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handoutMasterIdLst>
    <p:handoutMasterId r:id="rId106"/>
  </p:handoutMasterIdLst>
  <p:sldIdLst>
    <p:sldId id="355"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0" r:id="rId60"/>
    <p:sldId id="431" r:id="rId61"/>
    <p:sldId id="432" r:id="rId62"/>
    <p:sldId id="433" r:id="rId63"/>
    <p:sldId id="434" r:id="rId64"/>
    <p:sldId id="435" r:id="rId65"/>
    <p:sldId id="436" r:id="rId66"/>
    <p:sldId id="437" r:id="rId67"/>
    <p:sldId id="438" r:id="rId68"/>
    <p:sldId id="439" r:id="rId69"/>
    <p:sldId id="440" r:id="rId70"/>
    <p:sldId id="441" r:id="rId71"/>
    <p:sldId id="442" r:id="rId72"/>
    <p:sldId id="443" r:id="rId73"/>
    <p:sldId id="444" r:id="rId74"/>
    <p:sldId id="445" r:id="rId75"/>
    <p:sldId id="446" r:id="rId76"/>
    <p:sldId id="447" r:id="rId77"/>
    <p:sldId id="448" r:id="rId78"/>
    <p:sldId id="449" r:id="rId79"/>
    <p:sldId id="450" r:id="rId80"/>
    <p:sldId id="451" r:id="rId81"/>
    <p:sldId id="452" r:id="rId82"/>
    <p:sldId id="453" r:id="rId83"/>
    <p:sldId id="454" r:id="rId84"/>
    <p:sldId id="455" r:id="rId85"/>
    <p:sldId id="456" r:id="rId86"/>
    <p:sldId id="457" r:id="rId87"/>
    <p:sldId id="458" r:id="rId88"/>
    <p:sldId id="459" r:id="rId89"/>
    <p:sldId id="460" r:id="rId90"/>
    <p:sldId id="461" r:id="rId91"/>
    <p:sldId id="462" r:id="rId92"/>
    <p:sldId id="463" r:id="rId93"/>
    <p:sldId id="464" r:id="rId94"/>
    <p:sldId id="465" r:id="rId95"/>
    <p:sldId id="466" r:id="rId96"/>
    <p:sldId id="467" r:id="rId97"/>
    <p:sldId id="468" r:id="rId98"/>
    <p:sldId id="469" r:id="rId99"/>
    <p:sldId id="470" r:id="rId100"/>
    <p:sldId id="471" r:id="rId101"/>
    <p:sldId id="472" r:id="rId102"/>
    <p:sldId id="473" r:id="rId103"/>
    <p:sldId id="286" r:id="rId10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6" userDrawn="1">
          <p15:clr>
            <a:srgbClr val="A4A3A4"/>
          </p15:clr>
        </p15:guide>
        <p15:guide id="2" pos="3840" userDrawn="1">
          <p15:clr>
            <a:srgbClr val="A4A3A4"/>
          </p15:clr>
        </p15:guide>
        <p15:guide id="3" orient="horz" pos="4320" userDrawn="1">
          <p15:clr>
            <a:srgbClr val="A4A3A4"/>
          </p15:clr>
        </p15:guide>
        <p15:guide id="5" orient="horz" pos="2160" userDrawn="1">
          <p15:clr>
            <a:srgbClr val="A4A3A4"/>
          </p15:clr>
        </p15:guide>
        <p15:guide id="6" pos="7378" userDrawn="1">
          <p15:clr>
            <a:srgbClr val="A4A3A4"/>
          </p15:clr>
        </p15:guide>
        <p15:guide id="7" pos="302" userDrawn="1">
          <p15:clr>
            <a:srgbClr val="A4A3A4"/>
          </p15:clr>
        </p15:guide>
        <p15:guide id="8" orient="horz" pos="3974"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3E3"/>
    <a:srgbClr val="383841"/>
    <a:srgbClr val="AAC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p:cViewPr varScale="1">
        <p:scale>
          <a:sx n="114" d="100"/>
          <a:sy n="114" d="100"/>
        </p:scale>
        <p:origin x="-420" y="-108"/>
      </p:cViewPr>
      <p:guideLst>
        <p:guide orient="horz" pos="436"/>
        <p:guide orient="horz" pos="4320"/>
        <p:guide orient="horz" pos="2160"/>
        <p:guide orient="horz" pos="3974"/>
        <p:guide pos="3840"/>
        <p:guide pos="7378"/>
        <p:guide pos="302"/>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16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9FB73C-235C-416F-9E50-9EAA3D632B3E}" type="datetimeFigureOut">
              <a:rPr lang="zh-CN" altLang="en-US" smtClean="0"/>
              <a:pPr/>
              <a:t>2020/12/27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30871-5F12-4581-AC4D-4D668F94C0E3}" type="slidenum">
              <a:rPr lang="zh-CN" altLang="en-US" smtClean="0"/>
              <a:pPr/>
              <a:t>‹#›</a:t>
            </a:fld>
            <a:endParaRPr lang="zh-CN" altLang="en-US"/>
          </a:p>
        </p:txBody>
      </p:sp>
    </p:spTree>
    <p:extLst>
      <p:ext uri="{BB962C8B-B14F-4D97-AF65-F5344CB8AC3E}">
        <p14:creationId xmlns:p14="http://schemas.microsoft.com/office/powerpoint/2010/main" val="39821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B9E76-48D7-4846-A93F-2F3666791B42}" type="datetimeFigureOut">
              <a:rPr lang="zh-CN" altLang="en-US" smtClean="0"/>
              <a:pPr/>
              <a:t>2020/12/27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9FA15-1B51-4D3C-9278-A54EF8AB4B5C}" type="slidenum">
              <a:rPr lang="zh-CN" altLang="en-US" smtClean="0"/>
              <a:pPr/>
              <a:t>‹#›</a:t>
            </a:fld>
            <a:endParaRPr lang="zh-CN" altLang="en-US"/>
          </a:p>
        </p:txBody>
      </p:sp>
    </p:spTree>
    <p:extLst>
      <p:ext uri="{BB962C8B-B14F-4D97-AF65-F5344CB8AC3E}">
        <p14:creationId xmlns:p14="http://schemas.microsoft.com/office/powerpoint/2010/main" val="243550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2C93AFF7-AC4E-44B0-8119-DDED9769D15A}" type="datetime1">
              <a:rPr lang="zh-CN" altLang="en-US" sz="1200" b="0" smtClean="0"/>
              <a:pPr/>
              <a:t>2020/12/27</a:t>
            </a:fld>
            <a:endParaRPr lang="en-US" altLang="zh-CN" sz="1200" b="0" smtClean="0"/>
          </a:p>
        </p:txBody>
      </p:sp>
      <p:sp>
        <p:nvSpPr>
          <p:cNvPr id="1116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F8061C37-9D29-4CB1-B0D9-63A272FA07C0}" type="slidenum">
              <a:rPr lang="zh-CN" altLang="en-US" sz="1200" b="0" smtClean="0"/>
              <a:pPr/>
              <a:t>2</a:t>
            </a:fld>
            <a:endParaRPr lang="en-US" altLang="zh-CN" sz="1200" b="0" smtClean="0"/>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1B3ED61A-9A2F-4999-995F-379DBCB36178}" type="datetime1">
              <a:rPr lang="zh-CN" altLang="en-US" sz="1200" b="0" smtClean="0"/>
              <a:pPr/>
              <a:t>2020/12/27</a:t>
            </a:fld>
            <a:endParaRPr lang="en-US" altLang="zh-CN" sz="1200" b="0" smtClean="0"/>
          </a:p>
        </p:txBody>
      </p:sp>
      <p:sp>
        <p:nvSpPr>
          <p:cNvPr id="120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B30D3569-5D4A-4340-9105-6765E024B56F}" type="slidenum">
              <a:rPr lang="zh-CN" altLang="en-US" sz="1200" b="0" smtClean="0"/>
              <a:pPr/>
              <a:t>48</a:t>
            </a:fld>
            <a:endParaRPr lang="en-US" altLang="zh-CN" sz="1200" b="0" smtClean="0"/>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A2028971-B296-4A6A-A4B2-7763A338CCA4}" type="datetime1">
              <a:rPr lang="zh-CN" altLang="en-US" sz="1200" b="0" smtClean="0"/>
              <a:pPr/>
              <a:t>2020/12/27</a:t>
            </a:fld>
            <a:endParaRPr lang="en-US" altLang="zh-CN" sz="1200" b="0" smtClean="0"/>
          </a:p>
        </p:txBody>
      </p:sp>
      <p:sp>
        <p:nvSpPr>
          <p:cNvPr id="1218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64293DEB-BEEB-4656-A853-6675449AF89E}" type="slidenum">
              <a:rPr lang="zh-CN" altLang="en-US" sz="1200" b="0" smtClean="0"/>
              <a:pPr/>
              <a:t>49</a:t>
            </a:fld>
            <a:endParaRPr lang="en-US" altLang="zh-CN" sz="1200" b="0" smtClean="0"/>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F5A9532A-5B39-47D4-A0C4-5ADA313C64B4}" type="datetime1">
              <a:rPr lang="zh-CN" altLang="en-US" sz="1200" b="0" smtClean="0"/>
              <a:pPr/>
              <a:t>2020/12/27</a:t>
            </a:fld>
            <a:endParaRPr lang="en-US" altLang="zh-CN" sz="1200" b="0" smtClean="0"/>
          </a:p>
        </p:txBody>
      </p:sp>
      <p:sp>
        <p:nvSpPr>
          <p:cNvPr id="1228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04CC76DF-0030-48A1-82D0-E57C920915AA}" type="slidenum">
              <a:rPr lang="zh-CN" altLang="en-US" sz="1200" b="0" smtClean="0"/>
              <a:pPr/>
              <a:t>50</a:t>
            </a:fld>
            <a:endParaRPr lang="en-US" altLang="zh-CN" sz="1200" b="0" smtClean="0"/>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B1EE67BA-DA25-46E1-915B-9EC4F655877D}" type="datetime1">
              <a:rPr lang="zh-CN" altLang="en-US" sz="1200" b="0" smtClean="0"/>
              <a:pPr/>
              <a:t>2020/12/27</a:t>
            </a:fld>
            <a:endParaRPr lang="en-US" altLang="zh-CN" sz="1200" b="0" smtClean="0"/>
          </a:p>
        </p:txBody>
      </p:sp>
      <p:sp>
        <p:nvSpPr>
          <p:cNvPr id="1239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AD7C61CD-1D8B-47E8-A885-996412122C17}" type="slidenum">
              <a:rPr lang="zh-CN" altLang="en-US" sz="1200" b="0" smtClean="0"/>
              <a:pPr/>
              <a:t>51</a:t>
            </a:fld>
            <a:endParaRPr lang="en-US" altLang="zh-CN" sz="1200" b="0" smtClean="0"/>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E3E978E4-4F19-4B84-82EB-504C3AFD187F}" type="datetime1">
              <a:rPr lang="zh-CN" altLang="en-US" sz="1200" b="0" smtClean="0"/>
              <a:pPr/>
              <a:t>2020/12/27</a:t>
            </a:fld>
            <a:endParaRPr lang="en-US" altLang="zh-CN" sz="1200" b="0" smtClean="0"/>
          </a:p>
        </p:txBody>
      </p:sp>
      <p:sp>
        <p:nvSpPr>
          <p:cNvPr id="1249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A234C4CE-F7F0-49B6-B536-E890550DB5A8}" type="slidenum">
              <a:rPr lang="zh-CN" altLang="en-US" sz="1200" b="0" smtClean="0"/>
              <a:pPr/>
              <a:t>52</a:t>
            </a:fld>
            <a:endParaRPr lang="en-US" altLang="zh-CN" sz="1200" b="0" smtClean="0"/>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57D342C5-F846-4D49-8991-4716890C27C7}" type="datetime1">
              <a:rPr lang="zh-CN" altLang="en-US" sz="1200" b="0" smtClean="0"/>
              <a:pPr/>
              <a:t>2020/12/27</a:t>
            </a:fld>
            <a:endParaRPr lang="en-US" altLang="zh-CN" sz="1200" b="0" smtClean="0"/>
          </a:p>
        </p:txBody>
      </p:sp>
      <p:sp>
        <p:nvSpPr>
          <p:cNvPr id="125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B323699C-2817-48D3-8300-60094D1DF502}" type="slidenum">
              <a:rPr lang="zh-CN" altLang="en-US" sz="1200" b="0" smtClean="0"/>
              <a:pPr/>
              <a:t>53</a:t>
            </a:fld>
            <a:endParaRPr lang="en-US" altLang="zh-CN" sz="1200" b="0" smtClean="0"/>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18D2D3D0-2E25-421C-8F03-7597AA90E6BA}" type="datetime1">
              <a:rPr lang="zh-CN" altLang="en-US" sz="1200" b="0" smtClean="0"/>
              <a:pPr/>
              <a:t>2020/12/27</a:t>
            </a:fld>
            <a:endParaRPr lang="en-US" altLang="zh-CN" sz="1200" b="0" smtClean="0"/>
          </a:p>
        </p:txBody>
      </p:sp>
      <p:sp>
        <p:nvSpPr>
          <p:cNvPr id="1269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5C523B35-D825-457D-83BE-C3379843EEE0}" type="slidenum">
              <a:rPr lang="zh-CN" altLang="en-US" sz="1200" b="0" smtClean="0"/>
              <a:pPr/>
              <a:t>54</a:t>
            </a:fld>
            <a:endParaRPr lang="en-US" altLang="zh-CN" sz="1200" b="0" smtClean="0"/>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C799A1A1-EF4B-4F26-A198-7D2592312FA5}" type="datetime1">
              <a:rPr lang="zh-CN" altLang="en-US" sz="1200" b="0" smtClean="0"/>
              <a:pPr/>
              <a:t>2020/12/27</a:t>
            </a:fld>
            <a:endParaRPr lang="en-US" altLang="zh-CN" sz="1200" b="0" smtClean="0"/>
          </a:p>
        </p:txBody>
      </p:sp>
      <p:sp>
        <p:nvSpPr>
          <p:cNvPr id="1280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F92D67F5-1C10-428C-923C-1F3427927585}" type="slidenum">
              <a:rPr lang="zh-CN" altLang="en-US" sz="1200" b="0" smtClean="0"/>
              <a:pPr/>
              <a:t>55</a:t>
            </a:fld>
            <a:endParaRPr lang="en-US" altLang="zh-CN" sz="1200" b="0" smtClean="0"/>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5E57AEA5-71FC-483C-8DF6-414191E559FD}" type="datetime1">
              <a:rPr lang="zh-CN" altLang="en-US" sz="1200" b="0" smtClean="0"/>
              <a:pPr/>
              <a:t>2020/12/27</a:t>
            </a:fld>
            <a:endParaRPr lang="en-US" altLang="zh-CN" sz="1200" b="0" smtClean="0"/>
          </a:p>
        </p:txBody>
      </p:sp>
      <p:sp>
        <p:nvSpPr>
          <p:cNvPr id="129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BBD32730-0A56-43D9-AA4C-74EB5CA2DBA9}" type="slidenum">
              <a:rPr lang="zh-CN" altLang="en-US" sz="1200" b="0" smtClean="0"/>
              <a:pPr/>
              <a:t>56</a:t>
            </a:fld>
            <a:endParaRPr lang="en-US" altLang="zh-CN" sz="1200" b="0" smtClean="0"/>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9E7604B4-9A81-4F16-A0EE-062EBDB64619}" type="datetime1">
              <a:rPr lang="zh-CN" altLang="en-US" sz="1200" b="0" smtClean="0"/>
              <a:pPr/>
              <a:t>2020/12/27</a:t>
            </a:fld>
            <a:endParaRPr lang="en-US" altLang="zh-CN" sz="1200" b="0" smtClean="0"/>
          </a:p>
        </p:txBody>
      </p:sp>
      <p:sp>
        <p:nvSpPr>
          <p:cNvPr id="1300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C38EEB06-9341-4D9A-923D-E39BA5A7EADB}" type="slidenum">
              <a:rPr lang="zh-CN" altLang="en-US" sz="1200" b="0" smtClean="0"/>
              <a:pPr/>
              <a:t>57</a:t>
            </a:fld>
            <a:endParaRPr lang="en-US" altLang="zh-CN" sz="1200" b="0" smtClean="0"/>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25B4334D-54F4-4671-A7A3-8499072ED5DD}" type="datetime1">
              <a:rPr lang="zh-CN" altLang="en-US" sz="1200" b="0" smtClean="0"/>
              <a:pPr/>
              <a:t>2020/12/27</a:t>
            </a:fld>
            <a:endParaRPr lang="en-US" altLang="zh-CN" sz="1200" b="0" smtClean="0"/>
          </a:p>
        </p:txBody>
      </p:sp>
      <p:sp>
        <p:nvSpPr>
          <p:cNvPr id="1126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73F36120-1CF6-4E18-B4F4-428A734AF7E8}" type="slidenum">
              <a:rPr lang="zh-CN" altLang="en-US" sz="1200" b="0" smtClean="0"/>
              <a:pPr/>
              <a:t>17</a:t>
            </a:fld>
            <a:endParaRPr lang="en-US" altLang="zh-CN" sz="1200" b="0" smtClean="0"/>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23A75F3E-1856-4F97-B37B-587B80AC697C}" type="datetime1">
              <a:rPr lang="zh-CN" altLang="en-US" sz="1200" b="0" smtClean="0"/>
              <a:pPr/>
              <a:t>2020/12/27</a:t>
            </a:fld>
            <a:endParaRPr lang="en-US" altLang="zh-CN" sz="1200" b="0" smtClean="0"/>
          </a:p>
        </p:txBody>
      </p:sp>
      <p:sp>
        <p:nvSpPr>
          <p:cNvPr id="131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491F36F0-BC9A-4FF7-915D-FD1F493E6F3C}" type="slidenum">
              <a:rPr lang="zh-CN" altLang="en-US" sz="1200" b="0" smtClean="0"/>
              <a:pPr/>
              <a:t>58</a:t>
            </a:fld>
            <a:endParaRPr lang="en-US" altLang="zh-CN" sz="1200" b="0" smtClean="0"/>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A0C9DF21-9510-46C9-80E3-44118D787D90}" type="datetime1">
              <a:rPr lang="zh-CN" altLang="en-US" sz="1200" b="0" smtClean="0"/>
              <a:pPr/>
              <a:t>2020/12/27</a:t>
            </a:fld>
            <a:endParaRPr lang="en-US" altLang="zh-CN" sz="1200" b="0" smtClean="0"/>
          </a:p>
        </p:txBody>
      </p:sp>
      <p:sp>
        <p:nvSpPr>
          <p:cNvPr id="1320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E45CF945-4A4B-4498-AC76-0876116B20E1}" type="slidenum">
              <a:rPr lang="zh-CN" altLang="en-US" sz="1200" b="0" smtClean="0"/>
              <a:pPr/>
              <a:t>62</a:t>
            </a:fld>
            <a:endParaRPr lang="en-US" altLang="zh-CN" sz="1200" b="0" smtClean="0"/>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F77B58AE-CFCD-4A43-AA66-46FF61FB0B63}" type="datetime1">
              <a:rPr lang="zh-CN" altLang="en-US" sz="1200" b="0" smtClean="0"/>
              <a:pPr/>
              <a:t>2020/12/27</a:t>
            </a:fld>
            <a:endParaRPr lang="en-US" altLang="zh-CN" sz="1200" b="0" smtClean="0"/>
          </a:p>
        </p:txBody>
      </p:sp>
      <p:sp>
        <p:nvSpPr>
          <p:cNvPr id="133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90053B40-2D28-4671-A527-73CD7B42B9B3}" type="slidenum">
              <a:rPr lang="zh-CN" altLang="en-US" sz="1200" b="0" smtClean="0"/>
              <a:pPr/>
              <a:t>63</a:t>
            </a:fld>
            <a:endParaRPr lang="en-US" altLang="zh-CN" sz="1200" b="0" smtClean="0"/>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21CFDC4D-64E8-4F03-9EAA-829535D55102}" type="datetime1">
              <a:rPr lang="zh-CN" altLang="en-US" sz="1200" b="0" smtClean="0"/>
              <a:pPr/>
              <a:t>2020/12/27</a:t>
            </a:fld>
            <a:endParaRPr lang="en-US" altLang="zh-CN" sz="1200" b="0" smtClean="0"/>
          </a:p>
        </p:txBody>
      </p:sp>
      <p:sp>
        <p:nvSpPr>
          <p:cNvPr id="1341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65822D9F-2CF4-4BD0-9E02-EEA723D91495}" type="slidenum">
              <a:rPr lang="zh-CN" altLang="en-US" sz="1200" b="0" smtClean="0"/>
              <a:pPr/>
              <a:t>66</a:t>
            </a:fld>
            <a:endParaRPr lang="en-US" altLang="zh-CN" sz="1200" b="0" smtClean="0"/>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FDCAABA5-0120-4131-A72C-0FA9944AE20F}" type="datetime1">
              <a:rPr lang="zh-CN" altLang="en-US" sz="1200" b="0" smtClean="0"/>
              <a:pPr/>
              <a:t>2020/12/27</a:t>
            </a:fld>
            <a:endParaRPr lang="en-US" altLang="zh-CN" sz="1200" b="0" smtClean="0"/>
          </a:p>
        </p:txBody>
      </p:sp>
      <p:sp>
        <p:nvSpPr>
          <p:cNvPr id="135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F3E9CA75-2B98-415F-8915-9E9601FBEE7B}" type="slidenum">
              <a:rPr lang="zh-CN" altLang="en-US" sz="1200" b="0" smtClean="0"/>
              <a:pPr/>
              <a:t>67</a:t>
            </a:fld>
            <a:endParaRPr lang="en-US" altLang="zh-CN" sz="1200" b="0" smtClean="0"/>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0B7645ED-3615-46D3-9E99-88AFBD748008}" type="datetime1">
              <a:rPr lang="zh-CN" altLang="en-US" sz="1200" b="0" smtClean="0"/>
              <a:pPr/>
              <a:t>2020/12/27</a:t>
            </a:fld>
            <a:endParaRPr lang="en-US" altLang="zh-CN" sz="1200" b="0" smtClean="0"/>
          </a:p>
        </p:txBody>
      </p:sp>
      <p:sp>
        <p:nvSpPr>
          <p:cNvPr id="136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61A35A5E-5764-4CEB-BC48-DB498A9365C0}" type="slidenum">
              <a:rPr lang="zh-CN" altLang="en-US" sz="1200" b="0" smtClean="0"/>
              <a:pPr/>
              <a:t>68</a:t>
            </a:fld>
            <a:endParaRPr lang="en-US" altLang="zh-CN" sz="1200" b="0" smtClean="0"/>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952F7537-1965-41BB-B60B-6AB841DA492A}" type="datetime1">
              <a:rPr lang="zh-CN" altLang="en-US" sz="1200" b="0" smtClean="0"/>
              <a:pPr/>
              <a:t>2020/12/27</a:t>
            </a:fld>
            <a:endParaRPr lang="en-US" altLang="zh-CN" sz="1200" b="0" smtClean="0"/>
          </a:p>
        </p:txBody>
      </p:sp>
      <p:sp>
        <p:nvSpPr>
          <p:cNvPr id="137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57B8AA55-D2CF-4BAA-B526-D93AF53DAE24}" type="slidenum">
              <a:rPr lang="zh-CN" altLang="en-US" sz="1200" b="0" smtClean="0"/>
              <a:pPr/>
              <a:t>71</a:t>
            </a:fld>
            <a:endParaRPr lang="en-US" altLang="zh-CN" sz="1200" b="0" smtClean="0"/>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1DA9F991-C1CA-4E24-8CAC-E5C2933EF957}" type="datetime1">
              <a:rPr lang="zh-CN" altLang="en-US" sz="1200" b="0" smtClean="0"/>
              <a:pPr/>
              <a:t>2020/12/27</a:t>
            </a:fld>
            <a:endParaRPr lang="en-US" altLang="zh-CN" sz="1200" b="0" smtClean="0"/>
          </a:p>
        </p:txBody>
      </p:sp>
      <p:sp>
        <p:nvSpPr>
          <p:cNvPr id="138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5757B772-7CA7-4A1A-BA72-5924352EFB02}" type="slidenum">
              <a:rPr lang="zh-CN" altLang="en-US" sz="1200" b="0" smtClean="0"/>
              <a:pPr/>
              <a:t>72</a:t>
            </a:fld>
            <a:endParaRPr lang="en-US" altLang="zh-CN" sz="1200" b="0" smtClean="0"/>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AB5797FD-6DB4-4817-A0E4-126028E1E6D5}" type="datetime1">
              <a:rPr lang="zh-CN" altLang="en-US" sz="1200" b="0" smtClean="0"/>
              <a:pPr/>
              <a:t>2020/12/27</a:t>
            </a:fld>
            <a:endParaRPr lang="en-US" altLang="zh-CN" sz="1200" b="0" smtClean="0"/>
          </a:p>
        </p:txBody>
      </p:sp>
      <p:sp>
        <p:nvSpPr>
          <p:cNvPr id="139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E11EB768-0D04-4BE0-9714-6E26439F1A5E}" type="slidenum">
              <a:rPr lang="zh-CN" altLang="en-US" sz="1200" b="0" smtClean="0"/>
              <a:pPr/>
              <a:t>74</a:t>
            </a:fld>
            <a:endParaRPr lang="en-US" altLang="zh-CN" sz="1200" b="0" smtClean="0"/>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59E214EC-696F-4171-9AB1-18295B3199B2}" type="datetime1">
              <a:rPr lang="zh-CN" altLang="en-US" sz="1200" b="0" smtClean="0"/>
              <a:pPr/>
              <a:t>2020/12/27</a:t>
            </a:fld>
            <a:endParaRPr lang="en-US" altLang="zh-CN" sz="1200" b="0" smtClean="0"/>
          </a:p>
        </p:txBody>
      </p:sp>
      <p:sp>
        <p:nvSpPr>
          <p:cNvPr id="140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FFFE475C-8F25-4BC3-AA1D-40B97EA1EF4D}" type="slidenum">
              <a:rPr lang="zh-CN" altLang="en-US" sz="1200" b="0" smtClean="0"/>
              <a:pPr/>
              <a:t>75</a:t>
            </a:fld>
            <a:endParaRPr lang="en-US" altLang="zh-CN" sz="1200" b="0" smtClean="0"/>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64B5029F-05CB-4F95-91DB-EF7B001D432E}" type="datetime1">
              <a:rPr lang="zh-CN" altLang="en-US" sz="1200" b="0" smtClean="0"/>
              <a:pPr/>
              <a:t>2020/12/27</a:t>
            </a:fld>
            <a:endParaRPr lang="en-US" altLang="zh-CN" sz="1200" b="0" smtClean="0"/>
          </a:p>
        </p:txBody>
      </p:sp>
      <p:sp>
        <p:nvSpPr>
          <p:cNvPr id="1136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14E273A9-76F2-4900-98A7-E48D13991EA7}" type="slidenum">
              <a:rPr lang="zh-CN" altLang="en-US" sz="1200" b="0" smtClean="0"/>
              <a:pPr/>
              <a:t>18</a:t>
            </a:fld>
            <a:endParaRPr lang="en-US" altLang="zh-CN" sz="1200" b="0" smtClean="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14F2832C-3BB0-4905-908E-4D3F38DB61C1}" type="datetime1">
              <a:rPr lang="zh-CN" altLang="en-US" sz="1200" b="0" smtClean="0"/>
              <a:pPr/>
              <a:t>2020/12/27</a:t>
            </a:fld>
            <a:endParaRPr lang="en-US" altLang="zh-CN" sz="1200" b="0" smtClean="0"/>
          </a:p>
        </p:txBody>
      </p:sp>
      <p:sp>
        <p:nvSpPr>
          <p:cNvPr id="141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B9BDF180-7786-4653-A606-78917C1664B5}" type="slidenum">
              <a:rPr lang="zh-CN" altLang="en-US" sz="1200" b="0" smtClean="0"/>
              <a:pPr/>
              <a:t>76</a:t>
            </a:fld>
            <a:endParaRPr lang="en-US" altLang="zh-CN" sz="1200" b="0" smtClean="0"/>
          </a:p>
        </p:txBody>
      </p:sp>
      <p:sp>
        <p:nvSpPr>
          <p:cNvPr id="141316" name="Rectangle 2"/>
          <p:cNvSpPr>
            <a:spLocks noGrp="1" noRot="1" noChangeAspect="1" noChangeArrowheads="1" noTextEdit="1"/>
          </p:cNvSpPr>
          <p:nvPr>
            <p:ph type="sldImg"/>
          </p:nvPr>
        </p:nvSpPr>
        <p:spPr>
          <a:ln/>
        </p:spPr>
      </p:sp>
      <p:sp>
        <p:nvSpPr>
          <p:cNvPr id="141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35B4481B-4143-41DB-98FC-0F809A151A6C}" type="datetime1">
              <a:rPr lang="zh-CN" altLang="en-US" sz="1200" b="0" smtClean="0"/>
              <a:pPr/>
              <a:t>2020/12/27</a:t>
            </a:fld>
            <a:endParaRPr lang="en-US" altLang="zh-CN" sz="1200" b="0" smtClean="0"/>
          </a:p>
        </p:txBody>
      </p:sp>
      <p:sp>
        <p:nvSpPr>
          <p:cNvPr id="142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02EBCE8E-36CA-41A3-A24A-41974821A83A}" type="slidenum">
              <a:rPr lang="zh-CN" altLang="en-US" sz="1200" b="0" smtClean="0"/>
              <a:pPr/>
              <a:t>77</a:t>
            </a:fld>
            <a:endParaRPr lang="en-US" altLang="zh-CN" sz="1200" b="0" smtClean="0"/>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67097B83-73E2-48A7-8B7D-3844AC75C1F6}" type="datetime1">
              <a:rPr lang="zh-CN" altLang="en-US" sz="1200" b="0" smtClean="0"/>
              <a:pPr/>
              <a:t>2020/12/27</a:t>
            </a:fld>
            <a:endParaRPr lang="en-US" altLang="zh-CN" sz="1200" b="0" smtClean="0"/>
          </a:p>
        </p:txBody>
      </p:sp>
      <p:sp>
        <p:nvSpPr>
          <p:cNvPr id="143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91EF00BA-7048-4A26-8BC4-62A31E4B1CFC}" type="slidenum">
              <a:rPr lang="zh-CN" altLang="en-US" sz="1200" b="0" smtClean="0"/>
              <a:pPr/>
              <a:t>78</a:t>
            </a:fld>
            <a:endParaRPr lang="en-US" altLang="zh-CN" sz="1200" b="0" smtClean="0"/>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A0DF4AFC-39DC-4C42-9E47-5966730B7896}" type="datetime1">
              <a:rPr lang="zh-CN" altLang="en-US" sz="1200" b="0" smtClean="0"/>
              <a:pPr/>
              <a:t>2020/12/27</a:t>
            </a:fld>
            <a:endParaRPr lang="en-US" altLang="zh-CN" sz="1200" b="0" smtClean="0"/>
          </a:p>
        </p:txBody>
      </p:sp>
      <p:sp>
        <p:nvSpPr>
          <p:cNvPr id="144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E27457F7-260F-4591-B4C5-372ECB6A8769}" type="slidenum">
              <a:rPr lang="zh-CN" altLang="en-US" sz="1200" b="0" smtClean="0"/>
              <a:pPr/>
              <a:t>79</a:t>
            </a:fld>
            <a:endParaRPr lang="en-US" altLang="zh-CN" sz="1200" b="0" smtClean="0"/>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5247046B-F188-4063-86B8-6CB6F5722301}" type="datetime1">
              <a:rPr lang="zh-CN" altLang="en-US" sz="1200" b="0" smtClean="0"/>
              <a:pPr/>
              <a:t>2020/12/27</a:t>
            </a:fld>
            <a:endParaRPr lang="en-US" altLang="zh-CN" sz="1200" b="0" smtClean="0"/>
          </a:p>
        </p:txBody>
      </p:sp>
      <p:sp>
        <p:nvSpPr>
          <p:cNvPr id="1454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D0EDE956-9962-475D-80C9-37A472821EF0}" type="slidenum">
              <a:rPr lang="zh-CN" altLang="en-US" sz="1200" b="0" smtClean="0"/>
              <a:pPr/>
              <a:t>80</a:t>
            </a:fld>
            <a:endParaRPr lang="en-US" altLang="zh-CN" sz="1200" b="0" smtClean="0"/>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462ADBF0-719B-4811-89BC-FF5A79D50D55}" type="datetime1">
              <a:rPr lang="zh-CN" altLang="en-US" sz="1200" b="0" smtClean="0"/>
              <a:pPr/>
              <a:t>2020/12/27</a:t>
            </a:fld>
            <a:endParaRPr lang="en-US" altLang="zh-CN" sz="1200" b="0" smtClean="0"/>
          </a:p>
        </p:txBody>
      </p:sp>
      <p:sp>
        <p:nvSpPr>
          <p:cNvPr id="146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E1122DC7-DF51-4761-975B-F786BB78D44F}" type="slidenum">
              <a:rPr lang="zh-CN" altLang="en-US" sz="1200" b="0" smtClean="0"/>
              <a:pPr/>
              <a:t>82</a:t>
            </a:fld>
            <a:endParaRPr lang="en-US" altLang="zh-CN" sz="1200" b="0" smtClean="0"/>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4FB6D6E5-FD34-4B29-82D3-7FD693C0475F}" type="datetime1">
              <a:rPr lang="zh-CN" altLang="en-US" sz="1200" b="0" smtClean="0"/>
              <a:pPr/>
              <a:t>2020/12/27</a:t>
            </a:fld>
            <a:endParaRPr lang="en-US" altLang="zh-CN" sz="1200" b="0" smtClean="0"/>
          </a:p>
        </p:txBody>
      </p:sp>
      <p:sp>
        <p:nvSpPr>
          <p:cNvPr id="147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3B262FEA-6D81-405B-9375-C54F526C4D48}" type="slidenum">
              <a:rPr lang="zh-CN" altLang="en-US" sz="1200" b="0" smtClean="0"/>
              <a:pPr/>
              <a:t>83</a:t>
            </a:fld>
            <a:endParaRPr lang="en-US" altLang="zh-CN" sz="1200" b="0" smtClean="0"/>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636AED01-2479-4664-B298-282EEBC45E10}" type="datetime1">
              <a:rPr lang="zh-CN" altLang="en-US" sz="1200" b="0" smtClean="0"/>
              <a:pPr/>
              <a:t>2020/12/27</a:t>
            </a:fld>
            <a:endParaRPr lang="en-US" altLang="zh-CN" sz="1200" b="0" smtClean="0"/>
          </a:p>
        </p:txBody>
      </p:sp>
      <p:sp>
        <p:nvSpPr>
          <p:cNvPr id="148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7178B4D6-057E-472C-A66F-F5F8510B78C1}" type="slidenum">
              <a:rPr lang="zh-CN" altLang="en-US" sz="1200" b="0" smtClean="0"/>
              <a:pPr/>
              <a:t>84</a:t>
            </a:fld>
            <a:endParaRPr lang="en-US" altLang="zh-CN" sz="1200" b="0" smtClean="0"/>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9AD08DA9-1803-45D0-A049-3FE91C80B574}" type="datetime1">
              <a:rPr lang="zh-CN" altLang="en-US" sz="1200" b="0" smtClean="0"/>
              <a:pPr/>
              <a:t>2020/12/27</a:t>
            </a:fld>
            <a:endParaRPr lang="en-US" altLang="zh-CN" sz="1200" b="0" smtClean="0"/>
          </a:p>
        </p:txBody>
      </p:sp>
      <p:sp>
        <p:nvSpPr>
          <p:cNvPr id="149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C777422B-6727-4528-9FCD-D224CA224E57}" type="slidenum">
              <a:rPr lang="zh-CN" altLang="en-US" sz="1200" b="0" smtClean="0"/>
              <a:pPr/>
              <a:t>85</a:t>
            </a:fld>
            <a:endParaRPr lang="en-US" altLang="zh-CN" sz="1200" b="0" smtClean="0"/>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0D68BABF-8C7F-4D4E-9047-153A59A06E66}" type="datetime1">
              <a:rPr lang="zh-CN" altLang="en-US" sz="1200" b="0" smtClean="0"/>
              <a:pPr/>
              <a:t>2020/12/27</a:t>
            </a:fld>
            <a:endParaRPr lang="en-US" altLang="zh-CN" sz="1200" b="0" smtClean="0"/>
          </a:p>
        </p:txBody>
      </p:sp>
      <p:sp>
        <p:nvSpPr>
          <p:cNvPr id="150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09BB59A7-98C7-40B1-9A20-BD06BCCB7E72}" type="slidenum">
              <a:rPr lang="zh-CN" altLang="en-US" sz="1200" b="0" smtClean="0"/>
              <a:pPr/>
              <a:t>86</a:t>
            </a:fld>
            <a:endParaRPr lang="en-US" altLang="zh-CN" sz="1200" b="0" smtClean="0"/>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85DBD05A-D88C-45A0-A9B5-B01A20D75EC4}" type="datetime1">
              <a:rPr lang="zh-CN" altLang="en-US" sz="1200" b="0" smtClean="0"/>
              <a:pPr/>
              <a:t>2020/12/27</a:t>
            </a:fld>
            <a:endParaRPr lang="en-US" altLang="zh-CN" sz="1200" b="0" smtClean="0"/>
          </a:p>
        </p:txBody>
      </p:sp>
      <p:sp>
        <p:nvSpPr>
          <p:cNvPr id="1146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DE4C5597-FE5B-42AD-A975-3CB472A3B154}" type="slidenum">
              <a:rPr lang="zh-CN" altLang="en-US" sz="1200" b="0" smtClean="0"/>
              <a:pPr/>
              <a:t>23</a:t>
            </a:fld>
            <a:endParaRPr lang="en-US" altLang="zh-CN" sz="1200" b="0"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A9716E99-21EC-4A5C-8AA8-5C4C5B56F8E2}" type="datetime1">
              <a:rPr lang="zh-CN" altLang="en-US" sz="1200" b="0" smtClean="0"/>
              <a:pPr/>
              <a:t>2020/12/27</a:t>
            </a:fld>
            <a:endParaRPr lang="en-US" altLang="zh-CN" sz="1200" b="0" smtClean="0"/>
          </a:p>
        </p:txBody>
      </p:sp>
      <p:sp>
        <p:nvSpPr>
          <p:cNvPr id="1515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82C3EFE8-B2B4-49B2-B2A0-B981BC07B68F}" type="slidenum">
              <a:rPr lang="zh-CN" altLang="en-US" sz="1200" b="0" smtClean="0"/>
              <a:pPr/>
              <a:t>87</a:t>
            </a:fld>
            <a:endParaRPr lang="en-US" altLang="zh-CN" sz="1200" b="0" smtClean="0"/>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17AAE31A-81F2-4E09-A06E-A845A6450AEB}" type="datetime1">
              <a:rPr lang="zh-CN" altLang="en-US" sz="1200" b="0" smtClean="0"/>
              <a:pPr/>
              <a:t>2020/12/27</a:t>
            </a:fld>
            <a:endParaRPr lang="en-US" altLang="zh-CN" sz="1200" b="0" smtClean="0"/>
          </a:p>
        </p:txBody>
      </p:sp>
      <p:sp>
        <p:nvSpPr>
          <p:cNvPr id="152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F2DE2194-18C1-460B-891B-865E9A7FA22C}" type="slidenum">
              <a:rPr lang="zh-CN" altLang="en-US" sz="1200" b="0" smtClean="0"/>
              <a:pPr/>
              <a:t>88</a:t>
            </a:fld>
            <a:endParaRPr lang="en-US" altLang="zh-CN" sz="1200" b="0" smtClean="0"/>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B174FE9B-1D74-4FA1-BB4C-336C6867BA70}" type="datetime1">
              <a:rPr lang="zh-CN" altLang="en-US" sz="1200" b="0" smtClean="0"/>
              <a:pPr/>
              <a:t>2020/12/27</a:t>
            </a:fld>
            <a:endParaRPr lang="en-US" altLang="zh-CN" sz="1200" b="0" smtClean="0"/>
          </a:p>
        </p:txBody>
      </p:sp>
      <p:sp>
        <p:nvSpPr>
          <p:cNvPr id="1536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CABDF4F0-BCB6-43A9-99D0-142B38785312}" type="slidenum">
              <a:rPr lang="zh-CN" altLang="en-US" sz="1200" b="0" smtClean="0"/>
              <a:pPr/>
              <a:t>89</a:t>
            </a:fld>
            <a:endParaRPr lang="en-US" altLang="zh-CN" sz="1200" b="0" smtClean="0"/>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D32E0294-C9C4-4401-8DFE-DAB655827FD2}" type="datetime1">
              <a:rPr lang="zh-CN" altLang="en-US" sz="1200" b="0" smtClean="0"/>
              <a:pPr/>
              <a:t>2020/12/27</a:t>
            </a:fld>
            <a:endParaRPr lang="en-US" altLang="zh-CN" sz="1200" b="0" smtClean="0"/>
          </a:p>
        </p:txBody>
      </p:sp>
      <p:sp>
        <p:nvSpPr>
          <p:cNvPr id="154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42159F75-D1EF-4782-8489-751EBBA1751F}" type="slidenum">
              <a:rPr lang="zh-CN" altLang="en-US" sz="1200" b="0" smtClean="0"/>
              <a:pPr/>
              <a:t>90</a:t>
            </a:fld>
            <a:endParaRPr lang="en-US" altLang="zh-CN" sz="1200" b="0" smtClean="0"/>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DA802032-5807-42E2-8143-1A4C46DBD1D7}" type="datetime1">
              <a:rPr lang="zh-CN" altLang="en-US" sz="1200" b="0" smtClean="0"/>
              <a:pPr/>
              <a:t>2020/12/27</a:t>
            </a:fld>
            <a:endParaRPr lang="en-US" altLang="zh-CN" sz="1200" b="0" smtClean="0"/>
          </a:p>
        </p:txBody>
      </p:sp>
      <p:sp>
        <p:nvSpPr>
          <p:cNvPr id="155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6D8BD4CD-51DC-4ABC-B1BD-DCF1D0E1B715}" type="slidenum">
              <a:rPr lang="zh-CN" altLang="en-US" sz="1200" b="0" smtClean="0"/>
              <a:pPr/>
              <a:t>91</a:t>
            </a:fld>
            <a:endParaRPr lang="en-US" altLang="zh-CN" sz="1200" b="0" smtClean="0"/>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0A00B5E0-3D38-480D-A2C4-867C50535C3E}" type="datetime1">
              <a:rPr lang="zh-CN" altLang="en-US" sz="1200" b="0" smtClean="0"/>
              <a:pPr/>
              <a:t>2020/12/27</a:t>
            </a:fld>
            <a:endParaRPr lang="en-US" altLang="zh-CN" sz="1200" b="0" smtClean="0"/>
          </a:p>
        </p:txBody>
      </p:sp>
      <p:sp>
        <p:nvSpPr>
          <p:cNvPr id="156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A2212729-DE7A-427F-813A-60C1B77B71B6}" type="slidenum">
              <a:rPr lang="zh-CN" altLang="en-US" sz="1200" b="0" smtClean="0"/>
              <a:pPr/>
              <a:t>92</a:t>
            </a:fld>
            <a:endParaRPr lang="en-US" altLang="zh-CN" sz="1200" b="0" smtClean="0"/>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1D606C09-CD65-4908-8D08-5D4282BC912D}" type="datetime1">
              <a:rPr lang="zh-CN" altLang="en-US" sz="1200" b="0" smtClean="0"/>
              <a:pPr/>
              <a:t>2020/12/27</a:t>
            </a:fld>
            <a:endParaRPr lang="en-US" altLang="zh-CN" sz="1200" b="0" smtClean="0"/>
          </a:p>
        </p:txBody>
      </p:sp>
      <p:sp>
        <p:nvSpPr>
          <p:cNvPr id="1576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053AA922-0383-4AFB-9FE5-0AE553B9E2A7}" type="slidenum">
              <a:rPr lang="zh-CN" altLang="en-US" sz="1200" b="0" smtClean="0"/>
              <a:pPr/>
              <a:t>93</a:t>
            </a:fld>
            <a:endParaRPr lang="en-US" altLang="zh-CN" sz="1200" b="0" smtClean="0"/>
          </a:p>
        </p:txBody>
      </p:sp>
      <p:sp>
        <p:nvSpPr>
          <p:cNvPr id="157700" name="Rectangle 2"/>
          <p:cNvSpPr>
            <a:spLocks noGrp="1" noRot="1" noChangeAspect="1" noChangeArrowheads="1" noTextEdit="1"/>
          </p:cNvSpPr>
          <p:nvPr>
            <p:ph type="sldImg"/>
          </p:nvPr>
        </p:nvSpPr>
        <p:spPr>
          <a:ln/>
        </p:spPr>
      </p:sp>
      <p:sp>
        <p:nvSpPr>
          <p:cNvPr id="157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641CF5FA-5E34-4E58-8F2A-301190B6E606}" type="datetime1">
              <a:rPr lang="zh-CN" altLang="en-US" sz="1200" b="0" smtClean="0"/>
              <a:pPr/>
              <a:t>2020/12/27</a:t>
            </a:fld>
            <a:endParaRPr lang="en-US" altLang="zh-CN" sz="1200" b="0" smtClean="0"/>
          </a:p>
        </p:txBody>
      </p:sp>
      <p:sp>
        <p:nvSpPr>
          <p:cNvPr id="158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9B1F34BF-BFE9-40BE-B0FA-1E687B745580}" type="slidenum">
              <a:rPr lang="zh-CN" altLang="en-US" sz="1200" b="0" smtClean="0"/>
              <a:pPr/>
              <a:t>94</a:t>
            </a:fld>
            <a:endParaRPr lang="en-US" altLang="zh-CN" sz="1200" b="0" smtClean="0"/>
          </a:p>
        </p:txBody>
      </p:sp>
      <p:sp>
        <p:nvSpPr>
          <p:cNvPr id="158724" name="Rectangle 2"/>
          <p:cNvSpPr>
            <a:spLocks noGrp="1" noRot="1" noChangeAspect="1" noChangeArrowheads="1" noTextEdit="1"/>
          </p:cNvSpPr>
          <p:nvPr>
            <p:ph type="sldImg"/>
          </p:nvPr>
        </p:nvSpPr>
        <p:spPr>
          <a:ln/>
        </p:spPr>
      </p:sp>
      <p:sp>
        <p:nvSpPr>
          <p:cNvPr id="158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A4BC80F7-05CA-4687-859C-133FA4EC9DEE}" type="datetime1">
              <a:rPr lang="zh-CN" altLang="en-US" sz="1200" b="0" smtClean="0"/>
              <a:pPr/>
              <a:t>2020/12/27</a:t>
            </a:fld>
            <a:endParaRPr lang="en-US" altLang="zh-CN" sz="1200" b="0" smtClean="0"/>
          </a:p>
        </p:txBody>
      </p:sp>
      <p:sp>
        <p:nvSpPr>
          <p:cNvPr id="159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6EDE30D7-05C3-4C6D-A6DF-6D79254C9576}" type="slidenum">
              <a:rPr lang="zh-CN" altLang="en-US" sz="1200" b="0" smtClean="0"/>
              <a:pPr/>
              <a:t>95</a:t>
            </a:fld>
            <a:endParaRPr lang="en-US" altLang="zh-CN" sz="1200" b="0" smtClean="0"/>
          </a:p>
        </p:txBody>
      </p:sp>
      <p:sp>
        <p:nvSpPr>
          <p:cNvPr id="159748" name="Rectangle 2"/>
          <p:cNvSpPr>
            <a:spLocks noGrp="1" noRot="1" noChangeAspect="1" noChangeArrowheads="1" noTextEdit="1"/>
          </p:cNvSpPr>
          <p:nvPr>
            <p:ph type="sldImg"/>
          </p:nvPr>
        </p:nvSpPr>
        <p:spPr>
          <a:ln/>
        </p:spPr>
      </p:sp>
      <p:sp>
        <p:nvSpPr>
          <p:cNvPr id="159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1009D37F-5609-4BAA-AF3A-EEC9F74F5A5D}" type="datetime1">
              <a:rPr lang="zh-CN" altLang="en-US" sz="1200" b="0" smtClean="0"/>
              <a:pPr/>
              <a:t>2020/12/27</a:t>
            </a:fld>
            <a:endParaRPr lang="en-US" altLang="zh-CN" sz="1200" b="0" smtClean="0"/>
          </a:p>
        </p:txBody>
      </p:sp>
      <p:sp>
        <p:nvSpPr>
          <p:cNvPr id="160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F1510DA7-02C7-4C50-9638-86EC5DD0D786}" type="slidenum">
              <a:rPr lang="zh-CN" altLang="en-US" sz="1200" b="0" smtClean="0"/>
              <a:pPr/>
              <a:t>96</a:t>
            </a:fld>
            <a:endParaRPr lang="en-US" altLang="zh-CN" sz="1200" b="0" smtClean="0"/>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0A9FA50A-1556-4B93-98D1-070D81A0390F}" type="datetime1">
              <a:rPr lang="zh-CN" altLang="en-US" sz="1200" b="0" smtClean="0"/>
              <a:pPr/>
              <a:t>2020/12/27</a:t>
            </a:fld>
            <a:endParaRPr lang="en-US" altLang="zh-CN" sz="1200" b="0" smtClean="0"/>
          </a:p>
        </p:txBody>
      </p:sp>
      <p:sp>
        <p:nvSpPr>
          <p:cNvPr id="1157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6CF766CD-BA94-427E-80C7-8FD439878498}" type="slidenum">
              <a:rPr lang="zh-CN" altLang="en-US" sz="1200" b="0" smtClean="0"/>
              <a:pPr/>
              <a:t>34</a:t>
            </a:fld>
            <a:endParaRPr lang="en-US" altLang="zh-CN" sz="1200" b="0" smtClean="0"/>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9C1EBA9D-0619-4B3D-8438-76C55FE19758}" type="datetime1">
              <a:rPr lang="zh-CN" altLang="en-US" sz="1200" b="0" smtClean="0"/>
              <a:pPr/>
              <a:t>2020/12/27</a:t>
            </a:fld>
            <a:endParaRPr lang="en-US" altLang="zh-CN" sz="1200" b="0" smtClean="0"/>
          </a:p>
        </p:txBody>
      </p:sp>
      <p:sp>
        <p:nvSpPr>
          <p:cNvPr id="161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6F78E4DA-DB44-458D-9BDC-9E61B265EF1D}" type="slidenum">
              <a:rPr lang="zh-CN" altLang="en-US" sz="1200" b="0" smtClean="0"/>
              <a:pPr/>
              <a:t>97</a:t>
            </a:fld>
            <a:endParaRPr lang="en-US" altLang="zh-CN" sz="1200" b="0" smtClean="0"/>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FBAEC32C-CFF1-4786-8D81-D99F81EF7682}" type="datetime1">
              <a:rPr lang="zh-CN" altLang="en-US" sz="1200" b="0" smtClean="0"/>
              <a:pPr/>
              <a:t>2020/12/27</a:t>
            </a:fld>
            <a:endParaRPr lang="en-US" altLang="zh-CN" sz="1200" b="0" smtClean="0"/>
          </a:p>
        </p:txBody>
      </p:sp>
      <p:sp>
        <p:nvSpPr>
          <p:cNvPr id="162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1F58C00E-9FBF-4A8D-93B6-59C8D287DFA8}" type="slidenum">
              <a:rPr lang="zh-CN" altLang="en-US" sz="1200" b="0" smtClean="0"/>
              <a:pPr/>
              <a:t>98</a:t>
            </a:fld>
            <a:endParaRPr lang="en-US" altLang="zh-CN" sz="1200" b="0" smtClean="0"/>
          </a:p>
        </p:txBody>
      </p:sp>
      <p:sp>
        <p:nvSpPr>
          <p:cNvPr id="162820" name="Rectangle 2"/>
          <p:cNvSpPr>
            <a:spLocks noGrp="1" noRot="1" noChangeAspect="1" noChangeArrowheads="1" noTextEdit="1"/>
          </p:cNvSpPr>
          <p:nvPr>
            <p:ph type="sldImg"/>
          </p:nvPr>
        </p:nvSpPr>
        <p:spPr>
          <a:ln/>
        </p:spPr>
      </p:sp>
      <p:sp>
        <p:nvSpPr>
          <p:cNvPr id="162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60139705-D19A-422E-84C8-6F6F00F193A4}" type="datetime1">
              <a:rPr lang="zh-CN" altLang="en-US" sz="1200" b="0" smtClean="0"/>
              <a:pPr/>
              <a:t>2020/12/27</a:t>
            </a:fld>
            <a:endParaRPr lang="en-US" altLang="zh-CN" sz="1200" b="0" smtClean="0"/>
          </a:p>
        </p:txBody>
      </p:sp>
      <p:sp>
        <p:nvSpPr>
          <p:cNvPr id="1167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25E88712-84FE-49CA-B7DD-960B75B1079F}" type="slidenum">
              <a:rPr lang="zh-CN" altLang="en-US" sz="1200" b="0" smtClean="0"/>
              <a:pPr/>
              <a:t>36</a:t>
            </a:fld>
            <a:endParaRPr lang="en-US" altLang="zh-CN" sz="1200" b="0" smtClean="0"/>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82AADA8B-317C-4B49-A5C2-40234B3CDBE5}" type="datetime1">
              <a:rPr lang="zh-CN" altLang="en-US" sz="1200" b="0" smtClean="0"/>
              <a:pPr/>
              <a:t>2020/12/27</a:t>
            </a:fld>
            <a:endParaRPr lang="en-US" altLang="zh-CN" sz="1200" b="0" smtClean="0"/>
          </a:p>
        </p:txBody>
      </p:sp>
      <p:sp>
        <p:nvSpPr>
          <p:cNvPr id="1177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F96B71B0-1FA2-41BB-96F2-3F09B0D190A0}" type="slidenum">
              <a:rPr lang="zh-CN" altLang="en-US" sz="1200" b="0" smtClean="0"/>
              <a:pPr/>
              <a:t>45</a:t>
            </a:fld>
            <a:endParaRPr lang="en-US" altLang="zh-CN" sz="1200" b="0" smtClean="0"/>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CFA96FBD-CC8A-4FC4-869C-126E201ED624}" type="datetime1">
              <a:rPr lang="zh-CN" altLang="en-US" sz="1200" b="0" smtClean="0"/>
              <a:pPr/>
              <a:t>2020/12/27</a:t>
            </a:fld>
            <a:endParaRPr lang="en-US" altLang="zh-CN" sz="1200" b="0" smtClean="0"/>
          </a:p>
        </p:txBody>
      </p:sp>
      <p:sp>
        <p:nvSpPr>
          <p:cNvPr id="1187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FE8D02DE-DEB9-424C-A7DD-695233C9F901}" type="slidenum">
              <a:rPr lang="zh-CN" altLang="en-US" sz="1200" b="0" smtClean="0"/>
              <a:pPr/>
              <a:t>46</a:t>
            </a:fld>
            <a:endParaRPr lang="en-US" altLang="zh-CN" sz="1200" b="0" smtClean="0"/>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14C6C350-3C24-49B4-BD59-3446DCE682FC}" type="datetime1">
              <a:rPr lang="zh-CN" altLang="en-US" sz="1200" b="0" smtClean="0"/>
              <a:pPr/>
              <a:t>2020/12/27</a:t>
            </a:fld>
            <a:endParaRPr lang="en-US" altLang="zh-CN" sz="1200" b="0" smtClean="0"/>
          </a:p>
        </p:txBody>
      </p:sp>
      <p:sp>
        <p:nvSpPr>
          <p:cNvPr id="1198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fld id="{E06FACB1-90CC-4551-B811-058F833E06C7}" type="slidenum">
              <a:rPr lang="zh-CN" altLang="en-US" sz="1200" b="0" smtClean="0"/>
              <a:pPr/>
              <a:t>47</a:t>
            </a:fld>
            <a:endParaRPr lang="en-US" altLang="zh-CN" sz="1200" b="0" smtClean="0"/>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a:gsLst>
              <a:gs pos="10000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2"/>
              </a:solidFill>
            </a:endParaRPr>
          </a:p>
        </p:txBody>
      </p:sp>
      <p:sp>
        <p:nvSpPr>
          <p:cNvPr id="18" name="Rectangle 10"/>
          <p:cNvSpPr>
            <a:spLocks noChangeArrowheads="1"/>
          </p:cNvSpPr>
          <p:nvPr userDrawn="1"/>
        </p:nvSpPr>
        <p:spPr bwMode="auto">
          <a:xfrm>
            <a:off x="0" y="5607050"/>
            <a:ext cx="12192000" cy="125095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 name="组合 3"/>
          <p:cNvGrpSpPr/>
          <p:nvPr userDrawn="1"/>
        </p:nvGrpSpPr>
        <p:grpSpPr>
          <a:xfrm>
            <a:off x="9120336" y="6078539"/>
            <a:ext cx="2649537" cy="333744"/>
            <a:chOff x="4862761" y="7633173"/>
            <a:chExt cx="4411562" cy="555695"/>
          </a:xfrm>
        </p:grpSpPr>
        <p:sp>
          <p:nvSpPr>
            <p:cNvPr id="111" name="Freeform 87"/>
            <p:cNvSpPr>
              <a:spLocks noEditPoints="1"/>
            </p:cNvSpPr>
            <p:nvPr userDrawn="1"/>
          </p:nvSpPr>
          <p:spPr bwMode="auto">
            <a:xfrm>
              <a:off x="7965773" y="7633176"/>
              <a:ext cx="165623" cy="302500"/>
            </a:xfrm>
            <a:custGeom>
              <a:avLst/>
              <a:gdLst>
                <a:gd name="T0" fmla="*/ 0 w 121"/>
                <a:gd name="T1" fmla="*/ 221 h 221"/>
                <a:gd name="T2" fmla="*/ 52 w 121"/>
                <a:gd name="T3" fmla="*/ 221 h 221"/>
                <a:gd name="T4" fmla="*/ 52 w 121"/>
                <a:gd name="T5" fmla="*/ 192 h 221"/>
                <a:gd name="T6" fmla="*/ 121 w 121"/>
                <a:gd name="T7" fmla="*/ 192 h 221"/>
                <a:gd name="T8" fmla="*/ 121 w 121"/>
                <a:gd name="T9" fmla="*/ 0 h 221"/>
                <a:gd name="T10" fmla="*/ 0 w 121"/>
                <a:gd name="T11" fmla="*/ 0 h 221"/>
                <a:gd name="T12" fmla="*/ 0 w 121"/>
                <a:gd name="T13" fmla="*/ 221 h 221"/>
                <a:gd name="T14" fmla="*/ 52 w 121"/>
                <a:gd name="T15" fmla="*/ 29 h 221"/>
                <a:gd name="T16" fmla="*/ 74 w 121"/>
                <a:gd name="T17" fmla="*/ 29 h 221"/>
                <a:gd name="T18" fmla="*/ 74 w 121"/>
                <a:gd name="T19" fmla="*/ 77 h 221"/>
                <a:gd name="T20" fmla="*/ 52 w 121"/>
                <a:gd name="T21" fmla="*/ 77 h 221"/>
                <a:gd name="T22" fmla="*/ 52 w 121"/>
                <a:gd name="T23" fmla="*/ 29 h 221"/>
                <a:gd name="T24" fmla="*/ 52 w 121"/>
                <a:gd name="T25" fmla="*/ 94 h 221"/>
                <a:gd name="T26" fmla="*/ 74 w 121"/>
                <a:gd name="T27" fmla="*/ 94 h 221"/>
                <a:gd name="T28" fmla="*/ 74 w 121"/>
                <a:gd name="T29" fmla="*/ 170 h 221"/>
                <a:gd name="T30" fmla="*/ 52 w 121"/>
                <a:gd name="T31" fmla="*/ 170 h 221"/>
                <a:gd name="T32" fmla="*/ 52 w 121"/>
                <a:gd name="T33"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221">
                  <a:moveTo>
                    <a:pt x="0" y="221"/>
                  </a:moveTo>
                  <a:lnTo>
                    <a:pt x="52" y="221"/>
                  </a:lnTo>
                  <a:lnTo>
                    <a:pt x="52" y="192"/>
                  </a:lnTo>
                  <a:lnTo>
                    <a:pt x="121" y="192"/>
                  </a:lnTo>
                  <a:lnTo>
                    <a:pt x="121" y="0"/>
                  </a:lnTo>
                  <a:lnTo>
                    <a:pt x="0" y="0"/>
                  </a:lnTo>
                  <a:lnTo>
                    <a:pt x="0" y="221"/>
                  </a:lnTo>
                  <a:close/>
                  <a:moveTo>
                    <a:pt x="52" y="29"/>
                  </a:moveTo>
                  <a:lnTo>
                    <a:pt x="74" y="29"/>
                  </a:lnTo>
                  <a:lnTo>
                    <a:pt x="74" y="77"/>
                  </a:lnTo>
                  <a:lnTo>
                    <a:pt x="52" y="77"/>
                  </a:lnTo>
                  <a:lnTo>
                    <a:pt x="52" y="29"/>
                  </a:lnTo>
                  <a:close/>
                  <a:moveTo>
                    <a:pt x="52" y="94"/>
                  </a:moveTo>
                  <a:lnTo>
                    <a:pt x="74" y="94"/>
                  </a:lnTo>
                  <a:lnTo>
                    <a:pt x="74" y="170"/>
                  </a:lnTo>
                  <a:lnTo>
                    <a:pt x="52" y="170"/>
                  </a:lnTo>
                  <a:lnTo>
                    <a:pt x="52" y="94"/>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88"/>
            <p:cNvSpPr>
              <a:spLocks/>
            </p:cNvSpPr>
            <p:nvPr userDrawn="1"/>
          </p:nvSpPr>
          <p:spPr bwMode="auto">
            <a:xfrm>
              <a:off x="8238160" y="7800167"/>
              <a:ext cx="149197" cy="135510"/>
            </a:xfrm>
            <a:custGeom>
              <a:avLst/>
              <a:gdLst>
                <a:gd name="T0" fmla="*/ 64 w 109"/>
                <a:gd name="T1" fmla="*/ 0 h 99"/>
                <a:gd name="T2" fmla="*/ 54 w 109"/>
                <a:gd name="T3" fmla="*/ 24 h 99"/>
                <a:gd name="T4" fmla="*/ 45 w 109"/>
                <a:gd name="T5" fmla="*/ 0 h 99"/>
                <a:gd name="T6" fmla="*/ 0 w 109"/>
                <a:gd name="T7" fmla="*/ 0 h 99"/>
                <a:gd name="T8" fmla="*/ 40 w 109"/>
                <a:gd name="T9" fmla="*/ 99 h 99"/>
                <a:gd name="T10" fmla="*/ 109 w 109"/>
                <a:gd name="T11" fmla="*/ 99 h 99"/>
                <a:gd name="T12" fmla="*/ 109 w 109"/>
                <a:gd name="T13" fmla="*/ 70 h 99"/>
                <a:gd name="T14" fmla="*/ 90 w 109"/>
                <a:gd name="T15" fmla="*/ 70 h 99"/>
                <a:gd name="T16" fmla="*/ 80 w 109"/>
                <a:gd name="T17" fmla="*/ 70 h 99"/>
                <a:gd name="T18" fmla="*/ 109 w 109"/>
                <a:gd name="T19" fmla="*/ 0 h 99"/>
                <a:gd name="T20" fmla="*/ 64 w 109"/>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9">
                  <a:moveTo>
                    <a:pt x="64" y="0"/>
                  </a:moveTo>
                  <a:lnTo>
                    <a:pt x="54" y="24"/>
                  </a:lnTo>
                  <a:lnTo>
                    <a:pt x="45" y="0"/>
                  </a:lnTo>
                  <a:lnTo>
                    <a:pt x="0" y="0"/>
                  </a:lnTo>
                  <a:lnTo>
                    <a:pt x="40" y="99"/>
                  </a:lnTo>
                  <a:lnTo>
                    <a:pt x="109" y="99"/>
                  </a:lnTo>
                  <a:lnTo>
                    <a:pt x="109" y="70"/>
                  </a:lnTo>
                  <a:lnTo>
                    <a:pt x="90" y="70"/>
                  </a:lnTo>
                  <a:lnTo>
                    <a:pt x="80" y="70"/>
                  </a:lnTo>
                  <a:lnTo>
                    <a:pt x="109" y="0"/>
                  </a:lnTo>
                  <a:lnTo>
                    <a:pt x="64" y="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89"/>
            <p:cNvSpPr>
              <a:spLocks noEditPoints="1"/>
            </p:cNvSpPr>
            <p:nvPr userDrawn="1"/>
          </p:nvSpPr>
          <p:spPr bwMode="auto">
            <a:xfrm>
              <a:off x="8150558" y="7633176"/>
              <a:ext cx="236798" cy="302500"/>
            </a:xfrm>
            <a:custGeom>
              <a:avLst/>
              <a:gdLst>
                <a:gd name="T0" fmla="*/ 0 w 173"/>
                <a:gd name="T1" fmla="*/ 0 h 221"/>
                <a:gd name="T2" fmla="*/ 0 w 173"/>
                <a:gd name="T3" fmla="*/ 221 h 221"/>
                <a:gd name="T4" fmla="*/ 83 w 173"/>
                <a:gd name="T5" fmla="*/ 221 h 221"/>
                <a:gd name="T6" fmla="*/ 71 w 173"/>
                <a:gd name="T7" fmla="*/ 192 h 221"/>
                <a:gd name="T8" fmla="*/ 52 w 173"/>
                <a:gd name="T9" fmla="*/ 192 h 221"/>
                <a:gd name="T10" fmla="*/ 52 w 173"/>
                <a:gd name="T11" fmla="*/ 101 h 221"/>
                <a:gd name="T12" fmla="*/ 121 w 173"/>
                <a:gd name="T13" fmla="*/ 101 h 221"/>
                <a:gd name="T14" fmla="*/ 135 w 173"/>
                <a:gd name="T15" fmla="*/ 101 h 221"/>
                <a:gd name="T16" fmla="*/ 173 w 173"/>
                <a:gd name="T17" fmla="*/ 101 h 221"/>
                <a:gd name="T18" fmla="*/ 173 w 173"/>
                <a:gd name="T19" fmla="*/ 0 h 221"/>
                <a:gd name="T20" fmla="*/ 0 w 173"/>
                <a:gd name="T21" fmla="*/ 0 h 221"/>
                <a:gd name="T22" fmla="*/ 121 w 173"/>
                <a:gd name="T23" fmla="*/ 77 h 221"/>
                <a:gd name="T24" fmla="*/ 52 w 173"/>
                <a:gd name="T25" fmla="*/ 77 h 221"/>
                <a:gd name="T26" fmla="*/ 52 w 173"/>
                <a:gd name="T27" fmla="*/ 60 h 221"/>
                <a:gd name="T28" fmla="*/ 121 w 173"/>
                <a:gd name="T29" fmla="*/ 60 h 221"/>
                <a:gd name="T30" fmla="*/ 121 w 173"/>
                <a:gd name="T31" fmla="*/ 77 h 221"/>
                <a:gd name="T32" fmla="*/ 121 w 173"/>
                <a:gd name="T33" fmla="*/ 43 h 221"/>
                <a:gd name="T34" fmla="*/ 52 w 173"/>
                <a:gd name="T35" fmla="*/ 43 h 221"/>
                <a:gd name="T36" fmla="*/ 52 w 173"/>
                <a:gd name="T37" fmla="*/ 29 h 221"/>
                <a:gd name="T38" fmla="*/ 121 w 173"/>
                <a:gd name="T39" fmla="*/ 29 h 221"/>
                <a:gd name="T40" fmla="*/ 121 w 173"/>
                <a:gd name="T41" fmla="*/ 4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221">
                  <a:moveTo>
                    <a:pt x="0" y="0"/>
                  </a:moveTo>
                  <a:lnTo>
                    <a:pt x="0" y="221"/>
                  </a:lnTo>
                  <a:lnTo>
                    <a:pt x="83" y="221"/>
                  </a:lnTo>
                  <a:lnTo>
                    <a:pt x="71" y="192"/>
                  </a:lnTo>
                  <a:lnTo>
                    <a:pt x="52" y="192"/>
                  </a:lnTo>
                  <a:lnTo>
                    <a:pt x="52" y="101"/>
                  </a:lnTo>
                  <a:lnTo>
                    <a:pt x="121" y="101"/>
                  </a:lnTo>
                  <a:lnTo>
                    <a:pt x="135" y="101"/>
                  </a:lnTo>
                  <a:lnTo>
                    <a:pt x="173" y="101"/>
                  </a:lnTo>
                  <a:lnTo>
                    <a:pt x="173" y="0"/>
                  </a:lnTo>
                  <a:lnTo>
                    <a:pt x="0" y="0"/>
                  </a:lnTo>
                  <a:close/>
                  <a:moveTo>
                    <a:pt x="121" y="77"/>
                  </a:moveTo>
                  <a:lnTo>
                    <a:pt x="52" y="77"/>
                  </a:lnTo>
                  <a:lnTo>
                    <a:pt x="52" y="60"/>
                  </a:lnTo>
                  <a:lnTo>
                    <a:pt x="121" y="60"/>
                  </a:lnTo>
                  <a:lnTo>
                    <a:pt x="121" y="77"/>
                  </a:lnTo>
                  <a:close/>
                  <a:moveTo>
                    <a:pt x="121" y="43"/>
                  </a:moveTo>
                  <a:lnTo>
                    <a:pt x="52" y="43"/>
                  </a:lnTo>
                  <a:lnTo>
                    <a:pt x="52" y="29"/>
                  </a:lnTo>
                  <a:lnTo>
                    <a:pt x="121" y="29"/>
                  </a:lnTo>
                  <a:lnTo>
                    <a:pt x="121" y="43"/>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90"/>
            <p:cNvSpPr>
              <a:spLocks/>
            </p:cNvSpPr>
            <p:nvPr userDrawn="1"/>
          </p:nvSpPr>
          <p:spPr bwMode="auto">
            <a:xfrm>
              <a:off x="8409256" y="7738573"/>
              <a:ext cx="421583" cy="197103"/>
            </a:xfrm>
            <a:custGeom>
              <a:avLst/>
              <a:gdLst>
                <a:gd name="T0" fmla="*/ 256 w 308"/>
                <a:gd name="T1" fmla="*/ 24 h 144"/>
                <a:gd name="T2" fmla="*/ 192 w 308"/>
                <a:gd name="T3" fmla="*/ 24 h 144"/>
                <a:gd name="T4" fmla="*/ 230 w 308"/>
                <a:gd name="T5" fmla="*/ 115 h 144"/>
                <a:gd name="T6" fmla="*/ 107 w 308"/>
                <a:gd name="T7" fmla="*/ 115 h 144"/>
                <a:gd name="T8" fmla="*/ 154 w 308"/>
                <a:gd name="T9" fmla="*/ 0 h 144"/>
                <a:gd name="T10" fmla="*/ 90 w 308"/>
                <a:gd name="T11" fmla="*/ 0 h 144"/>
                <a:gd name="T12" fmla="*/ 41 w 308"/>
                <a:gd name="T13" fmla="*/ 115 h 144"/>
                <a:gd name="T14" fmla="*/ 10 w 308"/>
                <a:gd name="T15" fmla="*/ 115 h 144"/>
                <a:gd name="T16" fmla="*/ 0 w 308"/>
                <a:gd name="T17" fmla="*/ 144 h 144"/>
                <a:gd name="T18" fmla="*/ 242 w 308"/>
                <a:gd name="T19" fmla="*/ 144 h 144"/>
                <a:gd name="T20" fmla="*/ 256 w 308"/>
                <a:gd name="T21" fmla="*/ 144 h 144"/>
                <a:gd name="T22" fmla="*/ 308 w 308"/>
                <a:gd name="T23" fmla="*/ 144 h 144"/>
                <a:gd name="T24" fmla="*/ 256 w 308"/>
                <a:gd name="T25"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 h="144">
                  <a:moveTo>
                    <a:pt x="256" y="24"/>
                  </a:moveTo>
                  <a:lnTo>
                    <a:pt x="192" y="24"/>
                  </a:lnTo>
                  <a:lnTo>
                    <a:pt x="230" y="115"/>
                  </a:lnTo>
                  <a:lnTo>
                    <a:pt x="107" y="115"/>
                  </a:lnTo>
                  <a:lnTo>
                    <a:pt x="154" y="0"/>
                  </a:lnTo>
                  <a:lnTo>
                    <a:pt x="90" y="0"/>
                  </a:lnTo>
                  <a:lnTo>
                    <a:pt x="41" y="115"/>
                  </a:lnTo>
                  <a:lnTo>
                    <a:pt x="10" y="115"/>
                  </a:lnTo>
                  <a:lnTo>
                    <a:pt x="0" y="144"/>
                  </a:lnTo>
                  <a:lnTo>
                    <a:pt x="242" y="144"/>
                  </a:lnTo>
                  <a:lnTo>
                    <a:pt x="256" y="144"/>
                  </a:lnTo>
                  <a:lnTo>
                    <a:pt x="308" y="144"/>
                  </a:lnTo>
                  <a:lnTo>
                    <a:pt x="256" y="24"/>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91"/>
            <p:cNvSpPr>
              <a:spLocks/>
            </p:cNvSpPr>
            <p:nvPr userDrawn="1"/>
          </p:nvSpPr>
          <p:spPr bwMode="auto">
            <a:xfrm>
              <a:off x="8409256" y="7633176"/>
              <a:ext cx="421583" cy="124559"/>
            </a:xfrm>
            <a:custGeom>
              <a:avLst/>
              <a:gdLst>
                <a:gd name="T0" fmla="*/ 93 w 308"/>
                <a:gd name="T1" fmla="*/ 29 h 91"/>
                <a:gd name="T2" fmla="*/ 216 w 308"/>
                <a:gd name="T3" fmla="*/ 29 h 91"/>
                <a:gd name="T4" fmla="*/ 242 w 308"/>
                <a:gd name="T5" fmla="*/ 91 h 91"/>
                <a:gd name="T6" fmla="*/ 308 w 308"/>
                <a:gd name="T7" fmla="*/ 91 h 91"/>
                <a:gd name="T8" fmla="*/ 270 w 308"/>
                <a:gd name="T9" fmla="*/ 0 h 91"/>
                <a:gd name="T10" fmla="*/ 105 w 308"/>
                <a:gd name="T11" fmla="*/ 0 h 91"/>
                <a:gd name="T12" fmla="*/ 93 w 308"/>
                <a:gd name="T13" fmla="*/ 0 h 91"/>
                <a:gd name="T14" fmla="*/ 38 w 308"/>
                <a:gd name="T15" fmla="*/ 0 h 91"/>
                <a:gd name="T16" fmla="*/ 0 w 308"/>
                <a:gd name="T17" fmla="*/ 91 h 91"/>
                <a:gd name="T18" fmla="*/ 67 w 308"/>
                <a:gd name="T19" fmla="*/ 91 h 91"/>
                <a:gd name="T20" fmla="*/ 93 w 308"/>
                <a:gd name="T21"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91">
                  <a:moveTo>
                    <a:pt x="93" y="29"/>
                  </a:moveTo>
                  <a:lnTo>
                    <a:pt x="216" y="29"/>
                  </a:lnTo>
                  <a:lnTo>
                    <a:pt x="242" y="91"/>
                  </a:lnTo>
                  <a:lnTo>
                    <a:pt x="308" y="91"/>
                  </a:lnTo>
                  <a:lnTo>
                    <a:pt x="270" y="0"/>
                  </a:lnTo>
                  <a:lnTo>
                    <a:pt x="105" y="0"/>
                  </a:lnTo>
                  <a:lnTo>
                    <a:pt x="93" y="0"/>
                  </a:lnTo>
                  <a:lnTo>
                    <a:pt x="38" y="0"/>
                  </a:lnTo>
                  <a:lnTo>
                    <a:pt x="0" y="91"/>
                  </a:lnTo>
                  <a:lnTo>
                    <a:pt x="67" y="91"/>
                  </a:lnTo>
                  <a:lnTo>
                    <a:pt x="93" y="29"/>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92"/>
            <p:cNvSpPr>
              <a:spLocks/>
            </p:cNvSpPr>
            <p:nvPr userDrawn="1"/>
          </p:nvSpPr>
          <p:spPr bwMode="auto">
            <a:xfrm>
              <a:off x="8854109" y="7633176"/>
              <a:ext cx="420214" cy="302500"/>
            </a:xfrm>
            <a:custGeom>
              <a:avLst/>
              <a:gdLst>
                <a:gd name="T0" fmla="*/ 12 w 307"/>
                <a:gd name="T1" fmla="*/ 0 h 221"/>
                <a:gd name="T2" fmla="*/ 0 w 307"/>
                <a:gd name="T3" fmla="*/ 29 h 221"/>
                <a:gd name="T4" fmla="*/ 241 w 307"/>
                <a:gd name="T5" fmla="*/ 29 h 221"/>
                <a:gd name="T6" fmla="*/ 241 w 307"/>
                <a:gd name="T7" fmla="*/ 192 h 221"/>
                <a:gd name="T8" fmla="*/ 229 w 307"/>
                <a:gd name="T9" fmla="*/ 192 h 221"/>
                <a:gd name="T10" fmla="*/ 217 w 307"/>
                <a:gd name="T11" fmla="*/ 221 h 221"/>
                <a:gd name="T12" fmla="*/ 307 w 307"/>
                <a:gd name="T13" fmla="*/ 221 h 221"/>
                <a:gd name="T14" fmla="*/ 307 w 307"/>
                <a:gd name="T15" fmla="*/ 0 h 221"/>
                <a:gd name="T16" fmla="*/ 12 w 307"/>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21">
                  <a:moveTo>
                    <a:pt x="12" y="0"/>
                  </a:moveTo>
                  <a:lnTo>
                    <a:pt x="0" y="29"/>
                  </a:lnTo>
                  <a:lnTo>
                    <a:pt x="241" y="29"/>
                  </a:lnTo>
                  <a:lnTo>
                    <a:pt x="241" y="192"/>
                  </a:lnTo>
                  <a:lnTo>
                    <a:pt x="229" y="192"/>
                  </a:lnTo>
                  <a:lnTo>
                    <a:pt x="217" y="221"/>
                  </a:lnTo>
                  <a:lnTo>
                    <a:pt x="307" y="221"/>
                  </a:lnTo>
                  <a:lnTo>
                    <a:pt x="307" y="0"/>
                  </a:lnTo>
                  <a:lnTo>
                    <a:pt x="12" y="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93"/>
            <p:cNvSpPr>
              <a:spLocks noChangeArrowheads="1"/>
            </p:cNvSpPr>
            <p:nvPr userDrawn="1"/>
          </p:nvSpPr>
          <p:spPr bwMode="auto">
            <a:xfrm>
              <a:off x="8854109" y="7701615"/>
              <a:ext cx="297025" cy="36957"/>
            </a:xfrm>
            <a:prstGeom prst="rect">
              <a:avLst/>
            </a:prstGeom>
            <a:solidFill>
              <a:srgbClr val="3838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94"/>
            <p:cNvSpPr>
              <a:spLocks noEditPoints="1"/>
            </p:cNvSpPr>
            <p:nvPr userDrawn="1"/>
          </p:nvSpPr>
          <p:spPr bwMode="auto">
            <a:xfrm>
              <a:off x="8854109" y="7757736"/>
              <a:ext cx="297025" cy="138246"/>
            </a:xfrm>
            <a:custGeom>
              <a:avLst/>
              <a:gdLst>
                <a:gd name="T0" fmla="*/ 217 w 217"/>
                <a:gd name="T1" fmla="*/ 0 h 101"/>
                <a:gd name="T2" fmla="*/ 0 w 217"/>
                <a:gd name="T3" fmla="*/ 0 h 101"/>
                <a:gd name="T4" fmla="*/ 0 w 217"/>
                <a:gd name="T5" fmla="*/ 101 h 101"/>
                <a:gd name="T6" fmla="*/ 149 w 217"/>
                <a:gd name="T7" fmla="*/ 101 h 101"/>
                <a:gd name="T8" fmla="*/ 161 w 217"/>
                <a:gd name="T9" fmla="*/ 101 h 101"/>
                <a:gd name="T10" fmla="*/ 217 w 217"/>
                <a:gd name="T11" fmla="*/ 101 h 101"/>
                <a:gd name="T12" fmla="*/ 217 w 217"/>
                <a:gd name="T13" fmla="*/ 0 h 101"/>
                <a:gd name="T14" fmla="*/ 66 w 217"/>
                <a:gd name="T15" fmla="*/ 72 h 101"/>
                <a:gd name="T16" fmla="*/ 66 w 217"/>
                <a:gd name="T17" fmla="*/ 31 h 101"/>
                <a:gd name="T18" fmla="*/ 149 w 217"/>
                <a:gd name="T19" fmla="*/ 31 h 101"/>
                <a:gd name="T20" fmla="*/ 149 w 217"/>
                <a:gd name="T21" fmla="*/ 72 h 101"/>
                <a:gd name="T22" fmla="*/ 66 w 217"/>
                <a:gd name="T23" fmla="*/ 7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101">
                  <a:moveTo>
                    <a:pt x="217" y="0"/>
                  </a:moveTo>
                  <a:lnTo>
                    <a:pt x="0" y="0"/>
                  </a:lnTo>
                  <a:lnTo>
                    <a:pt x="0" y="101"/>
                  </a:lnTo>
                  <a:lnTo>
                    <a:pt x="149" y="101"/>
                  </a:lnTo>
                  <a:lnTo>
                    <a:pt x="161" y="101"/>
                  </a:lnTo>
                  <a:lnTo>
                    <a:pt x="217" y="101"/>
                  </a:lnTo>
                  <a:lnTo>
                    <a:pt x="217" y="0"/>
                  </a:lnTo>
                  <a:close/>
                  <a:moveTo>
                    <a:pt x="66" y="72"/>
                  </a:moveTo>
                  <a:lnTo>
                    <a:pt x="66" y="31"/>
                  </a:lnTo>
                  <a:lnTo>
                    <a:pt x="149" y="31"/>
                  </a:lnTo>
                  <a:lnTo>
                    <a:pt x="149" y="72"/>
                  </a:lnTo>
                  <a:lnTo>
                    <a:pt x="66" y="72"/>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95"/>
            <p:cNvSpPr>
              <a:spLocks noEditPoints="1"/>
            </p:cNvSpPr>
            <p:nvPr userDrawn="1"/>
          </p:nvSpPr>
          <p:spPr bwMode="auto">
            <a:xfrm>
              <a:off x="6633956" y="7633176"/>
              <a:ext cx="175203" cy="302500"/>
            </a:xfrm>
            <a:custGeom>
              <a:avLst/>
              <a:gdLst>
                <a:gd name="T0" fmla="*/ 0 w 128"/>
                <a:gd name="T1" fmla="*/ 192 h 221"/>
                <a:gd name="T2" fmla="*/ 0 w 128"/>
                <a:gd name="T3" fmla="*/ 221 h 221"/>
                <a:gd name="T4" fmla="*/ 48 w 128"/>
                <a:gd name="T5" fmla="*/ 221 h 221"/>
                <a:gd name="T6" fmla="*/ 48 w 128"/>
                <a:gd name="T7" fmla="*/ 139 h 221"/>
                <a:gd name="T8" fmla="*/ 81 w 128"/>
                <a:gd name="T9" fmla="*/ 139 h 221"/>
                <a:gd name="T10" fmla="*/ 81 w 128"/>
                <a:gd name="T11" fmla="*/ 192 h 221"/>
                <a:gd name="T12" fmla="*/ 71 w 128"/>
                <a:gd name="T13" fmla="*/ 192 h 221"/>
                <a:gd name="T14" fmla="*/ 59 w 128"/>
                <a:gd name="T15" fmla="*/ 221 h 221"/>
                <a:gd name="T16" fmla="*/ 128 w 128"/>
                <a:gd name="T17" fmla="*/ 221 h 221"/>
                <a:gd name="T18" fmla="*/ 128 w 128"/>
                <a:gd name="T19" fmla="*/ 0 h 221"/>
                <a:gd name="T20" fmla="*/ 0 w 128"/>
                <a:gd name="T21" fmla="*/ 0 h 221"/>
                <a:gd name="T22" fmla="*/ 0 w 128"/>
                <a:gd name="T23" fmla="*/ 192 h 221"/>
                <a:gd name="T24" fmla="*/ 48 w 128"/>
                <a:gd name="T25" fmla="*/ 29 h 221"/>
                <a:gd name="T26" fmla="*/ 81 w 128"/>
                <a:gd name="T27" fmla="*/ 29 h 221"/>
                <a:gd name="T28" fmla="*/ 81 w 128"/>
                <a:gd name="T29" fmla="*/ 60 h 221"/>
                <a:gd name="T30" fmla="*/ 48 w 128"/>
                <a:gd name="T31" fmla="*/ 60 h 221"/>
                <a:gd name="T32" fmla="*/ 48 w 128"/>
                <a:gd name="T33" fmla="*/ 29 h 221"/>
                <a:gd name="T34" fmla="*/ 48 w 128"/>
                <a:gd name="T35" fmla="*/ 84 h 221"/>
                <a:gd name="T36" fmla="*/ 81 w 128"/>
                <a:gd name="T37" fmla="*/ 84 h 221"/>
                <a:gd name="T38" fmla="*/ 81 w 128"/>
                <a:gd name="T39" fmla="*/ 115 h 221"/>
                <a:gd name="T40" fmla="*/ 48 w 128"/>
                <a:gd name="T41" fmla="*/ 115 h 221"/>
                <a:gd name="T42" fmla="*/ 48 w 128"/>
                <a:gd name="T43" fmla="*/ 8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221">
                  <a:moveTo>
                    <a:pt x="0" y="192"/>
                  </a:moveTo>
                  <a:lnTo>
                    <a:pt x="0" y="221"/>
                  </a:lnTo>
                  <a:lnTo>
                    <a:pt x="48" y="221"/>
                  </a:lnTo>
                  <a:lnTo>
                    <a:pt x="48" y="139"/>
                  </a:lnTo>
                  <a:lnTo>
                    <a:pt x="81" y="139"/>
                  </a:lnTo>
                  <a:lnTo>
                    <a:pt x="81" y="192"/>
                  </a:lnTo>
                  <a:lnTo>
                    <a:pt x="71" y="192"/>
                  </a:lnTo>
                  <a:lnTo>
                    <a:pt x="59" y="221"/>
                  </a:lnTo>
                  <a:lnTo>
                    <a:pt x="128" y="221"/>
                  </a:lnTo>
                  <a:lnTo>
                    <a:pt x="128" y="0"/>
                  </a:lnTo>
                  <a:lnTo>
                    <a:pt x="0" y="0"/>
                  </a:lnTo>
                  <a:lnTo>
                    <a:pt x="0" y="192"/>
                  </a:lnTo>
                  <a:close/>
                  <a:moveTo>
                    <a:pt x="48" y="29"/>
                  </a:moveTo>
                  <a:lnTo>
                    <a:pt x="81" y="29"/>
                  </a:lnTo>
                  <a:lnTo>
                    <a:pt x="81" y="60"/>
                  </a:lnTo>
                  <a:lnTo>
                    <a:pt x="48" y="60"/>
                  </a:lnTo>
                  <a:lnTo>
                    <a:pt x="48" y="29"/>
                  </a:lnTo>
                  <a:close/>
                  <a:moveTo>
                    <a:pt x="48" y="84"/>
                  </a:moveTo>
                  <a:lnTo>
                    <a:pt x="81" y="84"/>
                  </a:lnTo>
                  <a:lnTo>
                    <a:pt x="81" y="115"/>
                  </a:lnTo>
                  <a:lnTo>
                    <a:pt x="48" y="115"/>
                  </a:lnTo>
                  <a:lnTo>
                    <a:pt x="48" y="84"/>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96"/>
            <p:cNvSpPr>
              <a:spLocks/>
            </p:cNvSpPr>
            <p:nvPr userDrawn="1"/>
          </p:nvSpPr>
          <p:spPr bwMode="auto">
            <a:xfrm>
              <a:off x="6828322" y="7633176"/>
              <a:ext cx="229955" cy="105397"/>
            </a:xfrm>
            <a:custGeom>
              <a:avLst/>
              <a:gdLst>
                <a:gd name="T0" fmla="*/ 157 w 168"/>
                <a:gd name="T1" fmla="*/ 60 h 77"/>
                <a:gd name="T2" fmla="*/ 157 w 168"/>
                <a:gd name="T3" fmla="*/ 0 h 77"/>
                <a:gd name="T4" fmla="*/ 10 w 168"/>
                <a:gd name="T5" fmla="*/ 0 h 77"/>
                <a:gd name="T6" fmla="*/ 10 w 168"/>
                <a:gd name="T7" fmla="*/ 60 h 77"/>
                <a:gd name="T8" fmla="*/ 0 w 168"/>
                <a:gd name="T9" fmla="*/ 60 h 77"/>
                <a:gd name="T10" fmla="*/ 0 w 168"/>
                <a:gd name="T11" fmla="*/ 77 h 77"/>
                <a:gd name="T12" fmla="*/ 52 w 168"/>
                <a:gd name="T13" fmla="*/ 77 h 77"/>
                <a:gd name="T14" fmla="*/ 52 w 168"/>
                <a:gd name="T15" fmla="*/ 29 h 77"/>
                <a:gd name="T16" fmla="*/ 114 w 168"/>
                <a:gd name="T17" fmla="*/ 29 h 77"/>
                <a:gd name="T18" fmla="*/ 114 w 168"/>
                <a:gd name="T19" fmla="*/ 77 h 77"/>
                <a:gd name="T20" fmla="*/ 168 w 168"/>
                <a:gd name="T21" fmla="*/ 77 h 77"/>
                <a:gd name="T22" fmla="*/ 168 w 168"/>
                <a:gd name="T23" fmla="*/ 60 h 77"/>
                <a:gd name="T24" fmla="*/ 157 w 168"/>
                <a:gd name="T25"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77">
                  <a:moveTo>
                    <a:pt x="157" y="60"/>
                  </a:moveTo>
                  <a:lnTo>
                    <a:pt x="157" y="0"/>
                  </a:lnTo>
                  <a:lnTo>
                    <a:pt x="10" y="0"/>
                  </a:lnTo>
                  <a:lnTo>
                    <a:pt x="10" y="60"/>
                  </a:lnTo>
                  <a:lnTo>
                    <a:pt x="0" y="60"/>
                  </a:lnTo>
                  <a:lnTo>
                    <a:pt x="0" y="77"/>
                  </a:lnTo>
                  <a:lnTo>
                    <a:pt x="52" y="77"/>
                  </a:lnTo>
                  <a:lnTo>
                    <a:pt x="52" y="29"/>
                  </a:lnTo>
                  <a:lnTo>
                    <a:pt x="114" y="29"/>
                  </a:lnTo>
                  <a:lnTo>
                    <a:pt x="114" y="77"/>
                  </a:lnTo>
                  <a:lnTo>
                    <a:pt x="168" y="77"/>
                  </a:lnTo>
                  <a:lnTo>
                    <a:pt x="168" y="60"/>
                  </a:lnTo>
                  <a:lnTo>
                    <a:pt x="157" y="6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97"/>
            <p:cNvSpPr>
              <a:spLocks/>
            </p:cNvSpPr>
            <p:nvPr userDrawn="1"/>
          </p:nvSpPr>
          <p:spPr bwMode="auto">
            <a:xfrm>
              <a:off x="6828322" y="7757736"/>
              <a:ext cx="229955" cy="177941"/>
            </a:xfrm>
            <a:custGeom>
              <a:avLst/>
              <a:gdLst>
                <a:gd name="T0" fmla="*/ 0 w 71"/>
                <a:gd name="T1" fmla="*/ 10 h 54"/>
                <a:gd name="T2" fmla="*/ 46 w 71"/>
                <a:gd name="T3" fmla="*/ 10 h 54"/>
                <a:gd name="T4" fmla="*/ 49 w 71"/>
                <a:gd name="T5" fmla="*/ 10 h 54"/>
                <a:gd name="T6" fmla="*/ 49 w 71"/>
                <a:gd name="T7" fmla="*/ 12 h 54"/>
                <a:gd name="T8" fmla="*/ 35 w 71"/>
                <a:gd name="T9" fmla="*/ 30 h 54"/>
                <a:gd name="T10" fmla="*/ 21 w 71"/>
                <a:gd name="T11" fmla="*/ 14 h 54"/>
                <a:gd name="T12" fmla="*/ 0 w 71"/>
                <a:gd name="T13" fmla="*/ 14 h 54"/>
                <a:gd name="T14" fmla="*/ 17 w 71"/>
                <a:gd name="T15" fmla="*/ 38 h 54"/>
                <a:gd name="T16" fmla="*/ 0 w 71"/>
                <a:gd name="T17" fmla="*/ 42 h 54"/>
                <a:gd name="T18" fmla="*/ 0 w 71"/>
                <a:gd name="T19" fmla="*/ 54 h 54"/>
                <a:gd name="T20" fmla="*/ 3 w 71"/>
                <a:gd name="T21" fmla="*/ 54 h 54"/>
                <a:gd name="T22" fmla="*/ 35 w 71"/>
                <a:gd name="T23" fmla="*/ 47 h 54"/>
                <a:gd name="T24" fmla="*/ 67 w 71"/>
                <a:gd name="T25" fmla="*/ 54 h 54"/>
                <a:gd name="T26" fmla="*/ 71 w 71"/>
                <a:gd name="T27" fmla="*/ 54 h 54"/>
                <a:gd name="T28" fmla="*/ 71 w 71"/>
                <a:gd name="T29" fmla="*/ 42 h 54"/>
                <a:gd name="T30" fmla="*/ 53 w 71"/>
                <a:gd name="T31" fmla="*/ 38 h 54"/>
                <a:gd name="T32" fmla="*/ 71 w 71"/>
                <a:gd name="T33" fmla="*/ 10 h 54"/>
                <a:gd name="T34" fmla="*/ 71 w 71"/>
                <a:gd name="T35" fmla="*/ 10 h 54"/>
                <a:gd name="T36" fmla="*/ 71 w 71"/>
                <a:gd name="T37" fmla="*/ 0 h 54"/>
                <a:gd name="T38" fmla="*/ 4 w 71"/>
                <a:gd name="T39" fmla="*/ 0 h 54"/>
                <a:gd name="T40" fmla="*/ 0 w 71"/>
                <a:gd name="T41"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54">
                  <a:moveTo>
                    <a:pt x="0" y="10"/>
                  </a:moveTo>
                  <a:cubicBezTo>
                    <a:pt x="46" y="10"/>
                    <a:pt x="46" y="10"/>
                    <a:pt x="46" y="10"/>
                  </a:cubicBezTo>
                  <a:cubicBezTo>
                    <a:pt x="49" y="10"/>
                    <a:pt x="49" y="10"/>
                    <a:pt x="49" y="10"/>
                  </a:cubicBezTo>
                  <a:cubicBezTo>
                    <a:pt x="49" y="12"/>
                    <a:pt x="49" y="12"/>
                    <a:pt x="49" y="12"/>
                  </a:cubicBezTo>
                  <a:cubicBezTo>
                    <a:pt x="48" y="20"/>
                    <a:pt x="42" y="26"/>
                    <a:pt x="35" y="30"/>
                  </a:cubicBezTo>
                  <a:cubicBezTo>
                    <a:pt x="28" y="26"/>
                    <a:pt x="23" y="21"/>
                    <a:pt x="21" y="14"/>
                  </a:cubicBezTo>
                  <a:cubicBezTo>
                    <a:pt x="0" y="14"/>
                    <a:pt x="0" y="14"/>
                    <a:pt x="0" y="14"/>
                  </a:cubicBezTo>
                  <a:cubicBezTo>
                    <a:pt x="2" y="24"/>
                    <a:pt x="8" y="32"/>
                    <a:pt x="17" y="38"/>
                  </a:cubicBezTo>
                  <a:cubicBezTo>
                    <a:pt x="11" y="40"/>
                    <a:pt x="4" y="41"/>
                    <a:pt x="0" y="42"/>
                  </a:cubicBezTo>
                  <a:cubicBezTo>
                    <a:pt x="0" y="54"/>
                    <a:pt x="0" y="54"/>
                    <a:pt x="0" y="54"/>
                  </a:cubicBezTo>
                  <a:cubicBezTo>
                    <a:pt x="3" y="54"/>
                    <a:pt x="3" y="54"/>
                    <a:pt x="3" y="54"/>
                  </a:cubicBezTo>
                  <a:cubicBezTo>
                    <a:pt x="12" y="53"/>
                    <a:pt x="24" y="51"/>
                    <a:pt x="35" y="47"/>
                  </a:cubicBezTo>
                  <a:cubicBezTo>
                    <a:pt x="46" y="51"/>
                    <a:pt x="58" y="53"/>
                    <a:pt x="67" y="54"/>
                  </a:cubicBezTo>
                  <a:cubicBezTo>
                    <a:pt x="71" y="54"/>
                    <a:pt x="71" y="54"/>
                    <a:pt x="71" y="54"/>
                  </a:cubicBezTo>
                  <a:cubicBezTo>
                    <a:pt x="71" y="42"/>
                    <a:pt x="71" y="42"/>
                    <a:pt x="71" y="42"/>
                  </a:cubicBezTo>
                  <a:cubicBezTo>
                    <a:pt x="66" y="41"/>
                    <a:pt x="59" y="40"/>
                    <a:pt x="53" y="38"/>
                  </a:cubicBezTo>
                  <a:cubicBezTo>
                    <a:pt x="62" y="31"/>
                    <a:pt x="70" y="22"/>
                    <a:pt x="71" y="10"/>
                  </a:cubicBezTo>
                  <a:cubicBezTo>
                    <a:pt x="71" y="10"/>
                    <a:pt x="71" y="10"/>
                    <a:pt x="71" y="10"/>
                  </a:cubicBezTo>
                  <a:cubicBezTo>
                    <a:pt x="71" y="0"/>
                    <a:pt x="71" y="0"/>
                    <a:pt x="71" y="0"/>
                  </a:cubicBezTo>
                  <a:cubicBezTo>
                    <a:pt x="4" y="0"/>
                    <a:pt x="4" y="0"/>
                    <a:pt x="4" y="0"/>
                  </a:cubicBezTo>
                  <a:lnTo>
                    <a:pt x="0" y="1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98"/>
            <p:cNvSpPr>
              <a:spLocks noEditPoints="1"/>
            </p:cNvSpPr>
            <p:nvPr userDrawn="1"/>
          </p:nvSpPr>
          <p:spPr bwMode="auto">
            <a:xfrm>
              <a:off x="7522290" y="7633176"/>
              <a:ext cx="421583" cy="302500"/>
            </a:xfrm>
            <a:custGeom>
              <a:avLst/>
              <a:gdLst>
                <a:gd name="T0" fmla="*/ 130 w 130"/>
                <a:gd name="T1" fmla="*/ 16 h 92"/>
                <a:gd name="T2" fmla="*/ 130 w 130"/>
                <a:gd name="T3" fmla="*/ 6 h 92"/>
                <a:gd name="T4" fmla="*/ 44 w 130"/>
                <a:gd name="T5" fmla="*/ 6 h 92"/>
                <a:gd name="T6" fmla="*/ 47 w 130"/>
                <a:gd name="T7" fmla="*/ 0 h 92"/>
                <a:gd name="T8" fmla="*/ 20 w 130"/>
                <a:gd name="T9" fmla="*/ 0 h 92"/>
                <a:gd name="T10" fmla="*/ 17 w 130"/>
                <a:gd name="T11" fmla="*/ 6 h 92"/>
                <a:gd name="T12" fmla="*/ 4 w 130"/>
                <a:gd name="T13" fmla="*/ 6 h 92"/>
                <a:gd name="T14" fmla="*/ 0 w 130"/>
                <a:gd name="T15" fmla="*/ 16 h 92"/>
                <a:gd name="T16" fmla="*/ 13 w 130"/>
                <a:gd name="T17" fmla="*/ 16 h 92"/>
                <a:gd name="T18" fmla="*/ 0 w 130"/>
                <a:gd name="T19" fmla="*/ 46 h 92"/>
                <a:gd name="T20" fmla="*/ 16 w 130"/>
                <a:gd name="T21" fmla="*/ 46 h 92"/>
                <a:gd name="T22" fmla="*/ 16 w 130"/>
                <a:gd name="T23" fmla="*/ 92 h 92"/>
                <a:gd name="T24" fmla="*/ 44 w 130"/>
                <a:gd name="T25" fmla="*/ 92 h 92"/>
                <a:gd name="T26" fmla="*/ 44 w 130"/>
                <a:gd name="T27" fmla="*/ 62 h 92"/>
                <a:gd name="T28" fmla="*/ 102 w 130"/>
                <a:gd name="T29" fmla="*/ 62 h 92"/>
                <a:gd name="T30" fmla="*/ 102 w 130"/>
                <a:gd name="T31" fmla="*/ 80 h 92"/>
                <a:gd name="T32" fmla="*/ 91 w 130"/>
                <a:gd name="T33" fmla="*/ 80 h 92"/>
                <a:gd name="T34" fmla="*/ 86 w 130"/>
                <a:gd name="T35" fmla="*/ 92 h 92"/>
                <a:gd name="T36" fmla="*/ 130 w 130"/>
                <a:gd name="T37" fmla="*/ 92 h 92"/>
                <a:gd name="T38" fmla="*/ 130 w 130"/>
                <a:gd name="T39" fmla="*/ 39 h 92"/>
                <a:gd name="T40" fmla="*/ 130 w 130"/>
                <a:gd name="T41" fmla="*/ 34 h 92"/>
                <a:gd name="T42" fmla="*/ 127 w 130"/>
                <a:gd name="T43" fmla="*/ 30 h 92"/>
                <a:gd name="T44" fmla="*/ 120 w 130"/>
                <a:gd name="T45" fmla="*/ 26 h 92"/>
                <a:gd name="T46" fmla="*/ 113 w 130"/>
                <a:gd name="T47" fmla="*/ 25 h 92"/>
                <a:gd name="T48" fmla="*/ 36 w 130"/>
                <a:gd name="T49" fmla="*/ 25 h 92"/>
                <a:gd name="T50" fmla="*/ 40 w 130"/>
                <a:gd name="T51" fmla="*/ 16 h 92"/>
                <a:gd name="T52" fmla="*/ 130 w 130"/>
                <a:gd name="T53" fmla="*/ 16 h 92"/>
                <a:gd name="T54" fmla="*/ 44 w 130"/>
                <a:gd name="T55" fmla="*/ 33 h 92"/>
                <a:gd name="T56" fmla="*/ 102 w 130"/>
                <a:gd name="T57" fmla="*/ 33 h 92"/>
                <a:gd name="T58" fmla="*/ 102 w 130"/>
                <a:gd name="T59" fmla="*/ 38 h 92"/>
                <a:gd name="T60" fmla="*/ 44 w 130"/>
                <a:gd name="T61" fmla="*/ 38 h 92"/>
                <a:gd name="T62" fmla="*/ 44 w 130"/>
                <a:gd name="T63" fmla="*/ 33 h 92"/>
                <a:gd name="T64" fmla="*/ 44 w 130"/>
                <a:gd name="T65" fmla="*/ 46 h 92"/>
                <a:gd name="T66" fmla="*/ 102 w 130"/>
                <a:gd name="T67" fmla="*/ 46 h 92"/>
                <a:gd name="T68" fmla="*/ 102 w 130"/>
                <a:gd name="T69" fmla="*/ 55 h 92"/>
                <a:gd name="T70" fmla="*/ 44 w 130"/>
                <a:gd name="T71" fmla="*/ 55 h 92"/>
                <a:gd name="T72" fmla="*/ 44 w 130"/>
                <a:gd name="T7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92">
                  <a:moveTo>
                    <a:pt x="130" y="16"/>
                  </a:moveTo>
                  <a:cubicBezTo>
                    <a:pt x="130" y="6"/>
                    <a:pt x="130" y="6"/>
                    <a:pt x="130" y="6"/>
                  </a:cubicBezTo>
                  <a:cubicBezTo>
                    <a:pt x="44" y="6"/>
                    <a:pt x="44" y="6"/>
                    <a:pt x="44" y="6"/>
                  </a:cubicBezTo>
                  <a:cubicBezTo>
                    <a:pt x="47" y="0"/>
                    <a:pt x="47" y="0"/>
                    <a:pt x="47" y="0"/>
                  </a:cubicBezTo>
                  <a:cubicBezTo>
                    <a:pt x="20" y="0"/>
                    <a:pt x="20" y="0"/>
                    <a:pt x="20" y="0"/>
                  </a:cubicBezTo>
                  <a:cubicBezTo>
                    <a:pt x="17" y="6"/>
                    <a:pt x="17" y="6"/>
                    <a:pt x="17" y="6"/>
                  </a:cubicBezTo>
                  <a:cubicBezTo>
                    <a:pt x="4" y="6"/>
                    <a:pt x="4" y="6"/>
                    <a:pt x="4" y="6"/>
                  </a:cubicBezTo>
                  <a:cubicBezTo>
                    <a:pt x="0" y="16"/>
                    <a:pt x="0" y="16"/>
                    <a:pt x="0" y="16"/>
                  </a:cubicBezTo>
                  <a:cubicBezTo>
                    <a:pt x="13" y="16"/>
                    <a:pt x="13" y="16"/>
                    <a:pt x="13" y="16"/>
                  </a:cubicBezTo>
                  <a:cubicBezTo>
                    <a:pt x="0" y="46"/>
                    <a:pt x="0" y="46"/>
                    <a:pt x="0" y="46"/>
                  </a:cubicBezTo>
                  <a:cubicBezTo>
                    <a:pt x="16" y="46"/>
                    <a:pt x="16" y="46"/>
                    <a:pt x="16" y="46"/>
                  </a:cubicBezTo>
                  <a:cubicBezTo>
                    <a:pt x="16" y="92"/>
                    <a:pt x="16" y="92"/>
                    <a:pt x="16" y="92"/>
                  </a:cubicBezTo>
                  <a:cubicBezTo>
                    <a:pt x="44" y="92"/>
                    <a:pt x="44" y="92"/>
                    <a:pt x="44" y="92"/>
                  </a:cubicBezTo>
                  <a:cubicBezTo>
                    <a:pt x="44" y="62"/>
                    <a:pt x="44" y="62"/>
                    <a:pt x="44" y="62"/>
                  </a:cubicBezTo>
                  <a:cubicBezTo>
                    <a:pt x="102" y="62"/>
                    <a:pt x="102" y="62"/>
                    <a:pt x="102" y="62"/>
                  </a:cubicBezTo>
                  <a:cubicBezTo>
                    <a:pt x="102" y="80"/>
                    <a:pt x="102" y="80"/>
                    <a:pt x="102" y="80"/>
                  </a:cubicBezTo>
                  <a:cubicBezTo>
                    <a:pt x="91" y="80"/>
                    <a:pt x="91" y="80"/>
                    <a:pt x="91" y="80"/>
                  </a:cubicBezTo>
                  <a:cubicBezTo>
                    <a:pt x="86" y="92"/>
                    <a:pt x="86" y="92"/>
                    <a:pt x="86" y="92"/>
                  </a:cubicBezTo>
                  <a:cubicBezTo>
                    <a:pt x="130" y="92"/>
                    <a:pt x="130" y="92"/>
                    <a:pt x="130" y="92"/>
                  </a:cubicBezTo>
                  <a:cubicBezTo>
                    <a:pt x="130" y="39"/>
                    <a:pt x="130" y="39"/>
                    <a:pt x="130" y="39"/>
                  </a:cubicBezTo>
                  <a:cubicBezTo>
                    <a:pt x="130" y="37"/>
                    <a:pt x="130" y="35"/>
                    <a:pt x="130" y="34"/>
                  </a:cubicBezTo>
                  <a:cubicBezTo>
                    <a:pt x="130" y="32"/>
                    <a:pt x="128" y="31"/>
                    <a:pt x="127" y="30"/>
                  </a:cubicBezTo>
                  <a:cubicBezTo>
                    <a:pt x="125" y="28"/>
                    <a:pt x="123" y="27"/>
                    <a:pt x="120" y="26"/>
                  </a:cubicBezTo>
                  <a:cubicBezTo>
                    <a:pt x="118" y="26"/>
                    <a:pt x="115" y="26"/>
                    <a:pt x="113" y="25"/>
                  </a:cubicBezTo>
                  <a:cubicBezTo>
                    <a:pt x="36" y="25"/>
                    <a:pt x="36" y="25"/>
                    <a:pt x="36" y="25"/>
                  </a:cubicBezTo>
                  <a:cubicBezTo>
                    <a:pt x="40" y="16"/>
                    <a:pt x="40" y="16"/>
                    <a:pt x="40" y="16"/>
                  </a:cubicBezTo>
                  <a:lnTo>
                    <a:pt x="130" y="16"/>
                  </a:lnTo>
                  <a:close/>
                  <a:moveTo>
                    <a:pt x="44" y="33"/>
                  </a:moveTo>
                  <a:cubicBezTo>
                    <a:pt x="102" y="33"/>
                    <a:pt x="102" y="33"/>
                    <a:pt x="102" y="33"/>
                  </a:cubicBezTo>
                  <a:cubicBezTo>
                    <a:pt x="102" y="38"/>
                    <a:pt x="102" y="38"/>
                    <a:pt x="102" y="38"/>
                  </a:cubicBezTo>
                  <a:cubicBezTo>
                    <a:pt x="44" y="38"/>
                    <a:pt x="44" y="38"/>
                    <a:pt x="44" y="38"/>
                  </a:cubicBezTo>
                  <a:lnTo>
                    <a:pt x="44" y="33"/>
                  </a:lnTo>
                  <a:close/>
                  <a:moveTo>
                    <a:pt x="44" y="46"/>
                  </a:moveTo>
                  <a:cubicBezTo>
                    <a:pt x="102" y="46"/>
                    <a:pt x="102" y="46"/>
                    <a:pt x="102" y="46"/>
                  </a:cubicBezTo>
                  <a:cubicBezTo>
                    <a:pt x="102" y="55"/>
                    <a:pt x="102" y="55"/>
                    <a:pt x="102" y="55"/>
                  </a:cubicBezTo>
                  <a:cubicBezTo>
                    <a:pt x="44" y="55"/>
                    <a:pt x="44" y="55"/>
                    <a:pt x="44" y="55"/>
                  </a:cubicBezTo>
                  <a:lnTo>
                    <a:pt x="44" y="46"/>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99"/>
            <p:cNvSpPr>
              <a:spLocks/>
            </p:cNvSpPr>
            <p:nvPr userDrawn="1"/>
          </p:nvSpPr>
          <p:spPr bwMode="auto">
            <a:xfrm>
              <a:off x="7321080" y="7633176"/>
              <a:ext cx="177941" cy="105397"/>
            </a:xfrm>
            <a:custGeom>
              <a:avLst/>
              <a:gdLst>
                <a:gd name="T0" fmla="*/ 12 w 130"/>
                <a:gd name="T1" fmla="*/ 0 h 77"/>
                <a:gd name="T2" fmla="*/ 0 w 130"/>
                <a:gd name="T3" fmla="*/ 29 h 77"/>
                <a:gd name="T4" fmla="*/ 59 w 130"/>
                <a:gd name="T5" fmla="*/ 29 h 77"/>
                <a:gd name="T6" fmla="*/ 81 w 130"/>
                <a:gd name="T7" fmla="*/ 77 h 77"/>
                <a:gd name="T8" fmla="*/ 130 w 130"/>
                <a:gd name="T9" fmla="*/ 77 h 77"/>
                <a:gd name="T10" fmla="*/ 100 w 130"/>
                <a:gd name="T11" fmla="*/ 0 h 77"/>
                <a:gd name="T12" fmla="*/ 12 w 13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30" h="77">
                  <a:moveTo>
                    <a:pt x="12" y="0"/>
                  </a:moveTo>
                  <a:lnTo>
                    <a:pt x="0" y="29"/>
                  </a:lnTo>
                  <a:lnTo>
                    <a:pt x="59" y="29"/>
                  </a:lnTo>
                  <a:lnTo>
                    <a:pt x="81" y="77"/>
                  </a:lnTo>
                  <a:lnTo>
                    <a:pt x="130" y="77"/>
                  </a:lnTo>
                  <a:lnTo>
                    <a:pt x="100" y="0"/>
                  </a:lnTo>
                  <a:lnTo>
                    <a:pt x="12" y="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00"/>
            <p:cNvSpPr>
              <a:spLocks/>
            </p:cNvSpPr>
            <p:nvPr userDrawn="1"/>
          </p:nvSpPr>
          <p:spPr bwMode="auto">
            <a:xfrm>
              <a:off x="7207472" y="7757736"/>
              <a:ext cx="291549" cy="177941"/>
            </a:xfrm>
            <a:custGeom>
              <a:avLst/>
              <a:gdLst>
                <a:gd name="T0" fmla="*/ 0 w 213"/>
                <a:gd name="T1" fmla="*/ 24 h 130"/>
                <a:gd name="T2" fmla="*/ 45 w 213"/>
                <a:gd name="T3" fmla="*/ 24 h 130"/>
                <a:gd name="T4" fmla="*/ 0 w 213"/>
                <a:gd name="T5" fmla="*/ 130 h 130"/>
                <a:gd name="T6" fmla="*/ 59 w 213"/>
                <a:gd name="T7" fmla="*/ 130 h 130"/>
                <a:gd name="T8" fmla="*/ 104 w 213"/>
                <a:gd name="T9" fmla="*/ 24 h 130"/>
                <a:gd name="T10" fmla="*/ 164 w 213"/>
                <a:gd name="T11" fmla="*/ 24 h 130"/>
                <a:gd name="T12" fmla="*/ 164 w 213"/>
                <a:gd name="T13" fmla="*/ 101 h 130"/>
                <a:gd name="T14" fmla="*/ 140 w 213"/>
                <a:gd name="T15" fmla="*/ 101 h 130"/>
                <a:gd name="T16" fmla="*/ 128 w 213"/>
                <a:gd name="T17" fmla="*/ 130 h 130"/>
                <a:gd name="T18" fmla="*/ 213 w 213"/>
                <a:gd name="T19" fmla="*/ 130 h 130"/>
                <a:gd name="T20" fmla="*/ 213 w 213"/>
                <a:gd name="T21" fmla="*/ 0 h 130"/>
                <a:gd name="T22" fmla="*/ 7 w 213"/>
                <a:gd name="T23" fmla="*/ 0 h 130"/>
                <a:gd name="T24" fmla="*/ 0 w 213"/>
                <a:gd name="T25" fmla="*/ 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130">
                  <a:moveTo>
                    <a:pt x="0" y="24"/>
                  </a:moveTo>
                  <a:lnTo>
                    <a:pt x="45" y="24"/>
                  </a:lnTo>
                  <a:lnTo>
                    <a:pt x="0" y="130"/>
                  </a:lnTo>
                  <a:lnTo>
                    <a:pt x="59" y="130"/>
                  </a:lnTo>
                  <a:lnTo>
                    <a:pt x="104" y="24"/>
                  </a:lnTo>
                  <a:lnTo>
                    <a:pt x="164" y="24"/>
                  </a:lnTo>
                  <a:lnTo>
                    <a:pt x="164" y="101"/>
                  </a:lnTo>
                  <a:lnTo>
                    <a:pt x="140" y="101"/>
                  </a:lnTo>
                  <a:lnTo>
                    <a:pt x="128" y="130"/>
                  </a:lnTo>
                  <a:lnTo>
                    <a:pt x="213" y="130"/>
                  </a:lnTo>
                  <a:lnTo>
                    <a:pt x="213" y="0"/>
                  </a:lnTo>
                  <a:lnTo>
                    <a:pt x="7" y="0"/>
                  </a:lnTo>
                  <a:lnTo>
                    <a:pt x="0" y="24"/>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1"/>
            <p:cNvSpPr>
              <a:spLocks/>
            </p:cNvSpPr>
            <p:nvPr userDrawn="1"/>
          </p:nvSpPr>
          <p:spPr bwMode="auto">
            <a:xfrm>
              <a:off x="7078807" y="7633176"/>
              <a:ext cx="125928" cy="302500"/>
            </a:xfrm>
            <a:custGeom>
              <a:avLst/>
              <a:gdLst>
                <a:gd name="T0" fmla="*/ 42 w 92"/>
                <a:gd name="T1" fmla="*/ 0 h 221"/>
                <a:gd name="T2" fmla="*/ 0 w 92"/>
                <a:gd name="T3" fmla="*/ 101 h 221"/>
                <a:gd name="T4" fmla="*/ 28 w 92"/>
                <a:gd name="T5" fmla="*/ 101 h 221"/>
                <a:gd name="T6" fmla="*/ 28 w 92"/>
                <a:gd name="T7" fmla="*/ 221 h 221"/>
                <a:gd name="T8" fmla="*/ 80 w 92"/>
                <a:gd name="T9" fmla="*/ 221 h 221"/>
                <a:gd name="T10" fmla="*/ 80 w 92"/>
                <a:gd name="T11" fmla="*/ 77 h 221"/>
                <a:gd name="T12" fmla="*/ 59 w 92"/>
                <a:gd name="T13" fmla="*/ 77 h 221"/>
                <a:gd name="T14" fmla="*/ 92 w 92"/>
                <a:gd name="T15" fmla="*/ 0 h 221"/>
                <a:gd name="T16" fmla="*/ 42 w 92"/>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221">
                  <a:moveTo>
                    <a:pt x="42" y="0"/>
                  </a:moveTo>
                  <a:lnTo>
                    <a:pt x="0" y="101"/>
                  </a:lnTo>
                  <a:lnTo>
                    <a:pt x="28" y="101"/>
                  </a:lnTo>
                  <a:lnTo>
                    <a:pt x="28" y="221"/>
                  </a:lnTo>
                  <a:lnTo>
                    <a:pt x="80" y="221"/>
                  </a:lnTo>
                  <a:lnTo>
                    <a:pt x="80" y="77"/>
                  </a:lnTo>
                  <a:lnTo>
                    <a:pt x="59" y="77"/>
                  </a:lnTo>
                  <a:lnTo>
                    <a:pt x="92" y="0"/>
                  </a:lnTo>
                  <a:lnTo>
                    <a:pt x="42" y="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02"/>
            <p:cNvSpPr>
              <a:spLocks/>
            </p:cNvSpPr>
            <p:nvPr userDrawn="1"/>
          </p:nvSpPr>
          <p:spPr bwMode="auto">
            <a:xfrm>
              <a:off x="7207472" y="7633176"/>
              <a:ext cx="113608" cy="105397"/>
            </a:xfrm>
            <a:custGeom>
              <a:avLst/>
              <a:gdLst>
                <a:gd name="T0" fmla="*/ 83 w 83"/>
                <a:gd name="T1" fmla="*/ 0 h 77"/>
                <a:gd name="T2" fmla="*/ 33 w 83"/>
                <a:gd name="T3" fmla="*/ 0 h 77"/>
                <a:gd name="T4" fmla="*/ 0 w 83"/>
                <a:gd name="T5" fmla="*/ 77 h 77"/>
                <a:gd name="T6" fmla="*/ 50 w 83"/>
                <a:gd name="T7" fmla="*/ 77 h 77"/>
                <a:gd name="T8" fmla="*/ 83 w 83"/>
                <a:gd name="T9" fmla="*/ 0 h 77"/>
              </a:gdLst>
              <a:ahLst/>
              <a:cxnLst>
                <a:cxn ang="0">
                  <a:pos x="T0" y="T1"/>
                </a:cxn>
                <a:cxn ang="0">
                  <a:pos x="T2" y="T3"/>
                </a:cxn>
                <a:cxn ang="0">
                  <a:pos x="T4" y="T5"/>
                </a:cxn>
                <a:cxn ang="0">
                  <a:pos x="T6" y="T7"/>
                </a:cxn>
                <a:cxn ang="0">
                  <a:pos x="T8" y="T9"/>
                </a:cxn>
              </a:cxnLst>
              <a:rect l="0" t="0" r="r" b="b"/>
              <a:pathLst>
                <a:path w="83" h="77">
                  <a:moveTo>
                    <a:pt x="83" y="0"/>
                  </a:moveTo>
                  <a:lnTo>
                    <a:pt x="33" y="0"/>
                  </a:lnTo>
                  <a:lnTo>
                    <a:pt x="0" y="77"/>
                  </a:lnTo>
                  <a:lnTo>
                    <a:pt x="50" y="77"/>
                  </a:lnTo>
                  <a:lnTo>
                    <a:pt x="83" y="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03"/>
            <p:cNvSpPr>
              <a:spLocks noEditPoints="1"/>
            </p:cNvSpPr>
            <p:nvPr userDrawn="1"/>
          </p:nvSpPr>
          <p:spPr bwMode="auto">
            <a:xfrm>
              <a:off x="5749726" y="7633176"/>
              <a:ext cx="421583" cy="302500"/>
            </a:xfrm>
            <a:custGeom>
              <a:avLst/>
              <a:gdLst>
                <a:gd name="T0" fmla="*/ 130 w 130"/>
                <a:gd name="T1" fmla="*/ 25 h 92"/>
                <a:gd name="T2" fmla="*/ 130 w 130"/>
                <a:gd name="T3" fmla="*/ 16 h 92"/>
                <a:gd name="T4" fmla="*/ 79 w 130"/>
                <a:gd name="T5" fmla="*/ 16 h 92"/>
                <a:gd name="T6" fmla="*/ 79 w 130"/>
                <a:gd name="T7" fmla="*/ 12 h 92"/>
                <a:gd name="T8" fmla="*/ 124 w 130"/>
                <a:gd name="T9" fmla="*/ 12 h 92"/>
                <a:gd name="T10" fmla="*/ 124 w 130"/>
                <a:gd name="T11" fmla="*/ 0 h 92"/>
                <a:gd name="T12" fmla="*/ 11 w 130"/>
                <a:gd name="T13" fmla="*/ 0 h 92"/>
                <a:gd name="T14" fmla="*/ 5 w 130"/>
                <a:gd name="T15" fmla="*/ 12 h 92"/>
                <a:gd name="T16" fmla="*/ 51 w 130"/>
                <a:gd name="T17" fmla="*/ 12 h 92"/>
                <a:gd name="T18" fmla="*/ 51 w 130"/>
                <a:gd name="T19" fmla="*/ 16 h 92"/>
                <a:gd name="T20" fmla="*/ 0 w 130"/>
                <a:gd name="T21" fmla="*/ 16 h 92"/>
                <a:gd name="T22" fmla="*/ 0 w 130"/>
                <a:gd name="T23" fmla="*/ 25 h 92"/>
                <a:gd name="T24" fmla="*/ 51 w 130"/>
                <a:gd name="T25" fmla="*/ 25 h 92"/>
                <a:gd name="T26" fmla="*/ 51 w 130"/>
                <a:gd name="T27" fmla="*/ 29 h 92"/>
                <a:gd name="T28" fmla="*/ 5 w 130"/>
                <a:gd name="T29" fmla="*/ 29 h 92"/>
                <a:gd name="T30" fmla="*/ 5 w 130"/>
                <a:gd name="T31" fmla="*/ 65 h 92"/>
                <a:gd name="T32" fmla="*/ 51 w 130"/>
                <a:gd name="T33" fmla="*/ 65 h 92"/>
                <a:gd name="T34" fmla="*/ 51 w 130"/>
                <a:gd name="T35" fmla="*/ 68 h 92"/>
                <a:gd name="T36" fmla="*/ 5 w 130"/>
                <a:gd name="T37" fmla="*/ 68 h 92"/>
                <a:gd name="T38" fmla="*/ 5 w 130"/>
                <a:gd name="T39" fmla="*/ 78 h 92"/>
                <a:gd name="T40" fmla="*/ 51 w 130"/>
                <a:gd name="T41" fmla="*/ 78 h 92"/>
                <a:gd name="T42" fmla="*/ 51 w 130"/>
                <a:gd name="T43" fmla="*/ 80 h 92"/>
                <a:gd name="T44" fmla="*/ 0 w 130"/>
                <a:gd name="T45" fmla="*/ 80 h 92"/>
                <a:gd name="T46" fmla="*/ 0 w 130"/>
                <a:gd name="T47" fmla="*/ 92 h 92"/>
                <a:gd name="T48" fmla="*/ 130 w 130"/>
                <a:gd name="T49" fmla="*/ 92 h 92"/>
                <a:gd name="T50" fmla="*/ 130 w 130"/>
                <a:gd name="T51" fmla="*/ 80 h 92"/>
                <a:gd name="T52" fmla="*/ 79 w 130"/>
                <a:gd name="T53" fmla="*/ 80 h 92"/>
                <a:gd name="T54" fmla="*/ 79 w 130"/>
                <a:gd name="T55" fmla="*/ 78 h 92"/>
                <a:gd name="T56" fmla="*/ 124 w 130"/>
                <a:gd name="T57" fmla="*/ 78 h 92"/>
                <a:gd name="T58" fmla="*/ 124 w 130"/>
                <a:gd name="T59" fmla="*/ 68 h 92"/>
                <a:gd name="T60" fmla="*/ 79 w 130"/>
                <a:gd name="T61" fmla="*/ 68 h 92"/>
                <a:gd name="T62" fmla="*/ 79 w 130"/>
                <a:gd name="T63" fmla="*/ 65 h 92"/>
                <a:gd name="T64" fmla="*/ 100 w 130"/>
                <a:gd name="T65" fmla="*/ 65 h 92"/>
                <a:gd name="T66" fmla="*/ 107 w 130"/>
                <a:gd name="T67" fmla="*/ 65 h 92"/>
                <a:gd name="T68" fmla="*/ 124 w 130"/>
                <a:gd name="T69" fmla="*/ 65 h 92"/>
                <a:gd name="T70" fmla="*/ 124 w 130"/>
                <a:gd name="T71" fmla="*/ 40 h 92"/>
                <a:gd name="T72" fmla="*/ 124 w 130"/>
                <a:gd name="T73" fmla="*/ 36 h 92"/>
                <a:gd name="T74" fmla="*/ 121 w 130"/>
                <a:gd name="T75" fmla="*/ 32 h 92"/>
                <a:gd name="T76" fmla="*/ 116 w 130"/>
                <a:gd name="T77" fmla="*/ 30 h 92"/>
                <a:gd name="T78" fmla="*/ 109 w 130"/>
                <a:gd name="T79" fmla="*/ 29 h 92"/>
                <a:gd name="T80" fmla="*/ 79 w 130"/>
                <a:gd name="T81" fmla="*/ 29 h 92"/>
                <a:gd name="T82" fmla="*/ 79 w 130"/>
                <a:gd name="T83" fmla="*/ 25 h 92"/>
                <a:gd name="T84" fmla="*/ 130 w 130"/>
                <a:gd name="T85" fmla="*/ 25 h 92"/>
                <a:gd name="T86" fmla="*/ 51 w 130"/>
                <a:gd name="T87" fmla="*/ 55 h 92"/>
                <a:gd name="T88" fmla="*/ 30 w 130"/>
                <a:gd name="T89" fmla="*/ 55 h 92"/>
                <a:gd name="T90" fmla="*/ 30 w 130"/>
                <a:gd name="T91" fmla="*/ 52 h 92"/>
                <a:gd name="T92" fmla="*/ 51 w 130"/>
                <a:gd name="T93" fmla="*/ 52 h 92"/>
                <a:gd name="T94" fmla="*/ 51 w 130"/>
                <a:gd name="T95" fmla="*/ 55 h 92"/>
                <a:gd name="T96" fmla="*/ 51 w 130"/>
                <a:gd name="T97" fmla="*/ 42 h 92"/>
                <a:gd name="T98" fmla="*/ 30 w 130"/>
                <a:gd name="T99" fmla="*/ 42 h 92"/>
                <a:gd name="T100" fmla="*/ 30 w 130"/>
                <a:gd name="T101" fmla="*/ 38 h 92"/>
                <a:gd name="T102" fmla="*/ 51 w 130"/>
                <a:gd name="T103" fmla="*/ 38 h 92"/>
                <a:gd name="T104" fmla="*/ 51 w 130"/>
                <a:gd name="T105" fmla="*/ 42 h 92"/>
                <a:gd name="T106" fmla="*/ 100 w 130"/>
                <a:gd name="T107" fmla="*/ 55 h 92"/>
                <a:gd name="T108" fmla="*/ 79 w 130"/>
                <a:gd name="T109" fmla="*/ 55 h 92"/>
                <a:gd name="T110" fmla="*/ 79 w 130"/>
                <a:gd name="T111" fmla="*/ 52 h 92"/>
                <a:gd name="T112" fmla="*/ 100 w 130"/>
                <a:gd name="T113" fmla="*/ 52 h 92"/>
                <a:gd name="T114" fmla="*/ 100 w 130"/>
                <a:gd name="T115" fmla="*/ 55 h 92"/>
                <a:gd name="T116" fmla="*/ 100 w 130"/>
                <a:gd name="T117" fmla="*/ 38 h 92"/>
                <a:gd name="T118" fmla="*/ 100 w 130"/>
                <a:gd name="T119" fmla="*/ 42 h 92"/>
                <a:gd name="T120" fmla="*/ 79 w 130"/>
                <a:gd name="T121" fmla="*/ 42 h 92"/>
                <a:gd name="T122" fmla="*/ 79 w 130"/>
                <a:gd name="T123" fmla="*/ 38 h 92"/>
                <a:gd name="T124" fmla="*/ 100 w 130"/>
                <a:gd name="T125" fmla="*/ 3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92">
                  <a:moveTo>
                    <a:pt x="130" y="25"/>
                  </a:moveTo>
                  <a:cubicBezTo>
                    <a:pt x="130" y="16"/>
                    <a:pt x="130" y="16"/>
                    <a:pt x="130" y="16"/>
                  </a:cubicBezTo>
                  <a:cubicBezTo>
                    <a:pt x="79" y="16"/>
                    <a:pt x="79" y="16"/>
                    <a:pt x="79" y="16"/>
                  </a:cubicBezTo>
                  <a:cubicBezTo>
                    <a:pt x="79" y="12"/>
                    <a:pt x="79" y="12"/>
                    <a:pt x="79" y="12"/>
                  </a:cubicBezTo>
                  <a:cubicBezTo>
                    <a:pt x="124" y="12"/>
                    <a:pt x="124" y="12"/>
                    <a:pt x="124" y="12"/>
                  </a:cubicBezTo>
                  <a:cubicBezTo>
                    <a:pt x="124" y="0"/>
                    <a:pt x="124" y="0"/>
                    <a:pt x="124" y="0"/>
                  </a:cubicBezTo>
                  <a:cubicBezTo>
                    <a:pt x="11" y="0"/>
                    <a:pt x="11" y="0"/>
                    <a:pt x="11" y="0"/>
                  </a:cubicBezTo>
                  <a:cubicBezTo>
                    <a:pt x="5" y="12"/>
                    <a:pt x="5" y="12"/>
                    <a:pt x="5" y="12"/>
                  </a:cubicBezTo>
                  <a:cubicBezTo>
                    <a:pt x="51" y="12"/>
                    <a:pt x="51" y="12"/>
                    <a:pt x="51" y="12"/>
                  </a:cubicBezTo>
                  <a:cubicBezTo>
                    <a:pt x="51" y="16"/>
                    <a:pt x="51" y="16"/>
                    <a:pt x="51" y="16"/>
                  </a:cubicBezTo>
                  <a:cubicBezTo>
                    <a:pt x="0" y="16"/>
                    <a:pt x="0" y="16"/>
                    <a:pt x="0" y="16"/>
                  </a:cubicBezTo>
                  <a:cubicBezTo>
                    <a:pt x="0" y="25"/>
                    <a:pt x="0" y="25"/>
                    <a:pt x="0" y="25"/>
                  </a:cubicBezTo>
                  <a:cubicBezTo>
                    <a:pt x="51" y="25"/>
                    <a:pt x="51" y="25"/>
                    <a:pt x="51" y="25"/>
                  </a:cubicBezTo>
                  <a:cubicBezTo>
                    <a:pt x="51" y="29"/>
                    <a:pt x="51" y="29"/>
                    <a:pt x="51" y="29"/>
                  </a:cubicBezTo>
                  <a:cubicBezTo>
                    <a:pt x="5" y="29"/>
                    <a:pt x="5" y="29"/>
                    <a:pt x="5" y="29"/>
                  </a:cubicBezTo>
                  <a:cubicBezTo>
                    <a:pt x="5" y="65"/>
                    <a:pt x="5" y="65"/>
                    <a:pt x="5" y="65"/>
                  </a:cubicBezTo>
                  <a:cubicBezTo>
                    <a:pt x="51" y="65"/>
                    <a:pt x="51" y="65"/>
                    <a:pt x="51" y="65"/>
                  </a:cubicBezTo>
                  <a:cubicBezTo>
                    <a:pt x="51" y="68"/>
                    <a:pt x="51" y="68"/>
                    <a:pt x="51" y="68"/>
                  </a:cubicBezTo>
                  <a:cubicBezTo>
                    <a:pt x="5" y="68"/>
                    <a:pt x="5" y="68"/>
                    <a:pt x="5" y="68"/>
                  </a:cubicBezTo>
                  <a:cubicBezTo>
                    <a:pt x="5" y="78"/>
                    <a:pt x="5" y="78"/>
                    <a:pt x="5" y="78"/>
                  </a:cubicBezTo>
                  <a:cubicBezTo>
                    <a:pt x="51" y="78"/>
                    <a:pt x="51" y="78"/>
                    <a:pt x="51" y="78"/>
                  </a:cubicBezTo>
                  <a:cubicBezTo>
                    <a:pt x="51" y="80"/>
                    <a:pt x="51" y="80"/>
                    <a:pt x="51" y="80"/>
                  </a:cubicBezTo>
                  <a:cubicBezTo>
                    <a:pt x="0" y="80"/>
                    <a:pt x="0" y="80"/>
                    <a:pt x="0" y="80"/>
                  </a:cubicBezTo>
                  <a:cubicBezTo>
                    <a:pt x="0" y="92"/>
                    <a:pt x="0" y="92"/>
                    <a:pt x="0" y="92"/>
                  </a:cubicBezTo>
                  <a:cubicBezTo>
                    <a:pt x="130" y="92"/>
                    <a:pt x="130" y="92"/>
                    <a:pt x="130" y="92"/>
                  </a:cubicBezTo>
                  <a:cubicBezTo>
                    <a:pt x="130" y="80"/>
                    <a:pt x="130" y="80"/>
                    <a:pt x="130" y="80"/>
                  </a:cubicBezTo>
                  <a:cubicBezTo>
                    <a:pt x="79" y="80"/>
                    <a:pt x="79" y="80"/>
                    <a:pt x="79" y="80"/>
                  </a:cubicBezTo>
                  <a:cubicBezTo>
                    <a:pt x="79" y="78"/>
                    <a:pt x="79" y="78"/>
                    <a:pt x="79" y="78"/>
                  </a:cubicBezTo>
                  <a:cubicBezTo>
                    <a:pt x="124" y="78"/>
                    <a:pt x="124" y="78"/>
                    <a:pt x="124" y="78"/>
                  </a:cubicBezTo>
                  <a:cubicBezTo>
                    <a:pt x="124" y="68"/>
                    <a:pt x="124" y="68"/>
                    <a:pt x="124" y="68"/>
                  </a:cubicBezTo>
                  <a:cubicBezTo>
                    <a:pt x="79" y="68"/>
                    <a:pt x="79" y="68"/>
                    <a:pt x="79" y="68"/>
                  </a:cubicBezTo>
                  <a:cubicBezTo>
                    <a:pt x="79" y="65"/>
                    <a:pt x="79" y="65"/>
                    <a:pt x="79" y="65"/>
                  </a:cubicBezTo>
                  <a:cubicBezTo>
                    <a:pt x="100" y="65"/>
                    <a:pt x="100" y="65"/>
                    <a:pt x="100" y="65"/>
                  </a:cubicBezTo>
                  <a:cubicBezTo>
                    <a:pt x="107" y="65"/>
                    <a:pt x="107" y="65"/>
                    <a:pt x="107" y="65"/>
                  </a:cubicBezTo>
                  <a:cubicBezTo>
                    <a:pt x="124" y="65"/>
                    <a:pt x="124" y="65"/>
                    <a:pt x="124" y="65"/>
                  </a:cubicBezTo>
                  <a:cubicBezTo>
                    <a:pt x="124" y="40"/>
                    <a:pt x="124" y="40"/>
                    <a:pt x="124" y="40"/>
                  </a:cubicBezTo>
                  <a:cubicBezTo>
                    <a:pt x="124" y="38"/>
                    <a:pt x="124" y="37"/>
                    <a:pt x="124" y="36"/>
                  </a:cubicBezTo>
                  <a:cubicBezTo>
                    <a:pt x="124" y="34"/>
                    <a:pt x="123" y="33"/>
                    <a:pt x="121" y="32"/>
                  </a:cubicBezTo>
                  <a:cubicBezTo>
                    <a:pt x="120" y="31"/>
                    <a:pt x="118" y="30"/>
                    <a:pt x="116" y="30"/>
                  </a:cubicBezTo>
                  <a:cubicBezTo>
                    <a:pt x="114" y="29"/>
                    <a:pt x="112" y="29"/>
                    <a:pt x="109" y="29"/>
                  </a:cubicBezTo>
                  <a:cubicBezTo>
                    <a:pt x="79" y="29"/>
                    <a:pt x="79" y="29"/>
                    <a:pt x="79" y="29"/>
                  </a:cubicBezTo>
                  <a:cubicBezTo>
                    <a:pt x="79" y="25"/>
                    <a:pt x="79" y="25"/>
                    <a:pt x="79" y="25"/>
                  </a:cubicBezTo>
                  <a:lnTo>
                    <a:pt x="130" y="25"/>
                  </a:lnTo>
                  <a:close/>
                  <a:moveTo>
                    <a:pt x="51" y="55"/>
                  </a:moveTo>
                  <a:cubicBezTo>
                    <a:pt x="30" y="55"/>
                    <a:pt x="30" y="55"/>
                    <a:pt x="30" y="55"/>
                  </a:cubicBezTo>
                  <a:cubicBezTo>
                    <a:pt x="30" y="52"/>
                    <a:pt x="30" y="52"/>
                    <a:pt x="30" y="52"/>
                  </a:cubicBezTo>
                  <a:cubicBezTo>
                    <a:pt x="51" y="52"/>
                    <a:pt x="51" y="52"/>
                    <a:pt x="51" y="52"/>
                  </a:cubicBezTo>
                  <a:lnTo>
                    <a:pt x="51" y="55"/>
                  </a:lnTo>
                  <a:close/>
                  <a:moveTo>
                    <a:pt x="51" y="42"/>
                  </a:moveTo>
                  <a:cubicBezTo>
                    <a:pt x="30" y="42"/>
                    <a:pt x="30" y="42"/>
                    <a:pt x="30" y="42"/>
                  </a:cubicBezTo>
                  <a:cubicBezTo>
                    <a:pt x="30" y="38"/>
                    <a:pt x="30" y="38"/>
                    <a:pt x="30" y="38"/>
                  </a:cubicBezTo>
                  <a:cubicBezTo>
                    <a:pt x="51" y="38"/>
                    <a:pt x="51" y="38"/>
                    <a:pt x="51" y="38"/>
                  </a:cubicBezTo>
                  <a:lnTo>
                    <a:pt x="51" y="42"/>
                  </a:lnTo>
                  <a:close/>
                  <a:moveTo>
                    <a:pt x="100" y="55"/>
                  </a:moveTo>
                  <a:cubicBezTo>
                    <a:pt x="79" y="55"/>
                    <a:pt x="79" y="55"/>
                    <a:pt x="79" y="55"/>
                  </a:cubicBezTo>
                  <a:cubicBezTo>
                    <a:pt x="79" y="52"/>
                    <a:pt x="79" y="52"/>
                    <a:pt x="79" y="52"/>
                  </a:cubicBezTo>
                  <a:cubicBezTo>
                    <a:pt x="100" y="52"/>
                    <a:pt x="100" y="52"/>
                    <a:pt x="100" y="52"/>
                  </a:cubicBezTo>
                  <a:lnTo>
                    <a:pt x="100" y="55"/>
                  </a:lnTo>
                  <a:close/>
                  <a:moveTo>
                    <a:pt x="100" y="38"/>
                  </a:moveTo>
                  <a:cubicBezTo>
                    <a:pt x="100" y="42"/>
                    <a:pt x="100" y="42"/>
                    <a:pt x="100" y="42"/>
                  </a:cubicBezTo>
                  <a:cubicBezTo>
                    <a:pt x="79" y="42"/>
                    <a:pt x="79" y="42"/>
                    <a:pt x="79" y="42"/>
                  </a:cubicBezTo>
                  <a:cubicBezTo>
                    <a:pt x="79" y="38"/>
                    <a:pt x="79" y="38"/>
                    <a:pt x="79" y="38"/>
                  </a:cubicBezTo>
                  <a:lnTo>
                    <a:pt x="100" y="38"/>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04"/>
            <p:cNvSpPr>
              <a:spLocks/>
            </p:cNvSpPr>
            <p:nvPr userDrawn="1"/>
          </p:nvSpPr>
          <p:spPr bwMode="auto">
            <a:xfrm>
              <a:off x="6193211" y="7633176"/>
              <a:ext cx="217636" cy="302500"/>
            </a:xfrm>
            <a:custGeom>
              <a:avLst/>
              <a:gdLst>
                <a:gd name="T0" fmla="*/ 0 w 159"/>
                <a:gd name="T1" fmla="*/ 29 h 221"/>
                <a:gd name="T2" fmla="*/ 52 w 159"/>
                <a:gd name="T3" fmla="*/ 29 h 221"/>
                <a:gd name="T4" fmla="*/ 52 w 159"/>
                <a:gd name="T5" fmla="*/ 39 h 221"/>
                <a:gd name="T6" fmla="*/ 0 w 159"/>
                <a:gd name="T7" fmla="*/ 39 h 221"/>
                <a:gd name="T8" fmla="*/ 0 w 159"/>
                <a:gd name="T9" fmla="*/ 60 h 221"/>
                <a:gd name="T10" fmla="*/ 52 w 159"/>
                <a:gd name="T11" fmla="*/ 60 h 221"/>
                <a:gd name="T12" fmla="*/ 52 w 159"/>
                <a:gd name="T13" fmla="*/ 221 h 221"/>
                <a:gd name="T14" fmla="*/ 107 w 159"/>
                <a:gd name="T15" fmla="*/ 221 h 221"/>
                <a:gd name="T16" fmla="*/ 107 w 159"/>
                <a:gd name="T17" fmla="*/ 60 h 221"/>
                <a:gd name="T18" fmla="*/ 159 w 159"/>
                <a:gd name="T19" fmla="*/ 60 h 221"/>
                <a:gd name="T20" fmla="*/ 159 w 159"/>
                <a:gd name="T21" fmla="*/ 39 h 221"/>
                <a:gd name="T22" fmla="*/ 107 w 159"/>
                <a:gd name="T23" fmla="*/ 39 h 221"/>
                <a:gd name="T24" fmla="*/ 107 w 159"/>
                <a:gd name="T25" fmla="*/ 29 h 221"/>
                <a:gd name="T26" fmla="*/ 159 w 159"/>
                <a:gd name="T27" fmla="*/ 29 h 221"/>
                <a:gd name="T28" fmla="*/ 159 w 159"/>
                <a:gd name="T29" fmla="*/ 0 h 221"/>
                <a:gd name="T30" fmla="*/ 12 w 159"/>
                <a:gd name="T31" fmla="*/ 0 h 221"/>
                <a:gd name="T32" fmla="*/ 0 w 159"/>
                <a:gd name="T33"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221">
                  <a:moveTo>
                    <a:pt x="0" y="29"/>
                  </a:moveTo>
                  <a:lnTo>
                    <a:pt x="52" y="29"/>
                  </a:lnTo>
                  <a:lnTo>
                    <a:pt x="52" y="39"/>
                  </a:lnTo>
                  <a:lnTo>
                    <a:pt x="0" y="39"/>
                  </a:lnTo>
                  <a:lnTo>
                    <a:pt x="0" y="60"/>
                  </a:lnTo>
                  <a:lnTo>
                    <a:pt x="52" y="60"/>
                  </a:lnTo>
                  <a:lnTo>
                    <a:pt x="52" y="221"/>
                  </a:lnTo>
                  <a:lnTo>
                    <a:pt x="107" y="221"/>
                  </a:lnTo>
                  <a:lnTo>
                    <a:pt x="107" y="60"/>
                  </a:lnTo>
                  <a:lnTo>
                    <a:pt x="159" y="60"/>
                  </a:lnTo>
                  <a:lnTo>
                    <a:pt x="159" y="39"/>
                  </a:lnTo>
                  <a:lnTo>
                    <a:pt x="107" y="39"/>
                  </a:lnTo>
                  <a:lnTo>
                    <a:pt x="107" y="29"/>
                  </a:lnTo>
                  <a:lnTo>
                    <a:pt x="159" y="29"/>
                  </a:lnTo>
                  <a:lnTo>
                    <a:pt x="159" y="0"/>
                  </a:lnTo>
                  <a:lnTo>
                    <a:pt x="12" y="0"/>
                  </a:lnTo>
                  <a:lnTo>
                    <a:pt x="0" y="29"/>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05"/>
            <p:cNvSpPr>
              <a:spLocks/>
            </p:cNvSpPr>
            <p:nvPr userDrawn="1"/>
          </p:nvSpPr>
          <p:spPr bwMode="auto">
            <a:xfrm>
              <a:off x="6427271" y="7738573"/>
              <a:ext cx="73913" cy="98551"/>
            </a:xfrm>
            <a:custGeom>
              <a:avLst/>
              <a:gdLst>
                <a:gd name="T0" fmla="*/ 54 w 54"/>
                <a:gd name="T1" fmla="*/ 24 h 72"/>
                <a:gd name="T2" fmla="*/ 0 w 54"/>
                <a:gd name="T3" fmla="*/ 0 h 72"/>
                <a:gd name="T4" fmla="*/ 0 w 54"/>
                <a:gd name="T5" fmla="*/ 48 h 72"/>
                <a:gd name="T6" fmla="*/ 54 w 54"/>
                <a:gd name="T7" fmla="*/ 72 h 72"/>
                <a:gd name="T8" fmla="*/ 54 w 54"/>
                <a:gd name="T9" fmla="*/ 24 h 72"/>
              </a:gdLst>
              <a:ahLst/>
              <a:cxnLst>
                <a:cxn ang="0">
                  <a:pos x="T0" y="T1"/>
                </a:cxn>
                <a:cxn ang="0">
                  <a:pos x="T2" y="T3"/>
                </a:cxn>
                <a:cxn ang="0">
                  <a:pos x="T4" y="T5"/>
                </a:cxn>
                <a:cxn ang="0">
                  <a:pos x="T6" y="T7"/>
                </a:cxn>
                <a:cxn ang="0">
                  <a:pos x="T8" y="T9"/>
                </a:cxn>
              </a:cxnLst>
              <a:rect l="0" t="0" r="r" b="b"/>
              <a:pathLst>
                <a:path w="54" h="72">
                  <a:moveTo>
                    <a:pt x="54" y="24"/>
                  </a:moveTo>
                  <a:lnTo>
                    <a:pt x="0" y="0"/>
                  </a:lnTo>
                  <a:lnTo>
                    <a:pt x="0" y="48"/>
                  </a:lnTo>
                  <a:lnTo>
                    <a:pt x="54" y="72"/>
                  </a:lnTo>
                  <a:lnTo>
                    <a:pt x="54" y="24"/>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06"/>
            <p:cNvSpPr>
              <a:spLocks/>
            </p:cNvSpPr>
            <p:nvPr userDrawn="1"/>
          </p:nvSpPr>
          <p:spPr bwMode="auto">
            <a:xfrm>
              <a:off x="6427271" y="7633176"/>
              <a:ext cx="73913" cy="98551"/>
            </a:xfrm>
            <a:custGeom>
              <a:avLst/>
              <a:gdLst>
                <a:gd name="T0" fmla="*/ 54 w 54"/>
                <a:gd name="T1" fmla="*/ 24 h 72"/>
                <a:gd name="T2" fmla="*/ 0 w 54"/>
                <a:gd name="T3" fmla="*/ 0 h 72"/>
                <a:gd name="T4" fmla="*/ 0 w 54"/>
                <a:gd name="T5" fmla="*/ 48 h 72"/>
                <a:gd name="T6" fmla="*/ 54 w 54"/>
                <a:gd name="T7" fmla="*/ 72 h 72"/>
                <a:gd name="T8" fmla="*/ 54 w 54"/>
                <a:gd name="T9" fmla="*/ 24 h 72"/>
              </a:gdLst>
              <a:ahLst/>
              <a:cxnLst>
                <a:cxn ang="0">
                  <a:pos x="T0" y="T1"/>
                </a:cxn>
                <a:cxn ang="0">
                  <a:pos x="T2" y="T3"/>
                </a:cxn>
                <a:cxn ang="0">
                  <a:pos x="T4" y="T5"/>
                </a:cxn>
                <a:cxn ang="0">
                  <a:pos x="T6" y="T7"/>
                </a:cxn>
                <a:cxn ang="0">
                  <a:pos x="T8" y="T9"/>
                </a:cxn>
              </a:cxnLst>
              <a:rect l="0" t="0" r="r" b="b"/>
              <a:pathLst>
                <a:path w="54" h="72">
                  <a:moveTo>
                    <a:pt x="54" y="24"/>
                  </a:moveTo>
                  <a:lnTo>
                    <a:pt x="0" y="0"/>
                  </a:lnTo>
                  <a:lnTo>
                    <a:pt x="0" y="48"/>
                  </a:lnTo>
                  <a:lnTo>
                    <a:pt x="54" y="72"/>
                  </a:lnTo>
                  <a:lnTo>
                    <a:pt x="54" y="24"/>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07"/>
            <p:cNvSpPr>
              <a:spLocks/>
            </p:cNvSpPr>
            <p:nvPr userDrawn="1"/>
          </p:nvSpPr>
          <p:spPr bwMode="auto">
            <a:xfrm>
              <a:off x="6427271" y="7633176"/>
              <a:ext cx="187523" cy="302500"/>
            </a:xfrm>
            <a:custGeom>
              <a:avLst/>
              <a:gdLst>
                <a:gd name="T0" fmla="*/ 137 w 137"/>
                <a:gd name="T1" fmla="*/ 163 h 221"/>
                <a:gd name="T2" fmla="*/ 123 w 137"/>
                <a:gd name="T3" fmla="*/ 163 h 221"/>
                <a:gd name="T4" fmla="*/ 123 w 137"/>
                <a:gd name="T5" fmla="*/ 137 h 221"/>
                <a:gd name="T6" fmla="*/ 123 w 137"/>
                <a:gd name="T7" fmla="*/ 0 h 221"/>
                <a:gd name="T8" fmla="*/ 68 w 137"/>
                <a:gd name="T9" fmla="*/ 0 h 221"/>
                <a:gd name="T10" fmla="*/ 68 w 137"/>
                <a:gd name="T11" fmla="*/ 137 h 221"/>
                <a:gd name="T12" fmla="*/ 68 w 137"/>
                <a:gd name="T13" fmla="*/ 163 h 221"/>
                <a:gd name="T14" fmla="*/ 0 w 137"/>
                <a:gd name="T15" fmla="*/ 163 h 221"/>
                <a:gd name="T16" fmla="*/ 0 w 137"/>
                <a:gd name="T17" fmla="*/ 192 h 221"/>
                <a:gd name="T18" fmla="*/ 68 w 137"/>
                <a:gd name="T19" fmla="*/ 192 h 221"/>
                <a:gd name="T20" fmla="*/ 68 w 137"/>
                <a:gd name="T21" fmla="*/ 221 h 221"/>
                <a:gd name="T22" fmla="*/ 123 w 137"/>
                <a:gd name="T23" fmla="*/ 221 h 221"/>
                <a:gd name="T24" fmla="*/ 123 w 137"/>
                <a:gd name="T25" fmla="*/ 192 h 221"/>
                <a:gd name="T26" fmla="*/ 137 w 137"/>
                <a:gd name="T27" fmla="*/ 192 h 221"/>
                <a:gd name="T28" fmla="*/ 137 w 137"/>
                <a:gd name="T29" fmla="*/ 16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221">
                  <a:moveTo>
                    <a:pt x="137" y="163"/>
                  </a:moveTo>
                  <a:lnTo>
                    <a:pt x="123" y="163"/>
                  </a:lnTo>
                  <a:lnTo>
                    <a:pt x="123" y="137"/>
                  </a:lnTo>
                  <a:lnTo>
                    <a:pt x="123" y="0"/>
                  </a:lnTo>
                  <a:lnTo>
                    <a:pt x="68" y="0"/>
                  </a:lnTo>
                  <a:lnTo>
                    <a:pt x="68" y="137"/>
                  </a:lnTo>
                  <a:lnTo>
                    <a:pt x="68" y="163"/>
                  </a:lnTo>
                  <a:lnTo>
                    <a:pt x="0" y="163"/>
                  </a:lnTo>
                  <a:lnTo>
                    <a:pt x="0" y="192"/>
                  </a:lnTo>
                  <a:lnTo>
                    <a:pt x="68" y="192"/>
                  </a:lnTo>
                  <a:lnTo>
                    <a:pt x="68" y="221"/>
                  </a:lnTo>
                  <a:lnTo>
                    <a:pt x="123" y="221"/>
                  </a:lnTo>
                  <a:lnTo>
                    <a:pt x="123" y="192"/>
                  </a:lnTo>
                  <a:lnTo>
                    <a:pt x="137" y="192"/>
                  </a:lnTo>
                  <a:lnTo>
                    <a:pt x="137" y="163"/>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Rectangle 108"/>
            <p:cNvSpPr>
              <a:spLocks noChangeArrowheads="1"/>
            </p:cNvSpPr>
            <p:nvPr userDrawn="1"/>
          </p:nvSpPr>
          <p:spPr bwMode="auto">
            <a:xfrm>
              <a:off x="6193211" y="7728989"/>
              <a:ext cx="52013" cy="206685"/>
            </a:xfrm>
            <a:prstGeom prst="rect">
              <a:avLst/>
            </a:prstGeom>
            <a:solidFill>
              <a:srgbClr val="3838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Rectangle 109"/>
            <p:cNvSpPr>
              <a:spLocks noChangeArrowheads="1"/>
            </p:cNvSpPr>
            <p:nvPr userDrawn="1"/>
          </p:nvSpPr>
          <p:spPr bwMode="auto">
            <a:xfrm>
              <a:off x="6356094" y="7728989"/>
              <a:ext cx="54752" cy="206685"/>
            </a:xfrm>
            <a:prstGeom prst="rect">
              <a:avLst/>
            </a:prstGeom>
            <a:solidFill>
              <a:srgbClr val="3838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10"/>
            <p:cNvSpPr>
              <a:spLocks noEditPoints="1"/>
            </p:cNvSpPr>
            <p:nvPr userDrawn="1"/>
          </p:nvSpPr>
          <p:spPr bwMode="auto">
            <a:xfrm>
              <a:off x="4862761" y="7633176"/>
              <a:ext cx="420214" cy="302500"/>
            </a:xfrm>
            <a:custGeom>
              <a:avLst/>
              <a:gdLst>
                <a:gd name="T0" fmla="*/ 79 w 130"/>
                <a:gd name="T1" fmla="*/ 6 h 92"/>
                <a:gd name="T2" fmla="*/ 79 w 130"/>
                <a:gd name="T3" fmla="*/ 0 h 92"/>
                <a:gd name="T4" fmla="*/ 77 w 130"/>
                <a:gd name="T5" fmla="*/ 0 h 92"/>
                <a:gd name="T6" fmla="*/ 53 w 130"/>
                <a:gd name="T7" fmla="*/ 0 h 92"/>
                <a:gd name="T8" fmla="*/ 51 w 130"/>
                <a:gd name="T9" fmla="*/ 0 h 92"/>
                <a:gd name="T10" fmla="*/ 51 w 130"/>
                <a:gd name="T11" fmla="*/ 6 h 92"/>
                <a:gd name="T12" fmla="*/ 0 w 130"/>
                <a:gd name="T13" fmla="*/ 6 h 92"/>
                <a:gd name="T14" fmla="*/ 0 w 130"/>
                <a:gd name="T15" fmla="*/ 80 h 92"/>
                <a:gd name="T16" fmla="*/ 51 w 130"/>
                <a:gd name="T17" fmla="*/ 80 h 92"/>
                <a:gd name="T18" fmla="*/ 51 w 130"/>
                <a:gd name="T19" fmla="*/ 92 h 92"/>
                <a:gd name="T20" fmla="*/ 53 w 130"/>
                <a:gd name="T21" fmla="*/ 92 h 92"/>
                <a:gd name="T22" fmla="*/ 77 w 130"/>
                <a:gd name="T23" fmla="*/ 92 h 92"/>
                <a:gd name="T24" fmla="*/ 79 w 130"/>
                <a:gd name="T25" fmla="*/ 92 h 92"/>
                <a:gd name="T26" fmla="*/ 79 w 130"/>
                <a:gd name="T27" fmla="*/ 80 h 92"/>
                <a:gd name="T28" fmla="*/ 102 w 130"/>
                <a:gd name="T29" fmla="*/ 80 h 92"/>
                <a:gd name="T30" fmla="*/ 105 w 130"/>
                <a:gd name="T31" fmla="*/ 80 h 92"/>
                <a:gd name="T32" fmla="*/ 112 w 130"/>
                <a:gd name="T33" fmla="*/ 80 h 92"/>
                <a:gd name="T34" fmla="*/ 120 w 130"/>
                <a:gd name="T35" fmla="*/ 79 h 92"/>
                <a:gd name="T36" fmla="*/ 127 w 130"/>
                <a:gd name="T37" fmla="*/ 76 h 92"/>
                <a:gd name="T38" fmla="*/ 130 w 130"/>
                <a:gd name="T39" fmla="*/ 72 h 92"/>
                <a:gd name="T40" fmla="*/ 130 w 130"/>
                <a:gd name="T41" fmla="*/ 67 h 92"/>
                <a:gd name="T42" fmla="*/ 130 w 130"/>
                <a:gd name="T43" fmla="*/ 6 h 92"/>
                <a:gd name="T44" fmla="*/ 79 w 130"/>
                <a:gd name="T45" fmla="*/ 6 h 92"/>
                <a:gd name="T46" fmla="*/ 28 w 130"/>
                <a:gd name="T47" fmla="*/ 71 h 92"/>
                <a:gd name="T48" fmla="*/ 28 w 130"/>
                <a:gd name="T49" fmla="*/ 16 h 92"/>
                <a:gd name="T50" fmla="*/ 51 w 130"/>
                <a:gd name="T51" fmla="*/ 16 h 92"/>
                <a:gd name="T52" fmla="*/ 51 w 130"/>
                <a:gd name="T53" fmla="*/ 71 h 92"/>
                <a:gd name="T54" fmla="*/ 28 w 130"/>
                <a:gd name="T55" fmla="*/ 71 h 92"/>
                <a:gd name="T56" fmla="*/ 102 w 130"/>
                <a:gd name="T57" fmla="*/ 71 h 92"/>
                <a:gd name="T58" fmla="*/ 79 w 130"/>
                <a:gd name="T59" fmla="*/ 71 h 92"/>
                <a:gd name="T60" fmla="*/ 79 w 130"/>
                <a:gd name="T61" fmla="*/ 16 h 92"/>
                <a:gd name="T62" fmla="*/ 102 w 130"/>
                <a:gd name="T63" fmla="*/ 16 h 92"/>
                <a:gd name="T64" fmla="*/ 102 w 130"/>
                <a:gd name="T65" fmla="*/ 7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92">
                  <a:moveTo>
                    <a:pt x="79" y="6"/>
                  </a:moveTo>
                  <a:cubicBezTo>
                    <a:pt x="79" y="0"/>
                    <a:pt x="79" y="0"/>
                    <a:pt x="79" y="0"/>
                  </a:cubicBezTo>
                  <a:cubicBezTo>
                    <a:pt x="77" y="0"/>
                    <a:pt x="77" y="0"/>
                    <a:pt x="77" y="0"/>
                  </a:cubicBezTo>
                  <a:cubicBezTo>
                    <a:pt x="53" y="0"/>
                    <a:pt x="53" y="0"/>
                    <a:pt x="53" y="0"/>
                  </a:cubicBezTo>
                  <a:cubicBezTo>
                    <a:pt x="51" y="0"/>
                    <a:pt x="51" y="0"/>
                    <a:pt x="51" y="0"/>
                  </a:cubicBezTo>
                  <a:cubicBezTo>
                    <a:pt x="51" y="6"/>
                    <a:pt x="51" y="6"/>
                    <a:pt x="51" y="6"/>
                  </a:cubicBezTo>
                  <a:cubicBezTo>
                    <a:pt x="0" y="6"/>
                    <a:pt x="0" y="6"/>
                    <a:pt x="0" y="6"/>
                  </a:cubicBezTo>
                  <a:cubicBezTo>
                    <a:pt x="0" y="80"/>
                    <a:pt x="0" y="80"/>
                    <a:pt x="0" y="80"/>
                  </a:cubicBezTo>
                  <a:cubicBezTo>
                    <a:pt x="51" y="80"/>
                    <a:pt x="51" y="80"/>
                    <a:pt x="51" y="80"/>
                  </a:cubicBezTo>
                  <a:cubicBezTo>
                    <a:pt x="51" y="92"/>
                    <a:pt x="51" y="92"/>
                    <a:pt x="51" y="92"/>
                  </a:cubicBezTo>
                  <a:cubicBezTo>
                    <a:pt x="53" y="92"/>
                    <a:pt x="53" y="92"/>
                    <a:pt x="53" y="92"/>
                  </a:cubicBezTo>
                  <a:cubicBezTo>
                    <a:pt x="77" y="92"/>
                    <a:pt x="77" y="92"/>
                    <a:pt x="77" y="92"/>
                  </a:cubicBezTo>
                  <a:cubicBezTo>
                    <a:pt x="79" y="92"/>
                    <a:pt x="79" y="92"/>
                    <a:pt x="79" y="92"/>
                  </a:cubicBezTo>
                  <a:cubicBezTo>
                    <a:pt x="79" y="80"/>
                    <a:pt x="79" y="80"/>
                    <a:pt x="79" y="80"/>
                  </a:cubicBezTo>
                  <a:cubicBezTo>
                    <a:pt x="102" y="80"/>
                    <a:pt x="102" y="80"/>
                    <a:pt x="102" y="80"/>
                  </a:cubicBezTo>
                  <a:cubicBezTo>
                    <a:pt x="105" y="80"/>
                    <a:pt x="105" y="80"/>
                    <a:pt x="105" y="80"/>
                  </a:cubicBezTo>
                  <a:cubicBezTo>
                    <a:pt x="112" y="80"/>
                    <a:pt x="112" y="80"/>
                    <a:pt x="112" y="80"/>
                  </a:cubicBezTo>
                  <a:cubicBezTo>
                    <a:pt x="114" y="80"/>
                    <a:pt x="117" y="80"/>
                    <a:pt x="120" y="79"/>
                  </a:cubicBezTo>
                  <a:cubicBezTo>
                    <a:pt x="122" y="79"/>
                    <a:pt x="125" y="78"/>
                    <a:pt x="127" y="76"/>
                  </a:cubicBezTo>
                  <a:cubicBezTo>
                    <a:pt x="128" y="75"/>
                    <a:pt x="129" y="73"/>
                    <a:pt x="130" y="72"/>
                  </a:cubicBezTo>
                  <a:cubicBezTo>
                    <a:pt x="130" y="71"/>
                    <a:pt x="130" y="69"/>
                    <a:pt x="130" y="67"/>
                  </a:cubicBezTo>
                  <a:cubicBezTo>
                    <a:pt x="130" y="6"/>
                    <a:pt x="130" y="6"/>
                    <a:pt x="130" y="6"/>
                  </a:cubicBezTo>
                  <a:lnTo>
                    <a:pt x="79" y="6"/>
                  </a:lnTo>
                  <a:close/>
                  <a:moveTo>
                    <a:pt x="28" y="71"/>
                  </a:moveTo>
                  <a:cubicBezTo>
                    <a:pt x="28" y="16"/>
                    <a:pt x="28" y="16"/>
                    <a:pt x="28" y="16"/>
                  </a:cubicBezTo>
                  <a:cubicBezTo>
                    <a:pt x="51" y="16"/>
                    <a:pt x="51" y="16"/>
                    <a:pt x="51" y="16"/>
                  </a:cubicBezTo>
                  <a:cubicBezTo>
                    <a:pt x="51" y="71"/>
                    <a:pt x="51" y="71"/>
                    <a:pt x="51" y="71"/>
                  </a:cubicBezTo>
                  <a:lnTo>
                    <a:pt x="28" y="71"/>
                  </a:lnTo>
                  <a:close/>
                  <a:moveTo>
                    <a:pt x="102" y="71"/>
                  </a:moveTo>
                  <a:cubicBezTo>
                    <a:pt x="79" y="71"/>
                    <a:pt x="79" y="71"/>
                    <a:pt x="79" y="71"/>
                  </a:cubicBezTo>
                  <a:cubicBezTo>
                    <a:pt x="79" y="16"/>
                    <a:pt x="79" y="16"/>
                    <a:pt x="79" y="16"/>
                  </a:cubicBezTo>
                  <a:cubicBezTo>
                    <a:pt x="102" y="16"/>
                    <a:pt x="102" y="16"/>
                    <a:pt x="102" y="16"/>
                  </a:cubicBezTo>
                  <a:lnTo>
                    <a:pt x="102" y="71"/>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11"/>
            <p:cNvSpPr>
              <a:spLocks/>
            </p:cNvSpPr>
            <p:nvPr userDrawn="1"/>
          </p:nvSpPr>
          <p:spPr bwMode="auto">
            <a:xfrm>
              <a:off x="5507454" y="7633176"/>
              <a:ext cx="220374" cy="302500"/>
            </a:xfrm>
            <a:custGeom>
              <a:avLst/>
              <a:gdLst>
                <a:gd name="T0" fmla="*/ 161 w 161"/>
                <a:gd name="T1" fmla="*/ 60 h 221"/>
                <a:gd name="T2" fmla="*/ 161 w 161"/>
                <a:gd name="T3" fmla="*/ 39 h 221"/>
                <a:gd name="T4" fmla="*/ 135 w 161"/>
                <a:gd name="T5" fmla="*/ 39 h 221"/>
                <a:gd name="T6" fmla="*/ 151 w 161"/>
                <a:gd name="T7" fmla="*/ 0 h 221"/>
                <a:gd name="T8" fmla="*/ 104 w 161"/>
                <a:gd name="T9" fmla="*/ 0 h 221"/>
                <a:gd name="T10" fmla="*/ 90 w 161"/>
                <a:gd name="T11" fmla="*/ 39 h 221"/>
                <a:gd name="T12" fmla="*/ 73 w 161"/>
                <a:gd name="T13" fmla="*/ 39 h 221"/>
                <a:gd name="T14" fmla="*/ 59 w 161"/>
                <a:gd name="T15" fmla="*/ 0 h 221"/>
                <a:gd name="T16" fmla="*/ 11 w 161"/>
                <a:gd name="T17" fmla="*/ 0 h 221"/>
                <a:gd name="T18" fmla="*/ 28 w 161"/>
                <a:gd name="T19" fmla="*/ 39 h 221"/>
                <a:gd name="T20" fmla="*/ 2 w 161"/>
                <a:gd name="T21" fmla="*/ 39 h 221"/>
                <a:gd name="T22" fmla="*/ 2 w 161"/>
                <a:gd name="T23" fmla="*/ 60 h 221"/>
                <a:gd name="T24" fmla="*/ 52 w 161"/>
                <a:gd name="T25" fmla="*/ 60 h 221"/>
                <a:gd name="T26" fmla="*/ 52 w 161"/>
                <a:gd name="T27" fmla="*/ 101 h 221"/>
                <a:gd name="T28" fmla="*/ 2 w 161"/>
                <a:gd name="T29" fmla="*/ 101 h 221"/>
                <a:gd name="T30" fmla="*/ 2 w 161"/>
                <a:gd name="T31" fmla="*/ 125 h 221"/>
                <a:gd name="T32" fmla="*/ 52 w 161"/>
                <a:gd name="T33" fmla="*/ 125 h 221"/>
                <a:gd name="T34" fmla="*/ 56 w 161"/>
                <a:gd name="T35" fmla="*/ 125 h 221"/>
                <a:gd name="T36" fmla="*/ 26 w 161"/>
                <a:gd name="T37" fmla="*/ 192 h 221"/>
                <a:gd name="T38" fmla="*/ 11 w 161"/>
                <a:gd name="T39" fmla="*/ 192 h 221"/>
                <a:gd name="T40" fmla="*/ 0 w 161"/>
                <a:gd name="T41" fmla="*/ 221 h 221"/>
                <a:gd name="T42" fmla="*/ 14 w 161"/>
                <a:gd name="T43" fmla="*/ 221 h 221"/>
                <a:gd name="T44" fmla="*/ 52 w 161"/>
                <a:gd name="T45" fmla="*/ 221 h 221"/>
                <a:gd name="T46" fmla="*/ 63 w 161"/>
                <a:gd name="T47" fmla="*/ 221 h 221"/>
                <a:gd name="T48" fmla="*/ 80 w 161"/>
                <a:gd name="T49" fmla="*/ 178 h 221"/>
                <a:gd name="T50" fmla="*/ 99 w 161"/>
                <a:gd name="T51" fmla="*/ 221 h 221"/>
                <a:gd name="T52" fmla="*/ 111 w 161"/>
                <a:gd name="T53" fmla="*/ 221 h 221"/>
                <a:gd name="T54" fmla="*/ 149 w 161"/>
                <a:gd name="T55" fmla="*/ 221 h 221"/>
                <a:gd name="T56" fmla="*/ 161 w 161"/>
                <a:gd name="T57" fmla="*/ 221 h 221"/>
                <a:gd name="T58" fmla="*/ 161 w 161"/>
                <a:gd name="T59" fmla="*/ 192 h 221"/>
                <a:gd name="T60" fmla="*/ 137 w 161"/>
                <a:gd name="T61" fmla="*/ 192 h 221"/>
                <a:gd name="T62" fmla="*/ 106 w 161"/>
                <a:gd name="T63" fmla="*/ 125 h 221"/>
                <a:gd name="T64" fmla="*/ 118 w 161"/>
                <a:gd name="T65" fmla="*/ 125 h 221"/>
                <a:gd name="T66" fmla="*/ 161 w 161"/>
                <a:gd name="T67" fmla="*/ 125 h 221"/>
                <a:gd name="T68" fmla="*/ 161 w 161"/>
                <a:gd name="T69" fmla="*/ 101 h 221"/>
                <a:gd name="T70" fmla="*/ 111 w 161"/>
                <a:gd name="T71" fmla="*/ 101 h 221"/>
                <a:gd name="T72" fmla="*/ 111 w 161"/>
                <a:gd name="T73" fmla="*/ 60 h 221"/>
                <a:gd name="T74" fmla="*/ 161 w 161"/>
                <a:gd name="T75" fmla="*/ 6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221">
                  <a:moveTo>
                    <a:pt x="161" y="60"/>
                  </a:moveTo>
                  <a:lnTo>
                    <a:pt x="161" y="39"/>
                  </a:lnTo>
                  <a:lnTo>
                    <a:pt x="135" y="39"/>
                  </a:lnTo>
                  <a:lnTo>
                    <a:pt x="151" y="0"/>
                  </a:lnTo>
                  <a:lnTo>
                    <a:pt x="104" y="0"/>
                  </a:lnTo>
                  <a:lnTo>
                    <a:pt x="90" y="39"/>
                  </a:lnTo>
                  <a:lnTo>
                    <a:pt x="73" y="39"/>
                  </a:lnTo>
                  <a:lnTo>
                    <a:pt x="59" y="0"/>
                  </a:lnTo>
                  <a:lnTo>
                    <a:pt x="11" y="0"/>
                  </a:lnTo>
                  <a:lnTo>
                    <a:pt x="28" y="39"/>
                  </a:lnTo>
                  <a:lnTo>
                    <a:pt x="2" y="39"/>
                  </a:lnTo>
                  <a:lnTo>
                    <a:pt x="2" y="60"/>
                  </a:lnTo>
                  <a:lnTo>
                    <a:pt x="52" y="60"/>
                  </a:lnTo>
                  <a:lnTo>
                    <a:pt x="52" y="101"/>
                  </a:lnTo>
                  <a:lnTo>
                    <a:pt x="2" y="101"/>
                  </a:lnTo>
                  <a:lnTo>
                    <a:pt x="2" y="125"/>
                  </a:lnTo>
                  <a:lnTo>
                    <a:pt x="52" y="125"/>
                  </a:lnTo>
                  <a:lnTo>
                    <a:pt x="56" y="125"/>
                  </a:lnTo>
                  <a:lnTo>
                    <a:pt x="26" y="192"/>
                  </a:lnTo>
                  <a:lnTo>
                    <a:pt x="11" y="192"/>
                  </a:lnTo>
                  <a:lnTo>
                    <a:pt x="0" y="221"/>
                  </a:lnTo>
                  <a:lnTo>
                    <a:pt x="14" y="221"/>
                  </a:lnTo>
                  <a:lnTo>
                    <a:pt x="52" y="221"/>
                  </a:lnTo>
                  <a:lnTo>
                    <a:pt x="63" y="221"/>
                  </a:lnTo>
                  <a:lnTo>
                    <a:pt x="80" y="178"/>
                  </a:lnTo>
                  <a:lnTo>
                    <a:pt x="99" y="221"/>
                  </a:lnTo>
                  <a:lnTo>
                    <a:pt x="111" y="221"/>
                  </a:lnTo>
                  <a:lnTo>
                    <a:pt x="149" y="221"/>
                  </a:lnTo>
                  <a:lnTo>
                    <a:pt x="161" y="221"/>
                  </a:lnTo>
                  <a:lnTo>
                    <a:pt x="161" y="192"/>
                  </a:lnTo>
                  <a:lnTo>
                    <a:pt x="137" y="192"/>
                  </a:lnTo>
                  <a:lnTo>
                    <a:pt x="106" y="125"/>
                  </a:lnTo>
                  <a:lnTo>
                    <a:pt x="118" y="125"/>
                  </a:lnTo>
                  <a:lnTo>
                    <a:pt x="161" y="125"/>
                  </a:lnTo>
                  <a:lnTo>
                    <a:pt x="161" y="101"/>
                  </a:lnTo>
                  <a:lnTo>
                    <a:pt x="111" y="101"/>
                  </a:lnTo>
                  <a:lnTo>
                    <a:pt x="111" y="60"/>
                  </a:lnTo>
                  <a:lnTo>
                    <a:pt x="161" y="6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12"/>
            <p:cNvSpPr>
              <a:spLocks noEditPoints="1"/>
            </p:cNvSpPr>
            <p:nvPr userDrawn="1"/>
          </p:nvSpPr>
          <p:spPr bwMode="auto">
            <a:xfrm>
              <a:off x="5306244" y="7633173"/>
              <a:ext cx="203948" cy="302500"/>
            </a:xfrm>
            <a:custGeom>
              <a:avLst/>
              <a:gdLst>
                <a:gd name="T0" fmla="*/ 149 w 149"/>
                <a:gd name="T1" fmla="*/ 192 h 221"/>
                <a:gd name="T2" fmla="*/ 149 w 149"/>
                <a:gd name="T3" fmla="*/ 170 h 221"/>
                <a:gd name="T4" fmla="*/ 135 w 149"/>
                <a:gd name="T5" fmla="*/ 170 h 221"/>
                <a:gd name="T6" fmla="*/ 135 w 149"/>
                <a:gd name="T7" fmla="*/ 29 h 221"/>
                <a:gd name="T8" fmla="*/ 149 w 149"/>
                <a:gd name="T9" fmla="*/ 29 h 221"/>
                <a:gd name="T10" fmla="*/ 149 w 149"/>
                <a:gd name="T11" fmla="*/ 0 h 221"/>
                <a:gd name="T12" fmla="*/ 12 w 149"/>
                <a:gd name="T13" fmla="*/ 0 h 221"/>
                <a:gd name="T14" fmla="*/ 0 w 149"/>
                <a:gd name="T15" fmla="*/ 29 h 221"/>
                <a:gd name="T16" fmla="*/ 14 w 149"/>
                <a:gd name="T17" fmla="*/ 29 h 221"/>
                <a:gd name="T18" fmla="*/ 14 w 149"/>
                <a:gd name="T19" fmla="*/ 170 h 221"/>
                <a:gd name="T20" fmla="*/ 0 w 149"/>
                <a:gd name="T21" fmla="*/ 170 h 221"/>
                <a:gd name="T22" fmla="*/ 0 w 149"/>
                <a:gd name="T23" fmla="*/ 192 h 221"/>
                <a:gd name="T24" fmla="*/ 83 w 149"/>
                <a:gd name="T25" fmla="*/ 192 h 221"/>
                <a:gd name="T26" fmla="*/ 83 w 149"/>
                <a:gd name="T27" fmla="*/ 194 h 221"/>
                <a:gd name="T28" fmla="*/ 83 w 149"/>
                <a:gd name="T29" fmla="*/ 221 h 221"/>
                <a:gd name="T30" fmla="*/ 135 w 149"/>
                <a:gd name="T31" fmla="*/ 221 h 221"/>
                <a:gd name="T32" fmla="*/ 135 w 149"/>
                <a:gd name="T33" fmla="*/ 194 h 221"/>
                <a:gd name="T34" fmla="*/ 135 w 149"/>
                <a:gd name="T35" fmla="*/ 192 h 221"/>
                <a:gd name="T36" fmla="*/ 149 w 149"/>
                <a:gd name="T37" fmla="*/ 192 h 221"/>
                <a:gd name="T38" fmla="*/ 59 w 149"/>
                <a:gd name="T39" fmla="*/ 29 h 221"/>
                <a:gd name="T40" fmla="*/ 83 w 149"/>
                <a:gd name="T41" fmla="*/ 29 h 221"/>
                <a:gd name="T42" fmla="*/ 83 w 149"/>
                <a:gd name="T43" fmla="*/ 53 h 221"/>
                <a:gd name="T44" fmla="*/ 59 w 149"/>
                <a:gd name="T45" fmla="*/ 53 h 221"/>
                <a:gd name="T46" fmla="*/ 59 w 149"/>
                <a:gd name="T47" fmla="*/ 29 h 221"/>
                <a:gd name="T48" fmla="*/ 59 w 149"/>
                <a:gd name="T49" fmla="*/ 74 h 221"/>
                <a:gd name="T50" fmla="*/ 83 w 149"/>
                <a:gd name="T51" fmla="*/ 74 h 221"/>
                <a:gd name="T52" fmla="*/ 83 w 149"/>
                <a:gd name="T53" fmla="*/ 101 h 221"/>
                <a:gd name="T54" fmla="*/ 59 w 149"/>
                <a:gd name="T55" fmla="*/ 101 h 221"/>
                <a:gd name="T56" fmla="*/ 59 w 149"/>
                <a:gd name="T57" fmla="*/ 74 h 221"/>
                <a:gd name="T58" fmla="*/ 59 w 149"/>
                <a:gd name="T59" fmla="*/ 154 h 221"/>
                <a:gd name="T60" fmla="*/ 59 w 149"/>
                <a:gd name="T61" fmla="*/ 125 h 221"/>
                <a:gd name="T62" fmla="*/ 83 w 149"/>
                <a:gd name="T63" fmla="*/ 125 h 221"/>
                <a:gd name="T64" fmla="*/ 83 w 149"/>
                <a:gd name="T65" fmla="*/ 154 h 221"/>
                <a:gd name="T66" fmla="*/ 83 w 149"/>
                <a:gd name="T67" fmla="*/ 170 h 221"/>
                <a:gd name="T68" fmla="*/ 59 w 149"/>
                <a:gd name="T69" fmla="*/ 170 h 221"/>
                <a:gd name="T70" fmla="*/ 59 w 149"/>
                <a:gd name="T71" fmla="*/ 15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21">
                  <a:moveTo>
                    <a:pt x="149" y="192"/>
                  </a:moveTo>
                  <a:lnTo>
                    <a:pt x="149" y="170"/>
                  </a:lnTo>
                  <a:lnTo>
                    <a:pt x="135" y="170"/>
                  </a:lnTo>
                  <a:lnTo>
                    <a:pt x="135" y="29"/>
                  </a:lnTo>
                  <a:lnTo>
                    <a:pt x="149" y="29"/>
                  </a:lnTo>
                  <a:lnTo>
                    <a:pt x="149" y="0"/>
                  </a:lnTo>
                  <a:lnTo>
                    <a:pt x="12" y="0"/>
                  </a:lnTo>
                  <a:lnTo>
                    <a:pt x="0" y="29"/>
                  </a:lnTo>
                  <a:lnTo>
                    <a:pt x="14" y="29"/>
                  </a:lnTo>
                  <a:lnTo>
                    <a:pt x="14" y="170"/>
                  </a:lnTo>
                  <a:lnTo>
                    <a:pt x="0" y="170"/>
                  </a:lnTo>
                  <a:lnTo>
                    <a:pt x="0" y="192"/>
                  </a:lnTo>
                  <a:lnTo>
                    <a:pt x="83" y="192"/>
                  </a:lnTo>
                  <a:lnTo>
                    <a:pt x="83" y="194"/>
                  </a:lnTo>
                  <a:lnTo>
                    <a:pt x="83" y="221"/>
                  </a:lnTo>
                  <a:lnTo>
                    <a:pt x="135" y="221"/>
                  </a:lnTo>
                  <a:lnTo>
                    <a:pt x="135" y="194"/>
                  </a:lnTo>
                  <a:lnTo>
                    <a:pt x="135" y="192"/>
                  </a:lnTo>
                  <a:lnTo>
                    <a:pt x="149" y="192"/>
                  </a:lnTo>
                  <a:close/>
                  <a:moveTo>
                    <a:pt x="59" y="29"/>
                  </a:moveTo>
                  <a:lnTo>
                    <a:pt x="83" y="29"/>
                  </a:lnTo>
                  <a:lnTo>
                    <a:pt x="83" y="53"/>
                  </a:lnTo>
                  <a:lnTo>
                    <a:pt x="59" y="53"/>
                  </a:lnTo>
                  <a:lnTo>
                    <a:pt x="59" y="29"/>
                  </a:lnTo>
                  <a:close/>
                  <a:moveTo>
                    <a:pt x="59" y="74"/>
                  </a:moveTo>
                  <a:lnTo>
                    <a:pt x="83" y="74"/>
                  </a:lnTo>
                  <a:lnTo>
                    <a:pt x="83" y="101"/>
                  </a:lnTo>
                  <a:lnTo>
                    <a:pt x="59" y="101"/>
                  </a:lnTo>
                  <a:lnTo>
                    <a:pt x="59" y="74"/>
                  </a:lnTo>
                  <a:close/>
                  <a:moveTo>
                    <a:pt x="59" y="154"/>
                  </a:moveTo>
                  <a:lnTo>
                    <a:pt x="59" y="125"/>
                  </a:lnTo>
                  <a:lnTo>
                    <a:pt x="83" y="125"/>
                  </a:lnTo>
                  <a:lnTo>
                    <a:pt x="83" y="154"/>
                  </a:lnTo>
                  <a:lnTo>
                    <a:pt x="83" y="170"/>
                  </a:lnTo>
                  <a:lnTo>
                    <a:pt x="59" y="170"/>
                  </a:lnTo>
                  <a:lnTo>
                    <a:pt x="59" y="154"/>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13"/>
            <p:cNvSpPr>
              <a:spLocks/>
            </p:cNvSpPr>
            <p:nvPr userDrawn="1"/>
          </p:nvSpPr>
          <p:spPr bwMode="auto">
            <a:xfrm>
              <a:off x="4862761" y="8004111"/>
              <a:ext cx="90339" cy="138246"/>
            </a:xfrm>
            <a:custGeom>
              <a:avLst/>
              <a:gdLst>
                <a:gd name="T0" fmla="*/ 0 w 66"/>
                <a:gd name="T1" fmla="*/ 15 h 101"/>
                <a:gd name="T2" fmla="*/ 0 w 66"/>
                <a:gd name="T3" fmla="*/ 0 h 101"/>
                <a:gd name="T4" fmla="*/ 66 w 66"/>
                <a:gd name="T5" fmla="*/ 0 h 101"/>
                <a:gd name="T6" fmla="*/ 66 w 66"/>
                <a:gd name="T7" fmla="*/ 15 h 101"/>
                <a:gd name="T8" fmla="*/ 18 w 66"/>
                <a:gd name="T9" fmla="*/ 84 h 101"/>
                <a:gd name="T10" fmla="*/ 18 w 66"/>
                <a:gd name="T11" fmla="*/ 87 h 101"/>
                <a:gd name="T12" fmla="*/ 66 w 66"/>
                <a:gd name="T13" fmla="*/ 87 h 101"/>
                <a:gd name="T14" fmla="*/ 66 w 66"/>
                <a:gd name="T15" fmla="*/ 101 h 101"/>
                <a:gd name="T16" fmla="*/ 0 w 66"/>
                <a:gd name="T17" fmla="*/ 101 h 101"/>
                <a:gd name="T18" fmla="*/ 0 w 66"/>
                <a:gd name="T19" fmla="*/ 84 h 101"/>
                <a:gd name="T20" fmla="*/ 47 w 66"/>
                <a:gd name="T21" fmla="*/ 17 h 101"/>
                <a:gd name="T22" fmla="*/ 47 w 66"/>
                <a:gd name="T23" fmla="*/ 15 h 101"/>
                <a:gd name="T24" fmla="*/ 0 w 66"/>
                <a:gd name="T25"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1">
                  <a:moveTo>
                    <a:pt x="0" y="15"/>
                  </a:moveTo>
                  <a:lnTo>
                    <a:pt x="0" y="0"/>
                  </a:lnTo>
                  <a:lnTo>
                    <a:pt x="66" y="0"/>
                  </a:lnTo>
                  <a:lnTo>
                    <a:pt x="66" y="15"/>
                  </a:lnTo>
                  <a:lnTo>
                    <a:pt x="18" y="84"/>
                  </a:lnTo>
                  <a:lnTo>
                    <a:pt x="18" y="87"/>
                  </a:lnTo>
                  <a:lnTo>
                    <a:pt x="66" y="87"/>
                  </a:lnTo>
                  <a:lnTo>
                    <a:pt x="66" y="101"/>
                  </a:lnTo>
                  <a:lnTo>
                    <a:pt x="0" y="101"/>
                  </a:lnTo>
                  <a:lnTo>
                    <a:pt x="0" y="84"/>
                  </a:lnTo>
                  <a:lnTo>
                    <a:pt x="47" y="17"/>
                  </a:lnTo>
                  <a:lnTo>
                    <a:pt x="47" y="15"/>
                  </a:lnTo>
                  <a:lnTo>
                    <a:pt x="0" y="15"/>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14"/>
            <p:cNvSpPr>
              <a:spLocks noEditPoints="1"/>
            </p:cNvSpPr>
            <p:nvPr userDrawn="1"/>
          </p:nvSpPr>
          <p:spPr bwMode="auto">
            <a:xfrm>
              <a:off x="4962681" y="8036962"/>
              <a:ext cx="90339" cy="108133"/>
            </a:xfrm>
            <a:custGeom>
              <a:avLst/>
              <a:gdLst>
                <a:gd name="T0" fmla="*/ 3 w 28"/>
                <a:gd name="T1" fmla="*/ 4 h 33"/>
                <a:gd name="T2" fmla="*/ 14 w 28"/>
                <a:gd name="T3" fmla="*/ 0 h 33"/>
                <a:gd name="T4" fmla="*/ 24 w 28"/>
                <a:gd name="T5" fmla="*/ 4 h 33"/>
                <a:gd name="T6" fmla="*/ 28 w 28"/>
                <a:gd name="T7" fmla="*/ 16 h 33"/>
                <a:gd name="T8" fmla="*/ 25 w 28"/>
                <a:gd name="T9" fmla="*/ 29 h 33"/>
                <a:gd name="T10" fmla="*/ 14 w 28"/>
                <a:gd name="T11" fmla="*/ 33 h 33"/>
                <a:gd name="T12" fmla="*/ 3 w 28"/>
                <a:gd name="T13" fmla="*/ 29 h 33"/>
                <a:gd name="T14" fmla="*/ 0 w 28"/>
                <a:gd name="T15" fmla="*/ 16 h 33"/>
                <a:gd name="T16" fmla="*/ 3 w 28"/>
                <a:gd name="T17" fmla="*/ 4 h 33"/>
                <a:gd name="T18" fmla="*/ 8 w 28"/>
                <a:gd name="T19" fmla="*/ 24 h 33"/>
                <a:gd name="T20" fmla="*/ 14 w 28"/>
                <a:gd name="T21" fmla="*/ 27 h 33"/>
                <a:gd name="T22" fmla="*/ 19 w 28"/>
                <a:gd name="T23" fmla="*/ 24 h 33"/>
                <a:gd name="T24" fmla="*/ 21 w 28"/>
                <a:gd name="T25" fmla="*/ 16 h 33"/>
                <a:gd name="T26" fmla="*/ 19 w 28"/>
                <a:gd name="T27" fmla="*/ 8 h 33"/>
                <a:gd name="T28" fmla="*/ 14 w 28"/>
                <a:gd name="T29" fmla="*/ 6 h 33"/>
                <a:gd name="T30" fmla="*/ 8 w 28"/>
                <a:gd name="T31" fmla="*/ 8 h 33"/>
                <a:gd name="T32" fmla="*/ 7 w 28"/>
                <a:gd name="T33" fmla="*/ 16 h 33"/>
                <a:gd name="T34" fmla="*/ 8 w 28"/>
                <a:gd name="T3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3">
                  <a:moveTo>
                    <a:pt x="3" y="4"/>
                  </a:moveTo>
                  <a:cubicBezTo>
                    <a:pt x="5" y="2"/>
                    <a:pt x="9" y="0"/>
                    <a:pt x="14" y="0"/>
                  </a:cubicBezTo>
                  <a:cubicBezTo>
                    <a:pt x="19" y="0"/>
                    <a:pt x="22" y="2"/>
                    <a:pt x="24" y="4"/>
                  </a:cubicBezTo>
                  <a:cubicBezTo>
                    <a:pt x="27" y="7"/>
                    <a:pt x="28" y="11"/>
                    <a:pt x="28" y="16"/>
                  </a:cubicBezTo>
                  <a:cubicBezTo>
                    <a:pt x="28" y="22"/>
                    <a:pt x="27" y="26"/>
                    <a:pt x="25" y="29"/>
                  </a:cubicBezTo>
                  <a:cubicBezTo>
                    <a:pt x="23" y="31"/>
                    <a:pt x="19" y="33"/>
                    <a:pt x="14" y="33"/>
                  </a:cubicBezTo>
                  <a:cubicBezTo>
                    <a:pt x="9" y="33"/>
                    <a:pt x="5" y="31"/>
                    <a:pt x="3" y="29"/>
                  </a:cubicBezTo>
                  <a:cubicBezTo>
                    <a:pt x="1" y="26"/>
                    <a:pt x="0" y="22"/>
                    <a:pt x="0" y="16"/>
                  </a:cubicBezTo>
                  <a:cubicBezTo>
                    <a:pt x="0" y="11"/>
                    <a:pt x="1" y="7"/>
                    <a:pt x="3" y="4"/>
                  </a:cubicBezTo>
                  <a:close/>
                  <a:moveTo>
                    <a:pt x="8" y="24"/>
                  </a:moveTo>
                  <a:cubicBezTo>
                    <a:pt x="9" y="26"/>
                    <a:pt x="11" y="27"/>
                    <a:pt x="14" y="27"/>
                  </a:cubicBezTo>
                  <a:cubicBezTo>
                    <a:pt x="17" y="27"/>
                    <a:pt x="19" y="26"/>
                    <a:pt x="19" y="24"/>
                  </a:cubicBezTo>
                  <a:cubicBezTo>
                    <a:pt x="20" y="23"/>
                    <a:pt x="21" y="20"/>
                    <a:pt x="21" y="16"/>
                  </a:cubicBezTo>
                  <a:cubicBezTo>
                    <a:pt x="21" y="13"/>
                    <a:pt x="20" y="10"/>
                    <a:pt x="19" y="8"/>
                  </a:cubicBezTo>
                  <a:cubicBezTo>
                    <a:pt x="18" y="7"/>
                    <a:pt x="17" y="6"/>
                    <a:pt x="14" y="6"/>
                  </a:cubicBezTo>
                  <a:cubicBezTo>
                    <a:pt x="11" y="6"/>
                    <a:pt x="9" y="7"/>
                    <a:pt x="8" y="8"/>
                  </a:cubicBezTo>
                  <a:cubicBezTo>
                    <a:pt x="7" y="10"/>
                    <a:pt x="7" y="13"/>
                    <a:pt x="7" y="16"/>
                  </a:cubicBezTo>
                  <a:cubicBezTo>
                    <a:pt x="7" y="20"/>
                    <a:pt x="7" y="23"/>
                    <a:pt x="8" y="24"/>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15"/>
            <p:cNvSpPr>
              <a:spLocks noEditPoints="1"/>
            </p:cNvSpPr>
            <p:nvPr userDrawn="1"/>
          </p:nvSpPr>
          <p:spPr bwMode="auto">
            <a:xfrm>
              <a:off x="5066706" y="8036962"/>
              <a:ext cx="87602" cy="108133"/>
            </a:xfrm>
            <a:custGeom>
              <a:avLst/>
              <a:gdLst>
                <a:gd name="T0" fmla="*/ 3 w 27"/>
                <a:gd name="T1" fmla="*/ 4 h 33"/>
                <a:gd name="T2" fmla="*/ 13 w 27"/>
                <a:gd name="T3" fmla="*/ 0 h 33"/>
                <a:gd name="T4" fmla="*/ 24 w 27"/>
                <a:gd name="T5" fmla="*/ 4 h 33"/>
                <a:gd name="T6" fmla="*/ 27 w 27"/>
                <a:gd name="T7" fmla="*/ 16 h 33"/>
                <a:gd name="T8" fmla="*/ 24 w 27"/>
                <a:gd name="T9" fmla="*/ 29 h 33"/>
                <a:gd name="T10" fmla="*/ 13 w 27"/>
                <a:gd name="T11" fmla="*/ 33 h 33"/>
                <a:gd name="T12" fmla="*/ 3 w 27"/>
                <a:gd name="T13" fmla="*/ 29 h 33"/>
                <a:gd name="T14" fmla="*/ 0 w 27"/>
                <a:gd name="T15" fmla="*/ 16 h 33"/>
                <a:gd name="T16" fmla="*/ 3 w 27"/>
                <a:gd name="T17" fmla="*/ 4 h 33"/>
                <a:gd name="T18" fmla="*/ 8 w 27"/>
                <a:gd name="T19" fmla="*/ 24 h 33"/>
                <a:gd name="T20" fmla="*/ 13 w 27"/>
                <a:gd name="T21" fmla="*/ 27 h 33"/>
                <a:gd name="T22" fmla="*/ 19 w 27"/>
                <a:gd name="T23" fmla="*/ 24 h 33"/>
                <a:gd name="T24" fmla="*/ 20 w 27"/>
                <a:gd name="T25" fmla="*/ 16 h 33"/>
                <a:gd name="T26" fmla="*/ 19 w 27"/>
                <a:gd name="T27" fmla="*/ 8 h 33"/>
                <a:gd name="T28" fmla="*/ 13 w 27"/>
                <a:gd name="T29" fmla="*/ 6 h 33"/>
                <a:gd name="T30" fmla="*/ 8 w 27"/>
                <a:gd name="T31" fmla="*/ 8 h 33"/>
                <a:gd name="T32" fmla="*/ 6 w 27"/>
                <a:gd name="T33" fmla="*/ 16 h 33"/>
                <a:gd name="T34" fmla="*/ 8 w 27"/>
                <a:gd name="T3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3">
                  <a:moveTo>
                    <a:pt x="3" y="4"/>
                  </a:moveTo>
                  <a:cubicBezTo>
                    <a:pt x="5" y="2"/>
                    <a:pt x="8" y="0"/>
                    <a:pt x="13" y="0"/>
                  </a:cubicBezTo>
                  <a:cubicBezTo>
                    <a:pt x="18" y="0"/>
                    <a:pt x="22" y="2"/>
                    <a:pt x="24" y="4"/>
                  </a:cubicBezTo>
                  <a:cubicBezTo>
                    <a:pt x="26" y="7"/>
                    <a:pt x="27" y="11"/>
                    <a:pt x="27" y="16"/>
                  </a:cubicBezTo>
                  <a:cubicBezTo>
                    <a:pt x="27" y="22"/>
                    <a:pt x="26" y="26"/>
                    <a:pt x="24" y="29"/>
                  </a:cubicBezTo>
                  <a:cubicBezTo>
                    <a:pt x="22" y="31"/>
                    <a:pt x="18" y="33"/>
                    <a:pt x="13" y="33"/>
                  </a:cubicBezTo>
                  <a:cubicBezTo>
                    <a:pt x="8" y="33"/>
                    <a:pt x="5" y="31"/>
                    <a:pt x="3" y="29"/>
                  </a:cubicBezTo>
                  <a:cubicBezTo>
                    <a:pt x="1" y="26"/>
                    <a:pt x="0" y="22"/>
                    <a:pt x="0" y="16"/>
                  </a:cubicBezTo>
                  <a:cubicBezTo>
                    <a:pt x="0" y="11"/>
                    <a:pt x="1" y="7"/>
                    <a:pt x="3" y="4"/>
                  </a:cubicBezTo>
                  <a:close/>
                  <a:moveTo>
                    <a:pt x="8" y="24"/>
                  </a:moveTo>
                  <a:cubicBezTo>
                    <a:pt x="9" y="26"/>
                    <a:pt x="11" y="27"/>
                    <a:pt x="13" y="27"/>
                  </a:cubicBezTo>
                  <a:cubicBezTo>
                    <a:pt x="16" y="27"/>
                    <a:pt x="18" y="26"/>
                    <a:pt x="19" y="24"/>
                  </a:cubicBezTo>
                  <a:cubicBezTo>
                    <a:pt x="20" y="23"/>
                    <a:pt x="20" y="20"/>
                    <a:pt x="20" y="16"/>
                  </a:cubicBezTo>
                  <a:cubicBezTo>
                    <a:pt x="20" y="13"/>
                    <a:pt x="20" y="10"/>
                    <a:pt x="19" y="8"/>
                  </a:cubicBezTo>
                  <a:cubicBezTo>
                    <a:pt x="18" y="7"/>
                    <a:pt x="16" y="6"/>
                    <a:pt x="13" y="6"/>
                  </a:cubicBezTo>
                  <a:cubicBezTo>
                    <a:pt x="11" y="6"/>
                    <a:pt x="9" y="7"/>
                    <a:pt x="8" y="8"/>
                  </a:cubicBezTo>
                  <a:cubicBezTo>
                    <a:pt x="7" y="10"/>
                    <a:pt x="6" y="13"/>
                    <a:pt x="6" y="16"/>
                  </a:cubicBezTo>
                  <a:cubicBezTo>
                    <a:pt x="6" y="20"/>
                    <a:pt x="7" y="23"/>
                    <a:pt x="8" y="24"/>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16"/>
            <p:cNvSpPr>
              <a:spLocks/>
            </p:cNvSpPr>
            <p:nvPr userDrawn="1"/>
          </p:nvSpPr>
          <p:spPr bwMode="auto">
            <a:xfrm>
              <a:off x="5173471" y="8036962"/>
              <a:ext cx="139615" cy="105397"/>
            </a:xfrm>
            <a:custGeom>
              <a:avLst/>
              <a:gdLst>
                <a:gd name="T0" fmla="*/ 6 w 43"/>
                <a:gd name="T1" fmla="*/ 32 h 32"/>
                <a:gd name="T2" fmla="*/ 0 w 43"/>
                <a:gd name="T3" fmla="*/ 32 h 32"/>
                <a:gd name="T4" fmla="*/ 0 w 43"/>
                <a:gd name="T5" fmla="*/ 1 h 32"/>
                <a:gd name="T6" fmla="*/ 6 w 43"/>
                <a:gd name="T7" fmla="*/ 1 h 32"/>
                <a:gd name="T8" fmla="*/ 6 w 43"/>
                <a:gd name="T9" fmla="*/ 3 h 32"/>
                <a:gd name="T10" fmla="*/ 14 w 43"/>
                <a:gd name="T11" fmla="*/ 0 h 32"/>
                <a:gd name="T12" fmla="*/ 22 w 43"/>
                <a:gd name="T13" fmla="*/ 3 h 32"/>
                <a:gd name="T14" fmla="*/ 33 w 43"/>
                <a:gd name="T15" fmla="*/ 0 h 32"/>
                <a:gd name="T16" fmla="*/ 41 w 43"/>
                <a:gd name="T17" fmla="*/ 4 h 32"/>
                <a:gd name="T18" fmla="*/ 43 w 43"/>
                <a:gd name="T19" fmla="*/ 15 h 32"/>
                <a:gd name="T20" fmla="*/ 43 w 43"/>
                <a:gd name="T21" fmla="*/ 32 h 32"/>
                <a:gd name="T22" fmla="*/ 37 w 43"/>
                <a:gd name="T23" fmla="*/ 32 h 32"/>
                <a:gd name="T24" fmla="*/ 37 w 43"/>
                <a:gd name="T25" fmla="*/ 16 h 32"/>
                <a:gd name="T26" fmla="*/ 36 w 43"/>
                <a:gd name="T27" fmla="*/ 8 h 32"/>
                <a:gd name="T28" fmla="*/ 32 w 43"/>
                <a:gd name="T29" fmla="*/ 6 h 32"/>
                <a:gd name="T30" fmla="*/ 26 w 43"/>
                <a:gd name="T31" fmla="*/ 8 h 32"/>
                <a:gd name="T32" fmla="*/ 24 w 43"/>
                <a:gd name="T33" fmla="*/ 8 h 32"/>
                <a:gd name="T34" fmla="*/ 25 w 43"/>
                <a:gd name="T35" fmla="*/ 16 h 32"/>
                <a:gd name="T36" fmla="*/ 25 w 43"/>
                <a:gd name="T37" fmla="*/ 32 h 32"/>
                <a:gd name="T38" fmla="*/ 18 w 43"/>
                <a:gd name="T39" fmla="*/ 32 h 32"/>
                <a:gd name="T40" fmla="*/ 18 w 43"/>
                <a:gd name="T41" fmla="*/ 16 h 32"/>
                <a:gd name="T42" fmla="*/ 17 w 43"/>
                <a:gd name="T43" fmla="*/ 8 h 32"/>
                <a:gd name="T44" fmla="*/ 13 w 43"/>
                <a:gd name="T45" fmla="*/ 6 h 32"/>
                <a:gd name="T46" fmla="*/ 7 w 43"/>
                <a:gd name="T47" fmla="*/ 8 h 32"/>
                <a:gd name="T48" fmla="*/ 6 w 43"/>
                <a:gd name="T49" fmla="*/ 8 h 32"/>
                <a:gd name="T50" fmla="*/ 6 w 43"/>
                <a:gd name="T5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2">
                  <a:moveTo>
                    <a:pt x="6" y="32"/>
                  </a:moveTo>
                  <a:cubicBezTo>
                    <a:pt x="0" y="32"/>
                    <a:pt x="0" y="32"/>
                    <a:pt x="0" y="32"/>
                  </a:cubicBezTo>
                  <a:cubicBezTo>
                    <a:pt x="0" y="1"/>
                    <a:pt x="0" y="1"/>
                    <a:pt x="0" y="1"/>
                  </a:cubicBezTo>
                  <a:cubicBezTo>
                    <a:pt x="6" y="1"/>
                    <a:pt x="6" y="1"/>
                    <a:pt x="6" y="1"/>
                  </a:cubicBezTo>
                  <a:cubicBezTo>
                    <a:pt x="6" y="3"/>
                    <a:pt x="6" y="3"/>
                    <a:pt x="6" y="3"/>
                  </a:cubicBezTo>
                  <a:cubicBezTo>
                    <a:pt x="9" y="1"/>
                    <a:pt x="12" y="0"/>
                    <a:pt x="14" y="0"/>
                  </a:cubicBezTo>
                  <a:cubicBezTo>
                    <a:pt x="18" y="0"/>
                    <a:pt x="20" y="1"/>
                    <a:pt x="22" y="3"/>
                  </a:cubicBezTo>
                  <a:cubicBezTo>
                    <a:pt x="26" y="1"/>
                    <a:pt x="30" y="0"/>
                    <a:pt x="33" y="0"/>
                  </a:cubicBezTo>
                  <a:cubicBezTo>
                    <a:pt x="37" y="0"/>
                    <a:pt x="40" y="2"/>
                    <a:pt x="41" y="4"/>
                  </a:cubicBezTo>
                  <a:cubicBezTo>
                    <a:pt x="43" y="6"/>
                    <a:pt x="43" y="10"/>
                    <a:pt x="43" y="15"/>
                  </a:cubicBezTo>
                  <a:cubicBezTo>
                    <a:pt x="43" y="32"/>
                    <a:pt x="43" y="32"/>
                    <a:pt x="43" y="32"/>
                  </a:cubicBezTo>
                  <a:cubicBezTo>
                    <a:pt x="37" y="32"/>
                    <a:pt x="37" y="32"/>
                    <a:pt x="37" y="32"/>
                  </a:cubicBezTo>
                  <a:cubicBezTo>
                    <a:pt x="37" y="16"/>
                    <a:pt x="37" y="16"/>
                    <a:pt x="37" y="16"/>
                  </a:cubicBezTo>
                  <a:cubicBezTo>
                    <a:pt x="37" y="12"/>
                    <a:pt x="36" y="10"/>
                    <a:pt x="36" y="8"/>
                  </a:cubicBezTo>
                  <a:cubicBezTo>
                    <a:pt x="35" y="7"/>
                    <a:pt x="34" y="6"/>
                    <a:pt x="32" y="6"/>
                  </a:cubicBezTo>
                  <a:cubicBezTo>
                    <a:pt x="30" y="6"/>
                    <a:pt x="28" y="7"/>
                    <a:pt x="26" y="8"/>
                  </a:cubicBezTo>
                  <a:cubicBezTo>
                    <a:pt x="24" y="8"/>
                    <a:pt x="24" y="8"/>
                    <a:pt x="24" y="8"/>
                  </a:cubicBezTo>
                  <a:cubicBezTo>
                    <a:pt x="25" y="9"/>
                    <a:pt x="25" y="11"/>
                    <a:pt x="25" y="16"/>
                  </a:cubicBezTo>
                  <a:cubicBezTo>
                    <a:pt x="25" y="32"/>
                    <a:pt x="25" y="32"/>
                    <a:pt x="25" y="32"/>
                  </a:cubicBezTo>
                  <a:cubicBezTo>
                    <a:pt x="18" y="32"/>
                    <a:pt x="18" y="32"/>
                    <a:pt x="18" y="32"/>
                  </a:cubicBezTo>
                  <a:cubicBezTo>
                    <a:pt x="18" y="16"/>
                    <a:pt x="18" y="16"/>
                    <a:pt x="18" y="16"/>
                  </a:cubicBezTo>
                  <a:cubicBezTo>
                    <a:pt x="18" y="12"/>
                    <a:pt x="18" y="10"/>
                    <a:pt x="17" y="8"/>
                  </a:cubicBezTo>
                  <a:cubicBezTo>
                    <a:pt x="17" y="7"/>
                    <a:pt x="15" y="6"/>
                    <a:pt x="13" y="6"/>
                  </a:cubicBezTo>
                  <a:cubicBezTo>
                    <a:pt x="11" y="6"/>
                    <a:pt x="9" y="7"/>
                    <a:pt x="7" y="8"/>
                  </a:cubicBezTo>
                  <a:cubicBezTo>
                    <a:pt x="6" y="8"/>
                    <a:pt x="6" y="8"/>
                    <a:pt x="6" y="8"/>
                  </a:cubicBezTo>
                  <a:lnTo>
                    <a:pt x="6" y="32"/>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Rectangle 117"/>
            <p:cNvSpPr>
              <a:spLocks noChangeArrowheads="1"/>
            </p:cNvSpPr>
            <p:nvPr userDrawn="1"/>
          </p:nvSpPr>
          <p:spPr bwMode="auto">
            <a:xfrm>
              <a:off x="5334988" y="7997266"/>
              <a:ext cx="23269" cy="145090"/>
            </a:xfrm>
            <a:prstGeom prst="rect">
              <a:avLst/>
            </a:prstGeom>
            <a:solidFill>
              <a:srgbClr val="3838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18"/>
            <p:cNvSpPr>
              <a:spLocks noEditPoints="1"/>
            </p:cNvSpPr>
            <p:nvPr userDrawn="1"/>
          </p:nvSpPr>
          <p:spPr bwMode="auto">
            <a:xfrm>
              <a:off x="5380160" y="8001374"/>
              <a:ext cx="23269" cy="140984"/>
            </a:xfrm>
            <a:custGeom>
              <a:avLst/>
              <a:gdLst>
                <a:gd name="T0" fmla="*/ 0 w 17"/>
                <a:gd name="T1" fmla="*/ 17 h 103"/>
                <a:gd name="T2" fmla="*/ 0 w 17"/>
                <a:gd name="T3" fmla="*/ 0 h 103"/>
                <a:gd name="T4" fmla="*/ 17 w 17"/>
                <a:gd name="T5" fmla="*/ 0 h 103"/>
                <a:gd name="T6" fmla="*/ 17 w 17"/>
                <a:gd name="T7" fmla="*/ 17 h 103"/>
                <a:gd name="T8" fmla="*/ 0 w 17"/>
                <a:gd name="T9" fmla="*/ 17 h 103"/>
                <a:gd name="T10" fmla="*/ 0 w 17"/>
                <a:gd name="T11" fmla="*/ 103 h 103"/>
                <a:gd name="T12" fmla="*/ 0 w 17"/>
                <a:gd name="T13" fmla="*/ 29 h 103"/>
                <a:gd name="T14" fmla="*/ 17 w 17"/>
                <a:gd name="T15" fmla="*/ 29 h 103"/>
                <a:gd name="T16" fmla="*/ 17 w 17"/>
                <a:gd name="T17" fmla="*/ 103 h 103"/>
                <a:gd name="T18" fmla="*/ 0 w 17"/>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3">
                  <a:moveTo>
                    <a:pt x="0" y="17"/>
                  </a:moveTo>
                  <a:lnTo>
                    <a:pt x="0" y="0"/>
                  </a:lnTo>
                  <a:lnTo>
                    <a:pt x="17" y="0"/>
                  </a:lnTo>
                  <a:lnTo>
                    <a:pt x="17" y="17"/>
                  </a:lnTo>
                  <a:lnTo>
                    <a:pt x="0" y="17"/>
                  </a:lnTo>
                  <a:close/>
                  <a:moveTo>
                    <a:pt x="0" y="103"/>
                  </a:moveTo>
                  <a:lnTo>
                    <a:pt x="0" y="29"/>
                  </a:lnTo>
                  <a:lnTo>
                    <a:pt x="17" y="29"/>
                  </a:lnTo>
                  <a:lnTo>
                    <a:pt x="17" y="103"/>
                  </a:lnTo>
                  <a:lnTo>
                    <a:pt x="0" y="103"/>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19"/>
            <p:cNvSpPr>
              <a:spLocks noEditPoints="1"/>
            </p:cNvSpPr>
            <p:nvPr userDrawn="1"/>
          </p:nvSpPr>
          <p:spPr bwMode="auto">
            <a:xfrm>
              <a:off x="5422590" y="8036962"/>
              <a:ext cx="87602" cy="108133"/>
            </a:xfrm>
            <a:custGeom>
              <a:avLst/>
              <a:gdLst>
                <a:gd name="T0" fmla="*/ 3 w 27"/>
                <a:gd name="T1" fmla="*/ 4 h 33"/>
                <a:gd name="T2" fmla="*/ 13 w 27"/>
                <a:gd name="T3" fmla="*/ 0 h 33"/>
                <a:gd name="T4" fmla="*/ 24 w 27"/>
                <a:gd name="T5" fmla="*/ 4 h 33"/>
                <a:gd name="T6" fmla="*/ 27 w 27"/>
                <a:gd name="T7" fmla="*/ 16 h 33"/>
                <a:gd name="T8" fmla="*/ 24 w 27"/>
                <a:gd name="T9" fmla="*/ 29 h 33"/>
                <a:gd name="T10" fmla="*/ 13 w 27"/>
                <a:gd name="T11" fmla="*/ 33 h 33"/>
                <a:gd name="T12" fmla="*/ 3 w 27"/>
                <a:gd name="T13" fmla="*/ 29 h 33"/>
                <a:gd name="T14" fmla="*/ 0 w 27"/>
                <a:gd name="T15" fmla="*/ 16 h 33"/>
                <a:gd name="T16" fmla="*/ 3 w 27"/>
                <a:gd name="T17" fmla="*/ 4 h 33"/>
                <a:gd name="T18" fmla="*/ 8 w 27"/>
                <a:gd name="T19" fmla="*/ 24 h 33"/>
                <a:gd name="T20" fmla="*/ 13 w 27"/>
                <a:gd name="T21" fmla="*/ 27 h 33"/>
                <a:gd name="T22" fmla="*/ 19 w 27"/>
                <a:gd name="T23" fmla="*/ 24 h 33"/>
                <a:gd name="T24" fmla="*/ 20 w 27"/>
                <a:gd name="T25" fmla="*/ 16 h 33"/>
                <a:gd name="T26" fmla="*/ 19 w 27"/>
                <a:gd name="T27" fmla="*/ 8 h 33"/>
                <a:gd name="T28" fmla="*/ 13 w 27"/>
                <a:gd name="T29" fmla="*/ 6 h 33"/>
                <a:gd name="T30" fmla="*/ 8 w 27"/>
                <a:gd name="T31" fmla="*/ 8 h 33"/>
                <a:gd name="T32" fmla="*/ 6 w 27"/>
                <a:gd name="T33" fmla="*/ 16 h 33"/>
                <a:gd name="T34" fmla="*/ 8 w 27"/>
                <a:gd name="T3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3">
                  <a:moveTo>
                    <a:pt x="3" y="4"/>
                  </a:moveTo>
                  <a:cubicBezTo>
                    <a:pt x="5" y="2"/>
                    <a:pt x="8" y="0"/>
                    <a:pt x="13" y="0"/>
                  </a:cubicBezTo>
                  <a:cubicBezTo>
                    <a:pt x="18" y="0"/>
                    <a:pt x="22" y="2"/>
                    <a:pt x="24" y="4"/>
                  </a:cubicBezTo>
                  <a:cubicBezTo>
                    <a:pt x="26" y="7"/>
                    <a:pt x="27" y="11"/>
                    <a:pt x="27" y="16"/>
                  </a:cubicBezTo>
                  <a:cubicBezTo>
                    <a:pt x="27" y="22"/>
                    <a:pt x="26" y="26"/>
                    <a:pt x="24" y="29"/>
                  </a:cubicBezTo>
                  <a:cubicBezTo>
                    <a:pt x="22" y="31"/>
                    <a:pt x="18" y="33"/>
                    <a:pt x="13" y="33"/>
                  </a:cubicBezTo>
                  <a:cubicBezTo>
                    <a:pt x="8" y="33"/>
                    <a:pt x="5" y="31"/>
                    <a:pt x="3" y="29"/>
                  </a:cubicBezTo>
                  <a:cubicBezTo>
                    <a:pt x="1" y="26"/>
                    <a:pt x="0" y="22"/>
                    <a:pt x="0" y="16"/>
                  </a:cubicBezTo>
                  <a:cubicBezTo>
                    <a:pt x="0" y="11"/>
                    <a:pt x="1" y="7"/>
                    <a:pt x="3" y="4"/>
                  </a:cubicBezTo>
                  <a:close/>
                  <a:moveTo>
                    <a:pt x="8" y="24"/>
                  </a:moveTo>
                  <a:cubicBezTo>
                    <a:pt x="9" y="26"/>
                    <a:pt x="11" y="27"/>
                    <a:pt x="13" y="27"/>
                  </a:cubicBezTo>
                  <a:cubicBezTo>
                    <a:pt x="16" y="27"/>
                    <a:pt x="18" y="26"/>
                    <a:pt x="19" y="24"/>
                  </a:cubicBezTo>
                  <a:cubicBezTo>
                    <a:pt x="20" y="23"/>
                    <a:pt x="20" y="20"/>
                    <a:pt x="20" y="16"/>
                  </a:cubicBezTo>
                  <a:cubicBezTo>
                    <a:pt x="20" y="13"/>
                    <a:pt x="20" y="10"/>
                    <a:pt x="19" y="8"/>
                  </a:cubicBezTo>
                  <a:cubicBezTo>
                    <a:pt x="18" y="7"/>
                    <a:pt x="16" y="6"/>
                    <a:pt x="13" y="6"/>
                  </a:cubicBezTo>
                  <a:cubicBezTo>
                    <a:pt x="11" y="6"/>
                    <a:pt x="9" y="7"/>
                    <a:pt x="8" y="8"/>
                  </a:cubicBezTo>
                  <a:cubicBezTo>
                    <a:pt x="7" y="10"/>
                    <a:pt x="6" y="13"/>
                    <a:pt x="6" y="16"/>
                  </a:cubicBezTo>
                  <a:cubicBezTo>
                    <a:pt x="6" y="20"/>
                    <a:pt x="7" y="23"/>
                    <a:pt x="8" y="24"/>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20"/>
            <p:cNvSpPr>
              <a:spLocks/>
            </p:cNvSpPr>
            <p:nvPr userDrawn="1"/>
          </p:nvSpPr>
          <p:spPr bwMode="auto">
            <a:xfrm>
              <a:off x="5529353" y="8036962"/>
              <a:ext cx="80759" cy="105397"/>
            </a:xfrm>
            <a:custGeom>
              <a:avLst/>
              <a:gdLst>
                <a:gd name="T0" fmla="*/ 6 w 25"/>
                <a:gd name="T1" fmla="*/ 32 h 32"/>
                <a:gd name="T2" fmla="*/ 0 w 25"/>
                <a:gd name="T3" fmla="*/ 32 h 32"/>
                <a:gd name="T4" fmla="*/ 0 w 25"/>
                <a:gd name="T5" fmla="*/ 1 h 32"/>
                <a:gd name="T6" fmla="*/ 6 w 25"/>
                <a:gd name="T7" fmla="*/ 1 h 32"/>
                <a:gd name="T8" fmla="*/ 6 w 25"/>
                <a:gd name="T9" fmla="*/ 3 h 32"/>
                <a:gd name="T10" fmla="*/ 15 w 25"/>
                <a:gd name="T11" fmla="*/ 0 h 32"/>
                <a:gd name="T12" fmla="*/ 23 w 25"/>
                <a:gd name="T13" fmla="*/ 4 h 32"/>
                <a:gd name="T14" fmla="*/ 25 w 25"/>
                <a:gd name="T15" fmla="*/ 15 h 32"/>
                <a:gd name="T16" fmla="*/ 25 w 25"/>
                <a:gd name="T17" fmla="*/ 32 h 32"/>
                <a:gd name="T18" fmla="*/ 19 w 25"/>
                <a:gd name="T19" fmla="*/ 32 h 32"/>
                <a:gd name="T20" fmla="*/ 19 w 25"/>
                <a:gd name="T21" fmla="*/ 16 h 32"/>
                <a:gd name="T22" fmla="*/ 18 w 25"/>
                <a:gd name="T23" fmla="*/ 8 h 32"/>
                <a:gd name="T24" fmla="*/ 13 w 25"/>
                <a:gd name="T25" fmla="*/ 6 h 32"/>
                <a:gd name="T26" fmla="*/ 7 w 25"/>
                <a:gd name="T27" fmla="*/ 8 h 32"/>
                <a:gd name="T28" fmla="*/ 6 w 25"/>
                <a:gd name="T29" fmla="*/ 8 h 32"/>
                <a:gd name="T30" fmla="*/ 6 w 25"/>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2">
                  <a:moveTo>
                    <a:pt x="6" y="32"/>
                  </a:moveTo>
                  <a:cubicBezTo>
                    <a:pt x="0" y="32"/>
                    <a:pt x="0" y="32"/>
                    <a:pt x="0" y="32"/>
                  </a:cubicBezTo>
                  <a:cubicBezTo>
                    <a:pt x="0" y="1"/>
                    <a:pt x="0" y="1"/>
                    <a:pt x="0" y="1"/>
                  </a:cubicBezTo>
                  <a:cubicBezTo>
                    <a:pt x="6" y="1"/>
                    <a:pt x="6" y="1"/>
                    <a:pt x="6" y="1"/>
                  </a:cubicBezTo>
                  <a:cubicBezTo>
                    <a:pt x="6" y="3"/>
                    <a:pt x="6" y="3"/>
                    <a:pt x="6" y="3"/>
                  </a:cubicBezTo>
                  <a:cubicBezTo>
                    <a:pt x="9" y="1"/>
                    <a:pt x="12" y="0"/>
                    <a:pt x="15" y="0"/>
                  </a:cubicBezTo>
                  <a:cubicBezTo>
                    <a:pt x="19" y="0"/>
                    <a:pt x="22" y="2"/>
                    <a:pt x="23" y="4"/>
                  </a:cubicBezTo>
                  <a:cubicBezTo>
                    <a:pt x="25" y="6"/>
                    <a:pt x="25" y="10"/>
                    <a:pt x="25" y="15"/>
                  </a:cubicBezTo>
                  <a:cubicBezTo>
                    <a:pt x="25" y="32"/>
                    <a:pt x="25" y="32"/>
                    <a:pt x="25" y="32"/>
                  </a:cubicBezTo>
                  <a:cubicBezTo>
                    <a:pt x="19" y="32"/>
                    <a:pt x="19" y="32"/>
                    <a:pt x="19" y="32"/>
                  </a:cubicBezTo>
                  <a:cubicBezTo>
                    <a:pt x="19" y="16"/>
                    <a:pt x="19" y="16"/>
                    <a:pt x="19" y="16"/>
                  </a:cubicBezTo>
                  <a:cubicBezTo>
                    <a:pt x="19" y="12"/>
                    <a:pt x="18" y="10"/>
                    <a:pt x="18" y="8"/>
                  </a:cubicBezTo>
                  <a:cubicBezTo>
                    <a:pt x="17" y="7"/>
                    <a:pt x="16" y="6"/>
                    <a:pt x="13" y="6"/>
                  </a:cubicBezTo>
                  <a:cubicBezTo>
                    <a:pt x="11" y="6"/>
                    <a:pt x="9" y="7"/>
                    <a:pt x="7" y="8"/>
                  </a:cubicBezTo>
                  <a:cubicBezTo>
                    <a:pt x="6" y="8"/>
                    <a:pt x="6" y="8"/>
                    <a:pt x="6" y="8"/>
                  </a:cubicBezTo>
                  <a:lnTo>
                    <a:pt x="6" y="32"/>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21"/>
            <p:cNvSpPr>
              <a:spLocks/>
            </p:cNvSpPr>
            <p:nvPr userDrawn="1"/>
          </p:nvSpPr>
          <p:spPr bwMode="auto">
            <a:xfrm>
              <a:off x="5675814" y="8004111"/>
              <a:ext cx="102659" cy="138246"/>
            </a:xfrm>
            <a:custGeom>
              <a:avLst/>
              <a:gdLst>
                <a:gd name="T0" fmla="*/ 59 w 75"/>
                <a:gd name="T1" fmla="*/ 101 h 101"/>
                <a:gd name="T2" fmla="*/ 59 w 75"/>
                <a:gd name="T3" fmla="*/ 58 h 101"/>
                <a:gd name="T4" fmla="*/ 16 w 75"/>
                <a:gd name="T5" fmla="*/ 58 h 101"/>
                <a:gd name="T6" fmla="*/ 16 w 75"/>
                <a:gd name="T7" fmla="*/ 101 h 101"/>
                <a:gd name="T8" fmla="*/ 0 w 75"/>
                <a:gd name="T9" fmla="*/ 101 h 101"/>
                <a:gd name="T10" fmla="*/ 0 w 75"/>
                <a:gd name="T11" fmla="*/ 0 h 101"/>
                <a:gd name="T12" fmla="*/ 16 w 75"/>
                <a:gd name="T13" fmla="*/ 0 h 101"/>
                <a:gd name="T14" fmla="*/ 16 w 75"/>
                <a:gd name="T15" fmla="*/ 43 h 101"/>
                <a:gd name="T16" fmla="*/ 59 w 75"/>
                <a:gd name="T17" fmla="*/ 43 h 101"/>
                <a:gd name="T18" fmla="*/ 59 w 75"/>
                <a:gd name="T19" fmla="*/ 0 h 101"/>
                <a:gd name="T20" fmla="*/ 75 w 75"/>
                <a:gd name="T21" fmla="*/ 0 h 101"/>
                <a:gd name="T22" fmla="*/ 75 w 75"/>
                <a:gd name="T23" fmla="*/ 101 h 101"/>
                <a:gd name="T24" fmla="*/ 59 w 75"/>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01">
                  <a:moveTo>
                    <a:pt x="59" y="101"/>
                  </a:moveTo>
                  <a:lnTo>
                    <a:pt x="59" y="58"/>
                  </a:lnTo>
                  <a:lnTo>
                    <a:pt x="16" y="58"/>
                  </a:lnTo>
                  <a:lnTo>
                    <a:pt x="16" y="101"/>
                  </a:lnTo>
                  <a:lnTo>
                    <a:pt x="0" y="101"/>
                  </a:lnTo>
                  <a:lnTo>
                    <a:pt x="0" y="0"/>
                  </a:lnTo>
                  <a:lnTo>
                    <a:pt x="16" y="0"/>
                  </a:lnTo>
                  <a:lnTo>
                    <a:pt x="16" y="43"/>
                  </a:lnTo>
                  <a:lnTo>
                    <a:pt x="59" y="43"/>
                  </a:lnTo>
                  <a:lnTo>
                    <a:pt x="59" y="0"/>
                  </a:lnTo>
                  <a:lnTo>
                    <a:pt x="75" y="0"/>
                  </a:lnTo>
                  <a:lnTo>
                    <a:pt x="75" y="101"/>
                  </a:lnTo>
                  <a:lnTo>
                    <a:pt x="59" y="101"/>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22"/>
            <p:cNvSpPr>
              <a:spLocks noEditPoints="1"/>
            </p:cNvSpPr>
            <p:nvPr userDrawn="1"/>
          </p:nvSpPr>
          <p:spPr bwMode="auto">
            <a:xfrm>
              <a:off x="5799002" y="8036962"/>
              <a:ext cx="83495" cy="108133"/>
            </a:xfrm>
            <a:custGeom>
              <a:avLst/>
              <a:gdLst>
                <a:gd name="T0" fmla="*/ 24 w 26"/>
                <a:gd name="T1" fmla="*/ 26 h 33"/>
                <a:gd name="T2" fmla="*/ 25 w 26"/>
                <a:gd name="T3" fmla="*/ 26 h 33"/>
                <a:gd name="T4" fmla="*/ 25 w 26"/>
                <a:gd name="T5" fmla="*/ 31 h 33"/>
                <a:gd name="T6" fmla="*/ 13 w 26"/>
                <a:gd name="T7" fmla="*/ 33 h 33"/>
                <a:gd name="T8" fmla="*/ 3 w 26"/>
                <a:gd name="T9" fmla="*/ 29 h 33"/>
                <a:gd name="T10" fmla="*/ 0 w 26"/>
                <a:gd name="T11" fmla="*/ 17 h 33"/>
                <a:gd name="T12" fmla="*/ 13 w 26"/>
                <a:gd name="T13" fmla="*/ 0 h 33"/>
                <a:gd name="T14" fmla="*/ 26 w 26"/>
                <a:gd name="T15" fmla="*/ 15 h 33"/>
                <a:gd name="T16" fmla="*/ 26 w 26"/>
                <a:gd name="T17" fmla="*/ 19 h 33"/>
                <a:gd name="T18" fmla="*/ 7 w 26"/>
                <a:gd name="T19" fmla="*/ 19 h 33"/>
                <a:gd name="T20" fmla="*/ 9 w 26"/>
                <a:gd name="T21" fmla="*/ 25 h 33"/>
                <a:gd name="T22" fmla="*/ 15 w 26"/>
                <a:gd name="T23" fmla="*/ 27 h 33"/>
                <a:gd name="T24" fmla="*/ 24 w 26"/>
                <a:gd name="T25" fmla="*/ 26 h 33"/>
                <a:gd name="T26" fmla="*/ 20 w 26"/>
                <a:gd name="T27" fmla="*/ 14 h 33"/>
                <a:gd name="T28" fmla="*/ 18 w 26"/>
                <a:gd name="T29" fmla="*/ 8 h 33"/>
                <a:gd name="T30" fmla="*/ 13 w 26"/>
                <a:gd name="T31" fmla="*/ 6 h 33"/>
                <a:gd name="T32" fmla="*/ 8 w 26"/>
                <a:gd name="T33" fmla="*/ 8 h 33"/>
                <a:gd name="T34" fmla="*/ 7 w 26"/>
                <a:gd name="T35" fmla="*/ 14 h 33"/>
                <a:gd name="T36" fmla="*/ 20 w 26"/>
                <a:gd name="T3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3">
                  <a:moveTo>
                    <a:pt x="24" y="26"/>
                  </a:moveTo>
                  <a:cubicBezTo>
                    <a:pt x="25" y="26"/>
                    <a:pt x="25" y="26"/>
                    <a:pt x="25" y="26"/>
                  </a:cubicBezTo>
                  <a:cubicBezTo>
                    <a:pt x="25" y="31"/>
                    <a:pt x="25" y="31"/>
                    <a:pt x="25" y="31"/>
                  </a:cubicBezTo>
                  <a:cubicBezTo>
                    <a:pt x="21" y="32"/>
                    <a:pt x="17" y="33"/>
                    <a:pt x="13" y="33"/>
                  </a:cubicBezTo>
                  <a:cubicBezTo>
                    <a:pt x="8" y="33"/>
                    <a:pt x="5" y="31"/>
                    <a:pt x="3" y="29"/>
                  </a:cubicBezTo>
                  <a:cubicBezTo>
                    <a:pt x="1" y="26"/>
                    <a:pt x="0" y="22"/>
                    <a:pt x="0" y="17"/>
                  </a:cubicBezTo>
                  <a:cubicBezTo>
                    <a:pt x="0" y="6"/>
                    <a:pt x="5" y="0"/>
                    <a:pt x="13" y="0"/>
                  </a:cubicBezTo>
                  <a:cubicBezTo>
                    <a:pt x="22" y="0"/>
                    <a:pt x="26" y="5"/>
                    <a:pt x="26" y="15"/>
                  </a:cubicBezTo>
                  <a:cubicBezTo>
                    <a:pt x="26" y="19"/>
                    <a:pt x="26" y="19"/>
                    <a:pt x="26" y="19"/>
                  </a:cubicBezTo>
                  <a:cubicBezTo>
                    <a:pt x="7" y="19"/>
                    <a:pt x="7" y="19"/>
                    <a:pt x="7" y="19"/>
                  </a:cubicBezTo>
                  <a:cubicBezTo>
                    <a:pt x="7" y="22"/>
                    <a:pt x="7" y="24"/>
                    <a:pt x="9" y="25"/>
                  </a:cubicBezTo>
                  <a:cubicBezTo>
                    <a:pt x="10" y="26"/>
                    <a:pt x="12" y="27"/>
                    <a:pt x="15" y="27"/>
                  </a:cubicBezTo>
                  <a:cubicBezTo>
                    <a:pt x="17" y="27"/>
                    <a:pt x="20" y="27"/>
                    <a:pt x="24" y="26"/>
                  </a:cubicBezTo>
                  <a:close/>
                  <a:moveTo>
                    <a:pt x="20" y="14"/>
                  </a:moveTo>
                  <a:cubicBezTo>
                    <a:pt x="20" y="11"/>
                    <a:pt x="19" y="9"/>
                    <a:pt x="18" y="8"/>
                  </a:cubicBezTo>
                  <a:cubicBezTo>
                    <a:pt x="17" y="7"/>
                    <a:pt x="16" y="6"/>
                    <a:pt x="13" y="6"/>
                  </a:cubicBezTo>
                  <a:cubicBezTo>
                    <a:pt x="11" y="6"/>
                    <a:pt x="9" y="7"/>
                    <a:pt x="8" y="8"/>
                  </a:cubicBezTo>
                  <a:cubicBezTo>
                    <a:pt x="7" y="9"/>
                    <a:pt x="7" y="11"/>
                    <a:pt x="7" y="14"/>
                  </a:cubicBezTo>
                  <a:lnTo>
                    <a:pt x="20" y="14"/>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23"/>
            <p:cNvSpPr>
              <a:spLocks noEditPoints="1"/>
            </p:cNvSpPr>
            <p:nvPr userDrawn="1"/>
          </p:nvSpPr>
          <p:spPr bwMode="auto">
            <a:xfrm>
              <a:off x="5896186" y="8036962"/>
              <a:ext cx="87602" cy="108133"/>
            </a:xfrm>
            <a:custGeom>
              <a:avLst/>
              <a:gdLst>
                <a:gd name="T0" fmla="*/ 24 w 27"/>
                <a:gd name="T1" fmla="*/ 11 h 33"/>
                <a:gd name="T2" fmla="*/ 24 w 27"/>
                <a:gd name="T3" fmla="*/ 25 h 33"/>
                <a:gd name="T4" fmla="*/ 25 w 27"/>
                <a:gd name="T5" fmla="*/ 27 h 33"/>
                <a:gd name="T6" fmla="*/ 27 w 27"/>
                <a:gd name="T7" fmla="*/ 27 h 33"/>
                <a:gd name="T8" fmla="*/ 27 w 27"/>
                <a:gd name="T9" fmla="*/ 33 h 33"/>
                <a:gd name="T10" fmla="*/ 19 w 27"/>
                <a:gd name="T11" fmla="*/ 30 h 33"/>
                <a:gd name="T12" fmla="*/ 9 w 27"/>
                <a:gd name="T13" fmla="*/ 33 h 33"/>
                <a:gd name="T14" fmla="*/ 0 w 27"/>
                <a:gd name="T15" fmla="*/ 23 h 33"/>
                <a:gd name="T16" fmla="*/ 2 w 27"/>
                <a:gd name="T17" fmla="*/ 16 h 33"/>
                <a:gd name="T18" fmla="*/ 10 w 27"/>
                <a:gd name="T19" fmla="*/ 13 h 33"/>
                <a:gd name="T20" fmla="*/ 18 w 27"/>
                <a:gd name="T21" fmla="*/ 13 h 33"/>
                <a:gd name="T22" fmla="*/ 18 w 27"/>
                <a:gd name="T23" fmla="*/ 11 h 33"/>
                <a:gd name="T24" fmla="*/ 17 w 27"/>
                <a:gd name="T25" fmla="*/ 7 h 33"/>
                <a:gd name="T26" fmla="*/ 14 w 27"/>
                <a:gd name="T27" fmla="*/ 6 h 33"/>
                <a:gd name="T28" fmla="*/ 4 w 27"/>
                <a:gd name="T29" fmla="*/ 7 h 33"/>
                <a:gd name="T30" fmla="*/ 2 w 27"/>
                <a:gd name="T31" fmla="*/ 7 h 33"/>
                <a:gd name="T32" fmla="*/ 1 w 27"/>
                <a:gd name="T33" fmla="*/ 2 h 33"/>
                <a:gd name="T34" fmla="*/ 14 w 27"/>
                <a:gd name="T35" fmla="*/ 0 h 33"/>
                <a:gd name="T36" fmla="*/ 22 w 27"/>
                <a:gd name="T37" fmla="*/ 3 h 33"/>
                <a:gd name="T38" fmla="*/ 24 w 27"/>
                <a:gd name="T39" fmla="*/ 11 h 33"/>
                <a:gd name="T40" fmla="*/ 11 w 27"/>
                <a:gd name="T41" fmla="*/ 18 h 33"/>
                <a:gd name="T42" fmla="*/ 6 w 27"/>
                <a:gd name="T43" fmla="*/ 23 h 33"/>
                <a:gd name="T44" fmla="*/ 10 w 27"/>
                <a:gd name="T45" fmla="*/ 27 h 33"/>
                <a:gd name="T46" fmla="*/ 17 w 27"/>
                <a:gd name="T47" fmla="*/ 26 h 33"/>
                <a:gd name="T48" fmla="*/ 18 w 27"/>
                <a:gd name="T49" fmla="*/ 26 h 33"/>
                <a:gd name="T50" fmla="*/ 18 w 27"/>
                <a:gd name="T51" fmla="*/ 18 h 33"/>
                <a:gd name="T52" fmla="*/ 11 w 27"/>
                <a:gd name="T53"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3">
                  <a:moveTo>
                    <a:pt x="24" y="11"/>
                  </a:moveTo>
                  <a:cubicBezTo>
                    <a:pt x="24" y="25"/>
                    <a:pt x="24" y="25"/>
                    <a:pt x="24" y="25"/>
                  </a:cubicBezTo>
                  <a:cubicBezTo>
                    <a:pt x="25" y="26"/>
                    <a:pt x="25" y="26"/>
                    <a:pt x="25" y="27"/>
                  </a:cubicBezTo>
                  <a:cubicBezTo>
                    <a:pt x="26" y="27"/>
                    <a:pt x="26" y="27"/>
                    <a:pt x="27" y="27"/>
                  </a:cubicBezTo>
                  <a:cubicBezTo>
                    <a:pt x="27" y="33"/>
                    <a:pt x="27" y="33"/>
                    <a:pt x="27" y="33"/>
                  </a:cubicBezTo>
                  <a:cubicBezTo>
                    <a:pt x="23" y="33"/>
                    <a:pt x="21" y="32"/>
                    <a:pt x="19" y="30"/>
                  </a:cubicBezTo>
                  <a:cubicBezTo>
                    <a:pt x="16" y="32"/>
                    <a:pt x="12" y="33"/>
                    <a:pt x="9" y="33"/>
                  </a:cubicBezTo>
                  <a:cubicBezTo>
                    <a:pt x="3" y="33"/>
                    <a:pt x="0" y="29"/>
                    <a:pt x="0" y="23"/>
                  </a:cubicBezTo>
                  <a:cubicBezTo>
                    <a:pt x="0" y="20"/>
                    <a:pt x="1" y="17"/>
                    <a:pt x="2" y="16"/>
                  </a:cubicBezTo>
                  <a:cubicBezTo>
                    <a:pt x="4" y="15"/>
                    <a:pt x="6" y="14"/>
                    <a:pt x="10" y="13"/>
                  </a:cubicBezTo>
                  <a:cubicBezTo>
                    <a:pt x="18" y="13"/>
                    <a:pt x="18" y="13"/>
                    <a:pt x="18" y="13"/>
                  </a:cubicBezTo>
                  <a:cubicBezTo>
                    <a:pt x="18" y="11"/>
                    <a:pt x="18" y="11"/>
                    <a:pt x="18" y="11"/>
                  </a:cubicBezTo>
                  <a:cubicBezTo>
                    <a:pt x="18" y="9"/>
                    <a:pt x="17" y="8"/>
                    <a:pt x="17" y="7"/>
                  </a:cubicBezTo>
                  <a:cubicBezTo>
                    <a:pt x="16" y="6"/>
                    <a:pt x="15" y="6"/>
                    <a:pt x="14" y="6"/>
                  </a:cubicBezTo>
                  <a:cubicBezTo>
                    <a:pt x="11" y="6"/>
                    <a:pt x="8" y="6"/>
                    <a:pt x="4" y="7"/>
                  </a:cubicBezTo>
                  <a:cubicBezTo>
                    <a:pt x="2" y="7"/>
                    <a:pt x="2" y="7"/>
                    <a:pt x="2" y="7"/>
                  </a:cubicBezTo>
                  <a:cubicBezTo>
                    <a:pt x="1" y="2"/>
                    <a:pt x="1" y="2"/>
                    <a:pt x="1" y="2"/>
                  </a:cubicBezTo>
                  <a:cubicBezTo>
                    <a:pt x="6" y="1"/>
                    <a:pt x="10" y="0"/>
                    <a:pt x="14" y="0"/>
                  </a:cubicBezTo>
                  <a:cubicBezTo>
                    <a:pt x="18" y="0"/>
                    <a:pt x="20" y="1"/>
                    <a:pt x="22" y="3"/>
                  </a:cubicBezTo>
                  <a:cubicBezTo>
                    <a:pt x="24" y="4"/>
                    <a:pt x="24" y="7"/>
                    <a:pt x="24" y="11"/>
                  </a:cubicBezTo>
                  <a:close/>
                  <a:moveTo>
                    <a:pt x="11" y="18"/>
                  </a:moveTo>
                  <a:cubicBezTo>
                    <a:pt x="8" y="18"/>
                    <a:pt x="6" y="20"/>
                    <a:pt x="6" y="23"/>
                  </a:cubicBezTo>
                  <a:cubicBezTo>
                    <a:pt x="6" y="26"/>
                    <a:pt x="8" y="27"/>
                    <a:pt x="10" y="27"/>
                  </a:cubicBezTo>
                  <a:cubicBezTo>
                    <a:pt x="12" y="27"/>
                    <a:pt x="14" y="27"/>
                    <a:pt x="17" y="26"/>
                  </a:cubicBezTo>
                  <a:cubicBezTo>
                    <a:pt x="18" y="26"/>
                    <a:pt x="18" y="26"/>
                    <a:pt x="18" y="26"/>
                  </a:cubicBezTo>
                  <a:cubicBezTo>
                    <a:pt x="18" y="18"/>
                    <a:pt x="18" y="18"/>
                    <a:pt x="18" y="18"/>
                  </a:cubicBezTo>
                  <a:lnTo>
                    <a:pt x="11" y="18"/>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24"/>
            <p:cNvSpPr>
              <a:spLocks/>
            </p:cNvSpPr>
            <p:nvPr userDrawn="1"/>
          </p:nvSpPr>
          <p:spPr bwMode="auto">
            <a:xfrm>
              <a:off x="5989261" y="8041068"/>
              <a:ext cx="87602" cy="101290"/>
            </a:xfrm>
            <a:custGeom>
              <a:avLst/>
              <a:gdLst>
                <a:gd name="T0" fmla="*/ 0 w 64"/>
                <a:gd name="T1" fmla="*/ 0 h 74"/>
                <a:gd name="T2" fmla="*/ 17 w 64"/>
                <a:gd name="T3" fmla="*/ 0 h 74"/>
                <a:gd name="T4" fmla="*/ 29 w 64"/>
                <a:gd name="T5" fmla="*/ 60 h 74"/>
                <a:gd name="T6" fmla="*/ 33 w 64"/>
                <a:gd name="T7" fmla="*/ 60 h 74"/>
                <a:gd name="T8" fmla="*/ 50 w 64"/>
                <a:gd name="T9" fmla="*/ 0 h 74"/>
                <a:gd name="T10" fmla="*/ 64 w 64"/>
                <a:gd name="T11" fmla="*/ 0 h 74"/>
                <a:gd name="T12" fmla="*/ 45 w 64"/>
                <a:gd name="T13" fmla="*/ 74 h 74"/>
                <a:gd name="T14" fmla="*/ 17 w 64"/>
                <a:gd name="T15" fmla="*/ 74 h 74"/>
                <a:gd name="T16" fmla="*/ 0 w 64"/>
                <a:gd name="T1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0" y="0"/>
                  </a:moveTo>
                  <a:lnTo>
                    <a:pt x="17" y="0"/>
                  </a:lnTo>
                  <a:lnTo>
                    <a:pt x="29" y="60"/>
                  </a:lnTo>
                  <a:lnTo>
                    <a:pt x="33" y="60"/>
                  </a:lnTo>
                  <a:lnTo>
                    <a:pt x="50" y="0"/>
                  </a:lnTo>
                  <a:lnTo>
                    <a:pt x="64" y="0"/>
                  </a:lnTo>
                  <a:lnTo>
                    <a:pt x="45" y="74"/>
                  </a:lnTo>
                  <a:lnTo>
                    <a:pt x="17" y="74"/>
                  </a:lnTo>
                  <a:lnTo>
                    <a:pt x="0" y="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25"/>
            <p:cNvSpPr>
              <a:spLocks/>
            </p:cNvSpPr>
            <p:nvPr userDrawn="1"/>
          </p:nvSpPr>
          <p:spPr bwMode="auto">
            <a:xfrm>
              <a:off x="6083709" y="8041068"/>
              <a:ext cx="90339" cy="143723"/>
            </a:xfrm>
            <a:custGeom>
              <a:avLst/>
              <a:gdLst>
                <a:gd name="T0" fmla="*/ 0 w 66"/>
                <a:gd name="T1" fmla="*/ 0 h 105"/>
                <a:gd name="T2" fmla="*/ 14 w 66"/>
                <a:gd name="T3" fmla="*/ 0 h 105"/>
                <a:gd name="T4" fmla="*/ 31 w 66"/>
                <a:gd name="T5" fmla="*/ 60 h 105"/>
                <a:gd name="T6" fmla="*/ 33 w 66"/>
                <a:gd name="T7" fmla="*/ 60 h 105"/>
                <a:gd name="T8" fmla="*/ 50 w 66"/>
                <a:gd name="T9" fmla="*/ 0 h 105"/>
                <a:gd name="T10" fmla="*/ 66 w 66"/>
                <a:gd name="T11" fmla="*/ 0 h 105"/>
                <a:gd name="T12" fmla="*/ 38 w 66"/>
                <a:gd name="T13" fmla="*/ 105 h 105"/>
                <a:gd name="T14" fmla="*/ 21 w 66"/>
                <a:gd name="T15" fmla="*/ 105 h 105"/>
                <a:gd name="T16" fmla="*/ 31 w 66"/>
                <a:gd name="T17" fmla="*/ 74 h 105"/>
                <a:gd name="T18" fmla="*/ 19 w 66"/>
                <a:gd name="T19" fmla="*/ 74 h 105"/>
                <a:gd name="T20" fmla="*/ 0 w 6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5">
                  <a:moveTo>
                    <a:pt x="0" y="0"/>
                  </a:moveTo>
                  <a:lnTo>
                    <a:pt x="14" y="0"/>
                  </a:lnTo>
                  <a:lnTo>
                    <a:pt x="31" y="60"/>
                  </a:lnTo>
                  <a:lnTo>
                    <a:pt x="33" y="60"/>
                  </a:lnTo>
                  <a:lnTo>
                    <a:pt x="50" y="0"/>
                  </a:lnTo>
                  <a:lnTo>
                    <a:pt x="66" y="0"/>
                  </a:lnTo>
                  <a:lnTo>
                    <a:pt x="38" y="105"/>
                  </a:lnTo>
                  <a:lnTo>
                    <a:pt x="21" y="105"/>
                  </a:lnTo>
                  <a:lnTo>
                    <a:pt x="31" y="74"/>
                  </a:lnTo>
                  <a:lnTo>
                    <a:pt x="19" y="74"/>
                  </a:lnTo>
                  <a:lnTo>
                    <a:pt x="0" y="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Rectangle 126"/>
            <p:cNvSpPr>
              <a:spLocks noChangeArrowheads="1"/>
            </p:cNvSpPr>
            <p:nvPr userDrawn="1"/>
          </p:nvSpPr>
          <p:spPr bwMode="auto">
            <a:xfrm>
              <a:off x="6228799" y="8004111"/>
              <a:ext cx="23269" cy="138246"/>
            </a:xfrm>
            <a:prstGeom prst="rect">
              <a:avLst/>
            </a:prstGeom>
            <a:solidFill>
              <a:srgbClr val="3838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27"/>
            <p:cNvSpPr>
              <a:spLocks/>
            </p:cNvSpPr>
            <p:nvPr userDrawn="1"/>
          </p:nvSpPr>
          <p:spPr bwMode="auto">
            <a:xfrm>
              <a:off x="6275341" y="8036962"/>
              <a:ext cx="83495" cy="105397"/>
            </a:xfrm>
            <a:custGeom>
              <a:avLst/>
              <a:gdLst>
                <a:gd name="T0" fmla="*/ 7 w 26"/>
                <a:gd name="T1" fmla="*/ 32 h 32"/>
                <a:gd name="T2" fmla="*/ 0 w 26"/>
                <a:gd name="T3" fmla="*/ 32 h 32"/>
                <a:gd name="T4" fmla="*/ 0 w 26"/>
                <a:gd name="T5" fmla="*/ 1 h 32"/>
                <a:gd name="T6" fmla="*/ 7 w 26"/>
                <a:gd name="T7" fmla="*/ 1 h 32"/>
                <a:gd name="T8" fmla="*/ 7 w 26"/>
                <a:gd name="T9" fmla="*/ 3 h 32"/>
                <a:gd name="T10" fmla="*/ 16 w 26"/>
                <a:gd name="T11" fmla="*/ 0 h 32"/>
                <a:gd name="T12" fmla="*/ 24 w 26"/>
                <a:gd name="T13" fmla="*/ 4 h 32"/>
                <a:gd name="T14" fmla="*/ 26 w 26"/>
                <a:gd name="T15" fmla="*/ 15 h 32"/>
                <a:gd name="T16" fmla="*/ 26 w 26"/>
                <a:gd name="T17" fmla="*/ 32 h 32"/>
                <a:gd name="T18" fmla="*/ 20 w 26"/>
                <a:gd name="T19" fmla="*/ 32 h 32"/>
                <a:gd name="T20" fmla="*/ 20 w 26"/>
                <a:gd name="T21" fmla="*/ 16 h 32"/>
                <a:gd name="T22" fmla="*/ 18 w 26"/>
                <a:gd name="T23" fmla="*/ 8 h 32"/>
                <a:gd name="T24" fmla="*/ 14 w 26"/>
                <a:gd name="T25" fmla="*/ 6 h 32"/>
                <a:gd name="T26" fmla="*/ 8 w 26"/>
                <a:gd name="T27" fmla="*/ 8 h 32"/>
                <a:gd name="T28" fmla="*/ 7 w 26"/>
                <a:gd name="T29" fmla="*/ 8 h 32"/>
                <a:gd name="T30" fmla="*/ 7 w 26"/>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2">
                  <a:moveTo>
                    <a:pt x="7" y="32"/>
                  </a:moveTo>
                  <a:cubicBezTo>
                    <a:pt x="0" y="32"/>
                    <a:pt x="0" y="32"/>
                    <a:pt x="0" y="32"/>
                  </a:cubicBezTo>
                  <a:cubicBezTo>
                    <a:pt x="0" y="1"/>
                    <a:pt x="0" y="1"/>
                    <a:pt x="0" y="1"/>
                  </a:cubicBezTo>
                  <a:cubicBezTo>
                    <a:pt x="7" y="1"/>
                    <a:pt x="7" y="1"/>
                    <a:pt x="7" y="1"/>
                  </a:cubicBezTo>
                  <a:cubicBezTo>
                    <a:pt x="7" y="3"/>
                    <a:pt x="7" y="3"/>
                    <a:pt x="7" y="3"/>
                  </a:cubicBezTo>
                  <a:cubicBezTo>
                    <a:pt x="10" y="1"/>
                    <a:pt x="13" y="0"/>
                    <a:pt x="16" y="0"/>
                  </a:cubicBezTo>
                  <a:cubicBezTo>
                    <a:pt x="20" y="0"/>
                    <a:pt x="22" y="2"/>
                    <a:pt x="24" y="4"/>
                  </a:cubicBezTo>
                  <a:cubicBezTo>
                    <a:pt x="25" y="6"/>
                    <a:pt x="26" y="10"/>
                    <a:pt x="26" y="15"/>
                  </a:cubicBezTo>
                  <a:cubicBezTo>
                    <a:pt x="26" y="32"/>
                    <a:pt x="26" y="32"/>
                    <a:pt x="26" y="32"/>
                  </a:cubicBezTo>
                  <a:cubicBezTo>
                    <a:pt x="20" y="32"/>
                    <a:pt x="20" y="32"/>
                    <a:pt x="20" y="32"/>
                  </a:cubicBezTo>
                  <a:cubicBezTo>
                    <a:pt x="20" y="16"/>
                    <a:pt x="20" y="16"/>
                    <a:pt x="20" y="16"/>
                  </a:cubicBezTo>
                  <a:cubicBezTo>
                    <a:pt x="20" y="12"/>
                    <a:pt x="19" y="10"/>
                    <a:pt x="18" y="8"/>
                  </a:cubicBezTo>
                  <a:cubicBezTo>
                    <a:pt x="18" y="7"/>
                    <a:pt x="16" y="6"/>
                    <a:pt x="14" y="6"/>
                  </a:cubicBezTo>
                  <a:cubicBezTo>
                    <a:pt x="12" y="6"/>
                    <a:pt x="10" y="7"/>
                    <a:pt x="8" y="8"/>
                  </a:cubicBezTo>
                  <a:cubicBezTo>
                    <a:pt x="7" y="8"/>
                    <a:pt x="7" y="8"/>
                    <a:pt x="7" y="8"/>
                  </a:cubicBezTo>
                  <a:lnTo>
                    <a:pt x="7" y="32"/>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28"/>
            <p:cNvSpPr>
              <a:spLocks noEditPoints="1"/>
            </p:cNvSpPr>
            <p:nvPr userDrawn="1"/>
          </p:nvSpPr>
          <p:spPr bwMode="auto">
            <a:xfrm>
              <a:off x="6375257" y="7997266"/>
              <a:ext cx="87602" cy="147828"/>
            </a:xfrm>
            <a:custGeom>
              <a:avLst/>
              <a:gdLst>
                <a:gd name="T0" fmla="*/ 27 w 27"/>
                <a:gd name="T1" fmla="*/ 0 h 45"/>
                <a:gd name="T2" fmla="*/ 27 w 27"/>
                <a:gd name="T3" fmla="*/ 44 h 45"/>
                <a:gd name="T4" fmla="*/ 20 w 27"/>
                <a:gd name="T5" fmla="*/ 44 h 45"/>
                <a:gd name="T6" fmla="*/ 20 w 27"/>
                <a:gd name="T7" fmla="*/ 42 h 45"/>
                <a:gd name="T8" fmla="*/ 12 w 27"/>
                <a:gd name="T9" fmla="*/ 45 h 45"/>
                <a:gd name="T10" fmla="*/ 3 w 27"/>
                <a:gd name="T11" fmla="*/ 41 h 45"/>
                <a:gd name="T12" fmla="*/ 0 w 27"/>
                <a:gd name="T13" fmla="*/ 29 h 45"/>
                <a:gd name="T14" fmla="*/ 4 w 27"/>
                <a:gd name="T15" fmla="*/ 16 h 45"/>
                <a:gd name="T16" fmla="*/ 13 w 27"/>
                <a:gd name="T17" fmla="*/ 12 h 45"/>
                <a:gd name="T18" fmla="*/ 20 w 27"/>
                <a:gd name="T19" fmla="*/ 13 h 45"/>
                <a:gd name="T20" fmla="*/ 20 w 27"/>
                <a:gd name="T21" fmla="*/ 0 h 45"/>
                <a:gd name="T22" fmla="*/ 27 w 27"/>
                <a:gd name="T23" fmla="*/ 0 h 45"/>
                <a:gd name="T24" fmla="*/ 19 w 27"/>
                <a:gd name="T25" fmla="*/ 37 h 45"/>
                <a:gd name="T26" fmla="*/ 20 w 27"/>
                <a:gd name="T27" fmla="*/ 37 h 45"/>
                <a:gd name="T28" fmla="*/ 20 w 27"/>
                <a:gd name="T29" fmla="*/ 19 h 45"/>
                <a:gd name="T30" fmla="*/ 13 w 27"/>
                <a:gd name="T31" fmla="*/ 18 h 45"/>
                <a:gd name="T32" fmla="*/ 7 w 27"/>
                <a:gd name="T33" fmla="*/ 29 h 45"/>
                <a:gd name="T34" fmla="*/ 9 w 27"/>
                <a:gd name="T35" fmla="*/ 36 h 45"/>
                <a:gd name="T36" fmla="*/ 13 w 27"/>
                <a:gd name="T37" fmla="*/ 39 h 45"/>
                <a:gd name="T38" fmla="*/ 19 w 27"/>
                <a:gd name="T3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45">
                  <a:moveTo>
                    <a:pt x="27" y="0"/>
                  </a:moveTo>
                  <a:cubicBezTo>
                    <a:pt x="27" y="44"/>
                    <a:pt x="27" y="44"/>
                    <a:pt x="27" y="44"/>
                  </a:cubicBezTo>
                  <a:cubicBezTo>
                    <a:pt x="20" y="44"/>
                    <a:pt x="20" y="44"/>
                    <a:pt x="20" y="44"/>
                  </a:cubicBezTo>
                  <a:cubicBezTo>
                    <a:pt x="20" y="42"/>
                    <a:pt x="20" y="42"/>
                    <a:pt x="20" y="42"/>
                  </a:cubicBezTo>
                  <a:cubicBezTo>
                    <a:pt x="17" y="44"/>
                    <a:pt x="15" y="45"/>
                    <a:pt x="12" y="45"/>
                  </a:cubicBezTo>
                  <a:cubicBezTo>
                    <a:pt x="8" y="45"/>
                    <a:pt x="5" y="43"/>
                    <a:pt x="3" y="41"/>
                  </a:cubicBezTo>
                  <a:cubicBezTo>
                    <a:pt x="1" y="39"/>
                    <a:pt x="0" y="34"/>
                    <a:pt x="0" y="29"/>
                  </a:cubicBezTo>
                  <a:cubicBezTo>
                    <a:pt x="0" y="23"/>
                    <a:pt x="1" y="19"/>
                    <a:pt x="4" y="16"/>
                  </a:cubicBezTo>
                  <a:cubicBezTo>
                    <a:pt x="6" y="14"/>
                    <a:pt x="9" y="12"/>
                    <a:pt x="13" y="12"/>
                  </a:cubicBezTo>
                  <a:cubicBezTo>
                    <a:pt x="15" y="12"/>
                    <a:pt x="17" y="13"/>
                    <a:pt x="20" y="13"/>
                  </a:cubicBezTo>
                  <a:cubicBezTo>
                    <a:pt x="20" y="0"/>
                    <a:pt x="20" y="0"/>
                    <a:pt x="20" y="0"/>
                  </a:cubicBezTo>
                  <a:lnTo>
                    <a:pt x="27" y="0"/>
                  </a:lnTo>
                  <a:close/>
                  <a:moveTo>
                    <a:pt x="19" y="37"/>
                  </a:moveTo>
                  <a:cubicBezTo>
                    <a:pt x="20" y="37"/>
                    <a:pt x="20" y="37"/>
                    <a:pt x="20" y="37"/>
                  </a:cubicBezTo>
                  <a:cubicBezTo>
                    <a:pt x="20" y="19"/>
                    <a:pt x="20" y="19"/>
                    <a:pt x="20" y="19"/>
                  </a:cubicBezTo>
                  <a:cubicBezTo>
                    <a:pt x="18" y="18"/>
                    <a:pt x="16" y="18"/>
                    <a:pt x="13" y="18"/>
                  </a:cubicBezTo>
                  <a:cubicBezTo>
                    <a:pt x="9" y="18"/>
                    <a:pt x="7" y="22"/>
                    <a:pt x="7" y="29"/>
                  </a:cubicBezTo>
                  <a:cubicBezTo>
                    <a:pt x="7" y="32"/>
                    <a:pt x="8" y="35"/>
                    <a:pt x="9" y="36"/>
                  </a:cubicBezTo>
                  <a:cubicBezTo>
                    <a:pt x="10" y="38"/>
                    <a:pt x="11" y="39"/>
                    <a:pt x="13" y="39"/>
                  </a:cubicBezTo>
                  <a:cubicBezTo>
                    <a:pt x="15" y="39"/>
                    <a:pt x="17" y="38"/>
                    <a:pt x="19" y="37"/>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29"/>
            <p:cNvSpPr>
              <a:spLocks/>
            </p:cNvSpPr>
            <p:nvPr userDrawn="1"/>
          </p:nvSpPr>
          <p:spPr bwMode="auto">
            <a:xfrm>
              <a:off x="6484763" y="8041068"/>
              <a:ext cx="82126" cy="104026"/>
            </a:xfrm>
            <a:custGeom>
              <a:avLst/>
              <a:gdLst>
                <a:gd name="T0" fmla="*/ 19 w 25"/>
                <a:gd name="T1" fmla="*/ 0 h 32"/>
                <a:gd name="T2" fmla="*/ 25 w 25"/>
                <a:gd name="T3" fmla="*/ 0 h 32"/>
                <a:gd name="T4" fmla="*/ 25 w 25"/>
                <a:gd name="T5" fmla="*/ 31 h 32"/>
                <a:gd name="T6" fmla="*/ 19 w 25"/>
                <a:gd name="T7" fmla="*/ 31 h 32"/>
                <a:gd name="T8" fmla="*/ 19 w 25"/>
                <a:gd name="T9" fmla="*/ 29 h 32"/>
                <a:gd name="T10" fmla="*/ 10 w 25"/>
                <a:gd name="T11" fmla="*/ 32 h 32"/>
                <a:gd name="T12" fmla="*/ 2 w 25"/>
                <a:gd name="T13" fmla="*/ 28 h 32"/>
                <a:gd name="T14" fmla="*/ 0 w 25"/>
                <a:gd name="T15" fmla="*/ 16 h 32"/>
                <a:gd name="T16" fmla="*/ 0 w 25"/>
                <a:gd name="T17" fmla="*/ 0 h 32"/>
                <a:gd name="T18" fmla="*/ 6 w 25"/>
                <a:gd name="T19" fmla="*/ 0 h 32"/>
                <a:gd name="T20" fmla="*/ 6 w 25"/>
                <a:gd name="T21" fmla="*/ 16 h 32"/>
                <a:gd name="T22" fmla="*/ 7 w 25"/>
                <a:gd name="T23" fmla="*/ 24 h 32"/>
                <a:gd name="T24" fmla="*/ 12 w 25"/>
                <a:gd name="T25" fmla="*/ 26 h 32"/>
                <a:gd name="T26" fmla="*/ 18 w 25"/>
                <a:gd name="T27" fmla="*/ 24 h 32"/>
                <a:gd name="T28" fmla="*/ 19 w 25"/>
                <a:gd name="T29" fmla="*/ 24 h 32"/>
                <a:gd name="T30" fmla="*/ 19 w 25"/>
                <a:gd name="T3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2">
                  <a:moveTo>
                    <a:pt x="19" y="0"/>
                  </a:moveTo>
                  <a:cubicBezTo>
                    <a:pt x="25" y="0"/>
                    <a:pt x="25" y="0"/>
                    <a:pt x="25" y="0"/>
                  </a:cubicBezTo>
                  <a:cubicBezTo>
                    <a:pt x="25" y="31"/>
                    <a:pt x="25" y="31"/>
                    <a:pt x="25" y="31"/>
                  </a:cubicBezTo>
                  <a:cubicBezTo>
                    <a:pt x="19" y="31"/>
                    <a:pt x="19" y="31"/>
                    <a:pt x="19" y="31"/>
                  </a:cubicBezTo>
                  <a:cubicBezTo>
                    <a:pt x="19" y="29"/>
                    <a:pt x="19" y="29"/>
                    <a:pt x="19" y="29"/>
                  </a:cubicBezTo>
                  <a:cubicBezTo>
                    <a:pt x="16" y="31"/>
                    <a:pt x="13" y="32"/>
                    <a:pt x="10" y="32"/>
                  </a:cubicBezTo>
                  <a:cubicBezTo>
                    <a:pt x="6" y="32"/>
                    <a:pt x="3" y="30"/>
                    <a:pt x="2" y="28"/>
                  </a:cubicBezTo>
                  <a:cubicBezTo>
                    <a:pt x="0" y="26"/>
                    <a:pt x="0" y="22"/>
                    <a:pt x="0" y="16"/>
                  </a:cubicBezTo>
                  <a:cubicBezTo>
                    <a:pt x="0" y="0"/>
                    <a:pt x="0" y="0"/>
                    <a:pt x="0" y="0"/>
                  </a:cubicBezTo>
                  <a:cubicBezTo>
                    <a:pt x="6" y="0"/>
                    <a:pt x="6" y="0"/>
                    <a:pt x="6" y="0"/>
                  </a:cubicBezTo>
                  <a:cubicBezTo>
                    <a:pt x="6" y="16"/>
                    <a:pt x="6" y="16"/>
                    <a:pt x="6" y="16"/>
                  </a:cubicBezTo>
                  <a:cubicBezTo>
                    <a:pt x="6" y="20"/>
                    <a:pt x="7" y="22"/>
                    <a:pt x="7" y="24"/>
                  </a:cubicBezTo>
                  <a:cubicBezTo>
                    <a:pt x="8" y="25"/>
                    <a:pt x="9" y="26"/>
                    <a:pt x="12" y="26"/>
                  </a:cubicBezTo>
                  <a:cubicBezTo>
                    <a:pt x="14" y="26"/>
                    <a:pt x="16" y="25"/>
                    <a:pt x="18" y="24"/>
                  </a:cubicBezTo>
                  <a:cubicBezTo>
                    <a:pt x="19" y="24"/>
                    <a:pt x="19" y="24"/>
                    <a:pt x="19" y="24"/>
                  </a:cubicBezTo>
                  <a:lnTo>
                    <a:pt x="19" y="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30"/>
            <p:cNvSpPr>
              <a:spLocks/>
            </p:cNvSpPr>
            <p:nvPr userDrawn="1"/>
          </p:nvSpPr>
          <p:spPr bwMode="auto">
            <a:xfrm>
              <a:off x="6586048" y="8036962"/>
              <a:ext cx="78020" cy="108133"/>
            </a:xfrm>
            <a:custGeom>
              <a:avLst/>
              <a:gdLst>
                <a:gd name="T0" fmla="*/ 23 w 24"/>
                <a:gd name="T1" fmla="*/ 7 h 33"/>
                <a:gd name="T2" fmla="*/ 12 w 24"/>
                <a:gd name="T3" fmla="*/ 6 h 33"/>
                <a:gd name="T4" fmla="*/ 8 w 24"/>
                <a:gd name="T5" fmla="*/ 7 h 33"/>
                <a:gd name="T6" fmla="*/ 6 w 24"/>
                <a:gd name="T7" fmla="*/ 10 h 33"/>
                <a:gd name="T8" fmla="*/ 8 w 24"/>
                <a:gd name="T9" fmla="*/ 12 h 33"/>
                <a:gd name="T10" fmla="*/ 14 w 24"/>
                <a:gd name="T11" fmla="*/ 14 h 33"/>
                <a:gd name="T12" fmla="*/ 22 w 24"/>
                <a:gd name="T13" fmla="*/ 16 h 33"/>
                <a:gd name="T14" fmla="*/ 24 w 24"/>
                <a:gd name="T15" fmla="*/ 23 h 33"/>
                <a:gd name="T16" fmla="*/ 21 w 24"/>
                <a:gd name="T17" fmla="*/ 30 h 33"/>
                <a:gd name="T18" fmla="*/ 11 w 24"/>
                <a:gd name="T19" fmla="*/ 33 h 33"/>
                <a:gd name="T20" fmla="*/ 2 w 24"/>
                <a:gd name="T21" fmla="*/ 32 h 33"/>
                <a:gd name="T22" fmla="*/ 0 w 24"/>
                <a:gd name="T23" fmla="*/ 31 h 33"/>
                <a:gd name="T24" fmla="*/ 0 w 24"/>
                <a:gd name="T25" fmla="*/ 26 h 33"/>
                <a:gd name="T26" fmla="*/ 11 w 24"/>
                <a:gd name="T27" fmla="*/ 27 h 33"/>
                <a:gd name="T28" fmla="*/ 16 w 24"/>
                <a:gd name="T29" fmla="*/ 26 h 33"/>
                <a:gd name="T30" fmla="*/ 17 w 24"/>
                <a:gd name="T31" fmla="*/ 23 h 33"/>
                <a:gd name="T32" fmla="*/ 16 w 24"/>
                <a:gd name="T33" fmla="*/ 21 h 33"/>
                <a:gd name="T34" fmla="*/ 9 w 24"/>
                <a:gd name="T35" fmla="*/ 19 h 33"/>
                <a:gd name="T36" fmla="*/ 2 w 24"/>
                <a:gd name="T37" fmla="*/ 16 h 33"/>
                <a:gd name="T38" fmla="*/ 0 w 24"/>
                <a:gd name="T39" fmla="*/ 10 h 33"/>
                <a:gd name="T40" fmla="*/ 3 w 24"/>
                <a:gd name="T41" fmla="*/ 3 h 33"/>
                <a:gd name="T42" fmla="*/ 11 w 24"/>
                <a:gd name="T43" fmla="*/ 0 h 33"/>
                <a:gd name="T44" fmla="*/ 21 w 24"/>
                <a:gd name="T45" fmla="*/ 1 h 33"/>
                <a:gd name="T46" fmla="*/ 23 w 24"/>
                <a:gd name="T47" fmla="*/ 2 h 33"/>
                <a:gd name="T48" fmla="*/ 23 w 24"/>
                <a:gd name="T49"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3">
                  <a:moveTo>
                    <a:pt x="23" y="7"/>
                  </a:moveTo>
                  <a:cubicBezTo>
                    <a:pt x="18" y="7"/>
                    <a:pt x="14" y="6"/>
                    <a:pt x="12" y="6"/>
                  </a:cubicBezTo>
                  <a:cubicBezTo>
                    <a:pt x="10" y="6"/>
                    <a:pt x="8" y="7"/>
                    <a:pt x="8" y="7"/>
                  </a:cubicBezTo>
                  <a:cubicBezTo>
                    <a:pt x="7" y="8"/>
                    <a:pt x="6" y="9"/>
                    <a:pt x="6" y="10"/>
                  </a:cubicBezTo>
                  <a:cubicBezTo>
                    <a:pt x="6" y="11"/>
                    <a:pt x="7" y="12"/>
                    <a:pt x="8" y="12"/>
                  </a:cubicBezTo>
                  <a:cubicBezTo>
                    <a:pt x="9" y="12"/>
                    <a:pt x="11" y="13"/>
                    <a:pt x="14" y="14"/>
                  </a:cubicBezTo>
                  <a:cubicBezTo>
                    <a:pt x="18" y="14"/>
                    <a:pt x="20" y="15"/>
                    <a:pt x="22" y="16"/>
                  </a:cubicBezTo>
                  <a:cubicBezTo>
                    <a:pt x="23" y="18"/>
                    <a:pt x="24" y="20"/>
                    <a:pt x="24" y="23"/>
                  </a:cubicBezTo>
                  <a:cubicBezTo>
                    <a:pt x="24" y="26"/>
                    <a:pt x="23" y="29"/>
                    <a:pt x="21" y="30"/>
                  </a:cubicBezTo>
                  <a:cubicBezTo>
                    <a:pt x="18" y="32"/>
                    <a:pt x="15" y="33"/>
                    <a:pt x="11" y="33"/>
                  </a:cubicBezTo>
                  <a:cubicBezTo>
                    <a:pt x="9" y="33"/>
                    <a:pt x="6" y="32"/>
                    <a:pt x="2" y="32"/>
                  </a:cubicBezTo>
                  <a:cubicBezTo>
                    <a:pt x="0" y="31"/>
                    <a:pt x="0" y="31"/>
                    <a:pt x="0" y="31"/>
                  </a:cubicBezTo>
                  <a:cubicBezTo>
                    <a:pt x="0" y="26"/>
                    <a:pt x="0" y="26"/>
                    <a:pt x="0" y="26"/>
                  </a:cubicBezTo>
                  <a:cubicBezTo>
                    <a:pt x="5" y="26"/>
                    <a:pt x="9" y="27"/>
                    <a:pt x="11" y="27"/>
                  </a:cubicBezTo>
                  <a:cubicBezTo>
                    <a:pt x="13" y="27"/>
                    <a:pt x="15" y="26"/>
                    <a:pt x="16" y="26"/>
                  </a:cubicBezTo>
                  <a:cubicBezTo>
                    <a:pt x="17" y="25"/>
                    <a:pt x="17" y="24"/>
                    <a:pt x="17" y="23"/>
                  </a:cubicBezTo>
                  <a:cubicBezTo>
                    <a:pt x="17" y="22"/>
                    <a:pt x="17" y="21"/>
                    <a:pt x="16" y="21"/>
                  </a:cubicBezTo>
                  <a:cubicBezTo>
                    <a:pt x="15" y="20"/>
                    <a:pt x="13" y="20"/>
                    <a:pt x="9" y="19"/>
                  </a:cubicBezTo>
                  <a:cubicBezTo>
                    <a:pt x="6" y="18"/>
                    <a:pt x="4" y="18"/>
                    <a:pt x="2" y="16"/>
                  </a:cubicBezTo>
                  <a:cubicBezTo>
                    <a:pt x="0" y="15"/>
                    <a:pt x="0" y="13"/>
                    <a:pt x="0" y="10"/>
                  </a:cubicBezTo>
                  <a:cubicBezTo>
                    <a:pt x="0" y="7"/>
                    <a:pt x="1" y="4"/>
                    <a:pt x="3" y="3"/>
                  </a:cubicBezTo>
                  <a:cubicBezTo>
                    <a:pt x="5" y="1"/>
                    <a:pt x="8" y="0"/>
                    <a:pt x="11" y="0"/>
                  </a:cubicBezTo>
                  <a:cubicBezTo>
                    <a:pt x="14" y="0"/>
                    <a:pt x="17" y="1"/>
                    <a:pt x="21" y="1"/>
                  </a:cubicBezTo>
                  <a:cubicBezTo>
                    <a:pt x="23" y="2"/>
                    <a:pt x="23" y="2"/>
                    <a:pt x="23" y="2"/>
                  </a:cubicBezTo>
                  <a:lnTo>
                    <a:pt x="23" y="7"/>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31"/>
            <p:cNvSpPr>
              <a:spLocks/>
            </p:cNvSpPr>
            <p:nvPr userDrawn="1"/>
          </p:nvSpPr>
          <p:spPr bwMode="auto">
            <a:xfrm>
              <a:off x="6669548" y="8010955"/>
              <a:ext cx="65701" cy="134139"/>
            </a:xfrm>
            <a:custGeom>
              <a:avLst/>
              <a:gdLst>
                <a:gd name="T0" fmla="*/ 20 w 20"/>
                <a:gd name="T1" fmla="*/ 15 h 41"/>
                <a:gd name="T2" fmla="*/ 11 w 20"/>
                <a:gd name="T3" fmla="*/ 15 h 41"/>
                <a:gd name="T4" fmla="*/ 11 w 20"/>
                <a:gd name="T5" fmla="*/ 28 h 41"/>
                <a:gd name="T6" fmla="*/ 12 w 20"/>
                <a:gd name="T7" fmla="*/ 33 h 41"/>
                <a:gd name="T8" fmla="*/ 14 w 20"/>
                <a:gd name="T9" fmla="*/ 35 h 41"/>
                <a:gd name="T10" fmla="*/ 19 w 20"/>
                <a:gd name="T11" fmla="*/ 34 h 41"/>
                <a:gd name="T12" fmla="*/ 20 w 20"/>
                <a:gd name="T13" fmla="*/ 40 h 41"/>
                <a:gd name="T14" fmla="*/ 13 w 20"/>
                <a:gd name="T15" fmla="*/ 41 h 41"/>
                <a:gd name="T16" fmla="*/ 6 w 20"/>
                <a:gd name="T17" fmla="*/ 38 h 41"/>
                <a:gd name="T18" fmla="*/ 4 w 20"/>
                <a:gd name="T19" fmla="*/ 29 h 41"/>
                <a:gd name="T20" fmla="*/ 4 w 20"/>
                <a:gd name="T21" fmla="*/ 15 h 41"/>
                <a:gd name="T22" fmla="*/ 0 w 20"/>
                <a:gd name="T23" fmla="*/ 15 h 41"/>
                <a:gd name="T24" fmla="*/ 0 w 20"/>
                <a:gd name="T25" fmla="*/ 9 h 41"/>
                <a:gd name="T26" fmla="*/ 4 w 20"/>
                <a:gd name="T27" fmla="*/ 9 h 41"/>
                <a:gd name="T28" fmla="*/ 4 w 20"/>
                <a:gd name="T29" fmla="*/ 0 h 41"/>
                <a:gd name="T30" fmla="*/ 11 w 20"/>
                <a:gd name="T31" fmla="*/ 0 h 41"/>
                <a:gd name="T32" fmla="*/ 11 w 20"/>
                <a:gd name="T33" fmla="*/ 9 h 41"/>
                <a:gd name="T34" fmla="*/ 20 w 20"/>
                <a:gd name="T35" fmla="*/ 9 h 41"/>
                <a:gd name="T36" fmla="*/ 20 w 20"/>
                <a:gd name="T3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41">
                  <a:moveTo>
                    <a:pt x="20" y="15"/>
                  </a:moveTo>
                  <a:cubicBezTo>
                    <a:pt x="11" y="15"/>
                    <a:pt x="11" y="15"/>
                    <a:pt x="11" y="15"/>
                  </a:cubicBezTo>
                  <a:cubicBezTo>
                    <a:pt x="11" y="28"/>
                    <a:pt x="11" y="28"/>
                    <a:pt x="11" y="28"/>
                  </a:cubicBezTo>
                  <a:cubicBezTo>
                    <a:pt x="11" y="31"/>
                    <a:pt x="11" y="33"/>
                    <a:pt x="12" y="33"/>
                  </a:cubicBezTo>
                  <a:cubicBezTo>
                    <a:pt x="12" y="34"/>
                    <a:pt x="13" y="35"/>
                    <a:pt x="14" y="35"/>
                  </a:cubicBezTo>
                  <a:cubicBezTo>
                    <a:pt x="19" y="34"/>
                    <a:pt x="19" y="34"/>
                    <a:pt x="19" y="34"/>
                  </a:cubicBezTo>
                  <a:cubicBezTo>
                    <a:pt x="20" y="40"/>
                    <a:pt x="20" y="40"/>
                    <a:pt x="20" y="40"/>
                  </a:cubicBezTo>
                  <a:cubicBezTo>
                    <a:pt x="17" y="40"/>
                    <a:pt x="15" y="41"/>
                    <a:pt x="13" y="41"/>
                  </a:cubicBezTo>
                  <a:cubicBezTo>
                    <a:pt x="10" y="41"/>
                    <a:pt x="8" y="40"/>
                    <a:pt x="6" y="38"/>
                  </a:cubicBezTo>
                  <a:cubicBezTo>
                    <a:pt x="5" y="37"/>
                    <a:pt x="4" y="34"/>
                    <a:pt x="4" y="29"/>
                  </a:cubicBezTo>
                  <a:cubicBezTo>
                    <a:pt x="4" y="15"/>
                    <a:pt x="4" y="15"/>
                    <a:pt x="4" y="15"/>
                  </a:cubicBezTo>
                  <a:cubicBezTo>
                    <a:pt x="0" y="15"/>
                    <a:pt x="0" y="15"/>
                    <a:pt x="0" y="15"/>
                  </a:cubicBezTo>
                  <a:cubicBezTo>
                    <a:pt x="0" y="9"/>
                    <a:pt x="0" y="9"/>
                    <a:pt x="0" y="9"/>
                  </a:cubicBezTo>
                  <a:cubicBezTo>
                    <a:pt x="4" y="9"/>
                    <a:pt x="4" y="9"/>
                    <a:pt x="4" y="9"/>
                  </a:cubicBezTo>
                  <a:cubicBezTo>
                    <a:pt x="4" y="0"/>
                    <a:pt x="4" y="0"/>
                    <a:pt x="4" y="0"/>
                  </a:cubicBezTo>
                  <a:cubicBezTo>
                    <a:pt x="11" y="0"/>
                    <a:pt x="11" y="0"/>
                    <a:pt x="11" y="0"/>
                  </a:cubicBezTo>
                  <a:cubicBezTo>
                    <a:pt x="11" y="9"/>
                    <a:pt x="11" y="9"/>
                    <a:pt x="11" y="9"/>
                  </a:cubicBezTo>
                  <a:cubicBezTo>
                    <a:pt x="20" y="9"/>
                    <a:pt x="20" y="9"/>
                    <a:pt x="20" y="9"/>
                  </a:cubicBezTo>
                  <a:lnTo>
                    <a:pt x="20" y="15"/>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32"/>
            <p:cNvSpPr>
              <a:spLocks/>
            </p:cNvSpPr>
            <p:nvPr userDrawn="1"/>
          </p:nvSpPr>
          <p:spPr bwMode="auto">
            <a:xfrm>
              <a:off x="6747566" y="8036962"/>
              <a:ext cx="54752" cy="105397"/>
            </a:xfrm>
            <a:custGeom>
              <a:avLst/>
              <a:gdLst>
                <a:gd name="T0" fmla="*/ 0 w 17"/>
                <a:gd name="T1" fmla="*/ 32 h 32"/>
                <a:gd name="T2" fmla="*/ 0 w 17"/>
                <a:gd name="T3" fmla="*/ 1 h 32"/>
                <a:gd name="T4" fmla="*/ 6 w 17"/>
                <a:gd name="T5" fmla="*/ 1 h 32"/>
                <a:gd name="T6" fmla="*/ 6 w 17"/>
                <a:gd name="T7" fmla="*/ 5 h 32"/>
                <a:gd name="T8" fmla="*/ 17 w 17"/>
                <a:gd name="T9" fmla="*/ 0 h 32"/>
                <a:gd name="T10" fmla="*/ 17 w 17"/>
                <a:gd name="T11" fmla="*/ 7 h 32"/>
                <a:gd name="T12" fmla="*/ 8 w 17"/>
                <a:gd name="T13" fmla="*/ 10 h 32"/>
                <a:gd name="T14" fmla="*/ 7 w 17"/>
                <a:gd name="T15" fmla="*/ 10 h 32"/>
                <a:gd name="T16" fmla="*/ 7 w 17"/>
                <a:gd name="T17" fmla="*/ 32 h 32"/>
                <a:gd name="T18" fmla="*/ 0 w 17"/>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2">
                  <a:moveTo>
                    <a:pt x="0" y="32"/>
                  </a:moveTo>
                  <a:cubicBezTo>
                    <a:pt x="0" y="1"/>
                    <a:pt x="0" y="1"/>
                    <a:pt x="0" y="1"/>
                  </a:cubicBezTo>
                  <a:cubicBezTo>
                    <a:pt x="6" y="1"/>
                    <a:pt x="6" y="1"/>
                    <a:pt x="6" y="1"/>
                  </a:cubicBezTo>
                  <a:cubicBezTo>
                    <a:pt x="6" y="5"/>
                    <a:pt x="6" y="5"/>
                    <a:pt x="6" y="5"/>
                  </a:cubicBezTo>
                  <a:cubicBezTo>
                    <a:pt x="10" y="2"/>
                    <a:pt x="13" y="1"/>
                    <a:pt x="17" y="0"/>
                  </a:cubicBezTo>
                  <a:cubicBezTo>
                    <a:pt x="17" y="7"/>
                    <a:pt x="17" y="7"/>
                    <a:pt x="17" y="7"/>
                  </a:cubicBezTo>
                  <a:cubicBezTo>
                    <a:pt x="13" y="8"/>
                    <a:pt x="10" y="9"/>
                    <a:pt x="8" y="10"/>
                  </a:cubicBezTo>
                  <a:cubicBezTo>
                    <a:pt x="7" y="10"/>
                    <a:pt x="7" y="10"/>
                    <a:pt x="7" y="10"/>
                  </a:cubicBezTo>
                  <a:cubicBezTo>
                    <a:pt x="7" y="32"/>
                    <a:pt x="7" y="32"/>
                    <a:pt x="7" y="32"/>
                  </a:cubicBezTo>
                  <a:lnTo>
                    <a:pt x="0" y="32"/>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33"/>
            <p:cNvSpPr>
              <a:spLocks/>
            </p:cNvSpPr>
            <p:nvPr userDrawn="1"/>
          </p:nvSpPr>
          <p:spPr bwMode="auto">
            <a:xfrm>
              <a:off x="6806428" y="8041068"/>
              <a:ext cx="90339" cy="143723"/>
            </a:xfrm>
            <a:custGeom>
              <a:avLst/>
              <a:gdLst>
                <a:gd name="T0" fmla="*/ 0 w 66"/>
                <a:gd name="T1" fmla="*/ 0 h 105"/>
                <a:gd name="T2" fmla="*/ 16 w 66"/>
                <a:gd name="T3" fmla="*/ 0 h 105"/>
                <a:gd name="T4" fmla="*/ 31 w 66"/>
                <a:gd name="T5" fmla="*/ 60 h 105"/>
                <a:gd name="T6" fmla="*/ 35 w 66"/>
                <a:gd name="T7" fmla="*/ 60 h 105"/>
                <a:gd name="T8" fmla="*/ 49 w 66"/>
                <a:gd name="T9" fmla="*/ 0 h 105"/>
                <a:gd name="T10" fmla="*/ 66 w 66"/>
                <a:gd name="T11" fmla="*/ 0 h 105"/>
                <a:gd name="T12" fmla="*/ 38 w 66"/>
                <a:gd name="T13" fmla="*/ 105 h 105"/>
                <a:gd name="T14" fmla="*/ 23 w 66"/>
                <a:gd name="T15" fmla="*/ 105 h 105"/>
                <a:gd name="T16" fmla="*/ 31 w 66"/>
                <a:gd name="T17" fmla="*/ 74 h 105"/>
                <a:gd name="T18" fmla="*/ 19 w 66"/>
                <a:gd name="T19" fmla="*/ 74 h 105"/>
                <a:gd name="T20" fmla="*/ 0 w 6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5">
                  <a:moveTo>
                    <a:pt x="0" y="0"/>
                  </a:moveTo>
                  <a:lnTo>
                    <a:pt x="16" y="0"/>
                  </a:lnTo>
                  <a:lnTo>
                    <a:pt x="31" y="60"/>
                  </a:lnTo>
                  <a:lnTo>
                    <a:pt x="35" y="60"/>
                  </a:lnTo>
                  <a:lnTo>
                    <a:pt x="49" y="0"/>
                  </a:lnTo>
                  <a:lnTo>
                    <a:pt x="66" y="0"/>
                  </a:lnTo>
                  <a:lnTo>
                    <a:pt x="38" y="105"/>
                  </a:lnTo>
                  <a:lnTo>
                    <a:pt x="23" y="105"/>
                  </a:lnTo>
                  <a:lnTo>
                    <a:pt x="31" y="74"/>
                  </a:lnTo>
                  <a:lnTo>
                    <a:pt x="19" y="74"/>
                  </a:lnTo>
                  <a:lnTo>
                    <a:pt x="0" y="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34"/>
            <p:cNvSpPr>
              <a:spLocks/>
            </p:cNvSpPr>
            <p:nvPr userDrawn="1"/>
          </p:nvSpPr>
          <p:spPr bwMode="auto">
            <a:xfrm>
              <a:off x="6946041" y="8001374"/>
              <a:ext cx="90339" cy="143723"/>
            </a:xfrm>
            <a:custGeom>
              <a:avLst/>
              <a:gdLst>
                <a:gd name="T0" fmla="*/ 15 w 28"/>
                <a:gd name="T1" fmla="*/ 6 h 44"/>
                <a:gd name="T2" fmla="*/ 7 w 28"/>
                <a:gd name="T3" fmla="*/ 11 h 44"/>
                <a:gd name="T4" fmla="*/ 9 w 28"/>
                <a:gd name="T5" fmla="*/ 15 h 44"/>
                <a:gd name="T6" fmla="*/ 17 w 28"/>
                <a:gd name="T7" fmla="*/ 18 h 44"/>
                <a:gd name="T8" fmla="*/ 26 w 28"/>
                <a:gd name="T9" fmla="*/ 23 h 44"/>
                <a:gd name="T10" fmla="*/ 28 w 28"/>
                <a:gd name="T11" fmla="*/ 30 h 44"/>
                <a:gd name="T12" fmla="*/ 24 w 28"/>
                <a:gd name="T13" fmla="*/ 40 h 44"/>
                <a:gd name="T14" fmla="*/ 14 w 28"/>
                <a:gd name="T15" fmla="*/ 44 h 44"/>
                <a:gd name="T16" fmla="*/ 2 w 28"/>
                <a:gd name="T17" fmla="*/ 42 h 44"/>
                <a:gd name="T18" fmla="*/ 0 w 28"/>
                <a:gd name="T19" fmla="*/ 42 h 44"/>
                <a:gd name="T20" fmla="*/ 1 w 28"/>
                <a:gd name="T21" fmla="*/ 36 h 44"/>
                <a:gd name="T22" fmla="*/ 14 w 28"/>
                <a:gd name="T23" fmla="*/ 38 h 44"/>
                <a:gd name="T24" fmla="*/ 21 w 28"/>
                <a:gd name="T25" fmla="*/ 31 h 44"/>
                <a:gd name="T26" fmla="*/ 20 w 28"/>
                <a:gd name="T27" fmla="*/ 27 h 44"/>
                <a:gd name="T28" fmla="*/ 12 w 28"/>
                <a:gd name="T29" fmla="*/ 24 h 44"/>
                <a:gd name="T30" fmla="*/ 3 w 28"/>
                <a:gd name="T31" fmla="*/ 20 h 44"/>
                <a:gd name="T32" fmla="*/ 0 w 28"/>
                <a:gd name="T33" fmla="*/ 11 h 44"/>
                <a:gd name="T34" fmla="*/ 4 w 28"/>
                <a:gd name="T35" fmla="*/ 3 h 44"/>
                <a:gd name="T36" fmla="*/ 14 w 28"/>
                <a:gd name="T37" fmla="*/ 0 h 44"/>
                <a:gd name="T38" fmla="*/ 25 w 28"/>
                <a:gd name="T39" fmla="*/ 1 h 44"/>
                <a:gd name="T40" fmla="*/ 27 w 28"/>
                <a:gd name="T41" fmla="*/ 1 h 44"/>
                <a:gd name="T42" fmla="*/ 27 w 28"/>
                <a:gd name="T43" fmla="*/ 7 h 44"/>
                <a:gd name="T44" fmla="*/ 15 w 28"/>
                <a:gd name="T4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44">
                  <a:moveTo>
                    <a:pt x="15" y="6"/>
                  </a:moveTo>
                  <a:cubicBezTo>
                    <a:pt x="9" y="6"/>
                    <a:pt x="7" y="8"/>
                    <a:pt x="7" y="11"/>
                  </a:cubicBezTo>
                  <a:cubicBezTo>
                    <a:pt x="7" y="13"/>
                    <a:pt x="7" y="15"/>
                    <a:pt x="9" y="15"/>
                  </a:cubicBezTo>
                  <a:cubicBezTo>
                    <a:pt x="10" y="16"/>
                    <a:pt x="12" y="17"/>
                    <a:pt x="17" y="18"/>
                  </a:cubicBezTo>
                  <a:cubicBezTo>
                    <a:pt x="21" y="20"/>
                    <a:pt x="24" y="21"/>
                    <a:pt x="26" y="23"/>
                  </a:cubicBezTo>
                  <a:cubicBezTo>
                    <a:pt x="27" y="24"/>
                    <a:pt x="28" y="27"/>
                    <a:pt x="28" y="30"/>
                  </a:cubicBezTo>
                  <a:cubicBezTo>
                    <a:pt x="28" y="35"/>
                    <a:pt x="27" y="38"/>
                    <a:pt x="24" y="40"/>
                  </a:cubicBezTo>
                  <a:cubicBezTo>
                    <a:pt x="22" y="42"/>
                    <a:pt x="18" y="44"/>
                    <a:pt x="14" y="44"/>
                  </a:cubicBezTo>
                  <a:cubicBezTo>
                    <a:pt x="11" y="44"/>
                    <a:pt x="7" y="43"/>
                    <a:pt x="2" y="42"/>
                  </a:cubicBezTo>
                  <a:cubicBezTo>
                    <a:pt x="0" y="42"/>
                    <a:pt x="0" y="42"/>
                    <a:pt x="0" y="42"/>
                  </a:cubicBezTo>
                  <a:cubicBezTo>
                    <a:pt x="1" y="36"/>
                    <a:pt x="1" y="36"/>
                    <a:pt x="1" y="36"/>
                  </a:cubicBezTo>
                  <a:cubicBezTo>
                    <a:pt x="6" y="37"/>
                    <a:pt x="11" y="38"/>
                    <a:pt x="14" y="38"/>
                  </a:cubicBezTo>
                  <a:cubicBezTo>
                    <a:pt x="19" y="38"/>
                    <a:pt x="21" y="35"/>
                    <a:pt x="21" y="31"/>
                  </a:cubicBezTo>
                  <a:cubicBezTo>
                    <a:pt x="21" y="29"/>
                    <a:pt x="21" y="28"/>
                    <a:pt x="20" y="27"/>
                  </a:cubicBezTo>
                  <a:cubicBezTo>
                    <a:pt x="18" y="26"/>
                    <a:pt x="16" y="25"/>
                    <a:pt x="12" y="24"/>
                  </a:cubicBezTo>
                  <a:cubicBezTo>
                    <a:pt x="8" y="23"/>
                    <a:pt x="5" y="22"/>
                    <a:pt x="3" y="20"/>
                  </a:cubicBezTo>
                  <a:cubicBezTo>
                    <a:pt x="1" y="18"/>
                    <a:pt x="0" y="15"/>
                    <a:pt x="0" y="11"/>
                  </a:cubicBezTo>
                  <a:cubicBezTo>
                    <a:pt x="0" y="8"/>
                    <a:pt x="1" y="5"/>
                    <a:pt x="4" y="3"/>
                  </a:cubicBezTo>
                  <a:cubicBezTo>
                    <a:pt x="6" y="1"/>
                    <a:pt x="9" y="0"/>
                    <a:pt x="14" y="0"/>
                  </a:cubicBezTo>
                  <a:cubicBezTo>
                    <a:pt x="17" y="0"/>
                    <a:pt x="21" y="0"/>
                    <a:pt x="25" y="1"/>
                  </a:cubicBezTo>
                  <a:cubicBezTo>
                    <a:pt x="27" y="1"/>
                    <a:pt x="27" y="1"/>
                    <a:pt x="27" y="1"/>
                  </a:cubicBezTo>
                  <a:cubicBezTo>
                    <a:pt x="27" y="7"/>
                    <a:pt x="27" y="7"/>
                    <a:pt x="27" y="7"/>
                  </a:cubicBezTo>
                  <a:cubicBezTo>
                    <a:pt x="21" y="6"/>
                    <a:pt x="17" y="6"/>
                    <a:pt x="15" y="6"/>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35"/>
            <p:cNvSpPr>
              <a:spLocks/>
            </p:cNvSpPr>
            <p:nvPr userDrawn="1"/>
          </p:nvSpPr>
          <p:spPr bwMode="auto">
            <a:xfrm>
              <a:off x="7048699" y="8036962"/>
              <a:ext cx="71177" cy="108133"/>
            </a:xfrm>
            <a:custGeom>
              <a:avLst/>
              <a:gdLst>
                <a:gd name="T0" fmla="*/ 13 w 22"/>
                <a:gd name="T1" fmla="*/ 0 h 33"/>
                <a:gd name="T2" fmla="*/ 21 w 22"/>
                <a:gd name="T3" fmla="*/ 1 h 33"/>
                <a:gd name="T4" fmla="*/ 22 w 22"/>
                <a:gd name="T5" fmla="*/ 2 h 33"/>
                <a:gd name="T6" fmla="*/ 22 w 22"/>
                <a:gd name="T7" fmla="*/ 7 h 33"/>
                <a:gd name="T8" fmla="*/ 15 w 22"/>
                <a:gd name="T9" fmla="*/ 6 h 33"/>
                <a:gd name="T10" fmla="*/ 9 w 22"/>
                <a:gd name="T11" fmla="*/ 8 h 33"/>
                <a:gd name="T12" fmla="*/ 7 w 22"/>
                <a:gd name="T13" fmla="*/ 16 h 33"/>
                <a:gd name="T14" fmla="*/ 9 w 22"/>
                <a:gd name="T15" fmla="*/ 24 h 33"/>
                <a:gd name="T16" fmla="*/ 15 w 22"/>
                <a:gd name="T17" fmla="*/ 27 h 33"/>
                <a:gd name="T18" fmla="*/ 22 w 22"/>
                <a:gd name="T19" fmla="*/ 26 h 33"/>
                <a:gd name="T20" fmla="*/ 22 w 22"/>
                <a:gd name="T21" fmla="*/ 31 h 33"/>
                <a:gd name="T22" fmla="*/ 13 w 22"/>
                <a:gd name="T23" fmla="*/ 33 h 33"/>
                <a:gd name="T24" fmla="*/ 3 w 22"/>
                <a:gd name="T25" fmla="*/ 29 h 33"/>
                <a:gd name="T26" fmla="*/ 0 w 22"/>
                <a:gd name="T27" fmla="*/ 16 h 33"/>
                <a:gd name="T28" fmla="*/ 3 w 22"/>
                <a:gd name="T29" fmla="*/ 4 h 33"/>
                <a:gd name="T30" fmla="*/ 13 w 22"/>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3">
                  <a:moveTo>
                    <a:pt x="13" y="0"/>
                  </a:moveTo>
                  <a:cubicBezTo>
                    <a:pt x="15" y="0"/>
                    <a:pt x="18" y="1"/>
                    <a:pt x="21" y="1"/>
                  </a:cubicBezTo>
                  <a:cubicBezTo>
                    <a:pt x="22" y="2"/>
                    <a:pt x="22" y="2"/>
                    <a:pt x="22" y="2"/>
                  </a:cubicBezTo>
                  <a:cubicBezTo>
                    <a:pt x="22" y="7"/>
                    <a:pt x="22" y="7"/>
                    <a:pt x="22" y="7"/>
                  </a:cubicBezTo>
                  <a:cubicBezTo>
                    <a:pt x="19" y="7"/>
                    <a:pt x="16" y="6"/>
                    <a:pt x="15" y="6"/>
                  </a:cubicBezTo>
                  <a:cubicBezTo>
                    <a:pt x="12" y="6"/>
                    <a:pt x="10" y="7"/>
                    <a:pt x="9" y="8"/>
                  </a:cubicBezTo>
                  <a:cubicBezTo>
                    <a:pt x="8" y="10"/>
                    <a:pt x="7" y="12"/>
                    <a:pt x="7" y="16"/>
                  </a:cubicBezTo>
                  <a:cubicBezTo>
                    <a:pt x="7" y="20"/>
                    <a:pt x="8" y="23"/>
                    <a:pt x="9" y="24"/>
                  </a:cubicBezTo>
                  <a:cubicBezTo>
                    <a:pt x="10" y="26"/>
                    <a:pt x="12" y="27"/>
                    <a:pt x="15" y="27"/>
                  </a:cubicBezTo>
                  <a:cubicBezTo>
                    <a:pt x="22" y="26"/>
                    <a:pt x="22" y="26"/>
                    <a:pt x="22" y="26"/>
                  </a:cubicBezTo>
                  <a:cubicBezTo>
                    <a:pt x="22" y="31"/>
                    <a:pt x="22" y="31"/>
                    <a:pt x="22" y="31"/>
                  </a:cubicBezTo>
                  <a:cubicBezTo>
                    <a:pt x="18" y="32"/>
                    <a:pt x="15" y="33"/>
                    <a:pt x="13" y="33"/>
                  </a:cubicBezTo>
                  <a:cubicBezTo>
                    <a:pt x="8" y="33"/>
                    <a:pt x="5" y="31"/>
                    <a:pt x="3" y="29"/>
                  </a:cubicBezTo>
                  <a:cubicBezTo>
                    <a:pt x="1" y="26"/>
                    <a:pt x="0" y="22"/>
                    <a:pt x="0" y="16"/>
                  </a:cubicBezTo>
                  <a:cubicBezTo>
                    <a:pt x="0" y="11"/>
                    <a:pt x="1" y="6"/>
                    <a:pt x="3" y="4"/>
                  </a:cubicBezTo>
                  <a:cubicBezTo>
                    <a:pt x="5" y="2"/>
                    <a:pt x="9" y="0"/>
                    <a:pt x="13" y="0"/>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36"/>
            <p:cNvSpPr>
              <a:spLocks noEditPoints="1"/>
            </p:cNvSpPr>
            <p:nvPr userDrawn="1"/>
          </p:nvSpPr>
          <p:spPr bwMode="auto">
            <a:xfrm>
              <a:off x="7140405" y="8001374"/>
              <a:ext cx="19164" cy="140984"/>
            </a:xfrm>
            <a:custGeom>
              <a:avLst/>
              <a:gdLst>
                <a:gd name="T0" fmla="*/ 0 w 14"/>
                <a:gd name="T1" fmla="*/ 17 h 103"/>
                <a:gd name="T2" fmla="*/ 0 w 14"/>
                <a:gd name="T3" fmla="*/ 0 h 103"/>
                <a:gd name="T4" fmla="*/ 14 w 14"/>
                <a:gd name="T5" fmla="*/ 0 h 103"/>
                <a:gd name="T6" fmla="*/ 14 w 14"/>
                <a:gd name="T7" fmla="*/ 17 h 103"/>
                <a:gd name="T8" fmla="*/ 0 w 14"/>
                <a:gd name="T9" fmla="*/ 17 h 103"/>
                <a:gd name="T10" fmla="*/ 0 w 14"/>
                <a:gd name="T11" fmla="*/ 103 h 103"/>
                <a:gd name="T12" fmla="*/ 0 w 14"/>
                <a:gd name="T13" fmla="*/ 29 h 103"/>
                <a:gd name="T14" fmla="*/ 14 w 14"/>
                <a:gd name="T15" fmla="*/ 29 h 103"/>
                <a:gd name="T16" fmla="*/ 14 w 14"/>
                <a:gd name="T17" fmla="*/ 103 h 103"/>
                <a:gd name="T18" fmla="*/ 0 w 14"/>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3">
                  <a:moveTo>
                    <a:pt x="0" y="17"/>
                  </a:moveTo>
                  <a:lnTo>
                    <a:pt x="0" y="0"/>
                  </a:lnTo>
                  <a:lnTo>
                    <a:pt x="14" y="0"/>
                  </a:lnTo>
                  <a:lnTo>
                    <a:pt x="14" y="17"/>
                  </a:lnTo>
                  <a:lnTo>
                    <a:pt x="0" y="17"/>
                  </a:lnTo>
                  <a:close/>
                  <a:moveTo>
                    <a:pt x="0" y="103"/>
                  </a:moveTo>
                  <a:lnTo>
                    <a:pt x="0" y="29"/>
                  </a:lnTo>
                  <a:lnTo>
                    <a:pt x="14" y="29"/>
                  </a:lnTo>
                  <a:lnTo>
                    <a:pt x="14" y="103"/>
                  </a:lnTo>
                  <a:lnTo>
                    <a:pt x="0" y="103"/>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37"/>
            <p:cNvSpPr>
              <a:spLocks noEditPoints="1"/>
            </p:cNvSpPr>
            <p:nvPr userDrawn="1"/>
          </p:nvSpPr>
          <p:spPr bwMode="auto">
            <a:xfrm>
              <a:off x="7178735" y="8036962"/>
              <a:ext cx="84864" cy="108133"/>
            </a:xfrm>
            <a:custGeom>
              <a:avLst/>
              <a:gdLst>
                <a:gd name="T0" fmla="*/ 23 w 26"/>
                <a:gd name="T1" fmla="*/ 26 h 33"/>
                <a:gd name="T2" fmla="*/ 25 w 26"/>
                <a:gd name="T3" fmla="*/ 26 h 33"/>
                <a:gd name="T4" fmla="*/ 25 w 26"/>
                <a:gd name="T5" fmla="*/ 31 h 33"/>
                <a:gd name="T6" fmla="*/ 13 w 26"/>
                <a:gd name="T7" fmla="*/ 33 h 33"/>
                <a:gd name="T8" fmla="*/ 3 w 26"/>
                <a:gd name="T9" fmla="*/ 29 h 33"/>
                <a:gd name="T10" fmla="*/ 0 w 26"/>
                <a:gd name="T11" fmla="*/ 17 h 33"/>
                <a:gd name="T12" fmla="*/ 13 w 26"/>
                <a:gd name="T13" fmla="*/ 0 h 33"/>
                <a:gd name="T14" fmla="*/ 26 w 26"/>
                <a:gd name="T15" fmla="*/ 15 h 33"/>
                <a:gd name="T16" fmla="*/ 26 w 26"/>
                <a:gd name="T17" fmla="*/ 19 h 33"/>
                <a:gd name="T18" fmla="*/ 7 w 26"/>
                <a:gd name="T19" fmla="*/ 19 h 33"/>
                <a:gd name="T20" fmla="*/ 8 w 26"/>
                <a:gd name="T21" fmla="*/ 25 h 33"/>
                <a:gd name="T22" fmla="*/ 14 w 26"/>
                <a:gd name="T23" fmla="*/ 27 h 33"/>
                <a:gd name="T24" fmla="*/ 23 w 26"/>
                <a:gd name="T25" fmla="*/ 26 h 33"/>
                <a:gd name="T26" fmla="*/ 20 w 26"/>
                <a:gd name="T27" fmla="*/ 14 h 33"/>
                <a:gd name="T28" fmla="*/ 18 w 26"/>
                <a:gd name="T29" fmla="*/ 8 h 33"/>
                <a:gd name="T30" fmla="*/ 13 w 26"/>
                <a:gd name="T31" fmla="*/ 6 h 33"/>
                <a:gd name="T32" fmla="*/ 8 w 26"/>
                <a:gd name="T33" fmla="*/ 8 h 33"/>
                <a:gd name="T34" fmla="*/ 7 w 26"/>
                <a:gd name="T35" fmla="*/ 14 h 33"/>
                <a:gd name="T36" fmla="*/ 20 w 26"/>
                <a:gd name="T3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3">
                  <a:moveTo>
                    <a:pt x="23" y="26"/>
                  </a:moveTo>
                  <a:cubicBezTo>
                    <a:pt x="25" y="26"/>
                    <a:pt x="25" y="26"/>
                    <a:pt x="25" y="26"/>
                  </a:cubicBezTo>
                  <a:cubicBezTo>
                    <a:pt x="25" y="31"/>
                    <a:pt x="25" y="31"/>
                    <a:pt x="25" y="31"/>
                  </a:cubicBezTo>
                  <a:cubicBezTo>
                    <a:pt x="20" y="32"/>
                    <a:pt x="16" y="33"/>
                    <a:pt x="13" y="33"/>
                  </a:cubicBezTo>
                  <a:cubicBezTo>
                    <a:pt x="8" y="33"/>
                    <a:pt x="5" y="31"/>
                    <a:pt x="3" y="29"/>
                  </a:cubicBezTo>
                  <a:cubicBezTo>
                    <a:pt x="1" y="26"/>
                    <a:pt x="0" y="22"/>
                    <a:pt x="0" y="17"/>
                  </a:cubicBezTo>
                  <a:cubicBezTo>
                    <a:pt x="0" y="6"/>
                    <a:pt x="4" y="0"/>
                    <a:pt x="13" y="0"/>
                  </a:cubicBezTo>
                  <a:cubicBezTo>
                    <a:pt x="22" y="0"/>
                    <a:pt x="26" y="5"/>
                    <a:pt x="26" y="15"/>
                  </a:cubicBezTo>
                  <a:cubicBezTo>
                    <a:pt x="26" y="19"/>
                    <a:pt x="26" y="19"/>
                    <a:pt x="26" y="19"/>
                  </a:cubicBezTo>
                  <a:cubicBezTo>
                    <a:pt x="7" y="19"/>
                    <a:pt x="7" y="19"/>
                    <a:pt x="7" y="19"/>
                  </a:cubicBezTo>
                  <a:cubicBezTo>
                    <a:pt x="7" y="22"/>
                    <a:pt x="7" y="24"/>
                    <a:pt x="8" y="25"/>
                  </a:cubicBezTo>
                  <a:cubicBezTo>
                    <a:pt x="9" y="26"/>
                    <a:pt x="11" y="27"/>
                    <a:pt x="14" y="27"/>
                  </a:cubicBezTo>
                  <a:cubicBezTo>
                    <a:pt x="17" y="27"/>
                    <a:pt x="20" y="27"/>
                    <a:pt x="23" y="26"/>
                  </a:cubicBezTo>
                  <a:close/>
                  <a:moveTo>
                    <a:pt x="20" y="14"/>
                  </a:moveTo>
                  <a:cubicBezTo>
                    <a:pt x="20" y="11"/>
                    <a:pt x="19" y="9"/>
                    <a:pt x="18" y="8"/>
                  </a:cubicBezTo>
                  <a:cubicBezTo>
                    <a:pt x="17" y="7"/>
                    <a:pt x="15" y="6"/>
                    <a:pt x="13" y="6"/>
                  </a:cubicBezTo>
                  <a:cubicBezTo>
                    <a:pt x="11" y="6"/>
                    <a:pt x="9" y="7"/>
                    <a:pt x="8" y="8"/>
                  </a:cubicBezTo>
                  <a:cubicBezTo>
                    <a:pt x="7" y="9"/>
                    <a:pt x="7" y="11"/>
                    <a:pt x="7" y="14"/>
                  </a:cubicBezTo>
                  <a:lnTo>
                    <a:pt x="20" y="14"/>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38"/>
            <p:cNvSpPr>
              <a:spLocks/>
            </p:cNvSpPr>
            <p:nvPr userDrawn="1"/>
          </p:nvSpPr>
          <p:spPr bwMode="auto">
            <a:xfrm>
              <a:off x="7278654" y="8036962"/>
              <a:ext cx="84864" cy="105397"/>
            </a:xfrm>
            <a:custGeom>
              <a:avLst/>
              <a:gdLst>
                <a:gd name="T0" fmla="*/ 7 w 26"/>
                <a:gd name="T1" fmla="*/ 32 h 32"/>
                <a:gd name="T2" fmla="*/ 0 w 26"/>
                <a:gd name="T3" fmla="*/ 32 h 32"/>
                <a:gd name="T4" fmla="*/ 0 w 26"/>
                <a:gd name="T5" fmla="*/ 1 h 32"/>
                <a:gd name="T6" fmla="*/ 7 w 26"/>
                <a:gd name="T7" fmla="*/ 1 h 32"/>
                <a:gd name="T8" fmla="*/ 7 w 26"/>
                <a:gd name="T9" fmla="*/ 3 h 32"/>
                <a:gd name="T10" fmla="*/ 16 w 26"/>
                <a:gd name="T11" fmla="*/ 0 h 32"/>
                <a:gd name="T12" fmla="*/ 24 w 26"/>
                <a:gd name="T13" fmla="*/ 4 h 32"/>
                <a:gd name="T14" fmla="*/ 26 w 26"/>
                <a:gd name="T15" fmla="*/ 15 h 32"/>
                <a:gd name="T16" fmla="*/ 26 w 26"/>
                <a:gd name="T17" fmla="*/ 32 h 32"/>
                <a:gd name="T18" fmla="*/ 20 w 26"/>
                <a:gd name="T19" fmla="*/ 32 h 32"/>
                <a:gd name="T20" fmla="*/ 20 w 26"/>
                <a:gd name="T21" fmla="*/ 16 h 32"/>
                <a:gd name="T22" fmla="*/ 19 w 26"/>
                <a:gd name="T23" fmla="*/ 8 h 32"/>
                <a:gd name="T24" fmla="*/ 14 w 26"/>
                <a:gd name="T25" fmla="*/ 6 h 32"/>
                <a:gd name="T26" fmla="*/ 8 w 26"/>
                <a:gd name="T27" fmla="*/ 8 h 32"/>
                <a:gd name="T28" fmla="*/ 7 w 26"/>
                <a:gd name="T29" fmla="*/ 8 h 32"/>
                <a:gd name="T30" fmla="*/ 7 w 26"/>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2">
                  <a:moveTo>
                    <a:pt x="7" y="32"/>
                  </a:moveTo>
                  <a:cubicBezTo>
                    <a:pt x="0" y="32"/>
                    <a:pt x="0" y="32"/>
                    <a:pt x="0" y="32"/>
                  </a:cubicBezTo>
                  <a:cubicBezTo>
                    <a:pt x="0" y="1"/>
                    <a:pt x="0" y="1"/>
                    <a:pt x="0" y="1"/>
                  </a:cubicBezTo>
                  <a:cubicBezTo>
                    <a:pt x="7" y="1"/>
                    <a:pt x="7" y="1"/>
                    <a:pt x="7" y="1"/>
                  </a:cubicBezTo>
                  <a:cubicBezTo>
                    <a:pt x="7" y="3"/>
                    <a:pt x="7" y="3"/>
                    <a:pt x="7" y="3"/>
                  </a:cubicBezTo>
                  <a:cubicBezTo>
                    <a:pt x="10" y="1"/>
                    <a:pt x="13" y="0"/>
                    <a:pt x="16" y="0"/>
                  </a:cubicBezTo>
                  <a:cubicBezTo>
                    <a:pt x="20" y="0"/>
                    <a:pt x="23" y="2"/>
                    <a:pt x="24" y="4"/>
                  </a:cubicBezTo>
                  <a:cubicBezTo>
                    <a:pt x="26" y="6"/>
                    <a:pt x="26" y="10"/>
                    <a:pt x="26" y="15"/>
                  </a:cubicBezTo>
                  <a:cubicBezTo>
                    <a:pt x="26" y="32"/>
                    <a:pt x="26" y="32"/>
                    <a:pt x="26" y="32"/>
                  </a:cubicBezTo>
                  <a:cubicBezTo>
                    <a:pt x="20" y="32"/>
                    <a:pt x="20" y="32"/>
                    <a:pt x="20" y="32"/>
                  </a:cubicBezTo>
                  <a:cubicBezTo>
                    <a:pt x="20" y="16"/>
                    <a:pt x="20" y="16"/>
                    <a:pt x="20" y="16"/>
                  </a:cubicBezTo>
                  <a:cubicBezTo>
                    <a:pt x="20" y="12"/>
                    <a:pt x="19" y="10"/>
                    <a:pt x="19" y="8"/>
                  </a:cubicBezTo>
                  <a:cubicBezTo>
                    <a:pt x="18" y="7"/>
                    <a:pt x="16" y="6"/>
                    <a:pt x="14" y="6"/>
                  </a:cubicBezTo>
                  <a:cubicBezTo>
                    <a:pt x="12" y="6"/>
                    <a:pt x="10" y="7"/>
                    <a:pt x="8" y="8"/>
                  </a:cubicBezTo>
                  <a:cubicBezTo>
                    <a:pt x="7" y="8"/>
                    <a:pt x="7" y="8"/>
                    <a:pt x="7" y="8"/>
                  </a:cubicBezTo>
                  <a:lnTo>
                    <a:pt x="7" y="32"/>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39"/>
            <p:cNvSpPr>
              <a:spLocks/>
            </p:cNvSpPr>
            <p:nvPr userDrawn="1"/>
          </p:nvSpPr>
          <p:spPr bwMode="auto">
            <a:xfrm>
              <a:off x="7382680" y="8036962"/>
              <a:ext cx="71177" cy="108133"/>
            </a:xfrm>
            <a:custGeom>
              <a:avLst/>
              <a:gdLst>
                <a:gd name="T0" fmla="*/ 12 w 22"/>
                <a:gd name="T1" fmla="*/ 0 h 33"/>
                <a:gd name="T2" fmla="*/ 20 w 22"/>
                <a:gd name="T3" fmla="*/ 1 h 33"/>
                <a:gd name="T4" fmla="*/ 22 w 22"/>
                <a:gd name="T5" fmla="*/ 2 h 33"/>
                <a:gd name="T6" fmla="*/ 21 w 22"/>
                <a:gd name="T7" fmla="*/ 7 h 33"/>
                <a:gd name="T8" fmla="*/ 14 w 22"/>
                <a:gd name="T9" fmla="*/ 6 h 33"/>
                <a:gd name="T10" fmla="*/ 8 w 22"/>
                <a:gd name="T11" fmla="*/ 8 h 33"/>
                <a:gd name="T12" fmla="*/ 6 w 22"/>
                <a:gd name="T13" fmla="*/ 16 h 33"/>
                <a:gd name="T14" fmla="*/ 8 w 22"/>
                <a:gd name="T15" fmla="*/ 24 h 33"/>
                <a:gd name="T16" fmla="*/ 14 w 22"/>
                <a:gd name="T17" fmla="*/ 27 h 33"/>
                <a:gd name="T18" fmla="*/ 21 w 22"/>
                <a:gd name="T19" fmla="*/ 26 h 33"/>
                <a:gd name="T20" fmla="*/ 22 w 22"/>
                <a:gd name="T21" fmla="*/ 31 h 33"/>
                <a:gd name="T22" fmla="*/ 12 w 22"/>
                <a:gd name="T23" fmla="*/ 33 h 33"/>
                <a:gd name="T24" fmla="*/ 2 w 22"/>
                <a:gd name="T25" fmla="*/ 29 h 33"/>
                <a:gd name="T26" fmla="*/ 0 w 22"/>
                <a:gd name="T27" fmla="*/ 16 h 33"/>
                <a:gd name="T28" fmla="*/ 3 w 22"/>
                <a:gd name="T29" fmla="*/ 4 h 33"/>
                <a:gd name="T30" fmla="*/ 12 w 22"/>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3">
                  <a:moveTo>
                    <a:pt x="12" y="0"/>
                  </a:moveTo>
                  <a:cubicBezTo>
                    <a:pt x="15" y="0"/>
                    <a:pt x="17" y="1"/>
                    <a:pt x="20" y="1"/>
                  </a:cubicBezTo>
                  <a:cubicBezTo>
                    <a:pt x="22" y="2"/>
                    <a:pt x="22" y="2"/>
                    <a:pt x="22" y="2"/>
                  </a:cubicBezTo>
                  <a:cubicBezTo>
                    <a:pt x="21" y="7"/>
                    <a:pt x="21" y="7"/>
                    <a:pt x="21" y="7"/>
                  </a:cubicBezTo>
                  <a:cubicBezTo>
                    <a:pt x="18" y="7"/>
                    <a:pt x="16" y="6"/>
                    <a:pt x="14" y="6"/>
                  </a:cubicBezTo>
                  <a:cubicBezTo>
                    <a:pt x="11" y="6"/>
                    <a:pt x="9" y="7"/>
                    <a:pt x="8" y="8"/>
                  </a:cubicBezTo>
                  <a:cubicBezTo>
                    <a:pt x="7" y="10"/>
                    <a:pt x="6" y="12"/>
                    <a:pt x="6" y="16"/>
                  </a:cubicBezTo>
                  <a:cubicBezTo>
                    <a:pt x="6" y="20"/>
                    <a:pt x="7" y="23"/>
                    <a:pt x="8" y="24"/>
                  </a:cubicBezTo>
                  <a:cubicBezTo>
                    <a:pt x="9" y="26"/>
                    <a:pt x="11" y="27"/>
                    <a:pt x="14" y="27"/>
                  </a:cubicBezTo>
                  <a:cubicBezTo>
                    <a:pt x="21" y="26"/>
                    <a:pt x="21" y="26"/>
                    <a:pt x="21" y="26"/>
                  </a:cubicBezTo>
                  <a:cubicBezTo>
                    <a:pt x="22" y="31"/>
                    <a:pt x="22" y="31"/>
                    <a:pt x="22" y="31"/>
                  </a:cubicBezTo>
                  <a:cubicBezTo>
                    <a:pt x="18" y="32"/>
                    <a:pt x="14" y="33"/>
                    <a:pt x="12" y="33"/>
                  </a:cubicBezTo>
                  <a:cubicBezTo>
                    <a:pt x="8" y="33"/>
                    <a:pt x="4" y="31"/>
                    <a:pt x="2" y="29"/>
                  </a:cubicBezTo>
                  <a:cubicBezTo>
                    <a:pt x="0" y="26"/>
                    <a:pt x="0" y="22"/>
                    <a:pt x="0" y="16"/>
                  </a:cubicBezTo>
                  <a:cubicBezTo>
                    <a:pt x="0" y="11"/>
                    <a:pt x="1" y="6"/>
                    <a:pt x="3" y="4"/>
                  </a:cubicBezTo>
                  <a:cubicBezTo>
                    <a:pt x="5" y="2"/>
                    <a:pt x="8" y="0"/>
                    <a:pt x="12" y="0"/>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40"/>
            <p:cNvSpPr>
              <a:spLocks noEditPoints="1"/>
            </p:cNvSpPr>
            <p:nvPr userDrawn="1"/>
          </p:nvSpPr>
          <p:spPr bwMode="auto">
            <a:xfrm>
              <a:off x="7463439" y="8036962"/>
              <a:ext cx="84864" cy="108133"/>
            </a:xfrm>
            <a:custGeom>
              <a:avLst/>
              <a:gdLst>
                <a:gd name="T0" fmla="*/ 24 w 26"/>
                <a:gd name="T1" fmla="*/ 26 h 33"/>
                <a:gd name="T2" fmla="*/ 25 w 26"/>
                <a:gd name="T3" fmla="*/ 26 h 33"/>
                <a:gd name="T4" fmla="*/ 25 w 26"/>
                <a:gd name="T5" fmla="*/ 31 h 33"/>
                <a:gd name="T6" fmla="*/ 13 w 26"/>
                <a:gd name="T7" fmla="*/ 33 h 33"/>
                <a:gd name="T8" fmla="*/ 3 w 26"/>
                <a:gd name="T9" fmla="*/ 29 h 33"/>
                <a:gd name="T10" fmla="*/ 0 w 26"/>
                <a:gd name="T11" fmla="*/ 17 h 33"/>
                <a:gd name="T12" fmla="*/ 14 w 26"/>
                <a:gd name="T13" fmla="*/ 0 h 33"/>
                <a:gd name="T14" fmla="*/ 26 w 26"/>
                <a:gd name="T15" fmla="*/ 15 h 33"/>
                <a:gd name="T16" fmla="*/ 26 w 26"/>
                <a:gd name="T17" fmla="*/ 19 h 33"/>
                <a:gd name="T18" fmla="*/ 7 w 26"/>
                <a:gd name="T19" fmla="*/ 19 h 33"/>
                <a:gd name="T20" fmla="*/ 9 w 26"/>
                <a:gd name="T21" fmla="*/ 25 h 33"/>
                <a:gd name="T22" fmla="*/ 15 w 26"/>
                <a:gd name="T23" fmla="*/ 27 h 33"/>
                <a:gd name="T24" fmla="*/ 24 w 26"/>
                <a:gd name="T25" fmla="*/ 26 h 33"/>
                <a:gd name="T26" fmla="*/ 20 w 26"/>
                <a:gd name="T27" fmla="*/ 14 h 33"/>
                <a:gd name="T28" fmla="*/ 18 w 26"/>
                <a:gd name="T29" fmla="*/ 8 h 33"/>
                <a:gd name="T30" fmla="*/ 14 w 26"/>
                <a:gd name="T31" fmla="*/ 6 h 33"/>
                <a:gd name="T32" fmla="*/ 8 w 26"/>
                <a:gd name="T33" fmla="*/ 8 h 33"/>
                <a:gd name="T34" fmla="*/ 7 w 26"/>
                <a:gd name="T35" fmla="*/ 14 h 33"/>
                <a:gd name="T36" fmla="*/ 20 w 26"/>
                <a:gd name="T3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3">
                  <a:moveTo>
                    <a:pt x="24" y="26"/>
                  </a:moveTo>
                  <a:cubicBezTo>
                    <a:pt x="25" y="26"/>
                    <a:pt x="25" y="26"/>
                    <a:pt x="25" y="26"/>
                  </a:cubicBezTo>
                  <a:cubicBezTo>
                    <a:pt x="25" y="31"/>
                    <a:pt x="25" y="31"/>
                    <a:pt x="25" y="31"/>
                  </a:cubicBezTo>
                  <a:cubicBezTo>
                    <a:pt x="21" y="32"/>
                    <a:pt x="17" y="33"/>
                    <a:pt x="13" y="33"/>
                  </a:cubicBezTo>
                  <a:cubicBezTo>
                    <a:pt x="8" y="33"/>
                    <a:pt x="5" y="31"/>
                    <a:pt x="3" y="29"/>
                  </a:cubicBezTo>
                  <a:cubicBezTo>
                    <a:pt x="1" y="26"/>
                    <a:pt x="0" y="22"/>
                    <a:pt x="0" y="17"/>
                  </a:cubicBezTo>
                  <a:cubicBezTo>
                    <a:pt x="0" y="6"/>
                    <a:pt x="5" y="0"/>
                    <a:pt x="14" y="0"/>
                  </a:cubicBezTo>
                  <a:cubicBezTo>
                    <a:pt x="22" y="0"/>
                    <a:pt x="26" y="5"/>
                    <a:pt x="26" y="15"/>
                  </a:cubicBezTo>
                  <a:cubicBezTo>
                    <a:pt x="26" y="19"/>
                    <a:pt x="26" y="19"/>
                    <a:pt x="26" y="19"/>
                  </a:cubicBezTo>
                  <a:cubicBezTo>
                    <a:pt x="7" y="19"/>
                    <a:pt x="7" y="19"/>
                    <a:pt x="7" y="19"/>
                  </a:cubicBezTo>
                  <a:cubicBezTo>
                    <a:pt x="7" y="22"/>
                    <a:pt x="8" y="24"/>
                    <a:pt x="9" y="25"/>
                  </a:cubicBezTo>
                  <a:cubicBezTo>
                    <a:pt x="10" y="26"/>
                    <a:pt x="12" y="27"/>
                    <a:pt x="15" y="27"/>
                  </a:cubicBezTo>
                  <a:cubicBezTo>
                    <a:pt x="17" y="27"/>
                    <a:pt x="21" y="27"/>
                    <a:pt x="24" y="26"/>
                  </a:cubicBezTo>
                  <a:close/>
                  <a:moveTo>
                    <a:pt x="20" y="14"/>
                  </a:moveTo>
                  <a:cubicBezTo>
                    <a:pt x="20" y="11"/>
                    <a:pt x="19" y="9"/>
                    <a:pt x="18" y="8"/>
                  </a:cubicBezTo>
                  <a:cubicBezTo>
                    <a:pt x="17" y="7"/>
                    <a:pt x="16" y="6"/>
                    <a:pt x="14" y="6"/>
                  </a:cubicBezTo>
                  <a:cubicBezTo>
                    <a:pt x="11" y="6"/>
                    <a:pt x="10" y="7"/>
                    <a:pt x="8" y="8"/>
                  </a:cubicBezTo>
                  <a:cubicBezTo>
                    <a:pt x="7" y="9"/>
                    <a:pt x="7" y="11"/>
                    <a:pt x="7" y="14"/>
                  </a:cubicBezTo>
                  <a:lnTo>
                    <a:pt x="20" y="14"/>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41"/>
            <p:cNvSpPr>
              <a:spLocks noEditPoints="1"/>
            </p:cNvSpPr>
            <p:nvPr userDrawn="1"/>
          </p:nvSpPr>
          <p:spPr bwMode="auto">
            <a:xfrm>
              <a:off x="7560624" y="7997266"/>
              <a:ext cx="130033" cy="147828"/>
            </a:xfrm>
            <a:custGeom>
              <a:avLst/>
              <a:gdLst>
                <a:gd name="T0" fmla="*/ 8 w 40"/>
                <a:gd name="T1" fmla="*/ 3 h 45"/>
                <a:gd name="T2" fmla="*/ 17 w 40"/>
                <a:gd name="T3" fmla="*/ 0 h 45"/>
                <a:gd name="T4" fmla="*/ 26 w 40"/>
                <a:gd name="T5" fmla="*/ 3 h 45"/>
                <a:gd name="T6" fmla="*/ 29 w 40"/>
                <a:gd name="T7" fmla="*/ 10 h 45"/>
                <a:gd name="T8" fmla="*/ 27 w 40"/>
                <a:gd name="T9" fmla="*/ 17 h 45"/>
                <a:gd name="T10" fmla="*/ 20 w 40"/>
                <a:gd name="T11" fmla="*/ 22 h 45"/>
                <a:gd name="T12" fmla="*/ 27 w 40"/>
                <a:gd name="T13" fmla="*/ 30 h 45"/>
                <a:gd name="T14" fmla="*/ 28 w 40"/>
                <a:gd name="T15" fmla="*/ 25 h 45"/>
                <a:gd name="T16" fmla="*/ 29 w 40"/>
                <a:gd name="T17" fmla="*/ 21 h 45"/>
                <a:gd name="T18" fmla="*/ 35 w 40"/>
                <a:gd name="T19" fmla="*/ 21 h 45"/>
                <a:gd name="T20" fmla="*/ 32 w 40"/>
                <a:gd name="T21" fmla="*/ 33 h 45"/>
                <a:gd name="T22" fmla="*/ 40 w 40"/>
                <a:gd name="T23" fmla="*/ 40 h 45"/>
                <a:gd name="T24" fmla="*/ 36 w 40"/>
                <a:gd name="T25" fmla="*/ 45 h 45"/>
                <a:gd name="T26" fmla="*/ 29 w 40"/>
                <a:gd name="T27" fmla="*/ 39 h 45"/>
                <a:gd name="T28" fmla="*/ 23 w 40"/>
                <a:gd name="T29" fmla="*/ 43 h 45"/>
                <a:gd name="T30" fmla="*/ 16 w 40"/>
                <a:gd name="T31" fmla="*/ 45 h 45"/>
                <a:gd name="T32" fmla="*/ 4 w 40"/>
                <a:gd name="T33" fmla="*/ 41 h 45"/>
                <a:gd name="T34" fmla="*/ 0 w 40"/>
                <a:gd name="T35" fmla="*/ 32 h 45"/>
                <a:gd name="T36" fmla="*/ 2 w 40"/>
                <a:gd name="T37" fmla="*/ 24 h 45"/>
                <a:gd name="T38" fmla="*/ 9 w 40"/>
                <a:gd name="T39" fmla="*/ 19 h 45"/>
                <a:gd name="T40" fmla="*/ 6 w 40"/>
                <a:gd name="T41" fmla="*/ 14 h 45"/>
                <a:gd name="T42" fmla="*/ 5 w 40"/>
                <a:gd name="T43" fmla="*/ 9 h 45"/>
                <a:gd name="T44" fmla="*/ 8 w 40"/>
                <a:gd name="T45" fmla="*/ 3 h 45"/>
                <a:gd name="T46" fmla="*/ 15 w 40"/>
                <a:gd name="T47" fmla="*/ 39 h 45"/>
                <a:gd name="T48" fmla="*/ 21 w 40"/>
                <a:gd name="T49" fmla="*/ 38 h 45"/>
                <a:gd name="T50" fmla="*/ 24 w 40"/>
                <a:gd name="T51" fmla="*/ 35 h 45"/>
                <a:gd name="T52" fmla="*/ 13 w 40"/>
                <a:gd name="T53" fmla="*/ 23 h 45"/>
                <a:gd name="T54" fmla="*/ 8 w 40"/>
                <a:gd name="T55" fmla="*/ 26 h 45"/>
                <a:gd name="T56" fmla="*/ 7 w 40"/>
                <a:gd name="T57" fmla="*/ 31 h 45"/>
                <a:gd name="T58" fmla="*/ 15 w 40"/>
                <a:gd name="T59" fmla="*/ 39 h 45"/>
                <a:gd name="T60" fmla="*/ 12 w 40"/>
                <a:gd name="T61" fmla="*/ 11 h 45"/>
                <a:gd name="T62" fmla="*/ 15 w 40"/>
                <a:gd name="T63" fmla="*/ 17 h 45"/>
                <a:gd name="T64" fmla="*/ 16 w 40"/>
                <a:gd name="T65" fmla="*/ 18 h 45"/>
                <a:gd name="T66" fmla="*/ 21 w 40"/>
                <a:gd name="T67" fmla="*/ 15 h 45"/>
                <a:gd name="T68" fmla="*/ 22 w 40"/>
                <a:gd name="T69" fmla="*/ 11 h 45"/>
                <a:gd name="T70" fmla="*/ 17 w 40"/>
                <a:gd name="T71" fmla="*/ 6 h 45"/>
                <a:gd name="T72" fmla="*/ 12 w 40"/>
                <a:gd name="T73"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45">
                  <a:moveTo>
                    <a:pt x="8" y="3"/>
                  </a:moveTo>
                  <a:cubicBezTo>
                    <a:pt x="11" y="1"/>
                    <a:pt x="13" y="0"/>
                    <a:pt x="17" y="0"/>
                  </a:cubicBezTo>
                  <a:cubicBezTo>
                    <a:pt x="21" y="0"/>
                    <a:pt x="24" y="1"/>
                    <a:pt x="26" y="3"/>
                  </a:cubicBezTo>
                  <a:cubicBezTo>
                    <a:pt x="28" y="4"/>
                    <a:pt x="29" y="7"/>
                    <a:pt x="29" y="10"/>
                  </a:cubicBezTo>
                  <a:cubicBezTo>
                    <a:pt x="29" y="13"/>
                    <a:pt x="28" y="15"/>
                    <a:pt x="27" y="17"/>
                  </a:cubicBezTo>
                  <a:cubicBezTo>
                    <a:pt x="26" y="18"/>
                    <a:pt x="23" y="20"/>
                    <a:pt x="20" y="22"/>
                  </a:cubicBezTo>
                  <a:cubicBezTo>
                    <a:pt x="27" y="30"/>
                    <a:pt x="27" y="30"/>
                    <a:pt x="27" y="30"/>
                  </a:cubicBezTo>
                  <a:cubicBezTo>
                    <a:pt x="28" y="29"/>
                    <a:pt x="28" y="27"/>
                    <a:pt x="28" y="25"/>
                  </a:cubicBezTo>
                  <a:cubicBezTo>
                    <a:pt x="29" y="24"/>
                    <a:pt x="29" y="22"/>
                    <a:pt x="29" y="21"/>
                  </a:cubicBezTo>
                  <a:cubicBezTo>
                    <a:pt x="35" y="21"/>
                    <a:pt x="35" y="21"/>
                    <a:pt x="35" y="21"/>
                  </a:cubicBezTo>
                  <a:cubicBezTo>
                    <a:pt x="35" y="26"/>
                    <a:pt x="34" y="30"/>
                    <a:pt x="32" y="33"/>
                  </a:cubicBezTo>
                  <a:cubicBezTo>
                    <a:pt x="40" y="40"/>
                    <a:pt x="40" y="40"/>
                    <a:pt x="40" y="40"/>
                  </a:cubicBezTo>
                  <a:cubicBezTo>
                    <a:pt x="36" y="45"/>
                    <a:pt x="36" y="45"/>
                    <a:pt x="36" y="45"/>
                  </a:cubicBezTo>
                  <a:cubicBezTo>
                    <a:pt x="29" y="39"/>
                    <a:pt x="29" y="39"/>
                    <a:pt x="29" y="39"/>
                  </a:cubicBezTo>
                  <a:cubicBezTo>
                    <a:pt x="28" y="40"/>
                    <a:pt x="26" y="42"/>
                    <a:pt x="23" y="43"/>
                  </a:cubicBezTo>
                  <a:cubicBezTo>
                    <a:pt x="21" y="44"/>
                    <a:pt x="19" y="45"/>
                    <a:pt x="16" y="45"/>
                  </a:cubicBezTo>
                  <a:cubicBezTo>
                    <a:pt x="10" y="45"/>
                    <a:pt x="6" y="43"/>
                    <a:pt x="4" y="41"/>
                  </a:cubicBezTo>
                  <a:cubicBezTo>
                    <a:pt x="1" y="39"/>
                    <a:pt x="0" y="36"/>
                    <a:pt x="0" y="32"/>
                  </a:cubicBezTo>
                  <a:cubicBezTo>
                    <a:pt x="0" y="28"/>
                    <a:pt x="1" y="26"/>
                    <a:pt x="2" y="24"/>
                  </a:cubicBezTo>
                  <a:cubicBezTo>
                    <a:pt x="4" y="22"/>
                    <a:pt x="6" y="20"/>
                    <a:pt x="9" y="19"/>
                  </a:cubicBezTo>
                  <a:cubicBezTo>
                    <a:pt x="8" y="17"/>
                    <a:pt x="6" y="16"/>
                    <a:pt x="6" y="14"/>
                  </a:cubicBezTo>
                  <a:cubicBezTo>
                    <a:pt x="6" y="13"/>
                    <a:pt x="5" y="11"/>
                    <a:pt x="5" y="9"/>
                  </a:cubicBezTo>
                  <a:cubicBezTo>
                    <a:pt x="5" y="7"/>
                    <a:pt x="6" y="4"/>
                    <a:pt x="8" y="3"/>
                  </a:cubicBezTo>
                  <a:close/>
                  <a:moveTo>
                    <a:pt x="15" y="39"/>
                  </a:moveTo>
                  <a:cubicBezTo>
                    <a:pt x="17" y="39"/>
                    <a:pt x="19" y="38"/>
                    <a:pt x="21" y="38"/>
                  </a:cubicBezTo>
                  <a:cubicBezTo>
                    <a:pt x="22" y="37"/>
                    <a:pt x="24" y="36"/>
                    <a:pt x="24" y="35"/>
                  </a:cubicBezTo>
                  <a:cubicBezTo>
                    <a:pt x="13" y="23"/>
                    <a:pt x="13" y="23"/>
                    <a:pt x="13" y="23"/>
                  </a:cubicBezTo>
                  <a:cubicBezTo>
                    <a:pt x="11" y="24"/>
                    <a:pt x="9" y="25"/>
                    <a:pt x="8" y="26"/>
                  </a:cubicBezTo>
                  <a:cubicBezTo>
                    <a:pt x="7" y="27"/>
                    <a:pt x="7" y="29"/>
                    <a:pt x="7" y="31"/>
                  </a:cubicBezTo>
                  <a:cubicBezTo>
                    <a:pt x="7" y="36"/>
                    <a:pt x="10" y="39"/>
                    <a:pt x="15" y="39"/>
                  </a:cubicBezTo>
                  <a:close/>
                  <a:moveTo>
                    <a:pt x="12" y="11"/>
                  </a:moveTo>
                  <a:cubicBezTo>
                    <a:pt x="12" y="13"/>
                    <a:pt x="13" y="15"/>
                    <a:pt x="15" y="17"/>
                  </a:cubicBezTo>
                  <a:cubicBezTo>
                    <a:pt x="16" y="18"/>
                    <a:pt x="16" y="18"/>
                    <a:pt x="16" y="18"/>
                  </a:cubicBezTo>
                  <a:cubicBezTo>
                    <a:pt x="18" y="17"/>
                    <a:pt x="20" y="16"/>
                    <a:pt x="21" y="15"/>
                  </a:cubicBezTo>
                  <a:cubicBezTo>
                    <a:pt x="22" y="14"/>
                    <a:pt x="22" y="12"/>
                    <a:pt x="22" y="11"/>
                  </a:cubicBezTo>
                  <a:cubicBezTo>
                    <a:pt x="22" y="8"/>
                    <a:pt x="20" y="6"/>
                    <a:pt x="17" y="6"/>
                  </a:cubicBezTo>
                  <a:cubicBezTo>
                    <a:pt x="14" y="6"/>
                    <a:pt x="12" y="8"/>
                    <a:pt x="12" y="11"/>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42"/>
            <p:cNvSpPr>
              <a:spLocks/>
            </p:cNvSpPr>
            <p:nvPr userDrawn="1"/>
          </p:nvSpPr>
          <p:spPr bwMode="auto">
            <a:xfrm>
              <a:off x="7683814" y="8004111"/>
              <a:ext cx="101290" cy="138246"/>
            </a:xfrm>
            <a:custGeom>
              <a:avLst/>
              <a:gdLst>
                <a:gd name="T0" fmla="*/ 0 w 74"/>
                <a:gd name="T1" fmla="*/ 15 h 101"/>
                <a:gd name="T2" fmla="*/ 0 w 74"/>
                <a:gd name="T3" fmla="*/ 0 h 101"/>
                <a:gd name="T4" fmla="*/ 74 w 74"/>
                <a:gd name="T5" fmla="*/ 0 h 101"/>
                <a:gd name="T6" fmla="*/ 74 w 74"/>
                <a:gd name="T7" fmla="*/ 15 h 101"/>
                <a:gd name="T8" fmla="*/ 45 w 74"/>
                <a:gd name="T9" fmla="*/ 15 h 101"/>
                <a:gd name="T10" fmla="*/ 45 w 74"/>
                <a:gd name="T11" fmla="*/ 101 h 101"/>
                <a:gd name="T12" fmla="*/ 29 w 74"/>
                <a:gd name="T13" fmla="*/ 101 h 101"/>
                <a:gd name="T14" fmla="*/ 29 w 74"/>
                <a:gd name="T15" fmla="*/ 15 h 101"/>
                <a:gd name="T16" fmla="*/ 0 w 74"/>
                <a:gd name="T17"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01">
                  <a:moveTo>
                    <a:pt x="0" y="15"/>
                  </a:moveTo>
                  <a:lnTo>
                    <a:pt x="0" y="0"/>
                  </a:lnTo>
                  <a:lnTo>
                    <a:pt x="74" y="0"/>
                  </a:lnTo>
                  <a:lnTo>
                    <a:pt x="74" y="15"/>
                  </a:lnTo>
                  <a:lnTo>
                    <a:pt x="45" y="15"/>
                  </a:lnTo>
                  <a:lnTo>
                    <a:pt x="45" y="101"/>
                  </a:lnTo>
                  <a:lnTo>
                    <a:pt x="29" y="101"/>
                  </a:lnTo>
                  <a:lnTo>
                    <a:pt x="29" y="15"/>
                  </a:lnTo>
                  <a:lnTo>
                    <a:pt x="0" y="15"/>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43"/>
            <p:cNvSpPr>
              <a:spLocks noEditPoints="1"/>
            </p:cNvSpPr>
            <p:nvPr userDrawn="1"/>
          </p:nvSpPr>
          <p:spPr bwMode="auto">
            <a:xfrm>
              <a:off x="7775522" y="8036962"/>
              <a:ext cx="83495" cy="108133"/>
            </a:xfrm>
            <a:custGeom>
              <a:avLst/>
              <a:gdLst>
                <a:gd name="T0" fmla="*/ 24 w 26"/>
                <a:gd name="T1" fmla="*/ 26 h 33"/>
                <a:gd name="T2" fmla="*/ 25 w 26"/>
                <a:gd name="T3" fmla="*/ 26 h 33"/>
                <a:gd name="T4" fmla="*/ 25 w 26"/>
                <a:gd name="T5" fmla="*/ 31 h 33"/>
                <a:gd name="T6" fmla="*/ 13 w 26"/>
                <a:gd name="T7" fmla="*/ 33 h 33"/>
                <a:gd name="T8" fmla="*/ 3 w 26"/>
                <a:gd name="T9" fmla="*/ 29 h 33"/>
                <a:gd name="T10" fmla="*/ 0 w 26"/>
                <a:gd name="T11" fmla="*/ 17 h 33"/>
                <a:gd name="T12" fmla="*/ 13 w 26"/>
                <a:gd name="T13" fmla="*/ 0 h 33"/>
                <a:gd name="T14" fmla="*/ 26 w 26"/>
                <a:gd name="T15" fmla="*/ 15 h 33"/>
                <a:gd name="T16" fmla="*/ 26 w 26"/>
                <a:gd name="T17" fmla="*/ 19 h 33"/>
                <a:gd name="T18" fmla="*/ 7 w 26"/>
                <a:gd name="T19" fmla="*/ 19 h 33"/>
                <a:gd name="T20" fmla="*/ 9 w 26"/>
                <a:gd name="T21" fmla="*/ 25 h 33"/>
                <a:gd name="T22" fmla="*/ 15 w 26"/>
                <a:gd name="T23" fmla="*/ 27 h 33"/>
                <a:gd name="T24" fmla="*/ 24 w 26"/>
                <a:gd name="T25" fmla="*/ 26 h 33"/>
                <a:gd name="T26" fmla="*/ 20 w 26"/>
                <a:gd name="T27" fmla="*/ 14 h 33"/>
                <a:gd name="T28" fmla="*/ 18 w 26"/>
                <a:gd name="T29" fmla="*/ 8 h 33"/>
                <a:gd name="T30" fmla="*/ 13 w 26"/>
                <a:gd name="T31" fmla="*/ 6 h 33"/>
                <a:gd name="T32" fmla="*/ 8 w 26"/>
                <a:gd name="T33" fmla="*/ 8 h 33"/>
                <a:gd name="T34" fmla="*/ 7 w 26"/>
                <a:gd name="T35" fmla="*/ 14 h 33"/>
                <a:gd name="T36" fmla="*/ 20 w 26"/>
                <a:gd name="T3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3">
                  <a:moveTo>
                    <a:pt x="24" y="26"/>
                  </a:moveTo>
                  <a:cubicBezTo>
                    <a:pt x="25" y="26"/>
                    <a:pt x="25" y="26"/>
                    <a:pt x="25" y="26"/>
                  </a:cubicBezTo>
                  <a:cubicBezTo>
                    <a:pt x="25" y="31"/>
                    <a:pt x="25" y="31"/>
                    <a:pt x="25" y="31"/>
                  </a:cubicBezTo>
                  <a:cubicBezTo>
                    <a:pt x="21" y="32"/>
                    <a:pt x="17" y="33"/>
                    <a:pt x="13" y="33"/>
                  </a:cubicBezTo>
                  <a:cubicBezTo>
                    <a:pt x="8" y="33"/>
                    <a:pt x="5" y="31"/>
                    <a:pt x="3" y="29"/>
                  </a:cubicBezTo>
                  <a:cubicBezTo>
                    <a:pt x="1" y="26"/>
                    <a:pt x="0" y="22"/>
                    <a:pt x="0" y="17"/>
                  </a:cubicBezTo>
                  <a:cubicBezTo>
                    <a:pt x="0" y="6"/>
                    <a:pt x="5" y="0"/>
                    <a:pt x="13" y="0"/>
                  </a:cubicBezTo>
                  <a:cubicBezTo>
                    <a:pt x="22" y="0"/>
                    <a:pt x="26" y="5"/>
                    <a:pt x="26" y="15"/>
                  </a:cubicBezTo>
                  <a:cubicBezTo>
                    <a:pt x="26" y="19"/>
                    <a:pt x="26" y="19"/>
                    <a:pt x="26" y="19"/>
                  </a:cubicBezTo>
                  <a:cubicBezTo>
                    <a:pt x="7" y="19"/>
                    <a:pt x="7" y="19"/>
                    <a:pt x="7" y="19"/>
                  </a:cubicBezTo>
                  <a:cubicBezTo>
                    <a:pt x="7" y="22"/>
                    <a:pt x="7" y="24"/>
                    <a:pt x="9" y="25"/>
                  </a:cubicBezTo>
                  <a:cubicBezTo>
                    <a:pt x="10" y="26"/>
                    <a:pt x="12" y="27"/>
                    <a:pt x="15" y="27"/>
                  </a:cubicBezTo>
                  <a:cubicBezTo>
                    <a:pt x="17" y="27"/>
                    <a:pt x="20" y="27"/>
                    <a:pt x="24" y="26"/>
                  </a:cubicBezTo>
                  <a:close/>
                  <a:moveTo>
                    <a:pt x="20" y="14"/>
                  </a:moveTo>
                  <a:cubicBezTo>
                    <a:pt x="20" y="11"/>
                    <a:pt x="19" y="9"/>
                    <a:pt x="18" y="8"/>
                  </a:cubicBezTo>
                  <a:cubicBezTo>
                    <a:pt x="17" y="7"/>
                    <a:pt x="16" y="6"/>
                    <a:pt x="13" y="6"/>
                  </a:cubicBezTo>
                  <a:cubicBezTo>
                    <a:pt x="11" y="6"/>
                    <a:pt x="9" y="7"/>
                    <a:pt x="8" y="8"/>
                  </a:cubicBezTo>
                  <a:cubicBezTo>
                    <a:pt x="7" y="9"/>
                    <a:pt x="7" y="11"/>
                    <a:pt x="7" y="14"/>
                  </a:cubicBezTo>
                  <a:lnTo>
                    <a:pt x="20" y="14"/>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44"/>
            <p:cNvSpPr>
              <a:spLocks/>
            </p:cNvSpPr>
            <p:nvPr userDrawn="1"/>
          </p:nvSpPr>
          <p:spPr bwMode="auto">
            <a:xfrm>
              <a:off x="7872709" y="8036962"/>
              <a:ext cx="71177" cy="108133"/>
            </a:xfrm>
            <a:custGeom>
              <a:avLst/>
              <a:gdLst>
                <a:gd name="T0" fmla="*/ 13 w 22"/>
                <a:gd name="T1" fmla="*/ 0 h 33"/>
                <a:gd name="T2" fmla="*/ 21 w 22"/>
                <a:gd name="T3" fmla="*/ 1 h 33"/>
                <a:gd name="T4" fmla="*/ 22 w 22"/>
                <a:gd name="T5" fmla="*/ 2 h 33"/>
                <a:gd name="T6" fmla="*/ 22 w 22"/>
                <a:gd name="T7" fmla="*/ 7 h 33"/>
                <a:gd name="T8" fmla="*/ 15 w 22"/>
                <a:gd name="T9" fmla="*/ 6 h 33"/>
                <a:gd name="T10" fmla="*/ 9 w 22"/>
                <a:gd name="T11" fmla="*/ 8 h 33"/>
                <a:gd name="T12" fmla="*/ 7 w 22"/>
                <a:gd name="T13" fmla="*/ 16 h 33"/>
                <a:gd name="T14" fmla="*/ 9 w 22"/>
                <a:gd name="T15" fmla="*/ 24 h 33"/>
                <a:gd name="T16" fmla="*/ 15 w 22"/>
                <a:gd name="T17" fmla="*/ 27 h 33"/>
                <a:gd name="T18" fmla="*/ 22 w 22"/>
                <a:gd name="T19" fmla="*/ 26 h 33"/>
                <a:gd name="T20" fmla="*/ 22 w 22"/>
                <a:gd name="T21" fmla="*/ 31 h 33"/>
                <a:gd name="T22" fmla="*/ 13 w 22"/>
                <a:gd name="T23" fmla="*/ 33 h 33"/>
                <a:gd name="T24" fmla="*/ 3 w 22"/>
                <a:gd name="T25" fmla="*/ 29 h 33"/>
                <a:gd name="T26" fmla="*/ 0 w 22"/>
                <a:gd name="T27" fmla="*/ 16 h 33"/>
                <a:gd name="T28" fmla="*/ 3 w 22"/>
                <a:gd name="T29" fmla="*/ 4 h 33"/>
                <a:gd name="T30" fmla="*/ 13 w 22"/>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3">
                  <a:moveTo>
                    <a:pt x="13" y="0"/>
                  </a:moveTo>
                  <a:cubicBezTo>
                    <a:pt x="15" y="0"/>
                    <a:pt x="18" y="1"/>
                    <a:pt x="21" y="1"/>
                  </a:cubicBezTo>
                  <a:cubicBezTo>
                    <a:pt x="22" y="2"/>
                    <a:pt x="22" y="2"/>
                    <a:pt x="22" y="2"/>
                  </a:cubicBezTo>
                  <a:cubicBezTo>
                    <a:pt x="22" y="7"/>
                    <a:pt x="22" y="7"/>
                    <a:pt x="22" y="7"/>
                  </a:cubicBezTo>
                  <a:cubicBezTo>
                    <a:pt x="19" y="7"/>
                    <a:pt x="17" y="6"/>
                    <a:pt x="15" y="6"/>
                  </a:cubicBezTo>
                  <a:cubicBezTo>
                    <a:pt x="12" y="6"/>
                    <a:pt x="10" y="7"/>
                    <a:pt x="9" y="8"/>
                  </a:cubicBezTo>
                  <a:cubicBezTo>
                    <a:pt x="8" y="10"/>
                    <a:pt x="7" y="12"/>
                    <a:pt x="7" y="16"/>
                  </a:cubicBezTo>
                  <a:cubicBezTo>
                    <a:pt x="7" y="20"/>
                    <a:pt x="8" y="23"/>
                    <a:pt x="9" y="24"/>
                  </a:cubicBezTo>
                  <a:cubicBezTo>
                    <a:pt x="10" y="26"/>
                    <a:pt x="12" y="27"/>
                    <a:pt x="15" y="27"/>
                  </a:cubicBezTo>
                  <a:cubicBezTo>
                    <a:pt x="22" y="26"/>
                    <a:pt x="22" y="26"/>
                    <a:pt x="22" y="26"/>
                  </a:cubicBezTo>
                  <a:cubicBezTo>
                    <a:pt x="22" y="31"/>
                    <a:pt x="22" y="31"/>
                    <a:pt x="22" y="31"/>
                  </a:cubicBezTo>
                  <a:cubicBezTo>
                    <a:pt x="18" y="32"/>
                    <a:pt x="15" y="33"/>
                    <a:pt x="13" y="33"/>
                  </a:cubicBezTo>
                  <a:cubicBezTo>
                    <a:pt x="8" y="33"/>
                    <a:pt x="5" y="31"/>
                    <a:pt x="3" y="29"/>
                  </a:cubicBezTo>
                  <a:cubicBezTo>
                    <a:pt x="1" y="26"/>
                    <a:pt x="0" y="22"/>
                    <a:pt x="0" y="16"/>
                  </a:cubicBezTo>
                  <a:cubicBezTo>
                    <a:pt x="0" y="11"/>
                    <a:pt x="1" y="6"/>
                    <a:pt x="3" y="4"/>
                  </a:cubicBezTo>
                  <a:cubicBezTo>
                    <a:pt x="5" y="2"/>
                    <a:pt x="9" y="0"/>
                    <a:pt x="13" y="0"/>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145"/>
            <p:cNvSpPr>
              <a:spLocks/>
            </p:cNvSpPr>
            <p:nvPr userDrawn="1"/>
          </p:nvSpPr>
          <p:spPr bwMode="auto">
            <a:xfrm>
              <a:off x="7963048" y="7997266"/>
              <a:ext cx="83495" cy="145090"/>
            </a:xfrm>
            <a:custGeom>
              <a:avLst/>
              <a:gdLst>
                <a:gd name="T0" fmla="*/ 6 w 26"/>
                <a:gd name="T1" fmla="*/ 44 h 44"/>
                <a:gd name="T2" fmla="*/ 0 w 26"/>
                <a:gd name="T3" fmla="*/ 44 h 44"/>
                <a:gd name="T4" fmla="*/ 0 w 26"/>
                <a:gd name="T5" fmla="*/ 0 h 44"/>
                <a:gd name="T6" fmla="*/ 6 w 26"/>
                <a:gd name="T7" fmla="*/ 0 h 44"/>
                <a:gd name="T8" fmla="*/ 6 w 26"/>
                <a:gd name="T9" fmla="*/ 15 h 44"/>
                <a:gd name="T10" fmla="*/ 15 w 26"/>
                <a:gd name="T11" fmla="*/ 12 h 44"/>
                <a:gd name="T12" fmla="*/ 23 w 26"/>
                <a:gd name="T13" fmla="*/ 16 h 44"/>
                <a:gd name="T14" fmla="*/ 26 w 26"/>
                <a:gd name="T15" fmla="*/ 27 h 44"/>
                <a:gd name="T16" fmla="*/ 26 w 26"/>
                <a:gd name="T17" fmla="*/ 44 h 44"/>
                <a:gd name="T18" fmla="*/ 19 w 26"/>
                <a:gd name="T19" fmla="*/ 44 h 44"/>
                <a:gd name="T20" fmla="*/ 19 w 26"/>
                <a:gd name="T21" fmla="*/ 28 h 44"/>
                <a:gd name="T22" fmla="*/ 18 w 26"/>
                <a:gd name="T23" fmla="*/ 20 h 44"/>
                <a:gd name="T24" fmla="*/ 13 w 26"/>
                <a:gd name="T25" fmla="*/ 18 h 44"/>
                <a:gd name="T26" fmla="*/ 7 w 26"/>
                <a:gd name="T27" fmla="*/ 19 h 44"/>
                <a:gd name="T28" fmla="*/ 6 w 26"/>
                <a:gd name="T29" fmla="*/ 20 h 44"/>
                <a:gd name="T30" fmla="*/ 6 w 26"/>
                <a:gd name="T3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44">
                  <a:moveTo>
                    <a:pt x="6" y="44"/>
                  </a:moveTo>
                  <a:cubicBezTo>
                    <a:pt x="0" y="44"/>
                    <a:pt x="0" y="44"/>
                    <a:pt x="0" y="44"/>
                  </a:cubicBezTo>
                  <a:cubicBezTo>
                    <a:pt x="0" y="0"/>
                    <a:pt x="0" y="0"/>
                    <a:pt x="0" y="0"/>
                  </a:cubicBezTo>
                  <a:cubicBezTo>
                    <a:pt x="6" y="0"/>
                    <a:pt x="6" y="0"/>
                    <a:pt x="6" y="0"/>
                  </a:cubicBezTo>
                  <a:cubicBezTo>
                    <a:pt x="6" y="15"/>
                    <a:pt x="6" y="15"/>
                    <a:pt x="6" y="15"/>
                  </a:cubicBezTo>
                  <a:cubicBezTo>
                    <a:pt x="9" y="13"/>
                    <a:pt x="12" y="12"/>
                    <a:pt x="15" y="12"/>
                  </a:cubicBezTo>
                  <a:cubicBezTo>
                    <a:pt x="19" y="12"/>
                    <a:pt x="22" y="14"/>
                    <a:pt x="23" y="16"/>
                  </a:cubicBezTo>
                  <a:cubicBezTo>
                    <a:pt x="25" y="18"/>
                    <a:pt x="26" y="22"/>
                    <a:pt x="26" y="27"/>
                  </a:cubicBezTo>
                  <a:cubicBezTo>
                    <a:pt x="26" y="44"/>
                    <a:pt x="26" y="44"/>
                    <a:pt x="26" y="44"/>
                  </a:cubicBezTo>
                  <a:cubicBezTo>
                    <a:pt x="19" y="44"/>
                    <a:pt x="19" y="44"/>
                    <a:pt x="19" y="44"/>
                  </a:cubicBezTo>
                  <a:cubicBezTo>
                    <a:pt x="19" y="28"/>
                    <a:pt x="19" y="28"/>
                    <a:pt x="19" y="28"/>
                  </a:cubicBezTo>
                  <a:cubicBezTo>
                    <a:pt x="19" y="24"/>
                    <a:pt x="19" y="22"/>
                    <a:pt x="18" y="20"/>
                  </a:cubicBezTo>
                  <a:cubicBezTo>
                    <a:pt x="17" y="19"/>
                    <a:pt x="16" y="18"/>
                    <a:pt x="13" y="18"/>
                  </a:cubicBezTo>
                  <a:cubicBezTo>
                    <a:pt x="11" y="18"/>
                    <a:pt x="9" y="19"/>
                    <a:pt x="7" y="19"/>
                  </a:cubicBezTo>
                  <a:cubicBezTo>
                    <a:pt x="6" y="20"/>
                    <a:pt x="6" y="20"/>
                    <a:pt x="6" y="20"/>
                  </a:cubicBezTo>
                  <a:lnTo>
                    <a:pt x="6" y="44"/>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46"/>
            <p:cNvSpPr>
              <a:spLocks/>
            </p:cNvSpPr>
            <p:nvPr userDrawn="1"/>
          </p:nvSpPr>
          <p:spPr bwMode="auto">
            <a:xfrm>
              <a:off x="8067076" y="8036962"/>
              <a:ext cx="83495" cy="105397"/>
            </a:xfrm>
            <a:custGeom>
              <a:avLst/>
              <a:gdLst>
                <a:gd name="T0" fmla="*/ 7 w 26"/>
                <a:gd name="T1" fmla="*/ 32 h 32"/>
                <a:gd name="T2" fmla="*/ 0 w 26"/>
                <a:gd name="T3" fmla="*/ 32 h 32"/>
                <a:gd name="T4" fmla="*/ 0 w 26"/>
                <a:gd name="T5" fmla="*/ 1 h 32"/>
                <a:gd name="T6" fmla="*/ 7 w 26"/>
                <a:gd name="T7" fmla="*/ 1 h 32"/>
                <a:gd name="T8" fmla="*/ 7 w 26"/>
                <a:gd name="T9" fmla="*/ 3 h 32"/>
                <a:gd name="T10" fmla="*/ 15 w 26"/>
                <a:gd name="T11" fmla="*/ 0 h 32"/>
                <a:gd name="T12" fmla="*/ 24 w 26"/>
                <a:gd name="T13" fmla="*/ 4 h 32"/>
                <a:gd name="T14" fmla="*/ 26 w 26"/>
                <a:gd name="T15" fmla="*/ 15 h 32"/>
                <a:gd name="T16" fmla="*/ 26 w 26"/>
                <a:gd name="T17" fmla="*/ 32 h 32"/>
                <a:gd name="T18" fmla="*/ 19 w 26"/>
                <a:gd name="T19" fmla="*/ 32 h 32"/>
                <a:gd name="T20" fmla="*/ 19 w 26"/>
                <a:gd name="T21" fmla="*/ 16 h 32"/>
                <a:gd name="T22" fmla="*/ 18 w 26"/>
                <a:gd name="T23" fmla="*/ 8 h 32"/>
                <a:gd name="T24" fmla="*/ 14 w 26"/>
                <a:gd name="T25" fmla="*/ 6 h 32"/>
                <a:gd name="T26" fmla="*/ 8 w 26"/>
                <a:gd name="T27" fmla="*/ 8 h 32"/>
                <a:gd name="T28" fmla="*/ 7 w 26"/>
                <a:gd name="T29" fmla="*/ 8 h 32"/>
                <a:gd name="T30" fmla="*/ 7 w 26"/>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2">
                  <a:moveTo>
                    <a:pt x="7" y="32"/>
                  </a:moveTo>
                  <a:cubicBezTo>
                    <a:pt x="0" y="32"/>
                    <a:pt x="0" y="32"/>
                    <a:pt x="0" y="32"/>
                  </a:cubicBezTo>
                  <a:cubicBezTo>
                    <a:pt x="0" y="1"/>
                    <a:pt x="0" y="1"/>
                    <a:pt x="0" y="1"/>
                  </a:cubicBezTo>
                  <a:cubicBezTo>
                    <a:pt x="7" y="1"/>
                    <a:pt x="7" y="1"/>
                    <a:pt x="7" y="1"/>
                  </a:cubicBezTo>
                  <a:cubicBezTo>
                    <a:pt x="7" y="3"/>
                    <a:pt x="7" y="3"/>
                    <a:pt x="7" y="3"/>
                  </a:cubicBezTo>
                  <a:cubicBezTo>
                    <a:pt x="10" y="1"/>
                    <a:pt x="13" y="0"/>
                    <a:pt x="15" y="0"/>
                  </a:cubicBezTo>
                  <a:cubicBezTo>
                    <a:pt x="19" y="0"/>
                    <a:pt x="22" y="2"/>
                    <a:pt x="24" y="4"/>
                  </a:cubicBezTo>
                  <a:cubicBezTo>
                    <a:pt x="25" y="6"/>
                    <a:pt x="26" y="10"/>
                    <a:pt x="26" y="15"/>
                  </a:cubicBezTo>
                  <a:cubicBezTo>
                    <a:pt x="26" y="32"/>
                    <a:pt x="26" y="32"/>
                    <a:pt x="26" y="32"/>
                  </a:cubicBezTo>
                  <a:cubicBezTo>
                    <a:pt x="19" y="32"/>
                    <a:pt x="19" y="32"/>
                    <a:pt x="19" y="32"/>
                  </a:cubicBezTo>
                  <a:cubicBezTo>
                    <a:pt x="19" y="16"/>
                    <a:pt x="19" y="16"/>
                    <a:pt x="19" y="16"/>
                  </a:cubicBezTo>
                  <a:cubicBezTo>
                    <a:pt x="19" y="12"/>
                    <a:pt x="19" y="10"/>
                    <a:pt x="18" y="8"/>
                  </a:cubicBezTo>
                  <a:cubicBezTo>
                    <a:pt x="18" y="7"/>
                    <a:pt x="16" y="6"/>
                    <a:pt x="14" y="6"/>
                  </a:cubicBezTo>
                  <a:cubicBezTo>
                    <a:pt x="12" y="6"/>
                    <a:pt x="10" y="7"/>
                    <a:pt x="8" y="8"/>
                  </a:cubicBezTo>
                  <a:cubicBezTo>
                    <a:pt x="7" y="8"/>
                    <a:pt x="7" y="8"/>
                    <a:pt x="7" y="8"/>
                  </a:cubicBezTo>
                  <a:lnTo>
                    <a:pt x="7" y="32"/>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47"/>
            <p:cNvSpPr>
              <a:spLocks noEditPoints="1"/>
            </p:cNvSpPr>
            <p:nvPr userDrawn="1"/>
          </p:nvSpPr>
          <p:spPr bwMode="auto">
            <a:xfrm>
              <a:off x="8166998" y="8036962"/>
              <a:ext cx="90339" cy="108133"/>
            </a:xfrm>
            <a:custGeom>
              <a:avLst/>
              <a:gdLst>
                <a:gd name="T0" fmla="*/ 3 w 28"/>
                <a:gd name="T1" fmla="*/ 4 h 33"/>
                <a:gd name="T2" fmla="*/ 14 w 28"/>
                <a:gd name="T3" fmla="*/ 0 h 33"/>
                <a:gd name="T4" fmla="*/ 25 w 28"/>
                <a:gd name="T5" fmla="*/ 4 h 33"/>
                <a:gd name="T6" fmla="*/ 28 w 28"/>
                <a:gd name="T7" fmla="*/ 16 h 33"/>
                <a:gd name="T8" fmla="*/ 25 w 28"/>
                <a:gd name="T9" fmla="*/ 29 h 33"/>
                <a:gd name="T10" fmla="*/ 14 w 28"/>
                <a:gd name="T11" fmla="*/ 33 h 33"/>
                <a:gd name="T12" fmla="*/ 3 w 28"/>
                <a:gd name="T13" fmla="*/ 29 h 33"/>
                <a:gd name="T14" fmla="*/ 0 w 28"/>
                <a:gd name="T15" fmla="*/ 16 h 33"/>
                <a:gd name="T16" fmla="*/ 3 w 28"/>
                <a:gd name="T17" fmla="*/ 4 h 33"/>
                <a:gd name="T18" fmla="*/ 8 w 28"/>
                <a:gd name="T19" fmla="*/ 24 h 33"/>
                <a:gd name="T20" fmla="*/ 14 w 28"/>
                <a:gd name="T21" fmla="*/ 27 h 33"/>
                <a:gd name="T22" fmla="*/ 19 w 28"/>
                <a:gd name="T23" fmla="*/ 24 h 33"/>
                <a:gd name="T24" fmla="*/ 21 w 28"/>
                <a:gd name="T25" fmla="*/ 16 h 33"/>
                <a:gd name="T26" fmla="*/ 19 w 28"/>
                <a:gd name="T27" fmla="*/ 8 h 33"/>
                <a:gd name="T28" fmla="*/ 14 w 28"/>
                <a:gd name="T29" fmla="*/ 6 h 33"/>
                <a:gd name="T30" fmla="*/ 8 w 28"/>
                <a:gd name="T31" fmla="*/ 8 h 33"/>
                <a:gd name="T32" fmla="*/ 7 w 28"/>
                <a:gd name="T33" fmla="*/ 16 h 33"/>
                <a:gd name="T34" fmla="*/ 8 w 28"/>
                <a:gd name="T3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3">
                  <a:moveTo>
                    <a:pt x="3" y="4"/>
                  </a:moveTo>
                  <a:cubicBezTo>
                    <a:pt x="5" y="2"/>
                    <a:pt x="9" y="0"/>
                    <a:pt x="14" y="0"/>
                  </a:cubicBezTo>
                  <a:cubicBezTo>
                    <a:pt x="19" y="0"/>
                    <a:pt x="22" y="2"/>
                    <a:pt x="25" y="4"/>
                  </a:cubicBezTo>
                  <a:cubicBezTo>
                    <a:pt x="27" y="7"/>
                    <a:pt x="28" y="11"/>
                    <a:pt x="28" y="16"/>
                  </a:cubicBezTo>
                  <a:cubicBezTo>
                    <a:pt x="28" y="22"/>
                    <a:pt x="27" y="26"/>
                    <a:pt x="25" y="29"/>
                  </a:cubicBezTo>
                  <a:cubicBezTo>
                    <a:pt x="23" y="31"/>
                    <a:pt x="19" y="33"/>
                    <a:pt x="14" y="33"/>
                  </a:cubicBezTo>
                  <a:cubicBezTo>
                    <a:pt x="9" y="33"/>
                    <a:pt x="5" y="31"/>
                    <a:pt x="3" y="29"/>
                  </a:cubicBezTo>
                  <a:cubicBezTo>
                    <a:pt x="1" y="26"/>
                    <a:pt x="0" y="22"/>
                    <a:pt x="0" y="16"/>
                  </a:cubicBezTo>
                  <a:cubicBezTo>
                    <a:pt x="0" y="11"/>
                    <a:pt x="1" y="7"/>
                    <a:pt x="3" y="4"/>
                  </a:cubicBezTo>
                  <a:close/>
                  <a:moveTo>
                    <a:pt x="8" y="24"/>
                  </a:moveTo>
                  <a:cubicBezTo>
                    <a:pt x="9" y="26"/>
                    <a:pt x="11" y="27"/>
                    <a:pt x="14" y="27"/>
                  </a:cubicBezTo>
                  <a:cubicBezTo>
                    <a:pt x="17" y="27"/>
                    <a:pt x="19" y="26"/>
                    <a:pt x="19" y="24"/>
                  </a:cubicBezTo>
                  <a:cubicBezTo>
                    <a:pt x="20" y="23"/>
                    <a:pt x="21" y="20"/>
                    <a:pt x="21" y="16"/>
                  </a:cubicBezTo>
                  <a:cubicBezTo>
                    <a:pt x="21" y="13"/>
                    <a:pt x="20" y="10"/>
                    <a:pt x="19" y="8"/>
                  </a:cubicBezTo>
                  <a:cubicBezTo>
                    <a:pt x="18" y="7"/>
                    <a:pt x="17" y="6"/>
                    <a:pt x="14" y="6"/>
                  </a:cubicBezTo>
                  <a:cubicBezTo>
                    <a:pt x="11" y="6"/>
                    <a:pt x="9" y="7"/>
                    <a:pt x="8" y="8"/>
                  </a:cubicBezTo>
                  <a:cubicBezTo>
                    <a:pt x="7" y="10"/>
                    <a:pt x="7" y="13"/>
                    <a:pt x="7" y="16"/>
                  </a:cubicBezTo>
                  <a:cubicBezTo>
                    <a:pt x="7" y="20"/>
                    <a:pt x="7" y="23"/>
                    <a:pt x="8" y="24"/>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Rectangle 148"/>
            <p:cNvSpPr>
              <a:spLocks noChangeArrowheads="1"/>
            </p:cNvSpPr>
            <p:nvPr userDrawn="1"/>
          </p:nvSpPr>
          <p:spPr bwMode="auto">
            <a:xfrm>
              <a:off x="8276502" y="7997261"/>
              <a:ext cx="20533" cy="145090"/>
            </a:xfrm>
            <a:prstGeom prst="rect">
              <a:avLst/>
            </a:prstGeom>
            <a:solidFill>
              <a:srgbClr val="3838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49"/>
            <p:cNvSpPr>
              <a:spLocks noEditPoints="1"/>
            </p:cNvSpPr>
            <p:nvPr userDrawn="1"/>
          </p:nvSpPr>
          <p:spPr bwMode="auto">
            <a:xfrm>
              <a:off x="8316191" y="8036958"/>
              <a:ext cx="90339" cy="108133"/>
            </a:xfrm>
            <a:custGeom>
              <a:avLst/>
              <a:gdLst>
                <a:gd name="T0" fmla="*/ 3 w 28"/>
                <a:gd name="T1" fmla="*/ 4 h 33"/>
                <a:gd name="T2" fmla="*/ 14 w 28"/>
                <a:gd name="T3" fmla="*/ 0 h 33"/>
                <a:gd name="T4" fmla="*/ 24 w 28"/>
                <a:gd name="T5" fmla="*/ 4 h 33"/>
                <a:gd name="T6" fmla="*/ 28 w 28"/>
                <a:gd name="T7" fmla="*/ 16 h 33"/>
                <a:gd name="T8" fmla="*/ 24 w 28"/>
                <a:gd name="T9" fmla="*/ 29 h 33"/>
                <a:gd name="T10" fmla="*/ 14 w 28"/>
                <a:gd name="T11" fmla="*/ 33 h 33"/>
                <a:gd name="T12" fmla="*/ 3 w 28"/>
                <a:gd name="T13" fmla="*/ 29 h 33"/>
                <a:gd name="T14" fmla="*/ 0 w 28"/>
                <a:gd name="T15" fmla="*/ 16 h 33"/>
                <a:gd name="T16" fmla="*/ 3 w 28"/>
                <a:gd name="T17" fmla="*/ 4 h 33"/>
                <a:gd name="T18" fmla="*/ 8 w 28"/>
                <a:gd name="T19" fmla="*/ 24 h 33"/>
                <a:gd name="T20" fmla="*/ 14 w 28"/>
                <a:gd name="T21" fmla="*/ 27 h 33"/>
                <a:gd name="T22" fmla="*/ 19 w 28"/>
                <a:gd name="T23" fmla="*/ 24 h 33"/>
                <a:gd name="T24" fmla="*/ 21 w 28"/>
                <a:gd name="T25" fmla="*/ 16 h 33"/>
                <a:gd name="T26" fmla="*/ 19 w 28"/>
                <a:gd name="T27" fmla="*/ 8 h 33"/>
                <a:gd name="T28" fmla="*/ 14 w 28"/>
                <a:gd name="T29" fmla="*/ 6 h 33"/>
                <a:gd name="T30" fmla="*/ 8 w 28"/>
                <a:gd name="T31" fmla="*/ 8 h 33"/>
                <a:gd name="T32" fmla="*/ 7 w 28"/>
                <a:gd name="T33" fmla="*/ 16 h 33"/>
                <a:gd name="T34" fmla="*/ 8 w 28"/>
                <a:gd name="T3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3">
                  <a:moveTo>
                    <a:pt x="3" y="4"/>
                  </a:moveTo>
                  <a:cubicBezTo>
                    <a:pt x="5" y="2"/>
                    <a:pt x="9" y="0"/>
                    <a:pt x="14" y="0"/>
                  </a:cubicBezTo>
                  <a:cubicBezTo>
                    <a:pt x="19" y="0"/>
                    <a:pt x="22" y="2"/>
                    <a:pt x="24" y="4"/>
                  </a:cubicBezTo>
                  <a:cubicBezTo>
                    <a:pt x="27" y="7"/>
                    <a:pt x="28" y="11"/>
                    <a:pt x="28" y="16"/>
                  </a:cubicBezTo>
                  <a:cubicBezTo>
                    <a:pt x="28" y="22"/>
                    <a:pt x="27" y="26"/>
                    <a:pt x="24" y="29"/>
                  </a:cubicBezTo>
                  <a:cubicBezTo>
                    <a:pt x="22" y="31"/>
                    <a:pt x="19" y="33"/>
                    <a:pt x="14" y="33"/>
                  </a:cubicBezTo>
                  <a:cubicBezTo>
                    <a:pt x="9" y="33"/>
                    <a:pt x="5" y="31"/>
                    <a:pt x="3" y="29"/>
                  </a:cubicBezTo>
                  <a:cubicBezTo>
                    <a:pt x="1" y="26"/>
                    <a:pt x="0" y="22"/>
                    <a:pt x="0" y="16"/>
                  </a:cubicBezTo>
                  <a:cubicBezTo>
                    <a:pt x="0" y="11"/>
                    <a:pt x="1" y="7"/>
                    <a:pt x="3" y="4"/>
                  </a:cubicBezTo>
                  <a:close/>
                  <a:moveTo>
                    <a:pt x="8" y="24"/>
                  </a:moveTo>
                  <a:cubicBezTo>
                    <a:pt x="9" y="26"/>
                    <a:pt x="11" y="27"/>
                    <a:pt x="14" y="27"/>
                  </a:cubicBezTo>
                  <a:cubicBezTo>
                    <a:pt x="17" y="27"/>
                    <a:pt x="18" y="26"/>
                    <a:pt x="19" y="24"/>
                  </a:cubicBezTo>
                  <a:cubicBezTo>
                    <a:pt x="20" y="23"/>
                    <a:pt x="21" y="20"/>
                    <a:pt x="21" y="16"/>
                  </a:cubicBezTo>
                  <a:cubicBezTo>
                    <a:pt x="21" y="13"/>
                    <a:pt x="20" y="10"/>
                    <a:pt x="19" y="8"/>
                  </a:cubicBezTo>
                  <a:cubicBezTo>
                    <a:pt x="18" y="7"/>
                    <a:pt x="16" y="6"/>
                    <a:pt x="14" y="6"/>
                  </a:cubicBezTo>
                  <a:cubicBezTo>
                    <a:pt x="11" y="6"/>
                    <a:pt x="9" y="7"/>
                    <a:pt x="8" y="8"/>
                  </a:cubicBezTo>
                  <a:cubicBezTo>
                    <a:pt x="7" y="10"/>
                    <a:pt x="7" y="13"/>
                    <a:pt x="7" y="16"/>
                  </a:cubicBezTo>
                  <a:cubicBezTo>
                    <a:pt x="7" y="20"/>
                    <a:pt x="7" y="23"/>
                    <a:pt x="8" y="24"/>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50"/>
            <p:cNvSpPr>
              <a:spLocks noEditPoints="1"/>
            </p:cNvSpPr>
            <p:nvPr userDrawn="1"/>
          </p:nvSpPr>
          <p:spPr bwMode="auto">
            <a:xfrm>
              <a:off x="8420225" y="8036935"/>
              <a:ext cx="90339" cy="151933"/>
            </a:xfrm>
            <a:custGeom>
              <a:avLst/>
              <a:gdLst>
                <a:gd name="T0" fmla="*/ 28 w 28"/>
                <a:gd name="T1" fmla="*/ 36 h 46"/>
                <a:gd name="T2" fmla="*/ 13 w 28"/>
                <a:gd name="T3" fmla="*/ 46 h 46"/>
                <a:gd name="T4" fmla="*/ 3 w 28"/>
                <a:gd name="T5" fmla="*/ 44 h 46"/>
                <a:gd name="T6" fmla="*/ 0 w 28"/>
                <a:gd name="T7" fmla="*/ 37 h 46"/>
                <a:gd name="T8" fmla="*/ 1 w 28"/>
                <a:gd name="T9" fmla="*/ 33 h 46"/>
                <a:gd name="T10" fmla="*/ 4 w 28"/>
                <a:gd name="T11" fmla="*/ 30 h 46"/>
                <a:gd name="T12" fmla="*/ 2 w 28"/>
                <a:gd name="T13" fmla="*/ 25 h 46"/>
                <a:gd name="T14" fmla="*/ 4 w 28"/>
                <a:gd name="T15" fmla="*/ 21 h 46"/>
                <a:gd name="T16" fmla="*/ 4 w 28"/>
                <a:gd name="T17" fmla="*/ 20 h 46"/>
                <a:gd name="T18" fmla="*/ 0 w 28"/>
                <a:gd name="T19" fmla="*/ 11 h 46"/>
                <a:gd name="T20" fmla="*/ 3 w 28"/>
                <a:gd name="T21" fmla="*/ 3 h 46"/>
                <a:gd name="T22" fmla="*/ 12 w 28"/>
                <a:gd name="T23" fmla="*/ 0 h 46"/>
                <a:gd name="T24" fmla="*/ 18 w 28"/>
                <a:gd name="T25" fmla="*/ 1 h 46"/>
                <a:gd name="T26" fmla="*/ 19 w 28"/>
                <a:gd name="T27" fmla="*/ 1 h 46"/>
                <a:gd name="T28" fmla="*/ 28 w 28"/>
                <a:gd name="T29" fmla="*/ 1 h 46"/>
                <a:gd name="T30" fmla="*/ 28 w 28"/>
                <a:gd name="T31" fmla="*/ 6 h 46"/>
                <a:gd name="T32" fmla="*/ 23 w 28"/>
                <a:gd name="T33" fmla="*/ 6 h 46"/>
                <a:gd name="T34" fmla="*/ 25 w 28"/>
                <a:gd name="T35" fmla="*/ 11 h 46"/>
                <a:gd name="T36" fmla="*/ 22 w 28"/>
                <a:gd name="T37" fmla="*/ 20 h 46"/>
                <a:gd name="T38" fmla="*/ 12 w 28"/>
                <a:gd name="T39" fmla="*/ 22 h 46"/>
                <a:gd name="T40" fmla="*/ 9 w 28"/>
                <a:gd name="T41" fmla="*/ 22 h 46"/>
                <a:gd name="T42" fmla="*/ 9 w 28"/>
                <a:gd name="T43" fmla="*/ 25 h 46"/>
                <a:gd name="T44" fmla="*/ 10 w 28"/>
                <a:gd name="T45" fmla="*/ 26 h 46"/>
                <a:gd name="T46" fmla="*/ 15 w 28"/>
                <a:gd name="T47" fmla="*/ 27 h 46"/>
                <a:gd name="T48" fmla="*/ 25 w 28"/>
                <a:gd name="T49" fmla="*/ 29 h 46"/>
                <a:gd name="T50" fmla="*/ 28 w 28"/>
                <a:gd name="T51" fmla="*/ 36 h 46"/>
                <a:gd name="T52" fmla="*/ 6 w 28"/>
                <a:gd name="T53" fmla="*/ 37 h 46"/>
                <a:gd name="T54" fmla="*/ 8 w 28"/>
                <a:gd name="T55" fmla="*/ 40 h 46"/>
                <a:gd name="T56" fmla="*/ 14 w 28"/>
                <a:gd name="T57" fmla="*/ 41 h 46"/>
                <a:gd name="T58" fmla="*/ 21 w 28"/>
                <a:gd name="T59" fmla="*/ 36 h 46"/>
                <a:gd name="T60" fmla="*/ 20 w 28"/>
                <a:gd name="T61" fmla="*/ 33 h 46"/>
                <a:gd name="T62" fmla="*/ 15 w 28"/>
                <a:gd name="T63" fmla="*/ 33 h 46"/>
                <a:gd name="T64" fmla="*/ 9 w 28"/>
                <a:gd name="T65" fmla="*/ 32 h 46"/>
                <a:gd name="T66" fmla="*/ 7 w 28"/>
                <a:gd name="T67" fmla="*/ 34 h 46"/>
                <a:gd name="T68" fmla="*/ 6 w 28"/>
                <a:gd name="T69" fmla="*/ 37 h 46"/>
                <a:gd name="T70" fmla="*/ 8 w 28"/>
                <a:gd name="T71" fmla="*/ 15 h 46"/>
                <a:gd name="T72" fmla="*/ 12 w 28"/>
                <a:gd name="T73" fmla="*/ 17 h 46"/>
                <a:gd name="T74" fmla="*/ 17 w 28"/>
                <a:gd name="T75" fmla="*/ 15 h 46"/>
                <a:gd name="T76" fmla="*/ 18 w 28"/>
                <a:gd name="T77" fmla="*/ 11 h 46"/>
                <a:gd name="T78" fmla="*/ 17 w 28"/>
                <a:gd name="T79" fmla="*/ 7 h 46"/>
                <a:gd name="T80" fmla="*/ 12 w 28"/>
                <a:gd name="T81" fmla="*/ 6 h 46"/>
                <a:gd name="T82" fmla="*/ 7 w 28"/>
                <a:gd name="T83" fmla="*/ 11 h 46"/>
                <a:gd name="T84" fmla="*/ 8 w 28"/>
                <a:gd name="T85"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46">
                  <a:moveTo>
                    <a:pt x="28" y="36"/>
                  </a:moveTo>
                  <a:cubicBezTo>
                    <a:pt x="28" y="43"/>
                    <a:pt x="23" y="46"/>
                    <a:pt x="13" y="46"/>
                  </a:cubicBezTo>
                  <a:cubicBezTo>
                    <a:pt x="9" y="46"/>
                    <a:pt x="5" y="46"/>
                    <a:pt x="3" y="44"/>
                  </a:cubicBezTo>
                  <a:cubicBezTo>
                    <a:pt x="1" y="43"/>
                    <a:pt x="0" y="41"/>
                    <a:pt x="0" y="37"/>
                  </a:cubicBezTo>
                  <a:cubicBezTo>
                    <a:pt x="0" y="36"/>
                    <a:pt x="0" y="35"/>
                    <a:pt x="1" y="33"/>
                  </a:cubicBezTo>
                  <a:cubicBezTo>
                    <a:pt x="1" y="32"/>
                    <a:pt x="3" y="31"/>
                    <a:pt x="4" y="30"/>
                  </a:cubicBezTo>
                  <a:cubicBezTo>
                    <a:pt x="3" y="29"/>
                    <a:pt x="2" y="27"/>
                    <a:pt x="2" y="25"/>
                  </a:cubicBezTo>
                  <a:cubicBezTo>
                    <a:pt x="2" y="25"/>
                    <a:pt x="3" y="23"/>
                    <a:pt x="4" y="21"/>
                  </a:cubicBezTo>
                  <a:cubicBezTo>
                    <a:pt x="4" y="20"/>
                    <a:pt x="4" y="20"/>
                    <a:pt x="4" y="20"/>
                  </a:cubicBezTo>
                  <a:cubicBezTo>
                    <a:pt x="1" y="19"/>
                    <a:pt x="0" y="16"/>
                    <a:pt x="0" y="11"/>
                  </a:cubicBezTo>
                  <a:cubicBezTo>
                    <a:pt x="0" y="7"/>
                    <a:pt x="1" y="5"/>
                    <a:pt x="3" y="3"/>
                  </a:cubicBezTo>
                  <a:cubicBezTo>
                    <a:pt x="6" y="1"/>
                    <a:pt x="9" y="0"/>
                    <a:pt x="12" y="0"/>
                  </a:cubicBezTo>
                  <a:cubicBezTo>
                    <a:pt x="14" y="0"/>
                    <a:pt x="16" y="1"/>
                    <a:pt x="18" y="1"/>
                  </a:cubicBezTo>
                  <a:cubicBezTo>
                    <a:pt x="19" y="1"/>
                    <a:pt x="19" y="1"/>
                    <a:pt x="19" y="1"/>
                  </a:cubicBezTo>
                  <a:cubicBezTo>
                    <a:pt x="28" y="1"/>
                    <a:pt x="28" y="1"/>
                    <a:pt x="28" y="1"/>
                  </a:cubicBezTo>
                  <a:cubicBezTo>
                    <a:pt x="28" y="6"/>
                    <a:pt x="28" y="6"/>
                    <a:pt x="28" y="6"/>
                  </a:cubicBezTo>
                  <a:cubicBezTo>
                    <a:pt x="23" y="6"/>
                    <a:pt x="23" y="6"/>
                    <a:pt x="23" y="6"/>
                  </a:cubicBezTo>
                  <a:cubicBezTo>
                    <a:pt x="24" y="8"/>
                    <a:pt x="25" y="9"/>
                    <a:pt x="25" y="11"/>
                  </a:cubicBezTo>
                  <a:cubicBezTo>
                    <a:pt x="25" y="15"/>
                    <a:pt x="24" y="18"/>
                    <a:pt x="22" y="20"/>
                  </a:cubicBezTo>
                  <a:cubicBezTo>
                    <a:pt x="20" y="21"/>
                    <a:pt x="16" y="22"/>
                    <a:pt x="12" y="22"/>
                  </a:cubicBezTo>
                  <a:cubicBezTo>
                    <a:pt x="11" y="22"/>
                    <a:pt x="10" y="22"/>
                    <a:pt x="9" y="22"/>
                  </a:cubicBezTo>
                  <a:cubicBezTo>
                    <a:pt x="9" y="23"/>
                    <a:pt x="9" y="24"/>
                    <a:pt x="9" y="25"/>
                  </a:cubicBezTo>
                  <a:cubicBezTo>
                    <a:pt x="9" y="26"/>
                    <a:pt x="9" y="26"/>
                    <a:pt x="10" y="26"/>
                  </a:cubicBezTo>
                  <a:cubicBezTo>
                    <a:pt x="10" y="27"/>
                    <a:pt x="12" y="27"/>
                    <a:pt x="15" y="27"/>
                  </a:cubicBezTo>
                  <a:cubicBezTo>
                    <a:pt x="20" y="27"/>
                    <a:pt x="23" y="28"/>
                    <a:pt x="25" y="29"/>
                  </a:cubicBezTo>
                  <a:cubicBezTo>
                    <a:pt x="27" y="30"/>
                    <a:pt x="28" y="33"/>
                    <a:pt x="28" y="36"/>
                  </a:cubicBezTo>
                  <a:close/>
                  <a:moveTo>
                    <a:pt x="6" y="37"/>
                  </a:moveTo>
                  <a:cubicBezTo>
                    <a:pt x="6" y="38"/>
                    <a:pt x="7" y="39"/>
                    <a:pt x="8" y="40"/>
                  </a:cubicBezTo>
                  <a:cubicBezTo>
                    <a:pt x="9" y="40"/>
                    <a:pt x="11" y="41"/>
                    <a:pt x="14" y="41"/>
                  </a:cubicBezTo>
                  <a:cubicBezTo>
                    <a:pt x="19" y="41"/>
                    <a:pt x="21" y="39"/>
                    <a:pt x="21" y="36"/>
                  </a:cubicBezTo>
                  <a:cubicBezTo>
                    <a:pt x="21" y="35"/>
                    <a:pt x="21" y="34"/>
                    <a:pt x="20" y="33"/>
                  </a:cubicBezTo>
                  <a:cubicBezTo>
                    <a:pt x="19" y="33"/>
                    <a:pt x="17" y="33"/>
                    <a:pt x="15" y="33"/>
                  </a:cubicBezTo>
                  <a:cubicBezTo>
                    <a:pt x="9" y="32"/>
                    <a:pt x="9" y="32"/>
                    <a:pt x="9" y="32"/>
                  </a:cubicBezTo>
                  <a:cubicBezTo>
                    <a:pt x="8" y="33"/>
                    <a:pt x="7" y="34"/>
                    <a:pt x="7" y="34"/>
                  </a:cubicBezTo>
                  <a:cubicBezTo>
                    <a:pt x="6" y="35"/>
                    <a:pt x="6" y="36"/>
                    <a:pt x="6" y="37"/>
                  </a:cubicBezTo>
                  <a:close/>
                  <a:moveTo>
                    <a:pt x="8" y="15"/>
                  </a:moveTo>
                  <a:cubicBezTo>
                    <a:pt x="9" y="16"/>
                    <a:pt x="10" y="17"/>
                    <a:pt x="12" y="17"/>
                  </a:cubicBezTo>
                  <a:cubicBezTo>
                    <a:pt x="14" y="17"/>
                    <a:pt x="16" y="16"/>
                    <a:pt x="17" y="15"/>
                  </a:cubicBezTo>
                  <a:cubicBezTo>
                    <a:pt x="18" y="14"/>
                    <a:pt x="18" y="13"/>
                    <a:pt x="18" y="11"/>
                  </a:cubicBezTo>
                  <a:cubicBezTo>
                    <a:pt x="18" y="9"/>
                    <a:pt x="18" y="8"/>
                    <a:pt x="17" y="7"/>
                  </a:cubicBezTo>
                  <a:cubicBezTo>
                    <a:pt x="16" y="6"/>
                    <a:pt x="14" y="6"/>
                    <a:pt x="12" y="6"/>
                  </a:cubicBezTo>
                  <a:cubicBezTo>
                    <a:pt x="9" y="6"/>
                    <a:pt x="7" y="8"/>
                    <a:pt x="7" y="11"/>
                  </a:cubicBezTo>
                  <a:cubicBezTo>
                    <a:pt x="7" y="13"/>
                    <a:pt x="7" y="14"/>
                    <a:pt x="8" y="15"/>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51"/>
            <p:cNvSpPr>
              <a:spLocks/>
            </p:cNvSpPr>
            <p:nvPr userDrawn="1"/>
          </p:nvSpPr>
          <p:spPr bwMode="auto">
            <a:xfrm>
              <a:off x="8513300" y="8041030"/>
              <a:ext cx="90339" cy="143722"/>
            </a:xfrm>
            <a:custGeom>
              <a:avLst/>
              <a:gdLst>
                <a:gd name="T0" fmla="*/ 0 w 66"/>
                <a:gd name="T1" fmla="*/ 0 h 105"/>
                <a:gd name="T2" fmla="*/ 17 w 66"/>
                <a:gd name="T3" fmla="*/ 0 h 105"/>
                <a:gd name="T4" fmla="*/ 31 w 66"/>
                <a:gd name="T5" fmla="*/ 60 h 105"/>
                <a:gd name="T6" fmla="*/ 36 w 66"/>
                <a:gd name="T7" fmla="*/ 60 h 105"/>
                <a:gd name="T8" fmla="*/ 52 w 66"/>
                <a:gd name="T9" fmla="*/ 0 h 105"/>
                <a:gd name="T10" fmla="*/ 66 w 66"/>
                <a:gd name="T11" fmla="*/ 0 h 105"/>
                <a:gd name="T12" fmla="*/ 40 w 66"/>
                <a:gd name="T13" fmla="*/ 105 h 105"/>
                <a:gd name="T14" fmla="*/ 24 w 66"/>
                <a:gd name="T15" fmla="*/ 105 h 105"/>
                <a:gd name="T16" fmla="*/ 33 w 66"/>
                <a:gd name="T17" fmla="*/ 74 h 105"/>
                <a:gd name="T18" fmla="*/ 19 w 66"/>
                <a:gd name="T19" fmla="*/ 74 h 105"/>
                <a:gd name="T20" fmla="*/ 0 w 6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5">
                  <a:moveTo>
                    <a:pt x="0" y="0"/>
                  </a:moveTo>
                  <a:lnTo>
                    <a:pt x="17" y="0"/>
                  </a:lnTo>
                  <a:lnTo>
                    <a:pt x="31" y="60"/>
                  </a:lnTo>
                  <a:lnTo>
                    <a:pt x="36" y="60"/>
                  </a:lnTo>
                  <a:lnTo>
                    <a:pt x="52" y="0"/>
                  </a:lnTo>
                  <a:lnTo>
                    <a:pt x="66" y="0"/>
                  </a:lnTo>
                  <a:lnTo>
                    <a:pt x="40" y="105"/>
                  </a:lnTo>
                  <a:lnTo>
                    <a:pt x="24" y="105"/>
                  </a:lnTo>
                  <a:lnTo>
                    <a:pt x="33" y="74"/>
                  </a:lnTo>
                  <a:lnTo>
                    <a:pt x="19" y="74"/>
                  </a:lnTo>
                  <a:lnTo>
                    <a:pt x="0" y="0"/>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52"/>
            <p:cNvSpPr>
              <a:spLocks/>
            </p:cNvSpPr>
            <p:nvPr userDrawn="1"/>
          </p:nvSpPr>
          <p:spPr bwMode="auto">
            <a:xfrm>
              <a:off x="8655658" y="8001335"/>
              <a:ext cx="91708" cy="143722"/>
            </a:xfrm>
            <a:custGeom>
              <a:avLst/>
              <a:gdLst>
                <a:gd name="T0" fmla="*/ 16 w 28"/>
                <a:gd name="T1" fmla="*/ 44 h 44"/>
                <a:gd name="T2" fmla="*/ 3 w 28"/>
                <a:gd name="T3" fmla="*/ 38 h 44"/>
                <a:gd name="T4" fmla="*/ 0 w 28"/>
                <a:gd name="T5" fmla="*/ 22 h 44"/>
                <a:gd name="T6" fmla="*/ 3 w 28"/>
                <a:gd name="T7" fmla="*/ 5 h 44"/>
                <a:gd name="T8" fmla="*/ 16 w 28"/>
                <a:gd name="T9" fmla="*/ 0 h 44"/>
                <a:gd name="T10" fmla="*/ 28 w 28"/>
                <a:gd name="T11" fmla="*/ 1 h 44"/>
                <a:gd name="T12" fmla="*/ 28 w 28"/>
                <a:gd name="T13" fmla="*/ 7 h 44"/>
                <a:gd name="T14" fmla="*/ 16 w 28"/>
                <a:gd name="T15" fmla="*/ 6 h 44"/>
                <a:gd name="T16" fmla="*/ 9 w 28"/>
                <a:gd name="T17" fmla="*/ 9 h 44"/>
                <a:gd name="T18" fmla="*/ 7 w 28"/>
                <a:gd name="T19" fmla="*/ 22 h 44"/>
                <a:gd name="T20" fmla="*/ 9 w 28"/>
                <a:gd name="T21" fmla="*/ 34 h 44"/>
                <a:gd name="T22" fmla="*/ 16 w 28"/>
                <a:gd name="T23" fmla="*/ 37 h 44"/>
                <a:gd name="T24" fmla="*/ 28 w 28"/>
                <a:gd name="T25" fmla="*/ 37 h 44"/>
                <a:gd name="T26" fmla="*/ 28 w 28"/>
                <a:gd name="T27" fmla="*/ 42 h 44"/>
                <a:gd name="T28" fmla="*/ 16 w 28"/>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44">
                  <a:moveTo>
                    <a:pt x="16" y="44"/>
                  </a:moveTo>
                  <a:cubicBezTo>
                    <a:pt x="9" y="44"/>
                    <a:pt x="5" y="42"/>
                    <a:pt x="3" y="38"/>
                  </a:cubicBezTo>
                  <a:cubicBezTo>
                    <a:pt x="1" y="35"/>
                    <a:pt x="0" y="29"/>
                    <a:pt x="0" y="22"/>
                  </a:cubicBezTo>
                  <a:cubicBezTo>
                    <a:pt x="0" y="14"/>
                    <a:pt x="1" y="8"/>
                    <a:pt x="3" y="5"/>
                  </a:cubicBezTo>
                  <a:cubicBezTo>
                    <a:pt x="5" y="2"/>
                    <a:pt x="10" y="0"/>
                    <a:pt x="16" y="0"/>
                  </a:cubicBezTo>
                  <a:cubicBezTo>
                    <a:pt x="19" y="0"/>
                    <a:pt x="23" y="0"/>
                    <a:pt x="28" y="1"/>
                  </a:cubicBezTo>
                  <a:cubicBezTo>
                    <a:pt x="28" y="7"/>
                    <a:pt x="28" y="7"/>
                    <a:pt x="28" y="7"/>
                  </a:cubicBezTo>
                  <a:cubicBezTo>
                    <a:pt x="24" y="6"/>
                    <a:pt x="20" y="6"/>
                    <a:pt x="16" y="6"/>
                  </a:cubicBezTo>
                  <a:cubicBezTo>
                    <a:pt x="13" y="6"/>
                    <a:pt x="10" y="7"/>
                    <a:pt x="9" y="9"/>
                  </a:cubicBezTo>
                  <a:cubicBezTo>
                    <a:pt x="8" y="12"/>
                    <a:pt x="7" y="16"/>
                    <a:pt x="7" y="22"/>
                  </a:cubicBezTo>
                  <a:cubicBezTo>
                    <a:pt x="7" y="28"/>
                    <a:pt x="8" y="32"/>
                    <a:pt x="9" y="34"/>
                  </a:cubicBezTo>
                  <a:cubicBezTo>
                    <a:pt x="10" y="36"/>
                    <a:pt x="13" y="37"/>
                    <a:pt x="16" y="37"/>
                  </a:cubicBezTo>
                  <a:cubicBezTo>
                    <a:pt x="20" y="37"/>
                    <a:pt x="24" y="37"/>
                    <a:pt x="28" y="37"/>
                  </a:cubicBezTo>
                  <a:cubicBezTo>
                    <a:pt x="28" y="42"/>
                    <a:pt x="28" y="42"/>
                    <a:pt x="28" y="42"/>
                  </a:cubicBezTo>
                  <a:cubicBezTo>
                    <a:pt x="23" y="43"/>
                    <a:pt x="19" y="44"/>
                    <a:pt x="16" y="44"/>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53"/>
            <p:cNvSpPr>
              <a:spLocks noEditPoints="1"/>
            </p:cNvSpPr>
            <p:nvPr userDrawn="1"/>
          </p:nvSpPr>
          <p:spPr bwMode="auto">
            <a:xfrm>
              <a:off x="8756950" y="8036924"/>
              <a:ext cx="90339" cy="108132"/>
            </a:xfrm>
            <a:custGeom>
              <a:avLst/>
              <a:gdLst>
                <a:gd name="T0" fmla="*/ 3 w 28"/>
                <a:gd name="T1" fmla="*/ 4 h 33"/>
                <a:gd name="T2" fmla="*/ 14 w 28"/>
                <a:gd name="T3" fmla="*/ 0 h 33"/>
                <a:gd name="T4" fmla="*/ 24 w 28"/>
                <a:gd name="T5" fmla="*/ 4 h 33"/>
                <a:gd name="T6" fmla="*/ 28 w 28"/>
                <a:gd name="T7" fmla="*/ 16 h 33"/>
                <a:gd name="T8" fmla="*/ 24 w 28"/>
                <a:gd name="T9" fmla="*/ 29 h 33"/>
                <a:gd name="T10" fmla="*/ 14 w 28"/>
                <a:gd name="T11" fmla="*/ 33 h 33"/>
                <a:gd name="T12" fmla="*/ 3 w 28"/>
                <a:gd name="T13" fmla="*/ 29 h 33"/>
                <a:gd name="T14" fmla="*/ 0 w 28"/>
                <a:gd name="T15" fmla="*/ 16 h 33"/>
                <a:gd name="T16" fmla="*/ 3 w 28"/>
                <a:gd name="T17" fmla="*/ 4 h 33"/>
                <a:gd name="T18" fmla="*/ 8 w 28"/>
                <a:gd name="T19" fmla="*/ 24 h 33"/>
                <a:gd name="T20" fmla="*/ 14 w 28"/>
                <a:gd name="T21" fmla="*/ 27 h 33"/>
                <a:gd name="T22" fmla="*/ 19 w 28"/>
                <a:gd name="T23" fmla="*/ 24 h 33"/>
                <a:gd name="T24" fmla="*/ 21 w 28"/>
                <a:gd name="T25" fmla="*/ 16 h 33"/>
                <a:gd name="T26" fmla="*/ 19 w 28"/>
                <a:gd name="T27" fmla="*/ 8 h 33"/>
                <a:gd name="T28" fmla="*/ 14 w 28"/>
                <a:gd name="T29" fmla="*/ 6 h 33"/>
                <a:gd name="T30" fmla="*/ 8 w 28"/>
                <a:gd name="T31" fmla="*/ 8 h 33"/>
                <a:gd name="T32" fmla="*/ 7 w 28"/>
                <a:gd name="T33" fmla="*/ 16 h 33"/>
                <a:gd name="T34" fmla="*/ 8 w 28"/>
                <a:gd name="T3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3">
                  <a:moveTo>
                    <a:pt x="3" y="4"/>
                  </a:moveTo>
                  <a:cubicBezTo>
                    <a:pt x="5" y="2"/>
                    <a:pt x="9" y="0"/>
                    <a:pt x="14" y="0"/>
                  </a:cubicBezTo>
                  <a:cubicBezTo>
                    <a:pt x="19" y="0"/>
                    <a:pt x="22" y="2"/>
                    <a:pt x="24" y="4"/>
                  </a:cubicBezTo>
                  <a:cubicBezTo>
                    <a:pt x="26" y="7"/>
                    <a:pt x="28" y="11"/>
                    <a:pt x="28" y="16"/>
                  </a:cubicBezTo>
                  <a:cubicBezTo>
                    <a:pt x="28" y="22"/>
                    <a:pt x="26" y="26"/>
                    <a:pt x="24" y="29"/>
                  </a:cubicBezTo>
                  <a:cubicBezTo>
                    <a:pt x="22" y="31"/>
                    <a:pt x="19" y="33"/>
                    <a:pt x="14" y="33"/>
                  </a:cubicBezTo>
                  <a:cubicBezTo>
                    <a:pt x="9" y="33"/>
                    <a:pt x="5" y="31"/>
                    <a:pt x="3" y="29"/>
                  </a:cubicBezTo>
                  <a:cubicBezTo>
                    <a:pt x="1" y="26"/>
                    <a:pt x="0" y="22"/>
                    <a:pt x="0" y="16"/>
                  </a:cubicBezTo>
                  <a:cubicBezTo>
                    <a:pt x="0" y="11"/>
                    <a:pt x="1" y="7"/>
                    <a:pt x="3" y="4"/>
                  </a:cubicBezTo>
                  <a:close/>
                  <a:moveTo>
                    <a:pt x="8" y="24"/>
                  </a:moveTo>
                  <a:cubicBezTo>
                    <a:pt x="9" y="26"/>
                    <a:pt x="11" y="27"/>
                    <a:pt x="14" y="27"/>
                  </a:cubicBezTo>
                  <a:cubicBezTo>
                    <a:pt x="16" y="27"/>
                    <a:pt x="18" y="26"/>
                    <a:pt x="19" y="24"/>
                  </a:cubicBezTo>
                  <a:cubicBezTo>
                    <a:pt x="20" y="23"/>
                    <a:pt x="21" y="20"/>
                    <a:pt x="21" y="16"/>
                  </a:cubicBezTo>
                  <a:cubicBezTo>
                    <a:pt x="21" y="13"/>
                    <a:pt x="20" y="10"/>
                    <a:pt x="19" y="8"/>
                  </a:cubicBezTo>
                  <a:cubicBezTo>
                    <a:pt x="18" y="7"/>
                    <a:pt x="16" y="6"/>
                    <a:pt x="14" y="6"/>
                  </a:cubicBezTo>
                  <a:cubicBezTo>
                    <a:pt x="11" y="6"/>
                    <a:pt x="9" y="7"/>
                    <a:pt x="8" y="8"/>
                  </a:cubicBezTo>
                  <a:cubicBezTo>
                    <a:pt x="7" y="10"/>
                    <a:pt x="7" y="13"/>
                    <a:pt x="7" y="16"/>
                  </a:cubicBezTo>
                  <a:cubicBezTo>
                    <a:pt x="7" y="20"/>
                    <a:pt x="7" y="23"/>
                    <a:pt x="8" y="24"/>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Rectangle 154"/>
            <p:cNvSpPr>
              <a:spLocks noChangeArrowheads="1"/>
            </p:cNvSpPr>
            <p:nvPr userDrawn="1"/>
          </p:nvSpPr>
          <p:spPr bwMode="auto">
            <a:xfrm>
              <a:off x="8863714" y="8112205"/>
              <a:ext cx="21900" cy="30113"/>
            </a:xfrm>
            <a:prstGeom prst="rect">
              <a:avLst/>
            </a:prstGeom>
            <a:solidFill>
              <a:srgbClr val="3838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55"/>
            <p:cNvSpPr>
              <a:spLocks/>
            </p:cNvSpPr>
            <p:nvPr userDrawn="1"/>
          </p:nvSpPr>
          <p:spPr bwMode="auto">
            <a:xfrm>
              <a:off x="8899308" y="8116293"/>
              <a:ext cx="32851" cy="52013"/>
            </a:xfrm>
            <a:custGeom>
              <a:avLst/>
              <a:gdLst>
                <a:gd name="T0" fmla="*/ 0 w 24"/>
                <a:gd name="T1" fmla="*/ 38 h 38"/>
                <a:gd name="T2" fmla="*/ 7 w 24"/>
                <a:gd name="T3" fmla="*/ 0 h 38"/>
                <a:gd name="T4" fmla="*/ 24 w 24"/>
                <a:gd name="T5" fmla="*/ 0 h 38"/>
                <a:gd name="T6" fmla="*/ 12 w 24"/>
                <a:gd name="T7" fmla="*/ 38 h 38"/>
                <a:gd name="T8" fmla="*/ 0 w 24"/>
                <a:gd name="T9" fmla="*/ 38 h 38"/>
              </a:gdLst>
              <a:ahLst/>
              <a:cxnLst>
                <a:cxn ang="0">
                  <a:pos x="T0" y="T1"/>
                </a:cxn>
                <a:cxn ang="0">
                  <a:pos x="T2" y="T3"/>
                </a:cxn>
                <a:cxn ang="0">
                  <a:pos x="T4" y="T5"/>
                </a:cxn>
                <a:cxn ang="0">
                  <a:pos x="T6" y="T7"/>
                </a:cxn>
                <a:cxn ang="0">
                  <a:pos x="T8" y="T9"/>
                </a:cxn>
              </a:cxnLst>
              <a:rect l="0" t="0" r="r" b="b"/>
              <a:pathLst>
                <a:path w="24" h="38">
                  <a:moveTo>
                    <a:pt x="0" y="38"/>
                  </a:moveTo>
                  <a:lnTo>
                    <a:pt x="7" y="0"/>
                  </a:lnTo>
                  <a:lnTo>
                    <a:pt x="24" y="0"/>
                  </a:lnTo>
                  <a:lnTo>
                    <a:pt x="12" y="38"/>
                  </a:lnTo>
                  <a:lnTo>
                    <a:pt x="0" y="38"/>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56"/>
            <p:cNvSpPr>
              <a:spLocks/>
            </p:cNvSpPr>
            <p:nvPr userDrawn="1"/>
          </p:nvSpPr>
          <p:spPr bwMode="auto">
            <a:xfrm>
              <a:off x="8996470" y="8004055"/>
              <a:ext cx="73913" cy="138245"/>
            </a:xfrm>
            <a:custGeom>
              <a:avLst/>
              <a:gdLst>
                <a:gd name="T0" fmla="*/ 54 w 54"/>
                <a:gd name="T1" fmla="*/ 101 h 101"/>
                <a:gd name="T2" fmla="*/ 0 w 54"/>
                <a:gd name="T3" fmla="*/ 101 h 101"/>
                <a:gd name="T4" fmla="*/ 0 w 54"/>
                <a:gd name="T5" fmla="*/ 0 h 101"/>
                <a:gd name="T6" fmla="*/ 14 w 54"/>
                <a:gd name="T7" fmla="*/ 0 h 101"/>
                <a:gd name="T8" fmla="*/ 14 w 54"/>
                <a:gd name="T9" fmla="*/ 87 h 101"/>
                <a:gd name="T10" fmla="*/ 54 w 54"/>
                <a:gd name="T11" fmla="*/ 87 h 101"/>
                <a:gd name="T12" fmla="*/ 54 w 54"/>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4" h="101">
                  <a:moveTo>
                    <a:pt x="54" y="101"/>
                  </a:moveTo>
                  <a:lnTo>
                    <a:pt x="0" y="101"/>
                  </a:lnTo>
                  <a:lnTo>
                    <a:pt x="0" y="0"/>
                  </a:lnTo>
                  <a:lnTo>
                    <a:pt x="14" y="0"/>
                  </a:lnTo>
                  <a:lnTo>
                    <a:pt x="14" y="87"/>
                  </a:lnTo>
                  <a:lnTo>
                    <a:pt x="54" y="87"/>
                  </a:lnTo>
                  <a:lnTo>
                    <a:pt x="54" y="101"/>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57"/>
            <p:cNvSpPr>
              <a:spLocks/>
            </p:cNvSpPr>
            <p:nvPr userDrawn="1"/>
          </p:nvSpPr>
          <p:spPr bwMode="auto">
            <a:xfrm>
              <a:off x="9070390" y="8010898"/>
              <a:ext cx="65701" cy="134137"/>
            </a:xfrm>
            <a:custGeom>
              <a:avLst/>
              <a:gdLst>
                <a:gd name="T0" fmla="*/ 20 w 20"/>
                <a:gd name="T1" fmla="*/ 15 h 41"/>
                <a:gd name="T2" fmla="*/ 11 w 20"/>
                <a:gd name="T3" fmla="*/ 15 h 41"/>
                <a:gd name="T4" fmla="*/ 11 w 20"/>
                <a:gd name="T5" fmla="*/ 28 h 41"/>
                <a:gd name="T6" fmla="*/ 12 w 20"/>
                <a:gd name="T7" fmla="*/ 33 h 41"/>
                <a:gd name="T8" fmla="*/ 14 w 20"/>
                <a:gd name="T9" fmla="*/ 35 h 41"/>
                <a:gd name="T10" fmla="*/ 20 w 20"/>
                <a:gd name="T11" fmla="*/ 34 h 41"/>
                <a:gd name="T12" fmla="*/ 20 w 20"/>
                <a:gd name="T13" fmla="*/ 40 h 41"/>
                <a:gd name="T14" fmla="*/ 14 w 20"/>
                <a:gd name="T15" fmla="*/ 41 h 41"/>
                <a:gd name="T16" fmla="*/ 6 w 20"/>
                <a:gd name="T17" fmla="*/ 38 h 41"/>
                <a:gd name="T18" fmla="*/ 4 w 20"/>
                <a:gd name="T19" fmla="*/ 29 h 41"/>
                <a:gd name="T20" fmla="*/ 4 w 20"/>
                <a:gd name="T21" fmla="*/ 15 h 41"/>
                <a:gd name="T22" fmla="*/ 0 w 20"/>
                <a:gd name="T23" fmla="*/ 15 h 41"/>
                <a:gd name="T24" fmla="*/ 0 w 20"/>
                <a:gd name="T25" fmla="*/ 9 h 41"/>
                <a:gd name="T26" fmla="*/ 4 w 20"/>
                <a:gd name="T27" fmla="*/ 9 h 41"/>
                <a:gd name="T28" fmla="*/ 4 w 20"/>
                <a:gd name="T29" fmla="*/ 0 h 41"/>
                <a:gd name="T30" fmla="*/ 11 w 20"/>
                <a:gd name="T31" fmla="*/ 0 h 41"/>
                <a:gd name="T32" fmla="*/ 11 w 20"/>
                <a:gd name="T33" fmla="*/ 9 h 41"/>
                <a:gd name="T34" fmla="*/ 20 w 20"/>
                <a:gd name="T35" fmla="*/ 9 h 41"/>
                <a:gd name="T36" fmla="*/ 20 w 20"/>
                <a:gd name="T3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41">
                  <a:moveTo>
                    <a:pt x="20" y="15"/>
                  </a:moveTo>
                  <a:cubicBezTo>
                    <a:pt x="11" y="15"/>
                    <a:pt x="11" y="15"/>
                    <a:pt x="11" y="15"/>
                  </a:cubicBezTo>
                  <a:cubicBezTo>
                    <a:pt x="11" y="28"/>
                    <a:pt x="11" y="28"/>
                    <a:pt x="11" y="28"/>
                  </a:cubicBezTo>
                  <a:cubicBezTo>
                    <a:pt x="11" y="31"/>
                    <a:pt x="11" y="33"/>
                    <a:pt x="12" y="33"/>
                  </a:cubicBezTo>
                  <a:cubicBezTo>
                    <a:pt x="12" y="34"/>
                    <a:pt x="13" y="35"/>
                    <a:pt x="14" y="35"/>
                  </a:cubicBezTo>
                  <a:cubicBezTo>
                    <a:pt x="20" y="34"/>
                    <a:pt x="20" y="34"/>
                    <a:pt x="20" y="34"/>
                  </a:cubicBezTo>
                  <a:cubicBezTo>
                    <a:pt x="20" y="40"/>
                    <a:pt x="20" y="40"/>
                    <a:pt x="20" y="40"/>
                  </a:cubicBezTo>
                  <a:cubicBezTo>
                    <a:pt x="17" y="40"/>
                    <a:pt x="15" y="41"/>
                    <a:pt x="14" y="41"/>
                  </a:cubicBezTo>
                  <a:cubicBezTo>
                    <a:pt x="10" y="41"/>
                    <a:pt x="8" y="40"/>
                    <a:pt x="6" y="38"/>
                  </a:cubicBezTo>
                  <a:cubicBezTo>
                    <a:pt x="5" y="37"/>
                    <a:pt x="4" y="34"/>
                    <a:pt x="4" y="29"/>
                  </a:cubicBezTo>
                  <a:cubicBezTo>
                    <a:pt x="4" y="15"/>
                    <a:pt x="4" y="15"/>
                    <a:pt x="4" y="15"/>
                  </a:cubicBezTo>
                  <a:cubicBezTo>
                    <a:pt x="0" y="15"/>
                    <a:pt x="0" y="15"/>
                    <a:pt x="0" y="15"/>
                  </a:cubicBezTo>
                  <a:cubicBezTo>
                    <a:pt x="0" y="9"/>
                    <a:pt x="0" y="9"/>
                    <a:pt x="0" y="9"/>
                  </a:cubicBezTo>
                  <a:cubicBezTo>
                    <a:pt x="4" y="9"/>
                    <a:pt x="4" y="9"/>
                    <a:pt x="4" y="9"/>
                  </a:cubicBezTo>
                  <a:cubicBezTo>
                    <a:pt x="4" y="0"/>
                    <a:pt x="4" y="0"/>
                    <a:pt x="4" y="0"/>
                  </a:cubicBezTo>
                  <a:cubicBezTo>
                    <a:pt x="11" y="0"/>
                    <a:pt x="11" y="0"/>
                    <a:pt x="11" y="0"/>
                  </a:cubicBezTo>
                  <a:cubicBezTo>
                    <a:pt x="11" y="9"/>
                    <a:pt x="11" y="9"/>
                    <a:pt x="11" y="9"/>
                  </a:cubicBezTo>
                  <a:cubicBezTo>
                    <a:pt x="20" y="9"/>
                    <a:pt x="20" y="9"/>
                    <a:pt x="20" y="9"/>
                  </a:cubicBezTo>
                  <a:lnTo>
                    <a:pt x="20" y="15"/>
                  </a:ln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158"/>
            <p:cNvSpPr>
              <a:spLocks noEditPoints="1"/>
            </p:cNvSpPr>
            <p:nvPr userDrawn="1"/>
          </p:nvSpPr>
          <p:spPr bwMode="auto">
            <a:xfrm>
              <a:off x="9141550" y="7997226"/>
              <a:ext cx="87603" cy="147827"/>
            </a:xfrm>
            <a:custGeom>
              <a:avLst/>
              <a:gdLst>
                <a:gd name="T0" fmla="*/ 27 w 27"/>
                <a:gd name="T1" fmla="*/ 0 h 45"/>
                <a:gd name="T2" fmla="*/ 27 w 27"/>
                <a:gd name="T3" fmla="*/ 44 h 45"/>
                <a:gd name="T4" fmla="*/ 20 w 27"/>
                <a:gd name="T5" fmla="*/ 44 h 45"/>
                <a:gd name="T6" fmla="*/ 20 w 27"/>
                <a:gd name="T7" fmla="*/ 42 h 45"/>
                <a:gd name="T8" fmla="*/ 12 w 27"/>
                <a:gd name="T9" fmla="*/ 45 h 45"/>
                <a:gd name="T10" fmla="*/ 3 w 27"/>
                <a:gd name="T11" fmla="*/ 41 h 45"/>
                <a:gd name="T12" fmla="*/ 0 w 27"/>
                <a:gd name="T13" fmla="*/ 29 h 45"/>
                <a:gd name="T14" fmla="*/ 4 w 27"/>
                <a:gd name="T15" fmla="*/ 16 h 45"/>
                <a:gd name="T16" fmla="*/ 13 w 27"/>
                <a:gd name="T17" fmla="*/ 12 h 45"/>
                <a:gd name="T18" fmla="*/ 20 w 27"/>
                <a:gd name="T19" fmla="*/ 13 h 45"/>
                <a:gd name="T20" fmla="*/ 20 w 27"/>
                <a:gd name="T21" fmla="*/ 0 h 45"/>
                <a:gd name="T22" fmla="*/ 27 w 27"/>
                <a:gd name="T23" fmla="*/ 0 h 45"/>
                <a:gd name="T24" fmla="*/ 19 w 27"/>
                <a:gd name="T25" fmla="*/ 37 h 45"/>
                <a:gd name="T26" fmla="*/ 20 w 27"/>
                <a:gd name="T27" fmla="*/ 37 h 45"/>
                <a:gd name="T28" fmla="*/ 20 w 27"/>
                <a:gd name="T29" fmla="*/ 19 h 45"/>
                <a:gd name="T30" fmla="*/ 13 w 27"/>
                <a:gd name="T31" fmla="*/ 18 h 45"/>
                <a:gd name="T32" fmla="*/ 7 w 27"/>
                <a:gd name="T33" fmla="*/ 29 h 45"/>
                <a:gd name="T34" fmla="*/ 9 w 27"/>
                <a:gd name="T35" fmla="*/ 36 h 45"/>
                <a:gd name="T36" fmla="*/ 13 w 27"/>
                <a:gd name="T37" fmla="*/ 39 h 45"/>
                <a:gd name="T38" fmla="*/ 19 w 27"/>
                <a:gd name="T3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45">
                  <a:moveTo>
                    <a:pt x="27" y="0"/>
                  </a:moveTo>
                  <a:cubicBezTo>
                    <a:pt x="27" y="44"/>
                    <a:pt x="27" y="44"/>
                    <a:pt x="27" y="44"/>
                  </a:cubicBezTo>
                  <a:cubicBezTo>
                    <a:pt x="20" y="44"/>
                    <a:pt x="20" y="44"/>
                    <a:pt x="20" y="44"/>
                  </a:cubicBezTo>
                  <a:cubicBezTo>
                    <a:pt x="20" y="42"/>
                    <a:pt x="20" y="42"/>
                    <a:pt x="20" y="42"/>
                  </a:cubicBezTo>
                  <a:cubicBezTo>
                    <a:pt x="17" y="44"/>
                    <a:pt x="15" y="45"/>
                    <a:pt x="12" y="45"/>
                  </a:cubicBezTo>
                  <a:cubicBezTo>
                    <a:pt x="8" y="45"/>
                    <a:pt x="5" y="43"/>
                    <a:pt x="3" y="41"/>
                  </a:cubicBezTo>
                  <a:cubicBezTo>
                    <a:pt x="1" y="39"/>
                    <a:pt x="0" y="34"/>
                    <a:pt x="0" y="29"/>
                  </a:cubicBezTo>
                  <a:cubicBezTo>
                    <a:pt x="0" y="23"/>
                    <a:pt x="1" y="19"/>
                    <a:pt x="4" y="16"/>
                  </a:cubicBezTo>
                  <a:cubicBezTo>
                    <a:pt x="6" y="14"/>
                    <a:pt x="9" y="12"/>
                    <a:pt x="13" y="12"/>
                  </a:cubicBezTo>
                  <a:cubicBezTo>
                    <a:pt x="15" y="12"/>
                    <a:pt x="17" y="13"/>
                    <a:pt x="20" y="13"/>
                  </a:cubicBezTo>
                  <a:cubicBezTo>
                    <a:pt x="20" y="0"/>
                    <a:pt x="20" y="0"/>
                    <a:pt x="20" y="0"/>
                  </a:cubicBezTo>
                  <a:lnTo>
                    <a:pt x="27" y="0"/>
                  </a:lnTo>
                  <a:close/>
                  <a:moveTo>
                    <a:pt x="19" y="37"/>
                  </a:moveTo>
                  <a:cubicBezTo>
                    <a:pt x="20" y="37"/>
                    <a:pt x="20" y="37"/>
                    <a:pt x="20" y="37"/>
                  </a:cubicBezTo>
                  <a:cubicBezTo>
                    <a:pt x="20" y="19"/>
                    <a:pt x="20" y="19"/>
                    <a:pt x="20" y="19"/>
                  </a:cubicBezTo>
                  <a:cubicBezTo>
                    <a:pt x="18" y="18"/>
                    <a:pt x="16" y="18"/>
                    <a:pt x="13" y="18"/>
                  </a:cubicBezTo>
                  <a:cubicBezTo>
                    <a:pt x="9" y="18"/>
                    <a:pt x="7" y="22"/>
                    <a:pt x="7" y="29"/>
                  </a:cubicBezTo>
                  <a:cubicBezTo>
                    <a:pt x="7" y="32"/>
                    <a:pt x="8" y="35"/>
                    <a:pt x="9" y="36"/>
                  </a:cubicBezTo>
                  <a:cubicBezTo>
                    <a:pt x="10" y="38"/>
                    <a:pt x="11" y="39"/>
                    <a:pt x="13" y="39"/>
                  </a:cubicBezTo>
                  <a:cubicBezTo>
                    <a:pt x="15" y="39"/>
                    <a:pt x="17" y="38"/>
                    <a:pt x="19" y="37"/>
                  </a:cubicBezTo>
                  <a:close/>
                </a:path>
              </a:pathLst>
            </a:custGeom>
            <a:solidFill>
              <a:srgbClr val="383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159"/>
            <p:cNvSpPr>
              <a:spLocks noChangeArrowheads="1"/>
            </p:cNvSpPr>
            <p:nvPr userDrawn="1"/>
          </p:nvSpPr>
          <p:spPr bwMode="auto">
            <a:xfrm>
              <a:off x="9252355" y="8112156"/>
              <a:ext cx="21900" cy="30113"/>
            </a:xfrm>
            <a:prstGeom prst="rect">
              <a:avLst/>
            </a:prstGeom>
            <a:solidFill>
              <a:srgbClr val="3838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 name="标题 2"/>
          <p:cNvSpPr>
            <a:spLocks noGrp="1"/>
          </p:cNvSpPr>
          <p:nvPr>
            <p:ph type="title" hasCustomPrompt="1"/>
          </p:nvPr>
        </p:nvSpPr>
        <p:spPr>
          <a:xfrm>
            <a:off x="1703512" y="2088729"/>
            <a:ext cx="10297144" cy="836140"/>
          </a:xfrm>
        </p:spPr>
        <p:txBody>
          <a:bodyPr>
            <a:noAutofit/>
          </a:bodyPr>
          <a:lstStyle>
            <a:lvl1pPr algn="l">
              <a:defRPr sz="7200" b="1" baseline="0">
                <a:solidFill>
                  <a:schemeClr val="bg1"/>
                </a:solidFill>
              </a:defRPr>
            </a:lvl1pPr>
          </a:lstStyle>
          <a:p>
            <a:r>
              <a:rPr lang="en-US" altLang="zh-CN" dirty="0" smtClean="0"/>
              <a:t>CLICK TO ADD TITLE </a:t>
            </a:r>
            <a:endParaRPr lang="en-US" altLang="zh-CN" dirty="0"/>
          </a:p>
        </p:txBody>
      </p:sp>
      <p:sp>
        <p:nvSpPr>
          <p:cNvPr id="9" name="文本占位符 8"/>
          <p:cNvSpPr>
            <a:spLocks noGrp="1"/>
          </p:cNvSpPr>
          <p:nvPr>
            <p:ph type="body" sz="quarter" idx="10" hasCustomPrompt="1"/>
          </p:nvPr>
        </p:nvSpPr>
        <p:spPr>
          <a:xfrm>
            <a:off x="1703512" y="2924869"/>
            <a:ext cx="10297144" cy="576139"/>
          </a:xfrm>
        </p:spPr>
        <p:txBody>
          <a:bodyPr>
            <a:normAutofit/>
          </a:bodyPr>
          <a:lstStyle>
            <a:lvl1pPr marL="0" indent="0">
              <a:buNone/>
              <a:defRPr sz="3600">
                <a:solidFill>
                  <a:schemeClr val="bg1"/>
                </a:solidFill>
              </a:defRPr>
            </a:lvl1pPr>
          </a:lstStyle>
          <a:p>
            <a:pPr lvl="0"/>
            <a:r>
              <a:rPr lang="en-US" altLang="zh-CN" dirty="0" smtClean="0"/>
              <a:t>Click to add subtitle</a:t>
            </a:r>
            <a:endParaRPr lang="zh-CN" altLang="en-US" dirty="0" smtClean="0"/>
          </a:p>
        </p:txBody>
      </p:sp>
      <p:grpSp>
        <p:nvGrpSpPr>
          <p:cNvPr id="235" name="组合 234"/>
          <p:cNvGrpSpPr/>
          <p:nvPr userDrawn="1"/>
        </p:nvGrpSpPr>
        <p:grpSpPr>
          <a:xfrm>
            <a:off x="407988" y="5929313"/>
            <a:ext cx="1997075" cy="608012"/>
            <a:chOff x="407988" y="5929313"/>
            <a:chExt cx="1997075" cy="608012"/>
          </a:xfrm>
        </p:grpSpPr>
        <p:sp>
          <p:nvSpPr>
            <p:cNvPr id="6" name="AutoShape 3"/>
            <p:cNvSpPr>
              <a:spLocks noChangeAspect="1" noChangeArrowheads="1" noTextEdit="1"/>
            </p:cNvSpPr>
            <p:nvPr userDrawn="1"/>
          </p:nvSpPr>
          <p:spPr bwMode="auto">
            <a:xfrm>
              <a:off x="407988" y="5929313"/>
              <a:ext cx="19970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userDrawn="1"/>
          </p:nvSpPr>
          <p:spPr bwMode="auto">
            <a:xfrm>
              <a:off x="407988" y="5929313"/>
              <a:ext cx="1997075" cy="608012"/>
            </a:xfrm>
            <a:custGeom>
              <a:avLst/>
              <a:gdLst>
                <a:gd name="T0" fmla="*/ 16354 w 16354"/>
                <a:gd name="T1" fmla="*/ 4979 h 4979"/>
                <a:gd name="T2" fmla="*/ 0 w 16354"/>
                <a:gd name="T3" fmla="*/ 4979 h 4979"/>
                <a:gd name="T4" fmla="*/ 0 w 16354"/>
                <a:gd name="T5" fmla="*/ 0 h 4979"/>
                <a:gd name="T6" fmla="*/ 14198 w 16354"/>
                <a:gd name="T7" fmla="*/ 0 h 4979"/>
                <a:gd name="T8" fmla="*/ 16354 w 16354"/>
                <a:gd name="T9" fmla="*/ 4979 h 4979"/>
              </a:gdLst>
              <a:ahLst/>
              <a:cxnLst>
                <a:cxn ang="0">
                  <a:pos x="T0" y="T1"/>
                </a:cxn>
                <a:cxn ang="0">
                  <a:pos x="T2" y="T3"/>
                </a:cxn>
                <a:cxn ang="0">
                  <a:pos x="T4" y="T5"/>
                </a:cxn>
                <a:cxn ang="0">
                  <a:pos x="T6" y="T7"/>
                </a:cxn>
                <a:cxn ang="0">
                  <a:pos x="T8" y="T9"/>
                </a:cxn>
              </a:cxnLst>
              <a:rect l="0" t="0" r="r" b="b"/>
              <a:pathLst>
                <a:path w="16354" h="4979">
                  <a:moveTo>
                    <a:pt x="16354" y="4979"/>
                  </a:moveTo>
                  <a:lnTo>
                    <a:pt x="0" y="4979"/>
                  </a:lnTo>
                  <a:lnTo>
                    <a:pt x="0" y="0"/>
                  </a:lnTo>
                  <a:lnTo>
                    <a:pt x="14198" y="0"/>
                  </a:lnTo>
                  <a:lnTo>
                    <a:pt x="16354" y="497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7" name="组合 16"/>
            <p:cNvGrpSpPr/>
            <p:nvPr userDrawn="1"/>
          </p:nvGrpSpPr>
          <p:grpSpPr>
            <a:xfrm>
              <a:off x="623888" y="6145213"/>
              <a:ext cx="1387476" cy="174625"/>
              <a:chOff x="623888" y="6145213"/>
              <a:chExt cx="1387476" cy="174625"/>
            </a:xfrm>
          </p:grpSpPr>
          <p:sp>
            <p:nvSpPr>
              <p:cNvPr id="8" name="Freeform 6"/>
              <p:cNvSpPr>
                <a:spLocks noEditPoints="1"/>
              </p:cNvSpPr>
              <p:nvPr userDrawn="1"/>
            </p:nvSpPr>
            <p:spPr bwMode="auto">
              <a:xfrm>
                <a:off x="1655763" y="6145213"/>
                <a:ext cx="169863" cy="174625"/>
              </a:xfrm>
              <a:custGeom>
                <a:avLst/>
                <a:gdLst>
                  <a:gd name="T0" fmla="*/ 983 w 1396"/>
                  <a:gd name="T1" fmla="*/ 868 h 1423"/>
                  <a:gd name="T2" fmla="*/ 976 w 1396"/>
                  <a:gd name="T3" fmla="*/ 941 h 1423"/>
                  <a:gd name="T4" fmla="*/ 953 w 1396"/>
                  <a:gd name="T5" fmla="*/ 993 h 1423"/>
                  <a:gd name="T6" fmla="*/ 907 w 1396"/>
                  <a:gd name="T7" fmla="*/ 1039 h 1423"/>
                  <a:gd name="T8" fmla="*/ 841 w 1396"/>
                  <a:gd name="T9" fmla="*/ 1071 h 1423"/>
                  <a:gd name="T10" fmla="*/ 758 w 1396"/>
                  <a:gd name="T11" fmla="*/ 1088 h 1423"/>
                  <a:gd name="T12" fmla="*/ 664 w 1396"/>
                  <a:gd name="T13" fmla="*/ 1090 h 1423"/>
                  <a:gd name="T14" fmla="*/ 581 w 1396"/>
                  <a:gd name="T15" fmla="*/ 1077 h 1423"/>
                  <a:gd name="T16" fmla="*/ 510 w 1396"/>
                  <a:gd name="T17" fmla="*/ 1048 h 1423"/>
                  <a:gd name="T18" fmla="*/ 459 w 1396"/>
                  <a:gd name="T19" fmla="*/ 1005 h 1423"/>
                  <a:gd name="T20" fmla="*/ 429 w 1396"/>
                  <a:gd name="T21" fmla="*/ 954 h 1423"/>
                  <a:gd name="T22" fmla="*/ 420 w 1396"/>
                  <a:gd name="T23" fmla="*/ 889 h 1423"/>
                  <a:gd name="T24" fmla="*/ 417 w 1396"/>
                  <a:gd name="T25" fmla="*/ 774 h 1423"/>
                  <a:gd name="T26" fmla="*/ 419 w 1396"/>
                  <a:gd name="T27" fmla="*/ 556 h 1423"/>
                  <a:gd name="T28" fmla="*/ 426 w 1396"/>
                  <a:gd name="T29" fmla="*/ 483 h 1423"/>
                  <a:gd name="T30" fmla="*/ 450 w 1396"/>
                  <a:gd name="T31" fmla="*/ 430 h 1423"/>
                  <a:gd name="T32" fmla="*/ 496 w 1396"/>
                  <a:gd name="T33" fmla="*/ 385 h 1423"/>
                  <a:gd name="T34" fmla="*/ 561 w 1396"/>
                  <a:gd name="T35" fmla="*/ 353 h 1423"/>
                  <a:gd name="T36" fmla="*/ 644 w 1396"/>
                  <a:gd name="T37" fmla="*/ 335 h 1423"/>
                  <a:gd name="T38" fmla="*/ 738 w 1396"/>
                  <a:gd name="T39" fmla="*/ 333 h 1423"/>
                  <a:gd name="T40" fmla="*/ 822 w 1396"/>
                  <a:gd name="T41" fmla="*/ 347 h 1423"/>
                  <a:gd name="T42" fmla="*/ 891 w 1396"/>
                  <a:gd name="T43" fmla="*/ 375 h 1423"/>
                  <a:gd name="T44" fmla="*/ 943 w 1396"/>
                  <a:gd name="T45" fmla="*/ 418 h 1423"/>
                  <a:gd name="T46" fmla="*/ 973 w 1396"/>
                  <a:gd name="T47" fmla="*/ 470 h 1423"/>
                  <a:gd name="T48" fmla="*/ 982 w 1396"/>
                  <a:gd name="T49" fmla="*/ 535 h 1423"/>
                  <a:gd name="T50" fmla="*/ 985 w 1396"/>
                  <a:gd name="T51" fmla="*/ 650 h 1423"/>
                  <a:gd name="T52" fmla="*/ 1371 w 1396"/>
                  <a:gd name="T53" fmla="*/ 269 h 1423"/>
                  <a:gd name="T54" fmla="*/ 1344 w 1396"/>
                  <a:gd name="T55" fmla="*/ 219 h 1423"/>
                  <a:gd name="T56" fmla="*/ 1248 w 1396"/>
                  <a:gd name="T57" fmla="*/ 126 h 1423"/>
                  <a:gd name="T58" fmla="*/ 1104 w 1396"/>
                  <a:gd name="T59" fmla="*/ 57 h 1423"/>
                  <a:gd name="T60" fmla="*/ 916 w 1396"/>
                  <a:gd name="T61" fmla="*/ 15 h 1423"/>
                  <a:gd name="T62" fmla="*/ 698 w 1396"/>
                  <a:gd name="T63" fmla="*/ 0 h 1423"/>
                  <a:gd name="T64" fmla="*/ 472 w 1396"/>
                  <a:gd name="T65" fmla="*/ 15 h 1423"/>
                  <a:gd name="T66" fmla="*/ 284 w 1396"/>
                  <a:gd name="T67" fmla="*/ 60 h 1423"/>
                  <a:gd name="T68" fmla="*/ 143 w 1396"/>
                  <a:gd name="T69" fmla="*/ 130 h 1423"/>
                  <a:gd name="T70" fmla="*/ 51 w 1396"/>
                  <a:gd name="T71" fmla="*/ 222 h 1423"/>
                  <a:gd name="T72" fmla="*/ 26 w 1396"/>
                  <a:gd name="T73" fmla="*/ 272 h 1423"/>
                  <a:gd name="T74" fmla="*/ 10 w 1396"/>
                  <a:gd name="T75" fmla="*/ 354 h 1423"/>
                  <a:gd name="T76" fmla="*/ 1 w 1396"/>
                  <a:gd name="T77" fmla="*/ 545 h 1423"/>
                  <a:gd name="T78" fmla="*/ 3 w 1396"/>
                  <a:gd name="T79" fmla="*/ 968 h 1423"/>
                  <a:gd name="T80" fmla="*/ 17 w 1396"/>
                  <a:gd name="T81" fmla="*/ 1123 h 1423"/>
                  <a:gd name="T82" fmla="*/ 36 w 1396"/>
                  <a:gd name="T83" fmla="*/ 1175 h 1423"/>
                  <a:gd name="T84" fmla="*/ 85 w 1396"/>
                  <a:gd name="T85" fmla="*/ 1243 h 1423"/>
                  <a:gd name="T86" fmla="*/ 201 w 1396"/>
                  <a:gd name="T87" fmla="*/ 1328 h 1423"/>
                  <a:gd name="T88" fmla="*/ 364 w 1396"/>
                  <a:gd name="T89" fmla="*/ 1387 h 1423"/>
                  <a:gd name="T90" fmla="*/ 564 w 1396"/>
                  <a:gd name="T91" fmla="*/ 1418 h 1423"/>
                  <a:gd name="T92" fmla="*/ 793 w 1396"/>
                  <a:gd name="T93" fmla="*/ 1420 h 1423"/>
                  <a:gd name="T94" fmla="*/ 1005 w 1396"/>
                  <a:gd name="T95" fmla="*/ 1394 h 1423"/>
                  <a:gd name="T96" fmla="*/ 1174 w 1396"/>
                  <a:gd name="T97" fmla="*/ 1339 h 1423"/>
                  <a:gd name="T98" fmla="*/ 1297 w 1396"/>
                  <a:gd name="T99" fmla="*/ 1258 h 1423"/>
                  <a:gd name="T100" fmla="*/ 1357 w 1396"/>
                  <a:gd name="T101" fmla="*/ 1183 h 1423"/>
                  <a:gd name="T102" fmla="*/ 1378 w 1396"/>
                  <a:gd name="T103" fmla="*/ 1130 h 1423"/>
                  <a:gd name="T104" fmla="*/ 1392 w 1396"/>
                  <a:gd name="T105" fmla="*/ 1004 h 1423"/>
                  <a:gd name="T106" fmla="*/ 1396 w 1396"/>
                  <a:gd name="T107" fmla="*/ 595 h 1423"/>
                  <a:gd name="T108" fmla="*/ 1389 w 1396"/>
                  <a:gd name="T109" fmla="*/ 38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6" h="1423">
                    <a:moveTo>
                      <a:pt x="985" y="774"/>
                    </a:moveTo>
                    <a:lnTo>
                      <a:pt x="985" y="800"/>
                    </a:lnTo>
                    <a:lnTo>
                      <a:pt x="984" y="825"/>
                    </a:lnTo>
                    <a:lnTo>
                      <a:pt x="984" y="848"/>
                    </a:lnTo>
                    <a:lnTo>
                      <a:pt x="983" y="868"/>
                    </a:lnTo>
                    <a:lnTo>
                      <a:pt x="982" y="887"/>
                    </a:lnTo>
                    <a:lnTo>
                      <a:pt x="981" y="903"/>
                    </a:lnTo>
                    <a:lnTo>
                      <a:pt x="980" y="917"/>
                    </a:lnTo>
                    <a:lnTo>
                      <a:pt x="978" y="930"/>
                    </a:lnTo>
                    <a:lnTo>
                      <a:pt x="976" y="941"/>
                    </a:lnTo>
                    <a:lnTo>
                      <a:pt x="973" y="952"/>
                    </a:lnTo>
                    <a:lnTo>
                      <a:pt x="969" y="962"/>
                    </a:lnTo>
                    <a:lnTo>
                      <a:pt x="965" y="974"/>
                    </a:lnTo>
                    <a:lnTo>
                      <a:pt x="959" y="984"/>
                    </a:lnTo>
                    <a:lnTo>
                      <a:pt x="953" y="993"/>
                    </a:lnTo>
                    <a:lnTo>
                      <a:pt x="945" y="1003"/>
                    </a:lnTo>
                    <a:lnTo>
                      <a:pt x="936" y="1013"/>
                    </a:lnTo>
                    <a:lnTo>
                      <a:pt x="927" y="1022"/>
                    </a:lnTo>
                    <a:lnTo>
                      <a:pt x="917" y="1031"/>
                    </a:lnTo>
                    <a:lnTo>
                      <a:pt x="907" y="1039"/>
                    </a:lnTo>
                    <a:lnTo>
                      <a:pt x="895" y="1046"/>
                    </a:lnTo>
                    <a:lnTo>
                      <a:pt x="882" y="1054"/>
                    </a:lnTo>
                    <a:lnTo>
                      <a:pt x="870" y="1060"/>
                    </a:lnTo>
                    <a:lnTo>
                      <a:pt x="856" y="1066"/>
                    </a:lnTo>
                    <a:lnTo>
                      <a:pt x="841" y="1071"/>
                    </a:lnTo>
                    <a:lnTo>
                      <a:pt x="826" y="1076"/>
                    </a:lnTo>
                    <a:lnTo>
                      <a:pt x="810" y="1080"/>
                    </a:lnTo>
                    <a:lnTo>
                      <a:pt x="793" y="1083"/>
                    </a:lnTo>
                    <a:lnTo>
                      <a:pt x="776" y="1086"/>
                    </a:lnTo>
                    <a:lnTo>
                      <a:pt x="758" y="1088"/>
                    </a:lnTo>
                    <a:lnTo>
                      <a:pt x="740" y="1090"/>
                    </a:lnTo>
                    <a:lnTo>
                      <a:pt x="721" y="1091"/>
                    </a:lnTo>
                    <a:lnTo>
                      <a:pt x="701" y="1091"/>
                    </a:lnTo>
                    <a:lnTo>
                      <a:pt x="683" y="1091"/>
                    </a:lnTo>
                    <a:lnTo>
                      <a:pt x="664" y="1090"/>
                    </a:lnTo>
                    <a:lnTo>
                      <a:pt x="647" y="1088"/>
                    </a:lnTo>
                    <a:lnTo>
                      <a:pt x="630" y="1086"/>
                    </a:lnTo>
                    <a:lnTo>
                      <a:pt x="612" y="1084"/>
                    </a:lnTo>
                    <a:lnTo>
                      <a:pt x="596" y="1081"/>
                    </a:lnTo>
                    <a:lnTo>
                      <a:pt x="581" y="1077"/>
                    </a:lnTo>
                    <a:lnTo>
                      <a:pt x="565" y="1072"/>
                    </a:lnTo>
                    <a:lnTo>
                      <a:pt x="550" y="1067"/>
                    </a:lnTo>
                    <a:lnTo>
                      <a:pt x="537" y="1062"/>
                    </a:lnTo>
                    <a:lnTo>
                      <a:pt x="523" y="1056"/>
                    </a:lnTo>
                    <a:lnTo>
                      <a:pt x="510" y="1048"/>
                    </a:lnTo>
                    <a:lnTo>
                      <a:pt x="499" y="1041"/>
                    </a:lnTo>
                    <a:lnTo>
                      <a:pt x="488" y="1033"/>
                    </a:lnTo>
                    <a:lnTo>
                      <a:pt x="477" y="1024"/>
                    </a:lnTo>
                    <a:lnTo>
                      <a:pt x="468" y="1015"/>
                    </a:lnTo>
                    <a:lnTo>
                      <a:pt x="459" y="1005"/>
                    </a:lnTo>
                    <a:lnTo>
                      <a:pt x="452" y="995"/>
                    </a:lnTo>
                    <a:lnTo>
                      <a:pt x="445" y="985"/>
                    </a:lnTo>
                    <a:lnTo>
                      <a:pt x="439" y="975"/>
                    </a:lnTo>
                    <a:lnTo>
                      <a:pt x="433" y="964"/>
                    </a:lnTo>
                    <a:lnTo>
                      <a:pt x="429" y="954"/>
                    </a:lnTo>
                    <a:lnTo>
                      <a:pt x="426" y="943"/>
                    </a:lnTo>
                    <a:lnTo>
                      <a:pt x="424" y="932"/>
                    </a:lnTo>
                    <a:lnTo>
                      <a:pt x="423" y="919"/>
                    </a:lnTo>
                    <a:lnTo>
                      <a:pt x="421" y="905"/>
                    </a:lnTo>
                    <a:lnTo>
                      <a:pt x="420" y="889"/>
                    </a:lnTo>
                    <a:lnTo>
                      <a:pt x="419" y="870"/>
                    </a:lnTo>
                    <a:lnTo>
                      <a:pt x="418" y="849"/>
                    </a:lnTo>
                    <a:lnTo>
                      <a:pt x="418" y="826"/>
                    </a:lnTo>
                    <a:lnTo>
                      <a:pt x="418" y="801"/>
                    </a:lnTo>
                    <a:lnTo>
                      <a:pt x="417" y="774"/>
                    </a:lnTo>
                    <a:lnTo>
                      <a:pt x="417" y="650"/>
                    </a:lnTo>
                    <a:lnTo>
                      <a:pt x="418" y="623"/>
                    </a:lnTo>
                    <a:lnTo>
                      <a:pt x="418" y="599"/>
                    </a:lnTo>
                    <a:lnTo>
                      <a:pt x="418" y="576"/>
                    </a:lnTo>
                    <a:lnTo>
                      <a:pt x="419" y="556"/>
                    </a:lnTo>
                    <a:lnTo>
                      <a:pt x="420" y="537"/>
                    </a:lnTo>
                    <a:lnTo>
                      <a:pt x="421" y="521"/>
                    </a:lnTo>
                    <a:lnTo>
                      <a:pt x="422" y="506"/>
                    </a:lnTo>
                    <a:lnTo>
                      <a:pt x="424" y="494"/>
                    </a:lnTo>
                    <a:lnTo>
                      <a:pt x="426" y="483"/>
                    </a:lnTo>
                    <a:lnTo>
                      <a:pt x="429" y="472"/>
                    </a:lnTo>
                    <a:lnTo>
                      <a:pt x="433" y="461"/>
                    </a:lnTo>
                    <a:lnTo>
                      <a:pt x="438" y="450"/>
                    </a:lnTo>
                    <a:lnTo>
                      <a:pt x="444" y="440"/>
                    </a:lnTo>
                    <a:lnTo>
                      <a:pt x="450" y="430"/>
                    </a:lnTo>
                    <a:lnTo>
                      <a:pt x="458" y="420"/>
                    </a:lnTo>
                    <a:lnTo>
                      <a:pt x="466" y="411"/>
                    </a:lnTo>
                    <a:lnTo>
                      <a:pt x="475" y="401"/>
                    </a:lnTo>
                    <a:lnTo>
                      <a:pt x="486" y="393"/>
                    </a:lnTo>
                    <a:lnTo>
                      <a:pt x="496" y="385"/>
                    </a:lnTo>
                    <a:lnTo>
                      <a:pt x="507" y="377"/>
                    </a:lnTo>
                    <a:lnTo>
                      <a:pt x="519" y="370"/>
                    </a:lnTo>
                    <a:lnTo>
                      <a:pt x="533" y="364"/>
                    </a:lnTo>
                    <a:lnTo>
                      <a:pt x="547" y="358"/>
                    </a:lnTo>
                    <a:lnTo>
                      <a:pt x="561" y="353"/>
                    </a:lnTo>
                    <a:lnTo>
                      <a:pt x="577" y="348"/>
                    </a:lnTo>
                    <a:lnTo>
                      <a:pt x="593" y="344"/>
                    </a:lnTo>
                    <a:lnTo>
                      <a:pt x="609" y="340"/>
                    </a:lnTo>
                    <a:lnTo>
                      <a:pt x="627" y="337"/>
                    </a:lnTo>
                    <a:lnTo>
                      <a:pt x="644" y="335"/>
                    </a:lnTo>
                    <a:lnTo>
                      <a:pt x="662" y="333"/>
                    </a:lnTo>
                    <a:lnTo>
                      <a:pt x="682" y="332"/>
                    </a:lnTo>
                    <a:lnTo>
                      <a:pt x="701" y="332"/>
                    </a:lnTo>
                    <a:lnTo>
                      <a:pt x="720" y="332"/>
                    </a:lnTo>
                    <a:lnTo>
                      <a:pt x="738" y="333"/>
                    </a:lnTo>
                    <a:lnTo>
                      <a:pt x="755" y="335"/>
                    </a:lnTo>
                    <a:lnTo>
                      <a:pt x="773" y="337"/>
                    </a:lnTo>
                    <a:lnTo>
                      <a:pt x="790" y="339"/>
                    </a:lnTo>
                    <a:lnTo>
                      <a:pt x="807" y="344"/>
                    </a:lnTo>
                    <a:lnTo>
                      <a:pt x="822" y="347"/>
                    </a:lnTo>
                    <a:lnTo>
                      <a:pt x="837" y="352"/>
                    </a:lnTo>
                    <a:lnTo>
                      <a:pt x="853" y="357"/>
                    </a:lnTo>
                    <a:lnTo>
                      <a:pt x="866" y="362"/>
                    </a:lnTo>
                    <a:lnTo>
                      <a:pt x="879" y="368"/>
                    </a:lnTo>
                    <a:lnTo>
                      <a:pt x="891" y="375"/>
                    </a:lnTo>
                    <a:lnTo>
                      <a:pt x="904" y="382"/>
                    </a:lnTo>
                    <a:lnTo>
                      <a:pt x="915" y="391"/>
                    </a:lnTo>
                    <a:lnTo>
                      <a:pt x="925" y="400"/>
                    </a:lnTo>
                    <a:lnTo>
                      <a:pt x="934" y="409"/>
                    </a:lnTo>
                    <a:lnTo>
                      <a:pt x="943" y="418"/>
                    </a:lnTo>
                    <a:lnTo>
                      <a:pt x="951" y="429"/>
                    </a:lnTo>
                    <a:lnTo>
                      <a:pt x="958" y="439"/>
                    </a:lnTo>
                    <a:lnTo>
                      <a:pt x="964" y="449"/>
                    </a:lnTo>
                    <a:lnTo>
                      <a:pt x="969" y="459"/>
                    </a:lnTo>
                    <a:lnTo>
                      <a:pt x="973" y="470"/>
                    </a:lnTo>
                    <a:lnTo>
                      <a:pt x="976" y="481"/>
                    </a:lnTo>
                    <a:lnTo>
                      <a:pt x="978" y="492"/>
                    </a:lnTo>
                    <a:lnTo>
                      <a:pt x="979" y="504"/>
                    </a:lnTo>
                    <a:lnTo>
                      <a:pt x="981" y="519"/>
                    </a:lnTo>
                    <a:lnTo>
                      <a:pt x="982" y="535"/>
                    </a:lnTo>
                    <a:lnTo>
                      <a:pt x="983" y="554"/>
                    </a:lnTo>
                    <a:lnTo>
                      <a:pt x="984" y="574"/>
                    </a:lnTo>
                    <a:lnTo>
                      <a:pt x="984" y="598"/>
                    </a:lnTo>
                    <a:lnTo>
                      <a:pt x="985" y="622"/>
                    </a:lnTo>
                    <a:lnTo>
                      <a:pt x="985" y="650"/>
                    </a:lnTo>
                    <a:lnTo>
                      <a:pt x="985" y="774"/>
                    </a:lnTo>
                    <a:close/>
                    <a:moveTo>
                      <a:pt x="1379" y="299"/>
                    </a:moveTo>
                    <a:lnTo>
                      <a:pt x="1377" y="289"/>
                    </a:lnTo>
                    <a:lnTo>
                      <a:pt x="1374" y="279"/>
                    </a:lnTo>
                    <a:lnTo>
                      <a:pt x="1371" y="269"/>
                    </a:lnTo>
                    <a:lnTo>
                      <a:pt x="1366" y="259"/>
                    </a:lnTo>
                    <a:lnTo>
                      <a:pt x="1362" y="248"/>
                    </a:lnTo>
                    <a:lnTo>
                      <a:pt x="1356" y="238"/>
                    </a:lnTo>
                    <a:lnTo>
                      <a:pt x="1350" y="229"/>
                    </a:lnTo>
                    <a:lnTo>
                      <a:pt x="1344" y="219"/>
                    </a:lnTo>
                    <a:lnTo>
                      <a:pt x="1329" y="199"/>
                    </a:lnTo>
                    <a:lnTo>
                      <a:pt x="1312" y="181"/>
                    </a:lnTo>
                    <a:lnTo>
                      <a:pt x="1293" y="162"/>
                    </a:lnTo>
                    <a:lnTo>
                      <a:pt x="1272" y="144"/>
                    </a:lnTo>
                    <a:lnTo>
                      <a:pt x="1248" y="126"/>
                    </a:lnTo>
                    <a:lnTo>
                      <a:pt x="1223" y="110"/>
                    </a:lnTo>
                    <a:lnTo>
                      <a:pt x="1196" y="95"/>
                    </a:lnTo>
                    <a:lnTo>
                      <a:pt x="1167" y="81"/>
                    </a:lnTo>
                    <a:lnTo>
                      <a:pt x="1137" y="68"/>
                    </a:lnTo>
                    <a:lnTo>
                      <a:pt x="1104" y="57"/>
                    </a:lnTo>
                    <a:lnTo>
                      <a:pt x="1069" y="45"/>
                    </a:lnTo>
                    <a:lnTo>
                      <a:pt x="1033" y="36"/>
                    </a:lnTo>
                    <a:lnTo>
                      <a:pt x="996" y="28"/>
                    </a:lnTo>
                    <a:lnTo>
                      <a:pt x="957" y="21"/>
                    </a:lnTo>
                    <a:lnTo>
                      <a:pt x="916" y="15"/>
                    </a:lnTo>
                    <a:lnTo>
                      <a:pt x="875" y="10"/>
                    </a:lnTo>
                    <a:lnTo>
                      <a:pt x="833" y="5"/>
                    </a:lnTo>
                    <a:lnTo>
                      <a:pt x="789" y="2"/>
                    </a:lnTo>
                    <a:lnTo>
                      <a:pt x="744" y="1"/>
                    </a:lnTo>
                    <a:lnTo>
                      <a:pt x="698" y="0"/>
                    </a:lnTo>
                    <a:lnTo>
                      <a:pt x="650" y="1"/>
                    </a:lnTo>
                    <a:lnTo>
                      <a:pt x="603" y="2"/>
                    </a:lnTo>
                    <a:lnTo>
                      <a:pt x="558" y="5"/>
                    </a:lnTo>
                    <a:lnTo>
                      <a:pt x="514" y="10"/>
                    </a:lnTo>
                    <a:lnTo>
                      <a:pt x="472" y="15"/>
                    </a:lnTo>
                    <a:lnTo>
                      <a:pt x="431" y="22"/>
                    </a:lnTo>
                    <a:lnTo>
                      <a:pt x="393" y="29"/>
                    </a:lnTo>
                    <a:lnTo>
                      <a:pt x="355" y="38"/>
                    </a:lnTo>
                    <a:lnTo>
                      <a:pt x="319" y="48"/>
                    </a:lnTo>
                    <a:lnTo>
                      <a:pt x="284" y="60"/>
                    </a:lnTo>
                    <a:lnTo>
                      <a:pt x="253" y="71"/>
                    </a:lnTo>
                    <a:lnTo>
                      <a:pt x="222" y="84"/>
                    </a:lnTo>
                    <a:lnTo>
                      <a:pt x="194" y="99"/>
                    </a:lnTo>
                    <a:lnTo>
                      <a:pt x="168" y="114"/>
                    </a:lnTo>
                    <a:lnTo>
                      <a:pt x="143" y="130"/>
                    </a:lnTo>
                    <a:lnTo>
                      <a:pt x="121" y="147"/>
                    </a:lnTo>
                    <a:lnTo>
                      <a:pt x="99" y="165"/>
                    </a:lnTo>
                    <a:lnTo>
                      <a:pt x="81" y="184"/>
                    </a:lnTo>
                    <a:lnTo>
                      <a:pt x="65" y="202"/>
                    </a:lnTo>
                    <a:lnTo>
                      <a:pt x="51" y="222"/>
                    </a:lnTo>
                    <a:lnTo>
                      <a:pt x="45" y="232"/>
                    </a:lnTo>
                    <a:lnTo>
                      <a:pt x="39" y="241"/>
                    </a:lnTo>
                    <a:lnTo>
                      <a:pt x="34" y="251"/>
                    </a:lnTo>
                    <a:lnTo>
                      <a:pt x="30" y="262"/>
                    </a:lnTo>
                    <a:lnTo>
                      <a:pt x="26" y="272"/>
                    </a:lnTo>
                    <a:lnTo>
                      <a:pt x="23" y="282"/>
                    </a:lnTo>
                    <a:lnTo>
                      <a:pt x="19" y="292"/>
                    </a:lnTo>
                    <a:lnTo>
                      <a:pt x="17" y="304"/>
                    </a:lnTo>
                    <a:lnTo>
                      <a:pt x="13" y="327"/>
                    </a:lnTo>
                    <a:lnTo>
                      <a:pt x="10" y="354"/>
                    </a:lnTo>
                    <a:lnTo>
                      <a:pt x="7" y="385"/>
                    </a:lnTo>
                    <a:lnTo>
                      <a:pt x="5" y="419"/>
                    </a:lnTo>
                    <a:lnTo>
                      <a:pt x="3" y="457"/>
                    </a:lnTo>
                    <a:lnTo>
                      <a:pt x="1" y="499"/>
                    </a:lnTo>
                    <a:lnTo>
                      <a:pt x="1" y="545"/>
                    </a:lnTo>
                    <a:lnTo>
                      <a:pt x="0" y="595"/>
                    </a:lnTo>
                    <a:lnTo>
                      <a:pt x="0" y="828"/>
                    </a:lnTo>
                    <a:lnTo>
                      <a:pt x="1" y="879"/>
                    </a:lnTo>
                    <a:lnTo>
                      <a:pt x="1" y="926"/>
                    </a:lnTo>
                    <a:lnTo>
                      <a:pt x="3" y="968"/>
                    </a:lnTo>
                    <a:lnTo>
                      <a:pt x="5" y="1007"/>
                    </a:lnTo>
                    <a:lnTo>
                      <a:pt x="7" y="1042"/>
                    </a:lnTo>
                    <a:lnTo>
                      <a:pt x="10" y="1074"/>
                    </a:lnTo>
                    <a:lnTo>
                      <a:pt x="13" y="1101"/>
                    </a:lnTo>
                    <a:lnTo>
                      <a:pt x="17" y="1123"/>
                    </a:lnTo>
                    <a:lnTo>
                      <a:pt x="21" y="1134"/>
                    </a:lnTo>
                    <a:lnTo>
                      <a:pt x="24" y="1145"/>
                    </a:lnTo>
                    <a:lnTo>
                      <a:pt x="27" y="1155"/>
                    </a:lnTo>
                    <a:lnTo>
                      <a:pt x="31" y="1165"/>
                    </a:lnTo>
                    <a:lnTo>
                      <a:pt x="36" y="1175"/>
                    </a:lnTo>
                    <a:lnTo>
                      <a:pt x="41" y="1186"/>
                    </a:lnTo>
                    <a:lnTo>
                      <a:pt x="47" y="1195"/>
                    </a:lnTo>
                    <a:lnTo>
                      <a:pt x="53" y="1205"/>
                    </a:lnTo>
                    <a:lnTo>
                      <a:pt x="68" y="1225"/>
                    </a:lnTo>
                    <a:lnTo>
                      <a:pt x="85" y="1243"/>
                    </a:lnTo>
                    <a:lnTo>
                      <a:pt x="103" y="1261"/>
                    </a:lnTo>
                    <a:lnTo>
                      <a:pt x="125" y="1280"/>
                    </a:lnTo>
                    <a:lnTo>
                      <a:pt x="148" y="1297"/>
                    </a:lnTo>
                    <a:lnTo>
                      <a:pt x="174" y="1314"/>
                    </a:lnTo>
                    <a:lnTo>
                      <a:pt x="201" y="1328"/>
                    </a:lnTo>
                    <a:lnTo>
                      <a:pt x="230" y="1342"/>
                    </a:lnTo>
                    <a:lnTo>
                      <a:pt x="261" y="1356"/>
                    </a:lnTo>
                    <a:lnTo>
                      <a:pt x="293" y="1367"/>
                    </a:lnTo>
                    <a:lnTo>
                      <a:pt x="328" y="1377"/>
                    </a:lnTo>
                    <a:lnTo>
                      <a:pt x="364" y="1387"/>
                    </a:lnTo>
                    <a:lnTo>
                      <a:pt x="402" y="1396"/>
                    </a:lnTo>
                    <a:lnTo>
                      <a:pt x="441" y="1403"/>
                    </a:lnTo>
                    <a:lnTo>
                      <a:pt x="480" y="1409"/>
                    </a:lnTo>
                    <a:lnTo>
                      <a:pt x="521" y="1414"/>
                    </a:lnTo>
                    <a:lnTo>
                      <a:pt x="564" y="1418"/>
                    </a:lnTo>
                    <a:lnTo>
                      <a:pt x="608" y="1421"/>
                    </a:lnTo>
                    <a:lnTo>
                      <a:pt x="652" y="1422"/>
                    </a:lnTo>
                    <a:lnTo>
                      <a:pt x="698" y="1423"/>
                    </a:lnTo>
                    <a:lnTo>
                      <a:pt x="747" y="1422"/>
                    </a:lnTo>
                    <a:lnTo>
                      <a:pt x="793" y="1420"/>
                    </a:lnTo>
                    <a:lnTo>
                      <a:pt x="839" y="1418"/>
                    </a:lnTo>
                    <a:lnTo>
                      <a:pt x="882" y="1413"/>
                    </a:lnTo>
                    <a:lnTo>
                      <a:pt x="925" y="1408"/>
                    </a:lnTo>
                    <a:lnTo>
                      <a:pt x="966" y="1402"/>
                    </a:lnTo>
                    <a:lnTo>
                      <a:pt x="1005" y="1394"/>
                    </a:lnTo>
                    <a:lnTo>
                      <a:pt x="1043" y="1385"/>
                    </a:lnTo>
                    <a:lnTo>
                      <a:pt x="1078" y="1375"/>
                    </a:lnTo>
                    <a:lnTo>
                      <a:pt x="1112" y="1364"/>
                    </a:lnTo>
                    <a:lnTo>
                      <a:pt x="1145" y="1352"/>
                    </a:lnTo>
                    <a:lnTo>
                      <a:pt x="1174" y="1339"/>
                    </a:lnTo>
                    <a:lnTo>
                      <a:pt x="1203" y="1325"/>
                    </a:lnTo>
                    <a:lnTo>
                      <a:pt x="1230" y="1310"/>
                    </a:lnTo>
                    <a:lnTo>
                      <a:pt x="1254" y="1293"/>
                    </a:lnTo>
                    <a:lnTo>
                      <a:pt x="1277" y="1277"/>
                    </a:lnTo>
                    <a:lnTo>
                      <a:pt x="1297" y="1258"/>
                    </a:lnTo>
                    <a:lnTo>
                      <a:pt x="1316" y="1240"/>
                    </a:lnTo>
                    <a:lnTo>
                      <a:pt x="1332" y="1222"/>
                    </a:lnTo>
                    <a:lnTo>
                      <a:pt x="1346" y="1202"/>
                    </a:lnTo>
                    <a:lnTo>
                      <a:pt x="1352" y="1192"/>
                    </a:lnTo>
                    <a:lnTo>
                      <a:pt x="1357" y="1183"/>
                    </a:lnTo>
                    <a:lnTo>
                      <a:pt x="1363" y="1172"/>
                    </a:lnTo>
                    <a:lnTo>
                      <a:pt x="1368" y="1162"/>
                    </a:lnTo>
                    <a:lnTo>
                      <a:pt x="1371" y="1152"/>
                    </a:lnTo>
                    <a:lnTo>
                      <a:pt x="1375" y="1141"/>
                    </a:lnTo>
                    <a:lnTo>
                      <a:pt x="1378" y="1130"/>
                    </a:lnTo>
                    <a:lnTo>
                      <a:pt x="1380" y="1120"/>
                    </a:lnTo>
                    <a:lnTo>
                      <a:pt x="1384" y="1097"/>
                    </a:lnTo>
                    <a:lnTo>
                      <a:pt x="1387" y="1070"/>
                    </a:lnTo>
                    <a:lnTo>
                      <a:pt x="1390" y="1039"/>
                    </a:lnTo>
                    <a:lnTo>
                      <a:pt x="1392" y="1004"/>
                    </a:lnTo>
                    <a:lnTo>
                      <a:pt x="1394" y="966"/>
                    </a:lnTo>
                    <a:lnTo>
                      <a:pt x="1395" y="924"/>
                    </a:lnTo>
                    <a:lnTo>
                      <a:pt x="1396" y="878"/>
                    </a:lnTo>
                    <a:lnTo>
                      <a:pt x="1396" y="828"/>
                    </a:lnTo>
                    <a:lnTo>
                      <a:pt x="1396" y="595"/>
                    </a:lnTo>
                    <a:lnTo>
                      <a:pt x="1396" y="544"/>
                    </a:lnTo>
                    <a:lnTo>
                      <a:pt x="1395" y="497"/>
                    </a:lnTo>
                    <a:lnTo>
                      <a:pt x="1394" y="455"/>
                    </a:lnTo>
                    <a:lnTo>
                      <a:pt x="1392" y="416"/>
                    </a:lnTo>
                    <a:lnTo>
                      <a:pt x="1389" y="380"/>
                    </a:lnTo>
                    <a:lnTo>
                      <a:pt x="1387" y="350"/>
                    </a:lnTo>
                    <a:lnTo>
                      <a:pt x="1383" y="323"/>
                    </a:lnTo>
                    <a:lnTo>
                      <a:pt x="1379" y="29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noEditPoints="1"/>
              </p:cNvSpPr>
              <p:nvPr userDrawn="1"/>
            </p:nvSpPr>
            <p:spPr bwMode="auto">
              <a:xfrm>
                <a:off x="1003301" y="6145213"/>
                <a:ext cx="171450" cy="174625"/>
              </a:xfrm>
              <a:custGeom>
                <a:avLst/>
                <a:gdLst>
                  <a:gd name="T0" fmla="*/ 983 w 1396"/>
                  <a:gd name="T1" fmla="*/ 868 h 1423"/>
                  <a:gd name="T2" fmla="*/ 976 w 1396"/>
                  <a:gd name="T3" fmla="*/ 941 h 1423"/>
                  <a:gd name="T4" fmla="*/ 951 w 1396"/>
                  <a:gd name="T5" fmla="*/ 993 h 1423"/>
                  <a:gd name="T6" fmla="*/ 905 w 1396"/>
                  <a:gd name="T7" fmla="*/ 1039 h 1423"/>
                  <a:gd name="T8" fmla="*/ 841 w 1396"/>
                  <a:gd name="T9" fmla="*/ 1071 h 1423"/>
                  <a:gd name="T10" fmla="*/ 758 w 1396"/>
                  <a:gd name="T11" fmla="*/ 1088 h 1423"/>
                  <a:gd name="T12" fmla="*/ 664 w 1396"/>
                  <a:gd name="T13" fmla="*/ 1090 h 1423"/>
                  <a:gd name="T14" fmla="*/ 579 w 1396"/>
                  <a:gd name="T15" fmla="*/ 1077 h 1423"/>
                  <a:gd name="T16" fmla="*/ 510 w 1396"/>
                  <a:gd name="T17" fmla="*/ 1048 h 1423"/>
                  <a:gd name="T18" fmla="*/ 459 w 1396"/>
                  <a:gd name="T19" fmla="*/ 1005 h 1423"/>
                  <a:gd name="T20" fmla="*/ 429 w 1396"/>
                  <a:gd name="T21" fmla="*/ 954 h 1423"/>
                  <a:gd name="T22" fmla="*/ 420 w 1396"/>
                  <a:gd name="T23" fmla="*/ 889 h 1423"/>
                  <a:gd name="T24" fmla="*/ 417 w 1396"/>
                  <a:gd name="T25" fmla="*/ 774 h 1423"/>
                  <a:gd name="T26" fmla="*/ 419 w 1396"/>
                  <a:gd name="T27" fmla="*/ 556 h 1423"/>
                  <a:gd name="T28" fmla="*/ 425 w 1396"/>
                  <a:gd name="T29" fmla="*/ 483 h 1423"/>
                  <a:gd name="T30" fmla="*/ 449 w 1396"/>
                  <a:gd name="T31" fmla="*/ 430 h 1423"/>
                  <a:gd name="T32" fmla="*/ 495 w 1396"/>
                  <a:gd name="T33" fmla="*/ 385 h 1423"/>
                  <a:gd name="T34" fmla="*/ 561 w 1396"/>
                  <a:gd name="T35" fmla="*/ 353 h 1423"/>
                  <a:gd name="T36" fmla="*/ 644 w 1396"/>
                  <a:gd name="T37" fmla="*/ 335 h 1423"/>
                  <a:gd name="T38" fmla="*/ 738 w 1396"/>
                  <a:gd name="T39" fmla="*/ 333 h 1423"/>
                  <a:gd name="T40" fmla="*/ 821 w 1396"/>
                  <a:gd name="T41" fmla="*/ 347 h 1423"/>
                  <a:gd name="T42" fmla="*/ 891 w 1396"/>
                  <a:gd name="T43" fmla="*/ 375 h 1423"/>
                  <a:gd name="T44" fmla="*/ 942 w 1396"/>
                  <a:gd name="T45" fmla="*/ 418 h 1423"/>
                  <a:gd name="T46" fmla="*/ 972 w 1396"/>
                  <a:gd name="T47" fmla="*/ 470 h 1423"/>
                  <a:gd name="T48" fmla="*/ 982 w 1396"/>
                  <a:gd name="T49" fmla="*/ 535 h 1423"/>
                  <a:gd name="T50" fmla="*/ 985 w 1396"/>
                  <a:gd name="T51" fmla="*/ 650 h 1423"/>
                  <a:gd name="T52" fmla="*/ 1369 w 1396"/>
                  <a:gd name="T53" fmla="*/ 269 h 1423"/>
                  <a:gd name="T54" fmla="*/ 1344 w 1396"/>
                  <a:gd name="T55" fmla="*/ 219 h 1423"/>
                  <a:gd name="T56" fmla="*/ 1248 w 1396"/>
                  <a:gd name="T57" fmla="*/ 126 h 1423"/>
                  <a:gd name="T58" fmla="*/ 1103 w 1396"/>
                  <a:gd name="T59" fmla="*/ 57 h 1423"/>
                  <a:gd name="T60" fmla="*/ 916 w 1396"/>
                  <a:gd name="T61" fmla="*/ 15 h 1423"/>
                  <a:gd name="T62" fmla="*/ 698 w 1396"/>
                  <a:gd name="T63" fmla="*/ 0 h 1423"/>
                  <a:gd name="T64" fmla="*/ 472 w 1396"/>
                  <a:gd name="T65" fmla="*/ 15 h 1423"/>
                  <a:gd name="T66" fmla="*/ 284 w 1396"/>
                  <a:gd name="T67" fmla="*/ 60 h 1423"/>
                  <a:gd name="T68" fmla="*/ 143 w 1396"/>
                  <a:gd name="T69" fmla="*/ 130 h 1423"/>
                  <a:gd name="T70" fmla="*/ 51 w 1396"/>
                  <a:gd name="T71" fmla="*/ 222 h 1423"/>
                  <a:gd name="T72" fmla="*/ 25 w 1396"/>
                  <a:gd name="T73" fmla="*/ 272 h 1423"/>
                  <a:gd name="T74" fmla="*/ 10 w 1396"/>
                  <a:gd name="T75" fmla="*/ 354 h 1423"/>
                  <a:gd name="T76" fmla="*/ 1 w 1396"/>
                  <a:gd name="T77" fmla="*/ 545 h 1423"/>
                  <a:gd name="T78" fmla="*/ 3 w 1396"/>
                  <a:gd name="T79" fmla="*/ 968 h 1423"/>
                  <a:gd name="T80" fmla="*/ 17 w 1396"/>
                  <a:gd name="T81" fmla="*/ 1123 h 1423"/>
                  <a:gd name="T82" fmla="*/ 35 w 1396"/>
                  <a:gd name="T83" fmla="*/ 1175 h 1423"/>
                  <a:gd name="T84" fmla="*/ 84 w 1396"/>
                  <a:gd name="T85" fmla="*/ 1243 h 1423"/>
                  <a:gd name="T86" fmla="*/ 201 w 1396"/>
                  <a:gd name="T87" fmla="*/ 1328 h 1423"/>
                  <a:gd name="T88" fmla="*/ 363 w 1396"/>
                  <a:gd name="T89" fmla="*/ 1387 h 1423"/>
                  <a:gd name="T90" fmla="*/ 564 w 1396"/>
                  <a:gd name="T91" fmla="*/ 1418 h 1423"/>
                  <a:gd name="T92" fmla="*/ 793 w 1396"/>
                  <a:gd name="T93" fmla="*/ 1420 h 1423"/>
                  <a:gd name="T94" fmla="*/ 1004 w 1396"/>
                  <a:gd name="T95" fmla="*/ 1394 h 1423"/>
                  <a:gd name="T96" fmla="*/ 1174 w 1396"/>
                  <a:gd name="T97" fmla="*/ 1339 h 1423"/>
                  <a:gd name="T98" fmla="*/ 1297 w 1396"/>
                  <a:gd name="T99" fmla="*/ 1258 h 1423"/>
                  <a:gd name="T100" fmla="*/ 1357 w 1396"/>
                  <a:gd name="T101" fmla="*/ 1183 h 1423"/>
                  <a:gd name="T102" fmla="*/ 1376 w 1396"/>
                  <a:gd name="T103" fmla="*/ 1130 h 1423"/>
                  <a:gd name="T104" fmla="*/ 1392 w 1396"/>
                  <a:gd name="T105" fmla="*/ 1004 h 1423"/>
                  <a:gd name="T106" fmla="*/ 1396 w 1396"/>
                  <a:gd name="T107" fmla="*/ 595 h 1423"/>
                  <a:gd name="T108" fmla="*/ 1389 w 1396"/>
                  <a:gd name="T109" fmla="*/ 38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6" h="1423">
                    <a:moveTo>
                      <a:pt x="985" y="774"/>
                    </a:moveTo>
                    <a:lnTo>
                      <a:pt x="984" y="800"/>
                    </a:lnTo>
                    <a:lnTo>
                      <a:pt x="984" y="825"/>
                    </a:lnTo>
                    <a:lnTo>
                      <a:pt x="984" y="848"/>
                    </a:lnTo>
                    <a:lnTo>
                      <a:pt x="983" y="868"/>
                    </a:lnTo>
                    <a:lnTo>
                      <a:pt x="982" y="887"/>
                    </a:lnTo>
                    <a:lnTo>
                      <a:pt x="981" y="903"/>
                    </a:lnTo>
                    <a:lnTo>
                      <a:pt x="979" y="917"/>
                    </a:lnTo>
                    <a:lnTo>
                      <a:pt x="978" y="930"/>
                    </a:lnTo>
                    <a:lnTo>
                      <a:pt x="976" y="941"/>
                    </a:lnTo>
                    <a:lnTo>
                      <a:pt x="973" y="952"/>
                    </a:lnTo>
                    <a:lnTo>
                      <a:pt x="969" y="962"/>
                    </a:lnTo>
                    <a:lnTo>
                      <a:pt x="963" y="974"/>
                    </a:lnTo>
                    <a:lnTo>
                      <a:pt x="958" y="984"/>
                    </a:lnTo>
                    <a:lnTo>
                      <a:pt x="951" y="993"/>
                    </a:lnTo>
                    <a:lnTo>
                      <a:pt x="944" y="1003"/>
                    </a:lnTo>
                    <a:lnTo>
                      <a:pt x="936" y="1013"/>
                    </a:lnTo>
                    <a:lnTo>
                      <a:pt x="927" y="1022"/>
                    </a:lnTo>
                    <a:lnTo>
                      <a:pt x="916" y="1031"/>
                    </a:lnTo>
                    <a:lnTo>
                      <a:pt x="905" y="1039"/>
                    </a:lnTo>
                    <a:lnTo>
                      <a:pt x="894" y="1046"/>
                    </a:lnTo>
                    <a:lnTo>
                      <a:pt x="882" y="1054"/>
                    </a:lnTo>
                    <a:lnTo>
                      <a:pt x="868" y="1060"/>
                    </a:lnTo>
                    <a:lnTo>
                      <a:pt x="855" y="1066"/>
                    </a:lnTo>
                    <a:lnTo>
                      <a:pt x="841" y="1071"/>
                    </a:lnTo>
                    <a:lnTo>
                      <a:pt x="825" y="1076"/>
                    </a:lnTo>
                    <a:lnTo>
                      <a:pt x="809" y="1080"/>
                    </a:lnTo>
                    <a:lnTo>
                      <a:pt x="793" y="1083"/>
                    </a:lnTo>
                    <a:lnTo>
                      <a:pt x="775" y="1086"/>
                    </a:lnTo>
                    <a:lnTo>
                      <a:pt x="758" y="1088"/>
                    </a:lnTo>
                    <a:lnTo>
                      <a:pt x="740" y="1090"/>
                    </a:lnTo>
                    <a:lnTo>
                      <a:pt x="720" y="1091"/>
                    </a:lnTo>
                    <a:lnTo>
                      <a:pt x="701" y="1091"/>
                    </a:lnTo>
                    <a:lnTo>
                      <a:pt x="682" y="1091"/>
                    </a:lnTo>
                    <a:lnTo>
                      <a:pt x="664" y="1090"/>
                    </a:lnTo>
                    <a:lnTo>
                      <a:pt x="646" y="1088"/>
                    </a:lnTo>
                    <a:lnTo>
                      <a:pt x="628" y="1086"/>
                    </a:lnTo>
                    <a:lnTo>
                      <a:pt x="612" y="1084"/>
                    </a:lnTo>
                    <a:lnTo>
                      <a:pt x="595" y="1081"/>
                    </a:lnTo>
                    <a:lnTo>
                      <a:pt x="579" y="1077"/>
                    </a:lnTo>
                    <a:lnTo>
                      <a:pt x="564" y="1072"/>
                    </a:lnTo>
                    <a:lnTo>
                      <a:pt x="549" y="1067"/>
                    </a:lnTo>
                    <a:lnTo>
                      <a:pt x="536" y="1062"/>
                    </a:lnTo>
                    <a:lnTo>
                      <a:pt x="523" y="1056"/>
                    </a:lnTo>
                    <a:lnTo>
                      <a:pt x="510" y="1048"/>
                    </a:lnTo>
                    <a:lnTo>
                      <a:pt x="498" y="1041"/>
                    </a:lnTo>
                    <a:lnTo>
                      <a:pt x="487" y="1033"/>
                    </a:lnTo>
                    <a:lnTo>
                      <a:pt x="477" y="1024"/>
                    </a:lnTo>
                    <a:lnTo>
                      <a:pt x="468" y="1015"/>
                    </a:lnTo>
                    <a:lnTo>
                      <a:pt x="459" y="1005"/>
                    </a:lnTo>
                    <a:lnTo>
                      <a:pt x="451" y="995"/>
                    </a:lnTo>
                    <a:lnTo>
                      <a:pt x="444" y="985"/>
                    </a:lnTo>
                    <a:lnTo>
                      <a:pt x="438" y="975"/>
                    </a:lnTo>
                    <a:lnTo>
                      <a:pt x="433" y="964"/>
                    </a:lnTo>
                    <a:lnTo>
                      <a:pt x="429" y="954"/>
                    </a:lnTo>
                    <a:lnTo>
                      <a:pt x="426" y="943"/>
                    </a:lnTo>
                    <a:lnTo>
                      <a:pt x="424" y="932"/>
                    </a:lnTo>
                    <a:lnTo>
                      <a:pt x="422" y="919"/>
                    </a:lnTo>
                    <a:lnTo>
                      <a:pt x="421" y="905"/>
                    </a:lnTo>
                    <a:lnTo>
                      <a:pt x="420" y="889"/>
                    </a:lnTo>
                    <a:lnTo>
                      <a:pt x="419" y="870"/>
                    </a:lnTo>
                    <a:lnTo>
                      <a:pt x="418" y="849"/>
                    </a:lnTo>
                    <a:lnTo>
                      <a:pt x="417" y="826"/>
                    </a:lnTo>
                    <a:lnTo>
                      <a:pt x="417" y="801"/>
                    </a:lnTo>
                    <a:lnTo>
                      <a:pt x="417" y="774"/>
                    </a:lnTo>
                    <a:lnTo>
                      <a:pt x="417" y="650"/>
                    </a:lnTo>
                    <a:lnTo>
                      <a:pt x="417" y="623"/>
                    </a:lnTo>
                    <a:lnTo>
                      <a:pt x="417" y="599"/>
                    </a:lnTo>
                    <a:lnTo>
                      <a:pt x="418" y="576"/>
                    </a:lnTo>
                    <a:lnTo>
                      <a:pt x="419" y="556"/>
                    </a:lnTo>
                    <a:lnTo>
                      <a:pt x="419" y="537"/>
                    </a:lnTo>
                    <a:lnTo>
                      <a:pt x="421" y="521"/>
                    </a:lnTo>
                    <a:lnTo>
                      <a:pt x="422" y="506"/>
                    </a:lnTo>
                    <a:lnTo>
                      <a:pt x="423" y="494"/>
                    </a:lnTo>
                    <a:lnTo>
                      <a:pt x="425" y="483"/>
                    </a:lnTo>
                    <a:lnTo>
                      <a:pt x="428" y="472"/>
                    </a:lnTo>
                    <a:lnTo>
                      <a:pt x="432" y="461"/>
                    </a:lnTo>
                    <a:lnTo>
                      <a:pt x="437" y="450"/>
                    </a:lnTo>
                    <a:lnTo>
                      <a:pt x="443" y="440"/>
                    </a:lnTo>
                    <a:lnTo>
                      <a:pt x="449" y="430"/>
                    </a:lnTo>
                    <a:lnTo>
                      <a:pt x="456" y="420"/>
                    </a:lnTo>
                    <a:lnTo>
                      <a:pt x="465" y="411"/>
                    </a:lnTo>
                    <a:lnTo>
                      <a:pt x="475" y="401"/>
                    </a:lnTo>
                    <a:lnTo>
                      <a:pt x="484" y="393"/>
                    </a:lnTo>
                    <a:lnTo>
                      <a:pt x="495" y="385"/>
                    </a:lnTo>
                    <a:lnTo>
                      <a:pt x="507" y="377"/>
                    </a:lnTo>
                    <a:lnTo>
                      <a:pt x="519" y="370"/>
                    </a:lnTo>
                    <a:lnTo>
                      <a:pt x="532" y="364"/>
                    </a:lnTo>
                    <a:lnTo>
                      <a:pt x="546" y="358"/>
                    </a:lnTo>
                    <a:lnTo>
                      <a:pt x="561" y="353"/>
                    </a:lnTo>
                    <a:lnTo>
                      <a:pt x="576" y="348"/>
                    </a:lnTo>
                    <a:lnTo>
                      <a:pt x="592" y="344"/>
                    </a:lnTo>
                    <a:lnTo>
                      <a:pt x="609" y="340"/>
                    </a:lnTo>
                    <a:lnTo>
                      <a:pt x="626" y="337"/>
                    </a:lnTo>
                    <a:lnTo>
                      <a:pt x="644" y="335"/>
                    </a:lnTo>
                    <a:lnTo>
                      <a:pt x="662" y="333"/>
                    </a:lnTo>
                    <a:lnTo>
                      <a:pt x="681" y="332"/>
                    </a:lnTo>
                    <a:lnTo>
                      <a:pt x="701" y="332"/>
                    </a:lnTo>
                    <a:lnTo>
                      <a:pt x="719" y="332"/>
                    </a:lnTo>
                    <a:lnTo>
                      <a:pt x="738" y="333"/>
                    </a:lnTo>
                    <a:lnTo>
                      <a:pt x="755" y="335"/>
                    </a:lnTo>
                    <a:lnTo>
                      <a:pt x="772" y="337"/>
                    </a:lnTo>
                    <a:lnTo>
                      <a:pt x="789" y="339"/>
                    </a:lnTo>
                    <a:lnTo>
                      <a:pt x="805" y="344"/>
                    </a:lnTo>
                    <a:lnTo>
                      <a:pt x="821" y="347"/>
                    </a:lnTo>
                    <a:lnTo>
                      <a:pt x="837" y="352"/>
                    </a:lnTo>
                    <a:lnTo>
                      <a:pt x="851" y="357"/>
                    </a:lnTo>
                    <a:lnTo>
                      <a:pt x="865" y="362"/>
                    </a:lnTo>
                    <a:lnTo>
                      <a:pt x="879" y="368"/>
                    </a:lnTo>
                    <a:lnTo>
                      <a:pt x="891" y="375"/>
                    </a:lnTo>
                    <a:lnTo>
                      <a:pt x="903" y="382"/>
                    </a:lnTo>
                    <a:lnTo>
                      <a:pt x="914" y="391"/>
                    </a:lnTo>
                    <a:lnTo>
                      <a:pt x="925" y="400"/>
                    </a:lnTo>
                    <a:lnTo>
                      <a:pt x="934" y="409"/>
                    </a:lnTo>
                    <a:lnTo>
                      <a:pt x="942" y="418"/>
                    </a:lnTo>
                    <a:lnTo>
                      <a:pt x="950" y="429"/>
                    </a:lnTo>
                    <a:lnTo>
                      <a:pt x="957" y="439"/>
                    </a:lnTo>
                    <a:lnTo>
                      <a:pt x="962" y="449"/>
                    </a:lnTo>
                    <a:lnTo>
                      <a:pt x="968" y="459"/>
                    </a:lnTo>
                    <a:lnTo>
                      <a:pt x="972" y="470"/>
                    </a:lnTo>
                    <a:lnTo>
                      <a:pt x="975" y="481"/>
                    </a:lnTo>
                    <a:lnTo>
                      <a:pt x="977" y="492"/>
                    </a:lnTo>
                    <a:lnTo>
                      <a:pt x="979" y="504"/>
                    </a:lnTo>
                    <a:lnTo>
                      <a:pt x="981" y="519"/>
                    </a:lnTo>
                    <a:lnTo>
                      <a:pt x="982" y="535"/>
                    </a:lnTo>
                    <a:lnTo>
                      <a:pt x="983" y="554"/>
                    </a:lnTo>
                    <a:lnTo>
                      <a:pt x="984" y="574"/>
                    </a:lnTo>
                    <a:lnTo>
                      <a:pt x="984" y="598"/>
                    </a:lnTo>
                    <a:lnTo>
                      <a:pt x="984" y="622"/>
                    </a:lnTo>
                    <a:lnTo>
                      <a:pt x="985" y="650"/>
                    </a:lnTo>
                    <a:lnTo>
                      <a:pt x="985" y="774"/>
                    </a:lnTo>
                    <a:close/>
                    <a:moveTo>
                      <a:pt x="1378" y="299"/>
                    </a:moveTo>
                    <a:lnTo>
                      <a:pt x="1376" y="289"/>
                    </a:lnTo>
                    <a:lnTo>
                      <a:pt x="1373" y="279"/>
                    </a:lnTo>
                    <a:lnTo>
                      <a:pt x="1369" y="269"/>
                    </a:lnTo>
                    <a:lnTo>
                      <a:pt x="1365" y="259"/>
                    </a:lnTo>
                    <a:lnTo>
                      <a:pt x="1361" y="248"/>
                    </a:lnTo>
                    <a:lnTo>
                      <a:pt x="1356" y="238"/>
                    </a:lnTo>
                    <a:lnTo>
                      <a:pt x="1350" y="229"/>
                    </a:lnTo>
                    <a:lnTo>
                      <a:pt x="1344" y="219"/>
                    </a:lnTo>
                    <a:lnTo>
                      <a:pt x="1328" y="199"/>
                    </a:lnTo>
                    <a:lnTo>
                      <a:pt x="1312" y="181"/>
                    </a:lnTo>
                    <a:lnTo>
                      <a:pt x="1293" y="162"/>
                    </a:lnTo>
                    <a:lnTo>
                      <a:pt x="1271" y="144"/>
                    </a:lnTo>
                    <a:lnTo>
                      <a:pt x="1248" y="126"/>
                    </a:lnTo>
                    <a:lnTo>
                      <a:pt x="1222" y="110"/>
                    </a:lnTo>
                    <a:lnTo>
                      <a:pt x="1195" y="95"/>
                    </a:lnTo>
                    <a:lnTo>
                      <a:pt x="1166" y="81"/>
                    </a:lnTo>
                    <a:lnTo>
                      <a:pt x="1135" y="68"/>
                    </a:lnTo>
                    <a:lnTo>
                      <a:pt x="1103" y="57"/>
                    </a:lnTo>
                    <a:lnTo>
                      <a:pt x="1069" y="45"/>
                    </a:lnTo>
                    <a:lnTo>
                      <a:pt x="1033" y="36"/>
                    </a:lnTo>
                    <a:lnTo>
                      <a:pt x="995" y="28"/>
                    </a:lnTo>
                    <a:lnTo>
                      <a:pt x="956" y="21"/>
                    </a:lnTo>
                    <a:lnTo>
                      <a:pt x="916" y="15"/>
                    </a:lnTo>
                    <a:lnTo>
                      <a:pt x="875" y="10"/>
                    </a:lnTo>
                    <a:lnTo>
                      <a:pt x="833" y="5"/>
                    </a:lnTo>
                    <a:lnTo>
                      <a:pt x="789" y="2"/>
                    </a:lnTo>
                    <a:lnTo>
                      <a:pt x="744" y="1"/>
                    </a:lnTo>
                    <a:lnTo>
                      <a:pt x="698" y="0"/>
                    </a:lnTo>
                    <a:lnTo>
                      <a:pt x="650" y="1"/>
                    </a:lnTo>
                    <a:lnTo>
                      <a:pt x="603" y="2"/>
                    </a:lnTo>
                    <a:lnTo>
                      <a:pt x="558" y="5"/>
                    </a:lnTo>
                    <a:lnTo>
                      <a:pt x="514" y="10"/>
                    </a:lnTo>
                    <a:lnTo>
                      <a:pt x="472" y="15"/>
                    </a:lnTo>
                    <a:lnTo>
                      <a:pt x="431" y="22"/>
                    </a:lnTo>
                    <a:lnTo>
                      <a:pt x="391" y="29"/>
                    </a:lnTo>
                    <a:lnTo>
                      <a:pt x="354" y="38"/>
                    </a:lnTo>
                    <a:lnTo>
                      <a:pt x="317" y="48"/>
                    </a:lnTo>
                    <a:lnTo>
                      <a:pt x="284" y="60"/>
                    </a:lnTo>
                    <a:lnTo>
                      <a:pt x="252" y="71"/>
                    </a:lnTo>
                    <a:lnTo>
                      <a:pt x="221" y="84"/>
                    </a:lnTo>
                    <a:lnTo>
                      <a:pt x="193" y="99"/>
                    </a:lnTo>
                    <a:lnTo>
                      <a:pt x="167" y="114"/>
                    </a:lnTo>
                    <a:lnTo>
                      <a:pt x="143" y="130"/>
                    </a:lnTo>
                    <a:lnTo>
                      <a:pt x="119" y="147"/>
                    </a:lnTo>
                    <a:lnTo>
                      <a:pt x="99" y="165"/>
                    </a:lnTo>
                    <a:lnTo>
                      <a:pt x="80" y="184"/>
                    </a:lnTo>
                    <a:lnTo>
                      <a:pt x="64" y="202"/>
                    </a:lnTo>
                    <a:lnTo>
                      <a:pt x="51" y="222"/>
                    </a:lnTo>
                    <a:lnTo>
                      <a:pt x="45" y="232"/>
                    </a:lnTo>
                    <a:lnTo>
                      <a:pt x="38" y="241"/>
                    </a:lnTo>
                    <a:lnTo>
                      <a:pt x="33" y="251"/>
                    </a:lnTo>
                    <a:lnTo>
                      <a:pt x="29" y="262"/>
                    </a:lnTo>
                    <a:lnTo>
                      <a:pt x="25" y="272"/>
                    </a:lnTo>
                    <a:lnTo>
                      <a:pt x="22" y="282"/>
                    </a:lnTo>
                    <a:lnTo>
                      <a:pt x="19" y="292"/>
                    </a:lnTo>
                    <a:lnTo>
                      <a:pt x="17" y="304"/>
                    </a:lnTo>
                    <a:lnTo>
                      <a:pt x="13" y="327"/>
                    </a:lnTo>
                    <a:lnTo>
                      <a:pt x="10" y="354"/>
                    </a:lnTo>
                    <a:lnTo>
                      <a:pt x="7" y="385"/>
                    </a:lnTo>
                    <a:lnTo>
                      <a:pt x="4" y="419"/>
                    </a:lnTo>
                    <a:lnTo>
                      <a:pt x="3" y="457"/>
                    </a:lnTo>
                    <a:lnTo>
                      <a:pt x="1" y="499"/>
                    </a:lnTo>
                    <a:lnTo>
                      <a:pt x="1" y="545"/>
                    </a:lnTo>
                    <a:lnTo>
                      <a:pt x="0" y="595"/>
                    </a:lnTo>
                    <a:lnTo>
                      <a:pt x="0" y="828"/>
                    </a:lnTo>
                    <a:lnTo>
                      <a:pt x="1" y="879"/>
                    </a:lnTo>
                    <a:lnTo>
                      <a:pt x="1" y="926"/>
                    </a:lnTo>
                    <a:lnTo>
                      <a:pt x="3" y="968"/>
                    </a:lnTo>
                    <a:lnTo>
                      <a:pt x="5" y="1007"/>
                    </a:lnTo>
                    <a:lnTo>
                      <a:pt x="7" y="1042"/>
                    </a:lnTo>
                    <a:lnTo>
                      <a:pt x="10" y="1074"/>
                    </a:lnTo>
                    <a:lnTo>
                      <a:pt x="13" y="1101"/>
                    </a:lnTo>
                    <a:lnTo>
                      <a:pt x="17" y="1123"/>
                    </a:lnTo>
                    <a:lnTo>
                      <a:pt x="20" y="1134"/>
                    </a:lnTo>
                    <a:lnTo>
                      <a:pt x="22" y="1145"/>
                    </a:lnTo>
                    <a:lnTo>
                      <a:pt x="26" y="1155"/>
                    </a:lnTo>
                    <a:lnTo>
                      <a:pt x="30" y="1165"/>
                    </a:lnTo>
                    <a:lnTo>
                      <a:pt x="35" y="1175"/>
                    </a:lnTo>
                    <a:lnTo>
                      <a:pt x="40" y="1186"/>
                    </a:lnTo>
                    <a:lnTo>
                      <a:pt x="46" y="1195"/>
                    </a:lnTo>
                    <a:lnTo>
                      <a:pt x="53" y="1205"/>
                    </a:lnTo>
                    <a:lnTo>
                      <a:pt x="67" y="1225"/>
                    </a:lnTo>
                    <a:lnTo>
                      <a:pt x="84" y="1243"/>
                    </a:lnTo>
                    <a:lnTo>
                      <a:pt x="103" y="1261"/>
                    </a:lnTo>
                    <a:lnTo>
                      <a:pt x="124" y="1280"/>
                    </a:lnTo>
                    <a:lnTo>
                      <a:pt x="148" y="1297"/>
                    </a:lnTo>
                    <a:lnTo>
                      <a:pt x="173" y="1314"/>
                    </a:lnTo>
                    <a:lnTo>
                      <a:pt x="201" y="1328"/>
                    </a:lnTo>
                    <a:lnTo>
                      <a:pt x="230" y="1342"/>
                    </a:lnTo>
                    <a:lnTo>
                      <a:pt x="260" y="1356"/>
                    </a:lnTo>
                    <a:lnTo>
                      <a:pt x="293" y="1367"/>
                    </a:lnTo>
                    <a:lnTo>
                      <a:pt x="328" y="1377"/>
                    </a:lnTo>
                    <a:lnTo>
                      <a:pt x="363" y="1387"/>
                    </a:lnTo>
                    <a:lnTo>
                      <a:pt x="401" y="1396"/>
                    </a:lnTo>
                    <a:lnTo>
                      <a:pt x="440" y="1403"/>
                    </a:lnTo>
                    <a:lnTo>
                      <a:pt x="480" y="1409"/>
                    </a:lnTo>
                    <a:lnTo>
                      <a:pt x="521" y="1414"/>
                    </a:lnTo>
                    <a:lnTo>
                      <a:pt x="564" y="1418"/>
                    </a:lnTo>
                    <a:lnTo>
                      <a:pt x="607" y="1421"/>
                    </a:lnTo>
                    <a:lnTo>
                      <a:pt x="652" y="1422"/>
                    </a:lnTo>
                    <a:lnTo>
                      <a:pt x="698" y="1423"/>
                    </a:lnTo>
                    <a:lnTo>
                      <a:pt x="747" y="1422"/>
                    </a:lnTo>
                    <a:lnTo>
                      <a:pt x="793" y="1420"/>
                    </a:lnTo>
                    <a:lnTo>
                      <a:pt x="839" y="1418"/>
                    </a:lnTo>
                    <a:lnTo>
                      <a:pt x="882" y="1413"/>
                    </a:lnTo>
                    <a:lnTo>
                      <a:pt x="925" y="1408"/>
                    </a:lnTo>
                    <a:lnTo>
                      <a:pt x="965" y="1402"/>
                    </a:lnTo>
                    <a:lnTo>
                      <a:pt x="1004" y="1394"/>
                    </a:lnTo>
                    <a:lnTo>
                      <a:pt x="1042" y="1385"/>
                    </a:lnTo>
                    <a:lnTo>
                      <a:pt x="1078" y="1375"/>
                    </a:lnTo>
                    <a:lnTo>
                      <a:pt x="1112" y="1364"/>
                    </a:lnTo>
                    <a:lnTo>
                      <a:pt x="1144" y="1352"/>
                    </a:lnTo>
                    <a:lnTo>
                      <a:pt x="1174" y="1339"/>
                    </a:lnTo>
                    <a:lnTo>
                      <a:pt x="1203" y="1325"/>
                    </a:lnTo>
                    <a:lnTo>
                      <a:pt x="1229" y="1310"/>
                    </a:lnTo>
                    <a:lnTo>
                      <a:pt x="1254" y="1293"/>
                    </a:lnTo>
                    <a:lnTo>
                      <a:pt x="1276" y="1277"/>
                    </a:lnTo>
                    <a:lnTo>
                      <a:pt x="1297" y="1258"/>
                    </a:lnTo>
                    <a:lnTo>
                      <a:pt x="1315" y="1240"/>
                    </a:lnTo>
                    <a:lnTo>
                      <a:pt x="1331" y="1222"/>
                    </a:lnTo>
                    <a:lnTo>
                      <a:pt x="1346" y="1202"/>
                    </a:lnTo>
                    <a:lnTo>
                      <a:pt x="1352" y="1192"/>
                    </a:lnTo>
                    <a:lnTo>
                      <a:pt x="1357" y="1183"/>
                    </a:lnTo>
                    <a:lnTo>
                      <a:pt x="1362" y="1172"/>
                    </a:lnTo>
                    <a:lnTo>
                      <a:pt x="1366" y="1162"/>
                    </a:lnTo>
                    <a:lnTo>
                      <a:pt x="1370" y="1152"/>
                    </a:lnTo>
                    <a:lnTo>
                      <a:pt x="1374" y="1141"/>
                    </a:lnTo>
                    <a:lnTo>
                      <a:pt x="1376" y="1130"/>
                    </a:lnTo>
                    <a:lnTo>
                      <a:pt x="1379" y="1120"/>
                    </a:lnTo>
                    <a:lnTo>
                      <a:pt x="1384" y="1097"/>
                    </a:lnTo>
                    <a:lnTo>
                      <a:pt x="1387" y="1070"/>
                    </a:lnTo>
                    <a:lnTo>
                      <a:pt x="1390" y="1039"/>
                    </a:lnTo>
                    <a:lnTo>
                      <a:pt x="1392" y="1004"/>
                    </a:lnTo>
                    <a:lnTo>
                      <a:pt x="1394" y="966"/>
                    </a:lnTo>
                    <a:lnTo>
                      <a:pt x="1395" y="924"/>
                    </a:lnTo>
                    <a:lnTo>
                      <a:pt x="1396" y="878"/>
                    </a:lnTo>
                    <a:lnTo>
                      <a:pt x="1396" y="828"/>
                    </a:lnTo>
                    <a:lnTo>
                      <a:pt x="1396" y="595"/>
                    </a:lnTo>
                    <a:lnTo>
                      <a:pt x="1396" y="544"/>
                    </a:lnTo>
                    <a:lnTo>
                      <a:pt x="1395" y="497"/>
                    </a:lnTo>
                    <a:lnTo>
                      <a:pt x="1394" y="455"/>
                    </a:lnTo>
                    <a:lnTo>
                      <a:pt x="1392" y="416"/>
                    </a:lnTo>
                    <a:lnTo>
                      <a:pt x="1389" y="380"/>
                    </a:lnTo>
                    <a:lnTo>
                      <a:pt x="1387" y="350"/>
                    </a:lnTo>
                    <a:lnTo>
                      <a:pt x="1383" y="323"/>
                    </a:lnTo>
                    <a:lnTo>
                      <a:pt x="1378" y="29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noEditPoints="1"/>
              </p:cNvSpPr>
              <p:nvPr userDrawn="1"/>
            </p:nvSpPr>
            <p:spPr bwMode="auto">
              <a:xfrm>
                <a:off x="808038" y="6145213"/>
                <a:ext cx="169863" cy="174625"/>
              </a:xfrm>
              <a:custGeom>
                <a:avLst/>
                <a:gdLst>
                  <a:gd name="T0" fmla="*/ 983 w 1396"/>
                  <a:gd name="T1" fmla="*/ 868 h 1423"/>
                  <a:gd name="T2" fmla="*/ 976 w 1396"/>
                  <a:gd name="T3" fmla="*/ 941 h 1423"/>
                  <a:gd name="T4" fmla="*/ 952 w 1396"/>
                  <a:gd name="T5" fmla="*/ 993 h 1423"/>
                  <a:gd name="T6" fmla="*/ 906 w 1396"/>
                  <a:gd name="T7" fmla="*/ 1039 h 1423"/>
                  <a:gd name="T8" fmla="*/ 841 w 1396"/>
                  <a:gd name="T9" fmla="*/ 1071 h 1423"/>
                  <a:gd name="T10" fmla="*/ 758 w 1396"/>
                  <a:gd name="T11" fmla="*/ 1088 h 1423"/>
                  <a:gd name="T12" fmla="*/ 664 w 1396"/>
                  <a:gd name="T13" fmla="*/ 1090 h 1423"/>
                  <a:gd name="T14" fmla="*/ 580 w 1396"/>
                  <a:gd name="T15" fmla="*/ 1077 h 1423"/>
                  <a:gd name="T16" fmla="*/ 510 w 1396"/>
                  <a:gd name="T17" fmla="*/ 1048 h 1423"/>
                  <a:gd name="T18" fmla="*/ 459 w 1396"/>
                  <a:gd name="T19" fmla="*/ 1005 h 1423"/>
                  <a:gd name="T20" fmla="*/ 429 w 1396"/>
                  <a:gd name="T21" fmla="*/ 954 h 1423"/>
                  <a:gd name="T22" fmla="*/ 420 w 1396"/>
                  <a:gd name="T23" fmla="*/ 889 h 1423"/>
                  <a:gd name="T24" fmla="*/ 417 w 1396"/>
                  <a:gd name="T25" fmla="*/ 774 h 1423"/>
                  <a:gd name="T26" fmla="*/ 419 w 1396"/>
                  <a:gd name="T27" fmla="*/ 556 h 1423"/>
                  <a:gd name="T28" fmla="*/ 426 w 1396"/>
                  <a:gd name="T29" fmla="*/ 483 h 1423"/>
                  <a:gd name="T30" fmla="*/ 450 w 1396"/>
                  <a:gd name="T31" fmla="*/ 430 h 1423"/>
                  <a:gd name="T32" fmla="*/ 496 w 1396"/>
                  <a:gd name="T33" fmla="*/ 385 h 1423"/>
                  <a:gd name="T34" fmla="*/ 561 w 1396"/>
                  <a:gd name="T35" fmla="*/ 353 h 1423"/>
                  <a:gd name="T36" fmla="*/ 644 w 1396"/>
                  <a:gd name="T37" fmla="*/ 335 h 1423"/>
                  <a:gd name="T38" fmla="*/ 738 w 1396"/>
                  <a:gd name="T39" fmla="*/ 333 h 1423"/>
                  <a:gd name="T40" fmla="*/ 822 w 1396"/>
                  <a:gd name="T41" fmla="*/ 347 h 1423"/>
                  <a:gd name="T42" fmla="*/ 891 w 1396"/>
                  <a:gd name="T43" fmla="*/ 375 h 1423"/>
                  <a:gd name="T44" fmla="*/ 943 w 1396"/>
                  <a:gd name="T45" fmla="*/ 418 h 1423"/>
                  <a:gd name="T46" fmla="*/ 973 w 1396"/>
                  <a:gd name="T47" fmla="*/ 470 h 1423"/>
                  <a:gd name="T48" fmla="*/ 982 w 1396"/>
                  <a:gd name="T49" fmla="*/ 535 h 1423"/>
                  <a:gd name="T50" fmla="*/ 984 w 1396"/>
                  <a:gd name="T51" fmla="*/ 650 h 1423"/>
                  <a:gd name="T52" fmla="*/ 1370 w 1396"/>
                  <a:gd name="T53" fmla="*/ 269 h 1423"/>
                  <a:gd name="T54" fmla="*/ 1344 w 1396"/>
                  <a:gd name="T55" fmla="*/ 219 h 1423"/>
                  <a:gd name="T56" fmla="*/ 1248 w 1396"/>
                  <a:gd name="T57" fmla="*/ 126 h 1423"/>
                  <a:gd name="T58" fmla="*/ 1104 w 1396"/>
                  <a:gd name="T59" fmla="*/ 57 h 1423"/>
                  <a:gd name="T60" fmla="*/ 917 w 1396"/>
                  <a:gd name="T61" fmla="*/ 15 h 1423"/>
                  <a:gd name="T62" fmla="*/ 698 w 1396"/>
                  <a:gd name="T63" fmla="*/ 0 h 1423"/>
                  <a:gd name="T64" fmla="*/ 472 w 1396"/>
                  <a:gd name="T65" fmla="*/ 15 h 1423"/>
                  <a:gd name="T66" fmla="*/ 284 w 1396"/>
                  <a:gd name="T67" fmla="*/ 60 h 1423"/>
                  <a:gd name="T68" fmla="*/ 143 w 1396"/>
                  <a:gd name="T69" fmla="*/ 130 h 1423"/>
                  <a:gd name="T70" fmla="*/ 51 w 1396"/>
                  <a:gd name="T71" fmla="*/ 222 h 1423"/>
                  <a:gd name="T72" fmla="*/ 25 w 1396"/>
                  <a:gd name="T73" fmla="*/ 272 h 1423"/>
                  <a:gd name="T74" fmla="*/ 9 w 1396"/>
                  <a:gd name="T75" fmla="*/ 354 h 1423"/>
                  <a:gd name="T76" fmla="*/ 0 w 1396"/>
                  <a:gd name="T77" fmla="*/ 545 h 1423"/>
                  <a:gd name="T78" fmla="*/ 3 w 1396"/>
                  <a:gd name="T79" fmla="*/ 968 h 1423"/>
                  <a:gd name="T80" fmla="*/ 17 w 1396"/>
                  <a:gd name="T81" fmla="*/ 1123 h 1423"/>
                  <a:gd name="T82" fmla="*/ 36 w 1396"/>
                  <a:gd name="T83" fmla="*/ 1175 h 1423"/>
                  <a:gd name="T84" fmla="*/ 85 w 1396"/>
                  <a:gd name="T85" fmla="*/ 1243 h 1423"/>
                  <a:gd name="T86" fmla="*/ 201 w 1396"/>
                  <a:gd name="T87" fmla="*/ 1328 h 1423"/>
                  <a:gd name="T88" fmla="*/ 364 w 1396"/>
                  <a:gd name="T89" fmla="*/ 1387 h 1423"/>
                  <a:gd name="T90" fmla="*/ 564 w 1396"/>
                  <a:gd name="T91" fmla="*/ 1418 h 1423"/>
                  <a:gd name="T92" fmla="*/ 793 w 1396"/>
                  <a:gd name="T93" fmla="*/ 1420 h 1423"/>
                  <a:gd name="T94" fmla="*/ 1005 w 1396"/>
                  <a:gd name="T95" fmla="*/ 1394 h 1423"/>
                  <a:gd name="T96" fmla="*/ 1174 w 1396"/>
                  <a:gd name="T97" fmla="*/ 1339 h 1423"/>
                  <a:gd name="T98" fmla="*/ 1297 w 1396"/>
                  <a:gd name="T99" fmla="*/ 1258 h 1423"/>
                  <a:gd name="T100" fmla="*/ 1357 w 1396"/>
                  <a:gd name="T101" fmla="*/ 1183 h 1423"/>
                  <a:gd name="T102" fmla="*/ 1378 w 1396"/>
                  <a:gd name="T103" fmla="*/ 1130 h 1423"/>
                  <a:gd name="T104" fmla="*/ 1392 w 1396"/>
                  <a:gd name="T105" fmla="*/ 1004 h 1423"/>
                  <a:gd name="T106" fmla="*/ 1396 w 1396"/>
                  <a:gd name="T107" fmla="*/ 595 h 1423"/>
                  <a:gd name="T108" fmla="*/ 1390 w 1396"/>
                  <a:gd name="T109" fmla="*/ 38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6" h="1423">
                    <a:moveTo>
                      <a:pt x="984" y="774"/>
                    </a:moveTo>
                    <a:lnTo>
                      <a:pt x="984" y="800"/>
                    </a:lnTo>
                    <a:lnTo>
                      <a:pt x="984" y="825"/>
                    </a:lnTo>
                    <a:lnTo>
                      <a:pt x="984" y="848"/>
                    </a:lnTo>
                    <a:lnTo>
                      <a:pt x="983" y="868"/>
                    </a:lnTo>
                    <a:lnTo>
                      <a:pt x="982" y="887"/>
                    </a:lnTo>
                    <a:lnTo>
                      <a:pt x="981" y="903"/>
                    </a:lnTo>
                    <a:lnTo>
                      <a:pt x="979" y="917"/>
                    </a:lnTo>
                    <a:lnTo>
                      <a:pt x="978" y="930"/>
                    </a:lnTo>
                    <a:lnTo>
                      <a:pt x="976" y="941"/>
                    </a:lnTo>
                    <a:lnTo>
                      <a:pt x="973" y="952"/>
                    </a:lnTo>
                    <a:lnTo>
                      <a:pt x="969" y="962"/>
                    </a:lnTo>
                    <a:lnTo>
                      <a:pt x="965" y="974"/>
                    </a:lnTo>
                    <a:lnTo>
                      <a:pt x="959" y="984"/>
                    </a:lnTo>
                    <a:lnTo>
                      <a:pt x="952" y="993"/>
                    </a:lnTo>
                    <a:lnTo>
                      <a:pt x="944" y="1003"/>
                    </a:lnTo>
                    <a:lnTo>
                      <a:pt x="936" y="1013"/>
                    </a:lnTo>
                    <a:lnTo>
                      <a:pt x="927" y="1022"/>
                    </a:lnTo>
                    <a:lnTo>
                      <a:pt x="917" y="1031"/>
                    </a:lnTo>
                    <a:lnTo>
                      <a:pt x="906" y="1039"/>
                    </a:lnTo>
                    <a:lnTo>
                      <a:pt x="894" y="1046"/>
                    </a:lnTo>
                    <a:lnTo>
                      <a:pt x="882" y="1054"/>
                    </a:lnTo>
                    <a:lnTo>
                      <a:pt x="870" y="1060"/>
                    </a:lnTo>
                    <a:lnTo>
                      <a:pt x="855" y="1066"/>
                    </a:lnTo>
                    <a:lnTo>
                      <a:pt x="841" y="1071"/>
                    </a:lnTo>
                    <a:lnTo>
                      <a:pt x="826" y="1076"/>
                    </a:lnTo>
                    <a:lnTo>
                      <a:pt x="809" y="1080"/>
                    </a:lnTo>
                    <a:lnTo>
                      <a:pt x="793" y="1083"/>
                    </a:lnTo>
                    <a:lnTo>
                      <a:pt x="776" y="1086"/>
                    </a:lnTo>
                    <a:lnTo>
                      <a:pt x="758" y="1088"/>
                    </a:lnTo>
                    <a:lnTo>
                      <a:pt x="740" y="1090"/>
                    </a:lnTo>
                    <a:lnTo>
                      <a:pt x="720" y="1091"/>
                    </a:lnTo>
                    <a:lnTo>
                      <a:pt x="701" y="1091"/>
                    </a:lnTo>
                    <a:lnTo>
                      <a:pt x="683" y="1091"/>
                    </a:lnTo>
                    <a:lnTo>
                      <a:pt x="664" y="1090"/>
                    </a:lnTo>
                    <a:lnTo>
                      <a:pt x="646" y="1088"/>
                    </a:lnTo>
                    <a:lnTo>
                      <a:pt x="628" y="1086"/>
                    </a:lnTo>
                    <a:lnTo>
                      <a:pt x="612" y="1084"/>
                    </a:lnTo>
                    <a:lnTo>
                      <a:pt x="596" y="1081"/>
                    </a:lnTo>
                    <a:lnTo>
                      <a:pt x="580" y="1077"/>
                    </a:lnTo>
                    <a:lnTo>
                      <a:pt x="565" y="1072"/>
                    </a:lnTo>
                    <a:lnTo>
                      <a:pt x="550" y="1067"/>
                    </a:lnTo>
                    <a:lnTo>
                      <a:pt x="536" y="1062"/>
                    </a:lnTo>
                    <a:lnTo>
                      <a:pt x="523" y="1056"/>
                    </a:lnTo>
                    <a:lnTo>
                      <a:pt x="510" y="1048"/>
                    </a:lnTo>
                    <a:lnTo>
                      <a:pt x="499" y="1041"/>
                    </a:lnTo>
                    <a:lnTo>
                      <a:pt x="487" y="1033"/>
                    </a:lnTo>
                    <a:lnTo>
                      <a:pt x="477" y="1024"/>
                    </a:lnTo>
                    <a:lnTo>
                      <a:pt x="468" y="1015"/>
                    </a:lnTo>
                    <a:lnTo>
                      <a:pt x="459" y="1005"/>
                    </a:lnTo>
                    <a:lnTo>
                      <a:pt x="452" y="995"/>
                    </a:lnTo>
                    <a:lnTo>
                      <a:pt x="444" y="985"/>
                    </a:lnTo>
                    <a:lnTo>
                      <a:pt x="438" y="975"/>
                    </a:lnTo>
                    <a:lnTo>
                      <a:pt x="433" y="964"/>
                    </a:lnTo>
                    <a:lnTo>
                      <a:pt x="429" y="954"/>
                    </a:lnTo>
                    <a:lnTo>
                      <a:pt x="426" y="943"/>
                    </a:lnTo>
                    <a:lnTo>
                      <a:pt x="424" y="932"/>
                    </a:lnTo>
                    <a:lnTo>
                      <a:pt x="422" y="919"/>
                    </a:lnTo>
                    <a:lnTo>
                      <a:pt x="421" y="905"/>
                    </a:lnTo>
                    <a:lnTo>
                      <a:pt x="420" y="889"/>
                    </a:lnTo>
                    <a:lnTo>
                      <a:pt x="419" y="870"/>
                    </a:lnTo>
                    <a:lnTo>
                      <a:pt x="418" y="849"/>
                    </a:lnTo>
                    <a:lnTo>
                      <a:pt x="417" y="826"/>
                    </a:lnTo>
                    <a:lnTo>
                      <a:pt x="417" y="801"/>
                    </a:lnTo>
                    <a:lnTo>
                      <a:pt x="417" y="774"/>
                    </a:lnTo>
                    <a:lnTo>
                      <a:pt x="417" y="650"/>
                    </a:lnTo>
                    <a:lnTo>
                      <a:pt x="417" y="623"/>
                    </a:lnTo>
                    <a:lnTo>
                      <a:pt x="417" y="599"/>
                    </a:lnTo>
                    <a:lnTo>
                      <a:pt x="418" y="576"/>
                    </a:lnTo>
                    <a:lnTo>
                      <a:pt x="419" y="556"/>
                    </a:lnTo>
                    <a:lnTo>
                      <a:pt x="420" y="537"/>
                    </a:lnTo>
                    <a:lnTo>
                      <a:pt x="421" y="521"/>
                    </a:lnTo>
                    <a:lnTo>
                      <a:pt x="422" y="506"/>
                    </a:lnTo>
                    <a:lnTo>
                      <a:pt x="424" y="494"/>
                    </a:lnTo>
                    <a:lnTo>
                      <a:pt x="426" y="483"/>
                    </a:lnTo>
                    <a:lnTo>
                      <a:pt x="429" y="472"/>
                    </a:lnTo>
                    <a:lnTo>
                      <a:pt x="432" y="461"/>
                    </a:lnTo>
                    <a:lnTo>
                      <a:pt x="437" y="450"/>
                    </a:lnTo>
                    <a:lnTo>
                      <a:pt x="443" y="440"/>
                    </a:lnTo>
                    <a:lnTo>
                      <a:pt x="450" y="430"/>
                    </a:lnTo>
                    <a:lnTo>
                      <a:pt x="457" y="420"/>
                    </a:lnTo>
                    <a:lnTo>
                      <a:pt x="465" y="411"/>
                    </a:lnTo>
                    <a:lnTo>
                      <a:pt x="475" y="401"/>
                    </a:lnTo>
                    <a:lnTo>
                      <a:pt x="484" y="393"/>
                    </a:lnTo>
                    <a:lnTo>
                      <a:pt x="496" y="385"/>
                    </a:lnTo>
                    <a:lnTo>
                      <a:pt x="507" y="377"/>
                    </a:lnTo>
                    <a:lnTo>
                      <a:pt x="519" y="370"/>
                    </a:lnTo>
                    <a:lnTo>
                      <a:pt x="532" y="364"/>
                    </a:lnTo>
                    <a:lnTo>
                      <a:pt x="547" y="358"/>
                    </a:lnTo>
                    <a:lnTo>
                      <a:pt x="561" y="353"/>
                    </a:lnTo>
                    <a:lnTo>
                      <a:pt x="576" y="348"/>
                    </a:lnTo>
                    <a:lnTo>
                      <a:pt x="593" y="344"/>
                    </a:lnTo>
                    <a:lnTo>
                      <a:pt x="609" y="340"/>
                    </a:lnTo>
                    <a:lnTo>
                      <a:pt x="626" y="337"/>
                    </a:lnTo>
                    <a:lnTo>
                      <a:pt x="644" y="335"/>
                    </a:lnTo>
                    <a:lnTo>
                      <a:pt x="662" y="333"/>
                    </a:lnTo>
                    <a:lnTo>
                      <a:pt x="682" y="332"/>
                    </a:lnTo>
                    <a:lnTo>
                      <a:pt x="701" y="332"/>
                    </a:lnTo>
                    <a:lnTo>
                      <a:pt x="719" y="332"/>
                    </a:lnTo>
                    <a:lnTo>
                      <a:pt x="738" y="333"/>
                    </a:lnTo>
                    <a:lnTo>
                      <a:pt x="755" y="335"/>
                    </a:lnTo>
                    <a:lnTo>
                      <a:pt x="773" y="337"/>
                    </a:lnTo>
                    <a:lnTo>
                      <a:pt x="789" y="339"/>
                    </a:lnTo>
                    <a:lnTo>
                      <a:pt x="805" y="344"/>
                    </a:lnTo>
                    <a:lnTo>
                      <a:pt x="822" y="347"/>
                    </a:lnTo>
                    <a:lnTo>
                      <a:pt x="837" y="352"/>
                    </a:lnTo>
                    <a:lnTo>
                      <a:pt x="851" y="357"/>
                    </a:lnTo>
                    <a:lnTo>
                      <a:pt x="866" y="362"/>
                    </a:lnTo>
                    <a:lnTo>
                      <a:pt x="879" y="368"/>
                    </a:lnTo>
                    <a:lnTo>
                      <a:pt x="891" y="375"/>
                    </a:lnTo>
                    <a:lnTo>
                      <a:pt x="903" y="382"/>
                    </a:lnTo>
                    <a:lnTo>
                      <a:pt x="915" y="391"/>
                    </a:lnTo>
                    <a:lnTo>
                      <a:pt x="925" y="400"/>
                    </a:lnTo>
                    <a:lnTo>
                      <a:pt x="934" y="409"/>
                    </a:lnTo>
                    <a:lnTo>
                      <a:pt x="943" y="418"/>
                    </a:lnTo>
                    <a:lnTo>
                      <a:pt x="950" y="429"/>
                    </a:lnTo>
                    <a:lnTo>
                      <a:pt x="958" y="439"/>
                    </a:lnTo>
                    <a:lnTo>
                      <a:pt x="964" y="449"/>
                    </a:lnTo>
                    <a:lnTo>
                      <a:pt x="969" y="459"/>
                    </a:lnTo>
                    <a:lnTo>
                      <a:pt x="973" y="470"/>
                    </a:lnTo>
                    <a:lnTo>
                      <a:pt x="976" y="481"/>
                    </a:lnTo>
                    <a:lnTo>
                      <a:pt x="978" y="492"/>
                    </a:lnTo>
                    <a:lnTo>
                      <a:pt x="979" y="504"/>
                    </a:lnTo>
                    <a:lnTo>
                      <a:pt x="981" y="519"/>
                    </a:lnTo>
                    <a:lnTo>
                      <a:pt x="982" y="535"/>
                    </a:lnTo>
                    <a:lnTo>
                      <a:pt x="983" y="554"/>
                    </a:lnTo>
                    <a:lnTo>
                      <a:pt x="984" y="574"/>
                    </a:lnTo>
                    <a:lnTo>
                      <a:pt x="984" y="598"/>
                    </a:lnTo>
                    <a:lnTo>
                      <a:pt x="984" y="622"/>
                    </a:lnTo>
                    <a:lnTo>
                      <a:pt x="984" y="650"/>
                    </a:lnTo>
                    <a:lnTo>
                      <a:pt x="984" y="774"/>
                    </a:lnTo>
                    <a:close/>
                    <a:moveTo>
                      <a:pt x="1379" y="299"/>
                    </a:moveTo>
                    <a:lnTo>
                      <a:pt x="1377" y="289"/>
                    </a:lnTo>
                    <a:lnTo>
                      <a:pt x="1374" y="279"/>
                    </a:lnTo>
                    <a:lnTo>
                      <a:pt x="1370" y="269"/>
                    </a:lnTo>
                    <a:lnTo>
                      <a:pt x="1365" y="259"/>
                    </a:lnTo>
                    <a:lnTo>
                      <a:pt x="1361" y="248"/>
                    </a:lnTo>
                    <a:lnTo>
                      <a:pt x="1356" y="238"/>
                    </a:lnTo>
                    <a:lnTo>
                      <a:pt x="1350" y="229"/>
                    </a:lnTo>
                    <a:lnTo>
                      <a:pt x="1344" y="219"/>
                    </a:lnTo>
                    <a:lnTo>
                      <a:pt x="1329" y="199"/>
                    </a:lnTo>
                    <a:lnTo>
                      <a:pt x="1312" y="181"/>
                    </a:lnTo>
                    <a:lnTo>
                      <a:pt x="1293" y="162"/>
                    </a:lnTo>
                    <a:lnTo>
                      <a:pt x="1271" y="144"/>
                    </a:lnTo>
                    <a:lnTo>
                      <a:pt x="1248" y="126"/>
                    </a:lnTo>
                    <a:lnTo>
                      <a:pt x="1222" y="110"/>
                    </a:lnTo>
                    <a:lnTo>
                      <a:pt x="1196" y="95"/>
                    </a:lnTo>
                    <a:lnTo>
                      <a:pt x="1167" y="81"/>
                    </a:lnTo>
                    <a:lnTo>
                      <a:pt x="1135" y="68"/>
                    </a:lnTo>
                    <a:lnTo>
                      <a:pt x="1104" y="57"/>
                    </a:lnTo>
                    <a:lnTo>
                      <a:pt x="1069" y="45"/>
                    </a:lnTo>
                    <a:lnTo>
                      <a:pt x="1033" y="36"/>
                    </a:lnTo>
                    <a:lnTo>
                      <a:pt x="995" y="28"/>
                    </a:lnTo>
                    <a:lnTo>
                      <a:pt x="957" y="21"/>
                    </a:lnTo>
                    <a:lnTo>
                      <a:pt x="917" y="15"/>
                    </a:lnTo>
                    <a:lnTo>
                      <a:pt x="875" y="10"/>
                    </a:lnTo>
                    <a:lnTo>
                      <a:pt x="833" y="5"/>
                    </a:lnTo>
                    <a:lnTo>
                      <a:pt x="789" y="2"/>
                    </a:lnTo>
                    <a:lnTo>
                      <a:pt x="744" y="1"/>
                    </a:lnTo>
                    <a:lnTo>
                      <a:pt x="698" y="0"/>
                    </a:lnTo>
                    <a:lnTo>
                      <a:pt x="650" y="1"/>
                    </a:lnTo>
                    <a:lnTo>
                      <a:pt x="603" y="2"/>
                    </a:lnTo>
                    <a:lnTo>
                      <a:pt x="558" y="5"/>
                    </a:lnTo>
                    <a:lnTo>
                      <a:pt x="514" y="10"/>
                    </a:lnTo>
                    <a:lnTo>
                      <a:pt x="472" y="15"/>
                    </a:lnTo>
                    <a:lnTo>
                      <a:pt x="431" y="22"/>
                    </a:lnTo>
                    <a:lnTo>
                      <a:pt x="392" y="29"/>
                    </a:lnTo>
                    <a:lnTo>
                      <a:pt x="355" y="38"/>
                    </a:lnTo>
                    <a:lnTo>
                      <a:pt x="319" y="48"/>
                    </a:lnTo>
                    <a:lnTo>
                      <a:pt x="284" y="60"/>
                    </a:lnTo>
                    <a:lnTo>
                      <a:pt x="252" y="71"/>
                    </a:lnTo>
                    <a:lnTo>
                      <a:pt x="222" y="84"/>
                    </a:lnTo>
                    <a:lnTo>
                      <a:pt x="194" y="99"/>
                    </a:lnTo>
                    <a:lnTo>
                      <a:pt x="167" y="114"/>
                    </a:lnTo>
                    <a:lnTo>
                      <a:pt x="143" y="130"/>
                    </a:lnTo>
                    <a:lnTo>
                      <a:pt x="119" y="147"/>
                    </a:lnTo>
                    <a:lnTo>
                      <a:pt x="99" y="165"/>
                    </a:lnTo>
                    <a:lnTo>
                      <a:pt x="81" y="184"/>
                    </a:lnTo>
                    <a:lnTo>
                      <a:pt x="64" y="202"/>
                    </a:lnTo>
                    <a:lnTo>
                      <a:pt x="51" y="222"/>
                    </a:lnTo>
                    <a:lnTo>
                      <a:pt x="45" y="232"/>
                    </a:lnTo>
                    <a:lnTo>
                      <a:pt x="39" y="241"/>
                    </a:lnTo>
                    <a:lnTo>
                      <a:pt x="34" y="251"/>
                    </a:lnTo>
                    <a:lnTo>
                      <a:pt x="30" y="262"/>
                    </a:lnTo>
                    <a:lnTo>
                      <a:pt x="25" y="272"/>
                    </a:lnTo>
                    <a:lnTo>
                      <a:pt x="22" y="282"/>
                    </a:lnTo>
                    <a:lnTo>
                      <a:pt x="19" y="292"/>
                    </a:lnTo>
                    <a:lnTo>
                      <a:pt x="17" y="304"/>
                    </a:lnTo>
                    <a:lnTo>
                      <a:pt x="13" y="327"/>
                    </a:lnTo>
                    <a:lnTo>
                      <a:pt x="9" y="354"/>
                    </a:lnTo>
                    <a:lnTo>
                      <a:pt x="7" y="385"/>
                    </a:lnTo>
                    <a:lnTo>
                      <a:pt x="4" y="419"/>
                    </a:lnTo>
                    <a:lnTo>
                      <a:pt x="2" y="457"/>
                    </a:lnTo>
                    <a:lnTo>
                      <a:pt x="1" y="499"/>
                    </a:lnTo>
                    <a:lnTo>
                      <a:pt x="0" y="545"/>
                    </a:lnTo>
                    <a:lnTo>
                      <a:pt x="0" y="595"/>
                    </a:lnTo>
                    <a:lnTo>
                      <a:pt x="0" y="828"/>
                    </a:lnTo>
                    <a:lnTo>
                      <a:pt x="0" y="879"/>
                    </a:lnTo>
                    <a:lnTo>
                      <a:pt x="1" y="926"/>
                    </a:lnTo>
                    <a:lnTo>
                      <a:pt x="3" y="968"/>
                    </a:lnTo>
                    <a:lnTo>
                      <a:pt x="4" y="1007"/>
                    </a:lnTo>
                    <a:lnTo>
                      <a:pt x="7" y="1042"/>
                    </a:lnTo>
                    <a:lnTo>
                      <a:pt x="10" y="1074"/>
                    </a:lnTo>
                    <a:lnTo>
                      <a:pt x="13" y="1101"/>
                    </a:lnTo>
                    <a:lnTo>
                      <a:pt x="17" y="1123"/>
                    </a:lnTo>
                    <a:lnTo>
                      <a:pt x="20" y="1134"/>
                    </a:lnTo>
                    <a:lnTo>
                      <a:pt x="23" y="1145"/>
                    </a:lnTo>
                    <a:lnTo>
                      <a:pt x="26" y="1155"/>
                    </a:lnTo>
                    <a:lnTo>
                      <a:pt x="31" y="1165"/>
                    </a:lnTo>
                    <a:lnTo>
                      <a:pt x="36" y="1175"/>
                    </a:lnTo>
                    <a:lnTo>
                      <a:pt x="41" y="1186"/>
                    </a:lnTo>
                    <a:lnTo>
                      <a:pt x="47" y="1195"/>
                    </a:lnTo>
                    <a:lnTo>
                      <a:pt x="53" y="1205"/>
                    </a:lnTo>
                    <a:lnTo>
                      <a:pt x="67" y="1225"/>
                    </a:lnTo>
                    <a:lnTo>
                      <a:pt x="85" y="1243"/>
                    </a:lnTo>
                    <a:lnTo>
                      <a:pt x="103" y="1261"/>
                    </a:lnTo>
                    <a:lnTo>
                      <a:pt x="125" y="1280"/>
                    </a:lnTo>
                    <a:lnTo>
                      <a:pt x="148" y="1297"/>
                    </a:lnTo>
                    <a:lnTo>
                      <a:pt x="174" y="1314"/>
                    </a:lnTo>
                    <a:lnTo>
                      <a:pt x="201" y="1328"/>
                    </a:lnTo>
                    <a:lnTo>
                      <a:pt x="230" y="1342"/>
                    </a:lnTo>
                    <a:lnTo>
                      <a:pt x="261" y="1356"/>
                    </a:lnTo>
                    <a:lnTo>
                      <a:pt x="293" y="1367"/>
                    </a:lnTo>
                    <a:lnTo>
                      <a:pt x="327" y="1377"/>
                    </a:lnTo>
                    <a:lnTo>
                      <a:pt x="364" y="1387"/>
                    </a:lnTo>
                    <a:lnTo>
                      <a:pt x="402" y="1396"/>
                    </a:lnTo>
                    <a:lnTo>
                      <a:pt x="440" y="1403"/>
                    </a:lnTo>
                    <a:lnTo>
                      <a:pt x="480" y="1409"/>
                    </a:lnTo>
                    <a:lnTo>
                      <a:pt x="521" y="1414"/>
                    </a:lnTo>
                    <a:lnTo>
                      <a:pt x="564" y="1418"/>
                    </a:lnTo>
                    <a:lnTo>
                      <a:pt x="607" y="1421"/>
                    </a:lnTo>
                    <a:lnTo>
                      <a:pt x="652" y="1422"/>
                    </a:lnTo>
                    <a:lnTo>
                      <a:pt x="698" y="1423"/>
                    </a:lnTo>
                    <a:lnTo>
                      <a:pt x="747" y="1422"/>
                    </a:lnTo>
                    <a:lnTo>
                      <a:pt x="793" y="1420"/>
                    </a:lnTo>
                    <a:lnTo>
                      <a:pt x="839" y="1418"/>
                    </a:lnTo>
                    <a:lnTo>
                      <a:pt x="882" y="1413"/>
                    </a:lnTo>
                    <a:lnTo>
                      <a:pt x="925" y="1408"/>
                    </a:lnTo>
                    <a:lnTo>
                      <a:pt x="965" y="1402"/>
                    </a:lnTo>
                    <a:lnTo>
                      <a:pt x="1005" y="1394"/>
                    </a:lnTo>
                    <a:lnTo>
                      <a:pt x="1041" y="1385"/>
                    </a:lnTo>
                    <a:lnTo>
                      <a:pt x="1078" y="1375"/>
                    </a:lnTo>
                    <a:lnTo>
                      <a:pt x="1112" y="1364"/>
                    </a:lnTo>
                    <a:lnTo>
                      <a:pt x="1145" y="1352"/>
                    </a:lnTo>
                    <a:lnTo>
                      <a:pt x="1174" y="1339"/>
                    </a:lnTo>
                    <a:lnTo>
                      <a:pt x="1203" y="1325"/>
                    </a:lnTo>
                    <a:lnTo>
                      <a:pt x="1229" y="1310"/>
                    </a:lnTo>
                    <a:lnTo>
                      <a:pt x="1254" y="1293"/>
                    </a:lnTo>
                    <a:lnTo>
                      <a:pt x="1277" y="1277"/>
                    </a:lnTo>
                    <a:lnTo>
                      <a:pt x="1297" y="1258"/>
                    </a:lnTo>
                    <a:lnTo>
                      <a:pt x="1315" y="1240"/>
                    </a:lnTo>
                    <a:lnTo>
                      <a:pt x="1332" y="1222"/>
                    </a:lnTo>
                    <a:lnTo>
                      <a:pt x="1346" y="1202"/>
                    </a:lnTo>
                    <a:lnTo>
                      <a:pt x="1352" y="1192"/>
                    </a:lnTo>
                    <a:lnTo>
                      <a:pt x="1357" y="1183"/>
                    </a:lnTo>
                    <a:lnTo>
                      <a:pt x="1362" y="1172"/>
                    </a:lnTo>
                    <a:lnTo>
                      <a:pt x="1367" y="1162"/>
                    </a:lnTo>
                    <a:lnTo>
                      <a:pt x="1371" y="1152"/>
                    </a:lnTo>
                    <a:lnTo>
                      <a:pt x="1375" y="1141"/>
                    </a:lnTo>
                    <a:lnTo>
                      <a:pt x="1378" y="1130"/>
                    </a:lnTo>
                    <a:lnTo>
                      <a:pt x="1380" y="1120"/>
                    </a:lnTo>
                    <a:lnTo>
                      <a:pt x="1384" y="1097"/>
                    </a:lnTo>
                    <a:lnTo>
                      <a:pt x="1387" y="1070"/>
                    </a:lnTo>
                    <a:lnTo>
                      <a:pt x="1390" y="1039"/>
                    </a:lnTo>
                    <a:lnTo>
                      <a:pt x="1392" y="1004"/>
                    </a:lnTo>
                    <a:lnTo>
                      <a:pt x="1394" y="966"/>
                    </a:lnTo>
                    <a:lnTo>
                      <a:pt x="1395" y="924"/>
                    </a:lnTo>
                    <a:lnTo>
                      <a:pt x="1396" y="878"/>
                    </a:lnTo>
                    <a:lnTo>
                      <a:pt x="1396" y="828"/>
                    </a:lnTo>
                    <a:lnTo>
                      <a:pt x="1396" y="595"/>
                    </a:lnTo>
                    <a:lnTo>
                      <a:pt x="1396" y="544"/>
                    </a:lnTo>
                    <a:lnTo>
                      <a:pt x="1395" y="497"/>
                    </a:lnTo>
                    <a:lnTo>
                      <a:pt x="1394" y="455"/>
                    </a:lnTo>
                    <a:lnTo>
                      <a:pt x="1392" y="416"/>
                    </a:lnTo>
                    <a:lnTo>
                      <a:pt x="1390" y="380"/>
                    </a:lnTo>
                    <a:lnTo>
                      <a:pt x="1387" y="350"/>
                    </a:lnTo>
                    <a:lnTo>
                      <a:pt x="1383" y="323"/>
                    </a:lnTo>
                    <a:lnTo>
                      <a:pt x="1379" y="29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userDrawn="1"/>
            </p:nvSpPr>
            <p:spPr bwMode="auto">
              <a:xfrm>
                <a:off x="1851026" y="6148388"/>
                <a:ext cx="160338" cy="168275"/>
              </a:xfrm>
              <a:custGeom>
                <a:avLst/>
                <a:gdLst>
                  <a:gd name="T0" fmla="*/ 0 w 1317"/>
                  <a:gd name="T1" fmla="*/ 1375 h 1375"/>
                  <a:gd name="T2" fmla="*/ 400 w 1317"/>
                  <a:gd name="T3" fmla="*/ 1375 h 1375"/>
                  <a:gd name="T4" fmla="*/ 400 w 1317"/>
                  <a:gd name="T5" fmla="*/ 620 h 1375"/>
                  <a:gd name="T6" fmla="*/ 916 w 1317"/>
                  <a:gd name="T7" fmla="*/ 1375 h 1375"/>
                  <a:gd name="T8" fmla="*/ 1317 w 1317"/>
                  <a:gd name="T9" fmla="*/ 1375 h 1375"/>
                  <a:gd name="T10" fmla="*/ 1317 w 1317"/>
                  <a:gd name="T11" fmla="*/ 0 h 1375"/>
                  <a:gd name="T12" fmla="*/ 916 w 1317"/>
                  <a:gd name="T13" fmla="*/ 0 h 1375"/>
                  <a:gd name="T14" fmla="*/ 916 w 1317"/>
                  <a:gd name="T15" fmla="*/ 761 h 1375"/>
                  <a:gd name="T16" fmla="*/ 397 w 1317"/>
                  <a:gd name="T17" fmla="*/ 0 h 1375"/>
                  <a:gd name="T18" fmla="*/ 0 w 1317"/>
                  <a:gd name="T19" fmla="*/ 0 h 1375"/>
                  <a:gd name="T20" fmla="*/ 0 w 1317"/>
                  <a:gd name="T21" fmla="*/ 1375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7" h="1375">
                    <a:moveTo>
                      <a:pt x="0" y="1375"/>
                    </a:moveTo>
                    <a:lnTo>
                      <a:pt x="400" y="1375"/>
                    </a:lnTo>
                    <a:lnTo>
                      <a:pt x="400" y="620"/>
                    </a:lnTo>
                    <a:lnTo>
                      <a:pt x="916" y="1375"/>
                    </a:lnTo>
                    <a:lnTo>
                      <a:pt x="1317" y="1375"/>
                    </a:lnTo>
                    <a:lnTo>
                      <a:pt x="1317" y="0"/>
                    </a:lnTo>
                    <a:lnTo>
                      <a:pt x="916" y="0"/>
                    </a:lnTo>
                    <a:lnTo>
                      <a:pt x="916" y="761"/>
                    </a:lnTo>
                    <a:lnTo>
                      <a:pt x="397" y="0"/>
                    </a:lnTo>
                    <a:lnTo>
                      <a:pt x="0" y="0"/>
                    </a:lnTo>
                    <a:lnTo>
                      <a:pt x="0" y="137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Rectangle 10"/>
              <p:cNvSpPr>
                <a:spLocks noChangeArrowheads="1"/>
              </p:cNvSpPr>
              <p:nvPr userDrawn="1"/>
            </p:nvSpPr>
            <p:spPr bwMode="auto">
              <a:xfrm>
                <a:off x="1576388" y="6148388"/>
                <a:ext cx="53975" cy="1682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userDrawn="1"/>
            </p:nvSpPr>
            <p:spPr bwMode="auto">
              <a:xfrm>
                <a:off x="1417638" y="6148388"/>
                <a:ext cx="134938" cy="168275"/>
              </a:xfrm>
              <a:custGeom>
                <a:avLst/>
                <a:gdLst>
                  <a:gd name="T0" fmla="*/ 0 w 1095"/>
                  <a:gd name="T1" fmla="*/ 1375 h 1375"/>
                  <a:gd name="T2" fmla="*/ 1095 w 1095"/>
                  <a:gd name="T3" fmla="*/ 1375 h 1375"/>
                  <a:gd name="T4" fmla="*/ 1095 w 1095"/>
                  <a:gd name="T5" fmla="*/ 1037 h 1375"/>
                  <a:gd name="T6" fmla="*/ 430 w 1095"/>
                  <a:gd name="T7" fmla="*/ 1037 h 1375"/>
                  <a:gd name="T8" fmla="*/ 430 w 1095"/>
                  <a:gd name="T9" fmla="*/ 0 h 1375"/>
                  <a:gd name="T10" fmla="*/ 0 w 1095"/>
                  <a:gd name="T11" fmla="*/ 0 h 1375"/>
                  <a:gd name="T12" fmla="*/ 0 w 1095"/>
                  <a:gd name="T13" fmla="*/ 1375 h 1375"/>
                </a:gdLst>
                <a:ahLst/>
                <a:cxnLst>
                  <a:cxn ang="0">
                    <a:pos x="T0" y="T1"/>
                  </a:cxn>
                  <a:cxn ang="0">
                    <a:pos x="T2" y="T3"/>
                  </a:cxn>
                  <a:cxn ang="0">
                    <a:pos x="T4" y="T5"/>
                  </a:cxn>
                  <a:cxn ang="0">
                    <a:pos x="T6" y="T7"/>
                  </a:cxn>
                  <a:cxn ang="0">
                    <a:pos x="T8" y="T9"/>
                  </a:cxn>
                  <a:cxn ang="0">
                    <a:pos x="T10" y="T11"/>
                  </a:cxn>
                  <a:cxn ang="0">
                    <a:pos x="T12" y="T13"/>
                  </a:cxn>
                </a:cxnLst>
                <a:rect l="0" t="0" r="r" b="b"/>
                <a:pathLst>
                  <a:path w="1095" h="1375">
                    <a:moveTo>
                      <a:pt x="0" y="1375"/>
                    </a:moveTo>
                    <a:lnTo>
                      <a:pt x="1095" y="1375"/>
                    </a:lnTo>
                    <a:lnTo>
                      <a:pt x="1095" y="1037"/>
                    </a:lnTo>
                    <a:lnTo>
                      <a:pt x="430" y="1037"/>
                    </a:lnTo>
                    <a:lnTo>
                      <a:pt x="430" y="0"/>
                    </a:lnTo>
                    <a:lnTo>
                      <a:pt x="0" y="0"/>
                    </a:lnTo>
                    <a:lnTo>
                      <a:pt x="0" y="137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userDrawn="1"/>
            </p:nvSpPr>
            <p:spPr bwMode="auto">
              <a:xfrm>
                <a:off x="1200151" y="6148388"/>
                <a:ext cx="188913" cy="168275"/>
              </a:xfrm>
              <a:custGeom>
                <a:avLst/>
                <a:gdLst>
                  <a:gd name="T0" fmla="*/ 0 w 1550"/>
                  <a:gd name="T1" fmla="*/ 1375 h 1375"/>
                  <a:gd name="T2" fmla="*/ 350 w 1550"/>
                  <a:gd name="T3" fmla="*/ 1375 h 1375"/>
                  <a:gd name="T4" fmla="*/ 350 w 1550"/>
                  <a:gd name="T5" fmla="*/ 327 h 1375"/>
                  <a:gd name="T6" fmla="*/ 618 w 1550"/>
                  <a:gd name="T7" fmla="*/ 1375 h 1375"/>
                  <a:gd name="T8" fmla="*/ 932 w 1550"/>
                  <a:gd name="T9" fmla="*/ 1375 h 1375"/>
                  <a:gd name="T10" fmla="*/ 1201 w 1550"/>
                  <a:gd name="T11" fmla="*/ 302 h 1375"/>
                  <a:gd name="T12" fmla="*/ 1201 w 1550"/>
                  <a:gd name="T13" fmla="*/ 1375 h 1375"/>
                  <a:gd name="T14" fmla="*/ 1550 w 1550"/>
                  <a:gd name="T15" fmla="*/ 1375 h 1375"/>
                  <a:gd name="T16" fmla="*/ 1550 w 1550"/>
                  <a:gd name="T17" fmla="*/ 0 h 1375"/>
                  <a:gd name="T18" fmla="*/ 944 w 1550"/>
                  <a:gd name="T19" fmla="*/ 0 h 1375"/>
                  <a:gd name="T20" fmla="*/ 777 w 1550"/>
                  <a:gd name="T21" fmla="*/ 689 h 1375"/>
                  <a:gd name="T22" fmla="*/ 609 w 1550"/>
                  <a:gd name="T23" fmla="*/ 0 h 1375"/>
                  <a:gd name="T24" fmla="*/ 0 w 1550"/>
                  <a:gd name="T25" fmla="*/ 0 h 1375"/>
                  <a:gd name="T26" fmla="*/ 0 w 1550"/>
                  <a:gd name="T27" fmla="*/ 1375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0" h="1375">
                    <a:moveTo>
                      <a:pt x="0" y="1375"/>
                    </a:moveTo>
                    <a:lnTo>
                      <a:pt x="350" y="1375"/>
                    </a:lnTo>
                    <a:lnTo>
                      <a:pt x="350" y="327"/>
                    </a:lnTo>
                    <a:lnTo>
                      <a:pt x="618" y="1375"/>
                    </a:lnTo>
                    <a:lnTo>
                      <a:pt x="932" y="1375"/>
                    </a:lnTo>
                    <a:lnTo>
                      <a:pt x="1201" y="302"/>
                    </a:lnTo>
                    <a:lnTo>
                      <a:pt x="1201" y="1375"/>
                    </a:lnTo>
                    <a:lnTo>
                      <a:pt x="1550" y="1375"/>
                    </a:lnTo>
                    <a:lnTo>
                      <a:pt x="1550" y="0"/>
                    </a:lnTo>
                    <a:lnTo>
                      <a:pt x="944" y="0"/>
                    </a:lnTo>
                    <a:lnTo>
                      <a:pt x="777" y="689"/>
                    </a:lnTo>
                    <a:lnTo>
                      <a:pt x="609" y="0"/>
                    </a:lnTo>
                    <a:lnTo>
                      <a:pt x="0" y="0"/>
                    </a:lnTo>
                    <a:lnTo>
                      <a:pt x="0" y="137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userDrawn="1"/>
            </p:nvSpPr>
            <p:spPr bwMode="auto">
              <a:xfrm>
                <a:off x="623888" y="6148388"/>
                <a:ext cx="161925" cy="168275"/>
              </a:xfrm>
              <a:custGeom>
                <a:avLst/>
                <a:gdLst>
                  <a:gd name="T0" fmla="*/ 0 w 1326"/>
                  <a:gd name="T1" fmla="*/ 294 h 1375"/>
                  <a:gd name="T2" fmla="*/ 797 w 1326"/>
                  <a:gd name="T3" fmla="*/ 294 h 1375"/>
                  <a:gd name="T4" fmla="*/ 0 w 1326"/>
                  <a:gd name="T5" fmla="*/ 1090 h 1375"/>
                  <a:gd name="T6" fmla="*/ 0 w 1326"/>
                  <a:gd name="T7" fmla="*/ 1375 h 1375"/>
                  <a:gd name="T8" fmla="*/ 1326 w 1326"/>
                  <a:gd name="T9" fmla="*/ 1375 h 1375"/>
                  <a:gd name="T10" fmla="*/ 1326 w 1326"/>
                  <a:gd name="T11" fmla="*/ 1080 h 1375"/>
                  <a:gd name="T12" fmla="*/ 526 w 1326"/>
                  <a:gd name="T13" fmla="*/ 1080 h 1375"/>
                  <a:gd name="T14" fmla="*/ 1321 w 1326"/>
                  <a:gd name="T15" fmla="*/ 285 h 1375"/>
                  <a:gd name="T16" fmla="*/ 1321 w 1326"/>
                  <a:gd name="T17" fmla="*/ 0 h 1375"/>
                  <a:gd name="T18" fmla="*/ 0 w 1326"/>
                  <a:gd name="T19" fmla="*/ 0 h 1375"/>
                  <a:gd name="T20" fmla="*/ 0 w 1326"/>
                  <a:gd name="T21" fmla="*/ 294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6" h="1375">
                    <a:moveTo>
                      <a:pt x="0" y="294"/>
                    </a:moveTo>
                    <a:lnTo>
                      <a:pt x="797" y="294"/>
                    </a:lnTo>
                    <a:lnTo>
                      <a:pt x="0" y="1090"/>
                    </a:lnTo>
                    <a:lnTo>
                      <a:pt x="0" y="1375"/>
                    </a:lnTo>
                    <a:lnTo>
                      <a:pt x="1326" y="1375"/>
                    </a:lnTo>
                    <a:lnTo>
                      <a:pt x="1326" y="1080"/>
                    </a:lnTo>
                    <a:lnTo>
                      <a:pt x="526" y="1080"/>
                    </a:lnTo>
                    <a:lnTo>
                      <a:pt x="1321" y="285"/>
                    </a:lnTo>
                    <a:lnTo>
                      <a:pt x="1321" y="0"/>
                    </a:lnTo>
                    <a:lnTo>
                      <a:pt x="0" y="0"/>
                    </a:lnTo>
                    <a:lnTo>
                      <a:pt x="0" y="29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369464237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1743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454400" y="1219200"/>
            <a:ext cx="3454400" cy="381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981200"/>
            <a:ext cx="508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xfrm>
            <a:off x="914400" y="6477000"/>
            <a:ext cx="2540000" cy="228600"/>
          </a:xfrm>
          <a:prstGeom prst="rect">
            <a:avLst/>
          </a:prstGeom>
        </p:spPr>
        <p:txBody>
          <a:bodyPr/>
          <a:lstStyle>
            <a:lvl1pPr>
              <a:defRPr/>
            </a:lvl1pPr>
          </a:lstStyle>
          <a:p>
            <a:pPr>
              <a:defRPr/>
            </a:pPr>
            <a:fld id="{7264DC2F-6A49-498D-94F5-EBB2A1D32C35}" type="datetime1">
              <a:rPr lang="zh-CN" altLang="en-US"/>
              <a:pPr>
                <a:defRPr/>
              </a:pPr>
              <a:t>2020/12/27</a:t>
            </a:fld>
            <a:endParaRPr lang="en-US" altLang="zh-CN"/>
          </a:p>
        </p:txBody>
      </p:sp>
      <p:sp>
        <p:nvSpPr>
          <p:cNvPr id="6" name="Rectangle 5"/>
          <p:cNvSpPr>
            <a:spLocks noGrp="1" noChangeArrowheads="1"/>
          </p:cNvSpPr>
          <p:nvPr>
            <p:ph type="ftr" sz="quarter" idx="11"/>
          </p:nvPr>
        </p:nvSpPr>
        <p:spPr>
          <a:xfrm>
            <a:off x="3162300" y="6211888"/>
            <a:ext cx="6197600" cy="457200"/>
          </a:xfrm>
          <a:prstGeom prst="rect">
            <a:avLst/>
          </a:prstGeom>
        </p:spPr>
        <p:txBody>
          <a:bodyPr/>
          <a:lstStyle>
            <a:lvl1pPr>
              <a:defRPr/>
            </a:lvl1pPr>
          </a:lstStyle>
          <a:p>
            <a:pPr>
              <a:defRPr/>
            </a:pPr>
            <a:r>
              <a:rPr lang="zh-CN" altLang="en-US"/>
              <a:t>国家安全生产监督管理总局化学品登记中心</a:t>
            </a:r>
          </a:p>
        </p:txBody>
      </p:sp>
    </p:spTree>
    <p:extLst>
      <p:ext uri="{BB962C8B-B14F-4D97-AF65-F5344CB8AC3E}">
        <p14:creationId xmlns:p14="http://schemas.microsoft.com/office/powerpoint/2010/main" val="342626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2">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2999656" y="-4515"/>
            <a:ext cx="376970" cy="686703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Rectangle 5"/>
          <p:cNvSpPr>
            <a:spLocks noChangeArrowheads="1"/>
          </p:cNvSpPr>
          <p:nvPr userDrawn="1"/>
        </p:nvSpPr>
        <p:spPr bwMode="auto">
          <a:xfrm>
            <a:off x="-8167" y="-9031"/>
            <a:ext cx="3257290" cy="6867031"/>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任意多边形 18"/>
          <p:cNvSpPr/>
          <p:nvPr userDrawn="1"/>
        </p:nvSpPr>
        <p:spPr bwMode="auto">
          <a:xfrm rot="16200000">
            <a:off x="1762562" y="-577245"/>
            <a:ext cx="885314" cy="3451588"/>
          </a:xfrm>
          <a:custGeom>
            <a:avLst/>
            <a:gdLst>
              <a:gd name="connsiteX0" fmla="*/ 792088 w 792088"/>
              <a:gd name="connsiteY0" fmla="*/ 0 h 3088125"/>
              <a:gd name="connsiteX1" fmla="*/ 792088 w 792088"/>
              <a:gd name="connsiteY1" fmla="*/ 2746392 h 3088125"/>
              <a:gd name="connsiteX2" fmla="*/ 0 w 792088"/>
              <a:gd name="connsiteY2" fmla="*/ 3088125 h 3088125"/>
              <a:gd name="connsiteX3" fmla="*/ 0 w 792088"/>
              <a:gd name="connsiteY3" fmla="*/ 0 h 3088125"/>
              <a:gd name="connsiteX4" fmla="*/ 792088 w 792088"/>
              <a:gd name="connsiteY4" fmla="*/ 0 h 308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88" h="3088125">
                <a:moveTo>
                  <a:pt x="792088" y="0"/>
                </a:moveTo>
                <a:lnTo>
                  <a:pt x="792088" y="2746392"/>
                </a:lnTo>
                <a:lnTo>
                  <a:pt x="0" y="3088125"/>
                </a:lnTo>
                <a:lnTo>
                  <a:pt x="0" y="0"/>
                </a:lnTo>
                <a:lnTo>
                  <a:pt x="792088" y="0"/>
                </a:ln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noAutofit/>
          </a:bodyPr>
          <a:lstStyle/>
          <a:p>
            <a:pPr algn="ctr"/>
            <a:endParaRPr lang="zh-CN" altLang="en-US"/>
          </a:p>
        </p:txBody>
      </p:sp>
      <p:grpSp>
        <p:nvGrpSpPr>
          <p:cNvPr id="21" name="Group 4"/>
          <p:cNvGrpSpPr>
            <a:grpSpLocks noChangeAspect="1"/>
          </p:cNvGrpSpPr>
          <p:nvPr userDrawn="1"/>
        </p:nvGrpSpPr>
        <p:grpSpPr bwMode="auto">
          <a:xfrm>
            <a:off x="796032" y="924712"/>
            <a:ext cx="2530475" cy="447675"/>
            <a:chOff x="488" y="665"/>
            <a:chExt cx="1594" cy="282"/>
          </a:xfrm>
          <a:solidFill>
            <a:schemeClr val="tx2"/>
          </a:solidFill>
        </p:grpSpPr>
        <p:sp>
          <p:nvSpPr>
            <p:cNvPr id="22" name="Freeform 5"/>
            <p:cNvSpPr>
              <a:spLocks/>
            </p:cNvSpPr>
            <p:nvPr userDrawn="1"/>
          </p:nvSpPr>
          <p:spPr bwMode="auto">
            <a:xfrm>
              <a:off x="488" y="665"/>
              <a:ext cx="177" cy="282"/>
            </a:xfrm>
            <a:custGeom>
              <a:avLst/>
              <a:gdLst>
                <a:gd name="T0" fmla="*/ 36 w 36"/>
                <a:gd name="T1" fmla="*/ 54 h 55"/>
                <a:gd name="T2" fmla="*/ 21 w 36"/>
                <a:gd name="T3" fmla="*/ 55 h 55"/>
                <a:gd name="T4" fmla="*/ 10 w 36"/>
                <a:gd name="T5" fmla="*/ 54 h 55"/>
                <a:gd name="T6" fmla="*/ 4 w 36"/>
                <a:gd name="T7" fmla="*/ 49 h 55"/>
                <a:gd name="T8" fmla="*/ 1 w 36"/>
                <a:gd name="T9" fmla="*/ 40 h 55"/>
                <a:gd name="T10" fmla="*/ 0 w 36"/>
                <a:gd name="T11" fmla="*/ 28 h 55"/>
                <a:gd name="T12" fmla="*/ 4 w 36"/>
                <a:gd name="T13" fmla="*/ 6 h 55"/>
                <a:gd name="T14" fmla="*/ 20 w 36"/>
                <a:gd name="T15" fmla="*/ 0 h 55"/>
                <a:gd name="T16" fmla="*/ 36 w 36"/>
                <a:gd name="T17" fmla="*/ 2 h 55"/>
                <a:gd name="T18" fmla="*/ 35 w 36"/>
                <a:gd name="T19" fmla="*/ 11 h 55"/>
                <a:gd name="T20" fmla="*/ 23 w 36"/>
                <a:gd name="T21" fmla="*/ 10 h 55"/>
                <a:gd name="T22" fmla="*/ 15 w 36"/>
                <a:gd name="T23" fmla="*/ 11 h 55"/>
                <a:gd name="T24" fmla="*/ 12 w 36"/>
                <a:gd name="T25" fmla="*/ 16 h 55"/>
                <a:gd name="T26" fmla="*/ 11 w 36"/>
                <a:gd name="T27" fmla="*/ 29 h 55"/>
                <a:gd name="T28" fmla="*/ 13 w 36"/>
                <a:gd name="T29" fmla="*/ 42 h 55"/>
                <a:gd name="T30" fmla="*/ 22 w 36"/>
                <a:gd name="T31" fmla="*/ 46 h 55"/>
                <a:gd name="T32" fmla="*/ 35 w 36"/>
                <a:gd name="T33" fmla="*/ 45 h 55"/>
                <a:gd name="T34" fmla="*/ 36 w 36"/>
                <a:gd name="T3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55">
                  <a:moveTo>
                    <a:pt x="36" y="54"/>
                  </a:moveTo>
                  <a:cubicBezTo>
                    <a:pt x="30" y="55"/>
                    <a:pt x="25" y="55"/>
                    <a:pt x="21" y="55"/>
                  </a:cubicBezTo>
                  <a:cubicBezTo>
                    <a:pt x="16" y="55"/>
                    <a:pt x="13" y="55"/>
                    <a:pt x="10" y="54"/>
                  </a:cubicBezTo>
                  <a:cubicBezTo>
                    <a:pt x="7" y="53"/>
                    <a:pt x="5" y="51"/>
                    <a:pt x="4" y="49"/>
                  </a:cubicBezTo>
                  <a:cubicBezTo>
                    <a:pt x="2" y="46"/>
                    <a:pt x="1" y="43"/>
                    <a:pt x="1" y="40"/>
                  </a:cubicBezTo>
                  <a:cubicBezTo>
                    <a:pt x="0" y="37"/>
                    <a:pt x="0" y="33"/>
                    <a:pt x="0" y="28"/>
                  </a:cubicBezTo>
                  <a:cubicBezTo>
                    <a:pt x="0" y="17"/>
                    <a:pt x="1" y="10"/>
                    <a:pt x="4" y="6"/>
                  </a:cubicBezTo>
                  <a:cubicBezTo>
                    <a:pt x="7" y="2"/>
                    <a:pt x="12" y="0"/>
                    <a:pt x="20" y="0"/>
                  </a:cubicBezTo>
                  <a:cubicBezTo>
                    <a:pt x="25" y="0"/>
                    <a:pt x="30" y="1"/>
                    <a:pt x="36" y="2"/>
                  </a:cubicBezTo>
                  <a:cubicBezTo>
                    <a:pt x="35" y="11"/>
                    <a:pt x="35" y="11"/>
                    <a:pt x="35" y="11"/>
                  </a:cubicBezTo>
                  <a:cubicBezTo>
                    <a:pt x="30" y="10"/>
                    <a:pt x="26" y="10"/>
                    <a:pt x="23" y="10"/>
                  </a:cubicBezTo>
                  <a:cubicBezTo>
                    <a:pt x="19" y="10"/>
                    <a:pt x="17" y="10"/>
                    <a:pt x="15" y="11"/>
                  </a:cubicBezTo>
                  <a:cubicBezTo>
                    <a:pt x="14" y="12"/>
                    <a:pt x="13" y="14"/>
                    <a:pt x="12" y="16"/>
                  </a:cubicBezTo>
                  <a:cubicBezTo>
                    <a:pt x="11" y="19"/>
                    <a:pt x="11" y="23"/>
                    <a:pt x="11" y="29"/>
                  </a:cubicBezTo>
                  <a:cubicBezTo>
                    <a:pt x="11" y="36"/>
                    <a:pt x="12" y="40"/>
                    <a:pt x="13" y="42"/>
                  </a:cubicBezTo>
                  <a:cubicBezTo>
                    <a:pt x="14" y="45"/>
                    <a:pt x="17" y="46"/>
                    <a:pt x="22" y="46"/>
                  </a:cubicBezTo>
                  <a:cubicBezTo>
                    <a:pt x="26" y="46"/>
                    <a:pt x="31" y="45"/>
                    <a:pt x="35" y="45"/>
                  </a:cubicBezTo>
                  <a:lnTo>
                    <a:pt x="3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6"/>
            <p:cNvSpPr>
              <a:spLocks noEditPoints="1"/>
            </p:cNvSpPr>
            <p:nvPr userDrawn="1"/>
          </p:nvSpPr>
          <p:spPr bwMode="auto">
            <a:xfrm>
              <a:off x="695" y="665"/>
              <a:ext cx="216" cy="282"/>
            </a:xfrm>
            <a:custGeom>
              <a:avLst/>
              <a:gdLst>
                <a:gd name="T0" fmla="*/ 39 w 44"/>
                <a:gd name="T1" fmla="*/ 49 h 55"/>
                <a:gd name="T2" fmla="*/ 22 w 44"/>
                <a:gd name="T3" fmla="*/ 55 h 55"/>
                <a:gd name="T4" fmla="*/ 5 w 44"/>
                <a:gd name="T5" fmla="*/ 49 h 55"/>
                <a:gd name="T6" fmla="*/ 0 w 44"/>
                <a:gd name="T7" fmla="*/ 28 h 55"/>
                <a:gd name="T8" fmla="*/ 5 w 44"/>
                <a:gd name="T9" fmla="*/ 7 h 55"/>
                <a:gd name="T10" fmla="*/ 22 w 44"/>
                <a:gd name="T11" fmla="*/ 0 h 55"/>
                <a:gd name="T12" fmla="*/ 39 w 44"/>
                <a:gd name="T13" fmla="*/ 7 h 55"/>
                <a:gd name="T14" fmla="*/ 44 w 44"/>
                <a:gd name="T15" fmla="*/ 28 h 55"/>
                <a:gd name="T16" fmla="*/ 39 w 44"/>
                <a:gd name="T17" fmla="*/ 49 h 55"/>
                <a:gd name="T18" fmla="*/ 13 w 44"/>
                <a:gd name="T19" fmla="*/ 42 h 55"/>
                <a:gd name="T20" fmla="*/ 22 w 44"/>
                <a:gd name="T21" fmla="*/ 46 h 55"/>
                <a:gd name="T22" fmla="*/ 31 w 44"/>
                <a:gd name="T23" fmla="*/ 42 h 55"/>
                <a:gd name="T24" fmla="*/ 33 w 44"/>
                <a:gd name="T25" fmla="*/ 28 h 55"/>
                <a:gd name="T26" fmla="*/ 30 w 44"/>
                <a:gd name="T27" fmla="*/ 14 h 55"/>
                <a:gd name="T28" fmla="*/ 22 w 44"/>
                <a:gd name="T29" fmla="*/ 10 h 55"/>
                <a:gd name="T30" fmla="*/ 13 w 44"/>
                <a:gd name="T31" fmla="*/ 14 h 55"/>
                <a:gd name="T32" fmla="*/ 11 w 44"/>
                <a:gd name="T33" fmla="*/ 28 h 55"/>
                <a:gd name="T34" fmla="*/ 13 w 44"/>
                <a:gd name="T35"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55">
                  <a:moveTo>
                    <a:pt x="39" y="49"/>
                  </a:moveTo>
                  <a:cubicBezTo>
                    <a:pt x="36" y="53"/>
                    <a:pt x="30" y="55"/>
                    <a:pt x="22" y="55"/>
                  </a:cubicBezTo>
                  <a:cubicBezTo>
                    <a:pt x="14" y="55"/>
                    <a:pt x="8" y="53"/>
                    <a:pt x="5" y="49"/>
                  </a:cubicBezTo>
                  <a:cubicBezTo>
                    <a:pt x="1" y="44"/>
                    <a:pt x="0" y="37"/>
                    <a:pt x="0" y="28"/>
                  </a:cubicBezTo>
                  <a:cubicBezTo>
                    <a:pt x="0" y="19"/>
                    <a:pt x="1" y="12"/>
                    <a:pt x="5" y="7"/>
                  </a:cubicBezTo>
                  <a:cubicBezTo>
                    <a:pt x="8" y="2"/>
                    <a:pt x="14" y="0"/>
                    <a:pt x="22" y="0"/>
                  </a:cubicBezTo>
                  <a:cubicBezTo>
                    <a:pt x="30" y="0"/>
                    <a:pt x="36" y="2"/>
                    <a:pt x="39" y="7"/>
                  </a:cubicBezTo>
                  <a:cubicBezTo>
                    <a:pt x="42" y="12"/>
                    <a:pt x="44" y="19"/>
                    <a:pt x="44" y="28"/>
                  </a:cubicBezTo>
                  <a:cubicBezTo>
                    <a:pt x="44" y="37"/>
                    <a:pt x="42" y="44"/>
                    <a:pt x="39" y="49"/>
                  </a:cubicBezTo>
                  <a:close/>
                  <a:moveTo>
                    <a:pt x="13" y="42"/>
                  </a:moveTo>
                  <a:cubicBezTo>
                    <a:pt x="15" y="45"/>
                    <a:pt x="18" y="46"/>
                    <a:pt x="22" y="46"/>
                  </a:cubicBezTo>
                  <a:cubicBezTo>
                    <a:pt x="26" y="46"/>
                    <a:pt x="29" y="45"/>
                    <a:pt x="31" y="42"/>
                  </a:cubicBezTo>
                  <a:cubicBezTo>
                    <a:pt x="32" y="39"/>
                    <a:pt x="33" y="35"/>
                    <a:pt x="33" y="28"/>
                  </a:cubicBezTo>
                  <a:cubicBezTo>
                    <a:pt x="33" y="22"/>
                    <a:pt x="32" y="17"/>
                    <a:pt x="30" y="14"/>
                  </a:cubicBezTo>
                  <a:cubicBezTo>
                    <a:pt x="29" y="11"/>
                    <a:pt x="26" y="10"/>
                    <a:pt x="22" y="10"/>
                  </a:cubicBezTo>
                  <a:cubicBezTo>
                    <a:pt x="18" y="10"/>
                    <a:pt x="15" y="11"/>
                    <a:pt x="13" y="14"/>
                  </a:cubicBezTo>
                  <a:cubicBezTo>
                    <a:pt x="12" y="17"/>
                    <a:pt x="11" y="22"/>
                    <a:pt x="11" y="28"/>
                  </a:cubicBezTo>
                  <a:cubicBezTo>
                    <a:pt x="11" y="35"/>
                    <a:pt x="12" y="39"/>
                    <a:pt x="1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7"/>
            <p:cNvSpPr>
              <a:spLocks/>
            </p:cNvSpPr>
            <p:nvPr userDrawn="1"/>
          </p:nvSpPr>
          <p:spPr bwMode="auto">
            <a:xfrm>
              <a:off x="955" y="670"/>
              <a:ext cx="212" cy="277"/>
            </a:xfrm>
            <a:custGeom>
              <a:avLst/>
              <a:gdLst>
                <a:gd name="T0" fmla="*/ 0 w 212"/>
                <a:gd name="T1" fmla="*/ 277 h 277"/>
                <a:gd name="T2" fmla="*/ 0 w 212"/>
                <a:gd name="T3" fmla="*/ 0 h 277"/>
                <a:gd name="T4" fmla="*/ 94 w 212"/>
                <a:gd name="T5" fmla="*/ 0 h 277"/>
                <a:gd name="T6" fmla="*/ 153 w 212"/>
                <a:gd name="T7" fmla="*/ 225 h 277"/>
                <a:gd name="T8" fmla="*/ 158 w 212"/>
                <a:gd name="T9" fmla="*/ 225 h 277"/>
                <a:gd name="T10" fmla="*/ 158 w 212"/>
                <a:gd name="T11" fmla="*/ 0 h 277"/>
                <a:gd name="T12" fmla="*/ 212 w 212"/>
                <a:gd name="T13" fmla="*/ 0 h 277"/>
                <a:gd name="T14" fmla="*/ 212 w 212"/>
                <a:gd name="T15" fmla="*/ 277 h 277"/>
                <a:gd name="T16" fmla="*/ 123 w 212"/>
                <a:gd name="T17" fmla="*/ 277 h 277"/>
                <a:gd name="T18" fmla="*/ 59 w 212"/>
                <a:gd name="T19" fmla="*/ 46 h 277"/>
                <a:gd name="T20" fmla="*/ 55 w 212"/>
                <a:gd name="T21" fmla="*/ 46 h 277"/>
                <a:gd name="T22" fmla="*/ 55 w 212"/>
                <a:gd name="T23" fmla="*/ 277 h 277"/>
                <a:gd name="T24" fmla="*/ 0 w 212"/>
                <a:gd name="T25"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277">
                  <a:moveTo>
                    <a:pt x="0" y="277"/>
                  </a:moveTo>
                  <a:lnTo>
                    <a:pt x="0" y="0"/>
                  </a:lnTo>
                  <a:lnTo>
                    <a:pt x="94" y="0"/>
                  </a:lnTo>
                  <a:lnTo>
                    <a:pt x="153" y="225"/>
                  </a:lnTo>
                  <a:lnTo>
                    <a:pt x="158" y="225"/>
                  </a:lnTo>
                  <a:lnTo>
                    <a:pt x="158" y="0"/>
                  </a:lnTo>
                  <a:lnTo>
                    <a:pt x="212" y="0"/>
                  </a:lnTo>
                  <a:lnTo>
                    <a:pt x="212" y="277"/>
                  </a:lnTo>
                  <a:lnTo>
                    <a:pt x="123" y="277"/>
                  </a:lnTo>
                  <a:lnTo>
                    <a:pt x="59" y="46"/>
                  </a:lnTo>
                  <a:lnTo>
                    <a:pt x="55" y="46"/>
                  </a:lnTo>
                  <a:lnTo>
                    <a:pt x="55" y="277"/>
                  </a:lnTo>
                  <a:lnTo>
                    <a:pt x="0" y="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8"/>
            <p:cNvSpPr>
              <a:spLocks/>
            </p:cNvSpPr>
            <p:nvPr userDrawn="1"/>
          </p:nvSpPr>
          <p:spPr bwMode="auto">
            <a:xfrm>
              <a:off x="1201" y="670"/>
              <a:ext cx="192" cy="277"/>
            </a:xfrm>
            <a:custGeom>
              <a:avLst/>
              <a:gdLst>
                <a:gd name="T0" fmla="*/ 0 w 192"/>
                <a:gd name="T1" fmla="*/ 51 h 277"/>
                <a:gd name="T2" fmla="*/ 0 w 192"/>
                <a:gd name="T3" fmla="*/ 0 h 277"/>
                <a:gd name="T4" fmla="*/ 192 w 192"/>
                <a:gd name="T5" fmla="*/ 0 h 277"/>
                <a:gd name="T6" fmla="*/ 192 w 192"/>
                <a:gd name="T7" fmla="*/ 51 h 277"/>
                <a:gd name="T8" fmla="*/ 123 w 192"/>
                <a:gd name="T9" fmla="*/ 51 h 277"/>
                <a:gd name="T10" fmla="*/ 123 w 192"/>
                <a:gd name="T11" fmla="*/ 277 h 277"/>
                <a:gd name="T12" fmla="*/ 69 w 192"/>
                <a:gd name="T13" fmla="*/ 277 h 277"/>
                <a:gd name="T14" fmla="*/ 69 w 192"/>
                <a:gd name="T15" fmla="*/ 51 h 277"/>
                <a:gd name="T16" fmla="*/ 0 w 192"/>
                <a:gd name="T17" fmla="*/ 5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77">
                  <a:moveTo>
                    <a:pt x="0" y="51"/>
                  </a:moveTo>
                  <a:lnTo>
                    <a:pt x="0" y="0"/>
                  </a:lnTo>
                  <a:lnTo>
                    <a:pt x="192" y="0"/>
                  </a:lnTo>
                  <a:lnTo>
                    <a:pt x="192" y="51"/>
                  </a:lnTo>
                  <a:lnTo>
                    <a:pt x="123" y="51"/>
                  </a:lnTo>
                  <a:lnTo>
                    <a:pt x="123" y="277"/>
                  </a:lnTo>
                  <a:lnTo>
                    <a:pt x="69" y="277"/>
                  </a:lnTo>
                  <a:lnTo>
                    <a:pt x="69" y="51"/>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9"/>
            <p:cNvSpPr>
              <a:spLocks/>
            </p:cNvSpPr>
            <p:nvPr userDrawn="1"/>
          </p:nvSpPr>
          <p:spPr bwMode="auto">
            <a:xfrm>
              <a:off x="1428" y="670"/>
              <a:ext cx="172" cy="277"/>
            </a:xfrm>
            <a:custGeom>
              <a:avLst/>
              <a:gdLst>
                <a:gd name="T0" fmla="*/ 0 w 172"/>
                <a:gd name="T1" fmla="*/ 277 h 277"/>
                <a:gd name="T2" fmla="*/ 0 w 172"/>
                <a:gd name="T3" fmla="*/ 0 h 277"/>
                <a:gd name="T4" fmla="*/ 172 w 172"/>
                <a:gd name="T5" fmla="*/ 0 h 277"/>
                <a:gd name="T6" fmla="*/ 172 w 172"/>
                <a:gd name="T7" fmla="*/ 46 h 277"/>
                <a:gd name="T8" fmla="*/ 54 w 172"/>
                <a:gd name="T9" fmla="*/ 46 h 277"/>
                <a:gd name="T10" fmla="*/ 54 w 172"/>
                <a:gd name="T11" fmla="*/ 113 h 277"/>
                <a:gd name="T12" fmla="*/ 147 w 172"/>
                <a:gd name="T13" fmla="*/ 113 h 277"/>
                <a:gd name="T14" fmla="*/ 147 w 172"/>
                <a:gd name="T15" fmla="*/ 159 h 277"/>
                <a:gd name="T16" fmla="*/ 54 w 172"/>
                <a:gd name="T17" fmla="*/ 159 h 277"/>
                <a:gd name="T18" fmla="*/ 54 w 172"/>
                <a:gd name="T19" fmla="*/ 225 h 277"/>
                <a:gd name="T20" fmla="*/ 172 w 172"/>
                <a:gd name="T21" fmla="*/ 225 h 277"/>
                <a:gd name="T22" fmla="*/ 172 w 172"/>
                <a:gd name="T23" fmla="*/ 277 h 277"/>
                <a:gd name="T24" fmla="*/ 0 w 172"/>
                <a:gd name="T25"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77">
                  <a:moveTo>
                    <a:pt x="0" y="277"/>
                  </a:moveTo>
                  <a:lnTo>
                    <a:pt x="0" y="0"/>
                  </a:lnTo>
                  <a:lnTo>
                    <a:pt x="172" y="0"/>
                  </a:lnTo>
                  <a:lnTo>
                    <a:pt x="172" y="46"/>
                  </a:lnTo>
                  <a:lnTo>
                    <a:pt x="54" y="46"/>
                  </a:lnTo>
                  <a:lnTo>
                    <a:pt x="54" y="113"/>
                  </a:lnTo>
                  <a:lnTo>
                    <a:pt x="147" y="113"/>
                  </a:lnTo>
                  <a:lnTo>
                    <a:pt x="147" y="159"/>
                  </a:lnTo>
                  <a:lnTo>
                    <a:pt x="54" y="159"/>
                  </a:lnTo>
                  <a:lnTo>
                    <a:pt x="54" y="225"/>
                  </a:lnTo>
                  <a:lnTo>
                    <a:pt x="172" y="225"/>
                  </a:lnTo>
                  <a:lnTo>
                    <a:pt x="172" y="277"/>
                  </a:lnTo>
                  <a:lnTo>
                    <a:pt x="0" y="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0"/>
            <p:cNvSpPr>
              <a:spLocks/>
            </p:cNvSpPr>
            <p:nvPr userDrawn="1"/>
          </p:nvSpPr>
          <p:spPr bwMode="auto">
            <a:xfrm>
              <a:off x="1644" y="670"/>
              <a:ext cx="212" cy="277"/>
            </a:xfrm>
            <a:custGeom>
              <a:avLst/>
              <a:gdLst>
                <a:gd name="T0" fmla="*/ 0 w 212"/>
                <a:gd name="T1" fmla="*/ 277 h 277"/>
                <a:gd name="T2" fmla="*/ 0 w 212"/>
                <a:gd name="T3" fmla="*/ 0 h 277"/>
                <a:gd name="T4" fmla="*/ 89 w 212"/>
                <a:gd name="T5" fmla="*/ 0 h 277"/>
                <a:gd name="T6" fmla="*/ 153 w 212"/>
                <a:gd name="T7" fmla="*/ 225 h 277"/>
                <a:gd name="T8" fmla="*/ 158 w 212"/>
                <a:gd name="T9" fmla="*/ 225 h 277"/>
                <a:gd name="T10" fmla="*/ 158 w 212"/>
                <a:gd name="T11" fmla="*/ 0 h 277"/>
                <a:gd name="T12" fmla="*/ 212 w 212"/>
                <a:gd name="T13" fmla="*/ 0 h 277"/>
                <a:gd name="T14" fmla="*/ 212 w 212"/>
                <a:gd name="T15" fmla="*/ 277 h 277"/>
                <a:gd name="T16" fmla="*/ 123 w 212"/>
                <a:gd name="T17" fmla="*/ 277 h 277"/>
                <a:gd name="T18" fmla="*/ 54 w 212"/>
                <a:gd name="T19" fmla="*/ 46 h 277"/>
                <a:gd name="T20" fmla="*/ 54 w 212"/>
                <a:gd name="T21" fmla="*/ 46 h 277"/>
                <a:gd name="T22" fmla="*/ 54 w 212"/>
                <a:gd name="T23" fmla="*/ 277 h 277"/>
                <a:gd name="T24" fmla="*/ 0 w 212"/>
                <a:gd name="T25"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277">
                  <a:moveTo>
                    <a:pt x="0" y="277"/>
                  </a:moveTo>
                  <a:lnTo>
                    <a:pt x="0" y="0"/>
                  </a:lnTo>
                  <a:lnTo>
                    <a:pt x="89" y="0"/>
                  </a:lnTo>
                  <a:lnTo>
                    <a:pt x="153" y="225"/>
                  </a:lnTo>
                  <a:lnTo>
                    <a:pt x="158" y="225"/>
                  </a:lnTo>
                  <a:lnTo>
                    <a:pt x="158" y="0"/>
                  </a:lnTo>
                  <a:lnTo>
                    <a:pt x="212" y="0"/>
                  </a:lnTo>
                  <a:lnTo>
                    <a:pt x="212" y="277"/>
                  </a:lnTo>
                  <a:lnTo>
                    <a:pt x="123" y="277"/>
                  </a:lnTo>
                  <a:lnTo>
                    <a:pt x="54" y="46"/>
                  </a:lnTo>
                  <a:lnTo>
                    <a:pt x="54" y="46"/>
                  </a:lnTo>
                  <a:lnTo>
                    <a:pt x="54" y="277"/>
                  </a:lnTo>
                  <a:lnTo>
                    <a:pt x="0" y="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1"/>
            <p:cNvSpPr>
              <a:spLocks/>
            </p:cNvSpPr>
            <p:nvPr userDrawn="1"/>
          </p:nvSpPr>
          <p:spPr bwMode="auto">
            <a:xfrm>
              <a:off x="1885" y="670"/>
              <a:ext cx="197" cy="277"/>
            </a:xfrm>
            <a:custGeom>
              <a:avLst/>
              <a:gdLst>
                <a:gd name="T0" fmla="*/ 0 w 197"/>
                <a:gd name="T1" fmla="*/ 51 h 277"/>
                <a:gd name="T2" fmla="*/ 0 w 197"/>
                <a:gd name="T3" fmla="*/ 0 h 277"/>
                <a:gd name="T4" fmla="*/ 197 w 197"/>
                <a:gd name="T5" fmla="*/ 0 h 277"/>
                <a:gd name="T6" fmla="*/ 197 w 197"/>
                <a:gd name="T7" fmla="*/ 51 h 277"/>
                <a:gd name="T8" fmla="*/ 128 w 197"/>
                <a:gd name="T9" fmla="*/ 51 h 277"/>
                <a:gd name="T10" fmla="*/ 128 w 197"/>
                <a:gd name="T11" fmla="*/ 277 h 277"/>
                <a:gd name="T12" fmla="*/ 74 w 197"/>
                <a:gd name="T13" fmla="*/ 277 h 277"/>
                <a:gd name="T14" fmla="*/ 74 w 197"/>
                <a:gd name="T15" fmla="*/ 51 h 277"/>
                <a:gd name="T16" fmla="*/ 0 w 197"/>
                <a:gd name="T17" fmla="*/ 5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77">
                  <a:moveTo>
                    <a:pt x="0" y="51"/>
                  </a:moveTo>
                  <a:lnTo>
                    <a:pt x="0" y="0"/>
                  </a:lnTo>
                  <a:lnTo>
                    <a:pt x="197" y="0"/>
                  </a:lnTo>
                  <a:lnTo>
                    <a:pt x="197" y="51"/>
                  </a:lnTo>
                  <a:lnTo>
                    <a:pt x="128" y="51"/>
                  </a:lnTo>
                  <a:lnTo>
                    <a:pt x="128" y="277"/>
                  </a:lnTo>
                  <a:lnTo>
                    <a:pt x="74" y="277"/>
                  </a:lnTo>
                  <a:lnTo>
                    <a:pt x="74" y="51"/>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284621436"/>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页面">
    <p:spTree>
      <p:nvGrpSpPr>
        <p:cNvPr id="1" name=""/>
        <p:cNvGrpSpPr/>
        <p:nvPr/>
      </p:nvGrpSpPr>
      <p:grpSpPr>
        <a:xfrm>
          <a:off x="0" y="0"/>
          <a:ext cx="0" cy="0"/>
          <a:chOff x="0" y="0"/>
          <a:chExt cx="0" cy="0"/>
        </a:xfrm>
      </p:grpSpPr>
      <p:sp>
        <p:nvSpPr>
          <p:cNvPr id="27" name="矩形 26"/>
          <p:cNvSpPr/>
          <p:nvPr userDrawn="1"/>
        </p:nvSpPr>
        <p:spPr>
          <a:xfrm>
            <a:off x="0" y="-1871"/>
            <a:ext cx="12192000" cy="6859871"/>
          </a:xfrm>
          <a:prstGeom prst="rect">
            <a:avLst/>
          </a:prstGeom>
          <a:gradFill flip="none" rotWithShape="1">
            <a:gsLst>
              <a:gs pos="10000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grpSp>
        <p:nvGrpSpPr>
          <p:cNvPr id="2" name="组合 1"/>
          <p:cNvGrpSpPr/>
          <p:nvPr userDrawn="1"/>
        </p:nvGrpSpPr>
        <p:grpSpPr>
          <a:xfrm>
            <a:off x="1559496" y="2616414"/>
            <a:ext cx="1458416" cy="1460658"/>
            <a:chOff x="1559496" y="2616414"/>
            <a:chExt cx="1458416" cy="1460658"/>
          </a:xfrm>
        </p:grpSpPr>
        <p:sp>
          <p:nvSpPr>
            <p:cNvPr id="35" name="Rectangle 10"/>
            <p:cNvSpPr>
              <a:spLocks noChangeArrowheads="1"/>
            </p:cNvSpPr>
            <p:nvPr userDrawn="1"/>
          </p:nvSpPr>
          <p:spPr bwMode="auto">
            <a:xfrm>
              <a:off x="1609940" y="2670222"/>
              <a:ext cx="1407972" cy="1406850"/>
            </a:xfrm>
            <a:prstGeom prst="rect">
              <a:avLst/>
            </a:prstGeom>
            <a:solidFill>
              <a:schemeClr val="tx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1100"/>
            </a:p>
          </p:txBody>
        </p:sp>
        <p:sp>
          <p:nvSpPr>
            <p:cNvPr id="36" name="Freeform 11"/>
            <p:cNvSpPr>
              <a:spLocks/>
            </p:cNvSpPr>
            <p:nvPr userDrawn="1"/>
          </p:nvSpPr>
          <p:spPr bwMode="auto">
            <a:xfrm>
              <a:off x="1559496" y="2616414"/>
              <a:ext cx="1317171" cy="1154626"/>
            </a:xfrm>
            <a:custGeom>
              <a:avLst/>
              <a:gdLst>
                <a:gd name="T0" fmla="*/ 1175 w 1175"/>
                <a:gd name="T1" fmla="*/ 1030 h 1030"/>
                <a:gd name="T2" fmla="*/ 0 w 1175"/>
                <a:gd name="T3" fmla="*/ 1030 h 1030"/>
                <a:gd name="T4" fmla="*/ 0 w 1175"/>
                <a:gd name="T5" fmla="*/ 0 h 1030"/>
                <a:gd name="T6" fmla="*/ 729 w 1175"/>
                <a:gd name="T7" fmla="*/ 0 h 1030"/>
                <a:gd name="T8" fmla="*/ 1175 w 1175"/>
                <a:gd name="T9" fmla="*/ 1030 h 1030"/>
              </a:gdLst>
              <a:ahLst/>
              <a:cxnLst>
                <a:cxn ang="0">
                  <a:pos x="T0" y="T1"/>
                </a:cxn>
                <a:cxn ang="0">
                  <a:pos x="T2" y="T3"/>
                </a:cxn>
                <a:cxn ang="0">
                  <a:pos x="T4" y="T5"/>
                </a:cxn>
                <a:cxn ang="0">
                  <a:pos x="T6" y="T7"/>
                </a:cxn>
                <a:cxn ang="0">
                  <a:pos x="T8" y="T9"/>
                </a:cxn>
              </a:cxnLst>
              <a:rect l="0" t="0" r="r" b="b"/>
              <a:pathLst>
                <a:path w="1175" h="1030">
                  <a:moveTo>
                    <a:pt x="1175" y="1030"/>
                  </a:moveTo>
                  <a:lnTo>
                    <a:pt x="0" y="1030"/>
                  </a:lnTo>
                  <a:lnTo>
                    <a:pt x="0" y="0"/>
                  </a:lnTo>
                  <a:lnTo>
                    <a:pt x="729" y="0"/>
                  </a:lnTo>
                  <a:lnTo>
                    <a:pt x="1175" y="103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grpSp>
      <p:sp>
        <p:nvSpPr>
          <p:cNvPr id="4" name="文本占位符 3"/>
          <p:cNvSpPr>
            <a:spLocks noGrp="1"/>
          </p:cNvSpPr>
          <p:nvPr>
            <p:ph type="body" sz="quarter" idx="10" hasCustomPrompt="1"/>
          </p:nvPr>
        </p:nvSpPr>
        <p:spPr>
          <a:xfrm>
            <a:off x="3333846" y="2801156"/>
            <a:ext cx="7514682" cy="915876"/>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5400" b="1" baseline="0">
                <a:solidFill>
                  <a:schemeClr val="accent2"/>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CN" dirty="0" smtClean="0"/>
              <a:t>CLICK TO ADD TITLE</a:t>
            </a:r>
          </a:p>
        </p:txBody>
      </p:sp>
      <p:sp>
        <p:nvSpPr>
          <p:cNvPr id="6" name="标题 5"/>
          <p:cNvSpPr>
            <a:spLocks noGrp="1"/>
          </p:cNvSpPr>
          <p:nvPr>
            <p:ph type="title" hasCustomPrompt="1"/>
          </p:nvPr>
        </p:nvSpPr>
        <p:spPr>
          <a:xfrm>
            <a:off x="1450714" y="2616414"/>
            <a:ext cx="1381944" cy="1210146"/>
          </a:xfrm>
        </p:spPr>
        <p:txBody>
          <a:bodyPr>
            <a:normAutofit/>
          </a:bodyPr>
          <a:lstStyle>
            <a:lvl1pPr>
              <a:defRPr sz="6600" b="1">
                <a:solidFill>
                  <a:schemeClr val="tx2"/>
                </a:solidFill>
              </a:defRPr>
            </a:lvl1pPr>
          </a:lstStyle>
          <a:p>
            <a:r>
              <a:rPr lang="en-US" altLang="zh-CN" dirty="0" smtClean="0"/>
              <a:t>01</a:t>
            </a:r>
            <a:endParaRPr lang="zh-CN" altLang="en-US" dirty="0"/>
          </a:p>
        </p:txBody>
      </p:sp>
      <p:sp>
        <p:nvSpPr>
          <p:cNvPr id="19" name="任意多边形 18"/>
          <p:cNvSpPr/>
          <p:nvPr userDrawn="1"/>
        </p:nvSpPr>
        <p:spPr bwMode="auto">
          <a:xfrm>
            <a:off x="9796483" y="-1872"/>
            <a:ext cx="2395517" cy="5643485"/>
          </a:xfrm>
          <a:custGeom>
            <a:avLst/>
            <a:gdLst>
              <a:gd name="connsiteX0" fmla="*/ 0 w 2395517"/>
              <a:gd name="connsiteY0" fmla="*/ 0 h 5643485"/>
              <a:gd name="connsiteX1" fmla="*/ 78225 w 2395517"/>
              <a:gd name="connsiteY1" fmla="*/ 0 h 5643485"/>
              <a:gd name="connsiteX2" fmla="*/ 2395517 w 2395517"/>
              <a:gd name="connsiteY2" fmla="*/ 5459197 h 5643485"/>
              <a:gd name="connsiteX3" fmla="*/ 2395517 w 2395517"/>
              <a:gd name="connsiteY3" fmla="*/ 5643485 h 5643485"/>
              <a:gd name="connsiteX4" fmla="*/ 0 w 2395517"/>
              <a:gd name="connsiteY4" fmla="*/ 0 h 564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517" h="5643485">
                <a:moveTo>
                  <a:pt x="0" y="0"/>
                </a:moveTo>
                <a:lnTo>
                  <a:pt x="78225" y="0"/>
                </a:lnTo>
                <a:lnTo>
                  <a:pt x="2395517" y="5459197"/>
                </a:lnTo>
                <a:lnTo>
                  <a:pt x="2395517" y="5643485"/>
                </a:lnTo>
                <a:lnTo>
                  <a:pt x="0" y="0"/>
                </a:lnTo>
                <a:close/>
              </a:path>
            </a:pathLst>
          </a:custGeom>
          <a:solidFill>
            <a:srgbClr val="AACE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algn="ctr"/>
            <a:endParaRPr lang="zh-CN" altLang="en-US"/>
          </a:p>
        </p:txBody>
      </p:sp>
    </p:spTree>
    <p:extLst>
      <p:ext uri="{BB962C8B-B14F-4D97-AF65-F5344CB8AC3E}">
        <p14:creationId xmlns:p14="http://schemas.microsoft.com/office/powerpoint/2010/main" val="34996985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白底">
    <p:spTree>
      <p:nvGrpSpPr>
        <p:cNvPr id="1" name=""/>
        <p:cNvGrpSpPr/>
        <p:nvPr/>
      </p:nvGrpSpPr>
      <p:grpSpPr>
        <a:xfrm>
          <a:off x="0" y="0"/>
          <a:ext cx="0" cy="0"/>
          <a:chOff x="0" y="0"/>
          <a:chExt cx="0" cy="0"/>
        </a:xfrm>
      </p:grpSpPr>
      <p:sp>
        <p:nvSpPr>
          <p:cNvPr id="5" name="矩形 4"/>
          <p:cNvSpPr/>
          <p:nvPr userDrawn="1"/>
        </p:nvSpPr>
        <p:spPr>
          <a:xfrm>
            <a:off x="0" y="6479282"/>
            <a:ext cx="12192000" cy="3787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灯片编号占位符 63"/>
          <p:cNvSpPr>
            <a:spLocks noGrp="1"/>
          </p:cNvSpPr>
          <p:nvPr>
            <p:ph type="sldNum" sz="quarter" idx="12"/>
          </p:nvPr>
        </p:nvSpPr>
        <p:spPr>
          <a:xfrm>
            <a:off x="10056440" y="6492875"/>
            <a:ext cx="1800200" cy="365125"/>
          </a:xfrm>
        </p:spPr>
        <p:txBody>
          <a:bodyPr/>
          <a:lstStyle>
            <a:lvl1pPr>
              <a:defRPr>
                <a:solidFill>
                  <a:schemeClr val="bg1"/>
                </a:solidFill>
              </a:defRPr>
            </a:lvl1pPr>
          </a:lstStyle>
          <a:p>
            <a:r>
              <a:rPr lang="en-US" altLang="zh-CN" dirty="0" smtClean="0"/>
              <a:t>Page </a:t>
            </a:r>
            <a:fld id="{0C913308-F349-4B6D-A68A-DD1791B4A57B}" type="slidenum">
              <a:rPr lang="zh-CN" altLang="en-US" smtClean="0"/>
              <a:pPr/>
              <a:t>‹#›</a:t>
            </a:fld>
            <a:endParaRPr lang="zh-CN" altLang="en-US" dirty="0"/>
          </a:p>
        </p:txBody>
      </p:sp>
      <p:sp>
        <p:nvSpPr>
          <p:cNvPr id="2" name="标题 1"/>
          <p:cNvSpPr>
            <a:spLocks noGrp="1"/>
          </p:cNvSpPr>
          <p:nvPr>
            <p:ph type="title" hasCustomPrompt="1"/>
          </p:nvPr>
        </p:nvSpPr>
        <p:spPr>
          <a:xfrm>
            <a:off x="489628" y="359445"/>
            <a:ext cx="11189610" cy="549275"/>
          </a:xfrm>
        </p:spPr>
        <p:txBody>
          <a:bodyPr>
            <a:normAutofit/>
          </a:bodyPr>
          <a:lstStyle>
            <a:lvl1pPr algn="l">
              <a:defRPr sz="2400" b="1">
                <a:solidFill>
                  <a:schemeClr val="tx2"/>
                </a:solidFill>
              </a:defRPr>
            </a:lvl1pPr>
          </a:lstStyle>
          <a:p>
            <a:r>
              <a:rPr lang="en-US" altLang="zh-CN" dirty="0" smtClean="0"/>
              <a:t>Click to add title </a:t>
            </a:r>
            <a:endParaRPr lang="en-US" altLang="zh-CN" dirty="0"/>
          </a:p>
        </p:txBody>
      </p:sp>
      <p:sp>
        <p:nvSpPr>
          <p:cNvPr id="4" name="内容占位符 3"/>
          <p:cNvSpPr>
            <a:spLocks noGrp="1"/>
          </p:cNvSpPr>
          <p:nvPr>
            <p:ph sz="quarter" idx="13" hasCustomPrompt="1"/>
          </p:nvPr>
        </p:nvSpPr>
        <p:spPr>
          <a:xfrm>
            <a:off x="512763" y="1148295"/>
            <a:ext cx="11166475" cy="5184775"/>
          </a:xfrm>
        </p:spPr>
        <p:txBody>
          <a:bodyPr/>
          <a:lstStyle>
            <a:lvl1pPr>
              <a:defRPr sz="2400" baseline="0">
                <a:solidFill>
                  <a:schemeClr val="tx2"/>
                </a:solidFill>
              </a:defRPr>
            </a:lvl1pPr>
            <a:lvl2pPr>
              <a:defRPr sz="24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ltLang="zh-CN" dirty="0" smtClean="0"/>
              <a:t>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grpSp>
        <p:nvGrpSpPr>
          <p:cNvPr id="28" name="组合 27"/>
          <p:cNvGrpSpPr/>
          <p:nvPr userDrawn="1"/>
        </p:nvGrpSpPr>
        <p:grpSpPr>
          <a:xfrm>
            <a:off x="0" y="6478607"/>
            <a:ext cx="1246188" cy="379394"/>
            <a:chOff x="1298575" y="6478606"/>
            <a:chExt cx="1246188" cy="379413"/>
          </a:xfrm>
        </p:grpSpPr>
        <p:sp>
          <p:nvSpPr>
            <p:cNvPr id="19" name="Freeform 5"/>
            <p:cNvSpPr>
              <a:spLocks/>
            </p:cNvSpPr>
            <p:nvPr userDrawn="1"/>
          </p:nvSpPr>
          <p:spPr bwMode="auto">
            <a:xfrm>
              <a:off x="1298575" y="6478606"/>
              <a:ext cx="1246188" cy="379413"/>
            </a:xfrm>
            <a:custGeom>
              <a:avLst/>
              <a:gdLst>
                <a:gd name="T0" fmla="*/ 16485 w 16485"/>
                <a:gd name="T1" fmla="*/ 5019 h 5019"/>
                <a:gd name="T2" fmla="*/ 0 w 16485"/>
                <a:gd name="T3" fmla="*/ 5019 h 5019"/>
                <a:gd name="T4" fmla="*/ 0 w 16485"/>
                <a:gd name="T5" fmla="*/ 0 h 5019"/>
                <a:gd name="T6" fmla="*/ 14312 w 16485"/>
                <a:gd name="T7" fmla="*/ 0 h 5019"/>
                <a:gd name="T8" fmla="*/ 16485 w 16485"/>
                <a:gd name="T9" fmla="*/ 5019 h 5019"/>
              </a:gdLst>
              <a:ahLst/>
              <a:cxnLst>
                <a:cxn ang="0">
                  <a:pos x="T0" y="T1"/>
                </a:cxn>
                <a:cxn ang="0">
                  <a:pos x="T2" y="T3"/>
                </a:cxn>
                <a:cxn ang="0">
                  <a:pos x="T4" y="T5"/>
                </a:cxn>
                <a:cxn ang="0">
                  <a:pos x="T6" y="T7"/>
                </a:cxn>
                <a:cxn ang="0">
                  <a:pos x="T8" y="T9"/>
                </a:cxn>
              </a:cxnLst>
              <a:rect l="0" t="0" r="r" b="b"/>
              <a:pathLst>
                <a:path w="16485" h="5019">
                  <a:moveTo>
                    <a:pt x="16485" y="5019"/>
                  </a:moveTo>
                  <a:lnTo>
                    <a:pt x="0" y="5019"/>
                  </a:lnTo>
                  <a:lnTo>
                    <a:pt x="0" y="0"/>
                  </a:lnTo>
                  <a:lnTo>
                    <a:pt x="14312" y="0"/>
                  </a:lnTo>
                  <a:lnTo>
                    <a:pt x="16485" y="5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6"/>
            <p:cNvSpPr>
              <a:spLocks noEditPoints="1"/>
            </p:cNvSpPr>
            <p:nvPr userDrawn="1"/>
          </p:nvSpPr>
          <p:spPr bwMode="auto">
            <a:xfrm>
              <a:off x="2076450" y="6613544"/>
              <a:ext cx="106363" cy="107950"/>
            </a:xfrm>
            <a:custGeom>
              <a:avLst/>
              <a:gdLst>
                <a:gd name="T0" fmla="*/ 991 w 1407"/>
                <a:gd name="T1" fmla="*/ 874 h 1434"/>
                <a:gd name="T2" fmla="*/ 984 w 1407"/>
                <a:gd name="T3" fmla="*/ 948 h 1434"/>
                <a:gd name="T4" fmla="*/ 960 w 1407"/>
                <a:gd name="T5" fmla="*/ 1000 h 1434"/>
                <a:gd name="T6" fmla="*/ 914 w 1407"/>
                <a:gd name="T7" fmla="*/ 1047 h 1434"/>
                <a:gd name="T8" fmla="*/ 848 w 1407"/>
                <a:gd name="T9" fmla="*/ 1079 h 1434"/>
                <a:gd name="T10" fmla="*/ 764 w 1407"/>
                <a:gd name="T11" fmla="*/ 1096 h 1434"/>
                <a:gd name="T12" fmla="*/ 670 w 1407"/>
                <a:gd name="T13" fmla="*/ 1098 h 1434"/>
                <a:gd name="T14" fmla="*/ 585 w 1407"/>
                <a:gd name="T15" fmla="*/ 1085 h 1434"/>
                <a:gd name="T16" fmla="*/ 514 w 1407"/>
                <a:gd name="T17" fmla="*/ 1056 h 1434"/>
                <a:gd name="T18" fmla="*/ 462 w 1407"/>
                <a:gd name="T19" fmla="*/ 1013 h 1434"/>
                <a:gd name="T20" fmla="*/ 433 w 1407"/>
                <a:gd name="T21" fmla="*/ 961 h 1434"/>
                <a:gd name="T22" fmla="*/ 423 w 1407"/>
                <a:gd name="T23" fmla="*/ 895 h 1434"/>
                <a:gd name="T24" fmla="*/ 420 w 1407"/>
                <a:gd name="T25" fmla="*/ 779 h 1434"/>
                <a:gd name="T26" fmla="*/ 422 w 1407"/>
                <a:gd name="T27" fmla="*/ 559 h 1434"/>
                <a:gd name="T28" fmla="*/ 430 w 1407"/>
                <a:gd name="T29" fmla="*/ 486 h 1434"/>
                <a:gd name="T30" fmla="*/ 453 w 1407"/>
                <a:gd name="T31" fmla="*/ 432 h 1434"/>
                <a:gd name="T32" fmla="*/ 500 w 1407"/>
                <a:gd name="T33" fmla="*/ 387 h 1434"/>
                <a:gd name="T34" fmla="*/ 566 w 1407"/>
                <a:gd name="T35" fmla="*/ 355 h 1434"/>
                <a:gd name="T36" fmla="*/ 649 w 1407"/>
                <a:gd name="T37" fmla="*/ 337 h 1434"/>
                <a:gd name="T38" fmla="*/ 744 w 1407"/>
                <a:gd name="T39" fmla="*/ 335 h 1434"/>
                <a:gd name="T40" fmla="*/ 828 w 1407"/>
                <a:gd name="T41" fmla="*/ 349 h 1434"/>
                <a:gd name="T42" fmla="*/ 898 w 1407"/>
                <a:gd name="T43" fmla="*/ 378 h 1434"/>
                <a:gd name="T44" fmla="*/ 951 w 1407"/>
                <a:gd name="T45" fmla="*/ 421 h 1434"/>
                <a:gd name="T46" fmla="*/ 981 w 1407"/>
                <a:gd name="T47" fmla="*/ 473 h 1434"/>
                <a:gd name="T48" fmla="*/ 990 w 1407"/>
                <a:gd name="T49" fmla="*/ 539 h 1434"/>
                <a:gd name="T50" fmla="*/ 993 w 1407"/>
                <a:gd name="T51" fmla="*/ 654 h 1434"/>
                <a:gd name="T52" fmla="*/ 1382 w 1407"/>
                <a:gd name="T53" fmla="*/ 270 h 1434"/>
                <a:gd name="T54" fmla="*/ 1355 w 1407"/>
                <a:gd name="T55" fmla="*/ 220 h 1434"/>
                <a:gd name="T56" fmla="*/ 1258 w 1407"/>
                <a:gd name="T57" fmla="*/ 127 h 1434"/>
                <a:gd name="T58" fmla="*/ 1113 w 1407"/>
                <a:gd name="T59" fmla="*/ 56 h 1434"/>
                <a:gd name="T60" fmla="*/ 923 w 1407"/>
                <a:gd name="T61" fmla="*/ 14 h 1434"/>
                <a:gd name="T62" fmla="*/ 704 w 1407"/>
                <a:gd name="T63" fmla="*/ 0 h 1434"/>
                <a:gd name="T64" fmla="*/ 476 w 1407"/>
                <a:gd name="T65" fmla="*/ 14 h 1434"/>
                <a:gd name="T66" fmla="*/ 286 w 1407"/>
                <a:gd name="T67" fmla="*/ 59 h 1434"/>
                <a:gd name="T68" fmla="*/ 144 w 1407"/>
                <a:gd name="T69" fmla="*/ 131 h 1434"/>
                <a:gd name="T70" fmla="*/ 51 w 1407"/>
                <a:gd name="T71" fmla="*/ 223 h 1434"/>
                <a:gd name="T72" fmla="*/ 26 w 1407"/>
                <a:gd name="T73" fmla="*/ 273 h 1434"/>
                <a:gd name="T74" fmla="*/ 10 w 1407"/>
                <a:gd name="T75" fmla="*/ 356 h 1434"/>
                <a:gd name="T76" fmla="*/ 1 w 1407"/>
                <a:gd name="T77" fmla="*/ 549 h 1434"/>
                <a:gd name="T78" fmla="*/ 3 w 1407"/>
                <a:gd name="T79" fmla="*/ 975 h 1434"/>
                <a:gd name="T80" fmla="*/ 17 w 1407"/>
                <a:gd name="T81" fmla="*/ 1131 h 1434"/>
                <a:gd name="T82" fmla="*/ 36 w 1407"/>
                <a:gd name="T83" fmla="*/ 1184 h 1434"/>
                <a:gd name="T84" fmla="*/ 85 w 1407"/>
                <a:gd name="T85" fmla="*/ 1252 h 1434"/>
                <a:gd name="T86" fmla="*/ 203 w 1407"/>
                <a:gd name="T87" fmla="*/ 1338 h 1434"/>
                <a:gd name="T88" fmla="*/ 367 w 1407"/>
                <a:gd name="T89" fmla="*/ 1398 h 1434"/>
                <a:gd name="T90" fmla="*/ 569 w 1407"/>
                <a:gd name="T91" fmla="*/ 1429 h 1434"/>
                <a:gd name="T92" fmla="*/ 799 w 1407"/>
                <a:gd name="T93" fmla="*/ 1431 h 1434"/>
                <a:gd name="T94" fmla="*/ 1013 w 1407"/>
                <a:gd name="T95" fmla="*/ 1404 h 1434"/>
                <a:gd name="T96" fmla="*/ 1184 w 1407"/>
                <a:gd name="T97" fmla="*/ 1349 h 1434"/>
                <a:gd name="T98" fmla="*/ 1307 w 1407"/>
                <a:gd name="T99" fmla="*/ 1268 h 1434"/>
                <a:gd name="T100" fmla="*/ 1368 w 1407"/>
                <a:gd name="T101" fmla="*/ 1191 h 1434"/>
                <a:gd name="T102" fmla="*/ 1389 w 1407"/>
                <a:gd name="T103" fmla="*/ 1139 h 1434"/>
                <a:gd name="T104" fmla="*/ 1403 w 1407"/>
                <a:gd name="T105" fmla="*/ 1012 h 1434"/>
                <a:gd name="T106" fmla="*/ 1407 w 1407"/>
                <a:gd name="T107" fmla="*/ 599 h 1434"/>
                <a:gd name="T108" fmla="*/ 1400 w 1407"/>
                <a:gd name="T109" fmla="*/ 38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7" h="1434">
                  <a:moveTo>
                    <a:pt x="993" y="779"/>
                  </a:moveTo>
                  <a:lnTo>
                    <a:pt x="993" y="806"/>
                  </a:lnTo>
                  <a:lnTo>
                    <a:pt x="992" y="831"/>
                  </a:lnTo>
                  <a:lnTo>
                    <a:pt x="992" y="854"/>
                  </a:lnTo>
                  <a:lnTo>
                    <a:pt x="991" y="874"/>
                  </a:lnTo>
                  <a:lnTo>
                    <a:pt x="990" y="893"/>
                  </a:lnTo>
                  <a:lnTo>
                    <a:pt x="989" y="909"/>
                  </a:lnTo>
                  <a:lnTo>
                    <a:pt x="988" y="924"/>
                  </a:lnTo>
                  <a:lnTo>
                    <a:pt x="986" y="936"/>
                  </a:lnTo>
                  <a:lnTo>
                    <a:pt x="984" y="948"/>
                  </a:lnTo>
                  <a:lnTo>
                    <a:pt x="981" y="959"/>
                  </a:lnTo>
                  <a:lnTo>
                    <a:pt x="977" y="969"/>
                  </a:lnTo>
                  <a:lnTo>
                    <a:pt x="972" y="981"/>
                  </a:lnTo>
                  <a:lnTo>
                    <a:pt x="966" y="991"/>
                  </a:lnTo>
                  <a:lnTo>
                    <a:pt x="960" y="1000"/>
                  </a:lnTo>
                  <a:lnTo>
                    <a:pt x="952" y="1011"/>
                  </a:lnTo>
                  <a:lnTo>
                    <a:pt x="944" y="1020"/>
                  </a:lnTo>
                  <a:lnTo>
                    <a:pt x="934" y="1029"/>
                  </a:lnTo>
                  <a:lnTo>
                    <a:pt x="924" y="1038"/>
                  </a:lnTo>
                  <a:lnTo>
                    <a:pt x="914" y="1047"/>
                  </a:lnTo>
                  <a:lnTo>
                    <a:pt x="902" y="1054"/>
                  </a:lnTo>
                  <a:lnTo>
                    <a:pt x="889" y="1061"/>
                  </a:lnTo>
                  <a:lnTo>
                    <a:pt x="877" y="1067"/>
                  </a:lnTo>
                  <a:lnTo>
                    <a:pt x="862" y="1074"/>
                  </a:lnTo>
                  <a:lnTo>
                    <a:pt x="848" y="1079"/>
                  </a:lnTo>
                  <a:lnTo>
                    <a:pt x="832" y="1084"/>
                  </a:lnTo>
                  <a:lnTo>
                    <a:pt x="816" y="1088"/>
                  </a:lnTo>
                  <a:lnTo>
                    <a:pt x="799" y="1091"/>
                  </a:lnTo>
                  <a:lnTo>
                    <a:pt x="782" y="1094"/>
                  </a:lnTo>
                  <a:lnTo>
                    <a:pt x="764" y="1096"/>
                  </a:lnTo>
                  <a:lnTo>
                    <a:pt x="746" y="1098"/>
                  </a:lnTo>
                  <a:lnTo>
                    <a:pt x="726" y="1099"/>
                  </a:lnTo>
                  <a:lnTo>
                    <a:pt x="707" y="1099"/>
                  </a:lnTo>
                  <a:lnTo>
                    <a:pt x="688" y="1099"/>
                  </a:lnTo>
                  <a:lnTo>
                    <a:pt x="670" y="1098"/>
                  </a:lnTo>
                  <a:lnTo>
                    <a:pt x="652" y="1096"/>
                  </a:lnTo>
                  <a:lnTo>
                    <a:pt x="635" y="1094"/>
                  </a:lnTo>
                  <a:lnTo>
                    <a:pt x="617" y="1092"/>
                  </a:lnTo>
                  <a:lnTo>
                    <a:pt x="601" y="1089"/>
                  </a:lnTo>
                  <a:lnTo>
                    <a:pt x="585" y="1085"/>
                  </a:lnTo>
                  <a:lnTo>
                    <a:pt x="570" y="1080"/>
                  </a:lnTo>
                  <a:lnTo>
                    <a:pt x="554" y="1075"/>
                  </a:lnTo>
                  <a:lnTo>
                    <a:pt x="541" y="1069"/>
                  </a:lnTo>
                  <a:lnTo>
                    <a:pt x="527" y="1063"/>
                  </a:lnTo>
                  <a:lnTo>
                    <a:pt x="514" y="1056"/>
                  </a:lnTo>
                  <a:lnTo>
                    <a:pt x="503" y="1049"/>
                  </a:lnTo>
                  <a:lnTo>
                    <a:pt x="491" y="1041"/>
                  </a:lnTo>
                  <a:lnTo>
                    <a:pt x="481" y="1031"/>
                  </a:lnTo>
                  <a:lnTo>
                    <a:pt x="472" y="1022"/>
                  </a:lnTo>
                  <a:lnTo>
                    <a:pt x="462" y="1013"/>
                  </a:lnTo>
                  <a:lnTo>
                    <a:pt x="455" y="1002"/>
                  </a:lnTo>
                  <a:lnTo>
                    <a:pt x="448" y="992"/>
                  </a:lnTo>
                  <a:lnTo>
                    <a:pt x="442" y="982"/>
                  </a:lnTo>
                  <a:lnTo>
                    <a:pt x="437" y="971"/>
                  </a:lnTo>
                  <a:lnTo>
                    <a:pt x="433" y="961"/>
                  </a:lnTo>
                  <a:lnTo>
                    <a:pt x="430" y="950"/>
                  </a:lnTo>
                  <a:lnTo>
                    <a:pt x="427" y="938"/>
                  </a:lnTo>
                  <a:lnTo>
                    <a:pt x="426" y="926"/>
                  </a:lnTo>
                  <a:lnTo>
                    <a:pt x="424" y="911"/>
                  </a:lnTo>
                  <a:lnTo>
                    <a:pt x="423" y="895"/>
                  </a:lnTo>
                  <a:lnTo>
                    <a:pt x="422" y="876"/>
                  </a:lnTo>
                  <a:lnTo>
                    <a:pt x="421" y="855"/>
                  </a:lnTo>
                  <a:lnTo>
                    <a:pt x="421" y="832"/>
                  </a:lnTo>
                  <a:lnTo>
                    <a:pt x="421" y="807"/>
                  </a:lnTo>
                  <a:lnTo>
                    <a:pt x="420" y="779"/>
                  </a:lnTo>
                  <a:lnTo>
                    <a:pt x="420" y="654"/>
                  </a:lnTo>
                  <a:lnTo>
                    <a:pt x="421" y="627"/>
                  </a:lnTo>
                  <a:lnTo>
                    <a:pt x="421" y="603"/>
                  </a:lnTo>
                  <a:lnTo>
                    <a:pt x="421" y="580"/>
                  </a:lnTo>
                  <a:lnTo>
                    <a:pt x="422" y="559"/>
                  </a:lnTo>
                  <a:lnTo>
                    <a:pt x="423" y="541"/>
                  </a:lnTo>
                  <a:lnTo>
                    <a:pt x="424" y="524"/>
                  </a:lnTo>
                  <a:lnTo>
                    <a:pt x="425" y="510"/>
                  </a:lnTo>
                  <a:lnTo>
                    <a:pt x="427" y="497"/>
                  </a:lnTo>
                  <a:lnTo>
                    <a:pt x="430" y="486"/>
                  </a:lnTo>
                  <a:lnTo>
                    <a:pt x="433" y="475"/>
                  </a:lnTo>
                  <a:lnTo>
                    <a:pt x="437" y="464"/>
                  </a:lnTo>
                  <a:lnTo>
                    <a:pt x="441" y="453"/>
                  </a:lnTo>
                  <a:lnTo>
                    <a:pt x="447" y="443"/>
                  </a:lnTo>
                  <a:lnTo>
                    <a:pt x="453" y="432"/>
                  </a:lnTo>
                  <a:lnTo>
                    <a:pt x="461" y="423"/>
                  </a:lnTo>
                  <a:lnTo>
                    <a:pt x="470" y="414"/>
                  </a:lnTo>
                  <a:lnTo>
                    <a:pt x="479" y="403"/>
                  </a:lnTo>
                  <a:lnTo>
                    <a:pt x="489" y="395"/>
                  </a:lnTo>
                  <a:lnTo>
                    <a:pt x="500" y="387"/>
                  </a:lnTo>
                  <a:lnTo>
                    <a:pt x="511" y="380"/>
                  </a:lnTo>
                  <a:lnTo>
                    <a:pt x="523" y="372"/>
                  </a:lnTo>
                  <a:lnTo>
                    <a:pt x="537" y="366"/>
                  </a:lnTo>
                  <a:lnTo>
                    <a:pt x="551" y="360"/>
                  </a:lnTo>
                  <a:lnTo>
                    <a:pt x="566" y="355"/>
                  </a:lnTo>
                  <a:lnTo>
                    <a:pt x="581" y="350"/>
                  </a:lnTo>
                  <a:lnTo>
                    <a:pt x="597" y="346"/>
                  </a:lnTo>
                  <a:lnTo>
                    <a:pt x="614" y="342"/>
                  </a:lnTo>
                  <a:lnTo>
                    <a:pt x="631" y="339"/>
                  </a:lnTo>
                  <a:lnTo>
                    <a:pt x="649" y="337"/>
                  </a:lnTo>
                  <a:lnTo>
                    <a:pt x="668" y="335"/>
                  </a:lnTo>
                  <a:lnTo>
                    <a:pt x="687" y="334"/>
                  </a:lnTo>
                  <a:lnTo>
                    <a:pt x="707" y="334"/>
                  </a:lnTo>
                  <a:lnTo>
                    <a:pt x="725" y="334"/>
                  </a:lnTo>
                  <a:lnTo>
                    <a:pt x="744" y="335"/>
                  </a:lnTo>
                  <a:lnTo>
                    <a:pt x="761" y="337"/>
                  </a:lnTo>
                  <a:lnTo>
                    <a:pt x="779" y="339"/>
                  </a:lnTo>
                  <a:lnTo>
                    <a:pt x="796" y="341"/>
                  </a:lnTo>
                  <a:lnTo>
                    <a:pt x="813" y="346"/>
                  </a:lnTo>
                  <a:lnTo>
                    <a:pt x="828" y="349"/>
                  </a:lnTo>
                  <a:lnTo>
                    <a:pt x="844" y="354"/>
                  </a:lnTo>
                  <a:lnTo>
                    <a:pt x="859" y="359"/>
                  </a:lnTo>
                  <a:lnTo>
                    <a:pt x="873" y="364"/>
                  </a:lnTo>
                  <a:lnTo>
                    <a:pt x="886" y="370"/>
                  </a:lnTo>
                  <a:lnTo>
                    <a:pt x="898" y="378"/>
                  </a:lnTo>
                  <a:lnTo>
                    <a:pt x="911" y="385"/>
                  </a:lnTo>
                  <a:lnTo>
                    <a:pt x="922" y="393"/>
                  </a:lnTo>
                  <a:lnTo>
                    <a:pt x="932" y="402"/>
                  </a:lnTo>
                  <a:lnTo>
                    <a:pt x="942" y="412"/>
                  </a:lnTo>
                  <a:lnTo>
                    <a:pt x="951" y="421"/>
                  </a:lnTo>
                  <a:lnTo>
                    <a:pt x="958" y="431"/>
                  </a:lnTo>
                  <a:lnTo>
                    <a:pt x="965" y="442"/>
                  </a:lnTo>
                  <a:lnTo>
                    <a:pt x="971" y="452"/>
                  </a:lnTo>
                  <a:lnTo>
                    <a:pt x="977" y="462"/>
                  </a:lnTo>
                  <a:lnTo>
                    <a:pt x="981" y="473"/>
                  </a:lnTo>
                  <a:lnTo>
                    <a:pt x="984" y="484"/>
                  </a:lnTo>
                  <a:lnTo>
                    <a:pt x="986" y="495"/>
                  </a:lnTo>
                  <a:lnTo>
                    <a:pt x="987" y="508"/>
                  </a:lnTo>
                  <a:lnTo>
                    <a:pt x="989" y="522"/>
                  </a:lnTo>
                  <a:lnTo>
                    <a:pt x="990" y="539"/>
                  </a:lnTo>
                  <a:lnTo>
                    <a:pt x="991" y="557"/>
                  </a:lnTo>
                  <a:lnTo>
                    <a:pt x="992" y="578"/>
                  </a:lnTo>
                  <a:lnTo>
                    <a:pt x="992" y="602"/>
                  </a:lnTo>
                  <a:lnTo>
                    <a:pt x="993" y="626"/>
                  </a:lnTo>
                  <a:lnTo>
                    <a:pt x="993" y="654"/>
                  </a:lnTo>
                  <a:lnTo>
                    <a:pt x="993" y="779"/>
                  </a:lnTo>
                  <a:close/>
                  <a:moveTo>
                    <a:pt x="1390" y="301"/>
                  </a:moveTo>
                  <a:lnTo>
                    <a:pt x="1388" y="291"/>
                  </a:lnTo>
                  <a:lnTo>
                    <a:pt x="1385" y="280"/>
                  </a:lnTo>
                  <a:lnTo>
                    <a:pt x="1382" y="270"/>
                  </a:lnTo>
                  <a:lnTo>
                    <a:pt x="1376" y="260"/>
                  </a:lnTo>
                  <a:lnTo>
                    <a:pt x="1372" y="249"/>
                  </a:lnTo>
                  <a:lnTo>
                    <a:pt x="1367" y="239"/>
                  </a:lnTo>
                  <a:lnTo>
                    <a:pt x="1361" y="230"/>
                  </a:lnTo>
                  <a:lnTo>
                    <a:pt x="1355" y="220"/>
                  </a:lnTo>
                  <a:lnTo>
                    <a:pt x="1339" y="200"/>
                  </a:lnTo>
                  <a:lnTo>
                    <a:pt x="1323" y="181"/>
                  </a:lnTo>
                  <a:lnTo>
                    <a:pt x="1303" y="163"/>
                  </a:lnTo>
                  <a:lnTo>
                    <a:pt x="1282" y="144"/>
                  </a:lnTo>
                  <a:lnTo>
                    <a:pt x="1258" y="127"/>
                  </a:lnTo>
                  <a:lnTo>
                    <a:pt x="1232" y="110"/>
                  </a:lnTo>
                  <a:lnTo>
                    <a:pt x="1205" y="95"/>
                  </a:lnTo>
                  <a:lnTo>
                    <a:pt x="1176" y="81"/>
                  </a:lnTo>
                  <a:lnTo>
                    <a:pt x="1146" y="68"/>
                  </a:lnTo>
                  <a:lnTo>
                    <a:pt x="1113" y="56"/>
                  </a:lnTo>
                  <a:lnTo>
                    <a:pt x="1078" y="45"/>
                  </a:lnTo>
                  <a:lnTo>
                    <a:pt x="1042" y="36"/>
                  </a:lnTo>
                  <a:lnTo>
                    <a:pt x="1003" y="27"/>
                  </a:lnTo>
                  <a:lnTo>
                    <a:pt x="964" y="20"/>
                  </a:lnTo>
                  <a:lnTo>
                    <a:pt x="923" y="14"/>
                  </a:lnTo>
                  <a:lnTo>
                    <a:pt x="882" y="9"/>
                  </a:lnTo>
                  <a:lnTo>
                    <a:pt x="840" y="5"/>
                  </a:lnTo>
                  <a:lnTo>
                    <a:pt x="795" y="2"/>
                  </a:lnTo>
                  <a:lnTo>
                    <a:pt x="750" y="1"/>
                  </a:lnTo>
                  <a:lnTo>
                    <a:pt x="704" y="0"/>
                  </a:lnTo>
                  <a:lnTo>
                    <a:pt x="655" y="1"/>
                  </a:lnTo>
                  <a:lnTo>
                    <a:pt x="608" y="2"/>
                  </a:lnTo>
                  <a:lnTo>
                    <a:pt x="562" y="5"/>
                  </a:lnTo>
                  <a:lnTo>
                    <a:pt x="518" y="9"/>
                  </a:lnTo>
                  <a:lnTo>
                    <a:pt x="476" y="14"/>
                  </a:lnTo>
                  <a:lnTo>
                    <a:pt x="435" y="21"/>
                  </a:lnTo>
                  <a:lnTo>
                    <a:pt x="396" y="28"/>
                  </a:lnTo>
                  <a:lnTo>
                    <a:pt x="357" y="38"/>
                  </a:lnTo>
                  <a:lnTo>
                    <a:pt x="321" y="48"/>
                  </a:lnTo>
                  <a:lnTo>
                    <a:pt x="286" y="59"/>
                  </a:lnTo>
                  <a:lnTo>
                    <a:pt x="254" y="71"/>
                  </a:lnTo>
                  <a:lnTo>
                    <a:pt x="223" y="84"/>
                  </a:lnTo>
                  <a:lnTo>
                    <a:pt x="196" y="99"/>
                  </a:lnTo>
                  <a:lnTo>
                    <a:pt x="169" y="114"/>
                  </a:lnTo>
                  <a:lnTo>
                    <a:pt x="144" y="131"/>
                  </a:lnTo>
                  <a:lnTo>
                    <a:pt x="121" y="147"/>
                  </a:lnTo>
                  <a:lnTo>
                    <a:pt x="100" y="166"/>
                  </a:lnTo>
                  <a:lnTo>
                    <a:pt x="81" y="184"/>
                  </a:lnTo>
                  <a:lnTo>
                    <a:pt x="66" y="203"/>
                  </a:lnTo>
                  <a:lnTo>
                    <a:pt x="51" y="223"/>
                  </a:lnTo>
                  <a:lnTo>
                    <a:pt x="45" y="233"/>
                  </a:lnTo>
                  <a:lnTo>
                    <a:pt x="39" y="242"/>
                  </a:lnTo>
                  <a:lnTo>
                    <a:pt x="34" y="253"/>
                  </a:lnTo>
                  <a:lnTo>
                    <a:pt x="30" y="263"/>
                  </a:lnTo>
                  <a:lnTo>
                    <a:pt x="26" y="273"/>
                  </a:lnTo>
                  <a:lnTo>
                    <a:pt x="23" y="284"/>
                  </a:lnTo>
                  <a:lnTo>
                    <a:pt x="19" y="294"/>
                  </a:lnTo>
                  <a:lnTo>
                    <a:pt x="17" y="305"/>
                  </a:lnTo>
                  <a:lnTo>
                    <a:pt x="13" y="329"/>
                  </a:lnTo>
                  <a:lnTo>
                    <a:pt x="10" y="356"/>
                  </a:lnTo>
                  <a:lnTo>
                    <a:pt x="7" y="387"/>
                  </a:lnTo>
                  <a:lnTo>
                    <a:pt x="5" y="422"/>
                  </a:lnTo>
                  <a:lnTo>
                    <a:pt x="3" y="460"/>
                  </a:lnTo>
                  <a:lnTo>
                    <a:pt x="1" y="502"/>
                  </a:lnTo>
                  <a:lnTo>
                    <a:pt x="1" y="549"/>
                  </a:lnTo>
                  <a:lnTo>
                    <a:pt x="0" y="599"/>
                  </a:lnTo>
                  <a:lnTo>
                    <a:pt x="0" y="834"/>
                  </a:lnTo>
                  <a:lnTo>
                    <a:pt x="1" y="886"/>
                  </a:lnTo>
                  <a:lnTo>
                    <a:pt x="1" y="933"/>
                  </a:lnTo>
                  <a:lnTo>
                    <a:pt x="3" y="975"/>
                  </a:lnTo>
                  <a:lnTo>
                    <a:pt x="5" y="1015"/>
                  </a:lnTo>
                  <a:lnTo>
                    <a:pt x="7" y="1050"/>
                  </a:lnTo>
                  <a:lnTo>
                    <a:pt x="10" y="1082"/>
                  </a:lnTo>
                  <a:lnTo>
                    <a:pt x="13" y="1109"/>
                  </a:lnTo>
                  <a:lnTo>
                    <a:pt x="17" y="1131"/>
                  </a:lnTo>
                  <a:lnTo>
                    <a:pt x="20" y="1143"/>
                  </a:lnTo>
                  <a:lnTo>
                    <a:pt x="24" y="1153"/>
                  </a:lnTo>
                  <a:lnTo>
                    <a:pt x="27" y="1163"/>
                  </a:lnTo>
                  <a:lnTo>
                    <a:pt x="31" y="1174"/>
                  </a:lnTo>
                  <a:lnTo>
                    <a:pt x="36" y="1184"/>
                  </a:lnTo>
                  <a:lnTo>
                    <a:pt x="41" y="1194"/>
                  </a:lnTo>
                  <a:lnTo>
                    <a:pt x="47" y="1204"/>
                  </a:lnTo>
                  <a:lnTo>
                    <a:pt x="53" y="1214"/>
                  </a:lnTo>
                  <a:lnTo>
                    <a:pt x="68" y="1234"/>
                  </a:lnTo>
                  <a:lnTo>
                    <a:pt x="85" y="1252"/>
                  </a:lnTo>
                  <a:lnTo>
                    <a:pt x="104" y="1271"/>
                  </a:lnTo>
                  <a:lnTo>
                    <a:pt x="126" y="1289"/>
                  </a:lnTo>
                  <a:lnTo>
                    <a:pt x="149" y="1307"/>
                  </a:lnTo>
                  <a:lnTo>
                    <a:pt x="175" y="1324"/>
                  </a:lnTo>
                  <a:lnTo>
                    <a:pt x="203" y="1338"/>
                  </a:lnTo>
                  <a:lnTo>
                    <a:pt x="232" y="1352"/>
                  </a:lnTo>
                  <a:lnTo>
                    <a:pt x="263" y="1366"/>
                  </a:lnTo>
                  <a:lnTo>
                    <a:pt x="296" y="1377"/>
                  </a:lnTo>
                  <a:lnTo>
                    <a:pt x="331" y="1388"/>
                  </a:lnTo>
                  <a:lnTo>
                    <a:pt x="367" y="1398"/>
                  </a:lnTo>
                  <a:lnTo>
                    <a:pt x="405" y="1406"/>
                  </a:lnTo>
                  <a:lnTo>
                    <a:pt x="444" y="1413"/>
                  </a:lnTo>
                  <a:lnTo>
                    <a:pt x="484" y="1420"/>
                  </a:lnTo>
                  <a:lnTo>
                    <a:pt x="525" y="1425"/>
                  </a:lnTo>
                  <a:lnTo>
                    <a:pt x="569" y="1429"/>
                  </a:lnTo>
                  <a:lnTo>
                    <a:pt x="613" y="1432"/>
                  </a:lnTo>
                  <a:lnTo>
                    <a:pt x="657" y="1433"/>
                  </a:lnTo>
                  <a:lnTo>
                    <a:pt x="704" y="1434"/>
                  </a:lnTo>
                  <a:lnTo>
                    <a:pt x="753" y="1433"/>
                  </a:lnTo>
                  <a:lnTo>
                    <a:pt x="799" y="1431"/>
                  </a:lnTo>
                  <a:lnTo>
                    <a:pt x="846" y="1429"/>
                  </a:lnTo>
                  <a:lnTo>
                    <a:pt x="889" y="1424"/>
                  </a:lnTo>
                  <a:lnTo>
                    <a:pt x="932" y="1419"/>
                  </a:lnTo>
                  <a:lnTo>
                    <a:pt x="974" y="1412"/>
                  </a:lnTo>
                  <a:lnTo>
                    <a:pt x="1013" y="1404"/>
                  </a:lnTo>
                  <a:lnTo>
                    <a:pt x="1051" y="1396"/>
                  </a:lnTo>
                  <a:lnTo>
                    <a:pt x="1087" y="1385"/>
                  </a:lnTo>
                  <a:lnTo>
                    <a:pt x="1121" y="1374"/>
                  </a:lnTo>
                  <a:lnTo>
                    <a:pt x="1154" y="1362"/>
                  </a:lnTo>
                  <a:lnTo>
                    <a:pt x="1184" y="1349"/>
                  </a:lnTo>
                  <a:lnTo>
                    <a:pt x="1213" y="1335"/>
                  </a:lnTo>
                  <a:lnTo>
                    <a:pt x="1239" y="1319"/>
                  </a:lnTo>
                  <a:lnTo>
                    <a:pt x="1264" y="1303"/>
                  </a:lnTo>
                  <a:lnTo>
                    <a:pt x="1287" y="1286"/>
                  </a:lnTo>
                  <a:lnTo>
                    <a:pt x="1307" y="1268"/>
                  </a:lnTo>
                  <a:lnTo>
                    <a:pt x="1326" y="1249"/>
                  </a:lnTo>
                  <a:lnTo>
                    <a:pt x="1342" y="1231"/>
                  </a:lnTo>
                  <a:lnTo>
                    <a:pt x="1357" y="1211"/>
                  </a:lnTo>
                  <a:lnTo>
                    <a:pt x="1363" y="1201"/>
                  </a:lnTo>
                  <a:lnTo>
                    <a:pt x="1368" y="1191"/>
                  </a:lnTo>
                  <a:lnTo>
                    <a:pt x="1373" y="1181"/>
                  </a:lnTo>
                  <a:lnTo>
                    <a:pt x="1378" y="1171"/>
                  </a:lnTo>
                  <a:lnTo>
                    <a:pt x="1382" y="1160"/>
                  </a:lnTo>
                  <a:lnTo>
                    <a:pt x="1386" y="1149"/>
                  </a:lnTo>
                  <a:lnTo>
                    <a:pt x="1389" y="1139"/>
                  </a:lnTo>
                  <a:lnTo>
                    <a:pt x="1391" y="1128"/>
                  </a:lnTo>
                  <a:lnTo>
                    <a:pt x="1395" y="1105"/>
                  </a:lnTo>
                  <a:lnTo>
                    <a:pt x="1398" y="1078"/>
                  </a:lnTo>
                  <a:lnTo>
                    <a:pt x="1401" y="1047"/>
                  </a:lnTo>
                  <a:lnTo>
                    <a:pt x="1403" y="1012"/>
                  </a:lnTo>
                  <a:lnTo>
                    <a:pt x="1405" y="973"/>
                  </a:lnTo>
                  <a:lnTo>
                    <a:pt x="1406" y="931"/>
                  </a:lnTo>
                  <a:lnTo>
                    <a:pt x="1407" y="885"/>
                  </a:lnTo>
                  <a:lnTo>
                    <a:pt x="1407" y="834"/>
                  </a:lnTo>
                  <a:lnTo>
                    <a:pt x="1407" y="599"/>
                  </a:lnTo>
                  <a:lnTo>
                    <a:pt x="1407" y="548"/>
                  </a:lnTo>
                  <a:lnTo>
                    <a:pt x="1406" y="500"/>
                  </a:lnTo>
                  <a:lnTo>
                    <a:pt x="1405" y="458"/>
                  </a:lnTo>
                  <a:lnTo>
                    <a:pt x="1403" y="419"/>
                  </a:lnTo>
                  <a:lnTo>
                    <a:pt x="1400" y="383"/>
                  </a:lnTo>
                  <a:lnTo>
                    <a:pt x="1398" y="352"/>
                  </a:lnTo>
                  <a:lnTo>
                    <a:pt x="1394" y="325"/>
                  </a:lnTo>
                  <a:lnTo>
                    <a:pt x="1390" y="301"/>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7"/>
            <p:cNvSpPr>
              <a:spLocks noEditPoints="1"/>
            </p:cNvSpPr>
            <p:nvPr userDrawn="1"/>
          </p:nvSpPr>
          <p:spPr bwMode="auto">
            <a:xfrm>
              <a:off x="1670050" y="6613544"/>
              <a:ext cx="106363" cy="107950"/>
            </a:xfrm>
            <a:custGeom>
              <a:avLst/>
              <a:gdLst>
                <a:gd name="T0" fmla="*/ 991 w 1407"/>
                <a:gd name="T1" fmla="*/ 874 h 1434"/>
                <a:gd name="T2" fmla="*/ 984 w 1407"/>
                <a:gd name="T3" fmla="*/ 948 h 1434"/>
                <a:gd name="T4" fmla="*/ 959 w 1407"/>
                <a:gd name="T5" fmla="*/ 1000 h 1434"/>
                <a:gd name="T6" fmla="*/ 913 w 1407"/>
                <a:gd name="T7" fmla="*/ 1047 h 1434"/>
                <a:gd name="T8" fmla="*/ 848 w 1407"/>
                <a:gd name="T9" fmla="*/ 1079 h 1434"/>
                <a:gd name="T10" fmla="*/ 764 w 1407"/>
                <a:gd name="T11" fmla="*/ 1096 h 1434"/>
                <a:gd name="T12" fmla="*/ 669 w 1407"/>
                <a:gd name="T13" fmla="*/ 1098 h 1434"/>
                <a:gd name="T14" fmla="*/ 584 w 1407"/>
                <a:gd name="T15" fmla="*/ 1085 h 1434"/>
                <a:gd name="T16" fmla="*/ 514 w 1407"/>
                <a:gd name="T17" fmla="*/ 1056 h 1434"/>
                <a:gd name="T18" fmla="*/ 462 w 1407"/>
                <a:gd name="T19" fmla="*/ 1013 h 1434"/>
                <a:gd name="T20" fmla="*/ 432 w 1407"/>
                <a:gd name="T21" fmla="*/ 961 h 1434"/>
                <a:gd name="T22" fmla="*/ 423 w 1407"/>
                <a:gd name="T23" fmla="*/ 895 h 1434"/>
                <a:gd name="T24" fmla="*/ 420 w 1407"/>
                <a:gd name="T25" fmla="*/ 779 h 1434"/>
                <a:gd name="T26" fmla="*/ 422 w 1407"/>
                <a:gd name="T27" fmla="*/ 559 h 1434"/>
                <a:gd name="T28" fmla="*/ 428 w 1407"/>
                <a:gd name="T29" fmla="*/ 486 h 1434"/>
                <a:gd name="T30" fmla="*/ 453 w 1407"/>
                <a:gd name="T31" fmla="*/ 432 h 1434"/>
                <a:gd name="T32" fmla="*/ 499 w 1407"/>
                <a:gd name="T33" fmla="*/ 387 h 1434"/>
                <a:gd name="T34" fmla="*/ 565 w 1407"/>
                <a:gd name="T35" fmla="*/ 355 h 1434"/>
                <a:gd name="T36" fmla="*/ 649 w 1407"/>
                <a:gd name="T37" fmla="*/ 337 h 1434"/>
                <a:gd name="T38" fmla="*/ 744 w 1407"/>
                <a:gd name="T39" fmla="*/ 335 h 1434"/>
                <a:gd name="T40" fmla="*/ 828 w 1407"/>
                <a:gd name="T41" fmla="*/ 349 h 1434"/>
                <a:gd name="T42" fmla="*/ 898 w 1407"/>
                <a:gd name="T43" fmla="*/ 378 h 1434"/>
                <a:gd name="T44" fmla="*/ 950 w 1407"/>
                <a:gd name="T45" fmla="*/ 421 h 1434"/>
                <a:gd name="T46" fmla="*/ 979 w 1407"/>
                <a:gd name="T47" fmla="*/ 473 h 1434"/>
                <a:gd name="T48" fmla="*/ 990 w 1407"/>
                <a:gd name="T49" fmla="*/ 539 h 1434"/>
                <a:gd name="T50" fmla="*/ 993 w 1407"/>
                <a:gd name="T51" fmla="*/ 654 h 1434"/>
                <a:gd name="T52" fmla="*/ 1380 w 1407"/>
                <a:gd name="T53" fmla="*/ 270 h 1434"/>
                <a:gd name="T54" fmla="*/ 1355 w 1407"/>
                <a:gd name="T55" fmla="*/ 220 h 1434"/>
                <a:gd name="T56" fmla="*/ 1258 w 1407"/>
                <a:gd name="T57" fmla="*/ 127 h 1434"/>
                <a:gd name="T58" fmla="*/ 1112 w 1407"/>
                <a:gd name="T59" fmla="*/ 56 h 1434"/>
                <a:gd name="T60" fmla="*/ 924 w 1407"/>
                <a:gd name="T61" fmla="*/ 14 h 1434"/>
                <a:gd name="T62" fmla="*/ 703 w 1407"/>
                <a:gd name="T63" fmla="*/ 0 h 1434"/>
                <a:gd name="T64" fmla="*/ 476 w 1407"/>
                <a:gd name="T65" fmla="*/ 14 h 1434"/>
                <a:gd name="T66" fmla="*/ 286 w 1407"/>
                <a:gd name="T67" fmla="*/ 59 h 1434"/>
                <a:gd name="T68" fmla="*/ 144 w 1407"/>
                <a:gd name="T69" fmla="*/ 131 h 1434"/>
                <a:gd name="T70" fmla="*/ 51 w 1407"/>
                <a:gd name="T71" fmla="*/ 223 h 1434"/>
                <a:gd name="T72" fmla="*/ 25 w 1407"/>
                <a:gd name="T73" fmla="*/ 273 h 1434"/>
                <a:gd name="T74" fmla="*/ 10 w 1407"/>
                <a:gd name="T75" fmla="*/ 356 h 1434"/>
                <a:gd name="T76" fmla="*/ 1 w 1407"/>
                <a:gd name="T77" fmla="*/ 549 h 1434"/>
                <a:gd name="T78" fmla="*/ 3 w 1407"/>
                <a:gd name="T79" fmla="*/ 975 h 1434"/>
                <a:gd name="T80" fmla="*/ 17 w 1407"/>
                <a:gd name="T81" fmla="*/ 1131 h 1434"/>
                <a:gd name="T82" fmla="*/ 36 w 1407"/>
                <a:gd name="T83" fmla="*/ 1184 h 1434"/>
                <a:gd name="T84" fmla="*/ 85 w 1407"/>
                <a:gd name="T85" fmla="*/ 1252 h 1434"/>
                <a:gd name="T86" fmla="*/ 203 w 1407"/>
                <a:gd name="T87" fmla="*/ 1338 h 1434"/>
                <a:gd name="T88" fmla="*/ 366 w 1407"/>
                <a:gd name="T89" fmla="*/ 1398 h 1434"/>
                <a:gd name="T90" fmla="*/ 568 w 1407"/>
                <a:gd name="T91" fmla="*/ 1429 h 1434"/>
                <a:gd name="T92" fmla="*/ 799 w 1407"/>
                <a:gd name="T93" fmla="*/ 1431 h 1434"/>
                <a:gd name="T94" fmla="*/ 1012 w 1407"/>
                <a:gd name="T95" fmla="*/ 1404 h 1434"/>
                <a:gd name="T96" fmla="*/ 1183 w 1407"/>
                <a:gd name="T97" fmla="*/ 1349 h 1434"/>
                <a:gd name="T98" fmla="*/ 1307 w 1407"/>
                <a:gd name="T99" fmla="*/ 1268 h 1434"/>
                <a:gd name="T100" fmla="*/ 1368 w 1407"/>
                <a:gd name="T101" fmla="*/ 1191 h 1434"/>
                <a:gd name="T102" fmla="*/ 1387 w 1407"/>
                <a:gd name="T103" fmla="*/ 1139 h 1434"/>
                <a:gd name="T104" fmla="*/ 1403 w 1407"/>
                <a:gd name="T105" fmla="*/ 1012 h 1434"/>
                <a:gd name="T106" fmla="*/ 1407 w 1407"/>
                <a:gd name="T107" fmla="*/ 599 h 1434"/>
                <a:gd name="T108" fmla="*/ 1400 w 1407"/>
                <a:gd name="T109" fmla="*/ 38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7" h="1434">
                  <a:moveTo>
                    <a:pt x="993" y="779"/>
                  </a:moveTo>
                  <a:lnTo>
                    <a:pt x="992" y="806"/>
                  </a:lnTo>
                  <a:lnTo>
                    <a:pt x="992" y="831"/>
                  </a:lnTo>
                  <a:lnTo>
                    <a:pt x="992" y="854"/>
                  </a:lnTo>
                  <a:lnTo>
                    <a:pt x="991" y="874"/>
                  </a:lnTo>
                  <a:lnTo>
                    <a:pt x="990" y="893"/>
                  </a:lnTo>
                  <a:lnTo>
                    <a:pt x="989" y="909"/>
                  </a:lnTo>
                  <a:lnTo>
                    <a:pt x="987" y="924"/>
                  </a:lnTo>
                  <a:lnTo>
                    <a:pt x="986" y="936"/>
                  </a:lnTo>
                  <a:lnTo>
                    <a:pt x="984" y="948"/>
                  </a:lnTo>
                  <a:lnTo>
                    <a:pt x="981" y="959"/>
                  </a:lnTo>
                  <a:lnTo>
                    <a:pt x="976" y="969"/>
                  </a:lnTo>
                  <a:lnTo>
                    <a:pt x="971" y="981"/>
                  </a:lnTo>
                  <a:lnTo>
                    <a:pt x="966" y="991"/>
                  </a:lnTo>
                  <a:lnTo>
                    <a:pt x="959" y="1000"/>
                  </a:lnTo>
                  <a:lnTo>
                    <a:pt x="952" y="1011"/>
                  </a:lnTo>
                  <a:lnTo>
                    <a:pt x="943" y="1020"/>
                  </a:lnTo>
                  <a:lnTo>
                    <a:pt x="934" y="1029"/>
                  </a:lnTo>
                  <a:lnTo>
                    <a:pt x="924" y="1038"/>
                  </a:lnTo>
                  <a:lnTo>
                    <a:pt x="913" y="1047"/>
                  </a:lnTo>
                  <a:lnTo>
                    <a:pt x="901" y="1054"/>
                  </a:lnTo>
                  <a:lnTo>
                    <a:pt x="889" y="1061"/>
                  </a:lnTo>
                  <a:lnTo>
                    <a:pt x="875" y="1067"/>
                  </a:lnTo>
                  <a:lnTo>
                    <a:pt x="862" y="1074"/>
                  </a:lnTo>
                  <a:lnTo>
                    <a:pt x="848" y="1079"/>
                  </a:lnTo>
                  <a:lnTo>
                    <a:pt x="832" y="1084"/>
                  </a:lnTo>
                  <a:lnTo>
                    <a:pt x="816" y="1088"/>
                  </a:lnTo>
                  <a:lnTo>
                    <a:pt x="799" y="1091"/>
                  </a:lnTo>
                  <a:lnTo>
                    <a:pt x="782" y="1094"/>
                  </a:lnTo>
                  <a:lnTo>
                    <a:pt x="764" y="1096"/>
                  </a:lnTo>
                  <a:lnTo>
                    <a:pt x="746" y="1098"/>
                  </a:lnTo>
                  <a:lnTo>
                    <a:pt x="726" y="1099"/>
                  </a:lnTo>
                  <a:lnTo>
                    <a:pt x="706" y="1099"/>
                  </a:lnTo>
                  <a:lnTo>
                    <a:pt x="688" y="1099"/>
                  </a:lnTo>
                  <a:lnTo>
                    <a:pt x="669" y="1098"/>
                  </a:lnTo>
                  <a:lnTo>
                    <a:pt x="651" y="1096"/>
                  </a:lnTo>
                  <a:lnTo>
                    <a:pt x="633" y="1094"/>
                  </a:lnTo>
                  <a:lnTo>
                    <a:pt x="617" y="1092"/>
                  </a:lnTo>
                  <a:lnTo>
                    <a:pt x="600" y="1089"/>
                  </a:lnTo>
                  <a:lnTo>
                    <a:pt x="584" y="1085"/>
                  </a:lnTo>
                  <a:lnTo>
                    <a:pt x="568" y="1080"/>
                  </a:lnTo>
                  <a:lnTo>
                    <a:pt x="554" y="1075"/>
                  </a:lnTo>
                  <a:lnTo>
                    <a:pt x="541" y="1069"/>
                  </a:lnTo>
                  <a:lnTo>
                    <a:pt x="527" y="1063"/>
                  </a:lnTo>
                  <a:lnTo>
                    <a:pt x="514" y="1056"/>
                  </a:lnTo>
                  <a:lnTo>
                    <a:pt x="502" y="1049"/>
                  </a:lnTo>
                  <a:lnTo>
                    <a:pt x="491" y="1041"/>
                  </a:lnTo>
                  <a:lnTo>
                    <a:pt x="481" y="1031"/>
                  </a:lnTo>
                  <a:lnTo>
                    <a:pt x="472" y="1022"/>
                  </a:lnTo>
                  <a:lnTo>
                    <a:pt x="462" y="1013"/>
                  </a:lnTo>
                  <a:lnTo>
                    <a:pt x="455" y="1002"/>
                  </a:lnTo>
                  <a:lnTo>
                    <a:pt x="448" y="992"/>
                  </a:lnTo>
                  <a:lnTo>
                    <a:pt x="442" y="982"/>
                  </a:lnTo>
                  <a:lnTo>
                    <a:pt x="437" y="971"/>
                  </a:lnTo>
                  <a:lnTo>
                    <a:pt x="432" y="961"/>
                  </a:lnTo>
                  <a:lnTo>
                    <a:pt x="429" y="950"/>
                  </a:lnTo>
                  <a:lnTo>
                    <a:pt x="427" y="938"/>
                  </a:lnTo>
                  <a:lnTo>
                    <a:pt x="425" y="926"/>
                  </a:lnTo>
                  <a:lnTo>
                    <a:pt x="424" y="911"/>
                  </a:lnTo>
                  <a:lnTo>
                    <a:pt x="423" y="895"/>
                  </a:lnTo>
                  <a:lnTo>
                    <a:pt x="422" y="876"/>
                  </a:lnTo>
                  <a:lnTo>
                    <a:pt x="421" y="855"/>
                  </a:lnTo>
                  <a:lnTo>
                    <a:pt x="420" y="832"/>
                  </a:lnTo>
                  <a:lnTo>
                    <a:pt x="420" y="807"/>
                  </a:lnTo>
                  <a:lnTo>
                    <a:pt x="420" y="779"/>
                  </a:lnTo>
                  <a:lnTo>
                    <a:pt x="420" y="654"/>
                  </a:lnTo>
                  <a:lnTo>
                    <a:pt x="420" y="627"/>
                  </a:lnTo>
                  <a:lnTo>
                    <a:pt x="420" y="603"/>
                  </a:lnTo>
                  <a:lnTo>
                    <a:pt x="421" y="580"/>
                  </a:lnTo>
                  <a:lnTo>
                    <a:pt x="422" y="559"/>
                  </a:lnTo>
                  <a:lnTo>
                    <a:pt x="422" y="541"/>
                  </a:lnTo>
                  <a:lnTo>
                    <a:pt x="424" y="524"/>
                  </a:lnTo>
                  <a:lnTo>
                    <a:pt x="425" y="510"/>
                  </a:lnTo>
                  <a:lnTo>
                    <a:pt x="426" y="497"/>
                  </a:lnTo>
                  <a:lnTo>
                    <a:pt x="428" y="486"/>
                  </a:lnTo>
                  <a:lnTo>
                    <a:pt x="431" y="475"/>
                  </a:lnTo>
                  <a:lnTo>
                    <a:pt x="435" y="464"/>
                  </a:lnTo>
                  <a:lnTo>
                    <a:pt x="441" y="453"/>
                  </a:lnTo>
                  <a:lnTo>
                    <a:pt x="447" y="443"/>
                  </a:lnTo>
                  <a:lnTo>
                    <a:pt x="453" y="432"/>
                  </a:lnTo>
                  <a:lnTo>
                    <a:pt x="460" y="423"/>
                  </a:lnTo>
                  <a:lnTo>
                    <a:pt x="468" y="414"/>
                  </a:lnTo>
                  <a:lnTo>
                    <a:pt x="479" y="403"/>
                  </a:lnTo>
                  <a:lnTo>
                    <a:pt x="488" y="395"/>
                  </a:lnTo>
                  <a:lnTo>
                    <a:pt x="499" y="387"/>
                  </a:lnTo>
                  <a:lnTo>
                    <a:pt x="511" y="380"/>
                  </a:lnTo>
                  <a:lnTo>
                    <a:pt x="523" y="372"/>
                  </a:lnTo>
                  <a:lnTo>
                    <a:pt x="536" y="366"/>
                  </a:lnTo>
                  <a:lnTo>
                    <a:pt x="551" y="360"/>
                  </a:lnTo>
                  <a:lnTo>
                    <a:pt x="565" y="355"/>
                  </a:lnTo>
                  <a:lnTo>
                    <a:pt x="581" y="350"/>
                  </a:lnTo>
                  <a:lnTo>
                    <a:pt x="597" y="346"/>
                  </a:lnTo>
                  <a:lnTo>
                    <a:pt x="614" y="342"/>
                  </a:lnTo>
                  <a:lnTo>
                    <a:pt x="631" y="339"/>
                  </a:lnTo>
                  <a:lnTo>
                    <a:pt x="649" y="337"/>
                  </a:lnTo>
                  <a:lnTo>
                    <a:pt x="667" y="335"/>
                  </a:lnTo>
                  <a:lnTo>
                    <a:pt x="687" y="334"/>
                  </a:lnTo>
                  <a:lnTo>
                    <a:pt x="706" y="334"/>
                  </a:lnTo>
                  <a:lnTo>
                    <a:pt x="725" y="334"/>
                  </a:lnTo>
                  <a:lnTo>
                    <a:pt x="744" y="335"/>
                  </a:lnTo>
                  <a:lnTo>
                    <a:pt x="761" y="337"/>
                  </a:lnTo>
                  <a:lnTo>
                    <a:pt x="779" y="339"/>
                  </a:lnTo>
                  <a:lnTo>
                    <a:pt x="795" y="341"/>
                  </a:lnTo>
                  <a:lnTo>
                    <a:pt x="812" y="346"/>
                  </a:lnTo>
                  <a:lnTo>
                    <a:pt x="828" y="349"/>
                  </a:lnTo>
                  <a:lnTo>
                    <a:pt x="843" y="354"/>
                  </a:lnTo>
                  <a:lnTo>
                    <a:pt x="858" y="359"/>
                  </a:lnTo>
                  <a:lnTo>
                    <a:pt x="872" y="364"/>
                  </a:lnTo>
                  <a:lnTo>
                    <a:pt x="886" y="370"/>
                  </a:lnTo>
                  <a:lnTo>
                    <a:pt x="898" y="378"/>
                  </a:lnTo>
                  <a:lnTo>
                    <a:pt x="910" y="385"/>
                  </a:lnTo>
                  <a:lnTo>
                    <a:pt x="922" y="393"/>
                  </a:lnTo>
                  <a:lnTo>
                    <a:pt x="932" y="402"/>
                  </a:lnTo>
                  <a:lnTo>
                    <a:pt x="941" y="412"/>
                  </a:lnTo>
                  <a:lnTo>
                    <a:pt x="950" y="421"/>
                  </a:lnTo>
                  <a:lnTo>
                    <a:pt x="958" y="431"/>
                  </a:lnTo>
                  <a:lnTo>
                    <a:pt x="965" y="442"/>
                  </a:lnTo>
                  <a:lnTo>
                    <a:pt x="970" y="452"/>
                  </a:lnTo>
                  <a:lnTo>
                    <a:pt x="975" y="462"/>
                  </a:lnTo>
                  <a:lnTo>
                    <a:pt x="979" y="473"/>
                  </a:lnTo>
                  <a:lnTo>
                    <a:pt x="983" y="484"/>
                  </a:lnTo>
                  <a:lnTo>
                    <a:pt x="985" y="495"/>
                  </a:lnTo>
                  <a:lnTo>
                    <a:pt x="987" y="508"/>
                  </a:lnTo>
                  <a:lnTo>
                    <a:pt x="989" y="522"/>
                  </a:lnTo>
                  <a:lnTo>
                    <a:pt x="990" y="539"/>
                  </a:lnTo>
                  <a:lnTo>
                    <a:pt x="991" y="557"/>
                  </a:lnTo>
                  <a:lnTo>
                    <a:pt x="992" y="578"/>
                  </a:lnTo>
                  <a:lnTo>
                    <a:pt x="992" y="602"/>
                  </a:lnTo>
                  <a:lnTo>
                    <a:pt x="992" y="626"/>
                  </a:lnTo>
                  <a:lnTo>
                    <a:pt x="993" y="654"/>
                  </a:lnTo>
                  <a:lnTo>
                    <a:pt x="993" y="779"/>
                  </a:lnTo>
                  <a:close/>
                  <a:moveTo>
                    <a:pt x="1390" y="301"/>
                  </a:moveTo>
                  <a:lnTo>
                    <a:pt x="1387" y="291"/>
                  </a:lnTo>
                  <a:lnTo>
                    <a:pt x="1384" y="280"/>
                  </a:lnTo>
                  <a:lnTo>
                    <a:pt x="1380" y="270"/>
                  </a:lnTo>
                  <a:lnTo>
                    <a:pt x="1376" y="260"/>
                  </a:lnTo>
                  <a:lnTo>
                    <a:pt x="1372" y="249"/>
                  </a:lnTo>
                  <a:lnTo>
                    <a:pt x="1367" y="239"/>
                  </a:lnTo>
                  <a:lnTo>
                    <a:pt x="1361" y="230"/>
                  </a:lnTo>
                  <a:lnTo>
                    <a:pt x="1355" y="220"/>
                  </a:lnTo>
                  <a:lnTo>
                    <a:pt x="1339" y="200"/>
                  </a:lnTo>
                  <a:lnTo>
                    <a:pt x="1323" y="181"/>
                  </a:lnTo>
                  <a:lnTo>
                    <a:pt x="1303" y="163"/>
                  </a:lnTo>
                  <a:lnTo>
                    <a:pt x="1281" y="144"/>
                  </a:lnTo>
                  <a:lnTo>
                    <a:pt x="1258" y="127"/>
                  </a:lnTo>
                  <a:lnTo>
                    <a:pt x="1232" y="110"/>
                  </a:lnTo>
                  <a:lnTo>
                    <a:pt x="1205" y="95"/>
                  </a:lnTo>
                  <a:lnTo>
                    <a:pt x="1175" y="81"/>
                  </a:lnTo>
                  <a:lnTo>
                    <a:pt x="1144" y="68"/>
                  </a:lnTo>
                  <a:lnTo>
                    <a:pt x="1112" y="56"/>
                  </a:lnTo>
                  <a:lnTo>
                    <a:pt x="1077" y="45"/>
                  </a:lnTo>
                  <a:lnTo>
                    <a:pt x="1041" y="36"/>
                  </a:lnTo>
                  <a:lnTo>
                    <a:pt x="1003" y="27"/>
                  </a:lnTo>
                  <a:lnTo>
                    <a:pt x="964" y="20"/>
                  </a:lnTo>
                  <a:lnTo>
                    <a:pt x="924" y="14"/>
                  </a:lnTo>
                  <a:lnTo>
                    <a:pt x="882" y="9"/>
                  </a:lnTo>
                  <a:lnTo>
                    <a:pt x="839" y="5"/>
                  </a:lnTo>
                  <a:lnTo>
                    <a:pt x="795" y="2"/>
                  </a:lnTo>
                  <a:lnTo>
                    <a:pt x="750" y="1"/>
                  </a:lnTo>
                  <a:lnTo>
                    <a:pt x="703" y="0"/>
                  </a:lnTo>
                  <a:lnTo>
                    <a:pt x="655" y="1"/>
                  </a:lnTo>
                  <a:lnTo>
                    <a:pt x="608" y="2"/>
                  </a:lnTo>
                  <a:lnTo>
                    <a:pt x="562" y="5"/>
                  </a:lnTo>
                  <a:lnTo>
                    <a:pt x="518" y="9"/>
                  </a:lnTo>
                  <a:lnTo>
                    <a:pt x="476" y="14"/>
                  </a:lnTo>
                  <a:lnTo>
                    <a:pt x="434" y="21"/>
                  </a:lnTo>
                  <a:lnTo>
                    <a:pt x="394" y="28"/>
                  </a:lnTo>
                  <a:lnTo>
                    <a:pt x="357" y="38"/>
                  </a:lnTo>
                  <a:lnTo>
                    <a:pt x="320" y="48"/>
                  </a:lnTo>
                  <a:lnTo>
                    <a:pt x="286" y="59"/>
                  </a:lnTo>
                  <a:lnTo>
                    <a:pt x="254" y="71"/>
                  </a:lnTo>
                  <a:lnTo>
                    <a:pt x="223" y="84"/>
                  </a:lnTo>
                  <a:lnTo>
                    <a:pt x="194" y="99"/>
                  </a:lnTo>
                  <a:lnTo>
                    <a:pt x="169" y="114"/>
                  </a:lnTo>
                  <a:lnTo>
                    <a:pt x="144" y="131"/>
                  </a:lnTo>
                  <a:lnTo>
                    <a:pt x="120" y="147"/>
                  </a:lnTo>
                  <a:lnTo>
                    <a:pt x="100" y="166"/>
                  </a:lnTo>
                  <a:lnTo>
                    <a:pt x="81" y="184"/>
                  </a:lnTo>
                  <a:lnTo>
                    <a:pt x="65" y="203"/>
                  </a:lnTo>
                  <a:lnTo>
                    <a:pt x="51" y="223"/>
                  </a:lnTo>
                  <a:lnTo>
                    <a:pt x="45" y="233"/>
                  </a:lnTo>
                  <a:lnTo>
                    <a:pt x="39" y="242"/>
                  </a:lnTo>
                  <a:lnTo>
                    <a:pt x="34" y="253"/>
                  </a:lnTo>
                  <a:lnTo>
                    <a:pt x="30" y="263"/>
                  </a:lnTo>
                  <a:lnTo>
                    <a:pt x="25" y="273"/>
                  </a:lnTo>
                  <a:lnTo>
                    <a:pt x="22" y="284"/>
                  </a:lnTo>
                  <a:lnTo>
                    <a:pt x="19" y="294"/>
                  </a:lnTo>
                  <a:lnTo>
                    <a:pt x="17" y="305"/>
                  </a:lnTo>
                  <a:lnTo>
                    <a:pt x="13" y="329"/>
                  </a:lnTo>
                  <a:lnTo>
                    <a:pt x="10" y="356"/>
                  </a:lnTo>
                  <a:lnTo>
                    <a:pt x="7" y="387"/>
                  </a:lnTo>
                  <a:lnTo>
                    <a:pt x="4" y="422"/>
                  </a:lnTo>
                  <a:lnTo>
                    <a:pt x="3" y="460"/>
                  </a:lnTo>
                  <a:lnTo>
                    <a:pt x="1" y="502"/>
                  </a:lnTo>
                  <a:lnTo>
                    <a:pt x="1" y="549"/>
                  </a:lnTo>
                  <a:lnTo>
                    <a:pt x="0" y="599"/>
                  </a:lnTo>
                  <a:lnTo>
                    <a:pt x="0" y="834"/>
                  </a:lnTo>
                  <a:lnTo>
                    <a:pt x="1" y="886"/>
                  </a:lnTo>
                  <a:lnTo>
                    <a:pt x="1" y="933"/>
                  </a:lnTo>
                  <a:lnTo>
                    <a:pt x="3" y="975"/>
                  </a:lnTo>
                  <a:lnTo>
                    <a:pt x="5" y="1015"/>
                  </a:lnTo>
                  <a:lnTo>
                    <a:pt x="7" y="1050"/>
                  </a:lnTo>
                  <a:lnTo>
                    <a:pt x="10" y="1082"/>
                  </a:lnTo>
                  <a:lnTo>
                    <a:pt x="13" y="1109"/>
                  </a:lnTo>
                  <a:lnTo>
                    <a:pt x="17" y="1131"/>
                  </a:lnTo>
                  <a:lnTo>
                    <a:pt x="20" y="1143"/>
                  </a:lnTo>
                  <a:lnTo>
                    <a:pt x="22" y="1153"/>
                  </a:lnTo>
                  <a:lnTo>
                    <a:pt x="26" y="1163"/>
                  </a:lnTo>
                  <a:lnTo>
                    <a:pt x="31" y="1174"/>
                  </a:lnTo>
                  <a:lnTo>
                    <a:pt x="36" y="1184"/>
                  </a:lnTo>
                  <a:lnTo>
                    <a:pt x="41" y="1194"/>
                  </a:lnTo>
                  <a:lnTo>
                    <a:pt x="46" y="1204"/>
                  </a:lnTo>
                  <a:lnTo>
                    <a:pt x="53" y="1214"/>
                  </a:lnTo>
                  <a:lnTo>
                    <a:pt x="68" y="1234"/>
                  </a:lnTo>
                  <a:lnTo>
                    <a:pt x="85" y="1252"/>
                  </a:lnTo>
                  <a:lnTo>
                    <a:pt x="104" y="1271"/>
                  </a:lnTo>
                  <a:lnTo>
                    <a:pt x="125" y="1289"/>
                  </a:lnTo>
                  <a:lnTo>
                    <a:pt x="149" y="1307"/>
                  </a:lnTo>
                  <a:lnTo>
                    <a:pt x="175" y="1324"/>
                  </a:lnTo>
                  <a:lnTo>
                    <a:pt x="203" y="1338"/>
                  </a:lnTo>
                  <a:lnTo>
                    <a:pt x="231" y="1352"/>
                  </a:lnTo>
                  <a:lnTo>
                    <a:pt x="262" y="1366"/>
                  </a:lnTo>
                  <a:lnTo>
                    <a:pt x="295" y="1377"/>
                  </a:lnTo>
                  <a:lnTo>
                    <a:pt x="330" y="1388"/>
                  </a:lnTo>
                  <a:lnTo>
                    <a:pt x="366" y="1398"/>
                  </a:lnTo>
                  <a:lnTo>
                    <a:pt x="405" y="1406"/>
                  </a:lnTo>
                  <a:lnTo>
                    <a:pt x="444" y="1413"/>
                  </a:lnTo>
                  <a:lnTo>
                    <a:pt x="484" y="1420"/>
                  </a:lnTo>
                  <a:lnTo>
                    <a:pt x="525" y="1425"/>
                  </a:lnTo>
                  <a:lnTo>
                    <a:pt x="568" y="1429"/>
                  </a:lnTo>
                  <a:lnTo>
                    <a:pt x="612" y="1432"/>
                  </a:lnTo>
                  <a:lnTo>
                    <a:pt x="657" y="1433"/>
                  </a:lnTo>
                  <a:lnTo>
                    <a:pt x="703" y="1434"/>
                  </a:lnTo>
                  <a:lnTo>
                    <a:pt x="753" y="1433"/>
                  </a:lnTo>
                  <a:lnTo>
                    <a:pt x="799" y="1431"/>
                  </a:lnTo>
                  <a:lnTo>
                    <a:pt x="846" y="1429"/>
                  </a:lnTo>
                  <a:lnTo>
                    <a:pt x="889" y="1424"/>
                  </a:lnTo>
                  <a:lnTo>
                    <a:pt x="932" y="1419"/>
                  </a:lnTo>
                  <a:lnTo>
                    <a:pt x="973" y="1412"/>
                  </a:lnTo>
                  <a:lnTo>
                    <a:pt x="1012" y="1404"/>
                  </a:lnTo>
                  <a:lnTo>
                    <a:pt x="1051" y="1396"/>
                  </a:lnTo>
                  <a:lnTo>
                    <a:pt x="1087" y="1385"/>
                  </a:lnTo>
                  <a:lnTo>
                    <a:pt x="1121" y="1374"/>
                  </a:lnTo>
                  <a:lnTo>
                    <a:pt x="1154" y="1362"/>
                  </a:lnTo>
                  <a:lnTo>
                    <a:pt x="1183" y="1349"/>
                  </a:lnTo>
                  <a:lnTo>
                    <a:pt x="1212" y="1335"/>
                  </a:lnTo>
                  <a:lnTo>
                    <a:pt x="1239" y="1319"/>
                  </a:lnTo>
                  <a:lnTo>
                    <a:pt x="1264" y="1303"/>
                  </a:lnTo>
                  <a:lnTo>
                    <a:pt x="1287" y="1286"/>
                  </a:lnTo>
                  <a:lnTo>
                    <a:pt x="1307" y="1268"/>
                  </a:lnTo>
                  <a:lnTo>
                    <a:pt x="1326" y="1249"/>
                  </a:lnTo>
                  <a:lnTo>
                    <a:pt x="1342" y="1231"/>
                  </a:lnTo>
                  <a:lnTo>
                    <a:pt x="1357" y="1211"/>
                  </a:lnTo>
                  <a:lnTo>
                    <a:pt x="1363" y="1201"/>
                  </a:lnTo>
                  <a:lnTo>
                    <a:pt x="1368" y="1191"/>
                  </a:lnTo>
                  <a:lnTo>
                    <a:pt x="1373" y="1181"/>
                  </a:lnTo>
                  <a:lnTo>
                    <a:pt x="1377" y="1171"/>
                  </a:lnTo>
                  <a:lnTo>
                    <a:pt x="1381" y="1160"/>
                  </a:lnTo>
                  <a:lnTo>
                    <a:pt x="1385" y="1149"/>
                  </a:lnTo>
                  <a:lnTo>
                    <a:pt x="1387" y="1139"/>
                  </a:lnTo>
                  <a:lnTo>
                    <a:pt x="1391" y="1128"/>
                  </a:lnTo>
                  <a:lnTo>
                    <a:pt x="1395" y="1105"/>
                  </a:lnTo>
                  <a:lnTo>
                    <a:pt x="1398" y="1078"/>
                  </a:lnTo>
                  <a:lnTo>
                    <a:pt x="1401" y="1047"/>
                  </a:lnTo>
                  <a:lnTo>
                    <a:pt x="1403" y="1012"/>
                  </a:lnTo>
                  <a:lnTo>
                    <a:pt x="1405" y="973"/>
                  </a:lnTo>
                  <a:lnTo>
                    <a:pt x="1406" y="931"/>
                  </a:lnTo>
                  <a:lnTo>
                    <a:pt x="1407" y="885"/>
                  </a:lnTo>
                  <a:lnTo>
                    <a:pt x="1407" y="834"/>
                  </a:lnTo>
                  <a:lnTo>
                    <a:pt x="1407" y="599"/>
                  </a:lnTo>
                  <a:lnTo>
                    <a:pt x="1407" y="548"/>
                  </a:lnTo>
                  <a:lnTo>
                    <a:pt x="1406" y="500"/>
                  </a:lnTo>
                  <a:lnTo>
                    <a:pt x="1405" y="458"/>
                  </a:lnTo>
                  <a:lnTo>
                    <a:pt x="1403" y="419"/>
                  </a:lnTo>
                  <a:lnTo>
                    <a:pt x="1400" y="383"/>
                  </a:lnTo>
                  <a:lnTo>
                    <a:pt x="1398" y="352"/>
                  </a:lnTo>
                  <a:lnTo>
                    <a:pt x="1394" y="325"/>
                  </a:lnTo>
                  <a:lnTo>
                    <a:pt x="1390" y="301"/>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8"/>
            <p:cNvSpPr>
              <a:spLocks noEditPoints="1"/>
            </p:cNvSpPr>
            <p:nvPr userDrawn="1"/>
          </p:nvSpPr>
          <p:spPr bwMode="auto">
            <a:xfrm>
              <a:off x="1547813" y="6613544"/>
              <a:ext cx="106363" cy="107950"/>
            </a:xfrm>
            <a:custGeom>
              <a:avLst/>
              <a:gdLst>
                <a:gd name="T0" fmla="*/ 991 w 1407"/>
                <a:gd name="T1" fmla="*/ 874 h 1434"/>
                <a:gd name="T2" fmla="*/ 984 w 1407"/>
                <a:gd name="T3" fmla="*/ 948 h 1434"/>
                <a:gd name="T4" fmla="*/ 960 w 1407"/>
                <a:gd name="T5" fmla="*/ 1000 h 1434"/>
                <a:gd name="T6" fmla="*/ 914 w 1407"/>
                <a:gd name="T7" fmla="*/ 1047 h 1434"/>
                <a:gd name="T8" fmla="*/ 848 w 1407"/>
                <a:gd name="T9" fmla="*/ 1079 h 1434"/>
                <a:gd name="T10" fmla="*/ 765 w 1407"/>
                <a:gd name="T11" fmla="*/ 1096 h 1434"/>
                <a:gd name="T12" fmla="*/ 670 w 1407"/>
                <a:gd name="T13" fmla="*/ 1098 h 1434"/>
                <a:gd name="T14" fmla="*/ 585 w 1407"/>
                <a:gd name="T15" fmla="*/ 1085 h 1434"/>
                <a:gd name="T16" fmla="*/ 514 w 1407"/>
                <a:gd name="T17" fmla="*/ 1056 h 1434"/>
                <a:gd name="T18" fmla="*/ 463 w 1407"/>
                <a:gd name="T19" fmla="*/ 1013 h 1434"/>
                <a:gd name="T20" fmla="*/ 433 w 1407"/>
                <a:gd name="T21" fmla="*/ 961 h 1434"/>
                <a:gd name="T22" fmla="*/ 424 w 1407"/>
                <a:gd name="T23" fmla="*/ 895 h 1434"/>
                <a:gd name="T24" fmla="*/ 420 w 1407"/>
                <a:gd name="T25" fmla="*/ 779 h 1434"/>
                <a:gd name="T26" fmla="*/ 423 w 1407"/>
                <a:gd name="T27" fmla="*/ 559 h 1434"/>
                <a:gd name="T28" fmla="*/ 430 w 1407"/>
                <a:gd name="T29" fmla="*/ 486 h 1434"/>
                <a:gd name="T30" fmla="*/ 453 w 1407"/>
                <a:gd name="T31" fmla="*/ 432 h 1434"/>
                <a:gd name="T32" fmla="*/ 500 w 1407"/>
                <a:gd name="T33" fmla="*/ 387 h 1434"/>
                <a:gd name="T34" fmla="*/ 566 w 1407"/>
                <a:gd name="T35" fmla="*/ 355 h 1434"/>
                <a:gd name="T36" fmla="*/ 649 w 1407"/>
                <a:gd name="T37" fmla="*/ 337 h 1434"/>
                <a:gd name="T38" fmla="*/ 744 w 1407"/>
                <a:gd name="T39" fmla="*/ 335 h 1434"/>
                <a:gd name="T40" fmla="*/ 828 w 1407"/>
                <a:gd name="T41" fmla="*/ 349 h 1434"/>
                <a:gd name="T42" fmla="*/ 899 w 1407"/>
                <a:gd name="T43" fmla="*/ 378 h 1434"/>
                <a:gd name="T44" fmla="*/ 951 w 1407"/>
                <a:gd name="T45" fmla="*/ 421 h 1434"/>
                <a:gd name="T46" fmla="*/ 981 w 1407"/>
                <a:gd name="T47" fmla="*/ 473 h 1434"/>
                <a:gd name="T48" fmla="*/ 990 w 1407"/>
                <a:gd name="T49" fmla="*/ 539 h 1434"/>
                <a:gd name="T50" fmla="*/ 992 w 1407"/>
                <a:gd name="T51" fmla="*/ 654 h 1434"/>
                <a:gd name="T52" fmla="*/ 1381 w 1407"/>
                <a:gd name="T53" fmla="*/ 270 h 1434"/>
                <a:gd name="T54" fmla="*/ 1355 w 1407"/>
                <a:gd name="T55" fmla="*/ 220 h 1434"/>
                <a:gd name="T56" fmla="*/ 1258 w 1407"/>
                <a:gd name="T57" fmla="*/ 127 h 1434"/>
                <a:gd name="T58" fmla="*/ 1113 w 1407"/>
                <a:gd name="T59" fmla="*/ 56 h 1434"/>
                <a:gd name="T60" fmla="*/ 924 w 1407"/>
                <a:gd name="T61" fmla="*/ 14 h 1434"/>
                <a:gd name="T62" fmla="*/ 704 w 1407"/>
                <a:gd name="T63" fmla="*/ 0 h 1434"/>
                <a:gd name="T64" fmla="*/ 476 w 1407"/>
                <a:gd name="T65" fmla="*/ 14 h 1434"/>
                <a:gd name="T66" fmla="*/ 287 w 1407"/>
                <a:gd name="T67" fmla="*/ 59 h 1434"/>
                <a:gd name="T68" fmla="*/ 144 w 1407"/>
                <a:gd name="T69" fmla="*/ 131 h 1434"/>
                <a:gd name="T70" fmla="*/ 52 w 1407"/>
                <a:gd name="T71" fmla="*/ 223 h 1434"/>
                <a:gd name="T72" fmla="*/ 26 w 1407"/>
                <a:gd name="T73" fmla="*/ 273 h 1434"/>
                <a:gd name="T74" fmla="*/ 9 w 1407"/>
                <a:gd name="T75" fmla="*/ 356 h 1434"/>
                <a:gd name="T76" fmla="*/ 0 w 1407"/>
                <a:gd name="T77" fmla="*/ 549 h 1434"/>
                <a:gd name="T78" fmla="*/ 3 w 1407"/>
                <a:gd name="T79" fmla="*/ 975 h 1434"/>
                <a:gd name="T80" fmla="*/ 18 w 1407"/>
                <a:gd name="T81" fmla="*/ 1131 h 1434"/>
                <a:gd name="T82" fmla="*/ 36 w 1407"/>
                <a:gd name="T83" fmla="*/ 1184 h 1434"/>
                <a:gd name="T84" fmla="*/ 86 w 1407"/>
                <a:gd name="T85" fmla="*/ 1252 h 1434"/>
                <a:gd name="T86" fmla="*/ 203 w 1407"/>
                <a:gd name="T87" fmla="*/ 1338 h 1434"/>
                <a:gd name="T88" fmla="*/ 367 w 1407"/>
                <a:gd name="T89" fmla="*/ 1398 h 1434"/>
                <a:gd name="T90" fmla="*/ 569 w 1407"/>
                <a:gd name="T91" fmla="*/ 1429 h 1434"/>
                <a:gd name="T92" fmla="*/ 800 w 1407"/>
                <a:gd name="T93" fmla="*/ 1431 h 1434"/>
                <a:gd name="T94" fmla="*/ 1013 w 1407"/>
                <a:gd name="T95" fmla="*/ 1404 h 1434"/>
                <a:gd name="T96" fmla="*/ 1184 w 1407"/>
                <a:gd name="T97" fmla="*/ 1349 h 1434"/>
                <a:gd name="T98" fmla="*/ 1308 w 1407"/>
                <a:gd name="T99" fmla="*/ 1268 h 1434"/>
                <a:gd name="T100" fmla="*/ 1368 w 1407"/>
                <a:gd name="T101" fmla="*/ 1191 h 1434"/>
                <a:gd name="T102" fmla="*/ 1389 w 1407"/>
                <a:gd name="T103" fmla="*/ 1139 h 1434"/>
                <a:gd name="T104" fmla="*/ 1403 w 1407"/>
                <a:gd name="T105" fmla="*/ 1012 h 1434"/>
                <a:gd name="T106" fmla="*/ 1407 w 1407"/>
                <a:gd name="T107" fmla="*/ 599 h 1434"/>
                <a:gd name="T108" fmla="*/ 1401 w 1407"/>
                <a:gd name="T109" fmla="*/ 38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7" h="1434">
                  <a:moveTo>
                    <a:pt x="992" y="779"/>
                  </a:moveTo>
                  <a:lnTo>
                    <a:pt x="992" y="806"/>
                  </a:lnTo>
                  <a:lnTo>
                    <a:pt x="992" y="831"/>
                  </a:lnTo>
                  <a:lnTo>
                    <a:pt x="992" y="854"/>
                  </a:lnTo>
                  <a:lnTo>
                    <a:pt x="991" y="874"/>
                  </a:lnTo>
                  <a:lnTo>
                    <a:pt x="990" y="893"/>
                  </a:lnTo>
                  <a:lnTo>
                    <a:pt x="989" y="909"/>
                  </a:lnTo>
                  <a:lnTo>
                    <a:pt x="987" y="924"/>
                  </a:lnTo>
                  <a:lnTo>
                    <a:pt x="986" y="936"/>
                  </a:lnTo>
                  <a:lnTo>
                    <a:pt x="984" y="948"/>
                  </a:lnTo>
                  <a:lnTo>
                    <a:pt x="981" y="959"/>
                  </a:lnTo>
                  <a:lnTo>
                    <a:pt x="977" y="969"/>
                  </a:lnTo>
                  <a:lnTo>
                    <a:pt x="973" y="981"/>
                  </a:lnTo>
                  <a:lnTo>
                    <a:pt x="967" y="991"/>
                  </a:lnTo>
                  <a:lnTo>
                    <a:pt x="960" y="1000"/>
                  </a:lnTo>
                  <a:lnTo>
                    <a:pt x="952" y="1011"/>
                  </a:lnTo>
                  <a:lnTo>
                    <a:pt x="944" y="1020"/>
                  </a:lnTo>
                  <a:lnTo>
                    <a:pt x="935" y="1029"/>
                  </a:lnTo>
                  <a:lnTo>
                    <a:pt x="924" y="1038"/>
                  </a:lnTo>
                  <a:lnTo>
                    <a:pt x="914" y="1047"/>
                  </a:lnTo>
                  <a:lnTo>
                    <a:pt x="902" y="1054"/>
                  </a:lnTo>
                  <a:lnTo>
                    <a:pt x="889" y="1061"/>
                  </a:lnTo>
                  <a:lnTo>
                    <a:pt x="877" y="1067"/>
                  </a:lnTo>
                  <a:lnTo>
                    <a:pt x="862" y="1074"/>
                  </a:lnTo>
                  <a:lnTo>
                    <a:pt x="848" y="1079"/>
                  </a:lnTo>
                  <a:lnTo>
                    <a:pt x="833" y="1084"/>
                  </a:lnTo>
                  <a:lnTo>
                    <a:pt x="816" y="1088"/>
                  </a:lnTo>
                  <a:lnTo>
                    <a:pt x="800" y="1091"/>
                  </a:lnTo>
                  <a:lnTo>
                    <a:pt x="782" y="1094"/>
                  </a:lnTo>
                  <a:lnTo>
                    <a:pt x="765" y="1096"/>
                  </a:lnTo>
                  <a:lnTo>
                    <a:pt x="746" y="1098"/>
                  </a:lnTo>
                  <a:lnTo>
                    <a:pt x="726" y="1099"/>
                  </a:lnTo>
                  <a:lnTo>
                    <a:pt x="707" y="1099"/>
                  </a:lnTo>
                  <a:lnTo>
                    <a:pt x="688" y="1099"/>
                  </a:lnTo>
                  <a:lnTo>
                    <a:pt x="670" y="1098"/>
                  </a:lnTo>
                  <a:lnTo>
                    <a:pt x="651" y="1096"/>
                  </a:lnTo>
                  <a:lnTo>
                    <a:pt x="634" y="1094"/>
                  </a:lnTo>
                  <a:lnTo>
                    <a:pt x="617" y="1092"/>
                  </a:lnTo>
                  <a:lnTo>
                    <a:pt x="601" y="1089"/>
                  </a:lnTo>
                  <a:lnTo>
                    <a:pt x="585" y="1085"/>
                  </a:lnTo>
                  <a:lnTo>
                    <a:pt x="570" y="1080"/>
                  </a:lnTo>
                  <a:lnTo>
                    <a:pt x="554" y="1075"/>
                  </a:lnTo>
                  <a:lnTo>
                    <a:pt x="541" y="1069"/>
                  </a:lnTo>
                  <a:lnTo>
                    <a:pt x="528" y="1063"/>
                  </a:lnTo>
                  <a:lnTo>
                    <a:pt x="514" y="1056"/>
                  </a:lnTo>
                  <a:lnTo>
                    <a:pt x="503" y="1049"/>
                  </a:lnTo>
                  <a:lnTo>
                    <a:pt x="492" y="1041"/>
                  </a:lnTo>
                  <a:lnTo>
                    <a:pt x="481" y="1031"/>
                  </a:lnTo>
                  <a:lnTo>
                    <a:pt x="472" y="1022"/>
                  </a:lnTo>
                  <a:lnTo>
                    <a:pt x="463" y="1013"/>
                  </a:lnTo>
                  <a:lnTo>
                    <a:pt x="455" y="1002"/>
                  </a:lnTo>
                  <a:lnTo>
                    <a:pt x="448" y="992"/>
                  </a:lnTo>
                  <a:lnTo>
                    <a:pt x="442" y="982"/>
                  </a:lnTo>
                  <a:lnTo>
                    <a:pt x="437" y="971"/>
                  </a:lnTo>
                  <a:lnTo>
                    <a:pt x="433" y="961"/>
                  </a:lnTo>
                  <a:lnTo>
                    <a:pt x="430" y="950"/>
                  </a:lnTo>
                  <a:lnTo>
                    <a:pt x="428" y="938"/>
                  </a:lnTo>
                  <a:lnTo>
                    <a:pt x="426" y="926"/>
                  </a:lnTo>
                  <a:lnTo>
                    <a:pt x="425" y="911"/>
                  </a:lnTo>
                  <a:lnTo>
                    <a:pt x="424" y="895"/>
                  </a:lnTo>
                  <a:lnTo>
                    <a:pt x="423" y="876"/>
                  </a:lnTo>
                  <a:lnTo>
                    <a:pt x="421" y="855"/>
                  </a:lnTo>
                  <a:lnTo>
                    <a:pt x="420" y="832"/>
                  </a:lnTo>
                  <a:lnTo>
                    <a:pt x="420" y="807"/>
                  </a:lnTo>
                  <a:lnTo>
                    <a:pt x="420" y="779"/>
                  </a:lnTo>
                  <a:lnTo>
                    <a:pt x="420" y="654"/>
                  </a:lnTo>
                  <a:lnTo>
                    <a:pt x="420" y="627"/>
                  </a:lnTo>
                  <a:lnTo>
                    <a:pt x="420" y="603"/>
                  </a:lnTo>
                  <a:lnTo>
                    <a:pt x="421" y="580"/>
                  </a:lnTo>
                  <a:lnTo>
                    <a:pt x="423" y="559"/>
                  </a:lnTo>
                  <a:lnTo>
                    <a:pt x="424" y="541"/>
                  </a:lnTo>
                  <a:lnTo>
                    <a:pt x="425" y="524"/>
                  </a:lnTo>
                  <a:lnTo>
                    <a:pt x="426" y="510"/>
                  </a:lnTo>
                  <a:lnTo>
                    <a:pt x="428" y="497"/>
                  </a:lnTo>
                  <a:lnTo>
                    <a:pt x="430" y="486"/>
                  </a:lnTo>
                  <a:lnTo>
                    <a:pt x="433" y="475"/>
                  </a:lnTo>
                  <a:lnTo>
                    <a:pt x="436" y="464"/>
                  </a:lnTo>
                  <a:lnTo>
                    <a:pt x="441" y="453"/>
                  </a:lnTo>
                  <a:lnTo>
                    <a:pt x="447" y="443"/>
                  </a:lnTo>
                  <a:lnTo>
                    <a:pt x="453" y="432"/>
                  </a:lnTo>
                  <a:lnTo>
                    <a:pt x="461" y="423"/>
                  </a:lnTo>
                  <a:lnTo>
                    <a:pt x="469" y="414"/>
                  </a:lnTo>
                  <a:lnTo>
                    <a:pt x="479" y="403"/>
                  </a:lnTo>
                  <a:lnTo>
                    <a:pt x="488" y="395"/>
                  </a:lnTo>
                  <a:lnTo>
                    <a:pt x="500" y="387"/>
                  </a:lnTo>
                  <a:lnTo>
                    <a:pt x="511" y="380"/>
                  </a:lnTo>
                  <a:lnTo>
                    <a:pt x="523" y="372"/>
                  </a:lnTo>
                  <a:lnTo>
                    <a:pt x="537" y="366"/>
                  </a:lnTo>
                  <a:lnTo>
                    <a:pt x="551" y="360"/>
                  </a:lnTo>
                  <a:lnTo>
                    <a:pt x="566" y="355"/>
                  </a:lnTo>
                  <a:lnTo>
                    <a:pt x="581" y="350"/>
                  </a:lnTo>
                  <a:lnTo>
                    <a:pt x="598" y="346"/>
                  </a:lnTo>
                  <a:lnTo>
                    <a:pt x="614" y="342"/>
                  </a:lnTo>
                  <a:lnTo>
                    <a:pt x="632" y="339"/>
                  </a:lnTo>
                  <a:lnTo>
                    <a:pt x="649" y="337"/>
                  </a:lnTo>
                  <a:lnTo>
                    <a:pt x="668" y="335"/>
                  </a:lnTo>
                  <a:lnTo>
                    <a:pt x="687" y="334"/>
                  </a:lnTo>
                  <a:lnTo>
                    <a:pt x="707" y="334"/>
                  </a:lnTo>
                  <a:lnTo>
                    <a:pt x="725" y="334"/>
                  </a:lnTo>
                  <a:lnTo>
                    <a:pt x="744" y="335"/>
                  </a:lnTo>
                  <a:lnTo>
                    <a:pt x="761" y="337"/>
                  </a:lnTo>
                  <a:lnTo>
                    <a:pt x="779" y="339"/>
                  </a:lnTo>
                  <a:lnTo>
                    <a:pt x="795" y="341"/>
                  </a:lnTo>
                  <a:lnTo>
                    <a:pt x="812" y="346"/>
                  </a:lnTo>
                  <a:lnTo>
                    <a:pt x="828" y="349"/>
                  </a:lnTo>
                  <a:lnTo>
                    <a:pt x="844" y="354"/>
                  </a:lnTo>
                  <a:lnTo>
                    <a:pt x="858" y="359"/>
                  </a:lnTo>
                  <a:lnTo>
                    <a:pt x="873" y="364"/>
                  </a:lnTo>
                  <a:lnTo>
                    <a:pt x="886" y="370"/>
                  </a:lnTo>
                  <a:lnTo>
                    <a:pt x="899" y="378"/>
                  </a:lnTo>
                  <a:lnTo>
                    <a:pt x="911" y="385"/>
                  </a:lnTo>
                  <a:lnTo>
                    <a:pt x="922" y="393"/>
                  </a:lnTo>
                  <a:lnTo>
                    <a:pt x="933" y="402"/>
                  </a:lnTo>
                  <a:lnTo>
                    <a:pt x="942" y="412"/>
                  </a:lnTo>
                  <a:lnTo>
                    <a:pt x="951" y="421"/>
                  </a:lnTo>
                  <a:lnTo>
                    <a:pt x="958" y="431"/>
                  </a:lnTo>
                  <a:lnTo>
                    <a:pt x="965" y="442"/>
                  </a:lnTo>
                  <a:lnTo>
                    <a:pt x="972" y="452"/>
                  </a:lnTo>
                  <a:lnTo>
                    <a:pt x="977" y="462"/>
                  </a:lnTo>
                  <a:lnTo>
                    <a:pt x="981" y="473"/>
                  </a:lnTo>
                  <a:lnTo>
                    <a:pt x="984" y="484"/>
                  </a:lnTo>
                  <a:lnTo>
                    <a:pt x="986" y="495"/>
                  </a:lnTo>
                  <a:lnTo>
                    <a:pt x="987" y="508"/>
                  </a:lnTo>
                  <a:lnTo>
                    <a:pt x="989" y="522"/>
                  </a:lnTo>
                  <a:lnTo>
                    <a:pt x="990" y="539"/>
                  </a:lnTo>
                  <a:lnTo>
                    <a:pt x="991" y="557"/>
                  </a:lnTo>
                  <a:lnTo>
                    <a:pt x="992" y="578"/>
                  </a:lnTo>
                  <a:lnTo>
                    <a:pt x="992" y="602"/>
                  </a:lnTo>
                  <a:lnTo>
                    <a:pt x="992" y="626"/>
                  </a:lnTo>
                  <a:lnTo>
                    <a:pt x="992" y="654"/>
                  </a:lnTo>
                  <a:lnTo>
                    <a:pt x="992" y="779"/>
                  </a:lnTo>
                  <a:close/>
                  <a:moveTo>
                    <a:pt x="1390" y="301"/>
                  </a:moveTo>
                  <a:lnTo>
                    <a:pt x="1388" y="291"/>
                  </a:lnTo>
                  <a:lnTo>
                    <a:pt x="1385" y="280"/>
                  </a:lnTo>
                  <a:lnTo>
                    <a:pt x="1381" y="270"/>
                  </a:lnTo>
                  <a:lnTo>
                    <a:pt x="1377" y="260"/>
                  </a:lnTo>
                  <a:lnTo>
                    <a:pt x="1372" y="249"/>
                  </a:lnTo>
                  <a:lnTo>
                    <a:pt x="1367" y="239"/>
                  </a:lnTo>
                  <a:lnTo>
                    <a:pt x="1361" y="230"/>
                  </a:lnTo>
                  <a:lnTo>
                    <a:pt x="1355" y="220"/>
                  </a:lnTo>
                  <a:lnTo>
                    <a:pt x="1339" y="200"/>
                  </a:lnTo>
                  <a:lnTo>
                    <a:pt x="1323" y="181"/>
                  </a:lnTo>
                  <a:lnTo>
                    <a:pt x="1303" y="163"/>
                  </a:lnTo>
                  <a:lnTo>
                    <a:pt x="1282" y="144"/>
                  </a:lnTo>
                  <a:lnTo>
                    <a:pt x="1258" y="127"/>
                  </a:lnTo>
                  <a:lnTo>
                    <a:pt x="1232" y="110"/>
                  </a:lnTo>
                  <a:lnTo>
                    <a:pt x="1206" y="95"/>
                  </a:lnTo>
                  <a:lnTo>
                    <a:pt x="1177" y="81"/>
                  </a:lnTo>
                  <a:lnTo>
                    <a:pt x="1145" y="68"/>
                  </a:lnTo>
                  <a:lnTo>
                    <a:pt x="1113" y="56"/>
                  </a:lnTo>
                  <a:lnTo>
                    <a:pt x="1078" y="45"/>
                  </a:lnTo>
                  <a:lnTo>
                    <a:pt x="1042" y="36"/>
                  </a:lnTo>
                  <a:lnTo>
                    <a:pt x="1004" y="27"/>
                  </a:lnTo>
                  <a:lnTo>
                    <a:pt x="964" y="20"/>
                  </a:lnTo>
                  <a:lnTo>
                    <a:pt x="924" y="14"/>
                  </a:lnTo>
                  <a:lnTo>
                    <a:pt x="882" y="9"/>
                  </a:lnTo>
                  <a:lnTo>
                    <a:pt x="840" y="5"/>
                  </a:lnTo>
                  <a:lnTo>
                    <a:pt x="795" y="2"/>
                  </a:lnTo>
                  <a:lnTo>
                    <a:pt x="750" y="1"/>
                  </a:lnTo>
                  <a:lnTo>
                    <a:pt x="704" y="0"/>
                  </a:lnTo>
                  <a:lnTo>
                    <a:pt x="655" y="1"/>
                  </a:lnTo>
                  <a:lnTo>
                    <a:pt x="608" y="2"/>
                  </a:lnTo>
                  <a:lnTo>
                    <a:pt x="563" y="5"/>
                  </a:lnTo>
                  <a:lnTo>
                    <a:pt x="518" y="9"/>
                  </a:lnTo>
                  <a:lnTo>
                    <a:pt x="476" y="14"/>
                  </a:lnTo>
                  <a:lnTo>
                    <a:pt x="435" y="21"/>
                  </a:lnTo>
                  <a:lnTo>
                    <a:pt x="396" y="28"/>
                  </a:lnTo>
                  <a:lnTo>
                    <a:pt x="358" y="38"/>
                  </a:lnTo>
                  <a:lnTo>
                    <a:pt x="322" y="48"/>
                  </a:lnTo>
                  <a:lnTo>
                    <a:pt x="287" y="59"/>
                  </a:lnTo>
                  <a:lnTo>
                    <a:pt x="255" y="71"/>
                  </a:lnTo>
                  <a:lnTo>
                    <a:pt x="224" y="84"/>
                  </a:lnTo>
                  <a:lnTo>
                    <a:pt x="196" y="99"/>
                  </a:lnTo>
                  <a:lnTo>
                    <a:pt x="169" y="114"/>
                  </a:lnTo>
                  <a:lnTo>
                    <a:pt x="144" y="131"/>
                  </a:lnTo>
                  <a:lnTo>
                    <a:pt x="121" y="147"/>
                  </a:lnTo>
                  <a:lnTo>
                    <a:pt x="100" y="166"/>
                  </a:lnTo>
                  <a:lnTo>
                    <a:pt x="81" y="184"/>
                  </a:lnTo>
                  <a:lnTo>
                    <a:pt x="65" y="203"/>
                  </a:lnTo>
                  <a:lnTo>
                    <a:pt x="52" y="223"/>
                  </a:lnTo>
                  <a:lnTo>
                    <a:pt x="45" y="233"/>
                  </a:lnTo>
                  <a:lnTo>
                    <a:pt x="39" y="242"/>
                  </a:lnTo>
                  <a:lnTo>
                    <a:pt x="34" y="253"/>
                  </a:lnTo>
                  <a:lnTo>
                    <a:pt x="30" y="263"/>
                  </a:lnTo>
                  <a:lnTo>
                    <a:pt x="26" y="273"/>
                  </a:lnTo>
                  <a:lnTo>
                    <a:pt x="23" y="284"/>
                  </a:lnTo>
                  <a:lnTo>
                    <a:pt x="20" y="294"/>
                  </a:lnTo>
                  <a:lnTo>
                    <a:pt x="18" y="305"/>
                  </a:lnTo>
                  <a:lnTo>
                    <a:pt x="13" y="329"/>
                  </a:lnTo>
                  <a:lnTo>
                    <a:pt x="9" y="356"/>
                  </a:lnTo>
                  <a:lnTo>
                    <a:pt x="7" y="387"/>
                  </a:lnTo>
                  <a:lnTo>
                    <a:pt x="4" y="422"/>
                  </a:lnTo>
                  <a:lnTo>
                    <a:pt x="2" y="460"/>
                  </a:lnTo>
                  <a:lnTo>
                    <a:pt x="1" y="502"/>
                  </a:lnTo>
                  <a:lnTo>
                    <a:pt x="0" y="549"/>
                  </a:lnTo>
                  <a:lnTo>
                    <a:pt x="0" y="599"/>
                  </a:lnTo>
                  <a:lnTo>
                    <a:pt x="0" y="834"/>
                  </a:lnTo>
                  <a:lnTo>
                    <a:pt x="0" y="886"/>
                  </a:lnTo>
                  <a:lnTo>
                    <a:pt x="1" y="933"/>
                  </a:lnTo>
                  <a:lnTo>
                    <a:pt x="3" y="975"/>
                  </a:lnTo>
                  <a:lnTo>
                    <a:pt x="4" y="1015"/>
                  </a:lnTo>
                  <a:lnTo>
                    <a:pt x="7" y="1050"/>
                  </a:lnTo>
                  <a:lnTo>
                    <a:pt x="10" y="1082"/>
                  </a:lnTo>
                  <a:lnTo>
                    <a:pt x="13" y="1109"/>
                  </a:lnTo>
                  <a:lnTo>
                    <a:pt x="18" y="1131"/>
                  </a:lnTo>
                  <a:lnTo>
                    <a:pt x="21" y="1143"/>
                  </a:lnTo>
                  <a:lnTo>
                    <a:pt x="24" y="1153"/>
                  </a:lnTo>
                  <a:lnTo>
                    <a:pt x="27" y="1163"/>
                  </a:lnTo>
                  <a:lnTo>
                    <a:pt x="31" y="1174"/>
                  </a:lnTo>
                  <a:lnTo>
                    <a:pt x="36" y="1184"/>
                  </a:lnTo>
                  <a:lnTo>
                    <a:pt x="41" y="1194"/>
                  </a:lnTo>
                  <a:lnTo>
                    <a:pt x="47" y="1204"/>
                  </a:lnTo>
                  <a:lnTo>
                    <a:pt x="54" y="1214"/>
                  </a:lnTo>
                  <a:lnTo>
                    <a:pt x="68" y="1234"/>
                  </a:lnTo>
                  <a:lnTo>
                    <a:pt x="86" y="1252"/>
                  </a:lnTo>
                  <a:lnTo>
                    <a:pt x="104" y="1271"/>
                  </a:lnTo>
                  <a:lnTo>
                    <a:pt x="126" y="1289"/>
                  </a:lnTo>
                  <a:lnTo>
                    <a:pt x="149" y="1307"/>
                  </a:lnTo>
                  <a:lnTo>
                    <a:pt x="175" y="1324"/>
                  </a:lnTo>
                  <a:lnTo>
                    <a:pt x="203" y="1338"/>
                  </a:lnTo>
                  <a:lnTo>
                    <a:pt x="232" y="1352"/>
                  </a:lnTo>
                  <a:lnTo>
                    <a:pt x="263" y="1366"/>
                  </a:lnTo>
                  <a:lnTo>
                    <a:pt x="296" y="1377"/>
                  </a:lnTo>
                  <a:lnTo>
                    <a:pt x="330" y="1388"/>
                  </a:lnTo>
                  <a:lnTo>
                    <a:pt x="367" y="1398"/>
                  </a:lnTo>
                  <a:lnTo>
                    <a:pt x="405" y="1406"/>
                  </a:lnTo>
                  <a:lnTo>
                    <a:pt x="444" y="1413"/>
                  </a:lnTo>
                  <a:lnTo>
                    <a:pt x="484" y="1420"/>
                  </a:lnTo>
                  <a:lnTo>
                    <a:pt x="526" y="1425"/>
                  </a:lnTo>
                  <a:lnTo>
                    <a:pt x="569" y="1429"/>
                  </a:lnTo>
                  <a:lnTo>
                    <a:pt x="612" y="1432"/>
                  </a:lnTo>
                  <a:lnTo>
                    <a:pt x="657" y="1433"/>
                  </a:lnTo>
                  <a:lnTo>
                    <a:pt x="704" y="1434"/>
                  </a:lnTo>
                  <a:lnTo>
                    <a:pt x="753" y="1433"/>
                  </a:lnTo>
                  <a:lnTo>
                    <a:pt x="800" y="1431"/>
                  </a:lnTo>
                  <a:lnTo>
                    <a:pt x="846" y="1429"/>
                  </a:lnTo>
                  <a:lnTo>
                    <a:pt x="889" y="1424"/>
                  </a:lnTo>
                  <a:lnTo>
                    <a:pt x="933" y="1419"/>
                  </a:lnTo>
                  <a:lnTo>
                    <a:pt x="973" y="1412"/>
                  </a:lnTo>
                  <a:lnTo>
                    <a:pt x="1013" y="1404"/>
                  </a:lnTo>
                  <a:lnTo>
                    <a:pt x="1050" y="1396"/>
                  </a:lnTo>
                  <a:lnTo>
                    <a:pt x="1087" y="1385"/>
                  </a:lnTo>
                  <a:lnTo>
                    <a:pt x="1121" y="1374"/>
                  </a:lnTo>
                  <a:lnTo>
                    <a:pt x="1154" y="1362"/>
                  </a:lnTo>
                  <a:lnTo>
                    <a:pt x="1184" y="1349"/>
                  </a:lnTo>
                  <a:lnTo>
                    <a:pt x="1213" y="1335"/>
                  </a:lnTo>
                  <a:lnTo>
                    <a:pt x="1240" y="1319"/>
                  </a:lnTo>
                  <a:lnTo>
                    <a:pt x="1264" y="1303"/>
                  </a:lnTo>
                  <a:lnTo>
                    <a:pt x="1287" y="1286"/>
                  </a:lnTo>
                  <a:lnTo>
                    <a:pt x="1308" y="1268"/>
                  </a:lnTo>
                  <a:lnTo>
                    <a:pt x="1326" y="1249"/>
                  </a:lnTo>
                  <a:lnTo>
                    <a:pt x="1343" y="1231"/>
                  </a:lnTo>
                  <a:lnTo>
                    <a:pt x="1357" y="1211"/>
                  </a:lnTo>
                  <a:lnTo>
                    <a:pt x="1363" y="1201"/>
                  </a:lnTo>
                  <a:lnTo>
                    <a:pt x="1368" y="1191"/>
                  </a:lnTo>
                  <a:lnTo>
                    <a:pt x="1373" y="1181"/>
                  </a:lnTo>
                  <a:lnTo>
                    <a:pt x="1379" y="1171"/>
                  </a:lnTo>
                  <a:lnTo>
                    <a:pt x="1382" y="1160"/>
                  </a:lnTo>
                  <a:lnTo>
                    <a:pt x="1386" y="1149"/>
                  </a:lnTo>
                  <a:lnTo>
                    <a:pt x="1389" y="1139"/>
                  </a:lnTo>
                  <a:lnTo>
                    <a:pt x="1391" y="1128"/>
                  </a:lnTo>
                  <a:lnTo>
                    <a:pt x="1395" y="1105"/>
                  </a:lnTo>
                  <a:lnTo>
                    <a:pt x="1398" y="1078"/>
                  </a:lnTo>
                  <a:lnTo>
                    <a:pt x="1401" y="1047"/>
                  </a:lnTo>
                  <a:lnTo>
                    <a:pt x="1403" y="1012"/>
                  </a:lnTo>
                  <a:lnTo>
                    <a:pt x="1405" y="973"/>
                  </a:lnTo>
                  <a:lnTo>
                    <a:pt x="1406" y="931"/>
                  </a:lnTo>
                  <a:lnTo>
                    <a:pt x="1407" y="885"/>
                  </a:lnTo>
                  <a:lnTo>
                    <a:pt x="1407" y="834"/>
                  </a:lnTo>
                  <a:lnTo>
                    <a:pt x="1407" y="599"/>
                  </a:lnTo>
                  <a:lnTo>
                    <a:pt x="1407" y="548"/>
                  </a:lnTo>
                  <a:lnTo>
                    <a:pt x="1406" y="500"/>
                  </a:lnTo>
                  <a:lnTo>
                    <a:pt x="1405" y="458"/>
                  </a:lnTo>
                  <a:lnTo>
                    <a:pt x="1403" y="419"/>
                  </a:lnTo>
                  <a:lnTo>
                    <a:pt x="1401" y="383"/>
                  </a:lnTo>
                  <a:lnTo>
                    <a:pt x="1398" y="352"/>
                  </a:lnTo>
                  <a:lnTo>
                    <a:pt x="1394" y="325"/>
                  </a:lnTo>
                  <a:lnTo>
                    <a:pt x="1390" y="301"/>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9"/>
            <p:cNvSpPr>
              <a:spLocks/>
            </p:cNvSpPr>
            <p:nvPr userDrawn="1"/>
          </p:nvSpPr>
          <p:spPr bwMode="auto">
            <a:xfrm>
              <a:off x="2198688" y="6615131"/>
              <a:ext cx="100013" cy="104775"/>
            </a:xfrm>
            <a:custGeom>
              <a:avLst/>
              <a:gdLst>
                <a:gd name="T0" fmla="*/ 0 w 1329"/>
                <a:gd name="T1" fmla="*/ 1386 h 1386"/>
                <a:gd name="T2" fmla="*/ 404 w 1329"/>
                <a:gd name="T3" fmla="*/ 1386 h 1386"/>
                <a:gd name="T4" fmla="*/ 404 w 1329"/>
                <a:gd name="T5" fmla="*/ 625 h 1386"/>
                <a:gd name="T6" fmla="*/ 924 w 1329"/>
                <a:gd name="T7" fmla="*/ 1386 h 1386"/>
                <a:gd name="T8" fmla="*/ 1329 w 1329"/>
                <a:gd name="T9" fmla="*/ 1386 h 1386"/>
                <a:gd name="T10" fmla="*/ 1329 w 1329"/>
                <a:gd name="T11" fmla="*/ 0 h 1386"/>
                <a:gd name="T12" fmla="*/ 924 w 1329"/>
                <a:gd name="T13" fmla="*/ 0 h 1386"/>
                <a:gd name="T14" fmla="*/ 924 w 1329"/>
                <a:gd name="T15" fmla="*/ 768 h 1386"/>
                <a:gd name="T16" fmla="*/ 401 w 1329"/>
                <a:gd name="T17" fmla="*/ 0 h 1386"/>
                <a:gd name="T18" fmla="*/ 0 w 1329"/>
                <a:gd name="T19" fmla="*/ 0 h 1386"/>
                <a:gd name="T20" fmla="*/ 0 w 1329"/>
                <a:gd name="T21" fmla="*/ 138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9" h="1386">
                  <a:moveTo>
                    <a:pt x="0" y="1386"/>
                  </a:moveTo>
                  <a:lnTo>
                    <a:pt x="404" y="1386"/>
                  </a:lnTo>
                  <a:lnTo>
                    <a:pt x="404" y="625"/>
                  </a:lnTo>
                  <a:lnTo>
                    <a:pt x="924" y="1386"/>
                  </a:lnTo>
                  <a:lnTo>
                    <a:pt x="1329" y="1386"/>
                  </a:lnTo>
                  <a:lnTo>
                    <a:pt x="1329" y="0"/>
                  </a:lnTo>
                  <a:lnTo>
                    <a:pt x="924" y="0"/>
                  </a:lnTo>
                  <a:lnTo>
                    <a:pt x="924" y="768"/>
                  </a:lnTo>
                  <a:lnTo>
                    <a:pt x="401" y="0"/>
                  </a:lnTo>
                  <a:lnTo>
                    <a:pt x="0" y="0"/>
                  </a:lnTo>
                  <a:lnTo>
                    <a:pt x="0" y="1386"/>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10"/>
            <p:cNvSpPr>
              <a:spLocks noChangeArrowheads="1"/>
            </p:cNvSpPr>
            <p:nvPr userDrawn="1"/>
          </p:nvSpPr>
          <p:spPr bwMode="auto">
            <a:xfrm>
              <a:off x="2028825" y="6615131"/>
              <a:ext cx="31750" cy="104775"/>
            </a:xfrm>
            <a:prstGeom prst="rect">
              <a:avLst/>
            </a:prstGeom>
            <a:solidFill>
              <a:srgbClr val="3838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1"/>
            <p:cNvSpPr>
              <a:spLocks/>
            </p:cNvSpPr>
            <p:nvPr userDrawn="1"/>
          </p:nvSpPr>
          <p:spPr bwMode="auto">
            <a:xfrm>
              <a:off x="1928813" y="6615131"/>
              <a:ext cx="84138" cy="104775"/>
            </a:xfrm>
            <a:custGeom>
              <a:avLst/>
              <a:gdLst>
                <a:gd name="T0" fmla="*/ 0 w 1104"/>
                <a:gd name="T1" fmla="*/ 1386 h 1386"/>
                <a:gd name="T2" fmla="*/ 1104 w 1104"/>
                <a:gd name="T3" fmla="*/ 1386 h 1386"/>
                <a:gd name="T4" fmla="*/ 1104 w 1104"/>
                <a:gd name="T5" fmla="*/ 1046 h 1386"/>
                <a:gd name="T6" fmla="*/ 434 w 1104"/>
                <a:gd name="T7" fmla="*/ 1046 h 1386"/>
                <a:gd name="T8" fmla="*/ 434 w 1104"/>
                <a:gd name="T9" fmla="*/ 0 h 1386"/>
                <a:gd name="T10" fmla="*/ 0 w 1104"/>
                <a:gd name="T11" fmla="*/ 0 h 1386"/>
                <a:gd name="T12" fmla="*/ 0 w 1104"/>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104" h="1386">
                  <a:moveTo>
                    <a:pt x="0" y="1386"/>
                  </a:moveTo>
                  <a:lnTo>
                    <a:pt x="1104" y="1386"/>
                  </a:lnTo>
                  <a:lnTo>
                    <a:pt x="1104" y="1046"/>
                  </a:lnTo>
                  <a:lnTo>
                    <a:pt x="434" y="1046"/>
                  </a:lnTo>
                  <a:lnTo>
                    <a:pt x="434" y="0"/>
                  </a:lnTo>
                  <a:lnTo>
                    <a:pt x="0" y="0"/>
                  </a:lnTo>
                  <a:lnTo>
                    <a:pt x="0" y="1386"/>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2"/>
            <p:cNvSpPr>
              <a:spLocks/>
            </p:cNvSpPr>
            <p:nvPr userDrawn="1"/>
          </p:nvSpPr>
          <p:spPr bwMode="auto">
            <a:xfrm>
              <a:off x="1792288" y="6615131"/>
              <a:ext cx="117475" cy="104775"/>
            </a:xfrm>
            <a:custGeom>
              <a:avLst/>
              <a:gdLst>
                <a:gd name="T0" fmla="*/ 0 w 1562"/>
                <a:gd name="T1" fmla="*/ 1386 h 1386"/>
                <a:gd name="T2" fmla="*/ 353 w 1562"/>
                <a:gd name="T3" fmla="*/ 1386 h 1386"/>
                <a:gd name="T4" fmla="*/ 353 w 1562"/>
                <a:gd name="T5" fmla="*/ 330 h 1386"/>
                <a:gd name="T6" fmla="*/ 623 w 1562"/>
                <a:gd name="T7" fmla="*/ 1386 h 1386"/>
                <a:gd name="T8" fmla="*/ 940 w 1562"/>
                <a:gd name="T9" fmla="*/ 1386 h 1386"/>
                <a:gd name="T10" fmla="*/ 1211 w 1562"/>
                <a:gd name="T11" fmla="*/ 305 h 1386"/>
                <a:gd name="T12" fmla="*/ 1211 w 1562"/>
                <a:gd name="T13" fmla="*/ 1386 h 1386"/>
                <a:gd name="T14" fmla="*/ 1562 w 1562"/>
                <a:gd name="T15" fmla="*/ 1386 h 1386"/>
                <a:gd name="T16" fmla="*/ 1562 w 1562"/>
                <a:gd name="T17" fmla="*/ 0 h 1386"/>
                <a:gd name="T18" fmla="*/ 951 w 1562"/>
                <a:gd name="T19" fmla="*/ 0 h 1386"/>
                <a:gd name="T20" fmla="*/ 783 w 1562"/>
                <a:gd name="T21" fmla="*/ 695 h 1386"/>
                <a:gd name="T22" fmla="*/ 614 w 1562"/>
                <a:gd name="T23" fmla="*/ 0 h 1386"/>
                <a:gd name="T24" fmla="*/ 0 w 1562"/>
                <a:gd name="T25" fmla="*/ 0 h 1386"/>
                <a:gd name="T26" fmla="*/ 0 w 1562"/>
                <a:gd name="T27" fmla="*/ 138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2" h="1386">
                  <a:moveTo>
                    <a:pt x="0" y="1386"/>
                  </a:moveTo>
                  <a:lnTo>
                    <a:pt x="353" y="1386"/>
                  </a:lnTo>
                  <a:lnTo>
                    <a:pt x="353" y="330"/>
                  </a:lnTo>
                  <a:lnTo>
                    <a:pt x="623" y="1386"/>
                  </a:lnTo>
                  <a:lnTo>
                    <a:pt x="940" y="1386"/>
                  </a:lnTo>
                  <a:lnTo>
                    <a:pt x="1211" y="305"/>
                  </a:lnTo>
                  <a:lnTo>
                    <a:pt x="1211" y="1386"/>
                  </a:lnTo>
                  <a:lnTo>
                    <a:pt x="1562" y="1386"/>
                  </a:lnTo>
                  <a:lnTo>
                    <a:pt x="1562" y="0"/>
                  </a:lnTo>
                  <a:lnTo>
                    <a:pt x="951" y="0"/>
                  </a:lnTo>
                  <a:lnTo>
                    <a:pt x="783" y="695"/>
                  </a:lnTo>
                  <a:lnTo>
                    <a:pt x="614" y="0"/>
                  </a:lnTo>
                  <a:lnTo>
                    <a:pt x="0" y="0"/>
                  </a:lnTo>
                  <a:lnTo>
                    <a:pt x="0" y="1386"/>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3"/>
            <p:cNvSpPr>
              <a:spLocks/>
            </p:cNvSpPr>
            <p:nvPr userDrawn="1"/>
          </p:nvSpPr>
          <p:spPr bwMode="auto">
            <a:xfrm>
              <a:off x="1433513" y="6615131"/>
              <a:ext cx="101600" cy="104775"/>
            </a:xfrm>
            <a:custGeom>
              <a:avLst/>
              <a:gdLst>
                <a:gd name="T0" fmla="*/ 0 w 1336"/>
                <a:gd name="T1" fmla="*/ 297 h 1386"/>
                <a:gd name="T2" fmla="*/ 802 w 1336"/>
                <a:gd name="T3" fmla="*/ 297 h 1386"/>
                <a:gd name="T4" fmla="*/ 0 w 1336"/>
                <a:gd name="T5" fmla="*/ 1099 h 1386"/>
                <a:gd name="T6" fmla="*/ 0 w 1336"/>
                <a:gd name="T7" fmla="*/ 1386 h 1386"/>
                <a:gd name="T8" fmla="*/ 1336 w 1336"/>
                <a:gd name="T9" fmla="*/ 1386 h 1386"/>
                <a:gd name="T10" fmla="*/ 1336 w 1336"/>
                <a:gd name="T11" fmla="*/ 1089 h 1386"/>
                <a:gd name="T12" fmla="*/ 529 w 1336"/>
                <a:gd name="T13" fmla="*/ 1089 h 1386"/>
                <a:gd name="T14" fmla="*/ 1331 w 1336"/>
                <a:gd name="T15" fmla="*/ 288 h 1386"/>
                <a:gd name="T16" fmla="*/ 1331 w 1336"/>
                <a:gd name="T17" fmla="*/ 0 h 1386"/>
                <a:gd name="T18" fmla="*/ 0 w 1336"/>
                <a:gd name="T19" fmla="*/ 0 h 1386"/>
                <a:gd name="T20" fmla="*/ 0 w 1336"/>
                <a:gd name="T21" fmla="*/ 297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1386">
                  <a:moveTo>
                    <a:pt x="0" y="297"/>
                  </a:moveTo>
                  <a:lnTo>
                    <a:pt x="802" y="297"/>
                  </a:lnTo>
                  <a:lnTo>
                    <a:pt x="0" y="1099"/>
                  </a:lnTo>
                  <a:lnTo>
                    <a:pt x="0" y="1386"/>
                  </a:lnTo>
                  <a:lnTo>
                    <a:pt x="1336" y="1386"/>
                  </a:lnTo>
                  <a:lnTo>
                    <a:pt x="1336" y="1089"/>
                  </a:lnTo>
                  <a:lnTo>
                    <a:pt x="529" y="1089"/>
                  </a:lnTo>
                  <a:lnTo>
                    <a:pt x="1331" y="288"/>
                  </a:lnTo>
                  <a:lnTo>
                    <a:pt x="1331" y="0"/>
                  </a:lnTo>
                  <a:lnTo>
                    <a:pt x="0" y="0"/>
                  </a:lnTo>
                  <a:lnTo>
                    <a:pt x="0" y="297"/>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87784284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正文黑底">
    <p:spTree>
      <p:nvGrpSpPr>
        <p:cNvPr id="1" name=""/>
        <p:cNvGrpSpPr/>
        <p:nvPr/>
      </p:nvGrpSpPr>
      <p:grpSpPr>
        <a:xfrm>
          <a:off x="0" y="0"/>
          <a:ext cx="0" cy="0"/>
          <a:chOff x="0" y="0"/>
          <a:chExt cx="0" cy="0"/>
        </a:xfrm>
      </p:grpSpPr>
      <p:sp>
        <p:nvSpPr>
          <p:cNvPr id="18" name="矩形 17"/>
          <p:cNvSpPr/>
          <p:nvPr userDrawn="1"/>
        </p:nvSpPr>
        <p:spPr>
          <a:xfrm>
            <a:off x="0" y="-1871"/>
            <a:ext cx="12192000" cy="6859871"/>
          </a:xfrm>
          <a:prstGeom prst="rect">
            <a:avLst/>
          </a:prstGeom>
          <a:gradFill flip="none" rotWithShape="1">
            <a:gsLst>
              <a:gs pos="10000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userDrawn="1"/>
        </p:nvSpPr>
        <p:spPr>
          <a:xfrm>
            <a:off x="0" y="6479282"/>
            <a:ext cx="12192000" cy="3787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灯片编号占位符 63"/>
          <p:cNvSpPr>
            <a:spLocks noGrp="1"/>
          </p:cNvSpPr>
          <p:nvPr>
            <p:ph type="sldNum" sz="quarter" idx="12"/>
          </p:nvPr>
        </p:nvSpPr>
        <p:spPr>
          <a:xfrm>
            <a:off x="9408368" y="6492875"/>
            <a:ext cx="2448272" cy="365125"/>
          </a:xfrm>
        </p:spPr>
        <p:txBody>
          <a:bodyPr/>
          <a:lstStyle>
            <a:lvl1pPr>
              <a:defRPr>
                <a:solidFill>
                  <a:schemeClr val="bg1"/>
                </a:solidFill>
              </a:defRPr>
            </a:lvl1pPr>
          </a:lstStyle>
          <a:p>
            <a:r>
              <a:rPr lang="en-US" altLang="zh-CN" dirty="0" smtClean="0"/>
              <a:t>Page </a:t>
            </a:r>
            <a:fld id="{0C913308-F349-4B6D-A68A-DD1791B4A57B}" type="slidenum">
              <a:rPr lang="zh-CN" altLang="en-US" smtClean="0"/>
              <a:pPr/>
              <a:t>‹#›</a:t>
            </a:fld>
            <a:endParaRPr lang="zh-CN" altLang="en-US" dirty="0"/>
          </a:p>
        </p:txBody>
      </p:sp>
      <p:sp>
        <p:nvSpPr>
          <p:cNvPr id="24" name="标题 1"/>
          <p:cNvSpPr>
            <a:spLocks noGrp="1"/>
          </p:cNvSpPr>
          <p:nvPr>
            <p:ph type="title" hasCustomPrompt="1"/>
          </p:nvPr>
        </p:nvSpPr>
        <p:spPr>
          <a:xfrm>
            <a:off x="489628" y="359445"/>
            <a:ext cx="11189610" cy="549275"/>
          </a:xfrm>
        </p:spPr>
        <p:txBody>
          <a:bodyPr>
            <a:normAutofit/>
          </a:bodyPr>
          <a:lstStyle>
            <a:lvl1pPr algn="l">
              <a:defRPr sz="2400" b="1">
                <a:solidFill>
                  <a:schemeClr val="bg1"/>
                </a:solidFill>
              </a:defRPr>
            </a:lvl1pPr>
          </a:lstStyle>
          <a:p>
            <a:r>
              <a:rPr lang="en-US" altLang="zh-CN" dirty="0" smtClean="0"/>
              <a:t>Click to add title </a:t>
            </a:r>
            <a:endParaRPr lang="en-US" altLang="zh-CN" dirty="0"/>
          </a:p>
        </p:txBody>
      </p:sp>
      <p:sp>
        <p:nvSpPr>
          <p:cNvPr id="25" name="内容占位符 3"/>
          <p:cNvSpPr>
            <a:spLocks noGrp="1"/>
          </p:cNvSpPr>
          <p:nvPr>
            <p:ph sz="quarter" idx="13" hasCustomPrompt="1"/>
          </p:nvPr>
        </p:nvSpPr>
        <p:spPr>
          <a:xfrm>
            <a:off x="512763" y="1148295"/>
            <a:ext cx="11166475" cy="5184775"/>
          </a:xfrm>
        </p:spPr>
        <p:txBody>
          <a:bodyPr/>
          <a:lstStyle>
            <a:lvl1pPr>
              <a:defRPr sz="2400">
                <a:solidFill>
                  <a:schemeClr val="bg1"/>
                </a:solidFill>
              </a:defRPr>
            </a:lvl1pPr>
            <a:lvl2pPr>
              <a:defRPr sz="2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dirty="0" smtClean="0"/>
              <a:t>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grpSp>
        <p:nvGrpSpPr>
          <p:cNvPr id="19" name="组合 18"/>
          <p:cNvGrpSpPr/>
          <p:nvPr userDrawn="1"/>
        </p:nvGrpSpPr>
        <p:grpSpPr>
          <a:xfrm>
            <a:off x="0" y="6478607"/>
            <a:ext cx="1246188" cy="379394"/>
            <a:chOff x="1298575" y="6478606"/>
            <a:chExt cx="1246188" cy="379413"/>
          </a:xfrm>
        </p:grpSpPr>
        <p:sp>
          <p:nvSpPr>
            <p:cNvPr id="20" name="Freeform 5"/>
            <p:cNvSpPr>
              <a:spLocks/>
            </p:cNvSpPr>
            <p:nvPr userDrawn="1"/>
          </p:nvSpPr>
          <p:spPr bwMode="auto">
            <a:xfrm>
              <a:off x="1298575" y="6478606"/>
              <a:ext cx="1246188" cy="379413"/>
            </a:xfrm>
            <a:custGeom>
              <a:avLst/>
              <a:gdLst>
                <a:gd name="T0" fmla="*/ 16485 w 16485"/>
                <a:gd name="T1" fmla="*/ 5019 h 5019"/>
                <a:gd name="T2" fmla="*/ 0 w 16485"/>
                <a:gd name="T3" fmla="*/ 5019 h 5019"/>
                <a:gd name="T4" fmla="*/ 0 w 16485"/>
                <a:gd name="T5" fmla="*/ 0 h 5019"/>
                <a:gd name="T6" fmla="*/ 14312 w 16485"/>
                <a:gd name="T7" fmla="*/ 0 h 5019"/>
                <a:gd name="T8" fmla="*/ 16485 w 16485"/>
                <a:gd name="T9" fmla="*/ 5019 h 5019"/>
              </a:gdLst>
              <a:ahLst/>
              <a:cxnLst>
                <a:cxn ang="0">
                  <a:pos x="T0" y="T1"/>
                </a:cxn>
                <a:cxn ang="0">
                  <a:pos x="T2" y="T3"/>
                </a:cxn>
                <a:cxn ang="0">
                  <a:pos x="T4" y="T5"/>
                </a:cxn>
                <a:cxn ang="0">
                  <a:pos x="T6" y="T7"/>
                </a:cxn>
                <a:cxn ang="0">
                  <a:pos x="T8" y="T9"/>
                </a:cxn>
              </a:cxnLst>
              <a:rect l="0" t="0" r="r" b="b"/>
              <a:pathLst>
                <a:path w="16485" h="5019">
                  <a:moveTo>
                    <a:pt x="16485" y="5019"/>
                  </a:moveTo>
                  <a:lnTo>
                    <a:pt x="0" y="5019"/>
                  </a:lnTo>
                  <a:lnTo>
                    <a:pt x="0" y="0"/>
                  </a:lnTo>
                  <a:lnTo>
                    <a:pt x="14312" y="0"/>
                  </a:lnTo>
                  <a:lnTo>
                    <a:pt x="16485" y="5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6"/>
            <p:cNvSpPr>
              <a:spLocks noEditPoints="1"/>
            </p:cNvSpPr>
            <p:nvPr userDrawn="1"/>
          </p:nvSpPr>
          <p:spPr bwMode="auto">
            <a:xfrm>
              <a:off x="2076450" y="6613544"/>
              <a:ext cx="106363" cy="107950"/>
            </a:xfrm>
            <a:custGeom>
              <a:avLst/>
              <a:gdLst>
                <a:gd name="T0" fmla="*/ 991 w 1407"/>
                <a:gd name="T1" fmla="*/ 874 h 1434"/>
                <a:gd name="T2" fmla="*/ 984 w 1407"/>
                <a:gd name="T3" fmla="*/ 948 h 1434"/>
                <a:gd name="T4" fmla="*/ 960 w 1407"/>
                <a:gd name="T5" fmla="*/ 1000 h 1434"/>
                <a:gd name="T6" fmla="*/ 914 w 1407"/>
                <a:gd name="T7" fmla="*/ 1047 h 1434"/>
                <a:gd name="T8" fmla="*/ 848 w 1407"/>
                <a:gd name="T9" fmla="*/ 1079 h 1434"/>
                <a:gd name="T10" fmla="*/ 764 w 1407"/>
                <a:gd name="T11" fmla="*/ 1096 h 1434"/>
                <a:gd name="T12" fmla="*/ 670 w 1407"/>
                <a:gd name="T13" fmla="*/ 1098 h 1434"/>
                <a:gd name="T14" fmla="*/ 585 w 1407"/>
                <a:gd name="T15" fmla="*/ 1085 h 1434"/>
                <a:gd name="T16" fmla="*/ 514 w 1407"/>
                <a:gd name="T17" fmla="*/ 1056 h 1434"/>
                <a:gd name="T18" fmla="*/ 462 w 1407"/>
                <a:gd name="T19" fmla="*/ 1013 h 1434"/>
                <a:gd name="T20" fmla="*/ 433 w 1407"/>
                <a:gd name="T21" fmla="*/ 961 h 1434"/>
                <a:gd name="T22" fmla="*/ 423 w 1407"/>
                <a:gd name="T23" fmla="*/ 895 h 1434"/>
                <a:gd name="T24" fmla="*/ 420 w 1407"/>
                <a:gd name="T25" fmla="*/ 779 h 1434"/>
                <a:gd name="T26" fmla="*/ 422 w 1407"/>
                <a:gd name="T27" fmla="*/ 559 h 1434"/>
                <a:gd name="T28" fmla="*/ 430 w 1407"/>
                <a:gd name="T29" fmla="*/ 486 h 1434"/>
                <a:gd name="T30" fmla="*/ 453 w 1407"/>
                <a:gd name="T31" fmla="*/ 432 h 1434"/>
                <a:gd name="T32" fmla="*/ 500 w 1407"/>
                <a:gd name="T33" fmla="*/ 387 h 1434"/>
                <a:gd name="T34" fmla="*/ 566 w 1407"/>
                <a:gd name="T35" fmla="*/ 355 h 1434"/>
                <a:gd name="T36" fmla="*/ 649 w 1407"/>
                <a:gd name="T37" fmla="*/ 337 h 1434"/>
                <a:gd name="T38" fmla="*/ 744 w 1407"/>
                <a:gd name="T39" fmla="*/ 335 h 1434"/>
                <a:gd name="T40" fmla="*/ 828 w 1407"/>
                <a:gd name="T41" fmla="*/ 349 h 1434"/>
                <a:gd name="T42" fmla="*/ 898 w 1407"/>
                <a:gd name="T43" fmla="*/ 378 h 1434"/>
                <a:gd name="T44" fmla="*/ 951 w 1407"/>
                <a:gd name="T45" fmla="*/ 421 h 1434"/>
                <a:gd name="T46" fmla="*/ 981 w 1407"/>
                <a:gd name="T47" fmla="*/ 473 h 1434"/>
                <a:gd name="T48" fmla="*/ 990 w 1407"/>
                <a:gd name="T49" fmla="*/ 539 h 1434"/>
                <a:gd name="T50" fmla="*/ 993 w 1407"/>
                <a:gd name="T51" fmla="*/ 654 h 1434"/>
                <a:gd name="T52" fmla="*/ 1382 w 1407"/>
                <a:gd name="T53" fmla="*/ 270 h 1434"/>
                <a:gd name="T54" fmla="*/ 1355 w 1407"/>
                <a:gd name="T55" fmla="*/ 220 h 1434"/>
                <a:gd name="T56" fmla="*/ 1258 w 1407"/>
                <a:gd name="T57" fmla="*/ 127 h 1434"/>
                <a:gd name="T58" fmla="*/ 1113 w 1407"/>
                <a:gd name="T59" fmla="*/ 56 h 1434"/>
                <a:gd name="T60" fmla="*/ 923 w 1407"/>
                <a:gd name="T61" fmla="*/ 14 h 1434"/>
                <a:gd name="T62" fmla="*/ 704 w 1407"/>
                <a:gd name="T63" fmla="*/ 0 h 1434"/>
                <a:gd name="T64" fmla="*/ 476 w 1407"/>
                <a:gd name="T65" fmla="*/ 14 h 1434"/>
                <a:gd name="T66" fmla="*/ 286 w 1407"/>
                <a:gd name="T67" fmla="*/ 59 h 1434"/>
                <a:gd name="T68" fmla="*/ 144 w 1407"/>
                <a:gd name="T69" fmla="*/ 131 h 1434"/>
                <a:gd name="T70" fmla="*/ 51 w 1407"/>
                <a:gd name="T71" fmla="*/ 223 h 1434"/>
                <a:gd name="T72" fmla="*/ 26 w 1407"/>
                <a:gd name="T73" fmla="*/ 273 h 1434"/>
                <a:gd name="T74" fmla="*/ 10 w 1407"/>
                <a:gd name="T75" fmla="*/ 356 h 1434"/>
                <a:gd name="T76" fmla="*/ 1 w 1407"/>
                <a:gd name="T77" fmla="*/ 549 h 1434"/>
                <a:gd name="T78" fmla="*/ 3 w 1407"/>
                <a:gd name="T79" fmla="*/ 975 h 1434"/>
                <a:gd name="T80" fmla="*/ 17 w 1407"/>
                <a:gd name="T81" fmla="*/ 1131 h 1434"/>
                <a:gd name="T82" fmla="*/ 36 w 1407"/>
                <a:gd name="T83" fmla="*/ 1184 h 1434"/>
                <a:gd name="T84" fmla="*/ 85 w 1407"/>
                <a:gd name="T85" fmla="*/ 1252 h 1434"/>
                <a:gd name="T86" fmla="*/ 203 w 1407"/>
                <a:gd name="T87" fmla="*/ 1338 h 1434"/>
                <a:gd name="T88" fmla="*/ 367 w 1407"/>
                <a:gd name="T89" fmla="*/ 1398 h 1434"/>
                <a:gd name="T90" fmla="*/ 569 w 1407"/>
                <a:gd name="T91" fmla="*/ 1429 h 1434"/>
                <a:gd name="T92" fmla="*/ 799 w 1407"/>
                <a:gd name="T93" fmla="*/ 1431 h 1434"/>
                <a:gd name="T94" fmla="*/ 1013 w 1407"/>
                <a:gd name="T95" fmla="*/ 1404 h 1434"/>
                <a:gd name="T96" fmla="*/ 1184 w 1407"/>
                <a:gd name="T97" fmla="*/ 1349 h 1434"/>
                <a:gd name="T98" fmla="*/ 1307 w 1407"/>
                <a:gd name="T99" fmla="*/ 1268 h 1434"/>
                <a:gd name="T100" fmla="*/ 1368 w 1407"/>
                <a:gd name="T101" fmla="*/ 1191 h 1434"/>
                <a:gd name="T102" fmla="*/ 1389 w 1407"/>
                <a:gd name="T103" fmla="*/ 1139 h 1434"/>
                <a:gd name="T104" fmla="*/ 1403 w 1407"/>
                <a:gd name="T105" fmla="*/ 1012 h 1434"/>
                <a:gd name="T106" fmla="*/ 1407 w 1407"/>
                <a:gd name="T107" fmla="*/ 599 h 1434"/>
                <a:gd name="T108" fmla="*/ 1400 w 1407"/>
                <a:gd name="T109" fmla="*/ 38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7" h="1434">
                  <a:moveTo>
                    <a:pt x="993" y="779"/>
                  </a:moveTo>
                  <a:lnTo>
                    <a:pt x="993" y="806"/>
                  </a:lnTo>
                  <a:lnTo>
                    <a:pt x="992" y="831"/>
                  </a:lnTo>
                  <a:lnTo>
                    <a:pt x="992" y="854"/>
                  </a:lnTo>
                  <a:lnTo>
                    <a:pt x="991" y="874"/>
                  </a:lnTo>
                  <a:lnTo>
                    <a:pt x="990" y="893"/>
                  </a:lnTo>
                  <a:lnTo>
                    <a:pt x="989" y="909"/>
                  </a:lnTo>
                  <a:lnTo>
                    <a:pt x="988" y="924"/>
                  </a:lnTo>
                  <a:lnTo>
                    <a:pt x="986" y="936"/>
                  </a:lnTo>
                  <a:lnTo>
                    <a:pt x="984" y="948"/>
                  </a:lnTo>
                  <a:lnTo>
                    <a:pt x="981" y="959"/>
                  </a:lnTo>
                  <a:lnTo>
                    <a:pt x="977" y="969"/>
                  </a:lnTo>
                  <a:lnTo>
                    <a:pt x="972" y="981"/>
                  </a:lnTo>
                  <a:lnTo>
                    <a:pt x="966" y="991"/>
                  </a:lnTo>
                  <a:lnTo>
                    <a:pt x="960" y="1000"/>
                  </a:lnTo>
                  <a:lnTo>
                    <a:pt x="952" y="1011"/>
                  </a:lnTo>
                  <a:lnTo>
                    <a:pt x="944" y="1020"/>
                  </a:lnTo>
                  <a:lnTo>
                    <a:pt x="934" y="1029"/>
                  </a:lnTo>
                  <a:lnTo>
                    <a:pt x="924" y="1038"/>
                  </a:lnTo>
                  <a:lnTo>
                    <a:pt x="914" y="1047"/>
                  </a:lnTo>
                  <a:lnTo>
                    <a:pt x="902" y="1054"/>
                  </a:lnTo>
                  <a:lnTo>
                    <a:pt x="889" y="1061"/>
                  </a:lnTo>
                  <a:lnTo>
                    <a:pt x="877" y="1067"/>
                  </a:lnTo>
                  <a:lnTo>
                    <a:pt x="862" y="1074"/>
                  </a:lnTo>
                  <a:lnTo>
                    <a:pt x="848" y="1079"/>
                  </a:lnTo>
                  <a:lnTo>
                    <a:pt x="832" y="1084"/>
                  </a:lnTo>
                  <a:lnTo>
                    <a:pt x="816" y="1088"/>
                  </a:lnTo>
                  <a:lnTo>
                    <a:pt x="799" y="1091"/>
                  </a:lnTo>
                  <a:lnTo>
                    <a:pt x="782" y="1094"/>
                  </a:lnTo>
                  <a:lnTo>
                    <a:pt x="764" y="1096"/>
                  </a:lnTo>
                  <a:lnTo>
                    <a:pt x="746" y="1098"/>
                  </a:lnTo>
                  <a:lnTo>
                    <a:pt x="726" y="1099"/>
                  </a:lnTo>
                  <a:lnTo>
                    <a:pt x="707" y="1099"/>
                  </a:lnTo>
                  <a:lnTo>
                    <a:pt x="688" y="1099"/>
                  </a:lnTo>
                  <a:lnTo>
                    <a:pt x="670" y="1098"/>
                  </a:lnTo>
                  <a:lnTo>
                    <a:pt x="652" y="1096"/>
                  </a:lnTo>
                  <a:lnTo>
                    <a:pt x="635" y="1094"/>
                  </a:lnTo>
                  <a:lnTo>
                    <a:pt x="617" y="1092"/>
                  </a:lnTo>
                  <a:lnTo>
                    <a:pt x="601" y="1089"/>
                  </a:lnTo>
                  <a:lnTo>
                    <a:pt x="585" y="1085"/>
                  </a:lnTo>
                  <a:lnTo>
                    <a:pt x="570" y="1080"/>
                  </a:lnTo>
                  <a:lnTo>
                    <a:pt x="554" y="1075"/>
                  </a:lnTo>
                  <a:lnTo>
                    <a:pt x="541" y="1069"/>
                  </a:lnTo>
                  <a:lnTo>
                    <a:pt x="527" y="1063"/>
                  </a:lnTo>
                  <a:lnTo>
                    <a:pt x="514" y="1056"/>
                  </a:lnTo>
                  <a:lnTo>
                    <a:pt x="503" y="1049"/>
                  </a:lnTo>
                  <a:lnTo>
                    <a:pt x="491" y="1041"/>
                  </a:lnTo>
                  <a:lnTo>
                    <a:pt x="481" y="1031"/>
                  </a:lnTo>
                  <a:lnTo>
                    <a:pt x="472" y="1022"/>
                  </a:lnTo>
                  <a:lnTo>
                    <a:pt x="462" y="1013"/>
                  </a:lnTo>
                  <a:lnTo>
                    <a:pt x="455" y="1002"/>
                  </a:lnTo>
                  <a:lnTo>
                    <a:pt x="448" y="992"/>
                  </a:lnTo>
                  <a:lnTo>
                    <a:pt x="442" y="982"/>
                  </a:lnTo>
                  <a:lnTo>
                    <a:pt x="437" y="971"/>
                  </a:lnTo>
                  <a:lnTo>
                    <a:pt x="433" y="961"/>
                  </a:lnTo>
                  <a:lnTo>
                    <a:pt x="430" y="950"/>
                  </a:lnTo>
                  <a:lnTo>
                    <a:pt x="427" y="938"/>
                  </a:lnTo>
                  <a:lnTo>
                    <a:pt x="426" y="926"/>
                  </a:lnTo>
                  <a:lnTo>
                    <a:pt x="424" y="911"/>
                  </a:lnTo>
                  <a:lnTo>
                    <a:pt x="423" y="895"/>
                  </a:lnTo>
                  <a:lnTo>
                    <a:pt x="422" y="876"/>
                  </a:lnTo>
                  <a:lnTo>
                    <a:pt x="421" y="855"/>
                  </a:lnTo>
                  <a:lnTo>
                    <a:pt x="421" y="832"/>
                  </a:lnTo>
                  <a:lnTo>
                    <a:pt x="421" y="807"/>
                  </a:lnTo>
                  <a:lnTo>
                    <a:pt x="420" y="779"/>
                  </a:lnTo>
                  <a:lnTo>
                    <a:pt x="420" y="654"/>
                  </a:lnTo>
                  <a:lnTo>
                    <a:pt x="421" y="627"/>
                  </a:lnTo>
                  <a:lnTo>
                    <a:pt x="421" y="603"/>
                  </a:lnTo>
                  <a:lnTo>
                    <a:pt x="421" y="580"/>
                  </a:lnTo>
                  <a:lnTo>
                    <a:pt x="422" y="559"/>
                  </a:lnTo>
                  <a:lnTo>
                    <a:pt x="423" y="541"/>
                  </a:lnTo>
                  <a:lnTo>
                    <a:pt x="424" y="524"/>
                  </a:lnTo>
                  <a:lnTo>
                    <a:pt x="425" y="510"/>
                  </a:lnTo>
                  <a:lnTo>
                    <a:pt x="427" y="497"/>
                  </a:lnTo>
                  <a:lnTo>
                    <a:pt x="430" y="486"/>
                  </a:lnTo>
                  <a:lnTo>
                    <a:pt x="433" y="475"/>
                  </a:lnTo>
                  <a:lnTo>
                    <a:pt x="437" y="464"/>
                  </a:lnTo>
                  <a:lnTo>
                    <a:pt x="441" y="453"/>
                  </a:lnTo>
                  <a:lnTo>
                    <a:pt x="447" y="443"/>
                  </a:lnTo>
                  <a:lnTo>
                    <a:pt x="453" y="432"/>
                  </a:lnTo>
                  <a:lnTo>
                    <a:pt x="461" y="423"/>
                  </a:lnTo>
                  <a:lnTo>
                    <a:pt x="470" y="414"/>
                  </a:lnTo>
                  <a:lnTo>
                    <a:pt x="479" y="403"/>
                  </a:lnTo>
                  <a:lnTo>
                    <a:pt x="489" y="395"/>
                  </a:lnTo>
                  <a:lnTo>
                    <a:pt x="500" y="387"/>
                  </a:lnTo>
                  <a:lnTo>
                    <a:pt x="511" y="380"/>
                  </a:lnTo>
                  <a:lnTo>
                    <a:pt x="523" y="372"/>
                  </a:lnTo>
                  <a:lnTo>
                    <a:pt x="537" y="366"/>
                  </a:lnTo>
                  <a:lnTo>
                    <a:pt x="551" y="360"/>
                  </a:lnTo>
                  <a:lnTo>
                    <a:pt x="566" y="355"/>
                  </a:lnTo>
                  <a:lnTo>
                    <a:pt x="581" y="350"/>
                  </a:lnTo>
                  <a:lnTo>
                    <a:pt x="597" y="346"/>
                  </a:lnTo>
                  <a:lnTo>
                    <a:pt x="614" y="342"/>
                  </a:lnTo>
                  <a:lnTo>
                    <a:pt x="631" y="339"/>
                  </a:lnTo>
                  <a:lnTo>
                    <a:pt x="649" y="337"/>
                  </a:lnTo>
                  <a:lnTo>
                    <a:pt x="668" y="335"/>
                  </a:lnTo>
                  <a:lnTo>
                    <a:pt x="687" y="334"/>
                  </a:lnTo>
                  <a:lnTo>
                    <a:pt x="707" y="334"/>
                  </a:lnTo>
                  <a:lnTo>
                    <a:pt x="725" y="334"/>
                  </a:lnTo>
                  <a:lnTo>
                    <a:pt x="744" y="335"/>
                  </a:lnTo>
                  <a:lnTo>
                    <a:pt x="761" y="337"/>
                  </a:lnTo>
                  <a:lnTo>
                    <a:pt x="779" y="339"/>
                  </a:lnTo>
                  <a:lnTo>
                    <a:pt x="796" y="341"/>
                  </a:lnTo>
                  <a:lnTo>
                    <a:pt x="813" y="346"/>
                  </a:lnTo>
                  <a:lnTo>
                    <a:pt x="828" y="349"/>
                  </a:lnTo>
                  <a:lnTo>
                    <a:pt x="844" y="354"/>
                  </a:lnTo>
                  <a:lnTo>
                    <a:pt x="859" y="359"/>
                  </a:lnTo>
                  <a:lnTo>
                    <a:pt x="873" y="364"/>
                  </a:lnTo>
                  <a:lnTo>
                    <a:pt x="886" y="370"/>
                  </a:lnTo>
                  <a:lnTo>
                    <a:pt x="898" y="378"/>
                  </a:lnTo>
                  <a:lnTo>
                    <a:pt x="911" y="385"/>
                  </a:lnTo>
                  <a:lnTo>
                    <a:pt x="922" y="393"/>
                  </a:lnTo>
                  <a:lnTo>
                    <a:pt x="932" y="402"/>
                  </a:lnTo>
                  <a:lnTo>
                    <a:pt x="942" y="412"/>
                  </a:lnTo>
                  <a:lnTo>
                    <a:pt x="951" y="421"/>
                  </a:lnTo>
                  <a:lnTo>
                    <a:pt x="958" y="431"/>
                  </a:lnTo>
                  <a:lnTo>
                    <a:pt x="965" y="442"/>
                  </a:lnTo>
                  <a:lnTo>
                    <a:pt x="971" y="452"/>
                  </a:lnTo>
                  <a:lnTo>
                    <a:pt x="977" y="462"/>
                  </a:lnTo>
                  <a:lnTo>
                    <a:pt x="981" y="473"/>
                  </a:lnTo>
                  <a:lnTo>
                    <a:pt x="984" y="484"/>
                  </a:lnTo>
                  <a:lnTo>
                    <a:pt x="986" y="495"/>
                  </a:lnTo>
                  <a:lnTo>
                    <a:pt x="987" y="508"/>
                  </a:lnTo>
                  <a:lnTo>
                    <a:pt x="989" y="522"/>
                  </a:lnTo>
                  <a:lnTo>
                    <a:pt x="990" y="539"/>
                  </a:lnTo>
                  <a:lnTo>
                    <a:pt x="991" y="557"/>
                  </a:lnTo>
                  <a:lnTo>
                    <a:pt x="992" y="578"/>
                  </a:lnTo>
                  <a:lnTo>
                    <a:pt x="992" y="602"/>
                  </a:lnTo>
                  <a:lnTo>
                    <a:pt x="993" y="626"/>
                  </a:lnTo>
                  <a:lnTo>
                    <a:pt x="993" y="654"/>
                  </a:lnTo>
                  <a:lnTo>
                    <a:pt x="993" y="779"/>
                  </a:lnTo>
                  <a:close/>
                  <a:moveTo>
                    <a:pt x="1390" y="301"/>
                  </a:moveTo>
                  <a:lnTo>
                    <a:pt x="1388" y="291"/>
                  </a:lnTo>
                  <a:lnTo>
                    <a:pt x="1385" y="280"/>
                  </a:lnTo>
                  <a:lnTo>
                    <a:pt x="1382" y="270"/>
                  </a:lnTo>
                  <a:lnTo>
                    <a:pt x="1376" y="260"/>
                  </a:lnTo>
                  <a:lnTo>
                    <a:pt x="1372" y="249"/>
                  </a:lnTo>
                  <a:lnTo>
                    <a:pt x="1367" y="239"/>
                  </a:lnTo>
                  <a:lnTo>
                    <a:pt x="1361" y="230"/>
                  </a:lnTo>
                  <a:lnTo>
                    <a:pt x="1355" y="220"/>
                  </a:lnTo>
                  <a:lnTo>
                    <a:pt x="1339" y="200"/>
                  </a:lnTo>
                  <a:lnTo>
                    <a:pt x="1323" y="181"/>
                  </a:lnTo>
                  <a:lnTo>
                    <a:pt x="1303" y="163"/>
                  </a:lnTo>
                  <a:lnTo>
                    <a:pt x="1282" y="144"/>
                  </a:lnTo>
                  <a:lnTo>
                    <a:pt x="1258" y="127"/>
                  </a:lnTo>
                  <a:lnTo>
                    <a:pt x="1232" y="110"/>
                  </a:lnTo>
                  <a:lnTo>
                    <a:pt x="1205" y="95"/>
                  </a:lnTo>
                  <a:lnTo>
                    <a:pt x="1176" y="81"/>
                  </a:lnTo>
                  <a:lnTo>
                    <a:pt x="1146" y="68"/>
                  </a:lnTo>
                  <a:lnTo>
                    <a:pt x="1113" y="56"/>
                  </a:lnTo>
                  <a:lnTo>
                    <a:pt x="1078" y="45"/>
                  </a:lnTo>
                  <a:lnTo>
                    <a:pt x="1042" y="36"/>
                  </a:lnTo>
                  <a:lnTo>
                    <a:pt x="1003" y="27"/>
                  </a:lnTo>
                  <a:lnTo>
                    <a:pt x="964" y="20"/>
                  </a:lnTo>
                  <a:lnTo>
                    <a:pt x="923" y="14"/>
                  </a:lnTo>
                  <a:lnTo>
                    <a:pt x="882" y="9"/>
                  </a:lnTo>
                  <a:lnTo>
                    <a:pt x="840" y="5"/>
                  </a:lnTo>
                  <a:lnTo>
                    <a:pt x="795" y="2"/>
                  </a:lnTo>
                  <a:lnTo>
                    <a:pt x="750" y="1"/>
                  </a:lnTo>
                  <a:lnTo>
                    <a:pt x="704" y="0"/>
                  </a:lnTo>
                  <a:lnTo>
                    <a:pt x="655" y="1"/>
                  </a:lnTo>
                  <a:lnTo>
                    <a:pt x="608" y="2"/>
                  </a:lnTo>
                  <a:lnTo>
                    <a:pt x="562" y="5"/>
                  </a:lnTo>
                  <a:lnTo>
                    <a:pt x="518" y="9"/>
                  </a:lnTo>
                  <a:lnTo>
                    <a:pt x="476" y="14"/>
                  </a:lnTo>
                  <a:lnTo>
                    <a:pt x="435" y="21"/>
                  </a:lnTo>
                  <a:lnTo>
                    <a:pt x="396" y="28"/>
                  </a:lnTo>
                  <a:lnTo>
                    <a:pt x="357" y="38"/>
                  </a:lnTo>
                  <a:lnTo>
                    <a:pt x="321" y="48"/>
                  </a:lnTo>
                  <a:lnTo>
                    <a:pt x="286" y="59"/>
                  </a:lnTo>
                  <a:lnTo>
                    <a:pt x="254" y="71"/>
                  </a:lnTo>
                  <a:lnTo>
                    <a:pt x="223" y="84"/>
                  </a:lnTo>
                  <a:lnTo>
                    <a:pt x="196" y="99"/>
                  </a:lnTo>
                  <a:lnTo>
                    <a:pt x="169" y="114"/>
                  </a:lnTo>
                  <a:lnTo>
                    <a:pt x="144" y="131"/>
                  </a:lnTo>
                  <a:lnTo>
                    <a:pt x="121" y="147"/>
                  </a:lnTo>
                  <a:lnTo>
                    <a:pt x="100" y="166"/>
                  </a:lnTo>
                  <a:lnTo>
                    <a:pt x="81" y="184"/>
                  </a:lnTo>
                  <a:lnTo>
                    <a:pt x="66" y="203"/>
                  </a:lnTo>
                  <a:lnTo>
                    <a:pt x="51" y="223"/>
                  </a:lnTo>
                  <a:lnTo>
                    <a:pt x="45" y="233"/>
                  </a:lnTo>
                  <a:lnTo>
                    <a:pt x="39" y="242"/>
                  </a:lnTo>
                  <a:lnTo>
                    <a:pt x="34" y="253"/>
                  </a:lnTo>
                  <a:lnTo>
                    <a:pt x="30" y="263"/>
                  </a:lnTo>
                  <a:lnTo>
                    <a:pt x="26" y="273"/>
                  </a:lnTo>
                  <a:lnTo>
                    <a:pt x="23" y="284"/>
                  </a:lnTo>
                  <a:lnTo>
                    <a:pt x="19" y="294"/>
                  </a:lnTo>
                  <a:lnTo>
                    <a:pt x="17" y="305"/>
                  </a:lnTo>
                  <a:lnTo>
                    <a:pt x="13" y="329"/>
                  </a:lnTo>
                  <a:lnTo>
                    <a:pt x="10" y="356"/>
                  </a:lnTo>
                  <a:lnTo>
                    <a:pt x="7" y="387"/>
                  </a:lnTo>
                  <a:lnTo>
                    <a:pt x="5" y="422"/>
                  </a:lnTo>
                  <a:lnTo>
                    <a:pt x="3" y="460"/>
                  </a:lnTo>
                  <a:lnTo>
                    <a:pt x="1" y="502"/>
                  </a:lnTo>
                  <a:lnTo>
                    <a:pt x="1" y="549"/>
                  </a:lnTo>
                  <a:lnTo>
                    <a:pt x="0" y="599"/>
                  </a:lnTo>
                  <a:lnTo>
                    <a:pt x="0" y="834"/>
                  </a:lnTo>
                  <a:lnTo>
                    <a:pt x="1" y="886"/>
                  </a:lnTo>
                  <a:lnTo>
                    <a:pt x="1" y="933"/>
                  </a:lnTo>
                  <a:lnTo>
                    <a:pt x="3" y="975"/>
                  </a:lnTo>
                  <a:lnTo>
                    <a:pt x="5" y="1015"/>
                  </a:lnTo>
                  <a:lnTo>
                    <a:pt x="7" y="1050"/>
                  </a:lnTo>
                  <a:lnTo>
                    <a:pt x="10" y="1082"/>
                  </a:lnTo>
                  <a:lnTo>
                    <a:pt x="13" y="1109"/>
                  </a:lnTo>
                  <a:lnTo>
                    <a:pt x="17" y="1131"/>
                  </a:lnTo>
                  <a:lnTo>
                    <a:pt x="20" y="1143"/>
                  </a:lnTo>
                  <a:lnTo>
                    <a:pt x="24" y="1153"/>
                  </a:lnTo>
                  <a:lnTo>
                    <a:pt x="27" y="1163"/>
                  </a:lnTo>
                  <a:lnTo>
                    <a:pt x="31" y="1174"/>
                  </a:lnTo>
                  <a:lnTo>
                    <a:pt x="36" y="1184"/>
                  </a:lnTo>
                  <a:lnTo>
                    <a:pt x="41" y="1194"/>
                  </a:lnTo>
                  <a:lnTo>
                    <a:pt x="47" y="1204"/>
                  </a:lnTo>
                  <a:lnTo>
                    <a:pt x="53" y="1214"/>
                  </a:lnTo>
                  <a:lnTo>
                    <a:pt x="68" y="1234"/>
                  </a:lnTo>
                  <a:lnTo>
                    <a:pt x="85" y="1252"/>
                  </a:lnTo>
                  <a:lnTo>
                    <a:pt x="104" y="1271"/>
                  </a:lnTo>
                  <a:lnTo>
                    <a:pt x="126" y="1289"/>
                  </a:lnTo>
                  <a:lnTo>
                    <a:pt x="149" y="1307"/>
                  </a:lnTo>
                  <a:lnTo>
                    <a:pt x="175" y="1324"/>
                  </a:lnTo>
                  <a:lnTo>
                    <a:pt x="203" y="1338"/>
                  </a:lnTo>
                  <a:lnTo>
                    <a:pt x="232" y="1352"/>
                  </a:lnTo>
                  <a:lnTo>
                    <a:pt x="263" y="1366"/>
                  </a:lnTo>
                  <a:lnTo>
                    <a:pt x="296" y="1377"/>
                  </a:lnTo>
                  <a:lnTo>
                    <a:pt x="331" y="1388"/>
                  </a:lnTo>
                  <a:lnTo>
                    <a:pt x="367" y="1398"/>
                  </a:lnTo>
                  <a:lnTo>
                    <a:pt x="405" y="1406"/>
                  </a:lnTo>
                  <a:lnTo>
                    <a:pt x="444" y="1413"/>
                  </a:lnTo>
                  <a:lnTo>
                    <a:pt x="484" y="1420"/>
                  </a:lnTo>
                  <a:lnTo>
                    <a:pt x="525" y="1425"/>
                  </a:lnTo>
                  <a:lnTo>
                    <a:pt x="569" y="1429"/>
                  </a:lnTo>
                  <a:lnTo>
                    <a:pt x="613" y="1432"/>
                  </a:lnTo>
                  <a:lnTo>
                    <a:pt x="657" y="1433"/>
                  </a:lnTo>
                  <a:lnTo>
                    <a:pt x="704" y="1434"/>
                  </a:lnTo>
                  <a:lnTo>
                    <a:pt x="753" y="1433"/>
                  </a:lnTo>
                  <a:lnTo>
                    <a:pt x="799" y="1431"/>
                  </a:lnTo>
                  <a:lnTo>
                    <a:pt x="846" y="1429"/>
                  </a:lnTo>
                  <a:lnTo>
                    <a:pt x="889" y="1424"/>
                  </a:lnTo>
                  <a:lnTo>
                    <a:pt x="932" y="1419"/>
                  </a:lnTo>
                  <a:lnTo>
                    <a:pt x="974" y="1412"/>
                  </a:lnTo>
                  <a:lnTo>
                    <a:pt x="1013" y="1404"/>
                  </a:lnTo>
                  <a:lnTo>
                    <a:pt x="1051" y="1396"/>
                  </a:lnTo>
                  <a:lnTo>
                    <a:pt x="1087" y="1385"/>
                  </a:lnTo>
                  <a:lnTo>
                    <a:pt x="1121" y="1374"/>
                  </a:lnTo>
                  <a:lnTo>
                    <a:pt x="1154" y="1362"/>
                  </a:lnTo>
                  <a:lnTo>
                    <a:pt x="1184" y="1349"/>
                  </a:lnTo>
                  <a:lnTo>
                    <a:pt x="1213" y="1335"/>
                  </a:lnTo>
                  <a:lnTo>
                    <a:pt x="1239" y="1319"/>
                  </a:lnTo>
                  <a:lnTo>
                    <a:pt x="1264" y="1303"/>
                  </a:lnTo>
                  <a:lnTo>
                    <a:pt x="1287" y="1286"/>
                  </a:lnTo>
                  <a:lnTo>
                    <a:pt x="1307" y="1268"/>
                  </a:lnTo>
                  <a:lnTo>
                    <a:pt x="1326" y="1249"/>
                  </a:lnTo>
                  <a:lnTo>
                    <a:pt x="1342" y="1231"/>
                  </a:lnTo>
                  <a:lnTo>
                    <a:pt x="1357" y="1211"/>
                  </a:lnTo>
                  <a:lnTo>
                    <a:pt x="1363" y="1201"/>
                  </a:lnTo>
                  <a:lnTo>
                    <a:pt x="1368" y="1191"/>
                  </a:lnTo>
                  <a:lnTo>
                    <a:pt x="1373" y="1181"/>
                  </a:lnTo>
                  <a:lnTo>
                    <a:pt x="1378" y="1171"/>
                  </a:lnTo>
                  <a:lnTo>
                    <a:pt x="1382" y="1160"/>
                  </a:lnTo>
                  <a:lnTo>
                    <a:pt x="1386" y="1149"/>
                  </a:lnTo>
                  <a:lnTo>
                    <a:pt x="1389" y="1139"/>
                  </a:lnTo>
                  <a:lnTo>
                    <a:pt x="1391" y="1128"/>
                  </a:lnTo>
                  <a:lnTo>
                    <a:pt x="1395" y="1105"/>
                  </a:lnTo>
                  <a:lnTo>
                    <a:pt x="1398" y="1078"/>
                  </a:lnTo>
                  <a:lnTo>
                    <a:pt x="1401" y="1047"/>
                  </a:lnTo>
                  <a:lnTo>
                    <a:pt x="1403" y="1012"/>
                  </a:lnTo>
                  <a:lnTo>
                    <a:pt x="1405" y="973"/>
                  </a:lnTo>
                  <a:lnTo>
                    <a:pt x="1406" y="931"/>
                  </a:lnTo>
                  <a:lnTo>
                    <a:pt x="1407" y="885"/>
                  </a:lnTo>
                  <a:lnTo>
                    <a:pt x="1407" y="834"/>
                  </a:lnTo>
                  <a:lnTo>
                    <a:pt x="1407" y="599"/>
                  </a:lnTo>
                  <a:lnTo>
                    <a:pt x="1407" y="548"/>
                  </a:lnTo>
                  <a:lnTo>
                    <a:pt x="1406" y="500"/>
                  </a:lnTo>
                  <a:lnTo>
                    <a:pt x="1405" y="458"/>
                  </a:lnTo>
                  <a:lnTo>
                    <a:pt x="1403" y="419"/>
                  </a:lnTo>
                  <a:lnTo>
                    <a:pt x="1400" y="383"/>
                  </a:lnTo>
                  <a:lnTo>
                    <a:pt x="1398" y="352"/>
                  </a:lnTo>
                  <a:lnTo>
                    <a:pt x="1394" y="325"/>
                  </a:lnTo>
                  <a:lnTo>
                    <a:pt x="1390" y="301"/>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7"/>
            <p:cNvSpPr>
              <a:spLocks noEditPoints="1"/>
            </p:cNvSpPr>
            <p:nvPr userDrawn="1"/>
          </p:nvSpPr>
          <p:spPr bwMode="auto">
            <a:xfrm>
              <a:off x="1670050" y="6613544"/>
              <a:ext cx="106363" cy="107950"/>
            </a:xfrm>
            <a:custGeom>
              <a:avLst/>
              <a:gdLst>
                <a:gd name="T0" fmla="*/ 991 w 1407"/>
                <a:gd name="T1" fmla="*/ 874 h 1434"/>
                <a:gd name="T2" fmla="*/ 984 w 1407"/>
                <a:gd name="T3" fmla="*/ 948 h 1434"/>
                <a:gd name="T4" fmla="*/ 959 w 1407"/>
                <a:gd name="T5" fmla="*/ 1000 h 1434"/>
                <a:gd name="T6" fmla="*/ 913 w 1407"/>
                <a:gd name="T7" fmla="*/ 1047 h 1434"/>
                <a:gd name="T8" fmla="*/ 848 w 1407"/>
                <a:gd name="T9" fmla="*/ 1079 h 1434"/>
                <a:gd name="T10" fmla="*/ 764 w 1407"/>
                <a:gd name="T11" fmla="*/ 1096 h 1434"/>
                <a:gd name="T12" fmla="*/ 669 w 1407"/>
                <a:gd name="T13" fmla="*/ 1098 h 1434"/>
                <a:gd name="T14" fmla="*/ 584 w 1407"/>
                <a:gd name="T15" fmla="*/ 1085 h 1434"/>
                <a:gd name="T16" fmla="*/ 514 w 1407"/>
                <a:gd name="T17" fmla="*/ 1056 h 1434"/>
                <a:gd name="T18" fmla="*/ 462 w 1407"/>
                <a:gd name="T19" fmla="*/ 1013 h 1434"/>
                <a:gd name="T20" fmla="*/ 432 w 1407"/>
                <a:gd name="T21" fmla="*/ 961 h 1434"/>
                <a:gd name="T22" fmla="*/ 423 w 1407"/>
                <a:gd name="T23" fmla="*/ 895 h 1434"/>
                <a:gd name="T24" fmla="*/ 420 w 1407"/>
                <a:gd name="T25" fmla="*/ 779 h 1434"/>
                <a:gd name="T26" fmla="*/ 422 w 1407"/>
                <a:gd name="T27" fmla="*/ 559 h 1434"/>
                <a:gd name="T28" fmla="*/ 428 w 1407"/>
                <a:gd name="T29" fmla="*/ 486 h 1434"/>
                <a:gd name="T30" fmla="*/ 453 w 1407"/>
                <a:gd name="T31" fmla="*/ 432 h 1434"/>
                <a:gd name="T32" fmla="*/ 499 w 1407"/>
                <a:gd name="T33" fmla="*/ 387 h 1434"/>
                <a:gd name="T34" fmla="*/ 565 w 1407"/>
                <a:gd name="T35" fmla="*/ 355 h 1434"/>
                <a:gd name="T36" fmla="*/ 649 w 1407"/>
                <a:gd name="T37" fmla="*/ 337 h 1434"/>
                <a:gd name="T38" fmla="*/ 744 w 1407"/>
                <a:gd name="T39" fmla="*/ 335 h 1434"/>
                <a:gd name="T40" fmla="*/ 828 w 1407"/>
                <a:gd name="T41" fmla="*/ 349 h 1434"/>
                <a:gd name="T42" fmla="*/ 898 w 1407"/>
                <a:gd name="T43" fmla="*/ 378 h 1434"/>
                <a:gd name="T44" fmla="*/ 950 w 1407"/>
                <a:gd name="T45" fmla="*/ 421 h 1434"/>
                <a:gd name="T46" fmla="*/ 979 w 1407"/>
                <a:gd name="T47" fmla="*/ 473 h 1434"/>
                <a:gd name="T48" fmla="*/ 990 w 1407"/>
                <a:gd name="T49" fmla="*/ 539 h 1434"/>
                <a:gd name="T50" fmla="*/ 993 w 1407"/>
                <a:gd name="T51" fmla="*/ 654 h 1434"/>
                <a:gd name="T52" fmla="*/ 1380 w 1407"/>
                <a:gd name="T53" fmla="*/ 270 h 1434"/>
                <a:gd name="T54" fmla="*/ 1355 w 1407"/>
                <a:gd name="T55" fmla="*/ 220 h 1434"/>
                <a:gd name="T56" fmla="*/ 1258 w 1407"/>
                <a:gd name="T57" fmla="*/ 127 h 1434"/>
                <a:gd name="T58" fmla="*/ 1112 w 1407"/>
                <a:gd name="T59" fmla="*/ 56 h 1434"/>
                <a:gd name="T60" fmla="*/ 924 w 1407"/>
                <a:gd name="T61" fmla="*/ 14 h 1434"/>
                <a:gd name="T62" fmla="*/ 703 w 1407"/>
                <a:gd name="T63" fmla="*/ 0 h 1434"/>
                <a:gd name="T64" fmla="*/ 476 w 1407"/>
                <a:gd name="T65" fmla="*/ 14 h 1434"/>
                <a:gd name="T66" fmla="*/ 286 w 1407"/>
                <a:gd name="T67" fmla="*/ 59 h 1434"/>
                <a:gd name="T68" fmla="*/ 144 w 1407"/>
                <a:gd name="T69" fmla="*/ 131 h 1434"/>
                <a:gd name="T70" fmla="*/ 51 w 1407"/>
                <a:gd name="T71" fmla="*/ 223 h 1434"/>
                <a:gd name="T72" fmla="*/ 25 w 1407"/>
                <a:gd name="T73" fmla="*/ 273 h 1434"/>
                <a:gd name="T74" fmla="*/ 10 w 1407"/>
                <a:gd name="T75" fmla="*/ 356 h 1434"/>
                <a:gd name="T76" fmla="*/ 1 w 1407"/>
                <a:gd name="T77" fmla="*/ 549 h 1434"/>
                <a:gd name="T78" fmla="*/ 3 w 1407"/>
                <a:gd name="T79" fmla="*/ 975 h 1434"/>
                <a:gd name="T80" fmla="*/ 17 w 1407"/>
                <a:gd name="T81" fmla="*/ 1131 h 1434"/>
                <a:gd name="T82" fmla="*/ 36 w 1407"/>
                <a:gd name="T83" fmla="*/ 1184 h 1434"/>
                <a:gd name="T84" fmla="*/ 85 w 1407"/>
                <a:gd name="T85" fmla="*/ 1252 h 1434"/>
                <a:gd name="T86" fmla="*/ 203 w 1407"/>
                <a:gd name="T87" fmla="*/ 1338 h 1434"/>
                <a:gd name="T88" fmla="*/ 366 w 1407"/>
                <a:gd name="T89" fmla="*/ 1398 h 1434"/>
                <a:gd name="T90" fmla="*/ 568 w 1407"/>
                <a:gd name="T91" fmla="*/ 1429 h 1434"/>
                <a:gd name="T92" fmla="*/ 799 w 1407"/>
                <a:gd name="T93" fmla="*/ 1431 h 1434"/>
                <a:gd name="T94" fmla="*/ 1012 w 1407"/>
                <a:gd name="T95" fmla="*/ 1404 h 1434"/>
                <a:gd name="T96" fmla="*/ 1183 w 1407"/>
                <a:gd name="T97" fmla="*/ 1349 h 1434"/>
                <a:gd name="T98" fmla="*/ 1307 w 1407"/>
                <a:gd name="T99" fmla="*/ 1268 h 1434"/>
                <a:gd name="T100" fmla="*/ 1368 w 1407"/>
                <a:gd name="T101" fmla="*/ 1191 h 1434"/>
                <a:gd name="T102" fmla="*/ 1387 w 1407"/>
                <a:gd name="T103" fmla="*/ 1139 h 1434"/>
                <a:gd name="T104" fmla="*/ 1403 w 1407"/>
                <a:gd name="T105" fmla="*/ 1012 h 1434"/>
                <a:gd name="T106" fmla="*/ 1407 w 1407"/>
                <a:gd name="T107" fmla="*/ 599 h 1434"/>
                <a:gd name="T108" fmla="*/ 1400 w 1407"/>
                <a:gd name="T109" fmla="*/ 38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7" h="1434">
                  <a:moveTo>
                    <a:pt x="993" y="779"/>
                  </a:moveTo>
                  <a:lnTo>
                    <a:pt x="992" y="806"/>
                  </a:lnTo>
                  <a:lnTo>
                    <a:pt x="992" y="831"/>
                  </a:lnTo>
                  <a:lnTo>
                    <a:pt x="992" y="854"/>
                  </a:lnTo>
                  <a:lnTo>
                    <a:pt x="991" y="874"/>
                  </a:lnTo>
                  <a:lnTo>
                    <a:pt x="990" y="893"/>
                  </a:lnTo>
                  <a:lnTo>
                    <a:pt x="989" y="909"/>
                  </a:lnTo>
                  <a:lnTo>
                    <a:pt x="987" y="924"/>
                  </a:lnTo>
                  <a:lnTo>
                    <a:pt x="986" y="936"/>
                  </a:lnTo>
                  <a:lnTo>
                    <a:pt x="984" y="948"/>
                  </a:lnTo>
                  <a:lnTo>
                    <a:pt x="981" y="959"/>
                  </a:lnTo>
                  <a:lnTo>
                    <a:pt x="976" y="969"/>
                  </a:lnTo>
                  <a:lnTo>
                    <a:pt x="971" y="981"/>
                  </a:lnTo>
                  <a:lnTo>
                    <a:pt x="966" y="991"/>
                  </a:lnTo>
                  <a:lnTo>
                    <a:pt x="959" y="1000"/>
                  </a:lnTo>
                  <a:lnTo>
                    <a:pt x="952" y="1011"/>
                  </a:lnTo>
                  <a:lnTo>
                    <a:pt x="943" y="1020"/>
                  </a:lnTo>
                  <a:lnTo>
                    <a:pt x="934" y="1029"/>
                  </a:lnTo>
                  <a:lnTo>
                    <a:pt x="924" y="1038"/>
                  </a:lnTo>
                  <a:lnTo>
                    <a:pt x="913" y="1047"/>
                  </a:lnTo>
                  <a:lnTo>
                    <a:pt x="901" y="1054"/>
                  </a:lnTo>
                  <a:lnTo>
                    <a:pt x="889" y="1061"/>
                  </a:lnTo>
                  <a:lnTo>
                    <a:pt x="875" y="1067"/>
                  </a:lnTo>
                  <a:lnTo>
                    <a:pt x="862" y="1074"/>
                  </a:lnTo>
                  <a:lnTo>
                    <a:pt x="848" y="1079"/>
                  </a:lnTo>
                  <a:lnTo>
                    <a:pt x="832" y="1084"/>
                  </a:lnTo>
                  <a:lnTo>
                    <a:pt x="816" y="1088"/>
                  </a:lnTo>
                  <a:lnTo>
                    <a:pt x="799" y="1091"/>
                  </a:lnTo>
                  <a:lnTo>
                    <a:pt x="782" y="1094"/>
                  </a:lnTo>
                  <a:lnTo>
                    <a:pt x="764" y="1096"/>
                  </a:lnTo>
                  <a:lnTo>
                    <a:pt x="746" y="1098"/>
                  </a:lnTo>
                  <a:lnTo>
                    <a:pt x="726" y="1099"/>
                  </a:lnTo>
                  <a:lnTo>
                    <a:pt x="706" y="1099"/>
                  </a:lnTo>
                  <a:lnTo>
                    <a:pt x="688" y="1099"/>
                  </a:lnTo>
                  <a:lnTo>
                    <a:pt x="669" y="1098"/>
                  </a:lnTo>
                  <a:lnTo>
                    <a:pt x="651" y="1096"/>
                  </a:lnTo>
                  <a:lnTo>
                    <a:pt x="633" y="1094"/>
                  </a:lnTo>
                  <a:lnTo>
                    <a:pt x="617" y="1092"/>
                  </a:lnTo>
                  <a:lnTo>
                    <a:pt x="600" y="1089"/>
                  </a:lnTo>
                  <a:lnTo>
                    <a:pt x="584" y="1085"/>
                  </a:lnTo>
                  <a:lnTo>
                    <a:pt x="568" y="1080"/>
                  </a:lnTo>
                  <a:lnTo>
                    <a:pt x="554" y="1075"/>
                  </a:lnTo>
                  <a:lnTo>
                    <a:pt x="541" y="1069"/>
                  </a:lnTo>
                  <a:lnTo>
                    <a:pt x="527" y="1063"/>
                  </a:lnTo>
                  <a:lnTo>
                    <a:pt x="514" y="1056"/>
                  </a:lnTo>
                  <a:lnTo>
                    <a:pt x="502" y="1049"/>
                  </a:lnTo>
                  <a:lnTo>
                    <a:pt x="491" y="1041"/>
                  </a:lnTo>
                  <a:lnTo>
                    <a:pt x="481" y="1031"/>
                  </a:lnTo>
                  <a:lnTo>
                    <a:pt x="472" y="1022"/>
                  </a:lnTo>
                  <a:lnTo>
                    <a:pt x="462" y="1013"/>
                  </a:lnTo>
                  <a:lnTo>
                    <a:pt x="455" y="1002"/>
                  </a:lnTo>
                  <a:lnTo>
                    <a:pt x="448" y="992"/>
                  </a:lnTo>
                  <a:lnTo>
                    <a:pt x="442" y="982"/>
                  </a:lnTo>
                  <a:lnTo>
                    <a:pt x="437" y="971"/>
                  </a:lnTo>
                  <a:lnTo>
                    <a:pt x="432" y="961"/>
                  </a:lnTo>
                  <a:lnTo>
                    <a:pt x="429" y="950"/>
                  </a:lnTo>
                  <a:lnTo>
                    <a:pt x="427" y="938"/>
                  </a:lnTo>
                  <a:lnTo>
                    <a:pt x="425" y="926"/>
                  </a:lnTo>
                  <a:lnTo>
                    <a:pt x="424" y="911"/>
                  </a:lnTo>
                  <a:lnTo>
                    <a:pt x="423" y="895"/>
                  </a:lnTo>
                  <a:lnTo>
                    <a:pt x="422" y="876"/>
                  </a:lnTo>
                  <a:lnTo>
                    <a:pt x="421" y="855"/>
                  </a:lnTo>
                  <a:lnTo>
                    <a:pt x="420" y="832"/>
                  </a:lnTo>
                  <a:lnTo>
                    <a:pt x="420" y="807"/>
                  </a:lnTo>
                  <a:lnTo>
                    <a:pt x="420" y="779"/>
                  </a:lnTo>
                  <a:lnTo>
                    <a:pt x="420" y="654"/>
                  </a:lnTo>
                  <a:lnTo>
                    <a:pt x="420" y="627"/>
                  </a:lnTo>
                  <a:lnTo>
                    <a:pt x="420" y="603"/>
                  </a:lnTo>
                  <a:lnTo>
                    <a:pt x="421" y="580"/>
                  </a:lnTo>
                  <a:lnTo>
                    <a:pt x="422" y="559"/>
                  </a:lnTo>
                  <a:lnTo>
                    <a:pt x="422" y="541"/>
                  </a:lnTo>
                  <a:lnTo>
                    <a:pt x="424" y="524"/>
                  </a:lnTo>
                  <a:lnTo>
                    <a:pt x="425" y="510"/>
                  </a:lnTo>
                  <a:lnTo>
                    <a:pt x="426" y="497"/>
                  </a:lnTo>
                  <a:lnTo>
                    <a:pt x="428" y="486"/>
                  </a:lnTo>
                  <a:lnTo>
                    <a:pt x="431" y="475"/>
                  </a:lnTo>
                  <a:lnTo>
                    <a:pt x="435" y="464"/>
                  </a:lnTo>
                  <a:lnTo>
                    <a:pt x="441" y="453"/>
                  </a:lnTo>
                  <a:lnTo>
                    <a:pt x="447" y="443"/>
                  </a:lnTo>
                  <a:lnTo>
                    <a:pt x="453" y="432"/>
                  </a:lnTo>
                  <a:lnTo>
                    <a:pt x="460" y="423"/>
                  </a:lnTo>
                  <a:lnTo>
                    <a:pt x="468" y="414"/>
                  </a:lnTo>
                  <a:lnTo>
                    <a:pt x="479" y="403"/>
                  </a:lnTo>
                  <a:lnTo>
                    <a:pt x="488" y="395"/>
                  </a:lnTo>
                  <a:lnTo>
                    <a:pt x="499" y="387"/>
                  </a:lnTo>
                  <a:lnTo>
                    <a:pt x="511" y="380"/>
                  </a:lnTo>
                  <a:lnTo>
                    <a:pt x="523" y="372"/>
                  </a:lnTo>
                  <a:lnTo>
                    <a:pt x="536" y="366"/>
                  </a:lnTo>
                  <a:lnTo>
                    <a:pt x="551" y="360"/>
                  </a:lnTo>
                  <a:lnTo>
                    <a:pt x="565" y="355"/>
                  </a:lnTo>
                  <a:lnTo>
                    <a:pt x="581" y="350"/>
                  </a:lnTo>
                  <a:lnTo>
                    <a:pt x="597" y="346"/>
                  </a:lnTo>
                  <a:lnTo>
                    <a:pt x="614" y="342"/>
                  </a:lnTo>
                  <a:lnTo>
                    <a:pt x="631" y="339"/>
                  </a:lnTo>
                  <a:lnTo>
                    <a:pt x="649" y="337"/>
                  </a:lnTo>
                  <a:lnTo>
                    <a:pt x="667" y="335"/>
                  </a:lnTo>
                  <a:lnTo>
                    <a:pt x="687" y="334"/>
                  </a:lnTo>
                  <a:lnTo>
                    <a:pt x="706" y="334"/>
                  </a:lnTo>
                  <a:lnTo>
                    <a:pt x="725" y="334"/>
                  </a:lnTo>
                  <a:lnTo>
                    <a:pt x="744" y="335"/>
                  </a:lnTo>
                  <a:lnTo>
                    <a:pt x="761" y="337"/>
                  </a:lnTo>
                  <a:lnTo>
                    <a:pt x="779" y="339"/>
                  </a:lnTo>
                  <a:lnTo>
                    <a:pt x="795" y="341"/>
                  </a:lnTo>
                  <a:lnTo>
                    <a:pt x="812" y="346"/>
                  </a:lnTo>
                  <a:lnTo>
                    <a:pt x="828" y="349"/>
                  </a:lnTo>
                  <a:lnTo>
                    <a:pt x="843" y="354"/>
                  </a:lnTo>
                  <a:lnTo>
                    <a:pt x="858" y="359"/>
                  </a:lnTo>
                  <a:lnTo>
                    <a:pt x="872" y="364"/>
                  </a:lnTo>
                  <a:lnTo>
                    <a:pt x="886" y="370"/>
                  </a:lnTo>
                  <a:lnTo>
                    <a:pt x="898" y="378"/>
                  </a:lnTo>
                  <a:lnTo>
                    <a:pt x="910" y="385"/>
                  </a:lnTo>
                  <a:lnTo>
                    <a:pt x="922" y="393"/>
                  </a:lnTo>
                  <a:lnTo>
                    <a:pt x="932" y="402"/>
                  </a:lnTo>
                  <a:lnTo>
                    <a:pt x="941" y="412"/>
                  </a:lnTo>
                  <a:lnTo>
                    <a:pt x="950" y="421"/>
                  </a:lnTo>
                  <a:lnTo>
                    <a:pt x="958" y="431"/>
                  </a:lnTo>
                  <a:lnTo>
                    <a:pt x="965" y="442"/>
                  </a:lnTo>
                  <a:lnTo>
                    <a:pt x="970" y="452"/>
                  </a:lnTo>
                  <a:lnTo>
                    <a:pt x="975" y="462"/>
                  </a:lnTo>
                  <a:lnTo>
                    <a:pt x="979" y="473"/>
                  </a:lnTo>
                  <a:lnTo>
                    <a:pt x="983" y="484"/>
                  </a:lnTo>
                  <a:lnTo>
                    <a:pt x="985" y="495"/>
                  </a:lnTo>
                  <a:lnTo>
                    <a:pt x="987" y="508"/>
                  </a:lnTo>
                  <a:lnTo>
                    <a:pt x="989" y="522"/>
                  </a:lnTo>
                  <a:lnTo>
                    <a:pt x="990" y="539"/>
                  </a:lnTo>
                  <a:lnTo>
                    <a:pt x="991" y="557"/>
                  </a:lnTo>
                  <a:lnTo>
                    <a:pt x="992" y="578"/>
                  </a:lnTo>
                  <a:lnTo>
                    <a:pt x="992" y="602"/>
                  </a:lnTo>
                  <a:lnTo>
                    <a:pt x="992" y="626"/>
                  </a:lnTo>
                  <a:lnTo>
                    <a:pt x="993" y="654"/>
                  </a:lnTo>
                  <a:lnTo>
                    <a:pt x="993" y="779"/>
                  </a:lnTo>
                  <a:close/>
                  <a:moveTo>
                    <a:pt x="1390" y="301"/>
                  </a:moveTo>
                  <a:lnTo>
                    <a:pt x="1387" y="291"/>
                  </a:lnTo>
                  <a:lnTo>
                    <a:pt x="1384" y="280"/>
                  </a:lnTo>
                  <a:lnTo>
                    <a:pt x="1380" y="270"/>
                  </a:lnTo>
                  <a:lnTo>
                    <a:pt x="1376" y="260"/>
                  </a:lnTo>
                  <a:lnTo>
                    <a:pt x="1372" y="249"/>
                  </a:lnTo>
                  <a:lnTo>
                    <a:pt x="1367" y="239"/>
                  </a:lnTo>
                  <a:lnTo>
                    <a:pt x="1361" y="230"/>
                  </a:lnTo>
                  <a:lnTo>
                    <a:pt x="1355" y="220"/>
                  </a:lnTo>
                  <a:lnTo>
                    <a:pt x="1339" y="200"/>
                  </a:lnTo>
                  <a:lnTo>
                    <a:pt x="1323" y="181"/>
                  </a:lnTo>
                  <a:lnTo>
                    <a:pt x="1303" y="163"/>
                  </a:lnTo>
                  <a:lnTo>
                    <a:pt x="1281" y="144"/>
                  </a:lnTo>
                  <a:lnTo>
                    <a:pt x="1258" y="127"/>
                  </a:lnTo>
                  <a:lnTo>
                    <a:pt x="1232" y="110"/>
                  </a:lnTo>
                  <a:lnTo>
                    <a:pt x="1205" y="95"/>
                  </a:lnTo>
                  <a:lnTo>
                    <a:pt x="1175" y="81"/>
                  </a:lnTo>
                  <a:lnTo>
                    <a:pt x="1144" y="68"/>
                  </a:lnTo>
                  <a:lnTo>
                    <a:pt x="1112" y="56"/>
                  </a:lnTo>
                  <a:lnTo>
                    <a:pt x="1077" y="45"/>
                  </a:lnTo>
                  <a:lnTo>
                    <a:pt x="1041" y="36"/>
                  </a:lnTo>
                  <a:lnTo>
                    <a:pt x="1003" y="27"/>
                  </a:lnTo>
                  <a:lnTo>
                    <a:pt x="964" y="20"/>
                  </a:lnTo>
                  <a:lnTo>
                    <a:pt x="924" y="14"/>
                  </a:lnTo>
                  <a:lnTo>
                    <a:pt x="882" y="9"/>
                  </a:lnTo>
                  <a:lnTo>
                    <a:pt x="839" y="5"/>
                  </a:lnTo>
                  <a:lnTo>
                    <a:pt x="795" y="2"/>
                  </a:lnTo>
                  <a:lnTo>
                    <a:pt x="750" y="1"/>
                  </a:lnTo>
                  <a:lnTo>
                    <a:pt x="703" y="0"/>
                  </a:lnTo>
                  <a:lnTo>
                    <a:pt x="655" y="1"/>
                  </a:lnTo>
                  <a:lnTo>
                    <a:pt x="608" y="2"/>
                  </a:lnTo>
                  <a:lnTo>
                    <a:pt x="562" y="5"/>
                  </a:lnTo>
                  <a:lnTo>
                    <a:pt x="518" y="9"/>
                  </a:lnTo>
                  <a:lnTo>
                    <a:pt x="476" y="14"/>
                  </a:lnTo>
                  <a:lnTo>
                    <a:pt x="434" y="21"/>
                  </a:lnTo>
                  <a:lnTo>
                    <a:pt x="394" y="28"/>
                  </a:lnTo>
                  <a:lnTo>
                    <a:pt x="357" y="38"/>
                  </a:lnTo>
                  <a:lnTo>
                    <a:pt x="320" y="48"/>
                  </a:lnTo>
                  <a:lnTo>
                    <a:pt x="286" y="59"/>
                  </a:lnTo>
                  <a:lnTo>
                    <a:pt x="254" y="71"/>
                  </a:lnTo>
                  <a:lnTo>
                    <a:pt x="223" y="84"/>
                  </a:lnTo>
                  <a:lnTo>
                    <a:pt x="194" y="99"/>
                  </a:lnTo>
                  <a:lnTo>
                    <a:pt x="169" y="114"/>
                  </a:lnTo>
                  <a:lnTo>
                    <a:pt x="144" y="131"/>
                  </a:lnTo>
                  <a:lnTo>
                    <a:pt x="120" y="147"/>
                  </a:lnTo>
                  <a:lnTo>
                    <a:pt x="100" y="166"/>
                  </a:lnTo>
                  <a:lnTo>
                    <a:pt x="81" y="184"/>
                  </a:lnTo>
                  <a:lnTo>
                    <a:pt x="65" y="203"/>
                  </a:lnTo>
                  <a:lnTo>
                    <a:pt x="51" y="223"/>
                  </a:lnTo>
                  <a:lnTo>
                    <a:pt x="45" y="233"/>
                  </a:lnTo>
                  <a:lnTo>
                    <a:pt x="39" y="242"/>
                  </a:lnTo>
                  <a:lnTo>
                    <a:pt x="34" y="253"/>
                  </a:lnTo>
                  <a:lnTo>
                    <a:pt x="30" y="263"/>
                  </a:lnTo>
                  <a:lnTo>
                    <a:pt x="25" y="273"/>
                  </a:lnTo>
                  <a:lnTo>
                    <a:pt x="22" y="284"/>
                  </a:lnTo>
                  <a:lnTo>
                    <a:pt x="19" y="294"/>
                  </a:lnTo>
                  <a:lnTo>
                    <a:pt x="17" y="305"/>
                  </a:lnTo>
                  <a:lnTo>
                    <a:pt x="13" y="329"/>
                  </a:lnTo>
                  <a:lnTo>
                    <a:pt x="10" y="356"/>
                  </a:lnTo>
                  <a:lnTo>
                    <a:pt x="7" y="387"/>
                  </a:lnTo>
                  <a:lnTo>
                    <a:pt x="4" y="422"/>
                  </a:lnTo>
                  <a:lnTo>
                    <a:pt x="3" y="460"/>
                  </a:lnTo>
                  <a:lnTo>
                    <a:pt x="1" y="502"/>
                  </a:lnTo>
                  <a:lnTo>
                    <a:pt x="1" y="549"/>
                  </a:lnTo>
                  <a:lnTo>
                    <a:pt x="0" y="599"/>
                  </a:lnTo>
                  <a:lnTo>
                    <a:pt x="0" y="834"/>
                  </a:lnTo>
                  <a:lnTo>
                    <a:pt x="1" y="886"/>
                  </a:lnTo>
                  <a:lnTo>
                    <a:pt x="1" y="933"/>
                  </a:lnTo>
                  <a:lnTo>
                    <a:pt x="3" y="975"/>
                  </a:lnTo>
                  <a:lnTo>
                    <a:pt x="5" y="1015"/>
                  </a:lnTo>
                  <a:lnTo>
                    <a:pt x="7" y="1050"/>
                  </a:lnTo>
                  <a:lnTo>
                    <a:pt x="10" y="1082"/>
                  </a:lnTo>
                  <a:lnTo>
                    <a:pt x="13" y="1109"/>
                  </a:lnTo>
                  <a:lnTo>
                    <a:pt x="17" y="1131"/>
                  </a:lnTo>
                  <a:lnTo>
                    <a:pt x="20" y="1143"/>
                  </a:lnTo>
                  <a:lnTo>
                    <a:pt x="22" y="1153"/>
                  </a:lnTo>
                  <a:lnTo>
                    <a:pt x="26" y="1163"/>
                  </a:lnTo>
                  <a:lnTo>
                    <a:pt x="31" y="1174"/>
                  </a:lnTo>
                  <a:lnTo>
                    <a:pt x="36" y="1184"/>
                  </a:lnTo>
                  <a:lnTo>
                    <a:pt x="41" y="1194"/>
                  </a:lnTo>
                  <a:lnTo>
                    <a:pt x="46" y="1204"/>
                  </a:lnTo>
                  <a:lnTo>
                    <a:pt x="53" y="1214"/>
                  </a:lnTo>
                  <a:lnTo>
                    <a:pt x="68" y="1234"/>
                  </a:lnTo>
                  <a:lnTo>
                    <a:pt x="85" y="1252"/>
                  </a:lnTo>
                  <a:lnTo>
                    <a:pt x="104" y="1271"/>
                  </a:lnTo>
                  <a:lnTo>
                    <a:pt x="125" y="1289"/>
                  </a:lnTo>
                  <a:lnTo>
                    <a:pt x="149" y="1307"/>
                  </a:lnTo>
                  <a:lnTo>
                    <a:pt x="175" y="1324"/>
                  </a:lnTo>
                  <a:lnTo>
                    <a:pt x="203" y="1338"/>
                  </a:lnTo>
                  <a:lnTo>
                    <a:pt x="231" y="1352"/>
                  </a:lnTo>
                  <a:lnTo>
                    <a:pt x="262" y="1366"/>
                  </a:lnTo>
                  <a:lnTo>
                    <a:pt x="295" y="1377"/>
                  </a:lnTo>
                  <a:lnTo>
                    <a:pt x="330" y="1388"/>
                  </a:lnTo>
                  <a:lnTo>
                    <a:pt x="366" y="1398"/>
                  </a:lnTo>
                  <a:lnTo>
                    <a:pt x="405" y="1406"/>
                  </a:lnTo>
                  <a:lnTo>
                    <a:pt x="444" y="1413"/>
                  </a:lnTo>
                  <a:lnTo>
                    <a:pt x="484" y="1420"/>
                  </a:lnTo>
                  <a:lnTo>
                    <a:pt x="525" y="1425"/>
                  </a:lnTo>
                  <a:lnTo>
                    <a:pt x="568" y="1429"/>
                  </a:lnTo>
                  <a:lnTo>
                    <a:pt x="612" y="1432"/>
                  </a:lnTo>
                  <a:lnTo>
                    <a:pt x="657" y="1433"/>
                  </a:lnTo>
                  <a:lnTo>
                    <a:pt x="703" y="1434"/>
                  </a:lnTo>
                  <a:lnTo>
                    <a:pt x="753" y="1433"/>
                  </a:lnTo>
                  <a:lnTo>
                    <a:pt x="799" y="1431"/>
                  </a:lnTo>
                  <a:lnTo>
                    <a:pt x="846" y="1429"/>
                  </a:lnTo>
                  <a:lnTo>
                    <a:pt x="889" y="1424"/>
                  </a:lnTo>
                  <a:lnTo>
                    <a:pt x="932" y="1419"/>
                  </a:lnTo>
                  <a:lnTo>
                    <a:pt x="973" y="1412"/>
                  </a:lnTo>
                  <a:lnTo>
                    <a:pt x="1012" y="1404"/>
                  </a:lnTo>
                  <a:lnTo>
                    <a:pt x="1051" y="1396"/>
                  </a:lnTo>
                  <a:lnTo>
                    <a:pt x="1087" y="1385"/>
                  </a:lnTo>
                  <a:lnTo>
                    <a:pt x="1121" y="1374"/>
                  </a:lnTo>
                  <a:lnTo>
                    <a:pt x="1154" y="1362"/>
                  </a:lnTo>
                  <a:lnTo>
                    <a:pt x="1183" y="1349"/>
                  </a:lnTo>
                  <a:lnTo>
                    <a:pt x="1212" y="1335"/>
                  </a:lnTo>
                  <a:lnTo>
                    <a:pt x="1239" y="1319"/>
                  </a:lnTo>
                  <a:lnTo>
                    <a:pt x="1264" y="1303"/>
                  </a:lnTo>
                  <a:lnTo>
                    <a:pt x="1287" y="1286"/>
                  </a:lnTo>
                  <a:lnTo>
                    <a:pt x="1307" y="1268"/>
                  </a:lnTo>
                  <a:lnTo>
                    <a:pt x="1326" y="1249"/>
                  </a:lnTo>
                  <a:lnTo>
                    <a:pt x="1342" y="1231"/>
                  </a:lnTo>
                  <a:lnTo>
                    <a:pt x="1357" y="1211"/>
                  </a:lnTo>
                  <a:lnTo>
                    <a:pt x="1363" y="1201"/>
                  </a:lnTo>
                  <a:lnTo>
                    <a:pt x="1368" y="1191"/>
                  </a:lnTo>
                  <a:lnTo>
                    <a:pt x="1373" y="1181"/>
                  </a:lnTo>
                  <a:lnTo>
                    <a:pt x="1377" y="1171"/>
                  </a:lnTo>
                  <a:lnTo>
                    <a:pt x="1381" y="1160"/>
                  </a:lnTo>
                  <a:lnTo>
                    <a:pt x="1385" y="1149"/>
                  </a:lnTo>
                  <a:lnTo>
                    <a:pt x="1387" y="1139"/>
                  </a:lnTo>
                  <a:lnTo>
                    <a:pt x="1391" y="1128"/>
                  </a:lnTo>
                  <a:lnTo>
                    <a:pt x="1395" y="1105"/>
                  </a:lnTo>
                  <a:lnTo>
                    <a:pt x="1398" y="1078"/>
                  </a:lnTo>
                  <a:lnTo>
                    <a:pt x="1401" y="1047"/>
                  </a:lnTo>
                  <a:lnTo>
                    <a:pt x="1403" y="1012"/>
                  </a:lnTo>
                  <a:lnTo>
                    <a:pt x="1405" y="973"/>
                  </a:lnTo>
                  <a:lnTo>
                    <a:pt x="1406" y="931"/>
                  </a:lnTo>
                  <a:lnTo>
                    <a:pt x="1407" y="885"/>
                  </a:lnTo>
                  <a:lnTo>
                    <a:pt x="1407" y="834"/>
                  </a:lnTo>
                  <a:lnTo>
                    <a:pt x="1407" y="599"/>
                  </a:lnTo>
                  <a:lnTo>
                    <a:pt x="1407" y="548"/>
                  </a:lnTo>
                  <a:lnTo>
                    <a:pt x="1406" y="500"/>
                  </a:lnTo>
                  <a:lnTo>
                    <a:pt x="1405" y="458"/>
                  </a:lnTo>
                  <a:lnTo>
                    <a:pt x="1403" y="419"/>
                  </a:lnTo>
                  <a:lnTo>
                    <a:pt x="1400" y="383"/>
                  </a:lnTo>
                  <a:lnTo>
                    <a:pt x="1398" y="352"/>
                  </a:lnTo>
                  <a:lnTo>
                    <a:pt x="1394" y="325"/>
                  </a:lnTo>
                  <a:lnTo>
                    <a:pt x="1390" y="301"/>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8"/>
            <p:cNvSpPr>
              <a:spLocks noEditPoints="1"/>
            </p:cNvSpPr>
            <p:nvPr userDrawn="1"/>
          </p:nvSpPr>
          <p:spPr bwMode="auto">
            <a:xfrm>
              <a:off x="1547813" y="6613544"/>
              <a:ext cx="106363" cy="107950"/>
            </a:xfrm>
            <a:custGeom>
              <a:avLst/>
              <a:gdLst>
                <a:gd name="T0" fmla="*/ 991 w 1407"/>
                <a:gd name="T1" fmla="*/ 874 h 1434"/>
                <a:gd name="T2" fmla="*/ 984 w 1407"/>
                <a:gd name="T3" fmla="*/ 948 h 1434"/>
                <a:gd name="T4" fmla="*/ 960 w 1407"/>
                <a:gd name="T5" fmla="*/ 1000 h 1434"/>
                <a:gd name="T6" fmla="*/ 914 w 1407"/>
                <a:gd name="T7" fmla="*/ 1047 h 1434"/>
                <a:gd name="T8" fmla="*/ 848 w 1407"/>
                <a:gd name="T9" fmla="*/ 1079 h 1434"/>
                <a:gd name="T10" fmla="*/ 765 w 1407"/>
                <a:gd name="T11" fmla="*/ 1096 h 1434"/>
                <a:gd name="T12" fmla="*/ 670 w 1407"/>
                <a:gd name="T13" fmla="*/ 1098 h 1434"/>
                <a:gd name="T14" fmla="*/ 585 w 1407"/>
                <a:gd name="T15" fmla="*/ 1085 h 1434"/>
                <a:gd name="T16" fmla="*/ 514 w 1407"/>
                <a:gd name="T17" fmla="*/ 1056 h 1434"/>
                <a:gd name="T18" fmla="*/ 463 w 1407"/>
                <a:gd name="T19" fmla="*/ 1013 h 1434"/>
                <a:gd name="T20" fmla="*/ 433 w 1407"/>
                <a:gd name="T21" fmla="*/ 961 h 1434"/>
                <a:gd name="T22" fmla="*/ 424 w 1407"/>
                <a:gd name="T23" fmla="*/ 895 h 1434"/>
                <a:gd name="T24" fmla="*/ 420 w 1407"/>
                <a:gd name="T25" fmla="*/ 779 h 1434"/>
                <a:gd name="T26" fmla="*/ 423 w 1407"/>
                <a:gd name="T27" fmla="*/ 559 h 1434"/>
                <a:gd name="T28" fmla="*/ 430 w 1407"/>
                <a:gd name="T29" fmla="*/ 486 h 1434"/>
                <a:gd name="T30" fmla="*/ 453 w 1407"/>
                <a:gd name="T31" fmla="*/ 432 h 1434"/>
                <a:gd name="T32" fmla="*/ 500 w 1407"/>
                <a:gd name="T33" fmla="*/ 387 h 1434"/>
                <a:gd name="T34" fmla="*/ 566 w 1407"/>
                <a:gd name="T35" fmla="*/ 355 h 1434"/>
                <a:gd name="T36" fmla="*/ 649 w 1407"/>
                <a:gd name="T37" fmla="*/ 337 h 1434"/>
                <a:gd name="T38" fmla="*/ 744 w 1407"/>
                <a:gd name="T39" fmla="*/ 335 h 1434"/>
                <a:gd name="T40" fmla="*/ 828 w 1407"/>
                <a:gd name="T41" fmla="*/ 349 h 1434"/>
                <a:gd name="T42" fmla="*/ 899 w 1407"/>
                <a:gd name="T43" fmla="*/ 378 h 1434"/>
                <a:gd name="T44" fmla="*/ 951 w 1407"/>
                <a:gd name="T45" fmla="*/ 421 h 1434"/>
                <a:gd name="T46" fmla="*/ 981 w 1407"/>
                <a:gd name="T47" fmla="*/ 473 h 1434"/>
                <a:gd name="T48" fmla="*/ 990 w 1407"/>
                <a:gd name="T49" fmla="*/ 539 h 1434"/>
                <a:gd name="T50" fmla="*/ 992 w 1407"/>
                <a:gd name="T51" fmla="*/ 654 h 1434"/>
                <a:gd name="T52" fmla="*/ 1381 w 1407"/>
                <a:gd name="T53" fmla="*/ 270 h 1434"/>
                <a:gd name="T54" fmla="*/ 1355 w 1407"/>
                <a:gd name="T55" fmla="*/ 220 h 1434"/>
                <a:gd name="T56" fmla="*/ 1258 w 1407"/>
                <a:gd name="T57" fmla="*/ 127 h 1434"/>
                <a:gd name="T58" fmla="*/ 1113 w 1407"/>
                <a:gd name="T59" fmla="*/ 56 h 1434"/>
                <a:gd name="T60" fmla="*/ 924 w 1407"/>
                <a:gd name="T61" fmla="*/ 14 h 1434"/>
                <a:gd name="T62" fmla="*/ 704 w 1407"/>
                <a:gd name="T63" fmla="*/ 0 h 1434"/>
                <a:gd name="T64" fmla="*/ 476 w 1407"/>
                <a:gd name="T65" fmla="*/ 14 h 1434"/>
                <a:gd name="T66" fmla="*/ 287 w 1407"/>
                <a:gd name="T67" fmla="*/ 59 h 1434"/>
                <a:gd name="T68" fmla="*/ 144 w 1407"/>
                <a:gd name="T69" fmla="*/ 131 h 1434"/>
                <a:gd name="T70" fmla="*/ 52 w 1407"/>
                <a:gd name="T71" fmla="*/ 223 h 1434"/>
                <a:gd name="T72" fmla="*/ 26 w 1407"/>
                <a:gd name="T73" fmla="*/ 273 h 1434"/>
                <a:gd name="T74" fmla="*/ 9 w 1407"/>
                <a:gd name="T75" fmla="*/ 356 h 1434"/>
                <a:gd name="T76" fmla="*/ 0 w 1407"/>
                <a:gd name="T77" fmla="*/ 549 h 1434"/>
                <a:gd name="T78" fmla="*/ 3 w 1407"/>
                <a:gd name="T79" fmla="*/ 975 h 1434"/>
                <a:gd name="T80" fmla="*/ 18 w 1407"/>
                <a:gd name="T81" fmla="*/ 1131 h 1434"/>
                <a:gd name="T82" fmla="*/ 36 w 1407"/>
                <a:gd name="T83" fmla="*/ 1184 h 1434"/>
                <a:gd name="T84" fmla="*/ 86 w 1407"/>
                <a:gd name="T85" fmla="*/ 1252 h 1434"/>
                <a:gd name="T86" fmla="*/ 203 w 1407"/>
                <a:gd name="T87" fmla="*/ 1338 h 1434"/>
                <a:gd name="T88" fmla="*/ 367 w 1407"/>
                <a:gd name="T89" fmla="*/ 1398 h 1434"/>
                <a:gd name="T90" fmla="*/ 569 w 1407"/>
                <a:gd name="T91" fmla="*/ 1429 h 1434"/>
                <a:gd name="T92" fmla="*/ 800 w 1407"/>
                <a:gd name="T93" fmla="*/ 1431 h 1434"/>
                <a:gd name="T94" fmla="*/ 1013 w 1407"/>
                <a:gd name="T95" fmla="*/ 1404 h 1434"/>
                <a:gd name="T96" fmla="*/ 1184 w 1407"/>
                <a:gd name="T97" fmla="*/ 1349 h 1434"/>
                <a:gd name="T98" fmla="*/ 1308 w 1407"/>
                <a:gd name="T99" fmla="*/ 1268 h 1434"/>
                <a:gd name="T100" fmla="*/ 1368 w 1407"/>
                <a:gd name="T101" fmla="*/ 1191 h 1434"/>
                <a:gd name="T102" fmla="*/ 1389 w 1407"/>
                <a:gd name="T103" fmla="*/ 1139 h 1434"/>
                <a:gd name="T104" fmla="*/ 1403 w 1407"/>
                <a:gd name="T105" fmla="*/ 1012 h 1434"/>
                <a:gd name="T106" fmla="*/ 1407 w 1407"/>
                <a:gd name="T107" fmla="*/ 599 h 1434"/>
                <a:gd name="T108" fmla="*/ 1401 w 1407"/>
                <a:gd name="T109" fmla="*/ 38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7" h="1434">
                  <a:moveTo>
                    <a:pt x="992" y="779"/>
                  </a:moveTo>
                  <a:lnTo>
                    <a:pt x="992" y="806"/>
                  </a:lnTo>
                  <a:lnTo>
                    <a:pt x="992" y="831"/>
                  </a:lnTo>
                  <a:lnTo>
                    <a:pt x="992" y="854"/>
                  </a:lnTo>
                  <a:lnTo>
                    <a:pt x="991" y="874"/>
                  </a:lnTo>
                  <a:lnTo>
                    <a:pt x="990" y="893"/>
                  </a:lnTo>
                  <a:lnTo>
                    <a:pt x="989" y="909"/>
                  </a:lnTo>
                  <a:lnTo>
                    <a:pt x="987" y="924"/>
                  </a:lnTo>
                  <a:lnTo>
                    <a:pt x="986" y="936"/>
                  </a:lnTo>
                  <a:lnTo>
                    <a:pt x="984" y="948"/>
                  </a:lnTo>
                  <a:lnTo>
                    <a:pt x="981" y="959"/>
                  </a:lnTo>
                  <a:lnTo>
                    <a:pt x="977" y="969"/>
                  </a:lnTo>
                  <a:lnTo>
                    <a:pt x="973" y="981"/>
                  </a:lnTo>
                  <a:lnTo>
                    <a:pt x="967" y="991"/>
                  </a:lnTo>
                  <a:lnTo>
                    <a:pt x="960" y="1000"/>
                  </a:lnTo>
                  <a:lnTo>
                    <a:pt x="952" y="1011"/>
                  </a:lnTo>
                  <a:lnTo>
                    <a:pt x="944" y="1020"/>
                  </a:lnTo>
                  <a:lnTo>
                    <a:pt x="935" y="1029"/>
                  </a:lnTo>
                  <a:lnTo>
                    <a:pt x="924" y="1038"/>
                  </a:lnTo>
                  <a:lnTo>
                    <a:pt x="914" y="1047"/>
                  </a:lnTo>
                  <a:lnTo>
                    <a:pt x="902" y="1054"/>
                  </a:lnTo>
                  <a:lnTo>
                    <a:pt x="889" y="1061"/>
                  </a:lnTo>
                  <a:lnTo>
                    <a:pt x="877" y="1067"/>
                  </a:lnTo>
                  <a:lnTo>
                    <a:pt x="862" y="1074"/>
                  </a:lnTo>
                  <a:lnTo>
                    <a:pt x="848" y="1079"/>
                  </a:lnTo>
                  <a:lnTo>
                    <a:pt x="833" y="1084"/>
                  </a:lnTo>
                  <a:lnTo>
                    <a:pt x="816" y="1088"/>
                  </a:lnTo>
                  <a:lnTo>
                    <a:pt x="800" y="1091"/>
                  </a:lnTo>
                  <a:lnTo>
                    <a:pt x="782" y="1094"/>
                  </a:lnTo>
                  <a:lnTo>
                    <a:pt x="765" y="1096"/>
                  </a:lnTo>
                  <a:lnTo>
                    <a:pt x="746" y="1098"/>
                  </a:lnTo>
                  <a:lnTo>
                    <a:pt x="726" y="1099"/>
                  </a:lnTo>
                  <a:lnTo>
                    <a:pt x="707" y="1099"/>
                  </a:lnTo>
                  <a:lnTo>
                    <a:pt x="688" y="1099"/>
                  </a:lnTo>
                  <a:lnTo>
                    <a:pt x="670" y="1098"/>
                  </a:lnTo>
                  <a:lnTo>
                    <a:pt x="651" y="1096"/>
                  </a:lnTo>
                  <a:lnTo>
                    <a:pt x="634" y="1094"/>
                  </a:lnTo>
                  <a:lnTo>
                    <a:pt x="617" y="1092"/>
                  </a:lnTo>
                  <a:lnTo>
                    <a:pt x="601" y="1089"/>
                  </a:lnTo>
                  <a:lnTo>
                    <a:pt x="585" y="1085"/>
                  </a:lnTo>
                  <a:lnTo>
                    <a:pt x="570" y="1080"/>
                  </a:lnTo>
                  <a:lnTo>
                    <a:pt x="554" y="1075"/>
                  </a:lnTo>
                  <a:lnTo>
                    <a:pt x="541" y="1069"/>
                  </a:lnTo>
                  <a:lnTo>
                    <a:pt x="528" y="1063"/>
                  </a:lnTo>
                  <a:lnTo>
                    <a:pt x="514" y="1056"/>
                  </a:lnTo>
                  <a:lnTo>
                    <a:pt x="503" y="1049"/>
                  </a:lnTo>
                  <a:lnTo>
                    <a:pt x="492" y="1041"/>
                  </a:lnTo>
                  <a:lnTo>
                    <a:pt x="481" y="1031"/>
                  </a:lnTo>
                  <a:lnTo>
                    <a:pt x="472" y="1022"/>
                  </a:lnTo>
                  <a:lnTo>
                    <a:pt x="463" y="1013"/>
                  </a:lnTo>
                  <a:lnTo>
                    <a:pt x="455" y="1002"/>
                  </a:lnTo>
                  <a:lnTo>
                    <a:pt x="448" y="992"/>
                  </a:lnTo>
                  <a:lnTo>
                    <a:pt x="442" y="982"/>
                  </a:lnTo>
                  <a:lnTo>
                    <a:pt x="437" y="971"/>
                  </a:lnTo>
                  <a:lnTo>
                    <a:pt x="433" y="961"/>
                  </a:lnTo>
                  <a:lnTo>
                    <a:pt x="430" y="950"/>
                  </a:lnTo>
                  <a:lnTo>
                    <a:pt x="428" y="938"/>
                  </a:lnTo>
                  <a:lnTo>
                    <a:pt x="426" y="926"/>
                  </a:lnTo>
                  <a:lnTo>
                    <a:pt x="425" y="911"/>
                  </a:lnTo>
                  <a:lnTo>
                    <a:pt x="424" y="895"/>
                  </a:lnTo>
                  <a:lnTo>
                    <a:pt x="423" y="876"/>
                  </a:lnTo>
                  <a:lnTo>
                    <a:pt x="421" y="855"/>
                  </a:lnTo>
                  <a:lnTo>
                    <a:pt x="420" y="832"/>
                  </a:lnTo>
                  <a:lnTo>
                    <a:pt x="420" y="807"/>
                  </a:lnTo>
                  <a:lnTo>
                    <a:pt x="420" y="779"/>
                  </a:lnTo>
                  <a:lnTo>
                    <a:pt x="420" y="654"/>
                  </a:lnTo>
                  <a:lnTo>
                    <a:pt x="420" y="627"/>
                  </a:lnTo>
                  <a:lnTo>
                    <a:pt x="420" y="603"/>
                  </a:lnTo>
                  <a:lnTo>
                    <a:pt x="421" y="580"/>
                  </a:lnTo>
                  <a:lnTo>
                    <a:pt x="423" y="559"/>
                  </a:lnTo>
                  <a:lnTo>
                    <a:pt x="424" y="541"/>
                  </a:lnTo>
                  <a:lnTo>
                    <a:pt x="425" y="524"/>
                  </a:lnTo>
                  <a:lnTo>
                    <a:pt x="426" y="510"/>
                  </a:lnTo>
                  <a:lnTo>
                    <a:pt x="428" y="497"/>
                  </a:lnTo>
                  <a:lnTo>
                    <a:pt x="430" y="486"/>
                  </a:lnTo>
                  <a:lnTo>
                    <a:pt x="433" y="475"/>
                  </a:lnTo>
                  <a:lnTo>
                    <a:pt x="436" y="464"/>
                  </a:lnTo>
                  <a:lnTo>
                    <a:pt x="441" y="453"/>
                  </a:lnTo>
                  <a:lnTo>
                    <a:pt x="447" y="443"/>
                  </a:lnTo>
                  <a:lnTo>
                    <a:pt x="453" y="432"/>
                  </a:lnTo>
                  <a:lnTo>
                    <a:pt x="461" y="423"/>
                  </a:lnTo>
                  <a:lnTo>
                    <a:pt x="469" y="414"/>
                  </a:lnTo>
                  <a:lnTo>
                    <a:pt x="479" y="403"/>
                  </a:lnTo>
                  <a:lnTo>
                    <a:pt x="488" y="395"/>
                  </a:lnTo>
                  <a:lnTo>
                    <a:pt x="500" y="387"/>
                  </a:lnTo>
                  <a:lnTo>
                    <a:pt x="511" y="380"/>
                  </a:lnTo>
                  <a:lnTo>
                    <a:pt x="523" y="372"/>
                  </a:lnTo>
                  <a:lnTo>
                    <a:pt x="537" y="366"/>
                  </a:lnTo>
                  <a:lnTo>
                    <a:pt x="551" y="360"/>
                  </a:lnTo>
                  <a:lnTo>
                    <a:pt x="566" y="355"/>
                  </a:lnTo>
                  <a:lnTo>
                    <a:pt x="581" y="350"/>
                  </a:lnTo>
                  <a:lnTo>
                    <a:pt x="598" y="346"/>
                  </a:lnTo>
                  <a:lnTo>
                    <a:pt x="614" y="342"/>
                  </a:lnTo>
                  <a:lnTo>
                    <a:pt x="632" y="339"/>
                  </a:lnTo>
                  <a:lnTo>
                    <a:pt x="649" y="337"/>
                  </a:lnTo>
                  <a:lnTo>
                    <a:pt x="668" y="335"/>
                  </a:lnTo>
                  <a:lnTo>
                    <a:pt x="687" y="334"/>
                  </a:lnTo>
                  <a:lnTo>
                    <a:pt x="707" y="334"/>
                  </a:lnTo>
                  <a:lnTo>
                    <a:pt x="725" y="334"/>
                  </a:lnTo>
                  <a:lnTo>
                    <a:pt x="744" y="335"/>
                  </a:lnTo>
                  <a:lnTo>
                    <a:pt x="761" y="337"/>
                  </a:lnTo>
                  <a:lnTo>
                    <a:pt x="779" y="339"/>
                  </a:lnTo>
                  <a:lnTo>
                    <a:pt x="795" y="341"/>
                  </a:lnTo>
                  <a:lnTo>
                    <a:pt x="812" y="346"/>
                  </a:lnTo>
                  <a:lnTo>
                    <a:pt x="828" y="349"/>
                  </a:lnTo>
                  <a:lnTo>
                    <a:pt x="844" y="354"/>
                  </a:lnTo>
                  <a:lnTo>
                    <a:pt x="858" y="359"/>
                  </a:lnTo>
                  <a:lnTo>
                    <a:pt x="873" y="364"/>
                  </a:lnTo>
                  <a:lnTo>
                    <a:pt x="886" y="370"/>
                  </a:lnTo>
                  <a:lnTo>
                    <a:pt x="899" y="378"/>
                  </a:lnTo>
                  <a:lnTo>
                    <a:pt x="911" y="385"/>
                  </a:lnTo>
                  <a:lnTo>
                    <a:pt x="922" y="393"/>
                  </a:lnTo>
                  <a:lnTo>
                    <a:pt x="933" y="402"/>
                  </a:lnTo>
                  <a:lnTo>
                    <a:pt x="942" y="412"/>
                  </a:lnTo>
                  <a:lnTo>
                    <a:pt x="951" y="421"/>
                  </a:lnTo>
                  <a:lnTo>
                    <a:pt x="958" y="431"/>
                  </a:lnTo>
                  <a:lnTo>
                    <a:pt x="965" y="442"/>
                  </a:lnTo>
                  <a:lnTo>
                    <a:pt x="972" y="452"/>
                  </a:lnTo>
                  <a:lnTo>
                    <a:pt x="977" y="462"/>
                  </a:lnTo>
                  <a:lnTo>
                    <a:pt x="981" y="473"/>
                  </a:lnTo>
                  <a:lnTo>
                    <a:pt x="984" y="484"/>
                  </a:lnTo>
                  <a:lnTo>
                    <a:pt x="986" y="495"/>
                  </a:lnTo>
                  <a:lnTo>
                    <a:pt x="987" y="508"/>
                  </a:lnTo>
                  <a:lnTo>
                    <a:pt x="989" y="522"/>
                  </a:lnTo>
                  <a:lnTo>
                    <a:pt x="990" y="539"/>
                  </a:lnTo>
                  <a:lnTo>
                    <a:pt x="991" y="557"/>
                  </a:lnTo>
                  <a:lnTo>
                    <a:pt x="992" y="578"/>
                  </a:lnTo>
                  <a:lnTo>
                    <a:pt x="992" y="602"/>
                  </a:lnTo>
                  <a:lnTo>
                    <a:pt x="992" y="626"/>
                  </a:lnTo>
                  <a:lnTo>
                    <a:pt x="992" y="654"/>
                  </a:lnTo>
                  <a:lnTo>
                    <a:pt x="992" y="779"/>
                  </a:lnTo>
                  <a:close/>
                  <a:moveTo>
                    <a:pt x="1390" y="301"/>
                  </a:moveTo>
                  <a:lnTo>
                    <a:pt x="1388" y="291"/>
                  </a:lnTo>
                  <a:lnTo>
                    <a:pt x="1385" y="280"/>
                  </a:lnTo>
                  <a:lnTo>
                    <a:pt x="1381" y="270"/>
                  </a:lnTo>
                  <a:lnTo>
                    <a:pt x="1377" y="260"/>
                  </a:lnTo>
                  <a:lnTo>
                    <a:pt x="1372" y="249"/>
                  </a:lnTo>
                  <a:lnTo>
                    <a:pt x="1367" y="239"/>
                  </a:lnTo>
                  <a:lnTo>
                    <a:pt x="1361" y="230"/>
                  </a:lnTo>
                  <a:lnTo>
                    <a:pt x="1355" y="220"/>
                  </a:lnTo>
                  <a:lnTo>
                    <a:pt x="1339" y="200"/>
                  </a:lnTo>
                  <a:lnTo>
                    <a:pt x="1323" y="181"/>
                  </a:lnTo>
                  <a:lnTo>
                    <a:pt x="1303" y="163"/>
                  </a:lnTo>
                  <a:lnTo>
                    <a:pt x="1282" y="144"/>
                  </a:lnTo>
                  <a:lnTo>
                    <a:pt x="1258" y="127"/>
                  </a:lnTo>
                  <a:lnTo>
                    <a:pt x="1232" y="110"/>
                  </a:lnTo>
                  <a:lnTo>
                    <a:pt x="1206" y="95"/>
                  </a:lnTo>
                  <a:lnTo>
                    <a:pt x="1177" y="81"/>
                  </a:lnTo>
                  <a:lnTo>
                    <a:pt x="1145" y="68"/>
                  </a:lnTo>
                  <a:lnTo>
                    <a:pt x="1113" y="56"/>
                  </a:lnTo>
                  <a:lnTo>
                    <a:pt x="1078" y="45"/>
                  </a:lnTo>
                  <a:lnTo>
                    <a:pt x="1042" y="36"/>
                  </a:lnTo>
                  <a:lnTo>
                    <a:pt x="1004" y="27"/>
                  </a:lnTo>
                  <a:lnTo>
                    <a:pt x="964" y="20"/>
                  </a:lnTo>
                  <a:lnTo>
                    <a:pt x="924" y="14"/>
                  </a:lnTo>
                  <a:lnTo>
                    <a:pt x="882" y="9"/>
                  </a:lnTo>
                  <a:lnTo>
                    <a:pt x="840" y="5"/>
                  </a:lnTo>
                  <a:lnTo>
                    <a:pt x="795" y="2"/>
                  </a:lnTo>
                  <a:lnTo>
                    <a:pt x="750" y="1"/>
                  </a:lnTo>
                  <a:lnTo>
                    <a:pt x="704" y="0"/>
                  </a:lnTo>
                  <a:lnTo>
                    <a:pt x="655" y="1"/>
                  </a:lnTo>
                  <a:lnTo>
                    <a:pt x="608" y="2"/>
                  </a:lnTo>
                  <a:lnTo>
                    <a:pt x="563" y="5"/>
                  </a:lnTo>
                  <a:lnTo>
                    <a:pt x="518" y="9"/>
                  </a:lnTo>
                  <a:lnTo>
                    <a:pt x="476" y="14"/>
                  </a:lnTo>
                  <a:lnTo>
                    <a:pt x="435" y="21"/>
                  </a:lnTo>
                  <a:lnTo>
                    <a:pt x="396" y="28"/>
                  </a:lnTo>
                  <a:lnTo>
                    <a:pt x="358" y="38"/>
                  </a:lnTo>
                  <a:lnTo>
                    <a:pt x="322" y="48"/>
                  </a:lnTo>
                  <a:lnTo>
                    <a:pt x="287" y="59"/>
                  </a:lnTo>
                  <a:lnTo>
                    <a:pt x="255" y="71"/>
                  </a:lnTo>
                  <a:lnTo>
                    <a:pt x="224" y="84"/>
                  </a:lnTo>
                  <a:lnTo>
                    <a:pt x="196" y="99"/>
                  </a:lnTo>
                  <a:lnTo>
                    <a:pt x="169" y="114"/>
                  </a:lnTo>
                  <a:lnTo>
                    <a:pt x="144" y="131"/>
                  </a:lnTo>
                  <a:lnTo>
                    <a:pt x="121" y="147"/>
                  </a:lnTo>
                  <a:lnTo>
                    <a:pt x="100" y="166"/>
                  </a:lnTo>
                  <a:lnTo>
                    <a:pt x="81" y="184"/>
                  </a:lnTo>
                  <a:lnTo>
                    <a:pt x="65" y="203"/>
                  </a:lnTo>
                  <a:lnTo>
                    <a:pt x="52" y="223"/>
                  </a:lnTo>
                  <a:lnTo>
                    <a:pt x="45" y="233"/>
                  </a:lnTo>
                  <a:lnTo>
                    <a:pt x="39" y="242"/>
                  </a:lnTo>
                  <a:lnTo>
                    <a:pt x="34" y="253"/>
                  </a:lnTo>
                  <a:lnTo>
                    <a:pt x="30" y="263"/>
                  </a:lnTo>
                  <a:lnTo>
                    <a:pt x="26" y="273"/>
                  </a:lnTo>
                  <a:lnTo>
                    <a:pt x="23" y="284"/>
                  </a:lnTo>
                  <a:lnTo>
                    <a:pt x="20" y="294"/>
                  </a:lnTo>
                  <a:lnTo>
                    <a:pt x="18" y="305"/>
                  </a:lnTo>
                  <a:lnTo>
                    <a:pt x="13" y="329"/>
                  </a:lnTo>
                  <a:lnTo>
                    <a:pt x="9" y="356"/>
                  </a:lnTo>
                  <a:lnTo>
                    <a:pt x="7" y="387"/>
                  </a:lnTo>
                  <a:lnTo>
                    <a:pt x="4" y="422"/>
                  </a:lnTo>
                  <a:lnTo>
                    <a:pt x="2" y="460"/>
                  </a:lnTo>
                  <a:lnTo>
                    <a:pt x="1" y="502"/>
                  </a:lnTo>
                  <a:lnTo>
                    <a:pt x="0" y="549"/>
                  </a:lnTo>
                  <a:lnTo>
                    <a:pt x="0" y="599"/>
                  </a:lnTo>
                  <a:lnTo>
                    <a:pt x="0" y="834"/>
                  </a:lnTo>
                  <a:lnTo>
                    <a:pt x="0" y="886"/>
                  </a:lnTo>
                  <a:lnTo>
                    <a:pt x="1" y="933"/>
                  </a:lnTo>
                  <a:lnTo>
                    <a:pt x="3" y="975"/>
                  </a:lnTo>
                  <a:lnTo>
                    <a:pt x="4" y="1015"/>
                  </a:lnTo>
                  <a:lnTo>
                    <a:pt x="7" y="1050"/>
                  </a:lnTo>
                  <a:lnTo>
                    <a:pt x="10" y="1082"/>
                  </a:lnTo>
                  <a:lnTo>
                    <a:pt x="13" y="1109"/>
                  </a:lnTo>
                  <a:lnTo>
                    <a:pt x="18" y="1131"/>
                  </a:lnTo>
                  <a:lnTo>
                    <a:pt x="21" y="1143"/>
                  </a:lnTo>
                  <a:lnTo>
                    <a:pt x="24" y="1153"/>
                  </a:lnTo>
                  <a:lnTo>
                    <a:pt x="27" y="1163"/>
                  </a:lnTo>
                  <a:lnTo>
                    <a:pt x="31" y="1174"/>
                  </a:lnTo>
                  <a:lnTo>
                    <a:pt x="36" y="1184"/>
                  </a:lnTo>
                  <a:lnTo>
                    <a:pt x="41" y="1194"/>
                  </a:lnTo>
                  <a:lnTo>
                    <a:pt x="47" y="1204"/>
                  </a:lnTo>
                  <a:lnTo>
                    <a:pt x="54" y="1214"/>
                  </a:lnTo>
                  <a:lnTo>
                    <a:pt x="68" y="1234"/>
                  </a:lnTo>
                  <a:lnTo>
                    <a:pt x="86" y="1252"/>
                  </a:lnTo>
                  <a:lnTo>
                    <a:pt x="104" y="1271"/>
                  </a:lnTo>
                  <a:lnTo>
                    <a:pt x="126" y="1289"/>
                  </a:lnTo>
                  <a:lnTo>
                    <a:pt x="149" y="1307"/>
                  </a:lnTo>
                  <a:lnTo>
                    <a:pt x="175" y="1324"/>
                  </a:lnTo>
                  <a:lnTo>
                    <a:pt x="203" y="1338"/>
                  </a:lnTo>
                  <a:lnTo>
                    <a:pt x="232" y="1352"/>
                  </a:lnTo>
                  <a:lnTo>
                    <a:pt x="263" y="1366"/>
                  </a:lnTo>
                  <a:lnTo>
                    <a:pt x="296" y="1377"/>
                  </a:lnTo>
                  <a:lnTo>
                    <a:pt x="330" y="1388"/>
                  </a:lnTo>
                  <a:lnTo>
                    <a:pt x="367" y="1398"/>
                  </a:lnTo>
                  <a:lnTo>
                    <a:pt x="405" y="1406"/>
                  </a:lnTo>
                  <a:lnTo>
                    <a:pt x="444" y="1413"/>
                  </a:lnTo>
                  <a:lnTo>
                    <a:pt x="484" y="1420"/>
                  </a:lnTo>
                  <a:lnTo>
                    <a:pt x="526" y="1425"/>
                  </a:lnTo>
                  <a:lnTo>
                    <a:pt x="569" y="1429"/>
                  </a:lnTo>
                  <a:lnTo>
                    <a:pt x="612" y="1432"/>
                  </a:lnTo>
                  <a:lnTo>
                    <a:pt x="657" y="1433"/>
                  </a:lnTo>
                  <a:lnTo>
                    <a:pt x="704" y="1434"/>
                  </a:lnTo>
                  <a:lnTo>
                    <a:pt x="753" y="1433"/>
                  </a:lnTo>
                  <a:lnTo>
                    <a:pt x="800" y="1431"/>
                  </a:lnTo>
                  <a:lnTo>
                    <a:pt x="846" y="1429"/>
                  </a:lnTo>
                  <a:lnTo>
                    <a:pt x="889" y="1424"/>
                  </a:lnTo>
                  <a:lnTo>
                    <a:pt x="933" y="1419"/>
                  </a:lnTo>
                  <a:lnTo>
                    <a:pt x="973" y="1412"/>
                  </a:lnTo>
                  <a:lnTo>
                    <a:pt x="1013" y="1404"/>
                  </a:lnTo>
                  <a:lnTo>
                    <a:pt x="1050" y="1396"/>
                  </a:lnTo>
                  <a:lnTo>
                    <a:pt x="1087" y="1385"/>
                  </a:lnTo>
                  <a:lnTo>
                    <a:pt x="1121" y="1374"/>
                  </a:lnTo>
                  <a:lnTo>
                    <a:pt x="1154" y="1362"/>
                  </a:lnTo>
                  <a:lnTo>
                    <a:pt x="1184" y="1349"/>
                  </a:lnTo>
                  <a:lnTo>
                    <a:pt x="1213" y="1335"/>
                  </a:lnTo>
                  <a:lnTo>
                    <a:pt x="1240" y="1319"/>
                  </a:lnTo>
                  <a:lnTo>
                    <a:pt x="1264" y="1303"/>
                  </a:lnTo>
                  <a:lnTo>
                    <a:pt x="1287" y="1286"/>
                  </a:lnTo>
                  <a:lnTo>
                    <a:pt x="1308" y="1268"/>
                  </a:lnTo>
                  <a:lnTo>
                    <a:pt x="1326" y="1249"/>
                  </a:lnTo>
                  <a:lnTo>
                    <a:pt x="1343" y="1231"/>
                  </a:lnTo>
                  <a:lnTo>
                    <a:pt x="1357" y="1211"/>
                  </a:lnTo>
                  <a:lnTo>
                    <a:pt x="1363" y="1201"/>
                  </a:lnTo>
                  <a:lnTo>
                    <a:pt x="1368" y="1191"/>
                  </a:lnTo>
                  <a:lnTo>
                    <a:pt x="1373" y="1181"/>
                  </a:lnTo>
                  <a:lnTo>
                    <a:pt x="1379" y="1171"/>
                  </a:lnTo>
                  <a:lnTo>
                    <a:pt x="1382" y="1160"/>
                  </a:lnTo>
                  <a:lnTo>
                    <a:pt x="1386" y="1149"/>
                  </a:lnTo>
                  <a:lnTo>
                    <a:pt x="1389" y="1139"/>
                  </a:lnTo>
                  <a:lnTo>
                    <a:pt x="1391" y="1128"/>
                  </a:lnTo>
                  <a:lnTo>
                    <a:pt x="1395" y="1105"/>
                  </a:lnTo>
                  <a:lnTo>
                    <a:pt x="1398" y="1078"/>
                  </a:lnTo>
                  <a:lnTo>
                    <a:pt x="1401" y="1047"/>
                  </a:lnTo>
                  <a:lnTo>
                    <a:pt x="1403" y="1012"/>
                  </a:lnTo>
                  <a:lnTo>
                    <a:pt x="1405" y="973"/>
                  </a:lnTo>
                  <a:lnTo>
                    <a:pt x="1406" y="931"/>
                  </a:lnTo>
                  <a:lnTo>
                    <a:pt x="1407" y="885"/>
                  </a:lnTo>
                  <a:lnTo>
                    <a:pt x="1407" y="834"/>
                  </a:lnTo>
                  <a:lnTo>
                    <a:pt x="1407" y="599"/>
                  </a:lnTo>
                  <a:lnTo>
                    <a:pt x="1407" y="548"/>
                  </a:lnTo>
                  <a:lnTo>
                    <a:pt x="1406" y="500"/>
                  </a:lnTo>
                  <a:lnTo>
                    <a:pt x="1405" y="458"/>
                  </a:lnTo>
                  <a:lnTo>
                    <a:pt x="1403" y="419"/>
                  </a:lnTo>
                  <a:lnTo>
                    <a:pt x="1401" y="383"/>
                  </a:lnTo>
                  <a:lnTo>
                    <a:pt x="1398" y="352"/>
                  </a:lnTo>
                  <a:lnTo>
                    <a:pt x="1394" y="325"/>
                  </a:lnTo>
                  <a:lnTo>
                    <a:pt x="1390" y="301"/>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9"/>
            <p:cNvSpPr>
              <a:spLocks/>
            </p:cNvSpPr>
            <p:nvPr userDrawn="1"/>
          </p:nvSpPr>
          <p:spPr bwMode="auto">
            <a:xfrm>
              <a:off x="2198688" y="6615131"/>
              <a:ext cx="100013" cy="104775"/>
            </a:xfrm>
            <a:custGeom>
              <a:avLst/>
              <a:gdLst>
                <a:gd name="T0" fmla="*/ 0 w 1329"/>
                <a:gd name="T1" fmla="*/ 1386 h 1386"/>
                <a:gd name="T2" fmla="*/ 404 w 1329"/>
                <a:gd name="T3" fmla="*/ 1386 h 1386"/>
                <a:gd name="T4" fmla="*/ 404 w 1329"/>
                <a:gd name="T5" fmla="*/ 625 h 1386"/>
                <a:gd name="T6" fmla="*/ 924 w 1329"/>
                <a:gd name="T7" fmla="*/ 1386 h 1386"/>
                <a:gd name="T8" fmla="*/ 1329 w 1329"/>
                <a:gd name="T9" fmla="*/ 1386 h 1386"/>
                <a:gd name="T10" fmla="*/ 1329 w 1329"/>
                <a:gd name="T11" fmla="*/ 0 h 1386"/>
                <a:gd name="T12" fmla="*/ 924 w 1329"/>
                <a:gd name="T13" fmla="*/ 0 h 1386"/>
                <a:gd name="T14" fmla="*/ 924 w 1329"/>
                <a:gd name="T15" fmla="*/ 768 h 1386"/>
                <a:gd name="T16" fmla="*/ 401 w 1329"/>
                <a:gd name="T17" fmla="*/ 0 h 1386"/>
                <a:gd name="T18" fmla="*/ 0 w 1329"/>
                <a:gd name="T19" fmla="*/ 0 h 1386"/>
                <a:gd name="T20" fmla="*/ 0 w 1329"/>
                <a:gd name="T21" fmla="*/ 138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9" h="1386">
                  <a:moveTo>
                    <a:pt x="0" y="1386"/>
                  </a:moveTo>
                  <a:lnTo>
                    <a:pt x="404" y="1386"/>
                  </a:lnTo>
                  <a:lnTo>
                    <a:pt x="404" y="625"/>
                  </a:lnTo>
                  <a:lnTo>
                    <a:pt x="924" y="1386"/>
                  </a:lnTo>
                  <a:lnTo>
                    <a:pt x="1329" y="1386"/>
                  </a:lnTo>
                  <a:lnTo>
                    <a:pt x="1329" y="0"/>
                  </a:lnTo>
                  <a:lnTo>
                    <a:pt x="924" y="0"/>
                  </a:lnTo>
                  <a:lnTo>
                    <a:pt x="924" y="768"/>
                  </a:lnTo>
                  <a:lnTo>
                    <a:pt x="401" y="0"/>
                  </a:lnTo>
                  <a:lnTo>
                    <a:pt x="0" y="0"/>
                  </a:lnTo>
                  <a:lnTo>
                    <a:pt x="0" y="1386"/>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10"/>
            <p:cNvSpPr>
              <a:spLocks noChangeArrowheads="1"/>
            </p:cNvSpPr>
            <p:nvPr userDrawn="1"/>
          </p:nvSpPr>
          <p:spPr bwMode="auto">
            <a:xfrm>
              <a:off x="2028825" y="6615131"/>
              <a:ext cx="31750" cy="104775"/>
            </a:xfrm>
            <a:prstGeom prst="rect">
              <a:avLst/>
            </a:prstGeom>
            <a:solidFill>
              <a:srgbClr val="3838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1"/>
            <p:cNvSpPr>
              <a:spLocks/>
            </p:cNvSpPr>
            <p:nvPr userDrawn="1"/>
          </p:nvSpPr>
          <p:spPr bwMode="auto">
            <a:xfrm>
              <a:off x="1928813" y="6615131"/>
              <a:ext cx="84138" cy="104775"/>
            </a:xfrm>
            <a:custGeom>
              <a:avLst/>
              <a:gdLst>
                <a:gd name="T0" fmla="*/ 0 w 1104"/>
                <a:gd name="T1" fmla="*/ 1386 h 1386"/>
                <a:gd name="T2" fmla="*/ 1104 w 1104"/>
                <a:gd name="T3" fmla="*/ 1386 h 1386"/>
                <a:gd name="T4" fmla="*/ 1104 w 1104"/>
                <a:gd name="T5" fmla="*/ 1046 h 1386"/>
                <a:gd name="T6" fmla="*/ 434 w 1104"/>
                <a:gd name="T7" fmla="*/ 1046 h 1386"/>
                <a:gd name="T8" fmla="*/ 434 w 1104"/>
                <a:gd name="T9" fmla="*/ 0 h 1386"/>
                <a:gd name="T10" fmla="*/ 0 w 1104"/>
                <a:gd name="T11" fmla="*/ 0 h 1386"/>
                <a:gd name="T12" fmla="*/ 0 w 1104"/>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104" h="1386">
                  <a:moveTo>
                    <a:pt x="0" y="1386"/>
                  </a:moveTo>
                  <a:lnTo>
                    <a:pt x="1104" y="1386"/>
                  </a:lnTo>
                  <a:lnTo>
                    <a:pt x="1104" y="1046"/>
                  </a:lnTo>
                  <a:lnTo>
                    <a:pt x="434" y="1046"/>
                  </a:lnTo>
                  <a:lnTo>
                    <a:pt x="434" y="0"/>
                  </a:lnTo>
                  <a:lnTo>
                    <a:pt x="0" y="0"/>
                  </a:lnTo>
                  <a:lnTo>
                    <a:pt x="0" y="1386"/>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2"/>
            <p:cNvSpPr>
              <a:spLocks/>
            </p:cNvSpPr>
            <p:nvPr userDrawn="1"/>
          </p:nvSpPr>
          <p:spPr bwMode="auto">
            <a:xfrm>
              <a:off x="1792288" y="6615131"/>
              <a:ext cx="117475" cy="104775"/>
            </a:xfrm>
            <a:custGeom>
              <a:avLst/>
              <a:gdLst>
                <a:gd name="T0" fmla="*/ 0 w 1562"/>
                <a:gd name="T1" fmla="*/ 1386 h 1386"/>
                <a:gd name="T2" fmla="*/ 353 w 1562"/>
                <a:gd name="T3" fmla="*/ 1386 h 1386"/>
                <a:gd name="T4" fmla="*/ 353 w 1562"/>
                <a:gd name="T5" fmla="*/ 330 h 1386"/>
                <a:gd name="T6" fmla="*/ 623 w 1562"/>
                <a:gd name="T7" fmla="*/ 1386 h 1386"/>
                <a:gd name="T8" fmla="*/ 940 w 1562"/>
                <a:gd name="T9" fmla="*/ 1386 h 1386"/>
                <a:gd name="T10" fmla="*/ 1211 w 1562"/>
                <a:gd name="T11" fmla="*/ 305 h 1386"/>
                <a:gd name="T12" fmla="*/ 1211 w 1562"/>
                <a:gd name="T13" fmla="*/ 1386 h 1386"/>
                <a:gd name="T14" fmla="*/ 1562 w 1562"/>
                <a:gd name="T15" fmla="*/ 1386 h 1386"/>
                <a:gd name="T16" fmla="*/ 1562 w 1562"/>
                <a:gd name="T17" fmla="*/ 0 h 1386"/>
                <a:gd name="T18" fmla="*/ 951 w 1562"/>
                <a:gd name="T19" fmla="*/ 0 h 1386"/>
                <a:gd name="T20" fmla="*/ 783 w 1562"/>
                <a:gd name="T21" fmla="*/ 695 h 1386"/>
                <a:gd name="T22" fmla="*/ 614 w 1562"/>
                <a:gd name="T23" fmla="*/ 0 h 1386"/>
                <a:gd name="T24" fmla="*/ 0 w 1562"/>
                <a:gd name="T25" fmla="*/ 0 h 1386"/>
                <a:gd name="T26" fmla="*/ 0 w 1562"/>
                <a:gd name="T27" fmla="*/ 138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2" h="1386">
                  <a:moveTo>
                    <a:pt x="0" y="1386"/>
                  </a:moveTo>
                  <a:lnTo>
                    <a:pt x="353" y="1386"/>
                  </a:lnTo>
                  <a:lnTo>
                    <a:pt x="353" y="330"/>
                  </a:lnTo>
                  <a:lnTo>
                    <a:pt x="623" y="1386"/>
                  </a:lnTo>
                  <a:lnTo>
                    <a:pt x="940" y="1386"/>
                  </a:lnTo>
                  <a:lnTo>
                    <a:pt x="1211" y="305"/>
                  </a:lnTo>
                  <a:lnTo>
                    <a:pt x="1211" y="1386"/>
                  </a:lnTo>
                  <a:lnTo>
                    <a:pt x="1562" y="1386"/>
                  </a:lnTo>
                  <a:lnTo>
                    <a:pt x="1562" y="0"/>
                  </a:lnTo>
                  <a:lnTo>
                    <a:pt x="951" y="0"/>
                  </a:lnTo>
                  <a:lnTo>
                    <a:pt x="783" y="695"/>
                  </a:lnTo>
                  <a:lnTo>
                    <a:pt x="614" y="0"/>
                  </a:lnTo>
                  <a:lnTo>
                    <a:pt x="0" y="0"/>
                  </a:lnTo>
                  <a:lnTo>
                    <a:pt x="0" y="1386"/>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3"/>
            <p:cNvSpPr>
              <a:spLocks/>
            </p:cNvSpPr>
            <p:nvPr userDrawn="1"/>
          </p:nvSpPr>
          <p:spPr bwMode="auto">
            <a:xfrm>
              <a:off x="1433513" y="6615131"/>
              <a:ext cx="101600" cy="104775"/>
            </a:xfrm>
            <a:custGeom>
              <a:avLst/>
              <a:gdLst>
                <a:gd name="T0" fmla="*/ 0 w 1336"/>
                <a:gd name="T1" fmla="*/ 297 h 1386"/>
                <a:gd name="T2" fmla="*/ 802 w 1336"/>
                <a:gd name="T3" fmla="*/ 297 h 1386"/>
                <a:gd name="T4" fmla="*/ 0 w 1336"/>
                <a:gd name="T5" fmla="*/ 1099 h 1386"/>
                <a:gd name="T6" fmla="*/ 0 w 1336"/>
                <a:gd name="T7" fmla="*/ 1386 h 1386"/>
                <a:gd name="T8" fmla="*/ 1336 w 1336"/>
                <a:gd name="T9" fmla="*/ 1386 h 1386"/>
                <a:gd name="T10" fmla="*/ 1336 w 1336"/>
                <a:gd name="T11" fmla="*/ 1089 h 1386"/>
                <a:gd name="T12" fmla="*/ 529 w 1336"/>
                <a:gd name="T13" fmla="*/ 1089 h 1386"/>
                <a:gd name="T14" fmla="*/ 1331 w 1336"/>
                <a:gd name="T15" fmla="*/ 288 h 1386"/>
                <a:gd name="T16" fmla="*/ 1331 w 1336"/>
                <a:gd name="T17" fmla="*/ 0 h 1386"/>
                <a:gd name="T18" fmla="*/ 0 w 1336"/>
                <a:gd name="T19" fmla="*/ 0 h 1386"/>
                <a:gd name="T20" fmla="*/ 0 w 1336"/>
                <a:gd name="T21" fmla="*/ 297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1386">
                  <a:moveTo>
                    <a:pt x="0" y="297"/>
                  </a:moveTo>
                  <a:lnTo>
                    <a:pt x="802" y="297"/>
                  </a:lnTo>
                  <a:lnTo>
                    <a:pt x="0" y="1099"/>
                  </a:lnTo>
                  <a:lnTo>
                    <a:pt x="0" y="1386"/>
                  </a:lnTo>
                  <a:lnTo>
                    <a:pt x="1336" y="1386"/>
                  </a:lnTo>
                  <a:lnTo>
                    <a:pt x="1336" y="1089"/>
                  </a:lnTo>
                  <a:lnTo>
                    <a:pt x="529" y="1089"/>
                  </a:lnTo>
                  <a:lnTo>
                    <a:pt x="1331" y="288"/>
                  </a:lnTo>
                  <a:lnTo>
                    <a:pt x="1331" y="0"/>
                  </a:lnTo>
                  <a:lnTo>
                    <a:pt x="0" y="0"/>
                  </a:lnTo>
                  <a:lnTo>
                    <a:pt x="0" y="297"/>
                  </a:lnTo>
                  <a:close/>
                </a:path>
              </a:pathLst>
            </a:custGeom>
            <a:solidFill>
              <a:srgbClr val="38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11300913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436" userDrawn="1">
          <p15:clr>
            <a:srgbClr val="FBAE40"/>
          </p15:clr>
        </p15:guide>
        <p15:guide id="2" pos="30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7" name="矩形 6"/>
          <p:cNvSpPr/>
          <p:nvPr userDrawn="1"/>
        </p:nvSpPr>
        <p:spPr>
          <a:xfrm>
            <a:off x="0" y="-1871"/>
            <a:ext cx="12192000" cy="6859871"/>
          </a:xfrm>
          <a:prstGeom prst="rect">
            <a:avLst/>
          </a:prstGeom>
          <a:gradFill flip="none" rotWithShape="1">
            <a:gsLst>
              <a:gs pos="10000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任意多边形 79"/>
          <p:cNvSpPr/>
          <p:nvPr userDrawn="1"/>
        </p:nvSpPr>
        <p:spPr bwMode="auto">
          <a:xfrm>
            <a:off x="9796483" y="-1872"/>
            <a:ext cx="2395517" cy="5643485"/>
          </a:xfrm>
          <a:custGeom>
            <a:avLst/>
            <a:gdLst>
              <a:gd name="connsiteX0" fmla="*/ 0 w 2395517"/>
              <a:gd name="connsiteY0" fmla="*/ 0 h 5643485"/>
              <a:gd name="connsiteX1" fmla="*/ 78225 w 2395517"/>
              <a:gd name="connsiteY1" fmla="*/ 0 h 5643485"/>
              <a:gd name="connsiteX2" fmla="*/ 2395517 w 2395517"/>
              <a:gd name="connsiteY2" fmla="*/ 5459197 h 5643485"/>
              <a:gd name="connsiteX3" fmla="*/ 2395517 w 2395517"/>
              <a:gd name="connsiteY3" fmla="*/ 5643485 h 5643485"/>
              <a:gd name="connsiteX4" fmla="*/ 0 w 2395517"/>
              <a:gd name="connsiteY4" fmla="*/ 0 h 564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517" h="5643485">
                <a:moveTo>
                  <a:pt x="0" y="0"/>
                </a:moveTo>
                <a:lnTo>
                  <a:pt x="78225" y="0"/>
                </a:lnTo>
                <a:lnTo>
                  <a:pt x="2395517" y="5459197"/>
                </a:lnTo>
                <a:lnTo>
                  <a:pt x="2395517" y="5643485"/>
                </a:lnTo>
                <a:lnTo>
                  <a:pt x="0" y="0"/>
                </a:lnTo>
                <a:close/>
              </a:path>
            </a:pathLst>
          </a:custGeom>
          <a:solidFill>
            <a:srgbClr val="AACE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4" name="Rectangle 5"/>
          <p:cNvSpPr>
            <a:spLocks noChangeArrowheads="1"/>
          </p:cNvSpPr>
          <p:nvPr userDrawn="1"/>
        </p:nvSpPr>
        <p:spPr bwMode="auto">
          <a:xfrm>
            <a:off x="-1" y="5606597"/>
            <a:ext cx="12192001" cy="125140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04" name="组合 303"/>
          <p:cNvGrpSpPr/>
          <p:nvPr userDrawn="1"/>
        </p:nvGrpSpPr>
        <p:grpSpPr>
          <a:xfrm>
            <a:off x="407988" y="5929313"/>
            <a:ext cx="1997075" cy="608012"/>
            <a:chOff x="407988" y="5929313"/>
            <a:chExt cx="1997075" cy="608012"/>
          </a:xfrm>
        </p:grpSpPr>
        <p:sp>
          <p:nvSpPr>
            <p:cNvPr id="305" name="AutoShape 3"/>
            <p:cNvSpPr>
              <a:spLocks noChangeAspect="1" noChangeArrowheads="1" noTextEdit="1"/>
            </p:cNvSpPr>
            <p:nvPr userDrawn="1"/>
          </p:nvSpPr>
          <p:spPr bwMode="auto">
            <a:xfrm>
              <a:off x="407988" y="5929313"/>
              <a:ext cx="19970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5"/>
            <p:cNvSpPr>
              <a:spLocks/>
            </p:cNvSpPr>
            <p:nvPr userDrawn="1"/>
          </p:nvSpPr>
          <p:spPr bwMode="auto">
            <a:xfrm>
              <a:off x="407988" y="5929313"/>
              <a:ext cx="1997075" cy="608012"/>
            </a:xfrm>
            <a:custGeom>
              <a:avLst/>
              <a:gdLst>
                <a:gd name="T0" fmla="*/ 16354 w 16354"/>
                <a:gd name="T1" fmla="*/ 4979 h 4979"/>
                <a:gd name="T2" fmla="*/ 0 w 16354"/>
                <a:gd name="T3" fmla="*/ 4979 h 4979"/>
                <a:gd name="T4" fmla="*/ 0 w 16354"/>
                <a:gd name="T5" fmla="*/ 0 h 4979"/>
                <a:gd name="T6" fmla="*/ 14198 w 16354"/>
                <a:gd name="T7" fmla="*/ 0 h 4979"/>
                <a:gd name="T8" fmla="*/ 16354 w 16354"/>
                <a:gd name="T9" fmla="*/ 4979 h 4979"/>
              </a:gdLst>
              <a:ahLst/>
              <a:cxnLst>
                <a:cxn ang="0">
                  <a:pos x="T0" y="T1"/>
                </a:cxn>
                <a:cxn ang="0">
                  <a:pos x="T2" y="T3"/>
                </a:cxn>
                <a:cxn ang="0">
                  <a:pos x="T4" y="T5"/>
                </a:cxn>
                <a:cxn ang="0">
                  <a:pos x="T6" y="T7"/>
                </a:cxn>
                <a:cxn ang="0">
                  <a:pos x="T8" y="T9"/>
                </a:cxn>
              </a:cxnLst>
              <a:rect l="0" t="0" r="r" b="b"/>
              <a:pathLst>
                <a:path w="16354" h="4979">
                  <a:moveTo>
                    <a:pt x="16354" y="4979"/>
                  </a:moveTo>
                  <a:lnTo>
                    <a:pt x="0" y="4979"/>
                  </a:lnTo>
                  <a:lnTo>
                    <a:pt x="0" y="0"/>
                  </a:lnTo>
                  <a:lnTo>
                    <a:pt x="14198" y="0"/>
                  </a:lnTo>
                  <a:lnTo>
                    <a:pt x="16354" y="497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07" name="组合 306"/>
            <p:cNvGrpSpPr/>
            <p:nvPr userDrawn="1"/>
          </p:nvGrpSpPr>
          <p:grpSpPr>
            <a:xfrm>
              <a:off x="623888" y="6145213"/>
              <a:ext cx="1387476" cy="174625"/>
              <a:chOff x="623888" y="6145213"/>
              <a:chExt cx="1387476" cy="174625"/>
            </a:xfrm>
          </p:grpSpPr>
          <p:sp>
            <p:nvSpPr>
              <p:cNvPr id="308" name="Freeform 6"/>
              <p:cNvSpPr>
                <a:spLocks noEditPoints="1"/>
              </p:cNvSpPr>
              <p:nvPr userDrawn="1"/>
            </p:nvSpPr>
            <p:spPr bwMode="auto">
              <a:xfrm>
                <a:off x="1655763" y="6145213"/>
                <a:ext cx="169863" cy="174625"/>
              </a:xfrm>
              <a:custGeom>
                <a:avLst/>
                <a:gdLst>
                  <a:gd name="T0" fmla="*/ 983 w 1396"/>
                  <a:gd name="T1" fmla="*/ 868 h 1423"/>
                  <a:gd name="T2" fmla="*/ 976 w 1396"/>
                  <a:gd name="T3" fmla="*/ 941 h 1423"/>
                  <a:gd name="T4" fmla="*/ 953 w 1396"/>
                  <a:gd name="T5" fmla="*/ 993 h 1423"/>
                  <a:gd name="T6" fmla="*/ 907 w 1396"/>
                  <a:gd name="T7" fmla="*/ 1039 h 1423"/>
                  <a:gd name="T8" fmla="*/ 841 w 1396"/>
                  <a:gd name="T9" fmla="*/ 1071 h 1423"/>
                  <a:gd name="T10" fmla="*/ 758 w 1396"/>
                  <a:gd name="T11" fmla="*/ 1088 h 1423"/>
                  <a:gd name="T12" fmla="*/ 664 w 1396"/>
                  <a:gd name="T13" fmla="*/ 1090 h 1423"/>
                  <a:gd name="T14" fmla="*/ 581 w 1396"/>
                  <a:gd name="T15" fmla="*/ 1077 h 1423"/>
                  <a:gd name="T16" fmla="*/ 510 w 1396"/>
                  <a:gd name="T17" fmla="*/ 1048 h 1423"/>
                  <a:gd name="T18" fmla="*/ 459 w 1396"/>
                  <a:gd name="T19" fmla="*/ 1005 h 1423"/>
                  <a:gd name="T20" fmla="*/ 429 w 1396"/>
                  <a:gd name="T21" fmla="*/ 954 h 1423"/>
                  <a:gd name="T22" fmla="*/ 420 w 1396"/>
                  <a:gd name="T23" fmla="*/ 889 h 1423"/>
                  <a:gd name="T24" fmla="*/ 417 w 1396"/>
                  <a:gd name="T25" fmla="*/ 774 h 1423"/>
                  <a:gd name="T26" fmla="*/ 419 w 1396"/>
                  <a:gd name="T27" fmla="*/ 556 h 1423"/>
                  <a:gd name="T28" fmla="*/ 426 w 1396"/>
                  <a:gd name="T29" fmla="*/ 483 h 1423"/>
                  <a:gd name="T30" fmla="*/ 450 w 1396"/>
                  <a:gd name="T31" fmla="*/ 430 h 1423"/>
                  <a:gd name="T32" fmla="*/ 496 w 1396"/>
                  <a:gd name="T33" fmla="*/ 385 h 1423"/>
                  <a:gd name="T34" fmla="*/ 561 w 1396"/>
                  <a:gd name="T35" fmla="*/ 353 h 1423"/>
                  <a:gd name="T36" fmla="*/ 644 w 1396"/>
                  <a:gd name="T37" fmla="*/ 335 h 1423"/>
                  <a:gd name="T38" fmla="*/ 738 w 1396"/>
                  <a:gd name="T39" fmla="*/ 333 h 1423"/>
                  <a:gd name="T40" fmla="*/ 822 w 1396"/>
                  <a:gd name="T41" fmla="*/ 347 h 1423"/>
                  <a:gd name="T42" fmla="*/ 891 w 1396"/>
                  <a:gd name="T43" fmla="*/ 375 h 1423"/>
                  <a:gd name="T44" fmla="*/ 943 w 1396"/>
                  <a:gd name="T45" fmla="*/ 418 h 1423"/>
                  <a:gd name="T46" fmla="*/ 973 w 1396"/>
                  <a:gd name="T47" fmla="*/ 470 h 1423"/>
                  <a:gd name="T48" fmla="*/ 982 w 1396"/>
                  <a:gd name="T49" fmla="*/ 535 h 1423"/>
                  <a:gd name="T50" fmla="*/ 985 w 1396"/>
                  <a:gd name="T51" fmla="*/ 650 h 1423"/>
                  <a:gd name="T52" fmla="*/ 1371 w 1396"/>
                  <a:gd name="T53" fmla="*/ 269 h 1423"/>
                  <a:gd name="T54" fmla="*/ 1344 w 1396"/>
                  <a:gd name="T55" fmla="*/ 219 h 1423"/>
                  <a:gd name="T56" fmla="*/ 1248 w 1396"/>
                  <a:gd name="T57" fmla="*/ 126 h 1423"/>
                  <a:gd name="T58" fmla="*/ 1104 w 1396"/>
                  <a:gd name="T59" fmla="*/ 57 h 1423"/>
                  <a:gd name="T60" fmla="*/ 916 w 1396"/>
                  <a:gd name="T61" fmla="*/ 15 h 1423"/>
                  <a:gd name="T62" fmla="*/ 698 w 1396"/>
                  <a:gd name="T63" fmla="*/ 0 h 1423"/>
                  <a:gd name="T64" fmla="*/ 472 w 1396"/>
                  <a:gd name="T65" fmla="*/ 15 h 1423"/>
                  <a:gd name="T66" fmla="*/ 284 w 1396"/>
                  <a:gd name="T67" fmla="*/ 60 h 1423"/>
                  <a:gd name="T68" fmla="*/ 143 w 1396"/>
                  <a:gd name="T69" fmla="*/ 130 h 1423"/>
                  <a:gd name="T70" fmla="*/ 51 w 1396"/>
                  <a:gd name="T71" fmla="*/ 222 h 1423"/>
                  <a:gd name="T72" fmla="*/ 26 w 1396"/>
                  <a:gd name="T73" fmla="*/ 272 h 1423"/>
                  <a:gd name="T74" fmla="*/ 10 w 1396"/>
                  <a:gd name="T75" fmla="*/ 354 h 1423"/>
                  <a:gd name="T76" fmla="*/ 1 w 1396"/>
                  <a:gd name="T77" fmla="*/ 545 h 1423"/>
                  <a:gd name="T78" fmla="*/ 3 w 1396"/>
                  <a:gd name="T79" fmla="*/ 968 h 1423"/>
                  <a:gd name="T80" fmla="*/ 17 w 1396"/>
                  <a:gd name="T81" fmla="*/ 1123 h 1423"/>
                  <a:gd name="T82" fmla="*/ 36 w 1396"/>
                  <a:gd name="T83" fmla="*/ 1175 h 1423"/>
                  <a:gd name="T84" fmla="*/ 85 w 1396"/>
                  <a:gd name="T85" fmla="*/ 1243 h 1423"/>
                  <a:gd name="T86" fmla="*/ 201 w 1396"/>
                  <a:gd name="T87" fmla="*/ 1328 h 1423"/>
                  <a:gd name="T88" fmla="*/ 364 w 1396"/>
                  <a:gd name="T89" fmla="*/ 1387 h 1423"/>
                  <a:gd name="T90" fmla="*/ 564 w 1396"/>
                  <a:gd name="T91" fmla="*/ 1418 h 1423"/>
                  <a:gd name="T92" fmla="*/ 793 w 1396"/>
                  <a:gd name="T93" fmla="*/ 1420 h 1423"/>
                  <a:gd name="T94" fmla="*/ 1005 w 1396"/>
                  <a:gd name="T95" fmla="*/ 1394 h 1423"/>
                  <a:gd name="T96" fmla="*/ 1174 w 1396"/>
                  <a:gd name="T97" fmla="*/ 1339 h 1423"/>
                  <a:gd name="T98" fmla="*/ 1297 w 1396"/>
                  <a:gd name="T99" fmla="*/ 1258 h 1423"/>
                  <a:gd name="T100" fmla="*/ 1357 w 1396"/>
                  <a:gd name="T101" fmla="*/ 1183 h 1423"/>
                  <a:gd name="T102" fmla="*/ 1378 w 1396"/>
                  <a:gd name="T103" fmla="*/ 1130 h 1423"/>
                  <a:gd name="T104" fmla="*/ 1392 w 1396"/>
                  <a:gd name="T105" fmla="*/ 1004 h 1423"/>
                  <a:gd name="T106" fmla="*/ 1396 w 1396"/>
                  <a:gd name="T107" fmla="*/ 595 h 1423"/>
                  <a:gd name="T108" fmla="*/ 1389 w 1396"/>
                  <a:gd name="T109" fmla="*/ 38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6" h="1423">
                    <a:moveTo>
                      <a:pt x="985" y="774"/>
                    </a:moveTo>
                    <a:lnTo>
                      <a:pt x="985" y="800"/>
                    </a:lnTo>
                    <a:lnTo>
                      <a:pt x="984" y="825"/>
                    </a:lnTo>
                    <a:lnTo>
                      <a:pt x="984" y="848"/>
                    </a:lnTo>
                    <a:lnTo>
                      <a:pt x="983" y="868"/>
                    </a:lnTo>
                    <a:lnTo>
                      <a:pt x="982" y="887"/>
                    </a:lnTo>
                    <a:lnTo>
                      <a:pt x="981" y="903"/>
                    </a:lnTo>
                    <a:lnTo>
                      <a:pt x="980" y="917"/>
                    </a:lnTo>
                    <a:lnTo>
                      <a:pt x="978" y="930"/>
                    </a:lnTo>
                    <a:lnTo>
                      <a:pt x="976" y="941"/>
                    </a:lnTo>
                    <a:lnTo>
                      <a:pt x="973" y="952"/>
                    </a:lnTo>
                    <a:lnTo>
                      <a:pt x="969" y="962"/>
                    </a:lnTo>
                    <a:lnTo>
                      <a:pt x="965" y="974"/>
                    </a:lnTo>
                    <a:lnTo>
                      <a:pt x="959" y="984"/>
                    </a:lnTo>
                    <a:lnTo>
                      <a:pt x="953" y="993"/>
                    </a:lnTo>
                    <a:lnTo>
                      <a:pt x="945" y="1003"/>
                    </a:lnTo>
                    <a:lnTo>
                      <a:pt x="936" y="1013"/>
                    </a:lnTo>
                    <a:lnTo>
                      <a:pt x="927" y="1022"/>
                    </a:lnTo>
                    <a:lnTo>
                      <a:pt x="917" y="1031"/>
                    </a:lnTo>
                    <a:lnTo>
                      <a:pt x="907" y="1039"/>
                    </a:lnTo>
                    <a:lnTo>
                      <a:pt x="895" y="1046"/>
                    </a:lnTo>
                    <a:lnTo>
                      <a:pt x="882" y="1054"/>
                    </a:lnTo>
                    <a:lnTo>
                      <a:pt x="870" y="1060"/>
                    </a:lnTo>
                    <a:lnTo>
                      <a:pt x="856" y="1066"/>
                    </a:lnTo>
                    <a:lnTo>
                      <a:pt x="841" y="1071"/>
                    </a:lnTo>
                    <a:lnTo>
                      <a:pt x="826" y="1076"/>
                    </a:lnTo>
                    <a:lnTo>
                      <a:pt x="810" y="1080"/>
                    </a:lnTo>
                    <a:lnTo>
                      <a:pt x="793" y="1083"/>
                    </a:lnTo>
                    <a:lnTo>
                      <a:pt x="776" y="1086"/>
                    </a:lnTo>
                    <a:lnTo>
                      <a:pt x="758" y="1088"/>
                    </a:lnTo>
                    <a:lnTo>
                      <a:pt x="740" y="1090"/>
                    </a:lnTo>
                    <a:lnTo>
                      <a:pt x="721" y="1091"/>
                    </a:lnTo>
                    <a:lnTo>
                      <a:pt x="701" y="1091"/>
                    </a:lnTo>
                    <a:lnTo>
                      <a:pt x="683" y="1091"/>
                    </a:lnTo>
                    <a:lnTo>
                      <a:pt x="664" y="1090"/>
                    </a:lnTo>
                    <a:lnTo>
                      <a:pt x="647" y="1088"/>
                    </a:lnTo>
                    <a:lnTo>
                      <a:pt x="630" y="1086"/>
                    </a:lnTo>
                    <a:lnTo>
                      <a:pt x="612" y="1084"/>
                    </a:lnTo>
                    <a:lnTo>
                      <a:pt x="596" y="1081"/>
                    </a:lnTo>
                    <a:lnTo>
                      <a:pt x="581" y="1077"/>
                    </a:lnTo>
                    <a:lnTo>
                      <a:pt x="565" y="1072"/>
                    </a:lnTo>
                    <a:lnTo>
                      <a:pt x="550" y="1067"/>
                    </a:lnTo>
                    <a:lnTo>
                      <a:pt x="537" y="1062"/>
                    </a:lnTo>
                    <a:lnTo>
                      <a:pt x="523" y="1056"/>
                    </a:lnTo>
                    <a:lnTo>
                      <a:pt x="510" y="1048"/>
                    </a:lnTo>
                    <a:lnTo>
                      <a:pt x="499" y="1041"/>
                    </a:lnTo>
                    <a:lnTo>
                      <a:pt x="488" y="1033"/>
                    </a:lnTo>
                    <a:lnTo>
                      <a:pt x="477" y="1024"/>
                    </a:lnTo>
                    <a:lnTo>
                      <a:pt x="468" y="1015"/>
                    </a:lnTo>
                    <a:lnTo>
                      <a:pt x="459" y="1005"/>
                    </a:lnTo>
                    <a:lnTo>
                      <a:pt x="452" y="995"/>
                    </a:lnTo>
                    <a:lnTo>
                      <a:pt x="445" y="985"/>
                    </a:lnTo>
                    <a:lnTo>
                      <a:pt x="439" y="975"/>
                    </a:lnTo>
                    <a:lnTo>
                      <a:pt x="433" y="964"/>
                    </a:lnTo>
                    <a:lnTo>
                      <a:pt x="429" y="954"/>
                    </a:lnTo>
                    <a:lnTo>
                      <a:pt x="426" y="943"/>
                    </a:lnTo>
                    <a:lnTo>
                      <a:pt x="424" y="932"/>
                    </a:lnTo>
                    <a:lnTo>
                      <a:pt x="423" y="919"/>
                    </a:lnTo>
                    <a:lnTo>
                      <a:pt x="421" y="905"/>
                    </a:lnTo>
                    <a:lnTo>
                      <a:pt x="420" y="889"/>
                    </a:lnTo>
                    <a:lnTo>
                      <a:pt x="419" y="870"/>
                    </a:lnTo>
                    <a:lnTo>
                      <a:pt x="418" y="849"/>
                    </a:lnTo>
                    <a:lnTo>
                      <a:pt x="418" y="826"/>
                    </a:lnTo>
                    <a:lnTo>
                      <a:pt x="418" y="801"/>
                    </a:lnTo>
                    <a:lnTo>
                      <a:pt x="417" y="774"/>
                    </a:lnTo>
                    <a:lnTo>
                      <a:pt x="417" y="650"/>
                    </a:lnTo>
                    <a:lnTo>
                      <a:pt x="418" y="623"/>
                    </a:lnTo>
                    <a:lnTo>
                      <a:pt x="418" y="599"/>
                    </a:lnTo>
                    <a:lnTo>
                      <a:pt x="418" y="576"/>
                    </a:lnTo>
                    <a:lnTo>
                      <a:pt x="419" y="556"/>
                    </a:lnTo>
                    <a:lnTo>
                      <a:pt x="420" y="537"/>
                    </a:lnTo>
                    <a:lnTo>
                      <a:pt x="421" y="521"/>
                    </a:lnTo>
                    <a:lnTo>
                      <a:pt x="422" y="506"/>
                    </a:lnTo>
                    <a:lnTo>
                      <a:pt x="424" y="494"/>
                    </a:lnTo>
                    <a:lnTo>
                      <a:pt x="426" y="483"/>
                    </a:lnTo>
                    <a:lnTo>
                      <a:pt x="429" y="472"/>
                    </a:lnTo>
                    <a:lnTo>
                      <a:pt x="433" y="461"/>
                    </a:lnTo>
                    <a:lnTo>
                      <a:pt x="438" y="450"/>
                    </a:lnTo>
                    <a:lnTo>
                      <a:pt x="444" y="440"/>
                    </a:lnTo>
                    <a:lnTo>
                      <a:pt x="450" y="430"/>
                    </a:lnTo>
                    <a:lnTo>
                      <a:pt x="458" y="420"/>
                    </a:lnTo>
                    <a:lnTo>
                      <a:pt x="466" y="411"/>
                    </a:lnTo>
                    <a:lnTo>
                      <a:pt x="475" y="401"/>
                    </a:lnTo>
                    <a:lnTo>
                      <a:pt x="486" y="393"/>
                    </a:lnTo>
                    <a:lnTo>
                      <a:pt x="496" y="385"/>
                    </a:lnTo>
                    <a:lnTo>
                      <a:pt x="507" y="377"/>
                    </a:lnTo>
                    <a:lnTo>
                      <a:pt x="519" y="370"/>
                    </a:lnTo>
                    <a:lnTo>
                      <a:pt x="533" y="364"/>
                    </a:lnTo>
                    <a:lnTo>
                      <a:pt x="547" y="358"/>
                    </a:lnTo>
                    <a:lnTo>
                      <a:pt x="561" y="353"/>
                    </a:lnTo>
                    <a:lnTo>
                      <a:pt x="577" y="348"/>
                    </a:lnTo>
                    <a:lnTo>
                      <a:pt x="593" y="344"/>
                    </a:lnTo>
                    <a:lnTo>
                      <a:pt x="609" y="340"/>
                    </a:lnTo>
                    <a:lnTo>
                      <a:pt x="627" y="337"/>
                    </a:lnTo>
                    <a:lnTo>
                      <a:pt x="644" y="335"/>
                    </a:lnTo>
                    <a:lnTo>
                      <a:pt x="662" y="333"/>
                    </a:lnTo>
                    <a:lnTo>
                      <a:pt x="682" y="332"/>
                    </a:lnTo>
                    <a:lnTo>
                      <a:pt x="701" y="332"/>
                    </a:lnTo>
                    <a:lnTo>
                      <a:pt x="720" y="332"/>
                    </a:lnTo>
                    <a:lnTo>
                      <a:pt x="738" y="333"/>
                    </a:lnTo>
                    <a:lnTo>
                      <a:pt x="755" y="335"/>
                    </a:lnTo>
                    <a:lnTo>
                      <a:pt x="773" y="337"/>
                    </a:lnTo>
                    <a:lnTo>
                      <a:pt x="790" y="339"/>
                    </a:lnTo>
                    <a:lnTo>
                      <a:pt x="807" y="344"/>
                    </a:lnTo>
                    <a:lnTo>
                      <a:pt x="822" y="347"/>
                    </a:lnTo>
                    <a:lnTo>
                      <a:pt x="837" y="352"/>
                    </a:lnTo>
                    <a:lnTo>
                      <a:pt x="853" y="357"/>
                    </a:lnTo>
                    <a:lnTo>
                      <a:pt x="866" y="362"/>
                    </a:lnTo>
                    <a:lnTo>
                      <a:pt x="879" y="368"/>
                    </a:lnTo>
                    <a:lnTo>
                      <a:pt x="891" y="375"/>
                    </a:lnTo>
                    <a:lnTo>
                      <a:pt x="904" y="382"/>
                    </a:lnTo>
                    <a:lnTo>
                      <a:pt x="915" y="391"/>
                    </a:lnTo>
                    <a:lnTo>
                      <a:pt x="925" y="400"/>
                    </a:lnTo>
                    <a:lnTo>
                      <a:pt x="934" y="409"/>
                    </a:lnTo>
                    <a:lnTo>
                      <a:pt x="943" y="418"/>
                    </a:lnTo>
                    <a:lnTo>
                      <a:pt x="951" y="429"/>
                    </a:lnTo>
                    <a:lnTo>
                      <a:pt x="958" y="439"/>
                    </a:lnTo>
                    <a:lnTo>
                      <a:pt x="964" y="449"/>
                    </a:lnTo>
                    <a:lnTo>
                      <a:pt x="969" y="459"/>
                    </a:lnTo>
                    <a:lnTo>
                      <a:pt x="973" y="470"/>
                    </a:lnTo>
                    <a:lnTo>
                      <a:pt x="976" y="481"/>
                    </a:lnTo>
                    <a:lnTo>
                      <a:pt x="978" y="492"/>
                    </a:lnTo>
                    <a:lnTo>
                      <a:pt x="979" y="504"/>
                    </a:lnTo>
                    <a:lnTo>
                      <a:pt x="981" y="519"/>
                    </a:lnTo>
                    <a:lnTo>
                      <a:pt x="982" y="535"/>
                    </a:lnTo>
                    <a:lnTo>
                      <a:pt x="983" y="554"/>
                    </a:lnTo>
                    <a:lnTo>
                      <a:pt x="984" y="574"/>
                    </a:lnTo>
                    <a:lnTo>
                      <a:pt x="984" y="598"/>
                    </a:lnTo>
                    <a:lnTo>
                      <a:pt x="985" y="622"/>
                    </a:lnTo>
                    <a:lnTo>
                      <a:pt x="985" y="650"/>
                    </a:lnTo>
                    <a:lnTo>
                      <a:pt x="985" y="774"/>
                    </a:lnTo>
                    <a:close/>
                    <a:moveTo>
                      <a:pt x="1379" y="299"/>
                    </a:moveTo>
                    <a:lnTo>
                      <a:pt x="1377" y="289"/>
                    </a:lnTo>
                    <a:lnTo>
                      <a:pt x="1374" y="279"/>
                    </a:lnTo>
                    <a:lnTo>
                      <a:pt x="1371" y="269"/>
                    </a:lnTo>
                    <a:lnTo>
                      <a:pt x="1366" y="259"/>
                    </a:lnTo>
                    <a:lnTo>
                      <a:pt x="1362" y="248"/>
                    </a:lnTo>
                    <a:lnTo>
                      <a:pt x="1356" y="238"/>
                    </a:lnTo>
                    <a:lnTo>
                      <a:pt x="1350" y="229"/>
                    </a:lnTo>
                    <a:lnTo>
                      <a:pt x="1344" y="219"/>
                    </a:lnTo>
                    <a:lnTo>
                      <a:pt x="1329" y="199"/>
                    </a:lnTo>
                    <a:lnTo>
                      <a:pt x="1312" y="181"/>
                    </a:lnTo>
                    <a:lnTo>
                      <a:pt x="1293" y="162"/>
                    </a:lnTo>
                    <a:lnTo>
                      <a:pt x="1272" y="144"/>
                    </a:lnTo>
                    <a:lnTo>
                      <a:pt x="1248" y="126"/>
                    </a:lnTo>
                    <a:lnTo>
                      <a:pt x="1223" y="110"/>
                    </a:lnTo>
                    <a:lnTo>
                      <a:pt x="1196" y="95"/>
                    </a:lnTo>
                    <a:lnTo>
                      <a:pt x="1167" y="81"/>
                    </a:lnTo>
                    <a:lnTo>
                      <a:pt x="1137" y="68"/>
                    </a:lnTo>
                    <a:lnTo>
                      <a:pt x="1104" y="57"/>
                    </a:lnTo>
                    <a:lnTo>
                      <a:pt x="1069" y="45"/>
                    </a:lnTo>
                    <a:lnTo>
                      <a:pt x="1033" y="36"/>
                    </a:lnTo>
                    <a:lnTo>
                      <a:pt x="996" y="28"/>
                    </a:lnTo>
                    <a:lnTo>
                      <a:pt x="957" y="21"/>
                    </a:lnTo>
                    <a:lnTo>
                      <a:pt x="916" y="15"/>
                    </a:lnTo>
                    <a:lnTo>
                      <a:pt x="875" y="10"/>
                    </a:lnTo>
                    <a:lnTo>
                      <a:pt x="833" y="5"/>
                    </a:lnTo>
                    <a:lnTo>
                      <a:pt x="789" y="2"/>
                    </a:lnTo>
                    <a:lnTo>
                      <a:pt x="744" y="1"/>
                    </a:lnTo>
                    <a:lnTo>
                      <a:pt x="698" y="0"/>
                    </a:lnTo>
                    <a:lnTo>
                      <a:pt x="650" y="1"/>
                    </a:lnTo>
                    <a:lnTo>
                      <a:pt x="603" y="2"/>
                    </a:lnTo>
                    <a:lnTo>
                      <a:pt x="558" y="5"/>
                    </a:lnTo>
                    <a:lnTo>
                      <a:pt x="514" y="10"/>
                    </a:lnTo>
                    <a:lnTo>
                      <a:pt x="472" y="15"/>
                    </a:lnTo>
                    <a:lnTo>
                      <a:pt x="431" y="22"/>
                    </a:lnTo>
                    <a:lnTo>
                      <a:pt x="393" y="29"/>
                    </a:lnTo>
                    <a:lnTo>
                      <a:pt x="355" y="38"/>
                    </a:lnTo>
                    <a:lnTo>
                      <a:pt x="319" y="48"/>
                    </a:lnTo>
                    <a:lnTo>
                      <a:pt x="284" y="60"/>
                    </a:lnTo>
                    <a:lnTo>
                      <a:pt x="253" y="71"/>
                    </a:lnTo>
                    <a:lnTo>
                      <a:pt x="222" y="84"/>
                    </a:lnTo>
                    <a:lnTo>
                      <a:pt x="194" y="99"/>
                    </a:lnTo>
                    <a:lnTo>
                      <a:pt x="168" y="114"/>
                    </a:lnTo>
                    <a:lnTo>
                      <a:pt x="143" y="130"/>
                    </a:lnTo>
                    <a:lnTo>
                      <a:pt x="121" y="147"/>
                    </a:lnTo>
                    <a:lnTo>
                      <a:pt x="99" y="165"/>
                    </a:lnTo>
                    <a:lnTo>
                      <a:pt x="81" y="184"/>
                    </a:lnTo>
                    <a:lnTo>
                      <a:pt x="65" y="202"/>
                    </a:lnTo>
                    <a:lnTo>
                      <a:pt x="51" y="222"/>
                    </a:lnTo>
                    <a:lnTo>
                      <a:pt x="45" y="232"/>
                    </a:lnTo>
                    <a:lnTo>
                      <a:pt x="39" y="241"/>
                    </a:lnTo>
                    <a:lnTo>
                      <a:pt x="34" y="251"/>
                    </a:lnTo>
                    <a:lnTo>
                      <a:pt x="30" y="262"/>
                    </a:lnTo>
                    <a:lnTo>
                      <a:pt x="26" y="272"/>
                    </a:lnTo>
                    <a:lnTo>
                      <a:pt x="23" y="282"/>
                    </a:lnTo>
                    <a:lnTo>
                      <a:pt x="19" y="292"/>
                    </a:lnTo>
                    <a:lnTo>
                      <a:pt x="17" y="304"/>
                    </a:lnTo>
                    <a:lnTo>
                      <a:pt x="13" y="327"/>
                    </a:lnTo>
                    <a:lnTo>
                      <a:pt x="10" y="354"/>
                    </a:lnTo>
                    <a:lnTo>
                      <a:pt x="7" y="385"/>
                    </a:lnTo>
                    <a:lnTo>
                      <a:pt x="5" y="419"/>
                    </a:lnTo>
                    <a:lnTo>
                      <a:pt x="3" y="457"/>
                    </a:lnTo>
                    <a:lnTo>
                      <a:pt x="1" y="499"/>
                    </a:lnTo>
                    <a:lnTo>
                      <a:pt x="1" y="545"/>
                    </a:lnTo>
                    <a:lnTo>
                      <a:pt x="0" y="595"/>
                    </a:lnTo>
                    <a:lnTo>
                      <a:pt x="0" y="828"/>
                    </a:lnTo>
                    <a:lnTo>
                      <a:pt x="1" y="879"/>
                    </a:lnTo>
                    <a:lnTo>
                      <a:pt x="1" y="926"/>
                    </a:lnTo>
                    <a:lnTo>
                      <a:pt x="3" y="968"/>
                    </a:lnTo>
                    <a:lnTo>
                      <a:pt x="5" y="1007"/>
                    </a:lnTo>
                    <a:lnTo>
                      <a:pt x="7" y="1042"/>
                    </a:lnTo>
                    <a:lnTo>
                      <a:pt x="10" y="1074"/>
                    </a:lnTo>
                    <a:lnTo>
                      <a:pt x="13" y="1101"/>
                    </a:lnTo>
                    <a:lnTo>
                      <a:pt x="17" y="1123"/>
                    </a:lnTo>
                    <a:lnTo>
                      <a:pt x="21" y="1134"/>
                    </a:lnTo>
                    <a:lnTo>
                      <a:pt x="24" y="1145"/>
                    </a:lnTo>
                    <a:lnTo>
                      <a:pt x="27" y="1155"/>
                    </a:lnTo>
                    <a:lnTo>
                      <a:pt x="31" y="1165"/>
                    </a:lnTo>
                    <a:lnTo>
                      <a:pt x="36" y="1175"/>
                    </a:lnTo>
                    <a:lnTo>
                      <a:pt x="41" y="1186"/>
                    </a:lnTo>
                    <a:lnTo>
                      <a:pt x="47" y="1195"/>
                    </a:lnTo>
                    <a:lnTo>
                      <a:pt x="53" y="1205"/>
                    </a:lnTo>
                    <a:lnTo>
                      <a:pt x="68" y="1225"/>
                    </a:lnTo>
                    <a:lnTo>
                      <a:pt x="85" y="1243"/>
                    </a:lnTo>
                    <a:lnTo>
                      <a:pt x="103" y="1261"/>
                    </a:lnTo>
                    <a:lnTo>
                      <a:pt x="125" y="1280"/>
                    </a:lnTo>
                    <a:lnTo>
                      <a:pt x="148" y="1297"/>
                    </a:lnTo>
                    <a:lnTo>
                      <a:pt x="174" y="1314"/>
                    </a:lnTo>
                    <a:lnTo>
                      <a:pt x="201" y="1328"/>
                    </a:lnTo>
                    <a:lnTo>
                      <a:pt x="230" y="1342"/>
                    </a:lnTo>
                    <a:lnTo>
                      <a:pt x="261" y="1356"/>
                    </a:lnTo>
                    <a:lnTo>
                      <a:pt x="293" y="1367"/>
                    </a:lnTo>
                    <a:lnTo>
                      <a:pt x="328" y="1377"/>
                    </a:lnTo>
                    <a:lnTo>
                      <a:pt x="364" y="1387"/>
                    </a:lnTo>
                    <a:lnTo>
                      <a:pt x="402" y="1396"/>
                    </a:lnTo>
                    <a:lnTo>
                      <a:pt x="441" y="1403"/>
                    </a:lnTo>
                    <a:lnTo>
                      <a:pt x="480" y="1409"/>
                    </a:lnTo>
                    <a:lnTo>
                      <a:pt x="521" y="1414"/>
                    </a:lnTo>
                    <a:lnTo>
                      <a:pt x="564" y="1418"/>
                    </a:lnTo>
                    <a:lnTo>
                      <a:pt x="608" y="1421"/>
                    </a:lnTo>
                    <a:lnTo>
                      <a:pt x="652" y="1422"/>
                    </a:lnTo>
                    <a:lnTo>
                      <a:pt x="698" y="1423"/>
                    </a:lnTo>
                    <a:lnTo>
                      <a:pt x="747" y="1422"/>
                    </a:lnTo>
                    <a:lnTo>
                      <a:pt x="793" y="1420"/>
                    </a:lnTo>
                    <a:lnTo>
                      <a:pt x="839" y="1418"/>
                    </a:lnTo>
                    <a:lnTo>
                      <a:pt x="882" y="1413"/>
                    </a:lnTo>
                    <a:lnTo>
                      <a:pt x="925" y="1408"/>
                    </a:lnTo>
                    <a:lnTo>
                      <a:pt x="966" y="1402"/>
                    </a:lnTo>
                    <a:lnTo>
                      <a:pt x="1005" y="1394"/>
                    </a:lnTo>
                    <a:lnTo>
                      <a:pt x="1043" y="1385"/>
                    </a:lnTo>
                    <a:lnTo>
                      <a:pt x="1078" y="1375"/>
                    </a:lnTo>
                    <a:lnTo>
                      <a:pt x="1112" y="1364"/>
                    </a:lnTo>
                    <a:lnTo>
                      <a:pt x="1145" y="1352"/>
                    </a:lnTo>
                    <a:lnTo>
                      <a:pt x="1174" y="1339"/>
                    </a:lnTo>
                    <a:lnTo>
                      <a:pt x="1203" y="1325"/>
                    </a:lnTo>
                    <a:lnTo>
                      <a:pt x="1230" y="1310"/>
                    </a:lnTo>
                    <a:lnTo>
                      <a:pt x="1254" y="1293"/>
                    </a:lnTo>
                    <a:lnTo>
                      <a:pt x="1277" y="1277"/>
                    </a:lnTo>
                    <a:lnTo>
                      <a:pt x="1297" y="1258"/>
                    </a:lnTo>
                    <a:lnTo>
                      <a:pt x="1316" y="1240"/>
                    </a:lnTo>
                    <a:lnTo>
                      <a:pt x="1332" y="1222"/>
                    </a:lnTo>
                    <a:lnTo>
                      <a:pt x="1346" y="1202"/>
                    </a:lnTo>
                    <a:lnTo>
                      <a:pt x="1352" y="1192"/>
                    </a:lnTo>
                    <a:lnTo>
                      <a:pt x="1357" y="1183"/>
                    </a:lnTo>
                    <a:lnTo>
                      <a:pt x="1363" y="1172"/>
                    </a:lnTo>
                    <a:lnTo>
                      <a:pt x="1368" y="1162"/>
                    </a:lnTo>
                    <a:lnTo>
                      <a:pt x="1371" y="1152"/>
                    </a:lnTo>
                    <a:lnTo>
                      <a:pt x="1375" y="1141"/>
                    </a:lnTo>
                    <a:lnTo>
                      <a:pt x="1378" y="1130"/>
                    </a:lnTo>
                    <a:lnTo>
                      <a:pt x="1380" y="1120"/>
                    </a:lnTo>
                    <a:lnTo>
                      <a:pt x="1384" y="1097"/>
                    </a:lnTo>
                    <a:lnTo>
                      <a:pt x="1387" y="1070"/>
                    </a:lnTo>
                    <a:lnTo>
                      <a:pt x="1390" y="1039"/>
                    </a:lnTo>
                    <a:lnTo>
                      <a:pt x="1392" y="1004"/>
                    </a:lnTo>
                    <a:lnTo>
                      <a:pt x="1394" y="966"/>
                    </a:lnTo>
                    <a:lnTo>
                      <a:pt x="1395" y="924"/>
                    </a:lnTo>
                    <a:lnTo>
                      <a:pt x="1396" y="878"/>
                    </a:lnTo>
                    <a:lnTo>
                      <a:pt x="1396" y="828"/>
                    </a:lnTo>
                    <a:lnTo>
                      <a:pt x="1396" y="595"/>
                    </a:lnTo>
                    <a:lnTo>
                      <a:pt x="1396" y="544"/>
                    </a:lnTo>
                    <a:lnTo>
                      <a:pt x="1395" y="497"/>
                    </a:lnTo>
                    <a:lnTo>
                      <a:pt x="1394" y="455"/>
                    </a:lnTo>
                    <a:lnTo>
                      <a:pt x="1392" y="416"/>
                    </a:lnTo>
                    <a:lnTo>
                      <a:pt x="1389" y="380"/>
                    </a:lnTo>
                    <a:lnTo>
                      <a:pt x="1387" y="350"/>
                    </a:lnTo>
                    <a:lnTo>
                      <a:pt x="1383" y="323"/>
                    </a:lnTo>
                    <a:lnTo>
                      <a:pt x="1379" y="29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9" name="Freeform 7"/>
              <p:cNvSpPr>
                <a:spLocks noEditPoints="1"/>
              </p:cNvSpPr>
              <p:nvPr userDrawn="1"/>
            </p:nvSpPr>
            <p:spPr bwMode="auto">
              <a:xfrm>
                <a:off x="1003301" y="6145213"/>
                <a:ext cx="171450" cy="174625"/>
              </a:xfrm>
              <a:custGeom>
                <a:avLst/>
                <a:gdLst>
                  <a:gd name="T0" fmla="*/ 983 w 1396"/>
                  <a:gd name="T1" fmla="*/ 868 h 1423"/>
                  <a:gd name="T2" fmla="*/ 976 w 1396"/>
                  <a:gd name="T3" fmla="*/ 941 h 1423"/>
                  <a:gd name="T4" fmla="*/ 951 w 1396"/>
                  <a:gd name="T5" fmla="*/ 993 h 1423"/>
                  <a:gd name="T6" fmla="*/ 905 w 1396"/>
                  <a:gd name="T7" fmla="*/ 1039 h 1423"/>
                  <a:gd name="T8" fmla="*/ 841 w 1396"/>
                  <a:gd name="T9" fmla="*/ 1071 h 1423"/>
                  <a:gd name="T10" fmla="*/ 758 w 1396"/>
                  <a:gd name="T11" fmla="*/ 1088 h 1423"/>
                  <a:gd name="T12" fmla="*/ 664 w 1396"/>
                  <a:gd name="T13" fmla="*/ 1090 h 1423"/>
                  <a:gd name="T14" fmla="*/ 579 w 1396"/>
                  <a:gd name="T15" fmla="*/ 1077 h 1423"/>
                  <a:gd name="T16" fmla="*/ 510 w 1396"/>
                  <a:gd name="T17" fmla="*/ 1048 h 1423"/>
                  <a:gd name="T18" fmla="*/ 459 w 1396"/>
                  <a:gd name="T19" fmla="*/ 1005 h 1423"/>
                  <a:gd name="T20" fmla="*/ 429 w 1396"/>
                  <a:gd name="T21" fmla="*/ 954 h 1423"/>
                  <a:gd name="T22" fmla="*/ 420 w 1396"/>
                  <a:gd name="T23" fmla="*/ 889 h 1423"/>
                  <a:gd name="T24" fmla="*/ 417 w 1396"/>
                  <a:gd name="T25" fmla="*/ 774 h 1423"/>
                  <a:gd name="T26" fmla="*/ 419 w 1396"/>
                  <a:gd name="T27" fmla="*/ 556 h 1423"/>
                  <a:gd name="T28" fmla="*/ 425 w 1396"/>
                  <a:gd name="T29" fmla="*/ 483 h 1423"/>
                  <a:gd name="T30" fmla="*/ 449 w 1396"/>
                  <a:gd name="T31" fmla="*/ 430 h 1423"/>
                  <a:gd name="T32" fmla="*/ 495 w 1396"/>
                  <a:gd name="T33" fmla="*/ 385 h 1423"/>
                  <a:gd name="T34" fmla="*/ 561 w 1396"/>
                  <a:gd name="T35" fmla="*/ 353 h 1423"/>
                  <a:gd name="T36" fmla="*/ 644 w 1396"/>
                  <a:gd name="T37" fmla="*/ 335 h 1423"/>
                  <a:gd name="T38" fmla="*/ 738 w 1396"/>
                  <a:gd name="T39" fmla="*/ 333 h 1423"/>
                  <a:gd name="T40" fmla="*/ 821 w 1396"/>
                  <a:gd name="T41" fmla="*/ 347 h 1423"/>
                  <a:gd name="T42" fmla="*/ 891 w 1396"/>
                  <a:gd name="T43" fmla="*/ 375 h 1423"/>
                  <a:gd name="T44" fmla="*/ 942 w 1396"/>
                  <a:gd name="T45" fmla="*/ 418 h 1423"/>
                  <a:gd name="T46" fmla="*/ 972 w 1396"/>
                  <a:gd name="T47" fmla="*/ 470 h 1423"/>
                  <a:gd name="T48" fmla="*/ 982 w 1396"/>
                  <a:gd name="T49" fmla="*/ 535 h 1423"/>
                  <a:gd name="T50" fmla="*/ 985 w 1396"/>
                  <a:gd name="T51" fmla="*/ 650 h 1423"/>
                  <a:gd name="T52" fmla="*/ 1369 w 1396"/>
                  <a:gd name="T53" fmla="*/ 269 h 1423"/>
                  <a:gd name="T54" fmla="*/ 1344 w 1396"/>
                  <a:gd name="T55" fmla="*/ 219 h 1423"/>
                  <a:gd name="T56" fmla="*/ 1248 w 1396"/>
                  <a:gd name="T57" fmla="*/ 126 h 1423"/>
                  <a:gd name="T58" fmla="*/ 1103 w 1396"/>
                  <a:gd name="T59" fmla="*/ 57 h 1423"/>
                  <a:gd name="T60" fmla="*/ 916 w 1396"/>
                  <a:gd name="T61" fmla="*/ 15 h 1423"/>
                  <a:gd name="T62" fmla="*/ 698 w 1396"/>
                  <a:gd name="T63" fmla="*/ 0 h 1423"/>
                  <a:gd name="T64" fmla="*/ 472 w 1396"/>
                  <a:gd name="T65" fmla="*/ 15 h 1423"/>
                  <a:gd name="T66" fmla="*/ 284 w 1396"/>
                  <a:gd name="T67" fmla="*/ 60 h 1423"/>
                  <a:gd name="T68" fmla="*/ 143 w 1396"/>
                  <a:gd name="T69" fmla="*/ 130 h 1423"/>
                  <a:gd name="T70" fmla="*/ 51 w 1396"/>
                  <a:gd name="T71" fmla="*/ 222 h 1423"/>
                  <a:gd name="T72" fmla="*/ 25 w 1396"/>
                  <a:gd name="T73" fmla="*/ 272 h 1423"/>
                  <a:gd name="T74" fmla="*/ 10 w 1396"/>
                  <a:gd name="T75" fmla="*/ 354 h 1423"/>
                  <a:gd name="T76" fmla="*/ 1 w 1396"/>
                  <a:gd name="T77" fmla="*/ 545 h 1423"/>
                  <a:gd name="T78" fmla="*/ 3 w 1396"/>
                  <a:gd name="T79" fmla="*/ 968 h 1423"/>
                  <a:gd name="T80" fmla="*/ 17 w 1396"/>
                  <a:gd name="T81" fmla="*/ 1123 h 1423"/>
                  <a:gd name="T82" fmla="*/ 35 w 1396"/>
                  <a:gd name="T83" fmla="*/ 1175 h 1423"/>
                  <a:gd name="T84" fmla="*/ 84 w 1396"/>
                  <a:gd name="T85" fmla="*/ 1243 h 1423"/>
                  <a:gd name="T86" fmla="*/ 201 w 1396"/>
                  <a:gd name="T87" fmla="*/ 1328 h 1423"/>
                  <a:gd name="T88" fmla="*/ 363 w 1396"/>
                  <a:gd name="T89" fmla="*/ 1387 h 1423"/>
                  <a:gd name="T90" fmla="*/ 564 w 1396"/>
                  <a:gd name="T91" fmla="*/ 1418 h 1423"/>
                  <a:gd name="T92" fmla="*/ 793 w 1396"/>
                  <a:gd name="T93" fmla="*/ 1420 h 1423"/>
                  <a:gd name="T94" fmla="*/ 1004 w 1396"/>
                  <a:gd name="T95" fmla="*/ 1394 h 1423"/>
                  <a:gd name="T96" fmla="*/ 1174 w 1396"/>
                  <a:gd name="T97" fmla="*/ 1339 h 1423"/>
                  <a:gd name="T98" fmla="*/ 1297 w 1396"/>
                  <a:gd name="T99" fmla="*/ 1258 h 1423"/>
                  <a:gd name="T100" fmla="*/ 1357 w 1396"/>
                  <a:gd name="T101" fmla="*/ 1183 h 1423"/>
                  <a:gd name="T102" fmla="*/ 1376 w 1396"/>
                  <a:gd name="T103" fmla="*/ 1130 h 1423"/>
                  <a:gd name="T104" fmla="*/ 1392 w 1396"/>
                  <a:gd name="T105" fmla="*/ 1004 h 1423"/>
                  <a:gd name="T106" fmla="*/ 1396 w 1396"/>
                  <a:gd name="T107" fmla="*/ 595 h 1423"/>
                  <a:gd name="T108" fmla="*/ 1389 w 1396"/>
                  <a:gd name="T109" fmla="*/ 38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6" h="1423">
                    <a:moveTo>
                      <a:pt x="985" y="774"/>
                    </a:moveTo>
                    <a:lnTo>
                      <a:pt x="984" y="800"/>
                    </a:lnTo>
                    <a:lnTo>
                      <a:pt x="984" y="825"/>
                    </a:lnTo>
                    <a:lnTo>
                      <a:pt x="984" y="848"/>
                    </a:lnTo>
                    <a:lnTo>
                      <a:pt x="983" y="868"/>
                    </a:lnTo>
                    <a:lnTo>
                      <a:pt x="982" y="887"/>
                    </a:lnTo>
                    <a:lnTo>
                      <a:pt x="981" y="903"/>
                    </a:lnTo>
                    <a:lnTo>
                      <a:pt x="979" y="917"/>
                    </a:lnTo>
                    <a:lnTo>
                      <a:pt x="978" y="930"/>
                    </a:lnTo>
                    <a:lnTo>
                      <a:pt x="976" y="941"/>
                    </a:lnTo>
                    <a:lnTo>
                      <a:pt x="973" y="952"/>
                    </a:lnTo>
                    <a:lnTo>
                      <a:pt x="969" y="962"/>
                    </a:lnTo>
                    <a:lnTo>
                      <a:pt x="963" y="974"/>
                    </a:lnTo>
                    <a:lnTo>
                      <a:pt x="958" y="984"/>
                    </a:lnTo>
                    <a:lnTo>
                      <a:pt x="951" y="993"/>
                    </a:lnTo>
                    <a:lnTo>
                      <a:pt x="944" y="1003"/>
                    </a:lnTo>
                    <a:lnTo>
                      <a:pt x="936" y="1013"/>
                    </a:lnTo>
                    <a:lnTo>
                      <a:pt x="927" y="1022"/>
                    </a:lnTo>
                    <a:lnTo>
                      <a:pt x="916" y="1031"/>
                    </a:lnTo>
                    <a:lnTo>
                      <a:pt x="905" y="1039"/>
                    </a:lnTo>
                    <a:lnTo>
                      <a:pt x="894" y="1046"/>
                    </a:lnTo>
                    <a:lnTo>
                      <a:pt x="882" y="1054"/>
                    </a:lnTo>
                    <a:lnTo>
                      <a:pt x="868" y="1060"/>
                    </a:lnTo>
                    <a:lnTo>
                      <a:pt x="855" y="1066"/>
                    </a:lnTo>
                    <a:lnTo>
                      <a:pt x="841" y="1071"/>
                    </a:lnTo>
                    <a:lnTo>
                      <a:pt x="825" y="1076"/>
                    </a:lnTo>
                    <a:lnTo>
                      <a:pt x="809" y="1080"/>
                    </a:lnTo>
                    <a:lnTo>
                      <a:pt x="793" y="1083"/>
                    </a:lnTo>
                    <a:lnTo>
                      <a:pt x="775" y="1086"/>
                    </a:lnTo>
                    <a:lnTo>
                      <a:pt x="758" y="1088"/>
                    </a:lnTo>
                    <a:lnTo>
                      <a:pt x="740" y="1090"/>
                    </a:lnTo>
                    <a:lnTo>
                      <a:pt x="720" y="1091"/>
                    </a:lnTo>
                    <a:lnTo>
                      <a:pt x="701" y="1091"/>
                    </a:lnTo>
                    <a:lnTo>
                      <a:pt x="682" y="1091"/>
                    </a:lnTo>
                    <a:lnTo>
                      <a:pt x="664" y="1090"/>
                    </a:lnTo>
                    <a:lnTo>
                      <a:pt x="646" y="1088"/>
                    </a:lnTo>
                    <a:lnTo>
                      <a:pt x="628" y="1086"/>
                    </a:lnTo>
                    <a:lnTo>
                      <a:pt x="612" y="1084"/>
                    </a:lnTo>
                    <a:lnTo>
                      <a:pt x="595" y="1081"/>
                    </a:lnTo>
                    <a:lnTo>
                      <a:pt x="579" y="1077"/>
                    </a:lnTo>
                    <a:lnTo>
                      <a:pt x="564" y="1072"/>
                    </a:lnTo>
                    <a:lnTo>
                      <a:pt x="549" y="1067"/>
                    </a:lnTo>
                    <a:lnTo>
                      <a:pt x="536" y="1062"/>
                    </a:lnTo>
                    <a:lnTo>
                      <a:pt x="523" y="1056"/>
                    </a:lnTo>
                    <a:lnTo>
                      <a:pt x="510" y="1048"/>
                    </a:lnTo>
                    <a:lnTo>
                      <a:pt x="498" y="1041"/>
                    </a:lnTo>
                    <a:lnTo>
                      <a:pt x="487" y="1033"/>
                    </a:lnTo>
                    <a:lnTo>
                      <a:pt x="477" y="1024"/>
                    </a:lnTo>
                    <a:lnTo>
                      <a:pt x="468" y="1015"/>
                    </a:lnTo>
                    <a:lnTo>
                      <a:pt x="459" y="1005"/>
                    </a:lnTo>
                    <a:lnTo>
                      <a:pt x="451" y="995"/>
                    </a:lnTo>
                    <a:lnTo>
                      <a:pt x="444" y="985"/>
                    </a:lnTo>
                    <a:lnTo>
                      <a:pt x="438" y="975"/>
                    </a:lnTo>
                    <a:lnTo>
                      <a:pt x="433" y="964"/>
                    </a:lnTo>
                    <a:lnTo>
                      <a:pt x="429" y="954"/>
                    </a:lnTo>
                    <a:lnTo>
                      <a:pt x="426" y="943"/>
                    </a:lnTo>
                    <a:lnTo>
                      <a:pt x="424" y="932"/>
                    </a:lnTo>
                    <a:lnTo>
                      <a:pt x="422" y="919"/>
                    </a:lnTo>
                    <a:lnTo>
                      <a:pt x="421" y="905"/>
                    </a:lnTo>
                    <a:lnTo>
                      <a:pt x="420" y="889"/>
                    </a:lnTo>
                    <a:lnTo>
                      <a:pt x="419" y="870"/>
                    </a:lnTo>
                    <a:lnTo>
                      <a:pt x="418" y="849"/>
                    </a:lnTo>
                    <a:lnTo>
                      <a:pt x="417" y="826"/>
                    </a:lnTo>
                    <a:lnTo>
                      <a:pt x="417" y="801"/>
                    </a:lnTo>
                    <a:lnTo>
                      <a:pt x="417" y="774"/>
                    </a:lnTo>
                    <a:lnTo>
                      <a:pt x="417" y="650"/>
                    </a:lnTo>
                    <a:lnTo>
                      <a:pt x="417" y="623"/>
                    </a:lnTo>
                    <a:lnTo>
                      <a:pt x="417" y="599"/>
                    </a:lnTo>
                    <a:lnTo>
                      <a:pt x="418" y="576"/>
                    </a:lnTo>
                    <a:lnTo>
                      <a:pt x="419" y="556"/>
                    </a:lnTo>
                    <a:lnTo>
                      <a:pt x="419" y="537"/>
                    </a:lnTo>
                    <a:lnTo>
                      <a:pt x="421" y="521"/>
                    </a:lnTo>
                    <a:lnTo>
                      <a:pt x="422" y="506"/>
                    </a:lnTo>
                    <a:lnTo>
                      <a:pt x="423" y="494"/>
                    </a:lnTo>
                    <a:lnTo>
                      <a:pt x="425" y="483"/>
                    </a:lnTo>
                    <a:lnTo>
                      <a:pt x="428" y="472"/>
                    </a:lnTo>
                    <a:lnTo>
                      <a:pt x="432" y="461"/>
                    </a:lnTo>
                    <a:lnTo>
                      <a:pt x="437" y="450"/>
                    </a:lnTo>
                    <a:lnTo>
                      <a:pt x="443" y="440"/>
                    </a:lnTo>
                    <a:lnTo>
                      <a:pt x="449" y="430"/>
                    </a:lnTo>
                    <a:lnTo>
                      <a:pt x="456" y="420"/>
                    </a:lnTo>
                    <a:lnTo>
                      <a:pt x="465" y="411"/>
                    </a:lnTo>
                    <a:lnTo>
                      <a:pt x="475" y="401"/>
                    </a:lnTo>
                    <a:lnTo>
                      <a:pt x="484" y="393"/>
                    </a:lnTo>
                    <a:lnTo>
                      <a:pt x="495" y="385"/>
                    </a:lnTo>
                    <a:lnTo>
                      <a:pt x="507" y="377"/>
                    </a:lnTo>
                    <a:lnTo>
                      <a:pt x="519" y="370"/>
                    </a:lnTo>
                    <a:lnTo>
                      <a:pt x="532" y="364"/>
                    </a:lnTo>
                    <a:lnTo>
                      <a:pt x="546" y="358"/>
                    </a:lnTo>
                    <a:lnTo>
                      <a:pt x="561" y="353"/>
                    </a:lnTo>
                    <a:lnTo>
                      <a:pt x="576" y="348"/>
                    </a:lnTo>
                    <a:lnTo>
                      <a:pt x="592" y="344"/>
                    </a:lnTo>
                    <a:lnTo>
                      <a:pt x="609" y="340"/>
                    </a:lnTo>
                    <a:lnTo>
                      <a:pt x="626" y="337"/>
                    </a:lnTo>
                    <a:lnTo>
                      <a:pt x="644" y="335"/>
                    </a:lnTo>
                    <a:lnTo>
                      <a:pt x="662" y="333"/>
                    </a:lnTo>
                    <a:lnTo>
                      <a:pt x="681" y="332"/>
                    </a:lnTo>
                    <a:lnTo>
                      <a:pt x="701" y="332"/>
                    </a:lnTo>
                    <a:lnTo>
                      <a:pt x="719" y="332"/>
                    </a:lnTo>
                    <a:lnTo>
                      <a:pt x="738" y="333"/>
                    </a:lnTo>
                    <a:lnTo>
                      <a:pt x="755" y="335"/>
                    </a:lnTo>
                    <a:lnTo>
                      <a:pt x="772" y="337"/>
                    </a:lnTo>
                    <a:lnTo>
                      <a:pt x="789" y="339"/>
                    </a:lnTo>
                    <a:lnTo>
                      <a:pt x="805" y="344"/>
                    </a:lnTo>
                    <a:lnTo>
                      <a:pt x="821" y="347"/>
                    </a:lnTo>
                    <a:lnTo>
                      <a:pt x="837" y="352"/>
                    </a:lnTo>
                    <a:lnTo>
                      <a:pt x="851" y="357"/>
                    </a:lnTo>
                    <a:lnTo>
                      <a:pt x="865" y="362"/>
                    </a:lnTo>
                    <a:lnTo>
                      <a:pt x="879" y="368"/>
                    </a:lnTo>
                    <a:lnTo>
                      <a:pt x="891" y="375"/>
                    </a:lnTo>
                    <a:lnTo>
                      <a:pt x="903" y="382"/>
                    </a:lnTo>
                    <a:lnTo>
                      <a:pt x="914" y="391"/>
                    </a:lnTo>
                    <a:lnTo>
                      <a:pt x="925" y="400"/>
                    </a:lnTo>
                    <a:lnTo>
                      <a:pt x="934" y="409"/>
                    </a:lnTo>
                    <a:lnTo>
                      <a:pt x="942" y="418"/>
                    </a:lnTo>
                    <a:lnTo>
                      <a:pt x="950" y="429"/>
                    </a:lnTo>
                    <a:lnTo>
                      <a:pt x="957" y="439"/>
                    </a:lnTo>
                    <a:lnTo>
                      <a:pt x="962" y="449"/>
                    </a:lnTo>
                    <a:lnTo>
                      <a:pt x="968" y="459"/>
                    </a:lnTo>
                    <a:lnTo>
                      <a:pt x="972" y="470"/>
                    </a:lnTo>
                    <a:lnTo>
                      <a:pt x="975" y="481"/>
                    </a:lnTo>
                    <a:lnTo>
                      <a:pt x="977" y="492"/>
                    </a:lnTo>
                    <a:lnTo>
                      <a:pt x="979" y="504"/>
                    </a:lnTo>
                    <a:lnTo>
                      <a:pt x="981" y="519"/>
                    </a:lnTo>
                    <a:lnTo>
                      <a:pt x="982" y="535"/>
                    </a:lnTo>
                    <a:lnTo>
                      <a:pt x="983" y="554"/>
                    </a:lnTo>
                    <a:lnTo>
                      <a:pt x="984" y="574"/>
                    </a:lnTo>
                    <a:lnTo>
                      <a:pt x="984" y="598"/>
                    </a:lnTo>
                    <a:lnTo>
                      <a:pt x="984" y="622"/>
                    </a:lnTo>
                    <a:lnTo>
                      <a:pt x="985" y="650"/>
                    </a:lnTo>
                    <a:lnTo>
                      <a:pt x="985" y="774"/>
                    </a:lnTo>
                    <a:close/>
                    <a:moveTo>
                      <a:pt x="1378" y="299"/>
                    </a:moveTo>
                    <a:lnTo>
                      <a:pt x="1376" y="289"/>
                    </a:lnTo>
                    <a:lnTo>
                      <a:pt x="1373" y="279"/>
                    </a:lnTo>
                    <a:lnTo>
                      <a:pt x="1369" y="269"/>
                    </a:lnTo>
                    <a:lnTo>
                      <a:pt x="1365" y="259"/>
                    </a:lnTo>
                    <a:lnTo>
                      <a:pt x="1361" y="248"/>
                    </a:lnTo>
                    <a:lnTo>
                      <a:pt x="1356" y="238"/>
                    </a:lnTo>
                    <a:lnTo>
                      <a:pt x="1350" y="229"/>
                    </a:lnTo>
                    <a:lnTo>
                      <a:pt x="1344" y="219"/>
                    </a:lnTo>
                    <a:lnTo>
                      <a:pt x="1328" y="199"/>
                    </a:lnTo>
                    <a:lnTo>
                      <a:pt x="1312" y="181"/>
                    </a:lnTo>
                    <a:lnTo>
                      <a:pt x="1293" y="162"/>
                    </a:lnTo>
                    <a:lnTo>
                      <a:pt x="1271" y="144"/>
                    </a:lnTo>
                    <a:lnTo>
                      <a:pt x="1248" y="126"/>
                    </a:lnTo>
                    <a:lnTo>
                      <a:pt x="1222" y="110"/>
                    </a:lnTo>
                    <a:lnTo>
                      <a:pt x="1195" y="95"/>
                    </a:lnTo>
                    <a:lnTo>
                      <a:pt x="1166" y="81"/>
                    </a:lnTo>
                    <a:lnTo>
                      <a:pt x="1135" y="68"/>
                    </a:lnTo>
                    <a:lnTo>
                      <a:pt x="1103" y="57"/>
                    </a:lnTo>
                    <a:lnTo>
                      <a:pt x="1069" y="45"/>
                    </a:lnTo>
                    <a:lnTo>
                      <a:pt x="1033" y="36"/>
                    </a:lnTo>
                    <a:lnTo>
                      <a:pt x="995" y="28"/>
                    </a:lnTo>
                    <a:lnTo>
                      <a:pt x="956" y="21"/>
                    </a:lnTo>
                    <a:lnTo>
                      <a:pt x="916" y="15"/>
                    </a:lnTo>
                    <a:lnTo>
                      <a:pt x="875" y="10"/>
                    </a:lnTo>
                    <a:lnTo>
                      <a:pt x="833" y="5"/>
                    </a:lnTo>
                    <a:lnTo>
                      <a:pt x="789" y="2"/>
                    </a:lnTo>
                    <a:lnTo>
                      <a:pt x="744" y="1"/>
                    </a:lnTo>
                    <a:lnTo>
                      <a:pt x="698" y="0"/>
                    </a:lnTo>
                    <a:lnTo>
                      <a:pt x="650" y="1"/>
                    </a:lnTo>
                    <a:lnTo>
                      <a:pt x="603" y="2"/>
                    </a:lnTo>
                    <a:lnTo>
                      <a:pt x="558" y="5"/>
                    </a:lnTo>
                    <a:lnTo>
                      <a:pt x="514" y="10"/>
                    </a:lnTo>
                    <a:lnTo>
                      <a:pt x="472" y="15"/>
                    </a:lnTo>
                    <a:lnTo>
                      <a:pt x="431" y="22"/>
                    </a:lnTo>
                    <a:lnTo>
                      <a:pt x="391" y="29"/>
                    </a:lnTo>
                    <a:lnTo>
                      <a:pt x="354" y="38"/>
                    </a:lnTo>
                    <a:lnTo>
                      <a:pt x="317" y="48"/>
                    </a:lnTo>
                    <a:lnTo>
                      <a:pt x="284" y="60"/>
                    </a:lnTo>
                    <a:lnTo>
                      <a:pt x="252" y="71"/>
                    </a:lnTo>
                    <a:lnTo>
                      <a:pt x="221" y="84"/>
                    </a:lnTo>
                    <a:lnTo>
                      <a:pt x="193" y="99"/>
                    </a:lnTo>
                    <a:lnTo>
                      <a:pt x="167" y="114"/>
                    </a:lnTo>
                    <a:lnTo>
                      <a:pt x="143" y="130"/>
                    </a:lnTo>
                    <a:lnTo>
                      <a:pt x="119" y="147"/>
                    </a:lnTo>
                    <a:lnTo>
                      <a:pt x="99" y="165"/>
                    </a:lnTo>
                    <a:lnTo>
                      <a:pt x="80" y="184"/>
                    </a:lnTo>
                    <a:lnTo>
                      <a:pt x="64" y="202"/>
                    </a:lnTo>
                    <a:lnTo>
                      <a:pt x="51" y="222"/>
                    </a:lnTo>
                    <a:lnTo>
                      <a:pt x="45" y="232"/>
                    </a:lnTo>
                    <a:lnTo>
                      <a:pt x="38" y="241"/>
                    </a:lnTo>
                    <a:lnTo>
                      <a:pt x="33" y="251"/>
                    </a:lnTo>
                    <a:lnTo>
                      <a:pt x="29" y="262"/>
                    </a:lnTo>
                    <a:lnTo>
                      <a:pt x="25" y="272"/>
                    </a:lnTo>
                    <a:lnTo>
                      <a:pt x="22" y="282"/>
                    </a:lnTo>
                    <a:lnTo>
                      <a:pt x="19" y="292"/>
                    </a:lnTo>
                    <a:lnTo>
                      <a:pt x="17" y="304"/>
                    </a:lnTo>
                    <a:lnTo>
                      <a:pt x="13" y="327"/>
                    </a:lnTo>
                    <a:lnTo>
                      <a:pt x="10" y="354"/>
                    </a:lnTo>
                    <a:lnTo>
                      <a:pt x="7" y="385"/>
                    </a:lnTo>
                    <a:lnTo>
                      <a:pt x="4" y="419"/>
                    </a:lnTo>
                    <a:lnTo>
                      <a:pt x="3" y="457"/>
                    </a:lnTo>
                    <a:lnTo>
                      <a:pt x="1" y="499"/>
                    </a:lnTo>
                    <a:lnTo>
                      <a:pt x="1" y="545"/>
                    </a:lnTo>
                    <a:lnTo>
                      <a:pt x="0" y="595"/>
                    </a:lnTo>
                    <a:lnTo>
                      <a:pt x="0" y="828"/>
                    </a:lnTo>
                    <a:lnTo>
                      <a:pt x="1" y="879"/>
                    </a:lnTo>
                    <a:lnTo>
                      <a:pt x="1" y="926"/>
                    </a:lnTo>
                    <a:lnTo>
                      <a:pt x="3" y="968"/>
                    </a:lnTo>
                    <a:lnTo>
                      <a:pt x="5" y="1007"/>
                    </a:lnTo>
                    <a:lnTo>
                      <a:pt x="7" y="1042"/>
                    </a:lnTo>
                    <a:lnTo>
                      <a:pt x="10" y="1074"/>
                    </a:lnTo>
                    <a:lnTo>
                      <a:pt x="13" y="1101"/>
                    </a:lnTo>
                    <a:lnTo>
                      <a:pt x="17" y="1123"/>
                    </a:lnTo>
                    <a:lnTo>
                      <a:pt x="20" y="1134"/>
                    </a:lnTo>
                    <a:lnTo>
                      <a:pt x="22" y="1145"/>
                    </a:lnTo>
                    <a:lnTo>
                      <a:pt x="26" y="1155"/>
                    </a:lnTo>
                    <a:lnTo>
                      <a:pt x="30" y="1165"/>
                    </a:lnTo>
                    <a:lnTo>
                      <a:pt x="35" y="1175"/>
                    </a:lnTo>
                    <a:lnTo>
                      <a:pt x="40" y="1186"/>
                    </a:lnTo>
                    <a:lnTo>
                      <a:pt x="46" y="1195"/>
                    </a:lnTo>
                    <a:lnTo>
                      <a:pt x="53" y="1205"/>
                    </a:lnTo>
                    <a:lnTo>
                      <a:pt x="67" y="1225"/>
                    </a:lnTo>
                    <a:lnTo>
                      <a:pt x="84" y="1243"/>
                    </a:lnTo>
                    <a:lnTo>
                      <a:pt x="103" y="1261"/>
                    </a:lnTo>
                    <a:lnTo>
                      <a:pt x="124" y="1280"/>
                    </a:lnTo>
                    <a:lnTo>
                      <a:pt x="148" y="1297"/>
                    </a:lnTo>
                    <a:lnTo>
                      <a:pt x="173" y="1314"/>
                    </a:lnTo>
                    <a:lnTo>
                      <a:pt x="201" y="1328"/>
                    </a:lnTo>
                    <a:lnTo>
                      <a:pt x="230" y="1342"/>
                    </a:lnTo>
                    <a:lnTo>
                      <a:pt x="260" y="1356"/>
                    </a:lnTo>
                    <a:lnTo>
                      <a:pt x="293" y="1367"/>
                    </a:lnTo>
                    <a:lnTo>
                      <a:pt x="328" y="1377"/>
                    </a:lnTo>
                    <a:lnTo>
                      <a:pt x="363" y="1387"/>
                    </a:lnTo>
                    <a:lnTo>
                      <a:pt x="401" y="1396"/>
                    </a:lnTo>
                    <a:lnTo>
                      <a:pt x="440" y="1403"/>
                    </a:lnTo>
                    <a:lnTo>
                      <a:pt x="480" y="1409"/>
                    </a:lnTo>
                    <a:lnTo>
                      <a:pt x="521" y="1414"/>
                    </a:lnTo>
                    <a:lnTo>
                      <a:pt x="564" y="1418"/>
                    </a:lnTo>
                    <a:lnTo>
                      <a:pt x="607" y="1421"/>
                    </a:lnTo>
                    <a:lnTo>
                      <a:pt x="652" y="1422"/>
                    </a:lnTo>
                    <a:lnTo>
                      <a:pt x="698" y="1423"/>
                    </a:lnTo>
                    <a:lnTo>
                      <a:pt x="747" y="1422"/>
                    </a:lnTo>
                    <a:lnTo>
                      <a:pt x="793" y="1420"/>
                    </a:lnTo>
                    <a:lnTo>
                      <a:pt x="839" y="1418"/>
                    </a:lnTo>
                    <a:lnTo>
                      <a:pt x="882" y="1413"/>
                    </a:lnTo>
                    <a:lnTo>
                      <a:pt x="925" y="1408"/>
                    </a:lnTo>
                    <a:lnTo>
                      <a:pt x="965" y="1402"/>
                    </a:lnTo>
                    <a:lnTo>
                      <a:pt x="1004" y="1394"/>
                    </a:lnTo>
                    <a:lnTo>
                      <a:pt x="1042" y="1385"/>
                    </a:lnTo>
                    <a:lnTo>
                      <a:pt x="1078" y="1375"/>
                    </a:lnTo>
                    <a:lnTo>
                      <a:pt x="1112" y="1364"/>
                    </a:lnTo>
                    <a:lnTo>
                      <a:pt x="1144" y="1352"/>
                    </a:lnTo>
                    <a:lnTo>
                      <a:pt x="1174" y="1339"/>
                    </a:lnTo>
                    <a:lnTo>
                      <a:pt x="1203" y="1325"/>
                    </a:lnTo>
                    <a:lnTo>
                      <a:pt x="1229" y="1310"/>
                    </a:lnTo>
                    <a:lnTo>
                      <a:pt x="1254" y="1293"/>
                    </a:lnTo>
                    <a:lnTo>
                      <a:pt x="1276" y="1277"/>
                    </a:lnTo>
                    <a:lnTo>
                      <a:pt x="1297" y="1258"/>
                    </a:lnTo>
                    <a:lnTo>
                      <a:pt x="1315" y="1240"/>
                    </a:lnTo>
                    <a:lnTo>
                      <a:pt x="1331" y="1222"/>
                    </a:lnTo>
                    <a:lnTo>
                      <a:pt x="1346" y="1202"/>
                    </a:lnTo>
                    <a:lnTo>
                      <a:pt x="1352" y="1192"/>
                    </a:lnTo>
                    <a:lnTo>
                      <a:pt x="1357" y="1183"/>
                    </a:lnTo>
                    <a:lnTo>
                      <a:pt x="1362" y="1172"/>
                    </a:lnTo>
                    <a:lnTo>
                      <a:pt x="1366" y="1162"/>
                    </a:lnTo>
                    <a:lnTo>
                      <a:pt x="1370" y="1152"/>
                    </a:lnTo>
                    <a:lnTo>
                      <a:pt x="1374" y="1141"/>
                    </a:lnTo>
                    <a:lnTo>
                      <a:pt x="1376" y="1130"/>
                    </a:lnTo>
                    <a:lnTo>
                      <a:pt x="1379" y="1120"/>
                    </a:lnTo>
                    <a:lnTo>
                      <a:pt x="1384" y="1097"/>
                    </a:lnTo>
                    <a:lnTo>
                      <a:pt x="1387" y="1070"/>
                    </a:lnTo>
                    <a:lnTo>
                      <a:pt x="1390" y="1039"/>
                    </a:lnTo>
                    <a:lnTo>
                      <a:pt x="1392" y="1004"/>
                    </a:lnTo>
                    <a:lnTo>
                      <a:pt x="1394" y="966"/>
                    </a:lnTo>
                    <a:lnTo>
                      <a:pt x="1395" y="924"/>
                    </a:lnTo>
                    <a:lnTo>
                      <a:pt x="1396" y="878"/>
                    </a:lnTo>
                    <a:lnTo>
                      <a:pt x="1396" y="828"/>
                    </a:lnTo>
                    <a:lnTo>
                      <a:pt x="1396" y="595"/>
                    </a:lnTo>
                    <a:lnTo>
                      <a:pt x="1396" y="544"/>
                    </a:lnTo>
                    <a:lnTo>
                      <a:pt x="1395" y="497"/>
                    </a:lnTo>
                    <a:lnTo>
                      <a:pt x="1394" y="455"/>
                    </a:lnTo>
                    <a:lnTo>
                      <a:pt x="1392" y="416"/>
                    </a:lnTo>
                    <a:lnTo>
                      <a:pt x="1389" y="380"/>
                    </a:lnTo>
                    <a:lnTo>
                      <a:pt x="1387" y="350"/>
                    </a:lnTo>
                    <a:lnTo>
                      <a:pt x="1383" y="323"/>
                    </a:lnTo>
                    <a:lnTo>
                      <a:pt x="1378" y="29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0" name="Freeform 8"/>
              <p:cNvSpPr>
                <a:spLocks noEditPoints="1"/>
              </p:cNvSpPr>
              <p:nvPr userDrawn="1"/>
            </p:nvSpPr>
            <p:spPr bwMode="auto">
              <a:xfrm>
                <a:off x="808038" y="6145213"/>
                <a:ext cx="169863" cy="174625"/>
              </a:xfrm>
              <a:custGeom>
                <a:avLst/>
                <a:gdLst>
                  <a:gd name="T0" fmla="*/ 983 w 1396"/>
                  <a:gd name="T1" fmla="*/ 868 h 1423"/>
                  <a:gd name="T2" fmla="*/ 976 w 1396"/>
                  <a:gd name="T3" fmla="*/ 941 h 1423"/>
                  <a:gd name="T4" fmla="*/ 952 w 1396"/>
                  <a:gd name="T5" fmla="*/ 993 h 1423"/>
                  <a:gd name="T6" fmla="*/ 906 w 1396"/>
                  <a:gd name="T7" fmla="*/ 1039 h 1423"/>
                  <a:gd name="T8" fmla="*/ 841 w 1396"/>
                  <a:gd name="T9" fmla="*/ 1071 h 1423"/>
                  <a:gd name="T10" fmla="*/ 758 w 1396"/>
                  <a:gd name="T11" fmla="*/ 1088 h 1423"/>
                  <a:gd name="T12" fmla="*/ 664 w 1396"/>
                  <a:gd name="T13" fmla="*/ 1090 h 1423"/>
                  <a:gd name="T14" fmla="*/ 580 w 1396"/>
                  <a:gd name="T15" fmla="*/ 1077 h 1423"/>
                  <a:gd name="T16" fmla="*/ 510 w 1396"/>
                  <a:gd name="T17" fmla="*/ 1048 h 1423"/>
                  <a:gd name="T18" fmla="*/ 459 w 1396"/>
                  <a:gd name="T19" fmla="*/ 1005 h 1423"/>
                  <a:gd name="T20" fmla="*/ 429 w 1396"/>
                  <a:gd name="T21" fmla="*/ 954 h 1423"/>
                  <a:gd name="T22" fmla="*/ 420 w 1396"/>
                  <a:gd name="T23" fmla="*/ 889 h 1423"/>
                  <a:gd name="T24" fmla="*/ 417 w 1396"/>
                  <a:gd name="T25" fmla="*/ 774 h 1423"/>
                  <a:gd name="T26" fmla="*/ 419 w 1396"/>
                  <a:gd name="T27" fmla="*/ 556 h 1423"/>
                  <a:gd name="T28" fmla="*/ 426 w 1396"/>
                  <a:gd name="T29" fmla="*/ 483 h 1423"/>
                  <a:gd name="T30" fmla="*/ 450 w 1396"/>
                  <a:gd name="T31" fmla="*/ 430 h 1423"/>
                  <a:gd name="T32" fmla="*/ 496 w 1396"/>
                  <a:gd name="T33" fmla="*/ 385 h 1423"/>
                  <a:gd name="T34" fmla="*/ 561 w 1396"/>
                  <a:gd name="T35" fmla="*/ 353 h 1423"/>
                  <a:gd name="T36" fmla="*/ 644 w 1396"/>
                  <a:gd name="T37" fmla="*/ 335 h 1423"/>
                  <a:gd name="T38" fmla="*/ 738 w 1396"/>
                  <a:gd name="T39" fmla="*/ 333 h 1423"/>
                  <a:gd name="T40" fmla="*/ 822 w 1396"/>
                  <a:gd name="T41" fmla="*/ 347 h 1423"/>
                  <a:gd name="T42" fmla="*/ 891 w 1396"/>
                  <a:gd name="T43" fmla="*/ 375 h 1423"/>
                  <a:gd name="T44" fmla="*/ 943 w 1396"/>
                  <a:gd name="T45" fmla="*/ 418 h 1423"/>
                  <a:gd name="T46" fmla="*/ 973 w 1396"/>
                  <a:gd name="T47" fmla="*/ 470 h 1423"/>
                  <a:gd name="T48" fmla="*/ 982 w 1396"/>
                  <a:gd name="T49" fmla="*/ 535 h 1423"/>
                  <a:gd name="T50" fmla="*/ 984 w 1396"/>
                  <a:gd name="T51" fmla="*/ 650 h 1423"/>
                  <a:gd name="T52" fmla="*/ 1370 w 1396"/>
                  <a:gd name="T53" fmla="*/ 269 h 1423"/>
                  <a:gd name="T54" fmla="*/ 1344 w 1396"/>
                  <a:gd name="T55" fmla="*/ 219 h 1423"/>
                  <a:gd name="T56" fmla="*/ 1248 w 1396"/>
                  <a:gd name="T57" fmla="*/ 126 h 1423"/>
                  <a:gd name="T58" fmla="*/ 1104 w 1396"/>
                  <a:gd name="T59" fmla="*/ 57 h 1423"/>
                  <a:gd name="T60" fmla="*/ 917 w 1396"/>
                  <a:gd name="T61" fmla="*/ 15 h 1423"/>
                  <a:gd name="T62" fmla="*/ 698 w 1396"/>
                  <a:gd name="T63" fmla="*/ 0 h 1423"/>
                  <a:gd name="T64" fmla="*/ 472 w 1396"/>
                  <a:gd name="T65" fmla="*/ 15 h 1423"/>
                  <a:gd name="T66" fmla="*/ 284 w 1396"/>
                  <a:gd name="T67" fmla="*/ 60 h 1423"/>
                  <a:gd name="T68" fmla="*/ 143 w 1396"/>
                  <a:gd name="T69" fmla="*/ 130 h 1423"/>
                  <a:gd name="T70" fmla="*/ 51 w 1396"/>
                  <a:gd name="T71" fmla="*/ 222 h 1423"/>
                  <a:gd name="T72" fmla="*/ 25 w 1396"/>
                  <a:gd name="T73" fmla="*/ 272 h 1423"/>
                  <a:gd name="T74" fmla="*/ 9 w 1396"/>
                  <a:gd name="T75" fmla="*/ 354 h 1423"/>
                  <a:gd name="T76" fmla="*/ 0 w 1396"/>
                  <a:gd name="T77" fmla="*/ 545 h 1423"/>
                  <a:gd name="T78" fmla="*/ 3 w 1396"/>
                  <a:gd name="T79" fmla="*/ 968 h 1423"/>
                  <a:gd name="T80" fmla="*/ 17 w 1396"/>
                  <a:gd name="T81" fmla="*/ 1123 h 1423"/>
                  <a:gd name="T82" fmla="*/ 36 w 1396"/>
                  <a:gd name="T83" fmla="*/ 1175 h 1423"/>
                  <a:gd name="T84" fmla="*/ 85 w 1396"/>
                  <a:gd name="T85" fmla="*/ 1243 h 1423"/>
                  <a:gd name="T86" fmla="*/ 201 w 1396"/>
                  <a:gd name="T87" fmla="*/ 1328 h 1423"/>
                  <a:gd name="T88" fmla="*/ 364 w 1396"/>
                  <a:gd name="T89" fmla="*/ 1387 h 1423"/>
                  <a:gd name="T90" fmla="*/ 564 w 1396"/>
                  <a:gd name="T91" fmla="*/ 1418 h 1423"/>
                  <a:gd name="T92" fmla="*/ 793 w 1396"/>
                  <a:gd name="T93" fmla="*/ 1420 h 1423"/>
                  <a:gd name="T94" fmla="*/ 1005 w 1396"/>
                  <a:gd name="T95" fmla="*/ 1394 h 1423"/>
                  <a:gd name="T96" fmla="*/ 1174 w 1396"/>
                  <a:gd name="T97" fmla="*/ 1339 h 1423"/>
                  <a:gd name="T98" fmla="*/ 1297 w 1396"/>
                  <a:gd name="T99" fmla="*/ 1258 h 1423"/>
                  <a:gd name="T100" fmla="*/ 1357 w 1396"/>
                  <a:gd name="T101" fmla="*/ 1183 h 1423"/>
                  <a:gd name="T102" fmla="*/ 1378 w 1396"/>
                  <a:gd name="T103" fmla="*/ 1130 h 1423"/>
                  <a:gd name="T104" fmla="*/ 1392 w 1396"/>
                  <a:gd name="T105" fmla="*/ 1004 h 1423"/>
                  <a:gd name="T106" fmla="*/ 1396 w 1396"/>
                  <a:gd name="T107" fmla="*/ 595 h 1423"/>
                  <a:gd name="T108" fmla="*/ 1390 w 1396"/>
                  <a:gd name="T109" fmla="*/ 38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6" h="1423">
                    <a:moveTo>
                      <a:pt x="984" y="774"/>
                    </a:moveTo>
                    <a:lnTo>
                      <a:pt x="984" y="800"/>
                    </a:lnTo>
                    <a:lnTo>
                      <a:pt x="984" y="825"/>
                    </a:lnTo>
                    <a:lnTo>
                      <a:pt x="984" y="848"/>
                    </a:lnTo>
                    <a:lnTo>
                      <a:pt x="983" y="868"/>
                    </a:lnTo>
                    <a:lnTo>
                      <a:pt x="982" y="887"/>
                    </a:lnTo>
                    <a:lnTo>
                      <a:pt x="981" y="903"/>
                    </a:lnTo>
                    <a:lnTo>
                      <a:pt x="979" y="917"/>
                    </a:lnTo>
                    <a:lnTo>
                      <a:pt x="978" y="930"/>
                    </a:lnTo>
                    <a:lnTo>
                      <a:pt x="976" y="941"/>
                    </a:lnTo>
                    <a:lnTo>
                      <a:pt x="973" y="952"/>
                    </a:lnTo>
                    <a:lnTo>
                      <a:pt x="969" y="962"/>
                    </a:lnTo>
                    <a:lnTo>
                      <a:pt x="965" y="974"/>
                    </a:lnTo>
                    <a:lnTo>
                      <a:pt x="959" y="984"/>
                    </a:lnTo>
                    <a:lnTo>
                      <a:pt x="952" y="993"/>
                    </a:lnTo>
                    <a:lnTo>
                      <a:pt x="944" y="1003"/>
                    </a:lnTo>
                    <a:lnTo>
                      <a:pt x="936" y="1013"/>
                    </a:lnTo>
                    <a:lnTo>
                      <a:pt x="927" y="1022"/>
                    </a:lnTo>
                    <a:lnTo>
                      <a:pt x="917" y="1031"/>
                    </a:lnTo>
                    <a:lnTo>
                      <a:pt x="906" y="1039"/>
                    </a:lnTo>
                    <a:lnTo>
                      <a:pt x="894" y="1046"/>
                    </a:lnTo>
                    <a:lnTo>
                      <a:pt x="882" y="1054"/>
                    </a:lnTo>
                    <a:lnTo>
                      <a:pt x="870" y="1060"/>
                    </a:lnTo>
                    <a:lnTo>
                      <a:pt x="855" y="1066"/>
                    </a:lnTo>
                    <a:lnTo>
                      <a:pt x="841" y="1071"/>
                    </a:lnTo>
                    <a:lnTo>
                      <a:pt x="826" y="1076"/>
                    </a:lnTo>
                    <a:lnTo>
                      <a:pt x="809" y="1080"/>
                    </a:lnTo>
                    <a:lnTo>
                      <a:pt x="793" y="1083"/>
                    </a:lnTo>
                    <a:lnTo>
                      <a:pt x="776" y="1086"/>
                    </a:lnTo>
                    <a:lnTo>
                      <a:pt x="758" y="1088"/>
                    </a:lnTo>
                    <a:lnTo>
                      <a:pt x="740" y="1090"/>
                    </a:lnTo>
                    <a:lnTo>
                      <a:pt x="720" y="1091"/>
                    </a:lnTo>
                    <a:lnTo>
                      <a:pt x="701" y="1091"/>
                    </a:lnTo>
                    <a:lnTo>
                      <a:pt x="683" y="1091"/>
                    </a:lnTo>
                    <a:lnTo>
                      <a:pt x="664" y="1090"/>
                    </a:lnTo>
                    <a:lnTo>
                      <a:pt x="646" y="1088"/>
                    </a:lnTo>
                    <a:lnTo>
                      <a:pt x="628" y="1086"/>
                    </a:lnTo>
                    <a:lnTo>
                      <a:pt x="612" y="1084"/>
                    </a:lnTo>
                    <a:lnTo>
                      <a:pt x="596" y="1081"/>
                    </a:lnTo>
                    <a:lnTo>
                      <a:pt x="580" y="1077"/>
                    </a:lnTo>
                    <a:lnTo>
                      <a:pt x="565" y="1072"/>
                    </a:lnTo>
                    <a:lnTo>
                      <a:pt x="550" y="1067"/>
                    </a:lnTo>
                    <a:lnTo>
                      <a:pt x="536" y="1062"/>
                    </a:lnTo>
                    <a:lnTo>
                      <a:pt x="523" y="1056"/>
                    </a:lnTo>
                    <a:lnTo>
                      <a:pt x="510" y="1048"/>
                    </a:lnTo>
                    <a:lnTo>
                      <a:pt x="499" y="1041"/>
                    </a:lnTo>
                    <a:lnTo>
                      <a:pt x="487" y="1033"/>
                    </a:lnTo>
                    <a:lnTo>
                      <a:pt x="477" y="1024"/>
                    </a:lnTo>
                    <a:lnTo>
                      <a:pt x="468" y="1015"/>
                    </a:lnTo>
                    <a:lnTo>
                      <a:pt x="459" y="1005"/>
                    </a:lnTo>
                    <a:lnTo>
                      <a:pt x="452" y="995"/>
                    </a:lnTo>
                    <a:lnTo>
                      <a:pt x="444" y="985"/>
                    </a:lnTo>
                    <a:lnTo>
                      <a:pt x="438" y="975"/>
                    </a:lnTo>
                    <a:lnTo>
                      <a:pt x="433" y="964"/>
                    </a:lnTo>
                    <a:lnTo>
                      <a:pt x="429" y="954"/>
                    </a:lnTo>
                    <a:lnTo>
                      <a:pt x="426" y="943"/>
                    </a:lnTo>
                    <a:lnTo>
                      <a:pt x="424" y="932"/>
                    </a:lnTo>
                    <a:lnTo>
                      <a:pt x="422" y="919"/>
                    </a:lnTo>
                    <a:lnTo>
                      <a:pt x="421" y="905"/>
                    </a:lnTo>
                    <a:lnTo>
                      <a:pt x="420" y="889"/>
                    </a:lnTo>
                    <a:lnTo>
                      <a:pt x="419" y="870"/>
                    </a:lnTo>
                    <a:lnTo>
                      <a:pt x="418" y="849"/>
                    </a:lnTo>
                    <a:lnTo>
                      <a:pt x="417" y="826"/>
                    </a:lnTo>
                    <a:lnTo>
                      <a:pt x="417" y="801"/>
                    </a:lnTo>
                    <a:lnTo>
                      <a:pt x="417" y="774"/>
                    </a:lnTo>
                    <a:lnTo>
                      <a:pt x="417" y="650"/>
                    </a:lnTo>
                    <a:lnTo>
                      <a:pt x="417" y="623"/>
                    </a:lnTo>
                    <a:lnTo>
                      <a:pt x="417" y="599"/>
                    </a:lnTo>
                    <a:lnTo>
                      <a:pt x="418" y="576"/>
                    </a:lnTo>
                    <a:lnTo>
                      <a:pt x="419" y="556"/>
                    </a:lnTo>
                    <a:lnTo>
                      <a:pt x="420" y="537"/>
                    </a:lnTo>
                    <a:lnTo>
                      <a:pt x="421" y="521"/>
                    </a:lnTo>
                    <a:lnTo>
                      <a:pt x="422" y="506"/>
                    </a:lnTo>
                    <a:lnTo>
                      <a:pt x="424" y="494"/>
                    </a:lnTo>
                    <a:lnTo>
                      <a:pt x="426" y="483"/>
                    </a:lnTo>
                    <a:lnTo>
                      <a:pt x="429" y="472"/>
                    </a:lnTo>
                    <a:lnTo>
                      <a:pt x="432" y="461"/>
                    </a:lnTo>
                    <a:lnTo>
                      <a:pt x="437" y="450"/>
                    </a:lnTo>
                    <a:lnTo>
                      <a:pt x="443" y="440"/>
                    </a:lnTo>
                    <a:lnTo>
                      <a:pt x="450" y="430"/>
                    </a:lnTo>
                    <a:lnTo>
                      <a:pt x="457" y="420"/>
                    </a:lnTo>
                    <a:lnTo>
                      <a:pt x="465" y="411"/>
                    </a:lnTo>
                    <a:lnTo>
                      <a:pt x="475" y="401"/>
                    </a:lnTo>
                    <a:lnTo>
                      <a:pt x="484" y="393"/>
                    </a:lnTo>
                    <a:lnTo>
                      <a:pt x="496" y="385"/>
                    </a:lnTo>
                    <a:lnTo>
                      <a:pt x="507" y="377"/>
                    </a:lnTo>
                    <a:lnTo>
                      <a:pt x="519" y="370"/>
                    </a:lnTo>
                    <a:lnTo>
                      <a:pt x="532" y="364"/>
                    </a:lnTo>
                    <a:lnTo>
                      <a:pt x="547" y="358"/>
                    </a:lnTo>
                    <a:lnTo>
                      <a:pt x="561" y="353"/>
                    </a:lnTo>
                    <a:lnTo>
                      <a:pt x="576" y="348"/>
                    </a:lnTo>
                    <a:lnTo>
                      <a:pt x="593" y="344"/>
                    </a:lnTo>
                    <a:lnTo>
                      <a:pt x="609" y="340"/>
                    </a:lnTo>
                    <a:lnTo>
                      <a:pt x="626" y="337"/>
                    </a:lnTo>
                    <a:lnTo>
                      <a:pt x="644" y="335"/>
                    </a:lnTo>
                    <a:lnTo>
                      <a:pt x="662" y="333"/>
                    </a:lnTo>
                    <a:lnTo>
                      <a:pt x="682" y="332"/>
                    </a:lnTo>
                    <a:lnTo>
                      <a:pt x="701" y="332"/>
                    </a:lnTo>
                    <a:lnTo>
                      <a:pt x="719" y="332"/>
                    </a:lnTo>
                    <a:lnTo>
                      <a:pt x="738" y="333"/>
                    </a:lnTo>
                    <a:lnTo>
                      <a:pt x="755" y="335"/>
                    </a:lnTo>
                    <a:lnTo>
                      <a:pt x="773" y="337"/>
                    </a:lnTo>
                    <a:lnTo>
                      <a:pt x="789" y="339"/>
                    </a:lnTo>
                    <a:lnTo>
                      <a:pt x="805" y="344"/>
                    </a:lnTo>
                    <a:lnTo>
                      <a:pt x="822" y="347"/>
                    </a:lnTo>
                    <a:lnTo>
                      <a:pt x="837" y="352"/>
                    </a:lnTo>
                    <a:lnTo>
                      <a:pt x="851" y="357"/>
                    </a:lnTo>
                    <a:lnTo>
                      <a:pt x="866" y="362"/>
                    </a:lnTo>
                    <a:lnTo>
                      <a:pt x="879" y="368"/>
                    </a:lnTo>
                    <a:lnTo>
                      <a:pt x="891" y="375"/>
                    </a:lnTo>
                    <a:lnTo>
                      <a:pt x="903" y="382"/>
                    </a:lnTo>
                    <a:lnTo>
                      <a:pt x="915" y="391"/>
                    </a:lnTo>
                    <a:lnTo>
                      <a:pt x="925" y="400"/>
                    </a:lnTo>
                    <a:lnTo>
                      <a:pt x="934" y="409"/>
                    </a:lnTo>
                    <a:lnTo>
                      <a:pt x="943" y="418"/>
                    </a:lnTo>
                    <a:lnTo>
                      <a:pt x="950" y="429"/>
                    </a:lnTo>
                    <a:lnTo>
                      <a:pt x="958" y="439"/>
                    </a:lnTo>
                    <a:lnTo>
                      <a:pt x="964" y="449"/>
                    </a:lnTo>
                    <a:lnTo>
                      <a:pt x="969" y="459"/>
                    </a:lnTo>
                    <a:lnTo>
                      <a:pt x="973" y="470"/>
                    </a:lnTo>
                    <a:lnTo>
                      <a:pt x="976" y="481"/>
                    </a:lnTo>
                    <a:lnTo>
                      <a:pt x="978" y="492"/>
                    </a:lnTo>
                    <a:lnTo>
                      <a:pt x="979" y="504"/>
                    </a:lnTo>
                    <a:lnTo>
                      <a:pt x="981" y="519"/>
                    </a:lnTo>
                    <a:lnTo>
                      <a:pt x="982" y="535"/>
                    </a:lnTo>
                    <a:lnTo>
                      <a:pt x="983" y="554"/>
                    </a:lnTo>
                    <a:lnTo>
                      <a:pt x="984" y="574"/>
                    </a:lnTo>
                    <a:lnTo>
                      <a:pt x="984" y="598"/>
                    </a:lnTo>
                    <a:lnTo>
                      <a:pt x="984" y="622"/>
                    </a:lnTo>
                    <a:lnTo>
                      <a:pt x="984" y="650"/>
                    </a:lnTo>
                    <a:lnTo>
                      <a:pt x="984" y="774"/>
                    </a:lnTo>
                    <a:close/>
                    <a:moveTo>
                      <a:pt x="1379" y="299"/>
                    </a:moveTo>
                    <a:lnTo>
                      <a:pt x="1377" y="289"/>
                    </a:lnTo>
                    <a:lnTo>
                      <a:pt x="1374" y="279"/>
                    </a:lnTo>
                    <a:lnTo>
                      <a:pt x="1370" y="269"/>
                    </a:lnTo>
                    <a:lnTo>
                      <a:pt x="1365" y="259"/>
                    </a:lnTo>
                    <a:lnTo>
                      <a:pt x="1361" y="248"/>
                    </a:lnTo>
                    <a:lnTo>
                      <a:pt x="1356" y="238"/>
                    </a:lnTo>
                    <a:lnTo>
                      <a:pt x="1350" y="229"/>
                    </a:lnTo>
                    <a:lnTo>
                      <a:pt x="1344" y="219"/>
                    </a:lnTo>
                    <a:lnTo>
                      <a:pt x="1329" y="199"/>
                    </a:lnTo>
                    <a:lnTo>
                      <a:pt x="1312" y="181"/>
                    </a:lnTo>
                    <a:lnTo>
                      <a:pt x="1293" y="162"/>
                    </a:lnTo>
                    <a:lnTo>
                      <a:pt x="1271" y="144"/>
                    </a:lnTo>
                    <a:lnTo>
                      <a:pt x="1248" y="126"/>
                    </a:lnTo>
                    <a:lnTo>
                      <a:pt x="1222" y="110"/>
                    </a:lnTo>
                    <a:lnTo>
                      <a:pt x="1196" y="95"/>
                    </a:lnTo>
                    <a:lnTo>
                      <a:pt x="1167" y="81"/>
                    </a:lnTo>
                    <a:lnTo>
                      <a:pt x="1135" y="68"/>
                    </a:lnTo>
                    <a:lnTo>
                      <a:pt x="1104" y="57"/>
                    </a:lnTo>
                    <a:lnTo>
                      <a:pt x="1069" y="45"/>
                    </a:lnTo>
                    <a:lnTo>
                      <a:pt x="1033" y="36"/>
                    </a:lnTo>
                    <a:lnTo>
                      <a:pt x="995" y="28"/>
                    </a:lnTo>
                    <a:lnTo>
                      <a:pt x="957" y="21"/>
                    </a:lnTo>
                    <a:lnTo>
                      <a:pt x="917" y="15"/>
                    </a:lnTo>
                    <a:lnTo>
                      <a:pt x="875" y="10"/>
                    </a:lnTo>
                    <a:lnTo>
                      <a:pt x="833" y="5"/>
                    </a:lnTo>
                    <a:lnTo>
                      <a:pt x="789" y="2"/>
                    </a:lnTo>
                    <a:lnTo>
                      <a:pt x="744" y="1"/>
                    </a:lnTo>
                    <a:lnTo>
                      <a:pt x="698" y="0"/>
                    </a:lnTo>
                    <a:lnTo>
                      <a:pt x="650" y="1"/>
                    </a:lnTo>
                    <a:lnTo>
                      <a:pt x="603" y="2"/>
                    </a:lnTo>
                    <a:lnTo>
                      <a:pt x="558" y="5"/>
                    </a:lnTo>
                    <a:lnTo>
                      <a:pt x="514" y="10"/>
                    </a:lnTo>
                    <a:lnTo>
                      <a:pt x="472" y="15"/>
                    </a:lnTo>
                    <a:lnTo>
                      <a:pt x="431" y="22"/>
                    </a:lnTo>
                    <a:lnTo>
                      <a:pt x="392" y="29"/>
                    </a:lnTo>
                    <a:lnTo>
                      <a:pt x="355" y="38"/>
                    </a:lnTo>
                    <a:lnTo>
                      <a:pt x="319" y="48"/>
                    </a:lnTo>
                    <a:lnTo>
                      <a:pt x="284" y="60"/>
                    </a:lnTo>
                    <a:lnTo>
                      <a:pt x="252" y="71"/>
                    </a:lnTo>
                    <a:lnTo>
                      <a:pt x="222" y="84"/>
                    </a:lnTo>
                    <a:lnTo>
                      <a:pt x="194" y="99"/>
                    </a:lnTo>
                    <a:lnTo>
                      <a:pt x="167" y="114"/>
                    </a:lnTo>
                    <a:lnTo>
                      <a:pt x="143" y="130"/>
                    </a:lnTo>
                    <a:lnTo>
                      <a:pt x="119" y="147"/>
                    </a:lnTo>
                    <a:lnTo>
                      <a:pt x="99" y="165"/>
                    </a:lnTo>
                    <a:lnTo>
                      <a:pt x="81" y="184"/>
                    </a:lnTo>
                    <a:lnTo>
                      <a:pt x="64" y="202"/>
                    </a:lnTo>
                    <a:lnTo>
                      <a:pt x="51" y="222"/>
                    </a:lnTo>
                    <a:lnTo>
                      <a:pt x="45" y="232"/>
                    </a:lnTo>
                    <a:lnTo>
                      <a:pt x="39" y="241"/>
                    </a:lnTo>
                    <a:lnTo>
                      <a:pt x="34" y="251"/>
                    </a:lnTo>
                    <a:lnTo>
                      <a:pt x="30" y="262"/>
                    </a:lnTo>
                    <a:lnTo>
                      <a:pt x="25" y="272"/>
                    </a:lnTo>
                    <a:lnTo>
                      <a:pt x="22" y="282"/>
                    </a:lnTo>
                    <a:lnTo>
                      <a:pt x="19" y="292"/>
                    </a:lnTo>
                    <a:lnTo>
                      <a:pt x="17" y="304"/>
                    </a:lnTo>
                    <a:lnTo>
                      <a:pt x="13" y="327"/>
                    </a:lnTo>
                    <a:lnTo>
                      <a:pt x="9" y="354"/>
                    </a:lnTo>
                    <a:lnTo>
                      <a:pt x="7" y="385"/>
                    </a:lnTo>
                    <a:lnTo>
                      <a:pt x="4" y="419"/>
                    </a:lnTo>
                    <a:lnTo>
                      <a:pt x="2" y="457"/>
                    </a:lnTo>
                    <a:lnTo>
                      <a:pt x="1" y="499"/>
                    </a:lnTo>
                    <a:lnTo>
                      <a:pt x="0" y="545"/>
                    </a:lnTo>
                    <a:lnTo>
                      <a:pt x="0" y="595"/>
                    </a:lnTo>
                    <a:lnTo>
                      <a:pt x="0" y="828"/>
                    </a:lnTo>
                    <a:lnTo>
                      <a:pt x="0" y="879"/>
                    </a:lnTo>
                    <a:lnTo>
                      <a:pt x="1" y="926"/>
                    </a:lnTo>
                    <a:lnTo>
                      <a:pt x="3" y="968"/>
                    </a:lnTo>
                    <a:lnTo>
                      <a:pt x="4" y="1007"/>
                    </a:lnTo>
                    <a:lnTo>
                      <a:pt x="7" y="1042"/>
                    </a:lnTo>
                    <a:lnTo>
                      <a:pt x="10" y="1074"/>
                    </a:lnTo>
                    <a:lnTo>
                      <a:pt x="13" y="1101"/>
                    </a:lnTo>
                    <a:lnTo>
                      <a:pt x="17" y="1123"/>
                    </a:lnTo>
                    <a:lnTo>
                      <a:pt x="20" y="1134"/>
                    </a:lnTo>
                    <a:lnTo>
                      <a:pt x="23" y="1145"/>
                    </a:lnTo>
                    <a:lnTo>
                      <a:pt x="26" y="1155"/>
                    </a:lnTo>
                    <a:lnTo>
                      <a:pt x="31" y="1165"/>
                    </a:lnTo>
                    <a:lnTo>
                      <a:pt x="36" y="1175"/>
                    </a:lnTo>
                    <a:lnTo>
                      <a:pt x="41" y="1186"/>
                    </a:lnTo>
                    <a:lnTo>
                      <a:pt x="47" y="1195"/>
                    </a:lnTo>
                    <a:lnTo>
                      <a:pt x="53" y="1205"/>
                    </a:lnTo>
                    <a:lnTo>
                      <a:pt x="67" y="1225"/>
                    </a:lnTo>
                    <a:lnTo>
                      <a:pt x="85" y="1243"/>
                    </a:lnTo>
                    <a:lnTo>
                      <a:pt x="103" y="1261"/>
                    </a:lnTo>
                    <a:lnTo>
                      <a:pt x="125" y="1280"/>
                    </a:lnTo>
                    <a:lnTo>
                      <a:pt x="148" y="1297"/>
                    </a:lnTo>
                    <a:lnTo>
                      <a:pt x="174" y="1314"/>
                    </a:lnTo>
                    <a:lnTo>
                      <a:pt x="201" y="1328"/>
                    </a:lnTo>
                    <a:lnTo>
                      <a:pt x="230" y="1342"/>
                    </a:lnTo>
                    <a:lnTo>
                      <a:pt x="261" y="1356"/>
                    </a:lnTo>
                    <a:lnTo>
                      <a:pt x="293" y="1367"/>
                    </a:lnTo>
                    <a:lnTo>
                      <a:pt x="327" y="1377"/>
                    </a:lnTo>
                    <a:lnTo>
                      <a:pt x="364" y="1387"/>
                    </a:lnTo>
                    <a:lnTo>
                      <a:pt x="402" y="1396"/>
                    </a:lnTo>
                    <a:lnTo>
                      <a:pt x="440" y="1403"/>
                    </a:lnTo>
                    <a:lnTo>
                      <a:pt x="480" y="1409"/>
                    </a:lnTo>
                    <a:lnTo>
                      <a:pt x="521" y="1414"/>
                    </a:lnTo>
                    <a:lnTo>
                      <a:pt x="564" y="1418"/>
                    </a:lnTo>
                    <a:lnTo>
                      <a:pt x="607" y="1421"/>
                    </a:lnTo>
                    <a:lnTo>
                      <a:pt x="652" y="1422"/>
                    </a:lnTo>
                    <a:lnTo>
                      <a:pt x="698" y="1423"/>
                    </a:lnTo>
                    <a:lnTo>
                      <a:pt x="747" y="1422"/>
                    </a:lnTo>
                    <a:lnTo>
                      <a:pt x="793" y="1420"/>
                    </a:lnTo>
                    <a:lnTo>
                      <a:pt x="839" y="1418"/>
                    </a:lnTo>
                    <a:lnTo>
                      <a:pt x="882" y="1413"/>
                    </a:lnTo>
                    <a:lnTo>
                      <a:pt x="925" y="1408"/>
                    </a:lnTo>
                    <a:lnTo>
                      <a:pt x="965" y="1402"/>
                    </a:lnTo>
                    <a:lnTo>
                      <a:pt x="1005" y="1394"/>
                    </a:lnTo>
                    <a:lnTo>
                      <a:pt x="1041" y="1385"/>
                    </a:lnTo>
                    <a:lnTo>
                      <a:pt x="1078" y="1375"/>
                    </a:lnTo>
                    <a:lnTo>
                      <a:pt x="1112" y="1364"/>
                    </a:lnTo>
                    <a:lnTo>
                      <a:pt x="1145" y="1352"/>
                    </a:lnTo>
                    <a:lnTo>
                      <a:pt x="1174" y="1339"/>
                    </a:lnTo>
                    <a:lnTo>
                      <a:pt x="1203" y="1325"/>
                    </a:lnTo>
                    <a:lnTo>
                      <a:pt x="1229" y="1310"/>
                    </a:lnTo>
                    <a:lnTo>
                      <a:pt x="1254" y="1293"/>
                    </a:lnTo>
                    <a:lnTo>
                      <a:pt x="1277" y="1277"/>
                    </a:lnTo>
                    <a:lnTo>
                      <a:pt x="1297" y="1258"/>
                    </a:lnTo>
                    <a:lnTo>
                      <a:pt x="1315" y="1240"/>
                    </a:lnTo>
                    <a:lnTo>
                      <a:pt x="1332" y="1222"/>
                    </a:lnTo>
                    <a:lnTo>
                      <a:pt x="1346" y="1202"/>
                    </a:lnTo>
                    <a:lnTo>
                      <a:pt x="1352" y="1192"/>
                    </a:lnTo>
                    <a:lnTo>
                      <a:pt x="1357" y="1183"/>
                    </a:lnTo>
                    <a:lnTo>
                      <a:pt x="1362" y="1172"/>
                    </a:lnTo>
                    <a:lnTo>
                      <a:pt x="1367" y="1162"/>
                    </a:lnTo>
                    <a:lnTo>
                      <a:pt x="1371" y="1152"/>
                    </a:lnTo>
                    <a:lnTo>
                      <a:pt x="1375" y="1141"/>
                    </a:lnTo>
                    <a:lnTo>
                      <a:pt x="1378" y="1130"/>
                    </a:lnTo>
                    <a:lnTo>
                      <a:pt x="1380" y="1120"/>
                    </a:lnTo>
                    <a:lnTo>
                      <a:pt x="1384" y="1097"/>
                    </a:lnTo>
                    <a:lnTo>
                      <a:pt x="1387" y="1070"/>
                    </a:lnTo>
                    <a:lnTo>
                      <a:pt x="1390" y="1039"/>
                    </a:lnTo>
                    <a:lnTo>
                      <a:pt x="1392" y="1004"/>
                    </a:lnTo>
                    <a:lnTo>
                      <a:pt x="1394" y="966"/>
                    </a:lnTo>
                    <a:lnTo>
                      <a:pt x="1395" y="924"/>
                    </a:lnTo>
                    <a:lnTo>
                      <a:pt x="1396" y="878"/>
                    </a:lnTo>
                    <a:lnTo>
                      <a:pt x="1396" y="828"/>
                    </a:lnTo>
                    <a:lnTo>
                      <a:pt x="1396" y="595"/>
                    </a:lnTo>
                    <a:lnTo>
                      <a:pt x="1396" y="544"/>
                    </a:lnTo>
                    <a:lnTo>
                      <a:pt x="1395" y="497"/>
                    </a:lnTo>
                    <a:lnTo>
                      <a:pt x="1394" y="455"/>
                    </a:lnTo>
                    <a:lnTo>
                      <a:pt x="1392" y="416"/>
                    </a:lnTo>
                    <a:lnTo>
                      <a:pt x="1390" y="380"/>
                    </a:lnTo>
                    <a:lnTo>
                      <a:pt x="1387" y="350"/>
                    </a:lnTo>
                    <a:lnTo>
                      <a:pt x="1383" y="323"/>
                    </a:lnTo>
                    <a:lnTo>
                      <a:pt x="1379" y="29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1" name="Freeform 9"/>
              <p:cNvSpPr>
                <a:spLocks/>
              </p:cNvSpPr>
              <p:nvPr userDrawn="1"/>
            </p:nvSpPr>
            <p:spPr bwMode="auto">
              <a:xfrm>
                <a:off x="1851026" y="6148388"/>
                <a:ext cx="160338" cy="168275"/>
              </a:xfrm>
              <a:custGeom>
                <a:avLst/>
                <a:gdLst>
                  <a:gd name="T0" fmla="*/ 0 w 1317"/>
                  <a:gd name="T1" fmla="*/ 1375 h 1375"/>
                  <a:gd name="T2" fmla="*/ 400 w 1317"/>
                  <a:gd name="T3" fmla="*/ 1375 h 1375"/>
                  <a:gd name="T4" fmla="*/ 400 w 1317"/>
                  <a:gd name="T5" fmla="*/ 620 h 1375"/>
                  <a:gd name="T6" fmla="*/ 916 w 1317"/>
                  <a:gd name="T7" fmla="*/ 1375 h 1375"/>
                  <a:gd name="T8" fmla="*/ 1317 w 1317"/>
                  <a:gd name="T9" fmla="*/ 1375 h 1375"/>
                  <a:gd name="T10" fmla="*/ 1317 w 1317"/>
                  <a:gd name="T11" fmla="*/ 0 h 1375"/>
                  <a:gd name="T12" fmla="*/ 916 w 1317"/>
                  <a:gd name="T13" fmla="*/ 0 h 1375"/>
                  <a:gd name="T14" fmla="*/ 916 w 1317"/>
                  <a:gd name="T15" fmla="*/ 761 h 1375"/>
                  <a:gd name="T16" fmla="*/ 397 w 1317"/>
                  <a:gd name="T17" fmla="*/ 0 h 1375"/>
                  <a:gd name="T18" fmla="*/ 0 w 1317"/>
                  <a:gd name="T19" fmla="*/ 0 h 1375"/>
                  <a:gd name="T20" fmla="*/ 0 w 1317"/>
                  <a:gd name="T21" fmla="*/ 1375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7" h="1375">
                    <a:moveTo>
                      <a:pt x="0" y="1375"/>
                    </a:moveTo>
                    <a:lnTo>
                      <a:pt x="400" y="1375"/>
                    </a:lnTo>
                    <a:lnTo>
                      <a:pt x="400" y="620"/>
                    </a:lnTo>
                    <a:lnTo>
                      <a:pt x="916" y="1375"/>
                    </a:lnTo>
                    <a:lnTo>
                      <a:pt x="1317" y="1375"/>
                    </a:lnTo>
                    <a:lnTo>
                      <a:pt x="1317" y="0"/>
                    </a:lnTo>
                    <a:lnTo>
                      <a:pt x="916" y="0"/>
                    </a:lnTo>
                    <a:lnTo>
                      <a:pt x="916" y="761"/>
                    </a:lnTo>
                    <a:lnTo>
                      <a:pt x="397" y="0"/>
                    </a:lnTo>
                    <a:lnTo>
                      <a:pt x="0" y="0"/>
                    </a:lnTo>
                    <a:lnTo>
                      <a:pt x="0" y="137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2" name="Rectangle 10"/>
              <p:cNvSpPr>
                <a:spLocks noChangeArrowheads="1"/>
              </p:cNvSpPr>
              <p:nvPr userDrawn="1"/>
            </p:nvSpPr>
            <p:spPr bwMode="auto">
              <a:xfrm>
                <a:off x="1576388" y="6148388"/>
                <a:ext cx="53975" cy="1682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3" name="Freeform 11"/>
              <p:cNvSpPr>
                <a:spLocks/>
              </p:cNvSpPr>
              <p:nvPr userDrawn="1"/>
            </p:nvSpPr>
            <p:spPr bwMode="auto">
              <a:xfrm>
                <a:off x="1417638" y="6148388"/>
                <a:ext cx="134938" cy="168275"/>
              </a:xfrm>
              <a:custGeom>
                <a:avLst/>
                <a:gdLst>
                  <a:gd name="T0" fmla="*/ 0 w 1095"/>
                  <a:gd name="T1" fmla="*/ 1375 h 1375"/>
                  <a:gd name="T2" fmla="*/ 1095 w 1095"/>
                  <a:gd name="T3" fmla="*/ 1375 h 1375"/>
                  <a:gd name="T4" fmla="*/ 1095 w 1095"/>
                  <a:gd name="T5" fmla="*/ 1037 h 1375"/>
                  <a:gd name="T6" fmla="*/ 430 w 1095"/>
                  <a:gd name="T7" fmla="*/ 1037 h 1375"/>
                  <a:gd name="T8" fmla="*/ 430 w 1095"/>
                  <a:gd name="T9" fmla="*/ 0 h 1375"/>
                  <a:gd name="T10" fmla="*/ 0 w 1095"/>
                  <a:gd name="T11" fmla="*/ 0 h 1375"/>
                  <a:gd name="T12" fmla="*/ 0 w 1095"/>
                  <a:gd name="T13" fmla="*/ 1375 h 1375"/>
                </a:gdLst>
                <a:ahLst/>
                <a:cxnLst>
                  <a:cxn ang="0">
                    <a:pos x="T0" y="T1"/>
                  </a:cxn>
                  <a:cxn ang="0">
                    <a:pos x="T2" y="T3"/>
                  </a:cxn>
                  <a:cxn ang="0">
                    <a:pos x="T4" y="T5"/>
                  </a:cxn>
                  <a:cxn ang="0">
                    <a:pos x="T6" y="T7"/>
                  </a:cxn>
                  <a:cxn ang="0">
                    <a:pos x="T8" y="T9"/>
                  </a:cxn>
                  <a:cxn ang="0">
                    <a:pos x="T10" y="T11"/>
                  </a:cxn>
                  <a:cxn ang="0">
                    <a:pos x="T12" y="T13"/>
                  </a:cxn>
                </a:cxnLst>
                <a:rect l="0" t="0" r="r" b="b"/>
                <a:pathLst>
                  <a:path w="1095" h="1375">
                    <a:moveTo>
                      <a:pt x="0" y="1375"/>
                    </a:moveTo>
                    <a:lnTo>
                      <a:pt x="1095" y="1375"/>
                    </a:lnTo>
                    <a:lnTo>
                      <a:pt x="1095" y="1037"/>
                    </a:lnTo>
                    <a:lnTo>
                      <a:pt x="430" y="1037"/>
                    </a:lnTo>
                    <a:lnTo>
                      <a:pt x="430" y="0"/>
                    </a:lnTo>
                    <a:lnTo>
                      <a:pt x="0" y="0"/>
                    </a:lnTo>
                    <a:lnTo>
                      <a:pt x="0" y="137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4" name="Freeform 12"/>
              <p:cNvSpPr>
                <a:spLocks/>
              </p:cNvSpPr>
              <p:nvPr userDrawn="1"/>
            </p:nvSpPr>
            <p:spPr bwMode="auto">
              <a:xfrm>
                <a:off x="1200151" y="6148388"/>
                <a:ext cx="188913" cy="168275"/>
              </a:xfrm>
              <a:custGeom>
                <a:avLst/>
                <a:gdLst>
                  <a:gd name="T0" fmla="*/ 0 w 1550"/>
                  <a:gd name="T1" fmla="*/ 1375 h 1375"/>
                  <a:gd name="T2" fmla="*/ 350 w 1550"/>
                  <a:gd name="T3" fmla="*/ 1375 h 1375"/>
                  <a:gd name="T4" fmla="*/ 350 w 1550"/>
                  <a:gd name="T5" fmla="*/ 327 h 1375"/>
                  <a:gd name="T6" fmla="*/ 618 w 1550"/>
                  <a:gd name="T7" fmla="*/ 1375 h 1375"/>
                  <a:gd name="T8" fmla="*/ 932 w 1550"/>
                  <a:gd name="T9" fmla="*/ 1375 h 1375"/>
                  <a:gd name="T10" fmla="*/ 1201 w 1550"/>
                  <a:gd name="T11" fmla="*/ 302 h 1375"/>
                  <a:gd name="T12" fmla="*/ 1201 w 1550"/>
                  <a:gd name="T13" fmla="*/ 1375 h 1375"/>
                  <a:gd name="T14" fmla="*/ 1550 w 1550"/>
                  <a:gd name="T15" fmla="*/ 1375 h 1375"/>
                  <a:gd name="T16" fmla="*/ 1550 w 1550"/>
                  <a:gd name="T17" fmla="*/ 0 h 1375"/>
                  <a:gd name="T18" fmla="*/ 944 w 1550"/>
                  <a:gd name="T19" fmla="*/ 0 h 1375"/>
                  <a:gd name="T20" fmla="*/ 777 w 1550"/>
                  <a:gd name="T21" fmla="*/ 689 h 1375"/>
                  <a:gd name="T22" fmla="*/ 609 w 1550"/>
                  <a:gd name="T23" fmla="*/ 0 h 1375"/>
                  <a:gd name="T24" fmla="*/ 0 w 1550"/>
                  <a:gd name="T25" fmla="*/ 0 h 1375"/>
                  <a:gd name="T26" fmla="*/ 0 w 1550"/>
                  <a:gd name="T27" fmla="*/ 1375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0" h="1375">
                    <a:moveTo>
                      <a:pt x="0" y="1375"/>
                    </a:moveTo>
                    <a:lnTo>
                      <a:pt x="350" y="1375"/>
                    </a:lnTo>
                    <a:lnTo>
                      <a:pt x="350" y="327"/>
                    </a:lnTo>
                    <a:lnTo>
                      <a:pt x="618" y="1375"/>
                    </a:lnTo>
                    <a:lnTo>
                      <a:pt x="932" y="1375"/>
                    </a:lnTo>
                    <a:lnTo>
                      <a:pt x="1201" y="302"/>
                    </a:lnTo>
                    <a:lnTo>
                      <a:pt x="1201" y="1375"/>
                    </a:lnTo>
                    <a:lnTo>
                      <a:pt x="1550" y="1375"/>
                    </a:lnTo>
                    <a:lnTo>
                      <a:pt x="1550" y="0"/>
                    </a:lnTo>
                    <a:lnTo>
                      <a:pt x="944" y="0"/>
                    </a:lnTo>
                    <a:lnTo>
                      <a:pt x="777" y="689"/>
                    </a:lnTo>
                    <a:lnTo>
                      <a:pt x="609" y="0"/>
                    </a:lnTo>
                    <a:lnTo>
                      <a:pt x="0" y="0"/>
                    </a:lnTo>
                    <a:lnTo>
                      <a:pt x="0" y="137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5" name="Freeform 13"/>
              <p:cNvSpPr>
                <a:spLocks/>
              </p:cNvSpPr>
              <p:nvPr userDrawn="1"/>
            </p:nvSpPr>
            <p:spPr bwMode="auto">
              <a:xfrm>
                <a:off x="623888" y="6148388"/>
                <a:ext cx="161925" cy="168275"/>
              </a:xfrm>
              <a:custGeom>
                <a:avLst/>
                <a:gdLst>
                  <a:gd name="T0" fmla="*/ 0 w 1326"/>
                  <a:gd name="T1" fmla="*/ 294 h 1375"/>
                  <a:gd name="T2" fmla="*/ 797 w 1326"/>
                  <a:gd name="T3" fmla="*/ 294 h 1375"/>
                  <a:gd name="T4" fmla="*/ 0 w 1326"/>
                  <a:gd name="T5" fmla="*/ 1090 h 1375"/>
                  <a:gd name="T6" fmla="*/ 0 w 1326"/>
                  <a:gd name="T7" fmla="*/ 1375 h 1375"/>
                  <a:gd name="T8" fmla="*/ 1326 w 1326"/>
                  <a:gd name="T9" fmla="*/ 1375 h 1375"/>
                  <a:gd name="T10" fmla="*/ 1326 w 1326"/>
                  <a:gd name="T11" fmla="*/ 1080 h 1375"/>
                  <a:gd name="T12" fmla="*/ 526 w 1326"/>
                  <a:gd name="T13" fmla="*/ 1080 h 1375"/>
                  <a:gd name="T14" fmla="*/ 1321 w 1326"/>
                  <a:gd name="T15" fmla="*/ 285 h 1375"/>
                  <a:gd name="T16" fmla="*/ 1321 w 1326"/>
                  <a:gd name="T17" fmla="*/ 0 h 1375"/>
                  <a:gd name="T18" fmla="*/ 0 w 1326"/>
                  <a:gd name="T19" fmla="*/ 0 h 1375"/>
                  <a:gd name="T20" fmla="*/ 0 w 1326"/>
                  <a:gd name="T21" fmla="*/ 294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6" h="1375">
                    <a:moveTo>
                      <a:pt x="0" y="294"/>
                    </a:moveTo>
                    <a:lnTo>
                      <a:pt x="797" y="294"/>
                    </a:lnTo>
                    <a:lnTo>
                      <a:pt x="0" y="1090"/>
                    </a:lnTo>
                    <a:lnTo>
                      <a:pt x="0" y="1375"/>
                    </a:lnTo>
                    <a:lnTo>
                      <a:pt x="1326" y="1375"/>
                    </a:lnTo>
                    <a:lnTo>
                      <a:pt x="1326" y="1080"/>
                    </a:lnTo>
                    <a:lnTo>
                      <a:pt x="526" y="1080"/>
                    </a:lnTo>
                    <a:lnTo>
                      <a:pt x="1321" y="285"/>
                    </a:lnTo>
                    <a:lnTo>
                      <a:pt x="1321" y="0"/>
                    </a:lnTo>
                    <a:lnTo>
                      <a:pt x="0" y="0"/>
                    </a:lnTo>
                    <a:lnTo>
                      <a:pt x="0" y="29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31985075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4" name="Picture 7" descr="NRCC彩色标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984" y="0"/>
            <a:ext cx="1964267" cy="11430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Line 12"/>
          <p:cNvSpPr>
            <a:spLocks noChangeShapeType="1"/>
          </p:cNvSpPr>
          <p:nvPr/>
        </p:nvSpPr>
        <p:spPr bwMode="auto">
          <a:xfrm flipH="1">
            <a:off x="9097433" y="6500813"/>
            <a:ext cx="2540000" cy="0"/>
          </a:xfrm>
          <a:prstGeom prst="line">
            <a:avLst/>
          </a:prstGeom>
          <a:noFill/>
          <a:ln w="28575">
            <a:solidFill>
              <a:schemeClr val="tx1"/>
            </a:solidFill>
            <a:round/>
            <a:headEnd/>
            <a:tailEnd/>
          </a:ln>
        </p:spPr>
        <p:txBody>
          <a:bodyPr/>
          <a:lstStyle/>
          <a:p>
            <a:pPr>
              <a:defRPr/>
            </a:pPr>
            <a:endParaRPr lang="zh-CN" altLang="en-US"/>
          </a:p>
        </p:txBody>
      </p:sp>
      <p:sp>
        <p:nvSpPr>
          <p:cNvPr id="6" name="Rectangle 13"/>
          <p:cNvSpPr>
            <a:spLocks noChangeArrowheads="1"/>
          </p:cNvSpPr>
          <p:nvPr/>
        </p:nvSpPr>
        <p:spPr bwMode="auto">
          <a:xfrm>
            <a:off x="3429000" y="6319839"/>
            <a:ext cx="5619751" cy="395287"/>
          </a:xfrm>
          <a:prstGeom prst="rect">
            <a:avLst/>
          </a:prstGeom>
          <a:noFill/>
          <a:ln>
            <a:noFill/>
          </a:ln>
          <a:extLst/>
        </p:spPr>
        <p:txBody>
          <a:bodyPr/>
          <a:lstStyle>
            <a:lvl1pPr algn="ctr">
              <a:defRPr kumimoji="1" sz="3200" b="1">
                <a:solidFill>
                  <a:schemeClr val="tx1"/>
                </a:solidFill>
                <a:latin typeface="Times New Roman" panose="02020603050405020304" pitchFamily="18" charset="0"/>
                <a:ea typeface="宋体" panose="02010600030101010101" pitchFamily="2" charset="-122"/>
              </a:defRPr>
            </a:lvl1pPr>
            <a:lvl2pPr marL="742950" indent="-285750" algn="ctr">
              <a:defRPr kumimoji="1" sz="3200" b="1">
                <a:solidFill>
                  <a:schemeClr val="tx1"/>
                </a:solidFill>
                <a:latin typeface="Times New Roman" panose="02020603050405020304" pitchFamily="18" charset="0"/>
                <a:ea typeface="宋体" panose="02010600030101010101" pitchFamily="2" charset="-122"/>
              </a:defRPr>
            </a:lvl2pPr>
            <a:lvl3pPr marL="1143000" indent="-228600" algn="ctr">
              <a:defRPr kumimoji="1" sz="3200" b="1">
                <a:solidFill>
                  <a:schemeClr val="tx1"/>
                </a:solidFill>
                <a:latin typeface="Times New Roman" panose="02020603050405020304" pitchFamily="18" charset="0"/>
                <a:ea typeface="宋体" panose="02010600030101010101" pitchFamily="2" charset="-122"/>
              </a:defRPr>
            </a:lvl3pPr>
            <a:lvl4pPr marL="1600200" indent="-228600" algn="ctr">
              <a:defRPr kumimoji="1" sz="3200" b="1">
                <a:solidFill>
                  <a:schemeClr val="tx1"/>
                </a:solidFill>
                <a:latin typeface="Times New Roman" panose="02020603050405020304" pitchFamily="18" charset="0"/>
                <a:ea typeface="宋体" panose="02010600030101010101" pitchFamily="2" charset="-122"/>
              </a:defRPr>
            </a:lvl4pPr>
            <a:lvl5pPr marL="2057400" indent="-228600" algn="ctr">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defRPr/>
            </a:pPr>
            <a:r>
              <a:rPr kumimoji="0" lang="zh-CN" altLang="en-US" sz="1600" smtClean="0">
                <a:solidFill>
                  <a:srgbClr val="3333CC"/>
                </a:solidFill>
                <a:latin typeface="华文细黑" panose="02010600040101010101" pitchFamily="2" charset="-122"/>
                <a:ea typeface="华文细黑" panose="02010600040101010101" pitchFamily="2" charset="-122"/>
              </a:rPr>
              <a:t>国家安全生产监督管理总局化学品登记中心</a:t>
            </a:r>
          </a:p>
        </p:txBody>
      </p:sp>
      <p:sp>
        <p:nvSpPr>
          <p:cNvPr id="7" name="Line 14"/>
          <p:cNvSpPr>
            <a:spLocks noChangeShapeType="1"/>
          </p:cNvSpPr>
          <p:nvPr/>
        </p:nvSpPr>
        <p:spPr bwMode="auto">
          <a:xfrm>
            <a:off x="406400" y="6500813"/>
            <a:ext cx="3048000" cy="0"/>
          </a:xfrm>
          <a:prstGeom prst="line">
            <a:avLst/>
          </a:prstGeom>
          <a:noFill/>
          <a:ln w="28575">
            <a:solidFill>
              <a:schemeClr val="tx1"/>
            </a:solidFill>
            <a:round/>
            <a:headEnd/>
            <a:tailEnd/>
          </a:ln>
        </p:spPr>
        <p:txBody>
          <a:bodyPr/>
          <a:lstStyle/>
          <a:p>
            <a:pPr>
              <a:defRPr/>
            </a:pPr>
            <a:endParaRPr lang="zh-CN" altLang="en-US"/>
          </a:p>
        </p:txBody>
      </p:sp>
      <p:sp>
        <p:nvSpPr>
          <p:cNvPr id="8" name="AutoShape 4"/>
          <p:cNvSpPr>
            <a:spLocks noChangeArrowheads="1"/>
          </p:cNvSpPr>
          <p:nvPr userDrawn="1"/>
        </p:nvSpPr>
        <p:spPr bwMode="auto">
          <a:xfrm>
            <a:off x="762000" y="1143000"/>
            <a:ext cx="10610851" cy="109538"/>
          </a:xfrm>
          <a:custGeom>
            <a:avLst/>
            <a:gdLst>
              <a:gd name="T0" fmla="*/ 0 w 1000"/>
              <a:gd name="T1" fmla="*/ 0 h 1000"/>
              <a:gd name="T2" fmla="*/ 4655511 w 1000"/>
              <a:gd name="T3" fmla="*/ 0 h 1000"/>
              <a:gd name="T4" fmla="*/ 4655511 w 1000"/>
              <a:gd name="T5" fmla="*/ 109538 h 1000"/>
              <a:gd name="T6" fmla="*/ 0 w 1000"/>
              <a:gd name="T7" fmla="*/ 109538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FF0000"/>
          </a:solidFill>
          <a:ln w="9525">
            <a:solidFill>
              <a:srgbClr val="FF0000"/>
            </a:solidFill>
            <a:round/>
            <a:headEnd/>
            <a:tailEnd/>
          </a:ln>
        </p:spPr>
        <p:txBody>
          <a:bodyPr/>
          <a:lstStyle/>
          <a:p>
            <a:pPr>
              <a:defRPr/>
            </a:pPr>
            <a:endParaRPr lang="zh-CN" altLang="en-US"/>
          </a:p>
        </p:txBody>
      </p:sp>
      <p:sp>
        <p:nvSpPr>
          <p:cNvPr id="2" name="标题 1"/>
          <p:cNvSpPr>
            <a:spLocks noGrp="1"/>
          </p:cNvSpPr>
          <p:nvPr>
            <p:ph type="ctrTitle"/>
          </p:nvPr>
        </p:nvSpPr>
        <p:spPr>
          <a:xfrm>
            <a:off x="914400" y="213042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dirty="0" smtClean="0"/>
              <a:t>单击此处编辑母版副标题样式</a:t>
            </a:r>
            <a:endParaRPr lang="zh-CN" altLang="en-US" dirty="0"/>
          </a:p>
        </p:txBody>
      </p:sp>
    </p:spTree>
    <p:extLst>
      <p:ext uri="{BB962C8B-B14F-4D97-AF65-F5344CB8AC3E}">
        <p14:creationId xmlns:p14="http://schemas.microsoft.com/office/powerpoint/2010/main" val="200625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59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914400" y="1219200"/>
            <a:ext cx="10363200" cy="4876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914400" y="6477000"/>
            <a:ext cx="2540000" cy="228600"/>
          </a:xfrm>
          <a:prstGeom prst="rect">
            <a:avLst/>
          </a:prstGeom>
        </p:spPr>
        <p:txBody>
          <a:bodyPr/>
          <a:lstStyle>
            <a:lvl1pPr>
              <a:defRPr/>
            </a:lvl1pPr>
          </a:lstStyle>
          <a:p>
            <a:pPr>
              <a:defRPr/>
            </a:pPr>
            <a:fld id="{BE67C76D-0796-4356-B413-BE8418ACCB83}" type="datetime1">
              <a:rPr lang="zh-CN" altLang="en-US"/>
              <a:pPr>
                <a:defRPr/>
              </a:pPr>
              <a:t>2020/12/27</a:t>
            </a:fld>
            <a:endParaRPr lang="en-US" altLang="zh-CN"/>
          </a:p>
        </p:txBody>
      </p:sp>
      <p:sp>
        <p:nvSpPr>
          <p:cNvPr id="4" name="Rectangle 5"/>
          <p:cNvSpPr>
            <a:spLocks noGrp="1" noChangeArrowheads="1"/>
          </p:cNvSpPr>
          <p:nvPr>
            <p:ph type="ftr" sz="quarter" idx="11"/>
          </p:nvPr>
        </p:nvSpPr>
        <p:spPr>
          <a:xfrm>
            <a:off x="3162300" y="6211888"/>
            <a:ext cx="6197600" cy="457200"/>
          </a:xfrm>
          <a:prstGeom prst="rect">
            <a:avLst/>
          </a:prstGeom>
        </p:spPr>
        <p:txBody>
          <a:bodyPr/>
          <a:lstStyle>
            <a:lvl1pPr>
              <a:defRPr/>
            </a:lvl1pPr>
          </a:lstStyle>
          <a:p>
            <a:pPr>
              <a:defRPr/>
            </a:pPr>
            <a:r>
              <a:rPr lang="zh-CN" altLang="en-US"/>
              <a:t>国家安全生产监督管理总局化学品登记中心</a:t>
            </a:r>
          </a:p>
        </p:txBody>
      </p:sp>
    </p:spTree>
    <p:extLst>
      <p:ext uri="{BB962C8B-B14F-4D97-AF65-F5344CB8AC3E}">
        <p14:creationId xmlns:p14="http://schemas.microsoft.com/office/powerpoint/2010/main" val="34064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2" r:id="rId1"/>
    <p:sldLayoutId id="2147483688" r:id="rId2"/>
    <p:sldLayoutId id="2147483684" r:id="rId3"/>
    <p:sldLayoutId id="2147483685" r:id="rId4"/>
    <p:sldLayoutId id="2147483686" r:id="rId5"/>
    <p:sldLayoutId id="2147483687"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slideLayout" Target="../slideLayouts/slideLayout4.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7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21.jpeg"/><Relationship Id="rId7" Type="http://schemas.openxmlformats.org/officeDocument/2006/relationships/slide" Target="slide17.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slide" Target="slide16.xml"/><Relationship Id="rId4" Type="http://schemas.openxmlformats.org/officeDocument/2006/relationships/image" Target="../media/image22.jpeg"/><Relationship Id="rId9" Type="http://schemas.openxmlformats.org/officeDocument/2006/relationships/slide" Target="slide2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916832"/>
            <a:ext cx="10009063" cy="836140"/>
          </a:xfrm>
        </p:spPr>
        <p:txBody>
          <a:bodyPr/>
          <a:lstStyle/>
          <a:p>
            <a:pPr algn="ctr"/>
            <a:r>
              <a:rPr lang="zh-CN" altLang="en-US" dirty="0"/>
              <a:t>危险化学品管理</a:t>
            </a:r>
          </a:p>
        </p:txBody>
      </p:sp>
    </p:spTree>
    <p:extLst>
      <p:ext uri="{BB962C8B-B14F-4D97-AF65-F5344CB8AC3E}">
        <p14:creationId xmlns:p14="http://schemas.microsoft.com/office/powerpoint/2010/main" val="989955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965200" y="1096963"/>
            <a:ext cx="104648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30000"/>
              </a:lnSpc>
            </a:pPr>
            <a:r>
              <a:rPr lang="en-US" altLang="zh-CN" sz="2800">
                <a:latin typeface="幼圆" pitchFamily="49" charset="-122"/>
                <a:ea typeface="幼圆" pitchFamily="49" charset="-122"/>
              </a:rPr>
              <a:t>【</a:t>
            </a:r>
            <a:r>
              <a:rPr lang="zh-CN" altLang="en-US" sz="2800">
                <a:solidFill>
                  <a:srgbClr val="FF0000"/>
                </a:solidFill>
                <a:latin typeface="幼圆" pitchFamily="49" charset="-122"/>
                <a:ea typeface="幼圆" pitchFamily="49" charset="-122"/>
              </a:rPr>
              <a:t>通用规范</a:t>
            </a:r>
            <a:r>
              <a:rPr lang="en-US" altLang="zh-CN" sz="2800">
                <a:latin typeface="幼圆" pitchFamily="49" charset="-122"/>
                <a:ea typeface="幼圆" pitchFamily="49" charset="-122"/>
              </a:rPr>
              <a:t>】</a:t>
            </a:r>
          </a:p>
          <a:p>
            <a:r>
              <a:rPr lang="en-US" altLang="zh-CN" sz="2400">
                <a:latin typeface="幼圆" pitchFamily="49" charset="-122"/>
                <a:ea typeface="幼圆" pitchFamily="49" charset="-122"/>
              </a:rPr>
              <a:t>5.7.5 </a:t>
            </a:r>
            <a:r>
              <a:rPr lang="zh-CN" altLang="en-US" sz="2400">
                <a:latin typeface="幼圆" pitchFamily="49" charset="-122"/>
                <a:ea typeface="幼圆" pitchFamily="49" charset="-122"/>
              </a:rPr>
              <a:t>危险化学品登记</a:t>
            </a:r>
          </a:p>
          <a:p>
            <a:r>
              <a:rPr lang="zh-CN" altLang="en-US"/>
              <a:t>    </a:t>
            </a:r>
            <a:r>
              <a:rPr lang="zh-CN" altLang="en-US" sz="2400">
                <a:latin typeface="幼圆" pitchFamily="49" charset="-122"/>
                <a:ea typeface="幼圆" pitchFamily="49" charset="-122"/>
              </a:rPr>
              <a:t>企业应按照有关规定对危险化学品进行登记。</a:t>
            </a:r>
            <a:r>
              <a:rPr lang="zh-CN" altLang="en-US"/>
              <a:t> </a:t>
            </a:r>
          </a:p>
          <a:p>
            <a:endParaRPr lang="zh-CN" altLang="en-US"/>
          </a:p>
        </p:txBody>
      </p:sp>
      <p:sp>
        <p:nvSpPr>
          <p:cNvPr id="15363" name="Rectangle 5"/>
          <p:cNvSpPr>
            <a:spLocks noChangeArrowheads="1"/>
          </p:cNvSpPr>
          <p:nvPr/>
        </p:nvSpPr>
        <p:spPr bwMode="auto">
          <a:xfrm>
            <a:off x="814917" y="2852738"/>
            <a:ext cx="10752667" cy="266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a:t>【</a:t>
            </a:r>
            <a:r>
              <a:rPr lang="zh-CN" altLang="en-US">
                <a:solidFill>
                  <a:srgbClr val="FF0000"/>
                </a:solidFill>
              </a:rPr>
              <a:t>评审标准</a:t>
            </a:r>
            <a:r>
              <a:rPr lang="en-US" altLang="zh-CN"/>
              <a:t>】</a:t>
            </a:r>
          </a:p>
          <a:p>
            <a:r>
              <a:rPr lang="en-US" altLang="zh-CN" sz="2400">
                <a:latin typeface="幼圆" pitchFamily="49" charset="-122"/>
                <a:ea typeface="幼圆" pitchFamily="49" charset="-122"/>
              </a:rPr>
              <a:t>9.5 </a:t>
            </a:r>
            <a:r>
              <a:rPr lang="zh-CN" altLang="en-US" sz="2400">
                <a:latin typeface="幼圆" pitchFamily="49" charset="-122"/>
                <a:ea typeface="幼圆" pitchFamily="49" charset="-122"/>
              </a:rPr>
              <a:t>危险化学品登记</a:t>
            </a:r>
          </a:p>
          <a:p>
            <a:r>
              <a:rPr lang="zh-CN" altLang="en-US" sz="2400">
                <a:latin typeface="幼圆" pitchFamily="49" charset="-122"/>
                <a:ea typeface="幼圆" pitchFamily="49" charset="-122"/>
              </a:rPr>
              <a:t>    企业应按照有关规定对危险化学品进行登记。</a:t>
            </a:r>
          </a:p>
          <a:p>
            <a:endParaRPr lang="zh-CN" altLang="en-US" sz="2400">
              <a:latin typeface="幼圆" pitchFamily="49" charset="-122"/>
              <a:ea typeface="幼圆" pitchFamily="49" charset="-122"/>
            </a:endParaRPr>
          </a:p>
          <a:p>
            <a:endParaRPr lang="zh-CN" altLang="en-US" sz="2400">
              <a:latin typeface="幼圆" pitchFamily="49" charset="-122"/>
              <a:ea typeface="幼圆" pitchFamily="49" charset="-122"/>
            </a:endParaRPr>
          </a:p>
          <a:p>
            <a:r>
              <a:rPr lang="zh-CN" altLang="en-US" sz="2400">
                <a:latin typeface="幼圆" pitchFamily="49" charset="-122"/>
                <a:ea typeface="幼圆" pitchFamily="49" charset="-122"/>
              </a:rPr>
              <a:t>没有进行危险化学品登记或登记证载明的日期超过有效期扣</a:t>
            </a:r>
            <a:r>
              <a:rPr lang="en-US" altLang="zh-CN" sz="2400">
                <a:latin typeface="幼圆" pitchFamily="49" charset="-122"/>
                <a:ea typeface="幼圆" pitchFamily="49" charset="-122"/>
              </a:rPr>
              <a:t>20</a:t>
            </a:r>
            <a:r>
              <a:rPr lang="zh-CN" altLang="en-US" sz="2400">
                <a:latin typeface="幼圆" pitchFamily="49" charset="-122"/>
                <a:ea typeface="幼圆" pitchFamily="49" charset="-122"/>
              </a:rPr>
              <a:t>分（</a:t>
            </a:r>
            <a:r>
              <a:rPr lang="en-US" altLang="zh-CN" sz="2400">
                <a:latin typeface="幼圆" pitchFamily="49" charset="-122"/>
                <a:ea typeface="幼圆" pitchFamily="49" charset="-122"/>
              </a:rPr>
              <a:t>B</a:t>
            </a:r>
            <a:r>
              <a:rPr lang="zh-CN" altLang="en-US" sz="2400">
                <a:latin typeface="幼圆" pitchFamily="49" charset="-122"/>
                <a:ea typeface="幼圆" pitchFamily="49" charset="-122"/>
              </a:rPr>
              <a:t>级要素否决项）</a:t>
            </a:r>
            <a:r>
              <a:rPr lang="zh-CN" altLang="en-US"/>
              <a:t> </a:t>
            </a:r>
            <a:endParaRPr lang="zh-CN" altLang="en-US" sz="2400">
              <a:latin typeface="幼圆" pitchFamily="49" charset="-122"/>
              <a:ea typeface="幼圆" pitchFamily="49" charset="-122"/>
            </a:endParaRPr>
          </a:p>
        </p:txBody>
      </p:sp>
      <p:sp>
        <p:nvSpPr>
          <p:cNvPr id="15364" name="AutoShape 6"/>
          <p:cNvSpPr>
            <a:spLocks noChangeArrowheads="1"/>
          </p:cNvSpPr>
          <p:nvPr/>
        </p:nvSpPr>
        <p:spPr bwMode="auto">
          <a:xfrm>
            <a:off x="527051" y="4437064"/>
            <a:ext cx="768349" cy="554037"/>
          </a:xfrm>
          <a:prstGeom prst="irregularSeal2">
            <a:avLst/>
          </a:prstGeom>
          <a:solidFill>
            <a:schemeClr val="accent1"/>
          </a:solidFill>
          <a:ln w="9525">
            <a:solidFill>
              <a:schemeClr val="tx1"/>
            </a:solidFill>
            <a:miter lim="800000"/>
            <a:headEnd/>
            <a:tailEnd/>
          </a:ln>
        </p:spPr>
        <p:txBody>
          <a:bodyPr wrap="none" anchor="ctr"/>
          <a:lstStyle/>
          <a:p>
            <a:endParaRPr lang="zh-CN" altLang="en-US"/>
          </a:p>
        </p:txBody>
      </p:sp>
    </p:spTree>
    <p:extLst>
      <p:ext uri="{BB962C8B-B14F-4D97-AF65-F5344CB8AC3E}">
        <p14:creationId xmlns:p14="http://schemas.microsoft.com/office/powerpoint/2010/main" val="9658899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4"/>
          <p:cNvSpPr txBox="1">
            <a:spLocks noChangeArrowheads="1"/>
          </p:cNvSpPr>
          <p:nvPr/>
        </p:nvSpPr>
        <p:spPr bwMode="auto">
          <a:xfrm>
            <a:off x="1703512" y="1197164"/>
            <a:ext cx="872546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en-US" altLang="zh-CN" sz="3600" dirty="0">
                <a:solidFill>
                  <a:schemeClr val="accent2"/>
                </a:solidFill>
                <a:ea typeface="华文新魏" pitchFamily="2" charset="-122"/>
              </a:rPr>
              <a:t>1</a:t>
            </a:r>
            <a:r>
              <a:rPr lang="zh-CN" altLang="en-US" sz="3600" dirty="0">
                <a:solidFill>
                  <a:schemeClr val="accent2"/>
                </a:solidFill>
                <a:ea typeface="华文新魏" pitchFamily="2" charset="-122"/>
              </a:rPr>
              <a:t>．危险化学品储存在专用仓库；</a:t>
            </a:r>
            <a:endParaRPr lang="en-US" altLang="zh-CN" sz="3600" dirty="0">
              <a:solidFill>
                <a:schemeClr val="accent2"/>
              </a:solidFill>
              <a:ea typeface="华文新魏" pitchFamily="2" charset="-122"/>
            </a:endParaRPr>
          </a:p>
          <a:p>
            <a:r>
              <a:rPr lang="en-US" altLang="zh-CN" sz="3600" dirty="0">
                <a:solidFill>
                  <a:schemeClr val="accent2"/>
                </a:solidFill>
                <a:ea typeface="华文新魏" pitchFamily="2" charset="-122"/>
              </a:rPr>
              <a:t>2</a:t>
            </a:r>
            <a:r>
              <a:rPr lang="zh-CN" altLang="en-US" sz="3600" dirty="0">
                <a:solidFill>
                  <a:schemeClr val="accent2"/>
                </a:solidFill>
                <a:ea typeface="华文新魏" pitchFamily="2" charset="-122"/>
              </a:rPr>
              <a:t>、储存方式符合标准要求；</a:t>
            </a:r>
            <a:endParaRPr lang="en-US" altLang="zh-CN" sz="3600" dirty="0">
              <a:solidFill>
                <a:schemeClr val="accent2"/>
              </a:solidFill>
              <a:ea typeface="华文新魏" pitchFamily="2" charset="-122"/>
            </a:endParaRPr>
          </a:p>
          <a:p>
            <a:r>
              <a:rPr lang="en-US" altLang="zh-CN" sz="3600" dirty="0">
                <a:solidFill>
                  <a:schemeClr val="accent2"/>
                </a:solidFill>
                <a:ea typeface="华文新魏" pitchFamily="2" charset="-122"/>
              </a:rPr>
              <a:t>3</a:t>
            </a:r>
            <a:r>
              <a:rPr lang="zh-CN" altLang="en-US" sz="3600" dirty="0">
                <a:solidFill>
                  <a:schemeClr val="accent2"/>
                </a:solidFill>
                <a:ea typeface="华文新魏" pitchFamily="2" charset="-122"/>
              </a:rPr>
              <a:t>、仓库符合安全消防要求；</a:t>
            </a:r>
            <a:endParaRPr lang="en-US" altLang="zh-CN" sz="3600" dirty="0">
              <a:solidFill>
                <a:schemeClr val="accent2"/>
              </a:solidFill>
              <a:ea typeface="华文新魏" pitchFamily="2" charset="-122"/>
            </a:endParaRPr>
          </a:p>
          <a:p>
            <a:r>
              <a:rPr lang="en-US" altLang="zh-CN" sz="3600" dirty="0">
                <a:solidFill>
                  <a:schemeClr val="accent2"/>
                </a:solidFill>
                <a:ea typeface="华文新魏" pitchFamily="2" charset="-122"/>
              </a:rPr>
              <a:t>4</a:t>
            </a:r>
            <a:r>
              <a:rPr lang="zh-CN" altLang="en-US" sz="3600" dirty="0">
                <a:solidFill>
                  <a:schemeClr val="accent2"/>
                </a:solidFill>
                <a:ea typeface="华文新魏" pitchFamily="2" charset="-122"/>
              </a:rPr>
              <a:t>、出入库危险化学品要进行核查、登记；</a:t>
            </a:r>
            <a:endParaRPr lang="en-US" altLang="zh-CN" sz="3600" dirty="0">
              <a:solidFill>
                <a:schemeClr val="accent2"/>
              </a:solidFill>
              <a:ea typeface="华文新魏" pitchFamily="2" charset="-122"/>
            </a:endParaRPr>
          </a:p>
          <a:p>
            <a:r>
              <a:rPr lang="en-US" altLang="zh-CN" sz="3600" dirty="0">
                <a:solidFill>
                  <a:schemeClr val="accent2"/>
                </a:solidFill>
                <a:ea typeface="华文新魏" pitchFamily="2" charset="-122"/>
              </a:rPr>
              <a:t>5</a:t>
            </a:r>
            <a:r>
              <a:rPr lang="zh-CN" altLang="en-US" sz="3600" dirty="0">
                <a:solidFill>
                  <a:schemeClr val="accent2"/>
                </a:solidFill>
                <a:ea typeface="华文新魏" pitchFamily="2" charset="-122"/>
              </a:rPr>
              <a:t>、危险化学品储罐要实现储罐物料动</a:t>
            </a:r>
            <a:endParaRPr lang="en-US" altLang="zh-CN" sz="3600" dirty="0">
              <a:solidFill>
                <a:schemeClr val="accent2"/>
              </a:solidFill>
              <a:ea typeface="华文新魏" pitchFamily="2" charset="-122"/>
            </a:endParaRPr>
          </a:p>
          <a:p>
            <a:r>
              <a:rPr lang="zh-CN" altLang="en-US" sz="3600" dirty="0">
                <a:solidFill>
                  <a:schemeClr val="accent2"/>
                </a:solidFill>
                <a:ea typeface="华文新魏" pitchFamily="2" charset="-122"/>
              </a:rPr>
              <a:t>态液位监控；</a:t>
            </a:r>
            <a:endParaRPr lang="en-US" altLang="zh-CN" sz="3600" dirty="0">
              <a:solidFill>
                <a:schemeClr val="accent2"/>
              </a:solidFill>
              <a:ea typeface="华文新魏" pitchFamily="2" charset="-122"/>
            </a:endParaRPr>
          </a:p>
          <a:p>
            <a:r>
              <a:rPr lang="en-US" altLang="zh-CN" sz="3600" dirty="0">
                <a:solidFill>
                  <a:schemeClr val="accent2"/>
                </a:solidFill>
                <a:ea typeface="华文新魏" pitchFamily="2" charset="-122"/>
              </a:rPr>
              <a:t>6</a:t>
            </a:r>
            <a:r>
              <a:rPr lang="zh-CN" altLang="en-US" sz="3600" dirty="0">
                <a:solidFill>
                  <a:schemeClr val="accent2"/>
                </a:solidFill>
                <a:ea typeface="华文新魏" pitchFamily="2" charset="-122"/>
              </a:rPr>
              <a:t>、危化品输送管道应定期巡线，并设</a:t>
            </a:r>
            <a:endParaRPr lang="en-US" altLang="zh-CN" sz="3600" dirty="0">
              <a:solidFill>
                <a:schemeClr val="accent2"/>
              </a:solidFill>
              <a:ea typeface="华文新魏" pitchFamily="2" charset="-122"/>
            </a:endParaRPr>
          </a:p>
          <a:p>
            <a:r>
              <a:rPr lang="zh-CN" altLang="en-US" sz="3600" dirty="0">
                <a:solidFill>
                  <a:schemeClr val="accent2"/>
                </a:solidFill>
                <a:ea typeface="华文新魏" pitchFamily="2" charset="-122"/>
              </a:rPr>
              <a:t>明显标志；</a:t>
            </a:r>
          </a:p>
        </p:txBody>
      </p:sp>
    </p:spTree>
    <p:extLst>
      <p:ext uri="{BB962C8B-B14F-4D97-AF65-F5344CB8AC3E}">
        <p14:creationId xmlns:p14="http://schemas.microsoft.com/office/powerpoint/2010/main" val="4553988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4"/>
          <p:cNvSpPr txBox="1">
            <a:spLocks noChangeArrowheads="1"/>
          </p:cNvSpPr>
          <p:nvPr/>
        </p:nvSpPr>
        <p:spPr bwMode="auto">
          <a:xfrm>
            <a:off x="1775520" y="1170270"/>
            <a:ext cx="846898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en-US" altLang="zh-CN" sz="3600" dirty="0">
                <a:solidFill>
                  <a:schemeClr val="accent2"/>
                </a:solidFill>
                <a:ea typeface="华文新魏" pitchFamily="2" charset="-122"/>
              </a:rPr>
              <a:t>7</a:t>
            </a:r>
            <a:r>
              <a:rPr lang="zh-CN" altLang="en-US" sz="3600" dirty="0">
                <a:solidFill>
                  <a:schemeClr val="accent2"/>
                </a:solidFill>
                <a:ea typeface="华文新魏" pitchFamily="2" charset="-122"/>
              </a:rPr>
              <a:t>．剧毒化学品储存在专用仓库单独存放</a:t>
            </a:r>
            <a:endParaRPr lang="en-US" altLang="zh-CN" sz="3600" dirty="0">
              <a:solidFill>
                <a:schemeClr val="accent2"/>
              </a:solidFill>
              <a:ea typeface="华文新魏" pitchFamily="2" charset="-122"/>
            </a:endParaRPr>
          </a:p>
          <a:p>
            <a:r>
              <a:rPr lang="zh-CN" altLang="en-US" sz="3600" dirty="0">
                <a:solidFill>
                  <a:schemeClr val="accent2"/>
                </a:solidFill>
                <a:ea typeface="华文新魏" pitchFamily="2" charset="-122"/>
              </a:rPr>
              <a:t>实行双人收发、双人保管制度；数量、</a:t>
            </a:r>
            <a:endParaRPr lang="en-US" altLang="zh-CN" sz="3600" dirty="0">
              <a:solidFill>
                <a:schemeClr val="accent2"/>
              </a:solidFill>
              <a:ea typeface="华文新魏" pitchFamily="2" charset="-122"/>
            </a:endParaRPr>
          </a:p>
          <a:p>
            <a:r>
              <a:rPr lang="zh-CN" altLang="en-US" sz="3600" dirty="0">
                <a:solidFill>
                  <a:schemeClr val="accent2"/>
                </a:solidFill>
                <a:ea typeface="华文新魏" pitchFamily="2" charset="-122"/>
              </a:rPr>
              <a:t>地点及管理人员的情况报当地公安部门</a:t>
            </a:r>
            <a:endParaRPr lang="en-US" altLang="zh-CN" sz="3600" dirty="0">
              <a:solidFill>
                <a:schemeClr val="accent2"/>
              </a:solidFill>
              <a:ea typeface="华文新魏" pitchFamily="2" charset="-122"/>
            </a:endParaRPr>
          </a:p>
          <a:p>
            <a:r>
              <a:rPr lang="zh-CN" altLang="en-US" sz="3600" dirty="0">
                <a:solidFill>
                  <a:schemeClr val="accent2"/>
                </a:solidFill>
                <a:ea typeface="华文新魏" pitchFamily="2" charset="-122"/>
              </a:rPr>
              <a:t>和安全生产监督管理部门备案；</a:t>
            </a:r>
            <a:endParaRPr lang="en-US" altLang="zh-CN" sz="3600" dirty="0">
              <a:solidFill>
                <a:schemeClr val="accent2"/>
              </a:solidFill>
              <a:ea typeface="华文新魏" pitchFamily="2" charset="-122"/>
            </a:endParaRPr>
          </a:p>
          <a:p>
            <a:r>
              <a:rPr lang="en-US" altLang="zh-CN" sz="3600" dirty="0">
                <a:solidFill>
                  <a:schemeClr val="accent2"/>
                </a:solidFill>
                <a:ea typeface="华文新魏" pitchFamily="2" charset="-122"/>
              </a:rPr>
              <a:t>8</a:t>
            </a:r>
            <a:r>
              <a:rPr lang="zh-CN" altLang="en-US" sz="3600" dirty="0">
                <a:solidFill>
                  <a:schemeClr val="accent2"/>
                </a:solidFill>
                <a:ea typeface="华文新魏" pitchFamily="2" charset="-122"/>
              </a:rPr>
              <a:t>、危险化学品运输安全要求，车辆安装</a:t>
            </a:r>
            <a:endParaRPr lang="en-US" altLang="zh-CN" sz="3600" dirty="0">
              <a:solidFill>
                <a:schemeClr val="accent2"/>
              </a:solidFill>
              <a:ea typeface="华文新魏" pitchFamily="2" charset="-122"/>
            </a:endParaRPr>
          </a:p>
          <a:p>
            <a:r>
              <a:rPr lang="zh-CN" altLang="en-US" sz="3600" dirty="0">
                <a:solidFill>
                  <a:schemeClr val="accent2"/>
                </a:solidFill>
                <a:ea typeface="华文新魏" pitchFamily="2" charset="-122"/>
              </a:rPr>
              <a:t>具有行驶记录功能的卫星定位装置，对</a:t>
            </a:r>
            <a:endParaRPr lang="en-US" altLang="zh-CN" sz="3600" dirty="0">
              <a:solidFill>
                <a:schemeClr val="accent2"/>
              </a:solidFill>
              <a:ea typeface="华文新魏" pitchFamily="2" charset="-122"/>
            </a:endParaRPr>
          </a:p>
          <a:p>
            <a:r>
              <a:rPr lang="en-US" altLang="zh-CN" sz="3600" dirty="0">
                <a:solidFill>
                  <a:schemeClr val="accent2"/>
                </a:solidFill>
                <a:ea typeface="华文新魏" pitchFamily="2" charset="-122"/>
              </a:rPr>
              <a:t>GPS</a:t>
            </a:r>
            <a:r>
              <a:rPr lang="zh-CN" altLang="en-US" sz="3600" dirty="0">
                <a:solidFill>
                  <a:schemeClr val="accent2"/>
                </a:solidFill>
                <a:ea typeface="华文新魏" pitchFamily="2" charset="-122"/>
              </a:rPr>
              <a:t>安装使用情况进行检查并记录，采用</a:t>
            </a:r>
            <a:endParaRPr lang="en-US" altLang="zh-CN" sz="3600" dirty="0">
              <a:solidFill>
                <a:schemeClr val="accent2"/>
              </a:solidFill>
              <a:ea typeface="华文新魏" pitchFamily="2" charset="-122"/>
            </a:endParaRPr>
          </a:p>
          <a:p>
            <a:r>
              <a:rPr lang="zh-CN" altLang="en-US" sz="3600" dirty="0">
                <a:solidFill>
                  <a:schemeClr val="accent2"/>
                </a:solidFill>
                <a:ea typeface="华文新魏" pitchFamily="2" charset="-122"/>
              </a:rPr>
              <a:t>金属万向管道充装液化危险化学品；</a:t>
            </a:r>
            <a:endParaRPr lang="en-US" altLang="zh-CN" sz="3600" dirty="0">
              <a:solidFill>
                <a:schemeClr val="accent2"/>
              </a:solidFill>
              <a:ea typeface="华文新魏" pitchFamily="2" charset="-122"/>
            </a:endParaRPr>
          </a:p>
        </p:txBody>
      </p:sp>
    </p:spTree>
    <p:extLst>
      <p:ext uri="{BB962C8B-B14F-4D97-AF65-F5344CB8AC3E}">
        <p14:creationId xmlns:p14="http://schemas.microsoft.com/office/powerpoint/2010/main" val="29898335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4"/>
          <p:cNvSpPr txBox="1">
            <a:spLocks noChangeArrowheads="1"/>
          </p:cNvSpPr>
          <p:nvPr/>
        </p:nvSpPr>
        <p:spPr bwMode="auto">
          <a:xfrm>
            <a:off x="2135560" y="1916832"/>
            <a:ext cx="80329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en-US" altLang="zh-CN" sz="3600" dirty="0">
                <a:solidFill>
                  <a:schemeClr val="accent2"/>
                </a:solidFill>
                <a:ea typeface="华文新魏" pitchFamily="2" charset="-122"/>
              </a:rPr>
              <a:t>9</a:t>
            </a:r>
            <a:r>
              <a:rPr lang="zh-CN" altLang="en-US" sz="3600" dirty="0">
                <a:solidFill>
                  <a:schemeClr val="accent2"/>
                </a:solidFill>
                <a:ea typeface="华文新魏" pitchFamily="2" charset="-122"/>
              </a:rPr>
              <a:t>．危险化学品停、转产企业，停产或</a:t>
            </a:r>
            <a:endParaRPr lang="en-US" altLang="zh-CN" sz="3600" dirty="0">
              <a:solidFill>
                <a:schemeClr val="accent2"/>
              </a:solidFill>
              <a:ea typeface="华文新魏" pitchFamily="2" charset="-122"/>
            </a:endParaRPr>
          </a:p>
          <a:p>
            <a:r>
              <a:rPr lang="zh-CN" altLang="en-US" sz="3600" dirty="0">
                <a:solidFill>
                  <a:schemeClr val="accent2"/>
                </a:solidFill>
                <a:ea typeface="华文新魏" pitchFamily="2" charset="-122"/>
              </a:rPr>
              <a:t>解散时要妥善处置装置、储存设施、危</a:t>
            </a:r>
            <a:endParaRPr lang="en-US" altLang="zh-CN" sz="3600" dirty="0">
              <a:solidFill>
                <a:schemeClr val="accent2"/>
              </a:solidFill>
              <a:ea typeface="华文新魏" pitchFamily="2" charset="-122"/>
            </a:endParaRPr>
          </a:p>
          <a:p>
            <a:r>
              <a:rPr lang="zh-CN" altLang="en-US" sz="3600" dirty="0">
                <a:solidFill>
                  <a:schemeClr val="accent2"/>
                </a:solidFill>
                <a:ea typeface="华文新魏" pitchFamily="2" charset="-122"/>
              </a:rPr>
              <a:t>险化学品，不得丢弃，处置方案报县级</a:t>
            </a:r>
            <a:endParaRPr lang="en-US" altLang="zh-CN" sz="3600" dirty="0">
              <a:solidFill>
                <a:schemeClr val="accent2"/>
              </a:solidFill>
              <a:ea typeface="华文新魏" pitchFamily="2" charset="-122"/>
            </a:endParaRPr>
          </a:p>
          <a:p>
            <a:r>
              <a:rPr lang="zh-CN" altLang="en-US" sz="3600" dirty="0">
                <a:solidFill>
                  <a:schemeClr val="accent2"/>
                </a:solidFill>
                <a:ea typeface="华文新魏" pitchFamily="2" charset="-122"/>
              </a:rPr>
              <a:t>政府有关部门备案。</a:t>
            </a:r>
            <a:endParaRPr lang="en-US" altLang="zh-CN" sz="3600" dirty="0">
              <a:solidFill>
                <a:schemeClr val="accent2"/>
              </a:solidFill>
              <a:ea typeface="华文新魏" pitchFamily="2" charset="-122"/>
            </a:endParaRPr>
          </a:p>
        </p:txBody>
      </p:sp>
    </p:spTree>
    <p:extLst>
      <p:ext uri="{BB962C8B-B14F-4D97-AF65-F5344CB8AC3E}">
        <p14:creationId xmlns:p14="http://schemas.microsoft.com/office/powerpoint/2010/main" val="37334910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5" name="组合 4"/>
          <p:cNvGrpSpPr/>
          <p:nvPr/>
        </p:nvGrpSpPr>
        <p:grpSpPr>
          <a:xfrm>
            <a:off x="1343472" y="2191546"/>
            <a:ext cx="6048672" cy="1237454"/>
            <a:chOff x="1504950" y="2038350"/>
            <a:chExt cx="7759700" cy="1587500"/>
          </a:xfrm>
          <a:solidFill>
            <a:schemeClr val="accent2"/>
          </a:solidFill>
        </p:grpSpPr>
        <p:sp>
          <p:nvSpPr>
            <p:cNvPr id="6" name="Freeform 5"/>
            <p:cNvSpPr>
              <a:spLocks/>
            </p:cNvSpPr>
            <p:nvPr/>
          </p:nvSpPr>
          <p:spPr bwMode="auto">
            <a:xfrm>
              <a:off x="1504950" y="2065338"/>
              <a:ext cx="1090613" cy="1533525"/>
            </a:xfrm>
            <a:custGeom>
              <a:avLst/>
              <a:gdLst>
                <a:gd name="T0" fmla="*/ 0 w 687"/>
                <a:gd name="T1" fmla="*/ 0 h 966"/>
                <a:gd name="T2" fmla="*/ 687 w 687"/>
                <a:gd name="T3" fmla="*/ 0 h 966"/>
                <a:gd name="T4" fmla="*/ 687 w 687"/>
                <a:gd name="T5" fmla="*/ 185 h 966"/>
                <a:gd name="T6" fmla="*/ 438 w 687"/>
                <a:gd name="T7" fmla="*/ 185 h 966"/>
                <a:gd name="T8" fmla="*/ 438 w 687"/>
                <a:gd name="T9" fmla="*/ 966 h 966"/>
                <a:gd name="T10" fmla="*/ 249 w 687"/>
                <a:gd name="T11" fmla="*/ 966 h 966"/>
                <a:gd name="T12" fmla="*/ 249 w 687"/>
                <a:gd name="T13" fmla="*/ 185 h 966"/>
                <a:gd name="T14" fmla="*/ 0 w 687"/>
                <a:gd name="T15" fmla="*/ 185 h 966"/>
                <a:gd name="T16" fmla="*/ 0 w 687"/>
                <a:gd name="T1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7" h="966">
                  <a:moveTo>
                    <a:pt x="0" y="0"/>
                  </a:moveTo>
                  <a:lnTo>
                    <a:pt x="687" y="0"/>
                  </a:lnTo>
                  <a:lnTo>
                    <a:pt x="687" y="185"/>
                  </a:lnTo>
                  <a:lnTo>
                    <a:pt x="438" y="185"/>
                  </a:lnTo>
                  <a:lnTo>
                    <a:pt x="438" y="966"/>
                  </a:lnTo>
                  <a:lnTo>
                    <a:pt x="249" y="966"/>
                  </a:lnTo>
                  <a:lnTo>
                    <a:pt x="249" y="185"/>
                  </a:lnTo>
                  <a:lnTo>
                    <a:pt x="0" y="18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6"/>
            <p:cNvSpPr>
              <a:spLocks/>
            </p:cNvSpPr>
            <p:nvPr/>
          </p:nvSpPr>
          <p:spPr bwMode="auto">
            <a:xfrm>
              <a:off x="2719388" y="2065338"/>
              <a:ext cx="1158875" cy="1533525"/>
            </a:xfrm>
            <a:custGeom>
              <a:avLst/>
              <a:gdLst>
                <a:gd name="T0" fmla="*/ 541 w 730"/>
                <a:gd name="T1" fmla="*/ 571 h 966"/>
                <a:gd name="T2" fmla="*/ 197 w 730"/>
                <a:gd name="T3" fmla="*/ 571 h 966"/>
                <a:gd name="T4" fmla="*/ 197 w 730"/>
                <a:gd name="T5" fmla="*/ 966 h 966"/>
                <a:gd name="T6" fmla="*/ 0 w 730"/>
                <a:gd name="T7" fmla="*/ 966 h 966"/>
                <a:gd name="T8" fmla="*/ 0 w 730"/>
                <a:gd name="T9" fmla="*/ 0 h 966"/>
                <a:gd name="T10" fmla="*/ 197 w 730"/>
                <a:gd name="T11" fmla="*/ 0 h 966"/>
                <a:gd name="T12" fmla="*/ 197 w 730"/>
                <a:gd name="T13" fmla="*/ 386 h 966"/>
                <a:gd name="T14" fmla="*/ 541 w 730"/>
                <a:gd name="T15" fmla="*/ 386 h 966"/>
                <a:gd name="T16" fmla="*/ 541 w 730"/>
                <a:gd name="T17" fmla="*/ 0 h 966"/>
                <a:gd name="T18" fmla="*/ 730 w 730"/>
                <a:gd name="T19" fmla="*/ 0 h 966"/>
                <a:gd name="T20" fmla="*/ 730 w 730"/>
                <a:gd name="T21" fmla="*/ 966 h 966"/>
                <a:gd name="T22" fmla="*/ 541 w 730"/>
                <a:gd name="T23" fmla="*/ 966 h 966"/>
                <a:gd name="T24" fmla="*/ 541 w 730"/>
                <a:gd name="T25" fmla="*/ 57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0" h="966">
                  <a:moveTo>
                    <a:pt x="541" y="571"/>
                  </a:moveTo>
                  <a:lnTo>
                    <a:pt x="197" y="571"/>
                  </a:lnTo>
                  <a:lnTo>
                    <a:pt x="197" y="966"/>
                  </a:lnTo>
                  <a:lnTo>
                    <a:pt x="0" y="966"/>
                  </a:lnTo>
                  <a:lnTo>
                    <a:pt x="0" y="0"/>
                  </a:lnTo>
                  <a:lnTo>
                    <a:pt x="197" y="0"/>
                  </a:lnTo>
                  <a:lnTo>
                    <a:pt x="197" y="386"/>
                  </a:lnTo>
                  <a:lnTo>
                    <a:pt x="541" y="386"/>
                  </a:lnTo>
                  <a:lnTo>
                    <a:pt x="541" y="0"/>
                  </a:lnTo>
                  <a:lnTo>
                    <a:pt x="730" y="0"/>
                  </a:lnTo>
                  <a:lnTo>
                    <a:pt x="730" y="966"/>
                  </a:lnTo>
                  <a:lnTo>
                    <a:pt x="541" y="966"/>
                  </a:lnTo>
                  <a:lnTo>
                    <a:pt x="541" y="5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p:cNvSpPr>
              <a:spLocks noEditPoints="1"/>
            </p:cNvSpPr>
            <p:nvPr/>
          </p:nvSpPr>
          <p:spPr bwMode="auto">
            <a:xfrm>
              <a:off x="4068763" y="2065338"/>
              <a:ext cx="1241425" cy="1533525"/>
            </a:xfrm>
            <a:custGeom>
              <a:avLst/>
              <a:gdLst>
                <a:gd name="T0" fmla="*/ 215 w 782"/>
                <a:gd name="T1" fmla="*/ 0 h 966"/>
                <a:gd name="T2" fmla="*/ 576 w 782"/>
                <a:gd name="T3" fmla="*/ 0 h 966"/>
                <a:gd name="T4" fmla="*/ 782 w 782"/>
                <a:gd name="T5" fmla="*/ 966 h 966"/>
                <a:gd name="T6" fmla="*/ 593 w 782"/>
                <a:gd name="T7" fmla="*/ 966 h 966"/>
                <a:gd name="T8" fmla="*/ 550 w 782"/>
                <a:gd name="T9" fmla="*/ 808 h 966"/>
                <a:gd name="T10" fmla="*/ 232 w 782"/>
                <a:gd name="T11" fmla="*/ 808 h 966"/>
                <a:gd name="T12" fmla="*/ 189 w 782"/>
                <a:gd name="T13" fmla="*/ 966 h 966"/>
                <a:gd name="T14" fmla="*/ 0 w 782"/>
                <a:gd name="T15" fmla="*/ 966 h 966"/>
                <a:gd name="T16" fmla="*/ 215 w 782"/>
                <a:gd name="T17" fmla="*/ 0 h 966"/>
                <a:gd name="T18" fmla="*/ 266 w 782"/>
                <a:gd name="T19" fmla="*/ 623 h 966"/>
                <a:gd name="T20" fmla="*/ 515 w 782"/>
                <a:gd name="T21" fmla="*/ 623 h 966"/>
                <a:gd name="T22" fmla="*/ 421 w 782"/>
                <a:gd name="T23" fmla="*/ 176 h 966"/>
                <a:gd name="T24" fmla="*/ 361 w 782"/>
                <a:gd name="T25" fmla="*/ 176 h 966"/>
                <a:gd name="T26" fmla="*/ 266 w 782"/>
                <a:gd name="T27" fmla="*/ 623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2" h="966">
                  <a:moveTo>
                    <a:pt x="215" y="0"/>
                  </a:moveTo>
                  <a:lnTo>
                    <a:pt x="576" y="0"/>
                  </a:lnTo>
                  <a:lnTo>
                    <a:pt x="782" y="966"/>
                  </a:lnTo>
                  <a:lnTo>
                    <a:pt x="593" y="966"/>
                  </a:lnTo>
                  <a:lnTo>
                    <a:pt x="550" y="808"/>
                  </a:lnTo>
                  <a:lnTo>
                    <a:pt x="232" y="808"/>
                  </a:lnTo>
                  <a:lnTo>
                    <a:pt x="189" y="966"/>
                  </a:lnTo>
                  <a:lnTo>
                    <a:pt x="0" y="966"/>
                  </a:lnTo>
                  <a:lnTo>
                    <a:pt x="215" y="0"/>
                  </a:lnTo>
                  <a:close/>
                  <a:moveTo>
                    <a:pt x="266" y="623"/>
                  </a:moveTo>
                  <a:lnTo>
                    <a:pt x="515" y="623"/>
                  </a:lnTo>
                  <a:lnTo>
                    <a:pt x="421" y="176"/>
                  </a:lnTo>
                  <a:lnTo>
                    <a:pt x="361" y="176"/>
                  </a:lnTo>
                  <a:lnTo>
                    <a:pt x="266"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8"/>
            <p:cNvSpPr>
              <a:spLocks/>
            </p:cNvSpPr>
            <p:nvPr/>
          </p:nvSpPr>
          <p:spPr bwMode="auto">
            <a:xfrm>
              <a:off x="5500688" y="2065338"/>
              <a:ext cx="1227138" cy="1533525"/>
            </a:xfrm>
            <a:custGeom>
              <a:avLst/>
              <a:gdLst>
                <a:gd name="T0" fmla="*/ 0 w 773"/>
                <a:gd name="T1" fmla="*/ 0 h 966"/>
                <a:gd name="T2" fmla="*/ 301 w 773"/>
                <a:gd name="T3" fmla="*/ 0 h 966"/>
                <a:gd name="T4" fmla="*/ 558 w 773"/>
                <a:gd name="T5" fmla="*/ 729 h 966"/>
                <a:gd name="T6" fmla="*/ 584 w 773"/>
                <a:gd name="T7" fmla="*/ 729 h 966"/>
                <a:gd name="T8" fmla="*/ 584 w 773"/>
                <a:gd name="T9" fmla="*/ 0 h 966"/>
                <a:gd name="T10" fmla="*/ 773 w 773"/>
                <a:gd name="T11" fmla="*/ 0 h 966"/>
                <a:gd name="T12" fmla="*/ 773 w 773"/>
                <a:gd name="T13" fmla="*/ 966 h 966"/>
                <a:gd name="T14" fmla="*/ 481 w 773"/>
                <a:gd name="T15" fmla="*/ 966 h 966"/>
                <a:gd name="T16" fmla="*/ 215 w 773"/>
                <a:gd name="T17" fmla="*/ 246 h 966"/>
                <a:gd name="T18" fmla="*/ 189 w 773"/>
                <a:gd name="T19" fmla="*/ 246 h 966"/>
                <a:gd name="T20" fmla="*/ 189 w 773"/>
                <a:gd name="T21" fmla="*/ 966 h 966"/>
                <a:gd name="T22" fmla="*/ 0 w 773"/>
                <a:gd name="T23" fmla="*/ 966 h 966"/>
                <a:gd name="T24" fmla="*/ 0 w 773"/>
                <a:gd name="T2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3" h="966">
                  <a:moveTo>
                    <a:pt x="0" y="0"/>
                  </a:moveTo>
                  <a:lnTo>
                    <a:pt x="301" y="0"/>
                  </a:lnTo>
                  <a:lnTo>
                    <a:pt x="558" y="729"/>
                  </a:lnTo>
                  <a:lnTo>
                    <a:pt x="584" y="729"/>
                  </a:lnTo>
                  <a:lnTo>
                    <a:pt x="584" y="0"/>
                  </a:lnTo>
                  <a:lnTo>
                    <a:pt x="773" y="0"/>
                  </a:lnTo>
                  <a:lnTo>
                    <a:pt x="773" y="966"/>
                  </a:lnTo>
                  <a:lnTo>
                    <a:pt x="481" y="966"/>
                  </a:lnTo>
                  <a:lnTo>
                    <a:pt x="215" y="246"/>
                  </a:lnTo>
                  <a:lnTo>
                    <a:pt x="189" y="246"/>
                  </a:lnTo>
                  <a:lnTo>
                    <a:pt x="189" y="966"/>
                  </a:lnTo>
                  <a:lnTo>
                    <a:pt x="0" y="9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9"/>
            <p:cNvSpPr>
              <a:spLocks/>
            </p:cNvSpPr>
            <p:nvPr/>
          </p:nvSpPr>
          <p:spPr bwMode="auto">
            <a:xfrm>
              <a:off x="7027863" y="2065338"/>
              <a:ext cx="1104900" cy="1533525"/>
            </a:xfrm>
            <a:custGeom>
              <a:avLst/>
              <a:gdLst>
                <a:gd name="T0" fmla="*/ 318 w 696"/>
                <a:gd name="T1" fmla="*/ 588 h 966"/>
                <a:gd name="T2" fmla="*/ 189 w 696"/>
                <a:gd name="T3" fmla="*/ 606 h 966"/>
                <a:gd name="T4" fmla="*/ 189 w 696"/>
                <a:gd name="T5" fmla="*/ 966 h 966"/>
                <a:gd name="T6" fmla="*/ 0 w 696"/>
                <a:gd name="T7" fmla="*/ 966 h 966"/>
                <a:gd name="T8" fmla="*/ 0 w 696"/>
                <a:gd name="T9" fmla="*/ 0 h 966"/>
                <a:gd name="T10" fmla="*/ 189 w 696"/>
                <a:gd name="T11" fmla="*/ 0 h 966"/>
                <a:gd name="T12" fmla="*/ 189 w 696"/>
                <a:gd name="T13" fmla="*/ 413 h 966"/>
                <a:gd name="T14" fmla="*/ 318 w 696"/>
                <a:gd name="T15" fmla="*/ 404 h 966"/>
                <a:gd name="T16" fmla="*/ 473 w 696"/>
                <a:gd name="T17" fmla="*/ 0 h 966"/>
                <a:gd name="T18" fmla="*/ 687 w 696"/>
                <a:gd name="T19" fmla="*/ 0 h 966"/>
                <a:gd name="T20" fmla="*/ 481 w 696"/>
                <a:gd name="T21" fmla="*/ 483 h 966"/>
                <a:gd name="T22" fmla="*/ 696 w 696"/>
                <a:gd name="T23" fmla="*/ 966 h 966"/>
                <a:gd name="T24" fmla="*/ 473 w 696"/>
                <a:gd name="T25" fmla="*/ 966 h 966"/>
                <a:gd name="T26" fmla="*/ 318 w 696"/>
                <a:gd name="T27" fmla="*/ 588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6" h="966">
                  <a:moveTo>
                    <a:pt x="318" y="588"/>
                  </a:moveTo>
                  <a:lnTo>
                    <a:pt x="189" y="606"/>
                  </a:lnTo>
                  <a:lnTo>
                    <a:pt x="189" y="966"/>
                  </a:lnTo>
                  <a:lnTo>
                    <a:pt x="0" y="966"/>
                  </a:lnTo>
                  <a:lnTo>
                    <a:pt x="0" y="0"/>
                  </a:lnTo>
                  <a:lnTo>
                    <a:pt x="189" y="0"/>
                  </a:lnTo>
                  <a:lnTo>
                    <a:pt x="189" y="413"/>
                  </a:lnTo>
                  <a:lnTo>
                    <a:pt x="318" y="404"/>
                  </a:lnTo>
                  <a:lnTo>
                    <a:pt x="473" y="0"/>
                  </a:lnTo>
                  <a:lnTo>
                    <a:pt x="687" y="0"/>
                  </a:lnTo>
                  <a:lnTo>
                    <a:pt x="481" y="483"/>
                  </a:lnTo>
                  <a:lnTo>
                    <a:pt x="696" y="966"/>
                  </a:lnTo>
                  <a:lnTo>
                    <a:pt x="473" y="966"/>
                  </a:lnTo>
                  <a:lnTo>
                    <a:pt x="318" y="5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0"/>
            <p:cNvSpPr>
              <a:spLocks/>
            </p:cNvSpPr>
            <p:nvPr/>
          </p:nvSpPr>
          <p:spPr bwMode="auto">
            <a:xfrm>
              <a:off x="8242300" y="2038350"/>
              <a:ext cx="1022350" cy="1587500"/>
            </a:xfrm>
            <a:custGeom>
              <a:avLst/>
              <a:gdLst>
                <a:gd name="T0" fmla="*/ 71 w 75"/>
                <a:gd name="T1" fmla="*/ 24 h 114"/>
                <a:gd name="T2" fmla="*/ 39 w 75"/>
                <a:gd name="T3" fmla="*/ 22 h 114"/>
                <a:gd name="T4" fmla="*/ 21 w 75"/>
                <a:gd name="T5" fmla="*/ 32 h 114"/>
                <a:gd name="T6" fmla="*/ 44 w 75"/>
                <a:gd name="T7" fmla="*/ 47 h 114"/>
                <a:gd name="T8" fmla="*/ 75 w 75"/>
                <a:gd name="T9" fmla="*/ 81 h 114"/>
                <a:gd name="T10" fmla="*/ 36 w 75"/>
                <a:gd name="T11" fmla="*/ 114 h 114"/>
                <a:gd name="T12" fmla="*/ 2 w 75"/>
                <a:gd name="T13" fmla="*/ 110 h 114"/>
                <a:gd name="T14" fmla="*/ 5 w 75"/>
                <a:gd name="T15" fmla="*/ 90 h 114"/>
                <a:gd name="T16" fmla="*/ 36 w 75"/>
                <a:gd name="T17" fmla="*/ 93 h 114"/>
                <a:gd name="T18" fmla="*/ 53 w 75"/>
                <a:gd name="T19" fmla="*/ 81 h 114"/>
                <a:gd name="T20" fmla="*/ 33 w 75"/>
                <a:gd name="T21" fmla="*/ 67 h 114"/>
                <a:gd name="T22" fmla="*/ 0 w 75"/>
                <a:gd name="T23" fmla="*/ 33 h 114"/>
                <a:gd name="T24" fmla="*/ 39 w 75"/>
                <a:gd name="T25" fmla="*/ 0 h 114"/>
                <a:gd name="T26" fmla="*/ 72 w 75"/>
                <a:gd name="T27" fmla="*/ 4 h 114"/>
                <a:gd name="T28" fmla="*/ 71 w 75"/>
                <a:gd name="T29"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14">
                  <a:moveTo>
                    <a:pt x="71" y="24"/>
                  </a:moveTo>
                  <a:cubicBezTo>
                    <a:pt x="71" y="24"/>
                    <a:pt x="48" y="22"/>
                    <a:pt x="39" y="22"/>
                  </a:cubicBezTo>
                  <a:cubicBezTo>
                    <a:pt x="27" y="22"/>
                    <a:pt x="21" y="25"/>
                    <a:pt x="21" y="32"/>
                  </a:cubicBezTo>
                  <a:cubicBezTo>
                    <a:pt x="21" y="39"/>
                    <a:pt x="26" y="42"/>
                    <a:pt x="44" y="47"/>
                  </a:cubicBezTo>
                  <a:cubicBezTo>
                    <a:pt x="67" y="55"/>
                    <a:pt x="75" y="62"/>
                    <a:pt x="75" y="81"/>
                  </a:cubicBezTo>
                  <a:cubicBezTo>
                    <a:pt x="75" y="103"/>
                    <a:pt x="59" y="114"/>
                    <a:pt x="36" y="114"/>
                  </a:cubicBezTo>
                  <a:cubicBezTo>
                    <a:pt x="24" y="114"/>
                    <a:pt x="2" y="110"/>
                    <a:pt x="2" y="110"/>
                  </a:cubicBezTo>
                  <a:cubicBezTo>
                    <a:pt x="5" y="90"/>
                    <a:pt x="5" y="90"/>
                    <a:pt x="5" y="90"/>
                  </a:cubicBezTo>
                  <a:cubicBezTo>
                    <a:pt x="5" y="90"/>
                    <a:pt x="24" y="93"/>
                    <a:pt x="36" y="93"/>
                  </a:cubicBezTo>
                  <a:cubicBezTo>
                    <a:pt x="48" y="93"/>
                    <a:pt x="53" y="90"/>
                    <a:pt x="53" y="81"/>
                  </a:cubicBezTo>
                  <a:cubicBezTo>
                    <a:pt x="53" y="74"/>
                    <a:pt x="49" y="71"/>
                    <a:pt x="33" y="67"/>
                  </a:cubicBezTo>
                  <a:cubicBezTo>
                    <a:pt x="9" y="60"/>
                    <a:pt x="0" y="51"/>
                    <a:pt x="0" y="33"/>
                  </a:cubicBezTo>
                  <a:cubicBezTo>
                    <a:pt x="0" y="11"/>
                    <a:pt x="15" y="0"/>
                    <a:pt x="39" y="0"/>
                  </a:cubicBezTo>
                  <a:cubicBezTo>
                    <a:pt x="51" y="0"/>
                    <a:pt x="72" y="4"/>
                    <a:pt x="72" y="4"/>
                  </a:cubicBezTo>
                  <a:lnTo>
                    <a:pt x="7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矩形 15"/>
          <p:cNvSpPr/>
          <p:nvPr/>
        </p:nvSpPr>
        <p:spPr>
          <a:xfrm>
            <a:off x="5375920" y="5877272"/>
            <a:ext cx="6433391" cy="346249"/>
          </a:xfrm>
          <a:prstGeom prst="rect">
            <a:avLst/>
          </a:prstGeom>
        </p:spPr>
        <p:txBody>
          <a:bodyPr wrap="square">
            <a:spAutoFit/>
          </a:bodyPr>
          <a:lstStyle/>
          <a:p>
            <a:pPr algn="r"/>
            <a:r>
              <a:rPr lang="en-US" altLang="zh-CN" sz="1650" b="1" dirty="0" smtClean="0"/>
              <a:t>Zoomlion Heavy Industry Science &amp; Technology CO.,Ltd.</a:t>
            </a:r>
          </a:p>
        </p:txBody>
      </p:sp>
      <p:sp>
        <p:nvSpPr>
          <p:cNvPr id="17" name="矩形 16"/>
          <p:cNvSpPr/>
          <p:nvPr/>
        </p:nvSpPr>
        <p:spPr>
          <a:xfrm>
            <a:off x="5321137" y="6165304"/>
            <a:ext cx="6488174" cy="323165"/>
          </a:xfrm>
          <a:prstGeom prst="rect">
            <a:avLst/>
          </a:prstGeom>
        </p:spPr>
        <p:txBody>
          <a:bodyPr wrap="square">
            <a:spAutoFit/>
          </a:bodyPr>
          <a:lstStyle/>
          <a:p>
            <a:pPr algn="r"/>
            <a:r>
              <a:rPr lang="en-US" altLang="zh-CN" sz="750" dirty="0"/>
              <a:t>Add:Zoomlion Overseas Building,No.613,3rd Section,Furong Middle Road,Tianxin District,Changsha,Hunan,P.R.China 410205</a:t>
            </a:r>
          </a:p>
          <a:p>
            <a:pPr algn="r"/>
            <a:r>
              <a:rPr lang="en-US" altLang="zh-CN" sz="750" dirty="0" err="1"/>
              <a:t>E-mail:environment.overseas@zoomlion.com</a:t>
            </a:r>
            <a:r>
              <a:rPr lang="en-US" altLang="zh-CN" sz="750" dirty="0"/>
              <a:t>                                                                                                         </a:t>
            </a:r>
            <a:r>
              <a:rPr lang="en-US" altLang="zh-CN" sz="750" dirty="0" smtClean="0"/>
              <a:t>  Tel</a:t>
            </a:r>
            <a:r>
              <a:rPr lang="en-US" altLang="zh-CN" sz="750" dirty="0"/>
              <a:t>:+86 731 89751871</a:t>
            </a:r>
          </a:p>
        </p:txBody>
      </p:sp>
    </p:spTree>
    <p:extLst>
      <p:ext uri="{BB962C8B-B14F-4D97-AF65-F5344CB8AC3E}">
        <p14:creationId xmlns:p14="http://schemas.microsoft.com/office/powerpoint/2010/main" val="281942749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719667" y="974726"/>
            <a:ext cx="104648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30000"/>
              </a:lnSpc>
            </a:pPr>
            <a:r>
              <a:rPr lang="en-US" altLang="zh-CN" sz="2800">
                <a:latin typeface="幼圆" pitchFamily="49" charset="-122"/>
                <a:ea typeface="幼圆" pitchFamily="49" charset="-122"/>
              </a:rPr>
              <a:t>【</a:t>
            </a:r>
            <a:r>
              <a:rPr lang="zh-CN" altLang="en-US" sz="2800">
                <a:solidFill>
                  <a:srgbClr val="FF0000"/>
                </a:solidFill>
                <a:latin typeface="幼圆" pitchFamily="49" charset="-122"/>
                <a:ea typeface="幼圆" pitchFamily="49" charset="-122"/>
              </a:rPr>
              <a:t>通用规范</a:t>
            </a:r>
            <a:r>
              <a:rPr lang="en-US" altLang="zh-CN" sz="2800">
                <a:latin typeface="幼圆" pitchFamily="49" charset="-122"/>
                <a:ea typeface="幼圆" pitchFamily="49" charset="-122"/>
              </a:rPr>
              <a:t>】</a:t>
            </a:r>
          </a:p>
          <a:p>
            <a:pPr>
              <a:lnSpc>
                <a:spcPct val="110000"/>
              </a:lnSpc>
            </a:pPr>
            <a:r>
              <a:rPr lang="en-US" altLang="zh-CN" sz="2400">
                <a:latin typeface="幼圆" pitchFamily="49" charset="-122"/>
                <a:ea typeface="幼圆" pitchFamily="49" charset="-122"/>
              </a:rPr>
              <a:t>5.7.6  </a:t>
            </a:r>
            <a:r>
              <a:rPr lang="zh-CN" altLang="en-US" sz="2400">
                <a:latin typeface="幼圆" pitchFamily="49" charset="-122"/>
                <a:ea typeface="幼圆" pitchFamily="49" charset="-122"/>
              </a:rPr>
              <a:t>危害告知</a:t>
            </a:r>
          </a:p>
          <a:p>
            <a:pPr>
              <a:lnSpc>
                <a:spcPct val="110000"/>
              </a:lnSpc>
            </a:pPr>
            <a:r>
              <a:rPr lang="zh-CN" altLang="en-US" sz="2400">
                <a:latin typeface="幼圆" pitchFamily="49" charset="-122"/>
                <a:ea typeface="幼圆" pitchFamily="49" charset="-122"/>
              </a:rPr>
              <a:t>    企业应以适当、有效的方式对从业人员及相关方进行</a:t>
            </a:r>
            <a:endParaRPr lang="en-US" altLang="zh-CN" sz="2400">
              <a:latin typeface="幼圆" pitchFamily="49" charset="-122"/>
              <a:ea typeface="幼圆" pitchFamily="49" charset="-122"/>
            </a:endParaRPr>
          </a:p>
          <a:p>
            <a:pPr>
              <a:lnSpc>
                <a:spcPct val="110000"/>
              </a:lnSpc>
            </a:pPr>
            <a:r>
              <a:rPr lang="zh-CN" altLang="en-US" sz="2400">
                <a:latin typeface="幼圆" pitchFamily="49" charset="-122"/>
                <a:ea typeface="幼圆" pitchFamily="49" charset="-122"/>
              </a:rPr>
              <a:t>宣传，使其了解生产过程中危险化学品的危险特性、活性</a:t>
            </a:r>
            <a:endParaRPr lang="en-US" altLang="zh-CN" sz="2400">
              <a:latin typeface="幼圆" pitchFamily="49" charset="-122"/>
              <a:ea typeface="幼圆" pitchFamily="49" charset="-122"/>
            </a:endParaRPr>
          </a:p>
          <a:p>
            <a:pPr>
              <a:lnSpc>
                <a:spcPct val="110000"/>
              </a:lnSpc>
            </a:pPr>
            <a:r>
              <a:rPr lang="zh-CN" altLang="en-US" sz="2400">
                <a:latin typeface="幼圆" pitchFamily="49" charset="-122"/>
                <a:ea typeface="幼圆" pitchFamily="49" charset="-122"/>
              </a:rPr>
              <a:t>危害、禁配物等，以及采取的预防及应急处理措施。  </a:t>
            </a:r>
          </a:p>
        </p:txBody>
      </p:sp>
      <p:sp>
        <p:nvSpPr>
          <p:cNvPr id="16387" name="Rectangle 5"/>
          <p:cNvSpPr>
            <a:spLocks noChangeArrowheads="1"/>
          </p:cNvSpPr>
          <p:nvPr/>
        </p:nvSpPr>
        <p:spPr bwMode="auto">
          <a:xfrm>
            <a:off x="814917" y="3357564"/>
            <a:ext cx="10752667" cy="192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a:t>【</a:t>
            </a:r>
            <a:r>
              <a:rPr lang="zh-CN" altLang="en-US">
                <a:solidFill>
                  <a:srgbClr val="FF0000"/>
                </a:solidFill>
              </a:rPr>
              <a:t>评审标准</a:t>
            </a:r>
            <a:r>
              <a:rPr lang="en-US" altLang="zh-CN"/>
              <a:t>】</a:t>
            </a:r>
          </a:p>
          <a:p>
            <a:r>
              <a:rPr lang="en-US" altLang="zh-CN" sz="2400">
                <a:latin typeface="幼圆" pitchFamily="49" charset="-122"/>
                <a:ea typeface="幼圆" pitchFamily="49" charset="-122"/>
              </a:rPr>
              <a:t>9.6 </a:t>
            </a:r>
            <a:r>
              <a:rPr lang="zh-CN" altLang="en-US" sz="2400">
                <a:latin typeface="幼圆" pitchFamily="49" charset="-122"/>
                <a:ea typeface="幼圆" pitchFamily="49" charset="-122"/>
              </a:rPr>
              <a:t>危害告知</a:t>
            </a:r>
          </a:p>
          <a:p>
            <a:r>
              <a:rPr lang="zh-CN" altLang="en-US" sz="2400">
                <a:latin typeface="幼圆" pitchFamily="49" charset="-122"/>
                <a:ea typeface="幼圆" pitchFamily="49" charset="-122"/>
              </a:rPr>
              <a:t>    对从业人员及相关方进行宣传、培训，使其了解本企业、本岗位涉及危险化学品的危险特性、活性危害、禁配物等，以及采取的预防及应急处理措施。 </a:t>
            </a:r>
          </a:p>
          <a:p>
            <a:endParaRPr lang="en-US" altLang="zh-CN" sz="2400">
              <a:latin typeface="幼圆" pitchFamily="49" charset="-122"/>
              <a:ea typeface="幼圆" pitchFamily="49" charset="-122"/>
            </a:endParaRPr>
          </a:p>
        </p:txBody>
      </p:sp>
    </p:spTree>
    <p:extLst>
      <p:ext uri="{BB962C8B-B14F-4D97-AF65-F5344CB8AC3E}">
        <p14:creationId xmlns:p14="http://schemas.microsoft.com/office/powerpoint/2010/main" val="242983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814918" y="1791759"/>
            <a:ext cx="10176933" cy="333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30000"/>
              </a:lnSpc>
            </a:pPr>
            <a:r>
              <a:rPr lang="en-US" altLang="zh-CN"/>
              <a:t>【</a:t>
            </a:r>
            <a:r>
              <a:rPr lang="zh-CN" altLang="en-US">
                <a:solidFill>
                  <a:srgbClr val="FF0000"/>
                </a:solidFill>
              </a:rPr>
              <a:t>通用规范</a:t>
            </a:r>
            <a:r>
              <a:rPr lang="en-US" altLang="zh-CN"/>
              <a:t>】</a:t>
            </a:r>
            <a:endParaRPr lang="en-US" altLang="zh-CN" sz="2400">
              <a:latin typeface="幼圆" pitchFamily="49" charset="-122"/>
              <a:ea typeface="幼圆" pitchFamily="49" charset="-122"/>
            </a:endParaRPr>
          </a:p>
          <a:p>
            <a:pPr>
              <a:lnSpc>
                <a:spcPct val="130000"/>
              </a:lnSpc>
            </a:pPr>
            <a:r>
              <a:rPr lang="en-US" altLang="zh-CN" sz="2400">
                <a:latin typeface="幼圆" pitchFamily="49" charset="-122"/>
                <a:ea typeface="幼圆" pitchFamily="49" charset="-122"/>
              </a:rPr>
              <a:t>5.6.3.8  </a:t>
            </a:r>
            <a:r>
              <a:rPr lang="zh-CN" altLang="en-US" sz="2400">
                <a:latin typeface="幼圆" pitchFamily="49" charset="-122"/>
                <a:ea typeface="幼圆" pitchFamily="49" charset="-122"/>
              </a:rPr>
              <a:t>企业应严格执行危险化学品储存、出入库安全管理制度。危险化学品应储存在专用仓库、专用场地或者专用储存室</a:t>
            </a:r>
            <a:r>
              <a:rPr lang="en-US" altLang="zh-CN" sz="2400">
                <a:latin typeface="幼圆" pitchFamily="49" charset="-122"/>
                <a:ea typeface="幼圆" pitchFamily="49" charset="-122"/>
              </a:rPr>
              <a:t>(</a:t>
            </a:r>
            <a:r>
              <a:rPr lang="zh-CN" altLang="en-US" sz="2400">
                <a:latin typeface="幼圆" pitchFamily="49" charset="-122"/>
                <a:ea typeface="幼圆" pitchFamily="49" charset="-122"/>
              </a:rPr>
              <a:t>以下统称专用仓库</a:t>
            </a:r>
            <a:r>
              <a:rPr lang="en-US" altLang="zh-CN" sz="2400">
                <a:latin typeface="幼圆" pitchFamily="49" charset="-122"/>
                <a:ea typeface="幼圆" pitchFamily="49" charset="-122"/>
              </a:rPr>
              <a:t>)</a:t>
            </a:r>
            <a:r>
              <a:rPr lang="zh-CN" altLang="en-US" sz="2400">
                <a:latin typeface="幼圆" pitchFamily="49" charset="-122"/>
                <a:ea typeface="幼圆" pitchFamily="49" charset="-122"/>
              </a:rPr>
              <a:t>内，并按照相关技术标准规定的储存方法、储存数量和安全距离，实行隔离、隔开、分离储存，禁止将危险化学品与禁忌物品混合储存；危险化学品专用仓库应当符合相关技术标准对安全、消防的要求，设置明显标志，并由专人管理；危险化学品出入库应当进行核查登记，并定期检查。 </a:t>
            </a:r>
          </a:p>
        </p:txBody>
      </p:sp>
    </p:spTree>
    <p:extLst>
      <p:ext uri="{BB962C8B-B14F-4D97-AF65-F5344CB8AC3E}">
        <p14:creationId xmlns:p14="http://schemas.microsoft.com/office/powerpoint/2010/main" val="217730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527051" y="908051"/>
            <a:ext cx="11040533" cy="477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a:t>【</a:t>
            </a:r>
            <a:r>
              <a:rPr lang="zh-CN" altLang="en-US">
                <a:solidFill>
                  <a:srgbClr val="FF0000"/>
                </a:solidFill>
              </a:rPr>
              <a:t>评审标准</a:t>
            </a:r>
            <a:r>
              <a:rPr lang="en-US" altLang="zh-CN"/>
              <a:t>】</a:t>
            </a:r>
          </a:p>
          <a:p>
            <a:pPr>
              <a:lnSpc>
                <a:spcPct val="130000"/>
              </a:lnSpc>
            </a:pPr>
            <a:r>
              <a:rPr lang="en-US" altLang="zh-CN" sz="2400">
                <a:latin typeface="幼圆" pitchFamily="49" charset="-122"/>
                <a:ea typeface="幼圆" pitchFamily="49" charset="-122"/>
              </a:rPr>
              <a:t>9.7</a:t>
            </a:r>
            <a:r>
              <a:rPr lang="zh-CN" altLang="en-US" sz="2400">
                <a:latin typeface="幼圆" pitchFamily="49" charset="-122"/>
                <a:ea typeface="幼圆" pitchFamily="49" charset="-122"/>
              </a:rPr>
              <a:t>储存和运输</a:t>
            </a:r>
          </a:p>
          <a:p>
            <a:pPr>
              <a:lnSpc>
                <a:spcPct val="130000"/>
              </a:lnSpc>
            </a:pPr>
            <a:r>
              <a:rPr lang="en-US" altLang="zh-CN" sz="2400">
                <a:latin typeface="幼圆" pitchFamily="49" charset="-122"/>
                <a:ea typeface="幼圆" pitchFamily="49" charset="-122"/>
              </a:rPr>
              <a:t>1.</a:t>
            </a:r>
            <a:r>
              <a:rPr lang="zh-CN" altLang="en-US" sz="2400">
                <a:latin typeface="幼圆" pitchFamily="49" charset="-122"/>
                <a:ea typeface="幼圆" pitchFamily="49" charset="-122"/>
              </a:rPr>
              <a:t>危险化学品应储存在专用仓库内，并按照相关技术标准规定的储存方法、储存数量和安全距离，实行隔离、隔开、分离储存，禁止将危险化学品与禁忌物品混合储存；</a:t>
            </a:r>
          </a:p>
          <a:p>
            <a:pPr>
              <a:lnSpc>
                <a:spcPct val="130000"/>
              </a:lnSpc>
            </a:pPr>
            <a:r>
              <a:rPr lang="en-US" altLang="zh-CN" sz="2400">
                <a:latin typeface="幼圆" pitchFamily="49" charset="-122"/>
                <a:ea typeface="幼圆" pitchFamily="49" charset="-122"/>
              </a:rPr>
              <a:t>2.</a:t>
            </a:r>
            <a:r>
              <a:rPr lang="zh-CN" altLang="en-US" sz="2400">
                <a:latin typeface="幼圆" pitchFamily="49" charset="-122"/>
                <a:ea typeface="幼圆" pitchFamily="49" charset="-122"/>
              </a:rPr>
              <a:t>危险化学品专用仓库符合安全、消防要求，设置明显安全标志、通讯和报警装置，并由专人管理；</a:t>
            </a:r>
          </a:p>
          <a:p>
            <a:pPr>
              <a:lnSpc>
                <a:spcPct val="130000"/>
              </a:lnSpc>
            </a:pPr>
            <a:r>
              <a:rPr lang="en-US" altLang="zh-CN" sz="2400">
                <a:latin typeface="幼圆" pitchFamily="49" charset="-122"/>
                <a:ea typeface="幼圆" pitchFamily="49" charset="-122"/>
              </a:rPr>
              <a:t>3.</a:t>
            </a:r>
            <a:r>
              <a:rPr lang="zh-CN" altLang="en-US" sz="2400">
                <a:latin typeface="幼圆" pitchFamily="49" charset="-122"/>
                <a:ea typeface="幼圆" pitchFamily="49" charset="-122"/>
              </a:rPr>
              <a:t>危险化学品出入库应当进行核查登记，并定期检查；</a:t>
            </a:r>
          </a:p>
          <a:p>
            <a:pPr>
              <a:lnSpc>
                <a:spcPct val="130000"/>
              </a:lnSpc>
            </a:pPr>
            <a:r>
              <a:rPr lang="en-US" altLang="zh-CN" sz="2400">
                <a:latin typeface="幼圆" pitchFamily="49" charset="-122"/>
                <a:ea typeface="幼圆" pitchFamily="49" charset="-122"/>
              </a:rPr>
              <a:t>4.</a:t>
            </a:r>
            <a:r>
              <a:rPr lang="zh-CN" altLang="en-US" sz="2400">
                <a:latin typeface="幼圆" pitchFamily="49" charset="-122"/>
                <a:ea typeface="幼圆" pitchFamily="49" charset="-122"/>
              </a:rPr>
              <a:t>选用合适的液位测量仪表，实现储罐物料液位动态监控；</a:t>
            </a:r>
          </a:p>
          <a:p>
            <a:pPr>
              <a:lnSpc>
                <a:spcPct val="130000"/>
              </a:lnSpc>
            </a:pPr>
            <a:r>
              <a:rPr lang="en-US" altLang="zh-CN" sz="2400">
                <a:latin typeface="幼圆" pitchFamily="49" charset="-122"/>
                <a:ea typeface="幼圆" pitchFamily="49" charset="-122"/>
              </a:rPr>
              <a:t>5.</a:t>
            </a:r>
            <a:r>
              <a:rPr lang="zh-CN" altLang="en-US" sz="2400">
                <a:latin typeface="幼圆" pitchFamily="49" charset="-122"/>
                <a:ea typeface="幼圆" pitchFamily="49" charset="-122"/>
              </a:rPr>
              <a:t>危险化学品输送管道应定期巡线。 </a:t>
            </a:r>
            <a:endParaRPr lang="en-US" altLang="zh-CN" sz="2400">
              <a:latin typeface="幼圆" pitchFamily="49" charset="-122"/>
              <a:ea typeface="幼圆" pitchFamily="49" charset="-122"/>
            </a:endParaRPr>
          </a:p>
        </p:txBody>
      </p:sp>
    </p:spTree>
    <p:extLst>
      <p:ext uri="{BB962C8B-B14F-4D97-AF65-F5344CB8AC3E}">
        <p14:creationId xmlns:p14="http://schemas.microsoft.com/office/powerpoint/2010/main" val="63712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912284" y="620714"/>
            <a:ext cx="104648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30000"/>
              </a:lnSpc>
            </a:pPr>
            <a:r>
              <a:rPr lang="en-US" altLang="zh-CN" sz="2800">
                <a:latin typeface="幼圆" pitchFamily="49" charset="-122"/>
                <a:ea typeface="幼圆" pitchFamily="49" charset="-122"/>
              </a:rPr>
              <a:t>【</a:t>
            </a:r>
            <a:r>
              <a:rPr lang="zh-CN" altLang="en-US" sz="2800">
                <a:solidFill>
                  <a:srgbClr val="FF0000"/>
                </a:solidFill>
                <a:latin typeface="幼圆" pitchFamily="49" charset="-122"/>
                <a:ea typeface="幼圆" pitchFamily="49" charset="-122"/>
              </a:rPr>
              <a:t>通用规范</a:t>
            </a:r>
            <a:r>
              <a:rPr lang="en-US" altLang="zh-CN" sz="2800">
                <a:latin typeface="幼圆" pitchFamily="49" charset="-122"/>
                <a:ea typeface="幼圆" pitchFamily="49" charset="-122"/>
              </a:rPr>
              <a:t>】</a:t>
            </a:r>
          </a:p>
          <a:p>
            <a:r>
              <a:rPr lang="en-US" altLang="zh-CN" sz="2400">
                <a:latin typeface="幼圆" pitchFamily="49" charset="-122"/>
                <a:ea typeface="幼圆" pitchFamily="49" charset="-122"/>
              </a:rPr>
              <a:t>5.6.3.9  </a:t>
            </a:r>
            <a:r>
              <a:rPr lang="zh-CN" altLang="en-US" sz="2400">
                <a:latin typeface="幼圆" pitchFamily="49" charset="-122"/>
                <a:ea typeface="幼圆" pitchFamily="49" charset="-122"/>
              </a:rPr>
              <a:t>企业的剧毒化学品必须在专用仓库单独存放，</a:t>
            </a:r>
            <a:endParaRPr lang="en-US" altLang="zh-CN" sz="2400">
              <a:latin typeface="幼圆" pitchFamily="49" charset="-122"/>
              <a:ea typeface="幼圆" pitchFamily="49" charset="-122"/>
            </a:endParaRPr>
          </a:p>
          <a:p>
            <a:r>
              <a:rPr lang="zh-CN" altLang="en-US" sz="2400">
                <a:latin typeface="幼圆" pitchFamily="49" charset="-122"/>
                <a:ea typeface="幼圆" pitchFamily="49" charset="-122"/>
              </a:rPr>
              <a:t>实行双人收发、双人保管制度。企业应将储存剧毒化学品</a:t>
            </a:r>
            <a:endParaRPr lang="en-US" altLang="zh-CN" sz="2400">
              <a:latin typeface="幼圆" pitchFamily="49" charset="-122"/>
              <a:ea typeface="幼圆" pitchFamily="49" charset="-122"/>
            </a:endParaRPr>
          </a:p>
          <a:p>
            <a:r>
              <a:rPr lang="zh-CN" altLang="en-US" sz="2400">
                <a:latin typeface="幼圆" pitchFamily="49" charset="-122"/>
                <a:ea typeface="幼圆" pitchFamily="49" charset="-122"/>
              </a:rPr>
              <a:t>的数量、地点以及管理人员的情况，报当地公安部门和安</a:t>
            </a:r>
            <a:endParaRPr lang="en-US" altLang="zh-CN" sz="2400">
              <a:latin typeface="幼圆" pitchFamily="49" charset="-122"/>
              <a:ea typeface="幼圆" pitchFamily="49" charset="-122"/>
            </a:endParaRPr>
          </a:p>
          <a:p>
            <a:r>
              <a:rPr lang="zh-CN" altLang="en-US" sz="2400">
                <a:latin typeface="幼圆" pitchFamily="49" charset="-122"/>
                <a:ea typeface="幼圆" pitchFamily="49" charset="-122"/>
              </a:rPr>
              <a:t>全生产监督管理部门备案。</a:t>
            </a:r>
          </a:p>
          <a:p>
            <a:endParaRPr lang="zh-CN" altLang="en-US" sz="2400">
              <a:latin typeface="幼圆" pitchFamily="49" charset="-122"/>
              <a:ea typeface="幼圆" pitchFamily="49" charset="-122"/>
            </a:endParaRPr>
          </a:p>
        </p:txBody>
      </p:sp>
      <p:sp>
        <p:nvSpPr>
          <p:cNvPr id="19459" name="Rectangle 5"/>
          <p:cNvSpPr>
            <a:spLocks noChangeArrowheads="1"/>
          </p:cNvSpPr>
          <p:nvPr/>
        </p:nvSpPr>
        <p:spPr bwMode="auto">
          <a:xfrm>
            <a:off x="912284" y="2708275"/>
            <a:ext cx="10752667" cy="34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a:t>【</a:t>
            </a:r>
            <a:r>
              <a:rPr lang="zh-CN" altLang="en-US">
                <a:solidFill>
                  <a:srgbClr val="FF0000"/>
                </a:solidFill>
              </a:rPr>
              <a:t>评审标准</a:t>
            </a:r>
            <a:r>
              <a:rPr lang="en-US" altLang="zh-CN"/>
              <a:t>】</a:t>
            </a:r>
          </a:p>
          <a:p>
            <a:r>
              <a:rPr lang="en-US" altLang="zh-CN" sz="2400">
                <a:latin typeface="幼圆" pitchFamily="49" charset="-122"/>
                <a:ea typeface="幼圆" pitchFamily="49" charset="-122"/>
              </a:rPr>
              <a:t>1.</a:t>
            </a:r>
            <a:r>
              <a:rPr lang="zh-CN" altLang="en-US" sz="2400">
                <a:latin typeface="幼圆" pitchFamily="49" charset="-122"/>
                <a:ea typeface="幼圆" pitchFamily="49" charset="-122"/>
              </a:rPr>
              <a:t>剧毒化学品及储存数量构成重大危险源的其他危险化学</a:t>
            </a:r>
            <a:endParaRPr lang="en-US" altLang="zh-CN" sz="2400">
              <a:latin typeface="幼圆" pitchFamily="49" charset="-122"/>
              <a:ea typeface="幼圆" pitchFamily="49" charset="-122"/>
            </a:endParaRPr>
          </a:p>
          <a:p>
            <a:r>
              <a:rPr lang="en-US" altLang="zh-CN" sz="2400">
                <a:latin typeface="幼圆" pitchFamily="49" charset="-122"/>
                <a:ea typeface="幼圆" pitchFamily="49" charset="-122"/>
              </a:rPr>
              <a:t>  </a:t>
            </a:r>
            <a:r>
              <a:rPr lang="zh-CN" altLang="en-US" sz="2400">
                <a:latin typeface="幼圆" pitchFamily="49" charset="-122"/>
                <a:ea typeface="幼圆" pitchFamily="49" charset="-122"/>
              </a:rPr>
              <a:t>品必须在专用仓库单独存放，实行双人收发、双人保管</a:t>
            </a:r>
            <a:endParaRPr lang="en-US" altLang="zh-CN" sz="2400">
              <a:latin typeface="幼圆" pitchFamily="49" charset="-122"/>
              <a:ea typeface="幼圆" pitchFamily="49" charset="-122"/>
            </a:endParaRPr>
          </a:p>
          <a:p>
            <a:r>
              <a:rPr lang="en-US" altLang="zh-CN" sz="2400">
                <a:latin typeface="幼圆" pitchFamily="49" charset="-122"/>
                <a:ea typeface="幼圆" pitchFamily="49" charset="-122"/>
              </a:rPr>
              <a:t>  </a:t>
            </a:r>
            <a:r>
              <a:rPr lang="zh-CN" altLang="en-US" sz="2400">
                <a:latin typeface="幼圆" pitchFamily="49" charset="-122"/>
                <a:ea typeface="幼圆" pitchFamily="49" charset="-122"/>
              </a:rPr>
              <a:t>制度；</a:t>
            </a:r>
          </a:p>
          <a:p>
            <a:r>
              <a:rPr lang="en-US" altLang="zh-CN" sz="2400">
                <a:latin typeface="幼圆" pitchFamily="49" charset="-122"/>
                <a:ea typeface="幼圆" pitchFamily="49" charset="-122"/>
              </a:rPr>
              <a:t>2.</a:t>
            </a:r>
            <a:r>
              <a:rPr lang="zh-CN" altLang="en-US" sz="2400">
                <a:latin typeface="幼圆" pitchFamily="49" charset="-122"/>
                <a:ea typeface="幼圆" pitchFamily="49" charset="-122"/>
              </a:rPr>
              <a:t>将储存剧毒化学品的数量、地点以及管理人员的情况，</a:t>
            </a:r>
            <a:endParaRPr lang="en-US" altLang="zh-CN" sz="2400">
              <a:latin typeface="幼圆" pitchFamily="49" charset="-122"/>
              <a:ea typeface="幼圆" pitchFamily="49" charset="-122"/>
            </a:endParaRPr>
          </a:p>
          <a:p>
            <a:r>
              <a:rPr lang="en-US" altLang="zh-CN" sz="2400">
                <a:latin typeface="幼圆" pitchFamily="49" charset="-122"/>
                <a:ea typeface="幼圆" pitchFamily="49" charset="-122"/>
              </a:rPr>
              <a:t>  </a:t>
            </a:r>
            <a:r>
              <a:rPr lang="zh-CN" altLang="en-US" sz="2400">
                <a:latin typeface="幼圆" pitchFamily="49" charset="-122"/>
                <a:ea typeface="幼圆" pitchFamily="49" charset="-122"/>
              </a:rPr>
              <a:t>报当地公安部门和安全生产监督管理部门备案。 </a:t>
            </a:r>
          </a:p>
          <a:p>
            <a:endParaRPr lang="zh-CN" altLang="en-US" sz="2400">
              <a:latin typeface="幼圆" pitchFamily="49" charset="-122"/>
              <a:ea typeface="幼圆" pitchFamily="49" charset="-122"/>
            </a:endParaRPr>
          </a:p>
          <a:p>
            <a:r>
              <a:rPr lang="zh-CN" altLang="en-US" sz="2400">
                <a:latin typeface="幼圆" pitchFamily="49" charset="-122"/>
                <a:ea typeface="幼圆" pitchFamily="49" charset="-122"/>
              </a:rPr>
              <a:t>未实行双人收发、双人保管，扣</a:t>
            </a:r>
            <a:r>
              <a:rPr lang="en-US" altLang="zh-CN" sz="2400">
                <a:latin typeface="幼圆" pitchFamily="49" charset="-122"/>
                <a:ea typeface="幼圆" pitchFamily="49" charset="-122"/>
              </a:rPr>
              <a:t>25</a:t>
            </a:r>
            <a:r>
              <a:rPr lang="zh-CN" altLang="en-US" sz="2400">
                <a:latin typeface="幼圆" pitchFamily="49" charset="-122"/>
                <a:ea typeface="幼圆" pitchFamily="49" charset="-122"/>
              </a:rPr>
              <a:t>分（</a:t>
            </a:r>
            <a:r>
              <a:rPr lang="en-US" altLang="zh-CN" sz="2400">
                <a:latin typeface="幼圆" pitchFamily="49" charset="-122"/>
                <a:ea typeface="幼圆" pitchFamily="49" charset="-122"/>
              </a:rPr>
              <a:t>B</a:t>
            </a:r>
            <a:r>
              <a:rPr lang="zh-CN" altLang="en-US" sz="2400">
                <a:latin typeface="幼圆" pitchFamily="49" charset="-122"/>
                <a:ea typeface="幼圆" pitchFamily="49" charset="-122"/>
              </a:rPr>
              <a:t>级要素否决项）</a:t>
            </a:r>
            <a:r>
              <a:rPr lang="zh-CN" altLang="en-US"/>
              <a:t> </a:t>
            </a:r>
            <a:endParaRPr lang="zh-CN" altLang="en-US" sz="2400">
              <a:latin typeface="幼圆" pitchFamily="49" charset="-122"/>
              <a:ea typeface="幼圆" pitchFamily="49" charset="-122"/>
            </a:endParaRPr>
          </a:p>
          <a:p>
            <a:endParaRPr lang="en-US" altLang="zh-CN" sz="2400">
              <a:latin typeface="幼圆" pitchFamily="49" charset="-122"/>
              <a:ea typeface="幼圆" pitchFamily="49" charset="-122"/>
            </a:endParaRPr>
          </a:p>
        </p:txBody>
      </p:sp>
      <p:sp>
        <p:nvSpPr>
          <p:cNvPr id="19460" name="AutoShape 6"/>
          <p:cNvSpPr>
            <a:spLocks noChangeArrowheads="1"/>
          </p:cNvSpPr>
          <p:nvPr/>
        </p:nvSpPr>
        <p:spPr bwMode="auto">
          <a:xfrm>
            <a:off x="624418" y="5300664"/>
            <a:ext cx="768349" cy="554037"/>
          </a:xfrm>
          <a:prstGeom prst="irregularSeal2">
            <a:avLst/>
          </a:prstGeom>
          <a:solidFill>
            <a:schemeClr val="accent1"/>
          </a:solidFill>
          <a:ln w="9525">
            <a:solidFill>
              <a:schemeClr val="tx1"/>
            </a:solidFill>
            <a:miter lim="800000"/>
            <a:headEnd/>
            <a:tailEnd/>
          </a:ln>
        </p:spPr>
        <p:txBody>
          <a:bodyPr wrap="none" anchor="ctr"/>
          <a:lstStyle/>
          <a:p>
            <a:endParaRPr lang="zh-CN" altLang="en-US"/>
          </a:p>
        </p:txBody>
      </p:sp>
    </p:spTree>
    <p:extLst>
      <p:ext uri="{BB962C8B-B14F-4D97-AF65-F5344CB8AC3E}">
        <p14:creationId xmlns:p14="http://schemas.microsoft.com/office/powerpoint/2010/main" val="414234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719667" y="1125538"/>
            <a:ext cx="104648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30000"/>
              </a:lnSpc>
            </a:pPr>
            <a:r>
              <a:rPr lang="en-US" altLang="zh-CN" sz="2800">
                <a:latin typeface="幼圆" pitchFamily="49" charset="-122"/>
                <a:ea typeface="幼圆" pitchFamily="49" charset="-122"/>
              </a:rPr>
              <a:t>【</a:t>
            </a:r>
            <a:r>
              <a:rPr lang="zh-CN" altLang="en-US" sz="2800">
                <a:solidFill>
                  <a:srgbClr val="FF0000"/>
                </a:solidFill>
                <a:latin typeface="幼圆" pitchFamily="49" charset="-122"/>
                <a:ea typeface="幼圆" pitchFamily="49" charset="-122"/>
              </a:rPr>
              <a:t>通用规范</a:t>
            </a:r>
            <a:r>
              <a:rPr lang="en-US" altLang="zh-CN" sz="2800">
                <a:latin typeface="幼圆" pitchFamily="49" charset="-122"/>
                <a:ea typeface="幼圆" pitchFamily="49" charset="-122"/>
              </a:rPr>
              <a:t>】</a:t>
            </a:r>
          </a:p>
          <a:p>
            <a:r>
              <a:rPr lang="en-US" altLang="zh-CN" sz="2400">
                <a:latin typeface="幼圆" pitchFamily="49" charset="-122"/>
                <a:ea typeface="幼圆" pitchFamily="49" charset="-122"/>
              </a:rPr>
              <a:t>5.6.3.10  </a:t>
            </a:r>
            <a:r>
              <a:rPr lang="zh-CN" altLang="en-US" sz="2400">
                <a:latin typeface="幼圆" pitchFamily="49" charset="-122"/>
                <a:ea typeface="幼圆" pitchFamily="49" charset="-122"/>
              </a:rPr>
              <a:t>企业应严格执行危险化学品运输、装卸安全</a:t>
            </a:r>
            <a:endParaRPr lang="en-US" altLang="zh-CN" sz="2400">
              <a:latin typeface="幼圆" pitchFamily="49" charset="-122"/>
              <a:ea typeface="幼圆" pitchFamily="49" charset="-122"/>
            </a:endParaRPr>
          </a:p>
          <a:p>
            <a:r>
              <a:rPr lang="zh-CN" altLang="en-US" sz="2400">
                <a:latin typeface="幼圆" pitchFamily="49" charset="-122"/>
                <a:ea typeface="幼圆" pitchFamily="49" charset="-122"/>
              </a:rPr>
              <a:t>管理制度，规范运输、装卸人员行为。 </a:t>
            </a:r>
          </a:p>
        </p:txBody>
      </p:sp>
      <p:sp>
        <p:nvSpPr>
          <p:cNvPr id="20483" name="Rectangle 6"/>
          <p:cNvSpPr>
            <a:spLocks noChangeArrowheads="1"/>
          </p:cNvSpPr>
          <p:nvPr/>
        </p:nvSpPr>
        <p:spPr bwMode="auto">
          <a:xfrm>
            <a:off x="527052" y="3068638"/>
            <a:ext cx="11042649"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800"/>
              <a:t>【</a:t>
            </a:r>
            <a:r>
              <a:rPr lang="zh-CN" altLang="en-US" sz="2800">
                <a:solidFill>
                  <a:srgbClr val="FF0000"/>
                </a:solidFill>
              </a:rPr>
              <a:t>评审标准</a:t>
            </a:r>
            <a:r>
              <a:rPr lang="en-US" altLang="zh-CN" sz="2800"/>
              <a:t>】</a:t>
            </a:r>
          </a:p>
          <a:p>
            <a:r>
              <a:rPr lang="en-US" altLang="zh-CN" sz="2400">
                <a:latin typeface="幼圆" pitchFamily="49" charset="-122"/>
                <a:ea typeface="幼圆" pitchFamily="49" charset="-122"/>
              </a:rPr>
              <a:t>1.</a:t>
            </a:r>
            <a:r>
              <a:rPr lang="zh-CN" altLang="en-US" sz="2400">
                <a:latin typeface="幼圆" pitchFamily="49" charset="-122"/>
                <a:ea typeface="幼圆" pitchFamily="49" charset="-122"/>
              </a:rPr>
              <a:t>严格执行危险化学品运输、装卸安全管理制度，进行安全</a:t>
            </a:r>
            <a:endParaRPr lang="en-US" altLang="zh-CN" sz="2400">
              <a:latin typeface="幼圆" pitchFamily="49" charset="-122"/>
              <a:ea typeface="幼圆" pitchFamily="49" charset="-122"/>
            </a:endParaRPr>
          </a:p>
          <a:p>
            <a:r>
              <a:rPr lang="en-US" altLang="zh-CN" sz="2400">
                <a:latin typeface="幼圆" pitchFamily="49" charset="-122"/>
                <a:ea typeface="幼圆" pitchFamily="49" charset="-122"/>
              </a:rPr>
              <a:t>  </a:t>
            </a:r>
            <a:r>
              <a:rPr lang="zh-CN" altLang="en-US" sz="2400">
                <a:latin typeface="幼圆" pitchFamily="49" charset="-122"/>
                <a:ea typeface="幼圆" pitchFamily="49" charset="-122"/>
              </a:rPr>
              <a:t>检查，对运输、装卸人员行为进行规范管理。</a:t>
            </a:r>
          </a:p>
          <a:p>
            <a:r>
              <a:rPr lang="en-US" altLang="zh-CN" sz="2400">
                <a:latin typeface="幼圆" pitchFamily="49" charset="-122"/>
                <a:ea typeface="幼圆" pitchFamily="49" charset="-122"/>
              </a:rPr>
              <a:t>2.</a:t>
            </a:r>
            <a:r>
              <a:rPr lang="zh-CN" altLang="en-US" sz="2400">
                <a:latin typeface="幼圆" pitchFamily="49" charset="-122"/>
                <a:ea typeface="幼圆" pitchFamily="49" charset="-122"/>
              </a:rPr>
              <a:t>危险化学品运输专用车辆安装具有行驶记录功能的卫星定</a:t>
            </a:r>
            <a:endParaRPr lang="en-US" altLang="zh-CN" sz="2400">
              <a:latin typeface="幼圆" pitchFamily="49" charset="-122"/>
              <a:ea typeface="幼圆" pitchFamily="49" charset="-122"/>
            </a:endParaRPr>
          </a:p>
          <a:p>
            <a:r>
              <a:rPr lang="en-US" altLang="zh-CN" sz="2400">
                <a:latin typeface="幼圆" pitchFamily="49" charset="-122"/>
                <a:ea typeface="幼圆" pitchFamily="49" charset="-122"/>
              </a:rPr>
              <a:t>  </a:t>
            </a:r>
            <a:r>
              <a:rPr lang="zh-CN" altLang="en-US" sz="2400">
                <a:latin typeface="幼圆" pitchFamily="49" charset="-122"/>
                <a:ea typeface="幼圆" pitchFamily="49" charset="-122"/>
              </a:rPr>
              <a:t>位装置；</a:t>
            </a:r>
          </a:p>
          <a:p>
            <a:r>
              <a:rPr lang="en-US" altLang="zh-CN" sz="2400">
                <a:latin typeface="幼圆" pitchFamily="49" charset="-122"/>
                <a:ea typeface="幼圆" pitchFamily="49" charset="-122"/>
              </a:rPr>
              <a:t>3.</a:t>
            </a:r>
            <a:r>
              <a:rPr lang="zh-CN" altLang="en-US" sz="2400">
                <a:latin typeface="幼圆" pitchFamily="49" charset="-122"/>
                <a:ea typeface="幼圆" pitchFamily="49" charset="-122"/>
              </a:rPr>
              <a:t>企业要对危险化学品运输车辆</a:t>
            </a:r>
            <a:r>
              <a:rPr lang="en-US" altLang="zh-CN" sz="2400">
                <a:latin typeface="幼圆" pitchFamily="49" charset="-122"/>
                <a:ea typeface="幼圆" pitchFamily="49" charset="-122"/>
              </a:rPr>
              <a:t>GPS</a:t>
            </a:r>
            <a:r>
              <a:rPr lang="zh-CN" altLang="en-US" sz="2400">
                <a:latin typeface="幼圆" pitchFamily="49" charset="-122"/>
                <a:ea typeface="幼圆" pitchFamily="49" charset="-122"/>
              </a:rPr>
              <a:t>的安装、使用情况进行</a:t>
            </a:r>
            <a:endParaRPr lang="en-US" altLang="zh-CN" sz="2400">
              <a:latin typeface="幼圆" pitchFamily="49" charset="-122"/>
              <a:ea typeface="幼圆" pitchFamily="49" charset="-122"/>
            </a:endParaRPr>
          </a:p>
          <a:p>
            <a:r>
              <a:rPr lang="en-US" altLang="zh-CN" sz="2400">
                <a:latin typeface="幼圆" pitchFamily="49" charset="-122"/>
                <a:ea typeface="幼圆" pitchFamily="49" charset="-122"/>
              </a:rPr>
              <a:t>  </a:t>
            </a:r>
            <a:r>
              <a:rPr lang="zh-CN" altLang="en-US" sz="2400">
                <a:latin typeface="幼圆" pitchFamily="49" charset="-122"/>
                <a:ea typeface="幼圆" pitchFamily="49" charset="-122"/>
              </a:rPr>
              <a:t>检查并记录；</a:t>
            </a:r>
          </a:p>
        </p:txBody>
      </p:sp>
    </p:spTree>
    <p:extLst>
      <p:ext uri="{BB962C8B-B14F-4D97-AF65-F5344CB8AC3E}">
        <p14:creationId xmlns:p14="http://schemas.microsoft.com/office/powerpoint/2010/main" val="1031434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007534" y="1412875"/>
            <a:ext cx="10176933" cy="322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CN" sz="2400">
              <a:latin typeface="幼圆" pitchFamily="49" charset="-122"/>
              <a:ea typeface="幼圆" pitchFamily="49" charset="-122"/>
            </a:endParaRPr>
          </a:p>
          <a:p>
            <a:pPr>
              <a:lnSpc>
                <a:spcPct val="130000"/>
              </a:lnSpc>
            </a:pPr>
            <a:r>
              <a:rPr lang="en-US" altLang="zh-CN"/>
              <a:t>【</a:t>
            </a:r>
            <a:r>
              <a:rPr lang="zh-CN" altLang="en-US">
                <a:solidFill>
                  <a:srgbClr val="FF0000"/>
                </a:solidFill>
              </a:rPr>
              <a:t>评审标准</a:t>
            </a:r>
            <a:r>
              <a:rPr lang="en-US" altLang="zh-CN"/>
              <a:t>】 </a:t>
            </a:r>
          </a:p>
          <a:p>
            <a:pPr>
              <a:lnSpc>
                <a:spcPct val="130000"/>
              </a:lnSpc>
            </a:pPr>
            <a:r>
              <a:rPr lang="en-US" altLang="zh-CN" sz="2400">
                <a:latin typeface="幼圆" pitchFamily="49" charset="-122"/>
                <a:ea typeface="幼圆" pitchFamily="49" charset="-122"/>
              </a:rPr>
              <a:t>4.</a:t>
            </a:r>
            <a:r>
              <a:rPr lang="zh-CN" altLang="en-US" sz="2400">
                <a:latin typeface="幼圆" pitchFamily="49" charset="-122"/>
                <a:ea typeface="幼圆" pitchFamily="49" charset="-122"/>
              </a:rPr>
              <a:t>采用金属万向管道充装系统充装液氯、液氨、液化石油气、液化天然气等液化危险化学品。</a:t>
            </a:r>
          </a:p>
          <a:p>
            <a:pPr>
              <a:lnSpc>
                <a:spcPct val="130000"/>
              </a:lnSpc>
            </a:pPr>
            <a:r>
              <a:rPr lang="en-US" altLang="zh-CN" sz="2400">
                <a:latin typeface="幼圆" pitchFamily="49" charset="-122"/>
                <a:ea typeface="幼圆" pitchFamily="49" charset="-122"/>
              </a:rPr>
              <a:t>5.</a:t>
            </a:r>
            <a:r>
              <a:rPr lang="zh-CN" altLang="en-US" sz="2400">
                <a:latin typeface="幼圆" pitchFamily="49" charset="-122"/>
                <a:ea typeface="幼圆" pitchFamily="49" charset="-122"/>
              </a:rPr>
              <a:t>生产储存危险化学品企业转产、停产、停业或解散的应当采取有效措施及时妥善处置危险化学品装置、储存设施以及库存的危险化学品，不得丢弃；处置方案报县级政府有关部门备案。 </a:t>
            </a:r>
            <a:endParaRPr lang="en-US" altLang="zh-CN" sz="2400">
              <a:latin typeface="幼圆" pitchFamily="49" charset="-122"/>
              <a:ea typeface="幼圆" pitchFamily="49" charset="-122"/>
            </a:endParaRPr>
          </a:p>
        </p:txBody>
      </p:sp>
    </p:spTree>
    <p:extLst>
      <p:ext uri="{BB962C8B-B14F-4D97-AF65-F5344CB8AC3E}">
        <p14:creationId xmlns:p14="http://schemas.microsoft.com/office/powerpoint/2010/main" val="343396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911351" y="150177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endParaRPr lang="zh-CN" altLang="en-US" sz="2400"/>
          </a:p>
        </p:txBody>
      </p:sp>
      <p:sp>
        <p:nvSpPr>
          <p:cNvPr id="22531" name="Text Box 5"/>
          <p:cNvSpPr txBox="1">
            <a:spLocks noChangeArrowheads="1"/>
          </p:cNvSpPr>
          <p:nvPr/>
        </p:nvSpPr>
        <p:spPr bwMode="auto">
          <a:xfrm>
            <a:off x="814917" y="2852738"/>
            <a:ext cx="10566400"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10000"/>
              </a:lnSpc>
              <a:spcBef>
                <a:spcPct val="30000"/>
              </a:spcBef>
            </a:pPr>
            <a:r>
              <a:rPr lang="zh-CN" altLang="en-US" sz="2400">
                <a:latin typeface="华文新魏" pitchFamily="2" charset="-122"/>
                <a:ea typeface="华文新魏" pitchFamily="2" charset="-122"/>
              </a:rPr>
              <a:t>　       </a:t>
            </a:r>
            <a:r>
              <a:rPr lang="zh-CN" altLang="en-US" b="0">
                <a:latin typeface="黑体" pitchFamily="49" charset="-122"/>
                <a:ea typeface="黑体" pitchFamily="49" charset="-122"/>
              </a:rPr>
              <a:t>国际劳工组织公约由各成员国签署，并对签署国具有约束力。国际劳工组织于</a:t>
            </a:r>
            <a:r>
              <a:rPr lang="en-US" altLang="zh-CN" b="0">
                <a:latin typeface="黑体" pitchFamily="49" charset="-122"/>
                <a:ea typeface="黑体" pitchFamily="49" charset="-122"/>
              </a:rPr>
              <a:t>1990</a:t>
            </a:r>
            <a:r>
              <a:rPr lang="zh-CN" altLang="en-US" b="0">
                <a:latin typeface="黑体" pitchFamily="49" charset="-122"/>
                <a:ea typeface="黑体" pitchFamily="49" charset="-122"/>
              </a:rPr>
              <a:t>年</a:t>
            </a:r>
            <a:r>
              <a:rPr lang="en-US" altLang="zh-CN" b="0">
                <a:latin typeface="黑体" pitchFamily="49" charset="-122"/>
                <a:ea typeface="黑体" pitchFamily="49" charset="-122"/>
              </a:rPr>
              <a:t>6</a:t>
            </a:r>
            <a:r>
              <a:rPr lang="zh-CN" altLang="en-US" b="0">
                <a:latin typeface="黑体" pitchFamily="49" charset="-122"/>
                <a:ea typeface="黑体" pitchFamily="49" charset="-122"/>
              </a:rPr>
              <a:t>月讨论通过了</a:t>
            </a:r>
            <a:r>
              <a:rPr lang="en-US" altLang="zh-CN" b="0">
                <a:latin typeface="黑体" pitchFamily="49" charset="-122"/>
                <a:ea typeface="黑体" pitchFamily="49" charset="-122"/>
              </a:rPr>
              <a:t>《</a:t>
            </a:r>
            <a:r>
              <a:rPr lang="zh-CN" altLang="en-US" b="0">
                <a:latin typeface="黑体" pitchFamily="49" charset="-122"/>
                <a:ea typeface="黑体" pitchFamily="49" charset="-122"/>
              </a:rPr>
              <a:t>作业场所安全使用化学品公约</a:t>
            </a:r>
            <a:r>
              <a:rPr lang="en-US" altLang="zh-CN" b="0">
                <a:latin typeface="黑体" pitchFamily="49" charset="-122"/>
                <a:ea typeface="黑体" pitchFamily="49" charset="-122"/>
              </a:rPr>
              <a:t>》 (</a:t>
            </a:r>
            <a:r>
              <a:rPr lang="zh-CN" altLang="en-US" b="0">
                <a:latin typeface="黑体" pitchFamily="49" charset="-122"/>
                <a:ea typeface="黑体" pitchFamily="49" charset="-122"/>
              </a:rPr>
              <a:t>简称</a:t>
            </a:r>
            <a:r>
              <a:rPr lang="en-US" altLang="zh-CN" b="0">
                <a:latin typeface="黑体" pitchFamily="49" charset="-122"/>
                <a:ea typeface="黑体" pitchFamily="49" charset="-122"/>
              </a:rPr>
              <a:t>170</a:t>
            </a:r>
            <a:r>
              <a:rPr lang="zh-CN" altLang="en-US" b="0">
                <a:latin typeface="黑体" pitchFamily="49" charset="-122"/>
                <a:ea typeface="黑体" pitchFamily="49" charset="-122"/>
              </a:rPr>
              <a:t>公约</a:t>
            </a:r>
            <a:r>
              <a:rPr lang="en-US" altLang="zh-CN" b="0">
                <a:latin typeface="黑体" pitchFamily="49" charset="-122"/>
                <a:ea typeface="黑体" pitchFamily="49" charset="-122"/>
              </a:rPr>
              <a:t>)</a:t>
            </a:r>
            <a:r>
              <a:rPr lang="zh-CN" altLang="en-US" b="0">
                <a:latin typeface="黑体" pitchFamily="49" charset="-122"/>
                <a:ea typeface="黑体" pitchFamily="49" charset="-122"/>
              </a:rPr>
              <a:t>， </a:t>
            </a:r>
            <a:r>
              <a:rPr lang="en-US" altLang="zh-CN" b="0">
                <a:latin typeface="黑体" pitchFamily="49" charset="-122"/>
                <a:ea typeface="黑体" pitchFamily="49" charset="-122"/>
              </a:rPr>
              <a:t>1994</a:t>
            </a:r>
            <a:r>
              <a:rPr lang="zh-CN" altLang="en-US" b="0">
                <a:latin typeface="黑体" pitchFamily="49" charset="-122"/>
                <a:ea typeface="黑体" pitchFamily="49" charset="-122"/>
              </a:rPr>
              <a:t>年</a:t>
            </a:r>
            <a:r>
              <a:rPr lang="en-US" altLang="zh-CN" b="0">
                <a:latin typeface="黑体" pitchFamily="49" charset="-122"/>
                <a:ea typeface="黑体" pitchFamily="49" charset="-122"/>
              </a:rPr>
              <a:t>10</a:t>
            </a:r>
            <a:r>
              <a:rPr lang="zh-CN" altLang="en-US" b="0">
                <a:latin typeface="黑体" pitchFamily="49" charset="-122"/>
                <a:ea typeface="黑体" pitchFamily="49" charset="-122"/>
              </a:rPr>
              <a:t>月我国政府正式批准实施了</a:t>
            </a:r>
            <a:r>
              <a:rPr lang="en-US" altLang="zh-CN" b="0">
                <a:latin typeface="黑体" pitchFamily="49" charset="-122"/>
                <a:ea typeface="黑体" pitchFamily="49" charset="-122"/>
              </a:rPr>
              <a:t>170</a:t>
            </a:r>
            <a:r>
              <a:rPr lang="zh-CN" altLang="en-US" b="0">
                <a:latin typeface="黑体" pitchFamily="49" charset="-122"/>
                <a:ea typeface="黑体" pitchFamily="49" charset="-122"/>
              </a:rPr>
              <a:t>号公约。 </a:t>
            </a:r>
            <a:r>
              <a:rPr lang="zh-CN" altLang="en-US" sz="2400">
                <a:latin typeface="宋体" pitchFamily="2" charset="-122"/>
              </a:rPr>
              <a:t>　　</a:t>
            </a:r>
          </a:p>
        </p:txBody>
      </p:sp>
      <p:sp>
        <p:nvSpPr>
          <p:cNvPr id="22532" name="Text Box 7"/>
          <p:cNvSpPr txBox="1">
            <a:spLocks noChangeArrowheads="1"/>
          </p:cNvSpPr>
          <p:nvPr/>
        </p:nvSpPr>
        <p:spPr bwMode="auto">
          <a:xfrm>
            <a:off x="912284" y="1196975"/>
            <a:ext cx="10801349"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4000">
                <a:solidFill>
                  <a:srgbClr val="CC0066"/>
                </a:solidFill>
                <a:latin typeface="隶书" pitchFamily="49" charset="-122"/>
                <a:ea typeface="黑体" pitchFamily="49" charset="-122"/>
              </a:rPr>
              <a:t>二、危化品安全法规标准要求</a:t>
            </a:r>
          </a:p>
          <a:p>
            <a:pPr>
              <a:spcBef>
                <a:spcPct val="50000"/>
              </a:spcBef>
            </a:pPr>
            <a:r>
              <a:rPr lang="zh-CN" altLang="en-US" sz="2800"/>
              <a:t>（</a:t>
            </a:r>
            <a:r>
              <a:rPr lang="zh-CN" altLang="en-US" sz="2800">
                <a:latin typeface="隶书" pitchFamily="49" charset="-122"/>
                <a:ea typeface="黑体" pitchFamily="49" charset="-122"/>
              </a:rPr>
              <a:t>一）国际劳工化学品安全公约（ </a:t>
            </a:r>
            <a:r>
              <a:rPr lang="en-US" altLang="zh-CN" sz="2800">
                <a:solidFill>
                  <a:srgbClr val="000066"/>
                </a:solidFill>
              </a:rPr>
              <a:t>170</a:t>
            </a:r>
            <a:r>
              <a:rPr lang="zh-CN" altLang="en-US" sz="2800">
                <a:solidFill>
                  <a:srgbClr val="000066"/>
                </a:solidFill>
              </a:rPr>
              <a:t>号公约</a:t>
            </a:r>
            <a:r>
              <a:rPr lang="zh-CN" altLang="en-US" sz="2800">
                <a:latin typeface="隶书" pitchFamily="49" charset="-122"/>
                <a:ea typeface="黑体" pitchFamily="49" charset="-122"/>
              </a:rPr>
              <a:t>）</a:t>
            </a:r>
          </a:p>
        </p:txBody>
      </p:sp>
    </p:spTree>
    <p:extLst>
      <p:ext uri="{BB962C8B-B14F-4D97-AF65-F5344CB8AC3E}">
        <p14:creationId xmlns:p14="http://schemas.microsoft.com/office/powerpoint/2010/main" val="189344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81000" y="1052514"/>
            <a:ext cx="11049000" cy="43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10000"/>
              </a:lnSpc>
            </a:pPr>
            <a:r>
              <a:rPr lang="zh-CN" altLang="en-US" sz="2400">
                <a:latin typeface="华文新魏" pitchFamily="2" charset="-122"/>
                <a:ea typeface="华文新魏" pitchFamily="2" charset="-122"/>
              </a:rPr>
              <a:t>　</a:t>
            </a:r>
            <a:r>
              <a:rPr lang="zh-CN" altLang="en-US">
                <a:latin typeface="华文新魏" pitchFamily="2" charset="-122"/>
                <a:ea typeface="华文新魏" pitchFamily="2" charset="-122"/>
              </a:rPr>
              <a:t>    </a:t>
            </a:r>
            <a:r>
              <a:rPr lang="en-US" altLang="zh-CN" b="0">
                <a:latin typeface="黑体" pitchFamily="49" charset="-122"/>
                <a:ea typeface="黑体" pitchFamily="49" charset="-122"/>
              </a:rPr>
              <a:t>《170</a:t>
            </a:r>
            <a:r>
              <a:rPr lang="zh-CN" altLang="en-US" b="0">
                <a:latin typeface="黑体" pitchFamily="49" charset="-122"/>
                <a:ea typeface="黑体" pitchFamily="49" charset="-122"/>
              </a:rPr>
              <a:t>号公约</a:t>
            </a:r>
            <a:r>
              <a:rPr lang="en-US" altLang="zh-CN" b="0">
                <a:latin typeface="黑体" pitchFamily="49" charset="-122"/>
                <a:ea typeface="黑体" pitchFamily="49" charset="-122"/>
              </a:rPr>
              <a:t>》</a:t>
            </a:r>
            <a:r>
              <a:rPr lang="zh-CN" altLang="en-US" b="0">
                <a:latin typeface="黑体" pitchFamily="49" charset="-122"/>
                <a:ea typeface="黑体" pitchFamily="49" charset="-122"/>
              </a:rPr>
              <a:t>的宗旨是要求政府主管当局、雇主组织、工人组织，共同协商努力，采取措施，保护员工免受化学品危害的影响，保护公众和环境。</a:t>
            </a:r>
          </a:p>
          <a:p>
            <a:pPr>
              <a:lnSpc>
                <a:spcPct val="110000"/>
              </a:lnSpc>
            </a:pPr>
            <a:r>
              <a:rPr lang="zh-CN" altLang="en-US" b="0">
                <a:ea typeface="黑体" pitchFamily="49" charset="-122"/>
              </a:rPr>
              <a:t> </a:t>
            </a:r>
            <a:r>
              <a:rPr lang="en-US" altLang="zh-CN" b="0">
                <a:latin typeface="黑体" pitchFamily="49" charset="-122"/>
                <a:ea typeface="黑体" pitchFamily="49" charset="-122"/>
              </a:rPr>
              <a:t>《170</a:t>
            </a:r>
            <a:r>
              <a:rPr lang="zh-CN" altLang="en-US" b="0">
                <a:latin typeface="黑体" pitchFamily="49" charset="-122"/>
                <a:ea typeface="黑体" pitchFamily="49" charset="-122"/>
              </a:rPr>
              <a:t>号公约</a:t>
            </a:r>
            <a:r>
              <a:rPr lang="en-US" altLang="zh-CN" b="0">
                <a:latin typeface="黑体" pitchFamily="49" charset="-122"/>
                <a:ea typeface="黑体" pitchFamily="49" charset="-122"/>
              </a:rPr>
              <a:t>》</a:t>
            </a:r>
            <a:r>
              <a:rPr lang="zh-CN" altLang="en-US" b="0">
                <a:latin typeface="黑体" pitchFamily="49" charset="-122"/>
                <a:ea typeface="黑体" pitchFamily="49" charset="-122"/>
              </a:rPr>
              <a:t>强调三方合作的机制</a:t>
            </a:r>
          </a:p>
          <a:p>
            <a:pPr>
              <a:lnSpc>
                <a:spcPct val="110000"/>
              </a:lnSpc>
              <a:spcBef>
                <a:spcPct val="30000"/>
              </a:spcBef>
            </a:pPr>
            <a:r>
              <a:rPr lang="zh-CN" altLang="en-US" b="0">
                <a:latin typeface="黑体" pitchFamily="49" charset="-122"/>
                <a:ea typeface="黑体" pitchFamily="49" charset="-122"/>
              </a:rPr>
              <a:t>　⒈政府主管当局的责任。 </a:t>
            </a:r>
          </a:p>
          <a:p>
            <a:pPr>
              <a:lnSpc>
                <a:spcPct val="110000"/>
              </a:lnSpc>
              <a:spcBef>
                <a:spcPct val="30000"/>
              </a:spcBef>
            </a:pPr>
            <a:r>
              <a:rPr lang="zh-CN" altLang="en-US" b="0">
                <a:latin typeface="黑体" pitchFamily="49" charset="-122"/>
                <a:ea typeface="黑体" pitchFamily="49" charset="-122"/>
              </a:rPr>
              <a:t>　⒉雇主的责任。 </a:t>
            </a:r>
          </a:p>
          <a:p>
            <a:pPr>
              <a:lnSpc>
                <a:spcPct val="110000"/>
              </a:lnSpc>
              <a:spcBef>
                <a:spcPct val="30000"/>
              </a:spcBef>
            </a:pPr>
            <a:r>
              <a:rPr lang="zh-CN" altLang="en-US" b="0">
                <a:latin typeface="黑体" pitchFamily="49" charset="-122"/>
                <a:ea typeface="黑体" pitchFamily="49" charset="-122"/>
              </a:rPr>
              <a:t>　⒊工人的义务和权利。</a:t>
            </a:r>
          </a:p>
        </p:txBody>
      </p:sp>
    </p:spTree>
    <p:extLst>
      <p:ext uri="{BB962C8B-B14F-4D97-AF65-F5344CB8AC3E}">
        <p14:creationId xmlns:p14="http://schemas.microsoft.com/office/powerpoint/2010/main" val="75673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90501" y="1539876"/>
            <a:ext cx="11334751"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zh-CN" altLang="en-US"/>
              <a:t>           </a:t>
            </a:r>
            <a:r>
              <a:rPr lang="zh-CN" altLang="en-US" sz="2800">
                <a:latin typeface="黑体" pitchFamily="49" charset="-122"/>
                <a:ea typeface="黑体" pitchFamily="49" charset="-122"/>
              </a:rPr>
              <a:t>自</a:t>
            </a:r>
            <a:r>
              <a:rPr lang="en-US" altLang="zh-CN" sz="2800">
                <a:latin typeface="黑体" pitchFamily="49" charset="-122"/>
                <a:ea typeface="黑体" pitchFamily="49" charset="-122"/>
              </a:rPr>
              <a:t>1998</a:t>
            </a:r>
            <a:r>
              <a:rPr lang="zh-CN" altLang="en-US" sz="2800">
                <a:latin typeface="黑体" pitchFamily="49" charset="-122"/>
                <a:ea typeface="黑体" pitchFamily="49" charset="-122"/>
              </a:rPr>
              <a:t>年以来，欧盟一直酝酿整合现有的关于化学品的管理规定，以建立更为严格的管理体系。</a:t>
            </a:r>
            <a:r>
              <a:rPr lang="en-US" altLang="zh-CN" sz="2800">
                <a:latin typeface="黑体" pitchFamily="49" charset="-122"/>
                <a:ea typeface="黑体" pitchFamily="49" charset="-122"/>
              </a:rPr>
              <a:t>2002</a:t>
            </a:r>
            <a:r>
              <a:rPr lang="zh-CN" altLang="en-US" sz="2800">
                <a:latin typeface="黑体" pitchFamily="49" charset="-122"/>
                <a:ea typeface="黑体" pitchFamily="49" charset="-122"/>
              </a:rPr>
              <a:t>年，欧盟委员会提出了</a:t>
            </a:r>
            <a:r>
              <a:rPr lang="en-US" altLang="zh-CN" sz="2800">
                <a:latin typeface="黑体" pitchFamily="49" charset="-122"/>
                <a:ea typeface="黑体" pitchFamily="49" charset="-122"/>
              </a:rPr>
              <a:t>《</a:t>
            </a:r>
            <a:r>
              <a:rPr lang="zh-CN" altLang="en-US" sz="2800">
                <a:latin typeface="黑体" pitchFamily="49" charset="-122"/>
                <a:ea typeface="黑体" pitchFamily="49" charset="-122"/>
              </a:rPr>
              <a:t>未来化学品政策战略</a:t>
            </a:r>
            <a:r>
              <a:rPr lang="en-US" altLang="zh-CN" sz="2800">
                <a:latin typeface="黑体" pitchFamily="49" charset="-122"/>
                <a:ea typeface="黑体" pitchFamily="49" charset="-122"/>
              </a:rPr>
              <a:t>》</a:t>
            </a:r>
            <a:r>
              <a:rPr lang="zh-CN" altLang="en-US" sz="2800">
                <a:latin typeface="黑体" pitchFamily="49" charset="-122"/>
                <a:ea typeface="黑体" pitchFamily="49" charset="-122"/>
              </a:rPr>
              <a:t>白皮书草案，提议欧盟对约</a:t>
            </a:r>
            <a:r>
              <a:rPr lang="en-US" altLang="zh-CN" sz="2800">
                <a:latin typeface="黑体" pitchFamily="49" charset="-122"/>
                <a:ea typeface="黑体" pitchFamily="49" charset="-122"/>
              </a:rPr>
              <a:t>3</a:t>
            </a:r>
            <a:r>
              <a:rPr lang="zh-CN" altLang="en-US" sz="2800">
                <a:latin typeface="黑体" pitchFamily="49" charset="-122"/>
                <a:ea typeface="黑体" pitchFamily="49" charset="-122"/>
              </a:rPr>
              <a:t>万种化学品采用新的登记、评估和许可制度。</a:t>
            </a:r>
            <a:r>
              <a:rPr lang="en-US" altLang="zh-CN" sz="2800">
                <a:latin typeface="黑体" pitchFamily="49" charset="-122"/>
                <a:ea typeface="黑体" pitchFamily="49" charset="-122"/>
              </a:rPr>
              <a:t>2003</a:t>
            </a:r>
            <a:r>
              <a:rPr lang="zh-CN" altLang="en-US" sz="2800">
                <a:latin typeface="黑体" pitchFamily="49" charset="-122"/>
                <a:ea typeface="黑体" pitchFamily="49" charset="-122"/>
              </a:rPr>
              <a:t>年</a:t>
            </a:r>
            <a:r>
              <a:rPr lang="en-US" altLang="zh-CN" sz="2800">
                <a:latin typeface="黑体" pitchFamily="49" charset="-122"/>
                <a:ea typeface="黑体" pitchFamily="49" charset="-122"/>
              </a:rPr>
              <a:t>5</a:t>
            </a:r>
            <a:r>
              <a:rPr lang="zh-CN" altLang="en-US" sz="2800">
                <a:latin typeface="黑体" pitchFamily="49" charset="-122"/>
                <a:ea typeface="黑体" pitchFamily="49" charset="-122"/>
              </a:rPr>
              <a:t>月</a:t>
            </a:r>
            <a:r>
              <a:rPr lang="en-US" altLang="zh-CN" sz="2800">
                <a:latin typeface="黑体" pitchFamily="49" charset="-122"/>
                <a:ea typeface="黑体" pitchFamily="49" charset="-122"/>
              </a:rPr>
              <a:t>17</a:t>
            </a:r>
            <a:r>
              <a:rPr lang="zh-CN" altLang="en-US" sz="2800">
                <a:latin typeface="黑体" pitchFamily="49" charset="-122"/>
                <a:ea typeface="黑体" pitchFamily="49" charset="-122"/>
              </a:rPr>
              <a:t>日，欧盟委员会在该白皮书的基础上，完成了</a:t>
            </a:r>
            <a:r>
              <a:rPr lang="en-US" altLang="zh-CN" sz="2800">
                <a:latin typeface="黑体" pitchFamily="49" charset="-122"/>
                <a:ea typeface="黑体" pitchFamily="49" charset="-122"/>
              </a:rPr>
              <a:t>《</a:t>
            </a:r>
            <a:r>
              <a:rPr lang="zh-CN" altLang="en-US" sz="2800">
                <a:latin typeface="黑体" pitchFamily="49" charset="-122"/>
                <a:ea typeface="黑体" pitchFamily="49" charset="-122"/>
              </a:rPr>
              <a:t>关于化学品的登记、评估和许可办法</a:t>
            </a:r>
            <a:r>
              <a:rPr lang="zh-CN" altLang="en-US" sz="2800">
                <a:ea typeface="黑体" pitchFamily="49" charset="-122"/>
              </a:rPr>
              <a:t>（</a:t>
            </a:r>
            <a:r>
              <a:rPr lang="en-US" altLang="zh-CN" sz="2800">
                <a:ea typeface="黑体" pitchFamily="49" charset="-122"/>
              </a:rPr>
              <a:t>REACH</a:t>
            </a:r>
            <a:r>
              <a:rPr lang="zh-CN" altLang="en-US" sz="2800">
                <a:ea typeface="黑体" pitchFamily="49" charset="-122"/>
              </a:rPr>
              <a:t>）</a:t>
            </a:r>
            <a:r>
              <a:rPr lang="en-US" altLang="zh-CN" sz="2800">
                <a:latin typeface="黑体" pitchFamily="49" charset="-122"/>
                <a:ea typeface="黑体" pitchFamily="49" charset="-122"/>
              </a:rPr>
              <a:t>》</a:t>
            </a:r>
            <a:r>
              <a:rPr lang="zh-CN" altLang="en-US" sz="2800">
                <a:latin typeface="黑体" pitchFamily="49" charset="-122"/>
                <a:ea typeface="黑体" pitchFamily="49" charset="-122"/>
              </a:rPr>
              <a:t>（讨论稿），</a:t>
            </a:r>
            <a:r>
              <a:rPr lang="en-US" altLang="zh-CN" sz="2800">
                <a:latin typeface="黑体" pitchFamily="49" charset="-122"/>
                <a:ea typeface="黑体" pitchFamily="49" charset="-122"/>
              </a:rPr>
              <a:t>2006</a:t>
            </a:r>
            <a:r>
              <a:rPr lang="zh-CN" altLang="en-US" sz="2800">
                <a:latin typeface="黑体" pitchFamily="49" charset="-122"/>
                <a:ea typeface="黑体" pitchFamily="49" charset="-122"/>
              </a:rPr>
              <a:t>年</a:t>
            </a:r>
            <a:r>
              <a:rPr lang="en-US" altLang="zh-CN" sz="2800">
                <a:latin typeface="黑体" pitchFamily="49" charset="-122"/>
                <a:ea typeface="黑体" pitchFamily="49" charset="-122"/>
              </a:rPr>
              <a:t>12</a:t>
            </a:r>
            <a:r>
              <a:rPr lang="zh-CN" altLang="en-US" sz="2800">
                <a:latin typeface="黑体" pitchFamily="49" charset="-122"/>
                <a:ea typeface="黑体" pitchFamily="49" charset="-122"/>
              </a:rPr>
              <a:t>月</a:t>
            </a:r>
            <a:r>
              <a:rPr lang="en-US" altLang="zh-CN" sz="2800">
                <a:latin typeface="黑体" pitchFamily="49" charset="-122"/>
                <a:ea typeface="黑体" pitchFamily="49" charset="-122"/>
              </a:rPr>
              <a:t>18</a:t>
            </a:r>
            <a:r>
              <a:rPr lang="zh-CN" altLang="en-US" sz="2800">
                <a:latin typeface="黑体" pitchFamily="49" charset="-122"/>
                <a:ea typeface="黑体" pitchFamily="49" charset="-122"/>
              </a:rPr>
              <a:t>日欧盟理事会在布鲁塞尔正式签署通过，</a:t>
            </a:r>
            <a:r>
              <a:rPr lang="en-US" altLang="zh-CN" sz="2800">
                <a:latin typeface="黑体" pitchFamily="49" charset="-122"/>
                <a:ea typeface="黑体" pitchFamily="49" charset="-122"/>
              </a:rPr>
              <a:t>2007</a:t>
            </a:r>
            <a:r>
              <a:rPr lang="zh-CN" altLang="en-US" sz="2800">
                <a:latin typeface="黑体" pitchFamily="49" charset="-122"/>
                <a:ea typeface="黑体" pitchFamily="49" charset="-122"/>
              </a:rPr>
              <a:t>年</a:t>
            </a:r>
            <a:r>
              <a:rPr lang="en-US" altLang="zh-CN" sz="2800">
                <a:latin typeface="黑体" pitchFamily="49" charset="-122"/>
                <a:ea typeface="黑体" pitchFamily="49" charset="-122"/>
              </a:rPr>
              <a:t>6</a:t>
            </a:r>
            <a:r>
              <a:rPr lang="zh-CN" altLang="en-US" sz="2800">
                <a:latin typeface="黑体" pitchFamily="49" charset="-122"/>
                <a:ea typeface="黑体" pitchFamily="49" charset="-122"/>
              </a:rPr>
              <a:t>月</a:t>
            </a:r>
            <a:r>
              <a:rPr lang="en-US" altLang="zh-CN" sz="2800">
                <a:latin typeface="黑体" pitchFamily="49" charset="-122"/>
                <a:ea typeface="黑体" pitchFamily="49" charset="-122"/>
              </a:rPr>
              <a:t>1</a:t>
            </a:r>
            <a:r>
              <a:rPr lang="zh-CN" altLang="en-US" sz="2800">
                <a:latin typeface="黑体" pitchFamily="49" charset="-122"/>
                <a:ea typeface="黑体" pitchFamily="49" charset="-122"/>
              </a:rPr>
              <a:t>日生效实施。</a:t>
            </a:r>
          </a:p>
        </p:txBody>
      </p:sp>
      <p:sp>
        <p:nvSpPr>
          <p:cNvPr id="24579" name="Rectangle 5"/>
          <p:cNvSpPr>
            <a:spLocks noChangeArrowheads="1"/>
          </p:cNvSpPr>
          <p:nvPr/>
        </p:nvSpPr>
        <p:spPr bwMode="auto">
          <a:xfrm>
            <a:off x="285752" y="850900"/>
            <a:ext cx="97324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40000"/>
              </a:lnSpc>
            </a:pPr>
            <a:r>
              <a:rPr lang="zh-CN" altLang="en-US">
                <a:latin typeface="黑体" pitchFamily="49" charset="-122"/>
                <a:ea typeface="黑体" pitchFamily="49" charset="-122"/>
              </a:rPr>
              <a:t>（二）欧盟</a:t>
            </a:r>
            <a:r>
              <a:rPr lang="en-US" altLang="zh-CN">
                <a:latin typeface="黑体" pitchFamily="49" charset="-122"/>
                <a:ea typeface="黑体" pitchFamily="49" charset="-122"/>
              </a:rPr>
              <a:t>REACH</a:t>
            </a:r>
            <a:r>
              <a:rPr lang="zh-CN" altLang="en-US">
                <a:latin typeface="黑体" pitchFamily="49" charset="-122"/>
                <a:ea typeface="黑体" pitchFamily="49" charset="-122"/>
              </a:rPr>
              <a:t>制度</a:t>
            </a:r>
          </a:p>
        </p:txBody>
      </p:sp>
    </p:spTree>
    <p:extLst>
      <p:ext uri="{BB962C8B-B14F-4D97-AF65-F5344CB8AC3E}">
        <p14:creationId xmlns:p14="http://schemas.microsoft.com/office/powerpoint/2010/main" val="421935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4" name="Rectangle 4"/>
          <p:cNvSpPr>
            <a:spLocks noChangeArrowheads="1"/>
          </p:cNvSpPr>
          <p:nvPr/>
        </p:nvSpPr>
        <p:spPr bwMode="auto">
          <a:xfrm>
            <a:off x="1274278" y="701676"/>
            <a:ext cx="8640233" cy="701675"/>
          </a:xfrm>
          <a:prstGeom prst="rect">
            <a:avLst/>
          </a:prstGeom>
          <a:noFill/>
          <a:ln w="9525">
            <a:noFill/>
            <a:miter lim="800000"/>
            <a:headEnd/>
            <a:tailEnd/>
          </a:ln>
          <a:effectLst/>
        </p:spPr>
        <p:txBody>
          <a:bodyPr anchor="ctr">
            <a:spAutoFit/>
          </a:bodyPr>
          <a:lstStyle/>
          <a:p>
            <a:pPr algn="ctr">
              <a:spcBef>
                <a:spcPct val="50000"/>
              </a:spcBef>
              <a:defRPr/>
            </a:pPr>
            <a:r>
              <a:rPr lang="zh-CN" altLang="en-US" sz="4000" dirty="0">
                <a:solidFill>
                  <a:srgbClr val="FF1313"/>
                </a:solidFill>
                <a:effectLst>
                  <a:outerShdw blurRad="38100" dist="38100" dir="2700000" algn="tl">
                    <a:srgbClr val="C0C0C0"/>
                  </a:outerShdw>
                </a:effectLst>
                <a:latin typeface="华文彩云" pitchFamily="2" charset="-122"/>
                <a:ea typeface="华文彩云" pitchFamily="2" charset="-122"/>
              </a:rPr>
              <a:t>目     录</a:t>
            </a:r>
          </a:p>
        </p:txBody>
      </p:sp>
      <p:sp>
        <p:nvSpPr>
          <p:cNvPr id="7171" name="Text Box 3"/>
          <p:cNvSpPr txBox="1">
            <a:spLocks noChangeArrowheads="1"/>
          </p:cNvSpPr>
          <p:nvPr/>
        </p:nvSpPr>
        <p:spPr bwMode="auto">
          <a:xfrm>
            <a:off x="863600" y="1844675"/>
            <a:ext cx="955288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ts val="600"/>
              </a:spcBef>
            </a:pPr>
            <a:r>
              <a:rPr lang="zh-CN" altLang="en-US">
                <a:solidFill>
                  <a:srgbClr val="000099"/>
                </a:solidFill>
                <a:ea typeface="华文新魏" pitchFamily="2" charset="-122"/>
              </a:rPr>
              <a:t>一</a:t>
            </a:r>
            <a:r>
              <a:rPr lang="en-US" altLang="zh-CN">
                <a:solidFill>
                  <a:srgbClr val="000099"/>
                </a:solidFill>
                <a:ea typeface="华文新魏" pitchFamily="2" charset="-122"/>
              </a:rPr>
              <a:t>、《</a:t>
            </a:r>
            <a:r>
              <a:rPr lang="zh-CN" altLang="en-US">
                <a:solidFill>
                  <a:srgbClr val="000099"/>
                </a:solidFill>
                <a:ea typeface="华文新魏" pitchFamily="2" charset="-122"/>
              </a:rPr>
              <a:t>通用规范</a:t>
            </a:r>
            <a:r>
              <a:rPr lang="en-US" altLang="zh-CN">
                <a:solidFill>
                  <a:srgbClr val="000099"/>
                </a:solidFill>
                <a:ea typeface="华文新魏" pitchFamily="2" charset="-122"/>
              </a:rPr>
              <a:t>》</a:t>
            </a:r>
            <a:r>
              <a:rPr lang="zh-CN" altLang="en-US">
                <a:solidFill>
                  <a:srgbClr val="000099"/>
                </a:solidFill>
                <a:ea typeface="华文新魏" pitchFamily="2" charset="-122"/>
              </a:rPr>
              <a:t>、</a:t>
            </a:r>
            <a:r>
              <a:rPr lang="en-US" altLang="zh-CN">
                <a:solidFill>
                  <a:srgbClr val="000099"/>
                </a:solidFill>
                <a:ea typeface="华文新魏" pitchFamily="2" charset="-122"/>
              </a:rPr>
              <a:t>《</a:t>
            </a:r>
            <a:r>
              <a:rPr lang="zh-CN" altLang="en-US">
                <a:solidFill>
                  <a:srgbClr val="000099"/>
                </a:solidFill>
                <a:ea typeface="华文新魏" pitchFamily="2" charset="-122"/>
              </a:rPr>
              <a:t>评审标准</a:t>
            </a:r>
            <a:r>
              <a:rPr lang="en-US" altLang="zh-CN">
                <a:solidFill>
                  <a:srgbClr val="000099"/>
                </a:solidFill>
                <a:ea typeface="华文新魏" pitchFamily="2" charset="-122"/>
              </a:rPr>
              <a:t>》</a:t>
            </a:r>
            <a:r>
              <a:rPr lang="zh-CN" altLang="en-US">
                <a:solidFill>
                  <a:srgbClr val="000099"/>
                </a:solidFill>
                <a:ea typeface="华文新魏" pitchFamily="2" charset="-122"/>
              </a:rPr>
              <a:t>要素比较</a:t>
            </a:r>
          </a:p>
          <a:p>
            <a:pPr>
              <a:spcBef>
                <a:spcPts val="600"/>
              </a:spcBef>
            </a:pPr>
            <a:r>
              <a:rPr lang="zh-CN" altLang="en-US">
                <a:solidFill>
                  <a:srgbClr val="000099"/>
                </a:solidFill>
                <a:ea typeface="华文新魏" pitchFamily="2" charset="-122"/>
              </a:rPr>
              <a:t>二</a:t>
            </a:r>
            <a:r>
              <a:rPr lang="en-US" altLang="zh-CN">
                <a:solidFill>
                  <a:srgbClr val="000099"/>
                </a:solidFill>
                <a:ea typeface="华文新魏" pitchFamily="2" charset="-122"/>
              </a:rPr>
              <a:t>、</a:t>
            </a:r>
            <a:r>
              <a:rPr lang="zh-CN" altLang="en-US">
                <a:solidFill>
                  <a:srgbClr val="000099"/>
                </a:solidFill>
                <a:ea typeface="华文新魏" pitchFamily="2" charset="-122"/>
              </a:rPr>
              <a:t>危化品安全法规标准要求</a:t>
            </a:r>
          </a:p>
          <a:p>
            <a:pPr>
              <a:spcBef>
                <a:spcPts val="600"/>
              </a:spcBef>
            </a:pPr>
            <a:r>
              <a:rPr lang="zh-CN" altLang="en-US">
                <a:solidFill>
                  <a:srgbClr val="000099"/>
                </a:solidFill>
                <a:latin typeface="华文新魏" pitchFamily="2" charset="-122"/>
                <a:ea typeface="华文新魏" pitchFamily="2" charset="-122"/>
              </a:rPr>
              <a:t>三、</a:t>
            </a:r>
            <a:r>
              <a:rPr lang="zh-CN" altLang="en-US">
                <a:solidFill>
                  <a:srgbClr val="000099"/>
                </a:solidFill>
                <a:ea typeface="华文新魏" pitchFamily="2" charset="-122"/>
              </a:rPr>
              <a:t>化学品危险性</a:t>
            </a:r>
          </a:p>
          <a:p>
            <a:pPr>
              <a:spcBef>
                <a:spcPts val="600"/>
              </a:spcBef>
            </a:pPr>
            <a:r>
              <a:rPr lang="zh-CN" altLang="en-US">
                <a:solidFill>
                  <a:srgbClr val="000099"/>
                </a:solidFill>
                <a:ea typeface="华文新魏" pitchFamily="2" charset="-122"/>
              </a:rPr>
              <a:t>四</a:t>
            </a:r>
            <a:r>
              <a:rPr lang="zh-CN" altLang="en-US">
                <a:solidFill>
                  <a:srgbClr val="000099"/>
                </a:solidFill>
              </a:rPr>
              <a:t>、</a:t>
            </a:r>
            <a:r>
              <a:rPr lang="zh-CN" altLang="en-US">
                <a:solidFill>
                  <a:srgbClr val="000099"/>
                </a:solidFill>
                <a:ea typeface="华文新魏" pitchFamily="2" charset="-122"/>
              </a:rPr>
              <a:t>化工生产企业特性</a:t>
            </a:r>
          </a:p>
          <a:p>
            <a:pPr>
              <a:spcBef>
                <a:spcPts val="600"/>
              </a:spcBef>
            </a:pPr>
            <a:r>
              <a:rPr lang="zh-CN" altLang="en-US">
                <a:solidFill>
                  <a:srgbClr val="000099"/>
                </a:solidFill>
                <a:ea typeface="华文新魏" pitchFamily="2" charset="-122"/>
              </a:rPr>
              <a:t>五</a:t>
            </a:r>
            <a:r>
              <a:rPr lang="en-US" altLang="zh-CN">
                <a:solidFill>
                  <a:srgbClr val="000099"/>
                </a:solidFill>
                <a:ea typeface="华文新魏" pitchFamily="2" charset="-122"/>
              </a:rPr>
              <a:t>、</a:t>
            </a:r>
            <a:r>
              <a:rPr lang="zh-CN" altLang="en-US">
                <a:solidFill>
                  <a:srgbClr val="000099"/>
                </a:solidFill>
                <a:ea typeface="华文新魏" pitchFamily="2" charset="-122"/>
              </a:rPr>
              <a:t>危化品管理</a:t>
            </a:r>
          </a:p>
          <a:p>
            <a:pPr>
              <a:spcBef>
                <a:spcPts val="600"/>
              </a:spcBef>
            </a:pPr>
            <a:r>
              <a:rPr lang="zh-CN" altLang="en-US">
                <a:solidFill>
                  <a:srgbClr val="000099"/>
                </a:solidFill>
                <a:ea typeface="华文新魏" pitchFamily="2" charset="-122"/>
              </a:rPr>
              <a:t>六</a:t>
            </a:r>
            <a:r>
              <a:rPr lang="zh-CN" altLang="en-US">
                <a:solidFill>
                  <a:srgbClr val="000099"/>
                </a:solidFill>
              </a:rPr>
              <a:t>、</a:t>
            </a:r>
            <a:r>
              <a:rPr lang="zh-CN" altLang="en-US">
                <a:solidFill>
                  <a:srgbClr val="000099"/>
                </a:solidFill>
                <a:ea typeface="华文新魏" pitchFamily="2" charset="-122"/>
              </a:rPr>
              <a:t>危害告知</a:t>
            </a:r>
            <a:r>
              <a:rPr lang="en-US" altLang="zh-CN">
                <a:solidFill>
                  <a:srgbClr val="000099"/>
                </a:solidFill>
                <a:ea typeface="华文新魏" pitchFamily="2" charset="-122"/>
              </a:rPr>
              <a:t>  </a:t>
            </a:r>
          </a:p>
          <a:p>
            <a:pPr>
              <a:spcBef>
                <a:spcPts val="600"/>
              </a:spcBef>
            </a:pPr>
            <a:r>
              <a:rPr lang="zh-CN" altLang="en-US">
                <a:solidFill>
                  <a:srgbClr val="000099"/>
                </a:solidFill>
                <a:ea typeface="华文新魏" pitchFamily="2" charset="-122"/>
              </a:rPr>
              <a:t>七</a:t>
            </a:r>
            <a:r>
              <a:rPr lang="zh-CN" altLang="en-US">
                <a:solidFill>
                  <a:srgbClr val="000099"/>
                </a:solidFill>
              </a:rPr>
              <a:t>、</a:t>
            </a:r>
            <a:r>
              <a:rPr lang="zh-CN" altLang="en-US">
                <a:solidFill>
                  <a:srgbClr val="000099"/>
                </a:solidFill>
                <a:ea typeface="华文新魏" pitchFamily="2" charset="-122"/>
              </a:rPr>
              <a:t>危化品储存与运输管理</a:t>
            </a:r>
            <a:r>
              <a:rPr lang="en-US" altLang="zh-CN">
                <a:solidFill>
                  <a:srgbClr val="000099"/>
                </a:solidFill>
                <a:ea typeface="华文新魏" pitchFamily="2" charset="-122"/>
              </a:rPr>
              <a:t>     </a:t>
            </a:r>
            <a:endParaRPr lang="zh-CN" altLang="en-US">
              <a:solidFill>
                <a:srgbClr val="000099"/>
              </a:solidFill>
              <a:ea typeface="华文新魏" pitchFamily="2" charset="-122"/>
            </a:endParaRPr>
          </a:p>
        </p:txBody>
      </p:sp>
    </p:spTree>
    <p:extLst>
      <p:ext uri="{BB962C8B-B14F-4D97-AF65-F5344CB8AC3E}">
        <p14:creationId xmlns:p14="http://schemas.microsoft.com/office/powerpoint/2010/main" val="1613321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624417" y="1230313"/>
            <a:ext cx="106680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zh-CN" altLang="en-US">
                <a:latin typeface="宋体" pitchFamily="2" charset="-122"/>
              </a:rPr>
              <a:t>   </a:t>
            </a:r>
            <a:r>
              <a:rPr lang="en-US" altLang="zh-CN">
                <a:ea typeface="黑体" pitchFamily="49" charset="-122"/>
              </a:rPr>
              <a:t>REACH</a:t>
            </a:r>
            <a:r>
              <a:rPr lang="zh-CN" altLang="en-US">
                <a:ea typeface="黑体" pitchFamily="49" charset="-122"/>
              </a:rPr>
              <a:t>规定（三个核心监控体系）：</a:t>
            </a:r>
            <a:r>
              <a:rPr lang="zh-CN" altLang="en-US">
                <a:latin typeface="宋体" pitchFamily="2" charset="-122"/>
              </a:rPr>
              <a:t> </a:t>
            </a:r>
          </a:p>
          <a:p>
            <a:pPr>
              <a:spcBef>
                <a:spcPct val="20000"/>
              </a:spcBef>
            </a:pPr>
            <a:r>
              <a:rPr lang="zh-CN" altLang="en-US">
                <a:latin typeface="宋体" pitchFamily="2" charset="-122"/>
              </a:rPr>
              <a:t>   </a:t>
            </a:r>
            <a:r>
              <a:rPr lang="en-US" altLang="zh-CN" sz="2800">
                <a:latin typeface="黑体" pitchFamily="49" charset="-122"/>
                <a:ea typeface="黑体" pitchFamily="49" charset="-122"/>
              </a:rPr>
              <a:t>1</a:t>
            </a:r>
            <a:r>
              <a:rPr lang="zh-CN" altLang="en-US" sz="2800">
                <a:latin typeface="黑体" pitchFamily="49" charset="-122"/>
                <a:ea typeface="黑体" pitchFamily="49" charset="-122"/>
              </a:rPr>
              <a:t>、化学品注册：对</a:t>
            </a:r>
            <a:r>
              <a:rPr lang="zh-CN" altLang="en-US" sz="2800">
                <a:ea typeface="黑体" pitchFamily="49" charset="-122"/>
              </a:rPr>
              <a:t>“</a:t>
            </a:r>
            <a:r>
              <a:rPr lang="zh-CN" altLang="en-US" sz="2800">
                <a:latin typeface="黑体" pitchFamily="49" charset="-122"/>
                <a:ea typeface="黑体" pitchFamily="49" charset="-122"/>
              </a:rPr>
              <a:t>现有物质</a:t>
            </a:r>
            <a:r>
              <a:rPr lang="zh-CN" altLang="en-US" sz="2800">
                <a:ea typeface="黑体" pitchFamily="49" charset="-122"/>
              </a:rPr>
              <a:t>”</a:t>
            </a:r>
            <a:r>
              <a:rPr lang="zh-CN" altLang="en-US" sz="2800">
                <a:latin typeface="黑体" pitchFamily="49" charset="-122"/>
                <a:ea typeface="黑体" pitchFamily="49" charset="-122"/>
              </a:rPr>
              <a:t>和</a:t>
            </a:r>
            <a:r>
              <a:rPr lang="zh-CN" altLang="en-US" sz="2800">
                <a:ea typeface="黑体" pitchFamily="49" charset="-122"/>
              </a:rPr>
              <a:t>“</a:t>
            </a:r>
            <a:r>
              <a:rPr lang="zh-CN" altLang="en-US" sz="2800">
                <a:latin typeface="黑体" pitchFamily="49" charset="-122"/>
                <a:ea typeface="黑体" pitchFamily="49" charset="-122"/>
              </a:rPr>
              <a:t>新物质</a:t>
            </a:r>
            <a:r>
              <a:rPr lang="zh-CN" altLang="en-US" sz="2800">
                <a:ea typeface="黑体" pitchFamily="49" charset="-122"/>
              </a:rPr>
              <a:t>”</a:t>
            </a:r>
            <a:r>
              <a:rPr lang="zh-CN" altLang="en-US" sz="2800">
                <a:latin typeface="黑体" pitchFamily="49" charset="-122"/>
                <a:ea typeface="黑体" pitchFamily="49" charset="-122"/>
              </a:rPr>
              <a:t>，只要其产量或一次进口量超过</a:t>
            </a:r>
            <a:r>
              <a:rPr lang="en-US" altLang="zh-CN" sz="2800">
                <a:latin typeface="黑体" pitchFamily="49" charset="-122"/>
                <a:ea typeface="黑体" pitchFamily="49" charset="-122"/>
              </a:rPr>
              <a:t>1</a:t>
            </a:r>
            <a:r>
              <a:rPr lang="zh-CN" altLang="en-US" sz="2800">
                <a:latin typeface="黑体" pitchFamily="49" charset="-122"/>
                <a:ea typeface="黑体" pitchFamily="49" charset="-122"/>
              </a:rPr>
              <a:t>吨，生产商或进口商均需向</a:t>
            </a:r>
            <a:r>
              <a:rPr lang="en-US" altLang="zh-CN" sz="2800">
                <a:latin typeface="黑体" pitchFamily="49" charset="-122"/>
                <a:ea typeface="黑体" pitchFamily="49" charset="-122"/>
              </a:rPr>
              <a:t>REACH</a:t>
            </a:r>
            <a:r>
              <a:rPr lang="zh-CN" altLang="en-US" sz="2800">
                <a:latin typeface="黑体" pitchFamily="49" charset="-122"/>
                <a:ea typeface="黑体" pitchFamily="49" charset="-122"/>
              </a:rPr>
              <a:t>中央数据库提交基本信息。生产商或进口商在生产或进口有关化学品时，须向政府主管部门呈报有关该化学物质毒理学特性、预计产量、安全技术说明书和标签，以及管理措施等。政府主管部门进行注册，颁发注册号，并对已注册物质中需给予特别关注的事项和特性实施抽样查验。</a:t>
            </a:r>
          </a:p>
        </p:txBody>
      </p:sp>
    </p:spTree>
    <p:extLst>
      <p:ext uri="{BB962C8B-B14F-4D97-AF65-F5344CB8AC3E}">
        <p14:creationId xmlns:p14="http://schemas.microsoft.com/office/powerpoint/2010/main" val="5634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77334" y="1658939"/>
            <a:ext cx="10847917"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spcBef>
                <a:spcPct val="20000"/>
              </a:spcBef>
            </a:pPr>
            <a:r>
              <a:rPr lang="zh-CN" altLang="en-US" sz="2800">
                <a:latin typeface="宋体" pitchFamily="2" charset="-122"/>
              </a:rPr>
              <a:t>    </a:t>
            </a:r>
            <a:r>
              <a:rPr lang="en-US" altLang="zh-CN" sz="2800">
                <a:ea typeface="黑体" pitchFamily="49" charset="-122"/>
              </a:rPr>
              <a:t>2</a:t>
            </a:r>
            <a:r>
              <a:rPr lang="zh-CN" altLang="en-US" sz="2800">
                <a:ea typeface="黑体" pitchFamily="49" charset="-122"/>
              </a:rPr>
              <a:t>、评估：对产量或进口量超过</a:t>
            </a:r>
            <a:r>
              <a:rPr lang="en-US" altLang="zh-CN" sz="2800">
                <a:ea typeface="黑体" pitchFamily="49" charset="-122"/>
              </a:rPr>
              <a:t>100</a:t>
            </a:r>
            <a:r>
              <a:rPr lang="zh-CN" altLang="en-US" sz="2800">
                <a:ea typeface="黑体" pitchFamily="49" charset="-122"/>
              </a:rPr>
              <a:t>吨的化学品，生产商或进口商需向主管部门提交化学品全部信息，并提出试验计划。主管部门在评估企业提交的信息和试验计划后，决定采用适宜的试验流程。对于具有基因诱变性或高毒等危险特性的化学品，即使其生产量或进口量低于</a:t>
            </a:r>
            <a:r>
              <a:rPr lang="en-US" altLang="zh-CN" sz="2800">
                <a:ea typeface="黑体" pitchFamily="49" charset="-122"/>
              </a:rPr>
              <a:t>100</a:t>
            </a:r>
            <a:r>
              <a:rPr lang="zh-CN" altLang="en-US" sz="2800">
                <a:ea typeface="黑体" pitchFamily="49" charset="-122"/>
              </a:rPr>
              <a:t>吨，主管部门也应对此类物质进行评估，并要求企业进行额外检测。</a:t>
            </a:r>
          </a:p>
        </p:txBody>
      </p:sp>
    </p:spTree>
    <p:extLst>
      <p:ext uri="{BB962C8B-B14F-4D97-AF65-F5344CB8AC3E}">
        <p14:creationId xmlns:p14="http://schemas.microsoft.com/office/powerpoint/2010/main" val="110769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878417" y="1663700"/>
            <a:ext cx="10361083"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spcBef>
                <a:spcPct val="20000"/>
              </a:spcBef>
            </a:pPr>
            <a:r>
              <a:rPr lang="zh-CN" altLang="en-US" sz="2800"/>
              <a:t>        </a:t>
            </a:r>
            <a:r>
              <a:rPr lang="en-US" altLang="zh-CN" sz="2800">
                <a:latin typeface="黑体" pitchFamily="49" charset="-122"/>
                <a:ea typeface="黑体" pitchFamily="49" charset="-122"/>
              </a:rPr>
              <a:t>3</a:t>
            </a:r>
            <a:r>
              <a:rPr lang="zh-CN" altLang="en-US" sz="2800">
                <a:latin typeface="黑体" pitchFamily="49" charset="-122"/>
                <a:ea typeface="黑体" pitchFamily="49" charset="-122"/>
              </a:rPr>
              <a:t>、许可：对具有一定危险性并引起极大关注的物质，如</a:t>
            </a:r>
            <a:r>
              <a:rPr lang="en-US" altLang="zh-CN" sz="2800">
                <a:latin typeface="黑体" pitchFamily="49" charset="-122"/>
                <a:ea typeface="黑体" pitchFamily="49" charset="-122"/>
              </a:rPr>
              <a:t>CMR</a:t>
            </a:r>
            <a:r>
              <a:rPr lang="zh-CN" altLang="en-US" sz="2800">
                <a:latin typeface="黑体" pitchFamily="49" charset="-122"/>
                <a:ea typeface="黑体" pitchFamily="49" charset="-122"/>
              </a:rPr>
              <a:t>（致癌、诱导基因突变或对生殖有害的）和</a:t>
            </a:r>
            <a:r>
              <a:rPr lang="en-US" altLang="zh-CN" sz="2800">
                <a:latin typeface="黑体" pitchFamily="49" charset="-122"/>
                <a:ea typeface="黑体" pitchFamily="49" charset="-122"/>
              </a:rPr>
              <a:t>POPs</a:t>
            </a:r>
            <a:r>
              <a:rPr lang="zh-CN" altLang="en-US" sz="2800">
                <a:latin typeface="黑体" pitchFamily="49" charset="-122"/>
                <a:ea typeface="黑体" pitchFamily="49" charset="-122"/>
              </a:rPr>
              <a:t>（持续有机污染物），政府主管部门应对其按某一用途的安全使用方式给予具体许可。许可应在风险评估的基础上进行，而风险评估应涉及该化学品的整个生命周期，并考虑其具体用途。</a:t>
            </a:r>
          </a:p>
        </p:txBody>
      </p:sp>
    </p:spTree>
    <p:extLst>
      <p:ext uri="{BB962C8B-B14F-4D97-AF65-F5344CB8AC3E}">
        <p14:creationId xmlns:p14="http://schemas.microsoft.com/office/powerpoint/2010/main" val="868337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814918" y="2500314"/>
            <a:ext cx="1071033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0000"/>
              </a:lnSpc>
              <a:spcBef>
                <a:spcPct val="20000"/>
              </a:spcBef>
            </a:pPr>
            <a:r>
              <a:rPr lang="zh-CN" altLang="en-US">
                <a:latin typeface="黑体" pitchFamily="49" charset="-122"/>
                <a:ea typeface="黑体" pitchFamily="49" charset="-122"/>
              </a:rPr>
              <a:t>     </a:t>
            </a:r>
            <a:r>
              <a:rPr lang="zh-CN" altLang="en-US" sz="2800">
                <a:latin typeface="黑体" pitchFamily="49" charset="-122"/>
                <a:ea typeface="黑体" pitchFamily="49" charset="-122"/>
              </a:rPr>
              <a:t>以</a:t>
            </a:r>
            <a:r>
              <a:rPr lang="en-US" altLang="zh-CN" sz="2800">
                <a:latin typeface="黑体" pitchFamily="49" charset="-122"/>
                <a:ea typeface="黑体" pitchFamily="49" charset="-122"/>
              </a:rPr>
              <a:t>《</a:t>
            </a:r>
            <a:r>
              <a:rPr lang="zh-CN" altLang="en-US" sz="2800">
                <a:latin typeface="黑体" pitchFamily="49" charset="-122"/>
                <a:ea typeface="黑体" pitchFamily="49" charset="-122"/>
              </a:rPr>
              <a:t>安全生产法</a:t>
            </a:r>
            <a:r>
              <a:rPr lang="en-US" altLang="zh-CN" sz="2800">
                <a:latin typeface="黑体" pitchFamily="49" charset="-122"/>
                <a:ea typeface="黑体" pitchFamily="49" charset="-122"/>
              </a:rPr>
              <a:t>》</a:t>
            </a:r>
            <a:r>
              <a:rPr lang="zh-CN" altLang="en-US" sz="2800">
                <a:latin typeface="黑体" pitchFamily="49" charset="-122"/>
                <a:ea typeface="黑体" pitchFamily="49" charset="-122"/>
              </a:rPr>
              <a:t>为依据，以</a:t>
            </a:r>
            <a:r>
              <a:rPr lang="en-US" altLang="zh-CN" sz="2800">
                <a:latin typeface="黑体" pitchFamily="49" charset="-122"/>
                <a:ea typeface="黑体" pitchFamily="49" charset="-122"/>
              </a:rPr>
              <a:t>《</a:t>
            </a:r>
            <a:r>
              <a:rPr lang="zh-CN" altLang="en-US" sz="2800">
                <a:latin typeface="黑体" pitchFamily="49" charset="-122"/>
                <a:ea typeface="黑体" pitchFamily="49" charset="-122"/>
              </a:rPr>
              <a:t>危险化学品安全管理条例</a:t>
            </a:r>
            <a:r>
              <a:rPr lang="en-US" altLang="zh-CN" sz="2800">
                <a:latin typeface="黑体" pitchFamily="49" charset="-122"/>
                <a:ea typeface="黑体" pitchFamily="49" charset="-122"/>
              </a:rPr>
              <a:t>》</a:t>
            </a:r>
            <a:r>
              <a:rPr lang="zh-CN" altLang="en-US" sz="2800">
                <a:latin typeface="黑体" pitchFamily="49" charset="-122"/>
                <a:ea typeface="黑体" pitchFamily="49" charset="-122"/>
              </a:rPr>
              <a:t>为主线，以相关配套规章、规程、标准和地方性法规、规章等为辅助的危险化学品安全管理法规标准体系，已初步形成。 </a:t>
            </a:r>
            <a:endParaRPr lang="en-US" altLang="zh-CN" sz="2800">
              <a:latin typeface="黑体" pitchFamily="49" charset="-122"/>
              <a:ea typeface="黑体" pitchFamily="49" charset="-122"/>
            </a:endParaRPr>
          </a:p>
          <a:p>
            <a:pPr marL="342900" indent="-342900">
              <a:lnSpc>
                <a:spcPct val="130000"/>
              </a:lnSpc>
              <a:spcBef>
                <a:spcPct val="20000"/>
              </a:spcBef>
            </a:pPr>
            <a:r>
              <a:rPr lang="zh-CN" altLang="en-US" sz="2000">
                <a:solidFill>
                  <a:srgbClr val="FF0000"/>
                </a:solidFill>
                <a:latin typeface="黑体" pitchFamily="49" charset="-122"/>
                <a:ea typeface="黑体" pitchFamily="49" charset="-122"/>
              </a:rPr>
              <a:t>  </a:t>
            </a:r>
            <a:endParaRPr lang="en-US" altLang="zh-CN" sz="2000">
              <a:solidFill>
                <a:srgbClr val="FF0000"/>
              </a:solidFill>
              <a:latin typeface="黑体" pitchFamily="49" charset="-122"/>
              <a:ea typeface="黑体" pitchFamily="49" charset="-122"/>
            </a:endParaRPr>
          </a:p>
          <a:p>
            <a:pPr marL="342900" indent="-342900">
              <a:lnSpc>
                <a:spcPct val="130000"/>
              </a:lnSpc>
              <a:spcBef>
                <a:spcPct val="20000"/>
              </a:spcBef>
            </a:pPr>
            <a:r>
              <a:rPr lang="en-US" altLang="zh-CN" sz="2000">
                <a:solidFill>
                  <a:srgbClr val="FF0000"/>
                </a:solidFill>
                <a:latin typeface="黑体" pitchFamily="49" charset="-122"/>
                <a:ea typeface="黑体" pitchFamily="49" charset="-122"/>
              </a:rPr>
              <a:t>  </a:t>
            </a:r>
            <a:r>
              <a:rPr lang="zh-CN" altLang="en-US" sz="2000">
                <a:solidFill>
                  <a:srgbClr val="FF0000"/>
                </a:solidFill>
                <a:latin typeface="黑体" pitchFamily="49" charset="-122"/>
                <a:ea typeface="黑体" pitchFamily="49" charset="-122"/>
              </a:rPr>
              <a:t>（国家安监总局网站提供危化品法规标准数据库）</a:t>
            </a:r>
            <a:endParaRPr lang="zh-CN" altLang="en-US" sz="2800">
              <a:latin typeface="黑体" pitchFamily="49" charset="-122"/>
              <a:ea typeface="黑体" pitchFamily="49" charset="-122"/>
            </a:endParaRPr>
          </a:p>
        </p:txBody>
      </p:sp>
      <p:sp>
        <p:nvSpPr>
          <p:cNvPr id="28675" name="Text Box 5"/>
          <p:cNvSpPr txBox="1">
            <a:spLocks noChangeArrowheads="1"/>
          </p:cNvSpPr>
          <p:nvPr/>
        </p:nvSpPr>
        <p:spPr bwMode="auto">
          <a:xfrm>
            <a:off x="952501" y="1643063"/>
            <a:ext cx="1080135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a:t>（</a:t>
            </a:r>
            <a:r>
              <a:rPr lang="zh-CN" altLang="en-US">
                <a:latin typeface="隶书" pitchFamily="49" charset="-122"/>
                <a:ea typeface="黑体" pitchFamily="49" charset="-122"/>
              </a:rPr>
              <a:t>三）我国危化品法规标准体系</a:t>
            </a:r>
          </a:p>
        </p:txBody>
      </p:sp>
    </p:spTree>
    <p:extLst>
      <p:ext uri="{BB962C8B-B14F-4D97-AF65-F5344CB8AC3E}">
        <p14:creationId xmlns:p14="http://schemas.microsoft.com/office/powerpoint/2010/main" val="3250424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34434" y="990600"/>
            <a:ext cx="11330517" cy="609600"/>
          </a:xfrm>
          <a:prstGeom prst="rect">
            <a:avLst/>
          </a:prstGeom>
          <a:noFill/>
          <a:ln w="9525">
            <a:noFill/>
            <a:miter lim="800000"/>
            <a:headEnd/>
            <a:tailEnd/>
          </a:ln>
          <a:effectLst/>
        </p:spPr>
        <p:txBody>
          <a:bodyPr>
            <a:spAutoFit/>
          </a:bodyPr>
          <a:lstStyle/>
          <a:p>
            <a:pPr>
              <a:spcBef>
                <a:spcPct val="50000"/>
              </a:spcBef>
              <a:defRPr/>
            </a:pPr>
            <a:r>
              <a:rPr lang="zh-CN" altLang="en-US" sz="3400" dirty="0">
                <a:solidFill>
                  <a:schemeClr val="accent1"/>
                </a:solidFill>
                <a:effectLst>
                  <a:outerShdw blurRad="38100" dist="38100" dir="2700000" algn="tl">
                    <a:srgbClr val="C0C0C0"/>
                  </a:outerShdw>
                </a:effectLst>
                <a:latin typeface="黑体" pitchFamily="49" charset="-122"/>
                <a:ea typeface="黑体" pitchFamily="49" charset="-122"/>
              </a:rPr>
              <a:t>    危险化学品安全生产法律法规体系 </a:t>
            </a:r>
          </a:p>
        </p:txBody>
      </p:sp>
      <p:grpSp>
        <p:nvGrpSpPr>
          <p:cNvPr id="29699" name="Group 5"/>
          <p:cNvGrpSpPr>
            <a:grpSpLocks/>
          </p:cNvGrpSpPr>
          <p:nvPr/>
        </p:nvGrpSpPr>
        <p:grpSpPr bwMode="auto">
          <a:xfrm>
            <a:off x="304800" y="5410200"/>
            <a:ext cx="8544984" cy="865188"/>
            <a:chOff x="1145" y="3067"/>
            <a:chExt cx="3265" cy="994"/>
          </a:xfrm>
        </p:grpSpPr>
        <p:sp>
          <p:nvSpPr>
            <p:cNvPr id="29730" name="Freeform 6"/>
            <p:cNvSpPr>
              <a:spLocks/>
            </p:cNvSpPr>
            <p:nvPr/>
          </p:nvSpPr>
          <p:spPr bwMode="auto">
            <a:xfrm>
              <a:off x="3834" y="3067"/>
              <a:ext cx="576" cy="993"/>
            </a:xfrm>
            <a:custGeom>
              <a:avLst/>
              <a:gdLst>
                <a:gd name="T0" fmla="*/ 271 w 576"/>
                <a:gd name="T1" fmla="*/ 992 h 993"/>
                <a:gd name="T2" fmla="*/ 0 w 576"/>
                <a:gd name="T3" fmla="*/ 422 h 993"/>
                <a:gd name="T4" fmla="*/ 254 w 576"/>
                <a:gd name="T5" fmla="*/ 0 h 993"/>
                <a:gd name="T6" fmla="*/ 575 w 576"/>
                <a:gd name="T7" fmla="*/ 494 h 993"/>
                <a:gd name="T8" fmla="*/ 271 w 576"/>
                <a:gd name="T9" fmla="*/ 992 h 993"/>
                <a:gd name="T10" fmla="*/ 0 60000 65536"/>
                <a:gd name="T11" fmla="*/ 0 60000 65536"/>
                <a:gd name="T12" fmla="*/ 0 60000 65536"/>
                <a:gd name="T13" fmla="*/ 0 60000 65536"/>
                <a:gd name="T14" fmla="*/ 0 60000 65536"/>
                <a:gd name="T15" fmla="*/ 0 w 576"/>
                <a:gd name="T16" fmla="*/ 0 h 993"/>
                <a:gd name="T17" fmla="*/ 576 w 576"/>
                <a:gd name="T18" fmla="*/ 993 h 993"/>
              </a:gdLst>
              <a:ahLst/>
              <a:cxnLst>
                <a:cxn ang="T10">
                  <a:pos x="T0" y="T1"/>
                </a:cxn>
                <a:cxn ang="T11">
                  <a:pos x="T2" y="T3"/>
                </a:cxn>
                <a:cxn ang="T12">
                  <a:pos x="T4" y="T5"/>
                </a:cxn>
                <a:cxn ang="T13">
                  <a:pos x="T6" y="T7"/>
                </a:cxn>
                <a:cxn ang="T14">
                  <a:pos x="T8" y="T9"/>
                </a:cxn>
              </a:cxnLst>
              <a:rect l="T15" t="T16" r="T17" b="T18"/>
              <a:pathLst>
                <a:path w="576" h="993">
                  <a:moveTo>
                    <a:pt x="271" y="992"/>
                  </a:moveTo>
                  <a:lnTo>
                    <a:pt x="0" y="422"/>
                  </a:lnTo>
                  <a:lnTo>
                    <a:pt x="254" y="0"/>
                  </a:lnTo>
                  <a:lnTo>
                    <a:pt x="575" y="494"/>
                  </a:lnTo>
                  <a:lnTo>
                    <a:pt x="271" y="992"/>
                  </a:lnTo>
                </a:path>
              </a:pathLst>
            </a:custGeom>
            <a:solidFill>
              <a:srgbClr val="CC99FF">
                <a:alpha val="50195"/>
              </a:srgbClr>
            </a:solidFill>
            <a:ln w="25400" cap="rnd">
              <a:solidFill>
                <a:srgbClr val="000000"/>
              </a:solidFill>
              <a:round/>
              <a:headEnd/>
              <a:tailEnd/>
            </a:ln>
          </p:spPr>
          <p:txBody>
            <a:bodyPr/>
            <a:lstStyle/>
            <a:p>
              <a:endParaRPr lang="zh-CN" altLang="en-US"/>
            </a:p>
          </p:txBody>
        </p:sp>
        <p:sp>
          <p:nvSpPr>
            <p:cNvPr id="29731" name="Freeform 7"/>
            <p:cNvSpPr>
              <a:spLocks/>
            </p:cNvSpPr>
            <p:nvPr/>
          </p:nvSpPr>
          <p:spPr bwMode="auto">
            <a:xfrm>
              <a:off x="1405" y="3067"/>
              <a:ext cx="2683" cy="425"/>
            </a:xfrm>
            <a:custGeom>
              <a:avLst/>
              <a:gdLst>
                <a:gd name="T0" fmla="*/ 0 w 2683"/>
                <a:gd name="T1" fmla="*/ 424 h 425"/>
                <a:gd name="T2" fmla="*/ 2427 w 2683"/>
                <a:gd name="T3" fmla="*/ 424 h 425"/>
                <a:gd name="T4" fmla="*/ 2682 w 2683"/>
                <a:gd name="T5" fmla="*/ 0 h 425"/>
                <a:gd name="T6" fmla="*/ 343 w 2683"/>
                <a:gd name="T7" fmla="*/ 0 h 425"/>
                <a:gd name="T8" fmla="*/ 0 w 2683"/>
                <a:gd name="T9" fmla="*/ 424 h 425"/>
                <a:gd name="T10" fmla="*/ 0 60000 65536"/>
                <a:gd name="T11" fmla="*/ 0 60000 65536"/>
                <a:gd name="T12" fmla="*/ 0 60000 65536"/>
                <a:gd name="T13" fmla="*/ 0 60000 65536"/>
                <a:gd name="T14" fmla="*/ 0 60000 65536"/>
                <a:gd name="T15" fmla="*/ 0 w 2683"/>
                <a:gd name="T16" fmla="*/ 0 h 425"/>
                <a:gd name="T17" fmla="*/ 2683 w 2683"/>
                <a:gd name="T18" fmla="*/ 425 h 425"/>
              </a:gdLst>
              <a:ahLst/>
              <a:cxnLst>
                <a:cxn ang="T10">
                  <a:pos x="T0" y="T1"/>
                </a:cxn>
                <a:cxn ang="T11">
                  <a:pos x="T2" y="T3"/>
                </a:cxn>
                <a:cxn ang="T12">
                  <a:pos x="T4" y="T5"/>
                </a:cxn>
                <a:cxn ang="T13">
                  <a:pos x="T6" y="T7"/>
                </a:cxn>
                <a:cxn ang="T14">
                  <a:pos x="T8" y="T9"/>
                </a:cxn>
              </a:cxnLst>
              <a:rect l="T15" t="T16" r="T17" b="T18"/>
              <a:pathLst>
                <a:path w="2683" h="425">
                  <a:moveTo>
                    <a:pt x="0" y="424"/>
                  </a:moveTo>
                  <a:lnTo>
                    <a:pt x="2427" y="424"/>
                  </a:lnTo>
                  <a:lnTo>
                    <a:pt x="2682" y="0"/>
                  </a:lnTo>
                  <a:lnTo>
                    <a:pt x="343" y="0"/>
                  </a:lnTo>
                  <a:lnTo>
                    <a:pt x="0" y="424"/>
                  </a:lnTo>
                </a:path>
              </a:pathLst>
            </a:custGeom>
            <a:solidFill>
              <a:srgbClr val="CC99FF">
                <a:alpha val="50195"/>
              </a:srgbClr>
            </a:solidFill>
            <a:ln w="25400" cap="rnd">
              <a:solidFill>
                <a:srgbClr val="000000"/>
              </a:solidFill>
              <a:round/>
              <a:headEnd/>
              <a:tailEnd/>
            </a:ln>
          </p:spPr>
          <p:txBody>
            <a:bodyPr/>
            <a:lstStyle/>
            <a:p>
              <a:endParaRPr lang="zh-CN" altLang="en-US"/>
            </a:p>
          </p:txBody>
        </p:sp>
        <p:sp>
          <p:nvSpPr>
            <p:cNvPr id="29732" name="Freeform 8"/>
            <p:cNvSpPr>
              <a:spLocks/>
            </p:cNvSpPr>
            <p:nvPr/>
          </p:nvSpPr>
          <p:spPr bwMode="auto">
            <a:xfrm>
              <a:off x="1145" y="3489"/>
              <a:ext cx="2961" cy="572"/>
            </a:xfrm>
            <a:custGeom>
              <a:avLst/>
              <a:gdLst>
                <a:gd name="T0" fmla="*/ 259 w 2961"/>
                <a:gd name="T1" fmla="*/ 0 h 572"/>
                <a:gd name="T2" fmla="*/ 2686 w 2961"/>
                <a:gd name="T3" fmla="*/ 0 h 572"/>
                <a:gd name="T4" fmla="*/ 2960 w 2961"/>
                <a:gd name="T5" fmla="*/ 571 h 572"/>
                <a:gd name="T6" fmla="*/ 0 w 2961"/>
                <a:gd name="T7" fmla="*/ 571 h 572"/>
                <a:gd name="T8" fmla="*/ 259 w 2961"/>
                <a:gd name="T9" fmla="*/ 0 h 572"/>
                <a:gd name="T10" fmla="*/ 0 60000 65536"/>
                <a:gd name="T11" fmla="*/ 0 60000 65536"/>
                <a:gd name="T12" fmla="*/ 0 60000 65536"/>
                <a:gd name="T13" fmla="*/ 0 60000 65536"/>
                <a:gd name="T14" fmla="*/ 0 60000 65536"/>
                <a:gd name="T15" fmla="*/ 0 w 2961"/>
                <a:gd name="T16" fmla="*/ 0 h 572"/>
                <a:gd name="T17" fmla="*/ 2961 w 2961"/>
                <a:gd name="T18" fmla="*/ 572 h 572"/>
              </a:gdLst>
              <a:ahLst/>
              <a:cxnLst>
                <a:cxn ang="T10">
                  <a:pos x="T0" y="T1"/>
                </a:cxn>
                <a:cxn ang="T11">
                  <a:pos x="T2" y="T3"/>
                </a:cxn>
                <a:cxn ang="T12">
                  <a:pos x="T4" y="T5"/>
                </a:cxn>
                <a:cxn ang="T13">
                  <a:pos x="T6" y="T7"/>
                </a:cxn>
                <a:cxn ang="T14">
                  <a:pos x="T8" y="T9"/>
                </a:cxn>
              </a:cxnLst>
              <a:rect l="T15" t="T16" r="T17" b="T18"/>
              <a:pathLst>
                <a:path w="2961" h="572">
                  <a:moveTo>
                    <a:pt x="259" y="0"/>
                  </a:moveTo>
                  <a:lnTo>
                    <a:pt x="2686" y="0"/>
                  </a:lnTo>
                  <a:lnTo>
                    <a:pt x="2960" y="571"/>
                  </a:lnTo>
                  <a:lnTo>
                    <a:pt x="0" y="571"/>
                  </a:lnTo>
                  <a:lnTo>
                    <a:pt x="259" y="0"/>
                  </a:lnTo>
                </a:path>
              </a:pathLst>
            </a:custGeom>
            <a:solidFill>
              <a:srgbClr val="CC99FF">
                <a:alpha val="50195"/>
              </a:srgbClr>
            </a:solidFill>
            <a:ln w="25400" cap="rnd">
              <a:solidFill>
                <a:srgbClr val="000000"/>
              </a:solidFill>
              <a:round/>
              <a:headEnd/>
              <a:tailEnd/>
            </a:ln>
          </p:spPr>
          <p:txBody>
            <a:bodyPr/>
            <a:lstStyle/>
            <a:p>
              <a:endParaRPr lang="zh-CN" altLang="en-US"/>
            </a:p>
          </p:txBody>
        </p:sp>
      </p:grpSp>
      <p:grpSp>
        <p:nvGrpSpPr>
          <p:cNvPr id="29700" name="Group 9"/>
          <p:cNvGrpSpPr>
            <a:grpSpLocks/>
          </p:cNvGrpSpPr>
          <p:nvPr/>
        </p:nvGrpSpPr>
        <p:grpSpPr bwMode="auto">
          <a:xfrm>
            <a:off x="4381501" y="4706938"/>
            <a:ext cx="6184900" cy="931862"/>
            <a:chOff x="1145" y="3067"/>
            <a:chExt cx="3265" cy="994"/>
          </a:xfrm>
        </p:grpSpPr>
        <p:sp>
          <p:nvSpPr>
            <p:cNvPr id="29727" name="Freeform 10"/>
            <p:cNvSpPr>
              <a:spLocks/>
            </p:cNvSpPr>
            <p:nvPr/>
          </p:nvSpPr>
          <p:spPr bwMode="auto">
            <a:xfrm>
              <a:off x="3834" y="3067"/>
              <a:ext cx="576" cy="993"/>
            </a:xfrm>
            <a:custGeom>
              <a:avLst/>
              <a:gdLst>
                <a:gd name="T0" fmla="*/ 271 w 576"/>
                <a:gd name="T1" fmla="*/ 992 h 993"/>
                <a:gd name="T2" fmla="*/ 0 w 576"/>
                <a:gd name="T3" fmla="*/ 422 h 993"/>
                <a:gd name="T4" fmla="*/ 254 w 576"/>
                <a:gd name="T5" fmla="*/ 0 h 993"/>
                <a:gd name="T6" fmla="*/ 575 w 576"/>
                <a:gd name="T7" fmla="*/ 494 h 993"/>
                <a:gd name="T8" fmla="*/ 271 w 576"/>
                <a:gd name="T9" fmla="*/ 992 h 993"/>
                <a:gd name="T10" fmla="*/ 0 60000 65536"/>
                <a:gd name="T11" fmla="*/ 0 60000 65536"/>
                <a:gd name="T12" fmla="*/ 0 60000 65536"/>
                <a:gd name="T13" fmla="*/ 0 60000 65536"/>
                <a:gd name="T14" fmla="*/ 0 60000 65536"/>
                <a:gd name="T15" fmla="*/ 0 w 576"/>
                <a:gd name="T16" fmla="*/ 0 h 993"/>
                <a:gd name="T17" fmla="*/ 576 w 576"/>
                <a:gd name="T18" fmla="*/ 993 h 993"/>
              </a:gdLst>
              <a:ahLst/>
              <a:cxnLst>
                <a:cxn ang="T10">
                  <a:pos x="T0" y="T1"/>
                </a:cxn>
                <a:cxn ang="T11">
                  <a:pos x="T2" y="T3"/>
                </a:cxn>
                <a:cxn ang="T12">
                  <a:pos x="T4" y="T5"/>
                </a:cxn>
                <a:cxn ang="T13">
                  <a:pos x="T6" y="T7"/>
                </a:cxn>
                <a:cxn ang="T14">
                  <a:pos x="T8" y="T9"/>
                </a:cxn>
              </a:cxnLst>
              <a:rect l="T15" t="T16" r="T17" b="T18"/>
              <a:pathLst>
                <a:path w="576" h="993">
                  <a:moveTo>
                    <a:pt x="271" y="992"/>
                  </a:moveTo>
                  <a:lnTo>
                    <a:pt x="0" y="422"/>
                  </a:lnTo>
                  <a:lnTo>
                    <a:pt x="254" y="0"/>
                  </a:lnTo>
                  <a:lnTo>
                    <a:pt x="575" y="494"/>
                  </a:lnTo>
                  <a:lnTo>
                    <a:pt x="271" y="992"/>
                  </a:lnTo>
                </a:path>
              </a:pathLst>
            </a:custGeom>
            <a:solidFill>
              <a:srgbClr val="8CF4EA"/>
            </a:solidFill>
            <a:ln w="25400" cap="rnd">
              <a:solidFill>
                <a:srgbClr val="000000"/>
              </a:solidFill>
              <a:round/>
              <a:headEnd/>
              <a:tailEnd/>
            </a:ln>
          </p:spPr>
          <p:txBody>
            <a:bodyPr/>
            <a:lstStyle/>
            <a:p>
              <a:endParaRPr lang="zh-CN" altLang="en-US"/>
            </a:p>
          </p:txBody>
        </p:sp>
        <p:sp>
          <p:nvSpPr>
            <p:cNvPr id="29728" name="Freeform 11"/>
            <p:cNvSpPr>
              <a:spLocks/>
            </p:cNvSpPr>
            <p:nvPr/>
          </p:nvSpPr>
          <p:spPr bwMode="auto">
            <a:xfrm>
              <a:off x="1405" y="3067"/>
              <a:ext cx="2683" cy="425"/>
            </a:xfrm>
            <a:custGeom>
              <a:avLst/>
              <a:gdLst>
                <a:gd name="T0" fmla="*/ 0 w 2683"/>
                <a:gd name="T1" fmla="*/ 424 h 425"/>
                <a:gd name="T2" fmla="*/ 2427 w 2683"/>
                <a:gd name="T3" fmla="*/ 424 h 425"/>
                <a:gd name="T4" fmla="*/ 2682 w 2683"/>
                <a:gd name="T5" fmla="*/ 0 h 425"/>
                <a:gd name="T6" fmla="*/ 343 w 2683"/>
                <a:gd name="T7" fmla="*/ 0 h 425"/>
                <a:gd name="T8" fmla="*/ 0 w 2683"/>
                <a:gd name="T9" fmla="*/ 424 h 425"/>
                <a:gd name="T10" fmla="*/ 0 60000 65536"/>
                <a:gd name="T11" fmla="*/ 0 60000 65536"/>
                <a:gd name="T12" fmla="*/ 0 60000 65536"/>
                <a:gd name="T13" fmla="*/ 0 60000 65536"/>
                <a:gd name="T14" fmla="*/ 0 60000 65536"/>
                <a:gd name="T15" fmla="*/ 0 w 2683"/>
                <a:gd name="T16" fmla="*/ 0 h 425"/>
                <a:gd name="T17" fmla="*/ 2683 w 2683"/>
                <a:gd name="T18" fmla="*/ 425 h 425"/>
              </a:gdLst>
              <a:ahLst/>
              <a:cxnLst>
                <a:cxn ang="T10">
                  <a:pos x="T0" y="T1"/>
                </a:cxn>
                <a:cxn ang="T11">
                  <a:pos x="T2" y="T3"/>
                </a:cxn>
                <a:cxn ang="T12">
                  <a:pos x="T4" y="T5"/>
                </a:cxn>
                <a:cxn ang="T13">
                  <a:pos x="T6" y="T7"/>
                </a:cxn>
                <a:cxn ang="T14">
                  <a:pos x="T8" y="T9"/>
                </a:cxn>
              </a:cxnLst>
              <a:rect l="T15" t="T16" r="T17" b="T18"/>
              <a:pathLst>
                <a:path w="2683" h="425">
                  <a:moveTo>
                    <a:pt x="0" y="424"/>
                  </a:moveTo>
                  <a:lnTo>
                    <a:pt x="2427" y="424"/>
                  </a:lnTo>
                  <a:lnTo>
                    <a:pt x="2682" y="0"/>
                  </a:lnTo>
                  <a:lnTo>
                    <a:pt x="343" y="0"/>
                  </a:lnTo>
                  <a:lnTo>
                    <a:pt x="0" y="424"/>
                  </a:lnTo>
                </a:path>
              </a:pathLst>
            </a:custGeom>
            <a:solidFill>
              <a:srgbClr val="8CF4EA"/>
            </a:solidFill>
            <a:ln w="25400" cap="rnd">
              <a:solidFill>
                <a:srgbClr val="000000"/>
              </a:solidFill>
              <a:round/>
              <a:headEnd/>
              <a:tailEnd/>
            </a:ln>
          </p:spPr>
          <p:txBody>
            <a:bodyPr/>
            <a:lstStyle/>
            <a:p>
              <a:endParaRPr lang="zh-CN" altLang="en-US"/>
            </a:p>
          </p:txBody>
        </p:sp>
        <p:sp>
          <p:nvSpPr>
            <p:cNvPr id="29729" name="Freeform 12"/>
            <p:cNvSpPr>
              <a:spLocks/>
            </p:cNvSpPr>
            <p:nvPr/>
          </p:nvSpPr>
          <p:spPr bwMode="auto">
            <a:xfrm>
              <a:off x="1145" y="3489"/>
              <a:ext cx="2961" cy="572"/>
            </a:xfrm>
            <a:custGeom>
              <a:avLst/>
              <a:gdLst>
                <a:gd name="T0" fmla="*/ 259 w 2961"/>
                <a:gd name="T1" fmla="*/ 0 h 572"/>
                <a:gd name="T2" fmla="*/ 2686 w 2961"/>
                <a:gd name="T3" fmla="*/ 0 h 572"/>
                <a:gd name="T4" fmla="*/ 2960 w 2961"/>
                <a:gd name="T5" fmla="*/ 571 h 572"/>
                <a:gd name="T6" fmla="*/ 0 w 2961"/>
                <a:gd name="T7" fmla="*/ 571 h 572"/>
                <a:gd name="T8" fmla="*/ 259 w 2961"/>
                <a:gd name="T9" fmla="*/ 0 h 572"/>
                <a:gd name="T10" fmla="*/ 0 60000 65536"/>
                <a:gd name="T11" fmla="*/ 0 60000 65536"/>
                <a:gd name="T12" fmla="*/ 0 60000 65536"/>
                <a:gd name="T13" fmla="*/ 0 60000 65536"/>
                <a:gd name="T14" fmla="*/ 0 60000 65536"/>
                <a:gd name="T15" fmla="*/ 0 w 2961"/>
                <a:gd name="T16" fmla="*/ 0 h 572"/>
                <a:gd name="T17" fmla="*/ 2961 w 2961"/>
                <a:gd name="T18" fmla="*/ 572 h 572"/>
              </a:gdLst>
              <a:ahLst/>
              <a:cxnLst>
                <a:cxn ang="T10">
                  <a:pos x="T0" y="T1"/>
                </a:cxn>
                <a:cxn ang="T11">
                  <a:pos x="T2" y="T3"/>
                </a:cxn>
                <a:cxn ang="T12">
                  <a:pos x="T4" y="T5"/>
                </a:cxn>
                <a:cxn ang="T13">
                  <a:pos x="T6" y="T7"/>
                </a:cxn>
                <a:cxn ang="T14">
                  <a:pos x="T8" y="T9"/>
                </a:cxn>
              </a:cxnLst>
              <a:rect l="T15" t="T16" r="T17" b="T18"/>
              <a:pathLst>
                <a:path w="2961" h="572">
                  <a:moveTo>
                    <a:pt x="259" y="0"/>
                  </a:moveTo>
                  <a:lnTo>
                    <a:pt x="2686" y="0"/>
                  </a:lnTo>
                  <a:lnTo>
                    <a:pt x="2960" y="571"/>
                  </a:lnTo>
                  <a:lnTo>
                    <a:pt x="0" y="571"/>
                  </a:lnTo>
                  <a:lnTo>
                    <a:pt x="259" y="0"/>
                  </a:lnTo>
                </a:path>
              </a:pathLst>
            </a:custGeom>
            <a:solidFill>
              <a:srgbClr val="8CF4EA"/>
            </a:solidFill>
            <a:ln w="25400" cap="rnd">
              <a:solidFill>
                <a:srgbClr val="000000"/>
              </a:solidFill>
              <a:round/>
              <a:headEnd/>
              <a:tailEnd/>
            </a:ln>
          </p:spPr>
          <p:txBody>
            <a:bodyPr/>
            <a:lstStyle/>
            <a:p>
              <a:endParaRPr lang="zh-CN" altLang="en-US"/>
            </a:p>
          </p:txBody>
        </p:sp>
      </p:grpSp>
      <p:grpSp>
        <p:nvGrpSpPr>
          <p:cNvPr id="29701" name="Group 13"/>
          <p:cNvGrpSpPr>
            <a:grpSpLocks/>
          </p:cNvGrpSpPr>
          <p:nvPr/>
        </p:nvGrpSpPr>
        <p:grpSpPr bwMode="auto">
          <a:xfrm>
            <a:off x="2110317" y="4152900"/>
            <a:ext cx="4900083" cy="876300"/>
            <a:chOff x="1455" y="2503"/>
            <a:chExt cx="2587" cy="899"/>
          </a:xfrm>
        </p:grpSpPr>
        <p:sp>
          <p:nvSpPr>
            <p:cNvPr id="29724" name="Freeform 14"/>
            <p:cNvSpPr>
              <a:spLocks/>
            </p:cNvSpPr>
            <p:nvPr/>
          </p:nvSpPr>
          <p:spPr bwMode="auto">
            <a:xfrm>
              <a:off x="3534" y="2503"/>
              <a:ext cx="508" cy="899"/>
            </a:xfrm>
            <a:custGeom>
              <a:avLst/>
              <a:gdLst>
                <a:gd name="T0" fmla="*/ 259 w 508"/>
                <a:gd name="T1" fmla="*/ 898 h 899"/>
                <a:gd name="T2" fmla="*/ 0 w 508"/>
                <a:gd name="T3" fmla="*/ 315 h 899"/>
                <a:gd name="T4" fmla="*/ 190 w 508"/>
                <a:gd name="T5" fmla="*/ 0 h 899"/>
                <a:gd name="T6" fmla="*/ 507 w 508"/>
                <a:gd name="T7" fmla="*/ 495 h 899"/>
                <a:gd name="T8" fmla="*/ 259 w 508"/>
                <a:gd name="T9" fmla="*/ 898 h 899"/>
                <a:gd name="T10" fmla="*/ 0 60000 65536"/>
                <a:gd name="T11" fmla="*/ 0 60000 65536"/>
                <a:gd name="T12" fmla="*/ 0 60000 65536"/>
                <a:gd name="T13" fmla="*/ 0 60000 65536"/>
                <a:gd name="T14" fmla="*/ 0 60000 65536"/>
                <a:gd name="T15" fmla="*/ 0 w 508"/>
                <a:gd name="T16" fmla="*/ 0 h 899"/>
                <a:gd name="T17" fmla="*/ 508 w 508"/>
                <a:gd name="T18" fmla="*/ 899 h 899"/>
              </a:gdLst>
              <a:ahLst/>
              <a:cxnLst>
                <a:cxn ang="T10">
                  <a:pos x="T0" y="T1"/>
                </a:cxn>
                <a:cxn ang="T11">
                  <a:pos x="T2" y="T3"/>
                </a:cxn>
                <a:cxn ang="T12">
                  <a:pos x="T4" y="T5"/>
                </a:cxn>
                <a:cxn ang="T13">
                  <a:pos x="T6" y="T7"/>
                </a:cxn>
                <a:cxn ang="T14">
                  <a:pos x="T8" y="T9"/>
                </a:cxn>
              </a:cxnLst>
              <a:rect l="T15" t="T16" r="T17" b="T18"/>
              <a:pathLst>
                <a:path w="508" h="899">
                  <a:moveTo>
                    <a:pt x="259" y="898"/>
                  </a:moveTo>
                  <a:lnTo>
                    <a:pt x="0" y="315"/>
                  </a:lnTo>
                  <a:lnTo>
                    <a:pt x="190" y="0"/>
                  </a:lnTo>
                  <a:lnTo>
                    <a:pt x="507" y="495"/>
                  </a:lnTo>
                  <a:lnTo>
                    <a:pt x="259" y="898"/>
                  </a:lnTo>
                </a:path>
              </a:pathLst>
            </a:custGeom>
            <a:solidFill>
              <a:srgbClr val="DBFFB8"/>
            </a:solidFill>
            <a:ln w="25400" cap="rnd">
              <a:solidFill>
                <a:srgbClr val="000000"/>
              </a:solidFill>
              <a:round/>
              <a:headEnd/>
              <a:tailEnd/>
            </a:ln>
          </p:spPr>
          <p:txBody>
            <a:bodyPr/>
            <a:lstStyle/>
            <a:p>
              <a:endParaRPr lang="zh-CN" altLang="en-US"/>
            </a:p>
          </p:txBody>
        </p:sp>
        <p:sp>
          <p:nvSpPr>
            <p:cNvPr id="29725" name="Freeform 15"/>
            <p:cNvSpPr>
              <a:spLocks/>
            </p:cNvSpPr>
            <p:nvPr/>
          </p:nvSpPr>
          <p:spPr bwMode="auto">
            <a:xfrm>
              <a:off x="1710" y="2503"/>
              <a:ext cx="2016" cy="317"/>
            </a:xfrm>
            <a:custGeom>
              <a:avLst/>
              <a:gdLst>
                <a:gd name="T0" fmla="*/ 0 w 2016"/>
                <a:gd name="T1" fmla="*/ 316 h 317"/>
                <a:gd name="T2" fmla="*/ 1824 w 2016"/>
                <a:gd name="T3" fmla="*/ 316 h 317"/>
                <a:gd name="T4" fmla="*/ 2015 w 2016"/>
                <a:gd name="T5" fmla="*/ 0 h 317"/>
                <a:gd name="T6" fmla="*/ 361 w 2016"/>
                <a:gd name="T7" fmla="*/ 1 h 317"/>
                <a:gd name="T8" fmla="*/ 0 w 2016"/>
                <a:gd name="T9" fmla="*/ 316 h 317"/>
                <a:gd name="T10" fmla="*/ 0 60000 65536"/>
                <a:gd name="T11" fmla="*/ 0 60000 65536"/>
                <a:gd name="T12" fmla="*/ 0 60000 65536"/>
                <a:gd name="T13" fmla="*/ 0 60000 65536"/>
                <a:gd name="T14" fmla="*/ 0 60000 65536"/>
                <a:gd name="T15" fmla="*/ 0 w 2016"/>
                <a:gd name="T16" fmla="*/ 0 h 317"/>
                <a:gd name="T17" fmla="*/ 2016 w 2016"/>
                <a:gd name="T18" fmla="*/ 317 h 317"/>
              </a:gdLst>
              <a:ahLst/>
              <a:cxnLst>
                <a:cxn ang="T10">
                  <a:pos x="T0" y="T1"/>
                </a:cxn>
                <a:cxn ang="T11">
                  <a:pos x="T2" y="T3"/>
                </a:cxn>
                <a:cxn ang="T12">
                  <a:pos x="T4" y="T5"/>
                </a:cxn>
                <a:cxn ang="T13">
                  <a:pos x="T6" y="T7"/>
                </a:cxn>
                <a:cxn ang="T14">
                  <a:pos x="T8" y="T9"/>
                </a:cxn>
              </a:cxnLst>
              <a:rect l="T15" t="T16" r="T17" b="T18"/>
              <a:pathLst>
                <a:path w="2016" h="317">
                  <a:moveTo>
                    <a:pt x="0" y="316"/>
                  </a:moveTo>
                  <a:lnTo>
                    <a:pt x="1824" y="316"/>
                  </a:lnTo>
                  <a:lnTo>
                    <a:pt x="2015" y="0"/>
                  </a:lnTo>
                  <a:lnTo>
                    <a:pt x="361" y="1"/>
                  </a:lnTo>
                  <a:lnTo>
                    <a:pt x="0" y="316"/>
                  </a:lnTo>
                </a:path>
              </a:pathLst>
            </a:custGeom>
            <a:solidFill>
              <a:srgbClr val="DBFFB8"/>
            </a:solidFill>
            <a:ln w="25400" cap="rnd">
              <a:solidFill>
                <a:srgbClr val="000000"/>
              </a:solidFill>
              <a:round/>
              <a:headEnd/>
              <a:tailEnd/>
            </a:ln>
          </p:spPr>
          <p:txBody>
            <a:bodyPr/>
            <a:lstStyle/>
            <a:p>
              <a:endParaRPr lang="zh-CN" altLang="en-US"/>
            </a:p>
          </p:txBody>
        </p:sp>
        <p:sp>
          <p:nvSpPr>
            <p:cNvPr id="29726" name="Freeform 16"/>
            <p:cNvSpPr>
              <a:spLocks/>
            </p:cNvSpPr>
            <p:nvPr/>
          </p:nvSpPr>
          <p:spPr bwMode="auto">
            <a:xfrm>
              <a:off x="1455" y="2818"/>
              <a:ext cx="2339" cy="584"/>
            </a:xfrm>
            <a:custGeom>
              <a:avLst/>
              <a:gdLst>
                <a:gd name="T0" fmla="*/ 0 w 2339"/>
                <a:gd name="T1" fmla="*/ 583 h 584"/>
                <a:gd name="T2" fmla="*/ 2338 w 2339"/>
                <a:gd name="T3" fmla="*/ 583 h 584"/>
                <a:gd name="T4" fmla="*/ 2078 w 2339"/>
                <a:gd name="T5" fmla="*/ 0 h 584"/>
                <a:gd name="T6" fmla="*/ 256 w 2339"/>
                <a:gd name="T7" fmla="*/ 0 h 584"/>
                <a:gd name="T8" fmla="*/ 0 w 2339"/>
                <a:gd name="T9" fmla="*/ 583 h 584"/>
                <a:gd name="T10" fmla="*/ 0 60000 65536"/>
                <a:gd name="T11" fmla="*/ 0 60000 65536"/>
                <a:gd name="T12" fmla="*/ 0 60000 65536"/>
                <a:gd name="T13" fmla="*/ 0 60000 65536"/>
                <a:gd name="T14" fmla="*/ 0 60000 65536"/>
                <a:gd name="T15" fmla="*/ 0 w 2339"/>
                <a:gd name="T16" fmla="*/ 0 h 584"/>
                <a:gd name="T17" fmla="*/ 2339 w 2339"/>
                <a:gd name="T18" fmla="*/ 584 h 584"/>
              </a:gdLst>
              <a:ahLst/>
              <a:cxnLst>
                <a:cxn ang="T10">
                  <a:pos x="T0" y="T1"/>
                </a:cxn>
                <a:cxn ang="T11">
                  <a:pos x="T2" y="T3"/>
                </a:cxn>
                <a:cxn ang="T12">
                  <a:pos x="T4" y="T5"/>
                </a:cxn>
                <a:cxn ang="T13">
                  <a:pos x="T6" y="T7"/>
                </a:cxn>
                <a:cxn ang="T14">
                  <a:pos x="T8" y="T9"/>
                </a:cxn>
              </a:cxnLst>
              <a:rect l="T15" t="T16" r="T17" b="T18"/>
              <a:pathLst>
                <a:path w="2339" h="584">
                  <a:moveTo>
                    <a:pt x="0" y="583"/>
                  </a:moveTo>
                  <a:lnTo>
                    <a:pt x="2338" y="583"/>
                  </a:lnTo>
                  <a:lnTo>
                    <a:pt x="2078" y="0"/>
                  </a:lnTo>
                  <a:lnTo>
                    <a:pt x="256" y="0"/>
                  </a:lnTo>
                  <a:lnTo>
                    <a:pt x="0" y="583"/>
                  </a:lnTo>
                </a:path>
              </a:pathLst>
            </a:custGeom>
            <a:solidFill>
              <a:srgbClr val="DBFFB8"/>
            </a:solidFill>
            <a:ln w="25400" cap="rnd">
              <a:solidFill>
                <a:srgbClr val="000000"/>
              </a:solidFill>
              <a:round/>
              <a:headEnd/>
              <a:tailEnd/>
            </a:ln>
          </p:spPr>
          <p:txBody>
            <a:bodyPr/>
            <a:lstStyle/>
            <a:p>
              <a:endParaRPr lang="zh-CN" altLang="en-US"/>
            </a:p>
          </p:txBody>
        </p:sp>
      </p:grpSp>
      <p:grpSp>
        <p:nvGrpSpPr>
          <p:cNvPr id="29702" name="Group 17"/>
          <p:cNvGrpSpPr>
            <a:grpSpLocks/>
          </p:cNvGrpSpPr>
          <p:nvPr/>
        </p:nvGrpSpPr>
        <p:grpSpPr bwMode="auto">
          <a:xfrm>
            <a:off x="2641600" y="2819401"/>
            <a:ext cx="3642784" cy="887413"/>
            <a:chOff x="1753" y="1946"/>
            <a:chExt cx="1924" cy="783"/>
          </a:xfrm>
        </p:grpSpPr>
        <p:sp>
          <p:nvSpPr>
            <p:cNvPr id="29721" name="Freeform 18"/>
            <p:cNvSpPr>
              <a:spLocks/>
            </p:cNvSpPr>
            <p:nvPr/>
          </p:nvSpPr>
          <p:spPr bwMode="auto">
            <a:xfrm>
              <a:off x="3232" y="1946"/>
              <a:ext cx="445" cy="781"/>
            </a:xfrm>
            <a:custGeom>
              <a:avLst/>
              <a:gdLst>
                <a:gd name="T0" fmla="*/ 0 w 445"/>
                <a:gd name="T1" fmla="*/ 211 h 781"/>
                <a:gd name="T2" fmla="*/ 262 w 445"/>
                <a:gd name="T3" fmla="*/ 780 h 781"/>
                <a:gd name="T4" fmla="*/ 444 w 445"/>
                <a:gd name="T5" fmla="*/ 488 h 781"/>
                <a:gd name="T6" fmla="*/ 127 w 445"/>
                <a:gd name="T7" fmla="*/ 0 h 781"/>
                <a:gd name="T8" fmla="*/ 0 w 445"/>
                <a:gd name="T9" fmla="*/ 211 h 781"/>
                <a:gd name="T10" fmla="*/ 0 60000 65536"/>
                <a:gd name="T11" fmla="*/ 0 60000 65536"/>
                <a:gd name="T12" fmla="*/ 0 60000 65536"/>
                <a:gd name="T13" fmla="*/ 0 60000 65536"/>
                <a:gd name="T14" fmla="*/ 0 60000 65536"/>
                <a:gd name="T15" fmla="*/ 0 w 445"/>
                <a:gd name="T16" fmla="*/ 0 h 781"/>
                <a:gd name="T17" fmla="*/ 445 w 445"/>
                <a:gd name="T18" fmla="*/ 781 h 781"/>
              </a:gdLst>
              <a:ahLst/>
              <a:cxnLst>
                <a:cxn ang="T10">
                  <a:pos x="T0" y="T1"/>
                </a:cxn>
                <a:cxn ang="T11">
                  <a:pos x="T2" y="T3"/>
                </a:cxn>
                <a:cxn ang="T12">
                  <a:pos x="T4" y="T5"/>
                </a:cxn>
                <a:cxn ang="T13">
                  <a:pos x="T6" y="T7"/>
                </a:cxn>
                <a:cxn ang="T14">
                  <a:pos x="T8" y="T9"/>
                </a:cxn>
              </a:cxnLst>
              <a:rect l="T15" t="T16" r="T17" b="T18"/>
              <a:pathLst>
                <a:path w="445" h="781">
                  <a:moveTo>
                    <a:pt x="0" y="211"/>
                  </a:moveTo>
                  <a:lnTo>
                    <a:pt x="262" y="780"/>
                  </a:lnTo>
                  <a:lnTo>
                    <a:pt x="444" y="488"/>
                  </a:lnTo>
                  <a:lnTo>
                    <a:pt x="127" y="0"/>
                  </a:lnTo>
                  <a:lnTo>
                    <a:pt x="0" y="211"/>
                  </a:lnTo>
                </a:path>
              </a:pathLst>
            </a:custGeom>
            <a:solidFill>
              <a:srgbClr val="EAEC5E"/>
            </a:solidFill>
            <a:ln w="25400" cap="rnd">
              <a:solidFill>
                <a:srgbClr val="000000"/>
              </a:solidFill>
              <a:round/>
              <a:headEnd/>
              <a:tailEnd/>
            </a:ln>
          </p:spPr>
          <p:txBody>
            <a:bodyPr/>
            <a:lstStyle/>
            <a:p>
              <a:endParaRPr lang="zh-CN" altLang="en-US"/>
            </a:p>
          </p:txBody>
        </p:sp>
        <p:sp>
          <p:nvSpPr>
            <p:cNvPr id="29722" name="Freeform 19"/>
            <p:cNvSpPr>
              <a:spLocks/>
            </p:cNvSpPr>
            <p:nvPr/>
          </p:nvSpPr>
          <p:spPr bwMode="auto">
            <a:xfrm>
              <a:off x="2013" y="1946"/>
              <a:ext cx="1346" cy="211"/>
            </a:xfrm>
            <a:custGeom>
              <a:avLst/>
              <a:gdLst>
                <a:gd name="T0" fmla="*/ 0 w 1346"/>
                <a:gd name="T1" fmla="*/ 210 h 211"/>
                <a:gd name="T2" fmla="*/ 1217 w 1346"/>
                <a:gd name="T3" fmla="*/ 210 h 211"/>
                <a:gd name="T4" fmla="*/ 1345 w 1346"/>
                <a:gd name="T5" fmla="*/ 0 h 211"/>
                <a:gd name="T6" fmla="*/ 339 w 1346"/>
                <a:gd name="T7" fmla="*/ 0 h 211"/>
                <a:gd name="T8" fmla="*/ 0 w 1346"/>
                <a:gd name="T9" fmla="*/ 210 h 211"/>
                <a:gd name="T10" fmla="*/ 0 60000 65536"/>
                <a:gd name="T11" fmla="*/ 0 60000 65536"/>
                <a:gd name="T12" fmla="*/ 0 60000 65536"/>
                <a:gd name="T13" fmla="*/ 0 60000 65536"/>
                <a:gd name="T14" fmla="*/ 0 60000 65536"/>
                <a:gd name="T15" fmla="*/ 0 w 1346"/>
                <a:gd name="T16" fmla="*/ 0 h 211"/>
                <a:gd name="T17" fmla="*/ 1346 w 1346"/>
                <a:gd name="T18" fmla="*/ 211 h 211"/>
              </a:gdLst>
              <a:ahLst/>
              <a:cxnLst>
                <a:cxn ang="T10">
                  <a:pos x="T0" y="T1"/>
                </a:cxn>
                <a:cxn ang="T11">
                  <a:pos x="T2" y="T3"/>
                </a:cxn>
                <a:cxn ang="T12">
                  <a:pos x="T4" y="T5"/>
                </a:cxn>
                <a:cxn ang="T13">
                  <a:pos x="T6" y="T7"/>
                </a:cxn>
                <a:cxn ang="T14">
                  <a:pos x="T8" y="T9"/>
                </a:cxn>
              </a:cxnLst>
              <a:rect l="T15" t="T16" r="T17" b="T18"/>
              <a:pathLst>
                <a:path w="1346" h="211">
                  <a:moveTo>
                    <a:pt x="0" y="210"/>
                  </a:moveTo>
                  <a:lnTo>
                    <a:pt x="1217" y="210"/>
                  </a:lnTo>
                  <a:lnTo>
                    <a:pt x="1345" y="0"/>
                  </a:lnTo>
                  <a:lnTo>
                    <a:pt x="339" y="0"/>
                  </a:lnTo>
                  <a:lnTo>
                    <a:pt x="0" y="210"/>
                  </a:lnTo>
                </a:path>
              </a:pathLst>
            </a:custGeom>
            <a:solidFill>
              <a:srgbClr val="EAEC5E"/>
            </a:solidFill>
            <a:ln w="25400" cap="rnd">
              <a:solidFill>
                <a:srgbClr val="000000"/>
              </a:solidFill>
              <a:round/>
              <a:headEnd/>
              <a:tailEnd/>
            </a:ln>
          </p:spPr>
          <p:txBody>
            <a:bodyPr/>
            <a:lstStyle/>
            <a:p>
              <a:endParaRPr lang="zh-CN" altLang="en-US"/>
            </a:p>
          </p:txBody>
        </p:sp>
        <p:sp>
          <p:nvSpPr>
            <p:cNvPr id="29723" name="Freeform 20"/>
            <p:cNvSpPr>
              <a:spLocks/>
            </p:cNvSpPr>
            <p:nvPr/>
          </p:nvSpPr>
          <p:spPr bwMode="auto">
            <a:xfrm>
              <a:off x="1753" y="2156"/>
              <a:ext cx="1742" cy="573"/>
            </a:xfrm>
            <a:custGeom>
              <a:avLst/>
              <a:gdLst>
                <a:gd name="T0" fmla="*/ 0 w 1742"/>
                <a:gd name="T1" fmla="*/ 572 h 573"/>
                <a:gd name="T2" fmla="*/ 1741 w 1742"/>
                <a:gd name="T3" fmla="*/ 572 h 573"/>
                <a:gd name="T4" fmla="*/ 1477 w 1742"/>
                <a:gd name="T5" fmla="*/ 0 h 573"/>
                <a:gd name="T6" fmla="*/ 260 w 1742"/>
                <a:gd name="T7" fmla="*/ 0 h 573"/>
                <a:gd name="T8" fmla="*/ 0 w 1742"/>
                <a:gd name="T9" fmla="*/ 572 h 573"/>
                <a:gd name="T10" fmla="*/ 0 60000 65536"/>
                <a:gd name="T11" fmla="*/ 0 60000 65536"/>
                <a:gd name="T12" fmla="*/ 0 60000 65536"/>
                <a:gd name="T13" fmla="*/ 0 60000 65536"/>
                <a:gd name="T14" fmla="*/ 0 60000 65536"/>
                <a:gd name="T15" fmla="*/ 0 w 1742"/>
                <a:gd name="T16" fmla="*/ 0 h 573"/>
                <a:gd name="T17" fmla="*/ 1742 w 1742"/>
                <a:gd name="T18" fmla="*/ 573 h 573"/>
              </a:gdLst>
              <a:ahLst/>
              <a:cxnLst>
                <a:cxn ang="T10">
                  <a:pos x="T0" y="T1"/>
                </a:cxn>
                <a:cxn ang="T11">
                  <a:pos x="T2" y="T3"/>
                </a:cxn>
                <a:cxn ang="T12">
                  <a:pos x="T4" y="T5"/>
                </a:cxn>
                <a:cxn ang="T13">
                  <a:pos x="T6" y="T7"/>
                </a:cxn>
                <a:cxn ang="T14">
                  <a:pos x="T8" y="T9"/>
                </a:cxn>
              </a:cxnLst>
              <a:rect l="T15" t="T16" r="T17" b="T18"/>
              <a:pathLst>
                <a:path w="1742" h="573">
                  <a:moveTo>
                    <a:pt x="0" y="572"/>
                  </a:moveTo>
                  <a:lnTo>
                    <a:pt x="1741" y="572"/>
                  </a:lnTo>
                  <a:lnTo>
                    <a:pt x="1477" y="0"/>
                  </a:lnTo>
                  <a:lnTo>
                    <a:pt x="260" y="0"/>
                  </a:lnTo>
                  <a:lnTo>
                    <a:pt x="0" y="572"/>
                  </a:lnTo>
                </a:path>
              </a:pathLst>
            </a:custGeom>
            <a:solidFill>
              <a:srgbClr val="EAEC5E"/>
            </a:solidFill>
            <a:ln w="25400" cap="rnd">
              <a:solidFill>
                <a:srgbClr val="000000"/>
              </a:solidFill>
              <a:round/>
              <a:headEnd/>
              <a:tailEnd/>
            </a:ln>
          </p:spPr>
          <p:txBody>
            <a:bodyPr/>
            <a:lstStyle/>
            <a:p>
              <a:endParaRPr lang="zh-CN" altLang="en-US"/>
            </a:p>
          </p:txBody>
        </p:sp>
      </p:grpSp>
      <p:grpSp>
        <p:nvGrpSpPr>
          <p:cNvPr id="29703" name="Group 21"/>
          <p:cNvGrpSpPr>
            <a:grpSpLocks/>
          </p:cNvGrpSpPr>
          <p:nvPr/>
        </p:nvGrpSpPr>
        <p:grpSpPr bwMode="auto">
          <a:xfrm>
            <a:off x="3251201" y="2209800"/>
            <a:ext cx="2377017" cy="774700"/>
            <a:chOff x="2057" y="1380"/>
            <a:chExt cx="1255" cy="683"/>
          </a:xfrm>
        </p:grpSpPr>
        <p:sp>
          <p:nvSpPr>
            <p:cNvPr id="29718" name="Freeform 22"/>
            <p:cNvSpPr>
              <a:spLocks/>
            </p:cNvSpPr>
            <p:nvPr/>
          </p:nvSpPr>
          <p:spPr bwMode="auto">
            <a:xfrm>
              <a:off x="2928" y="1381"/>
              <a:ext cx="384" cy="682"/>
            </a:xfrm>
            <a:custGeom>
              <a:avLst/>
              <a:gdLst>
                <a:gd name="T0" fmla="*/ 262 w 384"/>
                <a:gd name="T1" fmla="*/ 681 h 682"/>
                <a:gd name="T2" fmla="*/ 383 w 384"/>
                <a:gd name="T3" fmla="*/ 486 h 682"/>
                <a:gd name="T4" fmla="*/ 66 w 384"/>
                <a:gd name="T5" fmla="*/ 0 h 682"/>
                <a:gd name="T6" fmla="*/ 0 w 384"/>
                <a:gd name="T7" fmla="*/ 102 h 682"/>
                <a:gd name="T8" fmla="*/ 262 w 384"/>
                <a:gd name="T9" fmla="*/ 681 h 682"/>
                <a:gd name="T10" fmla="*/ 0 60000 65536"/>
                <a:gd name="T11" fmla="*/ 0 60000 65536"/>
                <a:gd name="T12" fmla="*/ 0 60000 65536"/>
                <a:gd name="T13" fmla="*/ 0 60000 65536"/>
                <a:gd name="T14" fmla="*/ 0 60000 65536"/>
                <a:gd name="T15" fmla="*/ 0 w 384"/>
                <a:gd name="T16" fmla="*/ 0 h 682"/>
                <a:gd name="T17" fmla="*/ 384 w 384"/>
                <a:gd name="T18" fmla="*/ 682 h 682"/>
              </a:gdLst>
              <a:ahLst/>
              <a:cxnLst>
                <a:cxn ang="T10">
                  <a:pos x="T0" y="T1"/>
                </a:cxn>
                <a:cxn ang="T11">
                  <a:pos x="T2" y="T3"/>
                </a:cxn>
                <a:cxn ang="T12">
                  <a:pos x="T4" y="T5"/>
                </a:cxn>
                <a:cxn ang="T13">
                  <a:pos x="T6" y="T7"/>
                </a:cxn>
                <a:cxn ang="T14">
                  <a:pos x="T8" y="T9"/>
                </a:cxn>
              </a:cxnLst>
              <a:rect l="T15" t="T16" r="T17" b="T18"/>
              <a:pathLst>
                <a:path w="384" h="682">
                  <a:moveTo>
                    <a:pt x="262" y="681"/>
                  </a:moveTo>
                  <a:lnTo>
                    <a:pt x="383" y="486"/>
                  </a:lnTo>
                  <a:lnTo>
                    <a:pt x="66" y="0"/>
                  </a:lnTo>
                  <a:lnTo>
                    <a:pt x="0" y="102"/>
                  </a:lnTo>
                  <a:lnTo>
                    <a:pt x="262" y="681"/>
                  </a:lnTo>
                </a:path>
              </a:pathLst>
            </a:custGeom>
            <a:solidFill>
              <a:srgbClr val="FFA27C"/>
            </a:solidFill>
            <a:ln w="25400" cap="rnd">
              <a:solidFill>
                <a:srgbClr val="000000"/>
              </a:solidFill>
              <a:round/>
              <a:headEnd/>
              <a:tailEnd/>
            </a:ln>
          </p:spPr>
          <p:txBody>
            <a:bodyPr/>
            <a:lstStyle/>
            <a:p>
              <a:endParaRPr lang="zh-CN" altLang="en-US"/>
            </a:p>
          </p:txBody>
        </p:sp>
        <p:sp>
          <p:nvSpPr>
            <p:cNvPr id="29719" name="Freeform 23"/>
            <p:cNvSpPr>
              <a:spLocks/>
            </p:cNvSpPr>
            <p:nvPr/>
          </p:nvSpPr>
          <p:spPr bwMode="auto">
            <a:xfrm>
              <a:off x="2322" y="1380"/>
              <a:ext cx="671" cy="103"/>
            </a:xfrm>
            <a:custGeom>
              <a:avLst/>
              <a:gdLst>
                <a:gd name="T0" fmla="*/ 0 w 671"/>
                <a:gd name="T1" fmla="*/ 102 h 103"/>
                <a:gd name="T2" fmla="*/ 603 w 671"/>
                <a:gd name="T3" fmla="*/ 102 h 103"/>
                <a:gd name="T4" fmla="*/ 670 w 671"/>
                <a:gd name="T5" fmla="*/ 0 h 103"/>
                <a:gd name="T6" fmla="*/ 209 w 671"/>
                <a:gd name="T7" fmla="*/ 0 h 103"/>
                <a:gd name="T8" fmla="*/ 0 w 671"/>
                <a:gd name="T9" fmla="*/ 102 h 103"/>
                <a:gd name="T10" fmla="*/ 0 60000 65536"/>
                <a:gd name="T11" fmla="*/ 0 60000 65536"/>
                <a:gd name="T12" fmla="*/ 0 60000 65536"/>
                <a:gd name="T13" fmla="*/ 0 60000 65536"/>
                <a:gd name="T14" fmla="*/ 0 60000 65536"/>
                <a:gd name="T15" fmla="*/ 0 w 671"/>
                <a:gd name="T16" fmla="*/ 0 h 103"/>
                <a:gd name="T17" fmla="*/ 671 w 671"/>
                <a:gd name="T18" fmla="*/ 103 h 103"/>
              </a:gdLst>
              <a:ahLst/>
              <a:cxnLst>
                <a:cxn ang="T10">
                  <a:pos x="T0" y="T1"/>
                </a:cxn>
                <a:cxn ang="T11">
                  <a:pos x="T2" y="T3"/>
                </a:cxn>
                <a:cxn ang="T12">
                  <a:pos x="T4" y="T5"/>
                </a:cxn>
                <a:cxn ang="T13">
                  <a:pos x="T6" y="T7"/>
                </a:cxn>
                <a:cxn ang="T14">
                  <a:pos x="T8" y="T9"/>
                </a:cxn>
              </a:cxnLst>
              <a:rect l="T15" t="T16" r="T17" b="T18"/>
              <a:pathLst>
                <a:path w="671" h="103">
                  <a:moveTo>
                    <a:pt x="0" y="102"/>
                  </a:moveTo>
                  <a:lnTo>
                    <a:pt x="603" y="102"/>
                  </a:lnTo>
                  <a:lnTo>
                    <a:pt x="670" y="0"/>
                  </a:lnTo>
                  <a:lnTo>
                    <a:pt x="209" y="0"/>
                  </a:lnTo>
                  <a:lnTo>
                    <a:pt x="0" y="102"/>
                  </a:lnTo>
                </a:path>
              </a:pathLst>
            </a:custGeom>
            <a:solidFill>
              <a:srgbClr val="FFA27C"/>
            </a:solidFill>
            <a:ln w="25400" cap="rnd">
              <a:solidFill>
                <a:srgbClr val="000000"/>
              </a:solidFill>
              <a:round/>
              <a:headEnd/>
              <a:tailEnd/>
            </a:ln>
          </p:spPr>
          <p:txBody>
            <a:bodyPr/>
            <a:lstStyle/>
            <a:p>
              <a:endParaRPr lang="zh-CN" altLang="en-US"/>
            </a:p>
          </p:txBody>
        </p:sp>
        <p:sp>
          <p:nvSpPr>
            <p:cNvPr id="29720" name="Freeform 24"/>
            <p:cNvSpPr>
              <a:spLocks/>
            </p:cNvSpPr>
            <p:nvPr/>
          </p:nvSpPr>
          <p:spPr bwMode="auto">
            <a:xfrm>
              <a:off x="2057" y="1482"/>
              <a:ext cx="1134" cy="581"/>
            </a:xfrm>
            <a:custGeom>
              <a:avLst/>
              <a:gdLst>
                <a:gd name="T0" fmla="*/ 0 w 1134"/>
                <a:gd name="T1" fmla="*/ 580 h 581"/>
                <a:gd name="T2" fmla="*/ 1133 w 1134"/>
                <a:gd name="T3" fmla="*/ 580 h 581"/>
                <a:gd name="T4" fmla="*/ 869 w 1134"/>
                <a:gd name="T5" fmla="*/ 0 h 581"/>
                <a:gd name="T6" fmla="*/ 263 w 1134"/>
                <a:gd name="T7" fmla="*/ 0 h 581"/>
                <a:gd name="T8" fmla="*/ 0 w 1134"/>
                <a:gd name="T9" fmla="*/ 580 h 581"/>
                <a:gd name="T10" fmla="*/ 0 60000 65536"/>
                <a:gd name="T11" fmla="*/ 0 60000 65536"/>
                <a:gd name="T12" fmla="*/ 0 60000 65536"/>
                <a:gd name="T13" fmla="*/ 0 60000 65536"/>
                <a:gd name="T14" fmla="*/ 0 60000 65536"/>
                <a:gd name="T15" fmla="*/ 0 w 1134"/>
                <a:gd name="T16" fmla="*/ 0 h 581"/>
                <a:gd name="T17" fmla="*/ 1134 w 1134"/>
                <a:gd name="T18" fmla="*/ 581 h 581"/>
              </a:gdLst>
              <a:ahLst/>
              <a:cxnLst>
                <a:cxn ang="T10">
                  <a:pos x="T0" y="T1"/>
                </a:cxn>
                <a:cxn ang="T11">
                  <a:pos x="T2" y="T3"/>
                </a:cxn>
                <a:cxn ang="T12">
                  <a:pos x="T4" y="T5"/>
                </a:cxn>
                <a:cxn ang="T13">
                  <a:pos x="T6" y="T7"/>
                </a:cxn>
                <a:cxn ang="T14">
                  <a:pos x="T8" y="T9"/>
                </a:cxn>
              </a:cxnLst>
              <a:rect l="T15" t="T16" r="T17" b="T18"/>
              <a:pathLst>
                <a:path w="1134" h="581">
                  <a:moveTo>
                    <a:pt x="0" y="580"/>
                  </a:moveTo>
                  <a:lnTo>
                    <a:pt x="1133" y="580"/>
                  </a:lnTo>
                  <a:lnTo>
                    <a:pt x="869" y="0"/>
                  </a:lnTo>
                  <a:lnTo>
                    <a:pt x="263" y="0"/>
                  </a:lnTo>
                  <a:lnTo>
                    <a:pt x="0" y="580"/>
                  </a:lnTo>
                </a:path>
              </a:pathLst>
            </a:custGeom>
            <a:solidFill>
              <a:srgbClr val="FFA27C"/>
            </a:solidFill>
            <a:ln w="25400" cap="rnd">
              <a:solidFill>
                <a:srgbClr val="000000"/>
              </a:solidFill>
              <a:round/>
              <a:headEnd/>
              <a:tailEnd/>
            </a:ln>
          </p:spPr>
          <p:txBody>
            <a:bodyPr/>
            <a:lstStyle/>
            <a:p>
              <a:endParaRPr lang="zh-CN" altLang="en-US"/>
            </a:p>
          </p:txBody>
        </p:sp>
      </p:grpSp>
      <p:grpSp>
        <p:nvGrpSpPr>
          <p:cNvPr id="29704" name="Group 25"/>
          <p:cNvGrpSpPr>
            <a:grpSpLocks/>
          </p:cNvGrpSpPr>
          <p:nvPr/>
        </p:nvGrpSpPr>
        <p:grpSpPr bwMode="auto">
          <a:xfrm>
            <a:off x="3869267" y="1555750"/>
            <a:ext cx="1109133" cy="730250"/>
            <a:chOff x="2360" y="818"/>
            <a:chExt cx="585" cy="578"/>
          </a:xfrm>
        </p:grpSpPr>
        <p:sp>
          <p:nvSpPr>
            <p:cNvPr id="29716" name="Freeform 26"/>
            <p:cNvSpPr>
              <a:spLocks/>
            </p:cNvSpPr>
            <p:nvPr/>
          </p:nvSpPr>
          <p:spPr bwMode="auto">
            <a:xfrm>
              <a:off x="2623" y="818"/>
              <a:ext cx="322" cy="578"/>
            </a:xfrm>
            <a:custGeom>
              <a:avLst/>
              <a:gdLst>
                <a:gd name="T0" fmla="*/ 261 w 322"/>
                <a:gd name="T1" fmla="*/ 577 h 578"/>
                <a:gd name="T2" fmla="*/ 321 w 322"/>
                <a:gd name="T3" fmla="*/ 487 h 578"/>
                <a:gd name="T4" fmla="*/ 0 w 322"/>
                <a:gd name="T5" fmla="*/ 0 h 578"/>
                <a:gd name="T6" fmla="*/ 261 w 322"/>
                <a:gd name="T7" fmla="*/ 577 h 578"/>
                <a:gd name="T8" fmla="*/ 0 60000 65536"/>
                <a:gd name="T9" fmla="*/ 0 60000 65536"/>
                <a:gd name="T10" fmla="*/ 0 60000 65536"/>
                <a:gd name="T11" fmla="*/ 0 60000 65536"/>
                <a:gd name="T12" fmla="*/ 0 w 322"/>
                <a:gd name="T13" fmla="*/ 0 h 578"/>
                <a:gd name="T14" fmla="*/ 322 w 322"/>
                <a:gd name="T15" fmla="*/ 578 h 578"/>
              </a:gdLst>
              <a:ahLst/>
              <a:cxnLst>
                <a:cxn ang="T8">
                  <a:pos x="T0" y="T1"/>
                </a:cxn>
                <a:cxn ang="T9">
                  <a:pos x="T2" y="T3"/>
                </a:cxn>
                <a:cxn ang="T10">
                  <a:pos x="T4" y="T5"/>
                </a:cxn>
                <a:cxn ang="T11">
                  <a:pos x="T6" y="T7"/>
                </a:cxn>
              </a:cxnLst>
              <a:rect l="T12" t="T13" r="T14" b="T15"/>
              <a:pathLst>
                <a:path w="322" h="578">
                  <a:moveTo>
                    <a:pt x="261" y="577"/>
                  </a:moveTo>
                  <a:lnTo>
                    <a:pt x="321" y="487"/>
                  </a:lnTo>
                  <a:lnTo>
                    <a:pt x="0" y="0"/>
                  </a:lnTo>
                  <a:lnTo>
                    <a:pt x="261" y="577"/>
                  </a:lnTo>
                </a:path>
              </a:pathLst>
            </a:custGeom>
            <a:solidFill>
              <a:srgbClr val="FF0000"/>
            </a:solidFill>
            <a:ln w="25400" cap="rnd">
              <a:solidFill>
                <a:srgbClr val="000000"/>
              </a:solidFill>
              <a:round/>
              <a:headEnd/>
              <a:tailEnd/>
            </a:ln>
          </p:spPr>
          <p:txBody>
            <a:bodyPr/>
            <a:lstStyle/>
            <a:p>
              <a:endParaRPr lang="zh-CN" altLang="en-US"/>
            </a:p>
          </p:txBody>
        </p:sp>
        <p:sp>
          <p:nvSpPr>
            <p:cNvPr id="29717" name="Freeform 27"/>
            <p:cNvSpPr>
              <a:spLocks/>
            </p:cNvSpPr>
            <p:nvPr/>
          </p:nvSpPr>
          <p:spPr bwMode="auto">
            <a:xfrm>
              <a:off x="2360" y="818"/>
              <a:ext cx="526" cy="578"/>
            </a:xfrm>
            <a:custGeom>
              <a:avLst/>
              <a:gdLst>
                <a:gd name="T0" fmla="*/ 0 w 526"/>
                <a:gd name="T1" fmla="*/ 577 h 578"/>
                <a:gd name="T2" fmla="*/ 525 w 526"/>
                <a:gd name="T3" fmla="*/ 577 h 578"/>
                <a:gd name="T4" fmla="*/ 262 w 526"/>
                <a:gd name="T5" fmla="*/ 0 h 578"/>
                <a:gd name="T6" fmla="*/ 0 w 526"/>
                <a:gd name="T7" fmla="*/ 577 h 578"/>
                <a:gd name="T8" fmla="*/ 0 60000 65536"/>
                <a:gd name="T9" fmla="*/ 0 60000 65536"/>
                <a:gd name="T10" fmla="*/ 0 60000 65536"/>
                <a:gd name="T11" fmla="*/ 0 60000 65536"/>
                <a:gd name="T12" fmla="*/ 0 w 526"/>
                <a:gd name="T13" fmla="*/ 0 h 578"/>
                <a:gd name="T14" fmla="*/ 526 w 526"/>
                <a:gd name="T15" fmla="*/ 578 h 578"/>
              </a:gdLst>
              <a:ahLst/>
              <a:cxnLst>
                <a:cxn ang="T8">
                  <a:pos x="T0" y="T1"/>
                </a:cxn>
                <a:cxn ang="T9">
                  <a:pos x="T2" y="T3"/>
                </a:cxn>
                <a:cxn ang="T10">
                  <a:pos x="T4" y="T5"/>
                </a:cxn>
                <a:cxn ang="T11">
                  <a:pos x="T6" y="T7"/>
                </a:cxn>
              </a:cxnLst>
              <a:rect l="T12" t="T13" r="T14" b="T15"/>
              <a:pathLst>
                <a:path w="526" h="578">
                  <a:moveTo>
                    <a:pt x="0" y="577"/>
                  </a:moveTo>
                  <a:lnTo>
                    <a:pt x="525" y="577"/>
                  </a:lnTo>
                  <a:lnTo>
                    <a:pt x="262" y="0"/>
                  </a:lnTo>
                  <a:lnTo>
                    <a:pt x="0" y="577"/>
                  </a:lnTo>
                </a:path>
              </a:pathLst>
            </a:custGeom>
            <a:solidFill>
              <a:srgbClr val="FF0000"/>
            </a:solidFill>
            <a:ln w="25400" cap="rnd">
              <a:solidFill>
                <a:srgbClr val="000000"/>
              </a:solidFill>
              <a:round/>
              <a:headEnd/>
              <a:tailEnd/>
            </a:ln>
          </p:spPr>
          <p:txBody>
            <a:bodyPr/>
            <a:lstStyle/>
            <a:p>
              <a:endParaRPr lang="zh-CN" altLang="en-US"/>
            </a:p>
          </p:txBody>
        </p:sp>
      </p:grpSp>
      <p:sp>
        <p:nvSpPr>
          <p:cNvPr id="29705" name="Text Box 28"/>
          <p:cNvSpPr txBox="1">
            <a:spLocks noChangeArrowheads="1"/>
          </p:cNvSpPr>
          <p:nvPr/>
        </p:nvSpPr>
        <p:spPr bwMode="auto">
          <a:xfrm>
            <a:off x="3790951" y="1773238"/>
            <a:ext cx="14795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a:t> </a:t>
            </a:r>
            <a:r>
              <a:rPr lang="zh-CN" altLang="en-US" sz="2000"/>
              <a:t>宪法</a:t>
            </a:r>
            <a:endParaRPr lang="en-US" altLang="zh-CN" sz="2000"/>
          </a:p>
        </p:txBody>
      </p:sp>
      <p:sp>
        <p:nvSpPr>
          <p:cNvPr id="29706" name="Text Box 29"/>
          <p:cNvSpPr txBox="1">
            <a:spLocks noChangeArrowheads="1"/>
          </p:cNvSpPr>
          <p:nvPr/>
        </p:nvSpPr>
        <p:spPr bwMode="auto">
          <a:xfrm>
            <a:off x="3454400" y="2438401"/>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1400">
                <a:latin typeface="黑体" pitchFamily="49" charset="-122"/>
                <a:ea typeface="黑体" pitchFamily="49" charset="-122"/>
              </a:rPr>
              <a:t>单行法（主席令）              安全生产法等   </a:t>
            </a:r>
          </a:p>
        </p:txBody>
      </p:sp>
      <p:sp>
        <p:nvSpPr>
          <p:cNvPr id="29707" name="Text Box 30"/>
          <p:cNvSpPr txBox="1">
            <a:spLocks noChangeArrowheads="1"/>
          </p:cNvSpPr>
          <p:nvPr/>
        </p:nvSpPr>
        <p:spPr bwMode="auto">
          <a:xfrm>
            <a:off x="2743200" y="3048000"/>
            <a:ext cx="4470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1400">
                <a:latin typeface="黑体" pitchFamily="49" charset="-122"/>
                <a:ea typeface="黑体" pitchFamily="49" charset="-122"/>
              </a:rPr>
              <a:t>   行政法规（国务院令）     </a:t>
            </a:r>
          </a:p>
          <a:p>
            <a:pPr>
              <a:spcBef>
                <a:spcPct val="50000"/>
              </a:spcBef>
            </a:pPr>
            <a:r>
              <a:rPr lang="zh-CN" altLang="en-US" sz="1400">
                <a:latin typeface="黑体" pitchFamily="49" charset="-122"/>
                <a:ea typeface="黑体" pitchFamily="49" charset="-122"/>
              </a:rPr>
              <a:t> </a:t>
            </a:r>
            <a:r>
              <a:rPr lang="zh-CN" altLang="en-US" sz="1400">
                <a:solidFill>
                  <a:schemeClr val="folHlink"/>
                </a:solidFill>
                <a:latin typeface="黑体" pitchFamily="49" charset="-122"/>
                <a:ea typeface="黑体" pitchFamily="49" charset="-122"/>
              </a:rPr>
              <a:t>危险化学品安全管理条例</a:t>
            </a:r>
            <a:r>
              <a:rPr lang="zh-CN" altLang="en-US" sz="1400">
                <a:latin typeface="黑体" pitchFamily="49" charset="-122"/>
                <a:ea typeface="黑体" pitchFamily="49" charset="-122"/>
              </a:rPr>
              <a:t>等</a:t>
            </a:r>
          </a:p>
        </p:txBody>
      </p:sp>
      <p:sp>
        <p:nvSpPr>
          <p:cNvPr id="29708" name="Text Box 31"/>
          <p:cNvSpPr txBox="1">
            <a:spLocks noChangeArrowheads="1"/>
          </p:cNvSpPr>
          <p:nvPr/>
        </p:nvSpPr>
        <p:spPr bwMode="auto">
          <a:xfrm>
            <a:off x="2133600" y="4540250"/>
            <a:ext cx="772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1600">
                <a:latin typeface="黑体" pitchFamily="49" charset="-122"/>
                <a:ea typeface="黑体" pitchFamily="49" charset="-122"/>
              </a:rPr>
              <a:t>部门规章（部门令）总局</a:t>
            </a:r>
            <a:r>
              <a:rPr lang="en-US" altLang="zh-CN" sz="1600">
                <a:latin typeface="黑体" pitchFamily="49" charset="-122"/>
                <a:ea typeface="黑体" pitchFamily="49" charset="-122"/>
              </a:rPr>
              <a:t>41</a:t>
            </a:r>
            <a:r>
              <a:rPr lang="zh-CN" altLang="en-US" sz="1600">
                <a:latin typeface="黑体" pitchFamily="49" charset="-122"/>
                <a:ea typeface="黑体" pitchFamily="49" charset="-122"/>
              </a:rPr>
              <a:t>号令等</a:t>
            </a:r>
          </a:p>
        </p:txBody>
      </p:sp>
      <p:sp>
        <p:nvSpPr>
          <p:cNvPr id="29709" name="Text Box 32"/>
          <p:cNvSpPr txBox="1">
            <a:spLocks noChangeArrowheads="1"/>
          </p:cNvSpPr>
          <p:nvPr/>
        </p:nvSpPr>
        <p:spPr bwMode="auto">
          <a:xfrm>
            <a:off x="4876800" y="5119688"/>
            <a:ext cx="436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1600">
                <a:ea typeface="黑体" pitchFamily="49" charset="-122"/>
              </a:rPr>
              <a:t>地方政府规章（地方政府令）</a:t>
            </a:r>
          </a:p>
        </p:txBody>
      </p:sp>
      <p:sp>
        <p:nvSpPr>
          <p:cNvPr id="29710" name="Text Box 33"/>
          <p:cNvSpPr txBox="1">
            <a:spLocks noChangeArrowheads="1"/>
          </p:cNvSpPr>
          <p:nvPr/>
        </p:nvSpPr>
        <p:spPr bwMode="auto">
          <a:xfrm>
            <a:off x="1828800" y="5715001"/>
            <a:ext cx="386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r>
              <a:rPr lang="zh-CN" altLang="en-US" sz="1600"/>
              <a:t>有关标准规范</a:t>
            </a:r>
          </a:p>
          <a:p>
            <a:pPr algn="ctr"/>
            <a:r>
              <a:rPr lang="zh-CN" altLang="en-US" sz="1600"/>
              <a:t>（执法的重要技术依据）</a:t>
            </a:r>
          </a:p>
        </p:txBody>
      </p:sp>
      <p:grpSp>
        <p:nvGrpSpPr>
          <p:cNvPr id="29711" name="Group 38"/>
          <p:cNvGrpSpPr>
            <a:grpSpLocks/>
          </p:cNvGrpSpPr>
          <p:nvPr/>
        </p:nvGrpSpPr>
        <p:grpSpPr bwMode="auto">
          <a:xfrm>
            <a:off x="5384800" y="3505200"/>
            <a:ext cx="4267200" cy="838200"/>
            <a:chOff x="1753" y="1946"/>
            <a:chExt cx="1924" cy="783"/>
          </a:xfrm>
        </p:grpSpPr>
        <p:sp>
          <p:nvSpPr>
            <p:cNvPr id="29713" name="Freeform 39"/>
            <p:cNvSpPr>
              <a:spLocks/>
            </p:cNvSpPr>
            <p:nvPr/>
          </p:nvSpPr>
          <p:spPr bwMode="auto">
            <a:xfrm>
              <a:off x="3232" y="1946"/>
              <a:ext cx="445" cy="781"/>
            </a:xfrm>
            <a:custGeom>
              <a:avLst/>
              <a:gdLst>
                <a:gd name="T0" fmla="*/ 0 w 445"/>
                <a:gd name="T1" fmla="*/ 211 h 781"/>
                <a:gd name="T2" fmla="*/ 262 w 445"/>
                <a:gd name="T3" fmla="*/ 780 h 781"/>
                <a:gd name="T4" fmla="*/ 444 w 445"/>
                <a:gd name="T5" fmla="*/ 488 h 781"/>
                <a:gd name="T6" fmla="*/ 127 w 445"/>
                <a:gd name="T7" fmla="*/ 0 h 781"/>
                <a:gd name="T8" fmla="*/ 0 w 445"/>
                <a:gd name="T9" fmla="*/ 211 h 781"/>
                <a:gd name="T10" fmla="*/ 0 60000 65536"/>
                <a:gd name="T11" fmla="*/ 0 60000 65536"/>
                <a:gd name="T12" fmla="*/ 0 60000 65536"/>
                <a:gd name="T13" fmla="*/ 0 60000 65536"/>
                <a:gd name="T14" fmla="*/ 0 60000 65536"/>
                <a:gd name="T15" fmla="*/ 0 w 445"/>
                <a:gd name="T16" fmla="*/ 0 h 781"/>
                <a:gd name="T17" fmla="*/ 445 w 445"/>
                <a:gd name="T18" fmla="*/ 781 h 781"/>
              </a:gdLst>
              <a:ahLst/>
              <a:cxnLst>
                <a:cxn ang="T10">
                  <a:pos x="T0" y="T1"/>
                </a:cxn>
                <a:cxn ang="T11">
                  <a:pos x="T2" y="T3"/>
                </a:cxn>
                <a:cxn ang="T12">
                  <a:pos x="T4" y="T5"/>
                </a:cxn>
                <a:cxn ang="T13">
                  <a:pos x="T6" y="T7"/>
                </a:cxn>
                <a:cxn ang="T14">
                  <a:pos x="T8" y="T9"/>
                </a:cxn>
              </a:cxnLst>
              <a:rect l="T15" t="T16" r="T17" b="T18"/>
              <a:pathLst>
                <a:path w="445" h="781">
                  <a:moveTo>
                    <a:pt x="0" y="211"/>
                  </a:moveTo>
                  <a:lnTo>
                    <a:pt x="262" y="780"/>
                  </a:lnTo>
                  <a:lnTo>
                    <a:pt x="444" y="488"/>
                  </a:lnTo>
                  <a:lnTo>
                    <a:pt x="127" y="0"/>
                  </a:lnTo>
                  <a:lnTo>
                    <a:pt x="0" y="211"/>
                  </a:lnTo>
                </a:path>
              </a:pathLst>
            </a:custGeom>
            <a:solidFill>
              <a:srgbClr val="EAEC5E"/>
            </a:solidFill>
            <a:ln w="25400" cap="rnd">
              <a:solidFill>
                <a:srgbClr val="000000"/>
              </a:solidFill>
              <a:round/>
              <a:headEnd/>
              <a:tailEnd/>
            </a:ln>
          </p:spPr>
          <p:txBody>
            <a:bodyPr/>
            <a:lstStyle/>
            <a:p>
              <a:endParaRPr lang="zh-CN" altLang="en-US"/>
            </a:p>
          </p:txBody>
        </p:sp>
        <p:sp>
          <p:nvSpPr>
            <p:cNvPr id="29714" name="Freeform 40"/>
            <p:cNvSpPr>
              <a:spLocks/>
            </p:cNvSpPr>
            <p:nvPr/>
          </p:nvSpPr>
          <p:spPr bwMode="auto">
            <a:xfrm>
              <a:off x="2013" y="1946"/>
              <a:ext cx="1346" cy="211"/>
            </a:xfrm>
            <a:custGeom>
              <a:avLst/>
              <a:gdLst>
                <a:gd name="T0" fmla="*/ 0 w 1346"/>
                <a:gd name="T1" fmla="*/ 210 h 211"/>
                <a:gd name="T2" fmla="*/ 1217 w 1346"/>
                <a:gd name="T3" fmla="*/ 210 h 211"/>
                <a:gd name="T4" fmla="*/ 1345 w 1346"/>
                <a:gd name="T5" fmla="*/ 0 h 211"/>
                <a:gd name="T6" fmla="*/ 339 w 1346"/>
                <a:gd name="T7" fmla="*/ 0 h 211"/>
                <a:gd name="T8" fmla="*/ 0 w 1346"/>
                <a:gd name="T9" fmla="*/ 210 h 211"/>
                <a:gd name="T10" fmla="*/ 0 60000 65536"/>
                <a:gd name="T11" fmla="*/ 0 60000 65536"/>
                <a:gd name="T12" fmla="*/ 0 60000 65536"/>
                <a:gd name="T13" fmla="*/ 0 60000 65536"/>
                <a:gd name="T14" fmla="*/ 0 60000 65536"/>
                <a:gd name="T15" fmla="*/ 0 w 1346"/>
                <a:gd name="T16" fmla="*/ 0 h 211"/>
                <a:gd name="T17" fmla="*/ 1346 w 1346"/>
                <a:gd name="T18" fmla="*/ 211 h 211"/>
              </a:gdLst>
              <a:ahLst/>
              <a:cxnLst>
                <a:cxn ang="T10">
                  <a:pos x="T0" y="T1"/>
                </a:cxn>
                <a:cxn ang="T11">
                  <a:pos x="T2" y="T3"/>
                </a:cxn>
                <a:cxn ang="T12">
                  <a:pos x="T4" y="T5"/>
                </a:cxn>
                <a:cxn ang="T13">
                  <a:pos x="T6" y="T7"/>
                </a:cxn>
                <a:cxn ang="T14">
                  <a:pos x="T8" y="T9"/>
                </a:cxn>
              </a:cxnLst>
              <a:rect l="T15" t="T16" r="T17" b="T18"/>
              <a:pathLst>
                <a:path w="1346" h="211">
                  <a:moveTo>
                    <a:pt x="0" y="210"/>
                  </a:moveTo>
                  <a:lnTo>
                    <a:pt x="1217" y="210"/>
                  </a:lnTo>
                  <a:lnTo>
                    <a:pt x="1345" y="0"/>
                  </a:lnTo>
                  <a:lnTo>
                    <a:pt x="339" y="0"/>
                  </a:lnTo>
                  <a:lnTo>
                    <a:pt x="0" y="210"/>
                  </a:lnTo>
                </a:path>
              </a:pathLst>
            </a:custGeom>
            <a:solidFill>
              <a:srgbClr val="EAEC5E"/>
            </a:solidFill>
            <a:ln w="25400" cap="rnd">
              <a:solidFill>
                <a:srgbClr val="000000"/>
              </a:solidFill>
              <a:round/>
              <a:headEnd/>
              <a:tailEnd/>
            </a:ln>
          </p:spPr>
          <p:txBody>
            <a:bodyPr/>
            <a:lstStyle/>
            <a:p>
              <a:endParaRPr lang="zh-CN" altLang="en-US"/>
            </a:p>
          </p:txBody>
        </p:sp>
        <p:sp>
          <p:nvSpPr>
            <p:cNvPr id="29715" name="Freeform 41"/>
            <p:cNvSpPr>
              <a:spLocks/>
            </p:cNvSpPr>
            <p:nvPr/>
          </p:nvSpPr>
          <p:spPr bwMode="auto">
            <a:xfrm>
              <a:off x="1753" y="2156"/>
              <a:ext cx="1742" cy="573"/>
            </a:xfrm>
            <a:custGeom>
              <a:avLst/>
              <a:gdLst>
                <a:gd name="T0" fmla="*/ 0 w 1742"/>
                <a:gd name="T1" fmla="*/ 572 h 573"/>
                <a:gd name="T2" fmla="*/ 1741 w 1742"/>
                <a:gd name="T3" fmla="*/ 572 h 573"/>
                <a:gd name="T4" fmla="*/ 1477 w 1742"/>
                <a:gd name="T5" fmla="*/ 0 h 573"/>
                <a:gd name="T6" fmla="*/ 260 w 1742"/>
                <a:gd name="T7" fmla="*/ 0 h 573"/>
                <a:gd name="T8" fmla="*/ 0 w 1742"/>
                <a:gd name="T9" fmla="*/ 572 h 573"/>
                <a:gd name="T10" fmla="*/ 0 60000 65536"/>
                <a:gd name="T11" fmla="*/ 0 60000 65536"/>
                <a:gd name="T12" fmla="*/ 0 60000 65536"/>
                <a:gd name="T13" fmla="*/ 0 60000 65536"/>
                <a:gd name="T14" fmla="*/ 0 60000 65536"/>
                <a:gd name="T15" fmla="*/ 0 w 1742"/>
                <a:gd name="T16" fmla="*/ 0 h 573"/>
                <a:gd name="T17" fmla="*/ 1742 w 1742"/>
                <a:gd name="T18" fmla="*/ 573 h 573"/>
              </a:gdLst>
              <a:ahLst/>
              <a:cxnLst>
                <a:cxn ang="T10">
                  <a:pos x="T0" y="T1"/>
                </a:cxn>
                <a:cxn ang="T11">
                  <a:pos x="T2" y="T3"/>
                </a:cxn>
                <a:cxn ang="T12">
                  <a:pos x="T4" y="T5"/>
                </a:cxn>
                <a:cxn ang="T13">
                  <a:pos x="T6" y="T7"/>
                </a:cxn>
                <a:cxn ang="T14">
                  <a:pos x="T8" y="T9"/>
                </a:cxn>
              </a:cxnLst>
              <a:rect l="T15" t="T16" r="T17" b="T18"/>
              <a:pathLst>
                <a:path w="1742" h="573">
                  <a:moveTo>
                    <a:pt x="0" y="572"/>
                  </a:moveTo>
                  <a:lnTo>
                    <a:pt x="1741" y="572"/>
                  </a:lnTo>
                  <a:lnTo>
                    <a:pt x="1477" y="0"/>
                  </a:lnTo>
                  <a:lnTo>
                    <a:pt x="260" y="0"/>
                  </a:lnTo>
                  <a:lnTo>
                    <a:pt x="0" y="572"/>
                  </a:lnTo>
                </a:path>
              </a:pathLst>
            </a:custGeom>
            <a:solidFill>
              <a:srgbClr val="EAEC5E"/>
            </a:solidFill>
            <a:ln w="25400" cap="rnd">
              <a:solidFill>
                <a:srgbClr val="000000"/>
              </a:solidFill>
              <a:round/>
              <a:headEnd/>
              <a:tailEnd/>
            </a:ln>
          </p:spPr>
          <p:txBody>
            <a:bodyPr/>
            <a:lstStyle/>
            <a:p>
              <a:endParaRPr lang="zh-CN" altLang="en-US"/>
            </a:p>
          </p:txBody>
        </p:sp>
      </p:grpSp>
      <p:sp>
        <p:nvSpPr>
          <p:cNvPr id="29712" name="Text Box 43"/>
          <p:cNvSpPr txBox="1">
            <a:spLocks noChangeArrowheads="1"/>
          </p:cNvSpPr>
          <p:nvPr/>
        </p:nvSpPr>
        <p:spPr bwMode="auto">
          <a:xfrm>
            <a:off x="5384800" y="3733800"/>
            <a:ext cx="477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a:solidFill>
                  <a:srgbClr val="FF9900"/>
                </a:solidFill>
                <a:ea typeface="黑体" pitchFamily="49" charset="-122"/>
              </a:rPr>
              <a:t> </a:t>
            </a:r>
            <a:r>
              <a:rPr lang="zh-CN" altLang="en-US" sz="1600">
                <a:solidFill>
                  <a:srgbClr val="FF9900"/>
                </a:solidFill>
                <a:ea typeface="黑体" pitchFamily="49" charset="-122"/>
              </a:rPr>
              <a:t>  </a:t>
            </a:r>
            <a:r>
              <a:rPr lang="zh-CN" altLang="en-US" sz="1600">
                <a:ea typeface="黑体" pitchFamily="49" charset="-122"/>
              </a:rPr>
              <a:t>地方性法规（地方人大立法）</a:t>
            </a:r>
          </a:p>
        </p:txBody>
      </p:sp>
    </p:spTree>
    <p:extLst>
      <p:ext uri="{BB962C8B-B14F-4D97-AF65-F5344CB8AC3E}">
        <p14:creationId xmlns:p14="http://schemas.microsoft.com/office/powerpoint/2010/main" val="1266234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7"/>
          <p:cNvSpPr txBox="1">
            <a:spLocks noChangeArrowheads="1"/>
          </p:cNvSpPr>
          <p:nvPr/>
        </p:nvSpPr>
        <p:spPr bwMode="auto">
          <a:xfrm>
            <a:off x="527051" y="908050"/>
            <a:ext cx="11135783" cy="48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lnSpc>
                <a:spcPct val="130000"/>
              </a:lnSpc>
            </a:pPr>
            <a:r>
              <a:rPr lang="zh-CN" altLang="en-US">
                <a:ea typeface="黑体" pitchFamily="49" charset="-122"/>
              </a:rPr>
              <a:t>中华人民共和国主席令</a:t>
            </a:r>
          </a:p>
          <a:p>
            <a:pPr algn="ctr">
              <a:lnSpc>
                <a:spcPct val="130000"/>
              </a:lnSpc>
            </a:pPr>
            <a:r>
              <a:rPr lang="zh-CN" altLang="en-US" sz="2800">
                <a:ea typeface="黑体" pitchFamily="49" charset="-122"/>
              </a:rPr>
              <a:t>第十三号</a:t>
            </a:r>
          </a:p>
          <a:p>
            <a:pPr latinLnBrk="1">
              <a:lnSpc>
                <a:spcPct val="130000"/>
              </a:lnSpc>
            </a:pPr>
            <a:r>
              <a:rPr lang="en-US" altLang="zh-CN" sz="2800"/>
              <a:t>       《</a:t>
            </a:r>
            <a:r>
              <a:rPr lang="zh-CN" altLang="en-US" sz="2800"/>
              <a:t>全国人民代表大会常务委员会关于修改</a:t>
            </a:r>
            <a:r>
              <a:rPr lang="en-US" altLang="zh-CN" sz="2800"/>
              <a:t>〈</a:t>
            </a:r>
            <a:r>
              <a:rPr lang="zh-CN" altLang="en-US" sz="2800"/>
              <a:t>中华人民共和国</a:t>
            </a:r>
            <a:r>
              <a:rPr lang="zh-CN" altLang="en-US" sz="2800">
                <a:solidFill>
                  <a:srgbClr val="C00000"/>
                </a:solidFill>
              </a:rPr>
              <a:t>安全生产法</a:t>
            </a:r>
            <a:r>
              <a:rPr lang="en-US" altLang="zh-CN" sz="2800"/>
              <a:t>〉</a:t>
            </a:r>
            <a:r>
              <a:rPr lang="zh-CN" altLang="en-US" sz="2800"/>
              <a:t>的决定</a:t>
            </a:r>
            <a:r>
              <a:rPr lang="en-US" altLang="zh-CN" sz="2800"/>
              <a:t>》</a:t>
            </a:r>
            <a:r>
              <a:rPr lang="zh-CN" altLang="en-US" sz="2800"/>
              <a:t>已由中华人民共和国第十二届全国人民代表大会常务委员会第十次会议于</a:t>
            </a:r>
            <a:r>
              <a:rPr lang="en-US" altLang="zh-CN" sz="2800"/>
              <a:t>2014</a:t>
            </a:r>
            <a:r>
              <a:rPr lang="zh-CN" altLang="en-US" sz="2800"/>
              <a:t>年</a:t>
            </a:r>
            <a:r>
              <a:rPr lang="en-US" altLang="zh-CN" sz="2800"/>
              <a:t>8</a:t>
            </a:r>
            <a:r>
              <a:rPr lang="zh-CN" altLang="en-US" sz="2800"/>
              <a:t>月</a:t>
            </a:r>
            <a:r>
              <a:rPr lang="en-US" altLang="zh-CN" sz="2800"/>
              <a:t>31</a:t>
            </a:r>
            <a:r>
              <a:rPr lang="zh-CN" altLang="en-US" sz="2800"/>
              <a:t>日通过，现予公布，自</a:t>
            </a:r>
            <a:r>
              <a:rPr lang="en-US" altLang="zh-CN" sz="2800"/>
              <a:t>2014</a:t>
            </a:r>
            <a:r>
              <a:rPr lang="zh-CN" altLang="en-US" sz="2800"/>
              <a:t>年</a:t>
            </a:r>
            <a:r>
              <a:rPr lang="en-US" altLang="zh-CN" sz="2800"/>
              <a:t>12</a:t>
            </a:r>
            <a:r>
              <a:rPr lang="zh-CN" altLang="en-US" sz="2800"/>
              <a:t>月</a:t>
            </a:r>
            <a:r>
              <a:rPr lang="en-US" altLang="zh-CN" sz="2800"/>
              <a:t>1</a:t>
            </a:r>
            <a:r>
              <a:rPr lang="zh-CN" altLang="en-US" sz="2800"/>
              <a:t>日起施行。  </a:t>
            </a:r>
          </a:p>
          <a:p>
            <a:pPr algn="r"/>
            <a:r>
              <a:rPr lang="zh-CN" altLang="en-US" sz="2800"/>
              <a:t>　　　　　　　　　　　　　　　　　　　　　             中华人民共和国主席　习近平　　　　　　　　　　　　　　　　　　　　　　　　　　　　　　　　　　　　　　　　</a:t>
            </a:r>
            <a:r>
              <a:rPr lang="en-US" altLang="zh-CN" sz="2800"/>
              <a:t>2014</a:t>
            </a:r>
            <a:r>
              <a:rPr lang="zh-CN" altLang="en-US" sz="2800"/>
              <a:t>年</a:t>
            </a:r>
            <a:r>
              <a:rPr lang="en-US" altLang="zh-CN" sz="2800"/>
              <a:t>8</a:t>
            </a:r>
            <a:r>
              <a:rPr lang="zh-CN" altLang="en-US" sz="2800"/>
              <a:t>月</a:t>
            </a:r>
            <a:r>
              <a:rPr lang="en-US" altLang="zh-CN" sz="2800"/>
              <a:t>31</a:t>
            </a:r>
            <a:r>
              <a:rPr lang="zh-CN" altLang="en-US" sz="2800"/>
              <a:t>日</a:t>
            </a:r>
          </a:p>
        </p:txBody>
      </p:sp>
    </p:spTree>
    <p:extLst>
      <p:ext uri="{BB962C8B-B14F-4D97-AF65-F5344CB8AC3E}">
        <p14:creationId xmlns:p14="http://schemas.microsoft.com/office/powerpoint/2010/main" val="331634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24418" y="1125538"/>
            <a:ext cx="11040533" cy="609600"/>
          </a:xfrm>
          <a:prstGeom prst="rect">
            <a:avLst/>
          </a:prstGeom>
          <a:noFill/>
          <a:ln w="9525">
            <a:noFill/>
            <a:miter lim="800000"/>
            <a:headEnd/>
            <a:tailEnd/>
          </a:ln>
          <a:effectLst/>
        </p:spPr>
        <p:txBody>
          <a:bodyPr>
            <a:spAutoFit/>
          </a:bodyPr>
          <a:lstStyle/>
          <a:p>
            <a:pPr>
              <a:spcBef>
                <a:spcPct val="50000"/>
              </a:spcBef>
              <a:defRPr/>
            </a:pPr>
            <a:r>
              <a:rPr lang="zh-CN" altLang="en-US" dirty="0">
                <a:solidFill>
                  <a:schemeClr val="accent1"/>
                </a:solidFill>
                <a:effectLst>
                  <a:outerShdw blurRad="38100" dist="38100" dir="2700000" algn="tl">
                    <a:srgbClr val="C0C0C0"/>
                  </a:outerShdw>
                </a:effectLst>
              </a:rPr>
              <a:t>     </a:t>
            </a:r>
            <a:r>
              <a:rPr lang="zh-CN" altLang="en-US" sz="3400" dirty="0">
                <a:solidFill>
                  <a:schemeClr val="accent1"/>
                </a:solidFill>
                <a:effectLst>
                  <a:outerShdw blurRad="38100" dist="38100" dir="2700000" algn="tl">
                    <a:srgbClr val="C0C0C0"/>
                  </a:outerShdw>
                </a:effectLst>
                <a:latin typeface="黑体" pitchFamily="49" charset="-122"/>
                <a:ea typeface="黑体" pitchFamily="49" charset="-122"/>
              </a:rPr>
              <a:t>危险化学品安全生产法律法规体系 </a:t>
            </a:r>
          </a:p>
        </p:txBody>
      </p:sp>
      <p:sp>
        <p:nvSpPr>
          <p:cNvPr id="31747" name="Rectangle 3"/>
          <p:cNvSpPr>
            <a:spLocks noChangeArrowheads="1"/>
          </p:cNvSpPr>
          <p:nvPr/>
        </p:nvSpPr>
        <p:spPr bwMode="auto">
          <a:xfrm>
            <a:off x="814917" y="1976716"/>
            <a:ext cx="10657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a:t>第一个层面：全国人大颁布的有关法律：</a:t>
            </a:r>
          </a:p>
        </p:txBody>
      </p:sp>
      <p:sp>
        <p:nvSpPr>
          <p:cNvPr id="31748" name="Text Box 4"/>
          <p:cNvSpPr txBox="1">
            <a:spLocks noChangeArrowheads="1"/>
          </p:cNvSpPr>
          <p:nvPr/>
        </p:nvSpPr>
        <p:spPr bwMode="auto">
          <a:xfrm>
            <a:off x="1200151" y="2500313"/>
            <a:ext cx="104648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20000"/>
              </a:lnSpc>
            </a:pPr>
            <a:r>
              <a:rPr lang="zh-CN" altLang="en-US">
                <a:latin typeface="仿宋_GB2312" pitchFamily="49" charset="-122"/>
              </a:rPr>
              <a:t>（</a:t>
            </a:r>
            <a:r>
              <a:rPr lang="en-US" altLang="zh-CN">
                <a:latin typeface="仿宋_GB2312" pitchFamily="49" charset="-122"/>
              </a:rPr>
              <a:t>1</a:t>
            </a:r>
            <a:r>
              <a:rPr lang="zh-CN" altLang="en-US">
                <a:latin typeface="仿宋_GB2312" pitchFamily="49" charset="-122"/>
              </a:rPr>
              <a:t>）</a:t>
            </a:r>
            <a:r>
              <a:rPr lang="en-US" altLang="zh-CN">
                <a:latin typeface="仿宋_GB2312" pitchFamily="49" charset="-122"/>
              </a:rPr>
              <a:t>《</a:t>
            </a:r>
            <a:r>
              <a:rPr lang="zh-CN" altLang="en-US">
                <a:latin typeface="仿宋_GB2312" pitchFamily="49" charset="-122"/>
              </a:rPr>
              <a:t>中华人民共和国安全生产法</a:t>
            </a:r>
            <a:r>
              <a:rPr lang="en-US" altLang="zh-CN">
                <a:latin typeface="仿宋_GB2312" pitchFamily="49" charset="-122"/>
              </a:rPr>
              <a:t>》</a:t>
            </a:r>
          </a:p>
          <a:p>
            <a:pPr>
              <a:lnSpc>
                <a:spcPct val="120000"/>
              </a:lnSpc>
            </a:pPr>
            <a:r>
              <a:rPr lang="zh-CN" altLang="en-US">
                <a:latin typeface="仿宋_GB2312" pitchFamily="49" charset="-122"/>
              </a:rPr>
              <a:t>（</a:t>
            </a:r>
            <a:r>
              <a:rPr lang="en-US" altLang="zh-CN">
                <a:latin typeface="仿宋_GB2312" pitchFamily="49" charset="-122"/>
              </a:rPr>
              <a:t>2</a:t>
            </a:r>
            <a:r>
              <a:rPr lang="zh-CN" altLang="en-US">
                <a:latin typeface="仿宋_GB2312" pitchFamily="49" charset="-122"/>
              </a:rPr>
              <a:t>）</a:t>
            </a:r>
            <a:r>
              <a:rPr lang="en-US" altLang="zh-CN">
                <a:latin typeface="仿宋_GB2312" pitchFamily="49" charset="-122"/>
              </a:rPr>
              <a:t>《</a:t>
            </a:r>
            <a:r>
              <a:rPr lang="zh-CN" altLang="en-US">
                <a:latin typeface="仿宋_GB2312" pitchFamily="49" charset="-122"/>
              </a:rPr>
              <a:t>中华人民共和国职业病防治法</a:t>
            </a:r>
            <a:r>
              <a:rPr lang="en-US" altLang="zh-CN">
                <a:latin typeface="仿宋_GB2312" pitchFamily="49" charset="-122"/>
              </a:rPr>
              <a:t>》</a:t>
            </a:r>
          </a:p>
          <a:p>
            <a:pPr>
              <a:lnSpc>
                <a:spcPct val="120000"/>
              </a:lnSpc>
            </a:pPr>
            <a:r>
              <a:rPr lang="zh-CN" altLang="en-US">
                <a:latin typeface="仿宋_GB2312" pitchFamily="49" charset="-122"/>
              </a:rPr>
              <a:t>（</a:t>
            </a:r>
            <a:r>
              <a:rPr lang="en-US" altLang="zh-CN">
                <a:latin typeface="仿宋_GB2312" pitchFamily="49" charset="-122"/>
              </a:rPr>
              <a:t>3</a:t>
            </a:r>
            <a:r>
              <a:rPr lang="zh-CN" altLang="en-US">
                <a:latin typeface="仿宋_GB2312" pitchFamily="49" charset="-122"/>
              </a:rPr>
              <a:t>）</a:t>
            </a:r>
            <a:r>
              <a:rPr lang="en-US" altLang="zh-CN">
                <a:latin typeface="仿宋_GB2312" pitchFamily="49" charset="-122"/>
              </a:rPr>
              <a:t>《</a:t>
            </a:r>
            <a:r>
              <a:rPr lang="zh-CN" altLang="en-US">
                <a:latin typeface="仿宋_GB2312" pitchFamily="49" charset="-122"/>
              </a:rPr>
              <a:t>中华人民共和国消防法</a:t>
            </a:r>
            <a:r>
              <a:rPr lang="en-US" altLang="zh-CN">
                <a:latin typeface="仿宋_GB2312" pitchFamily="49" charset="-122"/>
              </a:rPr>
              <a:t>》</a:t>
            </a:r>
          </a:p>
          <a:p>
            <a:pPr>
              <a:lnSpc>
                <a:spcPct val="120000"/>
              </a:lnSpc>
            </a:pPr>
            <a:r>
              <a:rPr lang="zh-CN" altLang="en-US">
                <a:latin typeface="仿宋_GB2312" pitchFamily="49" charset="-122"/>
              </a:rPr>
              <a:t>（</a:t>
            </a:r>
            <a:r>
              <a:rPr lang="en-US" altLang="zh-CN">
                <a:latin typeface="仿宋_GB2312" pitchFamily="49" charset="-122"/>
              </a:rPr>
              <a:t>4</a:t>
            </a:r>
            <a:r>
              <a:rPr lang="zh-CN" altLang="en-US">
                <a:latin typeface="仿宋_GB2312" pitchFamily="49" charset="-122"/>
              </a:rPr>
              <a:t>）</a:t>
            </a:r>
            <a:r>
              <a:rPr lang="en-US" altLang="zh-CN">
                <a:latin typeface="仿宋_GB2312" pitchFamily="49" charset="-122"/>
              </a:rPr>
              <a:t>《</a:t>
            </a:r>
            <a:r>
              <a:rPr lang="zh-CN" altLang="en-US">
                <a:latin typeface="仿宋_GB2312" pitchFamily="49" charset="-122"/>
              </a:rPr>
              <a:t>中华人民共和国道路交通安全法</a:t>
            </a:r>
            <a:r>
              <a:rPr lang="en-US" altLang="zh-CN">
                <a:latin typeface="仿宋_GB2312" pitchFamily="49" charset="-122"/>
              </a:rPr>
              <a:t>》</a:t>
            </a:r>
            <a:endParaRPr lang="zh-CN" altLang="en-US">
              <a:latin typeface="仿宋_GB2312" pitchFamily="49" charset="-122"/>
            </a:endParaRPr>
          </a:p>
          <a:p>
            <a:pPr>
              <a:lnSpc>
                <a:spcPct val="120000"/>
              </a:lnSpc>
            </a:pPr>
            <a:r>
              <a:rPr lang="zh-CN" altLang="en-US">
                <a:latin typeface="仿宋_GB2312" pitchFamily="49" charset="-122"/>
              </a:rPr>
              <a:t>（</a:t>
            </a:r>
            <a:r>
              <a:rPr lang="en-US" altLang="zh-CN">
                <a:latin typeface="仿宋_GB2312" pitchFamily="49" charset="-122"/>
              </a:rPr>
              <a:t>5</a:t>
            </a:r>
            <a:r>
              <a:rPr lang="zh-CN" altLang="en-US">
                <a:latin typeface="仿宋_GB2312" pitchFamily="49" charset="-122"/>
              </a:rPr>
              <a:t>）</a:t>
            </a:r>
            <a:r>
              <a:rPr lang="en-US" altLang="zh-CN">
                <a:latin typeface="仿宋_GB2312" pitchFamily="49" charset="-122"/>
              </a:rPr>
              <a:t>《</a:t>
            </a:r>
            <a:r>
              <a:rPr lang="zh-CN" altLang="en-US">
                <a:latin typeface="仿宋_GB2312" pitchFamily="49" charset="-122"/>
              </a:rPr>
              <a:t>中华人民共和国矿山安全法</a:t>
            </a:r>
            <a:r>
              <a:rPr lang="en-US" altLang="zh-CN">
                <a:latin typeface="仿宋_GB2312" pitchFamily="49" charset="-122"/>
              </a:rPr>
              <a:t>》</a:t>
            </a:r>
          </a:p>
          <a:p>
            <a:pPr>
              <a:lnSpc>
                <a:spcPct val="120000"/>
              </a:lnSpc>
            </a:pPr>
            <a:r>
              <a:rPr lang="zh-CN" altLang="en-US">
                <a:latin typeface="仿宋_GB2312" pitchFamily="49" charset="-122"/>
              </a:rPr>
              <a:t>（</a:t>
            </a:r>
            <a:r>
              <a:rPr lang="en-US" altLang="zh-CN">
                <a:latin typeface="仿宋_GB2312" pitchFamily="49" charset="-122"/>
              </a:rPr>
              <a:t>6</a:t>
            </a:r>
            <a:r>
              <a:rPr lang="zh-CN" altLang="en-US">
                <a:latin typeface="仿宋_GB2312" pitchFamily="49" charset="-122"/>
              </a:rPr>
              <a:t>）</a:t>
            </a:r>
            <a:r>
              <a:rPr lang="en-US" altLang="zh-CN">
                <a:latin typeface="仿宋_GB2312" pitchFamily="49" charset="-122"/>
              </a:rPr>
              <a:t>《</a:t>
            </a:r>
            <a:r>
              <a:rPr lang="zh-CN" altLang="en-US">
                <a:latin typeface="仿宋_GB2312" pitchFamily="49" charset="-122"/>
              </a:rPr>
              <a:t>中华人民共和国特种设备安全法</a:t>
            </a:r>
            <a:r>
              <a:rPr lang="en-US" altLang="zh-CN">
                <a:latin typeface="仿宋_GB2312" pitchFamily="49" charset="-122"/>
              </a:rPr>
              <a:t>》</a:t>
            </a:r>
            <a:endParaRPr lang="zh-CN" altLang="en-US">
              <a:latin typeface="仿宋_GB2312" pitchFamily="49" charset="-122"/>
            </a:endParaRPr>
          </a:p>
        </p:txBody>
      </p:sp>
    </p:spTree>
    <p:extLst>
      <p:ext uri="{BB962C8B-B14F-4D97-AF65-F5344CB8AC3E}">
        <p14:creationId xmlns:p14="http://schemas.microsoft.com/office/powerpoint/2010/main" val="155783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1200151" y="1122692"/>
            <a:ext cx="8498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2800"/>
              <a:t>第二个层面：国务院颁布的有关法规</a:t>
            </a:r>
            <a:r>
              <a:rPr lang="zh-CN" altLang="en-US" sz="1800"/>
              <a:t> </a:t>
            </a:r>
          </a:p>
        </p:txBody>
      </p:sp>
      <p:sp>
        <p:nvSpPr>
          <p:cNvPr id="32771" name="Text Box 4"/>
          <p:cNvSpPr txBox="1">
            <a:spLocks noChangeArrowheads="1"/>
          </p:cNvSpPr>
          <p:nvPr/>
        </p:nvSpPr>
        <p:spPr bwMode="auto">
          <a:xfrm>
            <a:off x="622301" y="1844675"/>
            <a:ext cx="115697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en-US" altLang="zh-CN" sz="2400">
                <a:latin typeface="仿宋_GB2312" pitchFamily="49" charset="-122"/>
              </a:rPr>
              <a:t>1.《</a:t>
            </a:r>
            <a:r>
              <a:rPr lang="zh-CN" altLang="en-US" sz="2400">
                <a:latin typeface="仿宋_GB2312" pitchFamily="49" charset="-122"/>
              </a:rPr>
              <a:t>危险化学品安全管理条例</a:t>
            </a:r>
            <a:r>
              <a:rPr lang="en-US" altLang="zh-CN" sz="2400">
                <a:latin typeface="仿宋_GB2312" pitchFamily="49" charset="-122"/>
              </a:rPr>
              <a:t>》</a:t>
            </a:r>
            <a:r>
              <a:rPr lang="zh-CN" altLang="en-US" sz="2400">
                <a:latin typeface="仿宋_GB2312" pitchFamily="49" charset="-122"/>
              </a:rPr>
              <a:t>（国务院</a:t>
            </a:r>
            <a:r>
              <a:rPr lang="en-US" altLang="zh-CN" sz="2400">
                <a:latin typeface="仿宋_GB2312" pitchFamily="49" charset="-122"/>
              </a:rPr>
              <a:t>591</a:t>
            </a:r>
            <a:r>
              <a:rPr lang="zh-CN" altLang="en-US" sz="2400">
                <a:latin typeface="仿宋_GB2312" pitchFamily="49" charset="-122"/>
              </a:rPr>
              <a:t>号令）</a:t>
            </a:r>
          </a:p>
          <a:p>
            <a:r>
              <a:rPr lang="en-US" altLang="zh-CN" sz="2400">
                <a:latin typeface="仿宋_GB2312" pitchFamily="49" charset="-122"/>
              </a:rPr>
              <a:t>2.《</a:t>
            </a:r>
            <a:r>
              <a:rPr lang="zh-CN" altLang="en-US" sz="2400">
                <a:latin typeface="仿宋_GB2312" pitchFamily="49" charset="-122"/>
              </a:rPr>
              <a:t>安全生产许可证条例</a:t>
            </a:r>
            <a:r>
              <a:rPr lang="en-US" altLang="zh-CN" sz="2400">
                <a:latin typeface="仿宋_GB2312" pitchFamily="49" charset="-122"/>
              </a:rPr>
              <a:t>》 </a:t>
            </a:r>
            <a:r>
              <a:rPr lang="zh-CN" altLang="en-US" sz="2400"/>
              <a:t>（国务院</a:t>
            </a:r>
            <a:r>
              <a:rPr lang="en-US" altLang="zh-CN" sz="2400"/>
              <a:t>397</a:t>
            </a:r>
            <a:r>
              <a:rPr lang="zh-CN" altLang="en-US" sz="2400"/>
              <a:t>号令）</a:t>
            </a:r>
            <a:endParaRPr lang="en-US" altLang="zh-CN" sz="2400">
              <a:latin typeface="仿宋_GB2312" pitchFamily="49" charset="-122"/>
            </a:endParaRPr>
          </a:p>
          <a:p>
            <a:r>
              <a:rPr lang="en-US" altLang="zh-CN" sz="2400">
                <a:latin typeface="仿宋_GB2312" pitchFamily="49" charset="-122"/>
              </a:rPr>
              <a:t>3.《</a:t>
            </a:r>
            <a:r>
              <a:rPr lang="zh-CN" altLang="en-US" sz="2400">
                <a:latin typeface="仿宋_GB2312" pitchFamily="49" charset="-122"/>
              </a:rPr>
              <a:t>生产安全事故报告和调查处理条例</a:t>
            </a:r>
            <a:r>
              <a:rPr lang="en-US" altLang="zh-CN" sz="2400">
                <a:latin typeface="仿宋_GB2312" pitchFamily="49" charset="-122"/>
              </a:rPr>
              <a:t>》</a:t>
            </a:r>
            <a:r>
              <a:rPr lang="zh-CN" altLang="en-US" sz="2400"/>
              <a:t>（国务院</a:t>
            </a:r>
            <a:r>
              <a:rPr lang="en-US" altLang="zh-CN" sz="2400"/>
              <a:t>493</a:t>
            </a:r>
            <a:r>
              <a:rPr lang="zh-CN" altLang="en-US" sz="2400"/>
              <a:t>号令）</a:t>
            </a:r>
            <a:endParaRPr lang="en-US" altLang="zh-CN" sz="2400">
              <a:latin typeface="仿宋_GB2312" pitchFamily="49" charset="-122"/>
            </a:endParaRPr>
          </a:p>
          <a:p>
            <a:r>
              <a:rPr lang="en-US" altLang="zh-CN" sz="2400">
                <a:latin typeface="仿宋_GB2312" pitchFamily="49" charset="-122"/>
              </a:rPr>
              <a:t>4.《</a:t>
            </a:r>
            <a:r>
              <a:rPr lang="zh-CN" altLang="en-US" sz="2400">
                <a:latin typeface="仿宋_GB2312" pitchFamily="49" charset="-122"/>
              </a:rPr>
              <a:t>农药管理条例</a:t>
            </a:r>
            <a:r>
              <a:rPr lang="en-US" altLang="zh-CN" sz="2400">
                <a:latin typeface="仿宋_GB2312" pitchFamily="49" charset="-122"/>
              </a:rPr>
              <a:t>》</a:t>
            </a:r>
            <a:r>
              <a:rPr lang="zh-CN" altLang="en-US" sz="2400"/>
              <a:t>（国务院</a:t>
            </a:r>
            <a:r>
              <a:rPr lang="en-US" altLang="zh-CN" sz="2400"/>
              <a:t>216</a:t>
            </a:r>
            <a:r>
              <a:rPr lang="zh-CN" altLang="en-US" sz="2400"/>
              <a:t>号令）</a:t>
            </a:r>
            <a:endParaRPr lang="en-US" altLang="zh-CN" sz="2400">
              <a:latin typeface="仿宋_GB2312" pitchFamily="49" charset="-122"/>
            </a:endParaRPr>
          </a:p>
          <a:p>
            <a:r>
              <a:rPr lang="en-US" altLang="zh-CN" sz="2400">
                <a:latin typeface="仿宋_GB2312" pitchFamily="49" charset="-122"/>
              </a:rPr>
              <a:t>5.《</a:t>
            </a:r>
            <a:r>
              <a:rPr lang="zh-CN" altLang="en-US" sz="2400">
                <a:latin typeface="仿宋_GB2312" pitchFamily="49" charset="-122"/>
              </a:rPr>
              <a:t>使用有毒物品作业场所劳动保护条例</a:t>
            </a:r>
            <a:r>
              <a:rPr lang="en-US" altLang="zh-CN" sz="2400">
                <a:latin typeface="仿宋_GB2312" pitchFamily="49" charset="-122"/>
              </a:rPr>
              <a:t>》</a:t>
            </a:r>
            <a:r>
              <a:rPr lang="zh-CN" altLang="en-US" sz="2400"/>
              <a:t>（国务院</a:t>
            </a:r>
            <a:r>
              <a:rPr lang="en-US" altLang="zh-CN" sz="2400"/>
              <a:t>352</a:t>
            </a:r>
            <a:r>
              <a:rPr lang="zh-CN" altLang="en-US" sz="2400"/>
              <a:t>号令）</a:t>
            </a:r>
            <a:endParaRPr lang="en-US" altLang="zh-CN" sz="2400">
              <a:latin typeface="仿宋_GB2312" pitchFamily="49" charset="-122"/>
            </a:endParaRPr>
          </a:p>
          <a:p>
            <a:r>
              <a:rPr lang="en-US" altLang="zh-CN" sz="2400">
                <a:latin typeface="仿宋_GB2312" pitchFamily="49" charset="-122"/>
              </a:rPr>
              <a:t>6.《</a:t>
            </a:r>
            <a:r>
              <a:rPr lang="zh-CN" altLang="en-US" sz="2400">
                <a:latin typeface="仿宋_GB2312" pitchFamily="49" charset="-122"/>
              </a:rPr>
              <a:t>特种设备安全监察条例</a:t>
            </a:r>
            <a:r>
              <a:rPr lang="en-US" altLang="zh-CN" sz="2400">
                <a:latin typeface="仿宋_GB2312" pitchFamily="49" charset="-122"/>
              </a:rPr>
              <a:t>》 </a:t>
            </a:r>
            <a:r>
              <a:rPr lang="zh-CN" altLang="en-US" sz="2400"/>
              <a:t>（国务院</a:t>
            </a:r>
            <a:r>
              <a:rPr lang="en-US" altLang="zh-CN" sz="2400"/>
              <a:t>549</a:t>
            </a:r>
            <a:r>
              <a:rPr lang="zh-CN" altLang="en-US" sz="2400"/>
              <a:t>号令）</a:t>
            </a:r>
            <a:endParaRPr lang="en-US" altLang="zh-CN" sz="2400">
              <a:latin typeface="仿宋_GB2312" pitchFamily="49" charset="-122"/>
            </a:endParaRPr>
          </a:p>
          <a:p>
            <a:r>
              <a:rPr lang="en-US" altLang="zh-CN" sz="2400">
                <a:latin typeface="仿宋_GB2312" pitchFamily="49" charset="-122"/>
              </a:rPr>
              <a:t>7.《</a:t>
            </a:r>
            <a:r>
              <a:rPr lang="zh-CN" altLang="en-US" sz="2400"/>
              <a:t>国务院关于进一步加强企业安全生产工作的通知</a:t>
            </a:r>
            <a:r>
              <a:rPr lang="en-US" altLang="zh-CN" sz="2400"/>
              <a:t>》</a:t>
            </a:r>
          </a:p>
          <a:p>
            <a:r>
              <a:rPr lang="en-US" altLang="zh-CN" sz="2400"/>
              <a:t>    </a:t>
            </a:r>
            <a:r>
              <a:rPr lang="zh-CN" altLang="en-US" sz="2400"/>
              <a:t>（国发</a:t>
            </a:r>
            <a:r>
              <a:rPr lang="en-US" altLang="zh-CN" sz="2400"/>
              <a:t>〔2010〕23</a:t>
            </a:r>
            <a:r>
              <a:rPr lang="zh-CN" altLang="en-US" sz="2400"/>
              <a:t>号）</a:t>
            </a:r>
          </a:p>
          <a:p>
            <a:r>
              <a:rPr lang="en-US" altLang="zh-CN" sz="2400">
                <a:latin typeface="仿宋_GB2312" pitchFamily="49" charset="-122"/>
              </a:rPr>
              <a:t>8.《</a:t>
            </a:r>
            <a:r>
              <a:rPr lang="zh-CN" altLang="en-US" sz="2400">
                <a:latin typeface="仿宋_GB2312" pitchFamily="49" charset="-122"/>
              </a:rPr>
              <a:t>国务院关于坚持科学发展安全发展促进安全生产形势</a:t>
            </a:r>
          </a:p>
          <a:p>
            <a:r>
              <a:rPr lang="zh-CN" altLang="en-US" sz="2400">
                <a:latin typeface="仿宋_GB2312" pitchFamily="49" charset="-122"/>
              </a:rPr>
              <a:t>   持续稳定好转的意见</a:t>
            </a:r>
            <a:r>
              <a:rPr lang="en-US" altLang="zh-CN" sz="2400">
                <a:latin typeface="仿宋_GB2312" pitchFamily="49" charset="-122"/>
              </a:rPr>
              <a:t>》 </a:t>
            </a:r>
            <a:r>
              <a:rPr lang="zh-CN" altLang="en-US" sz="2400"/>
              <a:t>（国发</a:t>
            </a:r>
            <a:r>
              <a:rPr lang="en-US" altLang="zh-CN" sz="2400"/>
              <a:t>〔2011〕40</a:t>
            </a:r>
            <a:r>
              <a:rPr lang="zh-CN" altLang="en-US" sz="2400"/>
              <a:t>号）</a:t>
            </a:r>
            <a:endParaRPr lang="en-US" altLang="zh-CN" sz="2400">
              <a:latin typeface="仿宋_GB2312" pitchFamily="49" charset="-122"/>
            </a:endParaRPr>
          </a:p>
          <a:p>
            <a:endParaRPr lang="zh-CN" altLang="en-US" sz="2400">
              <a:latin typeface="仿宋_GB2312" pitchFamily="49" charset="-122"/>
            </a:endParaRPr>
          </a:p>
        </p:txBody>
      </p:sp>
    </p:spTree>
    <p:extLst>
      <p:ext uri="{BB962C8B-B14F-4D97-AF65-F5344CB8AC3E}">
        <p14:creationId xmlns:p14="http://schemas.microsoft.com/office/powerpoint/2010/main" val="946281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71500" y="1071564"/>
            <a:ext cx="110490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a:t>      </a:t>
            </a:r>
            <a:r>
              <a:rPr lang="zh-CN" altLang="en-US" sz="2800"/>
              <a:t>第三个层面：部门规章及总局重要文件  </a:t>
            </a:r>
          </a:p>
          <a:p>
            <a:r>
              <a:rPr lang="zh-CN" altLang="en-US" sz="2800"/>
              <a:t>       部门规章：</a:t>
            </a:r>
            <a:endParaRPr lang="en-US" altLang="zh-CN" sz="2800">
              <a:latin typeface="仿宋_GB2312" pitchFamily="49" charset="-122"/>
            </a:endParaRPr>
          </a:p>
          <a:p>
            <a:r>
              <a:rPr lang="en-US" altLang="zh-CN">
                <a:latin typeface="仿宋_GB2312" pitchFamily="49" charset="-122"/>
              </a:rPr>
              <a:t>  </a:t>
            </a:r>
            <a:r>
              <a:rPr lang="en-US" altLang="zh-CN" sz="2000">
                <a:latin typeface="仿宋_GB2312" pitchFamily="49" charset="-122"/>
              </a:rPr>
              <a:t>1.《</a:t>
            </a:r>
            <a:r>
              <a:rPr lang="zh-CN" altLang="en-US" sz="2000">
                <a:latin typeface="仿宋_GB2312" pitchFamily="49" charset="-122"/>
              </a:rPr>
              <a:t>危险化学品重大危险源监督管理暂行规定</a:t>
            </a:r>
            <a:r>
              <a:rPr lang="en-US" altLang="zh-CN" sz="2000">
                <a:latin typeface="仿宋_GB2312" pitchFamily="49" charset="-122"/>
              </a:rPr>
              <a:t>》</a:t>
            </a:r>
            <a:r>
              <a:rPr lang="zh-CN" altLang="en-US" sz="2000">
                <a:latin typeface="仿宋_GB2312" pitchFamily="49" charset="-122"/>
              </a:rPr>
              <a:t>（总局令 第</a:t>
            </a:r>
            <a:r>
              <a:rPr lang="en-US" altLang="zh-CN" sz="2000">
                <a:latin typeface="仿宋_GB2312" pitchFamily="49" charset="-122"/>
              </a:rPr>
              <a:t>40</a:t>
            </a:r>
            <a:r>
              <a:rPr lang="zh-CN" altLang="en-US" sz="2000">
                <a:latin typeface="仿宋_GB2312" pitchFamily="49" charset="-122"/>
              </a:rPr>
              <a:t>号</a:t>
            </a:r>
            <a:r>
              <a:rPr lang="en-US" altLang="zh-CN" sz="2000">
                <a:latin typeface="仿宋_GB2312" pitchFamily="49" charset="-122"/>
              </a:rPr>
              <a:t>)</a:t>
            </a:r>
          </a:p>
          <a:p>
            <a:r>
              <a:rPr lang="zh-CN" altLang="en-US" sz="2000">
                <a:latin typeface="仿宋_GB2312" pitchFamily="49" charset="-122"/>
              </a:rPr>
              <a:t>   </a:t>
            </a:r>
            <a:r>
              <a:rPr lang="en-US" altLang="zh-CN" sz="2000">
                <a:latin typeface="仿宋_GB2312" pitchFamily="49" charset="-122"/>
              </a:rPr>
              <a:t>2.《</a:t>
            </a:r>
            <a:r>
              <a:rPr lang="zh-CN" altLang="en-US" sz="2000">
                <a:latin typeface="仿宋_GB2312" pitchFamily="49" charset="-122"/>
              </a:rPr>
              <a:t>危险化学品生产企业安全生产许可证实施办法</a:t>
            </a:r>
            <a:r>
              <a:rPr lang="en-US" altLang="zh-CN" sz="2000">
                <a:latin typeface="仿宋_GB2312" pitchFamily="49" charset="-122"/>
              </a:rPr>
              <a:t>》</a:t>
            </a:r>
          </a:p>
          <a:p>
            <a:r>
              <a:rPr lang="zh-CN" altLang="en-US" sz="2000">
                <a:latin typeface="仿宋_GB2312" pitchFamily="49" charset="-122"/>
              </a:rPr>
              <a:t>     （总局令 第</a:t>
            </a:r>
            <a:r>
              <a:rPr lang="en-US" altLang="zh-CN" sz="2000">
                <a:latin typeface="仿宋_GB2312" pitchFamily="49" charset="-122"/>
              </a:rPr>
              <a:t>41</a:t>
            </a:r>
            <a:r>
              <a:rPr lang="zh-CN" altLang="en-US" sz="2000">
                <a:latin typeface="仿宋_GB2312" pitchFamily="49" charset="-122"/>
              </a:rPr>
              <a:t>号）</a:t>
            </a:r>
          </a:p>
          <a:p>
            <a:r>
              <a:rPr lang="en-US" altLang="zh-CN" sz="2000">
                <a:latin typeface="仿宋_GB2312" pitchFamily="49" charset="-122"/>
              </a:rPr>
              <a:t>   3.《 </a:t>
            </a:r>
            <a:r>
              <a:rPr lang="zh-CN" altLang="en-US" sz="2000">
                <a:latin typeface="仿宋_GB2312" pitchFamily="49" charset="-122"/>
              </a:rPr>
              <a:t>危险化学品输送管道安全管理规定（总局令 第</a:t>
            </a:r>
            <a:r>
              <a:rPr lang="en-US" altLang="zh-CN" sz="2000">
                <a:latin typeface="仿宋_GB2312" pitchFamily="49" charset="-122"/>
              </a:rPr>
              <a:t>43</a:t>
            </a:r>
            <a:r>
              <a:rPr lang="zh-CN" altLang="en-US" sz="2000">
                <a:latin typeface="仿宋_GB2312" pitchFamily="49" charset="-122"/>
              </a:rPr>
              <a:t>号） </a:t>
            </a:r>
          </a:p>
          <a:p>
            <a:r>
              <a:rPr lang="en-US" altLang="zh-CN" sz="2000">
                <a:latin typeface="仿宋_GB2312" pitchFamily="49" charset="-122"/>
              </a:rPr>
              <a:t>   4.《</a:t>
            </a:r>
            <a:r>
              <a:rPr lang="zh-CN" altLang="en-US" sz="2000">
                <a:latin typeface="仿宋_GB2312" pitchFamily="49" charset="-122"/>
              </a:rPr>
              <a:t>危险化学品建设项目安全监督管理办法</a:t>
            </a:r>
            <a:r>
              <a:rPr lang="en-US" altLang="zh-CN" sz="2000">
                <a:latin typeface="仿宋_GB2312" pitchFamily="49" charset="-122"/>
              </a:rPr>
              <a:t>》</a:t>
            </a:r>
            <a:r>
              <a:rPr lang="zh-CN" altLang="en-US" sz="2000">
                <a:latin typeface="仿宋_GB2312" pitchFamily="49" charset="-122"/>
              </a:rPr>
              <a:t>（总局令第</a:t>
            </a:r>
            <a:r>
              <a:rPr lang="en-US" altLang="zh-CN" sz="2000">
                <a:latin typeface="仿宋_GB2312" pitchFamily="49" charset="-122"/>
              </a:rPr>
              <a:t>45</a:t>
            </a:r>
            <a:r>
              <a:rPr lang="zh-CN" altLang="en-US" sz="2000">
                <a:latin typeface="仿宋_GB2312" pitchFamily="49" charset="-122"/>
              </a:rPr>
              <a:t>号），</a:t>
            </a:r>
            <a:endParaRPr lang="en-US" altLang="zh-CN" sz="2000">
              <a:latin typeface="仿宋_GB2312" pitchFamily="49" charset="-122"/>
            </a:endParaRPr>
          </a:p>
          <a:p>
            <a:r>
              <a:rPr lang="en-US" altLang="zh-CN" sz="2000">
                <a:latin typeface="仿宋_GB2312" pitchFamily="49" charset="-122"/>
              </a:rPr>
              <a:t>      </a:t>
            </a:r>
            <a:r>
              <a:rPr lang="zh-CN" altLang="en-US" sz="2000">
                <a:latin typeface="仿宋_GB2312" pitchFamily="49" charset="-122"/>
              </a:rPr>
              <a:t>替代</a:t>
            </a:r>
            <a:r>
              <a:rPr lang="en-US" altLang="zh-CN" sz="2000">
                <a:latin typeface="仿宋_GB2312" pitchFamily="49" charset="-122"/>
              </a:rPr>
              <a:t>《</a:t>
            </a:r>
            <a:r>
              <a:rPr lang="zh-CN" altLang="en-US" sz="2000">
                <a:latin typeface="仿宋_GB2312" pitchFamily="49" charset="-122"/>
              </a:rPr>
              <a:t>危化品建设项目安全许可实施办法</a:t>
            </a:r>
            <a:r>
              <a:rPr lang="en-US" altLang="zh-CN" sz="2000">
                <a:latin typeface="仿宋_GB2312" pitchFamily="49" charset="-122"/>
              </a:rPr>
              <a:t>》</a:t>
            </a:r>
            <a:r>
              <a:rPr lang="zh-CN" altLang="en-US" sz="2000">
                <a:latin typeface="仿宋_GB2312" pitchFamily="49" charset="-122"/>
              </a:rPr>
              <a:t>） </a:t>
            </a:r>
          </a:p>
          <a:p>
            <a:r>
              <a:rPr lang="en-US" altLang="zh-CN" sz="2000">
                <a:latin typeface="仿宋_GB2312" pitchFamily="49" charset="-122"/>
              </a:rPr>
              <a:t>   5.《</a:t>
            </a:r>
            <a:r>
              <a:rPr lang="zh-CN" altLang="en-US" sz="2000">
                <a:latin typeface="仿宋_GB2312" pitchFamily="49" charset="-122"/>
              </a:rPr>
              <a:t>危险化学品经营许可证管理办法</a:t>
            </a:r>
            <a:r>
              <a:rPr lang="en-US" altLang="zh-CN" sz="2000">
                <a:latin typeface="仿宋_GB2312" pitchFamily="49" charset="-122"/>
              </a:rPr>
              <a:t>》 </a:t>
            </a:r>
            <a:r>
              <a:rPr lang="zh-CN" altLang="en-US" sz="2000">
                <a:latin typeface="仿宋_GB2312" pitchFamily="49" charset="-122"/>
              </a:rPr>
              <a:t>（总局令第</a:t>
            </a:r>
            <a:r>
              <a:rPr lang="en-US" altLang="zh-CN" sz="2000">
                <a:latin typeface="仿宋_GB2312" pitchFamily="49" charset="-122"/>
              </a:rPr>
              <a:t>55</a:t>
            </a:r>
            <a:r>
              <a:rPr lang="zh-CN" altLang="en-US" sz="2000">
                <a:latin typeface="仿宋_GB2312" pitchFamily="49" charset="-122"/>
              </a:rPr>
              <a:t>号）</a:t>
            </a:r>
          </a:p>
          <a:p>
            <a:r>
              <a:rPr lang="zh-CN" altLang="en-US" sz="2000">
                <a:latin typeface="仿宋_GB2312" pitchFamily="49" charset="-122"/>
              </a:rPr>
              <a:t>   </a:t>
            </a:r>
            <a:r>
              <a:rPr lang="en-US" altLang="zh-CN" sz="2000">
                <a:latin typeface="仿宋_GB2312" pitchFamily="49" charset="-122"/>
              </a:rPr>
              <a:t>6.《</a:t>
            </a:r>
            <a:r>
              <a:rPr lang="zh-CN" altLang="en-US" sz="2000">
                <a:latin typeface="仿宋_GB2312" pitchFamily="49" charset="-122"/>
              </a:rPr>
              <a:t>危险化学品登记管理办法</a:t>
            </a:r>
            <a:r>
              <a:rPr lang="en-US" altLang="zh-CN" sz="2000">
                <a:latin typeface="仿宋_GB2312" pitchFamily="49" charset="-122"/>
              </a:rPr>
              <a:t>》</a:t>
            </a:r>
            <a:r>
              <a:rPr lang="zh-CN" altLang="en-US" sz="2000">
                <a:latin typeface="仿宋_GB2312" pitchFamily="49" charset="-122"/>
              </a:rPr>
              <a:t>（总局令第</a:t>
            </a:r>
            <a:r>
              <a:rPr lang="en-US" altLang="zh-CN" sz="2000">
                <a:latin typeface="仿宋_GB2312" pitchFamily="49" charset="-122"/>
              </a:rPr>
              <a:t>53</a:t>
            </a:r>
            <a:r>
              <a:rPr lang="zh-CN" altLang="en-US" sz="2000">
                <a:latin typeface="仿宋_GB2312" pitchFamily="49" charset="-122"/>
              </a:rPr>
              <a:t>号）</a:t>
            </a:r>
            <a:endParaRPr lang="en-US" altLang="zh-CN" sz="2000">
              <a:latin typeface="仿宋_GB2312" pitchFamily="49" charset="-122"/>
            </a:endParaRPr>
          </a:p>
          <a:p>
            <a:r>
              <a:rPr lang="en-US" altLang="zh-CN" sz="2000">
                <a:latin typeface="仿宋_GB2312" pitchFamily="49" charset="-122"/>
              </a:rPr>
              <a:t>   7.《</a:t>
            </a:r>
            <a:r>
              <a:rPr lang="zh-CN" altLang="en-US" sz="2000">
                <a:latin typeface="仿宋_GB2312" pitchFamily="49" charset="-122"/>
              </a:rPr>
              <a:t>危险化学品安全使用许可证管理办法</a:t>
            </a:r>
            <a:r>
              <a:rPr lang="en-US" altLang="zh-CN" sz="2000">
                <a:latin typeface="仿宋_GB2312" pitchFamily="49" charset="-122"/>
              </a:rPr>
              <a:t>》</a:t>
            </a:r>
            <a:r>
              <a:rPr lang="zh-CN" altLang="en-US" sz="2000">
                <a:latin typeface="仿宋_GB2312" pitchFamily="49" charset="-122"/>
              </a:rPr>
              <a:t>（总局令第</a:t>
            </a:r>
            <a:r>
              <a:rPr lang="en-US" altLang="zh-CN" sz="2000">
                <a:latin typeface="仿宋_GB2312" pitchFamily="49" charset="-122"/>
              </a:rPr>
              <a:t>57</a:t>
            </a:r>
            <a:r>
              <a:rPr lang="zh-CN" altLang="en-US" sz="2000">
                <a:latin typeface="仿宋_GB2312" pitchFamily="49" charset="-122"/>
              </a:rPr>
              <a:t>号）</a:t>
            </a:r>
          </a:p>
          <a:p>
            <a:r>
              <a:rPr lang="en-US" altLang="zh-CN" sz="2000">
                <a:latin typeface="仿宋_GB2312" pitchFamily="49" charset="-122"/>
              </a:rPr>
              <a:t>   8.《</a:t>
            </a:r>
            <a:r>
              <a:rPr lang="zh-CN" altLang="en-US" sz="2000">
                <a:latin typeface="仿宋_GB2312" pitchFamily="49" charset="-122"/>
              </a:rPr>
              <a:t>化学品物理危险性鉴定与分类管理办法</a:t>
            </a:r>
            <a:r>
              <a:rPr lang="en-US" altLang="zh-CN" sz="2000">
                <a:latin typeface="仿宋_GB2312" pitchFamily="49" charset="-122"/>
              </a:rPr>
              <a:t>》</a:t>
            </a:r>
            <a:r>
              <a:rPr lang="zh-CN" altLang="en-US" sz="2000">
                <a:latin typeface="仿宋_GB2312" pitchFamily="49" charset="-122"/>
              </a:rPr>
              <a:t>（总局令第</a:t>
            </a:r>
            <a:r>
              <a:rPr lang="en-US" altLang="zh-CN" sz="2000">
                <a:latin typeface="仿宋_GB2312" pitchFamily="49" charset="-122"/>
              </a:rPr>
              <a:t>60</a:t>
            </a:r>
            <a:r>
              <a:rPr lang="zh-CN" altLang="en-US" sz="2000">
                <a:latin typeface="仿宋_GB2312" pitchFamily="49" charset="-122"/>
              </a:rPr>
              <a:t>号）</a:t>
            </a:r>
          </a:p>
          <a:p>
            <a:r>
              <a:rPr lang="zh-CN" altLang="en-US" sz="2000">
                <a:latin typeface="仿宋_GB2312" pitchFamily="49" charset="-122"/>
              </a:rPr>
              <a:t>   </a:t>
            </a:r>
            <a:r>
              <a:rPr lang="en-US" altLang="zh-CN" sz="2000">
                <a:latin typeface="仿宋_GB2312" pitchFamily="49" charset="-122"/>
              </a:rPr>
              <a:t>9.</a:t>
            </a:r>
            <a:r>
              <a:rPr lang="zh-CN" altLang="en-US" sz="2000">
                <a:latin typeface="仿宋_GB2312" pitchFamily="49" charset="-122"/>
              </a:rPr>
              <a:t>化工（危化品）企业“十条规定</a:t>
            </a:r>
            <a:r>
              <a:rPr lang="en-US" altLang="zh-CN" sz="2000">
                <a:latin typeface="仿宋_GB2312" pitchFamily="49" charset="-122"/>
              </a:rPr>
              <a:t>”</a:t>
            </a:r>
            <a:r>
              <a:rPr lang="zh-CN" altLang="en-US" sz="2000">
                <a:latin typeface="仿宋_GB2312" pitchFamily="49" charset="-122"/>
              </a:rPr>
              <a:t> （总局令 第</a:t>
            </a:r>
            <a:r>
              <a:rPr lang="en-US" altLang="zh-CN" sz="2000">
                <a:latin typeface="仿宋_GB2312" pitchFamily="49" charset="-122"/>
              </a:rPr>
              <a:t>64</a:t>
            </a:r>
            <a:r>
              <a:rPr lang="zh-CN" altLang="en-US" sz="2000">
                <a:latin typeface="仿宋_GB2312" pitchFamily="49" charset="-122"/>
              </a:rPr>
              <a:t>号）</a:t>
            </a:r>
            <a:endParaRPr lang="en-US" altLang="zh-CN" sz="2000">
              <a:latin typeface="仿宋_GB2312" pitchFamily="49" charset="-122"/>
            </a:endParaRPr>
          </a:p>
        </p:txBody>
      </p:sp>
    </p:spTree>
    <p:extLst>
      <p:ext uri="{BB962C8B-B14F-4D97-AF65-F5344CB8AC3E}">
        <p14:creationId xmlns:p14="http://schemas.microsoft.com/office/powerpoint/2010/main" val="4081335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814918" y="1412875"/>
            <a:ext cx="10418233" cy="36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2800"/>
              <a:t>      总局</a:t>
            </a:r>
            <a:r>
              <a:rPr lang="zh-CN" altLang="en-US" sz="2800">
                <a:latin typeface="仿宋_GB2312" pitchFamily="49" charset="-122"/>
              </a:rPr>
              <a:t>重要文件：</a:t>
            </a:r>
            <a:r>
              <a:rPr lang="zh-CN" altLang="en-US" sz="2800"/>
              <a:t>         </a:t>
            </a:r>
            <a:endParaRPr lang="zh-CN" altLang="en-US" sz="2800">
              <a:latin typeface="仿宋_GB2312" pitchFamily="49" charset="-122"/>
            </a:endParaRPr>
          </a:p>
          <a:p>
            <a:pPr>
              <a:lnSpc>
                <a:spcPct val="120000"/>
              </a:lnSpc>
            </a:pPr>
            <a:r>
              <a:rPr lang="en-US" altLang="zh-CN">
                <a:latin typeface="仿宋_GB2312" pitchFamily="49" charset="-122"/>
              </a:rPr>
              <a:t>   </a:t>
            </a:r>
            <a:r>
              <a:rPr lang="en-US" altLang="zh-CN" sz="2000"/>
              <a:t>1. 《</a:t>
            </a:r>
            <a:r>
              <a:rPr lang="zh-CN" altLang="en-US" sz="2000"/>
              <a:t>国务院安委会办公室关于进一步加强危险化学品安全生产工作的指导意见</a:t>
            </a:r>
            <a:r>
              <a:rPr lang="en-US" altLang="zh-CN" sz="2000"/>
              <a:t>》</a:t>
            </a:r>
            <a:r>
              <a:rPr lang="zh-CN" altLang="en-US" sz="2000"/>
              <a:t>（安委办</a:t>
            </a:r>
            <a:r>
              <a:rPr lang="en-US" altLang="zh-CN" sz="2000"/>
              <a:t>〔2008〕26</a:t>
            </a:r>
            <a:r>
              <a:rPr lang="zh-CN" altLang="en-US" sz="2000"/>
              <a:t>号）</a:t>
            </a:r>
            <a:endParaRPr lang="en-US" altLang="zh-CN" sz="2000"/>
          </a:p>
          <a:p>
            <a:pPr>
              <a:lnSpc>
                <a:spcPct val="120000"/>
              </a:lnSpc>
            </a:pPr>
            <a:r>
              <a:rPr lang="en-US" altLang="zh-CN" sz="2000"/>
              <a:t>        2. 《</a:t>
            </a:r>
            <a:r>
              <a:rPr lang="zh-CN" altLang="en-US" sz="2000"/>
              <a:t>国家安全监管总局关于公布首批重点监管的危险化工工艺目录的通知</a:t>
            </a:r>
            <a:r>
              <a:rPr lang="en-US" altLang="zh-CN" sz="2000"/>
              <a:t>》</a:t>
            </a:r>
            <a:r>
              <a:rPr lang="zh-CN" altLang="en-US" sz="2000"/>
              <a:t>（安监总管三</a:t>
            </a:r>
            <a:r>
              <a:rPr lang="en-US" altLang="zh-CN" sz="2000"/>
              <a:t>〔2009〕116</a:t>
            </a:r>
            <a:r>
              <a:rPr lang="zh-CN" altLang="en-US" sz="2000"/>
              <a:t>号）</a:t>
            </a:r>
          </a:p>
          <a:p>
            <a:pPr>
              <a:lnSpc>
                <a:spcPct val="120000"/>
              </a:lnSpc>
            </a:pPr>
            <a:r>
              <a:rPr lang="en-US" altLang="zh-CN" sz="2000"/>
              <a:t>       《</a:t>
            </a:r>
            <a:r>
              <a:rPr lang="zh-CN" altLang="en-US" sz="2000"/>
              <a:t>国家安全监管总局关于公布第二批重点监管危险化工工艺目录和调整首批重点监管危险化工工艺中部分典型工艺的通知</a:t>
            </a:r>
            <a:r>
              <a:rPr lang="en-US" altLang="zh-CN" sz="2000"/>
              <a:t>》</a:t>
            </a:r>
            <a:r>
              <a:rPr lang="zh-CN" altLang="en-US" sz="2000"/>
              <a:t>（安监总管三</a:t>
            </a:r>
            <a:r>
              <a:rPr lang="en-US" altLang="zh-CN" sz="2000"/>
              <a:t>〔2013〕3</a:t>
            </a:r>
            <a:r>
              <a:rPr lang="zh-CN" altLang="en-US" sz="2000"/>
              <a:t>号）</a:t>
            </a:r>
          </a:p>
          <a:p>
            <a:pPr>
              <a:lnSpc>
                <a:spcPct val="120000"/>
              </a:lnSpc>
            </a:pPr>
            <a:r>
              <a:rPr lang="zh-CN" altLang="en-US" sz="2000"/>
              <a:t>        </a:t>
            </a:r>
            <a:r>
              <a:rPr lang="en-US" altLang="zh-CN" sz="2000"/>
              <a:t>3. 《</a:t>
            </a:r>
            <a:r>
              <a:rPr lang="zh-CN" altLang="en-US" sz="2000"/>
              <a:t>国家安监总局 工信部关于危险化学品企业贯彻落实</a:t>
            </a:r>
            <a:r>
              <a:rPr lang="en-US" altLang="zh-CN" sz="2000"/>
              <a:t>〈</a:t>
            </a:r>
            <a:r>
              <a:rPr lang="zh-CN" altLang="en-US" sz="2000"/>
              <a:t>国务院关于进一步加强企业安全生产工作的通知</a:t>
            </a:r>
            <a:r>
              <a:rPr lang="en-US" altLang="zh-CN" sz="2000"/>
              <a:t>〉</a:t>
            </a:r>
            <a:r>
              <a:rPr lang="zh-CN" altLang="en-US" sz="2000"/>
              <a:t>的实施意见</a:t>
            </a:r>
            <a:r>
              <a:rPr lang="en-US" altLang="zh-CN" sz="2000"/>
              <a:t>》</a:t>
            </a:r>
            <a:r>
              <a:rPr lang="zh-CN" altLang="en-US" sz="2000"/>
              <a:t>（安监总管三</a:t>
            </a:r>
            <a:r>
              <a:rPr lang="en-US" altLang="zh-CN" sz="2000"/>
              <a:t>〔2010〕186</a:t>
            </a:r>
            <a:r>
              <a:rPr lang="zh-CN" altLang="en-US" sz="2000"/>
              <a:t>号）      </a:t>
            </a:r>
            <a:endParaRPr lang="en-US" altLang="zh-CN" sz="2000"/>
          </a:p>
        </p:txBody>
      </p:sp>
    </p:spTree>
    <p:extLst>
      <p:ext uri="{BB962C8B-B14F-4D97-AF65-F5344CB8AC3E}">
        <p14:creationId xmlns:p14="http://schemas.microsoft.com/office/powerpoint/2010/main" val="108009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3260435" y="335034"/>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spcBef>
                <a:spcPct val="50000"/>
              </a:spcBef>
            </a:pPr>
            <a:endParaRPr lang="zh-CN" altLang="en-US" sz="4000"/>
          </a:p>
        </p:txBody>
      </p:sp>
      <p:sp>
        <p:nvSpPr>
          <p:cNvPr id="8195" name="Rectangle 5"/>
          <p:cNvSpPr>
            <a:spLocks noChangeArrowheads="1"/>
          </p:cNvSpPr>
          <p:nvPr/>
        </p:nvSpPr>
        <p:spPr bwMode="auto">
          <a:xfrm>
            <a:off x="286809" y="915032"/>
            <a:ext cx="10657417"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80000"/>
              </a:lnSpc>
              <a:spcBef>
                <a:spcPct val="50000"/>
              </a:spcBef>
            </a:pPr>
            <a:r>
              <a:rPr lang="zh-CN" altLang="en-US" sz="3200" dirty="0">
                <a:solidFill>
                  <a:srgbClr val="FF1313"/>
                </a:solidFill>
                <a:latin typeface="华文彩云" pitchFamily="2" charset="-122"/>
                <a:ea typeface="华文彩云" pitchFamily="2" charset="-122"/>
              </a:rPr>
              <a:t>一</a:t>
            </a:r>
            <a:r>
              <a:rPr lang="en-US" altLang="zh-CN" sz="3200" dirty="0">
                <a:solidFill>
                  <a:srgbClr val="FF1313"/>
                </a:solidFill>
                <a:latin typeface="华文彩云" pitchFamily="2" charset="-122"/>
                <a:ea typeface="华文彩云" pitchFamily="2" charset="-122"/>
              </a:rPr>
              <a:t>、《</a:t>
            </a:r>
            <a:r>
              <a:rPr lang="zh-CN" altLang="en-US" sz="3200" dirty="0">
                <a:solidFill>
                  <a:srgbClr val="FF1313"/>
                </a:solidFill>
                <a:latin typeface="华文彩云" pitchFamily="2" charset="-122"/>
                <a:ea typeface="华文彩云" pitchFamily="2" charset="-122"/>
              </a:rPr>
              <a:t>通用规范</a:t>
            </a:r>
            <a:r>
              <a:rPr lang="en-US" altLang="zh-CN" sz="3200" dirty="0">
                <a:solidFill>
                  <a:srgbClr val="FF1313"/>
                </a:solidFill>
                <a:latin typeface="华文彩云" pitchFamily="2" charset="-122"/>
                <a:ea typeface="华文彩云" pitchFamily="2" charset="-122"/>
              </a:rPr>
              <a:t>》</a:t>
            </a:r>
            <a:r>
              <a:rPr lang="zh-CN" altLang="en-US" sz="3200" dirty="0">
                <a:solidFill>
                  <a:srgbClr val="FF1313"/>
                </a:solidFill>
                <a:latin typeface="华文彩云" pitchFamily="2" charset="-122"/>
                <a:ea typeface="华文彩云" pitchFamily="2" charset="-122"/>
              </a:rPr>
              <a:t>、</a:t>
            </a:r>
            <a:r>
              <a:rPr lang="en-US" altLang="zh-CN" sz="3200" dirty="0">
                <a:solidFill>
                  <a:srgbClr val="FF1313"/>
                </a:solidFill>
                <a:latin typeface="华文彩云" pitchFamily="2" charset="-122"/>
                <a:ea typeface="华文彩云" pitchFamily="2" charset="-122"/>
              </a:rPr>
              <a:t>《</a:t>
            </a:r>
            <a:r>
              <a:rPr lang="zh-CN" altLang="en-US" sz="3200" dirty="0">
                <a:solidFill>
                  <a:srgbClr val="FF1313"/>
                </a:solidFill>
                <a:latin typeface="华文彩云" pitchFamily="2" charset="-122"/>
                <a:ea typeface="华文彩云" pitchFamily="2" charset="-122"/>
              </a:rPr>
              <a:t>评审标准</a:t>
            </a:r>
            <a:r>
              <a:rPr lang="en-US" altLang="zh-CN" sz="3200" dirty="0">
                <a:solidFill>
                  <a:srgbClr val="FF1313"/>
                </a:solidFill>
                <a:latin typeface="华文彩云" pitchFamily="2" charset="-122"/>
                <a:ea typeface="华文彩云" pitchFamily="2" charset="-122"/>
              </a:rPr>
              <a:t>》</a:t>
            </a:r>
            <a:r>
              <a:rPr lang="zh-CN" altLang="en-US" sz="3200" dirty="0">
                <a:solidFill>
                  <a:srgbClr val="FF1313"/>
                </a:solidFill>
                <a:latin typeface="华文彩云" pitchFamily="2" charset="-122"/>
                <a:ea typeface="华文彩云" pitchFamily="2" charset="-122"/>
              </a:rPr>
              <a:t>要素</a:t>
            </a:r>
            <a:r>
              <a:rPr lang="zh-CN" altLang="en-US" sz="3200" dirty="0">
                <a:solidFill>
                  <a:srgbClr val="FF1313"/>
                </a:solidFill>
                <a:latin typeface="幼圆" pitchFamily="49" charset="-122"/>
                <a:ea typeface="幼圆" pitchFamily="49" charset="-122"/>
              </a:rPr>
              <a:t>  </a:t>
            </a:r>
          </a:p>
        </p:txBody>
      </p:sp>
      <p:sp>
        <p:nvSpPr>
          <p:cNvPr id="8196" name="Text Box 6"/>
          <p:cNvSpPr txBox="1">
            <a:spLocks noChangeArrowheads="1"/>
          </p:cNvSpPr>
          <p:nvPr/>
        </p:nvSpPr>
        <p:spPr bwMode="auto">
          <a:xfrm>
            <a:off x="624418" y="2174875"/>
            <a:ext cx="49911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en-US" altLang="zh-CN" sz="2400">
                <a:solidFill>
                  <a:srgbClr val="993366"/>
                </a:solidFill>
                <a:latin typeface="华文新魏" pitchFamily="2" charset="-122"/>
                <a:ea typeface="华文新魏" pitchFamily="2" charset="-122"/>
              </a:rPr>
              <a:t>7     </a:t>
            </a:r>
            <a:r>
              <a:rPr lang="zh-CN" altLang="en-US" sz="2400">
                <a:solidFill>
                  <a:srgbClr val="993366"/>
                </a:solidFill>
                <a:latin typeface="华文新魏" pitchFamily="2" charset="-122"/>
                <a:ea typeface="华文新魏" pitchFamily="2" charset="-122"/>
              </a:rPr>
              <a:t>产品安全与危害告知</a:t>
            </a:r>
          </a:p>
          <a:p>
            <a:r>
              <a:rPr lang="en-US" altLang="zh-CN" sz="2400">
                <a:solidFill>
                  <a:srgbClr val="993366"/>
                </a:solidFill>
                <a:latin typeface="华文新魏" pitchFamily="2" charset="-122"/>
                <a:ea typeface="华文新魏" pitchFamily="2" charset="-122"/>
              </a:rPr>
              <a:t>7.1  </a:t>
            </a:r>
            <a:r>
              <a:rPr lang="zh-CN" altLang="en-US" sz="2400">
                <a:solidFill>
                  <a:srgbClr val="993366"/>
                </a:solidFill>
                <a:latin typeface="华文新魏" pitchFamily="2" charset="-122"/>
                <a:ea typeface="华文新魏" pitchFamily="2" charset="-122"/>
              </a:rPr>
              <a:t>危险化学品档案</a:t>
            </a:r>
          </a:p>
          <a:p>
            <a:r>
              <a:rPr lang="en-US" altLang="zh-CN" sz="2400">
                <a:solidFill>
                  <a:srgbClr val="993366"/>
                </a:solidFill>
                <a:latin typeface="华文新魏" pitchFamily="2" charset="-122"/>
                <a:ea typeface="华文新魏" pitchFamily="2" charset="-122"/>
              </a:rPr>
              <a:t>7.2  </a:t>
            </a:r>
            <a:r>
              <a:rPr lang="zh-CN" altLang="en-US" sz="2400">
                <a:solidFill>
                  <a:srgbClr val="993366"/>
                </a:solidFill>
                <a:latin typeface="华文新魏" pitchFamily="2" charset="-122"/>
                <a:ea typeface="华文新魏" pitchFamily="2" charset="-122"/>
              </a:rPr>
              <a:t>化学品分类</a:t>
            </a:r>
          </a:p>
          <a:p>
            <a:r>
              <a:rPr lang="en-US" altLang="zh-CN" sz="2400">
                <a:solidFill>
                  <a:srgbClr val="993366"/>
                </a:solidFill>
                <a:latin typeface="华文新魏" pitchFamily="2" charset="-122"/>
                <a:ea typeface="华文新魏" pitchFamily="2" charset="-122"/>
              </a:rPr>
              <a:t>7.3  </a:t>
            </a:r>
            <a:r>
              <a:rPr lang="zh-CN" altLang="en-US" sz="2400">
                <a:solidFill>
                  <a:srgbClr val="993366"/>
                </a:solidFill>
                <a:latin typeface="华文新魏" pitchFamily="2" charset="-122"/>
                <a:ea typeface="华文新魏" pitchFamily="2" charset="-122"/>
              </a:rPr>
              <a:t>化学品安全技术说明</a:t>
            </a:r>
            <a:endParaRPr lang="en-US" altLang="zh-CN" sz="2400">
              <a:solidFill>
                <a:srgbClr val="993366"/>
              </a:solidFill>
              <a:latin typeface="华文新魏" pitchFamily="2" charset="-122"/>
              <a:ea typeface="华文新魏" pitchFamily="2" charset="-122"/>
            </a:endParaRPr>
          </a:p>
          <a:p>
            <a:r>
              <a:rPr lang="en-US" altLang="zh-CN" sz="2400">
                <a:solidFill>
                  <a:srgbClr val="993366"/>
                </a:solidFill>
                <a:latin typeface="华文新魏" pitchFamily="2" charset="-122"/>
                <a:ea typeface="华文新魏" pitchFamily="2" charset="-122"/>
              </a:rPr>
              <a:t>        </a:t>
            </a:r>
            <a:r>
              <a:rPr lang="zh-CN" altLang="en-US" sz="2400">
                <a:solidFill>
                  <a:srgbClr val="993366"/>
                </a:solidFill>
                <a:latin typeface="华文新魏" pitchFamily="2" charset="-122"/>
                <a:ea typeface="华文新魏" pitchFamily="2" charset="-122"/>
              </a:rPr>
              <a:t>书和安全标签</a:t>
            </a:r>
          </a:p>
          <a:p>
            <a:r>
              <a:rPr lang="en-US" altLang="zh-CN" sz="2400">
                <a:solidFill>
                  <a:srgbClr val="993366"/>
                </a:solidFill>
                <a:latin typeface="华文新魏" pitchFamily="2" charset="-122"/>
                <a:ea typeface="华文新魏" pitchFamily="2" charset="-122"/>
              </a:rPr>
              <a:t>7.4  </a:t>
            </a:r>
            <a:r>
              <a:rPr lang="zh-CN" altLang="en-US" sz="2400">
                <a:solidFill>
                  <a:srgbClr val="993366"/>
                </a:solidFill>
                <a:latin typeface="华文新魏" pitchFamily="2" charset="-122"/>
                <a:ea typeface="华文新魏" pitchFamily="2" charset="-122"/>
              </a:rPr>
              <a:t>化学事故应急咨询服</a:t>
            </a:r>
            <a:endParaRPr lang="en-US" altLang="zh-CN" sz="2400">
              <a:solidFill>
                <a:srgbClr val="993366"/>
              </a:solidFill>
              <a:latin typeface="华文新魏" pitchFamily="2" charset="-122"/>
              <a:ea typeface="华文新魏" pitchFamily="2" charset="-122"/>
            </a:endParaRPr>
          </a:p>
          <a:p>
            <a:r>
              <a:rPr lang="en-US" altLang="zh-CN" sz="2400">
                <a:solidFill>
                  <a:srgbClr val="993366"/>
                </a:solidFill>
                <a:latin typeface="华文新魏" pitchFamily="2" charset="-122"/>
                <a:ea typeface="华文新魏" pitchFamily="2" charset="-122"/>
              </a:rPr>
              <a:t>        </a:t>
            </a:r>
            <a:r>
              <a:rPr lang="zh-CN" altLang="en-US" sz="2400">
                <a:solidFill>
                  <a:srgbClr val="993366"/>
                </a:solidFill>
                <a:latin typeface="华文新魏" pitchFamily="2" charset="-122"/>
                <a:ea typeface="华文新魏" pitchFamily="2" charset="-122"/>
              </a:rPr>
              <a:t>务电话</a:t>
            </a:r>
          </a:p>
          <a:p>
            <a:r>
              <a:rPr lang="en-US" altLang="zh-CN" sz="2400">
                <a:solidFill>
                  <a:srgbClr val="993366"/>
                </a:solidFill>
                <a:latin typeface="华文新魏" pitchFamily="2" charset="-122"/>
                <a:ea typeface="华文新魏" pitchFamily="2" charset="-122"/>
              </a:rPr>
              <a:t>7.5  </a:t>
            </a:r>
            <a:r>
              <a:rPr lang="zh-CN" altLang="en-US" sz="2400">
                <a:solidFill>
                  <a:srgbClr val="993366"/>
                </a:solidFill>
                <a:latin typeface="华文新魏" pitchFamily="2" charset="-122"/>
                <a:ea typeface="华文新魏" pitchFamily="2" charset="-122"/>
              </a:rPr>
              <a:t>危险化学品登记</a:t>
            </a:r>
          </a:p>
          <a:p>
            <a:r>
              <a:rPr lang="en-US" altLang="zh-CN" sz="2400">
                <a:solidFill>
                  <a:srgbClr val="993366"/>
                </a:solidFill>
                <a:latin typeface="华文新魏" pitchFamily="2" charset="-122"/>
                <a:ea typeface="华文新魏" pitchFamily="2" charset="-122"/>
              </a:rPr>
              <a:t>7.6  </a:t>
            </a:r>
            <a:r>
              <a:rPr lang="zh-CN" altLang="en-US" sz="2400">
                <a:solidFill>
                  <a:srgbClr val="993366"/>
                </a:solidFill>
                <a:latin typeface="华文新魏" pitchFamily="2" charset="-122"/>
                <a:ea typeface="华文新魏" pitchFamily="2" charset="-122"/>
              </a:rPr>
              <a:t>危害告知</a:t>
            </a:r>
          </a:p>
        </p:txBody>
      </p:sp>
      <p:sp>
        <p:nvSpPr>
          <p:cNvPr id="8197" name="Text Box 7"/>
          <p:cNvSpPr txBox="1">
            <a:spLocks noChangeArrowheads="1"/>
          </p:cNvSpPr>
          <p:nvPr/>
        </p:nvSpPr>
        <p:spPr bwMode="auto">
          <a:xfrm>
            <a:off x="10495201" y="599693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spcBef>
                <a:spcPct val="50000"/>
              </a:spcBef>
            </a:pPr>
            <a:endParaRPr lang="zh-CN" altLang="en-US" sz="2400"/>
          </a:p>
        </p:txBody>
      </p:sp>
      <p:sp>
        <p:nvSpPr>
          <p:cNvPr id="8198" name="Text Box 8"/>
          <p:cNvSpPr txBox="1">
            <a:spLocks noChangeArrowheads="1"/>
          </p:cNvSpPr>
          <p:nvPr/>
        </p:nvSpPr>
        <p:spPr bwMode="auto">
          <a:xfrm>
            <a:off x="6096001" y="1773238"/>
            <a:ext cx="5568951"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en-US" altLang="zh-CN" sz="2800">
                <a:solidFill>
                  <a:schemeClr val="accent2"/>
                </a:solidFill>
                <a:latin typeface="华文新魏" pitchFamily="2" charset="-122"/>
                <a:ea typeface="华文新魏" pitchFamily="2" charset="-122"/>
              </a:rPr>
              <a:t>9     </a:t>
            </a:r>
            <a:r>
              <a:rPr lang="zh-CN" altLang="en-US" sz="2800">
                <a:solidFill>
                  <a:schemeClr val="accent2"/>
                </a:solidFill>
                <a:latin typeface="华文新魏" pitchFamily="2" charset="-122"/>
                <a:ea typeface="华文新魏" pitchFamily="2" charset="-122"/>
              </a:rPr>
              <a:t>危险化学品管理</a:t>
            </a:r>
            <a:r>
              <a:rPr lang="en-US" altLang="zh-CN" sz="2800">
                <a:solidFill>
                  <a:schemeClr val="accent2"/>
                </a:solidFill>
                <a:latin typeface="华文新魏" pitchFamily="2" charset="-122"/>
                <a:ea typeface="华文新魏" pitchFamily="2" charset="-122"/>
              </a:rPr>
              <a:t> </a:t>
            </a:r>
          </a:p>
          <a:p>
            <a:r>
              <a:rPr lang="en-US" altLang="zh-CN" sz="2800">
                <a:solidFill>
                  <a:schemeClr val="accent2"/>
                </a:solidFill>
                <a:latin typeface="华文新魏" pitchFamily="2" charset="-122"/>
                <a:ea typeface="华文新魏" pitchFamily="2" charset="-122"/>
              </a:rPr>
              <a:t>9.1  </a:t>
            </a:r>
            <a:r>
              <a:rPr lang="zh-CN" altLang="en-US" sz="2800">
                <a:solidFill>
                  <a:schemeClr val="accent2"/>
                </a:solidFill>
                <a:latin typeface="华文新魏" pitchFamily="2" charset="-122"/>
                <a:ea typeface="华文新魏" pitchFamily="2" charset="-122"/>
              </a:rPr>
              <a:t>建立危险化学品档案</a:t>
            </a:r>
          </a:p>
          <a:p>
            <a:r>
              <a:rPr lang="en-US" altLang="zh-CN" sz="2800">
                <a:solidFill>
                  <a:schemeClr val="accent2"/>
                </a:solidFill>
                <a:latin typeface="华文新魏" pitchFamily="2" charset="-122"/>
                <a:ea typeface="华文新魏" pitchFamily="2" charset="-122"/>
              </a:rPr>
              <a:t>9. 2  </a:t>
            </a:r>
            <a:r>
              <a:rPr lang="zh-CN" altLang="en-US" sz="2800">
                <a:solidFill>
                  <a:schemeClr val="accent2"/>
                </a:solidFill>
                <a:latin typeface="华文新魏" pitchFamily="2" charset="-122"/>
                <a:ea typeface="华文新魏" pitchFamily="2" charset="-122"/>
              </a:rPr>
              <a:t>化学品分类</a:t>
            </a:r>
          </a:p>
          <a:p>
            <a:r>
              <a:rPr lang="en-US" altLang="zh-CN" sz="2800">
                <a:solidFill>
                  <a:schemeClr val="accent2"/>
                </a:solidFill>
                <a:latin typeface="华文新魏" pitchFamily="2" charset="-122"/>
                <a:ea typeface="华文新魏" pitchFamily="2" charset="-122"/>
              </a:rPr>
              <a:t>9. 3  </a:t>
            </a:r>
            <a:r>
              <a:rPr lang="zh-CN" altLang="en-US" sz="2800">
                <a:solidFill>
                  <a:schemeClr val="accent2"/>
                </a:solidFill>
                <a:latin typeface="华文新魏" pitchFamily="2" charset="-122"/>
                <a:ea typeface="华文新魏" pitchFamily="2" charset="-122"/>
              </a:rPr>
              <a:t>化学品安全技术说明</a:t>
            </a:r>
            <a:endParaRPr lang="en-US" altLang="zh-CN" sz="2800">
              <a:solidFill>
                <a:schemeClr val="accent2"/>
              </a:solidFill>
              <a:latin typeface="华文新魏" pitchFamily="2" charset="-122"/>
              <a:ea typeface="华文新魏" pitchFamily="2" charset="-122"/>
            </a:endParaRPr>
          </a:p>
          <a:p>
            <a:r>
              <a:rPr lang="en-US" altLang="zh-CN" sz="2800">
                <a:solidFill>
                  <a:schemeClr val="accent2"/>
                </a:solidFill>
                <a:latin typeface="华文新魏" pitchFamily="2" charset="-122"/>
                <a:ea typeface="华文新魏" pitchFamily="2" charset="-122"/>
              </a:rPr>
              <a:t>         </a:t>
            </a:r>
            <a:r>
              <a:rPr lang="zh-CN" altLang="en-US" sz="2800">
                <a:solidFill>
                  <a:schemeClr val="accent2"/>
                </a:solidFill>
                <a:latin typeface="华文新魏" pitchFamily="2" charset="-122"/>
                <a:ea typeface="华文新魏" pitchFamily="2" charset="-122"/>
              </a:rPr>
              <a:t>书和安全标签 </a:t>
            </a:r>
          </a:p>
          <a:p>
            <a:r>
              <a:rPr lang="en-US" altLang="zh-CN" sz="2800">
                <a:solidFill>
                  <a:schemeClr val="accent2"/>
                </a:solidFill>
                <a:latin typeface="华文新魏" pitchFamily="2" charset="-122"/>
                <a:ea typeface="华文新魏" pitchFamily="2" charset="-122"/>
              </a:rPr>
              <a:t>9. 4  </a:t>
            </a:r>
            <a:r>
              <a:rPr lang="zh-CN" altLang="en-US" sz="2800">
                <a:solidFill>
                  <a:schemeClr val="accent2"/>
                </a:solidFill>
                <a:latin typeface="华文新魏" pitchFamily="2" charset="-122"/>
                <a:ea typeface="华文新魏" pitchFamily="2" charset="-122"/>
              </a:rPr>
              <a:t>化学事故应急咨询服</a:t>
            </a:r>
            <a:endParaRPr lang="en-US" altLang="zh-CN" sz="2800">
              <a:solidFill>
                <a:schemeClr val="accent2"/>
              </a:solidFill>
              <a:latin typeface="华文新魏" pitchFamily="2" charset="-122"/>
              <a:ea typeface="华文新魏" pitchFamily="2" charset="-122"/>
            </a:endParaRPr>
          </a:p>
          <a:p>
            <a:r>
              <a:rPr lang="en-US" altLang="zh-CN" sz="2800">
                <a:solidFill>
                  <a:schemeClr val="accent2"/>
                </a:solidFill>
                <a:latin typeface="华文新魏" pitchFamily="2" charset="-122"/>
                <a:ea typeface="华文新魏" pitchFamily="2" charset="-122"/>
              </a:rPr>
              <a:t>         </a:t>
            </a:r>
            <a:r>
              <a:rPr lang="zh-CN" altLang="en-US" sz="2800">
                <a:solidFill>
                  <a:schemeClr val="accent2"/>
                </a:solidFill>
                <a:latin typeface="华文新魏" pitchFamily="2" charset="-122"/>
                <a:ea typeface="华文新魏" pitchFamily="2" charset="-122"/>
              </a:rPr>
              <a:t>务电话 </a:t>
            </a:r>
          </a:p>
          <a:p>
            <a:r>
              <a:rPr lang="en-US" altLang="zh-CN" sz="2800">
                <a:solidFill>
                  <a:schemeClr val="accent2"/>
                </a:solidFill>
                <a:latin typeface="华文新魏" pitchFamily="2" charset="-122"/>
                <a:ea typeface="华文新魏" pitchFamily="2" charset="-122"/>
              </a:rPr>
              <a:t>9. 5  </a:t>
            </a:r>
            <a:r>
              <a:rPr lang="zh-CN" altLang="en-US" sz="2800">
                <a:solidFill>
                  <a:schemeClr val="accent2"/>
                </a:solidFill>
                <a:latin typeface="华文新魏" pitchFamily="2" charset="-122"/>
                <a:ea typeface="华文新魏" pitchFamily="2" charset="-122"/>
              </a:rPr>
              <a:t>危险化学品登记 </a:t>
            </a:r>
          </a:p>
          <a:p>
            <a:r>
              <a:rPr lang="en-US" altLang="zh-CN" sz="2800">
                <a:solidFill>
                  <a:schemeClr val="accent2"/>
                </a:solidFill>
                <a:latin typeface="华文新魏" pitchFamily="2" charset="-122"/>
                <a:ea typeface="华文新魏" pitchFamily="2" charset="-122"/>
              </a:rPr>
              <a:t>9. 6  </a:t>
            </a:r>
            <a:r>
              <a:rPr lang="zh-CN" altLang="en-US" sz="2800">
                <a:solidFill>
                  <a:schemeClr val="accent2"/>
                </a:solidFill>
                <a:latin typeface="华文新魏" pitchFamily="2" charset="-122"/>
                <a:ea typeface="华文新魏" pitchFamily="2" charset="-122"/>
              </a:rPr>
              <a:t>危害告知</a:t>
            </a:r>
          </a:p>
          <a:p>
            <a:r>
              <a:rPr lang="en-US" altLang="zh-CN" sz="2800">
                <a:solidFill>
                  <a:schemeClr val="accent2"/>
                </a:solidFill>
                <a:latin typeface="华文新魏" pitchFamily="2" charset="-122"/>
                <a:ea typeface="华文新魏" pitchFamily="2" charset="-122"/>
              </a:rPr>
              <a:t>9. 7  </a:t>
            </a:r>
            <a:r>
              <a:rPr lang="zh-CN" altLang="en-US" sz="2800">
                <a:solidFill>
                  <a:schemeClr val="accent2"/>
                </a:solidFill>
                <a:latin typeface="华文新魏" pitchFamily="2" charset="-122"/>
                <a:ea typeface="华文新魏" pitchFamily="2" charset="-122"/>
              </a:rPr>
              <a:t>储存和运输 </a:t>
            </a:r>
          </a:p>
        </p:txBody>
      </p:sp>
    </p:spTree>
    <p:extLst>
      <p:ext uri="{BB962C8B-B14F-4D97-AF65-F5344CB8AC3E}">
        <p14:creationId xmlns:p14="http://schemas.microsoft.com/office/powerpoint/2010/main" val="2834343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19667" y="1143001"/>
            <a:ext cx="10945284"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en-US" altLang="zh-CN" sz="2000"/>
              <a:t>        4. 《</a:t>
            </a:r>
            <a:r>
              <a:rPr lang="zh-CN" altLang="en-US" sz="2000"/>
              <a:t>国家安全监管总局关于公布首批重点监管的危险化学品名录的通知</a:t>
            </a:r>
            <a:r>
              <a:rPr lang="en-US" altLang="zh-CN" sz="2000"/>
              <a:t>》</a:t>
            </a:r>
            <a:r>
              <a:rPr lang="zh-CN" altLang="en-US" sz="2000"/>
              <a:t>（安监总管三</a:t>
            </a:r>
            <a:r>
              <a:rPr lang="en-US" altLang="zh-CN" sz="2000"/>
              <a:t>〔2011〕95</a:t>
            </a:r>
            <a:r>
              <a:rPr lang="zh-CN" altLang="en-US" sz="2000"/>
              <a:t>号）</a:t>
            </a:r>
          </a:p>
          <a:p>
            <a:pPr>
              <a:lnSpc>
                <a:spcPct val="120000"/>
              </a:lnSpc>
            </a:pPr>
            <a:r>
              <a:rPr lang="zh-CN" altLang="en-US" sz="2000"/>
              <a:t>      </a:t>
            </a:r>
            <a:r>
              <a:rPr lang="en-US" altLang="zh-CN" sz="2000"/>
              <a:t>《</a:t>
            </a:r>
            <a:r>
              <a:rPr lang="zh-CN" altLang="en-US" sz="2000"/>
              <a:t>国家安全监管总局关于公布第二批重点监管危险化学品名录的通知</a:t>
            </a:r>
            <a:r>
              <a:rPr lang="en-US" altLang="zh-CN" sz="2000"/>
              <a:t>》</a:t>
            </a:r>
            <a:r>
              <a:rPr lang="zh-CN" altLang="en-US" sz="2000"/>
              <a:t>（安监总管三</a:t>
            </a:r>
            <a:r>
              <a:rPr lang="en-US" altLang="zh-CN" sz="2000"/>
              <a:t>〔2013〕12</a:t>
            </a:r>
            <a:r>
              <a:rPr lang="zh-CN" altLang="en-US" sz="2000"/>
              <a:t>号）</a:t>
            </a:r>
            <a:endParaRPr lang="en-US" altLang="zh-CN" sz="2000"/>
          </a:p>
          <a:p>
            <a:pPr>
              <a:lnSpc>
                <a:spcPct val="120000"/>
              </a:lnSpc>
            </a:pPr>
            <a:r>
              <a:rPr lang="en-US" altLang="zh-CN" sz="2000"/>
              <a:t>        5.《 </a:t>
            </a:r>
            <a:r>
              <a:rPr lang="zh-CN" altLang="en-US" sz="2000"/>
              <a:t>国家安监总局关于印发危险化学品从业单位安全生产标准化评审工作管理办法的通知</a:t>
            </a:r>
            <a:r>
              <a:rPr lang="en-US" altLang="zh-CN" sz="2000"/>
              <a:t>》</a:t>
            </a:r>
            <a:r>
              <a:rPr lang="zh-CN" altLang="en-US" sz="2000"/>
              <a:t>（安监总管三</a:t>
            </a:r>
            <a:r>
              <a:rPr lang="en-US" altLang="zh-CN" sz="2000"/>
              <a:t>〔2011〕145</a:t>
            </a:r>
            <a:r>
              <a:rPr lang="zh-CN" altLang="en-US" sz="2000"/>
              <a:t>号）</a:t>
            </a:r>
          </a:p>
          <a:p>
            <a:pPr>
              <a:lnSpc>
                <a:spcPct val="120000"/>
              </a:lnSpc>
            </a:pPr>
            <a:r>
              <a:rPr lang="en-US" altLang="zh-CN" sz="2000"/>
              <a:t>        6.《</a:t>
            </a:r>
            <a:r>
              <a:rPr lang="zh-CN" altLang="en-US" sz="2000"/>
              <a:t>国家安监总局、发改委、工信部、住建部关于开展提升危险化学品领域本质安全水平专项行动的通知</a:t>
            </a:r>
            <a:r>
              <a:rPr lang="en-US" altLang="zh-CN" sz="2000"/>
              <a:t>》</a:t>
            </a:r>
            <a:r>
              <a:rPr lang="en-US" altLang="zh-CN" sz="2000">
                <a:solidFill>
                  <a:schemeClr val="folHlink"/>
                </a:solidFill>
              </a:rPr>
              <a:t> </a:t>
            </a:r>
            <a:r>
              <a:rPr lang="zh-CN" altLang="en-US" sz="2000"/>
              <a:t>（安监总管三</a:t>
            </a:r>
            <a:r>
              <a:rPr lang="en-US" altLang="zh-CN" sz="2000"/>
              <a:t>〔2012〕87</a:t>
            </a:r>
            <a:r>
              <a:rPr lang="zh-CN" altLang="en-US" sz="2000"/>
              <a:t>号）</a:t>
            </a:r>
            <a:endParaRPr lang="en-US" altLang="zh-CN" sz="2000"/>
          </a:p>
          <a:p>
            <a:pPr>
              <a:lnSpc>
                <a:spcPct val="120000"/>
              </a:lnSpc>
            </a:pPr>
            <a:r>
              <a:rPr lang="zh-CN" altLang="en-US" sz="2000"/>
              <a:t>        </a:t>
            </a:r>
            <a:r>
              <a:rPr lang="en-US" altLang="zh-CN" sz="2000"/>
              <a:t>7.《</a:t>
            </a:r>
            <a:r>
              <a:rPr lang="zh-CN" altLang="en-US" sz="2000"/>
              <a:t>国家安全监管总局关于印发危险化学品企业事故隐患排查治理实施导则的通知</a:t>
            </a:r>
            <a:r>
              <a:rPr lang="en-US" altLang="zh-CN" sz="2000"/>
              <a:t>》</a:t>
            </a:r>
            <a:r>
              <a:rPr lang="zh-CN" altLang="en-US" sz="2000"/>
              <a:t>（安监总管三 </a:t>
            </a:r>
            <a:r>
              <a:rPr lang="en-US" altLang="zh-CN" sz="2000"/>
              <a:t>〔2012〕103</a:t>
            </a:r>
            <a:r>
              <a:rPr lang="zh-CN" altLang="en-US" sz="2000"/>
              <a:t>号）</a:t>
            </a:r>
            <a:endParaRPr lang="en-US" altLang="zh-CN" sz="2000"/>
          </a:p>
          <a:p>
            <a:pPr>
              <a:lnSpc>
                <a:spcPct val="120000"/>
              </a:lnSpc>
            </a:pPr>
            <a:r>
              <a:rPr lang="en-US" altLang="zh-CN" sz="2000"/>
              <a:t>        8.</a:t>
            </a:r>
            <a:r>
              <a:rPr lang="zh-CN" altLang="en-US" sz="2000"/>
              <a:t>国务院安委会办公室</a:t>
            </a:r>
            <a:r>
              <a:rPr lang="en-US" altLang="zh-CN" sz="2000"/>
              <a:t>《</a:t>
            </a:r>
            <a:r>
              <a:rPr lang="zh-CN" altLang="en-US" sz="2000"/>
              <a:t>关于进一步加强化工园区安全管理 的指导意见</a:t>
            </a:r>
            <a:r>
              <a:rPr lang="en-US" altLang="zh-CN" sz="2000"/>
              <a:t>》</a:t>
            </a:r>
            <a:r>
              <a:rPr lang="zh-CN" altLang="en-US" sz="2000"/>
              <a:t>（安委办</a:t>
            </a:r>
            <a:r>
              <a:rPr lang="en-US" altLang="zh-CN" sz="2000"/>
              <a:t>〔2012〕37</a:t>
            </a:r>
            <a:r>
              <a:rPr lang="zh-CN" altLang="en-US" sz="2000"/>
              <a:t>号）</a:t>
            </a:r>
            <a:endParaRPr lang="en-US" altLang="zh-CN" sz="2000"/>
          </a:p>
          <a:p>
            <a:pPr>
              <a:lnSpc>
                <a:spcPct val="120000"/>
              </a:lnSpc>
            </a:pPr>
            <a:r>
              <a:rPr lang="en-US" altLang="zh-CN" sz="2000"/>
              <a:t>        9.</a:t>
            </a:r>
            <a:r>
              <a:rPr lang="zh-CN" altLang="en-US" sz="2000"/>
              <a:t>安监总局、住建部</a:t>
            </a:r>
            <a:r>
              <a:rPr lang="en-US" altLang="zh-CN" sz="2000"/>
              <a:t>《</a:t>
            </a:r>
            <a:r>
              <a:rPr lang="zh-CN" altLang="en-US" sz="2000"/>
              <a:t>关于进一步加强危险化学品建项目安全设计管理的通知</a:t>
            </a:r>
            <a:r>
              <a:rPr lang="en-US" altLang="zh-CN" sz="2000"/>
              <a:t>》</a:t>
            </a:r>
            <a:r>
              <a:rPr lang="zh-CN" altLang="en-US" sz="2000"/>
              <a:t>（安监总管三</a:t>
            </a:r>
            <a:r>
              <a:rPr lang="en-US" altLang="zh-CN" sz="2000"/>
              <a:t>〔2013〕76</a:t>
            </a:r>
            <a:r>
              <a:rPr lang="zh-CN" altLang="en-US" sz="2000"/>
              <a:t>号</a:t>
            </a:r>
            <a:r>
              <a:rPr lang="en-US" altLang="zh-CN" sz="2000"/>
              <a:t>)</a:t>
            </a:r>
          </a:p>
        </p:txBody>
      </p:sp>
    </p:spTree>
    <p:extLst>
      <p:ext uri="{BB962C8B-B14F-4D97-AF65-F5344CB8AC3E}">
        <p14:creationId xmlns:p14="http://schemas.microsoft.com/office/powerpoint/2010/main" val="1896954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1" y="1214439"/>
            <a:ext cx="1133475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20000"/>
              </a:lnSpc>
            </a:pPr>
            <a:r>
              <a:rPr lang="en-US" altLang="zh-CN" sz="2000"/>
              <a:t>        10.</a:t>
            </a:r>
            <a:r>
              <a:rPr lang="zh-CN" altLang="en-US" sz="2000"/>
              <a:t>国家安全监管总局</a:t>
            </a:r>
            <a:r>
              <a:rPr lang="en-US" altLang="zh-CN" sz="2000"/>
              <a:t>《</a:t>
            </a:r>
            <a:r>
              <a:rPr lang="zh-CN" altLang="en-US" sz="2000"/>
              <a:t>关于加强化工过程安全管理的指导意见</a:t>
            </a:r>
            <a:r>
              <a:rPr lang="en-US" altLang="zh-CN" sz="2000"/>
              <a:t>》</a:t>
            </a:r>
            <a:r>
              <a:rPr lang="zh-CN" altLang="en-US" sz="2000"/>
              <a:t>（安监总管三</a:t>
            </a:r>
            <a:r>
              <a:rPr lang="en-US" altLang="zh-CN" sz="2000"/>
              <a:t>〔2013〕88</a:t>
            </a:r>
            <a:r>
              <a:rPr lang="zh-CN" altLang="en-US" sz="2000"/>
              <a:t>号）</a:t>
            </a:r>
          </a:p>
          <a:p>
            <a:pPr>
              <a:lnSpc>
                <a:spcPct val="140000"/>
              </a:lnSpc>
            </a:pPr>
            <a:r>
              <a:rPr lang="en-US" altLang="zh-CN" sz="2000"/>
              <a:t>        11. </a:t>
            </a:r>
            <a:r>
              <a:rPr lang="zh-CN" altLang="en-US" sz="2000"/>
              <a:t>危化品装置设施外部可接受风险标准（总局</a:t>
            </a:r>
            <a:r>
              <a:rPr lang="en-US" altLang="zh-CN" sz="2000"/>
              <a:t>2014</a:t>
            </a:r>
            <a:r>
              <a:rPr lang="zh-CN" altLang="en-US" sz="2000"/>
              <a:t>年公告</a:t>
            </a:r>
            <a:r>
              <a:rPr lang="en-US" altLang="zh-CN" sz="2000"/>
              <a:t>13</a:t>
            </a:r>
            <a:r>
              <a:rPr lang="zh-CN" altLang="en-US" sz="2000"/>
              <a:t>号）</a:t>
            </a:r>
            <a:endParaRPr lang="en-US" altLang="zh-CN" sz="2000"/>
          </a:p>
          <a:p>
            <a:pPr>
              <a:lnSpc>
                <a:spcPct val="140000"/>
              </a:lnSpc>
            </a:pPr>
            <a:r>
              <a:rPr lang="en-US" altLang="zh-CN" sz="2000"/>
              <a:t>        12.</a:t>
            </a:r>
            <a:r>
              <a:rPr lang="zh-CN" altLang="en-US" sz="2000"/>
              <a:t>国家安全监管总局</a:t>
            </a:r>
            <a:r>
              <a:rPr lang="en-US" altLang="zh-CN" sz="2000"/>
              <a:t>《</a:t>
            </a:r>
            <a:r>
              <a:rPr lang="zh-CN" altLang="en-US" sz="2000"/>
              <a:t>关于进一步严格危险化学品和化工企业安全生产监督管理的通知</a:t>
            </a:r>
            <a:r>
              <a:rPr lang="en-US" altLang="zh-CN" sz="2000"/>
              <a:t>》</a:t>
            </a:r>
            <a:r>
              <a:rPr lang="zh-CN" altLang="en-US" sz="2000"/>
              <a:t>（安监总管三</a:t>
            </a:r>
            <a:r>
              <a:rPr lang="en-US" altLang="zh-CN" sz="2000"/>
              <a:t>〔2014〕46</a:t>
            </a:r>
            <a:r>
              <a:rPr lang="zh-CN" altLang="en-US" sz="2000"/>
              <a:t>号） </a:t>
            </a:r>
          </a:p>
          <a:p>
            <a:pPr>
              <a:lnSpc>
                <a:spcPct val="140000"/>
              </a:lnSpc>
            </a:pPr>
            <a:r>
              <a:rPr lang="en-US" altLang="zh-CN" sz="2000"/>
              <a:t>        13.</a:t>
            </a:r>
            <a:r>
              <a:rPr lang="zh-CN" altLang="en-US" sz="2000"/>
              <a:t>教育部 安监总局 </a:t>
            </a:r>
            <a:r>
              <a:rPr lang="en-US" altLang="zh-CN" sz="2000"/>
              <a:t>《</a:t>
            </a:r>
            <a:r>
              <a:rPr lang="zh-CN" altLang="en-US" sz="2000"/>
              <a:t>关于加强化工安全人才培养指导意见</a:t>
            </a:r>
            <a:r>
              <a:rPr lang="en-US" altLang="zh-CN" sz="2000"/>
              <a:t>》</a:t>
            </a:r>
            <a:r>
              <a:rPr lang="zh-CN" altLang="en-US" sz="2000"/>
              <a:t>（教高</a:t>
            </a:r>
            <a:r>
              <a:rPr lang="en-US" altLang="zh-CN" sz="2000"/>
              <a:t>[2014]4</a:t>
            </a:r>
            <a:r>
              <a:rPr lang="zh-CN" altLang="en-US" sz="2000"/>
              <a:t>号 ）</a:t>
            </a:r>
            <a:endParaRPr lang="en-US" altLang="zh-CN" sz="2000"/>
          </a:p>
          <a:p>
            <a:pPr>
              <a:lnSpc>
                <a:spcPct val="140000"/>
              </a:lnSpc>
            </a:pPr>
            <a:r>
              <a:rPr lang="en-US" altLang="zh-CN" sz="2000"/>
              <a:t>        14.</a:t>
            </a:r>
            <a:r>
              <a:rPr lang="zh-CN" altLang="en-US" sz="2000"/>
              <a:t>安监总局 </a:t>
            </a:r>
            <a:r>
              <a:rPr lang="en-US" altLang="zh-CN" sz="2000"/>
              <a:t>《</a:t>
            </a:r>
            <a:r>
              <a:rPr lang="zh-CN" altLang="en-US" sz="2000"/>
              <a:t>关于加强化工企业泄漏管理 指导意见</a:t>
            </a:r>
            <a:r>
              <a:rPr lang="en-US" altLang="zh-CN" sz="2000"/>
              <a:t>》</a:t>
            </a:r>
            <a:r>
              <a:rPr lang="zh-CN" altLang="en-US" sz="2000"/>
              <a:t>（安监总管三</a:t>
            </a:r>
            <a:r>
              <a:rPr lang="en-US" altLang="zh-CN" sz="2000"/>
              <a:t>〔2014〕94</a:t>
            </a:r>
            <a:r>
              <a:rPr lang="zh-CN" altLang="en-US" sz="2000"/>
              <a:t>号）</a:t>
            </a:r>
            <a:endParaRPr lang="en-US" altLang="zh-CN" sz="2000"/>
          </a:p>
          <a:p>
            <a:pPr>
              <a:lnSpc>
                <a:spcPct val="140000"/>
              </a:lnSpc>
            </a:pPr>
            <a:r>
              <a:rPr lang="en-US" altLang="zh-CN" sz="2000"/>
              <a:t>       15.</a:t>
            </a:r>
            <a:r>
              <a:rPr lang="zh-CN" altLang="en-US" sz="2000"/>
              <a:t>安监总局 </a:t>
            </a:r>
            <a:r>
              <a:rPr lang="en-US" altLang="zh-CN" sz="2000"/>
              <a:t>《</a:t>
            </a:r>
            <a:r>
              <a:rPr lang="zh-CN" altLang="en-US" sz="2000"/>
              <a:t>加强化工安全仪表系统管理的指导意见</a:t>
            </a:r>
            <a:r>
              <a:rPr lang="en-US" altLang="zh-CN" sz="2000"/>
              <a:t>》</a:t>
            </a:r>
            <a:r>
              <a:rPr lang="zh-CN" altLang="en-US" sz="2000"/>
              <a:t>（安监总管三</a:t>
            </a:r>
            <a:r>
              <a:rPr lang="en-US" altLang="zh-CN" sz="2000"/>
              <a:t>〔2014〕116</a:t>
            </a:r>
            <a:r>
              <a:rPr lang="zh-CN" altLang="en-US" sz="2000"/>
              <a:t>号）</a:t>
            </a:r>
            <a:endParaRPr lang="en-US" altLang="zh-CN" sz="2000"/>
          </a:p>
        </p:txBody>
      </p:sp>
    </p:spTree>
    <p:extLst>
      <p:ext uri="{BB962C8B-B14F-4D97-AF65-F5344CB8AC3E}">
        <p14:creationId xmlns:p14="http://schemas.microsoft.com/office/powerpoint/2010/main" val="2695059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051"/>
          <p:cNvSpPr>
            <a:spLocks noChangeArrowheads="1"/>
          </p:cNvSpPr>
          <p:nvPr/>
        </p:nvSpPr>
        <p:spPr bwMode="auto">
          <a:xfrm>
            <a:off x="624418" y="1052513"/>
            <a:ext cx="10560049"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2800"/>
              <a:t> 第四个层面：危化品安全标准</a:t>
            </a:r>
          </a:p>
        </p:txBody>
      </p:sp>
      <p:sp>
        <p:nvSpPr>
          <p:cNvPr id="37891" name="Text Box 2052"/>
          <p:cNvSpPr txBox="1">
            <a:spLocks noChangeArrowheads="1"/>
          </p:cNvSpPr>
          <p:nvPr/>
        </p:nvSpPr>
        <p:spPr bwMode="auto">
          <a:xfrm>
            <a:off x="863600" y="1773239"/>
            <a:ext cx="11328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2400">
                <a:latin typeface="仿宋_GB2312" pitchFamily="49" charset="-122"/>
              </a:rPr>
              <a:t>国家标准（</a:t>
            </a:r>
            <a:r>
              <a:rPr lang="en-US" altLang="zh-CN" sz="2400">
                <a:latin typeface="仿宋_GB2312" pitchFamily="49" charset="-122"/>
              </a:rPr>
              <a:t>GB</a:t>
            </a:r>
            <a:r>
              <a:rPr lang="zh-CN" altLang="en-US" sz="2400">
                <a:latin typeface="仿宋_GB2312" pitchFamily="49" charset="-122"/>
              </a:rPr>
              <a:t>）、行业标准（</a:t>
            </a:r>
            <a:r>
              <a:rPr lang="en-US" altLang="zh-CN" sz="2400">
                <a:latin typeface="仿宋_GB2312" pitchFamily="49" charset="-122"/>
              </a:rPr>
              <a:t>AQ/SH/HG</a:t>
            </a:r>
            <a:r>
              <a:rPr lang="zh-CN" altLang="en-US" sz="2400">
                <a:latin typeface="仿宋_GB2312" pitchFamily="49" charset="-122"/>
              </a:rPr>
              <a:t>）、地方标准（</a:t>
            </a:r>
            <a:r>
              <a:rPr lang="en-US" altLang="zh-CN" sz="2400">
                <a:latin typeface="仿宋_GB2312" pitchFamily="49" charset="-122"/>
              </a:rPr>
              <a:t>DB</a:t>
            </a:r>
            <a:r>
              <a:rPr lang="zh-CN" altLang="en-US" sz="2400">
                <a:latin typeface="仿宋_GB2312" pitchFamily="49" charset="-122"/>
              </a:rPr>
              <a:t>）、企业标准等不同层次。</a:t>
            </a:r>
            <a:endParaRPr lang="en-US" altLang="zh-CN" sz="2400">
              <a:latin typeface="仿宋_GB2312" pitchFamily="49" charset="-122"/>
            </a:endParaRPr>
          </a:p>
          <a:p>
            <a:endParaRPr lang="zh-CN" altLang="en-US" sz="2400">
              <a:latin typeface="仿宋_GB2312" pitchFamily="49" charset="-122"/>
            </a:endParaRPr>
          </a:p>
          <a:p>
            <a:r>
              <a:rPr lang="zh-CN" altLang="en-US" sz="2400">
                <a:latin typeface="仿宋_GB2312" pitchFamily="49" charset="-122"/>
              </a:rPr>
              <a:t>   危化品安全管理标准：</a:t>
            </a:r>
          </a:p>
          <a:p>
            <a:r>
              <a:rPr lang="en-US" altLang="zh-CN" sz="2400">
                <a:latin typeface="仿宋_GB2312" pitchFamily="49" charset="-122"/>
              </a:rPr>
              <a:t>　 1.《</a:t>
            </a:r>
            <a:r>
              <a:rPr lang="zh-CN" altLang="en-US" sz="2400">
                <a:latin typeface="仿宋_GB2312" pitchFamily="49" charset="-122"/>
              </a:rPr>
              <a:t>危险化学品安全技术说明书  内容和项目顺序</a:t>
            </a:r>
            <a:r>
              <a:rPr lang="en-US" altLang="zh-CN" sz="2400">
                <a:latin typeface="仿宋_GB2312" pitchFamily="49" charset="-122"/>
              </a:rPr>
              <a:t>》</a:t>
            </a:r>
          </a:p>
          <a:p>
            <a:r>
              <a:rPr lang="zh-CN" altLang="en-US" sz="2400">
                <a:latin typeface="仿宋_GB2312" pitchFamily="49" charset="-122"/>
              </a:rPr>
              <a:t>    （</a:t>
            </a:r>
            <a:r>
              <a:rPr lang="en-US" altLang="zh-CN" sz="2400">
                <a:latin typeface="仿宋_GB2312" pitchFamily="49" charset="-122"/>
              </a:rPr>
              <a:t>GB/T 16483) </a:t>
            </a:r>
          </a:p>
          <a:p>
            <a:r>
              <a:rPr lang="en-US" altLang="zh-CN" sz="2400">
                <a:latin typeface="仿宋_GB2312" pitchFamily="49" charset="-122"/>
              </a:rPr>
              <a:t>   2.《</a:t>
            </a:r>
            <a:r>
              <a:rPr lang="zh-CN" altLang="en-US" sz="2400">
                <a:latin typeface="仿宋_GB2312" pitchFamily="49" charset="-122"/>
              </a:rPr>
              <a:t>危险货物分类与品名编号</a:t>
            </a:r>
            <a:r>
              <a:rPr lang="en-US" altLang="zh-CN" sz="2400">
                <a:latin typeface="仿宋_GB2312" pitchFamily="49" charset="-122"/>
              </a:rPr>
              <a:t>》(GB 6944)</a:t>
            </a:r>
          </a:p>
          <a:p>
            <a:r>
              <a:rPr lang="en-US" altLang="zh-CN" sz="2400">
                <a:latin typeface="仿宋_GB2312" pitchFamily="49" charset="-122"/>
              </a:rPr>
              <a:t>   3.《</a:t>
            </a:r>
            <a:r>
              <a:rPr lang="zh-CN" altLang="en-US" sz="2400">
                <a:latin typeface="仿宋_GB2312" pitchFamily="49" charset="-122"/>
              </a:rPr>
              <a:t>化学品安全标签编写规定</a:t>
            </a:r>
            <a:r>
              <a:rPr lang="en-US" altLang="zh-CN" sz="2400">
                <a:latin typeface="仿宋_GB2312" pitchFamily="49" charset="-122"/>
              </a:rPr>
              <a:t>》(GB 15258) </a:t>
            </a:r>
          </a:p>
          <a:p>
            <a:r>
              <a:rPr lang="en-US" altLang="zh-CN" sz="2400">
                <a:latin typeface="仿宋_GB2312" pitchFamily="49" charset="-122"/>
              </a:rPr>
              <a:t>   4.《</a:t>
            </a:r>
            <a:r>
              <a:rPr lang="zh-CN" altLang="en-US" sz="2400">
                <a:latin typeface="仿宋_GB2312" pitchFamily="49" charset="-122"/>
              </a:rPr>
              <a:t>危险货物品名表</a:t>
            </a:r>
            <a:r>
              <a:rPr lang="en-US" altLang="zh-CN" sz="2400">
                <a:latin typeface="仿宋_GB2312" pitchFamily="49" charset="-122"/>
              </a:rPr>
              <a:t>》(GB 12268)</a:t>
            </a:r>
          </a:p>
          <a:p>
            <a:r>
              <a:rPr lang="en-US" altLang="zh-CN" sz="2400">
                <a:latin typeface="仿宋_GB2312" pitchFamily="49" charset="-122"/>
              </a:rPr>
              <a:t>   5.《</a:t>
            </a:r>
            <a:r>
              <a:rPr lang="zh-CN" altLang="en-US" sz="2400">
                <a:latin typeface="仿宋_GB2312" pitchFamily="49" charset="-122"/>
              </a:rPr>
              <a:t>常用危险化学品储存通则</a:t>
            </a:r>
            <a:r>
              <a:rPr lang="en-US" altLang="zh-CN" sz="2400">
                <a:latin typeface="仿宋_GB2312" pitchFamily="49" charset="-122"/>
              </a:rPr>
              <a:t>》(GB 15603)</a:t>
            </a:r>
          </a:p>
          <a:p>
            <a:r>
              <a:rPr lang="en-US" altLang="zh-CN" sz="2400">
                <a:latin typeface="仿宋_GB2312" pitchFamily="49" charset="-122"/>
              </a:rPr>
              <a:t>   6.《</a:t>
            </a:r>
            <a:r>
              <a:rPr lang="zh-CN" altLang="en-US" sz="2400">
                <a:latin typeface="仿宋_GB2312" pitchFamily="49" charset="-122"/>
              </a:rPr>
              <a:t>危险化学品重大危险源辨识</a:t>
            </a:r>
            <a:r>
              <a:rPr lang="en-US" altLang="zh-CN" sz="2400">
                <a:latin typeface="仿宋_GB2312" pitchFamily="49" charset="-122"/>
              </a:rPr>
              <a:t>》</a:t>
            </a:r>
            <a:r>
              <a:rPr lang="zh-CN" altLang="en-US" sz="2400">
                <a:latin typeface="仿宋_GB2312" pitchFamily="49" charset="-122"/>
              </a:rPr>
              <a:t>（</a:t>
            </a:r>
            <a:r>
              <a:rPr lang="en-US" altLang="zh-CN" sz="2400">
                <a:latin typeface="仿宋_GB2312" pitchFamily="49" charset="-122"/>
              </a:rPr>
              <a:t>GB 18218</a:t>
            </a:r>
            <a:r>
              <a:rPr lang="zh-CN" altLang="en-US" sz="2400">
                <a:latin typeface="仿宋_GB2312" pitchFamily="49" charset="-122"/>
              </a:rPr>
              <a:t>）</a:t>
            </a:r>
          </a:p>
          <a:p>
            <a:r>
              <a:rPr lang="en-US" altLang="zh-CN" sz="2400">
                <a:latin typeface="仿宋_GB2312" pitchFamily="49" charset="-122"/>
              </a:rPr>
              <a:t>         ……</a:t>
            </a:r>
          </a:p>
        </p:txBody>
      </p:sp>
    </p:spTree>
    <p:extLst>
      <p:ext uri="{BB962C8B-B14F-4D97-AF65-F5344CB8AC3E}">
        <p14:creationId xmlns:p14="http://schemas.microsoft.com/office/powerpoint/2010/main" val="319785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624417" y="1728789"/>
            <a:ext cx="1061508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2800"/>
              <a:t>　 </a:t>
            </a:r>
            <a:r>
              <a:rPr lang="zh-CN" altLang="en-US" sz="2400"/>
              <a:t>危化品建设项目建设标准</a:t>
            </a:r>
          </a:p>
          <a:p>
            <a:r>
              <a:rPr lang="en-US" altLang="zh-CN" sz="2400">
                <a:latin typeface="仿宋_GB2312" pitchFamily="49" charset="-122"/>
              </a:rPr>
              <a:t>   1.《</a:t>
            </a:r>
            <a:r>
              <a:rPr lang="zh-CN" altLang="en-US" sz="2400">
                <a:solidFill>
                  <a:schemeClr val="tx2"/>
                </a:solidFill>
                <a:latin typeface="仿宋_GB2312" pitchFamily="49" charset="-122"/>
              </a:rPr>
              <a:t>炼油厂卫生防护距离标准</a:t>
            </a:r>
            <a:r>
              <a:rPr lang="en-US" altLang="zh-CN" sz="2400">
                <a:solidFill>
                  <a:schemeClr val="tx2"/>
                </a:solidFill>
                <a:latin typeface="仿宋_GB2312" pitchFamily="49" charset="-122"/>
              </a:rPr>
              <a:t>》</a:t>
            </a:r>
            <a:r>
              <a:rPr lang="zh-CN" altLang="en-US" sz="2400">
                <a:solidFill>
                  <a:schemeClr val="tx2"/>
                </a:solidFill>
                <a:latin typeface="仿宋_GB2312" pitchFamily="49" charset="-122"/>
              </a:rPr>
              <a:t>（</a:t>
            </a:r>
            <a:r>
              <a:rPr lang="en-US" altLang="zh-CN" sz="2400">
                <a:solidFill>
                  <a:schemeClr val="tx2"/>
                </a:solidFill>
                <a:latin typeface="仿宋_GB2312" pitchFamily="49" charset="-122"/>
              </a:rPr>
              <a:t>GB8195-87） </a:t>
            </a:r>
            <a:endParaRPr lang="zh-CN" altLang="en-US" sz="2400">
              <a:solidFill>
                <a:schemeClr val="tx2"/>
              </a:solidFill>
              <a:latin typeface="仿宋_GB2312" pitchFamily="49" charset="-122"/>
            </a:endParaRPr>
          </a:p>
          <a:p>
            <a:pPr>
              <a:lnSpc>
                <a:spcPct val="90000"/>
              </a:lnSpc>
              <a:spcBef>
                <a:spcPct val="20000"/>
              </a:spcBef>
              <a:buClr>
                <a:schemeClr val="folHlink"/>
              </a:buClr>
              <a:buSzPct val="60000"/>
              <a:buFont typeface="Wingdings" pitchFamily="2" charset="2"/>
              <a:buNone/>
            </a:pPr>
            <a:r>
              <a:rPr lang="zh-CN" altLang="en-US" sz="2400">
                <a:solidFill>
                  <a:schemeClr val="tx2"/>
                </a:solidFill>
                <a:latin typeface="仿宋_GB2312" pitchFamily="49" charset="-122"/>
              </a:rPr>
              <a:t>   2.</a:t>
            </a:r>
            <a:r>
              <a:rPr lang="en-US" altLang="zh-CN" sz="2400">
                <a:solidFill>
                  <a:schemeClr val="tx2"/>
                </a:solidFill>
                <a:latin typeface="仿宋_GB2312" pitchFamily="49" charset="-122"/>
              </a:rPr>
              <a:t>《</a:t>
            </a:r>
            <a:r>
              <a:rPr lang="zh-CN" altLang="en-US" sz="2400">
                <a:solidFill>
                  <a:schemeClr val="tx2"/>
                </a:solidFill>
                <a:latin typeface="仿宋_GB2312" pitchFamily="49" charset="-122"/>
              </a:rPr>
              <a:t>一般工业固体废物贮存、处置场污染控制标准</a:t>
            </a:r>
            <a:r>
              <a:rPr lang="en-US" altLang="zh-CN" sz="2400">
                <a:solidFill>
                  <a:schemeClr val="tx2"/>
                </a:solidFill>
                <a:latin typeface="仿宋_GB2312" pitchFamily="49" charset="-122"/>
              </a:rPr>
              <a:t>》</a:t>
            </a:r>
          </a:p>
          <a:p>
            <a:pPr>
              <a:lnSpc>
                <a:spcPct val="90000"/>
              </a:lnSpc>
              <a:spcBef>
                <a:spcPct val="20000"/>
              </a:spcBef>
              <a:buClr>
                <a:schemeClr val="folHlink"/>
              </a:buClr>
              <a:buSzPct val="60000"/>
              <a:buFont typeface="Wingdings" pitchFamily="2" charset="2"/>
              <a:buNone/>
            </a:pPr>
            <a:r>
              <a:rPr lang="en-US" altLang="zh-CN" sz="2400">
                <a:solidFill>
                  <a:schemeClr val="tx2"/>
                </a:solidFill>
                <a:latin typeface="仿宋_GB2312" pitchFamily="49" charset="-122"/>
              </a:rPr>
              <a:t>     （GB18599-2001）</a:t>
            </a:r>
            <a:endParaRPr lang="zh-CN" altLang="en-US" sz="2400">
              <a:solidFill>
                <a:schemeClr val="tx2"/>
              </a:solidFill>
              <a:latin typeface="仿宋_GB2312" pitchFamily="49" charset="-122"/>
            </a:endParaRPr>
          </a:p>
          <a:p>
            <a:pPr>
              <a:lnSpc>
                <a:spcPct val="90000"/>
              </a:lnSpc>
              <a:spcBef>
                <a:spcPct val="20000"/>
              </a:spcBef>
              <a:buClr>
                <a:schemeClr val="folHlink"/>
              </a:buClr>
              <a:buSzPct val="60000"/>
              <a:buFont typeface="Wingdings" pitchFamily="2" charset="2"/>
              <a:buNone/>
            </a:pPr>
            <a:r>
              <a:rPr lang="zh-CN" altLang="en-US" sz="2400">
                <a:solidFill>
                  <a:schemeClr val="tx2"/>
                </a:solidFill>
                <a:latin typeface="仿宋_GB2312" pitchFamily="49" charset="-122"/>
              </a:rPr>
              <a:t>   3.</a:t>
            </a:r>
            <a:r>
              <a:rPr lang="en-US" altLang="zh-CN" sz="2400">
                <a:solidFill>
                  <a:schemeClr val="tx2"/>
                </a:solidFill>
                <a:latin typeface="仿宋_GB2312" pitchFamily="49" charset="-122"/>
              </a:rPr>
              <a:t>《</a:t>
            </a:r>
            <a:r>
              <a:rPr lang="zh-CN" altLang="en-US" sz="2400">
                <a:solidFill>
                  <a:schemeClr val="tx2"/>
                </a:solidFill>
                <a:latin typeface="仿宋_GB2312" pitchFamily="49" charset="-122"/>
              </a:rPr>
              <a:t>危险固废贮存污染控制标准</a:t>
            </a:r>
            <a:r>
              <a:rPr lang="en-US" altLang="zh-CN" sz="2400">
                <a:solidFill>
                  <a:schemeClr val="tx2"/>
                </a:solidFill>
                <a:latin typeface="仿宋_GB2312" pitchFamily="49" charset="-122"/>
              </a:rPr>
              <a:t>》</a:t>
            </a:r>
            <a:r>
              <a:rPr lang="zh-CN" altLang="en-US" sz="2400">
                <a:solidFill>
                  <a:schemeClr val="tx2"/>
                </a:solidFill>
                <a:latin typeface="仿宋_GB2312" pitchFamily="49" charset="-122"/>
              </a:rPr>
              <a:t>（</a:t>
            </a:r>
            <a:r>
              <a:rPr lang="en-US" altLang="zh-CN" sz="2400">
                <a:solidFill>
                  <a:schemeClr val="tx2"/>
                </a:solidFill>
                <a:latin typeface="仿宋_GB2312" pitchFamily="49" charset="-122"/>
              </a:rPr>
              <a:t>GB 18597-2001）</a:t>
            </a:r>
            <a:endParaRPr lang="zh-CN" altLang="en-US" sz="2400">
              <a:solidFill>
                <a:schemeClr val="tx2"/>
              </a:solidFill>
              <a:latin typeface="仿宋_GB2312" pitchFamily="49" charset="-122"/>
            </a:endParaRPr>
          </a:p>
          <a:p>
            <a:pPr>
              <a:lnSpc>
                <a:spcPct val="90000"/>
              </a:lnSpc>
              <a:spcBef>
                <a:spcPct val="20000"/>
              </a:spcBef>
              <a:buClr>
                <a:schemeClr val="folHlink"/>
              </a:buClr>
              <a:buSzPct val="60000"/>
              <a:buFont typeface="Wingdings" pitchFamily="2" charset="2"/>
              <a:buNone/>
            </a:pPr>
            <a:r>
              <a:rPr lang="zh-CN" altLang="en-US" sz="2400">
                <a:solidFill>
                  <a:schemeClr val="tx2"/>
                </a:solidFill>
                <a:latin typeface="仿宋_GB2312" pitchFamily="49" charset="-122"/>
              </a:rPr>
              <a:t>   4.</a:t>
            </a:r>
            <a:r>
              <a:rPr lang="en-US" altLang="zh-CN" sz="2400">
                <a:solidFill>
                  <a:schemeClr val="tx2"/>
                </a:solidFill>
                <a:latin typeface="仿宋_GB2312" pitchFamily="49" charset="-122"/>
              </a:rPr>
              <a:t>《</a:t>
            </a:r>
            <a:r>
              <a:rPr lang="zh-CN" altLang="en-US" sz="2400">
                <a:solidFill>
                  <a:schemeClr val="tx2"/>
                </a:solidFill>
                <a:latin typeface="仿宋_GB2312" pitchFamily="49" charset="-122"/>
              </a:rPr>
              <a:t>建筑设计防火规范</a:t>
            </a:r>
            <a:r>
              <a:rPr lang="en-US" altLang="zh-CN" sz="2400">
                <a:solidFill>
                  <a:schemeClr val="tx2"/>
                </a:solidFill>
                <a:latin typeface="仿宋_GB2312" pitchFamily="49" charset="-122"/>
              </a:rPr>
              <a:t>》</a:t>
            </a:r>
            <a:r>
              <a:rPr lang="zh-CN" altLang="en-US" sz="2400">
                <a:solidFill>
                  <a:schemeClr val="tx2"/>
                </a:solidFill>
                <a:latin typeface="仿宋_GB2312" pitchFamily="49" charset="-122"/>
              </a:rPr>
              <a:t>（</a:t>
            </a:r>
            <a:r>
              <a:rPr lang="en-US" altLang="zh-CN" sz="2400">
                <a:solidFill>
                  <a:schemeClr val="tx2"/>
                </a:solidFill>
                <a:latin typeface="仿宋_GB2312" pitchFamily="49" charset="-122"/>
              </a:rPr>
              <a:t>GB 50016-2014）</a:t>
            </a:r>
          </a:p>
          <a:p>
            <a:pPr>
              <a:lnSpc>
                <a:spcPct val="90000"/>
              </a:lnSpc>
              <a:spcBef>
                <a:spcPct val="20000"/>
              </a:spcBef>
              <a:buClr>
                <a:schemeClr val="folHlink"/>
              </a:buClr>
              <a:buSzPct val="60000"/>
              <a:buFont typeface="Wingdings" pitchFamily="2" charset="2"/>
              <a:buNone/>
            </a:pPr>
            <a:r>
              <a:rPr lang="en-US" altLang="zh-CN" sz="2400">
                <a:solidFill>
                  <a:schemeClr val="tx2"/>
                </a:solidFill>
                <a:latin typeface="仿宋_GB2312" pitchFamily="49" charset="-122"/>
              </a:rPr>
              <a:t>   5.</a:t>
            </a:r>
            <a:r>
              <a:rPr lang="en-US" altLang="zh-CN" sz="2400">
                <a:solidFill>
                  <a:schemeClr val="tx2"/>
                </a:solidFill>
              </a:rPr>
              <a:t>《</a:t>
            </a:r>
            <a:r>
              <a:rPr lang="zh-CN" altLang="en-US" sz="2400">
                <a:solidFill>
                  <a:schemeClr val="tx2"/>
                </a:solidFill>
              </a:rPr>
              <a:t>石油化工企业设计防火规范</a:t>
            </a:r>
            <a:r>
              <a:rPr lang="en-US" altLang="zh-CN" sz="2400">
                <a:solidFill>
                  <a:schemeClr val="tx2"/>
                </a:solidFill>
              </a:rPr>
              <a:t>》</a:t>
            </a:r>
            <a:r>
              <a:rPr lang="zh-CN" altLang="en-US" sz="2400">
                <a:solidFill>
                  <a:schemeClr val="tx2"/>
                </a:solidFill>
              </a:rPr>
              <a:t>（</a:t>
            </a:r>
            <a:r>
              <a:rPr lang="en-US" altLang="zh-CN" sz="2400">
                <a:solidFill>
                  <a:schemeClr val="tx2"/>
                </a:solidFill>
                <a:latin typeface="仿宋_GB2312" pitchFamily="49" charset="-122"/>
              </a:rPr>
              <a:t>GB 50160-2008</a:t>
            </a:r>
            <a:r>
              <a:rPr lang="en-US" altLang="zh-CN" sz="2400">
                <a:solidFill>
                  <a:schemeClr val="tx2"/>
                </a:solidFill>
              </a:rPr>
              <a:t>）</a:t>
            </a:r>
          </a:p>
          <a:p>
            <a:pPr>
              <a:lnSpc>
                <a:spcPct val="90000"/>
              </a:lnSpc>
              <a:spcBef>
                <a:spcPct val="20000"/>
              </a:spcBef>
              <a:buClr>
                <a:schemeClr val="folHlink"/>
              </a:buClr>
              <a:buSzPct val="60000"/>
              <a:buFont typeface="Wingdings" pitchFamily="2" charset="2"/>
              <a:buNone/>
            </a:pPr>
            <a:r>
              <a:rPr lang="zh-CN" altLang="en-US" sz="2400">
                <a:solidFill>
                  <a:schemeClr val="tx2"/>
                </a:solidFill>
                <a:latin typeface="仿宋_GB2312" pitchFamily="49" charset="-122"/>
              </a:rPr>
              <a:t>   </a:t>
            </a:r>
            <a:r>
              <a:rPr lang="en-US" altLang="zh-CN" sz="2400">
                <a:solidFill>
                  <a:schemeClr val="tx2"/>
                </a:solidFill>
                <a:latin typeface="仿宋_GB2312" pitchFamily="49" charset="-122"/>
              </a:rPr>
              <a:t>6.《</a:t>
            </a:r>
            <a:r>
              <a:rPr lang="zh-CN" altLang="en-US" sz="2400">
                <a:solidFill>
                  <a:schemeClr val="tx2"/>
                </a:solidFill>
                <a:latin typeface="仿宋_GB2312" pitchFamily="49" charset="-122"/>
              </a:rPr>
              <a:t>爆炸和火灾危险环境电力装置设计规范</a:t>
            </a:r>
            <a:r>
              <a:rPr lang="en-US" altLang="zh-CN" sz="2400">
                <a:solidFill>
                  <a:schemeClr val="tx2"/>
                </a:solidFill>
                <a:latin typeface="仿宋_GB2312" pitchFamily="49" charset="-122"/>
              </a:rPr>
              <a:t>》</a:t>
            </a:r>
            <a:endParaRPr lang="en-US" altLang="zh-CN" sz="2400">
              <a:latin typeface="仿宋_GB2312" pitchFamily="49" charset="-122"/>
            </a:endParaRPr>
          </a:p>
          <a:p>
            <a:pPr>
              <a:lnSpc>
                <a:spcPct val="90000"/>
              </a:lnSpc>
              <a:spcBef>
                <a:spcPct val="20000"/>
              </a:spcBef>
              <a:buClr>
                <a:schemeClr val="folHlink"/>
              </a:buClr>
              <a:buSzPct val="60000"/>
              <a:buFont typeface="Wingdings" pitchFamily="2" charset="2"/>
              <a:buNone/>
            </a:pPr>
            <a:r>
              <a:rPr lang="en-US" altLang="zh-CN" sz="2400">
                <a:latin typeface="仿宋_GB2312" pitchFamily="49" charset="-122"/>
              </a:rPr>
              <a:t>    （</a:t>
            </a:r>
            <a:r>
              <a:rPr lang="en-US" altLang="zh-CN" sz="2400">
                <a:solidFill>
                  <a:schemeClr val="tx2"/>
                </a:solidFill>
                <a:latin typeface="仿宋_GB2312" pitchFamily="49" charset="-122"/>
              </a:rPr>
              <a:t>GB 50058-2014） </a:t>
            </a:r>
          </a:p>
          <a:p>
            <a:pPr>
              <a:lnSpc>
                <a:spcPct val="90000"/>
              </a:lnSpc>
              <a:spcBef>
                <a:spcPct val="20000"/>
              </a:spcBef>
              <a:buClr>
                <a:schemeClr val="folHlink"/>
              </a:buClr>
              <a:buSzPct val="60000"/>
              <a:buFont typeface="Wingdings" pitchFamily="2" charset="2"/>
              <a:buNone/>
            </a:pPr>
            <a:r>
              <a:rPr lang="en-US" altLang="zh-CN" sz="2400">
                <a:solidFill>
                  <a:schemeClr val="tx2"/>
                </a:solidFill>
                <a:latin typeface="仿宋_GB2312" pitchFamily="49" charset="-122"/>
              </a:rPr>
              <a:t>     </a:t>
            </a:r>
            <a:r>
              <a:rPr lang="en-US" altLang="zh-CN" sz="2400"/>
              <a:t>……</a:t>
            </a:r>
          </a:p>
        </p:txBody>
      </p:sp>
      <p:sp>
        <p:nvSpPr>
          <p:cNvPr id="38915" name="Rectangle 4"/>
          <p:cNvSpPr>
            <a:spLocks noChangeArrowheads="1"/>
          </p:cNvSpPr>
          <p:nvPr/>
        </p:nvSpPr>
        <p:spPr bwMode="auto">
          <a:xfrm>
            <a:off x="431800" y="981076"/>
            <a:ext cx="883285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2800"/>
              <a:t> 第四个层面：危化品</a:t>
            </a:r>
            <a:r>
              <a:rPr lang="zh-CN" altLang="en-US" sz="2800">
                <a:latin typeface="仿宋_GB2312" pitchFamily="49" charset="-122"/>
              </a:rPr>
              <a:t>安全标准 （续）</a:t>
            </a:r>
          </a:p>
        </p:txBody>
      </p:sp>
    </p:spTree>
    <p:extLst>
      <p:ext uri="{BB962C8B-B14F-4D97-AF65-F5344CB8AC3E}">
        <p14:creationId xmlns:p14="http://schemas.microsoft.com/office/powerpoint/2010/main" val="4220726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812800" y="990600"/>
            <a:ext cx="1066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spcBef>
                <a:spcPct val="50000"/>
              </a:spcBef>
            </a:pPr>
            <a:endParaRPr lang="en-US" altLang="zh-CN">
              <a:solidFill>
                <a:srgbClr val="000099"/>
              </a:solidFill>
            </a:endParaRPr>
          </a:p>
        </p:txBody>
      </p:sp>
      <p:sp>
        <p:nvSpPr>
          <p:cNvPr id="39939" name="Text Box 5"/>
          <p:cNvSpPr txBox="1">
            <a:spLocks noChangeArrowheads="1"/>
          </p:cNvSpPr>
          <p:nvPr/>
        </p:nvSpPr>
        <p:spPr bwMode="auto">
          <a:xfrm>
            <a:off x="527052" y="1628776"/>
            <a:ext cx="11042649"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20000"/>
              </a:lnSpc>
            </a:pPr>
            <a:r>
              <a:rPr lang="zh-CN" altLang="en-US" sz="2400">
                <a:latin typeface="隶书" pitchFamily="49" charset="-122"/>
                <a:ea typeface="隶书" pitchFamily="49" charset="-122"/>
              </a:rPr>
              <a:t>    </a:t>
            </a:r>
            <a:r>
              <a:rPr lang="zh-CN" altLang="en-US" sz="1600">
                <a:solidFill>
                  <a:srgbClr val="FF3300"/>
                </a:solidFill>
                <a:latin typeface="隶书" pitchFamily="49" charset="-122"/>
                <a:ea typeface="隶书" pitchFamily="49" charset="-122"/>
              </a:rPr>
              <a:t>●</a:t>
            </a:r>
            <a:r>
              <a:rPr lang="zh-CN" altLang="en-US" sz="2800">
                <a:latin typeface="华文新魏" pitchFamily="2" charset="-122"/>
                <a:ea typeface="华文新魏" pitchFamily="2" charset="-122"/>
              </a:rPr>
              <a:t>化学品</a:t>
            </a:r>
          </a:p>
          <a:p>
            <a:pPr>
              <a:lnSpc>
                <a:spcPct val="120000"/>
              </a:lnSpc>
            </a:pPr>
            <a:r>
              <a:rPr lang="zh-CN" altLang="en-US" sz="2400">
                <a:latin typeface="隶书" pitchFamily="49" charset="-122"/>
                <a:ea typeface="隶书" pitchFamily="49" charset="-122"/>
              </a:rPr>
              <a:t>    </a:t>
            </a:r>
            <a:r>
              <a:rPr lang="zh-CN" altLang="en-US" sz="2800">
                <a:latin typeface="华文新魏" pitchFamily="2" charset="-122"/>
                <a:ea typeface="华文新魏" pitchFamily="2" charset="-122"/>
              </a:rPr>
              <a:t>物质或混合物。</a:t>
            </a:r>
          </a:p>
          <a:p>
            <a:pPr>
              <a:lnSpc>
                <a:spcPct val="120000"/>
              </a:lnSpc>
            </a:pPr>
            <a:r>
              <a:rPr lang="zh-CN" altLang="en-US" sz="2800">
                <a:latin typeface="华文新魏" pitchFamily="2" charset="-122"/>
                <a:ea typeface="华文新魏" pitchFamily="2" charset="-122"/>
              </a:rPr>
              <a:t>        物质是指自然状态下或通过任何制造过程获得的化学元素及其化合物，包括为保持其稳定性而有必要的任何添加剂和加工过程中产生的任何杂质，但不包括任何不会影响物质稳定性或不会改变其成分的可分离的溶剂。</a:t>
            </a:r>
            <a:endParaRPr lang="en-US" altLang="zh-CN" sz="2800">
              <a:latin typeface="华文新魏" pitchFamily="2" charset="-122"/>
              <a:ea typeface="华文新魏" pitchFamily="2" charset="-122"/>
            </a:endParaRPr>
          </a:p>
          <a:p>
            <a:pPr>
              <a:lnSpc>
                <a:spcPct val="120000"/>
              </a:lnSpc>
            </a:pPr>
            <a:r>
              <a:rPr lang="zh-CN" altLang="en-US" sz="2400">
                <a:latin typeface="隶书" pitchFamily="49" charset="-122"/>
                <a:ea typeface="隶书" pitchFamily="49" charset="-122"/>
              </a:rPr>
              <a:t>    </a:t>
            </a:r>
            <a:endParaRPr lang="zh-CN" altLang="en-US" sz="2800">
              <a:latin typeface="华文新魏" pitchFamily="2" charset="-122"/>
              <a:ea typeface="华文新魏" pitchFamily="2" charset="-122"/>
            </a:endParaRPr>
          </a:p>
        </p:txBody>
      </p:sp>
      <p:sp>
        <p:nvSpPr>
          <p:cNvPr id="39940" name="Text Box 6"/>
          <p:cNvSpPr txBox="1">
            <a:spLocks noChangeArrowheads="1"/>
          </p:cNvSpPr>
          <p:nvPr/>
        </p:nvSpPr>
        <p:spPr bwMode="auto">
          <a:xfrm>
            <a:off x="438151" y="908051"/>
            <a:ext cx="10801349"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4000">
                <a:solidFill>
                  <a:srgbClr val="CC0066"/>
                </a:solidFill>
                <a:latin typeface="隶书" pitchFamily="49" charset="-122"/>
                <a:ea typeface="黑体" pitchFamily="49" charset="-122"/>
              </a:rPr>
              <a:t>三、化学品危险性</a:t>
            </a:r>
          </a:p>
          <a:p>
            <a:pPr>
              <a:spcBef>
                <a:spcPct val="50000"/>
              </a:spcBef>
            </a:pPr>
            <a:endParaRPr lang="zh-CN" altLang="en-US" sz="2800">
              <a:latin typeface="隶书" pitchFamily="49" charset="-122"/>
              <a:ea typeface="黑体" pitchFamily="49" charset="-122"/>
            </a:endParaRPr>
          </a:p>
        </p:txBody>
      </p:sp>
    </p:spTree>
    <p:extLst>
      <p:ext uri="{BB962C8B-B14F-4D97-AF65-F5344CB8AC3E}">
        <p14:creationId xmlns:p14="http://schemas.microsoft.com/office/powerpoint/2010/main" val="946321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1200151" y="2357439"/>
            <a:ext cx="9658349"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20000"/>
              </a:lnSpc>
            </a:pPr>
            <a:r>
              <a:rPr lang="zh-CN" altLang="en-US" sz="2400">
                <a:latin typeface="隶书" pitchFamily="49" charset="-122"/>
                <a:ea typeface="隶书" pitchFamily="49" charset="-122"/>
              </a:rPr>
              <a:t>    </a:t>
            </a:r>
            <a:r>
              <a:rPr lang="zh-CN" altLang="en-US" sz="1600">
                <a:solidFill>
                  <a:srgbClr val="FF3300"/>
                </a:solidFill>
                <a:latin typeface="隶书" pitchFamily="49" charset="-122"/>
                <a:ea typeface="隶书" pitchFamily="49" charset="-122"/>
              </a:rPr>
              <a:t>●</a:t>
            </a:r>
            <a:r>
              <a:rPr lang="zh-CN" altLang="en-US" sz="2800">
                <a:latin typeface="华文新魏" pitchFamily="2" charset="-122"/>
                <a:ea typeface="华文新魏" pitchFamily="2" charset="-122"/>
              </a:rPr>
              <a:t>危险化学品</a:t>
            </a:r>
          </a:p>
          <a:p>
            <a:pPr>
              <a:lnSpc>
                <a:spcPct val="120000"/>
              </a:lnSpc>
            </a:pPr>
            <a:r>
              <a:rPr lang="zh-CN" altLang="en-US"/>
              <a:t>       </a:t>
            </a:r>
            <a:r>
              <a:rPr lang="zh-CN" altLang="en-US" sz="2800">
                <a:latin typeface="华文新魏" pitchFamily="2" charset="-122"/>
                <a:ea typeface="华文新魏" pitchFamily="2" charset="-122"/>
              </a:rPr>
              <a:t>是指具有毒害、腐蚀、爆炸、燃烧、助燃等性质，对人体、设施、环境具有危害的剧毒化学品和其他化学品。 </a:t>
            </a:r>
            <a:endParaRPr lang="en-US" altLang="zh-CN" sz="2800">
              <a:latin typeface="华文新魏" pitchFamily="2" charset="-122"/>
              <a:ea typeface="华文新魏" pitchFamily="2" charset="-122"/>
            </a:endParaRPr>
          </a:p>
          <a:p>
            <a:pPr>
              <a:lnSpc>
                <a:spcPct val="120000"/>
              </a:lnSpc>
            </a:pPr>
            <a:r>
              <a:rPr lang="zh-CN" altLang="en-US" sz="2800">
                <a:latin typeface="华文新魏" pitchFamily="2" charset="-122"/>
                <a:ea typeface="华文新魏" pitchFamily="2" charset="-122"/>
              </a:rPr>
              <a:t>        危险化学品种类繁多，目前世界上已发现的化学品已超过1000余万种。</a:t>
            </a:r>
            <a:endParaRPr lang="en-US" altLang="zh-CN" sz="2800">
              <a:latin typeface="华文新魏" pitchFamily="2" charset="-122"/>
              <a:ea typeface="华文新魏" pitchFamily="2" charset="-122"/>
            </a:endParaRPr>
          </a:p>
          <a:p>
            <a:pPr>
              <a:lnSpc>
                <a:spcPct val="120000"/>
              </a:lnSpc>
            </a:pPr>
            <a:r>
              <a:rPr lang="zh-CN" altLang="en-US" sz="2800">
                <a:latin typeface="华文新魏" pitchFamily="2" charset="-122"/>
                <a:ea typeface="华文新魏" pitchFamily="2" charset="-122"/>
              </a:rPr>
              <a:t>    </a:t>
            </a:r>
          </a:p>
        </p:txBody>
      </p:sp>
      <p:sp>
        <p:nvSpPr>
          <p:cNvPr id="40963" name="Text Box 5"/>
          <p:cNvSpPr txBox="1">
            <a:spLocks noChangeArrowheads="1"/>
          </p:cNvSpPr>
          <p:nvPr/>
        </p:nvSpPr>
        <p:spPr bwMode="auto">
          <a:xfrm>
            <a:off x="1200151" y="1484314"/>
            <a:ext cx="10801349"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4000">
                <a:solidFill>
                  <a:srgbClr val="CC0066"/>
                </a:solidFill>
                <a:latin typeface="隶书" pitchFamily="49" charset="-122"/>
                <a:ea typeface="黑体" pitchFamily="49" charset="-122"/>
              </a:rPr>
              <a:t>三、化学品危险性</a:t>
            </a:r>
          </a:p>
          <a:p>
            <a:pPr>
              <a:spcBef>
                <a:spcPct val="50000"/>
              </a:spcBef>
            </a:pPr>
            <a:endParaRPr lang="zh-CN" altLang="en-US" sz="2800">
              <a:latin typeface="隶书" pitchFamily="49" charset="-122"/>
              <a:ea typeface="黑体" pitchFamily="49" charset="-122"/>
            </a:endParaRPr>
          </a:p>
        </p:txBody>
      </p:sp>
    </p:spTree>
    <p:extLst>
      <p:ext uri="{BB962C8B-B14F-4D97-AF65-F5344CB8AC3E}">
        <p14:creationId xmlns:p14="http://schemas.microsoft.com/office/powerpoint/2010/main" val="969873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1047751" y="1196976"/>
            <a:ext cx="10801349"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4000">
                <a:solidFill>
                  <a:srgbClr val="CC0066"/>
                </a:solidFill>
                <a:latin typeface="隶书" pitchFamily="49" charset="-122"/>
                <a:ea typeface="黑体" pitchFamily="49" charset="-122"/>
              </a:rPr>
              <a:t>三、化学品危险性</a:t>
            </a:r>
          </a:p>
          <a:p>
            <a:pPr>
              <a:spcBef>
                <a:spcPct val="50000"/>
              </a:spcBef>
            </a:pPr>
            <a:endParaRPr lang="zh-CN" altLang="en-US" sz="2800">
              <a:latin typeface="隶书" pitchFamily="49" charset="-122"/>
              <a:ea typeface="黑体" pitchFamily="49" charset="-122"/>
            </a:endParaRPr>
          </a:p>
        </p:txBody>
      </p:sp>
      <p:sp>
        <p:nvSpPr>
          <p:cNvPr id="41987" name="Text Box 5"/>
          <p:cNvSpPr txBox="1">
            <a:spLocks noChangeArrowheads="1"/>
          </p:cNvSpPr>
          <p:nvPr/>
        </p:nvSpPr>
        <p:spPr bwMode="auto">
          <a:xfrm>
            <a:off x="4464051" y="2565401"/>
            <a:ext cx="223651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4000">
                <a:solidFill>
                  <a:srgbClr val="65221D"/>
                </a:solidFill>
                <a:ea typeface="华文新魏" pitchFamily="2" charset="-122"/>
              </a:rPr>
              <a:t>爆炸</a:t>
            </a:r>
          </a:p>
          <a:p>
            <a:r>
              <a:rPr lang="zh-CN" altLang="en-US" sz="4000">
                <a:solidFill>
                  <a:srgbClr val="65221D"/>
                </a:solidFill>
                <a:ea typeface="华文新魏" pitchFamily="2" charset="-122"/>
              </a:rPr>
              <a:t>火灾</a:t>
            </a:r>
          </a:p>
          <a:p>
            <a:r>
              <a:rPr lang="zh-CN" altLang="en-US" sz="4000">
                <a:solidFill>
                  <a:srgbClr val="65221D"/>
                </a:solidFill>
                <a:ea typeface="华文新魏" pitchFamily="2" charset="-122"/>
              </a:rPr>
              <a:t>中毒</a:t>
            </a:r>
          </a:p>
          <a:p>
            <a:r>
              <a:rPr lang="zh-CN" altLang="en-US" sz="4000">
                <a:solidFill>
                  <a:srgbClr val="65221D"/>
                </a:solidFill>
                <a:ea typeface="华文新魏" pitchFamily="2" charset="-122"/>
              </a:rPr>
              <a:t>环境污染</a:t>
            </a:r>
          </a:p>
          <a:p>
            <a:endParaRPr lang="zh-CN" altLang="en-US" sz="4000">
              <a:solidFill>
                <a:srgbClr val="65221D"/>
              </a:solidFill>
              <a:ea typeface="华文新魏" pitchFamily="2" charset="-122"/>
            </a:endParaRPr>
          </a:p>
        </p:txBody>
      </p:sp>
    </p:spTree>
    <p:extLst>
      <p:ext uri="{BB962C8B-B14F-4D97-AF65-F5344CB8AC3E}">
        <p14:creationId xmlns:p14="http://schemas.microsoft.com/office/powerpoint/2010/main" val="2251556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719667" y="1414463"/>
            <a:ext cx="451273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zh-CN" altLang="en-US" sz="1600">
                <a:solidFill>
                  <a:schemeClr val="accent2"/>
                </a:solidFill>
              </a:rPr>
              <a:t>	</a:t>
            </a:r>
          </a:p>
        </p:txBody>
      </p:sp>
      <p:sp>
        <p:nvSpPr>
          <p:cNvPr id="43011" name="Text Box 5"/>
          <p:cNvSpPr txBox="1">
            <a:spLocks noChangeArrowheads="1"/>
          </p:cNvSpPr>
          <p:nvPr/>
        </p:nvSpPr>
        <p:spPr bwMode="auto">
          <a:xfrm>
            <a:off x="4847167" y="981076"/>
            <a:ext cx="17235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6000">
                <a:solidFill>
                  <a:srgbClr val="FF6600"/>
                </a:solidFill>
                <a:latin typeface="华文新魏" pitchFamily="2" charset="-122"/>
                <a:ea typeface="华文新魏" pitchFamily="2" charset="-122"/>
              </a:rPr>
              <a:t>爆炸</a:t>
            </a:r>
          </a:p>
        </p:txBody>
      </p:sp>
      <p:pic>
        <p:nvPicPr>
          <p:cNvPr id="43012" name="Picture 6" descr="FIRECR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5201" y="1347789"/>
            <a:ext cx="163830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BLD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3451" y="1287464"/>
            <a:ext cx="18288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descr="BANG0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784" y="2349501"/>
            <a:ext cx="2800349"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9" descr="glbalwr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1218" y="4559300"/>
            <a:ext cx="171238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0" descr="CLOUD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1" y="4737101"/>
            <a:ext cx="1293284"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1" descr="DEADFS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7518" y="5273675"/>
            <a:ext cx="20193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2" descr="COLA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3267" y="3429000"/>
            <a:ext cx="1479551"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AutoShape 13"/>
          <p:cNvSpPr>
            <a:spLocks noChangeArrowheads="1"/>
          </p:cNvSpPr>
          <p:nvPr/>
        </p:nvSpPr>
        <p:spPr bwMode="auto">
          <a:xfrm rot="2700000">
            <a:off x="7577137" y="4058180"/>
            <a:ext cx="771525" cy="465667"/>
          </a:xfrm>
          <a:prstGeom prst="rightArrow">
            <a:avLst>
              <a:gd name="adj1" fmla="val 50000"/>
              <a:gd name="adj2" fmla="val 55227"/>
            </a:avLst>
          </a:prstGeom>
          <a:gradFill rotWithShape="0">
            <a:gsLst>
              <a:gs pos="0">
                <a:srgbClr val="FFFF66"/>
              </a:gs>
              <a:gs pos="100000">
                <a:srgbClr val="FF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ctr"/>
            <a:endParaRPr lang="zh-CN" altLang="en-US" sz="2400">
              <a:solidFill>
                <a:srgbClr val="A50021"/>
              </a:solidFill>
            </a:endParaRPr>
          </a:p>
        </p:txBody>
      </p:sp>
      <p:sp>
        <p:nvSpPr>
          <p:cNvPr id="43020" name="AutoShape 14"/>
          <p:cNvSpPr>
            <a:spLocks noChangeArrowheads="1"/>
          </p:cNvSpPr>
          <p:nvPr/>
        </p:nvSpPr>
        <p:spPr bwMode="auto">
          <a:xfrm rot="-2700000">
            <a:off x="7884585" y="2416175"/>
            <a:ext cx="1011767" cy="357188"/>
          </a:xfrm>
          <a:prstGeom prst="rightArrow">
            <a:avLst>
              <a:gd name="adj1" fmla="val 50000"/>
              <a:gd name="adj2" fmla="val 53111"/>
            </a:avLst>
          </a:prstGeom>
          <a:gradFill rotWithShape="0">
            <a:gsLst>
              <a:gs pos="0">
                <a:srgbClr val="FFFF66"/>
              </a:gs>
              <a:gs pos="100000">
                <a:srgbClr val="FF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sz="2400">
              <a:solidFill>
                <a:srgbClr val="A50021"/>
              </a:solidFill>
            </a:endParaRPr>
          </a:p>
        </p:txBody>
      </p:sp>
      <p:sp>
        <p:nvSpPr>
          <p:cNvPr id="43021" name="AutoShape 15"/>
          <p:cNvSpPr>
            <a:spLocks noChangeArrowheads="1"/>
          </p:cNvSpPr>
          <p:nvPr/>
        </p:nvSpPr>
        <p:spPr bwMode="auto">
          <a:xfrm rot="-9000000">
            <a:off x="4150785" y="2833689"/>
            <a:ext cx="1009649" cy="357187"/>
          </a:xfrm>
          <a:prstGeom prst="rightArrow">
            <a:avLst>
              <a:gd name="adj1" fmla="val 50000"/>
              <a:gd name="adj2" fmla="val 53000"/>
            </a:avLst>
          </a:prstGeom>
          <a:gradFill rotWithShape="0">
            <a:gsLst>
              <a:gs pos="0">
                <a:srgbClr val="FFFF66"/>
              </a:gs>
              <a:gs pos="100000">
                <a:srgbClr val="FF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zh-CN" altLang="en-US" sz="2400">
              <a:solidFill>
                <a:srgbClr val="A50021"/>
              </a:solidFill>
            </a:endParaRPr>
          </a:p>
        </p:txBody>
      </p:sp>
      <p:sp>
        <p:nvSpPr>
          <p:cNvPr id="43022" name="AutoShape 16"/>
          <p:cNvSpPr>
            <a:spLocks noChangeArrowheads="1"/>
          </p:cNvSpPr>
          <p:nvPr/>
        </p:nvSpPr>
        <p:spPr bwMode="auto">
          <a:xfrm rot="8400000">
            <a:off x="4226985" y="4022725"/>
            <a:ext cx="1011767" cy="357188"/>
          </a:xfrm>
          <a:prstGeom prst="rightArrow">
            <a:avLst>
              <a:gd name="adj1" fmla="val 50000"/>
              <a:gd name="adj2" fmla="val 53111"/>
            </a:avLst>
          </a:prstGeom>
          <a:gradFill rotWithShape="0">
            <a:gsLst>
              <a:gs pos="0">
                <a:srgbClr val="FFFF66"/>
              </a:gs>
              <a:gs pos="100000">
                <a:srgbClr val="FF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zh-CN" altLang="en-US" sz="2400">
              <a:solidFill>
                <a:srgbClr val="A50021"/>
              </a:solidFill>
            </a:endParaRPr>
          </a:p>
        </p:txBody>
      </p:sp>
      <p:sp>
        <p:nvSpPr>
          <p:cNvPr id="43023" name="Text Box 17"/>
          <p:cNvSpPr txBox="1">
            <a:spLocks noChangeArrowheads="1"/>
          </p:cNvSpPr>
          <p:nvPr/>
        </p:nvSpPr>
        <p:spPr bwMode="auto">
          <a:xfrm>
            <a:off x="1953163" y="2620963"/>
            <a:ext cx="1114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r>
              <a:rPr lang="zh-CN" altLang="en-US" sz="1800"/>
              <a:t>冲击波</a:t>
            </a:r>
          </a:p>
          <a:p>
            <a:pPr algn="ctr"/>
            <a:r>
              <a:rPr lang="zh-CN" altLang="en-US" sz="1800"/>
              <a:t>破坏作用</a:t>
            </a:r>
          </a:p>
        </p:txBody>
      </p:sp>
      <p:sp>
        <p:nvSpPr>
          <p:cNvPr id="43024" name="Text Box 18"/>
          <p:cNvSpPr txBox="1">
            <a:spLocks noChangeArrowheads="1"/>
          </p:cNvSpPr>
          <p:nvPr/>
        </p:nvSpPr>
        <p:spPr bwMode="auto">
          <a:xfrm>
            <a:off x="9052463" y="2689225"/>
            <a:ext cx="1114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r>
              <a:rPr lang="zh-CN" altLang="en-US" sz="1800"/>
              <a:t>直接</a:t>
            </a:r>
          </a:p>
          <a:p>
            <a:pPr algn="ctr"/>
            <a:r>
              <a:rPr lang="zh-CN" altLang="en-US" sz="1800"/>
              <a:t>破坏作用</a:t>
            </a:r>
            <a:endParaRPr lang="zh-CN" altLang="en-US" sz="2400"/>
          </a:p>
        </p:txBody>
      </p:sp>
      <p:sp>
        <p:nvSpPr>
          <p:cNvPr id="43025" name="Text Box 19"/>
          <p:cNvSpPr txBox="1">
            <a:spLocks noChangeArrowheads="1"/>
          </p:cNvSpPr>
          <p:nvPr/>
        </p:nvSpPr>
        <p:spPr bwMode="auto">
          <a:xfrm>
            <a:off x="9192163" y="4406901"/>
            <a:ext cx="1114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r>
              <a:rPr lang="zh-CN" altLang="en-US" sz="1800"/>
              <a:t>造成火灾</a:t>
            </a:r>
          </a:p>
        </p:txBody>
      </p:sp>
      <p:sp>
        <p:nvSpPr>
          <p:cNvPr id="43026" name="Text Box 20"/>
          <p:cNvSpPr txBox="1">
            <a:spLocks noChangeArrowheads="1"/>
          </p:cNvSpPr>
          <p:nvPr/>
        </p:nvSpPr>
        <p:spPr bwMode="auto">
          <a:xfrm>
            <a:off x="3709535" y="4645025"/>
            <a:ext cx="1811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r>
              <a:rPr lang="zh-CN" altLang="en-US" sz="1800"/>
              <a:t>毒物泄漏导致</a:t>
            </a:r>
          </a:p>
          <a:p>
            <a:pPr algn="ctr"/>
            <a:r>
              <a:rPr lang="zh-CN" altLang="en-US" sz="1800"/>
              <a:t>中毒和环境污染</a:t>
            </a:r>
          </a:p>
        </p:txBody>
      </p:sp>
    </p:spTree>
    <p:extLst>
      <p:ext uri="{BB962C8B-B14F-4D97-AF65-F5344CB8AC3E}">
        <p14:creationId xmlns:p14="http://schemas.microsoft.com/office/powerpoint/2010/main" val="4150536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34433" y="1341439"/>
            <a:ext cx="1127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lnSpc>
                <a:spcPct val="75000"/>
              </a:lnSpc>
              <a:spcBef>
                <a:spcPct val="50000"/>
              </a:spcBef>
            </a:pPr>
            <a:r>
              <a:rPr lang="zh-CN" altLang="en-US">
                <a:latin typeface="仿宋" pitchFamily="49" charset="-122"/>
                <a:ea typeface="仿宋" pitchFamily="49" charset="-122"/>
              </a:rPr>
              <a:t>   （一）</a:t>
            </a:r>
            <a:r>
              <a:rPr lang="zh-CN" altLang="en-US" sz="3000">
                <a:latin typeface="仿宋_GB2312" pitchFamily="49" charset="-122"/>
              </a:rPr>
              <a:t>易爆</a:t>
            </a:r>
            <a:r>
              <a:rPr lang="zh-CN" altLang="en-US" sz="2800">
                <a:latin typeface="仿宋" pitchFamily="49" charset="-122"/>
                <a:ea typeface="仿宋" pitchFamily="49" charset="-122"/>
              </a:rPr>
              <a:t> </a:t>
            </a:r>
            <a:r>
              <a:rPr lang="zh-CN" altLang="en-US" sz="2800">
                <a:latin typeface="仿宋_GB2312" pitchFamily="49" charset="-122"/>
              </a:rPr>
              <a:t>（爆炸物爆炸、可燃物质爆炸）</a:t>
            </a:r>
          </a:p>
        </p:txBody>
      </p:sp>
      <p:sp>
        <p:nvSpPr>
          <p:cNvPr id="44035" name="Text Box 4"/>
          <p:cNvSpPr txBox="1">
            <a:spLocks noChangeArrowheads="1"/>
          </p:cNvSpPr>
          <p:nvPr/>
        </p:nvSpPr>
        <p:spPr bwMode="auto">
          <a:xfrm>
            <a:off x="624418" y="2420939"/>
            <a:ext cx="109579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2400">
                <a:latin typeface="仿宋_GB2312" pitchFamily="49" charset="-122"/>
              </a:rPr>
              <a:t>   爆炸极限：是指可燃物质(可燃气体、蒸气、粉尘或纤维尘等)与空气(氧气或氧化剂)均匀混合形成混合物，其浓度达到一定的范围时，遇到明火或一定的引爆能量能立即发生爆炸，这个可发生爆炸的浓度范围称为爆炸极限。</a:t>
            </a:r>
            <a:endParaRPr lang="en-US" altLang="zh-CN" sz="2400">
              <a:latin typeface="仿宋_GB2312" pitchFamily="49" charset="-122"/>
            </a:endParaRPr>
          </a:p>
        </p:txBody>
      </p:sp>
      <p:sp>
        <p:nvSpPr>
          <p:cNvPr id="44036" name="Text Box 5"/>
          <p:cNvSpPr txBox="1">
            <a:spLocks noChangeArrowheads="1"/>
          </p:cNvSpPr>
          <p:nvPr/>
        </p:nvSpPr>
        <p:spPr bwMode="auto">
          <a:xfrm>
            <a:off x="431801" y="4365625"/>
            <a:ext cx="11233151"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buClr>
                <a:schemeClr val="accent1"/>
              </a:buClr>
              <a:buSzPct val="50000"/>
              <a:buFont typeface="Wingdings 2" pitchFamily="18" charset="2"/>
              <a:buNone/>
            </a:pPr>
            <a:r>
              <a:rPr lang="zh-CN" altLang="en-US" sz="1800">
                <a:solidFill>
                  <a:srgbClr val="4A74C8"/>
                </a:solidFill>
                <a:sym typeface="Wingdings 2" pitchFamily="18" charset="2"/>
              </a:rPr>
              <a:t>     </a:t>
            </a:r>
            <a:r>
              <a:rPr lang="zh-CN" altLang="en-US" sz="2400">
                <a:solidFill>
                  <a:srgbClr val="4A74C8"/>
                </a:solidFill>
                <a:latin typeface="仿宋_GB2312" pitchFamily="49" charset="-122"/>
                <a:sym typeface="Wingdings 2" pitchFamily="18" charset="2"/>
              </a:rPr>
              <a:t></a:t>
            </a:r>
            <a:r>
              <a:rPr lang="zh-CN" altLang="en-US" sz="2400">
                <a:latin typeface="仿宋_GB2312" pitchFamily="49" charset="-122"/>
              </a:rPr>
              <a:t>爆炸下限</a:t>
            </a:r>
            <a:r>
              <a:rPr lang="en-US" altLang="zh-CN" sz="2400">
                <a:latin typeface="仿宋_GB2312" pitchFamily="49" charset="-122"/>
              </a:rPr>
              <a:t>: </a:t>
            </a:r>
            <a:r>
              <a:rPr lang="zh-CN" altLang="en-US" sz="2400">
                <a:latin typeface="仿宋_GB2312" pitchFamily="49" charset="-122"/>
              </a:rPr>
              <a:t>形成爆炸性混合物（气体）的最低浓度  </a:t>
            </a:r>
          </a:p>
          <a:p>
            <a:pPr>
              <a:spcBef>
                <a:spcPct val="50000"/>
              </a:spcBef>
              <a:buClr>
                <a:schemeClr val="accent1"/>
              </a:buClr>
              <a:buSzPct val="50000"/>
              <a:buFont typeface="Wingdings 2" pitchFamily="18" charset="2"/>
              <a:buNone/>
            </a:pPr>
            <a:r>
              <a:rPr lang="zh-CN" altLang="en-US" sz="2400">
                <a:solidFill>
                  <a:srgbClr val="4A74C8"/>
                </a:solidFill>
                <a:latin typeface="仿宋_GB2312" pitchFamily="49" charset="-122"/>
                <a:sym typeface="Wingdings 2" pitchFamily="18" charset="2"/>
              </a:rPr>
              <a:t>  </a:t>
            </a:r>
            <a:r>
              <a:rPr lang="zh-CN" altLang="en-US" sz="2400">
                <a:latin typeface="仿宋_GB2312" pitchFamily="49" charset="-122"/>
              </a:rPr>
              <a:t>爆炸上限：形成爆炸性混合物（气体）的最高浓度 </a:t>
            </a:r>
          </a:p>
          <a:p>
            <a:pPr>
              <a:spcBef>
                <a:spcPct val="50000"/>
              </a:spcBef>
              <a:buClr>
                <a:schemeClr val="accent1"/>
              </a:buClr>
              <a:buSzPct val="50000"/>
              <a:buFont typeface="Wingdings 2" pitchFamily="18" charset="2"/>
              <a:buNone/>
            </a:pPr>
            <a:r>
              <a:rPr lang="zh-CN" altLang="en-US">
                <a:latin typeface="仿宋_GB2312" pitchFamily="49" charset="-122"/>
              </a:rPr>
              <a:t>    </a:t>
            </a:r>
            <a:endParaRPr lang="zh-CN" altLang="en-US" sz="2400">
              <a:solidFill>
                <a:srgbClr val="FF0066"/>
              </a:solidFill>
              <a:latin typeface="仿宋_GB2312" pitchFamily="49" charset="-122"/>
            </a:endParaRPr>
          </a:p>
        </p:txBody>
      </p:sp>
    </p:spTree>
    <p:extLst>
      <p:ext uri="{BB962C8B-B14F-4D97-AF65-F5344CB8AC3E}">
        <p14:creationId xmlns:p14="http://schemas.microsoft.com/office/powerpoint/2010/main" val="4216286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863601" y="1125539"/>
            <a:ext cx="1089236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spcBef>
                <a:spcPct val="50000"/>
              </a:spcBef>
            </a:pPr>
            <a:r>
              <a:rPr lang="zh-CN" altLang="en-US" sz="2800">
                <a:latin typeface="仿宋" pitchFamily="49" charset="-122"/>
                <a:ea typeface="仿宋" pitchFamily="49" charset="-122"/>
              </a:rPr>
              <a:t>（一）</a:t>
            </a:r>
            <a:r>
              <a:rPr lang="zh-CN" altLang="en-US" sz="2800">
                <a:latin typeface="仿宋_GB2312" pitchFamily="49" charset="-122"/>
              </a:rPr>
              <a:t>易爆</a:t>
            </a:r>
          </a:p>
        </p:txBody>
      </p:sp>
      <p:sp>
        <p:nvSpPr>
          <p:cNvPr id="45059" name="Text Box 4"/>
          <p:cNvSpPr txBox="1">
            <a:spLocks noChangeArrowheads="1"/>
          </p:cNvSpPr>
          <p:nvPr/>
        </p:nvSpPr>
        <p:spPr bwMode="auto">
          <a:xfrm>
            <a:off x="527051" y="1916114"/>
            <a:ext cx="1105534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2500">
                <a:latin typeface="仿宋_GB2312" pitchFamily="49" charset="-122"/>
              </a:rPr>
              <a:t>    化学品的爆炸极限范围越宽，最小点火能量越低，其爆炸危险性越大。 </a:t>
            </a:r>
          </a:p>
        </p:txBody>
      </p:sp>
      <p:sp>
        <p:nvSpPr>
          <p:cNvPr id="45060" name="Text Box 5"/>
          <p:cNvSpPr txBox="1">
            <a:spLocks noChangeArrowheads="1"/>
          </p:cNvSpPr>
          <p:nvPr/>
        </p:nvSpPr>
        <p:spPr bwMode="auto">
          <a:xfrm>
            <a:off x="958851" y="3068639"/>
            <a:ext cx="11233149"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20000"/>
              </a:lnSpc>
              <a:spcBef>
                <a:spcPct val="50000"/>
              </a:spcBef>
              <a:buClr>
                <a:srgbClr val="3A66BE"/>
              </a:buClr>
              <a:buFont typeface="Wingdings 2" pitchFamily="18" charset="2"/>
              <a:buChar char="²"/>
            </a:pPr>
            <a:r>
              <a:rPr lang="zh-CN" altLang="en-US" sz="2500">
                <a:latin typeface="仿宋_GB2312" pitchFamily="49" charset="-122"/>
              </a:rPr>
              <a:t>如氢气的爆炸极限为</a:t>
            </a:r>
            <a:r>
              <a:rPr lang="en-US" altLang="zh-CN" sz="2500">
                <a:latin typeface="仿宋_GB2312" pitchFamily="49" charset="-122"/>
              </a:rPr>
              <a:t>4</a:t>
            </a:r>
            <a:r>
              <a:rPr lang="zh-CN" altLang="en-US" sz="2500">
                <a:latin typeface="仿宋_GB2312" pitchFamily="49" charset="-122"/>
              </a:rPr>
              <a:t>～</a:t>
            </a:r>
            <a:r>
              <a:rPr lang="en-US" altLang="zh-CN" sz="2500">
                <a:latin typeface="仿宋_GB2312" pitchFamily="49" charset="-122"/>
              </a:rPr>
              <a:t>75.6%</a:t>
            </a:r>
            <a:r>
              <a:rPr lang="zh-CN" altLang="en-US" sz="2500">
                <a:latin typeface="仿宋_GB2312" pitchFamily="49" charset="-122"/>
              </a:rPr>
              <a:t>，最小点火能量</a:t>
            </a:r>
            <a:r>
              <a:rPr lang="en-US" altLang="zh-CN" sz="2500">
                <a:latin typeface="仿宋_GB2312" pitchFamily="49" charset="-122"/>
              </a:rPr>
              <a:t>0.02mJ</a:t>
            </a:r>
            <a:r>
              <a:rPr lang="zh-CN" altLang="en-US" sz="2500">
                <a:latin typeface="仿宋_GB2312" pitchFamily="49" charset="-122"/>
              </a:rPr>
              <a:t>；</a:t>
            </a:r>
          </a:p>
          <a:p>
            <a:pPr>
              <a:lnSpc>
                <a:spcPct val="120000"/>
              </a:lnSpc>
              <a:spcBef>
                <a:spcPct val="50000"/>
              </a:spcBef>
              <a:buClr>
                <a:srgbClr val="3A66BE"/>
              </a:buClr>
              <a:buFont typeface="Wingdings 2" pitchFamily="18" charset="2"/>
              <a:buChar char="²"/>
            </a:pPr>
            <a:r>
              <a:rPr lang="zh-CN" altLang="en-US" sz="2500">
                <a:latin typeface="仿宋_GB2312" pitchFamily="49" charset="-122"/>
              </a:rPr>
              <a:t>乙炔的爆炸极限为</a:t>
            </a:r>
            <a:r>
              <a:rPr lang="en-US" altLang="zh-CN" sz="2500">
                <a:latin typeface="仿宋_GB2312" pitchFamily="49" charset="-122"/>
              </a:rPr>
              <a:t>2.5</a:t>
            </a:r>
            <a:r>
              <a:rPr lang="zh-CN" altLang="en-US" sz="2500">
                <a:latin typeface="仿宋_GB2312" pitchFamily="49" charset="-122"/>
              </a:rPr>
              <a:t>～</a:t>
            </a:r>
            <a:r>
              <a:rPr lang="en-US" altLang="zh-CN" sz="2500">
                <a:latin typeface="仿宋_GB2312" pitchFamily="49" charset="-122"/>
              </a:rPr>
              <a:t>81%</a:t>
            </a:r>
            <a:r>
              <a:rPr lang="zh-CN" altLang="en-US" sz="2500">
                <a:latin typeface="仿宋_GB2312" pitchFamily="49" charset="-122"/>
              </a:rPr>
              <a:t>，最小点火能量为</a:t>
            </a:r>
            <a:r>
              <a:rPr lang="en-US" altLang="zh-CN" sz="2500">
                <a:latin typeface="仿宋_GB2312" pitchFamily="49" charset="-122"/>
              </a:rPr>
              <a:t>0.03mJ</a:t>
            </a:r>
            <a:r>
              <a:rPr lang="zh-CN" altLang="en-US" sz="2500">
                <a:latin typeface="仿宋_GB2312" pitchFamily="49" charset="-122"/>
              </a:rPr>
              <a:t>。</a:t>
            </a:r>
          </a:p>
        </p:txBody>
      </p:sp>
      <p:sp>
        <p:nvSpPr>
          <p:cNvPr id="45061" name="Text Box 6"/>
          <p:cNvSpPr txBox="1">
            <a:spLocks noChangeArrowheads="1"/>
          </p:cNvSpPr>
          <p:nvPr/>
        </p:nvSpPr>
        <p:spPr bwMode="auto">
          <a:xfrm>
            <a:off x="624418" y="4581525"/>
            <a:ext cx="110553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2500">
                <a:latin typeface="仿宋_GB2312" pitchFamily="49" charset="-122"/>
              </a:rPr>
              <a:t>    </a:t>
            </a:r>
            <a:r>
              <a:rPr lang="zh-CN" altLang="en-US" sz="2800">
                <a:latin typeface="仿宋_GB2312" pitchFamily="49" charset="-122"/>
              </a:rPr>
              <a:t>我国把爆炸下限＜</a:t>
            </a:r>
            <a:r>
              <a:rPr lang="en-US" altLang="zh-CN" sz="2800">
                <a:latin typeface="仿宋_GB2312" pitchFamily="49" charset="-122"/>
              </a:rPr>
              <a:t>10%</a:t>
            </a:r>
            <a:r>
              <a:rPr lang="zh-CN" altLang="en-US" sz="2800">
                <a:latin typeface="仿宋_GB2312" pitchFamily="49" charset="-122"/>
              </a:rPr>
              <a:t>可燃气</a:t>
            </a:r>
            <a:r>
              <a:rPr lang="zh-CN" altLang="en-US" sz="2800"/>
              <a:t>体划为一级可燃气体。</a:t>
            </a:r>
            <a:r>
              <a:rPr lang="zh-CN" altLang="en-US" sz="2800">
                <a:latin typeface="仿宋_GB2312" pitchFamily="49" charset="-122"/>
              </a:rPr>
              <a:t>存在</a:t>
            </a:r>
            <a:r>
              <a:rPr lang="zh-CN" altLang="en-US" sz="2800"/>
              <a:t>一级可燃气体</a:t>
            </a:r>
            <a:r>
              <a:rPr lang="zh-CN" altLang="en-US" sz="2800">
                <a:latin typeface="仿宋_GB2312" pitchFamily="49" charset="-122"/>
              </a:rPr>
              <a:t>的场所在</a:t>
            </a:r>
            <a:r>
              <a:rPr lang="en-US" altLang="zh-CN" sz="2800">
                <a:latin typeface="仿宋_GB2312" pitchFamily="49" charset="-122"/>
              </a:rPr>
              <a:t>《</a:t>
            </a:r>
            <a:r>
              <a:rPr lang="zh-CN" altLang="en-US" sz="2800">
                <a:latin typeface="仿宋_GB2312" pitchFamily="49" charset="-122"/>
              </a:rPr>
              <a:t>建筑设计防火规范</a:t>
            </a:r>
            <a:r>
              <a:rPr lang="en-US" altLang="zh-CN" sz="2800">
                <a:latin typeface="仿宋_GB2312" pitchFamily="49" charset="-122"/>
              </a:rPr>
              <a:t>》</a:t>
            </a:r>
            <a:r>
              <a:rPr lang="zh-CN" altLang="en-US" sz="2800">
                <a:latin typeface="仿宋_GB2312" pitchFamily="49" charset="-122"/>
              </a:rPr>
              <a:t>中规定为</a:t>
            </a:r>
            <a:r>
              <a:rPr lang="zh-CN" altLang="en-US" sz="2800"/>
              <a:t>甲类危</a:t>
            </a:r>
            <a:r>
              <a:rPr lang="zh-CN" altLang="en-US" sz="2800">
                <a:latin typeface="仿宋_GB2312" pitchFamily="49" charset="-122"/>
              </a:rPr>
              <a:t>险场所。</a:t>
            </a:r>
            <a:r>
              <a:rPr lang="zh-CN" altLang="en-US" sz="2800"/>
              <a:t>    </a:t>
            </a:r>
          </a:p>
        </p:txBody>
      </p:sp>
    </p:spTree>
    <p:extLst>
      <p:ext uri="{BB962C8B-B14F-4D97-AF65-F5344CB8AC3E}">
        <p14:creationId xmlns:p14="http://schemas.microsoft.com/office/powerpoint/2010/main" val="1748666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165185" y="736671"/>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spcBef>
                <a:spcPct val="50000"/>
              </a:spcBef>
            </a:pPr>
            <a:endParaRPr lang="zh-CN" altLang="en-US" sz="4000"/>
          </a:p>
        </p:txBody>
      </p:sp>
      <p:sp>
        <p:nvSpPr>
          <p:cNvPr id="9219" name="Text Box 5"/>
          <p:cNvSpPr txBox="1">
            <a:spLocks noChangeArrowheads="1"/>
          </p:cNvSpPr>
          <p:nvPr/>
        </p:nvSpPr>
        <p:spPr bwMode="auto">
          <a:xfrm>
            <a:off x="952500" y="1214439"/>
            <a:ext cx="104648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30000"/>
              </a:lnSpc>
            </a:pPr>
            <a:r>
              <a:rPr lang="en-US" altLang="zh-CN" sz="2800">
                <a:latin typeface="幼圆" pitchFamily="49" charset="-122"/>
                <a:ea typeface="幼圆" pitchFamily="49" charset="-122"/>
              </a:rPr>
              <a:t>【</a:t>
            </a:r>
            <a:r>
              <a:rPr lang="zh-CN" altLang="en-US" sz="2800">
                <a:solidFill>
                  <a:srgbClr val="FF0000"/>
                </a:solidFill>
                <a:latin typeface="幼圆" pitchFamily="49" charset="-122"/>
                <a:ea typeface="幼圆" pitchFamily="49" charset="-122"/>
              </a:rPr>
              <a:t>通用规范</a:t>
            </a:r>
            <a:r>
              <a:rPr lang="en-US" altLang="zh-CN" sz="2800">
                <a:latin typeface="幼圆" pitchFamily="49" charset="-122"/>
                <a:ea typeface="幼圆" pitchFamily="49" charset="-122"/>
              </a:rPr>
              <a:t>】</a:t>
            </a:r>
          </a:p>
          <a:p>
            <a:pPr>
              <a:lnSpc>
                <a:spcPct val="130000"/>
              </a:lnSpc>
            </a:pPr>
            <a:r>
              <a:rPr lang="en-US" altLang="zh-CN" sz="2400">
                <a:latin typeface="幼圆" pitchFamily="49" charset="-122"/>
                <a:ea typeface="幼圆" pitchFamily="49" charset="-122"/>
              </a:rPr>
              <a:t>5.7</a:t>
            </a:r>
            <a:r>
              <a:rPr lang="zh-CN" altLang="en-US" sz="2400">
                <a:latin typeface="幼圆" pitchFamily="49" charset="-122"/>
                <a:ea typeface="幼圆" pitchFamily="49" charset="-122"/>
              </a:rPr>
              <a:t>产品安全与危害告知</a:t>
            </a:r>
          </a:p>
          <a:p>
            <a:pPr>
              <a:lnSpc>
                <a:spcPct val="130000"/>
              </a:lnSpc>
            </a:pPr>
            <a:r>
              <a:rPr lang="en-US" altLang="zh-CN" sz="2400">
                <a:latin typeface="幼圆" pitchFamily="49" charset="-122"/>
                <a:ea typeface="幼圆" pitchFamily="49" charset="-122"/>
              </a:rPr>
              <a:t>5.7.1 </a:t>
            </a:r>
            <a:r>
              <a:rPr lang="en-US" altLang="zh-CN">
                <a:solidFill>
                  <a:schemeClr val="accent2"/>
                </a:solidFill>
              </a:rPr>
              <a:t> </a:t>
            </a:r>
            <a:r>
              <a:rPr lang="zh-CN" altLang="en-US" sz="2400">
                <a:latin typeface="幼圆" pitchFamily="49" charset="-122"/>
                <a:ea typeface="幼圆" pitchFamily="49" charset="-122"/>
              </a:rPr>
              <a:t>危险化学品档案</a:t>
            </a:r>
          </a:p>
          <a:p>
            <a:r>
              <a:rPr lang="zh-CN" altLang="en-US" sz="2400">
                <a:latin typeface="幼圆" pitchFamily="49" charset="-122"/>
                <a:ea typeface="幼圆" pitchFamily="49" charset="-122"/>
              </a:rPr>
              <a:t>    企业应对所有危险化学品，包括产品、原料和中间产</a:t>
            </a:r>
            <a:endParaRPr lang="en-US" altLang="zh-CN" sz="2400">
              <a:latin typeface="幼圆" pitchFamily="49" charset="-122"/>
              <a:ea typeface="幼圆" pitchFamily="49" charset="-122"/>
            </a:endParaRPr>
          </a:p>
          <a:p>
            <a:r>
              <a:rPr lang="zh-CN" altLang="en-US" sz="2400">
                <a:latin typeface="幼圆" pitchFamily="49" charset="-122"/>
                <a:ea typeface="幼圆" pitchFamily="49" charset="-122"/>
              </a:rPr>
              <a:t>品进行普查，建立危险化学品档案，包括：</a:t>
            </a:r>
          </a:p>
          <a:p>
            <a:r>
              <a:rPr lang="en-US" altLang="zh-CN" sz="2400">
                <a:latin typeface="幼圆" pitchFamily="49" charset="-122"/>
                <a:ea typeface="幼圆" pitchFamily="49" charset="-122"/>
              </a:rPr>
              <a:t>    1</a:t>
            </a:r>
            <a:r>
              <a:rPr lang="zh-CN" altLang="en-US" sz="2400">
                <a:latin typeface="幼圆" pitchFamily="49" charset="-122"/>
                <a:ea typeface="幼圆" pitchFamily="49" charset="-122"/>
              </a:rPr>
              <a:t>）名称，包括别名、英文名等；</a:t>
            </a:r>
          </a:p>
          <a:p>
            <a:r>
              <a:rPr lang="en-US" altLang="zh-CN" sz="2400">
                <a:latin typeface="幼圆" pitchFamily="49" charset="-122"/>
                <a:ea typeface="幼圆" pitchFamily="49" charset="-122"/>
              </a:rPr>
              <a:t>    2) </a:t>
            </a:r>
            <a:r>
              <a:rPr lang="zh-CN" altLang="en-US" sz="2400">
                <a:latin typeface="幼圆" pitchFamily="49" charset="-122"/>
                <a:ea typeface="幼圆" pitchFamily="49" charset="-122"/>
              </a:rPr>
              <a:t>存放、生产、使用地点；</a:t>
            </a:r>
          </a:p>
          <a:p>
            <a:r>
              <a:rPr lang="en-US" altLang="zh-CN" sz="2400">
                <a:latin typeface="幼圆" pitchFamily="49" charset="-122"/>
                <a:ea typeface="幼圆" pitchFamily="49" charset="-122"/>
              </a:rPr>
              <a:t>    3</a:t>
            </a:r>
            <a:r>
              <a:rPr lang="zh-CN" altLang="en-US" sz="2400">
                <a:latin typeface="幼圆" pitchFamily="49" charset="-122"/>
                <a:ea typeface="幼圆" pitchFamily="49" charset="-122"/>
              </a:rPr>
              <a:t>）数量；</a:t>
            </a:r>
          </a:p>
          <a:p>
            <a:r>
              <a:rPr lang="en-US" altLang="zh-CN" sz="2400">
                <a:latin typeface="幼圆" pitchFamily="49" charset="-122"/>
                <a:ea typeface="幼圆" pitchFamily="49" charset="-122"/>
              </a:rPr>
              <a:t>    4</a:t>
            </a:r>
            <a:r>
              <a:rPr lang="zh-CN" altLang="en-US" sz="2400">
                <a:latin typeface="幼圆" pitchFamily="49" charset="-122"/>
                <a:ea typeface="幼圆" pitchFamily="49" charset="-122"/>
              </a:rPr>
              <a:t>）危险性分类、危规号、包装类别、登记号；</a:t>
            </a:r>
          </a:p>
          <a:p>
            <a:r>
              <a:rPr lang="en-US" altLang="zh-CN" sz="2400">
                <a:latin typeface="幼圆" pitchFamily="49" charset="-122"/>
                <a:ea typeface="幼圆" pitchFamily="49" charset="-122"/>
              </a:rPr>
              <a:t>    5</a:t>
            </a:r>
            <a:r>
              <a:rPr lang="zh-CN" altLang="en-US" sz="2400">
                <a:latin typeface="幼圆" pitchFamily="49" charset="-122"/>
                <a:ea typeface="幼圆" pitchFamily="49" charset="-122"/>
              </a:rPr>
              <a:t>）安全技术说明书与安全标签。 </a:t>
            </a:r>
          </a:p>
        </p:txBody>
      </p:sp>
      <p:sp>
        <p:nvSpPr>
          <p:cNvPr id="9220" name="Text Box 6"/>
          <p:cNvSpPr txBox="1">
            <a:spLocks noChangeArrowheads="1"/>
          </p:cNvSpPr>
          <p:nvPr/>
        </p:nvSpPr>
        <p:spPr bwMode="auto">
          <a:xfrm>
            <a:off x="10399952" y="639856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spcBef>
                <a:spcPct val="50000"/>
              </a:spcBef>
            </a:pPr>
            <a:endParaRPr lang="zh-CN" altLang="en-US" sz="2400"/>
          </a:p>
        </p:txBody>
      </p:sp>
    </p:spTree>
    <p:extLst>
      <p:ext uri="{BB962C8B-B14F-4D97-AF65-F5344CB8AC3E}">
        <p14:creationId xmlns:p14="http://schemas.microsoft.com/office/powerpoint/2010/main" val="1871869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573618" y="5570539"/>
            <a:ext cx="1161838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a:solidFill>
                  <a:schemeClr val="tx2"/>
                </a:solidFill>
                <a:latin typeface="华文中宋" pitchFamily="2" charset="-122"/>
                <a:ea typeface="华文中宋" pitchFamily="2" charset="-122"/>
              </a:rPr>
              <a:t>部分易燃气体或蒸气的爆炸浓度范围（在空气中的</a:t>
            </a:r>
            <a:r>
              <a:rPr lang="zh-CN" altLang="en-US" sz="2000">
                <a:solidFill>
                  <a:srgbClr val="FF0000"/>
                </a:solidFill>
                <a:latin typeface="华文中宋" pitchFamily="2" charset="-122"/>
                <a:ea typeface="华文中宋" pitchFamily="2" charset="-122"/>
              </a:rPr>
              <a:t>体积百分比</a:t>
            </a:r>
            <a:r>
              <a:rPr lang="zh-CN" altLang="en-US" sz="2000">
                <a:solidFill>
                  <a:schemeClr val="tx2"/>
                </a:solidFill>
                <a:latin typeface="华文中宋" pitchFamily="2" charset="-122"/>
                <a:ea typeface="华文中宋" pitchFamily="2" charset="-122"/>
              </a:rPr>
              <a:t>）</a:t>
            </a:r>
          </a:p>
          <a:p>
            <a:pPr algn="ctr"/>
            <a:r>
              <a:rPr lang="zh-CN" altLang="en-US" sz="2000">
                <a:solidFill>
                  <a:srgbClr val="FF0000"/>
                </a:solidFill>
                <a:latin typeface="华文中宋" pitchFamily="2" charset="-122"/>
                <a:ea typeface="华文中宋" pitchFamily="2" charset="-122"/>
              </a:rPr>
              <a:t>可燃气体的爆炸极限越宽，爆炸下限越低越危险 </a:t>
            </a:r>
            <a:r>
              <a:rPr lang="en-US" altLang="zh-CN" sz="2000">
                <a:solidFill>
                  <a:srgbClr val="FF0000"/>
                </a:solidFill>
                <a:latin typeface="华文中宋" pitchFamily="2" charset="-122"/>
                <a:ea typeface="华文中宋" pitchFamily="2" charset="-122"/>
              </a:rPr>
              <a:t>!</a:t>
            </a:r>
          </a:p>
        </p:txBody>
      </p:sp>
      <p:pic>
        <p:nvPicPr>
          <p:cNvPr id="46083" name="Picture 3" descr="易燃气体或蒸气的爆炸浓度范围（在空气中的百分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836613"/>
            <a:ext cx="110744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060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1390651" y="1268413"/>
            <a:ext cx="9052983"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0" lang="zh-CN" altLang="en-US" sz="4400">
                <a:solidFill>
                  <a:schemeClr val="tx2"/>
                </a:solidFill>
              </a:rPr>
              <a:t>氢 </a:t>
            </a:r>
            <a:r>
              <a:rPr kumimoji="0" lang="en-US" altLang="zh-CN" sz="4400">
                <a:solidFill>
                  <a:schemeClr val="tx2"/>
                </a:solidFill>
              </a:rPr>
              <a:t>- </a:t>
            </a:r>
            <a:r>
              <a:rPr kumimoji="0" lang="zh-CN" altLang="en-US" sz="4400">
                <a:solidFill>
                  <a:schemeClr val="tx2"/>
                </a:solidFill>
              </a:rPr>
              <a:t>空气</a:t>
            </a:r>
            <a:endParaRPr kumimoji="0" lang="en-CA" sz="4400">
              <a:solidFill>
                <a:schemeClr val="tx2"/>
              </a:solidFill>
            </a:endParaRPr>
          </a:p>
        </p:txBody>
      </p:sp>
      <p:sp>
        <p:nvSpPr>
          <p:cNvPr id="47107" name="Rectangle 5"/>
          <p:cNvSpPr>
            <a:spLocks noChangeArrowheads="1"/>
          </p:cNvSpPr>
          <p:nvPr/>
        </p:nvSpPr>
        <p:spPr bwMode="auto">
          <a:xfrm>
            <a:off x="3983567" y="2205039"/>
            <a:ext cx="5088467" cy="406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kumimoji="0" lang="en-US" altLang="zh-CN" sz="2400">
              <a:sym typeface="Wingdings" pitchFamily="2" charset="2"/>
            </a:endParaRPr>
          </a:p>
          <a:p>
            <a:pPr marL="342900" indent="-342900">
              <a:lnSpc>
                <a:spcPct val="90000"/>
              </a:lnSpc>
              <a:spcBef>
                <a:spcPct val="20000"/>
              </a:spcBef>
            </a:pPr>
            <a:r>
              <a:rPr kumimoji="0" lang="zh-CN" altLang="en-US" sz="2400"/>
              <a:t>问题</a:t>
            </a:r>
          </a:p>
          <a:p>
            <a:pPr marL="342900" indent="-342900">
              <a:lnSpc>
                <a:spcPct val="90000"/>
              </a:lnSpc>
              <a:spcBef>
                <a:spcPct val="20000"/>
              </a:spcBef>
              <a:buFontTx/>
              <a:buChar char="•"/>
            </a:pPr>
            <a:r>
              <a:rPr kumimoji="0" lang="zh-CN" altLang="en-US" sz="2400"/>
              <a:t>爆炸极限</a:t>
            </a:r>
            <a:r>
              <a:rPr kumimoji="0" lang="en-US" altLang="zh-CN" sz="2400"/>
              <a:t> 4-75%</a:t>
            </a:r>
          </a:p>
          <a:p>
            <a:pPr marL="342900" indent="-342900">
              <a:lnSpc>
                <a:spcPct val="90000"/>
              </a:lnSpc>
              <a:spcBef>
                <a:spcPct val="20000"/>
              </a:spcBef>
            </a:pPr>
            <a:r>
              <a:rPr kumimoji="0" lang="zh-CN" altLang="en-US" sz="2400"/>
              <a:t>后果</a:t>
            </a:r>
          </a:p>
          <a:p>
            <a:pPr marL="342900" indent="-342900">
              <a:lnSpc>
                <a:spcPct val="90000"/>
              </a:lnSpc>
              <a:spcBef>
                <a:spcPct val="20000"/>
              </a:spcBef>
              <a:buFontTx/>
              <a:buChar char="•"/>
            </a:pPr>
            <a:r>
              <a:rPr kumimoji="0" lang="zh-CN" altLang="en-US" sz="2400"/>
              <a:t>着火</a:t>
            </a:r>
          </a:p>
          <a:p>
            <a:pPr marL="342900" indent="-342900">
              <a:lnSpc>
                <a:spcPct val="90000"/>
              </a:lnSpc>
              <a:spcBef>
                <a:spcPct val="20000"/>
              </a:spcBef>
              <a:buFontTx/>
              <a:buChar char="•"/>
            </a:pPr>
            <a:r>
              <a:rPr kumimoji="0" lang="zh-CN" altLang="en-US" sz="2400"/>
              <a:t>爆炸</a:t>
            </a:r>
          </a:p>
          <a:p>
            <a:pPr marL="342900" indent="-342900">
              <a:lnSpc>
                <a:spcPct val="90000"/>
              </a:lnSpc>
              <a:spcBef>
                <a:spcPct val="20000"/>
              </a:spcBef>
            </a:pPr>
            <a:r>
              <a:rPr kumimoji="0" lang="zh-CN" altLang="en-CA" sz="2400"/>
              <a:t>特别事项</a:t>
            </a:r>
            <a:endParaRPr kumimoji="0" lang="en-CA" sz="2400"/>
          </a:p>
          <a:p>
            <a:pPr marL="342900" indent="-342900">
              <a:lnSpc>
                <a:spcPct val="90000"/>
              </a:lnSpc>
              <a:spcBef>
                <a:spcPct val="20000"/>
              </a:spcBef>
              <a:buFontTx/>
              <a:buChar char="•"/>
            </a:pPr>
            <a:r>
              <a:rPr kumimoji="0" lang="zh-CN" altLang="en-US" sz="2400"/>
              <a:t>点火源</a:t>
            </a:r>
          </a:p>
          <a:p>
            <a:pPr marL="342900" indent="-342900">
              <a:lnSpc>
                <a:spcPct val="90000"/>
              </a:lnSpc>
              <a:spcBef>
                <a:spcPct val="20000"/>
              </a:spcBef>
              <a:buFontTx/>
              <a:buChar char="•"/>
            </a:pPr>
            <a:r>
              <a:rPr kumimoji="0" lang="zh-CN" altLang="en-US" sz="2400"/>
              <a:t>少量泄漏</a:t>
            </a:r>
          </a:p>
          <a:p>
            <a:pPr marL="342900" indent="-342900">
              <a:lnSpc>
                <a:spcPct val="90000"/>
              </a:lnSpc>
              <a:spcBef>
                <a:spcPct val="20000"/>
              </a:spcBef>
            </a:pPr>
            <a:endParaRPr kumimoji="0" lang="en-CA" sz="2400"/>
          </a:p>
        </p:txBody>
      </p:sp>
    </p:spTree>
    <p:extLst>
      <p:ext uri="{BB962C8B-B14F-4D97-AF65-F5344CB8AC3E}">
        <p14:creationId xmlns:p14="http://schemas.microsoft.com/office/powerpoint/2010/main" val="4051236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431800" y="1196975"/>
            <a:ext cx="10972800" cy="1217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0" lang="zh-CN" altLang="en-US" sz="2800">
                <a:solidFill>
                  <a:schemeClr val="tx2"/>
                </a:solidFill>
              </a:rPr>
              <a:t>多种多样的氢</a:t>
            </a:r>
            <a:r>
              <a:rPr kumimoji="0" lang="en-US" altLang="zh-CN" sz="2800">
                <a:solidFill>
                  <a:schemeClr val="tx2"/>
                </a:solidFill>
              </a:rPr>
              <a:t>-</a:t>
            </a:r>
            <a:r>
              <a:rPr kumimoji="0" lang="zh-CN" altLang="en-US" sz="2800">
                <a:solidFill>
                  <a:schemeClr val="tx2"/>
                </a:solidFill>
              </a:rPr>
              <a:t>空气爆炸</a:t>
            </a:r>
            <a:br>
              <a:rPr kumimoji="0" lang="zh-CN" altLang="en-US" sz="2800">
                <a:solidFill>
                  <a:schemeClr val="tx2"/>
                </a:solidFill>
              </a:rPr>
            </a:br>
            <a:r>
              <a:rPr kumimoji="0" lang="zh-CN" altLang="en-US" sz="2800">
                <a:solidFill>
                  <a:schemeClr val="tx2"/>
                </a:solidFill>
              </a:rPr>
              <a:t>预防措施</a:t>
            </a:r>
            <a:endParaRPr kumimoji="0" lang="zh-CN" altLang="en-CA" sz="2800">
              <a:solidFill>
                <a:schemeClr val="tx2"/>
              </a:solidFill>
            </a:endParaRPr>
          </a:p>
        </p:txBody>
      </p:sp>
      <p:sp>
        <p:nvSpPr>
          <p:cNvPr id="48131" name="Rectangle 5"/>
          <p:cNvSpPr>
            <a:spLocks noChangeArrowheads="1"/>
          </p:cNvSpPr>
          <p:nvPr/>
        </p:nvSpPr>
        <p:spPr bwMode="auto">
          <a:xfrm>
            <a:off x="624417" y="2708276"/>
            <a:ext cx="10972800" cy="3025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r>
              <a:rPr kumimoji="0" lang="zh-CN" altLang="en-US" sz="2800"/>
              <a:t>管道或设备腐蚀可能导致氢气聚集</a:t>
            </a:r>
            <a:endParaRPr kumimoji="0" lang="en-US" altLang="zh-CN" sz="2800"/>
          </a:p>
          <a:p>
            <a:pPr marL="742950" lvl="1" indent="-285750">
              <a:lnSpc>
                <a:spcPct val="80000"/>
              </a:lnSpc>
              <a:spcBef>
                <a:spcPct val="20000"/>
              </a:spcBef>
              <a:buFontTx/>
              <a:buChar char="–"/>
            </a:pPr>
            <a:r>
              <a:rPr kumimoji="0" lang="zh-CN" altLang="en-US" sz="2400"/>
              <a:t>硫酸储存</a:t>
            </a:r>
          </a:p>
          <a:p>
            <a:pPr marL="342900" indent="-342900">
              <a:lnSpc>
                <a:spcPct val="80000"/>
              </a:lnSpc>
              <a:spcBef>
                <a:spcPct val="20000"/>
              </a:spcBef>
              <a:buFontTx/>
              <a:buChar char="•"/>
            </a:pPr>
            <a:r>
              <a:rPr kumimoji="0" lang="zh-CN" altLang="en-US" sz="2800"/>
              <a:t>氢气可能聚集在盐酸储罐中</a:t>
            </a:r>
          </a:p>
          <a:p>
            <a:pPr marL="342900" indent="-342900">
              <a:lnSpc>
                <a:spcPct val="80000"/>
              </a:lnSpc>
              <a:spcBef>
                <a:spcPct val="20000"/>
              </a:spcBef>
              <a:buFontTx/>
              <a:buChar char="•"/>
            </a:pPr>
            <a:endParaRPr kumimoji="0" lang="zh-CN" altLang="en-US" sz="2800"/>
          </a:p>
          <a:p>
            <a:pPr marL="742950" lvl="1" indent="-285750">
              <a:lnSpc>
                <a:spcPct val="80000"/>
              </a:lnSpc>
              <a:spcBef>
                <a:spcPct val="20000"/>
              </a:spcBef>
            </a:pPr>
            <a:r>
              <a:rPr kumimoji="0" lang="zh-CN" altLang="en-US" sz="2400">
                <a:solidFill>
                  <a:srgbClr val="FF0000"/>
                </a:solidFill>
              </a:rPr>
              <a:t>惰性气体吹扫是预防此类事故的基本方法</a:t>
            </a:r>
            <a:endParaRPr kumimoji="0" lang="en-CA" sz="2800"/>
          </a:p>
        </p:txBody>
      </p:sp>
    </p:spTree>
    <p:extLst>
      <p:ext uri="{BB962C8B-B14F-4D97-AF65-F5344CB8AC3E}">
        <p14:creationId xmlns:p14="http://schemas.microsoft.com/office/powerpoint/2010/main" val="4244916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ChangeArrowheads="1"/>
          </p:cNvSpPr>
          <p:nvPr/>
        </p:nvSpPr>
        <p:spPr bwMode="auto">
          <a:xfrm>
            <a:off x="1102784" y="5084763"/>
            <a:ext cx="6144683" cy="1028700"/>
          </a:xfrm>
          <a:prstGeom prst="rect">
            <a:avLst/>
          </a:prstGeom>
          <a:solidFill>
            <a:srgbClr val="FCFEB9"/>
          </a:solidFill>
          <a:ln w="25400">
            <a:solidFill>
              <a:schemeClr val="tx1"/>
            </a:solidFill>
            <a:miter lim="800000"/>
            <a:headEnd/>
            <a:tailEnd/>
          </a:ln>
        </p:spPr>
        <p:txBody>
          <a:bodyPr lIns="90488" tIns="44450" rIns="90488" bIns="44450">
            <a:spAutoFit/>
          </a:bodyPr>
          <a:lstStyle/>
          <a:p>
            <a:pPr algn="ctr"/>
            <a:r>
              <a:rPr kumimoji="0" lang="zh-CN" altLang="en-US" sz="3000">
                <a:latin typeface="Verdana" pitchFamily="34" charset="0"/>
              </a:rPr>
              <a:t>取走其中任何一个因素，</a:t>
            </a:r>
          </a:p>
          <a:p>
            <a:pPr algn="ctr"/>
            <a:r>
              <a:rPr kumimoji="0" lang="zh-CN" altLang="en-US" sz="3000">
                <a:latin typeface="Verdana" pitchFamily="34" charset="0"/>
              </a:rPr>
              <a:t>火灾则无从发生。</a:t>
            </a:r>
            <a:endParaRPr kumimoji="0" lang="en-US" altLang="zh-CN" sz="2000">
              <a:latin typeface="Arial" pitchFamily="34" charset="0"/>
            </a:endParaRPr>
          </a:p>
        </p:txBody>
      </p:sp>
      <p:sp>
        <p:nvSpPr>
          <p:cNvPr id="49155" name="Text Box 7"/>
          <p:cNvSpPr txBox="1">
            <a:spLocks noChangeArrowheads="1"/>
          </p:cNvSpPr>
          <p:nvPr/>
        </p:nvSpPr>
        <p:spPr bwMode="auto">
          <a:xfrm>
            <a:off x="2256367" y="4365626"/>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2800">
                <a:latin typeface="黑体" pitchFamily="49" charset="-122"/>
                <a:ea typeface="创艺简魏碑"/>
                <a:cs typeface="创艺简魏碑"/>
              </a:rPr>
              <a:t>燃烧三要素</a:t>
            </a:r>
            <a:endParaRPr lang="zh-CN" altLang="en-US" sz="2800">
              <a:ea typeface="创艺简魏碑"/>
              <a:cs typeface="创艺简魏碑"/>
            </a:endParaRPr>
          </a:p>
        </p:txBody>
      </p:sp>
      <p:pic>
        <p:nvPicPr>
          <p:cNvPr id="49156" name="Picture 8" descr="sys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0151" y="1606550"/>
            <a:ext cx="4834467"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9" descr="未命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618" y="1557339"/>
            <a:ext cx="5376333"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10"/>
          <p:cNvSpPr txBox="1">
            <a:spLocks noChangeArrowheads="1"/>
          </p:cNvSpPr>
          <p:nvPr/>
        </p:nvSpPr>
        <p:spPr bwMode="auto">
          <a:xfrm>
            <a:off x="6769100" y="4292601"/>
            <a:ext cx="27093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2800">
                <a:latin typeface="创艺简魏碑"/>
                <a:ea typeface="创艺简魏碑"/>
                <a:cs typeface="创艺简魏碑"/>
              </a:rPr>
              <a:t>燃烧范围示意图</a:t>
            </a:r>
            <a:endParaRPr lang="zh-CN" altLang="en-US" sz="2800">
              <a:latin typeface="黑体" pitchFamily="49" charset="-122"/>
              <a:ea typeface="黑体" pitchFamily="49" charset="-122"/>
            </a:endParaRPr>
          </a:p>
        </p:txBody>
      </p:sp>
      <p:sp>
        <p:nvSpPr>
          <p:cNvPr id="49159" name="Text Box 11"/>
          <p:cNvSpPr txBox="1">
            <a:spLocks noChangeArrowheads="1"/>
          </p:cNvSpPr>
          <p:nvPr/>
        </p:nvSpPr>
        <p:spPr bwMode="auto">
          <a:xfrm>
            <a:off x="4464051" y="836614"/>
            <a:ext cx="17235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6000">
                <a:solidFill>
                  <a:srgbClr val="FF3300"/>
                </a:solidFill>
                <a:latin typeface="华文新魏" pitchFamily="2" charset="-122"/>
                <a:ea typeface="华文新魏" pitchFamily="2" charset="-122"/>
              </a:rPr>
              <a:t>火灾</a:t>
            </a:r>
          </a:p>
        </p:txBody>
      </p:sp>
    </p:spTree>
    <p:extLst>
      <p:ext uri="{BB962C8B-B14F-4D97-AF65-F5344CB8AC3E}">
        <p14:creationId xmlns:p14="http://schemas.microsoft.com/office/powerpoint/2010/main" val="4092365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34434" y="3429000"/>
            <a:ext cx="1147233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spcBef>
                <a:spcPct val="50000"/>
              </a:spcBef>
            </a:pPr>
            <a:r>
              <a:rPr lang="zh-CN" altLang="en-US" sz="3000">
                <a:latin typeface="仿宋_GB2312" pitchFamily="49" charset="-122"/>
              </a:rPr>
              <a:t>    </a:t>
            </a:r>
            <a:r>
              <a:rPr lang="en-US" altLang="zh-CN" sz="2400">
                <a:latin typeface="仿宋_GB2312" pitchFamily="49" charset="-122"/>
              </a:rPr>
              <a:t>《</a:t>
            </a:r>
            <a:r>
              <a:rPr lang="zh-CN" altLang="en-US" sz="2400">
                <a:latin typeface="仿宋_GB2312" pitchFamily="49" charset="-122"/>
              </a:rPr>
              <a:t>建筑设计防火规范</a:t>
            </a:r>
            <a:r>
              <a:rPr lang="en-US" altLang="zh-CN" sz="2400">
                <a:latin typeface="仿宋_GB2312" pitchFamily="49" charset="-122"/>
              </a:rPr>
              <a:t>》</a:t>
            </a:r>
            <a:r>
              <a:rPr lang="zh-CN" altLang="en-US" sz="2400">
                <a:latin typeface="仿宋_GB2312" pitchFamily="49" charset="-122"/>
              </a:rPr>
              <a:t>中关于生产场所的火灾危险性分类条件之一是根据物质的闪点划分： </a:t>
            </a:r>
            <a:endParaRPr lang="en-US" altLang="zh-CN" sz="2400">
              <a:latin typeface="仿宋_GB2312" pitchFamily="49" charset="-122"/>
            </a:endParaRPr>
          </a:p>
          <a:p>
            <a:pPr lvl="1" algn="just">
              <a:spcBef>
                <a:spcPct val="50000"/>
              </a:spcBef>
              <a:buClr>
                <a:schemeClr val="accent1"/>
              </a:buClr>
              <a:buSzPct val="50000"/>
              <a:buFont typeface="Wingdings 2" pitchFamily="18" charset="2"/>
              <a:buNone/>
            </a:pPr>
            <a:r>
              <a:rPr lang="zh-CN" altLang="en-US" sz="2400">
                <a:solidFill>
                  <a:srgbClr val="4A74C8"/>
                </a:solidFill>
                <a:latin typeface="仿宋_GB2312" pitchFamily="49" charset="-122"/>
                <a:sym typeface="Wingdings 2" pitchFamily="18" charset="2"/>
              </a:rPr>
              <a:t></a:t>
            </a:r>
            <a:r>
              <a:rPr lang="zh-CN" altLang="en-US" sz="2400">
                <a:latin typeface="仿宋_GB2312" pitchFamily="49" charset="-122"/>
              </a:rPr>
              <a:t>甲类危险场所 ：闪点﹤28℃的液体化学品区 </a:t>
            </a:r>
          </a:p>
          <a:p>
            <a:pPr lvl="1" algn="just">
              <a:spcBef>
                <a:spcPct val="50000"/>
              </a:spcBef>
              <a:buClr>
                <a:schemeClr val="accent1"/>
              </a:buClr>
              <a:buSzPct val="50000"/>
              <a:buFont typeface="Wingdings 2" pitchFamily="18" charset="2"/>
              <a:buNone/>
            </a:pPr>
            <a:r>
              <a:rPr lang="zh-CN" altLang="en-US" sz="2400">
                <a:solidFill>
                  <a:srgbClr val="4A74C8"/>
                </a:solidFill>
                <a:latin typeface="仿宋_GB2312" pitchFamily="49" charset="-122"/>
                <a:sym typeface="Wingdings 2" pitchFamily="18" charset="2"/>
              </a:rPr>
              <a:t></a:t>
            </a:r>
            <a:r>
              <a:rPr lang="zh-CN" altLang="en-US" sz="2400">
                <a:latin typeface="仿宋_GB2312" pitchFamily="49" charset="-122"/>
              </a:rPr>
              <a:t>乙类危险场所 ：涉及闪点在28℃～60℃间化学品的区域</a:t>
            </a:r>
          </a:p>
          <a:p>
            <a:pPr lvl="1" algn="just">
              <a:spcBef>
                <a:spcPct val="50000"/>
              </a:spcBef>
              <a:buClr>
                <a:schemeClr val="accent1"/>
              </a:buClr>
              <a:buSzPct val="50000"/>
              <a:buFont typeface="Wingdings 2" pitchFamily="18" charset="2"/>
              <a:buNone/>
            </a:pPr>
            <a:r>
              <a:rPr lang="zh-CN" altLang="en-US" sz="2400">
                <a:solidFill>
                  <a:srgbClr val="4A74C8"/>
                </a:solidFill>
                <a:latin typeface="仿宋_GB2312" pitchFamily="49" charset="-122"/>
                <a:sym typeface="Wingdings 2" pitchFamily="18" charset="2"/>
              </a:rPr>
              <a:t></a:t>
            </a:r>
            <a:r>
              <a:rPr lang="zh-CN" altLang="en-US" sz="2400">
                <a:latin typeface="仿宋_GB2312" pitchFamily="49" charset="-122"/>
              </a:rPr>
              <a:t>丙类危险场所 ：涉及闪点≥60℃间化学的区域</a:t>
            </a:r>
          </a:p>
        </p:txBody>
      </p:sp>
      <p:sp>
        <p:nvSpPr>
          <p:cNvPr id="50179" name="Text Box 5"/>
          <p:cNvSpPr txBox="1">
            <a:spLocks noChangeArrowheads="1"/>
          </p:cNvSpPr>
          <p:nvPr/>
        </p:nvSpPr>
        <p:spPr bwMode="auto">
          <a:xfrm>
            <a:off x="624417" y="1628775"/>
            <a:ext cx="10972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2800"/>
              <a:t>　　闪点</a:t>
            </a:r>
            <a:r>
              <a:rPr lang="zh-CN" altLang="en-US" sz="2800">
                <a:sym typeface="Wingdings" pitchFamily="2" charset="2"/>
              </a:rPr>
              <a:t>（</a:t>
            </a:r>
            <a:r>
              <a:rPr lang="zh-CN" altLang="en-US" sz="2800"/>
              <a:t>又称闪燃点）：可燃性液体表面上的蒸气和空气的混合物与火接触而初次发生兰色火焰的闪光时的温度。</a:t>
            </a:r>
            <a:r>
              <a:rPr lang="zh-CN" altLang="en-US" sz="2800">
                <a:solidFill>
                  <a:srgbClr val="CC00CC"/>
                </a:solidFill>
              </a:rPr>
              <a:t>闪点越低，化学品越易燃！</a:t>
            </a:r>
          </a:p>
        </p:txBody>
      </p:sp>
      <p:sp>
        <p:nvSpPr>
          <p:cNvPr id="50180" name="Text Box 4"/>
          <p:cNvSpPr txBox="1">
            <a:spLocks noChangeArrowheads="1"/>
          </p:cNvSpPr>
          <p:nvPr/>
        </p:nvSpPr>
        <p:spPr bwMode="auto">
          <a:xfrm>
            <a:off x="527051" y="981075"/>
            <a:ext cx="10845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2800" dirty="0">
                <a:latin typeface="仿宋_GB2312" pitchFamily="49" charset="-122"/>
              </a:rPr>
              <a:t>（二）易燃（表征指标：燃点、自燃点和闪点）</a:t>
            </a:r>
          </a:p>
        </p:txBody>
      </p:sp>
    </p:spTree>
    <p:extLst>
      <p:ext uri="{BB962C8B-B14F-4D97-AF65-F5344CB8AC3E}">
        <p14:creationId xmlns:p14="http://schemas.microsoft.com/office/powerpoint/2010/main" val="10384228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1143000" y="1785938"/>
            <a:ext cx="9906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chemeClr val="accent2"/>
                </a:solidFill>
              </a:rPr>
              <a:t>案例：</a:t>
            </a:r>
            <a:endParaRPr lang="en-US" altLang="zh-CN">
              <a:solidFill>
                <a:schemeClr val="accent2"/>
              </a:solidFill>
            </a:endParaRPr>
          </a:p>
          <a:p>
            <a:r>
              <a:rPr lang="zh-CN" altLang="en-US" sz="2400"/>
              <a:t>        焊接工人在完成了连接一根</a:t>
            </a:r>
            <a:r>
              <a:rPr lang="en-US" altLang="zh-CN" sz="2400"/>
              <a:t>Dg50</a:t>
            </a:r>
            <a:r>
              <a:rPr lang="zh-CN" altLang="en-US" sz="2400"/>
              <a:t>保温碳钢氯气管线上一小段钢管以后（碳钢管的保温层大约为</a:t>
            </a:r>
            <a:r>
              <a:rPr lang="en-US" altLang="zh-CN" sz="2400"/>
              <a:t>100mm</a:t>
            </a:r>
            <a:r>
              <a:rPr lang="zh-CN" altLang="en-US" sz="2400"/>
              <a:t>厚），先用干燥空气对管道加压以检查有无泄漏，然后打开连接管线的阀门通入氯气，几秒钟后管道起火，逸出的氯气夹带橙褐色氯化铁气体向外喷射，经操作人员关闭氯气阀门扑灭了火灾。调查表明火灾起因不是焊接，而是邻近的保温管下面蓄积的热量未充分冷却。</a:t>
            </a:r>
          </a:p>
          <a:p>
            <a:r>
              <a:rPr lang="zh-CN" altLang="en-US" sz="2400"/>
              <a:t>         因此，焊接氯气管道等作业要特别注意可能引发的火灾，碳钢材料在通氯气以前必须充分冷却。 </a:t>
            </a:r>
          </a:p>
        </p:txBody>
      </p:sp>
      <p:sp>
        <p:nvSpPr>
          <p:cNvPr id="51203" name="Text Box 5"/>
          <p:cNvSpPr txBox="1">
            <a:spLocks noChangeArrowheads="1"/>
          </p:cNvSpPr>
          <p:nvPr/>
        </p:nvSpPr>
        <p:spPr bwMode="auto">
          <a:xfrm>
            <a:off x="3119967" y="1143000"/>
            <a:ext cx="4716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a:solidFill>
                  <a:schemeClr val="accent2"/>
                </a:solidFill>
              </a:rPr>
              <a:t>高温碳钢和氯气快速反应</a:t>
            </a:r>
          </a:p>
        </p:txBody>
      </p:sp>
    </p:spTree>
    <p:extLst>
      <p:ext uri="{BB962C8B-B14F-4D97-AF65-F5344CB8AC3E}">
        <p14:creationId xmlns:p14="http://schemas.microsoft.com/office/powerpoint/2010/main" val="2730639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1007534" y="1125539"/>
            <a:ext cx="101769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2400"/>
              <a:t>深圳清水河危险品仓库特大火灾、爆炸事故 </a:t>
            </a:r>
            <a:endParaRPr lang="en-US" altLang="zh-CN" sz="2400"/>
          </a:p>
          <a:p>
            <a:pPr>
              <a:spcBef>
                <a:spcPct val="50000"/>
              </a:spcBef>
            </a:pPr>
            <a:endParaRPr lang="zh-CN" altLang="en-US" sz="2400">
              <a:solidFill>
                <a:srgbClr val="FF3300"/>
              </a:solidFill>
              <a:latin typeface="华文新魏" pitchFamily="2" charset="-122"/>
              <a:ea typeface="华文新魏" pitchFamily="2" charset="-122"/>
            </a:endParaRPr>
          </a:p>
        </p:txBody>
      </p:sp>
      <p:pic>
        <p:nvPicPr>
          <p:cNvPr id="52227" name="Picture 8" descr="深圳清水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517" y="2636839"/>
            <a:ext cx="51308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9"/>
          <p:cNvSpPr txBox="1">
            <a:spLocks noChangeArrowheads="1"/>
          </p:cNvSpPr>
          <p:nvPr/>
        </p:nvSpPr>
        <p:spPr bwMode="auto">
          <a:xfrm>
            <a:off x="1653118" y="2027239"/>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endParaRPr lang="zh-CN" altLang="en-US"/>
          </a:p>
        </p:txBody>
      </p:sp>
      <p:sp>
        <p:nvSpPr>
          <p:cNvPr id="52229" name="Rectangle 10"/>
          <p:cNvSpPr>
            <a:spLocks noChangeArrowheads="1"/>
          </p:cNvSpPr>
          <p:nvPr/>
        </p:nvSpPr>
        <p:spPr bwMode="auto">
          <a:xfrm>
            <a:off x="1200151" y="1916114"/>
            <a:ext cx="355176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zh-CN" altLang="en-US" sz="2800"/>
              <a:t>    </a:t>
            </a:r>
            <a:r>
              <a:rPr lang="en-US" altLang="zh-CN" sz="2400"/>
              <a:t>1993-8-5</a:t>
            </a:r>
            <a:r>
              <a:rPr lang="zh-CN" altLang="en-US" sz="2400"/>
              <a:t>，深圳清水河危险化学品仓库火灾爆炸事故。</a:t>
            </a:r>
          </a:p>
          <a:p>
            <a:pPr marL="342900" indent="-342900">
              <a:spcBef>
                <a:spcPct val="20000"/>
              </a:spcBef>
            </a:pPr>
            <a:r>
              <a:rPr lang="en-US" altLang="zh-CN" sz="2400"/>
              <a:t>     12</a:t>
            </a:r>
            <a:r>
              <a:rPr lang="zh-CN" altLang="en-US" sz="2400"/>
              <a:t>栋库房着火，死亡</a:t>
            </a:r>
            <a:r>
              <a:rPr lang="en-US" altLang="zh-CN" sz="2400"/>
              <a:t>15</a:t>
            </a:r>
            <a:r>
              <a:rPr lang="zh-CN" altLang="en-US" sz="2400"/>
              <a:t>人，</a:t>
            </a:r>
            <a:r>
              <a:rPr lang="en-US" altLang="zh-CN" sz="2400"/>
              <a:t>200</a:t>
            </a:r>
            <a:r>
              <a:rPr lang="zh-CN" altLang="en-US" sz="2400"/>
              <a:t>多人受伤，直接经济损失达</a:t>
            </a:r>
            <a:r>
              <a:rPr lang="en-US" altLang="zh-CN" sz="2400"/>
              <a:t>2.5</a:t>
            </a:r>
            <a:r>
              <a:rPr lang="zh-CN" altLang="en-US" sz="2400"/>
              <a:t>亿元。</a:t>
            </a:r>
          </a:p>
          <a:p>
            <a:pPr marL="342900" indent="-342900">
              <a:lnSpc>
                <a:spcPct val="110000"/>
              </a:lnSpc>
              <a:spcBef>
                <a:spcPct val="50000"/>
              </a:spcBef>
              <a:buFontTx/>
              <a:buChar char="•"/>
            </a:pPr>
            <a:endParaRPr lang="zh-CN" altLang="en-US" sz="2400">
              <a:solidFill>
                <a:srgbClr val="0000FF"/>
              </a:solidFill>
              <a:latin typeface="隶书" pitchFamily="49" charset="-122"/>
              <a:ea typeface="隶书" pitchFamily="49" charset="-122"/>
            </a:endParaRPr>
          </a:p>
        </p:txBody>
      </p:sp>
    </p:spTree>
    <p:extLst>
      <p:ext uri="{BB962C8B-B14F-4D97-AF65-F5344CB8AC3E}">
        <p14:creationId xmlns:p14="http://schemas.microsoft.com/office/powerpoint/2010/main" val="41459559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3" descr="vpara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284" y="1557339"/>
            <a:ext cx="5602816"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AutoShape 14"/>
          <p:cNvSpPr>
            <a:spLocks noChangeArrowheads="1"/>
          </p:cNvSpPr>
          <p:nvPr/>
        </p:nvSpPr>
        <p:spPr bwMode="auto">
          <a:xfrm>
            <a:off x="1589617" y="5375275"/>
            <a:ext cx="4267200" cy="457200"/>
          </a:xfrm>
          <a:prstGeom prst="flowChartAlternateProcess">
            <a:avLst/>
          </a:prstGeom>
          <a:solidFill>
            <a:schemeClr val="bg1"/>
          </a:solidFill>
          <a:ln w="9525">
            <a:solidFill>
              <a:schemeClr val="bg1"/>
            </a:solidFill>
            <a:miter lim="800000"/>
            <a:headEnd/>
            <a:tailEnd/>
          </a:ln>
        </p:spPr>
        <p:txBody>
          <a:bodyPr wrap="none" anchor="ctr"/>
          <a:lstStyle/>
          <a:p>
            <a:endParaRPr lang="zh-CN" altLang="en-US"/>
          </a:p>
        </p:txBody>
      </p:sp>
      <p:sp>
        <p:nvSpPr>
          <p:cNvPr id="53252" name="Rectangle 15"/>
          <p:cNvSpPr>
            <a:spLocks noChangeArrowheads="1"/>
          </p:cNvSpPr>
          <p:nvPr/>
        </p:nvSpPr>
        <p:spPr bwMode="auto">
          <a:xfrm>
            <a:off x="6959600" y="1700213"/>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zh-CN" altLang="en-US" sz="2800">
                <a:solidFill>
                  <a:srgbClr val="292B07"/>
                </a:solidFill>
              </a:rPr>
              <a:t>毒物进入人体的途径</a:t>
            </a:r>
          </a:p>
        </p:txBody>
      </p:sp>
      <p:sp>
        <p:nvSpPr>
          <p:cNvPr id="538640" name="Rectangle 16"/>
          <p:cNvSpPr>
            <a:spLocks noChangeArrowheads="1"/>
          </p:cNvSpPr>
          <p:nvPr/>
        </p:nvSpPr>
        <p:spPr bwMode="auto">
          <a:xfrm>
            <a:off x="7177618" y="4132263"/>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zh-CN" altLang="en-US" sz="2800">
                <a:solidFill>
                  <a:srgbClr val="292B07"/>
                </a:solidFill>
              </a:rPr>
              <a:t>吸入</a:t>
            </a:r>
          </a:p>
        </p:txBody>
      </p:sp>
      <p:sp>
        <p:nvSpPr>
          <p:cNvPr id="538641" name="Rectangle 17"/>
          <p:cNvSpPr>
            <a:spLocks noChangeArrowheads="1"/>
          </p:cNvSpPr>
          <p:nvPr/>
        </p:nvSpPr>
        <p:spPr bwMode="auto">
          <a:xfrm>
            <a:off x="6959601" y="4868864"/>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zh-CN" altLang="en-US">
                <a:solidFill>
                  <a:srgbClr val="292B07"/>
                </a:solidFill>
              </a:rPr>
              <a:t>食入</a:t>
            </a:r>
          </a:p>
        </p:txBody>
      </p:sp>
      <p:sp>
        <p:nvSpPr>
          <p:cNvPr id="538642" name="Rectangle 18"/>
          <p:cNvSpPr>
            <a:spLocks noChangeArrowheads="1"/>
          </p:cNvSpPr>
          <p:nvPr/>
        </p:nvSpPr>
        <p:spPr bwMode="auto">
          <a:xfrm>
            <a:off x="8498418" y="2455863"/>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zh-CN" altLang="en-US" sz="2800">
                <a:solidFill>
                  <a:srgbClr val="292B07"/>
                </a:solidFill>
              </a:rPr>
              <a:t>皮肤吸收</a:t>
            </a:r>
            <a:endParaRPr kumimoji="0" lang="zh-CN" altLang="en-US" sz="2800"/>
          </a:p>
        </p:txBody>
      </p:sp>
      <p:sp>
        <p:nvSpPr>
          <p:cNvPr id="538643" name="Line 19"/>
          <p:cNvSpPr>
            <a:spLocks noChangeShapeType="1"/>
          </p:cNvSpPr>
          <p:nvPr/>
        </p:nvSpPr>
        <p:spPr bwMode="auto">
          <a:xfrm flipV="1">
            <a:off x="3407833" y="2784476"/>
            <a:ext cx="5192184" cy="860425"/>
          </a:xfrm>
          <a:prstGeom prst="line">
            <a:avLst/>
          </a:prstGeom>
          <a:noFill/>
          <a:ln w="381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8644" name="Line 20"/>
          <p:cNvSpPr>
            <a:spLocks noChangeShapeType="1"/>
          </p:cNvSpPr>
          <p:nvPr/>
        </p:nvSpPr>
        <p:spPr bwMode="auto">
          <a:xfrm flipH="1" flipV="1">
            <a:off x="3888317" y="2852738"/>
            <a:ext cx="3352800" cy="1566862"/>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8645" name="Line 21"/>
          <p:cNvSpPr>
            <a:spLocks noChangeShapeType="1"/>
          </p:cNvSpPr>
          <p:nvPr/>
        </p:nvSpPr>
        <p:spPr bwMode="auto">
          <a:xfrm flipH="1" flipV="1">
            <a:off x="3888318" y="2997201"/>
            <a:ext cx="3263900" cy="2087563"/>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59" name="Text Box 22"/>
          <p:cNvSpPr txBox="1">
            <a:spLocks noChangeArrowheads="1"/>
          </p:cNvSpPr>
          <p:nvPr/>
        </p:nvSpPr>
        <p:spPr bwMode="auto">
          <a:xfrm>
            <a:off x="1678518" y="765176"/>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4800">
                <a:solidFill>
                  <a:srgbClr val="6600FF"/>
                </a:solidFill>
                <a:latin typeface="华文新魏" pitchFamily="2" charset="-122"/>
                <a:ea typeface="华文新魏" pitchFamily="2" charset="-122"/>
              </a:rPr>
              <a:t>中毒</a:t>
            </a:r>
          </a:p>
        </p:txBody>
      </p:sp>
    </p:spTree>
    <p:extLst>
      <p:ext uri="{BB962C8B-B14F-4D97-AF65-F5344CB8AC3E}">
        <p14:creationId xmlns:p14="http://schemas.microsoft.com/office/powerpoint/2010/main" val="294250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8642"/>
                                        </p:tgtEl>
                                        <p:attrNameLst>
                                          <p:attrName>style.visibility</p:attrName>
                                        </p:attrNameLst>
                                      </p:cBhvr>
                                      <p:to>
                                        <p:strVal val="visible"/>
                                      </p:to>
                                    </p:set>
                                    <p:anim calcmode="lin" valueType="num">
                                      <p:cBhvr additive="base">
                                        <p:cTn id="7" dur="500" fill="hold"/>
                                        <p:tgtEl>
                                          <p:spTgt spid="538642"/>
                                        </p:tgtEl>
                                        <p:attrNameLst>
                                          <p:attrName>ppt_x</p:attrName>
                                        </p:attrNameLst>
                                      </p:cBhvr>
                                      <p:tavLst>
                                        <p:tav tm="0">
                                          <p:val>
                                            <p:strVal val="0-#ppt_w/2"/>
                                          </p:val>
                                        </p:tav>
                                        <p:tav tm="100000">
                                          <p:val>
                                            <p:strVal val="#ppt_x"/>
                                          </p:val>
                                        </p:tav>
                                      </p:tavLst>
                                    </p:anim>
                                    <p:anim calcmode="lin" valueType="num">
                                      <p:cBhvr additive="base">
                                        <p:cTn id="8" dur="500" fill="hold"/>
                                        <p:tgtEl>
                                          <p:spTgt spid="5386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38643"/>
                                        </p:tgtEl>
                                        <p:attrNameLst>
                                          <p:attrName>style.visibility</p:attrName>
                                        </p:attrNameLst>
                                      </p:cBhvr>
                                      <p:to>
                                        <p:strVal val="visible"/>
                                      </p:to>
                                    </p:set>
                                    <p:anim calcmode="lin" valueType="num">
                                      <p:cBhvr additive="base">
                                        <p:cTn id="12" dur="500" fill="hold"/>
                                        <p:tgtEl>
                                          <p:spTgt spid="538643"/>
                                        </p:tgtEl>
                                        <p:attrNameLst>
                                          <p:attrName>ppt_x</p:attrName>
                                        </p:attrNameLst>
                                      </p:cBhvr>
                                      <p:tavLst>
                                        <p:tav tm="0">
                                          <p:val>
                                            <p:strVal val="0-#ppt_w/2"/>
                                          </p:val>
                                        </p:tav>
                                        <p:tav tm="100000">
                                          <p:val>
                                            <p:strVal val="#ppt_x"/>
                                          </p:val>
                                        </p:tav>
                                      </p:tavLst>
                                    </p:anim>
                                    <p:anim calcmode="lin" valueType="num">
                                      <p:cBhvr additive="base">
                                        <p:cTn id="13" dur="500" fill="hold"/>
                                        <p:tgtEl>
                                          <p:spTgt spid="53864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38641"/>
                                        </p:tgtEl>
                                        <p:attrNameLst>
                                          <p:attrName>style.visibility</p:attrName>
                                        </p:attrNameLst>
                                      </p:cBhvr>
                                      <p:to>
                                        <p:strVal val="visible"/>
                                      </p:to>
                                    </p:set>
                                    <p:anim calcmode="lin" valueType="num">
                                      <p:cBhvr additive="base">
                                        <p:cTn id="18" dur="500" fill="hold"/>
                                        <p:tgtEl>
                                          <p:spTgt spid="538641"/>
                                        </p:tgtEl>
                                        <p:attrNameLst>
                                          <p:attrName>ppt_x</p:attrName>
                                        </p:attrNameLst>
                                      </p:cBhvr>
                                      <p:tavLst>
                                        <p:tav tm="0">
                                          <p:val>
                                            <p:strVal val="0-#ppt_w/2"/>
                                          </p:val>
                                        </p:tav>
                                        <p:tav tm="100000">
                                          <p:val>
                                            <p:strVal val="#ppt_x"/>
                                          </p:val>
                                        </p:tav>
                                      </p:tavLst>
                                    </p:anim>
                                    <p:anim calcmode="lin" valueType="num">
                                      <p:cBhvr additive="base">
                                        <p:cTn id="19" dur="500" fill="hold"/>
                                        <p:tgtEl>
                                          <p:spTgt spid="538641"/>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538645"/>
                                        </p:tgtEl>
                                        <p:attrNameLst>
                                          <p:attrName>style.visibility</p:attrName>
                                        </p:attrNameLst>
                                      </p:cBhvr>
                                      <p:to>
                                        <p:strVal val="visible"/>
                                      </p:to>
                                    </p:set>
                                    <p:anim calcmode="lin" valueType="num">
                                      <p:cBhvr additive="base">
                                        <p:cTn id="23" dur="500" fill="hold"/>
                                        <p:tgtEl>
                                          <p:spTgt spid="538645"/>
                                        </p:tgtEl>
                                        <p:attrNameLst>
                                          <p:attrName>ppt_x</p:attrName>
                                        </p:attrNameLst>
                                      </p:cBhvr>
                                      <p:tavLst>
                                        <p:tav tm="0">
                                          <p:val>
                                            <p:strVal val="0-#ppt_w/2"/>
                                          </p:val>
                                        </p:tav>
                                        <p:tav tm="100000">
                                          <p:val>
                                            <p:strVal val="#ppt_x"/>
                                          </p:val>
                                        </p:tav>
                                      </p:tavLst>
                                    </p:anim>
                                    <p:anim calcmode="lin" valueType="num">
                                      <p:cBhvr additive="base">
                                        <p:cTn id="24" dur="500" fill="hold"/>
                                        <p:tgtEl>
                                          <p:spTgt spid="53864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38640"/>
                                        </p:tgtEl>
                                        <p:attrNameLst>
                                          <p:attrName>style.visibility</p:attrName>
                                        </p:attrNameLst>
                                      </p:cBhvr>
                                      <p:to>
                                        <p:strVal val="visible"/>
                                      </p:to>
                                    </p:set>
                                    <p:anim calcmode="lin" valueType="num">
                                      <p:cBhvr additive="base">
                                        <p:cTn id="29" dur="500" fill="hold"/>
                                        <p:tgtEl>
                                          <p:spTgt spid="538640"/>
                                        </p:tgtEl>
                                        <p:attrNameLst>
                                          <p:attrName>ppt_x</p:attrName>
                                        </p:attrNameLst>
                                      </p:cBhvr>
                                      <p:tavLst>
                                        <p:tav tm="0">
                                          <p:val>
                                            <p:strVal val="0-#ppt_w/2"/>
                                          </p:val>
                                        </p:tav>
                                        <p:tav tm="100000">
                                          <p:val>
                                            <p:strVal val="#ppt_x"/>
                                          </p:val>
                                        </p:tav>
                                      </p:tavLst>
                                    </p:anim>
                                    <p:anim calcmode="lin" valueType="num">
                                      <p:cBhvr additive="base">
                                        <p:cTn id="30" dur="500" fill="hold"/>
                                        <p:tgtEl>
                                          <p:spTgt spid="538640"/>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538644"/>
                                        </p:tgtEl>
                                        <p:attrNameLst>
                                          <p:attrName>style.visibility</p:attrName>
                                        </p:attrNameLst>
                                      </p:cBhvr>
                                      <p:to>
                                        <p:strVal val="visible"/>
                                      </p:to>
                                    </p:set>
                                    <p:anim calcmode="lin" valueType="num">
                                      <p:cBhvr additive="base">
                                        <p:cTn id="34" dur="500" fill="hold"/>
                                        <p:tgtEl>
                                          <p:spTgt spid="538644"/>
                                        </p:tgtEl>
                                        <p:attrNameLst>
                                          <p:attrName>ppt_x</p:attrName>
                                        </p:attrNameLst>
                                      </p:cBhvr>
                                      <p:tavLst>
                                        <p:tav tm="0">
                                          <p:val>
                                            <p:strVal val="0-#ppt_w/2"/>
                                          </p:val>
                                        </p:tav>
                                        <p:tav tm="100000">
                                          <p:val>
                                            <p:strVal val="#ppt_x"/>
                                          </p:val>
                                        </p:tav>
                                      </p:tavLst>
                                    </p:anim>
                                    <p:anim calcmode="lin" valueType="num">
                                      <p:cBhvr additive="base">
                                        <p:cTn id="35" dur="500" fill="hold"/>
                                        <p:tgtEl>
                                          <p:spTgt spid="5386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40" grpId="0" autoUpdateAnimBg="0"/>
      <p:bldP spid="538641" grpId="0" autoUpdateAnimBg="0"/>
      <p:bldP spid="538642" grpId="0" autoUpdateAnimBg="0"/>
      <p:bldP spid="538643" grpId="0" animBg="1"/>
      <p:bldP spid="538644" grpId="0" animBg="1"/>
      <p:bldP spid="53864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1968500" y="1214438"/>
            <a:ext cx="812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1000">
                <a:solidFill>
                  <a:schemeClr val="accent2"/>
                </a:solidFill>
              </a:rPr>
              <a:t>  </a:t>
            </a:r>
            <a:r>
              <a:rPr lang="zh-CN" altLang="en-US" sz="2800">
                <a:solidFill>
                  <a:schemeClr val="accent2"/>
                </a:solidFill>
              </a:rPr>
              <a:t>氯化钡（</a:t>
            </a:r>
            <a:r>
              <a:rPr lang="en-US" altLang="zh-CN" sz="2800">
                <a:solidFill>
                  <a:schemeClr val="accent2"/>
                </a:solidFill>
              </a:rPr>
              <a:t>BaCl</a:t>
            </a:r>
            <a:r>
              <a:rPr lang="en-US" altLang="zh-CN" sz="2800" baseline="-30000">
                <a:solidFill>
                  <a:schemeClr val="accent2"/>
                </a:solidFill>
              </a:rPr>
              <a:t>2</a:t>
            </a:r>
            <a:r>
              <a:rPr lang="zh-CN" altLang="en-US" sz="2800">
                <a:solidFill>
                  <a:schemeClr val="accent2"/>
                </a:solidFill>
              </a:rPr>
              <a:t>）中毒</a:t>
            </a:r>
          </a:p>
        </p:txBody>
      </p:sp>
      <p:sp>
        <p:nvSpPr>
          <p:cNvPr id="54275" name="Rectangle 5"/>
          <p:cNvSpPr>
            <a:spLocks noChangeArrowheads="1"/>
          </p:cNvSpPr>
          <p:nvPr/>
        </p:nvSpPr>
        <p:spPr bwMode="auto">
          <a:xfrm>
            <a:off x="1488017" y="2071688"/>
            <a:ext cx="904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zh-CN" altLang="en-US">
                <a:solidFill>
                  <a:schemeClr val="accent2"/>
                </a:solidFill>
                <a:latin typeface="宋体" pitchFamily="2" charset="-122"/>
              </a:rPr>
              <a:t>案例：</a:t>
            </a:r>
            <a:endParaRPr lang="en-US" altLang="zh-CN">
              <a:solidFill>
                <a:schemeClr val="accent2"/>
              </a:solidFill>
              <a:latin typeface="宋体" pitchFamily="2" charset="-122"/>
            </a:endParaRPr>
          </a:p>
          <a:p>
            <a:pPr marL="342900" indent="-342900">
              <a:lnSpc>
                <a:spcPct val="150000"/>
              </a:lnSpc>
              <a:spcBef>
                <a:spcPct val="20000"/>
              </a:spcBef>
            </a:pPr>
            <a:r>
              <a:rPr lang="zh-CN" altLang="en-US" sz="2400">
                <a:latin typeface="宋体" pitchFamily="2" charset="-122"/>
              </a:rPr>
              <a:t>    一名员工在用气割割开</a:t>
            </a:r>
            <a:r>
              <a:rPr lang="en-US" altLang="zh-CN" sz="2400">
                <a:latin typeface="宋体" pitchFamily="2" charset="-122"/>
              </a:rPr>
              <a:t>BaCl</a:t>
            </a:r>
            <a:r>
              <a:rPr lang="en-US" altLang="zh-CN" sz="2400" baseline="-30000">
                <a:latin typeface="宋体" pitchFamily="2" charset="-122"/>
              </a:rPr>
              <a:t>2</a:t>
            </a:r>
            <a:r>
              <a:rPr lang="zh-CN" altLang="en-US" sz="2400">
                <a:latin typeface="宋体" pitchFamily="2" charset="-122"/>
              </a:rPr>
              <a:t>配制槽顶盖时，</a:t>
            </a:r>
            <a:endParaRPr lang="en-US" altLang="zh-CN" sz="2400">
              <a:latin typeface="宋体" pitchFamily="2" charset="-122"/>
            </a:endParaRPr>
          </a:p>
          <a:p>
            <a:pPr marL="342900" indent="-342900">
              <a:lnSpc>
                <a:spcPct val="150000"/>
              </a:lnSpc>
              <a:spcBef>
                <a:spcPct val="20000"/>
              </a:spcBef>
            </a:pPr>
            <a:r>
              <a:rPr lang="zh-CN" altLang="en-US" sz="2400">
                <a:latin typeface="宋体" pitchFamily="2" charset="-122"/>
              </a:rPr>
              <a:t>由于顶盖上结垢有一层固体</a:t>
            </a:r>
            <a:r>
              <a:rPr lang="en-US" altLang="zh-CN" sz="2400">
                <a:latin typeface="宋体" pitchFamily="2" charset="-122"/>
              </a:rPr>
              <a:t>BaCl</a:t>
            </a:r>
            <a:r>
              <a:rPr lang="en-US" altLang="zh-CN" sz="2400" baseline="-30000">
                <a:latin typeface="宋体" pitchFamily="2" charset="-122"/>
              </a:rPr>
              <a:t>2</a:t>
            </a:r>
            <a:r>
              <a:rPr lang="zh-CN" altLang="en-US" sz="2400">
                <a:latin typeface="宋体" pitchFamily="2" charset="-122"/>
              </a:rPr>
              <a:t>，气割时产生</a:t>
            </a:r>
            <a:endParaRPr lang="en-US" altLang="zh-CN" sz="2400">
              <a:latin typeface="宋体" pitchFamily="2" charset="-122"/>
            </a:endParaRPr>
          </a:p>
          <a:p>
            <a:pPr marL="342900" indent="-342900">
              <a:lnSpc>
                <a:spcPct val="150000"/>
              </a:lnSpc>
              <a:spcBef>
                <a:spcPct val="20000"/>
              </a:spcBef>
            </a:pPr>
            <a:r>
              <a:rPr lang="en-US" altLang="zh-CN" sz="2400">
                <a:latin typeface="宋体" pitchFamily="2" charset="-122"/>
              </a:rPr>
              <a:t>BaCl</a:t>
            </a:r>
            <a:r>
              <a:rPr lang="en-US" altLang="zh-CN" sz="2400" baseline="-30000">
                <a:latin typeface="宋体" pitchFamily="2" charset="-122"/>
              </a:rPr>
              <a:t>2</a:t>
            </a:r>
            <a:r>
              <a:rPr lang="zh-CN" altLang="en-US" sz="2400">
                <a:latin typeface="宋体" pitchFamily="2" charset="-122"/>
              </a:rPr>
              <a:t>烟雾，使该名员工吸入</a:t>
            </a:r>
            <a:r>
              <a:rPr lang="en-US" altLang="zh-CN" sz="2400">
                <a:latin typeface="宋体" pitchFamily="2" charset="-122"/>
              </a:rPr>
              <a:t>BaCl</a:t>
            </a:r>
            <a:r>
              <a:rPr lang="en-US" altLang="zh-CN" sz="2400" baseline="-30000">
                <a:latin typeface="宋体" pitchFamily="2" charset="-122"/>
              </a:rPr>
              <a:t>2</a:t>
            </a:r>
            <a:r>
              <a:rPr lang="zh-CN" altLang="en-US" sz="2400">
                <a:latin typeface="宋体" pitchFamily="2" charset="-122"/>
              </a:rPr>
              <a:t>而出现急性中</a:t>
            </a:r>
            <a:endParaRPr lang="en-US" altLang="zh-CN" sz="2400">
              <a:latin typeface="宋体" pitchFamily="2" charset="-122"/>
            </a:endParaRPr>
          </a:p>
          <a:p>
            <a:pPr marL="342900" indent="-342900">
              <a:lnSpc>
                <a:spcPct val="150000"/>
              </a:lnSpc>
              <a:spcBef>
                <a:spcPct val="20000"/>
              </a:spcBef>
            </a:pPr>
            <a:r>
              <a:rPr lang="zh-CN" altLang="en-US" sz="2400">
                <a:latin typeface="宋体" pitchFamily="2" charset="-122"/>
              </a:rPr>
              <a:t>毒症状。</a:t>
            </a:r>
          </a:p>
          <a:p>
            <a:pPr marL="342900" indent="-342900">
              <a:lnSpc>
                <a:spcPct val="150000"/>
              </a:lnSpc>
              <a:spcBef>
                <a:spcPct val="20000"/>
              </a:spcBef>
            </a:pPr>
            <a:r>
              <a:rPr lang="zh-CN" altLang="en-US" sz="2400">
                <a:solidFill>
                  <a:schemeClr val="accent2"/>
                </a:solidFill>
                <a:latin typeface="宋体" pitchFamily="2" charset="-122"/>
              </a:rPr>
              <a:t>         </a:t>
            </a:r>
            <a:endParaRPr lang="zh-CN" altLang="en-US" sz="2400"/>
          </a:p>
        </p:txBody>
      </p:sp>
    </p:spTree>
    <p:extLst>
      <p:ext uri="{BB962C8B-B14F-4D97-AF65-F5344CB8AC3E}">
        <p14:creationId xmlns:p14="http://schemas.microsoft.com/office/powerpoint/2010/main" val="2609150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596446" y="1129269"/>
            <a:ext cx="11189610" cy="549275"/>
          </a:xfrm>
        </p:spPr>
        <p:txBody>
          <a:bodyPr>
            <a:normAutofit fontScale="90000"/>
          </a:bodyPr>
          <a:lstStyle/>
          <a:p>
            <a:pPr eaLnBrk="1" hangingPunct="1">
              <a:defRPr/>
            </a:pPr>
            <a:r>
              <a:rPr lang="zh-CN" altLang="en-US" sz="4800" dirty="0" smtClean="0">
                <a:ea typeface="华文新魏" pitchFamily="2" charset="-122"/>
              </a:rPr>
              <a:t>化学品的</a:t>
            </a:r>
            <a:br>
              <a:rPr lang="zh-CN" altLang="en-US" sz="4800" dirty="0" smtClean="0">
                <a:ea typeface="华文新魏" pitchFamily="2" charset="-122"/>
              </a:rPr>
            </a:br>
            <a:r>
              <a:rPr lang="zh-CN" altLang="en-US" sz="4800" dirty="0" smtClean="0">
                <a:ea typeface="华文新魏" pitchFamily="2" charset="-122"/>
              </a:rPr>
              <a:t>环境危害</a:t>
            </a:r>
            <a:br>
              <a:rPr lang="zh-CN" altLang="en-US" sz="4800" dirty="0" smtClean="0">
                <a:ea typeface="华文新魏" pitchFamily="2" charset="-122"/>
              </a:rPr>
            </a:br>
            <a:endParaRPr lang="zh-CN" altLang="en-US" sz="4800" dirty="0" smtClean="0">
              <a:ea typeface="华文新魏" pitchFamily="2" charset="-122"/>
            </a:endParaRPr>
          </a:p>
        </p:txBody>
      </p:sp>
      <p:sp>
        <p:nvSpPr>
          <p:cNvPr id="55299" name="Oval 11"/>
          <p:cNvSpPr>
            <a:spLocks noChangeArrowheads="1"/>
          </p:cNvSpPr>
          <p:nvPr/>
        </p:nvSpPr>
        <p:spPr bwMode="auto">
          <a:xfrm>
            <a:off x="4447117" y="1571625"/>
            <a:ext cx="4967816" cy="4171950"/>
          </a:xfrm>
          <a:prstGeom prst="ellipse">
            <a:avLst/>
          </a:prstGeom>
          <a:solidFill>
            <a:srgbClr val="99CC00"/>
          </a:solidFill>
          <a:ln w="9525">
            <a:solidFill>
              <a:srgbClr val="C0C0C0"/>
            </a:solidFill>
            <a:round/>
            <a:headEnd/>
            <a:tailEnd/>
          </a:ln>
        </p:spPr>
        <p:txBody>
          <a:bodyPr/>
          <a:lstStyle/>
          <a:p>
            <a:endParaRPr lang="zh-CN" altLang="en-US"/>
          </a:p>
        </p:txBody>
      </p:sp>
      <p:sp>
        <p:nvSpPr>
          <p:cNvPr id="55300" name="AutoShape 12"/>
          <p:cNvSpPr>
            <a:spLocks noChangeArrowheads="1"/>
          </p:cNvSpPr>
          <p:nvPr/>
        </p:nvSpPr>
        <p:spPr bwMode="auto">
          <a:xfrm rot="7200000">
            <a:off x="7560999" y="2624402"/>
            <a:ext cx="769938" cy="2595033"/>
          </a:xfrm>
          <a:prstGeom prst="upArrow">
            <a:avLst>
              <a:gd name="adj1" fmla="val 50000"/>
              <a:gd name="adj2" fmla="val 63196"/>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01" name="AutoShape 13"/>
          <p:cNvSpPr>
            <a:spLocks noChangeArrowheads="1"/>
          </p:cNvSpPr>
          <p:nvPr/>
        </p:nvSpPr>
        <p:spPr bwMode="auto">
          <a:xfrm rot="-7200000">
            <a:off x="5618957" y="2600591"/>
            <a:ext cx="769937" cy="2664883"/>
          </a:xfrm>
          <a:prstGeom prst="upArrow">
            <a:avLst>
              <a:gd name="adj1" fmla="val 50000"/>
              <a:gd name="adj2" fmla="val 64897"/>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02" name="AutoShape 14"/>
          <p:cNvSpPr>
            <a:spLocks noChangeArrowheads="1"/>
          </p:cNvSpPr>
          <p:nvPr/>
        </p:nvSpPr>
        <p:spPr bwMode="auto">
          <a:xfrm>
            <a:off x="6504517" y="1573213"/>
            <a:ext cx="1022349" cy="2038350"/>
          </a:xfrm>
          <a:prstGeom prst="upArrow">
            <a:avLst>
              <a:gd name="adj1" fmla="val 50000"/>
              <a:gd name="adj2" fmla="val 6646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03" name="WordArt 15"/>
          <p:cNvSpPr>
            <a:spLocks noChangeArrowheads="1" noChangeShapeType="1"/>
          </p:cNvSpPr>
          <p:nvPr/>
        </p:nvSpPr>
        <p:spPr bwMode="auto">
          <a:xfrm>
            <a:off x="6828366" y="1187451"/>
            <a:ext cx="374651" cy="284163"/>
          </a:xfrm>
          <a:prstGeom prst="rect">
            <a:avLst/>
          </a:prstGeom>
        </p:spPr>
        <p:txBody>
          <a:bodyPr wrap="none" fromWordArt="1">
            <a:prstTxWarp prst="textPlain">
              <a:avLst>
                <a:gd name="adj" fmla="val 50000"/>
              </a:avLst>
            </a:prstTxWarp>
          </a:bodyPr>
          <a:lstStyle/>
          <a:p>
            <a:pPr algn="ctr"/>
            <a:r>
              <a:rPr lang="zh-CN" altLang="en-US" sz="2800" kern="10">
                <a:ln w="9525">
                  <a:solidFill>
                    <a:srgbClr val="000000"/>
                  </a:solidFill>
                  <a:round/>
                  <a:headEnd/>
                  <a:tailEnd/>
                </a:ln>
                <a:solidFill>
                  <a:srgbClr val="000000"/>
                </a:solidFill>
                <a:latin typeface="黑体"/>
                <a:ea typeface="黑体"/>
              </a:rPr>
              <a:t>生</a:t>
            </a:r>
          </a:p>
        </p:txBody>
      </p:sp>
      <p:sp>
        <p:nvSpPr>
          <p:cNvPr id="55304" name="WordArt 16"/>
          <p:cNvSpPr>
            <a:spLocks noChangeArrowheads="1" noChangeShapeType="1"/>
          </p:cNvSpPr>
          <p:nvPr/>
        </p:nvSpPr>
        <p:spPr bwMode="auto">
          <a:xfrm>
            <a:off x="8686800" y="2984501"/>
            <a:ext cx="397933" cy="284163"/>
          </a:xfrm>
          <a:prstGeom prst="rect">
            <a:avLst/>
          </a:prstGeom>
        </p:spPr>
        <p:txBody>
          <a:bodyPr wrap="none" fromWordArt="1">
            <a:prstTxWarp prst="textPlain">
              <a:avLst>
                <a:gd name="adj" fmla="val 50000"/>
              </a:avLst>
            </a:prstTxWarp>
          </a:bodyPr>
          <a:lstStyle/>
          <a:p>
            <a:pPr algn="ctr"/>
            <a:r>
              <a:rPr lang="zh-CN" altLang="en-US" sz="2800" kern="10">
                <a:ln w="9525">
                  <a:solidFill>
                    <a:srgbClr val="000000"/>
                  </a:solidFill>
                  <a:round/>
                  <a:headEnd/>
                  <a:tailEnd/>
                </a:ln>
                <a:solidFill>
                  <a:srgbClr val="000000"/>
                </a:solidFill>
                <a:latin typeface="黑体"/>
                <a:ea typeface="黑体"/>
              </a:rPr>
              <a:t>境</a:t>
            </a:r>
          </a:p>
        </p:txBody>
      </p:sp>
      <p:sp>
        <p:nvSpPr>
          <p:cNvPr id="55305" name="WordArt 17"/>
          <p:cNvSpPr>
            <a:spLocks noChangeArrowheads="1" noChangeShapeType="1"/>
          </p:cNvSpPr>
          <p:nvPr/>
        </p:nvSpPr>
        <p:spPr bwMode="auto">
          <a:xfrm>
            <a:off x="4809068" y="2954338"/>
            <a:ext cx="395817" cy="284162"/>
          </a:xfrm>
          <a:prstGeom prst="rect">
            <a:avLst/>
          </a:prstGeom>
        </p:spPr>
        <p:txBody>
          <a:bodyPr wrap="none" fromWordArt="1">
            <a:prstTxWarp prst="textPlain">
              <a:avLst>
                <a:gd name="adj" fmla="val 50000"/>
              </a:avLst>
            </a:prstTxWarp>
          </a:bodyPr>
          <a:lstStyle/>
          <a:p>
            <a:pPr algn="ctr"/>
            <a:r>
              <a:rPr lang="zh-CN" altLang="en-US" sz="2800" kern="10">
                <a:ln w="9525">
                  <a:solidFill>
                    <a:srgbClr val="000000"/>
                  </a:solidFill>
                  <a:round/>
                  <a:headEnd/>
                  <a:tailEnd/>
                </a:ln>
                <a:solidFill>
                  <a:srgbClr val="000000"/>
                </a:solidFill>
                <a:latin typeface="黑体"/>
                <a:ea typeface="黑体"/>
              </a:rPr>
              <a:t>环</a:t>
            </a:r>
          </a:p>
        </p:txBody>
      </p:sp>
      <p:sp>
        <p:nvSpPr>
          <p:cNvPr id="55306" name="AutoShape 18"/>
          <p:cNvSpPr>
            <a:spLocks noChangeArrowheads="1"/>
          </p:cNvSpPr>
          <p:nvPr/>
        </p:nvSpPr>
        <p:spPr bwMode="auto">
          <a:xfrm>
            <a:off x="7901518" y="942975"/>
            <a:ext cx="3117849" cy="1447800"/>
          </a:xfrm>
          <a:prstGeom prst="wedgeEllipseCallout">
            <a:avLst>
              <a:gd name="adj1" fmla="val -83343"/>
              <a:gd name="adj2" fmla="val 44009"/>
            </a:avLst>
          </a:prstGeom>
          <a:solidFill>
            <a:schemeClr val="hlink"/>
          </a:solidFill>
          <a:ln w="9525">
            <a:solidFill>
              <a:srgbClr val="000000"/>
            </a:solidFill>
            <a:miter lim="800000"/>
            <a:headEnd/>
            <a:tailEnd/>
          </a:ln>
        </p:spPr>
        <p:txBody>
          <a:bodyPr lIns="76111" tIns="38056" rIns="76111" bIns="38056"/>
          <a:lstStyle/>
          <a:p>
            <a:pPr algn="just" defTabSz="966788"/>
            <a:r>
              <a:rPr lang="zh-CN" altLang="en-US" sz="1100"/>
              <a:t> </a:t>
            </a:r>
            <a:endParaRPr lang="zh-CN" altLang="en-US" sz="1700"/>
          </a:p>
        </p:txBody>
      </p:sp>
      <p:sp>
        <p:nvSpPr>
          <p:cNvPr id="55307" name="AutoShape 19"/>
          <p:cNvSpPr>
            <a:spLocks noChangeArrowheads="1"/>
          </p:cNvSpPr>
          <p:nvPr/>
        </p:nvSpPr>
        <p:spPr bwMode="auto">
          <a:xfrm>
            <a:off x="3549651" y="4764089"/>
            <a:ext cx="1710267" cy="1055687"/>
          </a:xfrm>
          <a:prstGeom prst="wedgeRoundRectCallout">
            <a:avLst>
              <a:gd name="adj1" fmla="val 64491"/>
              <a:gd name="adj2" fmla="val -88398"/>
              <a:gd name="adj3" fmla="val 16667"/>
            </a:avLst>
          </a:prstGeom>
          <a:solidFill>
            <a:srgbClr val="FFCC99"/>
          </a:solidFill>
          <a:ln w="9525">
            <a:solidFill>
              <a:srgbClr val="000000"/>
            </a:solidFill>
            <a:miter lim="800000"/>
            <a:headEnd/>
            <a:tailEnd/>
          </a:ln>
        </p:spPr>
        <p:txBody>
          <a:bodyPr lIns="96661" tIns="48331" rIns="96661" bIns="48331"/>
          <a:lstStyle/>
          <a:p>
            <a:pPr algn="just" defTabSz="966788"/>
            <a:endParaRPr lang="zh-CN" altLang="en-US" sz="1100"/>
          </a:p>
        </p:txBody>
      </p:sp>
      <p:sp>
        <p:nvSpPr>
          <p:cNvPr id="55308" name="AutoShape 20"/>
          <p:cNvSpPr>
            <a:spLocks noChangeArrowheads="1"/>
          </p:cNvSpPr>
          <p:nvPr/>
        </p:nvSpPr>
        <p:spPr bwMode="auto">
          <a:xfrm>
            <a:off x="8121651" y="4752975"/>
            <a:ext cx="2726267" cy="1143000"/>
          </a:xfrm>
          <a:prstGeom prst="wedgeRoundRectCallout">
            <a:avLst>
              <a:gd name="adj1" fmla="val -33708"/>
              <a:gd name="adj2" fmla="val -97347"/>
              <a:gd name="adj3" fmla="val 16667"/>
            </a:avLst>
          </a:prstGeom>
          <a:solidFill>
            <a:srgbClr val="C0C0C0"/>
          </a:solidFill>
          <a:ln w="9525">
            <a:solidFill>
              <a:srgbClr val="000000"/>
            </a:solidFill>
            <a:miter lim="800000"/>
            <a:headEnd/>
            <a:tailEnd/>
          </a:ln>
        </p:spPr>
        <p:txBody>
          <a:bodyPr lIns="96661" tIns="48331" rIns="96661" bIns="48331"/>
          <a:lstStyle/>
          <a:p>
            <a:pPr algn="just" defTabSz="966788"/>
            <a:r>
              <a:rPr lang="en-US" altLang="zh-CN" sz="1100"/>
              <a:t>`</a:t>
            </a:r>
          </a:p>
        </p:txBody>
      </p:sp>
      <p:sp>
        <p:nvSpPr>
          <p:cNvPr id="55309" name="WordArt 21"/>
          <p:cNvSpPr>
            <a:spLocks noChangeArrowheads="1" noChangeShapeType="1"/>
          </p:cNvSpPr>
          <p:nvPr/>
        </p:nvSpPr>
        <p:spPr bwMode="auto">
          <a:xfrm>
            <a:off x="6893985" y="5440363"/>
            <a:ext cx="376767" cy="284162"/>
          </a:xfrm>
          <a:prstGeom prst="rect">
            <a:avLst/>
          </a:prstGeom>
        </p:spPr>
        <p:txBody>
          <a:bodyPr wrap="none" fromWordArt="1">
            <a:prstTxWarp prst="textPlain">
              <a:avLst>
                <a:gd name="adj" fmla="val 50000"/>
              </a:avLst>
            </a:prstTxWarp>
          </a:bodyPr>
          <a:lstStyle/>
          <a:p>
            <a:pPr algn="ctr"/>
            <a:r>
              <a:rPr lang="zh-CN" altLang="en-US" sz="2800" kern="10">
                <a:ln w="9525">
                  <a:solidFill>
                    <a:srgbClr val="000000"/>
                  </a:solidFill>
                  <a:round/>
                  <a:headEnd/>
                  <a:tailEnd/>
                </a:ln>
                <a:solidFill>
                  <a:srgbClr val="000000"/>
                </a:solidFill>
                <a:latin typeface="黑体"/>
                <a:ea typeface="黑体"/>
              </a:rPr>
              <a:t>态</a:t>
            </a:r>
          </a:p>
        </p:txBody>
      </p:sp>
      <p:sp>
        <p:nvSpPr>
          <p:cNvPr id="55310" name="Text Box 22"/>
          <p:cNvSpPr txBox="1">
            <a:spLocks noChangeArrowheads="1"/>
          </p:cNvSpPr>
          <p:nvPr/>
        </p:nvSpPr>
        <p:spPr bwMode="auto">
          <a:xfrm>
            <a:off x="3619501" y="4799013"/>
            <a:ext cx="184361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r>
              <a:rPr lang="zh-CN" altLang="en-US" sz="1800"/>
              <a:t>气体废物</a:t>
            </a:r>
          </a:p>
          <a:p>
            <a:pPr algn="just"/>
            <a:r>
              <a:rPr lang="zh-CN" altLang="en-US" sz="1800"/>
              <a:t>液体废物</a:t>
            </a:r>
          </a:p>
          <a:p>
            <a:pPr algn="just"/>
            <a:r>
              <a:rPr lang="zh-CN" altLang="en-US" sz="1800"/>
              <a:t>固体废物</a:t>
            </a:r>
          </a:p>
        </p:txBody>
      </p:sp>
      <p:sp>
        <p:nvSpPr>
          <p:cNvPr id="55311" name="Text Box 23"/>
          <p:cNvSpPr txBox="1">
            <a:spLocks noChangeArrowheads="1"/>
          </p:cNvSpPr>
          <p:nvPr/>
        </p:nvSpPr>
        <p:spPr bwMode="auto">
          <a:xfrm>
            <a:off x="8307917" y="4905376"/>
            <a:ext cx="292946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r>
              <a:rPr lang="zh-CN" altLang="en-US" sz="1800"/>
              <a:t>燃烧产物</a:t>
            </a:r>
          </a:p>
          <a:p>
            <a:pPr algn="just"/>
            <a:r>
              <a:rPr lang="zh-CN" altLang="en-US" sz="1800"/>
              <a:t>生活废弃物</a:t>
            </a:r>
          </a:p>
          <a:p>
            <a:pPr algn="just"/>
            <a:r>
              <a:rPr lang="zh-CN" altLang="en-US" sz="1800"/>
              <a:t>使用过程排放物</a:t>
            </a:r>
          </a:p>
        </p:txBody>
      </p:sp>
      <p:sp>
        <p:nvSpPr>
          <p:cNvPr id="55312" name="Text Box 24"/>
          <p:cNvSpPr txBox="1">
            <a:spLocks noChangeArrowheads="1"/>
          </p:cNvSpPr>
          <p:nvPr/>
        </p:nvSpPr>
        <p:spPr bwMode="auto">
          <a:xfrm>
            <a:off x="8286751" y="1254126"/>
            <a:ext cx="25273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r>
              <a:rPr lang="zh-CN" altLang="en-US" sz="1800"/>
              <a:t>排放物包括：</a:t>
            </a:r>
          </a:p>
          <a:p>
            <a:pPr algn="just"/>
            <a:r>
              <a:rPr lang="zh-CN" altLang="en-US" sz="1800"/>
              <a:t>  气体或液化气体、液体、固体</a:t>
            </a:r>
          </a:p>
          <a:p>
            <a:pPr algn="just"/>
            <a:endParaRPr lang="zh-CN" altLang="en-US" sz="1800"/>
          </a:p>
        </p:txBody>
      </p:sp>
      <p:sp>
        <p:nvSpPr>
          <p:cNvPr id="55313" name="Text Box 25"/>
          <p:cNvSpPr txBox="1">
            <a:spLocks noChangeArrowheads="1"/>
          </p:cNvSpPr>
          <p:nvPr/>
        </p:nvSpPr>
        <p:spPr bwMode="auto">
          <a:xfrm>
            <a:off x="6902451" y="1781175"/>
            <a:ext cx="49953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6661" tIns="48331" rIns="96661" bIns="48331"/>
          <a:lstStyle>
            <a:lvl1pPr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r>
              <a:rPr lang="zh-CN" altLang="en-US" sz="1800">
                <a:solidFill>
                  <a:srgbClr val="993366"/>
                </a:solidFill>
              </a:rPr>
              <a:t>事故排放</a:t>
            </a:r>
            <a:endParaRPr lang="zh-CN" altLang="en-US" sz="1800"/>
          </a:p>
        </p:txBody>
      </p:sp>
      <p:sp>
        <p:nvSpPr>
          <p:cNvPr id="55314" name="AutoShape 26"/>
          <p:cNvSpPr>
            <a:spLocks noChangeArrowheads="1"/>
          </p:cNvSpPr>
          <p:nvPr/>
        </p:nvSpPr>
        <p:spPr bwMode="auto">
          <a:xfrm>
            <a:off x="6191251" y="2924176"/>
            <a:ext cx="1638300" cy="842963"/>
          </a:xfrm>
          <a:prstGeom prst="triangle">
            <a:avLst>
              <a:gd name="adj" fmla="val 50000"/>
            </a:avLst>
          </a:prstGeom>
          <a:solidFill>
            <a:schemeClr val="bg1"/>
          </a:solidFill>
          <a:ln w="9525">
            <a:solidFill>
              <a:schemeClr val="tx1"/>
            </a:solidFill>
            <a:miter lim="800000"/>
            <a:headEnd/>
            <a:tailEnd/>
          </a:ln>
        </p:spPr>
        <p:txBody>
          <a:bodyPr wrap="none" lIns="96661" tIns="48331" rIns="96661" bIns="48331" anchor="ctr"/>
          <a:lstStyle/>
          <a:p>
            <a:pPr algn="ctr" defTabSz="966788"/>
            <a:endParaRPr lang="zh-CN" altLang="en-US" sz="2500">
              <a:solidFill>
                <a:schemeClr val="hlink"/>
              </a:solidFill>
            </a:endParaRPr>
          </a:p>
        </p:txBody>
      </p:sp>
      <p:sp>
        <p:nvSpPr>
          <p:cNvPr id="55315" name="Text Box 27"/>
          <p:cNvSpPr txBox="1">
            <a:spLocks noChangeArrowheads="1"/>
          </p:cNvSpPr>
          <p:nvPr/>
        </p:nvSpPr>
        <p:spPr bwMode="auto">
          <a:xfrm>
            <a:off x="6585310" y="3125789"/>
            <a:ext cx="892517" cy="65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r>
              <a:rPr lang="zh-CN" altLang="en-US" sz="1800"/>
              <a:t>有害</a:t>
            </a:r>
          </a:p>
          <a:p>
            <a:pPr algn="ctr"/>
            <a:r>
              <a:rPr lang="zh-CN" altLang="en-US" sz="1800"/>
              <a:t>化学品</a:t>
            </a:r>
          </a:p>
        </p:txBody>
      </p:sp>
      <p:sp>
        <p:nvSpPr>
          <p:cNvPr id="55316" name="Text Box 28"/>
          <p:cNvSpPr txBox="1">
            <a:spLocks noChangeArrowheads="1"/>
          </p:cNvSpPr>
          <p:nvPr/>
        </p:nvSpPr>
        <p:spPr bwMode="auto">
          <a:xfrm rot="-3600000">
            <a:off x="8240713" y="3389314"/>
            <a:ext cx="377825" cy="142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6661" tIns="48331" rIns="96661" bIns="48331"/>
          <a:lstStyle>
            <a:lvl1pPr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r>
              <a:rPr lang="zh-CN" altLang="en-US" sz="1800">
                <a:solidFill>
                  <a:srgbClr val="993366"/>
                </a:solidFill>
              </a:rPr>
              <a:t>其它废物</a:t>
            </a:r>
            <a:endParaRPr lang="zh-CN" altLang="en-US" sz="1800"/>
          </a:p>
        </p:txBody>
      </p:sp>
      <p:sp>
        <p:nvSpPr>
          <p:cNvPr id="55317" name="Text Box 29"/>
          <p:cNvSpPr txBox="1">
            <a:spLocks noChangeArrowheads="1"/>
          </p:cNvSpPr>
          <p:nvPr/>
        </p:nvSpPr>
        <p:spPr bwMode="auto">
          <a:xfrm rot="3600000">
            <a:off x="5496456" y="3390372"/>
            <a:ext cx="377825" cy="1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6661" tIns="48331" rIns="96661" bIns="48331"/>
          <a:lstStyle>
            <a:lvl1pPr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r>
              <a:rPr lang="zh-CN" altLang="en-US" sz="1800">
                <a:solidFill>
                  <a:srgbClr val="993366"/>
                </a:solidFill>
              </a:rPr>
              <a:t>生产废物</a:t>
            </a:r>
            <a:endParaRPr lang="zh-CN" altLang="en-US" sz="1800"/>
          </a:p>
        </p:txBody>
      </p:sp>
    </p:spTree>
    <p:extLst>
      <p:ext uri="{BB962C8B-B14F-4D97-AF65-F5344CB8AC3E}">
        <p14:creationId xmlns:p14="http://schemas.microsoft.com/office/powerpoint/2010/main" val="1302538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390651" y="836614"/>
            <a:ext cx="4417483"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a:t>【</a:t>
            </a:r>
            <a:r>
              <a:rPr lang="zh-CN" altLang="en-US">
                <a:solidFill>
                  <a:srgbClr val="FF0000"/>
                </a:solidFill>
              </a:rPr>
              <a:t>评审标准</a:t>
            </a:r>
            <a:r>
              <a:rPr lang="en-US" altLang="zh-CN"/>
              <a:t>】</a:t>
            </a:r>
          </a:p>
        </p:txBody>
      </p:sp>
      <p:sp>
        <p:nvSpPr>
          <p:cNvPr id="10243" name="Text Box 5"/>
          <p:cNvSpPr txBox="1">
            <a:spLocks noChangeArrowheads="1"/>
          </p:cNvSpPr>
          <p:nvPr/>
        </p:nvSpPr>
        <p:spPr bwMode="auto">
          <a:xfrm>
            <a:off x="1007534" y="1628775"/>
            <a:ext cx="9986433"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40000"/>
              </a:lnSpc>
            </a:pPr>
            <a:r>
              <a:rPr lang="en-US" altLang="zh-CN" sz="2400">
                <a:latin typeface="幼圆" pitchFamily="49" charset="-122"/>
                <a:ea typeface="幼圆" pitchFamily="49" charset="-122"/>
              </a:rPr>
              <a:t>9.1</a:t>
            </a:r>
            <a:r>
              <a:rPr lang="zh-CN" altLang="en-US" sz="2400">
                <a:latin typeface="幼圆" pitchFamily="49" charset="-122"/>
                <a:ea typeface="幼圆" pitchFamily="49" charset="-122"/>
              </a:rPr>
              <a:t>建立危险化学品档案</a:t>
            </a:r>
          </a:p>
          <a:p>
            <a:pPr>
              <a:lnSpc>
                <a:spcPct val="140000"/>
              </a:lnSpc>
            </a:pPr>
            <a:r>
              <a:rPr lang="en-US" altLang="zh-CN" sz="2400">
                <a:latin typeface="幼圆" pitchFamily="49" charset="-122"/>
                <a:ea typeface="幼圆" pitchFamily="49" charset="-122"/>
              </a:rPr>
              <a:t>1.</a:t>
            </a:r>
            <a:r>
              <a:rPr lang="zh-CN" altLang="en-US" sz="2400">
                <a:latin typeface="幼圆" pitchFamily="49" charset="-122"/>
                <a:ea typeface="幼圆" pitchFamily="49" charset="-122"/>
              </a:rPr>
              <a:t>对所有危险化学品进行普查；</a:t>
            </a:r>
          </a:p>
          <a:p>
            <a:pPr>
              <a:lnSpc>
                <a:spcPct val="140000"/>
              </a:lnSpc>
            </a:pPr>
            <a:r>
              <a:rPr lang="en-US" altLang="zh-CN" sz="2400">
                <a:latin typeface="幼圆" pitchFamily="49" charset="-122"/>
                <a:ea typeface="幼圆" pitchFamily="49" charset="-122"/>
              </a:rPr>
              <a:t>2.</a:t>
            </a:r>
            <a:r>
              <a:rPr lang="zh-CN" altLang="en-US" sz="2400">
                <a:latin typeface="幼圆" pitchFamily="49" charset="-122"/>
                <a:ea typeface="幼圆" pitchFamily="49" charset="-122"/>
              </a:rPr>
              <a:t>建立危险化学品档案，内容包括：名称及存放、生</a:t>
            </a:r>
            <a:endParaRPr lang="en-US" altLang="zh-CN" sz="2400">
              <a:latin typeface="幼圆" pitchFamily="49" charset="-122"/>
              <a:ea typeface="幼圆" pitchFamily="49" charset="-122"/>
            </a:endParaRPr>
          </a:p>
          <a:p>
            <a:pPr>
              <a:lnSpc>
                <a:spcPct val="140000"/>
              </a:lnSpc>
            </a:pPr>
            <a:r>
              <a:rPr lang="en-US" altLang="zh-CN" sz="2400">
                <a:latin typeface="幼圆" pitchFamily="49" charset="-122"/>
                <a:ea typeface="幼圆" pitchFamily="49" charset="-122"/>
              </a:rPr>
              <a:t>  </a:t>
            </a:r>
            <a:r>
              <a:rPr lang="zh-CN" altLang="en-US" sz="2400">
                <a:latin typeface="幼圆" pitchFamily="49" charset="-122"/>
                <a:ea typeface="幼圆" pitchFamily="49" charset="-122"/>
              </a:rPr>
              <a:t>产、使用地点；数量、危险性分类、包装类别、登</a:t>
            </a:r>
            <a:endParaRPr lang="en-US" altLang="zh-CN" sz="2400">
              <a:latin typeface="幼圆" pitchFamily="49" charset="-122"/>
              <a:ea typeface="幼圆" pitchFamily="49" charset="-122"/>
            </a:endParaRPr>
          </a:p>
          <a:p>
            <a:pPr>
              <a:lnSpc>
                <a:spcPct val="140000"/>
              </a:lnSpc>
            </a:pPr>
            <a:r>
              <a:rPr lang="en-US" altLang="zh-CN" sz="2400">
                <a:latin typeface="幼圆" pitchFamily="49" charset="-122"/>
                <a:ea typeface="幼圆" pitchFamily="49" charset="-122"/>
              </a:rPr>
              <a:t>  </a:t>
            </a:r>
            <a:r>
              <a:rPr lang="zh-CN" altLang="en-US" sz="2400">
                <a:latin typeface="幼圆" pitchFamily="49" charset="-122"/>
                <a:ea typeface="幼圆" pitchFamily="49" charset="-122"/>
              </a:rPr>
              <a:t>记号、危险化学品安全技术说明书和安全标签（以</a:t>
            </a:r>
            <a:endParaRPr lang="en-US" altLang="zh-CN" sz="2400">
              <a:latin typeface="幼圆" pitchFamily="49" charset="-122"/>
              <a:ea typeface="幼圆" pitchFamily="49" charset="-122"/>
            </a:endParaRPr>
          </a:p>
          <a:p>
            <a:pPr>
              <a:lnSpc>
                <a:spcPct val="140000"/>
              </a:lnSpc>
            </a:pPr>
            <a:r>
              <a:rPr lang="en-US" altLang="zh-CN" sz="2400">
                <a:latin typeface="幼圆" pitchFamily="49" charset="-122"/>
                <a:ea typeface="幼圆" pitchFamily="49" charset="-122"/>
              </a:rPr>
              <a:t>  </a:t>
            </a:r>
            <a:r>
              <a:rPr lang="zh-CN" altLang="en-US" sz="2400">
                <a:latin typeface="幼圆" pitchFamily="49" charset="-122"/>
                <a:ea typeface="幼圆" pitchFamily="49" charset="-122"/>
              </a:rPr>
              <a:t>下简称</a:t>
            </a:r>
            <a:r>
              <a:rPr lang="zh-CN" altLang="en-US" sz="2400">
                <a:ea typeface="幼圆" pitchFamily="49" charset="-122"/>
              </a:rPr>
              <a:t>“</a:t>
            </a:r>
            <a:r>
              <a:rPr lang="zh-CN" altLang="en-US" sz="2400">
                <a:latin typeface="幼圆" pitchFamily="49" charset="-122"/>
                <a:ea typeface="幼圆" pitchFamily="49" charset="-122"/>
              </a:rPr>
              <a:t>一书一签</a:t>
            </a:r>
            <a:r>
              <a:rPr lang="zh-CN" altLang="en-US" sz="2400">
                <a:ea typeface="幼圆" pitchFamily="49" charset="-122"/>
              </a:rPr>
              <a:t>”</a:t>
            </a:r>
            <a:r>
              <a:rPr lang="zh-CN" altLang="en-US" sz="2400">
                <a:latin typeface="幼圆" pitchFamily="49" charset="-122"/>
                <a:ea typeface="幼圆" pitchFamily="49" charset="-122"/>
              </a:rPr>
              <a:t>）等。 </a:t>
            </a:r>
          </a:p>
          <a:p>
            <a:pPr>
              <a:lnSpc>
                <a:spcPct val="140000"/>
              </a:lnSpc>
            </a:pPr>
            <a:endParaRPr lang="zh-CN" altLang="en-US" sz="2400">
              <a:latin typeface="幼圆" pitchFamily="49" charset="-122"/>
              <a:ea typeface="幼圆" pitchFamily="49" charset="-122"/>
            </a:endParaRPr>
          </a:p>
          <a:p>
            <a:pPr>
              <a:lnSpc>
                <a:spcPct val="140000"/>
              </a:lnSpc>
            </a:pPr>
            <a:r>
              <a:rPr lang="zh-CN" altLang="en-US" sz="2400">
                <a:latin typeface="幼圆" pitchFamily="49" charset="-122"/>
                <a:ea typeface="幼圆" pitchFamily="49" charset="-122"/>
              </a:rPr>
              <a:t> 未进行危险化学品普查，扣</a:t>
            </a:r>
            <a:r>
              <a:rPr lang="en-US" altLang="zh-CN" sz="2400">
                <a:latin typeface="幼圆" pitchFamily="49" charset="-122"/>
                <a:ea typeface="幼圆" pitchFamily="49" charset="-122"/>
              </a:rPr>
              <a:t>10</a:t>
            </a:r>
            <a:r>
              <a:rPr lang="zh-CN" altLang="en-US" sz="2400">
                <a:latin typeface="幼圆" pitchFamily="49" charset="-122"/>
                <a:ea typeface="幼圆" pitchFamily="49" charset="-122"/>
              </a:rPr>
              <a:t>分（</a:t>
            </a:r>
            <a:r>
              <a:rPr lang="en-US" altLang="zh-CN" sz="2400">
                <a:latin typeface="幼圆" pitchFamily="49" charset="-122"/>
                <a:ea typeface="幼圆" pitchFamily="49" charset="-122"/>
              </a:rPr>
              <a:t>B</a:t>
            </a:r>
            <a:r>
              <a:rPr lang="zh-CN" altLang="en-US" sz="2400">
                <a:latin typeface="幼圆" pitchFamily="49" charset="-122"/>
                <a:ea typeface="幼圆" pitchFamily="49" charset="-122"/>
              </a:rPr>
              <a:t>级要素否决项） </a:t>
            </a:r>
          </a:p>
        </p:txBody>
      </p:sp>
      <p:sp>
        <p:nvSpPr>
          <p:cNvPr id="10244" name="AutoShape 6"/>
          <p:cNvSpPr>
            <a:spLocks noChangeArrowheads="1"/>
          </p:cNvSpPr>
          <p:nvPr/>
        </p:nvSpPr>
        <p:spPr bwMode="auto">
          <a:xfrm>
            <a:off x="527051" y="5013325"/>
            <a:ext cx="768349" cy="554038"/>
          </a:xfrm>
          <a:prstGeom prst="irregularSeal2">
            <a:avLst/>
          </a:prstGeom>
          <a:solidFill>
            <a:schemeClr val="accent1"/>
          </a:solidFill>
          <a:ln w="9525">
            <a:solidFill>
              <a:schemeClr val="tx1"/>
            </a:solidFill>
            <a:miter lim="800000"/>
            <a:headEnd/>
            <a:tailEnd/>
          </a:ln>
        </p:spPr>
        <p:txBody>
          <a:bodyPr wrap="none" anchor="ctr"/>
          <a:lstStyle/>
          <a:p>
            <a:endParaRPr lang="zh-CN" altLang="en-US"/>
          </a:p>
        </p:txBody>
      </p:sp>
    </p:spTree>
    <p:extLst>
      <p:ext uri="{BB962C8B-B14F-4D97-AF65-F5344CB8AC3E}">
        <p14:creationId xmlns:p14="http://schemas.microsoft.com/office/powerpoint/2010/main" val="4238435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Grp="1" noChangeAspect="1"/>
          </p:cNvGraphicFramePr>
          <p:nvPr>
            <p:ph sz="quarter" idx="13"/>
          </p:nvPr>
        </p:nvGraphicFramePr>
        <p:xfrm>
          <a:off x="3697288" y="1941513"/>
          <a:ext cx="4797425" cy="3595687"/>
        </p:xfrm>
        <a:graphic>
          <a:graphicData uri="http://schemas.openxmlformats.org/presentationml/2006/ole">
            <mc:AlternateContent xmlns:mc="http://schemas.openxmlformats.org/markup-compatibility/2006">
              <mc:Choice xmlns:v="urn:schemas-microsoft-com:vml" Requires="v">
                <p:oleObj spid="_x0000_s1027" name="幻灯片" r:id="rId4" imgW="4797664" imgH="3596480" progId="PowerPoint.Slide.8">
                  <p:embed/>
                </p:oleObj>
              </mc:Choice>
              <mc:Fallback>
                <p:oleObj name="幻灯片" r:id="rId4" imgW="4797664" imgH="359648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7288" y="1941513"/>
                        <a:ext cx="4797425" cy="359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8"/>
          <p:cNvSpPr txBox="1">
            <a:spLocks noChangeArrowheads="1"/>
          </p:cNvSpPr>
          <p:nvPr/>
        </p:nvSpPr>
        <p:spPr bwMode="auto">
          <a:xfrm>
            <a:off x="1390651" y="908051"/>
            <a:ext cx="26468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lang="zh-CN" altLang="en-US" sz="4800">
                <a:solidFill>
                  <a:srgbClr val="663300"/>
                </a:solidFill>
                <a:latin typeface="华文新魏" pitchFamily="2" charset="-122"/>
                <a:ea typeface="华文新魏" pitchFamily="2" charset="-122"/>
              </a:rPr>
              <a:t>环境污染</a:t>
            </a:r>
          </a:p>
        </p:txBody>
      </p:sp>
    </p:spTree>
    <p:extLst>
      <p:ext uri="{BB962C8B-B14F-4D97-AF65-F5344CB8AC3E}">
        <p14:creationId xmlns:p14="http://schemas.microsoft.com/office/powerpoint/2010/main" val="22999128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6" name="Rectangle 4"/>
          <p:cNvSpPr>
            <a:spLocks noRot="1" noChangeArrowheads="1"/>
          </p:cNvSpPr>
          <p:nvPr/>
        </p:nvSpPr>
        <p:spPr bwMode="auto">
          <a:xfrm>
            <a:off x="814917" y="714375"/>
            <a:ext cx="10464800" cy="1219200"/>
          </a:xfrm>
          <a:prstGeom prst="rect">
            <a:avLst/>
          </a:prstGeom>
          <a:noFill/>
          <a:ln w="9525">
            <a:noFill/>
            <a:miter lim="800000"/>
            <a:headEnd/>
            <a:tailEnd/>
          </a:ln>
          <a:effectLst/>
        </p:spPr>
        <p:txBody>
          <a:bodyPr anchor="ctr"/>
          <a:lstStyle/>
          <a:p>
            <a:pPr>
              <a:lnSpc>
                <a:spcPct val="60000"/>
              </a:lnSpc>
              <a:defRPr/>
            </a:pPr>
            <a:r>
              <a:rPr lang="zh-CN" altLang="en-US" sz="4000" dirty="0">
                <a:solidFill>
                  <a:srgbClr val="CC0066"/>
                </a:solidFill>
                <a:latin typeface="黑体" pitchFamily="2" charset="-122"/>
                <a:ea typeface="黑体" pitchFamily="2" charset="-122"/>
              </a:rPr>
              <a:t>四</a:t>
            </a:r>
            <a:r>
              <a:rPr lang="en-US" altLang="zh-CN" sz="4000" dirty="0">
                <a:solidFill>
                  <a:srgbClr val="CC0066"/>
                </a:solidFill>
                <a:latin typeface="黑体" pitchFamily="2" charset="-122"/>
                <a:ea typeface="黑体" pitchFamily="2" charset="-122"/>
              </a:rPr>
              <a:t>、</a:t>
            </a:r>
            <a:r>
              <a:rPr lang="zh-CN" altLang="en-US" sz="4000" dirty="0">
                <a:solidFill>
                  <a:srgbClr val="CC0066"/>
                </a:solidFill>
                <a:latin typeface="黑体" pitchFamily="2" charset="-122"/>
                <a:ea typeface="黑体" pitchFamily="2" charset="-122"/>
              </a:rPr>
              <a:t>化工生产企业特性</a:t>
            </a:r>
            <a:r>
              <a:rPr lang="zh-CN" altLang="en-US" sz="4000" dirty="0">
                <a:solidFill>
                  <a:srgbClr val="CC0066"/>
                </a:solidFill>
                <a:effectLst>
                  <a:outerShdw blurRad="38100" dist="38100" dir="2700000" algn="tl">
                    <a:srgbClr val="C0C0C0"/>
                  </a:outerShdw>
                </a:effectLst>
                <a:latin typeface="黑体" pitchFamily="2" charset="-122"/>
                <a:ea typeface="黑体" pitchFamily="2" charset="-122"/>
              </a:rPr>
              <a:t> </a:t>
            </a:r>
          </a:p>
        </p:txBody>
      </p:sp>
      <p:sp>
        <p:nvSpPr>
          <p:cNvPr id="56323" name="Rectangle 5"/>
          <p:cNvSpPr>
            <a:spLocks noRot="1" noChangeArrowheads="1"/>
          </p:cNvSpPr>
          <p:nvPr/>
        </p:nvSpPr>
        <p:spPr bwMode="auto">
          <a:xfrm>
            <a:off x="1343472" y="1643063"/>
            <a:ext cx="9747448"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tLang="zh-CN" sz="2000" dirty="0"/>
              <a:t>1</a:t>
            </a:r>
            <a:r>
              <a:rPr lang="zh-CN" altLang="en-US" sz="2000" dirty="0">
                <a:latin typeface="宋体" pitchFamily="2" charset="-122"/>
              </a:rPr>
              <a:t>、</a:t>
            </a:r>
            <a:r>
              <a:rPr lang="zh-CN" altLang="en-US" sz="2300" dirty="0">
                <a:latin typeface="宋体" pitchFamily="2" charset="-122"/>
              </a:rPr>
              <a:t>存在多种易燃、易爆和化学有毒有害物质</a:t>
            </a:r>
          </a:p>
          <a:p>
            <a:pPr marL="342900" indent="-342900" algn="just">
              <a:lnSpc>
                <a:spcPct val="110000"/>
              </a:lnSpc>
              <a:spcBef>
                <a:spcPct val="20000"/>
              </a:spcBef>
            </a:pPr>
            <a:r>
              <a:rPr lang="zh-CN" altLang="en-US" sz="2300" dirty="0">
                <a:solidFill>
                  <a:srgbClr val="000000"/>
                </a:solidFill>
                <a:latin typeface="宋体" pitchFamily="2" charset="-122"/>
              </a:rPr>
              <a:t>    生产所处理的原</a:t>
            </a:r>
            <a:r>
              <a:rPr lang="zh-CN" altLang="en-US" sz="2300" dirty="0">
                <a:latin typeface="宋体" pitchFamily="2" charset="-122"/>
              </a:rPr>
              <a:t>料、成品和半成品，使用的溶液和辅助材</a:t>
            </a:r>
            <a:endParaRPr lang="en-US" altLang="zh-CN" sz="2300" dirty="0">
              <a:latin typeface="宋体" pitchFamily="2" charset="-122"/>
            </a:endParaRPr>
          </a:p>
          <a:p>
            <a:pPr marL="342900" indent="-342900" algn="just">
              <a:lnSpc>
                <a:spcPct val="110000"/>
              </a:lnSpc>
              <a:spcBef>
                <a:spcPct val="20000"/>
              </a:spcBef>
            </a:pPr>
            <a:r>
              <a:rPr lang="zh-CN" altLang="en-US" sz="2300" dirty="0">
                <a:latin typeface="宋体" pitchFamily="2" charset="-122"/>
              </a:rPr>
              <a:t>料，乃至排出的废水、废气，都是易燃易爆或有毒有腐蚀性的</a:t>
            </a:r>
            <a:endParaRPr lang="en-US" altLang="zh-CN" sz="2300" dirty="0">
              <a:latin typeface="宋体" pitchFamily="2" charset="-122"/>
            </a:endParaRPr>
          </a:p>
          <a:p>
            <a:pPr marL="342900" indent="-342900" algn="just">
              <a:lnSpc>
                <a:spcPct val="110000"/>
              </a:lnSpc>
              <a:spcBef>
                <a:spcPct val="20000"/>
              </a:spcBef>
            </a:pPr>
            <a:r>
              <a:rPr lang="zh-CN" altLang="en-US" sz="2300" dirty="0">
                <a:latin typeface="宋体" pitchFamily="2" charset="-122"/>
              </a:rPr>
              <a:t>物质，引起火灾、爆炸、中毒、窒息和职业病的可能性很大 。</a:t>
            </a:r>
          </a:p>
          <a:p>
            <a:pPr marL="342900" indent="-342900">
              <a:spcBef>
                <a:spcPct val="20000"/>
              </a:spcBef>
            </a:pPr>
            <a:r>
              <a:rPr lang="en-US" altLang="zh-CN" sz="2300" dirty="0">
                <a:latin typeface="宋体" pitchFamily="2" charset="-122"/>
              </a:rPr>
              <a:t>2</a:t>
            </a:r>
            <a:r>
              <a:rPr lang="zh-CN" altLang="en-US" sz="2300" dirty="0">
                <a:latin typeface="宋体" pitchFamily="2" charset="-122"/>
              </a:rPr>
              <a:t>、工艺过程和设备复杂 </a:t>
            </a:r>
          </a:p>
          <a:p>
            <a:pPr marL="342900" indent="-342900">
              <a:lnSpc>
                <a:spcPct val="110000"/>
              </a:lnSpc>
              <a:spcBef>
                <a:spcPct val="20000"/>
              </a:spcBef>
            </a:pPr>
            <a:r>
              <a:rPr lang="zh-CN" altLang="en-US" sz="2300" dirty="0">
                <a:solidFill>
                  <a:srgbClr val="000000"/>
                </a:solidFill>
                <a:latin typeface="宋体" pitchFamily="2" charset="-122"/>
              </a:rPr>
              <a:t>    部分作业是在高温、高压、低温和受腐</a:t>
            </a:r>
            <a:r>
              <a:rPr lang="zh-CN" altLang="en-US" sz="2300" dirty="0">
                <a:latin typeface="宋体" pitchFamily="2" charset="-122"/>
              </a:rPr>
              <a:t>蚀条件下进行的，需</a:t>
            </a:r>
            <a:endParaRPr lang="en-US" altLang="zh-CN" sz="2300" dirty="0">
              <a:latin typeface="宋体" pitchFamily="2" charset="-122"/>
            </a:endParaRPr>
          </a:p>
          <a:p>
            <a:pPr marL="342900" indent="-342900">
              <a:lnSpc>
                <a:spcPct val="110000"/>
              </a:lnSpc>
              <a:spcBef>
                <a:spcPct val="20000"/>
              </a:spcBef>
            </a:pPr>
            <a:r>
              <a:rPr lang="zh-CN" altLang="en-US" sz="2300" dirty="0">
                <a:latin typeface="宋体" pitchFamily="2" charset="-122"/>
              </a:rPr>
              <a:t>要用一些有特殊性能的金属材料或非金属材料制成的设备，同时</a:t>
            </a:r>
            <a:endParaRPr lang="en-US" altLang="zh-CN" sz="2300" dirty="0">
              <a:latin typeface="宋体" pitchFamily="2" charset="-122"/>
            </a:endParaRPr>
          </a:p>
          <a:p>
            <a:pPr marL="342900" indent="-342900">
              <a:lnSpc>
                <a:spcPct val="110000"/>
              </a:lnSpc>
              <a:spcBef>
                <a:spcPct val="20000"/>
              </a:spcBef>
            </a:pPr>
            <a:r>
              <a:rPr lang="zh-CN" altLang="en-US" sz="2300" dirty="0">
                <a:latin typeface="宋体" pitchFamily="2" charset="-122"/>
              </a:rPr>
              <a:t>，配备着锅炉、发电机和高压蒸汽或高压电驱动的大型运转机械。</a:t>
            </a:r>
            <a:endParaRPr lang="en-US" altLang="zh-CN" sz="2300" dirty="0">
              <a:latin typeface="宋体" pitchFamily="2" charset="-122"/>
            </a:endParaRPr>
          </a:p>
          <a:p>
            <a:pPr marL="342900" indent="-342900">
              <a:lnSpc>
                <a:spcPct val="110000"/>
              </a:lnSpc>
              <a:spcBef>
                <a:spcPct val="20000"/>
              </a:spcBef>
            </a:pPr>
            <a:r>
              <a:rPr lang="zh-CN" altLang="en-US" sz="2300" dirty="0">
                <a:latin typeface="宋体" pitchFamily="2" charset="-122"/>
              </a:rPr>
              <a:t>这样严酷条件下运行的设备，存在着中毒、着火和爆炸的危险性，</a:t>
            </a:r>
            <a:endParaRPr lang="en-US" altLang="zh-CN" sz="2300" dirty="0">
              <a:latin typeface="宋体" pitchFamily="2" charset="-122"/>
            </a:endParaRPr>
          </a:p>
          <a:p>
            <a:pPr marL="342900" indent="-342900">
              <a:lnSpc>
                <a:spcPct val="110000"/>
              </a:lnSpc>
              <a:spcBef>
                <a:spcPct val="20000"/>
              </a:spcBef>
            </a:pPr>
            <a:r>
              <a:rPr lang="zh-CN" altLang="en-US" sz="2300" dirty="0">
                <a:latin typeface="宋体" pitchFamily="2" charset="-122"/>
              </a:rPr>
              <a:t>存在着触电、烧伤和各类机械伤害等伤亡事故的危险性。 </a:t>
            </a:r>
          </a:p>
          <a:p>
            <a:pPr marL="342900" indent="-342900">
              <a:spcBef>
                <a:spcPct val="20000"/>
              </a:spcBef>
            </a:pPr>
            <a:endParaRPr lang="zh-CN" altLang="en-US" sz="2300" dirty="0"/>
          </a:p>
        </p:txBody>
      </p:sp>
    </p:spTree>
    <p:extLst>
      <p:ext uri="{BB962C8B-B14F-4D97-AF65-F5344CB8AC3E}">
        <p14:creationId xmlns:p14="http://schemas.microsoft.com/office/powerpoint/2010/main" val="1925872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Rot="1" noChangeArrowheads="1"/>
          </p:cNvSpPr>
          <p:nvPr/>
        </p:nvSpPr>
        <p:spPr bwMode="auto">
          <a:xfrm>
            <a:off x="431801" y="1988840"/>
            <a:ext cx="10945284" cy="266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altLang="zh-CN" sz="2000" dirty="0">
                <a:latin typeface="宋体" pitchFamily="2" charset="-122"/>
              </a:rPr>
              <a:t>3</a:t>
            </a:r>
            <a:r>
              <a:rPr lang="zh-CN" altLang="en-US" sz="2300" dirty="0">
                <a:latin typeface="宋体" pitchFamily="2" charset="-122"/>
              </a:rPr>
              <a:t>、生产高度连续性</a:t>
            </a:r>
          </a:p>
          <a:p>
            <a:pPr marL="342900" indent="-342900" algn="just">
              <a:lnSpc>
                <a:spcPct val="150000"/>
              </a:lnSpc>
            </a:pPr>
            <a:r>
              <a:rPr lang="zh-CN" altLang="en-US" sz="2300" dirty="0">
                <a:solidFill>
                  <a:srgbClr val="000000"/>
                </a:solidFill>
                <a:latin typeface="宋体" pitchFamily="2" charset="-122"/>
              </a:rPr>
              <a:t>    生产装置各工序之间，生产装置与辅助作业之间，互相</a:t>
            </a:r>
            <a:r>
              <a:rPr lang="zh-CN" altLang="en-US" sz="2300" dirty="0" smtClean="0">
                <a:solidFill>
                  <a:srgbClr val="000000"/>
                </a:solidFill>
                <a:latin typeface="宋体" pitchFamily="2" charset="-122"/>
              </a:rPr>
              <a:t>紧密</a:t>
            </a:r>
            <a:r>
              <a:rPr lang="zh-CN" altLang="en-US" sz="2300" dirty="0">
                <a:solidFill>
                  <a:srgbClr val="000000"/>
                </a:solidFill>
                <a:latin typeface="宋体" pitchFamily="2" charset="-122"/>
              </a:rPr>
              <a:t>联系，具有高度连续性，操作要求很严。尽管配备着仪器</a:t>
            </a:r>
            <a:r>
              <a:rPr lang="zh-CN" altLang="en-US" sz="2300" dirty="0" smtClean="0">
                <a:solidFill>
                  <a:srgbClr val="000000"/>
                </a:solidFill>
                <a:latin typeface="宋体" pitchFamily="2" charset="-122"/>
              </a:rPr>
              <a:t>仪表</a:t>
            </a:r>
            <a:r>
              <a:rPr lang="zh-CN" altLang="en-US" sz="2300" dirty="0">
                <a:solidFill>
                  <a:srgbClr val="000000"/>
                </a:solidFill>
                <a:latin typeface="宋体" pitchFamily="2" charset="-122"/>
              </a:rPr>
              <a:t>、安全设施和自控联锁等装置，仍容易因控制装置失灵、</a:t>
            </a:r>
            <a:r>
              <a:rPr lang="zh-CN" altLang="en-US" sz="2300" dirty="0" smtClean="0">
                <a:solidFill>
                  <a:srgbClr val="000000"/>
                </a:solidFill>
                <a:latin typeface="宋体" pitchFamily="2" charset="-122"/>
              </a:rPr>
              <a:t>误操作</a:t>
            </a:r>
            <a:r>
              <a:rPr lang="zh-CN" altLang="en-US" sz="2300" dirty="0">
                <a:solidFill>
                  <a:srgbClr val="000000"/>
                </a:solidFill>
                <a:latin typeface="宋体" pitchFamily="2" charset="-122"/>
              </a:rPr>
              <a:t>导致事故。特别是机组小、系统多的厂，开停车频繁，</a:t>
            </a:r>
            <a:r>
              <a:rPr lang="zh-CN" altLang="en-US" sz="2300" dirty="0" smtClean="0">
                <a:solidFill>
                  <a:srgbClr val="000000"/>
                </a:solidFill>
                <a:latin typeface="宋体" pitchFamily="2" charset="-122"/>
              </a:rPr>
              <a:t>在开</a:t>
            </a:r>
            <a:r>
              <a:rPr lang="zh-CN" altLang="en-US" sz="2300" dirty="0">
                <a:solidFill>
                  <a:srgbClr val="000000"/>
                </a:solidFill>
                <a:latin typeface="宋体" pitchFamily="2" charset="-122"/>
              </a:rPr>
              <a:t>停、倒车倒系统和部分检修部分运行的情况下，很容易</a:t>
            </a:r>
            <a:r>
              <a:rPr lang="zh-CN" altLang="en-US" sz="2300" dirty="0" smtClean="0">
                <a:solidFill>
                  <a:srgbClr val="000000"/>
                </a:solidFill>
                <a:latin typeface="宋体" pitchFamily="2" charset="-122"/>
              </a:rPr>
              <a:t>发生事故</a:t>
            </a:r>
            <a:r>
              <a:rPr lang="zh-CN" altLang="en-US" sz="2300" dirty="0">
                <a:solidFill>
                  <a:srgbClr val="000000"/>
                </a:solidFill>
                <a:latin typeface="宋体" pitchFamily="2" charset="-122"/>
              </a:rPr>
              <a:t>。</a:t>
            </a:r>
            <a:endParaRPr lang="zh-CN" altLang="en-US" sz="2300" dirty="0">
              <a:solidFill>
                <a:srgbClr val="000000"/>
              </a:solidFill>
              <a:latin typeface="宋体" pitchFamily="2" charset="-122"/>
              <a:cs typeface="Times New Roman" pitchFamily="18" charset="0"/>
            </a:endParaRPr>
          </a:p>
          <a:p>
            <a:pPr marL="342900" indent="-342900">
              <a:lnSpc>
                <a:spcPct val="90000"/>
              </a:lnSpc>
              <a:spcBef>
                <a:spcPct val="20000"/>
              </a:spcBef>
            </a:pPr>
            <a:endParaRPr lang="zh-CN" altLang="en-US" sz="2300" dirty="0"/>
          </a:p>
        </p:txBody>
      </p:sp>
    </p:spTree>
    <p:extLst>
      <p:ext uri="{BB962C8B-B14F-4D97-AF65-F5344CB8AC3E}">
        <p14:creationId xmlns:p14="http://schemas.microsoft.com/office/powerpoint/2010/main" val="1596200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Rot="1" noChangeArrowheads="1"/>
          </p:cNvSpPr>
          <p:nvPr/>
        </p:nvSpPr>
        <p:spPr bwMode="auto">
          <a:xfrm>
            <a:off x="624417" y="1844824"/>
            <a:ext cx="10363200" cy="288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tLang="zh-CN" sz="2300" dirty="0">
                <a:latin typeface="宋体" pitchFamily="2" charset="-122"/>
              </a:rPr>
              <a:t>4</a:t>
            </a:r>
            <a:r>
              <a:rPr lang="zh-CN" altLang="en-US" sz="2300" dirty="0">
                <a:latin typeface="宋体" pitchFamily="2" charset="-122"/>
              </a:rPr>
              <a:t>、安全管理方面往往存在缺陷</a:t>
            </a:r>
          </a:p>
          <a:p>
            <a:pPr marL="342900" indent="-342900" algn="just">
              <a:lnSpc>
                <a:spcPct val="150000"/>
              </a:lnSpc>
              <a:spcBef>
                <a:spcPct val="20000"/>
              </a:spcBef>
            </a:pPr>
            <a:r>
              <a:rPr lang="zh-CN" altLang="en-US" sz="2300" dirty="0">
                <a:solidFill>
                  <a:srgbClr val="000000"/>
                </a:solidFill>
                <a:latin typeface="宋体" pitchFamily="2" charset="-122"/>
              </a:rPr>
              <a:t>    全国各类化工生产装置五十多年来发展迅速，但</a:t>
            </a:r>
            <a:r>
              <a:rPr lang="zh-CN" altLang="en-US" sz="2300" dirty="0" smtClean="0">
                <a:solidFill>
                  <a:srgbClr val="000000"/>
                </a:solidFill>
                <a:latin typeface="宋体" pitchFamily="2" charset="-122"/>
              </a:rPr>
              <a:t>有些企业管理</a:t>
            </a:r>
            <a:r>
              <a:rPr lang="zh-CN" altLang="en-US" sz="2300" dirty="0">
                <a:solidFill>
                  <a:srgbClr val="000000"/>
                </a:solidFill>
                <a:latin typeface="宋体" pitchFamily="2" charset="-122"/>
              </a:rPr>
              <a:t>水平低，安全技术教育跟不上，违章作业违章</a:t>
            </a:r>
            <a:r>
              <a:rPr lang="zh-CN" altLang="en-US" sz="2300" dirty="0" smtClean="0">
                <a:solidFill>
                  <a:srgbClr val="000000"/>
                </a:solidFill>
                <a:latin typeface="宋体" pitchFamily="2" charset="-122"/>
              </a:rPr>
              <a:t>指挥</a:t>
            </a:r>
            <a:r>
              <a:rPr lang="zh-CN" altLang="en-US" sz="2300" dirty="0">
                <a:solidFill>
                  <a:srgbClr val="000000"/>
                </a:solidFill>
                <a:latin typeface="宋体" pitchFamily="2" charset="-122"/>
              </a:rPr>
              <a:t>现象较多，加上一些设备制造质量欠佳，维护检修</a:t>
            </a:r>
            <a:r>
              <a:rPr lang="zh-CN" altLang="en-US" sz="2300" dirty="0" smtClean="0">
                <a:solidFill>
                  <a:srgbClr val="000000"/>
                </a:solidFill>
                <a:latin typeface="宋体" pitchFamily="2" charset="-122"/>
              </a:rPr>
              <a:t>不善，</a:t>
            </a:r>
            <a:r>
              <a:rPr lang="zh-CN" altLang="en-US" sz="2300" dirty="0">
                <a:solidFill>
                  <a:srgbClr val="000000"/>
                </a:solidFill>
                <a:latin typeface="宋体" pitchFamily="2" charset="-122"/>
              </a:rPr>
              <a:t>特别是有些企业为了当前利益，该检的不检，该修的</a:t>
            </a:r>
            <a:r>
              <a:rPr lang="zh-CN" altLang="en-US" sz="2300" dirty="0" smtClean="0">
                <a:solidFill>
                  <a:srgbClr val="000000"/>
                </a:solidFill>
                <a:latin typeface="宋体" pitchFamily="2" charset="-122"/>
              </a:rPr>
              <a:t>不修</a:t>
            </a:r>
            <a:r>
              <a:rPr lang="zh-CN" altLang="en-US" sz="2300" dirty="0">
                <a:solidFill>
                  <a:srgbClr val="000000"/>
                </a:solidFill>
                <a:latin typeface="宋体" pitchFamily="2" charset="-122"/>
              </a:rPr>
              <a:t>，该换的不换，更增加了事故发生的可能性。</a:t>
            </a:r>
            <a:endParaRPr lang="zh-CN" altLang="en-US" sz="2300" dirty="0">
              <a:solidFill>
                <a:srgbClr val="000000"/>
              </a:solidFill>
              <a:latin typeface="宋体" pitchFamily="2" charset="-122"/>
              <a:cs typeface="Times New Roman" pitchFamily="18" charset="0"/>
            </a:endParaRPr>
          </a:p>
          <a:p>
            <a:pPr marL="342900" indent="-342900">
              <a:spcBef>
                <a:spcPct val="20000"/>
              </a:spcBef>
            </a:pPr>
            <a:endParaRPr lang="zh-CN" altLang="en-US" sz="2300" dirty="0">
              <a:latin typeface="宋体" pitchFamily="2" charset="-122"/>
            </a:endParaRPr>
          </a:p>
          <a:p>
            <a:pPr marL="342900" indent="-342900">
              <a:spcBef>
                <a:spcPct val="20000"/>
              </a:spcBef>
              <a:buFontTx/>
              <a:buChar char="•"/>
            </a:pPr>
            <a:endParaRPr lang="zh-CN" altLang="en-US" sz="2300" dirty="0"/>
          </a:p>
        </p:txBody>
      </p:sp>
    </p:spTree>
    <p:extLst>
      <p:ext uri="{BB962C8B-B14F-4D97-AF65-F5344CB8AC3E}">
        <p14:creationId xmlns:p14="http://schemas.microsoft.com/office/powerpoint/2010/main" val="4194776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1968501" y="1628775"/>
            <a:ext cx="883708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4000" dirty="0">
                <a:solidFill>
                  <a:srgbClr val="CC0066"/>
                </a:solidFill>
                <a:latin typeface="黑体" pitchFamily="49" charset="-122"/>
                <a:ea typeface="黑体" pitchFamily="49" charset="-122"/>
              </a:rPr>
              <a:t>五</a:t>
            </a:r>
            <a:r>
              <a:rPr lang="en-US" altLang="zh-CN" sz="4000" dirty="0">
                <a:solidFill>
                  <a:srgbClr val="CC0066"/>
                </a:solidFill>
                <a:latin typeface="黑体" pitchFamily="49" charset="-122"/>
                <a:ea typeface="黑体" pitchFamily="49" charset="-122"/>
              </a:rPr>
              <a:t>、</a:t>
            </a:r>
            <a:r>
              <a:rPr lang="zh-CN" altLang="en-US" sz="4000" dirty="0">
                <a:solidFill>
                  <a:srgbClr val="CC0066"/>
                </a:solidFill>
                <a:latin typeface="黑体" pitchFamily="49" charset="-122"/>
                <a:ea typeface="黑体" pitchFamily="49" charset="-122"/>
              </a:rPr>
              <a:t>危化品管理</a:t>
            </a:r>
          </a:p>
          <a:p>
            <a:pPr>
              <a:spcBef>
                <a:spcPct val="50000"/>
              </a:spcBef>
            </a:pPr>
            <a:r>
              <a:rPr lang="zh-CN" altLang="en-US" sz="3200" dirty="0">
                <a:solidFill>
                  <a:srgbClr val="993366"/>
                </a:solidFill>
                <a:latin typeface="华文新魏" pitchFamily="2" charset="-122"/>
                <a:ea typeface="华文新魏" pitchFamily="2" charset="-122"/>
              </a:rPr>
              <a:t>1.普查、建立化学品档案</a:t>
            </a:r>
          </a:p>
          <a:p>
            <a:r>
              <a:rPr lang="zh-CN" altLang="en-US" sz="3200" dirty="0">
                <a:solidFill>
                  <a:srgbClr val="993366"/>
                </a:solidFill>
                <a:latin typeface="华文新魏" pitchFamily="2" charset="-122"/>
                <a:ea typeface="华文新魏" pitchFamily="2" charset="-122"/>
              </a:rPr>
              <a:t>2.化学品分类</a:t>
            </a:r>
          </a:p>
          <a:p>
            <a:r>
              <a:rPr lang="zh-CN" altLang="en-US" sz="3200" dirty="0">
                <a:solidFill>
                  <a:srgbClr val="993366"/>
                </a:solidFill>
                <a:latin typeface="华文新魏" pitchFamily="2" charset="-122"/>
                <a:ea typeface="华文新魏" pitchFamily="2" charset="-122"/>
              </a:rPr>
              <a:t>3.化学品安全技术说明书和安全标签</a:t>
            </a:r>
          </a:p>
          <a:p>
            <a:r>
              <a:rPr lang="zh-CN" altLang="en-US" sz="3200" dirty="0">
                <a:solidFill>
                  <a:srgbClr val="993366"/>
                </a:solidFill>
                <a:latin typeface="华文新魏" pitchFamily="2" charset="-122"/>
                <a:ea typeface="华文新魏" pitchFamily="2" charset="-122"/>
              </a:rPr>
              <a:t>4.化学事故应急咨询服务电话</a:t>
            </a:r>
          </a:p>
          <a:p>
            <a:r>
              <a:rPr lang="zh-CN" altLang="en-US" sz="3200" dirty="0">
                <a:solidFill>
                  <a:srgbClr val="993366"/>
                </a:solidFill>
                <a:latin typeface="华文新魏" pitchFamily="2" charset="-122"/>
                <a:ea typeface="华文新魏" pitchFamily="2" charset="-122"/>
              </a:rPr>
              <a:t>5.危险化学品登记</a:t>
            </a:r>
            <a:endParaRPr lang="zh-CN" altLang="en-US" sz="3200" dirty="0">
              <a:solidFill>
                <a:srgbClr val="000099"/>
              </a:solidFill>
              <a:latin typeface="华文新魏" pitchFamily="2" charset="-122"/>
              <a:ea typeface="华文新魏" pitchFamily="2" charset="-122"/>
            </a:endParaRPr>
          </a:p>
        </p:txBody>
      </p:sp>
    </p:spTree>
    <p:extLst>
      <p:ext uri="{BB962C8B-B14F-4D97-AF65-F5344CB8AC3E}">
        <p14:creationId xmlns:p14="http://schemas.microsoft.com/office/powerpoint/2010/main" val="13050658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719667" y="1341438"/>
            <a:ext cx="1070398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altLang="zh-CN" sz="3600">
                <a:solidFill>
                  <a:srgbClr val="993366"/>
                </a:solidFill>
                <a:latin typeface="华文新魏" pitchFamily="2" charset="-122"/>
                <a:ea typeface="华文新魏" pitchFamily="2" charset="-122"/>
              </a:rPr>
              <a:t>1 </a:t>
            </a:r>
            <a:r>
              <a:rPr lang="zh-CN" altLang="en-US" sz="3600">
                <a:solidFill>
                  <a:srgbClr val="993366"/>
                </a:solidFill>
                <a:latin typeface="华文新魏" pitchFamily="2" charset="-122"/>
                <a:ea typeface="华文新魏" pitchFamily="2" charset="-122"/>
              </a:rPr>
              <a:t>．普查、建立化学品档案</a:t>
            </a:r>
          </a:p>
          <a:p>
            <a:pPr marL="342900" indent="-342900">
              <a:lnSpc>
                <a:spcPct val="90000"/>
              </a:lnSpc>
              <a:spcBef>
                <a:spcPct val="20000"/>
              </a:spcBef>
            </a:pPr>
            <a:r>
              <a:rPr lang="zh-CN" altLang="en-US" sz="2800">
                <a:solidFill>
                  <a:srgbClr val="993366"/>
                </a:solidFill>
                <a:latin typeface="华文新魏" pitchFamily="2" charset="-122"/>
                <a:ea typeface="华文新魏" pitchFamily="2" charset="-122"/>
              </a:rPr>
              <a:t>（</a:t>
            </a:r>
            <a:r>
              <a:rPr lang="zh-CN" altLang="en-US" sz="2800">
                <a:solidFill>
                  <a:srgbClr val="336699"/>
                </a:solidFill>
                <a:latin typeface="华文新魏" pitchFamily="2" charset="-122"/>
                <a:ea typeface="华文新魏" pitchFamily="2" charset="-122"/>
              </a:rPr>
              <a:t>原料、产品、中间体</a:t>
            </a:r>
            <a:r>
              <a:rPr lang="en-US" altLang="zh-CN" sz="2800">
                <a:solidFill>
                  <a:srgbClr val="993366"/>
                </a:solidFill>
                <a:latin typeface="华文新魏" pitchFamily="2" charset="-122"/>
                <a:ea typeface="华文新魏" pitchFamily="2" charset="-122"/>
              </a:rPr>
              <a:t>）</a:t>
            </a:r>
          </a:p>
          <a:p>
            <a:pPr marL="342900" indent="-342900">
              <a:lnSpc>
                <a:spcPct val="90000"/>
              </a:lnSpc>
              <a:spcBef>
                <a:spcPct val="20000"/>
              </a:spcBef>
            </a:pPr>
            <a:r>
              <a:rPr lang="zh-CN" altLang="en-US"/>
              <a:t>◆</a:t>
            </a:r>
            <a:r>
              <a:rPr lang="zh-CN" altLang="en-US">
                <a:ea typeface="华文新魏" pitchFamily="2" charset="-122"/>
              </a:rPr>
              <a:t>档案基本内容</a:t>
            </a:r>
          </a:p>
          <a:p>
            <a:pPr marL="342900" indent="-342900">
              <a:lnSpc>
                <a:spcPct val="90000"/>
              </a:lnSpc>
              <a:spcBef>
                <a:spcPct val="20000"/>
              </a:spcBef>
            </a:pPr>
            <a:r>
              <a:rPr lang="zh-CN" altLang="en-US" sz="2800">
                <a:solidFill>
                  <a:srgbClr val="000099"/>
                </a:solidFill>
                <a:ea typeface="华文新魏" pitchFamily="2" charset="-122"/>
              </a:rPr>
              <a:t>⑴名称（包括别名、英文名等）；</a:t>
            </a:r>
          </a:p>
          <a:p>
            <a:pPr marL="342900" indent="-342900">
              <a:lnSpc>
                <a:spcPct val="90000"/>
              </a:lnSpc>
              <a:spcBef>
                <a:spcPct val="20000"/>
              </a:spcBef>
            </a:pPr>
            <a:r>
              <a:rPr lang="zh-CN" altLang="en-US" sz="2800">
                <a:solidFill>
                  <a:srgbClr val="000099"/>
                </a:solidFill>
                <a:ea typeface="华文新魏" pitchFamily="2" charset="-122"/>
              </a:rPr>
              <a:t>⑵存放、生产、使用地点；</a:t>
            </a:r>
          </a:p>
          <a:p>
            <a:pPr marL="342900" indent="-342900">
              <a:lnSpc>
                <a:spcPct val="90000"/>
              </a:lnSpc>
              <a:spcBef>
                <a:spcPct val="20000"/>
              </a:spcBef>
            </a:pPr>
            <a:r>
              <a:rPr lang="zh-CN" altLang="en-US" sz="2800">
                <a:solidFill>
                  <a:srgbClr val="000099"/>
                </a:solidFill>
                <a:ea typeface="华文新魏" pitchFamily="2" charset="-122"/>
              </a:rPr>
              <a:t>⑶数量；</a:t>
            </a:r>
          </a:p>
          <a:p>
            <a:pPr marL="342900" indent="-342900">
              <a:lnSpc>
                <a:spcPct val="90000"/>
              </a:lnSpc>
              <a:spcBef>
                <a:spcPct val="20000"/>
              </a:spcBef>
            </a:pPr>
            <a:r>
              <a:rPr lang="zh-CN" altLang="en-US" sz="2800">
                <a:solidFill>
                  <a:srgbClr val="000099"/>
                </a:solidFill>
                <a:ea typeface="华文新魏" pitchFamily="2" charset="-122"/>
              </a:rPr>
              <a:t>⑷危险性分类、危规号、包装类别、登记号；</a:t>
            </a:r>
          </a:p>
          <a:p>
            <a:pPr marL="342900" indent="-342900">
              <a:lnSpc>
                <a:spcPct val="90000"/>
              </a:lnSpc>
              <a:spcBef>
                <a:spcPct val="20000"/>
              </a:spcBef>
            </a:pPr>
            <a:r>
              <a:rPr lang="zh-CN" altLang="en-US" sz="2800">
                <a:solidFill>
                  <a:srgbClr val="000099"/>
                </a:solidFill>
                <a:ea typeface="华文新魏" pitchFamily="2" charset="-122"/>
              </a:rPr>
              <a:t>⑸安全技术说明书与安全标签</a:t>
            </a:r>
            <a:r>
              <a:rPr lang="zh-CN" altLang="en-US" sz="2800">
                <a:ea typeface="华文新魏" pitchFamily="2" charset="-122"/>
              </a:rPr>
              <a:t>（对非危险品要求列出其理化、燃爆数据和危害）</a:t>
            </a:r>
            <a:endParaRPr lang="en-US" altLang="zh-CN" sz="2800">
              <a:ea typeface="华文新魏" pitchFamily="2" charset="-122"/>
            </a:endParaRPr>
          </a:p>
          <a:p>
            <a:pPr marL="342900" indent="-342900">
              <a:lnSpc>
                <a:spcPct val="90000"/>
              </a:lnSpc>
              <a:spcBef>
                <a:spcPct val="20000"/>
              </a:spcBef>
            </a:pPr>
            <a:endParaRPr lang="en-US" altLang="zh-CN" sz="2800">
              <a:ea typeface="华文新魏" pitchFamily="2" charset="-122"/>
            </a:endParaRPr>
          </a:p>
        </p:txBody>
      </p:sp>
    </p:spTree>
    <p:extLst>
      <p:ext uri="{BB962C8B-B14F-4D97-AF65-F5344CB8AC3E}">
        <p14:creationId xmlns:p14="http://schemas.microsoft.com/office/powerpoint/2010/main" val="34176454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912284" y="1412875"/>
            <a:ext cx="1070398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altLang="zh-CN" sz="3600">
                <a:solidFill>
                  <a:srgbClr val="993366"/>
                </a:solidFill>
                <a:latin typeface="华文新魏" pitchFamily="2" charset="-122"/>
                <a:ea typeface="华文新魏" pitchFamily="2" charset="-122"/>
              </a:rPr>
              <a:t>1 </a:t>
            </a:r>
            <a:r>
              <a:rPr lang="zh-CN" altLang="en-US" sz="3600">
                <a:solidFill>
                  <a:srgbClr val="993366"/>
                </a:solidFill>
                <a:latin typeface="华文新魏" pitchFamily="2" charset="-122"/>
                <a:ea typeface="华文新魏" pitchFamily="2" charset="-122"/>
              </a:rPr>
              <a:t>．普查、建立化学品档案</a:t>
            </a:r>
          </a:p>
          <a:p>
            <a:pPr marL="342900" indent="-342900">
              <a:lnSpc>
                <a:spcPct val="90000"/>
              </a:lnSpc>
              <a:spcBef>
                <a:spcPct val="20000"/>
              </a:spcBef>
            </a:pPr>
            <a:r>
              <a:rPr lang="zh-CN" altLang="en-US" sz="2800">
                <a:solidFill>
                  <a:srgbClr val="993366"/>
                </a:solidFill>
                <a:latin typeface="华文新魏" pitchFamily="2" charset="-122"/>
                <a:ea typeface="华文新魏" pitchFamily="2" charset="-122"/>
              </a:rPr>
              <a:t>（</a:t>
            </a:r>
            <a:r>
              <a:rPr lang="zh-CN" altLang="en-US" sz="2800">
                <a:solidFill>
                  <a:srgbClr val="336699"/>
                </a:solidFill>
                <a:latin typeface="华文新魏" pitchFamily="2" charset="-122"/>
                <a:ea typeface="华文新魏" pitchFamily="2" charset="-122"/>
              </a:rPr>
              <a:t>原料、产品、中间体</a:t>
            </a:r>
            <a:r>
              <a:rPr lang="en-US" altLang="zh-CN" sz="2800">
                <a:solidFill>
                  <a:srgbClr val="993366"/>
                </a:solidFill>
                <a:latin typeface="华文新魏" pitchFamily="2" charset="-122"/>
                <a:ea typeface="华文新魏" pitchFamily="2" charset="-122"/>
              </a:rPr>
              <a:t>）</a:t>
            </a:r>
          </a:p>
          <a:p>
            <a:pPr marL="342900" indent="-342900">
              <a:lnSpc>
                <a:spcPct val="90000"/>
              </a:lnSpc>
              <a:spcBef>
                <a:spcPct val="20000"/>
              </a:spcBef>
            </a:pPr>
            <a:r>
              <a:rPr lang="zh-CN" altLang="en-US"/>
              <a:t>◆</a:t>
            </a:r>
            <a:r>
              <a:rPr lang="zh-CN" altLang="en-US">
                <a:ea typeface="华文新魏" pitchFamily="2" charset="-122"/>
              </a:rPr>
              <a:t>档案包括的文件</a:t>
            </a:r>
            <a:endParaRPr lang="en-US" altLang="zh-CN" sz="2800">
              <a:solidFill>
                <a:srgbClr val="993366"/>
              </a:solidFill>
              <a:latin typeface="华文新魏" pitchFamily="2" charset="-122"/>
              <a:ea typeface="华文新魏" pitchFamily="2" charset="-122"/>
            </a:endParaRPr>
          </a:p>
          <a:p>
            <a:pPr marL="342900" indent="-342900">
              <a:lnSpc>
                <a:spcPct val="150000"/>
              </a:lnSpc>
              <a:spcBef>
                <a:spcPct val="20000"/>
              </a:spcBef>
            </a:pPr>
            <a:r>
              <a:rPr lang="en-US" altLang="zh-CN" sz="2800">
                <a:latin typeface="华文新魏" pitchFamily="2" charset="-122"/>
                <a:ea typeface="华文新魏" pitchFamily="2" charset="-122"/>
              </a:rPr>
              <a:t>（1）</a:t>
            </a:r>
            <a:r>
              <a:rPr lang="zh-CN" altLang="en-US" sz="2800">
                <a:latin typeface="华文新魏" pitchFamily="2" charset="-122"/>
                <a:ea typeface="华文新魏" pitchFamily="2" charset="-122"/>
              </a:rPr>
              <a:t>普查登记表</a:t>
            </a:r>
          </a:p>
          <a:p>
            <a:pPr marL="342900" indent="-342900">
              <a:lnSpc>
                <a:spcPct val="150000"/>
              </a:lnSpc>
              <a:spcBef>
                <a:spcPct val="20000"/>
              </a:spcBef>
            </a:pPr>
            <a:r>
              <a:rPr lang="zh-CN" altLang="en-US" sz="2800">
                <a:latin typeface="华文新魏" pitchFamily="2" charset="-122"/>
                <a:ea typeface="华文新魏" pitchFamily="2" charset="-122"/>
              </a:rPr>
              <a:t>（</a:t>
            </a:r>
            <a:r>
              <a:rPr lang="en-US" altLang="zh-CN" sz="2800">
                <a:latin typeface="华文新魏" pitchFamily="2" charset="-122"/>
                <a:ea typeface="华文新魏" pitchFamily="2" charset="-122"/>
              </a:rPr>
              <a:t>2</a:t>
            </a:r>
            <a:r>
              <a:rPr lang="zh-CN" altLang="en-US" sz="2800">
                <a:latin typeface="华文新魏" pitchFamily="2" charset="-122"/>
                <a:ea typeface="华文新魏" pitchFamily="2" charset="-122"/>
              </a:rPr>
              <a:t>）危险性分类结果</a:t>
            </a:r>
          </a:p>
          <a:p>
            <a:pPr marL="342900" indent="-342900">
              <a:lnSpc>
                <a:spcPct val="150000"/>
              </a:lnSpc>
              <a:spcBef>
                <a:spcPct val="20000"/>
              </a:spcBef>
            </a:pPr>
            <a:r>
              <a:rPr lang="en-US" altLang="zh-CN" sz="2800">
                <a:latin typeface="华文新魏" pitchFamily="2" charset="-122"/>
                <a:ea typeface="华文新魏" pitchFamily="2" charset="-122"/>
              </a:rPr>
              <a:t>（3）</a:t>
            </a:r>
            <a:r>
              <a:rPr lang="zh-CN" altLang="en-US" sz="2800">
                <a:latin typeface="华文新魏" pitchFamily="2" charset="-122"/>
                <a:ea typeface="华文新魏" pitchFamily="2" charset="-122"/>
              </a:rPr>
              <a:t>化学品安全技术说明书与安全标签</a:t>
            </a:r>
          </a:p>
          <a:p>
            <a:pPr marL="342900" indent="-342900">
              <a:lnSpc>
                <a:spcPct val="150000"/>
              </a:lnSpc>
              <a:spcBef>
                <a:spcPct val="20000"/>
              </a:spcBef>
            </a:pPr>
            <a:r>
              <a:rPr lang="zh-CN" altLang="en-US" sz="2800">
                <a:solidFill>
                  <a:schemeClr val="accent2"/>
                </a:solidFill>
                <a:latin typeface="华文新魏" pitchFamily="2" charset="-122"/>
                <a:ea typeface="华文新魏" pitchFamily="2" charset="-122"/>
              </a:rPr>
              <a:t>（对非危险品要求列出其理化、燃爆数据和危害）</a:t>
            </a:r>
          </a:p>
        </p:txBody>
      </p:sp>
    </p:spTree>
    <p:extLst>
      <p:ext uri="{BB962C8B-B14F-4D97-AF65-F5344CB8AC3E}">
        <p14:creationId xmlns:p14="http://schemas.microsoft.com/office/powerpoint/2010/main" val="2245509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446867" y="2276475"/>
            <a:ext cx="627168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tLang="zh-CN" sz="4800">
                <a:solidFill>
                  <a:srgbClr val="993366"/>
                </a:solidFill>
                <a:latin typeface="华文新魏" pitchFamily="2" charset="-122"/>
                <a:ea typeface="华文新魏" pitchFamily="2" charset="-122"/>
              </a:rPr>
              <a:t>2 </a:t>
            </a:r>
            <a:r>
              <a:rPr lang="zh-CN" altLang="en-US" sz="4800">
                <a:solidFill>
                  <a:srgbClr val="993366"/>
                </a:solidFill>
                <a:latin typeface="华文新魏" pitchFamily="2" charset="-122"/>
                <a:ea typeface="华文新魏" pitchFamily="2" charset="-122"/>
              </a:rPr>
              <a:t>．化学品分类</a:t>
            </a:r>
          </a:p>
        </p:txBody>
      </p:sp>
    </p:spTree>
    <p:extLst>
      <p:ext uri="{BB962C8B-B14F-4D97-AF65-F5344CB8AC3E}">
        <p14:creationId xmlns:p14="http://schemas.microsoft.com/office/powerpoint/2010/main" val="42084323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24418" y="1833563"/>
            <a:ext cx="11042649"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ct val="50000"/>
              </a:spcBef>
            </a:pPr>
            <a:r>
              <a:rPr kumimoji="0" lang="zh-CN" altLang="en-US" sz="2400">
                <a:latin typeface="黑体" pitchFamily="49" charset="-122"/>
                <a:ea typeface="黑体" pitchFamily="49" charset="-122"/>
              </a:rPr>
              <a:t>    由于各国对危化品的分类和标志不完全一致，这就给国际贸易带来障碍。</a:t>
            </a:r>
            <a:r>
              <a:rPr kumimoji="0" lang="en-US" altLang="zh-CN" sz="2400">
                <a:latin typeface="黑体" pitchFamily="49" charset="-122"/>
                <a:ea typeface="黑体" pitchFamily="49" charset="-122"/>
              </a:rPr>
              <a:t>1992</a:t>
            </a:r>
            <a:r>
              <a:rPr kumimoji="0" lang="zh-CN" altLang="en-US" sz="2400">
                <a:latin typeface="黑体" pitchFamily="49" charset="-122"/>
                <a:ea typeface="黑体" pitchFamily="49" charset="-122"/>
              </a:rPr>
              <a:t>年在巴西里约热内卢召开的联合国环境与发展大会上作出了建立</a:t>
            </a:r>
            <a:r>
              <a:rPr kumimoji="0" lang="zh-CN" altLang="en-US" sz="2400">
                <a:ea typeface="黑体" pitchFamily="49" charset="-122"/>
              </a:rPr>
              <a:t>“</a:t>
            </a:r>
            <a:r>
              <a:rPr kumimoji="0" lang="zh-CN" altLang="en-US" sz="2400">
                <a:latin typeface="黑体" pitchFamily="49" charset="-122"/>
                <a:ea typeface="黑体" pitchFamily="49" charset="-122"/>
              </a:rPr>
              <a:t>全球化学品分类及标记协调系统</a:t>
            </a:r>
            <a:r>
              <a:rPr kumimoji="0" lang="zh-CN" altLang="en-US" sz="2400">
                <a:ea typeface="黑体" pitchFamily="49" charset="-122"/>
              </a:rPr>
              <a:t>”</a:t>
            </a:r>
            <a:r>
              <a:rPr kumimoji="0" lang="zh-CN" altLang="en-US" sz="2400">
                <a:latin typeface="黑体" pitchFamily="49" charset="-122"/>
                <a:ea typeface="黑体" pitchFamily="49" charset="-122"/>
              </a:rPr>
              <a:t>  （</a:t>
            </a:r>
            <a:r>
              <a:rPr kumimoji="0" lang="en-US" altLang="zh-CN" sz="2400">
                <a:ea typeface="黑体" pitchFamily="49" charset="-122"/>
              </a:rPr>
              <a:t>The </a:t>
            </a:r>
            <a:r>
              <a:rPr kumimoji="0" lang="en-US" altLang="zh-CN" sz="2400">
                <a:solidFill>
                  <a:schemeClr val="accent2"/>
                </a:solidFill>
                <a:ea typeface="黑体" pitchFamily="49" charset="-122"/>
              </a:rPr>
              <a:t>G</a:t>
            </a:r>
            <a:r>
              <a:rPr kumimoji="0" lang="en-US" altLang="zh-CN" sz="2400">
                <a:ea typeface="黑体" pitchFamily="49" charset="-122"/>
              </a:rPr>
              <a:t>lobally </a:t>
            </a:r>
            <a:r>
              <a:rPr kumimoji="0" lang="en-US" altLang="zh-CN" sz="2400">
                <a:solidFill>
                  <a:schemeClr val="accent2"/>
                </a:solidFill>
                <a:ea typeface="黑体" pitchFamily="49" charset="-122"/>
              </a:rPr>
              <a:t>H</a:t>
            </a:r>
            <a:r>
              <a:rPr kumimoji="0" lang="en-US" altLang="zh-CN" sz="2400">
                <a:ea typeface="黑体" pitchFamily="49" charset="-122"/>
              </a:rPr>
              <a:t>armonized</a:t>
            </a:r>
            <a:r>
              <a:rPr kumimoji="0" lang="en-US" altLang="zh-CN" sz="2400">
                <a:solidFill>
                  <a:schemeClr val="accent2"/>
                </a:solidFill>
                <a:ea typeface="黑体" pitchFamily="49" charset="-122"/>
              </a:rPr>
              <a:t> S</a:t>
            </a:r>
            <a:r>
              <a:rPr kumimoji="0" lang="en-US" altLang="zh-CN" sz="2400">
                <a:ea typeface="黑体" pitchFamily="49" charset="-122"/>
              </a:rPr>
              <a:t>ystem of Classification &amp; Labelling of Chemicals</a:t>
            </a:r>
            <a:r>
              <a:rPr kumimoji="0" lang="zh-CN" altLang="en-US" sz="2400">
                <a:latin typeface="黑体" pitchFamily="49" charset="-122"/>
                <a:ea typeface="黑体" pitchFamily="49" charset="-122"/>
              </a:rPr>
              <a:t>简称</a:t>
            </a:r>
            <a:r>
              <a:rPr kumimoji="0" lang="en-US" altLang="zh-CN" sz="2400">
                <a:ea typeface="黑体" pitchFamily="49" charset="-122"/>
              </a:rPr>
              <a:t>GHS</a:t>
            </a:r>
            <a:r>
              <a:rPr kumimoji="0" lang="zh-CN" altLang="en-US" sz="2400">
                <a:latin typeface="黑体" pitchFamily="49" charset="-122"/>
                <a:ea typeface="黑体" pitchFamily="49" charset="-122"/>
              </a:rPr>
              <a:t>）的决定，并于</a:t>
            </a:r>
            <a:r>
              <a:rPr kumimoji="0" lang="en-US" altLang="zh-CN" sz="2400">
                <a:latin typeface="黑体" pitchFamily="49" charset="-122"/>
                <a:ea typeface="黑体" pitchFamily="49" charset="-122"/>
              </a:rPr>
              <a:t>2002</a:t>
            </a:r>
            <a:r>
              <a:rPr kumimoji="0" lang="zh-CN" altLang="en-US" sz="2400">
                <a:latin typeface="黑体" pitchFamily="49" charset="-122"/>
                <a:ea typeface="黑体" pitchFamily="49" charset="-122"/>
              </a:rPr>
              <a:t>年获得通过。</a:t>
            </a:r>
            <a:r>
              <a:rPr kumimoji="0" lang="en-US" altLang="zh-CN" sz="2400">
                <a:latin typeface="黑体" pitchFamily="49" charset="-122"/>
                <a:ea typeface="黑体" pitchFamily="49" charset="-122"/>
              </a:rPr>
              <a:t>GHS</a:t>
            </a:r>
            <a:r>
              <a:rPr kumimoji="0" lang="zh-CN" altLang="en-US" sz="2400">
                <a:latin typeface="黑体" pitchFamily="49" charset="-122"/>
                <a:ea typeface="黑体" pitchFamily="49" charset="-122"/>
              </a:rPr>
              <a:t>系统，有三部分内容，即一是分类，二是标记，三是安全数据表。它的分类比较客观科学，但也很复杂。</a:t>
            </a:r>
          </a:p>
        </p:txBody>
      </p:sp>
      <p:sp>
        <p:nvSpPr>
          <p:cNvPr id="63491" name="Rectangle 3"/>
          <p:cNvSpPr>
            <a:spLocks noChangeArrowheads="1"/>
          </p:cNvSpPr>
          <p:nvPr/>
        </p:nvSpPr>
        <p:spPr bwMode="auto">
          <a:xfrm>
            <a:off x="334433" y="777876"/>
            <a:ext cx="11455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40000"/>
              </a:lnSpc>
            </a:pPr>
            <a:r>
              <a:rPr lang="zh-CN" altLang="en-US" dirty="0"/>
              <a:t>◆</a:t>
            </a:r>
            <a:r>
              <a:rPr lang="zh-CN" altLang="en-US" sz="3600" dirty="0">
                <a:solidFill>
                  <a:srgbClr val="CC0066"/>
                </a:solidFill>
                <a:latin typeface="黑体" pitchFamily="49" charset="-122"/>
                <a:ea typeface="黑体" pitchFamily="49" charset="-122"/>
              </a:rPr>
              <a:t>全球化学品协调系统（</a:t>
            </a:r>
            <a:r>
              <a:rPr lang="en-US" altLang="zh-CN" sz="3600" dirty="0">
                <a:solidFill>
                  <a:srgbClr val="CC0066"/>
                </a:solidFill>
                <a:ea typeface="黑体" pitchFamily="49" charset="-122"/>
              </a:rPr>
              <a:t>GHS</a:t>
            </a:r>
            <a:r>
              <a:rPr lang="zh-CN" altLang="en-US" sz="3600" dirty="0">
                <a:solidFill>
                  <a:srgbClr val="CC0066"/>
                </a:solidFill>
                <a:latin typeface="黑体" pitchFamily="49" charset="-122"/>
                <a:ea typeface="黑体" pitchFamily="49" charset="-122"/>
              </a:rPr>
              <a:t>）</a:t>
            </a:r>
          </a:p>
        </p:txBody>
      </p:sp>
    </p:spTree>
    <p:extLst>
      <p:ext uri="{BB962C8B-B14F-4D97-AF65-F5344CB8AC3E}">
        <p14:creationId xmlns:p14="http://schemas.microsoft.com/office/powerpoint/2010/main" val="15855804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83117" y="1341439"/>
            <a:ext cx="11808883"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spAutoFit/>
          </a:bodyPr>
          <a:lstStyle>
            <a:lvl1pPr marL="984250" indent="-984250"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90000"/>
              </a:lnSpc>
              <a:spcBef>
                <a:spcPct val="30000"/>
              </a:spcBef>
            </a:pPr>
            <a:r>
              <a:rPr lang="zh-CN" altLang="en-US"/>
              <a:t>◆</a:t>
            </a:r>
            <a:r>
              <a:rPr lang="zh-CN" altLang="zh-CN">
                <a:solidFill>
                  <a:srgbClr val="CC0000"/>
                </a:solidFill>
                <a:latin typeface="隶书" pitchFamily="49" charset="-122"/>
              </a:rPr>
              <a:t>化学品分类和标签规范(GB 30000.2</a:t>
            </a:r>
            <a:r>
              <a:rPr lang="zh-CN" altLang="zh-CN">
                <a:solidFill>
                  <a:srgbClr val="CC0000"/>
                </a:solidFill>
                <a:latin typeface="宋体" pitchFamily="2" charset="-122"/>
              </a:rPr>
              <a:t>～</a:t>
            </a:r>
            <a:endParaRPr lang="en-US" altLang="zh-CN">
              <a:solidFill>
                <a:srgbClr val="CC0000"/>
              </a:solidFill>
              <a:latin typeface="宋体" pitchFamily="2" charset="-122"/>
            </a:endParaRPr>
          </a:p>
          <a:p>
            <a:pPr>
              <a:lnSpc>
                <a:spcPct val="90000"/>
              </a:lnSpc>
              <a:spcBef>
                <a:spcPct val="30000"/>
              </a:spcBef>
            </a:pPr>
            <a:r>
              <a:rPr lang="en-US" altLang="zh-CN">
                <a:solidFill>
                  <a:srgbClr val="CC0000"/>
                </a:solidFill>
                <a:latin typeface="宋体" pitchFamily="2" charset="-122"/>
              </a:rPr>
              <a:t>  </a:t>
            </a:r>
            <a:r>
              <a:rPr lang="zh-CN" altLang="zh-CN">
                <a:solidFill>
                  <a:srgbClr val="CC0000"/>
                </a:solidFill>
                <a:latin typeface="隶书" pitchFamily="49" charset="-122"/>
              </a:rPr>
              <a:t>30000.29)</a:t>
            </a:r>
            <a:endParaRPr lang="zh-CN" altLang="en-US">
              <a:solidFill>
                <a:srgbClr val="CC0000"/>
              </a:solidFill>
              <a:latin typeface="隶书" pitchFamily="49" charset="-122"/>
            </a:endParaRPr>
          </a:p>
        </p:txBody>
      </p:sp>
      <p:sp>
        <p:nvSpPr>
          <p:cNvPr id="64515" name="Text Box 3"/>
          <p:cNvSpPr txBox="1">
            <a:spLocks noChangeArrowheads="1"/>
          </p:cNvSpPr>
          <p:nvPr/>
        </p:nvSpPr>
        <p:spPr bwMode="auto">
          <a:xfrm>
            <a:off x="431800" y="2635250"/>
            <a:ext cx="11328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5000"/>
              </a:lnSpc>
              <a:spcBef>
                <a:spcPct val="30000"/>
              </a:spcBef>
            </a:pPr>
            <a:r>
              <a:rPr lang="en-US" altLang="zh-CN">
                <a:latin typeface="隶书" pitchFamily="49" charset="-122"/>
              </a:rPr>
              <a:t>   2013</a:t>
            </a:r>
            <a:r>
              <a:rPr lang="zh-CN" altLang="en-US">
                <a:latin typeface="隶书" pitchFamily="49" charset="-122"/>
              </a:rPr>
              <a:t>年</a:t>
            </a:r>
            <a:r>
              <a:rPr lang="en-US" altLang="zh-CN">
                <a:solidFill>
                  <a:srgbClr val="0000CC"/>
                </a:solidFill>
                <a:latin typeface="隶书" pitchFamily="49" charset="-122"/>
              </a:rPr>
              <a:t>10</a:t>
            </a:r>
            <a:r>
              <a:rPr lang="zh-CN" altLang="en-US">
                <a:solidFill>
                  <a:srgbClr val="0000CC"/>
                </a:solidFill>
                <a:latin typeface="隶书" pitchFamily="49" charset="-122"/>
              </a:rPr>
              <a:t>月</a:t>
            </a:r>
            <a:r>
              <a:rPr lang="en-US" altLang="zh-CN">
                <a:solidFill>
                  <a:srgbClr val="0000CC"/>
                </a:solidFill>
                <a:latin typeface="隶书" pitchFamily="49" charset="-122"/>
              </a:rPr>
              <a:t>10</a:t>
            </a:r>
            <a:r>
              <a:rPr lang="zh-CN" altLang="en-US">
                <a:solidFill>
                  <a:srgbClr val="0000CC"/>
                </a:solidFill>
                <a:latin typeface="隶书" pitchFamily="49" charset="-122"/>
              </a:rPr>
              <a:t>日发布</a:t>
            </a:r>
            <a:r>
              <a:rPr lang="zh-CN" altLang="en-US">
                <a:latin typeface="隶书" pitchFamily="49" charset="-122"/>
              </a:rPr>
              <a:t>，</a:t>
            </a:r>
            <a:r>
              <a:rPr lang="en-US" altLang="zh-CN">
                <a:solidFill>
                  <a:srgbClr val="0000CC"/>
                </a:solidFill>
                <a:latin typeface="隶书" pitchFamily="49" charset="-122"/>
              </a:rPr>
              <a:t>2014</a:t>
            </a:r>
            <a:r>
              <a:rPr lang="zh-CN" altLang="en-US">
                <a:solidFill>
                  <a:srgbClr val="0000CC"/>
                </a:solidFill>
                <a:latin typeface="隶书" pitchFamily="49" charset="-122"/>
              </a:rPr>
              <a:t>年</a:t>
            </a:r>
            <a:r>
              <a:rPr lang="en-US" altLang="zh-CN">
                <a:solidFill>
                  <a:srgbClr val="0000CC"/>
                </a:solidFill>
                <a:latin typeface="隶书" pitchFamily="49" charset="-122"/>
              </a:rPr>
              <a:t>11</a:t>
            </a:r>
            <a:r>
              <a:rPr lang="zh-CN" altLang="en-US">
                <a:solidFill>
                  <a:srgbClr val="0000CC"/>
                </a:solidFill>
                <a:latin typeface="隶书" pitchFamily="49" charset="-122"/>
              </a:rPr>
              <a:t>月</a:t>
            </a:r>
            <a:r>
              <a:rPr lang="en-US" altLang="zh-CN">
                <a:solidFill>
                  <a:srgbClr val="0000CC"/>
                </a:solidFill>
                <a:latin typeface="隶书" pitchFamily="49" charset="-122"/>
              </a:rPr>
              <a:t>1</a:t>
            </a:r>
            <a:r>
              <a:rPr lang="zh-CN" altLang="en-US">
                <a:solidFill>
                  <a:srgbClr val="0000CC"/>
                </a:solidFill>
                <a:latin typeface="隶书" pitchFamily="49" charset="-122"/>
              </a:rPr>
              <a:t>日实施</a:t>
            </a:r>
            <a:r>
              <a:rPr lang="zh-CN" altLang="en-US">
                <a:latin typeface="隶书" pitchFamily="49" charset="-122"/>
              </a:rPr>
              <a:t>。代替</a:t>
            </a:r>
            <a:r>
              <a:rPr lang="en-US" altLang="zh-CN">
                <a:latin typeface="隶书" pitchFamily="49" charset="-122"/>
              </a:rPr>
              <a:t>《</a:t>
            </a:r>
            <a:r>
              <a:rPr lang="zh-CN" altLang="en-US">
                <a:latin typeface="隶书" pitchFamily="49" charset="-122"/>
              </a:rPr>
              <a:t>化学品分类、警示标签和警示性说明安全规范</a:t>
            </a:r>
            <a:r>
              <a:rPr lang="en-US" altLang="zh-CN">
                <a:latin typeface="隶书" pitchFamily="49" charset="-122"/>
              </a:rPr>
              <a:t>》(GB 20576</a:t>
            </a:r>
            <a:r>
              <a:rPr lang="zh-CN" altLang="en-US">
                <a:latin typeface="宋体" pitchFamily="2" charset="-122"/>
              </a:rPr>
              <a:t>～</a:t>
            </a:r>
            <a:r>
              <a:rPr lang="en-US" altLang="zh-CN">
                <a:latin typeface="隶书" pitchFamily="49" charset="-122"/>
              </a:rPr>
              <a:t>20599</a:t>
            </a:r>
            <a:r>
              <a:rPr lang="zh-CN" altLang="en-US">
                <a:latin typeface="隶书" pitchFamily="49" charset="-122"/>
              </a:rPr>
              <a:t>、</a:t>
            </a:r>
            <a:r>
              <a:rPr lang="en-US" altLang="zh-CN">
                <a:latin typeface="隶书" pitchFamily="49" charset="-122"/>
              </a:rPr>
              <a:t>20601</a:t>
            </a:r>
            <a:r>
              <a:rPr lang="zh-CN" altLang="en-US">
                <a:latin typeface="隶书" pitchFamily="49" charset="-122"/>
              </a:rPr>
              <a:t>、</a:t>
            </a:r>
            <a:r>
              <a:rPr lang="en-US" altLang="zh-CN">
                <a:latin typeface="隶书" pitchFamily="49" charset="-122"/>
              </a:rPr>
              <a:t>20602 )</a:t>
            </a:r>
            <a:r>
              <a:rPr lang="zh-CN" altLang="en-US">
                <a:latin typeface="隶书" pitchFamily="49" charset="-122"/>
              </a:rPr>
              <a:t>，</a:t>
            </a:r>
            <a:r>
              <a:rPr lang="zh-CN" altLang="en-US">
                <a:solidFill>
                  <a:srgbClr val="0000CC"/>
                </a:solidFill>
                <a:latin typeface="隶书" pitchFamily="49" charset="-122"/>
              </a:rPr>
              <a:t>共</a:t>
            </a:r>
            <a:r>
              <a:rPr lang="en-US" altLang="zh-CN">
                <a:solidFill>
                  <a:srgbClr val="0000CC"/>
                </a:solidFill>
                <a:latin typeface="隶书" pitchFamily="49" charset="-122"/>
              </a:rPr>
              <a:t>28</a:t>
            </a:r>
            <a:r>
              <a:rPr lang="zh-CN" altLang="en-US">
                <a:solidFill>
                  <a:srgbClr val="0000CC"/>
                </a:solidFill>
                <a:latin typeface="隶书" pitchFamily="49" charset="-122"/>
              </a:rPr>
              <a:t>个</a:t>
            </a:r>
            <a:r>
              <a:rPr lang="zh-CN" altLang="en-US">
                <a:latin typeface="隶书" pitchFamily="49" charset="-122"/>
              </a:rPr>
              <a:t>。</a:t>
            </a:r>
            <a:r>
              <a:rPr lang="zh-CN" altLang="en-US">
                <a:solidFill>
                  <a:srgbClr val="000099"/>
                </a:solidFill>
                <a:latin typeface="隶书" pitchFamily="49" charset="-122"/>
              </a:rPr>
              <a:t> </a:t>
            </a:r>
          </a:p>
          <a:p>
            <a:pPr>
              <a:lnSpc>
                <a:spcPct val="105000"/>
              </a:lnSpc>
              <a:spcBef>
                <a:spcPct val="30000"/>
              </a:spcBef>
            </a:pPr>
            <a:endParaRPr lang="en-US" altLang="zh-CN">
              <a:latin typeface="隶书" pitchFamily="49" charset="-122"/>
            </a:endParaRPr>
          </a:p>
        </p:txBody>
      </p:sp>
    </p:spTree>
    <p:extLst>
      <p:ext uri="{BB962C8B-B14F-4D97-AF65-F5344CB8AC3E}">
        <p14:creationId xmlns:p14="http://schemas.microsoft.com/office/powerpoint/2010/main" val="2563261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912284" y="1196975"/>
            <a:ext cx="104648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30000"/>
              </a:lnSpc>
            </a:pPr>
            <a:r>
              <a:rPr lang="en-US" altLang="zh-CN" sz="2800">
                <a:latin typeface="幼圆" pitchFamily="49" charset="-122"/>
                <a:ea typeface="幼圆" pitchFamily="49" charset="-122"/>
              </a:rPr>
              <a:t>【</a:t>
            </a:r>
            <a:r>
              <a:rPr lang="zh-CN" altLang="en-US" sz="2800">
                <a:solidFill>
                  <a:srgbClr val="FF0000"/>
                </a:solidFill>
                <a:latin typeface="幼圆" pitchFamily="49" charset="-122"/>
                <a:ea typeface="幼圆" pitchFamily="49" charset="-122"/>
              </a:rPr>
              <a:t>通用规范</a:t>
            </a:r>
            <a:r>
              <a:rPr lang="en-US" altLang="zh-CN" sz="2800">
                <a:latin typeface="幼圆" pitchFamily="49" charset="-122"/>
                <a:ea typeface="幼圆" pitchFamily="49" charset="-122"/>
              </a:rPr>
              <a:t>】</a:t>
            </a:r>
          </a:p>
          <a:p>
            <a:r>
              <a:rPr lang="en-US" altLang="zh-CN" sz="2400">
                <a:latin typeface="幼圆" pitchFamily="49" charset="-122"/>
                <a:ea typeface="幼圆" pitchFamily="49" charset="-122"/>
              </a:rPr>
              <a:t>5.7.2  </a:t>
            </a:r>
            <a:r>
              <a:rPr lang="zh-CN" altLang="en-US" sz="2400">
                <a:latin typeface="幼圆" pitchFamily="49" charset="-122"/>
                <a:ea typeface="幼圆" pitchFamily="49" charset="-122"/>
              </a:rPr>
              <a:t>化学品分类</a:t>
            </a:r>
          </a:p>
          <a:p>
            <a:r>
              <a:rPr lang="zh-CN" altLang="en-US" sz="2400">
                <a:latin typeface="幼圆" pitchFamily="49" charset="-122"/>
                <a:ea typeface="幼圆" pitchFamily="49" charset="-122"/>
              </a:rPr>
              <a:t>    企业应按照国家有关规定对其产品、所有中间产品进</a:t>
            </a:r>
            <a:endParaRPr lang="en-US" altLang="zh-CN" sz="2400">
              <a:latin typeface="幼圆" pitchFamily="49" charset="-122"/>
              <a:ea typeface="幼圆" pitchFamily="49" charset="-122"/>
            </a:endParaRPr>
          </a:p>
          <a:p>
            <a:r>
              <a:rPr lang="zh-CN" altLang="en-US" sz="2400">
                <a:latin typeface="幼圆" pitchFamily="49" charset="-122"/>
                <a:ea typeface="幼圆" pitchFamily="49" charset="-122"/>
              </a:rPr>
              <a:t>行分类，并将分类结果汇入危险化学品档案。</a:t>
            </a:r>
          </a:p>
        </p:txBody>
      </p:sp>
      <p:sp>
        <p:nvSpPr>
          <p:cNvPr id="11267" name="Rectangle 5"/>
          <p:cNvSpPr>
            <a:spLocks noChangeArrowheads="1"/>
          </p:cNvSpPr>
          <p:nvPr/>
        </p:nvSpPr>
        <p:spPr bwMode="auto">
          <a:xfrm>
            <a:off x="1007534" y="3284538"/>
            <a:ext cx="10517717" cy="252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a:t>【</a:t>
            </a:r>
            <a:r>
              <a:rPr lang="zh-CN" altLang="en-US">
                <a:solidFill>
                  <a:srgbClr val="FF0000"/>
                </a:solidFill>
              </a:rPr>
              <a:t>评审标准</a:t>
            </a:r>
            <a:r>
              <a:rPr lang="en-US" altLang="zh-CN"/>
              <a:t>】</a:t>
            </a:r>
          </a:p>
          <a:p>
            <a:pPr>
              <a:lnSpc>
                <a:spcPct val="130000"/>
              </a:lnSpc>
            </a:pPr>
            <a:r>
              <a:rPr lang="en-US" altLang="zh-CN" sz="2400">
                <a:latin typeface="幼圆" pitchFamily="49" charset="-122"/>
                <a:ea typeface="幼圆" pitchFamily="49" charset="-122"/>
              </a:rPr>
              <a:t>9.2</a:t>
            </a:r>
            <a:r>
              <a:rPr lang="zh-CN" altLang="en-US" sz="2400">
                <a:latin typeface="幼圆" pitchFamily="49" charset="-122"/>
                <a:ea typeface="幼圆" pitchFamily="49" charset="-122"/>
              </a:rPr>
              <a:t>化学品分类</a:t>
            </a:r>
          </a:p>
          <a:p>
            <a:r>
              <a:rPr lang="en-US" altLang="zh-CN" sz="2400">
                <a:latin typeface="幼圆" pitchFamily="49" charset="-122"/>
                <a:ea typeface="幼圆" pitchFamily="49" charset="-122"/>
              </a:rPr>
              <a:t>1.</a:t>
            </a:r>
            <a:r>
              <a:rPr lang="zh-CN" altLang="en-US" sz="2400">
                <a:latin typeface="幼圆" pitchFamily="49" charset="-122"/>
                <a:ea typeface="幼圆" pitchFamily="49" charset="-122"/>
              </a:rPr>
              <a:t>对产品、所有中间产品进行危险性鉴别与分类，并将分</a:t>
            </a:r>
            <a:endParaRPr lang="en-US" altLang="zh-CN" sz="2400">
              <a:latin typeface="幼圆" pitchFamily="49" charset="-122"/>
              <a:ea typeface="幼圆" pitchFamily="49" charset="-122"/>
            </a:endParaRPr>
          </a:p>
          <a:p>
            <a:r>
              <a:rPr lang="en-US" altLang="zh-CN" sz="2400">
                <a:latin typeface="幼圆" pitchFamily="49" charset="-122"/>
                <a:ea typeface="幼圆" pitchFamily="49" charset="-122"/>
              </a:rPr>
              <a:t>  </a:t>
            </a:r>
            <a:r>
              <a:rPr lang="zh-CN" altLang="en-US" sz="2400">
                <a:latin typeface="幼圆" pitchFamily="49" charset="-122"/>
                <a:ea typeface="幼圆" pitchFamily="49" charset="-122"/>
              </a:rPr>
              <a:t>类结果汇入危险化学品档案；</a:t>
            </a:r>
          </a:p>
          <a:p>
            <a:r>
              <a:rPr lang="en-US" altLang="zh-CN" sz="2400">
                <a:latin typeface="幼圆" pitchFamily="49" charset="-122"/>
                <a:ea typeface="幼圆" pitchFamily="49" charset="-122"/>
              </a:rPr>
              <a:t>2.</a:t>
            </a:r>
            <a:r>
              <a:rPr lang="zh-CN" altLang="en-US" sz="2400">
                <a:latin typeface="幼圆" pitchFamily="49" charset="-122"/>
                <a:ea typeface="幼圆" pitchFamily="49" charset="-122"/>
              </a:rPr>
              <a:t>化验室使用化学试剂应分类并建立清单。</a:t>
            </a:r>
          </a:p>
          <a:p>
            <a:pPr>
              <a:lnSpc>
                <a:spcPct val="130000"/>
              </a:lnSpc>
            </a:pPr>
            <a:endParaRPr lang="en-US" altLang="zh-CN" sz="2400">
              <a:latin typeface="幼圆" pitchFamily="49" charset="-122"/>
              <a:ea typeface="幼圆" pitchFamily="49" charset="-122"/>
            </a:endParaRPr>
          </a:p>
        </p:txBody>
      </p:sp>
    </p:spTree>
    <p:extLst>
      <p:ext uri="{BB962C8B-B14F-4D97-AF65-F5344CB8AC3E}">
        <p14:creationId xmlns:p14="http://schemas.microsoft.com/office/powerpoint/2010/main" val="520929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624417" y="981075"/>
            <a:ext cx="11013016" cy="41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spAutoFit/>
          </a:bodyPr>
          <a:lstStyle>
            <a:lvl1pPr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5000"/>
              </a:lnSpc>
            </a:pPr>
            <a:r>
              <a:rPr lang="zh-CN" altLang="en-US" sz="2800"/>
              <a:t>◆</a:t>
            </a:r>
            <a:r>
              <a:rPr lang="zh-CN" altLang="en-US" sz="2800">
                <a:solidFill>
                  <a:srgbClr val="0000CC"/>
                </a:solidFill>
                <a:latin typeface="隶书" pitchFamily="49" charset="-122"/>
              </a:rPr>
              <a:t>化学品分类标准名称和标准号发生变化</a:t>
            </a:r>
          </a:p>
          <a:p>
            <a:pPr>
              <a:lnSpc>
                <a:spcPct val="105000"/>
              </a:lnSpc>
            </a:pPr>
            <a:r>
              <a:rPr lang="zh-CN" altLang="en-US" sz="2800">
                <a:latin typeface="隶书" pitchFamily="49" charset="-122"/>
              </a:rPr>
              <a:t>   如：</a:t>
            </a:r>
            <a:r>
              <a:rPr lang="en-US" altLang="zh-CN" sz="2800">
                <a:latin typeface="隶书" pitchFamily="49" charset="-122"/>
              </a:rPr>
              <a:t>《</a:t>
            </a:r>
            <a:r>
              <a:rPr lang="zh-CN" altLang="en-US" sz="2800">
                <a:latin typeface="隶书" pitchFamily="49" charset="-122"/>
              </a:rPr>
              <a:t>化学品</a:t>
            </a:r>
            <a:r>
              <a:rPr lang="zh-CN" altLang="en-US" sz="2800">
                <a:solidFill>
                  <a:srgbClr val="CC0000"/>
                </a:solidFill>
                <a:latin typeface="隶书" pitchFamily="49" charset="-122"/>
              </a:rPr>
              <a:t>分类</a:t>
            </a:r>
            <a:r>
              <a:rPr lang="zh-CN" altLang="en-US" sz="2800">
                <a:latin typeface="隶书" pitchFamily="49" charset="-122"/>
              </a:rPr>
              <a:t>、警示标签和警示性说明安全规范 爆炸物</a:t>
            </a:r>
            <a:r>
              <a:rPr lang="en-US" altLang="zh-CN" sz="2800">
                <a:latin typeface="隶书" pitchFamily="49" charset="-122"/>
              </a:rPr>
              <a:t>》</a:t>
            </a:r>
            <a:r>
              <a:rPr lang="zh-CN" altLang="en-US" sz="2800">
                <a:solidFill>
                  <a:srgbClr val="CC0000"/>
                </a:solidFill>
                <a:latin typeface="隶书" pitchFamily="49" charset="-122"/>
              </a:rPr>
              <a:t>调整</a:t>
            </a:r>
            <a:r>
              <a:rPr lang="zh-CN" altLang="en-US" sz="2800">
                <a:latin typeface="隶书" pitchFamily="49" charset="-122"/>
              </a:rPr>
              <a:t>为</a:t>
            </a:r>
            <a:r>
              <a:rPr lang="en-US" altLang="zh-CN" sz="2800">
                <a:latin typeface="隶书" pitchFamily="49" charset="-122"/>
              </a:rPr>
              <a:t>《</a:t>
            </a:r>
            <a:r>
              <a:rPr lang="zh-CN" altLang="en-US" sz="2800">
                <a:latin typeface="隶书" pitchFamily="49" charset="-122"/>
              </a:rPr>
              <a:t>化学品分类和标签规范 </a:t>
            </a:r>
            <a:r>
              <a:rPr lang="zh-CN" altLang="en-US" sz="2800">
                <a:solidFill>
                  <a:srgbClr val="CC0000"/>
                </a:solidFill>
                <a:latin typeface="隶书" pitchFamily="49" charset="-122"/>
              </a:rPr>
              <a:t>第</a:t>
            </a:r>
            <a:r>
              <a:rPr lang="en-US" altLang="zh-CN" sz="2800">
                <a:solidFill>
                  <a:srgbClr val="CC0000"/>
                </a:solidFill>
                <a:latin typeface="隶书" pitchFamily="49" charset="-122"/>
              </a:rPr>
              <a:t>2</a:t>
            </a:r>
            <a:r>
              <a:rPr lang="zh-CN" altLang="en-US" sz="2800">
                <a:solidFill>
                  <a:srgbClr val="CC0000"/>
                </a:solidFill>
                <a:latin typeface="隶书" pitchFamily="49" charset="-122"/>
              </a:rPr>
              <a:t>部分</a:t>
            </a:r>
            <a:r>
              <a:rPr lang="zh-CN" altLang="en-US" sz="2800">
                <a:latin typeface="隶书" pitchFamily="49" charset="-122"/>
              </a:rPr>
              <a:t>：爆炸物</a:t>
            </a:r>
            <a:r>
              <a:rPr lang="en-US" altLang="zh-CN" sz="2800">
                <a:latin typeface="隶书" pitchFamily="49" charset="-122"/>
              </a:rPr>
              <a:t>》</a:t>
            </a:r>
            <a:r>
              <a:rPr lang="zh-CN" altLang="en-US" sz="2800">
                <a:latin typeface="隶书" pitchFamily="49" charset="-122"/>
              </a:rPr>
              <a:t>， </a:t>
            </a:r>
            <a:r>
              <a:rPr lang="en-US" altLang="zh-CN" sz="2800">
                <a:latin typeface="隶书" pitchFamily="49" charset="-122"/>
              </a:rPr>
              <a:t>GB 20576</a:t>
            </a:r>
            <a:r>
              <a:rPr lang="zh-CN" altLang="en-US" sz="2800">
                <a:latin typeface="隶书" pitchFamily="49" charset="-122"/>
              </a:rPr>
              <a:t>调整为</a:t>
            </a:r>
            <a:r>
              <a:rPr lang="en-US" altLang="zh-CN" sz="2800">
                <a:latin typeface="隶书" pitchFamily="49" charset="-122"/>
              </a:rPr>
              <a:t>GB</a:t>
            </a:r>
            <a:r>
              <a:rPr lang="en-US" altLang="zh-CN" sz="2800">
                <a:solidFill>
                  <a:srgbClr val="CC0000"/>
                </a:solidFill>
                <a:latin typeface="隶书" pitchFamily="49" charset="-122"/>
              </a:rPr>
              <a:t> 30000.2</a:t>
            </a:r>
            <a:r>
              <a:rPr lang="zh-CN" altLang="en-US" sz="2800">
                <a:latin typeface="隶书" pitchFamily="49" charset="-122"/>
              </a:rPr>
              <a:t>。</a:t>
            </a:r>
          </a:p>
          <a:p>
            <a:pPr>
              <a:lnSpc>
                <a:spcPct val="105000"/>
              </a:lnSpc>
            </a:pPr>
            <a:r>
              <a:rPr lang="zh-CN" altLang="en-US" sz="2800">
                <a:latin typeface="隶书" pitchFamily="49" charset="-122"/>
              </a:rPr>
              <a:t>   </a:t>
            </a:r>
            <a:r>
              <a:rPr lang="en-US" altLang="zh-CN" sz="2800">
                <a:solidFill>
                  <a:srgbClr val="0000CC"/>
                </a:solidFill>
                <a:latin typeface="隶书" pitchFamily="49" charset="-122"/>
              </a:rPr>
              <a:t>28</a:t>
            </a:r>
            <a:r>
              <a:rPr lang="zh-CN" altLang="en-US" sz="2800">
                <a:latin typeface="隶书" pitchFamily="49" charset="-122"/>
              </a:rPr>
              <a:t>个标准的标准号分别为</a:t>
            </a:r>
            <a:r>
              <a:rPr lang="en-US" altLang="zh-CN" sz="2800">
                <a:latin typeface="隶书" pitchFamily="49" charset="-122"/>
              </a:rPr>
              <a:t>GB 30000.</a:t>
            </a:r>
            <a:r>
              <a:rPr lang="en-US" altLang="zh-CN" sz="2800">
                <a:solidFill>
                  <a:srgbClr val="0000CC"/>
                </a:solidFill>
                <a:latin typeface="隶书" pitchFamily="49" charset="-122"/>
              </a:rPr>
              <a:t>2</a:t>
            </a:r>
            <a:r>
              <a:rPr lang="zh-CN" altLang="en-US" sz="2800">
                <a:latin typeface="宋体" pitchFamily="2" charset="-122"/>
              </a:rPr>
              <a:t>～</a:t>
            </a:r>
            <a:r>
              <a:rPr lang="en-US" altLang="zh-CN" sz="2800">
                <a:latin typeface="隶书" pitchFamily="49" charset="-122"/>
              </a:rPr>
              <a:t>30000.</a:t>
            </a:r>
            <a:r>
              <a:rPr lang="en-US" altLang="zh-CN" sz="2800">
                <a:solidFill>
                  <a:srgbClr val="0000CC"/>
                </a:solidFill>
                <a:latin typeface="隶书" pitchFamily="49" charset="-122"/>
              </a:rPr>
              <a:t>29</a:t>
            </a:r>
            <a:r>
              <a:rPr lang="zh-CN" altLang="en-US" sz="2800">
                <a:latin typeface="隶书" pitchFamily="49" charset="-122"/>
              </a:rPr>
              <a:t>， </a:t>
            </a:r>
            <a:r>
              <a:rPr lang="en-US" altLang="zh-CN" sz="2800">
                <a:latin typeface="隶书" pitchFamily="49" charset="-122"/>
              </a:rPr>
              <a:t>GB 30000.</a:t>
            </a:r>
            <a:r>
              <a:rPr lang="en-US" altLang="zh-CN" sz="2800">
                <a:solidFill>
                  <a:srgbClr val="0000CC"/>
                </a:solidFill>
                <a:latin typeface="隶书" pitchFamily="49" charset="-122"/>
              </a:rPr>
              <a:t>1</a:t>
            </a:r>
            <a:r>
              <a:rPr lang="en-US" altLang="zh-CN" sz="2800">
                <a:latin typeface="隶书" pitchFamily="49" charset="-122"/>
              </a:rPr>
              <a:t> 《</a:t>
            </a:r>
            <a:r>
              <a:rPr lang="zh-CN" altLang="en-US" sz="2800">
                <a:latin typeface="隶书" pitchFamily="49" charset="-122"/>
              </a:rPr>
              <a:t>化学品分类、警示标签和警示性说明安全规范 通则</a:t>
            </a:r>
            <a:r>
              <a:rPr lang="en-US" altLang="zh-CN" sz="2800">
                <a:latin typeface="隶书" pitchFamily="49" charset="-122"/>
              </a:rPr>
              <a:t>》</a:t>
            </a:r>
            <a:r>
              <a:rPr lang="zh-CN" altLang="en-US" sz="2800">
                <a:solidFill>
                  <a:srgbClr val="0000CC"/>
                </a:solidFill>
                <a:latin typeface="隶书" pitchFamily="49" charset="-122"/>
              </a:rPr>
              <a:t>将代替</a:t>
            </a:r>
            <a:r>
              <a:rPr lang="en-US" altLang="zh-CN" sz="2800">
                <a:solidFill>
                  <a:srgbClr val="0000CC"/>
                </a:solidFill>
                <a:latin typeface="隶书" pitchFamily="49" charset="-122"/>
              </a:rPr>
              <a:t>GB 13690-2009</a:t>
            </a:r>
            <a:r>
              <a:rPr lang="zh-CN" altLang="en-US" sz="2800">
                <a:latin typeface="隶书" pitchFamily="49" charset="-122"/>
              </a:rPr>
              <a:t>，</a:t>
            </a:r>
            <a:r>
              <a:rPr lang="en-US" altLang="zh-CN" sz="2800">
                <a:solidFill>
                  <a:srgbClr val="0000CC"/>
                </a:solidFill>
                <a:latin typeface="隶书" pitchFamily="49" charset="-122"/>
              </a:rPr>
              <a:t>GB 30000.30</a:t>
            </a:r>
            <a:r>
              <a:rPr lang="en-US" altLang="zh-CN" sz="2800">
                <a:latin typeface="隶书" pitchFamily="49" charset="-122"/>
              </a:rPr>
              <a:t>《</a:t>
            </a:r>
            <a:r>
              <a:rPr lang="zh-CN" altLang="en-US" sz="2800">
                <a:latin typeface="隶书" pitchFamily="49" charset="-122"/>
              </a:rPr>
              <a:t>化学品分类、警示标签和警示性说明安全规范 化学品作业场所警示性标志</a:t>
            </a:r>
            <a:r>
              <a:rPr lang="en-US" altLang="zh-CN" sz="2800">
                <a:latin typeface="隶书" pitchFamily="49" charset="-122"/>
              </a:rPr>
              <a:t>》</a:t>
            </a:r>
            <a:r>
              <a:rPr lang="zh-CN" altLang="en-US" sz="2800">
                <a:solidFill>
                  <a:srgbClr val="0000CC"/>
                </a:solidFill>
                <a:latin typeface="隶书" pitchFamily="49" charset="-122"/>
              </a:rPr>
              <a:t>将作为</a:t>
            </a:r>
            <a:r>
              <a:rPr lang="en-US" altLang="zh-CN" sz="2800">
                <a:solidFill>
                  <a:srgbClr val="0000CC"/>
                </a:solidFill>
                <a:latin typeface="隶书" pitchFamily="49" charset="-122"/>
              </a:rPr>
              <a:t>AQ 3047-2013</a:t>
            </a:r>
            <a:r>
              <a:rPr lang="en-US" altLang="zh-CN" sz="2800">
                <a:latin typeface="隶书" pitchFamily="49" charset="-122"/>
              </a:rPr>
              <a:t>《</a:t>
            </a:r>
            <a:r>
              <a:rPr lang="zh-CN" altLang="en-US" sz="2800">
                <a:latin typeface="隶书" pitchFamily="49" charset="-122"/>
              </a:rPr>
              <a:t>化学品作业场所安全警示标志规范</a:t>
            </a:r>
            <a:r>
              <a:rPr lang="en-US" altLang="zh-CN" sz="2800">
                <a:latin typeface="隶书" pitchFamily="49" charset="-122"/>
              </a:rPr>
              <a:t>》</a:t>
            </a:r>
            <a:r>
              <a:rPr lang="zh-CN" altLang="en-US" sz="2800">
                <a:latin typeface="隶书" pitchFamily="49" charset="-122"/>
              </a:rPr>
              <a:t>的</a:t>
            </a:r>
            <a:r>
              <a:rPr lang="zh-CN" altLang="en-US" sz="2800">
                <a:solidFill>
                  <a:srgbClr val="0000CC"/>
                </a:solidFill>
                <a:latin typeface="隶书" pitchFamily="49" charset="-122"/>
              </a:rPr>
              <a:t>升级版本</a:t>
            </a:r>
            <a:r>
              <a:rPr lang="zh-CN" altLang="en-US" sz="2800">
                <a:latin typeface="隶书" pitchFamily="49" charset="-122"/>
              </a:rPr>
              <a:t>。</a:t>
            </a:r>
          </a:p>
        </p:txBody>
      </p:sp>
    </p:spTree>
    <p:extLst>
      <p:ext uri="{BB962C8B-B14F-4D97-AF65-F5344CB8AC3E}">
        <p14:creationId xmlns:p14="http://schemas.microsoft.com/office/powerpoint/2010/main" val="33904888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矩形 3"/>
          <p:cNvSpPr>
            <a:spLocks noChangeArrowheads="1"/>
          </p:cNvSpPr>
          <p:nvPr/>
        </p:nvSpPr>
        <p:spPr bwMode="auto">
          <a:xfrm>
            <a:off x="1007534" y="1628775"/>
            <a:ext cx="996103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a:latin typeface="微软雅黑" pitchFamily="34" charset="-122"/>
                <a:ea typeface="微软雅黑" pitchFamily="34" charset="-122"/>
              </a:rPr>
              <a:t> </a:t>
            </a:r>
            <a:r>
              <a:rPr lang="zh-CN" altLang="en-US" sz="2800"/>
              <a:t>◆</a:t>
            </a:r>
            <a:r>
              <a:rPr lang="zh-CN" altLang="en-US" sz="2800">
                <a:latin typeface="微软雅黑" pitchFamily="34" charset="-122"/>
                <a:ea typeface="微软雅黑" pitchFamily="34" charset="-122"/>
              </a:rPr>
              <a:t> 根据化学品分类和标签系列国家标准，从化学品</a:t>
            </a:r>
            <a:r>
              <a:rPr lang="en-US" altLang="en-US" sz="2800">
                <a:solidFill>
                  <a:srgbClr val="C00000"/>
                </a:solidFill>
                <a:latin typeface="微软雅黑" pitchFamily="34" charset="-122"/>
                <a:ea typeface="微软雅黑" pitchFamily="34" charset="-122"/>
              </a:rPr>
              <a:t>28</a:t>
            </a:r>
            <a:r>
              <a:rPr lang="zh-CN" altLang="en-US" sz="2800">
                <a:latin typeface="微软雅黑" pitchFamily="34" charset="-122"/>
                <a:ea typeface="微软雅黑" pitchFamily="34" charset="-122"/>
              </a:rPr>
              <a:t>类</a:t>
            </a:r>
            <a:r>
              <a:rPr lang="en-US" altLang="en-US" sz="2800">
                <a:solidFill>
                  <a:srgbClr val="C00000"/>
                </a:solidFill>
                <a:latin typeface="微软雅黑" pitchFamily="34" charset="-122"/>
                <a:ea typeface="微软雅黑" pitchFamily="34" charset="-122"/>
              </a:rPr>
              <a:t>95</a:t>
            </a:r>
            <a:r>
              <a:rPr lang="zh-CN" altLang="en-US" sz="2800">
                <a:latin typeface="微软雅黑" pitchFamily="34" charset="-122"/>
                <a:ea typeface="微软雅黑" pitchFamily="34" charset="-122"/>
              </a:rPr>
              <a:t>个危险类别中，选取了其中危险性较大的</a:t>
            </a:r>
            <a:r>
              <a:rPr lang="en-US" altLang="en-US" sz="2800">
                <a:solidFill>
                  <a:srgbClr val="C00000"/>
                </a:solidFill>
                <a:latin typeface="微软雅黑" pitchFamily="34" charset="-122"/>
                <a:ea typeface="微软雅黑" pitchFamily="34" charset="-122"/>
              </a:rPr>
              <a:t>81</a:t>
            </a:r>
            <a:r>
              <a:rPr lang="zh-CN" altLang="en-US" sz="2800">
                <a:solidFill>
                  <a:srgbClr val="C00000"/>
                </a:solidFill>
                <a:latin typeface="微软雅黑" pitchFamily="34" charset="-122"/>
                <a:ea typeface="微软雅黑" pitchFamily="34" charset="-122"/>
              </a:rPr>
              <a:t>个</a:t>
            </a:r>
            <a:r>
              <a:rPr lang="zh-CN" altLang="en-US" sz="2800">
                <a:latin typeface="微软雅黑" pitchFamily="34" charset="-122"/>
                <a:ea typeface="微软雅黑" pitchFamily="34" charset="-122"/>
              </a:rPr>
              <a:t>类别作为危险化学品；</a:t>
            </a:r>
            <a:r>
              <a:rPr lang="en-US" altLang="zh-CN" sz="2800">
                <a:solidFill>
                  <a:schemeClr val="accent2"/>
                </a:solidFill>
                <a:latin typeface="微软雅黑" pitchFamily="34" charset="-122"/>
                <a:ea typeface="微软雅黑" pitchFamily="34" charset="-122"/>
              </a:rPr>
              <a:t>14</a:t>
            </a:r>
            <a:r>
              <a:rPr lang="zh-CN" altLang="en-US" sz="2800">
                <a:latin typeface="微软雅黑" pitchFamily="34" charset="-122"/>
                <a:ea typeface="微软雅黑" pitchFamily="34" charset="-122"/>
              </a:rPr>
              <a:t>个危险性较小的危险性类别的化学品，不纳入危险化学品管理，其中物理危险性类别</a:t>
            </a:r>
            <a:r>
              <a:rPr lang="en-US" altLang="zh-CN" sz="2800">
                <a:solidFill>
                  <a:schemeClr val="accent2"/>
                </a:solidFill>
                <a:latin typeface="微软雅黑" pitchFamily="34" charset="-122"/>
                <a:ea typeface="微软雅黑" pitchFamily="34" charset="-122"/>
              </a:rPr>
              <a:t>8</a:t>
            </a:r>
            <a:r>
              <a:rPr lang="zh-CN" altLang="en-US" sz="2800">
                <a:latin typeface="微软雅黑" pitchFamily="34" charset="-122"/>
                <a:ea typeface="微软雅黑" pitchFamily="34" charset="-122"/>
              </a:rPr>
              <a:t>个、健康危害类别</a:t>
            </a:r>
            <a:r>
              <a:rPr lang="en-US" altLang="zh-CN" sz="2800">
                <a:solidFill>
                  <a:schemeClr val="accent2"/>
                </a:solidFill>
                <a:latin typeface="微软雅黑" pitchFamily="34" charset="-122"/>
                <a:ea typeface="微软雅黑" pitchFamily="34" charset="-122"/>
              </a:rPr>
              <a:t>4</a:t>
            </a:r>
            <a:r>
              <a:rPr lang="zh-CN" altLang="en-US" sz="2800">
                <a:latin typeface="微软雅黑" pitchFamily="34" charset="-122"/>
                <a:ea typeface="微软雅黑" pitchFamily="34" charset="-122"/>
              </a:rPr>
              <a:t>个，环境危害类别</a:t>
            </a:r>
            <a:r>
              <a:rPr lang="en-US" altLang="zh-CN" sz="2800">
                <a:solidFill>
                  <a:schemeClr val="accent2"/>
                </a:solidFill>
                <a:latin typeface="微软雅黑" pitchFamily="34" charset="-122"/>
                <a:ea typeface="微软雅黑" pitchFamily="34" charset="-122"/>
              </a:rPr>
              <a:t>2</a:t>
            </a:r>
            <a:r>
              <a:rPr lang="zh-CN" altLang="en-US" sz="2800">
                <a:latin typeface="微软雅黑" pitchFamily="34" charset="-122"/>
                <a:ea typeface="微软雅黑" pitchFamily="34" charset="-122"/>
              </a:rPr>
              <a:t>个 。</a:t>
            </a:r>
          </a:p>
        </p:txBody>
      </p:sp>
    </p:spTree>
    <p:extLst>
      <p:ext uri="{BB962C8B-B14F-4D97-AF65-F5344CB8AC3E}">
        <p14:creationId xmlns:p14="http://schemas.microsoft.com/office/powerpoint/2010/main" val="35082208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005418" y="1092200"/>
            <a:ext cx="1040976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spAutoFit/>
          </a:bodyPr>
          <a:lstStyle>
            <a:lvl1pPr marL="984250" indent="-984250"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90000"/>
              </a:lnSpc>
              <a:spcBef>
                <a:spcPct val="30000"/>
              </a:spcBef>
            </a:pPr>
            <a:r>
              <a:rPr lang="zh-CN" altLang="en-US">
                <a:latin typeface="隶书" pitchFamily="49" charset="-122"/>
              </a:rPr>
              <a:t>（</a:t>
            </a:r>
            <a:r>
              <a:rPr lang="en-US" altLang="zh-CN">
                <a:latin typeface="隶书" pitchFamily="49" charset="-122"/>
              </a:rPr>
              <a:t>1</a:t>
            </a:r>
            <a:r>
              <a:rPr lang="zh-CN" altLang="en-US">
                <a:latin typeface="隶书" pitchFamily="49" charset="-122"/>
              </a:rPr>
              <a:t>）物理危险</a:t>
            </a:r>
          </a:p>
        </p:txBody>
      </p:sp>
      <p:graphicFrame>
        <p:nvGraphicFramePr>
          <p:cNvPr id="8" name="Group 1383"/>
          <p:cNvGraphicFramePr>
            <a:graphicFrameLocks noGrp="1"/>
          </p:cNvGraphicFramePr>
          <p:nvPr/>
        </p:nvGraphicFramePr>
        <p:xfrm>
          <a:off x="814918" y="1557338"/>
          <a:ext cx="10917767" cy="4562476"/>
        </p:xfrm>
        <a:graphic>
          <a:graphicData uri="http://schemas.openxmlformats.org/drawingml/2006/table">
            <a:tbl>
              <a:tblPr/>
              <a:tblGrid>
                <a:gridCol w="508000"/>
                <a:gridCol w="2540000"/>
                <a:gridCol w="5245100"/>
                <a:gridCol w="2624667"/>
              </a:tblGrid>
              <a:tr h="650875">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序号</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标准号</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标准名称</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代替标准号</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1</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30000.2-2013</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分：爆炸物</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20576-2006</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30000.3-2013</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3</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部分：易燃气体</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20577-2006</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3</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30000.4-2013</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4</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部分：气溶胶</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20578-2006</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4</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30000.5-2013</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5</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部分：氧化性气体</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20579-2006</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5</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30000.6-2013</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6</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部分：加压气体</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20580-2006</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6</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30000.7-2013</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7</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部分：易燃液体</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pitchFamily="2" charset="-122"/>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20581-2006</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29" name="Text Box 1374"/>
          <p:cNvSpPr txBox="1">
            <a:spLocks noChangeArrowheads="1"/>
          </p:cNvSpPr>
          <p:nvPr/>
        </p:nvSpPr>
        <p:spPr bwMode="auto">
          <a:xfrm>
            <a:off x="1047752" y="765175"/>
            <a:ext cx="10407649"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spAutoFit/>
          </a:bodyPr>
          <a:lstStyle>
            <a:lvl1pPr marL="984250" indent="-984250"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lnSpc>
                <a:spcPct val="90000"/>
              </a:lnSpc>
              <a:spcBef>
                <a:spcPct val="30000"/>
              </a:spcBef>
            </a:pPr>
            <a:r>
              <a:rPr lang="zh-CN" altLang="en-US" sz="2800">
                <a:latin typeface="隶书" pitchFamily="49" charset="-122"/>
              </a:rPr>
              <a:t>标准列表</a:t>
            </a:r>
          </a:p>
        </p:txBody>
      </p:sp>
    </p:spTree>
    <p:extLst>
      <p:ext uri="{BB962C8B-B14F-4D97-AF65-F5344CB8AC3E}">
        <p14:creationId xmlns:p14="http://schemas.microsoft.com/office/powerpoint/2010/main" val="26050821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67"/>
          <p:cNvGraphicFramePr>
            <a:graphicFrameLocks noGrp="1"/>
          </p:cNvGraphicFramePr>
          <p:nvPr/>
        </p:nvGraphicFramePr>
        <p:xfrm>
          <a:off x="624418" y="1773238"/>
          <a:ext cx="10917766" cy="3624286"/>
        </p:xfrm>
        <a:graphic>
          <a:graphicData uri="http://schemas.openxmlformats.org/drawingml/2006/table">
            <a:tbl>
              <a:tblPr/>
              <a:tblGrid>
                <a:gridCol w="593377"/>
                <a:gridCol w="2791485"/>
                <a:gridCol w="5163127"/>
                <a:gridCol w="2369777"/>
              </a:tblGrid>
              <a:tr h="7010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序号</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标准号</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标准名称</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代替标准号</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13</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30000.14-2013</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宋体"/>
                          <a:ea typeface="隶书" pitchFamily="49" charset="-122"/>
                          <a:cs typeface="宋体" pitchFamily="2" charset="-122"/>
                        </a:rPr>
                        <a:t> </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14</a:t>
                      </a: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部分：氧化性液体</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20589-2006</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14</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30000.15-2013</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15</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部分：氧化性固体</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20590-2006</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15</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30000.16-2013</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16</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部分：有机过氧化物</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宋体"/>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20591-2006</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12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16</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GB 30000.17-2013</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宋体"/>
                          <a:ea typeface="隶书" pitchFamily="49" charset="-122"/>
                          <a:cs typeface="宋体" pitchFamily="2" charset="-122"/>
                        </a:rPr>
                        <a:t> </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17</a:t>
                      </a: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部分：金属腐蚀物</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 GB 20588-2006</a:t>
                      </a:r>
                    </a:p>
                  </a:txBody>
                  <a:tcPr marL="121925" marR="121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936789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02784" y="981075"/>
            <a:ext cx="9886949" cy="1528763"/>
          </a:xfrm>
          <a:prstGeom prst="rect">
            <a:avLst/>
          </a:prstGeom>
          <a:noFill/>
          <a:ln>
            <a:noFill/>
          </a:ln>
          <a:effectLst/>
          <a:extLst/>
        </p:spPr>
        <p:txBody>
          <a:bodyPr lIns="86493" tIns="43247" rIns="86493" bIns="43247">
            <a:spAutoFit/>
          </a:bodyPr>
          <a:lstStyle/>
          <a:p>
            <a:pPr>
              <a:lnSpc>
                <a:spcPts val="3500"/>
              </a:lnSpc>
              <a:defRPr/>
            </a:pPr>
            <a:r>
              <a:rPr lang="zh-CN" altLang="en-US" sz="3200" dirty="0">
                <a:solidFill>
                  <a:srgbClr val="0000CC"/>
                </a:solidFill>
                <a:latin typeface="隶书" panose="02010509060101010101" pitchFamily="49" charset="-122"/>
                <a:ea typeface="隶书" panose="02010509060101010101" pitchFamily="49" charset="-122"/>
              </a:rPr>
              <a:t>现行化学品危险性</a:t>
            </a:r>
            <a:r>
              <a:rPr lang="en-US" altLang="zh-CN" sz="3200" dirty="0">
                <a:solidFill>
                  <a:srgbClr val="0000CC"/>
                </a:solidFill>
                <a:latin typeface="隶书" panose="02010509060101010101" pitchFamily="49" charset="-122"/>
                <a:ea typeface="隶书" panose="02010509060101010101" pitchFamily="49" charset="-122"/>
              </a:rPr>
              <a:t>28</a:t>
            </a:r>
            <a:r>
              <a:rPr lang="zh-CN" altLang="en-US" sz="3200" dirty="0">
                <a:solidFill>
                  <a:srgbClr val="0000CC"/>
                </a:solidFill>
                <a:latin typeface="隶书" panose="02010509060101010101" pitchFamily="49" charset="-122"/>
                <a:ea typeface="隶书" panose="02010509060101010101" pitchFamily="49" charset="-122"/>
              </a:rPr>
              <a:t>类分类体系</a:t>
            </a:r>
            <a:endParaRPr lang="en-US" altLang="zh-CN" sz="3200" dirty="0">
              <a:solidFill>
                <a:srgbClr val="0000CC"/>
              </a:solidFill>
              <a:latin typeface="隶书" panose="02010509060101010101" pitchFamily="49" charset="-122"/>
              <a:ea typeface="隶书" panose="02010509060101010101" pitchFamily="49" charset="-122"/>
            </a:endParaRPr>
          </a:p>
          <a:p>
            <a:pPr marL="432465" indent="-432465" defTabSz="914485">
              <a:lnSpc>
                <a:spcPct val="150000"/>
              </a:lnSpc>
              <a:buFontTx/>
              <a:buAutoNum type="arabicParenR"/>
              <a:defRPr/>
            </a:pPr>
            <a:r>
              <a:rPr lang="zh-CN" altLang="en-US" sz="2400" dirty="0">
                <a:solidFill>
                  <a:srgbClr val="FF0000"/>
                </a:solidFill>
                <a:latin typeface="微软雅黑" pitchFamily="34" charset="-122"/>
                <a:ea typeface="微软雅黑" pitchFamily="34" charset="-122"/>
              </a:rPr>
              <a:t>物理危险（共</a:t>
            </a:r>
            <a:r>
              <a:rPr lang="en-US" altLang="zh-CN" sz="2400" dirty="0">
                <a:solidFill>
                  <a:srgbClr val="FF0000"/>
                </a:solidFill>
                <a:latin typeface="微软雅黑" pitchFamily="34" charset="-122"/>
                <a:ea typeface="微软雅黑" pitchFamily="34" charset="-122"/>
              </a:rPr>
              <a:t>16</a:t>
            </a:r>
            <a:r>
              <a:rPr lang="zh-CN" altLang="en-US" sz="2400" dirty="0">
                <a:solidFill>
                  <a:srgbClr val="FF0000"/>
                </a:solidFill>
                <a:latin typeface="微软雅黑" pitchFamily="34" charset="-122"/>
                <a:ea typeface="微软雅黑" pitchFamily="34" charset="-122"/>
              </a:rPr>
              <a:t>类）：</a:t>
            </a:r>
            <a:endParaRPr lang="en-US" altLang="zh-CN" sz="2400" dirty="0">
              <a:solidFill>
                <a:srgbClr val="FF0000"/>
              </a:solidFill>
              <a:latin typeface="微软雅黑" pitchFamily="34" charset="-122"/>
              <a:ea typeface="微软雅黑" pitchFamily="34" charset="-122"/>
            </a:endParaRPr>
          </a:p>
          <a:p>
            <a:pPr marL="432465" indent="-432465" defTabSz="914485">
              <a:lnSpc>
                <a:spcPct val="150000"/>
              </a:lnSpc>
              <a:defRPr/>
            </a:pPr>
            <a:endParaRPr lang="zh-CN" altLang="en-US" sz="1900" dirty="0">
              <a:latin typeface="微软雅黑" pitchFamily="34" charset="-122"/>
              <a:ea typeface="微软雅黑" pitchFamily="34" charset="-122"/>
            </a:endParaRPr>
          </a:p>
        </p:txBody>
      </p:sp>
      <p:graphicFrame>
        <p:nvGraphicFramePr>
          <p:cNvPr id="6" name="表格 5"/>
          <p:cNvGraphicFramePr>
            <a:graphicFrameLocks noGrp="1"/>
          </p:cNvGraphicFramePr>
          <p:nvPr/>
        </p:nvGraphicFramePr>
        <p:xfrm>
          <a:off x="1286934" y="2349500"/>
          <a:ext cx="10212917" cy="3354392"/>
        </p:xfrm>
        <a:graphic>
          <a:graphicData uri="http://schemas.openxmlformats.org/drawingml/2006/table">
            <a:tbl>
              <a:tblPr firstRow="1" bandRow="1">
                <a:tableStyleId>{5C22544A-7EE6-4342-B048-85BDC9FD1C3A}</a:tableStyleId>
              </a:tblPr>
              <a:tblGrid>
                <a:gridCol w="4699749"/>
                <a:gridCol w="5513168"/>
              </a:tblGrid>
              <a:tr h="419299">
                <a:tc>
                  <a:txBody>
                    <a:bodyPr/>
                    <a:lstStyle/>
                    <a:p>
                      <a:r>
                        <a:rPr lang="en-US" altLang="zh-CN" sz="1800" b="1" kern="1200" dirty="0" smtClean="0">
                          <a:solidFill>
                            <a:schemeClr val="dk1"/>
                          </a:solidFill>
                          <a:latin typeface="微软雅黑" pitchFamily="34" charset="-122"/>
                          <a:ea typeface="微软雅黑" pitchFamily="34" charset="-122"/>
                          <a:cs typeface="+mn-cs"/>
                        </a:rPr>
                        <a:t>(1)</a:t>
                      </a:r>
                      <a:r>
                        <a:rPr lang="zh-CN" altLang="en-US" sz="1800" b="1" kern="1200" dirty="0" smtClean="0">
                          <a:solidFill>
                            <a:schemeClr val="dk1"/>
                          </a:solidFill>
                          <a:latin typeface="微软雅黑" pitchFamily="34" charset="-122"/>
                          <a:ea typeface="微软雅黑" pitchFamily="34" charset="-122"/>
                          <a:cs typeface="+mn-cs"/>
                        </a:rPr>
                        <a:t>爆炸物 </a:t>
                      </a:r>
                    </a:p>
                  </a:txBody>
                  <a:tcPr marL="112539" marR="112539" marT="44725" marB="4472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1800" b="1" kern="1200" dirty="0" smtClean="0">
                          <a:solidFill>
                            <a:schemeClr val="dk1"/>
                          </a:solidFill>
                          <a:latin typeface="微软雅黑" pitchFamily="34" charset="-122"/>
                          <a:ea typeface="微软雅黑" pitchFamily="34" charset="-122"/>
                          <a:cs typeface="+mn-cs"/>
                        </a:rPr>
                        <a:t>(9)</a:t>
                      </a:r>
                      <a:r>
                        <a:rPr lang="zh-CN" altLang="en-US" sz="1800" b="1" kern="1200" dirty="0" smtClean="0">
                          <a:solidFill>
                            <a:schemeClr val="dk1"/>
                          </a:solidFill>
                          <a:latin typeface="微软雅黑" pitchFamily="34" charset="-122"/>
                          <a:ea typeface="微软雅黑" pitchFamily="34" charset="-122"/>
                          <a:cs typeface="+mn-cs"/>
                        </a:rPr>
                        <a:t>自燃液体</a:t>
                      </a:r>
                    </a:p>
                  </a:txBody>
                  <a:tcPr marL="112539" marR="112539" marT="44725" marB="44725">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19299">
                <a:tc>
                  <a:txBody>
                    <a:bodyPr/>
                    <a:lstStyle/>
                    <a:p>
                      <a:r>
                        <a:rPr lang="en-US" altLang="zh-CN" sz="1800" b="1" kern="1200" dirty="0" smtClean="0">
                          <a:solidFill>
                            <a:schemeClr val="dk1"/>
                          </a:solidFill>
                          <a:latin typeface="微软雅黑" pitchFamily="34" charset="-122"/>
                          <a:ea typeface="微软雅黑" pitchFamily="34" charset="-122"/>
                          <a:cs typeface="+mn-cs"/>
                        </a:rPr>
                        <a:t>(2)</a:t>
                      </a:r>
                      <a:r>
                        <a:rPr lang="zh-CN" altLang="en-US" sz="1800" b="1" kern="1200" dirty="0" smtClean="0">
                          <a:solidFill>
                            <a:schemeClr val="dk1"/>
                          </a:solidFill>
                          <a:latin typeface="微软雅黑" pitchFamily="34" charset="-122"/>
                          <a:ea typeface="微软雅黑" pitchFamily="34" charset="-122"/>
                          <a:cs typeface="+mn-cs"/>
                        </a:rPr>
                        <a:t>易燃气体 </a:t>
                      </a:r>
                    </a:p>
                  </a:txBody>
                  <a:tcPr marL="112539" marR="112539" marT="44725" marB="4472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ltLang="zh-CN" sz="1800" b="1" kern="1200" dirty="0" smtClean="0">
                          <a:solidFill>
                            <a:schemeClr val="dk1"/>
                          </a:solidFill>
                          <a:latin typeface="微软雅黑" pitchFamily="34" charset="-122"/>
                          <a:ea typeface="微软雅黑" pitchFamily="34" charset="-122"/>
                          <a:cs typeface="+mn-cs"/>
                        </a:rPr>
                        <a:t>(10)</a:t>
                      </a:r>
                      <a:r>
                        <a:rPr lang="zh-CN" altLang="en-US" sz="1800" b="1" kern="1200" dirty="0" smtClean="0">
                          <a:solidFill>
                            <a:schemeClr val="dk1"/>
                          </a:solidFill>
                          <a:latin typeface="微软雅黑" pitchFamily="34" charset="-122"/>
                          <a:ea typeface="微软雅黑" pitchFamily="34" charset="-122"/>
                          <a:cs typeface="+mn-cs"/>
                        </a:rPr>
                        <a:t>自燃固体</a:t>
                      </a:r>
                    </a:p>
                  </a:txBody>
                  <a:tcPr marL="112539" marR="112539" marT="44725" marB="44725">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19299">
                <a:tc>
                  <a:txBody>
                    <a:bodyPr/>
                    <a:lstStyle/>
                    <a:p>
                      <a:r>
                        <a:rPr lang="en-US" altLang="zh-CN" sz="1800" b="1" kern="1200" dirty="0" smtClean="0">
                          <a:solidFill>
                            <a:schemeClr val="dk1"/>
                          </a:solidFill>
                          <a:latin typeface="微软雅黑" pitchFamily="34" charset="-122"/>
                          <a:ea typeface="微软雅黑" pitchFamily="34" charset="-122"/>
                          <a:cs typeface="+mn-cs"/>
                        </a:rPr>
                        <a:t>(3)</a:t>
                      </a:r>
                      <a:r>
                        <a:rPr lang="zh-CN" altLang="en-US" sz="1800" b="1" kern="1200" dirty="0" smtClean="0">
                          <a:solidFill>
                            <a:schemeClr val="dk1"/>
                          </a:solidFill>
                          <a:latin typeface="微软雅黑" pitchFamily="34" charset="-122"/>
                          <a:ea typeface="微软雅黑" pitchFamily="34" charset="-122"/>
                          <a:cs typeface="+mn-cs"/>
                        </a:rPr>
                        <a:t>气溶胶 </a:t>
                      </a:r>
                    </a:p>
                  </a:txBody>
                  <a:tcPr marL="112539" marR="112539" marT="44725" marB="4472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800" b="1" kern="1200" dirty="0" smtClean="0">
                          <a:solidFill>
                            <a:schemeClr val="dk1"/>
                          </a:solidFill>
                          <a:latin typeface="微软雅黑" pitchFamily="34" charset="-122"/>
                          <a:ea typeface="微软雅黑" pitchFamily="34" charset="-122"/>
                          <a:cs typeface="+mn-cs"/>
                        </a:rPr>
                        <a:t>(11)</a:t>
                      </a:r>
                      <a:r>
                        <a:rPr lang="zh-CN" altLang="en-US" sz="1800" b="1" kern="1200" dirty="0" smtClean="0">
                          <a:solidFill>
                            <a:schemeClr val="dk1"/>
                          </a:solidFill>
                          <a:latin typeface="微软雅黑" pitchFamily="34" charset="-122"/>
                          <a:ea typeface="微软雅黑" pitchFamily="34" charset="-122"/>
                          <a:cs typeface="+mn-cs"/>
                        </a:rPr>
                        <a:t>自热物质和混合物</a:t>
                      </a:r>
                    </a:p>
                  </a:txBody>
                  <a:tcPr marL="112539" marR="112539" marT="44725" marB="44725">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299">
                <a:tc>
                  <a:txBody>
                    <a:bodyPr/>
                    <a:lstStyle/>
                    <a:p>
                      <a:r>
                        <a:rPr lang="en-US" altLang="zh-CN" sz="1800" b="1" kern="1200" dirty="0" smtClean="0">
                          <a:solidFill>
                            <a:schemeClr val="dk1"/>
                          </a:solidFill>
                          <a:latin typeface="微软雅黑" pitchFamily="34" charset="-122"/>
                          <a:ea typeface="微软雅黑" pitchFamily="34" charset="-122"/>
                          <a:cs typeface="+mn-cs"/>
                        </a:rPr>
                        <a:t>(4)</a:t>
                      </a:r>
                      <a:r>
                        <a:rPr lang="zh-CN" altLang="en-US" sz="1800" b="1" kern="1200" dirty="0" smtClean="0">
                          <a:solidFill>
                            <a:schemeClr val="dk1"/>
                          </a:solidFill>
                          <a:latin typeface="微软雅黑" pitchFamily="34" charset="-122"/>
                          <a:ea typeface="微软雅黑" pitchFamily="34" charset="-122"/>
                          <a:cs typeface="+mn-cs"/>
                        </a:rPr>
                        <a:t>氧化性气体 </a:t>
                      </a:r>
                    </a:p>
                  </a:txBody>
                  <a:tcPr marL="112539" marR="112539" marT="44725" marB="4472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800" b="1" kern="1200" dirty="0" smtClean="0">
                          <a:solidFill>
                            <a:schemeClr val="dk1"/>
                          </a:solidFill>
                          <a:latin typeface="微软雅黑" pitchFamily="34" charset="-122"/>
                          <a:ea typeface="微软雅黑" pitchFamily="34" charset="-122"/>
                          <a:cs typeface="+mn-cs"/>
                        </a:rPr>
                        <a:t>(12)</a:t>
                      </a:r>
                      <a:r>
                        <a:rPr lang="zh-CN" altLang="en-US" sz="1800" b="1" kern="1200" dirty="0" smtClean="0">
                          <a:solidFill>
                            <a:schemeClr val="dk1"/>
                          </a:solidFill>
                          <a:latin typeface="微软雅黑" pitchFamily="34" charset="-122"/>
                          <a:ea typeface="微软雅黑" pitchFamily="34" charset="-122"/>
                          <a:cs typeface="+mn-cs"/>
                        </a:rPr>
                        <a:t>遇水放出易燃气体的物质和混合物</a:t>
                      </a:r>
                    </a:p>
                  </a:txBody>
                  <a:tcPr marL="112539" marR="112539" marT="44725" marB="44725">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299">
                <a:tc>
                  <a:txBody>
                    <a:bodyPr/>
                    <a:lstStyle/>
                    <a:p>
                      <a:pPr marL="0" marR="0" indent="0" algn="l" defTabSz="914156" rtl="0" eaLnBrk="1" fontAlgn="auto" latinLnBrk="0" hangingPunct="1">
                        <a:lnSpc>
                          <a:spcPct val="100000"/>
                        </a:lnSpc>
                        <a:spcBef>
                          <a:spcPts val="0"/>
                        </a:spcBef>
                        <a:spcAft>
                          <a:spcPts val="0"/>
                        </a:spcAft>
                        <a:buClrTx/>
                        <a:buSzTx/>
                        <a:buFontTx/>
                        <a:buNone/>
                        <a:tabLst/>
                        <a:defRPr/>
                      </a:pPr>
                      <a:r>
                        <a:rPr lang="en-US" altLang="zh-CN" sz="1800" b="1" kern="1200" dirty="0" smtClean="0">
                          <a:solidFill>
                            <a:schemeClr val="dk1"/>
                          </a:solidFill>
                          <a:latin typeface="微软雅黑" pitchFamily="34" charset="-122"/>
                          <a:ea typeface="微软雅黑" pitchFamily="34" charset="-122"/>
                          <a:cs typeface="+mn-cs"/>
                        </a:rPr>
                        <a:t>(5)</a:t>
                      </a:r>
                      <a:r>
                        <a:rPr lang="zh-CN" altLang="en-US" sz="1800" b="1" kern="1200" dirty="0" smtClean="0">
                          <a:solidFill>
                            <a:schemeClr val="dk1"/>
                          </a:solidFill>
                          <a:latin typeface="微软雅黑" pitchFamily="34" charset="-122"/>
                          <a:ea typeface="微软雅黑" pitchFamily="34" charset="-122"/>
                          <a:cs typeface="+mn-cs"/>
                        </a:rPr>
                        <a:t>加压气体</a:t>
                      </a:r>
                    </a:p>
                  </a:txBody>
                  <a:tcPr marL="112539" marR="112539" marT="44725" marB="4472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800" b="1" kern="1200" dirty="0" smtClean="0">
                          <a:solidFill>
                            <a:schemeClr val="dk1"/>
                          </a:solidFill>
                          <a:latin typeface="微软雅黑" pitchFamily="34" charset="-122"/>
                          <a:ea typeface="微软雅黑" pitchFamily="34" charset="-122"/>
                          <a:cs typeface="+mn-cs"/>
                        </a:rPr>
                        <a:t>(13)</a:t>
                      </a:r>
                      <a:r>
                        <a:rPr lang="zh-CN" altLang="en-US" sz="1800" b="1" kern="1200" dirty="0" smtClean="0">
                          <a:solidFill>
                            <a:schemeClr val="dk1"/>
                          </a:solidFill>
                          <a:latin typeface="微软雅黑" pitchFamily="34" charset="-122"/>
                          <a:ea typeface="微软雅黑" pitchFamily="34" charset="-122"/>
                          <a:cs typeface="+mn-cs"/>
                        </a:rPr>
                        <a:t>氧化性液体</a:t>
                      </a:r>
                    </a:p>
                  </a:txBody>
                  <a:tcPr marL="112539" marR="112539" marT="44725" marB="44725">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299">
                <a:tc>
                  <a:txBody>
                    <a:bodyPr/>
                    <a:lstStyle/>
                    <a:p>
                      <a:pPr marL="0" marR="0" indent="0" algn="l" defTabSz="914156" rtl="0" eaLnBrk="1" fontAlgn="auto" latinLnBrk="0" hangingPunct="1">
                        <a:lnSpc>
                          <a:spcPct val="100000"/>
                        </a:lnSpc>
                        <a:spcBef>
                          <a:spcPts val="0"/>
                        </a:spcBef>
                        <a:spcAft>
                          <a:spcPts val="0"/>
                        </a:spcAft>
                        <a:buClrTx/>
                        <a:buSzTx/>
                        <a:buFontTx/>
                        <a:buNone/>
                        <a:tabLst/>
                        <a:defRPr/>
                      </a:pPr>
                      <a:r>
                        <a:rPr lang="en-US" altLang="zh-CN" sz="1800" b="1" kern="1200" dirty="0" smtClean="0">
                          <a:solidFill>
                            <a:schemeClr val="dk1"/>
                          </a:solidFill>
                          <a:latin typeface="微软雅黑" pitchFamily="34" charset="-122"/>
                          <a:ea typeface="微软雅黑" pitchFamily="34" charset="-122"/>
                          <a:cs typeface="+mn-cs"/>
                        </a:rPr>
                        <a:t>(6)</a:t>
                      </a:r>
                      <a:r>
                        <a:rPr lang="zh-CN" altLang="en-US" sz="1800" b="1" kern="1200" dirty="0" smtClean="0">
                          <a:solidFill>
                            <a:schemeClr val="dk1"/>
                          </a:solidFill>
                          <a:latin typeface="微软雅黑" pitchFamily="34" charset="-122"/>
                          <a:ea typeface="微软雅黑" pitchFamily="34" charset="-122"/>
                          <a:cs typeface="+mn-cs"/>
                        </a:rPr>
                        <a:t>易燃液体  </a:t>
                      </a:r>
                    </a:p>
                  </a:txBody>
                  <a:tcPr marL="112539" marR="112539" marT="44725" marB="4472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800" b="1" kern="1200" dirty="0" smtClean="0">
                          <a:solidFill>
                            <a:schemeClr val="dk1"/>
                          </a:solidFill>
                          <a:latin typeface="微软雅黑" pitchFamily="34" charset="-122"/>
                          <a:ea typeface="微软雅黑" pitchFamily="34" charset="-122"/>
                          <a:cs typeface="+mn-cs"/>
                        </a:rPr>
                        <a:t>(14)</a:t>
                      </a:r>
                      <a:r>
                        <a:rPr lang="zh-CN" altLang="en-US" sz="1800" b="1" kern="1200" dirty="0" smtClean="0">
                          <a:solidFill>
                            <a:schemeClr val="dk1"/>
                          </a:solidFill>
                          <a:latin typeface="微软雅黑" pitchFamily="34" charset="-122"/>
                          <a:ea typeface="微软雅黑" pitchFamily="34" charset="-122"/>
                          <a:cs typeface="+mn-cs"/>
                        </a:rPr>
                        <a:t>氧化性固体</a:t>
                      </a:r>
                    </a:p>
                  </a:txBody>
                  <a:tcPr marL="112539" marR="112539" marT="44725" marB="44725">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299">
                <a:tc>
                  <a:txBody>
                    <a:bodyPr/>
                    <a:lstStyle/>
                    <a:p>
                      <a:pPr marL="0" marR="0" indent="0" algn="l" defTabSz="914156" rtl="0" eaLnBrk="1" fontAlgn="auto" latinLnBrk="0" hangingPunct="1">
                        <a:lnSpc>
                          <a:spcPct val="100000"/>
                        </a:lnSpc>
                        <a:spcBef>
                          <a:spcPts val="0"/>
                        </a:spcBef>
                        <a:spcAft>
                          <a:spcPts val="0"/>
                        </a:spcAft>
                        <a:buClrTx/>
                        <a:buSzTx/>
                        <a:buFontTx/>
                        <a:buNone/>
                        <a:tabLst/>
                        <a:defRPr/>
                      </a:pPr>
                      <a:r>
                        <a:rPr lang="en-US" altLang="zh-CN" sz="1800" b="1" kern="1200" dirty="0" smtClean="0">
                          <a:solidFill>
                            <a:schemeClr val="dk1"/>
                          </a:solidFill>
                          <a:latin typeface="微软雅黑" pitchFamily="34" charset="-122"/>
                          <a:ea typeface="微软雅黑" pitchFamily="34" charset="-122"/>
                          <a:cs typeface="+mn-cs"/>
                        </a:rPr>
                        <a:t>(7)</a:t>
                      </a:r>
                      <a:r>
                        <a:rPr lang="zh-CN" altLang="en-US" sz="1800" b="1" kern="1200" dirty="0" smtClean="0">
                          <a:solidFill>
                            <a:schemeClr val="dk1"/>
                          </a:solidFill>
                          <a:latin typeface="微软雅黑" pitchFamily="34" charset="-122"/>
                          <a:ea typeface="微软雅黑" pitchFamily="34" charset="-122"/>
                          <a:cs typeface="+mn-cs"/>
                        </a:rPr>
                        <a:t>易燃固体</a:t>
                      </a:r>
                    </a:p>
                  </a:txBody>
                  <a:tcPr marL="112539" marR="112539" marT="44725" marB="4472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800" b="1" kern="1200" dirty="0" smtClean="0">
                          <a:solidFill>
                            <a:schemeClr val="dk1"/>
                          </a:solidFill>
                          <a:latin typeface="微软雅黑" pitchFamily="34" charset="-122"/>
                          <a:ea typeface="微软雅黑" pitchFamily="34" charset="-122"/>
                          <a:cs typeface="+mn-cs"/>
                        </a:rPr>
                        <a:t>(15)</a:t>
                      </a:r>
                      <a:r>
                        <a:rPr lang="zh-CN" altLang="en-US" sz="1800" b="1" kern="1200" dirty="0" smtClean="0">
                          <a:solidFill>
                            <a:schemeClr val="dk1"/>
                          </a:solidFill>
                          <a:latin typeface="微软雅黑" pitchFamily="34" charset="-122"/>
                          <a:ea typeface="微软雅黑" pitchFamily="34" charset="-122"/>
                          <a:cs typeface="+mn-cs"/>
                        </a:rPr>
                        <a:t>有机过氧化物</a:t>
                      </a:r>
                    </a:p>
                  </a:txBody>
                  <a:tcPr marL="112539" marR="112539" marT="44725" marB="44725">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299">
                <a:tc>
                  <a:txBody>
                    <a:bodyPr/>
                    <a:lstStyle/>
                    <a:p>
                      <a:pPr marL="0" marR="0" indent="0" algn="l" defTabSz="914156" rtl="0" eaLnBrk="1" fontAlgn="auto" latinLnBrk="0" hangingPunct="1">
                        <a:lnSpc>
                          <a:spcPct val="100000"/>
                        </a:lnSpc>
                        <a:spcBef>
                          <a:spcPts val="0"/>
                        </a:spcBef>
                        <a:spcAft>
                          <a:spcPts val="0"/>
                        </a:spcAft>
                        <a:buClrTx/>
                        <a:buSzTx/>
                        <a:buFontTx/>
                        <a:buNone/>
                        <a:tabLst/>
                        <a:defRPr/>
                      </a:pPr>
                      <a:r>
                        <a:rPr lang="en-US" altLang="zh-CN" sz="1800" b="1" kern="1200" dirty="0" smtClean="0">
                          <a:solidFill>
                            <a:schemeClr val="dk1"/>
                          </a:solidFill>
                          <a:latin typeface="微软雅黑" pitchFamily="34" charset="-122"/>
                          <a:ea typeface="微软雅黑" pitchFamily="34" charset="-122"/>
                          <a:cs typeface="+mn-cs"/>
                        </a:rPr>
                        <a:t>(8)</a:t>
                      </a:r>
                      <a:r>
                        <a:rPr lang="zh-CN" altLang="en-US" sz="1800" b="1" kern="1200" dirty="0" smtClean="0">
                          <a:solidFill>
                            <a:schemeClr val="dk1"/>
                          </a:solidFill>
                          <a:latin typeface="微软雅黑" pitchFamily="34" charset="-122"/>
                          <a:ea typeface="微软雅黑" pitchFamily="34" charset="-122"/>
                          <a:cs typeface="+mn-cs"/>
                        </a:rPr>
                        <a:t>自反应物质和混合物       </a:t>
                      </a:r>
                    </a:p>
                  </a:txBody>
                  <a:tcPr marL="112539" marR="112539" marT="44725" marB="4472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1800" b="1" kern="1200" dirty="0" smtClean="0">
                          <a:solidFill>
                            <a:schemeClr val="dk1"/>
                          </a:solidFill>
                          <a:latin typeface="微软雅黑" pitchFamily="34" charset="-122"/>
                          <a:ea typeface="微软雅黑" pitchFamily="34" charset="-122"/>
                          <a:cs typeface="+mn-cs"/>
                        </a:rPr>
                        <a:t>(16)</a:t>
                      </a:r>
                      <a:r>
                        <a:rPr lang="zh-CN" altLang="en-US" sz="1800" b="1" kern="1200" dirty="0" smtClean="0">
                          <a:solidFill>
                            <a:schemeClr val="dk1"/>
                          </a:solidFill>
                          <a:latin typeface="微软雅黑" pitchFamily="34" charset="-122"/>
                          <a:ea typeface="微软雅黑" pitchFamily="34" charset="-122"/>
                          <a:cs typeface="+mn-cs"/>
                        </a:rPr>
                        <a:t>金属腐蚀物 </a:t>
                      </a:r>
                    </a:p>
                  </a:txBody>
                  <a:tcPr marL="112539" marR="112539" marT="44725" marB="44725">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03413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719667" y="836614"/>
          <a:ext cx="10287001" cy="5081585"/>
        </p:xfrm>
        <a:graphic>
          <a:graphicData uri="http://schemas.openxmlformats.org/drawingml/2006/table">
            <a:tbl>
              <a:tblPr/>
              <a:tblGrid>
                <a:gridCol w="967153"/>
                <a:gridCol w="2397659"/>
                <a:gridCol w="988601"/>
                <a:gridCol w="988601"/>
                <a:gridCol w="988601"/>
                <a:gridCol w="988601"/>
                <a:gridCol w="988601"/>
                <a:gridCol w="989592"/>
                <a:gridCol w="989592"/>
              </a:tblGrid>
              <a:tr h="226760">
                <a:tc gridSpan="2">
                  <a:txBody>
                    <a:bodyPr/>
                    <a:lstStyle/>
                    <a:p>
                      <a:pPr algn="ctr">
                        <a:spcAft>
                          <a:spcPts val="0"/>
                        </a:spcAft>
                      </a:pPr>
                      <a:r>
                        <a:rPr lang="zh-CN" altLang="en-US" sz="1400" b="1" kern="100" dirty="0" smtClean="0">
                          <a:solidFill>
                            <a:srgbClr val="000000"/>
                          </a:solidFill>
                          <a:latin typeface="黑体" pitchFamily="2" charset="-122"/>
                          <a:ea typeface="黑体" pitchFamily="2" charset="-122"/>
                          <a:cs typeface="Times New Roman"/>
                        </a:rPr>
                        <a:t>危险和</a:t>
                      </a:r>
                      <a:r>
                        <a:rPr lang="zh-CN" sz="1400" b="1" kern="100" dirty="0" smtClean="0">
                          <a:solidFill>
                            <a:srgbClr val="000000"/>
                          </a:solidFill>
                          <a:latin typeface="黑体" pitchFamily="2" charset="-122"/>
                          <a:ea typeface="黑体" pitchFamily="2" charset="-122"/>
                          <a:cs typeface="Times New Roman"/>
                        </a:rPr>
                        <a:t>危害</a:t>
                      </a:r>
                      <a:r>
                        <a:rPr lang="zh-CN" sz="1400" b="1" kern="100" dirty="0">
                          <a:solidFill>
                            <a:srgbClr val="000000"/>
                          </a:solidFill>
                          <a:latin typeface="黑体" pitchFamily="2" charset="-122"/>
                          <a:ea typeface="黑体" pitchFamily="2" charset="-122"/>
                          <a:cs typeface="Times New Roman"/>
                        </a:rPr>
                        <a:t>种类</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7">
                  <a:txBody>
                    <a:bodyPr/>
                    <a:lstStyle/>
                    <a:p>
                      <a:pPr algn="ctr">
                        <a:spcAft>
                          <a:spcPts val="0"/>
                        </a:spcAft>
                      </a:pPr>
                      <a:r>
                        <a:rPr lang="zh-CN" sz="1400" b="1" kern="100" dirty="0">
                          <a:solidFill>
                            <a:srgbClr val="000000"/>
                          </a:solidFill>
                          <a:latin typeface="黑体" pitchFamily="2" charset="-122"/>
                          <a:ea typeface="黑体" pitchFamily="2" charset="-122"/>
                          <a:cs typeface="Times New Roman"/>
                        </a:rPr>
                        <a:t>类别</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26741">
                <a:tc rowSpan="16">
                  <a:txBody>
                    <a:bodyPr/>
                    <a:lstStyle/>
                    <a:p>
                      <a:pPr algn="ctr">
                        <a:spcAft>
                          <a:spcPts val="0"/>
                        </a:spcAft>
                      </a:pPr>
                      <a:r>
                        <a:rPr lang="zh-CN" sz="1200" b="1" kern="100" dirty="0">
                          <a:solidFill>
                            <a:srgbClr val="000000"/>
                          </a:solidFill>
                          <a:latin typeface="黑体" pitchFamily="2" charset="-122"/>
                          <a:ea typeface="黑体" pitchFamily="2" charset="-122"/>
                          <a:cs typeface="Times New Roman"/>
                        </a:rPr>
                        <a:t>物理</a:t>
                      </a:r>
                      <a:r>
                        <a:rPr lang="zh-CN" sz="1200" b="1" kern="100" dirty="0" smtClean="0">
                          <a:solidFill>
                            <a:srgbClr val="000000"/>
                          </a:solidFill>
                          <a:latin typeface="黑体" pitchFamily="2" charset="-122"/>
                          <a:ea typeface="黑体" pitchFamily="2" charset="-122"/>
                          <a:cs typeface="Times New Roman"/>
                        </a:rPr>
                        <a:t>危</a:t>
                      </a:r>
                      <a:r>
                        <a:rPr lang="zh-CN" altLang="en-US" sz="1200" b="1" kern="100" dirty="0" smtClean="0">
                          <a:solidFill>
                            <a:srgbClr val="000000"/>
                          </a:solidFill>
                          <a:latin typeface="黑体" pitchFamily="2" charset="-122"/>
                          <a:ea typeface="黑体" pitchFamily="2" charset="-122"/>
                          <a:cs typeface="Times New Roman"/>
                        </a:rPr>
                        <a:t>险</a:t>
                      </a:r>
                      <a:endParaRPr lang="zh-CN" sz="12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爆炸物</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不稳定爆炸物</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1.1</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1.2</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1.3</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1.4</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1.5</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1.6</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853482">
                <a:tc vMerge="1">
                  <a:txBody>
                    <a:bodyPr/>
                    <a:lstStyle/>
                    <a:p>
                      <a:endParaRPr lang="zh-CN" altLang="en-US"/>
                    </a:p>
                  </a:txBody>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易燃气体</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2</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A</a:t>
                      </a:r>
                      <a:r>
                        <a:rPr lang="zh-CN" sz="1400" b="1" kern="100" dirty="0" smtClean="0">
                          <a:solidFill>
                            <a:srgbClr val="000000"/>
                          </a:solidFill>
                          <a:latin typeface="黑体" pitchFamily="2" charset="-122"/>
                          <a:ea typeface="黑体" pitchFamily="2" charset="-122"/>
                          <a:cs typeface="Times New Roman"/>
                        </a:rPr>
                        <a:t>（</a:t>
                      </a:r>
                      <a:r>
                        <a:rPr lang="zh-CN" altLang="en-US" sz="1400" b="1" kern="100" dirty="0" smtClean="0">
                          <a:solidFill>
                            <a:srgbClr val="000000"/>
                          </a:solidFill>
                          <a:latin typeface="黑体" pitchFamily="2" charset="-122"/>
                          <a:ea typeface="黑体" pitchFamily="2" charset="-122"/>
                          <a:cs typeface="Times New Roman"/>
                        </a:rPr>
                        <a:t>化学</a:t>
                      </a:r>
                      <a:r>
                        <a:rPr lang="zh-CN" sz="1400" b="1" kern="100" dirty="0" smtClean="0">
                          <a:solidFill>
                            <a:srgbClr val="000000"/>
                          </a:solidFill>
                          <a:latin typeface="黑体" pitchFamily="2" charset="-122"/>
                          <a:ea typeface="黑体" pitchFamily="2" charset="-122"/>
                          <a:cs typeface="Times New Roman"/>
                        </a:rPr>
                        <a:t>不稳定</a:t>
                      </a:r>
                      <a:r>
                        <a:rPr lang="zh-CN" altLang="en-US" sz="1400" b="1" kern="100" dirty="0" smtClean="0">
                          <a:solidFill>
                            <a:srgbClr val="000000"/>
                          </a:solidFill>
                          <a:latin typeface="黑体" pitchFamily="2" charset="-122"/>
                          <a:ea typeface="黑体" pitchFamily="2" charset="-122"/>
                          <a:cs typeface="Times New Roman"/>
                        </a:rPr>
                        <a:t>性</a:t>
                      </a:r>
                      <a:r>
                        <a:rPr lang="zh-CN" sz="1400" b="1" kern="100" dirty="0" smtClean="0">
                          <a:solidFill>
                            <a:srgbClr val="000000"/>
                          </a:solidFill>
                          <a:latin typeface="黑体" pitchFamily="2" charset="-122"/>
                          <a:ea typeface="黑体" pitchFamily="2" charset="-122"/>
                          <a:cs typeface="Times New Roman"/>
                        </a:rPr>
                        <a:t>气体</a:t>
                      </a:r>
                      <a:r>
                        <a:rPr lang="zh-CN" sz="1400" b="1" kern="100" dirty="0">
                          <a:solidFill>
                            <a:srgbClr val="000000"/>
                          </a:solidFill>
                          <a:latin typeface="黑体" pitchFamily="2" charset="-122"/>
                          <a:ea typeface="黑体" pitchFamily="2" charset="-122"/>
                          <a:cs typeface="Times New Roman"/>
                        </a:rPr>
                        <a:t>）</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B</a:t>
                      </a:r>
                      <a:r>
                        <a:rPr lang="zh-CN" sz="1400" b="1" kern="100" dirty="0" smtClean="0">
                          <a:solidFill>
                            <a:srgbClr val="000000"/>
                          </a:solidFill>
                          <a:latin typeface="黑体" pitchFamily="2" charset="-122"/>
                          <a:ea typeface="黑体" pitchFamily="2" charset="-122"/>
                          <a:cs typeface="Times New Roman"/>
                        </a:rPr>
                        <a:t>（</a:t>
                      </a:r>
                      <a:r>
                        <a:rPr lang="zh-CN" altLang="en-US" sz="1400" b="1" kern="100" dirty="0" smtClean="0">
                          <a:solidFill>
                            <a:srgbClr val="000000"/>
                          </a:solidFill>
                          <a:latin typeface="黑体" pitchFamily="2" charset="-122"/>
                          <a:ea typeface="黑体" pitchFamily="2" charset="-122"/>
                          <a:cs typeface="Times New Roman"/>
                        </a:rPr>
                        <a:t>化学</a:t>
                      </a:r>
                      <a:r>
                        <a:rPr lang="zh-CN" sz="1400" b="1" kern="100" dirty="0" smtClean="0">
                          <a:solidFill>
                            <a:srgbClr val="000000"/>
                          </a:solidFill>
                          <a:latin typeface="黑体" pitchFamily="2" charset="-122"/>
                          <a:ea typeface="黑体" pitchFamily="2" charset="-122"/>
                          <a:cs typeface="Times New Roman"/>
                        </a:rPr>
                        <a:t>不稳定</a:t>
                      </a:r>
                      <a:r>
                        <a:rPr lang="zh-CN" altLang="en-US" sz="1400" b="1" kern="100" dirty="0" smtClean="0">
                          <a:solidFill>
                            <a:srgbClr val="000000"/>
                          </a:solidFill>
                          <a:latin typeface="黑体" pitchFamily="2" charset="-122"/>
                          <a:ea typeface="黑体" pitchFamily="2" charset="-122"/>
                          <a:cs typeface="Times New Roman"/>
                        </a:rPr>
                        <a:t>性</a:t>
                      </a:r>
                      <a:r>
                        <a:rPr lang="zh-CN" sz="1400" b="1" kern="100" dirty="0" smtClean="0">
                          <a:solidFill>
                            <a:srgbClr val="000000"/>
                          </a:solidFill>
                          <a:latin typeface="黑体" pitchFamily="2" charset="-122"/>
                          <a:ea typeface="黑体" pitchFamily="2" charset="-122"/>
                          <a:cs typeface="Times New Roman"/>
                        </a:rPr>
                        <a:t>气体</a:t>
                      </a:r>
                      <a:r>
                        <a:rPr lang="zh-CN" sz="1400" b="1" kern="100" dirty="0">
                          <a:solidFill>
                            <a:srgbClr val="000000"/>
                          </a:solidFill>
                          <a:latin typeface="黑体" pitchFamily="2" charset="-122"/>
                          <a:ea typeface="黑体" pitchFamily="2" charset="-122"/>
                          <a:cs typeface="Times New Roman"/>
                        </a:rPr>
                        <a:t>）</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6760">
                <a:tc vMerge="1">
                  <a:txBody>
                    <a:bodyPr/>
                    <a:lstStyle/>
                    <a:p>
                      <a:endParaRPr lang="zh-CN" altLang="en-US"/>
                    </a:p>
                  </a:txBody>
                  <a:tcPr/>
                </a:tc>
                <a:tc>
                  <a:txBody>
                    <a:bodyPr/>
                    <a:lstStyle/>
                    <a:p>
                      <a:pPr algn="just">
                        <a:spcAft>
                          <a:spcPts val="0"/>
                        </a:spcAft>
                      </a:pPr>
                      <a:r>
                        <a:rPr lang="zh-CN" sz="1400" b="1" kern="100" dirty="0" smtClean="0">
                          <a:solidFill>
                            <a:srgbClr val="000000"/>
                          </a:solidFill>
                          <a:latin typeface="黑体" pitchFamily="2" charset="-122"/>
                          <a:ea typeface="黑体" pitchFamily="2" charset="-122"/>
                          <a:cs typeface="Times New Roman"/>
                        </a:rPr>
                        <a:t>气溶胶</a:t>
                      </a:r>
                      <a:r>
                        <a:rPr lang="zh-CN" altLang="zh-CN" sz="1400" b="1" kern="100" dirty="0" smtClean="0">
                          <a:solidFill>
                            <a:srgbClr val="000000"/>
                          </a:solidFill>
                          <a:latin typeface="黑体" pitchFamily="2" charset="-122"/>
                          <a:ea typeface="黑体" pitchFamily="2" charset="-122"/>
                          <a:cs typeface="Times New Roman"/>
                        </a:rPr>
                        <a:t>（又称气雾剂）</a:t>
                      </a:r>
                      <a:endParaRPr lang="zh-CN" sz="1400" b="1" kern="100" dirty="0" smtClean="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2</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3</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endParaRPr lang="en-US" sz="1400" b="1" kern="10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endParaRPr lang="en-US" sz="1400" b="1" kern="10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endParaRPr lang="en-US" sz="1400" b="1" kern="10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endParaRPr lang="en-US" sz="1400" b="1" kern="100" dirty="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6760">
                <a:tc vMerge="1">
                  <a:txBody>
                    <a:bodyPr/>
                    <a:lstStyle/>
                    <a:p>
                      <a:endParaRPr lang="zh-CN" altLang="en-US"/>
                    </a:p>
                  </a:txBody>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氧化性气体</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6741">
                <a:tc vMerge="1">
                  <a:txBody>
                    <a:bodyPr/>
                    <a:lstStyle/>
                    <a:p>
                      <a:endParaRPr lang="zh-CN" altLang="en-US"/>
                    </a:p>
                  </a:txBody>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加压气体</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压缩气体</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液化气体</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冷冻液化气体</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溶解气体</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6760">
                <a:tc vMerge="1">
                  <a:txBody>
                    <a:bodyPr/>
                    <a:lstStyle/>
                    <a:p>
                      <a:endParaRPr lang="zh-CN" altLang="en-US"/>
                    </a:p>
                  </a:txBody>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易燃液体</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1</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2</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3</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4</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6760">
                <a:tc vMerge="1">
                  <a:txBody>
                    <a:bodyPr/>
                    <a:lstStyle/>
                    <a:p>
                      <a:endParaRPr lang="zh-CN" altLang="en-US"/>
                    </a:p>
                  </a:txBody>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易燃固体</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1</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2</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6760">
                <a:tc vMerge="1">
                  <a:txBody>
                    <a:bodyPr/>
                    <a:lstStyle/>
                    <a:p>
                      <a:endParaRPr lang="zh-CN" altLang="en-US"/>
                    </a:p>
                  </a:txBody>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自反应</a:t>
                      </a:r>
                      <a:r>
                        <a:rPr lang="zh-CN" sz="1400" b="1" kern="100" dirty="0" smtClean="0">
                          <a:solidFill>
                            <a:srgbClr val="000000"/>
                          </a:solidFill>
                          <a:latin typeface="黑体" pitchFamily="2" charset="-122"/>
                          <a:ea typeface="黑体" pitchFamily="2" charset="-122"/>
                          <a:cs typeface="Times New Roman"/>
                        </a:rPr>
                        <a:t>物质</a:t>
                      </a:r>
                      <a:r>
                        <a:rPr lang="zh-CN" altLang="en-US" sz="1400" b="1" kern="100" dirty="0" smtClean="0">
                          <a:solidFill>
                            <a:srgbClr val="000000"/>
                          </a:solidFill>
                          <a:latin typeface="黑体" pitchFamily="2" charset="-122"/>
                          <a:ea typeface="黑体" pitchFamily="2" charset="-122"/>
                          <a:cs typeface="Times New Roman"/>
                        </a:rPr>
                        <a:t>和混合物</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A</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B</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C</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D</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E</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F</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G</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226760">
                <a:tc vMerge="1">
                  <a:txBody>
                    <a:bodyPr/>
                    <a:lstStyle/>
                    <a:p>
                      <a:endParaRPr lang="zh-CN" altLang="en-US"/>
                    </a:p>
                  </a:txBody>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自热</a:t>
                      </a:r>
                      <a:r>
                        <a:rPr lang="zh-CN" sz="1400" b="1" kern="100" dirty="0" smtClean="0">
                          <a:solidFill>
                            <a:srgbClr val="000000"/>
                          </a:solidFill>
                          <a:latin typeface="黑体" pitchFamily="2" charset="-122"/>
                          <a:ea typeface="黑体" pitchFamily="2" charset="-122"/>
                          <a:cs typeface="Times New Roman"/>
                        </a:rPr>
                        <a:t>物质</a:t>
                      </a:r>
                      <a:r>
                        <a:rPr lang="zh-CN" altLang="en-US" sz="1400" b="1" kern="100" dirty="0" smtClean="0">
                          <a:solidFill>
                            <a:srgbClr val="000000"/>
                          </a:solidFill>
                          <a:latin typeface="黑体" pitchFamily="2" charset="-122"/>
                          <a:ea typeface="黑体" pitchFamily="2" charset="-122"/>
                          <a:cs typeface="Times New Roman"/>
                        </a:rPr>
                        <a:t>和混合物</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2</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6760">
                <a:tc vMerge="1">
                  <a:txBody>
                    <a:bodyPr/>
                    <a:lstStyle/>
                    <a:p>
                      <a:endParaRPr lang="zh-CN" altLang="en-US"/>
                    </a:p>
                  </a:txBody>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自燃液体</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6760">
                <a:tc vMerge="1">
                  <a:txBody>
                    <a:bodyPr/>
                    <a:lstStyle/>
                    <a:p>
                      <a:endParaRPr lang="zh-CN" altLang="en-US"/>
                    </a:p>
                  </a:txBody>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自燃固体</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endParaRPr lang="en-US" sz="1400" b="1" kern="10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6741">
                <a:tc vMerge="1">
                  <a:txBody>
                    <a:bodyPr/>
                    <a:lstStyle/>
                    <a:p>
                      <a:endParaRPr lang="zh-CN" altLang="en-US"/>
                    </a:p>
                  </a:txBody>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遇水放出易燃气体的</a:t>
                      </a:r>
                      <a:r>
                        <a:rPr lang="zh-CN" sz="1400" b="1" kern="100" dirty="0" smtClean="0">
                          <a:solidFill>
                            <a:srgbClr val="000000"/>
                          </a:solidFill>
                          <a:latin typeface="黑体" pitchFamily="2" charset="-122"/>
                          <a:ea typeface="黑体" pitchFamily="2" charset="-122"/>
                          <a:cs typeface="Times New Roman"/>
                        </a:rPr>
                        <a:t>物质</a:t>
                      </a:r>
                      <a:r>
                        <a:rPr lang="zh-CN" altLang="en-US" sz="1400" b="1" kern="100" dirty="0" smtClean="0">
                          <a:solidFill>
                            <a:srgbClr val="000000"/>
                          </a:solidFill>
                          <a:latin typeface="黑体" pitchFamily="2" charset="-122"/>
                          <a:ea typeface="黑体" pitchFamily="2" charset="-122"/>
                          <a:cs typeface="Times New Roman"/>
                        </a:rPr>
                        <a:t>和混合物</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2</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3</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6760">
                <a:tc vMerge="1">
                  <a:txBody>
                    <a:bodyPr/>
                    <a:lstStyle/>
                    <a:p>
                      <a:endParaRPr lang="zh-CN" altLang="en-US"/>
                    </a:p>
                  </a:txBody>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金属腐蚀物</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6760">
                <a:tc vMerge="1">
                  <a:txBody>
                    <a:bodyPr/>
                    <a:lstStyle/>
                    <a:p>
                      <a:endParaRPr lang="zh-CN" altLang="en-US"/>
                    </a:p>
                  </a:txBody>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氧化性液体</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2</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3</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6760">
                <a:tc vMerge="1">
                  <a:txBody>
                    <a:bodyPr/>
                    <a:lstStyle/>
                    <a:p>
                      <a:endParaRPr lang="zh-CN" altLang="en-US"/>
                    </a:p>
                  </a:txBody>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氧化性固体</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2</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3</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6760">
                <a:tc vMerge="1">
                  <a:txBody>
                    <a:bodyPr/>
                    <a:lstStyle/>
                    <a:p>
                      <a:endParaRPr lang="zh-CN" altLang="en-US"/>
                    </a:p>
                  </a:txBody>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有机过氧化物</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A</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B</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C</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D</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E</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F</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G</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sp>
        <p:nvSpPr>
          <p:cNvPr id="8" name="TextBox 7"/>
          <p:cNvSpPr txBox="1"/>
          <p:nvPr/>
        </p:nvSpPr>
        <p:spPr>
          <a:xfrm>
            <a:off x="624418" y="5940425"/>
            <a:ext cx="6917278" cy="584775"/>
          </a:xfrm>
          <a:prstGeom prst="rect">
            <a:avLst/>
          </a:prstGeom>
          <a:noFill/>
        </p:spPr>
        <p:txBody>
          <a:bodyPr wrap="none">
            <a:spAutoFit/>
          </a:bodyPr>
          <a:lstStyle/>
          <a:p>
            <a:pPr>
              <a:defRPr/>
            </a:pPr>
            <a:r>
              <a:rPr lang="zh-CN" altLang="en-US" sz="1400" kern="100" dirty="0">
                <a:solidFill>
                  <a:srgbClr val="000000"/>
                </a:solidFill>
                <a:latin typeface="黑体" pitchFamily="2" charset="-122"/>
                <a:ea typeface="黑体" pitchFamily="2" charset="-122"/>
                <a:cs typeface="Times New Roman"/>
              </a:rPr>
              <a:t>底色为橙色是指列入危险化学品的类别</a:t>
            </a:r>
            <a:r>
              <a:rPr lang="en-US" altLang="zh-CN" sz="1400" kern="100" dirty="0">
                <a:solidFill>
                  <a:srgbClr val="000000"/>
                </a:solidFill>
                <a:latin typeface="黑体" pitchFamily="2" charset="-122"/>
                <a:ea typeface="黑体" pitchFamily="2" charset="-122"/>
                <a:cs typeface="Times New Roman"/>
              </a:rPr>
              <a:t>;</a:t>
            </a:r>
            <a:r>
              <a:rPr lang="zh-CN" altLang="en-US" sz="1400" kern="100" dirty="0">
                <a:solidFill>
                  <a:srgbClr val="000000"/>
                </a:solidFill>
                <a:latin typeface="黑体" pitchFamily="2" charset="-122"/>
                <a:ea typeface="黑体" pitchFamily="2" charset="-122"/>
                <a:cs typeface="Times New Roman"/>
              </a:rPr>
              <a:t>底色为浅蓝色是指未列入危险化学品的类别。</a:t>
            </a:r>
          </a:p>
          <a:p>
            <a:pPr>
              <a:defRPr/>
            </a:pPr>
            <a:endParaRPr lang="zh-CN" altLang="en-US" dirty="0"/>
          </a:p>
        </p:txBody>
      </p:sp>
    </p:spTree>
    <p:extLst>
      <p:ext uri="{BB962C8B-B14F-4D97-AF65-F5344CB8AC3E}">
        <p14:creationId xmlns:p14="http://schemas.microsoft.com/office/powerpoint/2010/main" val="41146874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4"/>
          <p:cNvSpPr txBox="1">
            <a:spLocks noChangeArrowheads="1"/>
          </p:cNvSpPr>
          <p:nvPr/>
        </p:nvSpPr>
        <p:spPr bwMode="auto">
          <a:xfrm>
            <a:off x="1007534" y="836613"/>
            <a:ext cx="1023831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spAutoFit/>
          </a:bodyPr>
          <a:lstStyle>
            <a:lvl1pPr marL="984250" indent="-984250"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90000"/>
              </a:lnSpc>
              <a:spcBef>
                <a:spcPct val="30000"/>
              </a:spcBef>
            </a:pPr>
            <a:r>
              <a:rPr lang="zh-CN" altLang="en-US" sz="2400">
                <a:latin typeface="隶书" pitchFamily="49" charset="-122"/>
              </a:rPr>
              <a:t>（</a:t>
            </a:r>
            <a:r>
              <a:rPr lang="en-US" altLang="zh-CN" sz="2400">
                <a:latin typeface="隶书" pitchFamily="49" charset="-122"/>
              </a:rPr>
              <a:t>2</a:t>
            </a:r>
            <a:r>
              <a:rPr lang="zh-CN" altLang="en-US" sz="2400">
                <a:latin typeface="隶书" pitchFamily="49" charset="-122"/>
              </a:rPr>
              <a:t>）健康危害</a:t>
            </a:r>
          </a:p>
        </p:txBody>
      </p:sp>
      <p:graphicFrame>
        <p:nvGraphicFramePr>
          <p:cNvPr id="9" name="Group 1111"/>
          <p:cNvGraphicFramePr>
            <a:graphicFrameLocks noGrp="1"/>
          </p:cNvGraphicFramePr>
          <p:nvPr/>
        </p:nvGraphicFramePr>
        <p:xfrm>
          <a:off x="719667" y="1412875"/>
          <a:ext cx="10820400" cy="4919662"/>
        </p:xfrm>
        <a:graphic>
          <a:graphicData uri="http://schemas.openxmlformats.org/drawingml/2006/table">
            <a:tbl>
              <a:tblPr/>
              <a:tblGrid>
                <a:gridCol w="581761"/>
                <a:gridCol w="2914313"/>
                <a:gridCol w="5078027"/>
                <a:gridCol w="2246299"/>
              </a:tblGrid>
              <a:tr h="7011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序号</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标准号</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标准名称</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代替标准号</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85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17</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30000.18-2013</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18</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部分：急性毒性</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20592-2006</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18</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30000.19-2013</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19</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部分：皮肤腐蚀</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刺激</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20593-2006</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19</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30000.20-2013</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20</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部分：严重眼损伤</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眼刺激</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20594-2006</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20</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30000.21-2013</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21</a:t>
                      </a: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部分：呼吸道或皮肤致敏</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20595-2006</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21</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30000.22-2013</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22</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部分：生殖细胞致突变性</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20596-2006</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22</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30000.23-2013</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23</a:t>
                      </a: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部分：致癌性</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GB 20597-2006</a:t>
                      </a:r>
                    </a:p>
                  </a:txBody>
                  <a:tcPr marL="121919" marR="12191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411113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09"/>
          <p:cNvGraphicFramePr>
            <a:graphicFrameLocks noGrp="1"/>
          </p:cNvGraphicFramePr>
          <p:nvPr/>
        </p:nvGraphicFramePr>
        <p:xfrm>
          <a:off x="814917" y="1844675"/>
          <a:ext cx="10820400" cy="3932238"/>
        </p:xfrm>
        <a:graphic>
          <a:graphicData uri="http://schemas.openxmlformats.org/drawingml/2006/table">
            <a:tbl>
              <a:tblPr/>
              <a:tblGrid>
                <a:gridCol w="581763"/>
                <a:gridCol w="2914313"/>
                <a:gridCol w="5078027"/>
                <a:gridCol w="2246297"/>
              </a:tblGrid>
              <a:tr h="670614">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序号</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标准号</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标准名称</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代替标准号</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614">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23</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30000.24-2013</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24</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部分：生殖毒性</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20598-2006</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0198">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24</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30000.25-2013</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25</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特异性靶器官毒性 一次接触</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20599-2006</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0198">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25</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30000.26-2013</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26</a:t>
                      </a: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部分：特异性靶器官毒性 反复接触</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20601-2006</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614">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rPr>
                        <a:t>26</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rPr>
                        <a:t> GB 30000.27-2013</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rPr>
                        <a:t>27</a:t>
                      </a:r>
                      <a:r>
                        <a:rPr kumimoji="1" lang="zh-CN" altLang="en-US" sz="2000" b="0" i="0" u="none" strike="noStrike" cap="none" normalizeH="0" baseline="0" smtClean="0">
                          <a:ln>
                            <a:noFill/>
                          </a:ln>
                          <a:solidFill>
                            <a:schemeClr val="tx1"/>
                          </a:solidFill>
                          <a:effectLst/>
                          <a:latin typeface="隶书" pitchFamily="49" charset="-122"/>
                          <a:ea typeface="隶书" pitchFamily="49" charset="-122"/>
                        </a:rPr>
                        <a:t>部分：吸入危害</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a:ea typeface="隶书" pitchFamily="49" charset="-122"/>
                        </a:rPr>
                        <a:t> </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rPr>
                        <a:t> </a:t>
                      </a:r>
                    </a:p>
                  </a:txBody>
                  <a:tcPr marL="121919" marR="121919"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44074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83"/>
          <p:cNvSpPr txBox="1">
            <a:spLocks noChangeArrowheads="1"/>
          </p:cNvSpPr>
          <p:nvPr/>
        </p:nvSpPr>
        <p:spPr bwMode="auto">
          <a:xfrm>
            <a:off x="912285" y="1557338"/>
            <a:ext cx="10238316"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spAutoFit/>
          </a:bodyPr>
          <a:lstStyle>
            <a:lvl1pPr marL="984250" indent="-984250" defTabSz="966788">
              <a:defRPr kumimoji="1" sz="3200" b="1">
                <a:solidFill>
                  <a:schemeClr val="tx1"/>
                </a:solidFill>
                <a:latin typeface="Times New Roman" pitchFamily="18" charset="0"/>
                <a:ea typeface="宋体" pitchFamily="2" charset="-122"/>
              </a:defRPr>
            </a:lvl1pPr>
            <a:lvl2pPr marL="742950" indent="-285750" defTabSz="966788">
              <a:defRPr kumimoji="1" sz="3200" b="1">
                <a:solidFill>
                  <a:schemeClr val="tx1"/>
                </a:solidFill>
                <a:latin typeface="Times New Roman" pitchFamily="18" charset="0"/>
                <a:ea typeface="宋体" pitchFamily="2" charset="-122"/>
              </a:defRPr>
            </a:lvl2pPr>
            <a:lvl3pPr marL="1143000" indent="-228600" defTabSz="966788">
              <a:defRPr kumimoji="1" sz="3200" b="1">
                <a:solidFill>
                  <a:schemeClr val="tx1"/>
                </a:solidFill>
                <a:latin typeface="Times New Roman" pitchFamily="18" charset="0"/>
                <a:ea typeface="宋体" pitchFamily="2" charset="-122"/>
              </a:defRPr>
            </a:lvl3pPr>
            <a:lvl4pPr marL="1600200" indent="-228600" defTabSz="966788">
              <a:defRPr kumimoji="1" sz="3200" b="1">
                <a:solidFill>
                  <a:schemeClr val="tx1"/>
                </a:solidFill>
                <a:latin typeface="Times New Roman" pitchFamily="18" charset="0"/>
                <a:ea typeface="宋体" pitchFamily="2" charset="-122"/>
              </a:defRPr>
            </a:lvl4pPr>
            <a:lvl5pPr marL="2057400" indent="-228600" defTabSz="966788">
              <a:defRPr kumimoji="1" sz="3200" b="1">
                <a:solidFill>
                  <a:schemeClr val="tx1"/>
                </a:solidFill>
                <a:latin typeface="Times New Roman" pitchFamily="18" charset="0"/>
                <a:ea typeface="宋体" pitchFamily="2" charset="-122"/>
              </a:defRPr>
            </a:lvl5pPr>
            <a:lvl6pPr marL="25146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9667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90000"/>
              </a:lnSpc>
              <a:spcBef>
                <a:spcPct val="30000"/>
              </a:spcBef>
            </a:pPr>
            <a:r>
              <a:rPr lang="zh-CN" altLang="en-US" sz="2400">
                <a:latin typeface="隶书" pitchFamily="49" charset="-122"/>
              </a:rPr>
              <a:t>（</a:t>
            </a:r>
            <a:r>
              <a:rPr lang="en-US" altLang="zh-CN" sz="2400">
                <a:latin typeface="隶书" pitchFamily="49" charset="-122"/>
              </a:rPr>
              <a:t>3</a:t>
            </a:r>
            <a:r>
              <a:rPr lang="zh-CN" altLang="en-US" sz="2400">
                <a:latin typeface="隶书" pitchFamily="49" charset="-122"/>
              </a:rPr>
              <a:t>）环境危害</a:t>
            </a:r>
          </a:p>
        </p:txBody>
      </p:sp>
      <p:graphicFrame>
        <p:nvGraphicFramePr>
          <p:cNvPr id="7" name="Group 111"/>
          <p:cNvGraphicFramePr>
            <a:graphicFrameLocks noGrp="1"/>
          </p:cNvGraphicFramePr>
          <p:nvPr/>
        </p:nvGraphicFramePr>
        <p:xfrm>
          <a:off x="527051" y="2420938"/>
          <a:ext cx="10820400" cy="2011638"/>
        </p:xfrm>
        <a:graphic>
          <a:graphicData uri="http://schemas.openxmlformats.org/drawingml/2006/table">
            <a:tbl>
              <a:tblPr/>
              <a:tblGrid>
                <a:gridCol w="581763"/>
                <a:gridCol w="2914313"/>
                <a:gridCol w="5078027"/>
                <a:gridCol w="2246297"/>
              </a:tblGrid>
              <a:tr h="670454">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序号</a:t>
                      </a:r>
                    </a:p>
                  </a:txBody>
                  <a:tcPr marL="121919" marR="12191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标准号</a:t>
                      </a:r>
                    </a:p>
                  </a:txBody>
                  <a:tcPr marL="121919" marR="12191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zh-CN" altLang="en-US" sz="2000" b="0" i="0" u="none" strike="noStrike" cap="none" normalizeH="0" baseline="0" dirty="0" smtClean="0">
                          <a:ln>
                            <a:noFill/>
                          </a:ln>
                          <a:solidFill>
                            <a:schemeClr val="tx1"/>
                          </a:solidFill>
                          <a:effectLst/>
                          <a:latin typeface="隶书" pitchFamily="49" charset="-122"/>
                          <a:ea typeface="隶书" pitchFamily="49" charset="-122"/>
                          <a:cs typeface="宋体" pitchFamily="2" charset="-122"/>
                        </a:rPr>
                        <a:t>标准名称</a:t>
                      </a:r>
                    </a:p>
                  </a:txBody>
                  <a:tcPr marL="121919" marR="12191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代替标准号</a:t>
                      </a:r>
                    </a:p>
                  </a:txBody>
                  <a:tcPr marL="121919" marR="12191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454">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27</a:t>
                      </a:r>
                    </a:p>
                  </a:txBody>
                  <a:tcPr marL="121919" marR="12191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GB 30000.28-2013</a:t>
                      </a:r>
                    </a:p>
                  </a:txBody>
                  <a:tcPr marL="121919" marR="12191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28</a:t>
                      </a:r>
                      <a:r>
                        <a:rPr kumimoji="1" lang="zh-CN" altLang="en-US"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部分：对水生环境的危害</a:t>
                      </a:r>
                    </a:p>
                  </a:txBody>
                  <a:tcPr marL="121919" marR="12191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cs typeface="宋体" pitchFamily="2"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cs typeface="宋体" pitchFamily="2" charset="-122"/>
                        </a:rPr>
                        <a:t>GB 20602-2006</a:t>
                      </a:r>
                    </a:p>
                  </a:txBody>
                  <a:tcPr marL="121919" marR="12191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454">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隶书" pitchFamily="49" charset="-122"/>
                          <a:ea typeface="隶书" pitchFamily="49" charset="-122"/>
                        </a:rPr>
                        <a:t>28</a:t>
                      </a:r>
                    </a:p>
                  </a:txBody>
                  <a:tcPr marL="121919" marR="12191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a:ea typeface="隶书" pitchFamily="49" charset="-122"/>
                        </a:rPr>
                        <a:t> </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rPr>
                        <a:t> GB 30000.29-2013</a:t>
                      </a:r>
                    </a:p>
                  </a:txBody>
                  <a:tcPr marL="121919" marR="12191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Times New Roman"/>
                          <a:ea typeface="隶书" pitchFamily="49" charset="-122"/>
                        </a:rPr>
                        <a:t> </a:t>
                      </a:r>
                      <a:r>
                        <a:rPr kumimoji="1" lang="en-US" altLang="zh-CN" sz="2000" b="0" i="0" u="none" strike="noStrike" cap="none" normalizeH="0" baseline="0" smtClean="0">
                          <a:ln>
                            <a:noFill/>
                          </a:ln>
                          <a:solidFill>
                            <a:schemeClr val="tx1"/>
                          </a:solidFill>
                          <a:effectLst/>
                          <a:latin typeface="隶书" pitchFamily="49" charset="-122"/>
                          <a:ea typeface="隶书" pitchFamily="49" charset="-122"/>
                        </a:rPr>
                        <a:t> </a:t>
                      </a:r>
                      <a:r>
                        <a:rPr kumimoji="1" lang="zh-CN" altLang="en-US" sz="2000" b="0" i="0" u="none" strike="noStrike" cap="none" normalizeH="0" baseline="0" smtClean="0">
                          <a:ln>
                            <a:noFill/>
                          </a:ln>
                          <a:solidFill>
                            <a:schemeClr val="tx1"/>
                          </a:solidFill>
                          <a:effectLst/>
                          <a:latin typeface="隶书" pitchFamily="49" charset="-122"/>
                          <a:ea typeface="隶书" pitchFamily="49" charset="-122"/>
                        </a:rPr>
                        <a:t>化学品分类和标签规范 第</a:t>
                      </a:r>
                      <a:r>
                        <a:rPr kumimoji="1" lang="en-US" altLang="zh-CN" sz="2000" b="0" i="0" u="none" strike="noStrike" cap="none" normalizeH="0" baseline="0" smtClean="0">
                          <a:ln>
                            <a:noFill/>
                          </a:ln>
                          <a:solidFill>
                            <a:schemeClr val="tx1"/>
                          </a:solidFill>
                          <a:effectLst/>
                          <a:latin typeface="隶书" pitchFamily="49" charset="-122"/>
                          <a:ea typeface="隶书" pitchFamily="49" charset="-122"/>
                        </a:rPr>
                        <a:t>29</a:t>
                      </a:r>
                      <a:r>
                        <a:rPr kumimoji="1" lang="zh-CN" altLang="en-US" sz="2000" b="0" i="0" u="none" strike="noStrike" cap="none" normalizeH="0" baseline="0" smtClean="0">
                          <a:ln>
                            <a:noFill/>
                          </a:ln>
                          <a:solidFill>
                            <a:schemeClr val="tx1"/>
                          </a:solidFill>
                          <a:effectLst/>
                          <a:latin typeface="隶书" pitchFamily="49" charset="-122"/>
                          <a:ea typeface="隶书" pitchFamily="49" charset="-122"/>
                        </a:rPr>
                        <a:t>部分：对臭氧层的危害</a:t>
                      </a:r>
                    </a:p>
                  </a:txBody>
                  <a:tcPr marL="121919" marR="12191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1" lang="en-US" altLang="zh-CN" sz="2000" b="0" i="0" u="none" strike="noStrike" cap="none" normalizeH="0" baseline="0" dirty="0" smtClean="0">
                          <a:ln>
                            <a:noFill/>
                          </a:ln>
                          <a:solidFill>
                            <a:schemeClr val="tx1"/>
                          </a:solidFill>
                          <a:effectLst/>
                          <a:latin typeface="Times New Roman"/>
                          <a:ea typeface="隶书" pitchFamily="49" charset="-122"/>
                        </a:rPr>
                        <a:t> </a:t>
                      </a:r>
                      <a:r>
                        <a:rPr kumimoji="1" lang="en-US" altLang="zh-CN" sz="2000" b="0" i="0" u="none" strike="noStrike" cap="none" normalizeH="0" baseline="0" dirty="0" smtClean="0">
                          <a:ln>
                            <a:noFill/>
                          </a:ln>
                          <a:solidFill>
                            <a:schemeClr val="tx1"/>
                          </a:solidFill>
                          <a:effectLst/>
                          <a:latin typeface="隶书" pitchFamily="49" charset="-122"/>
                          <a:ea typeface="隶书" pitchFamily="49" charset="-122"/>
                        </a:rPr>
                        <a:t> </a:t>
                      </a:r>
                    </a:p>
                  </a:txBody>
                  <a:tcPr marL="121919" marR="12191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705422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200151" y="908051"/>
            <a:ext cx="9886949" cy="64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marL="431800" indent="-431800">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50000"/>
              </a:lnSpc>
            </a:pPr>
            <a:r>
              <a:rPr lang="en-US" altLang="zh-CN" sz="2400">
                <a:solidFill>
                  <a:srgbClr val="FF0000"/>
                </a:solidFill>
                <a:latin typeface="微软雅黑" pitchFamily="34" charset="-122"/>
                <a:ea typeface="微软雅黑" pitchFamily="34" charset="-122"/>
              </a:rPr>
              <a:t>2) </a:t>
            </a:r>
            <a:r>
              <a:rPr lang="zh-CN" altLang="en-US" sz="2400">
                <a:solidFill>
                  <a:srgbClr val="FF0000"/>
                </a:solidFill>
                <a:latin typeface="微软雅黑" pitchFamily="34" charset="-122"/>
                <a:ea typeface="微软雅黑" pitchFamily="34" charset="-122"/>
              </a:rPr>
              <a:t>健康危害 </a:t>
            </a:r>
            <a:r>
              <a:rPr lang="en-US" altLang="zh-CN" sz="2400">
                <a:solidFill>
                  <a:srgbClr val="FF0000"/>
                </a:solidFill>
                <a:latin typeface="微软雅黑" pitchFamily="34" charset="-122"/>
                <a:ea typeface="微软雅黑" pitchFamily="34" charset="-122"/>
              </a:rPr>
              <a:t>(</a:t>
            </a:r>
            <a:r>
              <a:rPr lang="zh-CN" altLang="en-US" sz="2400">
                <a:solidFill>
                  <a:srgbClr val="FF0000"/>
                </a:solidFill>
                <a:latin typeface="微软雅黑" pitchFamily="34" charset="-122"/>
                <a:ea typeface="微软雅黑" pitchFamily="34" charset="-122"/>
              </a:rPr>
              <a:t>共</a:t>
            </a:r>
            <a:r>
              <a:rPr lang="en-US" altLang="zh-CN" sz="2400">
                <a:solidFill>
                  <a:srgbClr val="FF0000"/>
                </a:solidFill>
                <a:latin typeface="微软雅黑" pitchFamily="34" charset="-122"/>
                <a:ea typeface="微软雅黑" pitchFamily="34" charset="-122"/>
              </a:rPr>
              <a:t>10</a:t>
            </a:r>
            <a:r>
              <a:rPr lang="zh-CN" altLang="en-US" sz="2400">
                <a:solidFill>
                  <a:srgbClr val="FF0000"/>
                </a:solidFill>
                <a:latin typeface="微软雅黑" pitchFamily="34" charset="-122"/>
                <a:ea typeface="微软雅黑" pitchFamily="34" charset="-122"/>
              </a:rPr>
              <a:t>类</a:t>
            </a:r>
            <a:r>
              <a:rPr lang="en-US" altLang="zh-CN" sz="2400">
                <a:solidFill>
                  <a:srgbClr val="FF0000"/>
                </a:solidFill>
                <a:latin typeface="微软雅黑" pitchFamily="34" charset="-122"/>
                <a:ea typeface="微软雅黑" pitchFamily="34" charset="-122"/>
              </a:rPr>
              <a:t>)</a:t>
            </a:r>
            <a:r>
              <a:rPr lang="zh-CN" altLang="en-US" sz="2400">
                <a:solidFill>
                  <a:srgbClr val="FF0000"/>
                </a:solidFill>
                <a:latin typeface="微软雅黑" pitchFamily="34" charset="-122"/>
                <a:ea typeface="微软雅黑" pitchFamily="34" charset="-122"/>
              </a:rPr>
              <a:t> ：</a:t>
            </a:r>
          </a:p>
        </p:txBody>
      </p:sp>
      <p:graphicFrame>
        <p:nvGraphicFramePr>
          <p:cNvPr id="8" name="表格 7"/>
          <p:cNvGraphicFramePr>
            <a:graphicFrameLocks noGrp="1"/>
          </p:cNvGraphicFramePr>
          <p:nvPr/>
        </p:nvGraphicFramePr>
        <p:xfrm>
          <a:off x="527051" y="1844676"/>
          <a:ext cx="11137900" cy="2276475"/>
        </p:xfrm>
        <a:graphic>
          <a:graphicData uri="http://schemas.openxmlformats.org/drawingml/2006/table">
            <a:tbl>
              <a:tblPr firstRow="1" bandRow="1">
                <a:tableStyleId>{5C22544A-7EE6-4342-B048-85BDC9FD1C3A}</a:tableStyleId>
              </a:tblPr>
              <a:tblGrid>
                <a:gridCol w="5125405"/>
                <a:gridCol w="6012495"/>
              </a:tblGrid>
              <a:tr h="455295">
                <a:tc>
                  <a:txBody>
                    <a:bodyPr/>
                    <a:lstStyle/>
                    <a:p>
                      <a:r>
                        <a:rPr lang="en-US" altLang="zh-CN" sz="2400" b="1" kern="1200" dirty="0" smtClean="0">
                          <a:solidFill>
                            <a:schemeClr val="dk1"/>
                          </a:solidFill>
                          <a:latin typeface="微软雅黑" pitchFamily="34" charset="-122"/>
                          <a:ea typeface="微软雅黑" pitchFamily="34" charset="-122"/>
                          <a:cs typeface="+mn-cs"/>
                        </a:rPr>
                        <a:t>(1)</a:t>
                      </a:r>
                      <a:r>
                        <a:rPr lang="zh-CN" altLang="en-US" sz="2400" b="1" dirty="0" smtClean="0">
                          <a:solidFill>
                            <a:schemeClr val="dk1"/>
                          </a:solidFill>
                          <a:latin typeface="微软雅黑" pitchFamily="34" charset="-122"/>
                          <a:ea typeface="微软雅黑" pitchFamily="34" charset="-122"/>
                        </a:rPr>
                        <a:t>急性毒性</a:t>
                      </a:r>
                      <a:endParaRPr lang="zh-CN" altLang="en-US" sz="2400" b="1" kern="1200" dirty="0" smtClean="0">
                        <a:solidFill>
                          <a:schemeClr val="dk1"/>
                        </a:solidFill>
                        <a:latin typeface="微软雅黑" pitchFamily="34" charset="-122"/>
                        <a:ea typeface="微软雅黑" pitchFamily="34" charset="-122"/>
                        <a:cs typeface="+mn-cs"/>
                      </a:endParaRPr>
                    </a:p>
                  </a:txBody>
                  <a:tcPr marL="112548" marR="112548" marT="44734" marB="4473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sz="2400" b="1" kern="1200" dirty="0" smtClean="0">
                          <a:solidFill>
                            <a:schemeClr val="dk1"/>
                          </a:solidFill>
                          <a:latin typeface="微软雅黑" pitchFamily="34" charset="-122"/>
                          <a:ea typeface="微软雅黑" pitchFamily="34" charset="-122"/>
                          <a:cs typeface="+mn-cs"/>
                        </a:rPr>
                        <a:t>(6)</a:t>
                      </a:r>
                      <a:r>
                        <a:rPr lang="zh-CN" altLang="en-US" sz="2400" b="1" dirty="0" smtClean="0">
                          <a:solidFill>
                            <a:schemeClr val="dk1"/>
                          </a:solidFill>
                          <a:latin typeface="微软雅黑" pitchFamily="34" charset="-122"/>
                          <a:ea typeface="微软雅黑" pitchFamily="34" charset="-122"/>
                        </a:rPr>
                        <a:t>致癌性</a:t>
                      </a:r>
                      <a:endParaRPr lang="zh-CN" altLang="en-US" sz="2400" b="1" kern="1200" dirty="0" smtClean="0">
                        <a:solidFill>
                          <a:schemeClr val="dk1"/>
                        </a:solidFill>
                        <a:latin typeface="微软雅黑" pitchFamily="34" charset="-122"/>
                        <a:ea typeface="微软雅黑" pitchFamily="34" charset="-122"/>
                        <a:cs typeface="+mn-cs"/>
                      </a:endParaRPr>
                    </a:p>
                  </a:txBody>
                  <a:tcPr marL="112548" marR="112548" marT="44734" marB="44734">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55295">
                <a:tc>
                  <a:txBody>
                    <a:bodyPr/>
                    <a:lstStyle/>
                    <a:p>
                      <a:r>
                        <a:rPr lang="en-US" altLang="zh-CN" sz="2400" b="1" kern="1200" dirty="0" smtClean="0">
                          <a:solidFill>
                            <a:schemeClr val="dk1"/>
                          </a:solidFill>
                          <a:latin typeface="微软雅黑" pitchFamily="34" charset="-122"/>
                          <a:ea typeface="微软雅黑" pitchFamily="34" charset="-122"/>
                          <a:cs typeface="+mn-cs"/>
                        </a:rPr>
                        <a:t>(2)</a:t>
                      </a:r>
                      <a:r>
                        <a:rPr lang="zh-CN" altLang="en-US" sz="2400" b="1" dirty="0" smtClean="0">
                          <a:solidFill>
                            <a:schemeClr val="dk1"/>
                          </a:solidFill>
                          <a:latin typeface="微软雅黑" pitchFamily="34" charset="-122"/>
                          <a:ea typeface="微软雅黑" pitchFamily="34" charset="-122"/>
                        </a:rPr>
                        <a:t>皮肤腐蚀</a:t>
                      </a:r>
                      <a:r>
                        <a:rPr lang="en-US" altLang="zh-CN" sz="2400" b="1" dirty="0" smtClean="0">
                          <a:solidFill>
                            <a:schemeClr val="dk1"/>
                          </a:solidFill>
                          <a:latin typeface="微软雅黑" pitchFamily="34" charset="-122"/>
                          <a:ea typeface="微软雅黑" pitchFamily="34" charset="-122"/>
                        </a:rPr>
                        <a:t>/</a:t>
                      </a:r>
                      <a:r>
                        <a:rPr lang="zh-CN" altLang="en-US" sz="2400" b="1" dirty="0" smtClean="0">
                          <a:solidFill>
                            <a:schemeClr val="dk1"/>
                          </a:solidFill>
                          <a:latin typeface="微软雅黑" pitchFamily="34" charset="-122"/>
                          <a:ea typeface="微软雅黑" pitchFamily="34" charset="-122"/>
                        </a:rPr>
                        <a:t>刺激</a:t>
                      </a:r>
                      <a:endParaRPr lang="zh-CN" altLang="en-US" sz="2400" b="1" kern="1200" dirty="0" smtClean="0">
                        <a:solidFill>
                          <a:schemeClr val="dk1"/>
                        </a:solidFill>
                        <a:latin typeface="微软雅黑" pitchFamily="34" charset="-122"/>
                        <a:ea typeface="微软雅黑" pitchFamily="34" charset="-122"/>
                        <a:cs typeface="+mn-cs"/>
                      </a:endParaRPr>
                    </a:p>
                  </a:txBody>
                  <a:tcPr marL="112548" marR="112548" marT="44734" marB="4473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ltLang="zh-CN" sz="2400" b="1" kern="1200" dirty="0" smtClean="0">
                          <a:solidFill>
                            <a:schemeClr val="dk1"/>
                          </a:solidFill>
                          <a:latin typeface="微软雅黑" pitchFamily="34" charset="-122"/>
                          <a:ea typeface="微软雅黑" pitchFamily="34" charset="-122"/>
                          <a:cs typeface="+mn-cs"/>
                        </a:rPr>
                        <a:t>(7)</a:t>
                      </a:r>
                      <a:r>
                        <a:rPr lang="zh-CN" altLang="en-US" sz="2400" b="1" dirty="0" smtClean="0">
                          <a:solidFill>
                            <a:schemeClr val="dk1"/>
                          </a:solidFill>
                          <a:latin typeface="微软雅黑" pitchFamily="34" charset="-122"/>
                          <a:ea typeface="微软雅黑" pitchFamily="34" charset="-122"/>
                        </a:rPr>
                        <a:t>生殖毒性</a:t>
                      </a:r>
                      <a:endParaRPr lang="zh-CN" altLang="en-US" sz="2400" b="1" kern="1200" dirty="0" smtClean="0">
                        <a:solidFill>
                          <a:schemeClr val="dk1"/>
                        </a:solidFill>
                        <a:latin typeface="微软雅黑" pitchFamily="34" charset="-122"/>
                        <a:ea typeface="微软雅黑" pitchFamily="34" charset="-122"/>
                        <a:cs typeface="+mn-cs"/>
                      </a:endParaRPr>
                    </a:p>
                  </a:txBody>
                  <a:tcPr marL="112548" marR="112548" marT="44734" marB="44734">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55295">
                <a:tc>
                  <a:txBody>
                    <a:bodyPr/>
                    <a:lstStyle/>
                    <a:p>
                      <a:r>
                        <a:rPr lang="en-US" altLang="zh-CN" sz="2400" b="1" kern="1200" dirty="0" smtClean="0">
                          <a:solidFill>
                            <a:schemeClr val="dk1"/>
                          </a:solidFill>
                          <a:latin typeface="微软雅黑" pitchFamily="34" charset="-122"/>
                          <a:ea typeface="微软雅黑" pitchFamily="34" charset="-122"/>
                          <a:cs typeface="+mn-cs"/>
                        </a:rPr>
                        <a:t>(3)</a:t>
                      </a:r>
                      <a:r>
                        <a:rPr lang="zh-CN" altLang="en-US" sz="2400" b="1" dirty="0" smtClean="0">
                          <a:solidFill>
                            <a:schemeClr val="dk1"/>
                          </a:solidFill>
                          <a:latin typeface="微软雅黑" pitchFamily="34" charset="-122"/>
                          <a:ea typeface="微软雅黑" pitchFamily="34" charset="-122"/>
                        </a:rPr>
                        <a:t>严重眼损伤</a:t>
                      </a:r>
                      <a:r>
                        <a:rPr lang="en-US" altLang="zh-CN" sz="2400" b="1" dirty="0" smtClean="0">
                          <a:solidFill>
                            <a:schemeClr val="dk1"/>
                          </a:solidFill>
                          <a:latin typeface="微软雅黑" pitchFamily="34" charset="-122"/>
                          <a:ea typeface="微软雅黑" pitchFamily="34" charset="-122"/>
                        </a:rPr>
                        <a:t>/</a:t>
                      </a:r>
                      <a:r>
                        <a:rPr lang="zh-CN" altLang="en-US" sz="2400" b="1" dirty="0" smtClean="0">
                          <a:solidFill>
                            <a:schemeClr val="dk1"/>
                          </a:solidFill>
                          <a:latin typeface="微软雅黑" pitchFamily="34" charset="-122"/>
                          <a:ea typeface="微软雅黑" pitchFamily="34" charset="-122"/>
                        </a:rPr>
                        <a:t>眼刺激</a:t>
                      </a:r>
                      <a:endParaRPr lang="zh-CN" altLang="en-US" sz="2400" b="1" kern="1200" dirty="0" smtClean="0">
                        <a:solidFill>
                          <a:schemeClr val="dk1"/>
                        </a:solidFill>
                        <a:latin typeface="微软雅黑" pitchFamily="34" charset="-122"/>
                        <a:ea typeface="微软雅黑" pitchFamily="34" charset="-122"/>
                        <a:cs typeface="+mn-cs"/>
                      </a:endParaRPr>
                    </a:p>
                  </a:txBody>
                  <a:tcPr marL="112548" marR="112548" marT="44734" marB="4473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2400" b="1" kern="1200" dirty="0" smtClean="0">
                          <a:solidFill>
                            <a:schemeClr val="dk1"/>
                          </a:solidFill>
                          <a:latin typeface="微软雅黑" pitchFamily="34" charset="-122"/>
                          <a:ea typeface="微软雅黑" pitchFamily="34" charset="-122"/>
                          <a:cs typeface="+mn-cs"/>
                        </a:rPr>
                        <a:t>(8)</a:t>
                      </a:r>
                      <a:r>
                        <a:rPr lang="zh-CN" altLang="en-US" sz="2400" b="1" dirty="0" smtClean="0">
                          <a:solidFill>
                            <a:schemeClr val="dk1"/>
                          </a:solidFill>
                          <a:latin typeface="微软雅黑" pitchFamily="34" charset="-122"/>
                          <a:ea typeface="微软雅黑" pitchFamily="34" charset="-122"/>
                        </a:rPr>
                        <a:t>特异性靶器官毒性 一次接触</a:t>
                      </a:r>
                      <a:endParaRPr lang="zh-CN" altLang="en-US" sz="2400" b="1" kern="1200" dirty="0" smtClean="0">
                        <a:solidFill>
                          <a:schemeClr val="dk1"/>
                        </a:solidFill>
                        <a:latin typeface="微软雅黑" pitchFamily="34" charset="-122"/>
                        <a:ea typeface="微软雅黑" pitchFamily="34" charset="-122"/>
                        <a:cs typeface="+mn-cs"/>
                      </a:endParaRPr>
                    </a:p>
                  </a:txBody>
                  <a:tcPr marL="112548" marR="112548" marT="44734" marB="4473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5295">
                <a:tc>
                  <a:txBody>
                    <a:bodyPr/>
                    <a:lstStyle/>
                    <a:p>
                      <a:r>
                        <a:rPr lang="en-US" altLang="zh-CN" sz="2400" b="1" kern="1200" dirty="0" smtClean="0">
                          <a:solidFill>
                            <a:schemeClr val="dk1"/>
                          </a:solidFill>
                          <a:latin typeface="微软雅黑" pitchFamily="34" charset="-122"/>
                          <a:ea typeface="微软雅黑" pitchFamily="34" charset="-122"/>
                          <a:cs typeface="+mn-cs"/>
                        </a:rPr>
                        <a:t>(4)</a:t>
                      </a:r>
                      <a:r>
                        <a:rPr lang="zh-CN" altLang="en-US" sz="2400" b="1" dirty="0" smtClean="0">
                          <a:solidFill>
                            <a:schemeClr val="dk1"/>
                          </a:solidFill>
                          <a:latin typeface="微软雅黑" pitchFamily="34" charset="-122"/>
                          <a:ea typeface="微软雅黑" pitchFamily="34" charset="-122"/>
                        </a:rPr>
                        <a:t>呼吸道或皮肤致敏</a:t>
                      </a:r>
                      <a:endParaRPr lang="zh-CN" altLang="en-US" sz="2400" b="1" kern="1200" dirty="0" smtClean="0">
                        <a:solidFill>
                          <a:schemeClr val="dk1"/>
                        </a:solidFill>
                        <a:latin typeface="微软雅黑" pitchFamily="34" charset="-122"/>
                        <a:ea typeface="微软雅黑" pitchFamily="34" charset="-122"/>
                        <a:cs typeface="+mn-cs"/>
                      </a:endParaRPr>
                    </a:p>
                  </a:txBody>
                  <a:tcPr marL="112548" marR="112548" marT="44734" marB="4473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2400" b="1" kern="1200" dirty="0" smtClean="0">
                          <a:solidFill>
                            <a:schemeClr val="dk1"/>
                          </a:solidFill>
                          <a:latin typeface="微软雅黑" pitchFamily="34" charset="-122"/>
                          <a:ea typeface="微软雅黑" pitchFamily="34" charset="-122"/>
                          <a:cs typeface="+mn-cs"/>
                        </a:rPr>
                        <a:t>(9)</a:t>
                      </a:r>
                      <a:r>
                        <a:rPr lang="zh-CN" altLang="en-US" sz="2400" b="1" dirty="0" smtClean="0">
                          <a:solidFill>
                            <a:schemeClr val="dk1"/>
                          </a:solidFill>
                          <a:latin typeface="微软雅黑" pitchFamily="34" charset="-122"/>
                          <a:ea typeface="微软雅黑" pitchFamily="34" charset="-122"/>
                        </a:rPr>
                        <a:t>特异性靶器官毒性 反复接触</a:t>
                      </a:r>
                      <a:endParaRPr lang="zh-CN" altLang="en-US" sz="2400" b="1" kern="1200" dirty="0" smtClean="0">
                        <a:solidFill>
                          <a:schemeClr val="dk1"/>
                        </a:solidFill>
                        <a:latin typeface="微软雅黑" pitchFamily="34" charset="-122"/>
                        <a:ea typeface="微软雅黑" pitchFamily="34" charset="-122"/>
                        <a:cs typeface="+mn-cs"/>
                      </a:endParaRPr>
                    </a:p>
                  </a:txBody>
                  <a:tcPr marL="112548" marR="112548" marT="44734" marB="4473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5295">
                <a:tc>
                  <a:txBody>
                    <a:bodyPr/>
                    <a:lstStyle/>
                    <a:p>
                      <a:pPr marL="0" marR="0" indent="0" algn="l" defTabSz="914156" rtl="0" eaLnBrk="1" fontAlgn="auto" latinLnBrk="0" hangingPunct="1">
                        <a:lnSpc>
                          <a:spcPct val="100000"/>
                        </a:lnSpc>
                        <a:spcBef>
                          <a:spcPts val="0"/>
                        </a:spcBef>
                        <a:spcAft>
                          <a:spcPts val="0"/>
                        </a:spcAft>
                        <a:buClrTx/>
                        <a:buSzTx/>
                        <a:buFontTx/>
                        <a:buNone/>
                        <a:tabLst/>
                        <a:defRPr/>
                      </a:pPr>
                      <a:r>
                        <a:rPr lang="en-US" altLang="zh-CN" sz="2400" b="1" kern="1200" dirty="0" smtClean="0">
                          <a:solidFill>
                            <a:schemeClr val="dk1"/>
                          </a:solidFill>
                          <a:latin typeface="微软雅黑" pitchFamily="34" charset="-122"/>
                          <a:ea typeface="微软雅黑" pitchFamily="34" charset="-122"/>
                          <a:cs typeface="+mn-cs"/>
                        </a:rPr>
                        <a:t>(5)</a:t>
                      </a:r>
                      <a:r>
                        <a:rPr lang="zh-CN" altLang="en-US" sz="2400" b="1" dirty="0" smtClean="0">
                          <a:solidFill>
                            <a:schemeClr val="dk1"/>
                          </a:solidFill>
                          <a:latin typeface="微软雅黑" pitchFamily="34" charset="-122"/>
                          <a:ea typeface="微软雅黑" pitchFamily="34" charset="-122"/>
                        </a:rPr>
                        <a:t>生殖细胞致突变性</a:t>
                      </a:r>
                      <a:endParaRPr lang="zh-CN" altLang="en-US" sz="2400" b="1" kern="1200" dirty="0" smtClean="0">
                        <a:solidFill>
                          <a:schemeClr val="dk1"/>
                        </a:solidFill>
                        <a:latin typeface="微软雅黑" pitchFamily="34" charset="-122"/>
                        <a:ea typeface="微软雅黑" pitchFamily="34" charset="-122"/>
                        <a:cs typeface="+mn-cs"/>
                      </a:endParaRPr>
                    </a:p>
                  </a:txBody>
                  <a:tcPr marL="112548" marR="112548" marT="44734" marB="4473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sz="2400" b="1" kern="1200" dirty="0" smtClean="0">
                          <a:solidFill>
                            <a:schemeClr val="dk1"/>
                          </a:solidFill>
                          <a:latin typeface="微软雅黑" pitchFamily="34" charset="-122"/>
                          <a:ea typeface="微软雅黑" pitchFamily="34" charset="-122"/>
                          <a:cs typeface="+mn-cs"/>
                        </a:rPr>
                        <a:t>(10)</a:t>
                      </a:r>
                      <a:r>
                        <a:rPr lang="zh-CN" altLang="en-US" sz="2400" b="1" dirty="0" smtClean="0">
                          <a:solidFill>
                            <a:schemeClr val="dk1"/>
                          </a:solidFill>
                          <a:latin typeface="微软雅黑" pitchFamily="34" charset="-122"/>
                          <a:ea typeface="微软雅黑" pitchFamily="34" charset="-122"/>
                        </a:rPr>
                        <a:t>吸入危害 </a:t>
                      </a:r>
                      <a:endParaRPr lang="zh-CN" altLang="en-US" sz="2400" b="1" kern="1200" dirty="0" smtClean="0">
                        <a:solidFill>
                          <a:schemeClr val="dk1"/>
                        </a:solidFill>
                        <a:latin typeface="微软雅黑" pitchFamily="34" charset="-122"/>
                        <a:ea typeface="微软雅黑" pitchFamily="34" charset="-122"/>
                        <a:cs typeface="+mn-cs"/>
                      </a:endParaRPr>
                    </a:p>
                  </a:txBody>
                  <a:tcPr marL="112548" marR="112548" marT="44734" marB="4473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4766" name="Text Box 2"/>
          <p:cNvSpPr txBox="1">
            <a:spLocks noChangeArrowheads="1"/>
          </p:cNvSpPr>
          <p:nvPr/>
        </p:nvSpPr>
        <p:spPr bwMode="auto">
          <a:xfrm>
            <a:off x="1390651" y="4508501"/>
            <a:ext cx="877146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ts val="2363"/>
              </a:lnSpc>
              <a:spcBef>
                <a:spcPct val="20000"/>
              </a:spcBef>
            </a:pPr>
            <a:r>
              <a:rPr lang="en-US" altLang="zh-CN" sz="2400">
                <a:solidFill>
                  <a:srgbClr val="FF0000"/>
                </a:solidFill>
                <a:latin typeface="微软雅黑" pitchFamily="34" charset="-122"/>
                <a:ea typeface="微软雅黑" pitchFamily="34" charset="-122"/>
              </a:rPr>
              <a:t> 3) </a:t>
            </a:r>
            <a:r>
              <a:rPr lang="zh-CN" altLang="en-US" sz="2400">
                <a:solidFill>
                  <a:srgbClr val="FF0000"/>
                </a:solidFill>
                <a:latin typeface="微软雅黑" pitchFamily="34" charset="-122"/>
                <a:ea typeface="微软雅黑" pitchFamily="34" charset="-122"/>
              </a:rPr>
              <a:t>环境危害 </a:t>
            </a:r>
            <a:r>
              <a:rPr lang="en-US" altLang="zh-CN" sz="2400">
                <a:solidFill>
                  <a:srgbClr val="FF0000"/>
                </a:solidFill>
                <a:latin typeface="微软雅黑" pitchFamily="34" charset="-122"/>
                <a:ea typeface="微软雅黑" pitchFamily="34" charset="-122"/>
              </a:rPr>
              <a:t>(</a:t>
            </a:r>
            <a:r>
              <a:rPr lang="zh-CN" altLang="en-US" sz="2400">
                <a:solidFill>
                  <a:srgbClr val="FF0000"/>
                </a:solidFill>
                <a:latin typeface="微软雅黑" pitchFamily="34" charset="-122"/>
                <a:ea typeface="微软雅黑" pitchFamily="34" charset="-122"/>
              </a:rPr>
              <a:t>共</a:t>
            </a:r>
            <a:r>
              <a:rPr lang="en-US" altLang="zh-CN" sz="2400">
                <a:solidFill>
                  <a:srgbClr val="FF0000"/>
                </a:solidFill>
                <a:latin typeface="微软雅黑" pitchFamily="34" charset="-122"/>
                <a:ea typeface="微软雅黑" pitchFamily="34" charset="-122"/>
              </a:rPr>
              <a:t>2</a:t>
            </a:r>
            <a:r>
              <a:rPr lang="zh-CN" altLang="en-US" sz="2400">
                <a:solidFill>
                  <a:srgbClr val="FF0000"/>
                </a:solidFill>
                <a:latin typeface="微软雅黑" pitchFamily="34" charset="-122"/>
                <a:ea typeface="微软雅黑" pitchFamily="34" charset="-122"/>
              </a:rPr>
              <a:t>类</a:t>
            </a:r>
            <a:r>
              <a:rPr lang="en-US" altLang="zh-CN" sz="2400">
                <a:solidFill>
                  <a:srgbClr val="FF0000"/>
                </a:solidFill>
                <a:latin typeface="微软雅黑" pitchFamily="34" charset="-122"/>
                <a:ea typeface="微软雅黑" pitchFamily="34" charset="-122"/>
              </a:rPr>
              <a:t>)</a:t>
            </a:r>
            <a:r>
              <a:rPr lang="zh-CN" altLang="en-US" sz="2400">
                <a:solidFill>
                  <a:srgbClr val="FF0000"/>
                </a:solidFill>
                <a:latin typeface="微软雅黑" pitchFamily="34" charset="-122"/>
                <a:ea typeface="微软雅黑" pitchFamily="34" charset="-122"/>
              </a:rPr>
              <a:t>：</a:t>
            </a:r>
          </a:p>
          <a:p>
            <a:pPr>
              <a:lnSpc>
                <a:spcPts val="2363"/>
              </a:lnSpc>
              <a:spcBef>
                <a:spcPct val="20000"/>
              </a:spcBef>
            </a:pPr>
            <a:r>
              <a:rPr lang="zh-CN" altLang="en-US" sz="1700">
                <a:solidFill>
                  <a:srgbClr val="000000"/>
                </a:solidFill>
                <a:latin typeface="微软雅黑" pitchFamily="34" charset="-122"/>
                <a:ea typeface="微软雅黑" pitchFamily="34" charset="-122"/>
              </a:rPr>
              <a:t> </a:t>
            </a:r>
            <a:r>
              <a:rPr lang="en-US" altLang="zh-CN" sz="2400">
                <a:solidFill>
                  <a:srgbClr val="000000"/>
                </a:solidFill>
                <a:latin typeface="微软雅黑" pitchFamily="34" charset="-122"/>
                <a:ea typeface="微软雅黑" pitchFamily="34" charset="-122"/>
              </a:rPr>
              <a:t>(1)</a:t>
            </a:r>
            <a:r>
              <a:rPr lang="zh-CN" altLang="en-US" sz="2400">
                <a:solidFill>
                  <a:srgbClr val="000000"/>
                </a:solidFill>
                <a:latin typeface="微软雅黑" pitchFamily="34" charset="-122"/>
                <a:ea typeface="微软雅黑" pitchFamily="34" charset="-122"/>
              </a:rPr>
              <a:t>危害水生环境</a:t>
            </a:r>
          </a:p>
          <a:p>
            <a:pPr>
              <a:lnSpc>
                <a:spcPts val="2363"/>
              </a:lnSpc>
              <a:spcBef>
                <a:spcPct val="20000"/>
              </a:spcBef>
            </a:pPr>
            <a:r>
              <a:rPr lang="zh-CN" altLang="en-US" sz="2400">
                <a:solidFill>
                  <a:srgbClr val="000000"/>
                </a:solidFill>
                <a:latin typeface="微软雅黑" pitchFamily="34" charset="-122"/>
                <a:ea typeface="微软雅黑" pitchFamily="34" charset="-122"/>
              </a:rPr>
              <a:t> </a:t>
            </a:r>
            <a:r>
              <a:rPr lang="en-US" altLang="zh-CN" sz="2400">
                <a:solidFill>
                  <a:srgbClr val="000000"/>
                </a:solidFill>
                <a:latin typeface="微软雅黑" pitchFamily="34" charset="-122"/>
                <a:ea typeface="微软雅黑" pitchFamily="34" charset="-122"/>
              </a:rPr>
              <a:t>(2)</a:t>
            </a:r>
            <a:r>
              <a:rPr lang="zh-CN" altLang="en-US" sz="2400">
                <a:solidFill>
                  <a:srgbClr val="000000"/>
                </a:solidFill>
                <a:latin typeface="微软雅黑" pitchFamily="34" charset="-122"/>
                <a:ea typeface="微软雅黑" pitchFamily="34" charset="-122"/>
              </a:rPr>
              <a:t>危害臭氧层：</a:t>
            </a:r>
          </a:p>
          <a:p>
            <a:pPr>
              <a:lnSpc>
                <a:spcPts val="2363"/>
              </a:lnSpc>
              <a:spcBef>
                <a:spcPct val="20000"/>
              </a:spcBef>
            </a:pPr>
            <a:r>
              <a:rPr lang="zh-CN" altLang="en-US" sz="2600">
                <a:latin typeface="隶书" pitchFamily="49" charset="-122"/>
                <a:ea typeface="隶书" pitchFamily="49" charset="-122"/>
              </a:rPr>
              <a:t>    </a:t>
            </a:r>
          </a:p>
        </p:txBody>
      </p:sp>
    </p:spTree>
    <p:extLst>
      <p:ext uri="{BB962C8B-B14F-4D97-AF65-F5344CB8AC3E}">
        <p14:creationId xmlns:p14="http://schemas.microsoft.com/office/powerpoint/2010/main" val="2508565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571501" y="692151"/>
            <a:ext cx="108585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30000"/>
              </a:lnSpc>
            </a:pPr>
            <a:r>
              <a:rPr lang="en-US" altLang="zh-CN" sz="2800" dirty="0">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通用规范</a:t>
            </a:r>
            <a:r>
              <a:rPr lang="en-US" altLang="zh-CN" sz="2800" dirty="0">
                <a:latin typeface="幼圆" pitchFamily="49" charset="-122"/>
                <a:ea typeface="幼圆" pitchFamily="49" charset="-122"/>
              </a:rPr>
              <a:t>】</a:t>
            </a:r>
          </a:p>
          <a:p>
            <a:r>
              <a:rPr lang="en-US" altLang="zh-CN" sz="2400" dirty="0">
                <a:latin typeface="幼圆" pitchFamily="49" charset="-122"/>
                <a:ea typeface="幼圆" pitchFamily="49" charset="-122"/>
              </a:rPr>
              <a:t>5.7.3 </a:t>
            </a:r>
            <a:r>
              <a:rPr lang="zh-CN" altLang="en-US" sz="2400" dirty="0">
                <a:latin typeface="幼圆" pitchFamily="49" charset="-122"/>
                <a:ea typeface="幼圆" pitchFamily="49" charset="-122"/>
              </a:rPr>
              <a:t>化学品安全技术说明书和安全标签</a:t>
            </a:r>
          </a:p>
          <a:p>
            <a:r>
              <a:rPr lang="en-US" altLang="zh-CN" sz="2400" dirty="0">
                <a:latin typeface="幼圆" pitchFamily="49" charset="-122"/>
                <a:ea typeface="幼圆" pitchFamily="49" charset="-122"/>
              </a:rPr>
              <a:t>5.7.3.1 </a:t>
            </a:r>
            <a:r>
              <a:rPr lang="zh-CN" altLang="en-US" sz="2400" dirty="0">
                <a:latin typeface="幼圆" pitchFamily="49" charset="-122"/>
                <a:ea typeface="幼圆" pitchFamily="49" charset="-122"/>
              </a:rPr>
              <a:t>生产企业的产品属危险化学品时，应按</a:t>
            </a:r>
            <a:r>
              <a:rPr lang="en-US" altLang="zh-CN" sz="2400" dirty="0">
                <a:latin typeface="幼圆" pitchFamily="49" charset="-122"/>
                <a:ea typeface="幼圆" pitchFamily="49" charset="-122"/>
              </a:rPr>
              <a:t>GB 16483</a:t>
            </a:r>
          </a:p>
          <a:p>
            <a:r>
              <a:rPr lang="zh-CN" altLang="en-US" sz="2400" dirty="0">
                <a:latin typeface="幼圆" pitchFamily="49" charset="-122"/>
                <a:ea typeface="幼圆" pitchFamily="49" charset="-122"/>
              </a:rPr>
              <a:t>和</a:t>
            </a:r>
            <a:r>
              <a:rPr lang="en-US" altLang="zh-CN" sz="2400" dirty="0">
                <a:latin typeface="幼圆" pitchFamily="49" charset="-122"/>
                <a:ea typeface="幼圆" pitchFamily="49" charset="-122"/>
              </a:rPr>
              <a:t>GB 15258</a:t>
            </a:r>
            <a:r>
              <a:rPr lang="zh-CN" altLang="en-US" sz="2400" dirty="0">
                <a:latin typeface="幼圆" pitchFamily="49" charset="-122"/>
                <a:ea typeface="幼圆" pitchFamily="49" charset="-122"/>
              </a:rPr>
              <a:t>编制产品安全技术说明书和安全标签，并提供</a:t>
            </a:r>
            <a:endParaRPr lang="en-US" altLang="zh-CN" sz="2400" dirty="0">
              <a:latin typeface="幼圆" pitchFamily="49" charset="-122"/>
              <a:ea typeface="幼圆" pitchFamily="49" charset="-122"/>
            </a:endParaRPr>
          </a:p>
          <a:p>
            <a:r>
              <a:rPr lang="zh-CN" altLang="en-US" sz="2400" dirty="0">
                <a:latin typeface="幼圆" pitchFamily="49" charset="-122"/>
                <a:ea typeface="幼圆" pitchFamily="49" charset="-122"/>
              </a:rPr>
              <a:t>给用户。</a:t>
            </a:r>
          </a:p>
          <a:p>
            <a:endParaRPr lang="zh-CN" altLang="en-US" sz="2400" dirty="0">
              <a:latin typeface="幼圆" pitchFamily="49" charset="-122"/>
              <a:ea typeface="幼圆" pitchFamily="49" charset="-122"/>
            </a:endParaRPr>
          </a:p>
        </p:txBody>
      </p:sp>
      <p:sp>
        <p:nvSpPr>
          <p:cNvPr id="12291" name="Rectangle 6"/>
          <p:cNvSpPr>
            <a:spLocks noChangeArrowheads="1"/>
          </p:cNvSpPr>
          <p:nvPr/>
        </p:nvSpPr>
        <p:spPr bwMode="auto">
          <a:xfrm>
            <a:off x="719667" y="2781300"/>
            <a:ext cx="10752667" cy="297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a:t>【</a:t>
            </a:r>
            <a:r>
              <a:rPr lang="zh-CN" altLang="en-US">
                <a:solidFill>
                  <a:srgbClr val="FF0000"/>
                </a:solidFill>
              </a:rPr>
              <a:t>评审标准</a:t>
            </a:r>
            <a:r>
              <a:rPr lang="en-US" altLang="zh-CN"/>
              <a:t>】</a:t>
            </a:r>
          </a:p>
          <a:p>
            <a:r>
              <a:rPr lang="en-US" altLang="zh-CN" sz="2000">
                <a:latin typeface="幼圆" pitchFamily="49" charset="-122"/>
                <a:ea typeface="幼圆" pitchFamily="49" charset="-122"/>
              </a:rPr>
              <a:t>9.3</a:t>
            </a:r>
            <a:r>
              <a:rPr lang="zh-CN" altLang="en-US" sz="2000">
                <a:latin typeface="幼圆" pitchFamily="49" charset="-122"/>
                <a:ea typeface="幼圆" pitchFamily="49" charset="-122"/>
              </a:rPr>
              <a:t>化学品安全技术说明书和安全标签</a:t>
            </a:r>
            <a:r>
              <a:rPr lang="zh-CN" altLang="en-US" sz="2000"/>
              <a:t> </a:t>
            </a:r>
            <a:endParaRPr lang="zh-CN" altLang="en-US" sz="2000">
              <a:latin typeface="幼圆" pitchFamily="49" charset="-122"/>
              <a:ea typeface="幼圆" pitchFamily="49" charset="-122"/>
            </a:endParaRPr>
          </a:p>
          <a:p>
            <a:r>
              <a:rPr lang="en-US" altLang="zh-CN" sz="2000">
                <a:latin typeface="幼圆" pitchFamily="49" charset="-122"/>
                <a:ea typeface="幼圆" pitchFamily="49" charset="-122"/>
              </a:rPr>
              <a:t>1.</a:t>
            </a:r>
            <a:r>
              <a:rPr lang="zh-CN" altLang="en-US" sz="2000">
                <a:latin typeface="幼圆" pitchFamily="49" charset="-122"/>
                <a:ea typeface="幼圆" pitchFamily="49" charset="-122"/>
              </a:rPr>
              <a:t>生产企业要给本企业生产的危险化学品编制符合国家标准要求的</a:t>
            </a:r>
            <a:endParaRPr lang="en-US" altLang="zh-CN" sz="2000">
              <a:latin typeface="幼圆" pitchFamily="49" charset="-122"/>
              <a:ea typeface="幼圆" pitchFamily="49" charset="-122"/>
            </a:endParaRPr>
          </a:p>
          <a:p>
            <a:r>
              <a:rPr lang="en-US" altLang="zh-CN" sz="2000">
                <a:latin typeface="幼圆" pitchFamily="49" charset="-122"/>
                <a:ea typeface="幼圆" pitchFamily="49" charset="-122"/>
              </a:rPr>
              <a:t>  </a:t>
            </a:r>
            <a:r>
              <a:rPr lang="zh-CN" altLang="en-US" sz="2000">
                <a:ea typeface="幼圆" pitchFamily="49" charset="-122"/>
              </a:rPr>
              <a:t>“</a:t>
            </a:r>
            <a:r>
              <a:rPr lang="zh-CN" altLang="en-US" sz="2000">
                <a:latin typeface="幼圆" pitchFamily="49" charset="-122"/>
                <a:ea typeface="幼圆" pitchFamily="49" charset="-122"/>
              </a:rPr>
              <a:t>一书一签</a:t>
            </a:r>
            <a:r>
              <a:rPr lang="zh-CN" altLang="en-US" sz="2000">
                <a:ea typeface="幼圆" pitchFamily="49" charset="-122"/>
              </a:rPr>
              <a:t>”</a:t>
            </a:r>
            <a:r>
              <a:rPr lang="zh-CN" altLang="en-US" sz="2000">
                <a:latin typeface="幼圆" pitchFamily="49" charset="-122"/>
                <a:ea typeface="幼圆" pitchFamily="49" charset="-122"/>
              </a:rPr>
              <a:t>； </a:t>
            </a:r>
          </a:p>
          <a:p>
            <a:r>
              <a:rPr lang="en-US" altLang="zh-CN" sz="2000">
                <a:latin typeface="幼圆" pitchFamily="49" charset="-122"/>
                <a:ea typeface="幼圆" pitchFamily="49" charset="-122"/>
              </a:rPr>
              <a:t>2.</a:t>
            </a:r>
            <a:r>
              <a:rPr lang="zh-CN" altLang="en-US" sz="2000">
                <a:latin typeface="幼圆" pitchFamily="49" charset="-122"/>
                <a:ea typeface="幼圆" pitchFamily="49" charset="-122"/>
              </a:rPr>
              <a:t>生产企业生产的危险化学品发现新的危险特性时，要及时更新</a:t>
            </a:r>
            <a:endParaRPr lang="en-US" altLang="zh-CN" sz="2000">
              <a:latin typeface="幼圆" pitchFamily="49" charset="-122"/>
              <a:ea typeface="幼圆" pitchFamily="49" charset="-122"/>
            </a:endParaRPr>
          </a:p>
          <a:p>
            <a:r>
              <a:rPr lang="en-US" altLang="zh-CN" sz="2000">
                <a:latin typeface="幼圆" pitchFamily="49" charset="-122"/>
                <a:ea typeface="幼圆" pitchFamily="49" charset="-122"/>
              </a:rPr>
              <a:t>  </a:t>
            </a:r>
            <a:r>
              <a:rPr lang="zh-CN" altLang="en-US" sz="2000">
                <a:ea typeface="幼圆" pitchFamily="49" charset="-122"/>
              </a:rPr>
              <a:t>“</a:t>
            </a:r>
            <a:r>
              <a:rPr lang="zh-CN" altLang="en-US" sz="2000">
                <a:latin typeface="幼圆" pitchFamily="49" charset="-122"/>
                <a:ea typeface="幼圆" pitchFamily="49" charset="-122"/>
              </a:rPr>
              <a:t>一书一签</a:t>
            </a:r>
            <a:r>
              <a:rPr lang="zh-CN" altLang="en-US" sz="2000">
                <a:ea typeface="幼圆" pitchFamily="49" charset="-122"/>
              </a:rPr>
              <a:t>”</a:t>
            </a:r>
            <a:r>
              <a:rPr lang="zh-CN" altLang="en-US" sz="2000">
                <a:latin typeface="幼圆" pitchFamily="49" charset="-122"/>
                <a:ea typeface="幼圆" pitchFamily="49" charset="-122"/>
              </a:rPr>
              <a:t>，并公告；</a:t>
            </a:r>
          </a:p>
          <a:p>
            <a:r>
              <a:rPr lang="en-US" altLang="zh-CN" sz="2000">
                <a:latin typeface="幼圆" pitchFamily="49" charset="-122"/>
                <a:ea typeface="幼圆" pitchFamily="49" charset="-122"/>
              </a:rPr>
              <a:t>3.</a:t>
            </a:r>
            <a:r>
              <a:rPr lang="zh-CN" altLang="en-US" sz="2000">
                <a:latin typeface="幼圆" pitchFamily="49" charset="-122"/>
                <a:ea typeface="幼圆" pitchFamily="49" charset="-122"/>
              </a:rPr>
              <a:t>主动向本企业生产的危险化学品购买者或用户提供</a:t>
            </a:r>
            <a:r>
              <a:rPr lang="zh-CN" altLang="en-US" sz="2000">
                <a:ea typeface="幼圆" pitchFamily="49" charset="-122"/>
              </a:rPr>
              <a:t>“</a:t>
            </a:r>
            <a:r>
              <a:rPr lang="zh-CN" altLang="en-US" sz="2000">
                <a:latin typeface="幼圆" pitchFamily="49" charset="-122"/>
                <a:ea typeface="幼圆" pitchFamily="49" charset="-122"/>
              </a:rPr>
              <a:t>一书一签</a:t>
            </a:r>
            <a:r>
              <a:rPr lang="zh-CN" altLang="en-US" sz="2000">
                <a:ea typeface="幼圆" pitchFamily="49" charset="-122"/>
              </a:rPr>
              <a:t>”</a:t>
            </a:r>
            <a:r>
              <a:rPr lang="zh-CN" altLang="en-US" sz="2000">
                <a:latin typeface="幼圆" pitchFamily="49" charset="-122"/>
                <a:ea typeface="幼圆" pitchFamily="49" charset="-122"/>
              </a:rPr>
              <a:t>。</a:t>
            </a:r>
          </a:p>
          <a:p>
            <a:endParaRPr lang="zh-CN" altLang="en-US" sz="2000">
              <a:latin typeface="幼圆" pitchFamily="49" charset="-122"/>
              <a:ea typeface="幼圆" pitchFamily="49" charset="-122"/>
            </a:endParaRPr>
          </a:p>
          <a:p>
            <a:r>
              <a:rPr lang="zh-CN" altLang="en-US" sz="2000">
                <a:latin typeface="幼圆" pitchFamily="49" charset="-122"/>
                <a:ea typeface="幼圆" pitchFamily="49" charset="-122"/>
              </a:rPr>
              <a:t>    </a:t>
            </a:r>
            <a:r>
              <a:rPr lang="zh-CN" altLang="en-US" sz="2400">
                <a:latin typeface="幼圆" pitchFamily="49" charset="-122"/>
                <a:ea typeface="幼圆" pitchFamily="49" charset="-122"/>
              </a:rPr>
              <a:t>生产的危险化学品未编制</a:t>
            </a:r>
            <a:r>
              <a:rPr lang="zh-CN" altLang="en-US" sz="2400">
                <a:ea typeface="幼圆" pitchFamily="49" charset="-122"/>
              </a:rPr>
              <a:t>“</a:t>
            </a:r>
            <a:r>
              <a:rPr lang="zh-CN" altLang="en-US" sz="2400">
                <a:latin typeface="幼圆" pitchFamily="49" charset="-122"/>
                <a:ea typeface="幼圆" pitchFamily="49" charset="-122"/>
              </a:rPr>
              <a:t>一书一签</a:t>
            </a:r>
            <a:r>
              <a:rPr lang="zh-CN" altLang="en-US" sz="2400">
                <a:ea typeface="幼圆" pitchFamily="49" charset="-122"/>
              </a:rPr>
              <a:t>”</a:t>
            </a:r>
            <a:r>
              <a:rPr lang="zh-CN" altLang="en-US" sz="2400">
                <a:latin typeface="幼圆" pitchFamily="49" charset="-122"/>
                <a:ea typeface="幼圆" pitchFamily="49" charset="-122"/>
              </a:rPr>
              <a:t>，扣</a:t>
            </a:r>
            <a:r>
              <a:rPr lang="en-US" altLang="zh-CN" sz="2400">
                <a:latin typeface="幼圆" pitchFamily="49" charset="-122"/>
                <a:ea typeface="幼圆" pitchFamily="49" charset="-122"/>
              </a:rPr>
              <a:t>10</a:t>
            </a:r>
            <a:r>
              <a:rPr lang="zh-CN" altLang="en-US" sz="2400">
                <a:latin typeface="幼圆" pitchFamily="49" charset="-122"/>
                <a:ea typeface="幼圆" pitchFamily="49" charset="-122"/>
              </a:rPr>
              <a:t>分（</a:t>
            </a:r>
            <a:r>
              <a:rPr lang="en-US" altLang="zh-CN" sz="2400">
                <a:latin typeface="幼圆" pitchFamily="49" charset="-122"/>
                <a:ea typeface="幼圆" pitchFamily="49" charset="-122"/>
              </a:rPr>
              <a:t>B</a:t>
            </a:r>
            <a:r>
              <a:rPr lang="zh-CN" altLang="en-US" sz="2400">
                <a:latin typeface="幼圆" pitchFamily="49" charset="-122"/>
                <a:ea typeface="幼圆" pitchFamily="49" charset="-122"/>
              </a:rPr>
              <a:t>级要素否决项）</a:t>
            </a:r>
            <a:r>
              <a:rPr lang="zh-CN" altLang="en-US"/>
              <a:t> </a:t>
            </a:r>
            <a:r>
              <a:rPr lang="zh-CN" altLang="en-US" sz="2000"/>
              <a:t> </a:t>
            </a:r>
            <a:endParaRPr lang="en-US" altLang="zh-CN" sz="2000"/>
          </a:p>
        </p:txBody>
      </p:sp>
      <p:sp>
        <p:nvSpPr>
          <p:cNvPr id="12292" name="AutoShape 7"/>
          <p:cNvSpPr>
            <a:spLocks noChangeArrowheads="1"/>
          </p:cNvSpPr>
          <p:nvPr/>
        </p:nvSpPr>
        <p:spPr bwMode="auto">
          <a:xfrm>
            <a:off x="527051" y="5516564"/>
            <a:ext cx="768349" cy="554037"/>
          </a:xfrm>
          <a:prstGeom prst="irregularSeal2">
            <a:avLst/>
          </a:prstGeom>
          <a:solidFill>
            <a:schemeClr val="accent1"/>
          </a:solidFill>
          <a:ln w="9525">
            <a:solidFill>
              <a:schemeClr val="tx1"/>
            </a:solidFill>
            <a:miter lim="800000"/>
            <a:headEnd/>
            <a:tailEnd/>
          </a:ln>
        </p:spPr>
        <p:txBody>
          <a:bodyPr wrap="none" anchor="ctr"/>
          <a:lstStyle/>
          <a:p>
            <a:endParaRPr lang="zh-CN" altLang="en-US"/>
          </a:p>
        </p:txBody>
      </p:sp>
    </p:spTree>
    <p:extLst>
      <p:ext uri="{BB962C8B-B14F-4D97-AF65-F5344CB8AC3E}">
        <p14:creationId xmlns:p14="http://schemas.microsoft.com/office/powerpoint/2010/main" val="1145047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912285" y="1268413"/>
          <a:ext cx="10287002" cy="4756148"/>
        </p:xfrm>
        <a:graphic>
          <a:graphicData uri="http://schemas.openxmlformats.org/drawingml/2006/table">
            <a:tbl>
              <a:tblPr/>
              <a:tblGrid>
                <a:gridCol w="1165384"/>
                <a:gridCol w="2199429"/>
                <a:gridCol w="988601"/>
                <a:gridCol w="988601"/>
                <a:gridCol w="988601"/>
                <a:gridCol w="988601"/>
                <a:gridCol w="988601"/>
                <a:gridCol w="989592"/>
                <a:gridCol w="989592"/>
              </a:tblGrid>
              <a:tr h="218494">
                <a:tc gridSpan="2">
                  <a:txBody>
                    <a:bodyPr/>
                    <a:lstStyle/>
                    <a:p>
                      <a:pPr algn="ctr">
                        <a:spcAft>
                          <a:spcPts val="0"/>
                        </a:spcAft>
                      </a:pPr>
                      <a:r>
                        <a:rPr lang="zh-CN" altLang="en-US" sz="1400" b="1" kern="100" dirty="0" smtClean="0">
                          <a:solidFill>
                            <a:srgbClr val="000000"/>
                          </a:solidFill>
                          <a:latin typeface="黑体" pitchFamily="2" charset="-122"/>
                          <a:ea typeface="黑体" pitchFamily="2" charset="-122"/>
                          <a:cs typeface="Times New Roman"/>
                        </a:rPr>
                        <a:t>危险和</a:t>
                      </a:r>
                      <a:r>
                        <a:rPr lang="zh-CN" sz="1400" b="1" kern="100" dirty="0" smtClean="0">
                          <a:solidFill>
                            <a:srgbClr val="000000"/>
                          </a:solidFill>
                          <a:latin typeface="黑体" pitchFamily="2" charset="-122"/>
                          <a:ea typeface="黑体" pitchFamily="2" charset="-122"/>
                          <a:cs typeface="Times New Roman"/>
                        </a:rPr>
                        <a:t>危害</a:t>
                      </a:r>
                      <a:r>
                        <a:rPr lang="zh-CN" sz="1400" b="1" kern="100" dirty="0">
                          <a:solidFill>
                            <a:srgbClr val="000000"/>
                          </a:solidFill>
                          <a:latin typeface="黑体" pitchFamily="2" charset="-122"/>
                          <a:ea typeface="黑体" pitchFamily="2" charset="-122"/>
                          <a:cs typeface="Times New Roman"/>
                        </a:rPr>
                        <a:t>种类</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7">
                  <a:txBody>
                    <a:bodyPr/>
                    <a:lstStyle/>
                    <a:p>
                      <a:pPr algn="ctr">
                        <a:spcAft>
                          <a:spcPts val="0"/>
                        </a:spcAft>
                      </a:pPr>
                      <a:r>
                        <a:rPr lang="zh-CN" sz="1400" b="1" kern="100">
                          <a:solidFill>
                            <a:srgbClr val="000000"/>
                          </a:solidFill>
                          <a:latin typeface="黑体" pitchFamily="2" charset="-122"/>
                          <a:ea typeface="黑体" pitchFamily="2" charset="-122"/>
                          <a:cs typeface="Times New Roman"/>
                        </a:rPr>
                        <a:t>类别</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18494">
                <a:tc rowSpan="10">
                  <a:txBody>
                    <a:bodyPr/>
                    <a:lstStyle/>
                    <a:p>
                      <a:pPr algn="ctr">
                        <a:spcAft>
                          <a:spcPts val="0"/>
                        </a:spcAft>
                      </a:pPr>
                      <a:r>
                        <a:rPr lang="zh-CN" sz="1400" b="1" kern="100" dirty="0">
                          <a:solidFill>
                            <a:srgbClr val="000000"/>
                          </a:solidFill>
                          <a:latin typeface="黑体" pitchFamily="2" charset="-122"/>
                          <a:ea typeface="黑体" pitchFamily="2" charset="-122"/>
                          <a:cs typeface="Times New Roman"/>
                        </a:rPr>
                        <a:t>健康危害</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急性毒性</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2</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3</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4</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5</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2872">
                <a:tc vMerge="1">
                  <a:txBody>
                    <a:bodyPr/>
                    <a:lstStyle/>
                    <a:p>
                      <a:endParaRPr lang="zh-CN" altLang="en-US"/>
                    </a:p>
                  </a:txBody>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皮肤腐蚀</a:t>
                      </a:r>
                      <a:r>
                        <a:rPr lang="en-US" sz="1400" b="1" kern="100">
                          <a:solidFill>
                            <a:srgbClr val="000000"/>
                          </a:solidFill>
                          <a:latin typeface="黑体" pitchFamily="2" charset="-122"/>
                          <a:ea typeface="黑体" pitchFamily="2" charset="-122"/>
                          <a:cs typeface="Times New Roman"/>
                        </a:rPr>
                        <a:t>/</a:t>
                      </a:r>
                      <a:r>
                        <a:rPr lang="zh-CN" sz="1400" b="1" kern="100">
                          <a:solidFill>
                            <a:srgbClr val="000000"/>
                          </a:solidFill>
                          <a:latin typeface="黑体" pitchFamily="2" charset="-122"/>
                          <a:ea typeface="黑体" pitchFamily="2" charset="-122"/>
                          <a:cs typeface="Times New Roman"/>
                        </a:rPr>
                        <a:t>刺激</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altLang="zh-CN" sz="1400" b="1" kern="100" dirty="0" smtClean="0">
                          <a:solidFill>
                            <a:srgbClr val="000000"/>
                          </a:solidFill>
                          <a:latin typeface="黑体" pitchFamily="2" charset="-122"/>
                          <a:ea typeface="黑体" pitchFamily="2" charset="-122"/>
                          <a:cs typeface="Times New Roman"/>
                        </a:rPr>
                        <a:t>1A</a:t>
                      </a:r>
                      <a:endParaRPr lang="en-US" sz="1400" b="1" kern="100" dirty="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1B</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smtClean="0">
                          <a:solidFill>
                            <a:srgbClr val="000000"/>
                          </a:solidFill>
                          <a:latin typeface="黑体" pitchFamily="2" charset="-122"/>
                          <a:ea typeface="黑体" pitchFamily="2" charset="-122"/>
                          <a:cs typeface="Times New Roman"/>
                        </a:rPr>
                        <a:t>1C</a:t>
                      </a:r>
                      <a:endParaRPr lang="en-US" sz="1400" b="1" kern="100" dirty="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2</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3</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2872">
                <a:tc vMerge="1">
                  <a:txBody>
                    <a:bodyPr/>
                    <a:lstStyle/>
                    <a:p>
                      <a:endParaRPr lang="zh-CN" altLang="en-US"/>
                    </a:p>
                  </a:txBody>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严重</a:t>
                      </a:r>
                      <a:r>
                        <a:rPr lang="zh-CN" sz="1400" b="1" kern="100" dirty="0" smtClean="0">
                          <a:solidFill>
                            <a:srgbClr val="000000"/>
                          </a:solidFill>
                          <a:latin typeface="黑体" pitchFamily="2" charset="-122"/>
                          <a:ea typeface="黑体" pitchFamily="2" charset="-122"/>
                          <a:cs typeface="Times New Roman"/>
                        </a:rPr>
                        <a:t>眼损伤</a:t>
                      </a:r>
                      <a:r>
                        <a:rPr lang="en-US" sz="1400" b="1" kern="100" dirty="0">
                          <a:solidFill>
                            <a:srgbClr val="000000"/>
                          </a:solidFill>
                          <a:latin typeface="黑体" pitchFamily="2" charset="-122"/>
                          <a:ea typeface="黑体" pitchFamily="2" charset="-122"/>
                          <a:cs typeface="Times New Roman"/>
                        </a:rPr>
                        <a:t>/</a:t>
                      </a:r>
                      <a:r>
                        <a:rPr lang="zh-CN" sz="1400" b="1" kern="100" dirty="0" smtClean="0">
                          <a:solidFill>
                            <a:srgbClr val="000000"/>
                          </a:solidFill>
                          <a:latin typeface="黑体" pitchFamily="2" charset="-122"/>
                          <a:ea typeface="黑体" pitchFamily="2" charset="-122"/>
                          <a:cs typeface="Times New Roman"/>
                        </a:rPr>
                        <a:t>眼刺激</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1</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smtClean="0">
                          <a:solidFill>
                            <a:srgbClr val="000000"/>
                          </a:solidFill>
                          <a:latin typeface="黑体" pitchFamily="2" charset="-122"/>
                          <a:ea typeface="黑体" pitchFamily="2" charset="-122"/>
                          <a:cs typeface="Times New Roman"/>
                        </a:rPr>
                        <a:t>2A</a:t>
                      </a:r>
                      <a:endParaRPr lang="en-US" sz="1400" b="1" kern="100" dirty="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2B</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55482">
                <a:tc vMerge="1">
                  <a:txBody>
                    <a:bodyPr/>
                    <a:lstStyle/>
                    <a:p>
                      <a:endParaRPr lang="zh-CN" altLang="en-US"/>
                    </a:p>
                  </a:txBody>
                  <a:tcPr/>
                </a:tc>
                <a:tc>
                  <a:txBody>
                    <a:bodyPr/>
                    <a:lstStyle/>
                    <a:p>
                      <a:pPr algn="just">
                        <a:spcAft>
                          <a:spcPts val="0"/>
                        </a:spcAft>
                      </a:pPr>
                      <a:r>
                        <a:rPr lang="zh-CN" sz="1400" b="1" kern="100" dirty="0" smtClean="0">
                          <a:solidFill>
                            <a:srgbClr val="000000"/>
                          </a:solidFill>
                          <a:latin typeface="黑体" pitchFamily="2" charset="-122"/>
                          <a:ea typeface="黑体" pitchFamily="2" charset="-122"/>
                          <a:cs typeface="Times New Roman"/>
                        </a:rPr>
                        <a:t>呼吸</a:t>
                      </a:r>
                      <a:r>
                        <a:rPr lang="zh-CN" altLang="en-US" sz="1400" b="1" kern="100" dirty="0" smtClean="0">
                          <a:solidFill>
                            <a:srgbClr val="000000"/>
                          </a:solidFill>
                          <a:latin typeface="黑体" pitchFamily="2" charset="-122"/>
                          <a:ea typeface="黑体" pitchFamily="2" charset="-122"/>
                          <a:cs typeface="Times New Roman"/>
                        </a:rPr>
                        <a:t>道</a:t>
                      </a:r>
                      <a:r>
                        <a:rPr lang="zh-CN" sz="1400" b="1" kern="100" dirty="0" smtClean="0">
                          <a:solidFill>
                            <a:srgbClr val="000000"/>
                          </a:solidFill>
                          <a:latin typeface="黑体" pitchFamily="2" charset="-122"/>
                          <a:ea typeface="黑体" pitchFamily="2" charset="-122"/>
                          <a:cs typeface="Times New Roman"/>
                        </a:rPr>
                        <a:t>或皮肤</a:t>
                      </a:r>
                      <a:r>
                        <a:rPr lang="zh-CN" altLang="zh-CN" sz="1400" b="1" kern="100" dirty="0" smtClean="0">
                          <a:solidFill>
                            <a:srgbClr val="000000"/>
                          </a:solidFill>
                          <a:latin typeface="黑体" pitchFamily="2" charset="-122"/>
                          <a:ea typeface="黑体" pitchFamily="2" charset="-122"/>
                          <a:cs typeface="Times New Roman"/>
                        </a:rPr>
                        <a:t>致</a:t>
                      </a:r>
                      <a:r>
                        <a:rPr lang="zh-CN" sz="1400" b="1" kern="100" dirty="0" smtClean="0">
                          <a:solidFill>
                            <a:srgbClr val="000000"/>
                          </a:solidFill>
                          <a:latin typeface="黑体" pitchFamily="2" charset="-122"/>
                          <a:ea typeface="黑体" pitchFamily="2" charset="-122"/>
                          <a:cs typeface="Times New Roman"/>
                        </a:rPr>
                        <a:t>敏</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smtClean="0">
                          <a:solidFill>
                            <a:srgbClr val="000000"/>
                          </a:solidFill>
                          <a:latin typeface="黑体" pitchFamily="2" charset="-122"/>
                          <a:ea typeface="黑体" pitchFamily="2" charset="-122"/>
                          <a:cs typeface="Times New Roman"/>
                        </a:rPr>
                        <a:t>呼吸</a:t>
                      </a:r>
                      <a:r>
                        <a:rPr lang="zh-CN" altLang="en-US" sz="1400" b="1" kern="100" dirty="0" smtClean="0">
                          <a:solidFill>
                            <a:srgbClr val="000000"/>
                          </a:solidFill>
                          <a:latin typeface="黑体" pitchFamily="2" charset="-122"/>
                          <a:ea typeface="黑体" pitchFamily="2" charset="-122"/>
                          <a:cs typeface="Times New Roman"/>
                        </a:rPr>
                        <a:t>道</a:t>
                      </a:r>
                      <a:r>
                        <a:rPr lang="zh-CN" sz="1400" b="1" kern="100" dirty="0" smtClean="0">
                          <a:solidFill>
                            <a:srgbClr val="000000"/>
                          </a:solidFill>
                          <a:latin typeface="黑体" pitchFamily="2" charset="-122"/>
                          <a:ea typeface="黑体" pitchFamily="2" charset="-122"/>
                          <a:cs typeface="Times New Roman"/>
                        </a:rPr>
                        <a:t>致敏</a:t>
                      </a:r>
                      <a:r>
                        <a:rPr lang="zh-CN" altLang="en-US" sz="1400" b="1" kern="100" dirty="0" smtClean="0">
                          <a:solidFill>
                            <a:srgbClr val="000000"/>
                          </a:solidFill>
                          <a:latin typeface="黑体" pitchFamily="2" charset="-122"/>
                          <a:ea typeface="黑体" pitchFamily="2" charset="-122"/>
                          <a:cs typeface="Times New Roman"/>
                        </a:rPr>
                        <a:t>物</a:t>
                      </a:r>
                      <a:r>
                        <a:rPr lang="en-US" sz="1400" b="1" kern="100" dirty="0" smtClean="0">
                          <a:solidFill>
                            <a:srgbClr val="000000"/>
                          </a:solidFill>
                          <a:latin typeface="黑体" pitchFamily="2" charset="-122"/>
                          <a:ea typeface="黑体" pitchFamily="2" charset="-122"/>
                          <a:cs typeface="Times New Roman"/>
                        </a:rPr>
                        <a:t> 1A</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dirty="0" smtClean="0">
                          <a:solidFill>
                            <a:srgbClr val="000000"/>
                          </a:solidFill>
                          <a:latin typeface="黑体" pitchFamily="2" charset="-122"/>
                          <a:ea typeface="黑体" pitchFamily="2" charset="-122"/>
                          <a:cs typeface="Times New Roman"/>
                        </a:rPr>
                        <a:t>呼吸</a:t>
                      </a:r>
                      <a:r>
                        <a:rPr lang="zh-CN" altLang="en-US" sz="1400" b="1" kern="100" dirty="0" smtClean="0">
                          <a:solidFill>
                            <a:srgbClr val="000000"/>
                          </a:solidFill>
                          <a:latin typeface="黑体" pitchFamily="2" charset="-122"/>
                          <a:ea typeface="黑体" pitchFamily="2" charset="-122"/>
                          <a:cs typeface="Times New Roman"/>
                        </a:rPr>
                        <a:t>道</a:t>
                      </a:r>
                      <a:r>
                        <a:rPr lang="zh-CN" sz="1400" b="1" kern="100" dirty="0" smtClean="0">
                          <a:solidFill>
                            <a:srgbClr val="000000"/>
                          </a:solidFill>
                          <a:latin typeface="黑体" pitchFamily="2" charset="-122"/>
                          <a:ea typeface="黑体" pitchFamily="2" charset="-122"/>
                          <a:cs typeface="Times New Roman"/>
                        </a:rPr>
                        <a:t>致敏</a:t>
                      </a:r>
                      <a:r>
                        <a:rPr lang="zh-CN" altLang="en-US" sz="1400" b="1" kern="100" dirty="0" smtClean="0">
                          <a:solidFill>
                            <a:srgbClr val="000000"/>
                          </a:solidFill>
                          <a:latin typeface="黑体" pitchFamily="2" charset="-122"/>
                          <a:ea typeface="黑体" pitchFamily="2" charset="-122"/>
                          <a:cs typeface="Times New Roman"/>
                        </a:rPr>
                        <a:t>物</a:t>
                      </a:r>
                      <a:r>
                        <a:rPr lang="en-US" sz="1400" b="1" kern="100" dirty="0" smtClean="0">
                          <a:solidFill>
                            <a:srgbClr val="000000"/>
                          </a:solidFill>
                          <a:latin typeface="黑体" pitchFamily="2" charset="-122"/>
                          <a:ea typeface="黑体" pitchFamily="2" charset="-122"/>
                          <a:cs typeface="Times New Roman"/>
                        </a:rPr>
                        <a:t> </a:t>
                      </a:r>
                      <a:r>
                        <a:rPr lang="en-US" sz="1400" b="1" kern="100" dirty="0">
                          <a:solidFill>
                            <a:srgbClr val="000000"/>
                          </a:solidFill>
                          <a:latin typeface="黑体" pitchFamily="2" charset="-122"/>
                          <a:ea typeface="黑体" pitchFamily="2" charset="-122"/>
                          <a:cs typeface="Times New Roman"/>
                        </a:rPr>
                        <a:t>1B</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皮肤</a:t>
                      </a:r>
                      <a:r>
                        <a:rPr lang="zh-CN" sz="1400" b="1" kern="100" dirty="0" smtClean="0">
                          <a:solidFill>
                            <a:srgbClr val="000000"/>
                          </a:solidFill>
                          <a:latin typeface="黑体" pitchFamily="2" charset="-122"/>
                          <a:ea typeface="黑体" pitchFamily="2" charset="-122"/>
                          <a:cs typeface="Times New Roman"/>
                        </a:rPr>
                        <a:t>致敏</a:t>
                      </a:r>
                      <a:r>
                        <a:rPr lang="zh-CN" altLang="en-US" sz="1400" b="1" kern="100" dirty="0" smtClean="0">
                          <a:solidFill>
                            <a:srgbClr val="000000"/>
                          </a:solidFill>
                          <a:latin typeface="黑体" pitchFamily="2" charset="-122"/>
                          <a:ea typeface="黑体" pitchFamily="2" charset="-122"/>
                          <a:cs typeface="Times New Roman"/>
                        </a:rPr>
                        <a:t>物</a:t>
                      </a:r>
                      <a:r>
                        <a:rPr lang="en-US" altLang="zh-CN" sz="1400" b="1" kern="100" dirty="0" smtClean="0">
                          <a:solidFill>
                            <a:srgbClr val="000000"/>
                          </a:solidFill>
                          <a:latin typeface="黑体" pitchFamily="2" charset="-122"/>
                          <a:ea typeface="黑体" pitchFamily="2" charset="-122"/>
                          <a:cs typeface="Times New Roman"/>
                        </a:rPr>
                        <a:t>1A</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皮肤</a:t>
                      </a:r>
                      <a:r>
                        <a:rPr lang="zh-CN" sz="1400" b="1" kern="100" dirty="0" smtClean="0">
                          <a:solidFill>
                            <a:srgbClr val="000000"/>
                          </a:solidFill>
                          <a:latin typeface="黑体" pitchFamily="2" charset="-122"/>
                          <a:ea typeface="黑体" pitchFamily="2" charset="-122"/>
                          <a:cs typeface="Times New Roman"/>
                        </a:rPr>
                        <a:t>致敏</a:t>
                      </a:r>
                      <a:r>
                        <a:rPr lang="zh-CN" altLang="en-US" sz="1400" b="1" kern="100" dirty="0" smtClean="0">
                          <a:solidFill>
                            <a:srgbClr val="000000"/>
                          </a:solidFill>
                          <a:latin typeface="黑体" pitchFamily="2" charset="-122"/>
                          <a:ea typeface="黑体" pitchFamily="2" charset="-122"/>
                          <a:cs typeface="Times New Roman"/>
                        </a:rPr>
                        <a:t>物</a:t>
                      </a:r>
                      <a:r>
                        <a:rPr lang="en-US" sz="1400" b="1" kern="100" dirty="0" smtClean="0">
                          <a:solidFill>
                            <a:srgbClr val="000000"/>
                          </a:solidFill>
                          <a:latin typeface="黑体" pitchFamily="2" charset="-122"/>
                          <a:ea typeface="黑体" pitchFamily="2" charset="-122"/>
                          <a:cs typeface="Times New Roman"/>
                        </a:rPr>
                        <a:t> </a:t>
                      </a:r>
                      <a:r>
                        <a:rPr lang="en-US" sz="1400" b="1" kern="100" dirty="0">
                          <a:solidFill>
                            <a:srgbClr val="000000"/>
                          </a:solidFill>
                          <a:latin typeface="黑体" pitchFamily="2" charset="-122"/>
                          <a:ea typeface="黑体" pitchFamily="2" charset="-122"/>
                          <a:cs typeface="Times New Roman"/>
                        </a:rPr>
                        <a:t>1B</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endParaRPr lang="en-US" sz="1400" b="1" kern="10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endParaRPr lang="en-US" sz="1400" b="1" kern="10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2872">
                <a:tc vMerge="1">
                  <a:txBody>
                    <a:bodyPr/>
                    <a:lstStyle/>
                    <a:p>
                      <a:endParaRPr lang="zh-CN" altLang="en-US"/>
                    </a:p>
                  </a:txBody>
                  <a:tcPr/>
                </a:tc>
                <a:tc>
                  <a:txBody>
                    <a:bodyPr/>
                    <a:lstStyle/>
                    <a:p>
                      <a:pPr algn="just">
                        <a:spcAft>
                          <a:spcPts val="0"/>
                        </a:spcAft>
                      </a:pPr>
                      <a:r>
                        <a:rPr lang="zh-CN" sz="1400" b="1" kern="100" dirty="0" smtClean="0">
                          <a:solidFill>
                            <a:srgbClr val="000000"/>
                          </a:solidFill>
                          <a:latin typeface="黑体" pitchFamily="2" charset="-122"/>
                          <a:ea typeface="黑体" pitchFamily="2" charset="-122"/>
                          <a:cs typeface="Times New Roman"/>
                        </a:rPr>
                        <a:t>生殖细胞</a:t>
                      </a:r>
                      <a:r>
                        <a:rPr lang="zh-CN" altLang="zh-CN" sz="1400" b="1" kern="100" dirty="0" smtClean="0">
                          <a:solidFill>
                            <a:srgbClr val="000000"/>
                          </a:solidFill>
                          <a:latin typeface="黑体" pitchFamily="2" charset="-122"/>
                          <a:ea typeface="黑体" pitchFamily="2" charset="-122"/>
                          <a:cs typeface="Times New Roman"/>
                        </a:rPr>
                        <a:t>致</a:t>
                      </a:r>
                      <a:r>
                        <a:rPr lang="zh-CN" sz="1400" b="1" kern="100" dirty="0" smtClean="0">
                          <a:solidFill>
                            <a:srgbClr val="000000"/>
                          </a:solidFill>
                          <a:latin typeface="黑体" pitchFamily="2" charset="-122"/>
                          <a:ea typeface="黑体" pitchFamily="2" charset="-122"/>
                          <a:cs typeface="Times New Roman"/>
                        </a:rPr>
                        <a:t>突变性</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smtClean="0">
                          <a:solidFill>
                            <a:srgbClr val="000000"/>
                          </a:solidFill>
                          <a:latin typeface="黑体" pitchFamily="2" charset="-122"/>
                          <a:ea typeface="黑体" pitchFamily="2" charset="-122"/>
                          <a:cs typeface="Times New Roman"/>
                        </a:rPr>
                        <a:t>1A</a:t>
                      </a:r>
                      <a:endParaRPr lang="en-US" sz="1400" b="1" kern="100" dirty="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1B</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2</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494">
                <a:tc vMerge="1">
                  <a:txBody>
                    <a:bodyPr/>
                    <a:lstStyle/>
                    <a:p>
                      <a:endParaRPr lang="zh-CN" altLang="en-US"/>
                    </a:p>
                  </a:txBody>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致癌性</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smtClean="0">
                          <a:solidFill>
                            <a:srgbClr val="000000"/>
                          </a:solidFill>
                          <a:latin typeface="黑体" pitchFamily="2" charset="-122"/>
                          <a:ea typeface="黑体" pitchFamily="2" charset="-122"/>
                          <a:cs typeface="Times New Roman"/>
                        </a:rPr>
                        <a:t>1A</a:t>
                      </a:r>
                      <a:endParaRPr lang="en-US" sz="1400" b="1" kern="100" dirty="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1B</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2</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55482">
                <a:tc vMerge="1">
                  <a:txBody>
                    <a:bodyPr/>
                    <a:lstStyle/>
                    <a:p>
                      <a:endParaRPr lang="zh-CN" altLang="en-US"/>
                    </a:p>
                  </a:txBody>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生殖毒性</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smtClean="0">
                          <a:solidFill>
                            <a:srgbClr val="000000"/>
                          </a:solidFill>
                          <a:latin typeface="黑体" pitchFamily="2" charset="-122"/>
                          <a:ea typeface="黑体" pitchFamily="2" charset="-122"/>
                          <a:cs typeface="Times New Roman"/>
                        </a:rPr>
                        <a:t>1A</a:t>
                      </a:r>
                      <a:endParaRPr lang="en-US" sz="1400" b="1" kern="100" dirty="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1B</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2</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altLang="en-US" sz="1400" b="1" kern="100" dirty="0" smtClean="0">
                          <a:solidFill>
                            <a:srgbClr val="000000"/>
                          </a:solidFill>
                          <a:latin typeface="黑体" pitchFamily="2" charset="-122"/>
                          <a:ea typeface="黑体" pitchFamily="2" charset="-122"/>
                          <a:cs typeface="Times New Roman"/>
                        </a:rPr>
                        <a:t>附加类别（</a:t>
                      </a:r>
                      <a:r>
                        <a:rPr lang="zh-CN" sz="1400" b="1" kern="100" dirty="0" smtClean="0">
                          <a:solidFill>
                            <a:srgbClr val="000000"/>
                          </a:solidFill>
                          <a:latin typeface="黑体" pitchFamily="2" charset="-122"/>
                          <a:ea typeface="黑体" pitchFamily="2" charset="-122"/>
                          <a:cs typeface="Times New Roman"/>
                        </a:rPr>
                        <a:t>哺乳效应</a:t>
                      </a:r>
                      <a:r>
                        <a:rPr lang="zh-CN" altLang="en-US" sz="1400" b="1" kern="100" dirty="0" smtClean="0">
                          <a:solidFill>
                            <a:srgbClr val="000000"/>
                          </a:solidFill>
                          <a:latin typeface="黑体" pitchFamily="2" charset="-122"/>
                          <a:ea typeface="黑体" pitchFamily="2" charset="-122"/>
                          <a:cs typeface="Times New Roman"/>
                        </a:rPr>
                        <a:t>）</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6988">
                <a:tc vMerge="1">
                  <a:txBody>
                    <a:bodyPr/>
                    <a:lstStyle/>
                    <a:p>
                      <a:endParaRPr lang="zh-CN" altLang="en-US"/>
                    </a:p>
                  </a:txBody>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特异性</a:t>
                      </a:r>
                      <a:r>
                        <a:rPr lang="zh-CN" sz="1400" b="1" kern="100" dirty="0" smtClean="0">
                          <a:solidFill>
                            <a:srgbClr val="000000"/>
                          </a:solidFill>
                          <a:latin typeface="黑体" pitchFamily="2" charset="-122"/>
                          <a:ea typeface="黑体" pitchFamily="2" charset="-122"/>
                          <a:cs typeface="Times New Roman"/>
                        </a:rPr>
                        <a:t>靶器官毒性</a:t>
                      </a:r>
                      <a:r>
                        <a:rPr lang="en-US" altLang="zh-CN" sz="1400" b="1" kern="100" dirty="0" smtClean="0">
                          <a:solidFill>
                            <a:srgbClr val="000000"/>
                          </a:solidFill>
                          <a:latin typeface="黑体" pitchFamily="2" charset="-122"/>
                          <a:ea typeface="黑体" pitchFamily="2" charset="-122"/>
                          <a:cs typeface="Times New Roman"/>
                        </a:rPr>
                        <a:t>-</a:t>
                      </a:r>
                      <a:r>
                        <a:rPr lang="zh-CN" sz="1400" b="1" kern="100" dirty="0" smtClean="0">
                          <a:solidFill>
                            <a:srgbClr val="000000"/>
                          </a:solidFill>
                          <a:latin typeface="黑体" pitchFamily="2" charset="-122"/>
                          <a:ea typeface="黑体" pitchFamily="2" charset="-122"/>
                          <a:cs typeface="Times New Roman"/>
                        </a:rPr>
                        <a:t>一</a:t>
                      </a:r>
                      <a:r>
                        <a:rPr lang="zh-CN" sz="1400" b="1" kern="100" dirty="0">
                          <a:solidFill>
                            <a:srgbClr val="000000"/>
                          </a:solidFill>
                          <a:latin typeface="黑体" pitchFamily="2" charset="-122"/>
                          <a:ea typeface="黑体" pitchFamily="2" charset="-122"/>
                          <a:cs typeface="Times New Roman"/>
                        </a:rPr>
                        <a:t>次接触</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a:solidFill>
                            <a:srgbClr val="000000"/>
                          </a:solidFill>
                          <a:latin typeface="黑体" pitchFamily="2" charset="-122"/>
                          <a:ea typeface="黑体" pitchFamily="2" charset="-122"/>
                          <a:cs typeface="Times New Roman"/>
                        </a:rPr>
                        <a:t>2</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3</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6988">
                <a:tc vMerge="1">
                  <a:txBody>
                    <a:bodyPr/>
                    <a:lstStyle/>
                    <a:p>
                      <a:endParaRPr lang="zh-CN" altLang="en-US"/>
                    </a:p>
                  </a:txBody>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特异性</a:t>
                      </a:r>
                      <a:r>
                        <a:rPr lang="zh-CN" sz="1400" b="1" kern="100" dirty="0" smtClean="0">
                          <a:solidFill>
                            <a:srgbClr val="000000"/>
                          </a:solidFill>
                          <a:latin typeface="黑体" pitchFamily="2" charset="-122"/>
                          <a:ea typeface="黑体" pitchFamily="2" charset="-122"/>
                          <a:cs typeface="Times New Roman"/>
                        </a:rPr>
                        <a:t>靶器官毒性</a:t>
                      </a:r>
                      <a:r>
                        <a:rPr lang="en-US" altLang="zh-CN" sz="1400" b="1" kern="100" dirty="0" smtClean="0">
                          <a:solidFill>
                            <a:srgbClr val="000000"/>
                          </a:solidFill>
                          <a:latin typeface="黑体" pitchFamily="2" charset="-122"/>
                          <a:ea typeface="黑体" pitchFamily="2" charset="-122"/>
                          <a:cs typeface="Times New Roman"/>
                        </a:rPr>
                        <a:t>-</a:t>
                      </a:r>
                      <a:r>
                        <a:rPr lang="zh-CN" sz="1400" b="1" kern="100" dirty="0" smtClean="0">
                          <a:solidFill>
                            <a:srgbClr val="000000"/>
                          </a:solidFill>
                          <a:latin typeface="黑体" pitchFamily="2" charset="-122"/>
                          <a:ea typeface="黑体" pitchFamily="2" charset="-122"/>
                          <a:cs typeface="Times New Roman"/>
                        </a:rPr>
                        <a:t>反复</a:t>
                      </a:r>
                      <a:r>
                        <a:rPr lang="zh-CN" sz="1400" b="1" kern="100" dirty="0">
                          <a:solidFill>
                            <a:srgbClr val="000000"/>
                          </a:solidFill>
                          <a:latin typeface="黑体" pitchFamily="2" charset="-122"/>
                          <a:ea typeface="黑体" pitchFamily="2" charset="-122"/>
                          <a:cs typeface="Times New Roman"/>
                        </a:rPr>
                        <a:t>接触</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2</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494">
                <a:tc vMerge="1">
                  <a:txBody>
                    <a:bodyPr/>
                    <a:lstStyle/>
                    <a:p>
                      <a:endParaRPr lang="zh-CN" altLang="en-US"/>
                    </a:p>
                  </a:txBody>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吸入危害</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2</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2872">
                <a:tc rowSpan="2">
                  <a:txBody>
                    <a:bodyPr/>
                    <a:lstStyle/>
                    <a:p>
                      <a:pPr algn="ctr">
                        <a:spcAft>
                          <a:spcPts val="0"/>
                        </a:spcAft>
                      </a:pPr>
                      <a:r>
                        <a:rPr lang="zh-CN" sz="1400" b="1" kern="100" dirty="0">
                          <a:solidFill>
                            <a:srgbClr val="000000"/>
                          </a:solidFill>
                          <a:latin typeface="黑体" pitchFamily="2" charset="-122"/>
                          <a:ea typeface="黑体" pitchFamily="2" charset="-122"/>
                          <a:cs typeface="Times New Roman"/>
                        </a:rPr>
                        <a:t>环境危害</a:t>
                      </a: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altLang="zh-CN" sz="1400" b="1" kern="100" dirty="0" smtClean="0">
                          <a:solidFill>
                            <a:srgbClr val="000000"/>
                          </a:solidFill>
                          <a:latin typeface="黑体" pitchFamily="2" charset="-122"/>
                          <a:ea typeface="黑体" pitchFamily="2" charset="-122"/>
                          <a:cs typeface="Times New Roman"/>
                        </a:rPr>
                        <a:t>危害水生环境</a:t>
                      </a:r>
                      <a:endParaRPr lang="zh-CN" sz="1400" b="1" kern="100" dirty="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急性</a:t>
                      </a: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急性</a:t>
                      </a:r>
                      <a:r>
                        <a:rPr lang="en-US" sz="1400" b="1" kern="100" dirty="0">
                          <a:solidFill>
                            <a:srgbClr val="000000"/>
                          </a:solidFill>
                          <a:latin typeface="黑体" pitchFamily="2" charset="-122"/>
                          <a:ea typeface="黑体" pitchFamily="2" charset="-122"/>
                          <a:cs typeface="Times New Roman"/>
                        </a:rPr>
                        <a:t>2</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急性</a:t>
                      </a:r>
                      <a:r>
                        <a:rPr lang="en-US" sz="1400" b="1" kern="100" dirty="0">
                          <a:solidFill>
                            <a:srgbClr val="000000"/>
                          </a:solidFill>
                          <a:latin typeface="黑体" pitchFamily="2" charset="-122"/>
                          <a:ea typeface="黑体" pitchFamily="2" charset="-122"/>
                          <a:cs typeface="Times New Roman"/>
                        </a:rPr>
                        <a:t>3</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algn="just" defTabSz="914156" rtl="0" eaLnBrk="1" latinLnBrk="0" hangingPunct="1">
                        <a:spcAft>
                          <a:spcPts val="0"/>
                        </a:spcAft>
                      </a:pPr>
                      <a:r>
                        <a:rPr lang="zh-CN" altLang="zh-CN" sz="1400" b="1" kern="100" dirty="0" smtClean="0">
                          <a:solidFill>
                            <a:srgbClr val="000000"/>
                          </a:solidFill>
                          <a:latin typeface="黑体" pitchFamily="2" charset="-122"/>
                          <a:ea typeface="黑体" pitchFamily="2" charset="-122"/>
                          <a:cs typeface="Times New Roman"/>
                        </a:rPr>
                        <a:t>长期</a:t>
                      </a:r>
                      <a:r>
                        <a:rPr lang="en-US" sz="1400" b="1" kern="100" dirty="0" smtClean="0">
                          <a:solidFill>
                            <a:srgbClr val="000000"/>
                          </a:solidFill>
                          <a:latin typeface="黑体" pitchFamily="2" charset="-122"/>
                          <a:ea typeface="黑体" pitchFamily="2" charset="-122"/>
                          <a:cs typeface="Times New Roman"/>
                        </a:rPr>
                        <a:t>1</a:t>
                      </a:r>
                      <a:endParaRPr lang="zh-CN" sz="1400" b="1" kern="100" dirty="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altLang="zh-CN" sz="1400" b="1" kern="100" dirty="0" smtClean="0">
                          <a:solidFill>
                            <a:srgbClr val="000000"/>
                          </a:solidFill>
                          <a:latin typeface="黑体" pitchFamily="2" charset="-122"/>
                          <a:ea typeface="黑体" pitchFamily="2" charset="-122"/>
                          <a:cs typeface="Times New Roman"/>
                        </a:rPr>
                        <a:t>长期</a:t>
                      </a:r>
                      <a:r>
                        <a:rPr lang="en-US" sz="1400" b="1" kern="100" dirty="0" smtClean="0">
                          <a:solidFill>
                            <a:srgbClr val="000000"/>
                          </a:solidFill>
                          <a:latin typeface="黑体" pitchFamily="2" charset="-122"/>
                          <a:ea typeface="黑体" pitchFamily="2" charset="-122"/>
                          <a:cs typeface="Times New Roman"/>
                        </a:rPr>
                        <a:t>2</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altLang="zh-CN" sz="1400" b="1" kern="100" dirty="0" smtClean="0">
                          <a:solidFill>
                            <a:srgbClr val="000000"/>
                          </a:solidFill>
                          <a:latin typeface="黑体" pitchFamily="2" charset="-122"/>
                          <a:ea typeface="黑体" pitchFamily="2" charset="-122"/>
                          <a:cs typeface="Times New Roman"/>
                        </a:rPr>
                        <a:t>长期</a:t>
                      </a:r>
                      <a:r>
                        <a:rPr lang="en-US" sz="1400" b="1" kern="100" dirty="0" smtClean="0">
                          <a:solidFill>
                            <a:srgbClr val="000000"/>
                          </a:solidFill>
                          <a:latin typeface="黑体" pitchFamily="2" charset="-122"/>
                          <a:ea typeface="黑体" pitchFamily="2" charset="-122"/>
                          <a:cs typeface="Times New Roman"/>
                        </a:rPr>
                        <a:t>3</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altLang="zh-CN" sz="1400" b="1" kern="100" dirty="0" smtClean="0">
                          <a:solidFill>
                            <a:srgbClr val="000000"/>
                          </a:solidFill>
                          <a:latin typeface="黑体" pitchFamily="2" charset="-122"/>
                          <a:ea typeface="黑体" pitchFamily="2" charset="-122"/>
                          <a:cs typeface="Times New Roman"/>
                        </a:rPr>
                        <a:t>长期</a:t>
                      </a:r>
                      <a:r>
                        <a:rPr lang="en-US" sz="1400" b="1" kern="100" dirty="0" smtClean="0">
                          <a:solidFill>
                            <a:srgbClr val="000000"/>
                          </a:solidFill>
                          <a:latin typeface="黑体" pitchFamily="2" charset="-122"/>
                          <a:ea typeface="黑体" pitchFamily="2" charset="-122"/>
                          <a:cs typeface="Times New Roman"/>
                        </a:rPr>
                        <a:t>4</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282872">
                <a:tc vMerge="1">
                  <a:txBody>
                    <a:bodyPr/>
                    <a:lstStyle/>
                    <a:p>
                      <a:endParaRPr lang="zh-CN" altLang="en-US"/>
                    </a:p>
                  </a:txBody>
                  <a:tcPr/>
                </a:tc>
                <a:tc>
                  <a:txBody>
                    <a:bodyPr/>
                    <a:lstStyle/>
                    <a:p>
                      <a:pPr algn="just">
                        <a:spcAft>
                          <a:spcPts val="0"/>
                        </a:spcAft>
                      </a:pPr>
                      <a:r>
                        <a:rPr lang="zh-CN" altLang="zh-CN" sz="1400" b="1" kern="100" dirty="0" smtClean="0">
                          <a:solidFill>
                            <a:srgbClr val="000000"/>
                          </a:solidFill>
                          <a:latin typeface="黑体" pitchFamily="2" charset="-122"/>
                          <a:ea typeface="黑体" pitchFamily="2" charset="-122"/>
                          <a:cs typeface="Times New Roman"/>
                        </a:rPr>
                        <a:t>危害臭氧层</a:t>
                      </a: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kern="100" dirty="0">
                          <a:solidFill>
                            <a:srgbClr val="000000"/>
                          </a:solidFill>
                          <a:latin typeface="黑体" pitchFamily="2" charset="-122"/>
                          <a:ea typeface="黑体" pitchFamily="2" charset="-122"/>
                          <a:cs typeface="Times New Roman"/>
                        </a:rPr>
                        <a:t>1</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a:solidFill>
                            <a:srgbClr val="000000"/>
                          </a:solidFill>
                          <a:latin typeface="黑体" pitchFamily="2" charset="-122"/>
                          <a:ea typeface="黑体" pitchFamily="2" charset="-122"/>
                          <a:cs typeface="Times New Roman"/>
                        </a:rPr>
                        <a:t>　</a:t>
                      </a:r>
                      <a:endParaRPr lang="zh-CN" sz="1400" b="1" kern="10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zh-CN" sz="1400" b="1" kern="100" dirty="0">
                          <a:solidFill>
                            <a:srgbClr val="000000"/>
                          </a:solidFill>
                          <a:latin typeface="黑体" pitchFamily="2" charset="-122"/>
                          <a:ea typeface="黑体" pitchFamily="2" charset="-122"/>
                          <a:cs typeface="Times New Roman"/>
                        </a:rPr>
                        <a:t>　</a:t>
                      </a:r>
                      <a:endParaRPr lang="zh-CN" sz="1400" b="1" kern="100" dirty="0">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2872">
                <a:tc gridSpan="9">
                  <a:txBody>
                    <a:bodyPr/>
                    <a:lstStyle/>
                    <a:p>
                      <a:pPr algn="l">
                        <a:spcAft>
                          <a:spcPts val="0"/>
                        </a:spcAft>
                      </a:pPr>
                      <a:r>
                        <a:rPr lang="zh-CN" altLang="en-US" sz="1400" b="1" kern="100" dirty="0" smtClean="0">
                          <a:solidFill>
                            <a:srgbClr val="000000"/>
                          </a:solidFill>
                          <a:latin typeface="黑体" pitchFamily="2" charset="-122"/>
                          <a:ea typeface="黑体" pitchFamily="2" charset="-122"/>
                          <a:cs typeface="Times New Roman"/>
                        </a:rPr>
                        <a:t>底色为橙色是指列入危险化学品的类别</a:t>
                      </a:r>
                      <a:r>
                        <a:rPr lang="en-US" altLang="zh-CN" sz="1400" b="1" kern="100" dirty="0" smtClean="0">
                          <a:solidFill>
                            <a:srgbClr val="000000"/>
                          </a:solidFill>
                          <a:latin typeface="黑体" pitchFamily="2" charset="-122"/>
                          <a:ea typeface="黑体" pitchFamily="2" charset="-122"/>
                          <a:cs typeface="Times New Roman"/>
                        </a:rPr>
                        <a:t>;</a:t>
                      </a:r>
                      <a:r>
                        <a:rPr lang="zh-CN" altLang="en-US" sz="1400" b="1" kern="100" dirty="0" smtClean="0">
                          <a:solidFill>
                            <a:srgbClr val="000000"/>
                          </a:solidFill>
                          <a:latin typeface="黑体" pitchFamily="2" charset="-122"/>
                          <a:ea typeface="黑体" pitchFamily="2" charset="-122"/>
                          <a:cs typeface="Times New Roman"/>
                        </a:rPr>
                        <a:t>底色为浅蓝色是指未列入危险化学品的类别。</a:t>
                      </a:r>
                      <a:endParaRPr lang="zh-CN" altLang="en-US" sz="1400" b="1" kern="100" dirty="0">
                        <a:solidFill>
                          <a:srgbClr val="000000"/>
                        </a:solidFill>
                        <a:latin typeface="黑体" pitchFamily="2" charset="-122"/>
                        <a:ea typeface="黑体" pitchFamily="2" charset="-122"/>
                        <a:cs typeface="Times New Roman"/>
                      </a:endParaRPr>
                    </a:p>
                  </a:txBody>
                  <a:tcPr marL="84407" marR="84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spcAft>
                          <a:spcPts val="0"/>
                        </a:spcAft>
                      </a:pPr>
                      <a:endParaRPr lang="zh-CN" altLang="zh-CN" sz="1400" b="1" kern="100" dirty="0" smtClean="0">
                        <a:solidFill>
                          <a:srgbClr val="000000"/>
                        </a:solidFill>
                        <a:latin typeface="黑体" pitchFamily="2" charset="-122"/>
                        <a:ea typeface="黑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spcAft>
                          <a:spcPts val="0"/>
                        </a:spcAft>
                      </a:pPr>
                      <a:endParaRPr lang="zh-CN" sz="1400" b="1" kern="100" dirty="0">
                        <a:latin typeface="黑体" pitchFamily="2" charset="-122"/>
                        <a:ea typeface="黑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algn="just">
                        <a:spcAft>
                          <a:spcPts val="0"/>
                        </a:spcAft>
                      </a:pPr>
                      <a:endParaRPr lang="zh-CN" sz="1400" b="1" kern="100">
                        <a:latin typeface="黑体" pitchFamily="2" charset="-122"/>
                        <a:ea typeface="黑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spcAft>
                          <a:spcPts val="0"/>
                        </a:spcAft>
                      </a:pPr>
                      <a:endParaRPr lang="zh-CN" sz="1400" b="1" kern="100">
                        <a:latin typeface="黑体" pitchFamily="2" charset="-122"/>
                        <a:ea typeface="黑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spcAft>
                          <a:spcPts val="0"/>
                        </a:spcAft>
                      </a:pPr>
                      <a:endParaRPr lang="zh-CN" sz="1400" b="1" kern="100">
                        <a:latin typeface="黑体" pitchFamily="2" charset="-122"/>
                        <a:ea typeface="黑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spcAft>
                          <a:spcPts val="0"/>
                        </a:spcAft>
                      </a:pPr>
                      <a:endParaRPr lang="zh-CN" sz="1400" b="1" kern="100" dirty="0">
                        <a:latin typeface="黑体" pitchFamily="2" charset="-122"/>
                        <a:ea typeface="黑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spcAft>
                          <a:spcPts val="0"/>
                        </a:spcAft>
                      </a:pPr>
                      <a:endParaRPr lang="zh-CN" sz="1400" b="1" kern="100">
                        <a:latin typeface="黑体" pitchFamily="2" charset="-122"/>
                        <a:ea typeface="黑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spcAft>
                          <a:spcPts val="0"/>
                        </a:spcAft>
                      </a:pPr>
                      <a:endParaRPr lang="zh-CN" sz="1400" b="1" kern="100" dirty="0">
                        <a:latin typeface="黑体" pitchFamily="2" charset="-122"/>
                        <a:ea typeface="黑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182067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1295400" y="2349501"/>
            <a:ext cx="5486400" cy="2857328"/>
          </a:xfrm>
          <a:prstGeom prst="rect">
            <a:avLst/>
          </a:prstGeom>
          <a:noFill/>
          <a:ln w="25400">
            <a:solidFill>
              <a:srgbClr val="993366"/>
            </a:solidFill>
            <a:miter lim="800000"/>
            <a:headEnd/>
            <a:tailEnd/>
          </a:ln>
          <a:effectLst>
            <a:prstShdw prst="shdw17" dist="17961" dir="2700000">
              <a:srgbClr val="5C1F3D"/>
            </a:prstShdw>
          </a:effectLst>
          <a:extLst>
            <a:ext uri="{909E8E84-426E-40DD-AFC4-6F175D3DCCD1}">
              <a14:hiddenFill xmlns:a14="http://schemas.microsoft.com/office/drawing/2010/main">
                <a:solidFill>
                  <a:srgbClr val="FFFFFF"/>
                </a:solidFill>
              </a14:hiddenFill>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50000"/>
              </a:lnSpc>
            </a:pPr>
            <a:r>
              <a:rPr lang="zh-CN" altLang="en-US" sz="1300">
                <a:solidFill>
                  <a:srgbClr val="CC0000"/>
                </a:solidFill>
              </a:rPr>
              <a:t>●</a:t>
            </a:r>
            <a:r>
              <a:rPr lang="zh-CN" altLang="en-US" sz="2000">
                <a:latin typeface="创艺简魏碑"/>
                <a:ea typeface="创艺简魏碑"/>
                <a:cs typeface="创艺简魏碑"/>
              </a:rPr>
              <a:t>化学品安全技术说明书，国际</a:t>
            </a:r>
          </a:p>
          <a:p>
            <a:pPr>
              <a:lnSpc>
                <a:spcPct val="150000"/>
              </a:lnSpc>
            </a:pPr>
            <a:r>
              <a:rPr lang="zh-CN" altLang="en-US" sz="2000">
                <a:latin typeface="创艺简魏碑"/>
                <a:ea typeface="创艺简魏碑"/>
                <a:cs typeface="创艺简魏碑"/>
              </a:rPr>
              <a:t>上称作化学品安全信息卡，简称</a:t>
            </a:r>
            <a:r>
              <a:rPr lang="en-US" altLang="zh-CN" sz="2000">
                <a:latin typeface="创艺简魏碑"/>
                <a:ea typeface="创艺简魏碑"/>
                <a:cs typeface="创艺简魏碑"/>
              </a:rPr>
              <a:t>SDS。</a:t>
            </a:r>
            <a:r>
              <a:rPr lang="en-US" altLang="zh-CN" sz="1700">
                <a:latin typeface="创艺简魏碑"/>
                <a:ea typeface="创艺简魏碑"/>
                <a:cs typeface="创艺简魏碑"/>
              </a:rPr>
              <a:t> </a:t>
            </a:r>
          </a:p>
          <a:p>
            <a:pPr>
              <a:lnSpc>
                <a:spcPct val="150000"/>
              </a:lnSpc>
            </a:pPr>
            <a:r>
              <a:rPr lang="en-US" altLang="zh-CN" sz="1300">
                <a:solidFill>
                  <a:srgbClr val="CC0000"/>
                </a:solidFill>
              </a:rPr>
              <a:t>●</a:t>
            </a:r>
            <a:r>
              <a:rPr lang="zh-CN" altLang="en-US" sz="2000">
                <a:latin typeface="创艺简魏碑"/>
                <a:ea typeface="创艺简魏碑"/>
                <a:cs typeface="创艺简魏碑"/>
              </a:rPr>
              <a:t>化学品安全技术说明书是一份关于危险化学品燃爆、毒性和环境危害以及安全使用、泄漏应急处置、主要理化参数、法律法规等方面信息的综合性文件。</a:t>
            </a:r>
          </a:p>
        </p:txBody>
      </p:sp>
      <p:sp>
        <p:nvSpPr>
          <p:cNvPr id="76803" name="Rectangle 7"/>
          <p:cNvSpPr>
            <a:spLocks noChangeArrowheads="1"/>
          </p:cNvSpPr>
          <p:nvPr/>
        </p:nvSpPr>
        <p:spPr bwMode="auto">
          <a:xfrm>
            <a:off x="762000" y="908051"/>
            <a:ext cx="1066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C00000"/>
                </a:solidFill>
                <a:latin typeface="华文新魏" pitchFamily="2" charset="-122"/>
                <a:ea typeface="华文新魏" pitchFamily="2" charset="-122"/>
              </a:rPr>
              <a:t>3 、</a:t>
            </a:r>
            <a:r>
              <a:rPr lang="zh-CN" altLang="en-US" sz="3600">
                <a:solidFill>
                  <a:srgbClr val="C00000"/>
                </a:solidFill>
                <a:latin typeface="华文新魏" pitchFamily="2" charset="-122"/>
                <a:ea typeface="华文新魏" pitchFamily="2" charset="-122"/>
              </a:rPr>
              <a:t>化学品安全技术说明书和安全标签</a:t>
            </a:r>
          </a:p>
          <a:p>
            <a:r>
              <a:rPr lang="zh-CN" altLang="en-US" sz="2800"/>
              <a:t>（</a:t>
            </a:r>
            <a:r>
              <a:rPr lang="en-US" altLang="zh-CN" sz="2800"/>
              <a:t>GB/T 16483-2008</a:t>
            </a:r>
            <a:r>
              <a:rPr lang="zh-CN" altLang="en-US" sz="2800"/>
              <a:t>化学品安全技术说明书  内容和项目顺序）</a:t>
            </a:r>
            <a:endParaRPr lang="en-US" altLang="zh-CN" sz="2800"/>
          </a:p>
        </p:txBody>
      </p:sp>
      <p:pic>
        <p:nvPicPr>
          <p:cNvPr id="7680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434" y="3933826"/>
            <a:ext cx="24003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5079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3"/>
          <p:cNvSpPr>
            <a:spLocks noChangeArrowheads="1"/>
          </p:cNvSpPr>
          <p:nvPr/>
        </p:nvSpPr>
        <p:spPr bwMode="auto">
          <a:xfrm>
            <a:off x="9584131" y="2162175"/>
            <a:ext cx="1007807" cy="2459038"/>
          </a:xfrm>
          <a:prstGeom prst="wedgeRoundRectCallout">
            <a:avLst>
              <a:gd name="adj1" fmla="val -103324"/>
              <a:gd name="adj2" fmla="val 44634"/>
              <a:gd name="adj3" fmla="val 16667"/>
            </a:avLst>
          </a:prstGeom>
          <a:solidFill>
            <a:srgbClr val="CCECFF"/>
          </a:solidFill>
          <a:ln>
            <a:noFill/>
          </a:ln>
          <a:effectLst>
            <a:prstShdw prst="shdw17" dist="17961" dir="2700000">
              <a:srgbClr val="7A8E99"/>
            </a:prstShdw>
          </a:effectLst>
          <a:extLst>
            <a:ext uri="{91240B29-F687-4F45-9708-019B960494DF}">
              <a14:hiddenLine xmlns:a14="http://schemas.microsoft.com/office/drawing/2010/main" w="28575">
                <a:solidFill>
                  <a:srgbClr val="000000"/>
                </a:solidFill>
                <a:miter lim="800000"/>
                <a:headEnd/>
                <a:tailEnd/>
              </a14:hiddenLine>
            </a:ext>
          </a:extLst>
        </p:spPr>
        <p:txBody>
          <a:bodyPr vert="eaVert" lIns="86493" tIns="43247" rIns="86493" bIns="43247" anchor="ctr">
            <a:spAutoFit/>
          </a:bodyPr>
          <a:lstStyle/>
          <a:p>
            <a:pPr algn="ctr" defTabSz="865188">
              <a:lnSpc>
                <a:spcPct val="104000"/>
              </a:lnSpc>
            </a:pPr>
            <a:r>
              <a:rPr lang="zh-CN" altLang="en-US" sz="2300">
                <a:latin typeface="隶书" pitchFamily="49" charset="-122"/>
                <a:ea typeface="隶书" pitchFamily="49" charset="-122"/>
              </a:rPr>
              <a:t>安全技术说明书</a:t>
            </a:r>
          </a:p>
          <a:p>
            <a:pPr algn="ctr" defTabSz="865188">
              <a:lnSpc>
                <a:spcPct val="104000"/>
              </a:lnSpc>
            </a:pPr>
            <a:r>
              <a:rPr lang="zh-CN" altLang="en-US" sz="2300">
                <a:latin typeface="隶书" pitchFamily="49" charset="-122"/>
                <a:ea typeface="隶书" pitchFamily="49" charset="-122"/>
              </a:rPr>
              <a:t>内  容</a:t>
            </a:r>
            <a:endParaRPr lang="zh-CN" altLang="en-US" sz="2300">
              <a:latin typeface="黑体" pitchFamily="49" charset="-122"/>
              <a:ea typeface="黑体" pitchFamily="49" charset="-122"/>
            </a:endParaRPr>
          </a:p>
        </p:txBody>
      </p:sp>
      <p:sp>
        <p:nvSpPr>
          <p:cNvPr id="77827" name="Text Box 4"/>
          <p:cNvSpPr txBox="1">
            <a:spLocks noChangeArrowheads="1"/>
          </p:cNvSpPr>
          <p:nvPr/>
        </p:nvSpPr>
        <p:spPr bwMode="auto">
          <a:xfrm>
            <a:off x="4389967" y="2946400"/>
            <a:ext cx="174740" cy="45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endParaRPr lang="zh-CN" altLang="en-US" sz="2300">
              <a:ea typeface="方正综艺简体"/>
              <a:cs typeface="方正综艺简体"/>
            </a:endParaRPr>
          </a:p>
        </p:txBody>
      </p:sp>
      <p:sp>
        <p:nvSpPr>
          <p:cNvPr id="77828" name="Text Box 5"/>
          <p:cNvSpPr txBox="1">
            <a:spLocks noChangeArrowheads="1"/>
          </p:cNvSpPr>
          <p:nvPr/>
        </p:nvSpPr>
        <p:spPr bwMode="auto">
          <a:xfrm>
            <a:off x="2063751" y="981076"/>
            <a:ext cx="19939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lnSpc>
                <a:spcPct val="104000"/>
              </a:lnSpc>
            </a:pPr>
            <a:r>
              <a:rPr lang="zh-CN" altLang="en-US" sz="1700">
                <a:solidFill>
                  <a:srgbClr val="CC0000"/>
                </a:solidFill>
                <a:ea typeface="仿宋_GB2312" pitchFamily="49" charset="-122"/>
              </a:rPr>
              <a:t>1. 化学品</a:t>
            </a:r>
          </a:p>
          <a:p>
            <a:pPr algn="ctr">
              <a:lnSpc>
                <a:spcPct val="104000"/>
              </a:lnSpc>
            </a:pPr>
            <a:r>
              <a:rPr lang="zh-CN" altLang="en-US" sz="1700">
                <a:solidFill>
                  <a:srgbClr val="CC0000"/>
                </a:solidFill>
                <a:ea typeface="仿宋_GB2312" pitchFamily="49" charset="-122"/>
              </a:rPr>
              <a:t>及企业标识</a:t>
            </a:r>
            <a:endParaRPr lang="zh-CN" altLang="en-US" sz="2300">
              <a:ea typeface="仿宋_GB2312" pitchFamily="49" charset="-122"/>
            </a:endParaRPr>
          </a:p>
        </p:txBody>
      </p:sp>
      <p:sp>
        <p:nvSpPr>
          <p:cNvPr id="77829" name="Text Box 6"/>
          <p:cNvSpPr txBox="1">
            <a:spLocks noChangeArrowheads="1"/>
          </p:cNvSpPr>
          <p:nvPr/>
        </p:nvSpPr>
        <p:spPr bwMode="auto">
          <a:xfrm>
            <a:off x="4938185" y="1809750"/>
            <a:ext cx="190923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spcBef>
                <a:spcPct val="50000"/>
              </a:spcBef>
            </a:pPr>
            <a:r>
              <a:rPr lang="en-US" altLang="zh-CN" sz="1700">
                <a:solidFill>
                  <a:srgbClr val="CC0000"/>
                </a:solidFill>
                <a:ea typeface="仿宋_GB2312" pitchFamily="49" charset="-122"/>
              </a:rPr>
              <a:t>3. </a:t>
            </a:r>
            <a:r>
              <a:rPr lang="zh-CN" altLang="en-US" sz="1700">
                <a:solidFill>
                  <a:srgbClr val="CC0000"/>
                </a:solidFill>
                <a:ea typeface="仿宋_GB2312" pitchFamily="49" charset="-122"/>
              </a:rPr>
              <a:t>成分</a:t>
            </a:r>
          </a:p>
          <a:p>
            <a:pPr>
              <a:lnSpc>
                <a:spcPct val="104000"/>
              </a:lnSpc>
              <a:spcBef>
                <a:spcPct val="50000"/>
              </a:spcBef>
            </a:pPr>
            <a:r>
              <a:rPr lang="zh-CN" altLang="en-US" sz="1700">
                <a:solidFill>
                  <a:srgbClr val="CC0000"/>
                </a:solidFill>
                <a:ea typeface="仿宋_GB2312" pitchFamily="49" charset="-122"/>
              </a:rPr>
              <a:t>组成信息</a:t>
            </a:r>
            <a:endParaRPr lang="zh-CN" altLang="en-US" sz="2300">
              <a:ea typeface="仿宋_GB2312" pitchFamily="49" charset="-122"/>
            </a:endParaRPr>
          </a:p>
        </p:txBody>
      </p:sp>
      <p:sp>
        <p:nvSpPr>
          <p:cNvPr id="77830" name="Text Box 7"/>
          <p:cNvSpPr txBox="1">
            <a:spLocks noChangeArrowheads="1"/>
          </p:cNvSpPr>
          <p:nvPr/>
        </p:nvSpPr>
        <p:spPr bwMode="auto">
          <a:xfrm>
            <a:off x="7042151" y="1117600"/>
            <a:ext cx="2415116" cy="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en-US" altLang="zh-CN" sz="1700">
                <a:solidFill>
                  <a:srgbClr val="CC0000"/>
                </a:solidFill>
                <a:ea typeface="仿宋_GB2312" pitchFamily="49" charset="-122"/>
              </a:rPr>
              <a:t>2. </a:t>
            </a:r>
            <a:r>
              <a:rPr lang="zh-CN" altLang="en-US" sz="1700">
                <a:solidFill>
                  <a:srgbClr val="CC0000"/>
                </a:solidFill>
                <a:ea typeface="仿宋_GB2312" pitchFamily="49" charset="-122"/>
              </a:rPr>
              <a:t>危险性概述</a:t>
            </a:r>
            <a:endParaRPr lang="zh-CN" altLang="en-US" sz="2300">
              <a:ea typeface="仿宋_GB2312" pitchFamily="49" charset="-122"/>
            </a:endParaRPr>
          </a:p>
        </p:txBody>
      </p:sp>
      <p:sp>
        <p:nvSpPr>
          <p:cNvPr id="77831" name="Text Box 8"/>
          <p:cNvSpPr txBox="1">
            <a:spLocks noChangeArrowheads="1"/>
          </p:cNvSpPr>
          <p:nvPr/>
        </p:nvSpPr>
        <p:spPr bwMode="auto">
          <a:xfrm>
            <a:off x="2406651" y="1895475"/>
            <a:ext cx="1864783" cy="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zh-CN" altLang="en-US" sz="1700">
                <a:solidFill>
                  <a:srgbClr val="CC0000"/>
                </a:solidFill>
                <a:ea typeface="仿宋_GB2312" pitchFamily="49" charset="-122"/>
              </a:rPr>
              <a:t>4</a:t>
            </a:r>
            <a:r>
              <a:rPr lang="zh-CN" altLang="en-US" sz="1700">
                <a:solidFill>
                  <a:srgbClr val="CC0000"/>
                </a:solidFill>
                <a:latin typeface="仿宋_GB2312" pitchFamily="49" charset="-122"/>
                <a:ea typeface="仿宋_GB2312" pitchFamily="49" charset="-122"/>
              </a:rPr>
              <a:t>.急救措施</a:t>
            </a:r>
            <a:endParaRPr lang="zh-CN" altLang="en-US" sz="1500">
              <a:latin typeface="仿宋_GB2312" pitchFamily="49" charset="-122"/>
              <a:ea typeface="仿宋_GB2312" pitchFamily="49" charset="-122"/>
            </a:endParaRPr>
          </a:p>
        </p:txBody>
      </p:sp>
      <p:sp>
        <p:nvSpPr>
          <p:cNvPr id="77832" name="Text Box 9"/>
          <p:cNvSpPr txBox="1">
            <a:spLocks noChangeArrowheads="1"/>
          </p:cNvSpPr>
          <p:nvPr/>
        </p:nvSpPr>
        <p:spPr bwMode="auto">
          <a:xfrm>
            <a:off x="2406651" y="2678113"/>
            <a:ext cx="1864783" cy="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zh-CN" altLang="en-US" sz="1700">
                <a:solidFill>
                  <a:srgbClr val="CC0000"/>
                </a:solidFill>
                <a:ea typeface="仿宋_GB2312" pitchFamily="49" charset="-122"/>
              </a:rPr>
              <a:t>5</a:t>
            </a:r>
            <a:r>
              <a:rPr lang="zh-CN" altLang="en-US" sz="1700">
                <a:solidFill>
                  <a:srgbClr val="CC0000"/>
                </a:solidFill>
                <a:latin typeface="仿宋_GB2312" pitchFamily="49" charset="-122"/>
                <a:ea typeface="仿宋_GB2312" pitchFamily="49" charset="-122"/>
              </a:rPr>
              <a:t>.消防措施</a:t>
            </a:r>
            <a:endParaRPr lang="zh-CN" altLang="en-US" sz="2300">
              <a:solidFill>
                <a:srgbClr val="CC0000"/>
              </a:solidFill>
              <a:ea typeface="仿宋_GB2312" pitchFamily="49" charset="-122"/>
            </a:endParaRPr>
          </a:p>
        </p:txBody>
      </p:sp>
      <p:sp>
        <p:nvSpPr>
          <p:cNvPr id="77833" name="Text Box 10"/>
          <p:cNvSpPr txBox="1">
            <a:spLocks noChangeArrowheads="1"/>
          </p:cNvSpPr>
          <p:nvPr/>
        </p:nvSpPr>
        <p:spPr bwMode="auto">
          <a:xfrm>
            <a:off x="1407585" y="3354388"/>
            <a:ext cx="2671233" cy="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zh-CN" altLang="en-US" sz="1700">
                <a:solidFill>
                  <a:srgbClr val="CC0000"/>
                </a:solidFill>
                <a:ea typeface="仿宋_GB2312" pitchFamily="49" charset="-122"/>
              </a:rPr>
              <a:t>6.泄漏应急处理</a:t>
            </a:r>
            <a:endParaRPr lang="zh-CN" altLang="en-US" sz="1500">
              <a:ea typeface="仿宋_GB2312" pitchFamily="49" charset="-122"/>
            </a:endParaRPr>
          </a:p>
        </p:txBody>
      </p:sp>
      <p:sp>
        <p:nvSpPr>
          <p:cNvPr id="77834" name="Text Box 11"/>
          <p:cNvSpPr txBox="1">
            <a:spLocks noChangeArrowheads="1"/>
          </p:cNvSpPr>
          <p:nvPr/>
        </p:nvSpPr>
        <p:spPr bwMode="auto">
          <a:xfrm>
            <a:off x="2239433" y="4260850"/>
            <a:ext cx="2895600" cy="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zh-CN" altLang="en-US" sz="1700">
                <a:solidFill>
                  <a:srgbClr val="CC0000"/>
                </a:solidFill>
                <a:ea typeface="方正综艺简体"/>
                <a:cs typeface="方正综艺简体"/>
              </a:rPr>
              <a:t>7.</a:t>
            </a:r>
            <a:r>
              <a:rPr lang="zh-CN" altLang="en-US" sz="1700">
                <a:solidFill>
                  <a:srgbClr val="CC0000"/>
                </a:solidFill>
                <a:ea typeface="仿宋_GB2312" pitchFamily="49" charset="-122"/>
              </a:rPr>
              <a:t>操作处置与储存</a:t>
            </a:r>
            <a:endParaRPr lang="zh-CN" altLang="en-US" sz="2300">
              <a:ea typeface="方正综艺简体"/>
              <a:cs typeface="方正综艺简体"/>
            </a:endParaRPr>
          </a:p>
        </p:txBody>
      </p:sp>
      <p:sp>
        <p:nvSpPr>
          <p:cNvPr id="77835" name="Text Box 12"/>
          <p:cNvSpPr txBox="1">
            <a:spLocks noChangeArrowheads="1"/>
          </p:cNvSpPr>
          <p:nvPr/>
        </p:nvSpPr>
        <p:spPr bwMode="auto">
          <a:xfrm>
            <a:off x="1775884" y="4868864"/>
            <a:ext cx="2641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zh-CN" altLang="en-US" sz="1700">
                <a:solidFill>
                  <a:srgbClr val="CC0000"/>
                </a:solidFill>
                <a:ea typeface="方正综艺简体"/>
                <a:cs typeface="方正综艺简体"/>
              </a:rPr>
              <a:t>8.</a:t>
            </a:r>
            <a:r>
              <a:rPr lang="zh-CN" altLang="en-US" sz="1700">
                <a:solidFill>
                  <a:srgbClr val="CC0000"/>
                </a:solidFill>
                <a:ea typeface="仿宋_GB2312" pitchFamily="49" charset="-122"/>
              </a:rPr>
              <a:t>接触控制和</a:t>
            </a:r>
          </a:p>
          <a:p>
            <a:pPr>
              <a:lnSpc>
                <a:spcPct val="104000"/>
              </a:lnSpc>
            </a:pPr>
            <a:r>
              <a:rPr lang="zh-CN" altLang="en-US" sz="1700">
                <a:solidFill>
                  <a:srgbClr val="CC0000"/>
                </a:solidFill>
                <a:ea typeface="仿宋_GB2312" pitchFamily="49" charset="-122"/>
              </a:rPr>
              <a:t>个体防护</a:t>
            </a:r>
          </a:p>
        </p:txBody>
      </p:sp>
      <p:sp>
        <p:nvSpPr>
          <p:cNvPr id="77836" name="Text Box 13"/>
          <p:cNvSpPr txBox="1">
            <a:spLocks noChangeArrowheads="1"/>
          </p:cNvSpPr>
          <p:nvPr/>
        </p:nvSpPr>
        <p:spPr bwMode="auto">
          <a:xfrm>
            <a:off x="2614085" y="5608638"/>
            <a:ext cx="2042583" cy="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zh-CN" altLang="en-US" sz="1700">
                <a:solidFill>
                  <a:srgbClr val="CC0000"/>
                </a:solidFill>
                <a:ea typeface="方正综艺简体"/>
                <a:cs typeface="方正综艺简体"/>
              </a:rPr>
              <a:t>9</a:t>
            </a:r>
            <a:r>
              <a:rPr lang="zh-CN" altLang="en-US" sz="1700">
                <a:solidFill>
                  <a:srgbClr val="CC0000"/>
                </a:solidFill>
                <a:latin typeface="仿宋_GB2312" pitchFamily="49" charset="-122"/>
                <a:ea typeface="仿宋_GB2312" pitchFamily="49" charset="-122"/>
              </a:rPr>
              <a:t>.理化特性</a:t>
            </a:r>
            <a:endParaRPr lang="zh-CN" altLang="en-US" sz="1500">
              <a:latin typeface="仿宋_GB2312" pitchFamily="49" charset="-122"/>
              <a:ea typeface="仿宋_GB2312" pitchFamily="49" charset="-122"/>
            </a:endParaRPr>
          </a:p>
        </p:txBody>
      </p:sp>
      <p:sp>
        <p:nvSpPr>
          <p:cNvPr id="77837" name="Text Box 14"/>
          <p:cNvSpPr txBox="1">
            <a:spLocks noChangeArrowheads="1"/>
          </p:cNvSpPr>
          <p:nvPr/>
        </p:nvSpPr>
        <p:spPr bwMode="auto">
          <a:xfrm>
            <a:off x="7012517" y="1574800"/>
            <a:ext cx="196426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lnSpc>
                <a:spcPct val="104000"/>
              </a:lnSpc>
            </a:pPr>
            <a:r>
              <a:rPr lang="zh-CN" altLang="en-US" sz="1700">
                <a:solidFill>
                  <a:srgbClr val="CC0000"/>
                </a:solidFill>
                <a:ea typeface="方正综艺简体"/>
                <a:cs typeface="方正综艺简体"/>
              </a:rPr>
              <a:t>10.</a:t>
            </a:r>
            <a:r>
              <a:rPr lang="zh-CN" altLang="en-US" sz="1700">
                <a:solidFill>
                  <a:srgbClr val="CC0000"/>
                </a:solidFill>
                <a:ea typeface="仿宋_GB2312" pitchFamily="49" charset="-122"/>
              </a:rPr>
              <a:t>稳定性</a:t>
            </a:r>
          </a:p>
          <a:p>
            <a:pPr algn="ctr">
              <a:lnSpc>
                <a:spcPct val="104000"/>
              </a:lnSpc>
            </a:pPr>
            <a:r>
              <a:rPr lang="zh-CN" altLang="en-US" sz="1700">
                <a:solidFill>
                  <a:srgbClr val="CC0000"/>
                </a:solidFill>
                <a:ea typeface="仿宋_GB2312" pitchFamily="49" charset="-122"/>
              </a:rPr>
              <a:t>和反应性</a:t>
            </a:r>
            <a:endParaRPr lang="zh-CN" altLang="en-US" sz="2300">
              <a:ea typeface="仿宋_GB2312" pitchFamily="49" charset="-122"/>
            </a:endParaRPr>
          </a:p>
        </p:txBody>
      </p:sp>
      <p:sp>
        <p:nvSpPr>
          <p:cNvPr id="77838" name="Text Box 15"/>
          <p:cNvSpPr txBox="1">
            <a:spLocks noChangeArrowheads="1"/>
          </p:cNvSpPr>
          <p:nvPr/>
        </p:nvSpPr>
        <p:spPr bwMode="auto">
          <a:xfrm>
            <a:off x="6957484" y="2417763"/>
            <a:ext cx="2402416" cy="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zh-CN" altLang="en-US" sz="1700">
                <a:solidFill>
                  <a:srgbClr val="CC0000"/>
                </a:solidFill>
                <a:ea typeface="方正综艺简体"/>
                <a:cs typeface="方正综艺简体"/>
              </a:rPr>
              <a:t>11.</a:t>
            </a:r>
            <a:r>
              <a:rPr lang="zh-CN" altLang="en-US" sz="1700">
                <a:solidFill>
                  <a:srgbClr val="CC0000"/>
                </a:solidFill>
                <a:ea typeface="仿宋_GB2312" pitchFamily="49" charset="-122"/>
              </a:rPr>
              <a:t>毒理学信息</a:t>
            </a:r>
            <a:endParaRPr lang="zh-CN" altLang="en-US" sz="1500">
              <a:ea typeface="方正综艺简体"/>
              <a:cs typeface="方正综艺简体"/>
            </a:endParaRPr>
          </a:p>
        </p:txBody>
      </p:sp>
      <p:sp>
        <p:nvSpPr>
          <p:cNvPr id="77839" name="Text Box 16"/>
          <p:cNvSpPr txBox="1">
            <a:spLocks noChangeArrowheads="1"/>
          </p:cNvSpPr>
          <p:nvPr/>
        </p:nvSpPr>
        <p:spPr bwMode="auto">
          <a:xfrm>
            <a:off x="6955367" y="3070225"/>
            <a:ext cx="2404533" cy="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zh-CN" altLang="en-US" sz="1700">
                <a:solidFill>
                  <a:srgbClr val="CC0000"/>
                </a:solidFill>
                <a:ea typeface="方正综艺简体"/>
                <a:cs typeface="方正综艺简体"/>
              </a:rPr>
              <a:t>12.</a:t>
            </a:r>
            <a:r>
              <a:rPr lang="zh-CN" altLang="en-US" sz="1700">
                <a:solidFill>
                  <a:srgbClr val="CC0000"/>
                </a:solidFill>
                <a:ea typeface="仿宋_GB2312" pitchFamily="49" charset="-122"/>
              </a:rPr>
              <a:t>生态学信息</a:t>
            </a:r>
            <a:endParaRPr lang="zh-CN" altLang="en-US" sz="2300">
              <a:ea typeface="仿宋_GB2312" pitchFamily="49" charset="-122"/>
            </a:endParaRPr>
          </a:p>
        </p:txBody>
      </p:sp>
      <p:sp>
        <p:nvSpPr>
          <p:cNvPr id="77840" name="Text Box 17"/>
          <p:cNvSpPr txBox="1">
            <a:spLocks noChangeArrowheads="1"/>
          </p:cNvSpPr>
          <p:nvPr/>
        </p:nvSpPr>
        <p:spPr bwMode="auto">
          <a:xfrm>
            <a:off x="7042152" y="3870325"/>
            <a:ext cx="2127249" cy="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zh-CN" altLang="en-US" sz="1700">
                <a:solidFill>
                  <a:srgbClr val="CC0000"/>
                </a:solidFill>
                <a:ea typeface="方正综艺简体"/>
                <a:cs typeface="方正综艺简体"/>
              </a:rPr>
              <a:t>13.</a:t>
            </a:r>
            <a:r>
              <a:rPr lang="zh-CN" altLang="en-US" sz="1700">
                <a:solidFill>
                  <a:srgbClr val="CC0000"/>
                </a:solidFill>
                <a:latin typeface="仿宋_GB2312" pitchFamily="49" charset="-122"/>
                <a:ea typeface="仿宋_GB2312" pitchFamily="49" charset="-122"/>
              </a:rPr>
              <a:t>废弃处置</a:t>
            </a:r>
            <a:endParaRPr lang="zh-CN" altLang="en-US" sz="2300">
              <a:latin typeface="仿宋_GB2312" pitchFamily="49" charset="-122"/>
              <a:ea typeface="仿宋_GB2312" pitchFamily="49" charset="-122"/>
            </a:endParaRPr>
          </a:p>
        </p:txBody>
      </p:sp>
      <p:sp>
        <p:nvSpPr>
          <p:cNvPr id="77841" name="Text Box 18"/>
          <p:cNvSpPr txBox="1">
            <a:spLocks noChangeArrowheads="1"/>
          </p:cNvSpPr>
          <p:nvPr/>
        </p:nvSpPr>
        <p:spPr bwMode="auto">
          <a:xfrm>
            <a:off x="7126818" y="4845050"/>
            <a:ext cx="2137833" cy="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zh-CN" altLang="en-US" sz="1700">
                <a:solidFill>
                  <a:srgbClr val="CC0000"/>
                </a:solidFill>
                <a:ea typeface="仿宋_GB2312" pitchFamily="49" charset="-122"/>
              </a:rPr>
              <a:t>14.运输信息</a:t>
            </a:r>
            <a:endParaRPr lang="zh-CN" altLang="en-US" sz="1500">
              <a:ea typeface="仿宋_GB2312" pitchFamily="49" charset="-122"/>
            </a:endParaRPr>
          </a:p>
        </p:txBody>
      </p:sp>
      <p:sp>
        <p:nvSpPr>
          <p:cNvPr id="77842" name="Text Box 19"/>
          <p:cNvSpPr txBox="1">
            <a:spLocks noChangeArrowheads="1"/>
          </p:cNvSpPr>
          <p:nvPr/>
        </p:nvSpPr>
        <p:spPr bwMode="auto">
          <a:xfrm>
            <a:off x="6927851" y="5384800"/>
            <a:ext cx="2144183" cy="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zh-CN" altLang="en-US" sz="1700">
                <a:solidFill>
                  <a:srgbClr val="CC0000"/>
                </a:solidFill>
                <a:ea typeface="方正综艺简体"/>
                <a:cs typeface="方正综艺简体"/>
              </a:rPr>
              <a:t>15.</a:t>
            </a:r>
            <a:r>
              <a:rPr lang="zh-CN" altLang="en-US" sz="1700">
                <a:solidFill>
                  <a:srgbClr val="CC0000"/>
                </a:solidFill>
                <a:ea typeface="仿宋_GB2312" pitchFamily="49" charset="-122"/>
              </a:rPr>
              <a:t>法规信息</a:t>
            </a:r>
            <a:endParaRPr lang="zh-CN" altLang="en-US" sz="2300">
              <a:ea typeface="仿宋_GB2312" pitchFamily="49" charset="-122"/>
            </a:endParaRPr>
          </a:p>
        </p:txBody>
      </p:sp>
      <p:sp>
        <p:nvSpPr>
          <p:cNvPr id="77843" name="Text Box 20"/>
          <p:cNvSpPr txBox="1">
            <a:spLocks noChangeArrowheads="1"/>
          </p:cNvSpPr>
          <p:nvPr/>
        </p:nvSpPr>
        <p:spPr bwMode="auto">
          <a:xfrm>
            <a:off x="4766734" y="5086350"/>
            <a:ext cx="2097617" cy="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04000"/>
              </a:lnSpc>
            </a:pPr>
            <a:r>
              <a:rPr lang="zh-CN" altLang="en-US" sz="1700">
                <a:solidFill>
                  <a:srgbClr val="CC0000"/>
                </a:solidFill>
                <a:ea typeface="方正综艺简体"/>
                <a:cs typeface="方正综艺简体"/>
              </a:rPr>
              <a:t>16.</a:t>
            </a:r>
            <a:r>
              <a:rPr lang="zh-CN" altLang="en-US" sz="1700">
                <a:solidFill>
                  <a:srgbClr val="CC0000"/>
                </a:solidFill>
                <a:ea typeface="仿宋_GB2312" pitchFamily="49" charset="-122"/>
              </a:rPr>
              <a:t>其他信息</a:t>
            </a:r>
            <a:endParaRPr lang="zh-CN" altLang="en-US" sz="1500">
              <a:ea typeface="方正综艺简体"/>
              <a:cs typeface="方正综艺简体"/>
            </a:endParaRPr>
          </a:p>
        </p:txBody>
      </p:sp>
      <p:sp>
        <p:nvSpPr>
          <p:cNvPr id="77844" name="Line 21"/>
          <p:cNvSpPr>
            <a:spLocks noChangeShapeType="1"/>
          </p:cNvSpPr>
          <p:nvPr/>
        </p:nvSpPr>
        <p:spPr bwMode="auto">
          <a:xfrm>
            <a:off x="5609167" y="4214814"/>
            <a:ext cx="0" cy="846137"/>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45" name="Line 22"/>
          <p:cNvSpPr>
            <a:spLocks noChangeShapeType="1"/>
          </p:cNvSpPr>
          <p:nvPr/>
        </p:nvSpPr>
        <p:spPr bwMode="auto">
          <a:xfrm>
            <a:off x="5778501" y="4151313"/>
            <a:ext cx="1149351" cy="1308100"/>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46" name="Line 23"/>
          <p:cNvSpPr>
            <a:spLocks noChangeShapeType="1"/>
          </p:cNvSpPr>
          <p:nvPr/>
        </p:nvSpPr>
        <p:spPr bwMode="auto">
          <a:xfrm flipH="1">
            <a:off x="4207934" y="4151313"/>
            <a:ext cx="1231900" cy="1530350"/>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47" name="Line 24"/>
          <p:cNvSpPr>
            <a:spLocks noChangeShapeType="1"/>
          </p:cNvSpPr>
          <p:nvPr/>
        </p:nvSpPr>
        <p:spPr bwMode="auto">
          <a:xfrm>
            <a:off x="5945718" y="4084639"/>
            <a:ext cx="1178983" cy="911225"/>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48" name="Line 25"/>
          <p:cNvSpPr>
            <a:spLocks noChangeShapeType="1"/>
          </p:cNvSpPr>
          <p:nvPr/>
        </p:nvSpPr>
        <p:spPr bwMode="auto">
          <a:xfrm flipH="1">
            <a:off x="4008967" y="4021138"/>
            <a:ext cx="1346200" cy="1103312"/>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49" name="Line 26"/>
          <p:cNvSpPr>
            <a:spLocks noChangeShapeType="1"/>
          </p:cNvSpPr>
          <p:nvPr/>
        </p:nvSpPr>
        <p:spPr bwMode="auto">
          <a:xfrm flipH="1">
            <a:off x="3924301" y="3956050"/>
            <a:ext cx="757767" cy="323850"/>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50" name="Line 27"/>
          <p:cNvSpPr>
            <a:spLocks noChangeShapeType="1"/>
          </p:cNvSpPr>
          <p:nvPr/>
        </p:nvSpPr>
        <p:spPr bwMode="auto">
          <a:xfrm flipH="1">
            <a:off x="4021668" y="3595688"/>
            <a:ext cx="334433" cy="0"/>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51" name="Line 28"/>
          <p:cNvSpPr>
            <a:spLocks noChangeShapeType="1"/>
          </p:cNvSpPr>
          <p:nvPr/>
        </p:nvSpPr>
        <p:spPr bwMode="auto">
          <a:xfrm>
            <a:off x="6618817" y="3890964"/>
            <a:ext cx="421216" cy="130175"/>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52" name="Line 29"/>
          <p:cNvSpPr>
            <a:spLocks noChangeShapeType="1"/>
          </p:cNvSpPr>
          <p:nvPr/>
        </p:nvSpPr>
        <p:spPr bwMode="auto">
          <a:xfrm flipV="1">
            <a:off x="6460067" y="3305175"/>
            <a:ext cx="579967" cy="141288"/>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53" name="Line 30"/>
          <p:cNvSpPr>
            <a:spLocks noChangeShapeType="1"/>
          </p:cNvSpPr>
          <p:nvPr/>
        </p:nvSpPr>
        <p:spPr bwMode="auto">
          <a:xfrm>
            <a:off x="4008967" y="2849563"/>
            <a:ext cx="480484" cy="298450"/>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54" name="Line 31"/>
          <p:cNvSpPr>
            <a:spLocks noChangeShapeType="1"/>
          </p:cNvSpPr>
          <p:nvPr/>
        </p:nvSpPr>
        <p:spPr bwMode="auto">
          <a:xfrm flipH="1">
            <a:off x="6364817" y="2719389"/>
            <a:ext cx="675216" cy="503237"/>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55" name="Line 32"/>
          <p:cNvSpPr>
            <a:spLocks noChangeShapeType="1"/>
          </p:cNvSpPr>
          <p:nvPr/>
        </p:nvSpPr>
        <p:spPr bwMode="auto">
          <a:xfrm flipH="1">
            <a:off x="6178551" y="2105026"/>
            <a:ext cx="937683" cy="968375"/>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56" name="Line 33"/>
          <p:cNvSpPr>
            <a:spLocks noChangeShapeType="1"/>
          </p:cNvSpPr>
          <p:nvPr/>
        </p:nvSpPr>
        <p:spPr bwMode="auto">
          <a:xfrm>
            <a:off x="4093633" y="2133600"/>
            <a:ext cx="584200" cy="865188"/>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57" name="Line 34"/>
          <p:cNvSpPr>
            <a:spLocks noChangeShapeType="1"/>
          </p:cNvSpPr>
          <p:nvPr/>
        </p:nvSpPr>
        <p:spPr bwMode="auto">
          <a:xfrm>
            <a:off x="4008967" y="1417639"/>
            <a:ext cx="950384" cy="1506537"/>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58" name="Line 35"/>
          <p:cNvSpPr>
            <a:spLocks noChangeShapeType="1"/>
          </p:cNvSpPr>
          <p:nvPr/>
        </p:nvSpPr>
        <p:spPr bwMode="auto">
          <a:xfrm flipH="1">
            <a:off x="5990167" y="1354138"/>
            <a:ext cx="1049867" cy="1644650"/>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59" name="Line 36"/>
          <p:cNvSpPr>
            <a:spLocks noChangeShapeType="1"/>
          </p:cNvSpPr>
          <p:nvPr/>
        </p:nvSpPr>
        <p:spPr bwMode="auto">
          <a:xfrm>
            <a:off x="5522384" y="2625726"/>
            <a:ext cx="0" cy="334963"/>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77860"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1" y="3068639"/>
            <a:ext cx="2197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5494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857251" y="2276476"/>
            <a:ext cx="1066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C00000"/>
                </a:solidFill>
                <a:latin typeface="华文新魏" pitchFamily="2" charset="-122"/>
                <a:ea typeface="华文新魏" pitchFamily="2" charset="-122"/>
              </a:rPr>
              <a:t>3、</a:t>
            </a:r>
            <a:r>
              <a:rPr lang="zh-CN" altLang="en-US" sz="3600">
                <a:solidFill>
                  <a:srgbClr val="C00000"/>
                </a:solidFill>
                <a:latin typeface="华文新魏" pitchFamily="2" charset="-122"/>
                <a:ea typeface="华文新魏" pitchFamily="2" charset="-122"/>
              </a:rPr>
              <a:t>化学品安全技术说明书和安全标签</a:t>
            </a:r>
          </a:p>
          <a:p>
            <a:r>
              <a:rPr lang="zh-CN" altLang="en-US" sz="2800"/>
              <a:t>（</a:t>
            </a:r>
            <a:r>
              <a:rPr lang="en-US" altLang="zh-CN" sz="2800"/>
              <a:t>GB 15258- 2009 </a:t>
            </a:r>
            <a:r>
              <a:rPr lang="zh-CN" altLang="en-US" sz="2800"/>
              <a:t>化学品安全标签编写规定）</a:t>
            </a:r>
            <a:endParaRPr lang="en-US" altLang="zh-CN" sz="2800"/>
          </a:p>
        </p:txBody>
      </p:sp>
    </p:spTree>
    <p:extLst>
      <p:ext uri="{BB962C8B-B14F-4D97-AF65-F5344CB8AC3E}">
        <p14:creationId xmlns:p14="http://schemas.microsoft.com/office/powerpoint/2010/main" val="3915893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ChangeArrowheads="1"/>
          </p:cNvSpPr>
          <p:nvPr/>
        </p:nvSpPr>
        <p:spPr bwMode="auto">
          <a:xfrm>
            <a:off x="624417" y="1105135"/>
            <a:ext cx="2336800" cy="952034"/>
          </a:xfrm>
          <a:prstGeom prst="wedgeRoundRectCallout">
            <a:avLst>
              <a:gd name="adj1" fmla="val 126449"/>
              <a:gd name="adj2" fmla="val 141287"/>
              <a:gd name="adj3" fmla="val 16667"/>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pPr algn="ctr">
              <a:lnSpc>
                <a:spcPct val="104000"/>
              </a:lnSpc>
            </a:pPr>
            <a:r>
              <a:rPr lang="zh-CN" altLang="en-US" sz="2400">
                <a:latin typeface="隶书" pitchFamily="49" charset="-122"/>
                <a:ea typeface="隶书" pitchFamily="49" charset="-122"/>
              </a:rPr>
              <a:t>其它</a:t>
            </a:r>
          </a:p>
          <a:p>
            <a:pPr algn="ctr">
              <a:lnSpc>
                <a:spcPct val="104000"/>
              </a:lnSpc>
            </a:pPr>
            <a:r>
              <a:rPr lang="zh-CN" altLang="en-US" sz="2400">
                <a:latin typeface="隶书" pitchFamily="49" charset="-122"/>
                <a:ea typeface="隶书" pitchFamily="49" charset="-122"/>
              </a:rPr>
              <a:t>安全标签</a:t>
            </a:r>
            <a:endParaRPr lang="zh-CN" altLang="en-US" sz="2400">
              <a:latin typeface="黑体" pitchFamily="49" charset="-122"/>
              <a:ea typeface="黑体" pitchFamily="49" charset="-122"/>
            </a:endParaRPr>
          </a:p>
        </p:txBody>
      </p:sp>
      <p:sp>
        <p:nvSpPr>
          <p:cNvPr id="79875" name="Text Box 44"/>
          <p:cNvSpPr txBox="1">
            <a:spLocks noChangeArrowheads="1"/>
          </p:cNvSpPr>
          <p:nvPr/>
        </p:nvSpPr>
        <p:spPr bwMode="auto">
          <a:xfrm>
            <a:off x="4271434" y="2492375"/>
            <a:ext cx="585681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endParaRPr lang="zh-CN" altLang="en-US"/>
          </a:p>
        </p:txBody>
      </p:sp>
      <p:sp>
        <p:nvSpPr>
          <p:cNvPr id="79876" name="Rectangle 52"/>
          <p:cNvSpPr>
            <a:spLocks noChangeArrowheads="1"/>
          </p:cNvSpPr>
          <p:nvPr/>
        </p:nvSpPr>
        <p:spPr bwMode="auto">
          <a:xfrm>
            <a:off x="5039785" y="1989138"/>
            <a:ext cx="6049433" cy="38163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9877" name="Text Box 53"/>
          <p:cNvSpPr txBox="1">
            <a:spLocks noChangeArrowheads="1"/>
          </p:cNvSpPr>
          <p:nvPr/>
        </p:nvSpPr>
        <p:spPr bwMode="auto">
          <a:xfrm>
            <a:off x="5520267" y="2781301"/>
            <a:ext cx="609600" cy="650875"/>
          </a:xfrm>
          <a:prstGeom prst="rect">
            <a:avLst/>
          </a:prstGeom>
          <a:solidFill>
            <a:srgbClr val="000000"/>
          </a:solidFill>
          <a:ln w="9525">
            <a:solidFill>
              <a:srgbClr val="FFFFFF"/>
            </a:solidFill>
            <a:miter lim="800000"/>
            <a:headEnd/>
            <a:tailEnd/>
          </a:ln>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r>
              <a:rPr lang="zh-CN" altLang="en-US" sz="1800">
                <a:solidFill>
                  <a:srgbClr val="FFFFFF"/>
                </a:solidFill>
              </a:rPr>
              <a:t>危</a:t>
            </a:r>
          </a:p>
          <a:p>
            <a:pPr algn="ctr"/>
            <a:r>
              <a:rPr lang="zh-CN" altLang="en-US" sz="1800">
                <a:solidFill>
                  <a:srgbClr val="FFFFFF"/>
                </a:solidFill>
              </a:rPr>
              <a:t>险</a:t>
            </a:r>
            <a:endParaRPr lang="zh-CN" altLang="en-US"/>
          </a:p>
        </p:txBody>
      </p:sp>
      <p:sp>
        <p:nvSpPr>
          <p:cNvPr id="79878" name="Rectangle 54"/>
          <p:cNvSpPr>
            <a:spLocks noChangeArrowheads="1"/>
          </p:cNvSpPr>
          <p:nvPr/>
        </p:nvSpPr>
        <p:spPr bwMode="auto">
          <a:xfrm>
            <a:off x="6000751" y="3933825"/>
            <a:ext cx="3962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2000"/>
              </a:lnSpc>
            </a:pPr>
            <a:r>
              <a:rPr lang="zh-CN" altLang="en-US" sz="1500">
                <a:latin typeface="宋体" pitchFamily="2" charset="-122"/>
              </a:rPr>
              <a:t>极易燃液体和蒸气，食入致死，对水生生物毒性非常大</a:t>
            </a:r>
            <a:endParaRPr lang="zh-CN" altLang="en-US"/>
          </a:p>
        </p:txBody>
      </p:sp>
      <p:sp>
        <p:nvSpPr>
          <p:cNvPr id="79879" name="Text Box 55"/>
          <p:cNvSpPr txBox="1">
            <a:spLocks noChangeArrowheads="1"/>
          </p:cNvSpPr>
          <p:nvPr/>
        </p:nvSpPr>
        <p:spPr bwMode="auto">
          <a:xfrm>
            <a:off x="5615517" y="4941888"/>
            <a:ext cx="457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r>
              <a:rPr lang="zh-CN" altLang="en-US" sz="1200">
                <a:solidFill>
                  <a:srgbClr val="000000"/>
                </a:solidFill>
              </a:rPr>
              <a:t>生产商：********************************     电话：******</a:t>
            </a:r>
            <a:r>
              <a:rPr lang="zh-CN" altLang="en-US" sz="1000"/>
              <a:t> </a:t>
            </a:r>
            <a:endParaRPr lang="zh-CN" altLang="en-US" sz="900">
              <a:solidFill>
                <a:srgbClr val="000000"/>
              </a:solidFill>
            </a:endParaRPr>
          </a:p>
          <a:p>
            <a:pPr algn="just"/>
            <a:r>
              <a:rPr lang="zh-CN" altLang="en-US" sz="1000">
                <a:solidFill>
                  <a:srgbClr val="000000"/>
                </a:solidFill>
                <a:latin typeface="宋体" pitchFamily="2" charset="-122"/>
              </a:rPr>
              <a:t>化学事故应急咨询电话</a:t>
            </a:r>
            <a:r>
              <a:rPr lang="en-US" altLang="zh-CN" sz="1000">
                <a:solidFill>
                  <a:srgbClr val="000000"/>
                </a:solidFill>
                <a:latin typeface="宋体" pitchFamily="2" charset="-122"/>
              </a:rPr>
              <a:t>:</a:t>
            </a:r>
            <a:r>
              <a:rPr lang="en-US" altLang="zh-CN" sz="1000">
                <a:latin typeface="宋体" pitchFamily="2" charset="-122"/>
              </a:rPr>
              <a:t> ××××××</a:t>
            </a:r>
            <a:endParaRPr lang="en-US" altLang="zh-CN"/>
          </a:p>
        </p:txBody>
      </p:sp>
      <p:sp>
        <p:nvSpPr>
          <p:cNvPr id="79880" name="Text Box 56"/>
          <p:cNvSpPr txBox="1">
            <a:spLocks noChangeArrowheads="1"/>
          </p:cNvSpPr>
          <p:nvPr/>
        </p:nvSpPr>
        <p:spPr bwMode="auto">
          <a:xfrm>
            <a:off x="6769100" y="1989139"/>
            <a:ext cx="24384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ctr"/>
            <a:r>
              <a:rPr lang="zh-CN" altLang="en-US" sz="1800">
                <a:solidFill>
                  <a:srgbClr val="000000"/>
                </a:solidFill>
                <a:latin typeface="黑体" pitchFamily="49" charset="-122"/>
                <a:ea typeface="黑体" pitchFamily="49" charset="-122"/>
              </a:rPr>
              <a:t>化学品名称  </a:t>
            </a:r>
            <a:endParaRPr lang="zh-CN" altLang="en-US"/>
          </a:p>
        </p:txBody>
      </p:sp>
      <p:sp>
        <p:nvSpPr>
          <p:cNvPr id="79881" name="Line 57"/>
          <p:cNvSpPr>
            <a:spLocks noChangeShapeType="1"/>
          </p:cNvSpPr>
          <p:nvPr/>
        </p:nvSpPr>
        <p:spPr bwMode="auto">
          <a:xfrm flipV="1">
            <a:off x="5039785" y="2349501"/>
            <a:ext cx="6049433" cy="36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9882" name="Text Box 58"/>
          <p:cNvSpPr txBox="1">
            <a:spLocks noChangeArrowheads="1"/>
          </p:cNvSpPr>
          <p:nvPr/>
        </p:nvSpPr>
        <p:spPr bwMode="auto">
          <a:xfrm>
            <a:off x="6191251" y="4652964"/>
            <a:ext cx="320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r>
              <a:rPr lang="zh-CN" altLang="en-US" sz="1200">
                <a:solidFill>
                  <a:srgbClr val="000000"/>
                </a:solidFill>
                <a:latin typeface="宋体" pitchFamily="2" charset="-122"/>
              </a:rPr>
              <a:t>请参阅化学品安全技术说明书</a:t>
            </a:r>
            <a:endParaRPr lang="zh-CN" altLang="en-US" sz="1200"/>
          </a:p>
        </p:txBody>
      </p:sp>
      <p:pic>
        <p:nvPicPr>
          <p:cNvPr id="79883" name="Picture 59" descr="环境危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134" y="2708275"/>
            <a:ext cx="92921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Picture 60" descr="毒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1551" y="2708275"/>
            <a:ext cx="9652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Picture 61"/>
          <p:cNvPicPr>
            <a:picLocks noChangeAspect="1" noChangeArrowheads="1"/>
          </p:cNvPicPr>
          <p:nvPr/>
        </p:nvPicPr>
        <p:blipFill>
          <a:blip r:embed="rId5">
            <a:extLst>
              <a:ext uri="{28A0092B-C50C-407E-A947-70E740481C1C}">
                <a14:useLocalDpi xmlns:a14="http://schemas.microsoft.com/office/drawing/2010/main" val="0"/>
              </a:ext>
            </a:extLst>
          </a:blip>
          <a:srcRect t="1968"/>
          <a:stretch>
            <a:fillRect/>
          </a:stretch>
        </p:blipFill>
        <p:spPr bwMode="auto">
          <a:xfrm>
            <a:off x="7344833" y="2781300"/>
            <a:ext cx="950384"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0079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1428751" y="1557338"/>
            <a:ext cx="67826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3600">
                <a:solidFill>
                  <a:srgbClr val="C00000"/>
                </a:solidFill>
                <a:latin typeface="华文新魏" pitchFamily="2" charset="-122"/>
                <a:ea typeface="华文新魏" pitchFamily="2" charset="-122"/>
              </a:rPr>
              <a:t>４．化学事故应急咨询服务电话</a:t>
            </a:r>
            <a:r>
              <a:rPr lang="zh-CN" altLang="en-US" sz="3600">
                <a:solidFill>
                  <a:srgbClr val="C00000"/>
                </a:solidFill>
                <a:latin typeface="Tahoma" pitchFamily="34" charset="0"/>
              </a:rPr>
              <a:t> </a:t>
            </a:r>
          </a:p>
        </p:txBody>
      </p:sp>
      <p:sp>
        <p:nvSpPr>
          <p:cNvPr id="80899" name="Text Box 5"/>
          <p:cNvSpPr txBox="1">
            <a:spLocks noChangeArrowheads="1"/>
          </p:cNvSpPr>
          <p:nvPr/>
        </p:nvSpPr>
        <p:spPr bwMode="auto">
          <a:xfrm>
            <a:off x="1200151" y="2781301"/>
            <a:ext cx="847513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2400"/>
              <a:t>          </a:t>
            </a:r>
            <a:r>
              <a:rPr lang="en-US" altLang="zh-CN" sz="2800">
                <a:latin typeface="华文新魏" pitchFamily="2" charset="-122"/>
                <a:ea typeface="华文新魏" pitchFamily="2" charset="-122"/>
              </a:rPr>
              <a:t>《</a:t>
            </a:r>
            <a:r>
              <a:rPr lang="zh-CN" altLang="en-US" sz="2800">
                <a:latin typeface="华文新魏" pitchFamily="2" charset="-122"/>
                <a:ea typeface="华文新魏" pitchFamily="2" charset="-122"/>
              </a:rPr>
              <a:t>危险化学品安全管理条例</a:t>
            </a:r>
            <a:r>
              <a:rPr lang="en-US" altLang="zh-CN" sz="2800">
                <a:latin typeface="华文新魏" pitchFamily="2" charset="-122"/>
                <a:ea typeface="华文新魏" pitchFamily="2" charset="-122"/>
              </a:rPr>
              <a:t>》</a:t>
            </a:r>
            <a:r>
              <a:rPr lang="zh-CN" altLang="en-US" sz="2800">
                <a:latin typeface="华文新魏" pitchFamily="2" charset="-122"/>
                <a:ea typeface="华文新魏" pitchFamily="2" charset="-122"/>
              </a:rPr>
              <a:t>和</a:t>
            </a:r>
            <a:r>
              <a:rPr lang="en-US" altLang="zh-CN" sz="2800">
                <a:latin typeface="华文新魏" pitchFamily="2" charset="-122"/>
                <a:ea typeface="华文新魏" pitchFamily="2" charset="-122"/>
              </a:rPr>
              <a:t>《</a:t>
            </a:r>
            <a:r>
              <a:rPr lang="zh-CN" altLang="en-US" sz="2800">
                <a:latin typeface="华文新魏" pitchFamily="2" charset="-122"/>
                <a:ea typeface="华文新魏" pitchFamily="2" charset="-122"/>
              </a:rPr>
              <a:t>危险化学品登记管理办法</a:t>
            </a:r>
            <a:r>
              <a:rPr lang="en-US" altLang="zh-CN" sz="2800">
                <a:latin typeface="华文新魏" pitchFamily="2" charset="-122"/>
                <a:ea typeface="华文新魏" pitchFamily="2" charset="-122"/>
              </a:rPr>
              <a:t>》</a:t>
            </a:r>
            <a:r>
              <a:rPr lang="zh-CN" altLang="en-US" sz="2800">
                <a:latin typeface="华文新魏" pitchFamily="2" charset="-122"/>
                <a:ea typeface="华文新魏" pitchFamily="2" charset="-122"/>
              </a:rPr>
              <a:t>明确规定，危险化学品生产单位必须设立应急咨询电话，向用户提供应急咨询服务。</a:t>
            </a:r>
          </a:p>
        </p:txBody>
      </p:sp>
      <p:pic>
        <p:nvPicPr>
          <p:cNvPr id="80900" name="Picture 7" descr="j0332268"/>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159896" y="4166296"/>
            <a:ext cx="1600200" cy="1808683"/>
          </a:xfrm>
        </p:spPr>
      </p:pic>
    </p:spTree>
    <p:extLst>
      <p:ext uri="{BB962C8B-B14F-4D97-AF65-F5344CB8AC3E}">
        <p14:creationId xmlns:p14="http://schemas.microsoft.com/office/powerpoint/2010/main" val="9611448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1809751" y="1557338"/>
            <a:ext cx="67617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3600">
                <a:solidFill>
                  <a:srgbClr val="C00000"/>
                </a:solidFill>
                <a:latin typeface="华文新魏" pitchFamily="2" charset="-122"/>
                <a:ea typeface="华文新魏" pitchFamily="2" charset="-122"/>
              </a:rPr>
              <a:t>４．化学事故应急咨询服务电话 </a:t>
            </a:r>
          </a:p>
        </p:txBody>
      </p:sp>
      <p:sp>
        <p:nvSpPr>
          <p:cNvPr id="81923" name="Text Box 5"/>
          <p:cNvSpPr txBox="1">
            <a:spLocks noChangeArrowheads="1"/>
          </p:cNvSpPr>
          <p:nvPr/>
        </p:nvSpPr>
        <p:spPr bwMode="auto">
          <a:xfrm>
            <a:off x="1238251" y="2349501"/>
            <a:ext cx="1000124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2400"/>
              <a:t>          </a:t>
            </a:r>
            <a:r>
              <a:rPr lang="zh-CN" altLang="en-US" sz="2800">
                <a:latin typeface="华文新魏" pitchFamily="2" charset="-122"/>
                <a:ea typeface="华文新魏" pitchFamily="2" charset="-122"/>
              </a:rPr>
              <a:t>生产单位应设立专用的应急咨询服务电话，</a:t>
            </a:r>
            <a:r>
              <a:rPr lang="zh-CN" altLang="en-US" sz="2800">
                <a:ea typeface="华文新魏" pitchFamily="2" charset="-122"/>
              </a:rPr>
              <a:t>除不可抗拒因素外，应</a:t>
            </a:r>
            <a:r>
              <a:rPr lang="zh-CN" altLang="en-US" sz="2800">
                <a:latin typeface="华文新魏" pitchFamily="2" charset="-122"/>
                <a:ea typeface="华文新魏" pitchFamily="2" charset="-122"/>
              </a:rPr>
              <a:t>由专业人员值守，提供每日</a:t>
            </a:r>
            <a:r>
              <a:rPr lang="en-US" altLang="zh-CN" sz="2800">
                <a:latin typeface="华文新魏" pitchFamily="2" charset="-122"/>
                <a:ea typeface="华文新魏" pitchFamily="2" charset="-122"/>
              </a:rPr>
              <a:t>24</a:t>
            </a:r>
            <a:r>
              <a:rPr lang="zh-CN" altLang="en-US" sz="2800">
                <a:latin typeface="华文新魏" pitchFamily="2" charset="-122"/>
                <a:ea typeface="华文新魏" pitchFamily="2" charset="-122"/>
              </a:rPr>
              <a:t>小时应急咨询服务；该电话号码应印在一书一签上。                  </a:t>
            </a:r>
          </a:p>
          <a:p>
            <a:r>
              <a:rPr lang="zh-CN" altLang="en-US" sz="2800">
                <a:latin typeface="华文新魏" pitchFamily="2" charset="-122"/>
                <a:ea typeface="华文新魏" pitchFamily="2" charset="-122"/>
              </a:rPr>
              <a:t>         不具备规定的设立条件或因其他原因不设立本单位专门应急咨询服务电话的生产单位，可委托专业应急机构代理。</a:t>
            </a:r>
            <a:endParaRPr lang="en-US" altLang="zh-CN" sz="2800">
              <a:latin typeface="华文新魏" pitchFamily="2" charset="-122"/>
              <a:ea typeface="华文新魏" pitchFamily="2" charset="-122"/>
            </a:endParaRPr>
          </a:p>
        </p:txBody>
      </p:sp>
    </p:spTree>
    <p:extLst>
      <p:ext uri="{BB962C8B-B14F-4D97-AF65-F5344CB8AC3E}">
        <p14:creationId xmlns:p14="http://schemas.microsoft.com/office/powerpoint/2010/main" val="30248509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化救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657600"/>
            <a:ext cx="198331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3" descr="化救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2555875"/>
            <a:ext cx="2286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4"/>
          <p:cNvSpPr txBox="1">
            <a:spLocks noChangeArrowheads="1"/>
          </p:cNvSpPr>
          <p:nvPr/>
        </p:nvSpPr>
        <p:spPr bwMode="auto">
          <a:xfrm>
            <a:off x="1524000" y="1066801"/>
            <a:ext cx="67617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3600">
                <a:solidFill>
                  <a:srgbClr val="C00000"/>
                </a:solidFill>
                <a:latin typeface="华文新魏" pitchFamily="2" charset="-122"/>
                <a:ea typeface="华文新魏" pitchFamily="2" charset="-122"/>
              </a:rPr>
              <a:t>４．化学事故应急咨询服务电话 </a:t>
            </a:r>
          </a:p>
        </p:txBody>
      </p:sp>
      <p:sp>
        <p:nvSpPr>
          <p:cNvPr id="82949" name="AutoShape 5"/>
          <p:cNvSpPr>
            <a:spLocks noChangeArrowheads="1"/>
          </p:cNvSpPr>
          <p:nvPr/>
        </p:nvSpPr>
        <p:spPr bwMode="auto">
          <a:xfrm>
            <a:off x="3251200" y="2514600"/>
            <a:ext cx="203200" cy="304800"/>
          </a:xfrm>
          <a:prstGeom prst="downArrow">
            <a:avLst>
              <a:gd name="adj1" fmla="val 50000"/>
              <a:gd name="adj2" fmla="val 50000"/>
            </a:avLst>
          </a:prstGeom>
          <a:solidFill>
            <a:srgbClr val="800080"/>
          </a:solidFill>
          <a:ln w="9525">
            <a:solidFill>
              <a:schemeClr val="tx1"/>
            </a:solidFill>
            <a:miter lim="800000"/>
            <a:headEnd/>
            <a:tailEnd/>
          </a:ln>
        </p:spPr>
        <p:txBody>
          <a:bodyPr wrap="none" anchor="ctr"/>
          <a:lstStyle/>
          <a:p>
            <a:endParaRPr lang="zh-CN" altLang="en-US"/>
          </a:p>
        </p:txBody>
      </p:sp>
      <p:sp>
        <p:nvSpPr>
          <p:cNvPr id="82950" name="Rectangle 6">
            <a:hlinkClick r:id="rId5" action="ppaction://hlinksldjump" highlightClick="1"/>
          </p:cNvPr>
          <p:cNvSpPr>
            <a:spLocks noChangeArrowheads="1"/>
          </p:cNvSpPr>
          <p:nvPr/>
        </p:nvSpPr>
        <p:spPr bwMode="auto">
          <a:xfrm>
            <a:off x="3352800" y="2819400"/>
            <a:ext cx="1727200" cy="457200"/>
          </a:xfrm>
          <a:prstGeom prst="rect">
            <a:avLst/>
          </a:prstGeom>
          <a:solidFill>
            <a:srgbClr val="FFCC00"/>
          </a:solidFill>
          <a:ln>
            <a:noFill/>
          </a:ln>
          <a:effectLst>
            <a:prstShdw prst="shdw17" dist="17961" dir="13500000">
              <a:srgbClr val="997A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sz="1800">
                <a:latin typeface="Tahoma" pitchFamily="34" charset="0"/>
                <a:ea typeface="华文新魏" pitchFamily="2" charset="-122"/>
              </a:rPr>
              <a:t>询  问</a:t>
            </a:r>
          </a:p>
        </p:txBody>
      </p:sp>
      <p:sp>
        <p:nvSpPr>
          <p:cNvPr id="171015" name="Rectangle 7">
            <a:hlinkClick r:id="rId6" action="ppaction://hlinksldjump"/>
          </p:cNvPr>
          <p:cNvSpPr>
            <a:spLocks noChangeArrowheads="1"/>
          </p:cNvSpPr>
          <p:nvPr/>
        </p:nvSpPr>
        <p:spPr bwMode="auto">
          <a:xfrm>
            <a:off x="1727200" y="2057400"/>
            <a:ext cx="1524000" cy="457200"/>
          </a:xfrm>
          <a:prstGeom prst="rect">
            <a:avLst/>
          </a:prstGeom>
          <a:solidFill>
            <a:schemeClr val="accent2"/>
          </a:solidFill>
          <a:ln w="9525">
            <a:noFill/>
            <a:miter lim="800000"/>
            <a:headEnd/>
            <a:tailEnd/>
          </a:ln>
          <a:effectLst>
            <a:prstShdw prst="shdw18" dist="17961" dir="13500000">
              <a:schemeClr val="accent2">
                <a:gamma/>
                <a:shade val="60000"/>
                <a:invGamma/>
              </a:schemeClr>
            </a:prstShdw>
          </a:effectLst>
        </p:spPr>
        <p:txBody>
          <a:bodyPr wrap="none" anchor="ctr"/>
          <a:lstStyle/>
          <a:p>
            <a:pPr algn="ctr">
              <a:defRPr/>
            </a:pPr>
            <a:endParaRPr lang="zh-CN" altLang="en-US" sz="2000">
              <a:latin typeface="Tahoma" pitchFamily="34" charset="0"/>
              <a:ea typeface="华文新魏" pitchFamily="2" charset="-122"/>
            </a:endParaRPr>
          </a:p>
          <a:p>
            <a:pPr algn="ctr">
              <a:defRPr/>
            </a:pPr>
            <a:r>
              <a:rPr lang="zh-CN" altLang="en-US" sz="2000">
                <a:latin typeface="Tahoma" pitchFamily="34" charset="0"/>
                <a:ea typeface="华文新魏" pitchFamily="2" charset="-122"/>
              </a:rPr>
              <a:t>接 警</a:t>
            </a:r>
          </a:p>
          <a:p>
            <a:pPr algn="ctr">
              <a:defRPr/>
            </a:pPr>
            <a:endParaRPr lang="zh-CN" altLang="en-US" sz="1800">
              <a:latin typeface="Tahoma" pitchFamily="34" charset="0"/>
              <a:ea typeface="华文新魏" pitchFamily="2" charset="-122"/>
            </a:endParaRPr>
          </a:p>
        </p:txBody>
      </p:sp>
      <p:sp>
        <p:nvSpPr>
          <p:cNvPr id="82952" name="Rectangle 8">
            <a:hlinkClick r:id="rId7" action="ppaction://hlinksldjump"/>
          </p:cNvPr>
          <p:cNvSpPr>
            <a:spLocks noChangeArrowheads="1"/>
          </p:cNvSpPr>
          <p:nvPr/>
        </p:nvSpPr>
        <p:spPr bwMode="auto">
          <a:xfrm>
            <a:off x="5113867" y="3581400"/>
            <a:ext cx="1727200" cy="457200"/>
          </a:xfrm>
          <a:prstGeom prst="rect">
            <a:avLst/>
          </a:prstGeom>
          <a:solidFill>
            <a:srgbClr val="FFCC00"/>
          </a:solidFill>
          <a:ln>
            <a:noFill/>
          </a:ln>
          <a:effectLst>
            <a:prstShdw prst="shdw17" dist="17961" dir="13500000">
              <a:srgbClr val="997A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sz="1800">
                <a:latin typeface="Tahoma" pitchFamily="34" charset="0"/>
                <a:ea typeface="华文新魏" pitchFamily="2" charset="-122"/>
              </a:rPr>
              <a:t>应  答</a:t>
            </a:r>
          </a:p>
        </p:txBody>
      </p:sp>
      <p:sp>
        <p:nvSpPr>
          <p:cNvPr id="82953" name="Rectangle 9">
            <a:hlinkClick r:id="rId8" action="ppaction://hlinksldjump"/>
          </p:cNvPr>
          <p:cNvSpPr>
            <a:spLocks noChangeArrowheads="1"/>
          </p:cNvSpPr>
          <p:nvPr/>
        </p:nvSpPr>
        <p:spPr bwMode="auto">
          <a:xfrm>
            <a:off x="6908800" y="4343400"/>
            <a:ext cx="1727200" cy="457200"/>
          </a:xfrm>
          <a:prstGeom prst="rect">
            <a:avLst/>
          </a:prstGeom>
          <a:solidFill>
            <a:srgbClr val="FFCC00"/>
          </a:solidFill>
          <a:ln>
            <a:noFill/>
          </a:ln>
          <a:effectLst>
            <a:prstShdw prst="shdw17" dist="17961" dir="13500000">
              <a:srgbClr val="997A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sz="1800">
                <a:latin typeface="Tahoma" pitchFamily="34" charset="0"/>
                <a:ea typeface="华文新魏" pitchFamily="2" charset="-122"/>
              </a:rPr>
              <a:t>通知制造商</a:t>
            </a:r>
          </a:p>
        </p:txBody>
      </p:sp>
      <p:sp>
        <p:nvSpPr>
          <p:cNvPr id="82954" name="Rectangle 10">
            <a:hlinkClick r:id="rId9" action="ppaction://hlinksldjump"/>
          </p:cNvPr>
          <p:cNvSpPr>
            <a:spLocks noChangeArrowheads="1"/>
          </p:cNvSpPr>
          <p:nvPr/>
        </p:nvSpPr>
        <p:spPr bwMode="auto">
          <a:xfrm>
            <a:off x="8737600" y="5105400"/>
            <a:ext cx="1727200" cy="457200"/>
          </a:xfrm>
          <a:prstGeom prst="rect">
            <a:avLst/>
          </a:prstGeom>
          <a:solidFill>
            <a:srgbClr val="FFCC00"/>
          </a:solidFill>
          <a:ln>
            <a:noFill/>
          </a:ln>
          <a:effectLst>
            <a:prstShdw prst="shdw17" dist="17961" dir="13500000">
              <a:srgbClr val="997A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sz="1800">
                <a:latin typeface="Tahoma" pitchFamily="34" charset="0"/>
                <a:ea typeface="华文新魏" pitchFamily="2" charset="-122"/>
              </a:rPr>
              <a:t>总结建档</a:t>
            </a:r>
          </a:p>
        </p:txBody>
      </p:sp>
      <p:sp>
        <p:nvSpPr>
          <p:cNvPr id="82955" name="AutoShape 11"/>
          <p:cNvSpPr>
            <a:spLocks noChangeArrowheads="1"/>
          </p:cNvSpPr>
          <p:nvPr/>
        </p:nvSpPr>
        <p:spPr bwMode="auto">
          <a:xfrm>
            <a:off x="4978400" y="3276600"/>
            <a:ext cx="203200" cy="304800"/>
          </a:xfrm>
          <a:prstGeom prst="downArrow">
            <a:avLst>
              <a:gd name="adj1" fmla="val 50000"/>
              <a:gd name="adj2" fmla="val 50000"/>
            </a:avLst>
          </a:prstGeom>
          <a:solidFill>
            <a:srgbClr val="800080"/>
          </a:solidFill>
          <a:ln w="9525">
            <a:solidFill>
              <a:schemeClr val="tx1"/>
            </a:solidFill>
            <a:miter lim="800000"/>
            <a:headEnd/>
            <a:tailEnd/>
          </a:ln>
        </p:spPr>
        <p:txBody>
          <a:bodyPr wrap="none" anchor="ctr"/>
          <a:lstStyle/>
          <a:p>
            <a:endParaRPr lang="zh-CN" altLang="en-US"/>
          </a:p>
        </p:txBody>
      </p:sp>
      <p:sp>
        <p:nvSpPr>
          <p:cNvPr id="82956" name="AutoShape 12"/>
          <p:cNvSpPr>
            <a:spLocks noChangeArrowheads="1"/>
          </p:cNvSpPr>
          <p:nvPr/>
        </p:nvSpPr>
        <p:spPr bwMode="auto">
          <a:xfrm>
            <a:off x="8636000" y="4800600"/>
            <a:ext cx="203200" cy="304800"/>
          </a:xfrm>
          <a:prstGeom prst="downArrow">
            <a:avLst>
              <a:gd name="adj1" fmla="val 50000"/>
              <a:gd name="adj2" fmla="val 50000"/>
            </a:avLst>
          </a:prstGeom>
          <a:solidFill>
            <a:srgbClr val="800080"/>
          </a:solidFill>
          <a:ln w="9525">
            <a:solidFill>
              <a:schemeClr val="tx1"/>
            </a:solidFill>
            <a:miter lim="800000"/>
            <a:headEnd/>
            <a:tailEnd/>
          </a:ln>
        </p:spPr>
        <p:txBody>
          <a:bodyPr wrap="none" anchor="ctr"/>
          <a:lstStyle/>
          <a:p>
            <a:endParaRPr lang="zh-CN" altLang="en-US"/>
          </a:p>
        </p:txBody>
      </p:sp>
      <p:sp>
        <p:nvSpPr>
          <p:cNvPr id="82957" name="AutoShape 13"/>
          <p:cNvSpPr>
            <a:spLocks noChangeArrowheads="1"/>
          </p:cNvSpPr>
          <p:nvPr/>
        </p:nvSpPr>
        <p:spPr bwMode="auto">
          <a:xfrm>
            <a:off x="6807200" y="4038600"/>
            <a:ext cx="203200" cy="304800"/>
          </a:xfrm>
          <a:prstGeom prst="downArrow">
            <a:avLst>
              <a:gd name="adj1" fmla="val 50000"/>
              <a:gd name="adj2" fmla="val 50000"/>
            </a:avLst>
          </a:prstGeom>
          <a:solidFill>
            <a:srgbClr val="800080"/>
          </a:solidFill>
          <a:ln w="9525">
            <a:solidFill>
              <a:schemeClr val="tx1"/>
            </a:solidFill>
            <a:miter lim="800000"/>
            <a:headEnd/>
            <a:tailEnd/>
          </a:ln>
        </p:spPr>
        <p:txBody>
          <a:bodyPr wrap="none" anchor="ctr"/>
          <a:lstStyle/>
          <a:p>
            <a:endParaRPr lang="zh-CN" altLang="en-US"/>
          </a:p>
        </p:txBody>
      </p:sp>
      <p:sp>
        <p:nvSpPr>
          <p:cNvPr id="82958" name="Text Box 14"/>
          <p:cNvSpPr txBox="1">
            <a:spLocks noChangeArrowheads="1"/>
          </p:cNvSpPr>
          <p:nvPr/>
        </p:nvSpPr>
        <p:spPr bwMode="auto">
          <a:xfrm>
            <a:off x="3962400" y="55626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2400">
                <a:latin typeface="Tahoma" pitchFamily="34" charset="0"/>
                <a:ea typeface="华文行楷" pitchFamily="2" charset="-122"/>
              </a:rPr>
              <a:t>应急咨询流程示意图</a:t>
            </a:r>
          </a:p>
        </p:txBody>
      </p:sp>
    </p:spTree>
    <p:extLst>
      <p:ext uri="{BB962C8B-B14F-4D97-AF65-F5344CB8AC3E}">
        <p14:creationId xmlns:p14="http://schemas.microsoft.com/office/powerpoint/2010/main" val="14372053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336801" y="2895601"/>
            <a:ext cx="7598833" cy="284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40000"/>
              </a:lnSpc>
            </a:pPr>
            <a:r>
              <a:rPr lang="zh-CN" altLang="en-US">
                <a:solidFill>
                  <a:srgbClr val="993D33"/>
                </a:solidFill>
              </a:rPr>
              <a:t>◆</a:t>
            </a:r>
            <a:r>
              <a:rPr lang="zh-CN" altLang="en-US">
                <a:latin typeface="金山简魏碑" pitchFamily="49" charset="-122"/>
                <a:ea typeface="金山简魏碑" pitchFamily="49" charset="-122"/>
              </a:rPr>
              <a:t>危险化学品登记管理的目的</a:t>
            </a:r>
          </a:p>
          <a:p>
            <a:pPr>
              <a:lnSpc>
                <a:spcPct val="140000"/>
              </a:lnSpc>
            </a:pPr>
            <a:r>
              <a:rPr lang="zh-CN" altLang="en-US">
                <a:solidFill>
                  <a:srgbClr val="993D33"/>
                </a:solidFill>
              </a:rPr>
              <a:t>◆</a:t>
            </a:r>
            <a:r>
              <a:rPr lang="zh-CN" altLang="en-US">
                <a:latin typeface="金山简魏碑" pitchFamily="49" charset="-122"/>
                <a:ea typeface="金山简魏碑" pitchFamily="49" charset="-122"/>
              </a:rPr>
              <a:t>危险化学品登记范围</a:t>
            </a:r>
            <a:endParaRPr lang="zh-CN" altLang="en-US">
              <a:latin typeface="华文行楷" pitchFamily="2" charset="-122"/>
              <a:ea typeface="华文行楷" pitchFamily="2" charset="-122"/>
            </a:endParaRPr>
          </a:p>
          <a:p>
            <a:pPr>
              <a:lnSpc>
                <a:spcPct val="140000"/>
              </a:lnSpc>
            </a:pPr>
            <a:r>
              <a:rPr lang="zh-CN" altLang="en-US">
                <a:solidFill>
                  <a:srgbClr val="993D33"/>
                </a:solidFill>
              </a:rPr>
              <a:t>◆</a:t>
            </a:r>
            <a:r>
              <a:rPr lang="zh-CN" altLang="en-US"/>
              <a:t>登记单位的义务</a:t>
            </a:r>
            <a:endParaRPr lang="zh-CN" altLang="en-US">
              <a:latin typeface="金山简魏碑" pitchFamily="49" charset="-122"/>
              <a:ea typeface="金山简魏碑" pitchFamily="49" charset="-122"/>
            </a:endParaRPr>
          </a:p>
          <a:p>
            <a:pPr>
              <a:lnSpc>
                <a:spcPct val="140000"/>
              </a:lnSpc>
            </a:pPr>
            <a:r>
              <a:rPr lang="zh-CN" altLang="en-US">
                <a:solidFill>
                  <a:srgbClr val="993D33"/>
                </a:solidFill>
              </a:rPr>
              <a:t>◆</a:t>
            </a:r>
            <a:r>
              <a:rPr lang="zh-CN" altLang="en-US">
                <a:latin typeface="金山简魏碑" pitchFamily="49" charset="-122"/>
                <a:ea typeface="金山简魏碑" pitchFamily="49" charset="-122"/>
              </a:rPr>
              <a:t>危险化学品登记管理机构</a:t>
            </a:r>
          </a:p>
        </p:txBody>
      </p:sp>
      <p:sp>
        <p:nvSpPr>
          <p:cNvPr id="83971" name="Text Box 3"/>
          <p:cNvSpPr txBox="1">
            <a:spLocks noChangeArrowheads="1"/>
          </p:cNvSpPr>
          <p:nvPr/>
        </p:nvSpPr>
        <p:spPr bwMode="auto">
          <a:xfrm>
            <a:off x="2159000" y="1700213"/>
            <a:ext cx="41408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3600">
                <a:solidFill>
                  <a:srgbClr val="C00000"/>
                </a:solidFill>
                <a:latin typeface="华文新魏" pitchFamily="2" charset="-122"/>
                <a:ea typeface="华文新魏" pitchFamily="2" charset="-122"/>
              </a:rPr>
              <a:t>5．危险化学品登记</a:t>
            </a:r>
            <a:endParaRPr lang="en-US" altLang="zh-CN" sz="3600">
              <a:solidFill>
                <a:srgbClr val="C00000"/>
              </a:solidFill>
              <a:latin typeface="华文新魏" pitchFamily="2" charset="-122"/>
              <a:ea typeface="华文新魏" pitchFamily="2" charset="-122"/>
            </a:endParaRPr>
          </a:p>
        </p:txBody>
      </p:sp>
    </p:spTree>
    <p:extLst>
      <p:ext uri="{BB962C8B-B14F-4D97-AF65-F5344CB8AC3E}">
        <p14:creationId xmlns:p14="http://schemas.microsoft.com/office/powerpoint/2010/main" val="41410966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295401" y="1268414"/>
            <a:ext cx="9021233"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marL="342900" indent="-342900"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865188"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lvl="2">
              <a:lnSpc>
                <a:spcPct val="150000"/>
              </a:lnSpc>
            </a:pPr>
            <a:r>
              <a:rPr lang="zh-CN" altLang="en-US" sz="2300">
                <a:solidFill>
                  <a:srgbClr val="993D33"/>
                </a:solidFill>
                <a:latin typeface="华文行楷" pitchFamily="2" charset="-122"/>
                <a:ea typeface="华文行楷" pitchFamily="2" charset="-122"/>
              </a:rPr>
              <a:t>◆</a:t>
            </a:r>
            <a:r>
              <a:rPr lang="zh-CN" altLang="en-US" sz="4000">
                <a:solidFill>
                  <a:srgbClr val="996633"/>
                </a:solidFill>
                <a:latin typeface="金山简魏碑" pitchFamily="49" charset="-122"/>
                <a:ea typeface="金山简魏碑" pitchFamily="49" charset="-122"/>
              </a:rPr>
              <a:t>目的</a:t>
            </a:r>
          </a:p>
          <a:p>
            <a:pPr lvl="2">
              <a:lnSpc>
                <a:spcPct val="150000"/>
              </a:lnSpc>
            </a:pPr>
            <a:r>
              <a:rPr lang="zh-CN" altLang="en-US" sz="2800">
                <a:solidFill>
                  <a:srgbClr val="0E0F20"/>
                </a:solidFill>
                <a:latin typeface="金山简魏碑" pitchFamily="49" charset="-122"/>
                <a:ea typeface="金山简魏碑" pitchFamily="49" charset="-122"/>
              </a:rPr>
              <a:t>(1)对化学品进行危险性评估分类；</a:t>
            </a:r>
            <a:endParaRPr lang="en-US" altLang="zh-CN" sz="2800">
              <a:solidFill>
                <a:srgbClr val="0E0F20"/>
              </a:solidFill>
              <a:latin typeface="金山简魏碑" pitchFamily="49" charset="-122"/>
              <a:ea typeface="金山简魏碑" pitchFamily="49" charset="-122"/>
            </a:endParaRPr>
          </a:p>
          <a:p>
            <a:pPr lvl="2">
              <a:lnSpc>
                <a:spcPct val="150000"/>
              </a:lnSpc>
              <a:spcBef>
                <a:spcPts val="563"/>
              </a:spcBef>
            </a:pPr>
            <a:r>
              <a:rPr lang="zh-CN" altLang="en-US" sz="2800">
                <a:solidFill>
                  <a:srgbClr val="0E0F20"/>
                </a:solidFill>
                <a:latin typeface="金山简魏碑" pitchFamily="49" charset="-122"/>
                <a:ea typeface="金山简魏碑" pitchFamily="49" charset="-122"/>
              </a:rPr>
              <a:t>(2)建立化学品基础数据库，为化学事故应急救援提供信息和技术支持；</a:t>
            </a:r>
            <a:endParaRPr lang="en-US" altLang="zh-CN" sz="2800">
              <a:solidFill>
                <a:srgbClr val="0E0F20"/>
              </a:solidFill>
              <a:latin typeface="金山简魏碑" pitchFamily="49" charset="-122"/>
              <a:ea typeface="金山简魏碑" pitchFamily="49" charset="-122"/>
            </a:endParaRPr>
          </a:p>
          <a:p>
            <a:pPr lvl="2">
              <a:lnSpc>
                <a:spcPct val="150000"/>
              </a:lnSpc>
              <a:spcBef>
                <a:spcPts val="563"/>
              </a:spcBef>
            </a:pPr>
            <a:r>
              <a:rPr lang="zh-CN" altLang="en-US" sz="2800">
                <a:solidFill>
                  <a:srgbClr val="0E0F20"/>
                </a:solidFill>
                <a:latin typeface="金山简魏碑" pitchFamily="49" charset="-122"/>
                <a:ea typeface="金山简魏碑" pitchFamily="49" charset="-122"/>
              </a:rPr>
              <a:t>(3)为化学品安全的全程监控，实行动态管理创造条件。</a:t>
            </a:r>
          </a:p>
        </p:txBody>
      </p:sp>
    </p:spTree>
    <p:extLst>
      <p:ext uri="{BB962C8B-B14F-4D97-AF65-F5344CB8AC3E}">
        <p14:creationId xmlns:p14="http://schemas.microsoft.com/office/powerpoint/2010/main" val="2860614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571501" y="1412876"/>
            <a:ext cx="10615084"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30000"/>
              </a:lnSpc>
            </a:pPr>
            <a:r>
              <a:rPr lang="en-US" altLang="zh-CN" sz="2800">
                <a:latin typeface="幼圆" pitchFamily="49" charset="-122"/>
                <a:ea typeface="幼圆" pitchFamily="49" charset="-122"/>
              </a:rPr>
              <a:t>【</a:t>
            </a:r>
            <a:r>
              <a:rPr lang="zh-CN" altLang="en-US" sz="2800">
                <a:solidFill>
                  <a:srgbClr val="FF0000"/>
                </a:solidFill>
                <a:latin typeface="幼圆" pitchFamily="49" charset="-122"/>
                <a:ea typeface="幼圆" pitchFamily="49" charset="-122"/>
              </a:rPr>
              <a:t>通用规范</a:t>
            </a:r>
            <a:r>
              <a:rPr lang="en-US" altLang="zh-CN" sz="2800">
                <a:latin typeface="幼圆" pitchFamily="49" charset="-122"/>
                <a:ea typeface="幼圆" pitchFamily="49" charset="-122"/>
              </a:rPr>
              <a:t>】</a:t>
            </a:r>
          </a:p>
          <a:p>
            <a:pPr algn="just">
              <a:lnSpc>
                <a:spcPct val="150000"/>
              </a:lnSpc>
            </a:pPr>
            <a:r>
              <a:rPr lang="en-US" altLang="zh-CN" sz="2400">
                <a:latin typeface="幼圆" pitchFamily="49" charset="-122"/>
                <a:ea typeface="幼圆" pitchFamily="49" charset="-122"/>
              </a:rPr>
              <a:t>5.7.3.2 </a:t>
            </a:r>
            <a:r>
              <a:rPr lang="zh-CN" altLang="en-US" sz="2400">
                <a:latin typeface="幼圆" pitchFamily="49" charset="-122"/>
                <a:ea typeface="幼圆" pitchFamily="49" charset="-122"/>
              </a:rPr>
              <a:t>企业采购危险化学品时，应索取危险化学品安全</a:t>
            </a:r>
            <a:endParaRPr lang="en-US" altLang="zh-CN" sz="2400">
              <a:latin typeface="幼圆" pitchFamily="49" charset="-122"/>
              <a:ea typeface="幼圆" pitchFamily="49" charset="-122"/>
            </a:endParaRPr>
          </a:p>
          <a:p>
            <a:pPr algn="just">
              <a:lnSpc>
                <a:spcPct val="150000"/>
              </a:lnSpc>
            </a:pPr>
            <a:r>
              <a:rPr lang="zh-CN" altLang="en-US" sz="2400">
                <a:latin typeface="幼圆" pitchFamily="49" charset="-122"/>
                <a:ea typeface="幼圆" pitchFamily="49" charset="-122"/>
              </a:rPr>
              <a:t>技术说明书和安全标签，不得采购无安全技术说明书和安</a:t>
            </a:r>
            <a:endParaRPr lang="en-US" altLang="zh-CN" sz="2400">
              <a:latin typeface="幼圆" pitchFamily="49" charset="-122"/>
              <a:ea typeface="幼圆" pitchFamily="49" charset="-122"/>
            </a:endParaRPr>
          </a:p>
          <a:p>
            <a:pPr algn="just">
              <a:lnSpc>
                <a:spcPct val="150000"/>
              </a:lnSpc>
            </a:pPr>
            <a:r>
              <a:rPr lang="zh-CN" altLang="en-US" sz="2400">
                <a:latin typeface="幼圆" pitchFamily="49" charset="-122"/>
                <a:ea typeface="幼圆" pitchFamily="49" charset="-122"/>
              </a:rPr>
              <a:t>全标签的危险化学品。</a:t>
            </a:r>
          </a:p>
        </p:txBody>
      </p:sp>
      <p:sp>
        <p:nvSpPr>
          <p:cNvPr id="13315" name="Rectangle 5"/>
          <p:cNvSpPr>
            <a:spLocks noChangeArrowheads="1"/>
          </p:cNvSpPr>
          <p:nvPr/>
        </p:nvSpPr>
        <p:spPr bwMode="auto">
          <a:xfrm>
            <a:off x="476251" y="3789364"/>
            <a:ext cx="10953749"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a:t>【</a:t>
            </a:r>
            <a:r>
              <a:rPr lang="zh-CN" altLang="en-US">
                <a:solidFill>
                  <a:srgbClr val="FF0000"/>
                </a:solidFill>
              </a:rPr>
              <a:t>评审标准</a:t>
            </a:r>
            <a:r>
              <a:rPr lang="en-US" altLang="zh-CN"/>
              <a:t>】</a:t>
            </a:r>
          </a:p>
          <a:p>
            <a:r>
              <a:rPr lang="zh-CN" altLang="en-US" sz="2400">
                <a:latin typeface="幼圆" pitchFamily="49" charset="-122"/>
                <a:ea typeface="幼圆" pitchFamily="49" charset="-122"/>
              </a:rPr>
              <a:t>采购危险化学品时，应主动向销售单位索取</a:t>
            </a:r>
            <a:r>
              <a:rPr lang="zh-CN" altLang="en-US" sz="2400">
                <a:ea typeface="幼圆" pitchFamily="49" charset="-122"/>
              </a:rPr>
              <a:t>“</a:t>
            </a:r>
            <a:r>
              <a:rPr lang="zh-CN" altLang="en-US" sz="2400">
                <a:latin typeface="幼圆" pitchFamily="49" charset="-122"/>
                <a:ea typeface="幼圆" pitchFamily="49" charset="-122"/>
              </a:rPr>
              <a:t>一书一签</a:t>
            </a:r>
            <a:r>
              <a:rPr lang="zh-CN" altLang="en-US" sz="2400">
                <a:ea typeface="幼圆" pitchFamily="49" charset="-122"/>
              </a:rPr>
              <a:t>”</a:t>
            </a:r>
            <a:r>
              <a:rPr lang="zh-CN" altLang="en-US" sz="2400">
                <a:latin typeface="幼圆" pitchFamily="49" charset="-122"/>
                <a:ea typeface="幼圆" pitchFamily="49" charset="-122"/>
              </a:rPr>
              <a:t>。</a:t>
            </a:r>
            <a:endParaRPr lang="en-US" altLang="zh-CN" sz="2400">
              <a:latin typeface="幼圆" pitchFamily="49" charset="-122"/>
              <a:ea typeface="幼圆" pitchFamily="49" charset="-122"/>
            </a:endParaRPr>
          </a:p>
        </p:txBody>
      </p:sp>
    </p:spTree>
    <p:extLst>
      <p:ext uri="{BB962C8B-B14F-4D97-AF65-F5344CB8AC3E}">
        <p14:creationId xmlns:p14="http://schemas.microsoft.com/office/powerpoint/2010/main" val="32847093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3"/>
          <p:cNvSpPr txBox="1">
            <a:spLocks noChangeArrowheads="1"/>
          </p:cNvSpPr>
          <p:nvPr/>
        </p:nvSpPr>
        <p:spPr bwMode="auto">
          <a:xfrm>
            <a:off x="762001" y="1714500"/>
            <a:ext cx="10572751" cy="4008438"/>
          </a:xfrm>
          <a:prstGeom prst="rect">
            <a:avLst/>
          </a:prstGeom>
          <a:noFill/>
          <a:ln>
            <a:noFill/>
          </a:ln>
          <a:effectLst>
            <a:prstShdw prst="shdw17" dist="17961" dir="2700000">
              <a:srgbClr val="9999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lnSpc>
                <a:spcPct val="130000"/>
              </a:lnSpc>
            </a:pPr>
            <a:r>
              <a:rPr lang="zh-CN" altLang="en-US" sz="2800">
                <a:latin typeface="创艺简魏碑"/>
                <a:ea typeface="创艺简魏碑"/>
                <a:cs typeface="创艺简魏碑"/>
              </a:rPr>
              <a:t>登记的化学品范围：</a:t>
            </a:r>
          </a:p>
          <a:p>
            <a:pPr algn="just">
              <a:lnSpc>
                <a:spcPct val="130000"/>
              </a:lnSpc>
            </a:pPr>
            <a:r>
              <a:rPr lang="zh-CN" altLang="en-US" sz="2800">
                <a:latin typeface="创艺简魏碑"/>
                <a:ea typeface="创艺简魏碑"/>
                <a:cs typeface="创艺简魏碑"/>
              </a:rPr>
              <a:t>列入</a:t>
            </a:r>
            <a:r>
              <a:rPr lang="zh-CN" altLang="en-US" sz="2800"/>
              <a:t>《危险化学品名录》</a:t>
            </a:r>
            <a:r>
              <a:rPr lang="zh-CN" altLang="en-US" sz="2800">
                <a:latin typeface="创艺简魏碑"/>
                <a:ea typeface="创艺简魏碑"/>
                <a:cs typeface="创艺简魏碑"/>
              </a:rPr>
              <a:t>中的危险化学品，以及经过危险鉴定后为危险化学品的化学品。</a:t>
            </a:r>
            <a:endParaRPr lang="en-US" altLang="zh-CN" sz="2800">
              <a:latin typeface="创艺简魏碑"/>
              <a:ea typeface="创艺简魏碑"/>
              <a:cs typeface="创艺简魏碑"/>
            </a:endParaRPr>
          </a:p>
          <a:p>
            <a:pPr algn="just">
              <a:lnSpc>
                <a:spcPct val="130000"/>
              </a:lnSpc>
            </a:pPr>
            <a:endParaRPr lang="en-US" altLang="zh-CN" sz="2800">
              <a:latin typeface="创艺简魏碑"/>
              <a:ea typeface="创艺简魏碑"/>
              <a:cs typeface="创艺简魏碑"/>
            </a:endParaRPr>
          </a:p>
          <a:p>
            <a:pPr algn="just">
              <a:lnSpc>
                <a:spcPct val="130000"/>
              </a:lnSpc>
            </a:pPr>
            <a:endParaRPr lang="en-US" altLang="zh-CN" sz="2800">
              <a:latin typeface="创艺简魏碑"/>
              <a:ea typeface="创艺简魏碑"/>
              <a:cs typeface="创艺简魏碑"/>
            </a:endParaRPr>
          </a:p>
          <a:p>
            <a:pPr algn="just">
              <a:lnSpc>
                <a:spcPct val="130000"/>
              </a:lnSpc>
            </a:pPr>
            <a:endParaRPr lang="en-US" altLang="zh-CN" sz="2800">
              <a:latin typeface="创艺简魏碑"/>
              <a:ea typeface="创艺简魏碑"/>
              <a:cs typeface="创艺简魏碑"/>
            </a:endParaRPr>
          </a:p>
          <a:p>
            <a:pPr algn="just">
              <a:lnSpc>
                <a:spcPct val="130000"/>
              </a:lnSpc>
            </a:pPr>
            <a:endParaRPr lang="en-US" altLang="zh-CN" sz="2800">
              <a:latin typeface="创艺简魏碑"/>
              <a:ea typeface="创艺简魏碑"/>
              <a:cs typeface="创艺简魏碑"/>
            </a:endParaRPr>
          </a:p>
        </p:txBody>
      </p:sp>
      <p:sp>
        <p:nvSpPr>
          <p:cNvPr id="86019" name="Rectangle 4"/>
          <p:cNvSpPr>
            <a:spLocks noChangeArrowheads="1"/>
          </p:cNvSpPr>
          <p:nvPr/>
        </p:nvSpPr>
        <p:spPr bwMode="auto">
          <a:xfrm>
            <a:off x="2000251" y="1071563"/>
            <a:ext cx="2540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300">
                <a:solidFill>
                  <a:srgbClr val="993D33"/>
                </a:solidFill>
                <a:latin typeface="华文行楷" pitchFamily="2" charset="-122"/>
                <a:ea typeface="华文行楷" pitchFamily="2" charset="-122"/>
              </a:rPr>
              <a:t>◆</a:t>
            </a:r>
            <a:endParaRPr lang="zh-CN" altLang="en-US" sz="4400">
              <a:latin typeface="金山简魏碑" pitchFamily="49" charset="-122"/>
              <a:ea typeface="金山简魏碑" pitchFamily="49" charset="-122"/>
            </a:endParaRPr>
          </a:p>
        </p:txBody>
      </p:sp>
      <p:sp>
        <p:nvSpPr>
          <p:cNvPr id="86020" name="Rectangle 5"/>
          <p:cNvSpPr>
            <a:spLocks noChangeArrowheads="1"/>
          </p:cNvSpPr>
          <p:nvPr/>
        </p:nvSpPr>
        <p:spPr bwMode="auto">
          <a:xfrm>
            <a:off x="2609851" y="928689"/>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a:latin typeface="金山简魏碑" pitchFamily="49" charset="-122"/>
                <a:ea typeface="金山简魏碑" pitchFamily="49" charset="-122"/>
              </a:rPr>
              <a:t>范围</a:t>
            </a:r>
          </a:p>
        </p:txBody>
      </p:sp>
      <p:sp>
        <p:nvSpPr>
          <p:cNvPr id="86021" name="Text Box 5"/>
          <p:cNvSpPr txBox="1">
            <a:spLocks noChangeArrowheads="1"/>
          </p:cNvSpPr>
          <p:nvPr/>
        </p:nvSpPr>
        <p:spPr bwMode="auto">
          <a:xfrm>
            <a:off x="857251" y="3714750"/>
            <a:ext cx="10572749" cy="2487996"/>
          </a:xfrm>
          <a:prstGeom prst="rect">
            <a:avLst/>
          </a:prstGeom>
          <a:noFill/>
          <a:ln>
            <a:noFill/>
          </a:ln>
          <a:effectLst>
            <a:prstShdw prst="shdw17" dist="17961" dir="2700000">
              <a:srgbClr val="9999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lnSpc>
                <a:spcPct val="130000"/>
              </a:lnSpc>
            </a:pPr>
            <a:r>
              <a:rPr lang="zh-CN" altLang="en-US" sz="2400"/>
              <a:t>危险化学品目录，由</a:t>
            </a:r>
            <a:r>
              <a:rPr lang="zh-CN" altLang="en-US" sz="2400">
                <a:solidFill>
                  <a:srgbClr val="C00000"/>
                </a:solidFill>
              </a:rPr>
              <a:t>国务院安全生产监督管理部门会同国务院工业和信息化、公安、环境保护、卫生、质量监督检验检疫、交通运输、铁路、民用航空、农业主管部门，根据化学品危险特性的鉴别和分类标准确定、公布，</a:t>
            </a:r>
            <a:r>
              <a:rPr lang="zh-CN" altLang="en-US" sz="2400">
                <a:solidFill>
                  <a:srgbClr val="000099"/>
                </a:solidFill>
              </a:rPr>
              <a:t>并适时调整。</a:t>
            </a:r>
            <a:endParaRPr lang="zh-CN" altLang="en-US" sz="2400"/>
          </a:p>
          <a:p>
            <a:pPr algn="just">
              <a:lnSpc>
                <a:spcPct val="130000"/>
              </a:lnSpc>
            </a:pPr>
            <a:endParaRPr lang="en-US" altLang="zh-CN" sz="2400">
              <a:latin typeface="创艺简魏碑"/>
              <a:ea typeface="创艺简魏碑"/>
              <a:cs typeface="创艺简魏碑"/>
            </a:endParaRPr>
          </a:p>
        </p:txBody>
      </p:sp>
    </p:spTree>
    <p:extLst>
      <p:ext uri="{BB962C8B-B14F-4D97-AF65-F5344CB8AC3E}">
        <p14:creationId xmlns:p14="http://schemas.microsoft.com/office/powerpoint/2010/main" val="14186324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矩形 3"/>
          <p:cNvSpPr>
            <a:spLocks noChangeArrowheads="1"/>
          </p:cNvSpPr>
          <p:nvPr/>
        </p:nvSpPr>
        <p:spPr bwMode="auto">
          <a:xfrm>
            <a:off x="1295401" y="1844675"/>
            <a:ext cx="948055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a:latin typeface="微软雅黑" pitchFamily="34" charset="-122"/>
                <a:ea typeface="微软雅黑" pitchFamily="34" charset="-122"/>
              </a:rPr>
              <a:t>        根据</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条例</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规定，国家安全监管总局会同国务院工业和信息化、公安、环境保护、卫生、质量监督检验检疫、交通运输、铁路、民用航空、农业主管部门制定了</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目录（</a:t>
            </a:r>
            <a:r>
              <a:rPr lang="en-US" altLang="en-US" sz="2400">
                <a:latin typeface="微软雅黑" pitchFamily="34" charset="-122"/>
                <a:ea typeface="微软雅黑" pitchFamily="34" charset="-122"/>
              </a:rPr>
              <a:t>2015</a:t>
            </a:r>
            <a:r>
              <a:rPr lang="zh-CN" altLang="en-US" sz="2400">
                <a:latin typeface="微软雅黑" pitchFamily="34" charset="-122"/>
                <a:ea typeface="微软雅黑" pitchFamily="34" charset="-122"/>
              </a:rPr>
              <a:t>版）</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，于</a:t>
            </a:r>
            <a:r>
              <a:rPr lang="en-US" altLang="en-US" sz="2400">
                <a:latin typeface="微软雅黑" pitchFamily="34" charset="-122"/>
                <a:ea typeface="微软雅黑" pitchFamily="34" charset="-122"/>
              </a:rPr>
              <a:t>2015</a:t>
            </a:r>
            <a:r>
              <a:rPr lang="zh-CN" altLang="en-US" sz="2400">
                <a:latin typeface="微软雅黑" pitchFamily="34" charset="-122"/>
                <a:ea typeface="微软雅黑" pitchFamily="34" charset="-122"/>
              </a:rPr>
              <a:t>年</a:t>
            </a:r>
            <a:r>
              <a:rPr lang="en-US" altLang="en-US" sz="2400">
                <a:latin typeface="微软雅黑" pitchFamily="34" charset="-122"/>
                <a:ea typeface="微软雅黑" pitchFamily="34" charset="-122"/>
              </a:rPr>
              <a:t>5</a:t>
            </a:r>
            <a:r>
              <a:rPr lang="zh-CN" altLang="en-US" sz="2400">
                <a:latin typeface="微软雅黑" pitchFamily="34" charset="-122"/>
                <a:ea typeface="微软雅黑" pitchFamily="34" charset="-122"/>
              </a:rPr>
              <a:t>月</a:t>
            </a:r>
            <a:r>
              <a:rPr lang="en-US" altLang="en-US" sz="2400">
                <a:latin typeface="微软雅黑" pitchFamily="34" charset="-122"/>
                <a:ea typeface="微软雅黑" pitchFamily="34" charset="-122"/>
              </a:rPr>
              <a:t>1</a:t>
            </a:r>
            <a:r>
              <a:rPr lang="zh-CN" altLang="en-US" sz="2400">
                <a:latin typeface="微软雅黑" pitchFamily="34" charset="-122"/>
                <a:ea typeface="微软雅黑" pitchFamily="34" charset="-122"/>
              </a:rPr>
              <a:t>日起实施，</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危险化学品名录</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a:t>
            </a:r>
            <a:r>
              <a:rPr lang="en-US" altLang="en-US" sz="2400">
                <a:latin typeface="微软雅黑" pitchFamily="34" charset="-122"/>
                <a:ea typeface="微软雅黑" pitchFamily="34" charset="-122"/>
              </a:rPr>
              <a:t>2002</a:t>
            </a:r>
            <a:r>
              <a:rPr lang="zh-CN" altLang="en-US" sz="2400">
                <a:latin typeface="微软雅黑" pitchFamily="34" charset="-122"/>
                <a:ea typeface="微软雅黑" pitchFamily="34" charset="-122"/>
              </a:rPr>
              <a:t>版）、</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剧毒化学品目录</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a:t>
            </a:r>
            <a:r>
              <a:rPr lang="en-US" altLang="en-US" sz="2400">
                <a:latin typeface="微软雅黑" pitchFamily="34" charset="-122"/>
                <a:ea typeface="微软雅黑" pitchFamily="34" charset="-122"/>
              </a:rPr>
              <a:t>2002</a:t>
            </a:r>
            <a:r>
              <a:rPr lang="zh-CN" altLang="en-US" sz="2400">
                <a:latin typeface="微软雅黑" pitchFamily="34" charset="-122"/>
                <a:ea typeface="微软雅黑" pitchFamily="34" charset="-122"/>
              </a:rPr>
              <a:t>年版）同时予以废止。</a:t>
            </a:r>
            <a:endParaRPr lang="zh-CN" altLang="en-US" sz="2400"/>
          </a:p>
        </p:txBody>
      </p:sp>
    </p:spTree>
    <p:extLst>
      <p:ext uri="{BB962C8B-B14F-4D97-AF65-F5344CB8AC3E}">
        <p14:creationId xmlns:p14="http://schemas.microsoft.com/office/powerpoint/2010/main" val="30003989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2639485" y="1844676"/>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a:latin typeface="金山简魏碑" pitchFamily="49" charset="-122"/>
                <a:ea typeface="金山简魏碑" pitchFamily="49" charset="-122"/>
              </a:rPr>
              <a:t>范围</a:t>
            </a:r>
          </a:p>
        </p:txBody>
      </p:sp>
      <p:sp>
        <p:nvSpPr>
          <p:cNvPr id="88067" name="Text Box 5"/>
          <p:cNvSpPr txBox="1">
            <a:spLocks noChangeArrowheads="1"/>
          </p:cNvSpPr>
          <p:nvPr/>
        </p:nvSpPr>
        <p:spPr bwMode="auto">
          <a:xfrm>
            <a:off x="2256367" y="3429001"/>
            <a:ext cx="7586133" cy="1207645"/>
          </a:xfrm>
          <a:prstGeom prst="rect">
            <a:avLst/>
          </a:prstGeom>
          <a:noFill/>
          <a:ln>
            <a:noFill/>
          </a:ln>
          <a:effectLst>
            <a:prstShdw prst="shdw17" dist="17961" dir="2700000">
              <a:srgbClr val="9999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gn="just">
              <a:lnSpc>
                <a:spcPct val="130000"/>
              </a:lnSpc>
            </a:pPr>
            <a:r>
              <a:rPr lang="zh-CN" altLang="en-US" sz="2800">
                <a:latin typeface="创艺简魏碑"/>
                <a:ea typeface="创艺简魏碑"/>
                <a:cs typeface="创艺简魏碑"/>
              </a:rPr>
              <a:t>登记单位包括：</a:t>
            </a:r>
          </a:p>
          <a:p>
            <a:pPr algn="just">
              <a:lnSpc>
                <a:spcPct val="130000"/>
              </a:lnSpc>
            </a:pPr>
            <a:r>
              <a:rPr lang="zh-CN" altLang="en-US" sz="2800">
                <a:solidFill>
                  <a:srgbClr val="FF0000"/>
                </a:solidFill>
                <a:latin typeface="创艺简魏碑"/>
                <a:ea typeface="创艺简魏碑"/>
                <a:cs typeface="创艺简魏碑"/>
              </a:rPr>
              <a:t>生产、进口危险化学品的企业。 </a:t>
            </a:r>
            <a:endParaRPr lang="en-US" altLang="zh-CN" sz="2800">
              <a:solidFill>
                <a:srgbClr val="FF0000"/>
              </a:solidFill>
              <a:latin typeface="创艺简魏碑"/>
              <a:ea typeface="创艺简魏碑"/>
              <a:cs typeface="创艺简魏碑"/>
            </a:endParaRPr>
          </a:p>
        </p:txBody>
      </p:sp>
      <p:sp>
        <p:nvSpPr>
          <p:cNvPr id="88068" name="Rectangle 4"/>
          <p:cNvSpPr>
            <a:spLocks noChangeArrowheads="1"/>
          </p:cNvSpPr>
          <p:nvPr/>
        </p:nvSpPr>
        <p:spPr bwMode="auto">
          <a:xfrm>
            <a:off x="2256367" y="1989138"/>
            <a:ext cx="2540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300">
                <a:solidFill>
                  <a:srgbClr val="993D33"/>
                </a:solidFill>
                <a:latin typeface="华文行楷" pitchFamily="2" charset="-122"/>
                <a:ea typeface="华文行楷" pitchFamily="2" charset="-122"/>
              </a:rPr>
              <a:t>◆</a:t>
            </a:r>
            <a:endParaRPr lang="zh-CN" altLang="en-US" sz="4400">
              <a:latin typeface="金山简魏碑" pitchFamily="49" charset="-122"/>
              <a:ea typeface="金山简魏碑" pitchFamily="49" charset="-122"/>
            </a:endParaRPr>
          </a:p>
        </p:txBody>
      </p:sp>
    </p:spTree>
    <p:extLst>
      <p:ext uri="{BB962C8B-B14F-4D97-AF65-F5344CB8AC3E}">
        <p14:creationId xmlns:p14="http://schemas.microsoft.com/office/powerpoint/2010/main" val="37486420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ChangeArrowheads="1"/>
          </p:cNvSpPr>
          <p:nvPr/>
        </p:nvSpPr>
        <p:spPr bwMode="auto">
          <a:xfrm>
            <a:off x="1007533" y="1196976"/>
            <a:ext cx="2540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300">
                <a:solidFill>
                  <a:srgbClr val="993D33"/>
                </a:solidFill>
                <a:latin typeface="华文行楷" pitchFamily="2" charset="-122"/>
                <a:ea typeface="华文行楷" pitchFamily="2" charset="-122"/>
              </a:rPr>
              <a:t>◆</a:t>
            </a:r>
            <a:endParaRPr lang="zh-CN" altLang="en-US" sz="4400">
              <a:latin typeface="金山简魏碑" pitchFamily="49" charset="-122"/>
              <a:ea typeface="金山简魏碑" pitchFamily="49" charset="-122"/>
            </a:endParaRPr>
          </a:p>
        </p:txBody>
      </p:sp>
      <p:sp>
        <p:nvSpPr>
          <p:cNvPr id="89091" name="Rectangle 5"/>
          <p:cNvSpPr>
            <a:spLocks noChangeArrowheads="1"/>
          </p:cNvSpPr>
          <p:nvPr/>
        </p:nvSpPr>
        <p:spPr bwMode="auto">
          <a:xfrm>
            <a:off x="1488018" y="1052513"/>
            <a:ext cx="10079567"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zh-CN" altLang="en-US">
                <a:latin typeface="金山简魏碑" pitchFamily="49" charset="-122"/>
                <a:ea typeface="金山简魏碑" pitchFamily="49" charset="-122"/>
              </a:rPr>
              <a:t>登记单位的义务</a:t>
            </a:r>
          </a:p>
          <a:p>
            <a:pPr>
              <a:lnSpc>
                <a:spcPct val="110000"/>
              </a:lnSpc>
            </a:pPr>
            <a:r>
              <a:rPr lang="zh-CN" altLang="en-US" sz="2400">
                <a:latin typeface="金山简魏碑" pitchFamily="49" charset="-122"/>
                <a:ea typeface="金山简魏碑" pitchFamily="49" charset="-122"/>
              </a:rPr>
              <a:t>（</a:t>
            </a:r>
            <a:r>
              <a:rPr lang="en-US" altLang="zh-CN" sz="2400">
                <a:latin typeface="金山简魏碑" pitchFamily="49" charset="-122"/>
                <a:ea typeface="金山简魏碑" pitchFamily="49" charset="-122"/>
              </a:rPr>
              <a:t>1</a:t>
            </a:r>
            <a:r>
              <a:rPr lang="zh-CN" altLang="en-US" sz="2400">
                <a:latin typeface="金山简魏碑" pitchFamily="49" charset="-122"/>
                <a:ea typeface="金山简魏碑" pitchFamily="49" charset="-122"/>
              </a:rPr>
              <a:t>）普查建立化学品管理档案；</a:t>
            </a:r>
          </a:p>
          <a:p>
            <a:pPr>
              <a:lnSpc>
                <a:spcPct val="110000"/>
              </a:lnSpc>
            </a:pPr>
            <a:r>
              <a:rPr lang="zh-CN" altLang="en-US" sz="2400">
                <a:latin typeface="金山简魏碑" pitchFamily="49" charset="-122"/>
                <a:ea typeface="金山简魏碑" pitchFamily="49" charset="-122"/>
              </a:rPr>
              <a:t>（</a:t>
            </a:r>
            <a:r>
              <a:rPr lang="en-US" altLang="zh-CN" sz="2400">
                <a:latin typeface="金山简魏碑" pitchFamily="49" charset="-122"/>
                <a:ea typeface="金山简魏碑" pitchFamily="49" charset="-122"/>
              </a:rPr>
              <a:t>2</a:t>
            </a:r>
            <a:r>
              <a:rPr lang="zh-CN" altLang="en-US" sz="2400">
                <a:latin typeface="金山简魏碑" pitchFamily="49" charset="-122"/>
                <a:ea typeface="金山简魏碑" pitchFamily="49" charset="-122"/>
              </a:rPr>
              <a:t>）如实填报化学品登记材料；</a:t>
            </a:r>
          </a:p>
          <a:p>
            <a:pPr>
              <a:lnSpc>
                <a:spcPct val="110000"/>
              </a:lnSpc>
            </a:pPr>
            <a:r>
              <a:rPr lang="zh-CN" altLang="en-US" sz="2400">
                <a:latin typeface="金山简魏碑" pitchFamily="49" charset="-122"/>
                <a:ea typeface="金山简魏碑" pitchFamily="49" charset="-122"/>
              </a:rPr>
              <a:t>（</a:t>
            </a:r>
            <a:r>
              <a:rPr lang="en-US" altLang="zh-CN" sz="2400">
                <a:latin typeface="金山简魏碑" pitchFamily="49" charset="-122"/>
                <a:ea typeface="金山简魏碑" pitchFamily="49" charset="-122"/>
              </a:rPr>
              <a:t>3</a:t>
            </a:r>
            <a:r>
              <a:rPr lang="zh-CN" altLang="en-US" sz="2400">
                <a:latin typeface="金山简魏碑" pitchFamily="49" charset="-122"/>
                <a:ea typeface="金山简魏碑" pitchFamily="49" charset="-122"/>
              </a:rPr>
              <a:t>）对危险性不明的化学品或新化学品进行危险性鉴别、分类、评估；</a:t>
            </a:r>
          </a:p>
          <a:p>
            <a:pPr>
              <a:lnSpc>
                <a:spcPct val="110000"/>
              </a:lnSpc>
            </a:pPr>
            <a:r>
              <a:rPr lang="zh-CN" altLang="en-US" sz="2400">
                <a:latin typeface="金山简魏碑" pitchFamily="49" charset="-122"/>
                <a:ea typeface="金山简魏碑" pitchFamily="49" charset="-122"/>
              </a:rPr>
              <a:t>（</a:t>
            </a:r>
            <a:r>
              <a:rPr lang="en-US" altLang="zh-CN" sz="2400">
                <a:latin typeface="金山简魏碑" pitchFamily="49" charset="-122"/>
                <a:ea typeface="金山简魏碑" pitchFamily="49" charset="-122"/>
              </a:rPr>
              <a:t>4</a:t>
            </a:r>
            <a:r>
              <a:rPr lang="zh-CN" altLang="en-US" sz="2400">
                <a:latin typeface="金山简魏碑" pitchFamily="49" charset="-122"/>
                <a:ea typeface="金山简魏碑" pitchFamily="49" charset="-122"/>
              </a:rPr>
              <a:t>）编制化学品安全技术说明书和安全标签；</a:t>
            </a:r>
          </a:p>
          <a:p>
            <a:pPr>
              <a:lnSpc>
                <a:spcPct val="110000"/>
              </a:lnSpc>
            </a:pPr>
            <a:r>
              <a:rPr lang="zh-CN" altLang="en-US" sz="2400">
                <a:latin typeface="金山简魏碑" pitchFamily="49" charset="-122"/>
                <a:ea typeface="金山简魏碑" pitchFamily="49" charset="-122"/>
              </a:rPr>
              <a:t>（</a:t>
            </a:r>
            <a:r>
              <a:rPr lang="en-US" altLang="zh-CN" sz="2400">
                <a:latin typeface="金山简魏碑" pitchFamily="49" charset="-122"/>
                <a:ea typeface="金山简魏碑" pitchFamily="49" charset="-122"/>
              </a:rPr>
              <a:t>5</a:t>
            </a:r>
            <a:r>
              <a:rPr lang="zh-CN" altLang="en-US" sz="2400">
                <a:latin typeface="金山简魏碑" pitchFamily="49" charset="-122"/>
                <a:ea typeface="金山简魏碑" pitchFamily="49" charset="-122"/>
              </a:rPr>
              <a:t>）储存、经营单位向供货商索取</a:t>
            </a:r>
            <a:r>
              <a:rPr lang="zh-CN" altLang="en-US" sz="2400"/>
              <a:t>化学品安全技术说明书和安全标签；</a:t>
            </a:r>
            <a:endParaRPr lang="en-US" altLang="zh-CN" sz="2400">
              <a:latin typeface="金山简魏碑" pitchFamily="49" charset="-122"/>
              <a:ea typeface="金山简魏碑" pitchFamily="49" charset="-122"/>
            </a:endParaRPr>
          </a:p>
          <a:p>
            <a:pPr>
              <a:lnSpc>
                <a:spcPct val="110000"/>
              </a:lnSpc>
            </a:pPr>
            <a:r>
              <a:rPr lang="zh-CN" altLang="en-US" sz="2400">
                <a:latin typeface="金山简魏碑" pitchFamily="49" charset="-122"/>
                <a:ea typeface="金山简魏碑" pitchFamily="49" charset="-122"/>
              </a:rPr>
              <a:t>（</a:t>
            </a:r>
            <a:r>
              <a:rPr lang="en-US" altLang="zh-CN" sz="2400">
                <a:latin typeface="金山简魏碑" pitchFamily="49" charset="-122"/>
                <a:ea typeface="金山简魏碑" pitchFamily="49" charset="-122"/>
              </a:rPr>
              <a:t>6</a:t>
            </a:r>
            <a:r>
              <a:rPr lang="zh-CN" altLang="en-US" sz="2400">
                <a:latin typeface="金山简魏碑" pitchFamily="49" charset="-122"/>
                <a:ea typeface="金山简魏碑" pitchFamily="49" charset="-122"/>
              </a:rPr>
              <a:t>）生产单位必须向用户提供化学事故应急咨询服务；为化学事故应急救援提供技术指导和必要的协助；</a:t>
            </a:r>
            <a:endParaRPr lang="en-US" altLang="zh-CN" sz="2400">
              <a:latin typeface="金山简魏碑" pitchFamily="49" charset="-122"/>
              <a:ea typeface="金山简魏碑" pitchFamily="49" charset="-122"/>
            </a:endParaRPr>
          </a:p>
          <a:p>
            <a:pPr>
              <a:lnSpc>
                <a:spcPct val="110000"/>
              </a:lnSpc>
            </a:pPr>
            <a:r>
              <a:rPr lang="zh-CN" altLang="en-US" sz="2400">
                <a:latin typeface="金山简魏碑" pitchFamily="49" charset="-122"/>
                <a:ea typeface="金山简魏碑" pitchFamily="49" charset="-122"/>
              </a:rPr>
              <a:t>（</a:t>
            </a:r>
            <a:r>
              <a:rPr lang="en-US" altLang="zh-CN" sz="2400">
                <a:latin typeface="金山简魏碑" pitchFamily="49" charset="-122"/>
                <a:ea typeface="金山简魏碑" pitchFamily="49" charset="-122"/>
              </a:rPr>
              <a:t>7</a:t>
            </a:r>
            <a:r>
              <a:rPr lang="zh-CN" altLang="en-US" sz="2400">
                <a:latin typeface="金山简魏碑" pitchFamily="49" charset="-122"/>
                <a:ea typeface="金山简魏碑" pitchFamily="49" charset="-122"/>
              </a:rPr>
              <a:t>）配合登记人员在必要时对本单位危险化学品登记内容进行核查。</a:t>
            </a:r>
            <a:endParaRPr lang="en-US" altLang="zh-CN" sz="2400">
              <a:latin typeface="金山简魏碑" pitchFamily="49" charset="-122"/>
              <a:ea typeface="金山简魏碑" pitchFamily="49" charset="-122"/>
            </a:endParaRPr>
          </a:p>
        </p:txBody>
      </p:sp>
    </p:spTree>
    <p:extLst>
      <p:ext uri="{BB962C8B-B14F-4D97-AF65-F5344CB8AC3E}">
        <p14:creationId xmlns:p14="http://schemas.microsoft.com/office/powerpoint/2010/main" val="1709227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3"/>
          <p:cNvSpPr txBox="1">
            <a:spLocks noChangeArrowheads="1"/>
          </p:cNvSpPr>
          <p:nvPr/>
        </p:nvSpPr>
        <p:spPr bwMode="auto">
          <a:xfrm>
            <a:off x="1524000" y="2057401"/>
            <a:ext cx="9245600" cy="3041994"/>
          </a:xfrm>
          <a:prstGeom prst="rect">
            <a:avLst/>
          </a:prstGeom>
          <a:noFill/>
          <a:ln>
            <a:noFill/>
          </a:ln>
          <a:effectLst>
            <a:prstShdw prst="shdw17" dist="17961" dir="2700000">
              <a:srgbClr val="9999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defTabSz="865188">
              <a:defRPr kumimoji="1" sz="3200" b="1">
                <a:solidFill>
                  <a:schemeClr val="tx1"/>
                </a:solidFill>
                <a:latin typeface="Times New Roman" pitchFamily="18" charset="0"/>
                <a:ea typeface="宋体" pitchFamily="2" charset="-122"/>
              </a:defRPr>
            </a:lvl1pPr>
            <a:lvl2pPr marL="742950" indent="-285750" defTabSz="865188">
              <a:defRPr kumimoji="1" sz="3200" b="1">
                <a:solidFill>
                  <a:schemeClr val="tx1"/>
                </a:solidFill>
                <a:latin typeface="Times New Roman" pitchFamily="18" charset="0"/>
                <a:ea typeface="宋体" pitchFamily="2" charset="-122"/>
              </a:defRPr>
            </a:lvl2pPr>
            <a:lvl3pPr marL="1143000" indent="-228600" defTabSz="865188">
              <a:defRPr kumimoji="1" sz="3200" b="1">
                <a:solidFill>
                  <a:schemeClr val="tx1"/>
                </a:solidFill>
                <a:latin typeface="Times New Roman" pitchFamily="18" charset="0"/>
                <a:ea typeface="宋体" pitchFamily="2" charset="-122"/>
              </a:defRPr>
            </a:lvl3pPr>
            <a:lvl4pPr marL="1600200" indent="-228600" defTabSz="865188">
              <a:defRPr kumimoji="1" sz="3200" b="1">
                <a:solidFill>
                  <a:schemeClr val="tx1"/>
                </a:solidFill>
                <a:latin typeface="Times New Roman" pitchFamily="18" charset="0"/>
                <a:ea typeface="宋体" pitchFamily="2" charset="-122"/>
              </a:defRPr>
            </a:lvl4pPr>
            <a:lvl5pPr marL="2057400" indent="-228600" defTabSz="865188">
              <a:defRPr kumimoji="1" sz="3200" b="1">
                <a:solidFill>
                  <a:schemeClr val="tx1"/>
                </a:solidFill>
                <a:latin typeface="Times New Roman" pitchFamily="18" charset="0"/>
                <a:ea typeface="宋体" pitchFamily="2" charset="-122"/>
              </a:defRPr>
            </a:lvl5pPr>
            <a:lvl6pPr marL="25146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defTabSz="865188"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20000"/>
              </a:lnSpc>
            </a:pPr>
            <a:r>
              <a:rPr lang="zh-CN" altLang="en-US" sz="1900">
                <a:latin typeface="创艺简魏碑"/>
                <a:ea typeface="创艺简魏碑"/>
                <a:cs typeface="创艺简魏碑"/>
              </a:rPr>
              <a:t>    </a:t>
            </a:r>
            <a:r>
              <a:rPr lang="zh-CN" altLang="en-US" sz="2000">
                <a:latin typeface="创艺简魏碑"/>
                <a:ea typeface="创艺简魏碑"/>
                <a:cs typeface="创艺简魏碑"/>
              </a:rPr>
              <a:t>化学品的登记机构设国家和省（市）两级。国家设</a:t>
            </a:r>
            <a:r>
              <a:rPr lang="zh-CN" altLang="en-US" sz="2000">
                <a:ea typeface="创艺简魏碑"/>
                <a:cs typeface="创艺简魏碑"/>
              </a:rPr>
              <a:t>“</a:t>
            </a:r>
            <a:r>
              <a:rPr lang="zh-CN" altLang="en-US" sz="2000">
                <a:latin typeface="创艺简魏碑"/>
                <a:ea typeface="创艺简魏碑"/>
                <a:cs typeface="创艺简魏碑"/>
              </a:rPr>
              <a:t>国家化学品登记中心</a:t>
            </a:r>
            <a:r>
              <a:rPr lang="zh-CN" altLang="en-US" sz="2000">
                <a:ea typeface="创艺简魏碑"/>
                <a:cs typeface="创艺简魏碑"/>
              </a:rPr>
              <a:t>”</a:t>
            </a:r>
            <a:r>
              <a:rPr lang="zh-CN" altLang="en-US" sz="2000">
                <a:latin typeface="创艺简魏碑"/>
                <a:ea typeface="创艺简魏碑"/>
                <a:cs typeface="创艺简魏碑"/>
              </a:rPr>
              <a:t>（以下简称登记中心），国家安全生产监督管理部门对登记中心实施监督管理，登记中心每年应书面报告全国危险化学品登记工作情况；各省、自治区、直辖市设</a:t>
            </a:r>
            <a:r>
              <a:rPr lang="zh-CN" altLang="en-US" sz="2000">
                <a:ea typeface="创艺简魏碑"/>
                <a:cs typeface="创艺简魏碑"/>
              </a:rPr>
              <a:t>“</a:t>
            </a:r>
            <a:r>
              <a:rPr lang="zh-CN" altLang="en-US" sz="2000">
                <a:latin typeface="创艺简魏碑"/>
                <a:ea typeface="创艺简魏碑"/>
                <a:cs typeface="创艺简魏碑"/>
              </a:rPr>
              <a:t>危险化学品登记办公室</a:t>
            </a:r>
            <a:r>
              <a:rPr lang="zh-CN" altLang="en-US" sz="2000">
                <a:ea typeface="创艺简魏碑"/>
                <a:cs typeface="创艺简魏碑"/>
              </a:rPr>
              <a:t>”</a:t>
            </a:r>
            <a:r>
              <a:rPr lang="zh-CN" altLang="en-US" sz="2000">
                <a:latin typeface="创艺简魏碑"/>
                <a:ea typeface="创艺简魏碑"/>
                <a:cs typeface="创艺简魏碑"/>
              </a:rPr>
              <a:t>（以下简称登记办公室），各省、自治区、直辖市安全生产监督管理部门对本辖区登记办公室实施监督管理，登记办公室每年应向所在省、自治区、直辖市安全生产监督管理机构书面报告本地区危险化学品登记工作情况；地、县安全监管机构监督检查其所在地生产、储存、使用单位开展危险化学品登记的情况。</a:t>
            </a:r>
            <a:endParaRPr lang="en-US" altLang="zh-CN" sz="1900">
              <a:latin typeface="创艺简魏碑"/>
              <a:ea typeface="创艺简魏碑"/>
              <a:cs typeface="创艺简魏碑"/>
            </a:endParaRPr>
          </a:p>
        </p:txBody>
      </p:sp>
      <p:sp>
        <p:nvSpPr>
          <p:cNvPr id="90115" name="Text Box 4"/>
          <p:cNvSpPr txBox="1">
            <a:spLocks noChangeArrowheads="1"/>
          </p:cNvSpPr>
          <p:nvPr/>
        </p:nvSpPr>
        <p:spPr bwMode="auto">
          <a:xfrm>
            <a:off x="1727200" y="914400"/>
            <a:ext cx="4273551"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40000"/>
              </a:lnSpc>
            </a:pPr>
            <a:r>
              <a:rPr lang="zh-CN" altLang="en-US" sz="2300">
                <a:solidFill>
                  <a:srgbClr val="993D33"/>
                </a:solidFill>
                <a:latin typeface="华文行楷" pitchFamily="2" charset="-122"/>
                <a:ea typeface="华文行楷" pitchFamily="2" charset="-122"/>
              </a:rPr>
              <a:t>◆</a:t>
            </a:r>
            <a:r>
              <a:rPr lang="zh-CN" altLang="en-US" sz="4000">
                <a:latin typeface="金山简魏碑" pitchFamily="49" charset="-122"/>
                <a:ea typeface="金山简魏碑" pitchFamily="49" charset="-122"/>
              </a:rPr>
              <a:t>管理机构</a:t>
            </a:r>
            <a:endParaRPr lang="zh-CN" altLang="en-US" sz="2400"/>
          </a:p>
        </p:txBody>
      </p:sp>
    </p:spTree>
    <p:extLst>
      <p:ext uri="{BB962C8B-B14F-4D97-AF65-F5344CB8AC3E}">
        <p14:creationId xmlns:p14="http://schemas.microsoft.com/office/powerpoint/2010/main" val="31897744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2734733" y="2349500"/>
            <a:ext cx="42242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6000">
                <a:solidFill>
                  <a:srgbClr val="CC0066"/>
                </a:solidFill>
                <a:ea typeface="华文新魏" pitchFamily="2" charset="-122"/>
              </a:rPr>
              <a:t>六</a:t>
            </a:r>
            <a:r>
              <a:rPr lang="en-US" altLang="zh-CN" sz="6000">
                <a:solidFill>
                  <a:srgbClr val="CC0066"/>
                </a:solidFill>
                <a:ea typeface="华文新魏" pitchFamily="2" charset="-122"/>
              </a:rPr>
              <a:t>.</a:t>
            </a:r>
            <a:r>
              <a:rPr lang="zh-CN" altLang="en-US" sz="6000">
                <a:solidFill>
                  <a:srgbClr val="CC0066"/>
                </a:solidFill>
                <a:ea typeface="华文新魏" pitchFamily="2" charset="-122"/>
              </a:rPr>
              <a:t>危害告知</a:t>
            </a:r>
          </a:p>
        </p:txBody>
      </p:sp>
    </p:spTree>
    <p:extLst>
      <p:ext uri="{BB962C8B-B14F-4D97-AF65-F5344CB8AC3E}">
        <p14:creationId xmlns:p14="http://schemas.microsoft.com/office/powerpoint/2010/main" val="23257203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1583267" y="1501775"/>
            <a:ext cx="716093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2400">
                <a:solidFill>
                  <a:schemeClr val="accent2"/>
                </a:solidFill>
                <a:ea typeface="华文新魏" pitchFamily="2" charset="-122"/>
              </a:rPr>
              <a:t>◆</a:t>
            </a:r>
            <a:r>
              <a:rPr lang="zh-CN" altLang="en-US" sz="4000">
                <a:solidFill>
                  <a:schemeClr val="accent2"/>
                </a:solidFill>
                <a:ea typeface="华文新魏" pitchFamily="2" charset="-122"/>
              </a:rPr>
              <a:t>告知内容：</a:t>
            </a:r>
          </a:p>
          <a:p>
            <a:r>
              <a:rPr lang="zh-CN" altLang="en-US">
                <a:ea typeface="华文新魏" pitchFamily="2" charset="-122"/>
              </a:rPr>
              <a:t>化学品危害（燃爆危害、人体危害）；</a:t>
            </a:r>
          </a:p>
          <a:p>
            <a:r>
              <a:rPr lang="zh-CN" altLang="en-US">
                <a:ea typeface="华文新魏" pitchFamily="2" charset="-122"/>
              </a:rPr>
              <a:t>个体防护；</a:t>
            </a:r>
          </a:p>
          <a:p>
            <a:r>
              <a:rPr lang="zh-CN" altLang="en-US">
                <a:ea typeface="华文新魏" pitchFamily="2" charset="-122"/>
              </a:rPr>
              <a:t>安全操作规程；</a:t>
            </a:r>
          </a:p>
          <a:p>
            <a:r>
              <a:rPr lang="zh-CN" altLang="en-US">
                <a:ea typeface="华文新魏" pitchFamily="2" charset="-122"/>
              </a:rPr>
              <a:t>危害因素监测结果；</a:t>
            </a:r>
          </a:p>
          <a:p>
            <a:r>
              <a:rPr lang="zh-CN" altLang="en-US">
                <a:ea typeface="华文新魏" pitchFamily="2" charset="-122"/>
              </a:rPr>
              <a:t>健康监护结果；</a:t>
            </a:r>
          </a:p>
          <a:p>
            <a:r>
              <a:rPr lang="zh-CN" altLang="en-US">
                <a:ea typeface="华文新魏" pitchFamily="2" charset="-122"/>
              </a:rPr>
              <a:t>应急救援措施；</a:t>
            </a:r>
          </a:p>
          <a:p>
            <a:r>
              <a:rPr lang="zh-CN" altLang="en-US">
                <a:ea typeface="华文新魏" pitchFamily="2" charset="-122"/>
              </a:rPr>
              <a:t>现行相关法规、标准要求。</a:t>
            </a:r>
          </a:p>
        </p:txBody>
      </p:sp>
    </p:spTree>
    <p:extLst>
      <p:ext uri="{BB962C8B-B14F-4D97-AF65-F5344CB8AC3E}">
        <p14:creationId xmlns:p14="http://schemas.microsoft.com/office/powerpoint/2010/main" val="26054083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1007534" y="1700213"/>
            <a:ext cx="10274300"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dirty="0">
                <a:solidFill>
                  <a:schemeClr val="accent2"/>
                </a:solidFill>
              </a:rPr>
              <a:t>◆</a:t>
            </a:r>
            <a:r>
              <a:rPr lang="zh-CN" altLang="en-US" sz="4000" dirty="0">
                <a:solidFill>
                  <a:schemeClr val="accent2"/>
                </a:solidFill>
                <a:latin typeface="华文新魏" pitchFamily="2" charset="-122"/>
                <a:ea typeface="华文新魏" pitchFamily="2" charset="-122"/>
              </a:rPr>
              <a:t>告知管理：</a:t>
            </a:r>
            <a:r>
              <a:rPr kumimoji="0" lang="zh-CN" altLang="en-US" dirty="0">
                <a:latin typeface="华文新魏" pitchFamily="2" charset="-122"/>
                <a:ea typeface="华文新魏" pitchFamily="2" charset="-122"/>
              </a:rPr>
              <a:t> </a:t>
            </a:r>
            <a:r>
              <a:rPr kumimoji="0" lang="zh-CN" altLang="en-US" sz="2800" dirty="0">
                <a:solidFill>
                  <a:srgbClr val="292B07"/>
                </a:solidFill>
                <a:latin typeface="华文新魏" pitchFamily="2" charset="-122"/>
                <a:ea typeface="华文新魏" pitchFamily="2" charset="-122"/>
              </a:rPr>
              <a:t>　　</a:t>
            </a:r>
          </a:p>
          <a:p>
            <a:pPr>
              <a:lnSpc>
                <a:spcPct val="130000"/>
              </a:lnSpc>
            </a:pPr>
            <a:r>
              <a:rPr kumimoji="0" lang="zh-CN" altLang="en-US" sz="3200" dirty="0">
                <a:solidFill>
                  <a:srgbClr val="292B07"/>
                </a:solidFill>
                <a:latin typeface="华文新魏" pitchFamily="2" charset="-122"/>
                <a:ea typeface="华文新魏" pitchFamily="2" charset="-122"/>
              </a:rPr>
              <a:t>        </a:t>
            </a:r>
            <a:r>
              <a:rPr kumimoji="0" lang="en-US" altLang="zh-CN" sz="3200" dirty="0">
                <a:solidFill>
                  <a:srgbClr val="292B07"/>
                </a:solidFill>
                <a:latin typeface="华文新魏" pitchFamily="2" charset="-122"/>
                <a:ea typeface="华文新魏" pitchFamily="2" charset="-122"/>
              </a:rPr>
              <a:t>1</a:t>
            </a:r>
            <a:r>
              <a:rPr kumimoji="0" lang="zh-CN" altLang="en-US" sz="3200" dirty="0">
                <a:solidFill>
                  <a:srgbClr val="292B07"/>
                </a:solidFill>
                <a:latin typeface="华文新魏" pitchFamily="2" charset="-122"/>
                <a:ea typeface="华文新魏" pitchFamily="2" charset="-122"/>
              </a:rPr>
              <a:t>、企业应以文件化的形式，确定化学品告知管理的机构和职责。</a:t>
            </a:r>
          </a:p>
          <a:p>
            <a:pPr>
              <a:lnSpc>
                <a:spcPct val="130000"/>
              </a:lnSpc>
            </a:pPr>
            <a:r>
              <a:rPr kumimoji="0" lang="zh-CN" altLang="en-US" sz="3200" dirty="0">
                <a:solidFill>
                  <a:srgbClr val="292B07"/>
                </a:solidFill>
                <a:latin typeface="华文新魏" pitchFamily="2" charset="-122"/>
                <a:ea typeface="华文新魏" pitchFamily="2" charset="-122"/>
              </a:rPr>
              <a:t>        各级职责、权限和能力应该对应。</a:t>
            </a:r>
          </a:p>
          <a:p>
            <a:pPr>
              <a:lnSpc>
                <a:spcPct val="130000"/>
              </a:lnSpc>
            </a:pPr>
            <a:r>
              <a:rPr kumimoji="0" lang="zh-CN" altLang="en-US" sz="3200" dirty="0">
                <a:solidFill>
                  <a:srgbClr val="292B07"/>
                </a:solidFill>
                <a:latin typeface="华文新魏" pitchFamily="2" charset="-122"/>
                <a:ea typeface="华文新魏" pitchFamily="2" charset="-122"/>
              </a:rPr>
              <a:t>        必要时对责任人员进行相应的培训。</a:t>
            </a:r>
            <a:endParaRPr kumimoji="0" lang="en-US" altLang="zh-CN" sz="3200" dirty="0">
              <a:solidFill>
                <a:srgbClr val="292B07"/>
              </a:solidFill>
              <a:latin typeface="华文新魏" pitchFamily="2" charset="-122"/>
              <a:ea typeface="华文新魏" pitchFamily="2" charset="-122"/>
            </a:endParaRPr>
          </a:p>
          <a:p>
            <a:endParaRPr kumimoji="0" lang="zh-CN" altLang="en-US" sz="3600" dirty="0">
              <a:solidFill>
                <a:srgbClr val="292B07"/>
              </a:solidFill>
              <a:latin typeface="华文新魏" pitchFamily="2" charset="-122"/>
              <a:ea typeface="华文新魏" pitchFamily="2" charset="-122"/>
            </a:endParaRPr>
          </a:p>
        </p:txBody>
      </p:sp>
    </p:spTree>
    <p:extLst>
      <p:ext uri="{BB962C8B-B14F-4D97-AF65-F5344CB8AC3E}">
        <p14:creationId xmlns:p14="http://schemas.microsoft.com/office/powerpoint/2010/main" val="39167601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814917" y="1844676"/>
            <a:ext cx="9753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zh-CN" altLang="en-US">
                <a:solidFill>
                  <a:srgbClr val="292B07"/>
                </a:solidFill>
              </a:rPr>
              <a:t>        </a:t>
            </a:r>
            <a:r>
              <a:rPr kumimoji="0" lang="zh-CN" altLang="en-US" sz="2800">
                <a:solidFill>
                  <a:srgbClr val="292B07"/>
                </a:solidFill>
                <a:latin typeface="华文新魏" pitchFamily="2" charset="-122"/>
                <a:ea typeface="华文新魏" pitchFamily="2" charset="-122"/>
              </a:rPr>
              <a:t>企业应保存通过各种方式告知的记录，如培训，应包括培训的教材、接受培训的员工以及培训导师的姓名，培训效果评价记录等，应至少保存5年。</a:t>
            </a:r>
          </a:p>
          <a:p>
            <a:r>
              <a:rPr kumimoji="0" lang="zh-CN" altLang="en-US" sz="2800">
                <a:solidFill>
                  <a:srgbClr val="292B07"/>
                </a:solidFill>
                <a:latin typeface="华文新魏" pitchFamily="2" charset="-122"/>
                <a:ea typeface="华文新魏" pitchFamily="2" charset="-122"/>
              </a:rPr>
              <a:t>        对于执行非常规操作的员工，在执行任务前，企业应提供必要的化学品危害信息并做好任务的文档记录。</a:t>
            </a:r>
            <a:r>
              <a:rPr kumimoji="0" lang="zh-CN" altLang="en-US" sz="2000">
                <a:latin typeface="华文新魏" pitchFamily="2" charset="-122"/>
                <a:ea typeface="华文新魏" pitchFamily="2" charset="-122"/>
              </a:rPr>
              <a:t> </a:t>
            </a:r>
          </a:p>
        </p:txBody>
      </p:sp>
      <p:sp>
        <p:nvSpPr>
          <p:cNvPr id="94211" name="Text Box 5"/>
          <p:cNvSpPr txBox="1">
            <a:spLocks noChangeArrowheads="1"/>
          </p:cNvSpPr>
          <p:nvPr/>
        </p:nvSpPr>
        <p:spPr bwMode="auto">
          <a:xfrm>
            <a:off x="1102784" y="1052513"/>
            <a:ext cx="40047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spcBef>
                <a:spcPct val="50000"/>
              </a:spcBef>
            </a:pPr>
            <a:r>
              <a:rPr kumimoji="0" lang="en-US" altLang="zh-CN" sz="3600">
                <a:latin typeface="华文新魏" pitchFamily="2" charset="-122"/>
                <a:ea typeface="华文新魏" pitchFamily="2" charset="-122"/>
              </a:rPr>
              <a:t>2</a:t>
            </a:r>
            <a:r>
              <a:rPr kumimoji="0" lang="zh-CN" altLang="en-US" sz="3600">
                <a:latin typeface="华文新魏" pitchFamily="2" charset="-122"/>
                <a:ea typeface="华文新魏" pitchFamily="2" charset="-122"/>
              </a:rPr>
              <a:t>、文件管理</a:t>
            </a:r>
          </a:p>
        </p:txBody>
      </p:sp>
      <p:grpSp>
        <p:nvGrpSpPr>
          <p:cNvPr id="94212" name="Group 6"/>
          <p:cNvGrpSpPr>
            <a:grpSpLocks/>
          </p:cNvGrpSpPr>
          <p:nvPr/>
        </p:nvGrpSpPr>
        <p:grpSpPr bwMode="auto">
          <a:xfrm>
            <a:off x="8015818" y="4941889"/>
            <a:ext cx="3431116" cy="1406525"/>
            <a:chOff x="3599" y="2768"/>
            <a:chExt cx="1621" cy="886"/>
          </a:xfrm>
        </p:grpSpPr>
        <p:grpSp>
          <p:nvGrpSpPr>
            <p:cNvPr id="94217" name="Group 7"/>
            <p:cNvGrpSpPr>
              <a:grpSpLocks/>
            </p:cNvGrpSpPr>
            <p:nvPr/>
          </p:nvGrpSpPr>
          <p:grpSpPr bwMode="auto">
            <a:xfrm>
              <a:off x="3599" y="2768"/>
              <a:ext cx="1621" cy="886"/>
              <a:chOff x="3599" y="2768"/>
              <a:chExt cx="1621" cy="886"/>
            </a:xfrm>
          </p:grpSpPr>
          <p:sp>
            <p:nvSpPr>
              <p:cNvPr id="94219" name="Freeform 8"/>
              <p:cNvSpPr>
                <a:spLocks/>
              </p:cNvSpPr>
              <p:nvPr/>
            </p:nvSpPr>
            <p:spPr bwMode="auto">
              <a:xfrm>
                <a:off x="4461" y="3126"/>
                <a:ext cx="573" cy="483"/>
              </a:xfrm>
              <a:custGeom>
                <a:avLst/>
                <a:gdLst>
                  <a:gd name="T0" fmla="*/ 572 w 573"/>
                  <a:gd name="T1" fmla="*/ 117 h 483"/>
                  <a:gd name="T2" fmla="*/ 563 w 573"/>
                  <a:gd name="T3" fmla="*/ 126 h 483"/>
                  <a:gd name="T4" fmla="*/ 542 w 573"/>
                  <a:gd name="T5" fmla="*/ 141 h 483"/>
                  <a:gd name="T6" fmla="*/ 516 w 573"/>
                  <a:gd name="T7" fmla="*/ 160 h 483"/>
                  <a:gd name="T8" fmla="*/ 480 w 573"/>
                  <a:gd name="T9" fmla="*/ 187 h 483"/>
                  <a:gd name="T10" fmla="*/ 442 w 573"/>
                  <a:gd name="T11" fmla="*/ 213 h 483"/>
                  <a:gd name="T12" fmla="*/ 398 w 573"/>
                  <a:gd name="T13" fmla="*/ 242 h 483"/>
                  <a:gd name="T14" fmla="*/ 350 w 573"/>
                  <a:gd name="T15" fmla="*/ 272 h 483"/>
                  <a:gd name="T16" fmla="*/ 307 w 573"/>
                  <a:gd name="T17" fmla="*/ 309 h 483"/>
                  <a:gd name="T18" fmla="*/ 259 w 573"/>
                  <a:gd name="T19" fmla="*/ 340 h 483"/>
                  <a:gd name="T20" fmla="*/ 217 w 573"/>
                  <a:gd name="T21" fmla="*/ 371 h 483"/>
                  <a:gd name="T22" fmla="*/ 178 w 573"/>
                  <a:gd name="T23" fmla="*/ 403 h 483"/>
                  <a:gd name="T24" fmla="*/ 139 w 573"/>
                  <a:gd name="T25" fmla="*/ 426 h 483"/>
                  <a:gd name="T26" fmla="*/ 108 w 573"/>
                  <a:gd name="T27" fmla="*/ 447 h 483"/>
                  <a:gd name="T28" fmla="*/ 81 w 573"/>
                  <a:gd name="T29" fmla="*/ 464 h 483"/>
                  <a:gd name="T30" fmla="*/ 65 w 573"/>
                  <a:gd name="T31" fmla="*/ 479 h 483"/>
                  <a:gd name="T32" fmla="*/ 62 w 573"/>
                  <a:gd name="T33" fmla="*/ 482 h 483"/>
                  <a:gd name="T34" fmla="*/ 48 w 573"/>
                  <a:gd name="T35" fmla="*/ 469 h 483"/>
                  <a:gd name="T36" fmla="*/ 38 w 573"/>
                  <a:gd name="T37" fmla="*/ 454 h 483"/>
                  <a:gd name="T38" fmla="*/ 27 w 573"/>
                  <a:gd name="T39" fmla="*/ 432 h 483"/>
                  <a:gd name="T40" fmla="*/ 18 w 573"/>
                  <a:gd name="T41" fmla="*/ 409 h 483"/>
                  <a:gd name="T42" fmla="*/ 13 w 573"/>
                  <a:gd name="T43" fmla="*/ 387 h 483"/>
                  <a:gd name="T44" fmla="*/ 9 w 573"/>
                  <a:gd name="T45" fmla="*/ 368 h 483"/>
                  <a:gd name="T46" fmla="*/ 3 w 573"/>
                  <a:gd name="T47" fmla="*/ 358 h 483"/>
                  <a:gd name="T48" fmla="*/ 0 w 573"/>
                  <a:gd name="T49" fmla="*/ 353 h 483"/>
                  <a:gd name="T50" fmla="*/ 3 w 573"/>
                  <a:gd name="T51" fmla="*/ 353 h 483"/>
                  <a:gd name="T52" fmla="*/ 10 w 573"/>
                  <a:gd name="T53" fmla="*/ 352 h 483"/>
                  <a:gd name="T54" fmla="*/ 21 w 573"/>
                  <a:gd name="T55" fmla="*/ 349 h 483"/>
                  <a:gd name="T56" fmla="*/ 30 w 573"/>
                  <a:gd name="T57" fmla="*/ 343 h 483"/>
                  <a:gd name="T58" fmla="*/ 41 w 573"/>
                  <a:gd name="T59" fmla="*/ 339 h 483"/>
                  <a:gd name="T60" fmla="*/ 58 w 573"/>
                  <a:gd name="T61" fmla="*/ 327 h 483"/>
                  <a:gd name="T62" fmla="*/ 77 w 573"/>
                  <a:gd name="T63" fmla="*/ 312 h 483"/>
                  <a:gd name="T64" fmla="*/ 85 w 573"/>
                  <a:gd name="T65" fmla="*/ 303 h 483"/>
                  <a:gd name="T66" fmla="*/ 105 w 573"/>
                  <a:gd name="T67" fmla="*/ 291 h 483"/>
                  <a:gd name="T68" fmla="*/ 130 w 573"/>
                  <a:gd name="T69" fmla="*/ 272 h 483"/>
                  <a:gd name="T70" fmla="*/ 157 w 573"/>
                  <a:gd name="T71" fmla="*/ 254 h 483"/>
                  <a:gd name="T72" fmla="*/ 187 w 573"/>
                  <a:gd name="T73" fmla="*/ 230 h 483"/>
                  <a:gd name="T74" fmla="*/ 222 w 573"/>
                  <a:gd name="T75" fmla="*/ 203 h 483"/>
                  <a:gd name="T76" fmla="*/ 259 w 573"/>
                  <a:gd name="T77" fmla="*/ 179 h 483"/>
                  <a:gd name="T78" fmla="*/ 297 w 573"/>
                  <a:gd name="T79" fmla="*/ 154 h 483"/>
                  <a:gd name="T80" fmla="*/ 333 w 573"/>
                  <a:gd name="T81" fmla="*/ 126 h 483"/>
                  <a:gd name="T82" fmla="*/ 369 w 573"/>
                  <a:gd name="T83" fmla="*/ 101 h 483"/>
                  <a:gd name="T84" fmla="*/ 406 w 573"/>
                  <a:gd name="T85" fmla="*/ 79 h 483"/>
                  <a:gd name="T86" fmla="*/ 438 w 573"/>
                  <a:gd name="T87" fmla="*/ 55 h 483"/>
                  <a:gd name="T88" fmla="*/ 469 w 573"/>
                  <a:gd name="T89" fmla="*/ 38 h 483"/>
                  <a:gd name="T90" fmla="*/ 491 w 573"/>
                  <a:gd name="T91" fmla="*/ 22 h 483"/>
                  <a:gd name="T92" fmla="*/ 513 w 573"/>
                  <a:gd name="T93" fmla="*/ 9 h 483"/>
                  <a:gd name="T94" fmla="*/ 525 w 573"/>
                  <a:gd name="T95" fmla="*/ 0 h 483"/>
                  <a:gd name="T96" fmla="*/ 527 w 573"/>
                  <a:gd name="T97" fmla="*/ 32 h 483"/>
                  <a:gd name="T98" fmla="*/ 537 w 573"/>
                  <a:gd name="T99" fmla="*/ 71 h 483"/>
                  <a:gd name="T100" fmla="*/ 550 w 573"/>
                  <a:gd name="T101" fmla="*/ 101 h 483"/>
                  <a:gd name="T102" fmla="*/ 572 w 573"/>
                  <a:gd name="T103" fmla="*/ 117 h 4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3"/>
                  <a:gd name="T157" fmla="*/ 0 h 483"/>
                  <a:gd name="T158" fmla="*/ 573 w 573"/>
                  <a:gd name="T159" fmla="*/ 483 h 4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3" h="483">
                    <a:moveTo>
                      <a:pt x="572" y="117"/>
                    </a:moveTo>
                    <a:lnTo>
                      <a:pt x="563" y="126"/>
                    </a:lnTo>
                    <a:lnTo>
                      <a:pt x="542" y="141"/>
                    </a:lnTo>
                    <a:lnTo>
                      <a:pt x="516" y="160"/>
                    </a:lnTo>
                    <a:lnTo>
                      <a:pt x="480" y="187"/>
                    </a:lnTo>
                    <a:lnTo>
                      <a:pt x="442" y="213"/>
                    </a:lnTo>
                    <a:lnTo>
                      <a:pt x="398" y="242"/>
                    </a:lnTo>
                    <a:lnTo>
                      <a:pt x="350" y="272"/>
                    </a:lnTo>
                    <a:lnTo>
                      <a:pt x="307" y="309"/>
                    </a:lnTo>
                    <a:lnTo>
                      <a:pt x="259" y="340"/>
                    </a:lnTo>
                    <a:lnTo>
                      <a:pt x="217" y="371"/>
                    </a:lnTo>
                    <a:lnTo>
                      <a:pt x="178" y="403"/>
                    </a:lnTo>
                    <a:lnTo>
                      <a:pt x="139" y="426"/>
                    </a:lnTo>
                    <a:lnTo>
                      <a:pt x="108" y="447"/>
                    </a:lnTo>
                    <a:lnTo>
                      <a:pt x="81" y="464"/>
                    </a:lnTo>
                    <a:lnTo>
                      <a:pt x="65" y="479"/>
                    </a:lnTo>
                    <a:lnTo>
                      <a:pt x="62" y="482"/>
                    </a:lnTo>
                    <a:lnTo>
                      <a:pt x="48" y="469"/>
                    </a:lnTo>
                    <a:lnTo>
                      <a:pt x="38" y="454"/>
                    </a:lnTo>
                    <a:lnTo>
                      <a:pt x="27" y="432"/>
                    </a:lnTo>
                    <a:lnTo>
                      <a:pt x="18" y="409"/>
                    </a:lnTo>
                    <a:lnTo>
                      <a:pt x="13" y="387"/>
                    </a:lnTo>
                    <a:lnTo>
                      <a:pt x="9" y="368"/>
                    </a:lnTo>
                    <a:lnTo>
                      <a:pt x="3" y="358"/>
                    </a:lnTo>
                    <a:lnTo>
                      <a:pt x="0" y="353"/>
                    </a:lnTo>
                    <a:lnTo>
                      <a:pt x="3" y="353"/>
                    </a:lnTo>
                    <a:lnTo>
                      <a:pt x="10" y="352"/>
                    </a:lnTo>
                    <a:lnTo>
                      <a:pt x="21" y="349"/>
                    </a:lnTo>
                    <a:lnTo>
                      <a:pt x="30" y="343"/>
                    </a:lnTo>
                    <a:lnTo>
                      <a:pt x="41" y="339"/>
                    </a:lnTo>
                    <a:lnTo>
                      <a:pt x="58" y="327"/>
                    </a:lnTo>
                    <a:lnTo>
                      <a:pt x="77" y="312"/>
                    </a:lnTo>
                    <a:lnTo>
                      <a:pt x="85" y="303"/>
                    </a:lnTo>
                    <a:lnTo>
                      <a:pt x="105" y="291"/>
                    </a:lnTo>
                    <a:lnTo>
                      <a:pt x="130" y="272"/>
                    </a:lnTo>
                    <a:lnTo>
                      <a:pt x="157" y="254"/>
                    </a:lnTo>
                    <a:lnTo>
                      <a:pt x="187" y="230"/>
                    </a:lnTo>
                    <a:lnTo>
                      <a:pt x="222" y="203"/>
                    </a:lnTo>
                    <a:lnTo>
                      <a:pt x="259" y="179"/>
                    </a:lnTo>
                    <a:lnTo>
                      <a:pt x="297" y="154"/>
                    </a:lnTo>
                    <a:lnTo>
                      <a:pt x="333" y="126"/>
                    </a:lnTo>
                    <a:lnTo>
                      <a:pt x="369" y="101"/>
                    </a:lnTo>
                    <a:lnTo>
                      <a:pt x="406" y="79"/>
                    </a:lnTo>
                    <a:lnTo>
                      <a:pt x="438" y="55"/>
                    </a:lnTo>
                    <a:lnTo>
                      <a:pt x="469" y="38"/>
                    </a:lnTo>
                    <a:lnTo>
                      <a:pt x="491" y="22"/>
                    </a:lnTo>
                    <a:lnTo>
                      <a:pt x="513" y="9"/>
                    </a:lnTo>
                    <a:lnTo>
                      <a:pt x="525" y="0"/>
                    </a:lnTo>
                    <a:lnTo>
                      <a:pt x="527" y="32"/>
                    </a:lnTo>
                    <a:lnTo>
                      <a:pt x="537" y="71"/>
                    </a:lnTo>
                    <a:lnTo>
                      <a:pt x="550" y="101"/>
                    </a:lnTo>
                    <a:lnTo>
                      <a:pt x="572" y="11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94220" name="Freeform 9"/>
              <p:cNvSpPr>
                <a:spLocks/>
              </p:cNvSpPr>
              <p:nvPr/>
            </p:nvSpPr>
            <p:spPr bwMode="auto">
              <a:xfrm>
                <a:off x="4461" y="3127"/>
                <a:ext cx="591" cy="494"/>
              </a:xfrm>
              <a:custGeom>
                <a:avLst/>
                <a:gdLst>
                  <a:gd name="T0" fmla="*/ 590 w 591"/>
                  <a:gd name="T1" fmla="*/ 120 h 494"/>
                  <a:gd name="T2" fmla="*/ 590 w 591"/>
                  <a:gd name="T3" fmla="*/ 120 h 494"/>
                  <a:gd name="T4" fmla="*/ 581 w 591"/>
                  <a:gd name="T5" fmla="*/ 128 h 494"/>
                  <a:gd name="T6" fmla="*/ 557 w 591"/>
                  <a:gd name="T7" fmla="*/ 146 h 494"/>
                  <a:gd name="T8" fmla="*/ 529 w 591"/>
                  <a:gd name="T9" fmla="*/ 165 h 494"/>
                  <a:gd name="T10" fmla="*/ 493 w 591"/>
                  <a:gd name="T11" fmla="*/ 190 h 494"/>
                  <a:gd name="T12" fmla="*/ 456 w 591"/>
                  <a:gd name="T13" fmla="*/ 215 h 494"/>
                  <a:gd name="T14" fmla="*/ 411 w 591"/>
                  <a:gd name="T15" fmla="*/ 249 h 494"/>
                  <a:gd name="T16" fmla="*/ 361 w 591"/>
                  <a:gd name="T17" fmla="*/ 279 h 494"/>
                  <a:gd name="T18" fmla="*/ 315 w 591"/>
                  <a:gd name="T19" fmla="*/ 316 h 494"/>
                  <a:gd name="T20" fmla="*/ 267 w 591"/>
                  <a:gd name="T21" fmla="*/ 348 h 494"/>
                  <a:gd name="T22" fmla="*/ 224 w 591"/>
                  <a:gd name="T23" fmla="*/ 378 h 494"/>
                  <a:gd name="T24" fmla="*/ 180 w 591"/>
                  <a:gd name="T25" fmla="*/ 411 h 494"/>
                  <a:gd name="T26" fmla="*/ 140 w 591"/>
                  <a:gd name="T27" fmla="*/ 437 h 494"/>
                  <a:gd name="T28" fmla="*/ 112 w 591"/>
                  <a:gd name="T29" fmla="*/ 458 h 494"/>
                  <a:gd name="T30" fmla="*/ 83 w 591"/>
                  <a:gd name="T31" fmla="*/ 477 h 494"/>
                  <a:gd name="T32" fmla="*/ 68 w 591"/>
                  <a:gd name="T33" fmla="*/ 489 h 494"/>
                  <a:gd name="T34" fmla="*/ 61 w 591"/>
                  <a:gd name="T35" fmla="*/ 493 h 494"/>
                  <a:gd name="T36" fmla="*/ 50 w 591"/>
                  <a:gd name="T37" fmla="*/ 478 h 494"/>
                  <a:gd name="T38" fmla="*/ 38 w 591"/>
                  <a:gd name="T39" fmla="*/ 464 h 494"/>
                  <a:gd name="T40" fmla="*/ 29 w 591"/>
                  <a:gd name="T41" fmla="*/ 442 h 494"/>
                  <a:gd name="T42" fmla="*/ 19 w 591"/>
                  <a:gd name="T43" fmla="*/ 419 h 494"/>
                  <a:gd name="T44" fmla="*/ 12 w 591"/>
                  <a:gd name="T45" fmla="*/ 396 h 494"/>
                  <a:gd name="T46" fmla="*/ 7 w 591"/>
                  <a:gd name="T47" fmla="*/ 378 h 494"/>
                  <a:gd name="T48" fmla="*/ 3 w 591"/>
                  <a:gd name="T49" fmla="*/ 367 h 494"/>
                  <a:gd name="T50" fmla="*/ 0 w 591"/>
                  <a:gd name="T51" fmla="*/ 361 h 494"/>
                  <a:gd name="T52" fmla="*/ 3 w 591"/>
                  <a:gd name="T53" fmla="*/ 361 h 494"/>
                  <a:gd name="T54" fmla="*/ 10 w 591"/>
                  <a:gd name="T55" fmla="*/ 360 h 494"/>
                  <a:gd name="T56" fmla="*/ 21 w 591"/>
                  <a:gd name="T57" fmla="*/ 357 h 494"/>
                  <a:gd name="T58" fmla="*/ 29 w 591"/>
                  <a:gd name="T59" fmla="*/ 351 h 494"/>
                  <a:gd name="T60" fmla="*/ 41 w 591"/>
                  <a:gd name="T61" fmla="*/ 346 h 494"/>
                  <a:gd name="T62" fmla="*/ 60 w 591"/>
                  <a:gd name="T63" fmla="*/ 336 h 494"/>
                  <a:gd name="T64" fmla="*/ 75 w 591"/>
                  <a:gd name="T65" fmla="*/ 320 h 494"/>
                  <a:gd name="T66" fmla="*/ 89 w 591"/>
                  <a:gd name="T67" fmla="*/ 310 h 494"/>
                  <a:gd name="T68" fmla="*/ 108 w 591"/>
                  <a:gd name="T69" fmla="*/ 297 h 494"/>
                  <a:gd name="T70" fmla="*/ 134 w 591"/>
                  <a:gd name="T71" fmla="*/ 277 h 494"/>
                  <a:gd name="T72" fmla="*/ 161 w 591"/>
                  <a:gd name="T73" fmla="*/ 257 h 494"/>
                  <a:gd name="T74" fmla="*/ 192 w 591"/>
                  <a:gd name="T75" fmla="*/ 234 h 494"/>
                  <a:gd name="T76" fmla="*/ 230 w 591"/>
                  <a:gd name="T77" fmla="*/ 207 h 494"/>
                  <a:gd name="T78" fmla="*/ 263 w 591"/>
                  <a:gd name="T79" fmla="*/ 183 h 494"/>
                  <a:gd name="T80" fmla="*/ 304 w 591"/>
                  <a:gd name="T81" fmla="*/ 156 h 494"/>
                  <a:gd name="T82" fmla="*/ 341 w 591"/>
                  <a:gd name="T83" fmla="*/ 128 h 494"/>
                  <a:gd name="T84" fmla="*/ 381 w 591"/>
                  <a:gd name="T85" fmla="*/ 104 h 494"/>
                  <a:gd name="T86" fmla="*/ 418 w 591"/>
                  <a:gd name="T87" fmla="*/ 83 h 494"/>
                  <a:gd name="T88" fmla="*/ 450 w 591"/>
                  <a:gd name="T89" fmla="*/ 58 h 494"/>
                  <a:gd name="T90" fmla="*/ 483 w 591"/>
                  <a:gd name="T91" fmla="*/ 39 h 494"/>
                  <a:gd name="T92" fmla="*/ 506 w 591"/>
                  <a:gd name="T93" fmla="*/ 23 h 494"/>
                  <a:gd name="T94" fmla="*/ 529 w 591"/>
                  <a:gd name="T95" fmla="*/ 8 h 494"/>
                  <a:gd name="T96" fmla="*/ 542 w 591"/>
                  <a:gd name="T97" fmla="*/ 0 h 494"/>
                  <a:gd name="T98" fmla="*/ 543 w 591"/>
                  <a:gd name="T99" fmla="*/ 33 h 494"/>
                  <a:gd name="T100" fmla="*/ 554 w 591"/>
                  <a:gd name="T101" fmla="*/ 71 h 494"/>
                  <a:gd name="T102" fmla="*/ 565 w 591"/>
                  <a:gd name="T103" fmla="*/ 103 h 494"/>
                  <a:gd name="T104" fmla="*/ 590 w 591"/>
                  <a:gd name="T105" fmla="*/ 120 h 4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1"/>
                  <a:gd name="T160" fmla="*/ 0 h 494"/>
                  <a:gd name="T161" fmla="*/ 591 w 591"/>
                  <a:gd name="T162" fmla="*/ 494 h 4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1" h="494">
                    <a:moveTo>
                      <a:pt x="590" y="120"/>
                    </a:moveTo>
                    <a:lnTo>
                      <a:pt x="590" y="120"/>
                    </a:lnTo>
                    <a:lnTo>
                      <a:pt x="581" y="128"/>
                    </a:lnTo>
                    <a:lnTo>
                      <a:pt x="557" y="146"/>
                    </a:lnTo>
                    <a:lnTo>
                      <a:pt x="529" y="165"/>
                    </a:lnTo>
                    <a:lnTo>
                      <a:pt x="493" y="190"/>
                    </a:lnTo>
                    <a:lnTo>
                      <a:pt x="456" y="215"/>
                    </a:lnTo>
                    <a:lnTo>
                      <a:pt x="411" y="249"/>
                    </a:lnTo>
                    <a:lnTo>
                      <a:pt x="361" y="279"/>
                    </a:lnTo>
                    <a:lnTo>
                      <a:pt x="315" y="316"/>
                    </a:lnTo>
                    <a:lnTo>
                      <a:pt x="267" y="348"/>
                    </a:lnTo>
                    <a:lnTo>
                      <a:pt x="224" y="378"/>
                    </a:lnTo>
                    <a:lnTo>
                      <a:pt x="180" y="411"/>
                    </a:lnTo>
                    <a:lnTo>
                      <a:pt x="140" y="437"/>
                    </a:lnTo>
                    <a:lnTo>
                      <a:pt x="112" y="458"/>
                    </a:lnTo>
                    <a:lnTo>
                      <a:pt x="83" y="477"/>
                    </a:lnTo>
                    <a:lnTo>
                      <a:pt x="68" y="489"/>
                    </a:lnTo>
                    <a:lnTo>
                      <a:pt x="61" y="493"/>
                    </a:lnTo>
                    <a:lnTo>
                      <a:pt x="50" y="478"/>
                    </a:lnTo>
                    <a:lnTo>
                      <a:pt x="38" y="464"/>
                    </a:lnTo>
                    <a:lnTo>
                      <a:pt x="29" y="442"/>
                    </a:lnTo>
                    <a:lnTo>
                      <a:pt x="19" y="419"/>
                    </a:lnTo>
                    <a:lnTo>
                      <a:pt x="12" y="396"/>
                    </a:lnTo>
                    <a:lnTo>
                      <a:pt x="7" y="378"/>
                    </a:lnTo>
                    <a:lnTo>
                      <a:pt x="3" y="367"/>
                    </a:lnTo>
                    <a:lnTo>
                      <a:pt x="0" y="361"/>
                    </a:lnTo>
                    <a:lnTo>
                      <a:pt x="3" y="361"/>
                    </a:lnTo>
                    <a:lnTo>
                      <a:pt x="10" y="360"/>
                    </a:lnTo>
                    <a:lnTo>
                      <a:pt x="21" y="357"/>
                    </a:lnTo>
                    <a:lnTo>
                      <a:pt x="29" y="351"/>
                    </a:lnTo>
                    <a:lnTo>
                      <a:pt x="41" y="346"/>
                    </a:lnTo>
                    <a:lnTo>
                      <a:pt x="60" y="336"/>
                    </a:lnTo>
                    <a:lnTo>
                      <a:pt x="75" y="320"/>
                    </a:lnTo>
                    <a:lnTo>
                      <a:pt x="89" y="310"/>
                    </a:lnTo>
                    <a:lnTo>
                      <a:pt x="108" y="297"/>
                    </a:lnTo>
                    <a:lnTo>
                      <a:pt x="134" y="277"/>
                    </a:lnTo>
                    <a:lnTo>
                      <a:pt x="161" y="257"/>
                    </a:lnTo>
                    <a:lnTo>
                      <a:pt x="192" y="234"/>
                    </a:lnTo>
                    <a:lnTo>
                      <a:pt x="230" y="207"/>
                    </a:lnTo>
                    <a:lnTo>
                      <a:pt x="263" y="183"/>
                    </a:lnTo>
                    <a:lnTo>
                      <a:pt x="304" y="156"/>
                    </a:lnTo>
                    <a:lnTo>
                      <a:pt x="341" y="128"/>
                    </a:lnTo>
                    <a:lnTo>
                      <a:pt x="381" y="104"/>
                    </a:lnTo>
                    <a:lnTo>
                      <a:pt x="418" y="83"/>
                    </a:lnTo>
                    <a:lnTo>
                      <a:pt x="450" y="58"/>
                    </a:lnTo>
                    <a:lnTo>
                      <a:pt x="483" y="39"/>
                    </a:lnTo>
                    <a:lnTo>
                      <a:pt x="506" y="23"/>
                    </a:lnTo>
                    <a:lnTo>
                      <a:pt x="529" y="8"/>
                    </a:lnTo>
                    <a:lnTo>
                      <a:pt x="542" y="0"/>
                    </a:lnTo>
                    <a:lnTo>
                      <a:pt x="543" y="33"/>
                    </a:lnTo>
                    <a:lnTo>
                      <a:pt x="554" y="71"/>
                    </a:lnTo>
                    <a:lnTo>
                      <a:pt x="565" y="103"/>
                    </a:lnTo>
                    <a:lnTo>
                      <a:pt x="590" y="12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221" name="Freeform 10"/>
              <p:cNvSpPr>
                <a:spLocks/>
              </p:cNvSpPr>
              <p:nvPr/>
            </p:nvSpPr>
            <p:spPr bwMode="auto">
              <a:xfrm>
                <a:off x="3599" y="2849"/>
                <a:ext cx="1463" cy="794"/>
              </a:xfrm>
              <a:custGeom>
                <a:avLst/>
                <a:gdLst>
                  <a:gd name="T0" fmla="*/ 321 w 1463"/>
                  <a:gd name="T1" fmla="*/ 576 h 794"/>
                  <a:gd name="T2" fmla="*/ 268 w 1463"/>
                  <a:gd name="T3" fmla="*/ 514 h 794"/>
                  <a:gd name="T4" fmla="*/ 238 w 1463"/>
                  <a:gd name="T5" fmla="*/ 452 h 794"/>
                  <a:gd name="T6" fmla="*/ 247 w 1463"/>
                  <a:gd name="T7" fmla="*/ 408 h 794"/>
                  <a:gd name="T8" fmla="*/ 115 w 1463"/>
                  <a:gd name="T9" fmla="*/ 360 h 794"/>
                  <a:gd name="T10" fmla="*/ 103 w 1463"/>
                  <a:gd name="T11" fmla="*/ 407 h 794"/>
                  <a:gd name="T12" fmla="*/ 136 w 1463"/>
                  <a:gd name="T13" fmla="*/ 469 h 794"/>
                  <a:gd name="T14" fmla="*/ 192 w 1463"/>
                  <a:gd name="T15" fmla="*/ 532 h 794"/>
                  <a:gd name="T16" fmla="*/ 257 w 1463"/>
                  <a:gd name="T17" fmla="*/ 565 h 794"/>
                  <a:gd name="T18" fmla="*/ 221 w 1463"/>
                  <a:gd name="T19" fmla="*/ 553 h 794"/>
                  <a:gd name="T20" fmla="*/ 190 w 1463"/>
                  <a:gd name="T21" fmla="*/ 544 h 794"/>
                  <a:gd name="T22" fmla="*/ 95 w 1463"/>
                  <a:gd name="T23" fmla="*/ 502 h 794"/>
                  <a:gd name="T24" fmla="*/ 42 w 1463"/>
                  <a:gd name="T25" fmla="*/ 438 h 794"/>
                  <a:gd name="T26" fmla="*/ 12 w 1463"/>
                  <a:gd name="T27" fmla="*/ 376 h 794"/>
                  <a:gd name="T28" fmla="*/ 19 w 1463"/>
                  <a:gd name="T29" fmla="*/ 332 h 794"/>
                  <a:gd name="T30" fmla="*/ 36 w 1463"/>
                  <a:gd name="T31" fmla="*/ 322 h 794"/>
                  <a:gd name="T32" fmla="*/ 44 w 1463"/>
                  <a:gd name="T33" fmla="*/ 297 h 794"/>
                  <a:gd name="T34" fmla="*/ 85 w 1463"/>
                  <a:gd name="T35" fmla="*/ 257 h 794"/>
                  <a:gd name="T36" fmla="*/ 170 w 1463"/>
                  <a:gd name="T37" fmla="*/ 197 h 794"/>
                  <a:gd name="T38" fmla="*/ 302 w 1463"/>
                  <a:gd name="T39" fmla="*/ 109 h 794"/>
                  <a:gd name="T40" fmla="*/ 434 w 1463"/>
                  <a:gd name="T41" fmla="*/ 17 h 794"/>
                  <a:gd name="T42" fmla="*/ 465 w 1463"/>
                  <a:gd name="T43" fmla="*/ 0 h 794"/>
                  <a:gd name="T44" fmla="*/ 506 w 1463"/>
                  <a:gd name="T45" fmla="*/ 3 h 794"/>
                  <a:gd name="T46" fmla="*/ 571 w 1463"/>
                  <a:gd name="T47" fmla="*/ 25 h 794"/>
                  <a:gd name="T48" fmla="*/ 732 w 1463"/>
                  <a:gd name="T49" fmla="*/ 66 h 794"/>
                  <a:gd name="T50" fmla="*/ 945 w 1463"/>
                  <a:gd name="T51" fmla="*/ 123 h 794"/>
                  <a:gd name="T52" fmla="*/ 1153 w 1463"/>
                  <a:gd name="T53" fmla="*/ 177 h 794"/>
                  <a:gd name="T54" fmla="*/ 1313 w 1463"/>
                  <a:gd name="T55" fmla="*/ 223 h 794"/>
                  <a:gd name="T56" fmla="*/ 1391 w 1463"/>
                  <a:gd name="T57" fmla="*/ 248 h 794"/>
                  <a:gd name="T58" fmla="*/ 1387 w 1463"/>
                  <a:gd name="T59" fmla="*/ 273 h 794"/>
                  <a:gd name="T60" fmla="*/ 1328 w 1463"/>
                  <a:gd name="T61" fmla="*/ 311 h 794"/>
                  <a:gd name="T62" fmla="*/ 1227 w 1463"/>
                  <a:gd name="T63" fmla="*/ 378 h 794"/>
                  <a:gd name="T64" fmla="*/ 1114 w 1463"/>
                  <a:gd name="T65" fmla="*/ 456 h 794"/>
                  <a:gd name="T66" fmla="*/ 1012 w 1463"/>
                  <a:gd name="T67" fmla="*/ 528 h 794"/>
                  <a:gd name="T68" fmla="*/ 938 w 1463"/>
                  <a:gd name="T69" fmla="*/ 579 h 794"/>
                  <a:gd name="T70" fmla="*/ 894 w 1463"/>
                  <a:gd name="T71" fmla="*/ 615 h 794"/>
                  <a:gd name="T72" fmla="*/ 862 w 1463"/>
                  <a:gd name="T73" fmla="*/ 629 h 794"/>
                  <a:gd name="T74" fmla="*/ 854 w 1463"/>
                  <a:gd name="T75" fmla="*/ 633 h 794"/>
                  <a:gd name="T76" fmla="*/ 871 w 1463"/>
                  <a:gd name="T77" fmla="*/ 685 h 794"/>
                  <a:gd name="T78" fmla="*/ 902 w 1463"/>
                  <a:gd name="T79" fmla="*/ 747 h 794"/>
                  <a:gd name="T80" fmla="*/ 935 w 1463"/>
                  <a:gd name="T81" fmla="*/ 743 h 794"/>
                  <a:gd name="T82" fmla="*/ 1032 w 1463"/>
                  <a:gd name="T83" fmla="*/ 677 h 794"/>
                  <a:gd name="T84" fmla="*/ 1164 w 1463"/>
                  <a:gd name="T85" fmla="*/ 586 h 794"/>
                  <a:gd name="T86" fmla="*/ 1303 w 1463"/>
                  <a:gd name="T87" fmla="*/ 489 h 794"/>
                  <a:gd name="T88" fmla="*/ 1402 w 1463"/>
                  <a:gd name="T89" fmla="*/ 415 h 794"/>
                  <a:gd name="T90" fmla="*/ 1452 w 1463"/>
                  <a:gd name="T91" fmla="*/ 383 h 794"/>
                  <a:gd name="T92" fmla="*/ 1442 w 1463"/>
                  <a:gd name="T93" fmla="*/ 420 h 794"/>
                  <a:gd name="T94" fmla="*/ 1306 w 1463"/>
                  <a:gd name="T95" fmla="*/ 512 h 794"/>
                  <a:gd name="T96" fmla="*/ 1181 w 1463"/>
                  <a:gd name="T97" fmla="*/ 599 h 794"/>
                  <a:gd name="T98" fmla="*/ 1077 w 1463"/>
                  <a:gd name="T99" fmla="*/ 674 h 794"/>
                  <a:gd name="T100" fmla="*/ 1005 w 1463"/>
                  <a:gd name="T101" fmla="*/ 734 h 794"/>
                  <a:gd name="T102" fmla="*/ 960 w 1463"/>
                  <a:gd name="T103" fmla="*/ 763 h 794"/>
                  <a:gd name="T104" fmla="*/ 950 w 1463"/>
                  <a:gd name="T105" fmla="*/ 780 h 794"/>
                  <a:gd name="T106" fmla="*/ 923 w 1463"/>
                  <a:gd name="T107" fmla="*/ 793 h 794"/>
                  <a:gd name="T108" fmla="*/ 881 w 1463"/>
                  <a:gd name="T109" fmla="*/ 782 h 794"/>
                  <a:gd name="T110" fmla="*/ 841 w 1463"/>
                  <a:gd name="T111" fmla="*/ 763 h 794"/>
                  <a:gd name="T112" fmla="*/ 768 w 1463"/>
                  <a:gd name="T113" fmla="*/ 739 h 794"/>
                  <a:gd name="T114" fmla="*/ 670 w 1463"/>
                  <a:gd name="T115" fmla="*/ 706 h 794"/>
                  <a:gd name="T116" fmla="*/ 560 w 1463"/>
                  <a:gd name="T117" fmla="*/ 666 h 794"/>
                  <a:gd name="T118" fmla="*/ 443 w 1463"/>
                  <a:gd name="T119" fmla="*/ 628 h 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63"/>
                  <a:gd name="T181" fmla="*/ 0 h 794"/>
                  <a:gd name="T182" fmla="*/ 1463 w 1463"/>
                  <a:gd name="T183" fmla="*/ 794 h 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63" h="794">
                    <a:moveTo>
                      <a:pt x="406" y="612"/>
                    </a:moveTo>
                    <a:lnTo>
                      <a:pt x="359" y="596"/>
                    </a:lnTo>
                    <a:lnTo>
                      <a:pt x="321" y="576"/>
                    </a:lnTo>
                    <a:lnTo>
                      <a:pt x="297" y="557"/>
                    </a:lnTo>
                    <a:lnTo>
                      <a:pt x="280" y="535"/>
                    </a:lnTo>
                    <a:lnTo>
                      <a:pt x="268" y="514"/>
                    </a:lnTo>
                    <a:lnTo>
                      <a:pt x="256" y="491"/>
                    </a:lnTo>
                    <a:lnTo>
                      <a:pt x="248" y="472"/>
                    </a:lnTo>
                    <a:lnTo>
                      <a:pt x="238" y="452"/>
                    </a:lnTo>
                    <a:lnTo>
                      <a:pt x="227" y="426"/>
                    </a:lnTo>
                    <a:lnTo>
                      <a:pt x="232" y="410"/>
                    </a:lnTo>
                    <a:lnTo>
                      <a:pt x="247" y="408"/>
                    </a:lnTo>
                    <a:lnTo>
                      <a:pt x="265" y="411"/>
                    </a:lnTo>
                    <a:lnTo>
                      <a:pt x="132" y="370"/>
                    </a:lnTo>
                    <a:lnTo>
                      <a:pt x="115" y="360"/>
                    </a:lnTo>
                    <a:lnTo>
                      <a:pt x="98" y="368"/>
                    </a:lnTo>
                    <a:lnTo>
                      <a:pt x="95" y="381"/>
                    </a:lnTo>
                    <a:lnTo>
                      <a:pt x="103" y="407"/>
                    </a:lnTo>
                    <a:lnTo>
                      <a:pt x="111" y="427"/>
                    </a:lnTo>
                    <a:lnTo>
                      <a:pt x="124" y="447"/>
                    </a:lnTo>
                    <a:lnTo>
                      <a:pt x="136" y="469"/>
                    </a:lnTo>
                    <a:lnTo>
                      <a:pt x="148" y="486"/>
                    </a:lnTo>
                    <a:lnTo>
                      <a:pt x="165" y="512"/>
                    </a:lnTo>
                    <a:lnTo>
                      <a:pt x="192" y="532"/>
                    </a:lnTo>
                    <a:lnTo>
                      <a:pt x="226" y="552"/>
                    </a:lnTo>
                    <a:lnTo>
                      <a:pt x="273" y="571"/>
                    </a:lnTo>
                    <a:lnTo>
                      <a:pt x="257" y="565"/>
                    </a:lnTo>
                    <a:lnTo>
                      <a:pt x="246" y="563"/>
                    </a:lnTo>
                    <a:lnTo>
                      <a:pt x="232" y="556"/>
                    </a:lnTo>
                    <a:lnTo>
                      <a:pt x="221" y="553"/>
                    </a:lnTo>
                    <a:lnTo>
                      <a:pt x="209" y="549"/>
                    </a:lnTo>
                    <a:lnTo>
                      <a:pt x="197" y="545"/>
                    </a:lnTo>
                    <a:lnTo>
                      <a:pt x="190" y="544"/>
                    </a:lnTo>
                    <a:lnTo>
                      <a:pt x="183" y="543"/>
                    </a:lnTo>
                    <a:lnTo>
                      <a:pt x="133" y="521"/>
                    </a:lnTo>
                    <a:lnTo>
                      <a:pt x="95" y="502"/>
                    </a:lnTo>
                    <a:lnTo>
                      <a:pt x="70" y="481"/>
                    </a:lnTo>
                    <a:lnTo>
                      <a:pt x="53" y="460"/>
                    </a:lnTo>
                    <a:lnTo>
                      <a:pt x="42" y="438"/>
                    </a:lnTo>
                    <a:lnTo>
                      <a:pt x="33" y="417"/>
                    </a:lnTo>
                    <a:lnTo>
                      <a:pt x="21" y="398"/>
                    </a:lnTo>
                    <a:lnTo>
                      <a:pt x="12" y="376"/>
                    </a:lnTo>
                    <a:lnTo>
                      <a:pt x="0" y="352"/>
                    </a:lnTo>
                    <a:lnTo>
                      <a:pt x="3" y="333"/>
                    </a:lnTo>
                    <a:lnTo>
                      <a:pt x="19" y="332"/>
                    </a:lnTo>
                    <a:lnTo>
                      <a:pt x="41" y="339"/>
                    </a:lnTo>
                    <a:lnTo>
                      <a:pt x="37" y="331"/>
                    </a:lnTo>
                    <a:lnTo>
                      <a:pt x="36" y="322"/>
                    </a:lnTo>
                    <a:lnTo>
                      <a:pt x="35" y="316"/>
                    </a:lnTo>
                    <a:lnTo>
                      <a:pt x="38" y="305"/>
                    </a:lnTo>
                    <a:lnTo>
                      <a:pt x="44" y="297"/>
                    </a:lnTo>
                    <a:lnTo>
                      <a:pt x="54" y="284"/>
                    </a:lnTo>
                    <a:lnTo>
                      <a:pt x="67" y="271"/>
                    </a:lnTo>
                    <a:lnTo>
                      <a:pt x="85" y="257"/>
                    </a:lnTo>
                    <a:lnTo>
                      <a:pt x="108" y="241"/>
                    </a:lnTo>
                    <a:lnTo>
                      <a:pt x="138" y="220"/>
                    </a:lnTo>
                    <a:lnTo>
                      <a:pt x="170" y="197"/>
                    </a:lnTo>
                    <a:lnTo>
                      <a:pt x="207" y="171"/>
                    </a:lnTo>
                    <a:lnTo>
                      <a:pt x="253" y="140"/>
                    </a:lnTo>
                    <a:lnTo>
                      <a:pt x="302" y="109"/>
                    </a:lnTo>
                    <a:lnTo>
                      <a:pt x="357" y="69"/>
                    </a:lnTo>
                    <a:lnTo>
                      <a:pt x="421" y="25"/>
                    </a:lnTo>
                    <a:lnTo>
                      <a:pt x="434" y="17"/>
                    </a:lnTo>
                    <a:lnTo>
                      <a:pt x="448" y="7"/>
                    </a:lnTo>
                    <a:lnTo>
                      <a:pt x="459" y="1"/>
                    </a:lnTo>
                    <a:lnTo>
                      <a:pt x="465" y="0"/>
                    </a:lnTo>
                    <a:lnTo>
                      <a:pt x="480" y="0"/>
                    </a:lnTo>
                    <a:lnTo>
                      <a:pt x="490" y="1"/>
                    </a:lnTo>
                    <a:lnTo>
                      <a:pt x="506" y="3"/>
                    </a:lnTo>
                    <a:lnTo>
                      <a:pt x="523" y="10"/>
                    </a:lnTo>
                    <a:lnTo>
                      <a:pt x="539" y="15"/>
                    </a:lnTo>
                    <a:lnTo>
                      <a:pt x="571" y="25"/>
                    </a:lnTo>
                    <a:lnTo>
                      <a:pt x="615" y="35"/>
                    </a:lnTo>
                    <a:lnTo>
                      <a:pt x="668" y="49"/>
                    </a:lnTo>
                    <a:lnTo>
                      <a:pt x="732" y="66"/>
                    </a:lnTo>
                    <a:lnTo>
                      <a:pt x="800" y="86"/>
                    </a:lnTo>
                    <a:lnTo>
                      <a:pt x="871" y="101"/>
                    </a:lnTo>
                    <a:lnTo>
                      <a:pt x="945" y="123"/>
                    </a:lnTo>
                    <a:lnTo>
                      <a:pt x="1015" y="143"/>
                    </a:lnTo>
                    <a:lnTo>
                      <a:pt x="1087" y="161"/>
                    </a:lnTo>
                    <a:lnTo>
                      <a:pt x="1153" y="177"/>
                    </a:lnTo>
                    <a:lnTo>
                      <a:pt x="1216" y="193"/>
                    </a:lnTo>
                    <a:lnTo>
                      <a:pt x="1270" y="210"/>
                    </a:lnTo>
                    <a:lnTo>
                      <a:pt x="1313" y="223"/>
                    </a:lnTo>
                    <a:lnTo>
                      <a:pt x="1345" y="231"/>
                    </a:lnTo>
                    <a:lnTo>
                      <a:pt x="1365" y="236"/>
                    </a:lnTo>
                    <a:lnTo>
                      <a:pt x="1391" y="248"/>
                    </a:lnTo>
                    <a:lnTo>
                      <a:pt x="1401" y="258"/>
                    </a:lnTo>
                    <a:lnTo>
                      <a:pt x="1396" y="266"/>
                    </a:lnTo>
                    <a:lnTo>
                      <a:pt x="1387" y="273"/>
                    </a:lnTo>
                    <a:lnTo>
                      <a:pt x="1373" y="282"/>
                    </a:lnTo>
                    <a:lnTo>
                      <a:pt x="1353" y="295"/>
                    </a:lnTo>
                    <a:lnTo>
                      <a:pt x="1328" y="311"/>
                    </a:lnTo>
                    <a:lnTo>
                      <a:pt x="1298" y="331"/>
                    </a:lnTo>
                    <a:lnTo>
                      <a:pt x="1266" y="355"/>
                    </a:lnTo>
                    <a:lnTo>
                      <a:pt x="1227" y="378"/>
                    </a:lnTo>
                    <a:lnTo>
                      <a:pt x="1191" y="401"/>
                    </a:lnTo>
                    <a:lnTo>
                      <a:pt x="1154" y="427"/>
                    </a:lnTo>
                    <a:lnTo>
                      <a:pt x="1114" y="456"/>
                    </a:lnTo>
                    <a:lnTo>
                      <a:pt x="1078" y="480"/>
                    </a:lnTo>
                    <a:lnTo>
                      <a:pt x="1044" y="505"/>
                    </a:lnTo>
                    <a:lnTo>
                      <a:pt x="1012" y="528"/>
                    </a:lnTo>
                    <a:lnTo>
                      <a:pt x="984" y="546"/>
                    </a:lnTo>
                    <a:lnTo>
                      <a:pt x="960" y="568"/>
                    </a:lnTo>
                    <a:lnTo>
                      <a:pt x="938" y="579"/>
                    </a:lnTo>
                    <a:lnTo>
                      <a:pt x="930" y="590"/>
                    </a:lnTo>
                    <a:lnTo>
                      <a:pt x="911" y="603"/>
                    </a:lnTo>
                    <a:lnTo>
                      <a:pt x="894" y="615"/>
                    </a:lnTo>
                    <a:lnTo>
                      <a:pt x="881" y="620"/>
                    </a:lnTo>
                    <a:lnTo>
                      <a:pt x="874" y="625"/>
                    </a:lnTo>
                    <a:lnTo>
                      <a:pt x="862" y="629"/>
                    </a:lnTo>
                    <a:lnTo>
                      <a:pt x="854" y="627"/>
                    </a:lnTo>
                    <a:lnTo>
                      <a:pt x="852" y="627"/>
                    </a:lnTo>
                    <a:lnTo>
                      <a:pt x="854" y="633"/>
                    </a:lnTo>
                    <a:lnTo>
                      <a:pt x="861" y="645"/>
                    </a:lnTo>
                    <a:lnTo>
                      <a:pt x="865" y="666"/>
                    </a:lnTo>
                    <a:lnTo>
                      <a:pt x="871" y="685"/>
                    </a:lnTo>
                    <a:lnTo>
                      <a:pt x="880" y="709"/>
                    </a:lnTo>
                    <a:lnTo>
                      <a:pt x="890" y="732"/>
                    </a:lnTo>
                    <a:lnTo>
                      <a:pt x="902" y="747"/>
                    </a:lnTo>
                    <a:lnTo>
                      <a:pt x="914" y="757"/>
                    </a:lnTo>
                    <a:lnTo>
                      <a:pt x="918" y="755"/>
                    </a:lnTo>
                    <a:lnTo>
                      <a:pt x="935" y="743"/>
                    </a:lnTo>
                    <a:lnTo>
                      <a:pt x="962" y="728"/>
                    </a:lnTo>
                    <a:lnTo>
                      <a:pt x="993" y="704"/>
                    </a:lnTo>
                    <a:lnTo>
                      <a:pt x="1032" y="677"/>
                    </a:lnTo>
                    <a:lnTo>
                      <a:pt x="1073" y="648"/>
                    </a:lnTo>
                    <a:lnTo>
                      <a:pt x="1116" y="616"/>
                    </a:lnTo>
                    <a:lnTo>
                      <a:pt x="1164" y="586"/>
                    </a:lnTo>
                    <a:lnTo>
                      <a:pt x="1208" y="547"/>
                    </a:lnTo>
                    <a:lnTo>
                      <a:pt x="1256" y="520"/>
                    </a:lnTo>
                    <a:lnTo>
                      <a:pt x="1303" y="489"/>
                    </a:lnTo>
                    <a:lnTo>
                      <a:pt x="1340" y="462"/>
                    </a:lnTo>
                    <a:lnTo>
                      <a:pt x="1377" y="435"/>
                    </a:lnTo>
                    <a:lnTo>
                      <a:pt x="1402" y="415"/>
                    </a:lnTo>
                    <a:lnTo>
                      <a:pt x="1425" y="401"/>
                    </a:lnTo>
                    <a:lnTo>
                      <a:pt x="1435" y="392"/>
                    </a:lnTo>
                    <a:lnTo>
                      <a:pt x="1452" y="383"/>
                    </a:lnTo>
                    <a:lnTo>
                      <a:pt x="1462" y="390"/>
                    </a:lnTo>
                    <a:lnTo>
                      <a:pt x="1457" y="405"/>
                    </a:lnTo>
                    <a:lnTo>
                      <a:pt x="1442" y="420"/>
                    </a:lnTo>
                    <a:lnTo>
                      <a:pt x="1392" y="452"/>
                    </a:lnTo>
                    <a:lnTo>
                      <a:pt x="1348" y="480"/>
                    </a:lnTo>
                    <a:lnTo>
                      <a:pt x="1306" y="512"/>
                    </a:lnTo>
                    <a:lnTo>
                      <a:pt x="1262" y="539"/>
                    </a:lnTo>
                    <a:lnTo>
                      <a:pt x="1222" y="571"/>
                    </a:lnTo>
                    <a:lnTo>
                      <a:pt x="1181" y="599"/>
                    </a:lnTo>
                    <a:lnTo>
                      <a:pt x="1148" y="625"/>
                    </a:lnTo>
                    <a:lnTo>
                      <a:pt x="1111" y="651"/>
                    </a:lnTo>
                    <a:lnTo>
                      <a:pt x="1077" y="674"/>
                    </a:lnTo>
                    <a:lnTo>
                      <a:pt x="1052" y="694"/>
                    </a:lnTo>
                    <a:lnTo>
                      <a:pt x="1026" y="715"/>
                    </a:lnTo>
                    <a:lnTo>
                      <a:pt x="1005" y="734"/>
                    </a:lnTo>
                    <a:lnTo>
                      <a:pt x="984" y="748"/>
                    </a:lnTo>
                    <a:lnTo>
                      <a:pt x="969" y="756"/>
                    </a:lnTo>
                    <a:lnTo>
                      <a:pt x="960" y="763"/>
                    </a:lnTo>
                    <a:lnTo>
                      <a:pt x="951" y="764"/>
                    </a:lnTo>
                    <a:lnTo>
                      <a:pt x="948" y="773"/>
                    </a:lnTo>
                    <a:lnTo>
                      <a:pt x="950" y="780"/>
                    </a:lnTo>
                    <a:lnTo>
                      <a:pt x="944" y="785"/>
                    </a:lnTo>
                    <a:lnTo>
                      <a:pt x="935" y="788"/>
                    </a:lnTo>
                    <a:lnTo>
                      <a:pt x="923" y="793"/>
                    </a:lnTo>
                    <a:lnTo>
                      <a:pt x="912" y="792"/>
                    </a:lnTo>
                    <a:lnTo>
                      <a:pt x="896" y="788"/>
                    </a:lnTo>
                    <a:lnTo>
                      <a:pt x="881" y="782"/>
                    </a:lnTo>
                    <a:lnTo>
                      <a:pt x="874" y="781"/>
                    </a:lnTo>
                    <a:lnTo>
                      <a:pt x="857" y="771"/>
                    </a:lnTo>
                    <a:lnTo>
                      <a:pt x="841" y="763"/>
                    </a:lnTo>
                    <a:lnTo>
                      <a:pt x="819" y="757"/>
                    </a:lnTo>
                    <a:lnTo>
                      <a:pt x="796" y="748"/>
                    </a:lnTo>
                    <a:lnTo>
                      <a:pt x="768" y="739"/>
                    </a:lnTo>
                    <a:lnTo>
                      <a:pt x="740" y="726"/>
                    </a:lnTo>
                    <a:lnTo>
                      <a:pt x="703" y="717"/>
                    </a:lnTo>
                    <a:lnTo>
                      <a:pt x="670" y="706"/>
                    </a:lnTo>
                    <a:lnTo>
                      <a:pt x="634" y="693"/>
                    </a:lnTo>
                    <a:lnTo>
                      <a:pt x="593" y="678"/>
                    </a:lnTo>
                    <a:lnTo>
                      <a:pt x="560" y="666"/>
                    </a:lnTo>
                    <a:lnTo>
                      <a:pt x="520" y="654"/>
                    </a:lnTo>
                    <a:lnTo>
                      <a:pt x="483" y="639"/>
                    </a:lnTo>
                    <a:lnTo>
                      <a:pt x="443" y="628"/>
                    </a:lnTo>
                    <a:lnTo>
                      <a:pt x="406" y="612"/>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94222" name="Freeform 11"/>
              <p:cNvSpPr>
                <a:spLocks/>
              </p:cNvSpPr>
              <p:nvPr/>
            </p:nvSpPr>
            <p:spPr bwMode="auto">
              <a:xfrm>
                <a:off x="3600" y="2849"/>
                <a:ext cx="1478" cy="805"/>
              </a:xfrm>
              <a:custGeom>
                <a:avLst/>
                <a:gdLst>
                  <a:gd name="T0" fmla="*/ 361 w 1478"/>
                  <a:gd name="T1" fmla="*/ 605 h 805"/>
                  <a:gd name="T2" fmla="*/ 283 w 1478"/>
                  <a:gd name="T3" fmla="*/ 542 h 805"/>
                  <a:gd name="T4" fmla="*/ 249 w 1478"/>
                  <a:gd name="T5" fmla="*/ 480 h 805"/>
                  <a:gd name="T6" fmla="*/ 234 w 1478"/>
                  <a:gd name="T7" fmla="*/ 416 h 805"/>
                  <a:gd name="T8" fmla="*/ 134 w 1478"/>
                  <a:gd name="T9" fmla="*/ 375 h 805"/>
                  <a:gd name="T10" fmla="*/ 95 w 1478"/>
                  <a:gd name="T11" fmla="*/ 389 h 805"/>
                  <a:gd name="T12" fmla="*/ 123 w 1478"/>
                  <a:gd name="T13" fmla="*/ 453 h 805"/>
                  <a:gd name="T14" fmla="*/ 165 w 1478"/>
                  <a:gd name="T15" fmla="*/ 519 h 805"/>
                  <a:gd name="T16" fmla="*/ 275 w 1478"/>
                  <a:gd name="T17" fmla="*/ 578 h 805"/>
                  <a:gd name="T18" fmla="*/ 233 w 1478"/>
                  <a:gd name="T19" fmla="*/ 566 h 805"/>
                  <a:gd name="T20" fmla="*/ 199 w 1478"/>
                  <a:gd name="T21" fmla="*/ 551 h 805"/>
                  <a:gd name="T22" fmla="*/ 135 w 1478"/>
                  <a:gd name="T23" fmla="*/ 528 h 805"/>
                  <a:gd name="T24" fmla="*/ 53 w 1478"/>
                  <a:gd name="T25" fmla="*/ 466 h 805"/>
                  <a:gd name="T26" fmla="*/ 21 w 1478"/>
                  <a:gd name="T27" fmla="*/ 404 h 805"/>
                  <a:gd name="T28" fmla="*/ 4 w 1478"/>
                  <a:gd name="T29" fmla="*/ 338 h 805"/>
                  <a:gd name="T30" fmla="*/ 36 w 1478"/>
                  <a:gd name="T31" fmla="*/ 336 h 805"/>
                  <a:gd name="T32" fmla="*/ 37 w 1478"/>
                  <a:gd name="T33" fmla="*/ 309 h 805"/>
                  <a:gd name="T34" fmla="*/ 67 w 1478"/>
                  <a:gd name="T35" fmla="*/ 275 h 805"/>
                  <a:gd name="T36" fmla="*/ 135 w 1478"/>
                  <a:gd name="T37" fmla="*/ 223 h 805"/>
                  <a:gd name="T38" fmla="*/ 253 w 1478"/>
                  <a:gd name="T39" fmla="*/ 144 h 805"/>
                  <a:gd name="T40" fmla="*/ 424 w 1478"/>
                  <a:gd name="T41" fmla="*/ 27 h 805"/>
                  <a:gd name="T42" fmla="*/ 464 w 1478"/>
                  <a:gd name="T43" fmla="*/ 2 h 805"/>
                  <a:gd name="T44" fmla="*/ 495 w 1478"/>
                  <a:gd name="T45" fmla="*/ 0 h 805"/>
                  <a:gd name="T46" fmla="*/ 544 w 1478"/>
                  <a:gd name="T47" fmla="*/ 15 h 805"/>
                  <a:gd name="T48" fmla="*/ 675 w 1478"/>
                  <a:gd name="T49" fmla="*/ 49 h 805"/>
                  <a:gd name="T50" fmla="*/ 879 w 1478"/>
                  <a:gd name="T51" fmla="*/ 103 h 805"/>
                  <a:gd name="T52" fmla="*/ 1098 w 1478"/>
                  <a:gd name="T53" fmla="*/ 163 h 805"/>
                  <a:gd name="T54" fmla="*/ 1284 w 1478"/>
                  <a:gd name="T55" fmla="*/ 214 h 805"/>
                  <a:gd name="T56" fmla="*/ 1377 w 1478"/>
                  <a:gd name="T57" fmla="*/ 238 h 805"/>
                  <a:gd name="T58" fmla="*/ 1409 w 1478"/>
                  <a:gd name="T59" fmla="*/ 268 h 805"/>
                  <a:gd name="T60" fmla="*/ 1366 w 1478"/>
                  <a:gd name="T61" fmla="*/ 301 h 805"/>
                  <a:gd name="T62" fmla="*/ 1279 w 1478"/>
                  <a:gd name="T63" fmla="*/ 361 h 805"/>
                  <a:gd name="T64" fmla="*/ 1165 w 1478"/>
                  <a:gd name="T65" fmla="*/ 434 h 805"/>
                  <a:gd name="T66" fmla="*/ 1053 w 1478"/>
                  <a:gd name="T67" fmla="*/ 512 h 805"/>
                  <a:gd name="T68" fmla="*/ 969 w 1478"/>
                  <a:gd name="T69" fmla="*/ 574 h 805"/>
                  <a:gd name="T70" fmla="*/ 921 w 1478"/>
                  <a:gd name="T71" fmla="*/ 613 h 805"/>
                  <a:gd name="T72" fmla="*/ 882 w 1478"/>
                  <a:gd name="T73" fmla="*/ 634 h 805"/>
                  <a:gd name="T74" fmla="*/ 861 w 1478"/>
                  <a:gd name="T75" fmla="*/ 638 h 805"/>
                  <a:gd name="T76" fmla="*/ 873 w 1478"/>
                  <a:gd name="T77" fmla="*/ 674 h 805"/>
                  <a:gd name="T78" fmla="*/ 900 w 1478"/>
                  <a:gd name="T79" fmla="*/ 741 h 805"/>
                  <a:gd name="T80" fmla="*/ 930 w 1478"/>
                  <a:gd name="T81" fmla="*/ 766 h 805"/>
                  <a:gd name="T82" fmla="*/ 1001 w 1478"/>
                  <a:gd name="T83" fmla="*/ 714 h 805"/>
                  <a:gd name="T84" fmla="*/ 1128 w 1478"/>
                  <a:gd name="T85" fmla="*/ 626 h 805"/>
                  <a:gd name="T86" fmla="*/ 1271 w 1478"/>
                  <a:gd name="T87" fmla="*/ 527 h 805"/>
                  <a:gd name="T88" fmla="*/ 1390 w 1478"/>
                  <a:gd name="T89" fmla="*/ 443 h 805"/>
                  <a:gd name="T90" fmla="*/ 1451 w 1478"/>
                  <a:gd name="T91" fmla="*/ 398 h 805"/>
                  <a:gd name="T92" fmla="*/ 1472 w 1478"/>
                  <a:gd name="T93" fmla="*/ 410 h 805"/>
                  <a:gd name="T94" fmla="*/ 1364 w 1478"/>
                  <a:gd name="T95" fmla="*/ 488 h 805"/>
                  <a:gd name="T96" fmla="*/ 1232 w 1478"/>
                  <a:gd name="T97" fmla="*/ 578 h 805"/>
                  <a:gd name="T98" fmla="*/ 1123 w 1478"/>
                  <a:gd name="T99" fmla="*/ 661 h 805"/>
                  <a:gd name="T100" fmla="*/ 1038 w 1478"/>
                  <a:gd name="T101" fmla="*/ 728 h 805"/>
                  <a:gd name="T102" fmla="*/ 980 w 1478"/>
                  <a:gd name="T103" fmla="*/ 768 h 805"/>
                  <a:gd name="T104" fmla="*/ 960 w 1478"/>
                  <a:gd name="T105" fmla="*/ 783 h 805"/>
                  <a:gd name="T106" fmla="*/ 943 w 1478"/>
                  <a:gd name="T107" fmla="*/ 802 h 805"/>
                  <a:gd name="T108" fmla="*/ 904 w 1478"/>
                  <a:gd name="T109" fmla="*/ 799 h 805"/>
                  <a:gd name="T110" fmla="*/ 867 w 1478"/>
                  <a:gd name="T111" fmla="*/ 784 h 805"/>
                  <a:gd name="T112" fmla="*/ 804 w 1478"/>
                  <a:gd name="T113" fmla="*/ 760 h 805"/>
                  <a:gd name="T114" fmla="*/ 711 w 1478"/>
                  <a:gd name="T115" fmla="*/ 727 h 805"/>
                  <a:gd name="T116" fmla="*/ 601 w 1478"/>
                  <a:gd name="T117" fmla="*/ 689 h 805"/>
                  <a:gd name="T118" fmla="*/ 486 w 1478"/>
                  <a:gd name="T119" fmla="*/ 648 h 8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78"/>
                  <a:gd name="T181" fmla="*/ 0 h 805"/>
                  <a:gd name="T182" fmla="*/ 1478 w 1478"/>
                  <a:gd name="T183" fmla="*/ 805 h 8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78" h="805">
                    <a:moveTo>
                      <a:pt x="411" y="621"/>
                    </a:moveTo>
                    <a:lnTo>
                      <a:pt x="411" y="621"/>
                    </a:lnTo>
                    <a:lnTo>
                      <a:pt x="361" y="605"/>
                    </a:lnTo>
                    <a:lnTo>
                      <a:pt x="323" y="582"/>
                    </a:lnTo>
                    <a:lnTo>
                      <a:pt x="298" y="565"/>
                    </a:lnTo>
                    <a:lnTo>
                      <a:pt x="283" y="542"/>
                    </a:lnTo>
                    <a:lnTo>
                      <a:pt x="269" y="523"/>
                    </a:lnTo>
                    <a:lnTo>
                      <a:pt x="259" y="498"/>
                    </a:lnTo>
                    <a:lnTo>
                      <a:pt x="249" y="480"/>
                    </a:lnTo>
                    <a:lnTo>
                      <a:pt x="239" y="459"/>
                    </a:lnTo>
                    <a:lnTo>
                      <a:pt x="227" y="432"/>
                    </a:lnTo>
                    <a:lnTo>
                      <a:pt x="234" y="416"/>
                    </a:lnTo>
                    <a:lnTo>
                      <a:pt x="249" y="415"/>
                    </a:lnTo>
                    <a:lnTo>
                      <a:pt x="268" y="419"/>
                    </a:lnTo>
                    <a:lnTo>
                      <a:pt x="134" y="375"/>
                    </a:lnTo>
                    <a:lnTo>
                      <a:pt x="114" y="365"/>
                    </a:lnTo>
                    <a:lnTo>
                      <a:pt x="99" y="372"/>
                    </a:lnTo>
                    <a:lnTo>
                      <a:pt x="95" y="389"/>
                    </a:lnTo>
                    <a:lnTo>
                      <a:pt x="104" y="412"/>
                    </a:lnTo>
                    <a:lnTo>
                      <a:pt x="114" y="434"/>
                    </a:lnTo>
                    <a:lnTo>
                      <a:pt x="123" y="453"/>
                    </a:lnTo>
                    <a:lnTo>
                      <a:pt x="137" y="476"/>
                    </a:lnTo>
                    <a:lnTo>
                      <a:pt x="147" y="494"/>
                    </a:lnTo>
                    <a:lnTo>
                      <a:pt x="165" y="519"/>
                    </a:lnTo>
                    <a:lnTo>
                      <a:pt x="192" y="540"/>
                    </a:lnTo>
                    <a:lnTo>
                      <a:pt x="230" y="560"/>
                    </a:lnTo>
                    <a:lnTo>
                      <a:pt x="275" y="578"/>
                    </a:lnTo>
                    <a:lnTo>
                      <a:pt x="259" y="573"/>
                    </a:lnTo>
                    <a:lnTo>
                      <a:pt x="246" y="570"/>
                    </a:lnTo>
                    <a:lnTo>
                      <a:pt x="233" y="566"/>
                    </a:lnTo>
                    <a:lnTo>
                      <a:pt x="224" y="562"/>
                    </a:lnTo>
                    <a:lnTo>
                      <a:pt x="210" y="558"/>
                    </a:lnTo>
                    <a:lnTo>
                      <a:pt x="199" y="551"/>
                    </a:lnTo>
                    <a:lnTo>
                      <a:pt x="192" y="551"/>
                    </a:lnTo>
                    <a:lnTo>
                      <a:pt x="183" y="550"/>
                    </a:lnTo>
                    <a:lnTo>
                      <a:pt x="135" y="528"/>
                    </a:lnTo>
                    <a:lnTo>
                      <a:pt x="96" y="509"/>
                    </a:lnTo>
                    <a:lnTo>
                      <a:pt x="70" y="488"/>
                    </a:lnTo>
                    <a:lnTo>
                      <a:pt x="53" y="466"/>
                    </a:lnTo>
                    <a:lnTo>
                      <a:pt x="40" y="444"/>
                    </a:lnTo>
                    <a:lnTo>
                      <a:pt x="30" y="422"/>
                    </a:lnTo>
                    <a:lnTo>
                      <a:pt x="21" y="404"/>
                    </a:lnTo>
                    <a:lnTo>
                      <a:pt x="12" y="381"/>
                    </a:lnTo>
                    <a:lnTo>
                      <a:pt x="0" y="357"/>
                    </a:lnTo>
                    <a:lnTo>
                      <a:pt x="4" y="338"/>
                    </a:lnTo>
                    <a:lnTo>
                      <a:pt x="17" y="338"/>
                    </a:lnTo>
                    <a:lnTo>
                      <a:pt x="41" y="343"/>
                    </a:lnTo>
                    <a:lnTo>
                      <a:pt x="36" y="336"/>
                    </a:lnTo>
                    <a:lnTo>
                      <a:pt x="35" y="326"/>
                    </a:lnTo>
                    <a:lnTo>
                      <a:pt x="35" y="321"/>
                    </a:lnTo>
                    <a:lnTo>
                      <a:pt x="37" y="309"/>
                    </a:lnTo>
                    <a:lnTo>
                      <a:pt x="44" y="301"/>
                    </a:lnTo>
                    <a:lnTo>
                      <a:pt x="53" y="288"/>
                    </a:lnTo>
                    <a:lnTo>
                      <a:pt x="67" y="275"/>
                    </a:lnTo>
                    <a:lnTo>
                      <a:pt x="86" y="261"/>
                    </a:lnTo>
                    <a:lnTo>
                      <a:pt x="109" y="244"/>
                    </a:lnTo>
                    <a:lnTo>
                      <a:pt x="135" y="223"/>
                    </a:lnTo>
                    <a:lnTo>
                      <a:pt x="171" y="200"/>
                    </a:lnTo>
                    <a:lnTo>
                      <a:pt x="210" y="174"/>
                    </a:lnTo>
                    <a:lnTo>
                      <a:pt x="253" y="144"/>
                    </a:lnTo>
                    <a:lnTo>
                      <a:pt x="305" y="112"/>
                    </a:lnTo>
                    <a:lnTo>
                      <a:pt x="361" y="69"/>
                    </a:lnTo>
                    <a:lnTo>
                      <a:pt x="424" y="27"/>
                    </a:lnTo>
                    <a:lnTo>
                      <a:pt x="438" y="15"/>
                    </a:lnTo>
                    <a:lnTo>
                      <a:pt x="452" y="9"/>
                    </a:lnTo>
                    <a:lnTo>
                      <a:pt x="464" y="2"/>
                    </a:lnTo>
                    <a:lnTo>
                      <a:pt x="470" y="1"/>
                    </a:lnTo>
                    <a:lnTo>
                      <a:pt x="484" y="2"/>
                    </a:lnTo>
                    <a:lnTo>
                      <a:pt x="495" y="0"/>
                    </a:lnTo>
                    <a:lnTo>
                      <a:pt x="510" y="5"/>
                    </a:lnTo>
                    <a:lnTo>
                      <a:pt x="528" y="11"/>
                    </a:lnTo>
                    <a:lnTo>
                      <a:pt x="544" y="15"/>
                    </a:lnTo>
                    <a:lnTo>
                      <a:pt x="576" y="22"/>
                    </a:lnTo>
                    <a:lnTo>
                      <a:pt x="622" y="37"/>
                    </a:lnTo>
                    <a:lnTo>
                      <a:pt x="675" y="49"/>
                    </a:lnTo>
                    <a:lnTo>
                      <a:pt x="740" y="70"/>
                    </a:lnTo>
                    <a:lnTo>
                      <a:pt x="808" y="85"/>
                    </a:lnTo>
                    <a:lnTo>
                      <a:pt x="879" y="103"/>
                    </a:lnTo>
                    <a:lnTo>
                      <a:pt x="955" y="125"/>
                    </a:lnTo>
                    <a:lnTo>
                      <a:pt x="1027" y="144"/>
                    </a:lnTo>
                    <a:lnTo>
                      <a:pt x="1098" y="163"/>
                    </a:lnTo>
                    <a:lnTo>
                      <a:pt x="1166" y="181"/>
                    </a:lnTo>
                    <a:lnTo>
                      <a:pt x="1229" y="196"/>
                    </a:lnTo>
                    <a:lnTo>
                      <a:pt x="1284" y="214"/>
                    </a:lnTo>
                    <a:lnTo>
                      <a:pt x="1327" y="224"/>
                    </a:lnTo>
                    <a:lnTo>
                      <a:pt x="1361" y="233"/>
                    </a:lnTo>
                    <a:lnTo>
                      <a:pt x="1377" y="238"/>
                    </a:lnTo>
                    <a:lnTo>
                      <a:pt x="1405" y="251"/>
                    </a:lnTo>
                    <a:lnTo>
                      <a:pt x="1417" y="261"/>
                    </a:lnTo>
                    <a:lnTo>
                      <a:pt x="1409" y="268"/>
                    </a:lnTo>
                    <a:lnTo>
                      <a:pt x="1402" y="278"/>
                    </a:lnTo>
                    <a:lnTo>
                      <a:pt x="1389" y="285"/>
                    </a:lnTo>
                    <a:lnTo>
                      <a:pt x="1366" y="301"/>
                    </a:lnTo>
                    <a:lnTo>
                      <a:pt x="1344" y="317"/>
                    </a:lnTo>
                    <a:lnTo>
                      <a:pt x="1311" y="336"/>
                    </a:lnTo>
                    <a:lnTo>
                      <a:pt x="1279" y="361"/>
                    </a:lnTo>
                    <a:lnTo>
                      <a:pt x="1241" y="382"/>
                    </a:lnTo>
                    <a:lnTo>
                      <a:pt x="1202" y="406"/>
                    </a:lnTo>
                    <a:lnTo>
                      <a:pt x="1165" y="434"/>
                    </a:lnTo>
                    <a:lnTo>
                      <a:pt x="1124" y="461"/>
                    </a:lnTo>
                    <a:lnTo>
                      <a:pt x="1091" y="485"/>
                    </a:lnTo>
                    <a:lnTo>
                      <a:pt x="1053" y="512"/>
                    </a:lnTo>
                    <a:lnTo>
                      <a:pt x="1022" y="535"/>
                    </a:lnTo>
                    <a:lnTo>
                      <a:pt x="995" y="554"/>
                    </a:lnTo>
                    <a:lnTo>
                      <a:pt x="969" y="574"/>
                    </a:lnTo>
                    <a:lnTo>
                      <a:pt x="950" y="588"/>
                    </a:lnTo>
                    <a:lnTo>
                      <a:pt x="936" y="598"/>
                    </a:lnTo>
                    <a:lnTo>
                      <a:pt x="921" y="613"/>
                    </a:lnTo>
                    <a:lnTo>
                      <a:pt x="902" y="624"/>
                    </a:lnTo>
                    <a:lnTo>
                      <a:pt x="890" y="628"/>
                    </a:lnTo>
                    <a:lnTo>
                      <a:pt x="882" y="634"/>
                    </a:lnTo>
                    <a:lnTo>
                      <a:pt x="871" y="637"/>
                    </a:lnTo>
                    <a:lnTo>
                      <a:pt x="863" y="639"/>
                    </a:lnTo>
                    <a:lnTo>
                      <a:pt x="861" y="638"/>
                    </a:lnTo>
                    <a:lnTo>
                      <a:pt x="863" y="645"/>
                    </a:lnTo>
                    <a:lnTo>
                      <a:pt x="868" y="655"/>
                    </a:lnTo>
                    <a:lnTo>
                      <a:pt x="873" y="674"/>
                    </a:lnTo>
                    <a:lnTo>
                      <a:pt x="880" y="696"/>
                    </a:lnTo>
                    <a:lnTo>
                      <a:pt x="889" y="719"/>
                    </a:lnTo>
                    <a:lnTo>
                      <a:pt x="900" y="741"/>
                    </a:lnTo>
                    <a:lnTo>
                      <a:pt x="911" y="756"/>
                    </a:lnTo>
                    <a:lnTo>
                      <a:pt x="923" y="770"/>
                    </a:lnTo>
                    <a:lnTo>
                      <a:pt x="930" y="766"/>
                    </a:lnTo>
                    <a:lnTo>
                      <a:pt x="945" y="754"/>
                    </a:lnTo>
                    <a:lnTo>
                      <a:pt x="973" y="736"/>
                    </a:lnTo>
                    <a:lnTo>
                      <a:pt x="1001" y="714"/>
                    </a:lnTo>
                    <a:lnTo>
                      <a:pt x="1041" y="688"/>
                    </a:lnTo>
                    <a:lnTo>
                      <a:pt x="1085" y="656"/>
                    </a:lnTo>
                    <a:lnTo>
                      <a:pt x="1128" y="626"/>
                    </a:lnTo>
                    <a:lnTo>
                      <a:pt x="1176" y="593"/>
                    </a:lnTo>
                    <a:lnTo>
                      <a:pt x="1222" y="556"/>
                    </a:lnTo>
                    <a:lnTo>
                      <a:pt x="1271" y="527"/>
                    </a:lnTo>
                    <a:lnTo>
                      <a:pt x="1317" y="493"/>
                    </a:lnTo>
                    <a:lnTo>
                      <a:pt x="1354" y="468"/>
                    </a:lnTo>
                    <a:lnTo>
                      <a:pt x="1390" y="443"/>
                    </a:lnTo>
                    <a:lnTo>
                      <a:pt x="1417" y="424"/>
                    </a:lnTo>
                    <a:lnTo>
                      <a:pt x="1441" y="406"/>
                    </a:lnTo>
                    <a:lnTo>
                      <a:pt x="1451" y="398"/>
                    </a:lnTo>
                    <a:lnTo>
                      <a:pt x="1468" y="388"/>
                    </a:lnTo>
                    <a:lnTo>
                      <a:pt x="1477" y="398"/>
                    </a:lnTo>
                    <a:lnTo>
                      <a:pt x="1472" y="410"/>
                    </a:lnTo>
                    <a:lnTo>
                      <a:pt x="1458" y="428"/>
                    </a:lnTo>
                    <a:lnTo>
                      <a:pt x="1410" y="456"/>
                    </a:lnTo>
                    <a:lnTo>
                      <a:pt x="1364" y="488"/>
                    </a:lnTo>
                    <a:lnTo>
                      <a:pt x="1321" y="517"/>
                    </a:lnTo>
                    <a:lnTo>
                      <a:pt x="1276" y="548"/>
                    </a:lnTo>
                    <a:lnTo>
                      <a:pt x="1232" y="578"/>
                    </a:lnTo>
                    <a:lnTo>
                      <a:pt x="1193" y="606"/>
                    </a:lnTo>
                    <a:lnTo>
                      <a:pt x="1157" y="634"/>
                    </a:lnTo>
                    <a:lnTo>
                      <a:pt x="1123" y="661"/>
                    </a:lnTo>
                    <a:lnTo>
                      <a:pt x="1088" y="684"/>
                    </a:lnTo>
                    <a:lnTo>
                      <a:pt x="1063" y="705"/>
                    </a:lnTo>
                    <a:lnTo>
                      <a:pt x="1038" y="728"/>
                    </a:lnTo>
                    <a:lnTo>
                      <a:pt x="1013" y="744"/>
                    </a:lnTo>
                    <a:lnTo>
                      <a:pt x="997" y="759"/>
                    </a:lnTo>
                    <a:lnTo>
                      <a:pt x="980" y="768"/>
                    </a:lnTo>
                    <a:lnTo>
                      <a:pt x="967" y="773"/>
                    </a:lnTo>
                    <a:lnTo>
                      <a:pt x="960" y="775"/>
                    </a:lnTo>
                    <a:lnTo>
                      <a:pt x="960" y="783"/>
                    </a:lnTo>
                    <a:lnTo>
                      <a:pt x="961" y="790"/>
                    </a:lnTo>
                    <a:lnTo>
                      <a:pt x="955" y="794"/>
                    </a:lnTo>
                    <a:lnTo>
                      <a:pt x="943" y="802"/>
                    </a:lnTo>
                    <a:lnTo>
                      <a:pt x="932" y="804"/>
                    </a:lnTo>
                    <a:lnTo>
                      <a:pt x="919" y="803"/>
                    </a:lnTo>
                    <a:lnTo>
                      <a:pt x="904" y="799"/>
                    </a:lnTo>
                    <a:lnTo>
                      <a:pt x="889" y="793"/>
                    </a:lnTo>
                    <a:lnTo>
                      <a:pt x="882" y="790"/>
                    </a:lnTo>
                    <a:lnTo>
                      <a:pt x="867" y="784"/>
                    </a:lnTo>
                    <a:lnTo>
                      <a:pt x="847" y="775"/>
                    </a:lnTo>
                    <a:lnTo>
                      <a:pt x="826" y="767"/>
                    </a:lnTo>
                    <a:lnTo>
                      <a:pt x="804" y="760"/>
                    </a:lnTo>
                    <a:lnTo>
                      <a:pt x="778" y="751"/>
                    </a:lnTo>
                    <a:lnTo>
                      <a:pt x="745" y="738"/>
                    </a:lnTo>
                    <a:lnTo>
                      <a:pt x="711" y="727"/>
                    </a:lnTo>
                    <a:lnTo>
                      <a:pt x="676" y="717"/>
                    </a:lnTo>
                    <a:lnTo>
                      <a:pt x="639" y="702"/>
                    </a:lnTo>
                    <a:lnTo>
                      <a:pt x="601" y="689"/>
                    </a:lnTo>
                    <a:lnTo>
                      <a:pt x="564" y="674"/>
                    </a:lnTo>
                    <a:lnTo>
                      <a:pt x="525" y="662"/>
                    </a:lnTo>
                    <a:lnTo>
                      <a:pt x="486" y="648"/>
                    </a:lnTo>
                    <a:lnTo>
                      <a:pt x="448" y="636"/>
                    </a:lnTo>
                    <a:lnTo>
                      <a:pt x="411" y="62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223" name="Line 12"/>
              <p:cNvSpPr>
                <a:spLocks noChangeShapeType="1"/>
              </p:cNvSpPr>
              <p:nvPr/>
            </p:nvSpPr>
            <p:spPr bwMode="auto">
              <a:xfrm>
                <a:off x="3640" y="3193"/>
                <a:ext cx="814" cy="26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94224" name="Line 13"/>
              <p:cNvSpPr>
                <a:spLocks noChangeShapeType="1"/>
              </p:cNvSpPr>
              <p:nvPr/>
            </p:nvSpPr>
            <p:spPr bwMode="auto">
              <a:xfrm flipH="1">
                <a:off x="4479" y="3190"/>
                <a:ext cx="529" cy="35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94225" name="Line 14"/>
              <p:cNvSpPr>
                <a:spLocks noChangeShapeType="1"/>
              </p:cNvSpPr>
              <p:nvPr/>
            </p:nvSpPr>
            <p:spPr bwMode="auto">
              <a:xfrm flipV="1">
                <a:off x="4489" y="3254"/>
                <a:ext cx="454" cy="30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94226" name="Line 15"/>
              <p:cNvSpPr>
                <a:spLocks noChangeShapeType="1"/>
              </p:cNvSpPr>
              <p:nvPr/>
            </p:nvSpPr>
            <p:spPr bwMode="auto">
              <a:xfrm flipV="1">
                <a:off x="4498" y="3399"/>
                <a:ext cx="263" cy="18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94227" name="Freeform 16"/>
              <p:cNvSpPr>
                <a:spLocks/>
              </p:cNvSpPr>
              <p:nvPr/>
            </p:nvSpPr>
            <p:spPr bwMode="auto">
              <a:xfrm>
                <a:off x="4685" y="3337"/>
                <a:ext cx="297" cy="189"/>
              </a:xfrm>
              <a:custGeom>
                <a:avLst/>
                <a:gdLst>
                  <a:gd name="T0" fmla="*/ 99 w 297"/>
                  <a:gd name="T1" fmla="*/ 0 h 189"/>
                  <a:gd name="T2" fmla="*/ 0 w 297"/>
                  <a:gd name="T3" fmla="*/ 68 h 189"/>
                  <a:gd name="T4" fmla="*/ 15 w 297"/>
                  <a:gd name="T5" fmla="*/ 72 h 189"/>
                  <a:gd name="T6" fmla="*/ 43 w 297"/>
                  <a:gd name="T7" fmla="*/ 82 h 189"/>
                  <a:gd name="T8" fmla="*/ 71 w 297"/>
                  <a:gd name="T9" fmla="*/ 96 h 189"/>
                  <a:gd name="T10" fmla="*/ 104 w 297"/>
                  <a:gd name="T11" fmla="*/ 115 h 189"/>
                  <a:gd name="T12" fmla="*/ 133 w 297"/>
                  <a:gd name="T13" fmla="*/ 133 h 189"/>
                  <a:gd name="T14" fmla="*/ 157 w 297"/>
                  <a:gd name="T15" fmla="*/ 152 h 189"/>
                  <a:gd name="T16" fmla="*/ 177 w 297"/>
                  <a:gd name="T17" fmla="*/ 173 h 189"/>
                  <a:gd name="T18" fmla="*/ 187 w 297"/>
                  <a:gd name="T19" fmla="*/ 188 h 189"/>
                  <a:gd name="T20" fmla="*/ 195 w 297"/>
                  <a:gd name="T21" fmla="*/ 171 h 189"/>
                  <a:gd name="T22" fmla="*/ 199 w 297"/>
                  <a:gd name="T23" fmla="*/ 142 h 189"/>
                  <a:gd name="T24" fmla="*/ 199 w 297"/>
                  <a:gd name="T25" fmla="*/ 114 h 189"/>
                  <a:gd name="T26" fmla="*/ 189 w 297"/>
                  <a:gd name="T27" fmla="*/ 100 h 189"/>
                  <a:gd name="T28" fmla="*/ 201 w 297"/>
                  <a:gd name="T29" fmla="*/ 99 h 189"/>
                  <a:gd name="T30" fmla="*/ 219 w 297"/>
                  <a:gd name="T31" fmla="*/ 101 h 189"/>
                  <a:gd name="T32" fmla="*/ 233 w 297"/>
                  <a:gd name="T33" fmla="*/ 101 h 189"/>
                  <a:gd name="T34" fmla="*/ 247 w 297"/>
                  <a:gd name="T35" fmla="*/ 104 h 189"/>
                  <a:gd name="T36" fmla="*/ 260 w 297"/>
                  <a:gd name="T37" fmla="*/ 106 h 189"/>
                  <a:gd name="T38" fmla="*/ 277 w 297"/>
                  <a:gd name="T39" fmla="*/ 108 h 189"/>
                  <a:gd name="T40" fmla="*/ 289 w 297"/>
                  <a:gd name="T41" fmla="*/ 114 h 189"/>
                  <a:gd name="T42" fmla="*/ 296 w 297"/>
                  <a:gd name="T43" fmla="*/ 122 h 189"/>
                  <a:gd name="T44" fmla="*/ 287 w 297"/>
                  <a:gd name="T45" fmla="*/ 108 h 189"/>
                  <a:gd name="T46" fmla="*/ 276 w 297"/>
                  <a:gd name="T47" fmla="*/ 94 h 189"/>
                  <a:gd name="T48" fmla="*/ 251 w 297"/>
                  <a:gd name="T49" fmla="*/ 69 h 189"/>
                  <a:gd name="T50" fmla="*/ 226 w 297"/>
                  <a:gd name="T51" fmla="*/ 47 h 189"/>
                  <a:gd name="T52" fmla="*/ 199 w 297"/>
                  <a:gd name="T53" fmla="*/ 30 h 189"/>
                  <a:gd name="T54" fmla="*/ 166 w 297"/>
                  <a:gd name="T55" fmla="*/ 13 h 189"/>
                  <a:gd name="T56" fmla="*/ 132 w 297"/>
                  <a:gd name="T57" fmla="*/ 3 h 189"/>
                  <a:gd name="T58" fmla="*/ 99 w 297"/>
                  <a:gd name="T59" fmla="*/ 0 h 1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189"/>
                  <a:gd name="T92" fmla="*/ 297 w 297"/>
                  <a:gd name="T93" fmla="*/ 189 h 1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189">
                    <a:moveTo>
                      <a:pt x="99" y="0"/>
                    </a:moveTo>
                    <a:lnTo>
                      <a:pt x="0" y="68"/>
                    </a:lnTo>
                    <a:lnTo>
                      <a:pt x="15" y="72"/>
                    </a:lnTo>
                    <a:lnTo>
                      <a:pt x="43" y="82"/>
                    </a:lnTo>
                    <a:lnTo>
                      <a:pt x="71" y="96"/>
                    </a:lnTo>
                    <a:lnTo>
                      <a:pt x="104" y="115"/>
                    </a:lnTo>
                    <a:lnTo>
                      <a:pt x="133" y="133"/>
                    </a:lnTo>
                    <a:lnTo>
                      <a:pt x="157" y="152"/>
                    </a:lnTo>
                    <a:lnTo>
                      <a:pt x="177" y="173"/>
                    </a:lnTo>
                    <a:lnTo>
                      <a:pt x="187" y="188"/>
                    </a:lnTo>
                    <a:lnTo>
                      <a:pt x="195" y="171"/>
                    </a:lnTo>
                    <a:lnTo>
                      <a:pt x="199" y="142"/>
                    </a:lnTo>
                    <a:lnTo>
                      <a:pt x="199" y="114"/>
                    </a:lnTo>
                    <a:lnTo>
                      <a:pt x="189" y="100"/>
                    </a:lnTo>
                    <a:lnTo>
                      <a:pt x="201" y="99"/>
                    </a:lnTo>
                    <a:lnTo>
                      <a:pt x="219" y="101"/>
                    </a:lnTo>
                    <a:lnTo>
                      <a:pt x="233" y="101"/>
                    </a:lnTo>
                    <a:lnTo>
                      <a:pt x="247" y="104"/>
                    </a:lnTo>
                    <a:lnTo>
                      <a:pt x="260" y="106"/>
                    </a:lnTo>
                    <a:lnTo>
                      <a:pt x="277" y="108"/>
                    </a:lnTo>
                    <a:lnTo>
                      <a:pt x="289" y="114"/>
                    </a:lnTo>
                    <a:lnTo>
                      <a:pt x="296" y="122"/>
                    </a:lnTo>
                    <a:lnTo>
                      <a:pt x="287" y="108"/>
                    </a:lnTo>
                    <a:lnTo>
                      <a:pt x="276" y="94"/>
                    </a:lnTo>
                    <a:lnTo>
                      <a:pt x="251" y="69"/>
                    </a:lnTo>
                    <a:lnTo>
                      <a:pt x="226" y="47"/>
                    </a:lnTo>
                    <a:lnTo>
                      <a:pt x="199" y="30"/>
                    </a:lnTo>
                    <a:lnTo>
                      <a:pt x="166" y="13"/>
                    </a:lnTo>
                    <a:lnTo>
                      <a:pt x="132" y="3"/>
                    </a:lnTo>
                    <a:lnTo>
                      <a:pt x="99"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94228" name="Freeform 17"/>
              <p:cNvSpPr>
                <a:spLocks/>
              </p:cNvSpPr>
              <p:nvPr/>
            </p:nvSpPr>
            <p:spPr bwMode="auto">
              <a:xfrm>
                <a:off x="4685" y="3337"/>
                <a:ext cx="297" cy="189"/>
              </a:xfrm>
              <a:custGeom>
                <a:avLst/>
                <a:gdLst>
                  <a:gd name="T0" fmla="*/ 99 w 297"/>
                  <a:gd name="T1" fmla="*/ 0 h 189"/>
                  <a:gd name="T2" fmla="*/ 0 w 297"/>
                  <a:gd name="T3" fmla="*/ 68 h 189"/>
                  <a:gd name="T4" fmla="*/ 15 w 297"/>
                  <a:gd name="T5" fmla="*/ 72 h 189"/>
                  <a:gd name="T6" fmla="*/ 43 w 297"/>
                  <a:gd name="T7" fmla="*/ 82 h 189"/>
                  <a:gd name="T8" fmla="*/ 71 w 297"/>
                  <a:gd name="T9" fmla="*/ 96 h 189"/>
                  <a:gd name="T10" fmla="*/ 104 w 297"/>
                  <a:gd name="T11" fmla="*/ 115 h 189"/>
                  <a:gd name="T12" fmla="*/ 133 w 297"/>
                  <a:gd name="T13" fmla="*/ 133 h 189"/>
                  <a:gd name="T14" fmla="*/ 157 w 297"/>
                  <a:gd name="T15" fmla="*/ 152 h 189"/>
                  <a:gd name="T16" fmla="*/ 177 w 297"/>
                  <a:gd name="T17" fmla="*/ 173 h 189"/>
                  <a:gd name="T18" fmla="*/ 187 w 297"/>
                  <a:gd name="T19" fmla="*/ 188 h 189"/>
                  <a:gd name="T20" fmla="*/ 195 w 297"/>
                  <a:gd name="T21" fmla="*/ 171 h 189"/>
                  <a:gd name="T22" fmla="*/ 199 w 297"/>
                  <a:gd name="T23" fmla="*/ 142 h 189"/>
                  <a:gd name="T24" fmla="*/ 199 w 297"/>
                  <a:gd name="T25" fmla="*/ 114 h 189"/>
                  <a:gd name="T26" fmla="*/ 189 w 297"/>
                  <a:gd name="T27" fmla="*/ 100 h 189"/>
                  <a:gd name="T28" fmla="*/ 201 w 297"/>
                  <a:gd name="T29" fmla="*/ 99 h 189"/>
                  <a:gd name="T30" fmla="*/ 219 w 297"/>
                  <a:gd name="T31" fmla="*/ 101 h 189"/>
                  <a:gd name="T32" fmla="*/ 233 w 297"/>
                  <a:gd name="T33" fmla="*/ 101 h 189"/>
                  <a:gd name="T34" fmla="*/ 247 w 297"/>
                  <a:gd name="T35" fmla="*/ 104 h 189"/>
                  <a:gd name="T36" fmla="*/ 260 w 297"/>
                  <a:gd name="T37" fmla="*/ 106 h 189"/>
                  <a:gd name="T38" fmla="*/ 277 w 297"/>
                  <a:gd name="T39" fmla="*/ 108 h 189"/>
                  <a:gd name="T40" fmla="*/ 289 w 297"/>
                  <a:gd name="T41" fmla="*/ 114 h 189"/>
                  <a:gd name="T42" fmla="*/ 296 w 297"/>
                  <a:gd name="T43" fmla="*/ 122 h 189"/>
                  <a:gd name="T44" fmla="*/ 287 w 297"/>
                  <a:gd name="T45" fmla="*/ 108 h 189"/>
                  <a:gd name="T46" fmla="*/ 276 w 297"/>
                  <a:gd name="T47" fmla="*/ 94 h 189"/>
                  <a:gd name="T48" fmla="*/ 251 w 297"/>
                  <a:gd name="T49" fmla="*/ 69 h 189"/>
                  <a:gd name="T50" fmla="*/ 226 w 297"/>
                  <a:gd name="T51" fmla="*/ 47 h 189"/>
                  <a:gd name="T52" fmla="*/ 199 w 297"/>
                  <a:gd name="T53" fmla="*/ 30 h 189"/>
                  <a:gd name="T54" fmla="*/ 166 w 297"/>
                  <a:gd name="T55" fmla="*/ 13 h 189"/>
                  <a:gd name="T56" fmla="*/ 132 w 297"/>
                  <a:gd name="T57" fmla="*/ 3 h 189"/>
                  <a:gd name="T58" fmla="*/ 99 w 297"/>
                  <a:gd name="T59" fmla="*/ 0 h 1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189"/>
                  <a:gd name="T92" fmla="*/ 297 w 297"/>
                  <a:gd name="T93" fmla="*/ 189 h 1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189">
                    <a:moveTo>
                      <a:pt x="99" y="0"/>
                    </a:moveTo>
                    <a:lnTo>
                      <a:pt x="0" y="68"/>
                    </a:lnTo>
                    <a:lnTo>
                      <a:pt x="15" y="72"/>
                    </a:lnTo>
                    <a:lnTo>
                      <a:pt x="43" y="82"/>
                    </a:lnTo>
                    <a:lnTo>
                      <a:pt x="71" y="96"/>
                    </a:lnTo>
                    <a:lnTo>
                      <a:pt x="104" y="115"/>
                    </a:lnTo>
                    <a:lnTo>
                      <a:pt x="133" y="133"/>
                    </a:lnTo>
                    <a:lnTo>
                      <a:pt x="157" y="152"/>
                    </a:lnTo>
                    <a:lnTo>
                      <a:pt x="177" y="173"/>
                    </a:lnTo>
                    <a:lnTo>
                      <a:pt x="187" y="188"/>
                    </a:lnTo>
                    <a:lnTo>
                      <a:pt x="195" y="171"/>
                    </a:lnTo>
                    <a:lnTo>
                      <a:pt x="199" y="142"/>
                    </a:lnTo>
                    <a:lnTo>
                      <a:pt x="199" y="114"/>
                    </a:lnTo>
                    <a:lnTo>
                      <a:pt x="189" y="100"/>
                    </a:lnTo>
                    <a:lnTo>
                      <a:pt x="201" y="99"/>
                    </a:lnTo>
                    <a:lnTo>
                      <a:pt x="219" y="101"/>
                    </a:lnTo>
                    <a:lnTo>
                      <a:pt x="233" y="101"/>
                    </a:lnTo>
                    <a:lnTo>
                      <a:pt x="247" y="104"/>
                    </a:lnTo>
                    <a:lnTo>
                      <a:pt x="260" y="106"/>
                    </a:lnTo>
                    <a:lnTo>
                      <a:pt x="277" y="108"/>
                    </a:lnTo>
                    <a:lnTo>
                      <a:pt x="289" y="114"/>
                    </a:lnTo>
                    <a:lnTo>
                      <a:pt x="296" y="122"/>
                    </a:lnTo>
                    <a:lnTo>
                      <a:pt x="287" y="108"/>
                    </a:lnTo>
                    <a:lnTo>
                      <a:pt x="276" y="94"/>
                    </a:lnTo>
                    <a:lnTo>
                      <a:pt x="251" y="69"/>
                    </a:lnTo>
                    <a:lnTo>
                      <a:pt x="226" y="47"/>
                    </a:lnTo>
                    <a:lnTo>
                      <a:pt x="199" y="30"/>
                    </a:lnTo>
                    <a:lnTo>
                      <a:pt x="166" y="13"/>
                    </a:lnTo>
                    <a:lnTo>
                      <a:pt x="132" y="3"/>
                    </a:lnTo>
                    <a:lnTo>
                      <a:pt x="99"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94229" name="Freeform 18"/>
              <p:cNvSpPr>
                <a:spLocks/>
              </p:cNvSpPr>
              <p:nvPr/>
            </p:nvSpPr>
            <p:spPr bwMode="auto">
              <a:xfrm>
                <a:off x="4685" y="3338"/>
                <a:ext cx="311" cy="201"/>
              </a:xfrm>
              <a:custGeom>
                <a:avLst/>
                <a:gdLst>
                  <a:gd name="T0" fmla="*/ 102 w 311"/>
                  <a:gd name="T1" fmla="*/ 0 h 201"/>
                  <a:gd name="T2" fmla="*/ 0 w 311"/>
                  <a:gd name="T3" fmla="*/ 71 h 201"/>
                  <a:gd name="T4" fmla="*/ 15 w 311"/>
                  <a:gd name="T5" fmla="*/ 76 h 201"/>
                  <a:gd name="T6" fmla="*/ 42 w 311"/>
                  <a:gd name="T7" fmla="*/ 89 h 201"/>
                  <a:gd name="T8" fmla="*/ 75 w 311"/>
                  <a:gd name="T9" fmla="*/ 103 h 201"/>
                  <a:gd name="T10" fmla="*/ 108 w 311"/>
                  <a:gd name="T11" fmla="*/ 121 h 201"/>
                  <a:gd name="T12" fmla="*/ 140 w 311"/>
                  <a:gd name="T13" fmla="*/ 140 h 201"/>
                  <a:gd name="T14" fmla="*/ 165 w 311"/>
                  <a:gd name="T15" fmla="*/ 160 h 201"/>
                  <a:gd name="T16" fmla="*/ 184 w 311"/>
                  <a:gd name="T17" fmla="*/ 183 h 201"/>
                  <a:gd name="T18" fmla="*/ 195 w 311"/>
                  <a:gd name="T19" fmla="*/ 200 h 201"/>
                  <a:gd name="T20" fmla="*/ 203 w 311"/>
                  <a:gd name="T21" fmla="*/ 180 h 201"/>
                  <a:gd name="T22" fmla="*/ 211 w 311"/>
                  <a:gd name="T23" fmla="*/ 151 h 201"/>
                  <a:gd name="T24" fmla="*/ 208 w 311"/>
                  <a:gd name="T25" fmla="*/ 121 h 201"/>
                  <a:gd name="T26" fmla="*/ 198 w 311"/>
                  <a:gd name="T27" fmla="*/ 104 h 201"/>
                  <a:gd name="T28" fmla="*/ 211 w 311"/>
                  <a:gd name="T29" fmla="*/ 105 h 201"/>
                  <a:gd name="T30" fmla="*/ 229 w 311"/>
                  <a:gd name="T31" fmla="*/ 105 h 201"/>
                  <a:gd name="T32" fmla="*/ 245 w 311"/>
                  <a:gd name="T33" fmla="*/ 107 h 201"/>
                  <a:gd name="T34" fmla="*/ 260 w 311"/>
                  <a:gd name="T35" fmla="*/ 109 h 201"/>
                  <a:gd name="T36" fmla="*/ 274 w 311"/>
                  <a:gd name="T37" fmla="*/ 113 h 201"/>
                  <a:gd name="T38" fmla="*/ 293 w 311"/>
                  <a:gd name="T39" fmla="*/ 114 h 201"/>
                  <a:gd name="T40" fmla="*/ 303 w 311"/>
                  <a:gd name="T41" fmla="*/ 121 h 201"/>
                  <a:gd name="T42" fmla="*/ 310 w 311"/>
                  <a:gd name="T43" fmla="*/ 129 h 201"/>
                  <a:gd name="T44" fmla="*/ 303 w 311"/>
                  <a:gd name="T45" fmla="*/ 115 h 201"/>
                  <a:gd name="T46" fmla="*/ 289 w 311"/>
                  <a:gd name="T47" fmla="*/ 99 h 201"/>
                  <a:gd name="T48" fmla="*/ 265 w 311"/>
                  <a:gd name="T49" fmla="*/ 72 h 201"/>
                  <a:gd name="T50" fmla="*/ 239 w 311"/>
                  <a:gd name="T51" fmla="*/ 49 h 201"/>
                  <a:gd name="T52" fmla="*/ 208 w 311"/>
                  <a:gd name="T53" fmla="*/ 29 h 201"/>
                  <a:gd name="T54" fmla="*/ 174 w 311"/>
                  <a:gd name="T55" fmla="*/ 12 h 201"/>
                  <a:gd name="T56" fmla="*/ 139 w 311"/>
                  <a:gd name="T57" fmla="*/ 2 h 201"/>
                  <a:gd name="T58" fmla="*/ 102 w 311"/>
                  <a:gd name="T59" fmla="*/ 0 h 2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1"/>
                  <a:gd name="T91" fmla="*/ 0 h 201"/>
                  <a:gd name="T92" fmla="*/ 311 w 311"/>
                  <a:gd name="T93" fmla="*/ 201 h 2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1" h="201">
                    <a:moveTo>
                      <a:pt x="102" y="0"/>
                    </a:moveTo>
                    <a:lnTo>
                      <a:pt x="0" y="71"/>
                    </a:lnTo>
                    <a:lnTo>
                      <a:pt x="15" y="76"/>
                    </a:lnTo>
                    <a:lnTo>
                      <a:pt x="42" y="89"/>
                    </a:lnTo>
                    <a:lnTo>
                      <a:pt x="75" y="103"/>
                    </a:lnTo>
                    <a:lnTo>
                      <a:pt x="108" y="121"/>
                    </a:lnTo>
                    <a:lnTo>
                      <a:pt x="140" y="140"/>
                    </a:lnTo>
                    <a:lnTo>
                      <a:pt x="165" y="160"/>
                    </a:lnTo>
                    <a:lnTo>
                      <a:pt x="184" y="183"/>
                    </a:lnTo>
                    <a:lnTo>
                      <a:pt x="195" y="200"/>
                    </a:lnTo>
                    <a:lnTo>
                      <a:pt x="203" y="180"/>
                    </a:lnTo>
                    <a:lnTo>
                      <a:pt x="211" y="151"/>
                    </a:lnTo>
                    <a:lnTo>
                      <a:pt x="208" y="121"/>
                    </a:lnTo>
                    <a:lnTo>
                      <a:pt x="198" y="104"/>
                    </a:lnTo>
                    <a:lnTo>
                      <a:pt x="211" y="105"/>
                    </a:lnTo>
                    <a:lnTo>
                      <a:pt x="229" y="105"/>
                    </a:lnTo>
                    <a:lnTo>
                      <a:pt x="245" y="107"/>
                    </a:lnTo>
                    <a:lnTo>
                      <a:pt x="260" y="109"/>
                    </a:lnTo>
                    <a:lnTo>
                      <a:pt x="274" y="113"/>
                    </a:lnTo>
                    <a:lnTo>
                      <a:pt x="293" y="114"/>
                    </a:lnTo>
                    <a:lnTo>
                      <a:pt x="303" y="121"/>
                    </a:lnTo>
                    <a:lnTo>
                      <a:pt x="310" y="129"/>
                    </a:lnTo>
                    <a:lnTo>
                      <a:pt x="303" y="115"/>
                    </a:lnTo>
                    <a:lnTo>
                      <a:pt x="289" y="99"/>
                    </a:lnTo>
                    <a:lnTo>
                      <a:pt x="265" y="72"/>
                    </a:lnTo>
                    <a:lnTo>
                      <a:pt x="239" y="49"/>
                    </a:lnTo>
                    <a:lnTo>
                      <a:pt x="208" y="29"/>
                    </a:lnTo>
                    <a:lnTo>
                      <a:pt x="174" y="12"/>
                    </a:lnTo>
                    <a:lnTo>
                      <a:pt x="139" y="2"/>
                    </a:lnTo>
                    <a:lnTo>
                      <a:pt x="10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230" name="Freeform 19"/>
              <p:cNvSpPr>
                <a:spLocks/>
              </p:cNvSpPr>
              <p:nvPr/>
            </p:nvSpPr>
            <p:spPr bwMode="auto">
              <a:xfrm>
                <a:off x="3693" y="3215"/>
                <a:ext cx="302" cy="243"/>
              </a:xfrm>
              <a:custGeom>
                <a:avLst/>
                <a:gdLst>
                  <a:gd name="T0" fmla="*/ 301 w 302"/>
                  <a:gd name="T1" fmla="*/ 242 h 243"/>
                  <a:gd name="T2" fmla="*/ 255 w 302"/>
                  <a:gd name="T3" fmla="*/ 226 h 243"/>
                  <a:gd name="T4" fmla="*/ 221 w 302"/>
                  <a:gd name="T5" fmla="*/ 206 h 243"/>
                  <a:gd name="T6" fmla="*/ 195 w 302"/>
                  <a:gd name="T7" fmla="*/ 187 h 243"/>
                  <a:gd name="T8" fmla="*/ 179 w 302"/>
                  <a:gd name="T9" fmla="*/ 170 h 243"/>
                  <a:gd name="T10" fmla="*/ 166 w 302"/>
                  <a:gd name="T11" fmla="*/ 147 h 243"/>
                  <a:gd name="T12" fmla="*/ 156 w 302"/>
                  <a:gd name="T13" fmla="*/ 127 h 243"/>
                  <a:gd name="T14" fmla="*/ 149 w 302"/>
                  <a:gd name="T15" fmla="*/ 109 h 243"/>
                  <a:gd name="T16" fmla="*/ 139 w 302"/>
                  <a:gd name="T17" fmla="*/ 87 h 243"/>
                  <a:gd name="T18" fmla="*/ 126 w 302"/>
                  <a:gd name="T19" fmla="*/ 63 h 243"/>
                  <a:gd name="T20" fmla="*/ 133 w 302"/>
                  <a:gd name="T21" fmla="*/ 49 h 243"/>
                  <a:gd name="T22" fmla="*/ 148 w 302"/>
                  <a:gd name="T23" fmla="*/ 46 h 243"/>
                  <a:gd name="T24" fmla="*/ 165 w 302"/>
                  <a:gd name="T25" fmla="*/ 49 h 243"/>
                  <a:gd name="T26" fmla="*/ 38 w 302"/>
                  <a:gd name="T27" fmla="*/ 9 h 243"/>
                  <a:gd name="T28" fmla="*/ 18 w 302"/>
                  <a:gd name="T29" fmla="*/ 0 h 243"/>
                  <a:gd name="T30" fmla="*/ 5 w 302"/>
                  <a:gd name="T31" fmla="*/ 7 h 243"/>
                  <a:gd name="T32" fmla="*/ 0 w 302"/>
                  <a:gd name="T33" fmla="*/ 20 h 243"/>
                  <a:gd name="T34" fmla="*/ 10 w 302"/>
                  <a:gd name="T35" fmla="*/ 45 h 243"/>
                  <a:gd name="T36" fmla="*/ 19 w 302"/>
                  <a:gd name="T37" fmla="*/ 65 h 243"/>
                  <a:gd name="T38" fmla="*/ 31 w 302"/>
                  <a:gd name="T39" fmla="*/ 82 h 243"/>
                  <a:gd name="T40" fmla="*/ 41 w 302"/>
                  <a:gd name="T41" fmla="*/ 105 h 243"/>
                  <a:gd name="T42" fmla="*/ 52 w 302"/>
                  <a:gd name="T43" fmla="*/ 121 h 243"/>
                  <a:gd name="T44" fmla="*/ 68 w 302"/>
                  <a:gd name="T45" fmla="*/ 146 h 243"/>
                  <a:gd name="T46" fmla="*/ 94 w 302"/>
                  <a:gd name="T47" fmla="*/ 166 h 243"/>
                  <a:gd name="T48" fmla="*/ 127 w 302"/>
                  <a:gd name="T49" fmla="*/ 186 h 243"/>
                  <a:gd name="T50" fmla="*/ 172 w 302"/>
                  <a:gd name="T51" fmla="*/ 201 h 243"/>
                  <a:gd name="T52" fmla="*/ 301 w 302"/>
                  <a:gd name="T53" fmla="*/ 242 h 2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2"/>
                  <a:gd name="T82" fmla="*/ 0 h 243"/>
                  <a:gd name="T83" fmla="*/ 302 w 302"/>
                  <a:gd name="T84" fmla="*/ 243 h 2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2" h="243">
                    <a:moveTo>
                      <a:pt x="301" y="242"/>
                    </a:moveTo>
                    <a:lnTo>
                      <a:pt x="255" y="226"/>
                    </a:lnTo>
                    <a:lnTo>
                      <a:pt x="221" y="206"/>
                    </a:lnTo>
                    <a:lnTo>
                      <a:pt x="195" y="187"/>
                    </a:lnTo>
                    <a:lnTo>
                      <a:pt x="179" y="170"/>
                    </a:lnTo>
                    <a:lnTo>
                      <a:pt x="166" y="147"/>
                    </a:lnTo>
                    <a:lnTo>
                      <a:pt x="156" y="127"/>
                    </a:lnTo>
                    <a:lnTo>
                      <a:pt x="149" y="109"/>
                    </a:lnTo>
                    <a:lnTo>
                      <a:pt x="139" y="87"/>
                    </a:lnTo>
                    <a:lnTo>
                      <a:pt x="126" y="63"/>
                    </a:lnTo>
                    <a:lnTo>
                      <a:pt x="133" y="49"/>
                    </a:lnTo>
                    <a:lnTo>
                      <a:pt x="148" y="46"/>
                    </a:lnTo>
                    <a:lnTo>
                      <a:pt x="165" y="49"/>
                    </a:lnTo>
                    <a:lnTo>
                      <a:pt x="38" y="9"/>
                    </a:lnTo>
                    <a:lnTo>
                      <a:pt x="18" y="0"/>
                    </a:lnTo>
                    <a:lnTo>
                      <a:pt x="5" y="7"/>
                    </a:lnTo>
                    <a:lnTo>
                      <a:pt x="0" y="20"/>
                    </a:lnTo>
                    <a:lnTo>
                      <a:pt x="10" y="45"/>
                    </a:lnTo>
                    <a:lnTo>
                      <a:pt x="19" y="65"/>
                    </a:lnTo>
                    <a:lnTo>
                      <a:pt x="31" y="82"/>
                    </a:lnTo>
                    <a:lnTo>
                      <a:pt x="41" y="105"/>
                    </a:lnTo>
                    <a:lnTo>
                      <a:pt x="52" y="121"/>
                    </a:lnTo>
                    <a:lnTo>
                      <a:pt x="68" y="146"/>
                    </a:lnTo>
                    <a:lnTo>
                      <a:pt x="94" y="166"/>
                    </a:lnTo>
                    <a:lnTo>
                      <a:pt x="127" y="186"/>
                    </a:lnTo>
                    <a:lnTo>
                      <a:pt x="172" y="201"/>
                    </a:lnTo>
                    <a:lnTo>
                      <a:pt x="301" y="242"/>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94231" name="Freeform 20"/>
              <p:cNvSpPr>
                <a:spLocks/>
              </p:cNvSpPr>
              <p:nvPr/>
            </p:nvSpPr>
            <p:spPr bwMode="auto">
              <a:xfrm>
                <a:off x="3694" y="3215"/>
                <a:ext cx="318" cy="256"/>
              </a:xfrm>
              <a:custGeom>
                <a:avLst/>
                <a:gdLst>
                  <a:gd name="T0" fmla="*/ 317 w 318"/>
                  <a:gd name="T1" fmla="*/ 255 h 256"/>
                  <a:gd name="T2" fmla="*/ 317 w 318"/>
                  <a:gd name="T3" fmla="*/ 255 h 256"/>
                  <a:gd name="T4" fmla="*/ 266 w 318"/>
                  <a:gd name="T5" fmla="*/ 239 h 256"/>
                  <a:gd name="T6" fmla="*/ 229 w 318"/>
                  <a:gd name="T7" fmla="*/ 216 h 256"/>
                  <a:gd name="T8" fmla="*/ 204 w 318"/>
                  <a:gd name="T9" fmla="*/ 199 h 256"/>
                  <a:gd name="T10" fmla="*/ 187 w 318"/>
                  <a:gd name="T11" fmla="*/ 178 h 256"/>
                  <a:gd name="T12" fmla="*/ 174 w 318"/>
                  <a:gd name="T13" fmla="*/ 157 h 256"/>
                  <a:gd name="T14" fmla="*/ 165 w 318"/>
                  <a:gd name="T15" fmla="*/ 133 h 256"/>
                  <a:gd name="T16" fmla="*/ 154 w 318"/>
                  <a:gd name="T17" fmla="*/ 114 h 256"/>
                  <a:gd name="T18" fmla="*/ 145 w 318"/>
                  <a:gd name="T19" fmla="*/ 93 h 256"/>
                  <a:gd name="T20" fmla="*/ 133 w 318"/>
                  <a:gd name="T21" fmla="*/ 66 h 256"/>
                  <a:gd name="T22" fmla="*/ 139 w 318"/>
                  <a:gd name="T23" fmla="*/ 52 h 256"/>
                  <a:gd name="T24" fmla="*/ 155 w 318"/>
                  <a:gd name="T25" fmla="*/ 49 h 256"/>
                  <a:gd name="T26" fmla="*/ 174 w 318"/>
                  <a:gd name="T27" fmla="*/ 54 h 256"/>
                  <a:gd name="T28" fmla="*/ 39 w 318"/>
                  <a:gd name="T29" fmla="*/ 10 h 256"/>
                  <a:gd name="T30" fmla="*/ 18 w 318"/>
                  <a:gd name="T31" fmla="*/ 0 h 256"/>
                  <a:gd name="T32" fmla="*/ 5 w 318"/>
                  <a:gd name="T33" fmla="*/ 7 h 256"/>
                  <a:gd name="T34" fmla="*/ 0 w 318"/>
                  <a:gd name="T35" fmla="*/ 21 h 256"/>
                  <a:gd name="T36" fmla="*/ 9 w 318"/>
                  <a:gd name="T37" fmla="*/ 47 h 256"/>
                  <a:gd name="T38" fmla="*/ 19 w 318"/>
                  <a:gd name="T39" fmla="*/ 68 h 256"/>
                  <a:gd name="T40" fmla="*/ 28 w 318"/>
                  <a:gd name="T41" fmla="*/ 88 h 256"/>
                  <a:gd name="T42" fmla="*/ 43 w 318"/>
                  <a:gd name="T43" fmla="*/ 111 h 256"/>
                  <a:gd name="T44" fmla="*/ 53 w 318"/>
                  <a:gd name="T45" fmla="*/ 129 h 256"/>
                  <a:gd name="T46" fmla="*/ 70 w 318"/>
                  <a:gd name="T47" fmla="*/ 154 h 256"/>
                  <a:gd name="T48" fmla="*/ 97 w 318"/>
                  <a:gd name="T49" fmla="*/ 174 h 256"/>
                  <a:gd name="T50" fmla="*/ 135 w 318"/>
                  <a:gd name="T51" fmla="*/ 194 h 256"/>
                  <a:gd name="T52" fmla="*/ 180 w 318"/>
                  <a:gd name="T53" fmla="*/ 214 h 256"/>
                  <a:gd name="T54" fmla="*/ 317 w 318"/>
                  <a:gd name="T55" fmla="*/ 255 h 2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8"/>
                  <a:gd name="T85" fmla="*/ 0 h 256"/>
                  <a:gd name="T86" fmla="*/ 318 w 318"/>
                  <a:gd name="T87" fmla="*/ 256 h 2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8" h="256">
                    <a:moveTo>
                      <a:pt x="317" y="255"/>
                    </a:moveTo>
                    <a:lnTo>
                      <a:pt x="317" y="255"/>
                    </a:lnTo>
                    <a:lnTo>
                      <a:pt x="266" y="239"/>
                    </a:lnTo>
                    <a:lnTo>
                      <a:pt x="229" y="216"/>
                    </a:lnTo>
                    <a:lnTo>
                      <a:pt x="204" y="199"/>
                    </a:lnTo>
                    <a:lnTo>
                      <a:pt x="187" y="178"/>
                    </a:lnTo>
                    <a:lnTo>
                      <a:pt x="174" y="157"/>
                    </a:lnTo>
                    <a:lnTo>
                      <a:pt x="165" y="133"/>
                    </a:lnTo>
                    <a:lnTo>
                      <a:pt x="154" y="114"/>
                    </a:lnTo>
                    <a:lnTo>
                      <a:pt x="145" y="93"/>
                    </a:lnTo>
                    <a:lnTo>
                      <a:pt x="133" y="66"/>
                    </a:lnTo>
                    <a:lnTo>
                      <a:pt x="139" y="52"/>
                    </a:lnTo>
                    <a:lnTo>
                      <a:pt x="155" y="49"/>
                    </a:lnTo>
                    <a:lnTo>
                      <a:pt x="174" y="54"/>
                    </a:lnTo>
                    <a:lnTo>
                      <a:pt x="39" y="10"/>
                    </a:lnTo>
                    <a:lnTo>
                      <a:pt x="18" y="0"/>
                    </a:lnTo>
                    <a:lnTo>
                      <a:pt x="5" y="7"/>
                    </a:lnTo>
                    <a:lnTo>
                      <a:pt x="0" y="21"/>
                    </a:lnTo>
                    <a:lnTo>
                      <a:pt x="9" y="47"/>
                    </a:lnTo>
                    <a:lnTo>
                      <a:pt x="19" y="68"/>
                    </a:lnTo>
                    <a:lnTo>
                      <a:pt x="28" y="88"/>
                    </a:lnTo>
                    <a:lnTo>
                      <a:pt x="43" y="111"/>
                    </a:lnTo>
                    <a:lnTo>
                      <a:pt x="53" y="129"/>
                    </a:lnTo>
                    <a:lnTo>
                      <a:pt x="70" y="154"/>
                    </a:lnTo>
                    <a:lnTo>
                      <a:pt x="97" y="174"/>
                    </a:lnTo>
                    <a:lnTo>
                      <a:pt x="135" y="194"/>
                    </a:lnTo>
                    <a:lnTo>
                      <a:pt x="180" y="214"/>
                    </a:lnTo>
                    <a:lnTo>
                      <a:pt x="317" y="25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232" name="Freeform 21"/>
              <p:cNvSpPr>
                <a:spLocks/>
              </p:cNvSpPr>
              <p:nvPr/>
            </p:nvSpPr>
            <p:spPr bwMode="auto">
              <a:xfrm>
                <a:off x="3780" y="2768"/>
                <a:ext cx="1395" cy="525"/>
              </a:xfrm>
              <a:custGeom>
                <a:avLst/>
                <a:gdLst>
                  <a:gd name="T0" fmla="*/ 45 w 1395"/>
                  <a:gd name="T1" fmla="*/ 38 h 525"/>
                  <a:gd name="T2" fmla="*/ 15 w 1395"/>
                  <a:gd name="T3" fmla="*/ 63 h 525"/>
                  <a:gd name="T4" fmla="*/ 12 w 1395"/>
                  <a:gd name="T5" fmla="*/ 95 h 525"/>
                  <a:gd name="T6" fmla="*/ 58 w 1395"/>
                  <a:gd name="T7" fmla="*/ 228 h 525"/>
                  <a:gd name="T8" fmla="*/ 118 w 1395"/>
                  <a:gd name="T9" fmla="*/ 386 h 525"/>
                  <a:gd name="T10" fmla="*/ 165 w 1395"/>
                  <a:gd name="T11" fmla="*/ 505 h 525"/>
                  <a:gd name="T12" fmla="*/ 184 w 1395"/>
                  <a:gd name="T13" fmla="*/ 522 h 525"/>
                  <a:gd name="T14" fmla="*/ 220 w 1395"/>
                  <a:gd name="T15" fmla="*/ 520 h 525"/>
                  <a:gd name="T16" fmla="*/ 278 w 1395"/>
                  <a:gd name="T17" fmla="*/ 516 h 525"/>
                  <a:gd name="T18" fmla="*/ 344 w 1395"/>
                  <a:gd name="T19" fmla="*/ 512 h 525"/>
                  <a:gd name="T20" fmla="*/ 408 w 1395"/>
                  <a:gd name="T21" fmla="*/ 504 h 525"/>
                  <a:gd name="T22" fmla="*/ 474 w 1395"/>
                  <a:gd name="T23" fmla="*/ 497 h 525"/>
                  <a:gd name="T24" fmla="*/ 532 w 1395"/>
                  <a:gd name="T25" fmla="*/ 488 h 525"/>
                  <a:gd name="T26" fmla="*/ 572 w 1395"/>
                  <a:gd name="T27" fmla="*/ 474 h 525"/>
                  <a:gd name="T28" fmla="*/ 615 w 1395"/>
                  <a:gd name="T29" fmla="*/ 464 h 525"/>
                  <a:gd name="T30" fmla="*/ 653 w 1395"/>
                  <a:gd name="T31" fmla="*/ 459 h 525"/>
                  <a:gd name="T32" fmla="*/ 681 w 1395"/>
                  <a:gd name="T33" fmla="*/ 466 h 525"/>
                  <a:gd name="T34" fmla="*/ 688 w 1395"/>
                  <a:gd name="T35" fmla="*/ 480 h 525"/>
                  <a:gd name="T36" fmla="*/ 709 w 1395"/>
                  <a:gd name="T37" fmla="*/ 489 h 525"/>
                  <a:gd name="T38" fmla="*/ 767 w 1395"/>
                  <a:gd name="T39" fmla="*/ 487 h 525"/>
                  <a:gd name="T40" fmla="*/ 837 w 1395"/>
                  <a:gd name="T41" fmla="*/ 489 h 525"/>
                  <a:gd name="T42" fmla="*/ 881 w 1395"/>
                  <a:gd name="T43" fmla="*/ 485 h 525"/>
                  <a:gd name="T44" fmla="*/ 892 w 1395"/>
                  <a:gd name="T45" fmla="*/ 482 h 525"/>
                  <a:gd name="T46" fmla="*/ 905 w 1395"/>
                  <a:gd name="T47" fmla="*/ 466 h 525"/>
                  <a:gd name="T48" fmla="*/ 930 w 1395"/>
                  <a:gd name="T49" fmla="*/ 459 h 525"/>
                  <a:gd name="T50" fmla="*/ 962 w 1395"/>
                  <a:gd name="T51" fmla="*/ 459 h 525"/>
                  <a:gd name="T52" fmla="*/ 992 w 1395"/>
                  <a:gd name="T53" fmla="*/ 468 h 525"/>
                  <a:gd name="T54" fmla="*/ 1036 w 1395"/>
                  <a:gd name="T55" fmla="*/ 476 h 525"/>
                  <a:gd name="T56" fmla="*/ 1094 w 1395"/>
                  <a:gd name="T57" fmla="*/ 480 h 525"/>
                  <a:gd name="T58" fmla="*/ 1162 w 1395"/>
                  <a:gd name="T59" fmla="*/ 482 h 525"/>
                  <a:gd name="T60" fmla="*/ 1232 w 1395"/>
                  <a:gd name="T61" fmla="*/ 481 h 525"/>
                  <a:gd name="T62" fmla="*/ 1300 w 1395"/>
                  <a:gd name="T63" fmla="*/ 481 h 525"/>
                  <a:gd name="T64" fmla="*/ 1350 w 1395"/>
                  <a:gd name="T65" fmla="*/ 484 h 525"/>
                  <a:gd name="T66" fmla="*/ 1386 w 1395"/>
                  <a:gd name="T67" fmla="*/ 483 h 525"/>
                  <a:gd name="T68" fmla="*/ 1391 w 1395"/>
                  <a:gd name="T69" fmla="*/ 474 h 525"/>
                  <a:gd name="T70" fmla="*/ 1370 w 1395"/>
                  <a:gd name="T71" fmla="*/ 434 h 525"/>
                  <a:gd name="T72" fmla="*/ 1348 w 1395"/>
                  <a:gd name="T73" fmla="*/ 392 h 525"/>
                  <a:gd name="T74" fmla="*/ 1289 w 1395"/>
                  <a:gd name="T75" fmla="*/ 280 h 525"/>
                  <a:gd name="T76" fmla="*/ 1211 w 1395"/>
                  <a:gd name="T77" fmla="*/ 150 h 525"/>
                  <a:gd name="T78" fmla="*/ 1162 w 1395"/>
                  <a:gd name="T79" fmla="*/ 54 h 525"/>
                  <a:gd name="T80" fmla="*/ 1125 w 1395"/>
                  <a:gd name="T81" fmla="*/ 45 h 525"/>
                  <a:gd name="T82" fmla="*/ 1058 w 1395"/>
                  <a:gd name="T83" fmla="*/ 45 h 525"/>
                  <a:gd name="T84" fmla="*/ 984 w 1395"/>
                  <a:gd name="T85" fmla="*/ 38 h 525"/>
                  <a:gd name="T86" fmla="*/ 897 w 1395"/>
                  <a:gd name="T87" fmla="*/ 22 h 525"/>
                  <a:gd name="T88" fmla="*/ 817 w 1395"/>
                  <a:gd name="T89" fmla="*/ 8 h 525"/>
                  <a:gd name="T90" fmla="*/ 744 w 1395"/>
                  <a:gd name="T91" fmla="*/ 3 h 525"/>
                  <a:gd name="T92" fmla="*/ 683 w 1395"/>
                  <a:gd name="T93" fmla="*/ 3 h 525"/>
                  <a:gd name="T94" fmla="*/ 636 w 1395"/>
                  <a:gd name="T95" fmla="*/ 16 h 525"/>
                  <a:gd name="T96" fmla="*/ 586 w 1395"/>
                  <a:gd name="T97" fmla="*/ 15 h 525"/>
                  <a:gd name="T98" fmla="*/ 519 w 1395"/>
                  <a:gd name="T99" fmla="*/ 3 h 525"/>
                  <a:gd name="T100" fmla="*/ 450 w 1395"/>
                  <a:gd name="T101" fmla="*/ 1 h 525"/>
                  <a:gd name="T102" fmla="*/ 386 w 1395"/>
                  <a:gd name="T103" fmla="*/ 8 h 525"/>
                  <a:gd name="T104" fmla="*/ 322 w 1395"/>
                  <a:gd name="T105" fmla="*/ 22 h 525"/>
                  <a:gd name="T106" fmla="*/ 254 w 1395"/>
                  <a:gd name="T107" fmla="*/ 35 h 525"/>
                  <a:gd name="T108" fmla="*/ 181 w 1395"/>
                  <a:gd name="T109" fmla="*/ 38 h 525"/>
                  <a:gd name="T110" fmla="*/ 104 w 1395"/>
                  <a:gd name="T111" fmla="*/ 31 h 5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5"/>
                  <a:gd name="T169" fmla="*/ 0 h 525"/>
                  <a:gd name="T170" fmla="*/ 1395 w 1395"/>
                  <a:gd name="T171" fmla="*/ 525 h 5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5" h="525">
                    <a:moveTo>
                      <a:pt x="64" y="19"/>
                    </a:moveTo>
                    <a:lnTo>
                      <a:pt x="45" y="38"/>
                    </a:lnTo>
                    <a:lnTo>
                      <a:pt x="31" y="52"/>
                    </a:lnTo>
                    <a:lnTo>
                      <a:pt x="15" y="63"/>
                    </a:lnTo>
                    <a:lnTo>
                      <a:pt x="0" y="70"/>
                    </a:lnTo>
                    <a:lnTo>
                      <a:pt x="12" y="95"/>
                    </a:lnTo>
                    <a:lnTo>
                      <a:pt x="33" y="151"/>
                    </a:lnTo>
                    <a:lnTo>
                      <a:pt x="58" y="228"/>
                    </a:lnTo>
                    <a:lnTo>
                      <a:pt x="89" y="308"/>
                    </a:lnTo>
                    <a:lnTo>
                      <a:pt x="118" y="386"/>
                    </a:lnTo>
                    <a:lnTo>
                      <a:pt x="144" y="459"/>
                    </a:lnTo>
                    <a:lnTo>
                      <a:pt x="165" y="505"/>
                    </a:lnTo>
                    <a:lnTo>
                      <a:pt x="168" y="520"/>
                    </a:lnTo>
                    <a:lnTo>
                      <a:pt x="184" y="522"/>
                    </a:lnTo>
                    <a:lnTo>
                      <a:pt x="202" y="524"/>
                    </a:lnTo>
                    <a:lnTo>
                      <a:pt x="220" y="520"/>
                    </a:lnTo>
                    <a:lnTo>
                      <a:pt x="248" y="518"/>
                    </a:lnTo>
                    <a:lnTo>
                      <a:pt x="278" y="516"/>
                    </a:lnTo>
                    <a:lnTo>
                      <a:pt x="307" y="513"/>
                    </a:lnTo>
                    <a:lnTo>
                      <a:pt x="344" y="512"/>
                    </a:lnTo>
                    <a:lnTo>
                      <a:pt x="375" y="511"/>
                    </a:lnTo>
                    <a:lnTo>
                      <a:pt x="408" y="504"/>
                    </a:lnTo>
                    <a:lnTo>
                      <a:pt x="442" y="502"/>
                    </a:lnTo>
                    <a:lnTo>
                      <a:pt x="474" y="497"/>
                    </a:lnTo>
                    <a:lnTo>
                      <a:pt x="503" y="492"/>
                    </a:lnTo>
                    <a:lnTo>
                      <a:pt x="532" y="488"/>
                    </a:lnTo>
                    <a:lnTo>
                      <a:pt x="555" y="483"/>
                    </a:lnTo>
                    <a:lnTo>
                      <a:pt x="572" y="474"/>
                    </a:lnTo>
                    <a:lnTo>
                      <a:pt x="589" y="472"/>
                    </a:lnTo>
                    <a:lnTo>
                      <a:pt x="615" y="464"/>
                    </a:lnTo>
                    <a:lnTo>
                      <a:pt x="637" y="460"/>
                    </a:lnTo>
                    <a:lnTo>
                      <a:pt x="653" y="459"/>
                    </a:lnTo>
                    <a:lnTo>
                      <a:pt x="669" y="460"/>
                    </a:lnTo>
                    <a:lnTo>
                      <a:pt x="681" y="466"/>
                    </a:lnTo>
                    <a:lnTo>
                      <a:pt x="681" y="474"/>
                    </a:lnTo>
                    <a:lnTo>
                      <a:pt x="688" y="480"/>
                    </a:lnTo>
                    <a:lnTo>
                      <a:pt x="691" y="493"/>
                    </a:lnTo>
                    <a:lnTo>
                      <a:pt x="709" y="489"/>
                    </a:lnTo>
                    <a:lnTo>
                      <a:pt x="736" y="489"/>
                    </a:lnTo>
                    <a:lnTo>
                      <a:pt x="767" y="487"/>
                    </a:lnTo>
                    <a:lnTo>
                      <a:pt x="801" y="485"/>
                    </a:lnTo>
                    <a:lnTo>
                      <a:pt x="837" y="489"/>
                    </a:lnTo>
                    <a:lnTo>
                      <a:pt x="864" y="489"/>
                    </a:lnTo>
                    <a:lnTo>
                      <a:pt x="881" y="485"/>
                    </a:lnTo>
                    <a:lnTo>
                      <a:pt x="886" y="486"/>
                    </a:lnTo>
                    <a:lnTo>
                      <a:pt x="892" y="482"/>
                    </a:lnTo>
                    <a:lnTo>
                      <a:pt x="897" y="472"/>
                    </a:lnTo>
                    <a:lnTo>
                      <a:pt x="905" y="466"/>
                    </a:lnTo>
                    <a:lnTo>
                      <a:pt x="915" y="458"/>
                    </a:lnTo>
                    <a:lnTo>
                      <a:pt x="930" y="459"/>
                    </a:lnTo>
                    <a:lnTo>
                      <a:pt x="943" y="458"/>
                    </a:lnTo>
                    <a:lnTo>
                      <a:pt x="962" y="459"/>
                    </a:lnTo>
                    <a:lnTo>
                      <a:pt x="980" y="466"/>
                    </a:lnTo>
                    <a:lnTo>
                      <a:pt x="992" y="468"/>
                    </a:lnTo>
                    <a:lnTo>
                      <a:pt x="1013" y="471"/>
                    </a:lnTo>
                    <a:lnTo>
                      <a:pt x="1036" y="476"/>
                    </a:lnTo>
                    <a:lnTo>
                      <a:pt x="1064" y="477"/>
                    </a:lnTo>
                    <a:lnTo>
                      <a:pt x="1094" y="480"/>
                    </a:lnTo>
                    <a:lnTo>
                      <a:pt x="1127" y="480"/>
                    </a:lnTo>
                    <a:lnTo>
                      <a:pt x="1162" y="482"/>
                    </a:lnTo>
                    <a:lnTo>
                      <a:pt x="1199" y="482"/>
                    </a:lnTo>
                    <a:lnTo>
                      <a:pt x="1232" y="481"/>
                    </a:lnTo>
                    <a:lnTo>
                      <a:pt x="1266" y="482"/>
                    </a:lnTo>
                    <a:lnTo>
                      <a:pt x="1300" y="481"/>
                    </a:lnTo>
                    <a:lnTo>
                      <a:pt x="1325" y="484"/>
                    </a:lnTo>
                    <a:lnTo>
                      <a:pt x="1350" y="484"/>
                    </a:lnTo>
                    <a:lnTo>
                      <a:pt x="1371" y="482"/>
                    </a:lnTo>
                    <a:lnTo>
                      <a:pt x="1386" y="483"/>
                    </a:lnTo>
                    <a:lnTo>
                      <a:pt x="1394" y="479"/>
                    </a:lnTo>
                    <a:lnTo>
                      <a:pt x="1391" y="474"/>
                    </a:lnTo>
                    <a:lnTo>
                      <a:pt x="1382" y="457"/>
                    </a:lnTo>
                    <a:lnTo>
                      <a:pt x="1370" y="434"/>
                    </a:lnTo>
                    <a:lnTo>
                      <a:pt x="1365" y="421"/>
                    </a:lnTo>
                    <a:lnTo>
                      <a:pt x="1348" y="392"/>
                    </a:lnTo>
                    <a:lnTo>
                      <a:pt x="1323" y="340"/>
                    </a:lnTo>
                    <a:lnTo>
                      <a:pt x="1289" y="280"/>
                    </a:lnTo>
                    <a:lnTo>
                      <a:pt x="1252" y="215"/>
                    </a:lnTo>
                    <a:lnTo>
                      <a:pt x="1211" y="150"/>
                    </a:lnTo>
                    <a:lnTo>
                      <a:pt x="1180" y="95"/>
                    </a:lnTo>
                    <a:lnTo>
                      <a:pt x="1162" y="54"/>
                    </a:lnTo>
                    <a:lnTo>
                      <a:pt x="1151" y="44"/>
                    </a:lnTo>
                    <a:lnTo>
                      <a:pt x="1125" y="45"/>
                    </a:lnTo>
                    <a:lnTo>
                      <a:pt x="1095" y="47"/>
                    </a:lnTo>
                    <a:lnTo>
                      <a:pt x="1058" y="45"/>
                    </a:lnTo>
                    <a:lnTo>
                      <a:pt x="1020" y="40"/>
                    </a:lnTo>
                    <a:lnTo>
                      <a:pt x="984" y="38"/>
                    </a:lnTo>
                    <a:lnTo>
                      <a:pt x="938" y="31"/>
                    </a:lnTo>
                    <a:lnTo>
                      <a:pt x="897" y="22"/>
                    </a:lnTo>
                    <a:lnTo>
                      <a:pt x="859" y="16"/>
                    </a:lnTo>
                    <a:lnTo>
                      <a:pt x="817" y="8"/>
                    </a:lnTo>
                    <a:lnTo>
                      <a:pt x="778" y="4"/>
                    </a:lnTo>
                    <a:lnTo>
                      <a:pt x="744" y="3"/>
                    </a:lnTo>
                    <a:lnTo>
                      <a:pt x="708" y="2"/>
                    </a:lnTo>
                    <a:lnTo>
                      <a:pt x="683" y="3"/>
                    </a:lnTo>
                    <a:lnTo>
                      <a:pt x="659" y="7"/>
                    </a:lnTo>
                    <a:lnTo>
                      <a:pt x="636" y="16"/>
                    </a:lnTo>
                    <a:lnTo>
                      <a:pt x="627" y="29"/>
                    </a:lnTo>
                    <a:lnTo>
                      <a:pt x="586" y="15"/>
                    </a:lnTo>
                    <a:lnTo>
                      <a:pt x="552" y="5"/>
                    </a:lnTo>
                    <a:lnTo>
                      <a:pt x="519" y="3"/>
                    </a:lnTo>
                    <a:lnTo>
                      <a:pt x="483" y="0"/>
                    </a:lnTo>
                    <a:lnTo>
                      <a:pt x="450" y="1"/>
                    </a:lnTo>
                    <a:lnTo>
                      <a:pt x="418" y="5"/>
                    </a:lnTo>
                    <a:lnTo>
                      <a:pt x="386" y="8"/>
                    </a:lnTo>
                    <a:lnTo>
                      <a:pt x="355" y="15"/>
                    </a:lnTo>
                    <a:lnTo>
                      <a:pt x="322" y="22"/>
                    </a:lnTo>
                    <a:lnTo>
                      <a:pt x="288" y="28"/>
                    </a:lnTo>
                    <a:lnTo>
                      <a:pt x="254" y="35"/>
                    </a:lnTo>
                    <a:lnTo>
                      <a:pt x="220" y="35"/>
                    </a:lnTo>
                    <a:lnTo>
                      <a:pt x="181" y="38"/>
                    </a:lnTo>
                    <a:lnTo>
                      <a:pt x="145" y="35"/>
                    </a:lnTo>
                    <a:lnTo>
                      <a:pt x="104" y="31"/>
                    </a:lnTo>
                    <a:lnTo>
                      <a:pt x="64" y="19"/>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94233" name="Freeform 22"/>
              <p:cNvSpPr>
                <a:spLocks/>
              </p:cNvSpPr>
              <p:nvPr/>
            </p:nvSpPr>
            <p:spPr bwMode="auto">
              <a:xfrm>
                <a:off x="3775" y="2831"/>
                <a:ext cx="1317" cy="447"/>
              </a:xfrm>
              <a:custGeom>
                <a:avLst/>
                <a:gdLst>
                  <a:gd name="T0" fmla="*/ 1316 w 1317"/>
                  <a:gd name="T1" fmla="*/ 412 h 447"/>
                  <a:gd name="T2" fmla="*/ 1316 w 1317"/>
                  <a:gd name="T3" fmla="*/ 412 h 447"/>
                  <a:gd name="T4" fmla="*/ 1288 w 1317"/>
                  <a:gd name="T5" fmla="*/ 418 h 447"/>
                  <a:gd name="T6" fmla="*/ 1251 w 1317"/>
                  <a:gd name="T7" fmla="*/ 423 h 447"/>
                  <a:gd name="T8" fmla="*/ 1214 w 1317"/>
                  <a:gd name="T9" fmla="*/ 424 h 447"/>
                  <a:gd name="T10" fmla="*/ 1173 w 1317"/>
                  <a:gd name="T11" fmla="*/ 420 h 447"/>
                  <a:gd name="T12" fmla="*/ 1127 w 1317"/>
                  <a:gd name="T13" fmla="*/ 418 h 447"/>
                  <a:gd name="T14" fmla="*/ 1084 w 1317"/>
                  <a:gd name="T15" fmla="*/ 409 h 447"/>
                  <a:gd name="T16" fmla="*/ 1035 w 1317"/>
                  <a:gd name="T17" fmla="*/ 401 h 447"/>
                  <a:gd name="T18" fmla="*/ 992 w 1317"/>
                  <a:gd name="T19" fmla="*/ 395 h 447"/>
                  <a:gd name="T20" fmla="*/ 949 w 1317"/>
                  <a:gd name="T21" fmla="*/ 389 h 447"/>
                  <a:gd name="T22" fmla="*/ 903 w 1317"/>
                  <a:gd name="T23" fmla="*/ 381 h 447"/>
                  <a:gd name="T24" fmla="*/ 864 w 1317"/>
                  <a:gd name="T25" fmla="*/ 380 h 447"/>
                  <a:gd name="T26" fmla="*/ 832 w 1317"/>
                  <a:gd name="T27" fmla="*/ 383 h 447"/>
                  <a:gd name="T28" fmla="*/ 800 w 1317"/>
                  <a:gd name="T29" fmla="*/ 388 h 447"/>
                  <a:gd name="T30" fmla="*/ 771 w 1317"/>
                  <a:gd name="T31" fmla="*/ 397 h 447"/>
                  <a:gd name="T32" fmla="*/ 752 w 1317"/>
                  <a:gd name="T33" fmla="*/ 418 h 447"/>
                  <a:gd name="T34" fmla="*/ 740 w 1317"/>
                  <a:gd name="T35" fmla="*/ 439 h 447"/>
                  <a:gd name="T36" fmla="*/ 720 w 1317"/>
                  <a:gd name="T37" fmla="*/ 420 h 447"/>
                  <a:gd name="T38" fmla="*/ 698 w 1317"/>
                  <a:gd name="T39" fmla="*/ 402 h 447"/>
                  <a:gd name="T40" fmla="*/ 673 w 1317"/>
                  <a:gd name="T41" fmla="*/ 393 h 447"/>
                  <a:gd name="T42" fmla="*/ 642 w 1317"/>
                  <a:gd name="T43" fmla="*/ 387 h 447"/>
                  <a:gd name="T44" fmla="*/ 608 w 1317"/>
                  <a:gd name="T45" fmla="*/ 386 h 447"/>
                  <a:gd name="T46" fmla="*/ 574 w 1317"/>
                  <a:gd name="T47" fmla="*/ 391 h 447"/>
                  <a:gd name="T48" fmla="*/ 539 w 1317"/>
                  <a:gd name="T49" fmla="*/ 392 h 447"/>
                  <a:gd name="T50" fmla="*/ 501 w 1317"/>
                  <a:gd name="T51" fmla="*/ 403 h 447"/>
                  <a:gd name="T52" fmla="*/ 457 w 1317"/>
                  <a:gd name="T53" fmla="*/ 412 h 447"/>
                  <a:gd name="T54" fmla="*/ 416 w 1317"/>
                  <a:gd name="T55" fmla="*/ 421 h 447"/>
                  <a:gd name="T56" fmla="*/ 375 w 1317"/>
                  <a:gd name="T57" fmla="*/ 431 h 447"/>
                  <a:gd name="T58" fmla="*/ 334 w 1317"/>
                  <a:gd name="T59" fmla="*/ 434 h 447"/>
                  <a:gd name="T60" fmla="*/ 295 w 1317"/>
                  <a:gd name="T61" fmla="*/ 440 h 447"/>
                  <a:gd name="T62" fmla="*/ 256 w 1317"/>
                  <a:gd name="T63" fmla="*/ 446 h 447"/>
                  <a:gd name="T64" fmla="*/ 219 w 1317"/>
                  <a:gd name="T65" fmla="*/ 444 h 447"/>
                  <a:gd name="T66" fmla="*/ 183 w 1317"/>
                  <a:gd name="T67" fmla="*/ 440 h 447"/>
                  <a:gd name="T68" fmla="*/ 164 w 1317"/>
                  <a:gd name="T69" fmla="*/ 402 h 447"/>
                  <a:gd name="T70" fmla="*/ 140 w 1317"/>
                  <a:gd name="T71" fmla="*/ 344 h 447"/>
                  <a:gd name="T72" fmla="*/ 109 w 1317"/>
                  <a:gd name="T73" fmla="*/ 272 h 447"/>
                  <a:gd name="T74" fmla="*/ 78 w 1317"/>
                  <a:gd name="T75" fmla="*/ 197 h 447"/>
                  <a:gd name="T76" fmla="*/ 48 w 1317"/>
                  <a:gd name="T77" fmla="*/ 123 h 447"/>
                  <a:gd name="T78" fmla="*/ 24 w 1317"/>
                  <a:gd name="T79" fmla="*/ 61 h 447"/>
                  <a:gd name="T80" fmla="*/ 3 w 1317"/>
                  <a:gd name="T81" fmla="*/ 17 h 447"/>
                  <a:gd name="T82" fmla="*/ 0 w 1317"/>
                  <a:gd name="T83" fmla="*/ 0 h 4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17"/>
                  <a:gd name="T127" fmla="*/ 0 h 447"/>
                  <a:gd name="T128" fmla="*/ 1317 w 1317"/>
                  <a:gd name="T129" fmla="*/ 447 h 4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17" h="447">
                    <a:moveTo>
                      <a:pt x="1316" y="412"/>
                    </a:moveTo>
                    <a:lnTo>
                      <a:pt x="1316" y="412"/>
                    </a:lnTo>
                    <a:lnTo>
                      <a:pt x="1288" y="418"/>
                    </a:lnTo>
                    <a:lnTo>
                      <a:pt x="1251" y="423"/>
                    </a:lnTo>
                    <a:lnTo>
                      <a:pt x="1214" y="424"/>
                    </a:lnTo>
                    <a:lnTo>
                      <a:pt x="1173" y="420"/>
                    </a:lnTo>
                    <a:lnTo>
                      <a:pt x="1127" y="418"/>
                    </a:lnTo>
                    <a:lnTo>
                      <a:pt x="1084" y="409"/>
                    </a:lnTo>
                    <a:lnTo>
                      <a:pt x="1035" y="401"/>
                    </a:lnTo>
                    <a:lnTo>
                      <a:pt x="992" y="395"/>
                    </a:lnTo>
                    <a:lnTo>
                      <a:pt x="949" y="389"/>
                    </a:lnTo>
                    <a:lnTo>
                      <a:pt x="903" y="381"/>
                    </a:lnTo>
                    <a:lnTo>
                      <a:pt x="864" y="380"/>
                    </a:lnTo>
                    <a:lnTo>
                      <a:pt x="832" y="383"/>
                    </a:lnTo>
                    <a:lnTo>
                      <a:pt x="800" y="388"/>
                    </a:lnTo>
                    <a:lnTo>
                      <a:pt x="771" y="397"/>
                    </a:lnTo>
                    <a:lnTo>
                      <a:pt x="752" y="418"/>
                    </a:lnTo>
                    <a:lnTo>
                      <a:pt x="740" y="439"/>
                    </a:lnTo>
                    <a:lnTo>
                      <a:pt x="720" y="420"/>
                    </a:lnTo>
                    <a:lnTo>
                      <a:pt x="698" y="402"/>
                    </a:lnTo>
                    <a:lnTo>
                      <a:pt x="673" y="393"/>
                    </a:lnTo>
                    <a:lnTo>
                      <a:pt x="642" y="387"/>
                    </a:lnTo>
                    <a:lnTo>
                      <a:pt x="608" y="386"/>
                    </a:lnTo>
                    <a:lnTo>
                      <a:pt x="574" y="391"/>
                    </a:lnTo>
                    <a:lnTo>
                      <a:pt x="539" y="392"/>
                    </a:lnTo>
                    <a:lnTo>
                      <a:pt x="501" y="403"/>
                    </a:lnTo>
                    <a:lnTo>
                      <a:pt x="457" y="412"/>
                    </a:lnTo>
                    <a:lnTo>
                      <a:pt x="416" y="421"/>
                    </a:lnTo>
                    <a:lnTo>
                      <a:pt x="375" y="431"/>
                    </a:lnTo>
                    <a:lnTo>
                      <a:pt x="334" y="434"/>
                    </a:lnTo>
                    <a:lnTo>
                      <a:pt x="295" y="440"/>
                    </a:lnTo>
                    <a:lnTo>
                      <a:pt x="256" y="446"/>
                    </a:lnTo>
                    <a:lnTo>
                      <a:pt x="219" y="444"/>
                    </a:lnTo>
                    <a:lnTo>
                      <a:pt x="183" y="440"/>
                    </a:lnTo>
                    <a:lnTo>
                      <a:pt x="164" y="402"/>
                    </a:lnTo>
                    <a:lnTo>
                      <a:pt x="140" y="344"/>
                    </a:lnTo>
                    <a:lnTo>
                      <a:pt x="109" y="272"/>
                    </a:lnTo>
                    <a:lnTo>
                      <a:pt x="78" y="197"/>
                    </a:lnTo>
                    <a:lnTo>
                      <a:pt x="48" y="123"/>
                    </a:lnTo>
                    <a:lnTo>
                      <a:pt x="24" y="61"/>
                    </a:lnTo>
                    <a:lnTo>
                      <a:pt x="3" y="17"/>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234" name="Freeform 23"/>
              <p:cNvSpPr>
                <a:spLocks/>
              </p:cNvSpPr>
              <p:nvPr/>
            </p:nvSpPr>
            <p:spPr bwMode="auto">
              <a:xfrm>
                <a:off x="3737" y="2813"/>
                <a:ext cx="1483" cy="523"/>
              </a:xfrm>
              <a:custGeom>
                <a:avLst/>
                <a:gdLst>
                  <a:gd name="T0" fmla="*/ 1244 w 1483"/>
                  <a:gd name="T1" fmla="*/ 57 h 523"/>
                  <a:gd name="T2" fmla="*/ 1304 w 1483"/>
                  <a:gd name="T3" fmla="*/ 146 h 523"/>
                  <a:gd name="T4" fmla="*/ 1472 w 1483"/>
                  <a:gd name="T5" fmla="*/ 431 h 523"/>
                  <a:gd name="T6" fmla="*/ 1472 w 1483"/>
                  <a:gd name="T7" fmla="*/ 462 h 523"/>
                  <a:gd name="T8" fmla="*/ 1419 w 1483"/>
                  <a:gd name="T9" fmla="*/ 461 h 523"/>
                  <a:gd name="T10" fmla="*/ 1334 w 1483"/>
                  <a:gd name="T11" fmla="*/ 458 h 523"/>
                  <a:gd name="T12" fmla="*/ 1220 w 1483"/>
                  <a:gd name="T13" fmla="*/ 456 h 523"/>
                  <a:gd name="T14" fmla="*/ 1104 w 1483"/>
                  <a:gd name="T15" fmla="*/ 455 h 523"/>
                  <a:gd name="T16" fmla="*/ 1009 w 1483"/>
                  <a:gd name="T17" fmla="*/ 456 h 523"/>
                  <a:gd name="T18" fmla="*/ 974 w 1483"/>
                  <a:gd name="T19" fmla="*/ 471 h 523"/>
                  <a:gd name="T20" fmla="*/ 922 w 1483"/>
                  <a:gd name="T21" fmla="*/ 492 h 523"/>
                  <a:gd name="T22" fmla="*/ 829 w 1483"/>
                  <a:gd name="T23" fmla="*/ 496 h 523"/>
                  <a:gd name="T24" fmla="*/ 735 w 1483"/>
                  <a:gd name="T25" fmla="*/ 495 h 523"/>
                  <a:gd name="T26" fmla="*/ 681 w 1483"/>
                  <a:gd name="T27" fmla="*/ 489 h 523"/>
                  <a:gd name="T28" fmla="*/ 670 w 1483"/>
                  <a:gd name="T29" fmla="*/ 471 h 523"/>
                  <a:gd name="T30" fmla="*/ 637 w 1483"/>
                  <a:gd name="T31" fmla="*/ 472 h 523"/>
                  <a:gd name="T32" fmla="*/ 547 w 1483"/>
                  <a:gd name="T33" fmla="*/ 481 h 523"/>
                  <a:gd name="T34" fmla="*/ 435 w 1483"/>
                  <a:gd name="T35" fmla="*/ 492 h 523"/>
                  <a:gd name="T36" fmla="*/ 325 w 1483"/>
                  <a:gd name="T37" fmla="*/ 507 h 523"/>
                  <a:gd name="T38" fmla="*/ 239 w 1483"/>
                  <a:gd name="T39" fmla="*/ 512 h 523"/>
                  <a:gd name="T40" fmla="*/ 188 w 1483"/>
                  <a:gd name="T41" fmla="*/ 522 h 523"/>
                  <a:gd name="T42" fmla="*/ 165 w 1483"/>
                  <a:gd name="T43" fmla="*/ 504 h 523"/>
                  <a:gd name="T44" fmla="*/ 158 w 1483"/>
                  <a:gd name="T45" fmla="*/ 462 h 523"/>
                  <a:gd name="T46" fmla="*/ 108 w 1483"/>
                  <a:gd name="T47" fmla="*/ 328 h 523"/>
                  <a:gd name="T48" fmla="*/ 35 w 1483"/>
                  <a:gd name="T49" fmla="*/ 131 h 523"/>
                  <a:gd name="T50" fmla="*/ 1 w 1483"/>
                  <a:gd name="T51" fmla="*/ 33 h 523"/>
                  <a:gd name="T52" fmla="*/ 10 w 1483"/>
                  <a:gd name="T53" fmla="*/ 7 h 523"/>
                  <a:gd name="T54" fmla="*/ 58 w 1483"/>
                  <a:gd name="T55" fmla="*/ 0 h 523"/>
                  <a:gd name="T56" fmla="*/ 62 w 1483"/>
                  <a:gd name="T57" fmla="*/ 17 h 523"/>
                  <a:gd name="T58" fmla="*/ 53 w 1483"/>
                  <a:gd name="T59" fmla="*/ 53 h 523"/>
                  <a:gd name="T60" fmla="*/ 132 w 1483"/>
                  <a:gd name="T61" fmla="*/ 264 h 523"/>
                  <a:gd name="T62" fmla="*/ 208 w 1483"/>
                  <a:gd name="T63" fmla="*/ 460 h 523"/>
                  <a:gd name="T64" fmla="*/ 245 w 1483"/>
                  <a:gd name="T65" fmla="*/ 479 h 523"/>
                  <a:gd name="T66" fmla="*/ 321 w 1483"/>
                  <a:gd name="T67" fmla="*/ 471 h 523"/>
                  <a:gd name="T68" fmla="*/ 418 w 1483"/>
                  <a:gd name="T69" fmla="*/ 466 h 523"/>
                  <a:gd name="T70" fmla="*/ 517 w 1483"/>
                  <a:gd name="T71" fmla="*/ 452 h 523"/>
                  <a:gd name="T72" fmla="*/ 598 w 1483"/>
                  <a:gd name="T73" fmla="*/ 438 h 523"/>
                  <a:gd name="T74" fmla="*/ 658 w 1483"/>
                  <a:gd name="T75" fmla="*/ 419 h 523"/>
                  <a:gd name="T76" fmla="*/ 713 w 1483"/>
                  <a:gd name="T77" fmla="*/ 417 h 523"/>
                  <a:gd name="T78" fmla="*/ 731 w 1483"/>
                  <a:gd name="T79" fmla="*/ 435 h 523"/>
                  <a:gd name="T80" fmla="*/ 780 w 1483"/>
                  <a:gd name="T81" fmla="*/ 444 h 523"/>
                  <a:gd name="T82" fmla="*/ 880 w 1483"/>
                  <a:gd name="T83" fmla="*/ 444 h 523"/>
                  <a:gd name="T84" fmla="*/ 930 w 1483"/>
                  <a:gd name="T85" fmla="*/ 441 h 523"/>
                  <a:gd name="T86" fmla="*/ 949 w 1483"/>
                  <a:gd name="T87" fmla="*/ 422 h 523"/>
                  <a:gd name="T88" fmla="*/ 987 w 1483"/>
                  <a:gd name="T89" fmla="*/ 413 h 523"/>
                  <a:gd name="T90" fmla="*/ 1037 w 1483"/>
                  <a:gd name="T91" fmla="*/ 424 h 523"/>
                  <a:gd name="T92" fmla="*/ 1108 w 1483"/>
                  <a:gd name="T93" fmla="*/ 434 h 523"/>
                  <a:gd name="T94" fmla="*/ 1205 w 1483"/>
                  <a:gd name="T95" fmla="*/ 437 h 523"/>
                  <a:gd name="T96" fmla="*/ 1310 w 1483"/>
                  <a:gd name="T97" fmla="*/ 438 h 523"/>
                  <a:gd name="T98" fmla="*/ 1395 w 1483"/>
                  <a:gd name="T99" fmla="*/ 440 h 523"/>
                  <a:gd name="T100" fmla="*/ 1438 w 1483"/>
                  <a:gd name="T101" fmla="*/ 434 h 523"/>
                  <a:gd name="T102" fmla="*/ 1413 w 1483"/>
                  <a:gd name="T103" fmla="*/ 390 h 523"/>
                  <a:gd name="T104" fmla="*/ 1371 w 1483"/>
                  <a:gd name="T105" fmla="*/ 306 h 523"/>
                  <a:gd name="T106" fmla="*/ 1277 w 1483"/>
                  <a:gd name="T107" fmla="*/ 143 h 523"/>
                  <a:gd name="T108" fmla="*/ 1227 w 1483"/>
                  <a:gd name="T109" fmla="*/ 52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83"/>
                  <a:gd name="T166" fmla="*/ 0 h 523"/>
                  <a:gd name="T167" fmla="*/ 1483 w 1483"/>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83" h="523">
                    <a:moveTo>
                      <a:pt x="1227" y="52"/>
                    </a:moveTo>
                    <a:lnTo>
                      <a:pt x="1234" y="55"/>
                    </a:lnTo>
                    <a:lnTo>
                      <a:pt x="1244" y="57"/>
                    </a:lnTo>
                    <a:lnTo>
                      <a:pt x="1258" y="70"/>
                    </a:lnTo>
                    <a:lnTo>
                      <a:pt x="1276" y="102"/>
                    </a:lnTo>
                    <a:lnTo>
                      <a:pt x="1304" y="146"/>
                    </a:lnTo>
                    <a:lnTo>
                      <a:pt x="1347" y="218"/>
                    </a:lnTo>
                    <a:lnTo>
                      <a:pt x="1399" y="311"/>
                    </a:lnTo>
                    <a:lnTo>
                      <a:pt x="1472" y="431"/>
                    </a:lnTo>
                    <a:lnTo>
                      <a:pt x="1479" y="447"/>
                    </a:lnTo>
                    <a:lnTo>
                      <a:pt x="1482" y="459"/>
                    </a:lnTo>
                    <a:lnTo>
                      <a:pt x="1472" y="462"/>
                    </a:lnTo>
                    <a:lnTo>
                      <a:pt x="1448" y="463"/>
                    </a:lnTo>
                    <a:lnTo>
                      <a:pt x="1437" y="459"/>
                    </a:lnTo>
                    <a:lnTo>
                      <a:pt x="1419" y="461"/>
                    </a:lnTo>
                    <a:lnTo>
                      <a:pt x="1396" y="460"/>
                    </a:lnTo>
                    <a:lnTo>
                      <a:pt x="1364" y="458"/>
                    </a:lnTo>
                    <a:lnTo>
                      <a:pt x="1334" y="458"/>
                    </a:lnTo>
                    <a:lnTo>
                      <a:pt x="1299" y="456"/>
                    </a:lnTo>
                    <a:lnTo>
                      <a:pt x="1260" y="456"/>
                    </a:lnTo>
                    <a:lnTo>
                      <a:pt x="1220" y="456"/>
                    </a:lnTo>
                    <a:lnTo>
                      <a:pt x="1180" y="456"/>
                    </a:lnTo>
                    <a:lnTo>
                      <a:pt x="1140" y="457"/>
                    </a:lnTo>
                    <a:lnTo>
                      <a:pt x="1104" y="455"/>
                    </a:lnTo>
                    <a:lnTo>
                      <a:pt x="1067" y="456"/>
                    </a:lnTo>
                    <a:lnTo>
                      <a:pt x="1036" y="457"/>
                    </a:lnTo>
                    <a:lnTo>
                      <a:pt x="1009" y="456"/>
                    </a:lnTo>
                    <a:lnTo>
                      <a:pt x="989" y="455"/>
                    </a:lnTo>
                    <a:lnTo>
                      <a:pt x="974" y="456"/>
                    </a:lnTo>
                    <a:lnTo>
                      <a:pt x="974" y="471"/>
                    </a:lnTo>
                    <a:lnTo>
                      <a:pt x="964" y="484"/>
                    </a:lnTo>
                    <a:lnTo>
                      <a:pt x="948" y="488"/>
                    </a:lnTo>
                    <a:lnTo>
                      <a:pt x="922" y="492"/>
                    </a:lnTo>
                    <a:lnTo>
                      <a:pt x="897" y="495"/>
                    </a:lnTo>
                    <a:lnTo>
                      <a:pt x="863" y="494"/>
                    </a:lnTo>
                    <a:lnTo>
                      <a:pt x="829" y="496"/>
                    </a:lnTo>
                    <a:lnTo>
                      <a:pt x="793" y="497"/>
                    </a:lnTo>
                    <a:lnTo>
                      <a:pt x="762" y="497"/>
                    </a:lnTo>
                    <a:lnTo>
                      <a:pt x="735" y="495"/>
                    </a:lnTo>
                    <a:lnTo>
                      <a:pt x="711" y="494"/>
                    </a:lnTo>
                    <a:lnTo>
                      <a:pt x="698" y="491"/>
                    </a:lnTo>
                    <a:lnTo>
                      <a:pt x="681" y="489"/>
                    </a:lnTo>
                    <a:lnTo>
                      <a:pt x="678" y="485"/>
                    </a:lnTo>
                    <a:lnTo>
                      <a:pt x="674" y="477"/>
                    </a:lnTo>
                    <a:lnTo>
                      <a:pt x="670" y="471"/>
                    </a:lnTo>
                    <a:lnTo>
                      <a:pt x="665" y="470"/>
                    </a:lnTo>
                    <a:lnTo>
                      <a:pt x="654" y="470"/>
                    </a:lnTo>
                    <a:lnTo>
                      <a:pt x="637" y="472"/>
                    </a:lnTo>
                    <a:lnTo>
                      <a:pt x="614" y="476"/>
                    </a:lnTo>
                    <a:lnTo>
                      <a:pt x="583" y="476"/>
                    </a:lnTo>
                    <a:lnTo>
                      <a:pt x="547" y="481"/>
                    </a:lnTo>
                    <a:lnTo>
                      <a:pt x="511" y="486"/>
                    </a:lnTo>
                    <a:lnTo>
                      <a:pt x="474" y="491"/>
                    </a:lnTo>
                    <a:lnTo>
                      <a:pt x="435" y="492"/>
                    </a:lnTo>
                    <a:lnTo>
                      <a:pt x="399" y="498"/>
                    </a:lnTo>
                    <a:lnTo>
                      <a:pt x="362" y="504"/>
                    </a:lnTo>
                    <a:lnTo>
                      <a:pt x="325" y="507"/>
                    </a:lnTo>
                    <a:lnTo>
                      <a:pt x="294" y="509"/>
                    </a:lnTo>
                    <a:lnTo>
                      <a:pt x="265" y="513"/>
                    </a:lnTo>
                    <a:lnTo>
                      <a:pt x="239" y="512"/>
                    </a:lnTo>
                    <a:lnTo>
                      <a:pt x="225" y="517"/>
                    </a:lnTo>
                    <a:lnTo>
                      <a:pt x="201" y="520"/>
                    </a:lnTo>
                    <a:lnTo>
                      <a:pt x="188" y="522"/>
                    </a:lnTo>
                    <a:lnTo>
                      <a:pt x="178" y="517"/>
                    </a:lnTo>
                    <a:lnTo>
                      <a:pt x="170" y="512"/>
                    </a:lnTo>
                    <a:lnTo>
                      <a:pt x="165" y="504"/>
                    </a:lnTo>
                    <a:lnTo>
                      <a:pt x="165" y="491"/>
                    </a:lnTo>
                    <a:lnTo>
                      <a:pt x="161" y="479"/>
                    </a:lnTo>
                    <a:lnTo>
                      <a:pt x="158" y="462"/>
                    </a:lnTo>
                    <a:lnTo>
                      <a:pt x="148" y="434"/>
                    </a:lnTo>
                    <a:lnTo>
                      <a:pt x="130" y="385"/>
                    </a:lnTo>
                    <a:lnTo>
                      <a:pt x="108" y="328"/>
                    </a:lnTo>
                    <a:lnTo>
                      <a:pt x="83" y="258"/>
                    </a:lnTo>
                    <a:lnTo>
                      <a:pt x="60" y="193"/>
                    </a:lnTo>
                    <a:lnTo>
                      <a:pt x="35" y="131"/>
                    </a:lnTo>
                    <a:lnTo>
                      <a:pt x="17" y="78"/>
                    </a:lnTo>
                    <a:lnTo>
                      <a:pt x="8" y="48"/>
                    </a:lnTo>
                    <a:lnTo>
                      <a:pt x="1" y="33"/>
                    </a:lnTo>
                    <a:lnTo>
                      <a:pt x="0" y="21"/>
                    </a:lnTo>
                    <a:lnTo>
                      <a:pt x="3" y="11"/>
                    </a:lnTo>
                    <a:lnTo>
                      <a:pt x="10" y="7"/>
                    </a:lnTo>
                    <a:lnTo>
                      <a:pt x="21" y="4"/>
                    </a:lnTo>
                    <a:lnTo>
                      <a:pt x="35" y="2"/>
                    </a:lnTo>
                    <a:lnTo>
                      <a:pt x="58" y="0"/>
                    </a:lnTo>
                    <a:lnTo>
                      <a:pt x="81" y="1"/>
                    </a:lnTo>
                    <a:lnTo>
                      <a:pt x="74" y="9"/>
                    </a:lnTo>
                    <a:lnTo>
                      <a:pt x="62" y="17"/>
                    </a:lnTo>
                    <a:lnTo>
                      <a:pt x="56" y="22"/>
                    </a:lnTo>
                    <a:lnTo>
                      <a:pt x="42" y="27"/>
                    </a:lnTo>
                    <a:lnTo>
                      <a:pt x="53" y="53"/>
                    </a:lnTo>
                    <a:lnTo>
                      <a:pt x="76" y="108"/>
                    </a:lnTo>
                    <a:lnTo>
                      <a:pt x="100" y="184"/>
                    </a:lnTo>
                    <a:lnTo>
                      <a:pt x="132" y="264"/>
                    </a:lnTo>
                    <a:lnTo>
                      <a:pt x="161" y="342"/>
                    </a:lnTo>
                    <a:lnTo>
                      <a:pt x="187" y="415"/>
                    </a:lnTo>
                    <a:lnTo>
                      <a:pt x="208" y="460"/>
                    </a:lnTo>
                    <a:lnTo>
                      <a:pt x="211" y="475"/>
                    </a:lnTo>
                    <a:lnTo>
                      <a:pt x="226" y="477"/>
                    </a:lnTo>
                    <a:lnTo>
                      <a:pt x="245" y="479"/>
                    </a:lnTo>
                    <a:lnTo>
                      <a:pt x="263" y="475"/>
                    </a:lnTo>
                    <a:lnTo>
                      <a:pt x="291" y="473"/>
                    </a:lnTo>
                    <a:lnTo>
                      <a:pt x="321" y="471"/>
                    </a:lnTo>
                    <a:lnTo>
                      <a:pt x="350" y="468"/>
                    </a:lnTo>
                    <a:lnTo>
                      <a:pt x="386" y="465"/>
                    </a:lnTo>
                    <a:lnTo>
                      <a:pt x="418" y="466"/>
                    </a:lnTo>
                    <a:lnTo>
                      <a:pt x="451" y="459"/>
                    </a:lnTo>
                    <a:lnTo>
                      <a:pt x="485" y="457"/>
                    </a:lnTo>
                    <a:lnTo>
                      <a:pt x="517" y="452"/>
                    </a:lnTo>
                    <a:lnTo>
                      <a:pt x="546" y="447"/>
                    </a:lnTo>
                    <a:lnTo>
                      <a:pt x="575" y="443"/>
                    </a:lnTo>
                    <a:lnTo>
                      <a:pt x="598" y="438"/>
                    </a:lnTo>
                    <a:lnTo>
                      <a:pt x="615" y="429"/>
                    </a:lnTo>
                    <a:lnTo>
                      <a:pt x="631" y="429"/>
                    </a:lnTo>
                    <a:lnTo>
                      <a:pt x="658" y="419"/>
                    </a:lnTo>
                    <a:lnTo>
                      <a:pt x="681" y="416"/>
                    </a:lnTo>
                    <a:lnTo>
                      <a:pt x="697" y="415"/>
                    </a:lnTo>
                    <a:lnTo>
                      <a:pt x="713" y="417"/>
                    </a:lnTo>
                    <a:lnTo>
                      <a:pt x="725" y="421"/>
                    </a:lnTo>
                    <a:lnTo>
                      <a:pt x="724" y="429"/>
                    </a:lnTo>
                    <a:lnTo>
                      <a:pt x="731" y="435"/>
                    </a:lnTo>
                    <a:lnTo>
                      <a:pt x="734" y="448"/>
                    </a:lnTo>
                    <a:lnTo>
                      <a:pt x="752" y="444"/>
                    </a:lnTo>
                    <a:lnTo>
                      <a:pt x="780" y="444"/>
                    </a:lnTo>
                    <a:lnTo>
                      <a:pt x="811" y="442"/>
                    </a:lnTo>
                    <a:lnTo>
                      <a:pt x="844" y="440"/>
                    </a:lnTo>
                    <a:lnTo>
                      <a:pt x="880" y="444"/>
                    </a:lnTo>
                    <a:lnTo>
                      <a:pt x="907" y="444"/>
                    </a:lnTo>
                    <a:lnTo>
                      <a:pt x="925" y="440"/>
                    </a:lnTo>
                    <a:lnTo>
                      <a:pt x="930" y="441"/>
                    </a:lnTo>
                    <a:lnTo>
                      <a:pt x="935" y="437"/>
                    </a:lnTo>
                    <a:lnTo>
                      <a:pt x="940" y="427"/>
                    </a:lnTo>
                    <a:lnTo>
                      <a:pt x="949" y="422"/>
                    </a:lnTo>
                    <a:lnTo>
                      <a:pt x="958" y="413"/>
                    </a:lnTo>
                    <a:lnTo>
                      <a:pt x="974" y="414"/>
                    </a:lnTo>
                    <a:lnTo>
                      <a:pt x="987" y="413"/>
                    </a:lnTo>
                    <a:lnTo>
                      <a:pt x="1006" y="414"/>
                    </a:lnTo>
                    <a:lnTo>
                      <a:pt x="1024" y="421"/>
                    </a:lnTo>
                    <a:lnTo>
                      <a:pt x="1037" y="424"/>
                    </a:lnTo>
                    <a:lnTo>
                      <a:pt x="1055" y="427"/>
                    </a:lnTo>
                    <a:lnTo>
                      <a:pt x="1079" y="432"/>
                    </a:lnTo>
                    <a:lnTo>
                      <a:pt x="1108" y="434"/>
                    </a:lnTo>
                    <a:lnTo>
                      <a:pt x="1138" y="434"/>
                    </a:lnTo>
                    <a:lnTo>
                      <a:pt x="1171" y="435"/>
                    </a:lnTo>
                    <a:lnTo>
                      <a:pt x="1205" y="437"/>
                    </a:lnTo>
                    <a:lnTo>
                      <a:pt x="1243" y="437"/>
                    </a:lnTo>
                    <a:lnTo>
                      <a:pt x="1276" y="437"/>
                    </a:lnTo>
                    <a:lnTo>
                      <a:pt x="1310" y="438"/>
                    </a:lnTo>
                    <a:lnTo>
                      <a:pt x="1344" y="438"/>
                    </a:lnTo>
                    <a:lnTo>
                      <a:pt x="1369" y="439"/>
                    </a:lnTo>
                    <a:lnTo>
                      <a:pt x="1395" y="440"/>
                    </a:lnTo>
                    <a:lnTo>
                      <a:pt x="1415" y="436"/>
                    </a:lnTo>
                    <a:lnTo>
                      <a:pt x="1430" y="438"/>
                    </a:lnTo>
                    <a:lnTo>
                      <a:pt x="1438" y="434"/>
                    </a:lnTo>
                    <a:lnTo>
                      <a:pt x="1435" y="429"/>
                    </a:lnTo>
                    <a:lnTo>
                      <a:pt x="1426" y="412"/>
                    </a:lnTo>
                    <a:lnTo>
                      <a:pt x="1413" y="390"/>
                    </a:lnTo>
                    <a:lnTo>
                      <a:pt x="1409" y="377"/>
                    </a:lnTo>
                    <a:lnTo>
                      <a:pt x="1395" y="347"/>
                    </a:lnTo>
                    <a:lnTo>
                      <a:pt x="1371" y="306"/>
                    </a:lnTo>
                    <a:lnTo>
                      <a:pt x="1343" y="255"/>
                    </a:lnTo>
                    <a:lnTo>
                      <a:pt x="1310" y="198"/>
                    </a:lnTo>
                    <a:lnTo>
                      <a:pt x="1277" y="143"/>
                    </a:lnTo>
                    <a:lnTo>
                      <a:pt x="1255" y="96"/>
                    </a:lnTo>
                    <a:lnTo>
                      <a:pt x="1235" y="68"/>
                    </a:lnTo>
                    <a:lnTo>
                      <a:pt x="1227" y="5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94235" name="Freeform 24"/>
              <p:cNvSpPr>
                <a:spLocks/>
              </p:cNvSpPr>
              <p:nvPr/>
            </p:nvSpPr>
            <p:spPr bwMode="auto">
              <a:xfrm>
                <a:off x="3792" y="2768"/>
                <a:ext cx="1413" cy="535"/>
              </a:xfrm>
              <a:custGeom>
                <a:avLst/>
                <a:gdLst>
                  <a:gd name="T0" fmla="*/ 63 w 1413"/>
                  <a:gd name="T1" fmla="*/ 20 h 535"/>
                  <a:gd name="T2" fmla="*/ 31 w 1413"/>
                  <a:gd name="T3" fmla="*/ 53 h 535"/>
                  <a:gd name="T4" fmla="*/ 0 w 1413"/>
                  <a:gd name="T5" fmla="*/ 72 h 535"/>
                  <a:gd name="T6" fmla="*/ 34 w 1413"/>
                  <a:gd name="T7" fmla="*/ 154 h 535"/>
                  <a:gd name="T8" fmla="*/ 90 w 1413"/>
                  <a:gd name="T9" fmla="*/ 315 h 535"/>
                  <a:gd name="T10" fmla="*/ 147 w 1413"/>
                  <a:gd name="T11" fmla="*/ 468 h 535"/>
                  <a:gd name="T12" fmla="*/ 170 w 1413"/>
                  <a:gd name="T13" fmla="*/ 531 h 535"/>
                  <a:gd name="T14" fmla="*/ 205 w 1413"/>
                  <a:gd name="T15" fmla="*/ 534 h 535"/>
                  <a:gd name="T16" fmla="*/ 254 w 1413"/>
                  <a:gd name="T17" fmla="*/ 528 h 535"/>
                  <a:gd name="T18" fmla="*/ 310 w 1413"/>
                  <a:gd name="T19" fmla="*/ 522 h 535"/>
                  <a:gd name="T20" fmla="*/ 379 w 1413"/>
                  <a:gd name="T21" fmla="*/ 519 h 535"/>
                  <a:gd name="T22" fmla="*/ 447 w 1413"/>
                  <a:gd name="T23" fmla="*/ 511 h 535"/>
                  <a:gd name="T24" fmla="*/ 507 w 1413"/>
                  <a:gd name="T25" fmla="*/ 501 h 535"/>
                  <a:gd name="T26" fmla="*/ 563 w 1413"/>
                  <a:gd name="T27" fmla="*/ 492 h 535"/>
                  <a:gd name="T28" fmla="*/ 596 w 1413"/>
                  <a:gd name="T29" fmla="*/ 480 h 535"/>
                  <a:gd name="T30" fmla="*/ 645 w 1413"/>
                  <a:gd name="T31" fmla="*/ 469 h 535"/>
                  <a:gd name="T32" fmla="*/ 676 w 1413"/>
                  <a:gd name="T33" fmla="*/ 469 h 535"/>
                  <a:gd name="T34" fmla="*/ 691 w 1413"/>
                  <a:gd name="T35" fmla="*/ 484 h 535"/>
                  <a:gd name="T36" fmla="*/ 700 w 1413"/>
                  <a:gd name="T37" fmla="*/ 501 h 535"/>
                  <a:gd name="T38" fmla="*/ 747 w 1413"/>
                  <a:gd name="T39" fmla="*/ 498 h 535"/>
                  <a:gd name="T40" fmla="*/ 812 w 1413"/>
                  <a:gd name="T41" fmla="*/ 495 h 535"/>
                  <a:gd name="T42" fmla="*/ 873 w 1413"/>
                  <a:gd name="T43" fmla="*/ 498 h 535"/>
                  <a:gd name="T44" fmla="*/ 897 w 1413"/>
                  <a:gd name="T45" fmla="*/ 495 h 535"/>
                  <a:gd name="T46" fmla="*/ 908 w 1413"/>
                  <a:gd name="T47" fmla="*/ 481 h 535"/>
                  <a:gd name="T48" fmla="*/ 926 w 1413"/>
                  <a:gd name="T49" fmla="*/ 468 h 535"/>
                  <a:gd name="T50" fmla="*/ 955 w 1413"/>
                  <a:gd name="T51" fmla="*/ 467 h 535"/>
                  <a:gd name="T52" fmla="*/ 992 w 1413"/>
                  <a:gd name="T53" fmla="*/ 473 h 535"/>
                  <a:gd name="T54" fmla="*/ 1024 w 1413"/>
                  <a:gd name="T55" fmla="*/ 481 h 535"/>
                  <a:gd name="T56" fmla="*/ 1075 w 1413"/>
                  <a:gd name="T57" fmla="*/ 485 h 535"/>
                  <a:gd name="T58" fmla="*/ 1142 w 1413"/>
                  <a:gd name="T59" fmla="*/ 489 h 535"/>
                  <a:gd name="T60" fmla="*/ 1212 w 1413"/>
                  <a:gd name="T61" fmla="*/ 492 h 535"/>
                  <a:gd name="T62" fmla="*/ 1281 w 1413"/>
                  <a:gd name="T63" fmla="*/ 490 h 535"/>
                  <a:gd name="T64" fmla="*/ 1341 w 1413"/>
                  <a:gd name="T65" fmla="*/ 491 h 535"/>
                  <a:gd name="T66" fmla="*/ 1388 w 1413"/>
                  <a:gd name="T67" fmla="*/ 491 h 535"/>
                  <a:gd name="T68" fmla="*/ 1412 w 1413"/>
                  <a:gd name="T69" fmla="*/ 490 h 535"/>
                  <a:gd name="T70" fmla="*/ 1400 w 1413"/>
                  <a:gd name="T71" fmla="*/ 464 h 535"/>
                  <a:gd name="T72" fmla="*/ 1383 w 1413"/>
                  <a:gd name="T73" fmla="*/ 429 h 535"/>
                  <a:gd name="T74" fmla="*/ 1335 w 1413"/>
                  <a:gd name="T75" fmla="*/ 347 h 535"/>
                  <a:gd name="T76" fmla="*/ 1266 w 1413"/>
                  <a:gd name="T77" fmla="*/ 219 h 535"/>
                  <a:gd name="T78" fmla="*/ 1194 w 1413"/>
                  <a:gd name="T79" fmla="*/ 98 h 535"/>
                  <a:gd name="T80" fmla="*/ 1164 w 1413"/>
                  <a:gd name="T81" fmla="*/ 44 h 535"/>
                  <a:gd name="T82" fmla="*/ 1105 w 1413"/>
                  <a:gd name="T83" fmla="*/ 47 h 535"/>
                  <a:gd name="T84" fmla="*/ 1030 w 1413"/>
                  <a:gd name="T85" fmla="*/ 41 h 535"/>
                  <a:gd name="T86" fmla="*/ 948 w 1413"/>
                  <a:gd name="T87" fmla="*/ 31 h 535"/>
                  <a:gd name="T88" fmla="*/ 868 w 1413"/>
                  <a:gd name="T89" fmla="*/ 17 h 535"/>
                  <a:gd name="T90" fmla="*/ 786 w 1413"/>
                  <a:gd name="T91" fmla="*/ 5 h 535"/>
                  <a:gd name="T92" fmla="*/ 716 w 1413"/>
                  <a:gd name="T93" fmla="*/ 1 h 535"/>
                  <a:gd name="T94" fmla="*/ 666 w 1413"/>
                  <a:gd name="T95" fmla="*/ 8 h 535"/>
                  <a:gd name="T96" fmla="*/ 634 w 1413"/>
                  <a:gd name="T97" fmla="*/ 31 h 535"/>
                  <a:gd name="T98" fmla="*/ 560 w 1413"/>
                  <a:gd name="T99" fmla="*/ 5 h 535"/>
                  <a:gd name="T100" fmla="*/ 489 w 1413"/>
                  <a:gd name="T101" fmla="*/ 0 h 535"/>
                  <a:gd name="T102" fmla="*/ 422 w 1413"/>
                  <a:gd name="T103" fmla="*/ 7 h 535"/>
                  <a:gd name="T104" fmla="*/ 359 w 1413"/>
                  <a:gd name="T105" fmla="*/ 15 h 535"/>
                  <a:gd name="T106" fmla="*/ 290 w 1413"/>
                  <a:gd name="T107" fmla="*/ 28 h 535"/>
                  <a:gd name="T108" fmla="*/ 222 w 1413"/>
                  <a:gd name="T109" fmla="*/ 37 h 535"/>
                  <a:gd name="T110" fmla="*/ 147 w 1413"/>
                  <a:gd name="T111" fmla="*/ 36 h 535"/>
                  <a:gd name="T112" fmla="*/ 63 w 1413"/>
                  <a:gd name="T113" fmla="*/ 20 h 5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3"/>
                  <a:gd name="T172" fmla="*/ 0 h 535"/>
                  <a:gd name="T173" fmla="*/ 1413 w 1413"/>
                  <a:gd name="T174" fmla="*/ 535 h 5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3" h="535">
                    <a:moveTo>
                      <a:pt x="63" y="20"/>
                    </a:moveTo>
                    <a:lnTo>
                      <a:pt x="63" y="20"/>
                    </a:lnTo>
                    <a:lnTo>
                      <a:pt x="45" y="39"/>
                    </a:lnTo>
                    <a:lnTo>
                      <a:pt x="31" y="53"/>
                    </a:lnTo>
                    <a:lnTo>
                      <a:pt x="16" y="65"/>
                    </a:lnTo>
                    <a:lnTo>
                      <a:pt x="0" y="72"/>
                    </a:lnTo>
                    <a:lnTo>
                      <a:pt x="11" y="98"/>
                    </a:lnTo>
                    <a:lnTo>
                      <a:pt x="34" y="154"/>
                    </a:lnTo>
                    <a:lnTo>
                      <a:pt x="59" y="233"/>
                    </a:lnTo>
                    <a:lnTo>
                      <a:pt x="90" y="315"/>
                    </a:lnTo>
                    <a:lnTo>
                      <a:pt x="121" y="395"/>
                    </a:lnTo>
                    <a:lnTo>
                      <a:pt x="147" y="468"/>
                    </a:lnTo>
                    <a:lnTo>
                      <a:pt x="165" y="515"/>
                    </a:lnTo>
                    <a:lnTo>
                      <a:pt x="170" y="531"/>
                    </a:lnTo>
                    <a:lnTo>
                      <a:pt x="187" y="532"/>
                    </a:lnTo>
                    <a:lnTo>
                      <a:pt x="205" y="534"/>
                    </a:lnTo>
                    <a:lnTo>
                      <a:pt x="224" y="530"/>
                    </a:lnTo>
                    <a:lnTo>
                      <a:pt x="254" y="528"/>
                    </a:lnTo>
                    <a:lnTo>
                      <a:pt x="282" y="526"/>
                    </a:lnTo>
                    <a:lnTo>
                      <a:pt x="310" y="522"/>
                    </a:lnTo>
                    <a:lnTo>
                      <a:pt x="347" y="523"/>
                    </a:lnTo>
                    <a:lnTo>
                      <a:pt x="379" y="519"/>
                    </a:lnTo>
                    <a:lnTo>
                      <a:pt x="413" y="515"/>
                    </a:lnTo>
                    <a:lnTo>
                      <a:pt x="447" y="511"/>
                    </a:lnTo>
                    <a:lnTo>
                      <a:pt x="479" y="505"/>
                    </a:lnTo>
                    <a:lnTo>
                      <a:pt x="507" y="501"/>
                    </a:lnTo>
                    <a:lnTo>
                      <a:pt x="537" y="496"/>
                    </a:lnTo>
                    <a:lnTo>
                      <a:pt x="563" y="492"/>
                    </a:lnTo>
                    <a:lnTo>
                      <a:pt x="581" y="485"/>
                    </a:lnTo>
                    <a:lnTo>
                      <a:pt x="596" y="480"/>
                    </a:lnTo>
                    <a:lnTo>
                      <a:pt x="618" y="473"/>
                    </a:lnTo>
                    <a:lnTo>
                      <a:pt x="645" y="469"/>
                    </a:lnTo>
                    <a:lnTo>
                      <a:pt x="660" y="468"/>
                    </a:lnTo>
                    <a:lnTo>
                      <a:pt x="676" y="469"/>
                    </a:lnTo>
                    <a:lnTo>
                      <a:pt x="687" y="474"/>
                    </a:lnTo>
                    <a:lnTo>
                      <a:pt x="691" y="484"/>
                    </a:lnTo>
                    <a:lnTo>
                      <a:pt x="696" y="491"/>
                    </a:lnTo>
                    <a:lnTo>
                      <a:pt x="700" y="501"/>
                    </a:lnTo>
                    <a:lnTo>
                      <a:pt x="718" y="500"/>
                    </a:lnTo>
                    <a:lnTo>
                      <a:pt x="747" y="498"/>
                    </a:lnTo>
                    <a:lnTo>
                      <a:pt x="778" y="500"/>
                    </a:lnTo>
                    <a:lnTo>
                      <a:pt x="812" y="495"/>
                    </a:lnTo>
                    <a:lnTo>
                      <a:pt x="846" y="496"/>
                    </a:lnTo>
                    <a:lnTo>
                      <a:pt x="873" y="498"/>
                    </a:lnTo>
                    <a:lnTo>
                      <a:pt x="891" y="498"/>
                    </a:lnTo>
                    <a:lnTo>
                      <a:pt x="897" y="495"/>
                    </a:lnTo>
                    <a:lnTo>
                      <a:pt x="901" y="488"/>
                    </a:lnTo>
                    <a:lnTo>
                      <a:pt x="908" y="481"/>
                    </a:lnTo>
                    <a:lnTo>
                      <a:pt x="915" y="475"/>
                    </a:lnTo>
                    <a:lnTo>
                      <a:pt x="926" y="468"/>
                    </a:lnTo>
                    <a:lnTo>
                      <a:pt x="942" y="466"/>
                    </a:lnTo>
                    <a:lnTo>
                      <a:pt x="955" y="467"/>
                    </a:lnTo>
                    <a:lnTo>
                      <a:pt x="973" y="466"/>
                    </a:lnTo>
                    <a:lnTo>
                      <a:pt x="992" y="473"/>
                    </a:lnTo>
                    <a:lnTo>
                      <a:pt x="1006" y="480"/>
                    </a:lnTo>
                    <a:lnTo>
                      <a:pt x="1024" y="481"/>
                    </a:lnTo>
                    <a:lnTo>
                      <a:pt x="1047" y="485"/>
                    </a:lnTo>
                    <a:lnTo>
                      <a:pt x="1075" y="485"/>
                    </a:lnTo>
                    <a:lnTo>
                      <a:pt x="1109" y="487"/>
                    </a:lnTo>
                    <a:lnTo>
                      <a:pt x="1142" y="489"/>
                    </a:lnTo>
                    <a:lnTo>
                      <a:pt x="1176" y="491"/>
                    </a:lnTo>
                    <a:lnTo>
                      <a:pt x="1212" y="492"/>
                    </a:lnTo>
                    <a:lnTo>
                      <a:pt x="1247" y="491"/>
                    </a:lnTo>
                    <a:lnTo>
                      <a:pt x="1281" y="490"/>
                    </a:lnTo>
                    <a:lnTo>
                      <a:pt x="1315" y="491"/>
                    </a:lnTo>
                    <a:lnTo>
                      <a:pt x="1341" y="491"/>
                    </a:lnTo>
                    <a:lnTo>
                      <a:pt x="1368" y="491"/>
                    </a:lnTo>
                    <a:lnTo>
                      <a:pt x="1388" y="491"/>
                    </a:lnTo>
                    <a:lnTo>
                      <a:pt x="1404" y="490"/>
                    </a:lnTo>
                    <a:lnTo>
                      <a:pt x="1412" y="490"/>
                    </a:lnTo>
                    <a:lnTo>
                      <a:pt x="1407" y="485"/>
                    </a:lnTo>
                    <a:lnTo>
                      <a:pt x="1400" y="464"/>
                    </a:lnTo>
                    <a:lnTo>
                      <a:pt x="1382" y="442"/>
                    </a:lnTo>
                    <a:lnTo>
                      <a:pt x="1383" y="429"/>
                    </a:lnTo>
                    <a:lnTo>
                      <a:pt x="1363" y="399"/>
                    </a:lnTo>
                    <a:lnTo>
                      <a:pt x="1335" y="347"/>
                    </a:lnTo>
                    <a:lnTo>
                      <a:pt x="1303" y="287"/>
                    </a:lnTo>
                    <a:lnTo>
                      <a:pt x="1266" y="219"/>
                    </a:lnTo>
                    <a:lnTo>
                      <a:pt x="1226" y="153"/>
                    </a:lnTo>
                    <a:lnTo>
                      <a:pt x="1194" y="98"/>
                    </a:lnTo>
                    <a:lnTo>
                      <a:pt x="1175" y="55"/>
                    </a:lnTo>
                    <a:lnTo>
                      <a:pt x="1164" y="44"/>
                    </a:lnTo>
                    <a:lnTo>
                      <a:pt x="1137" y="46"/>
                    </a:lnTo>
                    <a:lnTo>
                      <a:pt x="1105" y="47"/>
                    </a:lnTo>
                    <a:lnTo>
                      <a:pt x="1071" y="47"/>
                    </a:lnTo>
                    <a:lnTo>
                      <a:pt x="1030" y="41"/>
                    </a:lnTo>
                    <a:lnTo>
                      <a:pt x="995" y="39"/>
                    </a:lnTo>
                    <a:lnTo>
                      <a:pt x="948" y="31"/>
                    </a:lnTo>
                    <a:lnTo>
                      <a:pt x="907" y="22"/>
                    </a:lnTo>
                    <a:lnTo>
                      <a:pt x="868" y="17"/>
                    </a:lnTo>
                    <a:lnTo>
                      <a:pt x="827" y="10"/>
                    </a:lnTo>
                    <a:lnTo>
                      <a:pt x="786" y="5"/>
                    </a:lnTo>
                    <a:lnTo>
                      <a:pt x="751" y="3"/>
                    </a:lnTo>
                    <a:lnTo>
                      <a:pt x="716" y="1"/>
                    </a:lnTo>
                    <a:lnTo>
                      <a:pt x="691" y="3"/>
                    </a:lnTo>
                    <a:lnTo>
                      <a:pt x="666" y="8"/>
                    </a:lnTo>
                    <a:lnTo>
                      <a:pt x="643" y="15"/>
                    </a:lnTo>
                    <a:lnTo>
                      <a:pt x="634" y="31"/>
                    </a:lnTo>
                    <a:lnTo>
                      <a:pt x="592" y="17"/>
                    </a:lnTo>
                    <a:lnTo>
                      <a:pt x="560" y="5"/>
                    </a:lnTo>
                    <a:lnTo>
                      <a:pt x="525" y="3"/>
                    </a:lnTo>
                    <a:lnTo>
                      <a:pt x="489" y="0"/>
                    </a:lnTo>
                    <a:lnTo>
                      <a:pt x="456" y="3"/>
                    </a:lnTo>
                    <a:lnTo>
                      <a:pt x="422" y="7"/>
                    </a:lnTo>
                    <a:lnTo>
                      <a:pt x="391" y="9"/>
                    </a:lnTo>
                    <a:lnTo>
                      <a:pt x="359" y="15"/>
                    </a:lnTo>
                    <a:lnTo>
                      <a:pt x="326" y="24"/>
                    </a:lnTo>
                    <a:lnTo>
                      <a:pt x="290" y="28"/>
                    </a:lnTo>
                    <a:lnTo>
                      <a:pt x="256" y="35"/>
                    </a:lnTo>
                    <a:lnTo>
                      <a:pt x="222" y="37"/>
                    </a:lnTo>
                    <a:lnTo>
                      <a:pt x="183" y="38"/>
                    </a:lnTo>
                    <a:lnTo>
                      <a:pt x="147" y="36"/>
                    </a:lnTo>
                    <a:lnTo>
                      <a:pt x="106" y="32"/>
                    </a:lnTo>
                    <a:lnTo>
                      <a:pt x="63" y="2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236" name="Freeform 25"/>
              <p:cNvSpPr>
                <a:spLocks/>
              </p:cNvSpPr>
              <p:nvPr/>
            </p:nvSpPr>
            <p:spPr bwMode="auto">
              <a:xfrm>
                <a:off x="3702" y="3124"/>
                <a:ext cx="81" cy="76"/>
              </a:xfrm>
              <a:custGeom>
                <a:avLst/>
                <a:gdLst>
                  <a:gd name="T0" fmla="*/ 80 w 81"/>
                  <a:gd name="T1" fmla="*/ 0 h 76"/>
                  <a:gd name="T2" fmla="*/ 80 w 81"/>
                  <a:gd name="T3" fmla="*/ 0 h 76"/>
                  <a:gd name="T4" fmla="*/ 68 w 81"/>
                  <a:gd name="T5" fmla="*/ 13 h 76"/>
                  <a:gd name="T6" fmla="*/ 60 w 81"/>
                  <a:gd name="T7" fmla="*/ 23 h 76"/>
                  <a:gd name="T8" fmla="*/ 48 w 81"/>
                  <a:gd name="T9" fmla="*/ 35 h 76"/>
                  <a:gd name="T10" fmla="*/ 39 w 81"/>
                  <a:gd name="T11" fmla="*/ 46 h 76"/>
                  <a:gd name="T12" fmla="*/ 31 w 81"/>
                  <a:gd name="T13" fmla="*/ 57 h 76"/>
                  <a:gd name="T14" fmla="*/ 21 w 81"/>
                  <a:gd name="T15" fmla="*/ 62 h 76"/>
                  <a:gd name="T16" fmla="*/ 8 w 81"/>
                  <a:gd name="T17" fmla="*/ 71 h 76"/>
                  <a:gd name="T18" fmla="*/ 0 w 81"/>
                  <a:gd name="T19" fmla="*/ 75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6"/>
                  <a:gd name="T32" fmla="*/ 81 w 81"/>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6">
                    <a:moveTo>
                      <a:pt x="80" y="0"/>
                    </a:moveTo>
                    <a:lnTo>
                      <a:pt x="80" y="0"/>
                    </a:lnTo>
                    <a:lnTo>
                      <a:pt x="68" y="13"/>
                    </a:lnTo>
                    <a:lnTo>
                      <a:pt x="60" y="23"/>
                    </a:lnTo>
                    <a:lnTo>
                      <a:pt x="48" y="35"/>
                    </a:lnTo>
                    <a:lnTo>
                      <a:pt x="39" y="46"/>
                    </a:lnTo>
                    <a:lnTo>
                      <a:pt x="31" y="57"/>
                    </a:lnTo>
                    <a:lnTo>
                      <a:pt x="21" y="62"/>
                    </a:lnTo>
                    <a:lnTo>
                      <a:pt x="8" y="71"/>
                    </a:lnTo>
                    <a:lnTo>
                      <a:pt x="0" y="7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237" name="Freeform 26"/>
              <p:cNvSpPr>
                <a:spLocks/>
              </p:cNvSpPr>
              <p:nvPr/>
            </p:nvSpPr>
            <p:spPr bwMode="auto">
              <a:xfrm>
                <a:off x="4584" y="3225"/>
                <a:ext cx="17" cy="40"/>
              </a:xfrm>
              <a:custGeom>
                <a:avLst/>
                <a:gdLst>
                  <a:gd name="T0" fmla="*/ 0 w 17"/>
                  <a:gd name="T1" fmla="*/ 0 h 40"/>
                  <a:gd name="T2" fmla="*/ 0 w 17"/>
                  <a:gd name="T3" fmla="*/ 0 h 40"/>
                  <a:gd name="T4" fmla="*/ 0 w 17"/>
                  <a:gd name="T5" fmla="*/ 8 h 40"/>
                  <a:gd name="T6" fmla="*/ 5 w 17"/>
                  <a:gd name="T7" fmla="*/ 24 h 40"/>
                  <a:gd name="T8" fmla="*/ 10 w 17"/>
                  <a:gd name="T9" fmla="*/ 35 h 40"/>
                  <a:gd name="T10" fmla="*/ 16 w 17"/>
                  <a:gd name="T11" fmla="*/ 39 h 40"/>
                  <a:gd name="T12" fmla="*/ 0 60000 65536"/>
                  <a:gd name="T13" fmla="*/ 0 60000 65536"/>
                  <a:gd name="T14" fmla="*/ 0 60000 65536"/>
                  <a:gd name="T15" fmla="*/ 0 60000 65536"/>
                  <a:gd name="T16" fmla="*/ 0 60000 65536"/>
                  <a:gd name="T17" fmla="*/ 0 60000 65536"/>
                  <a:gd name="T18" fmla="*/ 0 w 17"/>
                  <a:gd name="T19" fmla="*/ 0 h 40"/>
                  <a:gd name="T20" fmla="*/ 17 w 1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17" h="40">
                    <a:moveTo>
                      <a:pt x="0" y="0"/>
                    </a:moveTo>
                    <a:lnTo>
                      <a:pt x="0" y="0"/>
                    </a:lnTo>
                    <a:lnTo>
                      <a:pt x="0" y="8"/>
                    </a:lnTo>
                    <a:lnTo>
                      <a:pt x="5" y="24"/>
                    </a:lnTo>
                    <a:lnTo>
                      <a:pt x="10" y="35"/>
                    </a:lnTo>
                    <a:lnTo>
                      <a:pt x="16" y="3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94218" name="Rectangle 27"/>
            <p:cNvSpPr>
              <a:spLocks noChangeArrowheads="1"/>
            </p:cNvSpPr>
            <p:nvPr/>
          </p:nvSpPr>
          <p:spPr bwMode="auto">
            <a:xfrm>
              <a:off x="4075" y="2802"/>
              <a:ext cx="7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0" lang="zh-CN" altLang="en-US" sz="1800">
                  <a:latin typeface="Comic Sans MS" pitchFamily="66" charset="0"/>
                </a:rPr>
                <a:t>安全管理文件</a:t>
              </a:r>
            </a:p>
          </p:txBody>
        </p:sp>
      </p:grpSp>
      <p:grpSp>
        <p:nvGrpSpPr>
          <p:cNvPr id="94213" name="Group 28"/>
          <p:cNvGrpSpPr>
            <a:grpSpLocks/>
          </p:cNvGrpSpPr>
          <p:nvPr/>
        </p:nvGrpSpPr>
        <p:grpSpPr bwMode="auto">
          <a:xfrm>
            <a:off x="4847167" y="4437063"/>
            <a:ext cx="3526367" cy="1739900"/>
            <a:chOff x="936" y="2874"/>
            <a:chExt cx="1666" cy="1096"/>
          </a:xfrm>
        </p:grpSpPr>
        <p:sp>
          <p:nvSpPr>
            <p:cNvPr id="94214" name="Freeform 29"/>
            <p:cNvSpPr>
              <a:spLocks/>
            </p:cNvSpPr>
            <p:nvPr/>
          </p:nvSpPr>
          <p:spPr bwMode="auto">
            <a:xfrm>
              <a:off x="1092" y="2874"/>
              <a:ext cx="1486" cy="978"/>
            </a:xfrm>
            <a:custGeom>
              <a:avLst/>
              <a:gdLst>
                <a:gd name="T0" fmla="*/ 1485 w 1486"/>
                <a:gd name="T1" fmla="*/ 0 h 978"/>
                <a:gd name="T2" fmla="*/ 1337 w 1486"/>
                <a:gd name="T3" fmla="*/ 20 h 978"/>
                <a:gd name="T4" fmla="*/ 1196 w 1486"/>
                <a:gd name="T5" fmla="*/ 49 h 978"/>
                <a:gd name="T6" fmla="*/ 1052 w 1486"/>
                <a:gd name="T7" fmla="*/ 91 h 978"/>
                <a:gd name="T8" fmla="*/ 915 w 1486"/>
                <a:gd name="T9" fmla="*/ 135 h 978"/>
                <a:gd name="T10" fmla="*/ 786 w 1486"/>
                <a:gd name="T11" fmla="*/ 188 h 978"/>
                <a:gd name="T12" fmla="*/ 665 w 1486"/>
                <a:gd name="T13" fmla="*/ 250 h 978"/>
                <a:gd name="T14" fmla="*/ 547 w 1486"/>
                <a:gd name="T15" fmla="*/ 315 h 978"/>
                <a:gd name="T16" fmla="*/ 444 w 1486"/>
                <a:gd name="T17" fmla="*/ 381 h 978"/>
                <a:gd name="T18" fmla="*/ 346 w 1486"/>
                <a:gd name="T19" fmla="*/ 454 h 978"/>
                <a:gd name="T20" fmla="*/ 258 w 1486"/>
                <a:gd name="T21" fmla="*/ 529 h 978"/>
                <a:gd name="T22" fmla="*/ 179 w 1486"/>
                <a:gd name="T23" fmla="*/ 605 h 978"/>
                <a:gd name="T24" fmla="*/ 118 w 1486"/>
                <a:gd name="T25" fmla="*/ 682 h 978"/>
                <a:gd name="T26" fmla="*/ 65 w 1486"/>
                <a:gd name="T27" fmla="*/ 758 h 978"/>
                <a:gd name="T28" fmla="*/ 30 w 1486"/>
                <a:gd name="T29" fmla="*/ 835 h 978"/>
                <a:gd name="T30" fmla="*/ 8 w 1486"/>
                <a:gd name="T31" fmla="*/ 908 h 978"/>
                <a:gd name="T32" fmla="*/ 0 w 1486"/>
                <a:gd name="T33" fmla="*/ 977 h 978"/>
                <a:gd name="T34" fmla="*/ 15 w 1486"/>
                <a:gd name="T35" fmla="*/ 957 h 978"/>
                <a:gd name="T36" fmla="*/ 23 w 1486"/>
                <a:gd name="T37" fmla="*/ 933 h 978"/>
                <a:gd name="T38" fmla="*/ 30 w 1486"/>
                <a:gd name="T39" fmla="*/ 917 h 978"/>
                <a:gd name="T40" fmla="*/ 46 w 1486"/>
                <a:gd name="T41" fmla="*/ 904 h 978"/>
                <a:gd name="T42" fmla="*/ 34 w 1486"/>
                <a:gd name="T43" fmla="*/ 884 h 978"/>
                <a:gd name="T44" fmla="*/ 34 w 1486"/>
                <a:gd name="T45" fmla="*/ 857 h 978"/>
                <a:gd name="T46" fmla="*/ 49 w 1486"/>
                <a:gd name="T47" fmla="*/ 826 h 978"/>
                <a:gd name="T48" fmla="*/ 80 w 1486"/>
                <a:gd name="T49" fmla="*/ 793 h 978"/>
                <a:gd name="T50" fmla="*/ 133 w 1486"/>
                <a:gd name="T51" fmla="*/ 767 h 978"/>
                <a:gd name="T52" fmla="*/ 209 w 1486"/>
                <a:gd name="T53" fmla="*/ 744 h 978"/>
                <a:gd name="T54" fmla="*/ 319 w 1486"/>
                <a:gd name="T55" fmla="*/ 733 h 978"/>
                <a:gd name="T56" fmla="*/ 456 w 1486"/>
                <a:gd name="T57" fmla="*/ 740 h 978"/>
                <a:gd name="T58" fmla="*/ 490 w 1486"/>
                <a:gd name="T59" fmla="*/ 709 h 978"/>
                <a:gd name="T60" fmla="*/ 547 w 1486"/>
                <a:gd name="T61" fmla="*/ 665 h 978"/>
                <a:gd name="T62" fmla="*/ 623 w 1486"/>
                <a:gd name="T63" fmla="*/ 607 h 978"/>
                <a:gd name="T64" fmla="*/ 706 w 1486"/>
                <a:gd name="T65" fmla="*/ 549 h 978"/>
                <a:gd name="T66" fmla="*/ 790 w 1486"/>
                <a:gd name="T67" fmla="*/ 498 h 978"/>
                <a:gd name="T68" fmla="*/ 870 w 1486"/>
                <a:gd name="T69" fmla="*/ 454 h 978"/>
                <a:gd name="T70" fmla="*/ 934 w 1486"/>
                <a:gd name="T71" fmla="*/ 434 h 978"/>
                <a:gd name="T72" fmla="*/ 980 w 1486"/>
                <a:gd name="T73" fmla="*/ 434 h 978"/>
                <a:gd name="T74" fmla="*/ 957 w 1486"/>
                <a:gd name="T75" fmla="*/ 423 h 978"/>
                <a:gd name="T76" fmla="*/ 934 w 1486"/>
                <a:gd name="T77" fmla="*/ 416 h 978"/>
                <a:gd name="T78" fmla="*/ 904 w 1486"/>
                <a:gd name="T79" fmla="*/ 412 h 978"/>
                <a:gd name="T80" fmla="*/ 870 w 1486"/>
                <a:gd name="T81" fmla="*/ 412 h 978"/>
                <a:gd name="T82" fmla="*/ 836 w 1486"/>
                <a:gd name="T83" fmla="*/ 414 h 978"/>
                <a:gd name="T84" fmla="*/ 794 w 1486"/>
                <a:gd name="T85" fmla="*/ 421 h 978"/>
                <a:gd name="T86" fmla="*/ 752 w 1486"/>
                <a:gd name="T87" fmla="*/ 430 h 978"/>
                <a:gd name="T88" fmla="*/ 714 w 1486"/>
                <a:gd name="T89" fmla="*/ 441 h 978"/>
                <a:gd name="T90" fmla="*/ 737 w 1486"/>
                <a:gd name="T91" fmla="*/ 428 h 978"/>
                <a:gd name="T92" fmla="*/ 763 w 1486"/>
                <a:gd name="T93" fmla="*/ 414 h 978"/>
                <a:gd name="T94" fmla="*/ 798 w 1486"/>
                <a:gd name="T95" fmla="*/ 401 h 978"/>
                <a:gd name="T96" fmla="*/ 836 w 1486"/>
                <a:gd name="T97" fmla="*/ 390 h 978"/>
                <a:gd name="T98" fmla="*/ 877 w 1486"/>
                <a:gd name="T99" fmla="*/ 379 h 978"/>
                <a:gd name="T100" fmla="*/ 919 w 1486"/>
                <a:gd name="T101" fmla="*/ 374 h 978"/>
                <a:gd name="T102" fmla="*/ 961 w 1486"/>
                <a:gd name="T103" fmla="*/ 372 h 978"/>
                <a:gd name="T104" fmla="*/ 1006 w 1486"/>
                <a:gd name="T105" fmla="*/ 374 h 978"/>
                <a:gd name="T106" fmla="*/ 1003 w 1486"/>
                <a:gd name="T107" fmla="*/ 352 h 978"/>
                <a:gd name="T108" fmla="*/ 1010 w 1486"/>
                <a:gd name="T109" fmla="*/ 326 h 978"/>
                <a:gd name="T110" fmla="*/ 1029 w 1486"/>
                <a:gd name="T111" fmla="*/ 288 h 978"/>
                <a:gd name="T112" fmla="*/ 1063 w 1486"/>
                <a:gd name="T113" fmla="*/ 248 h 978"/>
                <a:gd name="T114" fmla="*/ 1120 w 1486"/>
                <a:gd name="T115" fmla="*/ 199 h 978"/>
                <a:gd name="T116" fmla="*/ 1208 w 1486"/>
                <a:gd name="T117" fmla="*/ 144 h 978"/>
                <a:gd name="T118" fmla="*/ 1325 w 1486"/>
                <a:gd name="T119" fmla="*/ 78 h 978"/>
                <a:gd name="T120" fmla="*/ 1485 w 1486"/>
                <a:gd name="T121" fmla="*/ 0 h 9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978"/>
                <a:gd name="T185" fmla="*/ 1486 w 1486"/>
                <a:gd name="T186" fmla="*/ 978 h 9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978">
                  <a:moveTo>
                    <a:pt x="1485" y="0"/>
                  </a:moveTo>
                  <a:lnTo>
                    <a:pt x="1337" y="20"/>
                  </a:lnTo>
                  <a:lnTo>
                    <a:pt x="1196" y="49"/>
                  </a:lnTo>
                  <a:lnTo>
                    <a:pt x="1052" y="91"/>
                  </a:lnTo>
                  <a:lnTo>
                    <a:pt x="915" y="135"/>
                  </a:lnTo>
                  <a:lnTo>
                    <a:pt x="786" y="188"/>
                  </a:lnTo>
                  <a:lnTo>
                    <a:pt x="665" y="250"/>
                  </a:lnTo>
                  <a:lnTo>
                    <a:pt x="547" y="315"/>
                  </a:lnTo>
                  <a:lnTo>
                    <a:pt x="444" y="381"/>
                  </a:lnTo>
                  <a:lnTo>
                    <a:pt x="346" y="454"/>
                  </a:lnTo>
                  <a:lnTo>
                    <a:pt x="258" y="529"/>
                  </a:lnTo>
                  <a:lnTo>
                    <a:pt x="179" y="605"/>
                  </a:lnTo>
                  <a:lnTo>
                    <a:pt x="118" y="682"/>
                  </a:lnTo>
                  <a:lnTo>
                    <a:pt x="65" y="758"/>
                  </a:lnTo>
                  <a:lnTo>
                    <a:pt x="30" y="835"/>
                  </a:lnTo>
                  <a:lnTo>
                    <a:pt x="8" y="908"/>
                  </a:lnTo>
                  <a:lnTo>
                    <a:pt x="0" y="977"/>
                  </a:lnTo>
                  <a:lnTo>
                    <a:pt x="15" y="957"/>
                  </a:lnTo>
                  <a:lnTo>
                    <a:pt x="23" y="933"/>
                  </a:lnTo>
                  <a:lnTo>
                    <a:pt x="30" y="917"/>
                  </a:lnTo>
                  <a:lnTo>
                    <a:pt x="46" y="904"/>
                  </a:lnTo>
                  <a:lnTo>
                    <a:pt x="34" y="884"/>
                  </a:lnTo>
                  <a:lnTo>
                    <a:pt x="34" y="857"/>
                  </a:lnTo>
                  <a:lnTo>
                    <a:pt x="49" y="826"/>
                  </a:lnTo>
                  <a:lnTo>
                    <a:pt x="80" y="793"/>
                  </a:lnTo>
                  <a:lnTo>
                    <a:pt x="133" y="767"/>
                  </a:lnTo>
                  <a:lnTo>
                    <a:pt x="209" y="744"/>
                  </a:lnTo>
                  <a:lnTo>
                    <a:pt x="319" y="733"/>
                  </a:lnTo>
                  <a:lnTo>
                    <a:pt x="456" y="740"/>
                  </a:lnTo>
                  <a:lnTo>
                    <a:pt x="490" y="709"/>
                  </a:lnTo>
                  <a:lnTo>
                    <a:pt x="547" y="665"/>
                  </a:lnTo>
                  <a:lnTo>
                    <a:pt x="623" y="607"/>
                  </a:lnTo>
                  <a:lnTo>
                    <a:pt x="706" y="549"/>
                  </a:lnTo>
                  <a:lnTo>
                    <a:pt x="790" y="498"/>
                  </a:lnTo>
                  <a:lnTo>
                    <a:pt x="870" y="454"/>
                  </a:lnTo>
                  <a:lnTo>
                    <a:pt x="934" y="434"/>
                  </a:lnTo>
                  <a:lnTo>
                    <a:pt x="980" y="434"/>
                  </a:lnTo>
                  <a:lnTo>
                    <a:pt x="957" y="423"/>
                  </a:lnTo>
                  <a:lnTo>
                    <a:pt x="934" y="416"/>
                  </a:lnTo>
                  <a:lnTo>
                    <a:pt x="904" y="412"/>
                  </a:lnTo>
                  <a:lnTo>
                    <a:pt x="870" y="412"/>
                  </a:lnTo>
                  <a:lnTo>
                    <a:pt x="836" y="414"/>
                  </a:lnTo>
                  <a:lnTo>
                    <a:pt x="794" y="421"/>
                  </a:lnTo>
                  <a:lnTo>
                    <a:pt x="752" y="430"/>
                  </a:lnTo>
                  <a:lnTo>
                    <a:pt x="714" y="441"/>
                  </a:lnTo>
                  <a:lnTo>
                    <a:pt x="737" y="428"/>
                  </a:lnTo>
                  <a:lnTo>
                    <a:pt x="763" y="414"/>
                  </a:lnTo>
                  <a:lnTo>
                    <a:pt x="798" y="401"/>
                  </a:lnTo>
                  <a:lnTo>
                    <a:pt x="836" y="390"/>
                  </a:lnTo>
                  <a:lnTo>
                    <a:pt x="877" y="379"/>
                  </a:lnTo>
                  <a:lnTo>
                    <a:pt x="919" y="374"/>
                  </a:lnTo>
                  <a:lnTo>
                    <a:pt x="961" y="372"/>
                  </a:lnTo>
                  <a:lnTo>
                    <a:pt x="1006" y="374"/>
                  </a:lnTo>
                  <a:lnTo>
                    <a:pt x="1003" y="352"/>
                  </a:lnTo>
                  <a:lnTo>
                    <a:pt x="1010" y="326"/>
                  </a:lnTo>
                  <a:lnTo>
                    <a:pt x="1029" y="288"/>
                  </a:lnTo>
                  <a:lnTo>
                    <a:pt x="1063" y="248"/>
                  </a:lnTo>
                  <a:lnTo>
                    <a:pt x="1120" y="199"/>
                  </a:lnTo>
                  <a:lnTo>
                    <a:pt x="1208" y="144"/>
                  </a:lnTo>
                  <a:lnTo>
                    <a:pt x="1325" y="78"/>
                  </a:lnTo>
                  <a:lnTo>
                    <a:pt x="1485" y="0"/>
                  </a:lnTo>
                </a:path>
              </a:pathLst>
            </a:custGeom>
            <a:solidFill>
              <a:srgbClr val="FDA4B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94215" name="Freeform 30"/>
            <p:cNvSpPr>
              <a:spLocks/>
            </p:cNvSpPr>
            <p:nvPr/>
          </p:nvSpPr>
          <p:spPr bwMode="auto">
            <a:xfrm>
              <a:off x="1092" y="2874"/>
              <a:ext cx="1510" cy="992"/>
            </a:xfrm>
            <a:custGeom>
              <a:avLst/>
              <a:gdLst>
                <a:gd name="T0" fmla="*/ 1509 w 1510"/>
                <a:gd name="T1" fmla="*/ 0 h 992"/>
                <a:gd name="T2" fmla="*/ 1509 w 1510"/>
                <a:gd name="T3" fmla="*/ 0 h 992"/>
                <a:gd name="T4" fmla="*/ 1358 w 1510"/>
                <a:gd name="T5" fmla="*/ 20 h 992"/>
                <a:gd name="T6" fmla="*/ 1216 w 1510"/>
                <a:gd name="T7" fmla="*/ 49 h 992"/>
                <a:gd name="T8" fmla="*/ 1069 w 1510"/>
                <a:gd name="T9" fmla="*/ 92 h 992"/>
                <a:gd name="T10" fmla="*/ 930 w 1510"/>
                <a:gd name="T11" fmla="*/ 137 h 992"/>
                <a:gd name="T12" fmla="*/ 799 w 1510"/>
                <a:gd name="T13" fmla="*/ 191 h 992"/>
                <a:gd name="T14" fmla="*/ 675 w 1510"/>
                <a:gd name="T15" fmla="*/ 254 h 992"/>
                <a:gd name="T16" fmla="*/ 556 w 1510"/>
                <a:gd name="T17" fmla="*/ 319 h 992"/>
                <a:gd name="T18" fmla="*/ 452 w 1510"/>
                <a:gd name="T19" fmla="*/ 387 h 992"/>
                <a:gd name="T20" fmla="*/ 351 w 1510"/>
                <a:gd name="T21" fmla="*/ 461 h 992"/>
                <a:gd name="T22" fmla="*/ 262 w 1510"/>
                <a:gd name="T23" fmla="*/ 537 h 992"/>
                <a:gd name="T24" fmla="*/ 181 w 1510"/>
                <a:gd name="T25" fmla="*/ 613 h 992"/>
                <a:gd name="T26" fmla="*/ 120 w 1510"/>
                <a:gd name="T27" fmla="*/ 692 h 992"/>
                <a:gd name="T28" fmla="*/ 66 w 1510"/>
                <a:gd name="T29" fmla="*/ 769 h 992"/>
                <a:gd name="T30" fmla="*/ 31 w 1510"/>
                <a:gd name="T31" fmla="*/ 847 h 992"/>
                <a:gd name="T32" fmla="*/ 8 w 1510"/>
                <a:gd name="T33" fmla="*/ 921 h 992"/>
                <a:gd name="T34" fmla="*/ 0 w 1510"/>
                <a:gd name="T35" fmla="*/ 991 h 992"/>
                <a:gd name="T36" fmla="*/ 15 w 1510"/>
                <a:gd name="T37" fmla="*/ 971 h 992"/>
                <a:gd name="T38" fmla="*/ 23 w 1510"/>
                <a:gd name="T39" fmla="*/ 946 h 992"/>
                <a:gd name="T40" fmla="*/ 31 w 1510"/>
                <a:gd name="T41" fmla="*/ 930 h 992"/>
                <a:gd name="T42" fmla="*/ 46 w 1510"/>
                <a:gd name="T43" fmla="*/ 917 h 992"/>
                <a:gd name="T44" fmla="*/ 35 w 1510"/>
                <a:gd name="T45" fmla="*/ 897 h 992"/>
                <a:gd name="T46" fmla="*/ 35 w 1510"/>
                <a:gd name="T47" fmla="*/ 870 h 992"/>
                <a:gd name="T48" fmla="*/ 50 w 1510"/>
                <a:gd name="T49" fmla="*/ 838 h 992"/>
                <a:gd name="T50" fmla="*/ 81 w 1510"/>
                <a:gd name="T51" fmla="*/ 804 h 992"/>
                <a:gd name="T52" fmla="*/ 135 w 1510"/>
                <a:gd name="T53" fmla="*/ 778 h 992"/>
                <a:gd name="T54" fmla="*/ 212 w 1510"/>
                <a:gd name="T55" fmla="*/ 755 h 992"/>
                <a:gd name="T56" fmla="*/ 324 w 1510"/>
                <a:gd name="T57" fmla="*/ 744 h 992"/>
                <a:gd name="T58" fmla="*/ 463 w 1510"/>
                <a:gd name="T59" fmla="*/ 751 h 992"/>
                <a:gd name="T60" fmla="*/ 498 w 1510"/>
                <a:gd name="T61" fmla="*/ 719 h 992"/>
                <a:gd name="T62" fmla="*/ 556 w 1510"/>
                <a:gd name="T63" fmla="*/ 674 h 992"/>
                <a:gd name="T64" fmla="*/ 633 w 1510"/>
                <a:gd name="T65" fmla="*/ 616 h 992"/>
                <a:gd name="T66" fmla="*/ 718 w 1510"/>
                <a:gd name="T67" fmla="*/ 557 h 992"/>
                <a:gd name="T68" fmla="*/ 803 w 1510"/>
                <a:gd name="T69" fmla="*/ 506 h 992"/>
                <a:gd name="T70" fmla="*/ 884 w 1510"/>
                <a:gd name="T71" fmla="*/ 461 h 992"/>
                <a:gd name="T72" fmla="*/ 949 w 1510"/>
                <a:gd name="T73" fmla="*/ 440 h 992"/>
                <a:gd name="T74" fmla="*/ 996 w 1510"/>
                <a:gd name="T75" fmla="*/ 440 h 992"/>
                <a:gd name="T76" fmla="*/ 973 w 1510"/>
                <a:gd name="T77" fmla="*/ 429 h 992"/>
                <a:gd name="T78" fmla="*/ 949 w 1510"/>
                <a:gd name="T79" fmla="*/ 422 h 992"/>
                <a:gd name="T80" fmla="*/ 919 w 1510"/>
                <a:gd name="T81" fmla="*/ 418 h 992"/>
                <a:gd name="T82" fmla="*/ 884 w 1510"/>
                <a:gd name="T83" fmla="*/ 418 h 992"/>
                <a:gd name="T84" fmla="*/ 849 w 1510"/>
                <a:gd name="T85" fmla="*/ 420 h 992"/>
                <a:gd name="T86" fmla="*/ 807 w 1510"/>
                <a:gd name="T87" fmla="*/ 427 h 992"/>
                <a:gd name="T88" fmla="*/ 764 w 1510"/>
                <a:gd name="T89" fmla="*/ 436 h 992"/>
                <a:gd name="T90" fmla="*/ 726 w 1510"/>
                <a:gd name="T91" fmla="*/ 447 h 992"/>
                <a:gd name="T92" fmla="*/ 749 w 1510"/>
                <a:gd name="T93" fmla="*/ 434 h 992"/>
                <a:gd name="T94" fmla="*/ 776 w 1510"/>
                <a:gd name="T95" fmla="*/ 420 h 992"/>
                <a:gd name="T96" fmla="*/ 810 w 1510"/>
                <a:gd name="T97" fmla="*/ 407 h 992"/>
                <a:gd name="T98" fmla="*/ 849 w 1510"/>
                <a:gd name="T99" fmla="*/ 396 h 992"/>
                <a:gd name="T100" fmla="*/ 892 w 1510"/>
                <a:gd name="T101" fmla="*/ 384 h 992"/>
                <a:gd name="T102" fmla="*/ 934 w 1510"/>
                <a:gd name="T103" fmla="*/ 380 h 992"/>
                <a:gd name="T104" fmla="*/ 976 w 1510"/>
                <a:gd name="T105" fmla="*/ 378 h 992"/>
                <a:gd name="T106" fmla="*/ 1023 w 1510"/>
                <a:gd name="T107" fmla="*/ 380 h 992"/>
                <a:gd name="T108" fmla="*/ 1019 w 1510"/>
                <a:gd name="T109" fmla="*/ 357 h 992"/>
                <a:gd name="T110" fmla="*/ 1027 w 1510"/>
                <a:gd name="T111" fmla="*/ 330 h 992"/>
                <a:gd name="T112" fmla="*/ 1046 w 1510"/>
                <a:gd name="T113" fmla="*/ 292 h 992"/>
                <a:gd name="T114" fmla="*/ 1081 w 1510"/>
                <a:gd name="T115" fmla="*/ 252 h 992"/>
                <a:gd name="T116" fmla="*/ 1139 w 1510"/>
                <a:gd name="T117" fmla="*/ 202 h 992"/>
                <a:gd name="T118" fmla="*/ 1227 w 1510"/>
                <a:gd name="T119" fmla="*/ 146 h 992"/>
                <a:gd name="T120" fmla="*/ 1347 w 1510"/>
                <a:gd name="T121" fmla="*/ 79 h 992"/>
                <a:gd name="T122" fmla="*/ 1509 w 1510"/>
                <a:gd name="T123" fmla="*/ 0 h 9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0"/>
                <a:gd name="T187" fmla="*/ 0 h 992"/>
                <a:gd name="T188" fmla="*/ 1510 w 1510"/>
                <a:gd name="T189" fmla="*/ 992 h 9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0" h="992">
                  <a:moveTo>
                    <a:pt x="1509" y="0"/>
                  </a:moveTo>
                  <a:lnTo>
                    <a:pt x="1509" y="0"/>
                  </a:lnTo>
                  <a:lnTo>
                    <a:pt x="1358" y="20"/>
                  </a:lnTo>
                  <a:lnTo>
                    <a:pt x="1216" y="49"/>
                  </a:lnTo>
                  <a:lnTo>
                    <a:pt x="1069" y="92"/>
                  </a:lnTo>
                  <a:lnTo>
                    <a:pt x="930" y="137"/>
                  </a:lnTo>
                  <a:lnTo>
                    <a:pt x="799" y="191"/>
                  </a:lnTo>
                  <a:lnTo>
                    <a:pt x="675" y="254"/>
                  </a:lnTo>
                  <a:lnTo>
                    <a:pt x="556" y="319"/>
                  </a:lnTo>
                  <a:lnTo>
                    <a:pt x="452" y="387"/>
                  </a:lnTo>
                  <a:lnTo>
                    <a:pt x="351" y="461"/>
                  </a:lnTo>
                  <a:lnTo>
                    <a:pt x="262" y="537"/>
                  </a:lnTo>
                  <a:lnTo>
                    <a:pt x="181" y="613"/>
                  </a:lnTo>
                  <a:lnTo>
                    <a:pt x="120" y="692"/>
                  </a:lnTo>
                  <a:lnTo>
                    <a:pt x="66" y="769"/>
                  </a:lnTo>
                  <a:lnTo>
                    <a:pt x="31" y="847"/>
                  </a:lnTo>
                  <a:lnTo>
                    <a:pt x="8" y="921"/>
                  </a:lnTo>
                  <a:lnTo>
                    <a:pt x="0" y="991"/>
                  </a:lnTo>
                  <a:lnTo>
                    <a:pt x="15" y="971"/>
                  </a:lnTo>
                  <a:lnTo>
                    <a:pt x="23" y="946"/>
                  </a:lnTo>
                  <a:lnTo>
                    <a:pt x="31" y="930"/>
                  </a:lnTo>
                  <a:lnTo>
                    <a:pt x="46" y="917"/>
                  </a:lnTo>
                  <a:lnTo>
                    <a:pt x="35" y="897"/>
                  </a:lnTo>
                  <a:lnTo>
                    <a:pt x="35" y="870"/>
                  </a:lnTo>
                  <a:lnTo>
                    <a:pt x="50" y="838"/>
                  </a:lnTo>
                  <a:lnTo>
                    <a:pt x="81" y="804"/>
                  </a:lnTo>
                  <a:lnTo>
                    <a:pt x="135" y="778"/>
                  </a:lnTo>
                  <a:lnTo>
                    <a:pt x="212" y="755"/>
                  </a:lnTo>
                  <a:lnTo>
                    <a:pt x="324" y="744"/>
                  </a:lnTo>
                  <a:lnTo>
                    <a:pt x="463" y="751"/>
                  </a:lnTo>
                  <a:lnTo>
                    <a:pt x="498" y="719"/>
                  </a:lnTo>
                  <a:lnTo>
                    <a:pt x="556" y="674"/>
                  </a:lnTo>
                  <a:lnTo>
                    <a:pt x="633" y="616"/>
                  </a:lnTo>
                  <a:lnTo>
                    <a:pt x="718" y="557"/>
                  </a:lnTo>
                  <a:lnTo>
                    <a:pt x="803" y="506"/>
                  </a:lnTo>
                  <a:lnTo>
                    <a:pt x="884" y="461"/>
                  </a:lnTo>
                  <a:lnTo>
                    <a:pt x="949" y="440"/>
                  </a:lnTo>
                  <a:lnTo>
                    <a:pt x="996" y="440"/>
                  </a:lnTo>
                  <a:lnTo>
                    <a:pt x="973" y="429"/>
                  </a:lnTo>
                  <a:lnTo>
                    <a:pt x="949" y="422"/>
                  </a:lnTo>
                  <a:lnTo>
                    <a:pt x="919" y="418"/>
                  </a:lnTo>
                  <a:lnTo>
                    <a:pt x="884" y="418"/>
                  </a:lnTo>
                  <a:lnTo>
                    <a:pt x="849" y="420"/>
                  </a:lnTo>
                  <a:lnTo>
                    <a:pt x="807" y="427"/>
                  </a:lnTo>
                  <a:lnTo>
                    <a:pt x="764" y="436"/>
                  </a:lnTo>
                  <a:lnTo>
                    <a:pt x="726" y="447"/>
                  </a:lnTo>
                  <a:lnTo>
                    <a:pt x="749" y="434"/>
                  </a:lnTo>
                  <a:lnTo>
                    <a:pt x="776" y="420"/>
                  </a:lnTo>
                  <a:lnTo>
                    <a:pt x="810" y="407"/>
                  </a:lnTo>
                  <a:lnTo>
                    <a:pt x="849" y="396"/>
                  </a:lnTo>
                  <a:lnTo>
                    <a:pt x="892" y="384"/>
                  </a:lnTo>
                  <a:lnTo>
                    <a:pt x="934" y="380"/>
                  </a:lnTo>
                  <a:lnTo>
                    <a:pt x="976" y="378"/>
                  </a:lnTo>
                  <a:lnTo>
                    <a:pt x="1023" y="380"/>
                  </a:lnTo>
                  <a:lnTo>
                    <a:pt x="1019" y="357"/>
                  </a:lnTo>
                  <a:lnTo>
                    <a:pt x="1027" y="330"/>
                  </a:lnTo>
                  <a:lnTo>
                    <a:pt x="1046" y="292"/>
                  </a:lnTo>
                  <a:lnTo>
                    <a:pt x="1081" y="252"/>
                  </a:lnTo>
                  <a:lnTo>
                    <a:pt x="1139" y="202"/>
                  </a:lnTo>
                  <a:lnTo>
                    <a:pt x="1227" y="146"/>
                  </a:lnTo>
                  <a:lnTo>
                    <a:pt x="1347" y="79"/>
                  </a:lnTo>
                  <a:lnTo>
                    <a:pt x="1509" y="0"/>
                  </a:lnTo>
                </a:path>
              </a:pathLst>
            </a:custGeom>
            <a:solidFill>
              <a:srgbClr val="FCFEB9"/>
            </a:solidFill>
            <a:ln w="12700" cap="rnd">
              <a:solidFill>
                <a:srgbClr val="000000"/>
              </a:solidFill>
              <a:round/>
              <a:headEnd type="none" w="sm" len="sm"/>
              <a:tailEnd type="none" w="sm" len="sm"/>
            </a:ln>
          </p:spPr>
          <p:txBody>
            <a:bodyPr/>
            <a:lstStyle/>
            <a:p>
              <a:endParaRPr lang="zh-CN" altLang="en-US"/>
            </a:p>
          </p:txBody>
        </p:sp>
        <p:sp>
          <p:nvSpPr>
            <p:cNvPr id="94216" name="Freeform 31"/>
            <p:cNvSpPr>
              <a:spLocks/>
            </p:cNvSpPr>
            <p:nvPr/>
          </p:nvSpPr>
          <p:spPr bwMode="auto">
            <a:xfrm>
              <a:off x="936" y="3709"/>
              <a:ext cx="370" cy="261"/>
            </a:xfrm>
            <a:custGeom>
              <a:avLst/>
              <a:gdLst>
                <a:gd name="T0" fmla="*/ 329 w 370"/>
                <a:gd name="T1" fmla="*/ 260 h 261"/>
                <a:gd name="T2" fmla="*/ 347 w 370"/>
                <a:gd name="T3" fmla="*/ 258 h 261"/>
                <a:gd name="T4" fmla="*/ 365 w 370"/>
                <a:gd name="T5" fmla="*/ 249 h 261"/>
                <a:gd name="T6" fmla="*/ 369 w 370"/>
                <a:gd name="T7" fmla="*/ 232 h 261"/>
                <a:gd name="T8" fmla="*/ 369 w 370"/>
                <a:gd name="T9" fmla="*/ 213 h 261"/>
                <a:gd name="T10" fmla="*/ 355 w 370"/>
                <a:gd name="T11" fmla="*/ 168 h 261"/>
                <a:gd name="T12" fmla="*/ 340 w 370"/>
                <a:gd name="T13" fmla="*/ 133 h 261"/>
                <a:gd name="T14" fmla="*/ 326 w 370"/>
                <a:gd name="T15" fmla="*/ 110 h 261"/>
                <a:gd name="T16" fmla="*/ 311 w 370"/>
                <a:gd name="T17" fmla="*/ 95 h 261"/>
                <a:gd name="T18" fmla="*/ 297 w 370"/>
                <a:gd name="T19" fmla="*/ 86 h 261"/>
                <a:gd name="T20" fmla="*/ 279 w 370"/>
                <a:gd name="T21" fmla="*/ 82 h 261"/>
                <a:gd name="T22" fmla="*/ 264 w 370"/>
                <a:gd name="T23" fmla="*/ 77 h 261"/>
                <a:gd name="T24" fmla="*/ 250 w 370"/>
                <a:gd name="T25" fmla="*/ 77 h 261"/>
                <a:gd name="T26" fmla="*/ 250 w 370"/>
                <a:gd name="T27" fmla="*/ 75 h 261"/>
                <a:gd name="T28" fmla="*/ 250 w 370"/>
                <a:gd name="T29" fmla="*/ 69 h 261"/>
                <a:gd name="T30" fmla="*/ 250 w 370"/>
                <a:gd name="T31" fmla="*/ 64 h 261"/>
                <a:gd name="T32" fmla="*/ 250 w 370"/>
                <a:gd name="T33" fmla="*/ 54 h 261"/>
                <a:gd name="T34" fmla="*/ 271 w 370"/>
                <a:gd name="T35" fmla="*/ 52 h 261"/>
                <a:gd name="T36" fmla="*/ 286 w 370"/>
                <a:gd name="T37" fmla="*/ 43 h 261"/>
                <a:gd name="T38" fmla="*/ 300 w 370"/>
                <a:gd name="T39" fmla="*/ 32 h 261"/>
                <a:gd name="T40" fmla="*/ 304 w 370"/>
                <a:gd name="T41" fmla="*/ 21 h 261"/>
                <a:gd name="T42" fmla="*/ 300 w 370"/>
                <a:gd name="T43" fmla="*/ 11 h 261"/>
                <a:gd name="T44" fmla="*/ 286 w 370"/>
                <a:gd name="T45" fmla="*/ 2 h 261"/>
                <a:gd name="T46" fmla="*/ 271 w 370"/>
                <a:gd name="T47" fmla="*/ 0 h 261"/>
                <a:gd name="T48" fmla="*/ 250 w 370"/>
                <a:gd name="T49" fmla="*/ 0 h 261"/>
                <a:gd name="T50" fmla="*/ 119 w 370"/>
                <a:gd name="T51" fmla="*/ 0 h 261"/>
                <a:gd name="T52" fmla="*/ 98 w 370"/>
                <a:gd name="T53" fmla="*/ 0 h 261"/>
                <a:gd name="T54" fmla="*/ 83 w 370"/>
                <a:gd name="T55" fmla="*/ 2 h 261"/>
                <a:gd name="T56" fmla="*/ 69 w 370"/>
                <a:gd name="T57" fmla="*/ 11 h 261"/>
                <a:gd name="T58" fmla="*/ 65 w 370"/>
                <a:gd name="T59" fmla="*/ 21 h 261"/>
                <a:gd name="T60" fmla="*/ 69 w 370"/>
                <a:gd name="T61" fmla="*/ 32 h 261"/>
                <a:gd name="T62" fmla="*/ 83 w 370"/>
                <a:gd name="T63" fmla="*/ 43 h 261"/>
                <a:gd name="T64" fmla="*/ 98 w 370"/>
                <a:gd name="T65" fmla="*/ 52 h 261"/>
                <a:gd name="T66" fmla="*/ 119 w 370"/>
                <a:gd name="T67" fmla="*/ 54 h 261"/>
                <a:gd name="T68" fmla="*/ 119 w 370"/>
                <a:gd name="T69" fmla="*/ 64 h 261"/>
                <a:gd name="T70" fmla="*/ 119 w 370"/>
                <a:gd name="T71" fmla="*/ 69 h 261"/>
                <a:gd name="T72" fmla="*/ 119 w 370"/>
                <a:gd name="T73" fmla="*/ 75 h 261"/>
                <a:gd name="T74" fmla="*/ 119 w 370"/>
                <a:gd name="T75" fmla="*/ 77 h 261"/>
                <a:gd name="T76" fmla="*/ 105 w 370"/>
                <a:gd name="T77" fmla="*/ 77 h 261"/>
                <a:gd name="T78" fmla="*/ 87 w 370"/>
                <a:gd name="T79" fmla="*/ 82 h 261"/>
                <a:gd name="T80" fmla="*/ 72 w 370"/>
                <a:gd name="T81" fmla="*/ 86 h 261"/>
                <a:gd name="T82" fmla="*/ 58 w 370"/>
                <a:gd name="T83" fmla="*/ 95 h 261"/>
                <a:gd name="T84" fmla="*/ 43 w 370"/>
                <a:gd name="T85" fmla="*/ 110 h 261"/>
                <a:gd name="T86" fmla="*/ 29 w 370"/>
                <a:gd name="T87" fmla="*/ 133 h 261"/>
                <a:gd name="T88" fmla="*/ 14 w 370"/>
                <a:gd name="T89" fmla="*/ 168 h 261"/>
                <a:gd name="T90" fmla="*/ 0 w 370"/>
                <a:gd name="T91" fmla="*/ 213 h 261"/>
                <a:gd name="T92" fmla="*/ 0 w 370"/>
                <a:gd name="T93" fmla="*/ 232 h 261"/>
                <a:gd name="T94" fmla="*/ 7 w 370"/>
                <a:gd name="T95" fmla="*/ 249 h 261"/>
                <a:gd name="T96" fmla="*/ 18 w 370"/>
                <a:gd name="T97" fmla="*/ 258 h 261"/>
                <a:gd name="T98" fmla="*/ 40 w 370"/>
                <a:gd name="T99" fmla="*/ 260 h 261"/>
                <a:gd name="T100" fmla="*/ 329 w 370"/>
                <a:gd name="T101" fmla="*/ 260 h 2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0"/>
                <a:gd name="T154" fmla="*/ 0 h 261"/>
                <a:gd name="T155" fmla="*/ 370 w 370"/>
                <a:gd name="T156" fmla="*/ 261 h 2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0" h="261">
                  <a:moveTo>
                    <a:pt x="329" y="260"/>
                  </a:moveTo>
                  <a:lnTo>
                    <a:pt x="347" y="258"/>
                  </a:lnTo>
                  <a:lnTo>
                    <a:pt x="365" y="249"/>
                  </a:lnTo>
                  <a:lnTo>
                    <a:pt x="369" y="232"/>
                  </a:lnTo>
                  <a:lnTo>
                    <a:pt x="369" y="213"/>
                  </a:lnTo>
                  <a:lnTo>
                    <a:pt x="355" y="168"/>
                  </a:lnTo>
                  <a:lnTo>
                    <a:pt x="340" y="133"/>
                  </a:lnTo>
                  <a:lnTo>
                    <a:pt x="326" y="110"/>
                  </a:lnTo>
                  <a:lnTo>
                    <a:pt x="311" y="95"/>
                  </a:lnTo>
                  <a:lnTo>
                    <a:pt x="297" y="86"/>
                  </a:lnTo>
                  <a:lnTo>
                    <a:pt x="279" y="82"/>
                  </a:lnTo>
                  <a:lnTo>
                    <a:pt x="264" y="77"/>
                  </a:lnTo>
                  <a:lnTo>
                    <a:pt x="250" y="77"/>
                  </a:lnTo>
                  <a:lnTo>
                    <a:pt x="250" y="75"/>
                  </a:lnTo>
                  <a:lnTo>
                    <a:pt x="250" y="69"/>
                  </a:lnTo>
                  <a:lnTo>
                    <a:pt x="250" y="64"/>
                  </a:lnTo>
                  <a:lnTo>
                    <a:pt x="250" y="54"/>
                  </a:lnTo>
                  <a:lnTo>
                    <a:pt x="271" y="52"/>
                  </a:lnTo>
                  <a:lnTo>
                    <a:pt x="286" y="43"/>
                  </a:lnTo>
                  <a:lnTo>
                    <a:pt x="300" y="32"/>
                  </a:lnTo>
                  <a:lnTo>
                    <a:pt x="304" y="21"/>
                  </a:lnTo>
                  <a:lnTo>
                    <a:pt x="300" y="11"/>
                  </a:lnTo>
                  <a:lnTo>
                    <a:pt x="286" y="2"/>
                  </a:lnTo>
                  <a:lnTo>
                    <a:pt x="271" y="0"/>
                  </a:lnTo>
                  <a:lnTo>
                    <a:pt x="250" y="0"/>
                  </a:lnTo>
                  <a:lnTo>
                    <a:pt x="119" y="0"/>
                  </a:lnTo>
                  <a:lnTo>
                    <a:pt x="98" y="0"/>
                  </a:lnTo>
                  <a:lnTo>
                    <a:pt x="83" y="2"/>
                  </a:lnTo>
                  <a:lnTo>
                    <a:pt x="69" y="11"/>
                  </a:lnTo>
                  <a:lnTo>
                    <a:pt x="65" y="21"/>
                  </a:lnTo>
                  <a:lnTo>
                    <a:pt x="69" y="32"/>
                  </a:lnTo>
                  <a:lnTo>
                    <a:pt x="83" y="43"/>
                  </a:lnTo>
                  <a:lnTo>
                    <a:pt x="98" y="52"/>
                  </a:lnTo>
                  <a:lnTo>
                    <a:pt x="119" y="54"/>
                  </a:lnTo>
                  <a:lnTo>
                    <a:pt x="119" y="64"/>
                  </a:lnTo>
                  <a:lnTo>
                    <a:pt x="119" y="69"/>
                  </a:lnTo>
                  <a:lnTo>
                    <a:pt x="119" y="75"/>
                  </a:lnTo>
                  <a:lnTo>
                    <a:pt x="119" y="77"/>
                  </a:lnTo>
                  <a:lnTo>
                    <a:pt x="105" y="77"/>
                  </a:lnTo>
                  <a:lnTo>
                    <a:pt x="87" y="82"/>
                  </a:lnTo>
                  <a:lnTo>
                    <a:pt x="72" y="86"/>
                  </a:lnTo>
                  <a:lnTo>
                    <a:pt x="58" y="95"/>
                  </a:lnTo>
                  <a:lnTo>
                    <a:pt x="43" y="110"/>
                  </a:lnTo>
                  <a:lnTo>
                    <a:pt x="29" y="133"/>
                  </a:lnTo>
                  <a:lnTo>
                    <a:pt x="14" y="168"/>
                  </a:lnTo>
                  <a:lnTo>
                    <a:pt x="0" y="213"/>
                  </a:lnTo>
                  <a:lnTo>
                    <a:pt x="0" y="232"/>
                  </a:lnTo>
                  <a:lnTo>
                    <a:pt x="7" y="249"/>
                  </a:lnTo>
                  <a:lnTo>
                    <a:pt x="18" y="258"/>
                  </a:lnTo>
                  <a:lnTo>
                    <a:pt x="40" y="260"/>
                  </a:lnTo>
                  <a:lnTo>
                    <a:pt x="329" y="260"/>
                  </a:lnTo>
                </a:path>
              </a:pathLst>
            </a:custGeom>
            <a:solidFill>
              <a:schemeClr val="accent1"/>
            </a:solidFill>
            <a:ln w="25400" cap="rnd">
              <a:solidFill>
                <a:schemeClr val="tx1"/>
              </a:solidFill>
              <a:round/>
              <a:headEnd type="none" w="sm" len="sm"/>
              <a:tailEnd type="none" w="sm" len="sm"/>
            </a:ln>
          </p:spPr>
          <p:txBody>
            <a:bodyPr/>
            <a:lstStyle/>
            <a:p>
              <a:endParaRPr lang="zh-CN" altLang="en-US"/>
            </a:p>
          </p:txBody>
        </p:sp>
      </p:grpSp>
    </p:spTree>
    <p:extLst>
      <p:ext uri="{BB962C8B-B14F-4D97-AF65-F5344CB8AC3E}">
        <p14:creationId xmlns:p14="http://schemas.microsoft.com/office/powerpoint/2010/main" val="21714250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1295400" y="1484314"/>
            <a:ext cx="29803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solidFill>
                  <a:schemeClr val="accent2"/>
                </a:solidFill>
              </a:rPr>
              <a:t>◆</a:t>
            </a:r>
            <a:r>
              <a:rPr lang="zh-CN" altLang="en-US" sz="4000" dirty="0">
                <a:solidFill>
                  <a:schemeClr val="accent2"/>
                </a:solidFill>
                <a:ea typeface="华文新魏" pitchFamily="2" charset="-122"/>
              </a:rPr>
              <a:t>告知方式：</a:t>
            </a:r>
          </a:p>
          <a:p>
            <a:r>
              <a:rPr kumimoji="0" lang="en-US" altLang="zh-CN" sz="3200" dirty="0">
                <a:latin typeface="华文新魏" pitchFamily="2" charset="-122"/>
                <a:ea typeface="华文新魏" pitchFamily="2" charset="-122"/>
              </a:rPr>
              <a:t>1</a:t>
            </a:r>
            <a:r>
              <a:rPr kumimoji="0" lang="zh-CN" altLang="en-US" sz="3200" dirty="0">
                <a:latin typeface="华文新魏" pitchFamily="2" charset="-122"/>
                <a:ea typeface="华文新魏" pitchFamily="2" charset="-122"/>
              </a:rPr>
              <a:t>、培    训</a:t>
            </a:r>
          </a:p>
        </p:txBody>
      </p:sp>
      <p:sp>
        <p:nvSpPr>
          <p:cNvPr id="95235" name="Rectangle 5"/>
          <p:cNvSpPr>
            <a:spLocks noChangeArrowheads="1"/>
          </p:cNvSpPr>
          <p:nvPr/>
        </p:nvSpPr>
        <p:spPr bwMode="auto">
          <a:xfrm>
            <a:off x="1007533" y="2852738"/>
            <a:ext cx="489585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zh-CN" altLang="en-US" sz="3200" dirty="0">
                <a:solidFill>
                  <a:srgbClr val="292B07"/>
                </a:solidFill>
              </a:rPr>
              <a:t>        </a:t>
            </a:r>
            <a:r>
              <a:rPr kumimoji="0" lang="zh-CN" altLang="en-US" sz="3200" dirty="0">
                <a:solidFill>
                  <a:srgbClr val="292B07"/>
                </a:solidFill>
                <a:ea typeface="华文新魏" pitchFamily="2" charset="-122"/>
              </a:rPr>
              <a:t>企业应就化学品危害对工作区的所有员工进行培训，并定期检查员工的</a:t>
            </a:r>
            <a:r>
              <a:rPr kumimoji="0" lang="zh-CN" altLang="en-US" sz="3200" dirty="0">
                <a:solidFill>
                  <a:srgbClr val="993366"/>
                </a:solidFill>
                <a:ea typeface="华文新魏" pitchFamily="2" charset="-122"/>
              </a:rPr>
              <a:t>培训效果</a:t>
            </a:r>
            <a:r>
              <a:rPr kumimoji="0" lang="zh-CN" altLang="en-US" sz="3200" dirty="0">
                <a:solidFill>
                  <a:srgbClr val="292B07"/>
                </a:solidFill>
                <a:ea typeface="华文新魏" pitchFamily="2" charset="-122"/>
              </a:rPr>
              <a:t>，以确保安全操作。</a:t>
            </a:r>
          </a:p>
        </p:txBody>
      </p:sp>
      <p:grpSp>
        <p:nvGrpSpPr>
          <p:cNvPr id="95236" name="Group 62"/>
          <p:cNvGrpSpPr>
            <a:grpSpLocks/>
          </p:cNvGrpSpPr>
          <p:nvPr/>
        </p:nvGrpSpPr>
        <p:grpSpPr bwMode="auto">
          <a:xfrm>
            <a:off x="6769101" y="2276476"/>
            <a:ext cx="4381500" cy="3167063"/>
            <a:chOff x="3252" y="1365"/>
            <a:chExt cx="2297" cy="2453"/>
          </a:xfrm>
        </p:grpSpPr>
        <p:sp>
          <p:nvSpPr>
            <p:cNvPr id="95237" name="Rectangle 63"/>
            <p:cNvSpPr>
              <a:spLocks noChangeArrowheads="1"/>
            </p:cNvSpPr>
            <p:nvPr/>
          </p:nvSpPr>
          <p:spPr bwMode="auto">
            <a:xfrm>
              <a:off x="3877" y="1365"/>
              <a:ext cx="1399" cy="980"/>
            </a:xfrm>
            <a:prstGeom prst="rect">
              <a:avLst/>
            </a:prstGeom>
            <a:solidFill>
              <a:srgbClr val="FCFEB9"/>
            </a:solidFill>
            <a:ln w="50800">
              <a:solidFill>
                <a:schemeClr val="tx1"/>
              </a:solidFill>
              <a:miter lim="800000"/>
              <a:headEnd/>
              <a:tailEnd/>
            </a:ln>
          </p:spPr>
          <p:txBody>
            <a:bodyPr wrap="none" anchor="ctr"/>
            <a:lstStyle/>
            <a:p>
              <a:endParaRPr lang="zh-CN" altLang="en-US"/>
            </a:p>
          </p:txBody>
        </p:sp>
        <p:grpSp>
          <p:nvGrpSpPr>
            <p:cNvPr id="95238" name="Group 64"/>
            <p:cNvGrpSpPr>
              <a:grpSpLocks/>
            </p:cNvGrpSpPr>
            <p:nvPr/>
          </p:nvGrpSpPr>
          <p:grpSpPr bwMode="auto">
            <a:xfrm>
              <a:off x="4065" y="1863"/>
              <a:ext cx="794" cy="1106"/>
              <a:chOff x="4065" y="1863"/>
              <a:chExt cx="794" cy="1106"/>
            </a:xfrm>
          </p:grpSpPr>
          <p:grpSp>
            <p:nvGrpSpPr>
              <p:cNvPr id="95283" name="Group 65"/>
              <p:cNvGrpSpPr>
                <a:grpSpLocks/>
              </p:cNvGrpSpPr>
              <p:nvPr/>
            </p:nvGrpSpPr>
            <p:grpSpPr bwMode="auto">
              <a:xfrm>
                <a:off x="4065" y="1863"/>
                <a:ext cx="794" cy="1106"/>
                <a:chOff x="4065" y="1863"/>
                <a:chExt cx="794" cy="1106"/>
              </a:xfrm>
            </p:grpSpPr>
            <p:sp>
              <p:nvSpPr>
                <p:cNvPr id="95285" name="Line 66"/>
                <p:cNvSpPr>
                  <a:spLocks noChangeShapeType="1"/>
                </p:cNvSpPr>
                <p:nvPr/>
              </p:nvSpPr>
              <p:spPr bwMode="auto">
                <a:xfrm flipH="1" flipV="1">
                  <a:off x="4065" y="1863"/>
                  <a:ext cx="219" cy="389"/>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grpSp>
              <p:nvGrpSpPr>
                <p:cNvPr id="95286" name="Group 67"/>
                <p:cNvGrpSpPr>
                  <a:grpSpLocks/>
                </p:cNvGrpSpPr>
                <p:nvPr/>
              </p:nvGrpSpPr>
              <p:grpSpPr bwMode="auto">
                <a:xfrm>
                  <a:off x="4210" y="1920"/>
                  <a:ext cx="649" cy="1049"/>
                  <a:chOff x="4210" y="1920"/>
                  <a:chExt cx="649" cy="1049"/>
                </a:xfrm>
              </p:grpSpPr>
              <p:sp>
                <p:nvSpPr>
                  <p:cNvPr id="95287" name="Oval 68"/>
                  <p:cNvSpPr>
                    <a:spLocks noChangeArrowheads="1"/>
                  </p:cNvSpPr>
                  <p:nvPr/>
                </p:nvSpPr>
                <p:spPr bwMode="auto">
                  <a:xfrm>
                    <a:off x="4335" y="2388"/>
                    <a:ext cx="74" cy="7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5288" name="Oval 69"/>
                  <p:cNvSpPr>
                    <a:spLocks noChangeArrowheads="1"/>
                  </p:cNvSpPr>
                  <p:nvPr/>
                </p:nvSpPr>
                <p:spPr bwMode="auto">
                  <a:xfrm>
                    <a:off x="4506" y="1920"/>
                    <a:ext cx="183" cy="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5289" name="Freeform 70"/>
                  <p:cNvSpPr>
                    <a:spLocks/>
                  </p:cNvSpPr>
                  <p:nvPr/>
                </p:nvSpPr>
                <p:spPr bwMode="auto">
                  <a:xfrm>
                    <a:off x="4210" y="2150"/>
                    <a:ext cx="636" cy="819"/>
                  </a:xfrm>
                  <a:custGeom>
                    <a:avLst/>
                    <a:gdLst>
                      <a:gd name="T0" fmla="*/ 447 w 636"/>
                      <a:gd name="T1" fmla="*/ 30 h 819"/>
                      <a:gd name="T2" fmla="*/ 485 w 636"/>
                      <a:gd name="T3" fmla="*/ 30 h 819"/>
                      <a:gd name="T4" fmla="*/ 533 w 636"/>
                      <a:gd name="T5" fmla="*/ 64 h 819"/>
                      <a:gd name="T6" fmla="*/ 635 w 636"/>
                      <a:gd name="T7" fmla="*/ 255 h 819"/>
                      <a:gd name="T8" fmla="*/ 631 w 636"/>
                      <a:gd name="T9" fmla="*/ 339 h 819"/>
                      <a:gd name="T10" fmla="*/ 562 w 636"/>
                      <a:gd name="T11" fmla="*/ 404 h 819"/>
                      <a:gd name="T12" fmla="*/ 506 w 636"/>
                      <a:gd name="T13" fmla="*/ 454 h 819"/>
                      <a:gd name="T14" fmla="*/ 435 w 636"/>
                      <a:gd name="T15" fmla="*/ 345 h 819"/>
                      <a:gd name="T16" fmla="*/ 462 w 636"/>
                      <a:gd name="T17" fmla="*/ 315 h 819"/>
                      <a:gd name="T18" fmla="*/ 485 w 636"/>
                      <a:gd name="T19" fmla="*/ 292 h 819"/>
                      <a:gd name="T20" fmla="*/ 437 w 636"/>
                      <a:gd name="T21" fmla="*/ 197 h 819"/>
                      <a:gd name="T22" fmla="*/ 300 w 636"/>
                      <a:gd name="T23" fmla="*/ 315 h 819"/>
                      <a:gd name="T24" fmla="*/ 434 w 636"/>
                      <a:gd name="T25" fmla="*/ 547 h 819"/>
                      <a:gd name="T26" fmla="*/ 546 w 636"/>
                      <a:gd name="T27" fmla="*/ 440 h 819"/>
                      <a:gd name="T28" fmla="*/ 545 w 636"/>
                      <a:gd name="T29" fmla="*/ 818 h 819"/>
                      <a:gd name="T30" fmla="*/ 259 w 636"/>
                      <a:gd name="T31" fmla="*/ 818 h 819"/>
                      <a:gd name="T32" fmla="*/ 258 w 636"/>
                      <a:gd name="T33" fmla="*/ 251 h 819"/>
                      <a:gd name="T34" fmla="*/ 192 w 636"/>
                      <a:gd name="T35" fmla="*/ 305 h 819"/>
                      <a:gd name="T36" fmla="*/ 133 w 636"/>
                      <a:gd name="T37" fmla="*/ 305 h 819"/>
                      <a:gd name="T38" fmla="*/ 126 w 636"/>
                      <a:gd name="T39" fmla="*/ 294 h 819"/>
                      <a:gd name="T40" fmla="*/ 83 w 636"/>
                      <a:gd name="T41" fmla="*/ 218 h 819"/>
                      <a:gd name="T42" fmla="*/ 0 w 636"/>
                      <a:gd name="T43" fmla="*/ 81 h 819"/>
                      <a:gd name="T44" fmla="*/ 94 w 636"/>
                      <a:gd name="T45" fmla="*/ 0 h 819"/>
                      <a:gd name="T46" fmla="*/ 154 w 636"/>
                      <a:gd name="T47" fmla="*/ 101 h 819"/>
                      <a:gd name="T48" fmla="*/ 170 w 636"/>
                      <a:gd name="T49" fmla="*/ 123 h 819"/>
                      <a:gd name="T50" fmla="*/ 289 w 636"/>
                      <a:gd name="T51" fmla="*/ 30 h 819"/>
                      <a:gd name="T52" fmla="*/ 340 w 636"/>
                      <a:gd name="T53" fmla="*/ 30 h 819"/>
                      <a:gd name="T54" fmla="*/ 447 w 636"/>
                      <a:gd name="T55" fmla="*/ 30 h 8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6"/>
                      <a:gd name="T85" fmla="*/ 0 h 819"/>
                      <a:gd name="T86" fmla="*/ 636 w 636"/>
                      <a:gd name="T87" fmla="*/ 819 h 8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6" h="819">
                        <a:moveTo>
                          <a:pt x="447" y="30"/>
                        </a:moveTo>
                        <a:lnTo>
                          <a:pt x="485" y="30"/>
                        </a:lnTo>
                        <a:lnTo>
                          <a:pt x="533" y="64"/>
                        </a:lnTo>
                        <a:lnTo>
                          <a:pt x="635" y="255"/>
                        </a:lnTo>
                        <a:lnTo>
                          <a:pt x="631" y="339"/>
                        </a:lnTo>
                        <a:lnTo>
                          <a:pt x="562" y="404"/>
                        </a:lnTo>
                        <a:lnTo>
                          <a:pt x="506" y="454"/>
                        </a:lnTo>
                        <a:lnTo>
                          <a:pt x="435" y="345"/>
                        </a:lnTo>
                        <a:lnTo>
                          <a:pt x="462" y="315"/>
                        </a:lnTo>
                        <a:lnTo>
                          <a:pt x="485" y="292"/>
                        </a:lnTo>
                        <a:lnTo>
                          <a:pt x="437" y="197"/>
                        </a:lnTo>
                        <a:lnTo>
                          <a:pt x="300" y="315"/>
                        </a:lnTo>
                        <a:lnTo>
                          <a:pt x="434" y="547"/>
                        </a:lnTo>
                        <a:lnTo>
                          <a:pt x="546" y="440"/>
                        </a:lnTo>
                        <a:lnTo>
                          <a:pt x="545" y="818"/>
                        </a:lnTo>
                        <a:lnTo>
                          <a:pt x="259" y="818"/>
                        </a:lnTo>
                        <a:lnTo>
                          <a:pt x="258" y="251"/>
                        </a:lnTo>
                        <a:lnTo>
                          <a:pt x="192" y="305"/>
                        </a:lnTo>
                        <a:lnTo>
                          <a:pt x="133" y="305"/>
                        </a:lnTo>
                        <a:lnTo>
                          <a:pt x="126" y="294"/>
                        </a:lnTo>
                        <a:lnTo>
                          <a:pt x="83" y="218"/>
                        </a:lnTo>
                        <a:lnTo>
                          <a:pt x="0" y="81"/>
                        </a:lnTo>
                        <a:lnTo>
                          <a:pt x="94" y="0"/>
                        </a:lnTo>
                        <a:lnTo>
                          <a:pt x="154" y="101"/>
                        </a:lnTo>
                        <a:lnTo>
                          <a:pt x="170" y="123"/>
                        </a:lnTo>
                        <a:lnTo>
                          <a:pt x="289" y="30"/>
                        </a:lnTo>
                        <a:lnTo>
                          <a:pt x="340" y="30"/>
                        </a:lnTo>
                        <a:lnTo>
                          <a:pt x="447" y="3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95290" name="Oval 71"/>
                  <p:cNvSpPr>
                    <a:spLocks noChangeArrowheads="1"/>
                  </p:cNvSpPr>
                  <p:nvPr/>
                </p:nvSpPr>
                <p:spPr bwMode="auto">
                  <a:xfrm>
                    <a:off x="4788" y="2390"/>
                    <a:ext cx="71" cy="1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5291" name="Arc 72"/>
                  <p:cNvSpPr>
                    <a:spLocks/>
                  </p:cNvSpPr>
                  <p:nvPr/>
                </p:nvSpPr>
                <p:spPr bwMode="auto">
                  <a:xfrm>
                    <a:off x="4558" y="2175"/>
                    <a:ext cx="102" cy="54"/>
                  </a:xfrm>
                  <a:custGeom>
                    <a:avLst/>
                    <a:gdLst>
                      <a:gd name="T0" fmla="*/ 0 w 43200"/>
                      <a:gd name="T1" fmla="*/ 0 h 22868"/>
                      <a:gd name="T2" fmla="*/ 0 w 43200"/>
                      <a:gd name="T3" fmla="*/ 0 h 22868"/>
                      <a:gd name="T4" fmla="*/ 0 w 43200"/>
                      <a:gd name="T5" fmla="*/ 0 h 22868"/>
                      <a:gd name="T6" fmla="*/ 0 60000 65536"/>
                      <a:gd name="T7" fmla="*/ 0 60000 65536"/>
                      <a:gd name="T8" fmla="*/ 0 60000 65536"/>
                      <a:gd name="T9" fmla="*/ 0 w 43200"/>
                      <a:gd name="T10" fmla="*/ 0 h 22868"/>
                      <a:gd name="T11" fmla="*/ 43200 w 43200"/>
                      <a:gd name="T12" fmla="*/ 22868 h 22868"/>
                    </a:gdLst>
                    <a:ahLst/>
                    <a:cxnLst>
                      <a:cxn ang="T6">
                        <a:pos x="T0" y="T1"/>
                      </a:cxn>
                      <a:cxn ang="T7">
                        <a:pos x="T2" y="T3"/>
                      </a:cxn>
                      <a:cxn ang="T8">
                        <a:pos x="T4" y="T5"/>
                      </a:cxn>
                    </a:cxnLst>
                    <a:rect l="T9" t="T10" r="T11" b="T12"/>
                    <a:pathLst>
                      <a:path w="43200" h="22868" fill="none" extrusionOk="0">
                        <a:moveTo>
                          <a:pt x="43195" y="836"/>
                        </a:moveTo>
                        <a:cubicBezTo>
                          <a:pt x="43198" y="979"/>
                          <a:pt x="43200" y="1123"/>
                          <a:pt x="43200" y="1268"/>
                        </a:cubicBezTo>
                        <a:cubicBezTo>
                          <a:pt x="43200" y="13197"/>
                          <a:pt x="33529" y="22868"/>
                          <a:pt x="21600" y="22868"/>
                        </a:cubicBezTo>
                        <a:cubicBezTo>
                          <a:pt x="9670" y="22868"/>
                          <a:pt x="0" y="13197"/>
                          <a:pt x="0" y="1268"/>
                        </a:cubicBezTo>
                        <a:cubicBezTo>
                          <a:pt x="-1" y="845"/>
                          <a:pt x="12" y="422"/>
                          <a:pt x="37" y="0"/>
                        </a:cubicBezTo>
                      </a:path>
                      <a:path w="43200" h="22868" stroke="0" extrusionOk="0">
                        <a:moveTo>
                          <a:pt x="43195" y="836"/>
                        </a:moveTo>
                        <a:cubicBezTo>
                          <a:pt x="43198" y="979"/>
                          <a:pt x="43200" y="1123"/>
                          <a:pt x="43200" y="1268"/>
                        </a:cubicBezTo>
                        <a:cubicBezTo>
                          <a:pt x="43200" y="13197"/>
                          <a:pt x="33529" y="22868"/>
                          <a:pt x="21600" y="22868"/>
                        </a:cubicBezTo>
                        <a:cubicBezTo>
                          <a:pt x="9670" y="22868"/>
                          <a:pt x="0" y="13197"/>
                          <a:pt x="0" y="1268"/>
                        </a:cubicBezTo>
                        <a:cubicBezTo>
                          <a:pt x="-1" y="845"/>
                          <a:pt x="12" y="422"/>
                          <a:pt x="37" y="0"/>
                        </a:cubicBezTo>
                        <a:lnTo>
                          <a:pt x="21600" y="1268"/>
                        </a:lnTo>
                        <a:close/>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grpSp>
          </p:grpSp>
          <p:sp>
            <p:nvSpPr>
              <p:cNvPr id="95284" name="Arc 73"/>
              <p:cNvSpPr>
                <a:spLocks/>
              </p:cNvSpPr>
              <p:nvPr/>
            </p:nvSpPr>
            <p:spPr bwMode="auto">
              <a:xfrm>
                <a:off x="4664" y="2181"/>
                <a:ext cx="86" cy="85"/>
              </a:xfrm>
              <a:custGeom>
                <a:avLst/>
                <a:gdLst>
                  <a:gd name="T0" fmla="*/ 0 w 36663"/>
                  <a:gd name="T1" fmla="*/ 0 h 36431"/>
                  <a:gd name="T2" fmla="*/ 0 w 36663"/>
                  <a:gd name="T3" fmla="*/ 0 h 36431"/>
                  <a:gd name="T4" fmla="*/ 0 w 36663"/>
                  <a:gd name="T5" fmla="*/ 0 h 36431"/>
                  <a:gd name="T6" fmla="*/ 0 60000 65536"/>
                  <a:gd name="T7" fmla="*/ 0 60000 65536"/>
                  <a:gd name="T8" fmla="*/ 0 60000 65536"/>
                  <a:gd name="T9" fmla="*/ 0 w 36663"/>
                  <a:gd name="T10" fmla="*/ 0 h 36431"/>
                  <a:gd name="T11" fmla="*/ 36663 w 36663"/>
                  <a:gd name="T12" fmla="*/ 36431 h 36431"/>
                </a:gdLst>
                <a:ahLst/>
                <a:cxnLst>
                  <a:cxn ang="T6">
                    <a:pos x="T0" y="T1"/>
                  </a:cxn>
                  <a:cxn ang="T7">
                    <a:pos x="T2" y="T3"/>
                  </a:cxn>
                  <a:cxn ang="T8">
                    <a:pos x="T4" y="T5"/>
                  </a:cxn>
                </a:cxnLst>
                <a:rect l="T9" t="T10" r="T11" b="T12"/>
                <a:pathLst>
                  <a:path w="36663" h="36431" fill="none" extrusionOk="0">
                    <a:moveTo>
                      <a:pt x="-1" y="6118"/>
                    </a:moveTo>
                    <a:cubicBezTo>
                      <a:pt x="4032" y="2195"/>
                      <a:pt x="9436" y="-1"/>
                      <a:pt x="15063" y="0"/>
                    </a:cubicBezTo>
                    <a:cubicBezTo>
                      <a:pt x="26992" y="0"/>
                      <a:pt x="36663" y="9670"/>
                      <a:pt x="36663" y="21600"/>
                    </a:cubicBezTo>
                    <a:cubicBezTo>
                      <a:pt x="36663" y="27115"/>
                      <a:pt x="34553" y="32421"/>
                      <a:pt x="30766" y="36431"/>
                    </a:cubicBezTo>
                  </a:path>
                  <a:path w="36663" h="36431" stroke="0" extrusionOk="0">
                    <a:moveTo>
                      <a:pt x="-1" y="6118"/>
                    </a:moveTo>
                    <a:cubicBezTo>
                      <a:pt x="4032" y="2195"/>
                      <a:pt x="9436" y="-1"/>
                      <a:pt x="15063" y="0"/>
                    </a:cubicBezTo>
                    <a:cubicBezTo>
                      <a:pt x="26992" y="0"/>
                      <a:pt x="36663" y="9670"/>
                      <a:pt x="36663" y="21600"/>
                    </a:cubicBezTo>
                    <a:cubicBezTo>
                      <a:pt x="36663" y="27115"/>
                      <a:pt x="34553" y="32421"/>
                      <a:pt x="30766" y="36431"/>
                    </a:cubicBezTo>
                    <a:lnTo>
                      <a:pt x="15063" y="21600"/>
                    </a:lnTo>
                    <a:close/>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grpSp>
        <p:grpSp>
          <p:nvGrpSpPr>
            <p:cNvPr id="95239" name="Group 74"/>
            <p:cNvGrpSpPr>
              <a:grpSpLocks/>
            </p:cNvGrpSpPr>
            <p:nvPr/>
          </p:nvGrpSpPr>
          <p:grpSpPr bwMode="auto">
            <a:xfrm>
              <a:off x="5173" y="2870"/>
              <a:ext cx="362" cy="847"/>
              <a:chOff x="5173" y="2870"/>
              <a:chExt cx="362" cy="847"/>
            </a:xfrm>
          </p:grpSpPr>
          <p:grpSp>
            <p:nvGrpSpPr>
              <p:cNvPr id="95277" name="Group 75"/>
              <p:cNvGrpSpPr>
                <a:grpSpLocks/>
              </p:cNvGrpSpPr>
              <p:nvPr/>
            </p:nvGrpSpPr>
            <p:grpSpPr bwMode="auto">
              <a:xfrm>
                <a:off x="5173" y="3136"/>
                <a:ext cx="362" cy="581"/>
                <a:chOff x="5173" y="3136"/>
                <a:chExt cx="362" cy="581"/>
              </a:xfrm>
            </p:grpSpPr>
            <p:sp>
              <p:nvSpPr>
                <p:cNvPr id="95279" name="Rectangle 76"/>
                <p:cNvSpPr>
                  <a:spLocks noChangeArrowheads="1"/>
                </p:cNvSpPr>
                <p:nvPr/>
              </p:nvSpPr>
              <p:spPr bwMode="auto">
                <a:xfrm>
                  <a:off x="5240" y="3141"/>
                  <a:ext cx="226" cy="103"/>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5280" name="Rectangle 77"/>
                <p:cNvSpPr>
                  <a:spLocks noChangeArrowheads="1"/>
                </p:cNvSpPr>
                <p:nvPr/>
              </p:nvSpPr>
              <p:spPr bwMode="auto">
                <a:xfrm>
                  <a:off x="5177" y="3224"/>
                  <a:ext cx="348" cy="493"/>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5281" name="Arc 78"/>
                <p:cNvSpPr>
                  <a:spLocks/>
                </p:cNvSpPr>
                <p:nvPr/>
              </p:nvSpPr>
              <p:spPr bwMode="auto">
                <a:xfrm>
                  <a:off x="5173" y="3136"/>
                  <a:ext cx="64" cy="100"/>
                </a:xfrm>
                <a:custGeom>
                  <a:avLst/>
                  <a:gdLst>
                    <a:gd name="T0" fmla="*/ 0 w 21583"/>
                    <a:gd name="T1" fmla="*/ 0 h 21589"/>
                    <a:gd name="T2" fmla="*/ 0 w 21583"/>
                    <a:gd name="T3" fmla="*/ 0 h 21589"/>
                    <a:gd name="T4" fmla="*/ 0 w 21583"/>
                    <a:gd name="T5" fmla="*/ 0 h 21589"/>
                    <a:gd name="T6" fmla="*/ 0 60000 65536"/>
                    <a:gd name="T7" fmla="*/ 0 60000 65536"/>
                    <a:gd name="T8" fmla="*/ 0 60000 65536"/>
                    <a:gd name="T9" fmla="*/ 0 w 21583"/>
                    <a:gd name="T10" fmla="*/ 0 h 21589"/>
                    <a:gd name="T11" fmla="*/ 21583 w 21583"/>
                    <a:gd name="T12" fmla="*/ 21589 h 21589"/>
                  </a:gdLst>
                  <a:ahLst/>
                  <a:cxnLst>
                    <a:cxn ang="T6">
                      <a:pos x="T0" y="T1"/>
                    </a:cxn>
                    <a:cxn ang="T7">
                      <a:pos x="T2" y="T3"/>
                    </a:cxn>
                    <a:cxn ang="T8">
                      <a:pos x="T4" y="T5"/>
                    </a:cxn>
                  </a:cxnLst>
                  <a:rect l="T9" t="T10" r="T11" b="T12"/>
                  <a:pathLst>
                    <a:path w="21583" h="21589" fill="none" extrusionOk="0">
                      <a:moveTo>
                        <a:pt x="0" y="20726"/>
                      </a:moveTo>
                      <a:cubicBezTo>
                        <a:pt x="453" y="9402"/>
                        <a:pt x="9580" y="353"/>
                        <a:pt x="20907" y="-1"/>
                      </a:cubicBezTo>
                    </a:path>
                    <a:path w="21583" h="21589" stroke="0" extrusionOk="0">
                      <a:moveTo>
                        <a:pt x="0" y="20726"/>
                      </a:moveTo>
                      <a:cubicBezTo>
                        <a:pt x="453" y="9402"/>
                        <a:pt x="9580" y="353"/>
                        <a:pt x="20907" y="-1"/>
                      </a:cubicBezTo>
                      <a:lnTo>
                        <a:pt x="21583" y="21589"/>
                      </a:lnTo>
                      <a:close/>
                    </a:path>
                  </a:pathLst>
                </a:custGeom>
                <a:solidFill>
                  <a:srgbClr val="CECECE"/>
                </a:solidFill>
                <a:ln w="25400" cap="rnd">
                  <a:solidFill>
                    <a:schemeClr val="tx1"/>
                  </a:solidFill>
                  <a:round/>
                  <a:headEnd/>
                  <a:tailEnd/>
                </a:ln>
              </p:spPr>
              <p:txBody>
                <a:bodyPr/>
                <a:lstStyle/>
                <a:p>
                  <a:endParaRPr lang="zh-CN" altLang="en-US"/>
                </a:p>
              </p:txBody>
            </p:sp>
            <p:sp>
              <p:nvSpPr>
                <p:cNvPr id="95282" name="Arc 79"/>
                <p:cNvSpPr>
                  <a:spLocks/>
                </p:cNvSpPr>
                <p:nvPr/>
              </p:nvSpPr>
              <p:spPr bwMode="auto">
                <a:xfrm>
                  <a:off x="5469" y="3137"/>
                  <a:ext cx="66" cy="101"/>
                </a:xfrm>
                <a:custGeom>
                  <a:avLst/>
                  <a:gdLst>
                    <a:gd name="T0" fmla="*/ 0 w 21928"/>
                    <a:gd name="T1" fmla="*/ 0 h 21600"/>
                    <a:gd name="T2" fmla="*/ 0 w 21928"/>
                    <a:gd name="T3" fmla="*/ 0 h 21600"/>
                    <a:gd name="T4" fmla="*/ 0 w 21928"/>
                    <a:gd name="T5" fmla="*/ 0 h 21600"/>
                    <a:gd name="T6" fmla="*/ 0 60000 65536"/>
                    <a:gd name="T7" fmla="*/ 0 60000 65536"/>
                    <a:gd name="T8" fmla="*/ 0 60000 65536"/>
                    <a:gd name="T9" fmla="*/ 0 w 21928"/>
                    <a:gd name="T10" fmla="*/ 0 h 21600"/>
                    <a:gd name="T11" fmla="*/ 21928 w 21928"/>
                    <a:gd name="T12" fmla="*/ 21600 h 21600"/>
                  </a:gdLst>
                  <a:ahLst/>
                  <a:cxnLst>
                    <a:cxn ang="T6">
                      <a:pos x="T0" y="T1"/>
                    </a:cxn>
                    <a:cxn ang="T7">
                      <a:pos x="T2" y="T3"/>
                    </a:cxn>
                    <a:cxn ang="T8">
                      <a:pos x="T4" y="T5"/>
                    </a:cxn>
                  </a:cxnLst>
                  <a:rect l="T9" t="T10" r="T11" b="T12"/>
                  <a:pathLst>
                    <a:path w="21928" h="21600" fill="none" extrusionOk="0">
                      <a:moveTo>
                        <a:pt x="-1" y="2"/>
                      </a:moveTo>
                      <a:cubicBezTo>
                        <a:pt x="110" y="0"/>
                        <a:pt x="221" y="-1"/>
                        <a:pt x="332" y="0"/>
                      </a:cubicBezTo>
                      <a:cubicBezTo>
                        <a:pt x="12092" y="0"/>
                        <a:pt x="21691" y="9408"/>
                        <a:pt x="21927" y="21166"/>
                      </a:cubicBezTo>
                    </a:path>
                    <a:path w="21928" h="21600" stroke="0" extrusionOk="0">
                      <a:moveTo>
                        <a:pt x="-1" y="2"/>
                      </a:moveTo>
                      <a:cubicBezTo>
                        <a:pt x="110" y="0"/>
                        <a:pt x="221" y="-1"/>
                        <a:pt x="332" y="0"/>
                      </a:cubicBezTo>
                      <a:cubicBezTo>
                        <a:pt x="12092" y="0"/>
                        <a:pt x="21691" y="9408"/>
                        <a:pt x="21927" y="21166"/>
                      </a:cubicBezTo>
                      <a:lnTo>
                        <a:pt x="332" y="21600"/>
                      </a:lnTo>
                      <a:close/>
                    </a:path>
                  </a:pathLst>
                </a:custGeom>
                <a:solidFill>
                  <a:srgbClr val="CECECE"/>
                </a:solidFill>
                <a:ln w="25400" cap="rnd">
                  <a:solidFill>
                    <a:schemeClr val="tx1"/>
                  </a:solidFill>
                  <a:round/>
                  <a:headEnd/>
                  <a:tailEnd/>
                </a:ln>
              </p:spPr>
              <p:txBody>
                <a:bodyPr/>
                <a:lstStyle/>
                <a:p>
                  <a:endParaRPr lang="zh-CN" altLang="en-US"/>
                </a:p>
              </p:txBody>
            </p:sp>
          </p:grpSp>
          <p:sp>
            <p:nvSpPr>
              <p:cNvPr id="95278" name="Oval 80"/>
              <p:cNvSpPr>
                <a:spLocks noChangeArrowheads="1"/>
              </p:cNvSpPr>
              <p:nvPr/>
            </p:nvSpPr>
            <p:spPr bwMode="auto">
              <a:xfrm>
                <a:off x="5261" y="2870"/>
                <a:ext cx="178" cy="226"/>
              </a:xfrm>
              <a:prstGeom prst="ellipse">
                <a:avLst/>
              </a:prstGeom>
              <a:solidFill>
                <a:srgbClr val="CECECE"/>
              </a:solidFill>
              <a:ln w="25400">
                <a:solidFill>
                  <a:schemeClr val="tx1"/>
                </a:solidFill>
                <a:round/>
                <a:headEnd/>
                <a:tailEnd/>
              </a:ln>
            </p:spPr>
            <p:txBody>
              <a:bodyPr wrap="none" anchor="ctr"/>
              <a:lstStyle/>
              <a:p>
                <a:endParaRPr lang="zh-CN" altLang="en-US"/>
              </a:p>
            </p:txBody>
          </p:sp>
        </p:grpSp>
        <p:grpSp>
          <p:nvGrpSpPr>
            <p:cNvPr id="95240" name="Group 81"/>
            <p:cNvGrpSpPr>
              <a:grpSpLocks/>
            </p:cNvGrpSpPr>
            <p:nvPr/>
          </p:nvGrpSpPr>
          <p:grpSpPr bwMode="auto">
            <a:xfrm>
              <a:off x="4791" y="2634"/>
              <a:ext cx="365" cy="846"/>
              <a:chOff x="4791" y="2634"/>
              <a:chExt cx="365" cy="846"/>
            </a:xfrm>
          </p:grpSpPr>
          <p:grpSp>
            <p:nvGrpSpPr>
              <p:cNvPr id="95271" name="Group 82"/>
              <p:cNvGrpSpPr>
                <a:grpSpLocks/>
              </p:cNvGrpSpPr>
              <p:nvPr/>
            </p:nvGrpSpPr>
            <p:grpSpPr bwMode="auto">
              <a:xfrm>
                <a:off x="4791" y="2899"/>
                <a:ext cx="365" cy="581"/>
                <a:chOff x="4791" y="2899"/>
                <a:chExt cx="365" cy="581"/>
              </a:xfrm>
            </p:grpSpPr>
            <p:sp>
              <p:nvSpPr>
                <p:cNvPr id="95273" name="Rectangle 83"/>
                <p:cNvSpPr>
                  <a:spLocks noChangeArrowheads="1"/>
                </p:cNvSpPr>
                <p:nvPr/>
              </p:nvSpPr>
              <p:spPr bwMode="auto">
                <a:xfrm>
                  <a:off x="4858" y="2904"/>
                  <a:ext cx="227" cy="105"/>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5274" name="Rectangle 84"/>
                <p:cNvSpPr>
                  <a:spLocks noChangeArrowheads="1"/>
                </p:cNvSpPr>
                <p:nvPr/>
              </p:nvSpPr>
              <p:spPr bwMode="auto">
                <a:xfrm>
                  <a:off x="4795" y="2988"/>
                  <a:ext cx="351" cy="492"/>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5275" name="Arc 85"/>
                <p:cNvSpPr>
                  <a:spLocks/>
                </p:cNvSpPr>
                <p:nvPr/>
              </p:nvSpPr>
              <p:spPr bwMode="auto">
                <a:xfrm>
                  <a:off x="4791" y="2899"/>
                  <a:ext cx="64" cy="100"/>
                </a:xfrm>
                <a:custGeom>
                  <a:avLst/>
                  <a:gdLst>
                    <a:gd name="T0" fmla="*/ 0 w 21583"/>
                    <a:gd name="T1" fmla="*/ 0 h 21597"/>
                    <a:gd name="T2" fmla="*/ 0 w 21583"/>
                    <a:gd name="T3" fmla="*/ 0 h 21597"/>
                    <a:gd name="T4" fmla="*/ 0 w 21583"/>
                    <a:gd name="T5" fmla="*/ 0 h 21597"/>
                    <a:gd name="T6" fmla="*/ 0 60000 65536"/>
                    <a:gd name="T7" fmla="*/ 0 60000 65536"/>
                    <a:gd name="T8" fmla="*/ 0 60000 65536"/>
                    <a:gd name="T9" fmla="*/ 0 w 21583"/>
                    <a:gd name="T10" fmla="*/ 0 h 21597"/>
                    <a:gd name="T11" fmla="*/ 21583 w 21583"/>
                    <a:gd name="T12" fmla="*/ 21597 h 21597"/>
                  </a:gdLst>
                  <a:ahLst/>
                  <a:cxnLst>
                    <a:cxn ang="T6">
                      <a:pos x="T0" y="T1"/>
                    </a:cxn>
                    <a:cxn ang="T7">
                      <a:pos x="T2" y="T3"/>
                    </a:cxn>
                    <a:cxn ang="T8">
                      <a:pos x="T4" y="T5"/>
                    </a:cxn>
                  </a:cxnLst>
                  <a:rect l="T9" t="T10" r="T11" b="T12"/>
                  <a:pathLst>
                    <a:path w="21583" h="21597" fill="none" extrusionOk="0">
                      <a:moveTo>
                        <a:pt x="0" y="20734"/>
                      </a:moveTo>
                      <a:cubicBezTo>
                        <a:pt x="458" y="9279"/>
                        <a:pt x="9784" y="178"/>
                        <a:pt x="21245" y="-1"/>
                      </a:cubicBezTo>
                    </a:path>
                    <a:path w="21583" h="21597" stroke="0" extrusionOk="0">
                      <a:moveTo>
                        <a:pt x="0" y="20734"/>
                      </a:moveTo>
                      <a:cubicBezTo>
                        <a:pt x="458" y="9279"/>
                        <a:pt x="9784" y="178"/>
                        <a:pt x="21245" y="-1"/>
                      </a:cubicBezTo>
                      <a:lnTo>
                        <a:pt x="21583" y="21597"/>
                      </a:lnTo>
                      <a:close/>
                    </a:path>
                  </a:pathLst>
                </a:custGeom>
                <a:solidFill>
                  <a:srgbClr val="CECECE"/>
                </a:solidFill>
                <a:ln w="25400" cap="rnd">
                  <a:solidFill>
                    <a:schemeClr val="tx1"/>
                  </a:solidFill>
                  <a:round/>
                  <a:headEnd/>
                  <a:tailEnd/>
                </a:ln>
              </p:spPr>
              <p:txBody>
                <a:bodyPr/>
                <a:lstStyle/>
                <a:p>
                  <a:endParaRPr lang="zh-CN" altLang="en-US"/>
                </a:p>
              </p:txBody>
            </p:sp>
            <p:sp>
              <p:nvSpPr>
                <p:cNvPr id="95276" name="Arc 86"/>
                <p:cNvSpPr>
                  <a:spLocks/>
                </p:cNvSpPr>
                <p:nvPr/>
              </p:nvSpPr>
              <p:spPr bwMode="auto">
                <a:xfrm>
                  <a:off x="5089" y="2900"/>
                  <a:ext cx="67" cy="101"/>
                </a:xfrm>
                <a:custGeom>
                  <a:avLst/>
                  <a:gdLst>
                    <a:gd name="T0" fmla="*/ 0 w 22263"/>
                    <a:gd name="T1" fmla="*/ 0 h 21600"/>
                    <a:gd name="T2" fmla="*/ 0 w 22263"/>
                    <a:gd name="T3" fmla="*/ 0 h 21600"/>
                    <a:gd name="T4" fmla="*/ 0 w 22263"/>
                    <a:gd name="T5" fmla="*/ 0 h 21600"/>
                    <a:gd name="T6" fmla="*/ 0 60000 65536"/>
                    <a:gd name="T7" fmla="*/ 0 60000 65536"/>
                    <a:gd name="T8" fmla="*/ 0 60000 65536"/>
                    <a:gd name="T9" fmla="*/ 0 w 22263"/>
                    <a:gd name="T10" fmla="*/ 0 h 21600"/>
                    <a:gd name="T11" fmla="*/ 22263 w 22263"/>
                    <a:gd name="T12" fmla="*/ 21600 h 21600"/>
                  </a:gdLst>
                  <a:ahLst/>
                  <a:cxnLst>
                    <a:cxn ang="T6">
                      <a:pos x="T0" y="T1"/>
                    </a:cxn>
                    <a:cxn ang="T7">
                      <a:pos x="T2" y="T3"/>
                    </a:cxn>
                    <a:cxn ang="T8">
                      <a:pos x="T4" y="T5"/>
                    </a:cxn>
                  </a:cxnLst>
                  <a:rect l="T9" t="T10" r="T11" b="T12"/>
                  <a:pathLst>
                    <a:path w="22263" h="21600" fill="none" extrusionOk="0">
                      <a:moveTo>
                        <a:pt x="0" y="10"/>
                      </a:moveTo>
                      <a:cubicBezTo>
                        <a:pt x="221" y="3"/>
                        <a:pt x="442" y="-1"/>
                        <a:pt x="664" y="0"/>
                      </a:cubicBezTo>
                      <a:cubicBezTo>
                        <a:pt x="12508" y="0"/>
                        <a:pt x="22143" y="9538"/>
                        <a:pt x="22262" y="21383"/>
                      </a:cubicBezTo>
                    </a:path>
                    <a:path w="22263" h="21600" stroke="0" extrusionOk="0">
                      <a:moveTo>
                        <a:pt x="0" y="10"/>
                      </a:moveTo>
                      <a:cubicBezTo>
                        <a:pt x="221" y="3"/>
                        <a:pt x="442" y="-1"/>
                        <a:pt x="664" y="0"/>
                      </a:cubicBezTo>
                      <a:cubicBezTo>
                        <a:pt x="12508" y="0"/>
                        <a:pt x="22143" y="9538"/>
                        <a:pt x="22262" y="21383"/>
                      </a:cubicBezTo>
                      <a:lnTo>
                        <a:pt x="664" y="21600"/>
                      </a:lnTo>
                      <a:close/>
                    </a:path>
                  </a:pathLst>
                </a:custGeom>
                <a:solidFill>
                  <a:srgbClr val="CECECE"/>
                </a:solidFill>
                <a:ln w="25400" cap="rnd">
                  <a:solidFill>
                    <a:schemeClr val="tx1"/>
                  </a:solidFill>
                  <a:round/>
                  <a:headEnd/>
                  <a:tailEnd/>
                </a:ln>
              </p:spPr>
              <p:txBody>
                <a:bodyPr/>
                <a:lstStyle/>
                <a:p>
                  <a:endParaRPr lang="zh-CN" altLang="en-US"/>
                </a:p>
              </p:txBody>
            </p:sp>
          </p:grpSp>
          <p:sp>
            <p:nvSpPr>
              <p:cNvPr id="95272" name="Oval 87"/>
              <p:cNvSpPr>
                <a:spLocks noChangeArrowheads="1"/>
              </p:cNvSpPr>
              <p:nvPr/>
            </p:nvSpPr>
            <p:spPr bwMode="auto">
              <a:xfrm>
                <a:off x="4879" y="2634"/>
                <a:ext cx="180" cy="225"/>
              </a:xfrm>
              <a:prstGeom prst="ellipse">
                <a:avLst/>
              </a:prstGeom>
              <a:solidFill>
                <a:srgbClr val="CECECE"/>
              </a:solidFill>
              <a:ln w="25400">
                <a:solidFill>
                  <a:schemeClr val="tx1"/>
                </a:solidFill>
                <a:round/>
                <a:headEnd/>
                <a:tailEnd/>
              </a:ln>
            </p:spPr>
            <p:txBody>
              <a:bodyPr wrap="none" anchor="ctr"/>
              <a:lstStyle/>
              <a:p>
                <a:endParaRPr lang="zh-CN" altLang="en-US"/>
              </a:p>
            </p:txBody>
          </p:sp>
        </p:grpSp>
        <p:grpSp>
          <p:nvGrpSpPr>
            <p:cNvPr id="95241" name="Group 88"/>
            <p:cNvGrpSpPr>
              <a:grpSpLocks/>
            </p:cNvGrpSpPr>
            <p:nvPr/>
          </p:nvGrpSpPr>
          <p:grpSpPr bwMode="auto">
            <a:xfrm>
              <a:off x="3676" y="2634"/>
              <a:ext cx="361" cy="846"/>
              <a:chOff x="3676" y="2634"/>
              <a:chExt cx="361" cy="846"/>
            </a:xfrm>
          </p:grpSpPr>
          <p:grpSp>
            <p:nvGrpSpPr>
              <p:cNvPr id="95265" name="Group 89"/>
              <p:cNvGrpSpPr>
                <a:grpSpLocks/>
              </p:cNvGrpSpPr>
              <p:nvPr/>
            </p:nvGrpSpPr>
            <p:grpSpPr bwMode="auto">
              <a:xfrm>
                <a:off x="3676" y="2899"/>
                <a:ext cx="361" cy="581"/>
                <a:chOff x="3676" y="2899"/>
                <a:chExt cx="361" cy="581"/>
              </a:xfrm>
            </p:grpSpPr>
            <p:sp>
              <p:nvSpPr>
                <p:cNvPr id="95267" name="Rectangle 90"/>
                <p:cNvSpPr>
                  <a:spLocks noChangeArrowheads="1"/>
                </p:cNvSpPr>
                <p:nvPr/>
              </p:nvSpPr>
              <p:spPr bwMode="auto">
                <a:xfrm>
                  <a:off x="3745" y="2904"/>
                  <a:ext cx="226" cy="105"/>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5268" name="Rectangle 91"/>
                <p:cNvSpPr>
                  <a:spLocks noChangeArrowheads="1"/>
                </p:cNvSpPr>
                <p:nvPr/>
              </p:nvSpPr>
              <p:spPr bwMode="auto">
                <a:xfrm>
                  <a:off x="3681" y="2988"/>
                  <a:ext cx="349" cy="492"/>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5269" name="Arc 92"/>
                <p:cNvSpPr>
                  <a:spLocks/>
                </p:cNvSpPr>
                <p:nvPr/>
              </p:nvSpPr>
              <p:spPr bwMode="auto">
                <a:xfrm>
                  <a:off x="3676" y="2899"/>
                  <a:ext cx="65" cy="100"/>
                </a:xfrm>
                <a:custGeom>
                  <a:avLst/>
                  <a:gdLst>
                    <a:gd name="T0" fmla="*/ 0 w 21596"/>
                    <a:gd name="T1" fmla="*/ 0 h 21577"/>
                    <a:gd name="T2" fmla="*/ 0 w 21596"/>
                    <a:gd name="T3" fmla="*/ 0 h 21577"/>
                    <a:gd name="T4" fmla="*/ 0 w 21596"/>
                    <a:gd name="T5" fmla="*/ 0 h 21577"/>
                    <a:gd name="T6" fmla="*/ 0 60000 65536"/>
                    <a:gd name="T7" fmla="*/ 0 60000 65536"/>
                    <a:gd name="T8" fmla="*/ 0 60000 65536"/>
                    <a:gd name="T9" fmla="*/ 0 w 21596"/>
                    <a:gd name="T10" fmla="*/ 0 h 21577"/>
                    <a:gd name="T11" fmla="*/ 21596 w 21596"/>
                    <a:gd name="T12" fmla="*/ 21577 h 21577"/>
                  </a:gdLst>
                  <a:ahLst/>
                  <a:cxnLst>
                    <a:cxn ang="T6">
                      <a:pos x="T0" y="T1"/>
                    </a:cxn>
                    <a:cxn ang="T7">
                      <a:pos x="T2" y="T3"/>
                    </a:cxn>
                    <a:cxn ang="T8">
                      <a:pos x="T4" y="T5"/>
                    </a:cxn>
                  </a:cxnLst>
                  <a:rect l="T9" t="T10" r="T11" b="T12"/>
                  <a:pathLst>
                    <a:path w="21596" h="21577" fill="none" extrusionOk="0">
                      <a:moveTo>
                        <a:pt x="0" y="21145"/>
                      </a:moveTo>
                      <a:cubicBezTo>
                        <a:pt x="227" y="9772"/>
                        <a:pt x="9236" y="524"/>
                        <a:pt x="20599" y="-1"/>
                      </a:cubicBezTo>
                    </a:path>
                    <a:path w="21596" h="21577" stroke="0" extrusionOk="0">
                      <a:moveTo>
                        <a:pt x="0" y="21145"/>
                      </a:moveTo>
                      <a:cubicBezTo>
                        <a:pt x="227" y="9772"/>
                        <a:pt x="9236" y="524"/>
                        <a:pt x="20599" y="-1"/>
                      </a:cubicBezTo>
                      <a:lnTo>
                        <a:pt x="21596" y="21577"/>
                      </a:lnTo>
                      <a:close/>
                    </a:path>
                  </a:pathLst>
                </a:custGeom>
                <a:solidFill>
                  <a:srgbClr val="CECECE"/>
                </a:solidFill>
                <a:ln w="25400" cap="rnd">
                  <a:solidFill>
                    <a:schemeClr val="tx1"/>
                  </a:solidFill>
                  <a:round/>
                  <a:headEnd/>
                  <a:tailEnd/>
                </a:ln>
              </p:spPr>
              <p:txBody>
                <a:bodyPr/>
                <a:lstStyle/>
                <a:p>
                  <a:endParaRPr lang="zh-CN" altLang="en-US"/>
                </a:p>
              </p:txBody>
            </p:sp>
            <p:sp>
              <p:nvSpPr>
                <p:cNvPr id="95270" name="Arc 93"/>
                <p:cNvSpPr>
                  <a:spLocks/>
                </p:cNvSpPr>
                <p:nvPr/>
              </p:nvSpPr>
              <p:spPr bwMode="auto">
                <a:xfrm>
                  <a:off x="3972" y="2901"/>
                  <a:ext cx="65" cy="100"/>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 name="T9" fmla="*/ 0 w 21599"/>
                    <a:gd name="T10" fmla="*/ 0 h 21597"/>
                    <a:gd name="T11" fmla="*/ 21599 w 21599"/>
                    <a:gd name="T12" fmla="*/ 21597 h 21597"/>
                  </a:gdLst>
                  <a:ahLst/>
                  <a:cxnLst>
                    <a:cxn ang="T6">
                      <a:pos x="T0" y="T1"/>
                    </a:cxn>
                    <a:cxn ang="T7">
                      <a:pos x="T2" y="T3"/>
                    </a:cxn>
                    <a:cxn ang="T8">
                      <a:pos x="T4" y="T5"/>
                    </a:cxn>
                  </a:cxnLst>
                  <a:rect l="T9" t="T10" r="T11" b="T12"/>
                  <a:pathLst>
                    <a:path w="21599" h="21597" fill="none" extrusionOk="0">
                      <a:moveTo>
                        <a:pt x="332" y="-1"/>
                      </a:moveTo>
                      <a:cubicBezTo>
                        <a:pt x="12045" y="179"/>
                        <a:pt x="21480" y="9663"/>
                        <a:pt x="21598" y="21378"/>
                      </a:cubicBezTo>
                    </a:path>
                    <a:path w="21599" h="21597" stroke="0" extrusionOk="0">
                      <a:moveTo>
                        <a:pt x="332" y="-1"/>
                      </a:moveTo>
                      <a:cubicBezTo>
                        <a:pt x="12045" y="179"/>
                        <a:pt x="21480" y="9663"/>
                        <a:pt x="21598" y="21378"/>
                      </a:cubicBezTo>
                      <a:lnTo>
                        <a:pt x="0" y="21597"/>
                      </a:lnTo>
                      <a:close/>
                    </a:path>
                  </a:pathLst>
                </a:custGeom>
                <a:solidFill>
                  <a:srgbClr val="CECECE"/>
                </a:solidFill>
                <a:ln w="25400" cap="rnd">
                  <a:solidFill>
                    <a:schemeClr val="tx1"/>
                  </a:solidFill>
                  <a:round/>
                  <a:headEnd/>
                  <a:tailEnd/>
                </a:ln>
              </p:spPr>
              <p:txBody>
                <a:bodyPr/>
                <a:lstStyle/>
                <a:p>
                  <a:endParaRPr lang="zh-CN" altLang="en-US"/>
                </a:p>
              </p:txBody>
            </p:sp>
          </p:grpSp>
          <p:sp>
            <p:nvSpPr>
              <p:cNvPr id="95266" name="Oval 94"/>
              <p:cNvSpPr>
                <a:spLocks noChangeArrowheads="1"/>
              </p:cNvSpPr>
              <p:nvPr/>
            </p:nvSpPr>
            <p:spPr bwMode="auto">
              <a:xfrm>
                <a:off x="3766" y="2634"/>
                <a:ext cx="178" cy="225"/>
              </a:xfrm>
              <a:prstGeom prst="ellipse">
                <a:avLst/>
              </a:prstGeom>
              <a:solidFill>
                <a:srgbClr val="CECECE"/>
              </a:solidFill>
              <a:ln w="25400">
                <a:solidFill>
                  <a:schemeClr val="tx1"/>
                </a:solidFill>
                <a:round/>
                <a:headEnd/>
                <a:tailEnd/>
              </a:ln>
            </p:spPr>
            <p:txBody>
              <a:bodyPr wrap="none" anchor="ctr"/>
              <a:lstStyle/>
              <a:p>
                <a:endParaRPr lang="zh-CN" altLang="en-US"/>
              </a:p>
            </p:txBody>
          </p:sp>
        </p:grpSp>
        <p:grpSp>
          <p:nvGrpSpPr>
            <p:cNvPr id="95242" name="Group 95"/>
            <p:cNvGrpSpPr>
              <a:grpSpLocks/>
            </p:cNvGrpSpPr>
            <p:nvPr/>
          </p:nvGrpSpPr>
          <p:grpSpPr bwMode="auto">
            <a:xfrm>
              <a:off x="3282" y="2870"/>
              <a:ext cx="364" cy="847"/>
              <a:chOff x="3282" y="2870"/>
              <a:chExt cx="364" cy="847"/>
            </a:xfrm>
          </p:grpSpPr>
          <p:sp>
            <p:nvSpPr>
              <p:cNvPr id="95259" name="Oval 96"/>
              <p:cNvSpPr>
                <a:spLocks noChangeArrowheads="1"/>
              </p:cNvSpPr>
              <p:nvPr/>
            </p:nvSpPr>
            <p:spPr bwMode="auto">
              <a:xfrm>
                <a:off x="3372" y="2870"/>
                <a:ext cx="178" cy="226"/>
              </a:xfrm>
              <a:prstGeom prst="ellipse">
                <a:avLst/>
              </a:prstGeom>
              <a:solidFill>
                <a:srgbClr val="CECECE"/>
              </a:solidFill>
              <a:ln w="25400">
                <a:solidFill>
                  <a:schemeClr val="tx1"/>
                </a:solidFill>
                <a:round/>
                <a:headEnd/>
                <a:tailEnd/>
              </a:ln>
            </p:spPr>
            <p:txBody>
              <a:bodyPr wrap="none" anchor="ctr"/>
              <a:lstStyle/>
              <a:p>
                <a:endParaRPr lang="zh-CN" altLang="en-US"/>
              </a:p>
            </p:txBody>
          </p:sp>
          <p:grpSp>
            <p:nvGrpSpPr>
              <p:cNvPr id="95260" name="Group 97"/>
              <p:cNvGrpSpPr>
                <a:grpSpLocks/>
              </p:cNvGrpSpPr>
              <p:nvPr/>
            </p:nvGrpSpPr>
            <p:grpSpPr bwMode="auto">
              <a:xfrm>
                <a:off x="3282" y="3136"/>
                <a:ext cx="364" cy="581"/>
                <a:chOff x="3282" y="3136"/>
                <a:chExt cx="364" cy="581"/>
              </a:xfrm>
            </p:grpSpPr>
            <p:sp>
              <p:nvSpPr>
                <p:cNvPr id="95261" name="Rectangle 98"/>
                <p:cNvSpPr>
                  <a:spLocks noChangeArrowheads="1"/>
                </p:cNvSpPr>
                <p:nvPr/>
              </p:nvSpPr>
              <p:spPr bwMode="auto">
                <a:xfrm>
                  <a:off x="3351" y="3141"/>
                  <a:ext cx="225" cy="103"/>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5262" name="Rectangle 99"/>
                <p:cNvSpPr>
                  <a:spLocks noChangeArrowheads="1"/>
                </p:cNvSpPr>
                <p:nvPr/>
              </p:nvSpPr>
              <p:spPr bwMode="auto">
                <a:xfrm>
                  <a:off x="3287" y="3224"/>
                  <a:ext cx="349" cy="493"/>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5263" name="Arc 100"/>
                <p:cNvSpPr>
                  <a:spLocks/>
                </p:cNvSpPr>
                <p:nvPr/>
              </p:nvSpPr>
              <p:spPr bwMode="auto">
                <a:xfrm>
                  <a:off x="3282" y="3136"/>
                  <a:ext cx="65" cy="100"/>
                </a:xfrm>
                <a:custGeom>
                  <a:avLst/>
                  <a:gdLst>
                    <a:gd name="T0" fmla="*/ 0 w 21583"/>
                    <a:gd name="T1" fmla="*/ 0 h 21590"/>
                    <a:gd name="T2" fmla="*/ 0 w 21583"/>
                    <a:gd name="T3" fmla="*/ 0 h 21590"/>
                    <a:gd name="T4" fmla="*/ 0 w 21583"/>
                    <a:gd name="T5" fmla="*/ 0 h 21590"/>
                    <a:gd name="T6" fmla="*/ 0 60000 65536"/>
                    <a:gd name="T7" fmla="*/ 0 60000 65536"/>
                    <a:gd name="T8" fmla="*/ 0 60000 65536"/>
                    <a:gd name="T9" fmla="*/ 0 w 21583"/>
                    <a:gd name="T10" fmla="*/ 0 h 21590"/>
                    <a:gd name="T11" fmla="*/ 21583 w 21583"/>
                    <a:gd name="T12" fmla="*/ 21590 h 21590"/>
                  </a:gdLst>
                  <a:ahLst/>
                  <a:cxnLst>
                    <a:cxn ang="T6">
                      <a:pos x="T0" y="T1"/>
                    </a:cxn>
                    <a:cxn ang="T7">
                      <a:pos x="T2" y="T3"/>
                    </a:cxn>
                    <a:cxn ang="T8">
                      <a:pos x="T4" y="T5"/>
                    </a:cxn>
                  </a:cxnLst>
                  <a:rect l="T9" t="T10" r="T11" b="T12"/>
                  <a:pathLst>
                    <a:path w="21583" h="21590" fill="none" extrusionOk="0">
                      <a:moveTo>
                        <a:pt x="0" y="20727"/>
                      </a:moveTo>
                      <a:cubicBezTo>
                        <a:pt x="453" y="9398"/>
                        <a:pt x="9587" y="348"/>
                        <a:pt x="20919" y="0"/>
                      </a:cubicBezTo>
                    </a:path>
                    <a:path w="21583" h="21590" stroke="0" extrusionOk="0">
                      <a:moveTo>
                        <a:pt x="0" y="20727"/>
                      </a:moveTo>
                      <a:cubicBezTo>
                        <a:pt x="453" y="9398"/>
                        <a:pt x="9587" y="348"/>
                        <a:pt x="20919" y="0"/>
                      </a:cubicBezTo>
                      <a:lnTo>
                        <a:pt x="21583" y="21590"/>
                      </a:lnTo>
                      <a:close/>
                    </a:path>
                  </a:pathLst>
                </a:custGeom>
                <a:solidFill>
                  <a:srgbClr val="CECECE"/>
                </a:solidFill>
                <a:ln w="25400" cap="rnd">
                  <a:solidFill>
                    <a:schemeClr val="tx1"/>
                  </a:solidFill>
                  <a:round/>
                  <a:headEnd/>
                  <a:tailEnd/>
                </a:ln>
              </p:spPr>
              <p:txBody>
                <a:bodyPr/>
                <a:lstStyle/>
                <a:p>
                  <a:endParaRPr lang="zh-CN" altLang="en-US"/>
                </a:p>
              </p:txBody>
            </p:sp>
            <p:sp>
              <p:nvSpPr>
                <p:cNvPr id="95264" name="Arc 101"/>
                <p:cNvSpPr>
                  <a:spLocks/>
                </p:cNvSpPr>
                <p:nvPr/>
              </p:nvSpPr>
              <p:spPr bwMode="auto">
                <a:xfrm>
                  <a:off x="3580" y="3137"/>
                  <a:ext cx="66" cy="101"/>
                </a:xfrm>
                <a:custGeom>
                  <a:avLst/>
                  <a:gdLst>
                    <a:gd name="T0" fmla="*/ 0 w 21928"/>
                    <a:gd name="T1" fmla="*/ 0 h 21600"/>
                    <a:gd name="T2" fmla="*/ 0 w 21928"/>
                    <a:gd name="T3" fmla="*/ 0 h 21600"/>
                    <a:gd name="T4" fmla="*/ 0 w 21928"/>
                    <a:gd name="T5" fmla="*/ 0 h 21600"/>
                    <a:gd name="T6" fmla="*/ 0 60000 65536"/>
                    <a:gd name="T7" fmla="*/ 0 60000 65536"/>
                    <a:gd name="T8" fmla="*/ 0 60000 65536"/>
                    <a:gd name="T9" fmla="*/ 0 w 21928"/>
                    <a:gd name="T10" fmla="*/ 0 h 21600"/>
                    <a:gd name="T11" fmla="*/ 21928 w 21928"/>
                    <a:gd name="T12" fmla="*/ 21600 h 21600"/>
                  </a:gdLst>
                  <a:ahLst/>
                  <a:cxnLst>
                    <a:cxn ang="T6">
                      <a:pos x="T0" y="T1"/>
                    </a:cxn>
                    <a:cxn ang="T7">
                      <a:pos x="T2" y="T3"/>
                    </a:cxn>
                    <a:cxn ang="T8">
                      <a:pos x="T4" y="T5"/>
                    </a:cxn>
                  </a:cxnLst>
                  <a:rect l="T9" t="T10" r="T11" b="T12"/>
                  <a:pathLst>
                    <a:path w="21928" h="21600" fill="none" extrusionOk="0">
                      <a:moveTo>
                        <a:pt x="-1" y="2"/>
                      </a:moveTo>
                      <a:cubicBezTo>
                        <a:pt x="110" y="0"/>
                        <a:pt x="221" y="-1"/>
                        <a:pt x="332" y="0"/>
                      </a:cubicBezTo>
                      <a:cubicBezTo>
                        <a:pt x="12092" y="0"/>
                        <a:pt x="21691" y="9408"/>
                        <a:pt x="21927" y="21166"/>
                      </a:cubicBezTo>
                    </a:path>
                    <a:path w="21928" h="21600" stroke="0" extrusionOk="0">
                      <a:moveTo>
                        <a:pt x="-1" y="2"/>
                      </a:moveTo>
                      <a:cubicBezTo>
                        <a:pt x="110" y="0"/>
                        <a:pt x="221" y="-1"/>
                        <a:pt x="332" y="0"/>
                      </a:cubicBezTo>
                      <a:cubicBezTo>
                        <a:pt x="12092" y="0"/>
                        <a:pt x="21691" y="9408"/>
                        <a:pt x="21927" y="21166"/>
                      </a:cubicBezTo>
                      <a:lnTo>
                        <a:pt x="332" y="21600"/>
                      </a:lnTo>
                      <a:close/>
                    </a:path>
                  </a:pathLst>
                </a:custGeom>
                <a:solidFill>
                  <a:srgbClr val="CECECE"/>
                </a:solidFill>
                <a:ln w="25400" cap="rnd">
                  <a:solidFill>
                    <a:schemeClr val="tx1"/>
                  </a:solidFill>
                  <a:round/>
                  <a:headEnd/>
                  <a:tailEnd/>
                </a:ln>
              </p:spPr>
              <p:txBody>
                <a:bodyPr/>
                <a:lstStyle/>
                <a:p>
                  <a:endParaRPr lang="zh-CN" altLang="en-US"/>
                </a:p>
              </p:txBody>
            </p:sp>
          </p:grpSp>
        </p:grpSp>
        <p:sp>
          <p:nvSpPr>
            <p:cNvPr id="95243" name="Freeform 102"/>
            <p:cNvSpPr>
              <a:spLocks/>
            </p:cNvSpPr>
            <p:nvPr/>
          </p:nvSpPr>
          <p:spPr bwMode="auto">
            <a:xfrm>
              <a:off x="3252" y="2876"/>
              <a:ext cx="2297" cy="849"/>
            </a:xfrm>
            <a:custGeom>
              <a:avLst/>
              <a:gdLst>
                <a:gd name="T0" fmla="*/ 0 w 2297"/>
                <a:gd name="T1" fmla="*/ 848 h 849"/>
                <a:gd name="T2" fmla="*/ 819 w 2297"/>
                <a:gd name="T3" fmla="*/ 0 h 849"/>
                <a:gd name="T4" fmla="*/ 1444 w 2297"/>
                <a:gd name="T5" fmla="*/ 0 h 849"/>
                <a:gd name="T6" fmla="*/ 2296 w 2297"/>
                <a:gd name="T7" fmla="*/ 848 h 849"/>
                <a:gd name="T8" fmla="*/ 0 w 2297"/>
                <a:gd name="T9" fmla="*/ 848 h 849"/>
                <a:gd name="T10" fmla="*/ 0 60000 65536"/>
                <a:gd name="T11" fmla="*/ 0 60000 65536"/>
                <a:gd name="T12" fmla="*/ 0 60000 65536"/>
                <a:gd name="T13" fmla="*/ 0 60000 65536"/>
                <a:gd name="T14" fmla="*/ 0 60000 65536"/>
                <a:gd name="T15" fmla="*/ 0 w 2297"/>
                <a:gd name="T16" fmla="*/ 0 h 849"/>
                <a:gd name="T17" fmla="*/ 2297 w 2297"/>
                <a:gd name="T18" fmla="*/ 849 h 849"/>
              </a:gdLst>
              <a:ahLst/>
              <a:cxnLst>
                <a:cxn ang="T10">
                  <a:pos x="T0" y="T1"/>
                </a:cxn>
                <a:cxn ang="T11">
                  <a:pos x="T2" y="T3"/>
                </a:cxn>
                <a:cxn ang="T12">
                  <a:pos x="T4" y="T5"/>
                </a:cxn>
                <a:cxn ang="T13">
                  <a:pos x="T6" y="T7"/>
                </a:cxn>
                <a:cxn ang="T14">
                  <a:pos x="T8" y="T9"/>
                </a:cxn>
              </a:cxnLst>
              <a:rect l="T15" t="T16" r="T17" b="T18"/>
              <a:pathLst>
                <a:path w="2297" h="849">
                  <a:moveTo>
                    <a:pt x="0" y="848"/>
                  </a:moveTo>
                  <a:lnTo>
                    <a:pt x="819" y="0"/>
                  </a:lnTo>
                  <a:lnTo>
                    <a:pt x="1444" y="0"/>
                  </a:lnTo>
                  <a:lnTo>
                    <a:pt x="2296" y="848"/>
                  </a:lnTo>
                  <a:lnTo>
                    <a:pt x="0" y="84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nvGrpSpPr>
            <p:cNvPr id="95244" name="Group 103"/>
            <p:cNvGrpSpPr>
              <a:grpSpLocks/>
            </p:cNvGrpSpPr>
            <p:nvPr/>
          </p:nvGrpSpPr>
          <p:grpSpPr bwMode="auto">
            <a:xfrm>
              <a:off x="4394" y="2954"/>
              <a:ext cx="450" cy="864"/>
              <a:chOff x="4394" y="2954"/>
              <a:chExt cx="450" cy="864"/>
            </a:xfrm>
          </p:grpSpPr>
          <p:sp>
            <p:nvSpPr>
              <p:cNvPr id="95253" name="Oval 104"/>
              <p:cNvSpPr>
                <a:spLocks noChangeArrowheads="1"/>
              </p:cNvSpPr>
              <p:nvPr/>
            </p:nvSpPr>
            <p:spPr bwMode="auto">
              <a:xfrm>
                <a:off x="4504" y="2954"/>
                <a:ext cx="223" cy="278"/>
              </a:xfrm>
              <a:prstGeom prst="ellipse">
                <a:avLst/>
              </a:prstGeom>
              <a:solidFill>
                <a:srgbClr val="CECECE"/>
              </a:solidFill>
              <a:ln w="25400">
                <a:solidFill>
                  <a:schemeClr val="tx1"/>
                </a:solidFill>
                <a:round/>
                <a:headEnd/>
                <a:tailEnd/>
              </a:ln>
            </p:spPr>
            <p:txBody>
              <a:bodyPr wrap="none" anchor="ctr"/>
              <a:lstStyle/>
              <a:p>
                <a:endParaRPr lang="zh-CN" altLang="en-US"/>
              </a:p>
            </p:txBody>
          </p:sp>
          <p:grpSp>
            <p:nvGrpSpPr>
              <p:cNvPr id="95254" name="Group 105"/>
              <p:cNvGrpSpPr>
                <a:grpSpLocks/>
              </p:cNvGrpSpPr>
              <p:nvPr/>
            </p:nvGrpSpPr>
            <p:grpSpPr bwMode="auto">
              <a:xfrm>
                <a:off x="4394" y="3278"/>
                <a:ext cx="450" cy="540"/>
                <a:chOff x="4394" y="3278"/>
                <a:chExt cx="450" cy="540"/>
              </a:xfrm>
            </p:grpSpPr>
            <p:sp>
              <p:nvSpPr>
                <p:cNvPr id="95255" name="Rectangle 106"/>
                <p:cNvSpPr>
                  <a:spLocks noChangeArrowheads="1"/>
                </p:cNvSpPr>
                <p:nvPr/>
              </p:nvSpPr>
              <p:spPr bwMode="auto">
                <a:xfrm>
                  <a:off x="4476" y="3282"/>
                  <a:ext cx="281" cy="131"/>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5256" name="Rectangle 107"/>
                <p:cNvSpPr>
                  <a:spLocks noChangeArrowheads="1"/>
                </p:cNvSpPr>
                <p:nvPr/>
              </p:nvSpPr>
              <p:spPr bwMode="auto">
                <a:xfrm>
                  <a:off x="4399" y="3386"/>
                  <a:ext cx="436" cy="432"/>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5257" name="Arc 108"/>
                <p:cNvSpPr>
                  <a:spLocks/>
                </p:cNvSpPr>
                <p:nvPr/>
              </p:nvSpPr>
              <p:spPr bwMode="auto">
                <a:xfrm>
                  <a:off x="4394" y="3278"/>
                  <a:ext cx="80" cy="120"/>
                </a:xfrm>
                <a:custGeom>
                  <a:avLst/>
                  <a:gdLst>
                    <a:gd name="T0" fmla="*/ 0 w 21593"/>
                    <a:gd name="T1" fmla="*/ 0 h 21598"/>
                    <a:gd name="T2" fmla="*/ 0 w 21593"/>
                    <a:gd name="T3" fmla="*/ 0 h 21598"/>
                    <a:gd name="T4" fmla="*/ 0 w 21593"/>
                    <a:gd name="T5" fmla="*/ 0 h 21598"/>
                    <a:gd name="T6" fmla="*/ 0 60000 65536"/>
                    <a:gd name="T7" fmla="*/ 0 60000 65536"/>
                    <a:gd name="T8" fmla="*/ 0 60000 65536"/>
                    <a:gd name="T9" fmla="*/ 0 w 21593"/>
                    <a:gd name="T10" fmla="*/ 0 h 21598"/>
                    <a:gd name="T11" fmla="*/ 21593 w 21593"/>
                    <a:gd name="T12" fmla="*/ 21598 h 21598"/>
                  </a:gdLst>
                  <a:ahLst/>
                  <a:cxnLst>
                    <a:cxn ang="T6">
                      <a:pos x="T0" y="T1"/>
                    </a:cxn>
                    <a:cxn ang="T7">
                      <a:pos x="T2" y="T3"/>
                    </a:cxn>
                    <a:cxn ang="T8">
                      <a:pos x="T4" y="T5"/>
                    </a:cxn>
                  </a:cxnLst>
                  <a:rect l="T9" t="T10" r="T11" b="T12"/>
                  <a:pathLst>
                    <a:path w="21593" h="21598" fill="none" extrusionOk="0">
                      <a:moveTo>
                        <a:pt x="-1" y="21057"/>
                      </a:moveTo>
                      <a:cubicBezTo>
                        <a:pt x="290" y="9447"/>
                        <a:pt x="9709" y="144"/>
                        <a:pt x="21322" y="-1"/>
                      </a:cubicBezTo>
                    </a:path>
                    <a:path w="21593" h="21598" stroke="0" extrusionOk="0">
                      <a:moveTo>
                        <a:pt x="-1" y="21057"/>
                      </a:moveTo>
                      <a:cubicBezTo>
                        <a:pt x="290" y="9447"/>
                        <a:pt x="9709" y="144"/>
                        <a:pt x="21322" y="-1"/>
                      </a:cubicBezTo>
                      <a:lnTo>
                        <a:pt x="21593" y="21598"/>
                      </a:lnTo>
                      <a:close/>
                    </a:path>
                  </a:pathLst>
                </a:custGeom>
                <a:solidFill>
                  <a:srgbClr val="CECECE"/>
                </a:solidFill>
                <a:ln w="25400" cap="rnd">
                  <a:solidFill>
                    <a:schemeClr val="tx1"/>
                  </a:solidFill>
                  <a:round/>
                  <a:headEnd/>
                  <a:tailEnd/>
                </a:ln>
              </p:spPr>
              <p:txBody>
                <a:bodyPr/>
                <a:lstStyle/>
                <a:p>
                  <a:endParaRPr lang="zh-CN" altLang="en-US"/>
                </a:p>
              </p:txBody>
            </p:sp>
            <p:sp>
              <p:nvSpPr>
                <p:cNvPr id="95258" name="Arc 109"/>
                <p:cNvSpPr>
                  <a:spLocks/>
                </p:cNvSpPr>
                <p:nvPr/>
              </p:nvSpPr>
              <p:spPr bwMode="auto">
                <a:xfrm>
                  <a:off x="4763" y="3279"/>
                  <a:ext cx="81" cy="123"/>
                </a:xfrm>
                <a:custGeom>
                  <a:avLst/>
                  <a:gdLst>
                    <a:gd name="T0" fmla="*/ 0 w 21870"/>
                    <a:gd name="T1" fmla="*/ 0 h 21961"/>
                    <a:gd name="T2" fmla="*/ 0 w 21870"/>
                    <a:gd name="T3" fmla="*/ 0 h 21961"/>
                    <a:gd name="T4" fmla="*/ 0 w 21870"/>
                    <a:gd name="T5" fmla="*/ 0 h 21961"/>
                    <a:gd name="T6" fmla="*/ 0 60000 65536"/>
                    <a:gd name="T7" fmla="*/ 0 60000 65536"/>
                    <a:gd name="T8" fmla="*/ 0 60000 65536"/>
                    <a:gd name="T9" fmla="*/ 0 w 21870"/>
                    <a:gd name="T10" fmla="*/ 0 h 21961"/>
                    <a:gd name="T11" fmla="*/ 21870 w 21870"/>
                    <a:gd name="T12" fmla="*/ 21961 h 21961"/>
                  </a:gdLst>
                  <a:ahLst/>
                  <a:cxnLst>
                    <a:cxn ang="T6">
                      <a:pos x="T0" y="T1"/>
                    </a:cxn>
                    <a:cxn ang="T7">
                      <a:pos x="T2" y="T3"/>
                    </a:cxn>
                    <a:cxn ang="T8">
                      <a:pos x="T4" y="T5"/>
                    </a:cxn>
                  </a:cxnLst>
                  <a:rect l="T9" t="T10" r="T11" b="T12"/>
                  <a:pathLst>
                    <a:path w="21870" h="21961" fill="none" extrusionOk="0">
                      <a:moveTo>
                        <a:pt x="-1" y="1"/>
                      </a:moveTo>
                      <a:cubicBezTo>
                        <a:pt x="89" y="0"/>
                        <a:pt x="179" y="-1"/>
                        <a:pt x="270" y="0"/>
                      </a:cubicBezTo>
                      <a:cubicBezTo>
                        <a:pt x="12199" y="0"/>
                        <a:pt x="21870" y="9670"/>
                        <a:pt x="21870" y="21600"/>
                      </a:cubicBezTo>
                      <a:cubicBezTo>
                        <a:pt x="21870" y="21720"/>
                        <a:pt x="21868" y="21840"/>
                        <a:pt x="21866" y="21960"/>
                      </a:cubicBezTo>
                    </a:path>
                    <a:path w="21870" h="21961" stroke="0" extrusionOk="0">
                      <a:moveTo>
                        <a:pt x="-1" y="1"/>
                      </a:moveTo>
                      <a:cubicBezTo>
                        <a:pt x="89" y="0"/>
                        <a:pt x="179" y="-1"/>
                        <a:pt x="270" y="0"/>
                      </a:cubicBezTo>
                      <a:cubicBezTo>
                        <a:pt x="12199" y="0"/>
                        <a:pt x="21870" y="9670"/>
                        <a:pt x="21870" y="21600"/>
                      </a:cubicBezTo>
                      <a:cubicBezTo>
                        <a:pt x="21870" y="21720"/>
                        <a:pt x="21868" y="21840"/>
                        <a:pt x="21866" y="21960"/>
                      </a:cubicBezTo>
                      <a:lnTo>
                        <a:pt x="270" y="21600"/>
                      </a:lnTo>
                      <a:close/>
                    </a:path>
                  </a:pathLst>
                </a:custGeom>
                <a:solidFill>
                  <a:srgbClr val="CECECE"/>
                </a:solidFill>
                <a:ln w="25400" cap="rnd">
                  <a:solidFill>
                    <a:schemeClr val="tx1"/>
                  </a:solidFill>
                  <a:round/>
                  <a:headEnd/>
                  <a:tailEnd/>
                </a:ln>
              </p:spPr>
              <p:txBody>
                <a:bodyPr/>
                <a:lstStyle/>
                <a:p>
                  <a:endParaRPr lang="zh-CN" altLang="en-US"/>
                </a:p>
              </p:txBody>
            </p:sp>
          </p:grpSp>
        </p:grpSp>
        <p:grpSp>
          <p:nvGrpSpPr>
            <p:cNvPr id="95245" name="Group 110"/>
            <p:cNvGrpSpPr>
              <a:grpSpLocks/>
            </p:cNvGrpSpPr>
            <p:nvPr/>
          </p:nvGrpSpPr>
          <p:grpSpPr bwMode="auto">
            <a:xfrm>
              <a:off x="3914" y="2946"/>
              <a:ext cx="453" cy="864"/>
              <a:chOff x="3914" y="2946"/>
              <a:chExt cx="453" cy="864"/>
            </a:xfrm>
          </p:grpSpPr>
          <p:sp>
            <p:nvSpPr>
              <p:cNvPr id="95247" name="Oval 111"/>
              <p:cNvSpPr>
                <a:spLocks noChangeArrowheads="1"/>
              </p:cNvSpPr>
              <p:nvPr/>
            </p:nvSpPr>
            <p:spPr bwMode="auto">
              <a:xfrm>
                <a:off x="4025" y="2946"/>
                <a:ext cx="222" cy="277"/>
              </a:xfrm>
              <a:prstGeom prst="ellipse">
                <a:avLst/>
              </a:prstGeom>
              <a:solidFill>
                <a:srgbClr val="CECECE"/>
              </a:solidFill>
              <a:ln w="25400">
                <a:solidFill>
                  <a:schemeClr val="tx1"/>
                </a:solidFill>
                <a:round/>
                <a:headEnd/>
                <a:tailEnd/>
              </a:ln>
            </p:spPr>
            <p:txBody>
              <a:bodyPr wrap="none" anchor="ctr"/>
              <a:lstStyle/>
              <a:p>
                <a:endParaRPr lang="zh-CN" altLang="en-US"/>
              </a:p>
            </p:txBody>
          </p:sp>
          <p:grpSp>
            <p:nvGrpSpPr>
              <p:cNvPr id="95248" name="Group 112"/>
              <p:cNvGrpSpPr>
                <a:grpSpLocks/>
              </p:cNvGrpSpPr>
              <p:nvPr/>
            </p:nvGrpSpPr>
            <p:grpSpPr bwMode="auto">
              <a:xfrm>
                <a:off x="3914" y="3269"/>
                <a:ext cx="453" cy="541"/>
                <a:chOff x="3914" y="3269"/>
                <a:chExt cx="453" cy="541"/>
              </a:xfrm>
            </p:grpSpPr>
            <p:sp>
              <p:nvSpPr>
                <p:cNvPr id="95249" name="Rectangle 113"/>
                <p:cNvSpPr>
                  <a:spLocks noChangeArrowheads="1"/>
                </p:cNvSpPr>
                <p:nvPr/>
              </p:nvSpPr>
              <p:spPr bwMode="auto">
                <a:xfrm>
                  <a:off x="3997" y="3274"/>
                  <a:ext cx="280" cy="131"/>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5250" name="Rectangle 114"/>
                <p:cNvSpPr>
                  <a:spLocks noChangeArrowheads="1"/>
                </p:cNvSpPr>
                <p:nvPr/>
              </p:nvSpPr>
              <p:spPr bwMode="auto">
                <a:xfrm>
                  <a:off x="3919" y="3378"/>
                  <a:ext cx="437" cy="432"/>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5251" name="Arc 115"/>
                <p:cNvSpPr>
                  <a:spLocks/>
                </p:cNvSpPr>
                <p:nvPr/>
              </p:nvSpPr>
              <p:spPr bwMode="auto">
                <a:xfrm>
                  <a:off x="3914" y="3270"/>
                  <a:ext cx="80" cy="120"/>
                </a:xfrm>
                <a:custGeom>
                  <a:avLst/>
                  <a:gdLst>
                    <a:gd name="T0" fmla="*/ 0 w 21593"/>
                    <a:gd name="T1" fmla="*/ 0 h 21598"/>
                    <a:gd name="T2" fmla="*/ 0 w 21593"/>
                    <a:gd name="T3" fmla="*/ 0 h 21598"/>
                    <a:gd name="T4" fmla="*/ 0 w 21593"/>
                    <a:gd name="T5" fmla="*/ 0 h 21598"/>
                    <a:gd name="T6" fmla="*/ 0 60000 65536"/>
                    <a:gd name="T7" fmla="*/ 0 60000 65536"/>
                    <a:gd name="T8" fmla="*/ 0 60000 65536"/>
                    <a:gd name="T9" fmla="*/ 0 w 21593"/>
                    <a:gd name="T10" fmla="*/ 0 h 21598"/>
                    <a:gd name="T11" fmla="*/ 21593 w 21593"/>
                    <a:gd name="T12" fmla="*/ 21598 h 21598"/>
                  </a:gdLst>
                  <a:ahLst/>
                  <a:cxnLst>
                    <a:cxn ang="T6">
                      <a:pos x="T0" y="T1"/>
                    </a:cxn>
                    <a:cxn ang="T7">
                      <a:pos x="T2" y="T3"/>
                    </a:cxn>
                    <a:cxn ang="T8">
                      <a:pos x="T4" y="T5"/>
                    </a:cxn>
                  </a:cxnLst>
                  <a:rect l="T9" t="T10" r="T11" b="T12"/>
                  <a:pathLst>
                    <a:path w="21593" h="21598" fill="none" extrusionOk="0">
                      <a:moveTo>
                        <a:pt x="-1" y="21057"/>
                      </a:moveTo>
                      <a:cubicBezTo>
                        <a:pt x="290" y="9447"/>
                        <a:pt x="9709" y="144"/>
                        <a:pt x="21322" y="-1"/>
                      </a:cubicBezTo>
                    </a:path>
                    <a:path w="21593" h="21598" stroke="0" extrusionOk="0">
                      <a:moveTo>
                        <a:pt x="-1" y="21057"/>
                      </a:moveTo>
                      <a:cubicBezTo>
                        <a:pt x="290" y="9447"/>
                        <a:pt x="9709" y="144"/>
                        <a:pt x="21322" y="-1"/>
                      </a:cubicBezTo>
                      <a:lnTo>
                        <a:pt x="21593" y="21598"/>
                      </a:lnTo>
                      <a:close/>
                    </a:path>
                  </a:pathLst>
                </a:custGeom>
                <a:solidFill>
                  <a:srgbClr val="CECECE"/>
                </a:solidFill>
                <a:ln w="25400" cap="rnd">
                  <a:solidFill>
                    <a:schemeClr val="tx1"/>
                  </a:solidFill>
                  <a:round/>
                  <a:headEnd/>
                  <a:tailEnd/>
                </a:ln>
              </p:spPr>
              <p:txBody>
                <a:bodyPr/>
                <a:lstStyle/>
                <a:p>
                  <a:endParaRPr lang="zh-CN" altLang="en-US"/>
                </a:p>
              </p:txBody>
            </p:sp>
            <p:sp>
              <p:nvSpPr>
                <p:cNvPr id="95252" name="Arc 116"/>
                <p:cNvSpPr>
                  <a:spLocks/>
                </p:cNvSpPr>
                <p:nvPr/>
              </p:nvSpPr>
              <p:spPr bwMode="auto">
                <a:xfrm>
                  <a:off x="4284" y="3269"/>
                  <a:ext cx="83" cy="121"/>
                </a:xfrm>
                <a:custGeom>
                  <a:avLst/>
                  <a:gdLst>
                    <a:gd name="T0" fmla="*/ 0 w 22132"/>
                    <a:gd name="T1" fmla="*/ 0 h 21600"/>
                    <a:gd name="T2" fmla="*/ 0 w 22132"/>
                    <a:gd name="T3" fmla="*/ 0 h 21600"/>
                    <a:gd name="T4" fmla="*/ 0 w 22132"/>
                    <a:gd name="T5" fmla="*/ 0 h 21600"/>
                    <a:gd name="T6" fmla="*/ 0 60000 65536"/>
                    <a:gd name="T7" fmla="*/ 0 60000 65536"/>
                    <a:gd name="T8" fmla="*/ 0 60000 65536"/>
                    <a:gd name="T9" fmla="*/ 0 w 22132"/>
                    <a:gd name="T10" fmla="*/ 0 h 21600"/>
                    <a:gd name="T11" fmla="*/ 22132 w 22132"/>
                    <a:gd name="T12" fmla="*/ 21600 h 21600"/>
                  </a:gdLst>
                  <a:ahLst/>
                  <a:cxnLst>
                    <a:cxn ang="T6">
                      <a:pos x="T0" y="T1"/>
                    </a:cxn>
                    <a:cxn ang="T7">
                      <a:pos x="T2" y="T3"/>
                    </a:cxn>
                    <a:cxn ang="T8">
                      <a:pos x="T4" y="T5"/>
                    </a:cxn>
                  </a:cxnLst>
                  <a:rect l="T9" t="T10" r="T11" b="T12"/>
                  <a:pathLst>
                    <a:path w="22132" h="21600" fill="none" extrusionOk="0">
                      <a:moveTo>
                        <a:pt x="-1" y="6"/>
                      </a:moveTo>
                      <a:cubicBezTo>
                        <a:pt x="177" y="2"/>
                        <a:pt x="355" y="-1"/>
                        <a:pt x="533" y="0"/>
                      </a:cubicBezTo>
                      <a:cubicBezTo>
                        <a:pt x="12391" y="0"/>
                        <a:pt x="22032" y="9560"/>
                        <a:pt x="22132" y="21418"/>
                      </a:cubicBezTo>
                    </a:path>
                    <a:path w="22132" h="21600" stroke="0" extrusionOk="0">
                      <a:moveTo>
                        <a:pt x="-1" y="6"/>
                      </a:moveTo>
                      <a:cubicBezTo>
                        <a:pt x="177" y="2"/>
                        <a:pt x="355" y="-1"/>
                        <a:pt x="533" y="0"/>
                      </a:cubicBezTo>
                      <a:cubicBezTo>
                        <a:pt x="12391" y="0"/>
                        <a:pt x="22032" y="9560"/>
                        <a:pt x="22132" y="21418"/>
                      </a:cubicBezTo>
                      <a:lnTo>
                        <a:pt x="533" y="21600"/>
                      </a:lnTo>
                      <a:close/>
                    </a:path>
                  </a:pathLst>
                </a:custGeom>
                <a:solidFill>
                  <a:srgbClr val="CECECE"/>
                </a:solidFill>
                <a:ln w="25400" cap="rnd">
                  <a:solidFill>
                    <a:schemeClr val="tx1"/>
                  </a:solidFill>
                  <a:round/>
                  <a:headEnd/>
                  <a:tailEnd/>
                </a:ln>
              </p:spPr>
              <p:txBody>
                <a:bodyPr/>
                <a:lstStyle/>
                <a:p>
                  <a:endParaRPr lang="zh-CN" altLang="en-US"/>
                </a:p>
              </p:txBody>
            </p:sp>
          </p:grpSp>
        </p:grpSp>
        <p:sp>
          <p:nvSpPr>
            <p:cNvPr id="95246" name="Rectangle 117"/>
            <p:cNvSpPr>
              <a:spLocks noChangeArrowheads="1"/>
            </p:cNvSpPr>
            <p:nvPr/>
          </p:nvSpPr>
          <p:spPr bwMode="auto">
            <a:xfrm>
              <a:off x="3902" y="1406"/>
              <a:ext cx="904"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0" lang="zh-CN" altLang="en-US" sz="2400">
                  <a:latin typeface="Comic Sans MS" pitchFamily="66" charset="0"/>
                </a:rPr>
                <a:t>化学品安全</a:t>
              </a:r>
            </a:p>
          </p:txBody>
        </p:sp>
      </p:grpSp>
    </p:spTree>
    <p:extLst>
      <p:ext uri="{BB962C8B-B14F-4D97-AF65-F5344CB8AC3E}">
        <p14:creationId xmlns:p14="http://schemas.microsoft.com/office/powerpoint/2010/main" val="2386776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814917" y="765176"/>
            <a:ext cx="104648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pPr>
              <a:lnSpc>
                <a:spcPct val="130000"/>
              </a:lnSpc>
            </a:pPr>
            <a:r>
              <a:rPr lang="en-US" altLang="zh-CN" sz="2800">
                <a:latin typeface="幼圆" pitchFamily="49" charset="-122"/>
                <a:ea typeface="幼圆" pitchFamily="49" charset="-122"/>
              </a:rPr>
              <a:t>【</a:t>
            </a:r>
            <a:r>
              <a:rPr lang="zh-CN" altLang="en-US" sz="2800">
                <a:solidFill>
                  <a:srgbClr val="FF0000"/>
                </a:solidFill>
                <a:latin typeface="幼圆" pitchFamily="49" charset="-122"/>
                <a:ea typeface="幼圆" pitchFamily="49" charset="-122"/>
              </a:rPr>
              <a:t>通用规范</a:t>
            </a:r>
            <a:r>
              <a:rPr lang="en-US" altLang="zh-CN" sz="2800">
                <a:latin typeface="幼圆" pitchFamily="49" charset="-122"/>
                <a:ea typeface="幼圆" pitchFamily="49" charset="-122"/>
              </a:rPr>
              <a:t>】</a:t>
            </a:r>
          </a:p>
          <a:p>
            <a:r>
              <a:rPr lang="en-US" altLang="zh-CN" sz="2400">
                <a:latin typeface="幼圆" pitchFamily="49" charset="-122"/>
                <a:ea typeface="幼圆" pitchFamily="49" charset="-122"/>
              </a:rPr>
              <a:t>5.7.4 </a:t>
            </a:r>
            <a:r>
              <a:rPr lang="zh-CN" altLang="en-US" sz="2400">
                <a:latin typeface="幼圆" pitchFamily="49" charset="-122"/>
                <a:ea typeface="幼圆" pitchFamily="49" charset="-122"/>
              </a:rPr>
              <a:t>化学事故应急咨询服务电话</a:t>
            </a:r>
          </a:p>
          <a:p>
            <a:r>
              <a:rPr lang="zh-CN" altLang="en-US" sz="2400">
                <a:latin typeface="幼圆" pitchFamily="49" charset="-122"/>
                <a:ea typeface="幼圆" pitchFamily="49" charset="-122"/>
              </a:rPr>
              <a:t>    生产企业应设立</a:t>
            </a:r>
            <a:r>
              <a:rPr lang="en-US" altLang="zh-CN" sz="2400">
                <a:latin typeface="幼圆" pitchFamily="49" charset="-122"/>
                <a:ea typeface="幼圆" pitchFamily="49" charset="-122"/>
              </a:rPr>
              <a:t>24h</a:t>
            </a:r>
            <a:r>
              <a:rPr lang="zh-CN" altLang="en-US" sz="2400">
                <a:latin typeface="幼圆" pitchFamily="49" charset="-122"/>
                <a:ea typeface="幼圆" pitchFamily="49" charset="-122"/>
              </a:rPr>
              <a:t>应急咨询服务固定电话，有专业</a:t>
            </a:r>
            <a:endParaRPr lang="en-US" altLang="zh-CN" sz="2400">
              <a:latin typeface="幼圆" pitchFamily="49" charset="-122"/>
              <a:ea typeface="幼圆" pitchFamily="49" charset="-122"/>
            </a:endParaRPr>
          </a:p>
          <a:p>
            <a:r>
              <a:rPr lang="zh-CN" altLang="en-US" sz="2400">
                <a:latin typeface="幼圆" pitchFamily="49" charset="-122"/>
                <a:ea typeface="幼圆" pitchFamily="49" charset="-122"/>
              </a:rPr>
              <a:t>人员值班并负责相关应急咨询。没有条件设立应急咨询服</a:t>
            </a:r>
            <a:endParaRPr lang="en-US" altLang="zh-CN" sz="2400">
              <a:latin typeface="幼圆" pitchFamily="49" charset="-122"/>
              <a:ea typeface="幼圆" pitchFamily="49" charset="-122"/>
            </a:endParaRPr>
          </a:p>
          <a:p>
            <a:r>
              <a:rPr lang="zh-CN" altLang="en-US" sz="2400">
                <a:latin typeface="幼圆" pitchFamily="49" charset="-122"/>
                <a:ea typeface="幼圆" pitchFamily="49" charset="-122"/>
              </a:rPr>
              <a:t>务电话的，应委托危险化学品专业应急机构作为应急咨询</a:t>
            </a:r>
            <a:endParaRPr lang="en-US" altLang="zh-CN" sz="2400">
              <a:latin typeface="幼圆" pitchFamily="49" charset="-122"/>
              <a:ea typeface="幼圆" pitchFamily="49" charset="-122"/>
            </a:endParaRPr>
          </a:p>
          <a:p>
            <a:r>
              <a:rPr lang="zh-CN" altLang="en-US" sz="2400">
                <a:latin typeface="幼圆" pitchFamily="49" charset="-122"/>
                <a:ea typeface="幼圆" pitchFamily="49" charset="-122"/>
              </a:rPr>
              <a:t>服务代理。 </a:t>
            </a:r>
          </a:p>
        </p:txBody>
      </p:sp>
      <p:sp>
        <p:nvSpPr>
          <p:cNvPr id="14339" name="Rectangle 5"/>
          <p:cNvSpPr>
            <a:spLocks noChangeArrowheads="1"/>
          </p:cNvSpPr>
          <p:nvPr/>
        </p:nvSpPr>
        <p:spPr bwMode="auto">
          <a:xfrm>
            <a:off x="719667" y="3284538"/>
            <a:ext cx="10752667" cy="229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a:t>【</a:t>
            </a:r>
            <a:r>
              <a:rPr lang="zh-CN" altLang="en-US">
                <a:solidFill>
                  <a:srgbClr val="FF0000"/>
                </a:solidFill>
              </a:rPr>
              <a:t>评审标准</a:t>
            </a:r>
            <a:r>
              <a:rPr lang="en-US" altLang="zh-CN"/>
              <a:t>】</a:t>
            </a:r>
          </a:p>
          <a:p>
            <a:r>
              <a:rPr lang="en-US" altLang="zh-CN" sz="2400">
                <a:latin typeface="幼圆" pitchFamily="49" charset="-122"/>
                <a:ea typeface="幼圆" pitchFamily="49" charset="-122"/>
              </a:rPr>
              <a:t>9.4 </a:t>
            </a:r>
            <a:r>
              <a:rPr lang="zh-CN" altLang="en-US" sz="2400">
                <a:latin typeface="幼圆" pitchFamily="49" charset="-122"/>
                <a:ea typeface="幼圆" pitchFamily="49" charset="-122"/>
              </a:rPr>
              <a:t>化学事故应急咨询服务电话</a:t>
            </a:r>
          </a:p>
          <a:p>
            <a:r>
              <a:rPr lang="zh-CN" altLang="en-US" sz="2400">
                <a:latin typeface="幼圆" pitchFamily="49" charset="-122"/>
                <a:ea typeface="幼圆" pitchFamily="49" charset="-122"/>
              </a:rPr>
              <a:t>    生产企业设立应急咨询服务固定电话或委托危险化学品专业应急机构，为用户提供</a:t>
            </a:r>
            <a:r>
              <a:rPr lang="en-US" altLang="zh-CN" sz="2400">
                <a:latin typeface="幼圆" pitchFamily="49" charset="-122"/>
                <a:ea typeface="幼圆" pitchFamily="49" charset="-122"/>
              </a:rPr>
              <a:t>24</a:t>
            </a:r>
            <a:r>
              <a:rPr lang="zh-CN" altLang="en-US" sz="2400">
                <a:latin typeface="幼圆" pitchFamily="49" charset="-122"/>
                <a:ea typeface="幼圆" pitchFamily="49" charset="-122"/>
              </a:rPr>
              <a:t>小时应急咨询服务。</a:t>
            </a:r>
            <a:r>
              <a:rPr lang="zh-CN" altLang="en-US"/>
              <a:t> </a:t>
            </a:r>
          </a:p>
          <a:p>
            <a:endParaRPr lang="zh-CN" altLang="en-US" sz="2400">
              <a:latin typeface="幼圆" pitchFamily="49" charset="-122"/>
              <a:ea typeface="幼圆" pitchFamily="49" charset="-122"/>
            </a:endParaRPr>
          </a:p>
          <a:p>
            <a:r>
              <a:rPr lang="zh-CN" altLang="en-US" sz="2400">
                <a:latin typeface="幼圆" pitchFamily="49" charset="-122"/>
                <a:ea typeface="幼圆" pitchFamily="49" charset="-122"/>
              </a:rPr>
              <a:t>未设立应急电话，也未委托应急机构代理，扣</a:t>
            </a:r>
            <a:r>
              <a:rPr lang="en-US" altLang="zh-CN" sz="2400">
                <a:latin typeface="幼圆" pitchFamily="49" charset="-122"/>
                <a:ea typeface="幼圆" pitchFamily="49" charset="-122"/>
              </a:rPr>
              <a:t>10</a:t>
            </a:r>
            <a:r>
              <a:rPr lang="zh-CN" altLang="en-US" sz="2400">
                <a:latin typeface="幼圆" pitchFamily="49" charset="-122"/>
                <a:ea typeface="幼圆" pitchFamily="49" charset="-122"/>
              </a:rPr>
              <a:t>分（</a:t>
            </a:r>
            <a:r>
              <a:rPr lang="en-US" altLang="zh-CN" sz="2400">
                <a:latin typeface="幼圆" pitchFamily="49" charset="-122"/>
                <a:ea typeface="幼圆" pitchFamily="49" charset="-122"/>
              </a:rPr>
              <a:t>B</a:t>
            </a:r>
            <a:r>
              <a:rPr lang="zh-CN" altLang="en-US" sz="2400">
                <a:latin typeface="幼圆" pitchFamily="49" charset="-122"/>
                <a:ea typeface="幼圆" pitchFamily="49" charset="-122"/>
              </a:rPr>
              <a:t>级要素否决项）</a:t>
            </a:r>
            <a:endParaRPr lang="en-US" altLang="zh-CN" sz="2400">
              <a:latin typeface="幼圆" pitchFamily="49" charset="-122"/>
              <a:ea typeface="幼圆" pitchFamily="49" charset="-122"/>
            </a:endParaRPr>
          </a:p>
        </p:txBody>
      </p:sp>
      <p:sp>
        <p:nvSpPr>
          <p:cNvPr id="14340" name="AutoShape 6"/>
          <p:cNvSpPr>
            <a:spLocks noChangeArrowheads="1"/>
          </p:cNvSpPr>
          <p:nvPr/>
        </p:nvSpPr>
        <p:spPr bwMode="auto">
          <a:xfrm>
            <a:off x="431801" y="5157789"/>
            <a:ext cx="768351" cy="554037"/>
          </a:xfrm>
          <a:prstGeom prst="irregularSeal2">
            <a:avLst/>
          </a:prstGeom>
          <a:solidFill>
            <a:schemeClr val="accent1"/>
          </a:solidFill>
          <a:ln w="9525">
            <a:solidFill>
              <a:schemeClr val="tx1"/>
            </a:solidFill>
            <a:miter lim="800000"/>
            <a:headEnd/>
            <a:tailEnd/>
          </a:ln>
        </p:spPr>
        <p:txBody>
          <a:bodyPr wrap="none" anchor="ctr"/>
          <a:lstStyle/>
          <a:p>
            <a:endParaRPr lang="zh-CN" altLang="en-US"/>
          </a:p>
        </p:txBody>
      </p:sp>
    </p:spTree>
    <p:extLst>
      <p:ext uri="{BB962C8B-B14F-4D97-AF65-F5344CB8AC3E}">
        <p14:creationId xmlns:p14="http://schemas.microsoft.com/office/powerpoint/2010/main" val="12703633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912284" y="1557339"/>
            <a:ext cx="6144683"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kumimoji="0" lang="zh-CN" altLang="en-US" sz="4000">
                <a:solidFill>
                  <a:srgbClr val="A50021"/>
                </a:solidFill>
              </a:rPr>
              <a:t>▲培训教育目的</a:t>
            </a:r>
          </a:p>
          <a:p>
            <a:pPr>
              <a:lnSpc>
                <a:spcPct val="90000"/>
              </a:lnSpc>
            </a:pPr>
            <a:r>
              <a:rPr kumimoji="0" lang="zh-CN" altLang="en-US" sz="3600">
                <a:solidFill>
                  <a:srgbClr val="292B07"/>
                </a:solidFill>
              </a:rPr>
              <a:t>　　</a:t>
            </a:r>
            <a:r>
              <a:rPr kumimoji="0" lang="zh-CN" altLang="en-US" sz="2800">
                <a:solidFill>
                  <a:srgbClr val="292B07"/>
                </a:solidFill>
              </a:rPr>
              <a:t>向接触危险化学品的所有作业人员传递安全卫生信息，使其正确认识化学品的危害，并能主动地预防和控制；</a:t>
            </a:r>
          </a:p>
          <a:p>
            <a:pPr>
              <a:lnSpc>
                <a:spcPct val="90000"/>
              </a:lnSpc>
            </a:pPr>
            <a:r>
              <a:rPr kumimoji="0" lang="zh-CN" altLang="en-US" sz="2800">
                <a:solidFill>
                  <a:srgbClr val="292B07"/>
                </a:solidFill>
              </a:rPr>
              <a:t>        化学品的生产和使用企业对作业人员的培训教育负有最基本的责任。</a:t>
            </a:r>
            <a:endParaRPr kumimoji="0" lang="zh-CN" altLang="en-US" sz="2800"/>
          </a:p>
        </p:txBody>
      </p:sp>
      <p:grpSp>
        <p:nvGrpSpPr>
          <p:cNvPr id="96259" name="Group 6"/>
          <p:cNvGrpSpPr>
            <a:grpSpLocks/>
          </p:cNvGrpSpPr>
          <p:nvPr/>
        </p:nvGrpSpPr>
        <p:grpSpPr bwMode="auto">
          <a:xfrm>
            <a:off x="7152218" y="2420939"/>
            <a:ext cx="3998383" cy="2879725"/>
            <a:chOff x="3252" y="1365"/>
            <a:chExt cx="2297" cy="2453"/>
          </a:xfrm>
        </p:grpSpPr>
        <p:sp>
          <p:nvSpPr>
            <p:cNvPr id="96260" name="Rectangle 7"/>
            <p:cNvSpPr>
              <a:spLocks noChangeArrowheads="1"/>
            </p:cNvSpPr>
            <p:nvPr/>
          </p:nvSpPr>
          <p:spPr bwMode="auto">
            <a:xfrm>
              <a:off x="3877" y="1365"/>
              <a:ext cx="1399" cy="980"/>
            </a:xfrm>
            <a:prstGeom prst="rect">
              <a:avLst/>
            </a:prstGeom>
            <a:solidFill>
              <a:srgbClr val="FCFEB9"/>
            </a:solidFill>
            <a:ln w="50800">
              <a:solidFill>
                <a:schemeClr val="tx1"/>
              </a:solidFill>
              <a:miter lim="800000"/>
              <a:headEnd/>
              <a:tailEnd/>
            </a:ln>
          </p:spPr>
          <p:txBody>
            <a:bodyPr wrap="none" anchor="ctr"/>
            <a:lstStyle/>
            <a:p>
              <a:endParaRPr lang="zh-CN" altLang="en-US"/>
            </a:p>
          </p:txBody>
        </p:sp>
        <p:grpSp>
          <p:nvGrpSpPr>
            <p:cNvPr id="96261" name="Group 8"/>
            <p:cNvGrpSpPr>
              <a:grpSpLocks/>
            </p:cNvGrpSpPr>
            <p:nvPr/>
          </p:nvGrpSpPr>
          <p:grpSpPr bwMode="auto">
            <a:xfrm>
              <a:off x="4065" y="1863"/>
              <a:ext cx="794" cy="1106"/>
              <a:chOff x="4065" y="1863"/>
              <a:chExt cx="794" cy="1106"/>
            </a:xfrm>
          </p:grpSpPr>
          <p:grpSp>
            <p:nvGrpSpPr>
              <p:cNvPr id="96306" name="Group 9"/>
              <p:cNvGrpSpPr>
                <a:grpSpLocks/>
              </p:cNvGrpSpPr>
              <p:nvPr/>
            </p:nvGrpSpPr>
            <p:grpSpPr bwMode="auto">
              <a:xfrm>
                <a:off x="4065" y="1863"/>
                <a:ext cx="794" cy="1106"/>
                <a:chOff x="4065" y="1863"/>
                <a:chExt cx="794" cy="1106"/>
              </a:xfrm>
            </p:grpSpPr>
            <p:sp>
              <p:nvSpPr>
                <p:cNvPr id="96308" name="Line 10"/>
                <p:cNvSpPr>
                  <a:spLocks noChangeShapeType="1"/>
                </p:cNvSpPr>
                <p:nvPr/>
              </p:nvSpPr>
              <p:spPr bwMode="auto">
                <a:xfrm flipH="1" flipV="1">
                  <a:off x="4065" y="1863"/>
                  <a:ext cx="219" cy="389"/>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grpSp>
              <p:nvGrpSpPr>
                <p:cNvPr id="96309" name="Group 11"/>
                <p:cNvGrpSpPr>
                  <a:grpSpLocks/>
                </p:cNvGrpSpPr>
                <p:nvPr/>
              </p:nvGrpSpPr>
              <p:grpSpPr bwMode="auto">
                <a:xfrm>
                  <a:off x="4210" y="1920"/>
                  <a:ext cx="649" cy="1049"/>
                  <a:chOff x="4210" y="1920"/>
                  <a:chExt cx="649" cy="1049"/>
                </a:xfrm>
              </p:grpSpPr>
              <p:sp>
                <p:nvSpPr>
                  <p:cNvPr id="96310" name="Oval 12"/>
                  <p:cNvSpPr>
                    <a:spLocks noChangeArrowheads="1"/>
                  </p:cNvSpPr>
                  <p:nvPr/>
                </p:nvSpPr>
                <p:spPr bwMode="auto">
                  <a:xfrm>
                    <a:off x="4335" y="2388"/>
                    <a:ext cx="74" cy="7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6311" name="Oval 13"/>
                  <p:cNvSpPr>
                    <a:spLocks noChangeArrowheads="1"/>
                  </p:cNvSpPr>
                  <p:nvPr/>
                </p:nvSpPr>
                <p:spPr bwMode="auto">
                  <a:xfrm>
                    <a:off x="4506" y="1920"/>
                    <a:ext cx="183" cy="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6312" name="Freeform 14"/>
                  <p:cNvSpPr>
                    <a:spLocks/>
                  </p:cNvSpPr>
                  <p:nvPr/>
                </p:nvSpPr>
                <p:spPr bwMode="auto">
                  <a:xfrm>
                    <a:off x="4210" y="2150"/>
                    <a:ext cx="636" cy="819"/>
                  </a:xfrm>
                  <a:custGeom>
                    <a:avLst/>
                    <a:gdLst>
                      <a:gd name="T0" fmla="*/ 447 w 636"/>
                      <a:gd name="T1" fmla="*/ 30 h 819"/>
                      <a:gd name="T2" fmla="*/ 485 w 636"/>
                      <a:gd name="T3" fmla="*/ 30 h 819"/>
                      <a:gd name="T4" fmla="*/ 533 w 636"/>
                      <a:gd name="T5" fmla="*/ 64 h 819"/>
                      <a:gd name="T6" fmla="*/ 635 w 636"/>
                      <a:gd name="T7" fmla="*/ 255 h 819"/>
                      <a:gd name="T8" fmla="*/ 631 w 636"/>
                      <a:gd name="T9" fmla="*/ 339 h 819"/>
                      <a:gd name="T10" fmla="*/ 562 w 636"/>
                      <a:gd name="T11" fmla="*/ 404 h 819"/>
                      <a:gd name="T12" fmla="*/ 506 w 636"/>
                      <a:gd name="T13" fmla="*/ 454 h 819"/>
                      <a:gd name="T14" fmla="*/ 435 w 636"/>
                      <a:gd name="T15" fmla="*/ 345 h 819"/>
                      <a:gd name="T16" fmla="*/ 462 w 636"/>
                      <a:gd name="T17" fmla="*/ 315 h 819"/>
                      <a:gd name="T18" fmla="*/ 485 w 636"/>
                      <a:gd name="T19" fmla="*/ 292 h 819"/>
                      <a:gd name="T20" fmla="*/ 437 w 636"/>
                      <a:gd name="T21" fmla="*/ 197 h 819"/>
                      <a:gd name="T22" fmla="*/ 300 w 636"/>
                      <a:gd name="T23" fmla="*/ 315 h 819"/>
                      <a:gd name="T24" fmla="*/ 434 w 636"/>
                      <a:gd name="T25" fmla="*/ 547 h 819"/>
                      <a:gd name="T26" fmla="*/ 546 w 636"/>
                      <a:gd name="T27" fmla="*/ 440 h 819"/>
                      <a:gd name="T28" fmla="*/ 545 w 636"/>
                      <a:gd name="T29" fmla="*/ 818 h 819"/>
                      <a:gd name="T30" fmla="*/ 259 w 636"/>
                      <a:gd name="T31" fmla="*/ 818 h 819"/>
                      <a:gd name="T32" fmla="*/ 258 w 636"/>
                      <a:gd name="T33" fmla="*/ 251 h 819"/>
                      <a:gd name="T34" fmla="*/ 192 w 636"/>
                      <a:gd name="T35" fmla="*/ 305 h 819"/>
                      <a:gd name="T36" fmla="*/ 133 w 636"/>
                      <a:gd name="T37" fmla="*/ 305 h 819"/>
                      <a:gd name="T38" fmla="*/ 126 w 636"/>
                      <a:gd name="T39" fmla="*/ 294 h 819"/>
                      <a:gd name="T40" fmla="*/ 83 w 636"/>
                      <a:gd name="T41" fmla="*/ 218 h 819"/>
                      <a:gd name="T42" fmla="*/ 0 w 636"/>
                      <a:gd name="T43" fmla="*/ 81 h 819"/>
                      <a:gd name="T44" fmla="*/ 94 w 636"/>
                      <a:gd name="T45" fmla="*/ 0 h 819"/>
                      <a:gd name="T46" fmla="*/ 154 w 636"/>
                      <a:gd name="T47" fmla="*/ 101 h 819"/>
                      <a:gd name="T48" fmla="*/ 170 w 636"/>
                      <a:gd name="T49" fmla="*/ 123 h 819"/>
                      <a:gd name="T50" fmla="*/ 289 w 636"/>
                      <a:gd name="T51" fmla="*/ 30 h 819"/>
                      <a:gd name="T52" fmla="*/ 340 w 636"/>
                      <a:gd name="T53" fmla="*/ 30 h 819"/>
                      <a:gd name="T54" fmla="*/ 447 w 636"/>
                      <a:gd name="T55" fmla="*/ 30 h 8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6"/>
                      <a:gd name="T85" fmla="*/ 0 h 819"/>
                      <a:gd name="T86" fmla="*/ 636 w 636"/>
                      <a:gd name="T87" fmla="*/ 819 h 8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6" h="819">
                        <a:moveTo>
                          <a:pt x="447" y="30"/>
                        </a:moveTo>
                        <a:lnTo>
                          <a:pt x="485" y="30"/>
                        </a:lnTo>
                        <a:lnTo>
                          <a:pt x="533" y="64"/>
                        </a:lnTo>
                        <a:lnTo>
                          <a:pt x="635" y="255"/>
                        </a:lnTo>
                        <a:lnTo>
                          <a:pt x="631" y="339"/>
                        </a:lnTo>
                        <a:lnTo>
                          <a:pt x="562" y="404"/>
                        </a:lnTo>
                        <a:lnTo>
                          <a:pt x="506" y="454"/>
                        </a:lnTo>
                        <a:lnTo>
                          <a:pt x="435" y="345"/>
                        </a:lnTo>
                        <a:lnTo>
                          <a:pt x="462" y="315"/>
                        </a:lnTo>
                        <a:lnTo>
                          <a:pt x="485" y="292"/>
                        </a:lnTo>
                        <a:lnTo>
                          <a:pt x="437" y="197"/>
                        </a:lnTo>
                        <a:lnTo>
                          <a:pt x="300" y="315"/>
                        </a:lnTo>
                        <a:lnTo>
                          <a:pt x="434" y="547"/>
                        </a:lnTo>
                        <a:lnTo>
                          <a:pt x="546" y="440"/>
                        </a:lnTo>
                        <a:lnTo>
                          <a:pt x="545" y="818"/>
                        </a:lnTo>
                        <a:lnTo>
                          <a:pt x="259" y="818"/>
                        </a:lnTo>
                        <a:lnTo>
                          <a:pt x="258" y="251"/>
                        </a:lnTo>
                        <a:lnTo>
                          <a:pt x="192" y="305"/>
                        </a:lnTo>
                        <a:lnTo>
                          <a:pt x="133" y="305"/>
                        </a:lnTo>
                        <a:lnTo>
                          <a:pt x="126" y="294"/>
                        </a:lnTo>
                        <a:lnTo>
                          <a:pt x="83" y="218"/>
                        </a:lnTo>
                        <a:lnTo>
                          <a:pt x="0" y="81"/>
                        </a:lnTo>
                        <a:lnTo>
                          <a:pt x="94" y="0"/>
                        </a:lnTo>
                        <a:lnTo>
                          <a:pt x="154" y="101"/>
                        </a:lnTo>
                        <a:lnTo>
                          <a:pt x="170" y="123"/>
                        </a:lnTo>
                        <a:lnTo>
                          <a:pt x="289" y="30"/>
                        </a:lnTo>
                        <a:lnTo>
                          <a:pt x="340" y="30"/>
                        </a:lnTo>
                        <a:lnTo>
                          <a:pt x="447" y="3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96313" name="Oval 15"/>
                  <p:cNvSpPr>
                    <a:spLocks noChangeArrowheads="1"/>
                  </p:cNvSpPr>
                  <p:nvPr/>
                </p:nvSpPr>
                <p:spPr bwMode="auto">
                  <a:xfrm>
                    <a:off x="4788" y="2390"/>
                    <a:ext cx="71" cy="1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6314" name="Arc 16"/>
                  <p:cNvSpPr>
                    <a:spLocks/>
                  </p:cNvSpPr>
                  <p:nvPr/>
                </p:nvSpPr>
                <p:spPr bwMode="auto">
                  <a:xfrm>
                    <a:off x="4558" y="2175"/>
                    <a:ext cx="102" cy="54"/>
                  </a:xfrm>
                  <a:custGeom>
                    <a:avLst/>
                    <a:gdLst>
                      <a:gd name="T0" fmla="*/ 0 w 43200"/>
                      <a:gd name="T1" fmla="*/ 0 h 22868"/>
                      <a:gd name="T2" fmla="*/ 0 w 43200"/>
                      <a:gd name="T3" fmla="*/ 0 h 22868"/>
                      <a:gd name="T4" fmla="*/ 0 w 43200"/>
                      <a:gd name="T5" fmla="*/ 0 h 22868"/>
                      <a:gd name="T6" fmla="*/ 0 60000 65536"/>
                      <a:gd name="T7" fmla="*/ 0 60000 65536"/>
                      <a:gd name="T8" fmla="*/ 0 60000 65536"/>
                      <a:gd name="T9" fmla="*/ 0 w 43200"/>
                      <a:gd name="T10" fmla="*/ 0 h 22868"/>
                      <a:gd name="T11" fmla="*/ 43200 w 43200"/>
                      <a:gd name="T12" fmla="*/ 22868 h 22868"/>
                    </a:gdLst>
                    <a:ahLst/>
                    <a:cxnLst>
                      <a:cxn ang="T6">
                        <a:pos x="T0" y="T1"/>
                      </a:cxn>
                      <a:cxn ang="T7">
                        <a:pos x="T2" y="T3"/>
                      </a:cxn>
                      <a:cxn ang="T8">
                        <a:pos x="T4" y="T5"/>
                      </a:cxn>
                    </a:cxnLst>
                    <a:rect l="T9" t="T10" r="T11" b="T12"/>
                    <a:pathLst>
                      <a:path w="43200" h="22868" fill="none" extrusionOk="0">
                        <a:moveTo>
                          <a:pt x="43195" y="836"/>
                        </a:moveTo>
                        <a:cubicBezTo>
                          <a:pt x="43198" y="979"/>
                          <a:pt x="43200" y="1123"/>
                          <a:pt x="43200" y="1268"/>
                        </a:cubicBezTo>
                        <a:cubicBezTo>
                          <a:pt x="43200" y="13197"/>
                          <a:pt x="33529" y="22868"/>
                          <a:pt x="21600" y="22868"/>
                        </a:cubicBezTo>
                        <a:cubicBezTo>
                          <a:pt x="9670" y="22868"/>
                          <a:pt x="0" y="13197"/>
                          <a:pt x="0" y="1268"/>
                        </a:cubicBezTo>
                        <a:cubicBezTo>
                          <a:pt x="-1" y="845"/>
                          <a:pt x="12" y="422"/>
                          <a:pt x="37" y="0"/>
                        </a:cubicBezTo>
                      </a:path>
                      <a:path w="43200" h="22868" stroke="0" extrusionOk="0">
                        <a:moveTo>
                          <a:pt x="43195" y="836"/>
                        </a:moveTo>
                        <a:cubicBezTo>
                          <a:pt x="43198" y="979"/>
                          <a:pt x="43200" y="1123"/>
                          <a:pt x="43200" y="1268"/>
                        </a:cubicBezTo>
                        <a:cubicBezTo>
                          <a:pt x="43200" y="13197"/>
                          <a:pt x="33529" y="22868"/>
                          <a:pt x="21600" y="22868"/>
                        </a:cubicBezTo>
                        <a:cubicBezTo>
                          <a:pt x="9670" y="22868"/>
                          <a:pt x="0" y="13197"/>
                          <a:pt x="0" y="1268"/>
                        </a:cubicBezTo>
                        <a:cubicBezTo>
                          <a:pt x="-1" y="845"/>
                          <a:pt x="12" y="422"/>
                          <a:pt x="37" y="0"/>
                        </a:cubicBezTo>
                        <a:lnTo>
                          <a:pt x="21600" y="1268"/>
                        </a:lnTo>
                        <a:close/>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grpSp>
          </p:grpSp>
          <p:sp>
            <p:nvSpPr>
              <p:cNvPr id="96307" name="Arc 17"/>
              <p:cNvSpPr>
                <a:spLocks/>
              </p:cNvSpPr>
              <p:nvPr/>
            </p:nvSpPr>
            <p:spPr bwMode="auto">
              <a:xfrm>
                <a:off x="4664" y="2181"/>
                <a:ext cx="86" cy="85"/>
              </a:xfrm>
              <a:custGeom>
                <a:avLst/>
                <a:gdLst>
                  <a:gd name="T0" fmla="*/ 0 w 36663"/>
                  <a:gd name="T1" fmla="*/ 0 h 36431"/>
                  <a:gd name="T2" fmla="*/ 0 w 36663"/>
                  <a:gd name="T3" fmla="*/ 0 h 36431"/>
                  <a:gd name="T4" fmla="*/ 0 w 36663"/>
                  <a:gd name="T5" fmla="*/ 0 h 36431"/>
                  <a:gd name="T6" fmla="*/ 0 60000 65536"/>
                  <a:gd name="T7" fmla="*/ 0 60000 65536"/>
                  <a:gd name="T8" fmla="*/ 0 60000 65536"/>
                  <a:gd name="T9" fmla="*/ 0 w 36663"/>
                  <a:gd name="T10" fmla="*/ 0 h 36431"/>
                  <a:gd name="T11" fmla="*/ 36663 w 36663"/>
                  <a:gd name="T12" fmla="*/ 36431 h 36431"/>
                </a:gdLst>
                <a:ahLst/>
                <a:cxnLst>
                  <a:cxn ang="T6">
                    <a:pos x="T0" y="T1"/>
                  </a:cxn>
                  <a:cxn ang="T7">
                    <a:pos x="T2" y="T3"/>
                  </a:cxn>
                  <a:cxn ang="T8">
                    <a:pos x="T4" y="T5"/>
                  </a:cxn>
                </a:cxnLst>
                <a:rect l="T9" t="T10" r="T11" b="T12"/>
                <a:pathLst>
                  <a:path w="36663" h="36431" fill="none" extrusionOk="0">
                    <a:moveTo>
                      <a:pt x="-1" y="6118"/>
                    </a:moveTo>
                    <a:cubicBezTo>
                      <a:pt x="4032" y="2195"/>
                      <a:pt x="9436" y="-1"/>
                      <a:pt x="15063" y="0"/>
                    </a:cubicBezTo>
                    <a:cubicBezTo>
                      <a:pt x="26992" y="0"/>
                      <a:pt x="36663" y="9670"/>
                      <a:pt x="36663" y="21600"/>
                    </a:cubicBezTo>
                    <a:cubicBezTo>
                      <a:pt x="36663" y="27115"/>
                      <a:pt x="34553" y="32421"/>
                      <a:pt x="30766" y="36431"/>
                    </a:cubicBezTo>
                  </a:path>
                  <a:path w="36663" h="36431" stroke="0" extrusionOk="0">
                    <a:moveTo>
                      <a:pt x="-1" y="6118"/>
                    </a:moveTo>
                    <a:cubicBezTo>
                      <a:pt x="4032" y="2195"/>
                      <a:pt x="9436" y="-1"/>
                      <a:pt x="15063" y="0"/>
                    </a:cubicBezTo>
                    <a:cubicBezTo>
                      <a:pt x="26992" y="0"/>
                      <a:pt x="36663" y="9670"/>
                      <a:pt x="36663" y="21600"/>
                    </a:cubicBezTo>
                    <a:cubicBezTo>
                      <a:pt x="36663" y="27115"/>
                      <a:pt x="34553" y="32421"/>
                      <a:pt x="30766" y="36431"/>
                    </a:cubicBezTo>
                    <a:lnTo>
                      <a:pt x="15063" y="21600"/>
                    </a:lnTo>
                    <a:close/>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grpSp>
        <p:grpSp>
          <p:nvGrpSpPr>
            <p:cNvPr id="96262" name="Group 18"/>
            <p:cNvGrpSpPr>
              <a:grpSpLocks/>
            </p:cNvGrpSpPr>
            <p:nvPr/>
          </p:nvGrpSpPr>
          <p:grpSpPr bwMode="auto">
            <a:xfrm>
              <a:off x="5173" y="2870"/>
              <a:ext cx="362" cy="847"/>
              <a:chOff x="5173" y="2870"/>
              <a:chExt cx="362" cy="847"/>
            </a:xfrm>
          </p:grpSpPr>
          <p:grpSp>
            <p:nvGrpSpPr>
              <p:cNvPr id="96300" name="Group 19"/>
              <p:cNvGrpSpPr>
                <a:grpSpLocks/>
              </p:cNvGrpSpPr>
              <p:nvPr/>
            </p:nvGrpSpPr>
            <p:grpSpPr bwMode="auto">
              <a:xfrm>
                <a:off x="5173" y="3136"/>
                <a:ext cx="362" cy="581"/>
                <a:chOff x="5173" y="3136"/>
                <a:chExt cx="362" cy="581"/>
              </a:xfrm>
            </p:grpSpPr>
            <p:sp>
              <p:nvSpPr>
                <p:cNvPr id="96302" name="Rectangle 20"/>
                <p:cNvSpPr>
                  <a:spLocks noChangeArrowheads="1"/>
                </p:cNvSpPr>
                <p:nvPr/>
              </p:nvSpPr>
              <p:spPr bwMode="auto">
                <a:xfrm>
                  <a:off x="5240" y="3141"/>
                  <a:ext cx="226" cy="103"/>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6303" name="Rectangle 21"/>
                <p:cNvSpPr>
                  <a:spLocks noChangeArrowheads="1"/>
                </p:cNvSpPr>
                <p:nvPr/>
              </p:nvSpPr>
              <p:spPr bwMode="auto">
                <a:xfrm>
                  <a:off x="5177" y="3224"/>
                  <a:ext cx="348" cy="493"/>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6304" name="Arc 22"/>
                <p:cNvSpPr>
                  <a:spLocks/>
                </p:cNvSpPr>
                <p:nvPr/>
              </p:nvSpPr>
              <p:spPr bwMode="auto">
                <a:xfrm>
                  <a:off x="5173" y="3136"/>
                  <a:ext cx="64" cy="100"/>
                </a:xfrm>
                <a:custGeom>
                  <a:avLst/>
                  <a:gdLst>
                    <a:gd name="T0" fmla="*/ 0 w 21583"/>
                    <a:gd name="T1" fmla="*/ 0 h 21589"/>
                    <a:gd name="T2" fmla="*/ 0 w 21583"/>
                    <a:gd name="T3" fmla="*/ 0 h 21589"/>
                    <a:gd name="T4" fmla="*/ 0 w 21583"/>
                    <a:gd name="T5" fmla="*/ 0 h 21589"/>
                    <a:gd name="T6" fmla="*/ 0 60000 65536"/>
                    <a:gd name="T7" fmla="*/ 0 60000 65536"/>
                    <a:gd name="T8" fmla="*/ 0 60000 65536"/>
                    <a:gd name="T9" fmla="*/ 0 w 21583"/>
                    <a:gd name="T10" fmla="*/ 0 h 21589"/>
                    <a:gd name="T11" fmla="*/ 21583 w 21583"/>
                    <a:gd name="T12" fmla="*/ 21589 h 21589"/>
                  </a:gdLst>
                  <a:ahLst/>
                  <a:cxnLst>
                    <a:cxn ang="T6">
                      <a:pos x="T0" y="T1"/>
                    </a:cxn>
                    <a:cxn ang="T7">
                      <a:pos x="T2" y="T3"/>
                    </a:cxn>
                    <a:cxn ang="T8">
                      <a:pos x="T4" y="T5"/>
                    </a:cxn>
                  </a:cxnLst>
                  <a:rect l="T9" t="T10" r="T11" b="T12"/>
                  <a:pathLst>
                    <a:path w="21583" h="21589" fill="none" extrusionOk="0">
                      <a:moveTo>
                        <a:pt x="0" y="20726"/>
                      </a:moveTo>
                      <a:cubicBezTo>
                        <a:pt x="453" y="9402"/>
                        <a:pt x="9580" y="353"/>
                        <a:pt x="20907" y="-1"/>
                      </a:cubicBezTo>
                    </a:path>
                    <a:path w="21583" h="21589" stroke="0" extrusionOk="0">
                      <a:moveTo>
                        <a:pt x="0" y="20726"/>
                      </a:moveTo>
                      <a:cubicBezTo>
                        <a:pt x="453" y="9402"/>
                        <a:pt x="9580" y="353"/>
                        <a:pt x="20907" y="-1"/>
                      </a:cubicBezTo>
                      <a:lnTo>
                        <a:pt x="21583" y="21589"/>
                      </a:lnTo>
                      <a:close/>
                    </a:path>
                  </a:pathLst>
                </a:custGeom>
                <a:solidFill>
                  <a:srgbClr val="CECECE"/>
                </a:solidFill>
                <a:ln w="25400" cap="rnd">
                  <a:solidFill>
                    <a:schemeClr val="tx1"/>
                  </a:solidFill>
                  <a:round/>
                  <a:headEnd/>
                  <a:tailEnd/>
                </a:ln>
              </p:spPr>
              <p:txBody>
                <a:bodyPr/>
                <a:lstStyle/>
                <a:p>
                  <a:endParaRPr lang="zh-CN" altLang="en-US"/>
                </a:p>
              </p:txBody>
            </p:sp>
            <p:sp>
              <p:nvSpPr>
                <p:cNvPr id="96305" name="Arc 23"/>
                <p:cNvSpPr>
                  <a:spLocks/>
                </p:cNvSpPr>
                <p:nvPr/>
              </p:nvSpPr>
              <p:spPr bwMode="auto">
                <a:xfrm>
                  <a:off x="5469" y="3137"/>
                  <a:ext cx="66" cy="101"/>
                </a:xfrm>
                <a:custGeom>
                  <a:avLst/>
                  <a:gdLst>
                    <a:gd name="T0" fmla="*/ 0 w 21928"/>
                    <a:gd name="T1" fmla="*/ 0 h 21600"/>
                    <a:gd name="T2" fmla="*/ 0 w 21928"/>
                    <a:gd name="T3" fmla="*/ 0 h 21600"/>
                    <a:gd name="T4" fmla="*/ 0 w 21928"/>
                    <a:gd name="T5" fmla="*/ 0 h 21600"/>
                    <a:gd name="T6" fmla="*/ 0 60000 65536"/>
                    <a:gd name="T7" fmla="*/ 0 60000 65536"/>
                    <a:gd name="T8" fmla="*/ 0 60000 65536"/>
                    <a:gd name="T9" fmla="*/ 0 w 21928"/>
                    <a:gd name="T10" fmla="*/ 0 h 21600"/>
                    <a:gd name="T11" fmla="*/ 21928 w 21928"/>
                    <a:gd name="T12" fmla="*/ 21600 h 21600"/>
                  </a:gdLst>
                  <a:ahLst/>
                  <a:cxnLst>
                    <a:cxn ang="T6">
                      <a:pos x="T0" y="T1"/>
                    </a:cxn>
                    <a:cxn ang="T7">
                      <a:pos x="T2" y="T3"/>
                    </a:cxn>
                    <a:cxn ang="T8">
                      <a:pos x="T4" y="T5"/>
                    </a:cxn>
                  </a:cxnLst>
                  <a:rect l="T9" t="T10" r="T11" b="T12"/>
                  <a:pathLst>
                    <a:path w="21928" h="21600" fill="none" extrusionOk="0">
                      <a:moveTo>
                        <a:pt x="-1" y="2"/>
                      </a:moveTo>
                      <a:cubicBezTo>
                        <a:pt x="110" y="0"/>
                        <a:pt x="221" y="-1"/>
                        <a:pt x="332" y="0"/>
                      </a:cubicBezTo>
                      <a:cubicBezTo>
                        <a:pt x="12092" y="0"/>
                        <a:pt x="21691" y="9408"/>
                        <a:pt x="21927" y="21166"/>
                      </a:cubicBezTo>
                    </a:path>
                    <a:path w="21928" h="21600" stroke="0" extrusionOk="0">
                      <a:moveTo>
                        <a:pt x="-1" y="2"/>
                      </a:moveTo>
                      <a:cubicBezTo>
                        <a:pt x="110" y="0"/>
                        <a:pt x="221" y="-1"/>
                        <a:pt x="332" y="0"/>
                      </a:cubicBezTo>
                      <a:cubicBezTo>
                        <a:pt x="12092" y="0"/>
                        <a:pt x="21691" y="9408"/>
                        <a:pt x="21927" y="21166"/>
                      </a:cubicBezTo>
                      <a:lnTo>
                        <a:pt x="332" y="21600"/>
                      </a:lnTo>
                      <a:close/>
                    </a:path>
                  </a:pathLst>
                </a:custGeom>
                <a:solidFill>
                  <a:srgbClr val="CECECE"/>
                </a:solidFill>
                <a:ln w="25400" cap="rnd">
                  <a:solidFill>
                    <a:schemeClr val="tx1"/>
                  </a:solidFill>
                  <a:round/>
                  <a:headEnd/>
                  <a:tailEnd/>
                </a:ln>
              </p:spPr>
              <p:txBody>
                <a:bodyPr/>
                <a:lstStyle/>
                <a:p>
                  <a:endParaRPr lang="zh-CN" altLang="en-US"/>
                </a:p>
              </p:txBody>
            </p:sp>
          </p:grpSp>
          <p:sp>
            <p:nvSpPr>
              <p:cNvPr id="96301" name="Oval 24"/>
              <p:cNvSpPr>
                <a:spLocks noChangeArrowheads="1"/>
              </p:cNvSpPr>
              <p:nvPr/>
            </p:nvSpPr>
            <p:spPr bwMode="auto">
              <a:xfrm>
                <a:off x="5261" y="2870"/>
                <a:ext cx="178" cy="226"/>
              </a:xfrm>
              <a:prstGeom prst="ellipse">
                <a:avLst/>
              </a:prstGeom>
              <a:solidFill>
                <a:srgbClr val="CECECE"/>
              </a:solidFill>
              <a:ln w="25400">
                <a:solidFill>
                  <a:schemeClr val="tx1"/>
                </a:solidFill>
                <a:round/>
                <a:headEnd/>
                <a:tailEnd/>
              </a:ln>
            </p:spPr>
            <p:txBody>
              <a:bodyPr wrap="none" anchor="ctr"/>
              <a:lstStyle/>
              <a:p>
                <a:endParaRPr lang="zh-CN" altLang="en-US"/>
              </a:p>
            </p:txBody>
          </p:sp>
        </p:grpSp>
        <p:grpSp>
          <p:nvGrpSpPr>
            <p:cNvPr id="96263" name="Group 25"/>
            <p:cNvGrpSpPr>
              <a:grpSpLocks/>
            </p:cNvGrpSpPr>
            <p:nvPr/>
          </p:nvGrpSpPr>
          <p:grpSpPr bwMode="auto">
            <a:xfrm>
              <a:off x="4791" y="2634"/>
              <a:ext cx="365" cy="846"/>
              <a:chOff x="4791" y="2634"/>
              <a:chExt cx="365" cy="846"/>
            </a:xfrm>
          </p:grpSpPr>
          <p:grpSp>
            <p:nvGrpSpPr>
              <p:cNvPr id="96294" name="Group 26"/>
              <p:cNvGrpSpPr>
                <a:grpSpLocks/>
              </p:cNvGrpSpPr>
              <p:nvPr/>
            </p:nvGrpSpPr>
            <p:grpSpPr bwMode="auto">
              <a:xfrm>
                <a:off x="4791" y="2899"/>
                <a:ext cx="365" cy="581"/>
                <a:chOff x="4791" y="2899"/>
                <a:chExt cx="365" cy="581"/>
              </a:xfrm>
            </p:grpSpPr>
            <p:sp>
              <p:nvSpPr>
                <p:cNvPr id="96296" name="Rectangle 27"/>
                <p:cNvSpPr>
                  <a:spLocks noChangeArrowheads="1"/>
                </p:cNvSpPr>
                <p:nvPr/>
              </p:nvSpPr>
              <p:spPr bwMode="auto">
                <a:xfrm>
                  <a:off x="4858" y="2904"/>
                  <a:ext cx="227" cy="105"/>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6297" name="Rectangle 28"/>
                <p:cNvSpPr>
                  <a:spLocks noChangeArrowheads="1"/>
                </p:cNvSpPr>
                <p:nvPr/>
              </p:nvSpPr>
              <p:spPr bwMode="auto">
                <a:xfrm>
                  <a:off x="4795" y="2988"/>
                  <a:ext cx="351" cy="492"/>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6298" name="Arc 29"/>
                <p:cNvSpPr>
                  <a:spLocks/>
                </p:cNvSpPr>
                <p:nvPr/>
              </p:nvSpPr>
              <p:spPr bwMode="auto">
                <a:xfrm>
                  <a:off x="4791" y="2899"/>
                  <a:ext cx="64" cy="100"/>
                </a:xfrm>
                <a:custGeom>
                  <a:avLst/>
                  <a:gdLst>
                    <a:gd name="T0" fmla="*/ 0 w 21583"/>
                    <a:gd name="T1" fmla="*/ 0 h 21597"/>
                    <a:gd name="T2" fmla="*/ 0 w 21583"/>
                    <a:gd name="T3" fmla="*/ 0 h 21597"/>
                    <a:gd name="T4" fmla="*/ 0 w 21583"/>
                    <a:gd name="T5" fmla="*/ 0 h 21597"/>
                    <a:gd name="T6" fmla="*/ 0 60000 65536"/>
                    <a:gd name="T7" fmla="*/ 0 60000 65536"/>
                    <a:gd name="T8" fmla="*/ 0 60000 65536"/>
                    <a:gd name="T9" fmla="*/ 0 w 21583"/>
                    <a:gd name="T10" fmla="*/ 0 h 21597"/>
                    <a:gd name="T11" fmla="*/ 21583 w 21583"/>
                    <a:gd name="T12" fmla="*/ 21597 h 21597"/>
                  </a:gdLst>
                  <a:ahLst/>
                  <a:cxnLst>
                    <a:cxn ang="T6">
                      <a:pos x="T0" y="T1"/>
                    </a:cxn>
                    <a:cxn ang="T7">
                      <a:pos x="T2" y="T3"/>
                    </a:cxn>
                    <a:cxn ang="T8">
                      <a:pos x="T4" y="T5"/>
                    </a:cxn>
                  </a:cxnLst>
                  <a:rect l="T9" t="T10" r="T11" b="T12"/>
                  <a:pathLst>
                    <a:path w="21583" h="21597" fill="none" extrusionOk="0">
                      <a:moveTo>
                        <a:pt x="0" y="20734"/>
                      </a:moveTo>
                      <a:cubicBezTo>
                        <a:pt x="458" y="9279"/>
                        <a:pt x="9784" y="178"/>
                        <a:pt x="21245" y="-1"/>
                      </a:cubicBezTo>
                    </a:path>
                    <a:path w="21583" h="21597" stroke="0" extrusionOk="0">
                      <a:moveTo>
                        <a:pt x="0" y="20734"/>
                      </a:moveTo>
                      <a:cubicBezTo>
                        <a:pt x="458" y="9279"/>
                        <a:pt x="9784" y="178"/>
                        <a:pt x="21245" y="-1"/>
                      </a:cubicBezTo>
                      <a:lnTo>
                        <a:pt x="21583" y="21597"/>
                      </a:lnTo>
                      <a:close/>
                    </a:path>
                  </a:pathLst>
                </a:custGeom>
                <a:solidFill>
                  <a:srgbClr val="CECECE"/>
                </a:solidFill>
                <a:ln w="25400" cap="rnd">
                  <a:solidFill>
                    <a:schemeClr val="tx1"/>
                  </a:solidFill>
                  <a:round/>
                  <a:headEnd/>
                  <a:tailEnd/>
                </a:ln>
              </p:spPr>
              <p:txBody>
                <a:bodyPr/>
                <a:lstStyle/>
                <a:p>
                  <a:endParaRPr lang="zh-CN" altLang="en-US"/>
                </a:p>
              </p:txBody>
            </p:sp>
            <p:sp>
              <p:nvSpPr>
                <p:cNvPr id="96299" name="Arc 30"/>
                <p:cNvSpPr>
                  <a:spLocks/>
                </p:cNvSpPr>
                <p:nvPr/>
              </p:nvSpPr>
              <p:spPr bwMode="auto">
                <a:xfrm>
                  <a:off x="5089" y="2900"/>
                  <a:ext cx="67" cy="101"/>
                </a:xfrm>
                <a:custGeom>
                  <a:avLst/>
                  <a:gdLst>
                    <a:gd name="T0" fmla="*/ 0 w 22263"/>
                    <a:gd name="T1" fmla="*/ 0 h 21600"/>
                    <a:gd name="T2" fmla="*/ 0 w 22263"/>
                    <a:gd name="T3" fmla="*/ 0 h 21600"/>
                    <a:gd name="T4" fmla="*/ 0 w 22263"/>
                    <a:gd name="T5" fmla="*/ 0 h 21600"/>
                    <a:gd name="T6" fmla="*/ 0 60000 65536"/>
                    <a:gd name="T7" fmla="*/ 0 60000 65536"/>
                    <a:gd name="T8" fmla="*/ 0 60000 65536"/>
                    <a:gd name="T9" fmla="*/ 0 w 22263"/>
                    <a:gd name="T10" fmla="*/ 0 h 21600"/>
                    <a:gd name="T11" fmla="*/ 22263 w 22263"/>
                    <a:gd name="T12" fmla="*/ 21600 h 21600"/>
                  </a:gdLst>
                  <a:ahLst/>
                  <a:cxnLst>
                    <a:cxn ang="T6">
                      <a:pos x="T0" y="T1"/>
                    </a:cxn>
                    <a:cxn ang="T7">
                      <a:pos x="T2" y="T3"/>
                    </a:cxn>
                    <a:cxn ang="T8">
                      <a:pos x="T4" y="T5"/>
                    </a:cxn>
                  </a:cxnLst>
                  <a:rect l="T9" t="T10" r="T11" b="T12"/>
                  <a:pathLst>
                    <a:path w="22263" h="21600" fill="none" extrusionOk="0">
                      <a:moveTo>
                        <a:pt x="0" y="10"/>
                      </a:moveTo>
                      <a:cubicBezTo>
                        <a:pt x="221" y="3"/>
                        <a:pt x="442" y="-1"/>
                        <a:pt x="664" y="0"/>
                      </a:cubicBezTo>
                      <a:cubicBezTo>
                        <a:pt x="12508" y="0"/>
                        <a:pt x="22143" y="9538"/>
                        <a:pt x="22262" y="21383"/>
                      </a:cubicBezTo>
                    </a:path>
                    <a:path w="22263" h="21600" stroke="0" extrusionOk="0">
                      <a:moveTo>
                        <a:pt x="0" y="10"/>
                      </a:moveTo>
                      <a:cubicBezTo>
                        <a:pt x="221" y="3"/>
                        <a:pt x="442" y="-1"/>
                        <a:pt x="664" y="0"/>
                      </a:cubicBezTo>
                      <a:cubicBezTo>
                        <a:pt x="12508" y="0"/>
                        <a:pt x="22143" y="9538"/>
                        <a:pt x="22262" y="21383"/>
                      </a:cubicBezTo>
                      <a:lnTo>
                        <a:pt x="664" y="21600"/>
                      </a:lnTo>
                      <a:close/>
                    </a:path>
                  </a:pathLst>
                </a:custGeom>
                <a:solidFill>
                  <a:srgbClr val="CECECE"/>
                </a:solidFill>
                <a:ln w="25400" cap="rnd">
                  <a:solidFill>
                    <a:schemeClr val="tx1"/>
                  </a:solidFill>
                  <a:round/>
                  <a:headEnd/>
                  <a:tailEnd/>
                </a:ln>
              </p:spPr>
              <p:txBody>
                <a:bodyPr/>
                <a:lstStyle/>
                <a:p>
                  <a:endParaRPr lang="zh-CN" altLang="en-US"/>
                </a:p>
              </p:txBody>
            </p:sp>
          </p:grpSp>
          <p:sp>
            <p:nvSpPr>
              <p:cNvPr id="96295" name="Oval 31"/>
              <p:cNvSpPr>
                <a:spLocks noChangeArrowheads="1"/>
              </p:cNvSpPr>
              <p:nvPr/>
            </p:nvSpPr>
            <p:spPr bwMode="auto">
              <a:xfrm>
                <a:off x="4879" y="2634"/>
                <a:ext cx="180" cy="225"/>
              </a:xfrm>
              <a:prstGeom prst="ellipse">
                <a:avLst/>
              </a:prstGeom>
              <a:solidFill>
                <a:srgbClr val="CECECE"/>
              </a:solidFill>
              <a:ln w="25400">
                <a:solidFill>
                  <a:schemeClr val="tx1"/>
                </a:solidFill>
                <a:round/>
                <a:headEnd/>
                <a:tailEnd/>
              </a:ln>
            </p:spPr>
            <p:txBody>
              <a:bodyPr wrap="none" anchor="ctr"/>
              <a:lstStyle/>
              <a:p>
                <a:endParaRPr lang="zh-CN" altLang="en-US"/>
              </a:p>
            </p:txBody>
          </p:sp>
        </p:grpSp>
        <p:grpSp>
          <p:nvGrpSpPr>
            <p:cNvPr id="96264" name="Group 32"/>
            <p:cNvGrpSpPr>
              <a:grpSpLocks/>
            </p:cNvGrpSpPr>
            <p:nvPr/>
          </p:nvGrpSpPr>
          <p:grpSpPr bwMode="auto">
            <a:xfrm>
              <a:off x="3676" y="2634"/>
              <a:ext cx="361" cy="846"/>
              <a:chOff x="3676" y="2634"/>
              <a:chExt cx="361" cy="846"/>
            </a:xfrm>
          </p:grpSpPr>
          <p:grpSp>
            <p:nvGrpSpPr>
              <p:cNvPr id="96288" name="Group 33"/>
              <p:cNvGrpSpPr>
                <a:grpSpLocks/>
              </p:cNvGrpSpPr>
              <p:nvPr/>
            </p:nvGrpSpPr>
            <p:grpSpPr bwMode="auto">
              <a:xfrm>
                <a:off x="3676" y="2899"/>
                <a:ext cx="361" cy="581"/>
                <a:chOff x="3676" y="2899"/>
                <a:chExt cx="361" cy="581"/>
              </a:xfrm>
            </p:grpSpPr>
            <p:sp>
              <p:nvSpPr>
                <p:cNvPr id="96290" name="Rectangle 34"/>
                <p:cNvSpPr>
                  <a:spLocks noChangeArrowheads="1"/>
                </p:cNvSpPr>
                <p:nvPr/>
              </p:nvSpPr>
              <p:spPr bwMode="auto">
                <a:xfrm>
                  <a:off x="3745" y="2904"/>
                  <a:ext cx="226" cy="105"/>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6291" name="Rectangle 35"/>
                <p:cNvSpPr>
                  <a:spLocks noChangeArrowheads="1"/>
                </p:cNvSpPr>
                <p:nvPr/>
              </p:nvSpPr>
              <p:spPr bwMode="auto">
                <a:xfrm>
                  <a:off x="3681" y="2988"/>
                  <a:ext cx="349" cy="492"/>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6292" name="Arc 36"/>
                <p:cNvSpPr>
                  <a:spLocks/>
                </p:cNvSpPr>
                <p:nvPr/>
              </p:nvSpPr>
              <p:spPr bwMode="auto">
                <a:xfrm>
                  <a:off x="3676" y="2899"/>
                  <a:ext cx="65" cy="100"/>
                </a:xfrm>
                <a:custGeom>
                  <a:avLst/>
                  <a:gdLst>
                    <a:gd name="T0" fmla="*/ 0 w 21596"/>
                    <a:gd name="T1" fmla="*/ 0 h 21577"/>
                    <a:gd name="T2" fmla="*/ 0 w 21596"/>
                    <a:gd name="T3" fmla="*/ 0 h 21577"/>
                    <a:gd name="T4" fmla="*/ 0 w 21596"/>
                    <a:gd name="T5" fmla="*/ 0 h 21577"/>
                    <a:gd name="T6" fmla="*/ 0 60000 65536"/>
                    <a:gd name="T7" fmla="*/ 0 60000 65536"/>
                    <a:gd name="T8" fmla="*/ 0 60000 65536"/>
                    <a:gd name="T9" fmla="*/ 0 w 21596"/>
                    <a:gd name="T10" fmla="*/ 0 h 21577"/>
                    <a:gd name="T11" fmla="*/ 21596 w 21596"/>
                    <a:gd name="T12" fmla="*/ 21577 h 21577"/>
                  </a:gdLst>
                  <a:ahLst/>
                  <a:cxnLst>
                    <a:cxn ang="T6">
                      <a:pos x="T0" y="T1"/>
                    </a:cxn>
                    <a:cxn ang="T7">
                      <a:pos x="T2" y="T3"/>
                    </a:cxn>
                    <a:cxn ang="T8">
                      <a:pos x="T4" y="T5"/>
                    </a:cxn>
                  </a:cxnLst>
                  <a:rect l="T9" t="T10" r="T11" b="T12"/>
                  <a:pathLst>
                    <a:path w="21596" h="21577" fill="none" extrusionOk="0">
                      <a:moveTo>
                        <a:pt x="0" y="21145"/>
                      </a:moveTo>
                      <a:cubicBezTo>
                        <a:pt x="227" y="9772"/>
                        <a:pt x="9236" y="524"/>
                        <a:pt x="20599" y="-1"/>
                      </a:cubicBezTo>
                    </a:path>
                    <a:path w="21596" h="21577" stroke="0" extrusionOk="0">
                      <a:moveTo>
                        <a:pt x="0" y="21145"/>
                      </a:moveTo>
                      <a:cubicBezTo>
                        <a:pt x="227" y="9772"/>
                        <a:pt x="9236" y="524"/>
                        <a:pt x="20599" y="-1"/>
                      </a:cubicBezTo>
                      <a:lnTo>
                        <a:pt x="21596" y="21577"/>
                      </a:lnTo>
                      <a:close/>
                    </a:path>
                  </a:pathLst>
                </a:custGeom>
                <a:solidFill>
                  <a:srgbClr val="CECECE"/>
                </a:solidFill>
                <a:ln w="25400" cap="rnd">
                  <a:solidFill>
                    <a:schemeClr val="tx1"/>
                  </a:solidFill>
                  <a:round/>
                  <a:headEnd/>
                  <a:tailEnd/>
                </a:ln>
              </p:spPr>
              <p:txBody>
                <a:bodyPr/>
                <a:lstStyle/>
                <a:p>
                  <a:endParaRPr lang="zh-CN" altLang="en-US"/>
                </a:p>
              </p:txBody>
            </p:sp>
            <p:sp>
              <p:nvSpPr>
                <p:cNvPr id="96293" name="Arc 37"/>
                <p:cNvSpPr>
                  <a:spLocks/>
                </p:cNvSpPr>
                <p:nvPr/>
              </p:nvSpPr>
              <p:spPr bwMode="auto">
                <a:xfrm>
                  <a:off x="3972" y="2901"/>
                  <a:ext cx="65" cy="100"/>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 name="T9" fmla="*/ 0 w 21599"/>
                    <a:gd name="T10" fmla="*/ 0 h 21597"/>
                    <a:gd name="T11" fmla="*/ 21599 w 21599"/>
                    <a:gd name="T12" fmla="*/ 21597 h 21597"/>
                  </a:gdLst>
                  <a:ahLst/>
                  <a:cxnLst>
                    <a:cxn ang="T6">
                      <a:pos x="T0" y="T1"/>
                    </a:cxn>
                    <a:cxn ang="T7">
                      <a:pos x="T2" y="T3"/>
                    </a:cxn>
                    <a:cxn ang="T8">
                      <a:pos x="T4" y="T5"/>
                    </a:cxn>
                  </a:cxnLst>
                  <a:rect l="T9" t="T10" r="T11" b="T12"/>
                  <a:pathLst>
                    <a:path w="21599" h="21597" fill="none" extrusionOk="0">
                      <a:moveTo>
                        <a:pt x="332" y="-1"/>
                      </a:moveTo>
                      <a:cubicBezTo>
                        <a:pt x="12045" y="179"/>
                        <a:pt x="21480" y="9663"/>
                        <a:pt x="21598" y="21378"/>
                      </a:cubicBezTo>
                    </a:path>
                    <a:path w="21599" h="21597" stroke="0" extrusionOk="0">
                      <a:moveTo>
                        <a:pt x="332" y="-1"/>
                      </a:moveTo>
                      <a:cubicBezTo>
                        <a:pt x="12045" y="179"/>
                        <a:pt x="21480" y="9663"/>
                        <a:pt x="21598" y="21378"/>
                      </a:cubicBezTo>
                      <a:lnTo>
                        <a:pt x="0" y="21597"/>
                      </a:lnTo>
                      <a:close/>
                    </a:path>
                  </a:pathLst>
                </a:custGeom>
                <a:solidFill>
                  <a:srgbClr val="CECECE"/>
                </a:solidFill>
                <a:ln w="25400" cap="rnd">
                  <a:solidFill>
                    <a:schemeClr val="tx1"/>
                  </a:solidFill>
                  <a:round/>
                  <a:headEnd/>
                  <a:tailEnd/>
                </a:ln>
              </p:spPr>
              <p:txBody>
                <a:bodyPr/>
                <a:lstStyle/>
                <a:p>
                  <a:endParaRPr lang="zh-CN" altLang="en-US"/>
                </a:p>
              </p:txBody>
            </p:sp>
          </p:grpSp>
          <p:sp>
            <p:nvSpPr>
              <p:cNvPr id="96289" name="Oval 38"/>
              <p:cNvSpPr>
                <a:spLocks noChangeArrowheads="1"/>
              </p:cNvSpPr>
              <p:nvPr/>
            </p:nvSpPr>
            <p:spPr bwMode="auto">
              <a:xfrm>
                <a:off x="3766" y="2634"/>
                <a:ext cx="178" cy="225"/>
              </a:xfrm>
              <a:prstGeom prst="ellipse">
                <a:avLst/>
              </a:prstGeom>
              <a:solidFill>
                <a:srgbClr val="CECECE"/>
              </a:solidFill>
              <a:ln w="25400">
                <a:solidFill>
                  <a:schemeClr val="tx1"/>
                </a:solidFill>
                <a:round/>
                <a:headEnd/>
                <a:tailEnd/>
              </a:ln>
            </p:spPr>
            <p:txBody>
              <a:bodyPr wrap="none" anchor="ctr"/>
              <a:lstStyle/>
              <a:p>
                <a:endParaRPr lang="zh-CN" altLang="en-US"/>
              </a:p>
            </p:txBody>
          </p:sp>
        </p:grpSp>
        <p:grpSp>
          <p:nvGrpSpPr>
            <p:cNvPr id="96265" name="Group 39"/>
            <p:cNvGrpSpPr>
              <a:grpSpLocks/>
            </p:cNvGrpSpPr>
            <p:nvPr/>
          </p:nvGrpSpPr>
          <p:grpSpPr bwMode="auto">
            <a:xfrm>
              <a:off x="3282" y="2870"/>
              <a:ext cx="364" cy="847"/>
              <a:chOff x="3282" y="2870"/>
              <a:chExt cx="364" cy="847"/>
            </a:xfrm>
          </p:grpSpPr>
          <p:sp>
            <p:nvSpPr>
              <p:cNvPr id="96282" name="Oval 40"/>
              <p:cNvSpPr>
                <a:spLocks noChangeArrowheads="1"/>
              </p:cNvSpPr>
              <p:nvPr/>
            </p:nvSpPr>
            <p:spPr bwMode="auto">
              <a:xfrm>
                <a:off x="3372" y="2870"/>
                <a:ext cx="178" cy="226"/>
              </a:xfrm>
              <a:prstGeom prst="ellipse">
                <a:avLst/>
              </a:prstGeom>
              <a:solidFill>
                <a:srgbClr val="CECECE"/>
              </a:solidFill>
              <a:ln w="25400">
                <a:solidFill>
                  <a:schemeClr val="tx1"/>
                </a:solidFill>
                <a:round/>
                <a:headEnd/>
                <a:tailEnd/>
              </a:ln>
            </p:spPr>
            <p:txBody>
              <a:bodyPr wrap="none" anchor="ctr"/>
              <a:lstStyle/>
              <a:p>
                <a:endParaRPr lang="zh-CN" altLang="en-US"/>
              </a:p>
            </p:txBody>
          </p:sp>
          <p:grpSp>
            <p:nvGrpSpPr>
              <p:cNvPr id="96283" name="Group 41"/>
              <p:cNvGrpSpPr>
                <a:grpSpLocks/>
              </p:cNvGrpSpPr>
              <p:nvPr/>
            </p:nvGrpSpPr>
            <p:grpSpPr bwMode="auto">
              <a:xfrm>
                <a:off x="3282" y="3136"/>
                <a:ext cx="364" cy="581"/>
                <a:chOff x="3282" y="3136"/>
                <a:chExt cx="364" cy="581"/>
              </a:xfrm>
            </p:grpSpPr>
            <p:sp>
              <p:nvSpPr>
                <p:cNvPr id="96284" name="Rectangle 42"/>
                <p:cNvSpPr>
                  <a:spLocks noChangeArrowheads="1"/>
                </p:cNvSpPr>
                <p:nvPr/>
              </p:nvSpPr>
              <p:spPr bwMode="auto">
                <a:xfrm>
                  <a:off x="3351" y="3141"/>
                  <a:ext cx="225" cy="103"/>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6285" name="Rectangle 43"/>
                <p:cNvSpPr>
                  <a:spLocks noChangeArrowheads="1"/>
                </p:cNvSpPr>
                <p:nvPr/>
              </p:nvSpPr>
              <p:spPr bwMode="auto">
                <a:xfrm>
                  <a:off x="3287" y="3224"/>
                  <a:ext cx="349" cy="493"/>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6286" name="Arc 44"/>
                <p:cNvSpPr>
                  <a:spLocks/>
                </p:cNvSpPr>
                <p:nvPr/>
              </p:nvSpPr>
              <p:spPr bwMode="auto">
                <a:xfrm>
                  <a:off x="3282" y="3136"/>
                  <a:ext cx="65" cy="100"/>
                </a:xfrm>
                <a:custGeom>
                  <a:avLst/>
                  <a:gdLst>
                    <a:gd name="T0" fmla="*/ 0 w 21583"/>
                    <a:gd name="T1" fmla="*/ 0 h 21590"/>
                    <a:gd name="T2" fmla="*/ 0 w 21583"/>
                    <a:gd name="T3" fmla="*/ 0 h 21590"/>
                    <a:gd name="T4" fmla="*/ 0 w 21583"/>
                    <a:gd name="T5" fmla="*/ 0 h 21590"/>
                    <a:gd name="T6" fmla="*/ 0 60000 65536"/>
                    <a:gd name="T7" fmla="*/ 0 60000 65536"/>
                    <a:gd name="T8" fmla="*/ 0 60000 65536"/>
                    <a:gd name="T9" fmla="*/ 0 w 21583"/>
                    <a:gd name="T10" fmla="*/ 0 h 21590"/>
                    <a:gd name="T11" fmla="*/ 21583 w 21583"/>
                    <a:gd name="T12" fmla="*/ 21590 h 21590"/>
                  </a:gdLst>
                  <a:ahLst/>
                  <a:cxnLst>
                    <a:cxn ang="T6">
                      <a:pos x="T0" y="T1"/>
                    </a:cxn>
                    <a:cxn ang="T7">
                      <a:pos x="T2" y="T3"/>
                    </a:cxn>
                    <a:cxn ang="T8">
                      <a:pos x="T4" y="T5"/>
                    </a:cxn>
                  </a:cxnLst>
                  <a:rect l="T9" t="T10" r="T11" b="T12"/>
                  <a:pathLst>
                    <a:path w="21583" h="21590" fill="none" extrusionOk="0">
                      <a:moveTo>
                        <a:pt x="0" y="20727"/>
                      </a:moveTo>
                      <a:cubicBezTo>
                        <a:pt x="453" y="9398"/>
                        <a:pt x="9587" y="348"/>
                        <a:pt x="20919" y="0"/>
                      </a:cubicBezTo>
                    </a:path>
                    <a:path w="21583" h="21590" stroke="0" extrusionOk="0">
                      <a:moveTo>
                        <a:pt x="0" y="20727"/>
                      </a:moveTo>
                      <a:cubicBezTo>
                        <a:pt x="453" y="9398"/>
                        <a:pt x="9587" y="348"/>
                        <a:pt x="20919" y="0"/>
                      </a:cubicBezTo>
                      <a:lnTo>
                        <a:pt x="21583" y="21590"/>
                      </a:lnTo>
                      <a:close/>
                    </a:path>
                  </a:pathLst>
                </a:custGeom>
                <a:solidFill>
                  <a:srgbClr val="CECECE"/>
                </a:solidFill>
                <a:ln w="25400" cap="rnd">
                  <a:solidFill>
                    <a:schemeClr val="tx1"/>
                  </a:solidFill>
                  <a:round/>
                  <a:headEnd/>
                  <a:tailEnd/>
                </a:ln>
              </p:spPr>
              <p:txBody>
                <a:bodyPr/>
                <a:lstStyle/>
                <a:p>
                  <a:endParaRPr lang="zh-CN" altLang="en-US"/>
                </a:p>
              </p:txBody>
            </p:sp>
            <p:sp>
              <p:nvSpPr>
                <p:cNvPr id="96287" name="Arc 45"/>
                <p:cNvSpPr>
                  <a:spLocks/>
                </p:cNvSpPr>
                <p:nvPr/>
              </p:nvSpPr>
              <p:spPr bwMode="auto">
                <a:xfrm>
                  <a:off x="3580" y="3137"/>
                  <a:ext cx="66" cy="101"/>
                </a:xfrm>
                <a:custGeom>
                  <a:avLst/>
                  <a:gdLst>
                    <a:gd name="T0" fmla="*/ 0 w 21928"/>
                    <a:gd name="T1" fmla="*/ 0 h 21600"/>
                    <a:gd name="T2" fmla="*/ 0 w 21928"/>
                    <a:gd name="T3" fmla="*/ 0 h 21600"/>
                    <a:gd name="T4" fmla="*/ 0 w 21928"/>
                    <a:gd name="T5" fmla="*/ 0 h 21600"/>
                    <a:gd name="T6" fmla="*/ 0 60000 65536"/>
                    <a:gd name="T7" fmla="*/ 0 60000 65536"/>
                    <a:gd name="T8" fmla="*/ 0 60000 65536"/>
                    <a:gd name="T9" fmla="*/ 0 w 21928"/>
                    <a:gd name="T10" fmla="*/ 0 h 21600"/>
                    <a:gd name="T11" fmla="*/ 21928 w 21928"/>
                    <a:gd name="T12" fmla="*/ 21600 h 21600"/>
                  </a:gdLst>
                  <a:ahLst/>
                  <a:cxnLst>
                    <a:cxn ang="T6">
                      <a:pos x="T0" y="T1"/>
                    </a:cxn>
                    <a:cxn ang="T7">
                      <a:pos x="T2" y="T3"/>
                    </a:cxn>
                    <a:cxn ang="T8">
                      <a:pos x="T4" y="T5"/>
                    </a:cxn>
                  </a:cxnLst>
                  <a:rect l="T9" t="T10" r="T11" b="T12"/>
                  <a:pathLst>
                    <a:path w="21928" h="21600" fill="none" extrusionOk="0">
                      <a:moveTo>
                        <a:pt x="-1" y="2"/>
                      </a:moveTo>
                      <a:cubicBezTo>
                        <a:pt x="110" y="0"/>
                        <a:pt x="221" y="-1"/>
                        <a:pt x="332" y="0"/>
                      </a:cubicBezTo>
                      <a:cubicBezTo>
                        <a:pt x="12092" y="0"/>
                        <a:pt x="21691" y="9408"/>
                        <a:pt x="21927" y="21166"/>
                      </a:cubicBezTo>
                    </a:path>
                    <a:path w="21928" h="21600" stroke="0" extrusionOk="0">
                      <a:moveTo>
                        <a:pt x="-1" y="2"/>
                      </a:moveTo>
                      <a:cubicBezTo>
                        <a:pt x="110" y="0"/>
                        <a:pt x="221" y="-1"/>
                        <a:pt x="332" y="0"/>
                      </a:cubicBezTo>
                      <a:cubicBezTo>
                        <a:pt x="12092" y="0"/>
                        <a:pt x="21691" y="9408"/>
                        <a:pt x="21927" y="21166"/>
                      </a:cubicBezTo>
                      <a:lnTo>
                        <a:pt x="332" y="21600"/>
                      </a:lnTo>
                      <a:close/>
                    </a:path>
                  </a:pathLst>
                </a:custGeom>
                <a:solidFill>
                  <a:srgbClr val="CECECE"/>
                </a:solidFill>
                <a:ln w="25400" cap="rnd">
                  <a:solidFill>
                    <a:schemeClr val="tx1"/>
                  </a:solidFill>
                  <a:round/>
                  <a:headEnd/>
                  <a:tailEnd/>
                </a:ln>
              </p:spPr>
              <p:txBody>
                <a:bodyPr/>
                <a:lstStyle/>
                <a:p>
                  <a:endParaRPr lang="zh-CN" altLang="en-US"/>
                </a:p>
              </p:txBody>
            </p:sp>
          </p:grpSp>
        </p:grpSp>
        <p:sp>
          <p:nvSpPr>
            <p:cNvPr id="96266" name="Freeform 46"/>
            <p:cNvSpPr>
              <a:spLocks/>
            </p:cNvSpPr>
            <p:nvPr/>
          </p:nvSpPr>
          <p:spPr bwMode="auto">
            <a:xfrm>
              <a:off x="3252" y="2876"/>
              <a:ext cx="2297" cy="849"/>
            </a:xfrm>
            <a:custGeom>
              <a:avLst/>
              <a:gdLst>
                <a:gd name="T0" fmla="*/ 0 w 2297"/>
                <a:gd name="T1" fmla="*/ 848 h 849"/>
                <a:gd name="T2" fmla="*/ 819 w 2297"/>
                <a:gd name="T3" fmla="*/ 0 h 849"/>
                <a:gd name="T4" fmla="*/ 1444 w 2297"/>
                <a:gd name="T5" fmla="*/ 0 h 849"/>
                <a:gd name="T6" fmla="*/ 2296 w 2297"/>
                <a:gd name="T7" fmla="*/ 848 h 849"/>
                <a:gd name="T8" fmla="*/ 0 w 2297"/>
                <a:gd name="T9" fmla="*/ 848 h 849"/>
                <a:gd name="T10" fmla="*/ 0 60000 65536"/>
                <a:gd name="T11" fmla="*/ 0 60000 65536"/>
                <a:gd name="T12" fmla="*/ 0 60000 65536"/>
                <a:gd name="T13" fmla="*/ 0 60000 65536"/>
                <a:gd name="T14" fmla="*/ 0 60000 65536"/>
                <a:gd name="T15" fmla="*/ 0 w 2297"/>
                <a:gd name="T16" fmla="*/ 0 h 849"/>
                <a:gd name="T17" fmla="*/ 2297 w 2297"/>
                <a:gd name="T18" fmla="*/ 849 h 849"/>
              </a:gdLst>
              <a:ahLst/>
              <a:cxnLst>
                <a:cxn ang="T10">
                  <a:pos x="T0" y="T1"/>
                </a:cxn>
                <a:cxn ang="T11">
                  <a:pos x="T2" y="T3"/>
                </a:cxn>
                <a:cxn ang="T12">
                  <a:pos x="T4" y="T5"/>
                </a:cxn>
                <a:cxn ang="T13">
                  <a:pos x="T6" y="T7"/>
                </a:cxn>
                <a:cxn ang="T14">
                  <a:pos x="T8" y="T9"/>
                </a:cxn>
              </a:cxnLst>
              <a:rect l="T15" t="T16" r="T17" b="T18"/>
              <a:pathLst>
                <a:path w="2297" h="849">
                  <a:moveTo>
                    <a:pt x="0" y="848"/>
                  </a:moveTo>
                  <a:lnTo>
                    <a:pt x="819" y="0"/>
                  </a:lnTo>
                  <a:lnTo>
                    <a:pt x="1444" y="0"/>
                  </a:lnTo>
                  <a:lnTo>
                    <a:pt x="2296" y="848"/>
                  </a:lnTo>
                  <a:lnTo>
                    <a:pt x="0" y="84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nvGrpSpPr>
            <p:cNvPr id="96267" name="Group 47"/>
            <p:cNvGrpSpPr>
              <a:grpSpLocks/>
            </p:cNvGrpSpPr>
            <p:nvPr/>
          </p:nvGrpSpPr>
          <p:grpSpPr bwMode="auto">
            <a:xfrm>
              <a:off x="4394" y="2954"/>
              <a:ext cx="450" cy="864"/>
              <a:chOff x="4394" y="2954"/>
              <a:chExt cx="450" cy="864"/>
            </a:xfrm>
          </p:grpSpPr>
          <p:sp>
            <p:nvSpPr>
              <p:cNvPr id="96276" name="Oval 48"/>
              <p:cNvSpPr>
                <a:spLocks noChangeArrowheads="1"/>
              </p:cNvSpPr>
              <p:nvPr/>
            </p:nvSpPr>
            <p:spPr bwMode="auto">
              <a:xfrm>
                <a:off x="4504" y="2954"/>
                <a:ext cx="223" cy="278"/>
              </a:xfrm>
              <a:prstGeom prst="ellipse">
                <a:avLst/>
              </a:prstGeom>
              <a:solidFill>
                <a:srgbClr val="CECECE"/>
              </a:solidFill>
              <a:ln w="25400">
                <a:solidFill>
                  <a:schemeClr val="tx1"/>
                </a:solidFill>
                <a:round/>
                <a:headEnd/>
                <a:tailEnd/>
              </a:ln>
            </p:spPr>
            <p:txBody>
              <a:bodyPr wrap="none" anchor="ctr"/>
              <a:lstStyle/>
              <a:p>
                <a:endParaRPr lang="zh-CN" altLang="en-US"/>
              </a:p>
            </p:txBody>
          </p:sp>
          <p:grpSp>
            <p:nvGrpSpPr>
              <p:cNvPr id="96277" name="Group 49"/>
              <p:cNvGrpSpPr>
                <a:grpSpLocks/>
              </p:cNvGrpSpPr>
              <p:nvPr/>
            </p:nvGrpSpPr>
            <p:grpSpPr bwMode="auto">
              <a:xfrm>
                <a:off x="4394" y="3278"/>
                <a:ext cx="450" cy="540"/>
                <a:chOff x="4394" y="3278"/>
                <a:chExt cx="450" cy="540"/>
              </a:xfrm>
            </p:grpSpPr>
            <p:sp>
              <p:nvSpPr>
                <p:cNvPr id="96278" name="Rectangle 50"/>
                <p:cNvSpPr>
                  <a:spLocks noChangeArrowheads="1"/>
                </p:cNvSpPr>
                <p:nvPr/>
              </p:nvSpPr>
              <p:spPr bwMode="auto">
                <a:xfrm>
                  <a:off x="4476" y="3282"/>
                  <a:ext cx="281" cy="131"/>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6279" name="Rectangle 51"/>
                <p:cNvSpPr>
                  <a:spLocks noChangeArrowheads="1"/>
                </p:cNvSpPr>
                <p:nvPr/>
              </p:nvSpPr>
              <p:spPr bwMode="auto">
                <a:xfrm>
                  <a:off x="4399" y="3386"/>
                  <a:ext cx="436" cy="432"/>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6280" name="Arc 52"/>
                <p:cNvSpPr>
                  <a:spLocks/>
                </p:cNvSpPr>
                <p:nvPr/>
              </p:nvSpPr>
              <p:spPr bwMode="auto">
                <a:xfrm>
                  <a:off x="4394" y="3278"/>
                  <a:ext cx="80" cy="120"/>
                </a:xfrm>
                <a:custGeom>
                  <a:avLst/>
                  <a:gdLst>
                    <a:gd name="T0" fmla="*/ 0 w 21593"/>
                    <a:gd name="T1" fmla="*/ 0 h 21598"/>
                    <a:gd name="T2" fmla="*/ 0 w 21593"/>
                    <a:gd name="T3" fmla="*/ 0 h 21598"/>
                    <a:gd name="T4" fmla="*/ 0 w 21593"/>
                    <a:gd name="T5" fmla="*/ 0 h 21598"/>
                    <a:gd name="T6" fmla="*/ 0 60000 65536"/>
                    <a:gd name="T7" fmla="*/ 0 60000 65536"/>
                    <a:gd name="T8" fmla="*/ 0 60000 65536"/>
                    <a:gd name="T9" fmla="*/ 0 w 21593"/>
                    <a:gd name="T10" fmla="*/ 0 h 21598"/>
                    <a:gd name="T11" fmla="*/ 21593 w 21593"/>
                    <a:gd name="T12" fmla="*/ 21598 h 21598"/>
                  </a:gdLst>
                  <a:ahLst/>
                  <a:cxnLst>
                    <a:cxn ang="T6">
                      <a:pos x="T0" y="T1"/>
                    </a:cxn>
                    <a:cxn ang="T7">
                      <a:pos x="T2" y="T3"/>
                    </a:cxn>
                    <a:cxn ang="T8">
                      <a:pos x="T4" y="T5"/>
                    </a:cxn>
                  </a:cxnLst>
                  <a:rect l="T9" t="T10" r="T11" b="T12"/>
                  <a:pathLst>
                    <a:path w="21593" h="21598" fill="none" extrusionOk="0">
                      <a:moveTo>
                        <a:pt x="-1" y="21057"/>
                      </a:moveTo>
                      <a:cubicBezTo>
                        <a:pt x="290" y="9447"/>
                        <a:pt x="9709" y="144"/>
                        <a:pt x="21322" y="-1"/>
                      </a:cubicBezTo>
                    </a:path>
                    <a:path w="21593" h="21598" stroke="0" extrusionOk="0">
                      <a:moveTo>
                        <a:pt x="-1" y="21057"/>
                      </a:moveTo>
                      <a:cubicBezTo>
                        <a:pt x="290" y="9447"/>
                        <a:pt x="9709" y="144"/>
                        <a:pt x="21322" y="-1"/>
                      </a:cubicBezTo>
                      <a:lnTo>
                        <a:pt x="21593" y="21598"/>
                      </a:lnTo>
                      <a:close/>
                    </a:path>
                  </a:pathLst>
                </a:custGeom>
                <a:solidFill>
                  <a:srgbClr val="CECECE"/>
                </a:solidFill>
                <a:ln w="25400" cap="rnd">
                  <a:solidFill>
                    <a:schemeClr val="tx1"/>
                  </a:solidFill>
                  <a:round/>
                  <a:headEnd/>
                  <a:tailEnd/>
                </a:ln>
              </p:spPr>
              <p:txBody>
                <a:bodyPr/>
                <a:lstStyle/>
                <a:p>
                  <a:endParaRPr lang="zh-CN" altLang="en-US"/>
                </a:p>
              </p:txBody>
            </p:sp>
            <p:sp>
              <p:nvSpPr>
                <p:cNvPr id="96281" name="Arc 53"/>
                <p:cNvSpPr>
                  <a:spLocks/>
                </p:cNvSpPr>
                <p:nvPr/>
              </p:nvSpPr>
              <p:spPr bwMode="auto">
                <a:xfrm>
                  <a:off x="4763" y="3279"/>
                  <a:ext cx="81" cy="123"/>
                </a:xfrm>
                <a:custGeom>
                  <a:avLst/>
                  <a:gdLst>
                    <a:gd name="T0" fmla="*/ 0 w 21870"/>
                    <a:gd name="T1" fmla="*/ 0 h 21961"/>
                    <a:gd name="T2" fmla="*/ 0 w 21870"/>
                    <a:gd name="T3" fmla="*/ 0 h 21961"/>
                    <a:gd name="T4" fmla="*/ 0 w 21870"/>
                    <a:gd name="T5" fmla="*/ 0 h 21961"/>
                    <a:gd name="T6" fmla="*/ 0 60000 65536"/>
                    <a:gd name="T7" fmla="*/ 0 60000 65536"/>
                    <a:gd name="T8" fmla="*/ 0 60000 65536"/>
                    <a:gd name="T9" fmla="*/ 0 w 21870"/>
                    <a:gd name="T10" fmla="*/ 0 h 21961"/>
                    <a:gd name="T11" fmla="*/ 21870 w 21870"/>
                    <a:gd name="T12" fmla="*/ 21961 h 21961"/>
                  </a:gdLst>
                  <a:ahLst/>
                  <a:cxnLst>
                    <a:cxn ang="T6">
                      <a:pos x="T0" y="T1"/>
                    </a:cxn>
                    <a:cxn ang="T7">
                      <a:pos x="T2" y="T3"/>
                    </a:cxn>
                    <a:cxn ang="T8">
                      <a:pos x="T4" y="T5"/>
                    </a:cxn>
                  </a:cxnLst>
                  <a:rect l="T9" t="T10" r="T11" b="T12"/>
                  <a:pathLst>
                    <a:path w="21870" h="21961" fill="none" extrusionOk="0">
                      <a:moveTo>
                        <a:pt x="-1" y="1"/>
                      </a:moveTo>
                      <a:cubicBezTo>
                        <a:pt x="89" y="0"/>
                        <a:pt x="179" y="-1"/>
                        <a:pt x="270" y="0"/>
                      </a:cubicBezTo>
                      <a:cubicBezTo>
                        <a:pt x="12199" y="0"/>
                        <a:pt x="21870" y="9670"/>
                        <a:pt x="21870" y="21600"/>
                      </a:cubicBezTo>
                      <a:cubicBezTo>
                        <a:pt x="21870" y="21720"/>
                        <a:pt x="21868" y="21840"/>
                        <a:pt x="21866" y="21960"/>
                      </a:cubicBezTo>
                    </a:path>
                    <a:path w="21870" h="21961" stroke="0" extrusionOk="0">
                      <a:moveTo>
                        <a:pt x="-1" y="1"/>
                      </a:moveTo>
                      <a:cubicBezTo>
                        <a:pt x="89" y="0"/>
                        <a:pt x="179" y="-1"/>
                        <a:pt x="270" y="0"/>
                      </a:cubicBezTo>
                      <a:cubicBezTo>
                        <a:pt x="12199" y="0"/>
                        <a:pt x="21870" y="9670"/>
                        <a:pt x="21870" y="21600"/>
                      </a:cubicBezTo>
                      <a:cubicBezTo>
                        <a:pt x="21870" y="21720"/>
                        <a:pt x="21868" y="21840"/>
                        <a:pt x="21866" y="21960"/>
                      </a:cubicBezTo>
                      <a:lnTo>
                        <a:pt x="270" y="21600"/>
                      </a:lnTo>
                      <a:close/>
                    </a:path>
                  </a:pathLst>
                </a:custGeom>
                <a:solidFill>
                  <a:srgbClr val="CECECE"/>
                </a:solidFill>
                <a:ln w="25400" cap="rnd">
                  <a:solidFill>
                    <a:schemeClr val="tx1"/>
                  </a:solidFill>
                  <a:round/>
                  <a:headEnd/>
                  <a:tailEnd/>
                </a:ln>
              </p:spPr>
              <p:txBody>
                <a:bodyPr/>
                <a:lstStyle/>
                <a:p>
                  <a:endParaRPr lang="zh-CN" altLang="en-US"/>
                </a:p>
              </p:txBody>
            </p:sp>
          </p:grpSp>
        </p:grpSp>
        <p:grpSp>
          <p:nvGrpSpPr>
            <p:cNvPr id="96268" name="Group 54"/>
            <p:cNvGrpSpPr>
              <a:grpSpLocks/>
            </p:cNvGrpSpPr>
            <p:nvPr/>
          </p:nvGrpSpPr>
          <p:grpSpPr bwMode="auto">
            <a:xfrm>
              <a:off x="3914" y="2946"/>
              <a:ext cx="453" cy="864"/>
              <a:chOff x="3914" y="2946"/>
              <a:chExt cx="453" cy="864"/>
            </a:xfrm>
          </p:grpSpPr>
          <p:sp>
            <p:nvSpPr>
              <p:cNvPr id="96270" name="Oval 55"/>
              <p:cNvSpPr>
                <a:spLocks noChangeArrowheads="1"/>
              </p:cNvSpPr>
              <p:nvPr/>
            </p:nvSpPr>
            <p:spPr bwMode="auto">
              <a:xfrm>
                <a:off x="4025" y="2946"/>
                <a:ext cx="222" cy="277"/>
              </a:xfrm>
              <a:prstGeom prst="ellipse">
                <a:avLst/>
              </a:prstGeom>
              <a:solidFill>
                <a:srgbClr val="CECECE"/>
              </a:solidFill>
              <a:ln w="25400">
                <a:solidFill>
                  <a:schemeClr val="tx1"/>
                </a:solidFill>
                <a:round/>
                <a:headEnd/>
                <a:tailEnd/>
              </a:ln>
            </p:spPr>
            <p:txBody>
              <a:bodyPr wrap="none" anchor="ctr"/>
              <a:lstStyle/>
              <a:p>
                <a:endParaRPr lang="zh-CN" altLang="en-US"/>
              </a:p>
            </p:txBody>
          </p:sp>
          <p:grpSp>
            <p:nvGrpSpPr>
              <p:cNvPr id="96271" name="Group 56"/>
              <p:cNvGrpSpPr>
                <a:grpSpLocks/>
              </p:cNvGrpSpPr>
              <p:nvPr/>
            </p:nvGrpSpPr>
            <p:grpSpPr bwMode="auto">
              <a:xfrm>
                <a:off x="3914" y="3269"/>
                <a:ext cx="453" cy="541"/>
                <a:chOff x="3914" y="3269"/>
                <a:chExt cx="453" cy="541"/>
              </a:xfrm>
            </p:grpSpPr>
            <p:sp>
              <p:nvSpPr>
                <p:cNvPr id="96272" name="Rectangle 57"/>
                <p:cNvSpPr>
                  <a:spLocks noChangeArrowheads="1"/>
                </p:cNvSpPr>
                <p:nvPr/>
              </p:nvSpPr>
              <p:spPr bwMode="auto">
                <a:xfrm>
                  <a:off x="3997" y="3274"/>
                  <a:ext cx="280" cy="131"/>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6273" name="Rectangle 58"/>
                <p:cNvSpPr>
                  <a:spLocks noChangeArrowheads="1"/>
                </p:cNvSpPr>
                <p:nvPr/>
              </p:nvSpPr>
              <p:spPr bwMode="auto">
                <a:xfrm>
                  <a:off x="3919" y="3378"/>
                  <a:ext cx="437" cy="432"/>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6274" name="Arc 59"/>
                <p:cNvSpPr>
                  <a:spLocks/>
                </p:cNvSpPr>
                <p:nvPr/>
              </p:nvSpPr>
              <p:spPr bwMode="auto">
                <a:xfrm>
                  <a:off x="3914" y="3270"/>
                  <a:ext cx="80" cy="120"/>
                </a:xfrm>
                <a:custGeom>
                  <a:avLst/>
                  <a:gdLst>
                    <a:gd name="T0" fmla="*/ 0 w 21593"/>
                    <a:gd name="T1" fmla="*/ 0 h 21598"/>
                    <a:gd name="T2" fmla="*/ 0 w 21593"/>
                    <a:gd name="T3" fmla="*/ 0 h 21598"/>
                    <a:gd name="T4" fmla="*/ 0 w 21593"/>
                    <a:gd name="T5" fmla="*/ 0 h 21598"/>
                    <a:gd name="T6" fmla="*/ 0 60000 65536"/>
                    <a:gd name="T7" fmla="*/ 0 60000 65536"/>
                    <a:gd name="T8" fmla="*/ 0 60000 65536"/>
                    <a:gd name="T9" fmla="*/ 0 w 21593"/>
                    <a:gd name="T10" fmla="*/ 0 h 21598"/>
                    <a:gd name="T11" fmla="*/ 21593 w 21593"/>
                    <a:gd name="T12" fmla="*/ 21598 h 21598"/>
                  </a:gdLst>
                  <a:ahLst/>
                  <a:cxnLst>
                    <a:cxn ang="T6">
                      <a:pos x="T0" y="T1"/>
                    </a:cxn>
                    <a:cxn ang="T7">
                      <a:pos x="T2" y="T3"/>
                    </a:cxn>
                    <a:cxn ang="T8">
                      <a:pos x="T4" y="T5"/>
                    </a:cxn>
                  </a:cxnLst>
                  <a:rect l="T9" t="T10" r="T11" b="T12"/>
                  <a:pathLst>
                    <a:path w="21593" h="21598" fill="none" extrusionOk="0">
                      <a:moveTo>
                        <a:pt x="-1" y="21057"/>
                      </a:moveTo>
                      <a:cubicBezTo>
                        <a:pt x="290" y="9447"/>
                        <a:pt x="9709" y="144"/>
                        <a:pt x="21322" y="-1"/>
                      </a:cubicBezTo>
                    </a:path>
                    <a:path w="21593" h="21598" stroke="0" extrusionOk="0">
                      <a:moveTo>
                        <a:pt x="-1" y="21057"/>
                      </a:moveTo>
                      <a:cubicBezTo>
                        <a:pt x="290" y="9447"/>
                        <a:pt x="9709" y="144"/>
                        <a:pt x="21322" y="-1"/>
                      </a:cubicBezTo>
                      <a:lnTo>
                        <a:pt x="21593" y="21598"/>
                      </a:lnTo>
                      <a:close/>
                    </a:path>
                  </a:pathLst>
                </a:custGeom>
                <a:solidFill>
                  <a:srgbClr val="CECECE"/>
                </a:solidFill>
                <a:ln w="25400" cap="rnd">
                  <a:solidFill>
                    <a:schemeClr val="tx1"/>
                  </a:solidFill>
                  <a:round/>
                  <a:headEnd/>
                  <a:tailEnd/>
                </a:ln>
              </p:spPr>
              <p:txBody>
                <a:bodyPr/>
                <a:lstStyle/>
                <a:p>
                  <a:endParaRPr lang="zh-CN" altLang="en-US"/>
                </a:p>
              </p:txBody>
            </p:sp>
            <p:sp>
              <p:nvSpPr>
                <p:cNvPr id="96275" name="Arc 60"/>
                <p:cNvSpPr>
                  <a:spLocks/>
                </p:cNvSpPr>
                <p:nvPr/>
              </p:nvSpPr>
              <p:spPr bwMode="auto">
                <a:xfrm>
                  <a:off x="4284" y="3269"/>
                  <a:ext cx="83" cy="121"/>
                </a:xfrm>
                <a:custGeom>
                  <a:avLst/>
                  <a:gdLst>
                    <a:gd name="T0" fmla="*/ 0 w 22132"/>
                    <a:gd name="T1" fmla="*/ 0 h 21600"/>
                    <a:gd name="T2" fmla="*/ 0 w 22132"/>
                    <a:gd name="T3" fmla="*/ 0 h 21600"/>
                    <a:gd name="T4" fmla="*/ 0 w 22132"/>
                    <a:gd name="T5" fmla="*/ 0 h 21600"/>
                    <a:gd name="T6" fmla="*/ 0 60000 65536"/>
                    <a:gd name="T7" fmla="*/ 0 60000 65536"/>
                    <a:gd name="T8" fmla="*/ 0 60000 65536"/>
                    <a:gd name="T9" fmla="*/ 0 w 22132"/>
                    <a:gd name="T10" fmla="*/ 0 h 21600"/>
                    <a:gd name="T11" fmla="*/ 22132 w 22132"/>
                    <a:gd name="T12" fmla="*/ 21600 h 21600"/>
                  </a:gdLst>
                  <a:ahLst/>
                  <a:cxnLst>
                    <a:cxn ang="T6">
                      <a:pos x="T0" y="T1"/>
                    </a:cxn>
                    <a:cxn ang="T7">
                      <a:pos x="T2" y="T3"/>
                    </a:cxn>
                    <a:cxn ang="T8">
                      <a:pos x="T4" y="T5"/>
                    </a:cxn>
                  </a:cxnLst>
                  <a:rect l="T9" t="T10" r="T11" b="T12"/>
                  <a:pathLst>
                    <a:path w="22132" h="21600" fill="none" extrusionOk="0">
                      <a:moveTo>
                        <a:pt x="-1" y="6"/>
                      </a:moveTo>
                      <a:cubicBezTo>
                        <a:pt x="177" y="2"/>
                        <a:pt x="355" y="-1"/>
                        <a:pt x="533" y="0"/>
                      </a:cubicBezTo>
                      <a:cubicBezTo>
                        <a:pt x="12391" y="0"/>
                        <a:pt x="22032" y="9560"/>
                        <a:pt x="22132" y="21418"/>
                      </a:cubicBezTo>
                    </a:path>
                    <a:path w="22132" h="21600" stroke="0" extrusionOk="0">
                      <a:moveTo>
                        <a:pt x="-1" y="6"/>
                      </a:moveTo>
                      <a:cubicBezTo>
                        <a:pt x="177" y="2"/>
                        <a:pt x="355" y="-1"/>
                        <a:pt x="533" y="0"/>
                      </a:cubicBezTo>
                      <a:cubicBezTo>
                        <a:pt x="12391" y="0"/>
                        <a:pt x="22032" y="9560"/>
                        <a:pt x="22132" y="21418"/>
                      </a:cubicBezTo>
                      <a:lnTo>
                        <a:pt x="533" y="21600"/>
                      </a:lnTo>
                      <a:close/>
                    </a:path>
                  </a:pathLst>
                </a:custGeom>
                <a:solidFill>
                  <a:srgbClr val="CECECE"/>
                </a:solidFill>
                <a:ln w="25400" cap="rnd">
                  <a:solidFill>
                    <a:schemeClr val="tx1"/>
                  </a:solidFill>
                  <a:round/>
                  <a:headEnd/>
                  <a:tailEnd/>
                </a:ln>
              </p:spPr>
              <p:txBody>
                <a:bodyPr/>
                <a:lstStyle/>
                <a:p>
                  <a:endParaRPr lang="zh-CN" altLang="en-US"/>
                </a:p>
              </p:txBody>
            </p:sp>
          </p:grpSp>
        </p:grpSp>
        <p:sp>
          <p:nvSpPr>
            <p:cNvPr id="96269" name="Rectangle 61"/>
            <p:cNvSpPr>
              <a:spLocks noChangeArrowheads="1"/>
            </p:cNvSpPr>
            <p:nvPr/>
          </p:nvSpPr>
          <p:spPr bwMode="auto">
            <a:xfrm>
              <a:off x="3903" y="1406"/>
              <a:ext cx="991"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0" lang="zh-CN" altLang="en-US" sz="2400">
                  <a:latin typeface="Comic Sans MS" pitchFamily="66" charset="0"/>
                </a:rPr>
                <a:t>化学品安全</a:t>
              </a:r>
            </a:p>
          </p:txBody>
        </p:sp>
      </p:grpSp>
    </p:spTree>
    <p:extLst>
      <p:ext uri="{BB962C8B-B14F-4D97-AF65-F5344CB8AC3E}">
        <p14:creationId xmlns:p14="http://schemas.microsoft.com/office/powerpoint/2010/main" val="20986201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719668" y="2060575"/>
            <a:ext cx="7776633"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kumimoji="0" lang="zh-CN" altLang="en-US" sz="2400">
                <a:solidFill>
                  <a:srgbClr val="292B07"/>
                </a:solidFill>
              </a:rPr>
              <a:t>1.化学品安全标签上的信息及其意义；</a:t>
            </a:r>
          </a:p>
          <a:p>
            <a:pPr>
              <a:lnSpc>
                <a:spcPct val="120000"/>
              </a:lnSpc>
            </a:pPr>
            <a:r>
              <a:rPr kumimoji="0" lang="zh-CN" altLang="en-US" sz="2400">
                <a:solidFill>
                  <a:srgbClr val="292B07"/>
                </a:solidFill>
              </a:rPr>
              <a:t>2.化学品安全技术说明书所提供的内容及其意义；</a:t>
            </a:r>
          </a:p>
          <a:p>
            <a:pPr>
              <a:lnSpc>
                <a:spcPct val="120000"/>
              </a:lnSpc>
            </a:pPr>
            <a:r>
              <a:rPr kumimoji="0" lang="zh-CN" altLang="en-US" sz="2400">
                <a:solidFill>
                  <a:srgbClr val="292B07"/>
                </a:solidFill>
              </a:rPr>
              <a:t>3.化学品进入人体途径及其正确防护方法和措施；</a:t>
            </a:r>
          </a:p>
          <a:p>
            <a:pPr>
              <a:lnSpc>
                <a:spcPct val="120000"/>
              </a:lnSpc>
            </a:pPr>
            <a:r>
              <a:rPr kumimoji="0" lang="zh-CN" altLang="en-US" sz="2400">
                <a:solidFill>
                  <a:srgbClr val="292B07"/>
                </a:solidFill>
              </a:rPr>
              <a:t>4.危险化学品安全使用、贮存、处置、搬运、废弃的程序和注意事项；</a:t>
            </a:r>
          </a:p>
          <a:p>
            <a:pPr>
              <a:lnSpc>
                <a:spcPct val="120000"/>
              </a:lnSpc>
            </a:pPr>
            <a:r>
              <a:rPr kumimoji="0" lang="zh-CN" altLang="en-US" sz="2400">
                <a:solidFill>
                  <a:srgbClr val="292B07"/>
                </a:solidFill>
              </a:rPr>
              <a:t>5.紧急事态下的应急处理程序和措施；</a:t>
            </a:r>
            <a:endParaRPr kumimoji="0" lang="en-US" altLang="zh-CN" sz="2400">
              <a:solidFill>
                <a:srgbClr val="292B07"/>
              </a:solidFill>
            </a:endParaRPr>
          </a:p>
          <a:p>
            <a:pPr>
              <a:lnSpc>
                <a:spcPct val="120000"/>
              </a:lnSpc>
            </a:pPr>
            <a:r>
              <a:rPr kumimoji="0" lang="en-US" altLang="zh-CN" sz="2400">
                <a:solidFill>
                  <a:srgbClr val="292B07"/>
                </a:solidFill>
              </a:rPr>
              <a:t>6.</a:t>
            </a:r>
            <a:r>
              <a:rPr kumimoji="0" lang="zh-CN" altLang="en-US" sz="2400">
                <a:solidFill>
                  <a:srgbClr val="292B07"/>
                </a:solidFill>
              </a:rPr>
              <a:t>现行法规、标准有关内容。</a:t>
            </a:r>
          </a:p>
        </p:txBody>
      </p:sp>
      <p:sp>
        <p:nvSpPr>
          <p:cNvPr id="97283" name="Rectangle 5"/>
          <p:cNvSpPr>
            <a:spLocks noChangeArrowheads="1"/>
          </p:cNvSpPr>
          <p:nvPr/>
        </p:nvSpPr>
        <p:spPr bwMode="auto">
          <a:xfrm>
            <a:off x="912285" y="1052514"/>
            <a:ext cx="768138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zh-CN" altLang="en-US" sz="2400">
                <a:solidFill>
                  <a:srgbClr val="A50021"/>
                </a:solidFill>
              </a:rPr>
              <a:t>▲</a:t>
            </a:r>
            <a:r>
              <a:rPr kumimoji="0" lang="zh-CN" altLang="en-US" sz="4000">
                <a:solidFill>
                  <a:srgbClr val="A50021"/>
                </a:solidFill>
              </a:rPr>
              <a:t>培训教育的主要内容</a:t>
            </a:r>
          </a:p>
        </p:txBody>
      </p:sp>
      <p:grpSp>
        <p:nvGrpSpPr>
          <p:cNvPr id="97284" name="Group 6"/>
          <p:cNvGrpSpPr>
            <a:grpSpLocks/>
          </p:cNvGrpSpPr>
          <p:nvPr/>
        </p:nvGrpSpPr>
        <p:grpSpPr bwMode="auto">
          <a:xfrm>
            <a:off x="8113185" y="3068638"/>
            <a:ext cx="3230033" cy="2665412"/>
            <a:chOff x="3252" y="1365"/>
            <a:chExt cx="2297" cy="2453"/>
          </a:xfrm>
        </p:grpSpPr>
        <p:sp>
          <p:nvSpPr>
            <p:cNvPr id="97285" name="Rectangle 7"/>
            <p:cNvSpPr>
              <a:spLocks noChangeArrowheads="1"/>
            </p:cNvSpPr>
            <p:nvPr/>
          </p:nvSpPr>
          <p:spPr bwMode="auto">
            <a:xfrm>
              <a:off x="3877" y="1365"/>
              <a:ext cx="1399" cy="980"/>
            </a:xfrm>
            <a:prstGeom prst="rect">
              <a:avLst/>
            </a:prstGeom>
            <a:solidFill>
              <a:srgbClr val="FCFEB9"/>
            </a:solidFill>
            <a:ln w="50800">
              <a:solidFill>
                <a:schemeClr val="tx1"/>
              </a:solidFill>
              <a:miter lim="800000"/>
              <a:headEnd/>
              <a:tailEnd/>
            </a:ln>
          </p:spPr>
          <p:txBody>
            <a:bodyPr wrap="none" anchor="ctr"/>
            <a:lstStyle/>
            <a:p>
              <a:endParaRPr lang="zh-CN" altLang="en-US"/>
            </a:p>
          </p:txBody>
        </p:sp>
        <p:grpSp>
          <p:nvGrpSpPr>
            <p:cNvPr id="97286" name="Group 8"/>
            <p:cNvGrpSpPr>
              <a:grpSpLocks/>
            </p:cNvGrpSpPr>
            <p:nvPr/>
          </p:nvGrpSpPr>
          <p:grpSpPr bwMode="auto">
            <a:xfrm>
              <a:off x="4065" y="1863"/>
              <a:ext cx="794" cy="1106"/>
              <a:chOff x="4065" y="1863"/>
              <a:chExt cx="794" cy="1106"/>
            </a:xfrm>
          </p:grpSpPr>
          <p:grpSp>
            <p:nvGrpSpPr>
              <p:cNvPr id="97331" name="Group 9"/>
              <p:cNvGrpSpPr>
                <a:grpSpLocks/>
              </p:cNvGrpSpPr>
              <p:nvPr/>
            </p:nvGrpSpPr>
            <p:grpSpPr bwMode="auto">
              <a:xfrm>
                <a:off x="4065" y="1863"/>
                <a:ext cx="794" cy="1106"/>
                <a:chOff x="4065" y="1863"/>
                <a:chExt cx="794" cy="1106"/>
              </a:xfrm>
            </p:grpSpPr>
            <p:sp>
              <p:nvSpPr>
                <p:cNvPr id="97333" name="Line 10"/>
                <p:cNvSpPr>
                  <a:spLocks noChangeShapeType="1"/>
                </p:cNvSpPr>
                <p:nvPr/>
              </p:nvSpPr>
              <p:spPr bwMode="auto">
                <a:xfrm flipH="1" flipV="1">
                  <a:off x="4065" y="1863"/>
                  <a:ext cx="219" cy="389"/>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grpSp>
              <p:nvGrpSpPr>
                <p:cNvPr id="97334" name="Group 11"/>
                <p:cNvGrpSpPr>
                  <a:grpSpLocks/>
                </p:cNvGrpSpPr>
                <p:nvPr/>
              </p:nvGrpSpPr>
              <p:grpSpPr bwMode="auto">
                <a:xfrm>
                  <a:off x="4210" y="1920"/>
                  <a:ext cx="649" cy="1049"/>
                  <a:chOff x="4210" y="1920"/>
                  <a:chExt cx="649" cy="1049"/>
                </a:xfrm>
              </p:grpSpPr>
              <p:sp>
                <p:nvSpPr>
                  <p:cNvPr id="97335" name="Oval 12"/>
                  <p:cNvSpPr>
                    <a:spLocks noChangeArrowheads="1"/>
                  </p:cNvSpPr>
                  <p:nvPr/>
                </p:nvSpPr>
                <p:spPr bwMode="auto">
                  <a:xfrm>
                    <a:off x="4335" y="2388"/>
                    <a:ext cx="74" cy="7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7336" name="Oval 13"/>
                  <p:cNvSpPr>
                    <a:spLocks noChangeArrowheads="1"/>
                  </p:cNvSpPr>
                  <p:nvPr/>
                </p:nvSpPr>
                <p:spPr bwMode="auto">
                  <a:xfrm>
                    <a:off x="4506" y="1920"/>
                    <a:ext cx="183" cy="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7337" name="Freeform 14"/>
                  <p:cNvSpPr>
                    <a:spLocks/>
                  </p:cNvSpPr>
                  <p:nvPr/>
                </p:nvSpPr>
                <p:spPr bwMode="auto">
                  <a:xfrm>
                    <a:off x="4210" y="2150"/>
                    <a:ext cx="636" cy="819"/>
                  </a:xfrm>
                  <a:custGeom>
                    <a:avLst/>
                    <a:gdLst>
                      <a:gd name="T0" fmla="*/ 447 w 636"/>
                      <a:gd name="T1" fmla="*/ 30 h 819"/>
                      <a:gd name="T2" fmla="*/ 485 w 636"/>
                      <a:gd name="T3" fmla="*/ 30 h 819"/>
                      <a:gd name="T4" fmla="*/ 533 w 636"/>
                      <a:gd name="T5" fmla="*/ 64 h 819"/>
                      <a:gd name="T6" fmla="*/ 635 w 636"/>
                      <a:gd name="T7" fmla="*/ 255 h 819"/>
                      <a:gd name="T8" fmla="*/ 631 w 636"/>
                      <a:gd name="T9" fmla="*/ 339 h 819"/>
                      <a:gd name="T10" fmla="*/ 562 w 636"/>
                      <a:gd name="T11" fmla="*/ 404 h 819"/>
                      <a:gd name="T12" fmla="*/ 506 w 636"/>
                      <a:gd name="T13" fmla="*/ 454 h 819"/>
                      <a:gd name="T14" fmla="*/ 435 w 636"/>
                      <a:gd name="T15" fmla="*/ 345 h 819"/>
                      <a:gd name="T16" fmla="*/ 462 w 636"/>
                      <a:gd name="T17" fmla="*/ 315 h 819"/>
                      <a:gd name="T18" fmla="*/ 485 w 636"/>
                      <a:gd name="T19" fmla="*/ 292 h 819"/>
                      <a:gd name="T20" fmla="*/ 437 w 636"/>
                      <a:gd name="T21" fmla="*/ 197 h 819"/>
                      <a:gd name="T22" fmla="*/ 300 w 636"/>
                      <a:gd name="T23" fmla="*/ 315 h 819"/>
                      <a:gd name="T24" fmla="*/ 434 w 636"/>
                      <a:gd name="T25" fmla="*/ 547 h 819"/>
                      <a:gd name="T26" fmla="*/ 546 w 636"/>
                      <a:gd name="T27" fmla="*/ 440 h 819"/>
                      <a:gd name="T28" fmla="*/ 545 w 636"/>
                      <a:gd name="T29" fmla="*/ 818 h 819"/>
                      <a:gd name="T30" fmla="*/ 259 w 636"/>
                      <a:gd name="T31" fmla="*/ 818 h 819"/>
                      <a:gd name="T32" fmla="*/ 258 w 636"/>
                      <a:gd name="T33" fmla="*/ 251 h 819"/>
                      <a:gd name="T34" fmla="*/ 192 w 636"/>
                      <a:gd name="T35" fmla="*/ 305 h 819"/>
                      <a:gd name="T36" fmla="*/ 133 w 636"/>
                      <a:gd name="T37" fmla="*/ 305 h 819"/>
                      <a:gd name="T38" fmla="*/ 126 w 636"/>
                      <a:gd name="T39" fmla="*/ 294 h 819"/>
                      <a:gd name="T40" fmla="*/ 83 w 636"/>
                      <a:gd name="T41" fmla="*/ 218 h 819"/>
                      <a:gd name="T42" fmla="*/ 0 w 636"/>
                      <a:gd name="T43" fmla="*/ 81 h 819"/>
                      <a:gd name="T44" fmla="*/ 94 w 636"/>
                      <a:gd name="T45" fmla="*/ 0 h 819"/>
                      <a:gd name="T46" fmla="*/ 154 w 636"/>
                      <a:gd name="T47" fmla="*/ 101 h 819"/>
                      <a:gd name="T48" fmla="*/ 170 w 636"/>
                      <a:gd name="T49" fmla="*/ 123 h 819"/>
                      <a:gd name="T50" fmla="*/ 289 w 636"/>
                      <a:gd name="T51" fmla="*/ 30 h 819"/>
                      <a:gd name="T52" fmla="*/ 340 w 636"/>
                      <a:gd name="T53" fmla="*/ 30 h 819"/>
                      <a:gd name="T54" fmla="*/ 447 w 636"/>
                      <a:gd name="T55" fmla="*/ 30 h 8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6"/>
                      <a:gd name="T85" fmla="*/ 0 h 819"/>
                      <a:gd name="T86" fmla="*/ 636 w 636"/>
                      <a:gd name="T87" fmla="*/ 819 h 8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6" h="819">
                        <a:moveTo>
                          <a:pt x="447" y="30"/>
                        </a:moveTo>
                        <a:lnTo>
                          <a:pt x="485" y="30"/>
                        </a:lnTo>
                        <a:lnTo>
                          <a:pt x="533" y="64"/>
                        </a:lnTo>
                        <a:lnTo>
                          <a:pt x="635" y="255"/>
                        </a:lnTo>
                        <a:lnTo>
                          <a:pt x="631" y="339"/>
                        </a:lnTo>
                        <a:lnTo>
                          <a:pt x="562" y="404"/>
                        </a:lnTo>
                        <a:lnTo>
                          <a:pt x="506" y="454"/>
                        </a:lnTo>
                        <a:lnTo>
                          <a:pt x="435" y="345"/>
                        </a:lnTo>
                        <a:lnTo>
                          <a:pt x="462" y="315"/>
                        </a:lnTo>
                        <a:lnTo>
                          <a:pt x="485" y="292"/>
                        </a:lnTo>
                        <a:lnTo>
                          <a:pt x="437" y="197"/>
                        </a:lnTo>
                        <a:lnTo>
                          <a:pt x="300" y="315"/>
                        </a:lnTo>
                        <a:lnTo>
                          <a:pt x="434" y="547"/>
                        </a:lnTo>
                        <a:lnTo>
                          <a:pt x="546" y="440"/>
                        </a:lnTo>
                        <a:lnTo>
                          <a:pt x="545" y="818"/>
                        </a:lnTo>
                        <a:lnTo>
                          <a:pt x="259" y="818"/>
                        </a:lnTo>
                        <a:lnTo>
                          <a:pt x="258" y="251"/>
                        </a:lnTo>
                        <a:lnTo>
                          <a:pt x="192" y="305"/>
                        </a:lnTo>
                        <a:lnTo>
                          <a:pt x="133" y="305"/>
                        </a:lnTo>
                        <a:lnTo>
                          <a:pt x="126" y="294"/>
                        </a:lnTo>
                        <a:lnTo>
                          <a:pt x="83" y="218"/>
                        </a:lnTo>
                        <a:lnTo>
                          <a:pt x="0" y="81"/>
                        </a:lnTo>
                        <a:lnTo>
                          <a:pt x="94" y="0"/>
                        </a:lnTo>
                        <a:lnTo>
                          <a:pt x="154" y="101"/>
                        </a:lnTo>
                        <a:lnTo>
                          <a:pt x="170" y="123"/>
                        </a:lnTo>
                        <a:lnTo>
                          <a:pt x="289" y="30"/>
                        </a:lnTo>
                        <a:lnTo>
                          <a:pt x="340" y="30"/>
                        </a:lnTo>
                        <a:lnTo>
                          <a:pt x="447" y="3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sp>
                <p:nvSpPr>
                  <p:cNvPr id="97338" name="Oval 15"/>
                  <p:cNvSpPr>
                    <a:spLocks noChangeArrowheads="1"/>
                  </p:cNvSpPr>
                  <p:nvPr/>
                </p:nvSpPr>
                <p:spPr bwMode="auto">
                  <a:xfrm>
                    <a:off x="4788" y="2390"/>
                    <a:ext cx="71" cy="1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7339" name="Arc 16"/>
                  <p:cNvSpPr>
                    <a:spLocks/>
                  </p:cNvSpPr>
                  <p:nvPr/>
                </p:nvSpPr>
                <p:spPr bwMode="auto">
                  <a:xfrm>
                    <a:off x="4558" y="2175"/>
                    <a:ext cx="102" cy="54"/>
                  </a:xfrm>
                  <a:custGeom>
                    <a:avLst/>
                    <a:gdLst>
                      <a:gd name="T0" fmla="*/ 0 w 43200"/>
                      <a:gd name="T1" fmla="*/ 0 h 22868"/>
                      <a:gd name="T2" fmla="*/ 0 w 43200"/>
                      <a:gd name="T3" fmla="*/ 0 h 22868"/>
                      <a:gd name="T4" fmla="*/ 0 w 43200"/>
                      <a:gd name="T5" fmla="*/ 0 h 22868"/>
                      <a:gd name="T6" fmla="*/ 0 60000 65536"/>
                      <a:gd name="T7" fmla="*/ 0 60000 65536"/>
                      <a:gd name="T8" fmla="*/ 0 60000 65536"/>
                      <a:gd name="T9" fmla="*/ 0 w 43200"/>
                      <a:gd name="T10" fmla="*/ 0 h 22868"/>
                      <a:gd name="T11" fmla="*/ 43200 w 43200"/>
                      <a:gd name="T12" fmla="*/ 22868 h 22868"/>
                    </a:gdLst>
                    <a:ahLst/>
                    <a:cxnLst>
                      <a:cxn ang="T6">
                        <a:pos x="T0" y="T1"/>
                      </a:cxn>
                      <a:cxn ang="T7">
                        <a:pos x="T2" y="T3"/>
                      </a:cxn>
                      <a:cxn ang="T8">
                        <a:pos x="T4" y="T5"/>
                      </a:cxn>
                    </a:cxnLst>
                    <a:rect l="T9" t="T10" r="T11" b="T12"/>
                    <a:pathLst>
                      <a:path w="43200" h="22868" fill="none" extrusionOk="0">
                        <a:moveTo>
                          <a:pt x="43195" y="836"/>
                        </a:moveTo>
                        <a:cubicBezTo>
                          <a:pt x="43198" y="979"/>
                          <a:pt x="43200" y="1123"/>
                          <a:pt x="43200" y="1268"/>
                        </a:cubicBezTo>
                        <a:cubicBezTo>
                          <a:pt x="43200" y="13197"/>
                          <a:pt x="33529" y="22868"/>
                          <a:pt x="21600" y="22868"/>
                        </a:cubicBezTo>
                        <a:cubicBezTo>
                          <a:pt x="9670" y="22868"/>
                          <a:pt x="0" y="13197"/>
                          <a:pt x="0" y="1268"/>
                        </a:cubicBezTo>
                        <a:cubicBezTo>
                          <a:pt x="-1" y="845"/>
                          <a:pt x="12" y="422"/>
                          <a:pt x="37" y="0"/>
                        </a:cubicBezTo>
                      </a:path>
                      <a:path w="43200" h="22868" stroke="0" extrusionOk="0">
                        <a:moveTo>
                          <a:pt x="43195" y="836"/>
                        </a:moveTo>
                        <a:cubicBezTo>
                          <a:pt x="43198" y="979"/>
                          <a:pt x="43200" y="1123"/>
                          <a:pt x="43200" y="1268"/>
                        </a:cubicBezTo>
                        <a:cubicBezTo>
                          <a:pt x="43200" y="13197"/>
                          <a:pt x="33529" y="22868"/>
                          <a:pt x="21600" y="22868"/>
                        </a:cubicBezTo>
                        <a:cubicBezTo>
                          <a:pt x="9670" y="22868"/>
                          <a:pt x="0" y="13197"/>
                          <a:pt x="0" y="1268"/>
                        </a:cubicBezTo>
                        <a:cubicBezTo>
                          <a:pt x="-1" y="845"/>
                          <a:pt x="12" y="422"/>
                          <a:pt x="37" y="0"/>
                        </a:cubicBezTo>
                        <a:lnTo>
                          <a:pt x="21600" y="1268"/>
                        </a:lnTo>
                        <a:close/>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grpSp>
          </p:grpSp>
          <p:sp>
            <p:nvSpPr>
              <p:cNvPr id="97332" name="Arc 17"/>
              <p:cNvSpPr>
                <a:spLocks/>
              </p:cNvSpPr>
              <p:nvPr/>
            </p:nvSpPr>
            <p:spPr bwMode="auto">
              <a:xfrm>
                <a:off x="4664" y="2181"/>
                <a:ext cx="86" cy="85"/>
              </a:xfrm>
              <a:custGeom>
                <a:avLst/>
                <a:gdLst>
                  <a:gd name="T0" fmla="*/ 0 w 36663"/>
                  <a:gd name="T1" fmla="*/ 0 h 36431"/>
                  <a:gd name="T2" fmla="*/ 0 w 36663"/>
                  <a:gd name="T3" fmla="*/ 0 h 36431"/>
                  <a:gd name="T4" fmla="*/ 0 w 36663"/>
                  <a:gd name="T5" fmla="*/ 0 h 36431"/>
                  <a:gd name="T6" fmla="*/ 0 60000 65536"/>
                  <a:gd name="T7" fmla="*/ 0 60000 65536"/>
                  <a:gd name="T8" fmla="*/ 0 60000 65536"/>
                  <a:gd name="T9" fmla="*/ 0 w 36663"/>
                  <a:gd name="T10" fmla="*/ 0 h 36431"/>
                  <a:gd name="T11" fmla="*/ 36663 w 36663"/>
                  <a:gd name="T12" fmla="*/ 36431 h 36431"/>
                </a:gdLst>
                <a:ahLst/>
                <a:cxnLst>
                  <a:cxn ang="T6">
                    <a:pos x="T0" y="T1"/>
                  </a:cxn>
                  <a:cxn ang="T7">
                    <a:pos x="T2" y="T3"/>
                  </a:cxn>
                  <a:cxn ang="T8">
                    <a:pos x="T4" y="T5"/>
                  </a:cxn>
                </a:cxnLst>
                <a:rect l="T9" t="T10" r="T11" b="T12"/>
                <a:pathLst>
                  <a:path w="36663" h="36431" fill="none" extrusionOk="0">
                    <a:moveTo>
                      <a:pt x="-1" y="6118"/>
                    </a:moveTo>
                    <a:cubicBezTo>
                      <a:pt x="4032" y="2195"/>
                      <a:pt x="9436" y="-1"/>
                      <a:pt x="15063" y="0"/>
                    </a:cubicBezTo>
                    <a:cubicBezTo>
                      <a:pt x="26992" y="0"/>
                      <a:pt x="36663" y="9670"/>
                      <a:pt x="36663" y="21600"/>
                    </a:cubicBezTo>
                    <a:cubicBezTo>
                      <a:pt x="36663" y="27115"/>
                      <a:pt x="34553" y="32421"/>
                      <a:pt x="30766" y="36431"/>
                    </a:cubicBezTo>
                  </a:path>
                  <a:path w="36663" h="36431" stroke="0" extrusionOk="0">
                    <a:moveTo>
                      <a:pt x="-1" y="6118"/>
                    </a:moveTo>
                    <a:cubicBezTo>
                      <a:pt x="4032" y="2195"/>
                      <a:pt x="9436" y="-1"/>
                      <a:pt x="15063" y="0"/>
                    </a:cubicBezTo>
                    <a:cubicBezTo>
                      <a:pt x="26992" y="0"/>
                      <a:pt x="36663" y="9670"/>
                      <a:pt x="36663" y="21600"/>
                    </a:cubicBezTo>
                    <a:cubicBezTo>
                      <a:pt x="36663" y="27115"/>
                      <a:pt x="34553" y="32421"/>
                      <a:pt x="30766" y="36431"/>
                    </a:cubicBezTo>
                    <a:lnTo>
                      <a:pt x="15063" y="21600"/>
                    </a:lnTo>
                    <a:close/>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grpSp>
        <p:grpSp>
          <p:nvGrpSpPr>
            <p:cNvPr id="97287" name="Group 18"/>
            <p:cNvGrpSpPr>
              <a:grpSpLocks/>
            </p:cNvGrpSpPr>
            <p:nvPr/>
          </p:nvGrpSpPr>
          <p:grpSpPr bwMode="auto">
            <a:xfrm>
              <a:off x="5173" y="2870"/>
              <a:ext cx="362" cy="847"/>
              <a:chOff x="5173" y="2870"/>
              <a:chExt cx="362" cy="847"/>
            </a:xfrm>
          </p:grpSpPr>
          <p:grpSp>
            <p:nvGrpSpPr>
              <p:cNvPr id="97325" name="Group 19"/>
              <p:cNvGrpSpPr>
                <a:grpSpLocks/>
              </p:cNvGrpSpPr>
              <p:nvPr/>
            </p:nvGrpSpPr>
            <p:grpSpPr bwMode="auto">
              <a:xfrm>
                <a:off x="5173" y="3136"/>
                <a:ext cx="362" cy="581"/>
                <a:chOff x="5173" y="3136"/>
                <a:chExt cx="362" cy="581"/>
              </a:xfrm>
            </p:grpSpPr>
            <p:sp>
              <p:nvSpPr>
                <p:cNvPr id="97327" name="Rectangle 20"/>
                <p:cNvSpPr>
                  <a:spLocks noChangeArrowheads="1"/>
                </p:cNvSpPr>
                <p:nvPr/>
              </p:nvSpPr>
              <p:spPr bwMode="auto">
                <a:xfrm>
                  <a:off x="5240" y="3141"/>
                  <a:ext cx="226" cy="103"/>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7328" name="Rectangle 21"/>
                <p:cNvSpPr>
                  <a:spLocks noChangeArrowheads="1"/>
                </p:cNvSpPr>
                <p:nvPr/>
              </p:nvSpPr>
              <p:spPr bwMode="auto">
                <a:xfrm>
                  <a:off x="5177" y="3224"/>
                  <a:ext cx="348" cy="493"/>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7329" name="Arc 22"/>
                <p:cNvSpPr>
                  <a:spLocks/>
                </p:cNvSpPr>
                <p:nvPr/>
              </p:nvSpPr>
              <p:spPr bwMode="auto">
                <a:xfrm>
                  <a:off x="5173" y="3136"/>
                  <a:ext cx="64" cy="100"/>
                </a:xfrm>
                <a:custGeom>
                  <a:avLst/>
                  <a:gdLst>
                    <a:gd name="T0" fmla="*/ 0 w 21583"/>
                    <a:gd name="T1" fmla="*/ 0 h 21589"/>
                    <a:gd name="T2" fmla="*/ 0 w 21583"/>
                    <a:gd name="T3" fmla="*/ 0 h 21589"/>
                    <a:gd name="T4" fmla="*/ 0 w 21583"/>
                    <a:gd name="T5" fmla="*/ 0 h 21589"/>
                    <a:gd name="T6" fmla="*/ 0 60000 65536"/>
                    <a:gd name="T7" fmla="*/ 0 60000 65536"/>
                    <a:gd name="T8" fmla="*/ 0 60000 65536"/>
                    <a:gd name="T9" fmla="*/ 0 w 21583"/>
                    <a:gd name="T10" fmla="*/ 0 h 21589"/>
                    <a:gd name="T11" fmla="*/ 21583 w 21583"/>
                    <a:gd name="T12" fmla="*/ 21589 h 21589"/>
                  </a:gdLst>
                  <a:ahLst/>
                  <a:cxnLst>
                    <a:cxn ang="T6">
                      <a:pos x="T0" y="T1"/>
                    </a:cxn>
                    <a:cxn ang="T7">
                      <a:pos x="T2" y="T3"/>
                    </a:cxn>
                    <a:cxn ang="T8">
                      <a:pos x="T4" y="T5"/>
                    </a:cxn>
                  </a:cxnLst>
                  <a:rect l="T9" t="T10" r="T11" b="T12"/>
                  <a:pathLst>
                    <a:path w="21583" h="21589" fill="none" extrusionOk="0">
                      <a:moveTo>
                        <a:pt x="0" y="20726"/>
                      </a:moveTo>
                      <a:cubicBezTo>
                        <a:pt x="453" y="9402"/>
                        <a:pt x="9580" y="353"/>
                        <a:pt x="20907" y="-1"/>
                      </a:cubicBezTo>
                    </a:path>
                    <a:path w="21583" h="21589" stroke="0" extrusionOk="0">
                      <a:moveTo>
                        <a:pt x="0" y="20726"/>
                      </a:moveTo>
                      <a:cubicBezTo>
                        <a:pt x="453" y="9402"/>
                        <a:pt x="9580" y="353"/>
                        <a:pt x="20907" y="-1"/>
                      </a:cubicBezTo>
                      <a:lnTo>
                        <a:pt x="21583" y="21589"/>
                      </a:lnTo>
                      <a:close/>
                    </a:path>
                  </a:pathLst>
                </a:custGeom>
                <a:solidFill>
                  <a:srgbClr val="CECECE"/>
                </a:solidFill>
                <a:ln w="25400" cap="rnd">
                  <a:solidFill>
                    <a:schemeClr val="tx1"/>
                  </a:solidFill>
                  <a:round/>
                  <a:headEnd/>
                  <a:tailEnd/>
                </a:ln>
              </p:spPr>
              <p:txBody>
                <a:bodyPr/>
                <a:lstStyle/>
                <a:p>
                  <a:endParaRPr lang="zh-CN" altLang="en-US"/>
                </a:p>
              </p:txBody>
            </p:sp>
            <p:sp>
              <p:nvSpPr>
                <p:cNvPr id="97330" name="Arc 23"/>
                <p:cNvSpPr>
                  <a:spLocks/>
                </p:cNvSpPr>
                <p:nvPr/>
              </p:nvSpPr>
              <p:spPr bwMode="auto">
                <a:xfrm>
                  <a:off x="5469" y="3137"/>
                  <a:ext cx="66" cy="101"/>
                </a:xfrm>
                <a:custGeom>
                  <a:avLst/>
                  <a:gdLst>
                    <a:gd name="T0" fmla="*/ 0 w 21928"/>
                    <a:gd name="T1" fmla="*/ 0 h 21600"/>
                    <a:gd name="T2" fmla="*/ 0 w 21928"/>
                    <a:gd name="T3" fmla="*/ 0 h 21600"/>
                    <a:gd name="T4" fmla="*/ 0 w 21928"/>
                    <a:gd name="T5" fmla="*/ 0 h 21600"/>
                    <a:gd name="T6" fmla="*/ 0 60000 65536"/>
                    <a:gd name="T7" fmla="*/ 0 60000 65536"/>
                    <a:gd name="T8" fmla="*/ 0 60000 65536"/>
                    <a:gd name="T9" fmla="*/ 0 w 21928"/>
                    <a:gd name="T10" fmla="*/ 0 h 21600"/>
                    <a:gd name="T11" fmla="*/ 21928 w 21928"/>
                    <a:gd name="T12" fmla="*/ 21600 h 21600"/>
                  </a:gdLst>
                  <a:ahLst/>
                  <a:cxnLst>
                    <a:cxn ang="T6">
                      <a:pos x="T0" y="T1"/>
                    </a:cxn>
                    <a:cxn ang="T7">
                      <a:pos x="T2" y="T3"/>
                    </a:cxn>
                    <a:cxn ang="T8">
                      <a:pos x="T4" y="T5"/>
                    </a:cxn>
                  </a:cxnLst>
                  <a:rect l="T9" t="T10" r="T11" b="T12"/>
                  <a:pathLst>
                    <a:path w="21928" h="21600" fill="none" extrusionOk="0">
                      <a:moveTo>
                        <a:pt x="-1" y="2"/>
                      </a:moveTo>
                      <a:cubicBezTo>
                        <a:pt x="110" y="0"/>
                        <a:pt x="221" y="-1"/>
                        <a:pt x="332" y="0"/>
                      </a:cubicBezTo>
                      <a:cubicBezTo>
                        <a:pt x="12092" y="0"/>
                        <a:pt x="21691" y="9408"/>
                        <a:pt x="21927" y="21166"/>
                      </a:cubicBezTo>
                    </a:path>
                    <a:path w="21928" h="21600" stroke="0" extrusionOk="0">
                      <a:moveTo>
                        <a:pt x="-1" y="2"/>
                      </a:moveTo>
                      <a:cubicBezTo>
                        <a:pt x="110" y="0"/>
                        <a:pt x="221" y="-1"/>
                        <a:pt x="332" y="0"/>
                      </a:cubicBezTo>
                      <a:cubicBezTo>
                        <a:pt x="12092" y="0"/>
                        <a:pt x="21691" y="9408"/>
                        <a:pt x="21927" y="21166"/>
                      </a:cubicBezTo>
                      <a:lnTo>
                        <a:pt x="332" y="21600"/>
                      </a:lnTo>
                      <a:close/>
                    </a:path>
                  </a:pathLst>
                </a:custGeom>
                <a:solidFill>
                  <a:srgbClr val="CECECE"/>
                </a:solidFill>
                <a:ln w="25400" cap="rnd">
                  <a:solidFill>
                    <a:schemeClr val="tx1"/>
                  </a:solidFill>
                  <a:round/>
                  <a:headEnd/>
                  <a:tailEnd/>
                </a:ln>
              </p:spPr>
              <p:txBody>
                <a:bodyPr/>
                <a:lstStyle/>
                <a:p>
                  <a:endParaRPr lang="zh-CN" altLang="en-US"/>
                </a:p>
              </p:txBody>
            </p:sp>
          </p:grpSp>
          <p:sp>
            <p:nvSpPr>
              <p:cNvPr id="97326" name="Oval 24"/>
              <p:cNvSpPr>
                <a:spLocks noChangeArrowheads="1"/>
              </p:cNvSpPr>
              <p:nvPr/>
            </p:nvSpPr>
            <p:spPr bwMode="auto">
              <a:xfrm>
                <a:off x="5261" y="2870"/>
                <a:ext cx="178" cy="226"/>
              </a:xfrm>
              <a:prstGeom prst="ellipse">
                <a:avLst/>
              </a:prstGeom>
              <a:solidFill>
                <a:srgbClr val="CECECE"/>
              </a:solidFill>
              <a:ln w="25400">
                <a:solidFill>
                  <a:schemeClr val="tx1"/>
                </a:solidFill>
                <a:round/>
                <a:headEnd/>
                <a:tailEnd/>
              </a:ln>
            </p:spPr>
            <p:txBody>
              <a:bodyPr wrap="none" anchor="ctr"/>
              <a:lstStyle/>
              <a:p>
                <a:endParaRPr lang="zh-CN" altLang="en-US"/>
              </a:p>
            </p:txBody>
          </p:sp>
        </p:grpSp>
        <p:grpSp>
          <p:nvGrpSpPr>
            <p:cNvPr id="97288" name="Group 25"/>
            <p:cNvGrpSpPr>
              <a:grpSpLocks/>
            </p:cNvGrpSpPr>
            <p:nvPr/>
          </p:nvGrpSpPr>
          <p:grpSpPr bwMode="auto">
            <a:xfrm>
              <a:off x="4791" y="2634"/>
              <a:ext cx="365" cy="846"/>
              <a:chOff x="4791" y="2634"/>
              <a:chExt cx="365" cy="846"/>
            </a:xfrm>
          </p:grpSpPr>
          <p:grpSp>
            <p:nvGrpSpPr>
              <p:cNvPr id="97319" name="Group 26"/>
              <p:cNvGrpSpPr>
                <a:grpSpLocks/>
              </p:cNvGrpSpPr>
              <p:nvPr/>
            </p:nvGrpSpPr>
            <p:grpSpPr bwMode="auto">
              <a:xfrm>
                <a:off x="4791" y="2899"/>
                <a:ext cx="365" cy="581"/>
                <a:chOff x="4791" y="2899"/>
                <a:chExt cx="365" cy="581"/>
              </a:xfrm>
            </p:grpSpPr>
            <p:sp>
              <p:nvSpPr>
                <p:cNvPr id="97321" name="Rectangle 27"/>
                <p:cNvSpPr>
                  <a:spLocks noChangeArrowheads="1"/>
                </p:cNvSpPr>
                <p:nvPr/>
              </p:nvSpPr>
              <p:spPr bwMode="auto">
                <a:xfrm>
                  <a:off x="4858" y="2904"/>
                  <a:ext cx="227" cy="105"/>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7322" name="Rectangle 28"/>
                <p:cNvSpPr>
                  <a:spLocks noChangeArrowheads="1"/>
                </p:cNvSpPr>
                <p:nvPr/>
              </p:nvSpPr>
              <p:spPr bwMode="auto">
                <a:xfrm>
                  <a:off x="4795" y="2988"/>
                  <a:ext cx="351" cy="492"/>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7323" name="Arc 29"/>
                <p:cNvSpPr>
                  <a:spLocks/>
                </p:cNvSpPr>
                <p:nvPr/>
              </p:nvSpPr>
              <p:spPr bwMode="auto">
                <a:xfrm>
                  <a:off x="4791" y="2899"/>
                  <a:ext cx="64" cy="100"/>
                </a:xfrm>
                <a:custGeom>
                  <a:avLst/>
                  <a:gdLst>
                    <a:gd name="T0" fmla="*/ 0 w 21583"/>
                    <a:gd name="T1" fmla="*/ 0 h 21597"/>
                    <a:gd name="T2" fmla="*/ 0 w 21583"/>
                    <a:gd name="T3" fmla="*/ 0 h 21597"/>
                    <a:gd name="T4" fmla="*/ 0 w 21583"/>
                    <a:gd name="T5" fmla="*/ 0 h 21597"/>
                    <a:gd name="T6" fmla="*/ 0 60000 65536"/>
                    <a:gd name="T7" fmla="*/ 0 60000 65536"/>
                    <a:gd name="T8" fmla="*/ 0 60000 65536"/>
                    <a:gd name="T9" fmla="*/ 0 w 21583"/>
                    <a:gd name="T10" fmla="*/ 0 h 21597"/>
                    <a:gd name="T11" fmla="*/ 21583 w 21583"/>
                    <a:gd name="T12" fmla="*/ 21597 h 21597"/>
                  </a:gdLst>
                  <a:ahLst/>
                  <a:cxnLst>
                    <a:cxn ang="T6">
                      <a:pos x="T0" y="T1"/>
                    </a:cxn>
                    <a:cxn ang="T7">
                      <a:pos x="T2" y="T3"/>
                    </a:cxn>
                    <a:cxn ang="T8">
                      <a:pos x="T4" y="T5"/>
                    </a:cxn>
                  </a:cxnLst>
                  <a:rect l="T9" t="T10" r="T11" b="T12"/>
                  <a:pathLst>
                    <a:path w="21583" h="21597" fill="none" extrusionOk="0">
                      <a:moveTo>
                        <a:pt x="0" y="20734"/>
                      </a:moveTo>
                      <a:cubicBezTo>
                        <a:pt x="458" y="9279"/>
                        <a:pt x="9784" y="178"/>
                        <a:pt x="21245" y="-1"/>
                      </a:cubicBezTo>
                    </a:path>
                    <a:path w="21583" h="21597" stroke="0" extrusionOk="0">
                      <a:moveTo>
                        <a:pt x="0" y="20734"/>
                      </a:moveTo>
                      <a:cubicBezTo>
                        <a:pt x="458" y="9279"/>
                        <a:pt x="9784" y="178"/>
                        <a:pt x="21245" y="-1"/>
                      </a:cubicBezTo>
                      <a:lnTo>
                        <a:pt x="21583" y="21597"/>
                      </a:lnTo>
                      <a:close/>
                    </a:path>
                  </a:pathLst>
                </a:custGeom>
                <a:solidFill>
                  <a:srgbClr val="CECECE"/>
                </a:solidFill>
                <a:ln w="25400" cap="rnd">
                  <a:solidFill>
                    <a:schemeClr val="tx1"/>
                  </a:solidFill>
                  <a:round/>
                  <a:headEnd/>
                  <a:tailEnd/>
                </a:ln>
              </p:spPr>
              <p:txBody>
                <a:bodyPr/>
                <a:lstStyle/>
                <a:p>
                  <a:endParaRPr lang="zh-CN" altLang="en-US"/>
                </a:p>
              </p:txBody>
            </p:sp>
            <p:sp>
              <p:nvSpPr>
                <p:cNvPr id="97324" name="Arc 30"/>
                <p:cNvSpPr>
                  <a:spLocks/>
                </p:cNvSpPr>
                <p:nvPr/>
              </p:nvSpPr>
              <p:spPr bwMode="auto">
                <a:xfrm>
                  <a:off x="5089" y="2900"/>
                  <a:ext cx="67" cy="101"/>
                </a:xfrm>
                <a:custGeom>
                  <a:avLst/>
                  <a:gdLst>
                    <a:gd name="T0" fmla="*/ 0 w 22263"/>
                    <a:gd name="T1" fmla="*/ 0 h 21600"/>
                    <a:gd name="T2" fmla="*/ 0 w 22263"/>
                    <a:gd name="T3" fmla="*/ 0 h 21600"/>
                    <a:gd name="T4" fmla="*/ 0 w 22263"/>
                    <a:gd name="T5" fmla="*/ 0 h 21600"/>
                    <a:gd name="T6" fmla="*/ 0 60000 65536"/>
                    <a:gd name="T7" fmla="*/ 0 60000 65536"/>
                    <a:gd name="T8" fmla="*/ 0 60000 65536"/>
                    <a:gd name="T9" fmla="*/ 0 w 22263"/>
                    <a:gd name="T10" fmla="*/ 0 h 21600"/>
                    <a:gd name="T11" fmla="*/ 22263 w 22263"/>
                    <a:gd name="T12" fmla="*/ 21600 h 21600"/>
                  </a:gdLst>
                  <a:ahLst/>
                  <a:cxnLst>
                    <a:cxn ang="T6">
                      <a:pos x="T0" y="T1"/>
                    </a:cxn>
                    <a:cxn ang="T7">
                      <a:pos x="T2" y="T3"/>
                    </a:cxn>
                    <a:cxn ang="T8">
                      <a:pos x="T4" y="T5"/>
                    </a:cxn>
                  </a:cxnLst>
                  <a:rect l="T9" t="T10" r="T11" b="T12"/>
                  <a:pathLst>
                    <a:path w="22263" h="21600" fill="none" extrusionOk="0">
                      <a:moveTo>
                        <a:pt x="0" y="10"/>
                      </a:moveTo>
                      <a:cubicBezTo>
                        <a:pt x="221" y="3"/>
                        <a:pt x="442" y="-1"/>
                        <a:pt x="664" y="0"/>
                      </a:cubicBezTo>
                      <a:cubicBezTo>
                        <a:pt x="12508" y="0"/>
                        <a:pt x="22143" y="9538"/>
                        <a:pt x="22262" y="21383"/>
                      </a:cubicBezTo>
                    </a:path>
                    <a:path w="22263" h="21600" stroke="0" extrusionOk="0">
                      <a:moveTo>
                        <a:pt x="0" y="10"/>
                      </a:moveTo>
                      <a:cubicBezTo>
                        <a:pt x="221" y="3"/>
                        <a:pt x="442" y="-1"/>
                        <a:pt x="664" y="0"/>
                      </a:cubicBezTo>
                      <a:cubicBezTo>
                        <a:pt x="12508" y="0"/>
                        <a:pt x="22143" y="9538"/>
                        <a:pt x="22262" y="21383"/>
                      </a:cubicBezTo>
                      <a:lnTo>
                        <a:pt x="664" y="21600"/>
                      </a:lnTo>
                      <a:close/>
                    </a:path>
                  </a:pathLst>
                </a:custGeom>
                <a:solidFill>
                  <a:srgbClr val="CECECE"/>
                </a:solidFill>
                <a:ln w="25400" cap="rnd">
                  <a:solidFill>
                    <a:schemeClr val="tx1"/>
                  </a:solidFill>
                  <a:round/>
                  <a:headEnd/>
                  <a:tailEnd/>
                </a:ln>
              </p:spPr>
              <p:txBody>
                <a:bodyPr/>
                <a:lstStyle/>
                <a:p>
                  <a:endParaRPr lang="zh-CN" altLang="en-US"/>
                </a:p>
              </p:txBody>
            </p:sp>
          </p:grpSp>
          <p:sp>
            <p:nvSpPr>
              <p:cNvPr id="97320" name="Oval 31"/>
              <p:cNvSpPr>
                <a:spLocks noChangeArrowheads="1"/>
              </p:cNvSpPr>
              <p:nvPr/>
            </p:nvSpPr>
            <p:spPr bwMode="auto">
              <a:xfrm>
                <a:off x="4879" y="2634"/>
                <a:ext cx="180" cy="225"/>
              </a:xfrm>
              <a:prstGeom prst="ellipse">
                <a:avLst/>
              </a:prstGeom>
              <a:solidFill>
                <a:srgbClr val="CECECE"/>
              </a:solidFill>
              <a:ln w="25400">
                <a:solidFill>
                  <a:schemeClr val="tx1"/>
                </a:solidFill>
                <a:round/>
                <a:headEnd/>
                <a:tailEnd/>
              </a:ln>
            </p:spPr>
            <p:txBody>
              <a:bodyPr wrap="none" anchor="ctr"/>
              <a:lstStyle/>
              <a:p>
                <a:endParaRPr lang="zh-CN" altLang="en-US"/>
              </a:p>
            </p:txBody>
          </p:sp>
        </p:grpSp>
        <p:grpSp>
          <p:nvGrpSpPr>
            <p:cNvPr id="97289" name="Group 32"/>
            <p:cNvGrpSpPr>
              <a:grpSpLocks/>
            </p:cNvGrpSpPr>
            <p:nvPr/>
          </p:nvGrpSpPr>
          <p:grpSpPr bwMode="auto">
            <a:xfrm>
              <a:off x="3676" y="2634"/>
              <a:ext cx="361" cy="846"/>
              <a:chOff x="3676" y="2634"/>
              <a:chExt cx="361" cy="846"/>
            </a:xfrm>
          </p:grpSpPr>
          <p:grpSp>
            <p:nvGrpSpPr>
              <p:cNvPr id="97313" name="Group 33"/>
              <p:cNvGrpSpPr>
                <a:grpSpLocks/>
              </p:cNvGrpSpPr>
              <p:nvPr/>
            </p:nvGrpSpPr>
            <p:grpSpPr bwMode="auto">
              <a:xfrm>
                <a:off x="3676" y="2899"/>
                <a:ext cx="361" cy="581"/>
                <a:chOff x="3676" y="2899"/>
                <a:chExt cx="361" cy="581"/>
              </a:xfrm>
            </p:grpSpPr>
            <p:sp>
              <p:nvSpPr>
                <p:cNvPr id="97315" name="Rectangle 34"/>
                <p:cNvSpPr>
                  <a:spLocks noChangeArrowheads="1"/>
                </p:cNvSpPr>
                <p:nvPr/>
              </p:nvSpPr>
              <p:spPr bwMode="auto">
                <a:xfrm>
                  <a:off x="3745" y="2904"/>
                  <a:ext cx="226" cy="105"/>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7316" name="Rectangle 35"/>
                <p:cNvSpPr>
                  <a:spLocks noChangeArrowheads="1"/>
                </p:cNvSpPr>
                <p:nvPr/>
              </p:nvSpPr>
              <p:spPr bwMode="auto">
                <a:xfrm>
                  <a:off x="3681" y="2988"/>
                  <a:ext cx="349" cy="492"/>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7317" name="Arc 36"/>
                <p:cNvSpPr>
                  <a:spLocks/>
                </p:cNvSpPr>
                <p:nvPr/>
              </p:nvSpPr>
              <p:spPr bwMode="auto">
                <a:xfrm>
                  <a:off x="3676" y="2899"/>
                  <a:ext cx="65" cy="100"/>
                </a:xfrm>
                <a:custGeom>
                  <a:avLst/>
                  <a:gdLst>
                    <a:gd name="T0" fmla="*/ 0 w 21596"/>
                    <a:gd name="T1" fmla="*/ 0 h 21577"/>
                    <a:gd name="T2" fmla="*/ 0 w 21596"/>
                    <a:gd name="T3" fmla="*/ 0 h 21577"/>
                    <a:gd name="T4" fmla="*/ 0 w 21596"/>
                    <a:gd name="T5" fmla="*/ 0 h 21577"/>
                    <a:gd name="T6" fmla="*/ 0 60000 65536"/>
                    <a:gd name="T7" fmla="*/ 0 60000 65536"/>
                    <a:gd name="T8" fmla="*/ 0 60000 65536"/>
                    <a:gd name="T9" fmla="*/ 0 w 21596"/>
                    <a:gd name="T10" fmla="*/ 0 h 21577"/>
                    <a:gd name="T11" fmla="*/ 21596 w 21596"/>
                    <a:gd name="T12" fmla="*/ 21577 h 21577"/>
                  </a:gdLst>
                  <a:ahLst/>
                  <a:cxnLst>
                    <a:cxn ang="T6">
                      <a:pos x="T0" y="T1"/>
                    </a:cxn>
                    <a:cxn ang="T7">
                      <a:pos x="T2" y="T3"/>
                    </a:cxn>
                    <a:cxn ang="T8">
                      <a:pos x="T4" y="T5"/>
                    </a:cxn>
                  </a:cxnLst>
                  <a:rect l="T9" t="T10" r="T11" b="T12"/>
                  <a:pathLst>
                    <a:path w="21596" h="21577" fill="none" extrusionOk="0">
                      <a:moveTo>
                        <a:pt x="0" y="21145"/>
                      </a:moveTo>
                      <a:cubicBezTo>
                        <a:pt x="227" y="9772"/>
                        <a:pt x="9236" y="524"/>
                        <a:pt x="20599" y="-1"/>
                      </a:cubicBezTo>
                    </a:path>
                    <a:path w="21596" h="21577" stroke="0" extrusionOk="0">
                      <a:moveTo>
                        <a:pt x="0" y="21145"/>
                      </a:moveTo>
                      <a:cubicBezTo>
                        <a:pt x="227" y="9772"/>
                        <a:pt x="9236" y="524"/>
                        <a:pt x="20599" y="-1"/>
                      </a:cubicBezTo>
                      <a:lnTo>
                        <a:pt x="21596" y="21577"/>
                      </a:lnTo>
                      <a:close/>
                    </a:path>
                  </a:pathLst>
                </a:custGeom>
                <a:solidFill>
                  <a:srgbClr val="CECECE"/>
                </a:solidFill>
                <a:ln w="25400" cap="rnd">
                  <a:solidFill>
                    <a:schemeClr val="tx1"/>
                  </a:solidFill>
                  <a:round/>
                  <a:headEnd/>
                  <a:tailEnd/>
                </a:ln>
              </p:spPr>
              <p:txBody>
                <a:bodyPr/>
                <a:lstStyle/>
                <a:p>
                  <a:endParaRPr lang="zh-CN" altLang="en-US"/>
                </a:p>
              </p:txBody>
            </p:sp>
            <p:sp>
              <p:nvSpPr>
                <p:cNvPr id="97318" name="Arc 37"/>
                <p:cNvSpPr>
                  <a:spLocks/>
                </p:cNvSpPr>
                <p:nvPr/>
              </p:nvSpPr>
              <p:spPr bwMode="auto">
                <a:xfrm>
                  <a:off x="3972" y="2901"/>
                  <a:ext cx="65" cy="100"/>
                </a:xfrm>
                <a:custGeom>
                  <a:avLst/>
                  <a:gdLst>
                    <a:gd name="T0" fmla="*/ 0 w 21599"/>
                    <a:gd name="T1" fmla="*/ 0 h 21597"/>
                    <a:gd name="T2" fmla="*/ 0 w 21599"/>
                    <a:gd name="T3" fmla="*/ 0 h 21597"/>
                    <a:gd name="T4" fmla="*/ 0 w 21599"/>
                    <a:gd name="T5" fmla="*/ 0 h 21597"/>
                    <a:gd name="T6" fmla="*/ 0 60000 65536"/>
                    <a:gd name="T7" fmla="*/ 0 60000 65536"/>
                    <a:gd name="T8" fmla="*/ 0 60000 65536"/>
                    <a:gd name="T9" fmla="*/ 0 w 21599"/>
                    <a:gd name="T10" fmla="*/ 0 h 21597"/>
                    <a:gd name="T11" fmla="*/ 21599 w 21599"/>
                    <a:gd name="T12" fmla="*/ 21597 h 21597"/>
                  </a:gdLst>
                  <a:ahLst/>
                  <a:cxnLst>
                    <a:cxn ang="T6">
                      <a:pos x="T0" y="T1"/>
                    </a:cxn>
                    <a:cxn ang="T7">
                      <a:pos x="T2" y="T3"/>
                    </a:cxn>
                    <a:cxn ang="T8">
                      <a:pos x="T4" y="T5"/>
                    </a:cxn>
                  </a:cxnLst>
                  <a:rect l="T9" t="T10" r="T11" b="T12"/>
                  <a:pathLst>
                    <a:path w="21599" h="21597" fill="none" extrusionOk="0">
                      <a:moveTo>
                        <a:pt x="332" y="-1"/>
                      </a:moveTo>
                      <a:cubicBezTo>
                        <a:pt x="12045" y="179"/>
                        <a:pt x="21480" y="9663"/>
                        <a:pt x="21598" y="21378"/>
                      </a:cubicBezTo>
                    </a:path>
                    <a:path w="21599" h="21597" stroke="0" extrusionOk="0">
                      <a:moveTo>
                        <a:pt x="332" y="-1"/>
                      </a:moveTo>
                      <a:cubicBezTo>
                        <a:pt x="12045" y="179"/>
                        <a:pt x="21480" y="9663"/>
                        <a:pt x="21598" y="21378"/>
                      </a:cubicBezTo>
                      <a:lnTo>
                        <a:pt x="0" y="21597"/>
                      </a:lnTo>
                      <a:close/>
                    </a:path>
                  </a:pathLst>
                </a:custGeom>
                <a:solidFill>
                  <a:srgbClr val="CECECE"/>
                </a:solidFill>
                <a:ln w="25400" cap="rnd">
                  <a:solidFill>
                    <a:schemeClr val="tx1"/>
                  </a:solidFill>
                  <a:round/>
                  <a:headEnd/>
                  <a:tailEnd/>
                </a:ln>
              </p:spPr>
              <p:txBody>
                <a:bodyPr/>
                <a:lstStyle/>
                <a:p>
                  <a:endParaRPr lang="zh-CN" altLang="en-US"/>
                </a:p>
              </p:txBody>
            </p:sp>
          </p:grpSp>
          <p:sp>
            <p:nvSpPr>
              <p:cNvPr id="97314" name="Oval 38"/>
              <p:cNvSpPr>
                <a:spLocks noChangeArrowheads="1"/>
              </p:cNvSpPr>
              <p:nvPr/>
            </p:nvSpPr>
            <p:spPr bwMode="auto">
              <a:xfrm>
                <a:off x="3766" y="2634"/>
                <a:ext cx="178" cy="225"/>
              </a:xfrm>
              <a:prstGeom prst="ellipse">
                <a:avLst/>
              </a:prstGeom>
              <a:solidFill>
                <a:srgbClr val="CECECE"/>
              </a:solidFill>
              <a:ln w="25400">
                <a:solidFill>
                  <a:schemeClr val="tx1"/>
                </a:solidFill>
                <a:round/>
                <a:headEnd/>
                <a:tailEnd/>
              </a:ln>
            </p:spPr>
            <p:txBody>
              <a:bodyPr wrap="none" anchor="ctr"/>
              <a:lstStyle/>
              <a:p>
                <a:endParaRPr lang="zh-CN" altLang="en-US"/>
              </a:p>
            </p:txBody>
          </p:sp>
        </p:grpSp>
        <p:grpSp>
          <p:nvGrpSpPr>
            <p:cNvPr id="97290" name="Group 39"/>
            <p:cNvGrpSpPr>
              <a:grpSpLocks/>
            </p:cNvGrpSpPr>
            <p:nvPr/>
          </p:nvGrpSpPr>
          <p:grpSpPr bwMode="auto">
            <a:xfrm>
              <a:off x="3282" y="2870"/>
              <a:ext cx="364" cy="847"/>
              <a:chOff x="3282" y="2870"/>
              <a:chExt cx="364" cy="847"/>
            </a:xfrm>
          </p:grpSpPr>
          <p:sp>
            <p:nvSpPr>
              <p:cNvPr id="97307" name="Oval 40"/>
              <p:cNvSpPr>
                <a:spLocks noChangeArrowheads="1"/>
              </p:cNvSpPr>
              <p:nvPr/>
            </p:nvSpPr>
            <p:spPr bwMode="auto">
              <a:xfrm>
                <a:off x="3372" y="2870"/>
                <a:ext cx="178" cy="226"/>
              </a:xfrm>
              <a:prstGeom prst="ellipse">
                <a:avLst/>
              </a:prstGeom>
              <a:solidFill>
                <a:srgbClr val="CECECE"/>
              </a:solidFill>
              <a:ln w="25400">
                <a:solidFill>
                  <a:schemeClr val="tx1"/>
                </a:solidFill>
                <a:round/>
                <a:headEnd/>
                <a:tailEnd/>
              </a:ln>
            </p:spPr>
            <p:txBody>
              <a:bodyPr wrap="none" anchor="ctr"/>
              <a:lstStyle/>
              <a:p>
                <a:endParaRPr lang="zh-CN" altLang="en-US"/>
              </a:p>
            </p:txBody>
          </p:sp>
          <p:grpSp>
            <p:nvGrpSpPr>
              <p:cNvPr id="97308" name="Group 41"/>
              <p:cNvGrpSpPr>
                <a:grpSpLocks/>
              </p:cNvGrpSpPr>
              <p:nvPr/>
            </p:nvGrpSpPr>
            <p:grpSpPr bwMode="auto">
              <a:xfrm>
                <a:off x="3282" y="3136"/>
                <a:ext cx="364" cy="581"/>
                <a:chOff x="3282" y="3136"/>
                <a:chExt cx="364" cy="581"/>
              </a:xfrm>
            </p:grpSpPr>
            <p:sp>
              <p:nvSpPr>
                <p:cNvPr id="97309" name="Rectangle 42"/>
                <p:cNvSpPr>
                  <a:spLocks noChangeArrowheads="1"/>
                </p:cNvSpPr>
                <p:nvPr/>
              </p:nvSpPr>
              <p:spPr bwMode="auto">
                <a:xfrm>
                  <a:off x="3351" y="3141"/>
                  <a:ext cx="225" cy="103"/>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7310" name="Rectangle 43"/>
                <p:cNvSpPr>
                  <a:spLocks noChangeArrowheads="1"/>
                </p:cNvSpPr>
                <p:nvPr/>
              </p:nvSpPr>
              <p:spPr bwMode="auto">
                <a:xfrm>
                  <a:off x="3287" y="3224"/>
                  <a:ext cx="349" cy="493"/>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7311" name="Arc 44"/>
                <p:cNvSpPr>
                  <a:spLocks/>
                </p:cNvSpPr>
                <p:nvPr/>
              </p:nvSpPr>
              <p:spPr bwMode="auto">
                <a:xfrm>
                  <a:off x="3282" y="3136"/>
                  <a:ext cx="65" cy="100"/>
                </a:xfrm>
                <a:custGeom>
                  <a:avLst/>
                  <a:gdLst>
                    <a:gd name="T0" fmla="*/ 0 w 21583"/>
                    <a:gd name="T1" fmla="*/ 0 h 21590"/>
                    <a:gd name="T2" fmla="*/ 0 w 21583"/>
                    <a:gd name="T3" fmla="*/ 0 h 21590"/>
                    <a:gd name="T4" fmla="*/ 0 w 21583"/>
                    <a:gd name="T5" fmla="*/ 0 h 21590"/>
                    <a:gd name="T6" fmla="*/ 0 60000 65536"/>
                    <a:gd name="T7" fmla="*/ 0 60000 65536"/>
                    <a:gd name="T8" fmla="*/ 0 60000 65536"/>
                    <a:gd name="T9" fmla="*/ 0 w 21583"/>
                    <a:gd name="T10" fmla="*/ 0 h 21590"/>
                    <a:gd name="T11" fmla="*/ 21583 w 21583"/>
                    <a:gd name="T12" fmla="*/ 21590 h 21590"/>
                  </a:gdLst>
                  <a:ahLst/>
                  <a:cxnLst>
                    <a:cxn ang="T6">
                      <a:pos x="T0" y="T1"/>
                    </a:cxn>
                    <a:cxn ang="T7">
                      <a:pos x="T2" y="T3"/>
                    </a:cxn>
                    <a:cxn ang="T8">
                      <a:pos x="T4" y="T5"/>
                    </a:cxn>
                  </a:cxnLst>
                  <a:rect l="T9" t="T10" r="T11" b="T12"/>
                  <a:pathLst>
                    <a:path w="21583" h="21590" fill="none" extrusionOk="0">
                      <a:moveTo>
                        <a:pt x="0" y="20727"/>
                      </a:moveTo>
                      <a:cubicBezTo>
                        <a:pt x="453" y="9398"/>
                        <a:pt x="9587" y="348"/>
                        <a:pt x="20919" y="0"/>
                      </a:cubicBezTo>
                    </a:path>
                    <a:path w="21583" h="21590" stroke="0" extrusionOk="0">
                      <a:moveTo>
                        <a:pt x="0" y="20727"/>
                      </a:moveTo>
                      <a:cubicBezTo>
                        <a:pt x="453" y="9398"/>
                        <a:pt x="9587" y="348"/>
                        <a:pt x="20919" y="0"/>
                      </a:cubicBezTo>
                      <a:lnTo>
                        <a:pt x="21583" y="21590"/>
                      </a:lnTo>
                      <a:close/>
                    </a:path>
                  </a:pathLst>
                </a:custGeom>
                <a:solidFill>
                  <a:srgbClr val="CECECE"/>
                </a:solidFill>
                <a:ln w="25400" cap="rnd">
                  <a:solidFill>
                    <a:schemeClr val="tx1"/>
                  </a:solidFill>
                  <a:round/>
                  <a:headEnd/>
                  <a:tailEnd/>
                </a:ln>
              </p:spPr>
              <p:txBody>
                <a:bodyPr/>
                <a:lstStyle/>
                <a:p>
                  <a:endParaRPr lang="zh-CN" altLang="en-US"/>
                </a:p>
              </p:txBody>
            </p:sp>
            <p:sp>
              <p:nvSpPr>
                <p:cNvPr id="97312" name="Arc 45"/>
                <p:cNvSpPr>
                  <a:spLocks/>
                </p:cNvSpPr>
                <p:nvPr/>
              </p:nvSpPr>
              <p:spPr bwMode="auto">
                <a:xfrm>
                  <a:off x="3580" y="3137"/>
                  <a:ext cx="66" cy="101"/>
                </a:xfrm>
                <a:custGeom>
                  <a:avLst/>
                  <a:gdLst>
                    <a:gd name="T0" fmla="*/ 0 w 21928"/>
                    <a:gd name="T1" fmla="*/ 0 h 21600"/>
                    <a:gd name="T2" fmla="*/ 0 w 21928"/>
                    <a:gd name="T3" fmla="*/ 0 h 21600"/>
                    <a:gd name="T4" fmla="*/ 0 w 21928"/>
                    <a:gd name="T5" fmla="*/ 0 h 21600"/>
                    <a:gd name="T6" fmla="*/ 0 60000 65536"/>
                    <a:gd name="T7" fmla="*/ 0 60000 65536"/>
                    <a:gd name="T8" fmla="*/ 0 60000 65536"/>
                    <a:gd name="T9" fmla="*/ 0 w 21928"/>
                    <a:gd name="T10" fmla="*/ 0 h 21600"/>
                    <a:gd name="T11" fmla="*/ 21928 w 21928"/>
                    <a:gd name="T12" fmla="*/ 21600 h 21600"/>
                  </a:gdLst>
                  <a:ahLst/>
                  <a:cxnLst>
                    <a:cxn ang="T6">
                      <a:pos x="T0" y="T1"/>
                    </a:cxn>
                    <a:cxn ang="T7">
                      <a:pos x="T2" y="T3"/>
                    </a:cxn>
                    <a:cxn ang="T8">
                      <a:pos x="T4" y="T5"/>
                    </a:cxn>
                  </a:cxnLst>
                  <a:rect l="T9" t="T10" r="T11" b="T12"/>
                  <a:pathLst>
                    <a:path w="21928" h="21600" fill="none" extrusionOk="0">
                      <a:moveTo>
                        <a:pt x="-1" y="2"/>
                      </a:moveTo>
                      <a:cubicBezTo>
                        <a:pt x="110" y="0"/>
                        <a:pt x="221" y="-1"/>
                        <a:pt x="332" y="0"/>
                      </a:cubicBezTo>
                      <a:cubicBezTo>
                        <a:pt x="12092" y="0"/>
                        <a:pt x="21691" y="9408"/>
                        <a:pt x="21927" y="21166"/>
                      </a:cubicBezTo>
                    </a:path>
                    <a:path w="21928" h="21600" stroke="0" extrusionOk="0">
                      <a:moveTo>
                        <a:pt x="-1" y="2"/>
                      </a:moveTo>
                      <a:cubicBezTo>
                        <a:pt x="110" y="0"/>
                        <a:pt x="221" y="-1"/>
                        <a:pt x="332" y="0"/>
                      </a:cubicBezTo>
                      <a:cubicBezTo>
                        <a:pt x="12092" y="0"/>
                        <a:pt x="21691" y="9408"/>
                        <a:pt x="21927" y="21166"/>
                      </a:cubicBezTo>
                      <a:lnTo>
                        <a:pt x="332" y="21600"/>
                      </a:lnTo>
                      <a:close/>
                    </a:path>
                  </a:pathLst>
                </a:custGeom>
                <a:solidFill>
                  <a:srgbClr val="CECECE"/>
                </a:solidFill>
                <a:ln w="25400" cap="rnd">
                  <a:solidFill>
                    <a:schemeClr val="tx1"/>
                  </a:solidFill>
                  <a:round/>
                  <a:headEnd/>
                  <a:tailEnd/>
                </a:ln>
              </p:spPr>
              <p:txBody>
                <a:bodyPr/>
                <a:lstStyle/>
                <a:p>
                  <a:endParaRPr lang="zh-CN" altLang="en-US"/>
                </a:p>
              </p:txBody>
            </p:sp>
          </p:grpSp>
        </p:grpSp>
        <p:sp>
          <p:nvSpPr>
            <p:cNvPr id="97291" name="Freeform 46"/>
            <p:cNvSpPr>
              <a:spLocks/>
            </p:cNvSpPr>
            <p:nvPr/>
          </p:nvSpPr>
          <p:spPr bwMode="auto">
            <a:xfrm>
              <a:off x="3252" y="2876"/>
              <a:ext cx="2297" cy="849"/>
            </a:xfrm>
            <a:custGeom>
              <a:avLst/>
              <a:gdLst>
                <a:gd name="T0" fmla="*/ 0 w 2297"/>
                <a:gd name="T1" fmla="*/ 848 h 849"/>
                <a:gd name="T2" fmla="*/ 819 w 2297"/>
                <a:gd name="T3" fmla="*/ 0 h 849"/>
                <a:gd name="T4" fmla="*/ 1444 w 2297"/>
                <a:gd name="T5" fmla="*/ 0 h 849"/>
                <a:gd name="T6" fmla="*/ 2296 w 2297"/>
                <a:gd name="T7" fmla="*/ 848 h 849"/>
                <a:gd name="T8" fmla="*/ 0 w 2297"/>
                <a:gd name="T9" fmla="*/ 848 h 849"/>
                <a:gd name="T10" fmla="*/ 0 60000 65536"/>
                <a:gd name="T11" fmla="*/ 0 60000 65536"/>
                <a:gd name="T12" fmla="*/ 0 60000 65536"/>
                <a:gd name="T13" fmla="*/ 0 60000 65536"/>
                <a:gd name="T14" fmla="*/ 0 60000 65536"/>
                <a:gd name="T15" fmla="*/ 0 w 2297"/>
                <a:gd name="T16" fmla="*/ 0 h 849"/>
                <a:gd name="T17" fmla="*/ 2297 w 2297"/>
                <a:gd name="T18" fmla="*/ 849 h 849"/>
              </a:gdLst>
              <a:ahLst/>
              <a:cxnLst>
                <a:cxn ang="T10">
                  <a:pos x="T0" y="T1"/>
                </a:cxn>
                <a:cxn ang="T11">
                  <a:pos x="T2" y="T3"/>
                </a:cxn>
                <a:cxn ang="T12">
                  <a:pos x="T4" y="T5"/>
                </a:cxn>
                <a:cxn ang="T13">
                  <a:pos x="T6" y="T7"/>
                </a:cxn>
                <a:cxn ang="T14">
                  <a:pos x="T8" y="T9"/>
                </a:cxn>
              </a:cxnLst>
              <a:rect l="T15" t="T16" r="T17" b="T18"/>
              <a:pathLst>
                <a:path w="2297" h="849">
                  <a:moveTo>
                    <a:pt x="0" y="848"/>
                  </a:moveTo>
                  <a:lnTo>
                    <a:pt x="819" y="0"/>
                  </a:lnTo>
                  <a:lnTo>
                    <a:pt x="1444" y="0"/>
                  </a:lnTo>
                  <a:lnTo>
                    <a:pt x="2296" y="848"/>
                  </a:lnTo>
                  <a:lnTo>
                    <a:pt x="0" y="84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zh-CN" altLang="en-US"/>
            </a:p>
          </p:txBody>
        </p:sp>
        <p:grpSp>
          <p:nvGrpSpPr>
            <p:cNvPr id="97292" name="Group 47"/>
            <p:cNvGrpSpPr>
              <a:grpSpLocks/>
            </p:cNvGrpSpPr>
            <p:nvPr/>
          </p:nvGrpSpPr>
          <p:grpSpPr bwMode="auto">
            <a:xfrm>
              <a:off x="4394" y="2954"/>
              <a:ext cx="450" cy="864"/>
              <a:chOff x="4394" y="2954"/>
              <a:chExt cx="450" cy="864"/>
            </a:xfrm>
          </p:grpSpPr>
          <p:sp>
            <p:nvSpPr>
              <p:cNvPr id="97301" name="Oval 48"/>
              <p:cNvSpPr>
                <a:spLocks noChangeArrowheads="1"/>
              </p:cNvSpPr>
              <p:nvPr/>
            </p:nvSpPr>
            <p:spPr bwMode="auto">
              <a:xfrm>
                <a:off x="4504" y="2954"/>
                <a:ext cx="223" cy="278"/>
              </a:xfrm>
              <a:prstGeom prst="ellipse">
                <a:avLst/>
              </a:prstGeom>
              <a:solidFill>
                <a:srgbClr val="CECECE"/>
              </a:solidFill>
              <a:ln w="25400">
                <a:solidFill>
                  <a:schemeClr val="tx1"/>
                </a:solidFill>
                <a:round/>
                <a:headEnd/>
                <a:tailEnd/>
              </a:ln>
            </p:spPr>
            <p:txBody>
              <a:bodyPr wrap="none" anchor="ctr"/>
              <a:lstStyle/>
              <a:p>
                <a:endParaRPr lang="zh-CN" altLang="en-US"/>
              </a:p>
            </p:txBody>
          </p:sp>
          <p:grpSp>
            <p:nvGrpSpPr>
              <p:cNvPr id="97302" name="Group 49"/>
              <p:cNvGrpSpPr>
                <a:grpSpLocks/>
              </p:cNvGrpSpPr>
              <p:nvPr/>
            </p:nvGrpSpPr>
            <p:grpSpPr bwMode="auto">
              <a:xfrm>
                <a:off x="4394" y="3278"/>
                <a:ext cx="450" cy="540"/>
                <a:chOff x="4394" y="3278"/>
                <a:chExt cx="450" cy="540"/>
              </a:xfrm>
            </p:grpSpPr>
            <p:sp>
              <p:nvSpPr>
                <p:cNvPr id="97303" name="Rectangle 50"/>
                <p:cNvSpPr>
                  <a:spLocks noChangeArrowheads="1"/>
                </p:cNvSpPr>
                <p:nvPr/>
              </p:nvSpPr>
              <p:spPr bwMode="auto">
                <a:xfrm>
                  <a:off x="4476" y="3282"/>
                  <a:ext cx="281" cy="131"/>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7304" name="Rectangle 51"/>
                <p:cNvSpPr>
                  <a:spLocks noChangeArrowheads="1"/>
                </p:cNvSpPr>
                <p:nvPr/>
              </p:nvSpPr>
              <p:spPr bwMode="auto">
                <a:xfrm>
                  <a:off x="4399" y="3386"/>
                  <a:ext cx="436" cy="432"/>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7305" name="Arc 52"/>
                <p:cNvSpPr>
                  <a:spLocks/>
                </p:cNvSpPr>
                <p:nvPr/>
              </p:nvSpPr>
              <p:spPr bwMode="auto">
                <a:xfrm>
                  <a:off x="4394" y="3278"/>
                  <a:ext cx="80" cy="120"/>
                </a:xfrm>
                <a:custGeom>
                  <a:avLst/>
                  <a:gdLst>
                    <a:gd name="T0" fmla="*/ 0 w 21593"/>
                    <a:gd name="T1" fmla="*/ 0 h 21598"/>
                    <a:gd name="T2" fmla="*/ 0 w 21593"/>
                    <a:gd name="T3" fmla="*/ 0 h 21598"/>
                    <a:gd name="T4" fmla="*/ 0 w 21593"/>
                    <a:gd name="T5" fmla="*/ 0 h 21598"/>
                    <a:gd name="T6" fmla="*/ 0 60000 65536"/>
                    <a:gd name="T7" fmla="*/ 0 60000 65536"/>
                    <a:gd name="T8" fmla="*/ 0 60000 65536"/>
                    <a:gd name="T9" fmla="*/ 0 w 21593"/>
                    <a:gd name="T10" fmla="*/ 0 h 21598"/>
                    <a:gd name="T11" fmla="*/ 21593 w 21593"/>
                    <a:gd name="T12" fmla="*/ 21598 h 21598"/>
                  </a:gdLst>
                  <a:ahLst/>
                  <a:cxnLst>
                    <a:cxn ang="T6">
                      <a:pos x="T0" y="T1"/>
                    </a:cxn>
                    <a:cxn ang="T7">
                      <a:pos x="T2" y="T3"/>
                    </a:cxn>
                    <a:cxn ang="T8">
                      <a:pos x="T4" y="T5"/>
                    </a:cxn>
                  </a:cxnLst>
                  <a:rect l="T9" t="T10" r="T11" b="T12"/>
                  <a:pathLst>
                    <a:path w="21593" h="21598" fill="none" extrusionOk="0">
                      <a:moveTo>
                        <a:pt x="-1" y="21057"/>
                      </a:moveTo>
                      <a:cubicBezTo>
                        <a:pt x="290" y="9447"/>
                        <a:pt x="9709" y="144"/>
                        <a:pt x="21322" y="-1"/>
                      </a:cubicBezTo>
                    </a:path>
                    <a:path w="21593" h="21598" stroke="0" extrusionOk="0">
                      <a:moveTo>
                        <a:pt x="-1" y="21057"/>
                      </a:moveTo>
                      <a:cubicBezTo>
                        <a:pt x="290" y="9447"/>
                        <a:pt x="9709" y="144"/>
                        <a:pt x="21322" y="-1"/>
                      </a:cubicBezTo>
                      <a:lnTo>
                        <a:pt x="21593" y="21598"/>
                      </a:lnTo>
                      <a:close/>
                    </a:path>
                  </a:pathLst>
                </a:custGeom>
                <a:solidFill>
                  <a:srgbClr val="CECECE"/>
                </a:solidFill>
                <a:ln w="25400" cap="rnd">
                  <a:solidFill>
                    <a:schemeClr val="tx1"/>
                  </a:solidFill>
                  <a:round/>
                  <a:headEnd/>
                  <a:tailEnd/>
                </a:ln>
              </p:spPr>
              <p:txBody>
                <a:bodyPr/>
                <a:lstStyle/>
                <a:p>
                  <a:endParaRPr lang="zh-CN" altLang="en-US"/>
                </a:p>
              </p:txBody>
            </p:sp>
            <p:sp>
              <p:nvSpPr>
                <p:cNvPr id="97306" name="Arc 53"/>
                <p:cNvSpPr>
                  <a:spLocks/>
                </p:cNvSpPr>
                <p:nvPr/>
              </p:nvSpPr>
              <p:spPr bwMode="auto">
                <a:xfrm>
                  <a:off x="4763" y="3279"/>
                  <a:ext cx="81" cy="123"/>
                </a:xfrm>
                <a:custGeom>
                  <a:avLst/>
                  <a:gdLst>
                    <a:gd name="T0" fmla="*/ 0 w 21870"/>
                    <a:gd name="T1" fmla="*/ 0 h 21961"/>
                    <a:gd name="T2" fmla="*/ 0 w 21870"/>
                    <a:gd name="T3" fmla="*/ 0 h 21961"/>
                    <a:gd name="T4" fmla="*/ 0 w 21870"/>
                    <a:gd name="T5" fmla="*/ 0 h 21961"/>
                    <a:gd name="T6" fmla="*/ 0 60000 65536"/>
                    <a:gd name="T7" fmla="*/ 0 60000 65536"/>
                    <a:gd name="T8" fmla="*/ 0 60000 65536"/>
                    <a:gd name="T9" fmla="*/ 0 w 21870"/>
                    <a:gd name="T10" fmla="*/ 0 h 21961"/>
                    <a:gd name="T11" fmla="*/ 21870 w 21870"/>
                    <a:gd name="T12" fmla="*/ 21961 h 21961"/>
                  </a:gdLst>
                  <a:ahLst/>
                  <a:cxnLst>
                    <a:cxn ang="T6">
                      <a:pos x="T0" y="T1"/>
                    </a:cxn>
                    <a:cxn ang="T7">
                      <a:pos x="T2" y="T3"/>
                    </a:cxn>
                    <a:cxn ang="T8">
                      <a:pos x="T4" y="T5"/>
                    </a:cxn>
                  </a:cxnLst>
                  <a:rect l="T9" t="T10" r="T11" b="T12"/>
                  <a:pathLst>
                    <a:path w="21870" h="21961" fill="none" extrusionOk="0">
                      <a:moveTo>
                        <a:pt x="-1" y="1"/>
                      </a:moveTo>
                      <a:cubicBezTo>
                        <a:pt x="89" y="0"/>
                        <a:pt x="179" y="-1"/>
                        <a:pt x="270" y="0"/>
                      </a:cubicBezTo>
                      <a:cubicBezTo>
                        <a:pt x="12199" y="0"/>
                        <a:pt x="21870" y="9670"/>
                        <a:pt x="21870" y="21600"/>
                      </a:cubicBezTo>
                      <a:cubicBezTo>
                        <a:pt x="21870" y="21720"/>
                        <a:pt x="21868" y="21840"/>
                        <a:pt x="21866" y="21960"/>
                      </a:cubicBezTo>
                    </a:path>
                    <a:path w="21870" h="21961" stroke="0" extrusionOk="0">
                      <a:moveTo>
                        <a:pt x="-1" y="1"/>
                      </a:moveTo>
                      <a:cubicBezTo>
                        <a:pt x="89" y="0"/>
                        <a:pt x="179" y="-1"/>
                        <a:pt x="270" y="0"/>
                      </a:cubicBezTo>
                      <a:cubicBezTo>
                        <a:pt x="12199" y="0"/>
                        <a:pt x="21870" y="9670"/>
                        <a:pt x="21870" y="21600"/>
                      </a:cubicBezTo>
                      <a:cubicBezTo>
                        <a:pt x="21870" y="21720"/>
                        <a:pt x="21868" y="21840"/>
                        <a:pt x="21866" y="21960"/>
                      </a:cubicBezTo>
                      <a:lnTo>
                        <a:pt x="270" y="21600"/>
                      </a:lnTo>
                      <a:close/>
                    </a:path>
                  </a:pathLst>
                </a:custGeom>
                <a:solidFill>
                  <a:srgbClr val="CECECE"/>
                </a:solidFill>
                <a:ln w="25400" cap="rnd">
                  <a:solidFill>
                    <a:schemeClr val="tx1"/>
                  </a:solidFill>
                  <a:round/>
                  <a:headEnd/>
                  <a:tailEnd/>
                </a:ln>
              </p:spPr>
              <p:txBody>
                <a:bodyPr/>
                <a:lstStyle/>
                <a:p>
                  <a:endParaRPr lang="zh-CN" altLang="en-US"/>
                </a:p>
              </p:txBody>
            </p:sp>
          </p:grpSp>
        </p:grpSp>
        <p:grpSp>
          <p:nvGrpSpPr>
            <p:cNvPr id="97293" name="Group 54"/>
            <p:cNvGrpSpPr>
              <a:grpSpLocks/>
            </p:cNvGrpSpPr>
            <p:nvPr/>
          </p:nvGrpSpPr>
          <p:grpSpPr bwMode="auto">
            <a:xfrm>
              <a:off x="3914" y="2946"/>
              <a:ext cx="453" cy="864"/>
              <a:chOff x="3914" y="2946"/>
              <a:chExt cx="453" cy="864"/>
            </a:xfrm>
          </p:grpSpPr>
          <p:sp>
            <p:nvSpPr>
              <p:cNvPr id="97295" name="Oval 55"/>
              <p:cNvSpPr>
                <a:spLocks noChangeArrowheads="1"/>
              </p:cNvSpPr>
              <p:nvPr/>
            </p:nvSpPr>
            <p:spPr bwMode="auto">
              <a:xfrm>
                <a:off x="4025" y="2946"/>
                <a:ext cx="222" cy="277"/>
              </a:xfrm>
              <a:prstGeom prst="ellipse">
                <a:avLst/>
              </a:prstGeom>
              <a:solidFill>
                <a:srgbClr val="CECECE"/>
              </a:solidFill>
              <a:ln w="25400">
                <a:solidFill>
                  <a:schemeClr val="tx1"/>
                </a:solidFill>
                <a:round/>
                <a:headEnd/>
                <a:tailEnd/>
              </a:ln>
            </p:spPr>
            <p:txBody>
              <a:bodyPr wrap="none" anchor="ctr"/>
              <a:lstStyle/>
              <a:p>
                <a:endParaRPr lang="zh-CN" altLang="en-US"/>
              </a:p>
            </p:txBody>
          </p:sp>
          <p:grpSp>
            <p:nvGrpSpPr>
              <p:cNvPr id="97296" name="Group 56"/>
              <p:cNvGrpSpPr>
                <a:grpSpLocks/>
              </p:cNvGrpSpPr>
              <p:nvPr/>
            </p:nvGrpSpPr>
            <p:grpSpPr bwMode="auto">
              <a:xfrm>
                <a:off x="3914" y="3269"/>
                <a:ext cx="453" cy="541"/>
                <a:chOff x="3914" y="3269"/>
                <a:chExt cx="453" cy="541"/>
              </a:xfrm>
            </p:grpSpPr>
            <p:sp>
              <p:nvSpPr>
                <p:cNvPr id="97297" name="Rectangle 57"/>
                <p:cNvSpPr>
                  <a:spLocks noChangeArrowheads="1"/>
                </p:cNvSpPr>
                <p:nvPr/>
              </p:nvSpPr>
              <p:spPr bwMode="auto">
                <a:xfrm>
                  <a:off x="3997" y="3274"/>
                  <a:ext cx="280" cy="131"/>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7298" name="Rectangle 58"/>
                <p:cNvSpPr>
                  <a:spLocks noChangeArrowheads="1"/>
                </p:cNvSpPr>
                <p:nvPr/>
              </p:nvSpPr>
              <p:spPr bwMode="auto">
                <a:xfrm>
                  <a:off x="3919" y="3378"/>
                  <a:ext cx="437" cy="432"/>
                </a:xfrm>
                <a:prstGeom prst="rect">
                  <a:avLst/>
                </a:prstGeom>
                <a:solidFill>
                  <a:srgbClr val="CECECE"/>
                </a:solidFill>
                <a:ln w="25400">
                  <a:solidFill>
                    <a:schemeClr val="tx1"/>
                  </a:solidFill>
                  <a:miter lim="800000"/>
                  <a:headEnd/>
                  <a:tailEnd/>
                </a:ln>
              </p:spPr>
              <p:txBody>
                <a:bodyPr wrap="none" anchor="ctr"/>
                <a:lstStyle/>
                <a:p>
                  <a:endParaRPr lang="zh-CN" altLang="en-US"/>
                </a:p>
              </p:txBody>
            </p:sp>
            <p:sp>
              <p:nvSpPr>
                <p:cNvPr id="97299" name="Arc 59"/>
                <p:cNvSpPr>
                  <a:spLocks/>
                </p:cNvSpPr>
                <p:nvPr/>
              </p:nvSpPr>
              <p:spPr bwMode="auto">
                <a:xfrm>
                  <a:off x="3914" y="3270"/>
                  <a:ext cx="80" cy="120"/>
                </a:xfrm>
                <a:custGeom>
                  <a:avLst/>
                  <a:gdLst>
                    <a:gd name="T0" fmla="*/ 0 w 21593"/>
                    <a:gd name="T1" fmla="*/ 0 h 21598"/>
                    <a:gd name="T2" fmla="*/ 0 w 21593"/>
                    <a:gd name="T3" fmla="*/ 0 h 21598"/>
                    <a:gd name="T4" fmla="*/ 0 w 21593"/>
                    <a:gd name="T5" fmla="*/ 0 h 21598"/>
                    <a:gd name="T6" fmla="*/ 0 60000 65536"/>
                    <a:gd name="T7" fmla="*/ 0 60000 65536"/>
                    <a:gd name="T8" fmla="*/ 0 60000 65536"/>
                    <a:gd name="T9" fmla="*/ 0 w 21593"/>
                    <a:gd name="T10" fmla="*/ 0 h 21598"/>
                    <a:gd name="T11" fmla="*/ 21593 w 21593"/>
                    <a:gd name="T12" fmla="*/ 21598 h 21598"/>
                  </a:gdLst>
                  <a:ahLst/>
                  <a:cxnLst>
                    <a:cxn ang="T6">
                      <a:pos x="T0" y="T1"/>
                    </a:cxn>
                    <a:cxn ang="T7">
                      <a:pos x="T2" y="T3"/>
                    </a:cxn>
                    <a:cxn ang="T8">
                      <a:pos x="T4" y="T5"/>
                    </a:cxn>
                  </a:cxnLst>
                  <a:rect l="T9" t="T10" r="T11" b="T12"/>
                  <a:pathLst>
                    <a:path w="21593" h="21598" fill="none" extrusionOk="0">
                      <a:moveTo>
                        <a:pt x="-1" y="21057"/>
                      </a:moveTo>
                      <a:cubicBezTo>
                        <a:pt x="290" y="9447"/>
                        <a:pt x="9709" y="144"/>
                        <a:pt x="21322" y="-1"/>
                      </a:cubicBezTo>
                    </a:path>
                    <a:path w="21593" h="21598" stroke="0" extrusionOk="0">
                      <a:moveTo>
                        <a:pt x="-1" y="21057"/>
                      </a:moveTo>
                      <a:cubicBezTo>
                        <a:pt x="290" y="9447"/>
                        <a:pt x="9709" y="144"/>
                        <a:pt x="21322" y="-1"/>
                      </a:cubicBezTo>
                      <a:lnTo>
                        <a:pt x="21593" y="21598"/>
                      </a:lnTo>
                      <a:close/>
                    </a:path>
                  </a:pathLst>
                </a:custGeom>
                <a:solidFill>
                  <a:srgbClr val="CECECE"/>
                </a:solidFill>
                <a:ln w="25400" cap="rnd">
                  <a:solidFill>
                    <a:schemeClr val="tx1"/>
                  </a:solidFill>
                  <a:round/>
                  <a:headEnd/>
                  <a:tailEnd/>
                </a:ln>
              </p:spPr>
              <p:txBody>
                <a:bodyPr/>
                <a:lstStyle/>
                <a:p>
                  <a:endParaRPr lang="zh-CN" altLang="en-US"/>
                </a:p>
              </p:txBody>
            </p:sp>
            <p:sp>
              <p:nvSpPr>
                <p:cNvPr id="97300" name="Arc 60"/>
                <p:cNvSpPr>
                  <a:spLocks/>
                </p:cNvSpPr>
                <p:nvPr/>
              </p:nvSpPr>
              <p:spPr bwMode="auto">
                <a:xfrm>
                  <a:off x="4284" y="3269"/>
                  <a:ext cx="83" cy="121"/>
                </a:xfrm>
                <a:custGeom>
                  <a:avLst/>
                  <a:gdLst>
                    <a:gd name="T0" fmla="*/ 0 w 22132"/>
                    <a:gd name="T1" fmla="*/ 0 h 21600"/>
                    <a:gd name="T2" fmla="*/ 0 w 22132"/>
                    <a:gd name="T3" fmla="*/ 0 h 21600"/>
                    <a:gd name="T4" fmla="*/ 0 w 22132"/>
                    <a:gd name="T5" fmla="*/ 0 h 21600"/>
                    <a:gd name="T6" fmla="*/ 0 60000 65536"/>
                    <a:gd name="T7" fmla="*/ 0 60000 65536"/>
                    <a:gd name="T8" fmla="*/ 0 60000 65536"/>
                    <a:gd name="T9" fmla="*/ 0 w 22132"/>
                    <a:gd name="T10" fmla="*/ 0 h 21600"/>
                    <a:gd name="T11" fmla="*/ 22132 w 22132"/>
                    <a:gd name="T12" fmla="*/ 21600 h 21600"/>
                  </a:gdLst>
                  <a:ahLst/>
                  <a:cxnLst>
                    <a:cxn ang="T6">
                      <a:pos x="T0" y="T1"/>
                    </a:cxn>
                    <a:cxn ang="T7">
                      <a:pos x="T2" y="T3"/>
                    </a:cxn>
                    <a:cxn ang="T8">
                      <a:pos x="T4" y="T5"/>
                    </a:cxn>
                  </a:cxnLst>
                  <a:rect l="T9" t="T10" r="T11" b="T12"/>
                  <a:pathLst>
                    <a:path w="22132" h="21600" fill="none" extrusionOk="0">
                      <a:moveTo>
                        <a:pt x="-1" y="6"/>
                      </a:moveTo>
                      <a:cubicBezTo>
                        <a:pt x="177" y="2"/>
                        <a:pt x="355" y="-1"/>
                        <a:pt x="533" y="0"/>
                      </a:cubicBezTo>
                      <a:cubicBezTo>
                        <a:pt x="12391" y="0"/>
                        <a:pt x="22032" y="9560"/>
                        <a:pt x="22132" y="21418"/>
                      </a:cubicBezTo>
                    </a:path>
                    <a:path w="22132" h="21600" stroke="0" extrusionOk="0">
                      <a:moveTo>
                        <a:pt x="-1" y="6"/>
                      </a:moveTo>
                      <a:cubicBezTo>
                        <a:pt x="177" y="2"/>
                        <a:pt x="355" y="-1"/>
                        <a:pt x="533" y="0"/>
                      </a:cubicBezTo>
                      <a:cubicBezTo>
                        <a:pt x="12391" y="0"/>
                        <a:pt x="22032" y="9560"/>
                        <a:pt x="22132" y="21418"/>
                      </a:cubicBezTo>
                      <a:lnTo>
                        <a:pt x="533" y="21600"/>
                      </a:lnTo>
                      <a:close/>
                    </a:path>
                  </a:pathLst>
                </a:custGeom>
                <a:solidFill>
                  <a:srgbClr val="CECECE"/>
                </a:solidFill>
                <a:ln w="25400" cap="rnd">
                  <a:solidFill>
                    <a:schemeClr val="tx1"/>
                  </a:solidFill>
                  <a:round/>
                  <a:headEnd/>
                  <a:tailEnd/>
                </a:ln>
              </p:spPr>
              <p:txBody>
                <a:bodyPr/>
                <a:lstStyle/>
                <a:p>
                  <a:endParaRPr lang="zh-CN" altLang="en-US"/>
                </a:p>
              </p:txBody>
            </p:sp>
          </p:grpSp>
        </p:grpSp>
        <p:sp>
          <p:nvSpPr>
            <p:cNvPr id="97294" name="Rectangle 61"/>
            <p:cNvSpPr>
              <a:spLocks noChangeArrowheads="1"/>
            </p:cNvSpPr>
            <p:nvPr/>
          </p:nvSpPr>
          <p:spPr bwMode="auto">
            <a:xfrm>
              <a:off x="3902" y="1407"/>
              <a:ext cx="104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0" lang="zh-CN" altLang="en-US" sz="2000">
                  <a:latin typeface="Comic Sans MS" pitchFamily="66" charset="0"/>
                </a:rPr>
                <a:t>化学品安全</a:t>
              </a:r>
            </a:p>
          </p:txBody>
        </p:sp>
      </p:grpSp>
    </p:spTree>
    <p:extLst>
      <p:ext uri="{BB962C8B-B14F-4D97-AF65-F5344CB8AC3E}">
        <p14:creationId xmlns:p14="http://schemas.microsoft.com/office/powerpoint/2010/main" val="17470039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ChangeArrowheads="1"/>
          </p:cNvSpPr>
          <p:nvPr/>
        </p:nvSpPr>
        <p:spPr bwMode="auto">
          <a:xfrm>
            <a:off x="2927351" y="1409700"/>
            <a:ext cx="6186309"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kumimoji="0" lang="en-US" altLang="zh-CN" sz="4400" dirty="0">
                <a:latin typeface="华文新魏" pitchFamily="2" charset="-122"/>
                <a:ea typeface="华文新魏" pitchFamily="2" charset="-122"/>
              </a:rPr>
              <a:t>2</a:t>
            </a:r>
            <a:r>
              <a:rPr kumimoji="0" lang="zh-CN" altLang="en-US" sz="4400" dirty="0">
                <a:latin typeface="华文新魏" pitchFamily="2" charset="-122"/>
                <a:ea typeface="华文新魏" pitchFamily="2" charset="-122"/>
              </a:rPr>
              <a:t>、安全标识</a:t>
            </a:r>
          </a:p>
          <a:p>
            <a:pPr>
              <a:lnSpc>
                <a:spcPct val="150000"/>
              </a:lnSpc>
            </a:pPr>
            <a:r>
              <a:rPr lang="zh-CN" altLang="en-US" sz="3600" dirty="0"/>
              <a:t>化学品安全标签编写规定</a:t>
            </a:r>
          </a:p>
          <a:p>
            <a:pPr>
              <a:lnSpc>
                <a:spcPct val="150000"/>
              </a:lnSpc>
            </a:pPr>
            <a:r>
              <a:rPr lang="zh-CN" altLang="en-US" sz="3600" dirty="0"/>
              <a:t>－</a:t>
            </a:r>
            <a:r>
              <a:rPr lang="en-US" altLang="zh-CN" sz="3600" dirty="0"/>
              <a:t>(GB 15258-2009)</a:t>
            </a:r>
            <a:endParaRPr lang="zh-CN" altLang="en-US" sz="3600" dirty="0"/>
          </a:p>
          <a:p>
            <a:pPr>
              <a:lnSpc>
                <a:spcPct val="150000"/>
              </a:lnSpc>
            </a:pPr>
            <a:r>
              <a:rPr lang="zh-CN" altLang="en-US" sz="3600" dirty="0"/>
              <a:t>工作场所职业病危害警示标识</a:t>
            </a:r>
          </a:p>
          <a:p>
            <a:pPr>
              <a:lnSpc>
                <a:spcPct val="150000"/>
              </a:lnSpc>
            </a:pPr>
            <a:r>
              <a:rPr lang="zh-CN" altLang="en-US" sz="3600" dirty="0"/>
              <a:t>－</a:t>
            </a:r>
            <a:r>
              <a:rPr lang="en-US" altLang="zh-CN" sz="3600" dirty="0"/>
              <a:t>(GBZ 158-2003)</a:t>
            </a:r>
          </a:p>
          <a:p>
            <a:pPr>
              <a:lnSpc>
                <a:spcPct val="150000"/>
              </a:lnSpc>
            </a:pPr>
            <a:endParaRPr lang="zh-CN" altLang="en-US" dirty="0"/>
          </a:p>
        </p:txBody>
      </p:sp>
    </p:spTree>
    <p:extLst>
      <p:ext uri="{BB962C8B-B14F-4D97-AF65-F5344CB8AC3E}">
        <p14:creationId xmlns:p14="http://schemas.microsoft.com/office/powerpoint/2010/main" val="11652439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descr="DSC014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967" y="1125538"/>
            <a:ext cx="4995333"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8526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DSC014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884" y="1052514"/>
            <a:ext cx="9023349"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9893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DSC01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1" y="836614"/>
            <a:ext cx="6720416"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5"/>
          <p:cNvSpPr txBox="1">
            <a:spLocks noChangeArrowheads="1"/>
          </p:cNvSpPr>
          <p:nvPr/>
        </p:nvSpPr>
        <p:spPr bwMode="auto">
          <a:xfrm>
            <a:off x="2639484" y="5013325"/>
            <a:ext cx="43043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a:t>职业危害监测结果告知</a:t>
            </a:r>
          </a:p>
          <a:p>
            <a:endParaRPr lang="zh-CN" altLang="en-US"/>
          </a:p>
        </p:txBody>
      </p:sp>
    </p:spTree>
    <p:extLst>
      <p:ext uri="{BB962C8B-B14F-4D97-AF65-F5344CB8AC3E}">
        <p14:creationId xmlns:p14="http://schemas.microsoft.com/office/powerpoint/2010/main" val="32999976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DSC014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518" y="908051"/>
            <a:ext cx="9023349"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0647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descr="DSC014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1" y="981076"/>
            <a:ext cx="921596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2156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2159000" y="1773239"/>
            <a:ext cx="6750566"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kumimoji="0" lang="en-US" altLang="zh-CN" sz="4400" dirty="0">
                <a:latin typeface="华文新魏" pitchFamily="2" charset="-122"/>
                <a:ea typeface="华文新魏" pitchFamily="2" charset="-122"/>
              </a:rPr>
              <a:t>3</a:t>
            </a:r>
            <a:r>
              <a:rPr kumimoji="0" lang="zh-CN" altLang="en-US" sz="4400" dirty="0">
                <a:latin typeface="华文新魏" pitchFamily="2" charset="-122"/>
                <a:ea typeface="华文新魏" pitchFamily="2" charset="-122"/>
              </a:rPr>
              <a:t>、其他告知方式</a:t>
            </a:r>
          </a:p>
          <a:p>
            <a:pPr>
              <a:lnSpc>
                <a:spcPct val="150000"/>
              </a:lnSpc>
            </a:pPr>
            <a:r>
              <a:rPr lang="zh-CN" altLang="en-US" sz="3200" dirty="0">
                <a:latin typeface="华文新魏" pitchFamily="2" charset="-122"/>
                <a:ea typeface="华文新魏" pitchFamily="2" charset="-122"/>
              </a:rPr>
              <a:t>文件告知、各种形式的安全活动等</a:t>
            </a:r>
            <a:r>
              <a:rPr lang="zh-CN" altLang="en-US" sz="3200" dirty="0"/>
              <a:t>。</a:t>
            </a:r>
          </a:p>
          <a:p>
            <a:pPr>
              <a:lnSpc>
                <a:spcPct val="150000"/>
              </a:lnSpc>
            </a:pPr>
            <a:endParaRPr lang="zh-CN" altLang="en-US" dirty="0"/>
          </a:p>
        </p:txBody>
      </p:sp>
    </p:spTree>
    <p:extLst>
      <p:ext uri="{BB962C8B-B14F-4D97-AF65-F5344CB8AC3E}">
        <p14:creationId xmlns:p14="http://schemas.microsoft.com/office/powerpoint/2010/main" val="9054000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2446867" y="2276475"/>
            <a:ext cx="55707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Times New Roman" pitchFamily="18" charset="0"/>
                <a:ea typeface="宋体" pitchFamily="2" charset="-122"/>
              </a:defRPr>
            </a:lvl1pPr>
            <a:lvl2pPr marL="742950" indent="-285750">
              <a:defRPr kumimoji="1" sz="3200" b="1">
                <a:solidFill>
                  <a:schemeClr val="tx1"/>
                </a:solidFill>
                <a:latin typeface="Times New Roman" pitchFamily="18" charset="0"/>
                <a:ea typeface="宋体" pitchFamily="2" charset="-122"/>
              </a:defRPr>
            </a:lvl2pPr>
            <a:lvl3pPr marL="1143000" indent="-228600">
              <a:defRPr kumimoji="1" sz="3200" b="1">
                <a:solidFill>
                  <a:schemeClr val="tx1"/>
                </a:solidFill>
                <a:latin typeface="Times New Roman" pitchFamily="18" charset="0"/>
                <a:ea typeface="宋体" pitchFamily="2" charset="-122"/>
              </a:defRPr>
            </a:lvl3pPr>
            <a:lvl4pPr marL="1600200" indent="-228600">
              <a:defRPr kumimoji="1" sz="3200" b="1">
                <a:solidFill>
                  <a:schemeClr val="tx1"/>
                </a:solidFill>
                <a:latin typeface="Times New Roman" pitchFamily="18" charset="0"/>
                <a:ea typeface="宋体" pitchFamily="2" charset="-122"/>
              </a:defRPr>
            </a:lvl4pPr>
            <a:lvl5pPr marL="2057400" indent="-228600">
              <a:defRPr kumimoji="1" sz="32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宋体" pitchFamily="2" charset="-122"/>
              </a:defRPr>
            </a:lvl9pPr>
          </a:lstStyle>
          <a:p>
            <a:r>
              <a:rPr lang="zh-CN" altLang="en-US" sz="6000">
                <a:solidFill>
                  <a:srgbClr val="CC0066"/>
                </a:solidFill>
                <a:ea typeface="华文新魏" pitchFamily="2" charset="-122"/>
              </a:rPr>
              <a:t>七</a:t>
            </a:r>
            <a:r>
              <a:rPr lang="en-US" altLang="zh-CN" sz="6000">
                <a:solidFill>
                  <a:srgbClr val="CC0066"/>
                </a:solidFill>
                <a:ea typeface="华文新魏" pitchFamily="2" charset="-122"/>
              </a:rPr>
              <a:t>、</a:t>
            </a:r>
            <a:r>
              <a:rPr lang="zh-CN" altLang="en-US" sz="6000">
                <a:solidFill>
                  <a:srgbClr val="CC0066"/>
                </a:solidFill>
                <a:ea typeface="华文新魏" pitchFamily="2" charset="-122"/>
              </a:rPr>
              <a:t>储存和运输</a:t>
            </a:r>
          </a:p>
        </p:txBody>
      </p:sp>
    </p:spTree>
    <p:extLst>
      <p:ext uri="{BB962C8B-B14F-4D97-AF65-F5344CB8AC3E}">
        <p14:creationId xmlns:p14="http://schemas.microsoft.com/office/powerpoint/2010/main" val="346139568"/>
      </p:ext>
    </p:extLst>
  </p:cSld>
  <p:clrMapOvr>
    <a:masterClrMapping/>
  </p:clrMapOvr>
</p:sld>
</file>

<file path=ppt/theme/theme1.xml><?xml version="1.0" encoding="utf-8"?>
<a:theme xmlns:a="http://schemas.openxmlformats.org/drawingml/2006/main" name="Office 主题">
  <a:themeElements>
    <a:clrScheme name="中联重科新VI">
      <a:dk1>
        <a:srgbClr val="000000"/>
      </a:dk1>
      <a:lt1>
        <a:sysClr val="window" lastClr="FFFFFF"/>
      </a:lt1>
      <a:dk2>
        <a:srgbClr val="383841"/>
      </a:dk2>
      <a:lt2>
        <a:srgbClr val="53565A"/>
      </a:lt2>
      <a:accent1>
        <a:srgbClr val="B6ADA5"/>
      </a:accent1>
      <a:accent2>
        <a:srgbClr val="AADB1E"/>
      </a:accent2>
      <a:accent3>
        <a:srgbClr val="FF0000"/>
      </a:accent3>
      <a:accent4>
        <a:srgbClr val="292929"/>
      </a:accent4>
      <a:accent5>
        <a:srgbClr val="4BACC6"/>
      </a:accent5>
      <a:accent6>
        <a:srgbClr val="F79646"/>
      </a:accent6>
      <a:hlink>
        <a:srgbClr val="0000FF"/>
      </a:hlink>
      <a:folHlink>
        <a:srgbClr val="800080"/>
      </a:folHlink>
    </a:clrScheme>
    <a:fontScheme name="中联重科标准字体">
      <a:majorFont>
        <a:latin typeface="Titillium Web"/>
        <a:ea typeface="方正兰亭准黑_GBK"/>
        <a:cs typeface=""/>
      </a:majorFont>
      <a:minorFont>
        <a:latin typeface="Titillium Web"/>
        <a:ea typeface="方正兰亭准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AACE39"/>
        </a:solidFill>
        <a:ln>
          <a:noFill/>
        </a:ln>
        <a:extLs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3539</TotalTime>
  <Words>6691</Words>
  <Application>Microsoft Office PowerPoint</Application>
  <PresentationFormat>自定义</PresentationFormat>
  <Paragraphs>1016</Paragraphs>
  <Slides>103</Slides>
  <Notes>51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103</vt:i4>
      </vt:variant>
    </vt:vector>
  </HeadingPairs>
  <TitlesOfParts>
    <vt:vector size="105" baseType="lpstr">
      <vt:lpstr>Office 主题</vt:lpstr>
      <vt:lpstr>幻灯片</vt:lpstr>
      <vt:lpstr>危险化学品管理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化学品的 环境危害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GOODESH</dc:creator>
  <cp:lastModifiedBy>admin</cp:lastModifiedBy>
  <cp:revision>273</cp:revision>
  <dcterms:created xsi:type="dcterms:W3CDTF">2015-04-07T06:44:07Z</dcterms:created>
  <dcterms:modified xsi:type="dcterms:W3CDTF">2020-12-27T08:22:57Z</dcterms:modified>
</cp:coreProperties>
</file>