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4"/>
  </p:notesMasterIdLst>
  <p:sldIdLst>
    <p:sldId id="257" r:id="rId2"/>
    <p:sldId id="437" r:id="rId3"/>
    <p:sldId id="438" r:id="rId4"/>
    <p:sldId id="439" r:id="rId5"/>
    <p:sldId id="440" r:id="rId6"/>
    <p:sldId id="441" r:id="rId7"/>
    <p:sldId id="442" r:id="rId8"/>
    <p:sldId id="445" r:id="rId9"/>
    <p:sldId id="443" r:id="rId10"/>
    <p:sldId id="444" r:id="rId11"/>
    <p:sldId id="446" r:id="rId12"/>
    <p:sldId id="447" r:id="rId13"/>
    <p:sldId id="448" r:id="rId14"/>
    <p:sldId id="449" r:id="rId15"/>
    <p:sldId id="450" r:id="rId16"/>
    <p:sldId id="451" r:id="rId17"/>
    <p:sldId id="452" r:id="rId18"/>
    <p:sldId id="595" r:id="rId19"/>
    <p:sldId id="596" r:id="rId20"/>
    <p:sldId id="597" r:id="rId21"/>
    <p:sldId id="598" r:id="rId22"/>
    <p:sldId id="599" r:id="rId23"/>
    <p:sldId id="600" r:id="rId24"/>
    <p:sldId id="601" r:id="rId25"/>
    <p:sldId id="602" r:id="rId26"/>
    <p:sldId id="603" r:id="rId27"/>
    <p:sldId id="604" r:id="rId28"/>
    <p:sldId id="605" r:id="rId29"/>
    <p:sldId id="606" r:id="rId30"/>
    <p:sldId id="854" r:id="rId31"/>
    <p:sldId id="856" r:id="rId32"/>
    <p:sldId id="855" r:id="rId33"/>
    <p:sldId id="857" r:id="rId34"/>
    <p:sldId id="860" r:id="rId35"/>
    <p:sldId id="859" r:id="rId36"/>
    <p:sldId id="861" r:id="rId37"/>
    <p:sldId id="862" r:id="rId38"/>
    <p:sldId id="863" r:id="rId39"/>
    <p:sldId id="864" r:id="rId40"/>
    <p:sldId id="867" r:id="rId41"/>
    <p:sldId id="868" r:id="rId42"/>
    <p:sldId id="869" r:id="rId43"/>
    <p:sldId id="870" r:id="rId44"/>
    <p:sldId id="871" r:id="rId45"/>
    <p:sldId id="872" r:id="rId46"/>
    <p:sldId id="873" r:id="rId47"/>
    <p:sldId id="874" r:id="rId48"/>
    <p:sldId id="875" r:id="rId49"/>
    <p:sldId id="876" r:id="rId50"/>
    <p:sldId id="877" r:id="rId51"/>
    <p:sldId id="878" r:id="rId52"/>
    <p:sldId id="879" r:id="rId53"/>
    <p:sldId id="880" r:id="rId54"/>
    <p:sldId id="881" r:id="rId55"/>
    <p:sldId id="882" r:id="rId56"/>
    <p:sldId id="883" r:id="rId57"/>
    <p:sldId id="884" r:id="rId58"/>
    <p:sldId id="885" r:id="rId59"/>
    <p:sldId id="886" r:id="rId60"/>
    <p:sldId id="887" r:id="rId61"/>
    <p:sldId id="888" r:id="rId62"/>
    <p:sldId id="889" r:id="rId63"/>
    <p:sldId id="890" r:id="rId64"/>
    <p:sldId id="891" r:id="rId65"/>
    <p:sldId id="974" r:id="rId66"/>
    <p:sldId id="975" r:id="rId67"/>
    <p:sldId id="976" r:id="rId68"/>
    <p:sldId id="977" r:id="rId69"/>
    <p:sldId id="978" r:id="rId70"/>
    <p:sldId id="979" r:id="rId71"/>
    <p:sldId id="980" r:id="rId72"/>
    <p:sldId id="981" r:id="rId73"/>
    <p:sldId id="997" r:id="rId74"/>
    <p:sldId id="998" r:id="rId75"/>
    <p:sldId id="999" r:id="rId76"/>
    <p:sldId id="1000" r:id="rId77"/>
    <p:sldId id="1001" r:id="rId78"/>
    <p:sldId id="1002" r:id="rId79"/>
    <p:sldId id="1004" r:id="rId80"/>
    <p:sldId id="1009" r:id="rId81"/>
    <p:sldId id="1010" r:id="rId82"/>
    <p:sldId id="1011" r:id="rId83"/>
    <p:sldId id="1012" r:id="rId84"/>
    <p:sldId id="1013" r:id="rId85"/>
    <p:sldId id="1053" r:id="rId86"/>
    <p:sldId id="1054" r:id="rId87"/>
    <p:sldId id="1055" r:id="rId88"/>
    <p:sldId id="1056" r:id="rId89"/>
    <p:sldId id="1057" r:id="rId90"/>
    <p:sldId id="1058" r:id="rId91"/>
    <p:sldId id="1059" r:id="rId92"/>
    <p:sldId id="1060" r:id="rId93"/>
    <p:sldId id="1061" r:id="rId94"/>
    <p:sldId id="1062" r:id="rId95"/>
    <p:sldId id="1063" r:id="rId96"/>
    <p:sldId id="1064" r:id="rId97"/>
    <p:sldId id="1065" r:id="rId98"/>
    <p:sldId id="1066" r:id="rId99"/>
    <p:sldId id="1070" r:id="rId100"/>
    <p:sldId id="1071" r:id="rId101"/>
    <p:sldId id="1072" r:id="rId102"/>
    <p:sldId id="260" r:id="rId103"/>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BACA"/>
    <a:srgbClr val="484398"/>
    <a:srgbClr val="DB1951"/>
    <a:srgbClr val="EAA700"/>
    <a:srgbClr val="18C9D4"/>
    <a:srgbClr val="16B6C2"/>
    <a:srgbClr val="67E7EF"/>
    <a:srgbClr val="1BDAE5"/>
    <a:srgbClr val="5B52B2"/>
    <a:srgbClr val="E62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4" autoAdjust="0"/>
    <p:restoredTop sz="94660"/>
  </p:normalViewPr>
  <p:slideViewPr>
    <p:cSldViewPr snapToGrid="0" showGuides="1">
      <p:cViewPr varScale="1">
        <p:scale>
          <a:sx n="90" d="100"/>
          <a:sy n="90" d="100"/>
        </p:scale>
        <p:origin x="744"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C0A16C-5673-4E8E-A7F3-EFE38BD70AA1}" type="datetimeFigureOut">
              <a:rPr lang="zh-CN" altLang="en-US" smtClean="0"/>
              <a:t>2021/1/14</a:t>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C6CB21-0055-405E-9E0A-EFFDE2DBABE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C6CB21-0055-405E-9E0A-EFFDE2DBABE3}" type="slidenum">
              <a:rPr lang="zh-CN" altLang="en-US" smtClean="0"/>
              <a:t>6</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20"/>
            <a:ext cx="6858000" cy="1791013"/>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2001"/>
            <a:ext cx="6858000" cy="124203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838F9FF-1F5C-4500-B3E4-ED3C117DEB73}" type="datetimeFigureOut">
              <a:rPr lang="zh-CN" altLang="en-US" smtClean="0"/>
              <a:t>2021/1/14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497C7E-DAF1-4ABD-96F4-F6F4764248B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838F9FF-1F5C-4500-B3E4-ED3C117DEB73}" type="datetimeFigureOut">
              <a:rPr lang="zh-CN" altLang="en-US" smtClean="0"/>
              <a:t>2021/1/14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497C7E-DAF1-4ABD-96F4-F6F4764248B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92"/>
            <a:ext cx="1971675" cy="4359641"/>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92"/>
            <a:ext cx="5800725" cy="4359641"/>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838F9FF-1F5C-4500-B3E4-ED3C117DEB73}" type="datetimeFigureOut">
              <a:rPr lang="zh-CN" altLang="en-US" smtClean="0"/>
              <a:t>2021/1/14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497C7E-DAF1-4ABD-96F4-F6F4764248B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838F9FF-1F5C-4500-B3E4-ED3C117DEB73}" type="datetimeFigureOut">
              <a:rPr lang="zh-CN" altLang="en-US" smtClean="0"/>
              <a:t>2021/1/14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497C7E-DAF1-4ABD-96F4-F6F4764248B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528"/>
            <a:ext cx="7886700" cy="213992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699"/>
            <a:ext cx="7886700" cy="112533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0838F9FF-1F5C-4500-B3E4-ED3C117DEB73}" type="datetimeFigureOut">
              <a:rPr lang="zh-CN" altLang="en-US" smtClean="0"/>
              <a:t>2021/1/14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497C7E-DAF1-4ABD-96F4-F6F4764248B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458"/>
            <a:ext cx="3886200" cy="326407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458"/>
            <a:ext cx="3886200" cy="326407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838F9FF-1F5C-4500-B3E4-ED3C117DEB73}" type="datetimeFigureOut">
              <a:rPr lang="zh-CN" altLang="en-US" smtClean="0"/>
              <a:t>2021/1/14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497C7E-DAF1-4ABD-96F4-F6F4764248B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92"/>
            <a:ext cx="7886700" cy="994346"/>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1" y="1261093"/>
            <a:ext cx="3868340" cy="61804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1" y="1879135"/>
            <a:ext cx="3868340" cy="276392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1093"/>
            <a:ext cx="3887391" cy="61804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9135"/>
            <a:ext cx="3887391" cy="276392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838F9FF-1F5C-4500-B3E4-ED3C117DEB73}" type="datetimeFigureOut">
              <a:rPr lang="zh-CN" altLang="en-US" smtClean="0"/>
              <a:t>2021/1/14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497C7E-DAF1-4ABD-96F4-F6F4764248B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838F9FF-1F5C-4500-B3E4-ED3C117DEB73}" type="datetimeFigureOut">
              <a:rPr lang="zh-CN" altLang="en-US" smtClean="0"/>
              <a:t>2021/1/14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497C7E-DAF1-4ABD-96F4-F6F4764248B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838F9FF-1F5C-4500-B3E4-ED3C117DEB73}" type="datetimeFigureOut">
              <a:rPr lang="zh-CN" altLang="en-US" smtClean="0"/>
              <a:t>2021/1/14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497C7E-DAF1-4ABD-96F4-F6F4764248B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2949178" cy="120036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698"/>
            <a:ext cx="4629150" cy="365585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320"/>
            <a:ext cx="2949178" cy="28591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8035" indent="0">
              <a:buNone/>
              <a:defRPr sz="750"/>
            </a:lvl7pPr>
            <a:lvl8pPr marL="2400935" indent="0">
              <a:buNone/>
              <a:defRPr sz="750"/>
            </a:lvl8pPr>
            <a:lvl9pPr marL="2743835"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0838F9FF-1F5C-4500-B3E4-ED3C117DEB73}" type="datetimeFigureOut">
              <a:rPr lang="zh-CN" altLang="en-US" smtClean="0"/>
              <a:t>2021/1/14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497C7E-DAF1-4ABD-96F4-F6F4764248B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2949178" cy="120036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698"/>
            <a:ext cx="4629150" cy="36558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endParaRPr lang="zh-CN" altLang="en-US"/>
          </a:p>
        </p:txBody>
      </p:sp>
      <p:sp>
        <p:nvSpPr>
          <p:cNvPr id="4" name="文本占位符 3"/>
          <p:cNvSpPr>
            <a:spLocks noGrp="1"/>
          </p:cNvSpPr>
          <p:nvPr>
            <p:ph type="body" sz="half" idx="2" hasCustomPrompt="1"/>
          </p:nvPr>
        </p:nvSpPr>
        <p:spPr>
          <a:xfrm>
            <a:off x="629841" y="1543320"/>
            <a:ext cx="2949178" cy="28591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8035" indent="0">
              <a:buNone/>
              <a:defRPr sz="750"/>
            </a:lvl7pPr>
            <a:lvl8pPr marL="2400935" indent="0">
              <a:buNone/>
              <a:defRPr sz="750"/>
            </a:lvl8pPr>
            <a:lvl9pPr marL="2743835"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0838F9FF-1F5C-4500-B3E4-ED3C117DEB73}" type="datetimeFigureOut">
              <a:rPr lang="zh-CN" altLang="en-US" smtClean="0"/>
              <a:t>2021/1/14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497C7E-DAF1-4ABD-96F4-F6F4764248B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458"/>
            <a:ext cx="7886700" cy="326407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8096"/>
            <a:ext cx="2057400" cy="273892"/>
          </a:xfrm>
          <a:prstGeom prst="rect">
            <a:avLst/>
          </a:prstGeom>
        </p:spPr>
        <p:txBody>
          <a:bodyPr vert="horz" lIns="91440" tIns="45720" rIns="91440" bIns="45720" rtlCol="0" anchor="ctr"/>
          <a:lstStyle>
            <a:lvl1pPr algn="l">
              <a:defRPr sz="900">
                <a:solidFill>
                  <a:schemeClr val="tx1">
                    <a:tint val="75000"/>
                  </a:schemeClr>
                </a:solidFill>
              </a:defRPr>
            </a:lvl1pPr>
          </a:lstStyle>
          <a:p>
            <a:fld id="{0838F9FF-1F5C-4500-B3E4-ED3C117DEB73}" type="datetimeFigureOut">
              <a:rPr lang="zh-CN" altLang="en-US" smtClean="0"/>
              <a:t>2021/1/14</a:t>
            </a:fld>
            <a:endParaRPr lang="zh-CN" altLang="en-US"/>
          </a:p>
        </p:txBody>
      </p:sp>
      <p:sp>
        <p:nvSpPr>
          <p:cNvPr id="5" name="页脚占位符 4"/>
          <p:cNvSpPr>
            <a:spLocks noGrp="1"/>
          </p:cNvSpPr>
          <p:nvPr>
            <p:ph type="ftr" sz="quarter" idx="3"/>
          </p:nvPr>
        </p:nvSpPr>
        <p:spPr>
          <a:xfrm>
            <a:off x="3028950" y="4768096"/>
            <a:ext cx="3086100"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8096"/>
            <a:ext cx="2057400"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44497C7E-DAF1-4ABD-96F4-F6F4764248B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7.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8.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17.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emf"/><Relationship Id="rId4" Type="http://schemas.openxmlformats.org/officeDocument/2006/relationships/image" Target="../media/image1.emf"/></Relationships>
</file>

<file path=ppt/slides/_rels/slide3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2.emf"/></Relationships>
</file>

<file path=ppt/slides/_rels/slide4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2.emf"/></Relationships>
</file>

<file path=ppt/slides/_rels/slide5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emf"/></Relationships>
</file>

<file path=ppt/slides/_rels/slide5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emf"/></Relationships>
</file>

<file path=ppt/slides/_rels/slide5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emf"/></Relationships>
</file>

<file path=ppt/slides/_rels/slide5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emf"/></Relationships>
</file>

<file path=ppt/slides/_rels/slide5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5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5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5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5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6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6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6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emf"/></Relationships>
</file>

<file path=ppt/slides/_rels/slide6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emf"/></Relationships>
</file>

<file path=ppt/slides/_rels/slide6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6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6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6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6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6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7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7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7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7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7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7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2.emf"/></Relationships>
</file>

<file path=ppt/slides/_rels/slide7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emf"/></Relationships>
</file>

<file path=ppt/slides/_rels/slide7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7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7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2.emf"/></Relationships>
</file>

<file path=ppt/slides/_rels/slide8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2.emf"/></Relationships>
</file>

<file path=ppt/slides/_rels/slide9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9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9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9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5.xml"/><Relationship Id="rId1" Type="http://schemas.openxmlformats.org/officeDocument/2006/relationships/slideLayout" Target="../slideLayouts/slideLayout1.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5672418" cy="3265715"/>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grpSp>
        <p:nvGrpSpPr>
          <p:cNvPr id="6" name="组合 5"/>
          <p:cNvGrpSpPr/>
          <p:nvPr/>
        </p:nvGrpSpPr>
        <p:grpSpPr>
          <a:xfrm flipH="1" flipV="1">
            <a:off x="3471582" y="1878235"/>
            <a:ext cx="5672418" cy="3265715"/>
            <a:chOff x="0" y="-1"/>
            <a:chExt cx="7563224" cy="4354287"/>
          </a:xfrm>
        </p:grpSpPr>
        <p:pic>
          <p:nvPicPr>
            <p:cNvPr id="7" name="图片 6"/>
            <p:cNvPicPr>
              <a:picLocks noChangeAspect="1"/>
            </p:cNvPicPr>
            <p:nvPr/>
          </p:nvPicPr>
          <p:blipFill>
            <a:blip r:embed="rId3"/>
            <a:stretch>
              <a:fillRect/>
            </a:stretch>
          </p:blipFill>
          <p:spPr>
            <a:xfrm>
              <a:off x="0" y="-1"/>
              <a:ext cx="7563224" cy="4354287"/>
            </a:xfrm>
            <a:prstGeom prst="rect">
              <a:avLst/>
            </a:prstGeom>
          </p:spPr>
        </p:pic>
        <p:pic>
          <p:nvPicPr>
            <p:cNvPr id="8" name="图片 7"/>
            <p:cNvPicPr>
              <a:picLocks noChangeAspect="1"/>
            </p:cNvPicPr>
            <p:nvPr/>
          </p:nvPicPr>
          <p:blipFill>
            <a:blip r:embed="rId4"/>
            <a:stretch>
              <a:fillRect/>
            </a:stretch>
          </p:blipFill>
          <p:spPr>
            <a:xfrm>
              <a:off x="2" y="0"/>
              <a:ext cx="6255656" cy="1990719"/>
            </a:xfrm>
            <a:prstGeom prst="rect">
              <a:avLst/>
            </a:prstGeom>
          </p:spPr>
        </p:pic>
      </p:grpSp>
      <p:sp>
        <p:nvSpPr>
          <p:cNvPr id="9" name="文本框 8"/>
          <p:cNvSpPr txBox="1"/>
          <p:nvPr/>
        </p:nvSpPr>
        <p:spPr>
          <a:xfrm>
            <a:off x="1576070" y="2851785"/>
            <a:ext cx="5991860" cy="66802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750" b="1" spc="300" dirty="0">
                <a:solidFill>
                  <a:srgbClr val="16B6C2"/>
                </a:solidFill>
                <a:latin typeface="微软雅黑" panose="020B0503020204020204" pitchFamily="34" charset="-122"/>
                <a:ea typeface="微软雅黑" panose="020B0503020204020204" pitchFamily="34" charset="-122"/>
              </a:rPr>
              <a:t>领导及管理者安全培训</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1604822" cy="923926"/>
            <a:chOff x="0" y="-1"/>
            <a:chExt cx="7563224" cy="4354287"/>
          </a:xfrm>
        </p:grpSpPr>
        <p:pic>
          <p:nvPicPr>
            <p:cNvPr id="5" name="图片 4"/>
            <p:cNvPicPr>
              <a:picLocks noChangeAspect="1"/>
            </p:cNvPicPr>
            <p:nvPr/>
          </p:nvPicPr>
          <p:blipFill>
            <a:blip r:embed="rId2"/>
            <a:stretch>
              <a:fillRect/>
            </a:stretch>
          </p:blipFill>
          <p:spPr>
            <a:xfrm>
              <a:off x="0" y="-1"/>
              <a:ext cx="7563224" cy="4354287"/>
            </a:xfrm>
            <a:prstGeom prst="rect">
              <a:avLst/>
            </a:prstGeom>
          </p:spPr>
        </p:pic>
        <p:pic>
          <p:nvPicPr>
            <p:cNvPr id="4" name="图片 3"/>
            <p:cNvPicPr>
              <a:picLocks noChangeAspect="1"/>
            </p:cNvPicPr>
            <p:nvPr/>
          </p:nvPicPr>
          <p:blipFill>
            <a:blip r:embed="rId3"/>
            <a:stretch>
              <a:fillRect/>
            </a:stretch>
          </p:blipFill>
          <p:spPr>
            <a:xfrm>
              <a:off x="2" y="0"/>
              <a:ext cx="6255656" cy="1990719"/>
            </a:xfrm>
            <a:prstGeom prst="rect">
              <a:avLst/>
            </a:prstGeom>
          </p:spPr>
        </p:pic>
      </p:grpSp>
      <p:sp>
        <p:nvSpPr>
          <p:cNvPr id="46" name="文本框 45"/>
          <p:cNvSpPr txBox="1"/>
          <p:nvPr/>
        </p:nvSpPr>
        <p:spPr>
          <a:xfrm>
            <a:off x="541020" y="232410"/>
            <a:ext cx="304482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第一章  法律法规</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2"/>
            <a:stretch>
              <a:fillRect/>
            </a:stretch>
          </p:blipFill>
          <p:spPr>
            <a:xfrm>
              <a:off x="0" y="-1"/>
              <a:ext cx="7563224" cy="4354287"/>
            </a:xfrm>
            <a:prstGeom prst="rect">
              <a:avLst/>
            </a:prstGeom>
          </p:spPr>
        </p:pic>
        <p:pic>
          <p:nvPicPr>
            <p:cNvPr id="49" name="图片 48"/>
            <p:cNvPicPr>
              <a:picLocks noChangeAspect="1"/>
            </p:cNvPicPr>
            <p:nvPr/>
          </p:nvPicPr>
          <p:blipFill>
            <a:blip r:embed="rId3"/>
            <a:stretch>
              <a:fillRect/>
            </a:stretch>
          </p:blipFill>
          <p:spPr>
            <a:xfrm>
              <a:off x="2" y="0"/>
              <a:ext cx="6255656" cy="1990719"/>
            </a:xfrm>
            <a:prstGeom prst="rect">
              <a:avLst/>
            </a:prstGeom>
          </p:spPr>
        </p:pic>
      </p:grpSp>
      <p:sp>
        <p:nvSpPr>
          <p:cNvPr id="6" name="文本框 5"/>
          <p:cNvSpPr txBox="1"/>
          <p:nvPr/>
        </p:nvSpPr>
        <p:spPr>
          <a:xfrm>
            <a:off x="942975" y="796290"/>
            <a:ext cx="2630170" cy="383540"/>
          </a:xfrm>
          <a:prstGeom prst="rect">
            <a:avLst/>
          </a:prstGeom>
          <a:noFill/>
        </p:spPr>
        <p:txBody>
          <a:bodyPr wrap="none" rtlCol="0" anchor="t">
            <a:spAutoFit/>
          </a:bodyPr>
          <a:lstStyle/>
          <a:p>
            <a:pPr algn="l"/>
            <a:r>
              <a:rPr sz="19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4、《职业病防治法》</a:t>
            </a:r>
          </a:p>
        </p:txBody>
      </p:sp>
      <p:grpSp>
        <p:nvGrpSpPr>
          <p:cNvPr id="12" name="组合 11"/>
          <p:cNvGrpSpPr/>
          <p:nvPr/>
        </p:nvGrpSpPr>
        <p:grpSpPr>
          <a:xfrm>
            <a:off x="1222693" y="1710055"/>
            <a:ext cx="5897880" cy="605790"/>
            <a:chOff x="2677" y="3605"/>
            <a:chExt cx="9288" cy="954"/>
          </a:xfrm>
        </p:grpSpPr>
        <p:sp>
          <p:nvSpPr>
            <p:cNvPr id="11" name="文本框 10"/>
            <p:cNvSpPr txBox="1"/>
            <p:nvPr/>
          </p:nvSpPr>
          <p:spPr>
            <a:xfrm>
              <a:off x="4850" y="3605"/>
              <a:ext cx="7094" cy="919"/>
            </a:xfrm>
            <a:prstGeom prst="rect">
              <a:avLst/>
            </a:prstGeom>
            <a:noFill/>
            <a:ln>
              <a:solidFill>
                <a:schemeClr val="bg1"/>
              </a:solidFill>
            </a:ln>
          </p:spPr>
          <p:txBody>
            <a:bodyPr wrap="square" rtlCol="0" anchor="t">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职业病防治工作坚持预防为主、防治结合的方针，实行分类管理、综合治理。</a:t>
              </a:r>
            </a:p>
          </p:txBody>
        </p:sp>
        <p:grpSp>
          <p:nvGrpSpPr>
            <p:cNvPr id="83" name="组合 82"/>
            <p:cNvGrpSpPr/>
            <p:nvPr/>
          </p:nvGrpSpPr>
          <p:grpSpPr>
            <a:xfrm>
              <a:off x="2677" y="3924"/>
              <a:ext cx="9288" cy="635"/>
              <a:chOff x="2677" y="3924"/>
              <a:chExt cx="9288" cy="635"/>
            </a:xfrm>
          </p:grpSpPr>
          <p:sp>
            <p:nvSpPr>
              <p:cNvPr id="7" name="文本框 6"/>
              <p:cNvSpPr txBox="1"/>
              <p:nvPr/>
            </p:nvSpPr>
            <p:spPr>
              <a:xfrm>
                <a:off x="2677" y="3924"/>
                <a:ext cx="2258" cy="580"/>
              </a:xfrm>
              <a:prstGeom prst="rect">
                <a:avLst/>
              </a:prstGeom>
              <a:noFill/>
              <a:ln w="28575">
                <a:solidFill>
                  <a:srgbClr val="16B6C2"/>
                </a:solidFill>
              </a:ln>
            </p:spPr>
            <p:txBody>
              <a:bodyPr wrap="square" rtlCol="0" anchor="t">
                <a:spAutoFit/>
              </a:bodyPr>
              <a:lstStyle/>
              <a:p>
                <a:pPr algn="ct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第三条</a:t>
                </a:r>
              </a:p>
            </p:txBody>
          </p:sp>
          <p:sp>
            <p:nvSpPr>
              <p:cNvPr id="9" name="Oval 1"/>
              <p:cNvSpPr>
                <a:spLocks noChangeAspect="1"/>
              </p:cNvSpPr>
              <p:nvPr/>
            </p:nvSpPr>
            <p:spPr>
              <a:xfrm>
                <a:off x="11858" y="4452"/>
                <a:ext cx="107" cy="107"/>
              </a:xfrm>
              <a:prstGeom prst="ellipse">
                <a:avLst/>
              </a:prstGeom>
              <a:solidFill>
                <a:srgbClr val="16B6C2"/>
              </a:solidFill>
              <a:ln w="25400">
                <a:solidFill>
                  <a:srgbClr val="16B6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sp>
            <p:nvSpPr>
              <p:cNvPr id="10" name="Rectangle 82"/>
              <p:cNvSpPr/>
              <p:nvPr/>
            </p:nvSpPr>
            <p:spPr>
              <a:xfrm>
                <a:off x="4611" y="4492"/>
                <a:ext cx="7257" cy="42"/>
              </a:xfrm>
              <a:prstGeom prst="rect">
                <a:avLst/>
              </a:prstGeom>
              <a:solidFill>
                <a:srgbClr val="16B6C2"/>
              </a:solidFill>
              <a:ln>
                <a:noFill/>
              </a:ln>
            </p:spPr>
            <p:style>
              <a:lnRef idx="2">
                <a:schemeClr val="accent1">
                  <a:shade val="50000"/>
                </a:schemeClr>
              </a:lnRef>
              <a:fillRef idx="1">
                <a:schemeClr val="accent1"/>
              </a:fillRef>
              <a:effectRef idx="0">
                <a:schemeClr val="accent1"/>
              </a:effectRef>
              <a:fontRef idx="minor">
                <a:schemeClr val="lt1"/>
              </a:fontRef>
            </p:style>
            <p:txBody>
              <a:bodyPr lIns="137132" tIns="68566" rIns="137132" bIns="68566" rtlCol="0" anchor="ctr"/>
              <a:lstStyle/>
              <a:p>
                <a:pPr algn="ctr"/>
                <a:endParaRPr lang="en-US" sz="750" b="1">
                  <a:solidFill>
                    <a:schemeClr val="tx1"/>
                  </a:solidFill>
                  <a:latin typeface="Montserrat Semi" charset="0"/>
                  <a:ea typeface="Montserrat Semi" charset="0"/>
                  <a:cs typeface="Montserrat Semi" charset="0"/>
                </a:endParaRPr>
              </a:p>
            </p:txBody>
          </p:sp>
        </p:grpSp>
      </p:grpSp>
      <p:grpSp>
        <p:nvGrpSpPr>
          <p:cNvPr id="97" name="组合 96"/>
          <p:cNvGrpSpPr/>
          <p:nvPr/>
        </p:nvGrpSpPr>
        <p:grpSpPr>
          <a:xfrm>
            <a:off x="1223010" y="2636520"/>
            <a:ext cx="5897880" cy="401955"/>
            <a:chOff x="2008" y="3717"/>
            <a:chExt cx="9288" cy="633"/>
          </a:xfrm>
        </p:grpSpPr>
        <p:sp>
          <p:nvSpPr>
            <p:cNvPr id="16" name="文本框 15"/>
            <p:cNvSpPr txBox="1"/>
            <p:nvPr/>
          </p:nvSpPr>
          <p:spPr>
            <a:xfrm>
              <a:off x="2008" y="3720"/>
              <a:ext cx="2259" cy="580"/>
            </a:xfrm>
            <a:prstGeom prst="rect">
              <a:avLst/>
            </a:prstGeom>
            <a:noFill/>
            <a:ln w="28575">
              <a:solidFill>
                <a:srgbClr val="16B6C2"/>
              </a:solidFill>
            </a:ln>
          </p:spPr>
          <p:txBody>
            <a:bodyPr wrap="square" rtlCol="0" anchor="t">
              <a:spAutoFit/>
            </a:bodyPr>
            <a:lstStyle/>
            <a:p>
              <a:pPr algn="ct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第三十六条</a:t>
              </a:r>
            </a:p>
          </p:txBody>
        </p:sp>
        <p:sp>
          <p:nvSpPr>
            <p:cNvPr id="17" name="Oval 1"/>
            <p:cNvSpPr>
              <a:spLocks noChangeAspect="1"/>
            </p:cNvSpPr>
            <p:nvPr/>
          </p:nvSpPr>
          <p:spPr>
            <a:xfrm>
              <a:off x="11189" y="4243"/>
              <a:ext cx="107" cy="107"/>
            </a:xfrm>
            <a:prstGeom prst="ellipse">
              <a:avLst/>
            </a:prstGeom>
            <a:solidFill>
              <a:srgbClr val="16B6C2"/>
            </a:solidFill>
            <a:ln w="25400">
              <a:solidFill>
                <a:srgbClr val="16B6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sp>
          <p:nvSpPr>
            <p:cNvPr id="18" name="Rectangle 82"/>
            <p:cNvSpPr/>
            <p:nvPr/>
          </p:nvSpPr>
          <p:spPr>
            <a:xfrm>
              <a:off x="4266" y="4275"/>
              <a:ext cx="6973" cy="42"/>
            </a:xfrm>
            <a:prstGeom prst="rect">
              <a:avLst/>
            </a:prstGeom>
            <a:solidFill>
              <a:srgbClr val="16B6C2"/>
            </a:solidFill>
            <a:ln>
              <a:noFill/>
            </a:ln>
          </p:spPr>
          <p:style>
            <a:lnRef idx="2">
              <a:schemeClr val="accent1">
                <a:shade val="50000"/>
              </a:schemeClr>
            </a:lnRef>
            <a:fillRef idx="1">
              <a:schemeClr val="accent1"/>
            </a:fillRef>
            <a:effectRef idx="0">
              <a:schemeClr val="accent1"/>
            </a:effectRef>
            <a:fontRef idx="minor">
              <a:schemeClr val="lt1"/>
            </a:fontRef>
          </p:style>
          <p:txBody>
            <a:bodyPr lIns="137132" tIns="68566" rIns="137132" bIns="68566" rtlCol="0" anchor="ctr"/>
            <a:lstStyle/>
            <a:p>
              <a:pPr algn="ctr"/>
              <a:endParaRPr lang="en-US" sz="750" b="1">
                <a:solidFill>
                  <a:schemeClr val="tx1"/>
                </a:solidFill>
                <a:latin typeface="Montserrat Semi" charset="0"/>
                <a:ea typeface="Montserrat Semi" charset="0"/>
                <a:cs typeface="Montserrat Semi" charset="0"/>
              </a:endParaRPr>
            </a:p>
          </p:txBody>
        </p:sp>
        <p:sp>
          <p:nvSpPr>
            <p:cNvPr id="19" name="文本框 18"/>
            <p:cNvSpPr txBox="1"/>
            <p:nvPr/>
          </p:nvSpPr>
          <p:spPr>
            <a:xfrm>
              <a:off x="4266" y="3717"/>
              <a:ext cx="5375" cy="531"/>
            </a:xfrm>
            <a:prstGeom prst="rect">
              <a:avLst/>
            </a:prstGeom>
            <a:noFill/>
          </p:spPr>
          <p:txBody>
            <a:bodyPr wrap="square" rtlCol="0" anchor="t">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劳动者享有下列职业卫生保护权利：</a:t>
              </a:r>
            </a:p>
          </p:txBody>
        </p:sp>
      </p:grpSp>
      <p:grpSp>
        <p:nvGrpSpPr>
          <p:cNvPr id="24" name="组合 23"/>
          <p:cNvGrpSpPr/>
          <p:nvPr/>
        </p:nvGrpSpPr>
        <p:grpSpPr>
          <a:xfrm>
            <a:off x="1223010" y="3242310"/>
            <a:ext cx="5960110" cy="1291590"/>
            <a:chOff x="1926" y="4611"/>
            <a:chExt cx="9386" cy="2034"/>
          </a:xfrm>
        </p:grpSpPr>
        <p:grpSp>
          <p:nvGrpSpPr>
            <p:cNvPr id="72" name="Group 123"/>
            <p:cNvGrpSpPr/>
            <p:nvPr/>
          </p:nvGrpSpPr>
          <p:grpSpPr>
            <a:xfrm>
              <a:off x="1926" y="5331"/>
              <a:ext cx="302" cy="325"/>
              <a:chOff x="192" y="870"/>
              <a:chExt cx="167" cy="174"/>
            </a:xfrm>
            <a:solidFill>
              <a:srgbClr val="DB1951"/>
            </a:solidFill>
          </p:grpSpPr>
          <p:sp>
            <p:nvSpPr>
              <p:cNvPr id="73" name="AutoShape 124"/>
              <p:cNvSpPr>
                <a:spLocks noChangeArrowheads="1"/>
              </p:cNvSpPr>
              <p:nvPr/>
            </p:nvSpPr>
            <p:spPr bwMode="auto">
              <a:xfrm>
                <a:off x="192" y="870"/>
                <a:ext cx="167" cy="174"/>
              </a:xfrm>
              <a:prstGeom prst="homePlate">
                <a:avLst>
                  <a:gd name="adj" fmla="val 72454"/>
                </a:avLst>
              </a:prstGeom>
              <a:grpFill/>
              <a:ln>
                <a:solidFill>
                  <a:srgbClr val="DB1951"/>
                </a:solidFill>
              </a:ln>
              <a:effectLst>
                <a:outerShdw dist="35921" dir="2700000" algn="ctr" rotWithShape="0">
                  <a:srgbClr val="C0C0C0"/>
                </a:outerShdw>
              </a:effectLst>
            </p:spPr>
            <p:txBody>
              <a:bodyPr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83981" name="Text Box 125"/>
              <p:cNvSpPr txBox="1"/>
              <p:nvPr/>
            </p:nvSpPr>
            <p:spPr>
              <a:xfrm>
                <a:off x="196" y="888"/>
                <a:ext cx="108" cy="136"/>
              </a:xfrm>
              <a:prstGeom prst="rect">
                <a:avLst/>
              </a:prstGeom>
              <a:grpFill/>
              <a:ln w="9525">
                <a:solidFill>
                  <a:srgbClr val="DB1951"/>
                </a:solidFill>
              </a:ln>
            </p:spPr>
            <p:txBody>
              <a:bodyPr lIns="0" tIns="0" rIns="0" bIns="0" anchor="ctr">
                <a:spAutoFit/>
              </a:bodyPr>
              <a:lstStyle/>
              <a:p>
                <a:pPr algn="ctr" defTabSz="914400" eaLnBrk="0" hangingPunct="0"/>
                <a:r>
                  <a:rPr lang="en-US" altLang="zh-CN" sz="1050" b="1" noProof="1">
                    <a:solidFill>
                      <a:srgbClr val="FFFFFF"/>
                    </a:solidFill>
                    <a:latin typeface="Arial" panose="020B0604020202020204" pitchFamily="34" charset="0"/>
                    <a:ea typeface="宋体" panose="02010600030101010101" pitchFamily="2" charset="-122"/>
                    <a:cs typeface="+mn-cs"/>
                  </a:rPr>
                  <a:t>2</a:t>
                </a:r>
                <a:endParaRPr lang="en-US" altLang="zh-CN" sz="1050" b="1" noProof="1">
                  <a:solidFill>
                    <a:srgbClr val="FFFFFF"/>
                  </a:solidFill>
                  <a:latin typeface="Arial" panose="020B0604020202020204" pitchFamily="34" charset="0"/>
                  <a:ea typeface="宋体" panose="02010600030101010101" pitchFamily="2" charset="-122"/>
                </a:endParaRPr>
              </a:p>
            </p:txBody>
          </p:sp>
        </p:grpSp>
        <p:grpSp>
          <p:nvGrpSpPr>
            <p:cNvPr id="75" name="Group 132"/>
            <p:cNvGrpSpPr/>
            <p:nvPr/>
          </p:nvGrpSpPr>
          <p:grpSpPr>
            <a:xfrm>
              <a:off x="1926" y="6216"/>
              <a:ext cx="302" cy="325"/>
              <a:chOff x="192" y="870"/>
              <a:chExt cx="167" cy="174"/>
            </a:xfrm>
            <a:solidFill>
              <a:srgbClr val="484398"/>
            </a:solidFill>
          </p:grpSpPr>
          <p:sp>
            <p:nvSpPr>
              <p:cNvPr id="76" name="AutoShape 133"/>
              <p:cNvSpPr>
                <a:spLocks noChangeArrowheads="1"/>
              </p:cNvSpPr>
              <p:nvPr/>
            </p:nvSpPr>
            <p:spPr bwMode="auto">
              <a:xfrm>
                <a:off x="192" y="870"/>
                <a:ext cx="167" cy="174"/>
              </a:xfrm>
              <a:prstGeom prst="homePlate">
                <a:avLst>
                  <a:gd name="adj" fmla="val 72454"/>
                </a:avLst>
              </a:prstGeom>
              <a:grpFill/>
              <a:ln>
                <a:solidFill>
                  <a:srgbClr val="484398"/>
                </a:solidFill>
              </a:ln>
              <a:effectLst>
                <a:outerShdw dist="35921" dir="2700000" algn="ctr" rotWithShape="0">
                  <a:srgbClr val="C0C0C0"/>
                </a:outerShdw>
              </a:effectLst>
            </p:spPr>
            <p:txBody>
              <a:bodyPr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83985" name="Text Box 134"/>
              <p:cNvSpPr txBox="1"/>
              <p:nvPr/>
            </p:nvSpPr>
            <p:spPr>
              <a:xfrm>
                <a:off x="196" y="888"/>
                <a:ext cx="108" cy="136"/>
              </a:xfrm>
              <a:prstGeom prst="rect">
                <a:avLst/>
              </a:prstGeom>
              <a:grpFill/>
              <a:ln w="9525">
                <a:solidFill>
                  <a:srgbClr val="484398"/>
                </a:solidFill>
              </a:ln>
            </p:spPr>
            <p:txBody>
              <a:bodyPr lIns="0" tIns="0" rIns="0" bIns="0" anchor="ctr">
                <a:spAutoFit/>
              </a:bodyPr>
              <a:lstStyle/>
              <a:p>
                <a:pPr algn="ctr" defTabSz="914400" eaLnBrk="0" hangingPunct="0"/>
                <a:r>
                  <a:rPr lang="en-US" altLang="zh-CN" sz="1050" b="1" noProof="1">
                    <a:solidFill>
                      <a:srgbClr val="FFFFFF"/>
                    </a:solidFill>
                    <a:latin typeface="Arial" panose="020B0604020202020204" pitchFamily="34" charset="0"/>
                    <a:ea typeface="宋体" panose="02010600030101010101" pitchFamily="2" charset="-122"/>
                    <a:cs typeface="+mn-cs"/>
                  </a:rPr>
                  <a:t>3</a:t>
                </a:r>
                <a:endParaRPr lang="en-US" altLang="zh-CN" sz="1050" b="1" noProof="1">
                  <a:solidFill>
                    <a:srgbClr val="FFFFFF"/>
                  </a:solidFill>
                  <a:latin typeface="Arial" panose="020B0604020202020204" pitchFamily="34" charset="0"/>
                  <a:ea typeface="宋体" panose="02010600030101010101" pitchFamily="2" charset="-122"/>
                </a:endParaRPr>
              </a:p>
            </p:txBody>
          </p:sp>
        </p:grpSp>
        <p:grpSp>
          <p:nvGrpSpPr>
            <p:cNvPr id="20" name="组合 19"/>
            <p:cNvGrpSpPr/>
            <p:nvPr/>
          </p:nvGrpSpPr>
          <p:grpSpPr>
            <a:xfrm>
              <a:off x="1926" y="4701"/>
              <a:ext cx="9386" cy="438"/>
              <a:chOff x="1926" y="4701"/>
              <a:chExt cx="9386" cy="438"/>
            </a:xfrm>
            <a:solidFill>
              <a:srgbClr val="EAA700"/>
            </a:solidFill>
          </p:grpSpPr>
          <p:grpSp>
            <p:nvGrpSpPr>
              <p:cNvPr id="68" name="Group 120"/>
              <p:cNvGrpSpPr/>
              <p:nvPr/>
            </p:nvGrpSpPr>
            <p:grpSpPr>
              <a:xfrm>
                <a:off x="1926" y="4701"/>
                <a:ext cx="302" cy="325"/>
                <a:chOff x="192" y="870"/>
                <a:chExt cx="167" cy="174"/>
              </a:xfrm>
              <a:grpFill/>
            </p:grpSpPr>
            <p:sp>
              <p:nvSpPr>
                <p:cNvPr id="69" name="AutoShape 29"/>
                <p:cNvSpPr>
                  <a:spLocks noChangeArrowheads="1"/>
                </p:cNvSpPr>
                <p:nvPr/>
              </p:nvSpPr>
              <p:spPr bwMode="auto">
                <a:xfrm>
                  <a:off x="192" y="870"/>
                  <a:ext cx="167" cy="174"/>
                </a:xfrm>
                <a:prstGeom prst="homePlate">
                  <a:avLst>
                    <a:gd name="adj" fmla="val 72454"/>
                  </a:avLst>
                </a:prstGeom>
                <a:grpFill/>
                <a:ln>
                  <a:solidFill>
                    <a:srgbClr val="EAA700"/>
                  </a:solidFill>
                </a:ln>
                <a:effectLst>
                  <a:outerShdw dist="35921" dir="2700000" algn="ctr" rotWithShape="0">
                    <a:srgbClr val="C0C0C0"/>
                  </a:outerShdw>
                </a:effectLst>
              </p:spPr>
              <p:txBody>
                <a:bodyPr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83976" name="Text Box 30"/>
                <p:cNvSpPr txBox="1"/>
                <p:nvPr/>
              </p:nvSpPr>
              <p:spPr>
                <a:xfrm>
                  <a:off x="196" y="888"/>
                  <a:ext cx="108" cy="136"/>
                </a:xfrm>
                <a:prstGeom prst="rect">
                  <a:avLst/>
                </a:prstGeom>
                <a:grpFill/>
                <a:ln w="9525">
                  <a:solidFill>
                    <a:srgbClr val="EAA700"/>
                  </a:solidFill>
                </a:ln>
              </p:spPr>
              <p:txBody>
                <a:bodyPr lIns="0" tIns="0" rIns="0" bIns="0" anchor="ctr">
                  <a:spAutoFit/>
                </a:bodyPr>
                <a:lstStyle/>
                <a:p>
                  <a:pPr algn="ctr" defTabSz="914400" eaLnBrk="0" hangingPunct="0"/>
                  <a:r>
                    <a:rPr lang="en-US" altLang="zh-CN" sz="1050" b="1" noProof="1">
                      <a:solidFill>
                        <a:srgbClr val="FFFFFF"/>
                      </a:solidFill>
                      <a:latin typeface="Arial" panose="020B0604020202020204" pitchFamily="34" charset="0"/>
                      <a:ea typeface="宋体" panose="02010600030101010101" pitchFamily="2" charset="-122"/>
                      <a:cs typeface="+mn-cs"/>
                    </a:rPr>
                    <a:t>1</a:t>
                  </a:r>
                  <a:endParaRPr lang="en-US" altLang="zh-CN" sz="1050" b="1" noProof="1">
                    <a:solidFill>
                      <a:srgbClr val="FFFFFF"/>
                    </a:solidFill>
                    <a:latin typeface="Arial" panose="020B0604020202020204" pitchFamily="34" charset="0"/>
                    <a:ea typeface="宋体" panose="02010600030101010101" pitchFamily="2" charset="-122"/>
                  </a:endParaRPr>
                </a:p>
              </p:txBody>
            </p:sp>
          </p:grpSp>
          <p:cxnSp>
            <p:nvCxnSpPr>
              <p:cNvPr id="84008" name="直接连接符 42"/>
              <p:cNvCxnSpPr/>
              <p:nvPr/>
            </p:nvCxnSpPr>
            <p:spPr>
              <a:xfrm flipV="1">
                <a:off x="2160" y="5139"/>
                <a:ext cx="9153" cy="0"/>
              </a:xfrm>
              <a:prstGeom prst="line">
                <a:avLst/>
              </a:prstGeom>
              <a:grpFill/>
              <a:ln w="9525" cap="flat" cmpd="sng">
                <a:solidFill>
                  <a:srgbClr val="EAA700"/>
                </a:solidFill>
                <a:prstDash val="dash"/>
                <a:round/>
                <a:headEnd type="none" w="med" len="med"/>
                <a:tailEnd type="none" w="med" len="med"/>
              </a:ln>
            </p:spPr>
          </p:cxnSp>
        </p:grpSp>
        <p:cxnSp>
          <p:nvCxnSpPr>
            <p:cNvPr id="84009" name="直接连接符 43"/>
            <p:cNvCxnSpPr/>
            <p:nvPr/>
          </p:nvCxnSpPr>
          <p:spPr>
            <a:xfrm flipV="1">
              <a:off x="2129" y="5756"/>
              <a:ext cx="9153" cy="0"/>
            </a:xfrm>
            <a:prstGeom prst="line">
              <a:avLst/>
            </a:prstGeom>
            <a:solidFill>
              <a:srgbClr val="DB1951"/>
            </a:solidFill>
            <a:ln w="9525" cap="flat" cmpd="sng">
              <a:solidFill>
                <a:srgbClr val="DB1951"/>
              </a:solidFill>
              <a:prstDash val="dash"/>
              <a:round/>
              <a:headEnd type="none" w="med" len="med"/>
              <a:tailEnd type="none" w="med" len="med"/>
            </a:ln>
          </p:spPr>
        </p:cxnSp>
        <p:cxnSp>
          <p:nvCxnSpPr>
            <p:cNvPr id="84010" name="直接连接符 44"/>
            <p:cNvCxnSpPr/>
            <p:nvPr/>
          </p:nvCxnSpPr>
          <p:spPr>
            <a:xfrm flipV="1">
              <a:off x="2129" y="6641"/>
              <a:ext cx="9153" cy="0"/>
            </a:xfrm>
            <a:prstGeom prst="line">
              <a:avLst/>
            </a:prstGeom>
            <a:solidFill>
              <a:srgbClr val="484398"/>
            </a:solidFill>
            <a:ln w="9525" cap="flat" cmpd="sng">
              <a:solidFill>
                <a:srgbClr val="484398"/>
              </a:solidFill>
              <a:prstDash val="dash"/>
              <a:round/>
              <a:headEnd type="none" w="med" len="med"/>
              <a:tailEnd type="none" w="med" len="med"/>
            </a:ln>
          </p:spPr>
        </p:cxnSp>
        <p:sp>
          <p:nvSpPr>
            <p:cNvPr id="21" name="文本框 20"/>
            <p:cNvSpPr txBox="1"/>
            <p:nvPr/>
          </p:nvSpPr>
          <p:spPr>
            <a:xfrm>
              <a:off x="2213" y="4611"/>
              <a:ext cx="3707" cy="507"/>
            </a:xfrm>
            <a:prstGeom prst="rect">
              <a:avLst/>
            </a:prstGeom>
            <a:noFill/>
          </p:spPr>
          <p:txBody>
            <a:bodyPr wrap="square" rtlCol="0" anchor="t">
              <a:spAutoFit/>
            </a:bodyPr>
            <a:lstStyle/>
            <a:p>
              <a:pPr fontAlgn="auto"/>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获得职业卫生教育、培训。</a:t>
              </a:r>
            </a:p>
          </p:txBody>
        </p:sp>
        <p:sp>
          <p:nvSpPr>
            <p:cNvPr id="22" name="文本框 21"/>
            <p:cNvSpPr txBox="1"/>
            <p:nvPr/>
          </p:nvSpPr>
          <p:spPr>
            <a:xfrm>
              <a:off x="2183" y="5240"/>
              <a:ext cx="8088" cy="507"/>
            </a:xfrm>
            <a:prstGeom prst="rect">
              <a:avLst/>
            </a:prstGeom>
            <a:noFill/>
          </p:spPr>
          <p:txBody>
            <a:bodyPr wrap="none" rtlCol="0" anchor="t">
              <a:spAutoFit/>
            </a:bodyPr>
            <a:lstStyle/>
            <a:p>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获得职业健康检查、职业病诊疗、康复等职业病防治服务。</a:t>
              </a:r>
            </a:p>
          </p:txBody>
        </p:sp>
        <p:sp>
          <p:nvSpPr>
            <p:cNvPr id="23" name="文本框 22"/>
            <p:cNvSpPr txBox="1"/>
            <p:nvPr/>
          </p:nvSpPr>
          <p:spPr>
            <a:xfrm>
              <a:off x="2171" y="5775"/>
              <a:ext cx="9044" cy="871"/>
            </a:xfrm>
            <a:prstGeom prst="rect">
              <a:avLst/>
            </a:prstGeom>
            <a:noFill/>
          </p:spPr>
          <p:txBody>
            <a:bodyPr wrap="square" rtlCol="0" anchor="t">
              <a:spAutoFit/>
            </a:bodyPr>
            <a:lstStyle/>
            <a:p>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了解工作场所产生或者可能产生的职业病危害因素、危害后果和应当采取的职业病防护措施。</a:t>
              </a:r>
            </a:p>
          </p:txBody>
        </p:sp>
      </p:gr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41020" y="232410"/>
            <a:ext cx="1063625" cy="460374"/>
          </a:xfrm>
          <a:prstGeom prst="snip1Rect">
            <a:avLst>
              <a:gd name="adj" fmla="val 0"/>
            </a:avLst>
          </a:prstGeom>
          <a:noFill/>
          <a:ln w="28575">
            <a:noFill/>
          </a:ln>
        </p:spPr>
        <p:txBody>
          <a:bodyPr wrap="square" rtlCol="0">
            <a:spAutoFit/>
          </a:bodyPr>
          <a:lstStyle/>
          <a:p>
            <a:r>
              <a:rPr lang="zh-CN" altLang="en-US"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结  尾</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3"/>
            <a:stretch>
              <a:fillRect/>
            </a:stretch>
          </p:blipFill>
          <p:spPr>
            <a:xfrm>
              <a:off x="0" y="-1"/>
              <a:ext cx="7563224" cy="4354287"/>
            </a:xfrm>
            <a:prstGeom prst="rect">
              <a:avLst/>
            </a:prstGeom>
          </p:spPr>
        </p:pic>
        <p:pic>
          <p:nvPicPr>
            <p:cNvPr id="49" name="图片 48"/>
            <p:cNvPicPr>
              <a:picLocks noChangeAspect="1"/>
            </p:cNvPicPr>
            <p:nvPr/>
          </p:nvPicPr>
          <p:blipFill>
            <a:blip r:embed="rId4"/>
            <a:stretch>
              <a:fillRect/>
            </a:stretch>
          </p:blipFill>
          <p:spPr>
            <a:xfrm>
              <a:off x="2" y="0"/>
              <a:ext cx="6255656" cy="1990719"/>
            </a:xfrm>
            <a:prstGeom prst="rect">
              <a:avLst/>
            </a:prstGeom>
          </p:spPr>
        </p:pic>
      </p:grpSp>
      <p:sp>
        <p:nvSpPr>
          <p:cNvPr id="6" name="文本框 5"/>
          <p:cNvSpPr txBox="1"/>
          <p:nvPr/>
        </p:nvSpPr>
        <p:spPr>
          <a:xfrm>
            <a:off x="2747010" y="666750"/>
            <a:ext cx="3649980" cy="398780"/>
          </a:xfrm>
          <a:prstGeom prst="rect">
            <a:avLst/>
          </a:prstGeom>
          <a:noFill/>
        </p:spPr>
        <p:txBody>
          <a:bodyPr wrap="none" rtlCol="0" anchor="t">
            <a:spAutoFit/>
          </a:bodyPr>
          <a:lstStyle/>
          <a:p>
            <a:pPr algn="ctr" defTabSz="914400"/>
            <a:r>
              <a:rPr lang="zh-CN" altLang="en-US" sz="20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安全生产对中层管理者的要求</a:t>
            </a:r>
          </a:p>
        </p:txBody>
      </p:sp>
      <p:sp>
        <p:nvSpPr>
          <p:cNvPr id="13" name="文本框 12"/>
          <p:cNvSpPr txBox="1"/>
          <p:nvPr/>
        </p:nvSpPr>
        <p:spPr>
          <a:xfrm>
            <a:off x="374650" y="1363980"/>
            <a:ext cx="2749550" cy="368300"/>
          </a:xfrm>
          <a:prstGeom prst="rect">
            <a:avLst/>
          </a:prstGeom>
          <a:noFill/>
        </p:spPr>
        <p:txBody>
          <a:bodyPr wrap="none" rtlCol="0" anchor="t">
            <a:spAutoFit/>
          </a:bodyPr>
          <a:lstStyle/>
          <a:p>
            <a:pPr algn="l" defTabSz="1218565" fontAlgn="base">
              <a:spcBef>
                <a:spcPct val="0"/>
              </a:spcBef>
              <a:spcAft>
                <a:spcPct val="0"/>
              </a:spcAft>
            </a:pPr>
            <a:r>
              <a:rPr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2）提高安全知识和技能</a:t>
            </a:r>
          </a:p>
        </p:txBody>
      </p:sp>
      <p:sp>
        <p:nvSpPr>
          <p:cNvPr id="7" name="文本框 6"/>
          <p:cNvSpPr txBox="1"/>
          <p:nvPr/>
        </p:nvSpPr>
        <p:spPr>
          <a:xfrm>
            <a:off x="4180205" y="1184910"/>
            <a:ext cx="4483735" cy="1245235"/>
          </a:xfrm>
          <a:prstGeom prst="rect">
            <a:avLst/>
          </a:prstGeom>
          <a:noFill/>
        </p:spPr>
        <p:txBody>
          <a:bodyPr wrap="square" rtlCol="0" anchor="t">
            <a:spAutoFit/>
          </a:bodyPr>
          <a:lstStyle/>
          <a:p>
            <a:pPr algn="just" fontAlgn="auto"/>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多学科的安全技术知识。作为一个生产企业，直接与机、电、仪器打交 道。作为一位中层领导还涉及企业管理，劳动者的管理，所以应该具有企业安 全管理、劳动保护、机械安全、电气安全、防火防爆、工业卫生、环境保护等方面的知识。 </a:t>
            </a:r>
          </a:p>
        </p:txBody>
      </p:sp>
      <p:grpSp>
        <p:nvGrpSpPr>
          <p:cNvPr id="192" name="组合 191"/>
          <p:cNvGrpSpPr/>
          <p:nvPr/>
        </p:nvGrpSpPr>
        <p:grpSpPr>
          <a:xfrm>
            <a:off x="3506470" y="1633855"/>
            <a:ext cx="689610" cy="693420"/>
            <a:chOff x="5661" y="2409"/>
            <a:chExt cx="1086" cy="1092"/>
          </a:xfrm>
        </p:grpSpPr>
        <p:sp>
          <p:nvSpPr>
            <p:cNvPr id="163" name="Oval 124"/>
            <p:cNvSpPr>
              <a:spLocks noChangeArrowheads="1"/>
            </p:cNvSpPr>
            <p:nvPr/>
          </p:nvSpPr>
          <p:spPr bwMode="auto">
            <a:xfrm>
              <a:off x="5661" y="2409"/>
              <a:ext cx="1087" cy="1093"/>
            </a:xfrm>
            <a:prstGeom prst="ellipse">
              <a:avLst/>
            </a:prstGeom>
            <a:solidFill>
              <a:srgbClr val="EAA700"/>
            </a:solidFill>
            <a:ln>
              <a:noFill/>
            </a:ln>
          </p:spPr>
          <p:txBody>
            <a:bodyPr vert="horz" wrap="square" lIns="68571" tIns="34285" rIns="68571" bIns="34285" numCol="1" anchor="t" anchorCtr="0" compatLnSpc="1"/>
            <a:lstStyle/>
            <a:p>
              <a:endParaRPr lang="zh-CN" altLang="en-US" sz="1350"/>
            </a:p>
          </p:txBody>
        </p:sp>
        <p:sp>
          <p:nvSpPr>
            <p:cNvPr id="17" name="文本框 16"/>
            <p:cNvSpPr txBox="1"/>
            <p:nvPr/>
          </p:nvSpPr>
          <p:spPr>
            <a:xfrm>
              <a:off x="5937" y="2642"/>
              <a:ext cx="535" cy="628"/>
            </a:xfrm>
            <a:prstGeom prst="rect">
              <a:avLst/>
            </a:prstGeom>
            <a:noFill/>
          </p:spPr>
          <p:txBody>
            <a:bodyPr wrap="none" rtlCol="0" anchor="t">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mn-ea"/>
                </a:rPr>
                <a:t>1</a:t>
              </a:r>
            </a:p>
          </p:txBody>
        </p:sp>
      </p:grpSp>
      <p:sp>
        <p:nvSpPr>
          <p:cNvPr id="2" name="文本框 1"/>
          <p:cNvSpPr txBox="1"/>
          <p:nvPr/>
        </p:nvSpPr>
        <p:spPr>
          <a:xfrm>
            <a:off x="374650" y="2630805"/>
            <a:ext cx="2842260" cy="1814830"/>
          </a:xfrm>
          <a:prstGeom prst="rect">
            <a:avLst/>
          </a:prstGeom>
          <a:noFill/>
        </p:spPr>
        <p:txBody>
          <a:bodyPr wrap="square" rtlCol="0" anchor="t">
            <a:spAutoFit/>
          </a:bodyPr>
          <a:lstStyle/>
          <a:p>
            <a:pPr algn="just" defTabSz="914400">
              <a:buNone/>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推动安全工作的方法。如何不断提高安全工作的管理水平，是我们中层 领导干部的一个重点。中层干部必须不断学习推动安全工作的方法，如：工作安全分析（ＪＳＡ）法、检查促动法、奖罚激励法等。 </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60" name="组合 59"/>
          <p:cNvGrpSpPr/>
          <p:nvPr/>
        </p:nvGrpSpPr>
        <p:grpSpPr>
          <a:xfrm>
            <a:off x="2726690" y="2436495"/>
            <a:ext cx="4085590" cy="2701290"/>
            <a:chOff x="3635375" y="3248025"/>
            <a:chExt cx="5448300" cy="3602038"/>
          </a:xfrm>
        </p:grpSpPr>
        <p:sp>
          <p:nvSpPr>
            <p:cNvPr id="61" name="Freeform 9"/>
            <p:cNvSpPr/>
            <p:nvPr/>
          </p:nvSpPr>
          <p:spPr bwMode="auto">
            <a:xfrm>
              <a:off x="8524875" y="4379913"/>
              <a:ext cx="101600" cy="131763"/>
            </a:xfrm>
            <a:custGeom>
              <a:avLst/>
              <a:gdLst>
                <a:gd name="T0" fmla="*/ 4 w 24"/>
                <a:gd name="T1" fmla="*/ 0 h 31"/>
                <a:gd name="T2" fmla="*/ 0 w 24"/>
                <a:gd name="T3" fmla="*/ 3 h 31"/>
                <a:gd name="T4" fmla="*/ 20 w 24"/>
                <a:gd name="T5" fmla="*/ 31 h 31"/>
                <a:gd name="T6" fmla="*/ 24 w 24"/>
                <a:gd name="T7" fmla="*/ 28 h 31"/>
                <a:gd name="T8" fmla="*/ 4 w 24"/>
                <a:gd name="T9" fmla="*/ 0 h 31"/>
              </a:gdLst>
              <a:ahLst/>
              <a:cxnLst>
                <a:cxn ang="0">
                  <a:pos x="T0" y="T1"/>
                </a:cxn>
                <a:cxn ang="0">
                  <a:pos x="T2" y="T3"/>
                </a:cxn>
                <a:cxn ang="0">
                  <a:pos x="T4" y="T5"/>
                </a:cxn>
                <a:cxn ang="0">
                  <a:pos x="T6" y="T7"/>
                </a:cxn>
                <a:cxn ang="0">
                  <a:pos x="T8" y="T9"/>
                </a:cxn>
              </a:cxnLst>
              <a:rect l="0" t="0" r="r" b="b"/>
              <a:pathLst>
                <a:path w="24" h="31">
                  <a:moveTo>
                    <a:pt x="4" y="0"/>
                  </a:moveTo>
                  <a:cubicBezTo>
                    <a:pt x="0" y="3"/>
                    <a:pt x="0" y="3"/>
                    <a:pt x="0" y="3"/>
                  </a:cubicBezTo>
                  <a:cubicBezTo>
                    <a:pt x="7" y="12"/>
                    <a:pt x="14" y="22"/>
                    <a:pt x="20" y="31"/>
                  </a:cubicBezTo>
                  <a:cubicBezTo>
                    <a:pt x="24" y="28"/>
                    <a:pt x="24" y="28"/>
                    <a:pt x="24" y="28"/>
                  </a:cubicBezTo>
                  <a:cubicBezTo>
                    <a:pt x="18" y="19"/>
                    <a:pt x="11" y="9"/>
                    <a:pt x="4"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62" name="Freeform 10"/>
            <p:cNvSpPr/>
            <p:nvPr/>
          </p:nvSpPr>
          <p:spPr bwMode="auto">
            <a:xfrm>
              <a:off x="7134225" y="3367088"/>
              <a:ext cx="142875" cy="68263"/>
            </a:xfrm>
            <a:custGeom>
              <a:avLst/>
              <a:gdLst>
                <a:gd name="T0" fmla="*/ 2 w 34"/>
                <a:gd name="T1" fmla="*/ 0 h 16"/>
                <a:gd name="T2" fmla="*/ 0 w 34"/>
                <a:gd name="T3" fmla="*/ 5 h 16"/>
                <a:gd name="T4" fmla="*/ 32 w 34"/>
                <a:gd name="T5" fmla="*/ 16 h 16"/>
                <a:gd name="T6" fmla="*/ 34 w 34"/>
                <a:gd name="T7" fmla="*/ 11 h 16"/>
                <a:gd name="T8" fmla="*/ 2 w 34"/>
                <a:gd name="T9" fmla="*/ 0 h 16"/>
              </a:gdLst>
              <a:ahLst/>
              <a:cxnLst>
                <a:cxn ang="0">
                  <a:pos x="T0" y="T1"/>
                </a:cxn>
                <a:cxn ang="0">
                  <a:pos x="T2" y="T3"/>
                </a:cxn>
                <a:cxn ang="0">
                  <a:pos x="T4" y="T5"/>
                </a:cxn>
                <a:cxn ang="0">
                  <a:pos x="T6" y="T7"/>
                </a:cxn>
                <a:cxn ang="0">
                  <a:pos x="T8" y="T9"/>
                </a:cxn>
              </a:cxnLst>
              <a:rect l="0" t="0" r="r" b="b"/>
              <a:pathLst>
                <a:path w="34" h="16">
                  <a:moveTo>
                    <a:pt x="2" y="0"/>
                  </a:moveTo>
                  <a:cubicBezTo>
                    <a:pt x="0" y="5"/>
                    <a:pt x="0" y="5"/>
                    <a:pt x="0" y="5"/>
                  </a:cubicBezTo>
                  <a:cubicBezTo>
                    <a:pt x="11" y="8"/>
                    <a:pt x="22" y="12"/>
                    <a:pt x="32" y="16"/>
                  </a:cubicBezTo>
                  <a:cubicBezTo>
                    <a:pt x="34" y="11"/>
                    <a:pt x="34" y="11"/>
                    <a:pt x="34" y="11"/>
                  </a:cubicBezTo>
                  <a:cubicBezTo>
                    <a:pt x="23" y="7"/>
                    <a:pt x="12" y="3"/>
                    <a:pt x="2"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63" name="Freeform 11"/>
            <p:cNvSpPr/>
            <p:nvPr/>
          </p:nvSpPr>
          <p:spPr bwMode="auto">
            <a:xfrm>
              <a:off x="8999538" y="5457825"/>
              <a:ext cx="46038" cy="152400"/>
            </a:xfrm>
            <a:custGeom>
              <a:avLst/>
              <a:gdLst>
                <a:gd name="T0" fmla="*/ 5 w 11"/>
                <a:gd name="T1" fmla="*/ 0 h 36"/>
                <a:gd name="T2" fmla="*/ 0 w 11"/>
                <a:gd name="T3" fmla="*/ 1 h 36"/>
                <a:gd name="T4" fmla="*/ 7 w 11"/>
                <a:gd name="T5" fmla="*/ 36 h 36"/>
                <a:gd name="T6" fmla="*/ 11 w 11"/>
                <a:gd name="T7" fmla="*/ 35 h 36"/>
                <a:gd name="T8" fmla="*/ 5 w 11"/>
                <a:gd name="T9" fmla="*/ 0 h 36"/>
              </a:gdLst>
              <a:ahLst/>
              <a:cxnLst>
                <a:cxn ang="0">
                  <a:pos x="T0" y="T1"/>
                </a:cxn>
                <a:cxn ang="0">
                  <a:pos x="T2" y="T3"/>
                </a:cxn>
                <a:cxn ang="0">
                  <a:pos x="T4" y="T5"/>
                </a:cxn>
                <a:cxn ang="0">
                  <a:pos x="T6" y="T7"/>
                </a:cxn>
                <a:cxn ang="0">
                  <a:pos x="T8" y="T9"/>
                </a:cxn>
              </a:cxnLst>
              <a:rect l="0" t="0" r="r" b="b"/>
              <a:pathLst>
                <a:path w="11" h="36">
                  <a:moveTo>
                    <a:pt x="5" y="0"/>
                  </a:moveTo>
                  <a:cubicBezTo>
                    <a:pt x="0" y="1"/>
                    <a:pt x="0" y="1"/>
                    <a:pt x="0" y="1"/>
                  </a:cubicBezTo>
                  <a:cubicBezTo>
                    <a:pt x="3" y="13"/>
                    <a:pt x="5" y="24"/>
                    <a:pt x="7" y="36"/>
                  </a:cubicBezTo>
                  <a:cubicBezTo>
                    <a:pt x="11" y="35"/>
                    <a:pt x="11" y="35"/>
                    <a:pt x="11" y="35"/>
                  </a:cubicBezTo>
                  <a:cubicBezTo>
                    <a:pt x="10" y="23"/>
                    <a:pt x="7" y="12"/>
                    <a:pt x="5"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64" name="Freeform 12"/>
            <p:cNvSpPr/>
            <p:nvPr/>
          </p:nvSpPr>
          <p:spPr bwMode="auto">
            <a:xfrm>
              <a:off x="7405688" y="3468688"/>
              <a:ext cx="139700" cy="80963"/>
            </a:xfrm>
            <a:custGeom>
              <a:avLst/>
              <a:gdLst>
                <a:gd name="T0" fmla="*/ 2 w 33"/>
                <a:gd name="T1" fmla="*/ 0 h 19"/>
                <a:gd name="T2" fmla="*/ 0 w 33"/>
                <a:gd name="T3" fmla="*/ 4 h 19"/>
                <a:gd name="T4" fmla="*/ 31 w 33"/>
                <a:gd name="T5" fmla="*/ 19 h 19"/>
                <a:gd name="T6" fmla="*/ 33 w 33"/>
                <a:gd name="T7" fmla="*/ 14 h 19"/>
                <a:gd name="T8" fmla="*/ 2 w 33"/>
                <a:gd name="T9" fmla="*/ 0 h 19"/>
              </a:gdLst>
              <a:ahLst/>
              <a:cxnLst>
                <a:cxn ang="0">
                  <a:pos x="T0" y="T1"/>
                </a:cxn>
                <a:cxn ang="0">
                  <a:pos x="T2" y="T3"/>
                </a:cxn>
                <a:cxn ang="0">
                  <a:pos x="T4" y="T5"/>
                </a:cxn>
                <a:cxn ang="0">
                  <a:pos x="T6" y="T7"/>
                </a:cxn>
                <a:cxn ang="0">
                  <a:pos x="T8" y="T9"/>
                </a:cxn>
              </a:cxnLst>
              <a:rect l="0" t="0" r="r" b="b"/>
              <a:pathLst>
                <a:path w="33" h="19">
                  <a:moveTo>
                    <a:pt x="2" y="0"/>
                  </a:moveTo>
                  <a:cubicBezTo>
                    <a:pt x="0" y="4"/>
                    <a:pt x="0" y="4"/>
                    <a:pt x="0" y="4"/>
                  </a:cubicBezTo>
                  <a:cubicBezTo>
                    <a:pt x="11" y="9"/>
                    <a:pt x="21" y="14"/>
                    <a:pt x="31" y="19"/>
                  </a:cubicBezTo>
                  <a:cubicBezTo>
                    <a:pt x="33" y="14"/>
                    <a:pt x="33" y="14"/>
                    <a:pt x="33" y="14"/>
                  </a:cubicBezTo>
                  <a:cubicBezTo>
                    <a:pt x="23" y="9"/>
                    <a:pt x="13" y="4"/>
                    <a:pt x="2"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65" name="Freeform 13"/>
            <p:cNvSpPr/>
            <p:nvPr/>
          </p:nvSpPr>
          <p:spPr bwMode="auto">
            <a:xfrm>
              <a:off x="8923338" y="5170488"/>
              <a:ext cx="63500" cy="147638"/>
            </a:xfrm>
            <a:custGeom>
              <a:avLst/>
              <a:gdLst>
                <a:gd name="T0" fmla="*/ 5 w 15"/>
                <a:gd name="T1" fmla="*/ 0 h 35"/>
                <a:gd name="T2" fmla="*/ 0 w 15"/>
                <a:gd name="T3" fmla="*/ 2 h 35"/>
                <a:gd name="T4" fmla="*/ 10 w 15"/>
                <a:gd name="T5" fmla="*/ 35 h 35"/>
                <a:gd name="T6" fmla="*/ 15 w 15"/>
                <a:gd name="T7" fmla="*/ 34 h 35"/>
                <a:gd name="T8" fmla="*/ 5 w 15"/>
                <a:gd name="T9" fmla="*/ 0 h 35"/>
              </a:gdLst>
              <a:ahLst/>
              <a:cxnLst>
                <a:cxn ang="0">
                  <a:pos x="T0" y="T1"/>
                </a:cxn>
                <a:cxn ang="0">
                  <a:pos x="T2" y="T3"/>
                </a:cxn>
                <a:cxn ang="0">
                  <a:pos x="T4" y="T5"/>
                </a:cxn>
                <a:cxn ang="0">
                  <a:pos x="T6" y="T7"/>
                </a:cxn>
                <a:cxn ang="0">
                  <a:pos x="T8" y="T9"/>
                </a:cxn>
              </a:cxnLst>
              <a:rect l="0" t="0" r="r" b="b"/>
              <a:pathLst>
                <a:path w="15" h="35">
                  <a:moveTo>
                    <a:pt x="5" y="0"/>
                  </a:moveTo>
                  <a:cubicBezTo>
                    <a:pt x="0" y="2"/>
                    <a:pt x="0" y="2"/>
                    <a:pt x="0" y="2"/>
                  </a:cubicBezTo>
                  <a:cubicBezTo>
                    <a:pt x="4" y="13"/>
                    <a:pt x="7" y="24"/>
                    <a:pt x="10" y="35"/>
                  </a:cubicBezTo>
                  <a:cubicBezTo>
                    <a:pt x="15" y="34"/>
                    <a:pt x="15" y="34"/>
                    <a:pt x="15" y="34"/>
                  </a:cubicBezTo>
                  <a:cubicBezTo>
                    <a:pt x="12" y="23"/>
                    <a:pt x="9" y="11"/>
                    <a:pt x="5"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66" name="Freeform 14"/>
            <p:cNvSpPr/>
            <p:nvPr/>
          </p:nvSpPr>
          <p:spPr bwMode="auto">
            <a:xfrm>
              <a:off x="7662863" y="3595688"/>
              <a:ext cx="136525" cy="98425"/>
            </a:xfrm>
            <a:custGeom>
              <a:avLst/>
              <a:gdLst>
                <a:gd name="T0" fmla="*/ 3 w 32"/>
                <a:gd name="T1" fmla="*/ 0 h 23"/>
                <a:gd name="T2" fmla="*/ 0 w 32"/>
                <a:gd name="T3" fmla="*/ 5 h 23"/>
                <a:gd name="T4" fmla="*/ 30 w 32"/>
                <a:gd name="T5" fmla="*/ 23 h 23"/>
                <a:gd name="T6" fmla="*/ 32 w 32"/>
                <a:gd name="T7" fmla="*/ 18 h 23"/>
                <a:gd name="T8" fmla="*/ 3 w 32"/>
                <a:gd name="T9" fmla="*/ 0 h 23"/>
              </a:gdLst>
              <a:ahLst/>
              <a:cxnLst>
                <a:cxn ang="0">
                  <a:pos x="T0" y="T1"/>
                </a:cxn>
                <a:cxn ang="0">
                  <a:pos x="T2" y="T3"/>
                </a:cxn>
                <a:cxn ang="0">
                  <a:pos x="T4" y="T5"/>
                </a:cxn>
                <a:cxn ang="0">
                  <a:pos x="T6" y="T7"/>
                </a:cxn>
                <a:cxn ang="0">
                  <a:pos x="T8" y="T9"/>
                </a:cxn>
              </a:cxnLst>
              <a:rect l="0" t="0" r="r" b="b"/>
              <a:pathLst>
                <a:path w="32" h="23">
                  <a:moveTo>
                    <a:pt x="3" y="0"/>
                  </a:moveTo>
                  <a:cubicBezTo>
                    <a:pt x="0" y="5"/>
                    <a:pt x="0" y="5"/>
                    <a:pt x="0" y="5"/>
                  </a:cubicBezTo>
                  <a:cubicBezTo>
                    <a:pt x="10" y="10"/>
                    <a:pt x="20" y="16"/>
                    <a:pt x="30" y="23"/>
                  </a:cubicBezTo>
                  <a:cubicBezTo>
                    <a:pt x="32" y="18"/>
                    <a:pt x="32" y="18"/>
                    <a:pt x="32" y="18"/>
                  </a:cubicBezTo>
                  <a:cubicBezTo>
                    <a:pt x="23" y="12"/>
                    <a:pt x="13" y="6"/>
                    <a:pt x="3"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67" name="Freeform 15"/>
            <p:cNvSpPr/>
            <p:nvPr/>
          </p:nvSpPr>
          <p:spPr bwMode="auto">
            <a:xfrm>
              <a:off x="8969375" y="6650038"/>
              <a:ext cx="50800" cy="149225"/>
            </a:xfrm>
            <a:custGeom>
              <a:avLst/>
              <a:gdLst>
                <a:gd name="T0" fmla="*/ 8 w 12"/>
                <a:gd name="T1" fmla="*/ 0 h 35"/>
                <a:gd name="T2" fmla="*/ 0 w 12"/>
                <a:gd name="T3" fmla="*/ 34 h 35"/>
                <a:gd name="T4" fmla="*/ 4 w 12"/>
                <a:gd name="T5" fmla="*/ 35 h 35"/>
                <a:gd name="T6" fmla="*/ 12 w 12"/>
                <a:gd name="T7" fmla="*/ 1 h 35"/>
                <a:gd name="T8" fmla="*/ 8 w 12"/>
                <a:gd name="T9" fmla="*/ 0 h 35"/>
              </a:gdLst>
              <a:ahLst/>
              <a:cxnLst>
                <a:cxn ang="0">
                  <a:pos x="T0" y="T1"/>
                </a:cxn>
                <a:cxn ang="0">
                  <a:pos x="T2" y="T3"/>
                </a:cxn>
                <a:cxn ang="0">
                  <a:pos x="T4" y="T5"/>
                </a:cxn>
                <a:cxn ang="0">
                  <a:pos x="T6" y="T7"/>
                </a:cxn>
                <a:cxn ang="0">
                  <a:pos x="T8" y="T9"/>
                </a:cxn>
              </a:cxnLst>
              <a:rect l="0" t="0" r="r" b="b"/>
              <a:pathLst>
                <a:path w="12" h="35">
                  <a:moveTo>
                    <a:pt x="8" y="0"/>
                  </a:moveTo>
                  <a:cubicBezTo>
                    <a:pt x="5" y="11"/>
                    <a:pt x="3" y="23"/>
                    <a:pt x="0" y="34"/>
                  </a:cubicBezTo>
                  <a:cubicBezTo>
                    <a:pt x="4" y="35"/>
                    <a:pt x="4" y="35"/>
                    <a:pt x="4" y="35"/>
                  </a:cubicBezTo>
                  <a:cubicBezTo>
                    <a:pt x="7" y="24"/>
                    <a:pt x="10" y="12"/>
                    <a:pt x="12" y="1"/>
                  </a:cubicBezTo>
                  <a:cubicBezTo>
                    <a:pt x="8" y="0"/>
                    <a:pt x="8" y="0"/>
                    <a:pt x="8"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68" name="Freeform 16"/>
            <p:cNvSpPr/>
            <p:nvPr/>
          </p:nvSpPr>
          <p:spPr bwMode="auto">
            <a:xfrm>
              <a:off x="6281738" y="3248025"/>
              <a:ext cx="144463" cy="20638"/>
            </a:xfrm>
            <a:custGeom>
              <a:avLst/>
              <a:gdLst>
                <a:gd name="T0" fmla="*/ 18 w 34"/>
                <a:gd name="T1" fmla="*/ 0 h 5"/>
                <a:gd name="T2" fmla="*/ 0 w 34"/>
                <a:gd name="T3" fmla="*/ 0 h 5"/>
                <a:gd name="T4" fmla="*/ 0 w 34"/>
                <a:gd name="T5" fmla="*/ 5 h 5"/>
                <a:gd name="T6" fmla="*/ 18 w 34"/>
                <a:gd name="T7" fmla="*/ 5 h 5"/>
                <a:gd name="T8" fmla="*/ 34 w 34"/>
                <a:gd name="T9" fmla="*/ 5 h 5"/>
                <a:gd name="T10" fmla="*/ 34 w 34"/>
                <a:gd name="T11" fmla="*/ 0 h 5"/>
                <a:gd name="T12" fmla="*/ 18 w 3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4" h="5">
                  <a:moveTo>
                    <a:pt x="18" y="0"/>
                  </a:moveTo>
                  <a:cubicBezTo>
                    <a:pt x="12" y="0"/>
                    <a:pt x="6" y="0"/>
                    <a:pt x="0" y="0"/>
                  </a:cubicBezTo>
                  <a:cubicBezTo>
                    <a:pt x="0" y="5"/>
                    <a:pt x="0" y="5"/>
                    <a:pt x="0" y="5"/>
                  </a:cubicBezTo>
                  <a:cubicBezTo>
                    <a:pt x="6" y="5"/>
                    <a:pt x="12" y="5"/>
                    <a:pt x="18" y="5"/>
                  </a:cubicBezTo>
                  <a:cubicBezTo>
                    <a:pt x="24" y="5"/>
                    <a:pt x="29" y="5"/>
                    <a:pt x="34" y="5"/>
                  </a:cubicBezTo>
                  <a:cubicBezTo>
                    <a:pt x="34" y="0"/>
                    <a:pt x="34" y="0"/>
                    <a:pt x="34" y="0"/>
                  </a:cubicBezTo>
                  <a:cubicBezTo>
                    <a:pt x="29" y="0"/>
                    <a:pt x="23" y="0"/>
                    <a:pt x="18"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69" name="Freeform 17"/>
            <p:cNvSpPr/>
            <p:nvPr/>
          </p:nvSpPr>
          <p:spPr bwMode="auto">
            <a:xfrm>
              <a:off x="5992813" y="3255963"/>
              <a:ext cx="144463" cy="38100"/>
            </a:xfrm>
            <a:custGeom>
              <a:avLst/>
              <a:gdLst>
                <a:gd name="T0" fmla="*/ 34 w 34"/>
                <a:gd name="T1" fmla="*/ 0 h 9"/>
                <a:gd name="T2" fmla="*/ 0 w 34"/>
                <a:gd name="T3" fmla="*/ 4 h 9"/>
                <a:gd name="T4" fmla="*/ 0 w 34"/>
                <a:gd name="T5" fmla="*/ 9 h 9"/>
                <a:gd name="T6" fmla="*/ 34 w 34"/>
                <a:gd name="T7" fmla="*/ 5 h 9"/>
                <a:gd name="T8" fmla="*/ 34 w 34"/>
                <a:gd name="T9" fmla="*/ 0 h 9"/>
              </a:gdLst>
              <a:ahLst/>
              <a:cxnLst>
                <a:cxn ang="0">
                  <a:pos x="T0" y="T1"/>
                </a:cxn>
                <a:cxn ang="0">
                  <a:pos x="T2" y="T3"/>
                </a:cxn>
                <a:cxn ang="0">
                  <a:pos x="T4" y="T5"/>
                </a:cxn>
                <a:cxn ang="0">
                  <a:pos x="T6" y="T7"/>
                </a:cxn>
                <a:cxn ang="0">
                  <a:pos x="T8" y="T9"/>
                </a:cxn>
              </a:cxnLst>
              <a:rect l="0" t="0" r="r" b="b"/>
              <a:pathLst>
                <a:path w="34" h="9">
                  <a:moveTo>
                    <a:pt x="34" y="0"/>
                  </a:moveTo>
                  <a:cubicBezTo>
                    <a:pt x="22" y="1"/>
                    <a:pt x="11" y="2"/>
                    <a:pt x="0" y="4"/>
                  </a:cubicBezTo>
                  <a:cubicBezTo>
                    <a:pt x="0" y="9"/>
                    <a:pt x="0" y="9"/>
                    <a:pt x="0" y="9"/>
                  </a:cubicBezTo>
                  <a:cubicBezTo>
                    <a:pt x="12" y="7"/>
                    <a:pt x="23" y="6"/>
                    <a:pt x="34" y="5"/>
                  </a:cubicBezTo>
                  <a:cubicBezTo>
                    <a:pt x="34" y="0"/>
                    <a:pt x="34" y="0"/>
                    <a:pt x="34"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70" name="Freeform 18"/>
            <p:cNvSpPr/>
            <p:nvPr/>
          </p:nvSpPr>
          <p:spPr bwMode="auto">
            <a:xfrm>
              <a:off x="7908925" y="3757613"/>
              <a:ext cx="128588" cy="104775"/>
            </a:xfrm>
            <a:custGeom>
              <a:avLst/>
              <a:gdLst>
                <a:gd name="T0" fmla="*/ 3 w 30"/>
                <a:gd name="T1" fmla="*/ 0 h 25"/>
                <a:gd name="T2" fmla="*/ 0 w 30"/>
                <a:gd name="T3" fmla="*/ 4 h 25"/>
                <a:gd name="T4" fmla="*/ 27 w 30"/>
                <a:gd name="T5" fmla="*/ 25 h 25"/>
                <a:gd name="T6" fmla="*/ 30 w 30"/>
                <a:gd name="T7" fmla="*/ 21 h 25"/>
                <a:gd name="T8" fmla="*/ 3 w 30"/>
                <a:gd name="T9" fmla="*/ 0 h 25"/>
              </a:gdLst>
              <a:ahLst/>
              <a:cxnLst>
                <a:cxn ang="0">
                  <a:pos x="T0" y="T1"/>
                </a:cxn>
                <a:cxn ang="0">
                  <a:pos x="T2" y="T3"/>
                </a:cxn>
                <a:cxn ang="0">
                  <a:pos x="T4" y="T5"/>
                </a:cxn>
                <a:cxn ang="0">
                  <a:pos x="T6" y="T7"/>
                </a:cxn>
                <a:cxn ang="0">
                  <a:pos x="T8" y="T9"/>
                </a:cxn>
              </a:cxnLst>
              <a:rect l="0" t="0" r="r" b="b"/>
              <a:pathLst>
                <a:path w="30" h="25">
                  <a:moveTo>
                    <a:pt x="3" y="0"/>
                  </a:moveTo>
                  <a:cubicBezTo>
                    <a:pt x="0" y="4"/>
                    <a:pt x="0" y="4"/>
                    <a:pt x="0" y="4"/>
                  </a:cubicBezTo>
                  <a:cubicBezTo>
                    <a:pt x="9" y="11"/>
                    <a:pt x="18" y="18"/>
                    <a:pt x="27" y="25"/>
                  </a:cubicBezTo>
                  <a:cubicBezTo>
                    <a:pt x="30" y="21"/>
                    <a:pt x="30" y="21"/>
                    <a:pt x="30" y="21"/>
                  </a:cubicBezTo>
                  <a:cubicBezTo>
                    <a:pt x="21" y="14"/>
                    <a:pt x="12" y="7"/>
                    <a:pt x="3"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71" name="Freeform 19"/>
            <p:cNvSpPr/>
            <p:nvPr/>
          </p:nvSpPr>
          <p:spPr bwMode="auto">
            <a:xfrm>
              <a:off x="6853238" y="3294063"/>
              <a:ext cx="149225" cy="50800"/>
            </a:xfrm>
            <a:custGeom>
              <a:avLst/>
              <a:gdLst>
                <a:gd name="T0" fmla="*/ 1 w 35"/>
                <a:gd name="T1" fmla="*/ 0 h 12"/>
                <a:gd name="T2" fmla="*/ 0 w 35"/>
                <a:gd name="T3" fmla="*/ 5 h 12"/>
                <a:gd name="T4" fmla="*/ 33 w 35"/>
                <a:gd name="T5" fmla="*/ 12 h 12"/>
                <a:gd name="T6" fmla="*/ 35 w 35"/>
                <a:gd name="T7" fmla="*/ 8 h 12"/>
                <a:gd name="T8" fmla="*/ 1 w 35"/>
                <a:gd name="T9" fmla="*/ 0 h 12"/>
              </a:gdLst>
              <a:ahLst/>
              <a:cxnLst>
                <a:cxn ang="0">
                  <a:pos x="T0" y="T1"/>
                </a:cxn>
                <a:cxn ang="0">
                  <a:pos x="T2" y="T3"/>
                </a:cxn>
                <a:cxn ang="0">
                  <a:pos x="T4" y="T5"/>
                </a:cxn>
                <a:cxn ang="0">
                  <a:pos x="T6" y="T7"/>
                </a:cxn>
                <a:cxn ang="0">
                  <a:pos x="T8" y="T9"/>
                </a:cxn>
              </a:cxnLst>
              <a:rect l="0" t="0" r="r" b="b"/>
              <a:pathLst>
                <a:path w="35" h="12">
                  <a:moveTo>
                    <a:pt x="1" y="0"/>
                  </a:moveTo>
                  <a:cubicBezTo>
                    <a:pt x="0" y="5"/>
                    <a:pt x="0" y="5"/>
                    <a:pt x="0" y="5"/>
                  </a:cubicBezTo>
                  <a:cubicBezTo>
                    <a:pt x="11" y="7"/>
                    <a:pt x="22" y="10"/>
                    <a:pt x="33" y="12"/>
                  </a:cubicBezTo>
                  <a:cubicBezTo>
                    <a:pt x="35" y="8"/>
                    <a:pt x="35" y="8"/>
                    <a:pt x="35" y="8"/>
                  </a:cubicBezTo>
                  <a:cubicBezTo>
                    <a:pt x="24" y="5"/>
                    <a:pt x="12" y="2"/>
                    <a:pt x="1"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72" name="Freeform 20"/>
            <p:cNvSpPr/>
            <p:nvPr/>
          </p:nvSpPr>
          <p:spPr bwMode="auto">
            <a:xfrm>
              <a:off x="5708650" y="3298825"/>
              <a:ext cx="144463" cy="50800"/>
            </a:xfrm>
            <a:custGeom>
              <a:avLst/>
              <a:gdLst>
                <a:gd name="T0" fmla="*/ 33 w 34"/>
                <a:gd name="T1" fmla="*/ 0 h 12"/>
                <a:gd name="T2" fmla="*/ 0 w 34"/>
                <a:gd name="T3" fmla="*/ 7 h 12"/>
                <a:gd name="T4" fmla="*/ 1 w 34"/>
                <a:gd name="T5" fmla="*/ 12 h 12"/>
                <a:gd name="T6" fmla="*/ 34 w 34"/>
                <a:gd name="T7" fmla="*/ 5 h 12"/>
                <a:gd name="T8" fmla="*/ 33 w 34"/>
                <a:gd name="T9" fmla="*/ 0 h 12"/>
              </a:gdLst>
              <a:ahLst/>
              <a:cxnLst>
                <a:cxn ang="0">
                  <a:pos x="T0" y="T1"/>
                </a:cxn>
                <a:cxn ang="0">
                  <a:pos x="T2" y="T3"/>
                </a:cxn>
                <a:cxn ang="0">
                  <a:pos x="T4" y="T5"/>
                </a:cxn>
                <a:cxn ang="0">
                  <a:pos x="T6" y="T7"/>
                </a:cxn>
                <a:cxn ang="0">
                  <a:pos x="T8" y="T9"/>
                </a:cxn>
              </a:cxnLst>
              <a:rect l="0" t="0" r="r" b="b"/>
              <a:pathLst>
                <a:path w="34" h="12">
                  <a:moveTo>
                    <a:pt x="33" y="0"/>
                  </a:moveTo>
                  <a:cubicBezTo>
                    <a:pt x="22" y="2"/>
                    <a:pt x="11" y="4"/>
                    <a:pt x="0" y="7"/>
                  </a:cubicBezTo>
                  <a:cubicBezTo>
                    <a:pt x="1" y="12"/>
                    <a:pt x="1" y="12"/>
                    <a:pt x="1" y="12"/>
                  </a:cubicBezTo>
                  <a:cubicBezTo>
                    <a:pt x="12" y="9"/>
                    <a:pt x="23" y="7"/>
                    <a:pt x="34" y="5"/>
                  </a:cubicBezTo>
                  <a:cubicBezTo>
                    <a:pt x="33" y="0"/>
                    <a:pt x="33" y="0"/>
                    <a:pt x="33"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73" name="Freeform 21"/>
            <p:cNvSpPr/>
            <p:nvPr/>
          </p:nvSpPr>
          <p:spPr bwMode="auto">
            <a:xfrm>
              <a:off x="6569075" y="3255963"/>
              <a:ext cx="144463" cy="38100"/>
            </a:xfrm>
            <a:custGeom>
              <a:avLst/>
              <a:gdLst>
                <a:gd name="T0" fmla="*/ 0 w 34"/>
                <a:gd name="T1" fmla="*/ 0 h 9"/>
                <a:gd name="T2" fmla="*/ 0 w 34"/>
                <a:gd name="T3" fmla="*/ 5 h 9"/>
                <a:gd name="T4" fmla="*/ 34 w 34"/>
                <a:gd name="T5" fmla="*/ 9 h 9"/>
                <a:gd name="T6" fmla="*/ 34 w 34"/>
                <a:gd name="T7" fmla="*/ 4 h 9"/>
                <a:gd name="T8" fmla="*/ 0 w 34"/>
                <a:gd name="T9" fmla="*/ 0 h 9"/>
              </a:gdLst>
              <a:ahLst/>
              <a:cxnLst>
                <a:cxn ang="0">
                  <a:pos x="T0" y="T1"/>
                </a:cxn>
                <a:cxn ang="0">
                  <a:pos x="T2" y="T3"/>
                </a:cxn>
                <a:cxn ang="0">
                  <a:pos x="T4" y="T5"/>
                </a:cxn>
                <a:cxn ang="0">
                  <a:pos x="T6" y="T7"/>
                </a:cxn>
                <a:cxn ang="0">
                  <a:pos x="T8" y="T9"/>
                </a:cxn>
              </a:cxnLst>
              <a:rect l="0" t="0" r="r" b="b"/>
              <a:pathLst>
                <a:path w="34" h="9">
                  <a:moveTo>
                    <a:pt x="0" y="0"/>
                  </a:moveTo>
                  <a:cubicBezTo>
                    <a:pt x="0" y="5"/>
                    <a:pt x="0" y="5"/>
                    <a:pt x="0" y="5"/>
                  </a:cubicBezTo>
                  <a:cubicBezTo>
                    <a:pt x="11" y="6"/>
                    <a:pt x="23" y="7"/>
                    <a:pt x="34" y="9"/>
                  </a:cubicBezTo>
                  <a:cubicBezTo>
                    <a:pt x="34" y="4"/>
                    <a:pt x="34" y="4"/>
                    <a:pt x="34" y="4"/>
                  </a:cubicBezTo>
                  <a:cubicBezTo>
                    <a:pt x="23" y="2"/>
                    <a:pt x="12" y="1"/>
                    <a:pt x="0"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74" name="Freeform 22"/>
            <p:cNvSpPr/>
            <p:nvPr/>
          </p:nvSpPr>
          <p:spPr bwMode="auto">
            <a:xfrm>
              <a:off x="9028113" y="6357938"/>
              <a:ext cx="39688" cy="147638"/>
            </a:xfrm>
            <a:custGeom>
              <a:avLst/>
              <a:gdLst>
                <a:gd name="T0" fmla="*/ 4 w 9"/>
                <a:gd name="T1" fmla="*/ 0 h 35"/>
                <a:gd name="T2" fmla="*/ 0 w 9"/>
                <a:gd name="T3" fmla="*/ 34 h 35"/>
                <a:gd name="T4" fmla="*/ 5 w 9"/>
                <a:gd name="T5" fmla="*/ 35 h 35"/>
                <a:gd name="T6" fmla="*/ 9 w 9"/>
                <a:gd name="T7" fmla="*/ 0 h 35"/>
                <a:gd name="T8" fmla="*/ 4 w 9"/>
                <a:gd name="T9" fmla="*/ 0 h 35"/>
              </a:gdLst>
              <a:ahLst/>
              <a:cxnLst>
                <a:cxn ang="0">
                  <a:pos x="T0" y="T1"/>
                </a:cxn>
                <a:cxn ang="0">
                  <a:pos x="T2" y="T3"/>
                </a:cxn>
                <a:cxn ang="0">
                  <a:pos x="T4" y="T5"/>
                </a:cxn>
                <a:cxn ang="0">
                  <a:pos x="T6" y="T7"/>
                </a:cxn>
                <a:cxn ang="0">
                  <a:pos x="T8" y="T9"/>
                </a:cxn>
              </a:cxnLst>
              <a:rect l="0" t="0" r="r" b="b"/>
              <a:pathLst>
                <a:path w="9" h="35">
                  <a:moveTo>
                    <a:pt x="4" y="0"/>
                  </a:moveTo>
                  <a:cubicBezTo>
                    <a:pt x="3" y="11"/>
                    <a:pt x="2" y="23"/>
                    <a:pt x="0" y="34"/>
                  </a:cubicBezTo>
                  <a:cubicBezTo>
                    <a:pt x="5" y="35"/>
                    <a:pt x="5" y="35"/>
                    <a:pt x="5" y="35"/>
                  </a:cubicBezTo>
                  <a:cubicBezTo>
                    <a:pt x="6" y="24"/>
                    <a:pt x="8" y="12"/>
                    <a:pt x="9" y="0"/>
                  </a:cubicBezTo>
                  <a:cubicBezTo>
                    <a:pt x="4" y="0"/>
                    <a:pt x="4" y="0"/>
                    <a:pt x="4"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75" name="Freeform 23"/>
            <p:cNvSpPr/>
            <p:nvPr/>
          </p:nvSpPr>
          <p:spPr bwMode="auto">
            <a:xfrm>
              <a:off x="9058275" y="6051550"/>
              <a:ext cx="25400" cy="157163"/>
            </a:xfrm>
            <a:custGeom>
              <a:avLst/>
              <a:gdLst>
                <a:gd name="T0" fmla="*/ 6 w 6"/>
                <a:gd name="T1" fmla="*/ 0 h 37"/>
                <a:gd name="T2" fmla="*/ 1 w 6"/>
                <a:gd name="T3" fmla="*/ 0 h 37"/>
                <a:gd name="T4" fmla="*/ 1 w 6"/>
                <a:gd name="T5" fmla="*/ 2 h 37"/>
                <a:gd name="T6" fmla="*/ 0 w 6"/>
                <a:gd name="T7" fmla="*/ 37 h 37"/>
                <a:gd name="T8" fmla="*/ 5 w 6"/>
                <a:gd name="T9" fmla="*/ 37 h 37"/>
                <a:gd name="T10" fmla="*/ 6 w 6"/>
                <a:gd name="T11" fmla="*/ 2 h 37"/>
                <a:gd name="T12" fmla="*/ 6 w 6"/>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6" h="37">
                  <a:moveTo>
                    <a:pt x="6" y="0"/>
                  </a:moveTo>
                  <a:cubicBezTo>
                    <a:pt x="1" y="0"/>
                    <a:pt x="1" y="0"/>
                    <a:pt x="1" y="0"/>
                  </a:cubicBezTo>
                  <a:cubicBezTo>
                    <a:pt x="1" y="2"/>
                    <a:pt x="1" y="2"/>
                    <a:pt x="1" y="2"/>
                  </a:cubicBezTo>
                  <a:cubicBezTo>
                    <a:pt x="1" y="13"/>
                    <a:pt x="1" y="25"/>
                    <a:pt x="0" y="37"/>
                  </a:cubicBezTo>
                  <a:cubicBezTo>
                    <a:pt x="5" y="37"/>
                    <a:pt x="5" y="37"/>
                    <a:pt x="5" y="37"/>
                  </a:cubicBezTo>
                  <a:cubicBezTo>
                    <a:pt x="5" y="25"/>
                    <a:pt x="6" y="13"/>
                    <a:pt x="6" y="2"/>
                  </a:cubicBezTo>
                  <a:cubicBezTo>
                    <a:pt x="6" y="0"/>
                    <a:pt x="6" y="0"/>
                    <a:pt x="6"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76" name="Freeform 24"/>
            <p:cNvSpPr/>
            <p:nvPr/>
          </p:nvSpPr>
          <p:spPr bwMode="auto">
            <a:xfrm>
              <a:off x="5429250" y="3367088"/>
              <a:ext cx="144463" cy="68263"/>
            </a:xfrm>
            <a:custGeom>
              <a:avLst/>
              <a:gdLst>
                <a:gd name="T0" fmla="*/ 33 w 34"/>
                <a:gd name="T1" fmla="*/ 0 h 16"/>
                <a:gd name="T2" fmla="*/ 0 w 34"/>
                <a:gd name="T3" fmla="*/ 12 h 16"/>
                <a:gd name="T4" fmla="*/ 2 w 34"/>
                <a:gd name="T5" fmla="*/ 16 h 16"/>
                <a:gd name="T6" fmla="*/ 34 w 34"/>
                <a:gd name="T7" fmla="*/ 5 h 16"/>
                <a:gd name="T8" fmla="*/ 33 w 34"/>
                <a:gd name="T9" fmla="*/ 0 h 16"/>
              </a:gdLst>
              <a:ahLst/>
              <a:cxnLst>
                <a:cxn ang="0">
                  <a:pos x="T0" y="T1"/>
                </a:cxn>
                <a:cxn ang="0">
                  <a:pos x="T2" y="T3"/>
                </a:cxn>
                <a:cxn ang="0">
                  <a:pos x="T4" y="T5"/>
                </a:cxn>
                <a:cxn ang="0">
                  <a:pos x="T6" y="T7"/>
                </a:cxn>
                <a:cxn ang="0">
                  <a:pos x="T8" y="T9"/>
                </a:cxn>
              </a:cxnLst>
              <a:rect l="0" t="0" r="r" b="b"/>
              <a:pathLst>
                <a:path w="34" h="16">
                  <a:moveTo>
                    <a:pt x="33" y="0"/>
                  </a:moveTo>
                  <a:cubicBezTo>
                    <a:pt x="22" y="4"/>
                    <a:pt x="11" y="8"/>
                    <a:pt x="0" y="12"/>
                  </a:cubicBezTo>
                  <a:cubicBezTo>
                    <a:pt x="2" y="16"/>
                    <a:pt x="2" y="16"/>
                    <a:pt x="2" y="16"/>
                  </a:cubicBezTo>
                  <a:cubicBezTo>
                    <a:pt x="12" y="12"/>
                    <a:pt x="23" y="9"/>
                    <a:pt x="34" y="5"/>
                  </a:cubicBezTo>
                  <a:cubicBezTo>
                    <a:pt x="33" y="0"/>
                    <a:pt x="33" y="0"/>
                    <a:pt x="33"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77" name="Freeform 25"/>
            <p:cNvSpPr/>
            <p:nvPr/>
          </p:nvSpPr>
          <p:spPr bwMode="auto">
            <a:xfrm>
              <a:off x="8685213" y="4625975"/>
              <a:ext cx="88900" cy="141288"/>
            </a:xfrm>
            <a:custGeom>
              <a:avLst/>
              <a:gdLst>
                <a:gd name="T0" fmla="*/ 4 w 21"/>
                <a:gd name="T1" fmla="*/ 0 h 33"/>
                <a:gd name="T2" fmla="*/ 0 w 21"/>
                <a:gd name="T3" fmla="*/ 3 h 33"/>
                <a:gd name="T4" fmla="*/ 17 w 21"/>
                <a:gd name="T5" fmla="*/ 33 h 33"/>
                <a:gd name="T6" fmla="*/ 21 w 21"/>
                <a:gd name="T7" fmla="*/ 31 h 33"/>
                <a:gd name="T8" fmla="*/ 4 w 21"/>
                <a:gd name="T9" fmla="*/ 0 h 33"/>
              </a:gdLst>
              <a:ahLst/>
              <a:cxnLst>
                <a:cxn ang="0">
                  <a:pos x="T0" y="T1"/>
                </a:cxn>
                <a:cxn ang="0">
                  <a:pos x="T2" y="T3"/>
                </a:cxn>
                <a:cxn ang="0">
                  <a:pos x="T4" y="T5"/>
                </a:cxn>
                <a:cxn ang="0">
                  <a:pos x="T6" y="T7"/>
                </a:cxn>
                <a:cxn ang="0">
                  <a:pos x="T8" y="T9"/>
                </a:cxn>
              </a:cxnLst>
              <a:rect l="0" t="0" r="r" b="b"/>
              <a:pathLst>
                <a:path w="21" h="33">
                  <a:moveTo>
                    <a:pt x="4" y="0"/>
                  </a:moveTo>
                  <a:cubicBezTo>
                    <a:pt x="0" y="3"/>
                    <a:pt x="0" y="3"/>
                    <a:pt x="0" y="3"/>
                  </a:cubicBezTo>
                  <a:cubicBezTo>
                    <a:pt x="6" y="13"/>
                    <a:pt x="11" y="23"/>
                    <a:pt x="17" y="33"/>
                  </a:cubicBezTo>
                  <a:cubicBezTo>
                    <a:pt x="21" y="31"/>
                    <a:pt x="21" y="31"/>
                    <a:pt x="21" y="31"/>
                  </a:cubicBezTo>
                  <a:cubicBezTo>
                    <a:pt x="16" y="21"/>
                    <a:pt x="10" y="10"/>
                    <a:pt x="4"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78" name="Freeform 26"/>
            <p:cNvSpPr/>
            <p:nvPr/>
          </p:nvSpPr>
          <p:spPr bwMode="auto">
            <a:xfrm>
              <a:off x="8134350" y="3940175"/>
              <a:ext cx="122238" cy="117475"/>
            </a:xfrm>
            <a:custGeom>
              <a:avLst/>
              <a:gdLst>
                <a:gd name="T0" fmla="*/ 4 w 29"/>
                <a:gd name="T1" fmla="*/ 0 h 28"/>
                <a:gd name="T2" fmla="*/ 0 w 29"/>
                <a:gd name="T3" fmla="*/ 4 h 28"/>
                <a:gd name="T4" fmla="*/ 25 w 29"/>
                <a:gd name="T5" fmla="*/ 28 h 28"/>
                <a:gd name="T6" fmla="*/ 29 w 29"/>
                <a:gd name="T7" fmla="*/ 24 h 28"/>
                <a:gd name="T8" fmla="*/ 4 w 29"/>
                <a:gd name="T9" fmla="*/ 0 h 28"/>
              </a:gdLst>
              <a:ahLst/>
              <a:cxnLst>
                <a:cxn ang="0">
                  <a:pos x="T0" y="T1"/>
                </a:cxn>
                <a:cxn ang="0">
                  <a:pos x="T2" y="T3"/>
                </a:cxn>
                <a:cxn ang="0">
                  <a:pos x="T4" y="T5"/>
                </a:cxn>
                <a:cxn ang="0">
                  <a:pos x="T6" y="T7"/>
                </a:cxn>
                <a:cxn ang="0">
                  <a:pos x="T8" y="T9"/>
                </a:cxn>
              </a:cxnLst>
              <a:rect l="0" t="0" r="r" b="b"/>
              <a:pathLst>
                <a:path w="29" h="28">
                  <a:moveTo>
                    <a:pt x="4" y="0"/>
                  </a:moveTo>
                  <a:cubicBezTo>
                    <a:pt x="0" y="4"/>
                    <a:pt x="0" y="4"/>
                    <a:pt x="0" y="4"/>
                  </a:cubicBezTo>
                  <a:cubicBezTo>
                    <a:pt x="9" y="12"/>
                    <a:pt x="17" y="20"/>
                    <a:pt x="25" y="28"/>
                  </a:cubicBezTo>
                  <a:cubicBezTo>
                    <a:pt x="29" y="24"/>
                    <a:pt x="29" y="24"/>
                    <a:pt x="29" y="24"/>
                  </a:cubicBezTo>
                  <a:cubicBezTo>
                    <a:pt x="21" y="16"/>
                    <a:pt x="12" y="8"/>
                    <a:pt x="4"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79" name="Freeform 27"/>
            <p:cNvSpPr/>
            <p:nvPr/>
          </p:nvSpPr>
          <p:spPr bwMode="auto">
            <a:xfrm>
              <a:off x="8342313" y="4148138"/>
              <a:ext cx="109538" cy="127000"/>
            </a:xfrm>
            <a:custGeom>
              <a:avLst/>
              <a:gdLst>
                <a:gd name="T0" fmla="*/ 4 w 26"/>
                <a:gd name="T1" fmla="*/ 0 h 30"/>
                <a:gd name="T2" fmla="*/ 0 w 26"/>
                <a:gd name="T3" fmla="*/ 4 h 30"/>
                <a:gd name="T4" fmla="*/ 22 w 26"/>
                <a:gd name="T5" fmla="*/ 30 h 30"/>
                <a:gd name="T6" fmla="*/ 26 w 26"/>
                <a:gd name="T7" fmla="*/ 27 h 30"/>
                <a:gd name="T8" fmla="*/ 4 w 26"/>
                <a:gd name="T9" fmla="*/ 0 h 30"/>
              </a:gdLst>
              <a:ahLst/>
              <a:cxnLst>
                <a:cxn ang="0">
                  <a:pos x="T0" y="T1"/>
                </a:cxn>
                <a:cxn ang="0">
                  <a:pos x="T2" y="T3"/>
                </a:cxn>
                <a:cxn ang="0">
                  <a:pos x="T4" y="T5"/>
                </a:cxn>
                <a:cxn ang="0">
                  <a:pos x="T6" y="T7"/>
                </a:cxn>
                <a:cxn ang="0">
                  <a:pos x="T8" y="T9"/>
                </a:cxn>
              </a:cxnLst>
              <a:rect l="0" t="0" r="r" b="b"/>
              <a:pathLst>
                <a:path w="26" h="30">
                  <a:moveTo>
                    <a:pt x="4" y="0"/>
                  </a:moveTo>
                  <a:cubicBezTo>
                    <a:pt x="0" y="4"/>
                    <a:pt x="0" y="4"/>
                    <a:pt x="0" y="4"/>
                  </a:cubicBezTo>
                  <a:cubicBezTo>
                    <a:pt x="8" y="12"/>
                    <a:pt x="15" y="21"/>
                    <a:pt x="22" y="30"/>
                  </a:cubicBezTo>
                  <a:cubicBezTo>
                    <a:pt x="26" y="27"/>
                    <a:pt x="26" y="27"/>
                    <a:pt x="26" y="27"/>
                  </a:cubicBezTo>
                  <a:cubicBezTo>
                    <a:pt x="19" y="18"/>
                    <a:pt x="11" y="9"/>
                    <a:pt x="4"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80" name="Freeform 28"/>
            <p:cNvSpPr/>
            <p:nvPr/>
          </p:nvSpPr>
          <p:spPr bwMode="auto">
            <a:xfrm>
              <a:off x="8821738" y="4894263"/>
              <a:ext cx="71438" cy="144463"/>
            </a:xfrm>
            <a:custGeom>
              <a:avLst/>
              <a:gdLst>
                <a:gd name="T0" fmla="*/ 4 w 17"/>
                <a:gd name="T1" fmla="*/ 0 h 34"/>
                <a:gd name="T2" fmla="*/ 0 w 17"/>
                <a:gd name="T3" fmla="*/ 2 h 34"/>
                <a:gd name="T4" fmla="*/ 13 w 17"/>
                <a:gd name="T5" fmla="*/ 34 h 34"/>
                <a:gd name="T6" fmla="*/ 17 w 17"/>
                <a:gd name="T7" fmla="*/ 32 h 34"/>
                <a:gd name="T8" fmla="*/ 4 w 17"/>
                <a:gd name="T9" fmla="*/ 0 h 34"/>
              </a:gdLst>
              <a:ahLst/>
              <a:cxnLst>
                <a:cxn ang="0">
                  <a:pos x="T0" y="T1"/>
                </a:cxn>
                <a:cxn ang="0">
                  <a:pos x="T2" y="T3"/>
                </a:cxn>
                <a:cxn ang="0">
                  <a:pos x="T4" y="T5"/>
                </a:cxn>
                <a:cxn ang="0">
                  <a:pos x="T6" y="T7"/>
                </a:cxn>
                <a:cxn ang="0">
                  <a:pos x="T8" y="T9"/>
                </a:cxn>
              </a:cxnLst>
              <a:rect l="0" t="0" r="r" b="b"/>
              <a:pathLst>
                <a:path w="17" h="34">
                  <a:moveTo>
                    <a:pt x="4" y="0"/>
                  </a:moveTo>
                  <a:cubicBezTo>
                    <a:pt x="0" y="2"/>
                    <a:pt x="0" y="2"/>
                    <a:pt x="0" y="2"/>
                  </a:cubicBezTo>
                  <a:cubicBezTo>
                    <a:pt x="4" y="12"/>
                    <a:pt x="9" y="23"/>
                    <a:pt x="13" y="34"/>
                  </a:cubicBezTo>
                  <a:cubicBezTo>
                    <a:pt x="17" y="32"/>
                    <a:pt x="17" y="32"/>
                    <a:pt x="17" y="32"/>
                  </a:cubicBezTo>
                  <a:cubicBezTo>
                    <a:pt x="13" y="21"/>
                    <a:pt x="9" y="10"/>
                    <a:pt x="4"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81" name="Freeform 29"/>
            <p:cNvSpPr/>
            <p:nvPr/>
          </p:nvSpPr>
          <p:spPr bwMode="auto">
            <a:xfrm>
              <a:off x="9045575" y="5754688"/>
              <a:ext cx="34925" cy="149225"/>
            </a:xfrm>
            <a:custGeom>
              <a:avLst/>
              <a:gdLst>
                <a:gd name="T0" fmla="*/ 5 w 8"/>
                <a:gd name="T1" fmla="*/ 0 h 35"/>
                <a:gd name="T2" fmla="*/ 0 w 8"/>
                <a:gd name="T3" fmla="*/ 0 h 35"/>
                <a:gd name="T4" fmla="*/ 3 w 8"/>
                <a:gd name="T5" fmla="*/ 35 h 35"/>
                <a:gd name="T6" fmla="*/ 8 w 8"/>
                <a:gd name="T7" fmla="*/ 35 h 35"/>
                <a:gd name="T8" fmla="*/ 5 w 8"/>
                <a:gd name="T9" fmla="*/ 0 h 35"/>
              </a:gdLst>
              <a:ahLst/>
              <a:cxnLst>
                <a:cxn ang="0">
                  <a:pos x="T0" y="T1"/>
                </a:cxn>
                <a:cxn ang="0">
                  <a:pos x="T2" y="T3"/>
                </a:cxn>
                <a:cxn ang="0">
                  <a:pos x="T4" y="T5"/>
                </a:cxn>
                <a:cxn ang="0">
                  <a:pos x="T6" y="T7"/>
                </a:cxn>
                <a:cxn ang="0">
                  <a:pos x="T8" y="T9"/>
                </a:cxn>
              </a:cxnLst>
              <a:rect l="0" t="0" r="r" b="b"/>
              <a:pathLst>
                <a:path w="8" h="35">
                  <a:moveTo>
                    <a:pt x="5" y="0"/>
                  </a:moveTo>
                  <a:cubicBezTo>
                    <a:pt x="0" y="0"/>
                    <a:pt x="0" y="0"/>
                    <a:pt x="0" y="0"/>
                  </a:cubicBezTo>
                  <a:cubicBezTo>
                    <a:pt x="1" y="12"/>
                    <a:pt x="2" y="24"/>
                    <a:pt x="3" y="35"/>
                  </a:cubicBezTo>
                  <a:cubicBezTo>
                    <a:pt x="8" y="35"/>
                    <a:pt x="8" y="35"/>
                    <a:pt x="8" y="35"/>
                  </a:cubicBezTo>
                  <a:cubicBezTo>
                    <a:pt x="7" y="23"/>
                    <a:pt x="6" y="11"/>
                    <a:pt x="5"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85" name="Freeform 30"/>
            <p:cNvSpPr/>
            <p:nvPr/>
          </p:nvSpPr>
          <p:spPr bwMode="auto">
            <a:xfrm>
              <a:off x="4911725" y="3600450"/>
              <a:ext cx="131763" cy="96838"/>
            </a:xfrm>
            <a:custGeom>
              <a:avLst/>
              <a:gdLst>
                <a:gd name="T0" fmla="*/ 29 w 31"/>
                <a:gd name="T1" fmla="*/ 0 h 23"/>
                <a:gd name="T2" fmla="*/ 0 w 31"/>
                <a:gd name="T3" fmla="*/ 18 h 23"/>
                <a:gd name="T4" fmla="*/ 2 w 31"/>
                <a:gd name="T5" fmla="*/ 23 h 23"/>
                <a:gd name="T6" fmla="*/ 31 w 31"/>
                <a:gd name="T7" fmla="*/ 5 h 23"/>
                <a:gd name="T8" fmla="*/ 29 w 31"/>
                <a:gd name="T9" fmla="*/ 0 h 23"/>
              </a:gdLst>
              <a:ahLst/>
              <a:cxnLst>
                <a:cxn ang="0">
                  <a:pos x="T0" y="T1"/>
                </a:cxn>
                <a:cxn ang="0">
                  <a:pos x="T2" y="T3"/>
                </a:cxn>
                <a:cxn ang="0">
                  <a:pos x="T4" y="T5"/>
                </a:cxn>
                <a:cxn ang="0">
                  <a:pos x="T6" y="T7"/>
                </a:cxn>
                <a:cxn ang="0">
                  <a:pos x="T8" y="T9"/>
                </a:cxn>
              </a:cxnLst>
              <a:rect l="0" t="0" r="r" b="b"/>
              <a:pathLst>
                <a:path w="31" h="23">
                  <a:moveTo>
                    <a:pt x="29" y="0"/>
                  </a:moveTo>
                  <a:cubicBezTo>
                    <a:pt x="19" y="6"/>
                    <a:pt x="9" y="12"/>
                    <a:pt x="0" y="18"/>
                  </a:cubicBezTo>
                  <a:cubicBezTo>
                    <a:pt x="2" y="23"/>
                    <a:pt x="2" y="23"/>
                    <a:pt x="2" y="23"/>
                  </a:cubicBezTo>
                  <a:cubicBezTo>
                    <a:pt x="12" y="16"/>
                    <a:pt x="22" y="10"/>
                    <a:pt x="31" y="5"/>
                  </a:cubicBezTo>
                  <a:cubicBezTo>
                    <a:pt x="29" y="0"/>
                    <a:pt x="29" y="0"/>
                    <a:pt x="29"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86" name="Freeform 31"/>
            <p:cNvSpPr/>
            <p:nvPr/>
          </p:nvSpPr>
          <p:spPr bwMode="auto">
            <a:xfrm>
              <a:off x="3670300" y="5467350"/>
              <a:ext cx="46038" cy="152400"/>
            </a:xfrm>
            <a:custGeom>
              <a:avLst/>
              <a:gdLst>
                <a:gd name="T0" fmla="*/ 6 w 11"/>
                <a:gd name="T1" fmla="*/ 0 h 36"/>
                <a:gd name="T2" fmla="*/ 0 w 11"/>
                <a:gd name="T3" fmla="*/ 35 h 36"/>
                <a:gd name="T4" fmla="*/ 4 w 11"/>
                <a:gd name="T5" fmla="*/ 36 h 36"/>
                <a:gd name="T6" fmla="*/ 11 w 11"/>
                <a:gd name="T7" fmla="*/ 1 h 36"/>
                <a:gd name="T8" fmla="*/ 6 w 11"/>
                <a:gd name="T9" fmla="*/ 0 h 36"/>
              </a:gdLst>
              <a:ahLst/>
              <a:cxnLst>
                <a:cxn ang="0">
                  <a:pos x="T0" y="T1"/>
                </a:cxn>
                <a:cxn ang="0">
                  <a:pos x="T2" y="T3"/>
                </a:cxn>
                <a:cxn ang="0">
                  <a:pos x="T4" y="T5"/>
                </a:cxn>
                <a:cxn ang="0">
                  <a:pos x="T6" y="T7"/>
                </a:cxn>
                <a:cxn ang="0">
                  <a:pos x="T8" y="T9"/>
                </a:cxn>
              </a:cxnLst>
              <a:rect l="0" t="0" r="r" b="b"/>
              <a:pathLst>
                <a:path w="11" h="36">
                  <a:moveTo>
                    <a:pt x="6" y="0"/>
                  </a:moveTo>
                  <a:cubicBezTo>
                    <a:pt x="3" y="12"/>
                    <a:pt x="1" y="24"/>
                    <a:pt x="0" y="35"/>
                  </a:cubicBezTo>
                  <a:cubicBezTo>
                    <a:pt x="4" y="36"/>
                    <a:pt x="4" y="36"/>
                    <a:pt x="4" y="36"/>
                  </a:cubicBezTo>
                  <a:cubicBezTo>
                    <a:pt x="6" y="24"/>
                    <a:pt x="8" y="13"/>
                    <a:pt x="11" y="1"/>
                  </a:cubicBezTo>
                  <a:cubicBezTo>
                    <a:pt x="6" y="0"/>
                    <a:pt x="6" y="0"/>
                    <a:pt x="6"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87" name="Freeform 32"/>
            <p:cNvSpPr/>
            <p:nvPr/>
          </p:nvSpPr>
          <p:spPr bwMode="auto">
            <a:xfrm>
              <a:off x="3941763" y="4635500"/>
              <a:ext cx="84138" cy="139700"/>
            </a:xfrm>
            <a:custGeom>
              <a:avLst/>
              <a:gdLst>
                <a:gd name="T0" fmla="*/ 16 w 20"/>
                <a:gd name="T1" fmla="*/ 0 h 33"/>
                <a:gd name="T2" fmla="*/ 0 w 20"/>
                <a:gd name="T3" fmla="*/ 31 h 33"/>
                <a:gd name="T4" fmla="*/ 4 w 20"/>
                <a:gd name="T5" fmla="*/ 33 h 33"/>
                <a:gd name="T6" fmla="*/ 20 w 20"/>
                <a:gd name="T7" fmla="*/ 2 h 33"/>
                <a:gd name="T8" fmla="*/ 16 w 20"/>
                <a:gd name="T9" fmla="*/ 0 h 33"/>
              </a:gdLst>
              <a:ahLst/>
              <a:cxnLst>
                <a:cxn ang="0">
                  <a:pos x="T0" y="T1"/>
                </a:cxn>
                <a:cxn ang="0">
                  <a:pos x="T2" y="T3"/>
                </a:cxn>
                <a:cxn ang="0">
                  <a:pos x="T4" y="T5"/>
                </a:cxn>
                <a:cxn ang="0">
                  <a:pos x="T6" y="T7"/>
                </a:cxn>
                <a:cxn ang="0">
                  <a:pos x="T8" y="T9"/>
                </a:cxn>
              </a:cxnLst>
              <a:rect l="0" t="0" r="r" b="b"/>
              <a:pathLst>
                <a:path w="20" h="33">
                  <a:moveTo>
                    <a:pt x="16" y="0"/>
                  </a:moveTo>
                  <a:cubicBezTo>
                    <a:pt x="10" y="10"/>
                    <a:pt x="5" y="20"/>
                    <a:pt x="0" y="31"/>
                  </a:cubicBezTo>
                  <a:cubicBezTo>
                    <a:pt x="4" y="33"/>
                    <a:pt x="4" y="33"/>
                    <a:pt x="4" y="33"/>
                  </a:cubicBezTo>
                  <a:cubicBezTo>
                    <a:pt x="9" y="23"/>
                    <a:pt x="15" y="12"/>
                    <a:pt x="20" y="2"/>
                  </a:cubicBezTo>
                  <a:cubicBezTo>
                    <a:pt x="16" y="0"/>
                    <a:pt x="16" y="0"/>
                    <a:pt x="16"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88" name="Freeform 33"/>
            <p:cNvSpPr/>
            <p:nvPr/>
          </p:nvSpPr>
          <p:spPr bwMode="auto">
            <a:xfrm>
              <a:off x="3817938" y="4902200"/>
              <a:ext cx="76200" cy="144463"/>
            </a:xfrm>
            <a:custGeom>
              <a:avLst/>
              <a:gdLst>
                <a:gd name="T0" fmla="*/ 14 w 18"/>
                <a:gd name="T1" fmla="*/ 0 h 34"/>
                <a:gd name="T2" fmla="*/ 0 w 18"/>
                <a:gd name="T3" fmla="*/ 32 h 34"/>
                <a:gd name="T4" fmla="*/ 5 w 18"/>
                <a:gd name="T5" fmla="*/ 34 h 34"/>
                <a:gd name="T6" fmla="*/ 18 w 18"/>
                <a:gd name="T7" fmla="*/ 2 h 34"/>
                <a:gd name="T8" fmla="*/ 14 w 18"/>
                <a:gd name="T9" fmla="*/ 0 h 34"/>
              </a:gdLst>
              <a:ahLst/>
              <a:cxnLst>
                <a:cxn ang="0">
                  <a:pos x="T0" y="T1"/>
                </a:cxn>
                <a:cxn ang="0">
                  <a:pos x="T2" y="T3"/>
                </a:cxn>
                <a:cxn ang="0">
                  <a:pos x="T4" y="T5"/>
                </a:cxn>
                <a:cxn ang="0">
                  <a:pos x="T6" y="T7"/>
                </a:cxn>
                <a:cxn ang="0">
                  <a:pos x="T8" y="T9"/>
                </a:cxn>
              </a:cxnLst>
              <a:rect l="0" t="0" r="r" b="b"/>
              <a:pathLst>
                <a:path w="18" h="34">
                  <a:moveTo>
                    <a:pt x="14" y="0"/>
                  </a:moveTo>
                  <a:cubicBezTo>
                    <a:pt x="9" y="10"/>
                    <a:pt x="4" y="21"/>
                    <a:pt x="0" y="32"/>
                  </a:cubicBezTo>
                  <a:cubicBezTo>
                    <a:pt x="5" y="34"/>
                    <a:pt x="5" y="34"/>
                    <a:pt x="5" y="34"/>
                  </a:cubicBezTo>
                  <a:cubicBezTo>
                    <a:pt x="9" y="23"/>
                    <a:pt x="13" y="12"/>
                    <a:pt x="18" y="2"/>
                  </a:cubicBezTo>
                  <a:cubicBezTo>
                    <a:pt x="14" y="0"/>
                    <a:pt x="14" y="0"/>
                    <a:pt x="14"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89" name="Freeform 34"/>
            <p:cNvSpPr/>
            <p:nvPr/>
          </p:nvSpPr>
          <p:spPr bwMode="auto">
            <a:xfrm>
              <a:off x="3729038" y="5178425"/>
              <a:ext cx="58738" cy="147638"/>
            </a:xfrm>
            <a:custGeom>
              <a:avLst/>
              <a:gdLst>
                <a:gd name="T0" fmla="*/ 10 w 14"/>
                <a:gd name="T1" fmla="*/ 0 h 35"/>
                <a:gd name="T2" fmla="*/ 0 w 14"/>
                <a:gd name="T3" fmla="*/ 34 h 35"/>
                <a:gd name="T4" fmla="*/ 5 w 14"/>
                <a:gd name="T5" fmla="*/ 35 h 35"/>
                <a:gd name="T6" fmla="*/ 14 w 14"/>
                <a:gd name="T7" fmla="*/ 2 h 35"/>
                <a:gd name="T8" fmla="*/ 10 w 14"/>
                <a:gd name="T9" fmla="*/ 0 h 35"/>
              </a:gdLst>
              <a:ahLst/>
              <a:cxnLst>
                <a:cxn ang="0">
                  <a:pos x="T0" y="T1"/>
                </a:cxn>
                <a:cxn ang="0">
                  <a:pos x="T2" y="T3"/>
                </a:cxn>
                <a:cxn ang="0">
                  <a:pos x="T4" y="T5"/>
                </a:cxn>
                <a:cxn ang="0">
                  <a:pos x="T6" y="T7"/>
                </a:cxn>
                <a:cxn ang="0">
                  <a:pos x="T8" y="T9"/>
                </a:cxn>
              </a:cxnLst>
              <a:rect l="0" t="0" r="r" b="b"/>
              <a:pathLst>
                <a:path w="14" h="35">
                  <a:moveTo>
                    <a:pt x="10" y="0"/>
                  </a:moveTo>
                  <a:cubicBezTo>
                    <a:pt x="6" y="11"/>
                    <a:pt x="3" y="23"/>
                    <a:pt x="0" y="34"/>
                  </a:cubicBezTo>
                  <a:cubicBezTo>
                    <a:pt x="5" y="35"/>
                    <a:pt x="5" y="35"/>
                    <a:pt x="5" y="35"/>
                  </a:cubicBezTo>
                  <a:cubicBezTo>
                    <a:pt x="8" y="24"/>
                    <a:pt x="11" y="13"/>
                    <a:pt x="14" y="2"/>
                  </a:cubicBezTo>
                  <a:cubicBezTo>
                    <a:pt x="10" y="0"/>
                    <a:pt x="10" y="0"/>
                    <a:pt x="10"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90" name="Freeform 35"/>
            <p:cNvSpPr/>
            <p:nvPr/>
          </p:nvSpPr>
          <p:spPr bwMode="auto">
            <a:xfrm>
              <a:off x="4084638" y="4384675"/>
              <a:ext cx="101600" cy="136525"/>
            </a:xfrm>
            <a:custGeom>
              <a:avLst/>
              <a:gdLst>
                <a:gd name="T0" fmla="*/ 20 w 24"/>
                <a:gd name="T1" fmla="*/ 0 h 32"/>
                <a:gd name="T2" fmla="*/ 0 w 24"/>
                <a:gd name="T3" fmla="*/ 29 h 32"/>
                <a:gd name="T4" fmla="*/ 4 w 24"/>
                <a:gd name="T5" fmla="*/ 32 h 32"/>
                <a:gd name="T6" fmla="*/ 24 w 24"/>
                <a:gd name="T7" fmla="*/ 3 h 32"/>
                <a:gd name="T8" fmla="*/ 20 w 24"/>
                <a:gd name="T9" fmla="*/ 0 h 32"/>
              </a:gdLst>
              <a:ahLst/>
              <a:cxnLst>
                <a:cxn ang="0">
                  <a:pos x="T0" y="T1"/>
                </a:cxn>
                <a:cxn ang="0">
                  <a:pos x="T2" y="T3"/>
                </a:cxn>
                <a:cxn ang="0">
                  <a:pos x="T4" y="T5"/>
                </a:cxn>
                <a:cxn ang="0">
                  <a:pos x="T6" y="T7"/>
                </a:cxn>
                <a:cxn ang="0">
                  <a:pos x="T8" y="T9"/>
                </a:cxn>
              </a:cxnLst>
              <a:rect l="0" t="0" r="r" b="b"/>
              <a:pathLst>
                <a:path w="24" h="32">
                  <a:moveTo>
                    <a:pt x="20" y="0"/>
                  </a:moveTo>
                  <a:cubicBezTo>
                    <a:pt x="13" y="9"/>
                    <a:pt x="7" y="19"/>
                    <a:pt x="0" y="29"/>
                  </a:cubicBezTo>
                  <a:cubicBezTo>
                    <a:pt x="4" y="32"/>
                    <a:pt x="4" y="32"/>
                    <a:pt x="4" y="32"/>
                  </a:cubicBezTo>
                  <a:cubicBezTo>
                    <a:pt x="11" y="22"/>
                    <a:pt x="17" y="12"/>
                    <a:pt x="24" y="3"/>
                  </a:cubicBezTo>
                  <a:cubicBezTo>
                    <a:pt x="20" y="0"/>
                    <a:pt x="20" y="0"/>
                    <a:pt x="20"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91" name="Freeform 36"/>
            <p:cNvSpPr/>
            <p:nvPr/>
          </p:nvSpPr>
          <p:spPr bwMode="auto">
            <a:xfrm>
              <a:off x="3648075" y="6357938"/>
              <a:ext cx="42863" cy="152400"/>
            </a:xfrm>
            <a:custGeom>
              <a:avLst/>
              <a:gdLst>
                <a:gd name="T0" fmla="*/ 5 w 10"/>
                <a:gd name="T1" fmla="*/ 0 h 36"/>
                <a:gd name="T2" fmla="*/ 0 w 10"/>
                <a:gd name="T3" fmla="*/ 1 h 36"/>
                <a:gd name="T4" fmla="*/ 5 w 10"/>
                <a:gd name="T5" fmla="*/ 36 h 36"/>
                <a:gd name="T6" fmla="*/ 10 w 10"/>
                <a:gd name="T7" fmla="*/ 35 h 36"/>
                <a:gd name="T8" fmla="*/ 5 w 10"/>
                <a:gd name="T9" fmla="*/ 0 h 36"/>
              </a:gdLst>
              <a:ahLst/>
              <a:cxnLst>
                <a:cxn ang="0">
                  <a:pos x="T0" y="T1"/>
                </a:cxn>
                <a:cxn ang="0">
                  <a:pos x="T2" y="T3"/>
                </a:cxn>
                <a:cxn ang="0">
                  <a:pos x="T4" y="T5"/>
                </a:cxn>
                <a:cxn ang="0">
                  <a:pos x="T6" y="T7"/>
                </a:cxn>
                <a:cxn ang="0">
                  <a:pos x="T8" y="T9"/>
                </a:cxn>
              </a:cxnLst>
              <a:rect l="0" t="0" r="r" b="b"/>
              <a:pathLst>
                <a:path w="10" h="36">
                  <a:moveTo>
                    <a:pt x="5" y="0"/>
                  </a:moveTo>
                  <a:cubicBezTo>
                    <a:pt x="0" y="1"/>
                    <a:pt x="0" y="1"/>
                    <a:pt x="0" y="1"/>
                  </a:cubicBezTo>
                  <a:cubicBezTo>
                    <a:pt x="1" y="13"/>
                    <a:pt x="3" y="24"/>
                    <a:pt x="5" y="36"/>
                  </a:cubicBezTo>
                  <a:cubicBezTo>
                    <a:pt x="10" y="35"/>
                    <a:pt x="10" y="35"/>
                    <a:pt x="10" y="35"/>
                  </a:cubicBezTo>
                  <a:cubicBezTo>
                    <a:pt x="8" y="24"/>
                    <a:pt x="6" y="12"/>
                    <a:pt x="5"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93" name="Freeform 37"/>
            <p:cNvSpPr/>
            <p:nvPr/>
          </p:nvSpPr>
          <p:spPr bwMode="auto">
            <a:xfrm>
              <a:off x="3695700" y="6650038"/>
              <a:ext cx="53975" cy="152400"/>
            </a:xfrm>
            <a:custGeom>
              <a:avLst/>
              <a:gdLst>
                <a:gd name="T0" fmla="*/ 5 w 13"/>
                <a:gd name="T1" fmla="*/ 0 h 36"/>
                <a:gd name="T2" fmla="*/ 0 w 13"/>
                <a:gd name="T3" fmla="*/ 2 h 36"/>
                <a:gd name="T4" fmla="*/ 8 w 13"/>
                <a:gd name="T5" fmla="*/ 36 h 36"/>
                <a:gd name="T6" fmla="*/ 13 w 13"/>
                <a:gd name="T7" fmla="*/ 34 h 36"/>
                <a:gd name="T8" fmla="*/ 5 w 13"/>
                <a:gd name="T9" fmla="*/ 0 h 36"/>
              </a:gdLst>
              <a:ahLst/>
              <a:cxnLst>
                <a:cxn ang="0">
                  <a:pos x="T0" y="T1"/>
                </a:cxn>
                <a:cxn ang="0">
                  <a:pos x="T2" y="T3"/>
                </a:cxn>
                <a:cxn ang="0">
                  <a:pos x="T4" y="T5"/>
                </a:cxn>
                <a:cxn ang="0">
                  <a:pos x="T6" y="T7"/>
                </a:cxn>
                <a:cxn ang="0">
                  <a:pos x="T8" y="T9"/>
                </a:cxn>
              </a:cxnLst>
              <a:rect l="0" t="0" r="r" b="b"/>
              <a:pathLst>
                <a:path w="13" h="36">
                  <a:moveTo>
                    <a:pt x="5" y="0"/>
                  </a:moveTo>
                  <a:cubicBezTo>
                    <a:pt x="0" y="2"/>
                    <a:pt x="0" y="2"/>
                    <a:pt x="0" y="2"/>
                  </a:cubicBezTo>
                  <a:cubicBezTo>
                    <a:pt x="2" y="13"/>
                    <a:pt x="5" y="24"/>
                    <a:pt x="8" y="36"/>
                  </a:cubicBezTo>
                  <a:cubicBezTo>
                    <a:pt x="13" y="34"/>
                    <a:pt x="13" y="34"/>
                    <a:pt x="13" y="34"/>
                  </a:cubicBezTo>
                  <a:cubicBezTo>
                    <a:pt x="10" y="23"/>
                    <a:pt x="7" y="12"/>
                    <a:pt x="5"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94" name="Freeform 38"/>
            <p:cNvSpPr/>
            <p:nvPr/>
          </p:nvSpPr>
          <p:spPr bwMode="auto">
            <a:xfrm>
              <a:off x="4259263" y="4156075"/>
              <a:ext cx="109538" cy="122238"/>
            </a:xfrm>
            <a:custGeom>
              <a:avLst/>
              <a:gdLst>
                <a:gd name="T0" fmla="*/ 23 w 26"/>
                <a:gd name="T1" fmla="*/ 0 h 29"/>
                <a:gd name="T2" fmla="*/ 0 w 26"/>
                <a:gd name="T3" fmla="*/ 26 h 29"/>
                <a:gd name="T4" fmla="*/ 4 w 26"/>
                <a:gd name="T5" fmla="*/ 29 h 29"/>
                <a:gd name="T6" fmla="*/ 26 w 26"/>
                <a:gd name="T7" fmla="*/ 3 h 29"/>
                <a:gd name="T8" fmla="*/ 23 w 26"/>
                <a:gd name="T9" fmla="*/ 0 h 29"/>
              </a:gdLst>
              <a:ahLst/>
              <a:cxnLst>
                <a:cxn ang="0">
                  <a:pos x="T0" y="T1"/>
                </a:cxn>
                <a:cxn ang="0">
                  <a:pos x="T2" y="T3"/>
                </a:cxn>
                <a:cxn ang="0">
                  <a:pos x="T4" y="T5"/>
                </a:cxn>
                <a:cxn ang="0">
                  <a:pos x="T6" y="T7"/>
                </a:cxn>
                <a:cxn ang="0">
                  <a:pos x="T8" y="T9"/>
                </a:cxn>
              </a:cxnLst>
              <a:rect l="0" t="0" r="r" b="b"/>
              <a:pathLst>
                <a:path w="26" h="29">
                  <a:moveTo>
                    <a:pt x="23" y="0"/>
                  </a:moveTo>
                  <a:cubicBezTo>
                    <a:pt x="15" y="8"/>
                    <a:pt x="7" y="17"/>
                    <a:pt x="0" y="26"/>
                  </a:cubicBezTo>
                  <a:cubicBezTo>
                    <a:pt x="4" y="29"/>
                    <a:pt x="4" y="29"/>
                    <a:pt x="4" y="29"/>
                  </a:cubicBezTo>
                  <a:cubicBezTo>
                    <a:pt x="11" y="21"/>
                    <a:pt x="19" y="12"/>
                    <a:pt x="26" y="3"/>
                  </a:cubicBezTo>
                  <a:cubicBezTo>
                    <a:pt x="23" y="0"/>
                    <a:pt x="23" y="0"/>
                    <a:pt x="23"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96" name="Freeform 39"/>
            <p:cNvSpPr/>
            <p:nvPr/>
          </p:nvSpPr>
          <p:spPr bwMode="auto">
            <a:xfrm>
              <a:off x="3635375" y="6061075"/>
              <a:ext cx="22225" cy="152400"/>
            </a:xfrm>
            <a:custGeom>
              <a:avLst/>
              <a:gdLst>
                <a:gd name="T0" fmla="*/ 4 w 5"/>
                <a:gd name="T1" fmla="*/ 0 h 36"/>
                <a:gd name="T2" fmla="*/ 0 w 5"/>
                <a:gd name="T3" fmla="*/ 0 h 36"/>
                <a:gd name="T4" fmla="*/ 0 w 5"/>
                <a:gd name="T5" fmla="*/ 36 h 36"/>
                <a:gd name="T6" fmla="*/ 5 w 5"/>
                <a:gd name="T7" fmla="*/ 35 h 36"/>
                <a:gd name="T8" fmla="*/ 4 w 5"/>
                <a:gd name="T9" fmla="*/ 0 h 36"/>
              </a:gdLst>
              <a:ahLst/>
              <a:cxnLst>
                <a:cxn ang="0">
                  <a:pos x="T0" y="T1"/>
                </a:cxn>
                <a:cxn ang="0">
                  <a:pos x="T2" y="T3"/>
                </a:cxn>
                <a:cxn ang="0">
                  <a:pos x="T4" y="T5"/>
                </a:cxn>
                <a:cxn ang="0">
                  <a:pos x="T6" y="T7"/>
                </a:cxn>
                <a:cxn ang="0">
                  <a:pos x="T8" y="T9"/>
                </a:cxn>
              </a:cxnLst>
              <a:rect l="0" t="0" r="r" b="b"/>
              <a:pathLst>
                <a:path w="5" h="36">
                  <a:moveTo>
                    <a:pt x="4" y="0"/>
                  </a:moveTo>
                  <a:cubicBezTo>
                    <a:pt x="0" y="0"/>
                    <a:pt x="0" y="0"/>
                    <a:pt x="0" y="0"/>
                  </a:cubicBezTo>
                  <a:cubicBezTo>
                    <a:pt x="0" y="12"/>
                    <a:pt x="0" y="24"/>
                    <a:pt x="0" y="36"/>
                  </a:cubicBezTo>
                  <a:cubicBezTo>
                    <a:pt x="5" y="35"/>
                    <a:pt x="5" y="35"/>
                    <a:pt x="5" y="35"/>
                  </a:cubicBezTo>
                  <a:cubicBezTo>
                    <a:pt x="5" y="24"/>
                    <a:pt x="4" y="12"/>
                    <a:pt x="4"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97" name="Freeform 40"/>
            <p:cNvSpPr/>
            <p:nvPr/>
          </p:nvSpPr>
          <p:spPr bwMode="auto">
            <a:xfrm>
              <a:off x="3635375" y="5764213"/>
              <a:ext cx="34925" cy="147638"/>
            </a:xfrm>
            <a:custGeom>
              <a:avLst/>
              <a:gdLst>
                <a:gd name="T0" fmla="*/ 3 w 8"/>
                <a:gd name="T1" fmla="*/ 0 h 35"/>
                <a:gd name="T2" fmla="*/ 0 w 8"/>
                <a:gd name="T3" fmla="*/ 35 h 35"/>
                <a:gd name="T4" fmla="*/ 5 w 8"/>
                <a:gd name="T5" fmla="*/ 35 h 35"/>
                <a:gd name="T6" fmla="*/ 8 w 8"/>
                <a:gd name="T7" fmla="*/ 1 h 35"/>
                <a:gd name="T8" fmla="*/ 3 w 8"/>
                <a:gd name="T9" fmla="*/ 0 h 35"/>
              </a:gdLst>
              <a:ahLst/>
              <a:cxnLst>
                <a:cxn ang="0">
                  <a:pos x="T0" y="T1"/>
                </a:cxn>
                <a:cxn ang="0">
                  <a:pos x="T2" y="T3"/>
                </a:cxn>
                <a:cxn ang="0">
                  <a:pos x="T4" y="T5"/>
                </a:cxn>
                <a:cxn ang="0">
                  <a:pos x="T6" y="T7"/>
                </a:cxn>
                <a:cxn ang="0">
                  <a:pos x="T8" y="T9"/>
                </a:cxn>
              </a:cxnLst>
              <a:rect l="0" t="0" r="r" b="b"/>
              <a:pathLst>
                <a:path w="8" h="35">
                  <a:moveTo>
                    <a:pt x="3" y="0"/>
                  </a:moveTo>
                  <a:cubicBezTo>
                    <a:pt x="2" y="12"/>
                    <a:pt x="1" y="24"/>
                    <a:pt x="0" y="35"/>
                  </a:cubicBezTo>
                  <a:cubicBezTo>
                    <a:pt x="5" y="35"/>
                    <a:pt x="5" y="35"/>
                    <a:pt x="5" y="35"/>
                  </a:cubicBezTo>
                  <a:cubicBezTo>
                    <a:pt x="6" y="24"/>
                    <a:pt x="7" y="12"/>
                    <a:pt x="8" y="1"/>
                  </a:cubicBezTo>
                  <a:cubicBezTo>
                    <a:pt x="3" y="0"/>
                    <a:pt x="3" y="0"/>
                    <a:pt x="3"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99" name="Freeform 41"/>
            <p:cNvSpPr/>
            <p:nvPr/>
          </p:nvSpPr>
          <p:spPr bwMode="auto">
            <a:xfrm>
              <a:off x="4454525" y="3943350"/>
              <a:ext cx="122238" cy="119063"/>
            </a:xfrm>
            <a:custGeom>
              <a:avLst/>
              <a:gdLst>
                <a:gd name="T0" fmla="*/ 26 w 29"/>
                <a:gd name="T1" fmla="*/ 0 h 28"/>
                <a:gd name="T2" fmla="*/ 0 w 29"/>
                <a:gd name="T3" fmla="*/ 24 h 28"/>
                <a:gd name="T4" fmla="*/ 4 w 29"/>
                <a:gd name="T5" fmla="*/ 28 h 28"/>
                <a:gd name="T6" fmla="*/ 29 w 29"/>
                <a:gd name="T7" fmla="*/ 4 h 28"/>
                <a:gd name="T8" fmla="*/ 26 w 29"/>
                <a:gd name="T9" fmla="*/ 0 h 28"/>
              </a:gdLst>
              <a:ahLst/>
              <a:cxnLst>
                <a:cxn ang="0">
                  <a:pos x="T0" y="T1"/>
                </a:cxn>
                <a:cxn ang="0">
                  <a:pos x="T2" y="T3"/>
                </a:cxn>
                <a:cxn ang="0">
                  <a:pos x="T4" y="T5"/>
                </a:cxn>
                <a:cxn ang="0">
                  <a:pos x="T6" y="T7"/>
                </a:cxn>
                <a:cxn ang="0">
                  <a:pos x="T8" y="T9"/>
                </a:cxn>
              </a:cxnLst>
              <a:rect l="0" t="0" r="r" b="b"/>
              <a:pathLst>
                <a:path w="29" h="28">
                  <a:moveTo>
                    <a:pt x="26" y="0"/>
                  </a:moveTo>
                  <a:cubicBezTo>
                    <a:pt x="17" y="8"/>
                    <a:pt x="9" y="16"/>
                    <a:pt x="0" y="24"/>
                  </a:cubicBezTo>
                  <a:cubicBezTo>
                    <a:pt x="4" y="28"/>
                    <a:pt x="4" y="28"/>
                    <a:pt x="4" y="28"/>
                  </a:cubicBezTo>
                  <a:cubicBezTo>
                    <a:pt x="12" y="20"/>
                    <a:pt x="20" y="12"/>
                    <a:pt x="29" y="4"/>
                  </a:cubicBezTo>
                  <a:cubicBezTo>
                    <a:pt x="26" y="0"/>
                    <a:pt x="26" y="0"/>
                    <a:pt x="26"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00" name="Freeform 42"/>
            <p:cNvSpPr/>
            <p:nvPr/>
          </p:nvSpPr>
          <p:spPr bwMode="auto">
            <a:xfrm>
              <a:off x="4675188" y="3760788"/>
              <a:ext cx="127000" cy="106363"/>
            </a:xfrm>
            <a:custGeom>
              <a:avLst/>
              <a:gdLst>
                <a:gd name="T0" fmla="*/ 27 w 30"/>
                <a:gd name="T1" fmla="*/ 0 h 25"/>
                <a:gd name="T2" fmla="*/ 0 w 30"/>
                <a:gd name="T3" fmla="*/ 21 h 25"/>
                <a:gd name="T4" fmla="*/ 3 w 30"/>
                <a:gd name="T5" fmla="*/ 25 h 25"/>
                <a:gd name="T6" fmla="*/ 30 w 30"/>
                <a:gd name="T7" fmla="*/ 4 h 25"/>
                <a:gd name="T8" fmla="*/ 27 w 30"/>
                <a:gd name="T9" fmla="*/ 0 h 25"/>
              </a:gdLst>
              <a:ahLst/>
              <a:cxnLst>
                <a:cxn ang="0">
                  <a:pos x="T0" y="T1"/>
                </a:cxn>
                <a:cxn ang="0">
                  <a:pos x="T2" y="T3"/>
                </a:cxn>
                <a:cxn ang="0">
                  <a:pos x="T4" y="T5"/>
                </a:cxn>
                <a:cxn ang="0">
                  <a:pos x="T6" y="T7"/>
                </a:cxn>
                <a:cxn ang="0">
                  <a:pos x="T8" y="T9"/>
                </a:cxn>
              </a:cxnLst>
              <a:rect l="0" t="0" r="r" b="b"/>
              <a:pathLst>
                <a:path w="30" h="25">
                  <a:moveTo>
                    <a:pt x="27" y="0"/>
                  </a:moveTo>
                  <a:cubicBezTo>
                    <a:pt x="18" y="7"/>
                    <a:pt x="9" y="14"/>
                    <a:pt x="0" y="21"/>
                  </a:cubicBezTo>
                  <a:cubicBezTo>
                    <a:pt x="3" y="25"/>
                    <a:pt x="3" y="25"/>
                    <a:pt x="3" y="25"/>
                  </a:cubicBezTo>
                  <a:cubicBezTo>
                    <a:pt x="12" y="18"/>
                    <a:pt x="21" y="11"/>
                    <a:pt x="30" y="4"/>
                  </a:cubicBezTo>
                  <a:cubicBezTo>
                    <a:pt x="27" y="0"/>
                    <a:pt x="27" y="0"/>
                    <a:pt x="27"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01" name="Freeform 43"/>
            <p:cNvSpPr/>
            <p:nvPr/>
          </p:nvSpPr>
          <p:spPr bwMode="auto">
            <a:xfrm>
              <a:off x="5162550" y="3468688"/>
              <a:ext cx="139700" cy="84138"/>
            </a:xfrm>
            <a:custGeom>
              <a:avLst/>
              <a:gdLst>
                <a:gd name="T0" fmla="*/ 31 w 33"/>
                <a:gd name="T1" fmla="*/ 0 h 20"/>
                <a:gd name="T2" fmla="*/ 0 w 33"/>
                <a:gd name="T3" fmla="*/ 15 h 20"/>
                <a:gd name="T4" fmla="*/ 3 w 33"/>
                <a:gd name="T5" fmla="*/ 20 h 20"/>
                <a:gd name="T6" fmla="*/ 33 w 33"/>
                <a:gd name="T7" fmla="*/ 5 h 20"/>
                <a:gd name="T8" fmla="*/ 31 w 33"/>
                <a:gd name="T9" fmla="*/ 0 h 20"/>
              </a:gdLst>
              <a:ahLst/>
              <a:cxnLst>
                <a:cxn ang="0">
                  <a:pos x="T0" y="T1"/>
                </a:cxn>
                <a:cxn ang="0">
                  <a:pos x="T2" y="T3"/>
                </a:cxn>
                <a:cxn ang="0">
                  <a:pos x="T4" y="T5"/>
                </a:cxn>
                <a:cxn ang="0">
                  <a:pos x="T6" y="T7"/>
                </a:cxn>
                <a:cxn ang="0">
                  <a:pos x="T8" y="T9"/>
                </a:cxn>
              </a:cxnLst>
              <a:rect l="0" t="0" r="r" b="b"/>
              <a:pathLst>
                <a:path w="33" h="20">
                  <a:moveTo>
                    <a:pt x="31" y="0"/>
                  </a:moveTo>
                  <a:cubicBezTo>
                    <a:pt x="21" y="5"/>
                    <a:pt x="11" y="10"/>
                    <a:pt x="0" y="15"/>
                  </a:cubicBezTo>
                  <a:cubicBezTo>
                    <a:pt x="3" y="20"/>
                    <a:pt x="3" y="20"/>
                    <a:pt x="3" y="20"/>
                  </a:cubicBezTo>
                  <a:cubicBezTo>
                    <a:pt x="13" y="14"/>
                    <a:pt x="23" y="10"/>
                    <a:pt x="33" y="5"/>
                  </a:cubicBezTo>
                  <a:cubicBezTo>
                    <a:pt x="31" y="0"/>
                    <a:pt x="31" y="0"/>
                    <a:pt x="31"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02" name="Freeform 44"/>
            <p:cNvSpPr/>
            <p:nvPr/>
          </p:nvSpPr>
          <p:spPr bwMode="auto">
            <a:xfrm>
              <a:off x="8426450" y="5822950"/>
              <a:ext cx="25400" cy="119063"/>
            </a:xfrm>
            <a:custGeom>
              <a:avLst/>
              <a:gdLst>
                <a:gd name="T0" fmla="*/ 4 w 6"/>
                <a:gd name="T1" fmla="*/ 0 h 28"/>
                <a:gd name="T2" fmla="*/ 0 w 6"/>
                <a:gd name="T3" fmla="*/ 1 h 28"/>
                <a:gd name="T4" fmla="*/ 3 w 6"/>
                <a:gd name="T5" fmla="*/ 28 h 28"/>
                <a:gd name="T6" fmla="*/ 6 w 6"/>
                <a:gd name="T7" fmla="*/ 27 h 28"/>
                <a:gd name="T8" fmla="*/ 4 w 6"/>
                <a:gd name="T9" fmla="*/ 0 h 28"/>
              </a:gdLst>
              <a:ahLst/>
              <a:cxnLst>
                <a:cxn ang="0">
                  <a:pos x="T0" y="T1"/>
                </a:cxn>
                <a:cxn ang="0">
                  <a:pos x="T2" y="T3"/>
                </a:cxn>
                <a:cxn ang="0">
                  <a:pos x="T4" y="T5"/>
                </a:cxn>
                <a:cxn ang="0">
                  <a:pos x="T6" y="T7"/>
                </a:cxn>
                <a:cxn ang="0">
                  <a:pos x="T8" y="T9"/>
                </a:cxn>
              </a:cxnLst>
              <a:rect l="0" t="0" r="r" b="b"/>
              <a:pathLst>
                <a:path w="6" h="28">
                  <a:moveTo>
                    <a:pt x="4" y="0"/>
                  </a:moveTo>
                  <a:cubicBezTo>
                    <a:pt x="0" y="1"/>
                    <a:pt x="0" y="1"/>
                    <a:pt x="0" y="1"/>
                  </a:cubicBezTo>
                  <a:cubicBezTo>
                    <a:pt x="1" y="10"/>
                    <a:pt x="2" y="19"/>
                    <a:pt x="3" y="28"/>
                  </a:cubicBezTo>
                  <a:cubicBezTo>
                    <a:pt x="6" y="27"/>
                    <a:pt x="6" y="27"/>
                    <a:pt x="6" y="27"/>
                  </a:cubicBezTo>
                  <a:cubicBezTo>
                    <a:pt x="6" y="18"/>
                    <a:pt x="5" y="9"/>
                    <a:pt x="4"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03" name="Freeform 45"/>
            <p:cNvSpPr/>
            <p:nvPr/>
          </p:nvSpPr>
          <p:spPr bwMode="auto">
            <a:xfrm>
              <a:off x="6297613" y="3892550"/>
              <a:ext cx="115888" cy="17463"/>
            </a:xfrm>
            <a:custGeom>
              <a:avLst/>
              <a:gdLst>
                <a:gd name="T0" fmla="*/ 14 w 27"/>
                <a:gd name="T1" fmla="*/ 0 h 4"/>
                <a:gd name="T2" fmla="*/ 0 w 27"/>
                <a:gd name="T3" fmla="*/ 1 h 4"/>
                <a:gd name="T4" fmla="*/ 0 w 27"/>
                <a:gd name="T5" fmla="*/ 4 h 4"/>
                <a:gd name="T6" fmla="*/ 14 w 27"/>
                <a:gd name="T7" fmla="*/ 4 h 4"/>
                <a:gd name="T8" fmla="*/ 26 w 27"/>
                <a:gd name="T9" fmla="*/ 4 h 4"/>
                <a:gd name="T10" fmla="*/ 27 w 27"/>
                <a:gd name="T11" fmla="*/ 0 h 4"/>
                <a:gd name="T12" fmla="*/ 14 w 27"/>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7" h="4">
                  <a:moveTo>
                    <a:pt x="14" y="0"/>
                  </a:moveTo>
                  <a:cubicBezTo>
                    <a:pt x="9" y="0"/>
                    <a:pt x="5" y="0"/>
                    <a:pt x="0" y="1"/>
                  </a:cubicBezTo>
                  <a:cubicBezTo>
                    <a:pt x="0" y="4"/>
                    <a:pt x="0" y="4"/>
                    <a:pt x="0" y="4"/>
                  </a:cubicBezTo>
                  <a:cubicBezTo>
                    <a:pt x="5" y="4"/>
                    <a:pt x="10" y="4"/>
                    <a:pt x="14" y="4"/>
                  </a:cubicBezTo>
                  <a:cubicBezTo>
                    <a:pt x="18" y="4"/>
                    <a:pt x="22" y="4"/>
                    <a:pt x="26" y="4"/>
                  </a:cubicBezTo>
                  <a:cubicBezTo>
                    <a:pt x="27" y="0"/>
                    <a:pt x="27" y="0"/>
                    <a:pt x="27" y="0"/>
                  </a:cubicBezTo>
                  <a:cubicBezTo>
                    <a:pt x="22" y="0"/>
                    <a:pt x="18" y="0"/>
                    <a:pt x="14"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04" name="Freeform 46"/>
            <p:cNvSpPr/>
            <p:nvPr/>
          </p:nvSpPr>
          <p:spPr bwMode="auto">
            <a:xfrm>
              <a:off x="6523038" y="3902075"/>
              <a:ext cx="109538" cy="28575"/>
            </a:xfrm>
            <a:custGeom>
              <a:avLst/>
              <a:gdLst>
                <a:gd name="T0" fmla="*/ 0 w 26"/>
                <a:gd name="T1" fmla="*/ 0 h 7"/>
                <a:gd name="T2" fmla="*/ 0 w 26"/>
                <a:gd name="T3" fmla="*/ 4 h 7"/>
                <a:gd name="T4" fmla="*/ 26 w 26"/>
                <a:gd name="T5" fmla="*/ 7 h 7"/>
                <a:gd name="T6" fmla="*/ 26 w 26"/>
                <a:gd name="T7" fmla="*/ 3 h 7"/>
                <a:gd name="T8" fmla="*/ 0 w 26"/>
                <a:gd name="T9" fmla="*/ 0 h 7"/>
              </a:gdLst>
              <a:ahLst/>
              <a:cxnLst>
                <a:cxn ang="0">
                  <a:pos x="T0" y="T1"/>
                </a:cxn>
                <a:cxn ang="0">
                  <a:pos x="T2" y="T3"/>
                </a:cxn>
                <a:cxn ang="0">
                  <a:pos x="T4" y="T5"/>
                </a:cxn>
                <a:cxn ang="0">
                  <a:pos x="T6" y="T7"/>
                </a:cxn>
                <a:cxn ang="0">
                  <a:pos x="T8" y="T9"/>
                </a:cxn>
              </a:cxnLst>
              <a:rect l="0" t="0" r="r" b="b"/>
              <a:pathLst>
                <a:path w="26" h="7">
                  <a:moveTo>
                    <a:pt x="0" y="0"/>
                  </a:moveTo>
                  <a:cubicBezTo>
                    <a:pt x="0" y="4"/>
                    <a:pt x="0" y="4"/>
                    <a:pt x="0" y="4"/>
                  </a:cubicBezTo>
                  <a:cubicBezTo>
                    <a:pt x="8" y="4"/>
                    <a:pt x="17" y="5"/>
                    <a:pt x="26" y="7"/>
                  </a:cubicBezTo>
                  <a:cubicBezTo>
                    <a:pt x="26" y="3"/>
                    <a:pt x="26" y="3"/>
                    <a:pt x="26" y="3"/>
                  </a:cubicBezTo>
                  <a:cubicBezTo>
                    <a:pt x="17" y="2"/>
                    <a:pt x="9" y="1"/>
                    <a:pt x="0"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05" name="Freeform 47"/>
            <p:cNvSpPr/>
            <p:nvPr/>
          </p:nvSpPr>
          <p:spPr bwMode="auto">
            <a:xfrm>
              <a:off x="8332788" y="5373688"/>
              <a:ext cx="52388" cy="114300"/>
            </a:xfrm>
            <a:custGeom>
              <a:avLst/>
              <a:gdLst>
                <a:gd name="T0" fmla="*/ 4 w 12"/>
                <a:gd name="T1" fmla="*/ 0 h 27"/>
                <a:gd name="T2" fmla="*/ 0 w 12"/>
                <a:gd name="T3" fmla="*/ 2 h 27"/>
                <a:gd name="T4" fmla="*/ 8 w 12"/>
                <a:gd name="T5" fmla="*/ 27 h 27"/>
                <a:gd name="T6" fmla="*/ 12 w 12"/>
                <a:gd name="T7" fmla="*/ 26 h 27"/>
                <a:gd name="T8" fmla="*/ 4 w 12"/>
                <a:gd name="T9" fmla="*/ 0 h 27"/>
              </a:gdLst>
              <a:ahLst/>
              <a:cxnLst>
                <a:cxn ang="0">
                  <a:pos x="T0" y="T1"/>
                </a:cxn>
                <a:cxn ang="0">
                  <a:pos x="T2" y="T3"/>
                </a:cxn>
                <a:cxn ang="0">
                  <a:pos x="T4" y="T5"/>
                </a:cxn>
                <a:cxn ang="0">
                  <a:pos x="T6" y="T7"/>
                </a:cxn>
                <a:cxn ang="0">
                  <a:pos x="T8" y="T9"/>
                </a:cxn>
              </a:cxnLst>
              <a:rect l="0" t="0" r="r" b="b"/>
              <a:pathLst>
                <a:path w="12" h="27">
                  <a:moveTo>
                    <a:pt x="4" y="0"/>
                  </a:moveTo>
                  <a:cubicBezTo>
                    <a:pt x="0" y="2"/>
                    <a:pt x="0" y="2"/>
                    <a:pt x="0" y="2"/>
                  </a:cubicBezTo>
                  <a:cubicBezTo>
                    <a:pt x="3" y="10"/>
                    <a:pt x="6" y="19"/>
                    <a:pt x="8" y="27"/>
                  </a:cubicBezTo>
                  <a:cubicBezTo>
                    <a:pt x="12" y="26"/>
                    <a:pt x="12" y="26"/>
                    <a:pt x="12" y="26"/>
                  </a:cubicBezTo>
                  <a:cubicBezTo>
                    <a:pt x="9" y="18"/>
                    <a:pt x="7" y="9"/>
                    <a:pt x="4"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06" name="Freeform 48"/>
            <p:cNvSpPr/>
            <p:nvPr/>
          </p:nvSpPr>
          <p:spPr bwMode="auto">
            <a:xfrm>
              <a:off x="8151813" y="4957763"/>
              <a:ext cx="66675" cy="106363"/>
            </a:xfrm>
            <a:custGeom>
              <a:avLst/>
              <a:gdLst>
                <a:gd name="T0" fmla="*/ 3 w 16"/>
                <a:gd name="T1" fmla="*/ 0 h 25"/>
                <a:gd name="T2" fmla="*/ 0 w 16"/>
                <a:gd name="T3" fmla="*/ 2 h 25"/>
                <a:gd name="T4" fmla="*/ 13 w 16"/>
                <a:gd name="T5" fmla="*/ 25 h 25"/>
                <a:gd name="T6" fmla="*/ 16 w 16"/>
                <a:gd name="T7" fmla="*/ 24 h 25"/>
                <a:gd name="T8" fmla="*/ 3 w 16"/>
                <a:gd name="T9" fmla="*/ 0 h 25"/>
              </a:gdLst>
              <a:ahLst/>
              <a:cxnLst>
                <a:cxn ang="0">
                  <a:pos x="T0" y="T1"/>
                </a:cxn>
                <a:cxn ang="0">
                  <a:pos x="T2" y="T3"/>
                </a:cxn>
                <a:cxn ang="0">
                  <a:pos x="T4" y="T5"/>
                </a:cxn>
                <a:cxn ang="0">
                  <a:pos x="T6" y="T7"/>
                </a:cxn>
                <a:cxn ang="0">
                  <a:pos x="T8" y="T9"/>
                </a:cxn>
              </a:cxnLst>
              <a:rect l="0" t="0" r="r" b="b"/>
              <a:pathLst>
                <a:path w="16" h="25">
                  <a:moveTo>
                    <a:pt x="3" y="0"/>
                  </a:moveTo>
                  <a:cubicBezTo>
                    <a:pt x="0" y="2"/>
                    <a:pt x="0" y="2"/>
                    <a:pt x="0" y="2"/>
                  </a:cubicBezTo>
                  <a:cubicBezTo>
                    <a:pt x="4" y="10"/>
                    <a:pt x="9" y="17"/>
                    <a:pt x="13" y="25"/>
                  </a:cubicBezTo>
                  <a:cubicBezTo>
                    <a:pt x="16" y="24"/>
                    <a:pt x="16" y="24"/>
                    <a:pt x="16" y="24"/>
                  </a:cubicBezTo>
                  <a:cubicBezTo>
                    <a:pt x="12" y="16"/>
                    <a:pt x="8" y="8"/>
                    <a:pt x="3"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07" name="Freeform 49"/>
            <p:cNvSpPr/>
            <p:nvPr/>
          </p:nvSpPr>
          <p:spPr bwMode="auto">
            <a:xfrm>
              <a:off x="8393113" y="5597525"/>
              <a:ext cx="38100" cy="115888"/>
            </a:xfrm>
            <a:custGeom>
              <a:avLst/>
              <a:gdLst>
                <a:gd name="T0" fmla="*/ 4 w 9"/>
                <a:gd name="T1" fmla="*/ 0 h 27"/>
                <a:gd name="T2" fmla="*/ 0 w 9"/>
                <a:gd name="T3" fmla="*/ 1 h 27"/>
                <a:gd name="T4" fmla="*/ 5 w 9"/>
                <a:gd name="T5" fmla="*/ 27 h 27"/>
                <a:gd name="T6" fmla="*/ 9 w 9"/>
                <a:gd name="T7" fmla="*/ 26 h 27"/>
                <a:gd name="T8" fmla="*/ 4 w 9"/>
                <a:gd name="T9" fmla="*/ 0 h 27"/>
              </a:gdLst>
              <a:ahLst/>
              <a:cxnLst>
                <a:cxn ang="0">
                  <a:pos x="T0" y="T1"/>
                </a:cxn>
                <a:cxn ang="0">
                  <a:pos x="T2" y="T3"/>
                </a:cxn>
                <a:cxn ang="0">
                  <a:pos x="T4" y="T5"/>
                </a:cxn>
                <a:cxn ang="0">
                  <a:pos x="T6" y="T7"/>
                </a:cxn>
                <a:cxn ang="0">
                  <a:pos x="T8" y="T9"/>
                </a:cxn>
              </a:cxnLst>
              <a:rect l="0" t="0" r="r" b="b"/>
              <a:pathLst>
                <a:path w="9" h="27">
                  <a:moveTo>
                    <a:pt x="4" y="0"/>
                  </a:moveTo>
                  <a:cubicBezTo>
                    <a:pt x="0" y="1"/>
                    <a:pt x="0" y="1"/>
                    <a:pt x="0" y="1"/>
                  </a:cubicBezTo>
                  <a:cubicBezTo>
                    <a:pt x="2" y="9"/>
                    <a:pt x="4" y="18"/>
                    <a:pt x="5" y="27"/>
                  </a:cubicBezTo>
                  <a:cubicBezTo>
                    <a:pt x="9" y="26"/>
                    <a:pt x="9" y="26"/>
                    <a:pt x="9" y="26"/>
                  </a:cubicBezTo>
                  <a:cubicBezTo>
                    <a:pt x="7" y="18"/>
                    <a:pt x="6" y="9"/>
                    <a:pt x="4"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08" name="Freeform 50"/>
            <p:cNvSpPr/>
            <p:nvPr/>
          </p:nvSpPr>
          <p:spPr bwMode="auto">
            <a:xfrm>
              <a:off x="7162800" y="4062413"/>
              <a:ext cx="111125" cy="63500"/>
            </a:xfrm>
            <a:custGeom>
              <a:avLst/>
              <a:gdLst>
                <a:gd name="T0" fmla="*/ 2 w 26"/>
                <a:gd name="T1" fmla="*/ 0 h 15"/>
                <a:gd name="T2" fmla="*/ 0 w 26"/>
                <a:gd name="T3" fmla="*/ 4 h 15"/>
                <a:gd name="T4" fmla="*/ 24 w 26"/>
                <a:gd name="T5" fmla="*/ 15 h 15"/>
                <a:gd name="T6" fmla="*/ 26 w 26"/>
                <a:gd name="T7" fmla="*/ 11 h 15"/>
                <a:gd name="T8" fmla="*/ 2 w 26"/>
                <a:gd name="T9" fmla="*/ 0 h 15"/>
              </a:gdLst>
              <a:ahLst/>
              <a:cxnLst>
                <a:cxn ang="0">
                  <a:pos x="T0" y="T1"/>
                </a:cxn>
                <a:cxn ang="0">
                  <a:pos x="T2" y="T3"/>
                </a:cxn>
                <a:cxn ang="0">
                  <a:pos x="T4" y="T5"/>
                </a:cxn>
                <a:cxn ang="0">
                  <a:pos x="T6" y="T7"/>
                </a:cxn>
                <a:cxn ang="0">
                  <a:pos x="T8" y="T9"/>
                </a:cxn>
              </a:cxnLst>
              <a:rect l="0" t="0" r="r" b="b"/>
              <a:pathLst>
                <a:path w="26" h="15">
                  <a:moveTo>
                    <a:pt x="2" y="0"/>
                  </a:moveTo>
                  <a:cubicBezTo>
                    <a:pt x="0" y="4"/>
                    <a:pt x="0" y="4"/>
                    <a:pt x="0" y="4"/>
                  </a:cubicBezTo>
                  <a:cubicBezTo>
                    <a:pt x="8" y="7"/>
                    <a:pt x="16" y="11"/>
                    <a:pt x="24" y="15"/>
                  </a:cubicBezTo>
                  <a:cubicBezTo>
                    <a:pt x="26" y="11"/>
                    <a:pt x="26" y="11"/>
                    <a:pt x="26" y="11"/>
                  </a:cubicBezTo>
                  <a:cubicBezTo>
                    <a:pt x="18" y="7"/>
                    <a:pt x="10" y="4"/>
                    <a:pt x="2"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09" name="Freeform 51"/>
            <p:cNvSpPr/>
            <p:nvPr/>
          </p:nvSpPr>
          <p:spPr bwMode="auto">
            <a:xfrm>
              <a:off x="8413750" y="6289675"/>
              <a:ext cx="30163" cy="114300"/>
            </a:xfrm>
            <a:custGeom>
              <a:avLst/>
              <a:gdLst>
                <a:gd name="T0" fmla="*/ 4 w 7"/>
                <a:gd name="T1" fmla="*/ 0 h 27"/>
                <a:gd name="T2" fmla="*/ 0 w 7"/>
                <a:gd name="T3" fmla="*/ 26 h 27"/>
                <a:gd name="T4" fmla="*/ 4 w 7"/>
                <a:gd name="T5" fmla="*/ 27 h 27"/>
                <a:gd name="T6" fmla="*/ 7 w 7"/>
                <a:gd name="T7" fmla="*/ 0 h 27"/>
                <a:gd name="T8" fmla="*/ 4 w 7"/>
                <a:gd name="T9" fmla="*/ 0 h 27"/>
              </a:gdLst>
              <a:ahLst/>
              <a:cxnLst>
                <a:cxn ang="0">
                  <a:pos x="T0" y="T1"/>
                </a:cxn>
                <a:cxn ang="0">
                  <a:pos x="T2" y="T3"/>
                </a:cxn>
                <a:cxn ang="0">
                  <a:pos x="T4" y="T5"/>
                </a:cxn>
                <a:cxn ang="0">
                  <a:pos x="T6" y="T7"/>
                </a:cxn>
                <a:cxn ang="0">
                  <a:pos x="T8" y="T9"/>
                </a:cxn>
              </a:cxnLst>
              <a:rect l="0" t="0" r="r" b="b"/>
              <a:pathLst>
                <a:path w="7" h="27">
                  <a:moveTo>
                    <a:pt x="4" y="0"/>
                  </a:moveTo>
                  <a:cubicBezTo>
                    <a:pt x="3" y="9"/>
                    <a:pt x="2" y="18"/>
                    <a:pt x="0" y="26"/>
                  </a:cubicBezTo>
                  <a:cubicBezTo>
                    <a:pt x="4" y="27"/>
                    <a:pt x="4" y="27"/>
                    <a:pt x="4" y="27"/>
                  </a:cubicBezTo>
                  <a:cubicBezTo>
                    <a:pt x="5" y="18"/>
                    <a:pt x="6" y="9"/>
                    <a:pt x="7" y="0"/>
                  </a:cubicBezTo>
                  <a:cubicBezTo>
                    <a:pt x="4" y="0"/>
                    <a:pt x="4" y="0"/>
                    <a:pt x="4"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10" name="Freeform 52"/>
            <p:cNvSpPr/>
            <p:nvPr/>
          </p:nvSpPr>
          <p:spPr bwMode="auto">
            <a:xfrm>
              <a:off x="8367713" y="6515100"/>
              <a:ext cx="42863" cy="114300"/>
            </a:xfrm>
            <a:custGeom>
              <a:avLst/>
              <a:gdLst>
                <a:gd name="T0" fmla="*/ 6 w 10"/>
                <a:gd name="T1" fmla="*/ 0 h 27"/>
                <a:gd name="T2" fmla="*/ 0 w 10"/>
                <a:gd name="T3" fmla="*/ 26 h 27"/>
                <a:gd name="T4" fmla="*/ 4 w 10"/>
                <a:gd name="T5" fmla="*/ 27 h 27"/>
                <a:gd name="T6" fmla="*/ 10 w 10"/>
                <a:gd name="T7" fmla="*/ 1 h 27"/>
                <a:gd name="T8" fmla="*/ 6 w 10"/>
                <a:gd name="T9" fmla="*/ 0 h 27"/>
              </a:gdLst>
              <a:ahLst/>
              <a:cxnLst>
                <a:cxn ang="0">
                  <a:pos x="T0" y="T1"/>
                </a:cxn>
                <a:cxn ang="0">
                  <a:pos x="T2" y="T3"/>
                </a:cxn>
                <a:cxn ang="0">
                  <a:pos x="T4" y="T5"/>
                </a:cxn>
                <a:cxn ang="0">
                  <a:pos x="T6" y="T7"/>
                </a:cxn>
                <a:cxn ang="0">
                  <a:pos x="T8" y="T9"/>
                </a:cxn>
              </a:cxnLst>
              <a:rect l="0" t="0" r="r" b="b"/>
              <a:pathLst>
                <a:path w="10" h="27">
                  <a:moveTo>
                    <a:pt x="6" y="0"/>
                  </a:moveTo>
                  <a:cubicBezTo>
                    <a:pt x="5" y="9"/>
                    <a:pt x="2" y="17"/>
                    <a:pt x="0" y="26"/>
                  </a:cubicBezTo>
                  <a:cubicBezTo>
                    <a:pt x="4" y="27"/>
                    <a:pt x="4" y="27"/>
                    <a:pt x="4" y="27"/>
                  </a:cubicBezTo>
                  <a:cubicBezTo>
                    <a:pt x="6" y="18"/>
                    <a:pt x="8" y="9"/>
                    <a:pt x="10" y="1"/>
                  </a:cubicBezTo>
                  <a:cubicBezTo>
                    <a:pt x="6" y="0"/>
                    <a:pt x="6" y="0"/>
                    <a:pt x="6"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11" name="Freeform 53"/>
            <p:cNvSpPr/>
            <p:nvPr/>
          </p:nvSpPr>
          <p:spPr bwMode="auto">
            <a:xfrm>
              <a:off x="7367588" y="4164013"/>
              <a:ext cx="101600" cy="73025"/>
            </a:xfrm>
            <a:custGeom>
              <a:avLst/>
              <a:gdLst>
                <a:gd name="T0" fmla="*/ 1 w 24"/>
                <a:gd name="T1" fmla="*/ 0 h 17"/>
                <a:gd name="T2" fmla="*/ 0 w 24"/>
                <a:gd name="T3" fmla="*/ 3 h 17"/>
                <a:gd name="T4" fmla="*/ 22 w 24"/>
                <a:gd name="T5" fmla="*/ 17 h 17"/>
                <a:gd name="T6" fmla="*/ 24 w 24"/>
                <a:gd name="T7" fmla="*/ 14 h 17"/>
                <a:gd name="T8" fmla="*/ 1 w 24"/>
                <a:gd name="T9" fmla="*/ 0 h 17"/>
              </a:gdLst>
              <a:ahLst/>
              <a:cxnLst>
                <a:cxn ang="0">
                  <a:pos x="T0" y="T1"/>
                </a:cxn>
                <a:cxn ang="0">
                  <a:pos x="T2" y="T3"/>
                </a:cxn>
                <a:cxn ang="0">
                  <a:pos x="T4" y="T5"/>
                </a:cxn>
                <a:cxn ang="0">
                  <a:pos x="T6" y="T7"/>
                </a:cxn>
                <a:cxn ang="0">
                  <a:pos x="T8" y="T9"/>
                </a:cxn>
              </a:cxnLst>
              <a:rect l="0" t="0" r="r" b="b"/>
              <a:pathLst>
                <a:path w="24" h="17">
                  <a:moveTo>
                    <a:pt x="1" y="0"/>
                  </a:moveTo>
                  <a:cubicBezTo>
                    <a:pt x="0" y="3"/>
                    <a:pt x="0" y="3"/>
                    <a:pt x="0" y="3"/>
                  </a:cubicBezTo>
                  <a:cubicBezTo>
                    <a:pt x="7" y="7"/>
                    <a:pt x="15" y="12"/>
                    <a:pt x="22" y="17"/>
                  </a:cubicBezTo>
                  <a:cubicBezTo>
                    <a:pt x="24" y="14"/>
                    <a:pt x="24" y="14"/>
                    <a:pt x="24" y="14"/>
                  </a:cubicBezTo>
                  <a:cubicBezTo>
                    <a:pt x="17" y="9"/>
                    <a:pt x="9" y="4"/>
                    <a:pt x="1"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12" name="Freeform 54"/>
            <p:cNvSpPr/>
            <p:nvPr/>
          </p:nvSpPr>
          <p:spPr bwMode="auto">
            <a:xfrm>
              <a:off x="8439150" y="6056313"/>
              <a:ext cx="17463" cy="119063"/>
            </a:xfrm>
            <a:custGeom>
              <a:avLst/>
              <a:gdLst>
                <a:gd name="T0" fmla="*/ 4 w 4"/>
                <a:gd name="T1" fmla="*/ 0 h 28"/>
                <a:gd name="T2" fmla="*/ 0 w 4"/>
                <a:gd name="T3" fmla="*/ 0 h 28"/>
                <a:gd name="T4" fmla="*/ 0 w 4"/>
                <a:gd name="T5" fmla="*/ 1 h 28"/>
                <a:gd name="T6" fmla="*/ 0 w 4"/>
                <a:gd name="T7" fmla="*/ 28 h 28"/>
                <a:gd name="T8" fmla="*/ 3 w 4"/>
                <a:gd name="T9" fmla="*/ 28 h 28"/>
                <a:gd name="T10" fmla="*/ 4 w 4"/>
                <a:gd name="T11" fmla="*/ 1 h 28"/>
                <a:gd name="T12" fmla="*/ 4 w 4"/>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4" h="28">
                  <a:moveTo>
                    <a:pt x="4" y="0"/>
                  </a:moveTo>
                  <a:cubicBezTo>
                    <a:pt x="0" y="0"/>
                    <a:pt x="0" y="0"/>
                    <a:pt x="0" y="0"/>
                  </a:cubicBezTo>
                  <a:cubicBezTo>
                    <a:pt x="0" y="1"/>
                    <a:pt x="0" y="1"/>
                    <a:pt x="0" y="1"/>
                  </a:cubicBezTo>
                  <a:cubicBezTo>
                    <a:pt x="0" y="10"/>
                    <a:pt x="0" y="19"/>
                    <a:pt x="0" y="28"/>
                  </a:cubicBezTo>
                  <a:cubicBezTo>
                    <a:pt x="3" y="28"/>
                    <a:pt x="3" y="28"/>
                    <a:pt x="3" y="28"/>
                  </a:cubicBezTo>
                  <a:cubicBezTo>
                    <a:pt x="4" y="19"/>
                    <a:pt x="4" y="10"/>
                    <a:pt x="4" y="1"/>
                  </a:cubicBezTo>
                  <a:cubicBezTo>
                    <a:pt x="4" y="0"/>
                    <a:pt x="4" y="0"/>
                    <a:pt x="4"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13" name="Freeform 55"/>
            <p:cNvSpPr/>
            <p:nvPr/>
          </p:nvSpPr>
          <p:spPr bwMode="auto">
            <a:xfrm>
              <a:off x="7888288" y="4587875"/>
              <a:ext cx="84138" cy="98425"/>
            </a:xfrm>
            <a:custGeom>
              <a:avLst/>
              <a:gdLst>
                <a:gd name="T0" fmla="*/ 2 w 20"/>
                <a:gd name="T1" fmla="*/ 0 h 23"/>
                <a:gd name="T2" fmla="*/ 0 w 20"/>
                <a:gd name="T3" fmla="*/ 3 h 23"/>
                <a:gd name="T4" fmla="*/ 17 w 20"/>
                <a:gd name="T5" fmla="*/ 23 h 23"/>
                <a:gd name="T6" fmla="*/ 20 w 20"/>
                <a:gd name="T7" fmla="*/ 20 h 23"/>
                <a:gd name="T8" fmla="*/ 2 w 20"/>
                <a:gd name="T9" fmla="*/ 0 h 23"/>
              </a:gdLst>
              <a:ahLst/>
              <a:cxnLst>
                <a:cxn ang="0">
                  <a:pos x="T0" y="T1"/>
                </a:cxn>
                <a:cxn ang="0">
                  <a:pos x="T2" y="T3"/>
                </a:cxn>
                <a:cxn ang="0">
                  <a:pos x="T4" y="T5"/>
                </a:cxn>
                <a:cxn ang="0">
                  <a:pos x="T6" y="T7"/>
                </a:cxn>
                <a:cxn ang="0">
                  <a:pos x="T8" y="T9"/>
                </a:cxn>
              </a:cxnLst>
              <a:rect l="0" t="0" r="r" b="b"/>
              <a:pathLst>
                <a:path w="20" h="23">
                  <a:moveTo>
                    <a:pt x="2" y="0"/>
                  </a:moveTo>
                  <a:cubicBezTo>
                    <a:pt x="0" y="3"/>
                    <a:pt x="0" y="3"/>
                    <a:pt x="0" y="3"/>
                  </a:cubicBezTo>
                  <a:cubicBezTo>
                    <a:pt x="5" y="9"/>
                    <a:pt x="11" y="16"/>
                    <a:pt x="17" y="23"/>
                  </a:cubicBezTo>
                  <a:cubicBezTo>
                    <a:pt x="20" y="20"/>
                    <a:pt x="20" y="20"/>
                    <a:pt x="20" y="20"/>
                  </a:cubicBezTo>
                  <a:cubicBezTo>
                    <a:pt x="14" y="13"/>
                    <a:pt x="8" y="7"/>
                    <a:pt x="2"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14" name="Freeform 56"/>
            <p:cNvSpPr/>
            <p:nvPr/>
          </p:nvSpPr>
          <p:spPr bwMode="auto">
            <a:xfrm>
              <a:off x="5060950" y="4287838"/>
              <a:ext cx="96838" cy="84138"/>
            </a:xfrm>
            <a:custGeom>
              <a:avLst/>
              <a:gdLst>
                <a:gd name="T0" fmla="*/ 21 w 23"/>
                <a:gd name="T1" fmla="*/ 0 h 20"/>
                <a:gd name="T2" fmla="*/ 0 w 23"/>
                <a:gd name="T3" fmla="*/ 17 h 20"/>
                <a:gd name="T4" fmla="*/ 2 w 23"/>
                <a:gd name="T5" fmla="*/ 20 h 20"/>
                <a:gd name="T6" fmla="*/ 23 w 23"/>
                <a:gd name="T7" fmla="*/ 4 h 20"/>
                <a:gd name="T8" fmla="*/ 21 w 23"/>
                <a:gd name="T9" fmla="*/ 0 h 20"/>
              </a:gdLst>
              <a:ahLst/>
              <a:cxnLst>
                <a:cxn ang="0">
                  <a:pos x="T0" y="T1"/>
                </a:cxn>
                <a:cxn ang="0">
                  <a:pos x="T2" y="T3"/>
                </a:cxn>
                <a:cxn ang="0">
                  <a:pos x="T4" y="T5"/>
                </a:cxn>
                <a:cxn ang="0">
                  <a:pos x="T6" y="T7"/>
                </a:cxn>
                <a:cxn ang="0">
                  <a:pos x="T8" y="T9"/>
                </a:cxn>
              </a:cxnLst>
              <a:rect l="0" t="0" r="r" b="b"/>
              <a:pathLst>
                <a:path w="23" h="20">
                  <a:moveTo>
                    <a:pt x="21" y="0"/>
                  </a:moveTo>
                  <a:cubicBezTo>
                    <a:pt x="14" y="6"/>
                    <a:pt x="7" y="11"/>
                    <a:pt x="0" y="17"/>
                  </a:cubicBezTo>
                  <a:cubicBezTo>
                    <a:pt x="2" y="20"/>
                    <a:pt x="2" y="20"/>
                    <a:pt x="2" y="20"/>
                  </a:cubicBezTo>
                  <a:cubicBezTo>
                    <a:pt x="9" y="14"/>
                    <a:pt x="16" y="9"/>
                    <a:pt x="23" y="4"/>
                  </a:cubicBezTo>
                  <a:cubicBezTo>
                    <a:pt x="21" y="0"/>
                    <a:pt x="21" y="0"/>
                    <a:pt x="21"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15" name="Freeform 57"/>
            <p:cNvSpPr/>
            <p:nvPr/>
          </p:nvSpPr>
          <p:spPr bwMode="auto">
            <a:xfrm>
              <a:off x="6738938" y="3930650"/>
              <a:ext cx="114300" cy="38100"/>
            </a:xfrm>
            <a:custGeom>
              <a:avLst/>
              <a:gdLst>
                <a:gd name="T0" fmla="*/ 1 w 27"/>
                <a:gd name="T1" fmla="*/ 0 h 9"/>
                <a:gd name="T2" fmla="*/ 0 w 27"/>
                <a:gd name="T3" fmla="*/ 4 h 9"/>
                <a:gd name="T4" fmla="*/ 26 w 27"/>
                <a:gd name="T5" fmla="*/ 9 h 9"/>
                <a:gd name="T6" fmla="*/ 27 w 27"/>
                <a:gd name="T7" fmla="*/ 6 h 9"/>
                <a:gd name="T8" fmla="*/ 1 w 27"/>
                <a:gd name="T9" fmla="*/ 0 h 9"/>
              </a:gdLst>
              <a:ahLst/>
              <a:cxnLst>
                <a:cxn ang="0">
                  <a:pos x="T0" y="T1"/>
                </a:cxn>
                <a:cxn ang="0">
                  <a:pos x="T2" y="T3"/>
                </a:cxn>
                <a:cxn ang="0">
                  <a:pos x="T4" y="T5"/>
                </a:cxn>
                <a:cxn ang="0">
                  <a:pos x="T6" y="T7"/>
                </a:cxn>
                <a:cxn ang="0">
                  <a:pos x="T8" y="T9"/>
                </a:cxn>
              </a:cxnLst>
              <a:rect l="0" t="0" r="r" b="b"/>
              <a:pathLst>
                <a:path w="27" h="9">
                  <a:moveTo>
                    <a:pt x="1" y="0"/>
                  </a:moveTo>
                  <a:cubicBezTo>
                    <a:pt x="0" y="4"/>
                    <a:pt x="0" y="4"/>
                    <a:pt x="0" y="4"/>
                  </a:cubicBezTo>
                  <a:cubicBezTo>
                    <a:pt x="9" y="5"/>
                    <a:pt x="17" y="7"/>
                    <a:pt x="26" y="9"/>
                  </a:cubicBezTo>
                  <a:cubicBezTo>
                    <a:pt x="27" y="6"/>
                    <a:pt x="27" y="6"/>
                    <a:pt x="27" y="6"/>
                  </a:cubicBezTo>
                  <a:cubicBezTo>
                    <a:pt x="18" y="3"/>
                    <a:pt x="10" y="2"/>
                    <a:pt x="1"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16" name="Freeform 58"/>
            <p:cNvSpPr/>
            <p:nvPr/>
          </p:nvSpPr>
          <p:spPr bwMode="auto">
            <a:xfrm>
              <a:off x="5857875" y="3930650"/>
              <a:ext cx="109538" cy="42863"/>
            </a:xfrm>
            <a:custGeom>
              <a:avLst/>
              <a:gdLst>
                <a:gd name="T0" fmla="*/ 26 w 26"/>
                <a:gd name="T1" fmla="*/ 0 h 10"/>
                <a:gd name="T2" fmla="*/ 0 w 26"/>
                <a:gd name="T3" fmla="*/ 6 h 10"/>
                <a:gd name="T4" fmla="*/ 1 w 26"/>
                <a:gd name="T5" fmla="*/ 10 h 10"/>
                <a:gd name="T6" fmla="*/ 26 w 26"/>
                <a:gd name="T7" fmla="*/ 4 h 10"/>
                <a:gd name="T8" fmla="*/ 26 w 26"/>
                <a:gd name="T9" fmla="*/ 0 h 10"/>
              </a:gdLst>
              <a:ahLst/>
              <a:cxnLst>
                <a:cxn ang="0">
                  <a:pos x="T0" y="T1"/>
                </a:cxn>
                <a:cxn ang="0">
                  <a:pos x="T2" y="T3"/>
                </a:cxn>
                <a:cxn ang="0">
                  <a:pos x="T4" y="T5"/>
                </a:cxn>
                <a:cxn ang="0">
                  <a:pos x="T6" y="T7"/>
                </a:cxn>
                <a:cxn ang="0">
                  <a:pos x="T8" y="T9"/>
                </a:cxn>
              </a:cxnLst>
              <a:rect l="0" t="0" r="r" b="b"/>
              <a:pathLst>
                <a:path w="26" h="10">
                  <a:moveTo>
                    <a:pt x="26" y="0"/>
                  </a:moveTo>
                  <a:cubicBezTo>
                    <a:pt x="17" y="2"/>
                    <a:pt x="8" y="4"/>
                    <a:pt x="0" y="6"/>
                  </a:cubicBezTo>
                  <a:cubicBezTo>
                    <a:pt x="1" y="10"/>
                    <a:pt x="1" y="10"/>
                    <a:pt x="1" y="10"/>
                  </a:cubicBezTo>
                  <a:cubicBezTo>
                    <a:pt x="9" y="8"/>
                    <a:pt x="18" y="6"/>
                    <a:pt x="26" y="4"/>
                  </a:cubicBezTo>
                  <a:cubicBezTo>
                    <a:pt x="26" y="0"/>
                    <a:pt x="26" y="0"/>
                    <a:pt x="26"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17" name="Freeform 59"/>
            <p:cNvSpPr/>
            <p:nvPr/>
          </p:nvSpPr>
          <p:spPr bwMode="auto">
            <a:xfrm>
              <a:off x="5645150" y="3986213"/>
              <a:ext cx="111125" cy="50800"/>
            </a:xfrm>
            <a:custGeom>
              <a:avLst/>
              <a:gdLst>
                <a:gd name="T0" fmla="*/ 25 w 26"/>
                <a:gd name="T1" fmla="*/ 0 h 12"/>
                <a:gd name="T2" fmla="*/ 0 w 26"/>
                <a:gd name="T3" fmla="*/ 9 h 12"/>
                <a:gd name="T4" fmla="*/ 1 w 26"/>
                <a:gd name="T5" fmla="*/ 12 h 12"/>
                <a:gd name="T6" fmla="*/ 26 w 26"/>
                <a:gd name="T7" fmla="*/ 4 h 12"/>
                <a:gd name="T8" fmla="*/ 25 w 26"/>
                <a:gd name="T9" fmla="*/ 0 h 12"/>
              </a:gdLst>
              <a:ahLst/>
              <a:cxnLst>
                <a:cxn ang="0">
                  <a:pos x="T0" y="T1"/>
                </a:cxn>
                <a:cxn ang="0">
                  <a:pos x="T2" y="T3"/>
                </a:cxn>
                <a:cxn ang="0">
                  <a:pos x="T4" y="T5"/>
                </a:cxn>
                <a:cxn ang="0">
                  <a:pos x="T6" y="T7"/>
                </a:cxn>
                <a:cxn ang="0">
                  <a:pos x="T8" y="T9"/>
                </a:cxn>
              </a:cxnLst>
              <a:rect l="0" t="0" r="r" b="b"/>
              <a:pathLst>
                <a:path w="26" h="12">
                  <a:moveTo>
                    <a:pt x="25" y="0"/>
                  </a:moveTo>
                  <a:cubicBezTo>
                    <a:pt x="16" y="3"/>
                    <a:pt x="8" y="6"/>
                    <a:pt x="0" y="9"/>
                  </a:cubicBezTo>
                  <a:cubicBezTo>
                    <a:pt x="1" y="12"/>
                    <a:pt x="1" y="12"/>
                    <a:pt x="1" y="12"/>
                  </a:cubicBezTo>
                  <a:cubicBezTo>
                    <a:pt x="9" y="9"/>
                    <a:pt x="17" y="6"/>
                    <a:pt x="26" y="4"/>
                  </a:cubicBezTo>
                  <a:cubicBezTo>
                    <a:pt x="25" y="0"/>
                    <a:pt x="25" y="0"/>
                    <a:pt x="25"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18" name="Freeform 60"/>
            <p:cNvSpPr/>
            <p:nvPr/>
          </p:nvSpPr>
          <p:spPr bwMode="auto">
            <a:xfrm>
              <a:off x="6954838" y="3986213"/>
              <a:ext cx="111125" cy="50800"/>
            </a:xfrm>
            <a:custGeom>
              <a:avLst/>
              <a:gdLst>
                <a:gd name="T0" fmla="*/ 1 w 26"/>
                <a:gd name="T1" fmla="*/ 0 h 12"/>
                <a:gd name="T2" fmla="*/ 0 w 26"/>
                <a:gd name="T3" fmla="*/ 3 h 12"/>
                <a:gd name="T4" fmla="*/ 25 w 26"/>
                <a:gd name="T5" fmla="*/ 12 h 12"/>
                <a:gd name="T6" fmla="*/ 26 w 26"/>
                <a:gd name="T7" fmla="*/ 8 h 12"/>
                <a:gd name="T8" fmla="*/ 1 w 26"/>
                <a:gd name="T9" fmla="*/ 0 h 12"/>
              </a:gdLst>
              <a:ahLst/>
              <a:cxnLst>
                <a:cxn ang="0">
                  <a:pos x="T0" y="T1"/>
                </a:cxn>
                <a:cxn ang="0">
                  <a:pos x="T2" y="T3"/>
                </a:cxn>
                <a:cxn ang="0">
                  <a:pos x="T4" y="T5"/>
                </a:cxn>
                <a:cxn ang="0">
                  <a:pos x="T6" y="T7"/>
                </a:cxn>
                <a:cxn ang="0">
                  <a:pos x="T8" y="T9"/>
                </a:cxn>
              </a:cxnLst>
              <a:rect l="0" t="0" r="r" b="b"/>
              <a:pathLst>
                <a:path w="26" h="12">
                  <a:moveTo>
                    <a:pt x="1" y="0"/>
                  </a:moveTo>
                  <a:cubicBezTo>
                    <a:pt x="0" y="3"/>
                    <a:pt x="0" y="3"/>
                    <a:pt x="0" y="3"/>
                  </a:cubicBezTo>
                  <a:cubicBezTo>
                    <a:pt x="8" y="6"/>
                    <a:pt x="17" y="9"/>
                    <a:pt x="25" y="12"/>
                  </a:cubicBezTo>
                  <a:cubicBezTo>
                    <a:pt x="26" y="8"/>
                    <a:pt x="26" y="8"/>
                    <a:pt x="26" y="8"/>
                  </a:cubicBezTo>
                  <a:cubicBezTo>
                    <a:pt x="18" y="5"/>
                    <a:pt x="10" y="2"/>
                    <a:pt x="1"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19" name="Freeform 61"/>
            <p:cNvSpPr/>
            <p:nvPr/>
          </p:nvSpPr>
          <p:spPr bwMode="auto">
            <a:xfrm>
              <a:off x="5241925" y="4164013"/>
              <a:ext cx="106363" cy="76200"/>
            </a:xfrm>
            <a:custGeom>
              <a:avLst/>
              <a:gdLst>
                <a:gd name="T0" fmla="*/ 23 w 25"/>
                <a:gd name="T1" fmla="*/ 0 h 18"/>
                <a:gd name="T2" fmla="*/ 0 w 25"/>
                <a:gd name="T3" fmla="*/ 14 h 18"/>
                <a:gd name="T4" fmla="*/ 2 w 25"/>
                <a:gd name="T5" fmla="*/ 18 h 18"/>
                <a:gd name="T6" fmla="*/ 25 w 25"/>
                <a:gd name="T7" fmla="*/ 4 h 18"/>
                <a:gd name="T8" fmla="*/ 23 w 25"/>
                <a:gd name="T9" fmla="*/ 0 h 18"/>
              </a:gdLst>
              <a:ahLst/>
              <a:cxnLst>
                <a:cxn ang="0">
                  <a:pos x="T0" y="T1"/>
                </a:cxn>
                <a:cxn ang="0">
                  <a:pos x="T2" y="T3"/>
                </a:cxn>
                <a:cxn ang="0">
                  <a:pos x="T4" y="T5"/>
                </a:cxn>
                <a:cxn ang="0">
                  <a:pos x="T6" y="T7"/>
                </a:cxn>
                <a:cxn ang="0">
                  <a:pos x="T8" y="T9"/>
                </a:cxn>
              </a:cxnLst>
              <a:rect l="0" t="0" r="r" b="b"/>
              <a:pathLst>
                <a:path w="25" h="18">
                  <a:moveTo>
                    <a:pt x="23" y="0"/>
                  </a:moveTo>
                  <a:cubicBezTo>
                    <a:pt x="15" y="5"/>
                    <a:pt x="8" y="10"/>
                    <a:pt x="0" y="14"/>
                  </a:cubicBezTo>
                  <a:cubicBezTo>
                    <a:pt x="2" y="18"/>
                    <a:pt x="2" y="18"/>
                    <a:pt x="2" y="18"/>
                  </a:cubicBezTo>
                  <a:cubicBezTo>
                    <a:pt x="9" y="13"/>
                    <a:pt x="17" y="8"/>
                    <a:pt x="25" y="4"/>
                  </a:cubicBezTo>
                  <a:cubicBezTo>
                    <a:pt x="23" y="0"/>
                    <a:pt x="23" y="0"/>
                    <a:pt x="23"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20" name="Freeform 62"/>
            <p:cNvSpPr/>
            <p:nvPr/>
          </p:nvSpPr>
          <p:spPr bwMode="auto">
            <a:xfrm>
              <a:off x="5437188" y="4067175"/>
              <a:ext cx="111125" cy="58738"/>
            </a:xfrm>
            <a:custGeom>
              <a:avLst/>
              <a:gdLst>
                <a:gd name="T0" fmla="*/ 24 w 26"/>
                <a:gd name="T1" fmla="*/ 0 h 14"/>
                <a:gd name="T2" fmla="*/ 0 w 26"/>
                <a:gd name="T3" fmla="*/ 11 h 14"/>
                <a:gd name="T4" fmla="*/ 2 w 26"/>
                <a:gd name="T5" fmla="*/ 14 h 14"/>
                <a:gd name="T6" fmla="*/ 26 w 26"/>
                <a:gd name="T7" fmla="*/ 3 h 14"/>
                <a:gd name="T8" fmla="*/ 24 w 26"/>
                <a:gd name="T9" fmla="*/ 0 h 14"/>
              </a:gdLst>
              <a:ahLst/>
              <a:cxnLst>
                <a:cxn ang="0">
                  <a:pos x="T0" y="T1"/>
                </a:cxn>
                <a:cxn ang="0">
                  <a:pos x="T2" y="T3"/>
                </a:cxn>
                <a:cxn ang="0">
                  <a:pos x="T4" y="T5"/>
                </a:cxn>
                <a:cxn ang="0">
                  <a:pos x="T6" y="T7"/>
                </a:cxn>
                <a:cxn ang="0">
                  <a:pos x="T8" y="T9"/>
                </a:cxn>
              </a:cxnLst>
              <a:rect l="0" t="0" r="r" b="b"/>
              <a:pathLst>
                <a:path w="26" h="14">
                  <a:moveTo>
                    <a:pt x="24" y="0"/>
                  </a:moveTo>
                  <a:cubicBezTo>
                    <a:pt x="16" y="3"/>
                    <a:pt x="8" y="7"/>
                    <a:pt x="0" y="11"/>
                  </a:cubicBezTo>
                  <a:cubicBezTo>
                    <a:pt x="2" y="14"/>
                    <a:pt x="2" y="14"/>
                    <a:pt x="2" y="14"/>
                  </a:cubicBezTo>
                  <a:cubicBezTo>
                    <a:pt x="10" y="10"/>
                    <a:pt x="18" y="7"/>
                    <a:pt x="26" y="3"/>
                  </a:cubicBezTo>
                  <a:cubicBezTo>
                    <a:pt x="24" y="0"/>
                    <a:pt x="24" y="0"/>
                    <a:pt x="24"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21" name="Freeform 63"/>
            <p:cNvSpPr/>
            <p:nvPr/>
          </p:nvSpPr>
          <p:spPr bwMode="auto">
            <a:xfrm>
              <a:off x="6078538" y="3902075"/>
              <a:ext cx="109538" cy="28575"/>
            </a:xfrm>
            <a:custGeom>
              <a:avLst/>
              <a:gdLst>
                <a:gd name="T0" fmla="*/ 26 w 26"/>
                <a:gd name="T1" fmla="*/ 0 h 7"/>
                <a:gd name="T2" fmla="*/ 0 w 26"/>
                <a:gd name="T3" fmla="*/ 3 h 7"/>
                <a:gd name="T4" fmla="*/ 0 w 26"/>
                <a:gd name="T5" fmla="*/ 7 h 7"/>
                <a:gd name="T6" fmla="*/ 26 w 26"/>
                <a:gd name="T7" fmla="*/ 4 h 7"/>
                <a:gd name="T8" fmla="*/ 26 w 26"/>
                <a:gd name="T9" fmla="*/ 0 h 7"/>
              </a:gdLst>
              <a:ahLst/>
              <a:cxnLst>
                <a:cxn ang="0">
                  <a:pos x="T0" y="T1"/>
                </a:cxn>
                <a:cxn ang="0">
                  <a:pos x="T2" y="T3"/>
                </a:cxn>
                <a:cxn ang="0">
                  <a:pos x="T4" y="T5"/>
                </a:cxn>
                <a:cxn ang="0">
                  <a:pos x="T6" y="T7"/>
                </a:cxn>
                <a:cxn ang="0">
                  <a:pos x="T8" y="T9"/>
                </a:cxn>
              </a:cxnLst>
              <a:rect l="0" t="0" r="r" b="b"/>
              <a:pathLst>
                <a:path w="26" h="7">
                  <a:moveTo>
                    <a:pt x="26" y="0"/>
                  </a:moveTo>
                  <a:cubicBezTo>
                    <a:pt x="17" y="1"/>
                    <a:pt x="8" y="2"/>
                    <a:pt x="0" y="3"/>
                  </a:cubicBezTo>
                  <a:cubicBezTo>
                    <a:pt x="0" y="7"/>
                    <a:pt x="0" y="7"/>
                    <a:pt x="0" y="7"/>
                  </a:cubicBezTo>
                  <a:cubicBezTo>
                    <a:pt x="9" y="6"/>
                    <a:pt x="18" y="5"/>
                    <a:pt x="26" y="4"/>
                  </a:cubicBezTo>
                  <a:cubicBezTo>
                    <a:pt x="26" y="0"/>
                    <a:pt x="26" y="0"/>
                    <a:pt x="26"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22" name="Freeform 64"/>
            <p:cNvSpPr/>
            <p:nvPr/>
          </p:nvSpPr>
          <p:spPr bwMode="auto">
            <a:xfrm>
              <a:off x="7553325" y="4287838"/>
              <a:ext cx="96838" cy="79375"/>
            </a:xfrm>
            <a:custGeom>
              <a:avLst/>
              <a:gdLst>
                <a:gd name="T0" fmla="*/ 2 w 23"/>
                <a:gd name="T1" fmla="*/ 0 h 19"/>
                <a:gd name="T2" fmla="*/ 0 w 23"/>
                <a:gd name="T3" fmla="*/ 3 h 19"/>
                <a:gd name="T4" fmla="*/ 21 w 23"/>
                <a:gd name="T5" fmla="*/ 19 h 19"/>
                <a:gd name="T6" fmla="*/ 23 w 23"/>
                <a:gd name="T7" fmla="*/ 16 h 19"/>
                <a:gd name="T8" fmla="*/ 2 w 23"/>
                <a:gd name="T9" fmla="*/ 0 h 19"/>
              </a:gdLst>
              <a:ahLst/>
              <a:cxnLst>
                <a:cxn ang="0">
                  <a:pos x="T0" y="T1"/>
                </a:cxn>
                <a:cxn ang="0">
                  <a:pos x="T2" y="T3"/>
                </a:cxn>
                <a:cxn ang="0">
                  <a:pos x="T4" y="T5"/>
                </a:cxn>
                <a:cxn ang="0">
                  <a:pos x="T6" y="T7"/>
                </a:cxn>
                <a:cxn ang="0">
                  <a:pos x="T8" y="T9"/>
                </a:cxn>
              </a:cxnLst>
              <a:rect l="0" t="0" r="r" b="b"/>
              <a:pathLst>
                <a:path w="23" h="19">
                  <a:moveTo>
                    <a:pt x="2" y="0"/>
                  </a:moveTo>
                  <a:cubicBezTo>
                    <a:pt x="0" y="3"/>
                    <a:pt x="0" y="3"/>
                    <a:pt x="0" y="3"/>
                  </a:cubicBezTo>
                  <a:cubicBezTo>
                    <a:pt x="7" y="8"/>
                    <a:pt x="14" y="13"/>
                    <a:pt x="21" y="19"/>
                  </a:cubicBezTo>
                  <a:cubicBezTo>
                    <a:pt x="23" y="16"/>
                    <a:pt x="23" y="16"/>
                    <a:pt x="23" y="16"/>
                  </a:cubicBezTo>
                  <a:cubicBezTo>
                    <a:pt x="16" y="10"/>
                    <a:pt x="9" y="5"/>
                    <a:pt x="2"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23" name="Freeform 65"/>
            <p:cNvSpPr/>
            <p:nvPr/>
          </p:nvSpPr>
          <p:spPr bwMode="auto">
            <a:xfrm>
              <a:off x="8027988" y="4767263"/>
              <a:ext cx="76200" cy="101600"/>
            </a:xfrm>
            <a:custGeom>
              <a:avLst/>
              <a:gdLst>
                <a:gd name="T0" fmla="*/ 3 w 18"/>
                <a:gd name="T1" fmla="*/ 0 h 24"/>
                <a:gd name="T2" fmla="*/ 0 w 18"/>
                <a:gd name="T3" fmla="*/ 2 h 24"/>
                <a:gd name="T4" fmla="*/ 15 w 18"/>
                <a:gd name="T5" fmla="*/ 24 h 24"/>
                <a:gd name="T6" fmla="*/ 18 w 18"/>
                <a:gd name="T7" fmla="*/ 22 h 24"/>
                <a:gd name="T8" fmla="*/ 3 w 18"/>
                <a:gd name="T9" fmla="*/ 0 h 24"/>
              </a:gdLst>
              <a:ahLst/>
              <a:cxnLst>
                <a:cxn ang="0">
                  <a:pos x="T0" y="T1"/>
                </a:cxn>
                <a:cxn ang="0">
                  <a:pos x="T2" y="T3"/>
                </a:cxn>
                <a:cxn ang="0">
                  <a:pos x="T4" y="T5"/>
                </a:cxn>
                <a:cxn ang="0">
                  <a:pos x="T6" y="T7"/>
                </a:cxn>
                <a:cxn ang="0">
                  <a:pos x="T8" y="T9"/>
                </a:cxn>
              </a:cxnLst>
              <a:rect l="0" t="0" r="r" b="b"/>
              <a:pathLst>
                <a:path w="18" h="24">
                  <a:moveTo>
                    <a:pt x="3" y="0"/>
                  </a:moveTo>
                  <a:cubicBezTo>
                    <a:pt x="0" y="2"/>
                    <a:pt x="0" y="2"/>
                    <a:pt x="0" y="2"/>
                  </a:cubicBezTo>
                  <a:cubicBezTo>
                    <a:pt x="5" y="9"/>
                    <a:pt x="10" y="17"/>
                    <a:pt x="15" y="24"/>
                  </a:cubicBezTo>
                  <a:cubicBezTo>
                    <a:pt x="18" y="22"/>
                    <a:pt x="18" y="22"/>
                    <a:pt x="18" y="22"/>
                  </a:cubicBezTo>
                  <a:cubicBezTo>
                    <a:pt x="13" y="14"/>
                    <a:pt x="8" y="7"/>
                    <a:pt x="3"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24" name="Freeform 66"/>
            <p:cNvSpPr/>
            <p:nvPr/>
          </p:nvSpPr>
          <p:spPr bwMode="auto">
            <a:xfrm>
              <a:off x="8253413" y="5160963"/>
              <a:ext cx="58738" cy="111125"/>
            </a:xfrm>
            <a:custGeom>
              <a:avLst/>
              <a:gdLst>
                <a:gd name="T0" fmla="*/ 4 w 14"/>
                <a:gd name="T1" fmla="*/ 0 h 26"/>
                <a:gd name="T2" fmla="*/ 0 w 14"/>
                <a:gd name="T3" fmla="*/ 2 h 26"/>
                <a:gd name="T4" fmla="*/ 10 w 14"/>
                <a:gd name="T5" fmla="*/ 26 h 26"/>
                <a:gd name="T6" fmla="*/ 14 w 14"/>
                <a:gd name="T7" fmla="*/ 25 h 26"/>
                <a:gd name="T8" fmla="*/ 4 w 14"/>
                <a:gd name="T9" fmla="*/ 0 h 26"/>
              </a:gdLst>
              <a:ahLst/>
              <a:cxnLst>
                <a:cxn ang="0">
                  <a:pos x="T0" y="T1"/>
                </a:cxn>
                <a:cxn ang="0">
                  <a:pos x="T2" y="T3"/>
                </a:cxn>
                <a:cxn ang="0">
                  <a:pos x="T4" y="T5"/>
                </a:cxn>
                <a:cxn ang="0">
                  <a:pos x="T6" y="T7"/>
                </a:cxn>
                <a:cxn ang="0">
                  <a:pos x="T8" y="T9"/>
                </a:cxn>
              </a:cxnLst>
              <a:rect l="0" t="0" r="r" b="b"/>
              <a:pathLst>
                <a:path w="14" h="26">
                  <a:moveTo>
                    <a:pt x="4" y="0"/>
                  </a:moveTo>
                  <a:cubicBezTo>
                    <a:pt x="0" y="2"/>
                    <a:pt x="0" y="2"/>
                    <a:pt x="0" y="2"/>
                  </a:cubicBezTo>
                  <a:cubicBezTo>
                    <a:pt x="4" y="10"/>
                    <a:pt x="7" y="18"/>
                    <a:pt x="10" y="26"/>
                  </a:cubicBezTo>
                  <a:cubicBezTo>
                    <a:pt x="14" y="25"/>
                    <a:pt x="14" y="25"/>
                    <a:pt x="14" y="25"/>
                  </a:cubicBezTo>
                  <a:cubicBezTo>
                    <a:pt x="11" y="16"/>
                    <a:pt x="7" y="8"/>
                    <a:pt x="4"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25" name="Freeform 67"/>
            <p:cNvSpPr/>
            <p:nvPr/>
          </p:nvSpPr>
          <p:spPr bwMode="auto">
            <a:xfrm>
              <a:off x="7727950" y="4427538"/>
              <a:ext cx="92075" cy="88900"/>
            </a:xfrm>
            <a:custGeom>
              <a:avLst/>
              <a:gdLst>
                <a:gd name="T0" fmla="*/ 3 w 22"/>
                <a:gd name="T1" fmla="*/ 0 h 21"/>
                <a:gd name="T2" fmla="*/ 0 w 22"/>
                <a:gd name="T3" fmla="*/ 3 h 21"/>
                <a:gd name="T4" fmla="*/ 19 w 22"/>
                <a:gd name="T5" fmla="*/ 21 h 21"/>
                <a:gd name="T6" fmla="*/ 22 w 22"/>
                <a:gd name="T7" fmla="*/ 19 h 21"/>
                <a:gd name="T8" fmla="*/ 3 w 22"/>
                <a:gd name="T9" fmla="*/ 0 h 21"/>
              </a:gdLst>
              <a:ahLst/>
              <a:cxnLst>
                <a:cxn ang="0">
                  <a:pos x="T0" y="T1"/>
                </a:cxn>
                <a:cxn ang="0">
                  <a:pos x="T2" y="T3"/>
                </a:cxn>
                <a:cxn ang="0">
                  <a:pos x="T4" y="T5"/>
                </a:cxn>
                <a:cxn ang="0">
                  <a:pos x="T6" y="T7"/>
                </a:cxn>
                <a:cxn ang="0">
                  <a:pos x="T8" y="T9"/>
                </a:cxn>
              </a:cxnLst>
              <a:rect l="0" t="0" r="r" b="b"/>
              <a:pathLst>
                <a:path w="22" h="21">
                  <a:moveTo>
                    <a:pt x="3" y="0"/>
                  </a:moveTo>
                  <a:cubicBezTo>
                    <a:pt x="0" y="3"/>
                    <a:pt x="0" y="3"/>
                    <a:pt x="0" y="3"/>
                  </a:cubicBezTo>
                  <a:cubicBezTo>
                    <a:pt x="7" y="9"/>
                    <a:pt x="13" y="15"/>
                    <a:pt x="19" y="21"/>
                  </a:cubicBezTo>
                  <a:cubicBezTo>
                    <a:pt x="22" y="19"/>
                    <a:pt x="22" y="19"/>
                    <a:pt x="22" y="19"/>
                  </a:cubicBezTo>
                  <a:cubicBezTo>
                    <a:pt x="16" y="12"/>
                    <a:pt x="9" y="6"/>
                    <a:pt x="3"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26" name="Freeform 68"/>
            <p:cNvSpPr/>
            <p:nvPr/>
          </p:nvSpPr>
          <p:spPr bwMode="auto">
            <a:xfrm>
              <a:off x="8299450" y="6735763"/>
              <a:ext cx="50800" cy="114300"/>
            </a:xfrm>
            <a:custGeom>
              <a:avLst/>
              <a:gdLst>
                <a:gd name="T0" fmla="*/ 9 w 12"/>
                <a:gd name="T1" fmla="*/ 0 h 27"/>
                <a:gd name="T2" fmla="*/ 0 w 12"/>
                <a:gd name="T3" fmla="*/ 25 h 27"/>
                <a:gd name="T4" fmla="*/ 3 w 12"/>
                <a:gd name="T5" fmla="*/ 27 h 27"/>
                <a:gd name="T6" fmla="*/ 12 w 12"/>
                <a:gd name="T7" fmla="*/ 1 h 27"/>
                <a:gd name="T8" fmla="*/ 9 w 12"/>
                <a:gd name="T9" fmla="*/ 0 h 27"/>
              </a:gdLst>
              <a:ahLst/>
              <a:cxnLst>
                <a:cxn ang="0">
                  <a:pos x="T0" y="T1"/>
                </a:cxn>
                <a:cxn ang="0">
                  <a:pos x="T2" y="T3"/>
                </a:cxn>
                <a:cxn ang="0">
                  <a:pos x="T4" y="T5"/>
                </a:cxn>
                <a:cxn ang="0">
                  <a:pos x="T6" y="T7"/>
                </a:cxn>
                <a:cxn ang="0">
                  <a:pos x="T8" y="T9"/>
                </a:cxn>
              </a:cxnLst>
              <a:rect l="0" t="0" r="r" b="b"/>
              <a:pathLst>
                <a:path w="12" h="27">
                  <a:moveTo>
                    <a:pt x="9" y="0"/>
                  </a:moveTo>
                  <a:cubicBezTo>
                    <a:pt x="6" y="8"/>
                    <a:pt x="3" y="17"/>
                    <a:pt x="0" y="25"/>
                  </a:cubicBezTo>
                  <a:cubicBezTo>
                    <a:pt x="3" y="27"/>
                    <a:pt x="3" y="27"/>
                    <a:pt x="3" y="27"/>
                  </a:cubicBezTo>
                  <a:cubicBezTo>
                    <a:pt x="6" y="18"/>
                    <a:pt x="9" y="10"/>
                    <a:pt x="12" y="1"/>
                  </a:cubicBezTo>
                  <a:cubicBezTo>
                    <a:pt x="9" y="0"/>
                    <a:pt x="9" y="0"/>
                    <a:pt x="9"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27" name="Freeform 69"/>
            <p:cNvSpPr/>
            <p:nvPr/>
          </p:nvSpPr>
          <p:spPr bwMode="auto">
            <a:xfrm>
              <a:off x="4259263" y="6061075"/>
              <a:ext cx="20638" cy="114300"/>
            </a:xfrm>
            <a:custGeom>
              <a:avLst/>
              <a:gdLst>
                <a:gd name="T0" fmla="*/ 4 w 5"/>
                <a:gd name="T1" fmla="*/ 0 h 27"/>
                <a:gd name="T2" fmla="*/ 0 w 5"/>
                <a:gd name="T3" fmla="*/ 0 h 27"/>
                <a:gd name="T4" fmla="*/ 1 w 5"/>
                <a:gd name="T5" fmla="*/ 27 h 27"/>
                <a:gd name="T6" fmla="*/ 5 w 5"/>
                <a:gd name="T7" fmla="*/ 27 h 27"/>
                <a:gd name="T8" fmla="*/ 4 w 5"/>
                <a:gd name="T9" fmla="*/ 0 h 27"/>
              </a:gdLst>
              <a:ahLst/>
              <a:cxnLst>
                <a:cxn ang="0">
                  <a:pos x="T0" y="T1"/>
                </a:cxn>
                <a:cxn ang="0">
                  <a:pos x="T2" y="T3"/>
                </a:cxn>
                <a:cxn ang="0">
                  <a:pos x="T4" y="T5"/>
                </a:cxn>
                <a:cxn ang="0">
                  <a:pos x="T6" y="T7"/>
                </a:cxn>
                <a:cxn ang="0">
                  <a:pos x="T8" y="T9"/>
                </a:cxn>
              </a:cxnLst>
              <a:rect l="0" t="0" r="r" b="b"/>
              <a:pathLst>
                <a:path w="5" h="27">
                  <a:moveTo>
                    <a:pt x="4" y="0"/>
                  </a:moveTo>
                  <a:cubicBezTo>
                    <a:pt x="0" y="0"/>
                    <a:pt x="0" y="0"/>
                    <a:pt x="0" y="0"/>
                  </a:cubicBezTo>
                  <a:cubicBezTo>
                    <a:pt x="0" y="9"/>
                    <a:pt x="0" y="19"/>
                    <a:pt x="1" y="27"/>
                  </a:cubicBezTo>
                  <a:cubicBezTo>
                    <a:pt x="5" y="27"/>
                    <a:pt x="5" y="27"/>
                    <a:pt x="5" y="27"/>
                  </a:cubicBezTo>
                  <a:cubicBezTo>
                    <a:pt x="4" y="18"/>
                    <a:pt x="4" y="9"/>
                    <a:pt x="4"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28" name="Freeform 70"/>
            <p:cNvSpPr/>
            <p:nvPr/>
          </p:nvSpPr>
          <p:spPr bwMode="auto">
            <a:xfrm>
              <a:off x="4330700" y="5381625"/>
              <a:ext cx="50800" cy="114300"/>
            </a:xfrm>
            <a:custGeom>
              <a:avLst/>
              <a:gdLst>
                <a:gd name="T0" fmla="*/ 8 w 12"/>
                <a:gd name="T1" fmla="*/ 0 h 27"/>
                <a:gd name="T2" fmla="*/ 0 w 12"/>
                <a:gd name="T3" fmla="*/ 26 h 27"/>
                <a:gd name="T4" fmla="*/ 4 w 12"/>
                <a:gd name="T5" fmla="*/ 27 h 27"/>
                <a:gd name="T6" fmla="*/ 12 w 12"/>
                <a:gd name="T7" fmla="*/ 1 h 27"/>
                <a:gd name="T8" fmla="*/ 8 w 12"/>
                <a:gd name="T9" fmla="*/ 0 h 27"/>
              </a:gdLst>
              <a:ahLst/>
              <a:cxnLst>
                <a:cxn ang="0">
                  <a:pos x="T0" y="T1"/>
                </a:cxn>
                <a:cxn ang="0">
                  <a:pos x="T2" y="T3"/>
                </a:cxn>
                <a:cxn ang="0">
                  <a:pos x="T4" y="T5"/>
                </a:cxn>
                <a:cxn ang="0">
                  <a:pos x="T6" y="T7"/>
                </a:cxn>
                <a:cxn ang="0">
                  <a:pos x="T8" y="T9"/>
                </a:cxn>
              </a:cxnLst>
              <a:rect l="0" t="0" r="r" b="b"/>
              <a:pathLst>
                <a:path w="12" h="27">
                  <a:moveTo>
                    <a:pt x="8" y="0"/>
                  </a:moveTo>
                  <a:cubicBezTo>
                    <a:pt x="5" y="9"/>
                    <a:pt x="3" y="17"/>
                    <a:pt x="0" y="26"/>
                  </a:cubicBezTo>
                  <a:cubicBezTo>
                    <a:pt x="4" y="27"/>
                    <a:pt x="4" y="27"/>
                    <a:pt x="4" y="27"/>
                  </a:cubicBezTo>
                  <a:cubicBezTo>
                    <a:pt x="6" y="18"/>
                    <a:pt x="9" y="10"/>
                    <a:pt x="12" y="1"/>
                  </a:cubicBezTo>
                  <a:cubicBezTo>
                    <a:pt x="8" y="0"/>
                    <a:pt x="8" y="0"/>
                    <a:pt x="8"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29" name="Freeform 71"/>
            <p:cNvSpPr/>
            <p:nvPr/>
          </p:nvSpPr>
          <p:spPr bwMode="auto">
            <a:xfrm>
              <a:off x="4284663" y="5602288"/>
              <a:ext cx="38100" cy="119063"/>
            </a:xfrm>
            <a:custGeom>
              <a:avLst/>
              <a:gdLst>
                <a:gd name="T0" fmla="*/ 5 w 9"/>
                <a:gd name="T1" fmla="*/ 0 h 28"/>
                <a:gd name="T2" fmla="*/ 0 w 9"/>
                <a:gd name="T3" fmla="*/ 27 h 28"/>
                <a:gd name="T4" fmla="*/ 4 w 9"/>
                <a:gd name="T5" fmla="*/ 28 h 28"/>
                <a:gd name="T6" fmla="*/ 9 w 9"/>
                <a:gd name="T7" fmla="*/ 1 h 28"/>
                <a:gd name="T8" fmla="*/ 5 w 9"/>
                <a:gd name="T9" fmla="*/ 0 h 28"/>
              </a:gdLst>
              <a:ahLst/>
              <a:cxnLst>
                <a:cxn ang="0">
                  <a:pos x="T0" y="T1"/>
                </a:cxn>
                <a:cxn ang="0">
                  <a:pos x="T2" y="T3"/>
                </a:cxn>
                <a:cxn ang="0">
                  <a:pos x="T4" y="T5"/>
                </a:cxn>
                <a:cxn ang="0">
                  <a:pos x="T6" y="T7"/>
                </a:cxn>
                <a:cxn ang="0">
                  <a:pos x="T8" y="T9"/>
                </a:cxn>
              </a:cxnLst>
              <a:rect l="0" t="0" r="r" b="b"/>
              <a:pathLst>
                <a:path w="9" h="28">
                  <a:moveTo>
                    <a:pt x="5" y="0"/>
                  </a:moveTo>
                  <a:cubicBezTo>
                    <a:pt x="3" y="9"/>
                    <a:pt x="2" y="18"/>
                    <a:pt x="0" y="27"/>
                  </a:cubicBezTo>
                  <a:cubicBezTo>
                    <a:pt x="4" y="28"/>
                    <a:pt x="4" y="28"/>
                    <a:pt x="4" y="28"/>
                  </a:cubicBezTo>
                  <a:cubicBezTo>
                    <a:pt x="5" y="19"/>
                    <a:pt x="7" y="10"/>
                    <a:pt x="9" y="1"/>
                  </a:cubicBezTo>
                  <a:cubicBezTo>
                    <a:pt x="5" y="0"/>
                    <a:pt x="5" y="0"/>
                    <a:pt x="5"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30" name="Freeform 72"/>
            <p:cNvSpPr/>
            <p:nvPr/>
          </p:nvSpPr>
          <p:spPr bwMode="auto">
            <a:xfrm>
              <a:off x="4894263" y="4432300"/>
              <a:ext cx="90488" cy="88900"/>
            </a:xfrm>
            <a:custGeom>
              <a:avLst/>
              <a:gdLst>
                <a:gd name="T0" fmla="*/ 19 w 21"/>
                <a:gd name="T1" fmla="*/ 0 h 21"/>
                <a:gd name="T2" fmla="*/ 0 w 21"/>
                <a:gd name="T3" fmla="*/ 18 h 21"/>
                <a:gd name="T4" fmla="*/ 2 w 21"/>
                <a:gd name="T5" fmla="*/ 21 h 21"/>
                <a:gd name="T6" fmla="*/ 21 w 21"/>
                <a:gd name="T7" fmla="*/ 3 h 21"/>
                <a:gd name="T8" fmla="*/ 19 w 21"/>
                <a:gd name="T9" fmla="*/ 0 h 21"/>
              </a:gdLst>
              <a:ahLst/>
              <a:cxnLst>
                <a:cxn ang="0">
                  <a:pos x="T0" y="T1"/>
                </a:cxn>
                <a:cxn ang="0">
                  <a:pos x="T2" y="T3"/>
                </a:cxn>
                <a:cxn ang="0">
                  <a:pos x="T4" y="T5"/>
                </a:cxn>
                <a:cxn ang="0">
                  <a:pos x="T6" y="T7"/>
                </a:cxn>
                <a:cxn ang="0">
                  <a:pos x="T8" y="T9"/>
                </a:cxn>
              </a:cxnLst>
              <a:rect l="0" t="0" r="r" b="b"/>
              <a:pathLst>
                <a:path w="21" h="21">
                  <a:moveTo>
                    <a:pt x="19" y="0"/>
                  </a:moveTo>
                  <a:cubicBezTo>
                    <a:pt x="12" y="6"/>
                    <a:pt x="6" y="12"/>
                    <a:pt x="0" y="18"/>
                  </a:cubicBezTo>
                  <a:cubicBezTo>
                    <a:pt x="2" y="21"/>
                    <a:pt x="2" y="21"/>
                    <a:pt x="2" y="21"/>
                  </a:cubicBezTo>
                  <a:cubicBezTo>
                    <a:pt x="8" y="15"/>
                    <a:pt x="15" y="9"/>
                    <a:pt x="21" y="3"/>
                  </a:cubicBezTo>
                  <a:cubicBezTo>
                    <a:pt x="19" y="0"/>
                    <a:pt x="19" y="0"/>
                    <a:pt x="19"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31" name="Freeform 73"/>
            <p:cNvSpPr/>
            <p:nvPr/>
          </p:nvSpPr>
          <p:spPr bwMode="auto">
            <a:xfrm>
              <a:off x="4305300" y="6515100"/>
              <a:ext cx="42863" cy="117475"/>
            </a:xfrm>
            <a:custGeom>
              <a:avLst/>
              <a:gdLst>
                <a:gd name="T0" fmla="*/ 4 w 10"/>
                <a:gd name="T1" fmla="*/ 0 h 28"/>
                <a:gd name="T2" fmla="*/ 0 w 10"/>
                <a:gd name="T3" fmla="*/ 1 h 28"/>
                <a:gd name="T4" fmla="*/ 7 w 10"/>
                <a:gd name="T5" fmla="*/ 28 h 28"/>
                <a:gd name="T6" fmla="*/ 10 w 10"/>
                <a:gd name="T7" fmla="*/ 27 h 28"/>
                <a:gd name="T8" fmla="*/ 4 w 10"/>
                <a:gd name="T9" fmla="*/ 0 h 28"/>
              </a:gdLst>
              <a:ahLst/>
              <a:cxnLst>
                <a:cxn ang="0">
                  <a:pos x="T0" y="T1"/>
                </a:cxn>
                <a:cxn ang="0">
                  <a:pos x="T2" y="T3"/>
                </a:cxn>
                <a:cxn ang="0">
                  <a:pos x="T4" y="T5"/>
                </a:cxn>
                <a:cxn ang="0">
                  <a:pos x="T6" y="T7"/>
                </a:cxn>
                <a:cxn ang="0">
                  <a:pos x="T8" y="T9"/>
                </a:cxn>
              </a:cxnLst>
              <a:rect l="0" t="0" r="r" b="b"/>
              <a:pathLst>
                <a:path w="10" h="28">
                  <a:moveTo>
                    <a:pt x="4" y="0"/>
                  </a:moveTo>
                  <a:cubicBezTo>
                    <a:pt x="0" y="1"/>
                    <a:pt x="0" y="1"/>
                    <a:pt x="0" y="1"/>
                  </a:cubicBezTo>
                  <a:cubicBezTo>
                    <a:pt x="2" y="10"/>
                    <a:pt x="4" y="19"/>
                    <a:pt x="7" y="28"/>
                  </a:cubicBezTo>
                  <a:cubicBezTo>
                    <a:pt x="10" y="27"/>
                    <a:pt x="10" y="27"/>
                    <a:pt x="10" y="27"/>
                  </a:cubicBezTo>
                  <a:cubicBezTo>
                    <a:pt x="8" y="18"/>
                    <a:pt x="6" y="9"/>
                    <a:pt x="4"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32" name="Freeform 74"/>
            <p:cNvSpPr/>
            <p:nvPr/>
          </p:nvSpPr>
          <p:spPr bwMode="auto">
            <a:xfrm>
              <a:off x="4271963" y="6289675"/>
              <a:ext cx="30163" cy="119063"/>
            </a:xfrm>
            <a:custGeom>
              <a:avLst/>
              <a:gdLst>
                <a:gd name="T0" fmla="*/ 4 w 7"/>
                <a:gd name="T1" fmla="*/ 0 h 28"/>
                <a:gd name="T2" fmla="*/ 0 w 7"/>
                <a:gd name="T3" fmla="*/ 1 h 28"/>
                <a:gd name="T4" fmla="*/ 4 w 7"/>
                <a:gd name="T5" fmla="*/ 28 h 28"/>
                <a:gd name="T6" fmla="*/ 7 w 7"/>
                <a:gd name="T7" fmla="*/ 27 h 28"/>
                <a:gd name="T8" fmla="*/ 4 w 7"/>
                <a:gd name="T9" fmla="*/ 0 h 28"/>
              </a:gdLst>
              <a:ahLst/>
              <a:cxnLst>
                <a:cxn ang="0">
                  <a:pos x="T0" y="T1"/>
                </a:cxn>
                <a:cxn ang="0">
                  <a:pos x="T2" y="T3"/>
                </a:cxn>
                <a:cxn ang="0">
                  <a:pos x="T4" y="T5"/>
                </a:cxn>
                <a:cxn ang="0">
                  <a:pos x="T6" y="T7"/>
                </a:cxn>
                <a:cxn ang="0">
                  <a:pos x="T8" y="T9"/>
                </a:cxn>
              </a:cxnLst>
              <a:rect l="0" t="0" r="r" b="b"/>
              <a:pathLst>
                <a:path w="7" h="28">
                  <a:moveTo>
                    <a:pt x="4" y="0"/>
                  </a:moveTo>
                  <a:cubicBezTo>
                    <a:pt x="0" y="1"/>
                    <a:pt x="0" y="1"/>
                    <a:pt x="0" y="1"/>
                  </a:cubicBezTo>
                  <a:cubicBezTo>
                    <a:pt x="1" y="10"/>
                    <a:pt x="2" y="19"/>
                    <a:pt x="4" y="28"/>
                  </a:cubicBezTo>
                  <a:cubicBezTo>
                    <a:pt x="7" y="27"/>
                    <a:pt x="7" y="27"/>
                    <a:pt x="7" y="27"/>
                  </a:cubicBezTo>
                  <a:cubicBezTo>
                    <a:pt x="6" y="18"/>
                    <a:pt x="5" y="9"/>
                    <a:pt x="4"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33" name="Freeform 75"/>
            <p:cNvSpPr/>
            <p:nvPr/>
          </p:nvSpPr>
          <p:spPr bwMode="auto">
            <a:xfrm>
              <a:off x="4264025" y="5830888"/>
              <a:ext cx="25400" cy="115888"/>
            </a:xfrm>
            <a:custGeom>
              <a:avLst/>
              <a:gdLst>
                <a:gd name="T0" fmla="*/ 2 w 6"/>
                <a:gd name="T1" fmla="*/ 0 h 27"/>
                <a:gd name="T2" fmla="*/ 0 w 6"/>
                <a:gd name="T3" fmla="*/ 27 h 27"/>
                <a:gd name="T4" fmla="*/ 4 w 6"/>
                <a:gd name="T5" fmla="*/ 27 h 27"/>
                <a:gd name="T6" fmla="*/ 6 w 6"/>
                <a:gd name="T7" fmla="*/ 1 h 27"/>
                <a:gd name="T8" fmla="*/ 2 w 6"/>
                <a:gd name="T9" fmla="*/ 0 h 27"/>
              </a:gdLst>
              <a:ahLst/>
              <a:cxnLst>
                <a:cxn ang="0">
                  <a:pos x="T0" y="T1"/>
                </a:cxn>
                <a:cxn ang="0">
                  <a:pos x="T2" y="T3"/>
                </a:cxn>
                <a:cxn ang="0">
                  <a:pos x="T4" y="T5"/>
                </a:cxn>
                <a:cxn ang="0">
                  <a:pos x="T6" y="T7"/>
                </a:cxn>
                <a:cxn ang="0">
                  <a:pos x="T8" y="T9"/>
                </a:cxn>
              </a:cxnLst>
              <a:rect l="0" t="0" r="r" b="b"/>
              <a:pathLst>
                <a:path w="6" h="27">
                  <a:moveTo>
                    <a:pt x="2" y="0"/>
                  </a:moveTo>
                  <a:cubicBezTo>
                    <a:pt x="1" y="9"/>
                    <a:pt x="0" y="18"/>
                    <a:pt x="0" y="27"/>
                  </a:cubicBezTo>
                  <a:cubicBezTo>
                    <a:pt x="4" y="27"/>
                    <a:pt x="4" y="27"/>
                    <a:pt x="4" y="27"/>
                  </a:cubicBezTo>
                  <a:cubicBezTo>
                    <a:pt x="4" y="18"/>
                    <a:pt x="5" y="9"/>
                    <a:pt x="6" y="1"/>
                  </a:cubicBezTo>
                  <a:cubicBezTo>
                    <a:pt x="2" y="0"/>
                    <a:pt x="2" y="0"/>
                    <a:pt x="2"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34" name="Freeform 76"/>
            <p:cNvSpPr/>
            <p:nvPr/>
          </p:nvSpPr>
          <p:spPr bwMode="auto">
            <a:xfrm>
              <a:off x="4741863" y="4592638"/>
              <a:ext cx="85725" cy="98425"/>
            </a:xfrm>
            <a:custGeom>
              <a:avLst/>
              <a:gdLst>
                <a:gd name="T0" fmla="*/ 17 w 20"/>
                <a:gd name="T1" fmla="*/ 0 h 23"/>
                <a:gd name="T2" fmla="*/ 0 w 20"/>
                <a:gd name="T3" fmla="*/ 20 h 23"/>
                <a:gd name="T4" fmla="*/ 3 w 20"/>
                <a:gd name="T5" fmla="*/ 23 h 23"/>
                <a:gd name="T6" fmla="*/ 20 w 20"/>
                <a:gd name="T7" fmla="*/ 3 h 23"/>
                <a:gd name="T8" fmla="*/ 17 w 20"/>
                <a:gd name="T9" fmla="*/ 0 h 23"/>
              </a:gdLst>
              <a:ahLst/>
              <a:cxnLst>
                <a:cxn ang="0">
                  <a:pos x="T0" y="T1"/>
                </a:cxn>
                <a:cxn ang="0">
                  <a:pos x="T2" y="T3"/>
                </a:cxn>
                <a:cxn ang="0">
                  <a:pos x="T4" y="T5"/>
                </a:cxn>
                <a:cxn ang="0">
                  <a:pos x="T6" y="T7"/>
                </a:cxn>
                <a:cxn ang="0">
                  <a:pos x="T8" y="T9"/>
                </a:cxn>
              </a:cxnLst>
              <a:rect l="0" t="0" r="r" b="b"/>
              <a:pathLst>
                <a:path w="20" h="23">
                  <a:moveTo>
                    <a:pt x="17" y="0"/>
                  </a:moveTo>
                  <a:cubicBezTo>
                    <a:pt x="11" y="7"/>
                    <a:pt x="5" y="13"/>
                    <a:pt x="0" y="20"/>
                  </a:cubicBezTo>
                  <a:cubicBezTo>
                    <a:pt x="3" y="23"/>
                    <a:pt x="3" y="23"/>
                    <a:pt x="3" y="23"/>
                  </a:cubicBezTo>
                  <a:cubicBezTo>
                    <a:pt x="8" y="16"/>
                    <a:pt x="14" y="9"/>
                    <a:pt x="20" y="3"/>
                  </a:cubicBezTo>
                  <a:cubicBezTo>
                    <a:pt x="17" y="0"/>
                    <a:pt x="17" y="0"/>
                    <a:pt x="17"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35" name="Freeform 77"/>
            <p:cNvSpPr/>
            <p:nvPr/>
          </p:nvSpPr>
          <p:spPr bwMode="auto">
            <a:xfrm>
              <a:off x="4606925" y="4770438"/>
              <a:ext cx="80963" cy="101600"/>
            </a:xfrm>
            <a:custGeom>
              <a:avLst/>
              <a:gdLst>
                <a:gd name="T0" fmla="*/ 16 w 19"/>
                <a:gd name="T1" fmla="*/ 0 h 24"/>
                <a:gd name="T2" fmla="*/ 0 w 19"/>
                <a:gd name="T3" fmla="*/ 22 h 24"/>
                <a:gd name="T4" fmla="*/ 4 w 19"/>
                <a:gd name="T5" fmla="*/ 24 h 24"/>
                <a:gd name="T6" fmla="*/ 19 w 19"/>
                <a:gd name="T7" fmla="*/ 2 h 24"/>
                <a:gd name="T8" fmla="*/ 16 w 19"/>
                <a:gd name="T9" fmla="*/ 0 h 24"/>
              </a:gdLst>
              <a:ahLst/>
              <a:cxnLst>
                <a:cxn ang="0">
                  <a:pos x="T0" y="T1"/>
                </a:cxn>
                <a:cxn ang="0">
                  <a:pos x="T2" y="T3"/>
                </a:cxn>
                <a:cxn ang="0">
                  <a:pos x="T4" y="T5"/>
                </a:cxn>
                <a:cxn ang="0">
                  <a:pos x="T6" y="T7"/>
                </a:cxn>
                <a:cxn ang="0">
                  <a:pos x="T8" y="T9"/>
                </a:cxn>
              </a:cxnLst>
              <a:rect l="0" t="0" r="r" b="b"/>
              <a:pathLst>
                <a:path w="19" h="24">
                  <a:moveTo>
                    <a:pt x="16" y="0"/>
                  </a:moveTo>
                  <a:cubicBezTo>
                    <a:pt x="10" y="7"/>
                    <a:pt x="5" y="14"/>
                    <a:pt x="0" y="22"/>
                  </a:cubicBezTo>
                  <a:cubicBezTo>
                    <a:pt x="4" y="24"/>
                    <a:pt x="4" y="24"/>
                    <a:pt x="4" y="24"/>
                  </a:cubicBezTo>
                  <a:cubicBezTo>
                    <a:pt x="8" y="17"/>
                    <a:pt x="13" y="9"/>
                    <a:pt x="19" y="2"/>
                  </a:cubicBezTo>
                  <a:cubicBezTo>
                    <a:pt x="16" y="0"/>
                    <a:pt x="16" y="0"/>
                    <a:pt x="16"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36" name="Freeform 78"/>
            <p:cNvSpPr/>
            <p:nvPr/>
          </p:nvSpPr>
          <p:spPr bwMode="auto">
            <a:xfrm>
              <a:off x="4403725" y="5165725"/>
              <a:ext cx="58738" cy="114300"/>
            </a:xfrm>
            <a:custGeom>
              <a:avLst/>
              <a:gdLst>
                <a:gd name="T0" fmla="*/ 10 w 14"/>
                <a:gd name="T1" fmla="*/ 0 h 27"/>
                <a:gd name="T2" fmla="*/ 0 w 14"/>
                <a:gd name="T3" fmla="*/ 25 h 27"/>
                <a:gd name="T4" fmla="*/ 3 w 14"/>
                <a:gd name="T5" fmla="*/ 27 h 27"/>
                <a:gd name="T6" fmla="*/ 14 w 14"/>
                <a:gd name="T7" fmla="*/ 2 h 27"/>
                <a:gd name="T8" fmla="*/ 10 w 14"/>
                <a:gd name="T9" fmla="*/ 0 h 27"/>
              </a:gdLst>
              <a:ahLst/>
              <a:cxnLst>
                <a:cxn ang="0">
                  <a:pos x="T0" y="T1"/>
                </a:cxn>
                <a:cxn ang="0">
                  <a:pos x="T2" y="T3"/>
                </a:cxn>
                <a:cxn ang="0">
                  <a:pos x="T4" y="T5"/>
                </a:cxn>
                <a:cxn ang="0">
                  <a:pos x="T6" y="T7"/>
                </a:cxn>
                <a:cxn ang="0">
                  <a:pos x="T8" y="T9"/>
                </a:cxn>
              </a:cxnLst>
              <a:rect l="0" t="0" r="r" b="b"/>
              <a:pathLst>
                <a:path w="14" h="27">
                  <a:moveTo>
                    <a:pt x="10" y="0"/>
                  </a:moveTo>
                  <a:cubicBezTo>
                    <a:pt x="7" y="9"/>
                    <a:pt x="3" y="17"/>
                    <a:pt x="0" y="25"/>
                  </a:cubicBezTo>
                  <a:cubicBezTo>
                    <a:pt x="3" y="27"/>
                    <a:pt x="3" y="27"/>
                    <a:pt x="3" y="27"/>
                  </a:cubicBezTo>
                  <a:cubicBezTo>
                    <a:pt x="7" y="18"/>
                    <a:pt x="10" y="10"/>
                    <a:pt x="14" y="2"/>
                  </a:cubicBezTo>
                  <a:cubicBezTo>
                    <a:pt x="10" y="0"/>
                    <a:pt x="10" y="0"/>
                    <a:pt x="10"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37" name="Freeform 79"/>
            <p:cNvSpPr/>
            <p:nvPr/>
          </p:nvSpPr>
          <p:spPr bwMode="auto">
            <a:xfrm>
              <a:off x="4365625" y="6735763"/>
              <a:ext cx="53975" cy="114300"/>
            </a:xfrm>
            <a:custGeom>
              <a:avLst/>
              <a:gdLst>
                <a:gd name="T0" fmla="*/ 4 w 13"/>
                <a:gd name="T1" fmla="*/ 0 h 27"/>
                <a:gd name="T2" fmla="*/ 0 w 13"/>
                <a:gd name="T3" fmla="*/ 2 h 27"/>
                <a:gd name="T4" fmla="*/ 9 w 13"/>
                <a:gd name="T5" fmla="*/ 27 h 27"/>
                <a:gd name="T6" fmla="*/ 13 w 13"/>
                <a:gd name="T7" fmla="*/ 26 h 27"/>
                <a:gd name="T8" fmla="*/ 4 w 13"/>
                <a:gd name="T9" fmla="*/ 0 h 27"/>
              </a:gdLst>
              <a:ahLst/>
              <a:cxnLst>
                <a:cxn ang="0">
                  <a:pos x="T0" y="T1"/>
                </a:cxn>
                <a:cxn ang="0">
                  <a:pos x="T2" y="T3"/>
                </a:cxn>
                <a:cxn ang="0">
                  <a:pos x="T4" y="T5"/>
                </a:cxn>
                <a:cxn ang="0">
                  <a:pos x="T6" y="T7"/>
                </a:cxn>
                <a:cxn ang="0">
                  <a:pos x="T8" y="T9"/>
                </a:cxn>
              </a:cxnLst>
              <a:rect l="0" t="0" r="r" b="b"/>
              <a:pathLst>
                <a:path w="13" h="27">
                  <a:moveTo>
                    <a:pt x="4" y="0"/>
                  </a:moveTo>
                  <a:cubicBezTo>
                    <a:pt x="0" y="2"/>
                    <a:pt x="0" y="2"/>
                    <a:pt x="0" y="2"/>
                  </a:cubicBezTo>
                  <a:cubicBezTo>
                    <a:pt x="3" y="10"/>
                    <a:pt x="6" y="19"/>
                    <a:pt x="9" y="27"/>
                  </a:cubicBezTo>
                  <a:cubicBezTo>
                    <a:pt x="13" y="26"/>
                    <a:pt x="13" y="26"/>
                    <a:pt x="13" y="26"/>
                  </a:cubicBezTo>
                  <a:cubicBezTo>
                    <a:pt x="10" y="17"/>
                    <a:pt x="7" y="9"/>
                    <a:pt x="4"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38" name="Freeform 80"/>
            <p:cNvSpPr/>
            <p:nvPr/>
          </p:nvSpPr>
          <p:spPr bwMode="auto">
            <a:xfrm>
              <a:off x="4495800" y="4962525"/>
              <a:ext cx="68263" cy="109538"/>
            </a:xfrm>
            <a:custGeom>
              <a:avLst/>
              <a:gdLst>
                <a:gd name="T0" fmla="*/ 12 w 16"/>
                <a:gd name="T1" fmla="*/ 0 h 26"/>
                <a:gd name="T2" fmla="*/ 0 w 16"/>
                <a:gd name="T3" fmla="*/ 24 h 26"/>
                <a:gd name="T4" fmla="*/ 3 w 16"/>
                <a:gd name="T5" fmla="*/ 26 h 26"/>
                <a:gd name="T6" fmla="*/ 16 w 16"/>
                <a:gd name="T7" fmla="*/ 2 h 26"/>
                <a:gd name="T8" fmla="*/ 12 w 16"/>
                <a:gd name="T9" fmla="*/ 0 h 26"/>
              </a:gdLst>
              <a:ahLst/>
              <a:cxnLst>
                <a:cxn ang="0">
                  <a:pos x="T0" y="T1"/>
                </a:cxn>
                <a:cxn ang="0">
                  <a:pos x="T2" y="T3"/>
                </a:cxn>
                <a:cxn ang="0">
                  <a:pos x="T4" y="T5"/>
                </a:cxn>
                <a:cxn ang="0">
                  <a:pos x="T6" y="T7"/>
                </a:cxn>
                <a:cxn ang="0">
                  <a:pos x="T8" y="T9"/>
                </a:cxn>
              </a:cxnLst>
              <a:rect l="0" t="0" r="r" b="b"/>
              <a:pathLst>
                <a:path w="16" h="26">
                  <a:moveTo>
                    <a:pt x="12" y="0"/>
                  </a:moveTo>
                  <a:cubicBezTo>
                    <a:pt x="8" y="8"/>
                    <a:pt x="4" y="16"/>
                    <a:pt x="0" y="24"/>
                  </a:cubicBezTo>
                  <a:cubicBezTo>
                    <a:pt x="3" y="26"/>
                    <a:pt x="3" y="26"/>
                    <a:pt x="3" y="26"/>
                  </a:cubicBezTo>
                  <a:cubicBezTo>
                    <a:pt x="7" y="18"/>
                    <a:pt x="11" y="10"/>
                    <a:pt x="16" y="2"/>
                  </a:cubicBezTo>
                  <a:cubicBezTo>
                    <a:pt x="12" y="0"/>
                    <a:pt x="12" y="0"/>
                    <a:pt x="12" y="0"/>
                  </a:cubicBezTo>
                </a:path>
              </a:pathLst>
            </a:custGeom>
            <a:solidFill>
              <a:srgbClr val="D7D8D9"/>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grpSp>
      <p:sp>
        <p:nvSpPr>
          <p:cNvPr id="140" name="Rectangle 81"/>
          <p:cNvSpPr>
            <a:spLocks noChangeArrowheads="1"/>
          </p:cNvSpPr>
          <p:nvPr/>
        </p:nvSpPr>
        <p:spPr bwMode="auto">
          <a:xfrm>
            <a:off x="4119880" y="2748280"/>
            <a:ext cx="85725" cy="239522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t" anchorCtr="0" compatLnSpc="1"/>
          <a:lstStyle/>
          <a:p>
            <a:endParaRPr lang="zh-CN" altLang="en-US" sz="1350"/>
          </a:p>
        </p:txBody>
      </p:sp>
      <p:sp>
        <p:nvSpPr>
          <p:cNvPr id="141" name="Rectangle 82"/>
          <p:cNvSpPr>
            <a:spLocks noChangeArrowheads="1"/>
          </p:cNvSpPr>
          <p:nvPr/>
        </p:nvSpPr>
        <p:spPr bwMode="auto">
          <a:xfrm>
            <a:off x="4205605" y="2748280"/>
            <a:ext cx="89535" cy="239522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t" anchorCtr="0" compatLnSpc="1"/>
          <a:lstStyle/>
          <a:p>
            <a:endParaRPr lang="zh-CN" altLang="en-US" sz="1350"/>
          </a:p>
        </p:txBody>
      </p:sp>
      <p:sp>
        <p:nvSpPr>
          <p:cNvPr id="142" name="Rectangle 83"/>
          <p:cNvSpPr>
            <a:spLocks noChangeArrowheads="1"/>
          </p:cNvSpPr>
          <p:nvPr/>
        </p:nvSpPr>
        <p:spPr bwMode="auto">
          <a:xfrm>
            <a:off x="4294505" y="2748280"/>
            <a:ext cx="89535" cy="2395220"/>
          </a:xfrm>
          <a:prstGeom prst="rect">
            <a:avLst/>
          </a:prstGeom>
          <a:solidFill>
            <a:srgbClr val="EAA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t" anchorCtr="0" compatLnSpc="1"/>
          <a:lstStyle/>
          <a:p>
            <a:endParaRPr lang="zh-CN" altLang="en-US" sz="1350"/>
          </a:p>
        </p:txBody>
      </p:sp>
      <p:sp>
        <p:nvSpPr>
          <p:cNvPr id="143" name="Freeform 84"/>
          <p:cNvSpPr/>
          <p:nvPr/>
        </p:nvSpPr>
        <p:spPr bwMode="auto">
          <a:xfrm>
            <a:off x="4199890" y="2265045"/>
            <a:ext cx="100965" cy="203835"/>
          </a:xfrm>
          <a:custGeom>
            <a:avLst/>
            <a:gdLst>
              <a:gd name="T0" fmla="*/ 32 w 32"/>
              <a:gd name="T1" fmla="*/ 60 h 64"/>
              <a:gd name="T2" fmla="*/ 16 w 32"/>
              <a:gd name="T3" fmla="*/ 0 h 64"/>
              <a:gd name="T4" fmla="*/ 0 w 32"/>
              <a:gd name="T5" fmla="*/ 60 h 64"/>
              <a:gd name="T6" fmla="*/ 32 w 32"/>
              <a:gd name="T7" fmla="*/ 60 h 64"/>
            </a:gdLst>
            <a:ahLst/>
            <a:cxnLst>
              <a:cxn ang="0">
                <a:pos x="T0" y="T1"/>
              </a:cxn>
              <a:cxn ang="0">
                <a:pos x="T2" y="T3"/>
              </a:cxn>
              <a:cxn ang="0">
                <a:pos x="T4" y="T5"/>
              </a:cxn>
              <a:cxn ang="0">
                <a:pos x="T6" y="T7"/>
              </a:cxn>
            </a:cxnLst>
            <a:rect l="0" t="0" r="r" b="b"/>
            <a:pathLst>
              <a:path w="32" h="64">
                <a:moveTo>
                  <a:pt x="32" y="60"/>
                </a:moveTo>
                <a:cubicBezTo>
                  <a:pt x="16" y="0"/>
                  <a:pt x="16" y="0"/>
                  <a:pt x="16" y="0"/>
                </a:cubicBezTo>
                <a:cubicBezTo>
                  <a:pt x="0" y="60"/>
                  <a:pt x="0" y="60"/>
                  <a:pt x="0" y="60"/>
                </a:cubicBezTo>
                <a:cubicBezTo>
                  <a:pt x="10" y="64"/>
                  <a:pt x="22" y="64"/>
                  <a:pt x="32" y="60"/>
                </a:cubicBez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44" name="Freeform 85"/>
          <p:cNvSpPr/>
          <p:nvPr/>
        </p:nvSpPr>
        <p:spPr bwMode="auto">
          <a:xfrm>
            <a:off x="4119880" y="2455545"/>
            <a:ext cx="264160" cy="292735"/>
          </a:xfrm>
          <a:custGeom>
            <a:avLst/>
            <a:gdLst>
              <a:gd name="T0" fmla="*/ 25 w 83"/>
              <a:gd name="T1" fmla="*/ 0 h 92"/>
              <a:gd name="T2" fmla="*/ 0 w 83"/>
              <a:gd name="T3" fmla="*/ 92 h 92"/>
              <a:gd name="T4" fmla="*/ 83 w 83"/>
              <a:gd name="T5" fmla="*/ 92 h 92"/>
              <a:gd name="T6" fmla="*/ 57 w 83"/>
              <a:gd name="T7" fmla="*/ 0 h 92"/>
              <a:gd name="T8" fmla="*/ 25 w 83"/>
              <a:gd name="T9" fmla="*/ 0 h 92"/>
            </a:gdLst>
            <a:ahLst/>
            <a:cxnLst>
              <a:cxn ang="0">
                <a:pos x="T0" y="T1"/>
              </a:cxn>
              <a:cxn ang="0">
                <a:pos x="T2" y="T3"/>
              </a:cxn>
              <a:cxn ang="0">
                <a:pos x="T4" y="T5"/>
              </a:cxn>
              <a:cxn ang="0">
                <a:pos x="T6" y="T7"/>
              </a:cxn>
              <a:cxn ang="0">
                <a:pos x="T8" y="T9"/>
              </a:cxn>
            </a:cxnLst>
            <a:rect l="0" t="0" r="r" b="b"/>
            <a:pathLst>
              <a:path w="83" h="92">
                <a:moveTo>
                  <a:pt x="25" y="0"/>
                </a:moveTo>
                <a:cubicBezTo>
                  <a:pt x="0" y="92"/>
                  <a:pt x="0" y="92"/>
                  <a:pt x="0" y="92"/>
                </a:cubicBezTo>
                <a:cubicBezTo>
                  <a:pt x="83" y="92"/>
                  <a:pt x="83" y="92"/>
                  <a:pt x="83" y="92"/>
                </a:cubicBezTo>
                <a:cubicBezTo>
                  <a:pt x="57" y="0"/>
                  <a:pt x="57" y="0"/>
                  <a:pt x="57" y="0"/>
                </a:cubicBezTo>
                <a:cubicBezTo>
                  <a:pt x="47" y="4"/>
                  <a:pt x="35" y="4"/>
                  <a:pt x="25" y="0"/>
                </a:cubicBezTo>
                <a:close/>
              </a:path>
            </a:pathLst>
          </a:custGeom>
          <a:solidFill>
            <a:srgbClr val="F6F6F6"/>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46" name="Rectangle 86"/>
          <p:cNvSpPr>
            <a:spLocks noChangeArrowheads="1"/>
          </p:cNvSpPr>
          <p:nvPr/>
        </p:nvSpPr>
        <p:spPr bwMode="auto">
          <a:xfrm>
            <a:off x="4669790" y="3521075"/>
            <a:ext cx="89535" cy="1622425"/>
          </a:xfrm>
          <a:prstGeom prst="rect">
            <a:avLst/>
          </a:prstGeom>
          <a:solidFill>
            <a:srgbClr val="FF59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t" anchorCtr="0" compatLnSpc="1"/>
          <a:lstStyle/>
          <a:p>
            <a:endParaRPr lang="zh-CN" altLang="en-US" sz="1350"/>
          </a:p>
        </p:txBody>
      </p:sp>
      <p:sp>
        <p:nvSpPr>
          <p:cNvPr id="147" name="Rectangle 87"/>
          <p:cNvSpPr>
            <a:spLocks noChangeArrowheads="1"/>
          </p:cNvSpPr>
          <p:nvPr/>
        </p:nvSpPr>
        <p:spPr bwMode="auto">
          <a:xfrm>
            <a:off x="4759325" y="3521075"/>
            <a:ext cx="89535" cy="1622425"/>
          </a:xfrm>
          <a:prstGeom prst="rect">
            <a:avLst/>
          </a:prstGeom>
          <a:solidFill>
            <a:srgbClr val="E620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t" anchorCtr="0" compatLnSpc="1"/>
          <a:lstStyle/>
          <a:p>
            <a:endParaRPr lang="zh-CN" altLang="en-US" sz="1350"/>
          </a:p>
        </p:txBody>
      </p:sp>
      <p:sp>
        <p:nvSpPr>
          <p:cNvPr id="148" name="Rectangle 88"/>
          <p:cNvSpPr>
            <a:spLocks noChangeArrowheads="1"/>
          </p:cNvSpPr>
          <p:nvPr/>
        </p:nvSpPr>
        <p:spPr bwMode="auto">
          <a:xfrm>
            <a:off x="4848225" y="3521075"/>
            <a:ext cx="85725" cy="1622425"/>
          </a:xfrm>
          <a:prstGeom prst="rect">
            <a:avLst/>
          </a:prstGeom>
          <a:solidFill>
            <a:srgbClr val="DB19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t" anchorCtr="0" compatLnSpc="1"/>
          <a:lstStyle/>
          <a:p>
            <a:endParaRPr lang="zh-CN" altLang="en-US" sz="1350"/>
          </a:p>
        </p:txBody>
      </p:sp>
      <p:sp>
        <p:nvSpPr>
          <p:cNvPr id="149" name="Freeform 89"/>
          <p:cNvSpPr/>
          <p:nvPr/>
        </p:nvSpPr>
        <p:spPr bwMode="auto">
          <a:xfrm>
            <a:off x="4752975" y="3037840"/>
            <a:ext cx="100965" cy="200025"/>
          </a:xfrm>
          <a:custGeom>
            <a:avLst/>
            <a:gdLst>
              <a:gd name="T0" fmla="*/ 32 w 32"/>
              <a:gd name="T1" fmla="*/ 59 h 63"/>
              <a:gd name="T2" fmla="*/ 16 w 32"/>
              <a:gd name="T3" fmla="*/ 0 h 63"/>
              <a:gd name="T4" fmla="*/ 0 w 32"/>
              <a:gd name="T5" fmla="*/ 59 h 63"/>
              <a:gd name="T6" fmla="*/ 32 w 32"/>
              <a:gd name="T7" fmla="*/ 59 h 63"/>
            </a:gdLst>
            <a:ahLst/>
            <a:cxnLst>
              <a:cxn ang="0">
                <a:pos x="T0" y="T1"/>
              </a:cxn>
              <a:cxn ang="0">
                <a:pos x="T2" y="T3"/>
              </a:cxn>
              <a:cxn ang="0">
                <a:pos x="T4" y="T5"/>
              </a:cxn>
              <a:cxn ang="0">
                <a:pos x="T6" y="T7"/>
              </a:cxn>
            </a:cxnLst>
            <a:rect l="0" t="0" r="r" b="b"/>
            <a:pathLst>
              <a:path w="32" h="63">
                <a:moveTo>
                  <a:pt x="32" y="59"/>
                </a:moveTo>
                <a:cubicBezTo>
                  <a:pt x="16" y="0"/>
                  <a:pt x="16" y="0"/>
                  <a:pt x="16" y="0"/>
                </a:cubicBezTo>
                <a:cubicBezTo>
                  <a:pt x="0" y="59"/>
                  <a:pt x="0" y="59"/>
                  <a:pt x="0" y="59"/>
                </a:cubicBezTo>
                <a:cubicBezTo>
                  <a:pt x="10" y="63"/>
                  <a:pt x="21" y="63"/>
                  <a:pt x="32" y="59"/>
                </a:cubicBez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50" name="Freeform 90"/>
          <p:cNvSpPr/>
          <p:nvPr/>
        </p:nvSpPr>
        <p:spPr bwMode="auto">
          <a:xfrm>
            <a:off x="4669790" y="3225800"/>
            <a:ext cx="264160" cy="295275"/>
          </a:xfrm>
          <a:custGeom>
            <a:avLst/>
            <a:gdLst>
              <a:gd name="T0" fmla="*/ 26 w 83"/>
              <a:gd name="T1" fmla="*/ 0 h 93"/>
              <a:gd name="T2" fmla="*/ 0 w 83"/>
              <a:gd name="T3" fmla="*/ 93 h 93"/>
              <a:gd name="T4" fmla="*/ 83 w 83"/>
              <a:gd name="T5" fmla="*/ 93 h 93"/>
              <a:gd name="T6" fmla="*/ 58 w 83"/>
              <a:gd name="T7" fmla="*/ 0 h 93"/>
              <a:gd name="T8" fmla="*/ 26 w 83"/>
              <a:gd name="T9" fmla="*/ 0 h 93"/>
            </a:gdLst>
            <a:ahLst/>
            <a:cxnLst>
              <a:cxn ang="0">
                <a:pos x="T0" y="T1"/>
              </a:cxn>
              <a:cxn ang="0">
                <a:pos x="T2" y="T3"/>
              </a:cxn>
              <a:cxn ang="0">
                <a:pos x="T4" y="T5"/>
              </a:cxn>
              <a:cxn ang="0">
                <a:pos x="T6" y="T7"/>
              </a:cxn>
              <a:cxn ang="0">
                <a:pos x="T8" y="T9"/>
              </a:cxn>
            </a:cxnLst>
            <a:rect l="0" t="0" r="r" b="b"/>
            <a:pathLst>
              <a:path w="83" h="93">
                <a:moveTo>
                  <a:pt x="26" y="0"/>
                </a:moveTo>
                <a:cubicBezTo>
                  <a:pt x="0" y="93"/>
                  <a:pt x="0" y="93"/>
                  <a:pt x="0" y="93"/>
                </a:cubicBezTo>
                <a:cubicBezTo>
                  <a:pt x="83" y="93"/>
                  <a:pt x="83" y="93"/>
                  <a:pt x="83" y="93"/>
                </a:cubicBezTo>
                <a:cubicBezTo>
                  <a:pt x="58" y="0"/>
                  <a:pt x="58" y="0"/>
                  <a:pt x="58" y="0"/>
                </a:cubicBezTo>
                <a:cubicBezTo>
                  <a:pt x="47" y="4"/>
                  <a:pt x="36" y="4"/>
                  <a:pt x="26" y="0"/>
                </a:cubicBezTo>
                <a:close/>
              </a:path>
            </a:pathLst>
          </a:custGeom>
          <a:solidFill>
            <a:srgbClr val="F6F6F6"/>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52" name="Rectangle 91"/>
          <p:cNvSpPr>
            <a:spLocks noChangeArrowheads="1"/>
          </p:cNvSpPr>
          <p:nvPr/>
        </p:nvSpPr>
        <p:spPr bwMode="auto">
          <a:xfrm>
            <a:off x="3588385" y="4068445"/>
            <a:ext cx="89535" cy="1075055"/>
          </a:xfrm>
          <a:prstGeom prst="rect">
            <a:avLst/>
          </a:prstGeom>
          <a:solidFill>
            <a:srgbClr val="67E7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t" anchorCtr="0" compatLnSpc="1"/>
          <a:lstStyle/>
          <a:p>
            <a:endParaRPr lang="zh-CN" altLang="en-US" sz="1350"/>
          </a:p>
        </p:txBody>
      </p:sp>
      <p:sp>
        <p:nvSpPr>
          <p:cNvPr id="153" name="Rectangle 92"/>
          <p:cNvSpPr>
            <a:spLocks noChangeArrowheads="1"/>
          </p:cNvSpPr>
          <p:nvPr/>
        </p:nvSpPr>
        <p:spPr bwMode="auto">
          <a:xfrm>
            <a:off x="3677920" y="4068445"/>
            <a:ext cx="89535" cy="1075055"/>
          </a:xfrm>
          <a:prstGeom prst="rect">
            <a:avLst/>
          </a:prstGeom>
          <a:solidFill>
            <a:srgbClr val="1BDA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t" anchorCtr="0" compatLnSpc="1"/>
          <a:lstStyle/>
          <a:p>
            <a:endParaRPr lang="zh-CN" altLang="en-US" sz="1350"/>
          </a:p>
        </p:txBody>
      </p:sp>
      <p:sp>
        <p:nvSpPr>
          <p:cNvPr id="154" name="Rectangle 93"/>
          <p:cNvSpPr>
            <a:spLocks noChangeArrowheads="1"/>
          </p:cNvSpPr>
          <p:nvPr/>
        </p:nvSpPr>
        <p:spPr bwMode="auto">
          <a:xfrm>
            <a:off x="3766820" y="4068445"/>
            <a:ext cx="88265" cy="1075055"/>
          </a:xfrm>
          <a:prstGeom prst="rect">
            <a:avLst/>
          </a:prstGeom>
          <a:solidFill>
            <a:srgbClr val="16B6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t" anchorCtr="0" compatLnSpc="1"/>
          <a:lstStyle/>
          <a:p>
            <a:endParaRPr lang="zh-CN" altLang="en-US" sz="1350"/>
          </a:p>
        </p:txBody>
      </p:sp>
      <p:sp>
        <p:nvSpPr>
          <p:cNvPr id="155" name="Freeform 94"/>
          <p:cNvSpPr/>
          <p:nvPr/>
        </p:nvSpPr>
        <p:spPr bwMode="auto">
          <a:xfrm>
            <a:off x="3670300" y="3585210"/>
            <a:ext cx="102235" cy="200025"/>
          </a:xfrm>
          <a:custGeom>
            <a:avLst/>
            <a:gdLst>
              <a:gd name="T0" fmla="*/ 32 w 32"/>
              <a:gd name="T1" fmla="*/ 59 h 63"/>
              <a:gd name="T2" fmla="*/ 16 w 32"/>
              <a:gd name="T3" fmla="*/ 0 h 63"/>
              <a:gd name="T4" fmla="*/ 0 w 32"/>
              <a:gd name="T5" fmla="*/ 59 h 63"/>
              <a:gd name="T6" fmla="*/ 32 w 32"/>
              <a:gd name="T7" fmla="*/ 59 h 63"/>
            </a:gdLst>
            <a:ahLst/>
            <a:cxnLst>
              <a:cxn ang="0">
                <a:pos x="T0" y="T1"/>
              </a:cxn>
              <a:cxn ang="0">
                <a:pos x="T2" y="T3"/>
              </a:cxn>
              <a:cxn ang="0">
                <a:pos x="T4" y="T5"/>
              </a:cxn>
              <a:cxn ang="0">
                <a:pos x="T6" y="T7"/>
              </a:cxn>
            </a:cxnLst>
            <a:rect l="0" t="0" r="r" b="b"/>
            <a:pathLst>
              <a:path w="32" h="63">
                <a:moveTo>
                  <a:pt x="32" y="59"/>
                </a:moveTo>
                <a:cubicBezTo>
                  <a:pt x="16" y="0"/>
                  <a:pt x="16" y="0"/>
                  <a:pt x="16" y="0"/>
                </a:cubicBezTo>
                <a:cubicBezTo>
                  <a:pt x="0" y="59"/>
                  <a:pt x="0" y="59"/>
                  <a:pt x="0" y="59"/>
                </a:cubicBezTo>
                <a:cubicBezTo>
                  <a:pt x="10" y="63"/>
                  <a:pt x="22" y="63"/>
                  <a:pt x="32" y="59"/>
                </a:cubicBez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56" name="Freeform 95"/>
          <p:cNvSpPr/>
          <p:nvPr/>
        </p:nvSpPr>
        <p:spPr bwMode="auto">
          <a:xfrm>
            <a:off x="3588385" y="3771900"/>
            <a:ext cx="266700" cy="296545"/>
          </a:xfrm>
          <a:custGeom>
            <a:avLst/>
            <a:gdLst>
              <a:gd name="T0" fmla="*/ 26 w 84"/>
              <a:gd name="T1" fmla="*/ 0 h 93"/>
              <a:gd name="T2" fmla="*/ 0 w 84"/>
              <a:gd name="T3" fmla="*/ 93 h 93"/>
              <a:gd name="T4" fmla="*/ 84 w 84"/>
              <a:gd name="T5" fmla="*/ 93 h 93"/>
              <a:gd name="T6" fmla="*/ 58 w 84"/>
              <a:gd name="T7" fmla="*/ 0 h 93"/>
              <a:gd name="T8" fmla="*/ 26 w 84"/>
              <a:gd name="T9" fmla="*/ 0 h 93"/>
            </a:gdLst>
            <a:ahLst/>
            <a:cxnLst>
              <a:cxn ang="0">
                <a:pos x="T0" y="T1"/>
              </a:cxn>
              <a:cxn ang="0">
                <a:pos x="T2" y="T3"/>
              </a:cxn>
              <a:cxn ang="0">
                <a:pos x="T4" y="T5"/>
              </a:cxn>
              <a:cxn ang="0">
                <a:pos x="T6" y="T7"/>
              </a:cxn>
              <a:cxn ang="0">
                <a:pos x="T8" y="T9"/>
              </a:cxn>
            </a:cxnLst>
            <a:rect l="0" t="0" r="r" b="b"/>
            <a:pathLst>
              <a:path w="84" h="93">
                <a:moveTo>
                  <a:pt x="26" y="0"/>
                </a:moveTo>
                <a:cubicBezTo>
                  <a:pt x="0" y="93"/>
                  <a:pt x="0" y="93"/>
                  <a:pt x="0" y="93"/>
                </a:cubicBezTo>
                <a:cubicBezTo>
                  <a:pt x="84" y="93"/>
                  <a:pt x="84" y="93"/>
                  <a:pt x="84" y="93"/>
                </a:cubicBezTo>
                <a:cubicBezTo>
                  <a:pt x="58" y="0"/>
                  <a:pt x="58" y="0"/>
                  <a:pt x="58" y="0"/>
                </a:cubicBezTo>
                <a:cubicBezTo>
                  <a:pt x="48" y="4"/>
                  <a:pt x="36" y="4"/>
                  <a:pt x="26" y="0"/>
                </a:cubicBezTo>
                <a:close/>
              </a:path>
            </a:pathLst>
          </a:custGeom>
          <a:solidFill>
            <a:srgbClr val="F6F6F6"/>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58" name="Rectangle 96"/>
          <p:cNvSpPr>
            <a:spLocks noChangeArrowheads="1"/>
          </p:cNvSpPr>
          <p:nvPr/>
        </p:nvSpPr>
        <p:spPr bwMode="auto">
          <a:xfrm>
            <a:off x="5251450" y="4409440"/>
            <a:ext cx="85725" cy="734695"/>
          </a:xfrm>
          <a:prstGeom prst="rect">
            <a:avLst/>
          </a:prstGeom>
          <a:solidFill>
            <a:srgbClr val="7272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t" anchorCtr="0" compatLnSpc="1"/>
          <a:lstStyle/>
          <a:p>
            <a:endParaRPr lang="zh-CN" altLang="en-US" sz="1350"/>
          </a:p>
        </p:txBody>
      </p:sp>
      <p:sp>
        <p:nvSpPr>
          <p:cNvPr id="159" name="Rectangle 97"/>
          <p:cNvSpPr>
            <a:spLocks noChangeArrowheads="1"/>
          </p:cNvSpPr>
          <p:nvPr/>
        </p:nvSpPr>
        <p:spPr bwMode="auto">
          <a:xfrm>
            <a:off x="5337175" y="4409440"/>
            <a:ext cx="91440" cy="734695"/>
          </a:xfrm>
          <a:prstGeom prst="rect">
            <a:avLst/>
          </a:prstGeom>
          <a:solidFill>
            <a:srgbClr val="5B5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t" anchorCtr="0" compatLnSpc="1"/>
          <a:lstStyle/>
          <a:p>
            <a:endParaRPr lang="zh-CN" altLang="en-US" sz="1350"/>
          </a:p>
        </p:txBody>
      </p:sp>
      <p:sp>
        <p:nvSpPr>
          <p:cNvPr id="160" name="Rectangle 98"/>
          <p:cNvSpPr>
            <a:spLocks noChangeArrowheads="1"/>
          </p:cNvSpPr>
          <p:nvPr/>
        </p:nvSpPr>
        <p:spPr bwMode="auto">
          <a:xfrm>
            <a:off x="5428615" y="4409440"/>
            <a:ext cx="86995" cy="734695"/>
          </a:xfrm>
          <a:prstGeom prst="rect">
            <a:avLst/>
          </a:prstGeom>
          <a:solidFill>
            <a:srgbClr val="4843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t" anchorCtr="0" compatLnSpc="1"/>
          <a:lstStyle/>
          <a:p>
            <a:endParaRPr lang="zh-CN" altLang="en-US" sz="1350"/>
          </a:p>
        </p:txBody>
      </p:sp>
      <p:sp>
        <p:nvSpPr>
          <p:cNvPr id="161" name="Freeform 99"/>
          <p:cNvSpPr/>
          <p:nvPr/>
        </p:nvSpPr>
        <p:spPr bwMode="auto">
          <a:xfrm>
            <a:off x="5331460" y="3926205"/>
            <a:ext cx="104775" cy="200025"/>
          </a:xfrm>
          <a:custGeom>
            <a:avLst/>
            <a:gdLst>
              <a:gd name="T0" fmla="*/ 33 w 33"/>
              <a:gd name="T1" fmla="*/ 59 h 63"/>
              <a:gd name="T2" fmla="*/ 17 w 33"/>
              <a:gd name="T3" fmla="*/ 0 h 63"/>
              <a:gd name="T4" fmla="*/ 0 w 33"/>
              <a:gd name="T5" fmla="*/ 59 h 63"/>
              <a:gd name="T6" fmla="*/ 33 w 33"/>
              <a:gd name="T7" fmla="*/ 59 h 63"/>
            </a:gdLst>
            <a:ahLst/>
            <a:cxnLst>
              <a:cxn ang="0">
                <a:pos x="T0" y="T1"/>
              </a:cxn>
              <a:cxn ang="0">
                <a:pos x="T2" y="T3"/>
              </a:cxn>
              <a:cxn ang="0">
                <a:pos x="T4" y="T5"/>
              </a:cxn>
              <a:cxn ang="0">
                <a:pos x="T6" y="T7"/>
              </a:cxn>
            </a:cxnLst>
            <a:rect l="0" t="0" r="r" b="b"/>
            <a:pathLst>
              <a:path w="33" h="63">
                <a:moveTo>
                  <a:pt x="33" y="59"/>
                </a:moveTo>
                <a:cubicBezTo>
                  <a:pt x="17" y="0"/>
                  <a:pt x="17" y="0"/>
                  <a:pt x="17" y="0"/>
                </a:cubicBezTo>
                <a:cubicBezTo>
                  <a:pt x="0" y="59"/>
                  <a:pt x="0" y="59"/>
                  <a:pt x="0" y="59"/>
                </a:cubicBezTo>
                <a:cubicBezTo>
                  <a:pt x="11" y="63"/>
                  <a:pt x="22" y="63"/>
                  <a:pt x="33" y="59"/>
                </a:cubicBez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62" name="Freeform 100"/>
          <p:cNvSpPr/>
          <p:nvPr/>
        </p:nvSpPr>
        <p:spPr bwMode="auto">
          <a:xfrm>
            <a:off x="5251450" y="4112895"/>
            <a:ext cx="264160" cy="296545"/>
          </a:xfrm>
          <a:custGeom>
            <a:avLst/>
            <a:gdLst>
              <a:gd name="T0" fmla="*/ 25 w 83"/>
              <a:gd name="T1" fmla="*/ 0 h 93"/>
              <a:gd name="T2" fmla="*/ 0 w 83"/>
              <a:gd name="T3" fmla="*/ 93 h 93"/>
              <a:gd name="T4" fmla="*/ 83 w 83"/>
              <a:gd name="T5" fmla="*/ 93 h 93"/>
              <a:gd name="T6" fmla="*/ 58 w 83"/>
              <a:gd name="T7" fmla="*/ 0 h 93"/>
              <a:gd name="T8" fmla="*/ 25 w 83"/>
              <a:gd name="T9" fmla="*/ 0 h 93"/>
            </a:gdLst>
            <a:ahLst/>
            <a:cxnLst>
              <a:cxn ang="0">
                <a:pos x="T0" y="T1"/>
              </a:cxn>
              <a:cxn ang="0">
                <a:pos x="T2" y="T3"/>
              </a:cxn>
              <a:cxn ang="0">
                <a:pos x="T4" y="T5"/>
              </a:cxn>
              <a:cxn ang="0">
                <a:pos x="T6" y="T7"/>
              </a:cxn>
              <a:cxn ang="0">
                <a:pos x="T8" y="T9"/>
              </a:cxn>
            </a:cxnLst>
            <a:rect l="0" t="0" r="r" b="b"/>
            <a:pathLst>
              <a:path w="83" h="93">
                <a:moveTo>
                  <a:pt x="25" y="0"/>
                </a:moveTo>
                <a:cubicBezTo>
                  <a:pt x="0" y="93"/>
                  <a:pt x="0" y="93"/>
                  <a:pt x="0" y="93"/>
                </a:cubicBezTo>
                <a:cubicBezTo>
                  <a:pt x="83" y="93"/>
                  <a:pt x="83" y="93"/>
                  <a:pt x="83" y="93"/>
                </a:cubicBezTo>
                <a:cubicBezTo>
                  <a:pt x="58" y="0"/>
                  <a:pt x="58" y="0"/>
                  <a:pt x="58" y="0"/>
                </a:cubicBezTo>
                <a:cubicBezTo>
                  <a:pt x="47" y="4"/>
                  <a:pt x="36" y="4"/>
                  <a:pt x="25" y="0"/>
                </a:cubicBezTo>
                <a:close/>
              </a:path>
            </a:pathLst>
          </a:custGeom>
          <a:solidFill>
            <a:srgbClr val="F6F6F6"/>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grpSp>
        <p:nvGrpSpPr>
          <p:cNvPr id="200" name="组合 199"/>
          <p:cNvGrpSpPr/>
          <p:nvPr/>
        </p:nvGrpSpPr>
        <p:grpSpPr>
          <a:xfrm>
            <a:off x="3204210" y="2813050"/>
            <a:ext cx="688340" cy="692150"/>
            <a:chOff x="4686" y="4640"/>
            <a:chExt cx="1084" cy="1090"/>
          </a:xfrm>
        </p:grpSpPr>
        <p:sp>
          <p:nvSpPr>
            <p:cNvPr id="178" name="Oval 137"/>
            <p:cNvSpPr>
              <a:spLocks noChangeArrowheads="1"/>
            </p:cNvSpPr>
            <p:nvPr/>
          </p:nvSpPr>
          <p:spPr bwMode="auto">
            <a:xfrm>
              <a:off x="4686" y="4640"/>
              <a:ext cx="1085" cy="1091"/>
            </a:xfrm>
            <a:prstGeom prst="ellipse">
              <a:avLst/>
            </a:prstGeom>
            <a:solidFill>
              <a:srgbClr val="16B6C2"/>
            </a:solidFill>
            <a:ln>
              <a:noFill/>
            </a:ln>
          </p:spPr>
          <p:txBody>
            <a:bodyPr vert="horz" wrap="square" lIns="68571" tIns="34285" rIns="68571" bIns="34285" numCol="1" anchor="t" anchorCtr="0" compatLnSpc="1"/>
            <a:lstStyle/>
            <a:p>
              <a:endParaRPr lang="zh-CN" altLang="en-US" sz="1350"/>
            </a:p>
          </p:txBody>
        </p:sp>
        <p:sp>
          <p:nvSpPr>
            <p:cNvPr id="18" name="文本框 17"/>
            <p:cNvSpPr txBox="1"/>
            <p:nvPr/>
          </p:nvSpPr>
          <p:spPr>
            <a:xfrm>
              <a:off x="4961" y="4872"/>
              <a:ext cx="535" cy="628"/>
            </a:xfrm>
            <a:prstGeom prst="rect">
              <a:avLst/>
            </a:prstGeom>
            <a:noFill/>
          </p:spPr>
          <p:txBody>
            <a:bodyPr wrap="none" rtlCol="0" anchor="t">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2</a:t>
              </a:r>
            </a:p>
          </p:txBody>
        </p:sp>
      </p:grpSp>
      <p:sp>
        <p:nvSpPr>
          <p:cNvPr id="194" name="文本框 193"/>
          <p:cNvSpPr txBox="1"/>
          <p:nvPr/>
        </p:nvSpPr>
        <p:spPr>
          <a:xfrm>
            <a:off x="6179185" y="3412490"/>
            <a:ext cx="2484018" cy="1014730"/>
          </a:xfrm>
          <a:prstGeom prst="rect">
            <a:avLst/>
          </a:prstGeom>
          <a:noFill/>
        </p:spPr>
        <p:txBody>
          <a:bodyPr wrap="square" rtlCol="0" anchor="t">
            <a:spAutoFit/>
          </a:bodyPr>
          <a:lstStyle/>
          <a:p>
            <a:pPr indent="0" algn="just" defTabSz="1218565" fontAlgn="base" hangingPunct="0">
              <a:spcBef>
                <a:spcPts val="0"/>
              </a:spcBef>
              <a:spcAft>
                <a:spcPct val="0"/>
              </a:spcAft>
              <a:buFont typeface="Arial" panose="020B0604020202020204" pitchFamily="34" charset="0"/>
              <a:buNone/>
            </a:pP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学习安全系统理论、现代安全管理、安全决策技术、安全生产规律、安全生产基本理论和安全规程。</a:t>
            </a:r>
            <a:endPar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98" name="组合 197"/>
          <p:cNvGrpSpPr/>
          <p:nvPr/>
        </p:nvGrpSpPr>
        <p:grpSpPr>
          <a:xfrm>
            <a:off x="4905375" y="2659380"/>
            <a:ext cx="692150" cy="692150"/>
            <a:chOff x="7725" y="3783"/>
            <a:chExt cx="1090" cy="1090"/>
          </a:xfrm>
        </p:grpSpPr>
        <p:sp>
          <p:nvSpPr>
            <p:cNvPr id="176" name="Oval 135"/>
            <p:cNvSpPr>
              <a:spLocks noChangeArrowheads="1"/>
            </p:cNvSpPr>
            <p:nvPr/>
          </p:nvSpPr>
          <p:spPr bwMode="auto">
            <a:xfrm>
              <a:off x="7725" y="3783"/>
              <a:ext cx="1091" cy="1091"/>
            </a:xfrm>
            <a:prstGeom prst="ellipse">
              <a:avLst/>
            </a:prstGeom>
            <a:solidFill>
              <a:srgbClr val="DB1951"/>
            </a:solidFill>
            <a:ln>
              <a:noFill/>
            </a:ln>
          </p:spPr>
          <p:txBody>
            <a:bodyPr vert="horz" wrap="square" lIns="68571" tIns="34285" rIns="68571" bIns="34285" numCol="1" anchor="t" anchorCtr="0" compatLnSpc="1"/>
            <a:lstStyle/>
            <a:p>
              <a:endParaRPr lang="zh-CN" altLang="en-US" sz="1350"/>
            </a:p>
          </p:txBody>
        </p:sp>
        <p:sp>
          <p:nvSpPr>
            <p:cNvPr id="195" name="文本框 194"/>
            <p:cNvSpPr txBox="1"/>
            <p:nvPr/>
          </p:nvSpPr>
          <p:spPr>
            <a:xfrm>
              <a:off x="8003" y="4015"/>
              <a:ext cx="535" cy="628"/>
            </a:xfrm>
            <a:prstGeom prst="rect">
              <a:avLst/>
            </a:prstGeom>
            <a:noFill/>
          </p:spPr>
          <p:txBody>
            <a:bodyPr wrap="none" rtlCol="0" anchor="t">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3</a:t>
              </a:r>
            </a:p>
          </p:txBody>
        </p:sp>
      </p:grpSp>
      <p:sp>
        <p:nvSpPr>
          <p:cNvPr id="196" name="文本框 195"/>
          <p:cNvSpPr txBox="1"/>
          <p:nvPr/>
        </p:nvSpPr>
        <p:spPr>
          <a:xfrm>
            <a:off x="5598160" y="2729230"/>
            <a:ext cx="3065145" cy="553085"/>
          </a:xfrm>
          <a:prstGeom prst="rect">
            <a:avLst/>
          </a:prstGeom>
          <a:noFill/>
        </p:spPr>
        <p:txBody>
          <a:bodyPr wrap="square" rtlCol="0" anchor="t">
            <a:spAutoFit/>
          </a:bodyPr>
          <a:lstStyle/>
          <a:p>
            <a:pPr algn="just"/>
            <a:r>
              <a:rPr lang="zh-CN" altLang="en-US" sz="15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熟悉国家的安全生产法规、规章制度体系。</a:t>
            </a:r>
          </a:p>
        </p:txBody>
      </p:sp>
      <p:grpSp>
        <p:nvGrpSpPr>
          <p:cNvPr id="199" name="组合 198"/>
          <p:cNvGrpSpPr/>
          <p:nvPr/>
        </p:nvGrpSpPr>
        <p:grpSpPr>
          <a:xfrm>
            <a:off x="5490210" y="3566160"/>
            <a:ext cx="688340" cy="693420"/>
            <a:chOff x="8646" y="5091"/>
            <a:chExt cx="1084" cy="1092"/>
          </a:xfrm>
        </p:grpSpPr>
        <p:sp>
          <p:nvSpPr>
            <p:cNvPr id="169" name="Oval 129"/>
            <p:cNvSpPr>
              <a:spLocks noChangeArrowheads="1"/>
            </p:cNvSpPr>
            <p:nvPr/>
          </p:nvSpPr>
          <p:spPr bwMode="auto">
            <a:xfrm>
              <a:off x="8646" y="5091"/>
              <a:ext cx="1085" cy="1093"/>
            </a:xfrm>
            <a:prstGeom prst="ellipse">
              <a:avLst/>
            </a:prstGeom>
            <a:solidFill>
              <a:srgbClr val="484398"/>
            </a:solidFill>
            <a:ln>
              <a:noFill/>
            </a:ln>
          </p:spPr>
          <p:txBody>
            <a:bodyPr vert="horz" wrap="square" lIns="68571" tIns="34285" rIns="68571" bIns="34285" numCol="1" anchor="t" anchorCtr="0" compatLnSpc="1"/>
            <a:lstStyle/>
            <a:p>
              <a:endParaRPr lang="zh-CN" altLang="en-US" sz="1350"/>
            </a:p>
          </p:txBody>
        </p:sp>
        <p:sp>
          <p:nvSpPr>
            <p:cNvPr id="197" name="文本框 196"/>
            <p:cNvSpPr txBox="1"/>
            <p:nvPr/>
          </p:nvSpPr>
          <p:spPr>
            <a:xfrm>
              <a:off x="8921" y="5324"/>
              <a:ext cx="535" cy="628"/>
            </a:xfrm>
            <a:prstGeom prst="rect">
              <a:avLst/>
            </a:prstGeom>
            <a:noFill/>
          </p:spPr>
          <p:txBody>
            <a:bodyPr wrap="none" rtlCol="0" anchor="t">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4</a:t>
              </a:r>
            </a:p>
          </p:txBody>
        </p:sp>
      </p:gr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41020" y="232410"/>
            <a:ext cx="1063625" cy="460374"/>
          </a:xfrm>
          <a:prstGeom prst="snip1Rect">
            <a:avLst>
              <a:gd name="adj" fmla="val 0"/>
            </a:avLst>
          </a:prstGeom>
          <a:noFill/>
          <a:ln w="28575">
            <a:noFill/>
          </a:ln>
        </p:spPr>
        <p:txBody>
          <a:bodyPr wrap="square" rtlCol="0">
            <a:spAutoFit/>
          </a:bodyPr>
          <a:lstStyle/>
          <a:p>
            <a:r>
              <a:rPr lang="zh-CN" altLang="en-US"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结  尾</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3"/>
            <a:stretch>
              <a:fillRect/>
            </a:stretch>
          </p:blipFill>
          <p:spPr>
            <a:xfrm>
              <a:off x="0" y="-1"/>
              <a:ext cx="7563224" cy="4354287"/>
            </a:xfrm>
            <a:prstGeom prst="rect">
              <a:avLst/>
            </a:prstGeom>
          </p:spPr>
        </p:pic>
        <p:pic>
          <p:nvPicPr>
            <p:cNvPr id="49" name="图片 48"/>
            <p:cNvPicPr>
              <a:picLocks noChangeAspect="1"/>
            </p:cNvPicPr>
            <p:nvPr/>
          </p:nvPicPr>
          <p:blipFill>
            <a:blip r:embed="rId4"/>
            <a:stretch>
              <a:fillRect/>
            </a:stretch>
          </p:blipFill>
          <p:spPr>
            <a:xfrm>
              <a:off x="2" y="0"/>
              <a:ext cx="6255656" cy="1990719"/>
            </a:xfrm>
            <a:prstGeom prst="rect">
              <a:avLst/>
            </a:prstGeom>
          </p:spPr>
        </p:pic>
      </p:grpSp>
      <p:sp>
        <p:nvSpPr>
          <p:cNvPr id="6" name="文本框 5"/>
          <p:cNvSpPr txBox="1"/>
          <p:nvPr/>
        </p:nvSpPr>
        <p:spPr>
          <a:xfrm>
            <a:off x="2747010" y="723900"/>
            <a:ext cx="3649980" cy="398780"/>
          </a:xfrm>
          <a:prstGeom prst="rect">
            <a:avLst/>
          </a:prstGeom>
          <a:noFill/>
        </p:spPr>
        <p:txBody>
          <a:bodyPr wrap="none" rtlCol="0" anchor="t">
            <a:spAutoFit/>
          </a:bodyPr>
          <a:lstStyle/>
          <a:p>
            <a:pPr algn="ctr" defTabSz="914400"/>
            <a:r>
              <a:rPr lang="zh-CN" altLang="en-US" sz="20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安全生产对中层管理者的要求</a:t>
            </a:r>
          </a:p>
        </p:txBody>
      </p:sp>
      <p:sp>
        <p:nvSpPr>
          <p:cNvPr id="13" name="文本框 12"/>
          <p:cNvSpPr txBox="1"/>
          <p:nvPr/>
        </p:nvSpPr>
        <p:spPr>
          <a:xfrm>
            <a:off x="942340" y="1227455"/>
            <a:ext cx="2025650" cy="368300"/>
          </a:xfrm>
          <a:prstGeom prst="rect">
            <a:avLst/>
          </a:prstGeom>
          <a:noFill/>
        </p:spPr>
        <p:txBody>
          <a:bodyPr wrap="none" rtlCol="0" anchor="t">
            <a:spAutoFit/>
          </a:bodyPr>
          <a:lstStyle/>
          <a:p>
            <a:pPr algn="l" defTabSz="1218565" fontAlgn="base">
              <a:spcBef>
                <a:spcPct val="0"/>
              </a:spcBef>
              <a:spcAft>
                <a:spcPct val="0"/>
              </a:spcAft>
            </a:pPr>
            <a:r>
              <a:rPr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3）提高安全意识</a:t>
            </a:r>
          </a:p>
        </p:txBody>
      </p:sp>
      <p:grpSp>
        <p:nvGrpSpPr>
          <p:cNvPr id="52" name="组合 51"/>
          <p:cNvGrpSpPr/>
          <p:nvPr/>
        </p:nvGrpSpPr>
        <p:grpSpPr>
          <a:xfrm>
            <a:off x="561340" y="1548130"/>
            <a:ext cx="8021320" cy="3419475"/>
            <a:chOff x="852" y="2438"/>
            <a:chExt cx="12632" cy="5385"/>
          </a:xfrm>
        </p:grpSpPr>
        <p:sp>
          <p:nvSpPr>
            <p:cNvPr id="16" name="Freeform 5"/>
            <p:cNvSpPr/>
            <p:nvPr/>
          </p:nvSpPr>
          <p:spPr bwMode="auto">
            <a:xfrm>
              <a:off x="4497" y="4133"/>
              <a:ext cx="2600" cy="1961"/>
            </a:xfrm>
            <a:custGeom>
              <a:avLst/>
              <a:gdLst>
                <a:gd name="T0" fmla="*/ 624 w 624"/>
                <a:gd name="T1" fmla="*/ 298 h 470"/>
                <a:gd name="T2" fmla="*/ 624 w 624"/>
                <a:gd name="T3" fmla="*/ 0 h 470"/>
                <a:gd name="T4" fmla="*/ 0 w 624"/>
                <a:gd name="T5" fmla="*/ 259 h 470"/>
                <a:gd name="T6" fmla="*/ 211 w 624"/>
                <a:gd name="T7" fmla="*/ 470 h 470"/>
                <a:gd name="T8" fmla="*/ 624 w 624"/>
                <a:gd name="T9" fmla="*/ 298 h 470"/>
              </a:gdLst>
              <a:ahLst/>
              <a:cxnLst>
                <a:cxn ang="0">
                  <a:pos x="T0" y="T1"/>
                </a:cxn>
                <a:cxn ang="0">
                  <a:pos x="T2" y="T3"/>
                </a:cxn>
                <a:cxn ang="0">
                  <a:pos x="T4" y="T5"/>
                </a:cxn>
                <a:cxn ang="0">
                  <a:pos x="T6" y="T7"/>
                </a:cxn>
                <a:cxn ang="0">
                  <a:pos x="T8" y="T9"/>
                </a:cxn>
              </a:cxnLst>
              <a:rect l="0" t="0" r="r" b="b"/>
              <a:pathLst>
                <a:path w="624" h="470">
                  <a:moveTo>
                    <a:pt x="624" y="298"/>
                  </a:moveTo>
                  <a:cubicBezTo>
                    <a:pt x="624" y="0"/>
                    <a:pt x="624" y="0"/>
                    <a:pt x="624" y="0"/>
                  </a:cubicBezTo>
                  <a:cubicBezTo>
                    <a:pt x="381" y="0"/>
                    <a:pt x="160" y="99"/>
                    <a:pt x="0" y="259"/>
                  </a:cubicBezTo>
                  <a:cubicBezTo>
                    <a:pt x="211" y="470"/>
                    <a:pt x="211" y="470"/>
                    <a:pt x="211" y="470"/>
                  </a:cubicBezTo>
                  <a:cubicBezTo>
                    <a:pt x="317" y="364"/>
                    <a:pt x="463" y="298"/>
                    <a:pt x="624" y="298"/>
                  </a:cubicBezTo>
                </a:path>
              </a:pathLst>
            </a:custGeom>
            <a:solidFill>
              <a:srgbClr val="EAA700"/>
            </a:solidFill>
            <a:ln>
              <a:noFill/>
            </a:ln>
          </p:spPr>
          <p:txBody>
            <a:bodyPr vert="horz" wrap="square" lIns="68571" tIns="34285" rIns="68571" bIns="34285" numCol="1" anchor="t" anchorCtr="0" compatLnSpc="1"/>
            <a:lstStyle/>
            <a:p>
              <a:endParaRPr lang="zh-CN" altLang="en-US" sz="1350"/>
            </a:p>
          </p:txBody>
        </p:sp>
        <p:sp>
          <p:nvSpPr>
            <p:cNvPr id="20" name="Freeform 6"/>
            <p:cNvSpPr/>
            <p:nvPr/>
          </p:nvSpPr>
          <p:spPr bwMode="auto">
            <a:xfrm>
              <a:off x="3417" y="5215"/>
              <a:ext cx="1959" cy="2608"/>
            </a:xfrm>
            <a:custGeom>
              <a:avLst/>
              <a:gdLst>
                <a:gd name="T0" fmla="*/ 0 w 470"/>
                <a:gd name="T1" fmla="*/ 625 h 625"/>
                <a:gd name="T2" fmla="*/ 298 w 470"/>
                <a:gd name="T3" fmla="*/ 625 h 625"/>
                <a:gd name="T4" fmla="*/ 470 w 470"/>
                <a:gd name="T5" fmla="*/ 211 h 625"/>
                <a:gd name="T6" fmla="*/ 259 w 470"/>
                <a:gd name="T7" fmla="*/ 0 h 625"/>
                <a:gd name="T8" fmla="*/ 0 w 470"/>
                <a:gd name="T9" fmla="*/ 625 h 625"/>
              </a:gdLst>
              <a:ahLst/>
              <a:cxnLst>
                <a:cxn ang="0">
                  <a:pos x="T0" y="T1"/>
                </a:cxn>
                <a:cxn ang="0">
                  <a:pos x="T2" y="T3"/>
                </a:cxn>
                <a:cxn ang="0">
                  <a:pos x="T4" y="T5"/>
                </a:cxn>
                <a:cxn ang="0">
                  <a:pos x="T6" y="T7"/>
                </a:cxn>
                <a:cxn ang="0">
                  <a:pos x="T8" y="T9"/>
                </a:cxn>
              </a:cxnLst>
              <a:rect l="0" t="0" r="r" b="b"/>
              <a:pathLst>
                <a:path w="470" h="625">
                  <a:moveTo>
                    <a:pt x="0" y="625"/>
                  </a:moveTo>
                  <a:cubicBezTo>
                    <a:pt x="298" y="625"/>
                    <a:pt x="298" y="625"/>
                    <a:pt x="298" y="625"/>
                  </a:cubicBezTo>
                  <a:cubicBezTo>
                    <a:pt x="298" y="463"/>
                    <a:pt x="364" y="317"/>
                    <a:pt x="470" y="211"/>
                  </a:cubicBezTo>
                  <a:cubicBezTo>
                    <a:pt x="259" y="0"/>
                    <a:pt x="259" y="0"/>
                    <a:pt x="259" y="0"/>
                  </a:cubicBezTo>
                  <a:cubicBezTo>
                    <a:pt x="99" y="160"/>
                    <a:pt x="0" y="381"/>
                    <a:pt x="0" y="625"/>
                  </a:cubicBezTo>
                </a:path>
              </a:pathLst>
            </a:custGeom>
            <a:solidFill>
              <a:srgbClr val="16B6C2"/>
            </a:solidFill>
            <a:ln>
              <a:noFill/>
            </a:ln>
          </p:spPr>
          <p:txBody>
            <a:bodyPr vert="horz" wrap="square" lIns="68571" tIns="34285" rIns="68571" bIns="34285" numCol="1" anchor="t" anchorCtr="0" compatLnSpc="1"/>
            <a:lstStyle/>
            <a:p>
              <a:endParaRPr lang="zh-CN" altLang="en-US" sz="1350"/>
            </a:p>
          </p:txBody>
        </p:sp>
        <p:sp>
          <p:nvSpPr>
            <p:cNvPr id="21" name="Freeform 7"/>
            <p:cNvSpPr/>
            <p:nvPr/>
          </p:nvSpPr>
          <p:spPr bwMode="auto">
            <a:xfrm>
              <a:off x="7097" y="4133"/>
              <a:ext cx="2604" cy="1961"/>
            </a:xfrm>
            <a:custGeom>
              <a:avLst/>
              <a:gdLst>
                <a:gd name="T0" fmla="*/ 0 w 625"/>
                <a:gd name="T1" fmla="*/ 0 h 470"/>
                <a:gd name="T2" fmla="*/ 0 w 625"/>
                <a:gd name="T3" fmla="*/ 298 h 470"/>
                <a:gd name="T4" fmla="*/ 0 w 625"/>
                <a:gd name="T5" fmla="*/ 298 h 470"/>
                <a:gd name="T6" fmla="*/ 414 w 625"/>
                <a:gd name="T7" fmla="*/ 470 h 470"/>
                <a:gd name="T8" fmla="*/ 625 w 625"/>
                <a:gd name="T9" fmla="*/ 259 h 470"/>
                <a:gd name="T10" fmla="*/ 0 w 625"/>
                <a:gd name="T11" fmla="*/ 0 h 470"/>
              </a:gdLst>
              <a:ahLst/>
              <a:cxnLst>
                <a:cxn ang="0">
                  <a:pos x="T0" y="T1"/>
                </a:cxn>
                <a:cxn ang="0">
                  <a:pos x="T2" y="T3"/>
                </a:cxn>
                <a:cxn ang="0">
                  <a:pos x="T4" y="T5"/>
                </a:cxn>
                <a:cxn ang="0">
                  <a:pos x="T6" y="T7"/>
                </a:cxn>
                <a:cxn ang="0">
                  <a:pos x="T8" y="T9"/>
                </a:cxn>
                <a:cxn ang="0">
                  <a:pos x="T10" y="T11"/>
                </a:cxn>
              </a:cxnLst>
              <a:rect l="0" t="0" r="r" b="b"/>
              <a:pathLst>
                <a:path w="625" h="470">
                  <a:moveTo>
                    <a:pt x="0" y="0"/>
                  </a:moveTo>
                  <a:cubicBezTo>
                    <a:pt x="0" y="298"/>
                    <a:pt x="0" y="298"/>
                    <a:pt x="0" y="298"/>
                  </a:cubicBezTo>
                  <a:cubicBezTo>
                    <a:pt x="0" y="298"/>
                    <a:pt x="0" y="298"/>
                    <a:pt x="0" y="298"/>
                  </a:cubicBezTo>
                  <a:cubicBezTo>
                    <a:pt x="162" y="298"/>
                    <a:pt x="308" y="364"/>
                    <a:pt x="414" y="470"/>
                  </a:cubicBezTo>
                  <a:cubicBezTo>
                    <a:pt x="625" y="259"/>
                    <a:pt x="625" y="259"/>
                    <a:pt x="625" y="259"/>
                  </a:cubicBezTo>
                  <a:cubicBezTo>
                    <a:pt x="465" y="99"/>
                    <a:pt x="244" y="0"/>
                    <a:pt x="0" y="0"/>
                  </a:cubicBezTo>
                </a:path>
              </a:pathLst>
            </a:custGeom>
            <a:solidFill>
              <a:srgbClr val="DB1951"/>
            </a:solidFill>
            <a:ln>
              <a:noFill/>
            </a:ln>
          </p:spPr>
          <p:txBody>
            <a:bodyPr vert="horz" wrap="square" lIns="68571" tIns="34285" rIns="68571" bIns="34285" numCol="1" anchor="t" anchorCtr="0" compatLnSpc="1"/>
            <a:lstStyle/>
            <a:p>
              <a:endParaRPr lang="zh-CN" altLang="en-US" sz="1350"/>
            </a:p>
          </p:txBody>
        </p:sp>
        <p:sp>
          <p:nvSpPr>
            <p:cNvPr id="23" name="Freeform 8"/>
            <p:cNvSpPr/>
            <p:nvPr/>
          </p:nvSpPr>
          <p:spPr bwMode="auto">
            <a:xfrm>
              <a:off x="8822" y="5215"/>
              <a:ext cx="1959" cy="2608"/>
            </a:xfrm>
            <a:custGeom>
              <a:avLst/>
              <a:gdLst>
                <a:gd name="T0" fmla="*/ 211 w 470"/>
                <a:gd name="T1" fmla="*/ 0 h 625"/>
                <a:gd name="T2" fmla="*/ 0 w 470"/>
                <a:gd name="T3" fmla="*/ 211 h 625"/>
                <a:gd name="T4" fmla="*/ 172 w 470"/>
                <a:gd name="T5" fmla="*/ 625 h 625"/>
                <a:gd name="T6" fmla="*/ 470 w 470"/>
                <a:gd name="T7" fmla="*/ 625 h 625"/>
                <a:gd name="T8" fmla="*/ 211 w 470"/>
                <a:gd name="T9" fmla="*/ 0 h 625"/>
              </a:gdLst>
              <a:ahLst/>
              <a:cxnLst>
                <a:cxn ang="0">
                  <a:pos x="T0" y="T1"/>
                </a:cxn>
                <a:cxn ang="0">
                  <a:pos x="T2" y="T3"/>
                </a:cxn>
                <a:cxn ang="0">
                  <a:pos x="T4" y="T5"/>
                </a:cxn>
                <a:cxn ang="0">
                  <a:pos x="T6" y="T7"/>
                </a:cxn>
                <a:cxn ang="0">
                  <a:pos x="T8" y="T9"/>
                </a:cxn>
              </a:cxnLst>
              <a:rect l="0" t="0" r="r" b="b"/>
              <a:pathLst>
                <a:path w="470" h="625">
                  <a:moveTo>
                    <a:pt x="211" y="0"/>
                  </a:moveTo>
                  <a:cubicBezTo>
                    <a:pt x="0" y="211"/>
                    <a:pt x="0" y="211"/>
                    <a:pt x="0" y="211"/>
                  </a:cubicBezTo>
                  <a:cubicBezTo>
                    <a:pt x="106" y="317"/>
                    <a:pt x="172" y="463"/>
                    <a:pt x="172" y="625"/>
                  </a:cubicBezTo>
                  <a:cubicBezTo>
                    <a:pt x="470" y="625"/>
                    <a:pt x="470" y="625"/>
                    <a:pt x="470" y="625"/>
                  </a:cubicBezTo>
                  <a:cubicBezTo>
                    <a:pt x="470" y="381"/>
                    <a:pt x="371" y="160"/>
                    <a:pt x="211" y="0"/>
                  </a:cubicBezTo>
                </a:path>
              </a:pathLst>
            </a:custGeom>
            <a:solidFill>
              <a:srgbClr val="484398"/>
            </a:solidFill>
            <a:ln>
              <a:noFill/>
            </a:ln>
          </p:spPr>
          <p:txBody>
            <a:bodyPr vert="horz" wrap="square" lIns="68571" tIns="34285" rIns="68571" bIns="34285" numCol="1" anchor="t" anchorCtr="0" compatLnSpc="1"/>
            <a:lstStyle/>
            <a:p>
              <a:endParaRPr lang="zh-CN" altLang="en-US" sz="1350"/>
            </a:p>
          </p:txBody>
        </p:sp>
        <p:sp>
          <p:nvSpPr>
            <p:cNvPr id="24" name="Freeform 9"/>
            <p:cNvSpPr/>
            <p:nvPr/>
          </p:nvSpPr>
          <p:spPr bwMode="auto">
            <a:xfrm>
              <a:off x="4909" y="4793"/>
              <a:ext cx="2188" cy="1301"/>
            </a:xfrm>
            <a:custGeom>
              <a:avLst/>
              <a:gdLst>
                <a:gd name="T0" fmla="*/ 525 w 525"/>
                <a:gd name="T1" fmla="*/ 0 h 312"/>
                <a:gd name="T2" fmla="*/ 0 w 525"/>
                <a:gd name="T3" fmla="*/ 200 h 312"/>
                <a:gd name="T4" fmla="*/ 112 w 525"/>
                <a:gd name="T5" fmla="*/ 312 h 312"/>
                <a:gd name="T6" fmla="*/ 112 w 525"/>
                <a:gd name="T7" fmla="*/ 312 h 312"/>
                <a:gd name="T8" fmla="*/ 525 w 525"/>
                <a:gd name="T9" fmla="*/ 140 h 312"/>
                <a:gd name="T10" fmla="*/ 525 w 525"/>
                <a:gd name="T11" fmla="*/ 0 h 312"/>
                <a:gd name="T12" fmla="*/ 525 w 525"/>
                <a:gd name="T13" fmla="*/ 0 h 312"/>
              </a:gdLst>
              <a:ahLst/>
              <a:cxnLst>
                <a:cxn ang="0">
                  <a:pos x="T0" y="T1"/>
                </a:cxn>
                <a:cxn ang="0">
                  <a:pos x="T2" y="T3"/>
                </a:cxn>
                <a:cxn ang="0">
                  <a:pos x="T4" y="T5"/>
                </a:cxn>
                <a:cxn ang="0">
                  <a:pos x="T6" y="T7"/>
                </a:cxn>
                <a:cxn ang="0">
                  <a:pos x="T8" y="T9"/>
                </a:cxn>
                <a:cxn ang="0">
                  <a:pos x="T10" y="T11"/>
                </a:cxn>
                <a:cxn ang="0">
                  <a:pos x="T12" y="T13"/>
                </a:cxn>
              </a:cxnLst>
              <a:rect l="0" t="0" r="r" b="b"/>
              <a:pathLst>
                <a:path w="525" h="312">
                  <a:moveTo>
                    <a:pt x="525" y="0"/>
                  </a:moveTo>
                  <a:cubicBezTo>
                    <a:pt x="324" y="0"/>
                    <a:pt x="140" y="76"/>
                    <a:pt x="0" y="200"/>
                  </a:cubicBezTo>
                  <a:cubicBezTo>
                    <a:pt x="112" y="312"/>
                    <a:pt x="112" y="312"/>
                    <a:pt x="112" y="312"/>
                  </a:cubicBezTo>
                  <a:cubicBezTo>
                    <a:pt x="112" y="312"/>
                    <a:pt x="112" y="312"/>
                    <a:pt x="112" y="312"/>
                  </a:cubicBezTo>
                  <a:cubicBezTo>
                    <a:pt x="218" y="206"/>
                    <a:pt x="364" y="140"/>
                    <a:pt x="525" y="140"/>
                  </a:cubicBezTo>
                  <a:cubicBezTo>
                    <a:pt x="525" y="0"/>
                    <a:pt x="525" y="0"/>
                    <a:pt x="525" y="0"/>
                  </a:cubicBezTo>
                  <a:cubicBezTo>
                    <a:pt x="525" y="0"/>
                    <a:pt x="525" y="0"/>
                    <a:pt x="525" y="0"/>
                  </a:cubicBezTo>
                </a:path>
              </a:pathLst>
            </a:custGeom>
            <a:solidFill>
              <a:srgbClr val="FFC000"/>
            </a:solidFill>
            <a:ln>
              <a:noFill/>
            </a:ln>
          </p:spPr>
          <p:txBody>
            <a:bodyPr vert="horz" wrap="square" lIns="68571" tIns="34285" rIns="68571" bIns="34285" numCol="1" anchor="t" anchorCtr="0" compatLnSpc="1"/>
            <a:lstStyle/>
            <a:p>
              <a:endParaRPr lang="zh-CN" altLang="en-US" sz="1350"/>
            </a:p>
          </p:txBody>
        </p:sp>
        <p:sp>
          <p:nvSpPr>
            <p:cNvPr id="25" name="Freeform 10"/>
            <p:cNvSpPr/>
            <p:nvPr/>
          </p:nvSpPr>
          <p:spPr bwMode="auto">
            <a:xfrm>
              <a:off x="3805" y="5627"/>
              <a:ext cx="1571" cy="2196"/>
            </a:xfrm>
            <a:custGeom>
              <a:avLst/>
              <a:gdLst>
                <a:gd name="T0" fmla="*/ 265 w 377"/>
                <a:gd name="T1" fmla="*/ 0 h 526"/>
                <a:gd name="T2" fmla="*/ 230 w 377"/>
                <a:gd name="T3" fmla="*/ 33 h 526"/>
                <a:gd name="T4" fmla="*/ 0 w 377"/>
                <a:gd name="T5" fmla="*/ 526 h 526"/>
                <a:gd name="T6" fmla="*/ 205 w 377"/>
                <a:gd name="T7" fmla="*/ 526 h 526"/>
                <a:gd name="T8" fmla="*/ 377 w 377"/>
                <a:gd name="T9" fmla="*/ 112 h 526"/>
                <a:gd name="T10" fmla="*/ 265 w 377"/>
                <a:gd name="T11" fmla="*/ 0 h 526"/>
              </a:gdLst>
              <a:ahLst/>
              <a:cxnLst>
                <a:cxn ang="0">
                  <a:pos x="T0" y="T1"/>
                </a:cxn>
                <a:cxn ang="0">
                  <a:pos x="T2" y="T3"/>
                </a:cxn>
                <a:cxn ang="0">
                  <a:pos x="T4" y="T5"/>
                </a:cxn>
                <a:cxn ang="0">
                  <a:pos x="T6" y="T7"/>
                </a:cxn>
                <a:cxn ang="0">
                  <a:pos x="T8" y="T9"/>
                </a:cxn>
                <a:cxn ang="0">
                  <a:pos x="T10" y="T11"/>
                </a:cxn>
              </a:cxnLst>
              <a:rect l="0" t="0" r="r" b="b"/>
              <a:pathLst>
                <a:path w="377" h="526">
                  <a:moveTo>
                    <a:pt x="265" y="0"/>
                  </a:moveTo>
                  <a:cubicBezTo>
                    <a:pt x="253" y="10"/>
                    <a:pt x="241" y="21"/>
                    <a:pt x="230" y="33"/>
                  </a:cubicBezTo>
                  <a:cubicBezTo>
                    <a:pt x="101" y="161"/>
                    <a:pt x="17" y="334"/>
                    <a:pt x="0" y="526"/>
                  </a:cubicBezTo>
                  <a:cubicBezTo>
                    <a:pt x="205" y="526"/>
                    <a:pt x="205" y="526"/>
                    <a:pt x="205" y="526"/>
                  </a:cubicBezTo>
                  <a:cubicBezTo>
                    <a:pt x="205" y="364"/>
                    <a:pt x="271" y="218"/>
                    <a:pt x="377" y="112"/>
                  </a:cubicBezTo>
                  <a:cubicBezTo>
                    <a:pt x="265" y="0"/>
                    <a:pt x="265" y="0"/>
                    <a:pt x="265" y="0"/>
                  </a:cubicBezTo>
                </a:path>
              </a:pathLst>
            </a:custGeom>
            <a:solidFill>
              <a:srgbClr val="18C9D4"/>
            </a:solidFill>
            <a:ln>
              <a:noFill/>
            </a:ln>
          </p:spPr>
          <p:txBody>
            <a:bodyPr vert="horz" wrap="square" lIns="68571" tIns="34285" rIns="68571" bIns="34285" numCol="1" anchor="t" anchorCtr="0" compatLnSpc="1"/>
            <a:lstStyle/>
            <a:p>
              <a:endParaRPr lang="zh-CN" altLang="en-US" sz="1350"/>
            </a:p>
          </p:txBody>
        </p:sp>
        <p:sp>
          <p:nvSpPr>
            <p:cNvPr id="26" name="Freeform 11"/>
            <p:cNvSpPr/>
            <p:nvPr/>
          </p:nvSpPr>
          <p:spPr bwMode="auto">
            <a:xfrm>
              <a:off x="7097" y="4793"/>
              <a:ext cx="2192" cy="1301"/>
            </a:xfrm>
            <a:custGeom>
              <a:avLst/>
              <a:gdLst>
                <a:gd name="T0" fmla="*/ 0 w 526"/>
                <a:gd name="T1" fmla="*/ 0 h 312"/>
                <a:gd name="T2" fmla="*/ 0 w 526"/>
                <a:gd name="T3" fmla="*/ 140 h 312"/>
                <a:gd name="T4" fmla="*/ 0 w 526"/>
                <a:gd name="T5" fmla="*/ 140 h 312"/>
                <a:gd name="T6" fmla="*/ 0 w 526"/>
                <a:gd name="T7" fmla="*/ 140 h 312"/>
                <a:gd name="T8" fmla="*/ 414 w 526"/>
                <a:gd name="T9" fmla="*/ 312 h 312"/>
                <a:gd name="T10" fmla="*/ 414 w 526"/>
                <a:gd name="T11" fmla="*/ 312 h 312"/>
                <a:gd name="T12" fmla="*/ 526 w 526"/>
                <a:gd name="T13" fmla="*/ 200 h 312"/>
                <a:gd name="T14" fmla="*/ 0 w 526"/>
                <a:gd name="T15" fmla="*/ 0 h 3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6" h="312">
                  <a:moveTo>
                    <a:pt x="0" y="0"/>
                  </a:moveTo>
                  <a:cubicBezTo>
                    <a:pt x="0" y="140"/>
                    <a:pt x="0" y="140"/>
                    <a:pt x="0" y="140"/>
                  </a:cubicBezTo>
                  <a:cubicBezTo>
                    <a:pt x="0" y="140"/>
                    <a:pt x="0" y="140"/>
                    <a:pt x="0" y="140"/>
                  </a:cubicBezTo>
                  <a:cubicBezTo>
                    <a:pt x="0" y="140"/>
                    <a:pt x="0" y="140"/>
                    <a:pt x="0" y="140"/>
                  </a:cubicBezTo>
                  <a:cubicBezTo>
                    <a:pt x="162" y="140"/>
                    <a:pt x="308" y="206"/>
                    <a:pt x="414" y="312"/>
                  </a:cubicBezTo>
                  <a:cubicBezTo>
                    <a:pt x="414" y="312"/>
                    <a:pt x="414" y="312"/>
                    <a:pt x="414" y="312"/>
                  </a:cubicBezTo>
                  <a:cubicBezTo>
                    <a:pt x="526" y="200"/>
                    <a:pt x="526" y="200"/>
                    <a:pt x="526" y="200"/>
                  </a:cubicBezTo>
                  <a:cubicBezTo>
                    <a:pt x="386" y="76"/>
                    <a:pt x="202" y="0"/>
                    <a:pt x="0" y="0"/>
                  </a:cubicBezTo>
                </a:path>
              </a:pathLst>
            </a:custGeom>
            <a:solidFill>
              <a:srgbClr val="E6205D"/>
            </a:solidFill>
            <a:ln>
              <a:noFill/>
            </a:ln>
          </p:spPr>
          <p:txBody>
            <a:bodyPr vert="horz" wrap="square" lIns="68571" tIns="34285" rIns="68571" bIns="34285" numCol="1" anchor="t" anchorCtr="0" compatLnSpc="1"/>
            <a:lstStyle/>
            <a:p>
              <a:endParaRPr lang="zh-CN" altLang="en-US" sz="1350"/>
            </a:p>
          </p:txBody>
        </p:sp>
        <p:sp>
          <p:nvSpPr>
            <p:cNvPr id="27" name="Freeform 12"/>
            <p:cNvSpPr/>
            <p:nvPr/>
          </p:nvSpPr>
          <p:spPr bwMode="auto">
            <a:xfrm>
              <a:off x="8822" y="5627"/>
              <a:ext cx="1567" cy="2196"/>
            </a:xfrm>
            <a:custGeom>
              <a:avLst/>
              <a:gdLst>
                <a:gd name="T0" fmla="*/ 112 w 376"/>
                <a:gd name="T1" fmla="*/ 0 h 526"/>
                <a:gd name="T2" fmla="*/ 0 w 376"/>
                <a:gd name="T3" fmla="*/ 112 h 526"/>
                <a:gd name="T4" fmla="*/ 172 w 376"/>
                <a:gd name="T5" fmla="*/ 526 h 526"/>
                <a:gd name="T6" fmla="*/ 376 w 376"/>
                <a:gd name="T7" fmla="*/ 526 h 526"/>
                <a:gd name="T8" fmla="*/ 147 w 376"/>
                <a:gd name="T9" fmla="*/ 33 h 526"/>
                <a:gd name="T10" fmla="*/ 112 w 376"/>
                <a:gd name="T11" fmla="*/ 0 h 526"/>
              </a:gdLst>
              <a:ahLst/>
              <a:cxnLst>
                <a:cxn ang="0">
                  <a:pos x="T0" y="T1"/>
                </a:cxn>
                <a:cxn ang="0">
                  <a:pos x="T2" y="T3"/>
                </a:cxn>
                <a:cxn ang="0">
                  <a:pos x="T4" y="T5"/>
                </a:cxn>
                <a:cxn ang="0">
                  <a:pos x="T6" y="T7"/>
                </a:cxn>
                <a:cxn ang="0">
                  <a:pos x="T8" y="T9"/>
                </a:cxn>
                <a:cxn ang="0">
                  <a:pos x="T10" y="T11"/>
                </a:cxn>
              </a:cxnLst>
              <a:rect l="0" t="0" r="r" b="b"/>
              <a:pathLst>
                <a:path w="376" h="526">
                  <a:moveTo>
                    <a:pt x="112" y="0"/>
                  </a:moveTo>
                  <a:cubicBezTo>
                    <a:pt x="0" y="112"/>
                    <a:pt x="0" y="112"/>
                    <a:pt x="0" y="112"/>
                  </a:cubicBezTo>
                  <a:cubicBezTo>
                    <a:pt x="106" y="218"/>
                    <a:pt x="172" y="364"/>
                    <a:pt x="172" y="526"/>
                  </a:cubicBezTo>
                  <a:cubicBezTo>
                    <a:pt x="376" y="526"/>
                    <a:pt x="376" y="526"/>
                    <a:pt x="376" y="526"/>
                  </a:cubicBezTo>
                  <a:cubicBezTo>
                    <a:pt x="360" y="334"/>
                    <a:pt x="276" y="161"/>
                    <a:pt x="147" y="33"/>
                  </a:cubicBezTo>
                  <a:cubicBezTo>
                    <a:pt x="136" y="21"/>
                    <a:pt x="124" y="10"/>
                    <a:pt x="112" y="0"/>
                  </a:cubicBezTo>
                </a:path>
              </a:pathLst>
            </a:custGeom>
            <a:solidFill>
              <a:srgbClr val="5B52B2"/>
            </a:solidFill>
            <a:ln>
              <a:noFill/>
            </a:ln>
          </p:spPr>
          <p:txBody>
            <a:bodyPr vert="horz" wrap="square" lIns="68571" tIns="34285" rIns="68571" bIns="34285" numCol="1" anchor="t" anchorCtr="0" compatLnSpc="1"/>
            <a:lstStyle/>
            <a:p>
              <a:endParaRPr lang="zh-CN" altLang="en-US" sz="1350"/>
            </a:p>
          </p:txBody>
        </p:sp>
        <p:sp>
          <p:nvSpPr>
            <p:cNvPr id="28" name="Freeform 337"/>
            <p:cNvSpPr/>
            <p:nvPr/>
          </p:nvSpPr>
          <p:spPr bwMode="auto">
            <a:xfrm>
              <a:off x="5110" y="5723"/>
              <a:ext cx="4001" cy="2100"/>
            </a:xfrm>
            <a:custGeom>
              <a:avLst/>
              <a:gdLst>
                <a:gd name="T0" fmla="*/ 960 w 960"/>
                <a:gd name="T1" fmla="*/ 480 h 503"/>
                <a:gd name="T2" fmla="*/ 480 w 960"/>
                <a:gd name="T3" fmla="*/ 0 h 503"/>
                <a:gd name="T4" fmla="*/ 0 w 960"/>
                <a:gd name="T5" fmla="*/ 480 h 503"/>
                <a:gd name="T6" fmla="*/ 0 w 960"/>
                <a:gd name="T7" fmla="*/ 503 h 503"/>
                <a:gd name="T8" fmla="*/ 960 w 960"/>
                <a:gd name="T9" fmla="*/ 503 h 503"/>
                <a:gd name="T10" fmla="*/ 960 w 960"/>
                <a:gd name="T11" fmla="*/ 480 h 503"/>
              </a:gdLst>
              <a:ahLst/>
              <a:cxnLst>
                <a:cxn ang="0">
                  <a:pos x="T0" y="T1"/>
                </a:cxn>
                <a:cxn ang="0">
                  <a:pos x="T2" y="T3"/>
                </a:cxn>
                <a:cxn ang="0">
                  <a:pos x="T4" y="T5"/>
                </a:cxn>
                <a:cxn ang="0">
                  <a:pos x="T6" y="T7"/>
                </a:cxn>
                <a:cxn ang="0">
                  <a:pos x="T8" y="T9"/>
                </a:cxn>
                <a:cxn ang="0">
                  <a:pos x="T10" y="T11"/>
                </a:cxn>
              </a:cxnLst>
              <a:rect l="0" t="0" r="r" b="b"/>
              <a:pathLst>
                <a:path w="960" h="503">
                  <a:moveTo>
                    <a:pt x="960" y="480"/>
                  </a:moveTo>
                  <a:cubicBezTo>
                    <a:pt x="960" y="215"/>
                    <a:pt x="745" y="0"/>
                    <a:pt x="480" y="0"/>
                  </a:cubicBezTo>
                  <a:cubicBezTo>
                    <a:pt x="215" y="0"/>
                    <a:pt x="0" y="215"/>
                    <a:pt x="0" y="480"/>
                  </a:cubicBezTo>
                  <a:cubicBezTo>
                    <a:pt x="0" y="488"/>
                    <a:pt x="0" y="495"/>
                    <a:pt x="0" y="503"/>
                  </a:cubicBezTo>
                  <a:cubicBezTo>
                    <a:pt x="960" y="503"/>
                    <a:pt x="960" y="503"/>
                    <a:pt x="960" y="503"/>
                  </a:cubicBezTo>
                  <a:cubicBezTo>
                    <a:pt x="960" y="495"/>
                    <a:pt x="960" y="488"/>
                    <a:pt x="960" y="480"/>
                  </a:cubicBezTo>
                  <a:close/>
                </a:path>
              </a:pathLst>
            </a:custGeom>
            <a:solidFill>
              <a:srgbClr val="F7F8F8"/>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29" name="Freeform 333"/>
            <p:cNvSpPr/>
            <p:nvPr/>
          </p:nvSpPr>
          <p:spPr bwMode="auto">
            <a:xfrm>
              <a:off x="3546" y="5197"/>
              <a:ext cx="538" cy="161"/>
            </a:xfrm>
            <a:custGeom>
              <a:avLst/>
              <a:gdLst>
                <a:gd name="T0" fmla="*/ 276 w 287"/>
                <a:gd name="T1" fmla="*/ 86 h 86"/>
                <a:gd name="T2" fmla="*/ 205 w 287"/>
                <a:gd name="T3" fmla="*/ 17 h 86"/>
                <a:gd name="T4" fmla="*/ 0 w 287"/>
                <a:gd name="T5" fmla="*/ 17 h 86"/>
                <a:gd name="T6" fmla="*/ 0 w 287"/>
                <a:gd name="T7" fmla="*/ 0 h 86"/>
                <a:gd name="T8" fmla="*/ 212 w 287"/>
                <a:gd name="T9" fmla="*/ 0 h 86"/>
                <a:gd name="T10" fmla="*/ 287 w 287"/>
                <a:gd name="T11" fmla="*/ 75 h 86"/>
                <a:gd name="T12" fmla="*/ 276 w 287"/>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287" h="86">
                  <a:moveTo>
                    <a:pt x="276" y="86"/>
                  </a:moveTo>
                  <a:lnTo>
                    <a:pt x="205" y="17"/>
                  </a:lnTo>
                  <a:lnTo>
                    <a:pt x="0" y="17"/>
                  </a:lnTo>
                  <a:lnTo>
                    <a:pt x="0" y="0"/>
                  </a:lnTo>
                  <a:lnTo>
                    <a:pt x="212" y="0"/>
                  </a:lnTo>
                  <a:lnTo>
                    <a:pt x="287" y="75"/>
                  </a:lnTo>
                  <a:lnTo>
                    <a:pt x="276" y="86"/>
                  </a:lnTo>
                  <a:close/>
                </a:path>
              </a:pathLst>
            </a:custGeom>
            <a:solidFill>
              <a:srgbClr val="727171"/>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31" name="Freeform 334"/>
            <p:cNvSpPr/>
            <p:nvPr/>
          </p:nvSpPr>
          <p:spPr bwMode="auto">
            <a:xfrm>
              <a:off x="10119" y="5197"/>
              <a:ext cx="532" cy="161"/>
            </a:xfrm>
            <a:custGeom>
              <a:avLst/>
              <a:gdLst>
                <a:gd name="T0" fmla="*/ 11 w 284"/>
                <a:gd name="T1" fmla="*/ 86 h 86"/>
                <a:gd name="T2" fmla="*/ 0 w 284"/>
                <a:gd name="T3" fmla="*/ 75 h 86"/>
                <a:gd name="T4" fmla="*/ 73 w 284"/>
                <a:gd name="T5" fmla="*/ 0 h 86"/>
                <a:gd name="T6" fmla="*/ 284 w 284"/>
                <a:gd name="T7" fmla="*/ 0 h 86"/>
                <a:gd name="T8" fmla="*/ 284 w 284"/>
                <a:gd name="T9" fmla="*/ 17 h 86"/>
                <a:gd name="T10" fmla="*/ 82 w 284"/>
                <a:gd name="T11" fmla="*/ 17 h 86"/>
                <a:gd name="T12" fmla="*/ 11 w 284"/>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284" h="86">
                  <a:moveTo>
                    <a:pt x="11" y="86"/>
                  </a:moveTo>
                  <a:lnTo>
                    <a:pt x="0" y="75"/>
                  </a:lnTo>
                  <a:lnTo>
                    <a:pt x="73" y="0"/>
                  </a:lnTo>
                  <a:lnTo>
                    <a:pt x="284" y="0"/>
                  </a:lnTo>
                  <a:lnTo>
                    <a:pt x="284" y="17"/>
                  </a:lnTo>
                  <a:lnTo>
                    <a:pt x="82" y="17"/>
                  </a:lnTo>
                  <a:lnTo>
                    <a:pt x="11" y="86"/>
                  </a:lnTo>
                  <a:close/>
                </a:path>
              </a:pathLst>
            </a:custGeom>
            <a:solidFill>
              <a:srgbClr val="727171"/>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32" name="Freeform 335"/>
            <p:cNvSpPr/>
            <p:nvPr/>
          </p:nvSpPr>
          <p:spPr bwMode="auto">
            <a:xfrm>
              <a:off x="4497" y="3411"/>
              <a:ext cx="1359" cy="517"/>
            </a:xfrm>
            <a:custGeom>
              <a:avLst/>
              <a:gdLst>
                <a:gd name="T0" fmla="*/ 714 w 725"/>
                <a:gd name="T1" fmla="*/ 276 h 276"/>
                <a:gd name="T2" fmla="*/ 456 w 725"/>
                <a:gd name="T3" fmla="*/ 18 h 276"/>
                <a:gd name="T4" fmla="*/ 0 w 725"/>
                <a:gd name="T5" fmla="*/ 18 h 276"/>
                <a:gd name="T6" fmla="*/ 0 w 725"/>
                <a:gd name="T7" fmla="*/ 0 h 276"/>
                <a:gd name="T8" fmla="*/ 462 w 725"/>
                <a:gd name="T9" fmla="*/ 0 h 276"/>
                <a:gd name="T10" fmla="*/ 725 w 725"/>
                <a:gd name="T11" fmla="*/ 263 h 276"/>
                <a:gd name="T12" fmla="*/ 714 w 725"/>
                <a:gd name="T13" fmla="*/ 276 h 276"/>
              </a:gdLst>
              <a:ahLst/>
              <a:cxnLst>
                <a:cxn ang="0">
                  <a:pos x="T0" y="T1"/>
                </a:cxn>
                <a:cxn ang="0">
                  <a:pos x="T2" y="T3"/>
                </a:cxn>
                <a:cxn ang="0">
                  <a:pos x="T4" y="T5"/>
                </a:cxn>
                <a:cxn ang="0">
                  <a:pos x="T6" y="T7"/>
                </a:cxn>
                <a:cxn ang="0">
                  <a:pos x="T8" y="T9"/>
                </a:cxn>
                <a:cxn ang="0">
                  <a:pos x="T10" y="T11"/>
                </a:cxn>
                <a:cxn ang="0">
                  <a:pos x="T12" y="T13"/>
                </a:cxn>
              </a:cxnLst>
              <a:rect l="0" t="0" r="r" b="b"/>
              <a:pathLst>
                <a:path w="725" h="276">
                  <a:moveTo>
                    <a:pt x="714" y="276"/>
                  </a:moveTo>
                  <a:lnTo>
                    <a:pt x="456" y="18"/>
                  </a:lnTo>
                  <a:lnTo>
                    <a:pt x="0" y="18"/>
                  </a:lnTo>
                  <a:lnTo>
                    <a:pt x="0" y="0"/>
                  </a:lnTo>
                  <a:lnTo>
                    <a:pt x="462" y="0"/>
                  </a:lnTo>
                  <a:lnTo>
                    <a:pt x="725" y="263"/>
                  </a:lnTo>
                  <a:lnTo>
                    <a:pt x="714" y="276"/>
                  </a:lnTo>
                  <a:close/>
                </a:path>
              </a:pathLst>
            </a:custGeom>
            <a:solidFill>
              <a:srgbClr val="727171"/>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33" name="Freeform 336"/>
            <p:cNvSpPr/>
            <p:nvPr/>
          </p:nvSpPr>
          <p:spPr bwMode="auto">
            <a:xfrm>
              <a:off x="8351" y="3411"/>
              <a:ext cx="1363" cy="517"/>
            </a:xfrm>
            <a:custGeom>
              <a:avLst/>
              <a:gdLst>
                <a:gd name="T0" fmla="*/ 13 w 727"/>
                <a:gd name="T1" fmla="*/ 276 h 276"/>
                <a:gd name="T2" fmla="*/ 0 w 727"/>
                <a:gd name="T3" fmla="*/ 263 h 276"/>
                <a:gd name="T4" fmla="*/ 262 w 727"/>
                <a:gd name="T5" fmla="*/ 0 h 276"/>
                <a:gd name="T6" fmla="*/ 727 w 727"/>
                <a:gd name="T7" fmla="*/ 0 h 276"/>
                <a:gd name="T8" fmla="*/ 727 w 727"/>
                <a:gd name="T9" fmla="*/ 18 h 276"/>
                <a:gd name="T10" fmla="*/ 271 w 727"/>
                <a:gd name="T11" fmla="*/ 18 h 276"/>
                <a:gd name="T12" fmla="*/ 13 w 727"/>
                <a:gd name="T13" fmla="*/ 276 h 276"/>
              </a:gdLst>
              <a:ahLst/>
              <a:cxnLst>
                <a:cxn ang="0">
                  <a:pos x="T0" y="T1"/>
                </a:cxn>
                <a:cxn ang="0">
                  <a:pos x="T2" y="T3"/>
                </a:cxn>
                <a:cxn ang="0">
                  <a:pos x="T4" y="T5"/>
                </a:cxn>
                <a:cxn ang="0">
                  <a:pos x="T6" y="T7"/>
                </a:cxn>
                <a:cxn ang="0">
                  <a:pos x="T8" y="T9"/>
                </a:cxn>
                <a:cxn ang="0">
                  <a:pos x="T10" y="T11"/>
                </a:cxn>
                <a:cxn ang="0">
                  <a:pos x="T12" y="T13"/>
                </a:cxn>
              </a:cxnLst>
              <a:rect l="0" t="0" r="r" b="b"/>
              <a:pathLst>
                <a:path w="727" h="276">
                  <a:moveTo>
                    <a:pt x="13" y="276"/>
                  </a:moveTo>
                  <a:lnTo>
                    <a:pt x="0" y="263"/>
                  </a:lnTo>
                  <a:lnTo>
                    <a:pt x="262" y="0"/>
                  </a:lnTo>
                  <a:lnTo>
                    <a:pt x="727" y="0"/>
                  </a:lnTo>
                  <a:lnTo>
                    <a:pt x="727" y="18"/>
                  </a:lnTo>
                  <a:lnTo>
                    <a:pt x="271" y="18"/>
                  </a:lnTo>
                  <a:lnTo>
                    <a:pt x="13" y="276"/>
                  </a:lnTo>
                  <a:close/>
                </a:path>
              </a:pathLst>
            </a:custGeom>
            <a:solidFill>
              <a:srgbClr val="727171"/>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cxnSp>
          <p:nvCxnSpPr>
            <p:cNvPr id="42" name="直接连接符 41"/>
            <p:cNvCxnSpPr/>
            <p:nvPr/>
          </p:nvCxnSpPr>
          <p:spPr>
            <a:xfrm>
              <a:off x="864" y="7817"/>
              <a:ext cx="12621"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5346" y="6993"/>
              <a:ext cx="3708" cy="580"/>
            </a:xfrm>
            <a:prstGeom prst="rect">
              <a:avLst/>
            </a:prstGeom>
            <a:noFill/>
          </p:spPr>
          <p:txBody>
            <a:bodyPr wrap="none" rtlCol="0" anchor="t">
              <a:spAutoFit/>
            </a:bodyPr>
            <a:lstStyle/>
            <a:p>
              <a:pPr algn="ctr"/>
              <a:r>
                <a:rPr lang="zh-CN" altLang="en-US"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安全意识不强的原因</a:t>
              </a:r>
            </a:p>
          </p:txBody>
        </p:sp>
        <p:sp>
          <p:nvSpPr>
            <p:cNvPr id="44" name="文本框 43"/>
            <p:cNvSpPr txBox="1"/>
            <p:nvPr/>
          </p:nvSpPr>
          <p:spPr>
            <a:xfrm>
              <a:off x="1452" y="2694"/>
              <a:ext cx="3045" cy="1695"/>
            </a:xfrm>
            <a:prstGeom prst="rect">
              <a:avLst/>
            </a:prstGeom>
            <a:noFill/>
          </p:spPr>
          <p:txBody>
            <a:bodyPr wrap="square" rtlCol="0" anchor="t">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对安全的重要性认识不够。没有到每个人的生命只有一次的真正含义。</a:t>
              </a:r>
              <a:endParaRPr lang="zh-CN" altLang="en-US" sz="1600"/>
            </a:p>
          </p:txBody>
        </p:sp>
        <p:sp>
          <p:nvSpPr>
            <p:cNvPr id="45" name="文本框 44"/>
            <p:cNvSpPr txBox="1"/>
            <p:nvPr/>
          </p:nvSpPr>
          <p:spPr>
            <a:xfrm>
              <a:off x="852" y="4793"/>
              <a:ext cx="2780" cy="1695"/>
            </a:xfrm>
            <a:prstGeom prst="rect">
              <a:avLst/>
            </a:prstGeom>
            <a:noFill/>
          </p:spPr>
          <p:txBody>
            <a:bodyPr wrap="square" rtlCol="0" anchor="t">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对在高危行业内施工，安全工作的艰巨性认识不到位。</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9714" y="2438"/>
              <a:ext cx="2596" cy="1695"/>
            </a:xfrm>
            <a:prstGeom prst="rect">
              <a:avLst/>
            </a:prstGeom>
            <a:noFill/>
          </p:spPr>
          <p:txBody>
            <a:bodyPr wrap="square" rtlCol="0" anchor="t">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由于种种因素，对存在的危险因素辨识不充分。无知到无畏。</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10651" y="4624"/>
              <a:ext cx="2112" cy="1307"/>
            </a:xfrm>
            <a:prstGeom prst="rect">
              <a:avLst/>
            </a:prstGeom>
            <a:noFill/>
          </p:spPr>
          <p:txBody>
            <a:bodyPr wrap="square" rtlCol="0" anchor="t">
              <a:spAutoFit/>
            </a:bodyPr>
            <a:lstStyle/>
            <a:p>
              <a:pPr algn="just" defTabSz="914400">
                <a:lnSpc>
                  <a:spcPct val="10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企业内安全管理不够，违章成本低。</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5672418" cy="3265715"/>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grpSp>
        <p:nvGrpSpPr>
          <p:cNvPr id="6" name="组合 5"/>
          <p:cNvGrpSpPr/>
          <p:nvPr/>
        </p:nvGrpSpPr>
        <p:grpSpPr>
          <a:xfrm flipH="1" flipV="1">
            <a:off x="3471582" y="1878235"/>
            <a:ext cx="5672418" cy="3265715"/>
            <a:chOff x="0" y="-1"/>
            <a:chExt cx="7563224" cy="4354287"/>
          </a:xfrm>
        </p:grpSpPr>
        <p:pic>
          <p:nvPicPr>
            <p:cNvPr id="7" name="图片 6"/>
            <p:cNvPicPr>
              <a:picLocks noChangeAspect="1"/>
            </p:cNvPicPr>
            <p:nvPr/>
          </p:nvPicPr>
          <p:blipFill>
            <a:blip r:embed="rId3"/>
            <a:stretch>
              <a:fillRect/>
            </a:stretch>
          </p:blipFill>
          <p:spPr>
            <a:xfrm>
              <a:off x="0" y="-1"/>
              <a:ext cx="7563224" cy="4354287"/>
            </a:xfrm>
            <a:prstGeom prst="rect">
              <a:avLst/>
            </a:prstGeom>
          </p:spPr>
        </p:pic>
        <p:pic>
          <p:nvPicPr>
            <p:cNvPr id="8" name="图片 7"/>
            <p:cNvPicPr>
              <a:picLocks noChangeAspect="1"/>
            </p:cNvPicPr>
            <p:nvPr/>
          </p:nvPicPr>
          <p:blipFill>
            <a:blip r:embed="rId4"/>
            <a:stretch>
              <a:fillRect/>
            </a:stretch>
          </p:blipFill>
          <p:spPr>
            <a:xfrm>
              <a:off x="2" y="0"/>
              <a:ext cx="6255656" cy="1990719"/>
            </a:xfrm>
            <a:prstGeom prst="rect">
              <a:avLst/>
            </a:prstGeom>
          </p:spPr>
        </p:pic>
      </p:grpSp>
      <p:sp>
        <p:nvSpPr>
          <p:cNvPr id="21" name="文本框 19"/>
          <p:cNvSpPr txBox="1"/>
          <p:nvPr/>
        </p:nvSpPr>
        <p:spPr>
          <a:xfrm>
            <a:off x="1393372" y="1637788"/>
            <a:ext cx="6357257"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7200" b="1" dirty="0">
                <a:solidFill>
                  <a:srgbClr val="16B6C2"/>
                </a:solidFill>
                <a:latin typeface="微软雅黑" panose="020B0503020204020204" pitchFamily="34" charset="-122"/>
                <a:ea typeface="微软雅黑" panose="020B0503020204020204" pitchFamily="34" charset="-122"/>
                <a:cs typeface="Arial" panose="020B0604020202020204" pitchFamily="34" charset="0"/>
              </a:rPr>
              <a:t>THANK YOU </a:t>
            </a:r>
            <a:endParaRPr lang="zh-CN" altLang="en-US" sz="7200" b="1" dirty="0">
              <a:solidFill>
                <a:srgbClr val="16B6C2"/>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1604822" cy="923926"/>
            <a:chOff x="0" y="-1"/>
            <a:chExt cx="7563224" cy="4354287"/>
          </a:xfrm>
        </p:grpSpPr>
        <p:pic>
          <p:nvPicPr>
            <p:cNvPr id="5" name="图片 4"/>
            <p:cNvPicPr>
              <a:picLocks noChangeAspect="1"/>
            </p:cNvPicPr>
            <p:nvPr/>
          </p:nvPicPr>
          <p:blipFill>
            <a:blip r:embed="rId2"/>
            <a:stretch>
              <a:fillRect/>
            </a:stretch>
          </p:blipFill>
          <p:spPr>
            <a:xfrm>
              <a:off x="0" y="-1"/>
              <a:ext cx="7563224" cy="4354287"/>
            </a:xfrm>
            <a:prstGeom prst="rect">
              <a:avLst/>
            </a:prstGeom>
          </p:spPr>
        </p:pic>
        <p:pic>
          <p:nvPicPr>
            <p:cNvPr id="4" name="图片 3"/>
            <p:cNvPicPr>
              <a:picLocks noChangeAspect="1"/>
            </p:cNvPicPr>
            <p:nvPr/>
          </p:nvPicPr>
          <p:blipFill>
            <a:blip r:embed="rId3"/>
            <a:stretch>
              <a:fillRect/>
            </a:stretch>
          </p:blipFill>
          <p:spPr>
            <a:xfrm>
              <a:off x="2" y="0"/>
              <a:ext cx="6255656" cy="1990719"/>
            </a:xfrm>
            <a:prstGeom prst="rect">
              <a:avLst/>
            </a:prstGeom>
          </p:spPr>
        </p:pic>
      </p:grpSp>
      <p:sp>
        <p:nvSpPr>
          <p:cNvPr id="46" name="文本框 45"/>
          <p:cNvSpPr txBox="1"/>
          <p:nvPr/>
        </p:nvSpPr>
        <p:spPr>
          <a:xfrm>
            <a:off x="541020" y="232410"/>
            <a:ext cx="304482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第一章  法律法规</a:t>
            </a:r>
          </a:p>
        </p:txBody>
      </p:sp>
      <p:sp>
        <p:nvSpPr>
          <p:cNvPr id="6" name="文本框 5"/>
          <p:cNvSpPr txBox="1"/>
          <p:nvPr/>
        </p:nvSpPr>
        <p:spPr>
          <a:xfrm>
            <a:off x="942975" y="882015"/>
            <a:ext cx="2630170" cy="383540"/>
          </a:xfrm>
          <a:prstGeom prst="rect">
            <a:avLst/>
          </a:prstGeom>
          <a:noFill/>
        </p:spPr>
        <p:txBody>
          <a:bodyPr wrap="none" rtlCol="0" anchor="t">
            <a:spAutoFit/>
          </a:bodyPr>
          <a:lstStyle/>
          <a:p>
            <a:pPr algn="l"/>
            <a:r>
              <a:rPr sz="19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4、《职业病防治法》</a:t>
            </a:r>
          </a:p>
        </p:txBody>
      </p:sp>
      <p:grpSp>
        <p:nvGrpSpPr>
          <p:cNvPr id="47" name="组合 46"/>
          <p:cNvGrpSpPr/>
          <p:nvPr/>
        </p:nvGrpSpPr>
        <p:grpSpPr>
          <a:xfrm flipH="1" flipV="1">
            <a:off x="7539355" y="4220210"/>
            <a:ext cx="1604645" cy="923925"/>
            <a:chOff x="0" y="-1"/>
            <a:chExt cx="7563224" cy="4354287"/>
          </a:xfrm>
        </p:grpSpPr>
        <p:pic>
          <p:nvPicPr>
            <p:cNvPr id="48" name="图片 47"/>
            <p:cNvPicPr>
              <a:picLocks noChangeAspect="1"/>
            </p:cNvPicPr>
            <p:nvPr/>
          </p:nvPicPr>
          <p:blipFill>
            <a:blip r:embed="rId2"/>
            <a:stretch>
              <a:fillRect/>
            </a:stretch>
          </p:blipFill>
          <p:spPr>
            <a:xfrm>
              <a:off x="0" y="-1"/>
              <a:ext cx="7563224" cy="4354287"/>
            </a:xfrm>
            <a:prstGeom prst="rect">
              <a:avLst/>
            </a:prstGeom>
          </p:spPr>
        </p:pic>
        <p:pic>
          <p:nvPicPr>
            <p:cNvPr id="49" name="图片 48"/>
            <p:cNvPicPr>
              <a:picLocks noChangeAspect="1"/>
            </p:cNvPicPr>
            <p:nvPr/>
          </p:nvPicPr>
          <p:blipFill>
            <a:blip r:embed="rId3"/>
            <a:stretch>
              <a:fillRect/>
            </a:stretch>
          </p:blipFill>
          <p:spPr>
            <a:xfrm>
              <a:off x="2" y="0"/>
              <a:ext cx="6255656" cy="1990719"/>
            </a:xfrm>
            <a:prstGeom prst="rect">
              <a:avLst/>
            </a:prstGeom>
          </p:spPr>
        </p:pic>
      </p:grpSp>
      <p:grpSp>
        <p:nvGrpSpPr>
          <p:cNvPr id="105" name="组合 104"/>
          <p:cNvGrpSpPr/>
          <p:nvPr/>
        </p:nvGrpSpPr>
        <p:grpSpPr>
          <a:xfrm>
            <a:off x="1496060" y="1566545"/>
            <a:ext cx="6151880" cy="2891790"/>
            <a:chOff x="2255" y="2167"/>
            <a:chExt cx="9688" cy="4554"/>
          </a:xfrm>
        </p:grpSpPr>
        <p:grpSp>
          <p:nvGrpSpPr>
            <p:cNvPr id="100" name="组合 99"/>
            <p:cNvGrpSpPr/>
            <p:nvPr/>
          </p:nvGrpSpPr>
          <p:grpSpPr>
            <a:xfrm>
              <a:off x="2255" y="2167"/>
              <a:ext cx="9673" cy="871"/>
              <a:chOff x="2255" y="2932"/>
              <a:chExt cx="9673" cy="871"/>
            </a:xfrm>
          </p:grpSpPr>
          <p:sp>
            <p:nvSpPr>
              <p:cNvPr id="16" name="文本框 15"/>
              <p:cNvSpPr txBox="1"/>
              <p:nvPr/>
            </p:nvSpPr>
            <p:spPr>
              <a:xfrm>
                <a:off x="2597" y="2932"/>
                <a:ext cx="9331" cy="871"/>
              </a:xfrm>
              <a:prstGeom prst="rect">
                <a:avLst/>
              </a:prstGeom>
              <a:noFill/>
            </p:spPr>
            <p:txBody>
              <a:bodyPr wrap="square" rtlCol="0" anchor="t">
                <a:spAutoFit/>
              </a:bodyPr>
              <a:lstStyle/>
              <a:p>
                <a:pPr algn="just"/>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要求用人单位提供符合防治职业病要求的职业病防护设施和个人使用的职业病防护用品，改善工作条件</a:t>
                </a:r>
              </a:p>
            </p:txBody>
          </p:sp>
          <p:grpSp>
            <p:nvGrpSpPr>
              <p:cNvPr id="78" name="Group 141"/>
              <p:cNvGrpSpPr/>
              <p:nvPr/>
            </p:nvGrpSpPr>
            <p:grpSpPr>
              <a:xfrm>
                <a:off x="2255" y="3366"/>
                <a:ext cx="312" cy="325"/>
                <a:chOff x="192" y="870"/>
                <a:chExt cx="167" cy="174"/>
              </a:xfrm>
              <a:solidFill>
                <a:srgbClr val="16B6C2"/>
              </a:solidFill>
            </p:grpSpPr>
            <p:sp>
              <p:nvSpPr>
                <p:cNvPr id="79" name="AutoShape 142"/>
                <p:cNvSpPr>
                  <a:spLocks noChangeArrowheads="1"/>
                </p:cNvSpPr>
                <p:nvPr/>
              </p:nvSpPr>
              <p:spPr bwMode="auto">
                <a:xfrm>
                  <a:off x="192" y="870"/>
                  <a:ext cx="167" cy="174"/>
                </a:xfrm>
                <a:prstGeom prst="homePlate">
                  <a:avLst>
                    <a:gd name="adj" fmla="val 72454"/>
                  </a:avLst>
                </a:prstGeom>
                <a:grpFill/>
                <a:ln w="6350">
                  <a:solidFill>
                    <a:srgbClr val="16B6C2"/>
                  </a:solidFill>
                  <a:miter lim="800000"/>
                </a:ln>
                <a:effectLst>
                  <a:outerShdw dist="35921" dir="2700000" algn="ctr" rotWithShape="0">
                    <a:srgbClr val="C0C0C0"/>
                  </a:outerShdw>
                </a:effectLst>
              </p:spPr>
              <p:txBody>
                <a:bodyPr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83989" name="Text Box 143"/>
                <p:cNvSpPr txBox="1"/>
                <p:nvPr/>
              </p:nvSpPr>
              <p:spPr>
                <a:xfrm>
                  <a:off x="196" y="888"/>
                  <a:ext cx="108" cy="135"/>
                </a:xfrm>
                <a:prstGeom prst="rect">
                  <a:avLst/>
                </a:prstGeom>
                <a:grpFill/>
                <a:ln w="9525">
                  <a:solidFill>
                    <a:srgbClr val="16B6C2"/>
                  </a:solidFill>
                </a:ln>
              </p:spPr>
              <p:txBody>
                <a:bodyPr lIns="0" tIns="0" rIns="0" bIns="0" anchor="ctr">
                  <a:spAutoFit/>
                </a:bodyPr>
                <a:lstStyle/>
                <a:p>
                  <a:pPr algn="ctr" defTabSz="914400" eaLnBrk="0" hangingPunct="0"/>
                  <a:r>
                    <a:rPr lang="en-US" altLang="zh-CN" sz="1050" b="1" noProof="1">
                      <a:solidFill>
                        <a:srgbClr val="FFFFFF"/>
                      </a:solidFill>
                      <a:latin typeface="Arial" panose="020B0604020202020204" pitchFamily="34" charset="0"/>
                      <a:ea typeface="宋体" panose="02010600030101010101" pitchFamily="2" charset="-122"/>
                      <a:cs typeface="+mn-cs"/>
                    </a:rPr>
                    <a:t>4</a:t>
                  </a:r>
                  <a:endParaRPr lang="en-US" altLang="zh-CN" sz="1050" b="1" noProof="1">
                    <a:solidFill>
                      <a:srgbClr val="FFFFFF"/>
                    </a:solidFill>
                    <a:latin typeface="Arial" panose="020B0604020202020204" pitchFamily="34" charset="0"/>
                    <a:ea typeface="宋体" panose="02010600030101010101" pitchFamily="2" charset="-122"/>
                  </a:endParaRPr>
                </a:p>
              </p:txBody>
            </p:sp>
          </p:grpSp>
          <p:cxnSp>
            <p:nvCxnSpPr>
              <p:cNvPr id="84011" name="直接连接符 45"/>
              <p:cNvCxnSpPr/>
              <p:nvPr/>
            </p:nvCxnSpPr>
            <p:spPr>
              <a:xfrm flipV="1">
                <a:off x="2474" y="3791"/>
                <a:ext cx="9446" cy="0"/>
              </a:xfrm>
              <a:prstGeom prst="line">
                <a:avLst/>
              </a:prstGeom>
              <a:solidFill>
                <a:srgbClr val="16B6C2"/>
              </a:solidFill>
              <a:ln w="9525" cap="flat" cmpd="sng">
                <a:solidFill>
                  <a:srgbClr val="16B6C2"/>
                </a:solidFill>
                <a:prstDash val="dash"/>
                <a:round/>
                <a:headEnd type="none" w="med" len="med"/>
                <a:tailEnd type="none" w="med" len="med"/>
              </a:ln>
            </p:spPr>
          </p:cxnSp>
        </p:grpSp>
        <p:grpSp>
          <p:nvGrpSpPr>
            <p:cNvPr id="101" name="组合 100"/>
            <p:cNvGrpSpPr/>
            <p:nvPr/>
          </p:nvGrpSpPr>
          <p:grpSpPr>
            <a:xfrm>
              <a:off x="2255" y="3218"/>
              <a:ext cx="9686" cy="871"/>
              <a:chOff x="2255" y="3578"/>
              <a:chExt cx="9686" cy="871"/>
            </a:xfrm>
          </p:grpSpPr>
          <p:sp>
            <p:nvSpPr>
              <p:cNvPr id="17" name="文本框 16"/>
              <p:cNvSpPr txBox="1"/>
              <p:nvPr/>
            </p:nvSpPr>
            <p:spPr>
              <a:xfrm>
                <a:off x="2597" y="3578"/>
                <a:ext cx="9344" cy="871"/>
              </a:xfrm>
              <a:prstGeom prst="rect">
                <a:avLst/>
              </a:prstGeom>
              <a:noFill/>
            </p:spPr>
            <p:txBody>
              <a:bodyPr wrap="square" rtlCol="0" anchor="t">
                <a:spAutoFit/>
              </a:bodyPr>
              <a:lstStyle/>
              <a:p>
                <a:pPr algn="just"/>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对违反职业病防治法律、法规以及危及生命健康的行为提出批评、检举和控告</a:t>
                </a:r>
              </a:p>
            </p:txBody>
          </p:sp>
          <p:grpSp>
            <p:nvGrpSpPr>
              <p:cNvPr id="81" name="Group 150"/>
              <p:cNvGrpSpPr/>
              <p:nvPr/>
            </p:nvGrpSpPr>
            <p:grpSpPr>
              <a:xfrm>
                <a:off x="2255" y="3996"/>
                <a:ext cx="312" cy="325"/>
                <a:chOff x="192" y="870"/>
                <a:chExt cx="167" cy="174"/>
              </a:xfrm>
              <a:solidFill>
                <a:srgbClr val="EAA700"/>
              </a:solidFill>
            </p:grpSpPr>
            <p:sp>
              <p:nvSpPr>
                <p:cNvPr id="82" name="AutoShape 151"/>
                <p:cNvSpPr>
                  <a:spLocks noChangeArrowheads="1"/>
                </p:cNvSpPr>
                <p:nvPr/>
              </p:nvSpPr>
              <p:spPr bwMode="auto">
                <a:xfrm>
                  <a:off x="192" y="870"/>
                  <a:ext cx="167" cy="174"/>
                </a:xfrm>
                <a:prstGeom prst="homePlate">
                  <a:avLst>
                    <a:gd name="adj" fmla="val 72454"/>
                  </a:avLst>
                </a:prstGeom>
                <a:grpFill/>
                <a:ln>
                  <a:solidFill>
                    <a:srgbClr val="EAA700"/>
                  </a:solidFill>
                </a:ln>
                <a:effectLst>
                  <a:outerShdw dist="35921" dir="2700000" algn="ctr" rotWithShape="0">
                    <a:srgbClr val="C0C0C0"/>
                  </a:outerShdw>
                </a:effectLst>
              </p:spPr>
              <p:txBody>
                <a:bodyPr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83993" name="Text Box 152"/>
                <p:cNvSpPr txBox="1"/>
                <p:nvPr/>
              </p:nvSpPr>
              <p:spPr>
                <a:xfrm>
                  <a:off x="196" y="888"/>
                  <a:ext cx="108" cy="135"/>
                </a:xfrm>
                <a:prstGeom prst="rect">
                  <a:avLst/>
                </a:prstGeom>
                <a:grpFill/>
                <a:ln w="9525">
                  <a:solidFill>
                    <a:srgbClr val="EAA700"/>
                  </a:solidFill>
                </a:ln>
              </p:spPr>
              <p:txBody>
                <a:bodyPr lIns="0" tIns="0" rIns="0" bIns="0" anchor="ctr">
                  <a:spAutoFit/>
                </a:bodyPr>
                <a:lstStyle/>
                <a:p>
                  <a:pPr algn="ctr" defTabSz="914400" eaLnBrk="0" hangingPunct="0"/>
                  <a:r>
                    <a:rPr lang="en-US" altLang="zh-CN" sz="1050" b="1" noProof="1">
                      <a:solidFill>
                        <a:srgbClr val="FFFFFF"/>
                      </a:solidFill>
                      <a:latin typeface="Arial" panose="020B0604020202020204" pitchFamily="34" charset="0"/>
                      <a:ea typeface="宋体" panose="02010600030101010101" pitchFamily="2" charset="-122"/>
                      <a:cs typeface="+mn-cs"/>
                    </a:rPr>
                    <a:t>5</a:t>
                  </a:r>
                  <a:endParaRPr lang="en-US" altLang="zh-CN" sz="1050" b="1" noProof="1">
                    <a:solidFill>
                      <a:srgbClr val="FFFFFF"/>
                    </a:solidFill>
                    <a:latin typeface="Arial" panose="020B0604020202020204" pitchFamily="34" charset="0"/>
                    <a:ea typeface="宋体" panose="02010600030101010101" pitchFamily="2" charset="-122"/>
                  </a:endParaRPr>
                </a:p>
              </p:txBody>
            </p:sp>
          </p:grpSp>
          <p:cxnSp>
            <p:nvCxnSpPr>
              <p:cNvPr id="84012" name="直接连接符 46"/>
              <p:cNvCxnSpPr/>
              <p:nvPr/>
            </p:nvCxnSpPr>
            <p:spPr>
              <a:xfrm flipV="1">
                <a:off x="2483" y="4421"/>
                <a:ext cx="9446" cy="0"/>
              </a:xfrm>
              <a:prstGeom prst="line">
                <a:avLst/>
              </a:prstGeom>
              <a:solidFill>
                <a:srgbClr val="EAA700"/>
              </a:solidFill>
              <a:ln w="9525" cap="flat" cmpd="sng">
                <a:solidFill>
                  <a:srgbClr val="EAA700"/>
                </a:solidFill>
                <a:prstDash val="dash"/>
                <a:round/>
                <a:headEnd type="none" w="med" len="med"/>
                <a:tailEnd type="none" w="med" len="med"/>
              </a:ln>
            </p:spPr>
          </p:cxnSp>
        </p:grpSp>
        <p:sp>
          <p:nvSpPr>
            <p:cNvPr id="19" name="文本框 18"/>
            <p:cNvSpPr txBox="1"/>
            <p:nvPr/>
          </p:nvSpPr>
          <p:spPr>
            <a:xfrm>
              <a:off x="2567" y="5123"/>
              <a:ext cx="9376" cy="1598"/>
            </a:xfrm>
            <a:prstGeom prst="rect">
              <a:avLst/>
            </a:prstGeom>
            <a:noFill/>
          </p:spPr>
          <p:txBody>
            <a:bodyPr wrap="square" rtlCol="0" anchor="t">
              <a:spAutoFit/>
            </a:bodyPr>
            <a:lstStyle/>
            <a:p>
              <a:pPr algn="just"/>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参与用人单位职业卫生工作的民主管理，对职业病防治工作提出意见和建议。用人单位应当保障劳动者行使前款所列权利。因劳动者依法行使正当权利而降低其工资、福利等待遇或者解除、终止与其订立的劳动合同的，其行为无效。</a:t>
              </a:r>
            </a:p>
          </p:txBody>
        </p:sp>
        <p:grpSp>
          <p:nvGrpSpPr>
            <p:cNvPr id="102" name="组合 101"/>
            <p:cNvGrpSpPr/>
            <p:nvPr/>
          </p:nvGrpSpPr>
          <p:grpSpPr>
            <a:xfrm>
              <a:off x="2255" y="4345"/>
              <a:ext cx="9687" cy="511"/>
              <a:chOff x="2255" y="4735"/>
              <a:chExt cx="9687" cy="511"/>
            </a:xfrm>
          </p:grpSpPr>
          <p:sp>
            <p:nvSpPr>
              <p:cNvPr id="18" name="文本框 17"/>
              <p:cNvSpPr txBox="1"/>
              <p:nvPr/>
            </p:nvSpPr>
            <p:spPr>
              <a:xfrm>
                <a:off x="2567" y="4735"/>
                <a:ext cx="7188" cy="507"/>
              </a:xfrm>
              <a:prstGeom prst="rect">
                <a:avLst/>
              </a:prstGeom>
              <a:noFill/>
            </p:spPr>
            <p:txBody>
              <a:bodyPr wrap="none" rtlCol="0" anchor="t">
                <a:spAutoFit/>
              </a:bodyPr>
              <a:lstStyle/>
              <a:p>
                <a:pPr algn="just"/>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拒绝违章指挥和强令进行没有职业病防护措施的作业</a:t>
                </a:r>
              </a:p>
            </p:txBody>
          </p:sp>
          <p:grpSp>
            <p:nvGrpSpPr>
              <p:cNvPr id="85" name="Group 159"/>
              <p:cNvGrpSpPr/>
              <p:nvPr/>
            </p:nvGrpSpPr>
            <p:grpSpPr>
              <a:xfrm>
                <a:off x="2255" y="4821"/>
                <a:ext cx="312" cy="325"/>
                <a:chOff x="192" y="870"/>
                <a:chExt cx="167" cy="174"/>
              </a:xfrm>
              <a:solidFill>
                <a:srgbClr val="DB1951"/>
              </a:solidFill>
            </p:grpSpPr>
            <p:sp>
              <p:nvSpPr>
                <p:cNvPr id="86" name="AutoShape 160"/>
                <p:cNvSpPr>
                  <a:spLocks noChangeArrowheads="1"/>
                </p:cNvSpPr>
                <p:nvPr/>
              </p:nvSpPr>
              <p:spPr bwMode="auto">
                <a:xfrm>
                  <a:off x="192" y="870"/>
                  <a:ext cx="167" cy="174"/>
                </a:xfrm>
                <a:prstGeom prst="homePlate">
                  <a:avLst>
                    <a:gd name="adj" fmla="val 72454"/>
                  </a:avLst>
                </a:prstGeom>
                <a:grpFill/>
                <a:ln>
                  <a:solidFill>
                    <a:srgbClr val="DB1951"/>
                  </a:solidFill>
                </a:ln>
                <a:effectLst>
                  <a:outerShdw dist="35921" dir="2700000" algn="ctr" rotWithShape="0">
                    <a:srgbClr val="C0C0C0"/>
                  </a:outerShdw>
                </a:effectLst>
              </p:spPr>
              <p:txBody>
                <a:bodyPr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83997" name="Text Box 161"/>
                <p:cNvSpPr txBox="1"/>
                <p:nvPr/>
              </p:nvSpPr>
              <p:spPr>
                <a:xfrm>
                  <a:off x="196" y="888"/>
                  <a:ext cx="108" cy="135"/>
                </a:xfrm>
                <a:prstGeom prst="rect">
                  <a:avLst/>
                </a:prstGeom>
                <a:grpFill/>
                <a:ln w="9525">
                  <a:solidFill>
                    <a:srgbClr val="DB1951"/>
                  </a:solidFill>
                </a:ln>
              </p:spPr>
              <p:txBody>
                <a:bodyPr lIns="0" tIns="0" rIns="0" bIns="0" anchor="ctr">
                  <a:spAutoFit/>
                </a:bodyPr>
                <a:lstStyle/>
                <a:p>
                  <a:pPr algn="ctr" defTabSz="914400" eaLnBrk="0" hangingPunct="0"/>
                  <a:r>
                    <a:rPr lang="en-US" altLang="zh-CN" sz="1050" b="1" noProof="1">
                      <a:solidFill>
                        <a:srgbClr val="FFFFFF"/>
                      </a:solidFill>
                      <a:latin typeface="Arial" panose="020B0604020202020204" pitchFamily="34" charset="0"/>
                      <a:ea typeface="宋体" panose="02010600030101010101" pitchFamily="2" charset="-122"/>
                      <a:cs typeface="+mn-cs"/>
                    </a:rPr>
                    <a:t>6</a:t>
                  </a:r>
                  <a:endParaRPr lang="en-US" altLang="zh-CN" sz="1050" b="1" noProof="1">
                    <a:solidFill>
                      <a:srgbClr val="FFFFFF"/>
                    </a:solidFill>
                    <a:latin typeface="Arial" panose="020B0604020202020204" pitchFamily="34" charset="0"/>
                    <a:ea typeface="宋体" panose="02010600030101010101" pitchFamily="2" charset="-122"/>
                  </a:endParaRPr>
                </a:p>
              </p:txBody>
            </p:sp>
          </p:grpSp>
          <p:cxnSp>
            <p:nvCxnSpPr>
              <p:cNvPr id="84013" name="直接连接符 47"/>
              <p:cNvCxnSpPr/>
              <p:nvPr/>
            </p:nvCxnSpPr>
            <p:spPr>
              <a:xfrm flipV="1">
                <a:off x="2496" y="5246"/>
                <a:ext cx="9446" cy="0"/>
              </a:xfrm>
              <a:prstGeom prst="line">
                <a:avLst/>
              </a:prstGeom>
              <a:solidFill>
                <a:srgbClr val="DB1951"/>
              </a:solidFill>
              <a:ln w="9525" cap="flat" cmpd="sng">
                <a:solidFill>
                  <a:srgbClr val="DB1951"/>
                </a:solidFill>
                <a:prstDash val="dash"/>
                <a:round/>
                <a:headEnd type="none" w="med" len="med"/>
                <a:tailEnd type="none" w="med" len="med"/>
              </a:ln>
            </p:spPr>
          </p:cxnSp>
        </p:grpSp>
        <p:grpSp>
          <p:nvGrpSpPr>
            <p:cNvPr id="103" name="组合 102"/>
            <p:cNvGrpSpPr/>
            <p:nvPr/>
          </p:nvGrpSpPr>
          <p:grpSpPr>
            <a:xfrm>
              <a:off x="2255" y="6246"/>
              <a:ext cx="9687" cy="425"/>
              <a:chOff x="2255" y="5451"/>
              <a:chExt cx="9687" cy="425"/>
            </a:xfrm>
          </p:grpSpPr>
          <p:grpSp>
            <p:nvGrpSpPr>
              <p:cNvPr id="88" name="Group 168"/>
              <p:cNvGrpSpPr/>
              <p:nvPr/>
            </p:nvGrpSpPr>
            <p:grpSpPr>
              <a:xfrm>
                <a:off x="2255" y="5451"/>
                <a:ext cx="312" cy="325"/>
                <a:chOff x="192" y="870"/>
                <a:chExt cx="167" cy="174"/>
              </a:xfrm>
              <a:solidFill>
                <a:srgbClr val="484398"/>
              </a:solidFill>
            </p:grpSpPr>
            <p:sp>
              <p:nvSpPr>
                <p:cNvPr id="89" name="AutoShape 169"/>
                <p:cNvSpPr>
                  <a:spLocks noChangeArrowheads="1"/>
                </p:cNvSpPr>
                <p:nvPr/>
              </p:nvSpPr>
              <p:spPr bwMode="auto">
                <a:xfrm>
                  <a:off x="192" y="870"/>
                  <a:ext cx="167" cy="174"/>
                </a:xfrm>
                <a:prstGeom prst="homePlate">
                  <a:avLst>
                    <a:gd name="adj" fmla="val 72454"/>
                  </a:avLst>
                </a:prstGeom>
                <a:grpFill/>
                <a:ln>
                  <a:solidFill>
                    <a:srgbClr val="484398"/>
                  </a:solidFill>
                </a:ln>
                <a:effectLst>
                  <a:outerShdw dist="35921" dir="2700000" algn="ctr" rotWithShape="0">
                    <a:srgbClr val="C0C0C0"/>
                  </a:outerShdw>
                </a:effectLst>
              </p:spPr>
              <p:txBody>
                <a:bodyPr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84001" name="Text Box 170"/>
                <p:cNvSpPr txBox="1"/>
                <p:nvPr/>
              </p:nvSpPr>
              <p:spPr>
                <a:xfrm>
                  <a:off x="196" y="888"/>
                  <a:ext cx="108" cy="135"/>
                </a:xfrm>
                <a:prstGeom prst="rect">
                  <a:avLst/>
                </a:prstGeom>
                <a:grpFill/>
                <a:ln w="9525">
                  <a:solidFill>
                    <a:srgbClr val="484398"/>
                  </a:solidFill>
                </a:ln>
              </p:spPr>
              <p:txBody>
                <a:bodyPr lIns="0" tIns="0" rIns="0" bIns="0" anchor="ctr">
                  <a:spAutoFit/>
                </a:bodyPr>
                <a:lstStyle/>
                <a:p>
                  <a:pPr algn="ctr" defTabSz="914400" eaLnBrk="0" hangingPunct="0"/>
                  <a:r>
                    <a:rPr lang="en-US" altLang="zh-CN" sz="1050" b="1" noProof="1">
                      <a:solidFill>
                        <a:srgbClr val="FFFFFF"/>
                      </a:solidFill>
                      <a:latin typeface="Arial" panose="020B0604020202020204" pitchFamily="34" charset="0"/>
                      <a:ea typeface="宋体" panose="02010600030101010101" pitchFamily="2" charset="-122"/>
                      <a:cs typeface="+mn-cs"/>
                    </a:rPr>
                    <a:t>7</a:t>
                  </a:r>
                  <a:endParaRPr lang="en-US" altLang="zh-CN" sz="1050" b="1" noProof="1">
                    <a:solidFill>
                      <a:srgbClr val="FFFFFF"/>
                    </a:solidFill>
                    <a:latin typeface="Arial" panose="020B0604020202020204" pitchFamily="34" charset="0"/>
                    <a:ea typeface="宋体" panose="02010600030101010101" pitchFamily="2" charset="-122"/>
                  </a:endParaRPr>
                </a:p>
              </p:txBody>
            </p:sp>
          </p:grpSp>
          <p:cxnSp>
            <p:nvCxnSpPr>
              <p:cNvPr id="84014" name="直接连接符 48"/>
              <p:cNvCxnSpPr/>
              <p:nvPr/>
            </p:nvCxnSpPr>
            <p:spPr>
              <a:xfrm flipV="1">
                <a:off x="2496" y="5876"/>
                <a:ext cx="9446" cy="0"/>
              </a:xfrm>
              <a:prstGeom prst="line">
                <a:avLst/>
              </a:prstGeom>
              <a:solidFill>
                <a:srgbClr val="484398"/>
              </a:solidFill>
              <a:ln w="9525" cap="flat" cmpd="sng">
                <a:solidFill>
                  <a:srgbClr val="484398"/>
                </a:solidFill>
                <a:prstDash val="dash"/>
                <a:round/>
                <a:headEnd type="none" w="med" len="med"/>
                <a:tailEnd type="none" w="med" len="med"/>
              </a:ln>
            </p:spPr>
          </p:cxn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1604822" cy="923926"/>
            <a:chOff x="0" y="-1"/>
            <a:chExt cx="7563224" cy="4354287"/>
          </a:xfrm>
        </p:grpSpPr>
        <p:pic>
          <p:nvPicPr>
            <p:cNvPr id="5" name="图片 4"/>
            <p:cNvPicPr>
              <a:picLocks noChangeAspect="1"/>
            </p:cNvPicPr>
            <p:nvPr/>
          </p:nvPicPr>
          <p:blipFill>
            <a:blip r:embed="rId2"/>
            <a:stretch>
              <a:fillRect/>
            </a:stretch>
          </p:blipFill>
          <p:spPr>
            <a:xfrm>
              <a:off x="0" y="-1"/>
              <a:ext cx="7563224" cy="4354287"/>
            </a:xfrm>
            <a:prstGeom prst="rect">
              <a:avLst/>
            </a:prstGeom>
          </p:spPr>
        </p:pic>
        <p:pic>
          <p:nvPicPr>
            <p:cNvPr id="4" name="图片 3"/>
            <p:cNvPicPr>
              <a:picLocks noChangeAspect="1"/>
            </p:cNvPicPr>
            <p:nvPr/>
          </p:nvPicPr>
          <p:blipFill>
            <a:blip r:embed="rId3"/>
            <a:stretch>
              <a:fillRect/>
            </a:stretch>
          </p:blipFill>
          <p:spPr>
            <a:xfrm>
              <a:off x="2" y="0"/>
              <a:ext cx="6255656" cy="1990719"/>
            </a:xfrm>
            <a:prstGeom prst="rect">
              <a:avLst/>
            </a:prstGeom>
          </p:spPr>
        </p:pic>
      </p:grpSp>
      <p:sp>
        <p:nvSpPr>
          <p:cNvPr id="46" name="文本框 45"/>
          <p:cNvSpPr txBox="1"/>
          <p:nvPr/>
        </p:nvSpPr>
        <p:spPr>
          <a:xfrm>
            <a:off x="541020" y="232410"/>
            <a:ext cx="304482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第一章  法律法规</a:t>
            </a:r>
          </a:p>
        </p:txBody>
      </p:sp>
      <p:sp>
        <p:nvSpPr>
          <p:cNvPr id="6" name="文本框 5"/>
          <p:cNvSpPr txBox="1"/>
          <p:nvPr/>
        </p:nvSpPr>
        <p:spPr>
          <a:xfrm>
            <a:off x="1171575" y="681990"/>
            <a:ext cx="2630170" cy="383540"/>
          </a:xfrm>
          <a:prstGeom prst="rect">
            <a:avLst/>
          </a:prstGeom>
          <a:noFill/>
        </p:spPr>
        <p:txBody>
          <a:bodyPr wrap="none" rtlCol="0" anchor="t">
            <a:spAutoFit/>
          </a:bodyPr>
          <a:lstStyle/>
          <a:p>
            <a:pPr algn="l"/>
            <a:r>
              <a:rPr sz="19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5、《工伤保险条例》</a:t>
            </a:r>
          </a:p>
        </p:txBody>
      </p:sp>
      <p:grpSp>
        <p:nvGrpSpPr>
          <p:cNvPr id="47" name="组合 46"/>
          <p:cNvGrpSpPr/>
          <p:nvPr/>
        </p:nvGrpSpPr>
        <p:grpSpPr>
          <a:xfrm flipH="1" flipV="1">
            <a:off x="7539355" y="4220210"/>
            <a:ext cx="1604645" cy="923925"/>
            <a:chOff x="0" y="-1"/>
            <a:chExt cx="7563224" cy="4354287"/>
          </a:xfrm>
        </p:grpSpPr>
        <p:pic>
          <p:nvPicPr>
            <p:cNvPr id="48" name="图片 47"/>
            <p:cNvPicPr>
              <a:picLocks noChangeAspect="1"/>
            </p:cNvPicPr>
            <p:nvPr/>
          </p:nvPicPr>
          <p:blipFill>
            <a:blip r:embed="rId2"/>
            <a:stretch>
              <a:fillRect/>
            </a:stretch>
          </p:blipFill>
          <p:spPr>
            <a:xfrm>
              <a:off x="0" y="-1"/>
              <a:ext cx="7563224" cy="4354287"/>
            </a:xfrm>
            <a:prstGeom prst="rect">
              <a:avLst/>
            </a:prstGeom>
          </p:spPr>
        </p:pic>
        <p:pic>
          <p:nvPicPr>
            <p:cNvPr id="49" name="图片 48"/>
            <p:cNvPicPr>
              <a:picLocks noChangeAspect="1"/>
            </p:cNvPicPr>
            <p:nvPr/>
          </p:nvPicPr>
          <p:blipFill>
            <a:blip r:embed="rId3"/>
            <a:stretch>
              <a:fillRect/>
            </a:stretch>
          </p:blipFill>
          <p:spPr>
            <a:xfrm>
              <a:off x="2" y="0"/>
              <a:ext cx="6255656" cy="1990719"/>
            </a:xfrm>
            <a:prstGeom prst="rect">
              <a:avLst/>
            </a:prstGeom>
          </p:spPr>
        </p:pic>
      </p:grpSp>
      <p:sp>
        <p:nvSpPr>
          <p:cNvPr id="7" name="文本框 6"/>
          <p:cNvSpPr txBox="1"/>
          <p:nvPr/>
        </p:nvSpPr>
        <p:spPr>
          <a:xfrm>
            <a:off x="1168400" y="1601470"/>
            <a:ext cx="4892675" cy="337185"/>
          </a:xfrm>
          <a:prstGeom prst="rect">
            <a:avLst/>
          </a:prstGeom>
          <a:noFill/>
        </p:spPr>
        <p:txBody>
          <a:bodyPr wrap="square" rtlCol="0" anchor="t">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第十四条 职工有下列情形之一的，应当认定为工伤：</a:t>
            </a:r>
          </a:p>
        </p:txBody>
      </p:sp>
      <p:sp>
        <p:nvSpPr>
          <p:cNvPr id="67" name="圆角矩形 66"/>
          <p:cNvSpPr/>
          <p:nvPr/>
        </p:nvSpPr>
        <p:spPr bwMode="auto">
          <a:xfrm>
            <a:off x="1225550" y="1974215"/>
            <a:ext cx="377190" cy="377825"/>
          </a:xfrm>
          <a:prstGeom prst="roundRect">
            <a:avLst>
              <a:gd name="adj" fmla="val 8243"/>
            </a:avLst>
          </a:prstGeom>
          <a:solidFill>
            <a:srgbClr val="16B6C2"/>
          </a:solidFill>
          <a:ln w="25400" cap="flat" cmpd="sng" algn="ctr">
            <a:solidFill>
              <a:schemeClr val="bg1"/>
            </a:solid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1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DFPYeaSong-B5" pitchFamily="18" charset="-120"/>
                <a:cs typeface="+mn-cs"/>
              </a:rPr>
              <a:t>1</a:t>
            </a:r>
            <a:endParaRPr kumimoji="0" lang="zh-CN" altLang="en-US" sz="21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DFPYeaSong-B5" pitchFamily="18" charset="-120"/>
              <a:cs typeface="+mn-cs"/>
            </a:endParaRPr>
          </a:p>
        </p:txBody>
      </p:sp>
      <p:sp>
        <p:nvSpPr>
          <p:cNvPr id="71" name="圆角矩形 70"/>
          <p:cNvSpPr/>
          <p:nvPr/>
        </p:nvSpPr>
        <p:spPr bwMode="auto">
          <a:xfrm>
            <a:off x="1226820" y="3656965"/>
            <a:ext cx="377190" cy="376555"/>
          </a:xfrm>
          <a:prstGeom prst="roundRect">
            <a:avLst>
              <a:gd name="adj" fmla="val 8243"/>
            </a:avLst>
          </a:prstGeom>
          <a:solidFill>
            <a:srgbClr val="16B6C2"/>
          </a:solidFill>
          <a:ln w="25400" cap="flat" cmpd="sng" algn="ctr">
            <a:noFill/>
            <a:prstDash val="solid"/>
          </a:ln>
          <a:effectLst/>
        </p:spPr>
        <p:txBody>
          <a:bodyPr anchor="ctr"/>
          <a:lstStyle/>
          <a:p>
            <a:pPr marL="0" marR="0" lvl="0" indent="0" algn="l" defTabSz="1217295" rtl="0" eaLnBrk="1" fontAlgn="base" latinLnBrk="0" hangingPunct="1">
              <a:lnSpc>
                <a:spcPct val="100000"/>
              </a:lnSpc>
              <a:spcBef>
                <a:spcPct val="0"/>
              </a:spcBef>
              <a:spcAft>
                <a:spcPct val="0"/>
              </a:spcAft>
              <a:buClrTx/>
              <a:buSzTx/>
              <a:buFontTx/>
              <a:buNone/>
              <a:defRPr/>
            </a:pPr>
            <a:r>
              <a:rPr kumimoji="0" lang="en-US" altLang="zh-CN" sz="21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DFPYeaSong-B5" pitchFamily="18" charset="-120"/>
                <a:cs typeface="+mn-cs"/>
              </a:rPr>
              <a:t>5</a:t>
            </a:r>
            <a:endParaRPr kumimoji="0" lang="zh-CN" altLang="en-US" sz="21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DFPYeaSong-B5" pitchFamily="18" charset="-120"/>
              <a:cs typeface="+mn-cs"/>
            </a:endParaRPr>
          </a:p>
        </p:txBody>
      </p:sp>
      <p:sp>
        <p:nvSpPr>
          <p:cNvPr id="74" name="圆角矩形 73"/>
          <p:cNvSpPr/>
          <p:nvPr/>
        </p:nvSpPr>
        <p:spPr bwMode="auto">
          <a:xfrm>
            <a:off x="1225550" y="3265170"/>
            <a:ext cx="377190" cy="377825"/>
          </a:xfrm>
          <a:prstGeom prst="roundRect">
            <a:avLst>
              <a:gd name="adj" fmla="val 8243"/>
            </a:avLst>
          </a:prstGeom>
          <a:solidFill>
            <a:srgbClr val="484398"/>
          </a:solidFill>
          <a:ln w="25400" cap="flat" cmpd="sng" algn="ctr">
            <a:noFill/>
            <a:prstDash val="solid"/>
          </a:ln>
          <a:effectLst/>
        </p:spPr>
        <p:txBody>
          <a:bodyPr anchor="ctr"/>
          <a:lstStyle/>
          <a:p>
            <a:pPr marL="0" marR="0" lvl="0" indent="0" algn="l" defTabSz="1217295" rtl="0" eaLnBrk="1" fontAlgn="base" latinLnBrk="0" hangingPunct="1">
              <a:lnSpc>
                <a:spcPct val="100000"/>
              </a:lnSpc>
              <a:spcBef>
                <a:spcPct val="0"/>
              </a:spcBef>
              <a:spcAft>
                <a:spcPct val="0"/>
              </a:spcAft>
              <a:buClrTx/>
              <a:buSzTx/>
              <a:buFontTx/>
              <a:buNone/>
              <a:defRPr/>
            </a:pPr>
            <a:r>
              <a:rPr kumimoji="0" lang="en-US" altLang="zh-CN" sz="21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DFPYeaSong-B5" pitchFamily="18" charset="-120"/>
                <a:cs typeface="+mn-cs"/>
              </a:rPr>
              <a:t>4</a:t>
            </a:r>
            <a:endParaRPr kumimoji="0" lang="zh-CN" altLang="en-US" sz="21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DFPYeaSong-B5" pitchFamily="18" charset="-120"/>
              <a:cs typeface="+mn-cs"/>
            </a:endParaRPr>
          </a:p>
        </p:txBody>
      </p:sp>
      <p:grpSp>
        <p:nvGrpSpPr>
          <p:cNvPr id="109" name="组合 108"/>
          <p:cNvGrpSpPr/>
          <p:nvPr/>
        </p:nvGrpSpPr>
        <p:grpSpPr>
          <a:xfrm>
            <a:off x="1226820" y="2376170"/>
            <a:ext cx="6559550" cy="375920"/>
            <a:chOff x="2037" y="3892"/>
            <a:chExt cx="10330" cy="592"/>
          </a:xfrm>
          <a:solidFill>
            <a:srgbClr val="EAA700"/>
          </a:solidFill>
        </p:grpSpPr>
        <p:sp>
          <p:nvSpPr>
            <p:cNvPr id="64" name="圆角矩形 63"/>
            <p:cNvSpPr/>
            <p:nvPr/>
          </p:nvSpPr>
          <p:spPr bwMode="auto">
            <a:xfrm>
              <a:off x="2037" y="3892"/>
              <a:ext cx="594" cy="592"/>
            </a:xfrm>
            <a:prstGeom prst="roundRect">
              <a:avLst>
                <a:gd name="adj" fmla="val 8243"/>
              </a:avLst>
            </a:prstGeom>
            <a:grpFill/>
            <a:ln w="25400" cap="flat" cmpd="sng" algn="ctr">
              <a:solidFill>
                <a:schemeClr val="bg1"/>
              </a:solidFill>
              <a:prstDash val="solid"/>
            </a:ln>
            <a:effectLst/>
          </p:spPr>
          <p:txBody>
            <a:bodyPr anchor="ctr"/>
            <a:lstStyle/>
            <a:p>
              <a:pPr marL="0" marR="0" lvl="0" indent="0" algn="l" defTabSz="1217295" rtl="0" eaLnBrk="1" fontAlgn="base" latinLnBrk="0" hangingPunct="1">
                <a:lnSpc>
                  <a:spcPct val="100000"/>
                </a:lnSpc>
                <a:spcBef>
                  <a:spcPct val="0"/>
                </a:spcBef>
                <a:spcAft>
                  <a:spcPct val="0"/>
                </a:spcAft>
                <a:buClrTx/>
                <a:buSzTx/>
                <a:buFontTx/>
                <a:buNone/>
                <a:defRPr/>
              </a:pPr>
              <a:r>
                <a:rPr kumimoji="0" lang="en-US" altLang="zh-CN" sz="21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DFPYeaSong-B5" pitchFamily="18" charset="-120"/>
                  <a:cs typeface="+mn-cs"/>
                </a:rPr>
                <a:t>2</a:t>
              </a:r>
              <a:endParaRPr kumimoji="0" lang="zh-CN" altLang="en-US" sz="21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DFPYeaSong-B5" pitchFamily="18" charset="-120"/>
                <a:cs typeface="+mn-cs"/>
              </a:endParaRPr>
            </a:p>
          </p:txBody>
        </p:sp>
        <p:cxnSp>
          <p:nvCxnSpPr>
            <p:cNvPr id="65" name="直接连接符 64"/>
            <p:cNvCxnSpPr/>
            <p:nvPr/>
          </p:nvCxnSpPr>
          <p:spPr bwMode="auto">
            <a:xfrm>
              <a:off x="2106" y="3907"/>
              <a:ext cx="10261" cy="0"/>
            </a:xfrm>
            <a:prstGeom prst="line">
              <a:avLst/>
            </a:prstGeom>
            <a:grpFill/>
            <a:ln>
              <a:solidFill>
                <a:srgbClr val="FFC000"/>
              </a:solidFill>
            </a:ln>
          </p:spPr>
          <p:style>
            <a:lnRef idx="1">
              <a:schemeClr val="accent3"/>
            </a:lnRef>
            <a:fillRef idx="0">
              <a:schemeClr val="accent3"/>
            </a:fillRef>
            <a:effectRef idx="0">
              <a:schemeClr val="accent3"/>
            </a:effectRef>
            <a:fontRef idx="minor">
              <a:schemeClr val="tx1"/>
            </a:fontRef>
          </p:style>
        </p:cxnSp>
      </p:grpSp>
      <p:cxnSp>
        <p:nvCxnSpPr>
          <p:cNvPr id="69" name="直接连接符 68"/>
          <p:cNvCxnSpPr/>
          <p:nvPr/>
        </p:nvCxnSpPr>
        <p:spPr bwMode="auto">
          <a:xfrm>
            <a:off x="1270635" y="1983740"/>
            <a:ext cx="6515735" cy="0"/>
          </a:xfrm>
          <a:prstGeom prst="line">
            <a:avLst/>
          </a:prstGeom>
          <a:solidFill>
            <a:srgbClr val="16B6C2"/>
          </a:solidFill>
          <a:ln>
            <a:solidFill>
              <a:srgbClr val="16B6C2"/>
            </a:solidFill>
          </a:ln>
        </p:spPr>
        <p:style>
          <a:lnRef idx="1">
            <a:schemeClr val="accent3"/>
          </a:lnRef>
          <a:fillRef idx="0">
            <a:schemeClr val="accent3"/>
          </a:fillRef>
          <a:effectRef idx="0">
            <a:schemeClr val="accent3"/>
          </a:effectRef>
          <a:fontRef idx="minor">
            <a:schemeClr val="tx1"/>
          </a:fontRef>
        </p:style>
      </p:cxnSp>
      <p:cxnSp>
        <p:nvCxnSpPr>
          <p:cNvPr id="72" name="直接连接符 71"/>
          <p:cNvCxnSpPr/>
          <p:nvPr/>
        </p:nvCxnSpPr>
        <p:spPr bwMode="auto">
          <a:xfrm>
            <a:off x="1270635" y="3656965"/>
            <a:ext cx="6515735" cy="0"/>
          </a:xfrm>
          <a:prstGeom prst="line">
            <a:avLst/>
          </a:prstGeom>
          <a:ln>
            <a:solidFill>
              <a:srgbClr val="16B6C2"/>
            </a:solidFill>
          </a:ln>
        </p:spPr>
        <p:style>
          <a:lnRef idx="1">
            <a:schemeClr val="accent3"/>
          </a:lnRef>
          <a:fillRef idx="0">
            <a:schemeClr val="accent3"/>
          </a:fillRef>
          <a:effectRef idx="0">
            <a:schemeClr val="accent3"/>
          </a:effectRef>
          <a:fontRef idx="minor">
            <a:schemeClr val="tx1"/>
          </a:fontRef>
        </p:style>
      </p:cxnSp>
      <p:cxnSp>
        <p:nvCxnSpPr>
          <p:cNvPr id="76" name="直接连接符 75"/>
          <p:cNvCxnSpPr/>
          <p:nvPr/>
        </p:nvCxnSpPr>
        <p:spPr bwMode="auto">
          <a:xfrm>
            <a:off x="1270635" y="3265170"/>
            <a:ext cx="6515735" cy="0"/>
          </a:xfrm>
          <a:prstGeom prst="line">
            <a:avLst/>
          </a:prstGeom>
          <a:ln>
            <a:solidFill>
              <a:srgbClr val="484398"/>
            </a:solidFill>
          </a:ln>
        </p:spPr>
        <p:style>
          <a:lnRef idx="1">
            <a:schemeClr val="accent3"/>
          </a:lnRef>
          <a:fillRef idx="0">
            <a:schemeClr val="accent3"/>
          </a:fillRef>
          <a:effectRef idx="0">
            <a:schemeClr val="accent3"/>
          </a:effectRef>
          <a:fontRef idx="minor">
            <a:schemeClr val="tx1"/>
          </a:fontRef>
        </p:style>
      </p:cxnSp>
      <p:grpSp>
        <p:nvGrpSpPr>
          <p:cNvPr id="93" name="组合 92"/>
          <p:cNvGrpSpPr/>
          <p:nvPr/>
        </p:nvGrpSpPr>
        <p:grpSpPr>
          <a:xfrm>
            <a:off x="1229995" y="4049395"/>
            <a:ext cx="6556375" cy="377190"/>
            <a:chOff x="2042" y="6992"/>
            <a:chExt cx="10325" cy="594"/>
          </a:xfrm>
        </p:grpSpPr>
        <p:sp>
          <p:nvSpPr>
            <p:cNvPr id="80" name="圆角矩形 79"/>
            <p:cNvSpPr/>
            <p:nvPr/>
          </p:nvSpPr>
          <p:spPr bwMode="auto">
            <a:xfrm>
              <a:off x="2042" y="6992"/>
              <a:ext cx="594" cy="595"/>
            </a:xfrm>
            <a:prstGeom prst="roundRect">
              <a:avLst>
                <a:gd name="adj" fmla="val 8243"/>
              </a:avLst>
            </a:prstGeom>
            <a:solidFill>
              <a:srgbClr val="EAA700"/>
            </a:solidFill>
            <a:ln w="25400" cap="flat" cmpd="sng" algn="ctr">
              <a:noFill/>
              <a:prstDash val="solid"/>
            </a:ln>
            <a:effectLst/>
          </p:spPr>
          <p:txBody>
            <a:bodyPr anchor="ctr"/>
            <a:lstStyle/>
            <a:p>
              <a:pPr marL="0" marR="0" lvl="0" indent="0" algn="l" defTabSz="1217295" rtl="0" eaLnBrk="1" fontAlgn="base" latinLnBrk="0" hangingPunct="1">
                <a:lnSpc>
                  <a:spcPct val="100000"/>
                </a:lnSpc>
                <a:spcBef>
                  <a:spcPct val="0"/>
                </a:spcBef>
                <a:spcAft>
                  <a:spcPct val="0"/>
                </a:spcAft>
                <a:buClrTx/>
                <a:buSzTx/>
                <a:buFontTx/>
                <a:buNone/>
                <a:defRPr/>
              </a:pPr>
              <a:r>
                <a:rPr kumimoji="0" lang="en-US" altLang="zh-CN" sz="21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DFPYeaSong-B5" pitchFamily="18" charset="-120"/>
                  <a:cs typeface="+mn-cs"/>
                </a:rPr>
                <a:t>6</a:t>
              </a:r>
              <a:endParaRPr kumimoji="0" lang="zh-CN" altLang="en-US" sz="21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DFPYeaSong-B5" pitchFamily="18" charset="-120"/>
                <a:cs typeface="+mn-cs"/>
              </a:endParaRPr>
            </a:p>
          </p:txBody>
        </p:sp>
        <p:cxnSp>
          <p:nvCxnSpPr>
            <p:cNvPr id="83" name="直接连接符 82"/>
            <p:cNvCxnSpPr/>
            <p:nvPr/>
          </p:nvCxnSpPr>
          <p:spPr bwMode="auto">
            <a:xfrm>
              <a:off x="2109" y="6992"/>
              <a:ext cx="10258" cy="0"/>
            </a:xfrm>
            <a:prstGeom prst="line">
              <a:avLst/>
            </a:prstGeom>
            <a:ln>
              <a:solidFill>
                <a:srgbClr val="EAA700"/>
              </a:solidFill>
            </a:ln>
          </p:spPr>
          <p:style>
            <a:lnRef idx="1">
              <a:schemeClr val="accent3"/>
            </a:lnRef>
            <a:fillRef idx="0">
              <a:schemeClr val="accent3"/>
            </a:fillRef>
            <a:effectRef idx="0">
              <a:schemeClr val="accent3"/>
            </a:effectRef>
            <a:fontRef idx="minor">
              <a:schemeClr val="tx1"/>
            </a:fontRef>
          </p:style>
        </p:cxnSp>
      </p:grpSp>
      <p:grpSp>
        <p:nvGrpSpPr>
          <p:cNvPr id="110" name="组合 109"/>
          <p:cNvGrpSpPr/>
          <p:nvPr/>
        </p:nvGrpSpPr>
        <p:grpSpPr>
          <a:xfrm>
            <a:off x="1229995" y="2863215"/>
            <a:ext cx="6556375" cy="377825"/>
            <a:chOff x="2042" y="4749"/>
            <a:chExt cx="10325" cy="595"/>
          </a:xfrm>
          <a:solidFill>
            <a:srgbClr val="DB1951"/>
          </a:solidFill>
        </p:grpSpPr>
        <p:sp>
          <p:nvSpPr>
            <p:cNvPr id="87" name="圆角矩形 86"/>
            <p:cNvSpPr/>
            <p:nvPr/>
          </p:nvSpPr>
          <p:spPr bwMode="auto">
            <a:xfrm>
              <a:off x="2042" y="4749"/>
              <a:ext cx="594" cy="595"/>
            </a:xfrm>
            <a:prstGeom prst="roundRect">
              <a:avLst>
                <a:gd name="adj" fmla="val 8243"/>
              </a:avLst>
            </a:prstGeom>
            <a:grpFill/>
            <a:ln w="25400" cap="flat" cmpd="sng" algn="ctr">
              <a:solidFill>
                <a:schemeClr val="bg1"/>
              </a:solidFill>
              <a:prstDash val="solid"/>
            </a:ln>
            <a:effectLst/>
          </p:spPr>
          <p:txBody>
            <a:bodyPr anchor="ctr"/>
            <a:lstStyle/>
            <a:p>
              <a:pPr marL="0" marR="0" lvl="0" indent="0" algn="l" defTabSz="1217295" rtl="0" eaLnBrk="1" fontAlgn="base" latinLnBrk="0" hangingPunct="1">
                <a:lnSpc>
                  <a:spcPct val="100000"/>
                </a:lnSpc>
                <a:spcBef>
                  <a:spcPct val="0"/>
                </a:spcBef>
                <a:spcAft>
                  <a:spcPct val="0"/>
                </a:spcAft>
                <a:buClrTx/>
                <a:buSzTx/>
                <a:buFontTx/>
                <a:buNone/>
                <a:defRPr/>
              </a:pPr>
              <a:r>
                <a:rPr kumimoji="0" lang="en-US" altLang="zh-CN" sz="21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DFPYeaSong-B5" pitchFamily="18" charset="-120"/>
                  <a:cs typeface="+mn-cs"/>
                </a:rPr>
                <a:t>3</a:t>
              </a:r>
              <a:endParaRPr kumimoji="0" lang="zh-CN" altLang="en-US" sz="21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DFPYeaSong-B5" pitchFamily="18" charset="-120"/>
                <a:cs typeface="+mn-cs"/>
              </a:endParaRPr>
            </a:p>
          </p:txBody>
        </p:sp>
        <p:cxnSp>
          <p:nvCxnSpPr>
            <p:cNvPr id="90" name="直接连接符 89"/>
            <p:cNvCxnSpPr/>
            <p:nvPr/>
          </p:nvCxnSpPr>
          <p:spPr bwMode="auto">
            <a:xfrm>
              <a:off x="2109" y="4764"/>
              <a:ext cx="10258" cy="0"/>
            </a:xfrm>
            <a:prstGeom prst="line">
              <a:avLst/>
            </a:prstGeom>
            <a:grpFill/>
            <a:ln>
              <a:solidFill>
                <a:srgbClr val="DB1951"/>
              </a:solidFill>
            </a:ln>
          </p:spPr>
          <p:style>
            <a:lnRef idx="1">
              <a:schemeClr val="accent3"/>
            </a:lnRef>
            <a:fillRef idx="0">
              <a:schemeClr val="accent3"/>
            </a:fillRef>
            <a:effectRef idx="0">
              <a:schemeClr val="accent3"/>
            </a:effectRef>
            <a:fontRef idx="minor">
              <a:schemeClr val="tx1"/>
            </a:fontRef>
          </p:style>
        </p:cxnSp>
      </p:grpSp>
      <p:grpSp>
        <p:nvGrpSpPr>
          <p:cNvPr id="94" name="组合 93"/>
          <p:cNvGrpSpPr/>
          <p:nvPr/>
        </p:nvGrpSpPr>
        <p:grpSpPr>
          <a:xfrm>
            <a:off x="1229995" y="4570095"/>
            <a:ext cx="6556375" cy="377190"/>
            <a:chOff x="2042" y="6992"/>
            <a:chExt cx="10325" cy="594"/>
          </a:xfrm>
        </p:grpSpPr>
        <p:sp>
          <p:nvSpPr>
            <p:cNvPr id="95" name="圆角矩形 94"/>
            <p:cNvSpPr/>
            <p:nvPr/>
          </p:nvSpPr>
          <p:spPr bwMode="auto">
            <a:xfrm>
              <a:off x="2042" y="6992"/>
              <a:ext cx="594" cy="595"/>
            </a:xfrm>
            <a:prstGeom prst="roundRect">
              <a:avLst>
                <a:gd name="adj" fmla="val 8243"/>
              </a:avLst>
            </a:prstGeom>
            <a:solidFill>
              <a:srgbClr val="DB1951"/>
            </a:solidFill>
            <a:ln w="25400" cap="flat" cmpd="sng" algn="ctr">
              <a:noFill/>
              <a:prstDash val="solid"/>
            </a:ln>
            <a:effectLst/>
          </p:spPr>
          <p:txBody>
            <a:bodyPr anchor="ctr"/>
            <a:lstStyle/>
            <a:p>
              <a:pPr marL="0" marR="0" lvl="0" indent="0" algn="l" defTabSz="1217295" rtl="0" eaLnBrk="1" fontAlgn="base" latinLnBrk="0" hangingPunct="1">
                <a:lnSpc>
                  <a:spcPct val="100000"/>
                </a:lnSpc>
                <a:spcBef>
                  <a:spcPct val="0"/>
                </a:spcBef>
                <a:spcAft>
                  <a:spcPct val="0"/>
                </a:spcAft>
                <a:buClrTx/>
                <a:buSzTx/>
                <a:buFontTx/>
                <a:buNone/>
                <a:defRPr/>
              </a:pPr>
              <a:r>
                <a:rPr kumimoji="0" lang="en-US" altLang="zh-CN" sz="21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DFPYeaSong-B5" pitchFamily="18" charset="-120"/>
                  <a:cs typeface="+mn-cs"/>
                </a:rPr>
                <a:t>7</a:t>
              </a:r>
            </a:p>
          </p:txBody>
        </p:sp>
        <p:cxnSp>
          <p:nvCxnSpPr>
            <p:cNvPr id="96" name="直接连接符 95"/>
            <p:cNvCxnSpPr/>
            <p:nvPr/>
          </p:nvCxnSpPr>
          <p:spPr bwMode="auto">
            <a:xfrm>
              <a:off x="2109" y="6992"/>
              <a:ext cx="10258" cy="0"/>
            </a:xfrm>
            <a:prstGeom prst="line">
              <a:avLst/>
            </a:prstGeom>
            <a:ln>
              <a:solidFill>
                <a:srgbClr val="DB1951"/>
              </a:solidFill>
            </a:ln>
          </p:spPr>
          <p:style>
            <a:lnRef idx="1">
              <a:schemeClr val="accent3"/>
            </a:lnRef>
            <a:fillRef idx="0">
              <a:schemeClr val="accent3"/>
            </a:fillRef>
            <a:effectRef idx="0">
              <a:schemeClr val="accent3"/>
            </a:effectRef>
            <a:fontRef idx="minor">
              <a:schemeClr val="tx1"/>
            </a:fontRef>
          </p:style>
        </p:cxnSp>
      </p:grpSp>
      <p:sp>
        <p:nvSpPr>
          <p:cNvPr id="97" name="文本框 96"/>
          <p:cNvSpPr txBox="1"/>
          <p:nvPr/>
        </p:nvSpPr>
        <p:spPr>
          <a:xfrm>
            <a:off x="1545590" y="1974215"/>
            <a:ext cx="4945380" cy="321945"/>
          </a:xfrm>
          <a:prstGeom prst="rect">
            <a:avLst/>
          </a:prstGeom>
          <a:noFill/>
        </p:spPr>
        <p:txBody>
          <a:bodyPr wrap="none" rtlCol="0" anchor="t">
            <a:spAutoFit/>
          </a:bodyPr>
          <a:lstStyle/>
          <a:p>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在工作时间和工作场所内，因工作原因受到事故伤害的。</a:t>
            </a:r>
            <a:endParaRPr lang="zh-CN" altLang="en-US" sz="1500"/>
          </a:p>
        </p:txBody>
      </p:sp>
      <p:sp>
        <p:nvSpPr>
          <p:cNvPr id="98" name="文本框 97"/>
          <p:cNvSpPr txBox="1"/>
          <p:nvPr/>
        </p:nvSpPr>
        <p:spPr>
          <a:xfrm>
            <a:off x="1540510" y="2347595"/>
            <a:ext cx="6311900" cy="553085"/>
          </a:xfrm>
          <a:prstGeom prst="rect">
            <a:avLst/>
          </a:prstGeom>
          <a:noFill/>
        </p:spPr>
        <p:txBody>
          <a:bodyPr wrap="square" rtlCol="0" anchor="t">
            <a:spAutoFit/>
          </a:bodyPr>
          <a:lstStyle/>
          <a:p>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工作时间前后在工作场所内，从事与工作有关的预备性或者收尾性工作受到事故伤害的。</a:t>
            </a:r>
            <a:endParaRPr lang="zh-CN" altLang="en-US" sz="1500"/>
          </a:p>
        </p:txBody>
      </p:sp>
      <p:sp>
        <p:nvSpPr>
          <p:cNvPr id="99" name="文本框 98"/>
          <p:cNvSpPr txBox="1"/>
          <p:nvPr/>
        </p:nvSpPr>
        <p:spPr>
          <a:xfrm>
            <a:off x="1550035" y="2872105"/>
            <a:ext cx="5897880" cy="321945"/>
          </a:xfrm>
          <a:prstGeom prst="rect">
            <a:avLst/>
          </a:prstGeom>
          <a:noFill/>
        </p:spPr>
        <p:txBody>
          <a:bodyPr wrap="none" rtlCol="0" anchor="t">
            <a:spAutoFit/>
          </a:bodyPr>
          <a:lstStyle/>
          <a:p>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在工作时间和工作场所内，因履行工作职责受到暴力等意外伤害的。</a:t>
            </a:r>
            <a:endParaRPr lang="zh-CN" altLang="en-US" sz="1500"/>
          </a:p>
        </p:txBody>
      </p:sp>
      <p:sp>
        <p:nvSpPr>
          <p:cNvPr id="104" name="文本框 103"/>
          <p:cNvSpPr txBox="1"/>
          <p:nvPr/>
        </p:nvSpPr>
        <p:spPr>
          <a:xfrm>
            <a:off x="1545590" y="3246120"/>
            <a:ext cx="1325880" cy="321945"/>
          </a:xfrm>
          <a:prstGeom prst="rect">
            <a:avLst/>
          </a:prstGeom>
          <a:noFill/>
        </p:spPr>
        <p:txBody>
          <a:bodyPr wrap="none" rtlCol="0" anchor="t">
            <a:spAutoFit/>
          </a:bodyPr>
          <a:lstStyle/>
          <a:p>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患职业病的。</a:t>
            </a:r>
            <a:endParaRPr lang="zh-CN" altLang="en-US" sz="1500"/>
          </a:p>
        </p:txBody>
      </p:sp>
      <p:sp>
        <p:nvSpPr>
          <p:cNvPr id="106" name="文本框 105"/>
          <p:cNvSpPr txBox="1"/>
          <p:nvPr/>
        </p:nvSpPr>
        <p:spPr>
          <a:xfrm>
            <a:off x="1555115" y="3647440"/>
            <a:ext cx="5707380" cy="321945"/>
          </a:xfrm>
          <a:prstGeom prst="rect">
            <a:avLst/>
          </a:prstGeom>
          <a:noFill/>
        </p:spPr>
        <p:txBody>
          <a:bodyPr wrap="none" rtlCol="0" anchor="t">
            <a:spAutoFit/>
          </a:bodyPr>
          <a:lstStyle/>
          <a:p>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因工外出期间，由于工作原因受到伤害或者发生事故下落不明的。</a:t>
            </a:r>
          </a:p>
        </p:txBody>
      </p:sp>
      <p:sp>
        <p:nvSpPr>
          <p:cNvPr id="107" name="文本框 106"/>
          <p:cNvSpPr txBox="1"/>
          <p:nvPr/>
        </p:nvSpPr>
        <p:spPr>
          <a:xfrm>
            <a:off x="1578610" y="4033520"/>
            <a:ext cx="6311900" cy="553085"/>
          </a:xfrm>
          <a:prstGeom prst="rect">
            <a:avLst/>
          </a:prstGeom>
          <a:noFill/>
        </p:spPr>
        <p:txBody>
          <a:bodyPr wrap="square" rtlCol="0" anchor="t">
            <a:spAutoFit/>
          </a:bodyPr>
          <a:lstStyle/>
          <a:p>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在上下班途中，受到</a:t>
            </a:r>
            <a:r>
              <a:rPr lang="zh-CN" altLang="en-US" sz="1500">
                <a:solidFill>
                  <a:schemeClr val="tx1">
                    <a:lumMod val="85000"/>
                    <a:lumOff val="15000"/>
                  </a:schemeClr>
                </a:solidFill>
                <a:latin typeface="微软雅黑" panose="020B0503020204020204" pitchFamily="34" charset="-122"/>
                <a:ea typeface="微软雅黑" panose="020B0503020204020204" pitchFamily="34" charset="-122"/>
                <a:sym typeface="+mn-ea"/>
              </a:rPr>
              <a:t>非本人负主要</a:t>
            </a: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责任的交通事故或者城市轨道交通、客运轮渡、火车事故伤害的。</a:t>
            </a:r>
            <a:endParaRPr lang="zh-CN" altLang="en-US" sz="1500"/>
          </a:p>
        </p:txBody>
      </p:sp>
      <p:sp>
        <p:nvSpPr>
          <p:cNvPr id="108" name="文本框 107"/>
          <p:cNvSpPr txBox="1"/>
          <p:nvPr/>
        </p:nvSpPr>
        <p:spPr>
          <a:xfrm>
            <a:off x="1578610" y="4569460"/>
            <a:ext cx="4373880" cy="321945"/>
          </a:xfrm>
          <a:prstGeom prst="rect">
            <a:avLst/>
          </a:prstGeom>
          <a:noFill/>
        </p:spPr>
        <p:txBody>
          <a:bodyPr wrap="none" rtlCol="0" anchor="t">
            <a:spAutoFit/>
          </a:bodyPr>
          <a:lstStyle/>
          <a:p>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法律、行政法规规定应当认定为工伤的其他情形。</a:t>
            </a:r>
            <a:endParaRPr lang="zh-CN" altLang="en-US" sz="15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1604822" cy="923926"/>
            <a:chOff x="0" y="-1"/>
            <a:chExt cx="7563224" cy="4354287"/>
          </a:xfrm>
        </p:grpSpPr>
        <p:pic>
          <p:nvPicPr>
            <p:cNvPr id="5" name="图片 4"/>
            <p:cNvPicPr>
              <a:picLocks noChangeAspect="1"/>
            </p:cNvPicPr>
            <p:nvPr/>
          </p:nvPicPr>
          <p:blipFill>
            <a:blip r:embed="rId2"/>
            <a:stretch>
              <a:fillRect/>
            </a:stretch>
          </p:blipFill>
          <p:spPr>
            <a:xfrm>
              <a:off x="0" y="-1"/>
              <a:ext cx="7563224" cy="4354287"/>
            </a:xfrm>
            <a:prstGeom prst="rect">
              <a:avLst/>
            </a:prstGeom>
          </p:spPr>
        </p:pic>
        <p:pic>
          <p:nvPicPr>
            <p:cNvPr id="4" name="图片 3"/>
            <p:cNvPicPr>
              <a:picLocks noChangeAspect="1"/>
            </p:cNvPicPr>
            <p:nvPr/>
          </p:nvPicPr>
          <p:blipFill>
            <a:blip r:embed="rId3"/>
            <a:stretch>
              <a:fillRect/>
            </a:stretch>
          </p:blipFill>
          <p:spPr>
            <a:xfrm>
              <a:off x="2" y="0"/>
              <a:ext cx="6255656" cy="1990719"/>
            </a:xfrm>
            <a:prstGeom prst="rect">
              <a:avLst/>
            </a:prstGeom>
          </p:spPr>
        </p:pic>
      </p:grpSp>
      <p:sp>
        <p:nvSpPr>
          <p:cNvPr id="46" name="文本框 45"/>
          <p:cNvSpPr txBox="1"/>
          <p:nvPr/>
        </p:nvSpPr>
        <p:spPr>
          <a:xfrm>
            <a:off x="541020" y="232410"/>
            <a:ext cx="304482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第一章  法律法规</a:t>
            </a:r>
          </a:p>
        </p:txBody>
      </p:sp>
      <p:grpSp>
        <p:nvGrpSpPr>
          <p:cNvPr id="47" name="组合 46"/>
          <p:cNvGrpSpPr/>
          <p:nvPr/>
        </p:nvGrpSpPr>
        <p:grpSpPr>
          <a:xfrm flipH="1" flipV="1">
            <a:off x="7539355" y="4220210"/>
            <a:ext cx="1604645" cy="923925"/>
            <a:chOff x="0" y="-1"/>
            <a:chExt cx="7563224" cy="4354287"/>
          </a:xfrm>
        </p:grpSpPr>
        <p:pic>
          <p:nvPicPr>
            <p:cNvPr id="48" name="图片 47"/>
            <p:cNvPicPr>
              <a:picLocks noChangeAspect="1"/>
            </p:cNvPicPr>
            <p:nvPr/>
          </p:nvPicPr>
          <p:blipFill>
            <a:blip r:embed="rId2"/>
            <a:stretch>
              <a:fillRect/>
            </a:stretch>
          </p:blipFill>
          <p:spPr>
            <a:xfrm>
              <a:off x="0" y="-1"/>
              <a:ext cx="7563224" cy="4354287"/>
            </a:xfrm>
            <a:prstGeom prst="rect">
              <a:avLst/>
            </a:prstGeom>
          </p:spPr>
        </p:pic>
        <p:pic>
          <p:nvPicPr>
            <p:cNvPr id="49" name="图片 48"/>
            <p:cNvPicPr>
              <a:picLocks noChangeAspect="1"/>
            </p:cNvPicPr>
            <p:nvPr/>
          </p:nvPicPr>
          <p:blipFill>
            <a:blip r:embed="rId3"/>
            <a:stretch>
              <a:fillRect/>
            </a:stretch>
          </p:blipFill>
          <p:spPr>
            <a:xfrm>
              <a:off x="2" y="0"/>
              <a:ext cx="6255656" cy="1990719"/>
            </a:xfrm>
            <a:prstGeom prst="rect">
              <a:avLst/>
            </a:prstGeom>
          </p:spPr>
        </p:pic>
      </p:grpSp>
      <p:sp>
        <p:nvSpPr>
          <p:cNvPr id="8" name="文本框 7"/>
          <p:cNvSpPr txBox="1"/>
          <p:nvPr/>
        </p:nvSpPr>
        <p:spPr>
          <a:xfrm>
            <a:off x="1154748" y="851535"/>
            <a:ext cx="4822825" cy="368300"/>
          </a:xfrm>
          <a:prstGeom prst="rect">
            <a:avLst/>
          </a:prstGeom>
          <a:noFill/>
        </p:spPr>
        <p:txBody>
          <a:bodyPr wrap="none" rtlCol="0" anchor="t">
            <a:spAutoFit/>
          </a:bodyPr>
          <a:lstStyle/>
          <a:p>
            <a:pPr algn="l"/>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mn-ea"/>
              </a:rPr>
              <a:t>第十五条 职工有下列情形之一的，视同工伤：</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1154748" y="1436370"/>
            <a:ext cx="6834505" cy="1947545"/>
            <a:chOff x="1819" y="2562"/>
            <a:chExt cx="10763" cy="3067"/>
          </a:xfrm>
        </p:grpSpPr>
        <p:grpSp>
          <p:nvGrpSpPr>
            <p:cNvPr id="12" name="组合 11"/>
            <p:cNvGrpSpPr/>
            <p:nvPr/>
          </p:nvGrpSpPr>
          <p:grpSpPr>
            <a:xfrm>
              <a:off x="1820" y="2897"/>
              <a:ext cx="10761" cy="2733"/>
              <a:chOff x="1820" y="2897"/>
              <a:chExt cx="10761" cy="1964"/>
            </a:xfrm>
          </p:grpSpPr>
          <p:sp>
            <p:nvSpPr>
              <p:cNvPr id="30" name="Rounded Rectangle 29"/>
              <p:cNvSpPr/>
              <p:nvPr/>
            </p:nvSpPr>
            <p:spPr>
              <a:xfrm>
                <a:off x="5579" y="2897"/>
                <a:ext cx="3273" cy="1964"/>
              </a:xfrm>
              <a:prstGeom prst="roundRect">
                <a:avLst>
                  <a:gd name="adj" fmla="val 2728"/>
                </a:avLst>
              </a:prstGeom>
              <a:noFill/>
              <a:ln>
                <a:solidFill>
                  <a:srgbClr val="FFC000"/>
                </a:solidFill>
              </a:ln>
              <a:effectLst>
                <a:outerShdw blurRad="292100" dist="1143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0">
                  <a:latin typeface="Arial" panose="020B0604020202020204" pitchFamily="34" charset="0"/>
                  <a:ea typeface="微软雅黑" panose="020B0503020204020204" pitchFamily="34" charset="-122"/>
                  <a:sym typeface="Arial" panose="020B0604020202020204" pitchFamily="34" charset="0"/>
                </a:endParaRPr>
              </a:p>
            </p:txBody>
          </p:sp>
          <p:sp>
            <p:nvSpPr>
              <p:cNvPr id="16" name="Rounded Rectangle 5"/>
              <p:cNvSpPr/>
              <p:nvPr/>
            </p:nvSpPr>
            <p:spPr>
              <a:xfrm>
                <a:off x="1820" y="2897"/>
                <a:ext cx="3273" cy="1964"/>
              </a:xfrm>
              <a:prstGeom prst="roundRect">
                <a:avLst>
                  <a:gd name="adj" fmla="val 2728"/>
                </a:avLst>
              </a:prstGeom>
              <a:noFill/>
              <a:ln>
                <a:solidFill>
                  <a:srgbClr val="16B6C2"/>
                </a:solidFill>
              </a:ln>
              <a:effectLst>
                <a:outerShdw blurRad="292100" dist="1143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0">
                  <a:latin typeface="Arial" panose="020B0604020202020204" pitchFamily="34" charset="0"/>
                  <a:ea typeface="微软雅黑" panose="020B0503020204020204" pitchFamily="34" charset="-122"/>
                  <a:sym typeface="Arial" panose="020B0604020202020204" pitchFamily="34" charset="0"/>
                </a:endParaRPr>
              </a:p>
            </p:txBody>
          </p:sp>
          <p:sp>
            <p:nvSpPr>
              <p:cNvPr id="36" name="Rounded Rectangle 35"/>
              <p:cNvSpPr/>
              <p:nvPr/>
            </p:nvSpPr>
            <p:spPr>
              <a:xfrm>
                <a:off x="9309" y="2897"/>
                <a:ext cx="3273" cy="1964"/>
              </a:xfrm>
              <a:prstGeom prst="roundRect">
                <a:avLst>
                  <a:gd name="adj" fmla="val 2728"/>
                </a:avLst>
              </a:prstGeom>
              <a:noFill/>
              <a:ln>
                <a:solidFill>
                  <a:srgbClr val="DB1951"/>
                </a:solidFill>
              </a:ln>
              <a:effectLst>
                <a:outerShdw blurRad="292100" dist="1143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12"/>
            <p:cNvGrpSpPr/>
            <p:nvPr/>
          </p:nvGrpSpPr>
          <p:grpSpPr>
            <a:xfrm>
              <a:off x="1820" y="5454"/>
              <a:ext cx="10761" cy="170"/>
              <a:chOff x="1820" y="4704"/>
              <a:chExt cx="10761" cy="170"/>
            </a:xfrm>
          </p:grpSpPr>
          <p:sp>
            <p:nvSpPr>
              <p:cNvPr id="18" name="Freeform 11"/>
              <p:cNvSpPr/>
              <p:nvPr/>
            </p:nvSpPr>
            <p:spPr>
              <a:xfrm>
                <a:off x="1820" y="4704"/>
                <a:ext cx="3273" cy="170"/>
              </a:xfrm>
              <a:custGeom>
                <a:avLst/>
                <a:gdLst>
                  <a:gd name="connsiteX0" fmla="*/ 0 w 4572001"/>
                  <a:gd name="connsiteY0" fmla="*/ 0 h 1371600"/>
                  <a:gd name="connsiteX1" fmla="*/ 87289 w 4572001"/>
                  <a:gd name="connsiteY1" fmla="*/ 0 h 1371600"/>
                  <a:gd name="connsiteX2" fmla="*/ 4484712 w 4572001"/>
                  <a:gd name="connsiteY2" fmla="*/ 0 h 1371600"/>
                  <a:gd name="connsiteX3" fmla="*/ 4572001 w 4572001"/>
                  <a:gd name="connsiteY3" fmla="*/ 0 h 1371600"/>
                  <a:gd name="connsiteX4" fmla="*/ 4572001 w 4572001"/>
                  <a:gd name="connsiteY4" fmla="*/ 87289 h 1371600"/>
                  <a:gd name="connsiteX5" fmla="*/ 4572001 w 4572001"/>
                  <a:gd name="connsiteY5" fmla="*/ 760615 h 1371600"/>
                  <a:gd name="connsiteX6" fmla="*/ 4572001 w 4572001"/>
                  <a:gd name="connsiteY6" fmla="*/ 1284311 h 1371600"/>
                  <a:gd name="connsiteX7" fmla="*/ 4484712 w 4572001"/>
                  <a:gd name="connsiteY7" fmla="*/ 1371600 h 1371600"/>
                  <a:gd name="connsiteX8" fmla="*/ 87289 w 4572001"/>
                  <a:gd name="connsiteY8" fmla="*/ 1371600 h 1371600"/>
                  <a:gd name="connsiteX9" fmla="*/ 0 w 4572001"/>
                  <a:gd name="connsiteY9" fmla="*/ 1284311 h 1371600"/>
                  <a:gd name="connsiteX10" fmla="*/ 0 w 4572001"/>
                  <a:gd name="connsiteY10" fmla="*/ 760615 h 1371600"/>
                  <a:gd name="connsiteX11" fmla="*/ 0 w 4572001"/>
                  <a:gd name="connsiteY11" fmla="*/ 87289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72001" h="1371600">
                    <a:moveTo>
                      <a:pt x="0" y="0"/>
                    </a:moveTo>
                    <a:lnTo>
                      <a:pt x="87289" y="0"/>
                    </a:lnTo>
                    <a:lnTo>
                      <a:pt x="4484712" y="0"/>
                    </a:lnTo>
                    <a:lnTo>
                      <a:pt x="4572001" y="0"/>
                    </a:lnTo>
                    <a:lnTo>
                      <a:pt x="4572001" y="87289"/>
                    </a:lnTo>
                    <a:lnTo>
                      <a:pt x="4572001" y="760615"/>
                    </a:lnTo>
                    <a:lnTo>
                      <a:pt x="4572001" y="1284311"/>
                    </a:lnTo>
                    <a:cubicBezTo>
                      <a:pt x="4572001" y="1332519"/>
                      <a:pt x="4532920" y="1371600"/>
                      <a:pt x="4484712" y="1371600"/>
                    </a:cubicBezTo>
                    <a:lnTo>
                      <a:pt x="87289" y="1371600"/>
                    </a:lnTo>
                    <a:cubicBezTo>
                      <a:pt x="39081" y="1371600"/>
                      <a:pt x="0" y="1332519"/>
                      <a:pt x="0" y="1284311"/>
                    </a:cubicBezTo>
                    <a:lnTo>
                      <a:pt x="0" y="760615"/>
                    </a:lnTo>
                    <a:lnTo>
                      <a:pt x="0" y="87289"/>
                    </a:lnTo>
                    <a:close/>
                  </a:path>
                </a:pathLst>
              </a:custGeom>
              <a:solidFill>
                <a:srgbClr val="16B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0">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30"/>
              <p:cNvSpPr/>
              <p:nvPr/>
            </p:nvSpPr>
            <p:spPr>
              <a:xfrm>
                <a:off x="5579" y="4704"/>
                <a:ext cx="3273" cy="170"/>
              </a:xfrm>
              <a:custGeom>
                <a:avLst/>
                <a:gdLst>
                  <a:gd name="connsiteX0" fmla="*/ 0 w 4572001"/>
                  <a:gd name="connsiteY0" fmla="*/ 0 h 1371600"/>
                  <a:gd name="connsiteX1" fmla="*/ 87289 w 4572001"/>
                  <a:gd name="connsiteY1" fmla="*/ 0 h 1371600"/>
                  <a:gd name="connsiteX2" fmla="*/ 4484712 w 4572001"/>
                  <a:gd name="connsiteY2" fmla="*/ 0 h 1371600"/>
                  <a:gd name="connsiteX3" fmla="*/ 4572001 w 4572001"/>
                  <a:gd name="connsiteY3" fmla="*/ 0 h 1371600"/>
                  <a:gd name="connsiteX4" fmla="*/ 4572001 w 4572001"/>
                  <a:gd name="connsiteY4" fmla="*/ 87289 h 1371600"/>
                  <a:gd name="connsiteX5" fmla="*/ 4572001 w 4572001"/>
                  <a:gd name="connsiteY5" fmla="*/ 760615 h 1371600"/>
                  <a:gd name="connsiteX6" fmla="*/ 4572001 w 4572001"/>
                  <a:gd name="connsiteY6" fmla="*/ 1284311 h 1371600"/>
                  <a:gd name="connsiteX7" fmla="*/ 4484712 w 4572001"/>
                  <a:gd name="connsiteY7" fmla="*/ 1371600 h 1371600"/>
                  <a:gd name="connsiteX8" fmla="*/ 87289 w 4572001"/>
                  <a:gd name="connsiteY8" fmla="*/ 1371600 h 1371600"/>
                  <a:gd name="connsiteX9" fmla="*/ 0 w 4572001"/>
                  <a:gd name="connsiteY9" fmla="*/ 1284311 h 1371600"/>
                  <a:gd name="connsiteX10" fmla="*/ 0 w 4572001"/>
                  <a:gd name="connsiteY10" fmla="*/ 760615 h 1371600"/>
                  <a:gd name="connsiteX11" fmla="*/ 0 w 4572001"/>
                  <a:gd name="connsiteY11" fmla="*/ 87289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72001" h="1371600">
                    <a:moveTo>
                      <a:pt x="0" y="0"/>
                    </a:moveTo>
                    <a:lnTo>
                      <a:pt x="87289" y="0"/>
                    </a:lnTo>
                    <a:lnTo>
                      <a:pt x="4484712" y="0"/>
                    </a:lnTo>
                    <a:lnTo>
                      <a:pt x="4572001" y="0"/>
                    </a:lnTo>
                    <a:lnTo>
                      <a:pt x="4572001" y="87289"/>
                    </a:lnTo>
                    <a:lnTo>
                      <a:pt x="4572001" y="760615"/>
                    </a:lnTo>
                    <a:lnTo>
                      <a:pt x="4572001" y="1284311"/>
                    </a:lnTo>
                    <a:cubicBezTo>
                      <a:pt x="4572001" y="1332519"/>
                      <a:pt x="4532920" y="1371600"/>
                      <a:pt x="4484712" y="1371600"/>
                    </a:cubicBezTo>
                    <a:lnTo>
                      <a:pt x="87289" y="1371600"/>
                    </a:lnTo>
                    <a:cubicBezTo>
                      <a:pt x="39081" y="1371600"/>
                      <a:pt x="0" y="1332519"/>
                      <a:pt x="0" y="1284311"/>
                    </a:cubicBezTo>
                    <a:lnTo>
                      <a:pt x="0" y="760615"/>
                    </a:lnTo>
                    <a:lnTo>
                      <a:pt x="0" y="87289"/>
                    </a:lnTo>
                    <a:close/>
                  </a:path>
                </a:pathLst>
              </a:custGeom>
              <a:solidFill>
                <a:srgbClr val="EAA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0">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36"/>
              <p:cNvSpPr/>
              <p:nvPr/>
            </p:nvSpPr>
            <p:spPr>
              <a:xfrm>
                <a:off x="9309" y="4704"/>
                <a:ext cx="3273" cy="170"/>
              </a:xfrm>
              <a:custGeom>
                <a:avLst/>
                <a:gdLst>
                  <a:gd name="connsiteX0" fmla="*/ 0 w 4572001"/>
                  <a:gd name="connsiteY0" fmla="*/ 0 h 1371600"/>
                  <a:gd name="connsiteX1" fmla="*/ 87289 w 4572001"/>
                  <a:gd name="connsiteY1" fmla="*/ 0 h 1371600"/>
                  <a:gd name="connsiteX2" fmla="*/ 4484712 w 4572001"/>
                  <a:gd name="connsiteY2" fmla="*/ 0 h 1371600"/>
                  <a:gd name="connsiteX3" fmla="*/ 4572001 w 4572001"/>
                  <a:gd name="connsiteY3" fmla="*/ 0 h 1371600"/>
                  <a:gd name="connsiteX4" fmla="*/ 4572001 w 4572001"/>
                  <a:gd name="connsiteY4" fmla="*/ 87289 h 1371600"/>
                  <a:gd name="connsiteX5" fmla="*/ 4572001 w 4572001"/>
                  <a:gd name="connsiteY5" fmla="*/ 760615 h 1371600"/>
                  <a:gd name="connsiteX6" fmla="*/ 4572001 w 4572001"/>
                  <a:gd name="connsiteY6" fmla="*/ 1284311 h 1371600"/>
                  <a:gd name="connsiteX7" fmla="*/ 4484712 w 4572001"/>
                  <a:gd name="connsiteY7" fmla="*/ 1371600 h 1371600"/>
                  <a:gd name="connsiteX8" fmla="*/ 87289 w 4572001"/>
                  <a:gd name="connsiteY8" fmla="*/ 1371600 h 1371600"/>
                  <a:gd name="connsiteX9" fmla="*/ 0 w 4572001"/>
                  <a:gd name="connsiteY9" fmla="*/ 1284311 h 1371600"/>
                  <a:gd name="connsiteX10" fmla="*/ 0 w 4572001"/>
                  <a:gd name="connsiteY10" fmla="*/ 760615 h 1371600"/>
                  <a:gd name="connsiteX11" fmla="*/ 0 w 4572001"/>
                  <a:gd name="connsiteY11" fmla="*/ 87289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72001" h="1371600">
                    <a:moveTo>
                      <a:pt x="0" y="0"/>
                    </a:moveTo>
                    <a:lnTo>
                      <a:pt x="87289" y="0"/>
                    </a:lnTo>
                    <a:lnTo>
                      <a:pt x="4484712" y="0"/>
                    </a:lnTo>
                    <a:lnTo>
                      <a:pt x="4572001" y="0"/>
                    </a:lnTo>
                    <a:lnTo>
                      <a:pt x="4572001" y="87289"/>
                    </a:lnTo>
                    <a:lnTo>
                      <a:pt x="4572001" y="760615"/>
                    </a:lnTo>
                    <a:lnTo>
                      <a:pt x="4572001" y="1284311"/>
                    </a:lnTo>
                    <a:cubicBezTo>
                      <a:pt x="4572001" y="1332519"/>
                      <a:pt x="4532920" y="1371600"/>
                      <a:pt x="4484712" y="1371600"/>
                    </a:cubicBezTo>
                    <a:lnTo>
                      <a:pt x="87289" y="1371600"/>
                    </a:lnTo>
                    <a:cubicBezTo>
                      <a:pt x="39081" y="1371600"/>
                      <a:pt x="0" y="1332519"/>
                      <a:pt x="0" y="1284311"/>
                    </a:cubicBezTo>
                    <a:lnTo>
                      <a:pt x="0" y="760615"/>
                    </a:lnTo>
                    <a:lnTo>
                      <a:pt x="0" y="87289"/>
                    </a:lnTo>
                    <a:close/>
                  </a:path>
                </a:pathLst>
              </a:custGeom>
              <a:solidFill>
                <a:srgbClr val="DB1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0">
                  <a:latin typeface="Arial" panose="020B0604020202020204" pitchFamily="34" charset="0"/>
                  <a:ea typeface="微软雅黑" panose="020B0503020204020204" pitchFamily="34" charset="-122"/>
                  <a:sym typeface="Arial" panose="020B0604020202020204" pitchFamily="34" charset="0"/>
                </a:endParaRPr>
              </a:p>
            </p:txBody>
          </p:sp>
        </p:grpSp>
        <p:sp>
          <p:nvSpPr>
            <p:cNvPr id="38" name="Rounded Rectangle 37"/>
            <p:cNvSpPr/>
            <p:nvPr/>
          </p:nvSpPr>
          <p:spPr>
            <a:xfrm>
              <a:off x="10600" y="2562"/>
              <a:ext cx="690" cy="690"/>
            </a:xfrm>
            <a:prstGeom prst="roundRect">
              <a:avLst>
                <a:gd name="adj" fmla="val 9625"/>
              </a:avLst>
            </a:prstGeom>
            <a:solidFill>
              <a:srgbClr val="DB195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latin typeface="Arial" panose="020B0604020202020204" pitchFamily="34" charset="0"/>
                  <a:ea typeface="微软雅黑" panose="020B0503020204020204" pitchFamily="34" charset="-122"/>
                  <a:sym typeface="Arial" panose="020B0604020202020204" pitchFamily="34" charset="0"/>
                </a:rPr>
                <a:t>3</a:t>
              </a:r>
            </a:p>
          </p:txBody>
        </p:sp>
        <p:sp>
          <p:nvSpPr>
            <p:cNvPr id="11" name="文本框 10"/>
            <p:cNvSpPr txBox="1"/>
            <p:nvPr/>
          </p:nvSpPr>
          <p:spPr>
            <a:xfrm>
              <a:off x="1819" y="3443"/>
              <a:ext cx="3273" cy="1848"/>
            </a:xfrm>
            <a:prstGeom prst="rect">
              <a:avLst/>
            </a:prstGeom>
            <a:noFill/>
          </p:spPr>
          <p:txBody>
            <a:bodyPr wrap="square" rtlCol="0" anchor="t">
              <a:spAutoFit/>
            </a:bodyPr>
            <a:lstStyle/>
            <a:p>
              <a:pPr algn="just" fontAlgn="auto">
                <a:lnSpc>
                  <a:spcPct val="110000"/>
                </a:lnSpc>
                <a:spcBef>
                  <a:spcPts val="0"/>
                </a:spcBef>
                <a:spcAft>
                  <a:spcPts val="0"/>
                </a:spcAft>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在工作时间和工作岗位，突发疾病死亡或者在</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48</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小时之内经抢救无效死亡的。</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14" name="文本框 13"/>
            <p:cNvSpPr txBox="1"/>
            <p:nvPr/>
          </p:nvSpPr>
          <p:spPr>
            <a:xfrm>
              <a:off x="5849" y="3443"/>
              <a:ext cx="2734" cy="1848"/>
            </a:xfrm>
            <a:prstGeom prst="rect">
              <a:avLst/>
            </a:prstGeom>
            <a:noFill/>
          </p:spPr>
          <p:txBody>
            <a:bodyPr wrap="square" rtlCol="0" anchor="t">
              <a:spAutoFit/>
            </a:bodyPr>
            <a:lstStyle/>
            <a:p>
              <a:pPr algn="just">
                <a:lnSpc>
                  <a:spcPct val="110000"/>
                </a:lnSpc>
                <a:spcBef>
                  <a:spcPts val="0"/>
                </a:spcBef>
                <a:spcAft>
                  <a:spcPts val="0"/>
                </a:spcAft>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在抢险救灾等维护国家利益、公共利益活动中受到伤害的。</a:t>
              </a:r>
              <a:endParaRPr lang="zh-CN" altLang="en-US" sz="1600"/>
            </a:p>
          </p:txBody>
        </p:sp>
        <p:sp>
          <p:nvSpPr>
            <p:cNvPr id="15" name="文本框 14"/>
            <p:cNvSpPr txBox="1"/>
            <p:nvPr/>
          </p:nvSpPr>
          <p:spPr>
            <a:xfrm>
              <a:off x="9308" y="3326"/>
              <a:ext cx="3274" cy="2082"/>
            </a:xfrm>
            <a:prstGeom prst="rect">
              <a:avLst/>
            </a:prstGeom>
            <a:noFill/>
          </p:spPr>
          <p:txBody>
            <a:bodyPr wrap="square" rtlCol="0" anchor="t">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职工原在军队服役，因战、因公负伤致残，已取得革命伤残军人证，到用人单位后就伤复发的。</a:t>
              </a:r>
              <a:endParaRPr lang="zh-CN" altLang="en-US" sz="1600"/>
            </a:p>
          </p:txBody>
        </p:sp>
        <p:sp>
          <p:nvSpPr>
            <p:cNvPr id="19" name="Rounded Rectangle 24"/>
            <p:cNvSpPr/>
            <p:nvPr/>
          </p:nvSpPr>
          <p:spPr>
            <a:xfrm>
              <a:off x="3111" y="2562"/>
              <a:ext cx="690" cy="690"/>
            </a:xfrm>
            <a:prstGeom prst="roundRect">
              <a:avLst>
                <a:gd name="adj" fmla="val 9625"/>
              </a:avLst>
            </a:prstGeom>
            <a:solidFill>
              <a:srgbClr val="16B6C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latin typeface="Arial" panose="020B0604020202020204" pitchFamily="34" charset="0"/>
                  <a:ea typeface="微软雅黑" panose="020B0503020204020204" pitchFamily="34" charset="-122"/>
                  <a:sym typeface="Arial" panose="020B0604020202020204" pitchFamily="34" charset="0"/>
                </a:rPr>
                <a:t>1</a:t>
              </a:r>
            </a:p>
          </p:txBody>
        </p:sp>
        <p:sp>
          <p:nvSpPr>
            <p:cNvPr id="32" name="Rounded Rectangle 31"/>
            <p:cNvSpPr/>
            <p:nvPr/>
          </p:nvSpPr>
          <p:spPr>
            <a:xfrm>
              <a:off x="6871" y="2562"/>
              <a:ext cx="690" cy="690"/>
            </a:xfrm>
            <a:prstGeom prst="roundRect">
              <a:avLst>
                <a:gd name="adj" fmla="val 9625"/>
              </a:avLst>
            </a:prstGeom>
            <a:solidFill>
              <a:srgbClr val="EAA7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latin typeface="Arial" panose="020B0604020202020204" pitchFamily="34" charset="0"/>
                  <a:ea typeface="微软雅黑" panose="020B0503020204020204" pitchFamily="34" charset="-122"/>
                  <a:sym typeface="Arial" panose="020B0604020202020204" pitchFamily="34" charset="0"/>
                </a:rPr>
                <a:t>2</a:t>
              </a:r>
            </a:p>
          </p:txBody>
        </p:sp>
      </p:grpSp>
      <p:grpSp>
        <p:nvGrpSpPr>
          <p:cNvPr id="24" name="组合 23"/>
          <p:cNvGrpSpPr/>
          <p:nvPr/>
        </p:nvGrpSpPr>
        <p:grpSpPr>
          <a:xfrm>
            <a:off x="1155065" y="3668395"/>
            <a:ext cx="6835140" cy="1052830"/>
            <a:chOff x="1819" y="5777"/>
            <a:chExt cx="10764" cy="1658"/>
          </a:xfrm>
        </p:grpSpPr>
        <p:sp>
          <p:nvSpPr>
            <p:cNvPr id="23" name="矩形 22"/>
            <p:cNvSpPr/>
            <p:nvPr/>
          </p:nvSpPr>
          <p:spPr>
            <a:xfrm>
              <a:off x="1819" y="5777"/>
              <a:ext cx="10764" cy="1658"/>
            </a:xfrm>
            <a:prstGeom prst="rect">
              <a:avLst/>
            </a:prstGeom>
            <a:solidFill>
              <a:srgbClr val="C0E5F9"/>
            </a:solidFill>
            <a:ln>
              <a:solidFill>
                <a:srgbClr val="C0E5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968" y="5875"/>
              <a:ext cx="10435" cy="1452"/>
            </a:xfrm>
            <a:prstGeom prst="rect">
              <a:avLst/>
            </a:prstGeom>
            <a:noFill/>
          </p:spPr>
          <p:txBody>
            <a:bodyPr wrap="square" rtlCol="0" anchor="t">
              <a:spAutoFit/>
            </a:bodyPr>
            <a:lstStyle/>
            <a:p>
              <a:pPr algn="just"/>
              <a:r>
                <a:rPr lang="zh-CN" altLang="en-US"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职工有前款第①项、第②项情形的，按照本条例的有关规定享受工伤保险待遇；职工有前款第③项情形的，按照本条例的有关规定享受一次性伤残补助金外的工伤保险待遇。</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1604822" cy="923926"/>
            <a:chOff x="0" y="-1"/>
            <a:chExt cx="7563224" cy="4354287"/>
          </a:xfrm>
        </p:grpSpPr>
        <p:pic>
          <p:nvPicPr>
            <p:cNvPr id="5" name="图片 4"/>
            <p:cNvPicPr>
              <a:picLocks noChangeAspect="1"/>
            </p:cNvPicPr>
            <p:nvPr/>
          </p:nvPicPr>
          <p:blipFill>
            <a:blip r:embed="rId2"/>
            <a:stretch>
              <a:fillRect/>
            </a:stretch>
          </p:blipFill>
          <p:spPr>
            <a:xfrm>
              <a:off x="0" y="-1"/>
              <a:ext cx="7563224" cy="4354287"/>
            </a:xfrm>
            <a:prstGeom prst="rect">
              <a:avLst/>
            </a:prstGeom>
          </p:spPr>
        </p:pic>
        <p:pic>
          <p:nvPicPr>
            <p:cNvPr id="4" name="图片 3"/>
            <p:cNvPicPr>
              <a:picLocks noChangeAspect="1"/>
            </p:cNvPicPr>
            <p:nvPr/>
          </p:nvPicPr>
          <p:blipFill>
            <a:blip r:embed="rId3"/>
            <a:stretch>
              <a:fillRect/>
            </a:stretch>
          </p:blipFill>
          <p:spPr>
            <a:xfrm>
              <a:off x="2" y="0"/>
              <a:ext cx="6255656" cy="1990719"/>
            </a:xfrm>
            <a:prstGeom prst="rect">
              <a:avLst/>
            </a:prstGeom>
          </p:spPr>
        </p:pic>
      </p:grpSp>
      <p:sp>
        <p:nvSpPr>
          <p:cNvPr id="46" name="文本框 45"/>
          <p:cNvSpPr txBox="1"/>
          <p:nvPr/>
        </p:nvSpPr>
        <p:spPr>
          <a:xfrm>
            <a:off x="541020" y="232410"/>
            <a:ext cx="304482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第一章  法律法规</a:t>
            </a:r>
          </a:p>
        </p:txBody>
      </p:sp>
      <p:grpSp>
        <p:nvGrpSpPr>
          <p:cNvPr id="47" name="组合 46"/>
          <p:cNvGrpSpPr/>
          <p:nvPr/>
        </p:nvGrpSpPr>
        <p:grpSpPr>
          <a:xfrm flipH="1" flipV="1">
            <a:off x="7539355" y="4220210"/>
            <a:ext cx="1604645" cy="923925"/>
            <a:chOff x="0" y="-1"/>
            <a:chExt cx="7563224" cy="4354287"/>
          </a:xfrm>
        </p:grpSpPr>
        <p:pic>
          <p:nvPicPr>
            <p:cNvPr id="48" name="图片 47"/>
            <p:cNvPicPr>
              <a:picLocks noChangeAspect="1"/>
            </p:cNvPicPr>
            <p:nvPr/>
          </p:nvPicPr>
          <p:blipFill>
            <a:blip r:embed="rId2"/>
            <a:stretch>
              <a:fillRect/>
            </a:stretch>
          </p:blipFill>
          <p:spPr>
            <a:xfrm>
              <a:off x="0" y="-1"/>
              <a:ext cx="7563224" cy="4354287"/>
            </a:xfrm>
            <a:prstGeom prst="rect">
              <a:avLst/>
            </a:prstGeom>
          </p:spPr>
        </p:pic>
        <p:pic>
          <p:nvPicPr>
            <p:cNvPr id="49" name="图片 48"/>
            <p:cNvPicPr>
              <a:picLocks noChangeAspect="1"/>
            </p:cNvPicPr>
            <p:nvPr/>
          </p:nvPicPr>
          <p:blipFill>
            <a:blip r:embed="rId3"/>
            <a:stretch>
              <a:fillRect/>
            </a:stretch>
          </p:blipFill>
          <p:spPr>
            <a:xfrm>
              <a:off x="2" y="0"/>
              <a:ext cx="6255656" cy="1990719"/>
            </a:xfrm>
            <a:prstGeom prst="rect">
              <a:avLst/>
            </a:prstGeom>
          </p:spPr>
        </p:pic>
      </p:grpSp>
      <p:sp>
        <p:nvSpPr>
          <p:cNvPr id="8" name="文本框 7"/>
          <p:cNvSpPr txBox="1"/>
          <p:nvPr/>
        </p:nvSpPr>
        <p:spPr>
          <a:xfrm>
            <a:off x="1314450" y="986155"/>
            <a:ext cx="5619750" cy="755650"/>
          </a:xfrm>
          <a:prstGeom prst="rect">
            <a:avLst/>
          </a:prstGeom>
          <a:noFill/>
        </p:spPr>
        <p:txBody>
          <a:bodyPr wrap="square" rtlCol="0" anchor="t">
            <a:spAutoFit/>
          </a:bodyPr>
          <a:lstStyle/>
          <a:p>
            <a:pPr algn="l">
              <a:lnSpc>
                <a:spcPct val="120000"/>
              </a:lnSpc>
              <a:spcBef>
                <a:spcPts val="0"/>
              </a:spcBef>
              <a:spcAft>
                <a:spcPts val="0"/>
              </a:spcAft>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mn-ea"/>
              </a:rPr>
              <a:t>第十六条 职工有下列情形之一的，不得认定为工伤或者视同工伤：</a:t>
            </a:r>
          </a:p>
        </p:txBody>
      </p:sp>
      <p:grpSp>
        <p:nvGrpSpPr>
          <p:cNvPr id="55" name="组合 54"/>
          <p:cNvGrpSpPr/>
          <p:nvPr/>
        </p:nvGrpSpPr>
        <p:grpSpPr>
          <a:xfrm>
            <a:off x="1315085" y="2034540"/>
            <a:ext cx="5732780" cy="1285240"/>
            <a:chOff x="2686" y="2109"/>
            <a:chExt cx="9028" cy="2024"/>
          </a:xfrm>
        </p:grpSpPr>
        <p:sp>
          <p:nvSpPr>
            <p:cNvPr id="2" name="矩形: 圆顶角 22"/>
            <p:cNvSpPr/>
            <p:nvPr/>
          </p:nvSpPr>
          <p:spPr bwMode="auto">
            <a:xfrm>
              <a:off x="2686" y="2401"/>
              <a:ext cx="2829" cy="566"/>
            </a:xfrm>
            <a:prstGeom prst="round2SameRect">
              <a:avLst>
                <a:gd name="adj1" fmla="val 20817"/>
                <a:gd name="adj2" fmla="val 0"/>
              </a:avLst>
            </a:prstGeom>
            <a:solidFill>
              <a:srgbClr val="16B6C2"/>
            </a:solidFill>
            <a:ln w="19050">
              <a:noFill/>
              <a:round/>
            </a:ln>
          </p:spPr>
          <p:txBody>
            <a:bodyPr anchor="ctr"/>
            <a:lstStyle/>
            <a:p>
              <a:pPr algn="ctr"/>
              <a:endParaRPr/>
            </a:p>
          </p:txBody>
        </p:sp>
        <p:sp>
          <p:nvSpPr>
            <p:cNvPr id="7" name="流程图: 离页连接符 6"/>
            <p:cNvSpPr/>
            <p:nvPr/>
          </p:nvSpPr>
          <p:spPr bwMode="auto">
            <a:xfrm>
              <a:off x="3159" y="2109"/>
              <a:ext cx="1882" cy="500"/>
            </a:xfrm>
            <a:prstGeom prst="flowChartOffpageConnector">
              <a:avLst/>
            </a:prstGeom>
            <a:solidFill>
              <a:srgbClr val="16B6C2"/>
            </a:solidFill>
            <a:ln w="57150">
              <a:solidFill>
                <a:schemeClr val="bg1"/>
              </a:solidFill>
              <a:round/>
            </a:ln>
          </p:spPr>
          <p:txBody>
            <a:bodyPr vert="horz" wrap="none" lIns="0" tIns="90170" rIns="0" bIns="0" anchor="ctr" anchorCtr="1" compatLnSpc="1">
              <a:noAutofit/>
            </a:bodyPr>
            <a:lstStyle/>
            <a:p>
              <a:pPr algn="ctr" fontAlgn="auto">
                <a:spcBef>
                  <a:spcPts val="0"/>
                </a:spcBef>
              </a:pPr>
              <a:r>
                <a:rPr lang="en-US" altLang="zh-CN" sz="1500" b="1" dirty="0">
                  <a:solidFill>
                    <a:schemeClr val="bg1"/>
                  </a:solidFill>
                  <a:latin typeface="微软雅黑" panose="020B0503020204020204" pitchFamily="34" charset="-122"/>
                  <a:ea typeface="微软雅黑" panose="020B0503020204020204" pitchFamily="34" charset="-122"/>
                </a:rPr>
                <a:t>1</a:t>
              </a:r>
            </a:p>
          </p:txBody>
        </p:sp>
        <p:sp>
          <p:nvSpPr>
            <p:cNvPr id="9" name="矩形: 圆顶角 17"/>
            <p:cNvSpPr/>
            <p:nvPr/>
          </p:nvSpPr>
          <p:spPr bwMode="auto">
            <a:xfrm>
              <a:off x="5696" y="2401"/>
              <a:ext cx="2829" cy="566"/>
            </a:xfrm>
            <a:prstGeom prst="round2SameRect">
              <a:avLst>
                <a:gd name="adj1" fmla="val 20817"/>
                <a:gd name="adj2" fmla="val 0"/>
              </a:avLst>
            </a:prstGeom>
            <a:solidFill>
              <a:srgbClr val="EAA700"/>
            </a:solidFill>
            <a:ln w="19050">
              <a:noFill/>
              <a:round/>
            </a:ln>
          </p:spPr>
          <p:txBody>
            <a:bodyPr anchor="ctr"/>
            <a:lstStyle/>
            <a:p>
              <a:pPr algn="ctr"/>
              <a:endParaRPr/>
            </a:p>
          </p:txBody>
        </p:sp>
        <p:sp>
          <p:nvSpPr>
            <p:cNvPr id="22" name="流程图: 离页连接符 21"/>
            <p:cNvSpPr/>
            <p:nvPr/>
          </p:nvSpPr>
          <p:spPr bwMode="auto">
            <a:xfrm>
              <a:off x="6169" y="2109"/>
              <a:ext cx="1882" cy="500"/>
            </a:xfrm>
            <a:prstGeom prst="flowChartOffpageConnector">
              <a:avLst/>
            </a:prstGeom>
            <a:solidFill>
              <a:srgbClr val="EAA700"/>
            </a:solidFill>
            <a:ln w="57150">
              <a:solidFill>
                <a:schemeClr val="bg1"/>
              </a:solidFill>
              <a:round/>
            </a:ln>
          </p:spPr>
          <p:txBody>
            <a:bodyPr vert="horz" wrap="none" lIns="0" tIns="90170" rIns="0" bIns="0" anchor="ctr" anchorCtr="1" compatLnSpc="1">
              <a:noAutofit/>
            </a:bodyPr>
            <a:lstStyle/>
            <a:p>
              <a:pPr algn="ctr"/>
              <a:r>
                <a:rPr lang="en-US" altLang="zh-CN" sz="1500" b="1" dirty="0">
                  <a:solidFill>
                    <a:schemeClr val="bg1"/>
                  </a:solidFill>
                  <a:latin typeface="微软雅黑" panose="020B0503020204020204" pitchFamily="34" charset="-122"/>
                  <a:ea typeface="微软雅黑" panose="020B0503020204020204" pitchFamily="34" charset="-122"/>
                </a:rPr>
                <a:t>2</a:t>
              </a:r>
              <a:endParaRPr lang="en-US" altLang="zh-CN" sz="4400" dirty="0">
                <a:solidFill>
                  <a:schemeClr val="bg1"/>
                </a:solidFill>
                <a:latin typeface="张海山锐线体2.0" pitchFamily="2" charset="-122"/>
                <a:ea typeface="张海山锐线体2.0" pitchFamily="2" charset="-122"/>
              </a:endParaRPr>
            </a:p>
          </p:txBody>
        </p:sp>
        <p:sp>
          <p:nvSpPr>
            <p:cNvPr id="29" name="矩形: 圆顶角 12"/>
            <p:cNvSpPr/>
            <p:nvPr/>
          </p:nvSpPr>
          <p:spPr bwMode="auto">
            <a:xfrm>
              <a:off x="8706" y="2401"/>
              <a:ext cx="2829" cy="566"/>
            </a:xfrm>
            <a:prstGeom prst="round2SameRect">
              <a:avLst>
                <a:gd name="adj1" fmla="val 20817"/>
                <a:gd name="adj2" fmla="val 0"/>
              </a:avLst>
            </a:prstGeom>
            <a:solidFill>
              <a:srgbClr val="DB1951"/>
            </a:solidFill>
            <a:ln w="19050">
              <a:noFill/>
              <a:round/>
            </a:ln>
          </p:spPr>
          <p:txBody>
            <a:bodyPr anchor="ctr"/>
            <a:lstStyle/>
            <a:p>
              <a:pPr algn="ctr"/>
              <a:endParaRPr/>
            </a:p>
          </p:txBody>
        </p:sp>
        <p:grpSp>
          <p:nvGrpSpPr>
            <p:cNvPr id="28" name="组合 27"/>
            <p:cNvGrpSpPr/>
            <p:nvPr/>
          </p:nvGrpSpPr>
          <p:grpSpPr>
            <a:xfrm>
              <a:off x="2686" y="2967"/>
              <a:ext cx="8848" cy="1166"/>
              <a:chOff x="1272" y="4662"/>
              <a:chExt cx="8848" cy="2426"/>
            </a:xfrm>
          </p:grpSpPr>
          <p:sp>
            <p:nvSpPr>
              <p:cNvPr id="6" name="矩形: 圆顶角 23"/>
              <p:cNvSpPr/>
              <p:nvPr/>
            </p:nvSpPr>
            <p:spPr bwMode="auto">
              <a:xfrm flipV="1">
                <a:off x="1272" y="4662"/>
                <a:ext cx="2829" cy="2426"/>
              </a:xfrm>
              <a:prstGeom prst="round2SameRect">
                <a:avLst>
                  <a:gd name="adj1" fmla="val 20817"/>
                  <a:gd name="adj2" fmla="val 0"/>
                </a:avLst>
              </a:prstGeom>
              <a:noFill/>
              <a:ln w="19050">
                <a:solidFill>
                  <a:srgbClr val="7F7F7F"/>
                </a:solidFill>
                <a:prstDash val="sysDash"/>
                <a:round/>
              </a:ln>
            </p:spPr>
            <p:txBody>
              <a:bodyPr anchor="ctr"/>
              <a:lstStyle/>
              <a:p>
                <a:pPr algn="ctr"/>
                <a:endParaRPr/>
              </a:p>
            </p:txBody>
          </p:sp>
          <p:sp>
            <p:nvSpPr>
              <p:cNvPr id="21" name="矩形: 圆顶角 18"/>
              <p:cNvSpPr/>
              <p:nvPr/>
            </p:nvSpPr>
            <p:spPr bwMode="auto">
              <a:xfrm flipV="1">
                <a:off x="4282" y="4662"/>
                <a:ext cx="2829" cy="2426"/>
              </a:xfrm>
              <a:prstGeom prst="round2SameRect">
                <a:avLst>
                  <a:gd name="adj1" fmla="val 20817"/>
                  <a:gd name="adj2" fmla="val 0"/>
                </a:avLst>
              </a:prstGeom>
              <a:noFill/>
              <a:ln w="19050">
                <a:solidFill>
                  <a:srgbClr val="7F7F7F"/>
                </a:solidFill>
                <a:prstDash val="sysDash"/>
                <a:round/>
              </a:ln>
            </p:spPr>
            <p:txBody>
              <a:bodyPr anchor="ctr"/>
              <a:lstStyle/>
              <a:p>
                <a:pPr algn="ctr"/>
                <a:endParaRPr dirty="0"/>
              </a:p>
            </p:txBody>
          </p:sp>
          <p:sp>
            <p:nvSpPr>
              <p:cNvPr id="10" name="矩形: 圆顶角 13"/>
              <p:cNvSpPr/>
              <p:nvPr/>
            </p:nvSpPr>
            <p:spPr bwMode="auto">
              <a:xfrm flipV="1">
                <a:off x="7292" y="4662"/>
                <a:ext cx="2829" cy="2426"/>
              </a:xfrm>
              <a:prstGeom prst="round2SameRect">
                <a:avLst>
                  <a:gd name="adj1" fmla="val 20817"/>
                  <a:gd name="adj2" fmla="val 0"/>
                </a:avLst>
              </a:prstGeom>
              <a:noFill/>
              <a:ln w="19050">
                <a:solidFill>
                  <a:srgbClr val="7F7F7F"/>
                </a:solidFill>
                <a:prstDash val="sysDash"/>
                <a:round/>
              </a:ln>
            </p:spPr>
            <p:txBody>
              <a:bodyPr anchor="ctr"/>
              <a:lstStyle/>
              <a:p>
                <a:pPr algn="ctr"/>
                <a:endParaRPr/>
              </a:p>
            </p:txBody>
          </p:sp>
        </p:grpSp>
        <p:sp>
          <p:nvSpPr>
            <p:cNvPr id="25" name="流程图: 离页连接符 24"/>
            <p:cNvSpPr/>
            <p:nvPr/>
          </p:nvSpPr>
          <p:spPr bwMode="auto">
            <a:xfrm>
              <a:off x="9179" y="2109"/>
              <a:ext cx="1882" cy="500"/>
            </a:xfrm>
            <a:prstGeom prst="flowChartOffpageConnector">
              <a:avLst/>
            </a:prstGeom>
            <a:solidFill>
              <a:srgbClr val="DB1951"/>
            </a:solidFill>
            <a:ln w="57150">
              <a:solidFill>
                <a:schemeClr val="bg1"/>
              </a:solidFill>
              <a:round/>
            </a:ln>
          </p:spPr>
          <p:txBody>
            <a:bodyPr vert="horz" wrap="none" lIns="0" tIns="90170" rIns="0" bIns="0" anchor="ctr" anchorCtr="1" compatLnSpc="1">
              <a:noAutofit/>
            </a:bodyPr>
            <a:lstStyle/>
            <a:p>
              <a:pPr algn="ctr"/>
              <a:r>
                <a:rPr lang="en-US" altLang="zh-CN" sz="1500" b="1" dirty="0">
                  <a:solidFill>
                    <a:schemeClr val="bg1"/>
                  </a:solidFill>
                  <a:latin typeface="微软雅黑" panose="020B0503020204020204" pitchFamily="34" charset="-122"/>
                  <a:ea typeface="微软雅黑" panose="020B0503020204020204" pitchFamily="34" charset="-122"/>
                </a:rPr>
                <a:t>3</a:t>
              </a:r>
              <a:endParaRPr lang="en-US" altLang="zh-CN" sz="4400" dirty="0">
                <a:solidFill>
                  <a:schemeClr val="bg1"/>
                </a:solidFill>
                <a:latin typeface="张海山锐线体2.0" pitchFamily="2" charset="-122"/>
                <a:ea typeface="张海山锐线体2.0" pitchFamily="2" charset="-122"/>
              </a:endParaRPr>
            </a:p>
          </p:txBody>
        </p:sp>
        <p:sp>
          <p:nvSpPr>
            <p:cNvPr id="35" name="文本框 34"/>
            <p:cNvSpPr txBox="1"/>
            <p:nvPr/>
          </p:nvSpPr>
          <p:spPr>
            <a:xfrm>
              <a:off x="2686" y="3059"/>
              <a:ext cx="2871" cy="919"/>
            </a:xfrm>
            <a:prstGeom prst="rect">
              <a:avLst/>
            </a:prstGeom>
            <a:noFill/>
          </p:spPr>
          <p:txBody>
            <a:bodyPr wrap="square" rtlCol="0" anchor="t">
              <a:spAutoFit/>
            </a:bodyPr>
            <a:lstStyle/>
            <a:p>
              <a:pPr algn="just"/>
              <a:r>
                <a:rPr lang="zh-CN" altLang="en-US" sz="1600" spc="100" dirty="0">
                  <a:solidFill>
                    <a:prstClr val="black"/>
                  </a:solidFill>
                  <a:uFillTx/>
                  <a:latin typeface="微软雅黑" panose="020B0503020204020204" pitchFamily="34" charset="-122"/>
                  <a:ea typeface="微软雅黑" panose="020B0503020204020204" pitchFamily="34" charset="-122"/>
                  <a:sym typeface="+mn-ea"/>
                </a:rPr>
                <a:t>因犯罪或者违反治安管理伤亡的。</a:t>
              </a:r>
            </a:p>
          </p:txBody>
        </p:sp>
        <p:sp>
          <p:nvSpPr>
            <p:cNvPr id="50" name="文本框 49"/>
            <p:cNvSpPr txBox="1"/>
            <p:nvPr/>
          </p:nvSpPr>
          <p:spPr>
            <a:xfrm>
              <a:off x="5742" y="3253"/>
              <a:ext cx="2755" cy="531"/>
            </a:xfrm>
            <a:prstGeom prst="rect">
              <a:avLst/>
            </a:prstGeom>
            <a:noFill/>
          </p:spPr>
          <p:txBody>
            <a:bodyPr wrap="square" rtlCol="0" anchor="t">
              <a:spAutoFit/>
            </a:bodyPr>
            <a:lstStyle/>
            <a:p>
              <a:pPr algn="just"/>
              <a:r>
                <a:rPr lang="zh-CN" altLang="en-US" sz="1600" spc="100" dirty="0">
                  <a:solidFill>
                    <a:prstClr val="black"/>
                  </a:solidFill>
                  <a:uFillTx/>
                  <a:latin typeface="微软雅黑" panose="020B0503020204020204" pitchFamily="34" charset="-122"/>
                  <a:ea typeface="微软雅黑" panose="020B0503020204020204" pitchFamily="34" charset="-122"/>
                  <a:sym typeface="+mn-ea"/>
                </a:rPr>
                <a:t>醉酒导致伤亡的。</a:t>
              </a:r>
              <a:endParaRPr lang="zh-CN" altLang="en-US" sz="1600" spc="100" dirty="0">
                <a:solidFill>
                  <a:prstClr val="black"/>
                </a:solidFill>
                <a:uFillTx/>
                <a:latin typeface="微软雅黑" panose="020B0503020204020204" pitchFamily="34" charset="-122"/>
                <a:ea typeface="微软雅黑" panose="020B0503020204020204" pitchFamily="34" charset="-122"/>
              </a:endParaRPr>
            </a:p>
          </p:txBody>
        </p:sp>
        <p:sp>
          <p:nvSpPr>
            <p:cNvPr id="51" name="文本框 50"/>
            <p:cNvSpPr txBox="1"/>
            <p:nvPr/>
          </p:nvSpPr>
          <p:spPr>
            <a:xfrm>
              <a:off x="8706" y="3253"/>
              <a:ext cx="3008" cy="531"/>
            </a:xfrm>
            <a:prstGeom prst="rect">
              <a:avLst/>
            </a:prstGeom>
            <a:noFill/>
          </p:spPr>
          <p:txBody>
            <a:bodyPr wrap="none" rtlCol="0" anchor="t">
              <a:spAutoFit/>
            </a:bodyPr>
            <a:lstStyle/>
            <a:p>
              <a:pPr algn="just"/>
              <a:r>
                <a:rPr lang="zh-CN" altLang="en-US" sz="1600" spc="100" dirty="0">
                  <a:solidFill>
                    <a:prstClr val="black"/>
                  </a:solidFill>
                  <a:uFillTx/>
                  <a:latin typeface="微软雅黑" panose="020B0503020204020204" pitchFamily="34" charset="-122"/>
                  <a:ea typeface="微软雅黑" panose="020B0503020204020204" pitchFamily="34" charset="-122"/>
                  <a:sym typeface="+mn-ea"/>
                </a:rPr>
                <a:t>自残或者自杀的。</a:t>
              </a:r>
              <a:endParaRPr lang="zh-CN" altLang="en-US" sz="1600" spc="100" dirty="0">
                <a:solidFill>
                  <a:prstClr val="black"/>
                </a:solidFill>
                <a:uFillTx/>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1315085" y="3729355"/>
            <a:ext cx="5676265" cy="934720"/>
            <a:chOff x="2596" y="4988"/>
            <a:chExt cx="8939" cy="1472"/>
          </a:xfrm>
        </p:grpSpPr>
        <p:sp>
          <p:nvSpPr>
            <p:cNvPr id="56" name="矩形 55"/>
            <p:cNvSpPr/>
            <p:nvPr/>
          </p:nvSpPr>
          <p:spPr>
            <a:xfrm>
              <a:off x="2596" y="4988"/>
              <a:ext cx="8939" cy="1472"/>
            </a:xfrm>
            <a:prstGeom prst="rect">
              <a:avLst/>
            </a:prstGeom>
            <a:solidFill>
              <a:srgbClr val="C0E5F9"/>
            </a:solidFill>
            <a:ln>
              <a:solidFill>
                <a:srgbClr val="C0E5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p:cNvSpPr txBox="1"/>
            <p:nvPr/>
          </p:nvSpPr>
          <p:spPr>
            <a:xfrm>
              <a:off x="2814" y="4998"/>
              <a:ext cx="8504" cy="1452"/>
            </a:xfrm>
            <a:prstGeom prst="rect">
              <a:avLst/>
            </a:prstGeom>
            <a:noFill/>
          </p:spPr>
          <p:txBody>
            <a:bodyPr wrap="square" rtlCol="0" anchor="t">
              <a:spAutoFit/>
            </a:bodyPr>
            <a:lstStyle/>
            <a:p>
              <a:pPr algn="just"/>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第二十一条 职工发生工伤，经治疗伤情相对稳定后存在残疾、影响劳动能力的，应当进行劳动能力鉴定。</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1604822" cy="923926"/>
            <a:chOff x="0" y="-1"/>
            <a:chExt cx="7563224" cy="4354287"/>
          </a:xfrm>
        </p:grpSpPr>
        <p:pic>
          <p:nvPicPr>
            <p:cNvPr id="5" name="图片 4"/>
            <p:cNvPicPr>
              <a:picLocks noChangeAspect="1"/>
            </p:cNvPicPr>
            <p:nvPr/>
          </p:nvPicPr>
          <p:blipFill>
            <a:blip r:embed="rId2"/>
            <a:stretch>
              <a:fillRect/>
            </a:stretch>
          </p:blipFill>
          <p:spPr>
            <a:xfrm>
              <a:off x="0" y="-1"/>
              <a:ext cx="7563224" cy="4354287"/>
            </a:xfrm>
            <a:prstGeom prst="rect">
              <a:avLst/>
            </a:prstGeom>
          </p:spPr>
        </p:pic>
        <p:pic>
          <p:nvPicPr>
            <p:cNvPr id="4" name="图片 3"/>
            <p:cNvPicPr>
              <a:picLocks noChangeAspect="1"/>
            </p:cNvPicPr>
            <p:nvPr/>
          </p:nvPicPr>
          <p:blipFill>
            <a:blip r:embed="rId3"/>
            <a:stretch>
              <a:fillRect/>
            </a:stretch>
          </p:blipFill>
          <p:spPr>
            <a:xfrm>
              <a:off x="2" y="0"/>
              <a:ext cx="6255656" cy="1990719"/>
            </a:xfrm>
            <a:prstGeom prst="rect">
              <a:avLst/>
            </a:prstGeom>
          </p:spPr>
        </p:pic>
      </p:grpSp>
      <p:sp>
        <p:nvSpPr>
          <p:cNvPr id="46" name="文本框 45"/>
          <p:cNvSpPr txBox="1"/>
          <p:nvPr/>
        </p:nvSpPr>
        <p:spPr>
          <a:xfrm>
            <a:off x="541020" y="232410"/>
            <a:ext cx="304482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第一章  法律法规</a:t>
            </a:r>
          </a:p>
        </p:txBody>
      </p:sp>
      <p:grpSp>
        <p:nvGrpSpPr>
          <p:cNvPr id="47" name="组合 46"/>
          <p:cNvGrpSpPr/>
          <p:nvPr/>
        </p:nvGrpSpPr>
        <p:grpSpPr>
          <a:xfrm flipH="1" flipV="1">
            <a:off x="7539355" y="4220210"/>
            <a:ext cx="1604645" cy="923925"/>
            <a:chOff x="0" y="-1"/>
            <a:chExt cx="7563224" cy="4354287"/>
          </a:xfrm>
        </p:grpSpPr>
        <p:pic>
          <p:nvPicPr>
            <p:cNvPr id="48" name="图片 47"/>
            <p:cNvPicPr>
              <a:picLocks noChangeAspect="1"/>
            </p:cNvPicPr>
            <p:nvPr/>
          </p:nvPicPr>
          <p:blipFill>
            <a:blip r:embed="rId2"/>
            <a:stretch>
              <a:fillRect/>
            </a:stretch>
          </p:blipFill>
          <p:spPr>
            <a:xfrm>
              <a:off x="0" y="-1"/>
              <a:ext cx="7563224" cy="4354287"/>
            </a:xfrm>
            <a:prstGeom prst="rect">
              <a:avLst/>
            </a:prstGeom>
          </p:spPr>
        </p:pic>
        <p:pic>
          <p:nvPicPr>
            <p:cNvPr id="49" name="图片 48"/>
            <p:cNvPicPr>
              <a:picLocks noChangeAspect="1"/>
            </p:cNvPicPr>
            <p:nvPr/>
          </p:nvPicPr>
          <p:blipFill>
            <a:blip r:embed="rId3"/>
            <a:stretch>
              <a:fillRect/>
            </a:stretch>
          </p:blipFill>
          <p:spPr>
            <a:xfrm>
              <a:off x="2" y="0"/>
              <a:ext cx="6255656" cy="1990719"/>
            </a:xfrm>
            <a:prstGeom prst="rect">
              <a:avLst/>
            </a:prstGeom>
          </p:spPr>
        </p:pic>
      </p:grpSp>
      <p:sp>
        <p:nvSpPr>
          <p:cNvPr id="11" name="文本框 10"/>
          <p:cNvSpPr txBox="1"/>
          <p:nvPr/>
        </p:nvSpPr>
        <p:spPr>
          <a:xfrm>
            <a:off x="942975" y="681990"/>
            <a:ext cx="4916170" cy="383540"/>
          </a:xfrm>
          <a:prstGeom prst="rect">
            <a:avLst/>
          </a:prstGeom>
          <a:noFill/>
        </p:spPr>
        <p:txBody>
          <a:bodyPr wrap="none" rtlCol="0" anchor="t">
            <a:spAutoFit/>
          </a:bodyPr>
          <a:lstStyle/>
          <a:p>
            <a:pPr algn="l"/>
            <a:r>
              <a:rPr sz="19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6、《安全生产事故报告和调查处理条例》</a:t>
            </a:r>
          </a:p>
        </p:txBody>
      </p:sp>
      <p:grpSp>
        <p:nvGrpSpPr>
          <p:cNvPr id="45" name="组合 44"/>
          <p:cNvGrpSpPr/>
          <p:nvPr/>
        </p:nvGrpSpPr>
        <p:grpSpPr>
          <a:xfrm>
            <a:off x="1122045" y="1759585"/>
            <a:ext cx="6899910" cy="1641475"/>
            <a:chOff x="2008" y="3101"/>
            <a:chExt cx="10866" cy="2585"/>
          </a:xfrm>
        </p:grpSpPr>
        <p:grpSp>
          <p:nvGrpSpPr>
            <p:cNvPr id="41" name="组合 40"/>
            <p:cNvGrpSpPr/>
            <p:nvPr/>
          </p:nvGrpSpPr>
          <p:grpSpPr>
            <a:xfrm>
              <a:off x="4842" y="3406"/>
              <a:ext cx="4716" cy="2172"/>
              <a:chOff x="4842" y="3196"/>
              <a:chExt cx="4716" cy="2172"/>
            </a:xfrm>
          </p:grpSpPr>
          <p:grpSp>
            <p:nvGrpSpPr>
              <p:cNvPr id="38" name="组合 37"/>
              <p:cNvGrpSpPr/>
              <p:nvPr/>
            </p:nvGrpSpPr>
            <p:grpSpPr>
              <a:xfrm>
                <a:off x="4842" y="3196"/>
                <a:ext cx="4716" cy="2172"/>
                <a:chOff x="4829" y="2746"/>
                <a:chExt cx="4716" cy="2172"/>
              </a:xfrm>
            </p:grpSpPr>
            <p:sp>
              <p:nvSpPr>
                <p:cNvPr id="31" name="Freeform: Shape 4"/>
                <p:cNvSpPr/>
                <p:nvPr/>
              </p:nvSpPr>
              <p:spPr>
                <a:xfrm rot="16200000" flipH="1" flipV="1">
                  <a:off x="7195" y="2566"/>
                  <a:ext cx="1089" cy="3613"/>
                </a:xfrm>
                <a:custGeom>
                  <a:avLst/>
                  <a:gdLst>
                    <a:gd name="connsiteX0" fmla="*/ 0 w 1041355"/>
                    <a:gd name="connsiteY0" fmla="*/ 499990 h 4145773"/>
                    <a:gd name="connsiteX1" fmla="*/ 520677 w 1041355"/>
                    <a:gd name="connsiteY1" fmla="*/ 0 h 4145773"/>
                    <a:gd name="connsiteX2" fmla="*/ 1041355 w 1041355"/>
                    <a:gd name="connsiteY2" fmla="*/ 499990 h 4145773"/>
                    <a:gd name="connsiteX3" fmla="*/ 1040980 w 1041355"/>
                    <a:gd name="connsiteY3" fmla="*/ 499990 h 4145773"/>
                    <a:gd name="connsiteX4" fmla="*/ 1040980 w 1041355"/>
                    <a:gd name="connsiteY4" fmla="*/ 4145773 h 4145773"/>
                    <a:gd name="connsiteX5" fmla="*/ 374 w 1041355"/>
                    <a:gd name="connsiteY5" fmla="*/ 3103323 h 4145773"/>
                    <a:gd name="connsiteX6" fmla="*/ 374 w 1041355"/>
                    <a:gd name="connsiteY6" fmla="*/ 499990 h 414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355" h="4145773">
                      <a:moveTo>
                        <a:pt x="0" y="499990"/>
                      </a:moveTo>
                      <a:lnTo>
                        <a:pt x="520677" y="0"/>
                      </a:lnTo>
                      <a:lnTo>
                        <a:pt x="1041355" y="499990"/>
                      </a:lnTo>
                      <a:lnTo>
                        <a:pt x="1040980" y="499990"/>
                      </a:lnTo>
                      <a:lnTo>
                        <a:pt x="1040980" y="4145773"/>
                      </a:lnTo>
                      <a:lnTo>
                        <a:pt x="374" y="3103323"/>
                      </a:lnTo>
                      <a:lnTo>
                        <a:pt x="374" y="499990"/>
                      </a:lnTo>
                      <a:close/>
                    </a:path>
                  </a:pathLst>
                </a:custGeom>
                <a:solidFill>
                  <a:srgbClr val="EAA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360000" anchor="ctr">
                  <a:normAutofit/>
                </a:bodyPr>
                <a:lstStyle/>
                <a:p>
                  <a:pPr algn="ctr"/>
                  <a:endParaRPr lang="zh-CN" altLang="en-US" sz="1600" dirty="0">
                    <a:solidFill>
                      <a:schemeClr val="bg1"/>
                    </a:solidFill>
                  </a:endParaRPr>
                </a:p>
              </p:txBody>
            </p:sp>
            <p:sp>
              <p:nvSpPr>
                <p:cNvPr id="33" name="Freeform: Shape 6"/>
                <p:cNvSpPr/>
                <p:nvPr/>
              </p:nvSpPr>
              <p:spPr>
                <a:xfrm rot="5400000" flipV="1">
                  <a:off x="6093" y="1482"/>
                  <a:ext cx="1085" cy="3613"/>
                </a:xfrm>
                <a:custGeom>
                  <a:avLst/>
                  <a:gdLst>
                    <a:gd name="connsiteX0" fmla="*/ 0 w 1041355"/>
                    <a:gd name="connsiteY0" fmla="*/ 499990 h 4145773"/>
                    <a:gd name="connsiteX1" fmla="*/ 520677 w 1041355"/>
                    <a:gd name="connsiteY1" fmla="*/ 0 h 4145773"/>
                    <a:gd name="connsiteX2" fmla="*/ 1041355 w 1041355"/>
                    <a:gd name="connsiteY2" fmla="*/ 499990 h 4145773"/>
                    <a:gd name="connsiteX3" fmla="*/ 1040980 w 1041355"/>
                    <a:gd name="connsiteY3" fmla="*/ 499990 h 4145773"/>
                    <a:gd name="connsiteX4" fmla="*/ 1040980 w 1041355"/>
                    <a:gd name="connsiteY4" fmla="*/ 4145773 h 4145773"/>
                    <a:gd name="connsiteX5" fmla="*/ 374 w 1041355"/>
                    <a:gd name="connsiteY5" fmla="*/ 3103323 h 4145773"/>
                    <a:gd name="connsiteX6" fmla="*/ 374 w 1041355"/>
                    <a:gd name="connsiteY6" fmla="*/ 499990 h 414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355" h="4145773">
                      <a:moveTo>
                        <a:pt x="0" y="499990"/>
                      </a:moveTo>
                      <a:lnTo>
                        <a:pt x="520677" y="0"/>
                      </a:lnTo>
                      <a:lnTo>
                        <a:pt x="1041355" y="499990"/>
                      </a:lnTo>
                      <a:lnTo>
                        <a:pt x="1040980" y="499990"/>
                      </a:lnTo>
                      <a:lnTo>
                        <a:pt x="1040980" y="4145773"/>
                      </a:lnTo>
                      <a:lnTo>
                        <a:pt x="374" y="3103323"/>
                      </a:lnTo>
                      <a:lnTo>
                        <a:pt x="374" y="499990"/>
                      </a:lnTo>
                      <a:close/>
                    </a:path>
                  </a:pathLst>
                </a:custGeom>
                <a:solidFill>
                  <a:srgbClr val="16B6C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 wrap="none" lIns="0" tIns="0" rIns="0" bIns="360000" anchor="ctr">
                  <a:normAutofit/>
                </a:bodyPr>
                <a:lstStyle/>
                <a:p>
                  <a:pPr algn="ctr"/>
                  <a:endParaRPr lang="zh-CN" altLang="en-US" sz="1600" dirty="0">
                    <a:solidFill>
                      <a:schemeClr val="bg1"/>
                    </a:solidFill>
                  </a:endParaRPr>
                </a:p>
              </p:txBody>
            </p:sp>
          </p:grpSp>
          <p:sp>
            <p:nvSpPr>
              <p:cNvPr id="39" name="文本框 38"/>
              <p:cNvSpPr txBox="1"/>
              <p:nvPr/>
            </p:nvSpPr>
            <p:spPr>
              <a:xfrm>
                <a:off x="6979" y="4533"/>
                <a:ext cx="1978" cy="580"/>
              </a:xfrm>
              <a:prstGeom prst="rect">
                <a:avLst/>
              </a:prstGeom>
              <a:noFill/>
            </p:spPr>
            <p:txBody>
              <a:bodyPr wrap="square" rtlCol="0">
                <a:spAutoFit/>
                <a:scene3d>
                  <a:camera prst="orthographicFront"/>
                  <a:lightRig rig="threePt" dir="t"/>
                </a:scene3d>
                <a:sp3d contourW="12700"/>
              </a:bodyPr>
              <a:lstStyle/>
              <a:p>
                <a:pPr algn="ctr"/>
                <a:r>
                  <a:rPr lang="zh-CN" altLang="en-US" b="1" spc="100" dirty="0">
                    <a:solidFill>
                      <a:schemeClr val="bg1"/>
                    </a:solidFill>
                    <a:uFillTx/>
                    <a:latin typeface="微软雅黑" panose="020B0503020204020204" pitchFamily="34" charset="-122"/>
                    <a:ea typeface="微软雅黑" panose="020B0503020204020204" pitchFamily="34" charset="-122"/>
                  </a:rPr>
                  <a:t>第九条</a:t>
                </a:r>
              </a:p>
            </p:txBody>
          </p:sp>
          <p:sp>
            <p:nvSpPr>
              <p:cNvPr id="40" name="文本框 39"/>
              <p:cNvSpPr txBox="1"/>
              <p:nvPr/>
            </p:nvSpPr>
            <p:spPr>
              <a:xfrm>
                <a:off x="5489" y="3449"/>
                <a:ext cx="1978" cy="580"/>
              </a:xfrm>
              <a:prstGeom prst="rect">
                <a:avLst/>
              </a:prstGeom>
              <a:noFill/>
            </p:spPr>
            <p:txBody>
              <a:bodyPr wrap="square" rtlCol="0">
                <a:spAutoFit/>
                <a:scene3d>
                  <a:camera prst="orthographicFront"/>
                  <a:lightRig rig="threePt" dir="t"/>
                </a:scene3d>
                <a:sp3d contourW="12700"/>
              </a:bodyPr>
              <a:lstStyle/>
              <a:p>
                <a:pPr algn="ctr"/>
                <a:r>
                  <a:rPr lang="zh-CN" altLang="en-US" b="1" spc="100" dirty="0">
                    <a:solidFill>
                      <a:schemeClr val="bg1"/>
                    </a:solidFill>
                    <a:uFillTx/>
                    <a:latin typeface="微软雅黑" panose="020B0503020204020204" pitchFamily="34" charset="-122"/>
                    <a:ea typeface="微软雅黑" panose="020B0503020204020204" pitchFamily="34" charset="-122"/>
                  </a:rPr>
                  <a:t>第七条</a:t>
                </a:r>
              </a:p>
            </p:txBody>
          </p:sp>
        </p:grpSp>
        <p:sp>
          <p:nvSpPr>
            <p:cNvPr id="42" name="文本框 41"/>
            <p:cNvSpPr txBox="1"/>
            <p:nvPr/>
          </p:nvSpPr>
          <p:spPr>
            <a:xfrm>
              <a:off x="2008" y="3101"/>
              <a:ext cx="2834" cy="1695"/>
            </a:xfrm>
            <a:prstGeom prst="rect">
              <a:avLst/>
            </a:prstGeom>
            <a:noFill/>
          </p:spPr>
          <p:txBody>
            <a:bodyPr wrap="square" rtlCol="0" anchor="t">
              <a:spAutoFit/>
            </a:bodyPr>
            <a:lstStyle/>
            <a:p>
              <a:pPr algn="just"/>
              <a:r>
                <a:rPr lang="zh-CN" altLang="en-US" sz="1600" dirty="0">
                  <a:solidFill>
                    <a:prstClr val="black"/>
                  </a:solidFill>
                  <a:latin typeface="微软雅黑" panose="020B0503020204020204" pitchFamily="34" charset="-122"/>
                  <a:ea typeface="微软雅黑" panose="020B0503020204020204" pitchFamily="34" charset="-122"/>
                  <a:sym typeface="+mn-ea"/>
                </a:rPr>
                <a:t>任何单位和个人不得阻扰和干涉对事故的的报告和依法调查处理。</a:t>
              </a:r>
              <a:endParaRPr lang="zh-CN" altLang="en-US" sz="1600">
                <a:latin typeface="微软雅黑" panose="020B0503020204020204" pitchFamily="34" charset="-122"/>
                <a:ea typeface="微软雅黑" panose="020B0503020204020204" pitchFamily="34" charset="-122"/>
              </a:endParaRPr>
            </a:p>
          </p:txBody>
        </p:sp>
        <p:sp>
          <p:nvSpPr>
            <p:cNvPr id="43" name="文本框 42"/>
            <p:cNvSpPr txBox="1"/>
            <p:nvPr/>
          </p:nvSpPr>
          <p:spPr>
            <a:xfrm>
              <a:off x="9558" y="4380"/>
              <a:ext cx="3316" cy="1307"/>
            </a:xfrm>
            <a:prstGeom prst="rect">
              <a:avLst/>
            </a:prstGeom>
            <a:noFill/>
          </p:spPr>
          <p:txBody>
            <a:bodyPr wrap="square" rtlCol="0" anchor="t">
              <a:spAutoFit/>
            </a:bodyPr>
            <a:lstStyle/>
            <a:p>
              <a:pPr algn="just"/>
              <a:r>
                <a:rPr lang="zh-CN" altLang="en-US" sz="1600" dirty="0">
                  <a:solidFill>
                    <a:prstClr val="black"/>
                  </a:solidFill>
                  <a:latin typeface="微软雅黑" panose="020B0503020204020204" pitchFamily="34" charset="-122"/>
                  <a:ea typeface="微软雅黑" panose="020B0503020204020204" pitchFamily="34" charset="-122"/>
                  <a:sym typeface="+mn-ea"/>
                </a:rPr>
                <a:t>事故发生后，事故现场有关人员应当立即向本单位负责人报告。</a:t>
              </a:r>
              <a:endParaRPr lang="zh-CN" altLang="en-US" sz="1600" dirty="0">
                <a:solidFill>
                  <a:prstClr val="black"/>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1122680" y="3596005"/>
            <a:ext cx="6898640" cy="1156970"/>
            <a:chOff x="1769" y="5528"/>
            <a:chExt cx="10864" cy="1822"/>
          </a:xfrm>
        </p:grpSpPr>
        <p:sp>
          <p:nvSpPr>
            <p:cNvPr id="52" name="矩形 51"/>
            <p:cNvSpPr/>
            <p:nvPr/>
          </p:nvSpPr>
          <p:spPr>
            <a:xfrm>
              <a:off x="1769" y="5528"/>
              <a:ext cx="10864" cy="1823"/>
            </a:xfrm>
            <a:prstGeom prst="rect">
              <a:avLst/>
            </a:prstGeom>
            <a:solidFill>
              <a:srgbClr val="C0E5F9"/>
            </a:solidFill>
            <a:ln>
              <a:solidFill>
                <a:srgbClr val="C0E5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1930" y="5592"/>
              <a:ext cx="10542" cy="1695"/>
            </a:xfrm>
            <a:prstGeom prst="rect">
              <a:avLst/>
            </a:prstGeom>
            <a:noFill/>
          </p:spPr>
          <p:txBody>
            <a:bodyPr wrap="square" rtlCol="0" anchor="t">
              <a:spAutoFit/>
            </a:bodyPr>
            <a:lstStyle/>
            <a:p>
              <a:pPr algn="just"/>
              <a:r>
                <a:rPr lang="zh-CN" altLang="en-US" sz="1600" spc="100" dirty="0">
                  <a:solidFill>
                    <a:prstClr val="black"/>
                  </a:solidFill>
                  <a:uFillTx/>
                  <a:latin typeface="微软雅黑" panose="020B0503020204020204" pitchFamily="34" charset="-122"/>
                  <a:ea typeface="微软雅黑" panose="020B0503020204020204" pitchFamily="34" charset="-122"/>
                  <a:sym typeface="+mn-ea"/>
                </a:rPr>
                <a:t>第二十六条  事故发生单位的负责人和有关人员在事故调查期间不得擅离职守，并应当随时接受事故调查组的询问，如实提供有关情况。事故调查中发现涉嫌犯罪的，事故调查组应当及时将有关材料或者其复印件移交司法机关处理。</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41020" y="232410"/>
            <a:ext cx="304482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第一章  法律法规</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3"/>
            <a:stretch>
              <a:fillRect/>
            </a:stretch>
          </p:blipFill>
          <p:spPr>
            <a:xfrm>
              <a:off x="0" y="-1"/>
              <a:ext cx="7563224" cy="4354287"/>
            </a:xfrm>
            <a:prstGeom prst="rect">
              <a:avLst/>
            </a:prstGeom>
          </p:spPr>
        </p:pic>
        <p:pic>
          <p:nvPicPr>
            <p:cNvPr id="49" name="图片 48"/>
            <p:cNvPicPr>
              <a:picLocks noChangeAspect="1"/>
            </p:cNvPicPr>
            <p:nvPr/>
          </p:nvPicPr>
          <p:blipFill>
            <a:blip r:embed="rId4"/>
            <a:stretch>
              <a:fillRect/>
            </a:stretch>
          </p:blipFill>
          <p:spPr>
            <a:xfrm>
              <a:off x="2" y="0"/>
              <a:ext cx="6255656" cy="1990719"/>
            </a:xfrm>
            <a:prstGeom prst="rect">
              <a:avLst/>
            </a:prstGeom>
          </p:spPr>
        </p:pic>
      </p:grpSp>
      <p:sp>
        <p:nvSpPr>
          <p:cNvPr id="2" name="文本框 1"/>
          <p:cNvSpPr txBox="1"/>
          <p:nvPr/>
        </p:nvSpPr>
        <p:spPr>
          <a:xfrm>
            <a:off x="769461" y="693076"/>
            <a:ext cx="3383280" cy="398780"/>
          </a:xfrm>
          <a:prstGeom prst="rect">
            <a:avLst/>
          </a:prstGeom>
          <a:noFill/>
        </p:spPr>
        <p:txBody>
          <a:bodyPr wrap="none" rtlCol="0" anchor="t">
            <a:spAutoFit/>
          </a:bodyPr>
          <a:lstStyle/>
          <a:p>
            <a:pPr algn="l"/>
            <a:r>
              <a:rPr lang="zh-CN" altLang="en-US" sz="20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三、环境保护相关法律法规</a:t>
            </a:r>
          </a:p>
        </p:txBody>
      </p:sp>
      <p:sp>
        <p:nvSpPr>
          <p:cNvPr id="7" name="文本框 6"/>
          <p:cNvSpPr txBox="1"/>
          <p:nvPr/>
        </p:nvSpPr>
        <p:spPr>
          <a:xfrm>
            <a:off x="750570" y="1149350"/>
            <a:ext cx="4999990" cy="922020"/>
          </a:xfrm>
          <a:prstGeom prst="rect">
            <a:avLst/>
          </a:prstGeom>
          <a:noFill/>
        </p:spPr>
        <p:txBody>
          <a:bodyPr wrap="square" rtlCol="0" anchor="t">
            <a:spAutoFit/>
          </a:bodyPr>
          <a:lstStyle/>
          <a:p>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mn-ea"/>
              </a:rPr>
              <a:t>2014</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mn-ea"/>
              </a:rPr>
              <a:t>年</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mn-ea"/>
              </a:rPr>
              <a:t>4</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mn-ea"/>
              </a:rPr>
              <a:t>月</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mn-ea"/>
              </a:rPr>
              <a:t>24</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mn-ea"/>
              </a:rPr>
              <a:t>日，十二届全国人大常委会第八次会议表决通过了</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mn-ea"/>
              </a:rPr>
              <a:t>环保法修订案</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mn-ea"/>
              </a:rPr>
              <a:t>，新法已经于</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mn-ea"/>
              </a:rPr>
              <a:t>2015</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mn-ea"/>
              </a:rPr>
              <a:t>年</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mn-ea"/>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mn-ea"/>
              </a:rPr>
              <a:t>月</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mn-ea"/>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mn-ea"/>
              </a:rPr>
              <a:t>日施行。</a:t>
            </a:r>
          </a:p>
        </p:txBody>
      </p:sp>
      <p:pic>
        <p:nvPicPr>
          <p:cNvPr id="22534" name="图片 4"/>
          <p:cNvPicPr>
            <a:picLocks noChangeAspect="1"/>
          </p:cNvPicPr>
          <p:nvPr/>
        </p:nvPicPr>
        <p:blipFill>
          <a:blip r:embed="rId5"/>
          <a:stretch>
            <a:fillRect/>
          </a:stretch>
        </p:blipFill>
        <p:spPr>
          <a:xfrm>
            <a:off x="6022975" y="1045343"/>
            <a:ext cx="2381250" cy="3486150"/>
          </a:xfrm>
          <a:prstGeom prst="rect">
            <a:avLst/>
          </a:prstGeom>
          <a:noFill/>
          <a:ln w="9525">
            <a:noFill/>
          </a:ln>
        </p:spPr>
      </p:pic>
      <p:sp>
        <p:nvSpPr>
          <p:cNvPr id="9" name="文本框 8"/>
          <p:cNvSpPr txBox="1"/>
          <p:nvPr/>
        </p:nvSpPr>
        <p:spPr>
          <a:xfrm>
            <a:off x="750570" y="4184650"/>
            <a:ext cx="4999990" cy="337185"/>
          </a:xfrm>
          <a:prstGeom prst="rect">
            <a:avLst/>
          </a:prstGeom>
          <a:noFill/>
          <a:ln w="19050">
            <a:solidFill>
              <a:srgbClr val="DB1951"/>
            </a:solidFill>
          </a:ln>
        </p:spPr>
        <p:txBody>
          <a:bodyPr wrap="square" rtlCol="0" anchor="t">
            <a:spAutoFit/>
          </a:bodyPr>
          <a:lstStyle/>
          <a:p>
            <a:pPr algn="just" defTabSz="914400">
              <a:lnSpc>
                <a:spcPct val="100000"/>
              </a:lnSpc>
              <a:buNone/>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规定每年</a:t>
            </a:r>
            <a:r>
              <a:rPr lang="zh-CN" altLang="en-US" sz="1600" b="1" dirty="0">
                <a:solidFill>
                  <a:srgbClr val="16B6C2"/>
                </a:solidFill>
                <a:latin typeface="微软雅黑" panose="020B0503020204020204" pitchFamily="34" charset="-122"/>
                <a:ea typeface="微软雅黑" panose="020B0503020204020204" pitchFamily="34" charset="-122"/>
                <a:sym typeface="+mn-ea"/>
              </a:rPr>
              <a:t>6月5日</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为环境日</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750570" y="2113915"/>
            <a:ext cx="4999990" cy="829945"/>
          </a:xfrm>
          <a:prstGeom prst="rect">
            <a:avLst/>
          </a:prstGeom>
          <a:noFill/>
          <a:ln w="19050">
            <a:solidFill>
              <a:srgbClr val="16B6C2"/>
            </a:solidFill>
          </a:ln>
        </p:spPr>
        <p:txBody>
          <a:bodyPr wrap="square" rtlCol="0" anchor="t">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新环保法提出：保护和改善环境，防治污染和其他公害，保障人体健康，推进生态文明建设，促进经济社会可持续发展。</a:t>
            </a:r>
          </a:p>
        </p:txBody>
      </p:sp>
      <p:sp>
        <p:nvSpPr>
          <p:cNvPr id="34" name="文本框 33"/>
          <p:cNvSpPr txBox="1"/>
          <p:nvPr/>
        </p:nvSpPr>
        <p:spPr>
          <a:xfrm>
            <a:off x="750570" y="3020060"/>
            <a:ext cx="4999990" cy="1076325"/>
          </a:xfrm>
          <a:prstGeom prst="rect">
            <a:avLst/>
          </a:prstGeom>
          <a:noFill/>
          <a:ln w="19050">
            <a:solidFill>
              <a:srgbClr val="EAA700"/>
            </a:solidFill>
          </a:ln>
        </p:spPr>
        <p:txBody>
          <a:bodyPr wrap="square" rtlCol="0" anchor="t">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把保护环境纳入国家的基本国策。国家采取有利于节约和循环利用资源、保护和改善环境、促进人与自然和谐的经济、技术政策和措施，使经济社会发展与环境保护相协调。</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41020" y="232410"/>
            <a:ext cx="304482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第一章  法律法规</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3"/>
            <a:stretch>
              <a:fillRect/>
            </a:stretch>
          </p:blipFill>
          <p:spPr>
            <a:xfrm>
              <a:off x="0" y="-1"/>
              <a:ext cx="7563224" cy="4354287"/>
            </a:xfrm>
            <a:prstGeom prst="rect">
              <a:avLst/>
            </a:prstGeom>
          </p:spPr>
        </p:pic>
        <p:pic>
          <p:nvPicPr>
            <p:cNvPr id="49" name="图片 48"/>
            <p:cNvPicPr>
              <a:picLocks noChangeAspect="1"/>
            </p:cNvPicPr>
            <p:nvPr/>
          </p:nvPicPr>
          <p:blipFill>
            <a:blip r:embed="rId4"/>
            <a:stretch>
              <a:fillRect/>
            </a:stretch>
          </p:blipFill>
          <p:spPr>
            <a:xfrm>
              <a:off x="2" y="0"/>
              <a:ext cx="6255656" cy="1990719"/>
            </a:xfrm>
            <a:prstGeom prst="rect">
              <a:avLst/>
            </a:prstGeom>
          </p:spPr>
        </p:pic>
      </p:grpSp>
      <p:sp>
        <p:nvSpPr>
          <p:cNvPr id="6" name="文本框 5"/>
          <p:cNvSpPr txBox="1"/>
          <p:nvPr/>
        </p:nvSpPr>
        <p:spPr>
          <a:xfrm>
            <a:off x="4092575" y="772160"/>
            <a:ext cx="958850" cy="429895"/>
          </a:xfrm>
          <a:prstGeom prst="rect">
            <a:avLst/>
          </a:prstGeom>
          <a:noFill/>
        </p:spPr>
        <p:txBody>
          <a:bodyPr wrap="none" rtlCol="0" anchor="t">
            <a:spAutoFit/>
          </a:bodyPr>
          <a:lstStyle/>
          <a:p>
            <a:pPr algn="ctr"/>
            <a:r>
              <a:rPr lang="zh-CN" altLang="en-US" sz="22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公  民</a:t>
            </a:r>
          </a:p>
        </p:txBody>
      </p:sp>
      <p:grpSp>
        <p:nvGrpSpPr>
          <p:cNvPr id="16" name="组合 15"/>
          <p:cNvGrpSpPr/>
          <p:nvPr/>
        </p:nvGrpSpPr>
        <p:grpSpPr>
          <a:xfrm>
            <a:off x="1134428" y="1487805"/>
            <a:ext cx="6875145" cy="3192780"/>
            <a:chOff x="1774" y="2028"/>
            <a:chExt cx="10827" cy="5028"/>
          </a:xfrm>
        </p:grpSpPr>
        <p:sp>
          <p:nvSpPr>
            <p:cNvPr id="8" name="文本框 7"/>
            <p:cNvSpPr txBox="1"/>
            <p:nvPr/>
          </p:nvSpPr>
          <p:spPr>
            <a:xfrm>
              <a:off x="4941" y="5278"/>
              <a:ext cx="3270" cy="1779"/>
            </a:xfrm>
            <a:prstGeom prst="rect">
              <a:avLst/>
            </a:prstGeom>
            <a:noFill/>
          </p:spPr>
          <p:txBody>
            <a:bodyPr wrap="square" rtlCol="0" anchor="t">
              <a:spAutoFit/>
            </a:bodyPr>
            <a:lstStyle/>
            <a:p>
              <a:pPr algn="just" defTabSz="1218565" fontAlgn="base">
                <a:lnSpc>
                  <a:spcPct val="90000"/>
                </a:lnSpc>
                <a:spcBef>
                  <a:spcPct val="20000"/>
                </a:spcBef>
                <a:spcAft>
                  <a:spcPct val="0"/>
                </a:spcAft>
              </a:pP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第五十三条  公民、法人和其他组织依法享有获取环境信息、参与和监督环境保护的权利。</a:t>
              </a:r>
            </a:p>
          </p:txBody>
        </p:sp>
        <p:sp>
          <p:nvSpPr>
            <p:cNvPr id="10" name="文本框 9"/>
            <p:cNvSpPr txBox="1"/>
            <p:nvPr/>
          </p:nvSpPr>
          <p:spPr>
            <a:xfrm>
              <a:off x="1774" y="3700"/>
              <a:ext cx="3336" cy="1598"/>
            </a:xfrm>
            <a:prstGeom prst="rect">
              <a:avLst/>
            </a:prstGeom>
            <a:noFill/>
          </p:spPr>
          <p:txBody>
            <a:bodyPr wrap="square" rtlCol="0" anchor="t">
              <a:spAutoFit/>
            </a:bodyPr>
            <a:lstStyle/>
            <a:p>
              <a:pPr algn="just"/>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第五条  环境保护坚持</a:t>
              </a:r>
              <a:r>
                <a:rPr lang="zh-CN" altLang="en-US" sz="1500" b="1" dirty="0">
                  <a:solidFill>
                    <a:srgbClr val="16B6C2"/>
                  </a:solidFill>
                  <a:latin typeface="微软雅黑" panose="020B0503020204020204" pitchFamily="34" charset="-122"/>
                  <a:ea typeface="微软雅黑" panose="020B0503020204020204" pitchFamily="34" charset="-122"/>
                  <a:sym typeface="+mn-ea"/>
                </a:rPr>
                <a:t>保护优先、预防为主、综合治理、公众参与、损害担责</a:t>
              </a: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的原则。</a:t>
              </a:r>
            </a:p>
          </p:txBody>
        </p:sp>
        <p:sp>
          <p:nvSpPr>
            <p:cNvPr id="11" name="文本框 10"/>
            <p:cNvSpPr txBox="1"/>
            <p:nvPr/>
          </p:nvSpPr>
          <p:spPr>
            <a:xfrm>
              <a:off x="8633" y="3392"/>
              <a:ext cx="3968" cy="3415"/>
            </a:xfrm>
            <a:prstGeom prst="rect">
              <a:avLst/>
            </a:prstGeom>
            <a:noFill/>
          </p:spPr>
          <p:txBody>
            <a:bodyPr wrap="square" rtlCol="0" anchor="t">
              <a:spAutoFit/>
            </a:bodyPr>
            <a:lstStyle/>
            <a:p>
              <a:pPr algn="just" defTabSz="1218565" fontAlgn="base">
                <a:lnSpc>
                  <a:spcPct val="100000"/>
                </a:lnSpc>
                <a:spcBef>
                  <a:spcPts val="0"/>
                </a:spcBef>
                <a:spcAft>
                  <a:spcPct val="0"/>
                </a:spcAft>
              </a:pP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第六条  一切单位和个人都有保护环境的义务。企业事业单位和其他生产经营者应当防止减少环境污染和生态破坏，对所造成的损害依法承 担责任。</a:t>
              </a:r>
            </a:p>
            <a:p>
              <a:pPr algn="just" defTabSz="1218565" fontAlgn="base">
                <a:lnSpc>
                  <a:spcPct val="100000"/>
                </a:lnSpc>
                <a:spcBef>
                  <a:spcPts val="0"/>
                </a:spcBef>
                <a:spcAft>
                  <a:spcPct val="0"/>
                </a:spcAft>
              </a:pP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公民应当增强环境保护意识，采取低碳、节俭的生活方式，自觉履行保护环境的义务。</a:t>
              </a:r>
            </a:p>
          </p:txBody>
        </p:sp>
        <p:grpSp>
          <p:nvGrpSpPr>
            <p:cNvPr id="2" name="组合 1"/>
            <p:cNvGrpSpPr/>
            <p:nvPr/>
          </p:nvGrpSpPr>
          <p:grpSpPr>
            <a:xfrm>
              <a:off x="1955" y="2028"/>
              <a:ext cx="10510" cy="4877"/>
              <a:chOff x="5255" y="2238"/>
              <a:chExt cx="10510" cy="4877"/>
            </a:xfrm>
          </p:grpSpPr>
          <p:sp>
            <p:nvSpPr>
              <p:cNvPr id="13" name="深色2"/>
              <p:cNvSpPr/>
              <p:nvPr/>
            </p:nvSpPr>
            <p:spPr bwMode="auto">
              <a:xfrm>
                <a:off x="9275" y="2238"/>
                <a:ext cx="2658" cy="1575"/>
              </a:xfrm>
              <a:custGeom>
                <a:avLst/>
                <a:gdLst>
                  <a:gd name="T0" fmla="*/ 0 w 1296"/>
                  <a:gd name="T1" fmla="*/ 0 h 768"/>
                  <a:gd name="T2" fmla="*/ 2147483647 w 1296"/>
                  <a:gd name="T3" fmla="*/ 2147483647 h 768"/>
                  <a:gd name="T4" fmla="*/ 2147483647 w 1296"/>
                  <a:gd name="T5" fmla="*/ 2147483647 h 768"/>
                  <a:gd name="T6" fmla="*/ 2147483647 w 1296"/>
                  <a:gd name="T7" fmla="*/ 0 h 768"/>
                  <a:gd name="T8" fmla="*/ 0 w 1296"/>
                  <a:gd name="T9" fmla="*/ 0 h 7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6" h="768">
                    <a:moveTo>
                      <a:pt x="0" y="0"/>
                    </a:moveTo>
                    <a:lnTo>
                      <a:pt x="432" y="768"/>
                    </a:lnTo>
                    <a:lnTo>
                      <a:pt x="1296" y="768"/>
                    </a:lnTo>
                    <a:lnTo>
                      <a:pt x="864" y="0"/>
                    </a:lnTo>
                    <a:lnTo>
                      <a:pt x="0" y="0"/>
                    </a:lnTo>
                    <a:close/>
                  </a:path>
                </a:pathLst>
              </a:custGeom>
              <a:solidFill>
                <a:srgbClr val="EAA700"/>
              </a:solidFill>
              <a:ln w="3175" cap="flat" cmpd="sng" algn="ctr">
                <a:solidFill>
                  <a:srgbClr val="89CC40">
                    <a:lumMod val="60000"/>
                    <a:lumOff val="40000"/>
                  </a:srgbClr>
                </a:solidFill>
                <a:prstDash val="solid"/>
              </a:ln>
              <a:effectLst/>
            </p:spPr>
            <p:txBody>
              <a:bodyPr vert="eaVert"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4" name="深色3"/>
              <p:cNvSpPr/>
              <p:nvPr/>
            </p:nvSpPr>
            <p:spPr bwMode="auto">
              <a:xfrm>
                <a:off x="9263" y="3910"/>
                <a:ext cx="2658" cy="1578"/>
              </a:xfrm>
              <a:custGeom>
                <a:avLst/>
                <a:gdLst>
                  <a:gd name="T0" fmla="*/ 0 w 1296"/>
                  <a:gd name="T1" fmla="*/ 2147483647 h 768"/>
                  <a:gd name="T2" fmla="*/ 2147483647 w 1296"/>
                  <a:gd name="T3" fmla="*/ 2147483647 h 768"/>
                  <a:gd name="T4" fmla="*/ 2147483647 w 1296"/>
                  <a:gd name="T5" fmla="*/ 0 h 768"/>
                  <a:gd name="T6" fmla="*/ 2147483647 w 1296"/>
                  <a:gd name="T7" fmla="*/ 0 h 768"/>
                  <a:gd name="T8" fmla="*/ 0 w 1296"/>
                  <a:gd name="T9" fmla="*/ 2147483647 h 7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6" h="768">
                    <a:moveTo>
                      <a:pt x="0" y="768"/>
                    </a:moveTo>
                    <a:lnTo>
                      <a:pt x="864" y="768"/>
                    </a:lnTo>
                    <a:lnTo>
                      <a:pt x="1296" y="0"/>
                    </a:lnTo>
                    <a:lnTo>
                      <a:pt x="432" y="0"/>
                    </a:lnTo>
                    <a:lnTo>
                      <a:pt x="0" y="768"/>
                    </a:lnTo>
                    <a:close/>
                  </a:path>
                </a:pathLst>
              </a:custGeom>
              <a:solidFill>
                <a:srgbClr val="DB1951"/>
              </a:solidFill>
              <a:ln w="3175" cap="flat" cmpd="sng" algn="ctr">
                <a:solidFill>
                  <a:srgbClr val="89CC40">
                    <a:lumMod val="60000"/>
                    <a:lumOff val="40000"/>
                  </a:srgbClr>
                </a:solidFill>
                <a:prstDash val="solid"/>
              </a:ln>
              <a:effectLst/>
            </p:spPr>
            <p:txBody>
              <a:bodyPr vert="eaVert"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5" name="深色1"/>
              <p:cNvSpPr/>
              <p:nvPr/>
            </p:nvSpPr>
            <p:spPr bwMode="auto">
              <a:xfrm>
                <a:off x="8305" y="2268"/>
                <a:ext cx="1773" cy="3150"/>
              </a:xfrm>
              <a:custGeom>
                <a:avLst/>
                <a:gdLst>
                  <a:gd name="T0" fmla="*/ 0 w 864"/>
                  <a:gd name="T1" fmla="*/ 2147483647 h 1536"/>
                  <a:gd name="T2" fmla="*/ 2147483647 w 864"/>
                  <a:gd name="T3" fmla="*/ 2147483647 h 1536"/>
                  <a:gd name="T4" fmla="*/ 2147483647 w 864"/>
                  <a:gd name="T5" fmla="*/ 2147483647 h 1536"/>
                  <a:gd name="T6" fmla="*/ 2147483647 w 864"/>
                  <a:gd name="T7" fmla="*/ 0 h 1536"/>
                  <a:gd name="T8" fmla="*/ 0 w 864"/>
                  <a:gd name="T9" fmla="*/ 2147483647 h 15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4" h="1536">
                    <a:moveTo>
                      <a:pt x="0" y="768"/>
                    </a:moveTo>
                    <a:lnTo>
                      <a:pt x="432" y="1536"/>
                    </a:lnTo>
                    <a:lnTo>
                      <a:pt x="864" y="768"/>
                    </a:lnTo>
                    <a:lnTo>
                      <a:pt x="432" y="0"/>
                    </a:lnTo>
                    <a:lnTo>
                      <a:pt x="0" y="768"/>
                    </a:lnTo>
                    <a:close/>
                  </a:path>
                </a:pathLst>
              </a:custGeom>
              <a:solidFill>
                <a:srgbClr val="16B6C2"/>
              </a:solidFill>
              <a:ln w="3175" cap="flat" cmpd="sng" algn="ctr">
                <a:solidFill>
                  <a:srgbClr val="89CC40">
                    <a:lumMod val="60000"/>
                    <a:lumOff val="40000"/>
                  </a:srgbClr>
                </a:solidFill>
                <a:prstDash val="solid"/>
              </a:ln>
              <a:effectLst/>
            </p:spPr>
            <p:txBody>
              <a:bodyPr vert="eaVert"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cxnSp>
            <p:nvCxnSpPr>
              <p:cNvPr id="24" name="直接连接符 23"/>
              <p:cNvCxnSpPr/>
              <p:nvPr/>
            </p:nvCxnSpPr>
            <p:spPr>
              <a:xfrm>
                <a:off x="11511" y="4110"/>
                <a:ext cx="0" cy="3005"/>
              </a:xfrm>
              <a:prstGeom prst="line">
                <a:avLst/>
              </a:prstGeom>
              <a:ln>
                <a:solidFill>
                  <a:srgbClr val="EAA700"/>
                </a:solidFill>
                <a:headEnd type="oval"/>
                <a:tailEnd type="oval"/>
              </a:ln>
              <a:effectLst>
                <a:outerShdw blurRad="50800" dist="38100" dir="5400000" algn="t" rotWithShape="0">
                  <a:prstClr val="black">
                    <a:alpha val="40000"/>
                  </a:prstClr>
                </a:outerShdw>
              </a:effectLst>
            </p:spPr>
            <p:style>
              <a:lnRef idx="1">
                <a:schemeClr val="accent6"/>
              </a:lnRef>
              <a:fillRef idx="0">
                <a:schemeClr val="accent6"/>
              </a:fillRef>
              <a:effectRef idx="0">
                <a:schemeClr val="accent6"/>
              </a:effectRef>
              <a:fontRef idx="minor">
                <a:schemeClr val="tx1"/>
              </a:fontRef>
            </p:style>
          </p:cxnSp>
          <p:cxnSp>
            <p:nvCxnSpPr>
              <p:cNvPr id="27" name="直接连接符 26"/>
              <p:cNvCxnSpPr/>
              <p:nvPr/>
            </p:nvCxnSpPr>
            <p:spPr>
              <a:xfrm>
                <a:off x="11343" y="3516"/>
                <a:ext cx="4422" cy="0"/>
              </a:xfrm>
              <a:prstGeom prst="line">
                <a:avLst/>
              </a:prstGeom>
              <a:ln>
                <a:solidFill>
                  <a:srgbClr val="16B6C2"/>
                </a:solidFill>
                <a:headEnd type="oval"/>
                <a:tailEnd type="oval"/>
              </a:ln>
              <a:effectLst>
                <a:outerShdw blurRad="50800" dist="38100" dir="5400000" algn="t" rotWithShape="0">
                  <a:prstClr val="black">
                    <a:alpha val="40000"/>
                  </a:prstClr>
                </a:outerShdw>
              </a:effectLst>
            </p:spPr>
            <p:style>
              <a:lnRef idx="1">
                <a:schemeClr val="accent6"/>
              </a:lnRef>
              <a:fillRef idx="0">
                <a:schemeClr val="accent6"/>
              </a:fillRef>
              <a:effectRef idx="0">
                <a:schemeClr val="accent6"/>
              </a:effectRef>
              <a:fontRef idx="minor">
                <a:schemeClr val="tx1"/>
              </a:fontRef>
            </p:style>
          </p:cxnSp>
          <p:cxnSp>
            <p:nvCxnSpPr>
              <p:cNvPr id="34" name="直接连接符 33"/>
              <p:cNvCxnSpPr/>
              <p:nvPr/>
            </p:nvCxnSpPr>
            <p:spPr>
              <a:xfrm flipH="1">
                <a:off x="5255" y="3843"/>
                <a:ext cx="3345" cy="0"/>
              </a:xfrm>
              <a:prstGeom prst="line">
                <a:avLst/>
              </a:prstGeom>
              <a:ln>
                <a:solidFill>
                  <a:srgbClr val="DB1951"/>
                </a:solidFill>
                <a:headEnd type="oval"/>
                <a:tailEnd type="oval"/>
              </a:ln>
              <a:effectLst>
                <a:outerShdw blurRad="50800" dist="38100" dir="5400000" algn="t" rotWithShape="0">
                  <a:prstClr val="black">
                    <a:alpha val="40000"/>
                  </a:prstClr>
                </a:outerShdw>
              </a:effectLst>
            </p:spPr>
            <p:style>
              <a:lnRef idx="1">
                <a:schemeClr val="accent6"/>
              </a:lnRef>
              <a:fillRef idx="0">
                <a:schemeClr val="accent6"/>
              </a:fillRef>
              <a:effectRef idx="0">
                <a:schemeClr val="accent6"/>
              </a:effectRef>
              <a:fontRef idx="minor">
                <a:schemeClr val="tx1"/>
              </a:fontRef>
            </p:style>
          </p:cxn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41020" y="232410"/>
            <a:ext cx="304482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第一章  法律法规</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3"/>
            <a:stretch>
              <a:fillRect/>
            </a:stretch>
          </p:blipFill>
          <p:spPr>
            <a:xfrm>
              <a:off x="0" y="-1"/>
              <a:ext cx="7563224" cy="4354287"/>
            </a:xfrm>
            <a:prstGeom prst="rect">
              <a:avLst/>
            </a:prstGeom>
          </p:spPr>
        </p:pic>
        <p:pic>
          <p:nvPicPr>
            <p:cNvPr id="49" name="图片 48"/>
            <p:cNvPicPr>
              <a:picLocks noChangeAspect="1"/>
            </p:cNvPicPr>
            <p:nvPr/>
          </p:nvPicPr>
          <p:blipFill>
            <a:blip r:embed="rId4"/>
            <a:stretch>
              <a:fillRect/>
            </a:stretch>
          </p:blipFill>
          <p:spPr>
            <a:xfrm>
              <a:off x="2" y="0"/>
              <a:ext cx="6255656" cy="1990719"/>
            </a:xfrm>
            <a:prstGeom prst="rect">
              <a:avLst/>
            </a:prstGeom>
          </p:spPr>
        </p:pic>
      </p:grpSp>
      <p:sp>
        <p:nvSpPr>
          <p:cNvPr id="7" name="文本框 6"/>
          <p:cNvSpPr txBox="1"/>
          <p:nvPr/>
        </p:nvSpPr>
        <p:spPr>
          <a:xfrm>
            <a:off x="3750310" y="800735"/>
            <a:ext cx="1643380" cy="429895"/>
          </a:xfrm>
          <a:prstGeom prst="rect">
            <a:avLst/>
          </a:prstGeom>
          <a:noFill/>
        </p:spPr>
        <p:txBody>
          <a:bodyPr wrap="none" rtlCol="0" anchor="t">
            <a:spAutoFit/>
          </a:bodyPr>
          <a:lstStyle/>
          <a:p>
            <a:pPr algn="ctr"/>
            <a:r>
              <a:rPr lang="zh-CN" altLang="en-US" sz="22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企事业单位</a:t>
            </a:r>
            <a:endParaRPr lang="zh-CN" altLang="en-US" sz="2200" b="1" spc="100" dirty="0">
              <a:solidFill>
                <a:schemeClr val="tx1">
                  <a:lumMod val="75000"/>
                  <a:lumOff val="25000"/>
                </a:schemeClr>
              </a:solidFill>
              <a:uFillTx/>
              <a:latin typeface="微软雅黑" panose="020B0503020204020204" pitchFamily="34" charset="-122"/>
              <a:ea typeface="微软雅黑" panose="020B0503020204020204" pitchFamily="34" charset="-122"/>
            </a:endParaRPr>
          </a:p>
        </p:txBody>
      </p:sp>
      <p:grpSp>
        <p:nvGrpSpPr>
          <p:cNvPr id="33" name="组合 32"/>
          <p:cNvGrpSpPr/>
          <p:nvPr/>
        </p:nvGrpSpPr>
        <p:grpSpPr>
          <a:xfrm>
            <a:off x="975043" y="1339215"/>
            <a:ext cx="7193915" cy="3397250"/>
            <a:chOff x="1536" y="1941"/>
            <a:chExt cx="11329" cy="5350"/>
          </a:xfrm>
        </p:grpSpPr>
        <p:grpSp>
          <p:nvGrpSpPr>
            <p:cNvPr id="12" name="组合 11"/>
            <p:cNvGrpSpPr/>
            <p:nvPr/>
          </p:nvGrpSpPr>
          <p:grpSpPr>
            <a:xfrm>
              <a:off x="1536" y="2529"/>
              <a:ext cx="11329" cy="4762"/>
              <a:chOff x="6435" y="3493"/>
              <a:chExt cx="6980" cy="3534"/>
            </a:xfrm>
          </p:grpSpPr>
          <p:sp>
            <p:nvSpPr>
              <p:cNvPr id="21" name="矩形 2"/>
              <p:cNvSpPr/>
              <p:nvPr/>
            </p:nvSpPr>
            <p:spPr>
              <a:xfrm>
                <a:off x="6435" y="3493"/>
                <a:ext cx="2128" cy="3533"/>
              </a:xfrm>
              <a:custGeom>
                <a:avLst/>
                <a:gdLst/>
                <a:ahLst/>
                <a:cxnLst/>
                <a:rect l="l" t="t" r="r" b="b"/>
                <a:pathLst>
                  <a:path w="1584176" h="2991690">
                    <a:moveTo>
                      <a:pt x="0" y="0"/>
                    </a:moveTo>
                    <a:lnTo>
                      <a:pt x="533923" y="0"/>
                    </a:lnTo>
                    <a:lnTo>
                      <a:pt x="533923" y="96493"/>
                    </a:lnTo>
                    <a:lnTo>
                      <a:pt x="209147" y="96493"/>
                    </a:lnTo>
                    <a:lnTo>
                      <a:pt x="796178" y="464695"/>
                    </a:lnTo>
                    <a:lnTo>
                      <a:pt x="1383209" y="96493"/>
                    </a:lnTo>
                    <a:lnTo>
                      <a:pt x="1058433" y="96493"/>
                    </a:lnTo>
                    <a:lnTo>
                      <a:pt x="1058433" y="0"/>
                    </a:lnTo>
                    <a:lnTo>
                      <a:pt x="1584176" y="0"/>
                    </a:lnTo>
                    <a:lnTo>
                      <a:pt x="1584176" y="2991690"/>
                    </a:lnTo>
                    <a:lnTo>
                      <a:pt x="0" y="2991690"/>
                    </a:lnTo>
                    <a:close/>
                  </a:path>
                </a:pathLst>
              </a:custGeom>
              <a:solidFill>
                <a:srgbClr val="16B6C2"/>
              </a:solid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marL="0" marR="0" lvl="0" indent="0" algn="ctr" defTabSz="914400" rtl="0" eaLnBrk="1" fontAlgn="base" latinLnBrk="0" hangingPunct="1">
                  <a:lnSpc>
                    <a:spcPct val="120000"/>
                  </a:lnSpc>
                  <a:spcBef>
                    <a:spcPts val="600"/>
                  </a:spcBef>
                  <a:spcAft>
                    <a:spcPts val="600"/>
                  </a:spcAft>
                  <a:buClrTx/>
                  <a:buSzTx/>
                  <a:buFontTx/>
                  <a:buNone/>
                  <a:defRPr/>
                </a:pPr>
                <a:endParaRPr kumimoji="0" lang="zh-CN" altLang="en-US" sz="21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sp>
            <p:nvSpPr>
              <p:cNvPr id="23" name="矩形 2"/>
              <p:cNvSpPr/>
              <p:nvPr/>
            </p:nvSpPr>
            <p:spPr>
              <a:xfrm>
                <a:off x="8818" y="3493"/>
                <a:ext cx="2128" cy="3534"/>
              </a:xfrm>
              <a:custGeom>
                <a:avLst/>
                <a:gdLst/>
                <a:ahLst/>
                <a:cxnLst/>
                <a:rect l="l" t="t" r="r" b="b"/>
                <a:pathLst>
                  <a:path w="1584176" h="2991690">
                    <a:moveTo>
                      <a:pt x="0" y="0"/>
                    </a:moveTo>
                    <a:lnTo>
                      <a:pt x="533923" y="0"/>
                    </a:lnTo>
                    <a:lnTo>
                      <a:pt x="533923" y="96493"/>
                    </a:lnTo>
                    <a:lnTo>
                      <a:pt x="209147" y="96493"/>
                    </a:lnTo>
                    <a:lnTo>
                      <a:pt x="796178" y="464695"/>
                    </a:lnTo>
                    <a:lnTo>
                      <a:pt x="1383209" y="96493"/>
                    </a:lnTo>
                    <a:lnTo>
                      <a:pt x="1058433" y="96493"/>
                    </a:lnTo>
                    <a:lnTo>
                      <a:pt x="1058433" y="0"/>
                    </a:lnTo>
                    <a:lnTo>
                      <a:pt x="1584176" y="0"/>
                    </a:lnTo>
                    <a:lnTo>
                      <a:pt x="1584176" y="2991690"/>
                    </a:lnTo>
                    <a:lnTo>
                      <a:pt x="0" y="2991690"/>
                    </a:lnTo>
                    <a:close/>
                  </a:path>
                </a:pathLst>
              </a:custGeom>
              <a:solidFill>
                <a:srgbClr val="EAA700"/>
              </a:solid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marL="0" marR="0" lvl="0" indent="0" algn="ctr" defTabSz="914400" rtl="0" eaLnBrk="1" fontAlgn="base" latinLnBrk="0" hangingPunct="1">
                  <a:lnSpc>
                    <a:spcPct val="120000"/>
                  </a:lnSpc>
                  <a:spcBef>
                    <a:spcPts val="600"/>
                  </a:spcBef>
                  <a:spcAft>
                    <a:spcPts val="600"/>
                  </a:spcAft>
                  <a:buClrTx/>
                  <a:buSzTx/>
                  <a:buFontTx/>
                  <a:buNone/>
                  <a:defRPr/>
                </a:pPr>
                <a:endParaRPr kumimoji="0" lang="zh-CN" altLang="en-US" sz="21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sp>
            <p:nvSpPr>
              <p:cNvPr id="26" name="矩形 2"/>
              <p:cNvSpPr/>
              <p:nvPr/>
            </p:nvSpPr>
            <p:spPr>
              <a:xfrm>
                <a:off x="11285" y="3493"/>
                <a:ext cx="2130" cy="3534"/>
              </a:xfrm>
              <a:custGeom>
                <a:avLst/>
                <a:gdLst/>
                <a:ahLst/>
                <a:cxnLst/>
                <a:rect l="l" t="t" r="r" b="b"/>
                <a:pathLst>
                  <a:path w="1584176" h="2991690">
                    <a:moveTo>
                      <a:pt x="0" y="0"/>
                    </a:moveTo>
                    <a:lnTo>
                      <a:pt x="533923" y="0"/>
                    </a:lnTo>
                    <a:lnTo>
                      <a:pt x="533923" y="96493"/>
                    </a:lnTo>
                    <a:lnTo>
                      <a:pt x="209147" y="96493"/>
                    </a:lnTo>
                    <a:lnTo>
                      <a:pt x="796178" y="464695"/>
                    </a:lnTo>
                    <a:lnTo>
                      <a:pt x="1383209" y="96493"/>
                    </a:lnTo>
                    <a:lnTo>
                      <a:pt x="1058433" y="96493"/>
                    </a:lnTo>
                    <a:lnTo>
                      <a:pt x="1058433" y="0"/>
                    </a:lnTo>
                    <a:lnTo>
                      <a:pt x="1584176" y="0"/>
                    </a:lnTo>
                    <a:lnTo>
                      <a:pt x="1584176" y="2991690"/>
                    </a:lnTo>
                    <a:lnTo>
                      <a:pt x="0" y="2991690"/>
                    </a:lnTo>
                    <a:close/>
                  </a:path>
                </a:pathLst>
              </a:custGeom>
              <a:solidFill>
                <a:srgbClr val="DB1951"/>
              </a:solid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marL="0" marR="0" lvl="0" indent="0" algn="ctr" defTabSz="914400" rtl="0" eaLnBrk="1" fontAlgn="base" latinLnBrk="0" hangingPunct="1">
                  <a:lnSpc>
                    <a:spcPct val="120000"/>
                  </a:lnSpc>
                  <a:spcBef>
                    <a:spcPts val="600"/>
                  </a:spcBef>
                  <a:spcAft>
                    <a:spcPts val="600"/>
                  </a:spcAft>
                  <a:buClrTx/>
                  <a:buSzTx/>
                  <a:buFontTx/>
                  <a:buNone/>
                  <a:defRPr/>
                </a:pPr>
                <a:endParaRPr kumimoji="0" lang="zh-CN" altLang="en-US" sz="21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grpSp>
        <p:sp>
          <p:nvSpPr>
            <p:cNvPr id="9" name="文本框 8"/>
            <p:cNvSpPr txBox="1"/>
            <p:nvPr/>
          </p:nvSpPr>
          <p:spPr>
            <a:xfrm>
              <a:off x="9440" y="3565"/>
              <a:ext cx="3391" cy="3415"/>
            </a:xfrm>
            <a:prstGeom prst="rect">
              <a:avLst/>
            </a:prstGeom>
            <a:noFill/>
          </p:spPr>
          <p:txBody>
            <a:bodyPr wrap="square" rtlCol="0" anchor="t">
              <a:spAutoFit/>
            </a:bodyPr>
            <a:lstStyle/>
            <a:p>
              <a:pPr algn="just" defTabSz="1218565" fontAlgn="base">
                <a:lnSpc>
                  <a:spcPct val="90000"/>
                </a:lnSpc>
                <a:spcBef>
                  <a:spcPct val="20000"/>
                </a:spcBef>
                <a:spcAft>
                  <a:spcPct val="0"/>
                </a:spcAft>
              </a:pPr>
              <a:r>
                <a:rPr lang="zh-CN" altLang="en-US" sz="1500" dirty="0">
                  <a:solidFill>
                    <a:schemeClr val="bg1"/>
                  </a:solidFill>
                  <a:latin typeface="微软雅黑" panose="020B0503020204020204" pitchFamily="34" charset="-122"/>
                  <a:ea typeface="微软雅黑" panose="020B0503020204020204" pitchFamily="34" charset="-122"/>
                  <a:sym typeface="+mn-ea"/>
                </a:rPr>
                <a:t>企业事业单位和其他生产经营者违反法律法规规定排放污染物，造成或者可能造成严重污染的，县级以上人民政府环境保护行政主管部门和其他负有环境保护监督管理职责的部门，可以查封、扣押造成污染物排放的设施、设备。</a:t>
              </a:r>
            </a:p>
          </p:txBody>
        </p:sp>
        <p:sp>
          <p:nvSpPr>
            <p:cNvPr id="28" name="文本框 27"/>
            <p:cNvSpPr txBox="1"/>
            <p:nvPr/>
          </p:nvSpPr>
          <p:spPr>
            <a:xfrm>
              <a:off x="2399" y="1941"/>
              <a:ext cx="1728" cy="580"/>
            </a:xfrm>
            <a:prstGeom prst="rect">
              <a:avLst/>
            </a:prstGeom>
            <a:noFill/>
          </p:spPr>
          <p:txBody>
            <a:bodyPr wrap="none" rtlCol="0" anchor="t">
              <a:spAutoFit/>
            </a:bodyPr>
            <a:lstStyle/>
            <a:p>
              <a:pPr algn="ct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mn-ea"/>
                </a:rPr>
                <a:t>第十九条</a:t>
              </a:r>
              <a:endParaRPr lang="zh-CN" altLang="en-US" b="1"/>
            </a:p>
          </p:txBody>
        </p:sp>
        <p:sp>
          <p:nvSpPr>
            <p:cNvPr id="29" name="文本框 28"/>
            <p:cNvSpPr txBox="1"/>
            <p:nvPr/>
          </p:nvSpPr>
          <p:spPr>
            <a:xfrm>
              <a:off x="1551" y="3601"/>
              <a:ext cx="3379" cy="3343"/>
            </a:xfrm>
            <a:prstGeom prst="rect">
              <a:avLst/>
            </a:prstGeom>
            <a:noFill/>
          </p:spPr>
          <p:txBody>
            <a:bodyPr wrap="square" rtlCol="0" anchor="t">
              <a:spAutoFit/>
            </a:bodyPr>
            <a:lstStyle/>
            <a:p>
              <a:pPr algn="just">
                <a:lnSpc>
                  <a:spcPct val="110000"/>
                </a:lnSpc>
                <a:spcBef>
                  <a:spcPts val="0"/>
                </a:spcBef>
                <a:spcAft>
                  <a:spcPts val="0"/>
                </a:spcAft>
              </a:pPr>
              <a:r>
                <a:rPr lang="zh-CN" altLang="en-US" sz="1500" dirty="0">
                  <a:solidFill>
                    <a:schemeClr val="bg1"/>
                  </a:solidFill>
                  <a:latin typeface="微软雅黑" panose="020B0503020204020204" pitchFamily="34" charset="-122"/>
                  <a:ea typeface="微软雅黑" panose="020B0503020204020204" pitchFamily="34" charset="-122"/>
                  <a:sym typeface="+mn-ea"/>
                </a:rPr>
                <a:t>编制有关开发利用规划，建设对环境有影响的项目，应当依法进行</a:t>
              </a:r>
              <a:r>
                <a:rPr lang="zh-CN" altLang="en-US" sz="1500" b="1" dirty="0">
                  <a:solidFill>
                    <a:srgbClr val="484398"/>
                  </a:solidFill>
                  <a:latin typeface="微软雅黑" panose="020B0503020204020204" pitchFamily="34" charset="-122"/>
                  <a:ea typeface="微软雅黑" panose="020B0503020204020204" pitchFamily="34" charset="-122"/>
                  <a:sym typeface="+mn-ea"/>
                </a:rPr>
                <a:t>环境影响评价</a:t>
              </a:r>
              <a:r>
                <a:rPr lang="zh-CN" altLang="en-US" sz="1500" dirty="0">
                  <a:solidFill>
                    <a:schemeClr val="bg1"/>
                  </a:solidFill>
                  <a:latin typeface="微软雅黑" panose="020B0503020204020204" pitchFamily="34" charset="-122"/>
                  <a:ea typeface="微软雅黑" panose="020B0503020204020204" pitchFamily="34" charset="-122"/>
                  <a:sym typeface="+mn-ea"/>
                </a:rPr>
                <a:t>。未依法进行环境影响评价的开发利用规划，不得组织实施；未依法建设项目，不得开工建设。</a:t>
              </a:r>
            </a:p>
          </p:txBody>
        </p:sp>
        <p:sp>
          <p:nvSpPr>
            <p:cNvPr id="30" name="文本框 29"/>
            <p:cNvSpPr txBox="1"/>
            <p:nvPr/>
          </p:nvSpPr>
          <p:spPr>
            <a:xfrm>
              <a:off x="5448" y="3601"/>
              <a:ext cx="3309" cy="3343"/>
            </a:xfrm>
            <a:prstGeom prst="rect">
              <a:avLst/>
            </a:prstGeom>
            <a:noFill/>
          </p:spPr>
          <p:txBody>
            <a:bodyPr wrap="square" rtlCol="0" anchor="t">
              <a:spAutoFit/>
            </a:bodyPr>
            <a:lstStyle/>
            <a:p>
              <a:pPr algn="just">
                <a:lnSpc>
                  <a:spcPct val="110000"/>
                </a:lnSpc>
                <a:spcBef>
                  <a:spcPts val="0"/>
                </a:spcBef>
                <a:spcAft>
                  <a:spcPts val="0"/>
                </a:spcAft>
              </a:pPr>
              <a:r>
                <a:rPr lang="zh-CN" altLang="en-US" sz="1500" dirty="0">
                  <a:solidFill>
                    <a:schemeClr val="bg1"/>
                  </a:solidFill>
                  <a:latin typeface="微软雅黑" panose="020B0503020204020204" pitchFamily="34" charset="-122"/>
                  <a:ea typeface="微软雅黑" panose="020B0503020204020204" pitchFamily="34" charset="-122"/>
                  <a:sym typeface="+mn-ea"/>
                </a:rPr>
                <a:t> 企业事业单位和其他生产经营者，在污染物排放符合法定要求的基础上，进一步</a:t>
              </a:r>
              <a:r>
                <a:rPr lang="zh-CN" altLang="en-US" sz="1500" b="1" dirty="0">
                  <a:solidFill>
                    <a:srgbClr val="484398"/>
                  </a:solidFill>
                  <a:latin typeface="微软雅黑" panose="020B0503020204020204" pitchFamily="34" charset="-122"/>
                  <a:ea typeface="微软雅黑" panose="020B0503020204020204" pitchFamily="34" charset="-122"/>
                  <a:sym typeface="+mn-ea"/>
                </a:rPr>
                <a:t>减少污染物排放</a:t>
              </a:r>
              <a:r>
                <a:rPr lang="zh-CN" altLang="en-US" sz="1500" dirty="0">
                  <a:solidFill>
                    <a:schemeClr val="bg1"/>
                  </a:solidFill>
                  <a:latin typeface="微软雅黑" panose="020B0503020204020204" pitchFamily="34" charset="-122"/>
                  <a:ea typeface="微软雅黑" panose="020B0503020204020204" pitchFamily="34" charset="-122"/>
                  <a:sym typeface="+mn-ea"/>
                </a:rPr>
                <a:t>的，人民政府应当依法采取财政、价格、政府采购等方面的政策和措施予以</a:t>
              </a:r>
              <a:r>
                <a:rPr lang="zh-CN" altLang="en-US" sz="1500" b="1" dirty="0">
                  <a:solidFill>
                    <a:srgbClr val="484398"/>
                  </a:solidFill>
                  <a:latin typeface="微软雅黑" panose="020B0503020204020204" pitchFamily="34" charset="-122"/>
                  <a:ea typeface="微软雅黑" panose="020B0503020204020204" pitchFamily="34" charset="-122"/>
                  <a:sym typeface="+mn-ea"/>
                </a:rPr>
                <a:t>鼓励和支持</a:t>
              </a:r>
              <a:r>
                <a:rPr lang="zh-CN" altLang="en-US" sz="1500" dirty="0">
                  <a:solidFill>
                    <a:schemeClr val="bg1"/>
                  </a:solidFill>
                  <a:latin typeface="微软雅黑" panose="020B0503020204020204" pitchFamily="34" charset="-122"/>
                  <a:ea typeface="微软雅黑" panose="020B0503020204020204" pitchFamily="34" charset="-122"/>
                  <a:sym typeface="+mn-ea"/>
                </a:rPr>
                <a:t>。</a:t>
              </a:r>
            </a:p>
          </p:txBody>
        </p:sp>
        <p:sp>
          <p:nvSpPr>
            <p:cNvPr id="31" name="文本框 30"/>
            <p:cNvSpPr txBox="1"/>
            <p:nvPr/>
          </p:nvSpPr>
          <p:spPr>
            <a:xfrm>
              <a:off x="6086" y="1941"/>
              <a:ext cx="2088" cy="580"/>
            </a:xfrm>
            <a:prstGeom prst="rect">
              <a:avLst/>
            </a:prstGeom>
            <a:noFill/>
          </p:spPr>
          <p:txBody>
            <a:bodyPr wrap="none" rtlCol="0" anchor="t">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mn-ea"/>
                </a:rPr>
                <a:t>第二十二条</a:t>
              </a:r>
              <a:endParaRPr lang="zh-CN" altLang="en-US" b="1"/>
            </a:p>
          </p:txBody>
        </p:sp>
        <p:sp>
          <p:nvSpPr>
            <p:cNvPr id="32" name="文本框 31"/>
            <p:cNvSpPr txBox="1"/>
            <p:nvPr/>
          </p:nvSpPr>
          <p:spPr>
            <a:xfrm>
              <a:off x="10092" y="1941"/>
              <a:ext cx="2088" cy="580"/>
            </a:xfrm>
            <a:prstGeom prst="rect">
              <a:avLst/>
            </a:prstGeom>
            <a:noFill/>
          </p:spPr>
          <p:txBody>
            <a:bodyPr wrap="none" rtlCol="0" anchor="t">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mn-ea"/>
                </a:rPr>
                <a:t>第二十五条</a:t>
              </a:r>
              <a:endParaRPr lang="zh-CN" altLang="en-US" b="1"/>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41020" y="232410"/>
            <a:ext cx="304482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第一章  法律法规</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3"/>
            <a:stretch>
              <a:fillRect/>
            </a:stretch>
          </p:blipFill>
          <p:spPr>
            <a:xfrm>
              <a:off x="0" y="-1"/>
              <a:ext cx="7563224" cy="4354287"/>
            </a:xfrm>
            <a:prstGeom prst="rect">
              <a:avLst/>
            </a:prstGeom>
          </p:spPr>
        </p:pic>
        <p:pic>
          <p:nvPicPr>
            <p:cNvPr id="49" name="图片 48"/>
            <p:cNvPicPr>
              <a:picLocks noChangeAspect="1"/>
            </p:cNvPicPr>
            <p:nvPr/>
          </p:nvPicPr>
          <p:blipFill>
            <a:blip r:embed="rId4"/>
            <a:stretch>
              <a:fillRect/>
            </a:stretch>
          </p:blipFill>
          <p:spPr>
            <a:xfrm>
              <a:off x="2" y="0"/>
              <a:ext cx="6255656" cy="1990719"/>
            </a:xfrm>
            <a:prstGeom prst="rect">
              <a:avLst/>
            </a:prstGeom>
          </p:spPr>
        </p:pic>
      </p:grpSp>
      <p:grpSp>
        <p:nvGrpSpPr>
          <p:cNvPr id="27" name="组合 26"/>
          <p:cNvGrpSpPr/>
          <p:nvPr/>
        </p:nvGrpSpPr>
        <p:grpSpPr>
          <a:xfrm>
            <a:off x="1161415" y="1195705"/>
            <a:ext cx="6821170" cy="3246755"/>
            <a:chOff x="1829" y="1763"/>
            <a:chExt cx="10742" cy="5113"/>
          </a:xfrm>
        </p:grpSpPr>
        <p:grpSp>
          <p:nvGrpSpPr>
            <p:cNvPr id="24" name="组合 23"/>
            <p:cNvGrpSpPr/>
            <p:nvPr/>
          </p:nvGrpSpPr>
          <p:grpSpPr>
            <a:xfrm>
              <a:off x="1829" y="1763"/>
              <a:ext cx="6610" cy="3909"/>
              <a:chOff x="1875" y="1598"/>
              <a:chExt cx="6610" cy="3909"/>
            </a:xfrm>
          </p:grpSpPr>
          <p:sp>
            <p:nvSpPr>
              <p:cNvPr id="2" name="文本框 1"/>
              <p:cNvSpPr txBox="1"/>
              <p:nvPr/>
            </p:nvSpPr>
            <p:spPr>
              <a:xfrm>
                <a:off x="1875" y="1729"/>
                <a:ext cx="4136" cy="3779"/>
              </a:xfrm>
              <a:prstGeom prst="rect">
                <a:avLst/>
              </a:prstGeom>
              <a:noFill/>
            </p:spPr>
            <p:txBody>
              <a:bodyPr wrap="square" rtlCol="0" anchor="t">
                <a:spAutoFit/>
              </a:bodyPr>
              <a:lstStyle/>
              <a:p>
                <a:pPr algn="just" defTabSz="1218565" fontAlgn="base">
                  <a:lnSpc>
                    <a:spcPct val="100000"/>
                  </a:lnSpc>
                  <a:spcBef>
                    <a:spcPct val="0"/>
                  </a:spcBef>
                  <a:spcAft>
                    <a:spcPct val="0"/>
                  </a:spcAft>
                </a:pP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国家促进清洁生产和资源循环利用。 国务院有关部门和地方各级人民政府应当采取措施，推广清洁能源的生产和使用。 企业应当优先使用</a:t>
                </a:r>
                <a:r>
                  <a:rPr lang="zh-CN" altLang="en-US" sz="1500" b="1" dirty="0">
                    <a:solidFill>
                      <a:srgbClr val="16B6C2"/>
                    </a:solidFill>
                    <a:latin typeface="微软雅黑" panose="020B0503020204020204" pitchFamily="34" charset="-122"/>
                    <a:ea typeface="微软雅黑" panose="020B0503020204020204" pitchFamily="34" charset="-122"/>
                    <a:sym typeface="+mn-ea"/>
                  </a:rPr>
                  <a:t>清洁能源</a:t>
                </a: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，采用资源利用率高、污染物排放量少的工艺、设备以及废弃物综合利用技术和污染物无害化处理技术，减少污染物的产生。 </a:t>
                </a:r>
              </a:p>
            </p:txBody>
          </p:sp>
          <p:sp>
            <p:nvSpPr>
              <p:cNvPr id="10" name="Freeform 274"/>
              <p:cNvSpPr/>
              <p:nvPr/>
            </p:nvSpPr>
            <p:spPr bwMode="auto">
              <a:xfrm>
                <a:off x="6501" y="1714"/>
                <a:ext cx="1984" cy="1984"/>
              </a:xfrm>
              <a:prstGeom prst="flowChartConnector">
                <a:avLst/>
              </a:prstGeom>
              <a:solidFill>
                <a:srgbClr val="16B6C2"/>
              </a:solidFill>
              <a:ln>
                <a:noFill/>
              </a:ln>
              <a:effectLst/>
            </p:spPr>
            <p:txBody>
              <a:bodyPr/>
              <a:lstStyle/>
              <a:p>
                <a:pPr marL="0" marR="0" lvl="0" indent="0" algn="l" defTabSz="121729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cxnSp>
            <p:nvCxnSpPr>
              <p:cNvPr id="13" name="直接箭头连接符 12"/>
              <p:cNvCxnSpPr/>
              <p:nvPr/>
            </p:nvCxnSpPr>
            <p:spPr>
              <a:xfrm flipH="1">
                <a:off x="2103" y="1598"/>
                <a:ext cx="3855" cy="0"/>
              </a:xfrm>
              <a:prstGeom prst="straightConnector1">
                <a:avLst/>
              </a:prstGeom>
              <a:ln>
                <a:solidFill>
                  <a:srgbClr val="16B6C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4" name="直接连接符 13"/>
              <p:cNvCxnSpPr>
                <a:endCxn id="10" idx="1"/>
              </p:cNvCxnSpPr>
              <p:nvPr/>
            </p:nvCxnSpPr>
            <p:spPr>
              <a:xfrm>
                <a:off x="5954" y="1607"/>
                <a:ext cx="838" cy="398"/>
              </a:xfrm>
              <a:prstGeom prst="line">
                <a:avLst/>
              </a:prstGeom>
              <a:ln>
                <a:solidFill>
                  <a:srgbClr val="16B6C2"/>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6629" y="2416"/>
                <a:ext cx="1728" cy="580"/>
              </a:xfrm>
              <a:prstGeom prst="rect">
                <a:avLst/>
              </a:prstGeom>
              <a:noFill/>
            </p:spPr>
            <p:txBody>
              <a:bodyPr wrap="none" rtlCol="0" anchor="t">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sym typeface="+mn-ea"/>
                  </a:rPr>
                  <a:t>第四十条</a:t>
                </a:r>
              </a:p>
            </p:txBody>
          </p:sp>
        </p:grpSp>
        <p:grpSp>
          <p:nvGrpSpPr>
            <p:cNvPr id="22" name="组合 21"/>
            <p:cNvGrpSpPr/>
            <p:nvPr/>
          </p:nvGrpSpPr>
          <p:grpSpPr>
            <a:xfrm>
              <a:off x="6403" y="4144"/>
              <a:ext cx="6169" cy="2733"/>
              <a:chOff x="6449" y="4489"/>
              <a:chExt cx="6169" cy="2733"/>
            </a:xfrm>
          </p:grpSpPr>
          <p:sp>
            <p:nvSpPr>
              <p:cNvPr id="8" name="文本框 7"/>
              <p:cNvSpPr txBox="1"/>
              <p:nvPr/>
            </p:nvSpPr>
            <p:spPr>
              <a:xfrm>
                <a:off x="8876" y="4534"/>
                <a:ext cx="3741" cy="2688"/>
              </a:xfrm>
              <a:prstGeom prst="rect">
                <a:avLst/>
              </a:prstGeom>
              <a:noFill/>
            </p:spPr>
            <p:txBody>
              <a:bodyPr wrap="square" rtlCol="0" anchor="t">
                <a:spAutoFit/>
              </a:bodyPr>
              <a:lstStyle/>
              <a:p>
                <a:pPr algn="just"/>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建设项目中防治污染的设施，应当与主体工程</a:t>
                </a:r>
                <a:r>
                  <a:rPr lang="zh-CN" altLang="en-US" sz="1500" b="1" dirty="0">
                    <a:solidFill>
                      <a:srgbClr val="16B6C2"/>
                    </a:solidFill>
                    <a:latin typeface="微软雅黑" panose="020B0503020204020204" pitchFamily="34" charset="-122"/>
                    <a:ea typeface="微软雅黑" panose="020B0503020204020204" pitchFamily="34" charset="-122"/>
                    <a:sym typeface="+mn-ea"/>
                  </a:rPr>
                  <a:t>同时设计、同时施工、同时投产使用</a:t>
                </a: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。防治污染的设施应当符合经批准的环境影响评价文件的要求，不得擅自拆除或者闲置。</a:t>
                </a:r>
                <a:endParaRPr lang="zh-CN" altLang="en-US" sz="1500"/>
              </a:p>
            </p:txBody>
          </p:sp>
          <p:sp>
            <p:nvSpPr>
              <p:cNvPr id="11" name="Freeform 369"/>
              <p:cNvSpPr/>
              <p:nvPr/>
            </p:nvSpPr>
            <p:spPr bwMode="auto">
              <a:xfrm>
                <a:off x="6501" y="4700"/>
                <a:ext cx="1984" cy="1984"/>
              </a:xfrm>
              <a:prstGeom prst="flowChartConnector">
                <a:avLst/>
              </a:prstGeom>
              <a:solidFill>
                <a:srgbClr val="EAA700"/>
              </a:solidFill>
              <a:ln>
                <a:noFill/>
              </a:ln>
              <a:effectLst/>
            </p:spPr>
            <p:txBody>
              <a:bodyPr/>
              <a:lstStyle/>
              <a:p>
                <a:pPr marL="0" marR="0" lvl="0" indent="0" algn="l" defTabSz="121729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cxnSp>
            <p:nvCxnSpPr>
              <p:cNvPr id="15" name="直接连接符 14"/>
              <p:cNvCxnSpPr/>
              <p:nvPr/>
            </p:nvCxnSpPr>
            <p:spPr>
              <a:xfrm>
                <a:off x="8876" y="4492"/>
                <a:ext cx="3742" cy="0"/>
              </a:xfrm>
              <a:prstGeom prst="line">
                <a:avLst/>
              </a:prstGeom>
              <a:ln>
                <a:solidFill>
                  <a:srgbClr val="EAA7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6" name="直接连接符 15"/>
              <p:cNvCxnSpPr>
                <a:endCxn id="11" idx="7"/>
              </p:cNvCxnSpPr>
              <p:nvPr/>
            </p:nvCxnSpPr>
            <p:spPr>
              <a:xfrm flipH="1">
                <a:off x="8194" y="4489"/>
                <a:ext cx="705" cy="502"/>
              </a:xfrm>
              <a:prstGeom prst="line">
                <a:avLst/>
              </a:prstGeom>
              <a:ln>
                <a:solidFill>
                  <a:srgbClr val="EAA700"/>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6449" y="5402"/>
                <a:ext cx="2088" cy="580"/>
              </a:xfrm>
              <a:prstGeom prst="rect">
                <a:avLst/>
              </a:prstGeom>
              <a:noFill/>
            </p:spPr>
            <p:txBody>
              <a:bodyPr wrap="none" rtlCol="0" anchor="t">
                <a:spAutoFit/>
              </a:bodyPr>
              <a:lstStyle/>
              <a:p>
                <a:r>
                  <a:rPr lang="zh-CN" altLang="en-US" b="1" dirty="0">
                    <a:solidFill>
                      <a:schemeClr val="bg1"/>
                    </a:solidFill>
                    <a:latin typeface="微软雅黑" panose="020B0503020204020204" pitchFamily="34" charset="-122"/>
                    <a:ea typeface="微软雅黑" panose="020B0503020204020204" pitchFamily="34" charset="-122"/>
                    <a:sym typeface="+mn-ea"/>
                  </a:rPr>
                  <a:t>第四十一条</a:t>
                </a: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5672418" cy="3265715"/>
            <a:chOff x="0" y="-1"/>
            <a:chExt cx="7563224" cy="4354287"/>
          </a:xfrm>
        </p:grpSpPr>
        <p:pic>
          <p:nvPicPr>
            <p:cNvPr id="5" name="图片 4"/>
            <p:cNvPicPr>
              <a:picLocks noChangeAspect="1"/>
            </p:cNvPicPr>
            <p:nvPr/>
          </p:nvPicPr>
          <p:blipFill>
            <a:blip r:embed="rId2"/>
            <a:stretch>
              <a:fillRect/>
            </a:stretch>
          </p:blipFill>
          <p:spPr>
            <a:xfrm>
              <a:off x="0" y="-1"/>
              <a:ext cx="7563224" cy="4354287"/>
            </a:xfrm>
            <a:prstGeom prst="rect">
              <a:avLst/>
            </a:prstGeom>
          </p:spPr>
        </p:pic>
        <p:pic>
          <p:nvPicPr>
            <p:cNvPr id="4" name="图片 3"/>
            <p:cNvPicPr>
              <a:picLocks noChangeAspect="1"/>
            </p:cNvPicPr>
            <p:nvPr/>
          </p:nvPicPr>
          <p:blipFill>
            <a:blip r:embed="rId3"/>
            <a:stretch>
              <a:fillRect/>
            </a:stretch>
          </p:blipFill>
          <p:spPr>
            <a:xfrm>
              <a:off x="2" y="0"/>
              <a:ext cx="6255656" cy="1990719"/>
            </a:xfrm>
            <a:prstGeom prst="rect">
              <a:avLst/>
            </a:prstGeom>
          </p:spPr>
        </p:pic>
      </p:grpSp>
      <p:grpSp>
        <p:nvGrpSpPr>
          <p:cNvPr id="6" name="组合 5"/>
          <p:cNvGrpSpPr/>
          <p:nvPr/>
        </p:nvGrpSpPr>
        <p:grpSpPr>
          <a:xfrm flipH="1" flipV="1">
            <a:off x="3471582" y="1878235"/>
            <a:ext cx="5672418" cy="3265715"/>
            <a:chOff x="0" y="-1"/>
            <a:chExt cx="7563224" cy="4354287"/>
          </a:xfrm>
        </p:grpSpPr>
        <p:pic>
          <p:nvPicPr>
            <p:cNvPr id="7" name="图片 6"/>
            <p:cNvPicPr>
              <a:picLocks noChangeAspect="1"/>
            </p:cNvPicPr>
            <p:nvPr/>
          </p:nvPicPr>
          <p:blipFill>
            <a:blip r:embed="rId2"/>
            <a:stretch>
              <a:fillRect/>
            </a:stretch>
          </p:blipFill>
          <p:spPr>
            <a:xfrm>
              <a:off x="0" y="-1"/>
              <a:ext cx="7563224" cy="4354287"/>
            </a:xfrm>
            <a:prstGeom prst="rect">
              <a:avLst/>
            </a:prstGeom>
          </p:spPr>
        </p:pic>
        <p:pic>
          <p:nvPicPr>
            <p:cNvPr id="8" name="图片 7"/>
            <p:cNvPicPr>
              <a:picLocks noChangeAspect="1"/>
            </p:cNvPicPr>
            <p:nvPr/>
          </p:nvPicPr>
          <p:blipFill>
            <a:blip r:embed="rId3"/>
            <a:stretch>
              <a:fillRect/>
            </a:stretch>
          </p:blipFill>
          <p:spPr>
            <a:xfrm>
              <a:off x="2" y="0"/>
              <a:ext cx="6255656" cy="1990719"/>
            </a:xfrm>
            <a:prstGeom prst="rect">
              <a:avLst/>
            </a:prstGeom>
          </p:spPr>
        </p:pic>
      </p:grpSp>
      <p:grpSp>
        <p:nvGrpSpPr>
          <p:cNvPr id="16" name="组合 15"/>
          <p:cNvGrpSpPr/>
          <p:nvPr/>
        </p:nvGrpSpPr>
        <p:grpSpPr>
          <a:xfrm>
            <a:off x="1713309" y="1202029"/>
            <a:ext cx="5801678" cy="2762726"/>
            <a:chOff x="3924" y="2523"/>
            <a:chExt cx="12182" cy="5801"/>
          </a:xfrm>
        </p:grpSpPr>
        <p:grpSp>
          <p:nvGrpSpPr>
            <p:cNvPr id="15" name="组合 14"/>
            <p:cNvGrpSpPr/>
            <p:nvPr/>
          </p:nvGrpSpPr>
          <p:grpSpPr>
            <a:xfrm>
              <a:off x="3924" y="4362"/>
              <a:ext cx="4204" cy="2172"/>
              <a:chOff x="3924" y="4061"/>
              <a:chExt cx="4204" cy="2172"/>
            </a:xfrm>
          </p:grpSpPr>
          <p:sp>
            <p:nvSpPr>
              <p:cNvPr id="22" name="文本框 21"/>
              <p:cNvSpPr txBox="1"/>
              <p:nvPr/>
            </p:nvSpPr>
            <p:spPr>
              <a:xfrm>
                <a:off x="3924" y="5316"/>
                <a:ext cx="4204" cy="917"/>
              </a:xfrm>
              <a:prstGeom prst="rect">
                <a:avLst/>
              </a:prstGeom>
              <a:noFill/>
            </p:spPr>
            <p:txBody>
              <a:bodyPr wrap="square" rtlCol="0">
                <a:spAutoFit/>
              </a:bodyPr>
              <a:lstStyle/>
              <a:p>
                <a:pPr algn="ctr"/>
                <a:r>
                  <a:rPr lang="en-US" altLang="zh-CN" sz="22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Contents</a:t>
                </a:r>
              </a:p>
            </p:txBody>
          </p:sp>
          <p:sp>
            <p:nvSpPr>
              <p:cNvPr id="23" name="文本框 22"/>
              <p:cNvSpPr txBox="1"/>
              <p:nvPr/>
            </p:nvSpPr>
            <p:spPr>
              <a:xfrm>
                <a:off x="3924" y="4061"/>
                <a:ext cx="4204" cy="1385"/>
              </a:xfrm>
              <a:prstGeom prst="rect">
                <a:avLst/>
              </a:prstGeom>
              <a:noFill/>
            </p:spPr>
            <p:txBody>
              <a:bodyPr wrap="square" rtlCol="0">
                <a:spAutoFit/>
              </a:bodyPr>
              <a:lstStyle/>
              <a:p>
                <a:pPr algn="ctr"/>
                <a:r>
                  <a:rPr lang="zh-CN" altLang="en-US" sz="36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目录</a:t>
                </a:r>
              </a:p>
            </p:txBody>
          </p:sp>
        </p:grpSp>
        <p:grpSp>
          <p:nvGrpSpPr>
            <p:cNvPr id="14" name="组合 13"/>
            <p:cNvGrpSpPr/>
            <p:nvPr/>
          </p:nvGrpSpPr>
          <p:grpSpPr>
            <a:xfrm>
              <a:off x="9075" y="2523"/>
              <a:ext cx="7031" cy="5801"/>
              <a:chOff x="9075" y="1595"/>
              <a:chExt cx="7031" cy="5801"/>
            </a:xfrm>
          </p:grpSpPr>
          <p:sp>
            <p:nvSpPr>
              <p:cNvPr id="25" name="矩形 24"/>
              <p:cNvSpPr/>
              <p:nvPr/>
            </p:nvSpPr>
            <p:spPr>
              <a:xfrm>
                <a:off x="9075" y="1595"/>
                <a:ext cx="4684" cy="869"/>
              </a:xfrm>
              <a:prstGeom prst="rect">
                <a:avLst/>
              </a:prstGeom>
            </p:spPr>
            <p:txBody>
              <a:bodyPr wrap="none">
                <a:spAutoFit/>
              </a:bodyPr>
              <a:lstStyle/>
              <a:p>
                <a:pPr algn="l"/>
                <a:r>
                  <a:rPr lang="zh-CN" altLang="en-US" sz="2100" b="1" spc="100" dirty="0">
                    <a:solidFill>
                      <a:srgbClr val="16B6C2"/>
                    </a:solidFill>
                    <a:uFillTx/>
                    <a:latin typeface="微软雅黑" panose="020B0503020204020204" pitchFamily="34" charset="-122"/>
                    <a:ea typeface="微软雅黑" panose="020B0503020204020204" pitchFamily="34" charset="-122"/>
                  </a:rPr>
                  <a:t>第一章 法律法规</a:t>
                </a:r>
              </a:p>
            </p:txBody>
          </p:sp>
          <p:sp>
            <p:nvSpPr>
              <p:cNvPr id="2" name="矩形 1"/>
              <p:cNvSpPr/>
              <p:nvPr/>
            </p:nvSpPr>
            <p:spPr>
              <a:xfrm>
                <a:off x="9075" y="2417"/>
                <a:ext cx="6051" cy="869"/>
              </a:xfrm>
              <a:prstGeom prst="rect">
                <a:avLst/>
              </a:prstGeom>
            </p:spPr>
            <p:txBody>
              <a:bodyPr wrap="none">
                <a:spAutoFit/>
              </a:bodyPr>
              <a:lstStyle/>
              <a:p>
                <a:pPr algn="l"/>
                <a:r>
                  <a:rPr lang="zh-CN" altLang="en-US" sz="2100" b="1" spc="100" dirty="0">
                    <a:solidFill>
                      <a:srgbClr val="16B6C2"/>
                    </a:solidFill>
                    <a:uFillTx/>
                    <a:latin typeface="微软雅黑" panose="020B0503020204020204" pitchFamily="34" charset="-122"/>
                    <a:ea typeface="微软雅黑" panose="020B0503020204020204" pitchFamily="34" charset="-122"/>
                  </a:rPr>
                  <a:t>第二章 安全生产责任 </a:t>
                </a:r>
              </a:p>
            </p:txBody>
          </p:sp>
          <p:sp>
            <p:nvSpPr>
              <p:cNvPr id="9" name="矩形 8"/>
              <p:cNvSpPr/>
              <p:nvPr/>
            </p:nvSpPr>
            <p:spPr>
              <a:xfrm>
                <a:off x="9075" y="3239"/>
                <a:ext cx="4684" cy="869"/>
              </a:xfrm>
              <a:prstGeom prst="rect">
                <a:avLst/>
              </a:prstGeom>
            </p:spPr>
            <p:txBody>
              <a:bodyPr wrap="none">
                <a:spAutoFit/>
              </a:bodyPr>
              <a:lstStyle/>
              <a:p>
                <a:pPr algn="l"/>
                <a:r>
                  <a:rPr lang="zh-CN" altLang="en-US" sz="2100" b="1" spc="100" dirty="0">
                    <a:solidFill>
                      <a:srgbClr val="16B6C2"/>
                    </a:solidFill>
                    <a:uFillTx/>
                    <a:latin typeface="微软雅黑" panose="020B0503020204020204" pitchFamily="34" charset="-122"/>
                    <a:ea typeface="微软雅黑" panose="020B0503020204020204" pitchFamily="34" charset="-122"/>
                  </a:rPr>
                  <a:t>第三章 安全效益</a:t>
                </a:r>
              </a:p>
            </p:txBody>
          </p:sp>
          <p:sp>
            <p:nvSpPr>
              <p:cNvPr id="10" name="矩形 9"/>
              <p:cNvSpPr/>
              <p:nvPr/>
            </p:nvSpPr>
            <p:spPr>
              <a:xfrm>
                <a:off x="9075" y="4061"/>
                <a:ext cx="7031" cy="869"/>
              </a:xfrm>
              <a:prstGeom prst="rect">
                <a:avLst/>
              </a:prstGeom>
            </p:spPr>
            <p:txBody>
              <a:bodyPr wrap="none">
                <a:spAutoFit/>
              </a:bodyPr>
              <a:lstStyle/>
              <a:p>
                <a:pPr algn="l"/>
                <a:r>
                  <a:rPr lang="zh-CN" altLang="en-US" sz="2100" b="1" spc="100" dirty="0">
                    <a:solidFill>
                      <a:srgbClr val="16B6C2"/>
                    </a:solidFill>
                    <a:uFillTx/>
                    <a:latin typeface="微软雅黑" panose="020B0503020204020204" pitchFamily="34" charset="-122"/>
                    <a:ea typeface="微软雅黑" panose="020B0503020204020204" pitchFamily="34" charset="-122"/>
                  </a:rPr>
                  <a:t>第四章 典型事故案例分析</a:t>
                </a:r>
              </a:p>
            </p:txBody>
          </p:sp>
          <p:sp>
            <p:nvSpPr>
              <p:cNvPr id="11" name="矩形 10"/>
              <p:cNvSpPr/>
              <p:nvPr/>
            </p:nvSpPr>
            <p:spPr>
              <a:xfrm>
                <a:off x="9075" y="4883"/>
                <a:ext cx="5857" cy="869"/>
              </a:xfrm>
              <a:prstGeom prst="rect">
                <a:avLst/>
              </a:prstGeom>
            </p:spPr>
            <p:txBody>
              <a:bodyPr wrap="none">
                <a:spAutoFit/>
              </a:bodyPr>
              <a:lstStyle/>
              <a:p>
                <a:pPr algn="l"/>
                <a:r>
                  <a:rPr lang="zh-CN" altLang="en-US" sz="2100" b="1" spc="100" dirty="0">
                    <a:solidFill>
                      <a:srgbClr val="16B6C2"/>
                    </a:solidFill>
                    <a:uFillTx/>
                    <a:latin typeface="微软雅黑" panose="020B0503020204020204" pitchFamily="34" charset="-122"/>
                    <a:ea typeface="微软雅黑" panose="020B0503020204020204" pitchFamily="34" charset="-122"/>
                  </a:rPr>
                  <a:t>第五章 安全管理重点</a:t>
                </a:r>
              </a:p>
            </p:txBody>
          </p:sp>
          <p:sp>
            <p:nvSpPr>
              <p:cNvPr id="12" name="矩形 11"/>
              <p:cNvSpPr/>
              <p:nvPr/>
            </p:nvSpPr>
            <p:spPr>
              <a:xfrm>
                <a:off x="9075" y="5705"/>
                <a:ext cx="4684" cy="869"/>
              </a:xfrm>
              <a:prstGeom prst="rect">
                <a:avLst/>
              </a:prstGeom>
            </p:spPr>
            <p:txBody>
              <a:bodyPr wrap="none">
                <a:spAutoFit/>
              </a:bodyPr>
              <a:lstStyle/>
              <a:p>
                <a:pPr algn="l"/>
                <a:r>
                  <a:rPr lang="zh-CN" altLang="en-US" sz="2100" b="1" spc="100" dirty="0">
                    <a:solidFill>
                      <a:srgbClr val="16B6C2"/>
                    </a:solidFill>
                    <a:uFillTx/>
                    <a:latin typeface="微软雅黑" panose="020B0503020204020204" pitchFamily="34" charset="-122"/>
                    <a:ea typeface="微软雅黑" panose="020B0503020204020204" pitchFamily="34" charset="-122"/>
                  </a:rPr>
                  <a:t>第六章 安全文化</a:t>
                </a:r>
              </a:p>
            </p:txBody>
          </p:sp>
          <p:sp>
            <p:nvSpPr>
              <p:cNvPr id="13" name="矩形 12"/>
              <p:cNvSpPr/>
              <p:nvPr/>
            </p:nvSpPr>
            <p:spPr>
              <a:xfrm>
                <a:off x="9075" y="6527"/>
                <a:ext cx="1557" cy="869"/>
              </a:xfrm>
              <a:prstGeom prst="rect">
                <a:avLst/>
              </a:prstGeom>
            </p:spPr>
            <p:txBody>
              <a:bodyPr wrap="none">
                <a:spAutoFit/>
              </a:bodyPr>
              <a:lstStyle/>
              <a:p>
                <a:pPr algn="l"/>
                <a:r>
                  <a:rPr lang="zh-CN" altLang="en-US" sz="2100" b="1" spc="100" dirty="0">
                    <a:solidFill>
                      <a:srgbClr val="16B6C2"/>
                    </a:solidFill>
                    <a:uFillTx/>
                    <a:latin typeface="微软雅黑" panose="020B0503020204020204" pitchFamily="34" charset="-122"/>
                    <a:ea typeface="微软雅黑" panose="020B0503020204020204" pitchFamily="34" charset="-122"/>
                  </a:rPr>
                  <a:t>结尾</a:t>
                </a: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41020" y="232410"/>
            <a:ext cx="304482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第一章  法律法规</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3"/>
            <a:stretch>
              <a:fillRect/>
            </a:stretch>
          </p:blipFill>
          <p:spPr>
            <a:xfrm>
              <a:off x="0" y="-1"/>
              <a:ext cx="7563224" cy="4354287"/>
            </a:xfrm>
            <a:prstGeom prst="rect">
              <a:avLst/>
            </a:prstGeom>
          </p:spPr>
        </p:pic>
        <p:pic>
          <p:nvPicPr>
            <p:cNvPr id="49" name="图片 48"/>
            <p:cNvPicPr>
              <a:picLocks noChangeAspect="1"/>
            </p:cNvPicPr>
            <p:nvPr/>
          </p:nvPicPr>
          <p:blipFill>
            <a:blip r:embed="rId4"/>
            <a:stretch>
              <a:fillRect/>
            </a:stretch>
          </p:blipFill>
          <p:spPr>
            <a:xfrm>
              <a:off x="2" y="0"/>
              <a:ext cx="6255656" cy="1990719"/>
            </a:xfrm>
            <a:prstGeom prst="rect">
              <a:avLst/>
            </a:prstGeom>
          </p:spPr>
        </p:pic>
      </p:grpSp>
      <p:grpSp>
        <p:nvGrpSpPr>
          <p:cNvPr id="52" name="组合 51"/>
          <p:cNvGrpSpPr/>
          <p:nvPr/>
        </p:nvGrpSpPr>
        <p:grpSpPr>
          <a:xfrm>
            <a:off x="639763" y="1126696"/>
            <a:ext cx="7864475" cy="3291634"/>
            <a:chOff x="1008" y="1744"/>
            <a:chExt cx="12385" cy="5184"/>
          </a:xfrm>
        </p:grpSpPr>
        <p:sp>
          <p:nvSpPr>
            <p:cNvPr id="6" name="文本框 5"/>
            <p:cNvSpPr txBox="1"/>
            <p:nvPr/>
          </p:nvSpPr>
          <p:spPr>
            <a:xfrm>
              <a:off x="1471" y="2187"/>
              <a:ext cx="6007" cy="4506"/>
            </a:xfrm>
            <a:prstGeom prst="rect">
              <a:avLst/>
            </a:prstGeom>
            <a:noFill/>
          </p:spPr>
          <p:txBody>
            <a:bodyPr wrap="square" rtlCol="0" anchor="t">
              <a:spAutoFit/>
            </a:bodyPr>
            <a:lstStyle/>
            <a:p>
              <a:pPr algn="just" defTabSz="1218565" fontAlgn="base">
                <a:lnSpc>
                  <a:spcPct val="100000"/>
                </a:lnSpc>
                <a:spcBef>
                  <a:spcPts val="0"/>
                </a:spcBef>
                <a:spcAft>
                  <a:spcPct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第四十二条 排放污染物企业事业的单位和其他生产经营者，应当采取措施，防止在生产建设或者其他活动中产生的环境污染物危害环境。建立环境保护责任制度，明确单位责任人和相关人员的责任。重点排污单位应当按照国家有关规定和监测规范安装使用监测设备，保证监测设备正常运行，保存原始监测记录。严禁违法排放污染物。</a:t>
              </a:r>
            </a:p>
          </p:txBody>
        </p:sp>
        <p:grpSp>
          <p:nvGrpSpPr>
            <p:cNvPr id="50" name="组合 49"/>
            <p:cNvGrpSpPr/>
            <p:nvPr/>
          </p:nvGrpSpPr>
          <p:grpSpPr>
            <a:xfrm>
              <a:off x="1008" y="1744"/>
              <a:ext cx="12385" cy="5184"/>
              <a:chOff x="1435" y="3100"/>
              <a:chExt cx="12385" cy="4310"/>
            </a:xfrm>
          </p:grpSpPr>
          <p:cxnSp>
            <p:nvCxnSpPr>
              <p:cNvPr id="39" name="直接连接符 38"/>
              <p:cNvCxnSpPr/>
              <p:nvPr/>
            </p:nvCxnSpPr>
            <p:spPr>
              <a:xfrm>
                <a:off x="1435" y="3373"/>
                <a:ext cx="3315" cy="0"/>
              </a:xfrm>
              <a:prstGeom prst="line">
                <a:avLst/>
              </a:prstGeom>
              <a:ln>
                <a:solidFill>
                  <a:srgbClr val="16B6C2"/>
                </a:solidFill>
              </a:ln>
            </p:spPr>
            <p:style>
              <a:lnRef idx="1">
                <a:schemeClr val="accent6"/>
              </a:lnRef>
              <a:fillRef idx="0">
                <a:schemeClr val="accent6"/>
              </a:fillRef>
              <a:effectRef idx="0">
                <a:schemeClr val="accent6"/>
              </a:effectRef>
              <a:fontRef idx="minor">
                <a:schemeClr val="tx1"/>
              </a:fontRef>
            </p:style>
          </p:cxnSp>
          <p:cxnSp>
            <p:nvCxnSpPr>
              <p:cNvPr id="40" name="直接连接符 39"/>
              <p:cNvCxnSpPr/>
              <p:nvPr/>
            </p:nvCxnSpPr>
            <p:spPr>
              <a:xfrm>
                <a:off x="1773" y="3100"/>
                <a:ext cx="0" cy="2340"/>
              </a:xfrm>
              <a:prstGeom prst="line">
                <a:avLst/>
              </a:prstGeom>
              <a:ln>
                <a:solidFill>
                  <a:srgbClr val="16B6C2"/>
                </a:solidFill>
              </a:ln>
            </p:spPr>
            <p:style>
              <a:lnRef idx="1">
                <a:schemeClr val="accent6"/>
              </a:lnRef>
              <a:fillRef idx="0">
                <a:schemeClr val="accent6"/>
              </a:fillRef>
              <a:effectRef idx="0">
                <a:schemeClr val="accent6"/>
              </a:effectRef>
              <a:fontRef idx="minor">
                <a:schemeClr val="tx1"/>
              </a:fontRef>
            </p:style>
          </p:cxnSp>
          <p:sp>
            <p:nvSpPr>
              <p:cNvPr id="41" name="矩形 6"/>
              <p:cNvSpPr/>
              <p:nvPr/>
            </p:nvSpPr>
            <p:spPr>
              <a:xfrm>
                <a:off x="1645" y="3245"/>
                <a:ext cx="255" cy="255"/>
              </a:xfrm>
              <a:prstGeom prst="rect">
                <a:avLst/>
              </a:prstGeom>
              <a:solidFill>
                <a:srgbClr val="16B6C2"/>
              </a:solidFill>
              <a:ln w="9525">
                <a:noFill/>
              </a:ln>
            </p:spPr>
            <p:txBody>
              <a:bodyPr lIns="67493" tIns="26997" rIns="67493" bIns="26997" anchor="t"/>
              <a:lstStyle/>
              <a:p>
                <a:pPr indent="457200">
                  <a:lnSpc>
                    <a:spcPct val="134000"/>
                  </a:lnSpc>
                  <a:spcBef>
                    <a:spcPts val="600"/>
                  </a:spcBef>
                </a:pPr>
                <a:endParaRPr lang="zh-CN" altLang="en-US" sz="1800" b="1" dirty="0">
                  <a:solidFill>
                    <a:schemeClr val="bg1"/>
                  </a:solidFill>
                  <a:latin typeface="微软雅黑" panose="020B0503020204020204" pitchFamily="34" charset="-122"/>
                  <a:ea typeface="微软雅黑" panose="020B0503020204020204" pitchFamily="34" charset="-122"/>
                </a:endParaRPr>
              </a:p>
            </p:txBody>
          </p:sp>
          <p:cxnSp>
            <p:nvCxnSpPr>
              <p:cNvPr id="42" name="直接连接符 41"/>
              <p:cNvCxnSpPr/>
              <p:nvPr/>
            </p:nvCxnSpPr>
            <p:spPr>
              <a:xfrm flipV="1">
                <a:off x="7965" y="3380"/>
                <a:ext cx="0" cy="4030"/>
              </a:xfrm>
              <a:prstGeom prst="line">
                <a:avLst/>
              </a:prstGeom>
              <a:ln>
                <a:solidFill>
                  <a:srgbClr val="EAA700"/>
                </a:solidFill>
              </a:ln>
            </p:spPr>
            <p:style>
              <a:lnRef idx="1">
                <a:schemeClr val="accent6"/>
              </a:lnRef>
              <a:fillRef idx="0">
                <a:schemeClr val="accent6"/>
              </a:fillRef>
              <a:effectRef idx="0">
                <a:schemeClr val="accent6"/>
              </a:effectRef>
              <a:fontRef idx="minor">
                <a:schemeClr val="tx1"/>
              </a:fontRef>
            </p:style>
          </p:cxnSp>
          <p:sp>
            <p:nvSpPr>
              <p:cNvPr id="45" name="矩形 44"/>
              <p:cNvSpPr/>
              <p:nvPr/>
            </p:nvSpPr>
            <p:spPr>
              <a:xfrm flipV="1">
                <a:off x="8220" y="7195"/>
                <a:ext cx="5600" cy="55"/>
              </a:xfrm>
              <a:prstGeom prst="rect">
                <a:avLst/>
              </a:prstGeom>
              <a:solidFill>
                <a:srgbClr val="DB1951"/>
              </a:solidFill>
              <a:ln w="9525">
                <a:noFill/>
              </a:ln>
            </p:spPr>
            <p:txBody>
              <a:bodyPr lIns="67493" tIns="26997" rIns="67493" bIns="26997" anchor="t"/>
              <a:lstStyle/>
              <a:p>
                <a:pPr indent="457200">
                  <a:lnSpc>
                    <a:spcPct val="134000"/>
                  </a:lnSpc>
                  <a:spcBef>
                    <a:spcPts val="600"/>
                  </a:spcBef>
                </a:pPr>
                <a:endParaRPr lang="en-US" altLang="zh-CN" sz="1800" b="1" dirty="0">
                  <a:solidFill>
                    <a:schemeClr val="bg1"/>
                  </a:solidFill>
                  <a:latin typeface="微软雅黑" panose="020B0503020204020204" pitchFamily="34" charset="-122"/>
                  <a:ea typeface="微软雅黑" panose="020B0503020204020204" pitchFamily="34" charset="-122"/>
                </a:endParaRPr>
              </a:p>
            </p:txBody>
          </p:sp>
        </p:grpSp>
        <p:pic>
          <p:nvPicPr>
            <p:cNvPr id="51" name="图片 50"/>
            <p:cNvPicPr>
              <a:picLocks noChangeAspect="1"/>
            </p:cNvPicPr>
            <p:nvPr/>
          </p:nvPicPr>
          <p:blipFill>
            <a:blip r:embed="rId5"/>
            <a:stretch>
              <a:fillRect/>
            </a:stretch>
          </p:blipFill>
          <p:spPr>
            <a:xfrm>
              <a:off x="7793" y="2082"/>
              <a:ext cx="5600" cy="4349"/>
            </a:xfrm>
            <a:prstGeom prst="rect">
              <a:avLst/>
            </a:prstGeom>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41020" y="232410"/>
            <a:ext cx="304482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第一章  法律法规</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3"/>
            <a:stretch>
              <a:fillRect/>
            </a:stretch>
          </p:blipFill>
          <p:spPr>
            <a:xfrm>
              <a:off x="0" y="-1"/>
              <a:ext cx="7563224" cy="4354287"/>
            </a:xfrm>
            <a:prstGeom prst="rect">
              <a:avLst/>
            </a:prstGeom>
          </p:spPr>
        </p:pic>
        <p:pic>
          <p:nvPicPr>
            <p:cNvPr id="49" name="图片 48"/>
            <p:cNvPicPr>
              <a:picLocks noChangeAspect="1"/>
            </p:cNvPicPr>
            <p:nvPr/>
          </p:nvPicPr>
          <p:blipFill>
            <a:blip r:embed="rId4"/>
            <a:stretch>
              <a:fillRect/>
            </a:stretch>
          </p:blipFill>
          <p:spPr>
            <a:xfrm>
              <a:off x="2" y="0"/>
              <a:ext cx="6255656" cy="1990719"/>
            </a:xfrm>
            <a:prstGeom prst="rect">
              <a:avLst/>
            </a:prstGeom>
          </p:spPr>
        </p:pic>
      </p:grpSp>
      <p:grpSp>
        <p:nvGrpSpPr>
          <p:cNvPr id="24" name="组合 23"/>
          <p:cNvGrpSpPr/>
          <p:nvPr/>
        </p:nvGrpSpPr>
        <p:grpSpPr>
          <a:xfrm>
            <a:off x="741045" y="1098550"/>
            <a:ext cx="7661910" cy="3377565"/>
            <a:chOff x="1048" y="1415"/>
            <a:chExt cx="12066" cy="5319"/>
          </a:xfrm>
        </p:grpSpPr>
        <p:pic>
          <p:nvPicPr>
            <p:cNvPr id="28677" name="图片 3"/>
            <p:cNvPicPr>
              <a:picLocks noChangeAspect="1"/>
            </p:cNvPicPr>
            <p:nvPr/>
          </p:nvPicPr>
          <p:blipFill>
            <a:blip r:embed="rId5"/>
            <a:stretch>
              <a:fillRect/>
            </a:stretch>
          </p:blipFill>
          <p:spPr>
            <a:xfrm>
              <a:off x="1048" y="1832"/>
              <a:ext cx="5215" cy="4485"/>
            </a:xfrm>
            <a:prstGeom prst="rect">
              <a:avLst/>
            </a:prstGeom>
            <a:noFill/>
            <a:ln w="9525">
              <a:noFill/>
            </a:ln>
          </p:spPr>
        </p:pic>
        <p:grpSp>
          <p:nvGrpSpPr>
            <p:cNvPr id="23" name="组合 22"/>
            <p:cNvGrpSpPr/>
            <p:nvPr/>
          </p:nvGrpSpPr>
          <p:grpSpPr>
            <a:xfrm>
              <a:off x="6310" y="1415"/>
              <a:ext cx="6804" cy="5319"/>
              <a:chOff x="6310" y="1415"/>
              <a:chExt cx="6804" cy="5319"/>
            </a:xfrm>
          </p:grpSpPr>
          <p:grpSp>
            <p:nvGrpSpPr>
              <p:cNvPr id="16" name="组合 15"/>
              <p:cNvGrpSpPr/>
              <p:nvPr/>
            </p:nvGrpSpPr>
            <p:grpSpPr>
              <a:xfrm>
                <a:off x="6310" y="1415"/>
                <a:ext cx="6804" cy="2690"/>
                <a:chOff x="6310" y="1415"/>
                <a:chExt cx="6804" cy="2690"/>
              </a:xfrm>
            </p:grpSpPr>
            <p:sp>
              <p:nvSpPr>
                <p:cNvPr id="2" name="文本框 1"/>
                <p:cNvSpPr txBox="1"/>
                <p:nvPr/>
              </p:nvSpPr>
              <p:spPr>
                <a:xfrm>
                  <a:off x="6310" y="1982"/>
                  <a:ext cx="6805" cy="2082"/>
                </a:xfrm>
                <a:prstGeom prst="rect">
                  <a:avLst/>
                </a:prstGeom>
                <a:noFill/>
              </p:spPr>
              <p:txBody>
                <a:bodyPr wrap="square" rtlCol="0" anchor="t">
                  <a:spAutoFit/>
                </a:bodyPr>
                <a:lstStyle/>
                <a:p>
                  <a:pPr algn="just" defTabSz="1218565" fontAlgn="base">
                    <a:lnSpc>
                      <a:spcPct val="100000"/>
                    </a:lnSpc>
                    <a:spcBef>
                      <a:spcPts val="0"/>
                    </a:spcBef>
                    <a:spcAft>
                      <a:spcPct val="0"/>
                    </a:spcAft>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排放污染物的企业事业单位和其他生产经营者，应当按照国家有关规定</a:t>
                  </a:r>
                  <a:r>
                    <a:rPr lang="zh-CN" altLang="en-US" sz="1600" b="1" dirty="0">
                      <a:solidFill>
                        <a:srgbClr val="16B6C2"/>
                      </a:solidFill>
                      <a:latin typeface="微软雅黑" panose="020B0503020204020204" pitchFamily="34" charset="-122"/>
                      <a:ea typeface="微软雅黑" panose="020B0503020204020204" pitchFamily="34" charset="-122"/>
                      <a:sym typeface="+mn-ea"/>
                    </a:rPr>
                    <a:t>缴纳排污费</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。排污费应当全部专项用于环境污染防治，任何单位和个人不得截留、挤占或者挪作他用。依照法律规定征收环境保护税的，不再征收排污费。</a:t>
                  </a:r>
                </a:p>
              </p:txBody>
            </p:sp>
            <p:sp>
              <p:nvSpPr>
                <p:cNvPr id="7" name="矩形 6"/>
                <p:cNvSpPr/>
                <p:nvPr/>
              </p:nvSpPr>
              <p:spPr>
                <a:xfrm>
                  <a:off x="6310" y="1415"/>
                  <a:ext cx="6733" cy="593"/>
                </a:xfrm>
                <a:prstGeom prst="rect">
                  <a:avLst/>
                </a:prstGeom>
                <a:solidFill>
                  <a:srgbClr val="16B6C2"/>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121729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矩形 10"/>
                <p:cNvSpPr/>
                <p:nvPr/>
              </p:nvSpPr>
              <p:spPr>
                <a:xfrm>
                  <a:off x="6310" y="4023"/>
                  <a:ext cx="6733" cy="83"/>
                </a:xfrm>
                <a:prstGeom prst="rect">
                  <a:avLst/>
                </a:prstGeom>
                <a:solidFill>
                  <a:srgbClr val="16B6C2"/>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121729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文本框 13"/>
                <p:cNvSpPr txBox="1"/>
                <p:nvPr/>
              </p:nvSpPr>
              <p:spPr>
                <a:xfrm>
                  <a:off x="8582" y="1415"/>
                  <a:ext cx="2188" cy="580"/>
                </a:xfrm>
                <a:prstGeom prst="rect">
                  <a:avLst/>
                </a:prstGeom>
                <a:noFill/>
              </p:spPr>
              <p:txBody>
                <a:bodyPr wrap="none" rtlCol="0" anchor="t">
                  <a:spAutoFit/>
                </a:bodyPr>
                <a:lstStyle/>
                <a:p>
                  <a:r>
                    <a:rPr lang="zh-CN" altLang="en-US" b="1" spc="100" dirty="0">
                      <a:solidFill>
                        <a:schemeClr val="bg1"/>
                      </a:solidFill>
                      <a:uFillTx/>
                      <a:latin typeface="微软雅黑" panose="020B0503020204020204" pitchFamily="34" charset="-122"/>
                      <a:ea typeface="微软雅黑" panose="020B0503020204020204" pitchFamily="34" charset="-122"/>
                      <a:sym typeface="+mn-ea"/>
                    </a:rPr>
                    <a:t>第四十三条</a:t>
                  </a:r>
                </a:p>
              </p:txBody>
            </p:sp>
          </p:grpSp>
          <p:grpSp>
            <p:nvGrpSpPr>
              <p:cNvPr id="22" name="组合 21"/>
              <p:cNvGrpSpPr/>
              <p:nvPr/>
            </p:nvGrpSpPr>
            <p:grpSpPr>
              <a:xfrm>
                <a:off x="6310" y="4420"/>
                <a:ext cx="6732" cy="2315"/>
                <a:chOff x="6310" y="4420"/>
                <a:chExt cx="6732" cy="2315"/>
              </a:xfrm>
            </p:grpSpPr>
            <p:sp>
              <p:nvSpPr>
                <p:cNvPr id="15" name="文本框 14"/>
                <p:cNvSpPr txBox="1"/>
                <p:nvPr/>
              </p:nvSpPr>
              <p:spPr>
                <a:xfrm>
                  <a:off x="6310" y="5013"/>
                  <a:ext cx="6733" cy="1695"/>
                </a:xfrm>
                <a:prstGeom prst="rect">
                  <a:avLst/>
                </a:prstGeom>
                <a:noFill/>
              </p:spPr>
              <p:txBody>
                <a:bodyPr wrap="square" rtlCol="0" anchor="t">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各级人民政府及其有关部门和企业事业单位，应当依照</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中华人民共和国突发事件应对法</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的规定，做好突发环境事件的</a:t>
                  </a:r>
                  <a:r>
                    <a:rPr lang="zh-CN" altLang="en-US" sz="1600" b="1" dirty="0">
                      <a:solidFill>
                        <a:srgbClr val="16B6C2"/>
                      </a:solidFill>
                      <a:latin typeface="微软雅黑" panose="020B0503020204020204" pitchFamily="34" charset="-122"/>
                      <a:ea typeface="微软雅黑" panose="020B0503020204020204" pitchFamily="34" charset="-122"/>
                      <a:sym typeface="+mn-ea"/>
                    </a:rPr>
                    <a:t>风险控制、应急准备、应急处置和事后恢复</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等工作。</a:t>
                  </a:r>
                  <a:endParaRPr lang="zh-CN" altLang="en-US" sz="1600">
                    <a:latin typeface="微软雅黑" panose="020B0503020204020204" pitchFamily="34" charset="-122"/>
                  </a:endParaRPr>
                </a:p>
              </p:txBody>
            </p:sp>
            <p:sp>
              <p:nvSpPr>
                <p:cNvPr id="19" name="矩形 18"/>
                <p:cNvSpPr/>
                <p:nvPr/>
              </p:nvSpPr>
              <p:spPr>
                <a:xfrm>
                  <a:off x="6310" y="4420"/>
                  <a:ext cx="6733" cy="593"/>
                </a:xfrm>
                <a:prstGeom prst="rect">
                  <a:avLst/>
                </a:prstGeom>
                <a:solidFill>
                  <a:srgbClr val="EAA7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121729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矩形 19"/>
                <p:cNvSpPr/>
                <p:nvPr/>
              </p:nvSpPr>
              <p:spPr>
                <a:xfrm>
                  <a:off x="6310" y="6653"/>
                  <a:ext cx="6733" cy="83"/>
                </a:xfrm>
                <a:prstGeom prst="rect">
                  <a:avLst/>
                </a:prstGeom>
                <a:solidFill>
                  <a:srgbClr val="EAA7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121729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文本框 20"/>
                <p:cNvSpPr txBox="1"/>
                <p:nvPr/>
              </p:nvSpPr>
              <p:spPr>
                <a:xfrm>
                  <a:off x="8582" y="4420"/>
                  <a:ext cx="2188" cy="580"/>
                </a:xfrm>
                <a:prstGeom prst="rect">
                  <a:avLst/>
                </a:prstGeom>
                <a:noFill/>
              </p:spPr>
              <p:txBody>
                <a:bodyPr wrap="none" rtlCol="0" anchor="t">
                  <a:spAutoFit/>
                </a:bodyPr>
                <a:lstStyle/>
                <a:p>
                  <a:r>
                    <a:rPr lang="zh-CN" altLang="en-US" b="1" spc="100" dirty="0">
                      <a:solidFill>
                        <a:schemeClr val="bg1"/>
                      </a:solidFill>
                      <a:uFillTx/>
                      <a:latin typeface="微软雅黑" panose="020B0503020204020204" pitchFamily="34" charset="-122"/>
                      <a:ea typeface="微软雅黑" panose="020B0503020204020204" pitchFamily="34" charset="-122"/>
                      <a:sym typeface="+mn-ea"/>
                    </a:rPr>
                    <a:t>第四十七条</a:t>
                  </a:r>
                </a:p>
              </p:txBody>
            </p:sp>
          </p:grpSp>
        </p:gr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41020" y="232410"/>
            <a:ext cx="304482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第一章  法律法规</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3"/>
            <a:stretch>
              <a:fillRect/>
            </a:stretch>
          </p:blipFill>
          <p:spPr>
            <a:xfrm>
              <a:off x="0" y="-1"/>
              <a:ext cx="7563224" cy="4354287"/>
            </a:xfrm>
            <a:prstGeom prst="rect">
              <a:avLst/>
            </a:prstGeom>
          </p:spPr>
        </p:pic>
        <p:pic>
          <p:nvPicPr>
            <p:cNvPr id="49" name="图片 48"/>
            <p:cNvPicPr>
              <a:picLocks noChangeAspect="1"/>
            </p:cNvPicPr>
            <p:nvPr/>
          </p:nvPicPr>
          <p:blipFill>
            <a:blip r:embed="rId4"/>
            <a:stretch>
              <a:fillRect/>
            </a:stretch>
          </p:blipFill>
          <p:spPr>
            <a:xfrm>
              <a:off x="2" y="0"/>
              <a:ext cx="6255656" cy="1990719"/>
            </a:xfrm>
            <a:prstGeom prst="rect">
              <a:avLst/>
            </a:prstGeom>
          </p:spPr>
        </p:pic>
      </p:grpSp>
      <p:grpSp>
        <p:nvGrpSpPr>
          <p:cNvPr id="26" name="组合 25"/>
          <p:cNvGrpSpPr/>
          <p:nvPr/>
        </p:nvGrpSpPr>
        <p:grpSpPr>
          <a:xfrm>
            <a:off x="925513" y="1324610"/>
            <a:ext cx="7521575" cy="2910840"/>
            <a:chOff x="1004" y="2011"/>
            <a:chExt cx="11845" cy="4584"/>
          </a:xfrm>
        </p:grpSpPr>
        <p:pic>
          <p:nvPicPr>
            <p:cNvPr id="29701" name="图片 2"/>
            <p:cNvPicPr>
              <a:picLocks noChangeAspect="1"/>
            </p:cNvPicPr>
            <p:nvPr/>
          </p:nvPicPr>
          <p:blipFill>
            <a:blip r:embed="rId5"/>
            <a:stretch>
              <a:fillRect/>
            </a:stretch>
          </p:blipFill>
          <p:spPr>
            <a:xfrm>
              <a:off x="7277" y="2138"/>
              <a:ext cx="5572" cy="4457"/>
            </a:xfrm>
            <a:prstGeom prst="rect">
              <a:avLst/>
            </a:prstGeom>
            <a:noFill/>
            <a:ln w="9525">
              <a:noFill/>
            </a:ln>
          </p:spPr>
        </p:pic>
        <p:grpSp>
          <p:nvGrpSpPr>
            <p:cNvPr id="25" name="组合 24"/>
            <p:cNvGrpSpPr/>
            <p:nvPr/>
          </p:nvGrpSpPr>
          <p:grpSpPr>
            <a:xfrm>
              <a:off x="1004" y="2011"/>
              <a:ext cx="6244" cy="4560"/>
              <a:chOff x="1004" y="2470"/>
              <a:chExt cx="6244" cy="4560"/>
            </a:xfrm>
          </p:grpSpPr>
          <p:sp>
            <p:nvSpPr>
              <p:cNvPr id="10" name="矩形 9"/>
              <p:cNvSpPr/>
              <p:nvPr/>
            </p:nvSpPr>
            <p:spPr>
              <a:xfrm>
                <a:off x="1004" y="4634"/>
                <a:ext cx="6244" cy="2396"/>
              </a:xfrm>
              <a:prstGeom prst="rect">
                <a:avLst/>
              </a:prstGeom>
              <a:solidFill>
                <a:srgbClr val="16B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文本框 5"/>
              <p:cNvSpPr txBox="1"/>
              <p:nvPr/>
            </p:nvSpPr>
            <p:spPr>
              <a:xfrm>
                <a:off x="1168" y="4791"/>
                <a:ext cx="5916" cy="2082"/>
              </a:xfrm>
              <a:prstGeom prst="rect">
                <a:avLst/>
              </a:prstGeom>
              <a:noFill/>
            </p:spPr>
            <p:txBody>
              <a:bodyPr wrap="square" rtlCol="0" anchor="t">
                <a:spAutoFit/>
              </a:bodyPr>
              <a:lstStyle/>
              <a:p>
                <a:pPr algn="just" defTabSz="1218565" fontAlgn="base">
                  <a:spcBef>
                    <a:spcPct val="20000"/>
                  </a:spcBef>
                  <a:spcAft>
                    <a:spcPct val="0"/>
                  </a:spcAft>
                </a:pPr>
                <a:r>
                  <a:rPr lang="zh-CN" altLang="en-US" sz="1600" dirty="0">
                    <a:solidFill>
                      <a:schemeClr val="bg1"/>
                    </a:solidFill>
                    <a:latin typeface="微软雅黑" panose="020B0503020204020204" pitchFamily="34" charset="-122"/>
                    <a:ea typeface="微软雅黑" panose="020B0503020204020204" pitchFamily="34" charset="-122"/>
                    <a:sym typeface="+mn-ea"/>
                  </a:rPr>
                  <a:t>第六十条  企业事业单位和其他生产经营者超过污染物排放标准或者超过重点污染物排放总量控制指标排放污染物的，可以责令其采取限制生产、停产整治等措施；情节严重的，责令停业、关闭。</a:t>
                </a:r>
              </a:p>
            </p:txBody>
          </p:sp>
          <p:sp>
            <p:nvSpPr>
              <p:cNvPr id="18" name="文本框 17"/>
              <p:cNvSpPr txBox="1"/>
              <p:nvPr/>
            </p:nvSpPr>
            <p:spPr>
              <a:xfrm>
                <a:off x="1004" y="2470"/>
                <a:ext cx="6244" cy="2082"/>
              </a:xfrm>
              <a:prstGeom prst="rect">
                <a:avLst/>
              </a:prstGeom>
              <a:noFill/>
            </p:spPr>
            <p:txBody>
              <a:bodyPr wrap="square" rtlCol="0" anchor="t">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第五十九条  企业事业单位和其他生产经营者违法排放污染物，受到罚款处罚，被责令改正，拒不改正的，依法作出处罚决定的行政机关可以自责令改正之日的次日起，按照原处罚数额</a:t>
                </a:r>
                <a:r>
                  <a:rPr lang="zh-CN" altLang="en-US" sz="1600" b="1" dirty="0">
                    <a:solidFill>
                      <a:srgbClr val="16B6C2"/>
                    </a:solidFill>
                    <a:latin typeface="微软雅黑" panose="020B0503020204020204" pitchFamily="34" charset="-122"/>
                    <a:ea typeface="微软雅黑" panose="020B0503020204020204" pitchFamily="34" charset="-122"/>
                    <a:sym typeface="+mn-ea"/>
                  </a:rPr>
                  <a:t>按日连续处罚</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endParaRPr lang="zh-CN" altLang="en-US" sz="1600"/>
              </a:p>
            </p:txBody>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41020" y="232410"/>
            <a:ext cx="304482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第一章  法律法规</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3"/>
            <a:stretch>
              <a:fillRect/>
            </a:stretch>
          </p:blipFill>
          <p:spPr>
            <a:xfrm>
              <a:off x="0" y="-1"/>
              <a:ext cx="7563224" cy="4354287"/>
            </a:xfrm>
            <a:prstGeom prst="rect">
              <a:avLst/>
            </a:prstGeom>
          </p:spPr>
        </p:pic>
        <p:pic>
          <p:nvPicPr>
            <p:cNvPr id="49" name="图片 48"/>
            <p:cNvPicPr>
              <a:picLocks noChangeAspect="1"/>
            </p:cNvPicPr>
            <p:nvPr/>
          </p:nvPicPr>
          <p:blipFill>
            <a:blip r:embed="rId4"/>
            <a:stretch>
              <a:fillRect/>
            </a:stretch>
          </p:blipFill>
          <p:spPr>
            <a:xfrm>
              <a:off x="2" y="0"/>
              <a:ext cx="6255656" cy="1990719"/>
            </a:xfrm>
            <a:prstGeom prst="rect">
              <a:avLst/>
            </a:prstGeom>
          </p:spPr>
        </p:pic>
      </p:grpSp>
      <p:sp>
        <p:nvSpPr>
          <p:cNvPr id="41" name="文本框 40"/>
          <p:cNvSpPr txBox="1"/>
          <p:nvPr/>
        </p:nvSpPr>
        <p:spPr>
          <a:xfrm>
            <a:off x="923925" y="838835"/>
            <a:ext cx="7221855" cy="1004570"/>
          </a:xfrm>
          <a:prstGeom prst="rect">
            <a:avLst/>
          </a:prstGeom>
          <a:noFill/>
        </p:spPr>
        <p:txBody>
          <a:bodyPr wrap="square" rtlCol="0" anchor="t">
            <a:spAutoFit/>
          </a:bodyPr>
          <a:lstStyle/>
          <a:p>
            <a:pPr algn="just">
              <a:lnSpc>
                <a:spcPct val="110000"/>
              </a:lnSpc>
              <a:spcBef>
                <a:spcPts val="0"/>
              </a:spcBef>
              <a:spcAft>
                <a:spcPts val="0"/>
              </a:spcAft>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mn-ea"/>
              </a:rPr>
              <a:t>第六十三条  企业事业单位和其他生产经营者有下列行为之一，对其直接负责的主管人员和其他直接责任人员，处十日以上十五日以下拘留；情节较轻的，处五日以上十日以下拘留：</a:t>
            </a:r>
            <a:endParaRPr lang="zh-CN" altLang="en-US"/>
          </a:p>
        </p:txBody>
      </p:sp>
      <p:grpSp>
        <p:nvGrpSpPr>
          <p:cNvPr id="50" name="组合 49"/>
          <p:cNvGrpSpPr/>
          <p:nvPr/>
        </p:nvGrpSpPr>
        <p:grpSpPr>
          <a:xfrm>
            <a:off x="922973" y="1920875"/>
            <a:ext cx="7298055" cy="3222625"/>
            <a:chOff x="1184" y="3040"/>
            <a:chExt cx="11493" cy="5075"/>
          </a:xfrm>
        </p:grpSpPr>
        <p:sp>
          <p:nvSpPr>
            <p:cNvPr id="8" name="Freeform 5"/>
            <p:cNvSpPr/>
            <p:nvPr/>
          </p:nvSpPr>
          <p:spPr bwMode="auto">
            <a:xfrm>
              <a:off x="5462" y="3867"/>
              <a:ext cx="1942" cy="2133"/>
            </a:xfrm>
            <a:custGeom>
              <a:avLst/>
              <a:gdLst>
                <a:gd name="T0" fmla="*/ 388 w 388"/>
                <a:gd name="T1" fmla="*/ 426 h 426"/>
                <a:gd name="T2" fmla="*/ 336 w 388"/>
                <a:gd name="T3" fmla="*/ 426 h 426"/>
                <a:gd name="T4" fmla="*/ 336 w 388"/>
                <a:gd name="T5" fmla="*/ 287 h 426"/>
                <a:gd name="T6" fmla="*/ 277 w 388"/>
                <a:gd name="T7" fmla="*/ 230 h 426"/>
                <a:gd name="T8" fmla="*/ 99 w 388"/>
                <a:gd name="T9" fmla="*/ 230 h 426"/>
                <a:gd name="T10" fmla="*/ 0 w 388"/>
                <a:gd name="T11" fmla="*/ 132 h 426"/>
                <a:gd name="T12" fmla="*/ 0 w 388"/>
                <a:gd name="T13" fmla="*/ 131 h 426"/>
                <a:gd name="T14" fmla="*/ 0 w 388"/>
                <a:gd name="T15" fmla="*/ 0 h 426"/>
                <a:gd name="T16" fmla="*/ 52 w 388"/>
                <a:gd name="T17" fmla="*/ 0 h 426"/>
                <a:gd name="T18" fmla="*/ 52 w 388"/>
                <a:gd name="T19" fmla="*/ 130 h 426"/>
                <a:gd name="T20" fmla="*/ 60 w 388"/>
                <a:gd name="T21" fmla="*/ 156 h 426"/>
                <a:gd name="T22" fmla="*/ 99 w 388"/>
                <a:gd name="T23" fmla="*/ 178 h 426"/>
                <a:gd name="T24" fmla="*/ 280 w 388"/>
                <a:gd name="T25" fmla="*/ 178 h 426"/>
                <a:gd name="T26" fmla="*/ 282 w 388"/>
                <a:gd name="T27" fmla="*/ 178 h 426"/>
                <a:gd name="T28" fmla="*/ 388 w 388"/>
                <a:gd name="T29" fmla="*/ 287 h 426"/>
                <a:gd name="T30" fmla="*/ 388 w 388"/>
                <a:gd name="T31" fmla="*/ 42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8" h="426">
                  <a:moveTo>
                    <a:pt x="388" y="426"/>
                  </a:moveTo>
                  <a:cubicBezTo>
                    <a:pt x="336" y="426"/>
                    <a:pt x="336" y="426"/>
                    <a:pt x="336" y="426"/>
                  </a:cubicBezTo>
                  <a:cubicBezTo>
                    <a:pt x="336" y="287"/>
                    <a:pt x="336" y="287"/>
                    <a:pt x="336" y="287"/>
                  </a:cubicBezTo>
                  <a:cubicBezTo>
                    <a:pt x="336" y="241"/>
                    <a:pt x="287" y="231"/>
                    <a:pt x="277" y="230"/>
                  </a:cubicBezTo>
                  <a:cubicBezTo>
                    <a:pt x="99" y="230"/>
                    <a:pt x="99" y="230"/>
                    <a:pt x="99" y="230"/>
                  </a:cubicBezTo>
                  <a:cubicBezTo>
                    <a:pt x="29" y="230"/>
                    <a:pt x="1" y="171"/>
                    <a:pt x="0" y="132"/>
                  </a:cubicBezTo>
                  <a:cubicBezTo>
                    <a:pt x="0" y="131"/>
                    <a:pt x="0" y="131"/>
                    <a:pt x="0" y="131"/>
                  </a:cubicBezTo>
                  <a:cubicBezTo>
                    <a:pt x="0" y="0"/>
                    <a:pt x="0" y="0"/>
                    <a:pt x="0" y="0"/>
                  </a:cubicBezTo>
                  <a:cubicBezTo>
                    <a:pt x="52" y="0"/>
                    <a:pt x="52" y="0"/>
                    <a:pt x="52" y="0"/>
                  </a:cubicBezTo>
                  <a:cubicBezTo>
                    <a:pt x="52" y="130"/>
                    <a:pt x="52" y="130"/>
                    <a:pt x="52" y="130"/>
                  </a:cubicBezTo>
                  <a:cubicBezTo>
                    <a:pt x="53" y="132"/>
                    <a:pt x="54" y="145"/>
                    <a:pt x="60" y="156"/>
                  </a:cubicBezTo>
                  <a:cubicBezTo>
                    <a:pt x="68" y="171"/>
                    <a:pt x="81" y="178"/>
                    <a:pt x="99" y="178"/>
                  </a:cubicBezTo>
                  <a:cubicBezTo>
                    <a:pt x="280" y="178"/>
                    <a:pt x="280" y="178"/>
                    <a:pt x="280" y="178"/>
                  </a:cubicBezTo>
                  <a:cubicBezTo>
                    <a:pt x="282" y="178"/>
                    <a:pt x="282" y="178"/>
                    <a:pt x="282" y="178"/>
                  </a:cubicBezTo>
                  <a:cubicBezTo>
                    <a:pt x="319" y="182"/>
                    <a:pt x="388" y="210"/>
                    <a:pt x="388" y="287"/>
                  </a:cubicBezTo>
                  <a:lnTo>
                    <a:pt x="388" y="426"/>
                  </a:lnTo>
                  <a:close/>
                </a:path>
              </a:pathLst>
            </a:custGeom>
            <a:solidFill>
              <a:srgbClr val="16B6C2"/>
            </a:solidFill>
            <a:ln>
              <a:noFill/>
            </a:ln>
          </p:spPr>
          <p:txBody>
            <a:bodyPr vert="horz" wrap="square" lIns="68571" tIns="34285" rIns="68571" bIns="34285" numCol="1" anchor="t" anchorCtr="0" compatLnSpc="1"/>
            <a:lstStyle/>
            <a:p>
              <a:endParaRPr lang="zh-CN" altLang="en-US" sz="1350"/>
            </a:p>
          </p:txBody>
        </p:sp>
        <p:sp>
          <p:nvSpPr>
            <p:cNvPr id="11" name="Freeform 6"/>
            <p:cNvSpPr/>
            <p:nvPr/>
          </p:nvSpPr>
          <p:spPr bwMode="auto">
            <a:xfrm>
              <a:off x="7144" y="3472"/>
              <a:ext cx="1944" cy="3095"/>
            </a:xfrm>
            <a:custGeom>
              <a:avLst/>
              <a:gdLst>
                <a:gd name="T0" fmla="*/ 52 w 388"/>
                <a:gd name="T1" fmla="*/ 618 h 618"/>
                <a:gd name="T2" fmla="*/ 0 w 388"/>
                <a:gd name="T3" fmla="*/ 618 h 618"/>
                <a:gd name="T4" fmla="*/ 0 w 388"/>
                <a:gd name="T5" fmla="*/ 295 h 618"/>
                <a:gd name="T6" fmla="*/ 13 w 388"/>
                <a:gd name="T7" fmla="*/ 247 h 618"/>
                <a:gd name="T8" fmla="*/ 99 w 388"/>
                <a:gd name="T9" fmla="*/ 196 h 618"/>
                <a:gd name="T10" fmla="*/ 281 w 388"/>
                <a:gd name="T11" fmla="*/ 196 h 618"/>
                <a:gd name="T12" fmla="*/ 320 w 388"/>
                <a:gd name="T13" fmla="*/ 188 h 618"/>
                <a:gd name="T14" fmla="*/ 336 w 388"/>
                <a:gd name="T15" fmla="*/ 139 h 618"/>
                <a:gd name="T16" fmla="*/ 336 w 388"/>
                <a:gd name="T17" fmla="*/ 0 h 618"/>
                <a:gd name="T18" fmla="*/ 388 w 388"/>
                <a:gd name="T19" fmla="*/ 0 h 618"/>
                <a:gd name="T20" fmla="*/ 388 w 388"/>
                <a:gd name="T21" fmla="*/ 139 h 618"/>
                <a:gd name="T22" fmla="*/ 353 w 388"/>
                <a:gd name="T23" fmla="*/ 228 h 618"/>
                <a:gd name="T24" fmla="*/ 277 w 388"/>
                <a:gd name="T25" fmla="*/ 249 h 618"/>
                <a:gd name="T26" fmla="*/ 99 w 388"/>
                <a:gd name="T27" fmla="*/ 249 h 618"/>
                <a:gd name="T28" fmla="*/ 60 w 388"/>
                <a:gd name="T29" fmla="*/ 270 h 618"/>
                <a:gd name="T30" fmla="*/ 52 w 388"/>
                <a:gd name="T31" fmla="*/ 296 h 618"/>
                <a:gd name="T32" fmla="*/ 52 w 388"/>
                <a:gd name="T33"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8" h="618">
                  <a:moveTo>
                    <a:pt x="52" y="618"/>
                  </a:moveTo>
                  <a:cubicBezTo>
                    <a:pt x="0" y="618"/>
                    <a:pt x="0" y="618"/>
                    <a:pt x="0" y="618"/>
                  </a:cubicBezTo>
                  <a:cubicBezTo>
                    <a:pt x="0" y="295"/>
                    <a:pt x="0" y="295"/>
                    <a:pt x="0" y="295"/>
                  </a:cubicBezTo>
                  <a:cubicBezTo>
                    <a:pt x="0" y="292"/>
                    <a:pt x="1" y="270"/>
                    <a:pt x="13" y="247"/>
                  </a:cubicBezTo>
                  <a:cubicBezTo>
                    <a:pt x="30" y="214"/>
                    <a:pt x="61" y="196"/>
                    <a:pt x="99" y="196"/>
                  </a:cubicBezTo>
                  <a:cubicBezTo>
                    <a:pt x="281" y="196"/>
                    <a:pt x="281" y="196"/>
                    <a:pt x="281" y="196"/>
                  </a:cubicBezTo>
                  <a:cubicBezTo>
                    <a:pt x="281" y="196"/>
                    <a:pt x="304" y="198"/>
                    <a:pt x="320" y="188"/>
                  </a:cubicBezTo>
                  <a:cubicBezTo>
                    <a:pt x="332" y="180"/>
                    <a:pt x="336" y="163"/>
                    <a:pt x="336" y="139"/>
                  </a:cubicBezTo>
                  <a:cubicBezTo>
                    <a:pt x="336" y="0"/>
                    <a:pt x="336" y="0"/>
                    <a:pt x="336" y="0"/>
                  </a:cubicBezTo>
                  <a:cubicBezTo>
                    <a:pt x="388" y="0"/>
                    <a:pt x="388" y="0"/>
                    <a:pt x="388" y="0"/>
                  </a:cubicBezTo>
                  <a:cubicBezTo>
                    <a:pt x="388" y="139"/>
                    <a:pt x="388" y="139"/>
                    <a:pt x="388" y="139"/>
                  </a:cubicBezTo>
                  <a:cubicBezTo>
                    <a:pt x="388" y="179"/>
                    <a:pt x="377" y="209"/>
                    <a:pt x="353" y="228"/>
                  </a:cubicBezTo>
                  <a:cubicBezTo>
                    <a:pt x="324" y="253"/>
                    <a:pt x="288" y="250"/>
                    <a:pt x="277" y="249"/>
                  </a:cubicBezTo>
                  <a:cubicBezTo>
                    <a:pt x="99" y="249"/>
                    <a:pt x="99" y="249"/>
                    <a:pt x="99" y="249"/>
                  </a:cubicBezTo>
                  <a:cubicBezTo>
                    <a:pt x="81" y="249"/>
                    <a:pt x="68" y="255"/>
                    <a:pt x="60" y="270"/>
                  </a:cubicBezTo>
                  <a:cubicBezTo>
                    <a:pt x="54" y="282"/>
                    <a:pt x="53" y="294"/>
                    <a:pt x="52" y="296"/>
                  </a:cubicBezTo>
                  <a:lnTo>
                    <a:pt x="52" y="618"/>
                  </a:lnTo>
                  <a:close/>
                </a:path>
              </a:pathLst>
            </a:custGeom>
            <a:solidFill>
              <a:srgbClr val="EAA700"/>
            </a:solidFill>
            <a:ln>
              <a:noFill/>
            </a:ln>
          </p:spPr>
          <p:txBody>
            <a:bodyPr vert="horz" wrap="square" lIns="68571" tIns="34285" rIns="68571" bIns="34285" numCol="1" anchor="t" anchorCtr="0" compatLnSpc="1"/>
            <a:lstStyle/>
            <a:p>
              <a:endParaRPr lang="zh-CN" altLang="en-US" sz="1350"/>
            </a:p>
          </p:txBody>
        </p:sp>
        <p:sp>
          <p:nvSpPr>
            <p:cNvPr id="12" name="Freeform 7"/>
            <p:cNvSpPr/>
            <p:nvPr/>
          </p:nvSpPr>
          <p:spPr bwMode="auto">
            <a:xfrm>
              <a:off x="7144" y="5020"/>
              <a:ext cx="1944" cy="3095"/>
            </a:xfrm>
            <a:custGeom>
              <a:avLst/>
              <a:gdLst>
                <a:gd name="T0" fmla="*/ 52 w 388"/>
                <a:gd name="T1" fmla="*/ 618 h 618"/>
                <a:gd name="T2" fmla="*/ 0 w 388"/>
                <a:gd name="T3" fmla="*/ 618 h 618"/>
                <a:gd name="T4" fmla="*/ 0 w 388"/>
                <a:gd name="T5" fmla="*/ 295 h 618"/>
                <a:gd name="T6" fmla="*/ 13 w 388"/>
                <a:gd name="T7" fmla="*/ 247 h 618"/>
                <a:gd name="T8" fmla="*/ 99 w 388"/>
                <a:gd name="T9" fmla="*/ 196 h 618"/>
                <a:gd name="T10" fmla="*/ 281 w 388"/>
                <a:gd name="T11" fmla="*/ 196 h 618"/>
                <a:gd name="T12" fmla="*/ 320 w 388"/>
                <a:gd name="T13" fmla="*/ 188 h 618"/>
                <a:gd name="T14" fmla="*/ 336 w 388"/>
                <a:gd name="T15" fmla="*/ 139 h 618"/>
                <a:gd name="T16" fmla="*/ 336 w 388"/>
                <a:gd name="T17" fmla="*/ 0 h 618"/>
                <a:gd name="T18" fmla="*/ 388 w 388"/>
                <a:gd name="T19" fmla="*/ 0 h 618"/>
                <a:gd name="T20" fmla="*/ 388 w 388"/>
                <a:gd name="T21" fmla="*/ 139 h 618"/>
                <a:gd name="T22" fmla="*/ 353 w 388"/>
                <a:gd name="T23" fmla="*/ 228 h 618"/>
                <a:gd name="T24" fmla="*/ 277 w 388"/>
                <a:gd name="T25" fmla="*/ 249 h 618"/>
                <a:gd name="T26" fmla="*/ 99 w 388"/>
                <a:gd name="T27" fmla="*/ 249 h 618"/>
                <a:gd name="T28" fmla="*/ 60 w 388"/>
                <a:gd name="T29" fmla="*/ 270 h 618"/>
                <a:gd name="T30" fmla="*/ 52 w 388"/>
                <a:gd name="T31" fmla="*/ 296 h 618"/>
                <a:gd name="T32" fmla="*/ 52 w 388"/>
                <a:gd name="T33"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8" h="618">
                  <a:moveTo>
                    <a:pt x="52" y="618"/>
                  </a:moveTo>
                  <a:cubicBezTo>
                    <a:pt x="0" y="618"/>
                    <a:pt x="0" y="618"/>
                    <a:pt x="0" y="618"/>
                  </a:cubicBezTo>
                  <a:cubicBezTo>
                    <a:pt x="0" y="295"/>
                    <a:pt x="0" y="295"/>
                    <a:pt x="0" y="295"/>
                  </a:cubicBezTo>
                  <a:cubicBezTo>
                    <a:pt x="0" y="292"/>
                    <a:pt x="1" y="270"/>
                    <a:pt x="13" y="247"/>
                  </a:cubicBezTo>
                  <a:cubicBezTo>
                    <a:pt x="30" y="214"/>
                    <a:pt x="61" y="196"/>
                    <a:pt x="99" y="196"/>
                  </a:cubicBezTo>
                  <a:cubicBezTo>
                    <a:pt x="281" y="196"/>
                    <a:pt x="281" y="196"/>
                    <a:pt x="281" y="196"/>
                  </a:cubicBezTo>
                  <a:cubicBezTo>
                    <a:pt x="281" y="196"/>
                    <a:pt x="305" y="198"/>
                    <a:pt x="320" y="188"/>
                  </a:cubicBezTo>
                  <a:cubicBezTo>
                    <a:pt x="332" y="180"/>
                    <a:pt x="336" y="162"/>
                    <a:pt x="336" y="139"/>
                  </a:cubicBezTo>
                  <a:cubicBezTo>
                    <a:pt x="336" y="0"/>
                    <a:pt x="336" y="0"/>
                    <a:pt x="336" y="0"/>
                  </a:cubicBezTo>
                  <a:cubicBezTo>
                    <a:pt x="388" y="0"/>
                    <a:pt x="388" y="0"/>
                    <a:pt x="388" y="0"/>
                  </a:cubicBezTo>
                  <a:cubicBezTo>
                    <a:pt x="388" y="139"/>
                    <a:pt x="388" y="139"/>
                    <a:pt x="388" y="139"/>
                  </a:cubicBezTo>
                  <a:cubicBezTo>
                    <a:pt x="388" y="179"/>
                    <a:pt x="377" y="209"/>
                    <a:pt x="353" y="228"/>
                  </a:cubicBezTo>
                  <a:cubicBezTo>
                    <a:pt x="324" y="253"/>
                    <a:pt x="288" y="250"/>
                    <a:pt x="277" y="249"/>
                  </a:cubicBezTo>
                  <a:cubicBezTo>
                    <a:pt x="99" y="249"/>
                    <a:pt x="99" y="249"/>
                    <a:pt x="99" y="249"/>
                  </a:cubicBezTo>
                  <a:cubicBezTo>
                    <a:pt x="81" y="249"/>
                    <a:pt x="68" y="255"/>
                    <a:pt x="60" y="270"/>
                  </a:cubicBezTo>
                  <a:cubicBezTo>
                    <a:pt x="54" y="281"/>
                    <a:pt x="53" y="294"/>
                    <a:pt x="52" y="296"/>
                  </a:cubicBezTo>
                  <a:lnTo>
                    <a:pt x="52" y="618"/>
                  </a:lnTo>
                  <a:close/>
                </a:path>
              </a:pathLst>
            </a:custGeom>
            <a:solidFill>
              <a:srgbClr val="484398"/>
            </a:solidFill>
            <a:ln>
              <a:noFill/>
            </a:ln>
          </p:spPr>
          <p:txBody>
            <a:bodyPr vert="horz" wrap="square" lIns="68571" tIns="34285" rIns="68571" bIns="34285" numCol="1" anchor="t" anchorCtr="0" compatLnSpc="1"/>
            <a:lstStyle/>
            <a:p>
              <a:endParaRPr lang="zh-CN" altLang="en-US" sz="1350"/>
            </a:p>
          </p:txBody>
        </p:sp>
        <p:sp>
          <p:nvSpPr>
            <p:cNvPr id="13" name="Freeform 8"/>
            <p:cNvSpPr/>
            <p:nvPr/>
          </p:nvSpPr>
          <p:spPr bwMode="auto">
            <a:xfrm>
              <a:off x="5462" y="5611"/>
              <a:ext cx="1942" cy="2505"/>
            </a:xfrm>
            <a:custGeom>
              <a:avLst/>
              <a:gdLst>
                <a:gd name="T0" fmla="*/ 388 w 388"/>
                <a:gd name="T1" fmla="*/ 500 h 500"/>
                <a:gd name="T2" fmla="*/ 336 w 388"/>
                <a:gd name="T3" fmla="*/ 500 h 500"/>
                <a:gd name="T4" fmla="*/ 336 w 388"/>
                <a:gd name="T5" fmla="*/ 287 h 500"/>
                <a:gd name="T6" fmla="*/ 277 w 388"/>
                <a:gd name="T7" fmla="*/ 230 h 500"/>
                <a:gd name="T8" fmla="*/ 99 w 388"/>
                <a:gd name="T9" fmla="*/ 230 h 500"/>
                <a:gd name="T10" fmla="*/ 0 w 388"/>
                <a:gd name="T11" fmla="*/ 132 h 500"/>
                <a:gd name="T12" fmla="*/ 0 w 388"/>
                <a:gd name="T13" fmla="*/ 131 h 500"/>
                <a:gd name="T14" fmla="*/ 0 w 388"/>
                <a:gd name="T15" fmla="*/ 0 h 500"/>
                <a:gd name="T16" fmla="*/ 52 w 388"/>
                <a:gd name="T17" fmla="*/ 0 h 500"/>
                <a:gd name="T18" fmla="*/ 52 w 388"/>
                <a:gd name="T19" fmla="*/ 130 h 500"/>
                <a:gd name="T20" fmla="*/ 60 w 388"/>
                <a:gd name="T21" fmla="*/ 157 h 500"/>
                <a:gd name="T22" fmla="*/ 99 w 388"/>
                <a:gd name="T23" fmla="*/ 178 h 500"/>
                <a:gd name="T24" fmla="*/ 280 w 388"/>
                <a:gd name="T25" fmla="*/ 178 h 500"/>
                <a:gd name="T26" fmla="*/ 282 w 388"/>
                <a:gd name="T27" fmla="*/ 178 h 500"/>
                <a:gd name="T28" fmla="*/ 388 w 388"/>
                <a:gd name="T29" fmla="*/ 287 h 500"/>
                <a:gd name="T30" fmla="*/ 388 w 388"/>
                <a:gd name="T31"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8" h="500">
                  <a:moveTo>
                    <a:pt x="388" y="500"/>
                  </a:moveTo>
                  <a:cubicBezTo>
                    <a:pt x="336" y="500"/>
                    <a:pt x="336" y="500"/>
                    <a:pt x="336" y="500"/>
                  </a:cubicBezTo>
                  <a:cubicBezTo>
                    <a:pt x="336" y="287"/>
                    <a:pt x="336" y="287"/>
                    <a:pt x="336" y="287"/>
                  </a:cubicBezTo>
                  <a:cubicBezTo>
                    <a:pt x="336" y="241"/>
                    <a:pt x="287" y="232"/>
                    <a:pt x="277" y="230"/>
                  </a:cubicBezTo>
                  <a:cubicBezTo>
                    <a:pt x="99" y="230"/>
                    <a:pt x="99" y="230"/>
                    <a:pt x="99" y="230"/>
                  </a:cubicBezTo>
                  <a:cubicBezTo>
                    <a:pt x="29" y="230"/>
                    <a:pt x="1" y="171"/>
                    <a:pt x="0" y="132"/>
                  </a:cubicBezTo>
                  <a:cubicBezTo>
                    <a:pt x="0" y="131"/>
                    <a:pt x="0" y="131"/>
                    <a:pt x="0" y="131"/>
                  </a:cubicBezTo>
                  <a:cubicBezTo>
                    <a:pt x="0" y="0"/>
                    <a:pt x="0" y="0"/>
                    <a:pt x="0" y="0"/>
                  </a:cubicBezTo>
                  <a:cubicBezTo>
                    <a:pt x="52" y="0"/>
                    <a:pt x="52" y="0"/>
                    <a:pt x="52" y="0"/>
                  </a:cubicBezTo>
                  <a:cubicBezTo>
                    <a:pt x="52" y="130"/>
                    <a:pt x="52" y="130"/>
                    <a:pt x="52" y="130"/>
                  </a:cubicBezTo>
                  <a:cubicBezTo>
                    <a:pt x="53" y="132"/>
                    <a:pt x="54" y="145"/>
                    <a:pt x="60" y="157"/>
                  </a:cubicBezTo>
                  <a:cubicBezTo>
                    <a:pt x="68" y="171"/>
                    <a:pt x="81" y="178"/>
                    <a:pt x="99" y="178"/>
                  </a:cubicBezTo>
                  <a:cubicBezTo>
                    <a:pt x="280" y="178"/>
                    <a:pt x="280" y="178"/>
                    <a:pt x="280" y="178"/>
                  </a:cubicBezTo>
                  <a:cubicBezTo>
                    <a:pt x="282" y="178"/>
                    <a:pt x="282" y="178"/>
                    <a:pt x="282" y="178"/>
                  </a:cubicBezTo>
                  <a:cubicBezTo>
                    <a:pt x="319" y="182"/>
                    <a:pt x="388" y="210"/>
                    <a:pt x="388" y="287"/>
                  </a:cubicBezTo>
                  <a:lnTo>
                    <a:pt x="388" y="500"/>
                  </a:lnTo>
                  <a:close/>
                </a:path>
              </a:pathLst>
            </a:custGeom>
            <a:solidFill>
              <a:srgbClr val="DB1951"/>
            </a:solidFill>
            <a:ln>
              <a:noFill/>
            </a:ln>
          </p:spPr>
          <p:txBody>
            <a:bodyPr vert="horz" wrap="square" lIns="68571" tIns="34285" rIns="68571" bIns="34285" numCol="1" anchor="t" anchorCtr="0" compatLnSpc="1"/>
            <a:lstStyle/>
            <a:p>
              <a:endParaRPr lang="zh-CN" altLang="en-US" sz="1350"/>
            </a:p>
          </p:txBody>
        </p:sp>
        <p:sp>
          <p:nvSpPr>
            <p:cNvPr id="14" name="Oval 9"/>
            <p:cNvSpPr>
              <a:spLocks noChangeArrowheads="1"/>
            </p:cNvSpPr>
            <p:nvPr/>
          </p:nvSpPr>
          <p:spPr bwMode="auto">
            <a:xfrm>
              <a:off x="8477" y="4895"/>
              <a:ext cx="926" cy="926"/>
            </a:xfrm>
            <a:prstGeom prst="ellipse">
              <a:avLst/>
            </a:prstGeom>
            <a:solidFill>
              <a:srgbClr val="484398"/>
            </a:solidFill>
            <a:ln>
              <a:noFill/>
            </a:ln>
          </p:spPr>
          <p:txBody>
            <a:bodyPr vert="horz" wrap="square" lIns="0" tIns="0" rIns="0" bIns="0" numCol="1" anchor="ctr" anchorCtr="1" compatLnSpc="1"/>
            <a:lstStyle/>
            <a:p>
              <a:r>
                <a:rPr lang="zh-CN" altLang="en-US" sz="2000" b="1">
                  <a:solidFill>
                    <a:schemeClr val="bg1"/>
                  </a:solidFill>
                  <a:latin typeface="微软雅黑" panose="020B0503020204020204" pitchFamily="34" charset="-122"/>
                  <a:ea typeface="微软雅黑" panose="020B0503020204020204" pitchFamily="34" charset="-122"/>
                </a:rPr>
                <a:t>四</a:t>
              </a:r>
              <a:endParaRPr lang="zh-CN" altLang="en-US" sz="1350"/>
            </a:p>
          </p:txBody>
        </p:sp>
        <p:sp>
          <p:nvSpPr>
            <p:cNvPr id="15" name="Oval 10"/>
            <p:cNvSpPr>
              <a:spLocks noChangeArrowheads="1"/>
            </p:cNvSpPr>
            <p:nvPr/>
          </p:nvSpPr>
          <p:spPr bwMode="auto">
            <a:xfrm>
              <a:off x="8477" y="3040"/>
              <a:ext cx="926" cy="926"/>
            </a:xfrm>
            <a:prstGeom prst="ellipse">
              <a:avLst/>
            </a:prstGeom>
            <a:solidFill>
              <a:srgbClr val="EAA700"/>
            </a:solidFill>
            <a:ln>
              <a:noFill/>
            </a:ln>
          </p:spPr>
          <p:txBody>
            <a:bodyPr vert="horz" wrap="square" lIns="0" tIns="0" rIns="0" bIns="0" numCol="1" anchor="ctr" anchorCtr="1" compatLnSpc="1"/>
            <a:lstStyle/>
            <a:p>
              <a:r>
                <a:rPr lang="zh-CN" altLang="en-US" sz="2000" b="1">
                  <a:solidFill>
                    <a:schemeClr val="bg1"/>
                  </a:solidFill>
                  <a:latin typeface="微软雅黑" panose="020B0503020204020204" pitchFamily="34" charset="-122"/>
                  <a:ea typeface="微软雅黑" panose="020B0503020204020204" pitchFamily="34" charset="-122"/>
                </a:rPr>
                <a:t>二</a:t>
              </a:r>
              <a:endParaRPr lang="zh-CN" altLang="en-US" sz="1350">
                <a:latin typeface="微软雅黑" panose="020B0503020204020204" pitchFamily="34" charset="-122"/>
                <a:ea typeface="微软雅黑" panose="020B0503020204020204" pitchFamily="34" charset="-122"/>
              </a:endParaRPr>
            </a:p>
          </p:txBody>
        </p:sp>
        <p:sp>
          <p:nvSpPr>
            <p:cNvPr id="16" name="Oval 11"/>
            <p:cNvSpPr>
              <a:spLocks noChangeArrowheads="1"/>
            </p:cNvSpPr>
            <p:nvPr/>
          </p:nvSpPr>
          <p:spPr bwMode="auto">
            <a:xfrm>
              <a:off x="5127" y="3427"/>
              <a:ext cx="932" cy="926"/>
            </a:xfrm>
            <a:prstGeom prst="ellipse">
              <a:avLst/>
            </a:prstGeom>
            <a:solidFill>
              <a:srgbClr val="16B6C2"/>
            </a:solidFill>
            <a:ln>
              <a:noFill/>
            </a:ln>
          </p:spPr>
          <p:txBody>
            <a:bodyPr vert="horz" wrap="square" lIns="0" tIns="0" rIns="0" bIns="0" numCol="1" anchor="ctr" anchorCtr="1" compatLnSpc="1"/>
            <a:lstStyle/>
            <a:p>
              <a:pPr algn="ctr"/>
              <a:r>
                <a:rPr lang="zh-CN" altLang="en-US" sz="2000" b="1">
                  <a:solidFill>
                    <a:schemeClr val="bg1"/>
                  </a:solidFill>
                  <a:latin typeface="微软雅黑" panose="020B0503020204020204" pitchFamily="34" charset="-122"/>
                  <a:ea typeface="微软雅黑" panose="020B0503020204020204" pitchFamily="34" charset="-122"/>
                </a:rPr>
                <a:t>一</a:t>
              </a:r>
            </a:p>
          </p:txBody>
        </p:sp>
        <p:sp>
          <p:nvSpPr>
            <p:cNvPr id="17" name="Oval 12"/>
            <p:cNvSpPr>
              <a:spLocks noChangeArrowheads="1"/>
            </p:cNvSpPr>
            <p:nvPr/>
          </p:nvSpPr>
          <p:spPr bwMode="auto">
            <a:xfrm>
              <a:off x="5127" y="5236"/>
              <a:ext cx="932" cy="932"/>
            </a:xfrm>
            <a:prstGeom prst="ellipse">
              <a:avLst/>
            </a:prstGeom>
            <a:solidFill>
              <a:srgbClr val="DB1951"/>
            </a:solidFill>
            <a:ln>
              <a:noFill/>
            </a:ln>
          </p:spPr>
          <p:txBody>
            <a:bodyPr vert="horz" wrap="square" lIns="0" tIns="0" rIns="0" bIns="0" numCol="1" anchor="ctr" anchorCtr="1" compatLnSpc="1"/>
            <a:lstStyle/>
            <a:p>
              <a:r>
                <a:rPr lang="zh-CN" altLang="en-US" sz="2000" b="1">
                  <a:solidFill>
                    <a:schemeClr val="bg1"/>
                  </a:solidFill>
                  <a:latin typeface="微软雅黑" panose="020B0503020204020204" pitchFamily="34" charset="-122"/>
                  <a:ea typeface="微软雅黑" panose="020B0503020204020204" pitchFamily="34" charset="-122"/>
                </a:rPr>
                <a:t>三</a:t>
              </a:r>
              <a:endParaRPr lang="zh-CN" altLang="en-US" sz="1350"/>
            </a:p>
          </p:txBody>
        </p:sp>
        <p:sp>
          <p:nvSpPr>
            <p:cNvPr id="42" name="文本框 41"/>
            <p:cNvSpPr txBox="1"/>
            <p:nvPr/>
          </p:nvSpPr>
          <p:spPr>
            <a:xfrm>
              <a:off x="1184" y="3427"/>
              <a:ext cx="3941" cy="1307"/>
            </a:xfrm>
            <a:prstGeom prst="rect">
              <a:avLst/>
            </a:prstGeom>
            <a:noFill/>
          </p:spPr>
          <p:txBody>
            <a:bodyPr wrap="square" rtlCol="0" anchor="t">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建设项目未依法进行环境影响评价，被责令停止建设，拒不执行的。</a:t>
              </a:r>
              <a:endParaRPr lang="zh-CN" altLang="en-US" sz="1600"/>
            </a:p>
          </p:txBody>
        </p:sp>
        <p:sp>
          <p:nvSpPr>
            <p:cNvPr id="43" name="文本框 42"/>
            <p:cNvSpPr txBox="1"/>
            <p:nvPr/>
          </p:nvSpPr>
          <p:spPr>
            <a:xfrm>
              <a:off x="9403" y="3040"/>
              <a:ext cx="3274" cy="1695"/>
            </a:xfrm>
            <a:prstGeom prst="rect">
              <a:avLst/>
            </a:prstGeom>
            <a:noFill/>
          </p:spPr>
          <p:txBody>
            <a:bodyPr wrap="square" rtlCol="0" anchor="t">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违反法律规定，未取得排污许可证排放污染物，被责令停止排污，拒不执行的。</a:t>
              </a:r>
              <a:endParaRPr lang="zh-CN" altLang="en-US" sz="1600"/>
            </a:p>
          </p:txBody>
        </p:sp>
        <p:sp>
          <p:nvSpPr>
            <p:cNvPr id="44" name="文本框 43"/>
            <p:cNvSpPr txBox="1"/>
            <p:nvPr/>
          </p:nvSpPr>
          <p:spPr>
            <a:xfrm>
              <a:off x="1184" y="5236"/>
              <a:ext cx="3941" cy="2082"/>
            </a:xfrm>
            <a:prstGeom prst="rect">
              <a:avLst/>
            </a:prstGeom>
            <a:noFill/>
          </p:spPr>
          <p:txBody>
            <a:bodyPr wrap="square" rtlCol="0" anchor="t">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通过暗管、渗井、渗坑、灌注或者篡改、伪造监测数据，或者不正常运行防治污染设施等逃避监管的方式违法排放污染物的。</a:t>
              </a:r>
              <a:endParaRPr lang="zh-CN" altLang="en-US" sz="1600"/>
            </a:p>
          </p:txBody>
        </p:sp>
        <p:sp>
          <p:nvSpPr>
            <p:cNvPr id="45" name="文本框 44"/>
            <p:cNvSpPr txBox="1"/>
            <p:nvPr/>
          </p:nvSpPr>
          <p:spPr>
            <a:xfrm>
              <a:off x="9403" y="4895"/>
              <a:ext cx="3275" cy="1695"/>
            </a:xfrm>
            <a:prstGeom prst="rect">
              <a:avLst/>
            </a:prstGeom>
            <a:noFill/>
          </p:spPr>
          <p:txBody>
            <a:bodyPr wrap="square" rtlCol="0" anchor="t">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生产、使用国家明令禁止生产、使用的农药，被责令改正，拒不改正的。</a:t>
              </a:r>
              <a:endParaRPr lang="zh-CN" altLang="en-US" sz="1600"/>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41020" y="232410"/>
            <a:ext cx="304482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第一章  法律法规</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3"/>
            <a:stretch>
              <a:fillRect/>
            </a:stretch>
          </p:blipFill>
          <p:spPr>
            <a:xfrm>
              <a:off x="0" y="-1"/>
              <a:ext cx="7563224" cy="4354287"/>
            </a:xfrm>
            <a:prstGeom prst="rect">
              <a:avLst/>
            </a:prstGeom>
          </p:spPr>
        </p:pic>
        <p:pic>
          <p:nvPicPr>
            <p:cNvPr id="49" name="图片 48"/>
            <p:cNvPicPr>
              <a:picLocks noChangeAspect="1"/>
            </p:cNvPicPr>
            <p:nvPr/>
          </p:nvPicPr>
          <p:blipFill>
            <a:blip r:embed="rId4"/>
            <a:stretch>
              <a:fillRect/>
            </a:stretch>
          </p:blipFill>
          <p:spPr>
            <a:xfrm>
              <a:off x="2" y="0"/>
              <a:ext cx="6255656" cy="1990719"/>
            </a:xfrm>
            <a:prstGeom prst="rect">
              <a:avLst/>
            </a:prstGeom>
          </p:spPr>
        </p:pic>
      </p:grpSp>
      <p:grpSp>
        <p:nvGrpSpPr>
          <p:cNvPr id="62" name="组合 61"/>
          <p:cNvGrpSpPr/>
          <p:nvPr/>
        </p:nvGrpSpPr>
        <p:grpSpPr>
          <a:xfrm>
            <a:off x="383850" y="996315"/>
            <a:ext cx="8348671" cy="3500120"/>
            <a:chOff x="756" y="1569"/>
            <a:chExt cx="13148" cy="5512"/>
          </a:xfrm>
        </p:grpSpPr>
        <p:sp>
          <p:nvSpPr>
            <p:cNvPr id="2" name="文本框 1"/>
            <p:cNvSpPr txBox="1"/>
            <p:nvPr/>
          </p:nvSpPr>
          <p:spPr>
            <a:xfrm>
              <a:off x="10722" y="1860"/>
              <a:ext cx="3084" cy="4142"/>
            </a:xfrm>
            <a:prstGeom prst="rect">
              <a:avLst/>
            </a:prstGeom>
            <a:noFill/>
          </p:spPr>
          <p:txBody>
            <a:bodyPr wrap="square" rtlCol="0" anchor="t">
              <a:spAutoFit/>
            </a:bodyPr>
            <a:lstStyle/>
            <a:p>
              <a:pPr algn="just" defTabSz="1218565" fontAlgn="base">
                <a:spcBef>
                  <a:spcPct val="20000"/>
                </a:spcBef>
                <a:spcAft>
                  <a:spcPct val="0"/>
                </a:spcAft>
              </a:pP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共</a:t>
              </a:r>
              <a:r>
                <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8</a:t>
              </a: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章</a:t>
              </a:r>
              <a:r>
                <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92</a:t>
              </a: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条。水污染防治的标准和规划；水污染防治的监督管理；水污染防治措施；工业水污染防治；城镇水污染防治；农业和农村水污染防治； 船泊水污染防治；饮用水水源和其他特殊水体保护；水污染事故处置。</a:t>
              </a:r>
            </a:p>
          </p:txBody>
        </p:sp>
        <p:grpSp>
          <p:nvGrpSpPr>
            <p:cNvPr id="53" name="组合 52"/>
            <p:cNvGrpSpPr/>
            <p:nvPr/>
          </p:nvGrpSpPr>
          <p:grpSpPr>
            <a:xfrm>
              <a:off x="756" y="1569"/>
              <a:ext cx="13148" cy="5472"/>
              <a:chOff x="927" y="1230"/>
              <a:chExt cx="12472" cy="4533"/>
            </a:xfrm>
          </p:grpSpPr>
          <p:sp>
            <p:nvSpPr>
              <p:cNvPr id="6" name="Rectangle 6"/>
              <p:cNvSpPr>
                <a:spLocks noChangeArrowheads="1"/>
              </p:cNvSpPr>
              <p:nvPr/>
            </p:nvSpPr>
            <p:spPr bwMode="auto">
              <a:xfrm>
                <a:off x="10257" y="4912"/>
                <a:ext cx="3142" cy="850"/>
              </a:xfrm>
              <a:prstGeom prst="rect">
                <a:avLst/>
              </a:prstGeom>
              <a:solidFill>
                <a:srgbClr val="484398"/>
              </a:solidFill>
              <a:ln>
                <a:noFill/>
              </a:ln>
            </p:spPr>
            <p:txBody>
              <a:bodyPr vert="horz" wrap="square" lIns="68571" tIns="34285" rIns="68571" bIns="34285" numCol="1" anchor="t" anchorCtr="0" compatLnSpc="1"/>
              <a:lstStyle/>
              <a:p>
                <a:endParaRPr lang="zh-CN" altLang="en-US" sz="1350"/>
              </a:p>
            </p:txBody>
          </p:sp>
          <p:grpSp>
            <p:nvGrpSpPr>
              <p:cNvPr id="9" name="组合 8"/>
              <p:cNvGrpSpPr/>
              <p:nvPr/>
            </p:nvGrpSpPr>
            <p:grpSpPr>
              <a:xfrm>
                <a:off x="927" y="1230"/>
                <a:ext cx="9366" cy="4533"/>
                <a:chOff x="926" y="1229"/>
                <a:chExt cx="9367" cy="4534"/>
              </a:xfrm>
            </p:grpSpPr>
            <p:sp>
              <p:nvSpPr>
                <p:cNvPr id="10" name="Rectangle 5"/>
                <p:cNvSpPr>
                  <a:spLocks noChangeArrowheads="1"/>
                </p:cNvSpPr>
                <p:nvPr/>
              </p:nvSpPr>
              <p:spPr bwMode="auto">
                <a:xfrm>
                  <a:off x="4047" y="4912"/>
                  <a:ext cx="3143" cy="851"/>
                </a:xfrm>
                <a:prstGeom prst="rect">
                  <a:avLst/>
                </a:prstGeom>
                <a:solidFill>
                  <a:srgbClr val="EAA700"/>
                </a:solidFill>
                <a:ln>
                  <a:noFill/>
                </a:ln>
              </p:spPr>
              <p:txBody>
                <a:bodyPr vert="horz" wrap="square" lIns="68571" tIns="34285" rIns="68571" bIns="34285" numCol="1" anchor="t" anchorCtr="0" compatLnSpc="1"/>
                <a:lstStyle/>
                <a:p>
                  <a:endParaRPr lang="zh-CN" altLang="en-US" sz="1350"/>
                </a:p>
              </p:txBody>
            </p:sp>
            <p:sp>
              <p:nvSpPr>
                <p:cNvPr id="18" name="Rectangle 7"/>
                <p:cNvSpPr>
                  <a:spLocks noChangeArrowheads="1"/>
                </p:cNvSpPr>
                <p:nvPr/>
              </p:nvSpPr>
              <p:spPr bwMode="auto">
                <a:xfrm>
                  <a:off x="4047" y="1895"/>
                  <a:ext cx="17" cy="3017"/>
                </a:xfrm>
                <a:prstGeom prst="rect">
                  <a:avLst/>
                </a:prstGeom>
                <a:solidFill>
                  <a:srgbClr val="16B6C2"/>
                </a:solidFill>
                <a:ln>
                  <a:solidFill>
                    <a:srgbClr val="16B6C2"/>
                  </a:solidFill>
                </a:ln>
              </p:spPr>
              <p:txBody>
                <a:bodyPr vert="horz" wrap="square" lIns="68571" tIns="34285" rIns="68571" bIns="34285" numCol="1" anchor="t" anchorCtr="0" compatLnSpc="1"/>
                <a:lstStyle/>
                <a:p>
                  <a:endParaRPr lang="zh-CN" altLang="en-US" sz="1350"/>
                </a:p>
              </p:txBody>
            </p:sp>
            <p:sp>
              <p:nvSpPr>
                <p:cNvPr id="19" name="Rectangle 8"/>
                <p:cNvSpPr>
                  <a:spLocks noChangeArrowheads="1"/>
                </p:cNvSpPr>
                <p:nvPr/>
              </p:nvSpPr>
              <p:spPr bwMode="auto">
                <a:xfrm>
                  <a:off x="7154" y="1895"/>
                  <a:ext cx="17" cy="3017"/>
                </a:xfrm>
                <a:prstGeom prst="rect">
                  <a:avLst/>
                </a:prstGeom>
                <a:solidFill>
                  <a:srgbClr val="EAA700"/>
                </a:solidFill>
                <a:ln>
                  <a:solidFill>
                    <a:srgbClr val="EAA700"/>
                  </a:solidFill>
                </a:ln>
              </p:spPr>
              <p:txBody>
                <a:bodyPr vert="horz" wrap="square" lIns="68571" tIns="34285" rIns="68571" bIns="34285" numCol="1" anchor="t" anchorCtr="0" compatLnSpc="1"/>
                <a:lstStyle/>
                <a:p>
                  <a:endParaRPr lang="zh-CN" altLang="en-US" sz="1350"/>
                </a:p>
              </p:txBody>
            </p:sp>
            <p:sp>
              <p:nvSpPr>
                <p:cNvPr id="20" name="Rectangle 9"/>
                <p:cNvSpPr>
                  <a:spLocks noChangeArrowheads="1"/>
                </p:cNvSpPr>
                <p:nvPr/>
              </p:nvSpPr>
              <p:spPr bwMode="auto">
                <a:xfrm>
                  <a:off x="10257" y="1895"/>
                  <a:ext cx="17" cy="3017"/>
                </a:xfrm>
                <a:prstGeom prst="rect">
                  <a:avLst/>
                </a:prstGeom>
                <a:solidFill>
                  <a:srgbClr val="DB1951"/>
                </a:solidFill>
                <a:ln>
                  <a:solidFill>
                    <a:srgbClr val="DB1951"/>
                  </a:solidFill>
                </a:ln>
              </p:spPr>
              <p:txBody>
                <a:bodyPr vert="horz" wrap="square" lIns="68571" tIns="34285" rIns="68571" bIns="34285" numCol="1" anchor="t" anchorCtr="0" compatLnSpc="1"/>
                <a:lstStyle/>
                <a:p>
                  <a:endParaRPr lang="zh-CN" altLang="en-US" sz="1350"/>
                </a:p>
              </p:txBody>
            </p:sp>
            <p:sp>
              <p:nvSpPr>
                <p:cNvPr id="22" name="Rectangle 10"/>
                <p:cNvSpPr>
                  <a:spLocks noChangeArrowheads="1"/>
                </p:cNvSpPr>
                <p:nvPr/>
              </p:nvSpPr>
              <p:spPr bwMode="auto">
                <a:xfrm>
                  <a:off x="926" y="1229"/>
                  <a:ext cx="3144" cy="851"/>
                </a:xfrm>
                <a:prstGeom prst="rect">
                  <a:avLst/>
                </a:prstGeom>
                <a:solidFill>
                  <a:srgbClr val="16B6C2"/>
                </a:solidFill>
                <a:ln>
                  <a:noFill/>
                </a:ln>
              </p:spPr>
              <p:txBody>
                <a:bodyPr vert="horz" wrap="square" lIns="68571" tIns="34285" rIns="68571" bIns="34285" numCol="1" anchor="t" anchorCtr="0" compatLnSpc="1"/>
                <a:lstStyle/>
                <a:p>
                  <a:endParaRPr lang="zh-CN" altLang="en-US" sz="1350"/>
                </a:p>
              </p:txBody>
            </p:sp>
            <p:sp>
              <p:nvSpPr>
                <p:cNvPr id="23" name="Rectangle 11"/>
                <p:cNvSpPr>
                  <a:spLocks noChangeArrowheads="1"/>
                </p:cNvSpPr>
                <p:nvPr/>
              </p:nvSpPr>
              <p:spPr bwMode="auto">
                <a:xfrm>
                  <a:off x="7154" y="1229"/>
                  <a:ext cx="3139" cy="851"/>
                </a:xfrm>
                <a:prstGeom prst="rect">
                  <a:avLst/>
                </a:prstGeom>
                <a:solidFill>
                  <a:srgbClr val="DB1951"/>
                </a:solidFill>
                <a:ln>
                  <a:noFill/>
                </a:ln>
              </p:spPr>
              <p:txBody>
                <a:bodyPr vert="horz" wrap="square" lIns="68571" tIns="34285" rIns="68571" bIns="34285" numCol="1" anchor="t" anchorCtr="0" compatLnSpc="1"/>
                <a:lstStyle/>
                <a:p>
                  <a:endParaRPr lang="zh-CN" altLang="en-US" sz="1350"/>
                </a:p>
              </p:txBody>
            </p:sp>
          </p:grpSp>
        </p:grpSp>
        <p:sp>
          <p:nvSpPr>
            <p:cNvPr id="54" name="文本框 53"/>
            <p:cNvSpPr txBox="1"/>
            <p:nvPr/>
          </p:nvSpPr>
          <p:spPr>
            <a:xfrm>
              <a:off x="1012" y="1749"/>
              <a:ext cx="2808" cy="580"/>
            </a:xfrm>
            <a:prstGeom prst="rect">
              <a:avLst/>
            </a:prstGeom>
            <a:noFill/>
          </p:spPr>
          <p:txBody>
            <a:bodyPr wrap="none" rtlCol="0" anchor="t">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sym typeface="+mn-ea"/>
                </a:rPr>
                <a:t>大气污染防治法</a:t>
              </a:r>
              <a:endParaRPr lang="en-US" altLang="zh-CN" b="1" dirty="0">
                <a:solidFill>
                  <a:schemeClr val="bg1"/>
                </a:solidFill>
                <a:latin typeface="微软雅黑" panose="020B0503020204020204" pitchFamily="34" charset="-122"/>
                <a:ea typeface="微软雅黑" panose="020B0503020204020204" pitchFamily="34" charset="-122"/>
                <a:sym typeface="+mn-ea"/>
              </a:endParaRPr>
            </a:p>
          </p:txBody>
        </p:sp>
        <p:sp>
          <p:nvSpPr>
            <p:cNvPr id="55" name="文本框 54"/>
            <p:cNvSpPr txBox="1"/>
            <p:nvPr/>
          </p:nvSpPr>
          <p:spPr>
            <a:xfrm>
              <a:off x="764" y="2635"/>
              <a:ext cx="3253" cy="3197"/>
            </a:xfrm>
            <a:prstGeom prst="rect">
              <a:avLst/>
            </a:prstGeom>
            <a:noFill/>
          </p:spPr>
          <p:txBody>
            <a:bodyPr wrap="square" rtlCol="0" anchor="t">
              <a:spAutoFit/>
            </a:bodyPr>
            <a:lstStyle/>
            <a:p>
              <a:pPr algn="just">
                <a:lnSpc>
                  <a:spcPct val="120000"/>
                </a:lnSpc>
                <a:spcBef>
                  <a:spcPts val="0"/>
                </a:spcBef>
                <a:spcAft>
                  <a:spcPts val="0"/>
                </a:spcAft>
              </a:pP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共</a:t>
              </a:r>
              <a:r>
                <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7</a:t>
              </a: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章</a:t>
              </a:r>
              <a:r>
                <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66</a:t>
              </a: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条。大气污染防治的基本原则；监督管理；防治燃煤产生的大气污染；防治机动车船排放污染；防治废气、尘和恶臭污染及法律责任。</a:t>
              </a:r>
              <a:endParaRPr lang="zh-CN" altLang="en-US" sz="1500"/>
            </a:p>
          </p:txBody>
        </p:sp>
        <p:sp>
          <p:nvSpPr>
            <p:cNvPr id="56" name="文本框 55"/>
            <p:cNvSpPr txBox="1"/>
            <p:nvPr/>
          </p:nvSpPr>
          <p:spPr>
            <a:xfrm>
              <a:off x="4297" y="6212"/>
              <a:ext cx="2808" cy="580"/>
            </a:xfrm>
            <a:prstGeom prst="rect">
              <a:avLst/>
            </a:prstGeom>
            <a:noFill/>
          </p:spPr>
          <p:txBody>
            <a:bodyPr wrap="none" rtlCol="0" anchor="t">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sym typeface="+mn-ea"/>
                </a:rPr>
                <a:t>噪声污染防治法</a:t>
              </a:r>
              <a:endParaRPr lang="en-US" altLang="zh-CN" b="1" dirty="0">
                <a:solidFill>
                  <a:schemeClr val="bg1"/>
                </a:solidFill>
                <a:latin typeface="微软雅黑" panose="020B0503020204020204" pitchFamily="34" charset="-122"/>
                <a:ea typeface="微软雅黑" panose="020B0503020204020204" pitchFamily="34" charset="-122"/>
                <a:sym typeface="+mn-ea"/>
              </a:endParaRPr>
            </a:p>
          </p:txBody>
        </p:sp>
        <p:sp>
          <p:nvSpPr>
            <p:cNvPr id="57" name="文本框 56"/>
            <p:cNvSpPr txBox="1"/>
            <p:nvPr/>
          </p:nvSpPr>
          <p:spPr>
            <a:xfrm>
              <a:off x="4106" y="2906"/>
              <a:ext cx="3191" cy="3197"/>
            </a:xfrm>
            <a:prstGeom prst="rect">
              <a:avLst/>
            </a:prstGeom>
            <a:noFill/>
          </p:spPr>
          <p:txBody>
            <a:bodyPr wrap="square" rtlCol="0" anchor="t">
              <a:spAutoFit/>
            </a:bodyPr>
            <a:lstStyle/>
            <a:p>
              <a:pPr algn="just">
                <a:lnSpc>
                  <a:spcPct val="120000"/>
                </a:lnSpc>
                <a:spcBef>
                  <a:spcPts val="0"/>
                </a:spcBef>
                <a:spcAft>
                  <a:spcPts val="0"/>
                </a:spcAft>
              </a:pP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共</a:t>
              </a:r>
              <a:r>
                <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8</a:t>
              </a: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章</a:t>
              </a:r>
              <a:r>
                <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84</a:t>
              </a: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条。环境噪声污染的监督管理；工业噪声污染防治；建筑施工噪声污染防治；交通运输噪声污染防治；社会生活噪声污染防治。</a:t>
              </a:r>
              <a:endParaRPr lang="zh-CN" altLang="en-US" sz="1500"/>
            </a:p>
          </p:txBody>
        </p:sp>
        <p:sp>
          <p:nvSpPr>
            <p:cNvPr id="58" name="文本框 57"/>
            <p:cNvSpPr txBox="1"/>
            <p:nvPr/>
          </p:nvSpPr>
          <p:spPr>
            <a:xfrm>
              <a:off x="7244" y="1576"/>
              <a:ext cx="3469" cy="1016"/>
            </a:xfrm>
            <a:prstGeom prst="rect">
              <a:avLst/>
            </a:prstGeom>
            <a:noFill/>
          </p:spPr>
          <p:txBody>
            <a:bodyPr wrap="square" rtlCol="0" anchor="t">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sym typeface="+mn-ea"/>
                </a:rPr>
                <a:t>固体废物污染环境</a:t>
              </a:r>
            </a:p>
            <a:p>
              <a:pPr algn="ctr"/>
              <a:r>
                <a:rPr lang="zh-CN" altLang="en-US" b="1" dirty="0">
                  <a:solidFill>
                    <a:schemeClr val="bg1"/>
                  </a:solidFill>
                  <a:latin typeface="微软雅黑" panose="020B0503020204020204" pitchFamily="34" charset="-122"/>
                  <a:ea typeface="微软雅黑" panose="020B0503020204020204" pitchFamily="34" charset="-122"/>
                  <a:sym typeface="+mn-ea"/>
                </a:rPr>
                <a:t>防治法</a:t>
              </a:r>
              <a:endParaRPr lang="en-US" altLang="zh-CN" b="1" dirty="0">
                <a:solidFill>
                  <a:schemeClr val="bg1"/>
                </a:solidFill>
                <a:latin typeface="微软雅黑" panose="020B0503020204020204" pitchFamily="34" charset="-122"/>
                <a:ea typeface="微软雅黑" panose="020B0503020204020204" pitchFamily="34" charset="-122"/>
                <a:sym typeface="+mn-ea"/>
              </a:endParaRPr>
            </a:p>
          </p:txBody>
        </p:sp>
        <p:sp>
          <p:nvSpPr>
            <p:cNvPr id="59" name="文本框 58"/>
            <p:cNvSpPr txBox="1"/>
            <p:nvPr/>
          </p:nvSpPr>
          <p:spPr>
            <a:xfrm>
              <a:off x="7419" y="2575"/>
              <a:ext cx="3102" cy="4506"/>
            </a:xfrm>
            <a:prstGeom prst="rect">
              <a:avLst/>
            </a:prstGeom>
            <a:noFill/>
          </p:spPr>
          <p:txBody>
            <a:bodyPr wrap="square" rtlCol="0" anchor="t">
              <a:spAutoFit/>
            </a:bodyPr>
            <a:lstStyle/>
            <a:p>
              <a:pPr algn="just"/>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共</a:t>
              </a:r>
              <a:r>
                <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6</a:t>
              </a: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章</a:t>
              </a:r>
              <a:r>
                <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91</a:t>
              </a: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条。固体废物污染环境的防治；工业固废污染防治；生活垃圾污染防治减少固废的产生量和危害性；充分合理利用固废及无害化处理；促进清洁生产和循环经济发展；综合利用及充分回收合理利用。危险废物污染防治的特别规定。</a:t>
              </a:r>
              <a:endParaRPr lang="zh-CN" altLang="en-US" sz="1500"/>
            </a:p>
          </p:txBody>
        </p:sp>
        <p:sp>
          <p:nvSpPr>
            <p:cNvPr id="60" name="文本框 59"/>
            <p:cNvSpPr txBox="1"/>
            <p:nvPr/>
          </p:nvSpPr>
          <p:spPr>
            <a:xfrm>
              <a:off x="11060" y="6212"/>
              <a:ext cx="2448" cy="580"/>
            </a:xfrm>
            <a:prstGeom prst="rect">
              <a:avLst/>
            </a:prstGeom>
            <a:noFill/>
          </p:spPr>
          <p:txBody>
            <a:bodyPr wrap="none" rtlCol="0" anchor="t">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sym typeface="+mn-ea"/>
                </a:rPr>
                <a:t>水污染防治法</a:t>
              </a:r>
              <a:endParaRPr lang="en-US" altLang="zh-CN" b="1" dirty="0">
                <a:solidFill>
                  <a:schemeClr val="bg1"/>
                </a:solidFill>
                <a:latin typeface="微软雅黑" panose="020B0503020204020204" pitchFamily="34" charset="-122"/>
                <a:ea typeface="微软雅黑" panose="020B0503020204020204" pitchFamily="34" charset="-122"/>
                <a:sym typeface="+mn-ea"/>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41020" y="232410"/>
            <a:ext cx="304482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第一章  法律法规</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3"/>
            <a:stretch>
              <a:fillRect/>
            </a:stretch>
          </p:blipFill>
          <p:spPr>
            <a:xfrm>
              <a:off x="0" y="-1"/>
              <a:ext cx="7563224" cy="4354287"/>
            </a:xfrm>
            <a:prstGeom prst="rect">
              <a:avLst/>
            </a:prstGeom>
          </p:spPr>
        </p:pic>
        <p:pic>
          <p:nvPicPr>
            <p:cNvPr id="49" name="图片 48"/>
            <p:cNvPicPr>
              <a:picLocks noChangeAspect="1"/>
            </p:cNvPicPr>
            <p:nvPr/>
          </p:nvPicPr>
          <p:blipFill>
            <a:blip r:embed="rId4"/>
            <a:stretch>
              <a:fillRect/>
            </a:stretch>
          </p:blipFill>
          <p:spPr>
            <a:xfrm>
              <a:off x="2" y="0"/>
              <a:ext cx="6255656" cy="1990719"/>
            </a:xfrm>
            <a:prstGeom prst="rect">
              <a:avLst/>
            </a:prstGeom>
          </p:spPr>
        </p:pic>
      </p:grpSp>
      <p:sp>
        <p:nvSpPr>
          <p:cNvPr id="7" name="文本框 6"/>
          <p:cNvSpPr txBox="1"/>
          <p:nvPr/>
        </p:nvSpPr>
        <p:spPr>
          <a:xfrm>
            <a:off x="1156335" y="692785"/>
            <a:ext cx="2316480" cy="398780"/>
          </a:xfrm>
          <a:prstGeom prst="rect">
            <a:avLst/>
          </a:prstGeom>
          <a:noFill/>
        </p:spPr>
        <p:txBody>
          <a:bodyPr wrap="none" rtlCol="0" anchor="t">
            <a:spAutoFit/>
          </a:bodyPr>
          <a:lstStyle/>
          <a:p>
            <a:pPr algn="l"/>
            <a:r>
              <a:rPr lang="zh-CN" altLang="en-US" sz="20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环保相关国家标准</a:t>
            </a:r>
          </a:p>
        </p:txBody>
      </p:sp>
      <p:sp>
        <p:nvSpPr>
          <p:cNvPr id="8" name="文本框 7"/>
          <p:cNvSpPr txBox="1"/>
          <p:nvPr/>
        </p:nvSpPr>
        <p:spPr>
          <a:xfrm>
            <a:off x="2106930" y="1072515"/>
            <a:ext cx="4101465" cy="365760"/>
          </a:xfrm>
          <a:prstGeom prst="rect">
            <a:avLst/>
          </a:prstGeom>
          <a:noFill/>
        </p:spPr>
        <p:txBody>
          <a:bodyPr wrap="none" rtlCol="0" anchor="t">
            <a:spAutoFit/>
          </a:bodyPr>
          <a:lstStyle/>
          <a:p>
            <a:r>
              <a:rPr lang="en-US" altLang="zh-CN"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工厂企业厂界噪声标准</a:t>
            </a:r>
            <a:r>
              <a:rPr lang="en-US" altLang="zh-CN"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》GB 12348</a:t>
            </a:r>
          </a:p>
        </p:txBody>
      </p:sp>
      <p:graphicFrame>
        <p:nvGraphicFramePr>
          <p:cNvPr id="11" name="表格 10"/>
          <p:cNvGraphicFramePr/>
          <p:nvPr/>
        </p:nvGraphicFramePr>
        <p:xfrm>
          <a:off x="1788478" y="1530350"/>
          <a:ext cx="5567045" cy="3337560"/>
        </p:xfrm>
        <a:graphic>
          <a:graphicData uri="http://schemas.openxmlformats.org/drawingml/2006/table">
            <a:tbl>
              <a:tblPr firstRow="1" bandRow="1">
                <a:tableStyleId>{5C22544A-7EE6-4342-B048-85BDC9FD1C3A}</a:tableStyleId>
              </a:tblPr>
              <a:tblGrid>
                <a:gridCol w="619760">
                  <a:extLst>
                    <a:ext uri="{9D8B030D-6E8A-4147-A177-3AD203B41FA5}">
                      <a16:colId xmlns:a16="http://schemas.microsoft.com/office/drawing/2014/main" val="20000"/>
                    </a:ext>
                  </a:extLst>
                </a:gridCol>
                <a:gridCol w="2266950">
                  <a:extLst>
                    <a:ext uri="{9D8B030D-6E8A-4147-A177-3AD203B41FA5}">
                      <a16:colId xmlns:a16="http://schemas.microsoft.com/office/drawing/2014/main" val="20001"/>
                    </a:ext>
                  </a:extLst>
                </a:gridCol>
                <a:gridCol w="1354455">
                  <a:extLst>
                    <a:ext uri="{9D8B030D-6E8A-4147-A177-3AD203B41FA5}">
                      <a16:colId xmlns:a16="http://schemas.microsoft.com/office/drawing/2014/main" val="20002"/>
                    </a:ext>
                  </a:extLst>
                </a:gridCol>
                <a:gridCol w="1325880">
                  <a:extLst>
                    <a:ext uri="{9D8B030D-6E8A-4147-A177-3AD203B41FA5}">
                      <a16:colId xmlns:a16="http://schemas.microsoft.com/office/drawing/2014/main" val="20003"/>
                    </a:ext>
                  </a:extLst>
                </a:gridCol>
              </a:tblGrid>
              <a:tr h="381000">
                <a:tc>
                  <a:txBody>
                    <a:bodyPr/>
                    <a:lstStyle/>
                    <a:p>
                      <a:pPr algn="ctr">
                        <a:buNone/>
                      </a:pPr>
                      <a:r>
                        <a:rPr lang="zh-CN" altLang="en-US" sz="1500" dirty="0">
                          <a:solidFill>
                            <a:schemeClr val="bg1"/>
                          </a:solidFill>
                          <a:latin typeface="微软雅黑" panose="020B0503020204020204" pitchFamily="34" charset="-122"/>
                          <a:ea typeface="微软雅黑" panose="020B0503020204020204" pitchFamily="34" charset="-122"/>
                          <a:sym typeface="+mn-ea"/>
                        </a:rPr>
                        <a:t>类别</a:t>
                      </a:r>
                    </a:p>
                  </a:txBody>
                  <a:tcPr marL="36195" marR="36195" marT="36195" marB="36195" anchor="ctr">
                    <a:solidFill>
                      <a:srgbClr val="16B6C2"/>
                    </a:solidFill>
                  </a:tcPr>
                </a:tc>
                <a:tc>
                  <a:txBody>
                    <a:bodyPr/>
                    <a:lstStyle/>
                    <a:p>
                      <a:pPr algn="ctr">
                        <a:buNone/>
                      </a:pPr>
                      <a:r>
                        <a:rPr lang="zh-CN" altLang="en-US" sz="1500" dirty="0">
                          <a:solidFill>
                            <a:schemeClr val="bg1"/>
                          </a:solidFill>
                          <a:latin typeface="微软雅黑" panose="020B0503020204020204" pitchFamily="34" charset="-122"/>
                          <a:ea typeface="微软雅黑" panose="020B0503020204020204" pitchFamily="34" charset="-122"/>
                          <a:sym typeface="+mn-ea"/>
                        </a:rPr>
                        <a:t>声环境功能区</a:t>
                      </a:r>
                    </a:p>
                  </a:txBody>
                  <a:tcPr marL="36195" marR="36195" marT="36195" marB="36195" anchor="ctr">
                    <a:solidFill>
                      <a:srgbClr val="16B6C2"/>
                    </a:solidFill>
                  </a:tcPr>
                </a:tc>
                <a:tc>
                  <a:txBody>
                    <a:bodyPr/>
                    <a:lstStyle/>
                    <a:p>
                      <a:pPr algn="ctr" fontAlgn="auto">
                        <a:buNone/>
                      </a:pPr>
                      <a:r>
                        <a:rPr lang="zh-CN" altLang="en-US" sz="1500" dirty="0">
                          <a:solidFill>
                            <a:schemeClr val="bg1"/>
                          </a:solidFill>
                          <a:latin typeface="微软雅黑" panose="020B0503020204020204" pitchFamily="34" charset="-122"/>
                          <a:ea typeface="微软雅黑" panose="020B0503020204020204" pitchFamily="34" charset="-122"/>
                          <a:sym typeface="+mn-ea"/>
                        </a:rPr>
                        <a:t>昼间</a:t>
                      </a:r>
                      <a:r>
                        <a:rPr lang="en-US" altLang="zh-CN" sz="1500" dirty="0">
                          <a:solidFill>
                            <a:schemeClr val="bg1"/>
                          </a:solidFill>
                          <a:latin typeface="微软雅黑" panose="020B0503020204020204" pitchFamily="34" charset="-122"/>
                          <a:ea typeface="微软雅黑" panose="020B0503020204020204" pitchFamily="34" charset="-122"/>
                          <a:sym typeface="+mn-ea"/>
                        </a:rPr>
                        <a:t>dB</a:t>
                      </a:r>
                      <a:r>
                        <a:rPr lang="zh-CN" altLang="en-US" sz="1500" dirty="0">
                          <a:solidFill>
                            <a:schemeClr val="bg1"/>
                          </a:solidFill>
                          <a:latin typeface="微软雅黑" panose="020B0503020204020204" pitchFamily="34" charset="-122"/>
                          <a:ea typeface="微软雅黑" panose="020B0503020204020204" pitchFamily="34" charset="-122"/>
                          <a:sym typeface="+mn-ea"/>
                        </a:rPr>
                        <a:t>（</a:t>
                      </a:r>
                      <a:r>
                        <a:rPr lang="en-US" altLang="zh-CN" sz="1500" dirty="0">
                          <a:solidFill>
                            <a:schemeClr val="bg1"/>
                          </a:solidFill>
                          <a:latin typeface="微软雅黑" panose="020B0503020204020204" pitchFamily="34" charset="-122"/>
                          <a:ea typeface="微软雅黑" panose="020B0503020204020204" pitchFamily="34" charset="-122"/>
                          <a:sym typeface="+mn-ea"/>
                        </a:rPr>
                        <a:t>A</a:t>
                      </a:r>
                      <a:r>
                        <a:rPr lang="zh-CN" altLang="en-US" sz="1500" dirty="0">
                          <a:solidFill>
                            <a:schemeClr val="bg1"/>
                          </a:solidFill>
                          <a:latin typeface="微软雅黑" panose="020B0503020204020204" pitchFamily="34" charset="-122"/>
                          <a:ea typeface="微软雅黑" panose="020B0503020204020204" pitchFamily="34" charset="-122"/>
                          <a:sym typeface="+mn-ea"/>
                        </a:rPr>
                        <a:t>）</a:t>
                      </a:r>
                    </a:p>
                  </a:txBody>
                  <a:tcPr marL="36195" marR="36195" marT="36195" marB="36195" anchor="ctr">
                    <a:solidFill>
                      <a:srgbClr val="16B6C2"/>
                    </a:solidFill>
                  </a:tcPr>
                </a:tc>
                <a:tc>
                  <a:txBody>
                    <a:bodyPr/>
                    <a:lstStyle/>
                    <a:p>
                      <a:pPr algn="ctr" fontAlgn="auto">
                        <a:buNone/>
                      </a:pPr>
                      <a:r>
                        <a:rPr lang="zh-CN" altLang="en-US" sz="1500" dirty="0">
                          <a:solidFill>
                            <a:schemeClr val="bg1"/>
                          </a:solidFill>
                          <a:latin typeface="微软雅黑" panose="020B0503020204020204" pitchFamily="34" charset="-122"/>
                          <a:ea typeface="微软雅黑" panose="020B0503020204020204" pitchFamily="34" charset="-122"/>
                          <a:sym typeface="+mn-ea"/>
                        </a:rPr>
                        <a:t>夜间</a:t>
                      </a:r>
                      <a:r>
                        <a:rPr lang="en-US" altLang="zh-CN" sz="1500" dirty="0">
                          <a:solidFill>
                            <a:schemeClr val="bg1"/>
                          </a:solidFill>
                          <a:latin typeface="微软雅黑" panose="020B0503020204020204" pitchFamily="34" charset="-122"/>
                          <a:ea typeface="微软雅黑" panose="020B0503020204020204" pitchFamily="34" charset="-122"/>
                          <a:sym typeface="+mn-ea"/>
                        </a:rPr>
                        <a:t>dB</a:t>
                      </a:r>
                      <a:r>
                        <a:rPr lang="zh-CN" altLang="en-US" sz="1500" dirty="0">
                          <a:solidFill>
                            <a:schemeClr val="bg1"/>
                          </a:solidFill>
                          <a:latin typeface="微软雅黑" panose="020B0503020204020204" pitchFamily="34" charset="-122"/>
                          <a:ea typeface="微软雅黑" panose="020B0503020204020204" pitchFamily="34" charset="-122"/>
                          <a:sym typeface="+mn-ea"/>
                        </a:rPr>
                        <a:t>（</a:t>
                      </a:r>
                      <a:r>
                        <a:rPr lang="en-US" altLang="zh-CN" sz="1500" dirty="0">
                          <a:solidFill>
                            <a:schemeClr val="bg1"/>
                          </a:solidFill>
                          <a:latin typeface="微软雅黑" panose="020B0503020204020204" pitchFamily="34" charset="-122"/>
                          <a:ea typeface="微软雅黑" panose="020B0503020204020204" pitchFamily="34" charset="-122"/>
                          <a:sym typeface="+mn-ea"/>
                        </a:rPr>
                        <a:t>A</a:t>
                      </a:r>
                      <a:r>
                        <a:rPr lang="zh-CN" altLang="en-US" sz="1500" dirty="0">
                          <a:solidFill>
                            <a:schemeClr val="bg1"/>
                          </a:solidFill>
                          <a:latin typeface="微软雅黑" panose="020B0503020204020204" pitchFamily="34" charset="-122"/>
                          <a:ea typeface="微软雅黑" panose="020B0503020204020204" pitchFamily="34" charset="-122"/>
                          <a:sym typeface="+mn-ea"/>
                        </a:rPr>
                        <a:t>）</a:t>
                      </a:r>
                    </a:p>
                  </a:txBody>
                  <a:tcPr marL="36195" marR="36195" marT="36195" marB="36195" anchor="ctr">
                    <a:solidFill>
                      <a:srgbClr val="16B6C2"/>
                    </a:solidFill>
                  </a:tcPr>
                </a:tc>
                <a:extLst>
                  <a:ext uri="{0D108BD9-81ED-4DB2-BD59-A6C34878D82A}">
                    <a16:rowId xmlns:a16="http://schemas.microsoft.com/office/drawing/2014/main" val="10000"/>
                  </a:ext>
                </a:extLst>
              </a:tr>
              <a:tr h="381000">
                <a:tc>
                  <a:txBody>
                    <a:bodyPr/>
                    <a:lstStyle/>
                    <a:p>
                      <a:pPr marL="36195" algn="ctr">
                        <a:buNone/>
                      </a:pPr>
                      <a:r>
                        <a:rPr lang="en-US" altLang="zh-CN" sz="1500">
                          <a:latin typeface="微软雅黑" panose="020B0503020204020204" pitchFamily="34" charset="-122"/>
                          <a:ea typeface="微软雅黑" panose="020B0503020204020204" pitchFamily="34" charset="-122"/>
                        </a:rPr>
                        <a:t>0</a:t>
                      </a:r>
                    </a:p>
                  </a:txBody>
                  <a:tcPr marL="36195" marR="36195" marT="36195" marB="36195" anchor="ctr">
                    <a:solidFill>
                      <a:srgbClr val="B4D7EA"/>
                    </a:solidFill>
                  </a:tcPr>
                </a:tc>
                <a:tc>
                  <a:txBody>
                    <a:bodyPr/>
                    <a:lstStyle/>
                    <a:p>
                      <a:pPr marL="36195" algn="l" defTabSz="1218565" fontAlgn="base">
                        <a:spcBef>
                          <a:spcPct val="0"/>
                        </a:spcBef>
                        <a:spcAft>
                          <a:spcPct val="0"/>
                        </a:spcAft>
                      </a:pPr>
                      <a:r>
                        <a:rPr lang="zh-CN" altLang="en-US" sz="1500" dirty="0">
                          <a:solidFill>
                            <a:prstClr val="black"/>
                          </a:solidFill>
                          <a:latin typeface="微软雅黑" panose="020B0503020204020204" pitchFamily="34" charset="-122"/>
                          <a:ea typeface="微软雅黑" panose="020B0503020204020204" pitchFamily="34" charset="-122"/>
                          <a:sym typeface="+mn-ea"/>
                        </a:rPr>
                        <a:t>康复疗养区等特别需要安静的区域</a:t>
                      </a:r>
                    </a:p>
                  </a:txBody>
                  <a:tcPr marL="36195" marR="36195" marT="36195" marB="36195" anchor="ctr">
                    <a:solidFill>
                      <a:srgbClr val="B4D7EA"/>
                    </a:solidFill>
                  </a:tcPr>
                </a:tc>
                <a:tc>
                  <a:txBody>
                    <a:bodyPr/>
                    <a:lstStyle/>
                    <a:p>
                      <a:pPr marL="36195" algn="ctr">
                        <a:buNone/>
                      </a:pPr>
                      <a:r>
                        <a:rPr lang="en-US" altLang="zh-CN" sz="1500" dirty="0">
                          <a:solidFill>
                            <a:prstClr val="black"/>
                          </a:solidFill>
                          <a:latin typeface="微软雅黑" panose="020B0503020204020204" pitchFamily="34" charset="-122"/>
                          <a:ea typeface="微软雅黑" panose="020B0503020204020204" pitchFamily="34" charset="-122"/>
                          <a:sym typeface="+mn-ea"/>
                        </a:rPr>
                        <a:t>50</a:t>
                      </a:r>
                    </a:p>
                  </a:txBody>
                  <a:tcPr marL="36195" marR="36195" marT="36195" marB="36195" anchor="ctr">
                    <a:solidFill>
                      <a:srgbClr val="B4D7EA"/>
                    </a:solidFill>
                  </a:tcPr>
                </a:tc>
                <a:tc>
                  <a:txBody>
                    <a:bodyPr/>
                    <a:lstStyle/>
                    <a:p>
                      <a:pPr marL="36195" algn="ctr">
                        <a:buNone/>
                      </a:pPr>
                      <a:r>
                        <a:rPr lang="en-US" altLang="zh-CN" sz="1500" dirty="0">
                          <a:solidFill>
                            <a:prstClr val="black"/>
                          </a:solidFill>
                          <a:latin typeface="微软雅黑" panose="020B0503020204020204" pitchFamily="34" charset="-122"/>
                          <a:ea typeface="微软雅黑" panose="020B0503020204020204" pitchFamily="34" charset="-122"/>
                          <a:sym typeface="+mn-ea"/>
                        </a:rPr>
                        <a:t>40</a:t>
                      </a:r>
                    </a:p>
                  </a:txBody>
                  <a:tcPr marL="36195" marR="36195" marT="36195" marB="36195" anchor="ctr">
                    <a:solidFill>
                      <a:srgbClr val="B4D7EA"/>
                    </a:solidFill>
                  </a:tcPr>
                </a:tc>
                <a:extLst>
                  <a:ext uri="{0D108BD9-81ED-4DB2-BD59-A6C34878D82A}">
                    <a16:rowId xmlns:a16="http://schemas.microsoft.com/office/drawing/2014/main" val="10001"/>
                  </a:ext>
                </a:extLst>
              </a:tr>
              <a:tr h="357505">
                <a:tc>
                  <a:txBody>
                    <a:bodyPr/>
                    <a:lstStyle/>
                    <a:p>
                      <a:pPr marL="36195" algn="ctr">
                        <a:buNone/>
                      </a:pPr>
                      <a:r>
                        <a:rPr lang="en-US" altLang="zh-CN" sz="1500">
                          <a:latin typeface="微软雅黑" panose="020B0503020204020204" pitchFamily="34" charset="-122"/>
                          <a:ea typeface="微软雅黑" panose="020B0503020204020204" pitchFamily="34" charset="-122"/>
                        </a:rPr>
                        <a:t>1</a:t>
                      </a:r>
                    </a:p>
                  </a:txBody>
                  <a:tcPr marL="36195" marR="36195" marT="36195" marB="36195" anchor="ctr">
                    <a:solidFill>
                      <a:srgbClr val="C0E5F9"/>
                    </a:solidFill>
                  </a:tcPr>
                </a:tc>
                <a:tc>
                  <a:txBody>
                    <a:bodyPr/>
                    <a:lstStyle/>
                    <a:p>
                      <a:pPr marL="36195" algn="l">
                        <a:buNone/>
                      </a:pPr>
                      <a:r>
                        <a:rPr lang="zh-CN" altLang="en-US" sz="1500" dirty="0">
                          <a:solidFill>
                            <a:prstClr val="black"/>
                          </a:solidFill>
                          <a:latin typeface="微软雅黑" panose="020B0503020204020204" pitchFamily="34" charset="-122"/>
                          <a:ea typeface="微软雅黑" panose="020B0503020204020204" pitchFamily="34" charset="-122"/>
                          <a:sym typeface="+mn-ea"/>
                        </a:rPr>
                        <a:t>居住、医疗、文教、科研、行政机关等需保持安静的区域</a:t>
                      </a:r>
                    </a:p>
                  </a:txBody>
                  <a:tcPr marL="36195" marR="36195" marT="36195" marB="36195" anchor="ctr">
                    <a:solidFill>
                      <a:srgbClr val="C0E5F9"/>
                    </a:solidFill>
                  </a:tcPr>
                </a:tc>
                <a:tc>
                  <a:txBody>
                    <a:bodyPr/>
                    <a:lstStyle/>
                    <a:p>
                      <a:pPr marL="36195" algn="ctr">
                        <a:buNone/>
                      </a:pPr>
                      <a:r>
                        <a:rPr lang="en-US" altLang="zh-CN" sz="1500" dirty="0">
                          <a:solidFill>
                            <a:prstClr val="black"/>
                          </a:solidFill>
                          <a:latin typeface="微软雅黑" panose="020B0503020204020204" pitchFamily="34" charset="-122"/>
                          <a:ea typeface="微软雅黑" panose="020B0503020204020204" pitchFamily="34" charset="-122"/>
                          <a:sym typeface="+mn-ea"/>
                        </a:rPr>
                        <a:t>55</a:t>
                      </a:r>
                    </a:p>
                  </a:txBody>
                  <a:tcPr marL="36195" marR="36195" marT="36195" marB="36195" anchor="ctr">
                    <a:solidFill>
                      <a:srgbClr val="C0E5F9"/>
                    </a:solidFill>
                  </a:tcPr>
                </a:tc>
                <a:tc>
                  <a:txBody>
                    <a:bodyPr/>
                    <a:lstStyle/>
                    <a:p>
                      <a:pPr marL="36195" algn="ctr">
                        <a:buNone/>
                      </a:pPr>
                      <a:r>
                        <a:rPr lang="en-US" altLang="zh-CN" sz="1500" dirty="0">
                          <a:solidFill>
                            <a:prstClr val="black"/>
                          </a:solidFill>
                          <a:latin typeface="微软雅黑" panose="020B0503020204020204" pitchFamily="34" charset="-122"/>
                          <a:ea typeface="微软雅黑" panose="020B0503020204020204" pitchFamily="34" charset="-122"/>
                          <a:sym typeface="+mn-ea"/>
                        </a:rPr>
                        <a:t>45</a:t>
                      </a:r>
                    </a:p>
                  </a:txBody>
                  <a:tcPr marL="36195" marR="36195" marT="36195" marB="36195" anchor="ctr">
                    <a:solidFill>
                      <a:srgbClr val="C0E5F9"/>
                    </a:solidFill>
                  </a:tcPr>
                </a:tc>
                <a:extLst>
                  <a:ext uri="{0D108BD9-81ED-4DB2-BD59-A6C34878D82A}">
                    <a16:rowId xmlns:a16="http://schemas.microsoft.com/office/drawing/2014/main" val="10002"/>
                  </a:ext>
                </a:extLst>
              </a:tr>
              <a:tr h="381000">
                <a:tc>
                  <a:txBody>
                    <a:bodyPr/>
                    <a:lstStyle/>
                    <a:p>
                      <a:pPr marL="36195" algn="ctr">
                        <a:buNone/>
                      </a:pPr>
                      <a:r>
                        <a:rPr lang="en-US" altLang="zh-CN" sz="1500">
                          <a:latin typeface="微软雅黑" panose="020B0503020204020204" pitchFamily="34" charset="-122"/>
                          <a:ea typeface="微软雅黑" panose="020B0503020204020204" pitchFamily="34" charset="-122"/>
                        </a:rPr>
                        <a:t>2</a:t>
                      </a:r>
                    </a:p>
                  </a:txBody>
                  <a:tcPr marL="36195" marR="36195" marT="36195" marB="36195" anchor="ctr">
                    <a:solidFill>
                      <a:srgbClr val="B4D7EA"/>
                    </a:solidFill>
                  </a:tcPr>
                </a:tc>
                <a:tc>
                  <a:txBody>
                    <a:bodyPr/>
                    <a:lstStyle/>
                    <a:p>
                      <a:pPr marL="36195" algn="l">
                        <a:buNone/>
                      </a:pPr>
                      <a:r>
                        <a:rPr lang="zh-CN" altLang="en-US" sz="1500" dirty="0">
                          <a:solidFill>
                            <a:prstClr val="black"/>
                          </a:solidFill>
                          <a:latin typeface="微软雅黑" panose="020B0503020204020204" pitchFamily="34" charset="-122"/>
                          <a:ea typeface="微软雅黑" panose="020B0503020204020204" pitchFamily="34" charset="-122"/>
                          <a:sym typeface="+mn-ea"/>
                        </a:rPr>
                        <a:t>居住、商业、工业混杂，需维护住宅安静的区域</a:t>
                      </a:r>
                    </a:p>
                  </a:txBody>
                  <a:tcPr marL="36195" marR="36195" marT="36195" marB="36195" anchor="ctr">
                    <a:solidFill>
                      <a:srgbClr val="B4D7EA"/>
                    </a:solidFill>
                  </a:tcPr>
                </a:tc>
                <a:tc>
                  <a:txBody>
                    <a:bodyPr/>
                    <a:lstStyle/>
                    <a:p>
                      <a:pPr marL="36195" algn="ctr">
                        <a:buNone/>
                      </a:pPr>
                      <a:r>
                        <a:rPr lang="en-US" altLang="zh-CN" sz="1500" dirty="0">
                          <a:solidFill>
                            <a:prstClr val="black"/>
                          </a:solidFill>
                          <a:latin typeface="微软雅黑" panose="020B0503020204020204" pitchFamily="34" charset="-122"/>
                          <a:ea typeface="微软雅黑" panose="020B0503020204020204" pitchFamily="34" charset="-122"/>
                          <a:sym typeface="+mn-ea"/>
                        </a:rPr>
                        <a:t>60</a:t>
                      </a:r>
                    </a:p>
                  </a:txBody>
                  <a:tcPr marL="36195" marR="36195" marT="36195" marB="36195" anchor="ctr">
                    <a:solidFill>
                      <a:srgbClr val="B4D7EA"/>
                    </a:solidFill>
                  </a:tcPr>
                </a:tc>
                <a:tc>
                  <a:txBody>
                    <a:bodyPr/>
                    <a:lstStyle/>
                    <a:p>
                      <a:pPr marL="36195" algn="ctr">
                        <a:buNone/>
                      </a:pPr>
                      <a:r>
                        <a:rPr lang="en-US" altLang="zh-CN" sz="1500" dirty="0">
                          <a:solidFill>
                            <a:prstClr val="black"/>
                          </a:solidFill>
                          <a:latin typeface="微软雅黑" panose="020B0503020204020204" pitchFamily="34" charset="-122"/>
                          <a:ea typeface="微软雅黑" panose="020B0503020204020204" pitchFamily="34" charset="-122"/>
                          <a:sym typeface="+mn-ea"/>
                        </a:rPr>
                        <a:t>50</a:t>
                      </a:r>
                    </a:p>
                  </a:txBody>
                  <a:tcPr marL="36195" marR="36195" marT="36195" marB="36195" anchor="ctr">
                    <a:solidFill>
                      <a:srgbClr val="B4D7EA"/>
                    </a:solidFill>
                  </a:tcPr>
                </a:tc>
                <a:extLst>
                  <a:ext uri="{0D108BD9-81ED-4DB2-BD59-A6C34878D82A}">
                    <a16:rowId xmlns:a16="http://schemas.microsoft.com/office/drawing/2014/main" val="10003"/>
                  </a:ext>
                </a:extLst>
              </a:tr>
              <a:tr h="381000">
                <a:tc>
                  <a:txBody>
                    <a:bodyPr/>
                    <a:lstStyle/>
                    <a:p>
                      <a:pPr marL="36195" algn="ctr">
                        <a:buNone/>
                      </a:pPr>
                      <a:r>
                        <a:rPr lang="en-US" altLang="zh-CN" sz="1500">
                          <a:latin typeface="微软雅黑" panose="020B0503020204020204" pitchFamily="34" charset="-122"/>
                          <a:ea typeface="微软雅黑" panose="020B0503020204020204" pitchFamily="34" charset="-122"/>
                        </a:rPr>
                        <a:t>3</a:t>
                      </a:r>
                    </a:p>
                  </a:txBody>
                  <a:tcPr marL="36195" marR="36195" marT="36195" marB="36195" anchor="ctr">
                    <a:solidFill>
                      <a:srgbClr val="C0E5F9"/>
                    </a:solidFill>
                  </a:tcPr>
                </a:tc>
                <a:tc>
                  <a:txBody>
                    <a:bodyPr/>
                    <a:lstStyle/>
                    <a:p>
                      <a:pPr marL="36195" algn="l">
                        <a:buNone/>
                      </a:pPr>
                      <a:r>
                        <a:rPr lang="zh-CN" altLang="en-US" sz="1500" dirty="0">
                          <a:solidFill>
                            <a:prstClr val="black"/>
                          </a:solidFill>
                          <a:latin typeface="微软雅黑" panose="020B0503020204020204" pitchFamily="34" charset="-122"/>
                          <a:ea typeface="微软雅黑" panose="020B0503020204020204" pitchFamily="34" charset="-122"/>
                          <a:sym typeface="+mn-ea"/>
                        </a:rPr>
                        <a:t>工业生产、仓储物流为主，需防止工业噪声严重影响周围环境的区域</a:t>
                      </a:r>
                    </a:p>
                  </a:txBody>
                  <a:tcPr marL="36195" marR="36195" marT="36195" marB="36195" anchor="ctr">
                    <a:solidFill>
                      <a:srgbClr val="C0E5F9"/>
                    </a:solidFill>
                  </a:tcPr>
                </a:tc>
                <a:tc>
                  <a:txBody>
                    <a:bodyPr/>
                    <a:lstStyle/>
                    <a:p>
                      <a:pPr marL="36195" algn="ctr">
                        <a:buNone/>
                      </a:pPr>
                      <a:r>
                        <a:rPr lang="en-US" altLang="zh-CN" sz="1500" dirty="0">
                          <a:solidFill>
                            <a:prstClr val="black"/>
                          </a:solidFill>
                          <a:latin typeface="微软雅黑" panose="020B0503020204020204" pitchFamily="34" charset="-122"/>
                          <a:ea typeface="微软雅黑" panose="020B0503020204020204" pitchFamily="34" charset="-122"/>
                          <a:sym typeface="+mn-ea"/>
                        </a:rPr>
                        <a:t>65</a:t>
                      </a:r>
                    </a:p>
                  </a:txBody>
                  <a:tcPr marL="36195" marR="36195" marT="36195" marB="36195" anchor="ctr">
                    <a:solidFill>
                      <a:srgbClr val="C0E5F9"/>
                    </a:solidFill>
                  </a:tcPr>
                </a:tc>
                <a:tc>
                  <a:txBody>
                    <a:bodyPr/>
                    <a:lstStyle/>
                    <a:p>
                      <a:pPr marL="36195" algn="ctr">
                        <a:buNone/>
                      </a:pPr>
                      <a:r>
                        <a:rPr lang="en-US" altLang="zh-CN" sz="1500" dirty="0">
                          <a:solidFill>
                            <a:prstClr val="black"/>
                          </a:solidFill>
                          <a:latin typeface="微软雅黑" panose="020B0503020204020204" pitchFamily="34" charset="-122"/>
                          <a:ea typeface="微软雅黑" panose="020B0503020204020204" pitchFamily="34" charset="-122"/>
                          <a:sym typeface="+mn-ea"/>
                        </a:rPr>
                        <a:t>55</a:t>
                      </a:r>
                    </a:p>
                  </a:txBody>
                  <a:tcPr marL="36195" marR="36195" marT="36195" marB="36195" anchor="ctr">
                    <a:solidFill>
                      <a:srgbClr val="C0E5F9"/>
                    </a:solidFill>
                  </a:tcPr>
                </a:tc>
                <a:extLst>
                  <a:ext uri="{0D108BD9-81ED-4DB2-BD59-A6C34878D82A}">
                    <a16:rowId xmlns:a16="http://schemas.microsoft.com/office/drawing/2014/main" val="10004"/>
                  </a:ext>
                </a:extLst>
              </a:tr>
              <a:tr h="381000">
                <a:tc>
                  <a:txBody>
                    <a:bodyPr/>
                    <a:lstStyle/>
                    <a:p>
                      <a:pPr marL="36195" algn="ctr">
                        <a:buNone/>
                      </a:pPr>
                      <a:r>
                        <a:rPr lang="en-US" altLang="zh-CN" sz="1500">
                          <a:latin typeface="微软雅黑" panose="020B0503020204020204" pitchFamily="34" charset="-122"/>
                          <a:ea typeface="微软雅黑" panose="020B0503020204020204" pitchFamily="34" charset="-122"/>
                        </a:rPr>
                        <a:t>4</a:t>
                      </a:r>
                    </a:p>
                  </a:txBody>
                  <a:tcPr marL="36195" marR="36195" marT="36195" marB="36195" anchor="ctr">
                    <a:solidFill>
                      <a:srgbClr val="B4D7EA"/>
                    </a:solidFill>
                  </a:tcPr>
                </a:tc>
                <a:tc>
                  <a:txBody>
                    <a:bodyPr/>
                    <a:lstStyle/>
                    <a:p>
                      <a:pPr marL="36195" algn="l" defTabSz="1218565" fontAlgn="base">
                        <a:spcBef>
                          <a:spcPct val="0"/>
                        </a:spcBef>
                        <a:spcAft>
                          <a:spcPct val="0"/>
                        </a:spcAft>
                      </a:pPr>
                      <a:r>
                        <a:rPr lang="zh-CN" altLang="en-US" sz="1500" dirty="0">
                          <a:solidFill>
                            <a:prstClr val="black"/>
                          </a:solidFill>
                          <a:latin typeface="微软雅黑" panose="020B0503020204020204" pitchFamily="34" charset="-122"/>
                          <a:ea typeface="微软雅黑" panose="020B0503020204020204" pitchFamily="34" charset="-122"/>
                          <a:sym typeface="+mn-ea"/>
                        </a:rPr>
                        <a:t>交通干线道路两侧区域</a:t>
                      </a:r>
                    </a:p>
                  </a:txBody>
                  <a:tcPr marL="36195" marR="36195" marT="36195" marB="36195" anchor="ctr">
                    <a:solidFill>
                      <a:srgbClr val="B4D7EA"/>
                    </a:solidFill>
                  </a:tcPr>
                </a:tc>
                <a:tc>
                  <a:txBody>
                    <a:bodyPr/>
                    <a:lstStyle/>
                    <a:p>
                      <a:pPr marL="36195" algn="ctr">
                        <a:buNone/>
                      </a:pPr>
                      <a:r>
                        <a:rPr lang="en-US" altLang="zh-CN" sz="1500" dirty="0">
                          <a:solidFill>
                            <a:prstClr val="black"/>
                          </a:solidFill>
                          <a:latin typeface="微软雅黑" panose="020B0503020204020204" pitchFamily="34" charset="-122"/>
                          <a:ea typeface="微软雅黑" panose="020B0503020204020204" pitchFamily="34" charset="-122"/>
                          <a:sym typeface="+mn-ea"/>
                        </a:rPr>
                        <a:t>70</a:t>
                      </a:r>
                    </a:p>
                  </a:txBody>
                  <a:tcPr marL="36195" marR="36195" marT="36195" marB="36195" anchor="ctr">
                    <a:solidFill>
                      <a:srgbClr val="B4D7EA"/>
                    </a:solidFill>
                  </a:tcPr>
                </a:tc>
                <a:tc>
                  <a:txBody>
                    <a:bodyPr/>
                    <a:lstStyle/>
                    <a:p>
                      <a:pPr marL="36195" algn="ctr">
                        <a:buNone/>
                      </a:pPr>
                      <a:r>
                        <a:rPr lang="en-US" altLang="zh-CN" sz="1500" dirty="0">
                          <a:solidFill>
                            <a:prstClr val="black"/>
                          </a:solidFill>
                          <a:latin typeface="微软雅黑" panose="020B0503020204020204" pitchFamily="34" charset="-122"/>
                          <a:ea typeface="微软雅黑" panose="020B0503020204020204" pitchFamily="34" charset="-122"/>
                          <a:sym typeface="+mn-ea"/>
                        </a:rPr>
                        <a:t>55</a:t>
                      </a:r>
                    </a:p>
                  </a:txBody>
                  <a:tcPr marL="36195" marR="36195" marT="36195" marB="36195" anchor="ctr">
                    <a:solidFill>
                      <a:srgbClr val="B4D7EA"/>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41020" y="232410"/>
            <a:ext cx="304482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第一章  法律法规</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3"/>
            <a:stretch>
              <a:fillRect/>
            </a:stretch>
          </p:blipFill>
          <p:spPr>
            <a:xfrm>
              <a:off x="0" y="-1"/>
              <a:ext cx="7563224" cy="4354287"/>
            </a:xfrm>
            <a:prstGeom prst="rect">
              <a:avLst/>
            </a:prstGeom>
          </p:spPr>
        </p:pic>
        <p:pic>
          <p:nvPicPr>
            <p:cNvPr id="49" name="图片 48"/>
            <p:cNvPicPr>
              <a:picLocks noChangeAspect="1"/>
            </p:cNvPicPr>
            <p:nvPr/>
          </p:nvPicPr>
          <p:blipFill>
            <a:blip r:embed="rId4"/>
            <a:stretch>
              <a:fillRect/>
            </a:stretch>
          </p:blipFill>
          <p:spPr>
            <a:xfrm>
              <a:off x="2" y="0"/>
              <a:ext cx="6255656" cy="1990719"/>
            </a:xfrm>
            <a:prstGeom prst="rect">
              <a:avLst/>
            </a:prstGeom>
          </p:spPr>
        </p:pic>
      </p:grpSp>
      <p:sp>
        <p:nvSpPr>
          <p:cNvPr id="6" name="文本框 5"/>
          <p:cNvSpPr txBox="1"/>
          <p:nvPr/>
        </p:nvSpPr>
        <p:spPr>
          <a:xfrm>
            <a:off x="1795780" y="1203960"/>
            <a:ext cx="3491865" cy="365760"/>
          </a:xfrm>
          <a:prstGeom prst="rect">
            <a:avLst/>
          </a:prstGeom>
          <a:noFill/>
        </p:spPr>
        <p:txBody>
          <a:bodyPr wrap="none" rtlCol="0" anchor="t">
            <a:spAutoFit/>
          </a:bodyPr>
          <a:lstStyle/>
          <a:p>
            <a:r>
              <a:rPr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《污水排放综合标准》GB 8978</a:t>
            </a:r>
            <a:endParaRPr lang="zh-CN" altLang="en-US"/>
          </a:p>
        </p:txBody>
      </p:sp>
      <p:sp>
        <p:nvSpPr>
          <p:cNvPr id="23" name="TextBox 34"/>
          <p:cNvSpPr txBox="1"/>
          <p:nvPr/>
        </p:nvSpPr>
        <p:spPr>
          <a:xfrm>
            <a:off x="2626995" y="2096770"/>
            <a:ext cx="412750" cy="1038860"/>
          </a:xfrm>
          <a:prstGeom prst="rect">
            <a:avLst/>
          </a:prstGeom>
          <a:noFill/>
        </p:spPr>
        <p:txBody>
          <a:bodyPr wrap="square" rtlCol="0">
            <a:spAutoFit/>
          </a:bodyPr>
          <a:lstStyle/>
          <a:p>
            <a:r>
              <a:rPr lang="en-US" altLang="zh-CN" sz="3075" b="1" dirty="0">
                <a:solidFill>
                  <a:schemeClr val="bg1"/>
                </a:solidFill>
                <a:latin typeface="楷体" panose="02010609060101010101" pitchFamily="49" charset="-122"/>
                <a:ea typeface="楷体" panose="02010609060101010101" pitchFamily="49" charset="-122"/>
              </a:rPr>
              <a:t>01</a:t>
            </a:r>
            <a:endParaRPr lang="zh-CN" altLang="en-US" sz="3075" b="1" dirty="0">
              <a:solidFill>
                <a:schemeClr val="bg1"/>
              </a:solidFill>
              <a:latin typeface="楷体" panose="02010609060101010101" pitchFamily="49" charset="-122"/>
              <a:ea typeface="楷体" panose="02010609060101010101" pitchFamily="49" charset="-122"/>
            </a:endParaRPr>
          </a:p>
        </p:txBody>
      </p:sp>
      <p:sp>
        <p:nvSpPr>
          <p:cNvPr id="24" name="等腰三角形 16"/>
          <p:cNvSpPr/>
          <p:nvPr/>
        </p:nvSpPr>
        <p:spPr>
          <a:xfrm rot="5400000">
            <a:off x="2132965" y="1651635"/>
            <a:ext cx="790575" cy="1120775"/>
          </a:xfrm>
          <a:custGeom>
            <a:avLst/>
            <a:gdLst/>
            <a:ahLst/>
            <a:cxnLst/>
            <a:rect l="l" t="t" r="r" b="b"/>
            <a:pathLst>
              <a:path w="1134126" h="2250392">
                <a:moveTo>
                  <a:pt x="270030" y="108012"/>
                </a:moveTo>
                <a:lnTo>
                  <a:pt x="351039" y="0"/>
                </a:lnTo>
                <a:lnTo>
                  <a:pt x="432048" y="108012"/>
                </a:lnTo>
                <a:close/>
                <a:moveTo>
                  <a:pt x="0" y="2250392"/>
                </a:moveTo>
                <a:lnTo>
                  <a:pt x="0" y="117536"/>
                </a:lnTo>
                <a:lnTo>
                  <a:pt x="1134126" y="117536"/>
                </a:lnTo>
                <a:lnTo>
                  <a:pt x="1134126" y="2250392"/>
                </a:lnTo>
                <a:close/>
              </a:path>
            </a:pathLst>
          </a:custGeom>
          <a:solidFill>
            <a:srgbClr val="16B6C2"/>
          </a:solidFill>
          <a:ln>
            <a:solidFill>
              <a:srgbClr val="F2F2F2"/>
            </a:solidFill>
          </a:ln>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350"/>
          </a:p>
        </p:txBody>
      </p:sp>
      <p:sp>
        <p:nvSpPr>
          <p:cNvPr id="10" name="文本框 9"/>
          <p:cNvSpPr txBox="1"/>
          <p:nvPr/>
        </p:nvSpPr>
        <p:spPr>
          <a:xfrm>
            <a:off x="2074545" y="1888490"/>
            <a:ext cx="906780" cy="645160"/>
          </a:xfrm>
          <a:prstGeom prst="rect">
            <a:avLst/>
          </a:prstGeom>
          <a:noFill/>
        </p:spPr>
        <p:txBody>
          <a:bodyPr wrap="none" rtlCol="0" anchor="t">
            <a:spAutoFit/>
          </a:bodyPr>
          <a:lstStyle/>
          <a:p>
            <a:pPr algn="ctr"/>
            <a:r>
              <a:rPr b="1" spc="100" dirty="0">
                <a:solidFill>
                  <a:schemeClr val="bg1"/>
                </a:solidFill>
                <a:uFillTx/>
                <a:latin typeface="微软雅黑" panose="020B0503020204020204" pitchFamily="34" charset="-122"/>
                <a:ea typeface="微软雅黑" panose="020B0503020204020204" pitchFamily="34" charset="-122"/>
                <a:sym typeface="+mn-ea"/>
              </a:rPr>
              <a:t>第一类</a:t>
            </a:r>
          </a:p>
          <a:p>
            <a:pPr algn="ctr"/>
            <a:r>
              <a:rPr b="1" spc="100" dirty="0">
                <a:solidFill>
                  <a:schemeClr val="bg1"/>
                </a:solidFill>
                <a:uFillTx/>
                <a:latin typeface="微软雅黑" panose="020B0503020204020204" pitchFamily="34" charset="-122"/>
                <a:ea typeface="微软雅黑" panose="020B0503020204020204" pitchFamily="34" charset="-122"/>
                <a:sym typeface="+mn-ea"/>
              </a:rPr>
              <a:t>污染物</a:t>
            </a:r>
            <a:endParaRPr lang="zh-CN" altLang="en-US"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12" name="文本框 11"/>
          <p:cNvSpPr txBox="1"/>
          <p:nvPr/>
        </p:nvSpPr>
        <p:spPr>
          <a:xfrm>
            <a:off x="3088640" y="2042478"/>
            <a:ext cx="2249805" cy="337185"/>
          </a:xfrm>
          <a:prstGeom prst="rect">
            <a:avLst/>
          </a:prstGeom>
          <a:noFill/>
        </p:spPr>
        <p:txBody>
          <a:bodyPr wrap="none" rtlCol="0" anchor="t">
            <a:spAutoFit/>
          </a:bodyPr>
          <a:lstStyle/>
          <a:p>
            <a:r>
              <a:rPr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汞\镉\砷\铅等13项</a:t>
            </a:r>
            <a:r>
              <a:rPr lang="zh-CN"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a:t>
            </a:r>
          </a:p>
        </p:txBody>
      </p:sp>
      <p:grpSp>
        <p:nvGrpSpPr>
          <p:cNvPr id="17" name="组合 16"/>
          <p:cNvGrpSpPr/>
          <p:nvPr/>
        </p:nvGrpSpPr>
        <p:grpSpPr>
          <a:xfrm>
            <a:off x="1967865" y="2881630"/>
            <a:ext cx="4866005" cy="829310"/>
            <a:chOff x="3369" y="3773"/>
            <a:chExt cx="7663" cy="1306"/>
          </a:xfrm>
        </p:grpSpPr>
        <p:sp>
          <p:nvSpPr>
            <p:cNvPr id="27" name="等腰三角形 16"/>
            <p:cNvSpPr/>
            <p:nvPr/>
          </p:nvSpPr>
          <p:spPr>
            <a:xfrm rot="5400000">
              <a:off x="3629" y="3545"/>
              <a:ext cx="1245" cy="1765"/>
            </a:xfrm>
            <a:custGeom>
              <a:avLst/>
              <a:gdLst/>
              <a:ahLst/>
              <a:cxnLst/>
              <a:rect l="l" t="t" r="r" b="b"/>
              <a:pathLst>
                <a:path w="1134126" h="2250392">
                  <a:moveTo>
                    <a:pt x="270030" y="108012"/>
                  </a:moveTo>
                  <a:lnTo>
                    <a:pt x="351039" y="0"/>
                  </a:lnTo>
                  <a:lnTo>
                    <a:pt x="432048" y="108012"/>
                  </a:lnTo>
                  <a:close/>
                  <a:moveTo>
                    <a:pt x="0" y="2250392"/>
                  </a:moveTo>
                  <a:lnTo>
                    <a:pt x="0" y="117536"/>
                  </a:lnTo>
                  <a:lnTo>
                    <a:pt x="1134126" y="117536"/>
                  </a:lnTo>
                  <a:lnTo>
                    <a:pt x="1134126" y="2250392"/>
                  </a:lnTo>
                  <a:close/>
                </a:path>
              </a:pathLst>
            </a:custGeom>
            <a:solidFill>
              <a:srgbClr val="EAA700"/>
            </a:solidFill>
            <a:ln>
              <a:solidFill>
                <a:srgbClr val="F2F2F2"/>
              </a:solidFill>
            </a:ln>
            <a:effectLst/>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algn="ctr"/>
              <a:endParaRPr lang="zh-CN" altLang="en-US" sz="1350"/>
            </a:p>
          </p:txBody>
        </p:sp>
        <p:sp>
          <p:nvSpPr>
            <p:cNvPr id="13" name="文本框 12"/>
            <p:cNvSpPr txBox="1"/>
            <p:nvPr/>
          </p:nvSpPr>
          <p:spPr>
            <a:xfrm>
              <a:off x="3515" y="3919"/>
              <a:ext cx="1428" cy="1016"/>
            </a:xfrm>
            <a:prstGeom prst="rect">
              <a:avLst/>
            </a:prstGeom>
            <a:noFill/>
          </p:spPr>
          <p:txBody>
            <a:bodyPr wrap="none" rtlCol="0" anchor="t">
              <a:spAutoFit/>
            </a:bodyPr>
            <a:lstStyle/>
            <a:p>
              <a:pPr algn="ctr"/>
              <a:r>
                <a:rPr b="1" spc="100" dirty="0">
                  <a:solidFill>
                    <a:schemeClr val="bg1"/>
                  </a:solidFill>
                  <a:uFillTx/>
                  <a:latin typeface="微软雅黑" panose="020B0503020204020204" pitchFamily="34" charset="-122"/>
                  <a:ea typeface="微软雅黑" panose="020B0503020204020204" pitchFamily="34" charset="-122"/>
                  <a:sym typeface="+mn-ea"/>
                </a:rPr>
                <a:t>第一类</a:t>
              </a:r>
            </a:p>
            <a:p>
              <a:pPr algn="ctr"/>
              <a:r>
                <a:rPr b="1" spc="100" dirty="0">
                  <a:solidFill>
                    <a:schemeClr val="bg1"/>
                  </a:solidFill>
                  <a:uFillTx/>
                  <a:latin typeface="微软雅黑" panose="020B0503020204020204" pitchFamily="34" charset="-122"/>
                  <a:ea typeface="微软雅黑" panose="020B0503020204020204" pitchFamily="34" charset="-122"/>
                  <a:sym typeface="+mn-ea"/>
                </a:rPr>
                <a:t>污染物</a:t>
              </a:r>
              <a:endParaRPr lang="zh-CN" altLang="en-US"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14" name="文本框 13"/>
            <p:cNvSpPr txBox="1"/>
            <p:nvPr/>
          </p:nvSpPr>
          <p:spPr>
            <a:xfrm>
              <a:off x="5134" y="3773"/>
              <a:ext cx="5898" cy="1307"/>
            </a:xfrm>
            <a:prstGeom prst="rect">
              <a:avLst/>
            </a:prstGeom>
            <a:noFill/>
          </p:spPr>
          <p:txBody>
            <a:bodyPr wrap="square" rtlCol="0" anchor="t">
              <a:spAutoFit/>
            </a:bodyPr>
            <a:lstStyle/>
            <a:p>
              <a:pPr algn="just"/>
              <a:r>
                <a:rPr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pH值、色度、悬浮物(SS)、化学耗氧量(COD)、五日生物耗氧量(BOD5)、植物油、矿物油等其他等共26项</a:t>
              </a:r>
              <a:r>
                <a:rPr lang="zh-CN"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5672418" cy="3265715"/>
            <a:chOff x="0" y="-1"/>
            <a:chExt cx="7563224" cy="4354287"/>
          </a:xfrm>
        </p:grpSpPr>
        <p:pic>
          <p:nvPicPr>
            <p:cNvPr id="5" name="图片 4"/>
            <p:cNvPicPr>
              <a:picLocks noChangeAspect="1"/>
            </p:cNvPicPr>
            <p:nvPr/>
          </p:nvPicPr>
          <p:blipFill>
            <a:blip r:embed="rId2"/>
            <a:stretch>
              <a:fillRect/>
            </a:stretch>
          </p:blipFill>
          <p:spPr>
            <a:xfrm>
              <a:off x="0" y="-1"/>
              <a:ext cx="7563224" cy="4354287"/>
            </a:xfrm>
            <a:prstGeom prst="rect">
              <a:avLst/>
            </a:prstGeom>
          </p:spPr>
        </p:pic>
        <p:pic>
          <p:nvPicPr>
            <p:cNvPr id="4" name="图片 3"/>
            <p:cNvPicPr>
              <a:picLocks noChangeAspect="1"/>
            </p:cNvPicPr>
            <p:nvPr/>
          </p:nvPicPr>
          <p:blipFill>
            <a:blip r:embed="rId3"/>
            <a:stretch>
              <a:fillRect/>
            </a:stretch>
          </p:blipFill>
          <p:spPr>
            <a:xfrm>
              <a:off x="2" y="0"/>
              <a:ext cx="6255656" cy="1990719"/>
            </a:xfrm>
            <a:prstGeom prst="rect">
              <a:avLst/>
            </a:prstGeom>
          </p:spPr>
        </p:pic>
      </p:grpSp>
      <p:grpSp>
        <p:nvGrpSpPr>
          <p:cNvPr id="6" name="组合 5"/>
          <p:cNvGrpSpPr/>
          <p:nvPr/>
        </p:nvGrpSpPr>
        <p:grpSpPr>
          <a:xfrm flipH="1" flipV="1">
            <a:off x="3471582" y="1878235"/>
            <a:ext cx="5672418" cy="3265715"/>
            <a:chOff x="0" y="-1"/>
            <a:chExt cx="7563224" cy="4354287"/>
          </a:xfrm>
        </p:grpSpPr>
        <p:pic>
          <p:nvPicPr>
            <p:cNvPr id="7" name="图片 6"/>
            <p:cNvPicPr>
              <a:picLocks noChangeAspect="1"/>
            </p:cNvPicPr>
            <p:nvPr/>
          </p:nvPicPr>
          <p:blipFill>
            <a:blip r:embed="rId2"/>
            <a:stretch>
              <a:fillRect/>
            </a:stretch>
          </p:blipFill>
          <p:spPr>
            <a:xfrm>
              <a:off x="0" y="-1"/>
              <a:ext cx="7563224" cy="4354287"/>
            </a:xfrm>
            <a:prstGeom prst="rect">
              <a:avLst/>
            </a:prstGeom>
          </p:spPr>
        </p:pic>
        <p:pic>
          <p:nvPicPr>
            <p:cNvPr id="8" name="图片 7"/>
            <p:cNvPicPr>
              <a:picLocks noChangeAspect="1"/>
            </p:cNvPicPr>
            <p:nvPr/>
          </p:nvPicPr>
          <p:blipFill>
            <a:blip r:embed="rId3"/>
            <a:stretch>
              <a:fillRect/>
            </a:stretch>
          </p:blipFill>
          <p:spPr>
            <a:xfrm>
              <a:off x="2" y="0"/>
              <a:ext cx="6255656" cy="1990719"/>
            </a:xfrm>
            <a:prstGeom prst="rect">
              <a:avLst/>
            </a:prstGeom>
          </p:spPr>
        </p:pic>
      </p:grpSp>
      <p:grpSp>
        <p:nvGrpSpPr>
          <p:cNvPr id="9" name="组合 8"/>
          <p:cNvGrpSpPr/>
          <p:nvPr/>
        </p:nvGrpSpPr>
        <p:grpSpPr>
          <a:xfrm>
            <a:off x="3299460" y="1380495"/>
            <a:ext cx="2545080" cy="2406618"/>
            <a:chOff x="6928" y="2426"/>
            <a:chExt cx="5344" cy="5053"/>
          </a:xfrm>
        </p:grpSpPr>
        <p:grpSp>
          <p:nvGrpSpPr>
            <p:cNvPr id="2" name="组合 1"/>
            <p:cNvGrpSpPr/>
            <p:nvPr/>
          </p:nvGrpSpPr>
          <p:grpSpPr>
            <a:xfrm>
              <a:off x="7600" y="2426"/>
              <a:ext cx="4041" cy="3402"/>
              <a:chOff x="7600" y="2426"/>
              <a:chExt cx="4041" cy="3402"/>
            </a:xfrm>
          </p:grpSpPr>
          <p:sp>
            <p:nvSpPr>
              <p:cNvPr id="41" name="椭圆 40"/>
              <p:cNvSpPr/>
              <p:nvPr/>
            </p:nvSpPr>
            <p:spPr>
              <a:xfrm>
                <a:off x="7899" y="2426"/>
                <a:ext cx="3402" cy="3402"/>
              </a:xfrm>
              <a:prstGeom prst="ellipse">
                <a:avLst/>
              </a:prstGeom>
              <a:solidFill>
                <a:srgbClr val="16B6C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C999F"/>
                  </a:solidFill>
                  <a:effectLst>
                    <a:outerShdw blurRad="50800" dist="38100" dir="2700000" algn="tl" rotWithShape="0">
                      <a:prstClr val="black">
                        <a:alpha val="40000"/>
                      </a:prstClr>
                    </a:outerShdw>
                  </a:effectLst>
                </a:endParaRPr>
              </a:p>
            </p:txBody>
          </p:sp>
          <p:sp>
            <p:nvSpPr>
              <p:cNvPr id="42" name="文本框 41"/>
              <p:cNvSpPr txBox="1"/>
              <p:nvPr/>
            </p:nvSpPr>
            <p:spPr>
              <a:xfrm>
                <a:off x="7600" y="3449"/>
                <a:ext cx="4041" cy="1403"/>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r>
                  <a:rPr lang="zh-CN" altLang="en-US" sz="3750" spc="100" dirty="0">
                    <a:solidFill>
                      <a:schemeClr val="bg1"/>
                    </a:solidFill>
                    <a:effectLst/>
                    <a:uFillTx/>
                    <a:latin typeface="微软雅黑" panose="020B0503020204020204" pitchFamily="34" charset="-122"/>
                    <a:ea typeface="微软雅黑" panose="020B0503020204020204" pitchFamily="34" charset="-122"/>
                    <a:cs typeface="Arial" panose="020B0604020202020204" pitchFamily="34" charset="0"/>
                  </a:rPr>
                  <a:t>第二章</a:t>
                </a:r>
              </a:p>
            </p:txBody>
          </p:sp>
        </p:grpSp>
        <p:sp>
          <p:nvSpPr>
            <p:cNvPr id="43" name="矩形 42"/>
            <p:cNvSpPr/>
            <p:nvPr/>
          </p:nvSpPr>
          <p:spPr>
            <a:xfrm>
              <a:off x="6928" y="6318"/>
              <a:ext cx="5344" cy="1161"/>
            </a:xfrm>
            <a:prstGeom prst="rect">
              <a:avLst/>
            </a:prstGeom>
          </p:spPr>
          <p:txBody>
            <a:bodyPr wrap="none">
              <a:spAutoFit/>
            </a:bodyPr>
            <a:lstStyle/>
            <a:p>
              <a:pPr algn="ctr" fontAlgn="auto">
                <a:lnSpc>
                  <a:spcPct val="100000"/>
                </a:lnSpc>
              </a:pPr>
              <a:r>
                <a:rPr lang="zh-CN" altLang="en-US" sz="3000" b="1" spc="100" dirty="0">
                  <a:solidFill>
                    <a:srgbClr val="16B6C2"/>
                  </a:solidFill>
                  <a:uFillTx/>
                  <a:latin typeface="微软雅黑" panose="020B0503020204020204" pitchFamily="34" charset="-122"/>
                  <a:ea typeface="微软雅黑" panose="020B0503020204020204" pitchFamily="34" charset="-122"/>
                </a:rPr>
                <a:t>安全生产责任</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41020" y="232410"/>
            <a:ext cx="325437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第二章  安全生产责任</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3"/>
            <a:stretch>
              <a:fillRect/>
            </a:stretch>
          </p:blipFill>
          <p:spPr>
            <a:xfrm>
              <a:off x="0" y="-1"/>
              <a:ext cx="7563224" cy="4354287"/>
            </a:xfrm>
            <a:prstGeom prst="rect">
              <a:avLst/>
            </a:prstGeom>
          </p:spPr>
        </p:pic>
        <p:pic>
          <p:nvPicPr>
            <p:cNvPr id="49" name="图片 48"/>
            <p:cNvPicPr>
              <a:picLocks noChangeAspect="1"/>
            </p:cNvPicPr>
            <p:nvPr/>
          </p:nvPicPr>
          <p:blipFill>
            <a:blip r:embed="rId4"/>
            <a:stretch>
              <a:fillRect/>
            </a:stretch>
          </p:blipFill>
          <p:spPr>
            <a:xfrm>
              <a:off x="2" y="0"/>
              <a:ext cx="6255656" cy="1990719"/>
            </a:xfrm>
            <a:prstGeom prst="rect">
              <a:avLst/>
            </a:prstGeom>
          </p:spPr>
        </p:pic>
      </p:grpSp>
      <p:sp>
        <p:nvSpPr>
          <p:cNvPr id="9" name="文本框 8"/>
          <p:cNvSpPr txBox="1"/>
          <p:nvPr/>
        </p:nvSpPr>
        <p:spPr>
          <a:xfrm>
            <a:off x="1026636" y="693076"/>
            <a:ext cx="5783580" cy="398780"/>
          </a:xfrm>
          <a:prstGeom prst="rect">
            <a:avLst/>
          </a:prstGeom>
          <a:noFill/>
        </p:spPr>
        <p:txBody>
          <a:bodyPr wrap="none" rtlCol="0" anchor="t">
            <a:spAutoFit/>
          </a:bodyPr>
          <a:lstStyle/>
          <a:p>
            <a:pPr algn="l"/>
            <a:r>
              <a:rPr lang="zh-CN" altLang="en-US" sz="20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一、各级干部是自己所辖区域的安全第一责任人</a:t>
            </a:r>
          </a:p>
        </p:txBody>
      </p:sp>
      <p:grpSp>
        <p:nvGrpSpPr>
          <p:cNvPr id="165" name="组合 164"/>
          <p:cNvGrpSpPr/>
          <p:nvPr/>
        </p:nvGrpSpPr>
        <p:grpSpPr>
          <a:xfrm>
            <a:off x="280988" y="1210310"/>
            <a:ext cx="8658225" cy="3739515"/>
            <a:chOff x="736" y="1741"/>
            <a:chExt cx="13635" cy="5889"/>
          </a:xfrm>
        </p:grpSpPr>
        <p:pic>
          <p:nvPicPr>
            <p:cNvPr id="35847" name="Picture 2"/>
            <p:cNvPicPr/>
            <p:nvPr/>
          </p:nvPicPr>
          <p:blipFill>
            <a:blip r:embed="rId5"/>
            <a:stretch>
              <a:fillRect/>
            </a:stretch>
          </p:blipFill>
          <p:spPr>
            <a:xfrm>
              <a:off x="10176" y="1741"/>
              <a:ext cx="3100" cy="2075"/>
            </a:xfrm>
            <a:prstGeom prst="rect">
              <a:avLst/>
            </a:prstGeom>
            <a:noFill/>
            <a:ln w="9525">
              <a:noFill/>
            </a:ln>
          </p:spPr>
        </p:pic>
        <p:pic>
          <p:nvPicPr>
            <p:cNvPr id="35848" name="Picture 5"/>
            <p:cNvPicPr/>
            <p:nvPr/>
          </p:nvPicPr>
          <p:blipFill>
            <a:blip r:embed="rId6"/>
            <a:stretch>
              <a:fillRect/>
            </a:stretch>
          </p:blipFill>
          <p:spPr>
            <a:xfrm>
              <a:off x="11059" y="4193"/>
              <a:ext cx="3312" cy="1799"/>
            </a:xfrm>
            <a:prstGeom prst="rect">
              <a:avLst/>
            </a:prstGeom>
            <a:noFill/>
            <a:ln w="9525">
              <a:noFill/>
            </a:ln>
          </p:spPr>
        </p:pic>
        <p:pic>
          <p:nvPicPr>
            <p:cNvPr id="35849" name="Picture 2"/>
            <p:cNvPicPr/>
            <p:nvPr/>
          </p:nvPicPr>
          <p:blipFill>
            <a:blip r:embed="rId7"/>
            <a:stretch>
              <a:fillRect/>
            </a:stretch>
          </p:blipFill>
          <p:spPr>
            <a:xfrm>
              <a:off x="827" y="5307"/>
              <a:ext cx="3416" cy="2173"/>
            </a:xfrm>
            <a:prstGeom prst="rect">
              <a:avLst/>
            </a:prstGeom>
            <a:noFill/>
            <a:ln w="9525">
              <a:noFill/>
            </a:ln>
          </p:spPr>
        </p:pic>
        <p:grpSp>
          <p:nvGrpSpPr>
            <p:cNvPr id="157" name="组合 156"/>
            <p:cNvGrpSpPr/>
            <p:nvPr/>
          </p:nvGrpSpPr>
          <p:grpSpPr>
            <a:xfrm>
              <a:off x="736" y="1741"/>
              <a:ext cx="6617" cy="3402"/>
              <a:chOff x="1623" y="2225"/>
              <a:chExt cx="6617" cy="3402"/>
            </a:xfrm>
          </p:grpSpPr>
          <p:grpSp>
            <p:nvGrpSpPr>
              <p:cNvPr id="155" name="组合 154"/>
              <p:cNvGrpSpPr/>
              <p:nvPr/>
            </p:nvGrpSpPr>
            <p:grpSpPr>
              <a:xfrm>
                <a:off x="1623" y="2225"/>
                <a:ext cx="3402" cy="3402"/>
                <a:chOff x="1833" y="2225"/>
                <a:chExt cx="3402" cy="3402"/>
              </a:xfrm>
            </p:grpSpPr>
            <p:sp>
              <p:nvSpPr>
                <p:cNvPr id="146" name="稻壳儿原创设计师【幻雨工作室】_9"/>
                <p:cNvSpPr/>
                <p:nvPr/>
              </p:nvSpPr>
              <p:spPr>
                <a:xfrm>
                  <a:off x="1833" y="2225"/>
                  <a:ext cx="3402" cy="3402"/>
                </a:xfrm>
                <a:prstGeom prst="wedgeEllipseCallout">
                  <a:avLst>
                    <a:gd name="adj1" fmla="val 50863"/>
                    <a:gd name="adj2" fmla="val -32559"/>
                  </a:avLst>
                </a:prstGeom>
                <a:solidFill>
                  <a:srgbClr val="16B6C2"/>
                </a:solidFill>
                <a:ln w="28575">
                  <a:gradFill>
                    <a:gsLst>
                      <a:gs pos="0">
                        <a:srgbClr val="F7F7F7"/>
                      </a:gs>
                      <a:gs pos="100000">
                        <a:schemeClr val="bg1">
                          <a:lumMod val="85000"/>
                        </a:schemeClr>
                      </a:gs>
                    </a:gsLst>
                    <a:lin ang="10800000" scaled="0"/>
                  </a:gradFill>
                </a:ln>
                <a:scene3d>
                  <a:camera prst="orthographicFront">
                    <a:rot lat="0" lon="0" rev="0"/>
                  </a:camera>
                  <a:lightRig rig="glow" dir="t">
                    <a:rot lat="0" lon="0" rev="4800000"/>
                  </a:lightRig>
                </a:scene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1">
                    <a:solidFill>
                      <a:prstClr val="white"/>
                    </a:solidFill>
                    <a:latin typeface="微软雅黑" panose="020B0503020204020204" pitchFamily="34" charset="-122"/>
                    <a:ea typeface="微软雅黑" panose="020B0503020204020204" pitchFamily="34" charset="-122"/>
                  </a:endParaRPr>
                </a:p>
              </p:txBody>
            </p:sp>
            <p:sp>
              <p:nvSpPr>
                <p:cNvPr id="140" name="文本框 139"/>
                <p:cNvSpPr txBox="1"/>
                <p:nvPr/>
              </p:nvSpPr>
              <p:spPr>
                <a:xfrm>
                  <a:off x="2014" y="2982"/>
                  <a:ext cx="3041" cy="1888"/>
                </a:xfrm>
                <a:prstGeom prst="rect">
                  <a:avLst/>
                </a:prstGeom>
                <a:noFill/>
              </p:spPr>
              <p:txBody>
                <a:bodyPr wrap="square" rtlCol="0" anchor="t">
                  <a:spAutoFit/>
                </a:bodyPr>
                <a:lstStyle/>
                <a:p>
                  <a:pPr algn="just"/>
                  <a:r>
                    <a:rPr lang="zh-CN" altLang="zh-CN" b="1" spc="100" dirty="0">
                      <a:solidFill>
                        <a:schemeClr val="bg1"/>
                      </a:solidFill>
                      <a:uFillTx/>
                      <a:latin typeface="微软雅黑" panose="020B0503020204020204" pitchFamily="34" charset="-122"/>
                      <a:ea typeface="微软雅黑" panose="020B0503020204020204" pitchFamily="34" charset="-122"/>
                      <a:sym typeface="+mn-ea"/>
                    </a:rPr>
                    <a:t>各级</a:t>
                  </a:r>
                  <a:r>
                    <a:rPr lang="zh-CN" altLang="en-US" b="1" spc="100" dirty="0">
                      <a:solidFill>
                        <a:schemeClr val="bg1"/>
                      </a:solidFill>
                      <a:uFillTx/>
                      <a:latin typeface="微软雅黑" panose="020B0503020204020204" pitchFamily="34" charset="-122"/>
                      <a:ea typeface="微软雅黑" panose="020B0503020204020204" pitchFamily="34" charset="-122"/>
                      <a:sym typeface="+mn-ea"/>
                    </a:rPr>
                    <a:t>干部</a:t>
                  </a:r>
                  <a:r>
                    <a:rPr lang="zh-CN" altLang="zh-CN" b="1" spc="100" dirty="0">
                      <a:solidFill>
                        <a:schemeClr val="bg1"/>
                      </a:solidFill>
                      <a:uFillTx/>
                      <a:latin typeface="微软雅黑" panose="020B0503020204020204" pitchFamily="34" charset="-122"/>
                      <a:ea typeface="微软雅黑" panose="020B0503020204020204" pitchFamily="34" charset="-122"/>
                      <a:sym typeface="+mn-ea"/>
                    </a:rPr>
                    <a:t>是负责企业管理的，而安全管理是企业管理的一部分</a:t>
                  </a:r>
                </a:p>
              </p:txBody>
            </p:sp>
          </p:grpSp>
          <p:sp>
            <p:nvSpPr>
              <p:cNvPr id="156" name="文本框 155"/>
              <p:cNvSpPr txBox="1"/>
              <p:nvPr/>
            </p:nvSpPr>
            <p:spPr>
              <a:xfrm>
                <a:off x="4962" y="2751"/>
                <a:ext cx="3279" cy="2082"/>
              </a:xfrm>
              <a:prstGeom prst="rect">
                <a:avLst/>
              </a:prstGeom>
              <a:noFill/>
            </p:spPr>
            <p:txBody>
              <a:bodyPr wrap="square" rtlCol="0" anchor="t">
                <a:spAutoFit/>
              </a:bodyPr>
              <a:lstStyle/>
              <a:p>
                <a:pPr algn="just"/>
                <a:r>
                  <a:rPr lang="zh-CN"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管理人员的决策往往影响到项目的进程和结果，决策一旦失误，或管理人员玩忽职守，后果往往是灾难性</a:t>
                </a:r>
              </a:p>
            </p:txBody>
          </p:sp>
        </p:grpSp>
        <p:grpSp>
          <p:nvGrpSpPr>
            <p:cNvPr id="161" name="组合 160"/>
            <p:cNvGrpSpPr/>
            <p:nvPr/>
          </p:nvGrpSpPr>
          <p:grpSpPr>
            <a:xfrm>
              <a:off x="4572" y="4709"/>
              <a:ext cx="6449" cy="2921"/>
              <a:chOff x="1617" y="4886"/>
              <a:chExt cx="6449" cy="2921"/>
            </a:xfrm>
          </p:grpSpPr>
          <p:grpSp>
            <p:nvGrpSpPr>
              <p:cNvPr id="159" name="组合 158"/>
              <p:cNvGrpSpPr/>
              <p:nvPr/>
            </p:nvGrpSpPr>
            <p:grpSpPr>
              <a:xfrm>
                <a:off x="6082" y="4886"/>
                <a:ext cx="1984" cy="1984"/>
                <a:chOff x="6460" y="5531"/>
                <a:chExt cx="1984" cy="1984"/>
              </a:xfrm>
            </p:grpSpPr>
            <p:sp>
              <p:nvSpPr>
                <p:cNvPr id="142" name="稻壳儿原创设计师【幻雨工作室】_5"/>
                <p:cNvSpPr/>
                <p:nvPr/>
              </p:nvSpPr>
              <p:spPr>
                <a:xfrm>
                  <a:off x="6460" y="5531"/>
                  <a:ext cx="1984" cy="1984"/>
                </a:xfrm>
                <a:prstGeom prst="wedgeEllipseCallout">
                  <a:avLst>
                    <a:gd name="adj1" fmla="val -56394"/>
                    <a:gd name="adj2" fmla="val -33147"/>
                  </a:avLst>
                </a:prstGeom>
                <a:solidFill>
                  <a:srgbClr val="EAA700"/>
                </a:solidFill>
                <a:ln w="28575">
                  <a:gradFill>
                    <a:gsLst>
                      <a:gs pos="0">
                        <a:srgbClr val="F7F7F7"/>
                      </a:gs>
                      <a:gs pos="100000">
                        <a:schemeClr val="bg1">
                          <a:lumMod val="85000"/>
                        </a:schemeClr>
                      </a:gs>
                    </a:gsLst>
                    <a:lin ang="10800000" scaled="0"/>
                  </a:gradFill>
                </a:ln>
                <a:scene3d>
                  <a:camera prst="orthographicFront">
                    <a:rot lat="0" lon="0" rev="0"/>
                  </a:camera>
                  <a:lightRig rig="glow" dir="t">
                    <a:rot lat="0" lon="0" rev="4800000"/>
                  </a:lightRig>
                </a:scene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1">
                    <a:solidFill>
                      <a:prstClr val="white"/>
                    </a:solidFill>
                    <a:latin typeface="微软雅黑" panose="020B0503020204020204" pitchFamily="34" charset="-122"/>
                    <a:ea typeface="微软雅黑" panose="020B0503020204020204" pitchFamily="34" charset="-122"/>
                  </a:endParaRPr>
                </a:p>
              </p:txBody>
            </p:sp>
            <p:sp>
              <p:nvSpPr>
                <p:cNvPr id="158" name="文本框 157"/>
                <p:cNvSpPr txBox="1"/>
                <p:nvPr/>
              </p:nvSpPr>
              <p:spPr>
                <a:xfrm>
                  <a:off x="6541" y="6015"/>
                  <a:ext cx="1823" cy="1016"/>
                </a:xfrm>
                <a:prstGeom prst="rect">
                  <a:avLst/>
                </a:prstGeom>
                <a:noFill/>
              </p:spPr>
              <p:txBody>
                <a:bodyPr wrap="square" rtlCol="0" anchor="t">
                  <a:spAutoFit/>
                </a:bodyPr>
                <a:lstStyle/>
                <a:p>
                  <a:pPr algn="just"/>
                  <a:r>
                    <a:rPr lang="zh-CN" altLang="zh-CN" b="1" spc="100" dirty="0">
                      <a:solidFill>
                        <a:schemeClr val="bg1"/>
                      </a:solidFill>
                      <a:uFillTx/>
                      <a:latin typeface="微软雅黑" panose="020B0503020204020204" pitchFamily="34" charset="-122"/>
                      <a:ea typeface="微软雅黑" panose="020B0503020204020204" pitchFamily="34" charset="-122"/>
                      <a:sym typeface="+mn-ea"/>
                    </a:rPr>
                    <a:t>对自己的员工负责</a:t>
                  </a:r>
                  <a:endParaRPr lang="zh-CN" altLang="zh-CN" b="1" spc="100" dirty="0">
                    <a:solidFill>
                      <a:schemeClr val="bg1"/>
                    </a:solidFill>
                    <a:uFillTx/>
                    <a:latin typeface="微软雅黑" panose="020B0503020204020204" pitchFamily="34" charset="-122"/>
                    <a:ea typeface="微软雅黑" panose="020B0503020204020204" pitchFamily="34" charset="-122"/>
                  </a:endParaRPr>
                </a:p>
              </p:txBody>
            </p:sp>
          </p:grpSp>
          <p:sp>
            <p:nvSpPr>
              <p:cNvPr id="160" name="文本框 159"/>
              <p:cNvSpPr txBox="1"/>
              <p:nvPr/>
            </p:nvSpPr>
            <p:spPr>
              <a:xfrm>
                <a:off x="1617" y="5143"/>
                <a:ext cx="4465" cy="2664"/>
              </a:xfrm>
              <a:prstGeom prst="rect">
                <a:avLst/>
              </a:prstGeom>
              <a:noFill/>
            </p:spPr>
            <p:txBody>
              <a:bodyPr wrap="square" rtlCol="0" anchor="t">
                <a:spAutoFit/>
              </a:bodyPr>
              <a:lstStyle/>
              <a:p>
                <a:pPr algn="just" defTabSz="914400">
                  <a:spcBef>
                    <a:spcPct val="50000"/>
                  </a:spcBef>
                </a:pPr>
                <a:r>
                  <a:rPr lang="zh-CN"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管理人员的安全意识也潜移默化影响到下属，俗话说，兵熊熊一个，将熊熊一窝，领导干部如果对安全不重视，很难要求他的下属重视安全</a:t>
                </a:r>
              </a:p>
              <a:p>
                <a:pPr algn="just" defTabSz="914400">
                  <a:spcBef>
                    <a:spcPct val="50000"/>
                  </a:spcBef>
                </a:pPr>
                <a:r>
                  <a:rPr lang="zh-CN"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安全的员工才是能生产的员工</a:t>
                </a:r>
                <a:endParaRPr lang="zh-CN"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63" name="组合 162"/>
            <p:cNvGrpSpPr/>
            <p:nvPr/>
          </p:nvGrpSpPr>
          <p:grpSpPr>
            <a:xfrm>
              <a:off x="7495" y="2423"/>
              <a:ext cx="1810" cy="1770"/>
              <a:chOff x="10499" y="1942"/>
              <a:chExt cx="1810" cy="1770"/>
            </a:xfrm>
          </p:grpSpPr>
          <p:sp>
            <p:nvSpPr>
              <p:cNvPr id="149" name="稻壳儿原创设计师【幻雨工作室】_12"/>
              <p:cNvSpPr/>
              <p:nvPr/>
            </p:nvSpPr>
            <p:spPr>
              <a:xfrm>
                <a:off x="10499" y="1942"/>
                <a:ext cx="1811" cy="1770"/>
              </a:xfrm>
              <a:prstGeom prst="wedgeEllipseCallout">
                <a:avLst>
                  <a:gd name="adj1" fmla="val 40557"/>
                  <a:gd name="adj2" fmla="val -28079"/>
                </a:avLst>
              </a:prstGeom>
              <a:solidFill>
                <a:srgbClr val="DB1951"/>
              </a:solidFill>
              <a:ln w="28575">
                <a:gradFill>
                  <a:gsLst>
                    <a:gs pos="0">
                      <a:srgbClr val="F7F7F7"/>
                    </a:gs>
                    <a:gs pos="100000">
                      <a:schemeClr val="bg1">
                        <a:lumMod val="85000"/>
                      </a:schemeClr>
                    </a:gs>
                  </a:gsLst>
                  <a:lin ang="10800000" scaled="0"/>
                </a:gradFill>
              </a:ln>
              <a:scene3d>
                <a:camera prst="orthographicFront">
                  <a:rot lat="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1">
                  <a:solidFill>
                    <a:prstClr val="white"/>
                  </a:solidFill>
                  <a:latin typeface="微软雅黑" panose="020B0503020204020204" pitchFamily="34" charset="-122"/>
                  <a:ea typeface="微软雅黑" panose="020B0503020204020204" pitchFamily="34" charset="-122"/>
                </a:endParaRPr>
              </a:p>
            </p:txBody>
          </p:sp>
          <p:sp>
            <p:nvSpPr>
              <p:cNvPr id="162" name="文本框 161"/>
              <p:cNvSpPr txBox="1"/>
              <p:nvPr/>
            </p:nvSpPr>
            <p:spPr>
              <a:xfrm>
                <a:off x="10623" y="2319"/>
                <a:ext cx="1563" cy="1016"/>
              </a:xfrm>
              <a:prstGeom prst="rect">
                <a:avLst/>
              </a:prstGeom>
              <a:noFill/>
            </p:spPr>
            <p:txBody>
              <a:bodyPr wrap="square" rtlCol="0" anchor="t">
                <a:spAutoFit/>
              </a:bodyPr>
              <a:lstStyle/>
              <a:p>
                <a:pPr algn="ctr"/>
                <a:r>
                  <a:rPr lang="zh-CN" altLang="zh-CN" b="1" spc="100" dirty="0">
                    <a:solidFill>
                      <a:schemeClr val="bg1"/>
                    </a:solidFill>
                    <a:uFillTx/>
                    <a:latin typeface="微软雅黑" panose="020B0503020204020204" pitchFamily="34" charset="-122"/>
                    <a:ea typeface="微软雅黑" panose="020B0503020204020204" pitchFamily="34" charset="-122"/>
                    <a:sym typeface="+mn-ea"/>
                  </a:rPr>
                  <a:t>对上级负责</a:t>
                </a:r>
                <a:endParaRPr lang="zh-CN" altLang="zh-CN" b="1" spc="100" dirty="0">
                  <a:solidFill>
                    <a:schemeClr val="bg1"/>
                  </a:solidFill>
                  <a:uFillTx/>
                  <a:latin typeface="微软雅黑" panose="020B0503020204020204" pitchFamily="34" charset="-122"/>
                  <a:ea typeface="微软雅黑" panose="020B0503020204020204" pitchFamily="34" charset="-122"/>
                </a:endParaRPr>
              </a:p>
            </p:txBody>
          </p:sp>
        </p:gr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41020" y="232410"/>
            <a:ext cx="325437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第二章  安全生产责任</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3"/>
            <a:stretch>
              <a:fillRect/>
            </a:stretch>
          </p:blipFill>
          <p:spPr>
            <a:xfrm>
              <a:off x="0" y="-1"/>
              <a:ext cx="7563224" cy="4354287"/>
            </a:xfrm>
            <a:prstGeom prst="rect">
              <a:avLst/>
            </a:prstGeom>
          </p:spPr>
        </p:pic>
        <p:pic>
          <p:nvPicPr>
            <p:cNvPr id="49" name="图片 48"/>
            <p:cNvPicPr>
              <a:picLocks noChangeAspect="1"/>
            </p:cNvPicPr>
            <p:nvPr/>
          </p:nvPicPr>
          <p:blipFill>
            <a:blip r:embed="rId4"/>
            <a:stretch>
              <a:fillRect/>
            </a:stretch>
          </p:blipFill>
          <p:spPr>
            <a:xfrm>
              <a:off x="2" y="0"/>
              <a:ext cx="6255656" cy="1990719"/>
            </a:xfrm>
            <a:prstGeom prst="rect">
              <a:avLst/>
            </a:prstGeom>
          </p:spPr>
        </p:pic>
      </p:grpSp>
      <p:sp>
        <p:nvSpPr>
          <p:cNvPr id="9" name="文本框 8"/>
          <p:cNvSpPr txBox="1"/>
          <p:nvPr/>
        </p:nvSpPr>
        <p:spPr>
          <a:xfrm>
            <a:off x="1026636" y="693076"/>
            <a:ext cx="3383280" cy="398780"/>
          </a:xfrm>
          <a:prstGeom prst="rect">
            <a:avLst/>
          </a:prstGeom>
          <a:noFill/>
        </p:spPr>
        <p:txBody>
          <a:bodyPr wrap="none" rtlCol="0" anchor="t">
            <a:spAutoFit/>
          </a:bodyPr>
          <a:lstStyle/>
          <a:p>
            <a:pPr algn="l"/>
            <a:r>
              <a:rPr lang="zh-CN" altLang="en-US" sz="20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二、国家安全监督管理总局</a:t>
            </a:r>
          </a:p>
        </p:txBody>
      </p:sp>
      <p:sp>
        <p:nvSpPr>
          <p:cNvPr id="2" name="文本框 1"/>
          <p:cNvSpPr txBox="1"/>
          <p:nvPr/>
        </p:nvSpPr>
        <p:spPr>
          <a:xfrm>
            <a:off x="2352675" y="1043940"/>
            <a:ext cx="4438650" cy="368300"/>
          </a:xfrm>
          <a:prstGeom prst="rect">
            <a:avLst/>
          </a:prstGeom>
          <a:noFill/>
        </p:spPr>
        <p:txBody>
          <a:bodyPr wrap="none" rtlCol="0" anchor="t">
            <a:spAutoFit/>
          </a:bodyPr>
          <a:lstStyle/>
          <a:p>
            <a:r>
              <a:rPr lang="en-US" altLang="zh-CN" b="1" dirty="0">
                <a:solidFill>
                  <a:srgbClr val="16B6C2"/>
                </a:solidFill>
                <a:latin typeface="微软雅黑" panose="020B0503020204020204" pitchFamily="34" charset="-122"/>
                <a:ea typeface="微软雅黑" panose="020B0503020204020204" pitchFamily="34" charset="-122"/>
                <a:sym typeface="+mn-ea"/>
              </a:rPr>
              <a:t>------《</a:t>
            </a:r>
            <a:r>
              <a:rPr lang="zh-CN" altLang="en-US" b="1" dirty="0">
                <a:solidFill>
                  <a:srgbClr val="16B6C2"/>
                </a:solidFill>
                <a:latin typeface="微软雅黑" panose="020B0503020204020204" pitchFamily="34" charset="-122"/>
                <a:ea typeface="微软雅黑" panose="020B0503020204020204" pitchFamily="34" charset="-122"/>
                <a:sym typeface="+mn-ea"/>
              </a:rPr>
              <a:t>安全生产责任体系五落实五到位</a:t>
            </a:r>
            <a:r>
              <a:rPr lang="en-US" altLang="zh-CN" b="1" dirty="0">
                <a:solidFill>
                  <a:srgbClr val="16B6C2"/>
                </a:solidFill>
                <a:latin typeface="微软雅黑" panose="020B0503020204020204" pitchFamily="34" charset="-122"/>
                <a:ea typeface="微软雅黑" panose="020B0503020204020204" pitchFamily="34" charset="-122"/>
                <a:sym typeface="+mn-ea"/>
              </a:rPr>
              <a:t>》</a:t>
            </a:r>
          </a:p>
        </p:txBody>
      </p:sp>
      <p:sp>
        <p:nvSpPr>
          <p:cNvPr id="7" name="文本框 6"/>
          <p:cNvSpPr txBox="1"/>
          <p:nvPr/>
        </p:nvSpPr>
        <p:spPr>
          <a:xfrm>
            <a:off x="1013460" y="4326255"/>
            <a:ext cx="7089775" cy="645160"/>
          </a:xfrm>
          <a:prstGeom prst="rect">
            <a:avLst/>
          </a:prstGeom>
          <a:noFill/>
        </p:spPr>
        <p:txBody>
          <a:bodyPr wrap="square" rtlCol="0" anchor="t">
            <a:spAutoFit/>
          </a:bodyPr>
          <a:lstStyle/>
          <a:p>
            <a:pPr algn="just" defTabSz="1218565" eaLnBrk="0" fontAlgn="base" hangingPunct="0">
              <a:spcBef>
                <a:spcPct val="50000"/>
              </a:spcBef>
              <a:spcAft>
                <a:spcPct val="0"/>
              </a:spcAft>
              <a:defRPr/>
            </a:pPr>
            <a:r>
              <a:rPr lang="zh-CN" altLang="zh-CN" b="1" spc="100" dirty="0">
                <a:solidFill>
                  <a:srgbClr val="16B6C2"/>
                </a:solidFill>
                <a:latin typeface="微软雅黑" panose="020B0503020204020204" pitchFamily="34" charset="-122"/>
                <a:ea typeface="微软雅黑" panose="020B0503020204020204" pitchFamily="34" charset="-122"/>
                <a:sym typeface="+mn-ea"/>
              </a:rPr>
              <a:t>“五到位”</a:t>
            </a:r>
            <a:r>
              <a:rPr lang="zh-CN" altLang="zh-CN" b="1"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必须做到</a:t>
            </a:r>
            <a:r>
              <a:rPr lang="zh-CN" altLang="zh-CN" b="1" spc="100" dirty="0">
                <a:solidFill>
                  <a:srgbClr val="16B6C2"/>
                </a:solidFill>
                <a:latin typeface="微软雅黑" panose="020B0503020204020204" pitchFamily="34" charset="-122"/>
                <a:ea typeface="微软雅黑" panose="020B0503020204020204" pitchFamily="34" charset="-122"/>
                <a:sym typeface="+mn-ea"/>
              </a:rPr>
              <a:t>安全责任到位</a:t>
            </a:r>
            <a:r>
              <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、安全投入到位、安全培训到位、安全管理到位、应急救援到位。</a:t>
            </a:r>
            <a:endParaRPr lang="zh-CN" altLang="zh-CN" b="1" spc="1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nvGrpSpPr>
          <p:cNvPr id="120" name="组合 119"/>
          <p:cNvGrpSpPr/>
          <p:nvPr/>
        </p:nvGrpSpPr>
        <p:grpSpPr>
          <a:xfrm>
            <a:off x="977900" y="1411605"/>
            <a:ext cx="7188200" cy="2914650"/>
            <a:chOff x="1505" y="2298"/>
            <a:chExt cx="11320" cy="4590"/>
          </a:xfrm>
        </p:grpSpPr>
        <p:sp>
          <p:nvSpPr>
            <p:cNvPr id="75" name="文本框 74"/>
            <p:cNvSpPr txBox="1"/>
            <p:nvPr/>
          </p:nvSpPr>
          <p:spPr>
            <a:xfrm>
              <a:off x="1505" y="3067"/>
              <a:ext cx="3819" cy="1598"/>
            </a:xfrm>
            <a:prstGeom prst="rect">
              <a:avLst/>
            </a:prstGeom>
            <a:noFill/>
          </p:spPr>
          <p:txBody>
            <a:bodyPr wrap="square" rtlCol="0" anchor="t">
              <a:spAutoFit/>
            </a:bodyPr>
            <a:lstStyle/>
            <a:p>
              <a:pPr algn="just"/>
              <a:r>
                <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必须落实</a:t>
              </a:r>
              <a:r>
                <a:rPr lang="zh-CN" altLang="zh-CN" sz="1500" b="1" dirty="0">
                  <a:solidFill>
                    <a:srgbClr val="16B6C2"/>
                  </a:solidFill>
                  <a:latin typeface="微软雅黑" panose="020B0503020204020204" pitchFamily="34" charset="-122"/>
                  <a:ea typeface="微软雅黑" panose="020B0503020204020204" pitchFamily="34" charset="-122"/>
                  <a:sym typeface="+mn-ea"/>
                </a:rPr>
                <a:t>“党政同责”</a:t>
              </a:r>
              <a:r>
                <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要求，董事长、党组织书记、总经理对本企业安全生产工作共同承担领导责任</a:t>
              </a: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endParaRPr lang="zh-CN" altLang="en-US" sz="1500"/>
            </a:p>
          </p:txBody>
        </p:sp>
        <p:sp>
          <p:nvSpPr>
            <p:cNvPr id="76" name="文本框 75"/>
            <p:cNvSpPr txBox="1"/>
            <p:nvPr/>
          </p:nvSpPr>
          <p:spPr>
            <a:xfrm>
              <a:off x="1505" y="4576"/>
              <a:ext cx="3766" cy="1598"/>
            </a:xfrm>
            <a:prstGeom prst="rect">
              <a:avLst/>
            </a:prstGeom>
            <a:noFill/>
          </p:spPr>
          <p:txBody>
            <a:bodyPr wrap="square" rtlCol="0" anchor="t">
              <a:spAutoFit/>
            </a:bodyPr>
            <a:lstStyle/>
            <a:p>
              <a:pPr algn="just"/>
              <a:r>
                <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必须落实安全生产</a:t>
              </a:r>
              <a:r>
                <a:rPr lang="zh-CN" altLang="zh-CN" sz="1500" b="1" dirty="0">
                  <a:solidFill>
                    <a:srgbClr val="16B6C2"/>
                  </a:solidFill>
                  <a:latin typeface="微软雅黑" panose="020B0503020204020204" pitchFamily="34" charset="-122"/>
                  <a:ea typeface="微软雅黑" panose="020B0503020204020204" pitchFamily="34" charset="-122"/>
                  <a:sym typeface="+mn-ea"/>
                </a:rPr>
                <a:t>“一岗双责”，所有领导班子成员对分管范围内安全生产工作承担相应职责</a:t>
              </a: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endParaRPr lang="zh-CN" altLang="en-US" sz="1500"/>
            </a:p>
          </p:txBody>
        </p:sp>
        <p:sp>
          <p:nvSpPr>
            <p:cNvPr id="77" name="文本框 76"/>
            <p:cNvSpPr txBox="1"/>
            <p:nvPr/>
          </p:nvSpPr>
          <p:spPr>
            <a:xfrm>
              <a:off x="8973" y="2298"/>
              <a:ext cx="3852" cy="1598"/>
            </a:xfrm>
            <a:prstGeom prst="rect">
              <a:avLst/>
            </a:prstGeom>
            <a:noFill/>
          </p:spPr>
          <p:txBody>
            <a:bodyPr wrap="square" rtlCol="0" anchor="t">
              <a:spAutoFit/>
            </a:bodyPr>
            <a:lstStyle/>
            <a:p>
              <a:pPr algn="just"/>
              <a:r>
                <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必须落实安全生产组织领导机构，成立安全生产委员会，由董事长或总经理担任主任</a:t>
              </a: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endParaRPr lang="zh-CN" altLang="en-US" sz="1500"/>
            </a:p>
          </p:txBody>
        </p:sp>
        <p:sp>
          <p:nvSpPr>
            <p:cNvPr id="78" name="文本框 77"/>
            <p:cNvSpPr txBox="1"/>
            <p:nvPr/>
          </p:nvSpPr>
          <p:spPr>
            <a:xfrm>
              <a:off x="8943" y="3780"/>
              <a:ext cx="3882" cy="1598"/>
            </a:xfrm>
            <a:prstGeom prst="rect">
              <a:avLst/>
            </a:prstGeom>
            <a:noFill/>
          </p:spPr>
          <p:txBody>
            <a:bodyPr wrap="square" rtlCol="0" anchor="t">
              <a:spAutoFit/>
            </a:bodyPr>
            <a:lstStyle/>
            <a:p>
              <a:pPr algn="just"/>
              <a:r>
                <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必须落实安全管理力量，依法设置安全生产管理机构，配齐配强注册安全工程师等专业安全管理人员</a:t>
              </a: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endParaRPr lang="zh-CN" altLang="en-US" sz="1500"/>
            </a:p>
          </p:txBody>
        </p:sp>
        <p:grpSp>
          <p:nvGrpSpPr>
            <p:cNvPr id="80" name="íŝļïdé"/>
            <p:cNvGrpSpPr/>
            <p:nvPr/>
          </p:nvGrpSpPr>
          <p:grpSpPr>
            <a:xfrm flipH="1">
              <a:off x="5637" y="2444"/>
              <a:ext cx="3078" cy="4267"/>
              <a:chOff x="4716464" y="1527175"/>
              <a:chExt cx="2498724" cy="4810000"/>
            </a:xfrm>
          </p:grpSpPr>
          <p:sp>
            <p:nvSpPr>
              <p:cNvPr id="81" name="íṩľîḋè"/>
              <p:cNvSpPr/>
              <p:nvPr/>
            </p:nvSpPr>
            <p:spPr bwMode="auto">
              <a:xfrm>
                <a:off x="5611855" y="2329752"/>
                <a:ext cx="1603333" cy="1601513"/>
              </a:xfrm>
              <a:prstGeom prst="chevron">
                <a:avLst>
                  <a:gd name="adj" fmla="val 50057"/>
                </a:avLst>
              </a:prstGeom>
              <a:solidFill>
                <a:srgbClr val="EAA700"/>
              </a:solidFill>
              <a:ln>
                <a:noFill/>
              </a:ln>
            </p:spPr>
            <p:txBody>
              <a:bodyPr anchor="ctr"/>
              <a:lstStyle/>
              <a:p>
                <a:pPr algn="ctr"/>
                <a:endParaRPr sz="1350"/>
              </a:p>
            </p:txBody>
          </p:sp>
          <p:sp>
            <p:nvSpPr>
              <p:cNvPr id="82" name="ïSḻide"/>
              <p:cNvSpPr/>
              <p:nvPr/>
            </p:nvSpPr>
            <p:spPr>
              <a:xfrm>
                <a:off x="5611855" y="3933085"/>
                <a:ext cx="1603333" cy="1603334"/>
              </a:xfrm>
              <a:prstGeom prst="chevron">
                <a:avLst/>
              </a:prstGeom>
              <a:solidFill>
                <a:srgbClr val="484398"/>
              </a:solidFill>
            </p:spPr>
            <p:txBody>
              <a:bodyPr anchor="ctr"/>
              <a:lstStyle/>
              <a:p>
                <a:pPr algn="ctr"/>
                <a:endParaRPr sz="1350"/>
              </a:p>
            </p:txBody>
          </p:sp>
          <p:sp>
            <p:nvSpPr>
              <p:cNvPr id="83" name="ïṩļíḑe"/>
              <p:cNvSpPr/>
              <p:nvPr/>
            </p:nvSpPr>
            <p:spPr>
              <a:xfrm flipH="1">
                <a:off x="4716464" y="1527175"/>
                <a:ext cx="1603333" cy="1603334"/>
              </a:xfrm>
              <a:prstGeom prst="chevron">
                <a:avLst/>
              </a:prstGeom>
              <a:solidFill>
                <a:srgbClr val="16B6C2"/>
              </a:solidFill>
            </p:spPr>
            <p:txBody>
              <a:bodyPr anchor="ctr"/>
              <a:lstStyle/>
              <a:p>
                <a:pPr algn="ctr"/>
                <a:endParaRPr sz="1350"/>
              </a:p>
            </p:txBody>
          </p:sp>
          <p:sp>
            <p:nvSpPr>
              <p:cNvPr id="84" name="î$ļîḍé"/>
              <p:cNvSpPr/>
              <p:nvPr/>
            </p:nvSpPr>
            <p:spPr bwMode="auto">
              <a:xfrm flipH="1">
                <a:off x="4716464" y="3130510"/>
                <a:ext cx="1603333" cy="1603333"/>
              </a:xfrm>
              <a:prstGeom prst="chevron">
                <a:avLst>
                  <a:gd name="adj" fmla="val 50000"/>
                </a:avLst>
              </a:prstGeom>
              <a:solidFill>
                <a:srgbClr val="DB1951"/>
              </a:solidFill>
              <a:ln>
                <a:noFill/>
              </a:ln>
            </p:spPr>
            <p:txBody>
              <a:bodyPr anchor="ctr"/>
              <a:lstStyle/>
              <a:p>
                <a:pPr algn="ctr"/>
                <a:endParaRPr sz="1350"/>
              </a:p>
            </p:txBody>
          </p:sp>
          <p:sp>
            <p:nvSpPr>
              <p:cNvPr id="85" name="îŝ1ïdé"/>
              <p:cNvSpPr/>
              <p:nvPr/>
            </p:nvSpPr>
            <p:spPr>
              <a:xfrm flipH="1">
                <a:off x="4716464" y="4735662"/>
                <a:ext cx="1603333" cy="1601513"/>
              </a:xfrm>
              <a:prstGeom prst="chevron">
                <a:avLst/>
              </a:prstGeom>
              <a:solidFill>
                <a:srgbClr val="16B6C2"/>
              </a:solidFill>
            </p:spPr>
            <p:txBody>
              <a:bodyPr anchor="ctr"/>
              <a:lstStyle/>
              <a:p>
                <a:pPr algn="ctr"/>
                <a:endParaRPr sz="1350"/>
              </a:p>
            </p:txBody>
          </p:sp>
        </p:grpSp>
        <p:sp>
          <p:nvSpPr>
            <p:cNvPr id="87" name="í$ḷïḓè"/>
            <p:cNvSpPr/>
            <p:nvPr/>
          </p:nvSpPr>
          <p:spPr>
            <a:xfrm>
              <a:off x="5301" y="3603"/>
              <a:ext cx="624" cy="526"/>
            </a:xfrm>
            <a:prstGeom prst="ellipse">
              <a:avLst/>
            </a:prstGeom>
            <a:solidFill>
              <a:srgbClr val="EAA7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r>
                <a:rPr lang="zh-CN" sz="1600" b="1">
                  <a:latin typeface="微软雅黑" panose="020B0503020204020204" pitchFamily="34" charset="-122"/>
                  <a:ea typeface="微软雅黑" panose="020B0503020204020204" pitchFamily="34" charset="-122"/>
                </a:rPr>
                <a:t>一</a:t>
              </a:r>
            </a:p>
          </p:txBody>
        </p:sp>
        <p:sp>
          <p:nvSpPr>
            <p:cNvPr id="90" name="îšḻîdê"/>
            <p:cNvSpPr/>
            <p:nvPr/>
          </p:nvSpPr>
          <p:spPr>
            <a:xfrm>
              <a:off x="5301" y="5026"/>
              <a:ext cx="624" cy="526"/>
            </a:xfrm>
            <a:prstGeom prst="ellipse">
              <a:avLst/>
            </a:prstGeom>
            <a:solidFill>
              <a:srgbClr val="48439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r>
                <a:rPr lang="zh-CN" sz="1600" b="1">
                  <a:latin typeface="微软雅黑" panose="020B0503020204020204" pitchFamily="34" charset="-122"/>
                  <a:ea typeface="微软雅黑" panose="020B0503020204020204" pitchFamily="34" charset="-122"/>
                </a:rPr>
                <a:t>二</a:t>
              </a:r>
              <a:endParaRPr lang="zh-CN" sz="1600"/>
            </a:p>
          </p:txBody>
        </p:sp>
        <p:sp>
          <p:nvSpPr>
            <p:cNvPr id="93" name="iš1ïďé"/>
            <p:cNvSpPr/>
            <p:nvPr/>
          </p:nvSpPr>
          <p:spPr>
            <a:xfrm>
              <a:off x="8349" y="5738"/>
              <a:ext cx="624" cy="526"/>
            </a:xfrm>
            <a:prstGeom prst="ellipse">
              <a:avLst/>
            </a:prstGeom>
            <a:solidFill>
              <a:srgbClr val="16B6C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r>
                <a:rPr lang="zh-CN" sz="1600" b="1">
                  <a:latin typeface="微软雅黑" panose="020B0503020204020204" pitchFamily="34" charset="-122"/>
                  <a:ea typeface="微软雅黑" panose="020B0503020204020204" pitchFamily="34" charset="-122"/>
                </a:rPr>
                <a:t>五</a:t>
              </a:r>
            </a:p>
          </p:txBody>
        </p:sp>
        <p:sp>
          <p:nvSpPr>
            <p:cNvPr id="96" name="íşḷiḋè"/>
            <p:cNvSpPr/>
            <p:nvPr/>
          </p:nvSpPr>
          <p:spPr>
            <a:xfrm>
              <a:off x="8349" y="4314"/>
              <a:ext cx="624" cy="526"/>
            </a:xfrm>
            <a:prstGeom prst="ellipse">
              <a:avLst/>
            </a:prstGeom>
            <a:solidFill>
              <a:srgbClr val="DB195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r>
                <a:rPr lang="zh-CN" sz="1600" b="1">
                  <a:latin typeface="微软雅黑" panose="020B0503020204020204" pitchFamily="34" charset="-122"/>
                  <a:ea typeface="微软雅黑" panose="020B0503020204020204" pitchFamily="34" charset="-122"/>
                </a:rPr>
                <a:t>四</a:t>
              </a:r>
            </a:p>
          </p:txBody>
        </p:sp>
        <p:sp>
          <p:nvSpPr>
            <p:cNvPr id="99" name="ïşļíḑè"/>
            <p:cNvSpPr/>
            <p:nvPr/>
          </p:nvSpPr>
          <p:spPr>
            <a:xfrm>
              <a:off x="8349" y="2893"/>
              <a:ext cx="624" cy="526"/>
            </a:xfrm>
            <a:prstGeom prst="ellipse">
              <a:avLst/>
            </a:prstGeom>
            <a:solidFill>
              <a:srgbClr val="16B6C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r>
                <a:rPr lang="zh-CN" sz="1600" b="1">
                  <a:latin typeface="微软雅黑" panose="020B0503020204020204" pitchFamily="34" charset="-122"/>
                  <a:ea typeface="微软雅黑" panose="020B0503020204020204" pitchFamily="34" charset="-122"/>
                </a:rPr>
                <a:t>三</a:t>
              </a:r>
            </a:p>
          </p:txBody>
        </p:sp>
        <p:cxnSp>
          <p:nvCxnSpPr>
            <p:cNvPr id="116" name="直接连接符 115"/>
            <p:cNvCxnSpPr/>
            <p:nvPr/>
          </p:nvCxnSpPr>
          <p:spPr>
            <a:xfrm>
              <a:off x="1561" y="4577"/>
              <a:ext cx="4706"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a:off x="7986" y="3851"/>
              <a:ext cx="4762"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a:off x="8076" y="5304"/>
              <a:ext cx="4706"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19" name="文本框 118"/>
            <p:cNvSpPr txBox="1"/>
            <p:nvPr/>
          </p:nvSpPr>
          <p:spPr>
            <a:xfrm>
              <a:off x="8973" y="5290"/>
              <a:ext cx="3852" cy="1598"/>
            </a:xfrm>
            <a:prstGeom prst="rect">
              <a:avLst/>
            </a:prstGeom>
            <a:noFill/>
          </p:spPr>
          <p:txBody>
            <a:bodyPr wrap="square" rtlCol="0" anchor="t">
              <a:spAutoFit/>
            </a:bodyPr>
            <a:lstStyle/>
            <a:p>
              <a:pPr algn="just"/>
              <a:r>
                <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必须落实安全生产报告制度，定期向董事会、业绩考核部门报告安全生产情况，并向社会公示</a:t>
              </a: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endParaRPr lang="zh-CN" altLang="en-US" sz="150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5672418" cy="3265715"/>
            <a:chOff x="0" y="-1"/>
            <a:chExt cx="7563224" cy="4354287"/>
          </a:xfrm>
        </p:grpSpPr>
        <p:pic>
          <p:nvPicPr>
            <p:cNvPr id="5" name="图片 4"/>
            <p:cNvPicPr>
              <a:picLocks noChangeAspect="1"/>
            </p:cNvPicPr>
            <p:nvPr/>
          </p:nvPicPr>
          <p:blipFill>
            <a:blip r:embed="rId2"/>
            <a:stretch>
              <a:fillRect/>
            </a:stretch>
          </p:blipFill>
          <p:spPr>
            <a:xfrm>
              <a:off x="0" y="-1"/>
              <a:ext cx="7563224" cy="4354287"/>
            </a:xfrm>
            <a:prstGeom prst="rect">
              <a:avLst/>
            </a:prstGeom>
          </p:spPr>
        </p:pic>
        <p:pic>
          <p:nvPicPr>
            <p:cNvPr id="4" name="图片 3"/>
            <p:cNvPicPr>
              <a:picLocks noChangeAspect="1"/>
            </p:cNvPicPr>
            <p:nvPr/>
          </p:nvPicPr>
          <p:blipFill>
            <a:blip r:embed="rId3"/>
            <a:stretch>
              <a:fillRect/>
            </a:stretch>
          </p:blipFill>
          <p:spPr>
            <a:xfrm>
              <a:off x="2" y="0"/>
              <a:ext cx="6255656" cy="1990719"/>
            </a:xfrm>
            <a:prstGeom prst="rect">
              <a:avLst/>
            </a:prstGeom>
          </p:spPr>
        </p:pic>
      </p:grpSp>
      <p:grpSp>
        <p:nvGrpSpPr>
          <p:cNvPr id="6" name="组合 5"/>
          <p:cNvGrpSpPr/>
          <p:nvPr/>
        </p:nvGrpSpPr>
        <p:grpSpPr>
          <a:xfrm flipH="1" flipV="1">
            <a:off x="3471582" y="1878235"/>
            <a:ext cx="5672418" cy="3265715"/>
            <a:chOff x="0" y="-1"/>
            <a:chExt cx="7563224" cy="4354287"/>
          </a:xfrm>
        </p:grpSpPr>
        <p:pic>
          <p:nvPicPr>
            <p:cNvPr id="7" name="图片 6"/>
            <p:cNvPicPr>
              <a:picLocks noChangeAspect="1"/>
            </p:cNvPicPr>
            <p:nvPr/>
          </p:nvPicPr>
          <p:blipFill>
            <a:blip r:embed="rId2"/>
            <a:stretch>
              <a:fillRect/>
            </a:stretch>
          </p:blipFill>
          <p:spPr>
            <a:xfrm>
              <a:off x="0" y="-1"/>
              <a:ext cx="7563224" cy="4354287"/>
            </a:xfrm>
            <a:prstGeom prst="rect">
              <a:avLst/>
            </a:prstGeom>
          </p:spPr>
        </p:pic>
        <p:pic>
          <p:nvPicPr>
            <p:cNvPr id="8" name="图片 7"/>
            <p:cNvPicPr>
              <a:picLocks noChangeAspect="1"/>
            </p:cNvPicPr>
            <p:nvPr/>
          </p:nvPicPr>
          <p:blipFill>
            <a:blip r:embed="rId3"/>
            <a:stretch>
              <a:fillRect/>
            </a:stretch>
          </p:blipFill>
          <p:spPr>
            <a:xfrm>
              <a:off x="2" y="0"/>
              <a:ext cx="6255656" cy="1990719"/>
            </a:xfrm>
            <a:prstGeom prst="rect">
              <a:avLst/>
            </a:prstGeom>
          </p:spPr>
        </p:pic>
      </p:grpSp>
      <p:grpSp>
        <p:nvGrpSpPr>
          <p:cNvPr id="9" name="组合 8"/>
          <p:cNvGrpSpPr/>
          <p:nvPr/>
        </p:nvGrpSpPr>
        <p:grpSpPr>
          <a:xfrm>
            <a:off x="3619500" y="1380495"/>
            <a:ext cx="1924526" cy="2406618"/>
            <a:chOff x="7600" y="2426"/>
            <a:chExt cx="4041" cy="5053"/>
          </a:xfrm>
        </p:grpSpPr>
        <p:grpSp>
          <p:nvGrpSpPr>
            <p:cNvPr id="2" name="组合 1"/>
            <p:cNvGrpSpPr/>
            <p:nvPr/>
          </p:nvGrpSpPr>
          <p:grpSpPr>
            <a:xfrm>
              <a:off x="7600" y="2426"/>
              <a:ext cx="4041" cy="3402"/>
              <a:chOff x="7600" y="2426"/>
              <a:chExt cx="4041" cy="3402"/>
            </a:xfrm>
          </p:grpSpPr>
          <p:sp>
            <p:nvSpPr>
              <p:cNvPr id="41" name="椭圆 40"/>
              <p:cNvSpPr/>
              <p:nvPr/>
            </p:nvSpPr>
            <p:spPr>
              <a:xfrm>
                <a:off x="7899" y="2426"/>
                <a:ext cx="3402" cy="3402"/>
              </a:xfrm>
              <a:prstGeom prst="ellipse">
                <a:avLst/>
              </a:prstGeom>
              <a:solidFill>
                <a:srgbClr val="16B6C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C999F"/>
                  </a:solidFill>
                  <a:effectLst>
                    <a:outerShdw blurRad="50800" dist="38100" dir="2700000" algn="tl" rotWithShape="0">
                      <a:prstClr val="black">
                        <a:alpha val="40000"/>
                      </a:prstClr>
                    </a:outerShdw>
                  </a:effectLst>
                </a:endParaRPr>
              </a:p>
            </p:txBody>
          </p:sp>
          <p:sp>
            <p:nvSpPr>
              <p:cNvPr id="42" name="文本框 41"/>
              <p:cNvSpPr txBox="1"/>
              <p:nvPr/>
            </p:nvSpPr>
            <p:spPr>
              <a:xfrm>
                <a:off x="7600" y="3449"/>
                <a:ext cx="4041" cy="1403"/>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r>
                  <a:rPr lang="zh-CN" altLang="en-US" sz="3750" spc="100" dirty="0">
                    <a:solidFill>
                      <a:schemeClr val="bg1"/>
                    </a:solidFill>
                    <a:effectLst/>
                    <a:uFillTx/>
                    <a:latin typeface="微软雅黑" panose="020B0503020204020204" pitchFamily="34" charset="-122"/>
                    <a:ea typeface="微软雅黑" panose="020B0503020204020204" pitchFamily="34" charset="-122"/>
                    <a:cs typeface="Arial" panose="020B0604020202020204" pitchFamily="34" charset="0"/>
                  </a:rPr>
                  <a:t>第一章</a:t>
                </a:r>
              </a:p>
            </p:txBody>
          </p:sp>
        </p:grpSp>
        <p:sp>
          <p:nvSpPr>
            <p:cNvPr id="43" name="矩形 42"/>
            <p:cNvSpPr/>
            <p:nvPr/>
          </p:nvSpPr>
          <p:spPr>
            <a:xfrm>
              <a:off x="7755" y="6318"/>
              <a:ext cx="3691" cy="1161"/>
            </a:xfrm>
            <a:prstGeom prst="rect">
              <a:avLst/>
            </a:prstGeom>
          </p:spPr>
          <p:txBody>
            <a:bodyPr wrap="none">
              <a:spAutoFit/>
            </a:bodyPr>
            <a:lstStyle/>
            <a:p>
              <a:pPr algn="ctr" fontAlgn="auto">
                <a:lnSpc>
                  <a:spcPct val="100000"/>
                </a:lnSpc>
              </a:pPr>
              <a:r>
                <a:rPr lang="zh-CN" altLang="en-US" sz="3000" b="1" spc="100" dirty="0">
                  <a:solidFill>
                    <a:srgbClr val="16B6C2"/>
                  </a:solidFill>
                  <a:uFillTx/>
                  <a:latin typeface="微软雅黑" panose="020B0503020204020204" pitchFamily="34" charset="-122"/>
                  <a:ea typeface="微软雅黑" panose="020B0503020204020204" pitchFamily="34" charset="-122"/>
                </a:rPr>
                <a:t>法律法规</a:t>
              </a: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41020" y="232410"/>
            <a:ext cx="325437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第二章  安全生产责任</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3"/>
            <a:stretch>
              <a:fillRect/>
            </a:stretch>
          </p:blipFill>
          <p:spPr>
            <a:xfrm>
              <a:off x="0" y="-1"/>
              <a:ext cx="7563224" cy="4354287"/>
            </a:xfrm>
            <a:prstGeom prst="rect">
              <a:avLst/>
            </a:prstGeom>
          </p:spPr>
        </p:pic>
        <p:pic>
          <p:nvPicPr>
            <p:cNvPr id="49" name="图片 48"/>
            <p:cNvPicPr>
              <a:picLocks noChangeAspect="1"/>
            </p:cNvPicPr>
            <p:nvPr/>
          </p:nvPicPr>
          <p:blipFill>
            <a:blip r:embed="rId4"/>
            <a:stretch>
              <a:fillRect/>
            </a:stretch>
          </p:blipFill>
          <p:spPr>
            <a:xfrm>
              <a:off x="2" y="0"/>
              <a:ext cx="6255656" cy="1990719"/>
            </a:xfrm>
            <a:prstGeom prst="rect">
              <a:avLst/>
            </a:prstGeom>
          </p:spPr>
        </p:pic>
      </p:grpSp>
      <p:sp>
        <p:nvSpPr>
          <p:cNvPr id="7" name="文本框 6"/>
          <p:cNvSpPr txBox="1"/>
          <p:nvPr/>
        </p:nvSpPr>
        <p:spPr>
          <a:xfrm>
            <a:off x="1213485" y="1162050"/>
            <a:ext cx="1685925" cy="398780"/>
          </a:xfrm>
          <a:prstGeom prst="rect">
            <a:avLst/>
          </a:prstGeom>
          <a:noFill/>
        </p:spPr>
        <p:txBody>
          <a:bodyPr wrap="none" rtlCol="0" anchor="t">
            <a:spAutoFit/>
          </a:bodyPr>
          <a:lstStyle/>
          <a:p>
            <a:pPr algn="l" defTabSz="914400"/>
            <a:r>
              <a:rPr lang="en-US" altLang="zh-CN" sz="20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1</a:t>
            </a:r>
            <a:r>
              <a:rPr lang="zh-CN" altLang="en-US" sz="20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、事故分类</a:t>
            </a:r>
          </a:p>
        </p:txBody>
      </p:sp>
      <p:grpSp>
        <p:nvGrpSpPr>
          <p:cNvPr id="30" name="组合 29"/>
          <p:cNvGrpSpPr/>
          <p:nvPr/>
        </p:nvGrpSpPr>
        <p:grpSpPr>
          <a:xfrm>
            <a:off x="2295525" y="1263015"/>
            <a:ext cx="4553585" cy="3239770"/>
            <a:chOff x="2967" y="1989"/>
            <a:chExt cx="7171" cy="5102"/>
          </a:xfrm>
        </p:grpSpPr>
        <p:grpSp>
          <p:nvGrpSpPr>
            <p:cNvPr id="29" name="组合 28"/>
            <p:cNvGrpSpPr/>
            <p:nvPr/>
          </p:nvGrpSpPr>
          <p:grpSpPr>
            <a:xfrm>
              <a:off x="5713" y="2576"/>
              <a:ext cx="4425" cy="4000"/>
              <a:chOff x="7009" y="2576"/>
              <a:chExt cx="4425" cy="4000"/>
            </a:xfrm>
          </p:grpSpPr>
          <p:grpSp>
            <p:nvGrpSpPr>
              <p:cNvPr id="27" name="组合 26"/>
              <p:cNvGrpSpPr/>
              <p:nvPr/>
            </p:nvGrpSpPr>
            <p:grpSpPr>
              <a:xfrm>
                <a:off x="7009" y="2980"/>
                <a:ext cx="3616" cy="3195"/>
                <a:chOff x="7009" y="2980"/>
                <a:chExt cx="3616" cy="3195"/>
              </a:xfrm>
            </p:grpSpPr>
            <p:cxnSp>
              <p:nvCxnSpPr>
                <p:cNvPr id="6" name="直接连接符 5"/>
                <p:cNvCxnSpPr>
                  <a:endCxn id="8" idx="2"/>
                </p:cNvCxnSpPr>
                <p:nvPr/>
              </p:nvCxnSpPr>
              <p:spPr>
                <a:xfrm>
                  <a:off x="7009" y="2980"/>
                  <a:ext cx="3617" cy="0"/>
                </a:xfrm>
                <a:prstGeom prst="line">
                  <a:avLst/>
                </a:prstGeom>
                <a:noFill/>
                <a:ln>
                  <a:solidFill>
                    <a:srgbClr val="16B6C2"/>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a:endCxn id="11" idx="2"/>
                </p:cNvCxnSpPr>
                <p:nvPr/>
              </p:nvCxnSpPr>
              <p:spPr>
                <a:xfrm>
                  <a:off x="7009" y="4045"/>
                  <a:ext cx="3617" cy="0"/>
                </a:xfrm>
                <a:prstGeom prst="line">
                  <a:avLst/>
                </a:prstGeom>
                <a:noFill/>
                <a:ln>
                  <a:solidFill>
                    <a:srgbClr val="EAA7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2" name="直接连接符 11"/>
                <p:cNvCxnSpPr>
                  <a:endCxn id="13" idx="2"/>
                </p:cNvCxnSpPr>
                <p:nvPr/>
              </p:nvCxnSpPr>
              <p:spPr>
                <a:xfrm>
                  <a:off x="7009" y="5110"/>
                  <a:ext cx="3617" cy="0"/>
                </a:xfrm>
                <a:prstGeom prst="line">
                  <a:avLst/>
                </a:prstGeom>
                <a:noFill/>
                <a:ln>
                  <a:solidFill>
                    <a:srgbClr val="DB1951"/>
                  </a:solidFill>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a:endCxn id="16" idx="2"/>
                </p:cNvCxnSpPr>
                <p:nvPr/>
              </p:nvCxnSpPr>
              <p:spPr>
                <a:xfrm>
                  <a:off x="7009" y="6175"/>
                  <a:ext cx="3617" cy="0"/>
                </a:xfrm>
                <a:prstGeom prst="line">
                  <a:avLst/>
                </a:prstGeom>
                <a:noFill/>
                <a:ln>
                  <a:solidFill>
                    <a:srgbClr val="484398"/>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8" name="组合 27"/>
              <p:cNvGrpSpPr/>
              <p:nvPr/>
            </p:nvGrpSpPr>
            <p:grpSpPr>
              <a:xfrm>
                <a:off x="10626" y="2576"/>
                <a:ext cx="808" cy="4001"/>
                <a:chOff x="10626" y="2576"/>
                <a:chExt cx="808" cy="4001"/>
              </a:xfrm>
            </p:grpSpPr>
            <p:sp>
              <p:nvSpPr>
                <p:cNvPr id="8" name="椭圆 7"/>
                <p:cNvSpPr/>
                <p:nvPr/>
              </p:nvSpPr>
              <p:spPr>
                <a:xfrm>
                  <a:off x="10626" y="2576"/>
                  <a:ext cx="808" cy="807"/>
                </a:xfrm>
                <a:prstGeom prst="ellipse">
                  <a:avLst/>
                </a:prstGeom>
                <a:solidFill>
                  <a:srgbClr val="F9F9F9"/>
                </a:solidFill>
                <a:ln>
                  <a:solidFill>
                    <a:srgbClr val="16B6C2"/>
                  </a:solidFill>
                </a:ln>
              </p:spPr>
              <p:style>
                <a:lnRef idx="2">
                  <a:schemeClr val="accent1">
                    <a:shade val="50000"/>
                  </a:schemeClr>
                </a:lnRef>
                <a:fillRef idx="1">
                  <a:schemeClr val="accent1"/>
                </a:fillRef>
                <a:effectRef idx="0">
                  <a:schemeClr val="accent1"/>
                </a:effectRef>
                <a:fontRef idx="minor">
                  <a:schemeClr val="lt1"/>
                </a:fontRef>
              </p:style>
              <p:txBody>
                <a:bodyPr lIns="0" tIns="36195" rIns="0" bIns="0" anchor="ctr" anchorCtr="1"/>
                <a:lstStyle/>
                <a:p>
                  <a:pPr marL="0" marR="0" lvl="0" indent="0" algn="ctr" defTabSz="1217295" rtl="0" fontAlgn="base">
                    <a:lnSpc>
                      <a:spcPct val="100000"/>
                    </a:lnSpc>
                    <a:spcBef>
                      <a:spcPct val="0"/>
                    </a:spcBef>
                    <a:spcAft>
                      <a:spcPct val="0"/>
                    </a:spcAft>
                    <a:buClrTx/>
                    <a:buSzTx/>
                    <a:buFontTx/>
                    <a:buNone/>
                    <a:defRPr/>
                  </a:pPr>
                  <a:r>
                    <a:rPr kumimoji="0" lang="en-US" altLang="zh-CN" sz="2700" b="1" i="0" u="none" strike="noStrike" kern="1200" cap="none" spc="0" normalizeH="0" baseline="0" noProof="0" dirty="0">
                      <a:ln>
                        <a:noFill/>
                      </a:ln>
                      <a:solidFill>
                        <a:srgbClr val="16B6C2"/>
                      </a:solidFill>
                      <a:effectLst/>
                      <a:uLnTx/>
                      <a:uFillTx/>
                      <a:latin typeface="微软雅黑" panose="020B0503020204020204" pitchFamily="34" charset="-122"/>
                      <a:ea typeface="微软雅黑" panose="020B0503020204020204" pitchFamily="34" charset="-122"/>
                      <a:cs typeface="+mn-cs"/>
                    </a:rPr>
                    <a:t>1</a:t>
                  </a:r>
                </a:p>
              </p:txBody>
            </p:sp>
            <p:sp>
              <p:nvSpPr>
                <p:cNvPr id="11" name="椭圆 10"/>
                <p:cNvSpPr/>
                <p:nvPr/>
              </p:nvSpPr>
              <p:spPr>
                <a:xfrm>
                  <a:off x="10626" y="3641"/>
                  <a:ext cx="808" cy="807"/>
                </a:xfrm>
                <a:prstGeom prst="ellipse">
                  <a:avLst/>
                </a:prstGeom>
                <a:solidFill>
                  <a:srgbClr val="F9F9F9"/>
                </a:solidFill>
                <a:ln>
                  <a:solidFill>
                    <a:srgbClr val="EAA700"/>
                  </a:solidFill>
                </a:ln>
              </p:spPr>
              <p:style>
                <a:lnRef idx="2">
                  <a:schemeClr val="accent1">
                    <a:shade val="50000"/>
                  </a:schemeClr>
                </a:lnRef>
                <a:fillRef idx="1">
                  <a:schemeClr val="accent1"/>
                </a:fillRef>
                <a:effectRef idx="0">
                  <a:schemeClr val="accent1"/>
                </a:effectRef>
                <a:fontRef idx="minor">
                  <a:schemeClr val="lt1"/>
                </a:fontRef>
              </p:style>
              <p:txBody>
                <a:bodyPr lIns="0" tIns="36195" rIns="0" bIns="0" anchor="ctr" anchorCtr="1"/>
                <a:lstStyle/>
                <a:p>
                  <a:pPr marL="0" marR="0" lvl="0" indent="0" algn="ctr" defTabSz="1217295" rtl="0" eaLnBrk="1" fontAlgn="base" latinLnBrk="0" hangingPunct="1">
                    <a:lnSpc>
                      <a:spcPct val="100000"/>
                    </a:lnSpc>
                    <a:spcBef>
                      <a:spcPct val="0"/>
                    </a:spcBef>
                    <a:spcAft>
                      <a:spcPct val="0"/>
                    </a:spcAft>
                    <a:buClrTx/>
                    <a:buSzTx/>
                    <a:buFontTx/>
                    <a:buNone/>
                    <a:defRPr/>
                  </a:pPr>
                  <a:r>
                    <a:rPr kumimoji="0" lang="en-US" altLang="zh-CN" sz="2700" b="1" i="0" u="none" strike="noStrike" kern="1200" cap="none" spc="0" normalizeH="0" baseline="0" noProof="0" dirty="0">
                      <a:ln>
                        <a:noFill/>
                      </a:ln>
                      <a:solidFill>
                        <a:srgbClr val="EAA700"/>
                      </a:solidFill>
                      <a:effectLst/>
                      <a:uLnTx/>
                      <a:uFillTx/>
                      <a:latin typeface="微软雅黑" panose="020B0503020204020204" pitchFamily="34" charset="-122"/>
                      <a:ea typeface="微软雅黑" panose="020B0503020204020204" pitchFamily="34" charset="-122"/>
                      <a:cs typeface="+mn-cs"/>
                    </a:rPr>
                    <a:t>2</a:t>
                  </a:r>
                </a:p>
              </p:txBody>
            </p:sp>
            <p:sp>
              <p:nvSpPr>
                <p:cNvPr id="13" name="椭圆 12"/>
                <p:cNvSpPr/>
                <p:nvPr/>
              </p:nvSpPr>
              <p:spPr>
                <a:xfrm>
                  <a:off x="10626" y="4706"/>
                  <a:ext cx="808" cy="807"/>
                </a:xfrm>
                <a:prstGeom prst="ellipse">
                  <a:avLst/>
                </a:prstGeom>
                <a:solidFill>
                  <a:srgbClr val="F9F9F9"/>
                </a:solidFill>
                <a:ln>
                  <a:solidFill>
                    <a:srgbClr val="DB1951"/>
                  </a:solidFill>
                </a:ln>
              </p:spPr>
              <p:style>
                <a:lnRef idx="2">
                  <a:schemeClr val="accent1">
                    <a:shade val="50000"/>
                  </a:schemeClr>
                </a:lnRef>
                <a:fillRef idx="1">
                  <a:schemeClr val="accent1"/>
                </a:fillRef>
                <a:effectRef idx="0">
                  <a:schemeClr val="accent1"/>
                </a:effectRef>
                <a:fontRef idx="minor">
                  <a:schemeClr val="lt1"/>
                </a:fontRef>
              </p:style>
              <p:txBody>
                <a:bodyPr lIns="0" tIns="36195" rIns="0" bIns="0" anchor="ctr" anchorCtr="1"/>
                <a:lstStyle/>
                <a:p>
                  <a:pPr marL="0" marR="0" lvl="0" indent="0" algn="ctr" defTabSz="1217295" rtl="0" eaLnBrk="1" fontAlgn="base" latinLnBrk="0" hangingPunct="1">
                    <a:lnSpc>
                      <a:spcPct val="100000"/>
                    </a:lnSpc>
                    <a:spcBef>
                      <a:spcPct val="0"/>
                    </a:spcBef>
                    <a:spcAft>
                      <a:spcPct val="0"/>
                    </a:spcAft>
                    <a:buClrTx/>
                    <a:buSzTx/>
                    <a:buFontTx/>
                    <a:buNone/>
                    <a:defRPr/>
                  </a:pPr>
                  <a:r>
                    <a:rPr kumimoji="0" lang="en-US" altLang="zh-CN" sz="2700" b="1" i="0" u="none" strike="noStrike" kern="1200" cap="none" spc="0" normalizeH="0" baseline="0" noProof="0" dirty="0">
                      <a:ln>
                        <a:noFill/>
                      </a:ln>
                      <a:solidFill>
                        <a:srgbClr val="DB1951"/>
                      </a:solidFill>
                      <a:effectLst/>
                      <a:uLnTx/>
                      <a:uFillTx/>
                      <a:latin typeface="微软雅黑" panose="020B0503020204020204" pitchFamily="34" charset="-122"/>
                      <a:ea typeface="微软雅黑" panose="020B0503020204020204" pitchFamily="34" charset="-122"/>
                      <a:cs typeface="+mn-cs"/>
                    </a:rPr>
                    <a:t>3</a:t>
                  </a:r>
                </a:p>
              </p:txBody>
            </p:sp>
            <p:sp>
              <p:nvSpPr>
                <p:cNvPr id="16" name="椭圆 15"/>
                <p:cNvSpPr/>
                <p:nvPr/>
              </p:nvSpPr>
              <p:spPr>
                <a:xfrm>
                  <a:off x="10626" y="5773"/>
                  <a:ext cx="808" cy="805"/>
                </a:xfrm>
                <a:prstGeom prst="ellipse">
                  <a:avLst/>
                </a:prstGeom>
                <a:solidFill>
                  <a:srgbClr val="F9F9F9"/>
                </a:solidFill>
                <a:ln>
                  <a:solidFill>
                    <a:srgbClr val="484398"/>
                  </a:solidFill>
                </a:ln>
              </p:spPr>
              <p:style>
                <a:lnRef idx="2">
                  <a:schemeClr val="accent1">
                    <a:shade val="50000"/>
                  </a:schemeClr>
                </a:lnRef>
                <a:fillRef idx="1">
                  <a:schemeClr val="accent1"/>
                </a:fillRef>
                <a:effectRef idx="0">
                  <a:schemeClr val="accent1"/>
                </a:effectRef>
                <a:fontRef idx="minor">
                  <a:schemeClr val="lt1"/>
                </a:fontRef>
              </p:style>
              <p:txBody>
                <a:bodyPr lIns="0" tIns="36195" rIns="0" bIns="0" anchor="ctr" anchorCtr="1"/>
                <a:lstStyle/>
                <a:p>
                  <a:pPr marL="0" marR="0" lvl="0" indent="0" algn="ctr" defTabSz="1217295" rtl="0" eaLnBrk="1" fontAlgn="base" latinLnBrk="0" hangingPunct="1">
                    <a:lnSpc>
                      <a:spcPct val="100000"/>
                    </a:lnSpc>
                    <a:spcBef>
                      <a:spcPct val="0"/>
                    </a:spcBef>
                    <a:spcAft>
                      <a:spcPct val="0"/>
                    </a:spcAft>
                    <a:buClrTx/>
                    <a:buSzTx/>
                    <a:buFontTx/>
                    <a:buNone/>
                    <a:defRPr/>
                  </a:pPr>
                  <a:r>
                    <a:rPr kumimoji="0" lang="en-US" altLang="zh-CN" sz="2700" b="1" i="0" u="none" strike="noStrike" kern="1200" cap="none" spc="0" normalizeH="0" baseline="0" noProof="0" dirty="0">
                      <a:ln>
                        <a:noFill/>
                      </a:ln>
                      <a:solidFill>
                        <a:srgbClr val="484398"/>
                      </a:solidFill>
                      <a:effectLst/>
                      <a:uLnTx/>
                      <a:uFillTx/>
                      <a:latin typeface="微软雅黑" panose="020B0503020204020204" pitchFamily="34" charset="-122"/>
                      <a:ea typeface="微软雅黑" panose="020B0503020204020204" pitchFamily="34" charset="-122"/>
                      <a:cs typeface="+mn-cs"/>
                    </a:rPr>
                    <a:t>4</a:t>
                  </a:r>
                </a:p>
              </p:txBody>
            </p:sp>
          </p:grpSp>
        </p:grpSp>
        <p:sp>
          <p:nvSpPr>
            <p:cNvPr id="17" name="椭圆 16"/>
            <p:cNvSpPr/>
            <p:nvPr/>
          </p:nvSpPr>
          <p:spPr>
            <a:xfrm>
              <a:off x="2967" y="1989"/>
              <a:ext cx="5102" cy="5102"/>
            </a:xfrm>
            <a:prstGeom prst="ellipse">
              <a:avLst/>
            </a:prstGeom>
            <a:solidFill>
              <a:srgbClr val="F9F9F9"/>
            </a:solidFill>
            <a:ln>
              <a:solidFill>
                <a:srgbClr val="16B6C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729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文本框 21"/>
            <p:cNvSpPr txBox="1"/>
            <p:nvPr/>
          </p:nvSpPr>
          <p:spPr>
            <a:xfrm>
              <a:off x="3384" y="2915"/>
              <a:ext cx="4262" cy="3197"/>
            </a:xfrm>
            <a:prstGeom prst="rect">
              <a:avLst/>
            </a:prstGeom>
            <a:noFill/>
          </p:spPr>
          <p:txBody>
            <a:bodyPr wrap="square" rtlCol="0" anchor="t">
              <a:spAutoFit/>
            </a:bodyPr>
            <a:lstStyle/>
            <a:p>
              <a:pPr algn="just"/>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sym typeface="+mn-ea"/>
                </a:rPr>
                <a:t>依据国家《企业职工伤亡事故分类标准》（</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mn-ea"/>
                </a:rPr>
                <a:t>GB 6441-1986</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sym typeface="+mn-ea"/>
                </a:rPr>
                <a:t>），结合公司安全管理现状，根据事故造成的伤害程度及损失工作日时间，将事故伤害程度分为</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mn-ea"/>
                </a:rPr>
                <a:t>以下</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sym typeface="+mn-ea"/>
                </a:rPr>
                <a:t>四类：</a:t>
              </a:r>
            </a:p>
          </p:txBody>
        </p:sp>
        <p:sp>
          <p:nvSpPr>
            <p:cNvPr id="23" name="文本框 22"/>
            <p:cNvSpPr txBox="1"/>
            <p:nvPr/>
          </p:nvSpPr>
          <p:spPr>
            <a:xfrm>
              <a:off x="7457" y="2458"/>
              <a:ext cx="1428" cy="580"/>
            </a:xfrm>
            <a:prstGeom prst="rect">
              <a:avLst/>
            </a:prstGeom>
            <a:noFill/>
          </p:spPr>
          <p:txBody>
            <a:bodyPr wrap="none" rtlCol="0" anchor="t">
              <a:spAutoFit/>
            </a:bodyPr>
            <a:lstStyle/>
            <a:p>
              <a:r>
                <a:rPr lang="zh-CN" altLang="zh-CN" b="1" spc="100" dirty="0">
                  <a:solidFill>
                    <a:srgbClr val="16B6C2"/>
                  </a:solidFill>
                  <a:uFillTx/>
                  <a:latin typeface="微软雅黑" panose="020B0503020204020204" pitchFamily="34" charset="-122"/>
                  <a:ea typeface="微软雅黑" panose="020B0503020204020204" pitchFamily="34" charset="-122"/>
                  <a:sym typeface="+mn-ea"/>
                </a:rPr>
                <a:t>轻微伤</a:t>
              </a:r>
            </a:p>
          </p:txBody>
        </p:sp>
        <p:sp>
          <p:nvSpPr>
            <p:cNvPr id="24" name="文本框 23"/>
            <p:cNvSpPr txBox="1"/>
            <p:nvPr/>
          </p:nvSpPr>
          <p:spPr>
            <a:xfrm>
              <a:off x="7990" y="3519"/>
              <a:ext cx="1048" cy="580"/>
            </a:xfrm>
            <a:prstGeom prst="rect">
              <a:avLst/>
            </a:prstGeom>
            <a:noFill/>
          </p:spPr>
          <p:txBody>
            <a:bodyPr wrap="none" rtlCol="0" anchor="t">
              <a:spAutoFit/>
            </a:bodyPr>
            <a:lstStyle/>
            <a:p>
              <a:r>
                <a:rPr lang="zh-CN" altLang="zh-CN" b="1" spc="100" dirty="0">
                  <a:solidFill>
                    <a:srgbClr val="EAA700"/>
                  </a:solidFill>
                  <a:uFillTx/>
                  <a:latin typeface="微软雅黑" panose="020B0503020204020204" pitchFamily="34" charset="-122"/>
                  <a:ea typeface="微软雅黑" panose="020B0503020204020204" pitchFamily="34" charset="-122"/>
                  <a:sym typeface="+mn-ea"/>
                </a:rPr>
                <a:t>轻伤</a:t>
              </a:r>
            </a:p>
          </p:txBody>
        </p:sp>
        <p:sp>
          <p:nvSpPr>
            <p:cNvPr id="25" name="文本框 24"/>
            <p:cNvSpPr txBox="1"/>
            <p:nvPr/>
          </p:nvSpPr>
          <p:spPr>
            <a:xfrm>
              <a:off x="8027" y="4601"/>
              <a:ext cx="1048" cy="580"/>
            </a:xfrm>
            <a:prstGeom prst="rect">
              <a:avLst/>
            </a:prstGeom>
            <a:noFill/>
          </p:spPr>
          <p:txBody>
            <a:bodyPr wrap="none" rtlCol="0" anchor="t">
              <a:spAutoFit/>
            </a:bodyPr>
            <a:lstStyle/>
            <a:p>
              <a:pPr algn="l"/>
              <a:r>
                <a:rPr lang="zh-CN" altLang="zh-CN" b="1" spc="100" dirty="0">
                  <a:solidFill>
                    <a:srgbClr val="DB1951"/>
                  </a:solidFill>
                  <a:uFillTx/>
                  <a:latin typeface="微软雅黑" panose="020B0503020204020204" pitchFamily="34" charset="-122"/>
                  <a:ea typeface="微软雅黑" panose="020B0503020204020204" pitchFamily="34" charset="-122"/>
                  <a:sym typeface="+mn-ea"/>
                </a:rPr>
                <a:t>重伤</a:t>
              </a:r>
            </a:p>
          </p:txBody>
        </p:sp>
        <p:sp>
          <p:nvSpPr>
            <p:cNvPr id="26" name="文本框 25"/>
            <p:cNvSpPr txBox="1"/>
            <p:nvPr/>
          </p:nvSpPr>
          <p:spPr>
            <a:xfrm>
              <a:off x="7667" y="5649"/>
              <a:ext cx="1048" cy="580"/>
            </a:xfrm>
            <a:prstGeom prst="rect">
              <a:avLst/>
            </a:prstGeom>
            <a:noFill/>
          </p:spPr>
          <p:txBody>
            <a:bodyPr wrap="none" rtlCol="0" anchor="t">
              <a:spAutoFit/>
            </a:bodyPr>
            <a:lstStyle/>
            <a:p>
              <a:r>
                <a:rPr lang="zh-CN" altLang="zh-CN" b="1" spc="100" dirty="0">
                  <a:solidFill>
                    <a:srgbClr val="484398"/>
                  </a:solidFill>
                  <a:uFillTx/>
                  <a:latin typeface="微软雅黑" panose="020B0503020204020204" pitchFamily="34" charset="-122"/>
                  <a:ea typeface="微软雅黑" panose="020B0503020204020204" pitchFamily="34" charset="-122"/>
                  <a:sym typeface="+mn-ea"/>
                </a:rPr>
                <a:t>死亡</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41020" y="232410"/>
            <a:ext cx="325437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第二章  安全生产责任</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3"/>
            <a:stretch>
              <a:fillRect/>
            </a:stretch>
          </p:blipFill>
          <p:spPr>
            <a:xfrm>
              <a:off x="0" y="-1"/>
              <a:ext cx="7563224" cy="4354287"/>
            </a:xfrm>
            <a:prstGeom prst="rect">
              <a:avLst/>
            </a:prstGeom>
          </p:spPr>
        </p:pic>
        <p:pic>
          <p:nvPicPr>
            <p:cNvPr id="49" name="图片 48"/>
            <p:cNvPicPr>
              <a:picLocks noChangeAspect="1"/>
            </p:cNvPicPr>
            <p:nvPr/>
          </p:nvPicPr>
          <p:blipFill>
            <a:blip r:embed="rId4"/>
            <a:stretch>
              <a:fillRect/>
            </a:stretch>
          </p:blipFill>
          <p:spPr>
            <a:xfrm>
              <a:off x="2" y="0"/>
              <a:ext cx="6255656" cy="1990719"/>
            </a:xfrm>
            <a:prstGeom prst="rect">
              <a:avLst/>
            </a:prstGeom>
          </p:spPr>
        </p:pic>
      </p:grpSp>
      <p:grpSp>
        <p:nvGrpSpPr>
          <p:cNvPr id="38" name="组合 37"/>
          <p:cNvGrpSpPr/>
          <p:nvPr/>
        </p:nvGrpSpPr>
        <p:grpSpPr>
          <a:xfrm>
            <a:off x="1064578" y="1363980"/>
            <a:ext cx="7014845" cy="3239770"/>
            <a:chOff x="2431" y="1938"/>
            <a:chExt cx="11047" cy="5102"/>
          </a:xfrm>
        </p:grpSpPr>
        <p:grpSp>
          <p:nvGrpSpPr>
            <p:cNvPr id="36" name="组合 35"/>
            <p:cNvGrpSpPr/>
            <p:nvPr/>
          </p:nvGrpSpPr>
          <p:grpSpPr>
            <a:xfrm>
              <a:off x="2431" y="2560"/>
              <a:ext cx="4266" cy="3828"/>
              <a:chOff x="2799" y="2560"/>
              <a:chExt cx="4266" cy="3828"/>
            </a:xfrm>
          </p:grpSpPr>
          <p:grpSp>
            <p:nvGrpSpPr>
              <p:cNvPr id="89097" name="组合 11"/>
              <p:cNvGrpSpPr/>
              <p:nvPr/>
            </p:nvGrpSpPr>
            <p:grpSpPr>
              <a:xfrm>
                <a:off x="2799" y="2560"/>
                <a:ext cx="4266" cy="810"/>
                <a:chOff x="11027754" y="2126774"/>
                <a:chExt cx="3612986" cy="684076"/>
              </a:xfrm>
            </p:grpSpPr>
            <p:cxnSp>
              <p:nvCxnSpPr>
                <p:cNvPr id="13" name="直接连接符 12"/>
                <p:cNvCxnSpPr>
                  <a:endCxn id="10" idx="2"/>
                </p:cNvCxnSpPr>
                <p:nvPr/>
              </p:nvCxnSpPr>
              <p:spPr>
                <a:xfrm>
                  <a:off x="11712163" y="2469605"/>
                  <a:ext cx="2928577" cy="0"/>
                </a:xfrm>
                <a:prstGeom prst="line">
                  <a:avLst/>
                </a:prstGeom>
                <a:noFill/>
                <a:ln>
                  <a:solidFill>
                    <a:srgbClr val="16B6C2"/>
                  </a:solidFill>
                </a:ln>
              </p:spPr>
              <p:style>
                <a:lnRef idx="2">
                  <a:schemeClr val="accent1">
                    <a:shade val="50000"/>
                  </a:schemeClr>
                </a:lnRef>
                <a:fillRef idx="1">
                  <a:schemeClr val="accent1"/>
                </a:fillRef>
                <a:effectRef idx="0">
                  <a:schemeClr val="accent1"/>
                </a:effectRef>
                <a:fontRef idx="minor">
                  <a:schemeClr val="lt1"/>
                </a:fontRef>
              </p:style>
            </p:cxnSp>
            <p:sp>
              <p:nvSpPr>
                <p:cNvPr id="14" name="椭圆 13"/>
                <p:cNvSpPr/>
                <p:nvPr/>
              </p:nvSpPr>
              <p:spPr>
                <a:xfrm>
                  <a:off x="11027754" y="2126774"/>
                  <a:ext cx="684409" cy="684076"/>
                </a:xfrm>
                <a:prstGeom prst="ellipse">
                  <a:avLst/>
                </a:prstGeom>
                <a:solidFill>
                  <a:srgbClr val="F9F9F9"/>
                </a:solidFill>
                <a:ln>
                  <a:solidFill>
                    <a:srgbClr val="16B6C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7295" rtl="0" eaLnBrk="1" fontAlgn="base" latinLnBrk="0" hangingPunct="1">
                    <a:lnSpc>
                      <a:spcPct val="100000"/>
                    </a:lnSpc>
                    <a:spcBef>
                      <a:spcPct val="0"/>
                    </a:spcBef>
                    <a:spcAft>
                      <a:spcPct val="0"/>
                    </a:spcAft>
                    <a:buClrTx/>
                    <a:buSzTx/>
                    <a:buFontTx/>
                    <a:buNone/>
                    <a:defRPr/>
                  </a:pPr>
                  <a:r>
                    <a:rPr lang="en-US" altLang="zh-CN" sz="2700" b="1" noProof="0" dirty="0">
                      <a:ln>
                        <a:noFill/>
                      </a:ln>
                      <a:solidFill>
                        <a:srgbClr val="16B6C2"/>
                      </a:solidFill>
                      <a:effectLst/>
                      <a:uLnTx/>
                      <a:uFillTx/>
                      <a:latin typeface="微软雅黑" panose="020B0503020204020204" pitchFamily="34" charset="-122"/>
                      <a:ea typeface="微软雅黑" panose="020B0503020204020204" pitchFamily="34" charset="-122"/>
                      <a:sym typeface="+mn-ea"/>
                    </a:rPr>
                    <a:t>1</a:t>
                  </a:r>
                  <a:endParaRPr kumimoji="0" lang="zh-CN" altLang="en-US" sz="2700" b="0" i="0" u="none" strike="noStrike" kern="1200" cap="none" spc="0" normalizeH="0" baseline="0" noProof="0" dirty="0">
                    <a:ln>
                      <a:noFill/>
                    </a:ln>
                    <a:solidFill>
                      <a:srgbClr val="FF0064"/>
                    </a:solidFill>
                    <a:effectLst/>
                    <a:uLnTx/>
                    <a:uFillTx/>
                    <a:latin typeface="Broadway" panose="04040905080B02020502" pitchFamily="18" charset="0"/>
                    <a:ea typeface="+mn-ea"/>
                    <a:cs typeface="+mn-cs"/>
                  </a:endParaRPr>
                </a:p>
              </p:txBody>
            </p:sp>
          </p:grpSp>
          <p:grpSp>
            <p:nvGrpSpPr>
              <p:cNvPr id="89100" name="组合 14"/>
              <p:cNvGrpSpPr/>
              <p:nvPr/>
            </p:nvGrpSpPr>
            <p:grpSpPr>
              <a:xfrm>
                <a:off x="2799" y="5580"/>
                <a:ext cx="3643" cy="808"/>
                <a:chOff x="11027754" y="2126774"/>
                <a:chExt cx="3084787" cy="684076"/>
              </a:xfrm>
            </p:grpSpPr>
            <p:cxnSp>
              <p:nvCxnSpPr>
                <p:cNvPr id="16" name="直接连接符 15"/>
                <p:cNvCxnSpPr>
                  <a:endCxn id="10" idx="2"/>
                </p:cNvCxnSpPr>
                <p:nvPr/>
              </p:nvCxnSpPr>
              <p:spPr>
                <a:xfrm>
                  <a:off x="11712146" y="2469605"/>
                  <a:ext cx="2400395" cy="0"/>
                </a:xfrm>
                <a:prstGeom prst="line">
                  <a:avLst/>
                </a:prstGeom>
                <a:noFill/>
                <a:ln>
                  <a:solidFill>
                    <a:srgbClr val="DB1951"/>
                  </a:solidFill>
                </a:ln>
              </p:spPr>
              <p:style>
                <a:lnRef idx="2">
                  <a:schemeClr val="accent1">
                    <a:shade val="50000"/>
                  </a:schemeClr>
                </a:lnRef>
                <a:fillRef idx="1">
                  <a:schemeClr val="accent1"/>
                </a:fillRef>
                <a:effectRef idx="0">
                  <a:schemeClr val="accent1"/>
                </a:effectRef>
                <a:fontRef idx="minor">
                  <a:schemeClr val="lt1"/>
                </a:fontRef>
              </p:style>
            </p:cxnSp>
            <p:sp>
              <p:nvSpPr>
                <p:cNvPr id="17" name="椭圆 16"/>
                <p:cNvSpPr/>
                <p:nvPr/>
              </p:nvSpPr>
              <p:spPr>
                <a:xfrm>
                  <a:off x="11027754" y="2126774"/>
                  <a:ext cx="684392" cy="684076"/>
                </a:xfrm>
                <a:prstGeom prst="ellipse">
                  <a:avLst/>
                </a:prstGeom>
                <a:solidFill>
                  <a:srgbClr val="F9F9F9"/>
                </a:solidFill>
                <a:ln>
                  <a:solidFill>
                    <a:srgbClr val="DB19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7295" rtl="0" eaLnBrk="1" fontAlgn="base" latinLnBrk="0" hangingPunct="1">
                    <a:lnSpc>
                      <a:spcPct val="100000"/>
                    </a:lnSpc>
                    <a:spcBef>
                      <a:spcPct val="0"/>
                    </a:spcBef>
                    <a:spcAft>
                      <a:spcPct val="0"/>
                    </a:spcAft>
                    <a:buClrTx/>
                    <a:buSzTx/>
                    <a:buFontTx/>
                    <a:buNone/>
                    <a:defRPr/>
                  </a:pPr>
                  <a:r>
                    <a:rPr lang="en-US" altLang="zh-CN" sz="2700" b="1" noProof="0" dirty="0">
                      <a:ln>
                        <a:noFill/>
                      </a:ln>
                      <a:solidFill>
                        <a:srgbClr val="DB1951"/>
                      </a:solidFill>
                      <a:effectLst/>
                      <a:uLnTx/>
                      <a:uFillTx/>
                      <a:latin typeface="微软雅黑" panose="020B0503020204020204" pitchFamily="34" charset="-122"/>
                      <a:ea typeface="微软雅黑" panose="020B0503020204020204" pitchFamily="34" charset="-122"/>
                      <a:sym typeface="+mn-ea"/>
                    </a:rPr>
                    <a:t>3</a:t>
                  </a:r>
                  <a:endParaRPr kumimoji="0" lang="zh-CN" altLang="en-US" sz="2700" b="0" i="0" u="none" strike="noStrike" kern="1200" cap="none" spc="0" normalizeH="0" baseline="0" noProof="0" dirty="0">
                    <a:ln>
                      <a:noFill/>
                    </a:ln>
                    <a:solidFill>
                      <a:schemeClr val="lt1"/>
                    </a:solidFill>
                    <a:effectLst/>
                    <a:uLnTx/>
                    <a:uFillTx/>
                    <a:latin typeface="+mn-lt"/>
                    <a:ea typeface="+mn-ea"/>
                    <a:cs typeface="+mn-cs"/>
                  </a:endParaRPr>
                </a:p>
              </p:txBody>
            </p:sp>
          </p:grpSp>
          <p:grpSp>
            <p:nvGrpSpPr>
              <p:cNvPr id="89103" name="组合 17"/>
              <p:cNvGrpSpPr/>
              <p:nvPr/>
            </p:nvGrpSpPr>
            <p:grpSpPr>
              <a:xfrm>
                <a:off x="2799" y="4075"/>
                <a:ext cx="3756" cy="808"/>
                <a:chOff x="11027754" y="2126774"/>
                <a:chExt cx="3180803" cy="684076"/>
              </a:xfrm>
            </p:grpSpPr>
            <p:cxnSp>
              <p:nvCxnSpPr>
                <p:cNvPr id="19" name="直接连接符 18"/>
                <p:cNvCxnSpPr>
                  <a:endCxn id="10" idx="2"/>
                </p:cNvCxnSpPr>
                <p:nvPr/>
              </p:nvCxnSpPr>
              <p:spPr>
                <a:xfrm>
                  <a:off x="11712146" y="2469606"/>
                  <a:ext cx="2496411" cy="0"/>
                </a:xfrm>
                <a:prstGeom prst="line">
                  <a:avLst/>
                </a:prstGeom>
                <a:noFill/>
                <a:ln>
                  <a:solidFill>
                    <a:srgbClr val="EAA700"/>
                  </a:solidFill>
                </a:ln>
              </p:spPr>
              <p:style>
                <a:lnRef idx="2">
                  <a:schemeClr val="accent1">
                    <a:shade val="50000"/>
                  </a:schemeClr>
                </a:lnRef>
                <a:fillRef idx="1">
                  <a:schemeClr val="accent1"/>
                </a:fillRef>
                <a:effectRef idx="0">
                  <a:schemeClr val="accent1"/>
                </a:effectRef>
                <a:fontRef idx="minor">
                  <a:schemeClr val="lt1"/>
                </a:fontRef>
              </p:style>
            </p:cxnSp>
            <p:sp>
              <p:nvSpPr>
                <p:cNvPr id="20" name="椭圆 19"/>
                <p:cNvSpPr/>
                <p:nvPr/>
              </p:nvSpPr>
              <p:spPr>
                <a:xfrm>
                  <a:off x="11027754" y="2126774"/>
                  <a:ext cx="684392" cy="684076"/>
                </a:xfrm>
                <a:prstGeom prst="ellipse">
                  <a:avLst/>
                </a:prstGeom>
                <a:solidFill>
                  <a:srgbClr val="F9F9F9"/>
                </a:solidFill>
                <a:ln>
                  <a:solidFill>
                    <a:srgbClr val="EAA7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7295" rtl="0" eaLnBrk="1" fontAlgn="base" latinLnBrk="0" hangingPunct="1">
                    <a:lnSpc>
                      <a:spcPct val="100000"/>
                    </a:lnSpc>
                    <a:spcBef>
                      <a:spcPct val="0"/>
                    </a:spcBef>
                    <a:spcAft>
                      <a:spcPct val="0"/>
                    </a:spcAft>
                    <a:buClrTx/>
                    <a:buSzTx/>
                    <a:buFontTx/>
                    <a:buNone/>
                    <a:defRPr/>
                  </a:pPr>
                  <a:r>
                    <a:rPr lang="en-US" altLang="zh-CN" sz="2700" b="1" noProof="0" dirty="0">
                      <a:ln>
                        <a:noFill/>
                      </a:ln>
                      <a:solidFill>
                        <a:srgbClr val="EAA700"/>
                      </a:solidFill>
                      <a:effectLst/>
                      <a:uLnTx/>
                      <a:uFillTx/>
                      <a:latin typeface="微软雅黑" panose="020B0503020204020204" pitchFamily="34" charset="-122"/>
                      <a:ea typeface="微软雅黑" panose="020B0503020204020204" pitchFamily="34" charset="-122"/>
                      <a:sym typeface="+mn-ea"/>
                    </a:rPr>
                    <a:t>2</a:t>
                  </a:r>
                  <a:endParaRPr kumimoji="0" lang="zh-CN" altLang="en-US" sz="2700" b="0" i="0" u="none" strike="noStrike" kern="1200" cap="none" spc="0" normalizeH="0" baseline="0" noProof="0" dirty="0">
                    <a:ln>
                      <a:noFill/>
                    </a:ln>
                    <a:solidFill>
                      <a:schemeClr val="lt1"/>
                    </a:solidFill>
                    <a:effectLst/>
                    <a:uLnTx/>
                    <a:uFillTx/>
                    <a:latin typeface="+mn-lt"/>
                    <a:ea typeface="+mn-ea"/>
                    <a:cs typeface="+mn-cs"/>
                  </a:endParaRPr>
                </a:p>
              </p:txBody>
            </p:sp>
          </p:grpSp>
        </p:grpSp>
        <p:grpSp>
          <p:nvGrpSpPr>
            <p:cNvPr id="37" name="组合 36"/>
            <p:cNvGrpSpPr/>
            <p:nvPr/>
          </p:nvGrpSpPr>
          <p:grpSpPr>
            <a:xfrm>
              <a:off x="9054" y="3085"/>
              <a:ext cx="4424" cy="2594"/>
              <a:chOff x="8030" y="3085"/>
              <a:chExt cx="4424" cy="2594"/>
            </a:xfrm>
          </p:grpSpPr>
          <p:grpSp>
            <p:nvGrpSpPr>
              <p:cNvPr id="89089" name="组合 3"/>
              <p:cNvGrpSpPr/>
              <p:nvPr/>
            </p:nvGrpSpPr>
            <p:grpSpPr>
              <a:xfrm>
                <a:off x="8030" y="3085"/>
                <a:ext cx="4425" cy="810"/>
                <a:chOff x="7967414" y="2126774"/>
                <a:chExt cx="3744416" cy="684076"/>
              </a:xfrm>
            </p:grpSpPr>
            <p:cxnSp>
              <p:nvCxnSpPr>
                <p:cNvPr id="6" name="直接连接符 5"/>
                <p:cNvCxnSpPr>
                  <a:endCxn id="7" idx="2"/>
                </p:cNvCxnSpPr>
                <p:nvPr/>
              </p:nvCxnSpPr>
              <p:spPr>
                <a:xfrm>
                  <a:off x="7967414" y="2469605"/>
                  <a:ext cx="3060295" cy="0"/>
                </a:xfrm>
                <a:prstGeom prst="line">
                  <a:avLst/>
                </a:prstGeom>
                <a:noFill/>
                <a:ln>
                  <a:solidFill>
                    <a:srgbClr val="484398"/>
                  </a:solidFill>
                </a:ln>
              </p:spPr>
              <p:style>
                <a:lnRef idx="2">
                  <a:schemeClr val="accent1">
                    <a:shade val="50000"/>
                  </a:schemeClr>
                </a:lnRef>
                <a:fillRef idx="1">
                  <a:schemeClr val="accent1"/>
                </a:fillRef>
                <a:effectRef idx="0">
                  <a:schemeClr val="accent1"/>
                </a:effectRef>
                <a:fontRef idx="minor">
                  <a:schemeClr val="lt1"/>
                </a:fontRef>
              </p:style>
            </p:cxnSp>
            <p:sp>
              <p:nvSpPr>
                <p:cNvPr id="7" name="椭圆 6"/>
                <p:cNvSpPr/>
                <p:nvPr/>
              </p:nvSpPr>
              <p:spPr>
                <a:xfrm>
                  <a:off x="11027709" y="2126774"/>
                  <a:ext cx="684121" cy="684076"/>
                </a:xfrm>
                <a:prstGeom prst="ellipse">
                  <a:avLst/>
                </a:prstGeom>
                <a:solidFill>
                  <a:srgbClr val="F9F9F9"/>
                </a:solidFill>
                <a:ln>
                  <a:solidFill>
                    <a:srgbClr val="4843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7295" rtl="0" eaLnBrk="1" fontAlgn="base" latinLnBrk="0" hangingPunct="1">
                    <a:lnSpc>
                      <a:spcPct val="100000"/>
                    </a:lnSpc>
                    <a:spcBef>
                      <a:spcPct val="0"/>
                    </a:spcBef>
                    <a:spcAft>
                      <a:spcPct val="0"/>
                    </a:spcAft>
                    <a:buClrTx/>
                    <a:buSzTx/>
                    <a:buFontTx/>
                    <a:buNone/>
                    <a:defRPr/>
                  </a:pPr>
                  <a:r>
                    <a:rPr lang="en-US" altLang="zh-CN" sz="2700" b="1" noProof="0" dirty="0">
                      <a:ln>
                        <a:noFill/>
                      </a:ln>
                      <a:solidFill>
                        <a:srgbClr val="484398"/>
                      </a:solidFill>
                      <a:effectLst/>
                      <a:uLnTx/>
                      <a:uFillTx/>
                      <a:latin typeface="微软雅黑" panose="020B0503020204020204" pitchFamily="34" charset="-122"/>
                      <a:ea typeface="微软雅黑" panose="020B0503020204020204" pitchFamily="34" charset="-122"/>
                      <a:sym typeface="+mn-ea"/>
                    </a:rPr>
                    <a:t>4</a:t>
                  </a:r>
                  <a:endParaRPr kumimoji="0" lang="zh-CN" altLang="en-US" sz="2700" b="0" i="0" u="none" strike="noStrike" kern="1200" cap="none" spc="0" normalizeH="0" baseline="0" noProof="0" dirty="0">
                    <a:ln>
                      <a:noFill/>
                    </a:ln>
                    <a:solidFill>
                      <a:srgbClr val="FF0064"/>
                    </a:solidFill>
                    <a:effectLst/>
                    <a:uLnTx/>
                    <a:uFillTx/>
                    <a:latin typeface="Broadway" panose="04040905080B02020502" pitchFamily="18" charset="0"/>
                    <a:ea typeface="+mn-ea"/>
                    <a:cs typeface="+mn-cs"/>
                  </a:endParaRPr>
                </a:p>
              </p:txBody>
            </p:sp>
          </p:grpSp>
          <p:grpSp>
            <p:nvGrpSpPr>
              <p:cNvPr id="29" name="组合 28"/>
              <p:cNvGrpSpPr/>
              <p:nvPr/>
            </p:nvGrpSpPr>
            <p:grpSpPr>
              <a:xfrm>
                <a:off x="8030" y="4871"/>
                <a:ext cx="4425" cy="808"/>
                <a:chOff x="8030" y="5177"/>
                <a:chExt cx="4425" cy="808"/>
              </a:xfrm>
            </p:grpSpPr>
            <p:cxnSp>
              <p:nvCxnSpPr>
                <p:cNvPr id="27" name="直接连接符 26"/>
                <p:cNvCxnSpPr/>
                <p:nvPr/>
              </p:nvCxnSpPr>
              <p:spPr>
                <a:xfrm>
                  <a:off x="8030" y="5580"/>
                  <a:ext cx="3617" cy="0"/>
                </a:xfrm>
                <a:prstGeom prst="line">
                  <a:avLst/>
                </a:prstGeom>
                <a:noFill/>
                <a:ln>
                  <a:solidFill>
                    <a:srgbClr val="16B6C2"/>
                  </a:solidFill>
                </a:ln>
              </p:spPr>
              <p:style>
                <a:lnRef idx="2">
                  <a:schemeClr val="accent1">
                    <a:shade val="50000"/>
                  </a:schemeClr>
                </a:lnRef>
                <a:fillRef idx="1">
                  <a:schemeClr val="accent1"/>
                </a:fillRef>
                <a:effectRef idx="0">
                  <a:schemeClr val="accent1"/>
                </a:effectRef>
                <a:fontRef idx="minor">
                  <a:schemeClr val="lt1"/>
                </a:fontRef>
              </p:style>
            </p:cxnSp>
            <p:sp>
              <p:nvSpPr>
                <p:cNvPr id="28" name="椭圆 27"/>
                <p:cNvSpPr/>
                <p:nvPr/>
              </p:nvSpPr>
              <p:spPr>
                <a:xfrm>
                  <a:off x="11647" y="5177"/>
                  <a:ext cx="808" cy="808"/>
                </a:xfrm>
                <a:prstGeom prst="ellipse">
                  <a:avLst/>
                </a:prstGeom>
                <a:solidFill>
                  <a:srgbClr val="F9F9F9"/>
                </a:solidFill>
                <a:ln>
                  <a:solidFill>
                    <a:srgbClr val="16B6C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7295" rtl="0" eaLnBrk="1" fontAlgn="base" latinLnBrk="0" hangingPunct="1">
                    <a:lnSpc>
                      <a:spcPct val="100000"/>
                    </a:lnSpc>
                    <a:spcBef>
                      <a:spcPct val="0"/>
                    </a:spcBef>
                    <a:spcAft>
                      <a:spcPct val="0"/>
                    </a:spcAft>
                    <a:buClrTx/>
                    <a:buSzTx/>
                    <a:buFontTx/>
                    <a:buNone/>
                    <a:defRPr/>
                  </a:pPr>
                  <a:r>
                    <a:rPr lang="en-US" sz="2700" b="1" noProof="0" dirty="0">
                      <a:ln>
                        <a:noFill/>
                      </a:ln>
                      <a:solidFill>
                        <a:srgbClr val="16B6C2"/>
                      </a:solidFill>
                      <a:effectLst/>
                      <a:uLnTx/>
                      <a:uFillTx/>
                      <a:latin typeface="微软雅黑" panose="020B0503020204020204" pitchFamily="34" charset="-122"/>
                      <a:ea typeface="微软雅黑" panose="020B0503020204020204" pitchFamily="34" charset="-122"/>
                      <a:sym typeface="+mn-ea"/>
                    </a:rPr>
                    <a:t>5</a:t>
                  </a:r>
                  <a:endParaRPr kumimoji="0" lang="en-US" sz="2700" b="1" i="0" u="none" strike="noStrike" kern="1200" cap="none" spc="0" normalizeH="0" baseline="0" noProof="0" dirty="0">
                    <a:ln>
                      <a:noFill/>
                    </a:ln>
                    <a:solidFill>
                      <a:srgbClr val="16B6C2"/>
                    </a:solidFill>
                    <a:effectLst/>
                    <a:uLnTx/>
                    <a:uFillTx/>
                    <a:latin typeface="微软雅黑" panose="020B0503020204020204" pitchFamily="34" charset="-122"/>
                    <a:ea typeface="微软雅黑" panose="020B0503020204020204" pitchFamily="34" charset="-122"/>
                    <a:cs typeface="+mn-cs"/>
                    <a:sym typeface="+mn-ea"/>
                  </a:endParaRPr>
                </a:p>
              </p:txBody>
            </p:sp>
          </p:grpSp>
        </p:grpSp>
        <p:sp>
          <p:nvSpPr>
            <p:cNvPr id="24" name="椭圆 23"/>
            <p:cNvSpPr/>
            <p:nvPr/>
          </p:nvSpPr>
          <p:spPr>
            <a:xfrm>
              <a:off x="5113" y="1938"/>
              <a:ext cx="5102" cy="5102"/>
            </a:xfrm>
            <a:prstGeom prst="ellipse">
              <a:avLst/>
            </a:prstGeom>
            <a:solidFill>
              <a:srgbClr val="F9F9F9"/>
            </a:solidFill>
            <a:ln>
              <a:solidFill>
                <a:srgbClr val="16B6C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729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文本框 29"/>
            <p:cNvSpPr txBox="1"/>
            <p:nvPr/>
          </p:nvSpPr>
          <p:spPr>
            <a:xfrm>
              <a:off x="5561" y="2885"/>
              <a:ext cx="4293" cy="3197"/>
            </a:xfrm>
            <a:prstGeom prst="rect">
              <a:avLst/>
            </a:prstGeom>
            <a:noFill/>
          </p:spPr>
          <p:txBody>
            <a:bodyPr wrap="square" rtlCol="0" anchor="t">
              <a:spAutoFit/>
            </a:bodyPr>
            <a:lstStyle/>
            <a:p>
              <a:pPr algn="just"/>
              <a:r>
                <a:rPr lang="zh-CN" altLang="zh-CN" dirty="0">
                  <a:solidFill>
                    <a:prstClr val="black"/>
                  </a:solidFill>
                  <a:latin typeface="微软雅黑" panose="020B0503020204020204" pitchFamily="34" charset="-122"/>
                  <a:ea typeface="微软雅黑" panose="020B0503020204020204" pitchFamily="34" charset="-122"/>
                  <a:sym typeface="+mn-ea"/>
                </a:rPr>
                <a:t>依据国家《生产安全事故报告和调查处理条例》有关规定，结合公司安全管理现状，根据生产安全事故造成的人员伤亡或者直接经济损失，将公司内事故分为以下五个等级：</a:t>
              </a:r>
              <a:endParaRPr lang="zh-CN" altLang="en-US"/>
            </a:p>
          </p:txBody>
        </p:sp>
        <p:sp>
          <p:nvSpPr>
            <p:cNvPr id="31" name="文本框 30"/>
            <p:cNvSpPr txBox="1"/>
            <p:nvPr/>
          </p:nvSpPr>
          <p:spPr>
            <a:xfrm>
              <a:off x="3817" y="2450"/>
              <a:ext cx="1808" cy="580"/>
            </a:xfrm>
            <a:prstGeom prst="rect">
              <a:avLst/>
            </a:prstGeom>
            <a:noFill/>
          </p:spPr>
          <p:txBody>
            <a:bodyPr wrap="none" rtlCol="0" anchor="t">
              <a:spAutoFit/>
            </a:bodyPr>
            <a:lstStyle/>
            <a:p>
              <a:r>
                <a:rPr lang="zh-CN" altLang="zh-CN" b="1" spc="100" dirty="0">
                  <a:solidFill>
                    <a:srgbClr val="16B6C2"/>
                  </a:solidFill>
                  <a:uFillTx/>
                  <a:latin typeface="微软雅黑" panose="020B0503020204020204" pitchFamily="34" charset="-122"/>
                  <a:ea typeface="微软雅黑" panose="020B0503020204020204" pitchFamily="34" charset="-122"/>
                  <a:sym typeface="+mn-ea"/>
                </a:rPr>
                <a:t>轻微事故</a:t>
              </a:r>
            </a:p>
          </p:txBody>
        </p:sp>
        <p:sp>
          <p:nvSpPr>
            <p:cNvPr id="32" name="文本框 31"/>
            <p:cNvSpPr txBox="1"/>
            <p:nvPr/>
          </p:nvSpPr>
          <p:spPr>
            <a:xfrm>
              <a:off x="3385" y="3921"/>
              <a:ext cx="1808" cy="580"/>
            </a:xfrm>
            <a:prstGeom prst="rect">
              <a:avLst/>
            </a:prstGeom>
            <a:noFill/>
          </p:spPr>
          <p:txBody>
            <a:bodyPr wrap="none" rtlCol="0" anchor="t">
              <a:spAutoFit/>
            </a:bodyPr>
            <a:lstStyle/>
            <a:p>
              <a:r>
                <a:rPr lang="zh-CN" altLang="zh-CN" b="1" spc="100" dirty="0">
                  <a:solidFill>
                    <a:srgbClr val="EAA700"/>
                  </a:solidFill>
                  <a:uFillTx/>
                  <a:latin typeface="微软雅黑" panose="020B0503020204020204" pitchFamily="34" charset="-122"/>
                  <a:ea typeface="微软雅黑" panose="020B0503020204020204" pitchFamily="34" charset="-122"/>
                  <a:sym typeface="+mn-ea"/>
                </a:rPr>
                <a:t>一般事故</a:t>
              </a:r>
            </a:p>
          </p:txBody>
        </p:sp>
        <p:sp>
          <p:nvSpPr>
            <p:cNvPr id="33" name="文本框 32"/>
            <p:cNvSpPr txBox="1"/>
            <p:nvPr/>
          </p:nvSpPr>
          <p:spPr>
            <a:xfrm>
              <a:off x="3623" y="5450"/>
              <a:ext cx="1808" cy="580"/>
            </a:xfrm>
            <a:prstGeom prst="rect">
              <a:avLst/>
            </a:prstGeom>
            <a:noFill/>
          </p:spPr>
          <p:txBody>
            <a:bodyPr wrap="none" rtlCol="0" anchor="t">
              <a:spAutoFit/>
            </a:bodyPr>
            <a:lstStyle/>
            <a:p>
              <a:r>
                <a:rPr lang="zh-CN" altLang="zh-CN" b="1" spc="100" dirty="0">
                  <a:solidFill>
                    <a:srgbClr val="DB1951"/>
                  </a:solidFill>
                  <a:uFillTx/>
                  <a:latin typeface="微软雅黑" panose="020B0503020204020204" pitchFamily="34" charset="-122"/>
                  <a:ea typeface="微软雅黑" panose="020B0503020204020204" pitchFamily="34" charset="-122"/>
                  <a:sym typeface="+mn-ea"/>
                </a:rPr>
                <a:t>较大事故</a:t>
              </a:r>
            </a:p>
          </p:txBody>
        </p:sp>
        <p:sp>
          <p:nvSpPr>
            <p:cNvPr id="34" name="文本框 33"/>
            <p:cNvSpPr txBox="1"/>
            <p:nvPr/>
          </p:nvSpPr>
          <p:spPr>
            <a:xfrm>
              <a:off x="9969" y="2966"/>
              <a:ext cx="1808" cy="580"/>
            </a:xfrm>
            <a:prstGeom prst="rect">
              <a:avLst/>
            </a:prstGeom>
            <a:noFill/>
          </p:spPr>
          <p:txBody>
            <a:bodyPr wrap="none" rtlCol="0" anchor="t">
              <a:spAutoFit/>
            </a:bodyPr>
            <a:lstStyle/>
            <a:p>
              <a:r>
                <a:rPr lang="zh-CN" altLang="zh-CN" b="1" spc="100" dirty="0">
                  <a:solidFill>
                    <a:srgbClr val="484398"/>
                  </a:solidFill>
                  <a:uFillTx/>
                  <a:latin typeface="微软雅黑" panose="020B0503020204020204" pitchFamily="34" charset="-122"/>
                  <a:ea typeface="微软雅黑" panose="020B0503020204020204" pitchFamily="34" charset="-122"/>
                  <a:sym typeface="+mn-ea"/>
                </a:rPr>
                <a:t>重大事故</a:t>
              </a:r>
            </a:p>
          </p:txBody>
        </p:sp>
        <p:sp>
          <p:nvSpPr>
            <p:cNvPr id="35" name="文本框 34"/>
            <p:cNvSpPr txBox="1"/>
            <p:nvPr/>
          </p:nvSpPr>
          <p:spPr>
            <a:xfrm>
              <a:off x="10087" y="4742"/>
              <a:ext cx="2568" cy="580"/>
            </a:xfrm>
            <a:prstGeom prst="rect">
              <a:avLst/>
            </a:prstGeom>
            <a:noFill/>
          </p:spPr>
          <p:txBody>
            <a:bodyPr wrap="none" rtlCol="0" anchor="t">
              <a:spAutoFit/>
            </a:bodyPr>
            <a:lstStyle/>
            <a:p>
              <a:r>
                <a:rPr lang="zh-CN" altLang="zh-CN" b="1" spc="100" dirty="0">
                  <a:solidFill>
                    <a:srgbClr val="16B6C2"/>
                  </a:solidFill>
                  <a:uFillTx/>
                  <a:latin typeface="微软雅黑" panose="020B0503020204020204" pitchFamily="34" charset="-122"/>
                  <a:ea typeface="微软雅黑" panose="020B0503020204020204" pitchFamily="34" charset="-122"/>
                  <a:sym typeface="+mn-ea"/>
                </a:rPr>
                <a:t>特别重大事故</a:t>
              </a:r>
            </a:p>
          </p:txBody>
        </p:sp>
      </p:grpSp>
      <p:sp>
        <p:nvSpPr>
          <p:cNvPr id="39" name="文本框 38"/>
          <p:cNvSpPr txBox="1"/>
          <p:nvPr/>
        </p:nvSpPr>
        <p:spPr>
          <a:xfrm>
            <a:off x="1064895" y="924560"/>
            <a:ext cx="1685925" cy="398780"/>
          </a:xfrm>
          <a:prstGeom prst="rect">
            <a:avLst/>
          </a:prstGeom>
          <a:noFill/>
        </p:spPr>
        <p:txBody>
          <a:bodyPr wrap="none" rtlCol="0" anchor="t">
            <a:spAutoFit/>
          </a:bodyPr>
          <a:lstStyle/>
          <a:p>
            <a:pPr algn="l" defTabSz="914400"/>
            <a:r>
              <a:rPr lang="en-US" altLang="zh-CN" sz="20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1</a:t>
            </a:r>
            <a:r>
              <a:rPr lang="zh-CN" altLang="en-US" sz="20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、事故分类</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41020" y="232410"/>
            <a:ext cx="325437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第二章  安全生产责任</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3"/>
            <a:stretch>
              <a:fillRect/>
            </a:stretch>
          </p:blipFill>
          <p:spPr>
            <a:xfrm>
              <a:off x="0" y="-1"/>
              <a:ext cx="7563224" cy="4354287"/>
            </a:xfrm>
            <a:prstGeom prst="rect">
              <a:avLst/>
            </a:prstGeom>
          </p:spPr>
        </p:pic>
        <p:pic>
          <p:nvPicPr>
            <p:cNvPr id="49" name="图片 48"/>
            <p:cNvPicPr>
              <a:picLocks noChangeAspect="1"/>
            </p:cNvPicPr>
            <p:nvPr/>
          </p:nvPicPr>
          <p:blipFill>
            <a:blip r:embed="rId4"/>
            <a:stretch>
              <a:fillRect/>
            </a:stretch>
          </p:blipFill>
          <p:spPr>
            <a:xfrm>
              <a:off x="2" y="0"/>
              <a:ext cx="6255656" cy="1990719"/>
            </a:xfrm>
            <a:prstGeom prst="rect">
              <a:avLst/>
            </a:prstGeom>
          </p:spPr>
        </p:pic>
      </p:grpSp>
      <p:sp>
        <p:nvSpPr>
          <p:cNvPr id="39" name="文本框 38"/>
          <p:cNvSpPr txBox="1"/>
          <p:nvPr/>
        </p:nvSpPr>
        <p:spPr>
          <a:xfrm>
            <a:off x="556260" y="924560"/>
            <a:ext cx="1685925" cy="398780"/>
          </a:xfrm>
          <a:prstGeom prst="rect">
            <a:avLst/>
          </a:prstGeom>
          <a:noFill/>
        </p:spPr>
        <p:txBody>
          <a:bodyPr wrap="none" rtlCol="0" anchor="t">
            <a:spAutoFit/>
          </a:bodyPr>
          <a:lstStyle/>
          <a:p>
            <a:pPr algn="l" defTabSz="914400"/>
            <a:r>
              <a:rPr lang="en-US" sz="20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2</a:t>
            </a:r>
            <a:r>
              <a:rPr sz="20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、事故报告</a:t>
            </a:r>
          </a:p>
        </p:txBody>
      </p:sp>
      <p:sp>
        <p:nvSpPr>
          <p:cNvPr id="2" name="文本框 1"/>
          <p:cNvSpPr txBox="1"/>
          <p:nvPr/>
        </p:nvSpPr>
        <p:spPr>
          <a:xfrm>
            <a:off x="556260" y="1590675"/>
            <a:ext cx="2417445" cy="2799715"/>
          </a:xfrm>
          <a:prstGeom prst="rect">
            <a:avLst/>
          </a:prstGeom>
          <a:noFill/>
        </p:spPr>
        <p:txBody>
          <a:bodyPr wrap="square" rtlCol="0" anchor="t">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较大事故、重大事故、性质恶劣及影响较大的险肇事故发生后，各单位安全生产管理部门在接到事故报告后立即采用电话、信息、传真、电子邮件等方式向公司安委会办公室（</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QHSE</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部）报告。同时，各单位负责人应将事故基本情况报送至公司总裁。</a:t>
            </a:r>
          </a:p>
        </p:txBody>
      </p:sp>
      <p:sp>
        <p:nvSpPr>
          <p:cNvPr id="69" name="文本框 68"/>
          <p:cNvSpPr txBox="1"/>
          <p:nvPr/>
        </p:nvSpPr>
        <p:spPr>
          <a:xfrm>
            <a:off x="4849813" y="4390390"/>
            <a:ext cx="1936750" cy="368300"/>
          </a:xfrm>
          <a:prstGeom prst="rect">
            <a:avLst/>
          </a:prstGeom>
          <a:noFill/>
        </p:spPr>
        <p:txBody>
          <a:bodyPr wrap="square" rtlCol="0">
            <a:spAutoFit/>
          </a:bodyPr>
          <a:lstStyle/>
          <a:p>
            <a:pPr algn="ctr" fontAlgn="auto"/>
            <a:r>
              <a:rPr lang="zh-CN" altLang="en-US" b="1" spc="100">
                <a:solidFill>
                  <a:schemeClr val="tx1">
                    <a:lumMod val="75000"/>
                    <a:lumOff val="25000"/>
                  </a:schemeClr>
                </a:solidFill>
                <a:uFillTx/>
                <a:latin typeface="微软雅黑" panose="020B0503020204020204" pitchFamily="34" charset="-122"/>
                <a:ea typeface="微软雅黑" panose="020B0503020204020204" pitchFamily="34" charset="-122"/>
              </a:rPr>
              <a:t>事故上报流程图</a:t>
            </a:r>
          </a:p>
        </p:txBody>
      </p:sp>
      <p:grpSp>
        <p:nvGrpSpPr>
          <p:cNvPr id="76" name="组合 75"/>
          <p:cNvGrpSpPr/>
          <p:nvPr/>
        </p:nvGrpSpPr>
        <p:grpSpPr>
          <a:xfrm>
            <a:off x="3169285" y="1021080"/>
            <a:ext cx="5319395" cy="3267710"/>
            <a:chOff x="5832" y="907"/>
            <a:chExt cx="8377" cy="5146"/>
          </a:xfrm>
        </p:grpSpPr>
        <p:sp>
          <p:nvSpPr>
            <p:cNvPr id="6" name="文本框 5"/>
            <p:cNvSpPr txBox="1"/>
            <p:nvPr/>
          </p:nvSpPr>
          <p:spPr>
            <a:xfrm>
              <a:off x="5832" y="2913"/>
              <a:ext cx="2230" cy="507"/>
            </a:xfrm>
            <a:prstGeom prst="rect">
              <a:avLst/>
            </a:prstGeom>
            <a:solidFill>
              <a:srgbClr val="16B6C2"/>
            </a:solidFill>
          </p:spPr>
          <p:txBody>
            <a:bodyPr wrap="square" rtlCol="0" anchor="ctr" anchorCtr="1">
              <a:spAutoFit/>
            </a:bodyPr>
            <a:lstStyle/>
            <a:p>
              <a:pPr algn="ctr"/>
              <a:r>
                <a:rPr lang="zh-CN" altLang="en-US" sz="1500" b="1" spc="100">
                  <a:solidFill>
                    <a:schemeClr val="bg1"/>
                  </a:solidFill>
                  <a:uFillTx/>
                  <a:latin typeface="微软雅黑" panose="020B0503020204020204" pitchFamily="34" charset="-122"/>
                  <a:ea typeface="微软雅黑" panose="020B0503020204020204" pitchFamily="34" charset="-122"/>
                </a:rPr>
                <a:t>本单位负责人</a:t>
              </a:r>
            </a:p>
          </p:txBody>
        </p:sp>
        <p:sp>
          <p:nvSpPr>
            <p:cNvPr id="25" name="文本框 24"/>
            <p:cNvSpPr txBox="1"/>
            <p:nvPr/>
          </p:nvSpPr>
          <p:spPr>
            <a:xfrm>
              <a:off x="13559" y="2340"/>
              <a:ext cx="651" cy="2280"/>
            </a:xfrm>
            <a:prstGeom prst="rect">
              <a:avLst/>
            </a:prstGeom>
            <a:solidFill>
              <a:srgbClr val="EAA700"/>
            </a:solidFill>
          </p:spPr>
          <p:txBody>
            <a:bodyPr vert="eaVert" wrap="square" rtlCol="0" anchor="ctr" anchorCtr="1">
              <a:spAutoFit/>
            </a:bodyPr>
            <a:lstStyle/>
            <a:p>
              <a:pPr algn="ctr"/>
              <a:r>
                <a:rPr lang="zh-CN" sz="1500" b="1" spc="100">
                  <a:solidFill>
                    <a:schemeClr val="bg1"/>
                  </a:solidFill>
                  <a:uFillTx/>
                  <a:latin typeface="微软雅黑" panose="020B0503020204020204" pitchFamily="34" charset="-122"/>
                  <a:ea typeface="微软雅黑" panose="020B0503020204020204" pitchFamily="34" charset="-122"/>
                </a:rPr>
                <a:t>紧 急 情 况</a:t>
              </a:r>
            </a:p>
          </p:txBody>
        </p:sp>
        <p:cxnSp>
          <p:nvCxnSpPr>
            <p:cNvPr id="26" name="肘形连接符 25"/>
            <p:cNvCxnSpPr/>
            <p:nvPr/>
          </p:nvCxnSpPr>
          <p:spPr>
            <a:xfrm rot="10800000">
              <a:off x="12853" y="1184"/>
              <a:ext cx="567" cy="1417"/>
            </a:xfrm>
            <a:prstGeom prst="bentConnector3">
              <a:avLst>
                <a:gd name="adj1" fmla="val 26458"/>
              </a:avLst>
            </a:prstGeom>
            <a:ln w="28575" cmpd="sng">
              <a:solidFill>
                <a:srgbClr val="D9D9D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3" name="肘形连接符 32"/>
            <p:cNvCxnSpPr/>
            <p:nvPr/>
          </p:nvCxnSpPr>
          <p:spPr>
            <a:xfrm rot="10800000">
              <a:off x="12853" y="2130"/>
              <a:ext cx="567" cy="680"/>
            </a:xfrm>
            <a:prstGeom prst="bentConnector3">
              <a:avLst>
                <a:gd name="adj1" fmla="val 52916"/>
              </a:avLst>
            </a:prstGeom>
            <a:ln w="28575" cmpd="sng">
              <a:solidFill>
                <a:srgbClr val="D9D9D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2853" y="3022"/>
              <a:ext cx="567" cy="0"/>
            </a:xfrm>
            <a:prstGeom prst="line">
              <a:avLst/>
            </a:prstGeom>
            <a:ln w="28575">
              <a:solidFill>
                <a:srgbClr val="D9D9D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8196" y="3166"/>
              <a:ext cx="283" cy="0"/>
            </a:xfrm>
            <a:prstGeom prst="line">
              <a:avLst/>
            </a:prstGeom>
            <a:ln w="28575">
              <a:solidFill>
                <a:srgbClr val="D9D9D9"/>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6946" y="3468"/>
              <a:ext cx="3" cy="2324"/>
            </a:xfrm>
            <a:prstGeom prst="line">
              <a:avLst/>
            </a:prstGeom>
            <a:ln w="28575">
              <a:solidFill>
                <a:srgbClr val="D9D9D9"/>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6948" y="5800"/>
              <a:ext cx="1474" cy="0"/>
            </a:xfrm>
            <a:prstGeom prst="line">
              <a:avLst/>
            </a:prstGeom>
            <a:ln w="28575">
              <a:solidFill>
                <a:srgbClr val="D9D9D9"/>
              </a:solidFill>
              <a:headEnd type="none"/>
              <a:tailEnd type="oval"/>
            </a:ln>
          </p:spPr>
          <p:style>
            <a:lnRef idx="1">
              <a:schemeClr val="accent1"/>
            </a:lnRef>
            <a:fillRef idx="0">
              <a:schemeClr val="accent1"/>
            </a:fillRef>
            <a:effectRef idx="0">
              <a:schemeClr val="accent1"/>
            </a:effectRef>
            <a:fontRef idx="minor">
              <a:schemeClr val="tx1"/>
            </a:fontRef>
          </p:style>
        </p:cxnSp>
        <p:grpSp>
          <p:nvGrpSpPr>
            <p:cNvPr id="72" name="组合 71"/>
            <p:cNvGrpSpPr/>
            <p:nvPr/>
          </p:nvGrpSpPr>
          <p:grpSpPr>
            <a:xfrm>
              <a:off x="8515" y="907"/>
              <a:ext cx="4188" cy="5146"/>
              <a:chOff x="8515" y="907"/>
              <a:chExt cx="4188" cy="5146"/>
            </a:xfrm>
          </p:grpSpPr>
          <p:sp>
            <p:nvSpPr>
              <p:cNvPr id="8" name="文本框 7"/>
              <p:cNvSpPr txBox="1"/>
              <p:nvPr/>
            </p:nvSpPr>
            <p:spPr>
              <a:xfrm>
                <a:off x="8517" y="907"/>
                <a:ext cx="4184" cy="507"/>
              </a:xfrm>
              <a:prstGeom prst="rect">
                <a:avLst/>
              </a:prstGeom>
              <a:solidFill>
                <a:srgbClr val="DB1951"/>
              </a:solidFill>
            </p:spPr>
            <p:txBody>
              <a:bodyPr wrap="square" rtlCol="0" anchor="ctr" anchorCtr="1">
                <a:spAutoFit/>
              </a:bodyPr>
              <a:lstStyle/>
              <a:p>
                <a:pPr algn="ctr"/>
                <a:r>
                  <a:rPr lang="zh-CN" altLang="en-US" sz="1500" b="1" spc="100">
                    <a:solidFill>
                      <a:schemeClr val="bg1"/>
                    </a:solidFill>
                    <a:uFillTx/>
                    <a:latin typeface="微软雅黑" panose="020B0503020204020204" pitchFamily="34" charset="-122"/>
                    <a:ea typeface="微软雅黑" panose="020B0503020204020204" pitchFamily="34" charset="-122"/>
                  </a:rPr>
                  <a:t>事故现场人员</a:t>
                </a:r>
              </a:p>
            </p:txBody>
          </p:sp>
          <p:sp>
            <p:nvSpPr>
              <p:cNvPr id="11" name="文本框 10"/>
              <p:cNvSpPr txBox="1"/>
              <p:nvPr/>
            </p:nvSpPr>
            <p:spPr>
              <a:xfrm>
                <a:off x="8517" y="1854"/>
                <a:ext cx="4186" cy="507"/>
              </a:xfrm>
              <a:prstGeom prst="rect">
                <a:avLst/>
              </a:prstGeom>
              <a:solidFill>
                <a:srgbClr val="DB1951"/>
              </a:solidFill>
            </p:spPr>
            <p:txBody>
              <a:bodyPr wrap="square" rtlCol="0" anchor="ctr" anchorCtr="1">
                <a:spAutoFit/>
              </a:bodyPr>
              <a:lstStyle/>
              <a:p>
                <a:pPr algn="ctr"/>
                <a:r>
                  <a:rPr lang="zh-CN" altLang="en-US" sz="1500" b="1" spc="100">
                    <a:solidFill>
                      <a:schemeClr val="bg1"/>
                    </a:solidFill>
                    <a:uFillTx/>
                    <a:latin typeface="微软雅黑" panose="020B0503020204020204" pitchFamily="34" charset="-122"/>
                    <a:ea typeface="微软雅黑" panose="020B0503020204020204" pitchFamily="34" charset="-122"/>
                  </a:rPr>
                  <a:t>现场安全、生产管理人员</a:t>
                </a:r>
              </a:p>
            </p:txBody>
          </p:sp>
          <p:sp>
            <p:nvSpPr>
              <p:cNvPr id="21" name="文本框 20"/>
              <p:cNvSpPr txBox="1"/>
              <p:nvPr/>
            </p:nvSpPr>
            <p:spPr>
              <a:xfrm>
                <a:off x="8517" y="2769"/>
                <a:ext cx="4184" cy="507"/>
              </a:xfrm>
              <a:prstGeom prst="rect">
                <a:avLst/>
              </a:prstGeom>
              <a:solidFill>
                <a:srgbClr val="DB1951"/>
              </a:solidFill>
            </p:spPr>
            <p:txBody>
              <a:bodyPr wrap="square" rtlCol="0" anchor="ctr" anchorCtr="1">
                <a:spAutoFit/>
              </a:bodyPr>
              <a:lstStyle/>
              <a:p>
                <a:pPr algn="ctr"/>
                <a:r>
                  <a:rPr lang="zh-CN" altLang="en-US" sz="1500" b="1" spc="100">
                    <a:solidFill>
                      <a:schemeClr val="bg1"/>
                    </a:solidFill>
                    <a:uFillTx/>
                    <a:latin typeface="微软雅黑" panose="020B0503020204020204" pitchFamily="34" charset="-122"/>
                    <a:ea typeface="微软雅黑" panose="020B0503020204020204" pitchFamily="34" charset="-122"/>
                  </a:rPr>
                  <a:t>安全管理部门</a:t>
                </a:r>
              </a:p>
            </p:txBody>
          </p:sp>
          <p:sp>
            <p:nvSpPr>
              <p:cNvPr id="22" name="文本框 21"/>
              <p:cNvSpPr txBox="1"/>
              <p:nvPr/>
            </p:nvSpPr>
            <p:spPr>
              <a:xfrm>
                <a:off x="8515" y="3689"/>
                <a:ext cx="4185" cy="507"/>
              </a:xfrm>
              <a:prstGeom prst="rect">
                <a:avLst/>
              </a:prstGeom>
              <a:solidFill>
                <a:srgbClr val="DB1951"/>
              </a:solidFill>
            </p:spPr>
            <p:txBody>
              <a:bodyPr wrap="square" rtlCol="0" anchor="ctr" anchorCtr="1">
                <a:spAutoFit/>
              </a:bodyPr>
              <a:lstStyle/>
              <a:p>
                <a:pPr algn="ctr"/>
                <a:r>
                  <a:rPr lang="en-US" altLang="zh-CN" sz="1500" b="1" spc="100">
                    <a:solidFill>
                      <a:schemeClr val="bg1"/>
                    </a:solidFill>
                    <a:uFillTx/>
                    <a:latin typeface="微软雅黑" panose="020B0503020204020204" pitchFamily="34" charset="-122"/>
                    <a:ea typeface="微软雅黑" panose="020B0503020204020204" pitchFamily="34" charset="-122"/>
                  </a:rPr>
                  <a:t>QHSE</a:t>
                </a:r>
                <a:r>
                  <a:rPr lang="zh-CN" altLang="en-US" sz="1500" b="1" spc="100">
                    <a:solidFill>
                      <a:schemeClr val="bg1"/>
                    </a:solidFill>
                    <a:uFillTx/>
                    <a:latin typeface="微软雅黑" panose="020B0503020204020204" pitchFamily="34" charset="-122"/>
                    <a:ea typeface="微软雅黑" panose="020B0503020204020204" pitchFamily="34" charset="-122"/>
                  </a:rPr>
                  <a:t>部安全健康与环境处</a:t>
                </a:r>
              </a:p>
            </p:txBody>
          </p:sp>
          <p:sp>
            <p:nvSpPr>
              <p:cNvPr id="23" name="文本框 22"/>
              <p:cNvSpPr txBox="1"/>
              <p:nvPr/>
            </p:nvSpPr>
            <p:spPr>
              <a:xfrm>
                <a:off x="8515" y="4609"/>
                <a:ext cx="4185" cy="507"/>
              </a:xfrm>
              <a:prstGeom prst="rect">
                <a:avLst/>
              </a:prstGeom>
              <a:solidFill>
                <a:srgbClr val="DB1951"/>
              </a:solidFill>
            </p:spPr>
            <p:txBody>
              <a:bodyPr wrap="square" rtlCol="0" anchor="ctr" anchorCtr="1">
                <a:spAutoFit/>
              </a:bodyPr>
              <a:lstStyle/>
              <a:p>
                <a:pPr algn="ctr"/>
                <a:r>
                  <a:rPr lang="zh-CN" sz="1500" b="1" spc="100">
                    <a:solidFill>
                      <a:schemeClr val="bg1"/>
                    </a:solidFill>
                    <a:uFillTx/>
                    <a:latin typeface="微软雅黑" panose="020B0503020204020204" pitchFamily="34" charset="-122"/>
                    <a:ea typeface="微软雅黑" panose="020B0503020204020204" pitchFamily="34" charset="-122"/>
                  </a:rPr>
                  <a:t>安委会办公室负责人</a:t>
                </a:r>
              </a:p>
            </p:txBody>
          </p:sp>
          <p:sp>
            <p:nvSpPr>
              <p:cNvPr id="24" name="文本框 23"/>
              <p:cNvSpPr txBox="1"/>
              <p:nvPr/>
            </p:nvSpPr>
            <p:spPr>
              <a:xfrm>
                <a:off x="8515" y="5547"/>
                <a:ext cx="4185" cy="507"/>
              </a:xfrm>
              <a:prstGeom prst="rect">
                <a:avLst/>
              </a:prstGeom>
              <a:solidFill>
                <a:srgbClr val="DB1951"/>
              </a:solidFill>
            </p:spPr>
            <p:txBody>
              <a:bodyPr wrap="square" rtlCol="0" anchor="ctr" anchorCtr="1">
                <a:spAutoFit/>
              </a:bodyPr>
              <a:lstStyle/>
              <a:p>
                <a:pPr algn="ctr"/>
                <a:r>
                  <a:rPr lang="zh-CN" sz="1500" b="1" spc="100">
                    <a:solidFill>
                      <a:schemeClr val="bg1"/>
                    </a:solidFill>
                    <a:uFillTx/>
                    <a:latin typeface="微软雅黑" panose="020B0503020204020204" pitchFamily="34" charset="-122"/>
                    <a:ea typeface="微软雅黑" panose="020B0503020204020204" pitchFamily="34" charset="-122"/>
                  </a:rPr>
                  <a:t>安委会主任</a:t>
                </a:r>
                <a:r>
                  <a:rPr lang="en-US" altLang="zh-CN" sz="1500" b="1" spc="100">
                    <a:solidFill>
                      <a:schemeClr val="bg1"/>
                    </a:solidFill>
                    <a:uFillTx/>
                    <a:latin typeface="微软雅黑" panose="020B0503020204020204" pitchFamily="34" charset="-122"/>
                    <a:ea typeface="微软雅黑" panose="020B0503020204020204" pitchFamily="34" charset="-122"/>
                  </a:rPr>
                  <a:t>/</a:t>
                </a:r>
                <a:r>
                  <a:rPr lang="zh-CN" altLang="en-US" sz="1500" b="1" spc="100">
                    <a:solidFill>
                      <a:schemeClr val="bg1"/>
                    </a:solidFill>
                    <a:uFillTx/>
                    <a:latin typeface="微软雅黑" panose="020B0503020204020204" pitchFamily="34" charset="-122"/>
                    <a:ea typeface="微软雅黑" panose="020B0503020204020204" pitchFamily="34" charset="-122"/>
                  </a:rPr>
                  <a:t>副主任</a:t>
                </a:r>
              </a:p>
            </p:txBody>
          </p:sp>
          <p:cxnSp>
            <p:nvCxnSpPr>
              <p:cNvPr id="36" name="直接连接符 35"/>
              <p:cNvCxnSpPr/>
              <p:nvPr/>
            </p:nvCxnSpPr>
            <p:spPr>
              <a:xfrm>
                <a:off x="10611" y="1453"/>
                <a:ext cx="6" cy="283"/>
              </a:xfrm>
              <a:prstGeom prst="line">
                <a:avLst/>
              </a:prstGeom>
              <a:ln w="28575">
                <a:solidFill>
                  <a:srgbClr val="D9D9D9"/>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10604" y="2383"/>
                <a:ext cx="6" cy="283"/>
              </a:xfrm>
              <a:prstGeom prst="line">
                <a:avLst/>
              </a:prstGeom>
              <a:ln w="28575">
                <a:solidFill>
                  <a:srgbClr val="D9D9D9"/>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10617" y="3297"/>
                <a:ext cx="6" cy="283"/>
              </a:xfrm>
              <a:prstGeom prst="line">
                <a:avLst/>
              </a:prstGeom>
              <a:ln w="28575">
                <a:solidFill>
                  <a:srgbClr val="D9D9D9"/>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10598" y="4228"/>
                <a:ext cx="6" cy="283"/>
              </a:xfrm>
              <a:prstGeom prst="line">
                <a:avLst/>
              </a:prstGeom>
              <a:ln w="28575">
                <a:solidFill>
                  <a:srgbClr val="D9D9D9"/>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10592" y="5148"/>
                <a:ext cx="6" cy="283"/>
              </a:xfrm>
              <a:prstGeom prst="line">
                <a:avLst/>
              </a:prstGeom>
              <a:ln w="28575">
                <a:solidFill>
                  <a:srgbClr val="D9D9D9"/>
                </a:solidFill>
                <a:headEnd type="none"/>
                <a:tailEnd type="oval"/>
              </a:ln>
            </p:spPr>
            <p:style>
              <a:lnRef idx="1">
                <a:schemeClr val="accent1"/>
              </a:lnRef>
              <a:fillRef idx="0">
                <a:schemeClr val="accent1"/>
              </a:fillRef>
              <a:effectRef idx="0">
                <a:schemeClr val="accent1"/>
              </a:effectRef>
              <a:fontRef idx="minor">
                <a:schemeClr val="tx1"/>
              </a:fontRef>
            </p:style>
          </p:cxnSp>
        </p:grpSp>
        <p:cxnSp>
          <p:nvCxnSpPr>
            <p:cNvPr id="73" name="直接连接符 72"/>
            <p:cNvCxnSpPr/>
            <p:nvPr/>
          </p:nvCxnSpPr>
          <p:spPr>
            <a:xfrm>
              <a:off x="12853" y="3942"/>
              <a:ext cx="567" cy="0"/>
            </a:xfrm>
            <a:prstGeom prst="line">
              <a:avLst/>
            </a:prstGeom>
            <a:ln w="28575">
              <a:solidFill>
                <a:srgbClr val="D9D9D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4" name="肘形连接符 73"/>
            <p:cNvCxnSpPr/>
            <p:nvPr/>
          </p:nvCxnSpPr>
          <p:spPr>
            <a:xfrm flipH="1">
              <a:off x="12853" y="4163"/>
              <a:ext cx="567" cy="680"/>
            </a:xfrm>
            <a:prstGeom prst="bentConnector3">
              <a:avLst>
                <a:gd name="adj1" fmla="val 52916"/>
              </a:avLst>
            </a:prstGeom>
            <a:ln w="28575" cmpd="sng">
              <a:solidFill>
                <a:srgbClr val="D9D9D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75" name="肘形连接符 74"/>
            <p:cNvCxnSpPr/>
            <p:nvPr/>
          </p:nvCxnSpPr>
          <p:spPr>
            <a:xfrm rot="10800000" flipV="1">
              <a:off x="12853" y="4360"/>
              <a:ext cx="567" cy="1417"/>
            </a:xfrm>
            <a:prstGeom prst="bentConnector3">
              <a:avLst>
                <a:gd name="adj1" fmla="val 26458"/>
              </a:avLst>
            </a:prstGeom>
            <a:ln w="28575" cmpd="sng">
              <a:solidFill>
                <a:srgbClr val="D9D9D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41020" y="232410"/>
            <a:ext cx="325437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第二章  安全生产责任</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3"/>
            <a:stretch>
              <a:fillRect/>
            </a:stretch>
          </p:blipFill>
          <p:spPr>
            <a:xfrm>
              <a:off x="0" y="-1"/>
              <a:ext cx="7563224" cy="4354287"/>
            </a:xfrm>
            <a:prstGeom prst="rect">
              <a:avLst/>
            </a:prstGeom>
          </p:spPr>
        </p:pic>
        <p:pic>
          <p:nvPicPr>
            <p:cNvPr id="49" name="图片 48"/>
            <p:cNvPicPr>
              <a:picLocks noChangeAspect="1"/>
            </p:cNvPicPr>
            <p:nvPr/>
          </p:nvPicPr>
          <p:blipFill>
            <a:blip r:embed="rId4"/>
            <a:stretch>
              <a:fillRect/>
            </a:stretch>
          </p:blipFill>
          <p:spPr>
            <a:xfrm>
              <a:off x="2" y="0"/>
              <a:ext cx="6255656" cy="1990719"/>
            </a:xfrm>
            <a:prstGeom prst="rect">
              <a:avLst/>
            </a:prstGeom>
          </p:spPr>
        </p:pic>
      </p:grpSp>
      <p:grpSp>
        <p:nvGrpSpPr>
          <p:cNvPr id="17" name="组合 16"/>
          <p:cNvGrpSpPr/>
          <p:nvPr/>
        </p:nvGrpSpPr>
        <p:grpSpPr>
          <a:xfrm>
            <a:off x="1353503" y="1249680"/>
            <a:ext cx="6436995" cy="3276066"/>
            <a:chOff x="2486" y="1968"/>
            <a:chExt cx="10137" cy="5159"/>
          </a:xfrm>
        </p:grpSpPr>
        <p:sp>
          <p:nvSpPr>
            <p:cNvPr id="2" name="文本框 1"/>
            <p:cNvSpPr txBox="1"/>
            <p:nvPr/>
          </p:nvSpPr>
          <p:spPr>
            <a:xfrm>
              <a:off x="2486" y="2008"/>
              <a:ext cx="4487" cy="4109"/>
            </a:xfrm>
            <a:prstGeom prst="rect">
              <a:avLst/>
            </a:prstGeom>
            <a:noFill/>
          </p:spPr>
          <p:txBody>
            <a:bodyPr wrap="square" rtlCol="0" anchor="t">
              <a:spAutoFit/>
            </a:bodyPr>
            <a:lstStyle/>
            <a:p>
              <a:pPr algn="just" fontAlgn="auto">
                <a:lnSpc>
                  <a:spcPct val="130000"/>
                </a:lnSpc>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特别重大事故、性质特别恶劣及影响严重的险肇事故发生后，各单位安全生产管理部门向安委会办公室报告。同时，各单位负责人应将事故基本情况报送至公司董事长、总裁。</a:t>
              </a:r>
            </a:p>
          </p:txBody>
        </p:sp>
        <p:sp>
          <p:nvSpPr>
            <p:cNvPr id="6" name="文本框 5"/>
            <p:cNvSpPr txBox="1"/>
            <p:nvPr/>
          </p:nvSpPr>
          <p:spPr>
            <a:xfrm>
              <a:off x="7423" y="2017"/>
              <a:ext cx="5112" cy="4942"/>
            </a:xfrm>
            <a:prstGeom prst="rect">
              <a:avLst/>
            </a:prstGeom>
            <a:noFill/>
          </p:spPr>
          <p:txBody>
            <a:bodyPr wrap="square" rtlCol="0" anchor="t">
              <a:spAutoFit/>
            </a:bodyPr>
            <a:lstStyle/>
            <a:p>
              <a:pPr algn="just"/>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mn-ea"/>
                </a:rPr>
                <a:t>较大及以上事故、性质恶劣及影响较大的险肇事故发生后，各单位安全生产管理部门接到事故报告，除立即向安委会办公室（QHSE部）报告外，应于4小时以内将事故基本情况以电子版事故快报的形式（附件2）上报公司安委会办公室。公司安委会办公室根据事故严重程度上报公司安委会主任委员或副主任委员。</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2558" y="1968"/>
              <a:ext cx="10065" cy="5159"/>
              <a:chOff x="3893" y="1488"/>
              <a:chExt cx="10065" cy="3445"/>
            </a:xfrm>
          </p:grpSpPr>
          <p:cxnSp>
            <p:nvCxnSpPr>
              <p:cNvPr id="8" name="直接连接符 7"/>
              <p:cNvCxnSpPr/>
              <p:nvPr/>
            </p:nvCxnSpPr>
            <p:spPr>
              <a:xfrm>
                <a:off x="3893" y="1501"/>
                <a:ext cx="4649" cy="0"/>
              </a:xfrm>
              <a:prstGeom prst="line">
                <a:avLst/>
              </a:prstGeom>
              <a:ln>
                <a:solidFill>
                  <a:srgbClr val="16B6C2"/>
                </a:solidFill>
                <a:head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515" y="4932"/>
                <a:ext cx="5443" cy="0"/>
              </a:xfrm>
              <a:prstGeom prst="line">
                <a:avLst/>
              </a:prstGeom>
              <a:ln>
                <a:solidFill>
                  <a:srgbClr val="DB1951"/>
                </a:solidFill>
                <a:tailEnd type="ova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515" y="1488"/>
                <a:ext cx="0" cy="3445"/>
              </a:xfrm>
              <a:prstGeom prst="line">
                <a:avLst/>
              </a:prstGeom>
              <a:ln>
                <a:solidFill>
                  <a:srgbClr val="EAA7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5672418" cy="3265715"/>
            <a:chOff x="0" y="-1"/>
            <a:chExt cx="7563224" cy="4354287"/>
          </a:xfrm>
        </p:grpSpPr>
        <p:pic>
          <p:nvPicPr>
            <p:cNvPr id="5" name="图片 4"/>
            <p:cNvPicPr>
              <a:picLocks noChangeAspect="1"/>
            </p:cNvPicPr>
            <p:nvPr/>
          </p:nvPicPr>
          <p:blipFill>
            <a:blip r:embed="rId2"/>
            <a:stretch>
              <a:fillRect/>
            </a:stretch>
          </p:blipFill>
          <p:spPr>
            <a:xfrm>
              <a:off x="0" y="-1"/>
              <a:ext cx="7563224" cy="4354287"/>
            </a:xfrm>
            <a:prstGeom prst="rect">
              <a:avLst/>
            </a:prstGeom>
          </p:spPr>
        </p:pic>
        <p:pic>
          <p:nvPicPr>
            <p:cNvPr id="4" name="图片 3"/>
            <p:cNvPicPr>
              <a:picLocks noChangeAspect="1"/>
            </p:cNvPicPr>
            <p:nvPr/>
          </p:nvPicPr>
          <p:blipFill>
            <a:blip r:embed="rId3"/>
            <a:stretch>
              <a:fillRect/>
            </a:stretch>
          </p:blipFill>
          <p:spPr>
            <a:xfrm>
              <a:off x="2" y="0"/>
              <a:ext cx="6255656" cy="1990719"/>
            </a:xfrm>
            <a:prstGeom prst="rect">
              <a:avLst/>
            </a:prstGeom>
          </p:spPr>
        </p:pic>
      </p:grpSp>
      <p:grpSp>
        <p:nvGrpSpPr>
          <p:cNvPr id="6" name="组合 5"/>
          <p:cNvGrpSpPr/>
          <p:nvPr/>
        </p:nvGrpSpPr>
        <p:grpSpPr>
          <a:xfrm flipH="1" flipV="1">
            <a:off x="3471582" y="1878235"/>
            <a:ext cx="5672418" cy="3265715"/>
            <a:chOff x="0" y="-1"/>
            <a:chExt cx="7563224" cy="4354287"/>
          </a:xfrm>
        </p:grpSpPr>
        <p:pic>
          <p:nvPicPr>
            <p:cNvPr id="7" name="图片 6"/>
            <p:cNvPicPr>
              <a:picLocks noChangeAspect="1"/>
            </p:cNvPicPr>
            <p:nvPr/>
          </p:nvPicPr>
          <p:blipFill>
            <a:blip r:embed="rId2"/>
            <a:stretch>
              <a:fillRect/>
            </a:stretch>
          </p:blipFill>
          <p:spPr>
            <a:xfrm>
              <a:off x="0" y="-1"/>
              <a:ext cx="7563224" cy="4354287"/>
            </a:xfrm>
            <a:prstGeom prst="rect">
              <a:avLst/>
            </a:prstGeom>
          </p:spPr>
        </p:pic>
        <p:pic>
          <p:nvPicPr>
            <p:cNvPr id="8" name="图片 7"/>
            <p:cNvPicPr>
              <a:picLocks noChangeAspect="1"/>
            </p:cNvPicPr>
            <p:nvPr/>
          </p:nvPicPr>
          <p:blipFill>
            <a:blip r:embed="rId3"/>
            <a:stretch>
              <a:fillRect/>
            </a:stretch>
          </p:blipFill>
          <p:spPr>
            <a:xfrm>
              <a:off x="2" y="0"/>
              <a:ext cx="6255656" cy="1990719"/>
            </a:xfrm>
            <a:prstGeom prst="rect">
              <a:avLst/>
            </a:prstGeom>
          </p:spPr>
        </p:pic>
      </p:grpSp>
      <p:grpSp>
        <p:nvGrpSpPr>
          <p:cNvPr id="9" name="组合 8"/>
          <p:cNvGrpSpPr/>
          <p:nvPr/>
        </p:nvGrpSpPr>
        <p:grpSpPr>
          <a:xfrm>
            <a:off x="3619500" y="1380495"/>
            <a:ext cx="1924526" cy="2406618"/>
            <a:chOff x="7600" y="2426"/>
            <a:chExt cx="4041" cy="5053"/>
          </a:xfrm>
        </p:grpSpPr>
        <p:grpSp>
          <p:nvGrpSpPr>
            <p:cNvPr id="2" name="组合 1"/>
            <p:cNvGrpSpPr/>
            <p:nvPr/>
          </p:nvGrpSpPr>
          <p:grpSpPr>
            <a:xfrm>
              <a:off x="7600" y="2426"/>
              <a:ext cx="4041" cy="3402"/>
              <a:chOff x="7600" y="2426"/>
              <a:chExt cx="4041" cy="3402"/>
            </a:xfrm>
          </p:grpSpPr>
          <p:sp>
            <p:nvSpPr>
              <p:cNvPr id="41" name="椭圆 40"/>
              <p:cNvSpPr/>
              <p:nvPr/>
            </p:nvSpPr>
            <p:spPr>
              <a:xfrm>
                <a:off x="7899" y="2426"/>
                <a:ext cx="3402" cy="3402"/>
              </a:xfrm>
              <a:prstGeom prst="ellipse">
                <a:avLst/>
              </a:prstGeom>
              <a:solidFill>
                <a:srgbClr val="16B6C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C999F"/>
                  </a:solidFill>
                  <a:effectLst>
                    <a:outerShdw blurRad="50800" dist="38100" dir="2700000" algn="tl" rotWithShape="0">
                      <a:prstClr val="black">
                        <a:alpha val="40000"/>
                      </a:prstClr>
                    </a:outerShdw>
                  </a:effectLst>
                </a:endParaRPr>
              </a:p>
            </p:txBody>
          </p:sp>
          <p:sp>
            <p:nvSpPr>
              <p:cNvPr id="42" name="文本框 41"/>
              <p:cNvSpPr txBox="1"/>
              <p:nvPr/>
            </p:nvSpPr>
            <p:spPr>
              <a:xfrm>
                <a:off x="7600" y="3449"/>
                <a:ext cx="4041" cy="1403"/>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r>
                  <a:rPr lang="zh-CN" altLang="en-US" sz="3750" spc="100" dirty="0">
                    <a:solidFill>
                      <a:schemeClr val="bg1"/>
                    </a:solidFill>
                    <a:effectLst/>
                    <a:uFillTx/>
                    <a:latin typeface="微软雅黑" panose="020B0503020204020204" pitchFamily="34" charset="-122"/>
                    <a:ea typeface="微软雅黑" panose="020B0503020204020204" pitchFamily="34" charset="-122"/>
                    <a:cs typeface="Arial" panose="020B0604020202020204" pitchFamily="34" charset="0"/>
                  </a:rPr>
                  <a:t>第三章</a:t>
                </a:r>
              </a:p>
            </p:txBody>
          </p:sp>
        </p:grpSp>
        <p:sp>
          <p:nvSpPr>
            <p:cNvPr id="43" name="矩形 42"/>
            <p:cNvSpPr/>
            <p:nvPr/>
          </p:nvSpPr>
          <p:spPr>
            <a:xfrm>
              <a:off x="7755" y="6318"/>
              <a:ext cx="3691" cy="1161"/>
            </a:xfrm>
            <a:prstGeom prst="rect">
              <a:avLst/>
            </a:prstGeom>
          </p:spPr>
          <p:txBody>
            <a:bodyPr wrap="none">
              <a:spAutoFit/>
            </a:bodyPr>
            <a:lstStyle/>
            <a:p>
              <a:pPr algn="ctr" fontAlgn="auto">
                <a:lnSpc>
                  <a:spcPct val="100000"/>
                </a:lnSpc>
              </a:pPr>
              <a:r>
                <a:rPr lang="zh-CN" altLang="en-US" sz="3000" b="1" spc="100" dirty="0">
                  <a:solidFill>
                    <a:srgbClr val="16B6C2"/>
                  </a:solidFill>
                  <a:uFillTx/>
                  <a:latin typeface="微软雅黑" panose="020B0503020204020204" pitchFamily="34" charset="-122"/>
                  <a:ea typeface="微软雅黑" panose="020B0503020204020204" pitchFamily="34" charset="-122"/>
                </a:rPr>
                <a:t>安全效益</a:t>
              </a: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41020" y="232410"/>
            <a:ext cx="2721610"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第三章  安全效益</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3"/>
            <a:stretch>
              <a:fillRect/>
            </a:stretch>
          </p:blipFill>
          <p:spPr>
            <a:xfrm>
              <a:off x="0" y="-1"/>
              <a:ext cx="7563224" cy="4354287"/>
            </a:xfrm>
            <a:prstGeom prst="rect">
              <a:avLst/>
            </a:prstGeom>
          </p:spPr>
        </p:pic>
        <p:pic>
          <p:nvPicPr>
            <p:cNvPr id="49" name="图片 48"/>
            <p:cNvPicPr>
              <a:picLocks noChangeAspect="1"/>
            </p:cNvPicPr>
            <p:nvPr/>
          </p:nvPicPr>
          <p:blipFill>
            <a:blip r:embed="rId4"/>
            <a:stretch>
              <a:fillRect/>
            </a:stretch>
          </p:blipFill>
          <p:spPr>
            <a:xfrm>
              <a:off x="2" y="0"/>
              <a:ext cx="6255656" cy="1990719"/>
            </a:xfrm>
            <a:prstGeom prst="rect">
              <a:avLst/>
            </a:prstGeom>
          </p:spPr>
        </p:pic>
      </p:grpSp>
      <p:grpSp>
        <p:nvGrpSpPr>
          <p:cNvPr id="16" name="组合 15"/>
          <p:cNvGrpSpPr/>
          <p:nvPr/>
        </p:nvGrpSpPr>
        <p:grpSpPr>
          <a:xfrm>
            <a:off x="1746885" y="1127760"/>
            <a:ext cx="5203825" cy="3436620"/>
            <a:chOff x="3815" y="2016"/>
            <a:chExt cx="7011" cy="4630"/>
          </a:xfrm>
        </p:grpSpPr>
        <p:grpSp>
          <p:nvGrpSpPr>
            <p:cNvPr id="11" name="组合 10"/>
            <p:cNvGrpSpPr/>
            <p:nvPr/>
          </p:nvGrpSpPr>
          <p:grpSpPr>
            <a:xfrm>
              <a:off x="3815" y="2016"/>
              <a:ext cx="7001" cy="4630"/>
              <a:chOff x="920" y="3193"/>
              <a:chExt cx="7001" cy="4630"/>
            </a:xfrm>
          </p:grpSpPr>
          <p:sp>
            <p:nvSpPr>
              <p:cNvPr id="6" name="椭圆 5"/>
              <p:cNvSpPr/>
              <p:nvPr/>
            </p:nvSpPr>
            <p:spPr>
              <a:xfrm>
                <a:off x="1735" y="4240"/>
                <a:ext cx="2538" cy="2535"/>
              </a:xfrm>
              <a:prstGeom prst="ellipse">
                <a:avLst/>
              </a:prstGeom>
              <a:solidFill>
                <a:srgbClr val="16B6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7295" rtl="0" eaLnBrk="1" fontAlgn="base" latinLnBrk="0" hangingPunct="1">
                  <a:lnSpc>
                    <a:spcPct val="100000"/>
                  </a:lnSpc>
                  <a:spcBef>
                    <a:spcPct val="0"/>
                  </a:spcBef>
                  <a:spcAft>
                    <a:spcPct val="0"/>
                  </a:spcAft>
                  <a:buClrTx/>
                  <a:buSzTx/>
                  <a:buFontTx/>
                  <a:buNone/>
                  <a:defRPr/>
                </a:pPr>
                <a:endParaRPr kumimoji="0" lang="zh-CN" altLang="en-US" b="1" i="0" u="none" strike="noStrike" kern="1200" cap="none" spc="0" normalizeH="0" baseline="0" noProof="0" dirty="0">
                  <a:ln>
                    <a:noFill/>
                  </a:ln>
                  <a:solidFill>
                    <a:schemeClr val="lt1"/>
                  </a:solidFill>
                  <a:effectLst/>
                  <a:uLnTx/>
                  <a:uFillTx/>
                  <a:latin typeface="+mn-lt"/>
                  <a:ea typeface="+mn-ea"/>
                  <a:cs typeface="+mn-cs"/>
                </a:endParaRPr>
              </a:p>
            </p:txBody>
          </p:sp>
          <p:sp>
            <p:nvSpPr>
              <p:cNvPr id="7" name="弧形 6"/>
              <p:cNvSpPr/>
              <p:nvPr/>
            </p:nvSpPr>
            <p:spPr>
              <a:xfrm>
                <a:off x="920" y="3193"/>
                <a:ext cx="4630" cy="4630"/>
              </a:xfrm>
              <a:prstGeom prst="arc">
                <a:avLst>
                  <a:gd name="adj1" fmla="val 16200000"/>
                  <a:gd name="adj2" fmla="val 5324025"/>
                </a:avLst>
              </a:prstGeom>
              <a:ln>
                <a:solidFill>
                  <a:srgbClr val="16B6C2"/>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121729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8" name="圆角矩形 7"/>
              <p:cNvSpPr/>
              <p:nvPr/>
            </p:nvSpPr>
            <p:spPr>
              <a:xfrm>
                <a:off x="4273" y="3483"/>
                <a:ext cx="3158" cy="803"/>
              </a:xfrm>
              <a:prstGeom prst="roundRect">
                <a:avLst>
                  <a:gd name="adj" fmla="val 10545"/>
                </a:avLst>
              </a:prstGeom>
              <a:solidFill>
                <a:srgbClr val="EAA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7295"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
            <p:nvSpPr>
              <p:cNvPr id="9" name="圆角矩形 8"/>
              <p:cNvSpPr/>
              <p:nvPr/>
            </p:nvSpPr>
            <p:spPr>
              <a:xfrm>
                <a:off x="4763" y="5108"/>
                <a:ext cx="3158" cy="803"/>
              </a:xfrm>
              <a:prstGeom prst="roundRect">
                <a:avLst>
                  <a:gd name="adj" fmla="val 10545"/>
                </a:avLst>
              </a:prstGeom>
              <a:solidFill>
                <a:srgbClr val="DB19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7295"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
            <p:nvSpPr>
              <p:cNvPr id="10" name="圆角矩形 9"/>
              <p:cNvSpPr/>
              <p:nvPr/>
            </p:nvSpPr>
            <p:spPr>
              <a:xfrm>
                <a:off x="4273" y="6660"/>
                <a:ext cx="3158" cy="803"/>
              </a:xfrm>
              <a:prstGeom prst="roundRect">
                <a:avLst>
                  <a:gd name="adj" fmla="val 10545"/>
                </a:avLst>
              </a:prstGeom>
              <a:solidFill>
                <a:srgbClr val="4843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7295"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grpSp>
        <p:sp>
          <p:nvSpPr>
            <p:cNvPr id="12" name="文本框 11"/>
            <p:cNvSpPr txBox="1"/>
            <p:nvPr/>
          </p:nvSpPr>
          <p:spPr>
            <a:xfrm>
              <a:off x="4772" y="3825"/>
              <a:ext cx="2255" cy="869"/>
            </a:xfrm>
            <a:prstGeom prst="rect">
              <a:avLst/>
            </a:prstGeom>
            <a:noFill/>
          </p:spPr>
          <p:txBody>
            <a:bodyPr wrap="square" rtlCol="0" anchor="t">
              <a:spAutoFit/>
            </a:bodyPr>
            <a:lstStyle/>
            <a:p>
              <a:pPr algn="ctr"/>
              <a:r>
                <a:rPr lang="zh-CN" altLang="zh-CN" b="1" spc="100" dirty="0">
                  <a:solidFill>
                    <a:schemeClr val="bg1"/>
                  </a:solidFill>
                  <a:uFillTx/>
                  <a:latin typeface="微软雅黑" panose="020B0503020204020204" pitchFamily="34" charset="-122"/>
                  <a:ea typeface="微软雅黑" panose="020B0503020204020204" pitchFamily="34" charset="-122"/>
                  <a:sym typeface="+mn-ea"/>
                </a:rPr>
                <a:t>安全管理的效益体现在</a:t>
              </a:r>
            </a:p>
          </p:txBody>
        </p:sp>
        <p:sp>
          <p:nvSpPr>
            <p:cNvPr id="13" name="文本框 12"/>
            <p:cNvSpPr txBox="1"/>
            <p:nvPr/>
          </p:nvSpPr>
          <p:spPr>
            <a:xfrm>
              <a:off x="7463" y="2417"/>
              <a:ext cx="2568" cy="496"/>
            </a:xfrm>
            <a:prstGeom prst="rect">
              <a:avLst/>
            </a:prstGeom>
            <a:noFill/>
          </p:spPr>
          <p:txBody>
            <a:bodyPr wrap="square" rtlCol="0" anchor="t">
              <a:spAutoFit/>
            </a:bodyPr>
            <a:lstStyle/>
            <a:p>
              <a:pPr algn="ctr"/>
              <a:r>
                <a:rPr lang="zh-CN" altLang="en-US" b="1" spc="100" dirty="0">
                  <a:solidFill>
                    <a:schemeClr val="bg1"/>
                  </a:solidFill>
                  <a:uFillTx/>
                  <a:latin typeface="Arial" panose="020B0604020202020204" pitchFamily="34" charset="0"/>
                  <a:ea typeface="微软雅黑" panose="020B0503020204020204" pitchFamily="34" charset="-122"/>
                  <a:sym typeface="+mn-ea"/>
                </a:rPr>
                <a:t>降低事故成本</a:t>
              </a:r>
            </a:p>
          </p:txBody>
        </p:sp>
        <p:sp>
          <p:nvSpPr>
            <p:cNvPr id="14" name="文本框 13"/>
            <p:cNvSpPr txBox="1"/>
            <p:nvPr/>
          </p:nvSpPr>
          <p:spPr>
            <a:xfrm>
              <a:off x="7658" y="4040"/>
              <a:ext cx="3168" cy="496"/>
            </a:xfrm>
            <a:prstGeom prst="rect">
              <a:avLst/>
            </a:prstGeom>
            <a:noFill/>
          </p:spPr>
          <p:txBody>
            <a:bodyPr wrap="square" rtlCol="0" anchor="t">
              <a:spAutoFit/>
            </a:bodyPr>
            <a:lstStyle/>
            <a:p>
              <a:r>
                <a:rPr lang="zh-CN" altLang="en-US" b="1" dirty="0">
                  <a:solidFill>
                    <a:schemeClr val="bg1"/>
                  </a:solidFill>
                  <a:latin typeface="Arial" panose="020B0604020202020204" pitchFamily="34" charset="0"/>
                  <a:ea typeface="微软雅黑" panose="020B0503020204020204" pitchFamily="34" charset="-122"/>
                  <a:sym typeface="+mn-ea"/>
                </a:rPr>
                <a:t>提高生产经营效率</a:t>
              </a:r>
            </a:p>
          </p:txBody>
        </p:sp>
        <p:sp>
          <p:nvSpPr>
            <p:cNvPr id="15" name="文本框 14"/>
            <p:cNvSpPr txBox="1"/>
            <p:nvPr/>
          </p:nvSpPr>
          <p:spPr>
            <a:xfrm>
              <a:off x="7158" y="5594"/>
              <a:ext cx="3168" cy="496"/>
            </a:xfrm>
            <a:prstGeom prst="rect">
              <a:avLst/>
            </a:prstGeom>
            <a:noFill/>
          </p:spPr>
          <p:txBody>
            <a:bodyPr wrap="square" rtlCol="0" anchor="t">
              <a:spAutoFit/>
            </a:bodyPr>
            <a:lstStyle/>
            <a:p>
              <a:r>
                <a:rPr lang="zh-CN" altLang="en-US" b="1" dirty="0">
                  <a:solidFill>
                    <a:schemeClr val="bg1"/>
                  </a:solidFill>
                  <a:latin typeface="Arial" panose="020B0604020202020204" pitchFamily="34" charset="0"/>
                  <a:ea typeface="微软雅黑" panose="020B0503020204020204" pitchFamily="34" charset="-122"/>
                  <a:sym typeface="+mn-ea"/>
                </a:rPr>
                <a:t>树立良好企业形象</a:t>
              </a: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41020" y="232410"/>
            <a:ext cx="2721610"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第三章  安全效益</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3"/>
            <a:stretch>
              <a:fillRect/>
            </a:stretch>
          </p:blipFill>
          <p:spPr>
            <a:xfrm>
              <a:off x="0" y="-1"/>
              <a:ext cx="7563224" cy="4354287"/>
            </a:xfrm>
            <a:prstGeom prst="rect">
              <a:avLst/>
            </a:prstGeom>
          </p:spPr>
        </p:pic>
        <p:pic>
          <p:nvPicPr>
            <p:cNvPr id="49" name="图片 48"/>
            <p:cNvPicPr>
              <a:picLocks noChangeAspect="1"/>
            </p:cNvPicPr>
            <p:nvPr/>
          </p:nvPicPr>
          <p:blipFill>
            <a:blip r:embed="rId4"/>
            <a:stretch>
              <a:fillRect/>
            </a:stretch>
          </p:blipFill>
          <p:spPr>
            <a:xfrm>
              <a:off x="2" y="0"/>
              <a:ext cx="6255656" cy="1990719"/>
            </a:xfrm>
            <a:prstGeom prst="rect">
              <a:avLst/>
            </a:prstGeom>
          </p:spPr>
        </p:pic>
      </p:grpSp>
      <p:sp>
        <p:nvSpPr>
          <p:cNvPr id="17" name="文本框 16"/>
          <p:cNvSpPr txBox="1"/>
          <p:nvPr/>
        </p:nvSpPr>
        <p:spPr>
          <a:xfrm>
            <a:off x="2512060" y="743585"/>
            <a:ext cx="2837180" cy="368300"/>
          </a:xfrm>
          <a:prstGeom prst="rect">
            <a:avLst/>
          </a:prstGeom>
          <a:solidFill>
            <a:srgbClr val="16B6C2"/>
          </a:solidFill>
          <a:ln w="28575">
            <a:noFill/>
          </a:ln>
        </p:spPr>
        <p:txBody>
          <a:bodyPr wrap="none" rtlCol="0" anchor="ctr" anchorCtr="1">
            <a:spAutoFit/>
          </a:bodyPr>
          <a:lstStyle/>
          <a:p>
            <a:pPr algn="ctr"/>
            <a:r>
              <a:rPr lang="zh-CN" altLang="zh-CN" b="1" spc="100" dirty="0">
                <a:solidFill>
                  <a:schemeClr val="bg1"/>
                </a:solidFill>
                <a:uFillTx/>
                <a:latin typeface="微软雅黑" panose="020B0503020204020204" pitchFamily="34" charset="-122"/>
                <a:ea typeface="微软雅黑" panose="020B0503020204020204" pitchFamily="34" charset="-122"/>
                <a:sym typeface="+mn-ea"/>
              </a:rPr>
              <a:t>事故成本是隐藏的，包括</a:t>
            </a:r>
          </a:p>
        </p:txBody>
      </p:sp>
      <p:sp>
        <p:nvSpPr>
          <p:cNvPr id="19" name="文本框 18"/>
          <p:cNvSpPr txBox="1"/>
          <p:nvPr/>
        </p:nvSpPr>
        <p:spPr>
          <a:xfrm>
            <a:off x="1356360" y="3279140"/>
            <a:ext cx="1483360" cy="829945"/>
          </a:xfrm>
          <a:prstGeom prst="rect">
            <a:avLst/>
          </a:prstGeom>
          <a:solidFill>
            <a:srgbClr val="DB1951"/>
          </a:solidFill>
          <a:ln w="19050">
            <a:noFill/>
            <a:prstDash val="solid"/>
          </a:ln>
        </p:spPr>
        <p:txBody>
          <a:bodyPr wrap="square" rtlCol="0" anchor="ctr" anchorCtr="1">
            <a:spAutoFit/>
          </a:bodyPr>
          <a:lstStyle/>
          <a:p>
            <a:pPr algn="ctr" fontAlgn="auto"/>
            <a:r>
              <a:rPr lang="zh-CN" altLang="en-US" sz="1600" b="1" spc="100" dirty="0">
                <a:solidFill>
                  <a:schemeClr val="bg1"/>
                </a:solidFill>
                <a:uFillTx/>
                <a:latin typeface="Arial" panose="020B0604020202020204" pitchFamily="34" charset="0"/>
                <a:ea typeface="微软雅黑" panose="020B0503020204020204" pitchFamily="34" charset="-122"/>
                <a:sym typeface="+mn-ea"/>
              </a:rPr>
              <a:t>治疗、工资、赔偿、善后处理费用</a:t>
            </a:r>
          </a:p>
        </p:txBody>
      </p:sp>
      <p:grpSp>
        <p:nvGrpSpPr>
          <p:cNvPr id="15" name="组合 14"/>
          <p:cNvGrpSpPr/>
          <p:nvPr/>
        </p:nvGrpSpPr>
        <p:grpSpPr>
          <a:xfrm>
            <a:off x="1574800" y="1605280"/>
            <a:ext cx="4711700" cy="336550"/>
            <a:chOff x="2479" y="2496"/>
            <a:chExt cx="7420" cy="530"/>
          </a:xfrm>
        </p:grpSpPr>
        <p:sp>
          <p:nvSpPr>
            <p:cNvPr id="18" name="文本框 17"/>
            <p:cNvSpPr txBox="1"/>
            <p:nvPr/>
          </p:nvSpPr>
          <p:spPr>
            <a:xfrm>
              <a:off x="2479" y="2496"/>
              <a:ext cx="1648" cy="531"/>
            </a:xfrm>
            <a:prstGeom prst="rect">
              <a:avLst/>
            </a:prstGeom>
            <a:solidFill>
              <a:srgbClr val="EAA700"/>
            </a:solidFill>
            <a:ln w="28575">
              <a:noFill/>
            </a:ln>
          </p:spPr>
          <p:txBody>
            <a:bodyPr wrap="none" rtlCol="0" anchor="ctr" anchorCtr="1">
              <a:spAutoFit/>
            </a:bodyPr>
            <a:lstStyle/>
            <a:p>
              <a:pPr algn="ctr"/>
              <a:r>
                <a:rPr lang="zh-CN" altLang="en-US" sz="1600" b="1" spc="100" dirty="0">
                  <a:solidFill>
                    <a:schemeClr val="bg1"/>
                  </a:solidFill>
                  <a:uFillTx/>
                  <a:latin typeface="Arial" panose="020B0604020202020204" pitchFamily="34" charset="0"/>
                  <a:ea typeface="微软雅黑" panose="020B0503020204020204" pitchFamily="34" charset="-122"/>
                  <a:sym typeface="+mn-ea"/>
                </a:rPr>
                <a:t>直接损失</a:t>
              </a:r>
            </a:p>
          </p:txBody>
        </p:sp>
        <p:sp>
          <p:nvSpPr>
            <p:cNvPr id="20" name="文本框 19"/>
            <p:cNvSpPr txBox="1"/>
            <p:nvPr/>
          </p:nvSpPr>
          <p:spPr>
            <a:xfrm>
              <a:off x="8251" y="2496"/>
              <a:ext cx="1648" cy="531"/>
            </a:xfrm>
            <a:prstGeom prst="rect">
              <a:avLst/>
            </a:prstGeom>
            <a:solidFill>
              <a:srgbClr val="EAA700"/>
            </a:solidFill>
            <a:ln w="28575">
              <a:noFill/>
            </a:ln>
          </p:spPr>
          <p:txBody>
            <a:bodyPr wrap="none" rtlCol="0" anchor="ctr" anchorCtr="1">
              <a:spAutoFit/>
            </a:bodyPr>
            <a:lstStyle/>
            <a:p>
              <a:pPr algn="ctr"/>
              <a:r>
                <a:rPr lang="zh-CN" altLang="en-US" sz="1600" b="1" spc="100" dirty="0">
                  <a:solidFill>
                    <a:schemeClr val="bg1"/>
                  </a:solidFill>
                  <a:uFillTx/>
                  <a:latin typeface="Arial" panose="020B0604020202020204" pitchFamily="34" charset="0"/>
                  <a:ea typeface="微软雅黑" panose="020B0503020204020204" pitchFamily="34" charset="-122"/>
                  <a:sym typeface="+mn-ea"/>
                </a:rPr>
                <a:t>间接损失</a:t>
              </a:r>
            </a:p>
          </p:txBody>
        </p:sp>
      </p:grpSp>
      <p:grpSp>
        <p:nvGrpSpPr>
          <p:cNvPr id="14" name="组合 13"/>
          <p:cNvGrpSpPr/>
          <p:nvPr/>
        </p:nvGrpSpPr>
        <p:grpSpPr>
          <a:xfrm>
            <a:off x="3737610" y="2444750"/>
            <a:ext cx="4050665" cy="2498090"/>
            <a:chOff x="5885" y="3818"/>
            <a:chExt cx="6379" cy="3934"/>
          </a:xfrm>
        </p:grpSpPr>
        <p:sp>
          <p:nvSpPr>
            <p:cNvPr id="21" name="文本框 20"/>
            <p:cNvSpPr txBox="1"/>
            <p:nvPr/>
          </p:nvSpPr>
          <p:spPr>
            <a:xfrm>
              <a:off x="5885" y="3820"/>
              <a:ext cx="557" cy="3931"/>
            </a:xfrm>
            <a:prstGeom prst="rect">
              <a:avLst/>
            </a:prstGeom>
            <a:solidFill>
              <a:srgbClr val="DB1951"/>
            </a:solidFill>
            <a:ln w="19050">
              <a:noFill/>
            </a:ln>
          </p:spPr>
          <p:txBody>
            <a:bodyPr vert="eaVert" wrap="square" lIns="71755" rIns="36195" rtlCol="0" anchor="b" anchorCtr="0">
              <a:spAutoFit/>
            </a:bodyPr>
            <a:lstStyle/>
            <a:p>
              <a:pPr algn="l"/>
              <a:r>
                <a:rPr lang="zh-CN" altLang="en-US" sz="1600" b="1" spc="100" dirty="0">
                  <a:solidFill>
                    <a:schemeClr val="bg1"/>
                  </a:solidFill>
                  <a:uFillTx/>
                  <a:latin typeface="Arial" panose="020B0604020202020204" pitchFamily="34" charset="0"/>
                  <a:ea typeface="微软雅黑" panose="020B0503020204020204" pitchFamily="34" charset="-122"/>
                  <a:sym typeface="+mn-ea"/>
                </a:rPr>
                <a:t>①停产、减产损失价值</a:t>
              </a:r>
            </a:p>
          </p:txBody>
        </p:sp>
        <p:sp>
          <p:nvSpPr>
            <p:cNvPr id="22" name="文本框 21"/>
            <p:cNvSpPr txBox="1"/>
            <p:nvPr/>
          </p:nvSpPr>
          <p:spPr>
            <a:xfrm>
              <a:off x="7064" y="3818"/>
              <a:ext cx="557" cy="3932"/>
            </a:xfrm>
            <a:prstGeom prst="rect">
              <a:avLst/>
            </a:prstGeom>
            <a:solidFill>
              <a:srgbClr val="DB1951"/>
            </a:solidFill>
            <a:ln w="19050">
              <a:noFill/>
            </a:ln>
          </p:spPr>
          <p:txBody>
            <a:bodyPr vert="eaVert" wrap="square" lIns="71755" rIns="36195" rtlCol="0" anchor="b" anchorCtr="0">
              <a:spAutoFit/>
            </a:bodyPr>
            <a:lstStyle/>
            <a:p>
              <a:pPr algn="l"/>
              <a:r>
                <a:rPr lang="zh-CN" altLang="en-US" sz="1600" b="1" spc="100" dirty="0">
                  <a:solidFill>
                    <a:schemeClr val="bg1"/>
                  </a:solidFill>
                  <a:uFillTx/>
                  <a:latin typeface="Arial" panose="020B0604020202020204" pitchFamily="34" charset="0"/>
                  <a:ea typeface="微软雅黑" panose="020B0503020204020204" pitchFamily="34" charset="-122"/>
                  <a:sym typeface="+mn-ea"/>
                </a:rPr>
                <a:t>②工作损失价值</a:t>
              </a:r>
            </a:p>
          </p:txBody>
        </p:sp>
        <p:sp>
          <p:nvSpPr>
            <p:cNvPr id="23" name="文本框 22"/>
            <p:cNvSpPr txBox="1"/>
            <p:nvPr/>
          </p:nvSpPr>
          <p:spPr>
            <a:xfrm>
              <a:off x="8191" y="3820"/>
              <a:ext cx="557" cy="3932"/>
            </a:xfrm>
            <a:prstGeom prst="rect">
              <a:avLst/>
            </a:prstGeom>
            <a:solidFill>
              <a:srgbClr val="DB1951"/>
            </a:solidFill>
            <a:ln w="19050">
              <a:noFill/>
            </a:ln>
          </p:spPr>
          <p:txBody>
            <a:bodyPr vert="eaVert" wrap="square" lIns="71755" rIns="36195" rtlCol="0" anchor="b" anchorCtr="0">
              <a:spAutoFit/>
            </a:bodyPr>
            <a:lstStyle/>
            <a:p>
              <a:pPr algn="l" fontAlgn="auto"/>
              <a:r>
                <a:rPr lang="zh-CN" altLang="en-US" sz="1600" b="1" spc="100" dirty="0">
                  <a:solidFill>
                    <a:schemeClr val="bg1"/>
                  </a:solidFill>
                  <a:uFillTx/>
                  <a:latin typeface="Arial" panose="020B0604020202020204" pitchFamily="34" charset="0"/>
                  <a:ea typeface="微软雅黑" panose="020B0503020204020204" pitchFamily="34" charset="-122"/>
                  <a:sym typeface="+mn-ea"/>
                </a:rPr>
                <a:t>③资源损失价值</a:t>
              </a:r>
            </a:p>
          </p:txBody>
        </p:sp>
        <p:sp>
          <p:nvSpPr>
            <p:cNvPr id="24" name="文本框 23"/>
            <p:cNvSpPr txBox="1"/>
            <p:nvPr/>
          </p:nvSpPr>
          <p:spPr>
            <a:xfrm>
              <a:off x="9353" y="3818"/>
              <a:ext cx="557" cy="3932"/>
            </a:xfrm>
            <a:prstGeom prst="rect">
              <a:avLst/>
            </a:prstGeom>
            <a:solidFill>
              <a:srgbClr val="DB1951"/>
            </a:solidFill>
            <a:ln w="19050">
              <a:noFill/>
            </a:ln>
          </p:spPr>
          <p:txBody>
            <a:bodyPr vert="eaVert" wrap="square" lIns="71755" rIns="36195" rtlCol="0" anchor="b" anchorCtr="0">
              <a:spAutoFit/>
            </a:bodyPr>
            <a:lstStyle/>
            <a:p>
              <a:pPr algn="l"/>
              <a:r>
                <a:rPr lang="zh-CN" altLang="en-US" sz="1600" b="1" spc="100" dirty="0">
                  <a:solidFill>
                    <a:schemeClr val="bg1"/>
                  </a:solidFill>
                  <a:uFillTx/>
                  <a:latin typeface="Arial" panose="020B0604020202020204" pitchFamily="34" charset="0"/>
                  <a:ea typeface="微软雅黑" panose="020B0503020204020204" pitchFamily="34" charset="-122"/>
                  <a:sym typeface="+mn-ea"/>
                </a:rPr>
                <a:t>④处理环境污染的费用</a:t>
              </a:r>
            </a:p>
          </p:txBody>
        </p:sp>
        <p:sp>
          <p:nvSpPr>
            <p:cNvPr id="25" name="文本框 24"/>
            <p:cNvSpPr txBox="1"/>
            <p:nvPr/>
          </p:nvSpPr>
          <p:spPr>
            <a:xfrm>
              <a:off x="10498" y="3818"/>
              <a:ext cx="557" cy="3931"/>
            </a:xfrm>
            <a:prstGeom prst="rect">
              <a:avLst/>
            </a:prstGeom>
            <a:solidFill>
              <a:srgbClr val="DB1951"/>
            </a:solidFill>
            <a:ln w="19050">
              <a:noFill/>
            </a:ln>
          </p:spPr>
          <p:txBody>
            <a:bodyPr vert="eaVert" wrap="square" lIns="71755" rIns="36195" rtlCol="0" anchor="b" anchorCtr="0">
              <a:spAutoFit/>
            </a:bodyPr>
            <a:lstStyle/>
            <a:p>
              <a:pPr algn="l"/>
              <a:r>
                <a:rPr lang="zh-CN" altLang="en-US" sz="1600" b="1" spc="100" dirty="0">
                  <a:solidFill>
                    <a:schemeClr val="bg1"/>
                  </a:solidFill>
                  <a:uFillTx/>
                  <a:latin typeface="Arial" panose="020B0604020202020204" pitchFamily="34" charset="0"/>
                  <a:ea typeface="微软雅黑" panose="020B0503020204020204" pitchFamily="34" charset="-122"/>
                  <a:sym typeface="+mn-ea"/>
                </a:rPr>
                <a:t>⑤补充新职工的培训费用</a:t>
              </a:r>
            </a:p>
          </p:txBody>
        </p:sp>
        <p:sp>
          <p:nvSpPr>
            <p:cNvPr id="26" name="文本框 25"/>
            <p:cNvSpPr txBox="1"/>
            <p:nvPr/>
          </p:nvSpPr>
          <p:spPr>
            <a:xfrm>
              <a:off x="11708" y="3818"/>
              <a:ext cx="557" cy="3933"/>
            </a:xfrm>
            <a:prstGeom prst="rect">
              <a:avLst/>
            </a:prstGeom>
            <a:solidFill>
              <a:srgbClr val="DB1951"/>
            </a:solidFill>
            <a:ln w="19050">
              <a:noFill/>
            </a:ln>
          </p:spPr>
          <p:txBody>
            <a:bodyPr vert="eaVert" wrap="square" lIns="71755" rIns="36195" rtlCol="0" anchor="b" anchorCtr="0">
              <a:spAutoFit/>
            </a:bodyPr>
            <a:lstStyle/>
            <a:p>
              <a:pPr algn="l"/>
              <a:r>
                <a:rPr lang="zh-CN" altLang="en-US" sz="1600" b="1" spc="100" dirty="0">
                  <a:solidFill>
                    <a:schemeClr val="bg1"/>
                  </a:solidFill>
                  <a:uFillTx/>
                  <a:latin typeface="Arial" panose="020B0604020202020204" pitchFamily="34" charset="0"/>
                  <a:ea typeface="微软雅黑" panose="020B0503020204020204" pitchFamily="34" charset="-122"/>
                  <a:sym typeface="+mn-ea"/>
                </a:rPr>
                <a:t>⑥其他损失费用</a:t>
              </a:r>
            </a:p>
          </p:txBody>
        </p:sp>
      </p:grpSp>
      <p:cxnSp>
        <p:nvCxnSpPr>
          <p:cNvPr id="2" name="肘形连接符 1"/>
          <p:cNvCxnSpPr/>
          <p:nvPr/>
        </p:nvCxnSpPr>
        <p:spPr>
          <a:xfrm rot="16200000">
            <a:off x="4460240" y="1468755"/>
            <a:ext cx="360045" cy="1440180"/>
          </a:xfrm>
          <a:prstGeom prst="bentConnector3">
            <a:avLst>
              <a:gd name="adj1" fmla="val 82284"/>
            </a:avLst>
          </a:prstGeom>
          <a:ln w="28575" cmpd="sng">
            <a:solidFill>
              <a:srgbClr val="D9D9D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肘形连接符 6"/>
          <p:cNvCxnSpPr/>
          <p:nvPr/>
        </p:nvCxnSpPr>
        <p:spPr>
          <a:xfrm rot="16200000">
            <a:off x="4904740" y="1774825"/>
            <a:ext cx="360045" cy="828040"/>
          </a:xfrm>
          <a:prstGeom prst="bentConnector3">
            <a:avLst>
              <a:gd name="adj1" fmla="val 58648"/>
            </a:avLst>
          </a:prstGeom>
          <a:ln w="28575" cmpd="sng">
            <a:solidFill>
              <a:srgbClr val="D9D9D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 name="肘形连接符 9"/>
          <p:cNvCxnSpPr/>
          <p:nvPr/>
        </p:nvCxnSpPr>
        <p:spPr>
          <a:xfrm rot="16200000">
            <a:off x="5331460" y="2063115"/>
            <a:ext cx="360045" cy="252095"/>
          </a:xfrm>
          <a:prstGeom prst="bentConnector3">
            <a:avLst>
              <a:gd name="adj1" fmla="val 40833"/>
            </a:avLst>
          </a:prstGeom>
          <a:ln w="28575" cmpd="sng">
            <a:solidFill>
              <a:srgbClr val="D9D9D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 name="肘形连接符 10"/>
          <p:cNvCxnSpPr/>
          <p:nvPr/>
        </p:nvCxnSpPr>
        <p:spPr>
          <a:xfrm rot="5400000" flipH="1">
            <a:off x="6715125" y="1468755"/>
            <a:ext cx="360045" cy="1440180"/>
          </a:xfrm>
          <a:prstGeom prst="bentConnector3">
            <a:avLst>
              <a:gd name="adj1" fmla="val 82284"/>
            </a:avLst>
          </a:prstGeom>
          <a:ln w="28575" cmpd="sng">
            <a:solidFill>
              <a:srgbClr val="D9D9D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 name="肘形连接符 11"/>
          <p:cNvCxnSpPr/>
          <p:nvPr/>
        </p:nvCxnSpPr>
        <p:spPr>
          <a:xfrm rot="5400000" flipH="1">
            <a:off x="6250940" y="1774825"/>
            <a:ext cx="360045" cy="828040"/>
          </a:xfrm>
          <a:prstGeom prst="bentConnector3">
            <a:avLst>
              <a:gd name="adj1" fmla="val 58648"/>
            </a:avLst>
          </a:prstGeom>
          <a:ln w="28575" cmpd="sng">
            <a:solidFill>
              <a:srgbClr val="D9D9D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 name="肘形连接符 12"/>
          <p:cNvCxnSpPr/>
          <p:nvPr/>
        </p:nvCxnSpPr>
        <p:spPr>
          <a:xfrm rot="5400000" flipH="1">
            <a:off x="5811520" y="2063115"/>
            <a:ext cx="360045" cy="252095"/>
          </a:xfrm>
          <a:prstGeom prst="bentConnector3">
            <a:avLst>
              <a:gd name="adj1" fmla="val 40833"/>
            </a:avLst>
          </a:prstGeom>
          <a:ln w="28575" cmpd="sng">
            <a:solidFill>
              <a:srgbClr val="D9D9D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2096135" y="2009140"/>
            <a:ext cx="3810" cy="1188085"/>
          </a:xfrm>
          <a:prstGeom prst="line">
            <a:avLst/>
          </a:prstGeom>
          <a:ln w="28575">
            <a:solidFill>
              <a:srgbClr val="D9D9D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肘形连接符 15"/>
          <p:cNvCxnSpPr/>
          <p:nvPr/>
        </p:nvCxnSpPr>
        <p:spPr>
          <a:xfrm rot="16200000">
            <a:off x="2726690" y="551180"/>
            <a:ext cx="360045" cy="1619885"/>
          </a:xfrm>
          <a:prstGeom prst="bentConnector3">
            <a:avLst>
              <a:gd name="adj1" fmla="val 49653"/>
            </a:avLst>
          </a:prstGeom>
          <a:ln w="28575" cmpd="sng">
            <a:solidFill>
              <a:srgbClr val="D9D9D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9" name="肘形连接符 28"/>
          <p:cNvCxnSpPr/>
          <p:nvPr/>
        </p:nvCxnSpPr>
        <p:spPr>
          <a:xfrm rot="5400000" flipH="1">
            <a:off x="4763135" y="551180"/>
            <a:ext cx="360045" cy="1619885"/>
          </a:xfrm>
          <a:prstGeom prst="bentConnector3">
            <a:avLst>
              <a:gd name="adj1" fmla="val 49653"/>
            </a:avLst>
          </a:prstGeom>
          <a:ln w="28575" cmpd="sng">
            <a:solidFill>
              <a:srgbClr val="D9D9D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矩形 10"/>
          <p:cNvSpPr/>
          <p:nvPr/>
        </p:nvSpPr>
        <p:spPr>
          <a:xfrm>
            <a:off x="7120255" y="-3810"/>
            <a:ext cx="2023745" cy="5147945"/>
          </a:xfrm>
          <a:prstGeom prst="rect">
            <a:avLst/>
          </a:prstGeom>
          <a:solidFill>
            <a:srgbClr val="16B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3"/>
          <a:srcRect r="-299"/>
          <a:stretch>
            <a:fillRect/>
          </a:stretch>
        </p:blipFill>
        <p:spPr>
          <a:xfrm>
            <a:off x="1309370" y="-3810"/>
            <a:ext cx="6624049" cy="5151638"/>
          </a:xfrm>
          <a:prstGeom prst="rect">
            <a:avLst/>
          </a:prstGeom>
          <a:ln>
            <a:noFill/>
          </a:ln>
        </p:spPr>
      </p:pic>
      <p:sp>
        <p:nvSpPr>
          <p:cNvPr id="60427" name="Rectangle 8"/>
          <p:cNvSpPr/>
          <p:nvPr/>
        </p:nvSpPr>
        <p:spPr>
          <a:xfrm>
            <a:off x="8024495" y="551180"/>
            <a:ext cx="990600" cy="381000"/>
          </a:xfrm>
          <a:prstGeom prst="rect">
            <a:avLst/>
          </a:prstGeom>
          <a:noFill/>
          <a:ln w="9525" cap="flat" cmpd="sng">
            <a:noFill/>
            <a:prstDash val="solid"/>
            <a:miter/>
            <a:headEnd type="none" w="med" len="med"/>
            <a:tailEnd type="none" w="med" len="med"/>
          </a:ln>
          <a:extLst>
            <a:ext uri="{909E8E84-426E-40DD-AFC4-6F175D3DCCD1}">
              <a14:hiddenFill xmlns:a14="http://schemas.microsoft.com/office/drawing/2010/main">
                <a:solidFill>
                  <a:srgbClr val="99CCFF"/>
                </a:solidFill>
              </a14:hiddenFill>
            </a:ext>
          </a:extLst>
        </p:spPr>
        <p:txBody>
          <a:bodyPr wrap="none" anchor="ctr"/>
          <a:lstStyle/>
          <a:p>
            <a:pPr algn="ctr" defTabSz="1218565" eaLnBrk="0" fontAlgn="base" hangingPunct="0">
              <a:spcBef>
                <a:spcPct val="0"/>
              </a:spcBef>
              <a:spcAft>
                <a:spcPct val="0"/>
              </a:spcAft>
            </a:pPr>
            <a:r>
              <a:rPr lang="zh-CN" altLang="zh-CN" b="1" spc="100" dirty="0">
                <a:solidFill>
                  <a:schemeClr val="bg1"/>
                </a:solidFill>
                <a:uFillTx/>
                <a:latin typeface="微软雅黑" panose="020B0503020204020204" pitchFamily="34" charset="-122"/>
                <a:ea typeface="微软雅黑" panose="020B0503020204020204" pitchFamily="34" charset="-122"/>
              </a:rPr>
              <a:t>可见的</a:t>
            </a:r>
          </a:p>
        </p:txBody>
      </p:sp>
      <p:sp>
        <p:nvSpPr>
          <p:cNvPr id="60429" name="Text Box 10"/>
          <p:cNvSpPr txBox="1"/>
          <p:nvPr/>
        </p:nvSpPr>
        <p:spPr>
          <a:xfrm>
            <a:off x="2299970" y="232410"/>
            <a:ext cx="1143000" cy="368300"/>
          </a:xfrm>
          <a:prstGeom prst="rect">
            <a:avLst/>
          </a:prstGeom>
          <a:noFill/>
          <a:ln w="9525">
            <a:noFill/>
          </a:ln>
        </p:spPr>
        <p:txBody>
          <a:bodyPr anchor="t">
            <a:spAutoFit/>
          </a:bodyPr>
          <a:lstStyle/>
          <a:p>
            <a:pPr algn="ctr" defTabSz="1218565" eaLnBrk="0" fontAlgn="base" hangingPunct="0">
              <a:spcBef>
                <a:spcPct val="50000"/>
              </a:spcBef>
              <a:spcAft>
                <a:spcPct val="0"/>
              </a:spcAft>
            </a:pPr>
            <a:r>
              <a:rPr lang="zh-CN" altLang="zh-CN" b="1" spc="100" dirty="0">
                <a:solidFill>
                  <a:schemeClr val="bg1"/>
                </a:solidFill>
                <a:uFillTx/>
                <a:latin typeface="微软雅黑" panose="020B0503020204020204" pitchFamily="34" charset="-122"/>
                <a:ea typeface="微软雅黑" panose="020B0503020204020204" pitchFamily="34" charset="-122"/>
              </a:rPr>
              <a:t>成本</a:t>
            </a:r>
          </a:p>
        </p:txBody>
      </p:sp>
      <p:sp>
        <p:nvSpPr>
          <p:cNvPr id="60430" name="Text Box 11"/>
          <p:cNvSpPr txBox="1"/>
          <p:nvPr/>
        </p:nvSpPr>
        <p:spPr>
          <a:xfrm>
            <a:off x="6012180" y="232410"/>
            <a:ext cx="848360" cy="368300"/>
          </a:xfrm>
          <a:prstGeom prst="rect">
            <a:avLst/>
          </a:prstGeom>
          <a:noFill/>
          <a:ln w="9525">
            <a:noFill/>
          </a:ln>
        </p:spPr>
        <p:txBody>
          <a:bodyPr wrap="square" anchor="t">
            <a:spAutoFit/>
          </a:bodyPr>
          <a:lstStyle/>
          <a:p>
            <a:pPr algn="ctr" defTabSz="1218565" eaLnBrk="0" fontAlgn="base" hangingPunct="0">
              <a:spcBef>
                <a:spcPct val="50000"/>
              </a:spcBef>
              <a:spcAft>
                <a:spcPct val="0"/>
              </a:spcAft>
            </a:pPr>
            <a:r>
              <a:rPr lang="zh-CN" altLang="zh-CN" b="1" spc="100" dirty="0">
                <a:solidFill>
                  <a:schemeClr val="bg1"/>
                </a:solidFill>
                <a:uFillTx/>
                <a:latin typeface="微软雅黑" panose="020B0503020204020204" pitchFamily="34" charset="-122"/>
                <a:ea typeface="微软雅黑" panose="020B0503020204020204" pitchFamily="34" charset="-122"/>
              </a:rPr>
              <a:t>事故</a:t>
            </a:r>
          </a:p>
        </p:txBody>
      </p:sp>
      <p:sp>
        <p:nvSpPr>
          <p:cNvPr id="60431" name="Text Box 12"/>
          <p:cNvSpPr txBox="1"/>
          <p:nvPr/>
        </p:nvSpPr>
        <p:spPr>
          <a:xfrm>
            <a:off x="2071370" y="551180"/>
            <a:ext cx="1600200" cy="922020"/>
          </a:xfrm>
          <a:prstGeom prst="rect">
            <a:avLst/>
          </a:prstGeom>
          <a:noFill/>
          <a:ln w="9525">
            <a:noFill/>
          </a:ln>
        </p:spPr>
        <p:txBody>
          <a:bodyPr anchor="t">
            <a:spAutoFit/>
          </a:bodyPr>
          <a:lstStyle/>
          <a:p>
            <a:pPr algn="ctr" defTabSz="1218565" eaLnBrk="0" fontAlgn="base" hangingPunct="0">
              <a:spcBef>
                <a:spcPts val="0"/>
              </a:spcBef>
              <a:spcAft>
                <a:spcPct val="0"/>
              </a:spcAft>
            </a:pPr>
            <a:r>
              <a:rPr lang="zh-CN" altLang="zh-CN" b="1" spc="100" dirty="0">
                <a:solidFill>
                  <a:schemeClr val="bg1"/>
                </a:solidFill>
                <a:uFillTx/>
                <a:latin typeface="微软雅黑" panose="020B0503020204020204" pitchFamily="34" charset="-122"/>
                <a:ea typeface="微软雅黑" panose="020B0503020204020204" pitchFamily="34" charset="-122"/>
              </a:rPr>
              <a:t>医疗费用</a:t>
            </a:r>
          </a:p>
          <a:p>
            <a:pPr algn="ctr" defTabSz="1218565" eaLnBrk="0" fontAlgn="base" hangingPunct="0">
              <a:spcBef>
                <a:spcPts val="0"/>
              </a:spcBef>
              <a:spcAft>
                <a:spcPct val="0"/>
              </a:spcAft>
            </a:pPr>
            <a:r>
              <a:rPr lang="zh-CN" altLang="zh-CN" b="1" spc="100" dirty="0">
                <a:solidFill>
                  <a:schemeClr val="bg1"/>
                </a:solidFill>
                <a:uFillTx/>
                <a:latin typeface="微软雅黑" panose="020B0503020204020204" pitchFamily="34" charset="-122"/>
                <a:ea typeface="微软雅黑" panose="020B0503020204020204" pitchFamily="34" charset="-122"/>
              </a:rPr>
              <a:t>护理费用</a:t>
            </a:r>
          </a:p>
          <a:p>
            <a:pPr algn="ctr" defTabSz="1218565" eaLnBrk="0" fontAlgn="base" hangingPunct="0">
              <a:spcBef>
                <a:spcPts val="0"/>
              </a:spcBef>
              <a:spcAft>
                <a:spcPct val="0"/>
              </a:spcAft>
            </a:pPr>
            <a:r>
              <a:rPr lang="zh-CN" altLang="zh-CN" b="1" spc="100" dirty="0">
                <a:solidFill>
                  <a:schemeClr val="bg1"/>
                </a:solidFill>
                <a:uFillTx/>
                <a:latin typeface="微软雅黑" panose="020B0503020204020204" pitchFamily="34" charset="-122"/>
                <a:ea typeface="微软雅黑" panose="020B0503020204020204" pitchFamily="34" charset="-122"/>
              </a:rPr>
              <a:t>赔偿费用</a:t>
            </a:r>
          </a:p>
        </p:txBody>
      </p:sp>
      <p:sp>
        <p:nvSpPr>
          <p:cNvPr id="60432" name="Text Box 13"/>
          <p:cNvSpPr txBox="1"/>
          <p:nvPr/>
        </p:nvSpPr>
        <p:spPr>
          <a:xfrm>
            <a:off x="5055235" y="551180"/>
            <a:ext cx="2762250" cy="922020"/>
          </a:xfrm>
          <a:prstGeom prst="rect">
            <a:avLst/>
          </a:prstGeom>
          <a:noFill/>
          <a:ln w="9525">
            <a:noFill/>
          </a:ln>
        </p:spPr>
        <p:txBody>
          <a:bodyPr wrap="square" anchor="t">
            <a:spAutoFit/>
          </a:bodyPr>
          <a:lstStyle/>
          <a:p>
            <a:pPr algn="ctr" defTabSz="1218565" eaLnBrk="0" fontAlgn="base" hangingPunct="0">
              <a:lnSpc>
                <a:spcPct val="100000"/>
              </a:lnSpc>
              <a:spcBef>
                <a:spcPts val="0"/>
              </a:spcBef>
              <a:spcAft>
                <a:spcPct val="0"/>
              </a:spcAft>
            </a:pPr>
            <a:r>
              <a:rPr lang="zh-CN" altLang="zh-CN" b="1" spc="100" dirty="0">
                <a:solidFill>
                  <a:schemeClr val="bg1"/>
                </a:solidFill>
                <a:uFillTx/>
                <a:latin typeface="微软雅黑" panose="020B0503020204020204" pitchFamily="34" charset="-122"/>
                <a:ea typeface="微软雅黑" panose="020B0503020204020204" pitchFamily="34" charset="-122"/>
              </a:rPr>
              <a:t>致命∕致残事故</a:t>
            </a:r>
          </a:p>
          <a:p>
            <a:pPr algn="ctr" defTabSz="1218565" eaLnBrk="0" fontAlgn="base" hangingPunct="0">
              <a:lnSpc>
                <a:spcPct val="100000"/>
              </a:lnSpc>
              <a:spcBef>
                <a:spcPts val="0"/>
              </a:spcBef>
              <a:spcAft>
                <a:spcPct val="0"/>
              </a:spcAft>
            </a:pPr>
            <a:r>
              <a:rPr lang="zh-CN" altLang="zh-CN" b="1" spc="100" dirty="0">
                <a:solidFill>
                  <a:schemeClr val="bg1"/>
                </a:solidFill>
                <a:uFillTx/>
                <a:latin typeface="微软雅黑" panose="020B0503020204020204" pitchFamily="34" charset="-122"/>
                <a:ea typeface="微软雅黑" panose="020B0503020204020204" pitchFamily="34" charset="-122"/>
              </a:rPr>
              <a:t>需要医疗期的工伤事故</a:t>
            </a:r>
          </a:p>
          <a:p>
            <a:pPr algn="ctr" defTabSz="1218565" eaLnBrk="0" fontAlgn="base" hangingPunct="0">
              <a:lnSpc>
                <a:spcPct val="100000"/>
              </a:lnSpc>
              <a:spcBef>
                <a:spcPts val="0"/>
              </a:spcBef>
              <a:spcAft>
                <a:spcPct val="0"/>
              </a:spcAft>
            </a:pPr>
            <a:r>
              <a:rPr lang="zh-CN" altLang="zh-CN" b="1" spc="100" dirty="0">
                <a:solidFill>
                  <a:schemeClr val="bg1"/>
                </a:solidFill>
                <a:uFillTx/>
                <a:latin typeface="微软雅黑" panose="020B0503020204020204" pitchFamily="34" charset="-122"/>
                <a:ea typeface="微软雅黑" panose="020B0503020204020204" pitchFamily="34" charset="-122"/>
              </a:rPr>
              <a:t>一般医疗事故等</a:t>
            </a:r>
          </a:p>
        </p:txBody>
      </p:sp>
      <p:sp>
        <p:nvSpPr>
          <p:cNvPr id="10" name="矩形 9"/>
          <p:cNvSpPr/>
          <p:nvPr/>
        </p:nvSpPr>
        <p:spPr>
          <a:xfrm>
            <a:off x="-8890" y="-3810"/>
            <a:ext cx="1425575" cy="5153660"/>
          </a:xfrm>
          <a:prstGeom prst="rect">
            <a:avLst/>
          </a:prstGeom>
          <a:solidFill>
            <a:srgbClr val="16B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50190" y="551180"/>
            <a:ext cx="906780" cy="368300"/>
          </a:xfrm>
          <a:prstGeom prst="rect">
            <a:avLst/>
          </a:prstGeom>
          <a:noFill/>
        </p:spPr>
        <p:txBody>
          <a:bodyPr wrap="none" rtlCol="0" anchor="t">
            <a:spAutoFit/>
          </a:bodyPr>
          <a:lstStyle/>
          <a:p>
            <a:pPr algn="ctr" defTabSz="1218565" eaLnBrk="0" fontAlgn="base" hangingPunct="0">
              <a:spcBef>
                <a:spcPct val="0"/>
              </a:spcBef>
              <a:spcAft>
                <a:spcPct val="0"/>
              </a:spcAft>
            </a:pPr>
            <a:r>
              <a:rPr lang="zh-CN" altLang="zh-CN" b="1" spc="100" dirty="0">
                <a:solidFill>
                  <a:schemeClr val="bg1"/>
                </a:solidFill>
                <a:uFillTx/>
                <a:latin typeface="微软雅黑" panose="020B0503020204020204" pitchFamily="34" charset="-122"/>
                <a:ea typeface="微软雅黑" panose="020B0503020204020204" pitchFamily="34" charset="-122"/>
                <a:sym typeface="+mn-ea"/>
              </a:rPr>
              <a:t>直接的</a:t>
            </a:r>
          </a:p>
        </p:txBody>
      </p:sp>
      <p:sp>
        <p:nvSpPr>
          <p:cNvPr id="60433" name="Text Box 14"/>
          <p:cNvSpPr txBox="1"/>
          <p:nvPr/>
        </p:nvSpPr>
        <p:spPr>
          <a:xfrm>
            <a:off x="1242695" y="3098165"/>
            <a:ext cx="2362200" cy="1753235"/>
          </a:xfrm>
          <a:prstGeom prst="rect">
            <a:avLst/>
          </a:prstGeom>
          <a:noFill/>
          <a:ln w="9525">
            <a:noFill/>
          </a:ln>
        </p:spPr>
        <p:txBody>
          <a:bodyPr anchor="t">
            <a:spAutoFit/>
          </a:bodyPr>
          <a:lstStyle/>
          <a:p>
            <a:pPr algn="ctr" defTabSz="1218565" eaLnBrk="0" fontAlgn="base" hangingPunct="0">
              <a:spcBef>
                <a:spcPts val="0"/>
              </a:spcBef>
              <a:spcAft>
                <a:spcPct val="0"/>
              </a:spcAft>
            </a:pPr>
            <a:r>
              <a:rPr lang="zh-CN" altLang="zh-CN" b="1" spc="100" dirty="0">
                <a:solidFill>
                  <a:schemeClr val="bg1"/>
                </a:solidFill>
                <a:uFillTx/>
                <a:latin typeface="微软雅黑" panose="020B0503020204020204" pitchFamily="34" charset="-122"/>
                <a:ea typeface="微软雅黑" panose="020B0503020204020204" pitchFamily="34" charset="-122"/>
              </a:rPr>
              <a:t>生产延误</a:t>
            </a:r>
          </a:p>
          <a:p>
            <a:pPr algn="ctr" defTabSz="1218565" eaLnBrk="0" fontAlgn="base" hangingPunct="0">
              <a:spcBef>
                <a:spcPts val="0"/>
              </a:spcBef>
              <a:spcAft>
                <a:spcPct val="0"/>
              </a:spcAft>
            </a:pPr>
            <a:r>
              <a:rPr lang="zh-CN" altLang="zh-CN" b="1" spc="100" dirty="0">
                <a:solidFill>
                  <a:schemeClr val="bg1"/>
                </a:solidFill>
                <a:uFillTx/>
                <a:latin typeface="微软雅黑" panose="020B0503020204020204" pitchFamily="34" charset="-122"/>
                <a:ea typeface="微软雅黑" panose="020B0503020204020204" pitchFamily="34" charset="-122"/>
              </a:rPr>
              <a:t>要有同仁代替工作</a:t>
            </a:r>
          </a:p>
          <a:p>
            <a:pPr algn="ctr" defTabSz="1218565" eaLnBrk="0" fontAlgn="base" hangingPunct="0">
              <a:spcBef>
                <a:spcPts val="0"/>
              </a:spcBef>
              <a:spcAft>
                <a:spcPct val="0"/>
              </a:spcAft>
            </a:pPr>
            <a:r>
              <a:rPr lang="zh-CN" altLang="zh-CN" b="1" spc="100" dirty="0">
                <a:solidFill>
                  <a:schemeClr val="bg1"/>
                </a:solidFill>
                <a:uFillTx/>
                <a:latin typeface="微软雅黑" panose="020B0503020204020204" pitchFamily="34" charset="-122"/>
                <a:ea typeface="微软雅黑" panose="020B0503020204020204" pitchFamily="34" charset="-122"/>
              </a:rPr>
              <a:t>要有人加班</a:t>
            </a:r>
          </a:p>
          <a:p>
            <a:pPr algn="ctr" defTabSz="1218565" eaLnBrk="0" fontAlgn="base" hangingPunct="0">
              <a:spcBef>
                <a:spcPts val="0"/>
              </a:spcBef>
              <a:spcAft>
                <a:spcPct val="0"/>
              </a:spcAft>
            </a:pPr>
            <a:r>
              <a:rPr lang="zh-CN" altLang="zh-CN" b="1" spc="100" dirty="0">
                <a:solidFill>
                  <a:schemeClr val="bg1"/>
                </a:solidFill>
                <a:uFillTx/>
                <a:latin typeface="微软雅黑" panose="020B0503020204020204" pitchFamily="34" charset="-122"/>
                <a:ea typeface="微软雅黑" panose="020B0503020204020204" pitchFamily="34" charset="-122"/>
              </a:rPr>
              <a:t>管理者时间</a:t>
            </a:r>
          </a:p>
          <a:p>
            <a:pPr algn="ctr" defTabSz="1218565" eaLnBrk="0" fontAlgn="base" hangingPunct="0">
              <a:spcBef>
                <a:spcPts val="0"/>
              </a:spcBef>
              <a:spcAft>
                <a:spcPct val="0"/>
              </a:spcAft>
            </a:pPr>
            <a:r>
              <a:rPr lang="zh-CN" altLang="zh-CN" b="1" spc="100" dirty="0">
                <a:solidFill>
                  <a:schemeClr val="bg1"/>
                </a:solidFill>
                <a:uFillTx/>
                <a:latin typeface="微软雅黑" panose="020B0503020204020204" pitchFamily="34" charset="-122"/>
                <a:ea typeface="微软雅黑" panose="020B0503020204020204" pitchFamily="34" charset="-122"/>
              </a:rPr>
              <a:t>设备损坏</a:t>
            </a:r>
          </a:p>
          <a:p>
            <a:pPr algn="ctr" defTabSz="1218565" eaLnBrk="0" fontAlgn="base" hangingPunct="0">
              <a:spcBef>
                <a:spcPts val="0"/>
              </a:spcBef>
              <a:spcAft>
                <a:spcPct val="0"/>
              </a:spcAft>
            </a:pPr>
            <a:r>
              <a:rPr lang="zh-CN" altLang="zh-CN" b="1" spc="100" dirty="0">
                <a:solidFill>
                  <a:schemeClr val="bg1"/>
                </a:solidFill>
                <a:uFillTx/>
                <a:latin typeface="微软雅黑" panose="020B0503020204020204" pitchFamily="34" charset="-122"/>
                <a:ea typeface="微软雅黑" panose="020B0503020204020204" pitchFamily="34" charset="-122"/>
              </a:rPr>
              <a:t>等等</a:t>
            </a:r>
          </a:p>
        </p:txBody>
      </p:sp>
      <p:sp>
        <p:nvSpPr>
          <p:cNvPr id="60434" name="Text Box 15"/>
          <p:cNvSpPr txBox="1"/>
          <p:nvPr/>
        </p:nvSpPr>
        <p:spPr>
          <a:xfrm>
            <a:off x="5756275" y="3333115"/>
            <a:ext cx="2268220" cy="922020"/>
          </a:xfrm>
          <a:prstGeom prst="rect">
            <a:avLst/>
          </a:prstGeom>
          <a:noFill/>
          <a:ln w="9525">
            <a:noFill/>
          </a:ln>
        </p:spPr>
        <p:txBody>
          <a:bodyPr wrap="square" anchor="t">
            <a:spAutoFit/>
          </a:bodyPr>
          <a:lstStyle/>
          <a:p>
            <a:pPr algn="ctr" defTabSz="1218565" eaLnBrk="0" fontAlgn="base" hangingPunct="0">
              <a:spcBef>
                <a:spcPts val="0"/>
              </a:spcBef>
              <a:spcAft>
                <a:spcPct val="0"/>
              </a:spcAft>
            </a:pPr>
            <a:r>
              <a:rPr lang="zh-CN" altLang="zh-CN" b="1" spc="100" dirty="0">
                <a:solidFill>
                  <a:schemeClr val="bg1"/>
                </a:solidFill>
                <a:uFillTx/>
                <a:latin typeface="微软雅黑" panose="020B0503020204020204" pitchFamily="34" charset="-122"/>
                <a:ea typeface="微软雅黑" panose="020B0503020204020204" pitchFamily="34" charset="-122"/>
              </a:rPr>
              <a:t>事故末遂的危行为</a:t>
            </a:r>
          </a:p>
          <a:p>
            <a:pPr algn="ctr" defTabSz="1218565" eaLnBrk="0" fontAlgn="base" hangingPunct="0">
              <a:spcBef>
                <a:spcPts val="0"/>
              </a:spcBef>
              <a:spcAft>
                <a:spcPct val="0"/>
              </a:spcAft>
            </a:pPr>
            <a:r>
              <a:rPr lang="zh-CN" altLang="zh-CN" b="1" spc="100" dirty="0">
                <a:solidFill>
                  <a:schemeClr val="bg1"/>
                </a:solidFill>
                <a:uFillTx/>
                <a:latin typeface="微软雅黑" panose="020B0503020204020204" pitchFamily="34" charset="-122"/>
                <a:ea typeface="微软雅黑" panose="020B0503020204020204" pitchFamily="34" charset="-122"/>
              </a:rPr>
              <a:t>虚惊事件</a:t>
            </a:r>
          </a:p>
          <a:p>
            <a:pPr algn="ctr" defTabSz="1218565" eaLnBrk="0" fontAlgn="base" hangingPunct="0">
              <a:spcBef>
                <a:spcPts val="0"/>
              </a:spcBef>
              <a:spcAft>
                <a:spcPct val="0"/>
              </a:spcAft>
            </a:pPr>
            <a:r>
              <a:rPr lang="zh-CN" altLang="zh-CN" b="1" spc="100" dirty="0">
                <a:solidFill>
                  <a:schemeClr val="bg1"/>
                </a:solidFill>
                <a:uFillTx/>
                <a:latin typeface="微软雅黑" panose="020B0503020204020204" pitchFamily="34" charset="-122"/>
                <a:ea typeface="微软雅黑" panose="020B0503020204020204" pitchFamily="34" charset="-122"/>
              </a:rPr>
              <a:t>危险的状况</a:t>
            </a:r>
          </a:p>
        </p:txBody>
      </p:sp>
      <p:sp>
        <p:nvSpPr>
          <p:cNvPr id="13" name="矩形 12"/>
          <p:cNvSpPr/>
          <p:nvPr/>
        </p:nvSpPr>
        <p:spPr>
          <a:xfrm>
            <a:off x="-8890" y="1577975"/>
            <a:ext cx="1425575" cy="3565525"/>
          </a:xfrm>
          <a:prstGeom prst="rect">
            <a:avLst/>
          </a:prstGeom>
          <a:solidFill>
            <a:srgbClr val="0E5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426" name="Rectangle 7"/>
          <p:cNvSpPr/>
          <p:nvPr/>
        </p:nvSpPr>
        <p:spPr>
          <a:xfrm>
            <a:off x="208915" y="3603625"/>
            <a:ext cx="990600" cy="381000"/>
          </a:xfrm>
          <a:prstGeom prst="rect">
            <a:avLst/>
          </a:prstGeom>
          <a:noFill/>
          <a:ln w="9525" cap="flat" cmpd="sng">
            <a:noFill/>
            <a:prstDash val="solid"/>
            <a:miter/>
            <a:headEnd type="none" w="med" len="med"/>
            <a:tailEnd type="none" w="med" len="med"/>
          </a:ln>
          <a:extLst>
            <a:ext uri="{909E8E84-426E-40DD-AFC4-6F175D3DCCD1}">
              <a14:hiddenFill xmlns:a14="http://schemas.microsoft.com/office/drawing/2010/main">
                <a:solidFill>
                  <a:srgbClr val="99CCFF"/>
                </a:solidFill>
              </a14:hiddenFill>
            </a:ext>
          </a:extLst>
        </p:spPr>
        <p:txBody>
          <a:bodyPr wrap="none" anchor="ctr"/>
          <a:lstStyle/>
          <a:p>
            <a:pPr algn="ctr" defTabSz="1218565" eaLnBrk="0" fontAlgn="base" hangingPunct="0">
              <a:spcBef>
                <a:spcPct val="0"/>
              </a:spcBef>
              <a:spcAft>
                <a:spcPct val="0"/>
              </a:spcAft>
            </a:pPr>
            <a:r>
              <a:rPr lang="zh-CN" altLang="zh-CN" b="1" spc="100" dirty="0">
                <a:solidFill>
                  <a:schemeClr val="bg1"/>
                </a:solidFill>
                <a:uFillTx/>
                <a:latin typeface="微软雅黑" panose="020B0503020204020204" pitchFamily="34" charset="-122"/>
                <a:ea typeface="微软雅黑" panose="020B0503020204020204" pitchFamily="34" charset="-122"/>
              </a:rPr>
              <a:t>间接的</a:t>
            </a:r>
          </a:p>
        </p:txBody>
      </p:sp>
      <p:sp>
        <p:nvSpPr>
          <p:cNvPr id="14" name="矩形 13"/>
          <p:cNvSpPr/>
          <p:nvPr/>
        </p:nvSpPr>
        <p:spPr>
          <a:xfrm>
            <a:off x="7894955" y="1577975"/>
            <a:ext cx="1249045" cy="3565525"/>
          </a:xfrm>
          <a:prstGeom prst="rect">
            <a:avLst/>
          </a:prstGeom>
          <a:solidFill>
            <a:srgbClr val="0E5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428" name="Rectangle 9"/>
          <p:cNvSpPr/>
          <p:nvPr/>
        </p:nvSpPr>
        <p:spPr>
          <a:xfrm>
            <a:off x="8024495" y="3603625"/>
            <a:ext cx="990600" cy="381000"/>
          </a:xfrm>
          <a:prstGeom prst="rect">
            <a:avLst/>
          </a:prstGeom>
          <a:noFill/>
          <a:ln w="9525" cap="flat" cmpd="sng">
            <a:noFill/>
            <a:prstDash val="solid"/>
            <a:miter/>
            <a:headEnd type="none" w="med" len="med"/>
            <a:tailEnd type="none" w="med" len="med"/>
          </a:ln>
          <a:extLst>
            <a:ext uri="{909E8E84-426E-40DD-AFC4-6F175D3DCCD1}">
              <a14:hiddenFill xmlns:a14="http://schemas.microsoft.com/office/drawing/2010/main">
                <a:solidFill>
                  <a:srgbClr val="99CCFF"/>
                </a:solidFill>
              </a14:hiddenFill>
            </a:ext>
          </a:extLst>
        </p:spPr>
        <p:txBody>
          <a:bodyPr wrap="none" anchor="ctr"/>
          <a:lstStyle/>
          <a:p>
            <a:pPr algn="ctr" defTabSz="1218565" eaLnBrk="0" fontAlgn="base" hangingPunct="0">
              <a:spcBef>
                <a:spcPct val="0"/>
              </a:spcBef>
              <a:spcAft>
                <a:spcPct val="0"/>
              </a:spcAft>
            </a:pPr>
            <a:r>
              <a:rPr lang="zh-CN" altLang="zh-CN" b="1" spc="100" dirty="0">
                <a:solidFill>
                  <a:schemeClr val="bg1"/>
                </a:solidFill>
                <a:uFillTx/>
                <a:latin typeface="微软雅黑" panose="020B0503020204020204" pitchFamily="34" charset="-122"/>
                <a:ea typeface="微软雅黑" panose="020B0503020204020204" pitchFamily="34" charset="-122"/>
              </a:rPr>
              <a:t>不可见的</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4"/>
            <a:stretch>
              <a:fillRect/>
            </a:stretch>
          </p:blipFill>
          <p:spPr>
            <a:xfrm>
              <a:off x="0" y="-1"/>
              <a:ext cx="7563224" cy="4354287"/>
            </a:xfrm>
            <a:prstGeom prst="rect">
              <a:avLst/>
            </a:prstGeom>
          </p:spPr>
        </p:pic>
        <p:pic>
          <p:nvPicPr>
            <p:cNvPr id="4" name="图片 3"/>
            <p:cNvPicPr>
              <a:picLocks noChangeAspect="1"/>
            </p:cNvPicPr>
            <p:nvPr/>
          </p:nvPicPr>
          <p:blipFill>
            <a:blip r:embed="rId5"/>
            <a:stretch>
              <a:fillRect/>
            </a:stretch>
          </p:blipFill>
          <p:spPr>
            <a:xfrm>
              <a:off x="2" y="0"/>
              <a:ext cx="6255656" cy="1990719"/>
            </a:xfrm>
            <a:prstGeom prst="rect">
              <a:avLst/>
            </a:prstGeom>
          </p:spPr>
        </p:pic>
      </p:grpSp>
      <p:sp>
        <p:nvSpPr>
          <p:cNvPr id="46" name="文本框 45"/>
          <p:cNvSpPr txBox="1"/>
          <p:nvPr/>
        </p:nvSpPr>
        <p:spPr>
          <a:xfrm>
            <a:off x="541020" y="232410"/>
            <a:ext cx="2721610"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第三章  安全效益</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4"/>
            <a:stretch>
              <a:fillRect/>
            </a:stretch>
          </p:blipFill>
          <p:spPr>
            <a:xfrm>
              <a:off x="0" y="-1"/>
              <a:ext cx="7563224" cy="4354287"/>
            </a:xfrm>
            <a:prstGeom prst="rect">
              <a:avLst/>
            </a:prstGeom>
          </p:spPr>
        </p:pic>
        <p:pic>
          <p:nvPicPr>
            <p:cNvPr id="49" name="图片 48"/>
            <p:cNvPicPr>
              <a:picLocks noChangeAspect="1"/>
            </p:cNvPicPr>
            <p:nvPr/>
          </p:nvPicPr>
          <p:blipFill>
            <a:blip r:embed="rId5"/>
            <a:stretch>
              <a:fillRect/>
            </a:stretch>
          </p:blipFill>
          <p:spPr>
            <a:xfrm>
              <a:off x="2" y="0"/>
              <a:ext cx="6255656" cy="1990719"/>
            </a:xfrm>
            <a:prstGeom prst="rect">
              <a:avLst/>
            </a:prstGeom>
          </p:spPr>
        </p:pic>
      </p:grpSp>
      <p:grpSp>
        <p:nvGrpSpPr>
          <p:cNvPr id="2" name="组合 1"/>
          <p:cNvGrpSpPr/>
          <p:nvPr/>
        </p:nvGrpSpPr>
        <p:grpSpPr>
          <a:xfrm>
            <a:off x="541020" y="1025525"/>
            <a:ext cx="8278914" cy="3696335"/>
            <a:chOff x="0" y="1455"/>
            <a:chExt cx="14899" cy="6651"/>
          </a:xfrm>
        </p:grpSpPr>
        <p:graphicFrame>
          <p:nvGraphicFramePr>
            <p:cNvPr id="62469" name="Object 4"/>
            <p:cNvGraphicFramePr/>
            <p:nvPr/>
          </p:nvGraphicFramePr>
          <p:xfrm>
            <a:off x="0" y="1455"/>
            <a:ext cx="14400" cy="6651"/>
          </p:xfrm>
          <a:graphic>
            <a:graphicData uri="http://schemas.openxmlformats.org/presentationml/2006/ole">
              <mc:AlternateContent xmlns:mc="http://schemas.openxmlformats.org/markup-compatibility/2006">
                <mc:Choice xmlns:v="urn:schemas-microsoft-com:vml" Requires="v">
                  <p:oleObj spid="_x0000_s2064" r:id="rId6" imgW="5467985" imgH="3394075" progId="Word.Document.8">
                    <p:embed/>
                  </p:oleObj>
                </mc:Choice>
                <mc:Fallback>
                  <p:oleObj r:id="rId6" imgW="5467985" imgH="3394075" progId="Word.Document.8">
                    <p:embed/>
                    <p:pic>
                      <p:nvPicPr>
                        <p:cNvPr id="0" name="Object 4"/>
                        <p:cNvPicPr/>
                        <p:nvPr/>
                      </p:nvPicPr>
                      <p:blipFill>
                        <a:blip r:embed="rId7"/>
                        <a:stretch>
                          <a:fillRect/>
                        </a:stretch>
                      </p:blipFill>
                      <p:spPr>
                        <a:xfrm>
                          <a:off x="0" y="1455"/>
                          <a:ext cx="14400" cy="6651"/>
                        </a:xfrm>
                        <a:prstGeom prst="rect">
                          <a:avLst/>
                        </a:prstGeom>
                        <a:noFill/>
                        <a:ln w="38100">
                          <a:noFill/>
                          <a:miter/>
                        </a:ln>
                      </p:spPr>
                    </p:pic>
                  </p:oleObj>
                </mc:Fallback>
              </mc:AlternateContent>
            </a:graphicData>
          </a:graphic>
        </p:graphicFrame>
        <p:sp>
          <p:nvSpPr>
            <p:cNvPr id="62470" name="Text Box 3"/>
            <p:cNvSpPr txBox="1"/>
            <p:nvPr/>
          </p:nvSpPr>
          <p:spPr>
            <a:xfrm>
              <a:off x="785" y="4961"/>
              <a:ext cx="3478" cy="1161"/>
            </a:xfrm>
            <a:prstGeom prst="rect">
              <a:avLst/>
            </a:prstGeom>
            <a:noFill/>
            <a:ln w="12700">
              <a:noFill/>
            </a:ln>
          </p:spPr>
          <p:txBody>
            <a:bodyPr wrap="square" anchor="t">
              <a:spAutoFit/>
            </a:bodyPr>
            <a:lstStyle/>
            <a:p>
              <a:pPr defTabSz="1218565" eaLnBrk="0" fontAlgn="base" hangingPunct="0">
                <a:spcBef>
                  <a:spcPct val="50000"/>
                </a:spcBef>
                <a:spcAft>
                  <a:spcPct val="0"/>
                </a:spcAft>
              </a:pPr>
              <a:r>
                <a:rPr lang="zh-CN" altLang="en-US" b="1" spc="100" dirty="0">
                  <a:solidFill>
                    <a:prstClr val="white"/>
                  </a:solidFill>
                  <a:uFillTx/>
                  <a:latin typeface="微软雅黑" panose="020B0503020204020204" pitchFamily="34" charset="-122"/>
                  <a:ea typeface="微软雅黑" panose="020B0503020204020204" pitchFamily="34" charset="-122"/>
                </a:rPr>
                <a:t>随事故的减少</a:t>
              </a:r>
              <a:r>
                <a:rPr lang="en-US" altLang="zh-CN" b="1" spc="100" dirty="0">
                  <a:solidFill>
                    <a:prstClr val="white"/>
                  </a:solidFill>
                  <a:uFillTx/>
                  <a:latin typeface="微软雅黑" panose="020B0503020204020204" pitchFamily="34" charset="-122"/>
                  <a:ea typeface="微软雅黑" panose="020B0503020204020204" pitchFamily="34" charset="-122"/>
                </a:rPr>
                <a:t>…. </a:t>
              </a:r>
            </a:p>
          </p:txBody>
        </p:sp>
        <p:sp>
          <p:nvSpPr>
            <p:cNvPr id="62471" name="Text Box 4"/>
            <p:cNvSpPr txBox="1"/>
            <p:nvPr/>
          </p:nvSpPr>
          <p:spPr>
            <a:xfrm>
              <a:off x="7523" y="1751"/>
              <a:ext cx="2846" cy="1161"/>
            </a:xfrm>
            <a:prstGeom prst="rect">
              <a:avLst/>
            </a:prstGeom>
            <a:noFill/>
            <a:ln w="12700">
              <a:noFill/>
            </a:ln>
          </p:spPr>
          <p:txBody>
            <a:bodyPr wrap="square" anchor="t">
              <a:spAutoFit/>
            </a:bodyPr>
            <a:lstStyle/>
            <a:p>
              <a:pPr algn="l" defTabSz="1218565" eaLnBrk="0" fontAlgn="base" hangingPunct="0">
                <a:spcBef>
                  <a:spcPct val="50000"/>
                </a:spcBef>
              </a:pPr>
              <a:r>
                <a:rPr lang="zh-CN" altLang="en-US" b="1" spc="100" dirty="0">
                  <a:solidFill>
                    <a:prstClr val="white"/>
                  </a:solidFill>
                  <a:uFillTx/>
                  <a:latin typeface="微软雅黑" panose="020B0503020204020204" pitchFamily="34" charset="-122"/>
                  <a:ea typeface="微软雅黑" panose="020B0503020204020204" pitchFamily="34" charset="-122"/>
                </a:rPr>
                <a:t>生产效率提高</a:t>
              </a:r>
            </a:p>
          </p:txBody>
        </p:sp>
        <p:sp>
          <p:nvSpPr>
            <p:cNvPr id="62472" name="Text Box 6"/>
            <p:cNvSpPr txBox="1"/>
            <p:nvPr/>
          </p:nvSpPr>
          <p:spPr>
            <a:xfrm>
              <a:off x="10855" y="3796"/>
              <a:ext cx="4044" cy="2657"/>
            </a:xfrm>
            <a:prstGeom prst="rect">
              <a:avLst/>
            </a:prstGeom>
            <a:noFill/>
            <a:ln w="12700">
              <a:noFill/>
            </a:ln>
          </p:spPr>
          <p:txBody>
            <a:bodyPr wrap="square" anchor="t">
              <a:spAutoFit/>
            </a:bodyPr>
            <a:lstStyle/>
            <a:p>
              <a:pPr algn="l" defTabSz="1218565" eaLnBrk="0" fontAlgn="base" hangingPunct="0">
                <a:spcBef>
                  <a:spcPts val="0"/>
                </a:spcBef>
              </a:pPr>
              <a:r>
                <a:rPr lang="zh-CN" altLang="en-US" b="1" spc="100" dirty="0">
                  <a:solidFill>
                    <a:prstClr val="white"/>
                  </a:solidFill>
                  <a:uFillTx/>
                  <a:latin typeface="微软雅黑" panose="020B0503020204020204" pitchFamily="34" charset="-122"/>
                  <a:ea typeface="微软雅黑" panose="020B0503020204020204" pitchFamily="34" charset="-122"/>
                </a:rPr>
                <a:t>质量</a:t>
              </a:r>
            </a:p>
            <a:p>
              <a:pPr algn="l" defTabSz="1218565" eaLnBrk="0" fontAlgn="base" hangingPunct="0">
                <a:spcBef>
                  <a:spcPts val="0"/>
                </a:spcBef>
              </a:pPr>
              <a:r>
                <a:rPr lang="zh-CN" altLang="en-US" b="1" spc="100" dirty="0">
                  <a:solidFill>
                    <a:prstClr val="white"/>
                  </a:solidFill>
                  <a:uFillTx/>
                  <a:latin typeface="微软雅黑" panose="020B0503020204020204" pitchFamily="34" charset="-122"/>
                  <a:ea typeface="微软雅黑" panose="020B0503020204020204" pitchFamily="34" charset="-122"/>
                </a:rPr>
                <a:t>生产力</a:t>
              </a:r>
            </a:p>
            <a:p>
              <a:pPr algn="l" defTabSz="1218565" eaLnBrk="0" fontAlgn="base" hangingPunct="0">
                <a:spcBef>
                  <a:spcPts val="0"/>
                </a:spcBef>
              </a:pPr>
              <a:r>
                <a:rPr lang="zh-CN" altLang="en-US" b="1" spc="100" dirty="0">
                  <a:solidFill>
                    <a:prstClr val="white"/>
                  </a:solidFill>
                  <a:uFillTx/>
                  <a:latin typeface="微软雅黑" panose="020B0503020204020204" pitchFamily="34" charset="-122"/>
                  <a:ea typeface="微软雅黑" panose="020B0503020204020204" pitchFamily="34" charset="-122"/>
                </a:rPr>
                <a:t>组织的有效性</a:t>
              </a:r>
            </a:p>
            <a:p>
              <a:pPr algn="l" defTabSz="1218565" eaLnBrk="0" fontAlgn="base" hangingPunct="0">
                <a:spcBef>
                  <a:spcPts val="0"/>
                </a:spcBef>
              </a:pPr>
              <a:r>
                <a:rPr lang="zh-CN" altLang="en-US" b="1" spc="100" dirty="0">
                  <a:solidFill>
                    <a:prstClr val="white"/>
                  </a:solidFill>
                  <a:uFillTx/>
                  <a:latin typeface="微软雅黑" panose="020B0503020204020204" pitchFamily="34" charset="-122"/>
                  <a:ea typeface="微软雅黑" panose="020B0503020204020204" pitchFamily="34" charset="-122"/>
                </a:rPr>
                <a:t>员工的认同感</a:t>
              </a:r>
            </a:p>
            <a:p>
              <a:pPr algn="l" defTabSz="1218565" eaLnBrk="0" fontAlgn="base" hangingPunct="0">
                <a:spcBef>
                  <a:spcPts val="0"/>
                </a:spcBef>
              </a:pPr>
              <a:r>
                <a:rPr lang="zh-CN" altLang="en-US" b="1" spc="100" dirty="0">
                  <a:solidFill>
                    <a:prstClr val="white"/>
                  </a:solidFill>
                  <a:uFillTx/>
                  <a:latin typeface="微软雅黑" panose="020B0503020204020204" pitchFamily="34" charset="-122"/>
                  <a:ea typeface="微软雅黑" panose="020B0503020204020204" pitchFamily="34" charset="-122"/>
                </a:rPr>
                <a:t>资金效率</a:t>
              </a: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41020" y="232410"/>
            <a:ext cx="2721610"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第三章  安全效益</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3"/>
            <a:stretch>
              <a:fillRect/>
            </a:stretch>
          </p:blipFill>
          <p:spPr>
            <a:xfrm>
              <a:off x="0" y="-1"/>
              <a:ext cx="7563224" cy="4354287"/>
            </a:xfrm>
            <a:prstGeom prst="rect">
              <a:avLst/>
            </a:prstGeom>
          </p:spPr>
        </p:pic>
        <p:pic>
          <p:nvPicPr>
            <p:cNvPr id="49" name="图片 48"/>
            <p:cNvPicPr>
              <a:picLocks noChangeAspect="1"/>
            </p:cNvPicPr>
            <p:nvPr/>
          </p:nvPicPr>
          <p:blipFill>
            <a:blip r:embed="rId4"/>
            <a:stretch>
              <a:fillRect/>
            </a:stretch>
          </p:blipFill>
          <p:spPr>
            <a:xfrm>
              <a:off x="2" y="0"/>
              <a:ext cx="6255656" cy="1990719"/>
            </a:xfrm>
            <a:prstGeom prst="rect">
              <a:avLst/>
            </a:prstGeom>
          </p:spPr>
        </p:pic>
      </p:grpSp>
      <p:grpSp>
        <p:nvGrpSpPr>
          <p:cNvPr id="43" name="组合 42"/>
          <p:cNvGrpSpPr/>
          <p:nvPr/>
        </p:nvGrpSpPr>
        <p:grpSpPr>
          <a:xfrm>
            <a:off x="1830070" y="1478280"/>
            <a:ext cx="5483860" cy="2684780"/>
            <a:chOff x="2883" y="2328"/>
            <a:chExt cx="8636" cy="4228"/>
          </a:xfrm>
        </p:grpSpPr>
        <p:sp>
          <p:nvSpPr>
            <p:cNvPr id="15" name="文本框 14"/>
            <p:cNvSpPr txBox="1"/>
            <p:nvPr/>
          </p:nvSpPr>
          <p:spPr>
            <a:xfrm>
              <a:off x="2883" y="3419"/>
              <a:ext cx="606" cy="2047"/>
            </a:xfrm>
            <a:prstGeom prst="rect">
              <a:avLst/>
            </a:prstGeom>
            <a:solidFill>
              <a:srgbClr val="16B6C2"/>
            </a:solidFill>
            <a:ln w="28575">
              <a:solidFill>
                <a:srgbClr val="16B6C2"/>
              </a:solidFill>
            </a:ln>
          </p:spPr>
          <p:txBody>
            <a:bodyPr vert="eaVert" wrap="none" lIns="71755" rIns="36195" rtlCol="0" anchor="ctr" anchorCtr="1">
              <a:spAutoFit/>
            </a:bodyPr>
            <a:lstStyle/>
            <a:p>
              <a:pPr marL="720090" algn="ctr" defTabSz="1218565" eaLnBrk="0" fontAlgn="base" hangingPunct="0">
                <a:spcBef>
                  <a:spcPts val="0"/>
                </a:spcBef>
              </a:pPr>
              <a:r>
                <a:rPr lang="zh-CN" altLang="zh-CN" b="1" spc="100">
                  <a:solidFill>
                    <a:schemeClr val="bg1"/>
                  </a:solidFill>
                  <a:effectLst/>
                  <a:uFillTx/>
                  <a:latin typeface="微软雅黑" panose="020B0503020204020204" pitchFamily="34" charset="-122"/>
                  <a:ea typeface="微软雅黑" panose="020B0503020204020204" pitchFamily="34" charset="-122"/>
                  <a:sym typeface="+mn-ea"/>
                </a:rPr>
                <a:t>改 善 安 全</a:t>
              </a:r>
            </a:p>
          </p:txBody>
        </p:sp>
        <p:sp>
          <p:nvSpPr>
            <p:cNvPr id="16" name="文本框 15"/>
            <p:cNvSpPr txBox="1"/>
            <p:nvPr/>
          </p:nvSpPr>
          <p:spPr>
            <a:xfrm>
              <a:off x="10913" y="3420"/>
              <a:ext cx="606" cy="2044"/>
            </a:xfrm>
            <a:prstGeom prst="rect">
              <a:avLst/>
            </a:prstGeom>
            <a:solidFill>
              <a:srgbClr val="16B6C2"/>
            </a:solidFill>
            <a:ln w="28575">
              <a:solidFill>
                <a:srgbClr val="16B6C2"/>
              </a:solidFill>
            </a:ln>
          </p:spPr>
          <p:txBody>
            <a:bodyPr vert="eaVert" wrap="none" lIns="71755" rIns="36195" rtlCol="0" anchor="ctr" anchorCtr="1">
              <a:spAutoFit/>
            </a:bodyPr>
            <a:lstStyle/>
            <a:p>
              <a:pPr marL="720090" algn="ctr" defTabSz="1218565" eaLnBrk="0" fontAlgn="base" hangingPunct="0">
                <a:spcBef>
                  <a:spcPts val="0"/>
                </a:spcBef>
              </a:pPr>
              <a:r>
                <a:rPr lang="zh-CN" altLang="zh-CN" b="1" spc="100">
                  <a:solidFill>
                    <a:schemeClr val="bg1"/>
                  </a:solidFill>
                  <a:effectLst/>
                  <a:uFillTx/>
                  <a:latin typeface="微软雅黑" panose="020B0503020204020204" pitchFamily="34" charset="-122"/>
                  <a:ea typeface="微软雅黑" panose="020B0503020204020204" pitchFamily="34" charset="-122"/>
                  <a:sym typeface="+mn-ea"/>
                </a:rPr>
                <a:t>更多的利润</a:t>
              </a:r>
            </a:p>
          </p:txBody>
        </p:sp>
        <p:sp>
          <p:nvSpPr>
            <p:cNvPr id="9" name="文本框 8"/>
            <p:cNvSpPr txBox="1"/>
            <p:nvPr/>
          </p:nvSpPr>
          <p:spPr>
            <a:xfrm>
              <a:off x="7403" y="2328"/>
              <a:ext cx="2568" cy="580"/>
            </a:xfrm>
            <a:prstGeom prst="rect">
              <a:avLst/>
            </a:prstGeom>
            <a:solidFill>
              <a:srgbClr val="EAA700"/>
            </a:solidFill>
            <a:ln w="28575">
              <a:noFill/>
            </a:ln>
          </p:spPr>
          <p:txBody>
            <a:bodyPr wrap="square" rtlCol="0" anchor="ctr" anchorCtr="1">
              <a:spAutoFit/>
            </a:bodyPr>
            <a:lstStyle/>
            <a:p>
              <a:pPr algn="ctr" defTabSz="1218565" eaLnBrk="0" fontAlgn="base" hangingPunct="0">
                <a:spcBef>
                  <a:spcPct val="50000"/>
                </a:spcBef>
              </a:pPr>
              <a:r>
                <a:rPr lang="zh-CN" altLang="zh-CN" b="1" spc="100">
                  <a:solidFill>
                    <a:schemeClr val="bg1"/>
                  </a:solidFill>
                  <a:effectLst/>
                  <a:uFillTx/>
                  <a:latin typeface="微软雅黑" panose="020B0503020204020204" pitchFamily="34" charset="-122"/>
                  <a:ea typeface="微软雅黑" panose="020B0503020204020204" pitchFamily="34" charset="-122"/>
                  <a:sym typeface="+mn-ea"/>
                </a:rPr>
                <a:t>更少的伤害</a:t>
              </a:r>
            </a:p>
          </p:txBody>
        </p:sp>
        <p:sp>
          <p:nvSpPr>
            <p:cNvPr id="10" name="文本框 9"/>
            <p:cNvSpPr txBox="1"/>
            <p:nvPr/>
          </p:nvSpPr>
          <p:spPr>
            <a:xfrm>
              <a:off x="4324" y="2328"/>
              <a:ext cx="2568" cy="580"/>
            </a:xfrm>
            <a:prstGeom prst="rect">
              <a:avLst/>
            </a:prstGeom>
            <a:solidFill>
              <a:srgbClr val="DB1951"/>
            </a:solidFill>
            <a:ln w="28575">
              <a:noFill/>
            </a:ln>
          </p:spPr>
          <p:txBody>
            <a:bodyPr wrap="none" rtlCol="0" anchor="ctr" anchorCtr="1">
              <a:spAutoFit/>
            </a:bodyPr>
            <a:lstStyle/>
            <a:p>
              <a:pPr algn="ctr" defTabSz="1218565" eaLnBrk="0" fontAlgn="base" hangingPunct="0">
                <a:spcBef>
                  <a:spcPts val="0"/>
                </a:spcBef>
              </a:pPr>
              <a:r>
                <a:rPr lang="zh-CN" altLang="zh-CN" b="1" spc="100">
                  <a:solidFill>
                    <a:schemeClr val="bg1"/>
                  </a:solidFill>
                  <a:effectLst/>
                  <a:uFillTx/>
                  <a:latin typeface="微软雅黑" panose="020B0503020204020204" pitchFamily="34" charset="-122"/>
                  <a:ea typeface="微软雅黑" panose="020B0503020204020204" pitchFamily="34" charset="-122"/>
                  <a:sym typeface="+mn-ea"/>
                </a:rPr>
                <a:t>人员更安全</a:t>
              </a:r>
            </a:p>
          </p:txBody>
        </p:sp>
        <p:sp>
          <p:nvSpPr>
            <p:cNvPr id="11" name="文本框 10"/>
            <p:cNvSpPr txBox="1"/>
            <p:nvPr/>
          </p:nvSpPr>
          <p:spPr>
            <a:xfrm>
              <a:off x="4323" y="3670"/>
              <a:ext cx="2568" cy="580"/>
            </a:xfrm>
            <a:prstGeom prst="rect">
              <a:avLst/>
            </a:prstGeom>
            <a:solidFill>
              <a:srgbClr val="DB1951"/>
            </a:solidFill>
            <a:ln w="28575">
              <a:noFill/>
            </a:ln>
          </p:spPr>
          <p:txBody>
            <a:bodyPr wrap="square" rtlCol="0" anchor="ctr" anchorCtr="1">
              <a:spAutoFit/>
            </a:bodyPr>
            <a:lstStyle/>
            <a:p>
              <a:pPr algn="ctr" defTabSz="1218565" eaLnBrk="0" fontAlgn="base" hangingPunct="0">
                <a:spcBef>
                  <a:spcPts val="0"/>
                </a:spcBef>
              </a:pPr>
              <a:r>
                <a:rPr lang="zh-CN" altLang="zh-CN" b="1" spc="100">
                  <a:solidFill>
                    <a:schemeClr val="bg1"/>
                  </a:solidFill>
                  <a:effectLst/>
                  <a:uFillTx/>
                  <a:latin typeface="微软雅黑" panose="020B0503020204020204" pitchFamily="34" charset="-122"/>
                  <a:ea typeface="微软雅黑" panose="020B0503020204020204" pitchFamily="34" charset="-122"/>
                  <a:sym typeface="+mn-ea"/>
                </a:rPr>
                <a:t>提 高 效 率</a:t>
              </a:r>
            </a:p>
          </p:txBody>
        </p:sp>
        <p:sp>
          <p:nvSpPr>
            <p:cNvPr id="12" name="文本框 11"/>
            <p:cNvSpPr txBox="1"/>
            <p:nvPr/>
          </p:nvSpPr>
          <p:spPr>
            <a:xfrm>
              <a:off x="7403" y="3670"/>
              <a:ext cx="2568" cy="580"/>
            </a:xfrm>
            <a:prstGeom prst="rect">
              <a:avLst/>
            </a:prstGeom>
            <a:solidFill>
              <a:srgbClr val="EAA700"/>
            </a:solidFill>
            <a:ln w="28575">
              <a:noFill/>
            </a:ln>
          </p:spPr>
          <p:txBody>
            <a:bodyPr wrap="none" rtlCol="0" anchor="ctr" anchorCtr="1">
              <a:spAutoFit/>
            </a:bodyPr>
            <a:lstStyle/>
            <a:p>
              <a:pPr algn="ctr" defTabSz="1218565" eaLnBrk="0" fontAlgn="base" hangingPunct="0">
                <a:spcBef>
                  <a:spcPts val="0"/>
                </a:spcBef>
              </a:pPr>
              <a:r>
                <a:rPr lang="zh-CN" altLang="zh-CN" b="1" spc="100">
                  <a:solidFill>
                    <a:schemeClr val="bg1"/>
                  </a:solidFill>
                  <a:effectLst/>
                  <a:uFillTx/>
                  <a:latin typeface="微软雅黑" panose="020B0503020204020204" pitchFamily="34" charset="-122"/>
                  <a:ea typeface="微软雅黑" panose="020B0503020204020204" pitchFamily="34" charset="-122"/>
                  <a:sym typeface="+mn-ea"/>
                </a:rPr>
                <a:t>降低生产成本</a:t>
              </a:r>
            </a:p>
          </p:txBody>
        </p:sp>
        <p:sp>
          <p:nvSpPr>
            <p:cNvPr id="13" name="文本框 12"/>
            <p:cNvSpPr txBox="1"/>
            <p:nvPr/>
          </p:nvSpPr>
          <p:spPr>
            <a:xfrm>
              <a:off x="5726" y="4884"/>
              <a:ext cx="2948" cy="580"/>
            </a:xfrm>
            <a:prstGeom prst="rect">
              <a:avLst/>
            </a:prstGeom>
            <a:solidFill>
              <a:srgbClr val="DB1951"/>
            </a:solidFill>
            <a:ln w="28575">
              <a:noFill/>
            </a:ln>
          </p:spPr>
          <p:txBody>
            <a:bodyPr wrap="none" rtlCol="0" anchor="ctr" anchorCtr="1">
              <a:spAutoFit/>
            </a:bodyPr>
            <a:lstStyle/>
            <a:p>
              <a:pPr algn="ctr" defTabSz="1218565" eaLnBrk="0" fontAlgn="base" hangingPunct="0">
                <a:spcBef>
                  <a:spcPts val="0"/>
                </a:spcBef>
              </a:pPr>
              <a:r>
                <a:rPr lang="zh-CN" altLang="zh-CN" b="1" spc="100">
                  <a:solidFill>
                    <a:schemeClr val="bg1"/>
                  </a:solidFill>
                  <a:effectLst/>
                  <a:uFillTx/>
                  <a:latin typeface="微软雅黑" panose="020B0503020204020204" pitchFamily="34" charset="-122"/>
                  <a:ea typeface="微软雅黑" panose="020B0503020204020204" pitchFamily="34" charset="-122"/>
                  <a:sym typeface="+mn-ea"/>
                </a:rPr>
                <a:t>提高员工安全感</a:t>
              </a:r>
            </a:p>
          </p:txBody>
        </p:sp>
        <p:sp>
          <p:nvSpPr>
            <p:cNvPr id="14" name="文本框 13"/>
            <p:cNvSpPr txBox="1"/>
            <p:nvPr/>
          </p:nvSpPr>
          <p:spPr>
            <a:xfrm>
              <a:off x="5721" y="5976"/>
              <a:ext cx="2948" cy="580"/>
            </a:xfrm>
            <a:prstGeom prst="rect">
              <a:avLst/>
            </a:prstGeom>
            <a:solidFill>
              <a:srgbClr val="DB1951"/>
            </a:solidFill>
            <a:ln w="28575">
              <a:noFill/>
            </a:ln>
          </p:spPr>
          <p:txBody>
            <a:bodyPr wrap="square" rtlCol="0" anchor="ctr" anchorCtr="1">
              <a:spAutoFit/>
            </a:bodyPr>
            <a:lstStyle/>
            <a:p>
              <a:pPr algn="ctr" defTabSz="1218565" eaLnBrk="0" fontAlgn="base" hangingPunct="0">
                <a:spcBef>
                  <a:spcPts val="0"/>
                </a:spcBef>
              </a:pPr>
              <a:r>
                <a:rPr lang="zh-CN" altLang="zh-CN" b="1" spc="100">
                  <a:solidFill>
                    <a:schemeClr val="bg1"/>
                  </a:solidFill>
                  <a:effectLst/>
                  <a:uFillTx/>
                  <a:latin typeface="微软雅黑" panose="020B0503020204020204" pitchFamily="34" charset="-122"/>
                  <a:ea typeface="微软雅黑" panose="020B0503020204020204" pitchFamily="34" charset="-122"/>
                  <a:sym typeface="+mn-ea"/>
                </a:rPr>
                <a:t>更多的生产时间</a:t>
              </a:r>
            </a:p>
          </p:txBody>
        </p:sp>
        <p:cxnSp>
          <p:nvCxnSpPr>
            <p:cNvPr id="67" name="直接连接符 66"/>
            <p:cNvCxnSpPr/>
            <p:nvPr/>
          </p:nvCxnSpPr>
          <p:spPr>
            <a:xfrm flipV="1">
              <a:off x="7005" y="2613"/>
              <a:ext cx="283" cy="6"/>
            </a:xfrm>
            <a:prstGeom prst="line">
              <a:avLst/>
            </a:prstGeom>
            <a:ln w="28575">
              <a:solidFill>
                <a:srgbClr val="D9D9D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7005" y="3954"/>
              <a:ext cx="283" cy="6"/>
            </a:xfrm>
            <a:prstGeom prst="line">
              <a:avLst/>
            </a:prstGeom>
            <a:ln w="28575">
              <a:solidFill>
                <a:srgbClr val="D9D9D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7" name="肘形连接符 16"/>
            <p:cNvCxnSpPr/>
            <p:nvPr/>
          </p:nvCxnSpPr>
          <p:spPr>
            <a:xfrm flipV="1">
              <a:off x="3631" y="2613"/>
              <a:ext cx="567" cy="1134"/>
            </a:xfrm>
            <a:prstGeom prst="bentConnector3">
              <a:avLst>
                <a:gd name="adj1" fmla="val 29456"/>
              </a:avLst>
            </a:prstGeom>
            <a:ln w="28575" cmpd="sng">
              <a:solidFill>
                <a:srgbClr val="D9D9D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肘形连接符 18"/>
            <p:cNvCxnSpPr/>
            <p:nvPr/>
          </p:nvCxnSpPr>
          <p:spPr>
            <a:xfrm flipV="1">
              <a:off x="3631" y="3971"/>
              <a:ext cx="567" cy="283"/>
            </a:xfrm>
            <a:prstGeom prst="bentConnector3">
              <a:avLst>
                <a:gd name="adj1" fmla="val 52916"/>
              </a:avLst>
            </a:prstGeom>
            <a:ln w="28575" cmpd="sng">
              <a:solidFill>
                <a:srgbClr val="D9D9D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肘形连接符 19"/>
            <p:cNvCxnSpPr/>
            <p:nvPr/>
          </p:nvCxnSpPr>
          <p:spPr>
            <a:xfrm flipH="1" flipV="1">
              <a:off x="3631" y="4663"/>
              <a:ext cx="1984" cy="510"/>
            </a:xfrm>
            <a:prstGeom prst="bentConnector3">
              <a:avLst>
                <a:gd name="adj1" fmla="val 52916"/>
              </a:avLst>
            </a:prstGeom>
            <a:ln w="28575" cmpd="sng">
              <a:solidFill>
                <a:srgbClr val="D9D9D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肘形连接符 20"/>
            <p:cNvCxnSpPr/>
            <p:nvPr/>
          </p:nvCxnSpPr>
          <p:spPr>
            <a:xfrm>
              <a:off x="3631" y="5105"/>
              <a:ext cx="1984" cy="1134"/>
            </a:xfrm>
            <a:prstGeom prst="bentConnector3">
              <a:avLst>
                <a:gd name="adj1" fmla="val 29456"/>
              </a:avLst>
            </a:prstGeom>
            <a:ln w="28575" cmpd="sng">
              <a:solidFill>
                <a:srgbClr val="D9D9D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肘形连接符 21"/>
            <p:cNvCxnSpPr/>
            <p:nvPr/>
          </p:nvCxnSpPr>
          <p:spPr>
            <a:xfrm flipH="1" flipV="1">
              <a:off x="10067" y="2613"/>
              <a:ext cx="680" cy="1134"/>
            </a:xfrm>
            <a:prstGeom prst="bentConnector3">
              <a:avLst>
                <a:gd name="adj1" fmla="val 29456"/>
              </a:avLst>
            </a:prstGeom>
            <a:ln w="28575" cmpd="sng">
              <a:solidFill>
                <a:srgbClr val="D9D9D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5" name="肘形连接符 24"/>
            <p:cNvCxnSpPr/>
            <p:nvPr/>
          </p:nvCxnSpPr>
          <p:spPr>
            <a:xfrm flipH="1" flipV="1">
              <a:off x="10067" y="3960"/>
              <a:ext cx="680" cy="283"/>
            </a:xfrm>
            <a:prstGeom prst="bentConnector3">
              <a:avLst>
                <a:gd name="adj1" fmla="val 52916"/>
              </a:avLst>
            </a:prstGeom>
            <a:ln w="28575" cmpd="sng">
              <a:solidFill>
                <a:srgbClr val="D9D9D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肘形连接符 25"/>
            <p:cNvCxnSpPr/>
            <p:nvPr/>
          </p:nvCxnSpPr>
          <p:spPr>
            <a:xfrm flipV="1">
              <a:off x="8769" y="4663"/>
              <a:ext cx="1984" cy="510"/>
            </a:xfrm>
            <a:prstGeom prst="bentConnector3">
              <a:avLst>
                <a:gd name="adj1" fmla="val 52916"/>
              </a:avLst>
            </a:prstGeom>
            <a:ln w="28575" cmpd="sng">
              <a:solidFill>
                <a:srgbClr val="D9D9D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2" name="肘形连接符 41"/>
            <p:cNvCxnSpPr/>
            <p:nvPr/>
          </p:nvCxnSpPr>
          <p:spPr>
            <a:xfrm flipH="1">
              <a:off x="8769" y="5125"/>
              <a:ext cx="1984" cy="1134"/>
            </a:xfrm>
            <a:prstGeom prst="bentConnector3">
              <a:avLst>
                <a:gd name="adj1" fmla="val 29456"/>
              </a:avLst>
            </a:prstGeom>
            <a:ln w="28575" cmpd="sng">
              <a:solidFill>
                <a:srgbClr val="D9D9D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41020" y="232410"/>
            <a:ext cx="304482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第一章  法律法规</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3"/>
            <a:stretch>
              <a:fillRect/>
            </a:stretch>
          </p:blipFill>
          <p:spPr>
            <a:xfrm>
              <a:off x="0" y="-1"/>
              <a:ext cx="7563224" cy="4354287"/>
            </a:xfrm>
            <a:prstGeom prst="rect">
              <a:avLst/>
            </a:prstGeom>
          </p:spPr>
        </p:pic>
        <p:pic>
          <p:nvPicPr>
            <p:cNvPr id="49" name="图片 48"/>
            <p:cNvPicPr>
              <a:picLocks noChangeAspect="1"/>
            </p:cNvPicPr>
            <p:nvPr/>
          </p:nvPicPr>
          <p:blipFill>
            <a:blip r:embed="rId4"/>
            <a:stretch>
              <a:fillRect/>
            </a:stretch>
          </p:blipFill>
          <p:spPr>
            <a:xfrm>
              <a:off x="2" y="0"/>
              <a:ext cx="6255656" cy="1990719"/>
            </a:xfrm>
            <a:prstGeom prst="rect">
              <a:avLst/>
            </a:prstGeom>
          </p:spPr>
        </p:pic>
      </p:grpSp>
      <p:sp>
        <p:nvSpPr>
          <p:cNvPr id="2" name="文本框 1"/>
          <p:cNvSpPr txBox="1"/>
          <p:nvPr/>
        </p:nvSpPr>
        <p:spPr>
          <a:xfrm>
            <a:off x="1026636" y="693076"/>
            <a:ext cx="3649980" cy="398780"/>
          </a:xfrm>
          <a:prstGeom prst="rect">
            <a:avLst/>
          </a:prstGeom>
          <a:noFill/>
        </p:spPr>
        <p:txBody>
          <a:bodyPr wrap="none" rtlCol="0" anchor="t">
            <a:spAutoFit/>
          </a:bodyPr>
          <a:lstStyle/>
          <a:p>
            <a:r>
              <a:rPr lang="zh-CN" altLang="en-US" sz="20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一、安全生产法律法规的体系</a:t>
            </a:r>
          </a:p>
        </p:txBody>
      </p:sp>
      <p:graphicFrame>
        <p:nvGraphicFramePr>
          <p:cNvPr id="7" name="表格 6"/>
          <p:cNvGraphicFramePr/>
          <p:nvPr/>
        </p:nvGraphicFramePr>
        <p:xfrm>
          <a:off x="1053465" y="1209040"/>
          <a:ext cx="7037070" cy="3566160"/>
        </p:xfrm>
        <a:graphic>
          <a:graphicData uri="http://schemas.openxmlformats.org/drawingml/2006/table">
            <a:tbl>
              <a:tblPr firstRow="1" bandRow="1">
                <a:tableStyleId>{5C22544A-7EE6-4342-B048-85BDC9FD1C3A}</a:tableStyleId>
              </a:tblPr>
              <a:tblGrid>
                <a:gridCol w="532765">
                  <a:extLst>
                    <a:ext uri="{9D8B030D-6E8A-4147-A177-3AD203B41FA5}">
                      <a16:colId xmlns:a16="http://schemas.microsoft.com/office/drawing/2014/main" val="20000"/>
                    </a:ext>
                  </a:extLst>
                </a:gridCol>
                <a:gridCol w="1599565">
                  <a:extLst>
                    <a:ext uri="{9D8B030D-6E8A-4147-A177-3AD203B41FA5}">
                      <a16:colId xmlns:a16="http://schemas.microsoft.com/office/drawing/2014/main" val="20001"/>
                    </a:ext>
                  </a:extLst>
                </a:gridCol>
                <a:gridCol w="4904740">
                  <a:extLst>
                    <a:ext uri="{9D8B030D-6E8A-4147-A177-3AD203B41FA5}">
                      <a16:colId xmlns:a16="http://schemas.microsoft.com/office/drawing/2014/main" val="20002"/>
                    </a:ext>
                  </a:extLst>
                </a:gridCol>
              </a:tblGrid>
              <a:tr h="381000">
                <a:tc>
                  <a:txBody>
                    <a:bodyPr/>
                    <a:lstStyle/>
                    <a:p>
                      <a:pPr algn="ctr">
                        <a:buNone/>
                      </a:pPr>
                      <a:r>
                        <a:rPr lang="zh-CN" altLang="en-US" sz="1500" dirty="0">
                          <a:solidFill>
                            <a:schemeClr val="bg1"/>
                          </a:solidFill>
                          <a:latin typeface="微软雅黑" panose="020B0503020204020204" pitchFamily="34" charset="-122"/>
                          <a:ea typeface="微软雅黑" panose="020B0503020204020204" pitchFamily="34" charset="-122"/>
                          <a:sym typeface="+mn-ea"/>
                        </a:rPr>
                        <a:t>层次</a:t>
                      </a:r>
                    </a:p>
                  </a:txBody>
                  <a:tcPr marL="36195" marR="36195" marT="36195" marB="36195" anchor="ctr">
                    <a:solidFill>
                      <a:srgbClr val="16B6C2"/>
                    </a:solidFill>
                  </a:tcPr>
                </a:tc>
                <a:tc>
                  <a:txBody>
                    <a:bodyPr/>
                    <a:lstStyle/>
                    <a:p>
                      <a:pPr algn="ctr">
                        <a:buNone/>
                      </a:pPr>
                      <a:r>
                        <a:rPr lang="zh-CN" altLang="en-US" sz="1500" dirty="0">
                          <a:solidFill>
                            <a:schemeClr val="bg1"/>
                          </a:solidFill>
                          <a:latin typeface="微软雅黑" panose="020B0503020204020204" pitchFamily="34" charset="-122"/>
                          <a:ea typeface="微软雅黑" panose="020B0503020204020204" pitchFamily="34" charset="-122"/>
                          <a:sym typeface="+mn-ea"/>
                        </a:rPr>
                        <a:t>定义</a:t>
                      </a:r>
                    </a:p>
                  </a:txBody>
                  <a:tcPr marL="36195" marR="36195" marT="36195" marB="36195" anchor="ctr">
                    <a:solidFill>
                      <a:srgbClr val="16B6C2"/>
                    </a:solidFill>
                  </a:tcPr>
                </a:tc>
                <a:tc>
                  <a:txBody>
                    <a:bodyPr/>
                    <a:lstStyle/>
                    <a:p>
                      <a:pPr algn="ctr">
                        <a:buNone/>
                      </a:pPr>
                      <a:r>
                        <a:rPr lang="zh-CN" altLang="en-US" sz="1500" dirty="0">
                          <a:solidFill>
                            <a:schemeClr val="bg1"/>
                          </a:solidFill>
                          <a:latin typeface="微软雅黑" panose="020B0503020204020204" pitchFamily="34" charset="-122"/>
                          <a:ea typeface="微软雅黑" panose="020B0503020204020204" pitchFamily="34" charset="-122"/>
                          <a:sym typeface="+mn-ea"/>
                        </a:rPr>
                        <a:t>主要法规</a:t>
                      </a:r>
                    </a:p>
                  </a:txBody>
                  <a:tcPr marL="36195" marR="36195" marT="36195" marB="36195" anchor="ctr">
                    <a:solidFill>
                      <a:srgbClr val="16B6C2"/>
                    </a:solidFill>
                  </a:tcPr>
                </a:tc>
                <a:extLst>
                  <a:ext uri="{0D108BD9-81ED-4DB2-BD59-A6C34878D82A}">
                    <a16:rowId xmlns:a16="http://schemas.microsoft.com/office/drawing/2014/main" val="10000"/>
                  </a:ext>
                </a:extLst>
              </a:tr>
              <a:tr h="381000">
                <a:tc>
                  <a:txBody>
                    <a:bodyPr/>
                    <a:lstStyle/>
                    <a:p>
                      <a:pPr marL="36195" algn="l">
                        <a:buNone/>
                      </a:pPr>
                      <a:r>
                        <a:rPr lang="en-US" altLang="zh-CN" sz="1500">
                          <a:latin typeface="微软雅黑" panose="020B0503020204020204" pitchFamily="34" charset="-122"/>
                          <a:ea typeface="微软雅黑" panose="020B0503020204020204" pitchFamily="34" charset="-122"/>
                        </a:rPr>
                        <a:t>1</a:t>
                      </a:r>
                    </a:p>
                  </a:txBody>
                  <a:tcPr marL="36195" marR="36195" marT="36195" marB="36195" anchor="ctr">
                    <a:solidFill>
                      <a:srgbClr val="B4D7EA"/>
                    </a:solidFill>
                  </a:tcPr>
                </a:tc>
                <a:tc>
                  <a:txBody>
                    <a:bodyPr/>
                    <a:lstStyle/>
                    <a:p>
                      <a:pPr marL="36195" algn="l" defTabSz="1218565" fontAlgn="base">
                        <a:spcBef>
                          <a:spcPct val="0"/>
                        </a:spcBef>
                        <a:spcAft>
                          <a:spcPct val="0"/>
                        </a:spcAft>
                      </a:pPr>
                      <a:r>
                        <a:rPr lang="zh-CN" altLang="en-US" sz="1500" dirty="0">
                          <a:solidFill>
                            <a:prstClr val="black"/>
                          </a:solidFill>
                          <a:latin typeface="微软雅黑" panose="020B0503020204020204" pitchFamily="34" charset="-122"/>
                          <a:ea typeface="微软雅黑" panose="020B0503020204020204" pitchFamily="34" charset="-122"/>
                          <a:sym typeface="+mn-ea"/>
                        </a:rPr>
                        <a:t>国家综合法律</a:t>
                      </a:r>
                    </a:p>
                  </a:txBody>
                  <a:tcPr marL="36195" marR="36195" marT="36195" marB="36195" anchor="ctr">
                    <a:solidFill>
                      <a:srgbClr val="B4D7EA"/>
                    </a:solidFill>
                  </a:tcPr>
                </a:tc>
                <a:tc>
                  <a:txBody>
                    <a:bodyPr/>
                    <a:lstStyle/>
                    <a:p>
                      <a:pPr marL="36195" algn="l">
                        <a:buNone/>
                      </a:pPr>
                      <a:r>
                        <a:rPr lang="zh-CN" altLang="zh-CN" sz="1500" dirty="0">
                          <a:solidFill>
                            <a:prstClr val="black"/>
                          </a:solidFill>
                          <a:latin typeface="微软雅黑" panose="020B0503020204020204" pitchFamily="34" charset="-122"/>
                          <a:ea typeface="微软雅黑" panose="020B0503020204020204" pitchFamily="34" charset="-122"/>
                          <a:sym typeface="+mn-ea"/>
                        </a:rPr>
                        <a:t>《</a:t>
                      </a:r>
                      <a:r>
                        <a:rPr lang="zh-CN" altLang="en-US" sz="1500" dirty="0">
                          <a:solidFill>
                            <a:prstClr val="black"/>
                          </a:solidFill>
                          <a:latin typeface="微软雅黑" panose="020B0503020204020204" pitchFamily="34" charset="-122"/>
                          <a:ea typeface="微软雅黑" panose="020B0503020204020204" pitchFamily="34" charset="-122"/>
                          <a:sym typeface="+mn-ea"/>
                        </a:rPr>
                        <a:t>宪法</a:t>
                      </a:r>
                      <a:r>
                        <a:rPr lang="zh-CN" altLang="zh-CN" sz="1500" dirty="0">
                          <a:solidFill>
                            <a:prstClr val="black"/>
                          </a:solidFill>
                          <a:latin typeface="微软雅黑" panose="020B0503020204020204" pitchFamily="34" charset="-122"/>
                          <a:ea typeface="微软雅黑" panose="020B0503020204020204" pitchFamily="34" charset="-122"/>
                          <a:sym typeface="+mn-ea"/>
                        </a:rPr>
                        <a:t>》</a:t>
                      </a:r>
                      <a:r>
                        <a:rPr lang="zh-CN" altLang="en-US" sz="1500" dirty="0">
                          <a:solidFill>
                            <a:prstClr val="black"/>
                          </a:solidFill>
                          <a:latin typeface="微软雅黑" panose="020B0503020204020204" pitchFamily="34" charset="-122"/>
                          <a:ea typeface="微软雅黑" panose="020B0503020204020204" pitchFamily="34" charset="-122"/>
                          <a:sym typeface="+mn-ea"/>
                        </a:rPr>
                        <a:t>、</a:t>
                      </a:r>
                      <a:r>
                        <a:rPr lang="zh-CN" altLang="zh-CN" sz="1500" dirty="0">
                          <a:solidFill>
                            <a:prstClr val="black"/>
                          </a:solidFill>
                          <a:latin typeface="微软雅黑" panose="020B0503020204020204" pitchFamily="34" charset="-122"/>
                          <a:ea typeface="微软雅黑" panose="020B0503020204020204" pitchFamily="34" charset="-122"/>
                          <a:sym typeface="+mn-ea"/>
                        </a:rPr>
                        <a:t>《</a:t>
                      </a:r>
                      <a:r>
                        <a:rPr lang="zh-CN" altLang="en-US" sz="1500" dirty="0">
                          <a:solidFill>
                            <a:prstClr val="black"/>
                          </a:solidFill>
                          <a:latin typeface="微软雅黑" panose="020B0503020204020204" pitchFamily="34" charset="-122"/>
                          <a:ea typeface="微软雅黑" panose="020B0503020204020204" pitchFamily="34" charset="-122"/>
                          <a:sym typeface="+mn-ea"/>
                        </a:rPr>
                        <a:t>刑法</a:t>
                      </a:r>
                      <a:r>
                        <a:rPr lang="zh-CN" altLang="zh-CN" sz="1500" dirty="0">
                          <a:solidFill>
                            <a:prstClr val="black"/>
                          </a:solidFill>
                          <a:latin typeface="微软雅黑" panose="020B0503020204020204" pitchFamily="34" charset="-122"/>
                          <a:ea typeface="微软雅黑" panose="020B0503020204020204" pitchFamily="34" charset="-122"/>
                          <a:sym typeface="+mn-ea"/>
                        </a:rPr>
                        <a:t>》</a:t>
                      </a:r>
                      <a:r>
                        <a:rPr lang="zh-CN" altLang="en-US" sz="1500" dirty="0">
                          <a:solidFill>
                            <a:prstClr val="black"/>
                          </a:solidFill>
                          <a:latin typeface="微软雅黑" panose="020B0503020204020204" pitchFamily="34" charset="-122"/>
                          <a:ea typeface="微软雅黑" panose="020B0503020204020204" pitchFamily="34" charset="-122"/>
                          <a:sym typeface="+mn-ea"/>
                        </a:rPr>
                        <a:t>、</a:t>
                      </a:r>
                      <a:r>
                        <a:rPr lang="zh-CN" altLang="zh-CN" sz="1500" dirty="0">
                          <a:solidFill>
                            <a:prstClr val="black"/>
                          </a:solidFill>
                          <a:latin typeface="微软雅黑" panose="020B0503020204020204" pitchFamily="34" charset="-122"/>
                          <a:ea typeface="微软雅黑" panose="020B0503020204020204" pitchFamily="34" charset="-122"/>
                          <a:sym typeface="+mn-ea"/>
                        </a:rPr>
                        <a:t>《</a:t>
                      </a:r>
                      <a:r>
                        <a:rPr lang="zh-CN" altLang="en-US" sz="1500" dirty="0">
                          <a:solidFill>
                            <a:prstClr val="black"/>
                          </a:solidFill>
                          <a:latin typeface="微软雅黑" panose="020B0503020204020204" pitchFamily="34" charset="-122"/>
                          <a:ea typeface="微软雅黑" panose="020B0503020204020204" pitchFamily="34" charset="-122"/>
                          <a:sym typeface="+mn-ea"/>
                        </a:rPr>
                        <a:t>民法</a:t>
                      </a:r>
                      <a:r>
                        <a:rPr lang="zh-CN" altLang="zh-CN" sz="1500" dirty="0">
                          <a:solidFill>
                            <a:prstClr val="black"/>
                          </a:solidFill>
                          <a:latin typeface="微软雅黑" panose="020B0503020204020204" pitchFamily="34" charset="-122"/>
                          <a:ea typeface="微软雅黑" panose="020B0503020204020204" pitchFamily="34" charset="-122"/>
                          <a:sym typeface="+mn-ea"/>
                        </a:rPr>
                        <a:t>》</a:t>
                      </a:r>
                      <a:r>
                        <a:rPr lang="zh-CN" altLang="en-US" sz="1500" dirty="0">
                          <a:solidFill>
                            <a:prstClr val="black"/>
                          </a:solidFill>
                          <a:latin typeface="微软雅黑" panose="020B0503020204020204" pitchFamily="34" charset="-122"/>
                          <a:ea typeface="微软雅黑" panose="020B0503020204020204" pitchFamily="34" charset="-122"/>
                          <a:sym typeface="+mn-ea"/>
                        </a:rPr>
                        <a:t>、</a:t>
                      </a:r>
                      <a:r>
                        <a:rPr lang="zh-CN" altLang="zh-CN" sz="1500" dirty="0">
                          <a:solidFill>
                            <a:prstClr val="black"/>
                          </a:solidFill>
                          <a:latin typeface="微软雅黑" panose="020B0503020204020204" pitchFamily="34" charset="-122"/>
                          <a:ea typeface="微软雅黑" panose="020B0503020204020204" pitchFamily="34" charset="-122"/>
                          <a:sym typeface="+mn-ea"/>
                        </a:rPr>
                        <a:t>《</a:t>
                      </a:r>
                      <a:r>
                        <a:rPr lang="zh-CN" altLang="en-US" sz="1500" dirty="0">
                          <a:solidFill>
                            <a:prstClr val="black"/>
                          </a:solidFill>
                          <a:latin typeface="微软雅黑" panose="020B0503020204020204" pitchFamily="34" charset="-122"/>
                          <a:ea typeface="微软雅黑" panose="020B0503020204020204" pitchFamily="34" charset="-122"/>
                          <a:sym typeface="+mn-ea"/>
                        </a:rPr>
                        <a:t>企业法</a:t>
                      </a:r>
                      <a:r>
                        <a:rPr lang="zh-CN" altLang="zh-CN" sz="1500" dirty="0">
                          <a:solidFill>
                            <a:prstClr val="black"/>
                          </a:solidFill>
                          <a:latin typeface="微软雅黑" panose="020B0503020204020204" pitchFamily="34" charset="-122"/>
                          <a:ea typeface="微软雅黑" panose="020B0503020204020204" pitchFamily="34" charset="-122"/>
                          <a:sym typeface="+mn-ea"/>
                        </a:rPr>
                        <a:t>》</a:t>
                      </a:r>
                      <a:r>
                        <a:rPr lang="zh-CN" altLang="en-US" sz="1500" dirty="0">
                          <a:solidFill>
                            <a:prstClr val="black"/>
                          </a:solidFill>
                          <a:latin typeface="微软雅黑" panose="020B0503020204020204" pitchFamily="34" charset="-122"/>
                          <a:ea typeface="微软雅黑" panose="020B0503020204020204" pitchFamily="34" charset="-122"/>
                          <a:sym typeface="+mn-ea"/>
                        </a:rPr>
                        <a:t>、</a:t>
                      </a:r>
                      <a:r>
                        <a:rPr lang="zh-CN" altLang="zh-CN" sz="1500" dirty="0">
                          <a:solidFill>
                            <a:prstClr val="black"/>
                          </a:solidFill>
                          <a:latin typeface="微软雅黑" panose="020B0503020204020204" pitchFamily="34" charset="-122"/>
                          <a:ea typeface="微软雅黑" panose="020B0503020204020204" pitchFamily="34" charset="-122"/>
                          <a:sym typeface="+mn-ea"/>
                        </a:rPr>
                        <a:t>《</a:t>
                      </a:r>
                      <a:r>
                        <a:rPr lang="zh-CN" altLang="en-US" sz="1500" dirty="0">
                          <a:solidFill>
                            <a:prstClr val="black"/>
                          </a:solidFill>
                          <a:latin typeface="微软雅黑" panose="020B0503020204020204" pitchFamily="34" charset="-122"/>
                          <a:ea typeface="微软雅黑" panose="020B0503020204020204" pitchFamily="34" charset="-122"/>
                          <a:sym typeface="+mn-ea"/>
                        </a:rPr>
                        <a:t>经济合同法</a:t>
                      </a:r>
                      <a:r>
                        <a:rPr lang="zh-CN" altLang="zh-CN" sz="1500" dirty="0">
                          <a:solidFill>
                            <a:prstClr val="black"/>
                          </a:solidFill>
                          <a:latin typeface="微软雅黑" panose="020B0503020204020204" pitchFamily="34" charset="-122"/>
                          <a:ea typeface="微软雅黑" panose="020B0503020204020204" pitchFamily="34" charset="-122"/>
                          <a:sym typeface="+mn-ea"/>
                        </a:rPr>
                        <a:t>》</a:t>
                      </a:r>
                      <a:r>
                        <a:rPr lang="zh-CN" altLang="en-US" sz="1500" dirty="0">
                          <a:solidFill>
                            <a:prstClr val="black"/>
                          </a:solidFill>
                          <a:latin typeface="微软雅黑" panose="020B0503020204020204" pitchFamily="34" charset="-122"/>
                          <a:ea typeface="微软雅黑" panose="020B0503020204020204" pitchFamily="34" charset="-122"/>
                          <a:sym typeface="+mn-ea"/>
                        </a:rPr>
                        <a:t>、</a:t>
                      </a:r>
                      <a:r>
                        <a:rPr lang="zh-CN" altLang="zh-CN" sz="1500" dirty="0">
                          <a:solidFill>
                            <a:prstClr val="black"/>
                          </a:solidFill>
                          <a:latin typeface="微软雅黑" panose="020B0503020204020204" pitchFamily="34" charset="-122"/>
                          <a:ea typeface="微软雅黑" panose="020B0503020204020204" pitchFamily="34" charset="-122"/>
                          <a:sym typeface="+mn-ea"/>
                        </a:rPr>
                        <a:t>《</a:t>
                      </a:r>
                      <a:r>
                        <a:rPr lang="zh-CN" altLang="en-US" sz="1500" dirty="0">
                          <a:solidFill>
                            <a:prstClr val="black"/>
                          </a:solidFill>
                          <a:latin typeface="微软雅黑" panose="020B0503020204020204" pitchFamily="34" charset="-122"/>
                          <a:ea typeface="微软雅黑" panose="020B0503020204020204" pitchFamily="34" charset="-122"/>
                          <a:sym typeface="+mn-ea"/>
                        </a:rPr>
                        <a:t>标准法</a:t>
                      </a:r>
                      <a:r>
                        <a:rPr lang="zh-CN" altLang="zh-CN" sz="1500" dirty="0">
                          <a:solidFill>
                            <a:prstClr val="black"/>
                          </a:solidFill>
                          <a:latin typeface="微软雅黑" panose="020B0503020204020204" pitchFamily="34" charset="-122"/>
                          <a:ea typeface="微软雅黑" panose="020B0503020204020204" pitchFamily="34" charset="-122"/>
                          <a:sym typeface="+mn-ea"/>
                        </a:rPr>
                        <a:t>》</a:t>
                      </a:r>
                      <a:r>
                        <a:rPr lang="zh-CN" altLang="en-US" sz="1500" dirty="0">
                          <a:solidFill>
                            <a:prstClr val="black"/>
                          </a:solidFill>
                          <a:latin typeface="微软雅黑" panose="020B0503020204020204" pitchFamily="34" charset="-122"/>
                          <a:ea typeface="微软雅黑" panose="020B0503020204020204" pitchFamily="34" charset="-122"/>
                          <a:sym typeface="+mn-ea"/>
                        </a:rPr>
                        <a:t>等。</a:t>
                      </a:r>
                    </a:p>
                  </a:txBody>
                  <a:tcPr marL="36195" marR="36195" marT="36195" marB="36195" anchor="ctr">
                    <a:solidFill>
                      <a:srgbClr val="B4D7EA"/>
                    </a:solidFill>
                  </a:tcPr>
                </a:tc>
                <a:extLst>
                  <a:ext uri="{0D108BD9-81ED-4DB2-BD59-A6C34878D82A}">
                    <a16:rowId xmlns:a16="http://schemas.microsoft.com/office/drawing/2014/main" val="10001"/>
                  </a:ext>
                </a:extLst>
              </a:tr>
              <a:tr h="381000">
                <a:tc>
                  <a:txBody>
                    <a:bodyPr/>
                    <a:lstStyle/>
                    <a:p>
                      <a:pPr marL="36195" algn="l">
                        <a:buNone/>
                      </a:pPr>
                      <a:r>
                        <a:rPr lang="en-US" altLang="zh-CN" sz="1500">
                          <a:latin typeface="微软雅黑" panose="020B0503020204020204" pitchFamily="34" charset="-122"/>
                          <a:ea typeface="微软雅黑" panose="020B0503020204020204" pitchFamily="34" charset="-122"/>
                        </a:rPr>
                        <a:t>2</a:t>
                      </a:r>
                    </a:p>
                  </a:txBody>
                  <a:tcPr marL="36195" marR="36195" marT="36195" marB="36195" anchor="ctr">
                    <a:solidFill>
                      <a:srgbClr val="C0E5F9"/>
                    </a:solidFill>
                  </a:tcPr>
                </a:tc>
                <a:tc>
                  <a:txBody>
                    <a:bodyPr/>
                    <a:lstStyle/>
                    <a:p>
                      <a:pPr marL="36195" algn="l">
                        <a:buNone/>
                      </a:pPr>
                      <a:r>
                        <a:rPr lang="zh-CN" altLang="en-US" sz="1500" dirty="0">
                          <a:solidFill>
                            <a:prstClr val="black"/>
                          </a:solidFill>
                          <a:latin typeface="微软雅黑" panose="020B0503020204020204" pitchFamily="34" charset="-122"/>
                          <a:ea typeface="微软雅黑" panose="020B0503020204020204" pitchFamily="34" charset="-122"/>
                          <a:sym typeface="+mn-ea"/>
                        </a:rPr>
                        <a:t>国家安全专业综合法律法规</a:t>
                      </a:r>
                    </a:p>
                  </a:txBody>
                  <a:tcPr marL="36195" marR="36195" marT="36195" marB="36195" anchor="ctr">
                    <a:solidFill>
                      <a:srgbClr val="C0E5F9"/>
                    </a:solidFill>
                  </a:tcPr>
                </a:tc>
                <a:tc>
                  <a:txBody>
                    <a:bodyPr/>
                    <a:lstStyle/>
                    <a:p>
                      <a:pPr marL="36195" algn="l">
                        <a:buNone/>
                      </a:pPr>
                      <a:r>
                        <a:rPr lang="zh-CN" altLang="zh-CN" sz="1500" dirty="0">
                          <a:solidFill>
                            <a:prstClr val="black"/>
                          </a:solidFill>
                          <a:latin typeface="微软雅黑" panose="020B0503020204020204" pitchFamily="34" charset="-122"/>
                          <a:ea typeface="微软雅黑" panose="020B0503020204020204" pitchFamily="34" charset="-122"/>
                          <a:sym typeface="+mn-ea"/>
                        </a:rPr>
                        <a:t>《</a:t>
                      </a:r>
                      <a:r>
                        <a:rPr lang="zh-CN" altLang="en-US" sz="1500" dirty="0">
                          <a:solidFill>
                            <a:prstClr val="black"/>
                          </a:solidFill>
                          <a:latin typeface="微软雅黑" panose="020B0503020204020204" pitchFamily="34" charset="-122"/>
                          <a:ea typeface="微软雅黑" panose="020B0503020204020204" pitchFamily="34" charset="-122"/>
                          <a:sym typeface="+mn-ea"/>
                        </a:rPr>
                        <a:t>安全生产法</a:t>
                      </a:r>
                      <a:r>
                        <a:rPr lang="zh-CN" altLang="zh-CN" sz="1500" dirty="0">
                          <a:solidFill>
                            <a:prstClr val="black"/>
                          </a:solidFill>
                          <a:latin typeface="微软雅黑" panose="020B0503020204020204" pitchFamily="34" charset="-122"/>
                          <a:ea typeface="微软雅黑" panose="020B0503020204020204" pitchFamily="34" charset="-122"/>
                          <a:sym typeface="+mn-ea"/>
                        </a:rPr>
                        <a:t>》</a:t>
                      </a:r>
                      <a:r>
                        <a:rPr lang="zh-CN" altLang="en-US" sz="1500" dirty="0">
                          <a:solidFill>
                            <a:prstClr val="black"/>
                          </a:solidFill>
                          <a:latin typeface="微软雅黑" panose="020B0503020204020204" pitchFamily="34" charset="-122"/>
                          <a:ea typeface="微软雅黑" panose="020B0503020204020204" pitchFamily="34" charset="-122"/>
                          <a:sym typeface="+mn-ea"/>
                        </a:rPr>
                        <a:t>、</a:t>
                      </a:r>
                      <a:r>
                        <a:rPr lang="zh-CN" altLang="zh-CN" sz="1500" dirty="0">
                          <a:solidFill>
                            <a:prstClr val="black"/>
                          </a:solidFill>
                          <a:latin typeface="微软雅黑" panose="020B0503020204020204" pitchFamily="34" charset="-122"/>
                          <a:ea typeface="微软雅黑" panose="020B0503020204020204" pitchFamily="34" charset="-122"/>
                          <a:sym typeface="+mn-ea"/>
                        </a:rPr>
                        <a:t>《</a:t>
                      </a:r>
                      <a:r>
                        <a:rPr lang="zh-CN" altLang="en-US" sz="1500" dirty="0">
                          <a:solidFill>
                            <a:prstClr val="black"/>
                          </a:solidFill>
                          <a:latin typeface="微软雅黑" panose="020B0503020204020204" pitchFamily="34" charset="-122"/>
                          <a:ea typeface="微软雅黑" panose="020B0503020204020204" pitchFamily="34" charset="-122"/>
                          <a:sym typeface="+mn-ea"/>
                        </a:rPr>
                        <a:t>职业病防治法</a:t>
                      </a:r>
                      <a:r>
                        <a:rPr lang="zh-CN" altLang="zh-CN" sz="1500" dirty="0">
                          <a:solidFill>
                            <a:prstClr val="black"/>
                          </a:solidFill>
                          <a:latin typeface="微软雅黑" panose="020B0503020204020204" pitchFamily="34" charset="-122"/>
                          <a:ea typeface="微软雅黑" panose="020B0503020204020204" pitchFamily="34" charset="-122"/>
                          <a:sym typeface="+mn-ea"/>
                        </a:rPr>
                        <a:t>》</a:t>
                      </a:r>
                      <a:r>
                        <a:rPr lang="zh-CN" altLang="en-US" sz="1500" dirty="0">
                          <a:solidFill>
                            <a:prstClr val="black"/>
                          </a:solidFill>
                          <a:latin typeface="微软雅黑" panose="020B0503020204020204" pitchFamily="34" charset="-122"/>
                          <a:ea typeface="微软雅黑" panose="020B0503020204020204" pitchFamily="34" charset="-122"/>
                          <a:sym typeface="+mn-ea"/>
                        </a:rPr>
                        <a:t>、</a:t>
                      </a:r>
                      <a:r>
                        <a:rPr lang="zh-CN" altLang="zh-CN" sz="1500" dirty="0">
                          <a:solidFill>
                            <a:prstClr val="black"/>
                          </a:solidFill>
                          <a:latin typeface="微软雅黑" panose="020B0503020204020204" pitchFamily="34" charset="-122"/>
                          <a:ea typeface="微软雅黑" panose="020B0503020204020204" pitchFamily="34" charset="-122"/>
                          <a:sym typeface="+mn-ea"/>
                        </a:rPr>
                        <a:t>《</a:t>
                      </a:r>
                      <a:r>
                        <a:rPr lang="zh-CN" altLang="en-US" sz="1500" dirty="0">
                          <a:solidFill>
                            <a:prstClr val="black"/>
                          </a:solidFill>
                          <a:latin typeface="微软雅黑" panose="020B0503020204020204" pitchFamily="34" charset="-122"/>
                          <a:ea typeface="微软雅黑" panose="020B0503020204020204" pitchFamily="34" charset="-122"/>
                          <a:sym typeface="+mn-ea"/>
                        </a:rPr>
                        <a:t>劳动法</a:t>
                      </a:r>
                      <a:r>
                        <a:rPr lang="zh-CN" altLang="zh-CN" sz="1500" dirty="0">
                          <a:solidFill>
                            <a:prstClr val="black"/>
                          </a:solidFill>
                          <a:latin typeface="微软雅黑" panose="020B0503020204020204" pitchFamily="34" charset="-122"/>
                          <a:ea typeface="微软雅黑" panose="020B0503020204020204" pitchFamily="34" charset="-122"/>
                          <a:sym typeface="+mn-ea"/>
                        </a:rPr>
                        <a:t>》</a:t>
                      </a:r>
                      <a:r>
                        <a:rPr lang="zh-CN" altLang="en-US" sz="1500" dirty="0">
                          <a:solidFill>
                            <a:prstClr val="black"/>
                          </a:solidFill>
                          <a:latin typeface="微软雅黑" panose="020B0503020204020204" pitchFamily="34" charset="-122"/>
                          <a:ea typeface="微软雅黑" panose="020B0503020204020204" pitchFamily="34" charset="-122"/>
                          <a:sym typeface="+mn-ea"/>
                        </a:rPr>
                        <a:t>、</a:t>
                      </a:r>
                      <a:r>
                        <a:rPr lang="zh-CN" altLang="zh-CN" sz="1500" dirty="0">
                          <a:solidFill>
                            <a:prstClr val="black"/>
                          </a:solidFill>
                          <a:latin typeface="微软雅黑" panose="020B0503020204020204" pitchFamily="34" charset="-122"/>
                          <a:ea typeface="微软雅黑" panose="020B0503020204020204" pitchFamily="34" charset="-122"/>
                          <a:sym typeface="+mn-ea"/>
                        </a:rPr>
                        <a:t>《</a:t>
                      </a:r>
                      <a:r>
                        <a:rPr lang="zh-CN" altLang="en-US" sz="1500" dirty="0">
                          <a:solidFill>
                            <a:prstClr val="black"/>
                          </a:solidFill>
                          <a:latin typeface="微软雅黑" panose="020B0503020204020204" pitchFamily="34" charset="-122"/>
                          <a:ea typeface="微软雅黑" panose="020B0503020204020204" pitchFamily="34" charset="-122"/>
                          <a:sym typeface="+mn-ea"/>
                        </a:rPr>
                        <a:t>矿山安全法</a:t>
                      </a:r>
                      <a:r>
                        <a:rPr lang="zh-CN" altLang="zh-CN" sz="1500" dirty="0">
                          <a:solidFill>
                            <a:prstClr val="black"/>
                          </a:solidFill>
                          <a:latin typeface="微软雅黑" panose="020B0503020204020204" pitchFamily="34" charset="-122"/>
                          <a:ea typeface="微软雅黑" panose="020B0503020204020204" pitchFamily="34" charset="-122"/>
                          <a:sym typeface="+mn-ea"/>
                        </a:rPr>
                        <a:t>》</a:t>
                      </a:r>
                      <a:r>
                        <a:rPr lang="zh-CN" altLang="en-US" sz="1500" dirty="0">
                          <a:solidFill>
                            <a:prstClr val="black"/>
                          </a:solidFill>
                          <a:latin typeface="微软雅黑" panose="020B0503020204020204" pitchFamily="34" charset="-122"/>
                          <a:ea typeface="微软雅黑" panose="020B0503020204020204" pitchFamily="34" charset="-122"/>
                          <a:sym typeface="+mn-ea"/>
                        </a:rPr>
                        <a:t>、</a:t>
                      </a:r>
                      <a:r>
                        <a:rPr lang="zh-CN" altLang="zh-CN" sz="1500" dirty="0">
                          <a:solidFill>
                            <a:prstClr val="black"/>
                          </a:solidFill>
                          <a:latin typeface="微软雅黑" panose="020B0503020204020204" pitchFamily="34" charset="-122"/>
                          <a:ea typeface="微软雅黑" panose="020B0503020204020204" pitchFamily="34" charset="-122"/>
                          <a:sym typeface="+mn-ea"/>
                        </a:rPr>
                        <a:t>《</a:t>
                      </a:r>
                      <a:r>
                        <a:rPr lang="zh-CN" altLang="en-US" sz="1500" dirty="0">
                          <a:solidFill>
                            <a:prstClr val="black"/>
                          </a:solidFill>
                          <a:latin typeface="微软雅黑" panose="020B0503020204020204" pitchFamily="34" charset="-122"/>
                          <a:ea typeface="微软雅黑" panose="020B0503020204020204" pitchFamily="34" charset="-122"/>
                          <a:sym typeface="+mn-ea"/>
                        </a:rPr>
                        <a:t>消防法</a:t>
                      </a:r>
                      <a:r>
                        <a:rPr lang="zh-CN" altLang="zh-CN" sz="1500" dirty="0">
                          <a:solidFill>
                            <a:prstClr val="black"/>
                          </a:solidFill>
                          <a:latin typeface="微软雅黑" panose="020B0503020204020204" pitchFamily="34" charset="-122"/>
                          <a:ea typeface="微软雅黑" panose="020B0503020204020204" pitchFamily="34" charset="-122"/>
                          <a:sym typeface="+mn-ea"/>
                        </a:rPr>
                        <a:t>》</a:t>
                      </a:r>
                      <a:r>
                        <a:rPr lang="zh-CN" altLang="en-US" sz="1500" dirty="0">
                          <a:solidFill>
                            <a:prstClr val="black"/>
                          </a:solidFill>
                          <a:latin typeface="微软雅黑" panose="020B0503020204020204" pitchFamily="34" charset="-122"/>
                          <a:ea typeface="微软雅黑" panose="020B0503020204020204" pitchFamily="34" charset="-122"/>
                          <a:sym typeface="+mn-ea"/>
                        </a:rPr>
                        <a:t>、</a:t>
                      </a:r>
                      <a:r>
                        <a:rPr lang="zh-CN" altLang="zh-CN" sz="1500" dirty="0">
                          <a:solidFill>
                            <a:prstClr val="black"/>
                          </a:solidFill>
                          <a:latin typeface="微软雅黑" panose="020B0503020204020204" pitchFamily="34" charset="-122"/>
                          <a:ea typeface="微软雅黑" panose="020B0503020204020204" pitchFamily="34" charset="-122"/>
                          <a:sym typeface="+mn-ea"/>
                        </a:rPr>
                        <a:t>《</a:t>
                      </a:r>
                      <a:r>
                        <a:rPr lang="zh-CN" altLang="en-US" sz="1500" dirty="0">
                          <a:solidFill>
                            <a:prstClr val="black"/>
                          </a:solidFill>
                          <a:latin typeface="微软雅黑" panose="020B0503020204020204" pitchFamily="34" charset="-122"/>
                          <a:ea typeface="微软雅黑" panose="020B0503020204020204" pitchFamily="34" charset="-122"/>
                          <a:sym typeface="+mn-ea"/>
                        </a:rPr>
                        <a:t>建筑法</a:t>
                      </a:r>
                      <a:r>
                        <a:rPr lang="zh-CN" altLang="zh-CN" sz="1500" dirty="0">
                          <a:solidFill>
                            <a:prstClr val="black"/>
                          </a:solidFill>
                          <a:latin typeface="微软雅黑" panose="020B0503020204020204" pitchFamily="34" charset="-122"/>
                          <a:ea typeface="微软雅黑" panose="020B0503020204020204" pitchFamily="34" charset="-122"/>
                          <a:sym typeface="+mn-ea"/>
                        </a:rPr>
                        <a:t>》</a:t>
                      </a:r>
                      <a:r>
                        <a:rPr lang="zh-CN" altLang="en-US" sz="1500" dirty="0">
                          <a:solidFill>
                            <a:prstClr val="black"/>
                          </a:solidFill>
                          <a:latin typeface="微软雅黑" panose="020B0503020204020204" pitchFamily="34" charset="-122"/>
                          <a:ea typeface="微软雅黑" panose="020B0503020204020204" pitchFamily="34" charset="-122"/>
                          <a:sym typeface="+mn-ea"/>
                        </a:rPr>
                        <a:t>、</a:t>
                      </a:r>
                      <a:r>
                        <a:rPr lang="zh-CN" altLang="zh-CN" sz="1500" dirty="0">
                          <a:solidFill>
                            <a:prstClr val="black"/>
                          </a:solidFill>
                          <a:latin typeface="微软雅黑" panose="020B0503020204020204" pitchFamily="34" charset="-122"/>
                          <a:ea typeface="微软雅黑" panose="020B0503020204020204" pitchFamily="34" charset="-122"/>
                          <a:sym typeface="+mn-ea"/>
                        </a:rPr>
                        <a:t>《</a:t>
                      </a:r>
                      <a:r>
                        <a:rPr lang="zh-CN" altLang="en-US" sz="1500" dirty="0">
                          <a:solidFill>
                            <a:prstClr val="black"/>
                          </a:solidFill>
                          <a:latin typeface="微软雅黑" panose="020B0503020204020204" pitchFamily="34" charset="-122"/>
                          <a:ea typeface="微软雅黑" panose="020B0503020204020204" pitchFamily="34" charset="-122"/>
                          <a:sym typeface="+mn-ea"/>
                        </a:rPr>
                        <a:t>危险化学品安全管理条例</a:t>
                      </a:r>
                      <a:r>
                        <a:rPr lang="zh-CN" altLang="zh-CN" sz="1500" dirty="0">
                          <a:solidFill>
                            <a:prstClr val="black"/>
                          </a:solidFill>
                          <a:latin typeface="微软雅黑" panose="020B0503020204020204" pitchFamily="34" charset="-122"/>
                          <a:ea typeface="微软雅黑" panose="020B0503020204020204" pitchFamily="34" charset="-122"/>
                          <a:sym typeface="+mn-ea"/>
                        </a:rPr>
                        <a:t>》</a:t>
                      </a:r>
                      <a:r>
                        <a:rPr lang="zh-CN" altLang="en-US" sz="1500" dirty="0">
                          <a:solidFill>
                            <a:prstClr val="black"/>
                          </a:solidFill>
                          <a:latin typeface="微软雅黑" panose="020B0503020204020204" pitchFamily="34" charset="-122"/>
                          <a:ea typeface="微软雅黑" panose="020B0503020204020204" pitchFamily="34" charset="-122"/>
                          <a:sym typeface="+mn-ea"/>
                        </a:rPr>
                        <a:t>、</a:t>
                      </a:r>
                      <a:r>
                        <a:rPr lang="zh-CN" altLang="zh-CN" sz="1500" dirty="0">
                          <a:solidFill>
                            <a:prstClr val="black"/>
                          </a:solidFill>
                          <a:latin typeface="微软雅黑" panose="020B0503020204020204" pitchFamily="34" charset="-122"/>
                          <a:ea typeface="微软雅黑" panose="020B0503020204020204" pitchFamily="34" charset="-122"/>
                          <a:sym typeface="+mn-ea"/>
                        </a:rPr>
                        <a:t>《</a:t>
                      </a:r>
                      <a:r>
                        <a:rPr lang="zh-CN" altLang="en-US" sz="1500" dirty="0">
                          <a:solidFill>
                            <a:prstClr val="black"/>
                          </a:solidFill>
                          <a:latin typeface="微软雅黑" panose="020B0503020204020204" pitchFamily="34" charset="-122"/>
                          <a:ea typeface="微软雅黑" panose="020B0503020204020204" pitchFamily="34" charset="-122"/>
                          <a:sym typeface="+mn-ea"/>
                        </a:rPr>
                        <a:t>生产安全事故报告和调查处理条例</a:t>
                      </a:r>
                      <a:r>
                        <a:rPr lang="zh-CN" altLang="zh-CN" sz="1500" dirty="0">
                          <a:solidFill>
                            <a:prstClr val="black"/>
                          </a:solidFill>
                          <a:latin typeface="微软雅黑" panose="020B0503020204020204" pitchFamily="34" charset="-122"/>
                          <a:ea typeface="微软雅黑" panose="020B0503020204020204" pitchFamily="34" charset="-122"/>
                          <a:sym typeface="+mn-ea"/>
                        </a:rPr>
                        <a:t>》</a:t>
                      </a:r>
                      <a:r>
                        <a:rPr lang="zh-CN" altLang="en-US" sz="1500" dirty="0">
                          <a:solidFill>
                            <a:prstClr val="black"/>
                          </a:solidFill>
                          <a:latin typeface="微软雅黑" panose="020B0503020204020204" pitchFamily="34" charset="-122"/>
                          <a:ea typeface="微软雅黑" panose="020B0503020204020204" pitchFamily="34" charset="-122"/>
                          <a:sym typeface="+mn-ea"/>
                        </a:rPr>
                        <a:t>、</a:t>
                      </a:r>
                      <a:r>
                        <a:rPr lang="zh-CN" altLang="zh-CN" sz="1500" dirty="0">
                          <a:solidFill>
                            <a:prstClr val="black"/>
                          </a:solidFill>
                          <a:latin typeface="微软雅黑" panose="020B0503020204020204" pitchFamily="34" charset="-122"/>
                          <a:ea typeface="微软雅黑" panose="020B0503020204020204" pitchFamily="34" charset="-122"/>
                          <a:sym typeface="+mn-ea"/>
                        </a:rPr>
                        <a:t>《</a:t>
                      </a:r>
                      <a:r>
                        <a:rPr lang="zh-CN" altLang="en-US" sz="1500" dirty="0">
                          <a:solidFill>
                            <a:prstClr val="black"/>
                          </a:solidFill>
                          <a:latin typeface="微软雅黑" panose="020B0503020204020204" pitchFamily="34" charset="-122"/>
                          <a:ea typeface="微软雅黑" panose="020B0503020204020204" pitchFamily="34" charset="-122"/>
                          <a:sym typeface="+mn-ea"/>
                        </a:rPr>
                        <a:t>道路交通管理条例</a:t>
                      </a:r>
                      <a:r>
                        <a:rPr lang="zh-CN" altLang="zh-CN" sz="1500" dirty="0">
                          <a:solidFill>
                            <a:prstClr val="black"/>
                          </a:solidFill>
                          <a:latin typeface="微软雅黑" panose="020B0503020204020204" pitchFamily="34" charset="-122"/>
                          <a:ea typeface="微软雅黑" panose="020B0503020204020204" pitchFamily="34" charset="-122"/>
                          <a:sym typeface="+mn-ea"/>
                        </a:rPr>
                        <a:t>》</a:t>
                      </a:r>
                      <a:r>
                        <a:rPr lang="zh-CN" altLang="en-US" sz="1500" dirty="0">
                          <a:solidFill>
                            <a:prstClr val="black"/>
                          </a:solidFill>
                          <a:latin typeface="微软雅黑" panose="020B0503020204020204" pitchFamily="34" charset="-122"/>
                          <a:ea typeface="微软雅黑" panose="020B0503020204020204" pitchFamily="34" charset="-122"/>
                          <a:sym typeface="+mn-ea"/>
                        </a:rPr>
                        <a:t>、</a:t>
                      </a:r>
                      <a:r>
                        <a:rPr lang="zh-CN" altLang="zh-CN" sz="1500" dirty="0">
                          <a:solidFill>
                            <a:prstClr val="black"/>
                          </a:solidFill>
                          <a:latin typeface="微软雅黑" panose="020B0503020204020204" pitchFamily="34" charset="-122"/>
                          <a:ea typeface="微软雅黑" panose="020B0503020204020204" pitchFamily="34" charset="-122"/>
                          <a:sym typeface="+mn-ea"/>
                        </a:rPr>
                        <a:t>《</a:t>
                      </a:r>
                      <a:r>
                        <a:rPr lang="zh-CN" altLang="en-US" sz="1500" dirty="0">
                          <a:solidFill>
                            <a:prstClr val="black"/>
                          </a:solidFill>
                          <a:latin typeface="微软雅黑" panose="020B0503020204020204" pitchFamily="34" charset="-122"/>
                          <a:ea typeface="微软雅黑" panose="020B0503020204020204" pitchFamily="34" charset="-122"/>
                          <a:sym typeface="+mn-ea"/>
                        </a:rPr>
                        <a:t>仓库防火安全管理条例</a:t>
                      </a:r>
                      <a:r>
                        <a:rPr lang="zh-CN" altLang="zh-CN" sz="1500" dirty="0">
                          <a:solidFill>
                            <a:prstClr val="black"/>
                          </a:solidFill>
                          <a:latin typeface="微软雅黑" panose="020B0503020204020204" pitchFamily="34" charset="-122"/>
                          <a:ea typeface="微软雅黑" panose="020B0503020204020204" pitchFamily="34" charset="-122"/>
                          <a:sym typeface="+mn-ea"/>
                        </a:rPr>
                        <a:t>》</a:t>
                      </a:r>
                      <a:r>
                        <a:rPr lang="zh-CN" altLang="en-US" sz="1500" dirty="0">
                          <a:solidFill>
                            <a:prstClr val="black"/>
                          </a:solidFill>
                          <a:latin typeface="微软雅黑" panose="020B0503020204020204" pitchFamily="34" charset="-122"/>
                          <a:ea typeface="微软雅黑" panose="020B0503020204020204" pitchFamily="34" charset="-122"/>
                          <a:sym typeface="+mn-ea"/>
                        </a:rPr>
                        <a:t>等。</a:t>
                      </a:r>
                    </a:p>
                  </a:txBody>
                  <a:tcPr marL="36195" marR="36195" marT="36195" marB="36195" anchor="ctr">
                    <a:solidFill>
                      <a:srgbClr val="C0E5F9"/>
                    </a:solidFill>
                  </a:tcPr>
                </a:tc>
                <a:extLst>
                  <a:ext uri="{0D108BD9-81ED-4DB2-BD59-A6C34878D82A}">
                    <a16:rowId xmlns:a16="http://schemas.microsoft.com/office/drawing/2014/main" val="10002"/>
                  </a:ext>
                </a:extLst>
              </a:tr>
              <a:tr h="381000">
                <a:tc>
                  <a:txBody>
                    <a:bodyPr/>
                    <a:lstStyle/>
                    <a:p>
                      <a:pPr marL="36195" algn="l">
                        <a:buNone/>
                      </a:pPr>
                      <a:r>
                        <a:rPr lang="en-US" altLang="zh-CN" sz="1500">
                          <a:latin typeface="微软雅黑" panose="020B0503020204020204" pitchFamily="34" charset="-122"/>
                          <a:ea typeface="微软雅黑" panose="020B0503020204020204" pitchFamily="34" charset="-122"/>
                        </a:rPr>
                        <a:t>3</a:t>
                      </a:r>
                    </a:p>
                  </a:txBody>
                  <a:tcPr marL="36195" marR="36195" marT="36195" marB="36195" anchor="ctr">
                    <a:solidFill>
                      <a:srgbClr val="B4D7EA"/>
                    </a:solidFill>
                  </a:tcPr>
                </a:tc>
                <a:tc>
                  <a:txBody>
                    <a:bodyPr/>
                    <a:lstStyle/>
                    <a:p>
                      <a:pPr marL="36195" algn="l">
                        <a:buNone/>
                      </a:pPr>
                      <a:r>
                        <a:rPr lang="zh-CN" altLang="en-US" sz="1500" dirty="0">
                          <a:solidFill>
                            <a:prstClr val="black"/>
                          </a:solidFill>
                          <a:latin typeface="微软雅黑" panose="020B0503020204020204" pitchFamily="34" charset="-122"/>
                          <a:ea typeface="微软雅黑" panose="020B0503020204020204" pitchFamily="34" charset="-122"/>
                          <a:sym typeface="+mn-ea"/>
                        </a:rPr>
                        <a:t>国家安全技术标准</a:t>
                      </a:r>
                    </a:p>
                  </a:txBody>
                  <a:tcPr marL="36195" marR="36195" marT="36195" marB="36195" anchor="ctr">
                    <a:solidFill>
                      <a:srgbClr val="B4D7EA"/>
                    </a:solidFill>
                  </a:tcPr>
                </a:tc>
                <a:tc>
                  <a:txBody>
                    <a:bodyPr/>
                    <a:lstStyle/>
                    <a:p>
                      <a:pPr marL="36195" algn="l">
                        <a:buNone/>
                      </a:pPr>
                      <a:r>
                        <a:rPr lang="zh-CN" altLang="en-US" sz="1500" dirty="0">
                          <a:solidFill>
                            <a:prstClr val="black"/>
                          </a:solidFill>
                          <a:latin typeface="微软雅黑" panose="020B0503020204020204" pitchFamily="34" charset="-122"/>
                          <a:ea typeface="微软雅黑" panose="020B0503020204020204" pitchFamily="34" charset="-122"/>
                          <a:sym typeface="+mn-ea"/>
                        </a:rPr>
                        <a:t>有关电气安全、机械安全、压力容器安全、防火防爆、职业卫生、劳动防护用品等方面的国家标准。</a:t>
                      </a:r>
                    </a:p>
                  </a:txBody>
                  <a:tcPr marL="36195" marR="36195" marT="36195" marB="36195" anchor="ctr">
                    <a:solidFill>
                      <a:srgbClr val="B4D7EA"/>
                    </a:solidFill>
                  </a:tcPr>
                </a:tc>
                <a:extLst>
                  <a:ext uri="{0D108BD9-81ED-4DB2-BD59-A6C34878D82A}">
                    <a16:rowId xmlns:a16="http://schemas.microsoft.com/office/drawing/2014/main" val="10003"/>
                  </a:ext>
                </a:extLst>
              </a:tr>
              <a:tr h="381000">
                <a:tc>
                  <a:txBody>
                    <a:bodyPr/>
                    <a:lstStyle/>
                    <a:p>
                      <a:pPr marL="36195" algn="l">
                        <a:buNone/>
                      </a:pPr>
                      <a:r>
                        <a:rPr lang="en-US" altLang="zh-CN" sz="1500">
                          <a:latin typeface="微软雅黑" panose="020B0503020204020204" pitchFamily="34" charset="-122"/>
                          <a:ea typeface="微软雅黑" panose="020B0503020204020204" pitchFamily="34" charset="-122"/>
                        </a:rPr>
                        <a:t>4</a:t>
                      </a:r>
                    </a:p>
                  </a:txBody>
                  <a:tcPr marL="36195" marR="36195" marT="36195" marB="36195" anchor="ctr">
                    <a:solidFill>
                      <a:srgbClr val="C0E5F9"/>
                    </a:solidFill>
                  </a:tcPr>
                </a:tc>
                <a:tc>
                  <a:txBody>
                    <a:bodyPr/>
                    <a:lstStyle/>
                    <a:p>
                      <a:pPr marL="36195" algn="l">
                        <a:buNone/>
                      </a:pPr>
                      <a:r>
                        <a:rPr lang="zh-CN" altLang="en-US" sz="1500" dirty="0">
                          <a:solidFill>
                            <a:prstClr val="black"/>
                          </a:solidFill>
                          <a:latin typeface="微软雅黑" panose="020B0503020204020204" pitchFamily="34" charset="-122"/>
                          <a:ea typeface="微软雅黑" panose="020B0503020204020204" pitchFamily="34" charset="-122"/>
                          <a:sym typeface="+mn-ea"/>
                        </a:rPr>
                        <a:t>行业、地方法规</a:t>
                      </a:r>
                    </a:p>
                  </a:txBody>
                  <a:tcPr marL="36195" marR="36195" marT="36195" marB="36195" anchor="ctr">
                    <a:solidFill>
                      <a:srgbClr val="C0E5F9"/>
                    </a:solidFill>
                  </a:tcPr>
                </a:tc>
                <a:tc>
                  <a:txBody>
                    <a:bodyPr/>
                    <a:lstStyle/>
                    <a:p>
                      <a:pPr marL="36195" algn="l">
                        <a:buNone/>
                      </a:pPr>
                      <a:r>
                        <a:rPr lang="zh-CN" altLang="en-US" sz="1500" dirty="0">
                          <a:solidFill>
                            <a:prstClr val="black"/>
                          </a:solidFill>
                          <a:latin typeface="微软雅黑" panose="020B0503020204020204" pitchFamily="34" charset="-122"/>
                          <a:ea typeface="微软雅黑" panose="020B0503020204020204" pitchFamily="34" charset="-122"/>
                          <a:sym typeface="+mn-ea"/>
                        </a:rPr>
                        <a:t>建筑安装工人安全技术操作规程；油船、油码头防油气中毒规定；爆炸危险场所安全规定；压力管道安全管理与监管规定；行业标准；省（市）劳动保护条例等。</a:t>
                      </a:r>
                    </a:p>
                  </a:txBody>
                  <a:tcPr marL="36195" marR="36195" marT="36195" marB="36195" anchor="ctr">
                    <a:solidFill>
                      <a:srgbClr val="C0E5F9"/>
                    </a:solidFill>
                  </a:tcPr>
                </a:tc>
                <a:extLst>
                  <a:ext uri="{0D108BD9-81ED-4DB2-BD59-A6C34878D82A}">
                    <a16:rowId xmlns:a16="http://schemas.microsoft.com/office/drawing/2014/main" val="10004"/>
                  </a:ext>
                </a:extLst>
              </a:tr>
              <a:tr h="381000">
                <a:tc>
                  <a:txBody>
                    <a:bodyPr/>
                    <a:lstStyle/>
                    <a:p>
                      <a:pPr marL="36195" algn="l">
                        <a:buNone/>
                      </a:pPr>
                      <a:r>
                        <a:rPr lang="en-US" altLang="zh-CN" sz="1500">
                          <a:latin typeface="微软雅黑" panose="020B0503020204020204" pitchFamily="34" charset="-122"/>
                          <a:ea typeface="微软雅黑" panose="020B0503020204020204" pitchFamily="34" charset="-122"/>
                        </a:rPr>
                        <a:t>5</a:t>
                      </a:r>
                    </a:p>
                  </a:txBody>
                  <a:tcPr marL="36195" marR="36195" marT="36195" marB="36195" anchor="ctr">
                    <a:solidFill>
                      <a:srgbClr val="B4D7EA"/>
                    </a:solidFill>
                  </a:tcPr>
                </a:tc>
                <a:tc>
                  <a:txBody>
                    <a:bodyPr/>
                    <a:lstStyle/>
                    <a:p>
                      <a:pPr marL="36195" algn="l" defTabSz="1218565" fontAlgn="base">
                        <a:spcBef>
                          <a:spcPct val="0"/>
                        </a:spcBef>
                        <a:spcAft>
                          <a:spcPct val="0"/>
                        </a:spcAft>
                      </a:pPr>
                      <a:r>
                        <a:rPr lang="zh-CN" altLang="en-US" sz="1500" dirty="0">
                          <a:solidFill>
                            <a:prstClr val="black"/>
                          </a:solidFill>
                          <a:latin typeface="微软雅黑" panose="020B0503020204020204" pitchFamily="34" charset="-122"/>
                          <a:ea typeface="微软雅黑" panose="020B0503020204020204" pitchFamily="34" charset="-122"/>
                          <a:sym typeface="+mn-ea"/>
                        </a:rPr>
                        <a:t>企业规章制度</a:t>
                      </a:r>
                    </a:p>
                  </a:txBody>
                  <a:tcPr marL="36195" marR="36195" marT="36195" marB="36195" anchor="ctr">
                    <a:solidFill>
                      <a:srgbClr val="B4D7EA"/>
                    </a:solidFill>
                  </a:tcPr>
                </a:tc>
                <a:tc>
                  <a:txBody>
                    <a:bodyPr/>
                    <a:lstStyle/>
                    <a:p>
                      <a:pPr marL="36195" algn="l">
                        <a:buNone/>
                      </a:pPr>
                      <a:r>
                        <a:rPr lang="zh-CN" altLang="en-US" sz="1500" dirty="0">
                          <a:solidFill>
                            <a:prstClr val="black"/>
                          </a:solidFill>
                          <a:latin typeface="微软雅黑" panose="020B0503020204020204" pitchFamily="34" charset="-122"/>
                          <a:ea typeface="微软雅黑" panose="020B0503020204020204" pitchFamily="34" charset="-122"/>
                          <a:sym typeface="+mn-ea"/>
                        </a:rPr>
                        <a:t>企业安全操作规程；企业安全责任制度等。</a:t>
                      </a:r>
                    </a:p>
                  </a:txBody>
                  <a:tcPr marL="36195" marR="36195" marT="36195" marB="36195" anchor="ctr">
                    <a:solidFill>
                      <a:srgbClr val="B4D7EA"/>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5672418" cy="3265715"/>
            <a:chOff x="0" y="-1"/>
            <a:chExt cx="7563224" cy="4354287"/>
          </a:xfrm>
        </p:grpSpPr>
        <p:pic>
          <p:nvPicPr>
            <p:cNvPr id="5" name="图片 4"/>
            <p:cNvPicPr>
              <a:picLocks noChangeAspect="1"/>
            </p:cNvPicPr>
            <p:nvPr/>
          </p:nvPicPr>
          <p:blipFill>
            <a:blip r:embed="rId2"/>
            <a:stretch>
              <a:fillRect/>
            </a:stretch>
          </p:blipFill>
          <p:spPr>
            <a:xfrm>
              <a:off x="0" y="-1"/>
              <a:ext cx="7563224" cy="4354287"/>
            </a:xfrm>
            <a:prstGeom prst="rect">
              <a:avLst/>
            </a:prstGeom>
          </p:spPr>
        </p:pic>
        <p:pic>
          <p:nvPicPr>
            <p:cNvPr id="4" name="图片 3"/>
            <p:cNvPicPr>
              <a:picLocks noChangeAspect="1"/>
            </p:cNvPicPr>
            <p:nvPr/>
          </p:nvPicPr>
          <p:blipFill>
            <a:blip r:embed="rId3"/>
            <a:stretch>
              <a:fillRect/>
            </a:stretch>
          </p:blipFill>
          <p:spPr>
            <a:xfrm>
              <a:off x="2" y="0"/>
              <a:ext cx="6255656" cy="1990719"/>
            </a:xfrm>
            <a:prstGeom prst="rect">
              <a:avLst/>
            </a:prstGeom>
          </p:spPr>
        </p:pic>
      </p:grpSp>
      <p:grpSp>
        <p:nvGrpSpPr>
          <p:cNvPr id="6" name="组合 5"/>
          <p:cNvGrpSpPr/>
          <p:nvPr/>
        </p:nvGrpSpPr>
        <p:grpSpPr>
          <a:xfrm flipH="1" flipV="1">
            <a:off x="3471582" y="1878235"/>
            <a:ext cx="5672418" cy="3265715"/>
            <a:chOff x="0" y="-1"/>
            <a:chExt cx="7563224" cy="4354287"/>
          </a:xfrm>
        </p:grpSpPr>
        <p:pic>
          <p:nvPicPr>
            <p:cNvPr id="7" name="图片 6"/>
            <p:cNvPicPr>
              <a:picLocks noChangeAspect="1"/>
            </p:cNvPicPr>
            <p:nvPr/>
          </p:nvPicPr>
          <p:blipFill>
            <a:blip r:embed="rId2"/>
            <a:stretch>
              <a:fillRect/>
            </a:stretch>
          </p:blipFill>
          <p:spPr>
            <a:xfrm>
              <a:off x="0" y="-1"/>
              <a:ext cx="7563224" cy="4354287"/>
            </a:xfrm>
            <a:prstGeom prst="rect">
              <a:avLst/>
            </a:prstGeom>
          </p:spPr>
        </p:pic>
        <p:pic>
          <p:nvPicPr>
            <p:cNvPr id="8" name="图片 7"/>
            <p:cNvPicPr>
              <a:picLocks noChangeAspect="1"/>
            </p:cNvPicPr>
            <p:nvPr/>
          </p:nvPicPr>
          <p:blipFill>
            <a:blip r:embed="rId3"/>
            <a:stretch>
              <a:fillRect/>
            </a:stretch>
          </p:blipFill>
          <p:spPr>
            <a:xfrm>
              <a:off x="2" y="0"/>
              <a:ext cx="6255656" cy="1990719"/>
            </a:xfrm>
            <a:prstGeom prst="rect">
              <a:avLst/>
            </a:prstGeom>
          </p:spPr>
        </p:pic>
      </p:grpSp>
      <p:grpSp>
        <p:nvGrpSpPr>
          <p:cNvPr id="9" name="组合 8"/>
          <p:cNvGrpSpPr/>
          <p:nvPr/>
        </p:nvGrpSpPr>
        <p:grpSpPr>
          <a:xfrm>
            <a:off x="2906078" y="1380495"/>
            <a:ext cx="3332321" cy="2406618"/>
            <a:chOff x="6102" y="2426"/>
            <a:chExt cx="6997" cy="5053"/>
          </a:xfrm>
        </p:grpSpPr>
        <p:grpSp>
          <p:nvGrpSpPr>
            <p:cNvPr id="2" name="组合 1"/>
            <p:cNvGrpSpPr/>
            <p:nvPr/>
          </p:nvGrpSpPr>
          <p:grpSpPr>
            <a:xfrm>
              <a:off x="7600" y="2426"/>
              <a:ext cx="4041" cy="3402"/>
              <a:chOff x="7600" y="2426"/>
              <a:chExt cx="4041" cy="3402"/>
            </a:xfrm>
          </p:grpSpPr>
          <p:sp>
            <p:nvSpPr>
              <p:cNvPr id="41" name="椭圆 40"/>
              <p:cNvSpPr/>
              <p:nvPr/>
            </p:nvSpPr>
            <p:spPr>
              <a:xfrm>
                <a:off x="7899" y="2426"/>
                <a:ext cx="3402" cy="3402"/>
              </a:xfrm>
              <a:prstGeom prst="ellipse">
                <a:avLst/>
              </a:prstGeom>
              <a:solidFill>
                <a:srgbClr val="16B6C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C999F"/>
                  </a:solidFill>
                  <a:effectLst>
                    <a:outerShdw blurRad="50800" dist="38100" dir="2700000" algn="tl" rotWithShape="0">
                      <a:prstClr val="black">
                        <a:alpha val="40000"/>
                      </a:prstClr>
                    </a:outerShdw>
                  </a:effectLst>
                </a:endParaRPr>
              </a:p>
            </p:txBody>
          </p:sp>
          <p:sp>
            <p:nvSpPr>
              <p:cNvPr id="42" name="文本框 41"/>
              <p:cNvSpPr txBox="1"/>
              <p:nvPr/>
            </p:nvSpPr>
            <p:spPr>
              <a:xfrm>
                <a:off x="7600" y="3449"/>
                <a:ext cx="4041" cy="1403"/>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r>
                  <a:rPr lang="zh-CN" altLang="en-US" sz="3750" spc="100" dirty="0">
                    <a:solidFill>
                      <a:schemeClr val="bg1"/>
                    </a:solidFill>
                    <a:effectLst/>
                    <a:uFillTx/>
                    <a:latin typeface="微软雅黑" panose="020B0503020204020204" pitchFamily="34" charset="-122"/>
                    <a:ea typeface="微软雅黑" panose="020B0503020204020204" pitchFamily="34" charset="-122"/>
                    <a:cs typeface="Arial" panose="020B0604020202020204" pitchFamily="34" charset="0"/>
                  </a:rPr>
                  <a:t>第四章</a:t>
                </a:r>
              </a:p>
            </p:txBody>
          </p:sp>
        </p:grpSp>
        <p:sp>
          <p:nvSpPr>
            <p:cNvPr id="43" name="矩形 42"/>
            <p:cNvSpPr/>
            <p:nvPr/>
          </p:nvSpPr>
          <p:spPr>
            <a:xfrm>
              <a:off x="6102" y="6318"/>
              <a:ext cx="6997" cy="1161"/>
            </a:xfrm>
            <a:prstGeom prst="rect">
              <a:avLst/>
            </a:prstGeom>
          </p:spPr>
          <p:txBody>
            <a:bodyPr wrap="none">
              <a:spAutoFit/>
            </a:bodyPr>
            <a:lstStyle/>
            <a:p>
              <a:pPr algn="ctr" fontAlgn="auto">
                <a:lnSpc>
                  <a:spcPct val="100000"/>
                </a:lnSpc>
              </a:pPr>
              <a:r>
                <a:rPr lang="zh-CN" altLang="en-US" sz="3000" b="1" spc="100" dirty="0">
                  <a:solidFill>
                    <a:srgbClr val="16B6C2"/>
                  </a:solidFill>
                  <a:uFillTx/>
                  <a:latin typeface="微软雅黑" panose="020B0503020204020204" pitchFamily="34" charset="-122"/>
                  <a:ea typeface="微软雅黑" panose="020B0503020204020204" pitchFamily="34" charset="-122"/>
                </a:rPr>
                <a:t>典型事故案例分析</a:t>
              </a: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41020" y="232410"/>
            <a:ext cx="400494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第四章  典型事故案例分析</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3"/>
            <a:stretch>
              <a:fillRect/>
            </a:stretch>
          </p:blipFill>
          <p:spPr>
            <a:xfrm>
              <a:off x="0" y="-1"/>
              <a:ext cx="7563224" cy="4354287"/>
            </a:xfrm>
            <a:prstGeom prst="rect">
              <a:avLst/>
            </a:prstGeom>
          </p:spPr>
        </p:pic>
        <p:pic>
          <p:nvPicPr>
            <p:cNvPr id="49" name="图片 48"/>
            <p:cNvPicPr>
              <a:picLocks noChangeAspect="1"/>
            </p:cNvPicPr>
            <p:nvPr/>
          </p:nvPicPr>
          <p:blipFill>
            <a:blip r:embed="rId4"/>
            <a:stretch>
              <a:fillRect/>
            </a:stretch>
          </p:blipFill>
          <p:spPr>
            <a:xfrm>
              <a:off x="2" y="0"/>
              <a:ext cx="6255656" cy="1990719"/>
            </a:xfrm>
            <a:prstGeom prst="rect">
              <a:avLst/>
            </a:prstGeom>
          </p:spPr>
        </p:pic>
      </p:grpSp>
      <p:sp>
        <p:nvSpPr>
          <p:cNvPr id="2" name="文本框 1"/>
          <p:cNvSpPr txBox="1"/>
          <p:nvPr/>
        </p:nvSpPr>
        <p:spPr>
          <a:xfrm>
            <a:off x="2498725" y="692785"/>
            <a:ext cx="4146550" cy="398780"/>
          </a:xfrm>
          <a:prstGeom prst="rect">
            <a:avLst/>
          </a:prstGeom>
          <a:noFill/>
        </p:spPr>
        <p:txBody>
          <a:bodyPr wrap="none" rtlCol="0" anchor="t">
            <a:spAutoFit/>
          </a:bodyPr>
          <a:lstStyle/>
          <a:p>
            <a:pPr algn="l" defTabSz="914400"/>
            <a:r>
              <a:rPr sz="2000" b="1"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上海11.15教师公寓特大火灾事故</a:t>
            </a:r>
          </a:p>
        </p:txBody>
      </p:sp>
      <p:grpSp>
        <p:nvGrpSpPr>
          <p:cNvPr id="12" name="组合 11"/>
          <p:cNvGrpSpPr/>
          <p:nvPr/>
        </p:nvGrpSpPr>
        <p:grpSpPr>
          <a:xfrm>
            <a:off x="541973" y="1062990"/>
            <a:ext cx="8060055" cy="3703955"/>
            <a:chOff x="948" y="1674"/>
            <a:chExt cx="12693" cy="5833"/>
          </a:xfrm>
        </p:grpSpPr>
        <p:sp>
          <p:nvSpPr>
            <p:cNvPr id="6" name="文本框 5"/>
            <p:cNvSpPr txBox="1"/>
            <p:nvPr/>
          </p:nvSpPr>
          <p:spPr>
            <a:xfrm>
              <a:off x="948" y="1674"/>
              <a:ext cx="2688" cy="604"/>
            </a:xfrm>
            <a:prstGeom prst="rect">
              <a:avLst/>
            </a:prstGeom>
            <a:noFill/>
          </p:spPr>
          <p:txBody>
            <a:bodyPr wrap="none" rtlCol="0" anchor="t">
              <a:spAutoFit/>
            </a:bodyPr>
            <a:lstStyle/>
            <a:p>
              <a:r>
                <a:rPr lang="zh-CN" altLang="en-US" sz="19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一、事故介绍</a:t>
              </a:r>
            </a:p>
          </p:txBody>
        </p:sp>
        <p:sp>
          <p:nvSpPr>
            <p:cNvPr id="10" name="文本框 9"/>
            <p:cNvSpPr txBox="1"/>
            <p:nvPr/>
          </p:nvSpPr>
          <p:spPr>
            <a:xfrm>
              <a:off x="948" y="2323"/>
              <a:ext cx="4205" cy="5184"/>
            </a:xfrm>
            <a:prstGeom prst="rect">
              <a:avLst/>
            </a:prstGeom>
            <a:noFill/>
          </p:spPr>
          <p:txBody>
            <a:bodyPr wrap="square" rtlCol="0" anchor="t">
              <a:spAutoFit/>
            </a:bodyPr>
            <a:lstStyle/>
            <a:p>
              <a:pPr algn="just"/>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2010</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年</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11</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月</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15</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日</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13</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时，上海胶州路</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728</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号教师公寓正在进行外墙保温改造工程，在北侧外立面进行电焊作业。金属熔融物溅落在大楼电梯前室北窗</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9</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楼平台，引燃堆积在外墙的聚氨酯保温材料碎屑。火势随后迅猛蔓延，因烟囱效应引发大面积立体火灾，最终造成</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58</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人死亡、</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71</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人受伤的严重后果，建筑物过火面积</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12000</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平方米，直接经济损失</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1.58</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亿元</a:t>
              </a: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p>
          </p:txBody>
        </p:sp>
        <p:grpSp>
          <p:nvGrpSpPr>
            <p:cNvPr id="11" name="组合 10"/>
            <p:cNvGrpSpPr/>
            <p:nvPr/>
          </p:nvGrpSpPr>
          <p:grpSpPr>
            <a:xfrm>
              <a:off x="5247" y="1820"/>
              <a:ext cx="8395" cy="5616"/>
              <a:chOff x="2847" y="851"/>
              <a:chExt cx="10751" cy="7088"/>
            </a:xfrm>
          </p:grpSpPr>
          <p:pic>
            <p:nvPicPr>
              <p:cNvPr id="72708" name="Picture 4"/>
              <p:cNvPicPr>
                <a:picLocks noChangeAspect="1"/>
              </p:cNvPicPr>
              <p:nvPr/>
            </p:nvPicPr>
            <p:blipFill>
              <a:blip r:embed="rId5"/>
              <a:stretch>
                <a:fillRect/>
              </a:stretch>
            </p:blipFill>
            <p:spPr>
              <a:xfrm>
                <a:off x="2847" y="851"/>
                <a:ext cx="5250" cy="7088"/>
              </a:xfrm>
              <a:prstGeom prst="rect">
                <a:avLst/>
              </a:prstGeom>
              <a:noFill/>
              <a:ln w="9525">
                <a:noFill/>
              </a:ln>
            </p:spPr>
          </p:pic>
          <p:pic>
            <p:nvPicPr>
              <p:cNvPr id="72709" name="Picture 5"/>
              <p:cNvPicPr>
                <a:picLocks noChangeAspect="1"/>
              </p:cNvPicPr>
              <p:nvPr/>
            </p:nvPicPr>
            <p:blipFill>
              <a:blip r:embed="rId6"/>
              <a:stretch>
                <a:fillRect/>
              </a:stretch>
            </p:blipFill>
            <p:spPr>
              <a:xfrm>
                <a:off x="8335" y="858"/>
                <a:ext cx="5263" cy="7005"/>
              </a:xfrm>
              <a:prstGeom prst="rect">
                <a:avLst/>
              </a:prstGeom>
              <a:noFill/>
              <a:ln w="9525">
                <a:noFill/>
              </a:ln>
            </p:spPr>
          </p:pic>
        </p:gr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41020" y="232410"/>
            <a:ext cx="400494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第四章  典型事故案例分析</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3"/>
            <a:stretch>
              <a:fillRect/>
            </a:stretch>
          </p:blipFill>
          <p:spPr>
            <a:xfrm>
              <a:off x="0" y="-1"/>
              <a:ext cx="7563224" cy="4354287"/>
            </a:xfrm>
            <a:prstGeom prst="rect">
              <a:avLst/>
            </a:prstGeom>
          </p:spPr>
        </p:pic>
        <p:pic>
          <p:nvPicPr>
            <p:cNvPr id="49" name="图片 48"/>
            <p:cNvPicPr>
              <a:picLocks noChangeAspect="1"/>
            </p:cNvPicPr>
            <p:nvPr/>
          </p:nvPicPr>
          <p:blipFill>
            <a:blip r:embed="rId4"/>
            <a:stretch>
              <a:fillRect/>
            </a:stretch>
          </p:blipFill>
          <p:spPr>
            <a:xfrm>
              <a:off x="2" y="0"/>
              <a:ext cx="6255656" cy="1990719"/>
            </a:xfrm>
            <a:prstGeom prst="rect">
              <a:avLst/>
            </a:prstGeom>
          </p:spPr>
        </p:pic>
      </p:grpSp>
      <p:sp>
        <p:nvSpPr>
          <p:cNvPr id="7" name="文本框 6"/>
          <p:cNvSpPr txBox="1"/>
          <p:nvPr/>
        </p:nvSpPr>
        <p:spPr>
          <a:xfrm>
            <a:off x="629603" y="759460"/>
            <a:ext cx="2316480" cy="398780"/>
          </a:xfrm>
          <a:prstGeom prst="rect">
            <a:avLst/>
          </a:prstGeom>
          <a:noFill/>
        </p:spPr>
        <p:txBody>
          <a:bodyPr wrap="none" rtlCol="0" anchor="t">
            <a:spAutoFit/>
          </a:bodyPr>
          <a:lstStyle/>
          <a:p>
            <a:pPr algn="l"/>
            <a:r>
              <a:rPr lang="zh-CN" altLang="en-US" sz="20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二、事故原因分析</a:t>
            </a:r>
          </a:p>
        </p:txBody>
      </p:sp>
      <p:sp>
        <p:nvSpPr>
          <p:cNvPr id="15" name="文本框 14"/>
          <p:cNvSpPr txBox="1"/>
          <p:nvPr/>
        </p:nvSpPr>
        <p:spPr>
          <a:xfrm>
            <a:off x="916305" y="1224280"/>
            <a:ext cx="1466850" cy="368300"/>
          </a:xfrm>
          <a:prstGeom prst="rect">
            <a:avLst/>
          </a:prstGeom>
          <a:noFill/>
        </p:spPr>
        <p:txBody>
          <a:bodyPr wrap="none" rtlCol="0" anchor="t">
            <a:spAutoFit/>
          </a:bodyPr>
          <a:lstStyle/>
          <a:p>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sym typeface="+mn-ea"/>
              </a:rPr>
              <a:t>1</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mn-ea"/>
              </a:rPr>
              <a:t>、直接原因</a:t>
            </a:r>
          </a:p>
        </p:txBody>
      </p:sp>
      <p:grpSp>
        <p:nvGrpSpPr>
          <p:cNvPr id="30" name="组合 29"/>
          <p:cNvGrpSpPr/>
          <p:nvPr/>
        </p:nvGrpSpPr>
        <p:grpSpPr>
          <a:xfrm>
            <a:off x="915988" y="1148080"/>
            <a:ext cx="7312025" cy="3547110"/>
            <a:chOff x="1188" y="2003"/>
            <a:chExt cx="11515" cy="5586"/>
          </a:xfrm>
        </p:grpSpPr>
        <p:sp>
          <p:nvSpPr>
            <p:cNvPr id="20" name="Oval 13"/>
            <p:cNvSpPr/>
            <p:nvPr/>
          </p:nvSpPr>
          <p:spPr>
            <a:xfrm>
              <a:off x="6699" y="2418"/>
              <a:ext cx="864" cy="864"/>
            </a:xfrm>
            <a:prstGeom prst="ellipse">
              <a:avLst/>
            </a:prstGeom>
            <a:solidFill>
              <a:srgbClr val="EAA700"/>
            </a:solidFill>
            <a:ln>
              <a:noFill/>
            </a:ln>
          </p:spPr>
          <p:style>
            <a:lnRef idx="2">
              <a:schemeClr val="accent1">
                <a:shade val="50000"/>
              </a:schemeClr>
            </a:lnRef>
            <a:fillRef idx="1">
              <a:schemeClr val="accent1"/>
            </a:fillRef>
            <a:effectRef idx="0">
              <a:schemeClr val="accent1"/>
            </a:effectRef>
            <a:fontRef idx="minor">
              <a:schemeClr val="lt1"/>
            </a:fontRef>
          </p:style>
          <p:txBody>
            <a:bodyPr lIns="17780" tIns="0" rIns="0" bIns="36195" rtlCol="0" anchor="ctr" anchorCtr="1"/>
            <a:lstStyle/>
            <a:p>
              <a:pPr algn="ctr" fontAlgn="auto"/>
              <a:r>
                <a:rPr lang="zh-CN" altLang="en-US" sz="2000" b="1" spc="100">
                  <a:solidFill>
                    <a:schemeClr val="bg1"/>
                  </a:solidFill>
                  <a:uFillTx/>
                  <a:latin typeface="微软雅黑" panose="020B0503020204020204" pitchFamily="34" charset="-122"/>
                  <a:ea typeface="微软雅黑" panose="020B0503020204020204" pitchFamily="34" charset="-122"/>
                </a:rPr>
                <a:t>①</a:t>
              </a:r>
            </a:p>
          </p:txBody>
        </p:sp>
        <p:sp>
          <p:nvSpPr>
            <p:cNvPr id="21" name="Oval 16"/>
            <p:cNvSpPr/>
            <p:nvPr/>
          </p:nvSpPr>
          <p:spPr>
            <a:xfrm>
              <a:off x="6699" y="5534"/>
              <a:ext cx="864" cy="864"/>
            </a:xfrm>
            <a:prstGeom prst="ellipse">
              <a:avLst/>
            </a:prstGeom>
            <a:solidFill>
              <a:srgbClr val="DB1951"/>
            </a:solidFill>
            <a:ln>
              <a:noFill/>
            </a:ln>
          </p:spPr>
          <p:style>
            <a:lnRef idx="2">
              <a:schemeClr val="accent1">
                <a:shade val="50000"/>
              </a:schemeClr>
            </a:lnRef>
            <a:fillRef idx="1">
              <a:schemeClr val="accent1"/>
            </a:fillRef>
            <a:effectRef idx="0">
              <a:schemeClr val="accent1"/>
            </a:effectRef>
            <a:fontRef idx="minor">
              <a:schemeClr val="lt1"/>
            </a:fontRef>
          </p:style>
          <p:txBody>
            <a:bodyPr lIns="17780" tIns="0" rIns="0" bIns="36195" rtlCol="0" anchor="ctr" anchorCtr="1"/>
            <a:lstStyle/>
            <a:p>
              <a:pPr algn="ctr"/>
              <a:r>
                <a:rPr lang="zh-CN" altLang="en-US" sz="2000" b="1" spc="100">
                  <a:solidFill>
                    <a:schemeClr val="bg1"/>
                  </a:solidFill>
                  <a:uFillTx/>
                  <a:latin typeface="微软雅黑" panose="020B0503020204020204" pitchFamily="34" charset="-122"/>
                  <a:ea typeface="微软雅黑" panose="020B0503020204020204" pitchFamily="34" charset="-122"/>
                </a:rPr>
                <a:t>②</a:t>
              </a:r>
            </a:p>
          </p:txBody>
        </p:sp>
        <p:sp>
          <p:nvSpPr>
            <p:cNvPr id="28" name="Quad Arrow Callout 23"/>
            <p:cNvSpPr/>
            <p:nvPr/>
          </p:nvSpPr>
          <p:spPr>
            <a:xfrm>
              <a:off x="1188" y="2418"/>
              <a:ext cx="5240" cy="5171"/>
            </a:xfrm>
            <a:prstGeom prst="quadArrowCallout">
              <a:avLst>
                <a:gd name="adj1" fmla="val 20487"/>
                <a:gd name="adj2" fmla="val 18515"/>
                <a:gd name="adj3" fmla="val 18515"/>
                <a:gd name="adj4" fmla="val 48123"/>
              </a:avLst>
            </a:prstGeom>
            <a:solidFill>
              <a:srgbClr val="16B6C2"/>
            </a:solidFill>
            <a:ln>
              <a:solidFill>
                <a:srgbClr val="16B6C2"/>
              </a:solidFill>
            </a:ln>
            <a:scene3d>
              <a:camera prst="obliqueBottomLeft"/>
              <a:lightRig rig="threePt" dir="t"/>
            </a:scene3d>
            <a:sp3d extrusionH="76200" contourW="12700">
              <a:bevelB w="152400" h="50800" prst="softRound"/>
              <a:extrusionClr>
                <a:schemeClr val="bg1"/>
              </a:extrusionClr>
              <a:contourClr>
                <a:srgbClr val="16B6C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文本框 13"/>
            <p:cNvSpPr txBox="1"/>
            <p:nvPr/>
          </p:nvSpPr>
          <p:spPr>
            <a:xfrm>
              <a:off x="2437" y="3713"/>
              <a:ext cx="2702" cy="2615"/>
            </a:xfrm>
            <a:prstGeom prst="rect">
              <a:avLst/>
            </a:prstGeom>
            <a:noFill/>
          </p:spPr>
          <p:txBody>
            <a:bodyPr wrap="square" rtlCol="0" anchor="t">
              <a:spAutoFit/>
            </a:bodyPr>
            <a:lstStyle/>
            <a:p>
              <a:pPr algn="just"/>
              <a:r>
                <a:rPr lang="zh-CN" altLang="en-US" sz="1700" b="1" spc="100" dirty="0">
                  <a:solidFill>
                    <a:schemeClr val="bg1"/>
                  </a:solidFill>
                  <a:uFillTx/>
                  <a:latin typeface="微软雅黑" panose="020B0503020204020204" pitchFamily="34" charset="-122"/>
                  <a:ea typeface="微软雅黑" panose="020B0503020204020204" pitchFamily="34" charset="-122"/>
                  <a:sym typeface="+mn-ea"/>
                </a:rPr>
                <a:t>事故调查组查明，该起特别重大火灾事故是一起因企业违规造成的责任事故。</a:t>
              </a:r>
            </a:p>
          </p:txBody>
        </p:sp>
        <p:sp>
          <p:nvSpPr>
            <p:cNvPr id="16" name="文本框 15"/>
            <p:cNvSpPr txBox="1"/>
            <p:nvPr/>
          </p:nvSpPr>
          <p:spPr>
            <a:xfrm>
              <a:off x="7563" y="2003"/>
              <a:ext cx="5141" cy="1695"/>
            </a:xfrm>
            <a:prstGeom prst="rect">
              <a:avLst/>
            </a:prstGeom>
            <a:noFill/>
          </p:spPr>
          <p:txBody>
            <a:bodyPr wrap="square" rtlCol="0" anchor="t">
              <a:spAutoFit/>
            </a:bodyPr>
            <a:lstStyle/>
            <a:p>
              <a:pPr indent="406400" algn="just" fontAlgn="auto"/>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焊接人员无证上岗，且违规操作，同时未采取有效防护措施，导致焊接熔化物溅到楼下不远处的聚氨酯硬泡保温材料上。</a:t>
              </a:r>
            </a:p>
          </p:txBody>
        </p:sp>
        <p:sp>
          <p:nvSpPr>
            <p:cNvPr id="17" name="文本框 16"/>
            <p:cNvSpPr txBox="1"/>
            <p:nvPr/>
          </p:nvSpPr>
          <p:spPr>
            <a:xfrm>
              <a:off x="7563" y="4343"/>
              <a:ext cx="5140" cy="3246"/>
            </a:xfrm>
            <a:prstGeom prst="rect">
              <a:avLst/>
            </a:prstGeom>
            <a:noFill/>
          </p:spPr>
          <p:txBody>
            <a:bodyPr wrap="square" rtlCol="0" anchor="t">
              <a:spAutoFit/>
            </a:bodyPr>
            <a:lstStyle/>
            <a:p>
              <a:pPr indent="406400" algn="just" defTabSz="914400" fontAlgn="auto">
                <a:lnSpc>
                  <a:spcPct val="10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工程中所采用的聚氨酯硬泡保温材料不合格或部分不合格。</a:t>
              </a:r>
            </a:p>
            <a:p>
              <a:pPr indent="406400" algn="just" defTabSz="914400" fontAlgn="auto">
                <a:lnSpc>
                  <a:spcPct val="10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用于建筑节能工程的保温材料的燃烧性能要求是不低于B2级。而按照标准，B2级别的燃烧性能要求应具有的性能之一就是不能被焊渣引燃。很明显，该被引燃的聚氨酯硬泡保温材料硬泡不合格。</a:t>
              </a: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41020" y="232410"/>
            <a:ext cx="400494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第四章  典型事故案例分析</a:t>
            </a:r>
          </a:p>
        </p:txBody>
      </p:sp>
      <p:sp>
        <p:nvSpPr>
          <p:cNvPr id="15" name="文本框 14"/>
          <p:cNvSpPr txBox="1"/>
          <p:nvPr/>
        </p:nvSpPr>
        <p:spPr>
          <a:xfrm>
            <a:off x="921385" y="817245"/>
            <a:ext cx="1466850" cy="368300"/>
          </a:xfrm>
          <a:prstGeom prst="rect">
            <a:avLst/>
          </a:prstGeom>
          <a:noFill/>
        </p:spPr>
        <p:txBody>
          <a:bodyPr wrap="none" rtlCol="0" anchor="t">
            <a:spAutoFit/>
          </a:bodyPr>
          <a:lstStyle/>
          <a:p>
            <a:pPr algn="l"/>
            <a:r>
              <a:rPr b="1" dirty="0">
                <a:solidFill>
                  <a:schemeClr val="tx1">
                    <a:lumMod val="85000"/>
                    <a:lumOff val="15000"/>
                  </a:schemeClr>
                </a:solidFill>
                <a:latin typeface="微软雅黑" panose="020B0503020204020204" pitchFamily="34" charset="-122"/>
                <a:ea typeface="微软雅黑" panose="020B0503020204020204" pitchFamily="34" charset="-122"/>
                <a:sym typeface="+mn-ea"/>
              </a:rPr>
              <a:t>2</a:t>
            </a:r>
            <a:r>
              <a:rPr lang="zh-CN" b="1"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b="1" dirty="0">
                <a:solidFill>
                  <a:schemeClr val="tx1">
                    <a:lumMod val="85000"/>
                    <a:lumOff val="15000"/>
                  </a:schemeClr>
                </a:solidFill>
                <a:latin typeface="微软雅黑" panose="020B0503020204020204" pitchFamily="34" charset="-122"/>
                <a:ea typeface="微软雅黑" panose="020B0503020204020204" pitchFamily="34" charset="-122"/>
                <a:sym typeface="+mn-ea"/>
              </a:rPr>
              <a:t>根本原因</a:t>
            </a:r>
          </a:p>
        </p:txBody>
      </p:sp>
      <p:sp>
        <p:nvSpPr>
          <p:cNvPr id="2" name="文本框 1"/>
          <p:cNvSpPr txBox="1"/>
          <p:nvPr/>
        </p:nvSpPr>
        <p:spPr>
          <a:xfrm>
            <a:off x="921385" y="1265555"/>
            <a:ext cx="2560320" cy="922020"/>
          </a:xfrm>
          <a:prstGeom prst="rect">
            <a:avLst/>
          </a:prstGeom>
          <a:noFill/>
        </p:spPr>
        <p:txBody>
          <a:bodyPr wrap="square" rtlCol="0" anchor="t">
            <a:spAutoFit/>
          </a:bodyPr>
          <a:lstStyle/>
          <a:p>
            <a:pPr algn="just"/>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mn-ea"/>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mn-ea"/>
              </a:rPr>
              <a:t>）装修工程违法违规，层层多次分包，导致安全责任落实不到位</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p>
        </p:txBody>
      </p:sp>
      <p:sp>
        <p:nvSpPr>
          <p:cNvPr id="13" name="文本框 12"/>
          <p:cNvSpPr txBox="1"/>
          <p:nvPr/>
        </p:nvSpPr>
        <p:spPr>
          <a:xfrm>
            <a:off x="3879215" y="882333"/>
            <a:ext cx="1418590" cy="321945"/>
          </a:xfrm>
          <a:prstGeom prst="rect">
            <a:avLst/>
          </a:prstGeom>
          <a:solidFill>
            <a:srgbClr val="FFC000"/>
          </a:solidFill>
        </p:spPr>
        <p:txBody>
          <a:bodyPr wrap="square" rtlCol="0" anchor="ctr" anchorCtr="1">
            <a:spAutoFit/>
          </a:bodyPr>
          <a:lstStyle/>
          <a:p>
            <a:pPr algn="ctr"/>
            <a:r>
              <a:rPr lang="zh-CN" altLang="en-US" sz="1500" b="1" spc="100">
                <a:solidFill>
                  <a:schemeClr val="bg1"/>
                </a:solidFill>
                <a:uFillTx/>
                <a:latin typeface="微软雅黑" panose="020B0503020204020204" pitchFamily="34" charset="-122"/>
                <a:ea typeface="微软雅黑" panose="020B0503020204020204" pitchFamily="34" charset="-122"/>
              </a:rPr>
              <a:t>个体业主支某</a:t>
            </a:r>
          </a:p>
        </p:txBody>
      </p:sp>
      <p:sp>
        <p:nvSpPr>
          <p:cNvPr id="10" name="文本框 9"/>
          <p:cNvSpPr txBox="1"/>
          <p:nvPr/>
        </p:nvSpPr>
        <p:spPr>
          <a:xfrm>
            <a:off x="3879395" y="2347913"/>
            <a:ext cx="1418410" cy="783590"/>
          </a:xfrm>
          <a:prstGeom prst="rect">
            <a:avLst/>
          </a:prstGeom>
          <a:solidFill>
            <a:srgbClr val="FFC000"/>
          </a:solidFill>
        </p:spPr>
        <p:txBody>
          <a:bodyPr wrap="square" rtlCol="0" anchor="ctr" anchorCtr="1">
            <a:spAutoFit/>
          </a:bodyPr>
          <a:lstStyle/>
          <a:p>
            <a:pPr algn="ctr"/>
            <a:r>
              <a:rPr lang="zh-CN" altLang="en-US" sz="1500" b="1" spc="100">
                <a:solidFill>
                  <a:schemeClr val="bg1"/>
                </a:solidFill>
                <a:uFillTx/>
                <a:latin typeface="微软雅黑" panose="020B0503020204020204" pitchFamily="34" charset="-122"/>
                <a:ea typeface="微软雅黑" panose="020B0503020204020204" pitchFamily="34" charset="-122"/>
              </a:rPr>
              <a:t>分包方</a:t>
            </a:r>
          </a:p>
          <a:p>
            <a:pPr algn="ctr"/>
            <a:r>
              <a:rPr lang="zh-CN" altLang="en-US" sz="1500" b="1" spc="100">
                <a:solidFill>
                  <a:schemeClr val="bg1"/>
                </a:solidFill>
                <a:uFillTx/>
                <a:latin typeface="微软雅黑" panose="020B0503020204020204" pitchFamily="34" charset="-122"/>
                <a:ea typeface="微软雅黑" panose="020B0503020204020204" pitchFamily="34" charset="-122"/>
              </a:rPr>
              <a:t>上海佳艺建筑装饰工程公司</a:t>
            </a:r>
          </a:p>
        </p:txBody>
      </p:sp>
      <p:sp>
        <p:nvSpPr>
          <p:cNvPr id="6" name="文本框 5"/>
          <p:cNvSpPr txBox="1"/>
          <p:nvPr/>
        </p:nvSpPr>
        <p:spPr>
          <a:xfrm>
            <a:off x="921385" y="2464435"/>
            <a:ext cx="836930" cy="553085"/>
          </a:xfrm>
          <a:prstGeom prst="rect">
            <a:avLst/>
          </a:prstGeom>
          <a:solidFill>
            <a:srgbClr val="16B6C2"/>
          </a:solidFill>
        </p:spPr>
        <p:txBody>
          <a:bodyPr wrap="square" rtlCol="0" anchor="ctr" anchorCtr="1">
            <a:spAutoFit/>
          </a:bodyPr>
          <a:lstStyle/>
          <a:p>
            <a:pPr algn="ctr"/>
            <a:r>
              <a:rPr lang="zh-CN" altLang="en-US" sz="1500" b="1" spc="100">
                <a:solidFill>
                  <a:schemeClr val="bg1"/>
                </a:solidFill>
                <a:uFillTx/>
                <a:latin typeface="微软雅黑" panose="020B0503020204020204" pitchFamily="34" charset="-122"/>
                <a:ea typeface="微软雅黑" panose="020B0503020204020204" pitchFamily="34" charset="-122"/>
              </a:rPr>
              <a:t>静安区建交委</a:t>
            </a:r>
          </a:p>
        </p:txBody>
      </p:sp>
      <p:sp>
        <p:nvSpPr>
          <p:cNvPr id="8" name="文本框 7"/>
          <p:cNvSpPr txBox="1"/>
          <p:nvPr/>
        </p:nvSpPr>
        <p:spPr>
          <a:xfrm>
            <a:off x="2074545" y="2348230"/>
            <a:ext cx="1480820" cy="783590"/>
          </a:xfrm>
          <a:prstGeom prst="rect">
            <a:avLst/>
          </a:prstGeom>
          <a:solidFill>
            <a:srgbClr val="DB1951"/>
          </a:solidFill>
        </p:spPr>
        <p:txBody>
          <a:bodyPr wrap="square" rtlCol="0">
            <a:spAutoFit/>
          </a:bodyPr>
          <a:lstStyle/>
          <a:p>
            <a:pPr algn="ctr"/>
            <a:r>
              <a:rPr lang="zh-CN" altLang="en-US" sz="1500" b="1" spc="100">
                <a:solidFill>
                  <a:schemeClr val="bg1"/>
                </a:solidFill>
                <a:uFillTx/>
                <a:latin typeface="微软雅黑" panose="020B0503020204020204" pitchFamily="34" charset="-122"/>
                <a:ea typeface="微软雅黑" panose="020B0503020204020204" pitchFamily="34" charset="-122"/>
              </a:rPr>
              <a:t>工程总包方</a:t>
            </a:r>
          </a:p>
          <a:p>
            <a:pPr algn="ctr"/>
            <a:r>
              <a:rPr lang="zh-CN" altLang="en-US" sz="1500" b="1" spc="100">
                <a:solidFill>
                  <a:schemeClr val="bg1"/>
                </a:solidFill>
                <a:uFillTx/>
                <a:latin typeface="微软雅黑" panose="020B0503020204020204" pitchFamily="34" charset="-122"/>
                <a:ea typeface="微软雅黑" panose="020B0503020204020204" pitchFamily="34" charset="-122"/>
              </a:rPr>
              <a:t>上海市静安区建设总公司</a:t>
            </a:r>
          </a:p>
        </p:txBody>
      </p:sp>
      <p:sp>
        <p:nvSpPr>
          <p:cNvPr id="22" name="文本框 21"/>
          <p:cNvSpPr txBox="1"/>
          <p:nvPr/>
        </p:nvSpPr>
        <p:spPr>
          <a:xfrm>
            <a:off x="5674360" y="1824355"/>
            <a:ext cx="2941320" cy="553085"/>
          </a:xfrm>
          <a:prstGeom prst="rect">
            <a:avLst/>
          </a:prstGeom>
          <a:solidFill>
            <a:srgbClr val="DB1951"/>
          </a:solidFill>
        </p:spPr>
        <p:txBody>
          <a:bodyPr wrap="square" rtlCol="0" anchor="ctr" anchorCtr="1">
            <a:spAutoFit/>
          </a:bodyPr>
          <a:lstStyle/>
          <a:p>
            <a:pPr algn="ctr"/>
            <a:r>
              <a:rPr lang="zh-CN" altLang="en-US" sz="1500" b="1" spc="100">
                <a:solidFill>
                  <a:schemeClr val="bg1"/>
                </a:solidFill>
                <a:uFillTx/>
                <a:latin typeface="微软雅黑" panose="020B0503020204020204" pitchFamily="34" charset="-122"/>
                <a:ea typeface="微软雅黑" panose="020B0503020204020204" pitchFamily="34" charset="-122"/>
              </a:rPr>
              <a:t>脚手架搭设作业：</a:t>
            </a:r>
          </a:p>
          <a:p>
            <a:pPr algn="ctr"/>
            <a:r>
              <a:rPr lang="zh-CN" altLang="en-US" sz="1500" b="1" spc="100">
                <a:solidFill>
                  <a:schemeClr val="bg1"/>
                </a:solidFill>
                <a:uFillTx/>
                <a:latin typeface="微软雅黑" panose="020B0503020204020204" pitchFamily="34" charset="-122"/>
                <a:ea typeface="微软雅黑" panose="020B0503020204020204" pitchFamily="34" charset="-122"/>
              </a:rPr>
              <a:t>上海迪姆物业管理有限公司</a:t>
            </a:r>
          </a:p>
        </p:txBody>
      </p:sp>
      <p:sp>
        <p:nvSpPr>
          <p:cNvPr id="23" name="文本框 22"/>
          <p:cNvSpPr txBox="1"/>
          <p:nvPr/>
        </p:nvSpPr>
        <p:spPr>
          <a:xfrm>
            <a:off x="5675630" y="2461260"/>
            <a:ext cx="2940685" cy="553085"/>
          </a:xfrm>
          <a:prstGeom prst="rect">
            <a:avLst/>
          </a:prstGeom>
          <a:solidFill>
            <a:srgbClr val="DB1951"/>
          </a:solidFill>
        </p:spPr>
        <p:txBody>
          <a:bodyPr wrap="square" rtlCol="0" anchor="ctr" anchorCtr="1">
            <a:spAutoFit/>
          </a:bodyPr>
          <a:lstStyle/>
          <a:p>
            <a:pPr algn="ctr"/>
            <a:r>
              <a:rPr lang="zh-CN" altLang="en-US" sz="1500" b="1" spc="100">
                <a:solidFill>
                  <a:schemeClr val="bg1"/>
                </a:solidFill>
                <a:uFillTx/>
                <a:latin typeface="微软雅黑" panose="020B0503020204020204" pitchFamily="34" charset="-122"/>
                <a:ea typeface="微软雅黑" panose="020B0503020204020204" pitchFamily="34" charset="-122"/>
              </a:rPr>
              <a:t>节能工程、保温工程作业：</a:t>
            </a:r>
          </a:p>
          <a:p>
            <a:pPr algn="ctr"/>
            <a:r>
              <a:rPr lang="zh-CN" altLang="en-US" sz="1500" b="1" spc="100">
                <a:solidFill>
                  <a:schemeClr val="bg1"/>
                </a:solidFill>
                <a:uFillTx/>
                <a:latin typeface="微软雅黑" panose="020B0503020204020204" pitchFamily="34" charset="-122"/>
                <a:ea typeface="微软雅黑" panose="020B0503020204020204" pitchFamily="34" charset="-122"/>
              </a:rPr>
              <a:t>正捷节能工程有限公司</a:t>
            </a:r>
          </a:p>
        </p:txBody>
      </p:sp>
      <p:sp>
        <p:nvSpPr>
          <p:cNvPr id="24" name="文本框 23"/>
          <p:cNvSpPr txBox="1"/>
          <p:nvPr/>
        </p:nvSpPr>
        <p:spPr>
          <a:xfrm>
            <a:off x="5674360" y="3102610"/>
            <a:ext cx="2941955" cy="553085"/>
          </a:xfrm>
          <a:prstGeom prst="rect">
            <a:avLst/>
          </a:prstGeom>
          <a:solidFill>
            <a:srgbClr val="DB1951"/>
          </a:solidFill>
        </p:spPr>
        <p:txBody>
          <a:bodyPr wrap="square" rtlCol="0">
            <a:spAutoFit/>
          </a:bodyPr>
          <a:lstStyle/>
          <a:p>
            <a:pPr algn="ctr"/>
            <a:r>
              <a:rPr lang="zh-CN" altLang="en-US" sz="1500" b="1" spc="100">
                <a:solidFill>
                  <a:schemeClr val="bg1"/>
                </a:solidFill>
                <a:uFillTx/>
                <a:latin typeface="微软雅黑" panose="020B0503020204020204" pitchFamily="34" charset="-122"/>
                <a:ea typeface="微软雅黑" panose="020B0503020204020204" pitchFamily="34" charset="-122"/>
              </a:rPr>
              <a:t>铝窗作业：</a:t>
            </a:r>
          </a:p>
          <a:p>
            <a:pPr algn="ctr"/>
            <a:r>
              <a:rPr lang="zh-CN" altLang="en-US" sz="1500" b="1" spc="100">
                <a:solidFill>
                  <a:schemeClr val="bg1"/>
                </a:solidFill>
                <a:uFillTx/>
                <a:latin typeface="微软雅黑" panose="020B0503020204020204" pitchFamily="34" charset="-122"/>
                <a:ea typeface="微软雅黑" panose="020B0503020204020204" pitchFamily="34" charset="-122"/>
              </a:rPr>
              <a:t>中航铝门窗有限公司</a:t>
            </a:r>
          </a:p>
        </p:txBody>
      </p:sp>
      <p:sp>
        <p:nvSpPr>
          <p:cNvPr id="18" name="文本框 17"/>
          <p:cNvSpPr txBox="1"/>
          <p:nvPr/>
        </p:nvSpPr>
        <p:spPr>
          <a:xfrm>
            <a:off x="5674360" y="443865"/>
            <a:ext cx="1417955" cy="553085"/>
          </a:xfrm>
          <a:prstGeom prst="rect">
            <a:avLst/>
          </a:prstGeom>
          <a:solidFill>
            <a:srgbClr val="DB1951"/>
          </a:solidFill>
        </p:spPr>
        <p:txBody>
          <a:bodyPr wrap="square" rtlCol="0" anchor="ctr" anchorCtr="1">
            <a:spAutoFit/>
          </a:bodyPr>
          <a:lstStyle/>
          <a:p>
            <a:pPr algn="ctr"/>
            <a:r>
              <a:rPr lang="zh-CN" altLang="en-US" sz="1500" b="1" spc="100">
                <a:solidFill>
                  <a:schemeClr val="bg1"/>
                </a:solidFill>
                <a:uFillTx/>
                <a:latin typeface="微软雅黑" panose="020B0503020204020204" pitchFamily="34" charset="-122"/>
                <a:ea typeface="微软雅黑" panose="020B0503020204020204" pitchFamily="34" charset="-122"/>
              </a:rPr>
              <a:t>包工头郝某</a:t>
            </a:r>
          </a:p>
          <a:p>
            <a:pPr algn="ctr"/>
            <a:r>
              <a:rPr lang="zh-CN" altLang="en-US" sz="1500" b="1" spc="100">
                <a:solidFill>
                  <a:schemeClr val="bg1"/>
                </a:solidFill>
                <a:uFillTx/>
                <a:latin typeface="微软雅黑" panose="020B0503020204020204" pitchFamily="34" charset="-122"/>
                <a:ea typeface="微软雅黑" panose="020B0503020204020204" pitchFamily="34" charset="-122"/>
              </a:rPr>
              <a:t>负责搭脚手架</a:t>
            </a:r>
          </a:p>
        </p:txBody>
      </p:sp>
      <p:sp>
        <p:nvSpPr>
          <p:cNvPr id="19" name="文本框 18"/>
          <p:cNvSpPr txBox="1"/>
          <p:nvPr/>
        </p:nvSpPr>
        <p:spPr>
          <a:xfrm>
            <a:off x="5674360" y="1090295"/>
            <a:ext cx="1418590" cy="553085"/>
          </a:xfrm>
          <a:prstGeom prst="rect">
            <a:avLst/>
          </a:prstGeom>
          <a:solidFill>
            <a:srgbClr val="DB1951"/>
          </a:solidFill>
        </p:spPr>
        <p:txBody>
          <a:bodyPr wrap="square" rtlCol="0" anchor="ctr" anchorCtr="1">
            <a:spAutoFit/>
          </a:bodyPr>
          <a:lstStyle/>
          <a:p>
            <a:pPr algn="ctr"/>
            <a:r>
              <a:rPr lang="zh-CN" altLang="en-US" sz="1500" b="1" spc="100">
                <a:solidFill>
                  <a:schemeClr val="bg1"/>
                </a:solidFill>
                <a:uFillTx/>
                <a:latin typeface="微软雅黑" panose="020B0503020204020204" pitchFamily="34" charset="-122"/>
                <a:ea typeface="微软雅黑" panose="020B0503020204020204" pitchFamily="34" charset="-122"/>
              </a:rPr>
              <a:t>包工头沈某</a:t>
            </a:r>
          </a:p>
          <a:p>
            <a:pPr algn="ctr"/>
            <a:r>
              <a:rPr lang="zh-CN" altLang="en-US" sz="1500" b="1" spc="100">
                <a:solidFill>
                  <a:schemeClr val="bg1"/>
                </a:solidFill>
                <a:uFillTx/>
                <a:latin typeface="微软雅黑" panose="020B0503020204020204" pitchFamily="34" charset="-122"/>
                <a:ea typeface="微软雅黑" panose="020B0503020204020204" pitchFamily="34" charset="-122"/>
              </a:rPr>
              <a:t>负责电焊</a:t>
            </a:r>
          </a:p>
        </p:txBody>
      </p:sp>
      <p:sp>
        <p:nvSpPr>
          <p:cNvPr id="25" name="文本框 24"/>
          <p:cNvSpPr txBox="1"/>
          <p:nvPr/>
        </p:nvSpPr>
        <p:spPr>
          <a:xfrm>
            <a:off x="7396480" y="1090295"/>
            <a:ext cx="1219200" cy="553085"/>
          </a:xfrm>
          <a:prstGeom prst="rect">
            <a:avLst/>
          </a:prstGeom>
          <a:solidFill>
            <a:srgbClr val="484398"/>
          </a:solidFill>
        </p:spPr>
        <p:txBody>
          <a:bodyPr wrap="square" rtlCol="0" anchor="ctr" anchorCtr="1">
            <a:spAutoFit/>
          </a:bodyPr>
          <a:lstStyle/>
          <a:p>
            <a:pPr algn="ctr"/>
            <a:r>
              <a:rPr lang="zh-CN" altLang="en-US" sz="1500" b="1" spc="100">
                <a:solidFill>
                  <a:schemeClr val="bg1"/>
                </a:solidFill>
                <a:uFillTx/>
                <a:latin typeface="微软雅黑" panose="020B0503020204020204" pitchFamily="34" charset="-122"/>
                <a:ea typeface="微软雅黑" panose="020B0503020204020204" pitchFamily="34" charset="-122"/>
              </a:rPr>
              <a:t>无操作资质的电焊工</a:t>
            </a:r>
          </a:p>
        </p:txBody>
      </p:sp>
      <p:sp>
        <p:nvSpPr>
          <p:cNvPr id="50" name="文本框 49"/>
          <p:cNvSpPr txBox="1"/>
          <p:nvPr/>
        </p:nvSpPr>
        <p:spPr>
          <a:xfrm>
            <a:off x="4635500" y="1523683"/>
            <a:ext cx="989330" cy="491490"/>
          </a:xfrm>
          <a:prstGeom prst="rect">
            <a:avLst/>
          </a:prstGeom>
          <a:solidFill>
            <a:srgbClr val="16B6C2"/>
          </a:solidFill>
        </p:spPr>
        <p:txBody>
          <a:bodyPr wrap="square" rtlCol="0" anchor="ctr" anchorCtr="1">
            <a:spAutoFit/>
          </a:bodyPr>
          <a:lstStyle/>
          <a:p>
            <a:pPr algn="l"/>
            <a:r>
              <a:rPr lang="zh-CN" altLang="en-US" sz="1300" b="1" spc="100">
                <a:solidFill>
                  <a:schemeClr val="bg1"/>
                </a:solidFill>
                <a:uFillTx/>
                <a:latin typeface="微软雅黑" panose="020B0503020204020204" pitchFamily="34" charset="-122"/>
                <a:ea typeface="微软雅黑" panose="020B0503020204020204" pitchFamily="34" charset="-122"/>
              </a:rPr>
              <a:t>（公司人员转包）</a:t>
            </a:r>
          </a:p>
        </p:txBody>
      </p:sp>
      <p:sp>
        <p:nvSpPr>
          <p:cNvPr id="51" name="文本框 50"/>
          <p:cNvSpPr txBox="1"/>
          <p:nvPr/>
        </p:nvSpPr>
        <p:spPr>
          <a:xfrm>
            <a:off x="3220085" y="3241675"/>
            <a:ext cx="1333500" cy="891540"/>
          </a:xfrm>
          <a:prstGeom prst="rect">
            <a:avLst/>
          </a:prstGeom>
          <a:solidFill>
            <a:srgbClr val="16B6C2"/>
          </a:solidFill>
        </p:spPr>
        <p:txBody>
          <a:bodyPr wrap="square" rtlCol="0" anchor="ctr" anchorCtr="1">
            <a:spAutoFit/>
          </a:bodyPr>
          <a:lstStyle/>
          <a:p>
            <a:pPr algn="just"/>
            <a:r>
              <a:rPr lang="zh-CN" altLang="en-US" sz="1300" b="1" spc="100">
                <a:solidFill>
                  <a:schemeClr val="bg1"/>
                </a:solidFill>
                <a:uFillTx/>
                <a:latin typeface="微软雅黑" panose="020B0503020204020204" pitchFamily="34" charset="-122"/>
                <a:ea typeface="微软雅黑" panose="020B0503020204020204" pitchFamily="34" charset="-122"/>
              </a:rPr>
              <a:t>（佳艺为总承包商静安建设总公司全资子公司之一）</a:t>
            </a:r>
          </a:p>
        </p:txBody>
      </p:sp>
      <p:sp>
        <p:nvSpPr>
          <p:cNvPr id="52" name="文本框 51"/>
          <p:cNvSpPr txBox="1"/>
          <p:nvPr/>
        </p:nvSpPr>
        <p:spPr>
          <a:xfrm>
            <a:off x="2669540" y="4269740"/>
            <a:ext cx="3844925" cy="553085"/>
          </a:xfrm>
          <a:prstGeom prst="rect">
            <a:avLst/>
          </a:prstGeom>
          <a:solidFill>
            <a:srgbClr val="FFC000"/>
          </a:solidFill>
        </p:spPr>
        <p:txBody>
          <a:bodyPr wrap="square" rtlCol="0" anchor="ctr" anchorCtr="1">
            <a:spAutoFit/>
          </a:bodyPr>
          <a:lstStyle/>
          <a:p>
            <a:pPr algn="ctr"/>
            <a:r>
              <a:rPr lang="zh-CN" altLang="en-US" sz="1500" b="1" spc="100">
                <a:solidFill>
                  <a:schemeClr val="bg1"/>
                </a:solidFill>
                <a:uFillTx/>
                <a:latin typeface="微软雅黑" panose="020B0503020204020204" pitchFamily="34" charset="-122"/>
                <a:ea typeface="微软雅黑" panose="020B0503020204020204" pitchFamily="34" charset="-122"/>
              </a:rPr>
              <a:t>监理：上海市静安建设工程监理有限公司</a:t>
            </a:r>
          </a:p>
          <a:p>
            <a:pPr algn="ctr"/>
            <a:r>
              <a:rPr lang="zh-CN" altLang="en-US" sz="1500" b="1" spc="100">
                <a:solidFill>
                  <a:schemeClr val="bg1"/>
                </a:solidFill>
                <a:uFillTx/>
                <a:latin typeface="微软雅黑" panose="020B0503020204020204" pitchFamily="34" charset="-122"/>
                <a:ea typeface="微软雅黑" panose="020B0503020204020204" pitchFamily="34" charset="-122"/>
              </a:rPr>
              <a:t>设计：上海静安置业设计有限公司</a:t>
            </a:r>
          </a:p>
        </p:txBody>
      </p:sp>
      <p:sp>
        <p:nvSpPr>
          <p:cNvPr id="54" name="文本框 53"/>
          <p:cNvSpPr txBox="1"/>
          <p:nvPr/>
        </p:nvSpPr>
        <p:spPr>
          <a:xfrm>
            <a:off x="7233920" y="3931285"/>
            <a:ext cx="1263015" cy="922020"/>
          </a:xfrm>
          <a:prstGeom prst="rect">
            <a:avLst/>
          </a:prstGeom>
          <a:noFill/>
          <a:extLst>
            <a:ext uri="{909E8E84-426E-40DD-AFC4-6F175D3DCCD1}">
              <a14:hiddenFill xmlns:a14="http://schemas.microsoft.com/office/drawing/2010/main">
                <a:solidFill>
                  <a:srgbClr val="16B6C2"/>
                </a:solidFill>
              </a14:hiddenFill>
            </a:ext>
          </a:extLst>
        </p:spPr>
        <p:txBody>
          <a:bodyPr wrap="square" rtlCol="0" anchor="ctr" anchorCtr="1">
            <a:spAutoFit/>
          </a:bodyPr>
          <a:lstStyle/>
          <a:p>
            <a:pPr algn="l"/>
            <a:r>
              <a:rPr lang="zh-CN" altLang="en-US" b="1" spc="100">
                <a:solidFill>
                  <a:schemeClr val="tx1">
                    <a:lumMod val="85000"/>
                    <a:lumOff val="15000"/>
                  </a:schemeClr>
                </a:solidFill>
                <a:uFillTx/>
                <a:latin typeface="微软雅黑" panose="020B0503020204020204" pitchFamily="34" charset="-122"/>
                <a:ea typeface="微软雅黑" panose="020B0503020204020204" pitchFamily="34" charset="-122"/>
              </a:rPr>
              <a:t>改造工程被层层转包示意图</a:t>
            </a:r>
          </a:p>
        </p:txBody>
      </p:sp>
      <p:grpSp>
        <p:nvGrpSpPr>
          <p:cNvPr id="56" name="组合 55"/>
          <p:cNvGrpSpPr/>
          <p:nvPr/>
        </p:nvGrpSpPr>
        <p:grpSpPr>
          <a:xfrm flipH="1" flipV="1">
            <a:off x="7539178" y="4220024"/>
            <a:ext cx="1604822" cy="923926"/>
            <a:chOff x="0" y="-1"/>
            <a:chExt cx="7563224" cy="4354287"/>
          </a:xfrm>
        </p:grpSpPr>
        <p:pic>
          <p:nvPicPr>
            <p:cNvPr id="57" name="图片 56"/>
            <p:cNvPicPr>
              <a:picLocks noChangeAspect="1"/>
            </p:cNvPicPr>
            <p:nvPr/>
          </p:nvPicPr>
          <p:blipFill>
            <a:blip r:embed="rId3"/>
            <a:stretch>
              <a:fillRect/>
            </a:stretch>
          </p:blipFill>
          <p:spPr>
            <a:xfrm>
              <a:off x="0" y="-1"/>
              <a:ext cx="7563224" cy="4354287"/>
            </a:xfrm>
            <a:prstGeom prst="rect">
              <a:avLst/>
            </a:prstGeom>
          </p:spPr>
        </p:pic>
        <p:pic>
          <p:nvPicPr>
            <p:cNvPr id="58" name="图片 57"/>
            <p:cNvPicPr>
              <a:picLocks noChangeAspect="1"/>
            </p:cNvPicPr>
            <p:nvPr/>
          </p:nvPicPr>
          <p:blipFill>
            <a:blip r:embed="rId4"/>
            <a:stretch>
              <a:fillRect/>
            </a:stretch>
          </p:blipFill>
          <p:spPr>
            <a:xfrm>
              <a:off x="2" y="0"/>
              <a:ext cx="6255656" cy="1990719"/>
            </a:xfrm>
            <a:prstGeom prst="rect">
              <a:avLst/>
            </a:prstGeom>
          </p:spPr>
        </p:pic>
      </p:grpSp>
      <p:cxnSp>
        <p:nvCxnSpPr>
          <p:cNvPr id="7" name="直接连接符 6"/>
          <p:cNvCxnSpPr/>
          <p:nvPr/>
        </p:nvCxnSpPr>
        <p:spPr>
          <a:xfrm flipV="1">
            <a:off x="1828800" y="2731770"/>
            <a:ext cx="179705" cy="3810"/>
          </a:xfrm>
          <a:prstGeom prst="line">
            <a:avLst/>
          </a:prstGeom>
          <a:ln w="28575">
            <a:solidFill>
              <a:srgbClr val="D9D9D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肘形连接符 8"/>
          <p:cNvCxnSpPr/>
          <p:nvPr/>
        </p:nvCxnSpPr>
        <p:spPr>
          <a:xfrm flipV="1">
            <a:off x="5399405" y="726440"/>
            <a:ext cx="180001" cy="252002"/>
          </a:xfrm>
          <a:prstGeom prst="bentConnector3">
            <a:avLst>
              <a:gd name="adj1" fmla="val 49035"/>
            </a:avLst>
          </a:prstGeom>
          <a:ln w="28575" cmpd="sng">
            <a:solidFill>
              <a:srgbClr val="D9D9D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3628390" y="2727960"/>
            <a:ext cx="179705" cy="3810"/>
          </a:xfrm>
          <a:prstGeom prst="line">
            <a:avLst/>
          </a:prstGeom>
          <a:ln w="28575">
            <a:solidFill>
              <a:srgbClr val="D9D9D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7159625" y="1365250"/>
            <a:ext cx="179705" cy="3810"/>
          </a:xfrm>
          <a:prstGeom prst="line">
            <a:avLst/>
          </a:prstGeom>
          <a:ln w="28575">
            <a:solidFill>
              <a:srgbClr val="D9D9D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肘形连接符 19"/>
          <p:cNvCxnSpPr/>
          <p:nvPr/>
        </p:nvCxnSpPr>
        <p:spPr>
          <a:xfrm>
            <a:off x="5399405" y="1116965"/>
            <a:ext cx="180001" cy="252002"/>
          </a:xfrm>
          <a:prstGeom prst="bentConnector3">
            <a:avLst>
              <a:gd name="adj1" fmla="val 49035"/>
            </a:avLst>
          </a:prstGeom>
          <a:ln w="28575" cmpd="sng">
            <a:solidFill>
              <a:srgbClr val="D9D9D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肘形连接符 27"/>
          <p:cNvCxnSpPr/>
          <p:nvPr/>
        </p:nvCxnSpPr>
        <p:spPr>
          <a:xfrm flipV="1">
            <a:off x="5399405" y="2106295"/>
            <a:ext cx="180001" cy="468003"/>
          </a:xfrm>
          <a:prstGeom prst="bentConnector3">
            <a:avLst>
              <a:gd name="adj1" fmla="val 49035"/>
            </a:avLst>
          </a:prstGeom>
          <a:ln w="28575" cmpd="sng">
            <a:solidFill>
              <a:srgbClr val="D9D9D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5399405" y="2724150"/>
            <a:ext cx="179705" cy="3810"/>
          </a:xfrm>
          <a:prstGeom prst="line">
            <a:avLst/>
          </a:prstGeom>
          <a:ln w="28575">
            <a:solidFill>
              <a:srgbClr val="D9D9D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3" name="肘形连接符 32"/>
          <p:cNvCxnSpPr/>
          <p:nvPr/>
        </p:nvCxnSpPr>
        <p:spPr>
          <a:xfrm flipH="1" flipV="1">
            <a:off x="5399405" y="2898140"/>
            <a:ext cx="180001" cy="468003"/>
          </a:xfrm>
          <a:prstGeom prst="bentConnector3">
            <a:avLst>
              <a:gd name="adj1" fmla="val 49035"/>
            </a:avLst>
          </a:prstGeom>
          <a:ln w="28575" cmpd="sng">
            <a:solidFill>
              <a:srgbClr val="D9D9D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4587240" y="1265555"/>
            <a:ext cx="3175" cy="1008007"/>
          </a:xfrm>
          <a:prstGeom prst="line">
            <a:avLst/>
          </a:prstGeom>
          <a:ln w="28575">
            <a:solidFill>
              <a:srgbClr val="D9D9D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590415" y="3192145"/>
            <a:ext cx="3175" cy="1008007"/>
          </a:xfrm>
          <a:prstGeom prst="line">
            <a:avLst/>
          </a:prstGeom>
          <a:ln w="28575">
            <a:solidFill>
              <a:srgbClr val="D9D9D9"/>
            </a:solidFill>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41020" y="232410"/>
            <a:ext cx="400494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第四章  典型事故案例分析</a:t>
            </a:r>
          </a:p>
        </p:txBody>
      </p:sp>
      <p:grpSp>
        <p:nvGrpSpPr>
          <p:cNvPr id="56" name="组合 55"/>
          <p:cNvGrpSpPr/>
          <p:nvPr/>
        </p:nvGrpSpPr>
        <p:grpSpPr>
          <a:xfrm flipH="1" flipV="1">
            <a:off x="7539178" y="4220024"/>
            <a:ext cx="1604822" cy="923926"/>
            <a:chOff x="0" y="-1"/>
            <a:chExt cx="7563224" cy="4354287"/>
          </a:xfrm>
        </p:grpSpPr>
        <p:pic>
          <p:nvPicPr>
            <p:cNvPr id="57" name="图片 56"/>
            <p:cNvPicPr>
              <a:picLocks noChangeAspect="1"/>
            </p:cNvPicPr>
            <p:nvPr/>
          </p:nvPicPr>
          <p:blipFill>
            <a:blip r:embed="rId3"/>
            <a:stretch>
              <a:fillRect/>
            </a:stretch>
          </p:blipFill>
          <p:spPr>
            <a:xfrm>
              <a:off x="0" y="-1"/>
              <a:ext cx="7563224" cy="4354287"/>
            </a:xfrm>
            <a:prstGeom prst="rect">
              <a:avLst/>
            </a:prstGeom>
          </p:spPr>
        </p:pic>
        <p:pic>
          <p:nvPicPr>
            <p:cNvPr id="58" name="图片 57"/>
            <p:cNvPicPr>
              <a:picLocks noChangeAspect="1"/>
            </p:cNvPicPr>
            <p:nvPr/>
          </p:nvPicPr>
          <p:blipFill>
            <a:blip r:embed="rId4"/>
            <a:stretch>
              <a:fillRect/>
            </a:stretch>
          </p:blipFill>
          <p:spPr>
            <a:xfrm>
              <a:off x="2" y="0"/>
              <a:ext cx="6255656" cy="1990719"/>
            </a:xfrm>
            <a:prstGeom prst="rect">
              <a:avLst/>
            </a:prstGeom>
          </p:spPr>
        </p:pic>
      </p:grpSp>
      <p:grpSp>
        <p:nvGrpSpPr>
          <p:cNvPr id="77" name="组合 76"/>
          <p:cNvGrpSpPr/>
          <p:nvPr/>
        </p:nvGrpSpPr>
        <p:grpSpPr>
          <a:xfrm>
            <a:off x="0" y="1412875"/>
            <a:ext cx="8006715" cy="2839720"/>
            <a:chOff x="0" y="2555"/>
            <a:chExt cx="12609" cy="4472"/>
          </a:xfrm>
        </p:grpSpPr>
        <p:grpSp>
          <p:nvGrpSpPr>
            <p:cNvPr id="9" name="Group 3"/>
            <p:cNvGrpSpPr/>
            <p:nvPr/>
          </p:nvGrpSpPr>
          <p:grpSpPr>
            <a:xfrm>
              <a:off x="0" y="2555"/>
              <a:ext cx="5804" cy="4437"/>
              <a:chOff x="7146925" y="3490913"/>
              <a:chExt cx="10160000" cy="6734175"/>
            </a:xfrm>
          </p:grpSpPr>
          <p:sp>
            <p:nvSpPr>
              <p:cNvPr id="11" name="Freeform 242"/>
              <p:cNvSpPr/>
              <p:nvPr/>
            </p:nvSpPr>
            <p:spPr bwMode="auto">
              <a:xfrm>
                <a:off x="12426950" y="6650038"/>
                <a:ext cx="4879975" cy="1927225"/>
              </a:xfrm>
              <a:custGeom>
                <a:avLst/>
                <a:gdLst>
                  <a:gd name="T0" fmla="*/ 0 w 3074"/>
                  <a:gd name="T1" fmla="*/ 0 h 1214"/>
                  <a:gd name="T2" fmla="*/ 0 w 3074"/>
                  <a:gd name="T3" fmla="*/ 0 h 1214"/>
                  <a:gd name="T4" fmla="*/ 14 w 3074"/>
                  <a:gd name="T5" fmla="*/ 32 h 1214"/>
                  <a:gd name="T6" fmla="*/ 30 w 3074"/>
                  <a:gd name="T7" fmla="*/ 70 h 1214"/>
                  <a:gd name="T8" fmla="*/ 56 w 3074"/>
                  <a:gd name="T9" fmla="*/ 118 h 1214"/>
                  <a:gd name="T10" fmla="*/ 88 w 3074"/>
                  <a:gd name="T11" fmla="*/ 178 h 1214"/>
                  <a:gd name="T12" fmla="*/ 126 w 3074"/>
                  <a:gd name="T13" fmla="*/ 246 h 1214"/>
                  <a:gd name="T14" fmla="*/ 172 w 3074"/>
                  <a:gd name="T15" fmla="*/ 318 h 1214"/>
                  <a:gd name="T16" fmla="*/ 226 w 3074"/>
                  <a:gd name="T17" fmla="*/ 396 h 1214"/>
                  <a:gd name="T18" fmla="*/ 254 w 3074"/>
                  <a:gd name="T19" fmla="*/ 436 h 1214"/>
                  <a:gd name="T20" fmla="*/ 286 w 3074"/>
                  <a:gd name="T21" fmla="*/ 478 h 1214"/>
                  <a:gd name="T22" fmla="*/ 318 w 3074"/>
                  <a:gd name="T23" fmla="*/ 518 h 1214"/>
                  <a:gd name="T24" fmla="*/ 354 w 3074"/>
                  <a:gd name="T25" fmla="*/ 560 h 1214"/>
                  <a:gd name="T26" fmla="*/ 390 w 3074"/>
                  <a:gd name="T27" fmla="*/ 600 h 1214"/>
                  <a:gd name="T28" fmla="*/ 428 w 3074"/>
                  <a:gd name="T29" fmla="*/ 640 h 1214"/>
                  <a:gd name="T30" fmla="*/ 468 w 3074"/>
                  <a:gd name="T31" fmla="*/ 680 h 1214"/>
                  <a:gd name="T32" fmla="*/ 510 w 3074"/>
                  <a:gd name="T33" fmla="*/ 718 h 1214"/>
                  <a:gd name="T34" fmla="*/ 554 w 3074"/>
                  <a:gd name="T35" fmla="*/ 756 h 1214"/>
                  <a:gd name="T36" fmla="*/ 600 w 3074"/>
                  <a:gd name="T37" fmla="*/ 792 h 1214"/>
                  <a:gd name="T38" fmla="*/ 646 w 3074"/>
                  <a:gd name="T39" fmla="*/ 828 h 1214"/>
                  <a:gd name="T40" fmla="*/ 696 w 3074"/>
                  <a:gd name="T41" fmla="*/ 860 h 1214"/>
                  <a:gd name="T42" fmla="*/ 748 w 3074"/>
                  <a:gd name="T43" fmla="*/ 890 h 1214"/>
                  <a:gd name="T44" fmla="*/ 800 w 3074"/>
                  <a:gd name="T45" fmla="*/ 920 h 1214"/>
                  <a:gd name="T46" fmla="*/ 854 w 3074"/>
                  <a:gd name="T47" fmla="*/ 946 h 1214"/>
                  <a:gd name="T48" fmla="*/ 912 w 3074"/>
                  <a:gd name="T49" fmla="*/ 968 h 1214"/>
                  <a:gd name="T50" fmla="*/ 912 w 3074"/>
                  <a:gd name="T51" fmla="*/ 968 h 1214"/>
                  <a:gd name="T52" fmla="*/ 972 w 3074"/>
                  <a:gd name="T53" fmla="*/ 990 h 1214"/>
                  <a:gd name="T54" fmla="*/ 1036 w 3074"/>
                  <a:gd name="T55" fmla="*/ 1010 h 1214"/>
                  <a:gd name="T56" fmla="*/ 1106 w 3074"/>
                  <a:gd name="T57" fmla="*/ 1030 h 1214"/>
                  <a:gd name="T58" fmla="*/ 1180 w 3074"/>
                  <a:gd name="T59" fmla="*/ 1046 h 1214"/>
                  <a:gd name="T60" fmla="*/ 1258 w 3074"/>
                  <a:gd name="T61" fmla="*/ 1064 h 1214"/>
                  <a:gd name="T62" fmla="*/ 1338 w 3074"/>
                  <a:gd name="T63" fmla="*/ 1078 h 1214"/>
                  <a:gd name="T64" fmla="*/ 1422 w 3074"/>
                  <a:gd name="T65" fmla="*/ 1094 h 1214"/>
                  <a:gd name="T66" fmla="*/ 1508 w 3074"/>
                  <a:gd name="T67" fmla="*/ 1106 h 1214"/>
                  <a:gd name="T68" fmla="*/ 1684 w 3074"/>
                  <a:gd name="T69" fmla="*/ 1130 h 1214"/>
                  <a:gd name="T70" fmla="*/ 1866 w 3074"/>
                  <a:gd name="T71" fmla="*/ 1150 h 1214"/>
                  <a:gd name="T72" fmla="*/ 2046 w 3074"/>
                  <a:gd name="T73" fmla="*/ 1166 h 1214"/>
                  <a:gd name="T74" fmla="*/ 2222 w 3074"/>
                  <a:gd name="T75" fmla="*/ 1180 h 1214"/>
                  <a:gd name="T76" fmla="*/ 2392 w 3074"/>
                  <a:gd name="T77" fmla="*/ 1190 h 1214"/>
                  <a:gd name="T78" fmla="*/ 2552 w 3074"/>
                  <a:gd name="T79" fmla="*/ 1198 h 1214"/>
                  <a:gd name="T80" fmla="*/ 2696 w 3074"/>
                  <a:gd name="T81" fmla="*/ 1204 h 1214"/>
                  <a:gd name="T82" fmla="*/ 2822 w 3074"/>
                  <a:gd name="T83" fmla="*/ 1210 h 1214"/>
                  <a:gd name="T84" fmla="*/ 3006 w 3074"/>
                  <a:gd name="T85" fmla="*/ 1214 h 1214"/>
                  <a:gd name="T86" fmla="*/ 3074 w 3074"/>
                  <a:gd name="T87" fmla="*/ 1214 h 1214"/>
                  <a:gd name="T88" fmla="*/ 3074 w 3074"/>
                  <a:gd name="T89" fmla="*/ 0 h 1214"/>
                  <a:gd name="T90" fmla="*/ 0 w 3074"/>
                  <a:gd name="T91" fmla="*/ 0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74" h="1214">
                    <a:moveTo>
                      <a:pt x="0" y="0"/>
                    </a:moveTo>
                    <a:lnTo>
                      <a:pt x="0" y="0"/>
                    </a:lnTo>
                    <a:lnTo>
                      <a:pt x="14" y="32"/>
                    </a:lnTo>
                    <a:lnTo>
                      <a:pt x="30" y="70"/>
                    </a:lnTo>
                    <a:lnTo>
                      <a:pt x="56" y="118"/>
                    </a:lnTo>
                    <a:lnTo>
                      <a:pt x="88" y="178"/>
                    </a:lnTo>
                    <a:lnTo>
                      <a:pt x="126" y="246"/>
                    </a:lnTo>
                    <a:lnTo>
                      <a:pt x="172" y="318"/>
                    </a:lnTo>
                    <a:lnTo>
                      <a:pt x="226" y="396"/>
                    </a:lnTo>
                    <a:lnTo>
                      <a:pt x="254" y="436"/>
                    </a:lnTo>
                    <a:lnTo>
                      <a:pt x="286" y="478"/>
                    </a:lnTo>
                    <a:lnTo>
                      <a:pt x="318" y="518"/>
                    </a:lnTo>
                    <a:lnTo>
                      <a:pt x="354" y="560"/>
                    </a:lnTo>
                    <a:lnTo>
                      <a:pt x="390" y="600"/>
                    </a:lnTo>
                    <a:lnTo>
                      <a:pt x="428" y="640"/>
                    </a:lnTo>
                    <a:lnTo>
                      <a:pt x="468" y="680"/>
                    </a:lnTo>
                    <a:lnTo>
                      <a:pt x="510" y="718"/>
                    </a:lnTo>
                    <a:lnTo>
                      <a:pt x="554" y="756"/>
                    </a:lnTo>
                    <a:lnTo>
                      <a:pt x="600" y="792"/>
                    </a:lnTo>
                    <a:lnTo>
                      <a:pt x="646" y="828"/>
                    </a:lnTo>
                    <a:lnTo>
                      <a:pt x="696" y="860"/>
                    </a:lnTo>
                    <a:lnTo>
                      <a:pt x="748" y="890"/>
                    </a:lnTo>
                    <a:lnTo>
                      <a:pt x="800" y="920"/>
                    </a:lnTo>
                    <a:lnTo>
                      <a:pt x="854" y="946"/>
                    </a:lnTo>
                    <a:lnTo>
                      <a:pt x="912" y="968"/>
                    </a:lnTo>
                    <a:lnTo>
                      <a:pt x="912" y="968"/>
                    </a:lnTo>
                    <a:lnTo>
                      <a:pt x="972" y="990"/>
                    </a:lnTo>
                    <a:lnTo>
                      <a:pt x="1036" y="1010"/>
                    </a:lnTo>
                    <a:lnTo>
                      <a:pt x="1106" y="1030"/>
                    </a:lnTo>
                    <a:lnTo>
                      <a:pt x="1180" y="1046"/>
                    </a:lnTo>
                    <a:lnTo>
                      <a:pt x="1258" y="1064"/>
                    </a:lnTo>
                    <a:lnTo>
                      <a:pt x="1338" y="1078"/>
                    </a:lnTo>
                    <a:lnTo>
                      <a:pt x="1422" y="1094"/>
                    </a:lnTo>
                    <a:lnTo>
                      <a:pt x="1508" y="1106"/>
                    </a:lnTo>
                    <a:lnTo>
                      <a:pt x="1684" y="1130"/>
                    </a:lnTo>
                    <a:lnTo>
                      <a:pt x="1866" y="1150"/>
                    </a:lnTo>
                    <a:lnTo>
                      <a:pt x="2046" y="1166"/>
                    </a:lnTo>
                    <a:lnTo>
                      <a:pt x="2222" y="1180"/>
                    </a:lnTo>
                    <a:lnTo>
                      <a:pt x="2392" y="1190"/>
                    </a:lnTo>
                    <a:lnTo>
                      <a:pt x="2552" y="1198"/>
                    </a:lnTo>
                    <a:lnTo>
                      <a:pt x="2696" y="1204"/>
                    </a:lnTo>
                    <a:lnTo>
                      <a:pt x="2822" y="1210"/>
                    </a:lnTo>
                    <a:lnTo>
                      <a:pt x="3006" y="1214"/>
                    </a:lnTo>
                    <a:lnTo>
                      <a:pt x="3074" y="1214"/>
                    </a:lnTo>
                    <a:lnTo>
                      <a:pt x="3074" y="0"/>
                    </a:lnTo>
                    <a:lnTo>
                      <a:pt x="0" y="0"/>
                    </a:lnTo>
                    <a:close/>
                  </a:path>
                </a:pathLst>
              </a:custGeom>
              <a:solidFill>
                <a:srgbClr val="4843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12" name="Freeform 243"/>
              <p:cNvSpPr/>
              <p:nvPr/>
            </p:nvSpPr>
            <p:spPr bwMode="auto">
              <a:xfrm>
                <a:off x="12426950" y="6650038"/>
                <a:ext cx="4879975" cy="1927225"/>
              </a:xfrm>
              <a:custGeom>
                <a:avLst/>
                <a:gdLst>
                  <a:gd name="T0" fmla="*/ 0 w 3074"/>
                  <a:gd name="T1" fmla="*/ 0 h 1214"/>
                  <a:gd name="T2" fmla="*/ 0 w 3074"/>
                  <a:gd name="T3" fmla="*/ 0 h 1214"/>
                  <a:gd name="T4" fmla="*/ 14 w 3074"/>
                  <a:gd name="T5" fmla="*/ 32 h 1214"/>
                  <a:gd name="T6" fmla="*/ 30 w 3074"/>
                  <a:gd name="T7" fmla="*/ 70 h 1214"/>
                  <a:gd name="T8" fmla="*/ 56 w 3074"/>
                  <a:gd name="T9" fmla="*/ 118 h 1214"/>
                  <a:gd name="T10" fmla="*/ 88 w 3074"/>
                  <a:gd name="T11" fmla="*/ 178 h 1214"/>
                  <a:gd name="T12" fmla="*/ 126 w 3074"/>
                  <a:gd name="T13" fmla="*/ 246 h 1214"/>
                  <a:gd name="T14" fmla="*/ 172 w 3074"/>
                  <a:gd name="T15" fmla="*/ 318 h 1214"/>
                  <a:gd name="T16" fmla="*/ 226 w 3074"/>
                  <a:gd name="T17" fmla="*/ 396 h 1214"/>
                  <a:gd name="T18" fmla="*/ 254 w 3074"/>
                  <a:gd name="T19" fmla="*/ 436 h 1214"/>
                  <a:gd name="T20" fmla="*/ 286 w 3074"/>
                  <a:gd name="T21" fmla="*/ 478 h 1214"/>
                  <a:gd name="T22" fmla="*/ 318 w 3074"/>
                  <a:gd name="T23" fmla="*/ 518 h 1214"/>
                  <a:gd name="T24" fmla="*/ 354 w 3074"/>
                  <a:gd name="T25" fmla="*/ 560 h 1214"/>
                  <a:gd name="T26" fmla="*/ 390 w 3074"/>
                  <a:gd name="T27" fmla="*/ 600 h 1214"/>
                  <a:gd name="T28" fmla="*/ 428 w 3074"/>
                  <a:gd name="T29" fmla="*/ 640 h 1214"/>
                  <a:gd name="T30" fmla="*/ 468 w 3074"/>
                  <a:gd name="T31" fmla="*/ 680 h 1214"/>
                  <a:gd name="T32" fmla="*/ 510 w 3074"/>
                  <a:gd name="T33" fmla="*/ 718 h 1214"/>
                  <a:gd name="T34" fmla="*/ 554 w 3074"/>
                  <a:gd name="T35" fmla="*/ 756 h 1214"/>
                  <a:gd name="T36" fmla="*/ 600 w 3074"/>
                  <a:gd name="T37" fmla="*/ 792 h 1214"/>
                  <a:gd name="T38" fmla="*/ 646 w 3074"/>
                  <a:gd name="T39" fmla="*/ 828 h 1214"/>
                  <a:gd name="T40" fmla="*/ 696 w 3074"/>
                  <a:gd name="T41" fmla="*/ 860 h 1214"/>
                  <a:gd name="T42" fmla="*/ 748 w 3074"/>
                  <a:gd name="T43" fmla="*/ 890 h 1214"/>
                  <a:gd name="T44" fmla="*/ 800 w 3074"/>
                  <a:gd name="T45" fmla="*/ 920 h 1214"/>
                  <a:gd name="T46" fmla="*/ 854 w 3074"/>
                  <a:gd name="T47" fmla="*/ 946 h 1214"/>
                  <a:gd name="T48" fmla="*/ 912 w 3074"/>
                  <a:gd name="T49" fmla="*/ 968 h 1214"/>
                  <a:gd name="T50" fmla="*/ 912 w 3074"/>
                  <a:gd name="T51" fmla="*/ 968 h 1214"/>
                  <a:gd name="T52" fmla="*/ 972 w 3074"/>
                  <a:gd name="T53" fmla="*/ 990 h 1214"/>
                  <a:gd name="T54" fmla="*/ 1036 w 3074"/>
                  <a:gd name="T55" fmla="*/ 1010 h 1214"/>
                  <a:gd name="T56" fmla="*/ 1106 w 3074"/>
                  <a:gd name="T57" fmla="*/ 1030 h 1214"/>
                  <a:gd name="T58" fmla="*/ 1180 w 3074"/>
                  <a:gd name="T59" fmla="*/ 1046 h 1214"/>
                  <a:gd name="T60" fmla="*/ 1258 w 3074"/>
                  <a:gd name="T61" fmla="*/ 1064 h 1214"/>
                  <a:gd name="T62" fmla="*/ 1338 w 3074"/>
                  <a:gd name="T63" fmla="*/ 1078 h 1214"/>
                  <a:gd name="T64" fmla="*/ 1422 w 3074"/>
                  <a:gd name="T65" fmla="*/ 1094 h 1214"/>
                  <a:gd name="T66" fmla="*/ 1508 w 3074"/>
                  <a:gd name="T67" fmla="*/ 1106 h 1214"/>
                  <a:gd name="T68" fmla="*/ 1684 w 3074"/>
                  <a:gd name="T69" fmla="*/ 1130 h 1214"/>
                  <a:gd name="T70" fmla="*/ 1866 w 3074"/>
                  <a:gd name="T71" fmla="*/ 1150 h 1214"/>
                  <a:gd name="T72" fmla="*/ 2046 w 3074"/>
                  <a:gd name="T73" fmla="*/ 1166 h 1214"/>
                  <a:gd name="T74" fmla="*/ 2222 w 3074"/>
                  <a:gd name="T75" fmla="*/ 1180 h 1214"/>
                  <a:gd name="T76" fmla="*/ 2392 w 3074"/>
                  <a:gd name="T77" fmla="*/ 1190 h 1214"/>
                  <a:gd name="T78" fmla="*/ 2552 w 3074"/>
                  <a:gd name="T79" fmla="*/ 1198 h 1214"/>
                  <a:gd name="T80" fmla="*/ 2696 w 3074"/>
                  <a:gd name="T81" fmla="*/ 1204 h 1214"/>
                  <a:gd name="T82" fmla="*/ 2822 w 3074"/>
                  <a:gd name="T83" fmla="*/ 1210 h 1214"/>
                  <a:gd name="T84" fmla="*/ 3006 w 3074"/>
                  <a:gd name="T85" fmla="*/ 1214 h 1214"/>
                  <a:gd name="T86" fmla="*/ 3074 w 3074"/>
                  <a:gd name="T87" fmla="*/ 1214 h 1214"/>
                  <a:gd name="T88" fmla="*/ 3074 w 3074"/>
                  <a:gd name="T89" fmla="*/ 0 h 1214"/>
                  <a:gd name="T90" fmla="*/ 0 w 3074"/>
                  <a:gd name="T91" fmla="*/ 0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74" h="1214">
                    <a:moveTo>
                      <a:pt x="0" y="0"/>
                    </a:moveTo>
                    <a:lnTo>
                      <a:pt x="0" y="0"/>
                    </a:lnTo>
                    <a:lnTo>
                      <a:pt x="14" y="32"/>
                    </a:lnTo>
                    <a:lnTo>
                      <a:pt x="30" y="70"/>
                    </a:lnTo>
                    <a:lnTo>
                      <a:pt x="56" y="118"/>
                    </a:lnTo>
                    <a:lnTo>
                      <a:pt x="88" y="178"/>
                    </a:lnTo>
                    <a:lnTo>
                      <a:pt x="126" y="246"/>
                    </a:lnTo>
                    <a:lnTo>
                      <a:pt x="172" y="318"/>
                    </a:lnTo>
                    <a:lnTo>
                      <a:pt x="226" y="396"/>
                    </a:lnTo>
                    <a:lnTo>
                      <a:pt x="254" y="436"/>
                    </a:lnTo>
                    <a:lnTo>
                      <a:pt x="286" y="478"/>
                    </a:lnTo>
                    <a:lnTo>
                      <a:pt x="318" y="518"/>
                    </a:lnTo>
                    <a:lnTo>
                      <a:pt x="354" y="560"/>
                    </a:lnTo>
                    <a:lnTo>
                      <a:pt x="390" y="600"/>
                    </a:lnTo>
                    <a:lnTo>
                      <a:pt x="428" y="640"/>
                    </a:lnTo>
                    <a:lnTo>
                      <a:pt x="468" y="680"/>
                    </a:lnTo>
                    <a:lnTo>
                      <a:pt x="510" y="718"/>
                    </a:lnTo>
                    <a:lnTo>
                      <a:pt x="554" y="756"/>
                    </a:lnTo>
                    <a:lnTo>
                      <a:pt x="600" y="792"/>
                    </a:lnTo>
                    <a:lnTo>
                      <a:pt x="646" y="828"/>
                    </a:lnTo>
                    <a:lnTo>
                      <a:pt x="696" y="860"/>
                    </a:lnTo>
                    <a:lnTo>
                      <a:pt x="748" y="890"/>
                    </a:lnTo>
                    <a:lnTo>
                      <a:pt x="800" y="920"/>
                    </a:lnTo>
                    <a:lnTo>
                      <a:pt x="854" y="946"/>
                    </a:lnTo>
                    <a:lnTo>
                      <a:pt x="912" y="968"/>
                    </a:lnTo>
                    <a:lnTo>
                      <a:pt x="912" y="968"/>
                    </a:lnTo>
                    <a:lnTo>
                      <a:pt x="972" y="990"/>
                    </a:lnTo>
                    <a:lnTo>
                      <a:pt x="1036" y="1010"/>
                    </a:lnTo>
                    <a:lnTo>
                      <a:pt x="1106" y="1030"/>
                    </a:lnTo>
                    <a:lnTo>
                      <a:pt x="1180" y="1046"/>
                    </a:lnTo>
                    <a:lnTo>
                      <a:pt x="1258" y="1064"/>
                    </a:lnTo>
                    <a:lnTo>
                      <a:pt x="1338" y="1078"/>
                    </a:lnTo>
                    <a:lnTo>
                      <a:pt x="1422" y="1094"/>
                    </a:lnTo>
                    <a:lnTo>
                      <a:pt x="1508" y="1106"/>
                    </a:lnTo>
                    <a:lnTo>
                      <a:pt x="1684" y="1130"/>
                    </a:lnTo>
                    <a:lnTo>
                      <a:pt x="1866" y="1150"/>
                    </a:lnTo>
                    <a:lnTo>
                      <a:pt x="2046" y="1166"/>
                    </a:lnTo>
                    <a:lnTo>
                      <a:pt x="2222" y="1180"/>
                    </a:lnTo>
                    <a:lnTo>
                      <a:pt x="2392" y="1190"/>
                    </a:lnTo>
                    <a:lnTo>
                      <a:pt x="2552" y="1198"/>
                    </a:lnTo>
                    <a:lnTo>
                      <a:pt x="2696" y="1204"/>
                    </a:lnTo>
                    <a:lnTo>
                      <a:pt x="2822" y="1210"/>
                    </a:lnTo>
                    <a:lnTo>
                      <a:pt x="3006" y="1214"/>
                    </a:lnTo>
                    <a:lnTo>
                      <a:pt x="3074" y="1214"/>
                    </a:lnTo>
                    <a:lnTo>
                      <a:pt x="307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14" name="Freeform 245"/>
              <p:cNvSpPr/>
              <p:nvPr/>
            </p:nvSpPr>
            <p:spPr bwMode="auto">
              <a:xfrm>
                <a:off x="12458700" y="5065713"/>
                <a:ext cx="4848225" cy="1657350"/>
              </a:xfrm>
              <a:custGeom>
                <a:avLst/>
                <a:gdLst>
                  <a:gd name="T0" fmla="*/ 3054 w 3054"/>
                  <a:gd name="T1" fmla="*/ 0 h 1044"/>
                  <a:gd name="T2" fmla="*/ 3054 w 3054"/>
                  <a:gd name="T3" fmla="*/ 0 h 1044"/>
                  <a:gd name="T4" fmla="*/ 2872 w 3054"/>
                  <a:gd name="T5" fmla="*/ 2 h 1044"/>
                  <a:gd name="T6" fmla="*/ 2630 w 3054"/>
                  <a:gd name="T7" fmla="*/ 10 h 1044"/>
                  <a:gd name="T8" fmla="*/ 2492 w 3054"/>
                  <a:gd name="T9" fmla="*/ 16 h 1044"/>
                  <a:gd name="T10" fmla="*/ 2346 w 3054"/>
                  <a:gd name="T11" fmla="*/ 26 h 1044"/>
                  <a:gd name="T12" fmla="*/ 2194 w 3054"/>
                  <a:gd name="T13" fmla="*/ 36 h 1044"/>
                  <a:gd name="T14" fmla="*/ 2038 w 3054"/>
                  <a:gd name="T15" fmla="*/ 50 h 1044"/>
                  <a:gd name="T16" fmla="*/ 1880 w 3054"/>
                  <a:gd name="T17" fmla="*/ 66 h 1044"/>
                  <a:gd name="T18" fmla="*/ 1726 w 3054"/>
                  <a:gd name="T19" fmla="*/ 86 h 1044"/>
                  <a:gd name="T20" fmla="*/ 1574 w 3054"/>
                  <a:gd name="T21" fmla="*/ 108 h 1044"/>
                  <a:gd name="T22" fmla="*/ 1500 w 3054"/>
                  <a:gd name="T23" fmla="*/ 120 h 1044"/>
                  <a:gd name="T24" fmla="*/ 1428 w 3054"/>
                  <a:gd name="T25" fmla="*/ 134 h 1044"/>
                  <a:gd name="T26" fmla="*/ 1358 w 3054"/>
                  <a:gd name="T27" fmla="*/ 150 h 1044"/>
                  <a:gd name="T28" fmla="*/ 1290 w 3054"/>
                  <a:gd name="T29" fmla="*/ 164 h 1044"/>
                  <a:gd name="T30" fmla="*/ 1224 w 3054"/>
                  <a:gd name="T31" fmla="*/ 182 h 1044"/>
                  <a:gd name="T32" fmla="*/ 1162 w 3054"/>
                  <a:gd name="T33" fmla="*/ 200 h 1044"/>
                  <a:gd name="T34" fmla="*/ 1104 w 3054"/>
                  <a:gd name="T35" fmla="*/ 218 h 1044"/>
                  <a:gd name="T36" fmla="*/ 1048 w 3054"/>
                  <a:gd name="T37" fmla="*/ 238 h 1044"/>
                  <a:gd name="T38" fmla="*/ 998 w 3054"/>
                  <a:gd name="T39" fmla="*/ 260 h 1044"/>
                  <a:gd name="T40" fmla="*/ 950 w 3054"/>
                  <a:gd name="T41" fmla="*/ 282 h 1044"/>
                  <a:gd name="T42" fmla="*/ 950 w 3054"/>
                  <a:gd name="T43" fmla="*/ 282 h 1044"/>
                  <a:gd name="T44" fmla="*/ 860 w 3054"/>
                  <a:gd name="T45" fmla="*/ 330 h 1044"/>
                  <a:gd name="T46" fmla="*/ 778 w 3054"/>
                  <a:gd name="T47" fmla="*/ 378 h 1044"/>
                  <a:gd name="T48" fmla="*/ 702 w 3054"/>
                  <a:gd name="T49" fmla="*/ 428 h 1044"/>
                  <a:gd name="T50" fmla="*/ 632 w 3054"/>
                  <a:gd name="T51" fmla="*/ 474 h 1044"/>
                  <a:gd name="T52" fmla="*/ 568 w 3054"/>
                  <a:gd name="T53" fmla="*/ 522 h 1044"/>
                  <a:gd name="T54" fmla="*/ 508 w 3054"/>
                  <a:gd name="T55" fmla="*/ 568 h 1044"/>
                  <a:gd name="T56" fmla="*/ 452 w 3054"/>
                  <a:gd name="T57" fmla="*/ 612 h 1044"/>
                  <a:gd name="T58" fmla="*/ 402 w 3054"/>
                  <a:gd name="T59" fmla="*/ 656 h 1044"/>
                  <a:gd name="T60" fmla="*/ 402 w 3054"/>
                  <a:gd name="T61" fmla="*/ 656 h 1044"/>
                  <a:gd name="T62" fmla="*/ 284 w 3054"/>
                  <a:gd name="T63" fmla="*/ 758 h 1044"/>
                  <a:gd name="T64" fmla="*/ 284 w 3054"/>
                  <a:gd name="T65" fmla="*/ 758 h 1044"/>
                  <a:gd name="T66" fmla="*/ 220 w 3054"/>
                  <a:gd name="T67" fmla="*/ 812 h 1044"/>
                  <a:gd name="T68" fmla="*/ 190 w 3054"/>
                  <a:gd name="T69" fmla="*/ 836 h 1044"/>
                  <a:gd name="T70" fmla="*/ 160 w 3054"/>
                  <a:gd name="T71" fmla="*/ 858 h 1044"/>
                  <a:gd name="T72" fmla="*/ 128 w 3054"/>
                  <a:gd name="T73" fmla="*/ 880 h 1044"/>
                  <a:gd name="T74" fmla="*/ 98 w 3054"/>
                  <a:gd name="T75" fmla="*/ 898 h 1044"/>
                  <a:gd name="T76" fmla="*/ 66 w 3054"/>
                  <a:gd name="T77" fmla="*/ 916 h 1044"/>
                  <a:gd name="T78" fmla="*/ 32 w 3054"/>
                  <a:gd name="T79" fmla="*/ 932 h 1044"/>
                  <a:gd name="T80" fmla="*/ 32 w 3054"/>
                  <a:gd name="T81" fmla="*/ 932 h 1044"/>
                  <a:gd name="T82" fmla="*/ 0 w 3054"/>
                  <a:gd name="T83" fmla="*/ 998 h 1044"/>
                  <a:gd name="T84" fmla="*/ 3054 w 3054"/>
                  <a:gd name="T85" fmla="*/ 998 h 1044"/>
                  <a:gd name="T86" fmla="*/ 3054 w 3054"/>
                  <a:gd name="T87" fmla="*/ 1044 h 1044"/>
                  <a:gd name="T88" fmla="*/ 3054 w 3054"/>
                  <a:gd name="T89" fmla="*/ 1044 h 1044"/>
                  <a:gd name="T90" fmla="*/ 3054 w 3054"/>
                  <a:gd name="T91" fmla="*/ 6 h 1044"/>
                  <a:gd name="T92" fmla="*/ 3054 w 3054"/>
                  <a:gd name="T93" fmla="*/ 0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54" h="1044">
                    <a:moveTo>
                      <a:pt x="3054" y="0"/>
                    </a:moveTo>
                    <a:lnTo>
                      <a:pt x="3054" y="0"/>
                    </a:lnTo>
                    <a:lnTo>
                      <a:pt x="2872" y="2"/>
                    </a:lnTo>
                    <a:lnTo>
                      <a:pt x="2630" y="10"/>
                    </a:lnTo>
                    <a:lnTo>
                      <a:pt x="2492" y="16"/>
                    </a:lnTo>
                    <a:lnTo>
                      <a:pt x="2346" y="26"/>
                    </a:lnTo>
                    <a:lnTo>
                      <a:pt x="2194" y="36"/>
                    </a:lnTo>
                    <a:lnTo>
                      <a:pt x="2038" y="50"/>
                    </a:lnTo>
                    <a:lnTo>
                      <a:pt x="1880" y="66"/>
                    </a:lnTo>
                    <a:lnTo>
                      <a:pt x="1726" y="86"/>
                    </a:lnTo>
                    <a:lnTo>
                      <a:pt x="1574" y="108"/>
                    </a:lnTo>
                    <a:lnTo>
                      <a:pt x="1500" y="120"/>
                    </a:lnTo>
                    <a:lnTo>
                      <a:pt x="1428" y="134"/>
                    </a:lnTo>
                    <a:lnTo>
                      <a:pt x="1358" y="150"/>
                    </a:lnTo>
                    <a:lnTo>
                      <a:pt x="1290" y="164"/>
                    </a:lnTo>
                    <a:lnTo>
                      <a:pt x="1224" y="182"/>
                    </a:lnTo>
                    <a:lnTo>
                      <a:pt x="1162" y="200"/>
                    </a:lnTo>
                    <a:lnTo>
                      <a:pt x="1104" y="218"/>
                    </a:lnTo>
                    <a:lnTo>
                      <a:pt x="1048" y="238"/>
                    </a:lnTo>
                    <a:lnTo>
                      <a:pt x="998" y="260"/>
                    </a:lnTo>
                    <a:lnTo>
                      <a:pt x="950" y="282"/>
                    </a:lnTo>
                    <a:lnTo>
                      <a:pt x="950" y="282"/>
                    </a:lnTo>
                    <a:lnTo>
                      <a:pt x="860" y="330"/>
                    </a:lnTo>
                    <a:lnTo>
                      <a:pt x="778" y="378"/>
                    </a:lnTo>
                    <a:lnTo>
                      <a:pt x="702" y="428"/>
                    </a:lnTo>
                    <a:lnTo>
                      <a:pt x="632" y="474"/>
                    </a:lnTo>
                    <a:lnTo>
                      <a:pt x="568" y="522"/>
                    </a:lnTo>
                    <a:lnTo>
                      <a:pt x="508" y="568"/>
                    </a:lnTo>
                    <a:lnTo>
                      <a:pt x="452" y="612"/>
                    </a:lnTo>
                    <a:lnTo>
                      <a:pt x="402" y="656"/>
                    </a:lnTo>
                    <a:lnTo>
                      <a:pt x="402" y="656"/>
                    </a:lnTo>
                    <a:lnTo>
                      <a:pt x="284" y="758"/>
                    </a:lnTo>
                    <a:lnTo>
                      <a:pt x="284" y="758"/>
                    </a:lnTo>
                    <a:lnTo>
                      <a:pt x="220" y="812"/>
                    </a:lnTo>
                    <a:lnTo>
                      <a:pt x="190" y="836"/>
                    </a:lnTo>
                    <a:lnTo>
                      <a:pt x="160" y="858"/>
                    </a:lnTo>
                    <a:lnTo>
                      <a:pt x="128" y="880"/>
                    </a:lnTo>
                    <a:lnTo>
                      <a:pt x="98" y="898"/>
                    </a:lnTo>
                    <a:lnTo>
                      <a:pt x="66" y="916"/>
                    </a:lnTo>
                    <a:lnTo>
                      <a:pt x="32" y="932"/>
                    </a:lnTo>
                    <a:lnTo>
                      <a:pt x="32" y="932"/>
                    </a:lnTo>
                    <a:lnTo>
                      <a:pt x="0" y="998"/>
                    </a:lnTo>
                    <a:lnTo>
                      <a:pt x="3054" y="998"/>
                    </a:lnTo>
                    <a:lnTo>
                      <a:pt x="3054" y="1044"/>
                    </a:lnTo>
                    <a:lnTo>
                      <a:pt x="3054" y="1044"/>
                    </a:lnTo>
                    <a:lnTo>
                      <a:pt x="3054" y="6"/>
                    </a:lnTo>
                    <a:lnTo>
                      <a:pt x="3054" y="0"/>
                    </a:lnTo>
                    <a:close/>
                  </a:path>
                </a:pathLst>
              </a:custGeom>
              <a:solidFill>
                <a:srgbClr val="DB195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16" name="Freeform 246"/>
              <p:cNvSpPr/>
              <p:nvPr/>
            </p:nvSpPr>
            <p:spPr bwMode="auto">
              <a:xfrm>
                <a:off x="12458700" y="5065713"/>
                <a:ext cx="4848225" cy="1657350"/>
              </a:xfrm>
              <a:custGeom>
                <a:avLst/>
                <a:gdLst>
                  <a:gd name="T0" fmla="*/ 3054 w 3054"/>
                  <a:gd name="T1" fmla="*/ 0 h 1044"/>
                  <a:gd name="T2" fmla="*/ 3054 w 3054"/>
                  <a:gd name="T3" fmla="*/ 0 h 1044"/>
                  <a:gd name="T4" fmla="*/ 2872 w 3054"/>
                  <a:gd name="T5" fmla="*/ 2 h 1044"/>
                  <a:gd name="T6" fmla="*/ 2630 w 3054"/>
                  <a:gd name="T7" fmla="*/ 10 h 1044"/>
                  <a:gd name="T8" fmla="*/ 2492 w 3054"/>
                  <a:gd name="T9" fmla="*/ 16 h 1044"/>
                  <a:gd name="T10" fmla="*/ 2346 w 3054"/>
                  <a:gd name="T11" fmla="*/ 26 h 1044"/>
                  <a:gd name="T12" fmla="*/ 2194 w 3054"/>
                  <a:gd name="T13" fmla="*/ 36 h 1044"/>
                  <a:gd name="T14" fmla="*/ 2038 w 3054"/>
                  <a:gd name="T15" fmla="*/ 50 h 1044"/>
                  <a:gd name="T16" fmla="*/ 1880 w 3054"/>
                  <a:gd name="T17" fmla="*/ 66 h 1044"/>
                  <a:gd name="T18" fmla="*/ 1726 w 3054"/>
                  <a:gd name="T19" fmla="*/ 86 h 1044"/>
                  <a:gd name="T20" fmla="*/ 1574 w 3054"/>
                  <a:gd name="T21" fmla="*/ 108 h 1044"/>
                  <a:gd name="T22" fmla="*/ 1500 w 3054"/>
                  <a:gd name="T23" fmla="*/ 120 h 1044"/>
                  <a:gd name="T24" fmla="*/ 1428 w 3054"/>
                  <a:gd name="T25" fmla="*/ 134 h 1044"/>
                  <a:gd name="T26" fmla="*/ 1358 w 3054"/>
                  <a:gd name="T27" fmla="*/ 150 h 1044"/>
                  <a:gd name="T28" fmla="*/ 1290 w 3054"/>
                  <a:gd name="T29" fmla="*/ 164 h 1044"/>
                  <a:gd name="T30" fmla="*/ 1224 w 3054"/>
                  <a:gd name="T31" fmla="*/ 182 h 1044"/>
                  <a:gd name="T32" fmla="*/ 1162 w 3054"/>
                  <a:gd name="T33" fmla="*/ 200 h 1044"/>
                  <a:gd name="T34" fmla="*/ 1104 w 3054"/>
                  <a:gd name="T35" fmla="*/ 218 h 1044"/>
                  <a:gd name="T36" fmla="*/ 1048 w 3054"/>
                  <a:gd name="T37" fmla="*/ 238 h 1044"/>
                  <a:gd name="T38" fmla="*/ 998 w 3054"/>
                  <a:gd name="T39" fmla="*/ 260 h 1044"/>
                  <a:gd name="T40" fmla="*/ 950 w 3054"/>
                  <a:gd name="T41" fmla="*/ 282 h 1044"/>
                  <a:gd name="T42" fmla="*/ 950 w 3054"/>
                  <a:gd name="T43" fmla="*/ 282 h 1044"/>
                  <a:gd name="T44" fmla="*/ 860 w 3054"/>
                  <a:gd name="T45" fmla="*/ 330 h 1044"/>
                  <a:gd name="T46" fmla="*/ 778 w 3054"/>
                  <a:gd name="T47" fmla="*/ 378 h 1044"/>
                  <a:gd name="T48" fmla="*/ 702 w 3054"/>
                  <a:gd name="T49" fmla="*/ 428 h 1044"/>
                  <a:gd name="T50" fmla="*/ 632 w 3054"/>
                  <a:gd name="T51" fmla="*/ 474 h 1044"/>
                  <a:gd name="T52" fmla="*/ 568 w 3054"/>
                  <a:gd name="T53" fmla="*/ 522 h 1044"/>
                  <a:gd name="T54" fmla="*/ 508 w 3054"/>
                  <a:gd name="T55" fmla="*/ 568 h 1044"/>
                  <a:gd name="T56" fmla="*/ 452 w 3054"/>
                  <a:gd name="T57" fmla="*/ 612 h 1044"/>
                  <a:gd name="T58" fmla="*/ 402 w 3054"/>
                  <a:gd name="T59" fmla="*/ 656 h 1044"/>
                  <a:gd name="T60" fmla="*/ 402 w 3054"/>
                  <a:gd name="T61" fmla="*/ 656 h 1044"/>
                  <a:gd name="T62" fmla="*/ 284 w 3054"/>
                  <a:gd name="T63" fmla="*/ 758 h 1044"/>
                  <a:gd name="T64" fmla="*/ 284 w 3054"/>
                  <a:gd name="T65" fmla="*/ 758 h 1044"/>
                  <a:gd name="T66" fmla="*/ 220 w 3054"/>
                  <a:gd name="T67" fmla="*/ 812 h 1044"/>
                  <a:gd name="T68" fmla="*/ 190 w 3054"/>
                  <a:gd name="T69" fmla="*/ 836 h 1044"/>
                  <a:gd name="T70" fmla="*/ 160 w 3054"/>
                  <a:gd name="T71" fmla="*/ 858 h 1044"/>
                  <a:gd name="T72" fmla="*/ 128 w 3054"/>
                  <a:gd name="T73" fmla="*/ 880 h 1044"/>
                  <a:gd name="T74" fmla="*/ 98 w 3054"/>
                  <a:gd name="T75" fmla="*/ 898 h 1044"/>
                  <a:gd name="T76" fmla="*/ 66 w 3054"/>
                  <a:gd name="T77" fmla="*/ 916 h 1044"/>
                  <a:gd name="T78" fmla="*/ 32 w 3054"/>
                  <a:gd name="T79" fmla="*/ 932 h 1044"/>
                  <a:gd name="T80" fmla="*/ 32 w 3054"/>
                  <a:gd name="T81" fmla="*/ 932 h 1044"/>
                  <a:gd name="T82" fmla="*/ 0 w 3054"/>
                  <a:gd name="T83" fmla="*/ 998 h 1044"/>
                  <a:gd name="T84" fmla="*/ 3054 w 3054"/>
                  <a:gd name="T85" fmla="*/ 998 h 1044"/>
                  <a:gd name="T86" fmla="*/ 3054 w 3054"/>
                  <a:gd name="T87" fmla="*/ 1044 h 1044"/>
                  <a:gd name="T88" fmla="*/ 3054 w 3054"/>
                  <a:gd name="T89" fmla="*/ 1044 h 1044"/>
                  <a:gd name="T90" fmla="*/ 3054 w 3054"/>
                  <a:gd name="T91" fmla="*/ 6 h 1044"/>
                  <a:gd name="T92" fmla="*/ 3054 w 3054"/>
                  <a:gd name="T93" fmla="*/ 0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54" h="1044">
                    <a:moveTo>
                      <a:pt x="3054" y="0"/>
                    </a:moveTo>
                    <a:lnTo>
                      <a:pt x="3054" y="0"/>
                    </a:lnTo>
                    <a:lnTo>
                      <a:pt x="2872" y="2"/>
                    </a:lnTo>
                    <a:lnTo>
                      <a:pt x="2630" y="10"/>
                    </a:lnTo>
                    <a:lnTo>
                      <a:pt x="2492" y="16"/>
                    </a:lnTo>
                    <a:lnTo>
                      <a:pt x="2346" y="26"/>
                    </a:lnTo>
                    <a:lnTo>
                      <a:pt x="2194" y="36"/>
                    </a:lnTo>
                    <a:lnTo>
                      <a:pt x="2038" y="50"/>
                    </a:lnTo>
                    <a:lnTo>
                      <a:pt x="1880" y="66"/>
                    </a:lnTo>
                    <a:lnTo>
                      <a:pt x="1726" y="86"/>
                    </a:lnTo>
                    <a:lnTo>
                      <a:pt x="1574" y="108"/>
                    </a:lnTo>
                    <a:lnTo>
                      <a:pt x="1500" y="120"/>
                    </a:lnTo>
                    <a:lnTo>
                      <a:pt x="1428" y="134"/>
                    </a:lnTo>
                    <a:lnTo>
                      <a:pt x="1358" y="150"/>
                    </a:lnTo>
                    <a:lnTo>
                      <a:pt x="1290" y="164"/>
                    </a:lnTo>
                    <a:lnTo>
                      <a:pt x="1224" y="182"/>
                    </a:lnTo>
                    <a:lnTo>
                      <a:pt x="1162" y="200"/>
                    </a:lnTo>
                    <a:lnTo>
                      <a:pt x="1104" y="218"/>
                    </a:lnTo>
                    <a:lnTo>
                      <a:pt x="1048" y="238"/>
                    </a:lnTo>
                    <a:lnTo>
                      <a:pt x="998" y="260"/>
                    </a:lnTo>
                    <a:lnTo>
                      <a:pt x="950" y="282"/>
                    </a:lnTo>
                    <a:lnTo>
                      <a:pt x="950" y="282"/>
                    </a:lnTo>
                    <a:lnTo>
                      <a:pt x="860" y="330"/>
                    </a:lnTo>
                    <a:lnTo>
                      <a:pt x="778" y="378"/>
                    </a:lnTo>
                    <a:lnTo>
                      <a:pt x="702" y="428"/>
                    </a:lnTo>
                    <a:lnTo>
                      <a:pt x="632" y="474"/>
                    </a:lnTo>
                    <a:lnTo>
                      <a:pt x="568" y="522"/>
                    </a:lnTo>
                    <a:lnTo>
                      <a:pt x="508" y="568"/>
                    </a:lnTo>
                    <a:lnTo>
                      <a:pt x="452" y="612"/>
                    </a:lnTo>
                    <a:lnTo>
                      <a:pt x="402" y="656"/>
                    </a:lnTo>
                    <a:lnTo>
                      <a:pt x="402" y="656"/>
                    </a:lnTo>
                    <a:lnTo>
                      <a:pt x="284" y="758"/>
                    </a:lnTo>
                    <a:lnTo>
                      <a:pt x="284" y="758"/>
                    </a:lnTo>
                    <a:lnTo>
                      <a:pt x="220" y="812"/>
                    </a:lnTo>
                    <a:lnTo>
                      <a:pt x="190" y="836"/>
                    </a:lnTo>
                    <a:lnTo>
                      <a:pt x="160" y="858"/>
                    </a:lnTo>
                    <a:lnTo>
                      <a:pt x="128" y="880"/>
                    </a:lnTo>
                    <a:lnTo>
                      <a:pt x="98" y="898"/>
                    </a:lnTo>
                    <a:lnTo>
                      <a:pt x="66" y="916"/>
                    </a:lnTo>
                    <a:lnTo>
                      <a:pt x="32" y="932"/>
                    </a:lnTo>
                    <a:lnTo>
                      <a:pt x="32" y="932"/>
                    </a:lnTo>
                    <a:lnTo>
                      <a:pt x="0" y="998"/>
                    </a:lnTo>
                    <a:lnTo>
                      <a:pt x="3054" y="998"/>
                    </a:lnTo>
                    <a:lnTo>
                      <a:pt x="3054" y="1044"/>
                    </a:lnTo>
                    <a:lnTo>
                      <a:pt x="3054" y="1044"/>
                    </a:lnTo>
                    <a:lnTo>
                      <a:pt x="3054" y="6"/>
                    </a:lnTo>
                    <a:lnTo>
                      <a:pt x="30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17" name="Freeform 248"/>
              <p:cNvSpPr/>
              <p:nvPr/>
            </p:nvSpPr>
            <p:spPr bwMode="auto">
              <a:xfrm>
                <a:off x="12239625" y="6392863"/>
                <a:ext cx="5060950" cy="3832225"/>
              </a:xfrm>
              <a:custGeom>
                <a:avLst/>
                <a:gdLst>
                  <a:gd name="T0" fmla="*/ 3188 w 3188"/>
                  <a:gd name="T1" fmla="*/ 1300 h 2414"/>
                  <a:gd name="T2" fmla="*/ 2764 w 3188"/>
                  <a:gd name="T3" fmla="*/ 1290 h 2414"/>
                  <a:gd name="T4" fmla="*/ 2480 w 3188"/>
                  <a:gd name="T5" fmla="*/ 1274 h 2414"/>
                  <a:gd name="T6" fmla="*/ 2174 w 3188"/>
                  <a:gd name="T7" fmla="*/ 1252 h 2414"/>
                  <a:gd name="T8" fmla="*/ 1862 w 3188"/>
                  <a:gd name="T9" fmla="*/ 1216 h 2414"/>
                  <a:gd name="T10" fmla="*/ 1636 w 3188"/>
                  <a:gd name="T11" fmla="*/ 1180 h 2414"/>
                  <a:gd name="T12" fmla="*/ 1494 w 3188"/>
                  <a:gd name="T13" fmla="*/ 1152 h 2414"/>
                  <a:gd name="T14" fmla="*/ 1362 w 3188"/>
                  <a:gd name="T15" fmla="*/ 1120 h 2414"/>
                  <a:gd name="T16" fmla="*/ 1242 w 3188"/>
                  <a:gd name="T17" fmla="*/ 1084 h 2414"/>
                  <a:gd name="T18" fmla="*/ 1136 w 3188"/>
                  <a:gd name="T19" fmla="*/ 1042 h 2414"/>
                  <a:gd name="T20" fmla="*/ 1088 w 3188"/>
                  <a:gd name="T21" fmla="*/ 1020 h 2414"/>
                  <a:gd name="T22" fmla="*/ 978 w 3188"/>
                  <a:gd name="T23" fmla="*/ 960 h 2414"/>
                  <a:gd name="T24" fmla="*/ 876 w 3188"/>
                  <a:gd name="T25" fmla="*/ 898 h 2414"/>
                  <a:gd name="T26" fmla="*/ 782 w 3188"/>
                  <a:gd name="T27" fmla="*/ 836 h 2414"/>
                  <a:gd name="T28" fmla="*/ 694 w 3188"/>
                  <a:gd name="T29" fmla="*/ 770 h 2414"/>
                  <a:gd name="T30" fmla="*/ 536 w 3188"/>
                  <a:gd name="T31" fmla="*/ 638 h 2414"/>
                  <a:gd name="T32" fmla="*/ 400 w 3188"/>
                  <a:gd name="T33" fmla="*/ 502 h 2414"/>
                  <a:gd name="T34" fmla="*/ 284 w 3188"/>
                  <a:gd name="T35" fmla="*/ 368 h 2414"/>
                  <a:gd name="T36" fmla="*/ 180 w 3188"/>
                  <a:gd name="T37" fmla="*/ 238 h 2414"/>
                  <a:gd name="T38" fmla="*/ 0 w 3188"/>
                  <a:gd name="T39" fmla="*/ 0 h 2414"/>
                  <a:gd name="T40" fmla="*/ 28 w 3188"/>
                  <a:gd name="T41" fmla="*/ 72 h 2414"/>
                  <a:gd name="T42" fmla="*/ 94 w 3188"/>
                  <a:gd name="T43" fmla="*/ 242 h 2414"/>
                  <a:gd name="T44" fmla="*/ 198 w 3188"/>
                  <a:gd name="T45" fmla="*/ 484 h 2414"/>
                  <a:gd name="T46" fmla="*/ 334 w 3188"/>
                  <a:gd name="T47" fmla="*/ 774 h 2414"/>
                  <a:gd name="T48" fmla="*/ 414 w 3188"/>
                  <a:gd name="T49" fmla="*/ 930 h 2414"/>
                  <a:gd name="T50" fmla="*/ 500 w 3188"/>
                  <a:gd name="T51" fmla="*/ 1086 h 2414"/>
                  <a:gd name="T52" fmla="*/ 594 w 3188"/>
                  <a:gd name="T53" fmla="*/ 1242 h 2414"/>
                  <a:gd name="T54" fmla="*/ 694 w 3188"/>
                  <a:gd name="T55" fmla="*/ 1394 h 2414"/>
                  <a:gd name="T56" fmla="*/ 800 w 3188"/>
                  <a:gd name="T57" fmla="*/ 1538 h 2414"/>
                  <a:gd name="T58" fmla="*/ 912 w 3188"/>
                  <a:gd name="T59" fmla="*/ 1672 h 2414"/>
                  <a:gd name="T60" fmla="*/ 1030 w 3188"/>
                  <a:gd name="T61" fmla="*/ 1792 h 2414"/>
                  <a:gd name="T62" fmla="*/ 1152 w 3188"/>
                  <a:gd name="T63" fmla="*/ 1894 h 2414"/>
                  <a:gd name="T64" fmla="*/ 1216 w 3188"/>
                  <a:gd name="T65" fmla="*/ 1940 h 2414"/>
                  <a:gd name="T66" fmla="*/ 1356 w 3188"/>
                  <a:gd name="T67" fmla="*/ 2022 h 2414"/>
                  <a:gd name="T68" fmla="*/ 1506 w 3188"/>
                  <a:gd name="T69" fmla="*/ 2094 h 2414"/>
                  <a:gd name="T70" fmla="*/ 1668 w 3188"/>
                  <a:gd name="T71" fmla="*/ 2156 h 2414"/>
                  <a:gd name="T72" fmla="*/ 1834 w 3188"/>
                  <a:gd name="T73" fmla="*/ 2210 h 2414"/>
                  <a:gd name="T74" fmla="*/ 2002 w 3188"/>
                  <a:gd name="T75" fmla="*/ 2256 h 2414"/>
                  <a:gd name="T76" fmla="*/ 2172 w 3188"/>
                  <a:gd name="T77" fmla="*/ 2294 h 2414"/>
                  <a:gd name="T78" fmla="*/ 2338 w 3188"/>
                  <a:gd name="T79" fmla="*/ 2326 h 2414"/>
                  <a:gd name="T80" fmla="*/ 2574 w 3188"/>
                  <a:gd name="T81" fmla="*/ 2362 h 2414"/>
                  <a:gd name="T82" fmla="*/ 2848 w 3188"/>
                  <a:gd name="T83" fmla="*/ 2394 h 2414"/>
                  <a:gd name="T84" fmla="*/ 3056 w 3188"/>
                  <a:gd name="T85" fmla="*/ 2410 h 2414"/>
                  <a:gd name="T86" fmla="*/ 3188 w 3188"/>
                  <a:gd name="T87" fmla="*/ 2414 h 2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88" h="2414">
                    <a:moveTo>
                      <a:pt x="3188" y="1300"/>
                    </a:moveTo>
                    <a:lnTo>
                      <a:pt x="3188" y="1300"/>
                    </a:lnTo>
                    <a:lnTo>
                      <a:pt x="3006" y="1298"/>
                    </a:lnTo>
                    <a:lnTo>
                      <a:pt x="2764" y="1290"/>
                    </a:lnTo>
                    <a:lnTo>
                      <a:pt x="2626" y="1284"/>
                    </a:lnTo>
                    <a:lnTo>
                      <a:pt x="2480" y="1274"/>
                    </a:lnTo>
                    <a:lnTo>
                      <a:pt x="2328" y="1264"/>
                    </a:lnTo>
                    <a:lnTo>
                      <a:pt x="2174" y="1252"/>
                    </a:lnTo>
                    <a:lnTo>
                      <a:pt x="2016" y="1234"/>
                    </a:lnTo>
                    <a:lnTo>
                      <a:pt x="1862" y="1216"/>
                    </a:lnTo>
                    <a:lnTo>
                      <a:pt x="1710" y="1194"/>
                    </a:lnTo>
                    <a:lnTo>
                      <a:pt x="1636" y="1180"/>
                    </a:lnTo>
                    <a:lnTo>
                      <a:pt x="1564" y="1168"/>
                    </a:lnTo>
                    <a:lnTo>
                      <a:pt x="1494" y="1152"/>
                    </a:lnTo>
                    <a:lnTo>
                      <a:pt x="1428" y="1136"/>
                    </a:lnTo>
                    <a:lnTo>
                      <a:pt x="1362" y="1120"/>
                    </a:lnTo>
                    <a:lnTo>
                      <a:pt x="1300" y="1102"/>
                    </a:lnTo>
                    <a:lnTo>
                      <a:pt x="1242" y="1084"/>
                    </a:lnTo>
                    <a:lnTo>
                      <a:pt x="1186" y="1064"/>
                    </a:lnTo>
                    <a:lnTo>
                      <a:pt x="1136" y="1042"/>
                    </a:lnTo>
                    <a:lnTo>
                      <a:pt x="1088" y="1020"/>
                    </a:lnTo>
                    <a:lnTo>
                      <a:pt x="1088" y="1020"/>
                    </a:lnTo>
                    <a:lnTo>
                      <a:pt x="1032" y="990"/>
                    </a:lnTo>
                    <a:lnTo>
                      <a:pt x="978" y="960"/>
                    </a:lnTo>
                    <a:lnTo>
                      <a:pt x="926" y="930"/>
                    </a:lnTo>
                    <a:lnTo>
                      <a:pt x="876" y="898"/>
                    </a:lnTo>
                    <a:lnTo>
                      <a:pt x="828" y="868"/>
                    </a:lnTo>
                    <a:lnTo>
                      <a:pt x="782" y="836"/>
                    </a:lnTo>
                    <a:lnTo>
                      <a:pt x="738" y="804"/>
                    </a:lnTo>
                    <a:lnTo>
                      <a:pt x="694" y="770"/>
                    </a:lnTo>
                    <a:lnTo>
                      <a:pt x="612" y="704"/>
                    </a:lnTo>
                    <a:lnTo>
                      <a:pt x="536" y="638"/>
                    </a:lnTo>
                    <a:lnTo>
                      <a:pt x="466" y="570"/>
                    </a:lnTo>
                    <a:lnTo>
                      <a:pt x="400" y="502"/>
                    </a:lnTo>
                    <a:lnTo>
                      <a:pt x="340" y="436"/>
                    </a:lnTo>
                    <a:lnTo>
                      <a:pt x="284" y="368"/>
                    </a:lnTo>
                    <a:lnTo>
                      <a:pt x="230" y="304"/>
                    </a:lnTo>
                    <a:lnTo>
                      <a:pt x="180" y="238"/>
                    </a:lnTo>
                    <a:lnTo>
                      <a:pt x="86" y="116"/>
                    </a:lnTo>
                    <a:lnTo>
                      <a:pt x="0" y="0"/>
                    </a:lnTo>
                    <a:lnTo>
                      <a:pt x="0" y="0"/>
                    </a:lnTo>
                    <a:lnTo>
                      <a:pt x="28" y="72"/>
                    </a:lnTo>
                    <a:lnTo>
                      <a:pt x="56" y="146"/>
                    </a:lnTo>
                    <a:lnTo>
                      <a:pt x="94" y="242"/>
                    </a:lnTo>
                    <a:lnTo>
                      <a:pt x="142" y="356"/>
                    </a:lnTo>
                    <a:lnTo>
                      <a:pt x="198" y="484"/>
                    </a:lnTo>
                    <a:lnTo>
                      <a:pt x="262" y="626"/>
                    </a:lnTo>
                    <a:lnTo>
                      <a:pt x="334" y="774"/>
                    </a:lnTo>
                    <a:lnTo>
                      <a:pt x="372" y="852"/>
                    </a:lnTo>
                    <a:lnTo>
                      <a:pt x="414" y="930"/>
                    </a:lnTo>
                    <a:lnTo>
                      <a:pt x="456" y="1008"/>
                    </a:lnTo>
                    <a:lnTo>
                      <a:pt x="500" y="1086"/>
                    </a:lnTo>
                    <a:lnTo>
                      <a:pt x="546" y="1164"/>
                    </a:lnTo>
                    <a:lnTo>
                      <a:pt x="594" y="1242"/>
                    </a:lnTo>
                    <a:lnTo>
                      <a:pt x="644" y="1318"/>
                    </a:lnTo>
                    <a:lnTo>
                      <a:pt x="694" y="1394"/>
                    </a:lnTo>
                    <a:lnTo>
                      <a:pt x="746" y="1468"/>
                    </a:lnTo>
                    <a:lnTo>
                      <a:pt x="800" y="1538"/>
                    </a:lnTo>
                    <a:lnTo>
                      <a:pt x="856" y="1606"/>
                    </a:lnTo>
                    <a:lnTo>
                      <a:pt x="912" y="1672"/>
                    </a:lnTo>
                    <a:lnTo>
                      <a:pt x="970" y="1734"/>
                    </a:lnTo>
                    <a:lnTo>
                      <a:pt x="1030" y="1792"/>
                    </a:lnTo>
                    <a:lnTo>
                      <a:pt x="1090" y="1846"/>
                    </a:lnTo>
                    <a:lnTo>
                      <a:pt x="1152" y="1894"/>
                    </a:lnTo>
                    <a:lnTo>
                      <a:pt x="1152" y="1894"/>
                    </a:lnTo>
                    <a:lnTo>
                      <a:pt x="1216" y="1940"/>
                    </a:lnTo>
                    <a:lnTo>
                      <a:pt x="1284" y="1982"/>
                    </a:lnTo>
                    <a:lnTo>
                      <a:pt x="1356" y="2022"/>
                    </a:lnTo>
                    <a:lnTo>
                      <a:pt x="1430" y="2058"/>
                    </a:lnTo>
                    <a:lnTo>
                      <a:pt x="1506" y="2094"/>
                    </a:lnTo>
                    <a:lnTo>
                      <a:pt x="1586" y="2126"/>
                    </a:lnTo>
                    <a:lnTo>
                      <a:pt x="1668" y="2156"/>
                    </a:lnTo>
                    <a:lnTo>
                      <a:pt x="1750" y="2184"/>
                    </a:lnTo>
                    <a:lnTo>
                      <a:pt x="1834" y="2210"/>
                    </a:lnTo>
                    <a:lnTo>
                      <a:pt x="1918" y="2234"/>
                    </a:lnTo>
                    <a:lnTo>
                      <a:pt x="2002" y="2256"/>
                    </a:lnTo>
                    <a:lnTo>
                      <a:pt x="2088" y="2276"/>
                    </a:lnTo>
                    <a:lnTo>
                      <a:pt x="2172" y="2294"/>
                    </a:lnTo>
                    <a:lnTo>
                      <a:pt x="2254" y="2312"/>
                    </a:lnTo>
                    <a:lnTo>
                      <a:pt x="2338" y="2326"/>
                    </a:lnTo>
                    <a:lnTo>
                      <a:pt x="2418" y="2340"/>
                    </a:lnTo>
                    <a:lnTo>
                      <a:pt x="2574" y="2362"/>
                    </a:lnTo>
                    <a:lnTo>
                      <a:pt x="2718" y="2380"/>
                    </a:lnTo>
                    <a:lnTo>
                      <a:pt x="2848" y="2394"/>
                    </a:lnTo>
                    <a:lnTo>
                      <a:pt x="2962" y="2402"/>
                    </a:lnTo>
                    <a:lnTo>
                      <a:pt x="3056" y="2410"/>
                    </a:lnTo>
                    <a:lnTo>
                      <a:pt x="3126" y="2412"/>
                    </a:lnTo>
                    <a:lnTo>
                      <a:pt x="3188" y="2414"/>
                    </a:lnTo>
                    <a:lnTo>
                      <a:pt x="3188" y="1300"/>
                    </a:lnTo>
                    <a:close/>
                  </a:path>
                </a:pathLst>
              </a:custGeom>
              <a:solidFill>
                <a:srgbClr val="16B6C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20" name="Freeform 249"/>
              <p:cNvSpPr/>
              <p:nvPr/>
            </p:nvSpPr>
            <p:spPr bwMode="auto">
              <a:xfrm>
                <a:off x="12239625" y="6392863"/>
                <a:ext cx="5060950" cy="3832225"/>
              </a:xfrm>
              <a:custGeom>
                <a:avLst/>
                <a:gdLst>
                  <a:gd name="T0" fmla="*/ 3188 w 3188"/>
                  <a:gd name="T1" fmla="*/ 1300 h 2414"/>
                  <a:gd name="T2" fmla="*/ 2764 w 3188"/>
                  <a:gd name="T3" fmla="*/ 1290 h 2414"/>
                  <a:gd name="T4" fmla="*/ 2480 w 3188"/>
                  <a:gd name="T5" fmla="*/ 1274 h 2414"/>
                  <a:gd name="T6" fmla="*/ 2174 w 3188"/>
                  <a:gd name="T7" fmla="*/ 1252 h 2414"/>
                  <a:gd name="T8" fmla="*/ 1862 w 3188"/>
                  <a:gd name="T9" fmla="*/ 1216 h 2414"/>
                  <a:gd name="T10" fmla="*/ 1636 w 3188"/>
                  <a:gd name="T11" fmla="*/ 1180 h 2414"/>
                  <a:gd name="T12" fmla="*/ 1494 w 3188"/>
                  <a:gd name="T13" fmla="*/ 1152 h 2414"/>
                  <a:gd name="T14" fmla="*/ 1362 w 3188"/>
                  <a:gd name="T15" fmla="*/ 1120 h 2414"/>
                  <a:gd name="T16" fmla="*/ 1242 w 3188"/>
                  <a:gd name="T17" fmla="*/ 1084 h 2414"/>
                  <a:gd name="T18" fmla="*/ 1136 w 3188"/>
                  <a:gd name="T19" fmla="*/ 1042 h 2414"/>
                  <a:gd name="T20" fmla="*/ 1088 w 3188"/>
                  <a:gd name="T21" fmla="*/ 1020 h 2414"/>
                  <a:gd name="T22" fmla="*/ 978 w 3188"/>
                  <a:gd name="T23" fmla="*/ 960 h 2414"/>
                  <a:gd name="T24" fmla="*/ 876 w 3188"/>
                  <a:gd name="T25" fmla="*/ 898 h 2414"/>
                  <a:gd name="T26" fmla="*/ 782 w 3188"/>
                  <a:gd name="T27" fmla="*/ 836 h 2414"/>
                  <a:gd name="T28" fmla="*/ 694 w 3188"/>
                  <a:gd name="T29" fmla="*/ 770 h 2414"/>
                  <a:gd name="T30" fmla="*/ 536 w 3188"/>
                  <a:gd name="T31" fmla="*/ 638 h 2414"/>
                  <a:gd name="T32" fmla="*/ 400 w 3188"/>
                  <a:gd name="T33" fmla="*/ 502 h 2414"/>
                  <a:gd name="T34" fmla="*/ 284 w 3188"/>
                  <a:gd name="T35" fmla="*/ 368 h 2414"/>
                  <a:gd name="T36" fmla="*/ 180 w 3188"/>
                  <a:gd name="T37" fmla="*/ 238 h 2414"/>
                  <a:gd name="T38" fmla="*/ 0 w 3188"/>
                  <a:gd name="T39" fmla="*/ 0 h 2414"/>
                  <a:gd name="T40" fmla="*/ 28 w 3188"/>
                  <a:gd name="T41" fmla="*/ 72 h 2414"/>
                  <a:gd name="T42" fmla="*/ 94 w 3188"/>
                  <a:gd name="T43" fmla="*/ 242 h 2414"/>
                  <a:gd name="T44" fmla="*/ 198 w 3188"/>
                  <a:gd name="T45" fmla="*/ 484 h 2414"/>
                  <a:gd name="T46" fmla="*/ 334 w 3188"/>
                  <a:gd name="T47" fmla="*/ 774 h 2414"/>
                  <a:gd name="T48" fmla="*/ 414 w 3188"/>
                  <a:gd name="T49" fmla="*/ 930 h 2414"/>
                  <a:gd name="T50" fmla="*/ 500 w 3188"/>
                  <a:gd name="T51" fmla="*/ 1086 h 2414"/>
                  <a:gd name="T52" fmla="*/ 594 w 3188"/>
                  <a:gd name="T53" fmla="*/ 1242 h 2414"/>
                  <a:gd name="T54" fmla="*/ 694 w 3188"/>
                  <a:gd name="T55" fmla="*/ 1394 h 2414"/>
                  <a:gd name="T56" fmla="*/ 800 w 3188"/>
                  <a:gd name="T57" fmla="*/ 1538 h 2414"/>
                  <a:gd name="T58" fmla="*/ 912 w 3188"/>
                  <a:gd name="T59" fmla="*/ 1672 h 2414"/>
                  <a:gd name="T60" fmla="*/ 1030 w 3188"/>
                  <a:gd name="T61" fmla="*/ 1792 h 2414"/>
                  <a:gd name="T62" fmla="*/ 1152 w 3188"/>
                  <a:gd name="T63" fmla="*/ 1894 h 2414"/>
                  <a:gd name="T64" fmla="*/ 1216 w 3188"/>
                  <a:gd name="T65" fmla="*/ 1940 h 2414"/>
                  <a:gd name="T66" fmla="*/ 1356 w 3188"/>
                  <a:gd name="T67" fmla="*/ 2022 h 2414"/>
                  <a:gd name="T68" fmla="*/ 1506 w 3188"/>
                  <a:gd name="T69" fmla="*/ 2094 h 2414"/>
                  <a:gd name="T70" fmla="*/ 1668 w 3188"/>
                  <a:gd name="T71" fmla="*/ 2156 h 2414"/>
                  <a:gd name="T72" fmla="*/ 1834 w 3188"/>
                  <a:gd name="T73" fmla="*/ 2210 h 2414"/>
                  <a:gd name="T74" fmla="*/ 2002 w 3188"/>
                  <a:gd name="T75" fmla="*/ 2256 h 2414"/>
                  <a:gd name="T76" fmla="*/ 2172 w 3188"/>
                  <a:gd name="T77" fmla="*/ 2294 h 2414"/>
                  <a:gd name="T78" fmla="*/ 2338 w 3188"/>
                  <a:gd name="T79" fmla="*/ 2326 h 2414"/>
                  <a:gd name="T80" fmla="*/ 2574 w 3188"/>
                  <a:gd name="T81" fmla="*/ 2362 h 2414"/>
                  <a:gd name="T82" fmla="*/ 2848 w 3188"/>
                  <a:gd name="T83" fmla="*/ 2394 h 2414"/>
                  <a:gd name="T84" fmla="*/ 3056 w 3188"/>
                  <a:gd name="T85" fmla="*/ 2410 h 2414"/>
                  <a:gd name="T86" fmla="*/ 3188 w 3188"/>
                  <a:gd name="T87" fmla="*/ 2414 h 2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88" h="2414">
                    <a:moveTo>
                      <a:pt x="3188" y="1300"/>
                    </a:moveTo>
                    <a:lnTo>
                      <a:pt x="3188" y="1300"/>
                    </a:lnTo>
                    <a:lnTo>
                      <a:pt x="3006" y="1298"/>
                    </a:lnTo>
                    <a:lnTo>
                      <a:pt x="2764" y="1290"/>
                    </a:lnTo>
                    <a:lnTo>
                      <a:pt x="2626" y="1284"/>
                    </a:lnTo>
                    <a:lnTo>
                      <a:pt x="2480" y="1274"/>
                    </a:lnTo>
                    <a:lnTo>
                      <a:pt x="2328" y="1264"/>
                    </a:lnTo>
                    <a:lnTo>
                      <a:pt x="2174" y="1252"/>
                    </a:lnTo>
                    <a:lnTo>
                      <a:pt x="2016" y="1234"/>
                    </a:lnTo>
                    <a:lnTo>
                      <a:pt x="1862" y="1216"/>
                    </a:lnTo>
                    <a:lnTo>
                      <a:pt x="1710" y="1194"/>
                    </a:lnTo>
                    <a:lnTo>
                      <a:pt x="1636" y="1180"/>
                    </a:lnTo>
                    <a:lnTo>
                      <a:pt x="1564" y="1168"/>
                    </a:lnTo>
                    <a:lnTo>
                      <a:pt x="1494" y="1152"/>
                    </a:lnTo>
                    <a:lnTo>
                      <a:pt x="1428" y="1136"/>
                    </a:lnTo>
                    <a:lnTo>
                      <a:pt x="1362" y="1120"/>
                    </a:lnTo>
                    <a:lnTo>
                      <a:pt x="1300" y="1102"/>
                    </a:lnTo>
                    <a:lnTo>
                      <a:pt x="1242" y="1084"/>
                    </a:lnTo>
                    <a:lnTo>
                      <a:pt x="1186" y="1064"/>
                    </a:lnTo>
                    <a:lnTo>
                      <a:pt x="1136" y="1042"/>
                    </a:lnTo>
                    <a:lnTo>
                      <a:pt x="1088" y="1020"/>
                    </a:lnTo>
                    <a:lnTo>
                      <a:pt x="1088" y="1020"/>
                    </a:lnTo>
                    <a:lnTo>
                      <a:pt x="1032" y="990"/>
                    </a:lnTo>
                    <a:lnTo>
                      <a:pt x="978" y="960"/>
                    </a:lnTo>
                    <a:lnTo>
                      <a:pt x="926" y="930"/>
                    </a:lnTo>
                    <a:lnTo>
                      <a:pt x="876" y="898"/>
                    </a:lnTo>
                    <a:lnTo>
                      <a:pt x="828" y="868"/>
                    </a:lnTo>
                    <a:lnTo>
                      <a:pt x="782" y="836"/>
                    </a:lnTo>
                    <a:lnTo>
                      <a:pt x="738" y="804"/>
                    </a:lnTo>
                    <a:lnTo>
                      <a:pt x="694" y="770"/>
                    </a:lnTo>
                    <a:lnTo>
                      <a:pt x="612" y="704"/>
                    </a:lnTo>
                    <a:lnTo>
                      <a:pt x="536" y="638"/>
                    </a:lnTo>
                    <a:lnTo>
                      <a:pt x="466" y="570"/>
                    </a:lnTo>
                    <a:lnTo>
                      <a:pt x="400" y="502"/>
                    </a:lnTo>
                    <a:lnTo>
                      <a:pt x="340" y="436"/>
                    </a:lnTo>
                    <a:lnTo>
                      <a:pt x="284" y="368"/>
                    </a:lnTo>
                    <a:lnTo>
                      <a:pt x="230" y="304"/>
                    </a:lnTo>
                    <a:lnTo>
                      <a:pt x="180" y="238"/>
                    </a:lnTo>
                    <a:lnTo>
                      <a:pt x="86" y="116"/>
                    </a:lnTo>
                    <a:lnTo>
                      <a:pt x="0" y="0"/>
                    </a:lnTo>
                    <a:lnTo>
                      <a:pt x="0" y="0"/>
                    </a:lnTo>
                    <a:lnTo>
                      <a:pt x="28" y="72"/>
                    </a:lnTo>
                    <a:lnTo>
                      <a:pt x="56" y="146"/>
                    </a:lnTo>
                    <a:lnTo>
                      <a:pt x="94" y="242"/>
                    </a:lnTo>
                    <a:lnTo>
                      <a:pt x="142" y="356"/>
                    </a:lnTo>
                    <a:lnTo>
                      <a:pt x="198" y="484"/>
                    </a:lnTo>
                    <a:lnTo>
                      <a:pt x="262" y="626"/>
                    </a:lnTo>
                    <a:lnTo>
                      <a:pt x="334" y="774"/>
                    </a:lnTo>
                    <a:lnTo>
                      <a:pt x="372" y="852"/>
                    </a:lnTo>
                    <a:lnTo>
                      <a:pt x="414" y="930"/>
                    </a:lnTo>
                    <a:lnTo>
                      <a:pt x="456" y="1008"/>
                    </a:lnTo>
                    <a:lnTo>
                      <a:pt x="500" y="1086"/>
                    </a:lnTo>
                    <a:lnTo>
                      <a:pt x="546" y="1164"/>
                    </a:lnTo>
                    <a:lnTo>
                      <a:pt x="594" y="1242"/>
                    </a:lnTo>
                    <a:lnTo>
                      <a:pt x="644" y="1318"/>
                    </a:lnTo>
                    <a:lnTo>
                      <a:pt x="694" y="1394"/>
                    </a:lnTo>
                    <a:lnTo>
                      <a:pt x="746" y="1468"/>
                    </a:lnTo>
                    <a:lnTo>
                      <a:pt x="800" y="1538"/>
                    </a:lnTo>
                    <a:lnTo>
                      <a:pt x="856" y="1606"/>
                    </a:lnTo>
                    <a:lnTo>
                      <a:pt x="912" y="1672"/>
                    </a:lnTo>
                    <a:lnTo>
                      <a:pt x="970" y="1734"/>
                    </a:lnTo>
                    <a:lnTo>
                      <a:pt x="1030" y="1792"/>
                    </a:lnTo>
                    <a:lnTo>
                      <a:pt x="1090" y="1846"/>
                    </a:lnTo>
                    <a:lnTo>
                      <a:pt x="1152" y="1894"/>
                    </a:lnTo>
                    <a:lnTo>
                      <a:pt x="1152" y="1894"/>
                    </a:lnTo>
                    <a:lnTo>
                      <a:pt x="1216" y="1940"/>
                    </a:lnTo>
                    <a:lnTo>
                      <a:pt x="1284" y="1982"/>
                    </a:lnTo>
                    <a:lnTo>
                      <a:pt x="1356" y="2022"/>
                    </a:lnTo>
                    <a:lnTo>
                      <a:pt x="1430" y="2058"/>
                    </a:lnTo>
                    <a:lnTo>
                      <a:pt x="1506" y="2094"/>
                    </a:lnTo>
                    <a:lnTo>
                      <a:pt x="1586" y="2126"/>
                    </a:lnTo>
                    <a:lnTo>
                      <a:pt x="1668" y="2156"/>
                    </a:lnTo>
                    <a:lnTo>
                      <a:pt x="1750" y="2184"/>
                    </a:lnTo>
                    <a:lnTo>
                      <a:pt x="1834" y="2210"/>
                    </a:lnTo>
                    <a:lnTo>
                      <a:pt x="1918" y="2234"/>
                    </a:lnTo>
                    <a:lnTo>
                      <a:pt x="2002" y="2256"/>
                    </a:lnTo>
                    <a:lnTo>
                      <a:pt x="2088" y="2276"/>
                    </a:lnTo>
                    <a:lnTo>
                      <a:pt x="2172" y="2294"/>
                    </a:lnTo>
                    <a:lnTo>
                      <a:pt x="2254" y="2312"/>
                    </a:lnTo>
                    <a:lnTo>
                      <a:pt x="2338" y="2326"/>
                    </a:lnTo>
                    <a:lnTo>
                      <a:pt x="2418" y="2340"/>
                    </a:lnTo>
                    <a:lnTo>
                      <a:pt x="2574" y="2362"/>
                    </a:lnTo>
                    <a:lnTo>
                      <a:pt x="2718" y="2380"/>
                    </a:lnTo>
                    <a:lnTo>
                      <a:pt x="2848" y="2394"/>
                    </a:lnTo>
                    <a:lnTo>
                      <a:pt x="2962" y="2402"/>
                    </a:lnTo>
                    <a:lnTo>
                      <a:pt x="3056" y="2410"/>
                    </a:lnTo>
                    <a:lnTo>
                      <a:pt x="3126" y="2412"/>
                    </a:lnTo>
                    <a:lnTo>
                      <a:pt x="3188" y="2414"/>
                    </a:lnTo>
                    <a:lnTo>
                      <a:pt x="3188" y="13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21" name="Freeform 250"/>
              <p:cNvSpPr/>
              <p:nvPr/>
            </p:nvSpPr>
            <p:spPr bwMode="auto">
              <a:xfrm>
                <a:off x="12512675" y="3490913"/>
                <a:ext cx="4794250" cy="3051175"/>
              </a:xfrm>
              <a:custGeom>
                <a:avLst/>
                <a:gdLst>
                  <a:gd name="T0" fmla="*/ 3020 w 3020"/>
                  <a:gd name="T1" fmla="*/ 0 h 1922"/>
                  <a:gd name="T2" fmla="*/ 2852 w 3020"/>
                  <a:gd name="T3" fmla="*/ 8 h 1922"/>
                  <a:gd name="T4" fmla="*/ 2590 w 3020"/>
                  <a:gd name="T5" fmla="*/ 26 h 1922"/>
                  <a:gd name="T6" fmla="*/ 2250 w 3020"/>
                  <a:gd name="T7" fmla="*/ 62 h 1922"/>
                  <a:gd name="T8" fmla="*/ 2064 w 3020"/>
                  <a:gd name="T9" fmla="*/ 88 h 1922"/>
                  <a:gd name="T10" fmla="*/ 1870 w 3020"/>
                  <a:gd name="T11" fmla="*/ 120 h 1922"/>
                  <a:gd name="T12" fmla="*/ 1676 w 3020"/>
                  <a:gd name="T13" fmla="*/ 160 h 1922"/>
                  <a:gd name="T14" fmla="*/ 1486 w 3020"/>
                  <a:gd name="T15" fmla="*/ 206 h 1922"/>
                  <a:gd name="T16" fmla="*/ 1302 w 3020"/>
                  <a:gd name="T17" fmla="*/ 262 h 1922"/>
                  <a:gd name="T18" fmla="*/ 1132 w 3020"/>
                  <a:gd name="T19" fmla="*/ 326 h 1922"/>
                  <a:gd name="T20" fmla="*/ 978 w 3020"/>
                  <a:gd name="T21" fmla="*/ 400 h 1922"/>
                  <a:gd name="T22" fmla="*/ 910 w 3020"/>
                  <a:gd name="T23" fmla="*/ 440 h 1922"/>
                  <a:gd name="T24" fmla="*/ 846 w 3020"/>
                  <a:gd name="T25" fmla="*/ 484 h 1922"/>
                  <a:gd name="T26" fmla="*/ 790 w 3020"/>
                  <a:gd name="T27" fmla="*/ 530 h 1922"/>
                  <a:gd name="T28" fmla="*/ 740 w 3020"/>
                  <a:gd name="T29" fmla="*/ 578 h 1922"/>
                  <a:gd name="T30" fmla="*/ 698 w 3020"/>
                  <a:gd name="T31" fmla="*/ 626 h 1922"/>
                  <a:gd name="T32" fmla="*/ 622 w 3020"/>
                  <a:gd name="T33" fmla="*/ 722 h 1922"/>
                  <a:gd name="T34" fmla="*/ 556 w 3020"/>
                  <a:gd name="T35" fmla="*/ 816 h 1922"/>
                  <a:gd name="T36" fmla="*/ 498 w 3020"/>
                  <a:gd name="T37" fmla="*/ 918 h 1922"/>
                  <a:gd name="T38" fmla="*/ 468 w 3020"/>
                  <a:gd name="T39" fmla="*/ 970 h 1922"/>
                  <a:gd name="T40" fmla="*/ 468 w 3020"/>
                  <a:gd name="T41" fmla="*/ 972 h 1922"/>
                  <a:gd name="T42" fmla="*/ 488 w 3020"/>
                  <a:gd name="T43" fmla="*/ 938 h 1922"/>
                  <a:gd name="T44" fmla="*/ 488 w 3020"/>
                  <a:gd name="T45" fmla="*/ 938 h 1922"/>
                  <a:gd name="T46" fmla="*/ 442 w 3020"/>
                  <a:gd name="T47" fmla="*/ 1022 h 1922"/>
                  <a:gd name="T48" fmla="*/ 0 w 3020"/>
                  <a:gd name="T49" fmla="*/ 1922 h 1922"/>
                  <a:gd name="T50" fmla="*/ 32 w 3020"/>
                  <a:gd name="T51" fmla="*/ 1906 h 1922"/>
                  <a:gd name="T52" fmla="*/ 96 w 3020"/>
                  <a:gd name="T53" fmla="*/ 1870 h 1922"/>
                  <a:gd name="T54" fmla="*/ 156 w 3020"/>
                  <a:gd name="T55" fmla="*/ 1826 h 1922"/>
                  <a:gd name="T56" fmla="*/ 250 w 3020"/>
                  <a:gd name="T57" fmla="*/ 1750 h 1922"/>
                  <a:gd name="T58" fmla="*/ 368 w 3020"/>
                  <a:gd name="T59" fmla="*/ 1648 h 1922"/>
                  <a:gd name="T60" fmla="*/ 418 w 3020"/>
                  <a:gd name="T61" fmla="*/ 1604 h 1922"/>
                  <a:gd name="T62" fmla="*/ 534 w 3020"/>
                  <a:gd name="T63" fmla="*/ 1512 h 1922"/>
                  <a:gd name="T64" fmla="*/ 670 w 3020"/>
                  <a:gd name="T65" fmla="*/ 1416 h 1922"/>
                  <a:gd name="T66" fmla="*/ 830 w 3020"/>
                  <a:gd name="T67" fmla="*/ 1318 h 1922"/>
                  <a:gd name="T68" fmla="*/ 922 w 3020"/>
                  <a:gd name="T69" fmla="*/ 1270 h 1922"/>
                  <a:gd name="T70" fmla="*/ 1020 w 3020"/>
                  <a:gd name="T71" fmla="*/ 1226 h 1922"/>
                  <a:gd name="T72" fmla="*/ 1134 w 3020"/>
                  <a:gd name="T73" fmla="*/ 1188 h 1922"/>
                  <a:gd name="T74" fmla="*/ 1260 w 3020"/>
                  <a:gd name="T75" fmla="*/ 1152 h 1922"/>
                  <a:gd name="T76" fmla="*/ 1398 w 3020"/>
                  <a:gd name="T77" fmla="*/ 1122 h 1922"/>
                  <a:gd name="T78" fmla="*/ 1544 w 3020"/>
                  <a:gd name="T79" fmla="*/ 1096 h 1922"/>
                  <a:gd name="T80" fmla="*/ 1850 w 3020"/>
                  <a:gd name="T81" fmla="*/ 1054 h 1922"/>
                  <a:gd name="T82" fmla="*/ 2162 w 3020"/>
                  <a:gd name="T83" fmla="*/ 1026 h 1922"/>
                  <a:gd name="T84" fmla="*/ 2460 w 3020"/>
                  <a:gd name="T85" fmla="*/ 1006 h 1922"/>
                  <a:gd name="T86" fmla="*/ 2840 w 3020"/>
                  <a:gd name="T87" fmla="*/ 992 h 1922"/>
                  <a:gd name="T88" fmla="*/ 3020 w 3020"/>
                  <a:gd name="T89" fmla="*/ 992 h 1922"/>
                  <a:gd name="T90" fmla="*/ 3020 w 3020"/>
                  <a:gd name="T91" fmla="*/ 0 h 1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20" h="1922">
                    <a:moveTo>
                      <a:pt x="3020" y="0"/>
                    </a:moveTo>
                    <a:lnTo>
                      <a:pt x="3020" y="0"/>
                    </a:lnTo>
                    <a:lnTo>
                      <a:pt x="2942" y="2"/>
                    </a:lnTo>
                    <a:lnTo>
                      <a:pt x="2852" y="8"/>
                    </a:lnTo>
                    <a:lnTo>
                      <a:pt x="2732" y="14"/>
                    </a:lnTo>
                    <a:lnTo>
                      <a:pt x="2590" y="26"/>
                    </a:lnTo>
                    <a:lnTo>
                      <a:pt x="2428" y="42"/>
                    </a:lnTo>
                    <a:lnTo>
                      <a:pt x="2250" y="62"/>
                    </a:lnTo>
                    <a:lnTo>
                      <a:pt x="2158" y="74"/>
                    </a:lnTo>
                    <a:lnTo>
                      <a:pt x="2064" y="88"/>
                    </a:lnTo>
                    <a:lnTo>
                      <a:pt x="1966" y="104"/>
                    </a:lnTo>
                    <a:lnTo>
                      <a:pt x="1870" y="120"/>
                    </a:lnTo>
                    <a:lnTo>
                      <a:pt x="1772" y="140"/>
                    </a:lnTo>
                    <a:lnTo>
                      <a:pt x="1676" y="160"/>
                    </a:lnTo>
                    <a:lnTo>
                      <a:pt x="1580" y="182"/>
                    </a:lnTo>
                    <a:lnTo>
                      <a:pt x="1486" y="206"/>
                    </a:lnTo>
                    <a:lnTo>
                      <a:pt x="1392" y="232"/>
                    </a:lnTo>
                    <a:lnTo>
                      <a:pt x="1302" y="262"/>
                    </a:lnTo>
                    <a:lnTo>
                      <a:pt x="1216" y="292"/>
                    </a:lnTo>
                    <a:lnTo>
                      <a:pt x="1132" y="326"/>
                    </a:lnTo>
                    <a:lnTo>
                      <a:pt x="1052" y="362"/>
                    </a:lnTo>
                    <a:lnTo>
                      <a:pt x="978" y="400"/>
                    </a:lnTo>
                    <a:lnTo>
                      <a:pt x="942" y="420"/>
                    </a:lnTo>
                    <a:lnTo>
                      <a:pt x="910" y="440"/>
                    </a:lnTo>
                    <a:lnTo>
                      <a:pt x="876" y="462"/>
                    </a:lnTo>
                    <a:lnTo>
                      <a:pt x="846" y="484"/>
                    </a:lnTo>
                    <a:lnTo>
                      <a:pt x="816" y="506"/>
                    </a:lnTo>
                    <a:lnTo>
                      <a:pt x="790" y="530"/>
                    </a:lnTo>
                    <a:lnTo>
                      <a:pt x="764" y="554"/>
                    </a:lnTo>
                    <a:lnTo>
                      <a:pt x="740" y="578"/>
                    </a:lnTo>
                    <a:lnTo>
                      <a:pt x="740" y="578"/>
                    </a:lnTo>
                    <a:lnTo>
                      <a:pt x="698" y="626"/>
                    </a:lnTo>
                    <a:lnTo>
                      <a:pt x="658" y="674"/>
                    </a:lnTo>
                    <a:lnTo>
                      <a:pt x="622" y="722"/>
                    </a:lnTo>
                    <a:lnTo>
                      <a:pt x="588" y="768"/>
                    </a:lnTo>
                    <a:lnTo>
                      <a:pt x="556" y="816"/>
                    </a:lnTo>
                    <a:lnTo>
                      <a:pt x="526" y="866"/>
                    </a:lnTo>
                    <a:lnTo>
                      <a:pt x="498" y="918"/>
                    </a:lnTo>
                    <a:lnTo>
                      <a:pt x="468" y="970"/>
                    </a:lnTo>
                    <a:lnTo>
                      <a:pt x="468" y="970"/>
                    </a:lnTo>
                    <a:lnTo>
                      <a:pt x="468" y="972"/>
                    </a:lnTo>
                    <a:lnTo>
                      <a:pt x="468" y="972"/>
                    </a:lnTo>
                    <a:lnTo>
                      <a:pt x="488" y="938"/>
                    </a:lnTo>
                    <a:lnTo>
                      <a:pt x="488" y="938"/>
                    </a:lnTo>
                    <a:lnTo>
                      <a:pt x="488" y="938"/>
                    </a:lnTo>
                    <a:lnTo>
                      <a:pt x="488" y="938"/>
                    </a:lnTo>
                    <a:lnTo>
                      <a:pt x="442" y="1022"/>
                    </a:lnTo>
                    <a:lnTo>
                      <a:pt x="442" y="1022"/>
                    </a:lnTo>
                    <a:lnTo>
                      <a:pt x="248" y="1418"/>
                    </a:lnTo>
                    <a:lnTo>
                      <a:pt x="0" y="1922"/>
                    </a:lnTo>
                    <a:lnTo>
                      <a:pt x="0" y="1922"/>
                    </a:lnTo>
                    <a:lnTo>
                      <a:pt x="32" y="1906"/>
                    </a:lnTo>
                    <a:lnTo>
                      <a:pt x="64" y="1888"/>
                    </a:lnTo>
                    <a:lnTo>
                      <a:pt x="96" y="1870"/>
                    </a:lnTo>
                    <a:lnTo>
                      <a:pt x="126" y="1848"/>
                    </a:lnTo>
                    <a:lnTo>
                      <a:pt x="156" y="1826"/>
                    </a:lnTo>
                    <a:lnTo>
                      <a:pt x="188" y="1802"/>
                    </a:lnTo>
                    <a:lnTo>
                      <a:pt x="250" y="1750"/>
                    </a:lnTo>
                    <a:lnTo>
                      <a:pt x="250" y="1750"/>
                    </a:lnTo>
                    <a:lnTo>
                      <a:pt x="368" y="1648"/>
                    </a:lnTo>
                    <a:lnTo>
                      <a:pt x="368" y="1648"/>
                    </a:lnTo>
                    <a:lnTo>
                      <a:pt x="418" y="1604"/>
                    </a:lnTo>
                    <a:lnTo>
                      <a:pt x="474" y="1560"/>
                    </a:lnTo>
                    <a:lnTo>
                      <a:pt x="534" y="1512"/>
                    </a:lnTo>
                    <a:lnTo>
                      <a:pt x="600" y="1464"/>
                    </a:lnTo>
                    <a:lnTo>
                      <a:pt x="670" y="1416"/>
                    </a:lnTo>
                    <a:lnTo>
                      <a:pt x="746" y="1368"/>
                    </a:lnTo>
                    <a:lnTo>
                      <a:pt x="830" y="1318"/>
                    </a:lnTo>
                    <a:lnTo>
                      <a:pt x="922" y="1270"/>
                    </a:lnTo>
                    <a:lnTo>
                      <a:pt x="922" y="1270"/>
                    </a:lnTo>
                    <a:lnTo>
                      <a:pt x="968" y="1248"/>
                    </a:lnTo>
                    <a:lnTo>
                      <a:pt x="1020" y="1226"/>
                    </a:lnTo>
                    <a:lnTo>
                      <a:pt x="1074" y="1206"/>
                    </a:lnTo>
                    <a:lnTo>
                      <a:pt x="1134" y="1188"/>
                    </a:lnTo>
                    <a:lnTo>
                      <a:pt x="1196" y="1170"/>
                    </a:lnTo>
                    <a:lnTo>
                      <a:pt x="1260" y="1152"/>
                    </a:lnTo>
                    <a:lnTo>
                      <a:pt x="1328" y="1138"/>
                    </a:lnTo>
                    <a:lnTo>
                      <a:pt x="1398" y="1122"/>
                    </a:lnTo>
                    <a:lnTo>
                      <a:pt x="1470" y="1110"/>
                    </a:lnTo>
                    <a:lnTo>
                      <a:pt x="1544" y="1096"/>
                    </a:lnTo>
                    <a:lnTo>
                      <a:pt x="1694" y="1074"/>
                    </a:lnTo>
                    <a:lnTo>
                      <a:pt x="1850" y="1054"/>
                    </a:lnTo>
                    <a:lnTo>
                      <a:pt x="2006" y="1038"/>
                    </a:lnTo>
                    <a:lnTo>
                      <a:pt x="2162" y="1026"/>
                    </a:lnTo>
                    <a:lnTo>
                      <a:pt x="2314" y="1014"/>
                    </a:lnTo>
                    <a:lnTo>
                      <a:pt x="2460" y="1006"/>
                    </a:lnTo>
                    <a:lnTo>
                      <a:pt x="2598" y="1000"/>
                    </a:lnTo>
                    <a:lnTo>
                      <a:pt x="2840" y="992"/>
                    </a:lnTo>
                    <a:lnTo>
                      <a:pt x="3020" y="990"/>
                    </a:lnTo>
                    <a:lnTo>
                      <a:pt x="3020" y="992"/>
                    </a:lnTo>
                    <a:lnTo>
                      <a:pt x="3020" y="992"/>
                    </a:lnTo>
                    <a:lnTo>
                      <a:pt x="3020" y="0"/>
                    </a:lnTo>
                    <a:close/>
                  </a:path>
                </a:pathLst>
              </a:custGeom>
              <a:solidFill>
                <a:srgbClr val="EAA7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28" name="Freeform 251"/>
              <p:cNvSpPr/>
              <p:nvPr/>
            </p:nvSpPr>
            <p:spPr bwMode="auto">
              <a:xfrm>
                <a:off x="12512675" y="3490913"/>
                <a:ext cx="4794250" cy="3051175"/>
              </a:xfrm>
              <a:custGeom>
                <a:avLst/>
                <a:gdLst>
                  <a:gd name="T0" fmla="*/ 3020 w 3020"/>
                  <a:gd name="T1" fmla="*/ 0 h 1922"/>
                  <a:gd name="T2" fmla="*/ 2852 w 3020"/>
                  <a:gd name="T3" fmla="*/ 8 h 1922"/>
                  <a:gd name="T4" fmla="*/ 2590 w 3020"/>
                  <a:gd name="T5" fmla="*/ 26 h 1922"/>
                  <a:gd name="T6" fmla="*/ 2250 w 3020"/>
                  <a:gd name="T7" fmla="*/ 62 h 1922"/>
                  <a:gd name="T8" fmla="*/ 2064 w 3020"/>
                  <a:gd name="T9" fmla="*/ 88 h 1922"/>
                  <a:gd name="T10" fmla="*/ 1870 w 3020"/>
                  <a:gd name="T11" fmla="*/ 120 h 1922"/>
                  <a:gd name="T12" fmla="*/ 1676 w 3020"/>
                  <a:gd name="T13" fmla="*/ 160 h 1922"/>
                  <a:gd name="T14" fmla="*/ 1486 w 3020"/>
                  <a:gd name="T15" fmla="*/ 206 h 1922"/>
                  <a:gd name="T16" fmla="*/ 1302 w 3020"/>
                  <a:gd name="T17" fmla="*/ 262 h 1922"/>
                  <a:gd name="T18" fmla="*/ 1132 w 3020"/>
                  <a:gd name="T19" fmla="*/ 326 h 1922"/>
                  <a:gd name="T20" fmla="*/ 978 w 3020"/>
                  <a:gd name="T21" fmla="*/ 400 h 1922"/>
                  <a:gd name="T22" fmla="*/ 910 w 3020"/>
                  <a:gd name="T23" fmla="*/ 440 h 1922"/>
                  <a:gd name="T24" fmla="*/ 846 w 3020"/>
                  <a:gd name="T25" fmla="*/ 484 h 1922"/>
                  <a:gd name="T26" fmla="*/ 790 w 3020"/>
                  <a:gd name="T27" fmla="*/ 530 h 1922"/>
                  <a:gd name="T28" fmla="*/ 740 w 3020"/>
                  <a:gd name="T29" fmla="*/ 578 h 1922"/>
                  <a:gd name="T30" fmla="*/ 698 w 3020"/>
                  <a:gd name="T31" fmla="*/ 626 h 1922"/>
                  <a:gd name="T32" fmla="*/ 622 w 3020"/>
                  <a:gd name="T33" fmla="*/ 722 h 1922"/>
                  <a:gd name="T34" fmla="*/ 556 w 3020"/>
                  <a:gd name="T35" fmla="*/ 816 h 1922"/>
                  <a:gd name="T36" fmla="*/ 498 w 3020"/>
                  <a:gd name="T37" fmla="*/ 918 h 1922"/>
                  <a:gd name="T38" fmla="*/ 468 w 3020"/>
                  <a:gd name="T39" fmla="*/ 970 h 1922"/>
                  <a:gd name="T40" fmla="*/ 468 w 3020"/>
                  <a:gd name="T41" fmla="*/ 972 h 1922"/>
                  <a:gd name="T42" fmla="*/ 488 w 3020"/>
                  <a:gd name="T43" fmla="*/ 938 h 1922"/>
                  <a:gd name="T44" fmla="*/ 488 w 3020"/>
                  <a:gd name="T45" fmla="*/ 938 h 1922"/>
                  <a:gd name="T46" fmla="*/ 442 w 3020"/>
                  <a:gd name="T47" fmla="*/ 1022 h 1922"/>
                  <a:gd name="T48" fmla="*/ 0 w 3020"/>
                  <a:gd name="T49" fmla="*/ 1922 h 1922"/>
                  <a:gd name="T50" fmla="*/ 32 w 3020"/>
                  <a:gd name="T51" fmla="*/ 1906 h 1922"/>
                  <a:gd name="T52" fmla="*/ 96 w 3020"/>
                  <a:gd name="T53" fmla="*/ 1870 h 1922"/>
                  <a:gd name="T54" fmla="*/ 156 w 3020"/>
                  <a:gd name="T55" fmla="*/ 1826 h 1922"/>
                  <a:gd name="T56" fmla="*/ 250 w 3020"/>
                  <a:gd name="T57" fmla="*/ 1750 h 1922"/>
                  <a:gd name="T58" fmla="*/ 368 w 3020"/>
                  <a:gd name="T59" fmla="*/ 1648 h 1922"/>
                  <a:gd name="T60" fmla="*/ 418 w 3020"/>
                  <a:gd name="T61" fmla="*/ 1604 h 1922"/>
                  <a:gd name="T62" fmla="*/ 534 w 3020"/>
                  <a:gd name="T63" fmla="*/ 1512 h 1922"/>
                  <a:gd name="T64" fmla="*/ 670 w 3020"/>
                  <a:gd name="T65" fmla="*/ 1416 h 1922"/>
                  <a:gd name="T66" fmla="*/ 830 w 3020"/>
                  <a:gd name="T67" fmla="*/ 1318 h 1922"/>
                  <a:gd name="T68" fmla="*/ 922 w 3020"/>
                  <a:gd name="T69" fmla="*/ 1270 h 1922"/>
                  <a:gd name="T70" fmla="*/ 1020 w 3020"/>
                  <a:gd name="T71" fmla="*/ 1226 h 1922"/>
                  <a:gd name="T72" fmla="*/ 1134 w 3020"/>
                  <a:gd name="T73" fmla="*/ 1188 h 1922"/>
                  <a:gd name="T74" fmla="*/ 1260 w 3020"/>
                  <a:gd name="T75" fmla="*/ 1152 h 1922"/>
                  <a:gd name="T76" fmla="*/ 1398 w 3020"/>
                  <a:gd name="T77" fmla="*/ 1122 h 1922"/>
                  <a:gd name="T78" fmla="*/ 1544 w 3020"/>
                  <a:gd name="T79" fmla="*/ 1096 h 1922"/>
                  <a:gd name="T80" fmla="*/ 1850 w 3020"/>
                  <a:gd name="T81" fmla="*/ 1054 h 1922"/>
                  <a:gd name="T82" fmla="*/ 2162 w 3020"/>
                  <a:gd name="T83" fmla="*/ 1026 h 1922"/>
                  <a:gd name="T84" fmla="*/ 2460 w 3020"/>
                  <a:gd name="T85" fmla="*/ 1006 h 1922"/>
                  <a:gd name="T86" fmla="*/ 2840 w 3020"/>
                  <a:gd name="T87" fmla="*/ 992 h 1922"/>
                  <a:gd name="T88" fmla="*/ 3020 w 3020"/>
                  <a:gd name="T89" fmla="*/ 992 h 1922"/>
                  <a:gd name="T90" fmla="*/ 3020 w 3020"/>
                  <a:gd name="T91" fmla="*/ 0 h 1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20" h="1922">
                    <a:moveTo>
                      <a:pt x="3020" y="0"/>
                    </a:moveTo>
                    <a:lnTo>
                      <a:pt x="3020" y="0"/>
                    </a:lnTo>
                    <a:lnTo>
                      <a:pt x="2942" y="2"/>
                    </a:lnTo>
                    <a:lnTo>
                      <a:pt x="2852" y="8"/>
                    </a:lnTo>
                    <a:lnTo>
                      <a:pt x="2732" y="14"/>
                    </a:lnTo>
                    <a:lnTo>
                      <a:pt x="2590" y="26"/>
                    </a:lnTo>
                    <a:lnTo>
                      <a:pt x="2428" y="42"/>
                    </a:lnTo>
                    <a:lnTo>
                      <a:pt x="2250" y="62"/>
                    </a:lnTo>
                    <a:lnTo>
                      <a:pt x="2158" y="74"/>
                    </a:lnTo>
                    <a:lnTo>
                      <a:pt x="2064" y="88"/>
                    </a:lnTo>
                    <a:lnTo>
                      <a:pt x="1966" y="104"/>
                    </a:lnTo>
                    <a:lnTo>
                      <a:pt x="1870" y="120"/>
                    </a:lnTo>
                    <a:lnTo>
                      <a:pt x="1772" y="140"/>
                    </a:lnTo>
                    <a:lnTo>
                      <a:pt x="1676" y="160"/>
                    </a:lnTo>
                    <a:lnTo>
                      <a:pt x="1580" y="182"/>
                    </a:lnTo>
                    <a:lnTo>
                      <a:pt x="1486" y="206"/>
                    </a:lnTo>
                    <a:lnTo>
                      <a:pt x="1392" y="232"/>
                    </a:lnTo>
                    <a:lnTo>
                      <a:pt x="1302" y="262"/>
                    </a:lnTo>
                    <a:lnTo>
                      <a:pt x="1216" y="292"/>
                    </a:lnTo>
                    <a:lnTo>
                      <a:pt x="1132" y="326"/>
                    </a:lnTo>
                    <a:lnTo>
                      <a:pt x="1052" y="362"/>
                    </a:lnTo>
                    <a:lnTo>
                      <a:pt x="978" y="400"/>
                    </a:lnTo>
                    <a:lnTo>
                      <a:pt x="942" y="420"/>
                    </a:lnTo>
                    <a:lnTo>
                      <a:pt x="910" y="440"/>
                    </a:lnTo>
                    <a:lnTo>
                      <a:pt x="876" y="462"/>
                    </a:lnTo>
                    <a:lnTo>
                      <a:pt x="846" y="484"/>
                    </a:lnTo>
                    <a:lnTo>
                      <a:pt x="816" y="506"/>
                    </a:lnTo>
                    <a:lnTo>
                      <a:pt x="790" y="530"/>
                    </a:lnTo>
                    <a:lnTo>
                      <a:pt x="764" y="554"/>
                    </a:lnTo>
                    <a:lnTo>
                      <a:pt x="740" y="578"/>
                    </a:lnTo>
                    <a:lnTo>
                      <a:pt x="740" y="578"/>
                    </a:lnTo>
                    <a:lnTo>
                      <a:pt x="698" y="626"/>
                    </a:lnTo>
                    <a:lnTo>
                      <a:pt x="658" y="674"/>
                    </a:lnTo>
                    <a:lnTo>
                      <a:pt x="622" y="722"/>
                    </a:lnTo>
                    <a:lnTo>
                      <a:pt x="588" y="768"/>
                    </a:lnTo>
                    <a:lnTo>
                      <a:pt x="556" y="816"/>
                    </a:lnTo>
                    <a:lnTo>
                      <a:pt x="526" y="866"/>
                    </a:lnTo>
                    <a:lnTo>
                      <a:pt x="498" y="918"/>
                    </a:lnTo>
                    <a:lnTo>
                      <a:pt x="468" y="970"/>
                    </a:lnTo>
                    <a:lnTo>
                      <a:pt x="468" y="970"/>
                    </a:lnTo>
                    <a:lnTo>
                      <a:pt x="468" y="972"/>
                    </a:lnTo>
                    <a:lnTo>
                      <a:pt x="468" y="972"/>
                    </a:lnTo>
                    <a:lnTo>
                      <a:pt x="488" y="938"/>
                    </a:lnTo>
                    <a:lnTo>
                      <a:pt x="488" y="938"/>
                    </a:lnTo>
                    <a:lnTo>
                      <a:pt x="488" y="938"/>
                    </a:lnTo>
                    <a:lnTo>
                      <a:pt x="488" y="938"/>
                    </a:lnTo>
                    <a:lnTo>
                      <a:pt x="442" y="1022"/>
                    </a:lnTo>
                    <a:lnTo>
                      <a:pt x="442" y="1022"/>
                    </a:lnTo>
                    <a:lnTo>
                      <a:pt x="248" y="1418"/>
                    </a:lnTo>
                    <a:lnTo>
                      <a:pt x="0" y="1922"/>
                    </a:lnTo>
                    <a:lnTo>
                      <a:pt x="0" y="1922"/>
                    </a:lnTo>
                    <a:lnTo>
                      <a:pt x="32" y="1906"/>
                    </a:lnTo>
                    <a:lnTo>
                      <a:pt x="64" y="1888"/>
                    </a:lnTo>
                    <a:lnTo>
                      <a:pt x="96" y="1870"/>
                    </a:lnTo>
                    <a:lnTo>
                      <a:pt x="126" y="1848"/>
                    </a:lnTo>
                    <a:lnTo>
                      <a:pt x="156" y="1826"/>
                    </a:lnTo>
                    <a:lnTo>
                      <a:pt x="188" y="1802"/>
                    </a:lnTo>
                    <a:lnTo>
                      <a:pt x="250" y="1750"/>
                    </a:lnTo>
                    <a:lnTo>
                      <a:pt x="250" y="1750"/>
                    </a:lnTo>
                    <a:lnTo>
                      <a:pt x="368" y="1648"/>
                    </a:lnTo>
                    <a:lnTo>
                      <a:pt x="368" y="1648"/>
                    </a:lnTo>
                    <a:lnTo>
                      <a:pt x="418" y="1604"/>
                    </a:lnTo>
                    <a:lnTo>
                      <a:pt x="474" y="1560"/>
                    </a:lnTo>
                    <a:lnTo>
                      <a:pt x="534" y="1512"/>
                    </a:lnTo>
                    <a:lnTo>
                      <a:pt x="600" y="1464"/>
                    </a:lnTo>
                    <a:lnTo>
                      <a:pt x="670" y="1416"/>
                    </a:lnTo>
                    <a:lnTo>
                      <a:pt x="746" y="1368"/>
                    </a:lnTo>
                    <a:lnTo>
                      <a:pt x="830" y="1318"/>
                    </a:lnTo>
                    <a:lnTo>
                      <a:pt x="922" y="1270"/>
                    </a:lnTo>
                    <a:lnTo>
                      <a:pt x="922" y="1270"/>
                    </a:lnTo>
                    <a:lnTo>
                      <a:pt x="968" y="1248"/>
                    </a:lnTo>
                    <a:lnTo>
                      <a:pt x="1020" y="1226"/>
                    </a:lnTo>
                    <a:lnTo>
                      <a:pt x="1074" y="1206"/>
                    </a:lnTo>
                    <a:lnTo>
                      <a:pt x="1134" y="1188"/>
                    </a:lnTo>
                    <a:lnTo>
                      <a:pt x="1196" y="1170"/>
                    </a:lnTo>
                    <a:lnTo>
                      <a:pt x="1260" y="1152"/>
                    </a:lnTo>
                    <a:lnTo>
                      <a:pt x="1328" y="1138"/>
                    </a:lnTo>
                    <a:lnTo>
                      <a:pt x="1398" y="1122"/>
                    </a:lnTo>
                    <a:lnTo>
                      <a:pt x="1470" y="1110"/>
                    </a:lnTo>
                    <a:lnTo>
                      <a:pt x="1544" y="1096"/>
                    </a:lnTo>
                    <a:lnTo>
                      <a:pt x="1694" y="1074"/>
                    </a:lnTo>
                    <a:lnTo>
                      <a:pt x="1850" y="1054"/>
                    </a:lnTo>
                    <a:lnTo>
                      <a:pt x="2006" y="1038"/>
                    </a:lnTo>
                    <a:lnTo>
                      <a:pt x="2162" y="1026"/>
                    </a:lnTo>
                    <a:lnTo>
                      <a:pt x="2314" y="1014"/>
                    </a:lnTo>
                    <a:lnTo>
                      <a:pt x="2460" y="1006"/>
                    </a:lnTo>
                    <a:lnTo>
                      <a:pt x="2598" y="1000"/>
                    </a:lnTo>
                    <a:lnTo>
                      <a:pt x="2840" y="992"/>
                    </a:lnTo>
                    <a:lnTo>
                      <a:pt x="3020" y="990"/>
                    </a:lnTo>
                    <a:lnTo>
                      <a:pt x="3020" y="992"/>
                    </a:lnTo>
                    <a:lnTo>
                      <a:pt x="3020" y="992"/>
                    </a:lnTo>
                    <a:lnTo>
                      <a:pt x="30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29" name="Freeform 252"/>
              <p:cNvSpPr>
                <a:spLocks noEditPoints="1"/>
              </p:cNvSpPr>
              <p:nvPr/>
            </p:nvSpPr>
            <p:spPr bwMode="auto">
              <a:xfrm>
                <a:off x="12509500" y="5062538"/>
                <a:ext cx="4797425" cy="1482725"/>
              </a:xfrm>
              <a:custGeom>
                <a:avLst/>
                <a:gdLst>
                  <a:gd name="T0" fmla="*/ 252 w 3022"/>
                  <a:gd name="T1" fmla="*/ 760 h 934"/>
                  <a:gd name="T2" fmla="*/ 158 w 3022"/>
                  <a:gd name="T3" fmla="*/ 836 h 934"/>
                  <a:gd name="T4" fmla="*/ 98 w 3022"/>
                  <a:gd name="T5" fmla="*/ 880 h 934"/>
                  <a:gd name="T6" fmla="*/ 34 w 3022"/>
                  <a:gd name="T7" fmla="*/ 916 h 934"/>
                  <a:gd name="T8" fmla="*/ 2 w 3022"/>
                  <a:gd name="T9" fmla="*/ 932 h 934"/>
                  <a:gd name="T10" fmla="*/ 0 w 3022"/>
                  <a:gd name="T11" fmla="*/ 934 h 934"/>
                  <a:gd name="T12" fmla="*/ 66 w 3022"/>
                  <a:gd name="T13" fmla="*/ 900 h 934"/>
                  <a:gd name="T14" fmla="*/ 128 w 3022"/>
                  <a:gd name="T15" fmla="*/ 860 h 934"/>
                  <a:gd name="T16" fmla="*/ 188 w 3022"/>
                  <a:gd name="T17" fmla="*/ 814 h 934"/>
                  <a:gd name="T18" fmla="*/ 3022 w 3022"/>
                  <a:gd name="T19" fmla="*/ 0 h 934"/>
                  <a:gd name="T20" fmla="*/ 2842 w 3022"/>
                  <a:gd name="T21" fmla="*/ 2 h 934"/>
                  <a:gd name="T22" fmla="*/ 2462 w 3022"/>
                  <a:gd name="T23" fmla="*/ 16 h 934"/>
                  <a:gd name="T24" fmla="*/ 2164 w 3022"/>
                  <a:gd name="T25" fmla="*/ 36 h 934"/>
                  <a:gd name="T26" fmla="*/ 1852 w 3022"/>
                  <a:gd name="T27" fmla="*/ 64 h 934"/>
                  <a:gd name="T28" fmla="*/ 1546 w 3022"/>
                  <a:gd name="T29" fmla="*/ 106 h 934"/>
                  <a:gd name="T30" fmla="*/ 1400 w 3022"/>
                  <a:gd name="T31" fmla="*/ 132 h 934"/>
                  <a:gd name="T32" fmla="*/ 1262 w 3022"/>
                  <a:gd name="T33" fmla="*/ 162 h 934"/>
                  <a:gd name="T34" fmla="*/ 1136 w 3022"/>
                  <a:gd name="T35" fmla="*/ 198 h 934"/>
                  <a:gd name="T36" fmla="*/ 1022 w 3022"/>
                  <a:gd name="T37" fmla="*/ 236 h 934"/>
                  <a:gd name="T38" fmla="*/ 924 w 3022"/>
                  <a:gd name="T39" fmla="*/ 280 h 934"/>
                  <a:gd name="T40" fmla="*/ 832 w 3022"/>
                  <a:gd name="T41" fmla="*/ 328 h 934"/>
                  <a:gd name="T42" fmla="*/ 672 w 3022"/>
                  <a:gd name="T43" fmla="*/ 426 h 934"/>
                  <a:gd name="T44" fmla="*/ 536 w 3022"/>
                  <a:gd name="T45" fmla="*/ 522 h 934"/>
                  <a:gd name="T46" fmla="*/ 420 w 3022"/>
                  <a:gd name="T47" fmla="*/ 614 h 934"/>
                  <a:gd name="T48" fmla="*/ 370 w 3022"/>
                  <a:gd name="T49" fmla="*/ 658 h 934"/>
                  <a:gd name="T50" fmla="*/ 476 w 3022"/>
                  <a:gd name="T51" fmla="*/ 570 h 934"/>
                  <a:gd name="T52" fmla="*/ 600 w 3022"/>
                  <a:gd name="T53" fmla="*/ 476 h 934"/>
                  <a:gd name="T54" fmla="*/ 746 w 3022"/>
                  <a:gd name="T55" fmla="*/ 380 h 934"/>
                  <a:gd name="T56" fmla="*/ 918 w 3022"/>
                  <a:gd name="T57" fmla="*/ 284 h 934"/>
                  <a:gd name="T58" fmla="*/ 966 w 3022"/>
                  <a:gd name="T59" fmla="*/ 262 h 934"/>
                  <a:gd name="T60" fmla="*/ 1072 w 3022"/>
                  <a:gd name="T61" fmla="*/ 220 h 934"/>
                  <a:gd name="T62" fmla="*/ 1192 w 3022"/>
                  <a:gd name="T63" fmla="*/ 184 h 934"/>
                  <a:gd name="T64" fmla="*/ 1326 w 3022"/>
                  <a:gd name="T65" fmla="*/ 152 h 934"/>
                  <a:gd name="T66" fmla="*/ 1468 w 3022"/>
                  <a:gd name="T67" fmla="*/ 122 h 934"/>
                  <a:gd name="T68" fmla="*/ 1694 w 3022"/>
                  <a:gd name="T69" fmla="*/ 88 h 934"/>
                  <a:gd name="T70" fmla="*/ 2006 w 3022"/>
                  <a:gd name="T71" fmla="*/ 52 h 934"/>
                  <a:gd name="T72" fmla="*/ 2314 w 3022"/>
                  <a:gd name="T73" fmla="*/ 28 h 934"/>
                  <a:gd name="T74" fmla="*/ 2598 w 3022"/>
                  <a:gd name="T75" fmla="*/ 12 h 934"/>
                  <a:gd name="T76" fmla="*/ 3022 w 3022"/>
                  <a:gd name="T77" fmla="*/ 2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22" h="934">
                    <a:moveTo>
                      <a:pt x="252" y="760"/>
                    </a:moveTo>
                    <a:lnTo>
                      <a:pt x="252" y="760"/>
                    </a:lnTo>
                    <a:lnTo>
                      <a:pt x="190" y="812"/>
                    </a:lnTo>
                    <a:lnTo>
                      <a:pt x="158" y="836"/>
                    </a:lnTo>
                    <a:lnTo>
                      <a:pt x="128" y="858"/>
                    </a:lnTo>
                    <a:lnTo>
                      <a:pt x="98" y="880"/>
                    </a:lnTo>
                    <a:lnTo>
                      <a:pt x="66" y="898"/>
                    </a:lnTo>
                    <a:lnTo>
                      <a:pt x="34" y="916"/>
                    </a:lnTo>
                    <a:lnTo>
                      <a:pt x="2" y="932"/>
                    </a:lnTo>
                    <a:lnTo>
                      <a:pt x="2" y="932"/>
                    </a:lnTo>
                    <a:lnTo>
                      <a:pt x="0" y="934"/>
                    </a:lnTo>
                    <a:lnTo>
                      <a:pt x="0" y="934"/>
                    </a:lnTo>
                    <a:lnTo>
                      <a:pt x="34" y="918"/>
                    </a:lnTo>
                    <a:lnTo>
                      <a:pt x="66" y="900"/>
                    </a:lnTo>
                    <a:lnTo>
                      <a:pt x="96" y="882"/>
                    </a:lnTo>
                    <a:lnTo>
                      <a:pt x="128" y="860"/>
                    </a:lnTo>
                    <a:lnTo>
                      <a:pt x="158" y="838"/>
                    </a:lnTo>
                    <a:lnTo>
                      <a:pt x="188" y="814"/>
                    </a:lnTo>
                    <a:lnTo>
                      <a:pt x="252" y="760"/>
                    </a:lnTo>
                    <a:close/>
                    <a:moveTo>
                      <a:pt x="3022" y="0"/>
                    </a:moveTo>
                    <a:lnTo>
                      <a:pt x="3022" y="0"/>
                    </a:lnTo>
                    <a:lnTo>
                      <a:pt x="2842" y="2"/>
                    </a:lnTo>
                    <a:lnTo>
                      <a:pt x="2600" y="10"/>
                    </a:lnTo>
                    <a:lnTo>
                      <a:pt x="2462" y="16"/>
                    </a:lnTo>
                    <a:lnTo>
                      <a:pt x="2316" y="24"/>
                    </a:lnTo>
                    <a:lnTo>
                      <a:pt x="2164" y="36"/>
                    </a:lnTo>
                    <a:lnTo>
                      <a:pt x="2008" y="48"/>
                    </a:lnTo>
                    <a:lnTo>
                      <a:pt x="1852" y="64"/>
                    </a:lnTo>
                    <a:lnTo>
                      <a:pt x="1696" y="84"/>
                    </a:lnTo>
                    <a:lnTo>
                      <a:pt x="1546" y="106"/>
                    </a:lnTo>
                    <a:lnTo>
                      <a:pt x="1472" y="120"/>
                    </a:lnTo>
                    <a:lnTo>
                      <a:pt x="1400" y="132"/>
                    </a:lnTo>
                    <a:lnTo>
                      <a:pt x="1330" y="148"/>
                    </a:lnTo>
                    <a:lnTo>
                      <a:pt x="1262" y="162"/>
                    </a:lnTo>
                    <a:lnTo>
                      <a:pt x="1198" y="180"/>
                    </a:lnTo>
                    <a:lnTo>
                      <a:pt x="1136" y="198"/>
                    </a:lnTo>
                    <a:lnTo>
                      <a:pt x="1076" y="216"/>
                    </a:lnTo>
                    <a:lnTo>
                      <a:pt x="1022" y="236"/>
                    </a:lnTo>
                    <a:lnTo>
                      <a:pt x="970" y="258"/>
                    </a:lnTo>
                    <a:lnTo>
                      <a:pt x="924" y="280"/>
                    </a:lnTo>
                    <a:lnTo>
                      <a:pt x="924" y="280"/>
                    </a:lnTo>
                    <a:lnTo>
                      <a:pt x="832" y="328"/>
                    </a:lnTo>
                    <a:lnTo>
                      <a:pt x="748" y="378"/>
                    </a:lnTo>
                    <a:lnTo>
                      <a:pt x="672" y="426"/>
                    </a:lnTo>
                    <a:lnTo>
                      <a:pt x="602" y="474"/>
                    </a:lnTo>
                    <a:lnTo>
                      <a:pt x="536" y="522"/>
                    </a:lnTo>
                    <a:lnTo>
                      <a:pt x="476" y="570"/>
                    </a:lnTo>
                    <a:lnTo>
                      <a:pt x="420" y="614"/>
                    </a:lnTo>
                    <a:lnTo>
                      <a:pt x="370" y="658"/>
                    </a:lnTo>
                    <a:lnTo>
                      <a:pt x="370" y="658"/>
                    </a:lnTo>
                    <a:lnTo>
                      <a:pt x="420" y="614"/>
                    </a:lnTo>
                    <a:lnTo>
                      <a:pt x="476" y="570"/>
                    </a:lnTo>
                    <a:lnTo>
                      <a:pt x="536" y="524"/>
                    </a:lnTo>
                    <a:lnTo>
                      <a:pt x="600" y="476"/>
                    </a:lnTo>
                    <a:lnTo>
                      <a:pt x="670" y="430"/>
                    </a:lnTo>
                    <a:lnTo>
                      <a:pt x="746" y="380"/>
                    </a:lnTo>
                    <a:lnTo>
                      <a:pt x="828" y="332"/>
                    </a:lnTo>
                    <a:lnTo>
                      <a:pt x="918" y="284"/>
                    </a:lnTo>
                    <a:lnTo>
                      <a:pt x="918" y="284"/>
                    </a:lnTo>
                    <a:lnTo>
                      <a:pt x="966" y="262"/>
                    </a:lnTo>
                    <a:lnTo>
                      <a:pt x="1016" y="240"/>
                    </a:lnTo>
                    <a:lnTo>
                      <a:pt x="1072" y="220"/>
                    </a:lnTo>
                    <a:lnTo>
                      <a:pt x="1130" y="202"/>
                    </a:lnTo>
                    <a:lnTo>
                      <a:pt x="1192" y="184"/>
                    </a:lnTo>
                    <a:lnTo>
                      <a:pt x="1258" y="166"/>
                    </a:lnTo>
                    <a:lnTo>
                      <a:pt x="1326" y="152"/>
                    </a:lnTo>
                    <a:lnTo>
                      <a:pt x="1396" y="136"/>
                    </a:lnTo>
                    <a:lnTo>
                      <a:pt x="1468" y="122"/>
                    </a:lnTo>
                    <a:lnTo>
                      <a:pt x="1542" y="110"/>
                    </a:lnTo>
                    <a:lnTo>
                      <a:pt x="1694" y="88"/>
                    </a:lnTo>
                    <a:lnTo>
                      <a:pt x="1848" y="68"/>
                    </a:lnTo>
                    <a:lnTo>
                      <a:pt x="2006" y="52"/>
                    </a:lnTo>
                    <a:lnTo>
                      <a:pt x="2162" y="38"/>
                    </a:lnTo>
                    <a:lnTo>
                      <a:pt x="2314" y="28"/>
                    </a:lnTo>
                    <a:lnTo>
                      <a:pt x="2460" y="18"/>
                    </a:lnTo>
                    <a:lnTo>
                      <a:pt x="2598" y="12"/>
                    </a:lnTo>
                    <a:lnTo>
                      <a:pt x="2840" y="4"/>
                    </a:lnTo>
                    <a:lnTo>
                      <a:pt x="3022" y="2"/>
                    </a:lnTo>
                    <a:lnTo>
                      <a:pt x="3022" y="0"/>
                    </a:lnTo>
                    <a:close/>
                  </a:path>
                </a:pathLst>
              </a:custGeom>
              <a:solidFill>
                <a:srgbClr val="0059A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30" name="Freeform 254"/>
              <p:cNvSpPr/>
              <p:nvPr/>
            </p:nvSpPr>
            <p:spPr bwMode="auto">
              <a:xfrm>
                <a:off x="13096875" y="5062538"/>
                <a:ext cx="4210050" cy="1044575"/>
              </a:xfrm>
              <a:custGeom>
                <a:avLst/>
                <a:gdLst>
                  <a:gd name="T0" fmla="*/ 2652 w 2652"/>
                  <a:gd name="T1" fmla="*/ 0 h 658"/>
                  <a:gd name="T2" fmla="*/ 2652 w 2652"/>
                  <a:gd name="T3" fmla="*/ 0 h 658"/>
                  <a:gd name="T4" fmla="*/ 2472 w 2652"/>
                  <a:gd name="T5" fmla="*/ 2 h 658"/>
                  <a:gd name="T6" fmla="*/ 2230 w 2652"/>
                  <a:gd name="T7" fmla="*/ 10 h 658"/>
                  <a:gd name="T8" fmla="*/ 2092 w 2652"/>
                  <a:gd name="T9" fmla="*/ 16 h 658"/>
                  <a:gd name="T10" fmla="*/ 1946 w 2652"/>
                  <a:gd name="T11" fmla="*/ 24 h 658"/>
                  <a:gd name="T12" fmla="*/ 1794 w 2652"/>
                  <a:gd name="T13" fmla="*/ 36 h 658"/>
                  <a:gd name="T14" fmla="*/ 1638 w 2652"/>
                  <a:gd name="T15" fmla="*/ 48 h 658"/>
                  <a:gd name="T16" fmla="*/ 1482 w 2652"/>
                  <a:gd name="T17" fmla="*/ 64 h 658"/>
                  <a:gd name="T18" fmla="*/ 1326 w 2652"/>
                  <a:gd name="T19" fmla="*/ 84 h 658"/>
                  <a:gd name="T20" fmla="*/ 1176 w 2652"/>
                  <a:gd name="T21" fmla="*/ 106 h 658"/>
                  <a:gd name="T22" fmla="*/ 1102 w 2652"/>
                  <a:gd name="T23" fmla="*/ 120 h 658"/>
                  <a:gd name="T24" fmla="*/ 1030 w 2652"/>
                  <a:gd name="T25" fmla="*/ 132 h 658"/>
                  <a:gd name="T26" fmla="*/ 960 w 2652"/>
                  <a:gd name="T27" fmla="*/ 148 h 658"/>
                  <a:gd name="T28" fmla="*/ 892 w 2652"/>
                  <a:gd name="T29" fmla="*/ 162 h 658"/>
                  <a:gd name="T30" fmla="*/ 828 w 2652"/>
                  <a:gd name="T31" fmla="*/ 180 h 658"/>
                  <a:gd name="T32" fmla="*/ 766 w 2652"/>
                  <a:gd name="T33" fmla="*/ 198 h 658"/>
                  <a:gd name="T34" fmla="*/ 706 w 2652"/>
                  <a:gd name="T35" fmla="*/ 216 h 658"/>
                  <a:gd name="T36" fmla="*/ 652 w 2652"/>
                  <a:gd name="T37" fmla="*/ 236 h 658"/>
                  <a:gd name="T38" fmla="*/ 600 w 2652"/>
                  <a:gd name="T39" fmla="*/ 258 h 658"/>
                  <a:gd name="T40" fmla="*/ 554 w 2652"/>
                  <a:gd name="T41" fmla="*/ 280 h 658"/>
                  <a:gd name="T42" fmla="*/ 554 w 2652"/>
                  <a:gd name="T43" fmla="*/ 280 h 658"/>
                  <a:gd name="T44" fmla="*/ 462 w 2652"/>
                  <a:gd name="T45" fmla="*/ 328 h 658"/>
                  <a:gd name="T46" fmla="*/ 378 w 2652"/>
                  <a:gd name="T47" fmla="*/ 378 h 658"/>
                  <a:gd name="T48" fmla="*/ 302 w 2652"/>
                  <a:gd name="T49" fmla="*/ 426 h 658"/>
                  <a:gd name="T50" fmla="*/ 232 w 2652"/>
                  <a:gd name="T51" fmla="*/ 474 h 658"/>
                  <a:gd name="T52" fmla="*/ 166 w 2652"/>
                  <a:gd name="T53" fmla="*/ 522 h 658"/>
                  <a:gd name="T54" fmla="*/ 106 w 2652"/>
                  <a:gd name="T55" fmla="*/ 570 h 658"/>
                  <a:gd name="T56" fmla="*/ 50 w 2652"/>
                  <a:gd name="T57" fmla="*/ 614 h 658"/>
                  <a:gd name="T58" fmla="*/ 0 w 2652"/>
                  <a:gd name="T59" fmla="*/ 658 h 658"/>
                  <a:gd name="T60" fmla="*/ 0 w 2652"/>
                  <a:gd name="T61" fmla="*/ 658 h 658"/>
                  <a:gd name="T62" fmla="*/ 50 w 2652"/>
                  <a:gd name="T63" fmla="*/ 614 h 658"/>
                  <a:gd name="T64" fmla="*/ 106 w 2652"/>
                  <a:gd name="T65" fmla="*/ 570 h 658"/>
                  <a:gd name="T66" fmla="*/ 166 w 2652"/>
                  <a:gd name="T67" fmla="*/ 524 h 658"/>
                  <a:gd name="T68" fmla="*/ 230 w 2652"/>
                  <a:gd name="T69" fmla="*/ 476 h 658"/>
                  <a:gd name="T70" fmla="*/ 300 w 2652"/>
                  <a:gd name="T71" fmla="*/ 430 h 658"/>
                  <a:gd name="T72" fmla="*/ 376 w 2652"/>
                  <a:gd name="T73" fmla="*/ 380 h 658"/>
                  <a:gd name="T74" fmla="*/ 458 w 2652"/>
                  <a:gd name="T75" fmla="*/ 332 h 658"/>
                  <a:gd name="T76" fmla="*/ 548 w 2652"/>
                  <a:gd name="T77" fmla="*/ 284 h 658"/>
                  <a:gd name="T78" fmla="*/ 548 w 2652"/>
                  <a:gd name="T79" fmla="*/ 284 h 658"/>
                  <a:gd name="T80" fmla="*/ 596 w 2652"/>
                  <a:gd name="T81" fmla="*/ 262 h 658"/>
                  <a:gd name="T82" fmla="*/ 646 w 2652"/>
                  <a:gd name="T83" fmla="*/ 240 h 658"/>
                  <a:gd name="T84" fmla="*/ 702 w 2652"/>
                  <a:gd name="T85" fmla="*/ 220 h 658"/>
                  <a:gd name="T86" fmla="*/ 760 w 2652"/>
                  <a:gd name="T87" fmla="*/ 202 h 658"/>
                  <a:gd name="T88" fmla="*/ 822 w 2652"/>
                  <a:gd name="T89" fmla="*/ 184 h 658"/>
                  <a:gd name="T90" fmla="*/ 888 w 2652"/>
                  <a:gd name="T91" fmla="*/ 166 h 658"/>
                  <a:gd name="T92" fmla="*/ 956 w 2652"/>
                  <a:gd name="T93" fmla="*/ 152 h 658"/>
                  <a:gd name="T94" fmla="*/ 1026 w 2652"/>
                  <a:gd name="T95" fmla="*/ 136 h 658"/>
                  <a:gd name="T96" fmla="*/ 1098 w 2652"/>
                  <a:gd name="T97" fmla="*/ 122 h 658"/>
                  <a:gd name="T98" fmla="*/ 1172 w 2652"/>
                  <a:gd name="T99" fmla="*/ 110 h 658"/>
                  <a:gd name="T100" fmla="*/ 1324 w 2652"/>
                  <a:gd name="T101" fmla="*/ 88 h 658"/>
                  <a:gd name="T102" fmla="*/ 1478 w 2652"/>
                  <a:gd name="T103" fmla="*/ 68 h 658"/>
                  <a:gd name="T104" fmla="*/ 1636 w 2652"/>
                  <a:gd name="T105" fmla="*/ 52 h 658"/>
                  <a:gd name="T106" fmla="*/ 1792 w 2652"/>
                  <a:gd name="T107" fmla="*/ 38 h 658"/>
                  <a:gd name="T108" fmla="*/ 1944 w 2652"/>
                  <a:gd name="T109" fmla="*/ 28 h 658"/>
                  <a:gd name="T110" fmla="*/ 2090 w 2652"/>
                  <a:gd name="T111" fmla="*/ 18 h 658"/>
                  <a:gd name="T112" fmla="*/ 2228 w 2652"/>
                  <a:gd name="T113" fmla="*/ 12 h 658"/>
                  <a:gd name="T114" fmla="*/ 2470 w 2652"/>
                  <a:gd name="T115" fmla="*/ 4 h 658"/>
                  <a:gd name="T116" fmla="*/ 2652 w 2652"/>
                  <a:gd name="T117" fmla="*/ 2 h 658"/>
                  <a:gd name="T118" fmla="*/ 2652 w 2652"/>
                  <a:gd name="T119"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52" h="658">
                    <a:moveTo>
                      <a:pt x="2652" y="0"/>
                    </a:moveTo>
                    <a:lnTo>
                      <a:pt x="2652" y="0"/>
                    </a:lnTo>
                    <a:lnTo>
                      <a:pt x="2472" y="2"/>
                    </a:lnTo>
                    <a:lnTo>
                      <a:pt x="2230" y="10"/>
                    </a:lnTo>
                    <a:lnTo>
                      <a:pt x="2092" y="16"/>
                    </a:lnTo>
                    <a:lnTo>
                      <a:pt x="1946" y="24"/>
                    </a:lnTo>
                    <a:lnTo>
                      <a:pt x="1794" y="36"/>
                    </a:lnTo>
                    <a:lnTo>
                      <a:pt x="1638" y="48"/>
                    </a:lnTo>
                    <a:lnTo>
                      <a:pt x="1482" y="64"/>
                    </a:lnTo>
                    <a:lnTo>
                      <a:pt x="1326" y="84"/>
                    </a:lnTo>
                    <a:lnTo>
                      <a:pt x="1176" y="106"/>
                    </a:lnTo>
                    <a:lnTo>
                      <a:pt x="1102" y="120"/>
                    </a:lnTo>
                    <a:lnTo>
                      <a:pt x="1030" y="132"/>
                    </a:lnTo>
                    <a:lnTo>
                      <a:pt x="960" y="148"/>
                    </a:lnTo>
                    <a:lnTo>
                      <a:pt x="892" y="162"/>
                    </a:lnTo>
                    <a:lnTo>
                      <a:pt x="828" y="180"/>
                    </a:lnTo>
                    <a:lnTo>
                      <a:pt x="766" y="198"/>
                    </a:lnTo>
                    <a:lnTo>
                      <a:pt x="706" y="216"/>
                    </a:lnTo>
                    <a:lnTo>
                      <a:pt x="652" y="236"/>
                    </a:lnTo>
                    <a:lnTo>
                      <a:pt x="600" y="258"/>
                    </a:lnTo>
                    <a:lnTo>
                      <a:pt x="554" y="280"/>
                    </a:lnTo>
                    <a:lnTo>
                      <a:pt x="554" y="280"/>
                    </a:lnTo>
                    <a:lnTo>
                      <a:pt x="462" y="328"/>
                    </a:lnTo>
                    <a:lnTo>
                      <a:pt x="378" y="378"/>
                    </a:lnTo>
                    <a:lnTo>
                      <a:pt x="302" y="426"/>
                    </a:lnTo>
                    <a:lnTo>
                      <a:pt x="232" y="474"/>
                    </a:lnTo>
                    <a:lnTo>
                      <a:pt x="166" y="522"/>
                    </a:lnTo>
                    <a:lnTo>
                      <a:pt x="106" y="570"/>
                    </a:lnTo>
                    <a:lnTo>
                      <a:pt x="50" y="614"/>
                    </a:lnTo>
                    <a:lnTo>
                      <a:pt x="0" y="658"/>
                    </a:lnTo>
                    <a:lnTo>
                      <a:pt x="0" y="658"/>
                    </a:lnTo>
                    <a:lnTo>
                      <a:pt x="50" y="614"/>
                    </a:lnTo>
                    <a:lnTo>
                      <a:pt x="106" y="570"/>
                    </a:lnTo>
                    <a:lnTo>
                      <a:pt x="166" y="524"/>
                    </a:lnTo>
                    <a:lnTo>
                      <a:pt x="230" y="476"/>
                    </a:lnTo>
                    <a:lnTo>
                      <a:pt x="300" y="430"/>
                    </a:lnTo>
                    <a:lnTo>
                      <a:pt x="376" y="380"/>
                    </a:lnTo>
                    <a:lnTo>
                      <a:pt x="458" y="332"/>
                    </a:lnTo>
                    <a:lnTo>
                      <a:pt x="548" y="284"/>
                    </a:lnTo>
                    <a:lnTo>
                      <a:pt x="548" y="284"/>
                    </a:lnTo>
                    <a:lnTo>
                      <a:pt x="596" y="262"/>
                    </a:lnTo>
                    <a:lnTo>
                      <a:pt x="646" y="240"/>
                    </a:lnTo>
                    <a:lnTo>
                      <a:pt x="702" y="220"/>
                    </a:lnTo>
                    <a:lnTo>
                      <a:pt x="760" y="202"/>
                    </a:lnTo>
                    <a:lnTo>
                      <a:pt x="822" y="184"/>
                    </a:lnTo>
                    <a:lnTo>
                      <a:pt x="888" y="166"/>
                    </a:lnTo>
                    <a:lnTo>
                      <a:pt x="956" y="152"/>
                    </a:lnTo>
                    <a:lnTo>
                      <a:pt x="1026" y="136"/>
                    </a:lnTo>
                    <a:lnTo>
                      <a:pt x="1098" y="122"/>
                    </a:lnTo>
                    <a:lnTo>
                      <a:pt x="1172" y="110"/>
                    </a:lnTo>
                    <a:lnTo>
                      <a:pt x="1324" y="88"/>
                    </a:lnTo>
                    <a:lnTo>
                      <a:pt x="1478" y="68"/>
                    </a:lnTo>
                    <a:lnTo>
                      <a:pt x="1636" y="52"/>
                    </a:lnTo>
                    <a:lnTo>
                      <a:pt x="1792" y="38"/>
                    </a:lnTo>
                    <a:lnTo>
                      <a:pt x="1944" y="28"/>
                    </a:lnTo>
                    <a:lnTo>
                      <a:pt x="2090" y="18"/>
                    </a:lnTo>
                    <a:lnTo>
                      <a:pt x="2228" y="12"/>
                    </a:lnTo>
                    <a:lnTo>
                      <a:pt x="2470" y="4"/>
                    </a:lnTo>
                    <a:lnTo>
                      <a:pt x="2652" y="2"/>
                    </a:lnTo>
                    <a:lnTo>
                      <a:pt x="26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33" name="Freeform 255"/>
              <p:cNvSpPr/>
              <p:nvPr/>
            </p:nvSpPr>
            <p:spPr bwMode="auto">
              <a:xfrm>
                <a:off x="7146925" y="4999038"/>
                <a:ext cx="6124575" cy="3422650"/>
              </a:xfrm>
              <a:custGeom>
                <a:avLst/>
                <a:gdLst>
                  <a:gd name="T0" fmla="*/ 2000 w 3858"/>
                  <a:gd name="T1" fmla="*/ 2156 h 2156"/>
                  <a:gd name="T2" fmla="*/ 2076 w 3858"/>
                  <a:gd name="T3" fmla="*/ 2148 h 2156"/>
                  <a:gd name="T4" fmla="*/ 2160 w 3858"/>
                  <a:gd name="T5" fmla="*/ 2124 h 2156"/>
                  <a:gd name="T6" fmla="*/ 2248 w 3858"/>
                  <a:gd name="T7" fmla="*/ 2088 h 2156"/>
                  <a:gd name="T8" fmla="*/ 2342 w 3858"/>
                  <a:gd name="T9" fmla="*/ 2040 h 2156"/>
                  <a:gd name="T10" fmla="*/ 2438 w 3858"/>
                  <a:gd name="T11" fmla="*/ 1984 h 2156"/>
                  <a:gd name="T12" fmla="*/ 2536 w 3858"/>
                  <a:gd name="T13" fmla="*/ 1918 h 2156"/>
                  <a:gd name="T14" fmla="*/ 2632 w 3858"/>
                  <a:gd name="T15" fmla="*/ 1846 h 2156"/>
                  <a:gd name="T16" fmla="*/ 2820 w 3858"/>
                  <a:gd name="T17" fmla="*/ 1692 h 2156"/>
                  <a:gd name="T18" fmla="*/ 2990 w 3858"/>
                  <a:gd name="T19" fmla="*/ 1534 h 2156"/>
                  <a:gd name="T20" fmla="*/ 3130 w 3858"/>
                  <a:gd name="T21" fmla="*/ 1386 h 2156"/>
                  <a:gd name="T22" fmla="*/ 3208 w 3858"/>
                  <a:gd name="T23" fmla="*/ 1290 h 2156"/>
                  <a:gd name="T24" fmla="*/ 3244 w 3858"/>
                  <a:gd name="T25" fmla="*/ 1238 h 2156"/>
                  <a:gd name="T26" fmla="*/ 3256 w 3858"/>
                  <a:gd name="T27" fmla="*/ 1214 h 2156"/>
                  <a:gd name="T28" fmla="*/ 3416 w 3858"/>
                  <a:gd name="T29" fmla="*/ 898 h 2156"/>
                  <a:gd name="T30" fmla="*/ 3858 w 3858"/>
                  <a:gd name="T31" fmla="*/ 0 h 2156"/>
                  <a:gd name="T32" fmla="*/ 3834 w 3858"/>
                  <a:gd name="T33" fmla="*/ 40 h 2156"/>
                  <a:gd name="T34" fmla="*/ 3684 w 3858"/>
                  <a:gd name="T35" fmla="*/ 294 h 2156"/>
                  <a:gd name="T36" fmla="*/ 3578 w 3858"/>
                  <a:gd name="T37" fmla="*/ 462 h 2156"/>
                  <a:gd name="T38" fmla="*/ 3466 w 3858"/>
                  <a:gd name="T39" fmla="*/ 628 h 2156"/>
                  <a:gd name="T40" fmla="*/ 3362 w 3858"/>
                  <a:gd name="T41" fmla="*/ 768 h 2156"/>
                  <a:gd name="T42" fmla="*/ 3314 w 3858"/>
                  <a:gd name="T43" fmla="*/ 822 h 2156"/>
                  <a:gd name="T44" fmla="*/ 3274 w 3858"/>
                  <a:gd name="T45" fmla="*/ 860 h 2156"/>
                  <a:gd name="T46" fmla="*/ 3240 w 3858"/>
                  <a:gd name="T47" fmla="*/ 880 h 2156"/>
                  <a:gd name="T48" fmla="*/ 3226 w 3858"/>
                  <a:gd name="T49" fmla="*/ 882 h 2156"/>
                  <a:gd name="T50" fmla="*/ 3214 w 3858"/>
                  <a:gd name="T51" fmla="*/ 878 h 2156"/>
                  <a:gd name="T52" fmla="*/ 3212 w 3858"/>
                  <a:gd name="T53" fmla="*/ 880 h 2156"/>
                  <a:gd name="T54" fmla="*/ 3100 w 3858"/>
                  <a:gd name="T55" fmla="*/ 700 h 2156"/>
                  <a:gd name="T56" fmla="*/ 3002 w 3858"/>
                  <a:gd name="T57" fmla="*/ 566 h 2156"/>
                  <a:gd name="T58" fmla="*/ 2916 w 3858"/>
                  <a:gd name="T59" fmla="*/ 464 h 2156"/>
                  <a:gd name="T60" fmla="*/ 2854 w 3858"/>
                  <a:gd name="T61" fmla="*/ 398 h 2156"/>
                  <a:gd name="T62" fmla="*/ 2786 w 3858"/>
                  <a:gd name="T63" fmla="*/ 334 h 2156"/>
                  <a:gd name="T64" fmla="*/ 2712 w 3858"/>
                  <a:gd name="T65" fmla="*/ 274 h 2156"/>
                  <a:gd name="T66" fmla="*/ 2634 w 3858"/>
                  <a:gd name="T67" fmla="*/ 220 h 2156"/>
                  <a:gd name="T68" fmla="*/ 2550 w 3858"/>
                  <a:gd name="T69" fmla="*/ 172 h 2156"/>
                  <a:gd name="T70" fmla="*/ 2458 w 3858"/>
                  <a:gd name="T71" fmla="*/ 130 h 2156"/>
                  <a:gd name="T72" fmla="*/ 2362 w 3858"/>
                  <a:gd name="T73" fmla="*/ 98 h 2156"/>
                  <a:gd name="T74" fmla="*/ 2258 w 3858"/>
                  <a:gd name="T75" fmla="*/ 74 h 2156"/>
                  <a:gd name="T76" fmla="*/ 2150 w 3858"/>
                  <a:gd name="T77" fmla="*/ 62 h 2156"/>
                  <a:gd name="T78" fmla="*/ 2092 w 3858"/>
                  <a:gd name="T79" fmla="*/ 60 h 2156"/>
                  <a:gd name="T80" fmla="*/ 2 w 3858"/>
                  <a:gd name="T81" fmla="*/ 2074 h 2156"/>
                  <a:gd name="T82" fmla="*/ 0 w 3858"/>
                  <a:gd name="T83" fmla="*/ 2156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58" h="2156">
                    <a:moveTo>
                      <a:pt x="2000" y="2156"/>
                    </a:moveTo>
                    <a:lnTo>
                      <a:pt x="2000" y="2156"/>
                    </a:lnTo>
                    <a:lnTo>
                      <a:pt x="2038" y="2154"/>
                    </a:lnTo>
                    <a:lnTo>
                      <a:pt x="2076" y="2148"/>
                    </a:lnTo>
                    <a:lnTo>
                      <a:pt x="2116" y="2138"/>
                    </a:lnTo>
                    <a:lnTo>
                      <a:pt x="2160" y="2124"/>
                    </a:lnTo>
                    <a:lnTo>
                      <a:pt x="2204" y="2108"/>
                    </a:lnTo>
                    <a:lnTo>
                      <a:pt x="2248" y="2088"/>
                    </a:lnTo>
                    <a:lnTo>
                      <a:pt x="2294" y="2066"/>
                    </a:lnTo>
                    <a:lnTo>
                      <a:pt x="2342" y="2040"/>
                    </a:lnTo>
                    <a:lnTo>
                      <a:pt x="2390" y="2014"/>
                    </a:lnTo>
                    <a:lnTo>
                      <a:pt x="2438" y="1984"/>
                    </a:lnTo>
                    <a:lnTo>
                      <a:pt x="2486" y="1952"/>
                    </a:lnTo>
                    <a:lnTo>
                      <a:pt x="2536" y="1918"/>
                    </a:lnTo>
                    <a:lnTo>
                      <a:pt x="2584" y="1882"/>
                    </a:lnTo>
                    <a:lnTo>
                      <a:pt x="2632" y="1846"/>
                    </a:lnTo>
                    <a:lnTo>
                      <a:pt x="2728" y="1770"/>
                    </a:lnTo>
                    <a:lnTo>
                      <a:pt x="2820" y="1692"/>
                    </a:lnTo>
                    <a:lnTo>
                      <a:pt x="2908" y="1612"/>
                    </a:lnTo>
                    <a:lnTo>
                      <a:pt x="2990" y="1534"/>
                    </a:lnTo>
                    <a:lnTo>
                      <a:pt x="3064" y="1458"/>
                    </a:lnTo>
                    <a:lnTo>
                      <a:pt x="3130" y="1386"/>
                    </a:lnTo>
                    <a:lnTo>
                      <a:pt x="3184" y="1320"/>
                    </a:lnTo>
                    <a:lnTo>
                      <a:pt x="3208" y="1290"/>
                    </a:lnTo>
                    <a:lnTo>
                      <a:pt x="3228" y="1262"/>
                    </a:lnTo>
                    <a:lnTo>
                      <a:pt x="3244" y="1238"/>
                    </a:lnTo>
                    <a:lnTo>
                      <a:pt x="3256" y="1214"/>
                    </a:lnTo>
                    <a:lnTo>
                      <a:pt x="3256" y="1214"/>
                    </a:lnTo>
                    <a:lnTo>
                      <a:pt x="3328" y="1076"/>
                    </a:lnTo>
                    <a:lnTo>
                      <a:pt x="3416" y="898"/>
                    </a:lnTo>
                    <a:lnTo>
                      <a:pt x="3616" y="494"/>
                    </a:lnTo>
                    <a:lnTo>
                      <a:pt x="3858" y="0"/>
                    </a:lnTo>
                    <a:lnTo>
                      <a:pt x="3858" y="0"/>
                    </a:lnTo>
                    <a:lnTo>
                      <a:pt x="3834" y="40"/>
                    </a:lnTo>
                    <a:lnTo>
                      <a:pt x="3772" y="146"/>
                    </a:lnTo>
                    <a:lnTo>
                      <a:pt x="3684" y="294"/>
                    </a:lnTo>
                    <a:lnTo>
                      <a:pt x="3632" y="378"/>
                    </a:lnTo>
                    <a:lnTo>
                      <a:pt x="3578" y="462"/>
                    </a:lnTo>
                    <a:lnTo>
                      <a:pt x="3522" y="548"/>
                    </a:lnTo>
                    <a:lnTo>
                      <a:pt x="3466" y="628"/>
                    </a:lnTo>
                    <a:lnTo>
                      <a:pt x="3412" y="704"/>
                    </a:lnTo>
                    <a:lnTo>
                      <a:pt x="3362" y="768"/>
                    </a:lnTo>
                    <a:lnTo>
                      <a:pt x="3338" y="796"/>
                    </a:lnTo>
                    <a:lnTo>
                      <a:pt x="3314" y="822"/>
                    </a:lnTo>
                    <a:lnTo>
                      <a:pt x="3294" y="842"/>
                    </a:lnTo>
                    <a:lnTo>
                      <a:pt x="3274" y="860"/>
                    </a:lnTo>
                    <a:lnTo>
                      <a:pt x="3256" y="872"/>
                    </a:lnTo>
                    <a:lnTo>
                      <a:pt x="3240" y="880"/>
                    </a:lnTo>
                    <a:lnTo>
                      <a:pt x="3232" y="882"/>
                    </a:lnTo>
                    <a:lnTo>
                      <a:pt x="3226" y="882"/>
                    </a:lnTo>
                    <a:lnTo>
                      <a:pt x="3220" y="880"/>
                    </a:lnTo>
                    <a:lnTo>
                      <a:pt x="3214" y="878"/>
                    </a:lnTo>
                    <a:lnTo>
                      <a:pt x="3212" y="880"/>
                    </a:lnTo>
                    <a:lnTo>
                      <a:pt x="3212" y="880"/>
                    </a:lnTo>
                    <a:lnTo>
                      <a:pt x="3142" y="764"/>
                    </a:lnTo>
                    <a:lnTo>
                      <a:pt x="3100" y="700"/>
                    </a:lnTo>
                    <a:lnTo>
                      <a:pt x="3052" y="634"/>
                    </a:lnTo>
                    <a:lnTo>
                      <a:pt x="3002" y="566"/>
                    </a:lnTo>
                    <a:lnTo>
                      <a:pt x="2946" y="498"/>
                    </a:lnTo>
                    <a:lnTo>
                      <a:pt x="2916" y="464"/>
                    </a:lnTo>
                    <a:lnTo>
                      <a:pt x="2886" y="432"/>
                    </a:lnTo>
                    <a:lnTo>
                      <a:pt x="2854" y="398"/>
                    </a:lnTo>
                    <a:lnTo>
                      <a:pt x="2820" y="366"/>
                    </a:lnTo>
                    <a:lnTo>
                      <a:pt x="2786" y="334"/>
                    </a:lnTo>
                    <a:lnTo>
                      <a:pt x="2750" y="304"/>
                    </a:lnTo>
                    <a:lnTo>
                      <a:pt x="2712" y="274"/>
                    </a:lnTo>
                    <a:lnTo>
                      <a:pt x="2674" y="246"/>
                    </a:lnTo>
                    <a:lnTo>
                      <a:pt x="2634" y="220"/>
                    </a:lnTo>
                    <a:lnTo>
                      <a:pt x="2592" y="194"/>
                    </a:lnTo>
                    <a:lnTo>
                      <a:pt x="2550" y="172"/>
                    </a:lnTo>
                    <a:lnTo>
                      <a:pt x="2504" y="150"/>
                    </a:lnTo>
                    <a:lnTo>
                      <a:pt x="2458" y="130"/>
                    </a:lnTo>
                    <a:lnTo>
                      <a:pt x="2410" y="112"/>
                    </a:lnTo>
                    <a:lnTo>
                      <a:pt x="2362" y="98"/>
                    </a:lnTo>
                    <a:lnTo>
                      <a:pt x="2312" y="84"/>
                    </a:lnTo>
                    <a:lnTo>
                      <a:pt x="2258" y="74"/>
                    </a:lnTo>
                    <a:lnTo>
                      <a:pt x="2204" y="68"/>
                    </a:lnTo>
                    <a:lnTo>
                      <a:pt x="2150" y="62"/>
                    </a:lnTo>
                    <a:lnTo>
                      <a:pt x="2092" y="60"/>
                    </a:lnTo>
                    <a:lnTo>
                      <a:pt x="2092" y="60"/>
                    </a:lnTo>
                    <a:lnTo>
                      <a:pt x="0" y="62"/>
                    </a:lnTo>
                    <a:lnTo>
                      <a:pt x="2" y="2074"/>
                    </a:lnTo>
                    <a:lnTo>
                      <a:pt x="0" y="2156"/>
                    </a:lnTo>
                    <a:lnTo>
                      <a:pt x="0" y="2156"/>
                    </a:lnTo>
                    <a:lnTo>
                      <a:pt x="2000" y="2156"/>
                    </a:lnTo>
                    <a:close/>
                  </a:path>
                </a:pathLst>
              </a:custGeom>
              <a:solidFill>
                <a:srgbClr val="4B4B4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47" name="Freeform 256"/>
              <p:cNvSpPr/>
              <p:nvPr/>
            </p:nvSpPr>
            <p:spPr bwMode="auto">
              <a:xfrm>
                <a:off x="7146925" y="4999038"/>
                <a:ext cx="6124575" cy="3422650"/>
              </a:xfrm>
              <a:custGeom>
                <a:avLst/>
                <a:gdLst>
                  <a:gd name="T0" fmla="*/ 2000 w 3858"/>
                  <a:gd name="T1" fmla="*/ 2156 h 2156"/>
                  <a:gd name="T2" fmla="*/ 2076 w 3858"/>
                  <a:gd name="T3" fmla="*/ 2148 h 2156"/>
                  <a:gd name="T4" fmla="*/ 2160 w 3858"/>
                  <a:gd name="T5" fmla="*/ 2124 h 2156"/>
                  <a:gd name="T6" fmla="*/ 2248 w 3858"/>
                  <a:gd name="T7" fmla="*/ 2088 h 2156"/>
                  <a:gd name="T8" fmla="*/ 2342 w 3858"/>
                  <a:gd name="T9" fmla="*/ 2040 h 2156"/>
                  <a:gd name="T10" fmla="*/ 2438 w 3858"/>
                  <a:gd name="T11" fmla="*/ 1984 h 2156"/>
                  <a:gd name="T12" fmla="*/ 2536 w 3858"/>
                  <a:gd name="T13" fmla="*/ 1918 h 2156"/>
                  <a:gd name="T14" fmla="*/ 2632 w 3858"/>
                  <a:gd name="T15" fmla="*/ 1846 h 2156"/>
                  <a:gd name="T16" fmla="*/ 2820 w 3858"/>
                  <a:gd name="T17" fmla="*/ 1692 h 2156"/>
                  <a:gd name="T18" fmla="*/ 2990 w 3858"/>
                  <a:gd name="T19" fmla="*/ 1534 h 2156"/>
                  <a:gd name="T20" fmla="*/ 3130 w 3858"/>
                  <a:gd name="T21" fmla="*/ 1386 h 2156"/>
                  <a:gd name="T22" fmla="*/ 3208 w 3858"/>
                  <a:gd name="T23" fmla="*/ 1290 h 2156"/>
                  <a:gd name="T24" fmla="*/ 3244 w 3858"/>
                  <a:gd name="T25" fmla="*/ 1238 h 2156"/>
                  <a:gd name="T26" fmla="*/ 3256 w 3858"/>
                  <a:gd name="T27" fmla="*/ 1214 h 2156"/>
                  <a:gd name="T28" fmla="*/ 3416 w 3858"/>
                  <a:gd name="T29" fmla="*/ 898 h 2156"/>
                  <a:gd name="T30" fmla="*/ 3858 w 3858"/>
                  <a:gd name="T31" fmla="*/ 0 h 2156"/>
                  <a:gd name="T32" fmla="*/ 3834 w 3858"/>
                  <a:gd name="T33" fmla="*/ 40 h 2156"/>
                  <a:gd name="T34" fmla="*/ 3684 w 3858"/>
                  <a:gd name="T35" fmla="*/ 294 h 2156"/>
                  <a:gd name="T36" fmla="*/ 3578 w 3858"/>
                  <a:gd name="T37" fmla="*/ 462 h 2156"/>
                  <a:gd name="T38" fmla="*/ 3466 w 3858"/>
                  <a:gd name="T39" fmla="*/ 628 h 2156"/>
                  <a:gd name="T40" fmla="*/ 3362 w 3858"/>
                  <a:gd name="T41" fmla="*/ 768 h 2156"/>
                  <a:gd name="T42" fmla="*/ 3314 w 3858"/>
                  <a:gd name="T43" fmla="*/ 822 h 2156"/>
                  <a:gd name="T44" fmla="*/ 3274 w 3858"/>
                  <a:gd name="T45" fmla="*/ 860 h 2156"/>
                  <a:gd name="T46" fmla="*/ 3240 w 3858"/>
                  <a:gd name="T47" fmla="*/ 880 h 2156"/>
                  <a:gd name="T48" fmla="*/ 3226 w 3858"/>
                  <a:gd name="T49" fmla="*/ 882 h 2156"/>
                  <a:gd name="T50" fmla="*/ 3214 w 3858"/>
                  <a:gd name="T51" fmla="*/ 878 h 2156"/>
                  <a:gd name="T52" fmla="*/ 3212 w 3858"/>
                  <a:gd name="T53" fmla="*/ 880 h 2156"/>
                  <a:gd name="T54" fmla="*/ 3100 w 3858"/>
                  <a:gd name="T55" fmla="*/ 700 h 2156"/>
                  <a:gd name="T56" fmla="*/ 3002 w 3858"/>
                  <a:gd name="T57" fmla="*/ 566 h 2156"/>
                  <a:gd name="T58" fmla="*/ 2916 w 3858"/>
                  <a:gd name="T59" fmla="*/ 464 h 2156"/>
                  <a:gd name="T60" fmla="*/ 2854 w 3858"/>
                  <a:gd name="T61" fmla="*/ 398 h 2156"/>
                  <a:gd name="T62" fmla="*/ 2786 w 3858"/>
                  <a:gd name="T63" fmla="*/ 334 h 2156"/>
                  <a:gd name="T64" fmla="*/ 2712 w 3858"/>
                  <a:gd name="T65" fmla="*/ 274 h 2156"/>
                  <a:gd name="T66" fmla="*/ 2634 w 3858"/>
                  <a:gd name="T67" fmla="*/ 220 h 2156"/>
                  <a:gd name="T68" fmla="*/ 2550 w 3858"/>
                  <a:gd name="T69" fmla="*/ 172 h 2156"/>
                  <a:gd name="T70" fmla="*/ 2458 w 3858"/>
                  <a:gd name="T71" fmla="*/ 130 h 2156"/>
                  <a:gd name="T72" fmla="*/ 2362 w 3858"/>
                  <a:gd name="T73" fmla="*/ 98 h 2156"/>
                  <a:gd name="T74" fmla="*/ 2258 w 3858"/>
                  <a:gd name="T75" fmla="*/ 74 h 2156"/>
                  <a:gd name="T76" fmla="*/ 2150 w 3858"/>
                  <a:gd name="T77" fmla="*/ 62 h 2156"/>
                  <a:gd name="T78" fmla="*/ 2092 w 3858"/>
                  <a:gd name="T79" fmla="*/ 60 h 2156"/>
                  <a:gd name="T80" fmla="*/ 2 w 3858"/>
                  <a:gd name="T81" fmla="*/ 2074 h 2156"/>
                  <a:gd name="T82" fmla="*/ 0 w 3858"/>
                  <a:gd name="T83" fmla="*/ 2156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58" h="2156">
                    <a:moveTo>
                      <a:pt x="2000" y="2156"/>
                    </a:moveTo>
                    <a:lnTo>
                      <a:pt x="2000" y="2156"/>
                    </a:lnTo>
                    <a:lnTo>
                      <a:pt x="2038" y="2154"/>
                    </a:lnTo>
                    <a:lnTo>
                      <a:pt x="2076" y="2148"/>
                    </a:lnTo>
                    <a:lnTo>
                      <a:pt x="2116" y="2138"/>
                    </a:lnTo>
                    <a:lnTo>
                      <a:pt x="2160" y="2124"/>
                    </a:lnTo>
                    <a:lnTo>
                      <a:pt x="2204" y="2108"/>
                    </a:lnTo>
                    <a:lnTo>
                      <a:pt x="2248" y="2088"/>
                    </a:lnTo>
                    <a:lnTo>
                      <a:pt x="2294" y="2066"/>
                    </a:lnTo>
                    <a:lnTo>
                      <a:pt x="2342" y="2040"/>
                    </a:lnTo>
                    <a:lnTo>
                      <a:pt x="2390" y="2014"/>
                    </a:lnTo>
                    <a:lnTo>
                      <a:pt x="2438" y="1984"/>
                    </a:lnTo>
                    <a:lnTo>
                      <a:pt x="2486" y="1952"/>
                    </a:lnTo>
                    <a:lnTo>
                      <a:pt x="2536" y="1918"/>
                    </a:lnTo>
                    <a:lnTo>
                      <a:pt x="2584" y="1882"/>
                    </a:lnTo>
                    <a:lnTo>
                      <a:pt x="2632" y="1846"/>
                    </a:lnTo>
                    <a:lnTo>
                      <a:pt x="2728" y="1770"/>
                    </a:lnTo>
                    <a:lnTo>
                      <a:pt x="2820" y="1692"/>
                    </a:lnTo>
                    <a:lnTo>
                      <a:pt x="2908" y="1612"/>
                    </a:lnTo>
                    <a:lnTo>
                      <a:pt x="2990" y="1534"/>
                    </a:lnTo>
                    <a:lnTo>
                      <a:pt x="3064" y="1458"/>
                    </a:lnTo>
                    <a:lnTo>
                      <a:pt x="3130" y="1386"/>
                    </a:lnTo>
                    <a:lnTo>
                      <a:pt x="3184" y="1320"/>
                    </a:lnTo>
                    <a:lnTo>
                      <a:pt x="3208" y="1290"/>
                    </a:lnTo>
                    <a:lnTo>
                      <a:pt x="3228" y="1262"/>
                    </a:lnTo>
                    <a:lnTo>
                      <a:pt x="3244" y="1238"/>
                    </a:lnTo>
                    <a:lnTo>
                      <a:pt x="3256" y="1214"/>
                    </a:lnTo>
                    <a:lnTo>
                      <a:pt x="3256" y="1214"/>
                    </a:lnTo>
                    <a:lnTo>
                      <a:pt x="3328" y="1076"/>
                    </a:lnTo>
                    <a:lnTo>
                      <a:pt x="3416" y="898"/>
                    </a:lnTo>
                    <a:lnTo>
                      <a:pt x="3616" y="494"/>
                    </a:lnTo>
                    <a:lnTo>
                      <a:pt x="3858" y="0"/>
                    </a:lnTo>
                    <a:lnTo>
                      <a:pt x="3858" y="0"/>
                    </a:lnTo>
                    <a:lnTo>
                      <a:pt x="3834" y="40"/>
                    </a:lnTo>
                    <a:lnTo>
                      <a:pt x="3772" y="146"/>
                    </a:lnTo>
                    <a:lnTo>
                      <a:pt x="3684" y="294"/>
                    </a:lnTo>
                    <a:lnTo>
                      <a:pt x="3632" y="378"/>
                    </a:lnTo>
                    <a:lnTo>
                      <a:pt x="3578" y="462"/>
                    </a:lnTo>
                    <a:lnTo>
                      <a:pt x="3522" y="548"/>
                    </a:lnTo>
                    <a:lnTo>
                      <a:pt x="3466" y="628"/>
                    </a:lnTo>
                    <a:lnTo>
                      <a:pt x="3412" y="704"/>
                    </a:lnTo>
                    <a:lnTo>
                      <a:pt x="3362" y="768"/>
                    </a:lnTo>
                    <a:lnTo>
                      <a:pt x="3338" y="796"/>
                    </a:lnTo>
                    <a:lnTo>
                      <a:pt x="3314" y="822"/>
                    </a:lnTo>
                    <a:lnTo>
                      <a:pt x="3294" y="842"/>
                    </a:lnTo>
                    <a:lnTo>
                      <a:pt x="3274" y="860"/>
                    </a:lnTo>
                    <a:lnTo>
                      <a:pt x="3256" y="872"/>
                    </a:lnTo>
                    <a:lnTo>
                      <a:pt x="3240" y="880"/>
                    </a:lnTo>
                    <a:lnTo>
                      <a:pt x="3232" y="882"/>
                    </a:lnTo>
                    <a:lnTo>
                      <a:pt x="3226" y="882"/>
                    </a:lnTo>
                    <a:lnTo>
                      <a:pt x="3220" y="880"/>
                    </a:lnTo>
                    <a:lnTo>
                      <a:pt x="3214" y="878"/>
                    </a:lnTo>
                    <a:lnTo>
                      <a:pt x="3212" y="880"/>
                    </a:lnTo>
                    <a:lnTo>
                      <a:pt x="3212" y="880"/>
                    </a:lnTo>
                    <a:lnTo>
                      <a:pt x="3142" y="764"/>
                    </a:lnTo>
                    <a:lnTo>
                      <a:pt x="3100" y="700"/>
                    </a:lnTo>
                    <a:lnTo>
                      <a:pt x="3052" y="634"/>
                    </a:lnTo>
                    <a:lnTo>
                      <a:pt x="3002" y="566"/>
                    </a:lnTo>
                    <a:lnTo>
                      <a:pt x="2946" y="498"/>
                    </a:lnTo>
                    <a:lnTo>
                      <a:pt x="2916" y="464"/>
                    </a:lnTo>
                    <a:lnTo>
                      <a:pt x="2886" y="432"/>
                    </a:lnTo>
                    <a:lnTo>
                      <a:pt x="2854" y="398"/>
                    </a:lnTo>
                    <a:lnTo>
                      <a:pt x="2820" y="366"/>
                    </a:lnTo>
                    <a:lnTo>
                      <a:pt x="2786" y="334"/>
                    </a:lnTo>
                    <a:lnTo>
                      <a:pt x="2750" y="304"/>
                    </a:lnTo>
                    <a:lnTo>
                      <a:pt x="2712" y="274"/>
                    </a:lnTo>
                    <a:lnTo>
                      <a:pt x="2674" y="246"/>
                    </a:lnTo>
                    <a:lnTo>
                      <a:pt x="2634" y="220"/>
                    </a:lnTo>
                    <a:lnTo>
                      <a:pt x="2592" y="194"/>
                    </a:lnTo>
                    <a:lnTo>
                      <a:pt x="2550" y="172"/>
                    </a:lnTo>
                    <a:lnTo>
                      <a:pt x="2504" y="150"/>
                    </a:lnTo>
                    <a:lnTo>
                      <a:pt x="2458" y="130"/>
                    </a:lnTo>
                    <a:lnTo>
                      <a:pt x="2410" y="112"/>
                    </a:lnTo>
                    <a:lnTo>
                      <a:pt x="2362" y="98"/>
                    </a:lnTo>
                    <a:lnTo>
                      <a:pt x="2312" y="84"/>
                    </a:lnTo>
                    <a:lnTo>
                      <a:pt x="2258" y="74"/>
                    </a:lnTo>
                    <a:lnTo>
                      <a:pt x="2204" y="68"/>
                    </a:lnTo>
                    <a:lnTo>
                      <a:pt x="2150" y="62"/>
                    </a:lnTo>
                    <a:lnTo>
                      <a:pt x="2092" y="60"/>
                    </a:lnTo>
                    <a:lnTo>
                      <a:pt x="2092" y="60"/>
                    </a:lnTo>
                    <a:lnTo>
                      <a:pt x="0" y="62"/>
                    </a:lnTo>
                    <a:lnTo>
                      <a:pt x="2" y="2074"/>
                    </a:lnTo>
                    <a:lnTo>
                      <a:pt x="0" y="2156"/>
                    </a:lnTo>
                    <a:lnTo>
                      <a:pt x="0" y="2156"/>
                    </a:lnTo>
                    <a:lnTo>
                      <a:pt x="2000" y="21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48" name="Freeform 257"/>
              <p:cNvSpPr/>
              <p:nvPr/>
            </p:nvSpPr>
            <p:spPr bwMode="auto">
              <a:xfrm>
                <a:off x="7146925" y="4999038"/>
                <a:ext cx="6124575" cy="3422650"/>
              </a:xfrm>
              <a:custGeom>
                <a:avLst/>
                <a:gdLst>
                  <a:gd name="T0" fmla="*/ 2000 w 3858"/>
                  <a:gd name="T1" fmla="*/ 2156 h 2156"/>
                  <a:gd name="T2" fmla="*/ 2076 w 3858"/>
                  <a:gd name="T3" fmla="*/ 2148 h 2156"/>
                  <a:gd name="T4" fmla="*/ 2160 w 3858"/>
                  <a:gd name="T5" fmla="*/ 2124 h 2156"/>
                  <a:gd name="T6" fmla="*/ 2248 w 3858"/>
                  <a:gd name="T7" fmla="*/ 2088 h 2156"/>
                  <a:gd name="T8" fmla="*/ 2342 w 3858"/>
                  <a:gd name="T9" fmla="*/ 2040 h 2156"/>
                  <a:gd name="T10" fmla="*/ 2438 w 3858"/>
                  <a:gd name="T11" fmla="*/ 1984 h 2156"/>
                  <a:gd name="T12" fmla="*/ 2536 w 3858"/>
                  <a:gd name="T13" fmla="*/ 1918 h 2156"/>
                  <a:gd name="T14" fmla="*/ 2632 w 3858"/>
                  <a:gd name="T15" fmla="*/ 1846 h 2156"/>
                  <a:gd name="T16" fmla="*/ 2820 w 3858"/>
                  <a:gd name="T17" fmla="*/ 1692 h 2156"/>
                  <a:gd name="T18" fmla="*/ 2990 w 3858"/>
                  <a:gd name="T19" fmla="*/ 1534 h 2156"/>
                  <a:gd name="T20" fmla="*/ 3130 w 3858"/>
                  <a:gd name="T21" fmla="*/ 1386 h 2156"/>
                  <a:gd name="T22" fmla="*/ 3208 w 3858"/>
                  <a:gd name="T23" fmla="*/ 1290 h 2156"/>
                  <a:gd name="T24" fmla="*/ 3244 w 3858"/>
                  <a:gd name="T25" fmla="*/ 1238 h 2156"/>
                  <a:gd name="T26" fmla="*/ 3256 w 3858"/>
                  <a:gd name="T27" fmla="*/ 1214 h 2156"/>
                  <a:gd name="T28" fmla="*/ 3416 w 3858"/>
                  <a:gd name="T29" fmla="*/ 898 h 2156"/>
                  <a:gd name="T30" fmla="*/ 3858 w 3858"/>
                  <a:gd name="T31" fmla="*/ 0 h 2156"/>
                  <a:gd name="T32" fmla="*/ 3834 w 3858"/>
                  <a:gd name="T33" fmla="*/ 40 h 2156"/>
                  <a:gd name="T34" fmla="*/ 3684 w 3858"/>
                  <a:gd name="T35" fmla="*/ 294 h 2156"/>
                  <a:gd name="T36" fmla="*/ 3578 w 3858"/>
                  <a:gd name="T37" fmla="*/ 462 h 2156"/>
                  <a:gd name="T38" fmla="*/ 3466 w 3858"/>
                  <a:gd name="T39" fmla="*/ 628 h 2156"/>
                  <a:gd name="T40" fmla="*/ 3362 w 3858"/>
                  <a:gd name="T41" fmla="*/ 768 h 2156"/>
                  <a:gd name="T42" fmla="*/ 3314 w 3858"/>
                  <a:gd name="T43" fmla="*/ 822 h 2156"/>
                  <a:gd name="T44" fmla="*/ 3274 w 3858"/>
                  <a:gd name="T45" fmla="*/ 860 h 2156"/>
                  <a:gd name="T46" fmla="*/ 3240 w 3858"/>
                  <a:gd name="T47" fmla="*/ 880 h 2156"/>
                  <a:gd name="T48" fmla="*/ 3226 w 3858"/>
                  <a:gd name="T49" fmla="*/ 882 h 2156"/>
                  <a:gd name="T50" fmla="*/ 3214 w 3858"/>
                  <a:gd name="T51" fmla="*/ 878 h 2156"/>
                  <a:gd name="T52" fmla="*/ 3212 w 3858"/>
                  <a:gd name="T53" fmla="*/ 880 h 2156"/>
                  <a:gd name="T54" fmla="*/ 3100 w 3858"/>
                  <a:gd name="T55" fmla="*/ 700 h 2156"/>
                  <a:gd name="T56" fmla="*/ 3002 w 3858"/>
                  <a:gd name="T57" fmla="*/ 566 h 2156"/>
                  <a:gd name="T58" fmla="*/ 2916 w 3858"/>
                  <a:gd name="T59" fmla="*/ 464 h 2156"/>
                  <a:gd name="T60" fmla="*/ 2854 w 3858"/>
                  <a:gd name="T61" fmla="*/ 398 h 2156"/>
                  <a:gd name="T62" fmla="*/ 2786 w 3858"/>
                  <a:gd name="T63" fmla="*/ 334 h 2156"/>
                  <a:gd name="T64" fmla="*/ 2712 w 3858"/>
                  <a:gd name="T65" fmla="*/ 274 h 2156"/>
                  <a:gd name="T66" fmla="*/ 2634 w 3858"/>
                  <a:gd name="T67" fmla="*/ 220 h 2156"/>
                  <a:gd name="T68" fmla="*/ 2550 w 3858"/>
                  <a:gd name="T69" fmla="*/ 172 h 2156"/>
                  <a:gd name="T70" fmla="*/ 2458 w 3858"/>
                  <a:gd name="T71" fmla="*/ 130 h 2156"/>
                  <a:gd name="T72" fmla="*/ 2362 w 3858"/>
                  <a:gd name="T73" fmla="*/ 98 h 2156"/>
                  <a:gd name="T74" fmla="*/ 2258 w 3858"/>
                  <a:gd name="T75" fmla="*/ 74 h 2156"/>
                  <a:gd name="T76" fmla="*/ 2150 w 3858"/>
                  <a:gd name="T77" fmla="*/ 62 h 2156"/>
                  <a:gd name="T78" fmla="*/ 2092 w 3858"/>
                  <a:gd name="T79" fmla="*/ 60 h 2156"/>
                  <a:gd name="T80" fmla="*/ 2 w 3858"/>
                  <a:gd name="T81" fmla="*/ 2074 h 2156"/>
                  <a:gd name="T82" fmla="*/ 0 w 3858"/>
                  <a:gd name="T83" fmla="*/ 2156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58" h="2156">
                    <a:moveTo>
                      <a:pt x="2000" y="2156"/>
                    </a:moveTo>
                    <a:lnTo>
                      <a:pt x="2000" y="2156"/>
                    </a:lnTo>
                    <a:lnTo>
                      <a:pt x="2038" y="2154"/>
                    </a:lnTo>
                    <a:lnTo>
                      <a:pt x="2076" y="2148"/>
                    </a:lnTo>
                    <a:lnTo>
                      <a:pt x="2116" y="2138"/>
                    </a:lnTo>
                    <a:lnTo>
                      <a:pt x="2160" y="2124"/>
                    </a:lnTo>
                    <a:lnTo>
                      <a:pt x="2204" y="2108"/>
                    </a:lnTo>
                    <a:lnTo>
                      <a:pt x="2248" y="2088"/>
                    </a:lnTo>
                    <a:lnTo>
                      <a:pt x="2294" y="2066"/>
                    </a:lnTo>
                    <a:lnTo>
                      <a:pt x="2342" y="2040"/>
                    </a:lnTo>
                    <a:lnTo>
                      <a:pt x="2390" y="2014"/>
                    </a:lnTo>
                    <a:lnTo>
                      <a:pt x="2438" y="1984"/>
                    </a:lnTo>
                    <a:lnTo>
                      <a:pt x="2486" y="1952"/>
                    </a:lnTo>
                    <a:lnTo>
                      <a:pt x="2536" y="1918"/>
                    </a:lnTo>
                    <a:lnTo>
                      <a:pt x="2584" y="1882"/>
                    </a:lnTo>
                    <a:lnTo>
                      <a:pt x="2632" y="1846"/>
                    </a:lnTo>
                    <a:lnTo>
                      <a:pt x="2728" y="1770"/>
                    </a:lnTo>
                    <a:lnTo>
                      <a:pt x="2820" y="1692"/>
                    </a:lnTo>
                    <a:lnTo>
                      <a:pt x="2908" y="1612"/>
                    </a:lnTo>
                    <a:lnTo>
                      <a:pt x="2990" y="1534"/>
                    </a:lnTo>
                    <a:lnTo>
                      <a:pt x="3064" y="1458"/>
                    </a:lnTo>
                    <a:lnTo>
                      <a:pt x="3130" y="1386"/>
                    </a:lnTo>
                    <a:lnTo>
                      <a:pt x="3184" y="1320"/>
                    </a:lnTo>
                    <a:lnTo>
                      <a:pt x="3208" y="1290"/>
                    </a:lnTo>
                    <a:lnTo>
                      <a:pt x="3228" y="1262"/>
                    </a:lnTo>
                    <a:lnTo>
                      <a:pt x="3244" y="1238"/>
                    </a:lnTo>
                    <a:lnTo>
                      <a:pt x="3256" y="1214"/>
                    </a:lnTo>
                    <a:lnTo>
                      <a:pt x="3256" y="1214"/>
                    </a:lnTo>
                    <a:lnTo>
                      <a:pt x="3328" y="1076"/>
                    </a:lnTo>
                    <a:lnTo>
                      <a:pt x="3416" y="898"/>
                    </a:lnTo>
                    <a:lnTo>
                      <a:pt x="3616" y="494"/>
                    </a:lnTo>
                    <a:lnTo>
                      <a:pt x="3858" y="0"/>
                    </a:lnTo>
                    <a:lnTo>
                      <a:pt x="3858" y="0"/>
                    </a:lnTo>
                    <a:lnTo>
                      <a:pt x="3834" y="40"/>
                    </a:lnTo>
                    <a:lnTo>
                      <a:pt x="3772" y="146"/>
                    </a:lnTo>
                    <a:lnTo>
                      <a:pt x="3684" y="294"/>
                    </a:lnTo>
                    <a:lnTo>
                      <a:pt x="3632" y="378"/>
                    </a:lnTo>
                    <a:lnTo>
                      <a:pt x="3578" y="462"/>
                    </a:lnTo>
                    <a:lnTo>
                      <a:pt x="3522" y="548"/>
                    </a:lnTo>
                    <a:lnTo>
                      <a:pt x="3466" y="628"/>
                    </a:lnTo>
                    <a:lnTo>
                      <a:pt x="3412" y="704"/>
                    </a:lnTo>
                    <a:lnTo>
                      <a:pt x="3362" y="768"/>
                    </a:lnTo>
                    <a:lnTo>
                      <a:pt x="3338" y="796"/>
                    </a:lnTo>
                    <a:lnTo>
                      <a:pt x="3314" y="822"/>
                    </a:lnTo>
                    <a:lnTo>
                      <a:pt x="3294" y="842"/>
                    </a:lnTo>
                    <a:lnTo>
                      <a:pt x="3274" y="860"/>
                    </a:lnTo>
                    <a:lnTo>
                      <a:pt x="3256" y="872"/>
                    </a:lnTo>
                    <a:lnTo>
                      <a:pt x="3240" y="880"/>
                    </a:lnTo>
                    <a:lnTo>
                      <a:pt x="3232" y="882"/>
                    </a:lnTo>
                    <a:lnTo>
                      <a:pt x="3226" y="882"/>
                    </a:lnTo>
                    <a:lnTo>
                      <a:pt x="3220" y="880"/>
                    </a:lnTo>
                    <a:lnTo>
                      <a:pt x="3214" y="878"/>
                    </a:lnTo>
                    <a:lnTo>
                      <a:pt x="3212" y="880"/>
                    </a:lnTo>
                    <a:lnTo>
                      <a:pt x="3212" y="880"/>
                    </a:lnTo>
                    <a:lnTo>
                      <a:pt x="3142" y="764"/>
                    </a:lnTo>
                    <a:lnTo>
                      <a:pt x="3100" y="700"/>
                    </a:lnTo>
                    <a:lnTo>
                      <a:pt x="3052" y="634"/>
                    </a:lnTo>
                    <a:lnTo>
                      <a:pt x="3002" y="566"/>
                    </a:lnTo>
                    <a:lnTo>
                      <a:pt x="2946" y="498"/>
                    </a:lnTo>
                    <a:lnTo>
                      <a:pt x="2916" y="464"/>
                    </a:lnTo>
                    <a:lnTo>
                      <a:pt x="2886" y="432"/>
                    </a:lnTo>
                    <a:lnTo>
                      <a:pt x="2854" y="398"/>
                    </a:lnTo>
                    <a:lnTo>
                      <a:pt x="2820" y="366"/>
                    </a:lnTo>
                    <a:lnTo>
                      <a:pt x="2786" y="334"/>
                    </a:lnTo>
                    <a:lnTo>
                      <a:pt x="2750" y="304"/>
                    </a:lnTo>
                    <a:lnTo>
                      <a:pt x="2712" y="274"/>
                    </a:lnTo>
                    <a:lnTo>
                      <a:pt x="2674" y="246"/>
                    </a:lnTo>
                    <a:lnTo>
                      <a:pt x="2634" y="220"/>
                    </a:lnTo>
                    <a:lnTo>
                      <a:pt x="2592" y="194"/>
                    </a:lnTo>
                    <a:lnTo>
                      <a:pt x="2550" y="172"/>
                    </a:lnTo>
                    <a:lnTo>
                      <a:pt x="2504" y="150"/>
                    </a:lnTo>
                    <a:lnTo>
                      <a:pt x="2458" y="130"/>
                    </a:lnTo>
                    <a:lnTo>
                      <a:pt x="2410" y="112"/>
                    </a:lnTo>
                    <a:lnTo>
                      <a:pt x="2362" y="98"/>
                    </a:lnTo>
                    <a:lnTo>
                      <a:pt x="2312" y="84"/>
                    </a:lnTo>
                    <a:lnTo>
                      <a:pt x="2258" y="74"/>
                    </a:lnTo>
                    <a:lnTo>
                      <a:pt x="2204" y="68"/>
                    </a:lnTo>
                    <a:lnTo>
                      <a:pt x="2150" y="62"/>
                    </a:lnTo>
                    <a:lnTo>
                      <a:pt x="2092" y="60"/>
                    </a:lnTo>
                    <a:lnTo>
                      <a:pt x="2092" y="60"/>
                    </a:lnTo>
                    <a:lnTo>
                      <a:pt x="0" y="62"/>
                    </a:lnTo>
                    <a:lnTo>
                      <a:pt x="2" y="2074"/>
                    </a:lnTo>
                    <a:lnTo>
                      <a:pt x="0" y="2156"/>
                    </a:lnTo>
                    <a:lnTo>
                      <a:pt x="0" y="2156"/>
                    </a:lnTo>
                    <a:lnTo>
                      <a:pt x="2000" y="2156"/>
                    </a:lnTo>
                    <a:close/>
                  </a:path>
                </a:pathLst>
              </a:custGeom>
              <a:solidFill>
                <a:srgbClr val="16B6C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49" name="Freeform 258"/>
              <p:cNvSpPr/>
              <p:nvPr/>
            </p:nvSpPr>
            <p:spPr bwMode="auto">
              <a:xfrm>
                <a:off x="7146925" y="4999038"/>
                <a:ext cx="6124575" cy="3422650"/>
              </a:xfrm>
              <a:custGeom>
                <a:avLst/>
                <a:gdLst>
                  <a:gd name="T0" fmla="*/ 2000 w 3858"/>
                  <a:gd name="T1" fmla="*/ 2156 h 2156"/>
                  <a:gd name="T2" fmla="*/ 2076 w 3858"/>
                  <a:gd name="T3" fmla="*/ 2148 h 2156"/>
                  <a:gd name="T4" fmla="*/ 2160 w 3858"/>
                  <a:gd name="T5" fmla="*/ 2124 h 2156"/>
                  <a:gd name="T6" fmla="*/ 2248 w 3858"/>
                  <a:gd name="T7" fmla="*/ 2088 h 2156"/>
                  <a:gd name="T8" fmla="*/ 2342 w 3858"/>
                  <a:gd name="T9" fmla="*/ 2040 h 2156"/>
                  <a:gd name="T10" fmla="*/ 2438 w 3858"/>
                  <a:gd name="T11" fmla="*/ 1984 h 2156"/>
                  <a:gd name="T12" fmla="*/ 2536 w 3858"/>
                  <a:gd name="T13" fmla="*/ 1918 h 2156"/>
                  <a:gd name="T14" fmla="*/ 2632 w 3858"/>
                  <a:gd name="T15" fmla="*/ 1846 h 2156"/>
                  <a:gd name="T16" fmla="*/ 2820 w 3858"/>
                  <a:gd name="T17" fmla="*/ 1692 h 2156"/>
                  <a:gd name="T18" fmla="*/ 2990 w 3858"/>
                  <a:gd name="T19" fmla="*/ 1534 h 2156"/>
                  <a:gd name="T20" fmla="*/ 3130 w 3858"/>
                  <a:gd name="T21" fmla="*/ 1386 h 2156"/>
                  <a:gd name="T22" fmla="*/ 3208 w 3858"/>
                  <a:gd name="T23" fmla="*/ 1290 h 2156"/>
                  <a:gd name="T24" fmla="*/ 3244 w 3858"/>
                  <a:gd name="T25" fmla="*/ 1238 h 2156"/>
                  <a:gd name="T26" fmla="*/ 3256 w 3858"/>
                  <a:gd name="T27" fmla="*/ 1214 h 2156"/>
                  <a:gd name="T28" fmla="*/ 3416 w 3858"/>
                  <a:gd name="T29" fmla="*/ 898 h 2156"/>
                  <a:gd name="T30" fmla="*/ 3858 w 3858"/>
                  <a:gd name="T31" fmla="*/ 0 h 2156"/>
                  <a:gd name="T32" fmla="*/ 3834 w 3858"/>
                  <a:gd name="T33" fmla="*/ 40 h 2156"/>
                  <a:gd name="T34" fmla="*/ 3684 w 3858"/>
                  <a:gd name="T35" fmla="*/ 294 h 2156"/>
                  <a:gd name="T36" fmla="*/ 3578 w 3858"/>
                  <a:gd name="T37" fmla="*/ 462 h 2156"/>
                  <a:gd name="T38" fmla="*/ 3466 w 3858"/>
                  <a:gd name="T39" fmla="*/ 628 h 2156"/>
                  <a:gd name="T40" fmla="*/ 3362 w 3858"/>
                  <a:gd name="T41" fmla="*/ 768 h 2156"/>
                  <a:gd name="T42" fmla="*/ 3314 w 3858"/>
                  <a:gd name="T43" fmla="*/ 822 h 2156"/>
                  <a:gd name="T44" fmla="*/ 3274 w 3858"/>
                  <a:gd name="T45" fmla="*/ 860 h 2156"/>
                  <a:gd name="T46" fmla="*/ 3240 w 3858"/>
                  <a:gd name="T47" fmla="*/ 880 h 2156"/>
                  <a:gd name="T48" fmla="*/ 3226 w 3858"/>
                  <a:gd name="T49" fmla="*/ 882 h 2156"/>
                  <a:gd name="T50" fmla="*/ 3214 w 3858"/>
                  <a:gd name="T51" fmla="*/ 878 h 2156"/>
                  <a:gd name="T52" fmla="*/ 3212 w 3858"/>
                  <a:gd name="T53" fmla="*/ 880 h 2156"/>
                  <a:gd name="T54" fmla="*/ 3100 w 3858"/>
                  <a:gd name="T55" fmla="*/ 700 h 2156"/>
                  <a:gd name="T56" fmla="*/ 3002 w 3858"/>
                  <a:gd name="T57" fmla="*/ 566 h 2156"/>
                  <a:gd name="T58" fmla="*/ 2916 w 3858"/>
                  <a:gd name="T59" fmla="*/ 464 h 2156"/>
                  <a:gd name="T60" fmla="*/ 2854 w 3858"/>
                  <a:gd name="T61" fmla="*/ 398 h 2156"/>
                  <a:gd name="T62" fmla="*/ 2786 w 3858"/>
                  <a:gd name="T63" fmla="*/ 334 h 2156"/>
                  <a:gd name="T64" fmla="*/ 2712 w 3858"/>
                  <a:gd name="T65" fmla="*/ 274 h 2156"/>
                  <a:gd name="T66" fmla="*/ 2634 w 3858"/>
                  <a:gd name="T67" fmla="*/ 220 h 2156"/>
                  <a:gd name="T68" fmla="*/ 2550 w 3858"/>
                  <a:gd name="T69" fmla="*/ 172 h 2156"/>
                  <a:gd name="T70" fmla="*/ 2458 w 3858"/>
                  <a:gd name="T71" fmla="*/ 130 h 2156"/>
                  <a:gd name="T72" fmla="*/ 2362 w 3858"/>
                  <a:gd name="T73" fmla="*/ 98 h 2156"/>
                  <a:gd name="T74" fmla="*/ 2258 w 3858"/>
                  <a:gd name="T75" fmla="*/ 74 h 2156"/>
                  <a:gd name="T76" fmla="*/ 2150 w 3858"/>
                  <a:gd name="T77" fmla="*/ 62 h 2156"/>
                  <a:gd name="T78" fmla="*/ 2092 w 3858"/>
                  <a:gd name="T79" fmla="*/ 60 h 2156"/>
                  <a:gd name="T80" fmla="*/ 2 w 3858"/>
                  <a:gd name="T81" fmla="*/ 2074 h 2156"/>
                  <a:gd name="T82" fmla="*/ 0 w 3858"/>
                  <a:gd name="T83" fmla="*/ 2156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58" h="2156">
                    <a:moveTo>
                      <a:pt x="2000" y="2156"/>
                    </a:moveTo>
                    <a:lnTo>
                      <a:pt x="2000" y="2156"/>
                    </a:lnTo>
                    <a:lnTo>
                      <a:pt x="2038" y="2154"/>
                    </a:lnTo>
                    <a:lnTo>
                      <a:pt x="2076" y="2148"/>
                    </a:lnTo>
                    <a:lnTo>
                      <a:pt x="2116" y="2138"/>
                    </a:lnTo>
                    <a:lnTo>
                      <a:pt x="2160" y="2124"/>
                    </a:lnTo>
                    <a:lnTo>
                      <a:pt x="2204" y="2108"/>
                    </a:lnTo>
                    <a:lnTo>
                      <a:pt x="2248" y="2088"/>
                    </a:lnTo>
                    <a:lnTo>
                      <a:pt x="2294" y="2066"/>
                    </a:lnTo>
                    <a:lnTo>
                      <a:pt x="2342" y="2040"/>
                    </a:lnTo>
                    <a:lnTo>
                      <a:pt x="2390" y="2014"/>
                    </a:lnTo>
                    <a:lnTo>
                      <a:pt x="2438" y="1984"/>
                    </a:lnTo>
                    <a:lnTo>
                      <a:pt x="2486" y="1952"/>
                    </a:lnTo>
                    <a:lnTo>
                      <a:pt x="2536" y="1918"/>
                    </a:lnTo>
                    <a:lnTo>
                      <a:pt x="2584" y="1882"/>
                    </a:lnTo>
                    <a:lnTo>
                      <a:pt x="2632" y="1846"/>
                    </a:lnTo>
                    <a:lnTo>
                      <a:pt x="2728" y="1770"/>
                    </a:lnTo>
                    <a:lnTo>
                      <a:pt x="2820" y="1692"/>
                    </a:lnTo>
                    <a:lnTo>
                      <a:pt x="2908" y="1612"/>
                    </a:lnTo>
                    <a:lnTo>
                      <a:pt x="2990" y="1534"/>
                    </a:lnTo>
                    <a:lnTo>
                      <a:pt x="3064" y="1458"/>
                    </a:lnTo>
                    <a:lnTo>
                      <a:pt x="3130" y="1386"/>
                    </a:lnTo>
                    <a:lnTo>
                      <a:pt x="3184" y="1320"/>
                    </a:lnTo>
                    <a:lnTo>
                      <a:pt x="3208" y="1290"/>
                    </a:lnTo>
                    <a:lnTo>
                      <a:pt x="3228" y="1262"/>
                    </a:lnTo>
                    <a:lnTo>
                      <a:pt x="3244" y="1238"/>
                    </a:lnTo>
                    <a:lnTo>
                      <a:pt x="3256" y="1214"/>
                    </a:lnTo>
                    <a:lnTo>
                      <a:pt x="3256" y="1214"/>
                    </a:lnTo>
                    <a:lnTo>
                      <a:pt x="3328" y="1076"/>
                    </a:lnTo>
                    <a:lnTo>
                      <a:pt x="3416" y="898"/>
                    </a:lnTo>
                    <a:lnTo>
                      <a:pt x="3616" y="494"/>
                    </a:lnTo>
                    <a:lnTo>
                      <a:pt x="3858" y="0"/>
                    </a:lnTo>
                    <a:lnTo>
                      <a:pt x="3858" y="0"/>
                    </a:lnTo>
                    <a:lnTo>
                      <a:pt x="3834" y="40"/>
                    </a:lnTo>
                    <a:lnTo>
                      <a:pt x="3772" y="146"/>
                    </a:lnTo>
                    <a:lnTo>
                      <a:pt x="3684" y="294"/>
                    </a:lnTo>
                    <a:lnTo>
                      <a:pt x="3632" y="378"/>
                    </a:lnTo>
                    <a:lnTo>
                      <a:pt x="3578" y="462"/>
                    </a:lnTo>
                    <a:lnTo>
                      <a:pt x="3522" y="548"/>
                    </a:lnTo>
                    <a:lnTo>
                      <a:pt x="3466" y="628"/>
                    </a:lnTo>
                    <a:lnTo>
                      <a:pt x="3412" y="704"/>
                    </a:lnTo>
                    <a:lnTo>
                      <a:pt x="3362" y="768"/>
                    </a:lnTo>
                    <a:lnTo>
                      <a:pt x="3338" y="796"/>
                    </a:lnTo>
                    <a:lnTo>
                      <a:pt x="3314" y="822"/>
                    </a:lnTo>
                    <a:lnTo>
                      <a:pt x="3294" y="842"/>
                    </a:lnTo>
                    <a:lnTo>
                      <a:pt x="3274" y="860"/>
                    </a:lnTo>
                    <a:lnTo>
                      <a:pt x="3256" y="872"/>
                    </a:lnTo>
                    <a:lnTo>
                      <a:pt x="3240" y="880"/>
                    </a:lnTo>
                    <a:lnTo>
                      <a:pt x="3232" y="882"/>
                    </a:lnTo>
                    <a:lnTo>
                      <a:pt x="3226" y="882"/>
                    </a:lnTo>
                    <a:lnTo>
                      <a:pt x="3220" y="880"/>
                    </a:lnTo>
                    <a:lnTo>
                      <a:pt x="3214" y="878"/>
                    </a:lnTo>
                    <a:lnTo>
                      <a:pt x="3212" y="880"/>
                    </a:lnTo>
                    <a:lnTo>
                      <a:pt x="3212" y="880"/>
                    </a:lnTo>
                    <a:lnTo>
                      <a:pt x="3142" y="764"/>
                    </a:lnTo>
                    <a:lnTo>
                      <a:pt x="3100" y="700"/>
                    </a:lnTo>
                    <a:lnTo>
                      <a:pt x="3052" y="634"/>
                    </a:lnTo>
                    <a:lnTo>
                      <a:pt x="3002" y="566"/>
                    </a:lnTo>
                    <a:lnTo>
                      <a:pt x="2946" y="498"/>
                    </a:lnTo>
                    <a:lnTo>
                      <a:pt x="2916" y="464"/>
                    </a:lnTo>
                    <a:lnTo>
                      <a:pt x="2886" y="432"/>
                    </a:lnTo>
                    <a:lnTo>
                      <a:pt x="2854" y="398"/>
                    </a:lnTo>
                    <a:lnTo>
                      <a:pt x="2820" y="366"/>
                    </a:lnTo>
                    <a:lnTo>
                      <a:pt x="2786" y="334"/>
                    </a:lnTo>
                    <a:lnTo>
                      <a:pt x="2750" y="304"/>
                    </a:lnTo>
                    <a:lnTo>
                      <a:pt x="2712" y="274"/>
                    </a:lnTo>
                    <a:lnTo>
                      <a:pt x="2674" y="246"/>
                    </a:lnTo>
                    <a:lnTo>
                      <a:pt x="2634" y="220"/>
                    </a:lnTo>
                    <a:lnTo>
                      <a:pt x="2592" y="194"/>
                    </a:lnTo>
                    <a:lnTo>
                      <a:pt x="2550" y="172"/>
                    </a:lnTo>
                    <a:lnTo>
                      <a:pt x="2504" y="150"/>
                    </a:lnTo>
                    <a:lnTo>
                      <a:pt x="2458" y="130"/>
                    </a:lnTo>
                    <a:lnTo>
                      <a:pt x="2410" y="112"/>
                    </a:lnTo>
                    <a:lnTo>
                      <a:pt x="2362" y="98"/>
                    </a:lnTo>
                    <a:lnTo>
                      <a:pt x="2312" y="84"/>
                    </a:lnTo>
                    <a:lnTo>
                      <a:pt x="2258" y="74"/>
                    </a:lnTo>
                    <a:lnTo>
                      <a:pt x="2204" y="68"/>
                    </a:lnTo>
                    <a:lnTo>
                      <a:pt x="2150" y="62"/>
                    </a:lnTo>
                    <a:lnTo>
                      <a:pt x="2092" y="60"/>
                    </a:lnTo>
                    <a:lnTo>
                      <a:pt x="2092" y="60"/>
                    </a:lnTo>
                    <a:lnTo>
                      <a:pt x="0" y="62"/>
                    </a:lnTo>
                    <a:lnTo>
                      <a:pt x="2" y="2074"/>
                    </a:lnTo>
                    <a:lnTo>
                      <a:pt x="0" y="2156"/>
                    </a:lnTo>
                    <a:lnTo>
                      <a:pt x="0" y="2156"/>
                    </a:lnTo>
                    <a:lnTo>
                      <a:pt x="2000" y="21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59" name="Freeform 260"/>
              <p:cNvSpPr/>
              <p:nvPr/>
            </p:nvSpPr>
            <p:spPr bwMode="auto">
              <a:xfrm>
                <a:off x="7146925" y="5002213"/>
                <a:ext cx="6124575" cy="3425825"/>
              </a:xfrm>
              <a:custGeom>
                <a:avLst/>
                <a:gdLst>
                  <a:gd name="T0" fmla="*/ 1968 w 3858"/>
                  <a:gd name="T1" fmla="*/ 2158 h 2158"/>
                  <a:gd name="T2" fmla="*/ 2090 w 3858"/>
                  <a:gd name="T3" fmla="*/ 2150 h 2158"/>
                  <a:gd name="T4" fmla="*/ 2206 w 3858"/>
                  <a:gd name="T5" fmla="*/ 2126 h 2158"/>
                  <a:gd name="T6" fmla="*/ 2320 w 3858"/>
                  <a:gd name="T7" fmla="*/ 2090 h 2158"/>
                  <a:gd name="T8" fmla="*/ 2430 w 3858"/>
                  <a:gd name="T9" fmla="*/ 2042 h 2158"/>
                  <a:gd name="T10" fmla="*/ 2534 w 3858"/>
                  <a:gd name="T11" fmla="*/ 1984 h 2158"/>
                  <a:gd name="T12" fmla="*/ 2632 w 3858"/>
                  <a:gd name="T13" fmla="*/ 1918 h 2158"/>
                  <a:gd name="T14" fmla="*/ 2726 w 3858"/>
                  <a:gd name="T15" fmla="*/ 1846 h 2158"/>
                  <a:gd name="T16" fmla="*/ 2814 w 3858"/>
                  <a:gd name="T17" fmla="*/ 1770 h 2158"/>
                  <a:gd name="T18" fmla="*/ 2896 w 3858"/>
                  <a:gd name="T19" fmla="*/ 1692 h 2158"/>
                  <a:gd name="T20" fmla="*/ 2970 w 3858"/>
                  <a:gd name="T21" fmla="*/ 1612 h 2158"/>
                  <a:gd name="T22" fmla="*/ 3098 w 3858"/>
                  <a:gd name="T23" fmla="*/ 1456 h 2158"/>
                  <a:gd name="T24" fmla="*/ 3194 w 3858"/>
                  <a:gd name="T25" fmla="*/ 1318 h 2158"/>
                  <a:gd name="T26" fmla="*/ 3256 w 3858"/>
                  <a:gd name="T27" fmla="*/ 1212 h 2158"/>
                  <a:gd name="T28" fmla="*/ 3328 w 3858"/>
                  <a:gd name="T29" fmla="*/ 1074 h 2158"/>
                  <a:gd name="T30" fmla="*/ 3616 w 3858"/>
                  <a:gd name="T31" fmla="*/ 494 h 2158"/>
                  <a:gd name="T32" fmla="*/ 3858 w 3858"/>
                  <a:gd name="T33" fmla="*/ 0 h 2158"/>
                  <a:gd name="T34" fmla="*/ 3758 w 3858"/>
                  <a:gd name="T35" fmla="*/ 178 h 2158"/>
                  <a:gd name="T36" fmla="*/ 3620 w 3858"/>
                  <a:gd name="T37" fmla="*/ 414 h 2158"/>
                  <a:gd name="T38" fmla="*/ 3502 w 3858"/>
                  <a:gd name="T39" fmla="*/ 602 h 2158"/>
                  <a:gd name="T40" fmla="*/ 3428 w 3858"/>
                  <a:gd name="T41" fmla="*/ 712 h 2158"/>
                  <a:gd name="T42" fmla="*/ 3392 w 3858"/>
                  <a:gd name="T43" fmla="*/ 760 h 2158"/>
                  <a:gd name="T44" fmla="*/ 3312 w 3858"/>
                  <a:gd name="T45" fmla="*/ 860 h 2158"/>
                  <a:gd name="T46" fmla="*/ 3232 w 3858"/>
                  <a:gd name="T47" fmla="*/ 950 h 2158"/>
                  <a:gd name="T48" fmla="*/ 3168 w 3858"/>
                  <a:gd name="T49" fmla="*/ 1016 h 2158"/>
                  <a:gd name="T50" fmla="*/ 3136 w 3858"/>
                  <a:gd name="T51" fmla="*/ 1042 h 2158"/>
                  <a:gd name="T52" fmla="*/ 3130 w 3858"/>
                  <a:gd name="T53" fmla="*/ 1044 h 2158"/>
                  <a:gd name="T54" fmla="*/ 2940 w 3858"/>
                  <a:gd name="T55" fmla="*/ 1092 h 2158"/>
                  <a:gd name="T56" fmla="*/ 2726 w 3858"/>
                  <a:gd name="T57" fmla="*/ 1136 h 2158"/>
                  <a:gd name="T58" fmla="*/ 2492 w 3858"/>
                  <a:gd name="T59" fmla="*/ 1174 h 2158"/>
                  <a:gd name="T60" fmla="*/ 2244 w 3858"/>
                  <a:gd name="T61" fmla="*/ 1210 h 2158"/>
                  <a:gd name="T62" fmla="*/ 1726 w 3858"/>
                  <a:gd name="T63" fmla="*/ 1270 h 2158"/>
                  <a:gd name="T64" fmla="*/ 1212 w 3858"/>
                  <a:gd name="T65" fmla="*/ 1314 h 2158"/>
                  <a:gd name="T66" fmla="*/ 742 w 3858"/>
                  <a:gd name="T67" fmla="*/ 1348 h 2158"/>
                  <a:gd name="T68" fmla="*/ 356 w 3858"/>
                  <a:gd name="T69" fmla="*/ 1370 h 2158"/>
                  <a:gd name="T70" fmla="*/ 0 w 3858"/>
                  <a:gd name="T71" fmla="*/ 1386 h 2158"/>
                  <a:gd name="T72" fmla="*/ 0 w 3858"/>
                  <a:gd name="T73" fmla="*/ 2158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58" h="2158">
                    <a:moveTo>
                      <a:pt x="1968" y="2158"/>
                    </a:moveTo>
                    <a:lnTo>
                      <a:pt x="1968" y="2158"/>
                    </a:lnTo>
                    <a:lnTo>
                      <a:pt x="2030" y="2156"/>
                    </a:lnTo>
                    <a:lnTo>
                      <a:pt x="2090" y="2150"/>
                    </a:lnTo>
                    <a:lnTo>
                      <a:pt x="2148" y="2140"/>
                    </a:lnTo>
                    <a:lnTo>
                      <a:pt x="2206" y="2126"/>
                    </a:lnTo>
                    <a:lnTo>
                      <a:pt x="2264" y="2110"/>
                    </a:lnTo>
                    <a:lnTo>
                      <a:pt x="2320" y="2090"/>
                    </a:lnTo>
                    <a:lnTo>
                      <a:pt x="2376" y="2068"/>
                    </a:lnTo>
                    <a:lnTo>
                      <a:pt x="2430" y="2042"/>
                    </a:lnTo>
                    <a:lnTo>
                      <a:pt x="2482" y="2014"/>
                    </a:lnTo>
                    <a:lnTo>
                      <a:pt x="2534" y="1984"/>
                    </a:lnTo>
                    <a:lnTo>
                      <a:pt x="2584" y="1952"/>
                    </a:lnTo>
                    <a:lnTo>
                      <a:pt x="2632" y="1918"/>
                    </a:lnTo>
                    <a:lnTo>
                      <a:pt x="2680" y="1884"/>
                    </a:lnTo>
                    <a:lnTo>
                      <a:pt x="2726" y="1846"/>
                    </a:lnTo>
                    <a:lnTo>
                      <a:pt x="2772" y="1808"/>
                    </a:lnTo>
                    <a:lnTo>
                      <a:pt x="2814" y="1770"/>
                    </a:lnTo>
                    <a:lnTo>
                      <a:pt x="2856" y="1732"/>
                    </a:lnTo>
                    <a:lnTo>
                      <a:pt x="2896" y="1692"/>
                    </a:lnTo>
                    <a:lnTo>
                      <a:pt x="2934" y="1652"/>
                    </a:lnTo>
                    <a:lnTo>
                      <a:pt x="2970" y="1612"/>
                    </a:lnTo>
                    <a:lnTo>
                      <a:pt x="3038" y="1532"/>
                    </a:lnTo>
                    <a:lnTo>
                      <a:pt x="3098" y="1456"/>
                    </a:lnTo>
                    <a:lnTo>
                      <a:pt x="3150" y="1384"/>
                    </a:lnTo>
                    <a:lnTo>
                      <a:pt x="3194" y="1318"/>
                    </a:lnTo>
                    <a:lnTo>
                      <a:pt x="3230" y="1260"/>
                    </a:lnTo>
                    <a:lnTo>
                      <a:pt x="3256" y="1212"/>
                    </a:lnTo>
                    <a:lnTo>
                      <a:pt x="3256" y="1212"/>
                    </a:lnTo>
                    <a:lnTo>
                      <a:pt x="3328" y="1074"/>
                    </a:lnTo>
                    <a:lnTo>
                      <a:pt x="3416" y="896"/>
                    </a:lnTo>
                    <a:lnTo>
                      <a:pt x="3616" y="494"/>
                    </a:lnTo>
                    <a:lnTo>
                      <a:pt x="3858" y="0"/>
                    </a:lnTo>
                    <a:lnTo>
                      <a:pt x="3858" y="0"/>
                    </a:lnTo>
                    <a:lnTo>
                      <a:pt x="3810" y="86"/>
                    </a:lnTo>
                    <a:lnTo>
                      <a:pt x="3758" y="178"/>
                    </a:lnTo>
                    <a:lnTo>
                      <a:pt x="3694" y="290"/>
                    </a:lnTo>
                    <a:lnTo>
                      <a:pt x="3620" y="414"/>
                    </a:lnTo>
                    <a:lnTo>
                      <a:pt x="3542" y="540"/>
                    </a:lnTo>
                    <a:lnTo>
                      <a:pt x="3502" y="602"/>
                    </a:lnTo>
                    <a:lnTo>
                      <a:pt x="3464" y="660"/>
                    </a:lnTo>
                    <a:lnTo>
                      <a:pt x="3428" y="712"/>
                    </a:lnTo>
                    <a:lnTo>
                      <a:pt x="3392" y="760"/>
                    </a:lnTo>
                    <a:lnTo>
                      <a:pt x="3392" y="760"/>
                    </a:lnTo>
                    <a:lnTo>
                      <a:pt x="3352" y="810"/>
                    </a:lnTo>
                    <a:lnTo>
                      <a:pt x="3312" y="860"/>
                    </a:lnTo>
                    <a:lnTo>
                      <a:pt x="3270" y="906"/>
                    </a:lnTo>
                    <a:lnTo>
                      <a:pt x="3232" y="950"/>
                    </a:lnTo>
                    <a:lnTo>
                      <a:pt x="3196" y="986"/>
                    </a:lnTo>
                    <a:lnTo>
                      <a:pt x="3168" y="1016"/>
                    </a:lnTo>
                    <a:lnTo>
                      <a:pt x="3144" y="1036"/>
                    </a:lnTo>
                    <a:lnTo>
                      <a:pt x="3136" y="1042"/>
                    </a:lnTo>
                    <a:lnTo>
                      <a:pt x="3130" y="1044"/>
                    </a:lnTo>
                    <a:lnTo>
                      <a:pt x="3130" y="1044"/>
                    </a:lnTo>
                    <a:lnTo>
                      <a:pt x="3038" y="1068"/>
                    </a:lnTo>
                    <a:lnTo>
                      <a:pt x="2940" y="1092"/>
                    </a:lnTo>
                    <a:lnTo>
                      <a:pt x="2836" y="1114"/>
                    </a:lnTo>
                    <a:lnTo>
                      <a:pt x="2726" y="1136"/>
                    </a:lnTo>
                    <a:lnTo>
                      <a:pt x="2610" y="1156"/>
                    </a:lnTo>
                    <a:lnTo>
                      <a:pt x="2492" y="1174"/>
                    </a:lnTo>
                    <a:lnTo>
                      <a:pt x="2370" y="1192"/>
                    </a:lnTo>
                    <a:lnTo>
                      <a:pt x="2244" y="1210"/>
                    </a:lnTo>
                    <a:lnTo>
                      <a:pt x="1986" y="1242"/>
                    </a:lnTo>
                    <a:lnTo>
                      <a:pt x="1726" y="1270"/>
                    </a:lnTo>
                    <a:lnTo>
                      <a:pt x="1466" y="1294"/>
                    </a:lnTo>
                    <a:lnTo>
                      <a:pt x="1212" y="1314"/>
                    </a:lnTo>
                    <a:lnTo>
                      <a:pt x="968" y="1334"/>
                    </a:lnTo>
                    <a:lnTo>
                      <a:pt x="742" y="1348"/>
                    </a:lnTo>
                    <a:lnTo>
                      <a:pt x="536" y="1360"/>
                    </a:lnTo>
                    <a:lnTo>
                      <a:pt x="356" y="1370"/>
                    </a:lnTo>
                    <a:lnTo>
                      <a:pt x="96" y="1382"/>
                    </a:lnTo>
                    <a:lnTo>
                      <a:pt x="0" y="1386"/>
                    </a:lnTo>
                    <a:lnTo>
                      <a:pt x="0" y="2158"/>
                    </a:lnTo>
                    <a:lnTo>
                      <a:pt x="0" y="2158"/>
                    </a:lnTo>
                    <a:lnTo>
                      <a:pt x="1968" y="2158"/>
                    </a:lnTo>
                    <a:close/>
                  </a:path>
                </a:pathLst>
              </a:custGeom>
              <a:solidFill>
                <a:srgbClr val="4843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60" name="Freeform 261"/>
              <p:cNvSpPr/>
              <p:nvPr/>
            </p:nvSpPr>
            <p:spPr bwMode="auto">
              <a:xfrm>
                <a:off x="7146925" y="5002213"/>
                <a:ext cx="6124575" cy="3425825"/>
              </a:xfrm>
              <a:custGeom>
                <a:avLst/>
                <a:gdLst>
                  <a:gd name="T0" fmla="*/ 1968 w 3858"/>
                  <a:gd name="T1" fmla="*/ 2158 h 2158"/>
                  <a:gd name="T2" fmla="*/ 2090 w 3858"/>
                  <a:gd name="T3" fmla="*/ 2150 h 2158"/>
                  <a:gd name="T4" fmla="*/ 2206 w 3858"/>
                  <a:gd name="T5" fmla="*/ 2126 h 2158"/>
                  <a:gd name="T6" fmla="*/ 2320 w 3858"/>
                  <a:gd name="T7" fmla="*/ 2090 h 2158"/>
                  <a:gd name="T8" fmla="*/ 2430 w 3858"/>
                  <a:gd name="T9" fmla="*/ 2042 h 2158"/>
                  <a:gd name="T10" fmla="*/ 2534 w 3858"/>
                  <a:gd name="T11" fmla="*/ 1984 h 2158"/>
                  <a:gd name="T12" fmla="*/ 2632 w 3858"/>
                  <a:gd name="T13" fmla="*/ 1918 h 2158"/>
                  <a:gd name="T14" fmla="*/ 2726 w 3858"/>
                  <a:gd name="T15" fmla="*/ 1846 h 2158"/>
                  <a:gd name="T16" fmla="*/ 2814 w 3858"/>
                  <a:gd name="T17" fmla="*/ 1770 h 2158"/>
                  <a:gd name="T18" fmla="*/ 2896 w 3858"/>
                  <a:gd name="T19" fmla="*/ 1692 h 2158"/>
                  <a:gd name="T20" fmla="*/ 2970 w 3858"/>
                  <a:gd name="T21" fmla="*/ 1612 h 2158"/>
                  <a:gd name="T22" fmla="*/ 3098 w 3858"/>
                  <a:gd name="T23" fmla="*/ 1456 h 2158"/>
                  <a:gd name="T24" fmla="*/ 3194 w 3858"/>
                  <a:gd name="T25" fmla="*/ 1318 h 2158"/>
                  <a:gd name="T26" fmla="*/ 3256 w 3858"/>
                  <a:gd name="T27" fmla="*/ 1212 h 2158"/>
                  <a:gd name="T28" fmla="*/ 3328 w 3858"/>
                  <a:gd name="T29" fmla="*/ 1074 h 2158"/>
                  <a:gd name="T30" fmla="*/ 3616 w 3858"/>
                  <a:gd name="T31" fmla="*/ 494 h 2158"/>
                  <a:gd name="T32" fmla="*/ 3858 w 3858"/>
                  <a:gd name="T33" fmla="*/ 0 h 2158"/>
                  <a:gd name="T34" fmla="*/ 3758 w 3858"/>
                  <a:gd name="T35" fmla="*/ 178 h 2158"/>
                  <a:gd name="T36" fmla="*/ 3620 w 3858"/>
                  <a:gd name="T37" fmla="*/ 414 h 2158"/>
                  <a:gd name="T38" fmla="*/ 3502 w 3858"/>
                  <a:gd name="T39" fmla="*/ 602 h 2158"/>
                  <a:gd name="T40" fmla="*/ 3428 w 3858"/>
                  <a:gd name="T41" fmla="*/ 712 h 2158"/>
                  <a:gd name="T42" fmla="*/ 3392 w 3858"/>
                  <a:gd name="T43" fmla="*/ 760 h 2158"/>
                  <a:gd name="T44" fmla="*/ 3312 w 3858"/>
                  <a:gd name="T45" fmla="*/ 860 h 2158"/>
                  <a:gd name="T46" fmla="*/ 3232 w 3858"/>
                  <a:gd name="T47" fmla="*/ 950 h 2158"/>
                  <a:gd name="T48" fmla="*/ 3168 w 3858"/>
                  <a:gd name="T49" fmla="*/ 1016 h 2158"/>
                  <a:gd name="T50" fmla="*/ 3136 w 3858"/>
                  <a:gd name="T51" fmla="*/ 1042 h 2158"/>
                  <a:gd name="T52" fmla="*/ 3130 w 3858"/>
                  <a:gd name="T53" fmla="*/ 1044 h 2158"/>
                  <a:gd name="T54" fmla="*/ 2940 w 3858"/>
                  <a:gd name="T55" fmla="*/ 1092 h 2158"/>
                  <a:gd name="T56" fmla="*/ 2726 w 3858"/>
                  <a:gd name="T57" fmla="*/ 1136 h 2158"/>
                  <a:gd name="T58" fmla="*/ 2492 w 3858"/>
                  <a:gd name="T59" fmla="*/ 1174 h 2158"/>
                  <a:gd name="T60" fmla="*/ 2244 w 3858"/>
                  <a:gd name="T61" fmla="*/ 1210 h 2158"/>
                  <a:gd name="T62" fmla="*/ 1726 w 3858"/>
                  <a:gd name="T63" fmla="*/ 1270 h 2158"/>
                  <a:gd name="T64" fmla="*/ 1212 w 3858"/>
                  <a:gd name="T65" fmla="*/ 1314 h 2158"/>
                  <a:gd name="T66" fmla="*/ 742 w 3858"/>
                  <a:gd name="T67" fmla="*/ 1348 h 2158"/>
                  <a:gd name="T68" fmla="*/ 356 w 3858"/>
                  <a:gd name="T69" fmla="*/ 1370 h 2158"/>
                  <a:gd name="T70" fmla="*/ 0 w 3858"/>
                  <a:gd name="T71" fmla="*/ 1386 h 2158"/>
                  <a:gd name="T72" fmla="*/ 0 w 3858"/>
                  <a:gd name="T73" fmla="*/ 2158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58" h="2158">
                    <a:moveTo>
                      <a:pt x="1968" y="2158"/>
                    </a:moveTo>
                    <a:lnTo>
                      <a:pt x="1968" y="2158"/>
                    </a:lnTo>
                    <a:lnTo>
                      <a:pt x="2030" y="2156"/>
                    </a:lnTo>
                    <a:lnTo>
                      <a:pt x="2090" y="2150"/>
                    </a:lnTo>
                    <a:lnTo>
                      <a:pt x="2148" y="2140"/>
                    </a:lnTo>
                    <a:lnTo>
                      <a:pt x="2206" y="2126"/>
                    </a:lnTo>
                    <a:lnTo>
                      <a:pt x="2264" y="2110"/>
                    </a:lnTo>
                    <a:lnTo>
                      <a:pt x="2320" y="2090"/>
                    </a:lnTo>
                    <a:lnTo>
                      <a:pt x="2376" y="2068"/>
                    </a:lnTo>
                    <a:lnTo>
                      <a:pt x="2430" y="2042"/>
                    </a:lnTo>
                    <a:lnTo>
                      <a:pt x="2482" y="2014"/>
                    </a:lnTo>
                    <a:lnTo>
                      <a:pt x="2534" y="1984"/>
                    </a:lnTo>
                    <a:lnTo>
                      <a:pt x="2584" y="1952"/>
                    </a:lnTo>
                    <a:lnTo>
                      <a:pt x="2632" y="1918"/>
                    </a:lnTo>
                    <a:lnTo>
                      <a:pt x="2680" y="1884"/>
                    </a:lnTo>
                    <a:lnTo>
                      <a:pt x="2726" y="1846"/>
                    </a:lnTo>
                    <a:lnTo>
                      <a:pt x="2772" y="1808"/>
                    </a:lnTo>
                    <a:lnTo>
                      <a:pt x="2814" y="1770"/>
                    </a:lnTo>
                    <a:lnTo>
                      <a:pt x="2856" y="1732"/>
                    </a:lnTo>
                    <a:lnTo>
                      <a:pt x="2896" y="1692"/>
                    </a:lnTo>
                    <a:lnTo>
                      <a:pt x="2934" y="1652"/>
                    </a:lnTo>
                    <a:lnTo>
                      <a:pt x="2970" y="1612"/>
                    </a:lnTo>
                    <a:lnTo>
                      <a:pt x="3038" y="1532"/>
                    </a:lnTo>
                    <a:lnTo>
                      <a:pt x="3098" y="1456"/>
                    </a:lnTo>
                    <a:lnTo>
                      <a:pt x="3150" y="1384"/>
                    </a:lnTo>
                    <a:lnTo>
                      <a:pt x="3194" y="1318"/>
                    </a:lnTo>
                    <a:lnTo>
                      <a:pt x="3230" y="1260"/>
                    </a:lnTo>
                    <a:lnTo>
                      <a:pt x="3256" y="1212"/>
                    </a:lnTo>
                    <a:lnTo>
                      <a:pt x="3256" y="1212"/>
                    </a:lnTo>
                    <a:lnTo>
                      <a:pt x="3328" y="1074"/>
                    </a:lnTo>
                    <a:lnTo>
                      <a:pt x="3416" y="896"/>
                    </a:lnTo>
                    <a:lnTo>
                      <a:pt x="3616" y="494"/>
                    </a:lnTo>
                    <a:lnTo>
                      <a:pt x="3858" y="0"/>
                    </a:lnTo>
                    <a:lnTo>
                      <a:pt x="3858" y="0"/>
                    </a:lnTo>
                    <a:lnTo>
                      <a:pt x="3810" y="86"/>
                    </a:lnTo>
                    <a:lnTo>
                      <a:pt x="3758" y="178"/>
                    </a:lnTo>
                    <a:lnTo>
                      <a:pt x="3694" y="290"/>
                    </a:lnTo>
                    <a:lnTo>
                      <a:pt x="3620" y="414"/>
                    </a:lnTo>
                    <a:lnTo>
                      <a:pt x="3542" y="540"/>
                    </a:lnTo>
                    <a:lnTo>
                      <a:pt x="3502" y="602"/>
                    </a:lnTo>
                    <a:lnTo>
                      <a:pt x="3464" y="660"/>
                    </a:lnTo>
                    <a:lnTo>
                      <a:pt x="3428" y="712"/>
                    </a:lnTo>
                    <a:lnTo>
                      <a:pt x="3392" y="760"/>
                    </a:lnTo>
                    <a:lnTo>
                      <a:pt x="3392" y="760"/>
                    </a:lnTo>
                    <a:lnTo>
                      <a:pt x="3352" y="810"/>
                    </a:lnTo>
                    <a:lnTo>
                      <a:pt x="3312" y="860"/>
                    </a:lnTo>
                    <a:lnTo>
                      <a:pt x="3270" y="906"/>
                    </a:lnTo>
                    <a:lnTo>
                      <a:pt x="3232" y="950"/>
                    </a:lnTo>
                    <a:lnTo>
                      <a:pt x="3196" y="986"/>
                    </a:lnTo>
                    <a:lnTo>
                      <a:pt x="3168" y="1016"/>
                    </a:lnTo>
                    <a:lnTo>
                      <a:pt x="3144" y="1036"/>
                    </a:lnTo>
                    <a:lnTo>
                      <a:pt x="3136" y="1042"/>
                    </a:lnTo>
                    <a:lnTo>
                      <a:pt x="3130" y="1044"/>
                    </a:lnTo>
                    <a:lnTo>
                      <a:pt x="3130" y="1044"/>
                    </a:lnTo>
                    <a:lnTo>
                      <a:pt x="3038" y="1068"/>
                    </a:lnTo>
                    <a:lnTo>
                      <a:pt x="2940" y="1092"/>
                    </a:lnTo>
                    <a:lnTo>
                      <a:pt x="2836" y="1114"/>
                    </a:lnTo>
                    <a:lnTo>
                      <a:pt x="2726" y="1136"/>
                    </a:lnTo>
                    <a:lnTo>
                      <a:pt x="2610" y="1156"/>
                    </a:lnTo>
                    <a:lnTo>
                      <a:pt x="2492" y="1174"/>
                    </a:lnTo>
                    <a:lnTo>
                      <a:pt x="2370" y="1192"/>
                    </a:lnTo>
                    <a:lnTo>
                      <a:pt x="2244" y="1210"/>
                    </a:lnTo>
                    <a:lnTo>
                      <a:pt x="1986" y="1242"/>
                    </a:lnTo>
                    <a:lnTo>
                      <a:pt x="1726" y="1270"/>
                    </a:lnTo>
                    <a:lnTo>
                      <a:pt x="1466" y="1294"/>
                    </a:lnTo>
                    <a:lnTo>
                      <a:pt x="1212" y="1314"/>
                    </a:lnTo>
                    <a:lnTo>
                      <a:pt x="968" y="1334"/>
                    </a:lnTo>
                    <a:lnTo>
                      <a:pt x="742" y="1348"/>
                    </a:lnTo>
                    <a:lnTo>
                      <a:pt x="536" y="1360"/>
                    </a:lnTo>
                    <a:lnTo>
                      <a:pt x="356" y="1370"/>
                    </a:lnTo>
                    <a:lnTo>
                      <a:pt x="96" y="1382"/>
                    </a:lnTo>
                    <a:lnTo>
                      <a:pt x="0" y="1386"/>
                    </a:lnTo>
                    <a:lnTo>
                      <a:pt x="0" y="2158"/>
                    </a:lnTo>
                    <a:lnTo>
                      <a:pt x="0" y="2158"/>
                    </a:lnTo>
                    <a:lnTo>
                      <a:pt x="1968" y="21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61" name="Freeform 263"/>
              <p:cNvSpPr/>
              <p:nvPr/>
            </p:nvSpPr>
            <p:spPr bwMode="auto">
              <a:xfrm>
                <a:off x="7146925" y="4979988"/>
                <a:ext cx="6140450" cy="1762125"/>
              </a:xfrm>
              <a:custGeom>
                <a:avLst/>
                <a:gdLst>
                  <a:gd name="T0" fmla="*/ 3868 w 3868"/>
                  <a:gd name="T1" fmla="*/ 0 h 1110"/>
                  <a:gd name="T2" fmla="*/ 3674 w 3868"/>
                  <a:gd name="T3" fmla="*/ 326 h 1110"/>
                  <a:gd name="T4" fmla="*/ 3500 w 3868"/>
                  <a:gd name="T5" fmla="*/ 592 h 1110"/>
                  <a:gd name="T6" fmla="*/ 3424 w 3868"/>
                  <a:gd name="T7" fmla="*/ 698 h 1110"/>
                  <a:gd name="T8" fmla="*/ 3354 w 3868"/>
                  <a:gd name="T9" fmla="*/ 786 h 1110"/>
                  <a:gd name="T10" fmla="*/ 3290 w 3868"/>
                  <a:gd name="T11" fmla="*/ 852 h 1110"/>
                  <a:gd name="T12" fmla="*/ 3234 w 3868"/>
                  <a:gd name="T13" fmla="*/ 896 h 1110"/>
                  <a:gd name="T14" fmla="*/ 3228 w 3868"/>
                  <a:gd name="T15" fmla="*/ 898 h 1110"/>
                  <a:gd name="T16" fmla="*/ 3204 w 3868"/>
                  <a:gd name="T17" fmla="*/ 902 h 1110"/>
                  <a:gd name="T18" fmla="*/ 3158 w 3868"/>
                  <a:gd name="T19" fmla="*/ 898 h 1110"/>
                  <a:gd name="T20" fmla="*/ 3100 w 3868"/>
                  <a:gd name="T21" fmla="*/ 882 h 1110"/>
                  <a:gd name="T22" fmla="*/ 2970 w 3868"/>
                  <a:gd name="T23" fmla="*/ 836 h 1110"/>
                  <a:gd name="T24" fmla="*/ 2854 w 3868"/>
                  <a:gd name="T25" fmla="*/ 786 h 1110"/>
                  <a:gd name="T26" fmla="*/ 2812 w 3868"/>
                  <a:gd name="T27" fmla="*/ 766 h 1110"/>
                  <a:gd name="T28" fmla="*/ 2694 w 3868"/>
                  <a:gd name="T29" fmla="*/ 708 h 1110"/>
                  <a:gd name="T30" fmla="*/ 2590 w 3868"/>
                  <a:gd name="T31" fmla="*/ 664 h 1110"/>
                  <a:gd name="T32" fmla="*/ 2500 w 3868"/>
                  <a:gd name="T33" fmla="*/ 634 h 1110"/>
                  <a:gd name="T34" fmla="*/ 2422 w 3868"/>
                  <a:gd name="T35" fmla="*/ 612 h 1110"/>
                  <a:gd name="T36" fmla="*/ 2356 w 3868"/>
                  <a:gd name="T37" fmla="*/ 600 h 1110"/>
                  <a:gd name="T38" fmla="*/ 2258 w 3868"/>
                  <a:gd name="T39" fmla="*/ 590 h 1110"/>
                  <a:gd name="T40" fmla="*/ 2224 w 3868"/>
                  <a:gd name="T41" fmla="*/ 588 h 1110"/>
                  <a:gd name="T42" fmla="*/ 0 w 3868"/>
                  <a:gd name="T43" fmla="*/ 1110 h 1110"/>
                  <a:gd name="T44" fmla="*/ 2564 w 3868"/>
                  <a:gd name="T45" fmla="*/ 1108 h 1110"/>
                  <a:gd name="T46" fmla="*/ 2644 w 3868"/>
                  <a:gd name="T47" fmla="*/ 1106 h 1110"/>
                  <a:gd name="T48" fmla="*/ 2782 w 3868"/>
                  <a:gd name="T49" fmla="*/ 1096 h 1110"/>
                  <a:gd name="T50" fmla="*/ 2892 w 3868"/>
                  <a:gd name="T51" fmla="*/ 1080 h 1110"/>
                  <a:gd name="T52" fmla="*/ 3008 w 3868"/>
                  <a:gd name="T53" fmla="*/ 1056 h 1110"/>
                  <a:gd name="T54" fmla="*/ 3120 w 3868"/>
                  <a:gd name="T55" fmla="*/ 1020 h 1110"/>
                  <a:gd name="T56" fmla="*/ 3172 w 3868"/>
                  <a:gd name="T57" fmla="*/ 998 h 1110"/>
                  <a:gd name="T58" fmla="*/ 3218 w 3868"/>
                  <a:gd name="T59" fmla="*/ 972 h 1110"/>
                  <a:gd name="T60" fmla="*/ 3260 w 3868"/>
                  <a:gd name="T61" fmla="*/ 940 h 1110"/>
                  <a:gd name="T62" fmla="*/ 3298 w 3868"/>
                  <a:gd name="T63" fmla="*/ 904 h 1110"/>
                  <a:gd name="T64" fmla="*/ 3380 w 3868"/>
                  <a:gd name="T65" fmla="*/ 810 h 1110"/>
                  <a:gd name="T66" fmla="*/ 3464 w 3868"/>
                  <a:gd name="T67" fmla="*/ 694 h 1110"/>
                  <a:gd name="T68" fmla="*/ 3550 w 3868"/>
                  <a:gd name="T69" fmla="*/ 564 h 1110"/>
                  <a:gd name="T70" fmla="*/ 3672 w 3868"/>
                  <a:gd name="T71" fmla="*/ 358 h 1110"/>
                  <a:gd name="T72" fmla="*/ 3812 w 3868"/>
                  <a:gd name="T73" fmla="*/ 102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68" h="1110">
                    <a:moveTo>
                      <a:pt x="3868" y="0"/>
                    </a:moveTo>
                    <a:lnTo>
                      <a:pt x="3868" y="0"/>
                    </a:lnTo>
                    <a:lnTo>
                      <a:pt x="3768" y="170"/>
                    </a:lnTo>
                    <a:lnTo>
                      <a:pt x="3674" y="326"/>
                    </a:lnTo>
                    <a:lnTo>
                      <a:pt x="3584" y="466"/>
                    </a:lnTo>
                    <a:lnTo>
                      <a:pt x="3500" y="592"/>
                    </a:lnTo>
                    <a:lnTo>
                      <a:pt x="3462" y="648"/>
                    </a:lnTo>
                    <a:lnTo>
                      <a:pt x="3424" y="698"/>
                    </a:lnTo>
                    <a:lnTo>
                      <a:pt x="3388" y="746"/>
                    </a:lnTo>
                    <a:lnTo>
                      <a:pt x="3354" y="786"/>
                    </a:lnTo>
                    <a:lnTo>
                      <a:pt x="3320" y="822"/>
                    </a:lnTo>
                    <a:lnTo>
                      <a:pt x="3290" y="852"/>
                    </a:lnTo>
                    <a:lnTo>
                      <a:pt x="3260" y="878"/>
                    </a:lnTo>
                    <a:lnTo>
                      <a:pt x="3234" y="896"/>
                    </a:lnTo>
                    <a:lnTo>
                      <a:pt x="3234" y="896"/>
                    </a:lnTo>
                    <a:lnTo>
                      <a:pt x="3228" y="898"/>
                    </a:lnTo>
                    <a:lnTo>
                      <a:pt x="3222" y="900"/>
                    </a:lnTo>
                    <a:lnTo>
                      <a:pt x="3204" y="902"/>
                    </a:lnTo>
                    <a:lnTo>
                      <a:pt x="3182" y="902"/>
                    </a:lnTo>
                    <a:lnTo>
                      <a:pt x="3158" y="898"/>
                    </a:lnTo>
                    <a:lnTo>
                      <a:pt x="3130" y="890"/>
                    </a:lnTo>
                    <a:lnTo>
                      <a:pt x="3100" y="882"/>
                    </a:lnTo>
                    <a:lnTo>
                      <a:pt x="3034" y="862"/>
                    </a:lnTo>
                    <a:lnTo>
                      <a:pt x="2970" y="836"/>
                    </a:lnTo>
                    <a:lnTo>
                      <a:pt x="2906" y="810"/>
                    </a:lnTo>
                    <a:lnTo>
                      <a:pt x="2854" y="786"/>
                    </a:lnTo>
                    <a:lnTo>
                      <a:pt x="2812" y="766"/>
                    </a:lnTo>
                    <a:lnTo>
                      <a:pt x="2812" y="766"/>
                    </a:lnTo>
                    <a:lnTo>
                      <a:pt x="2752" y="736"/>
                    </a:lnTo>
                    <a:lnTo>
                      <a:pt x="2694" y="708"/>
                    </a:lnTo>
                    <a:lnTo>
                      <a:pt x="2640" y="684"/>
                    </a:lnTo>
                    <a:lnTo>
                      <a:pt x="2590" y="664"/>
                    </a:lnTo>
                    <a:lnTo>
                      <a:pt x="2544" y="648"/>
                    </a:lnTo>
                    <a:lnTo>
                      <a:pt x="2500" y="634"/>
                    </a:lnTo>
                    <a:lnTo>
                      <a:pt x="2460" y="622"/>
                    </a:lnTo>
                    <a:lnTo>
                      <a:pt x="2422" y="612"/>
                    </a:lnTo>
                    <a:lnTo>
                      <a:pt x="2388" y="604"/>
                    </a:lnTo>
                    <a:lnTo>
                      <a:pt x="2356" y="600"/>
                    </a:lnTo>
                    <a:lnTo>
                      <a:pt x="2302" y="592"/>
                    </a:lnTo>
                    <a:lnTo>
                      <a:pt x="2258" y="590"/>
                    </a:lnTo>
                    <a:lnTo>
                      <a:pt x="2224" y="588"/>
                    </a:lnTo>
                    <a:lnTo>
                      <a:pt x="2224" y="588"/>
                    </a:lnTo>
                    <a:lnTo>
                      <a:pt x="0" y="588"/>
                    </a:lnTo>
                    <a:lnTo>
                      <a:pt x="0" y="1110"/>
                    </a:lnTo>
                    <a:lnTo>
                      <a:pt x="2564" y="1108"/>
                    </a:lnTo>
                    <a:lnTo>
                      <a:pt x="2564" y="1108"/>
                    </a:lnTo>
                    <a:lnTo>
                      <a:pt x="2586" y="1108"/>
                    </a:lnTo>
                    <a:lnTo>
                      <a:pt x="2644" y="1106"/>
                    </a:lnTo>
                    <a:lnTo>
                      <a:pt x="2730" y="1100"/>
                    </a:lnTo>
                    <a:lnTo>
                      <a:pt x="2782" y="1096"/>
                    </a:lnTo>
                    <a:lnTo>
                      <a:pt x="2836" y="1090"/>
                    </a:lnTo>
                    <a:lnTo>
                      <a:pt x="2892" y="1080"/>
                    </a:lnTo>
                    <a:lnTo>
                      <a:pt x="2950" y="1070"/>
                    </a:lnTo>
                    <a:lnTo>
                      <a:pt x="3008" y="1056"/>
                    </a:lnTo>
                    <a:lnTo>
                      <a:pt x="3066" y="1040"/>
                    </a:lnTo>
                    <a:lnTo>
                      <a:pt x="3120" y="1020"/>
                    </a:lnTo>
                    <a:lnTo>
                      <a:pt x="3146" y="1010"/>
                    </a:lnTo>
                    <a:lnTo>
                      <a:pt x="3172" y="998"/>
                    </a:lnTo>
                    <a:lnTo>
                      <a:pt x="3196" y="984"/>
                    </a:lnTo>
                    <a:lnTo>
                      <a:pt x="3218" y="972"/>
                    </a:lnTo>
                    <a:lnTo>
                      <a:pt x="3240" y="956"/>
                    </a:lnTo>
                    <a:lnTo>
                      <a:pt x="3260" y="940"/>
                    </a:lnTo>
                    <a:lnTo>
                      <a:pt x="3260" y="940"/>
                    </a:lnTo>
                    <a:lnTo>
                      <a:pt x="3298" y="904"/>
                    </a:lnTo>
                    <a:lnTo>
                      <a:pt x="3338" y="860"/>
                    </a:lnTo>
                    <a:lnTo>
                      <a:pt x="3380" y="810"/>
                    </a:lnTo>
                    <a:lnTo>
                      <a:pt x="3422" y="754"/>
                    </a:lnTo>
                    <a:lnTo>
                      <a:pt x="3464" y="694"/>
                    </a:lnTo>
                    <a:lnTo>
                      <a:pt x="3508" y="630"/>
                    </a:lnTo>
                    <a:lnTo>
                      <a:pt x="3550" y="564"/>
                    </a:lnTo>
                    <a:lnTo>
                      <a:pt x="3592" y="496"/>
                    </a:lnTo>
                    <a:lnTo>
                      <a:pt x="3672" y="358"/>
                    </a:lnTo>
                    <a:lnTo>
                      <a:pt x="3748" y="224"/>
                    </a:lnTo>
                    <a:lnTo>
                      <a:pt x="3812" y="102"/>
                    </a:lnTo>
                    <a:lnTo>
                      <a:pt x="3868" y="0"/>
                    </a:lnTo>
                    <a:close/>
                  </a:path>
                </a:pathLst>
              </a:custGeom>
              <a:solidFill>
                <a:srgbClr val="EAA7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62" name="Freeform 264"/>
              <p:cNvSpPr/>
              <p:nvPr/>
            </p:nvSpPr>
            <p:spPr bwMode="auto">
              <a:xfrm>
                <a:off x="7146925" y="4979988"/>
                <a:ext cx="6140450" cy="1762125"/>
              </a:xfrm>
              <a:custGeom>
                <a:avLst/>
                <a:gdLst>
                  <a:gd name="T0" fmla="*/ 3868 w 3868"/>
                  <a:gd name="T1" fmla="*/ 0 h 1110"/>
                  <a:gd name="T2" fmla="*/ 3674 w 3868"/>
                  <a:gd name="T3" fmla="*/ 326 h 1110"/>
                  <a:gd name="T4" fmla="*/ 3500 w 3868"/>
                  <a:gd name="T5" fmla="*/ 592 h 1110"/>
                  <a:gd name="T6" fmla="*/ 3424 w 3868"/>
                  <a:gd name="T7" fmla="*/ 698 h 1110"/>
                  <a:gd name="T8" fmla="*/ 3354 w 3868"/>
                  <a:gd name="T9" fmla="*/ 786 h 1110"/>
                  <a:gd name="T10" fmla="*/ 3290 w 3868"/>
                  <a:gd name="T11" fmla="*/ 852 h 1110"/>
                  <a:gd name="T12" fmla="*/ 3234 w 3868"/>
                  <a:gd name="T13" fmla="*/ 896 h 1110"/>
                  <a:gd name="T14" fmla="*/ 3228 w 3868"/>
                  <a:gd name="T15" fmla="*/ 898 h 1110"/>
                  <a:gd name="T16" fmla="*/ 3204 w 3868"/>
                  <a:gd name="T17" fmla="*/ 902 h 1110"/>
                  <a:gd name="T18" fmla="*/ 3158 w 3868"/>
                  <a:gd name="T19" fmla="*/ 898 h 1110"/>
                  <a:gd name="T20" fmla="*/ 3100 w 3868"/>
                  <a:gd name="T21" fmla="*/ 882 h 1110"/>
                  <a:gd name="T22" fmla="*/ 2970 w 3868"/>
                  <a:gd name="T23" fmla="*/ 836 h 1110"/>
                  <a:gd name="T24" fmla="*/ 2854 w 3868"/>
                  <a:gd name="T25" fmla="*/ 786 h 1110"/>
                  <a:gd name="T26" fmla="*/ 2812 w 3868"/>
                  <a:gd name="T27" fmla="*/ 766 h 1110"/>
                  <a:gd name="T28" fmla="*/ 2694 w 3868"/>
                  <a:gd name="T29" fmla="*/ 708 h 1110"/>
                  <a:gd name="T30" fmla="*/ 2590 w 3868"/>
                  <a:gd name="T31" fmla="*/ 664 h 1110"/>
                  <a:gd name="T32" fmla="*/ 2500 w 3868"/>
                  <a:gd name="T33" fmla="*/ 634 h 1110"/>
                  <a:gd name="T34" fmla="*/ 2422 w 3868"/>
                  <a:gd name="T35" fmla="*/ 612 h 1110"/>
                  <a:gd name="T36" fmla="*/ 2356 w 3868"/>
                  <a:gd name="T37" fmla="*/ 600 h 1110"/>
                  <a:gd name="T38" fmla="*/ 2258 w 3868"/>
                  <a:gd name="T39" fmla="*/ 590 h 1110"/>
                  <a:gd name="T40" fmla="*/ 2224 w 3868"/>
                  <a:gd name="T41" fmla="*/ 588 h 1110"/>
                  <a:gd name="T42" fmla="*/ 0 w 3868"/>
                  <a:gd name="T43" fmla="*/ 1110 h 1110"/>
                  <a:gd name="T44" fmla="*/ 2564 w 3868"/>
                  <a:gd name="T45" fmla="*/ 1108 h 1110"/>
                  <a:gd name="T46" fmla="*/ 2644 w 3868"/>
                  <a:gd name="T47" fmla="*/ 1106 h 1110"/>
                  <a:gd name="T48" fmla="*/ 2782 w 3868"/>
                  <a:gd name="T49" fmla="*/ 1096 h 1110"/>
                  <a:gd name="T50" fmla="*/ 2892 w 3868"/>
                  <a:gd name="T51" fmla="*/ 1080 h 1110"/>
                  <a:gd name="T52" fmla="*/ 3008 w 3868"/>
                  <a:gd name="T53" fmla="*/ 1056 h 1110"/>
                  <a:gd name="T54" fmla="*/ 3120 w 3868"/>
                  <a:gd name="T55" fmla="*/ 1020 h 1110"/>
                  <a:gd name="T56" fmla="*/ 3172 w 3868"/>
                  <a:gd name="T57" fmla="*/ 998 h 1110"/>
                  <a:gd name="T58" fmla="*/ 3218 w 3868"/>
                  <a:gd name="T59" fmla="*/ 972 h 1110"/>
                  <a:gd name="T60" fmla="*/ 3260 w 3868"/>
                  <a:gd name="T61" fmla="*/ 940 h 1110"/>
                  <a:gd name="T62" fmla="*/ 3298 w 3868"/>
                  <a:gd name="T63" fmla="*/ 904 h 1110"/>
                  <a:gd name="T64" fmla="*/ 3380 w 3868"/>
                  <a:gd name="T65" fmla="*/ 810 h 1110"/>
                  <a:gd name="T66" fmla="*/ 3464 w 3868"/>
                  <a:gd name="T67" fmla="*/ 694 h 1110"/>
                  <a:gd name="T68" fmla="*/ 3550 w 3868"/>
                  <a:gd name="T69" fmla="*/ 564 h 1110"/>
                  <a:gd name="T70" fmla="*/ 3672 w 3868"/>
                  <a:gd name="T71" fmla="*/ 358 h 1110"/>
                  <a:gd name="T72" fmla="*/ 3812 w 3868"/>
                  <a:gd name="T73" fmla="*/ 102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68" h="1110">
                    <a:moveTo>
                      <a:pt x="3868" y="0"/>
                    </a:moveTo>
                    <a:lnTo>
                      <a:pt x="3868" y="0"/>
                    </a:lnTo>
                    <a:lnTo>
                      <a:pt x="3768" y="170"/>
                    </a:lnTo>
                    <a:lnTo>
                      <a:pt x="3674" y="326"/>
                    </a:lnTo>
                    <a:lnTo>
                      <a:pt x="3584" y="466"/>
                    </a:lnTo>
                    <a:lnTo>
                      <a:pt x="3500" y="592"/>
                    </a:lnTo>
                    <a:lnTo>
                      <a:pt x="3462" y="648"/>
                    </a:lnTo>
                    <a:lnTo>
                      <a:pt x="3424" y="698"/>
                    </a:lnTo>
                    <a:lnTo>
                      <a:pt x="3388" y="746"/>
                    </a:lnTo>
                    <a:lnTo>
                      <a:pt x="3354" y="786"/>
                    </a:lnTo>
                    <a:lnTo>
                      <a:pt x="3320" y="822"/>
                    </a:lnTo>
                    <a:lnTo>
                      <a:pt x="3290" y="852"/>
                    </a:lnTo>
                    <a:lnTo>
                      <a:pt x="3260" y="878"/>
                    </a:lnTo>
                    <a:lnTo>
                      <a:pt x="3234" y="896"/>
                    </a:lnTo>
                    <a:lnTo>
                      <a:pt x="3234" y="896"/>
                    </a:lnTo>
                    <a:lnTo>
                      <a:pt x="3228" y="898"/>
                    </a:lnTo>
                    <a:lnTo>
                      <a:pt x="3222" y="900"/>
                    </a:lnTo>
                    <a:lnTo>
                      <a:pt x="3204" y="902"/>
                    </a:lnTo>
                    <a:lnTo>
                      <a:pt x="3182" y="902"/>
                    </a:lnTo>
                    <a:lnTo>
                      <a:pt x="3158" y="898"/>
                    </a:lnTo>
                    <a:lnTo>
                      <a:pt x="3130" y="890"/>
                    </a:lnTo>
                    <a:lnTo>
                      <a:pt x="3100" y="882"/>
                    </a:lnTo>
                    <a:lnTo>
                      <a:pt x="3034" y="862"/>
                    </a:lnTo>
                    <a:lnTo>
                      <a:pt x="2970" y="836"/>
                    </a:lnTo>
                    <a:lnTo>
                      <a:pt x="2906" y="810"/>
                    </a:lnTo>
                    <a:lnTo>
                      <a:pt x="2854" y="786"/>
                    </a:lnTo>
                    <a:lnTo>
                      <a:pt x="2812" y="766"/>
                    </a:lnTo>
                    <a:lnTo>
                      <a:pt x="2812" y="766"/>
                    </a:lnTo>
                    <a:lnTo>
                      <a:pt x="2752" y="736"/>
                    </a:lnTo>
                    <a:lnTo>
                      <a:pt x="2694" y="708"/>
                    </a:lnTo>
                    <a:lnTo>
                      <a:pt x="2640" y="684"/>
                    </a:lnTo>
                    <a:lnTo>
                      <a:pt x="2590" y="664"/>
                    </a:lnTo>
                    <a:lnTo>
                      <a:pt x="2544" y="648"/>
                    </a:lnTo>
                    <a:lnTo>
                      <a:pt x="2500" y="634"/>
                    </a:lnTo>
                    <a:lnTo>
                      <a:pt x="2460" y="622"/>
                    </a:lnTo>
                    <a:lnTo>
                      <a:pt x="2422" y="612"/>
                    </a:lnTo>
                    <a:lnTo>
                      <a:pt x="2388" y="604"/>
                    </a:lnTo>
                    <a:lnTo>
                      <a:pt x="2356" y="600"/>
                    </a:lnTo>
                    <a:lnTo>
                      <a:pt x="2302" y="592"/>
                    </a:lnTo>
                    <a:lnTo>
                      <a:pt x="2258" y="590"/>
                    </a:lnTo>
                    <a:lnTo>
                      <a:pt x="2224" y="588"/>
                    </a:lnTo>
                    <a:lnTo>
                      <a:pt x="2224" y="588"/>
                    </a:lnTo>
                    <a:lnTo>
                      <a:pt x="0" y="588"/>
                    </a:lnTo>
                    <a:lnTo>
                      <a:pt x="0" y="1110"/>
                    </a:lnTo>
                    <a:lnTo>
                      <a:pt x="2564" y="1108"/>
                    </a:lnTo>
                    <a:lnTo>
                      <a:pt x="2564" y="1108"/>
                    </a:lnTo>
                    <a:lnTo>
                      <a:pt x="2586" y="1108"/>
                    </a:lnTo>
                    <a:lnTo>
                      <a:pt x="2644" y="1106"/>
                    </a:lnTo>
                    <a:lnTo>
                      <a:pt x="2730" y="1100"/>
                    </a:lnTo>
                    <a:lnTo>
                      <a:pt x="2782" y="1096"/>
                    </a:lnTo>
                    <a:lnTo>
                      <a:pt x="2836" y="1090"/>
                    </a:lnTo>
                    <a:lnTo>
                      <a:pt x="2892" y="1080"/>
                    </a:lnTo>
                    <a:lnTo>
                      <a:pt x="2950" y="1070"/>
                    </a:lnTo>
                    <a:lnTo>
                      <a:pt x="3008" y="1056"/>
                    </a:lnTo>
                    <a:lnTo>
                      <a:pt x="3066" y="1040"/>
                    </a:lnTo>
                    <a:lnTo>
                      <a:pt x="3120" y="1020"/>
                    </a:lnTo>
                    <a:lnTo>
                      <a:pt x="3146" y="1010"/>
                    </a:lnTo>
                    <a:lnTo>
                      <a:pt x="3172" y="998"/>
                    </a:lnTo>
                    <a:lnTo>
                      <a:pt x="3196" y="984"/>
                    </a:lnTo>
                    <a:lnTo>
                      <a:pt x="3218" y="972"/>
                    </a:lnTo>
                    <a:lnTo>
                      <a:pt x="3240" y="956"/>
                    </a:lnTo>
                    <a:lnTo>
                      <a:pt x="3260" y="940"/>
                    </a:lnTo>
                    <a:lnTo>
                      <a:pt x="3260" y="940"/>
                    </a:lnTo>
                    <a:lnTo>
                      <a:pt x="3298" y="904"/>
                    </a:lnTo>
                    <a:lnTo>
                      <a:pt x="3338" y="860"/>
                    </a:lnTo>
                    <a:lnTo>
                      <a:pt x="3380" y="810"/>
                    </a:lnTo>
                    <a:lnTo>
                      <a:pt x="3422" y="754"/>
                    </a:lnTo>
                    <a:lnTo>
                      <a:pt x="3464" y="694"/>
                    </a:lnTo>
                    <a:lnTo>
                      <a:pt x="3508" y="630"/>
                    </a:lnTo>
                    <a:lnTo>
                      <a:pt x="3550" y="564"/>
                    </a:lnTo>
                    <a:lnTo>
                      <a:pt x="3592" y="496"/>
                    </a:lnTo>
                    <a:lnTo>
                      <a:pt x="3672" y="358"/>
                    </a:lnTo>
                    <a:lnTo>
                      <a:pt x="3748" y="224"/>
                    </a:lnTo>
                    <a:lnTo>
                      <a:pt x="3812" y="102"/>
                    </a:lnTo>
                    <a:lnTo>
                      <a:pt x="38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63" name="Freeform 266"/>
              <p:cNvSpPr/>
              <p:nvPr/>
            </p:nvSpPr>
            <p:spPr bwMode="auto">
              <a:xfrm>
                <a:off x="7146925" y="5126038"/>
                <a:ext cx="6057900" cy="2428875"/>
              </a:xfrm>
              <a:custGeom>
                <a:avLst/>
                <a:gdLst>
                  <a:gd name="T0" fmla="*/ 3096 w 3816"/>
                  <a:gd name="T1" fmla="*/ 1188 h 1530"/>
                  <a:gd name="T2" fmla="*/ 3244 w 3816"/>
                  <a:gd name="T3" fmla="*/ 1000 h 1530"/>
                  <a:gd name="T4" fmla="*/ 3326 w 3816"/>
                  <a:gd name="T5" fmla="*/ 886 h 1530"/>
                  <a:gd name="T6" fmla="*/ 3402 w 3816"/>
                  <a:gd name="T7" fmla="*/ 770 h 1530"/>
                  <a:gd name="T8" fmla="*/ 3478 w 3816"/>
                  <a:gd name="T9" fmla="*/ 644 h 1530"/>
                  <a:gd name="T10" fmla="*/ 3600 w 3816"/>
                  <a:gd name="T11" fmla="*/ 418 h 1530"/>
                  <a:gd name="T12" fmla="*/ 3816 w 3816"/>
                  <a:gd name="T13" fmla="*/ 0 h 1530"/>
                  <a:gd name="T14" fmla="*/ 3784 w 3816"/>
                  <a:gd name="T15" fmla="*/ 52 h 1530"/>
                  <a:gd name="T16" fmla="*/ 3688 w 3816"/>
                  <a:gd name="T17" fmla="*/ 230 h 1530"/>
                  <a:gd name="T18" fmla="*/ 3552 w 3816"/>
                  <a:gd name="T19" fmla="*/ 464 h 1530"/>
                  <a:gd name="T20" fmla="*/ 3474 w 3816"/>
                  <a:gd name="T21" fmla="*/ 586 h 1530"/>
                  <a:gd name="T22" fmla="*/ 3390 w 3816"/>
                  <a:gd name="T23" fmla="*/ 704 h 1530"/>
                  <a:gd name="T24" fmla="*/ 3302 w 3816"/>
                  <a:gd name="T25" fmla="*/ 808 h 1530"/>
                  <a:gd name="T26" fmla="*/ 3284 w 3816"/>
                  <a:gd name="T27" fmla="*/ 828 h 1530"/>
                  <a:gd name="T28" fmla="*/ 3240 w 3816"/>
                  <a:gd name="T29" fmla="*/ 862 h 1530"/>
                  <a:gd name="T30" fmla="*/ 3190 w 3816"/>
                  <a:gd name="T31" fmla="*/ 892 h 1530"/>
                  <a:gd name="T32" fmla="*/ 3136 w 3816"/>
                  <a:gd name="T33" fmla="*/ 916 h 1530"/>
                  <a:gd name="T34" fmla="*/ 3048 w 3816"/>
                  <a:gd name="T35" fmla="*/ 948 h 1530"/>
                  <a:gd name="T36" fmla="*/ 2924 w 3816"/>
                  <a:gd name="T37" fmla="*/ 978 h 1530"/>
                  <a:gd name="T38" fmla="*/ 2806 w 3816"/>
                  <a:gd name="T39" fmla="*/ 996 h 1530"/>
                  <a:gd name="T40" fmla="*/ 2658 w 3816"/>
                  <a:gd name="T41" fmla="*/ 1008 h 1530"/>
                  <a:gd name="T42" fmla="*/ 2570 w 3816"/>
                  <a:gd name="T43" fmla="*/ 1010 h 1530"/>
                  <a:gd name="T44" fmla="*/ 0 w 3816"/>
                  <a:gd name="T45" fmla="*/ 1530 h 1530"/>
                  <a:gd name="T46" fmla="*/ 2398 w 3816"/>
                  <a:gd name="T47" fmla="*/ 1530 h 1530"/>
                  <a:gd name="T48" fmla="*/ 2468 w 3816"/>
                  <a:gd name="T49" fmla="*/ 1524 h 1530"/>
                  <a:gd name="T50" fmla="*/ 2546 w 3816"/>
                  <a:gd name="T51" fmla="*/ 1512 h 1530"/>
                  <a:gd name="T52" fmla="*/ 2642 w 3816"/>
                  <a:gd name="T53" fmla="*/ 1488 h 1530"/>
                  <a:gd name="T54" fmla="*/ 2754 w 3816"/>
                  <a:gd name="T55" fmla="*/ 1448 h 1530"/>
                  <a:gd name="T56" fmla="*/ 2840 w 3816"/>
                  <a:gd name="T57" fmla="*/ 1404 h 1530"/>
                  <a:gd name="T58" fmla="*/ 2900 w 3816"/>
                  <a:gd name="T59" fmla="*/ 1368 h 1530"/>
                  <a:gd name="T60" fmla="*/ 2958 w 3816"/>
                  <a:gd name="T61" fmla="*/ 1326 h 1530"/>
                  <a:gd name="T62" fmla="*/ 3016 w 3816"/>
                  <a:gd name="T63" fmla="*/ 1276 h 1530"/>
                  <a:gd name="T64" fmla="*/ 3070 w 3816"/>
                  <a:gd name="T65" fmla="*/ 1220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16" h="1530">
                    <a:moveTo>
                      <a:pt x="3096" y="1188"/>
                    </a:moveTo>
                    <a:lnTo>
                      <a:pt x="3096" y="1188"/>
                    </a:lnTo>
                    <a:lnTo>
                      <a:pt x="3198" y="1060"/>
                    </a:lnTo>
                    <a:lnTo>
                      <a:pt x="3244" y="1000"/>
                    </a:lnTo>
                    <a:lnTo>
                      <a:pt x="3286" y="942"/>
                    </a:lnTo>
                    <a:lnTo>
                      <a:pt x="3326" y="886"/>
                    </a:lnTo>
                    <a:lnTo>
                      <a:pt x="3364" y="828"/>
                    </a:lnTo>
                    <a:lnTo>
                      <a:pt x="3402" y="770"/>
                    </a:lnTo>
                    <a:lnTo>
                      <a:pt x="3440" y="708"/>
                    </a:lnTo>
                    <a:lnTo>
                      <a:pt x="3478" y="644"/>
                    </a:lnTo>
                    <a:lnTo>
                      <a:pt x="3516" y="574"/>
                    </a:lnTo>
                    <a:lnTo>
                      <a:pt x="3600" y="418"/>
                    </a:lnTo>
                    <a:lnTo>
                      <a:pt x="3698" y="228"/>
                    </a:lnTo>
                    <a:lnTo>
                      <a:pt x="3816" y="0"/>
                    </a:lnTo>
                    <a:lnTo>
                      <a:pt x="3816" y="0"/>
                    </a:lnTo>
                    <a:lnTo>
                      <a:pt x="3784" y="52"/>
                    </a:lnTo>
                    <a:lnTo>
                      <a:pt x="3742" y="130"/>
                    </a:lnTo>
                    <a:lnTo>
                      <a:pt x="3688" y="230"/>
                    </a:lnTo>
                    <a:lnTo>
                      <a:pt x="3624" y="344"/>
                    </a:lnTo>
                    <a:lnTo>
                      <a:pt x="3552" y="464"/>
                    </a:lnTo>
                    <a:lnTo>
                      <a:pt x="3514" y="526"/>
                    </a:lnTo>
                    <a:lnTo>
                      <a:pt x="3474" y="586"/>
                    </a:lnTo>
                    <a:lnTo>
                      <a:pt x="3432" y="646"/>
                    </a:lnTo>
                    <a:lnTo>
                      <a:pt x="3390" y="704"/>
                    </a:lnTo>
                    <a:lnTo>
                      <a:pt x="3346" y="758"/>
                    </a:lnTo>
                    <a:lnTo>
                      <a:pt x="3302" y="808"/>
                    </a:lnTo>
                    <a:lnTo>
                      <a:pt x="3302" y="808"/>
                    </a:lnTo>
                    <a:lnTo>
                      <a:pt x="3284" y="828"/>
                    </a:lnTo>
                    <a:lnTo>
                      <a:pt x="3262" y="846"/>
                    </a:lnTo>
                    <a:lnTo>
                      <a:pt x="3240" y="862"/>
                    </a:lnTo>
                    <a:lnTo>
                      <a:pt x="3216" y="878"/>
                    </a:lnTo>
                    <a:lnTo>
                      <a:pt x="3190" y="892"/>
                    </a:lnTo>
                    <a:lnTo>
                      <a:pt x="3164" y="904"/>
                    </a:lnTo>
                    <a:lnTo>
                      <a:pt x="3136" y="916"/>
                    </a:lnTo>
                    <a:lnTo>
                      <a:pt x="3108" y="928"/>
                    </a:lnTo>
                    <a:lnTo>
                      <a:pt x="3048" y="948"/>
                    </a:lnTo>
                    <a:lnTo>
                      <a:pt x="2986" y="964"/>
                    </a:lnTo>
                    <a:lnTo>
                      <a:pt x="2924" y="978"/>
                    </a:lnTo>
                    <a:lnTo>
                      <a:pt x="2864" y="988"/>
                    </a:lnTo>
                    <a:lnTo>
                      <a:pt x="2806" y="996"/>
                    </a:lnTo>
                    <a:lnTo>
                      <a:pt x="2752" y="1002"/>
                    </a:lnTo>
                    <a:lnTo>
                      <a:pt x="2658" y="1008"/>
                    </a:lnTo>
                    <a:lnTo>
                      <a:pt x="2594" y="1010"/>
                    </a:lnTo>
                    <a:lnTo>
                      <a:pt x="2570" y="1010"/>
                    </a:lnTo>
                    <a:lnTo>
                      <a:pt x="0" y="1014"/>
                    </a:lnTo>
                    <a:lnTo>
                      <a:pt x="0" y="1530"/>
                    </a:lnTo>
                    <a:lnTo>
                      <a:pt x="2398" y="1530"/>
                    </a:lnTo>
                    <a:lnTo>
                      <a:pt x="2398" y="1530"/>
                    </a:lnTo>
                    <a:lnTo>
                      <a:pt x="2416" y="1528"/>
                    </a:lnTo>
                    <a:lnTo>
                      <a:pt x="2468" y="1524"/>
                    </a:lnTo>
                    <a:lnTo>
                      <a:pt x="2504" y="1520"/>
                    </a:lnTo>
                    <a:lnTo>
                      <a:pt x="2546" y="1512"/>
                    </a:lnTo>
                    <a:lnTo>
                      <a:pt x="2592" y="1502"/>
                    </a:lnTo>
                    <a:lnTo>
                      <a:pt x="2642" y="1488"/>
                    </a:lnTo>
                    <a:lnTo>
                      <a:pt x="2696" y="1470"/>
                    </a:lnTo>
                    <a:lnTo>
                      <a:pt x="2754" y="1448"/>
                    </a:lnTo>
                    <a:lnTo>
                      <a:pt x="2812" y="1420"/>
                    </a:lnTo>
                    <a:lnTo>
                      <a:pt x="2840" y="1404"/>
                    </a:lnTo>
                    <a:lnTo>
                      <a:pt x="2870" y="1386"/>
                    </a:lnTo>
                    <a:lnTo>
                      <a:pt x="2900" y="1368"/>
                    </a:lnTo>
                    <a:lnTo>
                      <a:pt x="2928" y="1348"/>
                    </a:lnTo>
                    <a:lnTo>
                      <a:pt x="2958" y="1326"/>
                    </a:lnTo>
                    <a:lnTo>
                      <a:pt x="2986" y="1302"/>
                    </a:lnTo>
                    <a:lnTo>
                      <a:pt x="3016" y="1276"/>
                    </a:lnTo>
                    <a:lnTo>
                      <a:pt x="3042" y="1248"/>
                    </a:lnTo>
                    <a:lnTo>
                      <a:pt x="3070" y="1220"/>
                    </a:lnTo>
                    <a:lnTo>
                      <a:pt x="3096" y="1188"/>
                    </a:lnTo>
                    <a:close/>
                  </a:path>
                </a:pathLst>
              </a:custGeom>
              <a:solidFill>
                <a:srgbClr val="DB195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64" name="Freeform 267"/>
              <p:cNvSpPr/>
              <p:nvPr/>
            </p:nvSpPr>
            <p:spPr bwMode="auto">
              <a:xfrm>
                <a:off x="7146925" y="5126038"/>
                <a:ext cx="6057900" cy="2428875"/>
              </a:xfrm>
              <a:custGeom>
                <a:avLst/>
                <a:gdLst>
                  <a:gd name="T0" fmla="*/ 3096 w 3816"/>
                  <a:gd name="T1" fmla="*/ 1188 h 1530"/>
                  <a:gd name="T2" fmla="*/ 3244 w 3816"/>
                  <a:gd name="T3" fmla="*/ 1000 h 1530"/>
                  <a:gd name="T4" fmla="*/ 3326 w 3816"/>
                  <a:gd name="T5" fmla="*/ 886 h 1530"/>
                  <a:gd name="T6" fmla="*/ 3402 w 3816"/>
                  <a:gd name="T7" fmla="*/ 770 h 1530"/>
                  <a:gd name="T8" fmla="*/ 3478 w 3816"/>
                  <a:gd name="T9" fmla="*/ 644 h 1530"/>
                  <a:gd name="T10" fmla="*/ 3600 w 3816"/>
                  <a:gd name="T11" fmla="*/ 418 h 1530"/>
                  <a:gd name="T12" fmla="*/ 3816 w 3816"/>
                  <a:gd name="T13" fmla="*/ 0 h 1530"/>
                  <a:gd name="T14" fmla="*/ 3784 w 3816"/>
                  <a:gd name="T15" fmla="*/ 52 h 1530"/>
                  <a:gd name="T16" fmla="*/ 3688 w 3816"/>
                  <a:gd name="T17" fmla="*/ 230 h 1530"/>
                  <a:gd name="T18" fmla="*/ 3552 w 3816"/>
                  <a:gd name="T19" fmla="*/ 464 h 1530"/>
                  <a:gd name="T20" fmla="*/ 3474 w 3816"/>
                  <a:gd name="T21" fmla="*/ 586 h 1530"/>
                  <a:gd name="T22" fmla="*/ 3390 w 3816"/>
                  <a:gd name="T23" fmla="*/ 704 h 1530"/>
                  <a:gd name="T24" fmla="*/ 3302 w 3816"/>
                  <a:gd name="T25" fmla="*/ 808 h 1530"/>
                  <a:gd name="T26" fmla="*/ 3284 w 3816"/>
                  <a:gd name="T27" fmla="*/ 828 h 1530"/>
                  <a:gd name="T28" fmla="*/ 3240 w 3816"/>
                  <a:gd name="T29" fmla="*/ 862 h 1530"/>
                  <a:gd name="T30" fmla="*/ 3190 w 3816"/>
                  <a:gd name="T31" fmla="*/ 892 h 1530"/>
                  <a:gd name="T32" fmla="*/ 3136 w 3816"/>
                  <a:gd name="T33" fmla="*/ 916 h 1530"/>
                  <a:gd name="T34" fmla="*/ 3048 w 3816"/>
                  <a:gd name="T35" fmla="*/ 948 h 1530"/>
                  <a:gd name="T36" fmla="*/ 2924 w 3816"/>
                  <a:gd name="T37" fmla="*/ 978 h 1530"/>
                  <a:gd name="T38" fmla="*/ 2806 w 3816"/>
                  <a:gd name="T39" fmla="*/ 996 h 1530"/>
                  <a:gd name="T40" fmla="*/ 2658 w 3816"/>
                  <a:gd name="T41" fmla="*/ 1008 h 1530"/>
                  <a:gd name="T42" fmla="*/ 2570 w 3816"/>
                  <a:gd name="T43" fmla="*/ 1010 h 1530"/>
                  <a:gd name="T44" fmla="*/ 0 w 3816"/>
                  <a:gd name="T45" fmla="*/ 1530 h 1530"/>
                  <a:gd name="T46" fmla="*/ 2398 w 3816"/>
                  <a:gd name="T47" fmla="*/ 1530 h 1530"/>
                  <a:gd name="T48" fmla="*/ 2468 w 3816"/>
                  <a:gd name="T49" fmla="*/ 1524 h 1530"/>
                  <a:gd name="T50" fmla="*/ 2546 w 3816"/>
                  <a:gd name="T51" fmla="*/ 1512 h 1530"/>
                  <a:gd name="T52" fmla="*/ 2642 w 3816"/>
                  <a:gd name="T53" fmla="*/ 1488 h 1530"/>
                  <a:gd name="T54" fmla="*/ 2754 w 3816"/>
                  <a:gd name="T55" fmla="*/ 1448 h 1530"/>
                  <a:gd name="T56" fmla="*/ 2840 w 3816"/>
                  <a:gd name="T57" fmla="*/ 1404 h 1530"/>
                  <a:gd name="T58" fmla="*/ 2900 w 3816"/>
                  <a:gd name="T59" fmla="*/ 1368 h 1530"/>
                  <a:gd name="T60" fmla="*/ 2958 w 3816"/>
                  <a:gd name="T61" fmla="*/ 1326 h 1530"/>
                  <a:gd name="T62" fmla="*/ 3016 w 3816"/>
                  <a:gd name="T63" fmla="*/ 1276 h 1530"/>
                  <a:gd name="T64" fmla="*/ 3070 w 3816"/>
                  <a:gd name="T65" fmla="*/ 1220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16" h="1530">
                    <a:moveTo>
                      <a:pt x="3096" y="1188"/>
                    </a:moveTo>
                    <a:lnTo>
                      <a:pt x="3096" y="1188"/>
                    </a:lnTo>
                    <a:lnTo>
                      <a:pt x="3198" y="1060"/>
                    </a:lnTo>
                    <a:lnTo>
                      <a:pt x="3244" y="1000"/>
                    </a:lnTo>
                    <a:lnTo>
                      <a:pt x="3286" y="942"/>
                    </a:lnTo>
                    <a:lnTo>
                      <a:pt x="3326" y="886"/>
                    </a:lnTo>
                    <a:lnTo>
                      <a:pt x="3364" y="828"/>
                    </a:lnTo>
                    <a:lnTo>
                      <a:pt x="3402" y="770"/>
                    </a:lnTo>
                    <a:lnTo>
                      <a:pt x="3440" y="708"/>
                    </a:lnTo>
                    <a:lnTo>
                      <a:pt x="3478" y="644"/>
                    </a:lnTo>
                    <a:lnTo>
                      <a:pt x="3516" y="574"/>
                    </a:lnTo>
                    <a:lnTo>
                      <a:pt x="3600" y="418"/>
                    </a:lnTo>
                    <a:lnTo>
                      <a:pt x="3698" y="228"/>
                    </a:lnTo>
                    <a:lnTo>
                      <a:pt x="3816" y="0"/>
                    </a:lnTo>
                    <a:lnTo>
                      <a:pt x="3816" y="0"/>
                    </a:lnTo>
                    <a:lnTo>
                      <a:pt x="3784" y="52"/>
                    </a:lnTo>
                    <a:lnTo>
                      <a:pt x="3742" y="130"/>
                    </a:lnTo>
                    <a:lnTo>
                      <a:pt x="3688" y="230"/>
                    </a:lnTo>
                    <a:lnTo>
                      <a:pt x="3624" y="344"/>
                    </a:lnTo>
                    <a:lnTo>
                      <a:pt x="3552" y="464"/>
                    </a:lnTo>
                    <a:lnTo>
                      <a:pt x="3514" y="526"/>
                    </a:lnTo>
                    <a:lnTo>
                      <a:pt x="3474" y="586"/>
                    </a:lnTo>
                    <a:lnTo>
                      <a:pt x="3432" y="646"/>
                    </a:lnTo>
                    <a:lnTo>
                      <a:pt x="3390" y="704"/>
                    </a:lnTo>
                    <a:lnTo>
                      <a:pt x="3346" y="758"/>
                    </a:lnTo>
                    <a:lnTo>
                      <a:pt x="3302" y="808"/>
                    </a:lnTo>
                    <a:lnTo>
                      <a:pt x="3302" y="808"/>
                    </a:lnTo>
                    <a:lnTo>
                      <a:pt x="3284" y="828"/>
                    </a:lnTo>
                    <a:lnTo>
                      <a:pt x="3262" y="846"/>
                    </a:lnTo>
                    <a:lnTo>
                      <a:pt x="3240" y="862"/>
                    </a:lnTo>
                    <a:lnTo>
                      <a:pt x="3216" y="878"/>
                    </a:lnTo>
                    <a:lnTo>
                      <a:pt x="3190" y="892"/>
                    </a:lnTo>
                    <a:lnTo>
                      <a:pt x="3164" y="904"/>
                    </a:lnTo>
                    <a:lnTo>
                      <a:pt x="3136" y="916"/>
                    </a:lnTo>
                    <a:lnTo>
                      <a:pt x="3108" y="928"/>
                    </a:lnTo>
                    <a:lnTo>
                      <a:pt x="3048" y="948"/>
                    </a:lnTo>
                    <a:lnTo>
                      <a:pt x="2986" y="964"/>
                    </a:lnTo>
                    <a:lnTo>
                      <a:pt x="2924" y="978"/>
                    </a:lnTo>
                    <a:lnTo>
                      <a:pt x="2864" y="988"/>
                    </a:lnTo>
                    <a:lnTo>
                      <a:pt x="2806" y="996"/>
                    </a:lnTo>
                    <a:lnTo>
                      <a:pt x="2752" y="1002"/>
                    </a:lnTo>
                    <a:lnTo>
                      <a:pt x="2658" y="1008"/>
                    </a:lnTo>
                    <a:lnTo>
                      <a:pt x="2594" y="1010"/>
                    </a:lnTo>
                    <a:lnTo>
                      <a:pt x="2570" y="1010"/>
                    </a:lnTo>
                    <a:lnTo>
                      <a:pt x="0" y="1014"/>
                    </a:lnTo>
                    <a:lnTo>
                      <a:pt x="0" y="1530"/>
                    </a:lnTo>
                    <a:lnTo>
                      <a:pt x="2398" y="1530"/>
                    </a:lnTo>
                    <a:lnTo>
                      <a:pt x="2398" y="1530"/>
                    </a:lnTo>
                    <a:lnTo>
                      <a:pt x="2416" y="1528"/>
                    </a:lnTo>
                    <a:lnTo>
                      <a:pt x="2468" y="1524"/>
                    </a:lnTo>
                    <a:lnTo>
                      <a:pt x="2504" y="1520"/>
                    </a:lnTo>
                    <a:lnTo>
                      <a:pt x="2546" y="1512"/>
                    </a:lnTo>
                    <a:lnTo>
                      <a:pt x="2592" y="1502"/>
                    </a:lnTo>
                    <a:lnTo>
                      <a:pt x="2642" y="1488"/>
                    </a:lnTo>
                    <a:lnTo>
                      <a:pt x="2696" y="1470"/>
                    </a:lnTo>
                    <a:lnTo>
                      <a:pt x="2754" y="1448"/>
                    </a:lnTo>
                    <a:lnTo>
                      <a:pt x="2812" y="1420"/>
                    </a:lnTo>
                    <a:lnTo>
                      <a:pt x="2840" y="1404"/>
                    </a:lnTo>
                    <a:lnTo>
                      <a:pt x="2870" y="1386"/>
                    </a:lnTo>
                    <a:lnTo>
                      <a:pt x="2900" y="1368"/>
                    </a:lnTo>
                    <a:lnTo>
                      <a:pt x="2928" y="1348"/>
                    </a:lnTo>
                    <a:lnTo>
                      <a:pt x="2958" y="1326"/>
                    </a:lnTo>
                    <a:lnTo>
                      <a:pt x="2986" y="1302"/>
                    </a:lnTo>
                    <a:lnTo>
                      <a:pt x="3016" y="1276"/>
                    </a:lnTo>
                    <a:lnTo>
                      <a:pt x="3042" y="1248"/>
                    </a:lnTo>
                    <a:lnTo>
                      <a:pt x="3070" y="1220"/>
                    </a:lnTo>
                    <a:lnTo>
                      <a:pt x="3096" y="11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65" name="Freeform 271"/>
              <p:cNvSpPr>
                <a:spLocks noEditPoints="1"/>
              </p:cNvSpPr>
              <p:nvPr/>
            </p:nvSpPr>
            <p:spPr bwMode="auto">
              <a:xfrm>
                <a:off x="7146925" y="5008563"/>
                <a:ext cx="6092825" cy="1701800"/>
              </a:xfrm>
              <a:custGeom>
                <a:avLst/>
                <a:gdLst>
                  <a:gd name="T0" fmla="*/ 0 w 3838"/>
                  <a:gd name="T1" fmla="*/ 570 h 1072"/>
                  <a:gd name="T2" fmla="*/ 0 w 3838"/>
                  <a:gd name="T3" fmla="*/ 1072 h 1072"/>
                  <a:gd name="T4" fmla="*/ 0 w 3838"/>
                  <a:gd name="T5" fmla="*/ 1072 h 1072"/>
                  <a:gd name="T6" fmla="*/ 0 w 3838"/>
                  <a:gd name="T7" fmla="*/ 570 h 1072"/>
                  <a:gd name="T8" fmla="*/ 0 w 3838"/>
                  <a:gd name="T9" fmla="*/ 552 h 1072"/>
                  <a:gd name="T10" fmla="*/ 0 w 3838"/>
                  <a:gd name="T11" fmla="*/ 552 h 1072"/>
                  <a:gd name="T12" fmla="*/ 0 w 3838"/>
                  <a:gd name="T13" fmla="*/ 552 h 1072"/>
                  <a:gd name="T14" fmla="*/ 0 w 3838"/>
                  <a:gd name="T15" fmla="*/ 570 h 1072"/>
                  <a:gd name="T16" fmla="*/ 0 w 3838"/>
                  <a:gd name="T17" fmla="*/ 570 h 1072"/>
                  <a:gd name="T18" fmla="*/ 0 w 3838"/>
                  <a:gd name="T19" fmla="*/ 570 h 1072"/>
                  <a:gd name="T20" fmla="*/ 0 w 3838"/>
                  <a:gd name="T21" fmla="*/ 552 h 1072"/>
                  <a:gd name="T22" fmla="*/ 3838 w 3838"/>
                  <a:gd name="T23" fmla="*/ 0 h 1072"/>
                  <a:gd name="T24" fmla="*/ 3838 w 3838"/>
                  <a:gd name="T25" fmla="*/ 0 h 1072"/>
                  <a:gd name="T26" fmla="*/ 3740 w 3838"/>
                  <a:gd name="T27" fmla="*/ 166 h 1072"/>
                  <a:gd name="T28" fmla="*/ 3648 w 3838"/>
                  <a:gd name="T29" fmla="*/ 318 h 1072"/>
                  <a:gd name="T30" fmla="*/ 3564 w 3838"/>
                  <a:gd name="T31" fmla="*/ 454 h 1072"/>
                  <a:gd name="T32" fmla="*/ 3486 w 3838"/>
                  <a:gd name="T33" fmla="*/ 572 h 1072"/>
                  <a:gd name="T34" fmla="*/ 3448 w 3838"/>
                  <a:gd name="T35" fmla="*/ 626 h 1072"/>
                  <a:gd name="T36" fmla="*/ 3412 w 3838"/>
                  <a:gd name="T37" fmla="*/ 674 h 1072"/>
                  <a:gd name="T38" fmla="*/ 3378 w 3838"/>
                  <a:gd name="T39" fmla="*/ 716 h 1072"/>
                  <a:gd name="T40" fmla="*/ 3346 w 3838"/>
                  <a:gd name="T41" fmla="*/ 754 h 1072"/>
                  <a:gd name="T42" fmla="*/ 3316 w 3838"/>
                  <a:gd name="T43" fmla="*/ 788 h 1072"/>
                  <a:gd name="T44" fmla="*/ 3286 w 3838"/>
                  <a:gd name="T45" fmla="*/ 816 h 1072"/>
                  <a:gd name="T46" fmla="*/ 3258 w 3838"/>
                  <a:gd name="T47" fmla="*/ 840 h 1072"/>
                  <a:gd name="T48" fmla="*/ 3232 w 3838"/>
                  <a:gd name="T49" fmla="*/ 858 h 1072"/>
                  <a:gd name="T50" fmla="*/ 3232 w 3838"/>
                  <a:gd name="T51" fmla="*/ 858 h 1072"/>
                  <a:gd name="T52" fmla="*/ 3222 w 3838"/>
                  <a:gd name="T53" fmla="*/ 862 h 1072"/>
                  <a:gd name="T54" fmla="*/ 3208 w 3838"/>
                  <a:gd name="T55" fmla="*/ 864 h 1072"/>
                  <a:gd name="T56" fmla="*/ 3208 w 3838"/>
                  <a:gd name="T57" fmla="*/ 864 h 1072"/>
                  <a:gd name="T58" fmla="*/ 3212 w 3838"/>
                  <a:gd name="T59" fmla="*/ 874 h 1072"/>
                  <a:gd name="T60" fmla="*/ 3214 w 3838"/>
                  <a:gd name="T61" fmla="*/ 872 h 1072"/>
                  <a:gd name="T62" fmla="*/ 3214 w 3838"/>
                  <a:gd name="T63" fmla="*/ 872 h 1072"/>
                  <a:gd name="T64" fmla="*/ 3220 w 3838"/>
                  <a:gd name="T65" fmla="*/ 874 h 1072"/>
                  <a:gd name="T66" fmla="*/ 3226 w 3838"/>
                  <a:gd name="T67" fmla="*/ 876 h 1072"/>
                  <a:gd name="T68" fmla="*/ 3226 w 3838"/>
                  <a:gd name="T69" fmla="*/ 876 h 1072"/>
                  <a:gd name="T70" fmla="*/ 3234 w 3838"/>
                  <a:gd name="T71" fmla="*/ 874 h 1072"/>
                  <a:gd name="T72" fmla="*/ 3244 w 3838"/>
                  <a:gd name="T73" fmla="*/ 872 h 1072"/>
                  <a:gd name="T74" fmla="*/ 3244 w 3838"/>
                  <a:gd name="T75" fmla="*/ 872 h 1072"/>
                  <a:gd name="T76" fmla="*/ 3266 w 3838"/>
                  <a:gd name="T77" fmla="*/ 854 h 1072"/>
                  <a:gd name="T78" fmla="*/ 3290 w 3838"/>
                  <a:gd name="T79" fmla="*/ 834 h 1072"/>
                  <a:gd name="T80" fmla="*/ 3316 w 3838"/>
                  <a:gd name="T81" fmla="*/ 810 h 1072"/>
                  <a:gd name="T82" fmla="*/ 3342 w 3838"/>
                  <a:gd name="T83" fmla="*/ 782 h 1072"/>
                  <a:gd name="T84" fmla="*/ 3370 w 3838"/>
                  <a:gd name="T85" fmla="*/ 750 h 1072"/>
                  <a:gd name="T86" fmla="*/ 3398 w 3838"/>
                  <a:gd name="T87" fmla="*/ 714 h 1072"/>
                  <a:gd name="T88" fmla="*/ 3460 w 3838"/>
                  <a:gd name="T89" fmla="*/ 632 h 1072"/>
                  <a:gd name="T90" fmla="*/ 3460 w 3838"/>
                  <a:gd name="T91" fmla="*/ 632 h 1072"/>
                  <a:gd name="T92" fmla="*/ 3518 w 3838"/>
                  <a:gd name="T93" fmla="*/ 548 h 1072"/>
                  <a:gd name="T94" fmla="*/ 3576 w 3838"/>
                  <a:gd name="T95" fmla="*/ 458 h 1072"/>
                  <a:gd name="T96" fmla="*/ 3634 w 3838"/>
                  <a:gd name="T97" fmla="*/ 368 h 1072"/>
                  <a:gd name="T98" fmla="*/ 3688 w 3838"/>
                  <a:gd name="T99" fmla="*/ 280 h 1072"/>
                  <a:gd name="T100" fmla="*/ 3688 w 3838"/>
                  <a:gd name="T101" fmla="*/ 280 h 1072"/>
                  <a:gd name="T102" fmla="*/ 3770 w 3838"/>
                  <a:gd name="T103" fmla="*/ 128 h 1072"/>
                  <a:gd name="T104" fmla="*/ 3838 w 3838"/>
                  <a:gd name="T105" fmla="*/ 0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38" h="1072">
                    <a:moveTo>
                      <a:pt x="0" y="570"/>
                    </a:moveTo>
                    <a:lnTo>
                      <a:pt x="0" y="1072"/>
                    </a:lnTo>
                    <a:lnTo>
                      <a:pt x="0" y="1072"/>
                    </a:lnTo>
                    <a:lnTo>
                      <a:pt x="0" y="570"/>
                    </a:lnTo>
                    <a:close/>
                    <a:moveTo>
                      <a:pt x="0" y="552"/>
                    </a:moveTo>
                    <a:lnTo>
                      <a:pt x="0" y="552"/>
                    </a:lnTo>
                    <a:lnTo>
                      <a:pt x="0" y="552"/>
                    </a:lnTo>
                    <a:lnTo>
                      <a:pt x="0" y="570"/>
                    </a:lnTo>
                    <a:lnTo>
                      <a:pt x="0" y="570"/>
                    </a:lnTo>
                    <a:lnTo>
                      <a:pt x="0" y="570"/>
                    </a:lnTo>
                    <a:lnTo>
                      <a:pt x="0" y="552"/>
                    </a:lnTo>
                    <a:close/>
                    <a:moveTo>
                      <a:pt x="3838" y="0"/>
                    </a:moveTo>
                    <a:lnTo>
                      <a:pt x="3838" y="0"/>
                    </a:lnTo>
                    <a:lnTo>
                      <a:pt x="3740" y="166"/>
                    </a:lnTo>
                    <a:lnTo>
                      <a:pt x="3648" y="318"/>
                    </a:lnTo>
                    <a:lnTo>
                      <a:pt x="3564" y="454"/>
                    </a:lnTo>
                    <a:lnTo>
                      <a:pt x="3486" y="572"/>
                    </a:lnTo>
                    <a:lnTo>
                      <a:pt x="3448" y="626"/>
                    </a:lnTo>
                    <a:lnTo>
                      <a:pt x="3412" y="674"/>
                    </a:lnTo>
                    <a:lnTo>
                      <a:pt x="3378" y="716"/>
                    </a:lnTo>
                    <a:lnTo>
                      <a:pt x="3346" y="754"/>
                    </a:lnTo>
                    <a:lnTo>
                      <a:pt x="3316" y="788"/>
                    </a:lnTo>
                    <a:lnTo>
                      <a:pt x="3286" y="816"/>
                    </a:lnTo>
                    <a:lnTo>
                      <a:pt x="3258" y="840"/>
                    </a:lnTo>
                    <a:lnTo>
                      <a:pt x="3232" y="858"/>
                    </a:lnTo>
                    <a:lnTo>
                      <a:pt x="3232" y="858"/>
                    </a:lnTo>
                    <a:lnTo>
                      <a:pt x="3222" y="862"/>
                    </a:lnTo>
                    <a:lnTo>
                      <a:pt x="3208" y="864"/>
                    </a:lnTo>
                    <a:lnTo>
                      <a:pt x="3208" y="864"/>
                    </a:lnTo>
                    <a:lnTo>
                      <a:pt x="3212" y="874"/>
                    </a:lnTo>
                    <a:lnTo>
                      <a:pt x="3214" y="872"/>
                    </a:lnTo>
                    <a:lnTo>
                      <a:pt x="3214" y="872"/>
                    </a:lnTo>
                    <a:lnTo>
                      <a:pt x="3220" y="874"/>
                    </a:lnTo>
                    <a:lnTo>
                      <a:pt x="3226" y="876"/>
                    </a:lnTo>
                    <a:lnTo>
                      <a:pt x="3226" y="876"/>
                    </a:lnTo>
                    <a:lnTo>
                      <a:pt x="3234" y="874"/>
                    </a:lnTo>
                    <a:lnTo>
                      <a:pt x="3244" y="872"/>
                    </a:lnTo>
                    <a:lnTo>
                      <a:pt x="3244" y="872"/>
                    </a:lnTo>
                    <a:lnTo>
                      <a:pt x="3266" y="854"/>
                    </a:lnTo>
                    <a:lnTo>
                      <a:pt x="3290" y="834"/>
                    </a:lnTo>
                    <a:lnTo>
                      <a:pt x="3316" y="810"/>
                    </a:lnTo>
                    <a:lnTo>
                      <a:pt x="3342" y="782"/>
                    </a:lnTo>
                    <a:lnTo>
                      <a:pt x="3370" y="750"/>
                    </a:lnTo>
                    <a:lnTo>
                      <a:pt x="3398" y="714"/>
                    </a:lnTo>
                    <a:lnTo>
                      <a:pt x="3460" y="632"/>
                    </a:lnTo>
                    <a:lnTo>
                      <a:pt x="3460" y="632"/>
                    </a:lnTo>
                    <a:lnTo>
                      <a:pt x="3518" y="548"/>
                    </a:lnTo>
                    <a:lnTo>
                      <a:pt x="3576" y="458"/>
                    </a:lnTo>
                    <a:lnTo>
                      <a:pt x="3634" y="368"/>
                    </a:lnTo>
                    <a:lnTo>
                      <a:pt x="3688" y="280"/>
                    </a:lnTo>
                    <a:lnTo>
                      <a:pt x="3688" y="280"/>
                    </a:lnTo>
                    <a:lnTo>
                      <a:pt x="3770" y="128"/>
                    </a:lnTo>
                    <a:lnTo>
                      <a:pt x="3838" y="0"/>
                    </a:lnTo>
                    <a:close/>
                  </a:path>
                </a:pathLst>
              </a:custGeom>
              <a:solidFill>
                <a:srgbClr val="C4AEA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66" name="Freeform 272"/>
              <p:cNvSpPr/>
              <p:nvPr/>
            </p:nvSpPr>
            <p:spPr bwMode="auto">
              <a:xfrm>
                <a:off x="7146925" y="5913438"/>
                <a:ext cx="0" cy="796925"/>
              </a:xfrm>
              <a:custGeom>
                <a:avLst/>
                <a:gdLst>
                  <a:gd name="T0" fmla="*/ 0 h 502"/>
                  <a:gd name="T1" fmla="*/ 502 h 502"/>
                  <a:gd name="T2" fmla="*/ 502 h 502"/>
                  <a:gd name="T3" fmla="*/ 0 h 502"/>
                </a:gdLst>
                <a:ahLst/>
                <a:cxnLst>
                  <a:cxn ang="0">
                    <a:pos x="0" y="T0"/>
                  </a:cxn>
                  <a:cxn ang="0">
                    <a:pos x="0" y="T1"/>
                  </a:cxn>
                  <a:cxn ang="0">
                    <a:pos x="0" y="T2"/>
                  </a:cxn>
                  <a:cxn ang="0">
                    <a:pos x="0" y="T3"/>
                  </a:cxn>
                </a:cxnLst>
                <a:rect l="0" t="0" r="r" b="b"/>
                <a:pathLst>
                  <a:path h="502">
                    <a:moveTo>
                      <a:pt x="0" y="0"/>
                    </a:moveTo>
                    <a:lnTo>
                      <a:pt x="0" y="502"/>
                    </a:lnTo>
                    <a:lnTo>
                      <a:pt x="0" y="50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67" name="Freeform 273"/>
              <p:cNvSpPr/>
              <p:nvPr/>
            </p:nvSpPr>
            <p:spPr bwMode="auto">
              <a:xfrm>
                <a:off x="7146925" y="5884863"/>
                <a:ext cx="0" cy="28575"/>
              </a:xfrm>
              <a:custGeom>
                <a:avLst/>
                <a:gdLst>
                  <a:gd name="T0" fmla="*/ 0 h 18"/>
                  <a:gd name="T1" fmla="*/ 0 h 18"/>
                  <a:gd name="T2" fmla="*/ 0 h 18"/>
                  <a:gd name="T3" fmla="*/ 18 h 18"/>
                  <a:gd name="T4" fmla="*/ 18 h 18"/>
                  <a:gd name="T5" fmla="*/ 18 h 18"/>
                  <a:gd name="T6" fmla="*/ 0 h 18"/>
                </a:gdLst>
                <a:ahLst/>
                <a:cxnLst>
                  <a:cxn ang="0">
                    <a:pos x="0" y="T0"/>
                  </a:cxn>
                  <a:cxn ang="0">
                    <a:pos x="0" y="T1"/>
                  </a:cxn>
                  <a:cxn ang="0">
                    <a:pos x="0" y="T2"/>
                  </a:cxn>
                  <a:cxn ang="0">
                    <a:pos x="0" y="T3"/>
                  </a:cxn>
                  <a:cxn ang="0">
                    <a:pos x="0" y="T4"/>
                  </a:cxn>
                  <a:cxn ang="0">
                    <a:pos x="0" y="T5"/>
                  </a:cxn>
                  <a:cxn ang="0">
                    <a:pos x="0" y="T6"/>
                  </a:cxn>
                </a:cxnLst>
                <a:rect l="0" t="0" r="r" b="b"/>
                <a:pathLst>
                  <a:path h="18">
                    <a:moveTo>
                      <a:pt x="0" y="0"/>
                    </a:moveTo>
                    <a:lnTo>
                      <a:pt x="0" y="0"/>
                    </a:lnTo>
                    <a:lnTo>
                      <a:pt x="0" y="0"/>
                    </a:lnTo>
                    <a:lnTo>
                      <a:pt x="0" y="18"/>
                    </a:lnTo>
                    <a:lnTo>
                      <a:pt x="0" y="18"/>
                    </a:lnTo>
                    <a:lnTo>
                      <a:pt x="0" y="1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sp>
            <p:nvSpPr>
              <p:cNvPr id="68" name="Freeform 299"/>
              <p:cNvSpPr/>
              <p:nvPr/>
            </p:nvSpPr>
            <p:spPr bwMode="auto">
              <a:xfrm>
                <a:off x="11528425" y="3490913"/>
                <a:ext cx="5778500" cy="4400550"/>
              </a:xfrm>
              <a:custGeom>
                <a:avLst/>
                <a:gdLst>
                  <a:gd name="T0" fmla="*/ 3484 w 3640"/>
                  <a:gd name="T1" fmla="*/ 8 h 2772"/>
                  <a:gd name="T2" fmla="*/ 3018 w 3640"/>
                  <a:gd name="T3" fmla="*/ 50 h 2772"/>
                  <a:gd name="T4" fmla="*/ 2708 w 3640"/>
                  <a:gd name="T5" fmla="*/ 90 h 2772"/>
                  <a:gd name="T6" fmla="*/ 2402 w 3640"/>
                  <a:gd name="T7" fmla="*/ 146 h 2772"/>
                  <a:gd name="T8" fmla="*/ 2098 w 3640"/>
                  <a:gd name="T9" fmla="*/ 220 h 2772"/>
                  <a:gd name="T10" fmla="*/ 1876 w 3640"/>
                  <a:gd name="T11" fmla="*/ 290 h 2772"/>
                  <a:gd name="T12" fmla="*/ 1730 w 3640"/>
                  <a:gd name="T13" fmla="*/ 346 h 2772"/>
                  <a:gd name="T14" fmla="*/ 1592 w 3640"/>
                  <a:gd name="T15" fmla="*/ 414 h 2772"/>
                  <a:gd name="T16" fmla="*/ 1524 w 3640"/>
                  <a:gd name="T17" fmla="*/ 454 h 2772"/>
                  <a:gd name="T18" fmla="*/ 1432 w 3640"/>
                  <a:gd name="T19" fmla="*/ 524 h 2772"/>
                  <a:gd name="T20" fmla="*/ 1348 w 3640"/>
                  <a:gd name="T21" fmla="*/ 604 h 2772"/>
                  <a:gd name="T22" fmla="*/ 1298 w 3640"/>
                  <a:gd name="T23" fmla="*/ 662 h 2772"/>
                  <a:gd name="T24" fmla="*/ 1162 w 3640"/>
                  <a:gd name="T25" fmla="*/ 850 h 2772"/>
                  <a:gd name="T26" fmla="*/ 1084 w 3640"/>
                  <a:gd name="T27" fmla="*/ 986 h 2772"/>
                  <a:gd name="T28" fmla="*/ 980 w 3640"/>
                  <a:gd name="T29" fmla="*/ 1194 h 2772"/>
                  <a:gd name="T30" fmla="*/ 850 w 3640"/>
                  <a:gd name="T31" fmla="*/ 1478 h 2772"/>
                  <a:gd name="T32" fmla="*/ 720 w 3640"/>
                  <a:gd name="T33" fmla="*/ 1762 h 2772"/>
                  <a:gd name="T34" fmla="*/ 578 w 3640"/>
                  <a:gd name="T35" fmla="*/ 2042 h 2772"/>
                  <a:gd name="T36" fmla="*/ 460 w 3640"/>
                  <a:gd name="T37" fmla="*/ 2244 h 2772"/>
                  <a:gd name="T38" fmla="*/ 372 w 3640"/>
                  <a:gd name="T39" fmla="*/ 2374 h 2772"/>
                  <a:gd name="T40" fmla="*/ 226 w 3640"/>
                  <a:gd name="T41" fmla="*/ 2556 h 2772"/>
                  <a:gd name="T42" fmla="*/ 60 w 3640"/>
                  <a:gd name="T43" fmla="*/ 2722 h 2772"/>
                  <a:gd name="T44" fmla="*/ 58 w 3640"/>
                  <a:gd name="T45" fmla="*/ 2720 h 2772"/>
                  <a:gd name="T46" fmla="*/ 220 w 3640"/>
                  <a:gd name="T47" fmla="*/ 2552 h 2772"/>
                  <a:gd name="T48" fmla="*/ 318 w 3640"/>
                  <a:gd name="T49" fmla="*/ 2430 h 2772"/>
                  <a:gd name="T50" fmla="*/ 408 w 3640"/>
                  <a:gd name="T51" fmla="*/ 2302 h 2772"/>
                  <a:gd name="T52" fmla="*/ 528 w 3640"/>
                  <a:gd name="T53" fmla="*/ 2102 h 2772"/>
                  <a:gd name="T54" fmla="*/ 636 w 3640"/>
                  <a:gd name="T55" fmla="*/ 1896 h 2772"/>
                  <a:gd name="T56" fmla="*/ 768 w 3640"/>
                  <a:gd name="T57" fmla="*/ 1612 h 2772"/>
                  <a:gd name="T58" fmla="*/ 894 w 3640"/>
                  <a:gd name="T59" fmla="*/ 1326 h 2772"/>
                  <a:gd name="T60" fmla="*/ 994 w 3640"/>
                  <a:gd name="T61" fmla="*/ 1114 h 2772"/>
                  <a:gd name="T62" fmla="*/ 1102 w 3640"/>
                  <a:gd name="T63" fmla="*/ 906 h 2772"/>
                  <a:gd name="T64" fmla="*/ 1186 w 3640"/>
                  <a:gd name="T65" fmla="*/ 772 h 2772"/>
                  <a:gd name="T66" fmla="*/ 1278 w 3640"/>
                  <a:gd name="T67" fmla="*/ 646 h 2772"/>
                  <a:gd name="T68" fmla="*/ 1358 w 3640"/>
                  <a:gd name="T69" fmla="*/ 558 h 2772"/>
                  <a:gd name="T70" fmla="*/ 1448 w 3640"/>
                  <a:gd name="T71" fmla="*/ 480 h 2772"/>
                  <a:gd name="T72" fmla="*/ 1512 w 3640"/>
                  <a:gd name="T73" fmla="*/ 434 h 2772"/>
                  <a:gd name="T74" fmla="*/ 1650 w 3640"/>
                  <a:gd name="T75" fmla="*/ 360 h 2772"/>
                  <a:gd name="T76" fmla="*/ 1794 w 3640"/>
                  <a:gd name="T77" fmla="*/ 296 h 2772"/>
                  <a:gd name="T78" fmla="*/ 1942 w 3640"/>
                  <a:gd name="T79" fmla="*/ 244 h 2772"/>
                  <a:gd name="T80" fmla="*/ 2092 w 3640"/>
                  <a:gd name="T81" fmla="*/ 200 h 2772"/>
                  <a:gd name="T82" fmla="*/ 2320 w 3640"/>
                  <a:gd name="T83" fmla="*/ 144 h 2772"/>
                  <a:gd name="T84" fmla="*/ 2552 w 3640"/>
                  <a:gd name="T85" fmla="*/ 100 h 2772"/>
                  <a:gd name="T86" fmla="*/ 3016 w 3640"/>
                  <a:gd name="T87" fmla="*/ 38 h 2772"/>
                  <a:gd name="T88" fmla="*/ 3328 w 3640"/>
                  <a:gd name="T89" fmla="*/ 12 h 2772"/>
                  <a:gd name="T90" fmla="*/ 3640 w 3640"/>
                  <a:gd name="T91" fmla="*/ 0 h 2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40" h="2772">
                    <a:moveTo>
                      <a:pt x="3640" y="0"/>
                    </a:moveTo>
                    <a:lnTo>
                      <a:pt x="3640" y="0"/>
                    </a:lnTo>
                    <a:lnTo>
                      <a:pt x="3484" y="8"/>
                    </a:lnTo>
                    <a:lnTo>
                      <a:pt x="3328" y="18"/>
                    </a:lnTo>
                    <a:lnTo>
                      <a:pt x="3172" y="32"/>
                    </a:lnTo>
                    <a:lnTo>
                      <a:pt x="3018" y="50"/>
                    </a:lnTo>
                    <a:lnTo>
                      <a:pt x="3018" y="50"/>
                    </a:lnTo>
                    <a:lnTo>
                      <a:pt x="2862" y="68"/>
                    </a:lnTo>
                    <a:lnTo>
                      <a:pt x="2708" y="90"/>
                    </a:lnTo>
                    <a:lnTo>
                      <a:pt x="2554" y="116"/>
                    </a:lnTo>
                    <a:lnTo>
                      <a:pt x="2402" y="146"/>
                    </a:lnTo>
                    <a:lnTo>
                      <a:pt x="2402" y="146"/>
                    </a:lnTo>
                    <a:lnTo>
                      <a:pt x="2248" y="180"/>
                    </a:lnTo>
                    <a:lnTo>
                      <a:pt x="2174" y="198"/>
                    </a:lnTo>
                    <a:lnTo>
                      <a:pt x="2098" y="220"/>
                    </a:lnTo>
                    <a:lnTo>
                      <a:pt x="2024" y="240"/>
                    </a:lnTo>
                    <a:lnTo>
                      <a:pt x="1950" y="264"/>
                    </a:lnTo>
                    <a:lnTo>
                      <a:pt x="1876" y="290"/>
                    </a:lnTo>
                    <a:lnTo>
                      <a:pt x="1802" y="318"/>
                    </a:lnTo>
                    <a:lnTo>
                      <a:pt x="1802" y="318"/>
                    </a:lnTo>
                    <a:lnTo>
                      <a:pt x="1730" y="346"/>
                    </a:lnTo>
                    <a:lnTo>
                      <a:pt x="1660" y="380"/>
                    </a:lnTo>
                    <a:lnTo>
                      <a:pt x="1660" y="380"/>
                    </a:lnTo>
                    <a:lnTo>
                      <a:pt x="1592" y="414"/>
                    </a:lnTo>
                    <a:lnTo>
                      <a:pt x="1558" y="434"/>
                    </a:lnTo>
                    <a:lnTo>
                      <a:pt x="1524" y="454"/>
                    </a:lnTo>
                    <a:lnTo>
                      <a:pt x="1524" y="454"/>
                    </a:lnTo>
                    <a:lnTo>
                      <a:pt x="1492" y="476"/>
                    </a:lnTo>
                    <a:lnTo>
                      <a:pt x="1462" y="498"/>
                    </a:lnTo>
                    <a:lnTo>
                      <a:pt x="1432" y="524"/>
                    </a:lnTo>
                    <a:lnTo>
                      <a:pt x="1404" y="548"/>
                    </a:lnTo>
                    <a:lnTo>
                      <a:pt x="1376" y="576"/>
                    </a:lnTo>
                    <a:lnTo>
                      <a:pt x="1348" y="604"/>
                    </a:lnTo>
                    <a:lnTo>
                      <a:pt x="1322" y="632"/>
                    </a:lnTo>
                    <a:lnTo>
                      <a:pt x="1298" y="662"/>
                    </a:lnTo>
                    <a:lnTo>
                      <a:pt x="1298" y="662"/>
                    </a:lnTo>
                    <a:lnTo>
                      <a:pt x="1250" y="722"/>
                    </a:lnTo>
                    <a:lnTo>
                      <a:pt x="1204" y="786"/>
                    </a:lnTo>
                    <a:lnTo>
                      <a:pt x="1162" y="850"/>
                    </a:lnTo>
                    <a:lnTo>
                      <a:pt x="1122" y="918"/>
                    </a:lnTo>
                    <a:lnTo>
                      <a:pt x="1122" y="918"/>
                    </a:lnTo>
                    <a:lnTo>
                      <a:pt x="1084" y="986"/>
                    </a:lnTo>
                    <a:lnTo>
                      <a:pt x="1048" y="1054"/>
                    </a:lnTo>
                    <a:lnTo>
                      <a:pt x="1014" y="1124"/>
                    </a:lnTo>
                    <a:lnTo>
                      <a:pt x="980" y="1194"/>
                    </a:lnTo>
                    <a:lnTo>
                      <a:pt x="980" y="1194"/>
                    </a:lnTo>
                    <a:lnTo>
                      <a:pt x="914" y="1336"/>
                    </a:lnTo>
                    <a:lnTo>
                      <a:pt x="850" y="1478"/>
                    </a:lnTo>
                    <a:lnTo>
                      <a:pt x="786" y="1620"/>
                    </a:lnTo>
                    <a:lnTo>
                      <a:pt x="720" y="1762"/>
                    </a:lnTo>
                    <a:lnTo>
                      <a:pt x="720" y="1762"/>
                    </a:lnTo>
                    <a:lnTo>
                      <a:pt x="652" y="1902"/>
                    </a:lnTo>
                    <a:lnTo>
                      <a:pt x="616" y="1972"/>
                    </a:lnTo>
                    <a:lnTo>
                      <a:pt x="578" y="2042"/>
                    </a:lnTo>
                    <a:lnTo>
                      <a:pt x="540" y="2110"/>
                    </a:lnTo>
                    <a:lnTo>
                      <a:pt x="500" y="2178"/>
                    </a:lnTo>
                    <a:lnTo>
                      <a:pt x="460" y="2244"/>
                    </a:lnTo>
                    <a:lnTo>
                      <a:pt x="416" y="2310"/>
                    </a:lnTo>
                    <a:lnTo>
                      <a:pt x="416" y="2310"/>
                    </a:lnTo>
                    <a:lnTo>
                      <a:pt x="372" y="2374"/>
                    </a:lnTo>
                    <a:lnTo>
                      <a:pt x="326" y="2436"/>
                    </a:lnTo>
                    <a:lnTo>
                      <a:pt x="276" y="2498"/>
                    </a:lnTo>
                    <a:lnTo>
                      <a:pt x="226" y="2556"/>
                    </a:lnTo>
                    <a:lnTo>
                      <a:pt x="172" y="2614"/>
                    </a:lnTo>
                    <a:lnTo>
                      <a:pt x="118" y="2670"/>
                    </a:lnTo>
                    <a:lnTo>
                      <a:pt x="60" y="2722"/>
                    </a:lnTo>
                    <a:lnTo>
                      <a:pt x="0" y="2772"/>
                    </a:lnTo>
                    <a:lnTo>
                      <a:pt x="0" y="2772"/>
                    </a:lnTo>
                    <a:lnTo>
                      <a:pt x="58" y="2720"/>
                    </a:lnTo>
                    <a:lnTo>
                      <a:pt x="114" y="2666"/>
                    </a:lnTo>
                    <a:lnTo>
                      <a:pt x="168" y="2610"/>
                    </a:lnTo>
                    <a:lnTo>
                      <a:pt x="220" y="2552"/>
                    </a:lnTo>
                    <a:lnTo>
                      <a:pt x="220" y="2552"/>
                    </a:lnTo>
                    <a:lnTo>
                      <a:pt x="270" y="2492"/>
                    </a:lnTo>
                    <a:lnTo>
                      <a:pt x="318" y="2430"/>
                    </a:lnTo>
                    <a:lnTo>
                      <a:pt x="364" y="2368"/>
                    </a:lnTo>
                    <a:lnTo>
                      <a:pt x="408" y="2302"/>
                    </a:lnTo>
                    <a:lnTo>
                      <a:pt x="408" y="2302"/>
                    </a:lnTo>
                    <a:lnTo>
                      <a:pt x="450" y="2236"/>
                    </a:lnTo>
                    <a:lnTo>
                      <a:pt x="490" y="2170"/>
                    </a:lnTo>
                    <a:lnTo>
                      <a:pt x="528" y="2102"/>
                    </a:lnTo>
                    <a:lnTo>
                      <a:pt x="566" y="2034"/>
                    </a:lnTo>
                    <a:lnTo>
                      <a:pt x="602" y="1964"/>
                    </a:lnTo>
                    <a:lnTo>
                      <a:pt x="636" y="1896"/>
                    </a:lnTo>
                    <a:lnTo>
                      <a:pt x="704" y="1754"/>
                    </a:lnTo>
                    <a:lnTo>
                      <a:pt x="704" y="1754"/>
                    </a:lnTo>
                    <a:lnTo>
                      <a:pt x="768" y="1612"/>
                    </a:lnTo>
                    <a:lnTo>
                      <a:pt x="832" y="1470"/>
                    </a:lnTo>
                    <a:lnTo>
                      <a:pt x="832" y="1470"/>
                    </a:lnTo>
                    <a:lnTo>
                      <a:pt x="894" y="1326"/>
                    </a:lnTo>
                    <a:lnTo>
                      <a:pt x="960" y="1184"/>
                    </a:lnTo>
                    <a:lnTo>
                      <a:pt x="960" y="1184"/>
                    </a:lnTo>
                    <a:lnTo>
                      <a:pt x="994" y="1114"/>
                    </a:lnTo>
                    <a:lnTo>
                      <a:pt x="1028" y="1044"/>
                    </a:lnTo>
                    <a:lnTo>
                      <a:pt x="1064" y="974"/>
                    </a:lnTo>
                    <a:lnTo>
                      <a:pt x="1102" y="906"/>
                    </a:lnTo>
                    <a:lnTo>
                      <a:pt x="1102" y="906"/>
                    </a:lnTo>
                    <a:lnTo>
                      <a:pt x="1142" y="838"/>
                    </a:lnTo>
                    <a:lnTo>
                      <a:pt x="1186" y="772"/>
                    </a:lnTo>
                    <a:lnTo>
                      <a:pt x="1230" y="708"/>
                    </a:lnTo>
                    <a:lnTo>
                      <a:pt x="1278" y="646"/>
                    </a:lnTo>
                    <a:lnTo>
                      <a:pt x="1278" y="646"/>
                    </a:lnTo>
                    <a:lnTo>
                      <a:pt x="1304" y="616"/>
                    </a:lnTo>
                    <a:lnTo>
                      <a:pt x="1332" y="586"/>
                    </a:lnTo>
                    <a:lnTo>
                      <a:pt x="1358" y="558"/>
                    </a:lnTo>
                    <a:lnTo>
                      <a:pt x="1388" y="532"/>
                    </a:lnTo>
                    <a:lnTo>
                      <a:pt x="1418" y="506"/>
                    </a:lnTo>
                    <a:lnTo>
                      <a:pt x="1448" y="480"/>
                    </a:lnTo>
                    <a:lnTo>
                      <a:pt x="1480" y="456"/>
                    </a:lnTo>
                    <a:lnTo>
                      <a:pt x="1512" y="434"/>
                    </a:lnTo>
                    <a:lnTo>
                      <a:pt x="1512" y="434"/>
                    </a:lnTo>
                    <a:lnTo>
                      <a:pt x="1546" y="414"/>
                    </a:lnTo>
                    <a:lnTo>
                      <a:pt x="1580" y="394"/>
                    </a:lnTo>
                    <a:lnTo>
                      <a:pt x="1650" y="360"/>
                    </a:lnTo>
                    <a:lnTo>
                      <a:pt x="1650" y="360"/>
                    </a:lnTo>
                    <a:lnTo>
                      <a:pt x="1722" y="326"/>
                    </a:lnTo>
                    <a:lnTo>
                      <a:pt x="1794" y="296"/>
                    </a:lnTo>
                    <a:lnTo>
                      <a:pt x="1794" y="296"/>
                    </a:lnTo>
                    <a:lnTo>
                      <a:pt x="1868" y="270"/>
                    </a:lnTo>
                    <a:lnTo>
                      <a:pt x="1942" y="244"/>
                    </a:lnTo>
                    <a:lnTo>
                      <a:pt x="2018" y="220"/>
                    </a:lnTo>
                    <a:lnTo>
                      <a:pt x="2092" y="200"/>
                    </a:lnTo>
                    <a:lnTo>
                      <a:pt x="2092" y="200"/>
                    </a:lnTo>
                    <a:lnTo>
                      <a:pt x="2168" y="180"/>
                    </a:lnTo>
                    <a:lnTo>
                      <a:pt x="2244" y="160"/>
                    </a:lnTo>
                    <a:lnTo>
                      <a:pt x="2320" y="144"/>
                    </a:lnTo>
                    <a:lnTo>
                      <a:pt x="2398" y="128"/>
                    </a:lnTo>
                    <a:lnTo>
                      <a:pt x="2398" y="128"/>
                    </a:lnTo>
                    <a:lnTo>
                      <a:pt x="2552" y="100"/>
                    </a:lnTo>
                    <a:lnTo>
                      <a:pt x="2706" y="76"/>
                    </a:lnTo>
                    <a:lnTo>
                      <a:pt x="2860" y="54"/>
                    </a:lnTo>
                    <a:lnTo>
                      <a:pt x="3016" y="38"/>
                    </a:lnTo>
                    <a:lnTo>
                      <a:pt x="3016" y="38"/>
                    </a:lnTo>
                    <a:lnTo>
                      <a:pt x="3172" y="24"/>
                    </a:lnTo>
                    <a:lnTo>
                      <a:pt x="3328" y="12"/>
                    </a:lnTo>
                    <a:lnTo>
                      <a:pt x="3328" y="12"/>
                    </a:lnTo>
                    <a:lnTo>
                      <a:pt x="3484" y="4"/>
                    </a:lnTo>
                    <a:lnTo>
                      <a:pt x="3640" y="0"/>
                    </a:lnTo>
                    <a:lnTo>
                      <a:pt x="364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600"/>
              </a:p>
            </p:txBody>
          </p:sp>
        </p:grpSp>
        <p:sp>
          <p:nvSpPr>
            <p:cNvPr id="73" name="文本框 72"/>
            <p:cNvSpPr txBox="1"/>
            <p:nvPr/>
          </p:nvSpPr>
          <p:spPr>
            <a:xfrm>
              <a:off x="5784" y="5793"/>
              <a:ext cx="6825" cy="1234"/>
            </a:xfrm>
            <a:prstGeom prst="rect">
              <a:avLst/>
            </a:prstGeom>
            <a:noFill/>
          </p:spPr>
          <p:txBody>
            <a:bodyPr wrap="square" rtlCol="0" anchor="t">
              <a:spAutoFit/>
            </a:bodyPr>
            <a:lstStyle/>
            <a:p>
              <a:pPr indent="0" algn="just" fontAlgn="auto"/>
              <a:r>
                <a:rPr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5</a:t>
              </a: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政府部门监管不力，导致以上四种情况“多次分包多家作业、现场管理混乱、事故现场违规选用材料、建设主体单位存在利害关系”的出现。</a:t>
              </a:r>
              <a:endParaRPr lang="zh-CN" altLang="en-US" sz="1500"/>
            </a:p>
          </p:txBody>
        </p:sp>
        <p:sp>
          <p:nvSpPr>
            <p:cNvPr id="74" name="文本框 73"/>
            <p:cNvSpPr txBox="1"/>
            <p:nvPr/>
          </p:nvSpPr>
          <p:spPr>
            <a:xfrm>
              <a:off x="5804" y="4622"/>
              <a:ext cx="6805" cy="1234"/>
            </a:xfrm>
            <a:prstGeom prst="rect">
              <a:avLst/>
            </a:prstGeom>
            <a:noFill/>
          </p:spPr>
          <p:txBody>
            <a:bodyPr wrap="square" rtlCol="0" anchor="t">
              <a:spAutoFit/>
            </a:bodyPr>
            <a:lstStyle/>
            <a:p>
              <a:pPr indent="0" algn="just" fontAlgn="auto"/>
              <a:r>
                <a:rPr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4</a:t>
              </a:r>
              <a:r>
                <a:rPr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）监理单位、施工单位、建设单位存在隶属关系、相互配合共同牟利 ，项目负责人、安全员、监理没有按规定履行职责。</a:t>
              </a:r>
              <a:endParaRPr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5804" y="3465"/>
              <a:ext cx="6805" cy="1234"/>
            </a:xfrm>
            <a:prstGeom prst="rect">
              <a:avLst/>
            </a:prstGeom>
            <a:noFill/>
          </p:spPr>
          <p:txBody>
            <a:bodyPr wrap="square" rtlCol="0" anchor="t">
              <a:spAutoFit/>
            </a:bodyPr>
            <a:lstStyle/>
            <a:p>
              <a:pPr indent="0" algn="just" fontAlgn="auto"/>
              <a:r>
                <a:rPr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3</a:t>
              </a:r>
              <a:r>
                <a:rPr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）事故现场安全措施不落实，违规使用大量尼龙网、毛竹片等易燃材料，易燃的尼龙防护网和脚手架上的毛竹片导致大火迅速蔓延。</a:t>
              </a:r>
              <a:endParaRPr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6" name="文本框 75"/>
            <p:cNvSpPr txBox="1"/>
            <p:nvPr/>
          </p:nvSpPr>
          <p:spPr>
            <a:xfrm>
              <a:off x="5784" y="2643"/>
              <a:ext cx="6825" cy="871"/>
            </a:xfrm>
            <a:prstGeom prst="rect">
              <a:avLst/>
            </a:prstGeom>
            <a:noFill/>
          </p:spPr>
          <p:txBody>
            <a:bodyPr wrap="square" rtlCol="0" anchor="t">
              <a:spAutoFit/>
            </a:bodyPr>
            <a:lstStyle/>
            <a:p>
              <a:pPr indent="0" algn="just" fontAlgn="auto"/>
              <a:r>
                <a:rPr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（2）施工作业现场管理混乱，存在明显的抢工期、抢进度、突击施工的行为。</a:t>
              </a:r>
              <a:endParaRPr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41020" y="232410"/>
            <a:ext cx="400494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第四章  典型事故案例分析</a:t>
            </a:r>
          </a:p>
        </p:txBody>
      </p:sp>
      <p:grpSp>
        <p:nvGrpSpPr>
          <p:cNvPr id="56" name="组合 55"/>
          <p:cNvGrpSpPr/>
          <p:nvPr/>
        </p:nvGrpSpPr>
        <p:grpSpPr>
          <a:xfrm flipH="1" flipV="1">
            <a:off x="7539178" y="4220024"/>
            <a:ext cx="1604822" cy="923926"/>
            <a:chOff x="0" y="-1"/>
            <a:chExt cx="7563224" cy="4354287"/>
          </a:xfrm>
        </p:grpSpPr>
        <p:pic>
          <p:nvPicPr>
            <p:cNvPr id="57" name="图片 56"/>
            <p:cNvPicPr>
              <a:picLocks noChangeAspect="1"/>
            </p:cNvPicPr>
            <p:nvPr/>
          </p:nvPicPr>
          <p:blipFill>
            <a:blip r:embed="rId3"/>
            <a:stretch>
              <a:fillRect/>
            </a:stretch>
          </p:blipFill>
          <p:spPr>
            <a:xfrm>
              <a:off x="0" y="-1"/>
              <a:ext cx="7563224" cy="4354287"/>
            </a:xfrm>
            <a:prstGeom prst="rect">
              <a:avLst/>
            </a:prstGeom>
          </p:spPr>
        </p:pic>
        <p:pic>
          <p:nvPicPr>
            <p:cNvPr id="58" name="图片 57"/>
            <p:cNvPicPr>
              <a:picLocks noChangeAspect="1"/>
            </p:cNvPicPr>
            <p:nvPr/>
          </p:nvPicPr>
          <p:blipFill>
            <a:blip r:embed="rId4"/>
            <a:stretch>
              <a:fillRect/>
            </a:stretch>
          </p:blipFill>
          <p:spPr>
            <a:xfrm>
              <a:off x="2" y="0"/>
              <a:ext cx="6255656" cy="1990719"/>
            </a:xfrm>
            <a:prstGeom prst="rect">
              <a:avLst/>
            </a:prstGeom>
          </p:spPr>
        </p:pic>
      </p:grpSp>
      <p:sp>
        <p:nvSpPr>
          <p:cNvPr id="2" name="文本框 1"/>
          <p:cNvSpPr txBox="1"/>
          <p:nvPr/>
        </p:nvSpPr>
        <p:spPr>
          <a:xfrm>
            <a:off x="470218" y="692785"/>
            <a:ext cx="4183380" cy="398780"/>
          </a:xfrm>
          <a:prstGeom prst="rect">
            <a:avLst/>
          </a:prstGeom>
          <a:noFill/>
        </p:spPr>
        <p:txBody>
          <a:bodyPr wrap="none" rtlCol="0" anchor="t">
            <a:spAutoFit/>
          </a:bodyPr>
          <a:lstStyle/>
          <a:p>
            <a:pPr algn="l"/>
            <a:r>
              <a:rPr lang="zh-CN" altLang="en-US" sz="20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三、责任认定及处理（部分人员）</a:t>
            </a:r>
          </a:p>
        </p:txBody>
      </p:sp>
      <p:graphicFrame>
        <p:nvGraphicFramePr>
          <p:cNvPr id="6" name="Group 1369"/>
          <p:cNvGraphicFramePr>
            <a:graphicFrameLocks noGrp="1"/>
          </p:cNvGraphicFramePr>
          <p:nvPr/>
        </p:nvGraphicFramePr>
        <p:xfrm>
          <a:off x="470218" y="1216475"/>
          <a:ext cx="8203565" cy="3566160"/>
        </p:xfrm>
        <a:graphic>
          <a:graphicData uri="http://schemas.openxmlformats.org/drawingml/2006/table">
            <a:tbl>
              <a:tblPr/>
              <a:tblGrid>
                <a:gridCol w="695325">
                  <a:extLst>
                    <a:ext uri="{9D8B030D-6E8A-4147-A177-3AD203B41FA5}">
                      <a16:colId xmlns:a16="http://schemas.microsoft.com/office/drawing/2014/main" val="20000"/>
                    </a:ext>
                  </a:extLst>
                </a:gridCol>
                <a:gridCol w="2324100">
                  <a:extLst>
                    <a:ext uri="{9D8B030D-6E8A-4147-A177-3AD203B41FA5}">
                      <a16:colId xmlns:a16="http://schemas.microsoft.com/office/drawing/2014/main" val="20001"/>
                    </a:ext>
                  </a:extLst>
                </a:gridCol>
                <a:gridCol w="2244090">
                  <a:extLst>
                    <a:ext uri="{9D8B030D-6E8A-4147-A177-3AD203B41FA5}">
                      <a16:colId xmlns:a16="http://schemas.microsoft.com/office/drawing/2014/main" val="20002"/>
                    </a:ext>
                  </a:extLst>
                </a:gridCol>
                <a:gridCol w="1282700">
                  <a:extLst>
                    <a:ext uri="{9D8B030D-6E8A-4147-A177-3AD203B41FA5}">
                      <a16:colId xmlns:a16="http://schemas.microsoft.com/office/drawing/2014/main" val="20003"/>
                    </a:ext>
                  </a:extLst>
                </a:gridCol>
                <a:gridCol w="1657350">
                  <a:extLst>
                    <a:ext uri="{9D8B030D-6E8A-4147-A177-3AD203B41FA5}">
                      <a16:colId xmlns:a16="http://schemas.microsoft.com/office/drawing/2014/main" val="20004"/>
                    </a:ext>
                  </a:extLst>
                </a:gridCol>
              </a:tblGrid>
              <a:tr h="274320">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姓 名</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职  务</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过  错</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罪  名</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刑   罚</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0080">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高伟忠</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静安区建委原主任</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收受总包贿赂，许诺将工程发包给某单位，在工程项目未申报、无许可证情况下同意开工</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滥用职权罪、</a:t>
                      </a:r>
                      <a:b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b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受贿罪</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有期徒刑</a:t>
                      </a:r>
                      <a:r>
                        <a:rPr kumimoji="0" lang="en-US" altLang="zh-CN"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16</a:t>
                      </a: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年</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姚亚明</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静安区建委原副主任</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通过违规招投标等形式具体操作总包中标</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滥用职权罪</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有期徒刑</a:t>
                      </a:r>
                      <a:r>
                        <a:rPr kumimoji="0" lang="en-US" altLang="zh-CN"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5</a:t>
                      </a: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年</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0080">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周建民</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静安区建委原综合管理科科长</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收受贿赂，在明知工程项目未申报、无许可证情况下，积极执行违规开工的决定</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滥用职权罪、</a:t>
                      </a:r>
                      <a:b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b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受贿罪</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有期徒刑</a:t>
                      </a:r>
                      <a:r>
                        <a:rPr kumimoji="0" lang="en-US" altLang="zh-CN"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13</a:t>
                      </a: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年</a:t>
                      </a:r>
                      <a:r>
                        <a:rPr kumimoji="0" lang="en-US" altLang="zh-CN"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6</a:t>
                      </a: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个月</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0080">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张  权</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静安区建委原综合管理科经办人</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收受贿赂，在明知工程项目未申报、无许可证情况下，积极执行违规开工的决定</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滥用职权罪、</a:t>
                      </a:r>
                      <a:b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b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受贿罪</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有期徒刑</a:t>
                      </a:r>
                      <a:r>
                        <a:rPr kumimoji="0" lang="en-US" altLang="zh-CN"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13</a:t>
                      </a: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年</a:t>
                      </a:r>
                      <a:r>
                        <a:rPr kumimoji="0" lang="en-US" altLang="zh-CN"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6</a:t>
                      </a: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个月</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00">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董  放</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上海静安区建设总公司原总经理</a:t>
                      </a:r>
                      <a:br>
                        <a:rPr kumimoji="0" lang="zh-CN" alt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br>
                      <a:r>
                        <a:rPr kumimoji="0" lang="zh-CN" alt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（总包总经理）</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dirty="0">
                          <a:ln>
                            <a:noFill/>
                          </a:ln>
                          <a:solidFill>
                            <a:srgbClr val="16B6C2"/>
                          </a:solidFill>
                          <a:effectLst/>
                          <a:latin typeface="微软雅黑" panose="020B0503020204020204" pitchFamily="34" charset="-122"/>
                          <a:ea typeface="微软雅黑" panose="020B0503020204020204" pitchFamily="34" charset="-122"/>
                        </a:rPr>
                        <a:t>将工程转包给不具资质的分包；未落实安全生产责任制</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重大责任事故罪</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有期徒刑</a:t>
                      </a:r>
                      <a:r>
                        <a:rPr kumimoji="0" lang="en-US" altLang="zh-CN"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5</a:t>
                      </a: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年</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00">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瞿幼棣</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上海静安区建设总公司副总经理</a:t>
                      </a:r>
                      <a:br>
                        <a:rPr kumimoji="0" lang="zh-CN" alt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br>
                      <a:r>
                        <a:rPr kumimoji="0" lang="zh-CN" alt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（总包副总经理）</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将工程转包给不具资质的分包；未落实安全生产责任制</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重大责任事故罪</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1200" b="1" i="0" u="none" strike="noStrike" cap="none" normalizeH="0" baseline="0" dirty="0">
                          <a:ln>
                            <a:noFill/>
                          </a:ln>
                          <a:solidFill>
                            <a:srgbClr val="16B6C2"/>
                          </a:solidFill>
                          <a:effectLst/>
                          <a:latin typeface="微软雅黑" panose="020B0503020204020204" pitchFamily="34" charset="-122"/>
                          <a:ea typeface="微软雅黑" panose="020B0503020204020204" pitchFamily="34" charset="-122"/>
                        </a:rPr>
                        <a:t>有期徒刑</a:t>
                      </a:r>
                      <a:r>
                        <a:rPr kumimoji="0" lang="en-US" altLang="zh-CN" sz="1200" b="1" i="0" u="none" strike="noStrike" cap="none" normalizeH="0" baseline="0" dirty="0">
                          <a:ln>
                            <a:noFill/>
                          </a:ln>
                          <a:solidFill>
                            <a:srgbClr val="16B6C2"/>
                          </a:solidFill>
                          <a:effectLst/>
                          <a:latin typeface="微软雅黑" panose="020B0503020204020204" pitchFamily="34" charset="-122"/>
                          <a:ea typeface="微软雅黑" panose="020B0503020204020204" pitchFamily="34" charset="-122"/>
                        </a:rPr>
                        <a:t>4</a:t>
                      </a:r>
                      <a:r>
                        <a:rPr kumimoji="0" lang="zh-CN" altLang="en-US" sz="1200" b="1" i="0" u="none" strike="noStrike" cap="none" normalizeH="0" baseline="0" dirty="0">
                          <a:ln>
                            <a:noFill/>
                          </a:ln>
                          <a:solidFill>
                            <a:srgbClr val="16B6C2"/>
                          </a:solidFill>
                          <a:effectLst/>
                          <a:latin typeface="微软雅黑" panose="020B0503020204020204" pitchFamily="34" charset="-122"/>
                          <a:ea typeface="微软雅黑" panose="020B0503020204020204" pitchFamily="34" charset="-122"/>
                        </a:rPr>
                        <a:t>年</a:t>
                      </a:r>
                      <a:r>
                        <a:rPr kumimoji="0" lang="en-US" altLang="zh-CN" sz="1200" b="1" i="0" u="none" strike="noStrike" cap="none" normalizeH="0" baseline="0" dirty="0">
                          <a:ln>
                            <a:noFill/>
                          </a:ln>
                          <a:solidFill>
                            <a:srgbClr val="16B6C2"/>
                          </a:solidFill>
                          <a:effectLst/>
                          <a:latin typeface="微软雅黑" panose="020B0503020204020204" pitchFamily="34" charset="-122"/>
                          <a:ea typeface="微软雅黑" panose="020B0503020204020204" pitchFamily="34" charset="-122"/>
                        </a:rPr>
                        <a:t>6</a:t>
                      </a:r>
                      <a:r>
                        <a:rPr kumimoji="0" lang="zh-CN" altLang="en-US" sz="1200" b="1" i="0" u="none" strike="noStrike" cap="none" normalizeH="0" baseline="0" dirty="0">
                          <a:ln>
                            <a:noFill/>
                          </a:ln>
                          <a:solidFill>
                            <a:srgbClr val="16B6C2"/>
                          </a:solidFill>
                          <a:effectLst/>
                          <a:latin typeface="微软雅黑" panose="020B0503020204020204" pitchFamily="34" charset="-122"/>
                          <a:ea typeface="微软雅黑" panose="020B0503020204020204" pitchFamily="34" charset="-122"/>
                        </a:rPr>
                        <a:t>个月</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41020" y="232410"/>
            <a:ext cx="400494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第四章  典型事故案例分析</a:t>
            </a:r>
          </a:p>
        </p:txBody>
      </p:sp>
      <p:grpSp>
        <p:nvGrpSpPr>
          <p:cNvPr id="56" name="组合 55"/>
          <p:cNvGrpSpPr/>
          <p:nvPr/>
        </p:nvGrpSpPr>
        <p:grpSpPr>
          <a:xfrm flipH="1" flipV="1">
            <a:off x="7539178" y="4220024"/>
            <a:ext cx="1604822" cy="923926"/>
            <a:chOff x="0" y="-1"/>
            <a:chExt cx="7563224" cy="4354287"/>
          </a:xfrm>
        </p:grpSpPr>
        <p:pic>
          <p:nvPicPr>
            <p:cNvPr id="57" name="图片 56"/>
            <p:cNvPicPr>
              <a:picLocks noChangeAspect="1"/>
            </p:cNvPicPr>
            <p:nvPr/>
          </p:nvPicPr>
          <p:blipFill>
            <a:blip r:embed="rId3"/>
            <a:stretch>
              <a:fillRect/>
            </a:stretch>
          </p:blipFill>
          <p:spPr>
            <a:xfrm>
              <a:off x="0" y="-1"/>
              <a:ext cx="7563224" cy="4354287"/>
            </a:xfrm>
            <a:prstGeom prst="rect">
              <a:avLst/>
            </a:prstGeom>
          </p:spPr>
        </p:pic>
        <p:pic>
          <p:nvPicPr>
            <p:cNvPr id="58" name="图片 57"/>
            <p:cNvPicPr>
              <a:picLocks noChangeAspect="1"/>
            </p:cNvPicPr>
            <p:nvPr/>
          </p:nvPicPr>
          <p:blipFill>
            <a:blip r:embed="rId4"/>
            <a:stretch>
              <a:fillRect/>
            </a:stretch>
          </p:blipFill>
          <p:spPr>
            <a:xfrm>
              <a:off x="2" y="0"/>
              <a:ext cx="6255656" cy="1990719"/>
            </a:xfrm>
            <a:prstGeom prst="rect">
              <a:avLst/>
            </a:prstGeom>
          </p:spPr>
        </p:pic>
      </p:grpSp>
      <p:graphicFrame>
        <p:nvGraphicFramePr>
          <p:cNvPr id="6" name="Group 1369"/>
          <p:cNvGraphicFramePr>
            <a:graphicFrameLocks noGrp="1"/>
          </p:cNvGraphicFramePr>
          <p:nvPr/>
        </p:nvGraphicFramePr>
        <p:xfrm>
          <a:off x="470218" y="949775"/>
          <a:ext cx="8203565" cy="3657576"/>
        </p:xfrm>
        <a:graphic>
          <a:graphicData uri="http://schemas.openxmlformats.org/drawingml/2006/table">
            <a:tbl>
              <a:tblPr/>
              <a:tblGrid>
                <a:gridCol w="657225">
                  <a:extLst>
                    <a:ext uri="{9D8B030D-6E8A-4147-A177-3AD203B41FA5}">
                      <a16:colId xmlns:a16="http://schemas.microsoft.com/office/drawing/2014/main" val="20000"/>
                    </a:ext>
                  </a:extLst>
                </a:gridCol>
                <a:gridCol w="2914650">
                  <a:extLst>
                    <a:ext uri="{9D8B030D-6E8A-4147-A177-3AD203B41FA5}">
                      <a16:colId xmlns:a16="http://schemas.microsoft.com/office/drawing/2014/main" val="20001"/>
                    </a:ext>
                  </a:extLst>
                </a:gridCol>
                <a:gridCol w="1901190">
                  <a:extLst>
                    <a:ext uri="{9D8B030D-6E8A-4147-A177-3AD203B41FA5}">
                      <a16:colId xmlns:a16="http://schemas.microsoft.com/office/drawing/2014/main" val="20002"/>
                    </a:ext>
                  </a:extLst>
                </a:gridCol>
                <a:gridCol w="968375">
                  <a:extLst>
                    <a:ext uri="{9D8B030D-6E8A-4147-A177-3AD203B41FA5}">
                      <a16:colId xmlns:a16="http://schemas.microsoft.com/office/drawing/2014/main" val="20003"/>
                    </a:ext>
                  </a:extLst>
                </a:gridCol>
                <a:gridCol w="1762125">
                  <a:extLst>
                    <a:ext uri="{9D8B030D-6E8A-4147-A177-3AD203B41FA5}">
                      <a16:colId xmlns:a16="http://schemas.microsoft.com/office/drawing/2014/main" val="20004"/>
                    </a:ext>
                  </a:extLst>
                </a:gridCol>
              </a:tblGrid>
              <a:tr h="274320">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姓 名</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职  务</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过  错</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罪  名</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刑   罚</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0080">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周  峥</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上海静安区建设总公司副总经理</a:t>
                      </a:r>
                      <a:br>
                        <a:rPr kumimoji="0" lang="zh-CN" altLang="en-US"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br>
                      <a:r>
                        <a:rPr kumimoji="0" lang="zh-CN" altLang="en-US"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（总包副总经理）</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将工程转包给不具资质的分包；未落实安全生产责任制</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重大责任事故罪</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有期徒刑</a:t>
                      </a:r>
                      <a:r>
                        <a:rPr kumimoji="0" lang="en-US" altLang="zh-CN"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4</a:t>
                      </a: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年</a:t>
                      </a:r>
                      <a:r>
                        <a:rPr kumimoji="0" lang="en-US" altLang="zh-CN"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6</a:t>
                      </a: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个月</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曹  磊</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上海静安区建设总公司安全设备科科员</a:t>
                      </a:r>
                      <a:br>
                        <a:rPr kumimoji="0" lang="zh-CN" altLang="en-US"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br>
                      <a:r>
                        <a:rPr kumimoji="0" lang="zh-CN" altLang="en-US"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（总包安全设备科科员）</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dirty="0">
                          <a:ln>
                            <a:noFill/>
                          </a:ln>
                          <a:solidFill>
                            <a:srgbClr val="16B6C2"/>
                          </a:solidFill>
                          <a:effectLst/>
                          <a:latin typeface="微软雅黑" panose="020B0503020204020204" pitchFamily="34" charset="-122"/>
                          <a:ea typeface="微软雅黑" panose="020B0503020204020204" pitchFamily="34" charset="-122"/>
                        </a:rPr>
                        <a:t>未认真履行提供安全设备的职责，电焊作业中，未向施工人员提供灭火器、接火盆等设备。</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dirty="0">
                          <a:ln>
                            <a:noFill/>
                          </a:ln>
                          <a:solidFill>
                            <a:srgbClr val="16B6C2"/>
                          </a:solidFill>
                          <a:effectLst/>
                          <a:latin typeface="微软雅黑" panose="020B0503020204020204" pitchFamily="34" charset="-122"/>
                          <a:ea typeface="微软雅黑" panose="020B0503020204020204" pitchFamily="34" charset="-122"/>
                        </a:rPr>
                        <a:t>重大责任事故罪</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dirty="0">
                          <a:ln>
                            <a:noFill/>
                          </a:ln>
                          <a:solidFill>
                            <a:srgbClr val="16B6C2"/>
                          </a:solidFill>
                          <a:effectLst/>
                          <a:latin typeface="微软雅黑" panose="020B0503020204020204" pitchFamily="34" charset="-122"/>
                          <a:ea typeface="微软雅黑" panose="020B0503020204020204" pitchFamily="34" charset="-122"/>
                        </a:rPr>
                        <a:t>有期徒刑</a:t>
                      </a:r>
                      <a:r>
                        <a:rPr kumimoji="0" lang="en-US" altLang="zh-CN" sz="1200" b="1" i="0" u="none" strike="noStrike" cap="none" normalizeH="0" baseline="0" dirty="0">
                          <a:ln>
                            <a:noFill/>
                          </a:ln>
                          <a:solidFill>
                            <a:srgbClr val="16B6C2"/>
                          </a:solidFill>
                          <a:effectLst/>
                          <a:latin typeface="微软雅黑" panose="020B0503020204020204" pitchFamily="34" charset="-122"/>
                          <a:ea typeface="微软雅黑" panose="020B0503020204020204" pitchFamily="34" charset="-122"/>
                        </a:rPr>
                        <a:t>2</a:t>
                      </a:r>
                      <a:r>
                        <a:rPr kumimoji="0" lang="zh-CN" altLang="en-US" sz="1200" b="1" i="0" u="none" strike="noStrike" cap="none" normalizeH="0" baseline="0" dirty="0">
                          <a:ln>
                            <a:noFill/>
                          </a:ln>
                          <a:solidFill>
                            <a:srgbClr val="16B6C2"/>
                          </a:solidFill>
                          <a:effectLst/>
                          <a:latin typeface="微软雅黑" panose="020B0503020204020204" pitchFamily="34" charset="-122"/>
                          <a:ea typeface="微软雅黑" panose="020B0503020204020204" pitchFamily="34" charset="-122"/>
                        </a:rPr>
                        <a:t>年</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0080">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范玮民</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上海静安区建设总公司技术质量科科长助理</a:t>
                      </a:r>
                      <a:br>
                        <a:rPr kumimoji="0" lang="zh-CN" altLang="en-US"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br>
                      <a:r>
                        <a:rPr kumimoji="0" lang="zh-CN" altLang="en-US"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（总包技术质量科科员</a:t>
                      </a:r>
                    </a:p>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挂名该项目的项目经理）</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dirty="0">
                          <a:ln>
                            <a:noFill/>
                          </a:ln>
                          <a:solidFill>
                            <a:srgbClr val="16B6C2"/>
                          </a:solidFill>
                          <a:effectLst/>
                          <a:latin typeface="微软雅黑" panose="020B0503020204020204" pitchFamily="34" charset="-122"/>
                          <a:ea typeface="微软雅黑" panose="020B0503020204020204" pitchFamily="34" charset="-122"/>
                        </a:rPr>
                        <a:t>从未到岗履行项目经理组织施工和安全生产管理职责，致使项目经理对工程监管职责虚置。</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dirty="0">
                          <a:ln>
                            <a:noFill/>
                          </a:ln>
                          <a:solidFill>
                            <a:srgbClr val="16B6C2"/>
                          </a:solidFill>
                          <a:effectLst/>
                          <a:latin typeface="微软雅黑" panose="020B0503020204020204" pitchFamily="34" charset="-122"/>
                          <a:ea typeface="微软雅黑" panose="020B0503020204020204" pitchFamily="34" charset="-122"/>
                        </a:rPr>
                        <a:t>重大责任事故罪</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dirty="0">
                          <a:ln>
                            <a:noFill/>
                          </a:ln>
                          <a:solidFill>
                            <a:srgbClr val="16B6C2"/>
                          </a:solidFill>
                          <a:effectLst/>
                          <a:latin typeface="微软雅黑" panose="020B0503020204020204" pitchFamily="34" charset="-122"/>
                          <a:ea typeface="微软雅黑" panose="020B0503020204020204" pitchFamily="34" charset="-122"/>
                        </a:rPr>
                        <a:t>有期徒刑</a:t>
                      </a:r>
                      <a:r>
                        <a:rPr kumimoji="0" lang="en-US" altLang="zh-CN" sz="1200" b="1" i="0" u="none" strike="noStrike" cap="none" normalizeH="0" baseline="0" dirty="0">
                          <a:ln>
                            <a:noFill/>
                          </a:ln>
                          <a:solidFill>
                            <a:srgbClr val="16B6C2"/>
                          </a:solidFill>
                          <a:effectLst/>
                          <a:latin typeface="微软雅黑" panose="020B0503020204020204" pitchFamily="34" charset="-122"/>
                          <a:ea typeface="微软雅黑" panose="020B0503020204020204" pitchFamily="34" charset="-122"/>
                        </a:rPr>
                        <a:t>2</a:t>
                      </a:r>
                      <a:r>
                        <a:rPr kumimoji="0" lang="zh-CN" altLang="en-US" sz="1200" b="1" i="0" u="none" strike="noStrike" cap="none" normalizeH="0" baseline="0" dirty="0">
                          <a:ln>
                            <a:noFill/>
                          </a:ln>
                          <a:solidFill>
                            <a:srgbClr val="16B6C2"/>
                          </a:solidFill>
                          <a:effectLst/>
                          <a:latin typeface="微软雅黑" panose="020B0503020204020204" pitchFamily="34" charset="-122"/>
                          <a:ea typeface="微软雅黑" panose="020B0503020204020204" pitchFamily="34" charset="-122"/>
                        </a:rPr>
                        <a:t>年，缓刑</a:t>
                      </a:r>
                      <a:r>
                        <a:rPr kumimoji="0" lang="en-US" altLang="zh-CN" sz="1200" b="1" i="0" u="none" strike="noStrike" cap="none" normalizeH="0" baseline="0" dirty="0">
                          <a:ln>
                            <a:noFill/>
                          </a:ln>
                          <a:solidFill>
                            <a:srgbClr val="16B6C2"/>
                          </a:solidFill>
                          <a:effectLst/>
                          <a:latin typeface="微软雅黑" panose="020B0503020204020204" pitchFamily="34" charset="-122"/>
                          <a:ea typeface="微软雅黑" panose="020B0503020204020204" pitchFamily="34" charset="-122"/>
                        </a:rPr>
                        <a:t>3</a:t>
                      </a:r>
                      <a:r>
                        <a:rPr kumimoji="0" lang="zh-CN" altLang="en-US" sz="1200" b="1" i="0" u="none" strike="noStrike" cap="none" normalizeH="0" baseline="0" dirty="0">
                          <a:ln>
                            <a:noFill/>
                          </a:ln>
                          <a:solidFill>
                            <a:srgbClr val="16B6C2"/>
                          </a:solidFill>
                          <a:effectLst/>
                          <a:latin typeface="微软雅黑" panose="020B0503020204020204" pitchFamily="34" charset="-122"/>
                          <a:ea typeface="微软雅黑" panose="020B0503020204020204" pitchFamily="34" charset="-122"/>
                        </a:rPr>
                        <a:t>年</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0080">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张永新</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上海市静安建设工程监理有限公司总监</a:t>
                      </a:r>
                      <a:br>
                        <a:rPr kumimoji="0" lang="zh-CN" altLang="en-US"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br>
                      <a:r>
                        <a:rPr kumimoji="0" lang="zh-CN" altLang="en-US"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（总监）</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对现场违规行为未及时制止，未认真履行总监职责</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重大责任事故罪</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有期徒刑</a:t>
                      </a:r>
                      <a:r>
                        <a:rPr kumimoji="0" lang="en-US" altLang="zh-CN"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5</a:t>
                      </a: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年</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00">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卫平儒</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上海市静安建设工程监理有限公司监理</a:t>
                      </a:r>
                      <a:br>
                        <a:rPr kumimoji="0" lang="zh-CN" altLang="en-US"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br>
                      <a:r>
                        <a:rPr kumimoji="0" lang="zh-CN" altLang="en-US"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（安全监理员）</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dirty="0">
                          <a:ln>
                            <a:noFill/>
                          </a:ln>
                          <a:solidFill>
                            <a:srgbClr val="16B6C2"/>
                          </a:solidFill>
                          <a:effectLst/>
                          <a:latin typeface="微软雅黑" panose="020B0503020204020204" pitchFamily="34" charset="-122"/>
                          <a:ea typeface="微软雅黑" panose="020B0503020204020204" pitchFamily="34" charset="-122"/>
                        </a:rPr>
                        <a:t>对现场违规行为未及时制止，未认真履行监理职责</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重大责任事故罪</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dirty="0">
                          <a:ln>
                            <a:noFill/>
                          </a:ln>
                          <a:solidFill>
                            <a:srgbClr val="16B6C2"/>
                          </a:solidFill>
                          <a:effectLst/>
                          <a:latin typeface="微软雅黑" panose="020B0503020204020204" pitchFamily="34" charset="-122"/>
                          <a:ea typeface="微软雅黑" panose="020B0503020204020204" pitchFamily="34" charset="-122"/>
                        </a:rPr>
                        <a:t>有期徒刑</a:t>
                      </a:r>
                      <a:r>
                        <a:rPr kumimoji="0" lang="en-US" altLang="zh-CN" sz="1200" b="1" i="0" u="none" strike="noStrike" cap="none" normalizeH="0" baseline="0" dirty="0">
                          <a:ln>
                            <a:noFill/>
                          </a:ln>
                          <a:solidFill>
                            <a:srgbClr val="16B6C2"/>
                          </a:solidFill>
                          <a:effectLst/>
                          <a:latin typeface="微软雅黑" panose="020B0503020204020204" pitchFamily="34" charset="-122"/>
                          <a:ea typeface="微软雅黑" panose="020B0503020204020204" pitchFamily="34" charset="-122"/>
                        </a:rPr>
                        <a:t>2</a:t>
                      </a:r>
                      <a:r>
                        <a:rPr kumimoji="0" lang="zh-CN" altLang="en-US" sz="1200" b="1" i="0" u="none" strike="noStrike" cap="none" normalizeH="0" baseline="0" dirty="0">
                          <a:ln>
                            <a:noFill/>
                          </a:ln>
                          <a:solidFill>
                            <a:srgbClr val="16B6C2"/>
                          </a:solidFill>
                          <a:effectLst/>
                          <a:latin typeface="微软雅黑" panose="020B0503020204020204" pitchFamily="34" charset="-122"/>
                          <a:ea typeface="微软雅黑" panose="020B0503020204020204" pitchFamily="34" charset="-122"/>
                        </a:rPr>
                        <a:t>年</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41020" y="232410"/>
            <a:ext cx="400494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第四章  典型事故案例分析</a:t>
            </a:r>
          </a:p>
        </p:txBody>
      </p:sp>
      <p:grpSp>
        <p:nvGrpSpPr>
          <p:cNvPr id="56" name="组合 55"/>
          <p:cNvGrpSpPr/>
          <p:nvPr/>
        </p:nvGrpSpPr>
        <p:grpSpPr>
          <a:xfrm flipH="1" flipV="1">
            <a:off x="7539178" y="4220024"/>
            <a:ext cx="1604822" cy="923926"/>
            <a:chOff x="0" y="-1"/>
            <a:chExt cx="7563224" cy="4354287"/>
          </a:xfrm>
        </p:grpSpPr>
        <p:pic>
          <p:nvPicPr>
            <p:cNvPr id="57" name="图片 56"/>
            <p:cNvPicPr>
              <a:picLocks noChangeAspect="1"/>
            </p:cNvPicPr>
            <p:nvPr/>
          </p:nvPicPr>
          <p:blipFill>
            <a:blip r:embed="rId3"/>
            <a:stretch>
              <a:fillRect/>
            </a:stretch>
          </p:blipFill>
          <p:spPr>
            <a:xfrm>
              <a:off x="0" y="-1"/>
              <a:ext cx="7563224" cy="4354287"/>
            </a:xfrm>
            <a:prstGeom prst="rect">
              <a:avLst/>
            </a:prstGeom>
          </p:spPr>
        </p:pic>
        <p:pic>
          <p:nvPicPr>
            <p:cNvPr id="58" name="图片 57"/>
            <p:cNvPicPr>
              <a:picLocks noChangeAspect="1"/>
            </p:cNvPicPr>
            <p:nvPr/>
          </p:nvPicPr>
          <p:blipFill>
            <a:blip r:embed="rId4"/>
            <a:stretch>
              <a:fillRect/>
            </a:stretch>
          </p:blipFill>
          <p:spPr>
            <a:xfrm>
              <a:off x="2" y="0"/>
              <a:ext cx="6255656" cy="1990719"/>
            </a:xfrm>
            <a:prstGeom prst="rect">
              <a:avLst/>
            </a:prstGeom>
          </p:spPr>
        </p:pic>
      </p:grpSp>
      <p:graphicFrame>
        <p:nvGraphicFramePr>
          <p:cNvPr id="6" name="Group 1369"/>
          <p:cNvGraphicFramePr>
            <a:graphicFrameLocks noGrp="1"/>
          </p:cNvGraphicFramePr>
          <p:nvPr/>
        </p:nvGraphicFramePr>
        <p:xfrm>
          <a:off x="470218" y="883100"/>
          <a:ext cx="8203565" cy="3840480"/>
        </p:xfrm>
        <a:graphic>
          <a:graphicData uri="http://schemas.openxmlformats.org/drawingml/2006/table">
            <a:tbl>
              <a:tblPr/>
              <a:tblGrid>
                <a:gridCol w="657225">
                  <a:extLst>
                    <a:ext uri="{9D8B030D-6E8A-4147-A177-3AD203B41FA5}">
                      <a16:colId xmlns:a16="http://schemas.microsoft.com/office/drawing/2014/main" val="20000"/>
                    </a:ext>
                  </a:extLst>
                </a:gridCol>
                <a:gridCol w="1800225">
                  <a:extLst>
                    <a:ext uri="{9D8B030D-6E8A-4147-A177-3AD203B41FA5}">
                      <a16:colId xmlns:a16="http://schemas.microsoft.com/office/drawing/2014/main" val="20001"/>
                    </a:ext>
                  </a:extLst>
                </a:gridCol>
                <a:gridCol w="317754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552575">
                  <a:extLst>
                    <a:ext uri="{9D8B030D-6E8A-4147-A177-3AD203B41FA5}">
                      <a16:colId xmlns:a16="http://schemas.microsoft.com/office/drawing/2014/main" val="20004"/>
                    </a:ext>
                  </a:extLst>
                </a:gridCol>
              </a:tblGrid>
              <a:tr h="274320">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姓 名</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职  务</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过  错</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罪  名</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刑   罚</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0080">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黄佩信</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上海佳艺建筑装饰工程公司总经理</a:t>
                      </a:r>
                      <a:br>
                        <a:rPr kumimoji="0" lang="zh-CN" altLang="en-US"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br>
                      <a:r>
                        <a:rPr kumimoji="0" lang="zh-CN" altLang="en-US" sz="1200" b="1"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rPr>
                        <a:t>（分包商总经理）</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fontAlgn="ctr" hangingPunct="0">
                        <a:lnSpc>
                          <a:spcPct val="100000"/>
                        </a:lnSpc>
                        <a:spcBef>
                          <a:spcPts val="0"/>
                        </a:spcBef>
                        <a:spcAft>
                          <a:spcPct val="0"/>
                        </a:spcAft>
                        <a:buClrTx/>
                        <a:buSzTx/>
                        <a:buFontTx/>
                        <a:buNone/>
                      </a:pPr>
                      <a:r>
                        <a:rPr kumimoji="0" lang="en-US" altLang="zh-CN"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1</a:t>
                      </a: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、通过行贿手段承包工程，并受贿将工程再分包</a:t>
                      </a:r>
                      <a:b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br>
                      <a:r>
                        <a:rPr kumimoji="0" lang="en-US" altLang="zh-CN"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2</a:t>
                      </a: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、没有落实安全生产制度，对工地存在的重大安全事故隐患未进行检查及督促整改</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重大责任事故罪、受贿罪</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有期徒刑</a:t>
                      </a:r>
                      <a:r>
                        <a:rPr kumimoji="0" lang="en-US" altLang="zh-CN"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16</a:t>
                      </a: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马义镑</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上海佳艺建筑装饰工程公司原副经理</a:t>
                      </a:r>
                      <a:br>
                        <a:rPr kumimoji="0" lang="zh-CN" alt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br>
                      <a:r>
                        <a:rPr kumimoji="0" lang="zh-CN" alt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（分包商副总经理）</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fontAlgn="ctr" hangingPunct="0">
                        <a:lnSpc>
                          <a:spcPct val="100000"/>
                        </a:lnSpc>
                        <a:spcBef>
                          <a:spcPts val="0"/>
                        </a:spcBef>
                        <a:spcAft>
                          <a:spcPct val="0"/>
                        </a:spcAft>
                        <a:buClrTx/>
                        <a:buSzTx/>
                        <a:buFontTx/>
                        <a:buNone/>
                      </a:pPr>
                      <a:r>
                        <a:rPr kumimoji="0" lang="en-US" altLang="zh-CN"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1</a:t>
                      </a: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、伙同黄佩信通过行贿手段承包工程，并受贿将工程再分包</a:t>
                      </a:r>
                      <a:b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br>
                      <a:r>
                        <a:rPr kumimoji="0" lang="en-US" altLang="zh-CN"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2</a:t>
                      </a: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、没有落实安全生产制度，对工地存在的重大安全事故隐患未进行检查及督促整改</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重大责任事故罪、受贿罪</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有期徒刑</a:t>
                      </a:r>
                      <a:r>
                        <a:rPr kumimoji="0" lang="en-US" altLang="zh-CN"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15</a:t>
                      </a: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年</a:t>
                      </a:r>
                      <a:r>
                        <a:rPr kumimoji="0" lang="en-US" altLang="zh-CN"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6</a:t>
                      </a: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个月</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0080">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沈大同</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上海佳艺建筑装饰工程公司原项目经理</a:t>
                      </a:r>
                      <a:br>
                        <a:rPr kumimoji="0" lang="zh-CN" alt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br>
                      <a:r>
                        <a:rPr kumimoji="0" lang="zh-CN" alt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（分包商项目经理）</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fontAlgn="ctr" hangingPunct="0">
                        <a:lnSpc>
                          <a:spcPct val="100000"/>
                        </a:lnSpc>
                        <a:spcBef>
                          <a:spcPts val="0"/>
                        </a:spcBef>
                        <a:spcAft>
                          <a:spcPct val="0"/>
                        </a:spcAft>
                        <a:buClrTx/>
                        <a:buSzTx/>
                        <a:buFontTx/>
                        <a:buNone/>
                      </a:pPr>
                      <a:r>
                        <a:rPr kumimoji="0" lang="en-US" altLang="zh-CN"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1</a:t>
                      </a: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、为赶工期，未制定新的施工方案，提出搭设脚手架和外墙保温交叉施工</a:t>
                      </a:r>
                      <a:b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br>
                      <a:r>
                        <a:rPr kumimoji="0" lang="en-US" altLang="zh-CN"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2</a:t>
                      </a: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、未按规定履行安全管理职责，对工地存在的重大安全事故隐患未进行检查及督促整改</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重大责任事故罪</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有期徒刑</a:t>
                      </a:r>
                      <a:r>
                        <a:rPr kumimoji="0" lang="en-US" altLang="zh-CN"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5</a:t>
                      </a: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0080">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陶  忱</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上海佳艺建筑装饰工程公司安全员</a:t>
                      </a:r>
                      <a:br>
                        <a:rPr kumimoji="0" lang="zh-CN" alt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br>
                      <a:r>
                        <a:rPr kumimoji="0" lang="zh-CN" alt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（分包商安全员）</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未认真履行安全监督职责</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重大责任事故罪</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有期徒刑</a:t>
                      </a:r>
                      <a:r>
                        <a:rPr kumimoji="0" lang="en-US" altLang="zh-CN"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3</a:t>
                      </a: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年</a:t>
                      </a:r>
                      <a:r>
                        <a:rPr kumimoji="0" lang="en-US" altLang="zh-CN"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6</a:t>
                      </a: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个月</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00">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吴国略</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rPr>
                        <a:t>电焊工</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无资质进行电焊作业</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a:ln>
                            <a:noFill/>
                          </a:ln>
                          <a:solidFill>
                            <a:srgbClr val="16B6C2"/>
                          </a:solidFill>
                          <a:effectLst/>
                          <a:latin typeface="微软雅黑" panose="020B0503020204020204" pitchFamily="34" charset="-122"/>
                          <a:ea typeface="微软雅黑" panose="020B0503020204020204" pitchFamily="34" charset="-122"/>
                        </a:rPr>
                        <a:t>重大责任事故罪</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fontAlgn="ctr" hangingPunct="0">
                        <a:lnSpc>
                          <a:spcPct val="100000"/>
                        </a:lnSpc>
                        <a:spcBef>
                          <a:spcPts val="0"/>
                        </a:spcBef>
                        <a:spcAft>
                          <a:spcPct val="0"/>
                        </a:spcAft>
                        <a:buClrTx/>
                        <a:buSzTx/>
                        <a:buFontTx/>
                        <a:buNone/>
                      </a:pPr>
                      <a:r>
                        <a:rPr kumimoji="0" lang="zh-CN" altLang="en-US" sz="1200" b="1" i="0" u="none" strike="noStrike" cap="none" normalizeH="0" baseline="0" dirty="0">
                          <a:ln>
                            <a:noFill/>
                          </a:ln>
                          <a:solidFill>
                            <a:srgbClr val="16B6C2"/>
                          </a:solidFill>
                          <a:effectLst/>
                          <a:latin typeface="微软雅黑" panose="020B0503020204020204" pitchFamily="34" charset="-122"/>
                          <a:ea typeface="微软雅黑" panose="020B0503020204020204" pitchFamily="34" charset="-122"/>
                        </a:rPr>
                        <a:t>有期徒刑</a:t>
                      </a:r>
                      <a:r>
                        <a:rPr kumimoji="0" lang="en-US" altLang="zh-CN" sz="1200" b="1" i="0" u="none" strike="noStrike" cap="none" normalizeH="0" baseline="0" dirty="0">
                          <a:ln>
                            <a:noFill/>
                          </a:ln>
                          <a:solidFill>
                            <a:srgbClr val="16B6C2"/>
                          </a:solidFill>
                          <a:effectLst/>
                          <a:latin typeface="微软雅黑" panose="020B0503020204020204" pitchFamily="34" charset="-122"/>
                          <a:ea typeface="微软雅黑" panose="020B0503020204020204" pitchFamily="34" charset="-122"/>
                        </a:rPr>
                        <a:t>1</a:t>
                      </a:r>
                      <a:r>
                        <a:rPr kumimoji="0" lang="zh-CN" altLang="en-US" sz="1200" b="1" i="0" u="none" strike="noStrike" cap="none" normalizeH="0" baseline="0" dirty="0">
                          <a:ln>
                            <a:noFill/>
                          </a:ln>
                          <a:solidFill>
                            <a:srgbClr val="16B6C2"/>
                          </a:solidFill>
                          <a:effectLst/>
                          <a:latin typeface="微软雅黑" panose="020B0503020204020204" pitchFamily="34" charset="-122"/>
                          <a:ea typeface="微软雅黑" panose="020B0503020204020204" pitchFamily="34" charset="-122"/>
                        </a:rPr>
                        <a:t>年，缓刑</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41020" y="232410"/>
            <a:ext cx="400494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第四章  典型事故案例分析</a:t>
            </a:r>
          </a:p>
        </p:txBody>
      </p:sp>
      <p:grpSp>
        <p:nvGrpSpPr>
          <p:cNvPr id="56" name="组合 55"/>
          <p:cNvGrpSpPr/>
          <p:nvPr/>
        </p:nvGrpSpPr>
        <p:grpSpPr>
          <a:xfrm flipH="1" flipV="1">
            <a:off x="7539178" y="4220024"/>
            <a:ext cx="1604822" cy="923926"/>
            <a:chOff x="0" y="-1"/>
            <a:chExt cx="7563224" cy="4354287"/>
          </a:xfrm>
        </p:grpSpPr>
        <p:pic>
          <p:nvPicPr>
            <p:cNvPr id="57" name="图片 56"/>
            <p:cNvPicPr>
              <a:picLocks noChangeAspect="1"/>
            </p:cNvPicPr>
            <p:nvPr/>
          </p:nvPicPr>
          <p:blipFill>
            <a:blip r:embed="rId3"/>
            <a:stretch>
              <a:fillRect/>
            </a:stretch>
          </p:blipFill>
          <p:spPr>
            <a:xfrm>
              <a:off x="0" y="-1"/>
              <a:ext cx="7563224" cy="4354287"/>
            </a:xfrm>
            <a:prstGeom prst="rect">
              <a:avLst/>
            </a:prstGeom>
          </p:spPr>
        </p:pic>
        <p:pic>
          <p:nvPicPr>
            <p:cNvPr id="58" name="图片 57"/>
            <p:cNvPicPr>
              <a:picLocks noChangeAspect="1"/>
            </p:cNvPicPr>
            <p:nvPr/>
          </p:nvPicPr>
          <p:blipFill>
            <a:blip r:embed="rId4"/>
            <a:stretch>
              <a:fillRect/>
            </a:stretch>
          </p:blipFill>
          <p:spPr>
            <a:xfrm>
              <a:off x="2" y="0"/>
              <a:ext cx="6255656" cy="1990719"/>
            </a:xfrm>
            <a:prstGeom prst="rect">
              <a:avLst/>
            </a:prstGeom>
          </p:spPr>
        </p:pic>
      </p:grpSp>
      <p:sp>
        <p:nvSpPr>
          <p:cNvPr id="2" name="文本框 1"/>
          <p:cNvSpPr txBox="1"/>
          <p:nvPr/>
        </p:nvSpPr>
        <p:spPr>
          <a:xfrm>
            <a:off x="540703" y="924560"/>
            <a:ext cx="1783080" cy="398780"/>
          </a:xfrm>
          <a:prstGeom prst="rect">
            <a:avLst/>
          </a:prstGeom>
          <a:noFill/>
        </p:spPr>
        <p:txBody>
          <a:bodyPr wrap="none" rtlCol="0" anchor="t">
            <a:spAutoFit/>
          </a:bodyPr>
          <a:lstStyle/>
          <a:p>
            <a:pPr algn="l"/>
            <a:r>
              <a:rPr lang="zh-CN" altLang="en-US" sz="20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四、判罚依据</a:t>
            </a:r>
          </a:p>
        </p:txBody>
      </p:sp>
      <p:grpSp>
        <p:nvGrpSpPr>
          <p:cNvPr id="50" name="组合 49"/>
          <p:cNvGrpSpPr/>
          <p:nvPr/>
        </p:nvGrpSpPr>
        <p:grpSpPr>
          <a:xfrm>
            <a:off x="1079818" y="857885"/>
            <a:ext cx="6984365" cy="4084320"/>
            <a:chOff x="1563" y="811"/>
            <a:chExt cx="10999" cy="6432"/>
          </a:xfrm>
        </p:grpSpPr>
        <p:grpSp>
          <p:nvGrpSpPr>
            <p:cNvPr id="8" name="组合 7"/>
            <p:cNvGrpSpPr/>
            <p:nvPr/>
          </p:nvGrpSpPr>
          <p:grpSpPr>
            <a:xfrm>
              <a:off x="4611" y="1291"/>
              <a:ext cx="5147" cy="5465"/>
              <a:chOff x="4524" y="1783"/>
              <a:chExt cx="5147" cy="5465"/>
            </a:xfrm>
          </p:grpSpPr>
          <p:grpSp>
            <p:nvGrpSpPr>
              <p:cNvPr id="12" name="Group 50"/>
              <p:cNvGrpSpPr/>
              <p:nvPr/>
            </p:nvGrpSpPr>
            <p:grpSpPr>
              <a:xfrm>
                <a:off x="5382" y="2800"/>
                <a:ext cx="3452" cy="3456"/>
                <a:chOff x="9417902" y="5008110"/>
                <a:chExt cx="5541846" cy="5549053"/>
              </a:xfrm>
            </p:grpSpPr>
            <p:grpSp>
              <p:nvGrpSpPr>
                <p:cNvPr id="13" name="Group 1"/>
                <p:cNvGrpSpPr/>
                <p:nvPr/>
              </p:nvGrpSpPr>
              <p:grpSpPr>
                <a:xfrm>
                  <a:off x="9417902" y="5008110"/>
                  <a:ext cx="5541846" cy="5549053"/>
                  <a:chOff x="18197848" y="5445125"/>
                  <a:chExt cx="3887244" cy="3892299"/>
                </a:xfrm>
              </p:grpSpPr>
              <p:sp>
                <p:nvSpPr>
                  <p:cNvPr id="26" name="Freeform 5"/>
                  <p:cNvSpPr/>
                  <p:nvPr/>
                </p:nvSpPr>
                <p:spPr bwMode="auto">
                  <a:xfrm>
                    <a:off x="18197848" y="6355013"/>
                    <a:ext cx="1233404" cy="1754062"/>
                  </a:xfrm>
                  <a:custGeom>
                    <a:avLst/>
                    <a:gdLst>
                      <a:gd name="T0" fmla="*/ 270 w 488"/>
                      <a:gd name="T1" fmla="*/ 148 h 694"/>
                      <a:gd name="T2" fmla="*/ 254 w 488"/>
                      <a:gd name="T3" fmla="*/ 136 h 694"/>
                      <a:gd name="T4" fmla="*/ 250 w 488"/>
                      <a:gd name="T5" fmla="*/ 118 h 694"/>
                      <a:gd name="T6" fmla="*/ 260 w 488"/>
                      <a:gd name="T7" fmla="*/ 92 h 694"/>
                      <a:gd name="T8" fmla="*/ 268 w 488"/>
                      <a:gd name="T9" fmla="*/ 60 h 694"/>
                      <a:gd name="T10" fmla="*/ 258 w 488"/>
                      <a:gd name="T11" fmla="*/ 26 h 694"/>
                      <a:gd name="T12" fmla="*/ 230 w 488"/>
                      <a:gd name="T13" fmla="*/ 4 h 694"/>
                      <a:gd name="T14" fmla="*/ 206 w 488"/>
                      <a:gd name="T15" fmla="*/ 0 h 694"/>
                      <a:gd name="T16" fmla="*/ 172 w 488"/>
                      <a:gd name="T17" fmla="*/ 10 h 694"/>
                      <a:gd name="T18" fmla="*/ 150 w 488"/>
                      <a:gd name="T19" fmla="*/ 36 h 694"/>
                      <a:gd name="T20" fmla="*/ 146 w 488"/>
                      <a:gd name="T21" fmla="*/ 60 h 694"/>
                      <a:gd name="T22" fmla="*/ 160 w 488"/>
                      <a:gd name="T23" fmla="*/ 110 h 694"/>
                      <a:gd name="T24" fmla="*/ 164 w 488"/>
                      <a:gd name="T25" fmla="*/ 124 h 694"/>
                      <a:gd name="T26" fmla="*/ 156 w 488"/>
                      <a:gd name="T27" fmla="*/ 142 h 694"/>
                      <a:gd name="T28" fmla="*/ 136 w 488"/>
                      <a:gd name="T29" fmla="*/ 148 h 694"/>
                      <a:gd name="T30" fmla="*/ 136 w 488"/>
                      <a:gd name="T31" fmla="*/ 692 h 694"/>
                      <a:gd name="T32" fmla="*/ 150 w 488"/>
                      <a:gd name="T33" fmla="*/ 690 h 694"/>
                      <a:gd name="T34" fmla="*/ 162 w 488"/>
                      <a:gd name="T35" fmla="*/ 676 h 694"/>
                      <a:gd name="T36" fmla="*/ 160 w 488"/>
                      <a:gd name="T37" fmla="*/ 654 h 694"/>
                      <a:gd name="T38" fmla="*/ 148 w 488"/>
                      <a:gd name="T39" fmla="*/ 618 h 694"/>
                      <a:gd name="T40" fmla="*/ 146 w 488"/>
                      <a:gd name="T41" fmla="*/ 592 h 694"/>
                      <a:gd name="T42" fmla="*/ 164 w 488"/>
                      <a:gd name="T43" fmla="*/ 560 h 694"/>
                      <a:gd name="T44" fmla="*/ 194 w 488"/>
                      <a:gd name="T45" fmla="*/ 544 h 694"/>
                      <a:gd name="T46" fmla="*/ 220 w 488"/>
                      <a:gd name="T47" fmla="*/ 544 h 694"/>
                      <a:gd name="T48" fmla="*/ 250 w 488"/>
                      <a:gd name="T49" fmla="*/ 560 h 694"/>
                      <a:gd name="T50" fmla="*/ 268 w 488"/>
                      <a:gd name="T51" fmla="*/ 592 h 694"/>
                      <a:gd name="T52" fmla="*/ 266 w 488"/>
                      <a:gd name="T53" fmla="*/ 618 h 694"/>
                      <a:gd name="T54" fmla="*/ 252 w 488"/>
                      <a:gd name="T55" fmla="*/ 654 h 694"/>
                      <a:gd name="T56" fmla="*/ 250 w 488"/>
                      <a:gd name="T57" fmla="*/ 676 h 694"/>
                      <a:gd name="T58" fmla="*/ 264 w 488"/>
                      <a:gd name="T59" fmla="*/ 690 h 694"/>
                      <a:gd name="T60" fmla="*/ 446 w 488"/>
                      <a:gd name="T61" fmla="*/ 692 h 694"/>
                      <a:gd name="T62" fmla="*/ 488 w 488"/>
                      <a:gd name="T63" fmla="*/ 694 h 694"/>
                      <a:gd name="T64" fmla="*/ 488 w 488"/>
                      <a:gd name="T65" fmla="*/ 490 h 694"/>
                      <a:gd name="T66" fmla="*/ 480 w 488"/>
                      <a:gd name="T67" fmla="*/ 472 h 694"/>
                      <a:gd name="T68" fmla="*/ 462 w 488"/>
                      <a:gd name="T69" fmla="*/ 468 h 694"/>
                      <a:gd name="T70" fmla="*/ 446 w 488"/>
                      <a:gd name="T71" fmla="*/ 472 h 694"/>
                      <a:gd name="T72" fmla="*/ 396 w 488"/>
                      <a:gd name="T73" fmla="*/ 480 h 694"/>
                      <a:gd name="T74" fmla="*/ 372 w 488"/>
                      <a:gd name="T75" fmla="*/ 476 h 694"/>
                      <a:gd name="T76" fmla="*/ 346 w 488"/>
                      <a:gd name="T77" fmla="*/ 454 h 694"/>
                      <a:gd name="T78" fmla="*/ 334 w 488"/>
                      <a:gd name="T79" fmla="*/ 420 h 694"/>
                      <a:gd name="T80" fmla="*/ 340 w 488"/>
                      <a:gd name="T81" fmla="*/ 398 h 694"/>
                      <a:gd name="T82" fmla="*/ 362 w 488"/>
                      <a:gd name="T83" fmla="*/ 372 h 694"/>
                      <a:gd name="T84" fmla="*/ 396 w 488"/>
                      <a:gd name="T85" fmla="*/ 360 h 694"/>
                      <a:gd name="T86" fmla="*/ 430 w 488"/>
                      <a:gd name="T87" fmla="*/ 368 h 694"/>
                      <a:gd name="T88" fmla="*/ 458 w 488"/>
                      <a:gd name="T89" fmla="*/ 378 h 694"/>
                      <a:gd name="T90" fmla="*/ 476 w 488"/>
                      <a:gd name="T91" fmla="*/ 376 h 694"/>
                      <a:gd name="T92" fmla="*/ 488 w 488"/>
                      <a:gd name="T93" fmla="*/ 360 h 694"/>
                      <a:gd name="T94" fmla="*/ 488 w 488"/>
                      <a:gd name="T95" fmla="*/ 148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 h="694">
                        <a:moveTo>
                          <a:pt x="278" y="148"/>
                        </a:moveTo>
                        <a:lnTo>
                          <a:pt x="278" y="148"/>
                        </a:lnTo>
                        <a:lnTo>
                          <a:pt x="270" y="148"/>
                        </a:lnTo>
                        <a:lnTo>
                          <a:pt x="264" y="146"/>
                        </a:lnTo>
                        <a:lnTo>
                          <a:pt x="258" y="142"/>
                        </a:lnTo>
                        <a:lnTo>
                          <a:pt x="254" y="136"/>
                        </a:lnTo>
                        <a:lnTo>
                          <a:pt x="250" y="132"/>
                        </a:lnTo>
                        <a:lnTo>
                          <a:pt x="250" y="124"/>
                        </a:lnTo>
                        <a:lnTo>
                          <a:pt x="250" y="118"/>
                        </a:lnTo>
                        <a:lnTo>
                          <a:pt x="252" y="110"/>
                        </a:lnTo>
                        <a:lnTo>
                          <a:pt x="252" y="110"/>
                        </a:lnTo>
                        <a:lnTo>
                          <a:pt x="260" y="92"/>
                        </a:lnTo>
                        <a:lnTo>
                          <a:pt x="266" y="74"/>
                        </a:lnTo>
                        <a:lnTo>
                          <a:pt x="268" y="60"/>
                        </a:lnTo>
                        <a:lnTo>
                          <a:pt x="268" y="60"/>
                        </a:lnTo>
                        <a:lnTo>
                          <a:pt x="268" y="48"/>
                        </a:lnTo>
                        <a:lnTo>
                          <a:pt x="264" y="36"/>
                        </a:lnTo>
                        <a:lnTo>
                          <a:pt x="258" y="26"/>
                        </a:lnTo>
                        <a:lnTo>
                          <a:pt x="250" y="16"/>
                        </a:lnTo>
                        <a:lnTo>
                          <a:pt x="242" y="10"/>
                        </a:lnTo>
                        <a:lnTo>
                          <a:pt x="230" y="4"/>
                        </a:lnTo>
                        <a:lnTo>
                          <a:pt x="220" y="0"/>
                        </a:lnTo>
                        <a:lnTo>
                          <a:pt x="206" y="0"/>
                        </a:lnTo>
                        <a:lnTo>
                          <a:pt x="206" y="0"/>
                        </a:lnTo>
                        <a:lnTo>
                          <a:pt x="194" y="0"/>
                        </a:lnTo>
                        <a:lnTo>
                          <a:pt x="182" y="4"/>
                        </a:lnTo>
                        <a:lnTo>
                          <a:pt x="172" y="10"/>
                        </a:lnTo>
                        <a:lnTo>
                          <a:pt x="164" y="16"/>
                        </a:lnTo>
                        <a:lnTo>
                          <a:pt x="156" y="26"/>
                        </a:lnTo>
                        <a:lnTo>
                          <a:pt x="150" y="36"/>
                        </a:lnTo>
                        <a:lnTo>
                          <a:pt x="146" y="48"/>
                        </a:lnTo>
                        <a:lnTo>
                          <a:pt x="146" y="60"/>
                        </a:lnTo>
                        <a:lnTo>
                          <a:pt x="146" y="60"/>
                        </a:lnTo>
                        <a:lnTo>
                          <a:pt x="148" y="74"/>
                        </a:lnTo>
                        <a:lnTo>
                          <a:pt x="152" y="92"/>
                        </a:lnTo>
                        <a:lnTo>
                          <a:pt x="160" y="110"/>
                        </a:lnTo>
                        <a:lnTo>
                          <a:pt x="160" y="110"/>
                        </a:lnTo>
                        <a:lnTo>
                          <a:pt x="164" y="118"/>
                        </a:lnTo>
                        <a:lnTo>
                          <a:pt x="164" y="124"/>
                        </a:lnTo>
                        <a:lnTo>
                          <a:pt x="162" y="132"/>
                        </a:lnTo>
                        <a:lnTo>
                          <a:pt x="160" y="136"/>
                        </a:lnTo>
                        <a:lnTo>
                          <a:pt x="156" y="142"/>
                        </a:lnTo>
                        <a:lnTo>
                          <a:pt x="150" y="146"/>
                        </a:lnTo>
                        <a:lnTo>
                          <a:pt x="144" y="148"/>
                        </a:lnTo>
                        <a:lnTo>
                          <a:pt x="136" y="148"/>
                        </a:lnTo>
                        <a:lnTo>
                          <a:pt x="0" y="148"/>
                        </a:lnTo>
                        <a:lnTo>
                          <a:pt x="0" y="692"/>
                        </a:lnTo>
                        <a:lnTo>
                          <a:pt x="136" y="692"/>
                        </a:lnTo>
                        <a:lnTo>
                          <a:pt x="136" y="692"/>
                        </a:lnTo>
                        <a:lnTo>
                          <a:pt x="144" y="692"/>
                        </a:lnTo>
                        <a:lnTo>
                          <a:pt x="150" y="690"/>
                        </a:lnTo>
                        <a:lnTo>
                          <a:pt x="156" y="686"/>
                        </a:lnTo>
                        <a:lnTo>
                          <a:pt x="160" y="682"/>
                        </a:lnTo>
                        <a:lnTo>
                          <a:pt x="162" y="676"/>
                        </a:lnTo>
                        <a:lnTo>
                          <a:pt x="164" y="670"/>
                        </a:lnTo>
                        <a:lnTo>
                          <a:pt x="164" y="662"/>
                        </a:lnTo>
                        <a:lnTo>
                          <a:pt x="160" y="654"/>
                        </a:lnTo>
                        <a:lnTo>
                          <a:pt x="160" y="654"/>
                        </a:lnTo>
                        <a:lnTo>
                          <a:pt x="152" y="636"/>
                        </a:lnTo>
                        <a:lnTo>
                          <a:pt x="148" y="618"/>
                        </a:lnTo>
                        <a:lnTo>
                          <a:pt x="146" y="604"/>
                        </a:lnTo>
                        <a:lnTo>
                          <a:pt x="146" y="604"/>
                        </a:lnTo>
                        <a:lnTo>
                          <a:pt x="146" y="592"/>
                        </a:lnTo>
                        <a:lnTo>
                          <a:pt x="150" y="580"/>
                        </a:lnTo>
                        <a:lnTo>
                          <a:pt x="156" y="570"/>
                        </a:lnTo>
                        <a:lnTo>
                          <a:pt x="164" y="560"/>
                        </a:lnTo>
                        <a:lnTo>
                          <a:pt x="172" y="554"/>
                        </a:lnTo>
                        <a:lnTo>
                          <a:pt x="182" y="548"/>
                        </a:lnTo>
                        <a:lnTo>
                          <a:pt x="194" y="544"/>
                        </a:lnTo>
                        <a:lnTo>
                          <a:pt x="206" y="544"/>
                        </a:lnTo>
                        <a:lnTo>
                          <a:pt x="206" y="544"/>
                        </a:lnTo>
                        <a:lnTo>
                          <a:pt x="220" y="544"/>
                        </a:lnTo>
                        <a:lnTo>
                          <a:pt x="230" y="548"/>
                        </a:lnTo>
                        <a:lnTo>
                          <a:pt x="242" y="554"/>
                        </a:lnTo>
                        <a:lnTo>
                          <a:pt x="250" y="560"/>
                        </a:lnTo>
                        <a:lnTo>
                          <a:pt x="258" y="570"/>
                        </a:lnTo>
                        <a:lnTo>
                          <a:pt x="264" y="580"/>
                        </a:lnTo>
                        <a:lnTo>
                          <a:pt x="268" y="592"/>
                        </a:lnTo>
                        <a:lnTo>
                          <a:pt x="268" y="604"/>
                        </a:lnTo>
                        <a:lnTo>
                          <a:pt x="268" y="604"/>
                        </a:lnTo>
                        <a:lnTo>
                          <a:pt x="266" y="618"/>
                        </a:lnTo>
                        <a:lnTo>
                          <a:pt x="260" y="636"/>
                        </a:lnTo>
                        <a:lnTo>
                          <a:pt x="252" y="654"/>
                        </a:lnTo>
                        <a:lnTo>
                          <a:pt x="252" y="654"/>
                        </a:lnTo>
                        <a:lnTo>
                          <a:pt x="250" y="662"/>
                        </a:lnTo>
                        <a:lnTo>
                          <a:pt x="250" y="670"/>
                        </a:lnTo>
                        <a:lnTo>
                          <a:pt x="250" y="676"/>
                        </a:lnTo>
                        <a:lnTo>
                          <a:pt x="254" y="682"/>
                        </a:lnTo>
                        <a:lnTo>
                          <a:pt x="258" y="686"/>
                        </a:lnTo>
                        <a:lnTo>
                          <a:pt x="264" y="690"/>
                        </a:lnTo>
                        <a:lnTo>
                          <a:pt x="270" y="692"/>
                        </a:lnTo>
                        <a:lnTo>
                          <a:pt x="278" y="692"/>
                        </a:lnTo>
                        <a:lnTo>
                          <a:pt x="446" y="692"/>
                        </a:lnTo>
                        <a:lnTo>
                          <a:pt x="446" y="692"/>
                        </a:lnTo>
                        <a:lnTo>
                          <a:pt x="454" y="694"/>
                        </a:lnTo>
                        <a:lnTo>
                          <a:pt x="488" y="694"/>
                        </a:lnTo>
                        <a:lnTo>
                          <a:pt x="488" y="652"/>
                        </a:lnTo>
                        <a:lnTo>
                          <a:pt x="488" y="490"/>
                        </a:lnTo>
                        <a:lnTo>
                          <a:pt x="488" y="490"/>
                        </a:lnTo>
                        <a:lnTo>
                          <a:pt x="488" y="482"/>
                        </a:lnTo>
                        <a:lnTo>
                          <a:pt x="484" y="476"/>
                        </a:lnTo>
                        <a:lnTo>
                          <a:pt x="480" y="472"/>
                        </a:lnTo>
                        <a:lnTo>
                          <a:pt x="476" y="468"/>
                        </a:lnTo>
                        <a:lnTo>
                          <a:pt x="468" y="468"/>
                        </a:lnTo>
                        <a:lnTo>
                          <a:pt x="462" y="468"/>
                        </a:lnTo>
                        <a:lnTo>
                          <a:pt x="454" y="468"/>
                        </a:lnTo>
                        <a:lnTo>
                          <a:pt x="446" y="472"/>
                        </a:lnTo>
                        <a:lnTo>
                          <a:pt x="446" y="472"/>
                        </a:lnTo>
                        <a:lnTo>
                          <a:pt x="428" y="476"/>
                        </a:lnTo>
                        <a:lnTo>
                          <a:pt x="412" y="478"/>
                        </a:lnTo>
                        <a:lnTo>
                          <a:pt x="396" y="480"/>
                        </a:lnTo>
                        <a:lnTo>
                          <a:pt x="396" y="480"/>
                        </a:lnTo>
                        <a:lnTo>
                          <a:pt x="384" y="480"/>
                        </a:lnTo>
                        <a:lnTo>
                          <a:pt x="372" y="476"/>
                        </a:lnTo>
                        <a:lnTo>
                          <a:pt x="362" y="470"/>
                        </a:lnTo>
                        <a:lnTo>
                          <a:pt x="352" y="462"/>
                        </a:lnTo>
                        <a:lnTo>
                          <a:pt x="346" y="454"/>
                        </a:lnTo>
                        <a:lnTo>
                          <a:pt x="340" y="444"/>
                        </a:lnTo>
                        <a:lnTo>
                          <a:pt x="336" y="432"/>
                        </a:lnTo>
                        <a:lnTo>
                          <a:pt x="334" y="420"/>
                        </a:lnTo>
                        <a:lnTo>
                          <a:pt x="334" y="420"/>
                        </a:lnTo>
                        <a:lnTo>
                          <a:pt x="336" y="408"/>
                        </a:lnTo>
                        <a:lnTo>
                          <a:pt x="340" y="398"/>
                        </a:lnTo>
                        <a:lnTo>
                          <a:pt x="346" y="388"/>
                        </a:lnTo>
                        <a:lnTo>
                          <a:pt x="352" y="378"/>
                        </a:lnTo>
                        <a:lnTo>
                          <a:pt x="362" y="372"/>
                        </a:lnTo>
                        <a:lnTo>
                          <a:pt x="372" y="366"/>
                        </a:lnTo>
                        <a:lnTo>
                          <a:pt x="384" y="362"/>
                        </a:lnTo>
                        <a:lnTo>
                          <a:pt x="396" y="360"/>
                        </a:lnTo>
                        <a:lnTo>
                          <a:pt x="396" y="360"/>
                        </a:lnTo>
                        <a:lnTo>
                          <a:pt x="412" y="364"/>
                        </a:lnTo>
                        <a:lnTo>
                          <a:pt x="430" y="368"/>
                        </a:lnTo>
                        <a:lnTo>
                          <a:pt x="450" y="376"/>
                        </a:lnTo>
                        <a:lnTo>
                          <a:pt x="450" y="376"/>
                        </a:lnTo>
                        <a:lnTo>
                          <a:pt x="458" y="378"/>
                        </a:lnTo>
                        <a:lnTo>
                          <a:pt x="464" y="380"/>
                        </a:lnTo>
                        <a:lnTo>
                          <a:pt x="470" y="378"/>
                        </a:lnTo>
                        <a:lnTo>
                          <a:pt x="476" y="376"/>
                        </a:lnTo>
                        <a:lnTo>
                          <a:pt x="482" y="372"/>
                        </a:lnTo>
                        <a:lnTo>
                          <a:pt x="486" y="366"/>
                        </a:lnTo>
                        <a:lnTo>
                          <a:pt x="488" y="360"/>
                        </a:lnTo>
                        <a:lnTo>
                          <a:pt x="488" y="352"/>
                        </a:lnTo>
                        <a:lnTo>
                          <a:pt x="488" y="190"/>
                        </a:lnTo>
                        <a:lnTo>
                          <a:pt x="488" y="148"/>
                        </a:lnTo>
                        <a:lnTo>
                          <a:pt x="446" y="148"/>
                        </a:lnTo>
                        <a:lnTo>
                          <a:pt x="278" y="148"/>
                        </a:lnTo>
                        <a:close/>
                      </a:path>
                    </a:pathLst>
                  </a:custGeom>
                  <a:solidFill>
                    <a:srgbClr val="16B6C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900" dirty="0"/>
                  </a:p>
                </p:txBody>
              </p:sp>
              <p:sp>
                <p:nvSpPr>
                  <p:cNvPr id="27" name="Freeform 6"/>
                  <p:cNvSpPr/>
                  <p:nvPr/>
                </p:nvSpPr>
                <p:spPr bwMode="auto">
                  <a:xfrm>
                    <a:off x="19057184" y="8119185"/>
                    <a:ext cx="1804611" cy="1218239"/>
                  </a:xfrm>
                  <a:custGeom>
                    <a:avLst/>
                    <a:gdLst>
                      <a:gd name="T0" fmla="*/ 714 w 714"/>
                      <a:gd name="T1" fmla="*/ 342 h 482"/>
                      <a:gd name="T2" fmla="*/ 706 w 714"/>
                      <a:gd name="T3" fmla="*/ 322 h 482"/>
                      <a:gd name="T4" fmla="*/ 690 w 714"/>
                      <a:gd name="T5" fmla="*/ 314 h 482"/>
                      <a:gd name="T6" fmla="*/ 674 w 714"/>
                      <a:gd name="T7" fmla="*/ 318 h 482"/>
                      <a:gd name="T8" fmla="*/ 622 w 714"/>
                      <a:gd name="T9" fmla="*/ 332 h 482"/>
                      <a:gd name="T10" fmla="*/ 598 w 714"/>
                      <a:gd name="T11" fmla="*/ 328 h 482"/>
                      <a:gd name="T12" fmla="*/ 570 w 714"/>
                      <a:gd name="T13" fmla="*/ 306 h 482"/>
                      <a:gd name="T14" fmla="*/ 560 w 714"/>
                      <a:gd name="T15" fmla="*/ 272 h 482"/>
                      <a:gd name="T16" fmla="*/ 564 w 714"/>
                      <a:gd name="T17" fmla="*/ 250 h 482"/>
                      <a:gd name="T18" fmla="*/ 588 w 714"/>
                      <a:gd name="T19" fmla="*/ 224 h 482"/>
                      <a:gd name="T20" fmla="*/ 622 w 714"/>
                      <a:gd name="T21" fmla="*/ 214 h 482"/>
                      <a:gd name="T22" fmla="*/ 654 w 714"/>
                      <a:gd name="T23" fmla="*/ 220 h 482"/>
                      <a:gd name="T24" fmla="*/ 682 w 714"/>
                      <a:gd name="T25" fmla="*/ 230 h 482"/>
                      <a:gd name="T26" fmla="*/ 702 w 714"/>
                      <a:gd name="T27" fmla="*/ 228 h 482"/>
                      <a:gd name="T28" fmla="*/ 712 w 714"/>
                      <a:gd name="T29" fmla="*/ 212 h 482"/>
                      <a:gd name="T30" fmla="*/ 714 w 714"/>
                      <a:gd name="T31" fmla="*/ 42 h 482"/>
                      <a:gd name="T32" fmla="*/ 714 w 714"/>
                      <a:gd name="T33" fmla="*/ 0 h 482"/>
                      <a:gd name="T34" fmla="*/ 504 w 714"/>
                      <a:gd name="T35" fmla="*/ 0 h 482"/>
                      <a:gd name="T36" fmla="*/ 484 w 714"/>
                      <a:gd name="T37" fmla="*/ 8 h 482"/>
                      <a:gd name="T38" fmla="*/ 476 w 714"/>
                      <a:gd name="T39" fmla="*/ 24 h 482"/>
                      <a:gd name="T40" fmla="*/ 480 w 714"/>
                      <a:gd name="T41" fmla="*/ 38 h 482"/>
                      <a:gd name="T42" fmla="*/ 494 w 714"/>
                      <a:gd name="T43" fmla="*/ 90 h 482"/>
                      <a:gd name="T44" fmla="*/ 490 w 714"/>
                      <a:gd name="T45" fmla="*/ 112 h 482"/>
                      <a:gd name="T46" fmla="*/ 468 w 714"/>
                      <a:gd name="T47" fmla="*/ 138 h 482"/>
                      <a:gd name="T48" fmla="*/ 434 w 714"/>
                      <a:gd name="T49" fmla="*/ 150 h 482"/>
                      <a:gd name="T50" fmla="*/ 410 w 714"/>
                      <a:gd name="T51" fmla="*/ 144 h 482"/>
                      <a:gd name="T52" fmla="*/ 382 w 714"/>
                      <a:gd name="T53" fmla="*/ 122 h 482"/>
                      <a:gd name="T54" fmla="*/ 372 w 714"/>
                      <a:gd name="T55" fmla="*/ 90 h 482"/>
                      <a:gd name="T56" fmla="*/ 380 w 714"/>
                      <a:gd name="T57" fmla="*/ 58 h 482"/>
                      <a:gd name="T58" fmla="*/ 390 w 714"/>
                      <a:gd name="T59" fmla="*/ 30 h 482"/>
                      <a:gd name="T60" fmla="*/ 386 w 714"/>
                      <a:gd name="T61" fmla="*/ 12 h 482"/>
                      <a:gd name="T62" fmla="*/ 370 w 714"/>
                      <a:gd name="T63" fmla="*/ 2 h 482"/>
                      <a:gd name="T64" fmla="*/ 152 w 714"/>
                      <a:gd name="T65" fmla="*/ 0 h 482"/>
                      <a:gd name="T66" fmla="*/ 152 w 714"/>
                      <a:gd name="T67" fmla="*/ 204 h 482"/>
                      <a:gd name="T68" fmla="*/ 146 w 714"/>
                      <a:gd name="T69" fmla="*/ 224 h 482"/>
                      <a:gd name="T70" fmla="*/ 128 w 714"/>
                      <a:gd name="T71" fmla="*/ 232 h 482"/>
                      <a:gd name="T72" fmla="*/ 114 w 714"/>
                      <a:gd name="T73" fmla="*/ 228 h 482"/>
                      <a:gd name="T74" fmla="*/ 60 w 714"/>
                      <a:gd name="T75" fmla="*/ 214 h 482"/>
                      <a:gd name="T76" fmla="*/ 36 w 714"/>
                      <a:gd name="T77" fmla="*/ 218 h 482"/>
                      <a:gd name="T78" fmla="*/ 10 w 714"/>
                      <a:gd name="T79" fmla="*/ 240 h 482"/>
                      <a:gd name="T80" fmla="*/ 0 w 714"/>
                      <a:gd name="T81" fmla="*/ 272 h 482"/>
                      <a:gd name="T82" fmla="*/ 4 w 714"/>
                      <a:gd name="T83" fmla="*/ 296 h 482"/>
                      <a:gd name="T84" fmla="*/ 26 w 714"/>
                      <a:gd name="T85" fmla="*/ 322 h 482"/>
                      <a:gd name="T86" fmla="*/ 60 w 714"/>
                      <a:gd name="T87" fmla="*/ 332 h 482"/>
                      <a:gd name="T88" fmla="*/ 94 w 714"/>
                      <a:gd name="T89" fmla="*/ 324 h 482"/>
                      <a:gd name="T90" fmla="*/ 122 w 714"/>
                      <a:gd name="T91" fmla="*/ 314 h 482"/>
                      <a:gd name="T92" fmla="*/ 140 w 714"/>
                      <a:gd name="T93" fmla="*/ 318 h 482"/>
                      <a:gd name="T94" fmla="*/ 152 w 714"/>
                      <a:gd name="T95" fmla="*/ 334 h 482"/>
                      <a:gd name="T96" fmla="*/ 714 w 714"/>
                      <a:gd name="T97" fmla="*/ 482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4" h="482">
                        <a:moveTo>
                          <a:pt x="714" y="482"/>
                        </a:moveTo>
                        <a:lnTo>
                          <a:pt x="714" y="342"/>
                        </a:lnTo>
                        <a:lnTo>
                          <a:pt x="714" y="342"/>
                        </a:lnTo>
                        <a:lnTo>
                          <a:pt x="712" y="334"/>
                        </a:lnTo>
                        <a:lnTo>
                          <a:pt x="710" y="328"/>
                        </a:lnTo>
                        <a:lnTo>
                          <a:pt x="706" y="322"/>
                        </a:lnTo>
                        <a:lnTo>
                          <a:pt x="702" y="318"/>
                        </a:lnTo>
                        <a:lnTo>
                          <a:pt x="696" y="316"/>
                        </a:lnTo>
                        <a:lnTo>
                          <a:pt x="690" y="314"/>
                        </a:lnTo>
                        <a:lnTo>
                          <a:pt x="682" y="314"/>
                        </a:lnTo>
                        <a:lnTo>
                          <a:pt x="674" y="318"/>
                        </a:lnTo>
                        <a:lnTo>
                          <a:pt x="674" y="318"/>
                        </a:lnTo>
                        <a:lnTo>
                          <a:pt x="654" y="324"/>
                        </a:lnTo>
                        <a:lnTo>
                          <a:pt x="638" y="330"/>
                        </a:lnTo>
                        <a:lnTo>
                          <a:pt x="622" y="332"/>
                        </a:lnTo>
                        <a:lnTo>
                          <a:pt x="622" y="332"/>
                        </a:lnTo>
                        <a:lnTo>
                          <a:pt x="610" y="332"/>
                        </a:lnTo>
                        <a:lnTo>
                          <a:pt x="598" y="328"/>
                        </a:lnTo>
                        <a:lnTo>
                          <a:pt x="588" y="322"/>
                        </a:lnTo>
                        <a:lnTo>
                          <a:pt x="578" y="314"/>
                        </a:lnTo>
                        <a:lnTo>
                          <a:pt x="570" y="306"/>
                        </a:lnTo>
                        <a:lnTo>
                          <a:pt x="564" y="296"/>
                        </a:lnTo>
                        <a:lnTo>
                          <a:pt x="562" y="284"/>
                        </a:lnTo>
                        <a:lnTo>
                          <a:pt x="560" y="272"/>
                        </a:lnTo>
                        <a:lnTo>
                          <a:pt x="560" y="272"/>
                        </a:lnTo>
                        <a:lnTo>
                          <a:pt x="562" y="260"/>
                        </a:lnTo>
                        <a:lnTo>
                          <a:pt x="564" y="250"/>
                        </a:lnTo>
                        <a:lnTo>
                          <a:pt x="570" y="240"/>
                        </a:lnTo>
                        <a:lnTo>
                          <a:pt x="578" y="230"/>
                        </a:lnTo>
                        <a:lnTo>
                          <a:pt x="588" y="224"/>
                        </a:lnTo>
                        <a:lnTo>
                          <a:pt x="598" y="218"/>
                        </a:lnTo>
                        <a:lnTo>
                          <a:pt x="610" y="214"/>
                        </a:lnTo>
                        <a:lnTo>
                          <a:pt x="622" y="214"/>
                        </a:lnTo>
                        <a:lnTo>
                          <a:pt x="622" y="214"/>
                        </a:lnTo>
                        <a:lnTo>
                          <a:pt x="638" y="216"/>
                        </a:lnTo>
                        <a:lnTo>
                          <a:pt x="654" y="220"/>
                        </a:lnTo>
                        <a:lnTo>
                          <a:pt x="674" y="228"/>
                        </a:lnTo>
                        <a:lnTo>
                          <a:pt x="674" y="228"/>
                        </a:lnTo>
                        <a:lnTo>
                          <a:pt x="682" y="230"/>
                        </a:lnTo>
                        <a:lnTo>
                          <a:pt x="690" y="232"/>
                        </a:lnTo>
                        <a:lnTo>
                          <a:pt x="696" y="230"/>
                        </a:lnTo>
                        <a:lnTo>
                          <a:pt x="702" y="228"/>
                        </a:lnTo>
                        <a:lnTo>
                          <a:pt x="706" y="224"/>
                        </a:lnTo>
                        <a:lnTo>
                          <a:pt x="710" y="218"/>
                        </a:lnTo>
                        <a:lnTo>
                          <a:pt x="712" y="212"/>
                        </a:lnTo>
                        <a:lnTo>
                          <a:pt x="714" y="204"/>
                        </a:lnTo>
                        <a:lnTo>
                          <a:pt x="714" y="42"/>
                        </a:lnTo>
                        <a:lnTo>
                          <a:pt x="714" y="42"/>
                        </a:lnTo>
                        <a:lnTo>
                          <a:pt x="714" y="34"/>
                        </a:lnTo>
                        <a:lnTo>
                          <a:pt x="714" y="0"/>
                        </a:lnTo>
                        <a:lnTo>
                          <a:pt x="714" y="0"/>
                        </a:lnTo>
                        <a:lnTo>
                          <a:pt x="672" y="0"/>
                        </a:lnTo>
                        <a:lnTo>
                          <a:pt x="504" y="0"/>
                        </a:lnTo>
                        <a:lnTo>
                          <a:pt x="504" y="0"/>
                        </a:lnTo>
                        <a:lnTo>
                          <a:pt x="496" y="2"/>
                        </a:lnTo>
                        <a:lnTo>
                          <a:pt x="490" y="4"/>
                        </a:lnTo>
                        <a:lnTo>
                          <a:pt x="484" y="8"/>
                        </a:lnTo>
                        <a:lnTo>
                          <a:pt x="480" y="12"/>
                        </a:lnTo>
                        <a:lnTo>
                          <a:pt x="478" y="18"/>
                        </a:lnTo>
                        <a:lnTo>
                          <a:pt x="476" y="24"/>
                        </a:lnTo>
                        <a:lnTo>
                          <a:pt x="476" y="30"/>
                        </a:lnTo>
                        <a:lnTo>
                          <a:pt x="480" y="38"/>
                        </a:lnTo>
                        <a:lnTo>
                          <a:pt x="480" y="38"/>
                        </a:lnTo>
                        <a:lnTo>
                          <a:pt x="488" y="58"/>
                        </a:lnTo>
                        <a:lnTo>
                          <a:pt x="492" y="74"/>
                        </a:lnTo>
                        <a:lnTo>
                          <a:pt x="494" y="90"/>
                        </a:lnTo>
                        <a:lnTo>
                          <a:pt x="494" y="90"/>
                        </a:lnTo>
                        <a:lnTo>
                          <a:pt x="494" y="102"/>
                        </a:lnTo>
                        <a:lnTo>
                          <a:pt x="490" y="112"/>
                        </a:lnTo>
                        <a:lnTo>
                          <a:pt x="484" y="122"/>
                        </a:lnTo>
                        <a:lnTo>
                          <a:pt x="476" y="132"/>
                        </a:lnTo>
                        <a:lnTo>
                          <a:pt x="468" y="138"/>
                        </a:lnTo>
                        <a:lnTo>
                          <a:pt x="458" y="144"/>
                        </a:lnTo>
                        <a:lnTo>
                          <a:pt x="446" y="148"/>
                        </a:lnTo>
                        <a:lnTo>
                          <a:pt x="434" y="150"/>
                        </a:lnTo>
                        <a:lnTo>
                          <a:pt x="434" y="150"/>
                        </a:lnTo>
                        <a:lnTo>
                          <a:pt x="420" y="148"/>
                        </a:lnTo>
                        <a:lnTo>
                          <a:pt x="410" y="144"/>
                        </a:lnTo>
                        <a:lnTo>
                          <a:pt x="398" y="138"/>
                        </a:lnTo>
                        <a:lnTo>
                          <a:pt x="390" y="132"/>
                        </a:lnTo>
                        <a:lnTo>
                          <a:pt x="382" y="122"/>
                        </a:lnTo>
                        <a:lnTo>
                          <a:pt x="376" y="112"/>
                        </a:lnTo>
                        <a:lnTo>
                          <a:pt x="374" y="102"/>
                        </a:lnTo>
                        <a:lnTo>
                          <a:pt x="372" y="90"/>
                        </a:lnTo>
                        <a:lnTo>
                          <a:pt x="372" y="90"/>
                        </a:lnTo>
                        <a:lnTo>
                          <a:pt x="374" y="74"/>
                        </a:lnTo>
                        <a:lnTo>
                          <a:pt x="380" y="58"/>
                        </a:lnTo>
                        <a:lnTo>
                          <a:pt x="388" y="38"/>
                        </a:lnTo>
                        <a:lnTo>
                          <a:pt x="388" y="38"/>
                        </a:lnTo>
                        <a:lnTo>
                          <a:pt x="390" y="30"/>
                        </a:lnTo>
                        <a:lnTo>
                          <a:pt x="390" y="24"/>
                        </a:lnTo>
                        <a:lnTo>
                          <a:pt x="390" y="18"/>
                        </a:lnTo>
                        <a:lnTo>
                          <a:pt x="386" y="12"/>
                        </a:lnTo>
                        <a:lnTo>
                          <a:pt x="382" y="8"/>
                        </a:lnTo>
                        <a:lnTo>
                          <a:pt x="378" y="4"/>
                        </a:lnTo>
                        <a:lnTo>
                          <a:pt x="370" y="2"/>
                        </a:lnTo>
                        <a:lnTo>
                          <a:pt x="362" y="0"/>
                        </a:lnTo>
                        <a:lnTo>
                          <a:pt x="194" y="0"/>
                        </a:lnTo>
                        <a:lnTo>
                          <a:pt x="152" y="0"/>
                        </a:lnTo>
                        <a:lnTo>
                          <a:pt x="152" y="42"/>
                        </a:lnTo>
                        <a:lnTo>
                          <a:pt x="152" y="204"/>
                        </a:lnTo>
                        <a:lnTo>
                          <a:pt x="152" y="204"/>
                        </a:lnTo>
                        <a:lnTo>
                          <a:pt x="152" y="212"/>
                        </a:lnTo>
                        <a:lnTo>
                          <a:pt x="150" y="218"/>
                        </a:lnTo>
                        <a:lnTo>
                          <a:pt x="146" y="224"/>
                        </a:lnTo>
                        <a:lnTo>
                          <a:pt x="140" y="228"/>
                        </a:lnTo>
                        <a:lnTo>
                          <a:pt x="136" y="230"/>
                        </a:lnTo>
                        <a:lnTo>
                          <a:pt x="128" y="232"/>
                        </a:lnTo>
                        <a:lnTo>
                          <a:pt x="122" y="230"/>
                        </a:lnTo>
                        <a:lnTo>
                          <a:pt x="114" y="228"/>
                        </a:lnTo>
                        <a:lnTo>
                          <a:pt x="114" y="228"/>
                        </a:lnTo>
                        <a:lnTo>
                          <a:pt x="94" y="220"/>
                        </a:lnTo>
                        <a:lnTo>
                          <a:pt x="76" y="216"/>
                        </a:lnTo>
                        <a:lnTo>
                          <a:pt x="60" y="214"/>
                        </a:lnTo>
                        <a:lnTo>
                          <a:pt x="60" y="214"/>
                        </a:lnTo>
                        <a:lnTo>
                          <a:pt x="48" y="214"/>
                        </a:lnTo>
                        <a:lnTo>
                          <a:pt x="36" y="218"/>
                        </a:lnTo>
                        <a:lnTo>
                          <a:pt x="26" y="224"/>
                        </a:lnTo>
                        <a:lnTo>
                          <a:pt x="18" y="230"/>
                        </a:lnTo>
                        <a:lnTo>
                          <a:pt x="10" y="240"/>
                        </a:lnTo>
                        <a:lnTo>
                          <a:pt x="4" y="250"/>
                        </a:lnTo>
                        <a:lnTo>
                          <a:pt x="0" y="260"/>
                        </a:lnTo>
                        <a:lnTo>
                          <a:pt x="0" y="272"/>
                        </a:lnTo>
                        <a:lnTo>
                          <a:pt x="0" y="272"/>
                        </a:lnTo>
                        <a:lnTo>
                          <a:pt x="0" y="284"/>
                        </a:lnTo>
                        <a:lnTo>
                          <a:pt x="4" y="296"/>
                        </a:lnTo>
                        <a:lnTo>
                          <a:pt x="10" y="306"/>
                        </a:lnTo>
                        <a:lnTo>
                          <a:pt x="18" y="314"/>
                        </a:lnTo>
                        <a:lnTo>
                          <a:pt x="26" y="322"/>
                        </a:lnTo>
                        <a:lnTo>
                          <a:pt x="36" y="328"/>
                        </a:lnTo>
                        <a:lnTo>
                          <a:pt x="48" y="332"/>
                        </a:lnTo>
                        <a:lnTo>
                          <a:pt x="60" y="332"/>
                        </a:lnTo>
                        <a:lnTo>
                          <a:pt x="60" y="332"/>
                        </a:lnTo>
                        <a:lnTo>
                          <a:pt x="76" y="330"/>
                        </a:lnTo>
                        <a:lnTo>
                          <a:pt x="94" y="324"/>
                        </a:lnTo>
                        <a:lnTo>
                          <a:pt x="114" y="318"/>
                        </a:lnTo>
                        <a:lnTo>
                          <a:pt x="114" y="318"/>
                        </a:lnTo>
                        <a:lnTo>
                          <a:pt x="122" y="314"/>
                        </a:lnTo>
                        <a:lnTo>
                          <a:pt x="128" y="314"/>
                        </a:lnTo>
                        <a:lnTo>
                          <a:pt x="136" y="316"/>
                        </a:lnTo>
                        <a:lnTo>
                          <a:pt x="140" y="318"/>
                        </a:lnTo>
                        <a:lnTo>
                          <a:pt x="146" y="322"/>
                        </a:lnTo>
                        <a:lnTo>
                          <a:pt x="150" y="328"/>
                        </a:lnTo>
                        <a:lnTo>
                          <a:pt x="152" y="334"/>
                        </a:lnTo>
                        <a:lnTo>
                          <a:pt x="152" y="342"/>
                        </a:lnTo>
                        <a:lnTo>
                          <a:pt x="152" y="482"/>
                        </a:lnTo>
                        <a:lnTo>
                          <a:pt x="714" y="482"/>
                        </a:lnTo>
                        <a:close/>
                      </a:path>
                    </a:pathLst>
                  </a:custGeom>
                  <a:solidFill>
                    <a:srgbClr val="EAA7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900"/>
                  </a:p>
                </p:txBody>
              </p:sp>
              <p:sp>
                <p:nvSpPr>
                  <p:cNvPr id="28" name="Freeform 7"/>
                  <p:cNvSpPr/>
                  <p:nvPr/>
                </p:nvSpPr>
                <p:spPr bwMode="auto">
                  <a:xfrm>
                    <a:off x="20851688" y="6729078"/>
                    <a:ext cx="1233404" cy="1754062"/>
                  </a:xfrm>
                  <a:custGeom>
                    <a:avLst/>
                    <a:gdLst>
                      <a:gd name="T0" fmla="*/ 344 w 488"/>
                      <a:gd name="T1" fmla="*/ 0 h 694"/>
                      <a:gd name="T2" fmla="*/ 328 w 488"/>
                      <a:gd name="T3" fmla="*/ 10 h 694"/>
                      <a:gd name="T4" fmla="*/ 324 w 488"/>
                      <a:gd name="T5" fmla="*/ 30 h 694"/>
                      <a:gd name="T6" fmla="*/ 334 w 488"/>
                      <a:gd name="T7" fmla="*/ 56 h 694"/>
                      <a:gd name="T8" fmla="*/ 342 w 488"/>
                      <a:gd name="T9" fmla="*/ 88 h 694"/>
                      <a:gd name="T10" fmla="*/ 332 w 488"/>
                      <a:gd name="T11" fmla="*/ 122 h 694"/>
                      <a:gd name="T12" fmla="*/ 304 w 488"/>
                      <a:gd name="T13" fmla="*/ 144 h 694"/>
                      <a:gd name="T14" fmla="*/ 280 w 488"/>
                      <a:gd name="T15" fmla="*/ 148 h 694"/>
                      <a:gd name="T16" fmla="*/ 246 w 488"/>
                      <a:gd name="T17" fmla="*/ 138 h 694"/>
                      <a:gd name="T18" fmla="*/ 224 w 488"/>
                      <a:gd name="T19" fmla="*/ 112 h 694"/>
                      <a:gd name="T20" fmla="*/ 220 w 488"/>
                      <a:gd name="T21" fmla="*/ 88 h 694"/>
                      <a:gd name="T22" fmla="*/ 234 w 488"/>
                      <a:gd name="T23" fmla="*/ 38 h 694"/>
                      <a:gd name="T24" fmla="*/ 238 w 488"/>
                      <a:gd name="T25" fmla="*/ 24 h 694"/>
                      <a:gd name="T26" fmla="*/ 230 w 488"/>
                      <a:gd name="T27" fmla="*/ 6 h 694"/>
                      <a:gd name="T28" fmla="*/ 210 w 488"/>
                      <a:gd name="T29" fmla="*/ 0 h 694"/>
                      <a:gd name="T30" fmla="*/ 2 w 488"/>
                      <a:gd name="T31" fmla="*/ 30 h 694"/>
                      <a:gd name="T32" fmla="*/ 0 w 488"/>
                      <a:gd name="T33" fmla="*/ 202 h 694"/>
                      <a:gd name="T34" fmla="*/ 4 w 488"/>
                      <a:gd name="T35" fmla="*/ 218 h 694"/>
                      <a:gd name="T36" fmla="*/ 18 w 488"/>
                      <a:gd name="T37" fmla="*/ 230 h 694"/>
                      <a:gd name="T38" fmla="*/ 40 w 488"/>
                      <a:gd name="T39" fmla="*/ 228 h 694"/>
                      <a:gd name="T40" fmla="*/ 76 w 488"/>
                      <a:gd name="T41" fmla="*/ 216 h 694"/>
                      <a:gd name="T42" fmla="*/ 104 w 488"/>
                      <a:gd name="T43" fmla="*/ 214 h 694"/>
                      <a:gd name="T44" fmla="*/ 136 w 488"/>
                      <a:gd name="T45" fmla="*/ 230 h 694"/>
                      <a:gd name="T46" fmla="*/ 152 w 488"/>
                      <a:gd name="T47" fmla="*/ 260 h 694"/>
                      <a:gd name="T48" fmla="*/ 152 w 488"/>
                      <a:gd name="T49" fmla="*/ 284 h 694"/>
                      <a:gd name="T50" fmla="*/ 136 w 488"/>
                      <a:gd name="T51" fmla="*/ 314 h 694"/>
                      <a:gd name="T52" fmla="*/ 104 w 488"/>
                      <a:gd name="T53" fmla="*/ 330 h 694"/>
                      <a:gd name="T54" fmla="*/ 76 w 488"/>
                      <a:gd name="T55" fmla="*/ 330 h 694"/>
                      <a:gd name="T56" fmla="*/ 40 w 488"/>
                      <a:gd name="T57" fmla="*/ 318 h 694"/>
                      <a:gd name="T58" fmla="*/ 18 w 488"/>
                      <a:gd name="T59" fmla="*/ 314 h 694"/>
                      <a:gd name="T60" fmla="*/ 4 w 488"/>
                      <a:gd name="T61" fmla="*/ 328 h 694"/>
                      <a:gd name="T62" fmla="*/ 0 w 488"/>
                      <a:gd name="T63" fmla="*/ 504 h 694"/>
                      <a:gd name="T64" fmla="*/ 0 w 488"/>
                      <a:gd name="T65" fmla="*/ 544 h 694"/>
                      <a:gd name="T66" fmla="*/ 210 w 488"/>
                      <a:gd name="T67" fmla="*/ 544 h 694"/>
                      <a:gd name="T68" fmla="*/ 224 w 488"/>
                      <a:gd name="T69" fmla="*/ 548 h 694"/>
                      <a:gd name="T70" fmla="*/ 236 w 488"/>
                      <a:gd name="T71" fmla="*/ 562 h 694"/>
                      <a:gd name="T72" fmla="*/ 234 w 488"/>
                      <a:gd name="T73" fmla="*/ 582 h 694"/>
                      <a:gd name="T74" fmla="*/ 226 w 488"/>
                      <a:gd name="T75" fmla="*/ 604 h 694"/>
                      <a:gd name="T76" fmla="*/ 220 w 488"/>
                      <a:gd name="T77" fmla="*/ 634 h 694"/>
                      <a:gd name="T78" fmla="*/ 228 w 488"/>
                      <a:gd name="T79" fmla="*/ 664 h 694"/>
                      <a:gd name="T80" fmla="*/ 230 w 488"/>
                      <a:gd name="T81" fmla="*/ 668 h 694"/>
                      <a:gd name="T82" fmla="*/ 266 w 488"/>
                      <a:gd name="T83" fmla="*/ 692 h 694"/>
                      <a:gd name="T84" fmla="*/ 296 w 488"/>
                      <a:gd name="T85" fmla="*/ 692 h 694"/>
                      <a:gd name="T86" fmla="*/ 332 w 488"/>
                      <a:gd name="T87" fmla="*/ 668 h 694"/>
                      <a:gd name="T88" fmla="*/ 334 w 488"/>
                      <a:gd name="T89" fmla="*/ 664 h 694"/>
                      <a:gd name="T90" fmla="*/ 342 w 488"/>
                      <a:gd name="T91" fmla="*/ 634 h 694"/>
                      <a:gd name="T92" fmla="*/ 328 w 488"/>
                      <a:gd name="T93" fmla="*/ 582 h 694"/>
                      <a:gd name="T94" fmla="*/ 324 w 488"/>
                      <a:gd name="T95" fmla="*/ 574 h 694"/>
                      <a:gd name="T96" fmla="*/ 328 w 488"/>
                      <a:gd name="T97" fmla="*/ 556 h 694"/>
                      <a:gd name="T98" fmla="*/ 344 w 488"/>
                      <a:gd name="T99" fmla="*/ 546 h 694"/>
                      <a:gd name="T100" fmla="*/ 488 w 488"/>
                      <a:gd name="T101"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8" h="694">
                        <a:moveTo>
                          <a:pt x="352" y="0"/>
                        </a:moveTo>
                        <a:lnTo>
                          <a:pt x="352" y="0"/>
                        </a:lnTo>
                        <a:lnTo>
                          <a:pt x="344" y="0"/>
                        </a:lnTo>
                        <a:lnTo>
                          <a:pt x="338" y="2"/>
                        </a:lnTo>
                        <a:lnTo>
                          <a:pt x="332" y="6"/>
                        </a:lnTo>
                        <a:lnTo>
                          <a:pt x="328" y="10"/>
                        </a:lnTo>
                        <a:lnTo>
                          <a:pt x="324" y="16"/>
                        </a:lnTo>
                        <a:lnTo>
                          <a:pt x="324" y="24"/>
                        </a:lnTo>
                        <a:lnTo>
                          <a:pt x="324" y="30"/>
                        </a:lnTo>
                        <a:lnTo>
                          <a:pt x="326" y="38"/>
                        </a:lnTo>
                        <a:lnTo>
                          <a:pt x="326" y="38"/>
                        </a:lnTo>
                        <a:lnTo>
                          <a:pt x="334" y="56"/>
                        </a:lnTo>
                        <a:lnTo>
                          <a:pt x="340" y="74"/>
                        </a:lnTo>
                        <a:lnTo>
                          <a:pt x="342" y="88"/>
                        </a:lnTo>
                        <a:lnTo>
                          <a:pt x="342" y="88"/>
                        </a:lnTo>
                        <a:lnTo>
                          <a:pt x="342" y="100"/>
                        </a:lnTo>
                        <a:lnTo>
                          <a:pt x="338" y="112"/>
                        </a:lnTo>
                        <a:lnTo>
                          <a:pt x="332" y="122"/>
                        </a:lnTo>
                        <a:lnTo>
                          <a:pt x="324" y="132"/>
                        </a:lnTo>
                        <a:lnTo>
                          <a:pt x="316" y="138"/>
                        </a:lnTo>
                        <a:lnTo>
                          <a:pt x="304" y="144"/>
                        </a:lnTo>
                        <a:lnTo>
                          <a:pt x="294" y="148"/>
                        </a:lnTo>
                        <a:lnTo>
                          <a:pt x="280" y="148"/>
                        </a:lnTo>
                        <a:lnTo>
                          <a:pt x="280" y="148"/>
                        </a:lnTo>
                        <a:lnTo>
                          <a:pt x="268" y="148"/>
                        </a:lnTo>
                        <a:lnTo>
                          <a:pt x="256" y="144"/>
                        </a:lnTo>
                        <a:lnTo>
                          <a:pt x="246" y="138"/>
                        </a:lnTo>
                        <a:lnTo>
                          <a:pt x="238" y="132"/>
                        </a:lnTo>
                        <a:lnTo>
                          <a:pt x="230" y="122"/>
                        </a:lnTo>
                        <a:lnTo>
                          <a:pt x="224" y="112"/>
                        </a:lnTo>
                        <a:lnTo>
                          <a:pt x="220" y="100"/>
                        </a:lnTo>
                        <a:lnTo>
                          <a:pt x="220" y="88"/>
                        </a:lnTo>
                        <a:lnTo>
                          <a:pt x="220" y="88"/>
                        </a:lnTo>
                        <a:lnTo>
                          <a:pt x="222" y="74"/>
                        </a:lnTo>
                        <a:lnTo>
                          <a:pt x="226" y="56"/>
                        </a:lnTo>
                        <a:lnTo>
                          <a:pt x="234" y="38"/>
                        </a:lnTo>
                        <a:lnTo>
                          <a:pt x="234" y="38"/>
                        </a:lnTo>
                        <a:lnTo>
                          <a:pt x="238" y="30"/>
                        </a:lnTo>
                        <a:lnTo>
                          <a:pt x="238" y="24"/>
                        </a:lnTo>
                        <a:lnTo>
                          <a:pt x="236" y="16"/>
                        </a:lnTo>
                        <a:lnTo>
                          <a:pt x="234" y="10"/>
                        </a:lnTo>
                        <a:lnTo>
                          <a:pt x="230" y="6"/>
                        </a:lnTo>
                        <a:lnTo>
                          <a:pt x="224" y="2"/>
                        </a:lnTo>
                        <a:lnTo>
                          <a:pt x="218" y="0"/>
                        </a:lnTo>
                        <a:lnTo>
                          <a:pt x="210" y="0"/>
                        </a:lnTo>
                        <a:lnTo>
                          <a:pt x="42" y="0"/>
                        </a:lnTo>
                        <a:lnTo>
                          <a:pt x="0" y="0"/>
                        </a:lnTo>
                        <a:lnTo>
                          <a:pt x="2" y="30"/>
                        </a:lnTo>
                        <a:lnTo>
                          <a:pt x="2" y="30"/>
                        </a:lnTo>
                        <a:lnTo>
                          <a:pt x="2" y="42"/>
                        </a:lnTo>
                        <a:lnTo>
                          <a:pt x="0" y="202"/>
                        </a:lnTo>
                        <a:lnTo>
                          <a:pt x="0" y="202"/>
                        </a:lnTo>
                        <a:lnTo>
                          <a:pt x="0" y="210"/>
                        </a:lnTo>
                        <a:lnTo>
                          <a:pt x="4" y="218"/>
                        </a:lnTo>
                        <a:lnTo>
                          <a:pt x="6" y="224"/>
                        </a:lnTo>
                        <a:lnTo>
                          <a:pt x="12" y="228"/>
                        </a:lnTo>
                        <a:lnTo>
                          <a:pt x="18" y="230"/>
                        </a:lnTo>
                        <a:lnTo>
                          <a:pt x="24" y="230"/>
                        </a:lnTo>
                        <a:lnTo>
                          <a:pt x="32" y="230"/>
                        </a:lnTo>
                        <a:lnTo>
                          <a:pt x="40" y="228"/>
                        </a:lnTo>
                        <a:lnTo>
                          <a:pt x="40" y="228"/>
                        </a:lnTo>
                        <a:lnTo>
                          <a:pt x="60" y="220"/>
                        </a:lnTo>
                        <a:lnTo>
                          <a:pt x="76" y="216"/>
                        </a:lnTo>
                        <a:lnTo>
                          <a:pt x="92" y="212"/>
                        </a:lnTo>
                        <a:lnTo>
                          <a:pt x="92" y="212"/>
                        </a:lnTo>
                        <a:lnTo>
                          <a:pt x="104" y="214"/>
                        </a:lnTo>
                        <a:lnTo>
                          <a:pt x="116" y="218"/>
                        </a:lnTo>
                        <a:lnTo>
                          <a:pt x="126" y="222"/>
                        </a:lnTo>
                        <a:lnTo>
                          <a:pt x="136" y="230"/>
                        </a:lnTo>
                        <a:lnTo>
                          <a:pt x="144" y="240"/>
                        </a:lnTo>
                        <a:lnTo>
                          <a:pt x="148" y="250"/>
                        </a:lnTo>
                        <a:lnTo>
                          <a:pt x="152" y="260"/>
                        </a:lnTo>
                        <a:lnTo>
                          <a:pt x="154" y="272"/>
                        </a:lnTo>
                        <a:lnTo>
                          <a:pt x="154" y="272"/>
                        </a:lnTo>
                        <a:lnTo>
                          <a:pt x="152" y="284"/>
                        </a:lnTo>
                        <a:lnTo>
                          <a:pt x="148" y="296"/>
                        </a:lnTo>
                        <a:lnTo>
                          <a:pt x="144" y="306"/>
                        </a:lnTo>
                        <a:lnTo>
                          <a:pt x="136" y="314"/>
                        </a:lnTo>
                        <a:lnTo>
                          <a:pt x="126" y="322"/>
                        </a:lnTo>
                        <a:lnTo>
                          <a:pt x="116" y="328"/>
                        </a:lnTo>
                        <a:lnTo>
                          <a:pt x="104" y="330"/>
                        </a:lnTo>
                        <a:lnTo>
                          <a:pt x="92" y="332"/>
                        </a:lnTo>
                        <a:lnTo>
                          <a:pt x="92" y="332"/>
                        </a:lnTo>
                        <a:lnTo>
                          <a:pt x="76" y="330"/>
                        </a:lnTo>
                        <a:lnTo>
                          <a:pt x="60" y="324"/>
                        </a:lnTo>
                        <a:lnTo>
                          <a:pt x="40" y="318"/>
                        </a:lnTo>
                        <a:lnTo>
                          <a:pt x="40" y="318"/>
                        </a:lnTo>
                        <a:lnTo>
                          <a:pt x="32" y="314"/>
                        </a:lnTo>
                        <a:lnTo>
                          <a:pt x="24" y="314"/>
                        </a:lnTo>
                        <a:lnTo>
                          <a:pt x="18" y="314"/>
                        </a:lnTo>
                        <a:lnTo>
                          <a:pt x="12" y="318"/>
                        </a:lnTo>
                        <a:lnTo>
                          <a:pt x="6" y="322"/>
                        </a:lnTo>
                        <a:lnTo>
                          <a:pt x="4" y="328"/>
                        </a:lnTo>
                        <a:lnTo>
                          <a:pt x="0" y="334"/>
                        </a:lnTo>
                        <a:lnTo>
                          <a:pt x="0" y="342"/>
                        </a:lnTo>
                        <a:lnTo>
                          <a:pt x="0" y="504"/>
                        </a:lnTo>
                        <a:lnTo>
                          <a:pt x="0" y="504"/>
                        </a:lnTo>
                        <a:lnTo>
                          <a:pt x="0" y="512"/>
                        </a:lnTo>
                        <a:lnTo>
                          <a:pt x="0" y="544"/>
                        </a:lnTo>
                        <a:lnTo>
                          <a:pt x="42" y="544"/>
                        </a:lnTo>
                        <a:lnTo>
                          <a:pt x="42" y="544"/>
                        </a:lnTo>
                        <a:lnTo>
                          <a:pt x="210" y="544"/>
                        </a:lnTo>
                        <a:lnTo>
                          <a:pt x="210" y="544"/>
                        </a:lnTo>
                        <a:lnTo>
                          <a:pt x="218" y="546"/>
                        </a:lnTo>
                        <a:lnTo>
                          <a:pt x="224" y="548"/>
                        </a:lnTo>
                        <a:lnTo>
                          <a:pt x="230" y="552"/>
                        </a:lnTo>
                        <a:lnTo>
                          <a:pt x="234" y="556"/>
                        </a:lnTo>
                        <a:lnTo>
                          <a:pt x="236" y="562"/>
                        </a:lnTo>
                        <a:lnTo>
                          <a:pt x="238" y="568"/>
                        </a:lnTo>
                        <a:lnTo>
                          <a:pt x="238" y="574"/>
                        </a:lnTo>
                        <a:lnTo>
                          <a:pt x="234" y="582"/>
                        </a:lnTo>
                        <a:lnTo>
                          <a:pt x="234" y="582"/>
                        </a:lnTo>
                        <a:lnTo>
                          <a:pt x="234" y="582"/>
                        </a:lnTo>
                        <a:lnTo>
                          <a:pt x="226" y="604"/>
                        </a:lnTo>
                        <a:lnTo>
                          <a:pt x="222" y="620"/>
                        </a:lnTo>
                        <a:lnTo>
                          <a:pt x="220" y="634"/>
                        </a:lnTo>
                        <a:lnTo>
                          <a:pt x="220" y="634"/>
                        </a:lnTo>
                        <a:lnTo>
                          <a:pt x="220" y="642"/>
                        </a:lnTo>
                        <a:lnTo>
                          <a:pt x="222" y="650"/>
                        </a:lnTo>
                        <a:lnTo>
                          <a:pt x="228" y="664"/>
                        </a:lnTo>
                        <a:lnTo>
                          <a:pt x="228" y="664"/>
                        </a:lnTo>
                        <a:lnTo>
                          <a:pt x="230" y="668"/>
                        </a:lnTo>
                        <a:lnTo>
                          <a:pt x="230" y="668"/>
                        </a:lnTo>
                        <a:lnTo>
                          <a:pt x="240" y="678"/>
                        </a:lnTo>
                        <a:lnTo>
                          <a:pt x="252" y="686"/>
                        </a:lnTo>
                        <a:lnTo>
                          <a:pt x="266" y="692"/>
                        </a:lnTo>
                        <a:lnTo>
                          <a:pt x="280" y="694"/>
                        </a:lnTo>
                        <a:lnTo>
                          <a:pt x="280" y="694"/>
                        </a:lnTo>
                        <a:lnTo>
                          <a:pt x="296" y="692"/>
                        </a:lnTo>
                        <a:lnTo>
                          <a:pt x="310" y="686"/>
                        </a:lnTo>
                        <a:lnTo>
                          <a:pt x="322" y="678"/>
                        </a:lnTo>
                        <a:lnTo>
                          <a:pt x="332" y="668"/>
                        </a:lnTo>
                        <a:lnTo>
                          <a:pt x="332" y="668"/>
                        </a:lnTo>
                        <a:lnTo>
                          <a:pt x="334" y="664"/>
                        </a:lnTo>
                        <a:lnTo>
                          <a:pt x="334" y="664"/>
                        </a:lnTo>
                        <a:lnTo>
                          <a:pt x="340" y="650"/>
                        </a:lnTo>
                        <a:lnTo>
                          <a:pt x="342" y="634"/>
                        </a:lnTo>
                        <a:lnTo>
                          <a:pt x="342" y="634"/>
                        </a:lnTo>
                        <a:lnTo>
                          <a:pt x="340" y="620"/>
                        </a:lnTo>
                        <a:lnTo>
                          <a:pt x="336" y="604"/>
                        </a:lnTo>
                        <a:lnTo>
                          <a:pt x="328" y="582"/>
                        </a:lnTo>
                        <a:lnTo>
                          <a:pt x="326" y="582"/>
                        </a:lnTo>
                        <a:lnTo>
                          <a:pt x="326" y="582"/>
                        </a:lnTo>
                        <a:lnTo>
                          <a:pt x="324" y="574"/>
                        </a:lnTo>
                        <a:lnTo>
                          <a:pt x="324" y="568"/>
                        </a:lnTo>
                        <a:lnTo>
                          <a:pt x="324" y="562"/>
                        </a:lnTo>
                        <a:lnTo>
                          <a:pt x="328" y="556"/>
                        </a:lnTo>
                        <a:lnTo>
                          <a:pt x="332" y="552"/>
                        </a:lnTo>
                        <a:lnTo>
                          <a:pt x="338" y="548"/>
                        </a:lnTo>
                        <a:lnTo>
                          <a:pt x="344" y="546"/>
                        </a:lnTo>
                        <a:lnTo>
                          <a:pt x="352" y="544"/>
                        </a:lnTo>
                        <a:lnTo>
                          <a:pt x="488" y="544"/>
                        </a:lnTo>
                        <a:lnTo>
                          <a:pt x="488" y="0"/>
                        </a:lnTo>
                        <a:lnTo>
                          <a:pt x="352" y="0"/>
                        </a:lnTo>
                        <a:close/>
                      </a:path>
                    </a:pathLst>
                  </a:custGeom>
                  <a:solidFill>
                    <a:srgbClr val="DB195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900"/>
                  </a:p>
                </p:txBody>
              </p:sp>
              <p:sp>
                <p:nvSpPr>
                  <p:cNvPr id="29" name="Freeform 8"/>
                  <p:cNvSpPr/>
                  <p:nvPr/>
                </p:nvSpPr>
                <p:spPr bwMode="auto">
                  <a:xfrm>
                    <a:off x="19431252" y="5445125"/>
                    <a:ext cx="1809666" cy="1283953"/>
                  </a:xfrm>
                  <a:custGeom>
                    <a:avLst/>
                    <a:gdLst>
                      <a:gd name="T0" fmla="*/ 218 w 716"/>
                      <a:gd name="T1" fmla="*/ 508 h 508"/>
                      <a:gd name="T2" fmla="*/ 236 w 716"/>
                      <a:gd name="T3" fmla="*/ 496 h 508"/>
                      <a:gd name="T4" fmla="*/ 238 w 716"/>
                      <a:gd name="T5" fmla="*/ 478 h 508"/>
                      <a:gd name="T6" fmla="*/ 228 w 716"/>
                      <a:gd name="T7" fmla="*/ 450 h 508"/>
                      <a:gd name="T8" fmla="*/ 220 w 716"/>
                      <a:gd name="T9" fmla="*/ 418 h 508"/>
                      <a:gd name="T10" fmla="*/ 230 w 716"/>
                      <a:gd name="T11" fmla="*/ 386 h 508"/>
                      <a:gd name="T12" fmla="*/ 258 w 716"/>
                      <a:gd name="T13" fmla="*/ 364 h 508"/>
                      <a:gd name="T14" fmla="*/ 282 w 716"/>
                      <a:gd name="T15" fmla="*/ 360 h 508"/>
                      <a:gd name="T16" fmla="*/ 316 w 716"/>
                      <a:gd name="T17" fmla="*/ 370 h 508"/>
                      <a:gd name="T18" fmla="*/ 338 w 716"/>
                      <a:gd name="T19" fmla="*/ 396 h 508"/>
                      <a:gd name="T20" fmla="*/ 344 w 716"/>
                      <a:gd name="T21" fmla="*/ 418 h 508"/>
                      <a:gd name="T22" fmla="*/ 328 w 716"/>
                      <a:gd name="T23" fmla="*/ 470 h 508"/>
                      <a:gd name="T24" fmla="*/ 324 w 716"/>
                      <a:gd name="T25" fmla="*/ 484 h 508"/>
                      <a:gd name="T26" fmla="*/ 332 w 716"/>
                      <a:gd name="T27" fmla="*/ 502 h 508"/>
                      <a:gd name="T28" fmla="*/ 354 w 716"/>
                      <a:gd name="T29" fmla="*/ 508 h 508"/>
                      <a:gd name="T30" fmla="*/ 564 w 716"/>
                      <a:gd name="T31" fmla="*/ 466 h 508"/>
                      <a:gd name="T32" fmla="*/ 564 w 716"/>
                      <a:gd name="T33" fmla="*/ 296 h 508"/>
                      <a:gd name="T34" fmla="*/ 574 w 716"/>
                      <a:gd name="T35" fmla="*/ 280 h 508"/>
                      <a:gd name="T36" fmla="*/ 594 w 716"/>
                      <a:gd name="T37" fmla="*/ 278 h 508"/>
                      <a:gd name="T38" fmla="*/ 622 w 716"/>
                      <a:gd name="T39" fmla="*/ 288 h 508"/>
                      <a:gd name="T40" fmla="*/ 656 w 716"/>
                      <a:gd name="T41" fmla="*/ 296 h 508"/>
                      <a:gd name="T42" fmla="*/ 690 w 716"/>
                      <a:gd name="T43" fmla="*/ 284 h 508"/>
                      <a:gd name="T44" fmla="*/ 712 w 716"/>
                      <a:gd name="T45" fmla="*/ 258 h 508"/>
                      <a:gd name="T46" fmla="*/ 716 w 716"/>
                      <a:gd name="T47" fmla="*/ 236 h 508"/>
                      <a:gd name="T48" fmla="*/ 706 w 716"/>
                      <a:gd name="T49" fmla="*/ 202 h 508"/>
                      <a:gd name="T50" fmla="*/ 680 w 716"/>
                      <a:gd name="T51" fmla="*/ 180 h 508"/>
                      <a:gd name="T52" fmla="*/ 656 w 716"/>
                      <a:gd name="T53" fmla="*/ 176 h 508"/>
                      <a:gd name="T54" fmla="*/ 602 w 716"/>
                      <a:gd name="T55" fmla="*/ 190 h 508"/>
                      <a:gd name="T56" fmla="*/ 588 w 716"/>
                      <a:gd name="T57" fmla="*/ 194 h 508"/>
                      <a:gd name="T58" fmla="*/ 570 w 716"/>
                      <a:gd name="T59" fmla="*/ 186 h 508"/>
                      <a:gd name="T60" fmla="*/ 564 w 716"/>
                      <a:gd name="T61" fmla="*/ 166 h 508"/>
                      <a:gd name="T62" fmla="*/ 2 w 716"/>
                      <a:gd name="T63" fmla="*/ 0 h 508"/>
                      <a:gd name="T64" fmla="*/ 2 w 716"/>
                      <a:gd name="T65" fmla="*/ 166 h 508"/>
                      <a:gd name="T66" fmla="*/ 4 w 716"/>
                      <a:gd name="T67" fmla="*/ 180 h 508"/>
                      <a:gd name="T68" fmla="*/ 18 w 716"/>
                      <a:gd name="T69" fmla="*/ 192 h 508"/>
                      <a:gd name="T70" fmla="*/ 40 w 716"/>
                      <a:gd name="T71" fmla="*/ 190 h 508"/>
                      <a:gd name="T72" fmla="*/ 78 w 716"/>
                      <a:gd name="T73" fmla="*/ 178 h 508"/>
                      <a:gd name="T74" fmla="*/ 106 w 716"/>
                      <a:gd name="T75" fmla="*/ 176 h 508"/>
                      <a:gd name="T76" fmla="*/ 136 w 716"/>
                      <a:gd name="T77" fmla="*/ 194 h 508"/>
                      <a:gd name="T78" fmla="*/ 154 w 716"/>
                      <a:gd name="T79" fmla="*/ 224 h 508"/>
                      <a:gd name="T80" fmla="*/ 154 w 716"/>
                      <a:gd name="T81" fmla="*/ 248 h 508"/>
                      <a:gd name="T82" fmla="*/ 136 w 716"/>
                      <a:gd name="T83" fmla="*/ 278 h 508"/>
                      <a:gd name="T84" fmla="*/ 106 w 716"/>
                      <a:gd name="T85" fmla="*/ 294 h 508"/>
                      <a:gd name="T86" fmla="*/ 78 w 716"/>
                      <a:gd name="T87" fmla="*/ 292 h 508"/>
                      <a:gd name="T88" fmla="*/ 40 w 716"/>
                      <a:gd name="T89" fmla="*/ 280 h 508"/>
                      <a:gd name="T90" fmla="*/ 18 w 716"/>
                      <a:gd name="T91" fmla="*/ 278 h 508"/>
                      <a:gd name="T92" fmla="*/ 4 w 716"/>
                      <a:gd name="T93" fmla="*/ 290 h 508"/>
                      <a:gd name="T94" fmla="*/ 2 w 716"/>
                      <a:gd name="T95" fmla="*/ 466 h 508"/>
                      <a:gd name="T96" fmla="*/ 0 w 716"/>
                      <a:gd name="T97" fmla="*/ 508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6" h="508">
                        <a:moveTo>
                          <a:pt x="210" y="508"/>
                        </a:moveTo>
                        <a:lnTo>
                          <a:pt x="210" y="508"/>
                        </a:lnTo>
                        <a:lnTo>
                          <a:pt x="218" y="508"/>
                        </a:lnTo>
                        <a:lnTo>
                          <a:pt x="226" y="504"/>
                        </a:lnTo>
                        <a:lnTo>
                          <a:pt x="232" y="502"/>
                        </a:lnTo>
                        <a:lnTo>
                          <a:pt x="236" y="496"/>
                        </a:lnTo>
                        <a:lnTo>
                          <a:pt x="238" y="492"/>
                        </a:lnTo>
                        <a:lnTo>
                          <a:pt x="240" y="484"/>
                        </a:lnTo>
                        <a:lnTo>
                          <a:pt x="238" y="478"/>
                        </a:lnTo>
                        <a:lnTo>
                          <a:pt x="236" y="470"/>
                        </a:lnTo>
                        <a:lnTo>
                          <a:pt x="236" y="470"/>
                        </a:lnTo>
                        <a:lnTo>
                          <a:pt x="228" y="450"/>
                        </a:lnTo>
                        <a:lnTo>
                          <a:pt x="222" y="434"/>
                        </a:lnTo>
                        <a:lnTo>
                          <a:pt x="220" y="418"/>
                        </a:lnTo>
                        <a:lnTo>
                          <a:pt x="220" y="418"/>
                        </a:lnTo>
                        <a:lnTo>
                          <a:pt x="222" y="406"/>
                        </a:lnTo>
                        <a:lnTo>
                          <a:pt x="226" y="396"/>
                        </a:lnTo>
                        <a:lnTo>
                          <a:pt x="230" y="386"/>
                        </a:lnTo>
                        <a:lnTo>
                          <a:pt x="238" y="376"/>
                        </a:lnTo>
                        <a:lnTo>
                          <a:pt x="248" y="370"/>
                        </a:lnTo>
                        <a:lnTo>
                          <a:pt x="258" y="364"/>
                        </a:lnTo>
                        <a:lnTo>
                          <a:pt x="270" y="360"/>
                        </a:lnTo>
                        <a:lnTo>
                          <a:pt x="282" y="360"/>
                        </a:lnTo>
                        <a:lnTo>
                          <a:pt x="282" y="360"/>
                        </a:lnTo>
                        <a:lnTo>
                          <a:pt x="294" y="360"/>
                        </a:lnTo>
                        <a:lnTo>
                          <a:pt x="306" y="364"/>
                        </a:lnTo>
                        <a:lnTo>
                          <a:pt x="316" y="370"/>
                        </a:lnTo>
                        <a:lnTo>
                          <a:pt x="326" y="376"/>
                        </a:lnTo>
                        <a:lnTo>
                          <a:pt x="332" y="386"/>
                        </a:lnTo>
                        <a:lnTo>
                          <a:pt x="338" y="396"/>
                        </a:lnTo>
                        <a:lnTo>
                          <a:pt x="342" y="406"/>
                        </a:lnTo>
                        <a:lnTo>
                          <a:pt x="344" y="418"/>
                        </a:lnTo>
                        <a:lnTo>
                          <a:pt x="344" y="418"/>
                        </a:lnTo>
                        <a:lnTo>
                          <a:pt x="342" y="434"/>
                        </a:lnTo>
                        <a:lnTo>
                          <a:pt x="336" y="450"/>
                        </a:lnTo>
                        <a:lnTo>
                          <a:pt x="328" y="470"/>
                        </a:lnTo>
                        <a:lnTo>
                          <a:pt x="328" y="470"/>
                        </a:lnTo>
                        <a:lnTo>
                          <a:pt x="326" y="478"/>
                        </a:lnTo>
                        <a:lnTo>
                          <a:pt x="324" y="484"/>
                        </a:lnTo>
                        <a:lnTo>
                          <a:pt x="326" y="492"/>
                        </a:lnTo>
                        <a:lnTo>
                          <a:pt x="328" y="496"/>
                        </a:lnTo>
                        <a:lnTo>
                          <a:pt x="332" y="502"/>
                        </a:lnTo>
                        <a:lnTo>
                          <a:pt x="338" y="504"/>
                        </a:lnTo>
                        <a:lnTo>
                          <a:pt x="346" y="508"/>
                        </a:lnTo>
                        <a:lnTo>
                          <a:pt x="354" y="508"/>
                        </a:lnTo>
                        <a:lnTo>
                          <a:pt x="520" y="508"/>
                        </a:lnTo>
                        <a:lnTo>
                          <a:pt x="564" y="508"/>
                        </a:lnTo>
                        <a:lnTo>
                          <a:pt x="564" y="466"/>
                        </a:lnTo>
                        <a:lnTo>
                          <a:pt x="564" y="304"/>
                        </a:lnTo>
                        <a:lnTo>
                          <a:pt x="564" y="304"/>
                        </a:lnTo>
                        <a:lnTo>
                          <a:pt x="564" y="296"/>
                        </a:lnTo>
                        <a:lnTo>
                          <a:pt x="566" y="290"/>
                        </a:lnTo>
                        <a:lnTo>
                          <a:pt x="570" y="284"/>
                        </a:lnTo>
                        <a:lnTo>
                          <a:pt x="574" y="280"/>
                        </a:lnTo>
                        <a:lnTo>
                          <a:pt x="580" y="278"/>
                        </a:lnTo>
                        <a:lnTo>
                          <a:pt x="588" y="276"/>
                        </a:lnTo>
                        <a:lnTo>
                          <a:pt x="594" y="278"/>
                        </a:lnTo>
                        <a:lnTo>
                          <a:pt x="602" y="280"/>
                        </a:lnTo>
                        <a:lnTo>
                          <a:pt x="602" y="280"/>
                        </a:lnTo>
                        <a:lnTo>
                          <a:pt x="622" y="288"/>
                        </a:lnTo>
                        <a:lnTo>
                          <a:pt x="640" y="292"/>
                        </a:lnTo>
                        <a:lnTo>
                          <a:pt x="656" y="296"/>
                        </a:lnTo>
                        <a:lnTo>
                          <a:pt x="656" y="296"/>
                        </a:lnTo>
                        <a:lnTo>
                          <a:pt x="668" y="294"/>
                        </a:lnTo>
                        <a:lnTo>
                          <a:pt x="680" y="290"/>
                        </a:lnTo>
                        <a:lnTo>
                          <a:pt x="690" y="284"/>
                        </a:lnTo>
                        <a:lnTo>
                          <a:pt x="698" y="278"/>
                        </a:lnTo>
                        <a:lnTo>
                          <a:pt x="706" y="268"/>
                        </a:lnTo>
                        <a:lnTo>
                          <a:pt x="712" y="258"/>
                        </a:lnTo>
                        <a:lnTo>
                          <a:pt x="716" y="248"/>
                        </a:lnTo>
                        <a:lnTo>
                          <a:pt x="716" y="236"/>
                        </a:lnTo>
                        <a:lnTo>
                          <a:pt x="716" y="236"/>
                        </a:lnTo>
                        <a:lnTo>
                          <a:pt x="716" y="224"/>
                        </a:lnTo>
                        <a:lnTo>
                          <a:pt x="712" y="212"/>
                        </a:lnTo>
                        <a:lnTo>
                          <a:pt x="706" y="202"/>
                        </a:lnTo>
                        <a:lnTo>
                          <a:pt x="698" y="194"/>
                        </a:lnTo>
                        <a:lnTo>
                          <a:pt x="690" y="186"/>
                        </a:lnTo>
                        <a:lnTo>
                          <a:pt x="680" y="180"/>
                        </a:lnTo>
                        <a:lnTo>
                          <a:pt x="668" y="176"/>
                        </a:lnTo>
                        <a:lnTo>
                          <a:pt x="656" y="176"/>
                        </a:lnTo>
                        <a:lnTo>
                          <a:pt x="656" y="176"/>
                        </a:lnTo>
                        <a:lnTo>
                          <a:pt x="640" y="178"/>
                        </a:lnTo>
                        <a:lnTo>
                          <a:pt x="622" y="184"/>
                        </a:lnTo>
                        <a:lnTo>
                          <a:pt x="602" y="190"/>
                        </a:lnTo>
                        <a:lnTo>
                          <a:pt x="602" y="190"/>
                        </a:lnTo>
                        <a:lnTo>
                          <a:pt x="594" y="194"/>
                        </a:lnTo>
                        <a:lnTo>
                          <a:pt x="588" y="194"/>
                        </a:lnTo>
                        <a:lnTo>
                          <a:pt x="580" y="192"/>
                        </a:lnTo>
                        <a:lnTo>
                          <a:pt x="574" y="190"/>
                        </a:lnTo>
                        <a:lnTo>
                          <a:pt x="570" y="186"/>
                        </a:lnTo>
                        <a:lnTo>
                          <a:pt x="566" y="180"/>
                        </a:lnTo>
                        <a:lnTo>
                          <a:pt x="564" y="174"/>
                        </a:lnTo>
                        <a:lnTo>
                          <a:pt x="564" y="166"/>
                        </a:lnTo>
                        <a:lnTo>
                          <a:pt x="564" y="4"/>
                        </a:lnTo>
                        <a:lnTo>
                          <a:pt x="564" y="0"/>
                        </a:lnTo>
                        <a:lnTo>
                          <a:pt x="2" y="0"/>
                        </a:lnTo>
                        <a:lnTo>
                          <a:pt x="2" y="0"/>
                        </a:lnTo>
                        <a:lnTo>
                          <a:pt x="2" y="4"/>
                        </a:lnTo>
                        <a:lnTo>
                          <a:pt x="2" y="166"/>
                        </a:lnTo>
                        <a:lnTo>
                          <a:pt x="2" y="166"/>
                        </a:lnTo>
                        <a:lnTo>
                          <a:pt x="2" y="174"/>
                        </a:lnTo>
                        <a:lnTo>
                          <a:pt x="4" y="180"/>
                        </a:lnTo>
                        <a:lnTo>
                          <a:pt x="8" y="186"/>
                        </a:lnTo>
                        <a:lnTo>
                          <a:pt x="12" y="190"/>
                        </a:lnTo>
                        <a:lnTo>
                          <a:pt x="18" y="192"/>
                        </a:lnTo>
                        <a:lnTo>
                          <a:pt x="26" y="194"/>
                        </a:lnTo>
                        <a:lnTo>
                          <a:pt x="32" y="194"/>
                        </a:lnTo>
                        <a:lnTo>
                          <a:pt x="40" y="190"/>
                        </a:lnTo>
                        <a:lnTo>
                          <a:pt x="40" y="190"/>
                        </a:lnTo>
                        <a:lnTo>
                          <a:pt x="60" y="184"/>
                        </a:lnTo>
                        <a:lnTo>
                          <a:pt x="78" y="178"/>
                        </a:lnTo>
                        <a:lnTo>
                          <a:pt x="94" y="176"/>
                        </a:lnTo>
                        <a:lnTo>
                          <a:pt x="94" y="176"/>
                        </a:lnTo>
                        <a:lnTo>
                          <a:pt x="106" y="176"/>
                        </a:lnTo>
                        <a:lnTo>
                          <a:pt x="118" y="180"/>
                        </a:lnTo>
                        <a:lnTo>
                          <a:pt x="128" y="186"/>
                        </a:lnTo>
                        <a:lnTo>
                          <a:pt x="136" y="194"/>
                        </a:lnTo>
                        <a:lnTo>
                          <a:pt x="144" y="202"/>
                        </a:lnTo>
                        <a:lnTo>
                          <a:pt x="150" y="212"/>
                        </a:lnTo>
                        <a:lnTo>
                          <a:pt x="154" y="224"/>
                        </a:lnTo>
                        <a:lnTo>
                          <a:pt x="154" y="236"/>
                        </a:lnTo>
                        <a:lnTo>
                          <a:pt x="154" y="236"/>
                        </a:lnTo>
                        <a:lnTo>
                          <a:pt x="154" y="248"/>
                        </a:lnTo>
                        <a:lnTo>
                          <a:pt x="150" y="258"/>
                        </a:lnTo>
                        <a:lnTo>
                          <a:pt x="144" y="268"/>
                        </a:lnTo>
                        <a:lnTo>
                          <a:pt x="136" y="278"/>
                        </a:lnTo>
                        <a:lnTo>
                          <a:pt x="128" y="284"/>
                        </a:lnTo>
                        <a:lnTo>
                          <a:pt x="118" y="290"/>
                        </a:lnTo>
                        <a:lnTo>
                          <a:pt x="106" y="294"/>
                        </a:lnTo>
                        <a:lnTo>
                          <a:pt x="94" y="296"/>
                        </a:lnTo>
                        <a:lnTo>
                          <a:pt x="94" y="296"/>
                        </a:lnTo>
                        <a:lnTo>
                          <a:pt x="78" y="292"/>
                        </a:lnTo>
                        <a:lnTo>
                          <a:pt x="60" y="288"/>
                        </a:lnTo>
                        <a:lnTo>
                          <a:pt x="40" y="280"/>
                        </a:lnTo>
                        <a:lnTo>
                          <a:pt x="40" y="280"/>
                        </a:lnTo>
                        <a:lnTo>
                          <a:pt x="32" y="278"/>
                        </a:lnTo>
                        <a:lnTo>
                          <a:pt x="26" y="276"/>
                        </a:lnTo>
                        <a:lnTo>
                          <a:pt x="18" y="278"/>
                        </a:lnTo>
                        <a:lnTo>
                          <a:pt x="12" y="280"/>
                        </a:lnTo>
                        <a:lnTo>
                          <a:pt x="8" y="284"/>
                        </a:lnTo>
                        <a:lnTo>
                          <a:pt x="4" y="290"/>
                        </a:lnTo>
                        <a:lnTo>
                          <a:pt x="2" y="296"/>
                        </a:lnTo>
                        <a:lnTo>
                          <a:pt x="2" y="304"/>
                        </a:lnTo>
                        <a:lnTo>
                          <a:pt x="2" y="466"/>
                        </a:lnTo>
                        <a:lnTo>
                          <a:pt x="2" y="466"/>
                        </a:lnTo>
                        <a:lnTo>
                          <a:pt x="0" y="476"/>
                        </a:lnTo>
                        <a:lnTo>
                          <a:pt x="0" y="508"/>
                        </a:lnTo>
                        <a:lnTo>
                          <a:pt x="44" y="508"/>
                        </a:lnTo>
                        <a:lnTo>
                          <a:pt x="210" y="508"/>
                        </a:lnTo>
                        <a:close/>
                      </a:path>
                    </a:pathLst>
                  </a:custGeom>
                  <a:solidFill>
                    <a:srgbClr val="4843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AU" sz="900"/>
                  </a:p>
                </p:txBody>
              </p:sp>
            </p:grpSp>
            <p:sp>
              <p:nvSpPr>
                <p:cNvPr id="14" name="Freeform 189"/>
                <p:cNvSpPr>
                  <a:spLocks noEditPoints="1"/>
                </p:cNvSpPr>
                <p:nvPr/>
              </p:nvSpPr>
              <p:spPr bwMode="auto">
                <a:xfrm>
                  <a:off x="12141137" y="5392926"/>
                  <a:ext cx="641695" cy="530417"/>
                </a:xfrm>
                <a:custGeom>
                  <a:avLst/>
                  <a:gdLst>
                    <a:gd name="T0" fmla="*/ 70 w 73"/>
                    <a:gd name="T1" fmla="*/ 29 h 58"/>
                    <a:gd name="T2" fmla="*/ 65 w 73"/>
                    <a:gd name="T3" fmla="*/ 20 h 58"/>
                    <a:gd name="T4" fmla="*/ 57 w 73"/>
                    <a:gd name="T5" fmla="*/ 20 h 58"/>
                    <a:gd name="T6" fmla="*/ 53 w 73"/>
                    <a:gd name="T7" fmla="*/ 20 h 58"/>
                    <a:gd name="T8" fmla="*/ 52 w 73"/>
                    <a:gd name="T9" fmla="*/ 13 h 58"/>
                    <a:gd name="T10" fmla="*/ 45 w 73"/>
                    <a:gd name="T11" fmla="*/ 0 h 58"/>
                    <a:gd name="T12" fmla="*/ 35 w 73"/>
                    <a:gd name="T13" fmla="*/ 12 h 58"/>
                    <a:gd name="T14" fmla="*/ 26 w 73"/>
                    <a:gd name="T15" fmla="*/ 23 h 58"/>
                    <a:gd name="T16" fmla="*/ 22 w 73"/>
                    <a:gd name="T17" fmla="*/ 22 h 58"/>
                    <a:gd name="T18" fmla="*/ 22 w 73"/>
                    <a:gd name="T19" fmla="*/ 22 h 58"/>
                    <a:gd name="T20" fmla="*/ 21 w 73"/>
                    <a:gd name="T21" fmla="*/ 21 h 58"/>
                    <a:gd name="T22" fmla="*/ 6 w 73"/>
                    <a:gd name="T23" fmla="*/ 22 h 58"/>
                    <a:gd name="T24" fmla="*/ 7 w 73"/>
                    <a:gd name="T25" fmla="*/ 57 h 58"/>
                    <a:gd name="T26" fmla="*/ 21 w 73"/>
                    <a:gd name="T27" fmla="*/ 58 h 58"/>
                    <a:gd name="T28" fmla="*/ 22 w 73"/>
                    <a:gd name="T29" fmla="*/ 57 h 58"/>
                    <a:gd name="T30" fmla="*/ 22 w 73"/>
                    <a:gd name="T31" fmla="*/ 57 h 58"/>
                    <a:gd name="T32" fmla="*/ 32 w 73"/>
                    <a:gd name="T33" fmla="*/ 54 h 58"/>
                    <a:gd name="T34" fmla="*/ 41 w 73"/>
                    <a:gd name="T35" fmla="*/ 56 h 58"/>
                    <a:gd name="T36" fmla="*/ 64 w 73"/>
                    <a:gd name="T37" fmla="*/ 56 h 58"/>
                    <a:gd name="T38" fmla="*/ 66 w 73"/>
                    <a:gd name="T39" fmla="*/ 56 h 58"/>
                    <a:gd name="T40" fmla="*/ 69 w 73"/>
                    <a:gd name="T41" fmla="*/ 47 h 58"/>
                    <a:gd name="T42" fmla="*/ 71 w 73"/>
                    <a:gd name="T43" fmla="*/ 39 h 58"/>
                    <a:gd name="T44" fmla="*/ 70 w 73"/>
                    <a:gd name="T45" fmla="*/ 34 h 58"/>
                    <a:gd name="T46" fmla="*/ 53 w 73"/>
                    <a:gd name="T47" fmla="*/ 37 h 58"/>
                    <a:gd name="T48" fmla="*/ 53 w 73"/>
                    <a:gd name="T49" fmla="*/ 31 h 58"/>
                    <a:gd name="T50" fmla="*/ 65 w 73"/>
                    <a:gd name="T51" fmla="*/ 31 h 58"/>
                    <a:gd name="T52" fmla="*/ 66 w 73"/>
                    <a:gd name="T53" fmla="*/ 31 h 58"/>
                    <a:gd name="T54" fmla="*/ 70 w 73"/>
                    <a:gd name="T55" fmla="*/ 34 h 58"/>
                    <a:gd name="T56" fmla="*/ 57 w 73"/>
                    <a:gd name="T57" fmla="*/ 23 h 58"/>
                    <a:gd name="T58" fmla="*/ 65 w 73"/>
                    <a:gd name="T59" fmla="*/ 23 h 58"/>
                    <a:gd name="T60" fmla="*/ 65 w 73"/>
                    <a:gd name="T61" fmla="*/ 28 h 58"/>
                    <a:gd name="T62" fmla="*/ 53 w 73"/>
                    <a:gd name="T63" fmla="*/ 28 h 58"/>
                    <a:gd name="T64" fmla="*/ 53 w 73"/>
                    <a:gd name="T65" fmla="*/ 23 h 58"/>
                    <a:gd name="T66" fmla="*/ 8 w 73"/>
                    <a:gd name="T67" fmla="*/ 55 h 58"/>
                    <a:gd name="T68" fmla="*/ 8 w 73"/>
                    <a:gd name="T69" fmla="*/ 24 h 58"/>
                    <a:gd name="T70" fmla="*/ 14 w 73"/>
                    <a:gd name="T71" fmla="*/ 40 h 58"/>
                    <a:gd name="T72" fmla="*/ 8 w 73"/>
                    <a:gd name="T73" fmla="*/ 55 h 58"/>
                    <a:gd name="T74" fmla="*/ 21 w 73"/>
                    <a:gd name="T75" fmla="*/ 54 h 58"/>
                    <a:gd name="T76" fmla="*/ 21 w 73"/>
                    <a:gd name="T77" fmla="*/ 54 h 58"/>
                    <a:gd name="T78" fmla="*/ 39 w 73"/>
                    <a:gd name="T79" fmla="*/ 53 h 58"/>
                    <a:gd name="T80" fmla="*/ 19 w 73"/>
                    <a:gd name="T81" fmla="*/ 51 h 58"/>
                    <a:gd name="T82" fmla="*/ 17 w 73"/>
                    <a:gd name="T83" fmla="*/ 40 h 58"/>
                    <a:gd name="T84" fmla="*/ 19 w 73"/>
                    <a:gd name="T85" fmla="*/ 28 h 58"/>
                    <a:gd name="T86" fmla="*/ 31 w 73"/>
                    <a:gd name="T87" fmla="*/ 21 h 58"/>
                    <a:gd name="T88" fmla="*/ 44 w 73"/>
                    <a:gd name="T89" fmla="*/ 4 h 58"/>
                    <a:gd name="T90" fmla="*/ 48 w 73"/>
                    <a:gd name="T91" fmla="*/ 5 h 58"/>
                    <a:gd name="T92" fmla="*/ 46 w 73"/>
                    <a:gd name="T93" fmla="*/ 21 h 58"/>
                    <a:gd name="T94" fmla="*/ 42 w 73"/>
                    <a:gd name="T95" fmla="*/ 33 h 58"/>
                    <a:gd name="T96" fmla="*/ 32 w 73"/>
                    <a:gd name="T97" fmla="*/ 39 h 58"/>
                    <a:gd name="T98" fmla="*/ 45 w 73"/>
                    <a:gd name="T99" fmla="*/ 33 h 58"/>
                    <a:gd name="T100" fmla="*/ 48 w 73"/>
                    <a:gd name="T101" fmla="*/ 23 h 58"/>
                    <a:gd name="T102" fmla="*/ 50 w 73"/>
                    <a:gd name="T103" fmla="*/ 30 h 58"/>
                    <a:gd name="T104" fmla="*/ 50 w 73"/>
                    <a:gd name="T105" fmla="*/ 39 h 58"/>
                    <a:gd name="T106" fmla="*/ 51 w 73"/>
                    <a:gd name="T107" fmla="*/ 46 h 58"/>
                    <a:gd name="T108" fmla="*/ 50 w 73"/>
                    <a:gd name="T109" fmla="*/ 54 h 58"/>
                    <a:gd name="T110" fmla="*/ 64 w 73"/>
                    <a:gd name="T111" fmla="*/ 53 h 58"/>
                    <a:gd name="T112" fmla="*/ 52 w 73"/>
                    <a:gd name="T113" fmla="*/ 50 h 58"/>
                    <a:gd name="T114" fmla="*/ 64 w 73"/>
                    <a:gd name="T115" fmla="*/ 48 h 58"/>
                    <a:gd name="T116" fmla="*/ 64 w 73"/>
                    <a:gd name="T117" fmla="*/ 53 h 58"/>
                    <a:gd name="T118" fmla="*/ 54 w 73"/>
                    <a:gd name="T119" fmla="*/ 45 h 58"/>
                    <a:gd name="T120" fmla="*/ 54 w 73"/>
                    <a:gd name="T121" fmla="*/ 40 h 58"/>
                    <a:gd name="T122" fmla="*/ 69 w 73"/>
                    <a:gd name="T123"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 h="58">
                      <a:moveTo>
                        <a:pt x="73" y="34"/>
                      </a:moveTo>
                      <a:cubicBezTo>
                        <a:pt x="73" y="32"/>
                        <a:pt x="72" y="29"/>
                        <a:pt x="70" y="29"/>
                      </a:cubicBezTo>
                      <a:cubicBezTo>
                        <a:pt x="70" y="28"/>
                        <a:pt x="70" y="27"/>
                        <a:pt x="70" y="26"/>
                      </a:cubicBezTo>
                      <a:cubicBezTo>
                        <a:pt x="70" y="23"/>
                        <a:pt x="68" y="20"/>
                        <a:pt x="65" y="20"/>
                      </a:cubicBezTo>
                      <a:cubicBezTo>
                        <a:pt x="62" y="20"/>
                        <a:pt x="62" y="20"/>
                        <a:pt x="62" y="20"/>
                      </a:cubicBezTo>
                      <a:cubicBezTo>
                        <a:pt x="57" y="20"/>
                        <a:pt x="57" y="20"/>
                        <a:pt x="57" y="20"/>
                      </a:cubicBezTo>
                      <a:cubicBezTo>
                        <a:pt x="56" y="20"/>
                        <a:pt x="56" y="20"/>
                        <a:pt x="56" y="20"/>
                      </a:cubicBezTo>
                      <a:cubicBezTo>
                        <a:pt x="53" y="20"/>
                        <a:pt x="53" y="20"/>
                        <a:pt x="53" y="20"/>
                      </a:cubicBezTo>
                      <a:cubicBezTo>
                        <a:pt x="49" y="20"/>
                        <a:pt x="49" y="20"/>
                        <a:pt x="49" y="20"/>
                      </a:cubicBezTo>
                      <a:cubicBezTo>
                        <a:pt x="50" y="18"/>
                        <a:pt x="51" y="15"/>
                        <a:pt x="52" y="13"/>
                      </a:cubicBezTo>
                      <a:cubicBezTo>
                        <a:pt x="53" y="9"/>
                        <a:pt x="52" y="6"/>
                        <a:pt x="51" y="3"/>
                      </a:cubicBezTo>
                      <a:cubicBezTo>
                        <a:pt x="50" y="1"/>
                        <a:pt x="48" y="0"/>
                        <a:pt x="45" y="0"/>
                      </a:cubicBezTo>
                      <a:cubicBezTo>
                        <a:pt x="43" y="0"/>
                        <a:pt x="42" y="1"/>
                        <a:pt x="41" y="4"/>
                      </a:cubicBezTo>
                      <a:cubicBezTo>
                        <a:pt x="40" y="8"/>
                        <a:pt x="38" y="10"/>
                        <a:pt x="35" y="12"/>
                      </a:cubicBezTo>
                      <a:cubicBezTo>
                        <a:pt x="33" y="14"/>
                        <a:pt x="31" y="17"/>
                        <a:pt x="29" y="19"/>
                      </a:cubicBezTo>
                      <a:cubicBezTo>
                        <a:pt x="28" y="21"/>
                        <a:pt x="27" y="22"/>
                        <a:pt x="26" y="23"/>
                      </a:cubicBezTo>
                      <a:cubicBezTo>
                        <a:pt x="25" y="23"/>
                        <a:pt x="25" y="24"/>
                        <a:pt x="24" y="24"/>
                      </a:cubicBezTo>
                      <a:cubicBezTo>
                        <a:pt x="23" y="23"/>
                        <a:pt x="22" y="22"/>
                        <a:pt x="22" y="22"/>
                      </a:cubicBezTo>
                      <a:cubicBezTo>
                        <a:pt x="22" y="22"/>
                        <a:pt x="22" y="22"/>
                        <a:pt x="22" y="22"/>
                      </a:cubicBezTo>
                      <a:cubicBezTo>
                        <a:pt x="22" y="22"/>
                        <a:pt x="22" y="22"/>
                        <a:pt x="22" y="22"/>
                      </a:cubicBezTo>
                      <a:cubicBezTo>
                        <a:pt x="22" y="21"/>
                        <a:pt x="22" y="21"/>
                        <a:pt x="21" y="21"/>
                      </a:cubicBezTo>
                      <a:cubicBezTo>
                        <a:pt x="21" y="21"/>
                        <a:pt x="21" y="21"/>
                        <a:pt x="21" y="21"/>
                      </a:cubicBezTo>
                      <a:cubicBezTo>
                        <a:pt x="7" y="21"/>
                        <a:pt x="7" y="21"/>
                        <a:pt x="7" y="21"/>
                      </a:cubicBezTo>
                      <a:cubicBezTo>
                        <a:pt x="7" y="21"/>
                        <a:pt x="7" y="21"/>
                        <a:pt x="6" y="22"/>
                      </a:cubicBezTo>
                      <a:cubicBezTo>
                        <a:pt x="6" y="22"/>
                        <a:pt x="0" y="26"/>
                        <a:pt x="0" y="40"/>
                      </a:cubicBezTo>
                      <a:cubicBezTo>
                        <a:pt x="0" y="54"/>
                        <a:pt x="6" y="57"/>
                        <a:pt x="7" y="57"/>
                      </a:cubicBezTo>
                      <a:cubicBezTo>
                        <a:pt x="7" y="57"/>
                        <a:pt x="7" y="58"/>
                        <a:pt x="7" y="58"/>
                      </a:cubicBezTo>
                      <a:cubicBezTo>
                        <a:pt x="21" y="58"/>
                        <a:pt x="21" y="58"/>
                        <a:pt x="21" y="58"/>
                      </a:cubicBezTo>
                      <a:cubicBezTo>
                        <a:pt x="21" y="57"/>
                        <a:pt x="21" y="57"/>
                        <a:pt x="21" y="58"/>
                      </a:cubicBezTo>
                      <a:cubicBezTo>
                        <a:pt x="22" y="58"/>
                        <a:pt x="22" y="57"/>
                        <a:pt x="22" y="57"/>
                      </a:cubicBezTo>
                      <a:cubicBezTo>
                        <a:pt x="22" y="57"/>
                        <a:pt x="22" y="57"/>
                        <a:pt x="22" y="57"/>
                      </a:cubicBezTo>
                      <a:cubicBezTo>
                        <a:pt x="22" y="57"/>
                        <a:pt x="22" y="57"/>
                        <a:pt x="22" y="57"/>
                      </a:cubicBezTo>
                      <a:cubicBezTo>
                        <a:pt x="23" y="57"/>
                        <a:pt x="24" y="56"/>
                        <a:pt x="25" y="54"/>
                      </a:cubicBezTo>
                      <a:cubicBezTo>
                        <a:pt x="32" y="54"/>
                        <a:pt x="32" y="54"/>
                        <a:pt x="32" y="54"/>
                      </a:cubicBezTo>
                      <a:cubicBezTo>
                        <a:pt x="33" y="54"/>
                        <a:pt x="35" y="55"/>
                        <a:pt x="38" y="55"/>
                      </a:cubicBezTo>
                      <a:cubicBezTo>
                        <a:pt x="39" y="56"/>
                        <a:pt x="40" y="56"/>
                        <a:pt x="41" y="56"/>
                      </a:cubicBezTo>
                      <a:cubicBezTo>
                        <a:pt x="43" y="57"/>
                        <a:pt x="45" y="57"/>
                        <a:pt x="48" y="57"/>
                      </a:cubicBezTo>
                      <a:cubicBezTo>
                        <a:pt x="55" y="57"/>
                        <a:pt x="64" y="56"/>
                        <a:pt x="64" y="56"/>
                      </a:cubicBezTo>
                      <a:cubicBezTo>
                        <a:pt x="65" y="56"/>
                        <a:pt x="65" y="56"/>
                        <a:pt x="65" y="56"/>
                      </a:cubicBezTo>
                      <a:cubicBezTo>
                        <a:pt x="65" y="56"/>
                        <a:pt x="66" y="56"/>
                        <a:pt x="66" y="56"/>
                      </a:cubicBezTo>
                      <a:cubicBezTo>
                        <a:pt x="68" y="55"/>
                        <a:pt x="70" y="53"/>
                        <a:pt x="70" y="50"/>
                      </a:cubicBezTo>
                      <a:cubicBezTo>
                        <a:pt x="70" y="49"/>
                        <a:pt x="69" y="48"/>
                        <a:pt x="69" y="47"/>
                      </a:cubicBezTo>
                      <a:cubicBezTo>
                        <a:pt x="71" y="46"/>
                        <a:pt x="72" y="44"/>
                        <a:pt x="72" y="42"/>
                      </a:cubicBezTo>
                      <a:cubicBezTo>
                        <a:pt x="72" y="41"/>
                        <a:pt x="72" y="40"/>
                        <a:pt x="71" y="39"/>
                      </a:cubicBezTo>
                      <a:cubicBezTo>
                        <a:pt x="72" y="38"/>
                        <a:pt x="73" y="36"/>
                        <a:pt x="73" y="34"/>
                      </a:cubicBezTo>
                      <a:close/>
                      <a:moveTo>
                        <a:pt x="70" y="34"/>
                      </a:moveTo>
                      <a:cubicBezTo>
                        <a:pt x="70" y="35"/>
                        <a:pt x="69" y="37"/>
                        <a:pt x="68" y="37"/>
                      </a:cubicBezTo>
                      <a:cubicBezTo>
                        <a:pt x="53" y="37"/>
                        <a:pt x="53" y="37"/>
                        <a:pt x="53" y="37"/>
                      </a:cubicBezTo>
                      <a:cubicBezTo>
                        <a:pt x="52" y="37"/>
                        <a:pt x="51" y="35"/>
                        <a:pt x="51" y="34"/>
                      </a:cubicBezTo>
                      <a:cubicBezTo>
                        <a:pt x="51" y="33"/>
                        <a:pt x="52" y="31"/>
                        <a:pt x="53" y="31"/>
                      </a:cubicBezTo>
                      <a:cubicBezTo>
                        <a:pt x="55" y="31"/>
                        <a:pt x="55" y="31"/>
                        <a:pt x="55" y="31"/>
                      </a:cubicBezTo>
                      <a:cubicBezTo>
                        <a:pt x="65" y="31"/>
                        <a:pt x="65" y="31"/>
                        <a:pt x="65" y="31"/>
                      </a:cubicBezTo>
                      <a:cubicBezTo>
                        <a:pt x="65" y="31"/>
                        <a:pt x="66" y="31"/>
                        <a:pt x="66" y="31"/>
                      </a:cubicBezTo>
                      <a:cubicBezTo>
                        <a:pt x="66" y="31"/>
                        <a:pt x="66" y="31"/>
                        <a:pt x="66" y="31"/>
                      </a:cubicBezTo>
                      <a:cubicBezTo>
                        <a:pt x="68" y="31"/>
                        <a:pt x="68" y="31"/>
                        <a:pt x="68" y="31"/>
                      </a:cubicBezTo>
                      <a:cubicBezTo>
                        <a:pt x="69" y="31"/>
                        <a:pt x="70" y="33"/>
                        <a:pt x="70" y="34"/>
                      </a:cubicBezTo>
                      <a:close/>
                      <a:moveTo>
                        <a:pt x="56" y="23"/>
                      </a:moveTo>
                      <a:cubicBezTo>
                        <a:pt x="57" y="23"/>
                        <a:pt x="57" y="23"/>
                        <a:pt x="57" y="23"/>
                      </a:cubicBezTo>
                      <a:cubicBezTo>
                        <a:pt x="62" y="23"/>
                        <a:pt x="62" y="23"/>
                        <a:pt x="62" y="23"/>
                      </a:cubicBezTo>
                      <a:cubicBezTo>
                        <a:pt x="65" y="23"/>
                        <a:pt x="65" y="23"/>
                        <a:pt x="65" y="23"/>
                      </a:cubicBezTo>
                      <a:cubicBezTo>
                        <a:pt x="66" y="23"/>
                        <a:pt x="67" y="24"/>
                        <a:pt x="67" y="26"/>
                      </a:cubicBezTo>
                      <a:cubicBezTo>
                        <a:pt x="67" y="27"/>
                        <a:pt x="66" y="28"/>
                        <a:pt x="65" y="28"/>
                      </a:cubicBezTo>
                      <a:cubicBezTo>
                        <a:pt x="55" y="28"/>
                        <a:pt x="55" y="28"/>
                        <a:pt x="55" y="28"/>
                      </a:cubicBezTo>
                      <a:cubicBezTo>
                        <a:pt x="53" y="28"/>
                        <a:pt x="53" y="28"/>
                        <a:pt x="53" y="28"/>
                      </a:cubicBezTo>
                      <a:cubicBezTo>
                        <a:pt x="52" y="28"/>
                        <a:pt x="51" y="27"/>
                        <a:pt x="51" y="26"/>
                      </a:cubicBezTo>
                      <a:cubicBezTo>
                        <a:pt x="51" y="24"/>
                        <a:pt x="52" y="23"/>
                        <a:pt x="53" y="23"/>
                      </a:cubicBezTo>
                      <a:lnTo>
                        <a:pt x="56" y="23"/>
                      </a:lnTo>
                      <a:close/>
                      <a:moveTo>
                        <a:pt x="8" y="55"/>
                      </a:moveTo>
                      <a:cubicBezTo>
                        <a:pt x="7" y="54"/>
                        <a:pt x="3" y="50"/>
                        <a:pt x="3" y="40"/>
                      </a:cubicBezTo>
                      <a:cubicBezTo>
                        <a:pt x="3" y="29"/>
                        <a:pt x="7" y="25"/>
                        <a:pt x="8" y="24"/>
                      </a:cubicBezTo>
                      <a:cubicBezTo>
                        <a:pt x="18" y="24"/>
                        <a:pt x="18" y="24"/>
                        <a:pt x="18" y="24"/>
                      </a:cubicBezTo>
                      <a:cubicBezTo>
                        <a:pt x="16" y="27"/>
                        <a:pt x="14" y="32"/>
                        <a:pt x="14" y="40"/>
                      </a:cubicBezTo>
                      <a:cubicBezTo>
                        <a:pt x="14" y="47"/>
                        <a:pt x="16" y="52"/>
                        <a:pt x="18" y="55"/>
                      </a:cubicBezTo>
                      <a:lnTo>
                        <a:pt x="8" y="55"/>
                      </a:lnTo>
                      <a:close/>
                      <a:moveTo>
                        <a:pt x="21" y="54"/>
                      </a:moveTo>
                      <a:cubicBezTo>
                        <a:pt x="21" y="54"/>
                        <a:pt x="21" y="54"/>
                        <a:pt x="21" y="54"/>
                      </a:cubicBezTo>
                      <a:cubicBezTo>
                        <a:pt x="21" y="54"/>
                        <a:pt x="21" y="54"/>
                        <a:pt x="21" y="54"/>
                      </a:cubicBezTo>
                      <a:cubicBezTo>
                        <a:pt x="21" y="54"/>
                        <a:pt x="21" y="54"/>
                        <a:pt x="21" y="54"/>
                      </a:cubicBezTo>
                      <a:close/>
                      <a:moveTo>
                        <a:pt x="42" y="54"/>
                      </a:moveTo>
                      <a:cubicBezTo>
                        <a:pt x="41" y="53"/>
                        <a:pt x="40" y="53"/>
                        <a:pt x="39" y="53"/>
                      </a:cubicBezTo>
                      <a:cubicBezTo>
                        <a:pt x="36" y="52"/>
                        <a:pt x="34" y="51"/>
                        <a:pt x="32" y="51"/>
                      </a:cubicBezTo>
                      <a:cubicBezTo>
                        <a:pt x="19" y="51"/>
                        <a:pt x="19" y="51"/>
                        <a:pt x="19" y="51"/>
                      </a:cubicBezTo>
                      <a:cubicBezTo>
                        <a:pt x="19" y="51"/>
                        <a:pt x="19" y="51"/>
                        <a:pt x="19" y="51"/>
                      </a:cubicBezTo>
                      <a:cubicBezTo>
                        <a:pt x="18" y="49"/>
                        <a:pt x="17" y="45"/>
                        <a:pt x="17" y="40"/>
                      </a:cubicBezTo>
                      <a:cubicBezTo>
                        <a:pt x="17" y="34"/>
                        <a:pt x="18" y="30"/>
                        <a:pt x="19" y="28"/>
                      </a:cubicBezTo>
                      <a:cubicBezTo>
                        <a:pt x="19" y="28"/>
                        <a:pt x="19" y="28"/>
                        <a:pt x="19" y="28"/>
                      </a:cubicBezTo>
                      <a:cubicBezTo>
                        <a:pt x="20" y="28"/>
                        <a:pt x="25" y="28"/>
                        <a:pt x="28" y="25"/>
                      </a:cubicBezTo>
                      <a:cubicBezTo>
                        <a:pt x="29" y="24"/>
                        <a:pt x="30" y="23"/>
                        <a:pt x="31" y="21"/>
                      </a:cubicBezTo>
                      <a:cubicBezTo>
                        <a:pt x="33" y="19"/>
                        <a:pt x="35" y="16"/>
                        <a:pt x="37" y="15"/>
                      </a:cubicBezTo>
                      <a:cubicBezTo>
                        <a:pt x="41" y="12"/>
                        <a:pt x="43" y="9"/>
                        <a:pt x="44" y="4"/>
                      </a:cubicBezTo>
                      <a:cubicBezTo>
                        <a:pt x="44" y="3"/>
                        <a:pt x="45" y="3"/>
                        <a:pt x="45" y="3"/>
                      </a:cubicBezTo>
                      <a:cubicBezTo>
                        <a:pt x="47" y="3"/>
                        <a:pt x="48" y="4"/>
                        <a:pt x="48" y="5"/>
                      </a:cubicBezTo>
                      <a:cubicBezTo>
                        <a:pt x="49" y="7"/>
                        <a:pt x="49" y="9"/>
                        <a:pt x="49" y="12"/>
                      </a:cubicBezTo>
                      <a:cubicBezTo>
                        <a:pt x="48" y="15"/>
                        <a:pt x="46" y="21"/>
                        <a:pt x="46" y="21"/>
                      </a:cubicBezTo>
                      <a:cubicBezTo>
                        <a:pt x="46" y="21"/>
                        <a:pt x="46" y="21"/>
                        <a:pt x="46" y="21"/>
                      </a:cubicBezTo>
                      <a:cubicBezTo>
                        <a:pt x="45" y="22"/>
                        <a:pt x="43" y="28"/>
                        <a:pt x="42" y="33"/>
                      </a:cubicBezTo>
                      <a:cubicBezTo>
                        <a:pt x="42" y="38"/>
                        <a:pt x="34" y="38"/>
                        <a:pt x="34" y="38"/>
                      </a:cubicBezTo>
                      <a:cubicBezTo>
                        <a:pt x="33" y="38"/>
                        <a:pt x="32" y="39"/>
                        <a:pt x="32" y="39"/>
                      </a:cubicBezTo>
                      <a:cubicBezTo>
                        <a:pt x="32" y="40"/>
                        <a:pt x="33" y="41"/>
                        <a:pt x="34" y="41"/>
                      </a:cubicBezTo>
                      <a:cubicBezTo>
                        <a:pt x="34" y="41"/>
                        <a:pt x="44" y="41"/>
                        <a:pt x="45" y="33"/>
                      </a:cubicBezTo>
                      <a:cubicBezTo>
                        <a:pt x="46" y="29"/>
                        <a:pt x="47" y="25"/>
                        <a:pt x="48" y="23"/>
                      </a:cubicBezTo>
                      <a:cubicBezTo>
                        <a:pt x="48" y="23"/>
                        <a:pt x="48" y="23"/>
                        <a:pt x="48" y="23"/>
                      </a:cubicBezTo>
                      <a:cubicBezTo>
                        <a:pt x="48" y="24"/>
                        <a:pt x="48" y="25"/>
                        <a:pt x="48" y="26"/>
                      </a:cubicBezTo>
                      <a:cubicBezTo>
                        <a:pt x="48" y="27"/>
                        <a:pt x="48" y="29"/>
                        <a:pt x="50" y="30"/>
                      </a:cubicBezTo>
                      <a:cubicBezTo>
                        <a:pt x="48" y="31"/>
                        <a:pt x="48" y="32"/>
                        <a:pt x="48" y="34"/>
                      </a:cubicBezTo>
                      <a:cubicBezTo>
                        <a:pt x="48" y="36"/>
                        <a:pt x="49" y="38"/>
                        <a:pt x="50" y="39"/>
                      </a:cubicBezTo>
                      <a:cubicBezTo>
                        <a:pt x="49" y="40"/>
                        <a:pt x="49" y="41"/>
                        <a:pt x="49" y="42"/>
                      </a:cubicBezTo>
                      <a:cubicBezTo>
                        <a:pt x="49" y="44"/>
                        <a:pt x="50" y="45"/>
                        <a:pt x="51" y="46"/>
                      </a:cubicBezTo>
                      <a:cubicBezTo>
                        <a:pt x="50" y="47"/>
                        <a:pt x="49" y="49"/>
                        <a:pt x="49" y="50"/>
                      </a:cubicBezTo>
                      <a:cubicBezTo>
                        <a:pt x="49" y="52"/>
                        <a:pt x="49" y="53"/>
                        <a:pt x="50" y="54"/>
                      </a:cubicBezTo>
                      <a:cubicBezTo>
                        <a:pt x="47" y="54"/>
                        <a:pt x="44" y="54"/>
                        <a:pt x="42" y="54"/>
                      </a:cubicBezTo>
                      <a:close/>
                      <a:moveTo>
                        <a:pt x="64" y="53"/>
                      </a:moveTo>
                      <a:cubicBezTo>
                        <a:pt x="54" y="53"/>
                        <a:pt x="54" y="53"/>
                        <a:pt x="54" y="53"/>
                      </a:cubicBezTo>
                      <a:cubicBezTo>
                        <a:pt x="53" y="53"/>
                        <a:pt x="52" y="52"/>
                        <a:pt x="52" y="50"/>
                      </a:cubicBezTo>
                      <a:cubicBezTo>
                        <a:pt x="52" y="49"/>
                        <a:pt x="53" y="48"/>
                        <a:pt x="54" y="48"/>
                      </a:cubicBezTo>
                      <a:cubicBezTo>
                        <a:pt x="64" y="48"/>
                        <a:pt x="64" y="48"/>
                        <a:pt x="64" y="48"/>
                      </a:cubicBezTo>
                      <a:cubicBezTo>
                        <a:pt x="65" y="48"/>
                        <a:pt x="67" y="49"/>
                        <a:pt x="67" y="50"/>
                      </a:cubicBezTo>
                      <a:cubicBezTo>
                        <a:pt x="67" y="52"/>
                        <a:pt x="65" y="53"/>
                        <a:pt x="64" y="53"/>
                      </a:cubicBezTo>
                      <a:close/>
                      <a:moveTo>
                        <a:pt x="66" y="45"/>
                      </a:moveTo>
                      <a:cubicBezTo>
                        <a:pt x="54" y="45"/>
                        <a:pt x="54" y="45"/>
                        <a:pt x="54" y="45"/>
                      </a:cubicBezTo>
                      <a:cubicBezTo>
                        <a:pt x="53" y="45"/>
                        <a:pt x="52" y="44"/>
                        <a:pt x="52" y="42"/>
                      </a:cubicBezTo>
                      <a:cubicBezTo>
                        <a:pt x="52" y="41"/>
                        <a:pt x="53" y="40"/>
                        <a:pt x="54" y="40"/>
                      </a:cubicBezTo>
                      <a:cubicBezTo>
                        <a:pt x="66" y="40"/>
                        <a:pt x="66" y="40"/>
                        <a:pt x="66" y="40"/>
                      </a:cubicBezTo>
                      <a:cubicBezTo>
                        <a:pt x="68" y="40"/>
                        <a:pt x="69" y="41"/>
                        <a:pt x="69" y="42"/>
                      </a:cubicBezTo>
                      <a:cubicBezTo>
                        <a:pt x="69" y="44"/>
                        <a:pt x="68" y="45"/>
                        <a:pt x="66" y="45"/>
                      </a:cubicBezTo>
                      <a:close/>
                    </a:path>
                  </a:pathLst>
                </a:custGeom>
                <a:solidFill>
                  <a:schemeClr val="bg1"/>
                </a:solidFill>
                <a:ln>
                  <a:noFill/>
                </a:ln>
              </p:spPr>
              <p:txBody>
                <a:bodyPr vert="horz" wrap="square" lIns="68580" tIns="34290" rIns="68580" bIns="34290" numCol="1" anchor="t" anchorCtr="0" compatLnSpc="1"/>
                <a:lstStyle/>
                <a:p>
                  <a:endParaRPr lang="en-US" sz="900"/>
                </a:p>
              </p:txBody>
            </p:sp>
            <p:sp>
              <p:nvSpPr>
                <p:cNvPr id="15" name="Freeform 120"/>
                <p:cNvSpPr>
                  <a:spLocks noEditPoints="1"/>
                </p:cNvSpPr>
                <p:nvPr/>
              </p:nvSpPr>
              <p:spPr bwMode="auto">
                <a:xfrm>
                  <a:off x="11483841" y="9575373"/>
                  <a:ext cx="704984" cy="667688"/>
                </a:xfrm>
                <a:custGeom>
                  <a:avLst/>
                  <a:gdLst>
                    <a:gd name="T0" fmla="*/ 38 w 80"/>
                    <a:gd name="T1" fmla="*/ 54 h 73"/>
                    <a:gd name="T2" fmla="*/ 28 w 80"/>
                    <a:gd name="T3" fmla="*/ 46 h 73"/>
                    <a:gd name="T4" fmla="*/ 41 w 80"/>
                    <a:gd name="T5" fmla="*/ 30 h 73"/>
                    <a:gd name="T6" fmla="*/ 50 w 80"/>
                    <a:gd name="T7" fmla="*/ 30 h 73"/>
                    <a:gd name="T8" fmla="*/ 41 w 80"/>
                    <a:gd name="T9" fmla="*/ 30 h 73"/>
                    <a:gd name="T10" fmla="*/ 34 w 80"/>
                    <a:gd name="T11" fmla="*/ 31 h 73"/>
                    <a:gd name="T12" fmla="*/ 26 w 80"/>
                    <a:gd name="T13" fmla="*/ 31 h 73"/>
                    <a:gd name="T14" fmla="*/ 24 w 80"/>
                    <a:gd name="T15" fmla="*/ 13 h 73"/>
                    <a:gd name="T16" fmla="*/ 20 w 80"/>
                    <a:gd name="T17" fmla="*/ 15 h 73"/>
                    <a:gd name="T18" fmla="*/ 21 w 80"/>
                    <a:gd name="T19" fmla="*/ 10 h 73"/>
                    <a:gd name="T20" fmla="*/ 13 w 80"/>
                    <a:gd name="T21" fmla="*/ 16 h 73"/>
                    <a:gd name="T22" fmla="*/ 8 w 80"/>
                    <a:gd name="T23" fmla="*/ 18 h 73"/>
                    <a:gd name="T24" fmla="*/ 10 w 80"/>
                    <a:gd name="T25" fmla="*/ 13 h 73"/>
                    <a:gd name="T26" fmla="*/ 70 w 80"/>
                    <a:gd name="T27" fmla="*/ 55 h 73"/>
                    <a:gd name="T28" fmla="*/ 71 w 80"/>
                    <a:gd name="T29" fmla="*/ 59 h 73"/>
                    <a:gd name="T30" fmla="*/ 66 w 80"/>
                    <a:gd name="T31" fmla="*/ 58 h 73"/>
                    <a:gd name="T32" fmla="*/ 60 w 80"/>
                    <a:gd name="T33" fmla="*/ 51 h 73"/>
                    <a:gd name="T34" fmla="*/ 60 w 80"/>
                    <a:gd name="T35" fmla="*/ 54 h 73"/>
                    <a:gd name="T36" fmla="*/ 55 w 80"/>
                    <a:gd name="T37" fmla="*/ 53 h 73"/>
                    <a:gd name="T38" fmla="*/ 55 w 80"/>
                    <a:gd name="T39" fmla="*/ 58 h 73"/>
                    <a:gd name="T40" fmla="*/ 71 w 80"/>
                    <a:gd name="T41" fmla="*/ 65 h 73"/>
                    <a:gd name="T42" fmla="*/ 53 w 80"/>
                    <a:gd name="T43" fmla="*/ 17 h 73"/>
                    <a:gd name="T44" fmla="*/ 53 w 80"/>
                    <a:gd name="T45" fmla="*/ 17 h 73"/>
                    <a:gd name="T46" fmla="*/ 50 w 80"/>
                    <a:gd name="T47" fmla="*/ 12 h 73"/>
                    <a:gd name="T48" fmla="*/ 10 w 80"/>
                    <a:gd name="T49" fmla="*/ 43 h 73"/>
                    <a:gd name="T50" fmla="*/ 9 w 80"/>
                    <a:gd name="T51" fmla="*/ 40 h 73"/>
                    <a:gd name="T52" fmla="*/ 21 w 80"/>
                    <a:gd name="T53" fmla="*/ 58 h 73"/>
                    <a:gd name="T54" fmla="*/ 21 w 80"/>
                    <a:gd name="T55" fmla="*/ 58 h 73"/>
                    <a:gd name="T56" fmla="*/ 25 w 80"/>
                    <a:gd name="T57" fmla="*/ 64 h 73"/>
                    <a:gd name="T58" fmla="*/ 40 w 80"/>
                    <a:gd name="T59" fmla="*/ 66 h 73"/>
                    <a:gd name="T60" fmla="*/ 40 w 80"/>
                    <a:gd name="T61" fmla="*/ 63 h 73"/>
                    <a:gd name="T62" fmla="*/ 75 w 80"/>
                    <a:gd name="T63" fmla="*/ 23 h 73"/>
                    <a:gd name="T64" fmla="*/ 68 w 80"/>
                    <a:gd name="T65" fmla="*/ 18 h 73"/>
                    <a:gd name="T66" fmla="*/ 68 w 80"/>
                    <a:gd name="T67" fmla="*/ 18 h 73"/>
                    <a:gd name="T68" fmla="*/ 60 w 80"/>
                    <a:gd name="T69" fmla="*/ 41 h 73"/>
                    <a:gd name="T70" fmla="*/ 33 w 80"/>
                    <a:gd name="T71" fmla="*/ 12 h 73"/>
                    <a:gd name="T72" fmla="*/ 1 w 80"/>
                    <a:gd name="T73" fmla="*/ 20 h 73"/>
                    <a:gd name="T74" fmla="*/ 47 w 80"/>
                    <a:gd name="T75" fmla="*/ 56 h 73"/>
                    <a:gd name="T76" fmla="*/ 78 w 80"/>
                    <a:gd name="T77" fmla="*/ 51 h 73"/>
                    <a:gd name="T78" fmla="*/ 19 w 80"/>
                    <a:gd name="T79" fmla="*/ 35 h 73"/>
                    <a:gd name="T80" fmla="*/ 32 w 80"/>
                    <a:gd name="T81" fmla="*/ 17 h 73"/>
                    <a:gd name="T82" fmla="*/ 56 w 80"/>
                    <a:gd name="T83" fmla="*/ 44 h 73"/>
                    <a:gd name="T84" fmla="*/ 50 w 80"/>
                    <a:gd name="T85" fmla="*/ 51 h 73"/>
                    <a:gd name="T86" fmla="*/ 24 w 80"/>
                    <a:gd name="T87" fmla="*/ 18 h 73"/>
                    <a:gd name="T88" fmla="*/ 24 w 80"/>
                    <a:gd name="T89" fmla="*/ 20 h 73"/>
                    <a:gd name="T90" fmla="*/ 13 w 80"/>
                    <a:gd name="T91" fmla="*/ 22 h 73"/>
                    <a:gd name="T92" fmla="*/ 10 w 80"/>
                    <a:gd name="T93" fmla="*/ 25 h 73"/>
                    <a:gd name="T94" fmla="*/ 17 w 80"/>
                    <a:gd name="T95" fmla="*/ 26 h 73"/>
                    <a:gd name="T96" fmla="*/ 17 w 80"/>
                    <a:gd name="T97" fmla="*/ 29 h 73"/>
                    <a:gd name="T98" fmla="*/ 30 w 80"/>
                    <a:gd name="T99" fmla="*/ 13 h 73"/>
                    <a:gd name="T100" fmla="*/ 63 w 80"/>
                    <a:gd name="T101" fmla="*/ 44 h 73"/>
                    <a:gd name="T102" fmla="*/ 59 w 80"/>
                    <a:gd name="T103" fmla="*/ 6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 h="73">
                      <a:moveTo>
                        <a:pt x="52" y="38"/>
                      </a:moveTo>
                      <a:cubicBezTo>
                        <a:pt x="24" y="38"/>
                        <a:pt x="24" y="38"/>
                        <a:pt x="24" y="38"/>
                      </a:cubicBezTo>
                      <a:cubicBezTo>
                        <a:pt x="24" y="38"/>
                        <a:pt x="23" y="38"/>
                        <a:pt x="23" y="39"/>
                      </a:cubicBezTo>
                      <a:cubicBezTo>
                        <a:pt x="23" y="47"/>
                        <a:pt x="30" y="54"/>
                        <a:pt x="38" y="54"/>
                      </a:cubicBezTo>
                      <a:cubicBezTo>
                        <a:pt x="47" y="54"/>
                        <a:pt x="53" y="47"/>
                        <a:pt x="53" y="39"/>
                      </a:cubicBezTo>
                      <a:cubicBezTo>
                        <a:pt x="53" y="38"/>
                        <a:pt x="53" y="38"/>
                        <a:pt x="52" y="38"/>
                      </a:cubicBezTo>
                      <a:close/>
                      <a:moveTo>
                        <a:pt x="38" y="52"/>
                      </a:moveTo>
                      <a:cubicBezTo>
                        <a:pt x="34" y="52"/>
                        <a:pt x="30" y="50"/>
                        <a:pt x="28" y="46"/>
                      </a:cubicBezTo>
                      <a:cubicBezTo>
                        <a:pt x="30" y="43"/>
                        <a:pt x="34" y="41"/>
                        <a:pt x="38" y="41"/>
                      </a:cubicBezTo>
                      <a:cubicBezTo>
                        <a:pt x="43" y="41"/>
                        <a:pt x="46" y="43"/>
                        <a:pt x="49" y="46"/>
                      </a:cubicBezTo>
                      <a:cubicBezTo>
                        <a:pt x="46" y="50"/>
                        <a:pt x="43" y="52"/>
                        <a:pt x="38" y="52"/>
                      </a:cubicBezTo>
                      <a:close/>
                      <a:moveTo>
                        <a:pt x="41" y="30"/>
                      </a:moveTo>
                      <a:cubicBezTo>
                        <a:pt x="41" y="27"/>
                        <a:pt x="44" y="26"/>
                        <a:pt x="47" y="26"/>
                      </a:cubicBezTo>
                      <a:cubicBezTo>
                        <a:pt x="50" y="26"/>
                        <a:pt x="52" y="27"/>
                        <a:pt x="52" y="30"/>
                      </a:cubicBezTo>
                      <a:cubicBezTo>
                        <a:pt x="52" y="30"/>
                        <a:pt x="52" y="31"/>
                        <a:pt x="51" y="31"/>
                      </a:cubicBezTo>
                      <a:cubicBezTo>
                        <a:pt x="51" y="31"/>
                        <a:pt x="50" y="30"/>
                        <a:pt x="50" y="30"/>
                      </a:cubicBezTo>
                      <a:cubicBezTo>
                        <a:pt x="50" y="29"/>
                        <a:pt x="49" y="28"/>
                        <a:pt x="47" y="28"/>
                      </a:cubicBezTo>
                      <a:cubicBezTo>
                        <a:pt x="45" y="28"/>
                        <a:pt x="43" y="29"/>
                        <a:pt x="43" y="30"/>
                      </a:cubicBezTo>
                      <a:cubicBezTo>
                        <a:pt x="43" y="30"/>
                        <a:pt x="43" y="31"/>
                        <a:pt x="42" y="31"/>
                      </a:cubicBezTo>
                      <a:cubicBezTo>
                        <a:pt x="42" y="31"/>
                        <a:pt x="41" y="30"/>
                        <a:pt x="41" y="30"/>
                      </a:cubicBezTo>
                      <a:close/>
                      <a:moveTo>
                        <a:pt x="25" y="30"/>
                      </a:moveTo>
                      <a:cubicBezTo>
                        <a:pt x="25" y="27"/>
                        <a:pt x="27" y="26"/>
                        <a:pt x="30" y="26"/>
                      </a:cubicBezTo>
                      <a:cubicBezTo>
                        <a:pt x="33" y="26"/>
                        <a:pt x="35" y="27"/>
                        <a:pt x="35" y="30"/>
                      </a:cubicBezTo>
                      <a:cubicBezTo>
                        <a:pt x="35" y="30"/>
                        <a:pt x="35" y="31"/>
                        <a:pt x="34" y="31"/>
                      </a:cubicBezTo>
                      <a:cubicBezTo>
                        <a:pt x="34" y="31"/>
                        <a:pt x="33" y="30"/>
                        <a:pt x="33" y="30"/>
                      </a:cubicBezTo>
                      <a:cubicBezTo>
                        <a:pt x="33" y="29"/>
                        <a:pt x="32" y="28"/>
                        <a:pt x="30" y="28"/>
                      </a:cubicBezTo>
                      <a:cubicBezTo>
                        <a:pt x="28" y="28"/>
                        <a:pt x="27" y="29"/>
                        <a:pt x="27" y="30"/>
                      </a:cubicBezTo>
                      <a:cubicBezTo>
                        <a:pt x="27" y="30"/>
                        <a:pt x="26" y="31"/>
                        <a:pt x="26" y="31"/>
                      </a:cubicBezTo>
                      <a:cubicBezTo>
                        <a:pt x="25" y="31"/>
                        <a:pt x="25" y="30"/>
                        <a:pt x="25" y="30"/>
                      </a:cubicBezTo>
                      <a:close/>
                      <a:moveTo>
                        <a:pt x="26" y="12"/>
                      </a:moveTo>
                      <a:cubicBezTo>
                        <a:pt x="26" y="13"/>
                        <a:pt x="26" y="13"/>
                        <a:pt x="25" y="14"/>
                      </a:cubicBezTo>
                      <a:cubicBezTo>
                        <a:pt x="25" y="14"/>
                        <a:pt x="24" y="13"/>
                        <a:pt x="24" y="13"/>
                      </a:cubicBezTo>
                      <a:cubicBezTo>
                        <a:pt x="24" y="12"/>
                        <a:pt x="23" y="12"/>
                        <a:pt x="22" y="12"/>
                      </a:cubicBezTo>
                      <a:cubicBezTo>
                        <a:pt x="21" y="12"/>
                        <a:pt x="21" y="13"/>
                        <a:pt x="20" y="13"/>
                      </a:cubicBezTo>
                      <a:cubicBezTo>
                        <a:pt x="20" y="13"/>
                        <a:pt x="20" y="14"/>
                        <a:pt x="20" y="14"/>
                      </a:cubicBezTo>
                      <a:cubicBezTo>
                        <a:pt x="20" y="14"/>
                        <a:pt x="20" y="15"/>
                        <a:pt x="20" y="15"/>
                      </a:cubicBezTo>
                      <a:cubicBezTo>
                        <a:pt x="19" y="15"/>
                        <a:pt x="19" y="15"/>
                        <a:pt x="19" y="15"/>
                      </a:cubicBezTo>
                      <a:cubicBezTo>
                        <a:pt x="19" y="15"/>
                        <a:pt x="18" y="15"/>
                        <a:pt x="18" y="14"/>
                      </a:cubicBezTo>
                      <a:cubicBezTo>
                        <a:pt x="18" y="14"/>
                        <a:pt x="18" y="13"/>
                        <a:pt x="19" y="12"/>
                      </a:cubicBezTo>
                      <a:cubicBezTo>
                        <a:pt x="19" y="11"/>
                        <a:pt x="20" y="11"/>
                        <a:pt x="21" y="10"/>
                      </a:cubicBezTo>
                      <a:cubicBezTo>
                        <a:pt x="24" y="10"/>
                        <a:pt x="26" y="11"/>
                        <a:pt x="26" y="12"/>
                      </a:cubicBezTo>
                      <a:close/>
                      <a:moveTo>
                        <a:pt x="15" y="15"/>
                      </a:moveTo>
                      <a:cubicBezTo>
                        <a:pt x="15" y="16"/>
                        <a:pt x="15" y="16"/>
                        <a:pt x="14" y="16"/>
                      </a:cubicBezTo>
                      <a:cubicBezTo>
                        <a:pt x="14" y="17"/>
                        <a:pt x="13" y="16"/>
                        <a:pt x="13" y="16"/>
                      </a:cubicBezTo>
                      <a:cubicBezTo>
                        <a:pt x="13" y="15"/>
                        <a:pt x="12" y="15"/>
                        <a:pt x="11" y="15"/>
                      </a:cubicBezTo>
                      <a:cubicBezTo>
                        <a:pt x="10" y="15"/>
                        <a:pt x="9" y="16"/>
                        <a:pt x="9" y="16"/>
                      </a:cubicBezTo>
                      <a:cubicBezTo>
                        <a:pt x="9" y="16"/>
                        <a:pt x="9" y="16"/>
                        <a:pt x="9" y="17"/>
                      </a:cubicBezTo>
                      <a:cubicBezTo>
                        <a:pt x="9" y="17"/>
                        <a:pt x="9" y="18"/>
                        <a:pt x="8" y="18"/>
                      </a:cubicBezTo>
                      <a:cubicBezTo>
                        <a:pt x="8" y="18"/>
                        <a:pt x="8" y="18"/>
                        <a:pt x="8" y="18"/>
                      </a:cubicBezTo>
                      <a:cubicBezTo>
                        <a:pt x="8" y="18"/>
                        <a:pt x="7" y="18"/>
                        <a:pt x="7" y="17"/>
                      </a:cubicBezTo>
                      <a:cubicBezTo>
                        <a:pt x="7" y="16"/>
                        <a:pt x="7" y="16"/>
                        <a:pt x="7" y="15"/>
                      </a:cubicBezTo>
                      <a:cubicBezTo>
                        <a:pt x="8" y="14"/>
                        <a:pt x="9" y="13"/>
                        <a:pt x="10" y="13"/>
                      </a:cubicBezTo>
                      <a:cubicBezTo>
                        <a:pt x="12" y="13"/>
                        <a:pt x="14" y="14"/>
                        <a:pt x="15" y="15"/>
                      </a:cubicBezTo>
                      <a:close/>
                      <a:moveTo>
                        <a:pt x="66" y="56"/>
                      </a:moveTo>
                      <a:cubicBezTo>
                        <a:pt x="66" y="56"/>
                        <a:pt x="67" y="55"/>
                        <a:pt x="68" y="55"/>
                      </a:cubicBezTo>
                      <a:cubicBezTo>
                        <a:pt x="68" y="55"/>
                        <a:pt x="69" y="55"/>
                        <a:pt x="70" y="55"/>
                      </a:cubicBezTo>
                      <a:cubicBezTo>
                        <a:pt x="72" y="56"/>
                        <a:pt x="74" y="58"/>
                        <a:pt x="73" y="59"/>
                      </a:cubicBezTo>
                      <a:cubicBezTo>
                        <a:pt x="73" y="60"/>
                        <a:pt x="72" y="60"/>
                        <a:pt x="72" y="60"/>
                      </a:cubicBezTo>
                      <a:cubicBezTo>
                        <a:pt x="72" y="60"/>
                        <a:pt x="72" y="60"/>
                        <a:pt x="72" y="60"/>
                      </a:cubicBezTo>
                      <a:cubicBezTo>
                        <a:pt x="71" y="60"/>
                        <a:pt x="71" y="59"/>
                        <a:pt x="71" y="59"/>
                      </a:cubicBezTo>
                      <a:cubicBezTo>
                        <a:pt x="71" y="58"/>
                        <a:pt x="71" y="57"/>
                        <a:pt x="70" y="57"/>
                      </a:cubicBezTo>
                      <a:cubicBezTo>
                        <a:pt x="69" y="57"/>
                        <a:pt x="69" y="57"/>
                        <a:pt x="68" y="57"/>
                      </a:cubicBezTo>
                      <a:cubicBezTo>
                        <a:pt x="68" y="57"/>
                        <a:pt x="68" y="57"/>
                        <a:pt x="67" y="57"/>
                      </a:cubicBezTo>
                      <a:cubicBezTo>
                        <a:pt x="67" y="58"/>
                        <a:pt x="67" y="58"/>
                        <a:pt x="66" y="58"/>
                      </a:cubicBezTo>
                      <a:cubicBezTo>
                        <a:pt x="66" y="58"/>
                        <a:pt x="65" y="57"/>
                        <a:pt x="66" y="56"/>
                      </a:cubicBezTo>
                      <a:close/>
                      <a:moveTo>
                        <a:pt x="55" y="52"/>
                      </a:moveTo>
                      <a:cubicBezTo>
                        <a:pt x="55" y="51"/>
                        <a:pt x="56" y="51"/>
                        <a:pt x="57" y="51"/>
                      </a:cubicBezTo>
                      <a:cubicBezTo>
                        <a:pt x="58" y="50"/>
                        <a:pt x="59" y="50"/>
                        <a:pt x="60" y="51"/>
                      </a:cubicBezTo>
                      <a:cubicBezTo>
                        <a:pt x="62" y="52"/>
                        <a:pt x="63" y="54"/>
                        <a:pt x="62" y="55"/>
                      </a:cubicBezTo>
                      <a:cubicBezTo>
                        <a:pt x="62" y="55"/>
                        <a:pt x="62" y="56"/>
                        <a:pt x="61" y="56"/>
                      </a:cubicBezTo>
                      <a:cubicBezTo>
                        <a:pt x="61" y="56"/>
                        <a:pt x="61" y="56"/>
                        <a:pt x="61" y="56"/>
                      </a:cubicBezTo>
                      <a:cubicBezTo>
                        <a:pt x="60" y="55"/>
                        <a:pt x="60" y="55"/>
                        <a:pt x="60" y="54"/>
                      </a:cubicBezTo>
                      <a:cubicBezTo>
                        <a:pt x="60" y="54"/>
                        <a:pt x="60" y="53"/>
                        <a:pt x="59" y="53"/>
                      </a:cubicBezTo>
                      <a:cubicBezTo>
                        <a:pt x="58" y="52"/>
                        <a:pt x="58" y="52"/>
                        <a:pt x="57" y="52"/>
                      </a:cubicBezTo>
                      <a:cubicBezTo>
                        <a:pt x="57" y="53"/>
                        <a:pt x="57" y="53"/>
                        <a:pt x="57" y="53"/>
                      </a:cubicBezTo>
                      <a:cubicBezTo>
                        <a:pt x="56" y="53"/>
                        <a:pt x="56" y="54"/>
                        <a:pt x="55" y="53"/>
                      </a:cubicBezTo>
                      <a:cubicBezTo>
                        <a:pt x="55" y="53"/>
                        <a:pt x="55" y="53"/>
                        <a:pt x="55" y="52"/>
                      </a:cubicBezTo>
                      <a:close/>
                      <a:moveTo>
                        <a:pt x="53" y="58"/>
                      </a:moveTo>
                      <a:cubicBezTo>
                        <a:pt x="53" y="57"/>
                        <a:pt x="53" y="57"/>
                        <a:pt x="54" y="57"/>
                      </a:cubicBezTo>
                      <a:cubicBezTo>
                        <a:pt x="54" y="57"/>
                        <a:pt x="55" y="57"/>
                        <a:pt x="55" y="58"/>
                      </a:cubicBezTo>
                      <a:cubicBezTo>
                        <a:pt x="55" y="61"/>
                        <a:pt x="57" y="64"/>
                        <a:pt x="60" y="65"/>
                      </a:cubicBezTo>
                      <a:cubicBezTo>
                        <a:pt x="63" y="66"/>
                        <a:pt x="67" y="66"/>
                        <a:pt x="69" y="63"/>
                      </a:cubicBezTo>
                      <a:cubicBezTo>
                        <a:pt x="70" y="63"/>
                        <a:pt x="70" y="63"/>
                        <a:pt x="71" y="63"/>
                      </a:cubicBezTo>
                      <a:cubicBezTo>
                        <a:pt x="71" y="64"/>
                        <a:pt x="71" y="64"/>
                        <a:pt x="71" y="65"/>
                      </a:cubicBezTo>
                      <a:cubicBezTo>
                        <a:pt x="69" y="67"/>
                        <a:pt x="66" y="68"/>
                        <a:pt x="63" y="68"/>
                      </a:cubicBezTo>
                      <a:cubicBezTo>
                        <a:pt x="62" y="68"/>
                        <a:pt x="61" y="67"/>
                        <a:pt x="59" y="67"/>
                      </a:cubicBezTo>
                      <a:cubicBezTo>
                        <a:pt x="56" y="65"/>
                        <a:pt x="53" y="62"/>
                        <a:pt x="53" y="58"/>
                      </a:cubicBezTo>
                      <a:close/>
                      <a:moveTo>
                        <a:pt x="53" y="17"/>
                      </a:moveTo>
                      <a:cubicBezTo>
                        <a:pt x="56" y="17"/>
                        <a:pt x="58" y="15"/>
                        <a:pt x="58" y="12"/>
                      </a:cubicBezTo>
                      <a:cubicBezTo>
                        <a:pt x="58" y="9"/>
                        <a:pt x="56" y="7"/>
                        <a:pt x="53" y="7"/>
                      </a:cubicBezTo>
                      <a:cubicBezTo>
                        <a:pt x="50" y="7"/>
                        <a:pt x="48" y="9"/>
                        <a:pt x="48" y="12"/>
                      </a:cubicBezTo>
                      <a:cubicBezTo>
                        <a:pt x="48" y="15"/>
                        <a:pt x="50" y="17"/>
                        <a:pt x="53" y="17"/>
                      </a:cubicBezTo>
                      <a:close/>
                      <a:moveTo>
                        <a:pt x="53" y="9"/>
                      </a:moveTo>
                      <a:cubicBezTo>
                        <a:pt x="55" y="9"/>
                        <a:pt x="56" y="10"/>
                        <a:pt x="56" y="12"/>
                      </a:cubicBezTo>
                      <a:cubicBezTo>
                        <a:pt x="56" y="14"/>
                        <a:pt x="55" y="15"/>
                        <a:pt x="53" y="15"/>
                      </a:cubicBezTo>
                      <a:cubicBezTo>
                        <a:pt x="51" y="15"/>
                        <a:pt x="50" y="14"/>
                        <a:pt x="50" y="12"/>
                      </a:cubicBezTo>
                      <a:cubicBezTo>
                        <a:pt x="50" y="10"/>
                        <a:pt x="51" y="9"/>
                        <a:pt x="53" y="9"/>
                      </a:cubicBezTo>
                      <a:close/>
                      <a:moveTo>
                        <a:pt x="10" y="37"/>
                      </a:moveTo>
                      <a:cubicBezTo>
                        <a:pt x="8" y="37"/>
                        <a:pt x="7" y="39"/>
                        <a:pt x="7" y="40"/>
                      </a:cubicBezTo>
                      <a:cubicBezTo>
                        <a:pt x="7" y="42"/>
                        <a:pt x="8" y="43"/>
                        <a:pt x="10" y="43"/>
                      </a:cubicBezTo>
                      <a:cubicBezTo>
                        <a:pt x="11" y="43"/>
                        <a:pt x="13" y="42"/>
                        <a:pt x="13" y="40"/>
                      </a:cubicBezTo>
                      <a:cubicBezTo>
                        <a:pt x="13" y="39"/>
                        <a:pt x="11" y="37"/>
                        <a:pt x="10" y="37"/>
                      </a:cubicBezTo>
                      <a:close/>
                      <a:moveTo>
                        <a:pt x="10" y="41"/>
                      </a:moveTo>
                      <a:cubicBezTo>
                        <a:pt x="9" y="41"/>
                        <a:pt x="9" y="41"/>
                        <a:pt x="9" y="40"/>
                      </a:cubicBezTo>
                      <a:cubicBezTo>
                        <a:pt x="9" y="40"/>
                        <a:pt x="9" y="39"/>
                        <a:pt x="10" y="39"/>
                      </a:cubicBezTo>
                      <a:cubicBezTo>
                        <a:pt x="10" y="39"/>
                        <a:pt x="11" y="40"/>
                        <a:pt x="11" y="40"/>
                      </a:cubicBezTo>
                      <a:cubicBezTo>
                        <a:pt x="11" y="41"/>
                        <a:pt x="10" y="41"/>
                        <a:pt x="10" y="41"/>
                      </a:cubicBezTo>
                      <a:close/>
                      <a:moveTo>
                        <a:pt x="21" y="58"/>
                      </a:moveTo>
                      <a:cubicBezTo>
                        <a:pt x="17" y="58"/>
                        <a:pt x="15" y="60"/>
                        <a:pt x="15" y="64"/>
                      </a:cubicBezTo>
                      <a:cubicBezTo>
                        <a:pt x="15" y="67"/>
                        <a:pt x="17" y="70"/>
                        <a:pt x="21" y="70"/>
                      </a:cubicBezTo>
                      <a:cubicBezTo>
                        <a:pt x="24" y="70"/>
                        <a:pt x="27" y="67"/>
                        <a:pt x="27" y="64"/>
                      </a:cubicBezTo>
                      <a:cubicBezTo>
                        <a:pt x="27" y="60"/>
                        <a:pt x="24" y="58"/>
                        <a:pt x="21" y="58"/>
                      </a:cubicBezTo>
                      <a:close/>
                      <a:moveTo>
                        <a:pt x="21" y="68"/>
                      </a:moveTo>
                      <a:cubicBezTo>
                        <a:pt x="19" y="68"/>
                        <a:pt x="17" y="66"/>
                        <a:pt x="17" y="64"/>
                      </a:cubicBezTo>
                      <a:cubicBezTo>
                        <a:pt x="17" y="62"/>
                        <a:pt x="19" y="60"/>
                        <a:pt x="21" y="60"/>
                      </a:cubicBezTo>
                      <a:cubicBezTo>
                        <a:pt x="23" y="60"/>
                        <a:pt x="25" y="62"/>
                        <a:pt x="25" y="64"/>
                      </a:cubicBezTo>
                      <a:cubicBezTo>
                        <a:pt x="25" y="66"/>
                        <a:pt x="23" y="68"/>
                        <a:pt x="21" y="68"/>
                      </a:cubicBezTo>
                      <a:close/>
                      <a:moveTo>
                        <a:pt x="40" y="61"/>
                      </a:moveTo>
                      <a:cubicBezTo>
                        <a:pt x="39" y="61"/>
                        <a:pt x="37" y="62"/>
                        <a:pt x="37" y="63"/>
                      </a:cubicBezTo>
                      <a:cubicBezTo>
                        <a:pt x="37" y="65"/>
                        <a:pt x="39" y="66"/>
                        <a:pt x="40" y="66"/>
                      </a:cubicBezTo>
                      <a:cubicBezTo>
                        <a:pt x="42" y="66"/>
                        <a:pt x="43" y="65"/>
                        <a:pt x="43" y="63"/>
                      </a:cubicBezTo>
                      <a:cubicBezTo>
                        <a:pt x="43" y="62"/>
                        <a:pt x="42" y="61"/>
                        <a:pt x="40" y="61"/>
                      </a:cubicBezTo>
                      <a:close/>
                      <a:moveTo>
                        <a:pt x="39" y="63"/>
                      </a:moveTo>
                      <a:cubicBezTo>
                        <a:pt x="39" y="63"/>
                        <a:pt x="40" y="63"/>
                        <a:pt x="40" y="63"/>
                      </a:cubicBezTo>
                      <a:cubicBezTo>
                        <a:pt x="40" y="63"/>
                        <a:pt x="41" y="63"/>
                        <a:pt x="41" y="63"/>
                      </a:cubicBezTo>
                      <a:cubicBezTo>
                        <a:pt x="41" y="64"/>
                        <a:pt x="39" y="64"/>
                        <a:pt x="39" y="63"/>
                      </a:cubicBezTo>
                      <a:close/>
                      <a:moveTo>
                        <a:pt x="68" y="30"/>
                      </a:moveTo>
                      <a:cubicBezTo>
                        <a:pt x="72" y="30"/>
                        <a:pt x="75" y="27"/>
                        <a:pt x="75" y="23"/>
                      </a:cubicBezTo>
                      <a:cubicBezTo>
                        <a:pt x="75" y="19"/>
                        <a:pt x="72" y="16"/>
                        <a:pt x="68" y="16"/>
                      </a:cubicBezTo>
                      <a:cubicBezTo>
                        <a:pt x="64" y="16"/>
                        <a:pt x="61" y="19"/>
                        <a:pt x="61" y="23"/>
                      </a:cubicBezTo>
                      <a:cubicBezTo>
                        <a:pt x="61" y="27"/>
                        <a:pt x="64" y="30"/>
                        <a:pt x="68" y="30"/>
                      </a:cubicBezTo>
                      <a:close/>
                      <a:moveTo>
                        <a:pt x="68" y="18"/>
                      </a:moveTo>
                      <a:cubicBezTo>
                        <a:pt x="71" y="18"/>
                        <a:pt x="73" y="20"/>
                        <a:pt x="73" y="23"/>
                      </a:cubicBezTo>
                      <a:cubicBezTo>
                        <a:pt x="73" y="25"/>
                        <a:pt x="71" y="28"/>
                        <a:pt x="68" y="28"/>
                      </a:cubicBezTo>
                      <a:cubicBezTo>
                        <a:pt x="66" y="28"/>
                        <a:pt x="63" y="25"/>
                        <a:pt x="63" y="23"/>
                      </a:cubicBezTo>
                      <a:cubicBezTo>
                        <a:pt x="63" y="20"/>
                        <a:pt x="66" y="18"/>
                        <a:pt x="68" y="18"/>
                      </a:cubicBezTo>
                      <a:close/>
                      <a:moveTo>
                        <a:pt x="78" y="51"/>
                      </a:moveTo>
                      <a:cubicBezTo>
                        <a:pt x="77" y="47"/>
                        <a:pt x="73" y="44"/>
                        <a:pt x="69" y="42"/>
                      </a:cubicBezTo>
                      <a:cubicBezTo>
                        <a:pt x="68" y="41"/>
                        <a:pt x="66" y="41"/>
                        <a:pt x="64" y="41"/>
                      </a:cubicBezTo>
                      <a:cubicBezTo>
                        <a:pt x="62" y="41"/>
                        <a:pt x="61" y="41"/>
                        <a:pt x="60" y="41"/>
                      </a:cubicBezTo>
                      <a:cubicBezTo>
                        <a:pt x="61" y="39"/>
                        <a:pt x="61" y="37"/>
                        <a:pt x="61" y="35"/>
                      </a:cubicBezTo>
                      <a:cubicBezTo>
                        <a:pt x="61" y="23"/>
                        <a:pt x="51" y="13"/>
                        <a:pt x="38" y="13"/>
                      </a:cubicBezTo>
                      <a:cubicBezTo>
                        <a:pt x="37" y="13"/>
                        <a:pt x="35" y="13"/>
                        <a:pt x="33" y="14"/>
                      </a:cubicBezTo>
                      <a:cubicBezTo>
                        <a:pt x="33" y="13"/>
                        <a:pt x="33" y="12"/>
                        <a:pt x="33" y="12"/>
                      </a:cubicBezTo>
                      <a:cubicBezTo>
                        <a:pt x="31" y="5"/>
                        <a:pt x="24" y="0"/>
                        <a:pt x="17" y="0"/>
                      </a:cubicBezTo>
                      <a:cubicBezTo>
                        <a:pt x="16" y="0"/>
                        <a:pt x="14" y="0"/>
                        <a:pt x="13" y="0"/>
                      </a:cubicBezTo>
                      <a:cubicBezTo>
                        <a:pt x="9" y="1"/>
                        <a:pt x="5" y="4"/>
                        <a:pt x="3" y="8"/>
                      </a:cubicBezTo>
                      <a:cubicBezTo>
                        <a:pt x="1" y="11"/>
                        <a:pt x="0" y="16"/>
                        <a:pt x="1" y="20"/>
                      </a:cubicBezTo>
                      <a:cubicBezTo>
                        <a:pt x="3" y="27"/>
                        <a:pt x="9" y="32"/>
                        <a:pt x="16" y="32"/>
                      </a:cubicBezTo>
                      <a:cubicBezTo>
                        <a:pt x="16" y="33"/>
                        <a:pt x="16" y="34"/>
                        <a:pt x="16" y="35"/>
                      </a:cubicBezTo>
                      <a:cubicBezTo>
                        <a:pt x="16" y="48"/>
                        <a:pt x="26" y="58"/>
                        <a:pt x="38" y="58"/>
                      </a:cubicBezTo>
                      <a:cubicBezTo>
                        <a:pt x="41" y="58"/>
                        <a:pt x="44" y="57"/>
                        <a:pt x="47" y="56"/>
                      </a:cubicBezTo>
                      <a:cubicBezTo>
                        <a:pt x="47" y="63"/>
                        <a:pt x="51" y="69"/>
                        <a:pt x="57" y="72"/>
                      </a:cubicBezTo>
                      <a:cubicBezTo>
                        <a:pt x="59" y="73"/>
                        <a:pt x="61" y="73"/>
                        <a:pt x="63" y="73"/>
                      </a:cubicBezTo>
                      <a:cubicBezTo>
                        <a:pt x="70" y="73"/>
                        <a:pt x="76" y="69"/>
                        <a:pt x="78" y="63"/>
                      </a:cubicBezTo>
                      <a:cubicBezTo>
                        <a:pt x="80" y="59"/>
                        <a:pt x="80" y="55"/>
                        <a:pt x="78" y="51"/>
                      </a:cubicBezTo>
                      <a:close/>
                      <a:moveTo>
                        <a:pt x="49" y="52"/>
                      </a:moveTo>
                      <a:cubicBezTo>
                        <a:pt x="49" y="52"/>
                        <a:pt x="49" y="52"/>
                        <a:pt x="49" y="52"/>
                      </a:cubicBezTo>
                      <a:cubicBezTo>
                        <a:pt x="46" y="54"/>
                        <a:pt x="42" y="55"/>
                        <a:pt x="38" y="55"/>
                      </a:cubicBezTo>
                      <a:cubicBezTo>
                        <a:pt x="28" y="55"/>
                        <a:pt x="19" y="46"/>
                        <a:pt x="19" y="35"/>
                      </a:cubicBezTo>
                      <a:cubicBezTo>
                        <a:pt x="19" y="28"/>
                        <a:pt x="23" y="21"/>
                        <a:pt x="30" y="18"/>
                      </a:cubicBezTo>
                      <a:cubicBezTo>
                        <a:pt x="30" y="18"/>
                        <a:pt x="30" y="18"/>
                        <a:pt x="30" y="18"/>
                      </a:cubicBezTo>
                      <a:cubicBezTo>
                        <a:pt x="31" y="17"/>
                        <a:pt x="31" y="17"/>
                        <a:pt x="32" y="17"/>
                      </a:cubicBezTo>
                      <a:cubicBezTo>
                        <a:pt x="32" y="17"/>
                        <a:pt x="32" y="17"/>
                        <a:pt x="32" y="17"/>
                      </a:cubicBezTo>
                      <a:cubicBezTo>
                        <a:pt x="34" y="16"/>
                        <a:pt x="36" y="16"/>
                        <a:pt x="38" y="16"/>
                      </a:cubicBezTo>
                      <a:cubicBezTo>
                        <a:pt x="49" y="16"/>
                        <a:pt x="58" y="25"/>
                        <a:pt x="58" y="35"/>
                      </a:cubicBezTo>
                      <a:cubicBezTo>
                        <a:pt x="58" y="38"/>
                        <a:pt x="57" y="41"/>
                        <a:pt x="56" y="44"/>
                      </a:cubicBezTo>
                      <a:cubicBezTo>
                        <a:pt x="56" y="44"/>
                        <a:pt x="56" y="44"/>
                        <a:pt x="56" y="44"/>
                      </a:cubicBezTo>
                      <a:cubicBezTo>
                        <a:pt x="55" y="45"/>
                        <a:pt x="55" y="46"/>
                        <a:pt x="54" y="47"/>
                      </a:cubicBezTo>
                      <a:cubicBezTo>
                        <a:pt x="53" y="48"/>
                        <a:pt x="53" y="48"/>
                        <a:pt x="53" y="49"/>
                      </a:cubicBezTo>
                      <a:cubicBezTo>
                        <a:pt x="52" y="49"/>
                        <a:pt x="52" y="49"/>
                        <a:pt x="52" y="50"/>
                      </a:cubicBezTo>
                      <a:cubicBezTo>
                        <a:pt x="51" y="50"/>
                        <a:pt x="50" y="51"/>
                        <a:pt x="50" y="51"/>
                      </a:cubicBezTo>
                      <a:cubicBezTo>
                        <a:pt x="49" y="51"/>
                        <a:pt x="49" y="51"/>
                        <a:pt x="49" y="52"/>
                      </a:cubicBezTo>
                      <a:close/>
                      <a:moveTo>
                        <a:pt x="30" y="15"/>
                      </a:moveTo>
                      <a:cubicBezTo>
                        <a:pt x="28" y="16"/>
                        <a:pt x="27" y="17"/>
                        <a:pt x="25" y="18"/>
                      </a:cubicBezTo>
                      <a:cubicBezTo>
                        <a:pt x="24" y="18"/>
                        <a:pt x="24" y="18"/>
                        <a:pt x="24" y="18"/>
                      </a:cubicBezTo>
                      <a:cubicBezTo>
                        <a:pt x="24" y="17"/>
                        <a:pt x="23" y="17"/>
                        <a:pt x="23" y="18"/>
                      </a:cubicBezTo>
                      <a:cubicBezTo>
                        <a:pt x="22" y="18"/>
                        <a:pt x="22" y="19"/>
                        <a:pt x="23" y="19"/>
                      </a:cubicBezTo>
                      <a:cubicBezTo>
                        <a:pt x="24" y="20"/>
                        <a:pt x="24" y="20"/>
                        <a:pt x="24" y="20"/>
                      </a:cubicBezTo>
                      <a:cubicBezTo>
                        <a:pt x="24" y="20"/>
                        <a:pt x="24" y="20"/>
                        <a:pt x="24" y="20"/>
                      </a:cubicBezTo>
                      <a:cubicBezTo>
                        <a:pt x="23" y="20"/>
                        <a:pt x="23" y="21"/>
                        <a:pt x="22" y="21"/>
                      </a:cubicBezTo>
                      <a:cubicBezTo>
                        <a:pt x="21" y="22"/>
                        <a:pt x="20" y="23"/>
                        <a:pt x="19" y="23"/>
                      </a:cubicBezTo>
                      <a:cubicBezTo>
                        <a:pt x="16" y="24"/>
                        <a:pt x="14" y="23"/>
                        <a:pt x="13" y="22"/>
                      </a:cubicBezTo>
                      <a:cubicBezTo>
                        <a:pt x="13" y="22"/>
                        <a:pt x="13" y="22"/>
                        <a:pt x="13" y="22"/>
                      </a:cubicBezTo>
                      <a:cubicBezTo>
                        <a:pt x="13" y="21"/>
                        <a:pt x="13" y="21"/>
                        <a:pt x="13" y="20"/>
                      </a:cubicBezTo>
                      <a:cubicBezTo>
                        <a:pt x="12" y="20"/>
                        <a:pt x="12" y="20"/>
                        <a:pt x="11" y="21"/>
                      </a:cubicBezTo>
                      <a:cubicBezTo>
                        <a:pt x="10" y="24"/>
                        <a:pt x="10" y="24"/>
                        <a:pt x="10" y="24"/>
                      </a:cubicBezTo>
                      <a:cubicBezTo>
                        <a:pt x="9" y="24"/>
                        <a:pt x="10" y="25"/>
                        <a:pt x="10" y="25"/>
                      </a:cubicBezTo>
                      <a:cubicBezTo>
                        <a:pt x="10" y="25"/>
                        <a:pt x="10" y="25"/>
                        <a:pt x="11" y="25"/>
                      </a:cubicBezTo>
                      <a:cubicBezTo>
                        <a:pt x="11" y="25"/>
                        <a:pt x="11" y="25"/>
                        <a:pt x="11" y="25"/>
                      </a:cubicBezTo>
                      <a:cubicBezTo>
                        <a:pt x="12" y="24"/>
                        <a:pt x="12" y="24"/>
                        <a:pt x="12" y="24"/>
                      </a:cubicBezTo>
                      <a:cubicBezTo>
                        <a:pt x="13" y="25"/>
                        <a:pt x="15" y="26"/>
                        <a:pt x="17" y="26"/>
                      </a:cubicBezTo>
                      <a:cubicBezTo>
                        <a:pt x="18" y="26"/>
                        <a:pt x="18" y="25"/>
                        <a:pt x="19" y="25"/>
                      </a:cubicBezTo>
                      <a:cubicBezTo>
                        <a:pt x="19" y="25"/>
                        <a:pt x="19" y="25"/>
                        <a:pt x="20" y="25"/>
                      </a:cubicBezTo>
                      <a:cubicBezTo>
                        <a:pt x="19" y="26"/>
                        <a:pt x="18" y="28"/>
                        <a:pt x="18" y="29"/>
                      </a:cubicBezTo>
                      <a:cubicBezTo>
                        <a:pt x="18" y="29"/>
                        <a:pt x="17" y="29"/>
                        <a:pt x="17" y="29"/>
                      </a:cubicBezTo>
                      <a:cubicBezTo>
                        <a:pt x="11" y="29"/>
                        <a:pt x="6" y="25"/>
                        <a:pt x="4" y="19"/>
                      </a:cubicBezTo>
                      <a:cubicBezTo>
                        <a:pt x="2" y="12"/>
                        <a:pt x="7" y="5"/>
                        <a:pt x="14" y="3"/>
                      </a:cubicBezTo>
                      <a:cubicBezTo>
                        <a:pt x="15" y="3"/>
                        <a:pt x="16" y="3"/>
                        <a:pt x="17" y="3"/>
                      </a:cubicBezTo>
                      <a:cubicBezTo>
                        <a:pt x="23" y="3"/>
                        <a:pt x="28" y="7"/>
                        <a:pt x="30" y="13"/>
                      </a:cubicBezTo>
                      <a:cubicBezTo>
                        <a:pt x="30" y="14"/>
                        <a:pt x="30" y="15"/>
                        <a:pt x="30" y="15"/>
                      </a:cubicBezTo>
                      <a:close/>
                      <a:moveTo>
                        <a:pt x="51" y="53"/>
                      </a:moveTo>
                      <a:cubicBezTo>
                        <a:pt x="54" y="51"/>
                        <a:pt x="56" y="48"/>
                        <a:pt x="57" y="45"/>
                      </a:cubicBezTo>
                      <a:cubicBezTo>
                        <a:pt x="59" y="44"/>
                        <a:pt x="61" y="44"/>
                        <a:pt x="63" y="44"/>
                      </a:cubicBezTo>
                      <a:cubicBezTo>
                        <a:pt x="65" y="44"/>
                        <a:pt x="67" y="44"/>
                        <a:pt x="68" y="45"/>
                      </a:cubicBezTo>
                      <a:cubicBezTo>
                        <a:pt x="75" y="47"/>
                        <a:pt x="78" y="55"/>
                        <a:pt x="76" y="62"/>
                      </a:cubicBezTo>
                      <a:cubicBezTo>
                        <a:pt x="74" y="67"/>
                        <a:pt x="69" y="70"/>
                        <a:pt x="63" y="70"/>
                      </a:cubicBezTo>
                      <a:cubicBezTo>
                        <a:pt x="62" y="70"/>
                        <a:pt x="60" y="70"/>
                        <a:pt x="59" y="69"/>
                      </a:cubicBezTo>
                      <a:cubicBezTo>
                        <a:pt x="55" y="68"/>
                        <a:pt x="53" y="65"/>
                        <a:pt x="51" y="62"/>
                      </a:cubicBezTo>
                      <a:cubicBezTo>
                        <a:pt x="50" y="59"/>
                        <a:pt x="50" y="56"/>
                        <a:pt x="51" y="53"/>
                      </a:cubicBezTo>
                      <a:close/>
                    </a:path>
                  </a:pathLst>
                </a:custGeom>
                <a:solidFill>
                  <a:schemeClr val="bg1"/>
                </a:solidFill>
                <a:ln>
                  <a:noFill/>
                </a:ln>
              </p:spPr>
              <p:txBody>
                <a:bodyPr vert="horz" wrap="square" lIns="68580" tIns="34290" rIns="68580" bIns="34290" numCol="1" anchor="t" anchorCtr="0" compatLnSpc="1"/>
                <a:lstStyle/>
                <a:p>
                  <a:endParaRPr lang="en-US" sz="900"/>
                </a:p>
              </p:txBody>
            </p:sp>
            <p:grpSp>
              <p:nvGrpSpPr>
                <p:cNvPr id="16" name="Group 10"/>
                <p:cNvGrpSpPr/>
                <p:nvPr/>
              </p:nvGrpSpPr>
              <p:grpSpPr>
                <a:xfrm>
                  <a:off x="9826387" y="7335000"/>
                  <a:ext cx="560429" cy="593657"/>
                  <a:chOff x="4910138" y="-935038"/>
                  <a:chExt cx="401637" cy="425450"/>
                </a:xfrm>
                <a:solidFill>
                  <a:schemeClr val="bg1"/>
                </a:solidFill>
                <a:effectLst/>
              </p:grpSpPr>
              <p:sp>
                <p:nvSpPr>
                  <p:cNvPr id="20" name="Freeform 18"/>
                  <p:cNvSpPr/>
                  <p:nvPr/>
                </p:nvSpPr>
                <p:spPr bwMode="auto">
                  <a:xfrm>
                    <a:off x="5048250" y="-863600"/>
                    <a:ext cx="187325" cy="196850"/>
                  </a:xfrm>
                  <a:custGeom>
                    <a:avLst/>
                    <a:gdLst>
                      <a:gd name="T0" fmla="*/ 31 w 39"/>
                      <a:gd name="T1" fmla="*/ 1 h 41"/>
                      <a:gd name="T2" fmla="*/ 29 w 39"/>
                      <a:gd name="T3" fmla="*/ 0 h 41"/>
                      <a:gd name="T4" fmla="*/ 27 w 39"/>
                      <a:gd name="T5" fmla="*/ 2 h 41"/>
                      <a:gd name="T6" fmla="*/ 27 w 39"/>
                      <a:gd name="T7" fmla="*/ 5 h 41"/>
                      <a:gd name="T8" fmla="*/ 9 w 39"/>
                      <a:gd name="T9" fmla="*/ 17 h 41"/>
                      <a:gd name="T10" fmla="*/ 0 w 39"/>
                      <a:gd name="T11" fmla="*/ 40 h 41"/>
                      <a:gd name="T12" fmla="*/ 0 w 39"/>
                      <a:gd name="T13" fmla="*/ 41 h 41"/>
                      <a:gd name="T14" fmla="*/ 0 w 39"/>
                      <a:gd name="T15" fmla="*/ 41 h 41"/>
                      <a:gd name="T16" fmla="*/ 6 w 39"/>
                      <a:gd name="T17" fmla="*/ 41 h 41"/>
                      <a:gd name="T18" fmla="*/ 6 w 39"/>
                      <a:gd name="T19" fmla="*/ 40 h 41"/>
                      <a:gd name="T20" fmla="*/ 27 w 39"/>
                      <a:gd name="T21" fmla="*/ 12 h 41"/>
                      <a:gd name="T22" fmla="*/ 27 w 39"/>
                      <a:gd name="T23" fmla="*/ 14 h 41"/>
                      <a:gd name="T24" fmla="*/ 29 w 39"/>
                      <a:gd name="T25" fmla="*/ 16 h 41"/>
                      <a:gd name="T26" fmla="*/ 31 w 39"/>
                      <a:gd name="T27" fmla="*/ 16 h 41"/>
                      <a:gd name="T28" fmla="*/ 38 w 39"/>
                      <a:gd name="T29" fmla="*/ 10 h 41"/>
                      <a:gd name="T30" fmla="*/ 39 w 39"/>
                      <a:gd name="T31" fmla="*/ 8 h 41"/>
                      <a:gd name="T32" fmla="*/ 38 w 39"/>
                      <a:gd name="T33" fmla="*/ 7 h 41"/>
                      <a:gd name="T34" fmla="*/ 31 w 39"/>
                      <a:gd name="T35"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41">
                        <a:moveTo>
                          <a:pt x="31" y="1"/>
                        </a:moveTo>
                        <a:cubicBezTo>
                          <a:pt x="30" y="0"/>
                          <a:pt x="30" y="0"/>
                          <a:pt x="29" y="0"/>
                        </a:cubicBezTo>
                        <a:cubicBezTo>
                          <a:pt x="28" y="0"/>
                          <a:pt x="27" y="1"/>
                          <a:pt x="27" y="2"/>
                        </a:cubicBezTo>
                        <a:cubicBezTo>
                          <a:pt x="27" y="5"/>
                          <a:pt x="27" y="5"/>
                          <a:pt x="27" y="5"/>
                        </a:cubicBezTo>
                        <a:cubicBezTo>
                          <a:pt x="19" y="7"/>
                          <a:pt x="14" y="11"/>
                          <a:pt x="9" y="17"/>
                        </a:cubicBezTo>
                        <a:cubicBezTo>
                          <a:pt x="3" y="24"/>
                          <a:pt x="1" y="32"/>
                          <a:pt x="0" y="40"/>
                        </a:cubicBezTo>
                        <a:cubicBezTo>
                          <a:pt x="0" y="40"/>
                          <a:pt x="0" y="41"/>
                          <a:pt x="0" y="41"/>
                        </a:cubicBezTo>
                        <a:cubicBezTo>
                          <a:pt x="0" y="41"/>
                          <a:pt x="0" y="41"/>
                          <a:pt x="0" y="41"/>
                        </a:cubicBezTo>
                        <a:cubicBezTo>
                          <a:pt x="6" y="41"/>
                          <a:pt x="6" y="41"/>
                          <a:pt x="6" y="41"/>
                        </a:cubicBezTo>
                        <a:cubicBezTo>
                          <a:pt x="6" y="41"/>
                          <a:pt x="6" y="41"/>
                          <a:pt x="6" y="40"/>
                        </a:cubicBezTo>
                        <a:cubicBezTo>
                          <a:pt x="8" y="27"/>
                          <a:pt x="15" y="16"/>
                          <a:pt x="27" y="12"/>
                        </a:cubicBezTo>
                        <a:cubicBezTo>
                          <a:pt x="27" y="14"/>
                          <a:pt x="27" y="14"/>
                          <a:pt x="27" y="14"/>
                        </a:cubicBezTo>
                        <a:cubicBezTo>
                          <a:pt x="27" y="15"/>
                          <a:pt x="28" y="16"/>
                          <a:pt x="29" y="16"/>
                        </a:cubicBezTo>
                        <a:cubicBezTo>
                          <a:pt x="30" y="16"/>
                          <a:pt x="30" y="16"/>
                          <a:pt x="31" y="16"/>
                        </a:cubicBezTo>
                        <a:cubicBezTo>
                          <a:pt x="38" y="10"/>
                          <a:pt x="38" y="10"/>
                          <a:pt x="38" y="10"/>
                        </a:cubicBezTo>
                        <a:cubicBezTo>
                          <a:pt x="39" y="10"/>
                          <a:pt x="39" y="9"/>
                          <a:pt x="39" y="8"/>
                        </a:cubicBezTo>
                        <a:cubicBezTo>
                          <a:pt x="39" y="8"/>
                          <a:pt x="39" y="7"/>
                          <a:pt x="38" y="7"/>
                        </a:cubicBezTo>
                        <a:lnTo>
                          <a:pt x="3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200"/>
                  </a:p>
                </p:txBody>
              </p:sp>
              <p:sp>
                <p:nvSpPr>
                  <p:cNvPr id="21" name="Freeform 19"/>
                  <p:cNvSpPr>
                    <a:spLocks noEditPoints="1"/>
                  </p:cNvSpPr>
                  <p:nvPr/>
                </p:nvSpPr>
                <p:spPr bwMode="auto">
                  <a:xfrm>
                    <a:off x="5143500" y="-758825"/>
                    <a:ext cx="92075" cy="92075"/>
                  </a:xfrm>
                  <a:custGeom>
                    <a:avLst/>
                    <a:gdLst>
                      <a:gd name="T0" fmla="*/ 9 w 19"/>
                      <a:gd name="T1" fmla="*/ 0 h 19"/>
                      <a:gd name="T2" fmla="*/ 0 w 19"/>
                      <a:gd name="T3" fmla="*/ 9 h 19"/>
                      <a:gd name="T4" fmla="*/ 9 w 19"/>
                      <a:gd name="T5" fmla="*/ 19 h 19"/>
                      <a:gd name="T6" fmla="*/ 19 w 19"/>
                      <a:gd name="T7" fmla="*/ 9 h 19"/>
                      <a:gd name="T8" fmla="*/ 9 w 19"/>
                      <a:gd name="T9" fmla="*/ 0 h 19"/>
                      <a:gd name="T10" fmla="*/ 9 w 19"/>
                      <a:gd name="T11" fmla="*/ 15 h 19"/>
                      <a:gd name="T12" fmla="*/ 4 w 19"/>
                      <a:gd name="T13" fmla="*/ 9 h 19"/>
                      <a:gd name="T14" fmla="*/ 9 w 19"/>
                      <a:gd name="T15" fmla="*/ 4 h 19"/>
                      <a:gd name="T16" fmla="*/ 15 w 19"/>
                      <a:gd name="T17" fmla="*/ 9 h 19"/>
                      <a:gd name="T18" fmla="*/ 9 w 19"/>
                      <a:gd name="T19"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9" y="0"/>
                        </a:moveTo>
                        <a:cubicBezTo>
                          <a:pt x="4" y="0"/>
                          <a:pt x="0" y="4"/>
                          <a:pt x="0" y="9"/>
                        </a:cubicBezTo>
                        <a:cubicBezTo>
                          <a:pt x="0" y="15"/>
                          <a:pt x="4" y="19"/>
                          <a:pt x="9" y="19"/>
                        </a:cubicBezTo>
                        <a:cubicBezTo>
                          <a:pt x="15" y="19"/>
                          <a:pt x="19" y="15"/>
                          <a:pt x="19" y="9"/>
                        </a:cubicBezTo>
                        <a:cubicBezTo>
                          <a:pt x="19" y="4"/>
                          <a:pt x="15" y="0"/>
                          <a:pt x="9" y="0"/>
                        </a:cubicBezTo>
                        <a:close/>
                        <a:moveTo>
                          <a:pt x="9" y="15"/>
                        </a:moveTo>
                        <a:cubicBezTo>
                          <a:pt x="7" y="15"/>
                          <a:pt x="4" y="12"/>
                          <a:pt x="4" y="9"/>
                        </a:cubicBezTo>
                        <a:cubicBezTo>
                          <a:pt x="4" y="7"/>
                          <a:pt x="7" y="4"/>
                          <a:pt x="9" y="4"/>
                        </a:cubicBezTo>
                        <a:cubicBezTo>
                          <a:pt x="12" y="4"/>
                          <a:pt x="15" y="7"/>
                          <a:pt x="15" y="9"/>
                        </a:cubicBezTo>
                        <a:cubicBezTo>
                          <a:pt x="15" y="12"/>
                          <a:pt x="12" y="15"/>
                          <a:pt x="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200"/>
                  </a:p>
                </p:txBody>
              </p:sp>
              <p:sp>
                <p:nvSpPr>
                  <p:cNvPr id="22" name="Freeform 20"/>
                  <p:cNvSpPr/>
                  <p:nvPr/>
                </p:nvSpPr>
                <p:spPr bwMode="auto">
                  <a:xfrm>
                    <a:off x="4981575" y="-863600"/>
                    <a:ext cx="90487" cy="90488"/>
                  </a:xfrm>
                  <a:custGeom>
                    <a:avLst/>
                    <a:gdLst>
                      <a:gd name="T0" fmla="*/ 18 w 19"/>
                      <a:gd name="T1" fmla="*/ 7 h 19"/>
                      <a:gd name="T2" fmla="*/ 12 w 19"/>
                      <a:gd name="T3" fmla="*/ 7 h 19"/>
                      <a:gd name="T4" fmla="*/ 12 w 19"/>
                      <a:gd name="T5" fmla="*/ 1 h 19"/>
                      <a:gd name="T6" fmla="*/ 11 w 19"/>
                      <a:gd name="T7" fmla="*/ 0 h 19"/>
                      <a:gd name="T8" fmla="*/ 8 w 19"/>
                      <a:gd name="T9" fmla="*/ 0 h 19"/>
                      <a:gd name="T10" fmla="*/ 7 w 19"/>
                      <a:gd name="T11" fmla="*/ 1 h 19"/>
                      <a:gd name="T12" fmla="*/ 7 w 19"/>
                      <a:gd name="T13" fmla="*/ 7 h 19"/>
                      <a:gd name="T14" fmla="*/ 2 w 19"/>
                      <a:gd name="T15" fmla="*/ 7 h 19"/>
                      <a:gd name="T16" fmla="*/ 0 w 19"/>
                      <a:gd name="T17" fmla="*/ 8 h 19"/>
                      <a:gd name="T18" fmla="*/ 0 w 19"/>
                      <a:gd name="T19" fmla="*/ 11 h 19"/>
                      <a:gd name="T20" fmla="*/ 2 w 19"/>
                      <a:gd name="T21" fmla="*/ 12 h 19"/>
                      <a:gd name="T22" fmla="*/ 7 w 19"/>
                      <a:gd name="T23" fmla="*/ 12 h 19"/>
                      <a:gd name="T24" fmla="*/ 7 w 19"/>
                      <a:gd name="T25" fmla="*/ 18 h 19"/>
                      <a:gd name="T26" fmla="*/ 8 w 19"/>
                      <a:gd name="T27" fmla="*/ 19 h 19"/>
                      <a:gd name="T28" fmla="*/ 11 w 19"/>
                      <a:gd name="T29" fmla="*/ 19 h 19"/>
                      <a:gd name="T30" fmla="*/ 12 w 19"/>
                      <a:gd name="T31" fmla="*/ 18 h 19"/>
                      <a:gd name="T32" fmla="*/ 12 w 19"/>
                      <a:gd name="T33" fmla="*/ 12 h 19"/>
                      <a:gd name="T34" fmla="*/ 18 w 19"/>
                      <a:gd name="T35" fmla="*/ 12 h 19"/>
                      <a:gd name="T36" fmla="*/ 19 w 19"/>
                      <a:gd name="T37" fmla="*/ 11 h 19"/>
                      <a:gd name="T38" fmla="*/ 19 w 19"/>
                      <a:gd name="T39" fmla="*/ 8 h 19"/>
                      <a:gd name="T40" fmla="*/ 18 w 19"/>
                      <a:gd name="T41"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19">
                        <a:moveTo>
                          <a:pt x="18" y="7"/>
                        </a:moveTo>
                        <a:cubicBezTo>
                          <a:pt x="12" y="7"/>
                          <a:pt x="12" y="7"/>
                          <a:pt x="12" y="7"/>
                        </a:cubicBezTo>
                        <a:cubicBezTo>
                          <a:pt x="12" y="1"/>
                          <a:pt x="12" y="1"/>
                          <a:pt x="12" y="1"/>
                        </a:cubicBezTo>
                        <a:cubicBezTo>
                          <a:pt x="12" y="1"/>
                          <a:pt x="12" y="0"/>
                          <a:pt x="11" y="0"/>
                        </a:cubicBezTo>
                        <a:cubicBezTo>
                          <a:pt x="8" y="0"/>
                          <a:pt x="8" y="0"/>
                          <a:pt x="8" y="0"/>
                        </a:cubicBezTo>
                        <a:cubicBezTo>
                          <a:pt x="8" y="0"/>
                          <a:pt x="7" y="1"/>
                          <a:pt x="7" y="1"/>
                        </a:cubicBezTo>
                        <a:cubicBezTo>
                          <a:pt x="7" y="7"/>
                          <a:pt x="7" y="7"/>
                          <a:pt x="7" y="7"/>
                        </a:cubicBezTo>
                        <a:cubicBezTo>
                          <a:pt x="2" y="7"/>
                          <a:pt x="2" y="7"/>
                          <a:pt x="2" y="7"/>
                        </a:cubicBezTo>
                        <a:cubicBezTo>
                          <a:pt x="1" y="7"/>
                          <a:pt x="0" y="7"/>
                          <a:pt x="0" y="8"/>
                        </a:cubicBezTo>
                        <a:cubicBezTo>
                          <a:pt x="0" y="11"/>
                          <a:pt x="0" y="11"/>
                          <a:pt x="0" y="11"/>
                        </a:cubicBezTo>
                        <a:cubicBezTo>
                          <a:pt x="0" y="12"/>
                          <a:pt x="1" y="12"/>
                          <a:pt x="2" y="12"/>
                        </a:cubicBezTo>
                        <a:cubicBezTo>
                          <a:pt x="7" y="12"/>
                          <a:pt x="7" y="12"/>
                          <a:pt x="7" y="12"/>
                        </a:cubicBezTo>
                        <a:cubicBezTo>
                          <a:pt x="7" y="18"/>
                          <a:pt x="7" y="18"/>
                          <a:pt x="7" y="18"/>
                        </a:cubicBezTo>
                        <a:cubicBezTo>
                          <a:pt x="7" y="18"/>
                          <a:pt x="8" y="19"/>
                          <a:pt x="8" y="19"/>
                        </a:cubicBezTo>
                        <a:cubicBezTo>
                          <a:pt x="11" y="19"/>
                          <a:pt x="11" y="19"/>
                          <a:pt x="11" y="19"/>
                        </a:cubicBezTo>
                        <a:cubicBezTo>
                          <a:pt x="12" y="19"/>
                          <a:pt x="12" y="18"/>
                          <a:pt x="12" y="18"/>
                        </a:cubicBezTo>
                        <a:cubicBezTo>
                          <a:pt x="12" y="12"/>
                          <a:pt x="12" y="12"/>
                          <a:pt x="12" y="12"/>
                        </a:cubicBezTo>
                        <a:cubicBezTo>
                          <a:pt x="18" y="12"/>
                          <a:pt x="18" y="12"/>
                          <a:pt x="18" y="12"/>
                        </a:cubicBezTo>
                        <a:cubicBezTo>
                          <a:pt x="19" y="12"/>
                          <a:pt x="19" y="12"/>
                          <a:pt x="19" y="11"/>
                        </a:cubicBezTo>
                        <a:cubicBezTo>
                          <a:pt x="19" y="8"/>
                          <a:pt x="19" y="8"/>
                          <a:pt x="19" y="8"/>
                        </a:cubicBezTo>
                        <a:cubicBezTo>
                          <a:pt x="19" y="7"/>
                          <a:pt x="19" y="7"/>
                          <a:pt x="1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200"/>
                  </a:p>
                </p:txBody>
              </p:sp>
              <p:sp>
                <p:nvSpPr>
                  <p:cNvPr id="23" name="Freeform 21"/>
                  <p:cNvSpPr/>
                  <p:nvPr/>
                </p:nvSpPr>
                <p:spPr bwMode="auto">
                  <a:xfrm>
                    <a:off x="5010150" y="-604838"/>
                    <a:ext cx="201612" cy="95250"/>
                  </a:xfrm>
                  <a:custGeom>
                    <a:avLst/>
                    <a:gdLst>
                      <a:gd name="T0" fmla="*/ 75 w 127"/>
                      <a:gd name="T1" fmla="*/ 0 h 60"/>
                      <a:gd name="T2" fmla="*/ 51 w 127"/>
                      <a:gd name="T3" fmla="*/ 0 h 60"/>
                      <a:gd name="T4" fmla="*/ 0 w 127"/>
                      <a:gd name="T5" fmla="*/ 51 h 60"/>
                      <a:gd name="T6" fmla="*/ 21 w 127"/>
                      <a:gd name="T7" fmla="*/ 51 h 60"/>
                      <a:gd name="T8" fmla="*/ 54 w 127"/>
                      <a:gd name="T9" fmla="*/ 18 h 60"/>
                      <a:gd name="T10" fmla="*/ 54 w 127"/>
                      <a:gd name="T11" fmla="*/ 60 h 60"/>
                      <a:gd name="T12" fmla="*/ 69 w 127"/>
                      <a:gd name="T13" fmla="*/ 60 h 60"/>
                      <a:gd name="T14" fmla="*/ 72 w 127"/>
                      <a:gd name="T15" fmla="*/ 18 h 60"/>
                      <a:gd name="T16" fmla="*/ 106 w 127"/>
                      <a:gd name="T17" fmla="*/ 51 h 60"/>
                      <a:gd name="T18" fmla="*/ 127 w 127"/>
                      <a:gd name="T19" fmla="*/ 51 h 60"/>
                      <a:gd name="T20" fmla="*/ 75 w 127"/>
                      <a:gd name="T2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60">
                        <a:moveTo>
                          <a:pt x="75" y="0"/>
                        </a:moveTo>
                        <a:lnTo>
                          <a:pt x="51" y="0"/>
                        </a:lnTo>
                        <a:lnTo>
                          <a:pt x="0" y="51"/>
                        </a:lnTo>
                        <a:lnTo>
                          <a:pt x="21" y="51"/>
                        </a:lnTo>
                        <a:lnTo>
                          <a:pt x="54" y="18"/>
                        </a:lnTo>
                        <a:lnTo>
                          <a:pt x="54" y="60"/>
                        </a:lnTo>
                        <a:lnTo>
                          <a:pt x="69" y="60"/>
                        </a:lnTo>
                        <a:lnTo>
                          <a:pt x="72" y="18"/>
                        </a:lnTo>
                        <a:lnTo>
                          <a:pt x="106" y="51"/>
                        </a:lnTo>
                        <a:lnTo>
                          <a:pt x="127" y="51"/>
                        </a:lnTo>
                        <a:lnTo>
                          <a:pt x="7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200"/>
                  </a:p>
                </p:txBody>
              </p:sp>
              <p:sp>
                <p:nvSpPr>
                  <p:cNvPr id="24" name="Freeform 22"/>
                  <p:cNvSpPr>
                    <a:spLocks noEditPoints="1"/>
                  </p:cNvSpPr>
                  <p:nvPr/>
                </p:nvSpPr>
                <p:spPr bwMode="auto">
                  <a:xfrm>
                    <a:off x="4919663" y="-920750"/>
                    <a:ext cx="382587" cy="296863"/>
                  </a:xfrm>
                  <a:custGeom>
                    <a:avLst/>
                    <a:gdLst>
                      <a:gd name="T0" fmla="*/ 73 w 80"/>
                      <a:gd name="T1" fmla="*/ 62 h 62"/>
                      <a:gd name="T2" fmla="*/ 7 w 80"/>
                      <a:gd name="T3" fmla="*/ 62 h 62"/>
                      <a:gd name="T4" fmla="*/ 0 w 80"/>
                      <a:gd name="T5" fmla="*/ 55 h 62"/>
                      <a:gd name="T6" fmla="*/ 0 w 80"/>
                      <a:gd name="T7" fmla="*/ 8 h 62"/>
                      <a:gd name="T8" fmla="*/ 7 w 80"/>
                      <a:gd name="T9" fmla="*/ 0 h 62"/>
                      <a:gd name="T10" fmla="*/ 73 w 80"/>
                      <a:gd name="T11" fmla="*/ 0 h 62"/>
                      <a:gd name="T12" fmla="*/ 80 w 80"/>
                      <a:gd name="T13" fmla="*/ 8 h 62"/>
                      <a:gd name="T14" fmla="*/ 80 w 80"/>
                      <a:gd name="T15" fmla="*/ 55 h 62"/>
                      <a:gd name="T16" fmla="*/ 73 w 80"/>
                      <a:gd name="T17" fmla="*/ 62 h 62"/>
                      <a:gd name="T18" fmla="*/ 7 w 80"/>
                      <a:gd name="T19" fmla="*/ 5 h 62"/>
                      <a:gd name="T20" fmla="*/ 4 w 80"/>
                      <a:gd name="T21" fmla="*/ 8 h 62"/>
                      <a:gd name="T22" fmla="*/ 4 w 80"/>
                      <a:gd name="T23" fmla="*/ 55 h 62"/>
                      <a:gd name="T24" fmla="*/ 7 w 80"/>
                      <a:gd name="T25" fmla="*/ 57 h 62"/>
                      <a:gd name="T26" fmla="*/ 73 w 80"/>
                      <a:gd name="T27" fmla="*/ 57 h 62"/>
                      <a:gd name="T28" fmla="*/ 76 w 80"/>
                      <a:gd name="T29" fmla="*/ 55 h 62"/>
                      <a:gd name="T30" fmla="*/ 76 w 80"/>
                      <a:gd name="T31" fmla="*/ 8 h 62"/>
                      <a:gd name="T32" fmla="*/ 73 w 80"/>
                      <a:gd name="T33" fmla="*/ 5 h 62"/>
                      <a:gd name="T34" fmla="*/ 7 w 80"/>
                      <a:gd name="T35" fmla="*/ 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62">
                        <a:moveTo>
                          <a:pt x="73" y="62"/>
                        </a:moveTo>
                        <a:cubicBezTo>
                          <a:pt x="7" y="62"/>
                          <a:pt x="7" y="62"/>
                          <a:pt x="7" y="62"/>
                        </a:cubicBezTo>
                        <a:cubicBezTo>
                          <a:pt x="3" y="62"/>
                          <a:pt x="0" y="59"/>
                          <a:pt x="0" y="55"/>
                        </a:cubicBezTo>
                        <a:cubicBezTo>
                          <a:pt x="0" y="8"/>
                          <a:pt x="0" y="8"/>
                          <a:pt x="0" y="8"/>
                        </a:cubicBezTo>
                        <a:cubicBezTo>
                          <a:pt x="0" y="4"/>
                          <a:pt x="3" y="0"/>
                          <a:pt x="7" y="0"/>
                        </a:cubicBezTo>
                        <a:cubicBezTo>
                          <a:pt x="73" y="0"/>
                          <a:pt x="73" y="0"/>
                          <a:pt x="73" y="0"/>
                        </a:cubicBezTo>
                        <a:cubicBezTo>
                          <a:pt x="77" y="0"/>
                          <a:pt x="80" y="4"/>
                          <a:pt x="80" y="8"/>
                        </a:cubicBezTo>
                        <a:cubicBezTo>
                          <a:pt x="80" y="55"/>
                          <a:pt x="80" y="55"/>
                          <a:pt x="80" y="55"/>
                        </a:cubicBezTo>
                        <a:cubicBezTo>
                          <a:pt x="80" y="59"/>
                          <a:pt x="77" y="62"/>
                          <a:pt x="73" y="62"/>
                        </a:cubicBezTo>
                        <a:close/>
                        <a:moveTo>
                          <a:pt x="7" y="5"/>
                        </a:moveTo>
                        <a:cubicBezTo>
                          <a:pt x="6" y="5"/>
                          <a:pt x="4" y="6"/>
                          <a:pt x="4" y="8"/>
                        </a:cubicBezTo>
                        <a:cubicBezTo>
                          <a:pt x="4" y="55"/>
                          <a:pt x="4" y="55"/>
                          <a:pt x="4" y="55"/>
                        </a:cubicBezTo>
                        <a:cubicBezTo>
                          <a:pt x="4" y="56"/>
                          <a:pt x="6" y="57"/>
                          <a:pt x="7" y="57"/>
                        </a:cubicBezTo>
                        <a:cubicBezTo>
                          <a:pt x="73" y="57"/>
                          <a:pt x="73" y="57"/>
                          <a:pt x="73" y="57"/>
                        </a:cubicBezTo>
                        <a:cubicBezTo>
                          <a:pt x="74" y="57"/>
                          <a:pt x="76" y="56"/>
                          <a:pt x="76" y="55"/>
                        </a:cubicBezTo>
                        <a:cubicBezTo>
                          <a:pt x="76" y="8"/>
                          <a:pt x="76" y="8"/>
                          <a:pt x="76" y="8"/>
                        </a:cubicBezTo>
                        <a:cubicBezTo>
                          <a:pt x="76" y="6"/>
                          <a:pt x="74" y="5"/>
                          <a:pt x="73" y="5"/>
                        </a:cubicBezTo>
                        <a:lnTo>
                          <a:pt x="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200"/>
                  </a:p>
                </p:txBody>
              </p:sp>
              <p:sp>
                <p:nvSpPr>
                  <p:cNvPr id="25" name="Freeform 23"/>
                  <p:cNvSpPr/>
                  <p:nvPr/>
                </p:nvSpPr>
                <p:spPr bwMode="auto">
                  <a:xfrm>
                    <a:off x="4910138" y="-935038"/>
                    <a:ext cx="401637" cy="52388"/>
                  </a:xfrm>
                  <a:custGeom>
                    <a:avLst/>
                    <a:gdLst>
                      <a:gd name="T0" fmla="*/ 79 w 84"/>
                      <a:gd name="T1" fmla="*/ 0 h 11"/>
                      <a:gd name="T2" fmla="*/ 5 w 84"/>
                      <a:gd name="T3" fmla="*/ 0 h 11"/>
                      <a:gd name="T4" fmla="*/ 0 w 84"/>
                      <a:gd name="T5" fmla="*/ 5 h 11"/>
                      <a:gd name="T6" fmla="*/ 0 w 84"/>
                      <a:gd name="T7" fmla="*/ 11 h 11"/>
                      <a:gd name="T8" fmla="*/ 84 w 84"/>
                      <a:gd name="T9" fmla="*/ 11 h 11"/>
                      <a:gd name="T10" fmla="*/ 84 w 84"/>
                      <a:gd name="T11" fmla="*/ 5 h 11"/>
                      <a:gd name="T12" fmla="*/ 79 w 8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4" h="11">
                        <a:moveTo>
                          <a:pt x="79" y="0"/>
                        </a:moveTo>
                        <a:cubicBezTo>
                          <a:pt x="5" y="0"/>
                          <a:pt x="5" y="0"/>
                          <a:pt x="5" y="0"/>
                        </a:cubicBezTo>
                        <a:cubicBezTo>
                          <a:pt x="2" y="0"/>
                          <a:pt x="0" y="3"/>
                          <a:pt x="0" y="5"/>
                        </a:cubicBezTo>
                        <a:cubicBezTo>
                          <a:pt x="0" y="11"/>
                          <a:pt x="0" y="11"/>
                          <a:pt x="0" y="11"/>
                        </a:cubicBezTo>
                        <a:cubicBezTo>
                          <a:pt x="84" y="11"/>
                          <a:pt x="84" y="11"/>
                          <a:pt x="84" y="11"/>
                        </a:cubicBezTo>
                        <a:cubicBezTo>
                          <a:pt x="84" y="5"/>
                          <a:pt x="84" y="5"/>
                          <a:pt x="84" y="5"/>
                        </a:cubicBezTo>
                        <a:cubicBezTo>
                          <a:pt x="84" y="3"/>
                          <a:pt x="82" y="0"/>
                          <a:pt x="7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200"/>
                  </a:p>
                </p:txBody>
              </p:sp>
            </p:grpSp>
            <p:grpSp>
              <p:nvGrpSpPr>
                <p:cNvPr id="17" name="Group 17"/>
                <p:cNvGrpSpPr/>
                <p:nvPr/>
              </p:nvGrpSpPr>
              <p:grpSpPr>
                <a:xfrm>
                  <a:off x="14080547" y="7795749"/>
                  <a:ext cx="603251" cy="596900"/>
                  <a:chOff x="7199313" y="1600200"/>
                  <a:chExt cx="452438" cy="447675"/>
                </a:xfrm>
                <a:solidFill>
                  <a:schemeClr val="bg1"/>
                </a:solidFill>
                <a:effectLst/>
              </p:grpSpPr>
              <p:sp>
                <p:nvSpPr>
                  <p:cNvPr id="18" name="Freeform 13"/>
                  <p:cNvSpPr>
                    <a:spLocks noEditPoints="1"/>
                  </p:cNvSpPr>
                  <p:nvPr/>
                </p:nvSpPr>
                <p:spPr bwMode="auto">
                  <a:xfrm>
                    <a:off x="7310438" y="1711325"/>
                    <a:ext cx="341313" cy="336550"/>
                  </a:xfrm>
                  <a:custGeom>
                    <a:avLst/>
                    <a:gdLst>
                      <a:gd name="T0" fmla="*/ 1 w 68"/>
                      <a:gd name="T1" fmla="*/ 18 h 67"/>
                      <a:gd name="T2" fmla="*/ 12 w 68"/>
                      <a:gd name="T3" fmla="*/ 28 h 67"/>
                      <a:gd name="T4" fmla="*/ 28 w 68"/>
                      <a:gd name="T5" fmla="*/ 28 h 67"/>
                      <a:gd name="T6" fmla="*/ 29 w 68"/>
                      <a:gd name="T7" fmla="*/ 11 h 67"/>
                      <a:gd name="T8" fmla="*/ 18 w 68"/>
                      <a:gd name="T9" fmla="*/ 1 h 67"/>
                      <a:gd name="T10" fmla="*/ 25 w 68"/>
                      <a:gd name="T11" fmla="*/ 0 h 67"/>
                      <a:gd name="T12" fmla="*/ 50 w 68"/>
                      <a:gd name="T13" fmla="*/ 24 h 67"/>
                      <a:gd name="T14" fmla="*/ 47 w 68"/>
                      <a:gd name="T15" fmla="*/ 35 h 67"/>
                      <a:gd name="T16" fmla="*/ 65 w 68"/>
                      <a:gd name="T17" fmla="*/ 53 h 67"/>
                      <a:gd name="T18" fmla="*/ 64 w 68"/>
                      <a:gd name="T19" fmla="*/ 64 h 67"/>
                      <a:gd name="T20" fmla="*/ 53 w 68"/>
                      <a:gd name="T21" fmla="*/ 64 h 67"/>
                      <a:gd name="T22" fmla="*/ 36 w 68"/>
                      <a:gd name="T23" fmla="*/ 47 h 67"/>
                      <a:gd name="T24" fmla="*/ 25 w 68"/>
                      <a:gd name="T25" fmla="*/ 49 h 67"/>
                      <a:gd name="T26" fmla="*/ 0 w 68"/>
                      <a:gd name="T27" fmla="*/ 24 h 67"/>
                      <a:gd name="T28" fmla="*/ 1 w 68"/>
                      <a:gd name="T29" fmla="*/ 18 h 67"/>
                      <a:gd name="T30" fmla="*/ 54 w 68"/>
                      <a:gd name="T31" fmla="*/ 58 h 67"/>
                      <a:gd name="T32" fmla="*/ 58 w 68"/>
                      <a:gd name="T33" fmla="*/ 62 h 67"/>
                      <a:gd name="T34" fmla="*/ 63 w 68"/>
                      <a:gd name="T35" fmla="*/ 58 h 67"/>
                      <a:gd name="T36" fmla="*/ 58 w 68"/>
                      <a:gd name="T37" fmla="*/ 54 h 67"/>
                      <a:gd name="T38" fmla="*/ 54 w 68"/>
                      <a:gd name="T39" fmla="*/ 5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67">
                        <a:moveTo>
                          <a:pt x="1" y="18"/>
                        </a:moveTo>
                        <a:cubicBezTo>
                          <a:pt x="12" y="28"/>
                          <a:pt x="12" y="28"/>
                          <a:pt x="12" y="28"/>
                        </a:cubicBezTo>
                        <a:cubicBezTo>
                          <a:pt x="16" y="33"/>
                          <a:pt x="23" y="32"/>
                          <a:pt x="28" y="28"/>
                        </a:cubicBezTo>
                        <a:cubicBezTo>
                          <a:pt x="33" y="23"/>
                          <a:pt x="33" y="16"/>
                          <a:pt x="29" y="11"/>
                        </a:cubicBezTo>
                        <a:cubicBezTo>
                          <a:pt x="18" y="1"/>
                          <a:pt x="18" y="1"/>
                          <a:pt x="18" y="1"/>
                        </a:cubicBezTo>
                        <a:cubicBezTo>
                          <a:pt x="21" y="0"/>
                          <a:pt x="23" y="0"/>
                          <a:pt x="25" y="0"/>
                        </a:cubicBezTo>
                        <a:cubicBezTo>
                          <a:pt x="39" y="0"/>
                          <a:pt x="50" y="11"/>
                          <a:pt x="50" y="24"/>
                        </a:cubicBezTo>
                        <a:cubicBezTo>
                          <a:pt x="50" y="28"/>
                          <a:pt x="49" y="32"/>
                          <a:pt x="47" y="35"/>
                        </a:cubicBezTo>
                        <a:cubicBezTo>
                          <a:pt x="65" y="53"/>
                          <a:pt x="65" y="53"/>
                          <a:pt x="65" y="53"/>
                        </a:cubicBezTo>
                        <a:cubicBezTo>
                          <a:pt x="68" y="55"/>
                          <a:pt x="68" y="61"/>
                          <a:pt x="64" y="64"/>
                        </a:cubicBezTo>
                        <a:cubicBezTo>
                          <a:pt x="61" y="67"/>
                          <a:pt x="56" y="67"/>
                          <a:pt x="53" y="64"/>
                        </a:cubicBezTo>
                        <a:cubicBezTo>
                          <a:pt x="36" y="47"/>
                          <a:pt x="36" y="47"/>
                          <a:pt x="36" y="47"/>
                        </a:cubicBezTo>
                        <a:cubicBezTo>
                          <a:pt x="32" y="48"/>
                          <a:pt x="29" y="49"/>
                          <a:pt x="25" y="49"/>
                        </a:cubicBezTo>
                        <a:cubicBezTo>
                          <a:pt x="11" y="49"/>
                          <a:pt x="0" y="38"/>
                          <a:pt x="0" y="24"/>
                        </a:cubicBezTo>
                        <a:cubicBezTo>
                          <a:pt x="0" y="22"/>
                          <a:pt x="1" y="20"/>
                          <a:pt x="1" y="18"/>
                        </a:cubicBezTo>
                        <a:close/>
                        <a:moveTo>
                          <a:pt x="54" y="58"/>
                        </a:moveTo>
                        <a:cubicBezTo>
                          <a:pt x="54" y="60"/>
                          <a:pt x="56" y="62"/>
                          <a:pt x="58" y="62"/>
                        </a:cubicBezTo>
                        <a:cubicBezTo>
                          <a:pt x="61" y="62"/>
                          <a:pt x="63" y="60"/>
                          <a:pt x="63" y="58"/>
                        </a:cubicBezTo>
                        <a:cubicBezTo>
                          <a:pt x="63" y="56"/>
                          <a:pt x="61" y="54"/>
                          <a:pt x="58" y="54"/>
                        </a:cubicBezTo>
                        <a:cubicBezTo>
                          <a:pt x="56" y="54"/>
                          <a:pt x="54" y="56"/>
                          <a:pt x="54"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200"/>
                  </a:p>
                </p:txBody>
              </p:sp>
              <p:sp>
                <p:nvSpPr>
                  <p:cNvPr id="19" name="Freeform 14"/>
                  <p:cNvSpPr>
                    <a:spLocks noEditPoints="1"/>
                  </p:cNvSpPr>
                  <p:nvPr/>
                </p:nvSpPr>
                <p:spPr bwMode="auto">
                  <a:xfrm>
                    <a:off x="7199313" y="1600200"/>
                    <a:ext cx="447675" cy="361950"/>
                  </a:xfrm>
                  <a:custGeom>
                    <a:avLst/>
                    <a:gdLst>
                      <a:gd name="T0" fmla="*/ 24 w 89"/>
                      <a:gd name="T1" fmla="*/ 66 h 72"/>
                      <a:gd name="T2" fmla="*/ 6 w 89"/>
                      <a:gd name="T3" fmla="*/ 66 h 72"/>
                      <a:gd name="T4" fmla="*/ 6 w 89"/>
                      <a:gd name="T5" fmla="*/ 11 h 72"/>
                      <a:gd name="T6" fmla="*/ 83 w 89"/>
                      <a:gd name="T7" fmla="*/ 11 h 72"/>
                      <a:gd name="T8" fmla="*/ 83 w 89"/>
                      <a:gd name="T9" fmla="*/ 63 h 72"/>
                      <a:gd name="T10" fmla="*/ 89 w 89"/>
                      <a:gd name="T11" fmla="*/ 68 h 72"/>
                      <a:gd name="T12" fmla="*/ 89 w 89"/>
                      <a:gd name="T13" fmla="*/ 67 h 72"/>
                      <a:gd name="T14" fmla="*/ 89 w 89"/>
                      <a:gd name="T15" fmla="*/ 5 h 72"/>
                      <a:gd name="T16" fmla="*/ 84 w 89"/>
                      <a:gd name="T17" fmla="*/ 0 h 72"/>
                      <a:gd name="T18" fmla="*/ 5 w 89"/>
                      <a:gd name="T19" fmla="*/ 0 h 72"/>
                      <a:gd name="T20" fmla="*/ 0 w 89"/>
                      <a:gd name="T21" fmla="*/ 5 h 72"/>
                      <a:gd name="T22" fmla="*/ 0 w 89"/>
                      <a:gd name="T23" fmla="*/ 67 h 72"/>
                      <a:gd name="T24" fmla="*/ 5 w 89"/>
                      <a:gd name="T25" fmla="*/ 72 h 72"/>
                      <a:gd name="T26" fmla="*/ 30 w 89"/>
                      <a:gd name="T27" fmla="*/ 72 h 72"/>
                      <a:gd name="T28" fmla="*/ 24 w 89"/>
                      <a:gd name="T29" fmla="*/ 66 h 72"/>
                      <a:gd name="T30" fmla="*/ 61 w 89"/>
                      <a:gd name="T31" fmla="*/ 3 h 72"/>
                      <a:gd name="T32" fmla="*/ 83 w 89"/>
                      <a:gd name="T33" fmla="*/ 3 h 72"/>
                      <a:gd name="T34" fmla="*/ 83 w 89"/>
                      <a:gd name="T35" fmla="*/ 7 h 72"/>
                      <a:gd name="T36" fmla="*/ 61 w 89"/>
                      <a:gd name="T37" fmla="*/ 7 h 72"/>
                      <a:gd name="T38" fmla="*/ 61 w 89"/>
                      <a:gd name="T39" fmla="*/ 3 h 72"/>
                      <a:gd name="T40" fmla="*/ 6 w 89"/>
                      <a:gd name="T41" fmla="*/ 3 h 72"/>
                      <a:gd name="T42" fmla="*/ 10 w 89"/>
                      <a:gd name="T43" fmla="*/ 3 h 72"/>
                      <a:gd name="T44" fmla="*/ 10 w 89"/>
                      <a:gd name="T45" fmla="*/ 7 h 72"/>
                      <a:gd name="T46" fmla="*/ 6 w 89"/>
                      <a:gd name="T47" fmla="*/ 7 h 72"/>
                      <a:gd name="T48" fmla="*/ 6 w 89"/>
                      <a:gd name="T49"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9" h="72">
                        <a:moveTo>
                          <a:pt x="24" y="66"/>
                        </a:moveTo>
                        <a:cubicBezTo>
                          <a:pt x="6" y="66"/>
                          <a:pt x="6" y="66"/>
                          <a:pt x="6" y="66"/>
                        </a:cubicBezTo>
                        <a:cubicBezTo>
                          <a:pt x="6" y="11"/>
                          <a:pt x="6" y="11"/>
                          <a:pt x="6" y="11"/>
                        </a:cubicBezTo>
                        <a:cubicBezTo>
                          <a:pt x="83" y="11"/>
                          <a:pt x="83" y="11"/>
                          <a:pt x="83" y="11"/>
                        </a:cubicBezTo>
                        <a:cubicBezTo>
                          <a:pt x="83" y="63"/>
                          <a:pt x="83" y="63"/>
                          <a:pt x="83" y="63"/>
                        </a:cubicBezTo>
                        <a:cubicBezTo>
                          <a:pt x="89" y="68"/>
                          <a:pt x="89" y="68"/>
                          <a:pt x="89" y="68"/>
                        </a:cubicBezTo>
                        <a:cubicBezTo>
                          <a:pt x="89" y="68"/>
                          <a:pt x="89" y="67"/>
                          <a:pt x="89" y="67"/>
                        </a:cubicBezTo>
                        <a:cubicBezTo>
                          <a:pt x="89" y="5"/>
                          <a:pt x="89" y="5"/>
                          <a:pt x="89" y="5"/>
                        </a:cubicBezTo>
                        <a:cubicBezTo>
                          <a:pt x="89" y="2"/>
                          <a:pt x="87" y="0"/>
                          <a:pt x="84" y="0"/>
                        </a:cubicBezTo>
                        <a:cubicBezTo>
                          <a:pt x="5" y="0"/>
                          <a:pt x="5" y="0"/>
                          <a:pt x="5" y="0"/>
                        </a:cubicBezTo>
                        <a:cubicBezTo>
                          <a:pt x="3" y="0"/>
                          <a:pt x="0" y="2"/>
                          <a:pt x="0" y="5"/>
                        </a:cubicBezTo>
                        <a:cubicBezTo>
                          <a:pt x="0" y="67"/>
                          <a:pt x="0" y="67"/>
                          <a:pt x="0" y="67"/>
                        </a:cubicBezTo>
                        <a:cubicBezTo>
                          <a:pt x="0" y="69"/>
                          <a:pt x="3" y="72"/>
                          <a:pt x="5" y="72"/>
                        </a:cubicBezTo>
                        <a:cubicBezTo>
                          <a:pt x="30" y="72"/>
                          <a:pt x="30" y="72"/>
                          <a:pt x="30" y="72"/>
                        </a:cubicBezTo>
                        <a:cubicBezTo>
                          <a:pt x="28" y="70"/>
                          <a:pt x="26" y="68"/>
                          <a:pt x="24" y="66"/>
                        </a:cubicBezTo>
                        <a:close/>
                        <a:moveTo>
                          <a:pt x="61" y="3"/>
                        </a:moveTo>
                        <a:cubicBezTo>
                          <a:pt x="83" y="3"/>
                          <a:pt x="83" y="3"/>
                          <a:pt x="83" y="3"/>
                        </a:cubicBezTo>
                        <a:cubicBezTo>
                          <a:pt x="83" y="7"/>
                          <a:pt x="83" y="7"/>
                          <a:pt x="83" y="7"/>
                        </a:cubicBezTo>
                        <a:cubicBezTo>
                          <a:pt x="61" y="7"/>
                          <a:pt x="61" y="7"/>
                          <a:pt x="61" y="7"/>
                        </a:cubicBezTo>
                        <a:lnTo>
                          <a:pt x="61" y="3"/>
                        </a:lnTo>
                        <a:close/>
                        <a:moveTo>
                          <a:pt x="6" y="3"/>
                        </a:moveTo>
                        <a:cubicBezTo>
                          <a:pt x="10" y="3"/>
                          <a:pt x="10" y="3"/>
                          <a:pt x="10" y="3"/>
                        </a:cubicBezTo>
                        <a:cubicBezTo>
                          <a:pt x="10" y="7"/>
                          <a:pt x="10" y="7"/>
                          <a:pt x="10" y="7"/>
                        </a:cubicBezTo>
                        <a:cubicBezTo>
                          <a:pt x="6" y="7"/>
                          <a:pt x="6" y="7"/>
                          <a:pt x="6" y="7"/>
                        </a:cubicBezTo>
                        <a:lnTo>
                          <a:pt x="6"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200"/>
                  </a:p>
                </p:txBody>
              </p:sp>
            </p:grpSp>
          </p:grpSp>
          <p:grpSp>
            <p:nvGrpSpPr>
              <p:cNvPr id="30" name="Group 20"/>
              <p:cNvGrpSpPr/>
              <p:nvPr/>
            </p:nvGrpSpPr>
            <p:grpSpPr>
              <a:xfrm flipV="1">
                <a:off x="4640" y="5729"/>
                <a:ext cx="1649" cy="1519"/>
                <a:chOff x="3552100" y="1828030"/>
                <a:chExt cx="1881999" cy="1734043"/>
              </a:xfrm>
            </p:grpSpPr>
            <p:cxnSp>
              <p:nvCxnSpPr>
                <p:cNvPr id="31" name="Straight Connector 21"/>
                <p:cNvCxnSpPr/>
                <p:nvPr/>
              </p:nvCxnSpPr>
              <p:spPr>
                <a:xfrm>
                  <a:off x="4625677" y="2236859"/>
                  <a:ext cx="808422" cy="1325214"/>
                </a:xfrm>
                <a:prstGeom prst="line">
                  <a:avLst/>
                </a:prstGeom>
                <a:ln w="12700">
                  <a:solidFill>
                    <a:srgbClr val="EAA700"/>
                  </a:solidFill>
                </a:ln>
              </p:spPr>
              <p:style>
                <a:lnRef idx="1">
                  <a:schemeClr val="accent1"/>
                </a:lnRef>
                <a:fillRef idx="0">
                  <a:schemeClr val="accent1"/>
                </a:fillRef>
                <a:effectRef idx="0">
                  <a:schemeClr val="accent1"/>
                </a:effectRef>
                <a:fontRef idx="minor">
                  <a:schemeClr val="tx1"/>
                </a:fontRef>
              </p:style>
            </p:cxnSp>
            <p:grpSp>
              <p:nvGrpSpPr>
                <p:cNvPr id="32" name="Group 2177"/>
                <p:cNvGrpSpPr/>
                <p:nvPr/>
              </p:nvGrpSpPr>
              <p:grpSpPr>
                <a:xfrm flipH="1">
                  <a:off x="3552100" y="1828030"/>
                  <a:ext cx="1078597" cy="783911"/>
                  <a:chOff x="33075" y="-34231"/>
                  <a:chExt cx="5220304" cy="1461015"/>
                </a:xfrm>
              </p:grpSpPr>
              <p:sp>
                <p:nvSpPr>
                  <p:cNvPr id="33" name="Shape 2175"/>
                  <p:cNvSpPr/>
                  <p:nvPr/>
                </p:nvSpPr>
                <p:spPr>
                  <a:xfrm flipV="1">
                    <a:off x="5231425" y="-34231"/>
                    <a:ext cx="0" cy="1461015"/>
                  </a:xfrm>
                  <a:prstGeom prst="line">
                    <a:avLst/>
                  </a:prstGeom>
                  <a:noFill/>
                  <a:ln w="12700" cap="flat">
                    <a:solidFill>
                      <a:srgbClr val="EAA700"/>
                    </a:solidFill>
                    <a:prstDash val="solid"/>
                    <a:miter lim="400000"/>
                  </a:ln>
                  <a:effectLst/>
                </p:spPr>
                <p:txBody>
                  <a:bodyPr wrap="square" lIns="38100" tIns="38100" rIns="38100" bIns="38100" numCol="1" anchor="ctr">
                    <a:noAutofit/>
                  </a:bodyPr>
                  <a:lstStyle/>
                  <a:p>
                    <a:pPr lvl="0">
                      <a:defRPr sz="3200">
                        <a:solidFill>
                          <a:srgbClr val="000000"/>
                        </a:solidFill>
                        <a:latin typeface="Helvetica Light"/>
                        <a:ea typeface="Helvetica Light"/>
                        <a:cs typeface="Helvetica Light"/>
                        <a:sym typeface="Helvetica Light"/>
                      </a:defRPr>
                    </a:pPr>
                    <a:endParaRPr sz="1500">
                      <a:latin typeface="Source Sans Pro Light" pitchFamily="34" charset="0"/>
                    </a:endParaRPr>
                  </a:p>
                </p:txBody>
              </p:sp>
              <p:sp>
                <p:nvSpPr>
                  <p:cNvPr id="34" name="Shape 2176"/>
                  <p:cNvSpPr/>
                  <p:nvPr/>
                </p:nvSpPr>
                <p:spPr>
                  <a:xfrm flipH="1" flipV="1">
                    <a:off x="33075" y="730505"/>
                    <a:ext cx="5220304" cy="0"/>
                  </a:xfrm>
                  <a:prstGeom prst="line">
                    <a:avLst/>
                  </a:prstGeom>
                  <a:noFill/>
                  <a:ln w="12700" cap="flat">
                    <a:solidFill>
                      <a:srgbClr val="EAA700"/>
                    </a:solidFill>
                    <a:prstDash val="solid"/>
                    <a:miter lim="400000"/>
                    <a:tailEnd type="none" w="med" len="med"/>
                  </a:ln>
                  <a:effectLst/>
                </p:spPr>
                <p:txBody>
                  <a:bodyPr wrap="square" lIns="38100" tIns="38100" rIns="38100" bIns="38100" numCol="1" anchor="ctr">
                    <a:noAutofit/>
                  </a:bodyPr>
                  <a:lstStyle/>
                  <a:p>
                    <a:pPr lvl="0">
                      <a:defRPr sz="3200">
                        <a:solidFill>
                          <a:srgbClr val="000000"/>
                        </a:solidFill>
                        <a:latin typeface="Helvetica Light"/>
                        <a:ea typeface="Helvetica Light"/>
                        <a:cs typeface="Helvetica Light"/>
                        <a:sym typeface="Helvetica Light"/>
                      </a:defRPr>
                    </a:pPr>
                    <a:endParaRPr sz="1500">
                      <a:latin typeface="Source Sans Pro Light" pitchFamily="34" charset="0"/>
                    </a:endParaRPr>
                  </a:p>
                </p:txBody>
              </p:sp>
            </p:grpSp>
          </p:grpSp>
          <p:grpSp>
            <p:nvGrpSpPr>
              <p:cNvPr id="35" name="Group 25"/>
              <p:cNvGrpSpPr/>
              <p:nvPr/>
            </p:nvGrpSpPr>
            <p:grpSpPr>
              <a:xfrm flipH="1">
                <a:off x="7913" y="1783"/>
                <a:ext cx="1649" cy="1519"/>
                <a:chOff x="3552100" y="1828030"/>
                <a:chExt cx="1881999" cy="1734043"/>
              </a:xfrm>
            </p:grpSpPr>
            <p:cxnSp>
              <p:nvCxnSpPr>
                <p:cNvPr id="36" name="Straight Connector 26"/>
                <p:cNvCxnSpPr/>
                <p:nvPr/>
              </p:nvCxnSpPr>
              <p:spPr>
                <a:xfrm>
                  <a:off x="4625677" y="2236859"/>
                  <a:ext cx="808422" cy="1325214"/>
                </a:xfrm>
                <a:prstGeom prst="line">
                  <a:avLst/>
                </a:prstGeom>
                <a:ln w="12700">
                  <a:solidFill>
                    <a:srgbClr val="484398"/>
                  </a:solidFill>
                </a:ln>
              </p:spPr>
              <p:style>
                <a:lnRef idx="1">
                  <a:schemeClr val="accent1"/>
                </a:lnRef>
                <a:fillRef idx="0">
                  <a:schemeClr val="accent1"/>
                </a:fillRef>
                <a:effectRef idx="0">
                  <a:schemeClr val="accent1"/>
                </a:effectRef>
                <a:fontRef idx="minor">
                  <a:schemeClr val="tx1"/>
                </a:fontRef>
              </p:style>
            </p:cxnSp>
            <p:grpSp>
              <p:nvGrpSpPr>
                <p:cNvPr id="37" name="Group 2177"/>
                <p:cNvGrpSpPr/>
                <p:nvPr/>
              </p:nvGrpSpPr>
              <p:grpSpPr>
                <a:xfrm flipH="1">
                  <a:off x="3552100" y="1828030"/>
                  <a:ext cx="1078597" cy="783911"/>
                  <a:chOff x="33075" y="-34231"/>
                  <a:chExt cx="5220304" cy="1461015"/>
                </a:xfrm>
              </p:grpSpPr>
              <p:sp>
                <p:nvSpPr>
                  <p:cNvPr id="38" name="Shape 2175"/>
                  <p:cNvSpPr/>
                  <p:nvPr/>
                </p:nvSpPr>
                <p:spPr>
                  <a:xfrm flipV="1">
                    <a:off x="5231425" y="-34231"/>
                    <a:ext cx="0" cy="1461015"/>
                  </a:xfrm>
                  <a:prstGeom prst="line">
                    <a:avLst/>
                  </a:prstGeom>
                  <a:noFill/>
                  <a:ln w="12700" cap="flat">
                    <a:solidFill>
                      <a:srgbClr val="484398"/>
                    </a:solidFill>
                    <a:prstDash val="solid"/>
                    <a:miter lim="400000"/>
                  </a:ln>
                  <a:effectLst/>
                </p:spPr>
                <p:txBody>
                  <a:bodyPr wrap="square" lIns="38100" tIns="38100" rIns="38100" bIns="38100" numCol="1" anchor="ctr">
                    <a:noAutofit/>
                  </a:bodyPr>
                  <a:lstStyle/>
                  <a:p>
                    <a:pPr lvl="0">
                      <a:defRPr sz="3200">
                        <a:solidFill>
                          <a:srgbClr val="000000"/>
                        </a:solidFill>
                        <a:latin typeface="Helvetica Light"/>
                        <a:ea typeface="Helvetica Light"/>
                        <a:cs typeface="Helvetica Light"/>
                        <a:sym typeface="Helvetica Light"/>
                      </a:defRPr>
                    </a:pPr>
                    <a:endParaRPr sz="1500">
                      <a:latin typeface="Source Sans Pro Light" pitchFamily="34" charset="0"/>
                    </a:endParaRPr>
                  </a:p>
                </p:txBody>
              </p:sp>
              <p:sp>
                <p:nvSpPr>
                  <p:cNvPr id="39" name="Shape 2176"/>
                  <p:cNvSpPr/>
                  <p:nvPr/>
                </p:nvSpPr>
                <p:spPr>
                  <a:xfrm flipH="1" flipV="1">
                    <a:off x="33075" y="730505"/>
                    <a:ext cx="5220304" cy="0"/>
                  </a:xfrm>
                  <a:prstGeom prst="line">
                    <a:avLst/>
                  </a:prstGeom>
                  <a:noFill/>
                  <a:ln w="12700" cap="flat">
                    <a:solidFill>
                      <a:srgbClr val="484398"/>
                    </a:solidFill>
                    <a:prstDash val="solid"/>
                    <a:miter lim="400000"/>
                    <a:tailEnd type="none" w="med" len="med"/>
                  </a:ln>
                  <a:effectLst/>
                </p:spPr>
                <p:txBody>
                  <a:bodyPr wrap="square" lIns="38100" tIns="38100" rIns="38100" bIns="38100" numCol="1" anchor="ctr">
                    <a:noAutofit/>
                  </a:bodyPr>
                  <a:lstStyle/>
                  <a:p>
                    <a:pPr lvl="0">
                      <a:defRPr sz="3200">
                        <a:solidFill>
                          <a:srgbClr val="000000"/>
                        </a:solidFill>
                        <a:latin typeface="Helvetica Light"/>
                        <a:ea typeface="Helvetica Light"/>
                        <a:cs typeface="Helvetica Light"/>
                        <a:sym typeface="Helvetica Light"/>
                      </a:defRPr>
                    </a:pPr>
                    <a:endParaRPr sz="1500">
                      <a:latin typeface="Source Sans Pro Light" pitchFamily="34" charset="0"/>
                    </a:endParaRPr>
                  </a:p>
                </p:txBody>
              </p:sp>
            </p:grpSp>
          </p:grpSp>
          <p:grpSp>
            <p:nvGrpSpPr>
              <p:cNvPr id="40" name="Group 30"/>
              <p:cNvGrpSpPr/>
              <p:nvPr/>
            </p:nvGrpSpPr>
            <p:grpSpPr>
              <a:xfrm>
                <a:off x="4524" y="3361"/>
                <a:ext cx="1324" cy="687"/>
                <a:chOff x="3914161" y="3404380"/>
                <a:chExt cx="1512000" cy="783911"/>
              </a:xfrm>
            </p:grpSpPr>
            <p:sp>
              <p:nvSpPr>
                <p:cNvPr id="41" name="Shape 2175"/>
                <p:cNvSpPr/>
                <p:nvPr/>
              </p:nvSpPr>
              <p:spPr>
                <a:xfrm flipH="1" flipV="1">
                  <a:off x="3916786" y="3404380"/>
                  <a:ext cx="0" cy="783911"/>
                </a:xfrm>
                <a:prstGeom prst="line">
                  <a:avLst/>
                </a:prstGeom>
                <a:noFill/>
                <a:ln w="12700" cap="flat">
                  <a:solidFill>
                    <a:srgbClr val="16B6C2"/>
                  </a:solidFill>
                  <a:prstDash val="solid"/>
                  <a:miter lim="400000"/>
                </a:ln>
                <a:effectLst/>
              </p:spPr>
              <p:txBody>
                <a:bodyPr wrap="square" lIns="38100" tIns="38100" rIns="38100" bIns="38100" numCol="1" anchor="ctr">
                  <a:noAutofit/>
                </a:bodyPr>
                <a:lstStyle/>
                <a:p>
                  <a:pPr lvl="0">
                    <a:defRPr sz="3200">
                      <a:solidFill>
                        <a:srgbClr val="000000"/>
                      </a:solidFill>
                      <a:latin typeface="Helvetica Light"/>
                      <a:ea typeface="Helvetica Light"/>
                      <a:cs typeface="Helvetica Light"/>
                      <a:sym typeface="Helvetica Light"/>
                    </a:defRPr>
                  </a:pPr>
                  <a:endParaRPr sz="1500">
                    <a:latin typeface="Source Sans Pro Light" pitchFamily="34" charset="0"/>
                  </a:endParaRPr>
                </a:p>
              </p:txBody>
            </p:sp>
            <p:sp>
              <p:nvSpPr>
                <p:cNvPr id="42" name="Shape 2176"/>
                <p:cNvSpPr/>
                <p:nvPr/>
              </p:nvSpPr>
              <p:spPr>
                <a:xfrm flipV="1">
                  <a:off x="3914161" y="3796336"/>
                  <a:ext cx="1512000" cy="1"/>
                </a:xfrm>
                <a:prstGeom prst="line">
                  <a:avLst/>
                </a:prstGeom>
                <a:noFill/>
                <a:ln w="12700" cap="flat">
                  <a:solidFill>
                    <a:srgbClr val="16B6C2"/>
                  </a:solidFill>
                  <a:prstDash val="solid"/>
                  <a:miter lim="400000"/>
                  <a:tailEnd type="none" w="med" len="med"/>
                </a:ln>
                <a:effectLst/>
              </p:spPr>
              <p:txBody>
                <a:bodyPr wrap="square" lIns="38100" tIns="38100" rIns="38100" bIns="38100" numCol="1" anchor="ctr">
                  <a:noAutofit/>
                </a:bodyPr>
                <a:lstStyle/>
                <a:p>
                  <a:pPr lvl="0">
                    <a:defRPr sz="3200">
                      <a:solidFill>
                        <a:srgbClr val="000000"/>
                      </a:solidFill>
                      <a:latin typeface="Helvetica Light"/>
                      <a:ea typeface="Helvetica Light"/>
                      <a:cs typeface="Helvetica Light"/>
                      <a:sym typeface="Helvetica Light"/>
                    </a:defRPr>
                  </a:pPr>
                  <a:endParaRPr sz="1500">
                    <a:latin typeface="Source Sans Pro Light" pitchFamily="34" charset="0"/>
                  </a:endParaRPr>
                </a:p>
              </p:txBody>
            </p:sp>
          </p:grpSp>
          <p:grpSp>
            <p:nvGrpSpPr>
              <p:cNvPr id="43" name="Group 33"/>
              <p:cNvGrpSpPr/>
              <p:nvPr/>
            </p:nvGrpSpPr>
            <p:grpSpPr>
              <a:xfrm rot="10800000">
                <a:off x="8347" y="5029"/>
                <a:ext cx="1324" cy="687"/>
                <a:chOff x="3914161" y="3404380"/>
                <a:chExt cx="1512000" cy="783911"/>
              </a:xfrm>
            </p:grpSpPr>
            <p:sp>
              <p:nvSpPr>
                <p:cNvPr id="44" name="Shape 2175"/>
                <p:cNvSpPr/>
                <p:nvPr/>
              </p:nvSpPr>
              <p:spPr>
                <a:xfrm flipH="1" flipV="1">
                  <a:off x="3916786" y="3404380"/>
                  <a:ext cx="0" cy="783911"/>
                </a:xfrm>
                <a:prstGeom prst="line">
                  <a:avLst/>
                </a:prstGeom>
                <a:noFill/>
                <a:ln w="12700" cap="flat">
                  <a:solidFill>
                    <a:srgbClr val="DB1951"/>
                  </a:solidFill>
                  <a:prstDash val="solid"/>
                  <a:miter lim="400000"/>
                </a:ln>
                <a:effectLst/>
              </p:spPr>
              <p:txBody>
                <a:bodyPr wrap="square" lIns="38100" tIns="38100" rIns="38100" bIns="38100" numCol="1" anchor="ctr">
                  <a:noAutofit/>
                </a:bodyPr>
                <a:lstStyle/>
                <a:p>
                  <a:pPr lvl="0">
                    <a:defRPr sz="3200">
                      <a:solidFill>
                        <a:srgbClr val="000000"/>
                      </a:solidFill>
                      <a:latin typeface="Helvetica Light"/>
                      <a:ea typeface="Helvetica Light"/>
                      <a:cs typeface="Helvetica Light"/>
                      <a:sym typeface="Helvetica Light"/>
                    </a:defRPr>
                  </a:pPr>
                  <a:endParaRPr sz="1500">
                    <a:latin typeface="Source Sans Pro Light" pitchFamily="34" charset="0"/>
                  </a:endParaRPr>
                </a:p>
              </p:txBody>
            </p:sp>
            <p:sp>
              <p:nvSpPr>
                <p:cNvPr id="45" name="Shape 2176"/>
                <p:cNvSpPr/>
                <p:nvPr/>
              </p:nvSpPr>
              <p:spPr>
                <a:xfrm flipV="1">
                  <a:off x="3914161" y="3796336"/>
                  <a:ext cx="1512000" cy="1"/>
                </a:xfrm>
                <a:prstGeom prst="line">
                  <a:avLst/>
                </a:prstGeom>
                <a:noFill/>
                <a:ln w="12700" cap="flat">
                  <a:solidFill>
                    <a:srgbClr val="DB1951"/>
                  </a:solidFill>
                  <a:prstDash val="solid"/>
                  <a:miter lim="400000"/>
                  <a:tailEnd type="none" w="med" len="med"/>
                </a:ln>
                <a:effectLst/>
              </p:spPr>
              <p:txBody>
                <a:bodyPr wrap="square" lIns="38100" tIns="38100" rIns="38100" bIns="38100" numCol="1" anchor="ctr">
                  <a:noAutofit/>
                </a:bodyPr>
                <a:lstStyle/>
                <a:p>
                  <a:pPr lvl="0">
                    <a:defRPr sz="3200">
                      <a:solidFill>
                        <a:srgbClr val="000000"/>
                      </a:solidFill>
                      <a:latin typeface="Helvetica Light"/>
                      <a:ea typeface="Helvetica Light"/>
                      <a:cs typeface="Helvetica Light"/>
                      <a:sym typeface="Helvetica Light"/>
                    </a:defRPr>
                  </a:pPr>
                  <a:endParaRPr sz="1500">
                    <a:latin typeface="Source Sans Pro Light" pitchFamily="34" charset="0"/>
                  </a:endParaRPr>
                </a:p>
              </p:txBody>
            </p:sp>
          </p:grpSp>
        </p:grpSp>
        <p:sp>
          <p:nvSpPr>
            <p:cNvPr id="11" name="文本框 10"/>
            <p:cNvSpPr txBox="1"/>
            <p:nvPr/>
          </p:nvSpPr>
          <p:spPr>
            <a:xfrm>
              <a:off x="1563" y="2366"/>
              <a:ext cx="3048" cy="1695"/>
            </a:xfrm>
            <a:prstGeom prst="rect">
              <a:avLst/>
            </a:prstGeom>
            <a:noFill/>
          </p:spPr>
          <p:txBody>
            <a:bodyPr wrap="square" rtlCol="0" anchor="t">
              <a:spAutoFit/>
            </a:bodyPr>
            <a:lstStyle/>
            <a:p>
              <a:pPr algn="just"/>
              <a:r>
                <a:rPr lang="zh-CN" altLang="en-US" sz="1600" b="1" dirty="0">
                  <a:solidFill>
                    <a:srgbClr val="16B6C2"/>
                  </a:solidFill>
                  <a:uFillTx/>
                  <a:latin typeface="微软雅黑" panose="020B0503020204020204" pitchFamily="34" charset="-122"/>
                  <a:ea typeface="微软雅黑" panose="020B0503020204020204" pitchFamily="34" charset="-122"/>
                  <a:sym typeface="+mn-ea"/>
                </a:rPr>
                <a:t>中华人民共和国</a:t>
              </a:r>
              <a:r>
                <a:rPr lang="en-US" altLang="zh-CN" sz="1600" b="1" dirty="0">
                  <a:solidFill>
                    <a:srgbClr val="16B6C2"/>
                  </a:solidFill>
                  <a:uFillTx/>
                  <a:latin typeface="微软雅黑" panose="020B0503020204020204" pitchFamily="34" charset="-122"/>
                  <a:ea typeface="微软雅黑" panose="020B0503020204020204" pitchFamily="34" charset="-122"/>
                  <a:sym typeface="+mn-ea"/>
                </a:rPr>
                <a:t>《</a:t>
              </a:r>
              <a:r>
                <a:rPr lang="zh-CN" altLang="en-US" sz="1600" b="1" dirty="0">
                  <a:solidFill>
                    <a:srgbClr val="16B6C2"/>
                  </a:solidFill>
                  <a:uFillTx/>
                  <a:latin typeface="微软雅黑" panose="020B0503020204020204" pitchFamily="34" charset="-122"/>
                  <a:ea typeface="微软雅黑" panose="020B0503020204020204" pitchFamily="34" charset="-122"/>
                  <a:sym typeface="+mn-ea"/>
                </a:rPr>
                <a:t>安全生产法</a:t>
              </a:r>
              <a:r>
                <a:rPr lang="en-US" altLang="zh-CN" sz="1600" b="1" dirty="0">
                  <a:solidFill>
                    <a:srgbClr val="16B6C2"/>
                  </a:solidFill>
                  <a:uFillTx/>
                  <a:latin typeface="微软雅黑" panose="020B0503020204020204" pitchFamily="34" charset="-122"/>
                  <a:ea typeface="微软雅黑" panose="020B0503020204020204" pitchFamily="34" charset="-122"/>
                  <a:sym typeface="+mn-ea"/>
                </a:rPr>
                <a:t>》</a:t>
              </a:r>
              <a:r>
                <a:rPr lang="zh-CN" altLang="en-US" sz="16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中华人民共和国主席令</a:t>
              </a:r>
              <a:r>
                <a:rPr lang="en-US" altLang="zh-CN" sz="16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70</a:t>
              </a:r>
              <a:r>
                <a:rPr lang="zh-CN" altLang="en-US" sz="16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号</a:t>
              </a:r>
            </a:p>
          </p:txBody>
        </p:sp>
        <p:sp>
          <p:nvSpPr>
            <p:cNvPr id="47" name="文本框 46"/>
            <p:cNvSpPr txBox="1"/>
            <p:nvPr/>
          </p:nvSpPr>
          <p:spPr>
            <a:xfrm>
              <a:off x="9645" y="811"/>
              <a:ext cx="2917" cy="1695"/>
            </a:xfrm>
            <a:prstGeom prst="rect">
              <a:avLst/>
            </a:prstGeom>
            <a:noFill/>
          </p:spPr>
          <p:txBody>
            <a:bodyPr wrap="square" rtlCol="0" anchor="t">
              <a:spAutoFit/>
            </a:bodyPr>
            <a:lstStyle/>
            <a:p>
              <a:pPr algn="just"/>
              <a:r>
                <a:rPr lang="en-US" altLang="zh-CN" sz="1600" b="1" dirty="0">
                  <a:solidFill>
                    <a:srgbClr val="484398"/>
                  </a:solidFill>
                  <a:latin typeface="微软雅黑" panose="020B0503020204020204" pitchFamily="34" charset="-122"/>
                  <a:ea typeface="微软雅黑" panose="020B0503020204020204" pitchFamily="34" charset="-122"/>
                  <a:sym typeface="+mn-ea"/>
                </a:rPr>
                <a:t>《</a:t>
              </a:r>
              <a:r>
                <a:rPr lang="zh-CN" altLang="en-US" sz="1600" b="1" dirty="0">
                  <a:solidFill>
                    <a:srgbClr val="484398"/>
                  </a:solidFill>
                  <a:latin typeface="微软雅黑" panose="020B0503020204020204" pitchFamily="34" charset="-122"/>
                  <a:ea typeface="微软雅黑" panose="020B0503020204020204" pitchFamily="34" charset="-122"/>
                  <a:sym typeface="+mn-ea"/>
                </a:rPr>
                <a:t>建设工程安全生产管理条例</a:t>
              </a:r>
              <a:r>
                <a:rPr lang="en-US" altLang="zh-CN" sz="1600" b="1" dirty="0">
                  <a:solidFill>
                    <a:srgbClr val="484398"/>
                  </a:solidFill>
                  <a:latin typeface="微软雅黑" panose="020B0503020204020204" pitchFamily="34" charset="-122"/>
                  <a:ea typeface="微软雅黑" panose="020B0503020204020204" pitchFamily="34" charset="-122"/>
                  <a:sym typeface="+mn-ea"/>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中华人民共和国国务院令第</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393</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号</a:t>
              </a:r>
              <a:endParaRPr lang="zh-CN" altLang="en-US" sz="1600"/>
            </a:p>
          </p:txBody>
        </p:sp>
        <p:sp>
          <p:nvSpPr>
            <p:cNvPr id="48" name="文本框 47"/>
            <p:cNvSpPr txBox="1"/>
            <p:nvPr/>
          </p:nvSpPr>
          <p:spPr>
            <a:xfrm>
              <a:off x="1564" y="5549"/>
              <a:ext cx="3163" cy="1695"/>
            </a:xfrm>
            <a:prstGeom prst="rect">
              <a:avLst/>
            </a:prstGeom>
            <a:noFill/>
          </p:spPr>
          <p:txBody>
            <a:bodyPr wrap="square" rtlCol="0" anchor="t">
              <a:spAutoFit/>
            </a:bodyPr>
            <a:lstStyle/>
            <a:p>
              <a:pPr algn="just"/>
              <a:r>
                <a:rPr lang="en-US" altLang="zh-CN" sz="1600" b="1" dirty="0">
                  <a:solidFill>
                    <a:srgbClr val="EAA700"/>
                  </a:solidFill>
                  <a:latin typeface="微软雅黑" panose="020B0503020204020204" pitchFamily="34" charset="-122"/>
                  <a:ea typeface="微软雅黑" panose="020B0503020204020204" pitchFamily="34" charset="-122"/>
                  <a:sym typeface="+mn-ea"/>
                </a:rPr>
                <a:t>《</a:t>
              </a:r>
              <a:r>
                <a:rPr lang="zh-CN" altLang="en-US" sz="1600" b="1" dirty="0">
                  <a:solidFill>
                    <a:srgbClr val="EAA700"/>
                  </a:solidFill>
                  <a:latin typeface="微软雅黑" panose="020B0503020204020204" pitchFamily="34" charset="-122"/>
                  <a:ea typeface="微软雅黑" panose="020B0503020204020204" pitchFamily="34" charset="-122"/>
                  <a:sym typeface="+mn-ea"/>
                </a:rPr>
                <a:t>生产安全事故报告和调查处理条例</a:t>
              </a:r>
              <a:r>
                <a:rPr lang="en-US" altLang="zh-CN" sz="1600" b="1" dirty="0">
                  <a:solidFill>
                    <a:srgbClr val="EAA700"/>
                  </a:solidFill>
                  <a:latin typeface="微软雅黑" panose="020B0503020204020204" pitchFamily="34" charset="-122"/>
                  <a:ea typeface="微软雅黑" panose="020B0503020204020204" pitchFamily="34" charset="-122"/>
                  <a:sym typeface="+mn-ea"/>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中华人民共和国国务院令第</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493</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号</a:t>
              </a:r>
              <a:endParaRPr lang="zh-CN" altLang="en-US" sz="1600"/>
            </a:p>
          </p:txBody>
        </p:sp>
        <p:sp>
          <p:nvSpPr>
            <p:cNvPr id="49" name="文本框 48"/>
            <p:cNvSpPr txBox="1"/>
            <p:nvPr/>
          </p:nvSpPr>
          <p:spPr>
            <a:xfrm>
              <a:off x="9758" y="4030"/>
              <a:ext cx="2804" cy="1695"/>
            </a:xfrm>
            <a:prstGeom prst="rect">
              <a:avLst/>
            </a:prstGeom>
            <a:noFill/>
          </p:spPr>
          <p:txBody>
            <a:bodyPr wrap="square" rtlCol="0" anchor="t">
              <a:spAutoFit/>
            </a:bodyPr>
            <a:lstStyle/>
            <a:p>
              <a:pPr algn="just"/>
              <a:r>
                <a:rPr lang="en-US" altLang="zh-CN" sz="1600" b="1" dirty="0">
                  <a:solidFill>
                    <a:srgbClr val="DB1951"/>
                  </a:solidFill>
                  <a:latin typeface="微软雅黑" panose="020B0503020204020204" pitchFamily="34" charset="-122"/>
                  <a:ea typeface="微软雅黑" panose="020B0503020204020204" pitchFamily="34" charset="-122"/>
                  <a:sym typeface="+mn-ea"/>
                </a:rPr>
                <a:t>《</a:t>
              </a:r>
              <a:r>
                <a:rPr lang="zh-CN" altLang="en-US" sz="1600" b="1" dirty="0">
                  <a:solidFill>
                    <a:srgbClr val="DB1951"/>
                  </a:solidFill>
                  <a:latin typeface="微软雅黑" panose="020B0503020204020204" pitchFamily="34" charset="-122"/>
                  <a:ea typeface="微软雅黑" panose="020B0503020204020204" pitchFamily="34" charset="-122"/>
                  <a:sym typeface="+mn-ea"/>
                </a:rPr>
                <a:t>国务院关于特大安全事故行政责任追究的规定</a:t>
              </a:r>
              <a:r>
                <a:rPr lang="en-US" altLang="zh-CN" sz="1600" b="1" dirty="0">
                  <a:solidFill>
                    <a:srgbClr val="DB1951"/>
                  </a:solidFill>
                  <a:latin typeface="微软雅黑" panose="020B0503020204020204" pitchFamily="34" charset="-122"/>
                  <a:ea typeface="微软雅黑" panose="020B0503020204020204" pitchFamily="34" charset="-122"/>
                  <a:sym typeface="+mn-ea"/>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国务院令第</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302</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号</a:t>
              </a:r>
              <a:endParaRPr lang="zh-CN" altLang="en-US" sz="1600"/>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50545" y="232410"/>
            <a:ext cx="400494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第四章  典型事故案例分析</a:t>
            </a:r>
          </a:p>
        </p:txBody>
      </p:sp>
      <p:grpSp>
        <p:nvGrpSpPr>
          <p:cNvPr id="56" name="组合 55"/>
          <p:cNvGrpSpPr/>
          <p:nvPr/>
        </p:nvGrpSpPr>
        <p:grpSpPr>
          <a:xfrm flipH="1" flipV="1">
            <a:off x="7539178" y="4220024"/>
            <a:ext cx="1604822" cy="923926"/>
            <a:chOff x="0" y="-1"/>
            <a:chExt cx="7563224" cy="4354287"/>
          </a:xfrm>
        </p:grpSpPr>
        <p:pic>
          <p:nvPicPr>
            <p:cNvPr id="57" name="图片 56"/>
            <p:cNvPicPr>
              <a:picLocks noChangeAspect="1"/>
            </p:cNvPicPr>
            <p:nvPr/>
          </p:nvPicPr>
          <p:blipFill>
            <a:blip r:embed="rId3"/>
            <a:stretch>
              <a:fillRect/>
            </a:stretch>
          </p:blipFill>
          <p:spPr>
            <a:xfrm>
              <a:off x="0" y="-1"/>
              <a:ext cx="7563224" cy="4354287"/>
            </a:xfrm>
            <a:prstGeom prst="rect">
              <a:avLst/>
            </a:prstGeom>
          </p:spPr>
        </p:pic>
        <p:pic>
          <p:nvPicPr>
            <p:cNvPr id="58" name="图片 57"/>
            <p:cNvPicPr>
              <a:picLocks noChangeAspect="1"/>
            </p:cNvPicPr>
            <p:nvPr/>
          </p:nvPicPr>
          <p:blipFill>
            <a:blip r:embed="rId4"/>
            <a:stretch>
              <a:fillRect/>
            </a:stretch>
          </p:blipFill>
          <p:spPr>
            <a:xfrm>
              <a:off x="2" y="0"/>
              <a:ext cx="6255656" cy="1990719"/>
            </a:xfrm>
            <a:prstGeom prst="rect">
              <a:avLst/>
            </a:prstGeom>
          </p:spPr>
        </p:pic>
      </p:grpSp>
      <p:sp>
        <p:nvSpPr>
          <p:cNvPr id="2" name="文本框 1"/>
          <p:cNvSpPr txBox="1"/>
          <p:nvPr/>
        </p:nvSpPr>
        <p:spPr>
          <a:xfrm>
            <a:off x="2183448" y="772160"/>
            <a:ext cx="4777105" cy="398780"/>
          </a:xfrm>
          <a:prstGeom prst="rect">
            <a:avLst/>
          </a:prstGeom>
          <a:noFill/>
        </p:spPr>
        <p:txBody>
          <a:bodyPr wrap="none" rtlCol="0" anchor="t">
            <a:spAutoFit/>
          </a:bodyPr>
          <a:lstStyle/>
          <a:p>
            <a:pPr algn="l"/>
            <a:r>
              <a:rPr lang="zh-CN" altLang="en-US" sz="20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天津港“8.12”特别重大火灾爆炸事故</a:t>
            </a:r>
          </a:p>
        </p:txBody>
      </p:sp>
      <p:sp>
        <p:nvSpPr>
          <p:cNvPr id="6" name="文本框 5"/>
          <p:cNvSpPr txBox="1"/>
          <p:nvPr/>
        </p:nvSpPr>
        <p:spPr>
          <a:xfrm>
            <a:off x="3464560" y="1235075"/>
            <a:ext cx="2214880" cy="383540"/>
          </a:xfrm>
          <a:prstGeom prst="rect">
            <a:avLst/>
          </a:prstGeom>
          <a:noFill/>
        </p:spPr>
        <p:txBody>
          <a:bodyPr wrap="none" rtlCol="0" anchor="t">
            <a:spAutoFit/>
          </a:bodyPr>
          <a:lstStyle/>
          <a:p>
            <a:r>
              <a:rPr lang="zh-CN" altLang="en-US" sz="19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一、事故发生经过</a:t>
            </a:r>
          </a:p>
        </p:txBody>
      </p:sp>
      <p:grpSp>
        <p:nvGrpSpPr>
          <p:cNvPr id="9" name="组合 8"/>
          <p:cNvGrpSpPr/>
          <p:nvPr/>
        </p:nvGrpSpPr>
        <p:grpSpPr>
          <a:xfrm>
            <a:off x="1322705" y="1828800"/>
            <a:ext cx="6498590" cy="2818130"/>
            <a:chOff x="2076" y="2550"/>
            <a:chExt cx="10234" cy="4438"/>
          </a:xfrm>
        </p:grpSpPr>
        <p:sp>
          <p:nvSpPr>
            <p:cNvPr id="10" name="矩形 9"/>
            <p:cNvSpPr/>
            <p:nvPr/>
          </p:nvSpPr>
          <p:spPr>
            <a:xfrm>
              <a:off x="2076" y="2550"/>
              <a:ext cx="10234" cy="4439"/>
            </a:xfrm>
            <a:prstGeom prst="rect">
              <a:avLst/>
            </a:prstGeom>
            <a:solidFill>
              <a:srgbClr val="C0E5F9"/>
            </a:solidFill>
            <a:ln>
              <a:solidFill>
                <a:srgbClr val="C0E5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311" y="2735"/>
              <a:ext cx="9765" cy="4070"/>
            </a:xfrm>
            <a:prstGeom prst="rect">
              <a:avLst/>
            </a:prstGeom>
            <a:noFill/>
          </p:spPr>
          <p:txBody>
            <a:bodyPr wrap="square" rtlCol="0" anchor="t">
              <a:spAutoFit/>
            </a:bodyPr>
            <a:lstStyle/>
            <a:p>
              <a:pPr indent="457200" algn="just" defTabSz="1218565" fontAlgn="base" hangingPunct="0">
                <a:lnSpc>
                  <a:spcPct val="100000"/>
                </a:lnSpc>
                <a:spcBef>
                  <a:spcPts val="0"/>
                </a:spcBef>
                <a:spcAft>
                  <a:spcPct val="0"/>
                </a:spcAft>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mn-ea"/>
                </a:rPr>
                <a:t>2015年8月12日23时20分左右，天津港国际物流中心区域内瑞海公司所属危险品仓库（系民营企业）发生爆炸。爆炸火光冲天，引发的烟尘高达数十米，伤亡惨重，在灭火过程中发生2次爆炸，导致部分现场人员被困，目前仍在全力搜救。相关企业负责人已被控制。截至18日9时，遇难114人，确认身份83人，其中公安消防18人，港务消防32人，民警6人，其他人员27人，未确认身份31人。由于遇难者身份确认人数增加，失联人数降为57人，公安消防6人，港务消防46，民警5人</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1604822" cy="923926"/>
            <a:chOff x="0" y="-1"/>
            <a:chExt cx="7563224" cy="4354287"/>
          </a:xfrm>
        </p:grpSpPr>
        <p:pic>
          <p:nvPicPr>
            <p:cNvPr id="5" name="图片 4"/>
            <p:cNvPicPr>
              <a:picLocks noChangeAspect="1"/>
            </p:cNvPicPr>
            <p:nvPr/>
          </p:nvPicPr>
          <p:blipFill>
            <a:blip r:embed="rId2"/>
            <a:stretch>
              <a:fillRect/>
            </a:stretch>
          </p:blipFill>
          <p:spPr>
            <a:xfrm>
              <a:off x="0" y="-1"/>
              <a:ext cx="7563224" cy="4354287"/>
            </a:xfrm>
            <a:prstGeom prst="rect">
              <a:avLst/>
            </a:prstGeom>
          </p:spPr>
        </p:pic>
        <p:pic>
          <p:nvPicPr>
            <p:cNvPr id="4" name="图片 3"/>
            <p:cNvPicPr>
              <a:picLocks noChangeAspect="1"/>
            </p:cNvPicPr>
            <p:nvPr/>
          </p:nvPicPr>
          <p:blipFill>
            <a:blip r:embed="rId3"/>
            <a:stretch>
              <a:fillRect/>
            </a:stretch>
          </p:blipFill>
          <p:spPr>
            <a:xfrm>
              <a:off x="2" y="0"/>
              <a:ext cx="6255656" cy="1990719"/>
            </a:xfrm>
            <a:prstGeom prst="rect">
              <a:avLst/>
            </a:prstGeom>
          </p:spPr>
        </p:pic>
      </p:grpSp>
      <p:sp>
        <p:nvSpPr>
          <p:cNvPr id="46" name="文本框 45"/>
          <p:cNvSpPr txBox="1"/>
          <p:nvPr/>
        </p:nvSpPr>
        <p:spPr>
          <a:xfrm>
            <a:off x="541020" y="232410"/>
            <a:ext cx="304482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第一章  法律法规</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2"/>
            <a:stretch>
              <a:fillRect/>
            </a:stretch>
          </p:blipFill>
          <p:spPr>
            <a:xfrm>
              <a:off x="0" y="-1"/>
              <a:ext cx="7563224" cy="4354287"/>
            </a:xfrm>
            <a:prstGeom prst="rect">
              <a:avLst/>
            </a:prstGeom>
          </p:spPr>
        </p:pic>
        <p:pic>
          <p:nvPicPr>
            <p:cNvPr id="49" name="图片 48"/>
            <p:cNvPicPr>
              <a:picLocks noChangeAspect="1"/>
            </p:cNvPicPr>
            <p:nvPr/>
          </p:nvPicPr>
          <p:blipFill>
            <a:blip r:embed="rId3"/>
            <a:stretch>
              <a:fillRect/>
            </a:stretch>
          </p:blipFill>
          <p:spPr>
            <a:xfrm>
              <a:off x="2" y="0"/>
              <a:ext cx="6255656" cy="1990719"/>
            </a:xfrm>
            <a:prstGeom prst="rect">
              <a:avLst/>
            </a:prstGeom>
          </p:spPr>
        </p:pic>
      </p:grpSp>
      <p:sp>
        <p:nvSpPr>
          <p:cNvPr id="2" name="文本框 1"/>
          <p:cNvSpPr txBox="1"/>
          <p:nvPr/>
        </p:nvSpPr>
        <p:spPr>
          <a:xfrm>
            <a:off x="1026636" y="693076"/>
            <a:ext cx="3383280" cy="398780"/>
          </a:xfrm>
          <a:prstGeom prst="rect">
            <a:avLst/>
          </a:prstGeom>
          <a:noFill/>
        </p:spPr>
        <p:txBody>
          <a:bodyPr wrap="none" rtlCol="0" anchor="t">
            <a:spAutoFit/>
          </a:bodyPr>
          <a:lstStyle/>
          <a:p>
            <a:pPr algn="l"/>
            <a:r>
              <a:rPr lang="zh-CN" altLang="en-US" sz="20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二、重要安全生产法律法规</a:t>
            </a:r>
          </a:p>
        </p:txBody>
      </p:sp>
      <p:sp>
        <p:nvSpPr>
          <p:cNvPr id="6" name="文本框 5"/>
          <p:cNvSpPr txBox="1"/>
          <p:nvPr/>
        </p:nvSpPr>
        <p:spPr>
          <a:xfrm>
            <a:off x="1400175" y="1130300"/>
            <a:ext cx="1614170" cy="383540"/>
          </a:xfrm>
          <a:prstGeom prst="rect">
            <a:avLst/>
          </a:prstGeom>
          <a:noFill/>
        </p:spPr>
        <p:txBody>
          <a:bodyPr wrap="none" rtlCol="0" anchor="t">
            <a:spAutoFit/>
          </a:bodyPr>
          <a:lstStyle/>
          <a:p>
            <a:r>
              <a:rPr lang="en-US" altLang="zh-CN" sz="19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1</a:t>
            </a:r>
            <a:r>
              <a:rPr lang="zh-CN" altLang="en-US" sz="19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a:t>
            </a:r>
            <a:r>
              <a:rPr lang="en-US" altLang="zh-CN" sz="19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a:t>
            </a:r>
            <a:r>
              <a:rPr lang="zh-CN" altLang="en-US" sz="19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刑法</a:t>
            </a:r>
            <a:r>
              <a:rPr lang="en-US" altLang="zh-CN" sz="19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a:t>
            </a:r>
          </a:p>
        </p:txBody>
      </p:sp>
      <p:grpSp>
        <p:nvGrpSpPr>
          <p:cNvPr id="11" name="组合 10"/>
          <p:cNvGrpSpPr/>
          <p:nvPr/>
        </p:nvGrpSpPr>
        <p:grpSpPr>
          <a:xfrm>
            <a:off x="1814195" y="1738630"/>
            <a:ext cx="5515610" cy="2528570"/>
            <a:chOff x="2856" y="2663"/>
            <a:chExt cx="8686" cy="3982"/>
          </a:xfrm>
        </p:grpSpPr>
        <p:sp>
          <p:nvSpPr>
            <p:cNvPr id="10" name="矩形 9"/>
            <p:cNvSpPr/>
            <p:nvPr/>
          </p:nvSpPr>
          <p:spPr>
            <a:xfrm>
              <a:off x="2856" y="2663"/>
              <a:ext cx="8686" cy="3982"/>
            </a:xfrm>
            <a:prstGeom prst="rect">
              <a:avLst/>
            </a:prstGeom>
            <a:solidFill>
              <a:srgbClr val="C0E5F9"/>
            </a:solidFill>
            <a:ln>
              <a:solidFill>
                <a:srgbClr val="C0E5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959" y="2752"/>
              <a:ext cx="8480" cy="3805"/>
            </a:xfrm>
            <a:prstGeom prst="rect">
              <a:avLst/>
            </a:prstGeom>
            <a:noFill/>
          </p:spPr>
          <p:txBody>
            <a:bodyPr wrap="square" rtlCol="0" anchor="t">
              <a:spAutoFit/>
            </a:bodyPr>
            <a:lstStyle/>
            <a:p>
              <a:pPr indent="482600" algn="just" fontAlgn="auto">
                <a:lnSpc>
                  <a:spcPct val="12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刑法是惩治犯罪的法律武器，对安全生产方面构成犯罪的违法行为的惩治作了规定。在危害公共安全罪中，规定了重大飞行事故罪、铁路运营安全事故罪、交通肇事罪、</a:t>
              </a:r>
              <a:r>
                <a:rPr lang="zh-CN" altLang="en-US" b="1" spc="100" dirty="0">
                  <a:solidFill>
                    <a:srgbClr val="16B6C2"/>
                  </a:solidFill>
                  <a:uFillTx/>
                  <a:latin typeface="微软雅黑" panose="020B0503020204020204" pitchFamily="34" charset="-122"/>
                  <a:ea typeface="微软雅黑" panose="020B0503020204020204" pitchFamily="34" charset="-122"/>
                  <a:sym typeface="+mn-ea"/>
                </a:rPr>
                <a:t>重大责任事故罪</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a:t>
              </a:r>
              <a:r>
                <a:rPr lang="zh-CN" altLang="en-US" b="1" spc="100" dirty="0">
                  <a:solidFill>
                    <a:srgbClr val="16B6C2"/>
                  </a:solidFill>
                  <a:uFillTx/>
                  <a:latin typeface="微软雅黑" panose="020B0503020204020204" pitchFamily="34" charset="-122"/>
                  <a:ea typeface="微软雅黑" panose="020B0503020204020204" pitchFamily="34" charset="-122"/>
                  <a:sym typeface="+mn-ea"/>
                </a:rPr>
                <a:t>重大劳动安全事故罪</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、危险品肇事罪、</a:t>
              </a:r>
              <a:r>
                <a:rPr lang="zh-CN" altLang="en-US" b="1" spc="100" dirty="0">
                  <a:solidFill>
                    <a:srgbClr val="16B6C2"/>
                  </a:solidFill>
                  <a:uFillTx/>
                  <a:latin typeface="微软雅黑" panose="020B0503020204020204" pitchFamily="34" charset="-122"/>
                  <a:ea typeface="微软雅黑" panose="020B0503020204020204" pitchFamily="34" charset="-122"/>
                  <a:sym typeface="+mn-ea"/>
                </a:rPr>
                <a:t>工程重大安全事故罪</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、教育设施重大安全事故罪和</a:t>
              </a:r>
              <a:r>
                <a:rPr lang="zh-CN" altLang="en-US" b="1" spc="100" dirty="0">
                  <a:solidFill>
                    <a:srgbClr val="16B6C2"/>
                  </a:solidFill>
                  <a:uFillTx/>
                  <a:latin typeface="微软雅黑" panose="020B0503020204020204" pitchFamily="34" charset="-122"/>
                  <a:ea typeface="微软雅黑" panose="020B0503020204020204" pitchFamily="34" charset="-122"/>
                  <a:sym typeface="+mn-ea"/>
                </a:rPr>
                <a:t>消防责任事故罪</a:t>
              </a:r>
              <a:r>
                <a:rPr lang="en-US" altLang="zh-CN"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9</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种罪名。</a:t>
              </a: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50545" y="232410"/>
            <a:ext cx="400494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第四章  典型事故案例分析</a:t>
            </a:r>
          </a:p>
        </p:txBody>
      </p:sp>
      <p:grpSp>
        <p:nvGrpSpPr>
          <p:cNvPr id="56" name="组合 55"/>
          <p:cNvGrpSpPr/>
          <p:nvPr/>
        </p:nvGrpSpPr>
        <p:grpSpPr>
          <a:xfrm flipH="1" flipV="1">
            <a:off x="7539178" y="4220024"/>
            <a:ext cx="1604822" cy="923926"/>
            <a:chOff x="0" y="-1"/>
            <a:chExt cx="7563224" cy="4354287"/>
          </a:xfrm>
        </p:grpSpPr>
        <p:pic>
          <p:nvPicPr>
            <p:cNvPr id="57" name="图片 56"/>
            <p:cNvPicPr>
              <a:picLocks noChangeAspect="1"/>
            </p:cNvPicPr>
            <p:nvPr/>
          </p:nvPicPr>
          <p:blipFill>
            <a:blip r:embed="rId3"/>
            <a:stretch>
              <a:fillRect/>
            </a:stretch>
          </p:blipFill>
          <p:spPr>
            <a:xfrm>
              <a:off x="0" y="-1"/>
              <a:ext cx="7563224" cy="4354287"/>
            </a:xfrm>
            <a:prstGeom prst="rect">
              <a:avLst/>
            </a:prstGeom>
          </p:spPr>
        </p:pic>
        <p:pic>
          <p:nvPicPr>
            <p:cNvPr id="58" name="图片 57"/>
            <p:cNvPicPr>
              <a:picLocks noChangeAspect="1"/>
            </p:cNvPicPr>
            <p:nvPr/>
          </p:nvPicPr>
          <p:blipFill>
            <a:blip r:embed="rId4"/>
            <a:stretch>
              <a:fillRect/>
            </a:stretch>
          </p:blipFill>
          <p:spPr>
            <a:xfrm>
              <a:off x="2" y="0"/>
              <a:ext cx="6255656" cy="1990719"/>
            </a:xfrm>
            <a:prstGeom prst="rect">
              <a:avLst/>
            </a:prstGeom>
          </p:spPr>
        </p:pic>
      </p:grpSp>
      <p:grpSp>
        <p:nvGrpSpPr>
          <p:cNvPr id="8" name="组合 7"/>
          <p:cNvGrpSpPr/>
          <p:nvPr/>
        </p:nvGrpSpPr>
        <p:grpSpPr>
          <a:xfrm>
            <a:off x="432118" y="946150"/>
            <a:ext cx="8279765" cy="3688080"/>
            <a:chOff x="866" y="1190"/>
            <a:chExt cx="13039" cy="5808"/>
          </a:xfrm>
        </p:grpSpPr>
        <p:grpSp>
          <p:nvGrpSpPr>
            <p:cNvPr id="9" name="组合 8"/>
            <p:cNvGrpSpPr/>
            <p:nvPr/>
          </p:nvGrpSpPr>
          <p:grpSpPr>
            <a:xfrm>
              <a:off x="866" y="1190"/>
              <a:ext cx="4936" cy="5808"/>
              <a:chOff x="5446" y="2284"/>
              <a:chExt cx="6850" cy="5808"/>
            </a:xfrm>
          </p:grpSpPr>
          <p:sp>
            <p:nvSpPr>
              <p:cNvPr id="10" name="矩形 9"/>
              <p:cNvSpPr/>
              <p:nvPr/>
            </p:nvSpPr>
            <p:spPr>
              <a:xfrm>
                <a:off x="5446" y="2314"/>
                <a:ext cx="6850" cy="5751"/>
              </a:xfrm>
              <a:prstGeom prst="rect">
                <a:avLst/>
              </a:prstGeom>
              <a:solidFill>
                <a:srgbClr val="C0E5F9"/>
              </a:solidFill>
              <a:ln>
                <a:solidFill>
                  <a:srgbClr val="C0E5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563" y="2284"/>
                <a:ext cx="6616" cy="5808"/>
              </a:xfrm>
              <a:prstGeom prst="rect">
                <a:avLst/>
              </a:prstGeom>
              <a:noFill/>
            </p:spPr>
            <p:txBody>
              <a:bodyPr wrap="square" rtlCol="0" anchor="t">
                <a:spAutoFit/>
              </a:bodyPr>
              <a:lstStyle/>
              <a:p>
                <a:pPr indent="482600" algn="just" defTabSz="1218565" fontAlgn="base" hangingPunct="0">
                  <a:lnSpc>
                    <a:spcPct val="13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从这次爆炸第一时间传来的现场视频看，距离爆心1.5km左右的拍摄者能感受到明显的震感，导致手机无法拿稳而落地；而在距离爆炸现场1km左右的拍摄者更是直接被爆炸冲击波掀翻在地，画面中还能看到冲击波的摧毁效果。</a:t>
                </a:r>
              </a:p>
            </p:txBody>
          </p:sp>
        </p:grpSp>
        <p:sp>
          <p:nvSpPr>
            <p:cNvPr id="81924" name="Rectangle 2" descr="580"/>
            <p:cNvSpPr>
              <a:spLocks noGrp="1" noChangeAspect="1"/>
            </p:cNvSpPr>
            <p:nvPr/>
          </p:nvSpPr>
          <p:spPr>
            <a:xfrm>
              <a:off x="5957" y="1220"/>
              <a:ext cx="7948" cy="5752"/>
            </a:xfrm>
            <a:prstGeom prst="rect">
              <a:avLst/>
            </a:prstGeom>
            <a:blipFill rotWithShape="1">
              <a:blip r:embed="rId5"/>
              <a:stretch>
                <a:fillRect/>
              </a:stretch>
            </a:blipFill>
            <a:ln w="9525" cap="flat" cmpd="sng">
              <a:solidFill>
                <a:schemeClr val="tx1"/>
              </a:solidFill>
              <a:prstDash val="solid"/>
              <a:bevel/>
              <a:headEnd type="none" w="med" len="med"/>
              <a:tailEnd type="none" w="med" len="med"/>
            </a:ln>
          </p:spPr>
          <p:txBody>
            <a:bodyPr anchor="t"/>
            <a:lstStyle/>
            <a:p>
              <a:pPr defTabSz="1218565" eaLnBrk="0" fontAlgn="base" hangingPunct="0">
                <a:spcBef>
                  <a:spcPct val="0"/>
                </a:spcBef>
                <a:spcAft>
                  <a:spcPct val="0"/>
                </a:spcAft>
              </a:pPr>
              <a:endParaRPr lang="zh-CN" altLang="en-US" dirty="0">
                <a:solidFill>
                  <a:prstClr val="black"/>
                </a:solidFill>
                <a:latin typeface="Arial" panose="020B0604020202020204" pitchFamily="34" charset="0"/>
                <a:ea typeface="宋体" panose="02010600030101010101" pitchFamily="2" charset="-122"/>
              </a:endParaRPr>
            </a:p>
          </p:txBody>
        </p:sp>
      </p:grpSp>
      <p:sp>
        <p:nvSpPr>
          <p:cNvPr id="11" name="直角三角形 10"/>
          <p:cNvSpPr/>
          <p:nvPr/>
        </p:nvSpPr>
        <p:spPr>
          <a:xfrm rot="10800000">
            <a:off x="7588885" y="974725"/>
            <a:ext cx="1123315" cy="1212215"/>
          </a:xfrm>
          <a:prstGeom prst="rtTriangle">
            <a:avLst/>
          </a:prstGeom>
          <a:solidFill>
            <a:srgbClr val="ACCD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p:nvSpPr>
        <p:spPr>
          <a:xfrm>
            <a:off x="3674745" y="3404870"/>
            <a:ext cx="1123315" cy="1212215"/>
          </a:xfrm>
          <a:prstGeom prst="rtTriangle">
            <a:avLst/>
          </a:prstGeom>
          <a:solidFill>
            <a:srgbClr val="ACCD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50545" y="232410"/>
            <a:ext cx="400494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第四章  典型事故案例分析</a:t>
            </a:r>
          </a:p>
        </p:txBody>
      </p:sp>
      <p:grpSp>
        <p:nvGrpSpPr>
          <p:cNvPr id="56" name="组合 55"/>
          <p:cNvGrpSpPr/>
          <p:nvPr/>
        </p:nvGrpSpPr>
        <p:grpSpPr>
          <a:xfrm flipH="1" flipV="1">
            <a:off x="7539178" y="4220024"/>
            <a:ext cx="1604822" cy="923926"/>
            <a:chOff x="0" y="-1"/>
            <a:chExt cx="7563224" cy="4354287"/>
          </a:xfrm>
        </p:grpSpPr>
        <p:pic>
          <p:nvPicPr>
            <p:cNvPr id="57" name="图片 56"/>
            <p:cNvPicPr>
              <a:picLocks noChangeAspect="1"/>
            </p:cNvPicPr>
            <p:nvPr/>
          </p:nvPicPr>
          <p:blipFill>
            <a:blip r:embed="rId3"/>
            <a:stretch>
              <a:fillRect/>
            </a:stretch>
          </p:blipFill>
          <p:spPr>
            <a:xfrm>
              <a:off x="0" y="-1"/>
              <a:ext cx="7563224" cy="4354287"/>
            </a:xfrm>
            <a:prstGeom prst="rect">
              <a:avLst/>
            </a:prstGeom>
          </p:spPr>
        </p:pic>
        <p:pic>
          <p:nvPicPr>
            <p:cNvPr id="58" name="图片 57"/>
            <p:cNvPicPr>
              <a:picLocks noChangeAspect="1"/>
            </p:cNvPicPr>
            <p:nvPr/>
          </p:nvPicPr>
          <p:blipFill>
            <a:blip r:embed="rId4"/>
            <a:stretch>
              <a:fillRect/>
            </a:stretch>
          </p:blipFill>
          <p:spPr>
            <a:xfrm>
              <a:off x="2" y="0"/>
              <a:ext cx="6255656" cy="1990719"/>
            </a:xfrm>
            <a:prstGeom prst="rect">
              <a:avLst/>
            </a:prstGeom>
          </p:spPr>
        </p:pic>
      </p:grpSp>
      <p:grpSp>
        <p:nvGrpSpPr>
          <p:cNvPr id="2" name="组合 1"/>
          <p:cNvGrpSpPr/>
          <p:nvPr/>
        </p:nvGrpSpPr>
        <p:grpSpPr>
          <a:xfrm>
            <a:off x="447993" y="1088390"/>
            <a:ext cx="8248015" cy="3382645"/>
            <a:chOff x="737" y="1579"/>
            <a:chExt cx="12989" cy="5327"/>
          </a:xfrm>
        </p:grpSpPr>
        <p:grpSp>
          <p:nvGrpSpPr>
            <p:cNvPr id="9" name="组合 8"/>
            <p:cNvGrpSpPr/>
            <p:nvPr/>
          </p:nvGrpSpPr>
          <p:grpSpPr>
            <a:xfrm>
              <a:off x="8790" y="1579"/>
              <a:ext cx="4936" cy="5327"/>
              <a:chOff x="5446" y="2284"/>
              <a:chExt cx="6850" cy="5327"/>
            </a:xfrm>
          </p:grpSpPr>
          <p:sp>
            <p:nvSpPr>
              <p:cNvPr id="10" name="矩形 9"/>
              <p:cNvSpPr/>
              <p:nvPr/>
            </p:nvSpPr>
            <p:spPr>
              <a:xfrm>
                <a:off x="5446" y="2314"/>
                <a:ext cx="6850" cy="5297"/>
              </a:xfrm>
              <a:prstGeom prst="rect">
                <a:avLst/>
              </a:prstGeom>
              <a:solidFill>
                <a:srgbClr val="C0E5F9"/>
              </a:solidFill>
              <a:ln>
                <a:solidFill>
                  <a:srgbClr val="C0E5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563" y="2284"/>
                <a:ext cx="6616" cy="5242"/>
              </a:xfrm>
              <a:prstGeom prst="rect">
                <a:avLst/>
              </a:prstGeom>
              <a:noFill/>
            </p:spPr>
            <p:txBody>
              <a:bodyPr wrap="square" rtlCol="0" anchor="t">
                <a:spAutoFit/>
              </a:bodyPr>
              <a:lstStyle/>
              <a:p>
                <a:pPr indent="482600" algn="just" defTabSz="1218565" fontAlgn="base" hangingPunct="0">
                  <a:lnSpc>
                    <a:spcPct val="13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而在爆炸后方圆几公里范围内的图片中，即使是距离爆心3km以上的诸多建筑物表层都在爆轰波的作用下遭到严重毁坏，距离爆心1km处的玻璃碎片甚至还能侵彻入水泥墙，已经等同于武器爆炸产生的毁伤半径概念。</a:t>
                </a:r>
              </a:p>
            </p:txBody>
          </p:sp>
        </p:grpSp>
        <p:sp>
          <p:nvSpPr>
            <p:cNvPr id="82948" name="Rectangle 2" descr="581"/>
            <p:cNvSpPr>
              <a:spLocks noGrp="1" noChangeAspect="1"/>
            </p:cNvSpPr>
            <p:nvPr/>
          </p:nvSpPr>
          <p:spPr>
            <a:xfrm>
              <a:off x="737" y="1610"/>
              <a:ext cx="7948" cy="5296"/>
            </a:xfrm>
            <a:prstGeom prst="rect">
              <a:avLst/>
            </a:prstGeom>
            <a:blipFill rotWithShape="1">
              <a:blip r:embed="rId5"/>
              <a:stretch>
                <a:fillRect/>
              </a:stretch>
            </a:blipFill>
            <a:ln w="9525" cap="flat" cmpd="sng">
              <a:solidFill>
                <a:schemeClr val="tx1"/>
              </a:solidFill>
              <a:prstDash val="solid"/>
              <a:bevel/>
              <a:headEnd type="none" w="med" len="med"/>
              <a:tailEnd type="none" w="med" len="med"/>
            </a:ln>
          </p:spPr>
          <p:txBody>
            <a:bodyPr anchor="t"/>
            <a:lstStyle/>
            <a:p>
              <a:pPr defTabSz="1218565" eaLnBrk="0" fontAlgn="base" hangingPunct="0">
                <a:spcBef>
                  <a:spcPct val="0"/>
                </a:spcBef>
                <a:spcAft>
                  <a:spcPct val="0"/>
                </a:spcAft>
              </a:pPr>
              <a:endParaRPr lang="zh-CN" altLang="en-US" dirty="0">
                <a:solidFill>
                  <a:prstClr val="black"/>
                </a:solidFill>
                <a:latin typeface="Arial" panose="020B0604020202020204" pitchFamily="34" charset="0"/>
                <a:ea typeface="宋体" panose="02010600030101010101" pitchFamily="2" charset="-122"/>
              </a:endParaRPr>
            </a:p>
          </p:txBody>
        </p:sp>
      </p:grpSp>
      <p:sp>
        <p:nvSpPr>
          <p:cNvPr id="6" name="直角三角形 5"/>
          <p:cNvSpPr/>
          <p:nvPr/>
        </p:nvSpPr>
        <p:spPr>
          <a:xfrm rot="5400000">
            <a:off x="502285" y="1073150"/>
            <a:ext cx="1123315" cy="1212215"/>
          </a:xfrm>
          <a:prstGeom prst="rtTriangle">
            <a:avLst/>
          </a:prstGeom>
          <a:solidFill>
            <a:srgbClr val="ACCD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16200000">
            <a:off x="4327525" y="3303270"/>
            <a:ext cx="1123315" cy="1212215"/>
          </a:xfrm>
          <a:prstGeom prst="rtTriangle">
            <a:avLst/>
          </a:prstGeom>
          <a:solidFill>
            <a:srgbClr val="ACCD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50545" y="232410"/>
            <a:ext cx="400494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第四章  典型事故案例分析</a:t>
            </a:r>
          </a:p>
        </p:txBody>
      </p:sp>
      <p:grpSp>
        <p:nvGrpSpPr>
          <p:cNvPr id="56" name="组合 55"/>
          <p:cNvGrpSpPr/>
          <p:nvPr/>
        </p:nvGrpSpPr>
        <p:grpSpPr>
          <a:xfrm flipH="1" flipV="1">
            <a:off x="7539178" y="4220024"/>
            <a:ext cx="1604822" cy="923926"/>
            <a:chOff x="0" y="-1"/>
            <a:chExt cx="7563224" cy="4354287"/>
          </a:xfrm>
        </p:grpSpPr>
        <p:pic>
          <p:nvPicPr>
            <p:cNvPr id="57" name="图片 56"/>
            <p:cNvPicPr>
              <a:picLocks noChangeAspect="1"/>
            </p:cNvPicPr>
            <p:nvPr/>
          </p:nvPicPr>
          <p:blipFill>
            <a:blip r:embed="rId3"/>
            <a:stretch>
              <a:fillRect/>
            </a:stretch>
          </p:blipFill>
          <p:spPr>
            <a:xfrm>
              <a:off x="0" y="-1"/>
              <a:ext cx="7563224" cy="4354287"/>
            </a:xfrm>
            <a:prstGeom prst="rect">
              <a:avLst/>
            </a:prstGeom>
          </p:spPr>
        </p:pic>
        <p:pic>
          <p:nvPicPr>
            <p:cNvPr id="58" name="图片 57"/>
            <p:cNvPicPr>
              <a:picLocks noChangeAspect="1"/>
            </p:cNvPicPr>
            <p:nvPr/>
          </p:nvPicPr>
          <p:blipFill>
            <a:blip r:embed="rId4"/>
            <a:stretch>
              <a:fillRect/>
            </a:stretch>
          </p:blipFill>
          <p:spPr>
            <a:xfrm>
              <a:off x="2" y="0"/>
              <a:ext cx="6255656" cy="1990719"/>
            </a:xfrm>
            <a:prstGeom prst="rect">
              <a:avLst/>
            </a:prstGeom>
          </p:spPr>
        </p:pic>
      </p:grpSp>
      <p:grpSp>
        <p:nvGrpSpPr>
          <p:cNvPr id="13" name="组合 12"/>
          <p:cNvGrpSpPr/>
          <p:nvPr/>
        </p:nvGrpSpPr>
        <p:grpSpPr>
          <a:xfrm>
            <a:off x="544830" y="1012825"/>
            <a:ext cx="8054975" cy="3461385"/>
            <a:chOff x="681" y="1520"/>
            <a:chExt cx="12685" cy="5451"/>
          </a:xfrm>
        </p:grpSpPr>
        <p:grpSp>
          <p:nvGrpSpPr>
            <p:cNvPr id="12" name="组合 11"/>
            <p:cNvGrpSpPr/>
            <p:nvPr/>
          </p:nvGrpSpPr>
          <p:grpSpPr>
            <a:xfrm>
              <a:off x="681" y="1520"/>
              <a:ext cx="12685" cy="5450"/>
              <a:chOff x="681" y="1520"/>
              <a:chExt cx="12685" cy="5450"/>
            </a:xfrm>
          </p:grpSpPr>
          <p:grpSp>
            <p:nvGrpSpPr>
              <p:cNvPr id="11" name="组合 10"/>
              <p:cNvGrpSpPr/>
              <p:nvPr/>
            </p:nvGrpSpPr>
            <p:grpSpPr>
              <a:xfrm>
                <a:off x="681" y="1520"/>
                <a:ext cx="12685" cy="5450"/>
                <a:chOff x="681" y="1520"/>
                <a:chExt cx="12685" cy="5450"/>
              </a:xfrm>
            </p:grpSpPr>
            <p:grpSp>
              <p:nvGrpSpPr>
                <p:cNvPr id="9" name="组合 8"/>
                <p:cNvGrpSpPr/>
                <p:nvPr/>
              </p:nvGrpSpPr>
              <p:grpSpPr>
                <a:xfrm>
                  <a:off x="681" y="1520"/>
                  <a:ext cx="4936" cy="5451"/>
                  <a:chOff x="5446" y="2314"/>
                  <a:chExt cx="6850" cy="5451"/>
                </a:xfrm>
              </p:grpSpPr>
              <p:sp>
                <p:nvSpPr>
                  <p:cNvPr id="10" name="矩形 9"/>
                  <p:cNvSpPr/>
                  <p:nvPr/>
                </p:nvSpPr>
                <p:spPr>
                  <a:xfrm>
                    <a:off x="5446" y="2314"/>
                    <a:ext cx="6850" cy="5451"/>
                  </a:xfrm>
                  <a:prstGeom prst="rect">
                    <a:avLst/>
                  </a:prstGeom>
                  <a:solidFill>
                    <a:srgbClr val="C0E5F9"/>
                  </a:solidFill>
                  <a:ln>
                    <a:solidFill>
                      <a:srgbClr val="C0E5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563" y="2419"/>
                    <a:ext cx="6616" cy="5242"/>
                  </a:xfrm>
                  <a:prstGeom prst="rect">
                    <a:avLst/>
                  </a:prstGeom>
                  <a:noFill/>
                </p:spPr>
                <p:txBody>
                  <a:bodyPr wrap="square" rtlCol="0" anchor="t">
                    <a:spAutoFit/>
                  </a:bodyPr>
                  <a:lstStyle/>
                  <a:p>
                    <a:pPr indent="482600" algn="just" defTabSz="1218565" fontAlgn="base" hangingPunct="0">
                      <a:lnSpc>
                        <a:spcPct val="13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在规模庞大的货物堆放场，由于货品流动性大，一般化工品与危险化工品往往会有码放在一起的可能性，加上边上还有汽车等同样易爆的机电产品，如果在管理上不勤加注意，易燃易爆的隐患非常严重。</a:t>
                    </a:r>
                  </a:p>
                </p:txBody>
              </p:sp>
            </p:grpSp>
            <p:sp>
              <p:nvSpPr>
                <p:cNvPr id="83972" name="Rectangle 2" descr="586"/>
                <p:cNvSpPr>
                  <a:spLocks noGrp="1" noChangeAspect="1"/>
                </p:cNvSpPr>
                <p:nvPr/>
              </p:nvSpPr>
              <p:spPr>
                <a:xfrm>
                  <a:off x="5782" y="1520"/>
                  <a:ext cx="7584" cy="5451"/>
                </a:xfrm>
                <a:prstGeom prst="rect">
                  <a:avLst/>
                </a:prstGeom>
                <a:blipFill rotWithShape="1">
                  <a:blip r:embed="rId5"/>
                  <a:stretch>
                    <a:fillRect/>
                  </a:stretch>
                </a:blipFill>
                <a:ln w="9525" cap="flat" cmpd="sng">
                  <a:solidFill>
                    <a:schemeClr val="tx1"/>
                  </a:solidFill>
                  <a:prstDash val="solid"/>
                  <a:bevel/>
                  <a:headEnd type="none" w="med" len="med"/>
                  <a:tailEnd type="none" w="med" len="med"/>
                </a:ln>
              </p:spPr>
              <p:txBody>
                <a:bodyPr anchor="t"/>
                <a:lstStyle/>
                <a:p>
                  <a:pPr defTabSz="1218565" eaLnBrk="0" fontAlgn="base" hangingPunct="0">
                    <a:spcBef>
                      <a:spcPct val="0"/>
                    </a:spcBef>
                    <a:spcAft>
                      <a:spcPct val="0"/>
                    </a:spcAft>
                  </a:pPr>
                  <a:endParaRPr lang="zh-CN" altLang="en-US" dirty="0">
                    <a:solidFill>
                      <a:prstClr val="black"/>
                    </a:solidFill>
                    <a:latin typeface="Arial" panose="020B0604020202020204" pitchFamily="34" charset="0"/>
                    <a:ea typeface="宋体" panose="02010600030101010101" pitchFamily="2" charset="-122"/>
                  </a:endParaRPr>
                </a:p>
              </p:txBody>
            </p:sp>
          </p:grpSp>
          <p:sp>
            <p:nvSpPr>
              <p:cNvPr id="2" name="直角三角形 1"/>
              <p:cNvSpPr/>
              <p:nvPr/>
            </p:nvSpPr>
            <p:spPr>
              <a:xfrm rot="5400000">
                <a:off x="5867" y="1480"/>
                <a:ext cx="1769" cy="1909"/>
              </a:xfrm>
              <a:prstGeom prst="rtTriangle">
                <a:avLst/>
              </a:prstGeom>
              <a:solidFill>
                <a:srgbClr val="ACCD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直角三角形 5"/>
            <p:cNvSpPr/>
            <p:nvPr/>
          </p:nvSpPr>
          <p:spPr>
            <a:xfrm rot="16200000">
              <a:off x="11527" y="5132"/>
              <a:ext cx="1769" cy="1909"/>
            </a:xfrm>
            <a:prstGeom prst="rtTriangle">
              <a:avLst/>
            </a:prstGeom>
            <a:solidFill>
              <a:srgbClr val="ACCD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50545" y="232410"/>
            <a:ext cx="400494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第四章  典型事故案例分析</a:t>
            </a:r>
          </a:p>
        </p:txBody>
      </p:sp>
      <p:grpSp>
        <p:nvGrpSpPr>
          <p:cNvPr id="56" name="组合 55"/>
          <p:cNvGrpSpPr/>
          <p:nvPr/>
        </p:nvGrpSpPr>
        <p:grpSpPr>
          <a:xfrm flipH="1" flipV="1">
            <a:off x="7539178" y="4220024"/>
            <a:ext cx="1604822" cy="923926"/>
            <a:chOff x="0" y="-1"/>
            <a:chExt cx="7563224" cy="4354287"/>
          </a:xfrm>
        </p:grpSpPr>
        <p:pic>
          <p:nvPicPr>
            <p:cNvPr id="57" name="图片 56"/>
            <p:cNvPicPr>
              <a:picLocks noChangeAspect="1"/>
            </p:cNvPicPr>
            <p:nvPr/>
          </p:nvPicPr>
          <p:blipFill>
            <a:blip r:embed="rId3"/>
            <a:stretch>
              <a:fillRect/>
            </a:stretch>
          </p:blipFill>
          <p:spPr>
            <a:xfrm>
              <a:off x="0" y="-1"/>
              <a:ext cx="7563224" cy="4354287"/>
            </a:xfrm>
            <a:prstGeom prst="rect">
              <a:avLst/>
            </a:prstGeom>
          </p:spPr>
        </p:pic>
        <p:pic>
          <p:nvPicPr>
            <p:cNvPr id="58" name="图片 57"/>
            <p:cNvPicPr>
              <a:picLocks noChangeAspect="1"/>
            </p:cNvPicPr>
            <p:nvPr/>
          </p:nvPicPr>
          <p:blipFill>
            <a:blip r:embed="rId4"/>
            <a:stretch>
              <a:fillRect/>
            </a:stretch>
          </p:blipFill>
          <p:spPr>
            <a:xfrm>
              <a:off x="2" y="0"/>
              <a:ext cx="6255656" cy="1990719"/>
            </a:xfrm>
            <a:prstGeom prst="rect">
              <a:avLst/>
            </a:prstGeom>
          </p:spPr>
        </p:pic>
      </p:grpSp>
      <p:grpSp>
        <p:nvGrpSpPr>
          <p:cNvPr id="13" name="组合 12"/>
          <p:cNvGrpSpPr/>
          <p:nvPr/>
        </p:nvGrpSpPr>
        <p:grpSpPr>
          <a:xfrm>
            <a:off x="314325" y="1021715"/>
            <a:ext cx="8515350" cy="3522980"/>
            <a:chOff x="285" y="1714"/>
            <a:chExt cx="13410" cy="5548"/>
          </a:xfrm>
        </p:grpSpPr>
        <p:grpSp>
          <p:nvGrpSpPr>
            <p:cNvPr id="9" name="组合 8"/>
            <p:cNvGrpSpPr/>
            <p:nvPr/>
          </p:nvGrpSpPr>
          <p:grpSpPr>
            <a:xfrm>
              <a:off x="8759" y="1714"/>
              <a:ext cx="4936" cy="5548"/>
              <a:chOff x="5446" y="2284"/>
              <a:chExt cx="6850" cy="5548"/>
            </a:xfrm>
          </p:grpSpPr>
          <p:sp>
            <p:nvSpPr>
              <p:cNvPr id="10" name="矩形 9"/>
              <p:cNvSpPr/>
              <p:nvPr/>
            </p:nvSpPr>
            <p:spPr>
              <a:xfrm>
                <a:off x="5446" y="2284"/>
                <a:ext cx="6850" cy="5548"/>
              </a:xfrm>
              <a:prstGeom prst="rect">
                <a:avLst/>
              </a:prstGeom>
              <a:solidFill>
                <a:srgbClr val="C0E5F9"/>
              </a:solidFill>
              <a:ln>
                <a:solidFill>
                  <a:srgbClr val="C0E5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563" y="2371"/>
                <a:ext cx="6616" cy="5374"/>
              </a:xfrm>
              <a:prstGeom prst="rect">
                <a:avLst/>
              </a:prstGeom>
              <a:noFill/>
            </p:spPr>
            <p:txBody>
              <a:bodyPr wrap="square" rtlCol="0" anchor="t">
                <a:spAutoFit/>
              </a:bodyPr>
              <a:lstStyle/>
              <a:p>
                <a:pPr indent="482600" algn="just" defTabSz="1218565" fontAlgn="base" hangingPunct="0">
                  <a:lnSpc>
                    <a:spcPct val="12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而根据现场消防指挥部消息，已经能确定堆放场存放着硝酸钾、硝酸钠等硝酸盐物质，这都是常温环境下的良好氧化剂，加上现场还有遇水后会产生反应释放氢气并释放大量热的钠，所以爆炸后产生效果犹如火箭燃料爆炸一般。</a:t>
                </a:r>
              </a:p>
            </p:txBody>
          </p:sp>
        </p:grpSp>
        <p:sp>
          <p:nvSpPr>
            <p:cNvPr id="84996" name="Rectangle 2" descr="588"/>
            <p:cNvSpPr>
              <a:spLocks noGrp="1" noChangeAspect="1"/>
            </p:cNvSpPr>
            <p:nvPr/>
          </p:nvSpPr>
          <p:spPr>
            <a:xfrm>
              <a:off x="285" y="1714"/>
              <a:ext cx="8371" cy="5548"/>
            </a:xfrm>
            <a:prstGeom prst="rect">
              <a:avLst/>
            </a:prstGeom>
            <a:blipFill rotWithShape="1">
              <a:blip r:embed="rId5"/>
              <a:stretch>
                <a:fillRect/>
              </a:stretch>
            </a:blipFill>
            <a:ln w="9525" cap="flat" cmpd="sng">
              <a:solidFill>
                <a:schemeClr val="tx1"/>
              </a:solidFill>
              <a:prstDash val="solid"/>
              <a:bevel/>
              <a:headEnd type="none" w="med" len="med"/>
              <a:tailEnd type="none" w="med" len="med"/>
            </a:ln>
          </p:spPr>
          <p:txBody>
            <a:bodyPr anchor="t"/>
            <a:lstStyle/>
            <a:p>
              <a:pPr defTabSz="1218565" eaLnBrk="0" fontAlgn="base" hangingPunct="0">
                <a:spcBef>
                  <a:spcPct val="0"/>
                </a:spcBef>
                <a:spcAft>
                  <a:spcPct val="0"/>
                </a:spcAft>
              </a:pPr>
              <a:endParaRPr lang="zh-CN" altLang="en-US" dirty="0">
                <a:solidFill>
                  <a:prstClr val="black"/>
                </a:solidFill>
                <a:latin typeface="Arial" panose="020B0604020202020204" pitchFamily="34" charset="0"/>
                <a:ea typeface="宋体" panose="02010600030101010101" pitchFamily="2" charset="-122"/>
              </a:endParaRPr>
            </a:p>
          </p:txBody>
        </p:sp>
        <p:sp>
          <p:nvSpPr>
            <p:cNvPr id="8" name="直角三角形 7"/>
            <p:cNvSpPr/>
            <p:nvPr/>
          </p:nvSpPr>
          <p:spPr>
            <a:xfrm rot="10800000">
              <a:off x="6872" y="1726"/>
              <a:ext cx="1769" cy="1909"/>
            </a:xfrm>
            <a:prstGeom prst="rtTriangle">
              <a:avLst/>
            </a:prstGeom>
            <a:solidFill>
              <a:srgbClr val="ACCD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p:nvSpPr>
          <p:spPr>
            <a:xfrm>
              <a:off x="306" y="5338"/>
              <a:ext cx="1769" cy="1909"/>
            </a:xfrm>
            <a:prstGeom prst="rtTriangle">
              <a:avLst/>
            </a:prstGeom>
            <a:solidFill>
              <a:srgbClr val="ACCD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50545" y="232410"/>
            <a:ext cx="400494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第四章  典型事故案例分析</a:t>
            </a:r>
          </a:p>
        </p:txBody>
      </p:sp>
      <p:grpSp>
        <p:nvGrpSpPr>
          <p:cNvPr id="56" name="组合 55"/>
          <p:cNvGrpSpPr/>
          <p:nvPr/>
        </p:nvGrpSpPr>
        <p:grpSpPr>
          <a:xfrm flipH="1" flipV="1">
            <a:off x="7539178" y="4220024"/>
            <a:ext cx="1604822" cy="923926"/>
            <a:chOff x="0" y="-1"/>
            <a:chExt cx="7563224" cy="4354287"/>
          </a:xfrm>
        </p:grpSpPr>
        <p:pic>
          <p:nvPicPr>
            <p:cNvPr id="57" name="图片 56"/>
            <p:cNvPicPr>
              <a:picLocks noChangeAspect="1"/>
            </p:cNvPicPr>
            <p:nvPr/>
          </p:nvPicPr>
          <p:blipFill>
            <a:blip r:embed="rId3"/>
            <a:stretch>
              <a:fillRect/>
            </a:stretch>
          </p:blipFill>
          <p:spPr>
            <a:xfrm>
              <a:off x="0" y="-1"/>
              <a:ext cx="7563224" cy="4354287"/>
            </a:xfrm>
            <a:prstGeom prst="rect">
              <a:avLst/>
            </a:prstGeom>
          </p:spPr>
        </p:pic>
        <p:pic>
          <p:nvPicPr>
            <p:cNvPr id="58" name="图片 57"/>
            <p:cNvPicPr>
              <a:picLocks noChangeAspect="1"/>
            </p:cNvPicPr>
            <p:nvPr/>
          </p:nvPicPr>
          <p:blipFill>
            <a:blip r:embed="rId4"/>
            <a:stretch>
              <a:fillRect/>
            </a:stretch>
          </p:blipFill>
          <p:spPr>
            <a:xfrm>
              <a:off x="2" y="0"/>
              <a:ext cx="6255656" cy="1990719"/>
            </a:xfrm>
            <a:prstGeom prst="rect">
              <a:avLst/>
            </a:prstGeom>
          </p:spPr>
        </p:pic>
      </p:grpSp>
      <p:grpSp>
        <p:nvGrpSpPr>
          <p:cNvPr id="15" name="组合 14"/>
          <p:cNvGrpSpPr/>
          <p:nvPr/>
        </p:nvGrpSpPr>
        <p:grpSpPr>
          <a:xfrm>
            <a:off x="564833" y="1165225"/>
            <a:ext cx="8014970" cy="3207385"/>
            <a:chOff x="858" y="1640"/>
            <a:chExt cx="12622" cy="5051"/>
          </a:xfrm>
        </p:grpSpPr>
        <p:grpSp>
          <p:nvGrpSpPr>
            <p:cNvPr id="9" name="组合 8"/>
            <p:cNvGrpSpPr/>
            <p:nvPr/>
          </p:nvGrpSpPr>
          <p:grpSpPr>
            <a:xfrm>
              <a:off x="858" y="1640"/>
              <a:ext cx="4936" cy="5051"/>
              <a:chOff x="5446" y="2359"/>
              <a:chExt cx="6850" cy="5051"/>
            </a:xfrm>
          </p:grpSpPr>
          <p:sp>
            <p:nvSpPr>
              <p:cNvPr id="10" name="矩形 9"/>
              <p:cNvSpPr/>
              <p:nvPr/>
            </p:nvSpPr>
            <p:spPr>
              <a:xfrm>
                <a:off x="5446" y="2359"/>
                <a:ext cx="6850" cy="5051"/>
              </a:xfrm>
              <a:prstGeom prst="rect">
                <a:avLst/>
              </a:prstGeom>
              <a:solidFill>
                <a:srgbClr val="C0E5F9"/>
              </a:solidFill>
              <a:ln>
                <a:solidFill>
                  <a:srgbClr val="C0E5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563" y="2464"/>
                <a:ext cx="6616" cy="4851"/>
              </a:xfrm>
              <a:prstGeom prst="rect">
                <a:avLst/>
              </a:prstGeom>
              <a:noFill/>
            </p:spPr>
            <p:txBody>
              <a:bodyPr wrap="square" rtlCol="0" anchor="t">
                <a:spAutoFit/>
              </a:bodyPr>
              <a:lstStyle/>
              <a:p>
                <a:pPr indent="457200" algn="just" defTabSz="1218565" fontAlgn="base" hangingPunct="0">
                  <a:lnSpc>
                    <a:spcPct val="120000"/>
                  </a:lnSpc>
                  <a:spcBef>
                    <a:spcPts val="0"/>
                  </a:spcBef>
                  <a:spcAft>
                    <a:spcPts val="0"/>
                  </a:spcAft>
                </a:pPr>
                <a:r>
                  <a:rPr lang="zh-CN" altLang="en-US"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所以，这次灾难的责任很大程度在于码头管理者的责任缺失，在消防队前来救灾时更是根本不知道现场危险品的具体数量和位置，无法向消防队告知哪里的货物不可用水去救火，间接导致了救火工作遭遇严重伤亡等阻碍情况。</a:t>
                </a:r>
              </a:p>
            </p:txBody>
          </p:sp>
        </p:grpSp>
        <p:sp>
          <p:nvSpPr>
            <p:cNvPr id="86020" name="Rectangle 2" descr="589"/>
            <p:cNvSpPr>
              <a:spLocks noGrp="1" noChangeAspect="1"/>
            </p:cNvSpPr>
            <p:nvPr/>
          </p:nvSpPr>
          <p:spPr>
            <a:xfrm>
              <a:off x="5919" y="1640"/>
              <a:ext cx="7561" cy="5051"/>
            </a:xfrm>
            <a:prstGeom prst="rect">
              <a:avLst/>
            </a:prstGeom>
            <a:blipFill rotWithShape="1">
              <a:blip r:embed="rId5"/>
              <a:stretch>
                <a:fillRect/>
              </a:stretch>
            </a:blipFill>
            <a:ln w="9525" cap="flat" cmpd="sng">
              <a:solidFill>
                <a:schemeClr val="tx1"/>
              </a:solidFill>
              <a:prstDash val="solid"/>
              <a:bevel/>
              <a:headEnd type="none" w="med" len="med"/>
              <a:tailEnd type="none" w="med" len="med"/>
            </a:ln>
          </p:spPr>
          <p:txBody>
            <a:bodyPr anchor="t"/>
            <a:lstStyle/>
            <a:p>
              <a:pPr defTabSz="1218565" eaLnBrk="0" fontAlgn="base" hangingPunct="0">
                <a:spcBef>
                  <a:spcPct val="0"/>
                </a:spcBef>
                <a:spcAft>
                  <a:spcPct val="0"/>
                </a:spcAft>
              </a:pPr>
              <a:endParaRPr lang="zh-CN" altLang="en-US" dirty="0">
                <a:solidFill>
                  <a:prstClr val="black"/>
                </a:solidFill>
                <a:latin typeface="Arial" panose="020B0604020202020204" pitchFamily="34" charset="0"/>
                <a:ea typeface="宋体" panose="02010600030101010101" pitchFamily="2" charset="-122"/>
              </a:endParaRPr>
            </a:p>
          </p:txBody>
        </p:sp>
        <p:sp>
          <p:nvSpPr>
            <p:cNvPr id="8" name="直角三角形 7"/>
            <p:cNvSpPr/>
            <p:nvPr/>
          </p:nvSpPr>
          <p:spPr>
            <a:xfrm rot="5400000">
              <a:off x="6014" y="1600"/>
              <a:ext cx="1769" cy="1909"/>
            </a:xfrm>
            <a:prstGeom prst="rtTriangle">
              <a:avLst/>
            </a:prstGeom>
            <a:solidFill>
              <a:srgbClr val="ACCD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16200000">
              <a:off x="11626" y="4831"/>
              <a:ext cx="1769" cy="1909"/>
            </a:xfrm>
            <a:prstGeom prst="rtTriangle">
              <a:avLst/>
            </a:prstGeom>
            <a:solidFill>
              <a:srgbClr val="ACCD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50545" y="232410"/>
            <a:ext cx="400494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第四章  典型事故案例分析</a:t>
            </a:r>
          </a:p>
        </p:txBody>
      </p:sp>
      <p:grpSp>
        <p:nvGrpSpPr>
          <p:cNvPr id="56" name="组合 55"/>
          <p:cNvGrpSpPr/>
          <p:nvPr/>
        </p:nvGrpSpPr>
        <p:grpSpPr>
          <a:xfrm flipH="1" flipV="1">
            <a:off x="7539178" y="4220024"/>
            <a:ext cx="1604822" cy="923926"/>
            <a:chOff x="0" y="-1"/>
            <a:chExt cx="7563224" cy="4354287"/>
          </a:xfrm>
        </p:grpSpPr>
        <p:pic>
          <p:nvPicPr>
            <p:cNvPr id="57" name="图片 56"/>
            <p:cNvPicPr>
              <a:picLocks noChangeAspect="1"/>
            </p:cNvPicPr>
            <p:nvPr/>
          </p:nvPicPr>
          <p:blipFill>
            <a:blip r:embed="rId3"/>
            <a:stretch>
              <a:fillRect/>
            </a:stretch>
          </p:blipFill>
          <p:spPr>
            <a:xfrm>
              <a:off x="0" y="-1"/>
              <a:ext cx="7563224" cy="4354287"/>
            </a:xfrm>
            <a:prstGeom prst="rect">
              <a:avLst/>
            </a:prstGeom>
          </p:spPr>
        </p:pic>
        <p:pic>
          <p:nvPicPr>
            <p:cNvPr id="58" name="图片 57"/>
            <p:cNvPicPr>
              <a:picLocks noChangeAspect="1"/>
            </p:cNvPicPr>
            <p:nvPr/>
          </p:nvPicPr>
          <p:blipFill>
            <a:blip r:embed="rId4"/>
            <a:stretch>
              <a:fillRect/>
            </a:stretch>
          </p:blipFill>
          <p:spPr>
            <a:xfrm>
              <a:off x="2" y="0"/>
              <a:ext cx="6255656" cy="1990719"/>
            </a:xfrm>
            <a:prstGeom prst="rect">
              <a:avLst/>
            </a:prstGeom>
          </p:spPr>
        </p:pic>
      </p:grpSp>
      <p:sp>
        <p:nvSpPr>
          <p:cNvPr id="2" name="文本框 1"/>
          <p:cNvSpPr txBox="1"/>
          <p:nvPr/>
        </p:nvSpPr>
        <p:spPr>
          <a:xfrm>
            <a:off x="1763713" y="724535"/>
            <a:ext cx="5616575" cy="398780"/>
          </a:xfrm>
          <a:prstGeom prst="rect">
            <a:avLst/>
          </a:prstGeom>
          <a:noFill/>
        </p:spPr>
        <p:txBody>
          <a:bodyPr wrap="none" rtlCol="0" anchor="t">
            <a:spAutoFit/>
          </a:bodyPr>
          <a:lstStyle/>
          <a:p>
            <a:pPr algn="l"/>
            <a:r>
              <a:rPr lang="zh-CN" altLang="en-US" sz="20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中交四航局东莞“4•13”起重机倾覆重大事故</a:t>
            </a:r>
          </a:p>
        </p:txBody>
      </p:sp>
      <p:sp>
        <p:nvSpPr>
          <p:cNvPr id="6" name="文本框 5"/>
          <p:cNvSpPr txBox="1"/>
          <p:nvPr/>
        </p:nvSpPr>
        <p:spPr>
          <a:xfrm>
            <a:off x="3718560" y="1139825"/>
            <a:ext cx="1706880" cy="383540"/>
          </a:xfrm>
          <a:prstGeom prst="rect">
            <a:avLst/>
          </a:prstGeom>
          <a:noFill/>
        </p:spPr>
        <p:txBody>
          <a:bodyPr wrap="none" rtlCol="0" anchor="t">
            <a:spAutoFit/>
          </a:bodyPr>
          <a:lstStyle/>
          <a:p>
            <a:pPr algn="l"/>
            <a:r>
              <a:rPr lang="zh-CN" altLang="en-US" sz="19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一、事故简介</a:t>
            </a:r>
          </a:p>
        </p:txBody>
      </p:sp>
      <p:grpSp>
        <p:nvGrpSpPr>
          <p:cNvPr id="9" name="组合 8"/>
          <p:cNvGrpSpPr/>
          <p:nvPr/>
        </p:nvGrpSpPr>
        <p:grpSpPr>
          <a:xfrm>
            <a:off x="1041400" y="1661795"/>
            <a:ext cx="7061200" cy="3134995"/>
            <a:chOff x="1633" y="1252"/>
            <a:chExt cx="11120" cy="4937"/>
          </a:xfrm>
        </p:grpSpPr>
        <p:sp>
          <p:nvSpPr>
            <p:cNvPr id="10" name="矩形 9"/>
            <p:cNvSpPr/>
            <p:nvPr/>
          </p:nvSpPr>
          <p:spPr>
            <a:xfrm>
              <a:off x="1633" y="1252"/>
              <a:ext cx="11120" cy="4937"/>
            </a:xfrm>
            <a:prstGeom prst="rect">
              <a:avLst/>
            </a:prstGeom>
            <a:solidFill>
              <a:srgbClr val="C0E5F9"/>
            </a:solidFill>
            <a:ln>
              <a:solidFill>
                <a:srgbClr val="C0E5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731" y="1326"/>
              <a:ext cx="10925" cy="4789"/>
            </a:xfrm>
            <a:prstGeom prst="rect">
              <a:avLst/>
            </a:prstGeom>
            <a:noFill/>
          </p:spPr>
          <p:txBody>
            <a:bodyPr wrap="square" rtlCol="0" anchor="t">
              <a:spAutoFit/>
            </a:bodyPr>
            <a:lstStyle/>
            <a:p>
              <a:pPr indent="431800" algn="just" defTabSz="1218565" fontAlgn="base" hangingPunct="0">
                <a:lnSpc>
                  <a:spcPts val="2300"/>
                </a:lnSpc>
                <a:spcBef>
                  <a:spcPts val="0"/>
                </a:spcBef>
                <a:spcAft>
                  <a:spcPct val="0"/>
                </a:spcAft>
              </a:pPr>
              <a:r>
                <a:rPr lang="zh-CN" altLang="en-US" sz="1700" dirty="0">
                  <a:solidFill>
                    <a:schemeClr val="tx1">
                      <a:lumMod val="85000"/>
                      <a:lumOff val="15000"/>
                    </a:schemeClr>
                  </a:solidFill>
                  <a:latin typeface="微软雅黑" panose="020B0503020204020204" pitchFamily="34" charset="-122"/>
                  <a:ea typeface="微软雅黑" panose="020B0503020204020204" pitchFamily="34" charset="-122"/>
                  <a:sym typeface="+mn-ea"/>
                </a:rPr>
                <a:t>2016年4月11日20-22时，冯小松操作事故起重机进行钢筋吊运作业，工作完成后将事故起重机停放在3号生产线离轨道事故端116m处，停机后没有将夹轨器放下并夹紧轨道。至事故发生前，事故起重机没有作业。4月13日2时起，广东省受到一条长约500公里的飑线影响，出现了8-10级、阵风11级以上强对流天气。5时38分许，飑线弓状回波顶突袭事发地，风力迅速增大，阵风达到10-11级。在风力作用下，起重机沿轨道向生活区集装箱组合房方向移动并逐渐加速，速度超过可倾覆的临界速度，到达轨道终端时，撞击止挡出轨遇到阻碍，整机向前倾覆。倾覆后的起重机压塌部分集装箱组合房，造成居住在集装箱组合房内的人员18人死亡、33人受伤，直接经济损失1861万元。</a:t>
              </a: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50545" y="232410"/>
            <a:ext cx="400494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第四章  典型事故案例分析</a:t>
            </a:r>
          </a:p>
        </p:txBody>
      </p:sp>
      <p:grpSp>
        <p:nvGrpSpPr>
          <p:cNvPr id="56" name="组合 55"/>
          <p:cNvGrpSpPr/>
          <p:nvPr/>
        </p:nvGrpSpPr>
        <p:grpSpPr>
          <a:xfrm flipH="1" flipV="1">
            <a:off x="7539178" y="4220024"/>
            <a:ext cx="1604822" cy="923926"/>
            <a:chOff x="0" y="-1"/>
            <a:chExt cx="7563224" cy="4354287"/>
          </a:xfrm>
        </p:grpSpPr>
        <p:pic>
          <p:nvPicPr>
            <p:cNvPr id="57" name="图片 56"/>
            <p:cNvPicPr>
              <a:picLocks noChangeAspect="1"/>
            </p:cNvPicPr>
            <p:nvPr/>
          </p:nvPicPr>
          <p:blipFill>
            <a:blip r:embed="rId3"/>
            <a:stretch>
              <a:fillRect/>
            </a:stretch>
          </p:blipFill>
          <p:spPr>
            <a:xfrm>
              <a:off x="0" y="-1"/>
              <a:ext cx="7563224" cy="4354287"/>
            </a:xfrm>
            <a:prstGeom prst="rect">
              <a:avLst/>
            </a:prstGeom>
          </p:spPr>
        </p:pic>
        <p:pic>
          <p:nvPicPr>
            <p:cNvPr id="58" name="图片 57"/>
            <p:cNvPicPr>
              <a:picLocks noChangeAspect="1"/>
            </p:cNvPicPr>
            <p:nvPr/>
          </p:nvPicPr>
          <p:blipFill>
            <a:blip r:embed="rId4"/>
            <a:stretch>
              <a:fillRect/>
            </a:stretch>
          </p:blipFill>
          <p:spPr>
            <a:xfrm>
              <a:off x="2" y="0"/>
              <a:ext cx="6255656" cy="1990719"/>
            </a:xfrm>
            <a:prstGeom prst="rect">
              <a:avLst/>
            </a:prstGeom>
          </p:spPr>
        </p:pic>
      </p:grpSp>
      <p:grpSp>
        <p:nvGrpSpPr>
          <p:cNvPr id="15" name="组合 14"/>
          <p:cNvGrpSpPr/>
          <p:nvPr/>
        </p:nvGrpSpPr>
        <p:grpSpPr>
          <a:xfrm>
            <a:off x="1157605" y="838835"/>
            <a:ext cx="6828790" cy="3999230"/>
            <a:chOff x="1463" y="1291"/>
            <a:chExt cx="10754" cy="6298"/>
          </a:xfrm>
        </p:grpSpPr>
        <p:pic>
          <p:nvPicPr>
            <p:cNvPr id="13" name="图片 12"/>
            <p:cNvPicPr>
              <a:picLocks noChangeAspect="1"/>
            </p:cNvPicPr>
            <p:nvPr/>
          </p:nvPicPr>
          <p:blipFill>
            <a:blip r:embed="rId5"/>
            <a:stretch>
              <a:fillRect/>
            </a:stretch>
          </p:blipFill>
          <p:spPr>
            <a:xfrm>
              <a:off x="1463" y="1291"/>
              <a:ext cx="10754" cy="6299"/>
            </a:xfrm>
            <a:prstGeom prst="rect">
              <a:avLst/>
            </a:prstGeom>
          </p:spPr>
        </p:pic>
        <p:sp>
          <p:nvSpPr>
            <p:cNvPr id="14" name="直角三角形 13"/>
            <p:cNvSpPr/>
            <p:nvPr/>
          </p:nvSpPr>
          <p:spPr>
            <a:xfrm>
              <a:off x="1493" y="5681"/>
              <a:ext cx="1769" cy="1909"/>
            </a:xfrm>
            <a:prstGeom prst="rtTriangle">
              <a:avLst/>
            </a:prstGeom>
            <a:solidFill>
              <a:srgbClr val="ACCD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50545" y="232410"/>
            <a:ext cx="400494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第四章  典型事故案例分析</a:t>
            </a:r>
          </a:p>
        </p:txBody>
      </p:sp>
      <p:grpSp>
        <p:nvGrpSpPr>
          <p:cNvPr id="56" name="组合 55"/>
          <p:cNvGrpSpPr/>
          <p:nvPr/>
        </p:nvGrpSpPr>
        <p:grpSpPr>
          <a:xfrm flipH="1" flipV="1">
            <a:off x="7539178" y="4220024"/>
            <a:ext cx="1604822" cy="923926"/>
            <a:chOff x="0" y="-1"/>
            <a:chExt cx="7563224" cy="4354287"/>
          </a:xfrm>
        </p:grpSpPr>
        <p:pic>
          <p:nvPicPr>
            <p:cNvPr id="57" name="图片 56"/>
            <p:cNvPicPr>
              <a:picLocks noChangeAspect="1"/>
            </p:cNvPicPr>
            <p:nvPr/>
          </p:nvPicPr>
          <p:blipFill>
            <a:blip r:embed="rId3"/>
            <a:stretch>
              <a:fillRect/>
            </a:stretch>
          </p:blipFill>
          <p:spPr>
            <a:xfrm>
              <a:off x="0" y="-1"/>
              <a:ext cx="7563224" cy="4354287"/>
            </a:xfrm>
            <a:prstGeom prst="rect">
              <a:avLst/>
            </a:prstGeom>
          </p:spPr>
        </p:pic>
        <p:pic>
          <p:nvPicPr>
            <p:cNvPr id="58" name="图片 57"/>
            <p:cNvPicPr>
              <a:picLocks noChangeAspect="1"/>
            </p:cNvPicPr>
            <p:nvPr/>
          </p:nvPicPr>
          <p:blipFill>
            <a:blip r:embed="rId4"/>
            <a:stretch>
              <a:fillRect/>
            </a:stretch>
          </p:blipFill>
          <p:spPr>
            <a:xfrm>
              <a:off x="2" y="0"/>
              <a:ext cx="6255656" cy="1990719"/>
            </a:xfrm>
            <a:prstGeom prst="rect">
              <a:avLst/>
            </a:prstGeom>
          </p:spPr>
        </p:pic>
      </p:grpSp>
      <p:pic>
        <p:nvPicPr>
          <p:cNvPr id="2" name="图片 1"/>
          <p:cNvPicPr>
            <a:picLocks noChangeAspect="1"/>
          </p:cNvPicPr>
          <p:nvPr/>
        </p:nvPicPr>
        <p:blipFill>
          <a:blip r:embed="rId5"/>
          <a:stretch>
            <a:fillRect/>
          </a:stretch>
        </p:blipFill>
        <p:spPr>
          <a:xfrm>
            <a:off x="1114743" y="826770"/>
            <a:ext cx="6914515" cy="3961765"/>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矩形 40"/>
          <p:cNvSpPr/>
          <p:nvPr/>
        </p:nvSpPr>
        <p:spPr>
          <a:xfrm>
            <a:off x="952500" y="1143000"/>
            <a:ext cx="7240270" cy="1250315"/>
          </a:xfrm>
          <a:prstGeom prst="rect">
            <a:avLst/>
          </a:prstGeom>
          <a:solidFill>
            <a:srgbClr val="C0E5F9"/>
          </a:solidFill>
          <a:ln>
            <a:solidFill>
              <a:srgbClr val="C0E5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50545" y="232410"/>
            <a:ext cx="400494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第四章  典型事故案例分析</a:t>
            </a:r>
          </a:p>
        </p:txBody>
      </p:sp>
      <p:grpSp>
        <p:nvGrpSpPr>
          <p:cNvPr id="56" name="组合 55"/>
          <p:cNvGrpSpPr/>
          <p:nvPr/>
        </p:nvGrpSpPr>
        <p:grpSpPr>
          <a:xfrm flipH="1" flipV="1">
            <a:off x="7539178" y="4220024"/>
            <a:ext cx="1604822" cy="923926"/>
            <a:chOff x="0" y="-1"/>
            <a:chExt cx="7563224" cy="4354287"/>
          </a:xfrm>
        </p:grpSpPr>
        <p:pic>
          <p:nvPicPr>
            <p:cNvPr id="57" name="图片 56"/>
            <p:cNvPicPr>
              <a:picLocks noChangeAspect="1"/>
            </p:cNvPicPr>
            <p:nvPr/>
          </p:nvPicPr>
          <p:blipFill>
            <a:blip r:embed="rId3"/>
            <a:stretch>
              <a:fillRect/>
            </a:stretch>
          </p:blipFill>
          <p:spPr>
            <a:xfrm>
              <a:off x="0" y="-1"/>
              <a:ext cx="7563224" cy="4354287"/>
            </a:xfrm>
            <a:prstGeom prst="rect">
              <a:avLst/>
            </a:prstGeom>
          </p:spPr>
        </p:pic>
        <p:pic>
          <p:nvPicPr>
            <p:cNvPr id="58" name="图片 57"/>
            <p:cNvPicPr>
              <a:picLocks noChangeAspect="1"/>
            </p:cNvPicPr>
            <p:nvPr/>
          </p:nvPicPr>
          <p:blipFill>
            <a:blip r:embed="rId4"/>
            <a:stretch>
              <a:fillRect/>
            </a:stretch>
          </p:blipFill>
          <p:spPr>
            <a:xfrm>
              <a:off x="2" y="0"/>
              <a:ext cx="6255656" cy="1990719"/>
            </a:xfrm>
            <a:prstGeom prst="rect">
              <a:avLst/>
            </a:prstGeom>
          </p:spPr>
        </p:pic>
      </p:grpSp>
      <p:sp>
        <p:nvSpPr>
          <p:cNvPr id="6" name="文本框 5"/>
          <p:cNvSpPr txBox="1"/>
          <p:nvPr/>
        </p:nvSpPr>
        <p:spPr>
          <a:xfrm>
            <a:off x="861060" y="673100"/>
            <a:ext cx="1706880" cy="383540"/>
          </a:xfrm>
          <a:prstGeom prst="rect">
            <a:avLst/>
          </a:prstGeom>
          <a:noFill/>
        </p:spPr>
        <p:txBody>
          <a:bodyPr wrap="none" rtlCol="0" anchor="t">
            <a:spAutoFit/>
          </a:bodyPr>
          <a:lstStyle/>
          <a:p>
            <a:r>
              <a:rPr lang="zh-CN" altLang="en-US" sz="19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二、原因分析</a:t>
            </a:r>
          </a:p>
        </p:txBody>
      </p:sp>
      <p:sp>
        <p:nvSpPr>
          <p:cNvPr id="7" name="文本框 6"/>
          <p:cNvSpPr txBox="1"/>
          <p:nvPr/>
        </p:nvSpPr>
        <p:spPr>
          <a:xfrm>
            <a:off x="951865" y="2500630"/>
            <a:ext cx="3268980" cy="829945"/>
          </a:xfrm>
          <a:prstGeom prst="rect">
            <a:avLst/>
          </a:prstGeom>
          <a:noFill/>
        </p:spPr>
        <p:txBody>
          <a:bodyPr wrap="square" rtlCol="0" anchor="t">
            <a:spAutoFit/>
          </a:bodyPr>
          <a:lstStyle/>
          <a:p>
            <a:pPr algn="just" defTabSz="1218565"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sym typeface="+mn-ea"/>
              </a:rPr>
              <a:t>通过反复的现场勘验、调查取证、模拟计算、专家论证、综合分析，查明事故的直接原因是：</a:t>
            </a:r>
            <a:endParaRPr lang="zh-CN" altLang="en-US" sz="1600"/>
          </a:p>
        </p:txBody>
      </p:sp>
      <p:sp>
        <p:nvSpPr>
          <p:cNvPr id="8" name="文本框 7"/>
          <p:cNvSpPr txBox="1"/>
          <p:nvPr/>
        </p:nvSpPr>
        <p:spPr>
          <a:xfrm>
            <a:off x="903605" y="1237615"/>
            <a:ext cx="7336790" cy="1076325"/>
          </a:xfrm>
          <a:prstGeom prst="rect">
            <a:avLst/>
          </a:prstGeom>
          <a:noFill/>
        </p:spPr>
        <p:txBody>
          <a:bodyPr wrap="square" rtlCol="0" anchor="t">
            <a:spAutoFit/>
          </a:bodyPr>
          <a:lstStyle/>
          <a:p>
            <a:pPr indent="406400" algn="just" fontAlgn="auto"/>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经现场勘验，事故发生前，事故起重机的</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4</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个夹轨器齐全、有效且均可以正常投入使用，但均处于非工作的收起状态。经抗倾覆稳定性计算验证，事故起重机滑动至轨道终端时的速度已超过造成倾覆的临界速度，倾覆是必然的结果。调查认定，若夹轨器处于工作状态，事故起重机不会沿轨道滑动至终端并倾覆。</a:t>
            </a:r>
          </a:p>
        </p:txBody>
      </p:sp>
      <p:sp>
        <p:nvSpPr>
          <p:cNvPr id="10" name="同侧圆角矩形 9"/>
          <p:cNvSpPr/>
          <p:nvPr/>
        </p:nvSpPr>
        <p:spPr>
          <a:xfrm rot="5400000">
            <a:off x="5838825" y="1973580"/>
            <a:ext cx="735965" cy="3971290"/>
          </a:xfrm>
          <a:prstGeom prst="round2SameRect">
            <a:avLst>
              <a:gd name="adj1" fmla="val 50000"/>
              <a:gd name="adj2" fmla="val 0"/>
            </a:avLst>
          </a:prstGeom>
          <a:solidFill>
            <a:srgbClr val="4843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1" name="平行四边形 10"/>
          <p:cNvSpPr/>
          <p:nvPr/>
        </p:nvSpPr>
        <p:spPr>
          <a:xfrm rot="16200000">
            <a:off x="3922395" y="3890010"/>
            <a:ext cx="1299210" cy="702310"/>
          </a:xfrm>
          <a:prstGeom prst="parallelogram">
            <a:avLst>
              <a:gd name="adj" fmla="val 8760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3" name="同侧圆角矩形 12"/>
          <p:cNvSpPr/>
          <p:nvPr/>
        </p:nvSpPr>
        <p:spPr>
          <a:xfrm rot="5400000">
            <a:off x="5838825" y="1119505"/>
            <a:ext cx="735965" cy="3971290"/>
          </a:xfrm>
          <a:prstGeom prst="round2SameRect">
            <a:avLst>
              <a:gd name="adj1" fmla="val 50000"/>
              <a:gd name="adj2" fmla="val 0"/>
            </a:avLst>
          </a:prstGeom>
          <a:solidFill>
            <a:srgbClr val="EAA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4" name="平行四边形 13"/>
          <p:cNvSpPr/>
          <p:nvPr/>
        </p:nvSpPr>
        <p:spPr>
          <a:xfrm rot="16200000">
            <a:off x="3922395" y="3035935"/>
            <a:ext cx="1299210" cy="702310"/>
          </a:xfrm>
          <a:prstGeom prst="parallelogram">
            <a:avLst>
              <a:gd name="adj" fmla="val 87601"/>
            </a:avLst>
          </a:prstGeom>
          <a:solidFill>
            <a:srgbClr val="B4D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31" name="矩形 30"/>
          <p:cNvSpPr/>
          <p:nvPr/>
        </p:nvSpPr>
        <p:spPr>
          <a:xfrm>
            <a:off x="4861560" y="2863850"/>
            <a:ext cx="808990" cy="553085"/>
          </a:xfrm>
          <a:prstGeom prst="rect">
            <a:avLst/>
          </a:prstGeom>
        </p:spPr>
        <p:txBody>
          <a:bodyPr wrap="square">
            <a:spAutoFit/>
          </a:bodyPr>
          <a:lstStyle/>
          <a:p>
            <a:pPr algn="ctr"/>
            <a:r>
              <a:rPr lang="en-US" altLang="zh-CN" sz="3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02</a:t>
            </a:r>
            <a:endParaRPr lang="zh-CN" altLang="en-US" sz="3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2" name="矩形 31"/>
          <p:cNvSpPr/>
          <p:nvPr/>
        </p:nvSpPr>
        <p:spPr>
          <a:xfrm>
            <a:off x="4949190" y="3718560"/>
            <a:ext cx="687705" cy="553085"/>
          </a:xfrm>
          <a:prstGeom prst="rect">
            <a:avLst/>
          </a:prstGeom>
        </p:spPr>
        <p:txBody>
          <a:bodyPr wrap="square">
            <a:spAutoFit/>
          </a:bodyPr>
          <a:lstStyle/>
          <a:p>
            <a:r>
              <a:rPr lang="en-US" altLang="zh-CN" sz="3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04</a:t>
            </a:r>
            <a:endParaRPr lang="zh-CN" altLang="en-US" sz="3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7" name="文本框 26"/>
          <p:cNvSpPr txBox="1"/>
          <p:nvPr/>
        </p:nvSpPr>
        <p:spPr>
          <a:xfrm>
            <a:off x="5544820" y="3688080"/>
            <a:ext cx="2567305" cy="553085"/>
          </a:xfrm>
          <a:prstGeom prst="rect">
            <a:avLst/>
          </a:prstGeom>
          <a:noFill/>
        </p:spPr>
        <p:txBody>
          <a:bodyPr wrap="square" rtlCol="0" anchor="t">
            <a:spAutoFit/>
          </a:bodyPr>
          <a:lstStyle/>
          <a:p>
            <a:pPr algn="l"/>
            <a:r>
              <a:rPr lang="zh-CN" altLang="en-US" sz="1500" dirty="0">
                <a:solidFill>
                  <a:schemeClr val="bg1"/>
                </a:solidFill>
                <a:latin typeface="微软雅黑" panose="020B0503020204020204" pitchFamily="34" charset="-122"/>
                <a:ea typeface="微软雅黑" panose="020B0503020204020204" pitchFamily="34" charset="-122"/>
                <a:sym typeface="+mn-ea"/>
              </a:rPr>
              <a:t>住人集装箱组合房处于起重机倾覆影响范围内。</a:t>
            </a:r>
          </a:p>
        </p:txBody>
      </p:sp>
      <p:grpSp>
        <p:nvGrpSpPr>
          <p:cNvPr id="40" name="组合 39"/>
          <p:cNvGrpSpPr/>
          <p:nvPr/>
        </p:nvGrpSpPr>
        <p:grpSpPr>
          <a:xfrm>
            <a:off x="952500" y="3330575"/>
            <a:ext cx="3978275" cy="1626235"/>
            <a:chOff x="1491" y="5170"/>
            <a:chExt cx="6265" cy="2561"/>
          </a:xfrm>
        </p:grpSpPr>
        <p:sp>
          <p:nvSpPr>
            <p:cNvPr id="12" name="同侧圆角矩形 11"/>
            <p:cNvSpPr/>
            <p:nvPr/>
          </p:nvSpPr>
          <p:spPr>
            <a:xfrm rot="16200000">
              <a:off x="4049" y="3995"/>
              <a:ext cx="1159" cy="6254"/>
            </a:xfrm>
            <a:prstGeom prst="round2SameRect">
              <a:avLst>
                <a:gd name="adj1" fmla="val 50000"/>
                <a:gd name="adj2" fmla="val 0"/>
              </a:avLst>
            </a:prstGeom>
            <a:solidFill>
              <a:srgbClr val="DB1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24" name="同侧圆角矩形 23"/>
            <p:cNvSpPr/>
            <p:nvPr/>
          </p:nvSpPr>
          <p:spPr>
            <a:xfrm rot="16200000">
              <a:off x="4038" y="2622"/>
              <a:ext cx="1159" cy="6254"/>
            </a:xfrm>
            <a:prstGeom prst="round2SameRect">
              <a:avLst>
                <a:gd name="adj1" fmla="val 50000"/>
                <a:gd name="adj2" fmla="val 0"/>
              </a:avLst>
            </a:prstGeom>
            <a:solidFill>
              <a:srgbClr val="16B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28"/>
            <p:cNvSpPr/>
            <p:nvPr/>
          </p:nvSpPr>
          <p:spPr>
            <a:xfrm>
              <a:off x="1762" y="5395"/>
              <a:ext cx="1105" cy="871"/>
            </a:xfrm>
            <a:prstGeom prst="rect">
              <a:avLst/>
            </a:prstGeom>
            <a:noFill/>
            <a:ln>
              <a:noFill/>
            </a:ln>
          </p:spPr>
          <p:txBody>
            <a:bodyPr wrap="square">
              <a:spAutoFit/>
            </a:bodyPr>
            <a:lstStyle/>
            <a:p>
              <a:r>
                <a:rPr lang="en-US" altLang="zh-CN" sz="3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01</a:t>
              </a:r>
            </a:p>
          </p:txBody>
        </p:sp>
        <p:sp>
          <p:nvSpPr>
            <p:cNvPr id="30" name="矩形 29"/>
            <p:cNvSpPr/>
            <p:nvPr/>
          </p:nvSpPr>
          <p:spPr>
            <a:xfrm>
              <a:off x="1762" y="6742"/>
              <a:ext cx="1105" cy="871"/>
            </a:xfrm>
            <a:prstGeom prst="rect">
              <a:avLst/>
            </a:prstGeom>
          </p:spPr>
          <p:txBody>
            <a:bodyPr wrap="square">
              <a:spAutoFit/>
            </a:bodyPr>
            <a:lstStyle/>
            <a:p>
              <a:r>
                <a:rPr lang="en-US" altLang="zh-CN" sz="3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03</a:t>
              </a:r>
              <a:endParaRPr lang="zh-CN" altLang="en-US" sz="3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文本框 25"/>
            <p:cNvSpPr txBox="1"/>
            <p:nvPr/>
          </p:nvSpPr>
          <p:spPr>
            <a:xfrm>
              <a:off x="2705" y="6497"/>
              <a:ext cx="4857" cy="1234"/>
            </a:xfrm>
            <a:prstGeom prst="rect">
              <a:avLst/>
            </a:prstGeom>
            <a:noFill/>
          </p:spPr>
          <p:txBody>
            <a:bodyPr wrap="square" rtlCol="0" anchor="t">
              <a:spAutoFit/>
            </a:bodyPr>
            <a:lstStyle/>
            <a:p>
              <a:r>
                <a:rPr lang="zh-CN" altLang="en-US" sz="1500" dirty="0">
                  <a:solidFill>
                    <a:schemeClr val="bg1"/>
                  </a:solidFill>
                  <a:latin typeface="微软雅黑" panose="020B0503020204020204" pitchFamily="34" charset="-122"/>
                  <a:ea typeface="微软雅黑" panose="020B0503020204020204" pitchFamily="34" charset="-122"/>
                  <a:sym typeface="+mn-ea"/>
                </a:rPr>
                <a:t>起重机受风力作用，移动速度逐渐加大，最后由于速度快、惯性大，撞击止挡出轨遇阻碍倾覆。</a:t>
              </a:r>
            </a:p>
          </p:txBody>
        </p:sp>
        <p:sp>
          <p:nvSpPr>
            <p:cNvPr id="37" name="文本框 36"/>
            <p:cNvSpPr txBox="1"/>
            <p:nvPr/>
          </p:nvSpPr>
          <p:spPr>
            <a:xfrm>
              <a:off x="2729" y="5361"/>
              <a:ext cx="4831" cy="871"/>
            </a:xfrm>
            <a:prstGeom prst="rect">
              <a:avLst/>
            </a:prstGeom>
            <a:noFill/>
          </p:spPr>
          <p:txBody>
            <a:bodyPr wrap="square" rtlCol="0" anchor="t">
              <a:spAutoFit/>
            </a:bodyPr>
            <a:lstStyle/>
            <a:p>
              <a:pPr algn="l"/>
              <a:r>
                <a:rPr lang="zh-CN" altLang="en-US" sz="1500" dirty="0">
                  <a:solidFill>
                    <a:schemeClr val="bg1"/>
                  </a:solidFill>
                  <a:latin typeface="微软雅黑" panose="020B0503020204020204" pitchFamily="34" charset="-122"/>
                  <a:ea typeface="微软雅黑" panose="020B0503020204020204" pitchFamily="34" charset="-122"/>
                  <a:sym typeface="+mn-ea"/>
                </a:rPr>
                <a:t>起重机遭遇到特定方向的强对流天气突袭。</a:t>
              </a:r>
            </a:p>
          </p:txBody>
        </p:sp>
      </p:grpSp>
      <p:sp>
        <p:nvSpPr>
          <p:cNvPr id="38" name="文本框 37"/>
          <p:cNvSpPr txBox="1"/>
          <p:nvPr/>
        </p:nvSpPr>
        <p:spPr>
          <a:xfrm>
            <a:off x="5590540" y="2842895"/>
            <a:ext cx="2521585" cy="553085"/>
          </a:xfrm>
          <a:prstGeom prst="rect">
            <a:avLst/>
          </a:prstGeom>
          <a:noFill/>
        </p:spPr>
        <p:txBody>
          <a:bodyPr wrap="square" rtlCol="0" anchor="t">
            <a:spAutoFit/>
          </a:bodyPr>
          <a:lstStyle/>
          <a:p>
            <a:pPr algn="l"/>
            <a:r>
              <a:rPr lang="zh-CN" altLang="en-US" sz="1500" dirty="0">
                <a:solidFill>
                  <a:schemeClr val="bg1"/>
                </a:solidFill>
                <a:latin typeface="微软雅黑" panose="020B0503020204020204" pitchFamily="34" charset="-122"/>
                <a:ea typeface="微软雅黑" panose="020B0503020204020204" pitchFamily="34" charset="-122"/>
                <a:sym typeface="+mn-ea"/>
              </a:rPr>
              <a:t>起重机夹轨器处于非工作状态。</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50545" y="232410"/>
            <a:ext cx="400494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第四章  典型事故案例分析</a:t>
            </a:r>
          </a:p>
        </p:txBody>
      </p:sp>
      <p:grpSp>
        <p:nvGrpSpPr>
          <p:cNvPr id="56" name="组合 55"/>
          <p:cNvGrpSpPr/>
          <p:nvPr/>
        </p:nvGrpSpPr>
        <p:grpSpPr>
          <a:xfrm flipH="1" flipV="1">
            <a:off x="7539178" y="4220024"/>
            <a:ext cx="1604822" cy="923926"/>
            <a:chOff x="0" y="-1"/>
            <a:chExt cx="7563224" cy="4354287"/>
          </a:xfrm>
        </p:grpSpPr>
        <p:pic>
          <p:nvPicPr>
            <p:cNvPr id="57" name="图片 56"/>
            <p:cNvPicPr>
              <a:picLocks noChangeAspect="1"/>
            </p:cNvPicPr>
            <p:nvPr/>
          </p:nvPicPr>
          <p:blipFill>
            <a:blip r:embed="rId3"/>
            <a:stretch>
              <a:fillRect/>
            </a:stretch>
          </p:blipFill>
          <p:spPr>
            <a:xfrm>
              <a:off x="0" y="-1"/>
              <a:ext cx="7563224" cy="4354287"/>
            </a:xfrm>
            <a:prstGeom prst="rect">
              <a:avLst/>
            </a:prstGeom>
          </p:spPr>
        </p:pic>
        <p:pic>
          <p:nvPicPr>
            <p:cNvPr id="58" name="图片 57"/>
            <p:cNvPicPr>
              <a:picLocks noChangeAspect="1"/>
            </p:cNvPicPr>
            <p:nvPr/>
          </p:nvPicPr>
          <p:blipFill>
            <a:blip r:embed="rId4"/>
            <a:stretch>
              <a:fillRect/>
            </a:stretch>
          </p:blipFill>
          <p:spPr>
            <a:xfrm>
              <a:off x="2" y="0"/>
              <a:ext cx="6255656" cy="1990719"/>
            </a:xfrm>
            <a:prstGeom prst="rect">
              <a:avLst/>
            </a:prstGeom>
          </p:spPr>
        </p:pic>
      </p:grpSp>
      <p:sp>
        <p:nvSpPr>
          <p:cNvPr id="6" name="文本框 5"/>
          <p:cNvSpPr txBox="1"/>
          <p:nvPr/>
        </p:nvSpPr>
        <p:spPr>
          <a:xfrm>
            <a:off x="973455" y="692785"/>
            <a:ext cx="1198880" cy="383540"/>
          </a:xfrm>
          <a:prstGeom prst="rect">
            <a:avLst/>
          </a:prstGeom>
          <a:noFill/>
        </p:spPr>
        <p:txBody>
          <a:bodyPr wrap="none" rtlCol="0" anchor="t">
            <a:spAutoFit/>
          </a:bodyPr>
          <a:lstStyle/>
          <a:p>
            <a:r>
              <a:rPr lang="zh-CN" altLang="en-US" sz="19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间接原因</a:t>
            </a:r>
          </a:p>
        </p:txBody>
      </p:sp>
      <p:grpSp>
        <p:nvGrpSpPr>
          <p:cNvPr id="103" name="组合 102"/>
          <p:cNvGrpSpPr/>
          <p:nvPr/>
        </p:nvGrpSpPr>
        <p:grpSpPr>
          <a:xfrm>
            <a:off x="973455" y="1116965"/>
            <a:ext cx="7197783" cy="3146425"/>
            <a:chOff x="1484" y="1759"/>
            <a:chExt cx="10390" cy="4955"/>
          </a:xfrm>
        </p:grpSpPr>
        <p:sp>
          <p:nvSpPr>
            <p:cNvPr id="88" name="文本框 87"/>
            <p:cNvSpPr txBox="1"/>
            <p:nvPr/>
          </p:nvSpPr>
          <p:spPr>
            <a:xfrm>
              <a:off x="1484" y="2773"/>
              <a:ext cx="10389" cy="2688"/>
            </a:xfrm>
            <a:prstGeom prst="rect">
              <a:avLst/>
            </a:prstGeom>
            <a:noFill/>
            <a:ln w="19050">
              <a:noFill/>
            </a:ln>
            <a:extLst>
              <a:ext uri="{909E8E84-426E-40DD-AFC4-6F175D3DCCD1}">
                <a14:hiddenFill xmlns:a14="http://schemas.microsoft.com/office/drawing/2010/main">
                  <a:solidFill>
                    <a:srgbClr val="16B6C2"/>
                  </a:solidFill>
                </a14:hiddenFill>
              </a:ext>
            </a:extLst>
          </p:spPr>
          <p:txBody>
            <a:bodyPr wrap="square" rtlCol="0" anchor="t">
              <a:spAutoFit/>
            </a:bodyPr>
            <a:lstStyle/>
            <a:p>
              <a:pPr algn="just"/>
              <a:r>
                <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3、四航局一公司对东江口预制构件厂安全生产工作疏于管理，安全生产责任制落实不到位，组织安全生产大检查、隐患排查治理不到位，未能发现下属单位特种设备安全管理严重缺失、发包项目安全生产“以包代管”等未落实安全生产法律法规问题，对下属单位特种设备作业人员证件审查不严，导致下属单位特种设备作业人员不具备操作资格的问题严重；未按照规定组织对一线员工进行安全生产教育培训；对灾害性天气防范工作认识不足，面对恶劣天气，未组织采取有效防控措施，未对施工现场及周边环境开展隐患排查，未及时采取措施消除隐患、防止事故发生。</a:t>
              </a:r>
            </a:p>
          </p:txBody>
        </p:sp>
        <p:sp>
          <p:nvSpPr>
            <p:cNvPr id="84" name="文本框 83"/>
            <p:cNvSpPr txBox="1"/>
            <p:nvPr/>
          </p:nvSpPr>
          <p:spPr>
            <a:xfrm>
              <a:off x="1484" y="1759"/>
              <a:ext cx="10390" cy="507"/>
            </a:xfrm>
            <a:prstGeom prst="rect">
              <a:avLst/>
            </a:prstGeom>
            <a:noFill/>
            <a:ln w="19050">
              <a:noFill/>
            </a:ln>
            <a:extLst>
              <a:ext uri="{909E8E84-426E-40DD-AFC4-6F175D3DCCD1}">
                <a14:hiddenFill xmlns:a14="http://schemas.microsoft.com/office/drawing/2010/main">
                  <a:solidFill>
                    <a:srgbClr val="16B6C2"/>
                  </a:solidFill>
                </a14:hiddenFill>
              </a:ext>
            </a:extLst>
          </p:spPr>
          <p:txBody>
            <a:bodyPr wrap="square" rtlCol="0" anchor="t">
              <a:spAutoFit/>
            </a:bodyPr>
            <a:lstStyle/>
            <a:p>
              <a:pPr algn="just"/>
              <a:r>
                <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1、新侨公司特种设备使用管理不到位。</a:t>
              </a:r>
            </a:p>
          </p:txBody>
        </p:sp>
        <p:sp>
          <p:nvSpPr>
            <p:cNvPr id="86" name="文本框 85"/>
            <p:cNvSpPr txBox="1"/>
            <p:nvPr/>
          </p:nvSpPr>
          <p:spPr>
            <a:xfrm>
              <a:off x="1484" y="2266"/>
              <a:ext cx="6729" cy="507"/>
            </a:xfrm>
            <a:prstGeom prst="rect">
              <a:avLst/>
            </a:prstGeom>
            <a:noFill/>
          </p:spPr>
          <p:txBody>
            <a:bodyPr wrap="square" rtlCol="0" anchor="t">
              <a:spAutoFit/>
            </a:bodyPr>
            <a:lstStyle/>
            <a:p>
              <a:pPr algn="just"/>
              <a:r>
                <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2</a:t>
              </a: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、东江口预制构件厂安全生产主体责任不落实。</a:t>
              </a:r>
              <a:endPar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0" name="文本框 89"/>
            <p:cNvSpPr txBox="1"/>
            <p:nvPr/>
          </p:nvSpPr>
          <p:spPr>
            <a:xfrm>
              <a:off x="1484" y="5480"/>
              <a:ext cx="10388" cy="1234"/>
            </a:xfrm>
            <a:prstGeom prst="rect">
              <a:avLst/>
            </a:prstGeom>
            <a:noFill/>
          </p:spPr>
          <p:txBody>
            <a:bodyPr wrap="square" rtlCol="0" anchor="t">
              <a:spAutoFit/>
            </a:bodyPr>
            <a:lstStyle/>
            <a:p>
              <a:pPr algn="just"/>
              <a:r>
                <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4</a:t>
              </a: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、中交四航局安全生产责任制落实不到位，对下属单位落实安全生产法律法规工作督促指导不力，安全生产大检查不到位、不细致，气象灾害信息收集及响应等制度存在缺失。</a:t>
              </a:r>
              <a:endPar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cxnSp>
        <p:nvCxnSpPr>
          <p:cNvPr id="15" name="直接连接符 14"/>
          <p:cNvCxnSpPr/>
          <p:nvPr/>
        </p:nvCxnSpPr>
        <p:spPr>
          <a:xfrm>
            <a:off x="973455" y="1414780"/>
            <a:ext cx="7092052" cy="0"/>
          </a:xfrm>
          <a:prstGeom prst="line">
            <a:avLst/>
          </a:prstGeom>
          <a:ln w="19050">
            <a:solidFill>
              <a:srgbClr val="DB195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87730" y="1100455"/>
            <a:ext cx="0" cy="3564255"/>
          </a:xfrm>
          <a:prstGeom prst="line">
            <a:avLst/>
          </a:prstGeom>
          <a:ln w="19050">
            <a:solidFill>
              <a:srgbClr val="DB195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973455" y="1760855"/>
            <a:ext cx="7092052" cy="0"/>
          </a:xfrm>
          <a:prstGeom prst="line">
            <a:avLst/>
          </a:prstGeom>
          <a:ln w="19050">
            <a:solidFill>
              <a:srgbClr val="DB195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973455" y="3467735"/>
            <a:ext cx="7092052" cy="0"/>
          </a:xfrm>
          <a:prstGeom prst="line">
            <a:avLst/>
          </a:prstGeom>
          <a:ln w="19050">
            <a:solidFill>
              <a:srgbClr val="DB195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2" name="Picture 14" descr="6517447"/>
          <p:cNvPicPr>
            <a:picLocks noChangeAspect="1"/>
          </p:cNvPicPr>
          <p:nvPr/>
        </p:nvPicPr>
        <p:blipFill>
          <a:blip r:embed="rId3"/>
          <a:stretch>
            <a:fillRect/>
          </a:stretch>
        </p:blipFill>
        <p:spPr>
          <a:xfrm>
            <a:off x="5986780" y="181610"/>
            <a:ext cx="2329815" cy="1875155"/>
          </a:xfrm>
          <a:prstGeom prst="rect">
            <a:avLst/>
          </a:prstGeom>
          <a:noFill/>
          <a:ln w="9525">
            <a:noFill/>
          </a:ln>
        </p:spPr>
      </p:pic>
      <p:grpSp>
        <p:nvGrpSpPr>
          <p:cNvPr id="3" name="组合 2"/>
          <p:cNvGrpSpPr/>
          <p:nvPr/>
        </p:nvGrpSpPr>
        <p:grpSpPr>
          <a:xfrm>
            <a:off x="0" y="449"/>
            <a:ext cx="1604822" cy="923926"/>
            <a:chOff x="0" y="-1"/>
            <a:chExt cx="7563224" cy="4354287"/>
          </a:xfrm>
        </p:grpSpPr>
        <p:pic>
          <p:nvPicPr>
            <p:cNvPr id="5" name="图片 4"/>
            <p:cNvPicPr>
              <a:picLocks noChangeAspect="1"/>
            </p:cNvPicPr>
            <p:nvPr/>
          </p:nvPicPr>
          <p:blipFill>
            <a:blip r:embed="rId4"/>
            <a:stretch>
              <a:fillRect/>
            </a:stretch>
          </p:blipFill>
          <p:spPr>
            <a:xfrm>
              <a:off x="0" y="-1"/>
              <a:ext cx="7563224" cy="4354287"/>
            </a:xfrm>
            <a:prstGeom prst="rect">
              <a:avLst/>
            </a:prstGeom>
          </p:spPr>
        </p:pic>
        <p:pic>
          <p:nvPicPr>
            <p:cNvPr id="4" name="图片 3"/>
            <p:cNvPicPr>
              <a:picLocks noChangeAspect="1"/>
            </p:cNvPicPr>
            <p:nvPr/>
          </p:nvPicPr>
          <p:blipFill>
            <a:blip r:embed="rId5"/>
            <a:stretch>
              <a:fillRect/>
            </a:stretch>
          </p:blipFill>
          <p:spPr>
            <a:xfrm>
              <a:off x="2" y="0"/>
              <a:ext cx="6255656" cy="1990719"/>
            </a:xfrm>
            <a:prstGeom prst="rect">
              <a:avLst/>
            </a:prstGeom>
          </p:spPr>
        </p:pic>
      </p:grpSp>
      <p:sp>
        <p:nvSpPr>
          <p:cNvPr id="46" name="文本框 45"/>
          <p:cNvSpPr txBox="1"/>
          <p:nvPr/>
        </p:nvSpPr>
        <p:spPr>
          <a:xfrm>
            <a:off x="541020" y="232410"/>
            <a:ext cx="304482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第一章  法律法规</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4"/>
            <a:stretch>
              <a:fillRect/>
            </a:stretch>
          </p:blipFill>
          <p:spPr>
            <a:xfrm>
              <a:off x="0" y="-1"/>
              <a:ext cx="7563224" cy="4354287"/>
            </a:xfrm>
            <a:prstGeom prst="rect">
              <a:avLst/>
            </a:prstGeom>
          </p:spPr>
        </p:pic>
        <p:pic>
          <p:nvPicPr>
            <p:cNvPr id="49" name="图片 48"/>
            <p:cNvPicPr>
              <a:picLocks noChangeAspect="1"/>
            </p:cNvPicPr>
            <p:nvPr/>
          </p:nvPicPr>
          <p:blipFill>
            <a:blip r:embed="rId5"/>
            <a:stretch>
              <a:fillRect/>
            </a:stretch>
          </p:blipFill>
          <p:spPr>
            <a:xfrm>
              <a:off x="2" y="0"/>
              <a:ext cx="6255656" cy="1990719"/>
            </a:xfrm>
            <a:prstGeom prst="rect">
              <a:avLst/>
            </a:prstGeom>
          </p:spPr>
        </p:pic>
      </p:grpSp>
      <p:sp>
        <p:nvSpPr>
          <p:cNvPr id="2" name="文本框 1"/>
          <p:cNvSpPr txBox="1"/>
          <p:nvPr/>
        </p:nvSpPr>
        <p:spPr>
          <a:xfrm>
            <a:off x="1026636" y="693076"/>
            <a:ext cx="3383280" cy="398780"/>
          </a:xfrm>
          <a:prstGeom prst="rect">
            <a:avLst/>
          </a:prstGeom>
          <a:noFill/>
        </p:spPr>
        <p:txBody>
          <a:bodyPr wrap="none" rtlCol="0" anchor="t">
            <a:spAutoFit/>
          </a:bodyPr>
          <a:lstStyle/>
          <a:p>
            <a:pPr algn="l"/>
            <a:r>
              <a:rPr lang="zh-CN" altLang="en-US" sz="20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二、重要安全生产法律法规</a:t>
            </a:r>
          </a:p>
        </p:txBody>
      </p:sp>
      <p:sp>
        <p:nvSpPr>
          <p:cNvPr id="6" name="文本框 5"/>
          <p:cNvSpPr txBox="1"/>
          <p:nvPr/>
        </p:nvSpPr>
        <p:spPr>
          <a:xfrm>
            <a:off x="1400175" y="1092200"/>
            <a:ext cx="2376170" cy="383540"/>
          </a:xfrm>
          <a:prstGeom prst="rect">
            <a:avLst/>
          </a:prstGeom>
          <a:noFill/>
        </p:spPr>
        <p:txBody>
          <a:bodyPr wrap="none" rtlCol="0" anchor="t">
            <a:spAutoFit/>
          </a:bodyPr>
          <a:lstStyle/>
          <a:p>
            <a:pPr algn="l"/>
            <a:r>
              <a:rPr sz="19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2、《安全生产法》</a:t>
            </a:r>
          </a:p>
        </p:txBody>
      </p:sp>
      <p:sp>
        <p:nvSpPr>
          <p:cNvPr id="7" name="文本框 6"/>
          <p:cNvSpPr txBox="1"/>
          <p:nvPr/>
        </p:nvSpPr>
        <p:spPr>
          <a:xfrm>
            <a:off x="790575" y="2012315"/>
            <a:ext cx="7509510" cy="368300"/>
          </a:xfrm>
          <a:prstGeom prst="rect">
            <a:avLst/>
          </a:prstGeom>
          <a:noFill/>
        </p:spPr>
        <p:txBody>
          <a:bodyPr wrap="square" rtlCol="0" anchor="t">
            <a:spAutoFit/>
          </a:bodyPr>
          <a:lstStyle/>
          <a:p>
            <a:pPr algn="just" defTabSz="1218565" fontAlgn="base">
              <a:spcBef>
                <a:spcPct val="0"/>
              </a:spcBef>
              <a:spcAft>
                <a:spcPct val="0"/>
              </a:spcAft>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mn-ea"/>
              </a:rPr>
              <a:t>第三条  安全生产管理，坚持</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mn-ea"/>
              </a:rPr>
              <a:t>安全第一、预防为主、综合治理</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mn-ea"/>
              </a:rPr>
              <a:t>的方针。</a:t>
            </a:r>
          </a:p>
        </p:txBody>
      </p:sp>
      <p:sp>
        <p:nvSpPr>
          <p:cNvPr id="9" name="文本框 8"/>
          <p:cNvSpPr txBox="1"/>
          <p:nvPr/>
        </p:nvSpPr>
        <p:spPr>
          <a:xfrm>
            <a:off x="797878" y="1560195"/>
            <a:ext cx="5464175" cy="368300"/>
          </a:xfrm>
          <a:prstGeom prst="rect">
            <a:avLst/>
          </a:prstGeom>
          <a:noFill/>
        </p:spPr>
        <p:txBody>
          <a:bodyPr wrap="none" rtlCol="0" anchor="t">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mn-ea"/>
              </a:rPr>
              <a:t>新修订的</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mn-ea"/>
              </a:rPr>
              <a:t>安全生产法</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mn-ea"/>
              </a:rPr>
              <a:t>于</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mn-ea"/>
              </a:rPr>
              <a:t>2014</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mn-ea"/>
              </a:rPr>
              <a:t>年</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mn-ea"/>
              </a:rPr>
              <a:t>12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mn-ea"/>
              </a:rPr>
              <a:t>月</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mn-ea"/>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mn-ea"/>
              </a:rPr>
              <a:t>日起实施。</a:t>
            </a:r>
            <a:endParaRPr lang="zh-CN" altLang="en-US"/>
          </a:p>
        </p:txBody>
      </p:sp>
      <p:sp>
        <p:nvSpPr>
          <p:cNvPr id="13" name="文本框 12"/>
          <p:cNvSpPr txBox="1"/>
          <p:nvPr/>
        </p:nvSpPr>
        <p:spPr>
          <a:xfrm>
            <a:off x="2237740" y="3373755"/>
            <a:ext cx="6116955" cy="583565"/>
          </a:xfrm>
          <a:prstGeom prst="rect">
            <a:avLst/>
          </a:prstGeom>
          <a:noFill/>
        </p:spPr>
        <p:txBody>
          <a:bodyPr wrap="square" rtlCol="0" anchor="t">
            <a:spAutoFit/>
          </a:bodyPr>
          <a:lstStyle/>
          <a:p>
            <a:pPr algn="l" defTabSz="1218565" fontAlgn="base"/>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含义是指按照事故发生的规律和特点，将事故消灭在萌芽状态，所有事故都是可控的，只要充分重视，预防措施得当。</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2237740" y="4115435"/>
            <a:ext cx="6116955" cy="583565"/>
          </a:xfrm>
          <a:prstGeom prst="rect">
            <a:avLst/>
          </a:prstGeom>
          <a:noFill/>
        </p:spPr>
        <p:txBody>
          <a:bodyPr wrap="square" rtlCol="0" anchor="t">
            <a:spAutoFit/>
          </a:bodyPr>
          <a:lstStyle/>
          <a:p>
            <a:pPr algn="just" defTabSz="1218565" fontAlgn="base"/>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含义就是标本兼治，重在治本，综合运用科技手段、法律手段、经济手段和必要的行政手段，解决安全生产问题。</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圆角矩形 24"/>
          <p:cNvSpPr/>
          <p:nvPr/>
        </p:nvSpPr>
        <p:spPr>
          <a:xfrm>
            <a:off x="790575" y="3430270"/>
            <a:ext cx="1447165" cy="439420"/>
          </a:xfrm>
          <a:prstGeom prst="roundRect">
            <a:avLst/>
          </a:prstGeom>
          <a:ln w="3175">
            <a:solidFill>
              <a:srgbClr val="EAA700"/>
            </a:solidFill>
            <a:prstDash val="dash"/>
            <a:headEnd type="oval"/>
            <a:tailEnd type="diamond" w="lg" len="lg"/>
          </a:ln>
        </p:spPr>
        <p:style>
          <a:lnRef idx="2">
            <a:schemeClr val="accent5"/>
          </a:lnRef>
          <a:fillRef idx="0">
            <a:schemeClr val="accent5"/>
          </a:fillRef>
          <a:effectRef idx="1">
            <a:schemeClr val="accent5"/>
          </a:effectRef>
          <a:fontRef idx="minor">
            <a:schemeClr val="tx1"/>
          </a:fontRef>
        </p:style>
        <p:txBody>
          <a:bodyPr anchor="ctr"/>
          <a:lstStyle/>
          <a:p>
            <a:pPr marL="0" marR="0" lvl="0" indent="0" algn="r" defTabSz="1217295"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27" name="圆角矩形 26"/>
          <p:cNvSpPr/>
          <p:nvPr/>
        </p:nvSpPr>
        <p:spPr>
          <a:xfrm>
            <a:off x="790575" y="4161155"/>
            <a:ext cx="1447165" cy="438785"/>
          </a:xfrm>
          <a:prstGeom prst="roundRect">
            <a:avLst/>
          </a:prstGeom>
          <a:ln w="3175">
            <a:solidFill>
              <a:srgbClr val="DB1951"/>
            </a:solidFill>
            <a:prstDash val="dash"/>
            <a:headEnd type="oval"/>
            <a:tailEnd type="diamond" w="lg" len="lg"/>
          </a:ln>
        </p:spPr>
        <p:style>
          <a:lnRef idx="2">
            <a:schemeClr val="accent5"/>
          </a:lnRef>
          <a:fillRef idx="0">
            <a:schemeClr val="accent5"/>
          </a:fillRef>
          <a:effectRef idx="1">
            <a:schemeClr val="accent5"/>
          </a:effectRef>
          <a:fontRef idx="minor">
            <a:schemeClr val="tx1"/>
          </a:fontRef>
        </p:style>
        <p:txBody>
          <a:bodyPr anchor="ctr"/>
          <a:lstStyle/>
          <a:p>
            <a:pPr marL="0" marR="0" lvl="0" indent="0" algn="r" defTabSz="1217295"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12" name="文本框 11"/>
          <p:cNvSpPr txBox="1"/>
          <p:nvPr/>
        </p:nvSpPr>
        <p:spPr>
          <a:xfrm>
            <a:off x="2237740" y="2583815"/>
            <a:ext cx="6116320" cy="583565"/>
          </a:xfrm>
          <a:prstGeom prst="rect">
            <a:avLst/>
          </a:prstGeom>
          <a:noFill/>
        </p:spPr>
        <p:txBody>
          <a:bodyPr wrap="square" rtlCol="0" anchor="t">
            <a:spAutoFit/>
          </a:bodyPr>
          <a:lstStyle/>
          <a:p>
            <a:pPr algn="just" defTabSz="1218565" fontAlgn="base"/>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含义是在处理安全和生产的关系上，优先考虑员工的人身安全，实行“安全优先”原则。</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8" name="肘形连接符 36"/>
          <p:cNvCxnSpPr>
            <a:stCxn id="25" idx="2"/>
          </p:cNvCxnSpPr>
          <p:nvPr/>
        </p:nvCxnSpPr>
        <p:spPr>
          <a:xfrm rot="16200000" flipH="1">
            <a:off x="4887595" y="495935"/>
            <a:ext cx="93345" cy="6840220"/>
          </a:xfrm>
          <a:prstGeom prst="bentConnector2">
            <a:avLst/>
          </a:prstGeom>
          <a:ln w="3175">
            <a:solidFill>
              <a:srgbClr val="EAA700"/>
            </a:solidFill>
            <a:prstDash val="dash"/>
            <a:headEnd type="oval"/>
            <a:tailEnd type="diamond" w="lg" len="lg"/>
          </a:ln>
        </p:spPr>
        <p:style>
          <a:lnRef idx="2">
            <a:schemeClr val="accent5"/>
          </a:lnRef>
          <a:fillRef idx="0">
            <a:schemeClr val="accent5"/>
          </a:fillRef>
          <a:effectRef idx="1">
            <a:schemeClr val="accent5"/>
          </a:effectRef>
          <a:fontRef idx="minor">
            <a:schemeClr val="tx1"/>
          </a:fontRef>
        </p:style>
      </p:cxnSp>
      <p:cxnSp>
        <p:nvCxnSpPr>
          <p:cNvPr id="20" name="肘形连接符 45"/>
          <p:cNvCxnSpPr>
            <a:stCxn id="27" idx="2"/>
          </p:cNvCxnSpPr>
          <p:nvPr/>
        </p:nvCxnSpPr>
        <p:spPr>
          <a:xfrm rot="16200000" flipH="1">
            <a:off x="4887595" y="1226185"/>
            <a:ext cx="93345" cy="6840220"/>
          </a:xfrm>
          <a:prstGeom prst="bentConnector2">
            <a:avLst/>
          </a:prstGeom>
          <a:ln w="3175">
            <a:solidFill>
              <a:srgbClr val="DB1951"/>
            </a:solidFill>
            <a:prstDash val="dash"/>
            <a:headEnd type="oval"/>
            <a:tailEnd type="diamond" w="lg" len="lg"/>
          </a:ln>
        </p:spPr>
        <p:style>
          <a:lnRef idx="2">
            <a:schemeClr val="accent5"/>
          </a:lnRef>
          <a:fillRef idx="0">
            <a:schemeClr val="accent5"/>
          </a:fillRef>
          <a:effectRef idx="1">
            <a:schemeClr val="accent5"/>
          </a:effectRef>
          <a:fontRef idx="minor">
            <a:schemeClr val="tx1"/>
          </a:fontRef>
        </p:style>
      </p:cxnSp>
      <p:cxnSp>
        <p:nvCxnSpPr>
          <p:cNvPr id="16" name="肘形连接符 30"/>
          <p:cNvCxnSpPr>
            <a:stCxn id="23" idx="2"/>
          </p:cNvCxnSpPr>
          <p:nvPr/>
        </p:nvCxnSpPr>
        <p:spPr>
          <a:xfrm rot="16200000" flipH="1">
            <a:off x="4883785" y="-262890"/>
            <a:ext cx="100330" cy="6840220"/>
          </a:xfrm>
          <a:prstGeom prst="bentConnector2">
            <a:avLst/>
          </a:prstGeom>
          <a:ln w="3175">
            <a:solidFill>
              <a:srgbClr val="16B6C2"/>
            </a:solidFill>
            <a:prstDash val="dash"/>
            <a:headEnd type="oval"/>
            <a:tailEnd type="diamond" w="lg" len="lg"/>
          </a:ln>
        </p:spPr>
        <p:style>
          <a:lnRef idx="2">
            <a:schemeClr val="accent5"/>
          </a:lnRef>
          <a:fillRef idx="0">
            <a:schemeClr val="accent5"/>
          </a:fillRef>
          <a:effectRef idx="1">
            <a:schemeClr val="accent5"/>
          </a:effectRef>
          <a:fontRef idx="minor">
            <a:schemeClr val="tx1"/>
          </a:fontRef>
        </p:style>
      </p:cxnSp>
      <p:sp>
        <p:nvSpPr>
          <p:cNvPr id="23" name="圆角矩形 22"/>
          <p:cNvSpPr/>
          <p:nvPr/>
        </p:nvSpPr>
        <p:spPr>
          <a:xfrm>
            <a:off x="790575" y="2667635"/>
            <a:ext cx="1447165" cy="439420"/>
          </a:xfrm>
          <a:prstGeom prst="roundRect">
            <a:avLst/>
          </a:prstGeom>
          <a:ln w="3175">
            <a:solidFill>
              <a:srgbClr val="16B6C2"/>
            </a:solidFill>
            <a:prstDash val="dash"/>
            <a:headEnd type="oval"/>
            <a:tailEnd type="diamond" w="lg" len="lg"/>
          </a:ln>
        </p:spPr>
        <p:style>
          <a:lnRef idx="2">
            <a:schemeClr val="accent5"/>
          </a:lnRef>
          <a:fillRef idx="0">
            <a:schemeClr val="accent5"/>
          </a:fillRef>
          <a:effectRef idx="1">
            <a:schemeClr val="accent5"/>
          </a:effectRef>
          <a:fontRef idx="minor">
            <a:schemeClr val="tx1"/>
          </a:fontRef>
        </p:style>
        <p:txBody>
          <a:bodyPr anchor="ctr"/>
          <a:lstStyle/>
          <a:p>
            <a:pPr marL="0" marR="0" lvl="0" indent="0" algn="r" defTabSz="1217295"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28" name="文本框 27"/>
          <p:cNvSpPr txBox="1"/>
          <p:nvPr/>
        </p:nvSpPr>
        <p:spPr>
          <a:xfrm>
            <a:off x="940435" y="2703195"/>
            <a:ext cx="1148080" cy="368300"/>
          </a:xfrm>
          <a:prstGeom prst="rect">
            <a:avLst/>
          </a:prstGeom>
          <a:noFill/>
        </p:spPr>
        <p:txBody>
          <a:bodyPr wrap="none" rtlCol="0" anchor="t">
            <a:spAutoFit/>
          </a:bodyPr>
          <a:lstStyle/>
          <a:p>
            <a:pPr algn="ct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安全第一</a:t>
            </a:r>
          </a:p>
        </p:txBody>
      </p:sp>
      <p:sp>
        <p:nvSpPr>
          <p:cNvPr id="29" name="文本框 28"/>
          <p:cNvSpPr txBox="1"/>
          <p:nvPr/>
        </p:nvSpPr>
        <p:spPr>
          <a:xfrm>
            <a:off x="939800" y="3465830"/>
            <a:ext cx="1148080" cy="368300"/>
          </a:xfrm>
          <a:prstGeom prst="rect">
            <a:avLst/>
          </a:prstGeom>
          <a:noFill/>
        </p:spPr>
        <p:txBody>
          <a:bodyPr wrap="none" rtlCol="0" anchor="t">
            <a:spAutoFit/>
          </a:bodyPr>
          <a:lstStyle/>
          <a:p>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预防为主</a:t>
            </a:r>
            <a:endParaRPr lang="zh-CN" altLang="en-US"/>
          </a:p>
        </p:txBody>
      </p:sp>
      <p:sp>
        <p:nvSpPr>
          <p:cNvPr id="30" name="文本框 29"/>
          <p:cNvSpPr txBox="1"/>
          <p:nvPr/>
        </p:nvSpPr>
        <p:spPr>
          <a:xfrm>
            <a:off x="940435" y="4196080"/>
            <a:ext cx="1148080" cy="368300"/>
          </a:xfrm>
          <a:prstGeom prst="rect">
            <a:avLst/>
          </a:prstGeom>
          <a:noFill/>
        </p:spPr>
        <p:txBody>
          <a:bodyPr wrap="none" rtlCol="0" anchor="t">
            <a:spAutoFit/>
          </a:bodyPr>
          <a:lstStyle/>
          <a:p>
            <a:pPr algn="ct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综合治理</a:t>
            </a:r>
            <a:endPar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50545" y="232410"/>
            <a:ext cx="400494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第四章  典型事故案例分析</a:t>
            </a:r>
          </a:p>
        </p:txBody>
      </p:sp>
      <p:grpSp>
        <p:nvGrpSpPr>
          <p:cNvPr id="56" name="组合 55"/>
          <p:cNvGrpSpPr/>
          <p:nvPr/>
        </p:nvGrpSpPr>
        <p:grpSpPr>
          <a:xfrm flipH="1" flipV="1">
            <a:off x="7539178" y="4220024"/>
            <a:ext cx="1604822" cy="923926"/>
            <a:chOff x="0" y="-1"/>
            <a:chExt cx="7563224" cy="4354287"/>
          </a:xfrm>
        </p:grpSpPr>
        <p:pic>
          <p:nvPicPr>
            <p:cNvPr id="57" name="图片 56"/>
            <p:cNvPicPr>
              <a:picLocks noChangeAspect="1"/>
            </p:cNvPicPr>
            <p:nvPr/>
          </p:nvPicPr>
          <p:blipFill>
            <a:blip r:embed="rId3"/>
            <a:stretch>
              <a:fillRect/>
            </a:stretch>
          </p:blipFill>
          <p:spPr>
            <a:xfrm>
              <a:off x="0" y="-1"/>
              <a:ext cx="7563224" cy="4354287"/>
            </a:xfrm>
            <a:prstGeom prst="rect">
              <a:avLst/>
            </a:prstGeom>
          </p:spPr>
        </p:pic>
        <p:pic>
          <p:nvPicPr>
            <p:cNvPr id="58" name="图片 57"/>
            <p:cNvPicPr>
              <a:picLocks noChangeAspect="1"/>
            </p:cNvPicPr>
            <p:nvPr/>
          </p:nvPicPr>
          <p:blipFill>
            <a:blip r:embed="rId4"/>
            <a:stretch>
              <a:fillRect/>
            </a:stretch>
          </p:blipFill>
          <p:spPr>
            <a:xfrm>
              <a:off x="2" y="0"/>
              <a:ext cx="6255656" cy="1990719"/>
            </a:xfrm>
            <a:prstGeom prst="rect">
              <a:avLst/>
            </a:prstGeom>
          </p:spPr>
        </p:pic>
      </p:grpSp>
      <p:sp>
        <p:nvSpPr>
          <p:cNvPr id="6" name="文本框 5"/>
          <p:cNvSpPr txBox="1"/>
          <p:nvPr/>
        </p:nvSpPr>
        <p:spPr>
          <a:xfrm>
            <a:off x="1167765" y="723265"/>
            <a:ext cx="1198880" cy="383540"/>
          </a:xfrm>
          <a:prstGeom prst="rect">
            <a:avLst/>
          </a:prstGeom>
          <a:noFill/>
        </p:spPr>
        <p:txBody>
          <a:bodyPr wrap="none" rtlCol="0" anchor="t">
            <a:spAutoFit/>
          </a:bodyPr>
          <a:lstStyle/>
          <a:p>
            <a:r>
              <a:rPr lang="zh-CN" altLang="en-US" sz="19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间接原因</a:t>
            </a:r>
          </a:p>
        </p:txBody>
      </p:sp>
      <p:grpSp>
        <p:nvGrpSpPr>
          <p:cNvPr id="21" name="组合 20"/>
          <p:cNvGrpSpPr/>
          <p:nvPr/>
        </p:nvGrpSpPr>
        <p:grpSpPr>
          <a:xfrm>
            <a:off x="1167448" y="1135380"/>
            <a:ext cx="6809105" cy="3736340"/>
            <a:chOff x="1792" y="1713"/>
            <a:chExt cx="10723" cy="5884"/>
          </a:xfrm>
        </p:grpSpPr>
        <p:grpSp>
          <p:nvGrpSpPr>
            <p:cNvPr id="14" name="组合 13"/>
            <p:cNvGrpSpPr/>
            <p:nvPr/>
          </p:nvGrpSpPr>
          <p:grpSpPr>
            <a:xfrm>
              <a:off x="1885" y="1713"/>
              <a:ext cx="10630" cy="5884"/>
              <a:chOff x="1764" y="1908"/>
              <a:chExt cx="10630" cy="5884"/>
            </a:xfrm>
          </p:grpSpPr>
          <p:sp>
            <p:nvSpPr>
              <p:cNvPr id="11" name="文本框 10"/>
              <p:cNvSpPr txBox="1"/>
              <p:nvPr/>
            </p:nvSpPr>
            <p:spPr>
              <a:xfrm>
                <a:off x="1764" y="1908"/>
                <a:ext cx="10630" cy="1598"/>
              </a:xfrm>
              <a:prstGeom prst="rect">
                <a:avLst/>
              </a:prstGeom>
              <a:noFill/>
            </p:spPr>
            <p:txBody>
              <a:bodyPr wrap="square" rtlCol="0" anchor="t">
                <a:spAutoFit/>
              </a:bodyPr>
              <a:lstStyle/>
              <a:p>
                <a:pPr algn="just"/>
                <a:r>
                  <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5</a:t>
                </a: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东莞市质量技术监督局对事故发生单位特种设备安全监管不力，对其长期存在的特种设备作业人员习惯性违章和不具备操作资格上岗作业等问题失察；对事故发生单位的特种设备违法行为查处不力；对该市特种设备兼职安全监察员队伍指导不到位。</a:t>
                </a:r>
              </a:p>
            </p:txBody>
          </p:sp>
          <p:sp>
            <p:nvSpPr>
              <p:cNvPr id="12" name="文本框 11"/>
              <p:cNvSpPr txBox="1"/>
              <p:nvPr/>
            </p:nvSpPr>
            <p:spPr>
              <a:xfrm>
                <a:off x="1764" y="6194"/>
                <a:ext cx="10630" cy="1598"/>
              </a:xfrm>
              <a:prstGeom prst="rect">
                <a:avLst/>
              </a:prstGeom>
              <a:noFill/>
            </p:spPr>
            <p:txBody>
              <a:bodyPr wrap="square" rtlCol="0" anchor="t">
                <a:spAutoFit/>
              </a:bodyPr>
              <a:lstStyle/>
              <a:p>
                <a:pPr algn="just" defTabSz="914400"/>
                <a:r>
                  <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7.  东莞市城市综合管理局麻涌分局未按照上级检查规范执行监督检查，对辖区企业内部监督检查履职不到位，未将事故发生单位纳入日常监督检查范围，未发现事故发生单位存在违法建设集装箱组合房的问题，存在监管真空地带，在履行职责方面存在缺失。</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764" y="3506"/>
                <a:ext cx="10630" cy="2688"/>
              </a:xfrm>
              <a:prstGeom prst="rect">
                <a:avLst/>
              </a:prstGeom>
              <a:noFill/>
            </p:spPr>
            <p:txBody>
              <a:bodyPr wrap="square" rtlCol="0" anchor="t">
                <a:spAutoFit/>
              </a:bodyPr>
              <a:lstStyle/>
              <a:p>
                <a:pPr algn="just"/>
                <a:r>
                  <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6.  东莞市麻涌镇经济科技信息局（质量技术监督工作站）自2015年以来从未对事故发生单位进行检查，未能发现事故发生单位存在的未建立健全特种设备岗位责任等安全管理制度、特种设备安全技术档案缺失以及特种设备作业人员习惯性违章和不具备操作资格上岗作业等问题。对大盛村特种设备兼职安全监察员巡查“走过场”问题失察；未及时采取有效措施，提高巡查人员业务能力；未能有效协助东莞市质量技术监督局对辖区起重机械等特种设备使用单位开展监督管理工作。</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cxnSp>
          <p:nvCxnSpPr>
            <p:cNvPr id="15" name="直接连接符 14"/>
            <p:cNvCxnSpPr/>
            <p:nvPr/>
          </p:nvCxnSpPr>
          <p:spPr>
            <a:xfrm>
              <a:off x="1927" y="3278"/>
              <a:ext cx="10485" cy="0"/>
            </a:xfrm>
            <a:prstGeom prst="line">
              <a:avLst/>
            </a:prstGeom>
            <a:ln w="19050">
              <a:solidFill>
                <a:srgbClr val="DB195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927" y="5999"/>
              <a:ext cx="10485" cy="0"/>
            </a:xfrm>
            <a:prstGeom prst="line">
              <a:avLst/>
            </a:prstGeom>
            <a:ln w="19050">
              <a:solidFill>
                <a:srgbClr val="DB195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792" y="1853"/>
              <a:ext cx="0" cy="5613"/>
            </a:xfrm>
            <a:prstGeom prst="line">
              <a:avLst/>
            </a:prstGeom>
            <a:ln w="19050">
              <a:solidFill>
                <a:srgbClr val="DB195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50545" y="232410"/>
            <a:ext cx="400494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第四章  典型事故案例分析</a:t>
            </a:r>
          </a:p>
        </p:txBody>
      </p:sp>
      <p:grpSp>
        <p:nvGrpSpPr>
          <p:cNvPr id="56" name="组合 55"/>
          <p:cNvGrpSpPr/>
          <p:nvPr/>
        </p:nvGrpSpPr>
        <p:grpSpPr>
          <a:xfrm flipH="1" flipV="1">
            <a:off x="7539178" y="4220024"/>
            <a:ext cx="1604822" cy="923926"/>
            <a:chOff x="0" y="-1"/>
            <a:chExt cx="7563224" cy="4354287"/>
          </a:xfrm>
        </p:grpSpPr>
        <p:pic>
          <p:nvPicPr>
            <p:cNvPr id="57" name="图片 56"/>
            <p:cNvPicPr>
              <a:picLocks noChangeAspect="1"/>
            </p:cNvPicPr>
            <p:nvPr/>
          </p:nvPicPr>
          <p:blipFill>
            <a:blip r:embed="rId3"/>
            <a:stretch>
              <a:fillRect/>
            </a:stretch>
          </p:blipFill>
          <p:spPr>
            <a:xfrm>
              <a:off x="0" y="-1"/>
              <a:ext cx="7563224" cy="4354287"/>
            </a:xfrm>
            <a:prstGeom prst="rect">
              <a:avLst/>
            </a:prstGeom>
          </p:spPr>
        </p:pic>
        <p:pic>
          <p:nvPicPr>
            <p:cNvPr id="58" name="图片 57"/>
            <p:cNvPicPr>
              <a:picLocks noChangeAspect="1"/>
            </p:cNvPicPr>
            <p:nvPr/>
          </p:nvPicPr>
          <p:blipFill>
            <a:blip r:embed="rId4"/>
            <a:stretch>
              <a:fillRect/>
            </a:stretch>
          </p:blipFill>
          <p:spPr>
            <a:xfrm>
              <a:off x="2" y="0"/>
              <a:ext cx="6255656" cy="1990719"/>
            </a:xfrm>
            <a:prstGeom prst="rect">
              <a:avLst/>
            </a:prstGeom>
          </p:spPr>
        </p:pic>
      </p:grpSp>
      <p:sp>
        <p:nvSpPr>
          <p:cNvPr id="2" name="文本框 1"/>
          <p:cNvSpPr txBox="1"/>
          <p:nvPr/>
        </p:nvSpPr>
        <p:spPr>
          <a:xfrm>
            <a:off x="2183448" y="724535"/>
            <a:ext cx="4777105" cy="398780"/>
          </a:xfrm>
          <a:prstGeom prst="rect">
            <a:avLst/>
          </a:prstGeom>
          <a:noFill/>
        </p:spPr>
        <p:txBody>
          <a:bodyPr wrap="none" rtlCol="0" anchor="t">
            <a:spAutoFit/>
          </a:bodyPr>
          <a:lstStyle/>
          <a:p>
            <a:pPr algn="l"/>
            <a:r>
              <a:rPr lang="zh-CN" altLang="en-US" sz="20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中交三航局响水风电5.12水上交通事故</a:t>
            </a:r>
          </a:p>
        </p:txBody>
      </p:sp>
      <p:sp>
        <p:nvSpPr>
          <p:cNvPr id="6" name="文本框 5"/>
          <p:cNvSpPr txBox="1"/>
          <p:nvPr/>
        </p:nvSpPr>
        <p:spPr>
          <a:xfrm>
            <a:off x="3718560" y="1139825"/>
            <a:ext cx="1706880" cy="383540"/>
          </a:xfrm>
          <a:prstGeom prst="rect">
            <a:avLst/>
          </a:prstGeom>
          <a:noFill/>
        </p:spPr>
        <p:txBody>
          <a:bodyPr wrap="none" rtlCol="0" anchor="t">
            <a:spAutoFit/>
          </a:bodyPr>
          <a:lstStyle/>
          <a:p>
            <a:pPr algn="l"/>
            <a:r>
              <a:rPr lang="zh-CN" altLang="en-US" sz="19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一、事故介绍</a:t>
            </a:r>
          </a:p>
        </p:txBody>
      </p:sp>
      <p:grpSp>
        <p:nvGrpSpPr>
          <p:cNvPr id="9" name="组合 8"/>
          <p:cNvGrpSpPr/>
          <p:nvPr/>
        </p:nvGrpSpPr>
        <p:grpSpPr>
          <a:xfrm>
            <a:off x="1851978" y="1654810"/>
            <a:ext cx="5440045" cy="3059430"/>
            <a:chOff x="2389" y="2186"/>
            <a:chExt cx="8567" cy="4818"/>
          </a:xfrm>
        </p:grpSpPr>
        <p:sp>
          <p:nvSpPr>
            <p:cNvPr id="10" name="矩形 9"/>
            <p:cNvSpPr/>
            <p:nvPr/>
          </p:nvSpPr>
          <p:spPr>
            <a:xfrm>
              <a:off x="2390" y="2186"/>
              <a:ext cx="8565" cy="4818"/>
            </a:xfrm>
            <a:prstGeom prst="rect">
              <a:avLst/>
            </a:prstGeom>
            <a:solidFill>
              <a:srgbClr val="C0E5F9"/>
            </a:solidFill>
            <a:ln>
              <a:solidFill>
                <a:srgbClr val="C0E5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389" y="2342"/>
              <a:ext cx="8567" cy="4506"/>
            </a:xfrm>
            <a:prstGeom prst="rect">
              <a:avLst/>
            </a:prstGeom>
            <a:noFill/>
          </p:spPr>
          <p:txBody>
            <a:bodyPr wrap="square" rtlCol="0" anchor="t">
              <a:spAutoFit/>
            </a:bodyPr>
            <a:lstStyle/>
            <a:p>
              <a:pPr indent="482600" algn="just" defTabSz="1218565" fontAlgn="base" hangingPunct="0">
                <a:lnSpc>
                  <a:spcPct val="100000"/>
                </a:lnSpc>
                <a:spcBef>
                  <a:spcPts val="0"/>
                </a:spcBef>
                <a:spcAft>
                  <a:spcPct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2016年5月12日11时45分，中交三航局江苏分公司租赁用于配合响水近海风电项目施工的“宝隆706”，在北纬34°31</a:t>
              </a:r>
              <a:r>
                <a:rPr lang="en-US" altLang="zh-CN"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05”;东经120°00’17”附近海域与“灌云渔60210”发生碰撞。事故造成“灌云渔60210”沉没，船上15人全部落水，其中8人获救，7人失踪（经打捞搜寻，5月12日下午搜寻到4具遗体，5月13日晚上21时，又搜寻到2具遗体，5月28日在连云港徐圩海域发现最后1名失踪者的遗体）。5.12事故共造成7人死亡，构成较大等级水上交通事故。</a:t>
              </a:r>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50545" y="232410"/>
            <a:ext cx="400494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第四章  典型事故案例分析</a:t>
            </a:r>
          </a:p>
        </p:txBody>
      </p:sp>
      <p:grpSp>
        <p:nvGrpSpPr>
          <p:cNvPr id="56" name="组合 55"/>
          <p:cNvGrpSpPr/>
          <p:nvPr/>
        </p:nvGrpSpPr>
        <p:grpSpPr>
          <a:xfrm flipH="1" flipV="1">
            <a:off x="7539178" y="4220024"/>
            <a:ext cx="1604822" cy="923926"/>
            <a:chOff x="0" y="-1"/>
            <a:chExt cx="7563224" cy="4354287"/>
          </a:xfrm>
        </p:grpSpPr>
        <p:pic>
          <p:nvPicPr>
            <p:cNvPr id="57" name="图片 56"/>
            <p:cNvPicPr>
              <a:picLocks noChangeAspect="1"/>
            </p:cNvPicPr>
            <p:nvPr/>
          </p:nvPicPr>
          <p:blipFill>
            <a:blip r:embed="rId3"/>
            <a:stretch>
              <a:fillRect/>
            </a:stretch>
          </p:blipFill>
          <p:spPr>
            <a:xfrm>
              <a:off x="0" y="-1"/>
              <a:ext cx="7563224" cy="4354287"/>
            </a:xfrm>
            <a:prstGeom prst="rect">
              <a:avLst/>
            </a:prstGeom>
          </p:spPr>
        </p:pic>
        <p:pic>
          <p:nvPicPr>
            <p:cNvPr id="58" name="图片 57"/>
            <p:cNvPicPr>
              <a:picLocks noChangeAspect="1"/>
            </p:cNvPicPr>
            <p:nvPr/>
          </p:nvPicPr>
          <p:blipFill>
            <a:blip r:embed="rId4"/>
            <a:stretch>
              <a:fillRect/>
            </a:stretch>
          </p:blipFill>
          <p:spPr>
            <a:xfrm>
              <a:off x="2" y="0"/>
              <a:ext cx="6255656" cy="1990719"/>
            </a:xfrm>
            <a:prstGeom prst="rect">
              <a:avLst/>
            </a:prstGeom>
          </p:spPr>
        </p:pic>
      </p:grpSp>
      <p:pic>
        <p:nvPicPr>
          <p:cNvPr id="95236" name="图片 6" descr="QQ图片20160512152905.jpg"/>
          <p:cNvPicPr>
            <a:picLocks noChangeAspect="1"/>
          </p:cNvPicPr>
          <p:nvPr/>
        </p:nvPicPr>
        <p:blipFill>
          <a:blip r:embed="rId5"/>
          <a:stretch>
            <a:fillRect/>
          </a:stretch>
        </p:blipFill>
        <p:spPr>
          <a:xfrm>
            <a:off x="66675" y="925963"/>
            <a:ext cx="4287838" cy="3376612"/>
          </a:xfrm>
          <a:prstGeom prst="rect">
            <a:avLst/>
          </a:prstGeom>
          <a:noFill/>
          <a:ln w="9525">
            <a:noFill/>
          </a:ln>
        </p:spPr>
      </p:pic>
      <p:pic>
        <p:nvPicPr>
          <p:cNvPr id="95237" name="图片 7" descr="QQ图片20160512144253_看图王.jpg"/>
          <p:cNvPicPr>
            <a:picLocks noChangeAspect="1"/>
          </p:cNvPicPr>
          <p:nvPr/>
        </p:nvPicPr>
        <p:blipFill>
          <a:blip r:embed="rId6"/>
          <a:stretch>
            <a:fillRect/>
          </a:stretch>
        </p:blipFill>
        <p:spPr>
          <a:xfrm>
            <a:off x="4384676" y="925963"/>
            <a:ext cx="4702175" cy="3365500"/>
          </a:xfrm>
          <a:prstGeom prst="rect">
            <a:avLst/>
          </a:prstGeom>
          <a:noFill/>
          <a:ln w="9525">
            <a:noFill/>
          </a:ln>
        </p:spPr>
      </p:pic>
      <p:sp>
        <p:nvSpPr>
          <p:cNvPr id="95238" name="矩形 1"/>
          <p:cNvSpPr/>
          <p:nvPr/>
        </p:nvSpPr>
        <p:spPr>
          <a:xfrm>
            <a:off x="1319054" y="4388301"/>
            <a:ext cx="1783080" cy="398780"/>
          </a:xfrm>
          <a:prstGeom prst="rect">
            <a:avLst/>
          </a:prstGeom>
          <a:noFill/>
          <a:ln w="9525">
            <a:noFill/>
          </a:ln>
        </p:spPr>
        <p:txBody>
          <a:bodyPr wrap="none" anchor="t">
            <a:spAutoFit/>
          </a:bodyPr>
          <a:lstStyle/>
          <a:p>
            <a:pPr algn="ctr" defTabSz="1218565" fontAlgn="base">
              <a:spcBef>
                <a:spcPct val="0"/>
              </a:spcBef>
              <a:spcAft>
                <a:spcPct val="0"/>
              </a:spcAft>
            </a:pPr>
            <a:r>
              <a:rPr lang="zh-CN" altLang="zh-CN" sz="2000" b="1" spc="100" dirty="0">
                <a:solidFill>
                  <a:schemeClr val="tx1">
                    <a:lumMod val="75000"/>
                    <a:lumOff val="25000"/>
                  </a:schemeClr>
                </a:solidFill>
                <a:uFillTx/>
                <a:latin typeface="微软雅黑" panose="020B0503020204020204" pitchFamily="34" charset="-122"/>
                <a:ea typeface="微软雅黑" panose="020B0503020204020204" pitchFamily="34" charset="-122"/>
              </a:rPr>
              <a:t>事故现场救援</a:t>
            </a:r>
          </a:p>
        </p:txBody>
      </p:sp>
      <p:sp>
        <p:nvSpPr>
          <p:cNvPr id="95239" name="矩形 2"/>
          <p:cNvSpPr/>
          <p:nvPr/>
        </p:nvSpPr>
        <p:spPr>
          <a:xfrm>
            <a:off x="6110924" y="4388301"/>
            <a:ext cx="1249680" cy="398780"/>
          </a:xfrm>
          <a:prstGeom prst="rect">
            <a:avLst/>
          </a:prstGeom>
          <a:noFill/>
          <a:ln w="9525">
            <a:noFill/>
          </a:ln>
        </p:spPr>
        <p:txBody>
          <a:bodyPr wrap="none" anchor="t">
            <a:spAutoFit/>
          </a:bodyPr>
          <a:lstStyle/>
          <a:p>
            <a:pPr algn="ctr" defTabSz="1218565" fontAlgn="base"/>
            <a:r>
              <a:rPr lang="zh-CN" altLang="zh-CN" sz="2000" b="1" spc="100" dirty="0">
                <a:solidFill>
                  <a:schemeClr val="tx1">
                    <a:lumMod val="75000"/>
                    <a:lumOff val="25000"/>
                  </a:schemeClr>
                </a:solidFill>
                <a:uFillTx/>
                <a:latin typeface="微软雅黑" panose="020B0503020204020204" pitchFamily="34" charset="-122"/>
                <a:ea typeface="微软雅黑" panose="020B0503020204020204" pitchFamily="34" charset="-122"/>
              </a:rPr>
              <a:t>现场救援</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50545" y="232410"/>
            <a:ext cx="400494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第四章  典型事故案例分析</a:t>
            </a:r>
          </a:p>
        </p:txBody>
      </p:sp>
      <p:grpSp>
        <p:nvGrpSpPr>
          <p:cNvPr id="56" name="组合 55"/>
          <p:cNvGrpSpPr/>
          <p:nvPr/>
        </p:nvGrpSpPr>
        <p:grpSpPr>
          <a:xfrm flipH="1" flipV="1">
            <a:off x="7539178" y="4220024"/>
            <a:ext cx="1604822" cy="923926"/>
            <a:chOff x="0" y="-1"/>
            <a:chExt cx="7563224" cy="4354287"/>
          </a:xfrm>
        </p:grpSpPr>
        <p:pic>
          <p:nvPicPr>
            <p:cNvPr id="57" name="图片 56"/>
            <p:cNvPicPr>
              <a:picLocks noChangeAspect="1"/>
            </p:cNvPicPr>
            <p:nvPr/>
          </p:nvPicPr>
          <p:blipFill>
            <a:blip r:embed="rId3"/>
            <a:stretch>
              <a:fillRect/>
            </a:stretch>
          </p:blipFill>
          <p:spPr>
            <a:xfrm>
              <a:off x="0" y="-1"/>
              <a:ext cx="7563224" cy="4354287"/>
            </a:xfrm>
            <a:prstGeom prst="rect">
              <a:avLst/>
            </a:prstGeom>
          </p:spPr>
        </p:pic>
        <p:pic>
          <p:nvPicPr>
            <p:cNvPr id="58" name="图片 57"/>
            <p:cNvPicPr>
              <a:picLocks noChangeAspect="1"/>
            </p:cNvPicPr>
            <p:nvPr/>
          </p:nvPicPr>
          <p:blipFill>
            <a:blip r:embed="rId4"/>
            <a:stretch>
              <a:fillRect/>
            </a:stretch>
          </p:blipFill>
          <p:spPr>
            <a:xfrm>
              <a:off x="2" y="0"/>
              <a:ext cx="6255656" cy="1990719"/>
            </a:xfrm>
            <a:prstGeom prst="rect">
              <a:avLst/>
            </a:prstGeom>
          </p:spPr>
        </p:pic>
      </p:grpSp>
      <p:sp>
        <p:nvSpPr>
          <p:cNvPr id="95238" name="矩形 1"/>
          <p:cNvSpPr/>
          <p:nvPr/>
        </p:nvSpPr>
        <p:spPr>
          <a:xfrm>
            <a:off x="1072198" y="4388301"/>
            <a:ext cx="2316480" cy="398780"/>
          </a:xfrm>
          <a:prstGeom prst="rect">
            <a:avLst/>
          </a:prstGeom>
          <a:noFill/>
          <a:ln w="9525">
            <a:noFill/>
          </a:ln>
        </p:spPr>
        <p:txBody>
          <a:bodyPr wrap="none" anchor="t">
            <a:spAutoFit/>
          </a:bodyPr>
          <a:lstStyle/>
          <a:p>
            <a:pPr algn="ctr" defTabSz="1218565" fontAlgn="base">
              <a:spcBef>
                <a:spcPct val="0"/>
              </a:spcBef>
              <a:spcAft>
                <a:spcPct val="0"/>
              </a:spcAft>
            </a:pPr>
            <a:r>
              <a:rPr lang="zh-CN" altLang="zh-CN" sz="2000" b="1" spc="100" dirty="0">
                <a:solidFill>
                  <a:schemeClr val="tx1">
                    <a:lumMod val="75000"/>
                    <a:lumOff val="25000"/>
                  </a:schemeClr>
                </a:solidFill>
                <a:uFillTx/>
                <a:latin typeface="微软雅黑" panose="020B0503020204020204" pitchFamily="34" charset="-122"/>
                <a:ea typeface="微软雅黑" panose="020B0503020204020204" pitchFamily="34" charset="-122"/>
              </a:rPr>
              <a:t>事故船舶打捞出水</a:t>
            </a:r>
          </a:p>
        </p:txBody>
      </p:sp>
      <p:sp>
        <p:nvSpPr>
          <p:cNvPr id="95239" name="矩形 2"/>
          <p:cNvSpPr/>
          <p:nvPr/>
        </p:nvSpPr>
        <p:spPr>
          <a:xfrm>
            <a:off x="5224782" y="4388301"/>
            <a:ext cx="2849880" cy="398780"/>
          </a:xfrm>
          <a:prstGeom prst="rect">
            <a:avLst/>
          </a:prstGeom>
          <a:noFill/>
          <a:ln w="9525">
            <a:noFill/>
          </a:ln>
        </p:spPr>
        <p:txBody>
          <a:bodyPr wrap="none" anchor="t">
            <a:spAutoFit/>
          </a:bodyPr>
          <a:lstStyle/>
          <a:p>
            <a:pPr algn="ctr" defTabSz="1218565" fontAlgn="base"/>
            <a:r>
              <a:rPr lang="zh-CN" altLang="zh-CN" sz="2000" b="1" spc="100" dirty="0">
                <a:solidFill>
                  <a:schemeClr val="tx1">
                    <a:lumMod val="75000"/>
                    <a:lumOff val="25000"/>
                  </a:schemeClr>
                </a:solidFill>
                <a:uFillTx/>
                <a:latin typeface="微软雅黑" panose="020B0503020204020204" pitchFamily="34" charset="-122"/>
                <a:ea typeface="微软雅黑" panose="020B0503020204020204" pitchFamily="34" charset="-122"/>
              </a:rPr>
              <a:t>事故船舶整体打捞出水</a:t>
            </a:r>
          </a:p>
        </p:txBody>
      </p:sp>
      <p:pic>
        <p:nvPicPr>
          <p:cNvPr id="96262" name="图片 8" descr="QQ图片20160616103811.jpg"/>
          <p:cNvPicPr>
            <a:picLocks noChangeAspect="1"/>
          </p:cNvPicPr>
          <p:nvPr/>
        </p:nvPicPr>
        <p:blipFill>
          <a:blip r:embed="rId5"/>
          <a:stretch>
            <a:fillRect/>
          </a:stretch>
        </p:blipFill>
        <p:spPr>
          <a:xfrm>
            <a:off x="96838" y="925963"/>
            <a:ext cx="4267200" cy="3365500"/>
          </a:xfrm>
          <a:prstGeom prst="rect">
            <a:avLst/>
          </a:prstGeom>
          <a:noFill/>
          <a:ln w="9525">
            <a:noFill/>
          </a:ln>
        </p:spPr>
      </p:pic>
      <p:pic>
        <p:nvPicPr>
          <p:cNvPr id="96263" name="图片 9" descr="QQ图片20160616103724.jpg"/>
          <p:cNvPicPr>
            <a:picLocks noChangeAspect="1"/>
          </p:cNvPicPr>
          <p:nvPr/>
        </p:nvPicPr>
        <p:blipFill>
          <a:blip r:embed="rId6"/>
          <a:stretch>
            <a:fillRect/>
          </a:stretch>
        </p:blipFill>
        <p:spPr>
          <a:xfrm>
            <a:off x="4412934" y="929773"/>
            <a:ext cx="4473575" cy="3376612"/>
          </a:xfrm>
          <a:prstGeom prst="rect">
            <a:avLst/>
          </a:prstGeom>
          <a:noFill/>
          <a:ln w="9525">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50545" y="232410"/>
            <a:ext cx="400494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第四章  典型事故案例分析</a:t>
            </a:r>
          </a:p>
        </p:txBody>
      </p:sp>
      <p:grpSp>
        <p:nvGrpSpPr>
          <p:cNvPr id="56" name="组合 55"/>
          <p:cNvGrpSpPr/>
          <p:nvPr/>
        </p:nvGrpSpPr>
        <p:grpSpPr>
          <a:xfrm flipH="1" flipV="1">
            <a:off x="7539178" y="4220024"/>
            <a:ext cx="1604822" cy="923926"/>
            <a:chOff x="0" y="-1"/>
            <a:chExt cx="7563224" cy="4354287"/>
          </a:xfrm>
        </p:grpSpPr>
        <p:pic>
          <p:nvPicPr>
            <p:cNvPr id="57" name="图片 56"/>
            <p:cNvPicPr>
              <a:picLocks noChangeAspect="1"/>
            </p:cNvPicPr>
            <p:nvPr/>
          </p:nvPicPr>
          <p:blipFill>
            <a:blip r:embed="rId3"/>
            <a:stretch>
              <a:fillRect/>
            </a:stretch>
          </p:blipFill>
          <p:spPr>
            <a:xfrm>
              <a:off x="0" y="-1"/>
              <a:ext cx="7563224" cy="4354287"/>
            </a:xfrm>
            <a:prstGeom prst="rect">
              <a:avLst/>
            </a:prstGeom>
          </p:spPr>
        </p:pic>
        <p:pic>
          <p:nvPicPr>
            <p:cNvPr id="58" name="图片 57"/>
            <p:cNvPicPr>
              <a:picLocks noChangeAspect="1"/>
            </p:cNvPicPr>
            <p:nvPr/>
          </p:nvPicPr>
          <p:blipFill>
            <a:blip r:embed="rId4"/>
            <a:stretch>
              <a:fillRect/>
            </a:stretch>
          </p:blipFill>
          <p:spPr>
            <a:xfrm>
              <a:off x="2" y="0"/>
              <a:ext cx="6255656" cy="1990719"/>
            </a:xfrm>
            <a:prstGeom prst="rect">
              <a:avLst/>
            </a:prstGeom>
          </p:spPr>
        </p:pic>
      </p:grpSp>
      <p:sp>
        <p:nvSpPr>
          <p:cNvPr id="6" name="文本框 5"/>
          <p:cNvSpPr txBox="1"/>
          <p:nvPr/>
        </p:nvSpPr>
        <p:spPr>
          <a:xfrm>
            <a:off x="550545" y="748665"/>
            <a:ext cx="1706880" cy="383540"/>
          </a:xfrm>
          <a:prstGeom prst="rect">
            <a:avLst/>
          </a:prstGeom>
          <a:noFill/>
        </p:spPr>
        <p:txBody>
          <a:bodyPr wrap="none" rtlCol="0" anchor="t">
            <a:spAutoFit/>
          </a:bodyPr>
          <a:lstStyle/>
          <a:p>
            <a:pPr algn="l"/>
            <a:r>
              <a:rPr lang="zh-CN" altLang="en-US" sz="19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二、原因分析</a:t>
            </a:r>
          </a:p>
        </p:txBody>
      </p:sp>
      <p:sp>
        <p:nvSpPr>
          <p:cNvPr id="2" name="文本框 1"/>
          <p:cNvSpPr txBox="1"/>
          <p:nvPr/>
        </p:nvSpPr>
        <p:spPr>
          <a:xfrm>
            <a:off x="1947545" y="2427605"/>
            <a:ext cx="5897880" cy="352425"/>
          </a:xfrm>
          <a:prstGeom prst="rect">
            <a:avLst/>
          </a:prstGeom>
          <a:noFill/>
        </p:spPr>
        <p:txBody>
          <a:bodyPr wrap="square" rtlCol="0" anchor="t">
            <a:spAutoFit/>
          </a:bodyPr>
          <a:lstStyle/>
          <a:p>
            <a:pPr algn="just" defTabSz="1218565" fontAlgn="base">
              <a:lnSpc>
                <a:spcPct val="100000"/>
              </a:lnSpc>
              <a:spcBef>
                <a:spcPct val="0"/>
              </a:spcBef>
              <a:spcAft>
                <a:spcPct val="0"/>
              </a:spcAft>
              <a:defRPr/>
            </a:pPr>
            <a:r>
              <a:rPr lang="zh-CN" altLang="zh-CN" sz="17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灌云渔</a:t>
            </a:r>
            <a:r>
              <a:rPr lang="en-US" altLang="zh-CN" sz="17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60210</a:t>
            </a:r>
            <a:r>
              <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船老大</a:t>
            </a:r>
            <a:r>
              <a:rPr lang="zh-CN" altLang="zh-CN" sz="17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操作不当是本起事故发生的直接原因。</a:t>
            </a:r>
          </a:p>
        </p:txBody>
      </p:sp>
      <p:grpSp>
        <p:nvGrpSpPr>
          <p:cNvPr id="19" name="组合 18"/>
          <p:cNvGrpSpPr/>
          <p:nvPr/>
        </p:nvGrpSpPr>
        <p:grpSpPr>
          <a:xfrm>
            <a:off x="1211580" y="1274445"/>
            <a:ext cx="6721475" cy="1010920"/>
            <a:chOff x="2187" y="2007"/>
            <a:chExt cx="10585" cy="1592"/>
          </a:xfrm>
        </p:grpSpPr>
        <p:sp>
          <p:nvSpPr>
            <p:cNvPr id="18" name="矩形 17"/>
            <p:cNvSpPr/>
            <p:nvPr/>
          </p:nvSpPr>
          <p:spPr>
            <a:xfrm>
              <a:off x="2187" y="2007"/>
              <a:ext cx="10585" cy="1592"/>
            </a:xfrm>
            <a:prstGeom prst="rect">
              <a:avLst/>
            </a:prstGeom>
            <a:solidFill>
              <a:srgbClr val="C0E5F9"/>
            </a:solidFill>
            <a:ln>
              <a:solidFill>
                <a:srgbClr val="C0E5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326" y="2077"/>
              <a:ext cx="10308" cy="1452"/>
            </a:xfrm>
            <a:prstGeom prst="rect">
              <a:avLst/>
            </a:prstGeom>
            <a:noFill/>
          </p:spPr>
          <p:txBody>
            <a:bodyPr wrap="square" rtlCol="0" anchor="t">
              <a:spAutoFit/>
            </a:bodyPr>
            <a:lstStyle/>
            <a:p>
              <a:pPr algn="just"/>
              <a:r>
                <a:rPr lang="zh-CN" altLang="zh-CN"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依据现场事故模拟、气象情况和对人员的询问、查询相关证书资料等，从物的不安全状态、人的不安全行为、管理缺陷等三个方面初步分析本次事故原因</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a:t>
              </a:r>
            </a:p>
          </p:txBody>
        </p:sp>
      </p:grpSp>
      <p:sp>
        <p:nvSpPr>
          <p:cNvPr id="8" name="文本框 7"/>
          <p:cNvSpPr txBox="1"/>
          <p:nvPr/>
        </p:nvSpPr>
        <p:spPr>
          <a:xfrm>
            <a:off x="1947545" y="2780030"/>
            <a:ext cx="5985510" cy="1938020"/>
          </a:xfrm>
          <a:prstGeom prst="rect">
            <a:avLst/>
          </a:prstGeom>
          <a:noFill/>
        </p:spPr>
        <p:txBody>
          <a:bodyPr wrap="square" rtlCol="0" anchor="t">
            <a:spAutoFit/>
          </a:bodyPr>
          <a:lstStyle/>
          <a:p>
            <a:pPr algn="just" defTabSz="1218565" fontAlgn="base">
              <a:lnSpc>
                <a:spcPct val="100000"/>
              </a:lnSpc>
              <a:spcBef>
                <a:spcPct val="0"/>
              </a:spcBef>
              <a:spcAft>
                <a:spcPct val="0"/>
              </a:spcAft>
              <a:defRPr/>
            </a:pPr>
            <a:r>
              <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灌云渔</a:t>
            </a:r>
            <a:r>
              <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60210</a:t>
            </a:r>
            <a:r>
              <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在驶离宝隆</a:t>
            </a:r>
            <a:r>
              <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706</a:t>
            </a:r>
            <a:r>
              <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时，未与宝隆</a:t>
            </a:r>
            <a:r>
              <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706</a:t>
            </a:r>
            <a:r>
              <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进行沟通协调，未告知宝隆</a:t>
            </a:r>
            <a:r>
              <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706</a:t>
            </a:r>
            <a:r>
              <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其操作意图，也未通知宝隆</a:t>
            </a:r>
            <a:r>
              <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706</a:t>
            </a:r>
            <a:r>
              <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停车减速使其能够安全离开。在行驶初期，灌云渔</a:t>
            </a:r>
            <a:r>
              <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60210</a:t>
            </a:r>
            <a:r>
              <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受到宝隆</a:t>
            </a:r>
            <a:r>
              <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706</a:t>
            </a:r>
            <a:r>
              <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行驶产生的船间</a:t>
            </a: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波浪阻遏</a:t>
            </a:r>
            <a:r>
              <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效应</a:t>
            </a: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，因而</a:t>
            </a:r>
            <a:r>
              <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加速不易。灌云渔</a:t>
            </a:r>
            <a:r>
              <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60210</a:t>
            </a:r>
            <a:r>
              <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进一步加速前冲后，受到船吸效应而发生显著偏转，加之在涨潮流顶流的</a:t>
            </a: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作用</a:t>
            </a:r>
            <a:r>
              <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下，迅速右转以至打横，在宝隆</a:t>
            </a:r>
            <a:r>
              <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706</a:t>
            </a:r>
            <a:r>
              <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前行推压下瞬间发生侧翻。因此灌云渔</a:t>
            </a:r>
            <a:r>
              <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60210</a:t>
            </a:r>
            <a:r>
              <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在驶离宝隆</a:t>
            </a:r>
            <a:r>
              <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706</a:t>
            </a:r>
            <a:r>
              <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过程中，未考虑当时环境，采取了不安全的驶离动作是本起事故发生的直接原因。</a:t>
            </a:r>
            <a:endParaRPr lang="zh-CN" altLang="en-US" sz="1500"/>
          </a:p>
        </p:txBody>
      </p:sp>
      <p:grpSp>
        <p:nvGrpSpPr>
          <p:cNvPr id="17" name="组合 16"/>
          <p:cNvGrpSpPr/>
          <p:nvPr/>
        </p:nvGrpSpPr>
        <p:grpSpPr>
          <a:xfrm>
            <a:off x="-14503" y="2427440"/>
            <a:ext cx="2050438" cy="1404157"/>
            <a:chOff x="-23" y="1783"/>
            <a:chExt cx="3229" cy="2211"/>
          </a:xfrm>
        </p:grpSpPr>
        <p:sp>
          <p:nvSpPr>
            <p:cNvPr id="13" name="椭圆 12"/>
            <p:cNvSpPr/>
            <p:nvPr/>
          </p:nvSpPr>
          <p:spPr>
            <a:xfrm>
              <a:off x="1275" y="2069"/>
              <a:ext cx="1638" cy="161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r>
                <a:rPr lang="en-US" altLang="zh-CN" sz="3200" b="1" dirty="0">
                  <a:solidFill>
                    <a:srgbClr val="16B6C2"/>
                  </a:solidFill>
                  <a:latin typeface="微软雅黑" panose="020B0503020204020204" pitchFamily="34" charset="-122"/>
                  <a:ea typeface="微软雅黑" panose="020B0503020204020204" pitchFamily="34" charset="-122"/>
                  <a:cs typeface="+mn-ea"/>
                </a:rPr>
                <a:t>01</a:t>
              </a:r>
            </a:p>
          </p:txBody>
        </p:sp>
        <p:sp>
          <p:nvSpPr>
            <p:cNvPr id="14" name="矩形 13"/>
            <p:cNvSpPr/>
            <p:nvPr/>
          </p:nvSpPr>
          <p:spPr>
            <a:xfrm>
              <a:off x="-23" y="3685"/>
              <a:ext cx="2209" cy="309"/>
            </a:xfrm>
            <a:prstGeom prst="rect">
              <a:avLst/>
            </a:prstGeom>
            <a:solidFill>
              <a:srgbClr val="16B6C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sz="1350">
                <a:solidFill>
                  <a:srgbClr val="CC0000"/>
                </a:solidFill>
                <a:cs typeface="+mn-ea"/>
              </a:endParaRPr>
            </a:p>
          </p:txBody>
        </p:sp>
        <p:sp>
          <p:nvSpPr>
            <p:cNvPr id="15" name="同心圆 14"/>
            <p:cNvSpPr/>
            <p:nvPr/>
          </p:nvSpPr>
          <p:spPr>
            <a:xfrm>
              <a:off x="964" y="1783"/>
              <a:ext cx="2242" cy="2211"/>
            </a:xfrm>
            <a:prstGeom prst="donut">
              <a:avLst>
                <a:gd name="adj" fmla="val 13848"/>
              </a:avLst>
            </a:prstGeom>
            <a:solidFill>
              <a:srgbClr val="16B6C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sz="1350">
                <a:solidFill>
                  <a:srgbClr val="CC0000"/>
                </a:solidFill>
                <a:cs typeface="+mn-ea"/>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50545" y="232410"/>
            <a:ext cx="400494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第四章  典型事故案例分析</a:t>
            </a:r>
          </a:p>
        </p:txBody>
      </p:sp>
      <p:grpSp>
        <p:nvGrpSpPr>
          <p:cNvPr id="56" name="组合 55"/>
          <p:cNvGrpSpPr/>
          <p:nvPr/>
        </p:nvGrpSpPr>
        <p:grpSpPr>
          <a:xfrm flipH="1" flipV="1">
            <a:off x="7539178" y="4220024"/>
            <a:ext cx="1604822" cy="923926"/>
            <a:chOff x="0" y="-1"/>
            <a:chExt cx="7563224" cy="4354287"/>
          </a:xfrm>
        </p:grpSpPr>
        <p:pic>
          <p:nvPicPr>
            <p:cNvPr id="57" name="图片 56"/>
            <p:cNvPicPr>
              <a:picLocks noChangeAspect="1"/>
            </p:cNvPicPr>
            <p:nvPr/>
          </p:nvPicPr>
          <p:blipFill>
            <a:blip r:embed="rId3"/>
            <a:stretch>
              <a:fillRect/>
            </a:stretch>
          </p:blipFill>
          <p:spPr>
            <a:xfrm>
              <a:off x="0" y="-1"/>
              <a:ext cx="7563224" cy="4354287"/>
            </a:xfrm>
            <a:prstGeom prst="rect">
              <a:avLst/>
            </a:prstGeom>
          </p:spPr>
        </p:pic>
        <p:pic>
          <p:nvPicPr>
            <p:cNvPr id="58" name="图片 57"/>
            <p:cNvPicPr>
              <a:picLocks noChangeAspect="1"/>
            </p:cNvPicPr>
            <p:nvPr/>
          </p:nvPicPr>
          <p:blipFill>
            <a:blip r:embed="rId4"/>
            <a:stretch>
              <a:fillRect/>
            </a:stretch>
          </p:blipFill>
          <p:spPr>
            <a:xfrm>
              <a:off x="2" y="0"/>
              <a:ext cx="6255656" cy="1990719"/>
            </a:xfrm>
            <a:prstGeom prst="rect">
              <a:avLst/>
            </a:prstGeom>
          </p:spPr>
        </p:pic>
      </p:grpSp>
      <p:sp>
        <p:nvSpPr>
          <p:cNvPr id="6" name="文本框 5"/>
          <p:cNvSpPr txBox="1"/>
          <p:nvPr/>
        </p:nvSpPr>
        <p:spPr>
          <a:xfrm>
            <a:off x="550545" y="748665"/>
            <a:ext cx="1706880" cy="383540"/>
          </a:xfrm>
          <a:prstGeom prst="rect">
            <a:avLst/>
          </a:prstGeom>
          <a:noFill/>
        </p:spPr>
        <p:txBody>
          <a:bodyPr wrap="none" rtlCol="0" anchor="t">
            <a:spAutoFit/>
          </a:bodyPr>
          <a:lstStyle/>
          <a:p>
            <a:pPr algn="l"/>
            <a:r>
              <a:rPr lang="zh-CN" altLang="en-US" sz="19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二、原因分析</a:t>
            </a:r>
          </a:p>
        </p:txBody>
      </p:sp>
      <p:sp>
        <p:nvSpPr>
          <p:cNvPr id="2" name="文本框 1"/>
          <p:cNvSpPr txBox="1"/>
          <p:nvPr/>
        </p:nvSpPr>
        <p:spPr>
          <a:xfrm>
            <a:off x="2207260" y="1322705"/>
            <a:ext cx="5876290" cy="614045"/>
          </a:xfrm>
          <a:prstGeom prst="rect">
            <a:avLst/>
          </a:prstGeom>
          <a:noFill/>
        </p:spPr>
        <p:txBody>
          <a:bodyPr wrap="square" rtlCol="0" anchor="t">
            <a:spAutoFit/>
          </a:bodyPr>
          <a:lstStyle/>
          <a:p>
            <a:pPr algn="just" defTabSz="1218565" fontAlgn="base">
              <a:lnSpc>
                <a:spcPct val="100000"/>
              </a:lnSpc>
              <a:spcBef>
                <a:spcPct val="0"/>
              </a:spcBef>
              <a:spcAft>
                <a:spcPct val="0"/>
              </a:spcAft>
              <a:defRPr/>
            </a:pPr>
            <a:r>
              <a:rPr sz="17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拖带船组（宝隆706、主拖建瑞188、辅助拖滨舟工2）疏忽了望是本次事故发生的原因。</a:t>
            </a:r>
          </a:p>
        </p:txBody>
      </p:sp>
      <p:sp>
        <p:nvSpPr>
          <p:cNvPr id="8" name="文本框 7"/>
          <p:cNvSpPr txBox="1"/>
          <p:nvPr/>
        </p:nvSpPr>
        <p:spPr>
          <a:xfrm>
            <a:off x="2226310" y="1936750"/>
            <a:ext cx="5857240" cy="783590"/>
          </a:xfrm>
          <a:prstGeom prst="rect">
            <a:avLst/>
          </a:prstGeom>
          <a:noFill/>
        </p:spPr>
        <p:txBody>
          <a:bodyPr wrap="square" rtlCol="0" anchor="t">
            <a:spAutoFit/>
          </a:bodyPr>
          <a:lstStyle/>
          <a:p>
            <a:pPr algn="just" defTabSz="1218565" fontAlgn="base">
              <a:lnSpc>
                <a:spcPct val="100000"/>
              </a:lnSpc>
              <a:spcBef>
                <a:spcPct val="0"/>
              </a:spcBef>
              <a:spcAft>
                <a:spcPct val="0"/>
              </a:spcAft>
              <a:defRPr/>
            </a:pPr>
            <a:r>
              <a:rPr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拖带船组未能及时发现和掌握灌云渔60210的驶离行为，在船舶航行过程中，疏于了望观察，未能采取适当措施配合灌云渔60210驶离是本起事故发生的原因。</a:t>
            </a:r>
          </a:p>
        </p:txBody>
      </p:sp>
      <p:grpSp>
        <p:nvGrpSpPr>
          <p:cNvPr id="37" name="组合 36"/>
          <p:cNvGrpSpPr/>
          <p:nvPr/>
        </p:nvGrpSpPr>
        <p:grpSpPr>
          <a:xfrm>
            <a:off x="-5080" y="3044825"/>
            <a:ext cx="3216910" cy="1403350"/>
            <a:chOff x="-8" y="5425"/>
            <a:chExt cx="5066" cy="2210"/>
          </a:xfrm>
        </p:grpSpPr>
        <p:sp>
          <p:nvSpPr>
            <p:cNvPr id="26" name="椭圆 25"/>
            <p:cNvSpPr/>
            <p:nvPr/>
          </p:nvSpPr>
          <p:spPr>
            <a:xfrm>
              <a:off x="3118" y="5722"/>
              <a:ext cx="1638" cy="161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685800"/>
              <a:r>
                <a:rPr lang="en-US" altLang="zh-CN" sz="3200" b="1" dirty="0">
                  <a:solidFill>
                    <a:srgbClr val="DB1951"/>
                  </a:solidFill>
                  <a:latin typeface="微软雅黑" panose="020B0503020204020204" pitchFamily="34" charset="-122"/>
                  <a:ea typeface="微软雅黑" panose="020B0503020204020204" pitchFamily="34" charset="-122"/>
                  <a:cs typeface="+mn-ea"/>
                  <a:sym typeface="+mn-ea"/>
                </a:rPr>
                <a:t>03</a:t>
              </a:r>
            </a:p>
          </p:txBody>
        </p:sp>
        <p:sp>
          <p:nvSpPr>
            <p:cNvPr id="27" name="矩形 26"/>
            <p:cNvSpPr/>
            <p:nvPr/>
          </p:nvSpPr>
          <p:spPr>
            <a:xfrm>
              <a:off x="-8" y="5427"/>
              <a:ext cx="3855" cy="309"/>
            </a:xfrm>
            <a:prstGeom prst="rect">
              <a:avLst/>
            </a:prstGeom>
            <a:solidFill>
              <a:srgbClr val="DB195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sz="1350">
                <a:solidFill>
                  <a:srgbClr val="CC0000"/>
                </a:solidFill>
                <a:cs typeface="+mn-ea"/>
              </a:endParaRPr>
            </a:p>
          </p:txBody>
        </p:sp>
        <p:sp>
          <p:nvSpPr>
            <p:cNvPr id="28" name="同心圆 27"/>
            <p:cNvSpPr/>
            <p:nvPr/>
          </p:nvSpPr>
          <p:spPr>
            <a:xfrm flipV="1">
              <a:off x="2816" y="5425"/>
              <a:ext cx="2242" cy="2211"/>
            </a:xfrm>
            <a:prstGeom prst="donut">
              <a:avLst>
                <a:gd name="adj" fmla="val 13848"/>
              </a:avLst>
            </a:prstGeom>
            <a:solidFill>
              <a:srgbClr val="DB195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sz="1350">
                <a:solidFill>
                  <a:srgbClr val="CC0000"/>
                </a:solidFill>
                <a:cs typeface="+mn-ea"/>
              </a:endParaRPr>
            </a:p>
          </p:txBody>
        </p:sp>
      </p:grpSp>
      <p:grpSp>
        <p:nvGrpSpPr>
          <p:cNvPr id="30" name="组合 29"/>
          <p:cNvGrpSpPr/>
          <p:nvPr/>
        </p:nvGrpSpPr>
        <p:grpSpPr>
          <a:xfrm>
            <a:off x="-14503" y="1322540"/>
            <a:ext cx="2050438" cy="1404157"/>
            <a:chOff x="-23" y="1783"/>
            <a:chExt cx="3229" cy="2211"/>
          </a:xfrm>
        </p:grpSpPr>
        <p:sp>
          <p:nvSpPr>
            <p:cNvPr id="31" name="椭圆 30"/>
            <p:cNvSpPr/>
            <p:nvPr/>
          </p:nvSpPr>
          <p:spPr>
            <a:xfrm>
              <a:off x="1275" y="2069"/>
              <a:ext cx="1638" cy="161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r>
                <a:rPr lang="en-US" altLang="zh-CN" sz="3200" b="1" dirty="0">
                  <a:solidFill>
                    <a:srgbClr val="EAA700"/>
                  </a:solidFill>
                  <a:latin typeface="微软雅黑" panose="020B0503020204020204" pitchFamily="34" charset="-122"/>
                  <a:ea typeface="微软雅黑" panose="020B0503020204020204" pitchFamily="34" charset="-122"/>
                  <a:cs typeface="+mn-ea"/>
                </a:rPr>
                <a:t>02</a:t>
              </a:r>
            </a:p>
          </p:txBody>
        </p:sp>
        <p:sp>
          <p:nvSpPr>
            <p:cNvPr id="32" name="矩形 31"/>
            <p:cNvSpPr/>
            <p:nvPr/>
          </p:nvSpPr>
          <p:spPr>
            <a:xfrm>
              <a:off x="-23" y="3685"/>
              <a:ext cx="2209" cy="309"/>
            </a:xfrm>
            <a:prstGeom prst="rect">
              <a:avLst/>
            </a:prstGeom>
            <a:solidFill>
              <a:srgbClr val="EAA7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sz="1350">
                <a:solidFill>
                  <a:srgbClr val="CC0000"/>
                </a:solidFill>
                <a:cs typeface="+mn-ea"/>
              </a:endParaRPr>
            </a:p>
          </p:txBody>
        </p:sp>
        <p:sp>
          <p:nvSpPr>
            <p:cNvPr id="33" name="同心圆 32"/>
            <p:cNvSpPr/>
            <p:nvPr/>
          </p:nvSpPr>
          <p:spPr>
            <a:xfrm>
              <a:off x="964" y="1783"/>
              <a:ext cx="2242" cy="2211"/>
            </a:xfrm>
            <a:prstGeom prst="donut">
              <a:avLst>
                <a:gd name="adj" fmla="val 13848"/>
              </a:avLst>
            </a:prstGeom>
            <a:solidFill>
              <a:srgbClr val="EAA7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sz="1350">
                <a:solidFill>
                  <a:srgbClr val="CC0000"/>
                </a:solidFill>
                <a:cs typeface="+mn-ea"/>
              </a:endParaRPr>
            </a:p>
          </p:txBody>
        </p:sp>
      </p:grpSp>
      <p:sp>
        <p:nvSpPr>
          <p:cNvPr id="34" name="文本框 33"/>
          <p:cNvSpPr txBox="1"/>
          <p:nvPr/>
        </p:nvSpPr>
        <p:spPr>
          <a:xfrm>
            <a:off x="3459480" y="3046095"/>
            <a:ext cx="1685290" cy="352425"/>
          </a:xfrm>
          <a:prstGeom prst="rect">
            <a:avLst/>
          </a:prstGeom>
          <a:noFill/>
        </p:spPr>
        <p:txBody>
          <a:bodyPr wrap="square" rtlCol="0" anchor="t">
            <a:spAutoFit/>
          </a:bodyPr>
          <a:lstStyle/>
          <a:p>
            <a:pPr algn="just" defTabSz="1218565" fontAlgn="base">
              <a:lnSpc>
                <a:spcPct val="100000"/>
              </a:lnSpc>
              <a:spcBef>
                <a:spcPct val="0"/>
              </a:spcBef>
              <a:spcAft>
                <a:spcPct val="0"/>
              </a:spcAft>
              <a:defRPr/>
            </a:pPr>
            <a:r>
              <a:rPr sz="17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渔船违规载客。</a:t>
            </a:r>
          </a:p>
        </p:txBody>
      </p:sp>
      <p:sp>
        <p:nvSpPr>
          <p:cNvPr id="35" name="文本框 34"/>
          <p:cNvSpPr txBox="1"/>
          <p:nvPr/>
        </p:nvSpPr>
        <p:spPr>
          <a:xfrm>
            <a:off x="3459480" y="3398520"/>
            <a:ext cx="4624070" cy="1476375"/>
          </a:xfrm>
          <a:prstGeom prst="rect">
            <a:avLst/>
          </a:prstGeom>
          <a:noFill/>
        </p:spPr>
        <p:txBody>
          <a:bodyPr wrap="square" rtlCol="0" anchor="t">
            <a:spAutoFit/>
          </a:bodyPr>
          <a:lstStyle/>
          <a:p>
            <a:pPr algn="just" defTabSz="1218565" fontAlgn="base">
              <a:lnSpc>
                <a:spcPct val="100000"/>
              </a:lnSpc>
              <a:spcBef>
                <a:spcPct val="0"/>
              </a:spcBef>
              <a:spcAft>
                <a:spcPct val="0"/>
              </a:spcAft>
              <a:defRPr/>
            </a:pPr>
            <a:r>
              <a:rPr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灌云渔60210违反《中华人民共和国渔港水域交通安全管理条例》，未经渔政监督管理机关批准，进行水上水下施工作业；非交通船载客，违反了中交三航局安全管理制度和三航江苏分公司租赁船舶安全管理规定，灌云渔60210船载13名作业人员是造成本次事故7人死亡发生的原因。</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50545" y="232410"/>
            <a:ext cx="400494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第四章  典型事故案例分析</a:t>
            </a:r>
          </a:p>
        </p:txBody>
      </p:sp>
      <p:grpSp>
        <p:nvGrpSpPr>
          <p:cNvPr id="56" name="组合 55"/>
          <p:cNvGrpSpPr/>
          <p:nvPr/>
        </p:nvGrpSpPr>
        <p:grpSpPr>
          <a:xfrm flipH="1" flipV="1">
            <a:off x="7539178" y="4220024"/>
            <a:ext cx="1604822" cy="923926"/>
            <a:chOff x="0" y="-1"/>
            <a:chExt cx="7563224" cy="4354287"/>
          </a:xfrm>
        </p:grpSpPr>
        <p:pic>
          <p:nvPicPr>
            <p:cNvPr id="57" name="图片 56"/>
            <p:cNvPicPr>
              <a:picLocks noChangeAspect="1"/>
            </p:cNvPicPr>
            <p:nvPr/>
          </p:nvPicPr>
          <p:blipFill>
            <a:blip r:embed="rId3"/>
            <a:stretch>
              <a:fillRect/>
            </a:stretch>
          </p:blipFill>
          <p:spPr>
            <a:xfrm>
              <a:off x="0" y="-1"/>
              <a:ext cx="7563224" cy="4354287"/>
            </a:xfrm>
            <a:prstGeom prst="rect">
              <a:avLst/>
            </a:prstGeom>
          </p:spPr>
        </p:pic>
        <p:pic>
          <p:nvPicPr>
            <p:cNvPr id="58" name="图片 57"/>
            <p:cNvPicPr>
              <a:picLocks noChangeAspect="1"/>
            </p:cNvPicPr>
            <p:nvPr/>
          </p:nvPicPr>
          <p:blipFill>
            <a:blip r:embed="rId4"/>
            <a:stretch>
              <a:fillRect/>
            </a:stretch>
          </p:blipFill>
          <p:spPr>
            <a:xfrm>
              <a:off x="2" y="0"/>
              <a:ext cx="6255656" cy="1990719"/>
            </a:xfrm>
            <a:prstGeom prst="rect">
              <a:avLst/>
            </a:prstGeom>
          </p:spPr>
        </p:pic>
      </p:grpSp>
      <p:sp>
        <p:nvSpPr>
          <p:cNvPr id="6" name="文本框 5"/>
          <p:cNvSpPr txBox="1"/>
          <p:nvPr/>
        </p:nvSpPr>
        <p:spPr>
          <a:xfrm>
            <a:off x="550545" y="748665"/>
            <a:ext cx="2976880" cy="383540"/>
          </a:xfrm>
          <a:prstGeom prst="rect">
            <a:avLst/>
          </a:prstGeom>
          <a:noFill/>
        </p:spPr>
        <p:txBody>
          <a:bodyPr wrap="none" rtlCol="0" anchor="t">
            <a:spAutoFit/>
          </a:bodyPr>
          <a:lstStyle/>
          <a:p>
            <a:pPr algn="l"/>
            <a:r>
              <a:rPr lang="zh-CN" altLang="en-US" sz="19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本起事故的间接原因有：</a:t>
            </a:r>
          </a:p>
        </p:txBody>
      </p:sp>
      <p:grpSp>
        <p:nvGrpSpPr>
          <p:cNvPr id="47" name="组合 46"/>
          <p:cNvGrpSpPr/>
          <p:nvPr/>
        </p:nvGrpSpPr>
        <p:grpSpPr>
          <a:xfrm>
            <a:off x="1611948" y="1234440"/>
            <a:ext cx="5920105" cy="3582035"/>
            <a:chOff x="1868" y="1944"/>
            <a:chExt cx="9323" cy="5641"/>
          </a:xfrm>
        </p:grpSpPr>
        <p:grpSp>
          <p:nvGrpSpPr>
            <p:cNvPr id="23" name="组合 22"/>
            <p:cNvGrpSpPr/>
            <p:nvPr/>
          </p:nvGrpSpPr>
          <p:grpSpPr>
            <a:xfrm>
              <a:off x="1881" y="1944"/>
              <a:ext cx="9309" cy="2158"/>
              <a:chOff x="1881" y="1944"/>
              <a:chExt cx="9309" cy="2158"/>
            </a:xfrm>
          </p:grpSpPr>
          <p:sp>
            <p:nvSpPr>
              <p:cNvPr id="10" name="矩形 9"/>
              <p:cNvSpPr/>
              <p:nvPr/>
            </p:nvSpPr>
            <p:spPr>
              <a:xfrm>
                <a:off x="3048" y="1944"/>
                <a:ext cx="8142" cy="2158"/>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50000"/>
                      <a:lumOff val="50000"/>
                    </a:schemeClr>
                  </a:solidFill>
                  <a:latin typeface="+mn-ea"/>
                  <a:cs typeface="+mn-ea"/>
                </a:endParaRPr>
              </a:p>
            </p:txBody>
          </p:sp>
          <p:grpSp>
            <p:nvGrpSpPr>
              <p:cNvPr id="12" name="组合 11"/>
              <p:cNvGrpSpPr/>
              <p:nvPr/>
            </p:nvGrpSpPr>
            <p:grpSpPr>
              <a:xfrm>
                <a:off x="1881" y="2149"/>
                <a:ext cx="1643" cy="1690"/>
                <a:chOff x="-2626666" y="-969306"/>
                <a:chExt cx="2499079" cy="2569006"/>
              </a:xfrm>
            </p:grpSpPr>
            <p:grpSp>
              <p:nvGrpSpPr>
                <p:cNvPr id="13" name="组合 12"/>
                <p:cNvGrpSpPr/>
                <p:nvPr/>
              </p:nvGrpSpPr>
              <p:grpSpPr>
                <a:xfrm rot="1825908">
                  <a:off x="-2626666" y="-900072"/>
                  <a:ext cx="890876" cy="770702"/>
                  <a:chOff x="809754" y="2364700"/>
                  <a:chExt cx="954494" cy="825739"/>
                </a:xfrm>
              </p:grpSpPr>
              <p:sp>
                <p:nvSpPr>
                  <p:cNvPr id="15" name="圆角矩形 14"/>
                  <p:cNvSpPr/>
                  <p:nvPr/>
                </p:nvSpPr>
                <p:spPr>
                  <a:xfrm>
                    <a:off x="844200" y="2555036"/>
                    <a:ext cx="920048" cy="453177"/>
                  </a:xfrm>
                  <a:prstGeom prst="roundRect">
                    <a:avLst/>
                  </a:prstGeom>
                  <a:gradFill flip="none" rotWithShape="1">
                    <a:gsLst>
                      <a:gs pos="16000">
                        <a:schemeClr val="bg1"/>
                      </a:gs>
                      <a:gs pos="0">
                        <a:schemeClr val="accent1">
                          <a:tint val="44500"/>
                          <a:satMod val="160000"/>
                        </a:schemeClr>
                      </a:gs>
                      <a:gs pos="100000">
                        <a:schemeClr val="accent1">
                          <a:tint val="23500"/>
                          <a:satMod val="160000"/>
                        </a:schemeClr>
                      </a:gs>
                      <a:gs pos="100000">
                        <a:schemeClr val="accent1">
                          <a:tint val="23500"/>
                          <a:satMod val="160000"/>
                        </a:schemeClr>
                      </a:gs>
                      <a:gs pos="3000">
                        <a:schemeClr val="accent1">
                          <a:tint val="23500"/>
                          <a:satMod val="160000"/>
                        </a:schemeClr>
                      </a:gs>
                    </a:gsLst>
                    <a:lin ang="0" scaled="1"/>
                    <a:tileRect/>
                  </a:gradFill>
                  <a:ln>
                    <a:noFill/>
                  </a:ln>
                  <a:effectLst>
                    <a:outerShdw blurRad="38100" dist="50800" dir="5940000" sx="103000" sy="103000" algn="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n-ea"/>
                      <a:cs typeface="+mn-ea"/>
                    </a:endParaRPr>
                  </a:p>
                </p:txBody>
              </p:sp>
              <p:sp>
                <p:nvSpPr>
                  <p:cNvPr id="16" name="TextBox 9"/>
                  <p:cNvSpPr txBox="1"/>
                  <p:nvPr/>
                </p:nvSpPr>
                <p:spPr>
                  <a:xfrm>
                    <a:off x="809754" y="2364700"/>
                    <a:ext cx="770774" cy="825739"/>
                  </a:xfrm>
                  <a:prstGeom prst="rect">
                    <a:avLst/>
                  </a:prstGeom>
                  <a:noFill/>
                </p:spPr>
                <p:txBody>
                  <a:bodyPr wrap="none" rtlCol="0">
                    <a:spAutoFit/>
                  </a:bodyPr>
                  <a:lstStyle/>
                  <a:p>
                    <a:r>
                      <a:rPr lang="en-US" altLang="zh-CN" sz="1500" b="1" dirty="0">
                        <a:solidFill>
                          <a:srgbClr val="16B6C2"/>
                        </a:solidFill>
                        <a:latin typeface="微软雅黑" panose="020B0503020204020204" pitchFamily="34" charset="-122"/>
                        <a:ea typeface="微软雅黑" panose="020B0503020204020204" pitchFamily="34" charset="-122"/>
                        <a:cs typeface="+mn-ea"/>
                      </a:rPr>
                      <a:t>1</a:t>
                    </a:r>
                  </a:p>
                </p:txBody>
              </p:sp>
            </p:grpSp>
            <p:sp>
              <p:nvSpPr>
                <p:cNvPr id="14" name="等腰三角形 6"/>
                <p:cNvSpPr/>
                <p:nvPr/>
              </p:nvSpPr>
              <p:spPr>
                <a:xfrm rot="5400000">
                  <a:off x="-1652386" y="-393750"/>
                  <a:ext cx="1631704" cy="1417894"/>
                </a:xfrm>
                <a:custGeom>
                  <a:avLst/>
                  <a:gdLst/>
                  <a:ahLst/>
                  <a:cxnLst/>
                  <a:rect l="l" t="t" r="r" b="b"/>
                  <a:pathLst>
                    <a:path w="1442096" h="1253131">
                      <a:moveTo>
                        <a:pt x="718151" y="253224"/>
                      </a:moveTo>
                      <a:cubicBezTo>
                        <a:pt x="700773" y="253430"/>
                        <a:pt x="684221" y="260858"/>
                        <a:pt x="677159" y="274888"/>
                      </a:cubicBezTo>
                      <a:lnTo>
                        <a:pt x="229299" y="1047059"/>
                      </a:lnTo>
                      <a:cubicBezTo>
                        <a:pt x="209028" y="1075284"/>
                        <a:pt x="228369" y="1120015"/>
                        <a:pt x="272470" y="1121832"/>
                      </a:cubicBezTo>
                      <a:lnTo>
                        <a:pt x="1168784" y="1121832"/>
                      </a:lnTo>
                      <a:cubicBezTo>
                        <a:pt x="1217836" y="1120016"/>
                        <a:pt x="1232226" y="1083537"/>
                        <a:pt x="1211954" y="1047058"/>
                      </a:cubicBezTo>
                      <a:lnTo>
                        <a:pt x="764096" y="274888"/>
                      </a:lnTo>
                      <a:cubicBezTo>
                        <a:pt x="753733" y="260032"/>
                        <a:pt x="735529" y="253017"/>
                        <a:pt x="718151" y="253224"/>
                      </a:cubicBezTo>
                      <a:close/>
                      <a:moveTo>
                        <a:pt x="716868" y="7"/>
                      </a:moveTo>
                      <a:cubicBezTo>
                        <a:pt x="741939" y="-291"/>
                        <a:pt x="768201" y="9830"/>
                        <a:pt x="783151" y="31261"/>
                      </a:cubicBezTo>
                      <a:lnTo>
                        <a:pt x="1429268" y="1145256"/>
                      </a:lnTo>
                      <a:cubicBezTo>
                        <a:pt x="1458514" y="1197883"/>
                        <a:pt x="1437753" y="1250511"/>
                        <a:pt x="1366987" y="1253131"/>
                      </a:cubicBezTo>
                      <a:lnTo>
                        <a:pt x="73893" y="1253131"/>
                      </a:lnTo>
                      <a:cubicBezTo>
                        <a:pt x="10269" y="1250510"/>
                        <a:pt x="-17634" y="1185977"/>
                        <a:pt x="11611" y="1145257"/>
                      </a:cubicBezTo>
                      <a:lnTo>
                        <a:pt x="657729" y="31261"/>
                      </a:lnTo>
                      <a:cubicBezTo>
                        <a:pt x="667917" y="11021"/>
                        <a:pt x="691797" y="305"/>
                        <a:pt x="716868" y="7"/>
                      </a:cubicBezTo>
                      <a:close/>
                    </a:path>
                  </a:pathLst>
                </a:custGeom>
                <a:solidFill>
                  <a:srgbClr val="16B6C2"/>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1350">
                    <a:latin typeface="+mn-ea"/>
                    <a:cs typeface="+mn-ea"/>
                  </a:endParaRPr>
                </a:p>
              </p:txBody>
            </p:sp>
            <p:sp>
              <p:nvSpPr>
                <p:cNvPr id="17" name="等腰三角形 6"/>
                <p:cNvSpPr/>
                <p:nvPr/>
              </p:nvSpPr>
              <p:spPr>
                <a:xfrm rot="5400000">
                  <a:off x="-1348920" y="-59336"/>
                  <a:ext cx="862021" cy="749066"/>
                </a:xfrm>
                <a:custGeom>
                  <a:avLst/>
                  <a:gdLst/>
                  <a:ahLst/>
                  <a:cxnLst/>
                  <a:rect l="l" t="t" r="r" b="b"/>
                  <a:pathLst>
                    <a:path w="1442096" h="1253131">
                      <a:moveTo>
                        <a:pt x="718151" y="253224"/>
                      </a:moveTo>
                      <a:cubicBezTo>
                        <a:pt x="700773" y="253430"/>
                        <a:pt x="684221" y="260858"/>
                        <a:pt x="677159" y="274888"/>
                      </a:cubicBezTo>
                      <a:lnTo>
                        <a:pt x="229299" y="1047059"/>
                      </a:lnTo>
                      <a:cubicBezTo>
                        <a:pt x="209028" y="1075284"/>
                        <a:pt x="228369" y="1120015"/>
                        <a:pt x="272470" y="1121832"/>
                      </a:cubicBezTo>
                      <a:lnTo>
                        <a:pt x="1168784" y="1121832"/>
                      </a:lnTo>
                      <a:cubicBezTo>
                        <a:pt x="1217836" y="1120016"/>
                        <a:pt x="1232226" y="1083537"/>
                        <a:pt x="1211954" y="1047058"/>
                      </a:cubicBezTo>
                      <a:lnTo>
                        <a:pt x="764096" y="274888"/>
                      </a:lnTo>
                      <a:cubicBezTo>
                        <a:pt x="753733" y="260032"/>
                        <a:pt x="735529" y="253017"/>
                        <a:pt x="718151" y="253224"/>
                      </a:cubicBezTo>
                      <a:close/>
                      <a:moveTo>
                        <a:pt x="716868" y="7"/>
                      </a:moveTo>
                      <a:cubicBezTo>
                        <a:pt x="741939" y="-291"/>
                        <a:pt x="768201" y="9830"/>
                        <a:pt x="783151" y="31261"/>
                      </a:cubicBezTo>
                      <a:lnTo>
                        <a:pt x="1429268" y="1145256"/>
                      </a:lnTo>
                      <a:cubicBezTo>
                        <a:pt x="1458514" y="1197883"/>
                        <a:pt x="1437753" y="1250511"/>
                        <a:pt x="1366987" y="1253131"/>
                      </a:cubicBezTo>
                      <a:lnTo>
                        <a:pt x="73893" y="1253131"/>
                      </a:lnTo>
                      <a:cubicBezTo>
                        <a:pt x="10269" y="1250510"/>
                        <a:pt x="-17634" y="1185977"/>
                        <a:pt x="11611" y="1145257"/>
                      </a:cubicBezTo>
                      <a:lnTo>
                        <a:pt x="657729" y="31261"/>
                      </a:lnTo>
                      <a:cubicBezTo>
                        <a:pt x="667917" y="11021"/>
                        <a:pt x="691797" y="305"/>
                        <a:pt x="716868" y="7"/>
                      </a:cubicBezTo>
                      <a:close/>
                    </a:path>
                  </a:pathLst>
                </a:custGeom>
                <a:solidFill>
                  <a:srgbClr val="16B6C2"/>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1350">
                    <a:latin typeface="+mn-ea"/>
                    <a:cs typeface="+mn-ea"/>
                  </a:endParaRPr>
                </a:p>
              </p:txBody>
            </p:sp>
            <p:sp>
              <p:nvSpPr>
                <p:cNvPr id="18" name="等腰三角形 6"/>
                <p:cNvSpPr/>
                <p:nvPr/>
              </p:nvSpPr>
              <p:spPr>
                <a:xfrm rot="5400000">
                  <a:off x="-2743791" y="-273068"/>
                  <a:ext cx="2569006" cy="1176531"/>
                </a:xfrm>
                <a:custGeom>
                  <a:avLst/>
                  <a:gdLst/>
                  <a:ahLst/>
                  <a:cxnLst/>
                  <a:rect l="l" t="t" r="r" b="b"/>
                  <a:pathLst>
                    <a:path w="2952329" h="1352082">
                      <a:moveTo>
                        <a:pt x="679890" y="0"/>
                      </a:moveTo>
                      <a:lnTo>
                        <a:pt x="2269951" y="0"/>
                      </a:lnTo>
                      <a:lnTo>
                        <a:pt x="2926067" y="1131235"/>
                      </a:lnTo>
                      <a:cubicBezTo>
                        <a:pt x="2985941" y="1238976"/>
                        <a:pt x="2943438" y="1346718"/>
                        <a:pt x="2798562" y="1352082"/>
                      </a:cubicBezTo>
                      <a:lnTo>
                        <a:pt x="151278" y="1352082"/>
                      </a:lnTo>
                      <a:cubicBezTo>
                        <a:pt x="21024" y="1346716"/>
                        <a:pt x="-36100" y="1214601"/>
                        <a:pt x="23772" y="1131237"/>
                      </a:cubicBezTo>
                      <a:close/>
                    </a:path>
                  </a:pathLst>
                </a:custGeom>
                <a:solidFill>
                  <a:srgbClr val="16B6C2"/>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1350">
                    <a:latin typeface="+mn-ea"/>
                    <a:cs typeface="+mn-ea"/>
                  </a:endParaRPr>
                </a:p>
              </p:txBody>
            </p:sp>
            <p:sp>
              <p:nvSpPr>
                <p:cNvPr id="19" name="等腰三角形 6"/>
                <p:cNvSpPr/>
                <p:nvPr/>
              </p:nvSpPr>
              <p:spPr>
                <a:xfrm rot="5400000">
                  <a:off x="-1290348" y="-125610"/>
                  <a:ext cx="340008" cy="295455"/>
                </a:xfrm>
                <a:custGeom>
                  <a:avLst/>
                  <a:gdLst>
                    <a:gd name="connsiteX0" fmla="*/ 1417657 w 1417657"/>
                    <a:gd name="connsiteY0" fmla="*/ 1136219 h 1244094"/>
                    <a:gd name="connsiteX1" fmla="*/ 1355376 w 1417657"/>
                    <a:gd name="connsiteY1" fmla="*/ 1244094 h 1244094"/>
                    <a:gd name="connsiteX2" fmla="*/ 62282 w 1417657"/>
                    <a:gd name="connsiteY2" fmla="*/ 1244094 h 1244094"/>
                    <a:gd name="connsiteX3" fmla="*/ 0 w 1417657"/>
                    <a:gd name="connsiteY3" fmla="*/ 1136220 h 1244094"/>
                    <a:gd name="connsiteX4" fmla="*/ 646118 w 1417657"/>
                    <a:gd name="connsiteY4" fmla="*/ 22224 h 1244094"/>
                    <a:gd name="connsiteX5" fmla="*/ 771540 w 1417657"/>
                    <a:gd name="connsiteY5" fmla="*/ 22224 h 1244094"/>
                    <a:gd name="connsiteX6" fmla="*/ 1417657 w 1417657"/>
                    <a:gd name="connsiteY6" fmla="*/ 1136219 h 1244094"/>
                    <a:gd name="connsiteX0-1" fmla="*/ 1417657 w 1417657"/>
                    <a:gd name="connsiteY0-2" fmla="*/ 1148021 h 1255896"/>
                    <a:gd name="connsiteX1-3" fmla="*/ 1355376 w 1417657"/>
                    <a:gd name="connsiteY1-4" fmla="*/ 1255896 h 1255896"/>
                    <a:gd name="connsiteX2-5" fmla="*/ 62282 w 1417657"/>
                    <a:gd name="connsiteY2-6" fmla="*/ 1255896 h 1255896"/>
                    <a:gd name="connsiteX3-7" fmla="*/ 0 w 1417657"/>
                    <a:gd name="connsiteY3-8" fmla="*/ 1148022 h 1255896"/>
                    <a:gd name="connsiteX4-9" fmla="*/ 646118 w 1417657"/>
                    <a:gd name="connsiteY4-10" fmla="*/ 34026 h 1255896"/>
                    <a:gd name="connsiteX5-11" fmla="*/ 771540 w 1417657"/>
                    <a:gd name="connsiteY5-12" fmla="*/ 34026 h 1255896"/>
                    <a:gd name="connsiteX6-13" fmla="*/ 1417657 w 1417657"/>
                    <a:gd name="connsiteY6-14" fmla="*/ 1148021 h 1255896"/>
                    <a:gd name="connsiteX0-15" fmla="*/ 1417657 w 1417657"/>
                    <a:gd name="connsiteY0-16" fmla="*/ 1145256 h 1253131"/>
                    <a:gd name="connsiteX1-17" fmla="*/ 1355376 w 1417657"/>
                    <a:gd name="connsiteY1-18" fmla="*/ 1253131 h 1253131"/>
                    <a:gd name="connsiteX2-19" fmla="*/ 62282 w 1417657"/>
                    <a:gd name="connsiteY2-20" fmla="*/ 1253131 h 1253131"/>
                    <a:gd name="connsiteX3-21" fmla="*/ 0 w 1417657"/>
                    <a:gd name="connsiteY3-22" fmla="*/ 1145257 h 1253131"/>
                    <a:gd name="connsiteX4-23" fmla="*/ 646118 w 1417657"/>
                    <a:gd name="connsiteY4-24" fmla="*/ 31261 h 1253131"/>
                    <a:gd name="connsiteX5-25" fmla="*/ 771540 w 1417657"/>
                    <a:gd name="connsiteY5-26" fmla="*/ 31261 h 1253131"/>
                    <a:gd name="connsiteX6-27" fmla="*/ 1417657 w 1417657"/>
                    <a:gd name="connsiteY6-28" fmla="*/ 1145256 h 1253131"/>
                    <a:gd name="connsiteX0-29" fmla="*/ 1422255 w 1422255"/>
                    <a:gd name="connsiteY0-30" fmla="*/ 1145256 h 1253131"/>
                    <a:gd name="connsiteX1-31" fmla="*/ 1359974 w 1422255"/>
                    <a:gd name="connsiteY1-32" fmla="*/ 1253131 h 1253131"/>
                    <a:gd name="connsiteX2-33" fmla="*/ 66880 w 1422255"/>
                    <a:gd name="connsiteY2-34" fmla="*/ 1253131 h 1253131"/>
                    <a:gd name="connsiteX3-35" fmla="*/ 4598 w 1422255"/>
                    <a:gd name="connsiteY3-36" fmla="*/ 1145257 h 1253131"/>
                    <a:gd name="connsiteX4-37" fmla="*/ 650716 w 1422255"/>
                    <a:gd name="connsiteY4-38" fmla="*/ 31261 h 1253131"/>
                    <a:gd name="connsiteX5-39" fmla="*/ 776138 w 1422255"/>
                    <a:gd name="connsiteY5-40" fmla="*/ 31261 h 1253131"/>
                    <a:gd name="connsiteX6-41" fmla="*/ 1422255 w 1422255"/>
                    <a:gd name="connsiteY6-42" fmla="*/ 1145256 h 1253131"/>
                    <a:gd name="connsiteX0-43" fmla="*/ 1426204 w 1426204"/>
                    <a:gd name="connsiteY0-44" fmla="*/ 1145256 h 1253131"/>
                    <a:gd name="connsiteX1-45" fmla="*/ 1363923 w 1426204"/>
                    <a:gd name="connsiteY1-46" fmla="*/ 1253131 h 1253131"/>
                    <a:gd name="connsiteX2-47" fmla="*/ 70829 w 1426204"/>
                    <a:gd name="connsiteY2-48" fmla="*/ 1253131 h 1253131"/>
                    <a:gd name="connsiteX3-49" fmla="*/ 8547 w 1426204"/>
                    <a:gd name="connsiteY3-50" fmla="*/ 1145257 h 1253131"/>
                    <a:gd name="connsiteX4-51" fmla="*/ 654665 w 1426204"/>
                    <a:gd name="connsiteY4-52" fmla="*/ 31261 h 1253131"/>
                    <a:gd name="connsiteX5-53" fmla="*/ 780087 w 1426204"/>
                    <a:gd name="connsiteY5-54" fmla="*/ 31261 h 1253131"/>
                    <a:gd name="connsiteX6-55" fmla="*/ 1426204 w 1426204"/>
                    <a:gd name="connsiteY6-56" fmla="*/ 1145256 h 1253131"/>
                    <a:gd name="connsiteX0-57" fmla="*/ 1429268 w 1429268"/>
                    <a:gd name="connsiteY0-58" fmla="*/ 1145256 h 1253131"/>
                    <a:gd name="connsiteX1-59" fmla="*/ 1366987 w 1429268"/>
                    <a:gd name="connsiteY1-60" fmla="*/ 1253131 h 1253131"/>
                    <a:gd name="connsiteX2-61" fmla="*/ 73893 w 1429268"/>
                    <a:gd name="connsiteY2-62" fmla="*/ 1253131 h 1253131"/>
                    <a:gd name="connsiteX3-63" fmla="*/ 11611 w 1429268"/>
                    <a:gd name="connsiteY3-64" fmla="*/ 1145257 h 1253131"/>
                    <a:gd name="connsiteX4-65" fmla="*/ 657729 w 1429268"/>
                    <a:gd name="connsiteY4-66" fmla="*/ 31261 h 1253131"/>
                    <a:gd name="connsiteX5-67" fmla="*/ 783151 w 1429268"/>
                    <a:gd name="connsiteY5-68" fmla="*/ 31261 h 1253131"/>
                    <a:gd name="connsiteX6-69" fmla="*/ 1429268 w 1429268"/>
                    <a:gd name="connsiteY6-70" fmla="*/ 1145256 h 1253131"/>
                    <a:gd name="connsiteX0-71" fmla="*/ 1429268 w 1435433"/>
                    <a:gd name="connsiteY0-72" fmla="*/ 1145256 h 1253131"/>
                    <a:gd name="connsiteX1-73" fmla="*/ 1366987 w 1435433"/>
                    <a:gd name="connsiteY1-74" fmla="*/ 1253131 h 1253131"/>
                    <a:gd name="connsiteX2-75" fmla="*/ 73893 w 1435433"/>
                    <a:gd name="connsiteY2-76" fmla="*/ 1253131 h 1253131"/>
                    <a:gd name="connsiteX3-77" fmla="*/ 11611 w 1435433"/>
                    <a:gd name="connsiteY3-78" fmla="*/ 1145257 h 1253131"/>
                    <a:gd name="connsiteX4-79" fmla="*/ 657729 w 1435433"/>
                    <a:gd name="connsiteY4-80" fmla="*/ 31261 h 1253131"/>
                    <a:gd name="connsiteX5-81" fmla="*/ 783151 w 1435433"/>
                    <a:gd name="connsiteY5-82" fmla="*/ 31261 h 1253131"/>
                    <a:gd name="connsiteX6-83" fmla="*/ 1429268 w 1435433"/>
                    <a:gd name="connsiteY6-84" fmla="*/ 1145256 h 1253131"/>
                    <a:gd name="connsiteX0-85" fmla="*/ 1429268 w 1438819"/>
                    <a:gd name="connsiteY0-86" fmla="*/ 1145256 h 1253131"/>
                    <a:gd name="connsiteX1-87" fmla="*/ 1366987 w 1438819"/>
                    <a:gd name="connsiteY1-88" fmla="*/ 1253131 h 1253131"/>
                    <a:gd name="connsiteX2-89" fmla="*/ 73893 w 1438819"/>
                    <a:gd name="connsiteY2-90" fmla="*/ 1253131 h 1253131"/>
                    <a:gd name="connsiteX3-91" fmla="*/ 11611 w 1438819"/>
                    <a:gd name="connsiteY3-92" fmla="*/ 1145257 h 1253131"/>
                    <a:gd name="connsiteX4-93" fmla="*/ 657729 w 1438819"/>
                    <a:gd name="connsiteY4-94" fmla="*/ 31261 h 1253131"/>
                    <a:gd name="connsiteX5-95" fmla="*/ 783151 w 1438819"/>
                    <a:gd name="connsiteY5-96" fmla="*/ 31261 h 1253131"/>
                    <a:gd name="connsiteX6-97" fmla="*/ 1429268 w 1438819"/>
                    <a:gd name="connsiteY6-98" fmla="*/ 1145256 h 1253131"/>
                    <a:gd name="connsiteX0-99" fmla="*/ 1429268 w 1439817"/>
                    <a:gd name="connsiteY0-100" fmla="*/ 1145256 h 1253131"/>
                    <a:gd name="connsiteX1-101" fmla="*/ 1366987 w 1439817"/>
                    <a:gd name="connsiteY1-102" fmla="*/ 1253131 h 1253131"/>
                    <a:gd name="connsiteX2-103" fmla="*/ 73893 w 1439817"/>
                    <a:gd name="connsiteY2-104" fmla="*/ 1253131 h 1253131"/>
                    <a:gd name="connsiteX3-105" fmla="*/ 11611 w 1439817"/>
                    <a:gd name="connsiteY3-106" fmla="*/ 1145257 h 1253131"/>
                    <a:gd name="connsiteX4-107" fmla="*/ 657729 w 1439817"/>
                    <a:gd name="connsiteY4-108" fmla="*/ 31261 h 1253131"/>
                    <a:gd name="connsiteX5-109" fmla="*/ 783151 w 1439817"/>
                    <a:gd name="connsiteY5-110" fmla="*/ 31261 h 1253131"/>
                    <a:gd name="connsiteX6-111" fmla="*/ 1429268 w 1439817"/>
                    <a:gd name="connsiteY6-112" fmla="*/ 1145256 h 1253131"/>
                    <a:gd name="connsiteX0-113" fmla="*/ 1429268 w 1442096"/>
                    <a:gd name="connsiteY0-114" fmla="*/ 1145256 h 1253131"/>
                    <a:gd name="connsiteX1-115" fmla="*/ 1366987 w 1442096"/>
                    <a:gd name="connsiteY1-116" fmla="*/ 1253131 h 1253131"/>
                    <a:gd name="connsiteX2-117" fmla="*/ 73893 w 1442096"/>
                    <a:gd name="connsiteY2-118" fmla="*/ 1253131 h 1253131"/>
                    <a:gd name="connsiteX3-119" fmla="*/ 11611 w 1442096"/>
                    <a:gd name="connsiteY3-120" fmla="*/ 1145257 h 1253131"/>
                    <a:gd name="connsiteX4-121" fmla="*/ 657729 w 1442096"/>
                    <a:gd name="connsiteY4-122" fmla="*/ 31261 h 1253131"/>
                    <a:gd name="connsiteX5-123" fmla="*/ 783151 w 1442096"/>
                    <a:gd name="connsiteY5-124" fmla="*/ 31261 h 1253131"/>
                    <a:gd name="connsiteX6-125" fmla="*/ 1429268 w 1442096"/>
                    <a:gd name="connsiteY6-126" fmla="*/ 1145256 h 12531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442096" h="1253131">
                      <a:moveTo>
                        <a:pt x="1429268" y="1145256"/>
                      </a:moveTo>
                      <a:cubicBezTo>
                        <a:pt x="1458514" y="1197883"/>
                        <a:pt x="1437753" y="1250511"/>
                        <a:pt x="1366987" y="1253131"/>
                      </a:cubicBezTo>
                      <a:lnTo>
                        <a:pt x="73893" y="1253131"/>
                      </a:lnTo>
                      <a:cubicBezTo>
                        <a:pt x="10269" y="1250510"/>
                        <a:pt x="-17634" y="1185977"/>
                        <a:pt x="11611" y="1145257"/>
                      </a:cubicBezTo>
                      <a:lnTo>
                        <a:pt x="657729" y="31261"/>
                      </a:lnTo>
                      <a:cubicBezTo>
                        <a:pt x="678105" y="-9220"/>
                        <a:pt x="753250" y="-11602"/>
                        <a:pt x="783151" y="31261"/>
                      </a:cubicBezTo>
                      <a:lnTo>
                        <a:pt x="1429268" y="11452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n-ea"/>
                    <a:cs typeface="+mn-ea"/>
                  </a:endParaRPr>
                </a:p>
              </p:txBody>
            </p:sp>
          </p:grpSp>
          <p:sp>
            <p:nvSpPr>
              <p:cNvPr id="21" name="文本框 20"/>
              <p:cNvSpPr txBox="1"/>
              <p:nvPr/>
            </p:nvSpPr>
            <p:spPr>
              <a:xfrm>
                <a:off x="3559" y="2110"/>
                <a:ext cx="4769" cy="555"/>
              </a:xfrm>
              <a:prstGeom prst="rect">
                <a:avLst/>
              </a:prstGeom>
              <a:noFill/>
            </p:spPr>
            <p:txBody>
              <a:bodyPr wrap="square" rtlCol="0" anchor="t">
                <a:spAutoFit/>
              </a:bodyPr>
              <a:lstStyle/>
              <a:p>
                <a:pPr algn="just" defTabSz="1218565" fontAlgn="base">
                  <a:lnSpc>
                    <a:spcPct val="100000"/>
                  </a:lnSpc>
                  <a:spcBef>
                    <a:spcPct val="0"/>
                  </a:spcBef>
                  <a:spcAft>
                    <a:spcPct val="0"/>
                  </a:spcAft>
                  <a:defRPr/>
                </a:pPr>
                <a:r>
                  <a:rPr sz="17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灌云渔60210船员证书不适任。</a:t>
                </a:r>
              </a:p>
            </p:txBody>
          </p:sp>
          <p:sp>
            <p:nvSpPr>
              <p:cNvPr id="22" name="文本框 21"/>
              <p:cNvSpPr txBox="1"/>
              <p:nvPr/>
            </p:nvSpPr>
            <p:spPr>
              <a:xfrm>
                <a:off x="3559" y="2680"/>
                <a:ext cx="7282" cy="1234"/>
              </a:xfrm>
              <a:prstGeom prst="rect">
                <a:avLst/>
              </a:prstGeom>
              <a:noFill/>
            </p:spPr>
            <p:txBody>
              <a:bodyPr wrap="square" rtlCol="0" anchor="t">
                <a:spAutoFit/>
              </a:bodyPr>
              <a:lstStyle/>
              <a:p>
                <a:pPr algn="just" defTabSz="1218565" fontAlgn="base">
                  <a:lnSpc>
                    <a:spcPct val="100000"/>
                  </a:lnSpc>
                  <a:spcBef>
                    <a:spcPct val="0"/>
                  </a:spcBef>
                  <a:spcAft>
                    <a:spcPct val="0"/>
                  </a:spcAft>
                  <a:defRPr/>
                </a:pPr>
                <a:r>
                  <a:rPr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灌云渔60210船老大仅经过了渔船船员基本知识安全培训，只能在渔业船舶上从事普通船员工作，无三级船长证书及渔船驾驶适任证书,违规操作渔船。</a:t>
                </a:r>
              </a:p>
            </p:txBody>
          </p:sp>
        </p:grpSp>
        <p:sp>
          <p:nvSpPr>
            <p:cNvPr id="25" name="矩形 24"/>
            <p:cNvSpPr/>
            <p:nvPr/>
          </p:nvSpPr>
          <p:spPr>
            <a:xfrm>
              <a:off x="3035" y="4499"/>
              <a:ext cx="8156" cy="3087"/>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50000"/>
                    <a:lumOff val="50000"/>
                  </a:schemeClr>
                </a:solidFill>
                <a:latin typeface="+mn-ea"/>
                <a:cs typeface="+mn-ea"/>
              </a:endParaRPr>
            </a:p>
          </p:txBody>
        </p:sp>
        <p:grpSp>
          <p:nvGrpSpPr>
            <p:cNvPr id="29" name="组合 28"/>
            <p:cNvGrpSpPr/>
            <p:nvPr/>
          </p:nvGrpSpPr>
          <p:grpSpPr>
            <a:xfrm>
              <a:off x="1868" y="4704"/>
              <a:ext cx="1643" cy="1690"/>
              <a:chOff x="-2626666" y="-969306"/>
              <a:chExt cx="2499079" cy="2569006"/>
            </a:xfrm>
          </p:grpSpPr>
          <p:grpSp>
            <p:nvGrpSpPr>
              <p:cNvPr id="36" name="组合 35"/>
              <p:cNvGrpSpPr/>
              <p:nvPr/>
            </p:nvGrpSpPr>
            <p:grpSpPr>
              <a:xfrm rot="1825908">
                <a:off x="-2626666" y="-900072"/>
                <a:ext cx="890876" cy="770702"/>
                <a:chOff x="809754" y="2364700"/>
                <a:chExt cx="954494" cy="825739"/>
              </a:xfrm>
            </p:grpSpPr>
            <p:sp>
              <p:nvSpPr>
                <p:cNvPr id="38" name="圆角矩形 37"/>
                <p:cNvSpPr/>
                <p:nvPr/>
              </p:nvSpPr>
              <p:spPr>
                <a:xfrm>
                  <a:off x="844200" y="2555036"/>
                  <a:ext cx="920048" cy="453177"/>
                </a:xfrm>
                <a:prstGeom prst="roundRect">
                  <a:avLst/>
                </a:prstGeom>
                <a:gradFill flip="none" rotWithShape="1">
                  <a:gsLst>
                    <a:gs pos="16000">
                      <a:schemeClr val="bg1"/>
                    </a:gs>
                    <a:gs pos="0">
                      <a:schemeClr val="accent1">
                        <a:tint val="44500"/>
                        <a:satMod val="160000"/>
                      </a:schemeClr>
                    </a:gs>
                    <a:gs pos="100000">
                      <a:schemeClr val="accent1">
                        <a:tint val="23500"/>
                        <a:satMod val="160000"/>
                      </a:schemeClr>
                    </a:gs>
                    <a:gs pos="100000">
                      <a:schemeClr val="accent1">
                        <a:tint val="23500"/>
                        <a:satMod val="160000"/>
                      </a:schemeClr>
                    </a:gs>
                    <a:gs pos="3000">
                      <a:schemeClr val="accent1">
                        <a:tint val="23500"/>
                        <a:satMod val="160000"/>
                      </a:schemeClr>
                    </a:gs>
                  </a:gsLst>
                  <a:lin ang="0" scaled="1"/>
                  <a:tileRect/>
                </a:gradFill>
                <a:ln>
                  <a:noFill/>
                </a:ln>
                <a:effectLst>
                  <a:outerShdw blurRad="38100" dist="50800" dir="5940000" sx="103000" sy="103000" algn="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n-ea"/>
                    <a:cs typeface="+mn-ea"/>
                  </a:endParaRPr>
                </a:p>
              </p:txBody>
            </p:sp>
            <p:sp>
              <p:nvSpPr>
                <p:cNvPr id="39" name="TextBox 9"/>
                <p:cNvSpPr txBox="1"/>
                <p:nvPr/>
              </p:nvSpPr>
              <p:spPr>
                <a:xfrm>
                  <a:off x="809754" y="2364700"/>
                  <a:ext cx="770832" cy="825739"/>
                </a:xfrm>
                <a:prstGeom prst="rect">
                  <a:avLst/>
                </a:prstGeom>
                <a:noFill/>
              </p:spPr>
              <p:txBody>
                <a:bodyPr wrap="none" rtlCol="0">
                  <a:spAutoFit/>
                </a:bodyPr>
                <a:lstStyle/>
                <a:p>
                  <a:r>
                    <a:rPr lang="en-US" altLang="zh-CN" sz="1500" b="1" dirty="0">
                      <a:solidFill>
                        <a:srgbClr val="EAA700"/>
                      </a:solidFill>
                      <a:latin typeface="微软雅黑" panose="020B0503020204020204" pitchFamily="34" charset="-122"/>
                      <a:ea typeface="微软雅黑" panose="020B0503020204020204" pitchFamily="34" charset="-122"/>
                      <a:cs typeface="+mn-ea"/>
                    </a:rPr>
                    <a:t>2</a:t>
                  </a:r>
                </a:p>
              </p:txBody>
            </p:sp>
          </p:grpSp>
          <p:sp>
            <p:nvSpPr>
              <p:cNvPr id="40" name="等腰三角形 6"/>
              <p:cNvSpPr/>
              <p:nvPr/>
            </p:nvSpPr>
            <p:spPr>
              <a:xfrm rot="5400000">
                <a:off x="-1652386" y="-393750"/>
                <a:ext cx="1631704" cy="1417894"/>
              </a:xfrm>
              <a:custGeom>
                <a:avLst/>
                <a:gdLst/>
                <a:ahLst/>
                <a:cxnLst/>
                <a:rect l="l" t="t" r="r" b="b"/>
                <a:pathLst>
                  <a:path w="1442096" h="1253131">
                    <a:moveTo>
                      <a:pt x="718151" y="253224"/>
                    </a:moveTo>
                    <a:cubicBezTo>
                      <a:pt x="700773" y="253430"/>
                      <a:pt x="684221" y="260858"/>
                      <a:pt x="677159" y="274888"/>
                    </a:cubicBezTo>
                    <a:lnTo>
                      <a:pt x="229299" y="1047059"/>
                    </a:lnTo>
                    <a:cubicBezTo>
                      <a:pt x="209028" y="1075284"/>
                      <a:pt x="228369" y="1120015"/>
                      <a:pt x="272470" y="1121832"/>
                    </a:cubicBezTo>
                    <a:lnTo>
                      <a:pt x="1168784" y="1121832"/>
                    </a:lnTo>
                    <a:cubicBezTo>
                      <a:pt x="1217836" y="1120016"/>
                      <a:pt x="1232226" y="1083537"/>
                      <a:pt x="1211954" y="1047058"/>
                    </a:cubicBezTo>
                    <a:lnTo>
                      <a:pt x="764096" y="274888"/>
                    </a:lnTo>
                    <a:cubicBezTo>
                      <a:pt x="753733" y="260032"/>
                      <a:pt x="735529" y="253017"/>
                      <a:pt x="718151" y="253224"/>
                    </a:cubicBezTo>
                    <a:close/>
                    <a:moveTo>
                      <a:pt x="716868" y="7"/>
                    </a:moveTo>
                    <a:cubicBezTo>
                      <a:pt x="741939" y="-291"/>
                      <a:pt x="768201" y="9830"/>
                      <a:pt x="783151" y="31261"/>
                    </a:cubicBezTo>
                    <a:lnTo>
                      <a:pt x="1429268" y="1145256"/>
                    </a:lnTo>
                    <a:cubicBezTo>
                      <a:pt x="1458514" y="1197883"/>
                      <a:pt x="1437753" y="1250511"/>
                      <a:pt x="1366987" y="1253131"/>
                    </a:cubicBezTo>
                    <a:lnTo>
                      <a:pt x="73893" y="1253131"/>
                    </a:lnTo>
                    <a:cubicBezTo>
                      <a:pt x="10269" y="1250510"/>
                      <a:pt x="-17634" y="1185977"/>
                      <a:pt x="11611" y="1145257"/>
                    </a:cubicBezTo>
                    <a:lnTo>
                      <a:pt x="657729" y="31261"/>
                    </a:lnTo>
                    <a:cubicBezTo>
                      <a:pt x="667917" y="11021"/>
                      <a:pt x="691797" y="305"/>
                      <a:pt x="716868" y="7"/>
                    </a:cubicBezTo>
                    <a:close/>
                  </a:path>
                </a:pathLst>
              </a:custGeom>
              <a:solidFill>
                <a:srgbClr val="EAA7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1350">
                  <a:latin typeface="+mn-ea"/>
                  <a:cs typeface="+mn-ea"/>
                </a:endParaRPr>
              </a:p>
            </p:txBody>
          </p:sp>
          <p:sp>
            <p:nvSpPr>
              <p:cNvPr id="41" name="等腰三角形 6"/>
              <p:cNvSpPr/>
              <p:nvPr/>
            </p:nvSpPr>
            <p:spPr>
              <a:xfrm rot="5400000">
                <a:off x="-1348920" y="-59336"/>
                <a:ext cx="862021" cy="749066"/>
              </a:xfrm>
              <a:custGeom>
                <a:avLst/>
                <a:gdLst/>
                <a:ahLst/>
                <a:cxnLst/>
                <a:rect l="l" t="t" r="r" b="b"/>
                <a:pathLst>
                  <a:path w="1442096" h="1253131">
                    <a:moveTo>
                      <a:pt x="718151" y="253224"/>
                    </a:moveTo>
                    <a:cubicBezTo>
                      <a:pt x="700773" y="253430"/>
                      <a:pt x="684221" y="260858"/>
                      <a:pt x="677159" y="274888"/>
                    </a:cubicBezTo>
                    <a:lnTo>
                      <a:pt x="229299" y="1047059"/>
                    </a:lnTo>
                    <a:cubicBezTo>
                      <a:pt x="209028" y="1075284"/>
                      <a:pt x="228369" y="1120015"/>
                      <a:pt x="272470" y="1121832"/>
                    </a:cubicBezTo>
                    <a:lnTo>
                      <a:pt x="1168784" y="1121832"/>
                    </a:lnTo>
                    <a:cubicBezTo>
                      <a:pt x="1217836" y="1120016"/>
                      <a:pt x="1232226" y="1083537"/>
                      <a:pt x="1211954" y="1047058"/>
                    </a:cubicBezTo>
                    <a:lnTo>
                      <a:pt x="764096" y="274888"/>
                    </a:lnTo>
                    <a:cubicBezTo>
                      <a:pt x="753733" y="260032"/>
                      <a:pt x="735529" y="253017"/>
                      <a:pt x="718151" y="253224"/>
                    </a:cubicBezTo>
                    <a:close/>
                    <a:moveTo>
                      <a:pt x="716868" y="7"/>
                    </a:moveTo>
                    <a:cubicBezTo>
                      <a:pt x="741939" y="-291"/>
                      <a:pt x="768201" y="9830"/>
                      <a:pt x="783151" y="31261"/>
                    </a:cubicBezTo>
                    <a:lnTo>
                      <a:pt x="1429268" y="1145256"/>
                    </a:lnTo>
                    <a:cubicBezTo>
                      <a:pt x="1458514" y="1197883"/>
                      <a:pt x="1437753" y="1250511"/>
                      <a:pt x="1366987" y="1253131"/>
                    </a:cubicBezTo>
                    <a:lnTo>
                      <a:pt x="73893" y="1253131"/>
                    </a:lnTo>
                    <a:cubicBezTo>
                      <a:pt x="10269" y="1250510"/>
                      <a:pt x="-17634" y="1185977"/>
                      <a:pt x="11611" y="1145257"/>
                    </a:cubicBezTo>
                    <a:lnTo>
                      <a:pt x="657729" y="31261"/>
                    </a:lnTo>
                    <a:cubicBezTo>
                      <a:pt x="667917" y="11021"/>
                      <a:pt x="691797" y="305"/>
                      <a:pt x="716868" y="7"/>
                    </a:cubicBezTo>
                    <a:close/>
                  </a:path>
                </a:pathLst>
              </a:custGeom>
              <a:solidFill>
                <a:srgbClr val="EAA7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1350">
                  <a:latin typeface="+mn-ea"/>
                  <a:cs typeface="+mn-ea"/>
                </a:endParaRPr>
              </a:p>
            </p:txBody>
          </p:sp>
          <p:sp>
            <p:nvSpPr>
              <p:cNvPr id="42" name="等腰三角形 6"/>
              <p:cNvSpPr/>
              <p:nvPr/>
            </p:nvSpPr>
            <p:spPr>
              <a:xfrm rot="5400000">
                <a:off x="-2743791" y="-273068"/>
                <a:ext cx="2569006" cy="1176531"/>
              </a:xfrm>
              <a:custGeom>
                <a:avLst/>
                <a:gdLst/>
                <a:ahLst/>
                <a:cxnLst/>
                <a:rect l="l" t="t" r="r" b="b"/>
                <a:pathLst>
                  <a:path w="2952329" h="1352082">
                    <a:moveTo>
                      <a:pt x="679890" y="0"/>
                    </a:moveTo>
                    <a:lnTo>
                      <a:pt x="2269951" y="0"/>
                    </a:lnTo>
                    <a:lnTo>
                      <a:pt x="2926067" y="1131235"/>
                    </a:lnTo>
                    <a:cubicBezTo>
                      <a:pt x="2985941" y="1238976"/>
                      <a:pt x="2943438" y="1346718"/>
                      <a:pt x="2798562" y="1352082"/>
                    </a:cubicBezTo>
                    <a:lnTo>
                      <a:pt x="151278" y="1352082"/>
                    </a:lnTo>
                    <a:cubicBezTo>
                      <a:pt x="21024" y="1346716"/>
                      <a:pt x="-36100" y="1214601"/>
                      <a:pt x="23772" y="1131237"/>
                    </a:cubicBezTo>
                    <a:close/>
                  </a:path>
                </a:pathLst>
              </a:custGeom>
              <a:solidFill>
                <a:srgbClr val="EAA7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1350">
                  <a:latin typeface="+mn-ea"/>
                  <a:cs typeface="+mn-ea"/>
                </a:endParaRPr>
              </a:p>
            </p:txBody>
          </p:sp>
          <p:sp>
            <p:nvSpPr>
              <p:cNvPr id="43" name="等腰三角形 6"/>
              <p:cNvSpPr/>
              <p:nvPr/>
            </p:nvSpPr>
            <p:spPr>
              <a:xfrm rot="5400000">
                <a:off x="-1290348" y="-125610"/>
                <a:ext cx="340008" cy="295455"/>
              </a:xfrm>
              <a:custGeom>
                <a:avLst/>
                <a:gdLst>
                  <a:gd name="connsiteX0" fmla="*/ 1417657 w 1417657"/>
                  <a:gd name="connsiteY0" fmla="*/ 1136219 h 1244094"/>
                  <a:gd name="connsiteX1" fmla="*/ 1355376 w 1417657"/>
                  <a:gd name="connsiteY1" fmla="*/ 1244094 h 1244094"/>
                  <a:gd name="connsiteX2" fmla="*/ 62282 w 1417657"/>
                  <a:gd name="connsiteY2" fmla="*/ 1244094 h 1244094"/>
                  <a:gd name="connsiteX3" fmla="*/ 0 w 1417657"/>
                  <a:gd name="connsiteY3" fmla="*/ 1136220 h 1244094"/>
                  <a:gd name="connsiteX4" fmla="*/ 646118 w 1417657"/>
                  <a:gd name="connsiteY4" fmla="*/ 22224 h 1244094"/>
                  <a:gd name="connsiteX5" fmla="*/ 771540 w 1417657"/>
                  <a:gd name="connsiteY5" fmla="*/ 22224 h 1244094"/>
                  <a:gd name="connsiteX6" fmla="*/ 1417657 w 1417657"/>
                  <a:gd name="connsiteY6" fmla="*/ 1136219 h 1244094"/>
                  <a:gd name="connsiteX0-1" fmla="*/ 1417657 w 1417657"/>
                  <a:gd name="connsiteY0-2" fmla="*/ 1148021 h 1255896"/>
                  <a:gd name="connsiteX1-3" fmla="*/ 1355376 w 1417657"/>
                  <a:gd name="connsiteY1-4" fmla="*/ 1255896 h 1255896"/>
                  <a:gd name="connsiteX2-5" fmla="*/ 62282 w 1417657"/>
                  <a:gd name="connsiteY2-6" fmla="*/ 1255896 h 1255896"/>
                  <a:gd name="connsiteX3-7" fmla="*/ 0 w 1417657"/>
                  <a:gd name="connsiteY3-8" fmla="*/ 1148022 h 1255896"/>
                  <a:gd name="connsiteX4-9" fmla="*/ 646118 w 1417657"/>
                  <a:gd name="connsiteY4-10" fmla="*/ 34026 h 1255896"/>
                  <a:gd name="connsiteX5-11" fmla="*/ 771540 w 1417657"/>
                  <a:gd name="connsiteY5-12" fmla="*/ 34026 h 1255896"/>
                  <a:gd name="connsiteX6-13" fmla="*/ 1417657 w 1417657"/>
                  <a:gd name="connsiteY6-14" fmla="*/ 1148021 h 1255896"/>
                  <a:gd name="connsiteX0-15" fmla="*/ 1417657 w 1417657"/>
                  <a:gd name="connsiteY0-16" fmla="*/ 1145256 h 1253131"/>
                  <a:gd name="connsiteX1-17" fmla="*/ 1355376 w 1417657"/>
                  <a:gd name="connsiteY1-18" fmla="*/ 1253131 h 1253131"/>
                  <a:gd name="connsiteX2-19" fmla="*/ 62282 w 1417657"/>
                  <a:gd name="connsiteY2-20" fmla="*/ 1253131 h 1253131"/>
                  <a:gd name="connsiteX3-21" fmla="*/ 0 w 1417657"/>
                  <a:gd name="connsiteY3-22" fmla="*/ 1145257 h 1253131"/>
                  <a:gd name="connsiteX4-23" fmla="*/ 646118 w 1417657"/>
                  <a:gd name="connsiteY4-24" fmla="*/ 31261 h 1253131"/>
                  <a:gd name="connsiteX5-25" fmla="*/ 771540 w 1417657"/>
                  <a:gd name="connsiteY5-26" fmla="*/ 31261 h 1253131"/>
                  <a:gd name="connsiteX6-27" fmla="*/ 1417657 w 1417657"/>
                  <a:gd name="connsiteY6-28" fmla="*/ 1145256 h 1253131"/>
                  <a:gd name="connsiteX0-29" fmla="*/ 1422255 w 1422255"/>
                  <a:gd name="connsiteY0-30" fmla="*/ 1145256 h 1253131"/>
                  <a:gd name="connsiteX1-31" fmla="*/ 1359974 w 1422255"/>
                  <a:gd name="connsiteY1-32" fmla="*/ 1253131 h 1253131"/>
                  <a:gd name="connsiteX2-33" fmla="*/ 66880 w 1422255"/>
                  <a:gd name="connsiteY2-34" fmla="*/ 1253131 h 1253131"/>
                  <a:gd name="connsiteX3-35" fmla="*/ 4598 w 1422255"/>
                  <a:gd name="connsiteY3-36" fmla="*/ 1145257 h 1253131"/>
                  <a:gd name="connsiteX4-37" fmla="*/ 650716 w 1422255"/>
                  <a:gd name="connsiteY4-38" fmla="*/ 31261 h 1253131"/>
                  <a:gd name="connsiteX5-39" fmla="*/ 776138 w 1422255"/>
                  <a:gd name="connsiteY5-40" fmla="*/ 31261 h 1253131"/>
                  <a:gd name="connsiteX6-41" fmla="*/ 1422255 w 1422255"/>
                  <a:gd name="connsiteY6-42" fmla="*/ 1145256 h 1253131"/>
                  <a:gd name="connsiteX0-43" fmla="*/ 1426204 w 1426204"/>
                  <a:gd name="connsiteY0-44" fmla="*/ 1145256 h 1253131"/>
                  <a:gd name="connsiteX1-45" fmla="*/ 1363923 w 1426204"/>
                  <a:gd name="connsiteY1-46" fmla="*/ 1253131 h 1253131"/>
                  <a:gd name="connsiteX2-47" fmla="*/ 70829 w 1426204"/>
                  <a:gd name="connsiteY2-48" fmla="*/ 1253131 h 1253131"/>
                  <a:gd name="connsiteX3-49" fmla="*/ 8547 w 1426204"/>
                  <a:gd name="connsiteY3-50" fmla="*/ 1145257 h 1253131"/>
                  <a:gd name="connsiteX4-51" fmla="*/ 654665 w 1426204"/>
                  <a:gd name="connsiteY4-52" fmla="*/ 31261 h 1253131"/>
                  <a:gd name="connsiteX5-53" fmla="*/ 780087 w 1426204"/>
                  <a:gd name="connsiteY5-54" fmla="*/ 31261 h 1253131"/>
                  <a:gd name="connsiteX6-55" fmla="*/ 1426204 w 1426204"/>
                  <a:gd name="connsiteY6-56" fmla="*/ 1145256 h 1253131"/>
                  <a:gd name="connsiteX0-57" fmla="*/ 1429268 w 1429268"/>
                  <a:gd name="connsiteY0-58" fmla="*/ 1145256 h 1253131"/>
                  <a:gd name="connsiteX1-59" fmla="*/ 1366987 w 1429268"/>
                  <a:gd name="connsiteY1-60" fmla="*/ 1253131 h 1253131"/>
                  <a:gd name="connsiteX2-61" fmla="*/ 73893 w 1429268"/>
                  <a:gd name="connsiteY2-62" fmla="*/ 1253131 h 1253131"/>
                  <a:gd name="connsiteX3-63" fmla="*/ 11611 w 1429268"/>
                  <a:gd name="connsiteY3-64" fmla="*/ 1145257 h 1253131"/>
                  <a:gd name="connsiteX4-65" fmla="*/ 657729 w 1429268"/>
                  <a:gd name="connsiteY4-66" fmla="*/ 31261 h 1253131"/>
                  <a:gd name="connsiteX5-67" fmla="*/ 783151 w 1429268"/>
                  <a:gd name="connsiteY5-68" fmla="*/ 31261 h 1253131"/>
                  <a:gd name="connsiteX6-69" fmla="*/ 1429268 w 1429268"/>
                  <a:gd name="connsiteY6-70" fmla="*/ 1145256 h 1253131"/>
                  <a:gd name="connsiteX0-71" fmla="*/ 1429268 w 1435433"/>
                  <a:gd name="connsiteY0-72" fmla="*/ 1145256 h 1253131"/>
                  <a:gd name="connsiteX1-73" fmla="*/ 1366987 w 1435433"/>
                  <a:gd name="connsiteY1-74" fmla="*/ 1253131 h 1253131"/>
                  <a:gd name="connsiteX2-75" fmla="*/ 73893 w 1435433"/>
                  <a:gd name="connsiteY2-76" fmla="*/ 1253131 h 1253131"/>
                  <a:gd name="connsiteX3-77" fmla="*/ 11611 w 1435433"/>
                  <a:gd name="connsiteY3-78" fmla="*/ 1145257 h 1253131"/>
                  <a:gd name="connsiteX4-79" fmla="*/ 657729 w 1435433"/>
                  <a:gd name="connsiteY4-80" fmla="*/ 31261 h 1253131"/>
                  <a:gd name="connsiteX5-81" fmla="*/ 783151 w 1435433"/>
                  <a:gd name="connsiteY5-82" fmla="*/ 31261 h 1253131"/>
                  <a:gd name="connsiteX6-83" fmla="*/ 1429268 w 1435433"/>
                  <a:gd name="connsiteY6-84" fmla="*/ 1145256 h 1253131"/>
                  <a:gd name="connsiteX0-85" fmla="*/ 1429268 w 1438819"/>
                  <a:gd name="connsiteY0-86" fmla="*/ 1145256 h 1253131"/>
                  <a:gd name="connsiteX1-87" fmla="*/ 1366987 w 1438819"/>
                  <a:gd name="connsiteY1-88" fmla="*/ 1253131 h 1253131"/>
                  <a:gd name="connsiteX2-89" fmla="*/ 73893 w 1438819"/>
                  <a:gd name="connsiteY2-90" fmla="*/ 1253131 h 1253131"/>
                  <a:gd name="connsiteX3-91" fmla="*/ 11611 w 1438819"/>
                  <a:gd name="connsiteY3-92" fmla="*/ 1145257 h 1253131"/>
                  <a:gd name="connsiteX4-93" fmla="*/ 657729 w 1438819"/>
                  <a:gd name="connsiteY4-94" fmla="*/ 31261 h 1253131"/>
                  <a:gd name="connsiteX5-95" fmla="*/ 783151 w 1438819"/>
                  <a:gd name="connsiteY5-96" fmla="*/ 31261 h 1253131"/>
                  <a:gd name="connsiteX6-97" fmla="*/ 1429268 w 1438819"/>
                  <a:gd name="connsiteY6-98" fmla="*/ 1145256 h 1253131"/>
                  <a:gd name="connsiteX0-99" fmla="*/ 1429268 w 1439817"/>
                  <a:gd name="connsiteY0-100" fmla="*/ 1145256 h 1253131"/>
                  <a:gd name="connsiteX1-101" fmla="*/ 1366987 w 1439817"/>
                  <a:gd name="connsiteY1-102" fmla="*/ 1253131 h 1253131"/>
                  <a:gd name="connsiteX2-103" fmla="*/ 73893 w 1439817"/>
                  <a:gd name="connsiteY2-104" fmla="*/ 1253131 h 1253131"/>
                  <a:gd name="connsiteX3-105" fmla="*/ 11611 w 1439817"/>
                  <a:gd name="connsiteY3-106" fmla="*/ 1145257 h 1253131"/>
                  <a:gd name="connsiteX4-107" fmla="*/ 657729 w 1439817"/>
                  <a:gd name="connsiteY4-108" fmla="*/ 31261 h 1253131"/>
                  <a:gd name="connsiteX5-109" fmla="*/ 783151 w 1439817"/>
                  <a:gd name="connsiteY5-110" fmla="*/ 31261 h 1253131"/>
                  <a:gd name="connsiteX6-111" fmla="*/ 1429268 w 1439817"/>
                  <a:gd name="connsiteY6-112" fmla="*/ 1145256 h 1253131"/>
                  <a:gd name="connsiteX0-113" fmla="*/ 1429268 w 1442096"/>
                  <a:gd name="connsiteY0-114" fmla="*/ 1145256 h 1253131"/>
                  <a:gd name="connsiteX1-115" fmla="*/ 1366987 w 1442096"/>
                  <a:gd name="connsiteY1-116" fmla="*/ 1253131 h 1253131"/>
                  <a:gd name="connsiteX2-117" fmla="*/ 73893 w 1442096"/>
                  <a:gd name="connsiteY2-118" fmla="*/ 1253131 h 1253131"/>
                  <a:gd name="connsiteX3-119" fmla="*/ 11611 w 1442096"/>
                  <a:gd name="connsiteY3-120" fmla="*/ 1145257 h 1253131"/>
                  <a:gd name="connsiteX4-121" fmla="*/ 657729 w 1442096"/>
                  <a:gd name="connsiteY4-122" fmla="*/ 31261 h 1253131"/>
                  <a:gd name="connsiteX5-123" fmla="*/ 783151 w 1442096"/>
                  <a:gd name="connsiteY5-124" fmla="*/ 31261 h 1253131"/>
                  <a:gd name="connsiteX6-125" fmla="*/ 1429268 w 1442096"/>
                  <a:gd name="connsiteY6-126" fmla="*/ 1145256 h 12531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442096" h="1253131">
                    <a:moveTo>
                      <a:pt x="1429268" y="1145256"/>
                    </a:moveTo>
                    <a:cubicBezTo>
                      <a:pt x="1458514" y="1197883"/>
                      <a:pt x="1437753" y="1250511"/>
                      <a:pt x="1366987" y="1253131"/>
                    </a:cubicBezTo>
                    <a:lnTo>
                      <a:pt x="73893" y="1253131"/>
                    </a:lnTo>
                    <a:cubicBezTo>
                      <a:pt x="10269" y="1250510"/>
                      <a:pt x="-17634" y="1185977"/>
                      <a:pt x="11611" y="1145257"/>
                    </a:cubicBezTo>
                    <a:lnTo>
                      <a:pt x="657729" y="31261"/>
                    </a:lnTo>
                    <a:cubicBezTo>
                      <a:pt x="678105" y="-9220"/>
                      <a:pt x="753250" y="-11602"/>
                      <a:pt x="783151" y="31261"/>
                    </a:cubicBezTo>
                    <a:lnTo>
                      <a:pt x="1429268" y="11452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n-ea"/>
                  <a:cs typeface="+mn-ea"/>
                </a:endParaRPr>
              </a:p>
            </p:txBody>
          </p:sp>
        </p:grpSp>
        <p:sp>
          <p:nvSpPr>
            <p:cNvPr id="44" name="文本框 43"/>
            <p:cNvSpPr txBox="1"/>
            <p:nvPr/>
          </p:nvSpPr>
          <p:spPr>
            <a:xfrm>
              <a:off x="3546" y="4665"/>
              <a:ext cx="3989" cy="555"/>
            </a:xfrm>
            <a:prstGeom prst="rect">
              <a:avLst/>
            </a:prstGeom>
            <a:noFill/>
          </p:spPr>
          <p:txBody>
            <a:bodyPr wrap="square" rtlCol="0" anchor="t">
              <a:spAutoFit/>
            </a:bodyPr>
            <a:lstStyle/>
            <a:p>
              <a:pPr algn="just" defTabSz="1218565" fontAlgn="base">
                <a:lnSpc>
                  <a:spcPct val="100000"/>
                </a:lnSpc>
                <a:spcBef>
                  <a:spcPct val="0"/>
                </a:spcBef>
                <a:spcAft>
                  <a:spcPct val="0"/>
                </a:spcAft>
                <a:defRPr/>
              </a:pPr>
              <a:r>
                <a:rPr sz="17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分包队伍劳动纪律松懈。</a:t>
              </a:r>
            </a:p>
          </p:txBody>
        </p:sp>
        <p:sp>
          <p:nvSpPr>
            <p:cNvPr id="45" name="文本框 44"/>
            <p:cNvSpPr txBox="1"/>
            <p:nvPr/>
          </p:nvSpPr>
          <p:spPr>
            <a:xfrm>
              <a:off x="3546" y="5205"/>
              <a:ext cx="7294" cy="2325"/>
            </a:xfrm>
            <a:prstGeom prst="rect">
              <a:avLst/>
            </a:prstGeom>
            <a:noFill/>
          </p:spPr>
          <p:txBody>
            <a:bodyPr wrap="square" rtlCol="0" anchor="t">
              <a:spAutoFit/>
            </a:bodyPr>
            <a:lstStyle/>
            <a:p>
              <a:pPr algn="just" defTabSz="1218565" fontAlgn="base">
                <a:lnSpc>
                  <a:spcPct val="100000"/>
                </a:lnSpc>
                <a:spcBef>
                  <a:spcPct val="0"/>
                </a:spcBef>
                <a:spcAft>
                  <a:spcPct val="0"/>
                </a:spcAft>
                <a:defRPr/>
              </a:pPr>
              <a:r>
                <a:rPr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5月12日上午10许，劳务分包队长王恒平接到项目部生产调度陈学才的通知“施工人员不要走，等13日下午风停息了及时进场施工”，虽然王恒平将项目部的通知要求传达到现场班组长，但仍然有13人随同灌云渔60210离开。分包队伍管理不严、现场劳动纪律松懈是造成本起事故人员死亡的原因。</a:t>
              </a: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50545" y="232410"/>
            <a:ext cx="400494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第四章  典型事故案例分析</a:t>
            </a:r>
          </a:p>
        </p:txBody>
      </p:sp>
      <p:grpSp>
        <p:nvGrpSpPr>
          <p:cNvPr id="56" name="组合 55"/>
          <p:cNvGrpSpPr/>
          <p:nvPr/>
        </p:nvGrpSpPr>
        <p:grpSpPr>
          <a:xfrm flipH="1" flipV="1">
            <a:off x="7539178" y="4220024"/>
            <a:ext cx="1604822" cy="923926"/>
            <a:chOff x="0" y="-1"/>
            <a:chExt cx="7563224" cy="4354287"/>
          </a:xfrm>
        </p:grpSpPr>
        <p:pic>
          <p:nvPicPr>
            <p:cNvPr id="57" name="图片 56"/>
            <p:cNvPicPr>
              <a:picLocks noChangeAspect="1"/>
            </p:cNvPicPr>
            <p:nvPr/>
          </p:nvPicPr>
          <p:blipFill>
            <a:blip r:embed="rId3"/>
            <a:stretch>
              <a:fillRect/>
            </a:stretch>
          </p:blipFill>
          <p:spPr>
            <a:xfrm>
              <a:off x="0" y="-1"/>
              <a:ext cx="7563224" cy="4354287"/>
            </a:xfrm>
            <a:prstGeom prst="rect">
              <a:avLst/>
            </a:prstGeom>
          </p:spPr>
        </p:pic>
        <p:pic>
          <p:nvPicPr>
            <p:cNvPr id="58" name="图片 57"/>
            <p:cNvPicPr>
              <a:picLocks noChangeAspect="1"/>
            </p:cNvPicPr>
            <p:nvPr/>
          </p:nvPicPr>
          <p:blipFill>
            <a:blip r:embed="rId4"/>
            <a:stretch>
              <a:fillRect/>
            </a:stretch>
          </p:blipFill>
          <p:spPr>
            <a:xfrm>
              <a:off x="2" y="0"/>
              <a:ext cx="6255656" cy="1990719"/>
            </a:xfrm>
            <a:prstGeom prst="rect">
              <a:avLst/>
            </a:prstGeom>
          </p:spPr>
        </p:pic>
      </p:grpSp>
      <p:sp>
        <p:nvSpPr>
          <p:cNvPr id="6" name="文本框 5"/>
          <p:cNvSpPr txBox="1"/>
          <p:nvPr/>
        </p:nvSpPr>
        <p:spPr>
          <a:xfrm>
            <a:off x="550545" y="748665"/>
            <a:ext cx="2976880" cy="383540"/>
          </a:xfrm>
          <a:prstGeom prst="rect">
            <a:avLst/>
          </a:prstGeom>
          <a:noFill/>
        </p:spPr>
        <p:txBody>
          <a:bodyPr wrap="none" rtlCol="0" anchor="t">
            <a:spAutoFit/>
          </a:bodyPr>
          <a:lstStyle/>
          <a:p>
            <a:pPr algn="l"/>
            <a:r>
              <a:rPr lang="zh-CN" altLang="en-US" sz="19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本起事故的间接原因有：</a:t>
            </a:r>
          </a:p>
        </p:txBody>
      </p:sp>
      <p:grpSp>
        <p:nvGrpSpPr>
          <p:cNvPr id="2" name="组合 1"/>
          <p:cNvGrpSpPr/>
          <p:nvPr/>
        </p:nvGrpSpPr>
        <p:grpSpPr>
          <a:xfrm>
            <a:off x="1669098" y="1234440"/>
            <a:ext cx="5805805" cy="3544570"/>
            <a:chOff x="2539" y="1944"/>
            <a:chExt cx="9143" cy="5582"/>
          </a:xfrm>
        </p:grpSpPr>
        <p:grpSp>
          <p:nvGrpSpPr>
            <p:cNvPr id="23" name="组合 22"/>
            <p:cNvGrpSpPr/>
            <p:nvPr/>
          </p:nvGrpSpPr>
          <p:grpSpPr>
            <a:xfrm>
              <a:off x="2552" y="1944"/>
              <a:ext cx="9130" cy="3001"/>
              <a:chOff x="1881" y="1944"/>
              <a:chExt cx="9130" cy="3001"/>
            </a:xfrm>
          </p:grpSpPr>
          <p:sp>
            <p:nvSpPr>
              <p:cNvPr id="10" name="矩形 9"/>
              <p:cNvSpPr/>
              <p:nvPr/>
            </p:nvSpPr>
            <p:spPr>
              <a:xfrm>
                <a:off x="3048" y="1944"/>
                <a:ext cx="7963" cy="2978"/>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50000"/>
                      <a:lumOff val="50000"/>
                    </a:schemeClr>
                  </a:solidFill>
                  <a:latin typeface="+mn-ea"/>
                  <a:cs typeface="+mn-ea"/>
                </a:endParaRPr>
              </a:p>
            </p:txBody>
          </p:sp>
          <p:grpSp>
            <p:nvGrpSpPr>
              <p:cNvPr id="12" name="组合 11"/>
              <p:cNvGrpSpPr/>
              <p:nvPr/>
            </p:nvGrpSpPr>
            <p:grpSpPr>
              <a:xfrm>
                <a:off x="1881" y="2149"/>
                <a:ext cx="1643" cy="1690"/>
                <a:chOff x="-2626666" y="-969306"/>
                <a:chExt cx="2499079" cy="2569006"/>
              </a:xfrm>
            </p:grpSpPr>
            <p:grpSp>
              <p:nvGrpSpPr>
                <p:cNvPr id="13" name="组合 12"/>
                <p:cNvGrpSpPr/>
                <p:nvPr/>
              </p:nvGrpSpPr>
              <p:grpSpPr>
                <a:xfrm rot="1825908">
                  <a:off x="-2626666" y="-900072"/>
                  <a:ext cx="890876" cy="770702"/>
                  <a:chOff x="809754" y="2364700"/>
                  <a:chExt cx="954494" cy="825739"/>
                </a:xfrm>
              </p:grpSpPr>
              <p:sp>
                <p:nvSpPr>
                  <p:cNvPr id="15" name="圆角矩形 14"/>
                  <p:cNvSpPr/>
                  <p:nvPr/>
                </p:nvSpPr>
                <p:spPr>
                  <a:xfrm>
                    <a:off x="844200" y="2555036"/>
                    <a:ext cx="920048" cy="453177"/>
                  </a:xfrm>
                  <a:prstGeom prst="roundRect">
                    <a:avLst/>
                  </a:prstGeom>
                  <a:gradFill flip="none" rotWithShape="1">
                    <a:gsLst>
                      <a:gs pos="16000">
                        <a:schemeClr val="bg1"/>
                      </a:gs>
                      <a:gs pos="0">
                        <a:schemeClr val="accent1">
                          <a:tint val="44500"/>
                          <a:satMod val="160000"/>
                        </a:schemeClr>
                      </a:gs>
                      <a:gs pos="100000">
                        <a:schemeClr val="accent1">
                          <a:tint val="23500"/>
                          <a:satMod val="160000"/>
                        </a:schemeClr>
                      </a:gs>
                      <a:gs pos="100000">
                        <a:schemeClr val="accent1">
                          <a:tint val="23500"/>
                          <a:satMod val="160000"/>
                        </a:schemeClr>
                      </a:gs>
                      <a:gs pos="3000">
                        <a:schemeClr val="accent1">
                          <a:tint val="23500"/>
                          <a:satMod val="160000"/>
                        </a:schemeClr>
                      </a:gs>
                    </a:gsLst>
                    <a:lin ang="0" scaled="1"/>
                    <a:tileRect/>
                  </a:gradFill>
                  <a:ln>
                    <a:noFill/>
                  </a:ln>
                  <a:effectLst>
                    <a:outerShdw blurRad="38100" dist="50800" dir="5940000" sx="103000" sy="103000" algn="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n-ea"/>
                      <a:cs typeface="+mn-ea"/>
                    </a:endParaRPr>
                  </a:p>
                </p:txBody>
              </p:sp>
              <p:sp>
                <p:nvSpPr>
                  <p:cNvPr id="16" name="TextBox 9"/>
                  <p:cNvSpPr txBox="1"/>
                  <p:nvPr/>
                </p:nvSpPr>
                <p:spPr>
                  <a:xfrm>
                    <a:off x="809754" y="2364700"/>
                    <a:ext cx="770832" cy="825739"/>
                  </a:xfrm>
                  <a:prstGeom prst="rect">
                    <a:avLst/>
                  </a:prstGeom>
                  <a:noFill/>
                </p:spPr>
                <p:txBody>
                  <a:bodyPr wrap="none" rtlCol="0">
                    <a:spAutoFit/>
                  </a:bodyPr>
                  <a:lstStyle/>
                  <a:p>
                    <a:r>
                      <a:rPr lang="en-US" altLang="zh-CN" sz="1500" b="1" dirty="0">
                        <a:solidFill>
                          <a:srgbClr val="DB1951"/>
                        </a:solidFill>
                        <a:latin typeface="微软雅黑" panose="020B0503020204020204" pitchFamily="34" charset="-122"/>
                        <a:ea typeface="微软雅黑" panose="020B0503020204020204" pitchFamily="34" charset="-122"/>
                        <a:cs typeface="+mn-ea"/>
                      </a:rPr>
                      <a:t>3</a:t>
                    </a:r>
                  </a:p>
                </p:txBody>
              </p:sp>
            </p:grpSp>
            <p:sp>
              <p:nvSpPr>
                <p:cNvPr id="14" name="等腰三角形 6"/>
                <p:cNvSpPr/>
                <p:nvPr/>
              </p:nvSpPr>
              <p:spPr>
                <a:xfrm rot="5400000">
                  <a:off x="-1652386" y="-393750"/>
                  <a:ext cx="1631704" cy="1417894"/>
                </a:xfrm>
                <a:custGeom>
                  <a:avLst/>
                  <a:gdLst/>
                  <a:ahLst/>
                  <a:cxnLst/>
                  <a:rect l="l" t="t" r="r" b="b"/>
                  <a:pathLst>
                    <a:path w="1442096" h="1253131">
                      <a:moveTo>
                        <a:pt x="718151" y="253224"/>
                      </a:moveTo>
                      <a:cubicBezTo>
                        <a:pt x="700773" y="253430"/>
                        <a:pt x="684221" y="260858"/>
                        <a:pt x="677159" y="274888"/>
                      </a:cubicBezTo>
                      <a:lnTo>
                        <a:pt x="229299" y="1047059"/>
                      </a:lnTo>
                      <a:cubicBezTo>
                        <a:pt x="209028" y="1075284"/>
                        <a:pt x="228369" y="1120015"/>
                        <a:pt x="272470" y="1121832"/>
                      </a:cubicBezTo>
                      <a:lnTo>
                        <a:pt x="1168784" y="1121832"/>
                      </a:lnTo>
                      <a:cubicBezTo>
                        <a:pt x="1217836" y="1120016"/>
                        <a:pt x="1232226" y="1083537"/>
                        <a:pt x="1211954" y="1047058"/>
                      </a:cubicBezTo>
                      <a:lnTo>
                        <a:pt x="764096" y="274888"/>
                      </a:lnTo>
                      <a:cubicBezTo>
                        <a:pt x="753733" y="260032"/>
                        <a:pt x="735529" y="253017"/>
                        <a:pt x="718151" y="253224"/>
                      </a:cubicBezTo>
                      <a:close/>
                      <a:moveTo>
                        <a:pt x="716868" y="7"/>
                      </a:moveTo>
                      <a:cubicBezTo>
                        <a:pt x="741939" y="-291"/>
                        <a:pt x="768201" y="9830"/>
                        <a:pt x="783151" y="31261"/>
                      </a:cubicBezTo>
                      <a:lnTo>
                        <a:pt x="1429268" y="1145256"/>
                      </a:lnTo>
                      <a:cubicBezTo>
                        <a:pt x="1458514" y="1197883"/>
                        <a:pt x="1437753" y="1250511"/>
                        <a:pt x="1366987" y="1253131"/>
                      </a:cubicBezTo>
                      <a:lnTo>
                        <a:pt x="73893" y="1253131"/>
                      </a:lnTo>
                      <a:cubicBezTo>
                        <a:pt x="10269" y="1250510"/>
                        <a:pt x="-17634" y="1185977"/>
                        <a:pt x="11611" y="1145257"/>
                      </a:cubicBezTo>
                      <a:lnTo>
                        <a:pt x="657729" y="31261"/>
                      </a:lnTo>
                      <a:cubicBezTo>
                        <a:pt x="667917" y="11021"/>
                        <a:pt x="691797" y="305"/>
                        <a:pt x="716868" y="7"/>
                      </a:cubicBezTo>
                      <a:close/>
                    </a:path>
                  </a:pathLst>
                </a:custGeom>
                <a:solidFill>
                  <a:srgbClr val="DB1951"/>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1350">
                    <a:latin typeface="+mn-ea"/>
                    <a:cs typeface="+mn-ea"/>
                  </a:endParaRPr>
                </a:p>
              </p:txBody>
            </p:sp>
            <p:sp>
              <p:nvSpPr>
                <p:cNvPr id="17" name="等腰三角形 6"/>
                <p:cNvSpPr/>
                <p:nvPr/>
              </p:nvSpPr>
              <p:spPr>
                <a:xfrm rot="5400000">
                  <a:off x="-1348920" y="-59336"/>
                  <a:ext cx="862021" cy="749066"/>
                </a:xfrm>
                <a:custGeom>
                  <a:avLst/>
                  <a:gdLst/>
                  <a:ahLst/>
                  <a:cxnLst/>
                  <a:rect l="l" t="t" r="r" b="b"/>
                  <a:pathLst>
                    <a:path w="1442096" h="1253131">
                      <a:moveTo>
                        <a:pt x="718151" y="253224"/>
                      </a:moveTo>
                      <a:cubicBezTo>
                        <a:pt x="700773" y="253430"/>
                        <a:pt x="684221" y="260858"/>
                        <a:pt x="677159" y="274888"/>
                      </a:cubicBezTo>
                      <a:lnTo>
                        <a:pt x="229299" y="1047059"/>
                      </a:lnTo>
                      <a:cubicBezTo>
                        <a:pt x="209028" y="1075284"/>
                        <a:pt x="228369" y="1120015"/>
                        <a:pt x="272470" y="1121832"/>
                      </a:cubicBezTo>
                      <a:lnTo>
                        <a:pt x="1168784" y="1121832"/>
                      </a:lnTo>
                      <a:cubicBezTo>
                        <a:pt x="1217836" y="1120016"/>
                        <a:pt x="1232226" y="1083537"/>
                        <a:pt x="1211954" y="1047058"/>
                      </a:cubicBezTo>
                      <a:lnTo>
                        <a:pt x="764096" y="274888"/>
                      </a:lnTo>
                      <a:cubicBezTo>
                        <a:pt x="753733" y="260032"/>
                        <a:pt x="735529" y="253017"/>
                        <a:pt x="718151" y="253224"/>
                      </a:cubicBezTo>
                      <a:close/>
                      <a:moveTo>
                        <a:pt x="716868" y="7"/>
                      </a:moveTo>
                      <a:cubicBezTo>
                        <a:pt x="741939" y="-291"/>
                        <a:pt x="768201" y="9830"/>
                        <a:pt x="783151" y="31261"/>
                      </a:cubicBezTo>
                      <a:lnTo>
                        <a:pt x="1429268" y="1145256"/>
                      </a:lnTo>
                      <a:cubicBezTo>
                        <a:pt x="1458514" y="1197883"/>
                        <a:pt x="1437753" y="1250511"/>
                        <a:pt x="1366987" y="1253131"/>
                      </a:cubicBezTo>
                      <a:lnTo>
                        <a:pt x="73893" y="1253131"/>
                      </a:lnTo>
                      <a:cubicBezTo>
                        <a:pt x="10269" y="1250510"/>
                        <a:pt x="-17634" y="1185977"/>
                        <a:pt x="11611" y="1145257"/>
                      </a:cubicBezTo>
                      <a:lnTo>
                        <a:pt x="657729" y="31261"/>
                      </a:lnTo>
                      <a:cubicBezTo>
                        <a:pt x="667917" y="11021"/>
                        <a:pt x="691797" y="305"/>
                        <a:pt x="716868" y="7"/>
                      </a:cubicBezTo>
                      <a:close/>
                    </a:path>
                  </a:pathLst>
                </a:custGeom>
                <a:solidFill>
                  <a:srgbClr val="DB1951"/>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1350">
                    <a:latin typeface="+mn-ea"/>
                    <a:cs typeface="+mn-ea"/>
                  </a:endParaRPr>
                </a:p>
              </p:txBody>
            </p:sp>
            <p:sp>
              <p:nvSpPr>
                <p:cNvPr id="18" name="等腰三角形 6"/>
                <p:cNvSpPr/>
                <p:nvPr/>
              </p:nvSpPr>
              <p:spPr>
                <a:xfrm rot="5400000">
                  <a:off x="-2743791" y="-273068"/>
                  <a:ext cx="2569006" cy="1176531"/>
                </a:xfrm>
                <a:custGeom>
                  <a:avLst/>
                  <a:gdLst/>
                  <a:ahLst/>
                  <a:cxnLst/>
                  <a:rect l="l" t="t" r="r" b="b"/>
                  <a:pathLst>
                    <a:path w="2952329" h="1352082">
                      <a:moveTo>
                        <a:pt x="679890" y="0"/>
                      </a:moveTo>
                      <a:lnTo>
                        <a:pt x="2269951" y="0"/>
                      </a:lnTo>
                      <a:lnTo>
                        <a:pt x="2926067" y="1131235"/>
                      </a:lnTo>
                      <a:cubicBezTo>
                        <a:pt x="2985941" y="1238976"/>
                        <a:pt x="2943438" y="1346718"/>
                        <a:pt x="2798562" y="1352082"/>
                      </a:cubicBezTo>
                      <a:lnTo>
                        <a:pt x="151278" y="1352082"/>
                      </a:lnTo>
                      <a:cubicBezTo>
                        <a:pt x="21024" y="1346716"/>
                        <a:pt x="-36100" y="1214601"/>
                        <a:pt x="23772" y="1131237"/>
                      </a:cubicBezTo>
                      <a:close/>
                    </a:path>
                  </a:pathLst>
                </a:custGeom>
                <a:solidFill>
                  <a:srgbClr val="DB1951"/>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1350">
                    <a:latin typeface="+mn-ea"/>
                    <a:cs typeface="+mn-ea"/>
                  </a:endParaRPr>
                </a:p>
              </p:txBody>
            </p:sp>
            <p:sp>
              <p:nvSpPr>
                <p:cNvPr id="19" name="等腰三角形 6"/>
                <p:cNvSpPr/>
                <p:nvPr/>
              </p:nvSpPr>
              <p:spPr>
                <a:xfrm rot="5400000">
                  <a:off x="-1290348" y="-125610"/>
                  <a:ext cx="340008" cy="295455"/>
                </a:xfrm>
                <a:custGeom>
                  <a:avLst/>
                  <a:gdLst>
                    <a:gd name="connsiteX0" fmla="*/ 1417657 w 1417657"/>
                    <a:gd name="connsiteY0" fmla="*/ 1136219 h 1244094"/>
                    <a:gd name="connsiteX1" fmla="*/ 1355376 w 1417657"/>
                    <a:gd name="connsiteY1" fmla="*/ 1244094 h 1244094"/>
                    <a:gd name="connsiteX2" fmla="*/ 62282 w 1417657"/>
                    <a:gd name="connsiteY2" fmla="*/ 1244094 h 1244094"/>
                    <a:gd name="connsiteX3" fmla="*/ 0 w 1417657"/>
                    <a:gd name="connsiteY3" fmla="*/ 1136220 h 1244094"/>
                    <a:gd name="connsiteX4" fmla="*/ 646118 w 1417657"/>
                    <a:gd name="connsiteY4" fmla="*/ 22224 h 1244094"/>
                    <a:gd name="connsiteX5" fmla="*/ 771540 w 1417657"/>
                    <a:gd name="connsiteY5" fmla="*/ 22224 h 1244094"/>
                    <a:gd name="connsiteX6" fmla="*/ 1417657 w 1417657"/>
                    <a:gd name="connsiteY6" fmla="*/ 1136219 h 1244094"/>
                    <a:gd name="connsiteX0-1" fmla="*/ 1417657 w 1417657"/>
                    <a:gd name="connsiteY0-2" fmla="*/ 1148021 h 1255896"/>
                    <a:gd name="connsiteX1-3" fmla="*/ 1355376 w 1417657"/>
                    <a:gd name="connsiteY1-4" fmla="*/ 1255896 h 1255896"/>
                    <a:gd name="connsiteX2-5" fmla="*/ 62282 w 1417657"/>
                    <a:gd name="connsiteY2-6" fmla="*/ 1255896 h 1255896"/>
                    <a:gd name="connsiteX3-7" fmla="*/ 0 w 1417657"/>
                    <a:gd name="connsiteY3-8" fmla="*/ 1148022 h 1255896"/>
                    <a:gd name="connsiteX4-9" fmla="*/ 646118 w 1417657"/>
                    <a:gd name="connsiteY4-10" fmla="*/ 34026 h 1255896"/>
                    <a:gd name="connsiteX5-11" fmla="*/ 771540 w 1417657"/>
                    <a:gd name="connsiteY5-12" fmla="*/ 34026 h 1255896"/>
                    <a:gd name="connsiteX6-13" fmla="*/ 1417657 w 1417657"/>
                    <a:gd name="connsiteY6-14" fmla="*/ 1148021 h 1255896"/>
                    <a:gd name="connsiteX0-15" fmla="*/ 1417657 w 1417657"/>
                    <a:gd name="connsiteY0-16" fmla="*/ 1145256 h 1253131"/>
                    <a:gd name="connsiteX1-17" fmla="*/ 1355376 w 1417657"/>
                    <a:gd name="connsiteY1-18" fmla="*/ 1253131 h 1253131"/>
                    <a:gd name="connsiteX2-19" fmla="*/ 62282 w 1417657"/>
                    <a:gd name="connsiteY2-20" fmla="*/ 1253131 h 1253131"/>
                    <a:gd name="connsiteX3-21" fmla="*/ 0 w 1417657"/>
                    <a:gd name="connsiteY3-22" fmla="*/ 1145257 h 1253131"/>
                    <a:gd name="connsiteX4-23" fmla="*/ 646118 w 1417657"/>
                    <a:gd name="connsiteY4-24" fmla="*/ 31261 h 1253131"/>
                    <a:gd name="connsiteX5-25" fmla="*/ 771540 w 1417657"/>
                    <a:gd name="connsiteY5-26" fmla="*/ 31261 h 1253131"/>
                    <a:gd name="connsiteX6-27" fmla="*/ 1417657 w 1417657"/>
                    <a:gd name="connsiteY6-28" fmla="*/ 1145256 h 1253131"/>
                    <a:gd name="connsiteX0-29" fmla="*/ 1422255 w 1422255"/>
                    <a:gd name="connsiteY0-30" fmla="*/ 1145256 h 1253131"/>
                    <a:gd name="connsiteX1-31" fmla="*/ 1359974 w 1422255"/>
                    <a:gd name="connsiteY1-32" fmla="*/ 1253131 h 1253131"/>
                    <a:gd name="connsiteX2-33" fmla="*/ 66880 w 1422255"/>
                    <a:gd name="connsiteY2-34" fmla="*/ 1253131 h 1253131"/>
                    <a:gd name="connsiteX3-35" fmla="*/ 4598 w 1422255"/>
                    <a:gd name="connsiteY3-36" fmla="*/ 1145257 h 1253131"/>
                    <a:gd name="connsiteX4-37" fmla="*/ 650716 w 1422255"/>
                    <a:gd name="connsiteY4-38" fmla="*/ 31261 h 1253131"/>
                    <a:gd name="connsiteX5-39" fmla="*/ 776138 w 1422255"/>
                    <a:gd name="connsiteY5-40" fmla="*/ 31261 h 1253131"/>
                    <a:gd name="connsiteX6-41" fmla="*/ 1422255 w 1422255"/>
                    <a:gd name="connsiteY6-42" fmla="*/ 1145256 h 1253131"/>
                    <a:gd name="connsiteX0-43" fmla="*/ 1426204 w 1426204"/>
                    <a:gd name="connsiteY0-44" fmla="*/ 1145256 h 1253131"/>
                    <a:gd name="connsiteX1-45" fmla="*/ 1363923 w 1426204"/>
                    <a:gd name="connsiteY1-46" fmla="*/ 1253131 h 1253131"/>
                    <a:gd name="connsiteX2-47" fmla="*/ 70829 w 1426204"/>
                    <a:gd name="connsiteY2-48" fmla="*/ 1253131 h 1253131"/>
                    <a:gd name="connsiteX3-49" fmla="*/ 8547 w 1426204"/>
                    <a:gd name="connsiteY3-50" fmla="*/ 1145257 h 1253131"/>
                    <a:gd name="connsiteX4-51" fmla="*/ 654665 w 1426204"/>
                    <a:gd name="connsiteY4-52" fmla="*/ 31261 h 1253131"/>
                    <a:gd name="connsiteX5-53" fmla="*/ 780087 w 1426204"/>
                    <a:gd name="connsiteY5-54" fmla="*/ 31261 h 1253131"/>
                    <a:gd name="connsiteX6-55" fmla="*/ 1426204 w 1426204"/>
                    <a:gd name="connsiteY6-56" fmla="*/ 1145256 h 1253131"/>
                    <a:gd name="connsiteX0-57" fmla="*/ 1429268 w 1429268"/>
                    <a:gd name="connsiteY0-58" fmla="*/ 1145256 h 1253131"/>
                    <a:gd name="connsiteX1-59" fmla="*/ 1366987 w 1429268"/>
                    <a:gd name="connsiteY1-60" fmla="*/ 1253131 h 1253131"/>
                    <a:gd name="connsiteX2-61" fmla="*/ 73893 w 1429268"/>
                    <a:gd name="connsiteY2-62" fmla="*/ 1253131 h 1253131"/>
                    <a:gd name="connsiteX3-63" fmla="*/ 11611 w 1429268"/>
                    <a:gd name="connsiteY3-64" fmla="*/ 1145257 h 1253131"/>
                    <a:gd name="connsiteX4-65" fmla="*/ 657729 w 1429268"/>
                    <a:gd name="connsiteY4-66" fmla="*/ 31261 h 1253131"/>
                    <a:gd name="connsiteX5-67" fmla="*/ 783151 w 1429268"/>
                    <a:gd name="connsiteY5-68" fmla="*/ 31261 h 1253131"/>
                    <a:gd name="connsiteX6-69" fmla="*/ 1429268 w 1429268"/>
                    <a:gd name="connsiteY6-70" fmla="*/ 1145256 h 1253131"/>
                    <a:gd name="connsiteX0-71" fmla="*/ 1429268 w 1435433"/>
                    <a:gd name="connsiteY0-72" fmla="*/ 1145256 h 1253131"/>
                    <a:gd name="connsiteX1-73" fmla="*/ 1366987 w 1435433"/>
                    <a:gd name="connsiteY1-74" fmla="*/ 1253131 h 1253131"/>
                    <a:gd name="connsiteX2-75" fmla="*/ 73893 w 1435433"/>
                    <a:gd name="connsiteY2-76" fmla="*/ 1253131 h 1253131"/>
                    <a:gd name="connsiteX3-77" fmla="*/ 11611 w 1435433"/>
                    <a:gd name="connsiteY3-78" fmla="*/ 1145257 h 1253131"/>
                    <a:gd name="connsiteX4-79" fmla="*/ 657729 w 1435433"/>
                    <a:gd name="connsiteY4-80" fmla="*/ 31261 h 1253131"/>
                    <a:gd name="connsiteX5-81" fmla="*/ 783151 w 1435433"/>
                    <a:gd name="connsiteY5-82" fmla="*/ 31261 h 1253131"/>
                    <a:gd name="connsiteX6-83" fmla="*/ 1429268 w 1435433"/>
                    <a:gd name="connsiteY6-84" fmla="*/ 1145256 h 1253131"/>
                    <a:gd name="connsiteX0-85" fmla="*/ 1429268 w 1438819"/>
                    <a:gd name="connsiteY0-86" fmla="*/ 1145256 h 1253131"/>
                    <a:gd name="connsiteX1-87" fmla="*/ 1366987 w 1438819"/>
                    <a:gd name="connsiteY1-88" fmla="*/ 1253131 h 1253131"/>
                    <a:gd name="connsiteX2-89" fmla="*/ 73893 w 1438819"/>
                    <a:gd name="connsiteY2-90" fmla="*/ 1253131 h 1253131"/>
                    <a:gd name="connsiteX3-91" fmla="*/ 11611 w 1438819"/>
                    <a:gd name="connsiteY3-92" fmla="*/ 1145257 h 1253131"/>
                    <a:gd name="connsiteX4-93" fmla="*/ 657729 w 1438819"/>
                    <a:gd name="connsiteY4-94" fmla="*/ 31261 h 1253131"/>
                    <a:gd name="connsiteX5-95" fmla="*/ 783151 w 1438819"/>
                    <a:gd name="connsiteY5-96" fmla="*/ 31261 h 1253131"/>
                    <a:gd name="connsiteX6-97" fmla="*/ 1429268 w 1438819"/>
                    <a:gd name="connsiteY6-98" fmla="*/ 1145256 h 1253131"/>
                    <a:gd name="connsiteX0-99" fmla="*/ 1429268 w 1439817"/>
                    <a:gd name="connsiteY0-100" fmla="*/ 1145256 h 1253131"/>
                    <a:gd name="connsiteX1-101" fmla="*/ 1366987 w 1439817"/>
                    <a:gd name="connsiteY1-102" fmla="*/ 1253131 h 1253131"/>
                    <a:gd name="connsiteX2-103" fmla="*/ 73893 w 1439817"/>
                    <a:gd name="connsiteY2-104" fmla="*/ 1253131 h 1253131"/>
                    <a:gd name="connsiteX3-105" fmla="*/ 11611 w 1439817"/>
                    <a:gd name="connsiteY3-106" fmla="*/ 1145257 h 1253131"/>
                    <a:gd name="connsiteX4-107" fmla="*/ 657729 w 1439817"/>
                    <a:gd name="connsiteY4-108" fmla="*/ 31261 h 1253131"/>
                    <a:gd name="connsiteX5-109" fmla="*/ 783151 w 1439817"/>
                    <a:gd name="connsiteY5-110" fmla="*/ 31261 h 1253131"/>
                    <a:gd name="connsiteX6-111" fmla="*/ 1429268 w 1439817"/>
                    <a:gd name="connsiteY6-112" fmla="*/ 1145256 h 1253131"/>
                    <a:gd name="connsiteX0-113" fmla="*/ 1429268 w 1442096"/>
                    <a:gd name="connsiteY0-114" fmla="*/ 1145256 h 1253131"/>
                    <a:gd name="connsiteX1-115" fmla="*/ 1366987 w 1442096"/>
                    <a:gd name="connsiteY1-116" fmla="*/ 1253131 h 1253131"/>
                    <a:gd name="connsiteX2-117" fmla="*/ 73893 w 1442096"/>
                    <a:gd name="connsiteY2-118" fmla="*/ 1253131 h 1253131"/>
                    <a:gd name="connsiteX3-119" fmla="*/ 11611 w 1442096"/>
                    <a:gd name="connsiteY3-120" fmla="*/ 1145257 h 1253131"/>
                    <a:gd name="connsiteX4-121" fmla="*/ 657729 w 1442096"/>
                    <a:gd name="connsiteY4-122" fmla="*/ 31261 h 1253131"/>
                    <a:gd name="connsiteX5-123" fmla="*/ 783151 w 1442096"/>
                    <a:gd name="connsiteY5-124" fmla="*/ 31261 h 1253131"/>
                    <a:gd name="connsiteX6-125" fmla="*/ 1429268 w 1442096"/>
                    <a:gd name="connsiteY6-126" fmla="*/ 1145256 h 12531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442096" h="1253131">
                      <a:moveTo>
                        <a:pt x="1429268" y="1145256"/>
                      </a:moveTo>
                      <a:cubicBezTo>
                        <a:pt x="1458514" y="1197883"/>
                        <a:pt x="1437753" y="1250511"/>
                        <a:pt x="1366987" y="1253131"/>
                      </a:cubicBezTo>
                      <a:lnTo>
                        <a:pt x="73893" y="1253131"/>
                      </a:lnTo>
                      <a:cubicBezTo>
                        <a:pt x="10269" y="1250510"/>
                        <a:pt x="-17634" y="1185977"/>
                        <a:pt x="11611" y="1145257"/>
                      </a:cubicBezTo>
                      <a:lnTo>
                        <a:pt x="657729" y="31261"/>
                      </a:lnTo>
                      <a:cubicBezTo>
                        <a:pt x="678105" y="-9220"/>
                        <a:pt x="753250" y="-11602"/>
                        <a:pt x="783151" y="31261"/>
                      </a:cubicBezTo>
                      <a:lnTo>
                        <a:pt x="1429268" y="11452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n-ea"/>
                    <a:cs typeface="+mn-ea"/>
                  </a:endParaRPr>
                </a:p>
              </p:txBody>
            </p:sp>
          </p:grpSp>
          <p:sp>
            <p:nvSpPr>
              <p:cNvPr id="21" name="文本框 20"/>
              <p:cNvSpPr txBox="1"/>
              <p:nvPr/>
            </p:nvSpPr>
            <p:spPr>
              <a:xfrm>
                <a:off x="3559" y="2110"/>
                <a:ext cx="4769" cy="555"/>
              </a:xfrm>
              <a:prstGeom prst="rect">
                <a:avLst/>
              </a:prstGeom>
              <a:noFill/>
            </p:spPr>
            <p:txBody>
              <a:bodyPr wrap="square" rtlCol="0" anchor="t">
                <a:spAutoFit/>
              </a:bodyPr>
              <a:lstStyle/>
              <a:p>
                <a:pPr algn="just" defTabSz="1218565" fontAlgn="base">
                  <a:lnSpc>
                    <a:spcPct val="100000"/>
                  </a:lnSpc>
                  <a:spcBef>
                    <a:spcPct val="0"/>
                  </a:spcBef>
                  <a:spcAft>
                    <a:spcPct val="0"/>
                  </a:spcAft>
                  <a:defRPr/>
                </a:pPr>
                <a:r>
                  <a:rPr sz="17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安全技术交底针对性不强。</a:t>
                </a:r>
              </a:p>
            </p:txBody>
          </p:sp>
          <p:sp>
            <p:nvSpPr>
              <p:cNvPr id="22" name="文本框 21"/>
              <p:cNvSpPr txBox="1"/>
              <p:nvPr/>
            </p:nvSpPr>
            <p:spPr>
              <a:xfrm>
                <a:off x="3559" y="2620"/>
                <a:ext cx="7163" cy="2325"/>
              </a:xfrm>
              <a:prstGeom prst="rect">
                <a:avLst/>
              </a:prstGeom>
              <a:noFill/>
            </p:spPr>
            <p:txBody>
              <a:bodyPr wrap="square" rtlCol="0" anchor="t">
                <a:spAutoFit/>
              </a:bodyPr>
              <a:lstStyle/>
              <a:p>
                <a:pPr algn="just" defTabSz="1218565" fontAlgn="base">
                  <a:lnSpc>
                    <a:spcPct val="100000"/>
                  </a:lnSpc>
                  <a:spcBef>
                    <a:spcPct val="0"/>
                  </a:spcBef>
                  <a:spcAft>
                    <a:spcPct val="0"/>
                  </a:spcAft>
                  <a:defRPr/>
                </a:pPr>
                <a:r>
                  <a:rPr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项目部在对施工作业船舶灌云渔60210交底时,未能突出其应有的特点和相关操作、管理的重点和注意事项，交底针对性不强，不能起到指导现场施工和管理的作用。对灌云渔60210的交底中未明确告知不得载人，对海上作业人员的交底也未明确告知“不得搭乘非交通船”。</a:t>
                </a:r>
              </a:p>
            </p:txBody>
          </p:sp>
        </p:grpSp>
        <p:sp>
          <p:nvSpPr>
            <p:cNvPr id="25" name="矩形 24"/>
            <p:cNvSpPr/>
            <p:nvPr/>
          </p:nvSpPr>
          <p:spPr>
            <a:xfrm>
              <a:off x="3706" y="5084"/>
              <a:ext cx="7976" cy="2443"/>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50000"/>
                    <a:lumOff val="50000"/>
                  </a:schemeClr>
                </a:solidFill>
                <a:latin typeface="+mn-ea"/>
                <a:cs typeface="+mn-ea"/>
              </a:endParaRPr>
            </a:p>
          </p:txBody>
        </p:sp>
        <p:grpSp>
          <p:nvGrpSpPr>
            <p:cNvPr id="29" name="组合 28"/>
            <p:cNvGrpSpPr/>
            <p:nvPr/>
          </p:nvGrpSpPr>
          <p:grpSpPr>
            <a:xfrm>
              <a:off x="2539" y="5289"/>
              <a:ext cx="1643" cy="1690"/>
              <a:chOff x="-2626666" y="-969306"/>
              <a:chExt cx="2499079" cy="2569006"/>
            </a:xfrm>
          </p:grpSpPr>
          <p:grpSp>
            <p:nvGrpSpPr>
              <p:cNvPr id="36" name="组合 35"/>
              <p:cNvGrpSpPr/>
              <p:nvPr/>
            </p:nvGrpSpPr>
            <p:grpSpPr>
              <a:xfrm rot="1825908">
                <a:off x="-2626666" y="-900072"/>
                <a:ext cx="890876" cy="770702"/>
                <a:chOff x="809754" y="2364700"/>
                <a:chExt cx="954494" cy="825739"/>
              </a:xfrm>
            </p:grpSpPr>
            <p:sp>
              <p:nvSpPr>
                <p:cNvPr id="38" name="圆角矩形 37"/>
                <p:cNvSpPr/>
                <p:nvPr/>
              </p:nvSpPr>
              <p:spPr>
                <a:xfrm>
                  <a:off x="844200" y="2555036"/>
                  <a:ext cx="920048" cy="453177"/>
                </a:xfrm>
                <a:prstGeom prst="roundRect">
                  <a:avLst/>
                </a:prstGeom>
                <a:gradFill flip="none" rotWithShape="1">
                  <a:gsLst>
                    <a:gs pos="16000">
                      <a:schemeClr val="bg1"/>
                    </a:gs>
                    <a:gs pos="0">
                      <a:schemeClr val="accent1">
                        <a:tint val="44500"/>
                        <a:satMod val="160000"/>
                      </a:schemeClr>
                    </a:gs>
                    <a:gs pos="100000">
                      <a:schemeClr val="accent1">
                        <a:tint val="23500"/>
                        <a:satMod val="160000"/>
                      </a:schemeClr>
                    </a:gs>
                    <a:gs pos="100000">
                      <a:schemeClr val="accent1">
                        <a:tint val="23500"/>
                        <a:satMod val="160000"/>
                      </a:schemeClr>
                    </a:gs>
                    <a:gs pos="3000">
                      <a:schemeClr val="accent1">
                        <a:tint val="23500"/>
                        <a:satMod val="160000"/>
                      </a:schemeClr>
                    </a:gs>
                  </a:gsLst>
                  <a:lin ang="0" scaled="1"/>
                  <a:tileRect/>
                </a:gradFill>
                <a:ln>
                  <a:noFill/>
                </a:ln>
                <a:effectLst>
                  <a:outerShdw blurRad="38100" dist="50800" dir="5940000" sx="103000" sy="103000" algn="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n-ea"/>
                    <a:cs typeface="+mn-ea"/>
                  </a:endParaRPr>
                </a:p>
              </p:txBody>
            </p:sp>
            <p:sp>
              <p:nvSpPr>
                <p:cNvPr id="39" name="TextBox 9"/>
                <p:cNvSpPr txBox="1"/>
                <p:nvPr/>
              </p:nvSpPr>
              <p:spPr>
                <a:xfrm>
                  <a:off x="809754" y="2364700"/>
                  <a:ext cx="770832" cy="825739"/>
                </a:xfrm>
                <a:prstGeom prst="rect">
                  <a:avLst/>
                </a:prstGeom>
                <a:noFill/>
              </p:spPr>
              <p:txBody>
                <a:bodyPr wrap="none" rtlCol="0">
                  <a:spAutoFit/>
                </a:bodyPr>
                <a:lstStyle/>
                <a:p>
                  <a:r>
                    <a:rPr lang="en-US" altLang="zh-CN" sz="1500" b="1" dirty="0">
                      <a:solidFill>
                        <a:srgbClr val="484398"/>
                      </a:solidFill>
                      <a:latin typeface="微软雅黑" panose="020B0503020204020204" pitchFamily="34" charset="-122"/>
                      <a:ea typeface="微软雅黑" panose="020B0503020204020204" pitchFamily="34" charset="-122"/>
                      <a:cs typeface="+mn-ea"/>
                    </a:rPr>
                    <a:t>4</a:t>
                  </a:r>
                </a:p>
              </p:txBody>
            </p:sp>
          </p:grpSp>
          <p:sp>
            <p:nvSpPr>
              <p:cNvPr id="40" name="等腰三角形 6"/>
              <p:cNvSpPr/>
              <p:nvPr/>
            </p:nvSpPr>
            <p:spPr>
              <a:xfrm rot="5400000">
                <a:off x="-1652386" y="-393750"/>
                <a:ext cx="1631704" cy="1417894"/>
              </a:xfrm>
              <a:custGeom>
                <a:avLst/>
                <a:gdLst/>
                <a:ahLst/>
                <a:cxnLst/>
                <a:rect l="l" t="t" r="r" b="b"/>
                <a:pathLst>
                  <a:path w="1442096" h="1253131">
                    <a:moveTo>
                      <a:pt x="718151" y="253224"/>
                    </a:moveTo>
                    <a:cubicBezTo>
                      <a:pt x="700773" y="253430"/>
                      <a:pt x="684221" y="260858"/>
                      <a:pt x="677159" y="274888"/>
                    </a:cubicBezTo>
                    <a:lnTo>
                      <a:pt x="229299" y="1047059"/>
                    </a:lnTo>
                    <a:cubicBezTo>
                      <a:pt x="209028" y="1075284"/>
                      <a:pt x="228369" y="1120015"/>
                      <a:pt x="272470" y="1121832"/>
                    </a:cubicBezTo>
                    <a:lnTo>
                      <a:pt x="1168784" y="1121832"/>
                    </a:lnTo>
                    <a:cubicBezTo>
                      <a:pt x="1217836" y="1120016"/>
                      <a:pt x="1232226" y="1083537"/>
                      <a:pt x="1211954" y="1047058"/>
                    </a:cubicBezTo>
                    <a:lnTo>
                      <a:pt x="764096" y="274888"/>
                    </a:lnTo>
                    <a:cubicBezTo>
                      <a:pt x="753733" y="260032"/>
                      <a:pt x="735529" y="253017"/>
                      <a:pt x="718151" y="253224"/>
                    </a:cubicBezTo>
                    <a:close/>
                    <a:moveTo>
                      <a:pt x="716868" y="7"/>
                    </a:moveTo>
                    <a:cubicBezTo>
                      <a:pt x="741939" y="-291"/>
                      <a:pt x="768201" y="9830"/>
                      <a:pt x="783151" y="31261"/>
                    </a:cubicBezTo>
                    <a:lnTo>
                      <a:pt x="1429268" y="1145256"/>
                    </a:lnTo>
                    <a:cubicBezTo>
                      <a:pt x="1458514" y="1197883"/>
                      <a:pt x="1437753" y="1250511"/>
                      <a:pt x="1366987" y="1253131"/>
                    </a:cubicBezTo>
                    <a:lnTo>
                      <a:pt x="73893" y="1253131"/>
                    </a:lnTo>
                    <a:cubicBezTo>
                      <a:pt x="10269" y="1250510"/>
                      <a:pt x="-17634" y="1185977"/>
                      <a:pt x="11611" y="1145257"/>
                    </a:cubicBezTo>
                    <a:lnTo>
                      <a:pt x="657729" y="31261"/>
                    </a:lnTo>
                    <a:cubicBezTo>
                      <a:pt x="667917" y="11021"/>
                      <a:pt x="691797" y="305"/>
                      <a:pt x="716868" y="7"/>
                    </a:cubicBezTo>
                    <a:close/>
                  </a:path>
                </a:pathLst>
              </a:custGeom>
              <a:solidFill>
                <a:srgbClr val="484398"/>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1350">
                  <a:latin typeface="+mn-ea"/>
                  <a:cs typeface="+mn-ea"/>
                </a:endParaRPr>
              </a:p>
            </p:txBody>
          </p:sp>
          <p:sp>
            <p:nvSpPr>
              <p:cNvPr id="41" name="等腰三角形 6"/>
              <p:cNvSpPr/>
              <p:nvPr/>
            </p:nvSpPr>
            <p:spPr>
              <a:xfrm rot="5400000">
                <a:off x="-1348920" y="-59336"/>
                <a:ext cx="862021" cy="749066"/>
              </a:xfrm>
              <a:custGeom>
                <a:avLst/>
                <a:gdLst/>
                <a:ahLst/>
                <a:cxnLst/>
                <a:rect l="l" t="t" r="r" b="b"/>
                <a:pathLst>
                  <a:path w="1442096" h="1253131">
                    <a:moveTo>
                      <a:pt x="718151" y="253224"/>
                    </a:moveTo>
                    <a:cubicBezTo>
                      <a:pt x="700773" y="253430"/>
                      <a:pt x="684221" y="260858"/>
                      <a:pt x="677159" y="274888"/>
                    </a:cubicBezTo>
                    <a:lnTo>
                      <a:pt x="229299" y="1047059"/>
                    </a:lnTo>
                    <a:cubicBezTo>
                      <a:pt x="209028" y="1075284"/>
                      <a:pt x="228369" y="1120015"/>
                      <a:pt x="272470" y="1121832"/>
                    </a:cubicBezTo>
                    <a:lnTo>
                      <a:pt x="1168784" y="1121832"/>
                    </a:lnTo>
                    <a:cubicBezTo>
                      <a:pt x="1217836" y="1120016"/>
                      <a:pt x="1232226" y="1083537"/>
                      <a:pt x="1211954" y="1047058"/>
                    </a:cubicBezTo>
                    <a:lnTo>
                      <a:pt x="764096" y="274888"/>
                    </a:lnTo>
                    <a:cubicBezTo>
                      <a:pt x="753733" y="260032"/>
                      <a:pt x="735529" y="253017"/>
                      <a:pt x="718151" y="253224"/>
                    </a:cubicBezTo>
                    <a:close/>
                    <a:moveTo>
                      <a:pt x="716868" y="7"/>
                    </a:moveTo>
                    <a:cubicBezTo>
                      <a:pt x="741939" y="-291"/>
                      <a:pt x="768201" y="9830"/>
                      <a:pt x="783151" y="31261"/>
                    </a:cubicBezTo>
                    <a:lnTo>
                      <a:pt x="1429268" y="1145256"/>
                    </a:lnTo>
                    <a:cubicBezTo>
                      <a:pt x="1458514" y="1197883"/>
                      <a:pt x="1437753" y="1250511"/>
                      <a:pt x="1366987" y="1253131"/>
                    </a:cubicBezTo>
                    <a:lnTo>
                      <a:pt x="73893" y="1253131"/>
                    </a:lnTo>
                    <a:cubicBezTo>
                      <a:pt x="10269" y="1250510"/>
                      <a:pt x="-17634" y="1185977"/>
                      <a:pt x="11611" y="1145257"/>
                    </a:cubicBezTo>
                    <a:lnTo>
                      <a:pt x="657729" y="31261"/>
                    </a:lnTo>
                    <a:cubicBezTo>
                      <a:pt x="667917" y="11021"/>
                      <a:pt x="691797" y="305"/>
                      <a:pt x="716868" y="7"/>
                    </a:cubicBezTo>
                    <a:close/>
                  </a:path>
                </a:pathLst>
              </a:custGeom>
              <a:solidFill>
                <a:srgbClr val="484398"/>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1350">
                  <a:latin typeface="+mn-ea"/>
                  <a:cs typeface="+mn-ea"/>
                </a:endParaRPr>
              </a:p>
            </p:txBody>
          </p:sp>
          <p:sp>
            <p:nvSpPr>
              <p:cNvPr id="42" name="等腰三角形 6"/>
              <p:cNvSpPr/>
              <p:nvPr/>
            </p:nvSpPr>
            <p:spPr>
              <a:xfrm rot="5400000">
                <a:off x="-2743791" y="-273068"/>
                <a:ext cx="2569006" cy="1176531"/>
              </a:xfrm>
              <a:custGeom>
                <a:avLst/>
                <a:gdLst/>
                <a:ahLst/>
                <a:cxnLst/>
                <a:rect l="l" t="t" r="r" b="b"/>
                <a:pathLst>
                  <a:path w="2952329" h="1352082">
                    <a:moveTo>
                      <a:pt x="679890" y="0"/>
                    </a:moveTo>
                    <a:lnTo>
                      <a:pt x="2269951" y="0"/>
                    </a:lnTo>
                    <a:lnTo>
                      <a:pt x="2926067" y="1131235"/>
                    </a:lnTo>
                    <a:cubicBezTo>
                      <a:pt x="2985941" y="1238976"/>
                      <a:pt x="2943438" y="1346718"/>
                      <a:pt x="2798562" y="1352082"/>
                    </a:cubicBezTo>
                    <a:lnTo>
                      <a:pt x="151278" y="1352082"/>
                    </a:lnTo>
                    <a:cubicBezTo>
                      <a:pt x="21024" y="1346716"/>
                      <a:pt x="-36100" y="1214601"/>
                      <a:pt x="23772" y="1131237"/>
                    </a:cubicBezTo>
                    <a:close/>
                  </a:path>
                </a:pathLst>
              </a:custGeom>
              <a:solidFill>
                <a:srgbClr val="484398"/>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1350">
                  <a:latin typeface="+mn-ea"/>
                  <a:cs typeface="+mn-ea"/>
                </a:endParaRPr>
              </a:p>
            </p:txBody>
          </p:sp>
          <p:sp>
            <p:nvSpPr>
              <p:cNvPr id="43" name="等腰三角形 6"/>
              <p:cNvSpPr/>
              <p:nvPr/>
            </p:nvSpPr>
            <p:spPr>
              <a:xfrm rot="5400000">
                <a:off x="-1290348" y="-125610"/>
                <a:ext cx="340008" cy="295455"/>
              </a:xfrm>
              <a:custGeom>
                <a:avLst/>
                <a:gdLst>
                  <a:gd name="connsiteX0" fmla="*/ 1417657 w 1417657"/>
                  <a:gd name="connsiteY0" fmla="*/ 1136219 h 1244094"/>
                  <a:gd name="connsiteX1" fmla="*/ 1355376 w 1417657"/>
                  <a:gd name="connsiteY1" fmla="*/ 1244094 h 1244094"/>
                  <a:gd name="connsiteX2" fmla="*/ 62282 w 1417657"/>
                  <a:gd name="connsiteY2" fmla="*/ 1244094 h 1244094"/>
                  <a:gd name="connsiteX3" fmla="*/ 0 w 1417657"/>
                  <a:gd name="connsiteY3" fmla="*/ 1136220 h 1244094"/>
                  <a:gd name="connsiteX4" fmla="*/ 646118 w 1417657"/>
                  <a:gd name="connsiteY4" fmla="*/ 22224 h 1244094"/>
                  <a:gd name="connsiteX5" fmla="*/ 771540 w 1417657"/>
                  <a:gd name="connsiteY5" fmla="*/ 22224 h 1244094"/>
                  <a:gd name="connsiteX6" fmla="*/ 1417657 w 1417657"/>
                  <a:gd name="connsiteY6" fmla="*/ 1136219 h 1244094"/>
                  <a:gd name="connsiteX0-1" fmla="*/ 1417657 w 1417657"/>
                  <a:gd name="connsiteY0-2" fmla="*/ 1148021 h 1255896"/>
                  <a:gd name="connsiteX1-3" fmla="*/ 1355376 w 1417657"/>
                  <a:gd name="connsiteY1-4" fmla="*/ 1255896 h 1255896"/>
                  <a:gd name="connsiteX2-5" fmla="*/ 62282 w 1417657"/>
                  <a:gd name="connsiteY2-6" fmla="*/ 1255896 h 1255896"/>
                  <a:gd name="connsiteX3-7" fmla="*/ 0 w 1417657"/>
                  <a:gd name="connsiteY3-8" fmla="*/ 1148022 h 1255896"/>
                  <a:gd name="connsiteX4-9" fmla="*/ 646118 w 1417657"/>
                  <a:gd name="connsiteY4-10" fmla="*/ 34026 h 1255896"/>
                  <a:gd name="connsiteX5-11" fmla="*/ 771540 w 1417657"/>
                  <a:gd name="connsiteY5-12" fmla="*/ 34026 h 1255896"/>
                  <a:gd name="connsiteX6-13" fmla="*/ 1417657 w 1417657"/>
                  <a:gd name="connsiteY6-14" fmla="*/ 1148021 h 1255896"/>
                  <a:gd name="connsiteX0-15" fmla="*/ 1417657 w 1417657"/>
                  <a:gd name="connsiteY0-16" fmla="*/ 1145256 h 1253131"/>
                  <a:gd name="connsiteX1-17" fmla="*/ 1355376 w 1417657"/>
                  <a:gd name="connsiteY1-18" fmla="*/ 1253131 h 1253131"/>
                  <a:gd name="connsiteX2-19" fmla="*/ 62282 w 1417657"/>
                  <a:gd name="connsiteY2-20" fmla="*/ 1253131 h 1253131"/>
                  <a:gd name="connsiteX3-21" fmla="*/ 0 w 1417657"/>
                  <a:gd name="connsiteY3-22" fmla="*/ 1145257 h 1253131"/>
                  <a:gd name="connsiteX4-23" fmla="*/ 646118 w 1417657"/>
                  <a:gd name="connsiteY4-24" fmla="*/ 31261 h 1253131"/>
                  <a:gd name="connsiteX5-25" fmla="*/ 771540 w 1417657"/>
                  <a:gd name="connsiteY5-26" fmla="*/ 31261 h 1253131"/>
                  <a:gd name="connsiteX6-27" fmla="*/ 1417657 w 1417657"/>
                  <a:gd name="connsiteY6-28" fmla="*/ 1145256 h 1253131"/>
                  <a:gd name="connsiteX0-29" fmla="*/ 1422255 w 1422255"/>
                  <a:gd name="connsiteY0-30" fmla="*/ 1145256 h 1253131"/>
                  <a:gd name="connsiteX1-31" fmla="*/ 1359974 w 1422255"/>
                  <a:gd name="connsiteY1-32" fmla="*/ 1253131 h 1253131"/>
                  <a:gd name="connsiteX2-33" fmla="*/ 66880 w 1422255"/>
                  <a:gd name="connsiteY2-34" fmla="*/ 1253131 h 1253131"/>
                  <a:gd name="connsiteX3-35" fmla="*/ 4598 w 1422255"/>
                  <a:gd name="connsiteY3-36" fmla="*/ 1145257 h 1253131"/>
                  <a:gd name="connsiteX4-37" fmla="*/ 650716 w 1422255"/>
                  <a:gd name="connsiteY4-38" fmla="*/ 31261 h 1253131"/>
                  <a:gd name="connsiteX5-39" fmla="*/ 776138 w 1422255"/>
                  <a:gd name="connsiteY5-40" fmla="*/ 31261 h 1253131"/>
                  <a:gd name="connsiteX6-41" fmla="*/ 1422255 w 1422255"/>
                  <a:gd name="connsiteY6-42" fmla="*/ 1145256 h 1253131"/>
                  <a:gd name="connsiteX0-43" fmla="*/ 1426204 w 1426204"/>
                  <a:gd name="connsiteY0-44" fmla="*/ 1145256 h 1253131"/>
                  <a:gd name="connsiteX1-45" fmla="*/ 1363923 w 1426204"/>
                  <a:gd name="connsiteY1-46" fmla="*/ 1253131 h 1253131"/>
                  <a:gd name="connsiteX2-47" fmla="*/ 70829 w 1426204"/>
                  <a:gd name="connsiteY2-48" fmla="*/ 1253131 h 1253131"/>
                  <a:gd name="connsiteX3-49" fmla="*/ 8547 w 1426204"/>
                  <a:gd name="connsiteY3-50" fmla="*/ 1145257 h 1253131"/>
                  <a:gd name="connsiteX4-51" fmla="*/ 654665 w 1426204"/>
                  <a:gd name="connsiteY4-52" fmla="*/ 31261 h 1253131"/>
                  <a:gd name="connsiteX5-53" fmla="*/ 780087 w 1426204"/>
                  <a:gd name="connsiteY5-54" fmla="*/ 31261 h 1253131"/>
                  <a:gd name="connsiteX6-55" fmla="*/ 1426204 w 1426204"/>
                  <a:gd name="connsiteY6-56" fmla="*/ 1145256 h 1253131"/>
                  <a:gd name="connsiteX0-57" fmla="*/ 1429268 w 1429268"/>
                  <a:gd name="connsiteY0-58" fmla="*/ 1145256 h 1253131"/>
                  <a:gd name="connsiteX1-59" fmla="*/ 1366987 w 1429268"/>
                  <a:gd name="connsiteY1-60" fmla="*/ 1253131 h 1253131"/>
                  <a:gd name="connsiteX2-61" fmla="*/ 73893 w 1429268"/>
                  <a:gd name="connsiteY2-62" fmla="*/ 1253131 h 1253131"/>
                  <a:gd name="connsiteX3-63" fmla="*/ 11611 w 1429268"/>
                  <a:gd name="connsiteY3-64" fmla="*/ 1145257 h 1253131"/>
                  <a:gd name="connsiteX4-65" fmla="*/ 657729 w 1429268"/>
                  <a:gd name="connsiteY4-66" fmla="*/ 31261 h 1253131"/>
                  <a:gd name="connsiteX5-67" fmla="*/ 783151 w 1429268"/>
                  <a:gd name="connsiteY5-68" fmla="*/ 31261 h 1253131"/>
                  <a:gd name="connsiteX6-69" fmla="*/ 1429268 w 1429268"/>
                  <a:gd name="connsiteY6-70" fmla="*/ 1145256 h 1253131"/>
                  <a:gd name="connsiteX0-71" fmla="*/ 1429268 w 1435433"/>
                  <a:gd name="connsiteY0-72" fmla="*/ 1145256 h 1253131"/>
                  <a:gd name="connsiteX1-73" fmla="*/ 1366987 w 1435433"/>
                  <a:gd name="connsiteY1-74" fmla="*/ 1253131 h 1253131"/>
                  <a:gd name="connsiteX2-75" fmla="*/ 73893 w 1435433"/>
                  <a:gd name="connsiteY2-76" fmla="*/ 1253131 h 1253131"/>
                  <a:gd name="connsiteX3-77" fmla="*/ 11611 w 1435433"/>
                  <a:gd name="connsiteY3-78" fmla="*/ 1145257 h 1253131"/>
                  <a:gd name="connsiteX4-79" fmla="*/ 657729 w 1435433"/>
                  <a:gd name="connsiteY4-80" fmla="*/ 31261 h 1253131"/>
                  <a:gd name="connsiteX5-81" fmla="*/ 783151 w 1435433"/>
                  <a:gd name="connsiteY5-82" fmla="*/ 31261 h 1253131"/>
                  <a:gd name="connsiteX6-83" fmla="*/ 1429268 w 1435433"/>
                  <a:gd name="connsiteY6-84" fmla="*/ 1145256 h 1253131"/>
                  <a:gd name="connsiteX0-85" fmla="*/ 1429268 w 1438819"/>
                  <a:gd name="connsiteY0-86" fmla="*/ 1145256 h 1253131"/>
                  <a:gd name="connsiteX1-87" fmla="*/ 1366987 w 1438819"/>
                  <a:gd name="connsiteY1-88" fmla="*/ 1253131 h 1253131"/>
                  <a:gd name="connsiteX2-89" fmla="*/ 73893 w 1438819"/>
                  <a:gd name="connsiteY2-90" fmla="*/ 1253131 h 1253131"/>
                  <a:gd name="connsiteX3-91" fmla="*/ 11611 w 1438819"/>
                  <a:gd name="connsiteY3-92" fmla="*/ 1145257 h 1253131"/>
                  <a:gd name="connsiteX4-93" fmla="*/ 657729 w 1438819"/>
                  <a:gd name="connsiteY4-94" fmla="*/ 31261 h 1253131"/>
                  <a:gd name="connsiteX5-95" fmla="*/ 783151 w 1438819"/>
                  <a:gd name="connsiteY5-96" fmla="*/ 31261 h 1253131"/>
                  <a:gd name="connsiteX6-97" fmla="*/ 1429268 w 1438819"/>
                  <a:gd name="connsiteY6-98" fmla="*/ 1145256 h 1253131"/>
                  <a:gd name="connsiteX0-99" fmla="*/ 1429268 w 1439817"/>
                  <a:gd name="connsiteY0-100" fmla="*/ 1145256 h 1253131"/>
                  <a:gd name="connsiteX1-101" fmla="*/ 1366987 w 1439817"/>
                  <a:gd name="connsiteY1-102" fmla="*/ 1253131 h 1253131"/>
                  <a:gd name="connsiteX2-103" fmla="*/ 73893 w 1439817"/>
                  <a:gd name="connsiteY2-104" fmla="*/ 1253131 h 1253131"/>
                  <a:gd name="connsiteX3-105" fmla="*/ 11611 w 1439817"/>
                  <a:gd name="connsiteY3-106" fmla="*/ 1145257 h 1253131"/>
                  <a:gd name="connsiteX4-107" fmla="*/ 657729 w 1439817"/>
                  <a:gd name="connsiteY4-108" fmla="*/ 31261 h 1253131"/>
                  <a:gd name="connsiteX5-109" fmla="*/ 783151 w 1439817"/>
                  <a:gd name="connsiteY5-110" fmla="*/ 31261 h 1253131"/>
                  <a:gd name="connsiteX6-111" fmla="*/ 1429268 w 1439817"/>
                  <a:gd name="connsiteY6-112" fmla="*/ 1145256 h 1253131"/>
                  <a:gd name="connsiteX0-113" fmla="*/ 1429268 w 1442096"/>
                  <a:gd name="connsiteY0-114" fmla="*/ 1145256 h 1253131"/>
                  <a:gd name="connsiteX1-115" fmla="*/ 1366987 w 1442096"/>
                  <a:gd name="connsiteY1-116" fmla="*/ 1253131 h 1253131"/>
                  <a:gd name="connsiteX2-117" fmla="*/ 73893 w 1442096"/>
                  <a:gd name="connsiteY2-118" fmla="*/ 1253131 h 1253131"/>
                  <a:gd name="connsiteX3-119" fmla="*/ 11611 w 1442096"/>
                  <a:gd name="connsiteY3-120" fmla="*/ 1145257 h 1253131"/>
                  <a:gd name="connsiteX4-121" fmla="*/ 657729 w 1442096"/>
                  <a:gd name="connsiteY4-122" fmla="*/ 31261 h 1253131"/>
                  <a:gd name="connsiteX5-123" fmla="*/ 783151 w 1442096"/>
                  <a:gd name="connsiteY5-124" fmla="*/ 31261 h 1253131"/>
                  <a:gd name="connsiteX6-125" fmla="*/ 1429268 w 1442096"/>
                  <a:gd name="connsiteY6-126" fmla="*/ 1145256 h 12531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442096" h="1253131">
                    <a:moveTo>
                      <a:pt x="1429268" y="1145256"/>
                    </a:moveTo>
                    <a:cubicBezTo>
                      <a:pt x="1458514" y="1197883"/>
                      <a:pt x="1437753" y="1250511"/>
                      <a:pt x="1366987" y="1253131"/>
                    </a:cubicBezTo>
                    <a:lnTo>
                      <a:pt x="73893" y="1253131"/>
                    </a:lnTo>
                    <a:cubicBezTo>
                      <a:pt x="10269" y="1250510"/>
                      <a:pt x="-17634" y="1185977"/>
                      <a:pt x="11611" y="1145257"/>
                    </a:cubicBezTo>
                    <a:lnTo>
                      <a:pt x="657729" y="31261"/>
                    </a:lnTo>
                    <a:cubicBezTo>
                      <a:pt x="678105" y="-9220"/>
                      <a:pt x="753250" y="-11602"/>
                      <a:pt x="783151" y="31261"/>
                    </a:cubicBezTo>
                    <a:lnTo>
                      <a:pt x="1429268" y="11452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n-ea"/>
                  <a:cs typeface="+mn-ea"/>
                </a:endParaRPr>
              </a:p>
            </p:txBody>
          </p:sp>
        </p:grpSp>
        <p:sp>
          <p:nvSpPr>
            <p:cNvPr id="44" name="文本框 43"/>
            <p:cNvSpPr txBox="1"/>
            <p:nvPr/>
          </p:nvSpPr>
          <p:spPr>
            <a:xfrm>
              <a:off x="4217" y="5250"/>
              <a:ext cx="5264" cy="555"/>
            </a:xfrm>
            <a:prstGeom prst="rect">
              <a:avLst/>
            </a:prstGeom>
            <a:noFill/>
          </p:spPr>
          <p:txBody>
            <a:bodyPr wrap="square" rtlCol="0" anchor="t">
              <a:spAutoFit/>
            </a:bodyPr>
            <a:lstStyle/>
            <a:p>
              <a:pPr algn="just" defTabSz="1218565" fontAlgn="base">
                <a:lnSpc>
                  <a:spcPct val="100000"/>
                </a:lnSpc>
                <a:spcBef>
                  <a:spcPct val="0"/>
                </a:spcBef>
                <a:spcAft>
                  <a:spcPct val="0"/>
                </a:spcAft>
                <a:defRPr/>
              </a:pPr>
              <a:r>
                <a:rPr sz="17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责任制不健全，责任落实不到位。</a:t>
              </a:r>
            </a:p>
          </p:txBody>
        </p:sp>
        <p:sp>
          <p:nvSpPr>
            <p:cNvPr id="45" name="文本框 44"/>
            <p:cNvSpPr txBox="1"/>
            <p:nvPr/>
          </p:nvSpPr>
          <p:spPr>
            <a:xfrm>
              <a:off x="4217" y="5790"/>
              <a:ext cx="7176" cy="1598"/>
            </a:xfrm>
            <a:prstGeom prst="rect">
              <a:avLst/>
            </a:prstGeom>
            <a:noFill/>
          </p:spPr>
          <p:txBody>
            <a:bodyPr wrap="square" rtlCol="0" anchor="t">
              <a:spAutoFit/>
            </a:bodyPr>
            <a:lstStyle/>
            <a:p>
              <a:pPr algn="just" defTabSz="1218565" fontAlgn="base">
                <a:lnSpc>
                  <a:spcPct val="100000"/>
                </a:lnSpc>
                <a:spcBef>
                  <a:spcPct val="0"/>
                </a:spcBef>
                <a:spcAft>
                  <a:spcPct val="0"/>
                </a:spcAft>
                <a:defRPr/>
              </a:pPr>
              <a:r>
                <a:rPr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项目部安全生产责任制未做到“横向倒边、纵向到底”的全覆盖，安全生产责任制未涵盖项目施工安全生产工作的全部内容，如“办理水上水下活动许可”没有明确责任部门和人员。</a:t>
              </a:r>
            </a:p>
          </p:txBody>
        </p: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50545" y="232410"/>
            <a:ext cx="400494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第四章  典型事故案例分析</a:t>
            </a:r>
          </a:p>
        </p:txBody>
      </p:sp>
      <p:grpSp>
        <p:nvGrpSpPr>
          <p:cNvPr id="56" name="组合 55"/>
          <p:cNvGrpSpPr/>
          <p:nvPr/>
        </p:nvGrpSpPr>
        <p:grpSpPr>
          <a:xfrm flipH="1" flipV="1">
            <a:off x="7539178" y="4220024"/>
            <a:ext cx="1604822" cy="923926"/>
            <a:chOff x="0" y="-1"/>
            <a:chExt cx="7563224" cy="4354287"/>
          </a:xfrm>
        </p:grpSpPr>
        <p:pic>
          <p:nvPicPr>
            <p:cNvPr id="57" name="图片 56"/>
            <p:cNvPicPr>
              <a:picLocks noChangeAspect="1"/>
            </p:cNvPicPr>
            <p:nvPr/>
          </p:nvPicPr>
          <p:blipFill>
            <a:blip r:embed="rId3"/>
            <a:stretch>
              <a:fillRect/>
            </a:stretch>
          </p:blipFill>
          <p:spPr>
            <a:xfrm>
              <a:off x="0" y="-1"/>
              <a:ext cx="7563224" cy="4354287"/>
            </a:xfrm>
            <a:prstGeom prst="rect">
              <a:avLst/>
            </a:prstGeom>
          </p:spPr>
        </p:pic>
        <p:pic>
          <p:nvPicPr>
            <p:cNvPr id="58" name="图片 57"/>
            <p:cNvPicPr>
              <a:picLocks noChangeAspect="1"/>
            </p:cNvPicPr>
            <p:nvPr/>
          </p:nvPicPr>
          <p:blipFill>
            <a:blip r:embed="rId4"/>
            <a:stretch>
              <a:fillRect/>
            </a:stretch>
          </p:blipFill>
          <p:spPr>
            <a:xfrm>
              <a:off x="2" y="0"/>
              <a:ext cx="6255656" cy="1990719"/>
            </a:xfrm>
            <a:prstGeom prst="rect">
              <a:avLst/>
            </a:prstGeom>
          </p:spPr>
        </p:pic>
      </p:grpSp>
      <p:sp>
        <p:nvSpPr>
          <p:cNvPr id="6" name="文本框 5"/>
          <p:cNvSpPr txBox="1"/>
          <p:nvPr/>
        </p:nvSpPr>
        <p:spPr>
          <a:xfrm>
            <a:off x="550545" y="748665"/>
            <a:ext cx="2976880" cy="383540"/>
          </a:xfrm>
          <a:prstGeom prst="rect">
            <a:avLst/>
          </a:prstGeom>
          <a:noFill/>
        </p:spPr>
        <p:txBody>
          <a:bodyPr wrap="none" rtlCol="0" anchor="t">
            <a:spAutoFit/>
          </a:bodyPr>
          <a:lstStyle/>
          <a:p>
            <a:pPr algn="l"/>
            <a:r>
              <a:rPr lang="zh-CN" altLang="en-US" sz="19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本起事故的间接原因有：</a:t>
            </a:r>
          </a:p>
        </p:txBody>
      </p:sp>
      <p:grpSp>
        <p:nvGrpSpPr>
          <p:cNvPr id="47" name="组合 46"/>
          <p:cNvGrpSpPr/>
          <p:nvPr/>
        </p:nvGrpSpPr>
        <p:grpSpPr>
          <a:xfrm>
            <a:off x="1611948" y="1234440"/>
            <a:ext cx="5920105" cy="3582670"/>
            <a:chOff x="1868" y="1944"/>
            <a:chExt cx="9323" cy="5642"/>
          </a:xfrm>
        </p:grpSpPr>
        <p:grpSp>
          <p:nvGrpSpPr>
            <p:cNvPr id="23" name="组合 22"/>
            <p:cNvGrpSpPr/>
            <p:nvPr/>
          </p:nvGrpSpPr>
          <p:grpSpPr>
            <a:xfrm>
              <a:off x="1881" y="1944"/>
              <a:ext cx="9309" cy="2158"/>
              <a:chOff x="1881" y="1944"/>
              <a:chExt cx="9309" cy="2158"/>
            </a:xfrm>
          </p:grpSpPr>
          <p:sp>
            <p:nvSpPr>
              <p:cNvPr id="10" name="矩形 9"/>
              <p:cNvSpPr/>
              <p:nvPr/>
            </p:nvSpPr>
            <p:spPr>
              <a:xfrm>
                <a:off x="3048" y="1944"/>
                <a:ext cx="8142" cy="2158"/>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50000"/>
                      <a:lumOff val="50000"/>
                    </a:schemeClr>
                  </a:solidFill>
                  <a:latin typeface="+mn-ea"/>
                  <a:cs typeface="+mn-ea"/>
                </a:endParaRPr>
              </a:p>
            </p:txBody>
          </p:sp>
          <p:grpSp>
            <p:nvGrpSpPr>
              <p:cNvPr id="12" name="组合 11"/>
              <p:cNvGrpSpPr/>
              <p:nvPr/>
            </p:nvGrpSpPr>
            <p:grpSpPr>
              <a:xfrm>
                <a:off x="1881" y="2149"/>
                <a:ext cx="1643" cy="1690"/>
                <a:chOff x="-2626666" y="-969306"/>
                <a:chExt cx="2499079" cy="2569006"/>
              </a:xfrm>
            </p:grpSpPr>
            <p:grpSp>
              <p:nvGrpSpPr>
                <p:cNvPr id="13" name="组合 12"/>
                <p:cNvGrpSpPr/>
                <p:nvPr/>
              </p:nvGrpSpPr>
              <p:grpSpPr>
                <a:xfrm rot="1825908">
                  <a:off x="-2626666" y="-900072"/>
                  <a:ext cx="890876" cy="770702"/>
                  <a:chOff x="809754" y="2364700"/>
                  <a:chExt cx="954494" cy="825739"/>
                </a:xfrm>
              </p:grpSpPr>
              <p:sp>
                <p:nvSpPr>
                  <p:cNvPr id="15" name="圆角矩形 14"/>
                  <p:cNvSpPr/>
                  <p:nvPr/>
                </p:nvSpPr>
                <p:spPr>
                  <a:xfrm>
                    <a:off x="844200" y="2555036"/>
                    <a:ext cx="920048" cy="453177"/>
                  </a:xfrm>
                  <a:prstGeom prst="roundRect">
                    <a:avLst/>
                  </a:prstGeom>
                  <a:gradFill flip="none" rotWithShape="1">
                    <a:gsLst>
                      <a:gs pos="16000">
                        <a:schemeClr val="bg1"/>
                      </a:gs>
                      <a:gs pos="0">
                        <a:schemeClr val="accent1">
                          <a:tint val="44500"/>
                          <a:satMod val="160000"/>
                        </a:schemeClr>
                      </a:gs>
                      <a:gs pos="100000">
                        <a:schemeClr val="accent1">
                          <a:tint val="23500"/>
                          <a:satMod val="160000"/>
                        </a:schemeClr>
                      </a:gs>
                      <a:gs pos="100000">
                        <a:schemeClr val="accent1">
                          <a:tint val="23500"/>
                          <a:satMod val="160000"/>
                        </a:schemeClr>
                      </a:gs>
                      <a:gs pos="3000">
                        <a:schemeClr val="accent1">
                          <a:tint val="23500"/>
                          <a:satMod val="160000"/>
                        </a:schemeClr>
                      </a:gs>
                    </a:gsLst>
                    <a:lin ang="0" scaled="1"/>
                    <a:tileRect/>
                  </a:gradFill>
                  <a:ln>
                    <a:noFill/>
                  </a:ln>
                  <a:effectLst>
                    <a:outerShdw blurRad="38100" dist="50800" dir="5940000" sx="103000" sy="103000" algn="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n-ea"/>
                      <a:cs typeface="+mn-ea"/>
                    </a:endParaRPr>
                  </a:p>
                </p:txBody>
              </p:sp>
              <p:sp>
                <p:nvSpPr>
                  <p:cNvPr id="16" name="TextBox 9"/>
                  <p:cNvSpPr txBox="1"/>
                  <p:nvPr/>
                </p:nvSpPr>
                <p:spPr>
                  <a:xfrm>
                    <a:off x="809754" y="2364700"/>
                    <a:ext cx="770832" cy="825739"/>
                  </a:xfrm>
                  <a:prstGeom prst="rect">
                    <a:avLst/>
                  </a:prstGeom>
                  <a:noFill/>
                </p:spPr>
                <p:txBody>
                  <a:bodyPr wrap="none" rtlCol="0">
                    <a:spAutoFit/>
                  </a:bodyPr>
                  <a:lstStyle/>
                  <a:p>
                    <a:r>
                      <a:rPr lang="en-US" altLang="zh-CN" sz="1500" b="1" dirty="0">
                        <a:solidFill>
                          <a:srgbClr val="16B6C2"/>
                        </a:solidFill>
                        <a:latin typeface="微软雅黑" panose="020B0503020204020204" pitchFamily="34" charset="-122"/>
                        <a:ea typeface="微软雅黑" panose="020B0503020204020204" pitchFamily="34" charset="-122"/>
                        <a:cs typeface="+mn-ea"/>
                      </a:rPr>
                      <a:t>5</a:t>
                    </a:r>
                  </a:p>
                </p:txBody>
              </p:sp>
            </p:grpSp>
            <p:sp>
              <p:nvSpPr>
                <p:cNvPr id="14" name="等腰三角形 6"/>
                <p:cNvSpPr/>
                <p:nvPr/>
              </p:nvSpPr>
              <p:spPr>
                <a:xfrm rot="5400000">
                  <a:off x="-1652386" y="-393750"/>
                  <a:ext cx="1631704" cy="1417894"/>
                </a:xfrm>
                <a:custGeom>
                  <a:avLst/>
                  <a:gdLst/>
                  <a:ahLst/>
                  <a:cxnLst/>
                  <a:rect l="l" t="t" r="r" b="b"/>
                  <a:pathLst>
                    <a:path w="1442096" h="1253131">
                      <a:moveTo>
                        <a:pt x="718151" y="253224"/>
                      </a:moveTo>
                      <a:cubicBezTo>
                        <a:pt x="700773" y="253430"/>
                        <a:pt x="684221" y="260858"/>
                        <a:pt x="677159" y="274888"/>
                      </a:cubicBezTo>
                      <a:lnTo>
                        <a:pt x="229299" y="1047059"/>
                      </a:lnTo>
                      <a:cubicBezTo>
                        <a:pt x="209028" y="1075284"/>
                        <a:pt x="228369" y="1120015"/>
                        <a:pt x="272470" y="1121832"/>
                      </a:cubicBezTo>
                      <a:lnTo>
                        <a:pt x="1168784" y="1121832"/>
                      </a:lnTo>
                      <a:cubicBezTo>
                        <a:pt x="1217836" y="1120016"/>
                        <a:pt x="1232226" y="1083537"/>
                        <a:pt x="1211954" y="1047058"/>
                      </a:cubicBezTo>
                      <a:lnTo>
                        <a:pt x="764096" y="274888"/>
                      </a:lnTo>
                      <a:cubicBezTo>
                        <a:pt x="753733" y="260032"/>
                        <a:pt x="735529" y="253017"/>
                        <a:pt x="718151" y="253224"/>
                      </a:cubicBezTo>
                      <a:close/>
                      <a:moveTo>
                        <a:pt x="716868" y="7"/>
                      </a:moveTo>
                      <a:cubicBezTo>
                        <a:pt x="741939" y="-291"/>
                        <a:pt x="768201" y="9830"/>
                        <a:pt x="783151" y="31261"/>
                      </a:cubicBezTo>
                      <a:lnTo>
                        <a:pt x="1429268" y="1145256"/>
                      </a:lnTo>
                      <a:cubicBezTo>
                        <a:pt x="1458514" y="1197883"/>
                        <a:pt x="1437753" y="1250511"/>
                        <a:pt x="1366987" y="1253131"/>
                      </a:cubicBezTo>
                      <a:lnTo>
                        <a:pt x="73893" y="1253131"/>
                      </a:lnTo>
                      <a:cubicBezTo>
                        <a:pt x="10269" y="1250510"/>
                        <a:pt x="-17634" y="1185977"/>
                        <a:pt x="11611" y="1145257"/>
                      </a:cubicBezTo>
                      <a:lnTo>
                        <a:pt x="657729" y="31261"/>
                      </a:lnTo>
                      <a:cubicBezTo>
                        <a:pt x="667917" y="11021"/>
                        <a:pt x="691797" y="305"/>
                        <a:pt x="716868" y="7"/>
                      </a:cubicBezTo>
                      <a:close/>
                    </a:path>
                  </a:pathLst>
                </a:custGeom>
                <a:solidFill>
                  <a:srgbClr val="16B6C2"/>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1350">
                    <a:latin typeface="+mn-ea"/>
                    <a:cs typeface="+mn-ea"/>
                  </a:endParaRPr>
                </a:p>
              </p:txBody>
            </p:sp>
            <p:sp>
              <p:nvSpPr>
                <p:cNvPr id="17" name="等腰三角形 6"/>
                <p:cNvSpPr/>
                <p:nvPr/>
              </p:nvSpPr>
              <p:spPr>
                <a:xfrm rot="5400000">
                  <a:off x="-1348920" y="-59336"/>
                  <a:ext cx="862021" cy="749066"/>
                </a:xfrm>
                <a:custGeom>
                  <a:avLst/>
                  <a:gdLst/>
                  <a:ahLst/>
                  <a:cxnLst/>
                  <a:rect l="l" t="t" r="r" b="b"/>
                  <a:pathLst>
                    <a:path w="1442096" h="1253131">
                      <a:moveTo>
                        <a:pt x="718151" y="253224"/>
                      </a:moveTo>
                      <a:cubicBezTo>
                        <a:pt x="700773" y="253430"/>
                        <a:pt x="684221" y="260858"/>
                        <a:pt x="677159" y="274888"/>
                      </a:cubicBezTo>
                      <a:lnTo>
                        <a:pt x="229299" y="1047059"/>
                      </a:lnTo>
                      <a:cubicBezTo>
                        <a:pt x="209028" y="1075284"/>
                        <a:pt x="228369" y="1120015"/>
                        <a:pt x="272470" y="1121832"/>
                      </a:cubicBezTo>
                      <a:lnTo>
                        <a:pt x="1168784" y="1121832"/>
                      </a:lnTo>
                      <a:cubicBezTo>
                        <a:pt x="1217836" y="1120016"/>
                        <a:pt x="1232226" y="1083537"/>
                        <a:pt x="1211954" y="1047058"/>
                      </a:cubicBezTo>
                      <a:lnTo>
                        <a:pt x="764096" y="274888"/>
                      </a:lnTo>
                      <a:cubicBezTo>
                        <a:pt x="753733" y="260032"/>
                        <a:pt x="735529" y="253017"/>
                        <a:pt x="718151" y="253224"/>
                      </a:cubicBezTo>
                      <a:close/>
                      <a:moveTo>
                        <a:pt x="716868" y="7"/>
                      </a:moveTo>
                      <a:cubicBezTo>
                        <a:pt x="741939" y="-291"/>
                        <a:pt x="768201" y="9830"/>
                        <a:pt x="783151" y="31261"/>
                      </a:cubicBezTo>
                      <a:lnTo>
                        <a:pt x="1429268" y="1145256"/>
                      </a:lnTo>
                      <a:cubicBezTo>
                        <a:pt x="1458514" y="1197883"/>
                        <a:pt x="1437753" y="1250511"/>
                        <a:pt x="1366987" y="1253131"/>
                      </a:cubicBezTo>
                      <a:lnTo>
                        <a:pt x="73893" y="1253131"/>
                      </a:lnTo>
                      <a:cubicBezTo>
                        <a:pt x="10269" y="1250510"/>
                        <a:pt x="-17634" y="1185977"/>
                        <a:pt x="11611" y="1145257"/>
                      </a:cubicBezTo>
                      <a:lnTo>
                        <a:pt x="657729" y="31261"/>
                      </a:lnTo>
                      <a:cubicBezTo>
                        <a:pt x="667917" y="11021"/>
                        <a:pt x="691797" y="305"/>
                        <a:pt x="716868" y="7"/>
                      </a:cubicBezTo>
                      <a:close/>
                    </a:path>
                  </a:pathLst>
                </a:custGeom>
                <a:solidFill>
                  <a:srgbClr val="16B6C2"/>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1350">
                    <a:latin typeface="+mn-ea"/>
                    <a:cs typeface="+mn-ea"/>
                  </a:endParaRPr>
                </a:p>
              </p:txBody>
            </p:sp>
            <p:sp>
              <p:nvSpPr>
                <p:cNvPr id="18" name="等腰三角形 6"/>
                <p:cNvSpPr/>
                <p:nvPr/>
              </p:nvSpPr>
              <p:spPr>
                <a:xfrm rot="5400000">
                  <a:off x="-2743791" y="-273068"/>
                  <a:ext cx="2569006" cy="1176531"/>
                </a:xfrm>
                <a:custGeom>
                  <a:avLst/>
                  <a:gdLst/>
                  <a:ahLst/>
                  <a:cxnLst/>
                  <a:rect l="l" t="t" r="r" b="b"/>
                  <a:pathLst>
                    <a:path w="2952329" h="1352082">
                      <a:moveTo>
                        <a:pt x="679890" y="0"/>
                      </a:moveTo>
                      <a:lnTo>
                        <a:pt x="2269951" y="0"/>
                      </a:lnTo>
                      <a:lnTo>
                        <a:pt x="2926067" y="1131235"/>
                      </a:lnTo>
                      <a:cubicBezTo>
                        <a:pt x="2985941" y="1238976"/>
                        <a:pt x="2943438" y="1346718"/>
                        <a:pt x="2798562" y="1352082"/>
                      </a:cubicBezTo>
                      <a:lnTo>
                        <a:pt x="151278" y="1352082"/>
                      </a:lnTo>
                      <a:cubicBezTo>
                        <a:pt x="21024" y="1346716"/>
                        <a:pt x="-36100" y="1214601"/>
                        <a:pt x="23772" y="1131237"/>
                      </a:cubicBezTo>
                      <a:close/>
                    </a:path>
                  </a:pathLst>
                </a:custGeom>
                <a:solidFill>
                  <a:srgbClr val="16B6C2"/>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1350">
                    <a:latin typeface="+mn-ea"/>
                    <a:cs typeface="+mn-ea"/>
                  </a:endParaRPr>
                </a:p>
              </p:txBody>
            </p:sp>
            <p:sp>
              <p:nvSpPr>
                <p:cNvPr id="19" name="等腰三角形 6"/>
                <p:cNvSpPr/>
                <p:nvPr/>
              </p:nvSpPr>
              <p:spPr>
                <a:xfrm rot="5400000">
                  <a:off x="-1290348" y="-125610"/>
                  <a:ext cx="340008" cy="295455"/>
                </a:xfrm>
                <a:custGeom>
                  <a:avLst/>
                  <a:gdLst>
                    <a:gd name="connsiteX0" fmla="*/ 1417657 w 1417657"/>
                    <a:gd name="connsiteY0" fmla="*/ 1136219 h 1244094"/>
                    <a:gd name="connsiteX1" fmla="*/ 1355376 w 1417657"/>
                    <a:gd name="connsiteY1" fmla="*/ 1244094 h 1244094"/>
                    <a:gd name="connsiteX2" fmla="*/ 62282 w 1417657"/>
                    <a:gd name="connsiteY2" fmla="*/ 1244094 h 1244094"/>
                    <a:gd name="connsiteX3" fmla="*/ 0 w 1417657"/>
                    <a:gd name="connsiteY3" fmla="*/ 1136220 h 1244094"/>
                    <a:gd name="connsiteX4" fmla="*/ 646118 w 1417657"/>
                    <a:gd name="connsiteY4" fmla="*/ 22224 h 1244094"/>
                    <a:gd name="connsiteX5" fmla="*/ 771540 w 1417657"/>
                    <a:gd name="connsiteY5" fmla="*/ 22224 h 1244094"/>
                    <a:gd name="connsiteX6" fmla="*/ 1417657 w 1417657"/>
                    <a:gd name="connsiteY6" fmla="*/ 1136219 h 1244094"/>
                    <a:gd name="connsiteX0-1" fmla="*/ 1417657 w 1417657"/>
                    <a:gd name="connsiteY0-2" fmla="*/ 1148021 h 1255896"/>
                    <a:gd name="connsiteX1-3" fmla="*/ 1355376 w 1417657"/>
                    <a:gd name="connsiteY1-4" fmla="*/ 1255896 h 1255896"/>
                    <a:gd name="connsiteX2-5" fmla="*/ 62282 w 1417657"/>
                    <a:gd name="connsiteY2-6" fmla="*/ 1255896 h 1255896"/>
                    <a:gd name="connsiteX3-7" fmla="*/ 0 w 1417657"/>
                    <a:gd name="connsiteY3-8" fmla="*/ 1148022 h 1255896"/>
                    <a:gd name="connsiteX4-9" fmla="*/ 646118 w 1417657"/>
                    <a:gd name="connsiteY4-10" fmla="*/ 34026 h 1255896"/>
                    <a:gd name="connsiteX5-11" fmla="*/ 771540 w 1417657"/>
                    <a:gd name="connsiteY5-12" fmla="*/ 34026 h 1255896"/>
                    <a:gd name="connsiteX6-13" fmla="*/ 1417657 w 1417657"/>
                    <a:gd name="connsiteY6-14" fmla="*/ 1148021 h 1255896"/>
                    <a:gd name="connsiteX0-15" fmla="*/ 1417657 w 1417657"/>
                    <a:gd name="connsiteY0-16" fmla="*/ 1145256 h 1253131"/>
                    <a:gd name="connsiteX1-17" fmla="*/ 1355376 w 1417657"/>
                    <a:gd name="connsiteY1-18" fmla="*/ 1253131 h 1253131"/>
                    <a:gd name="connsiteX2-19" fmla="*/ 62282 w 1417657"/>
                    <a:gd name="connsiteY2-20" fmla="*/ 1253131 h 1253131"/>
                    <a:gd name="connsiteX3-21" fmla="*/ 0 w 1417657"/>
                    <a:gd name="connsiteY3-22" fmla="*/ 1145257 h 1253131"/>
                    <a:gd name="connsiteX4-23" fmla="*/ 646118 w 1417657"/>
                    <a:gd name="connsiteY4-24" fmla="*/ 31261 h 1253131"/>
                    <a:gd name="connsiteX5-25" fmla="*/ 771540 w 1417657"/>
                    <a:gd name="connsiteY5-26" fmla="*/ 31261 h 1253131"/>
                    <a:gd name="connsiteX6-27" fmla="*/ 1417657 w 1417657"/>
                    <a:gd name="connsiteY6-28" fmla="*/ 1145256 h 1253131"/>
                    <a:gd name="connsiteX0-29" fmla="*/ 1422255 w 1422255"/>
                    <a:gd name="connsiteY0-30" fmla="*/ 1145256 h 1253131"/>
                    <a:gd name="connsiteX1-31" fmla="*/ 1359974 w 1422255"/>
                    <a:gd name="connsiteY1-32" fmla="*/ 1253131 h 1253131"/>
                    <a:gd name="connsiteX2-33" fmla="*/ 66880 w 1422255"/>
                    <a:gd name="connsiteY2-34" fmla="*/ 1253131 h 1253131"/>
                    <a:gd name="connsiteX3-35" fmla="*/ 4598 w 1422255"/>
                    <a:gd name="connsiteY3-36" fmla="*/ 1145257 h 1253131"/>
                    <a:gd name="connsiteX4-37" fmla="*/ 650716 w 1422255"/>
                    <a:gd name="connsiteY4-38" fmla="*/ 31261 h 1253131"/>
                    <a:gd name="connsiteX5-39" fmla="*/ 776138 w 1422255"/>
                    <a:gd name="connsiteY5-40" fmla="*/ 31261 h 1253131"/>
                    <a:gd name="connsiteX6-41" fmla="*/ 1422255 w 1422255"/>
                    <a:gd name="connsiteY6-42" fmla="*/ 1145256 h 1253131"/>
                    <a:gd name="connsiteX0-43" fmla="*/ 1426204 w 1426204"/>
                    <a:gd name="connsiteY0-44" fmla="*/ 1145256 h 1253131"/>
                    <a:gd name="connsiteX1-45" fmla="*/ 1363923 w 1426204"/>
                    <a:gd name="connsiteY1-46" fmla="*/ 1253131 h 1253131"/>
                    <a:gd name="connsiteX2-47" fmla="*/ 70829 w 1426204"/>
                    <a:gd name="connsiteY2-48" fmla="*/ 1253131 h 1253131"/>
                    <a:gd name="connsiteX3-49" fmla="*/ 8547 w 1426204"/>
                    <a:gd name="connsiteY3-50" fmla="*/ 1145257 h 1253131"/>
                    <a:gd name="connsiteX4-51" fmla="*/ 654665 w 1426204"/>
                    <a:gd name="connsiteY4-52" fmla="*/ 31261 h 1253131"/>
                    <a:gd name="connsiteX5-53" fmla="*/ 780087 w 1426204"/>
                    <a:gd name="connsiteY5-54" fmla="*/ 31261 h 1253131"/>
                    <a:gd name="connsiteX6-55" fmla="*/ 1426204 w 1426204"/>
                    <a:gd name="connsiteY6-56" fmla="*/ 1145256 h 1253131"/>
                    <a:gd name="connsiteX0-57" fmla="*/ 1429268 w 1429268"/>
                    <a:gd name="connsiteY0-58" fmla="*/ 1145256 h 1253131"/>
                    <a:gd name="connsiteX1-59" fmla="*/ 1366987 w 1429268"/>
                    <a:gd name="connsiteY1-60" fmla="*/ 1253131 h 1253131"/>
                    <a:gd name="connsiteX2-61" fmla="*/ 73893 w 1429268"/>
                    <a:gd name="connsiteY2-62" fmla="*/ 1253131 h 1253131"/>
                    <a:gd name="connsiteX3-63" fmla="*/ 11611 w 1429268"/>
                    <a:gd name="connsiteY3-64" fmla="*/ 1145257 h 1253131"/>
                    <a:gd name="connsiteX4-65" fmla="*/ 657729 w 1429268"/>
                    <a:gd name="connsiteY4-66" fmla="*/ 31261 h 1253131"/>
                    <a:gd name="connsiteX5-67" fmla="*/ 783151 w 1429268"/>
                    <a:gd name="connsiteY5-68" fmla="*/ 31261 h 1253131"/>
                    <a:gd name="connsiteX6-69" fmla="*/ 1429268 w 1429268"/>
                    <a:gd name="connsiteY6-70" fmla="*/ 1145256 h 1253131"/>
                    <a:gd name="connsiteX0-71" fmla="*/ 1429268 w 1435433"/>
                    <a:gd name="connsiteY0-72" fmla="*/ 1145256 h 1253131"/>
                    <a:gd name="connsiteX1-73" fmla="*/ 1366987 w 1435433"/>
                    <a:gd name="connsiteY1-74" fmla="*/ 1253131 h 1253131"/>
                    <a:gd name="connsiteX2-75" fmla="*/ 73893 w 1435433"/>
                    <a:gd name="connsiteY2-76" fmla="*/ 1253131 h 1253131"/>
                    <a:gd name="connsiteX3-77" fmla="*/ 11611 w 1435433"/>
                    <a:gd name="connsiteY3-78" fmla="*/ 1145257 h 1253131"/>
                    <a:gd name="connsiteX4-79" fmla="*/ 657729 w 1435433"/>
                    <a:gd name="connsiteY4-80" fmla="*/ 31261 h 1253131"/>
                    <a:gd name="connsiteX5-81" fmla="*/ 783151 w 1435433"/>
                    <a:gd name="connsiteY5-82" fmla="*/ 31261 h 1253131"/>
                    <a:gd name="connsiteX6-83" fmla="*/ 1429268 w 1435433"/>
                    <a:gd name="connsiteY6-84" fmla="*/ 1145256 h 1253131"/>
                    <a:gd name="connsiteX0-85" fmla="*/ 1429268 w 1438819"/>
                    <a:gd name="connsiteY0-86" fmla="*/ 1145256 h 1253131"/>
                    <a:gd name="connsiteX1-87" fmla="*/ 1366987 w 1438819"/>
                    <a:gd name="connsiteY1-88" fmla="*/ 1253131 h 1253131"/>
                    <a:gd name="connsiteX2-89" fmla="*/ 73893 w 1438819"/>
                    <a:gd name="connsiteY2-90" fmla="*/ 1253131 h 1253131"/>
                    <a:gd name="connsiteX3-91" fmla="*/ 11611 w 1438819"/>
                    <a:gd name="connsiteY3-92" fmla="*/ 1145257 h 1253131"/>
                    <a:gd name="connsiteX4-93" fmla="*/ 657729 w 1438819"/>
                    <a:gd name="connsiteY4-94" fmla="*/ 31261 h 1253131"/>
                    <a:gd name="connsiteX5-95" fmla="*/ 783151 w 1438819"/>
                    <a:gd name="connsiteY5-96" fmla="*/ 31261 h 1253131"/>
                    <a:gd name="connsiteX6-97" fmla="*/ 1429268 w 1438819"/>
                    <a:gd name="connsiteY6-98" fmla="*/ 1145256 h 1253131"/>
                    <a:gd name="connsiteX0-99" fmla="*/ 1429268 w 1439817"/>
                    <a:gd name="connsiteY0-100" fmla="*/ 1145256 h 1253131"/>
                    <a:gd name="connsiteX1-101" fmla="*/ 1366987 w 1439817"/>
                    <a:gd name="connsiteY1-102" fmla="*/ 1253131 h 1253131"/>
                    <a:gd name="connsiteX2-103" fmla="*/ 73893 w 1439817"/>
                    <a:gd name="connsiteY2-104" fmla="*/ 1253131 h 1253131"/>
                    <a:gd name="connsiteX3-105" fmla="*/ 11611 w 1439817"/>
                    <a:gd name="connsiteY3-106" fmla="*/ 1145257 h 1253131"/>
                    <a:gd name="connsiteX4-107" fmla="*/ 657729 w 1439817"/>
                    <a:gd name="connsiteY4-108" fmla="*/ 31261 h 1253131"/>
                    <a:gd name="connsiteX5-109" fmla="*/ 783151 w 1439817"/>
                    <a:gd name="connsiteY5-110" fmla="*/ 31261 h 1253131"/>
                    <a:gd name="connsiteX6-111" fmla="*/ 1429268 w 1439817"/>
                    <a:gd name="connsiteY6-112" fmla="*/ 1145256 h 1253131"/>
                    <a:gd name="connsiteX0-113" fmla="*/ 1429268 w 1442096"/>
                    <a:gd name="connsiteY0-114" fmla="*/ 1145256 h 1253131"/>
                    <a:gd name="connsiteX1-115" fmla="*/ 1366987 w 1442096"/>
                    <a:gd name="connsiteY1-116" fmla="*/ 1253131 h 1253131"/>
                    <a:gd name="connsiteX2-117" fmla="*/ 73893 w 1442096"/>
                    <a:gd name="connsiteY2-118" fmla="*/ 1253131 h 1253131"/>
                    <a:gd name="connsiteX3-119" fmla="*/ 11611 w 1442096"/>
                    <a:gd name="connsiteY3-120" fmla="*/ 1145257 h 1253131"/>
                    <a:gd name="connsiteX4-121" fmla="*/ 657729 w 1442096"/>
                    <a:gd name="connsiteY4-122" fmla="*/ 31261 h 1253131"/>
                    <a:gd name="connsiteX5-123" fmla="*/ 783151 w 1442096"/>
                    <a:gd name="connsiteY5-124" fmla="*/ 31261 h 1253131"/>
                    <a:gd name="connsiteX6-125" fmla="*/ 1429268 w 1442096"/>
                    <a:gd name="connsiteY6-126" fmla="*/ 1145256 h 12531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442096" h="1253131">
                      <a:moveTo>
                        <a:pt x="1429268" y="1145256"/>
                      </a:moveTo>
                      <a:cubicBezTo>
                        <a:pt x="1458514" y="1197883"/>
                        <a:pt x="1437753" y="1250511"/>
                        <a:pt x="1366987" y="1253131"/>
                      </a:cubicBezTo>
                      <a:lnTo>
                        <a:pt x="73893" y="1253131"/>
                      </a:lnTo>
                      <a:cubicBezTo>
                        <a:pt x="10269" y="1250510"/>
                        <a:pt x="-17634" y="1185977"/>
                        <a:pt x="11611" y="1145257"/>
                      </a:cubicBezTo>
                      <a:lnTo>
                        <a:pt x="657729" y="31261"/>
                      </a:lnTo>
                      <a:cubicBezTo>
                        <a:pt x="678105" y="-9220"/>
                        <a:pt x="753250" y="-11602"/>
                        <a:pt x="783151" y="31261"/>
                      </a:cubicBezTo>
                      <a:lnTo>
                        <a:pt x="1429268" y="11452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n-ea"/>
                    <a:cs typeface="+mn-ea"/>
                  </a:endParaRPr>
                </a:p>
              </p:txBody>
            </p:sp>
          </p:grpSp>
          <p:sp>
            <p:nvSpPr>
              <p:cNvPr id="21" name="文本框 20"/>
              <p:cNvSpPr txBox="1"/>
              <p:nvPr/>
            </p:nvSpPr>
            <p:spPr>
              <a:xfrm>
                <a:off x="3559" y="2110"/>
                <a:ext cx="4769" cy="555"/>
              </a:xfrm>
              <a:prstGeom prst="rect">
                <a:avLst/>
              </a:prstGeom>
              <a:noFill/>
            </p:spPr>
            <p:txBody>
              <a:bodyPr wrap="square" rtlCol="0" anchor="t">
                <a:spAutoFit/>
              </a:bodyPr>
              <a:lstStyle/>
              <a:p>
                <a:pPr algn="just" defTabSz="1218565" fontAlgn="base">
                  <a:lnSpc>
                    <a:spcPct val="100000"/>
                  </a:lnSpc>
                  <a:spcBef>
                    <a:spcPct val="0"/>
                  </a:spcBef>
                  <a:spcAft>
                    <a:spcPct val="0"/>
                  </a:spcAft>
                  <a:defRPr/>
                </a:pPr>
                <a:r>
                  <a:rPr sz="17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安全检查不到位。</a:t>
                </a:r>
              </a:p>
            </p:txBody>
          </p:sp>
          <p:sp>
            <p:nvSpPr>
              <p:cNvPr id="22" name="文本框 21"/>
              <p:cNvSpPr txBox="1"/>
              <p:nvPr/>
            </p:nvSpPr>
            <p:spPr>
              <a:xfrm>
                <a:off x="3559" y="2680"/>
                <a:ext cx="7282" cy="1234"/>
              </a:xfrm>
              <a:prstGeom prst="rect">
                <a:avLst/>
              </a:prstGeom>
              <a:noFill/>
            </p:spPr>
            <p:txBody>
              <a:bodyPr wrap="square" rtlCol="0" anchor="t">
                <a:spAutoFit/>
              </a:bodyPr>
              <a:lstStyle/>
              <a:p>
                <a:pPr algn="just" defTabSz="1218565" fontAlgn="base">
                  <a:lnSpc>
                    <a:spcPct val="100000"/>
                  </a:lnSpc>
                  <a:spcBef>
                    <a:spcPct val="0"/>
                  </a:spcBef>
                  <a:spcAft>
                    <a:spcPct val="0"/>
                  </a:spcAft>
                  <a:defRPr/>
                </a:pPr>
                <a:r>
                  <a:rPr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项目部现场施工人员、安全管理人员对渔船载人的行为管理不力，项目部检查记录中从未有“制止渔船载人的行为”的记录。</a:t>
                </a:r>
              </a:p>
            </p:txBody>
          </p:sp>
        </p:grpSp>
        <p:sp>
          <p:nvSpPr>
            <p:cNvPr id="25" name="矩形 24"/>
            <p:cNvSpPr/>
            <p:nvPr/>
          </p:nvSpPr>
          <p:spPr>
            <a:xfrm>
              <a:off x="3035" y="4499"/>
              <a:ext cx="8156" cy="3087"/>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50000"/>
                    <a:lumOff val="50000"/>
                  </a:schemeClr>
                </a:solidFill>
                <a:latin typeface="+mn-ea"/>
                <a:cs typeface="+mn-ea"/>
              </a:endParaRPr>
            </a:p>
          </p:txBody>
        </p:sp>
        <p:grpSp>
          <p:nvGrpSpPr>
            <p:cNvPr id="29" name="组合 28"/>
            <p:cNvGrpSpPr/>
            <p:nvPr/>
          </p:nvGrpSpPr>
          <p:grpSpPr>
            <a:xfrm>
              <a:off x="1868" y="4704"/>
              <a:ext cx="1643" cy="1690"/>
              <a:chOff x="-2626666" y="-969306"/>
              <a:chExt cx="2499079" cy="2569006"/>
            </a:xfrm>
          </p:grpSpPr>
          <p:grpSp>
            <p:nvGrpSpPr>
              <p:cNvPr id="36" name="组合 35"/>
              <p:cNvGrpSpPr/>
              <p:nvPr/>
            </p:nvGrpSpPr>
            <p:grpSpPr>
              <a:xfrm rot="1825908">
                <a:off x="-2626666" y="-900072"/>
                <a:ext cx="890876" cy="770702"/>
                <a:chOff x="809754" y="2364700"/>
                <a:chExt cx="954494" cy="825739"/>
              </a:xfrm>
            </p:grpSpPr>
            <p:sp>
              <p:nvSpPr>
                <p:cNvPr id="38" name="圆角矩形 37"/>
                <p:cNvSpPr/>
                <p:nvPr/>
              </p:nvSpPr>
              <p:spPr>
                <a:xfrm>
                  <a:off x="844200" y="2555036"/>
                  <a:ext cx="920048" cy="453177"/>
                </a:xfrm>
                <a:prstGeom prst="roundRect">
                  <a:avLst/>
                </a:prstGeom>
                <a:gradFill flip="none" rotWithShape="1">
                  <a:gsLst>
                    <a:gs pos="16000">
                      <a:schemeClr val="bg1"/>
                    </a:gs>
                    <a:gs pos="0">
                      <a:schemeClr val="accent1">
                        <a:tint val="44500"/>
                        <a:satMod val="160000"/>
                      </a:schemeClr>
                    </a:gs>
                    <a:gs pos="100000">
                      <a:schemeClr val="accent1">
                        <a:tint val="23500"/>
                        <a:satMod val="160000"/>
                      </a:schemeClr>
                    </a:gs>
                    <a:gs pos="100000">
                      <a:schemeClr val="accent1">
                        <a:tint val="23500"/>
                        <a:satMod val="160000"/>
                      </a:schemeClr>
                    </a:gs>
                    <a:gs pos="3000">
                      <a:schemeClr val="accent1">
                        <a:tint val="23500"/>
                        <a:satMod val="160000"/>
                      </a:schemeClr>
                    </a:gs>
                  </a:gsLst>
                  <a:lin ang="0" scaled="1"/>
                  <a:tileRect/>
                </a:gradFill>
                <a:ln>
                  <a:noFill/>
                </a:ln>
                <a:effectLst>
                  <a:outerShdw blurRad="38100" dist="50800" dir="5940000" sx="103000" sy="103000" algn="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n-ea"/>
                    <a:cs typeface="+mn-ea"/>
                  </a:endParaRPr>
                </a:p>
              </p:txBody>
            </p:sp>
            <p:sp>
              <p:nvSpPr>
                <p:cNvPr id="39" name="TextBox 9"/>
                <p:cNvSpPr txBox="1"/>
                <p:nvPr/>
              </p:nvSpPr>
              <p:spPr>
                <a:xfrm>
                  <a:off x="809754" y="2364700"/>
                  <a:ext cx="770832" cy="825739"/>
                </a:xfrm>
                <a:prstGeom prst="rect">
                  <a:avLst/>
                </a:prstGeom>
                <a:noFill/>
              </p:spPr>
              <p:txBody>
                <a:bodyPr wrap="none" rtlCol="0">
                  <a:spAutoFit/>
                </a:bodyPr>
                <a:lstStyle/>
                <a:p>
                  <a:r>
                    <a:rPr lang="en-US" altLang="zh-CN" sz="1500" b="1" dirty="0">
                      <a:solidFill>
                        <a:srgbClr val="EAA700"/>
                      </a:solidFill>
                      <a:latin typeface="微软雅黑" panose="020B0503020204020204" pitchFamily="34" charset="-122"/>
                      <a:ea typeface="微软雅黑" panose="020B0503020204020204" pitchFamily="34" charset="-122"/>
                      <a:cs typeface="+mn-ea"/>
                    </a:rPr>
                    <a:t>6</a:t>
                  </a:r>
                </a:p>
              </p:txBody>
            </p:sp>
          </p:grpSp>
          <p:sp>
            <p:nvSpPr>
              <p:cNvPr id="40" name="等腰三角形 6"/>
              <p:cNvSpPr/>
              <p:nvPr/>
            </p:nvSpPr>
            <p:spPr>
              <a:xfrm rot="5400000">
                <a:off x="-1652386" y="-393750"/>
                <a:ext cx="1631704" cy="1417894"/>
              </a:xfrm>
              <a:custGeom>
                <a:avLst/>
                <a:gdLst/>
                <a:ahLst/>
                <a:cxnLst/>
                <a:rect l="l" t="t" r="r" b="b"/>
                <a:pathLst>
                  <a:path w="1442096" h="1253131">
                    <a:moveTo>
                      <a:pt x="718151" y="253224"/>
                    </a:moveTo>
                    <a:cubicBezTo>
                      <a:pt x="700773" y="253430"/>
                      <a:pt x="684221" y="260858"/>
                      <a:pt x="677159" y="274888"/>
                    </a:cubicBezTo>
                    <a:lnTo>
                      <a:pt x="229299" y="1047059"/>
                    </a:lnTo>
                    <a:cubicBezTo>
                      <a:pt x="209028" y="1075284"/>
                      <a:pt x="228369" y="1120015"/>
                      <a:pt x="272470" y="1121832"/>
                    </a:cubicBezTo>
                    <a:lnTo>
                      <a:pt x="1168784" y="1121832"/>
                    </a:lnTo>
                    <a:cubicBezTo>
                      <a:pt x="1217836" y="1120016"/>
                      <a:pt x="1232226" y="1083537"/>
                      <a:pt x="1211954" y="1047058"/>
                    </a:cubicBezTo>
                    <a:lnTo>
                      <a:pt x="764096" y="274888"/>
                    </a:lnTo>
                    <a:cubicBezTo>
                      <a:pt x="753733" y="260032"/>
                      <a:pt x="735529" y="253017"/>
                      <a:pt x="718151" y="253224"/>
                    </a:cubicBezTo>
                    <a:close/>
                    <a:moveTo>
                      <a:pt x="716868" y="7"/>
                    </a:moveTo>
                    <a:cubicBezTo>
                      <a:pt x="741939" y="-291"/>
                      <a:pt x="768201" y="9830"/>
                      <a:pt x="783151" y="31261"/>
                    </a:cubicBezTo>
                    <a:lnTo>
                      <a:pt x="1429268" y="1145256"/>
                    </a:lnTo>
                    <a:cubicBezTo>
                      <a:pt x="1458514" y="1197883"/>
                      <a:pt x="1437753" y="1250511"/>
                      <a:pt x="1366987" y="1253131"/>
                    </a:cubicBezTo>
                    <a:lnTo>
                      <a:pt x="73893" y="1253131"/>
                    </a:lnTo>
                    <a:cubicBezTo>
                      <a:pt x="10269" y="1250510"/>
                      <a:pt x="-17634" y="1185977"/>
                      <a:pt x="11611" y="1145257"/>
                    </a:cubicBezTo>
                    <a:lnTo>
                      <a:pt x="657729" y="31261"/>
                    </a:lnTo>
                    <a:cubicBezTo>
                      <a:pt x="667917" y="11021"/>
                      <a:pt x="691797" y="305"/>
                      <a:pt x="716868" y="7"/>
                    </a:cubicBezTo>
                    <a:close/>
                  </a:path>
                </a:pathLst>
              </a:custGeom>
              <a:solidFill>
                <a:srgbClr val="EAA7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1350">
                  <a:latin typeface="+mn-ea"/>
                  <a:cs typeface="+mn-ea"/>
                </a:endParaRPr>
              </a:p>
            </p:txBody>
          </p:sp>
          <p:sp>
            <p:nvSpPr>
              <p:cNvPr id="41" name="等腰三角形 6"/>
              <p:cNvSpPr/>
              <p:nvPr/>
            </p:nvSpPr>
            <p:spPr>
              <a:xfrm rot="5400000">
                <a:off x="-1348920" y="-59336"/>
                <a:ext cx="862021" cy="749066"/>
              </a:xfrm>
              <a:custGeom>
                <a:avLst/>
                <a:gdLst/>
                <a:ahLst/>
                <a:cxnLst/>
                <a:rect l="l" t="t" r="r" b="b"/>
                <a:pathLst>
                  <a:path w="1442096" h="1253131">
                    <a:moveTo>
                      <a:pt x="718151" y="253224"/>
                    </a:moveTo>
                    <a:cubicBezTo>
                      <a:pt x="700773" y="253430"/>
                      <a:pt x="684221" y="260858"/>
                      <a:pt x="677159" y="274888"/>
                    </a:cubicBezTo>
                    <a:lnTo>
                      <a:pt x="229299" y="1047059"/>
                    </a:lnTo>
                    <a:cubicBezTo>
                      <a:pt x="209028" y="1075284"/>
                      <a:pt x="228369" y="1120015"/>
                      <a:pt x="272470" y="1121832"/>
                    </a:cubicBezTo>
                    <a:lnTo>
                      <a:pt x="1168784" y="1121832"/>
                    </a:lnTo>
                    <a:cubicBezTo>
                      <a:pt x="1217836" y="1120016"/>
                      <a:pt x="1232226" y="1083537"/>
                      <a:pt x="1211954" y="1047058"/>
                    </a:cubicBezTo>
                    <a:lnTo>
                      <a:pt x="764096" y="274888"/>
                    </a:lnTo>
                    <a:cubicBezTo>
                      <a:pt x="753733" y="260032"/>
                      <a:pt x="735529" y="253017"/>
                      <a:pt x="718151" y="253224"/>
                    </a:cubicBezTo>
                    <a:close/>
                    <a:moveTo>
                      <a:pt x="716868" y="7"/>
                    </a:moveTo>
                    <a:cubicBezTo>
                      <a:pt x="741939" y="-291"/>
                      <a:pt x="768201" y="9830"/>
                      <a:pt x="783151" y="31261"/>
                    </a:cubicBezTo>
                    <a:lnTo>
                      <a:pt x="1429268" y="1145256"/>
                    </a:lnTo>
                    <a:cubicBezTo>
                      <a:pt x="1458514" y="1197883"/>
                      <a:pt x="1437753" y="1250511"/>
                      <a:pt x="1366987" y="1253131"/>
                    </a:cubicBezTo>
                    <a:lnTo>
                      <a:pt x="73893" y="1253131"/>
                    </a:lnTo>
                    <a:cubicBezTo>
                      <a:pt x="10269" y="1250510"/>
                      <a:pt x="-17634" y="1185977"/>
                      <a:pt x="11611" y="1145257"/>
                    </a:cubicBezTo>
                    <a:lnTo>
                      <a:pt x="657729" y="31261"/>
                    </a:lnTo>
                    <a:cubicBezTo>
                      <a:pt x="667917" y="11021"/>
                      <a:pt x="691797" y="305"/>
                      <a:pt x="716868" y="7"/>
                    </a:cubicBezTo>
                    <a:close/>
                  </a:path>
                </a:pathLst>
              </a:custGeom>
              <a:solidFill>
                <a:srgbClr val="EAA7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1350">
                  <a:latin typeface="+mn-ea"/>
                  <a:cs typeface="+mn-ea"/>
                </a:endParaRPr>
              </a:p>
            </p:txBody>
          </p:sp>
          <p:sp>
            <p:nvSpPr>
              <p:cNvPr id="42" name="等腰三角形 6"/>
              <p:cNvSpPr/>
              <p:nvPr/>
            </p:nvSpPr>
            <p:spPr>
              <a:xfrm rot="5400000">
                <a:off x="-2743791" y="-273068"/>
                <a:ext cx="2569006" cy="1176531"/>
              </a:xfrm>
              <a:custGeom>
                <a:avLst/>
                <a:gdLst/>
                <a:ahLst/>
                <a:cxnLst/>
                <a:rect l="l" t="t" r="r" b="b"/>
                <a:pathLst>
                  <a:path w="2952329" h="1352082">
                    <a:moveTo>
                      <a:pt x="679890" y="0"/>
                    </a:moveTo>
                    <a:lnTo>
                      <a:pt x="2269951" y="0"/>
                    </a:lnTo>
                    <a:lnTo>
                      <a:pt x="2926067" y="1131235"/>
                    </a:lnTo>
                    <a:cubicBezTo>
                      <a:pt x="2985941" y="1238976"/>
                      <a:pt x="2943438" y="1346718"/>
                      <a:pt x="2798562" y="1352082"/>
                    </a:cubicBezTo>
                    <a:lnTo>
                      <a:pt x="151278" y="1352082"/>
                    </a:lnTo>
                    <a:cubicBezTo>
                      <a:pt x="21024" y="1346716"/>
                      <a:pt x="-36100" y="1214601"/>
                      <a:pt x="23772" y="1131237"/>
                    </a:cubicBezTo>
                    <a:close/>
                  </a:path>
                </a:pathLst>
              </a:custGeom>
              <a:solidFill>
                <a:srgbClr val="EAA7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1350">
                  <a:latin typeface="+mn-ea"/>
                  <a:cs typeface="+mn-ea"/>
                </a:endParaRPr>
              </a:p>
            </p:txBody>
          </p:sp>
          <p:sp>
            <p:nvSpPr>
              <p:cNvPr id="43" name="等腰三角形 6"/>
              <p:cNvSpPr/>
              <p:nvPr/>
            </p:nvSpPr>
            <p:spPr>
              <a:xfrm rot="5400000">
                <a:off x="-1290348" y="-125610"/>
                <a:ext cx="340008" cy="295455"/>
              </a:xfrm>
              <a:custGeom>
                <a:avLst/>
                <a:gdLst>
                  <a:gd name="connsiteX0" fmla="*/ 1417657 w 1417657"/>
                  <a:gd name="connsiteY0" fmla="*/ 1136219 h 1244094"/>
                  <a:gd name="connsiteX1" fmla="*/ 1355376 w 1417657"/>
                  <a:gd name="connsiteY1" fmla="*/ 1244094 h 1244094"/>
                  <a:gd name="connsiteX2" fmla="*/ 62282 w 1417657"/>
                  <a:gd name="connsiteY2" fmla="*/ 1244094 h 1244094"/>
                  <a:gd name="connsiteX3" fmla="*/ 0 w 1417657"/>
                  <a:gd name="connsiteY3" fmla="*/ 1136220 h 1244094"/>
                  <a:gd name="connsiteX4" fmla="*/ 646118 w 1417657"/>
                  <a:gd name="connsiteY4" fmla="*/ 22224 h 1244094"/>
                  <a:gd name="connsiteX5" fmla="*/ 771540 w 1417657"/>
                  <a:gd name="connsiteY5" fmla="*/ 22224 h 1244094"/>
                  <a:gd name="connsiteX6" fmla="*/ 1417657 w 1417657"/>
                  <a:gd name="connsiteY6" fmla="*/ 1136219 h 1244094"/>
                  <a:gd name="connsiteX0-1" fmla="*/ 1417657 w 1417657"/>
                  <a:gd name="connsiteY0-2" fmla="*/ 1148021 h 1255896"/>
                  <a:gd name="connsiteX1-3" fmla="*/ 1355376 w 1417657"/>
                  <a:gd name="connsiteY1-4" fmla="*/ 1255896 h 1255896"/>
                  <a:gd name="connsiteX2-5" fmla="*/ 62282 w 1417657"/>
                  <a:gd name="connsiteY2-6" fmla="*/ 1255896 h 1255896"/>
                  <a:gd name="connsiteX3-7" fmla="*/ 0 w 1417657"/>
                  <a:gd name="connsiteY3-8" fmla="*/ 1148022 h 1255896"/>
                  <a:gd name="connsiteX4-9" fmla="*/ 646118 w 1417657"/>
                  <a:gd name="connsiteY4-10" fmla="*/ 34026 h 1255896"/>
                  <a:gd name="connsiteX5-11" fmla="*/ 771540 w 1417657"/>
                  <a:gd name="connsiteY5-12" fmla="*/ 34026 h 1255896"/>
                  <a:gd name="connsiteX6-13" fmla="*/ 1417657 w 1417657"/>
                  <a:gd name="connsiteY6-14" fmla="*/ 1148021 h 1255896"/>
                  <a:gd name="connsiteX0-15" fmla="*/ 1417657 w 1417657"/>
                  <a:gd name="connsiteY0-16" fmla="*/ 1145256 h 1253131"/>
                  <a:gd name="connsiteX1-17" fmla="*/ 1355376 w 1417657"/>
                  <a:gd name="connsiteY1-18" fmla="*/ 1253131 h 1253131"/>
                  <a:gd name="connsiteX2-19" fmla="*/ 62282 w 1417657"/>
                  <a:gd name="connsiteY2-20" fmla="*/ 1253131 h 1253131"/>
                  <a:gd name="connsiteX3-21" fmla="*/ 0 w 1417657"/>
                  <a:gd name="connsiteY3-22" fmla="*/ 1145257 h 1253131"/>
                  <a:gd name="connsiteX4-23" fmla="*/ 646118 w 1417657"/>
                  <a:gd name="connsiteY4-24" fmla="*/ 31261 h 1253131"/>
                  <a:gd name="connsiteX5-25" fmla="*/ 771540 w 1417657"/>
                  <a:gd name="connsiteY5-26" fmla="*/ 31261 h 1253131"/>
                  <a:gd name="connsiteX6-27" fmla="*/ 1417657 w 1417657"/>
                  <a:gd name="connsiteY6-28" fmla="*/ 1145256 h 1253131"/>
                  <a:gd name="connsiteX0-29" fmla="*/ 1422255 w 1422255"/>
                  <a:gd name="connsiteY0-30" fmla="*/ 1145256 h 1253131"/>
                  <a:gd name="connsiteX1-31" fmla="*/ 1359974 w 1422255"/>
                  <a:gd name="connsiteY1-32" fmla="*/ 1253131 h 1253131"/>
                  <a:gd name="connsiteX2-33" fmla="*/ 66880 w 1422255"/>
                  <a:gd name="connsiteY2-34" fmla="*/ 1253131 h 1253131"/>
                  <a:gd name="connsiteX3-35" fmla="*/ 4598 w 1422255"/>
                  <a:gd name="connsiteY3-36" fmla="*/ 1145257 h 1253131"/>
                  <a:gd name="connsiteX4-37" fmla="*/ 650716 w 1422255"/>
                  <a:gd name="connsiteY4-38" fmla="*/ 31261 h 1253131"/>
                  <a:gd name="connsiteX5-39" fmla="*/ 776138 w 1422255"/>
                  <a:gd name="connsiteY5-40" fmla="*/ 31261 h 1253131"/>
                  <a:gd name="connsiteX6-41" fmla="*/ 1422255 w 1422255"/>
                  <a:gd name="connsiteY6-42" fmla="*/ 1145256 h 1253131"/>
                  <a:gd name="connsiteX0-43" fmla="*/ 1426204 w 1426204"/>
                  <a:gd name="connsiteY0-44" fmla="*/ 1145256 h 1253131"/>
                  <a:gd name="connsiteX1-45" fmla="*/ 1363923 w 1426204"/>
                  <a:gd name="connsiteY1-46" fmla="*/ 1253131 h 1253131"/>
                  <a:gd name="connsiteX2-47" fmla="*/ 70829 w 1426204"/>
                  <a:gd name="connsiteY2-48" fmla="*/ 1253131 h 1253131"/>
                  <a:gd name="connsiteX3-49" fmla="*/ 8547 w 1426204"/>
                  <a:gd name="connsiteY3-50" fmla="*/ 1145257 h 1253131"/>
                  <a:gd name="connsiteX4-51" fmla="*/ 654665 w 1426204"/>
                  <a:gd name="connsiteY4-52" fmla="*/ 31261 h 1253131"/>
                  <a:gd name="connsiteX5-53" fmla="*/ 780087 w 1426204"/>
                  <a:gd name="connsiteY5-54" fmla="*/ 31261 h 1253131"/>
                  <a:gd name="connsiteX6-55" fmla="*/ 1426204 w 1426204"/>
                  <a:gd name="connsiteY6-56" fmla="*/ 1145256 h 1253131"/>
                  <a:gd name="connsiteX0-57" fmla="*/ 1429268 w 1429268"/>
                  <a:gd name="connsiteY0-58" fmla="*/ 1145256 h 1253131"/>
                  <a:gd name="connsiteX1-59" fmla="*/ 1366987 w 1429268"/>
                  <a:gd name="connsiteY1-60" fmla="*/ 1253131 h 1253131"/>
                  <a:gd name="connsiteX2-61" fmla="*/ 73893 w 1429268"/>
                  <a:gd name="connsiteY2-62" fmla="*/ 1253131 h 1253131"/>
                  <a:gd name="connsiteX3-63" fmla="*/ 11611 w 1429268"/>
                  <a:gd name="connsiteY3-64" fmla="*/ 1145257 h 1253131"/>
                  <a:gd name="connsiteX4-65" fmla="*/ 657729 w 1429268"/>
                  <a:gd name="connsiteY4-66" fmla="*/ 31261 h 1253131"/>
                  <a:gd name="connsiteX5-67" fmla="*/ 783151 w 1429268"/>
                  <a:gd name="connsiteY5-68" fmla="*/ 31261 h 1253131"/>
                  <a:gd name="connsiteX6-69" fmla="*/ 1429268 w 1429268"/>
                  <a:gd name="connsiteY6-70" fmla="*/ 1145256 h 1253131"/>
                  <a:gd name="connsiteX0-71" fmla="*/ 1429268 w 1435433"/>
                  <a:gd name="connsiteY0-72" fmla="*/ 1145256 h 1253131"/>
                  <a:gd name="connsiteX1-73" fmla="*/ 1366987 w 1435433"/>
                  <a:gd name="connsiteY1-74" fmla="*/ 1253131 h 1253131"/>
                  <a:gd name="connsiteX2-75" fmla="*/ 73893 w 1435433"/>
                  <a:gd name="connsiteY2-76" fmla="*/ 1253131 h 1253131"/>
                  <a:gd name="connsiteX3-77" fmla="*/ 11611 w 1435433"/>
                  <a:gd name="connsiteY3-78" fmla="*/ 1145257 h 1253131"/>
                  <a:gd name="connsiteX4-79" fmla="*/ 657729 w 1435433"/>
                  <a:gd name="connsiteY4-80" fmla="*/ 31261 h 1253131"/>
                  <a:gd name="connsiteX5-81" fmla="*/ 783151 w 1435433"/>
                  <a:gd name="connsiteY5-82" fmla="*/ 31261 h 1253131"/>
                  <a:gd name="connsiteX6-83" fmla="*/ 1429268 w 1435433"/>
                  <a:gd name="connsiteY6-84" fmla="*/ 1145256 h 1253131"/>
                  <a:gd name="connsiteX0-85" fmla="*/ 1429268 w 1438819"/>
                  <a:gd name="connsiteY0-86" fmla="*/ 1145256 h 1253131"/>
                  <a:gd name="connsiteX1-87" fmla="*/ 1366987 w 1438819"/>
                  <a:gd name="connsiteY1-88" fmla="*/ 1253131 h 1253131"/>
                  <a:gd name="connsiteX2-89" fmla="*/ 73893 w 1438819"/>
                  <a:gd name="connsiteY2-90" fmla="*/ 1253131 h 1253131"/>
                  <a:gd name="connsiteX3-91" fmla="*/ 11611 w 1438819"/>
                  <a:gd name="connsiteY3-92" fmla="*/ 1145257 h 1253131"/>
                  <a:gd name="connsiteX4-93" fmla="*/ 657729 w 1438819"/>
                  <a:gd name="connsiteY4-94" fmla="*/ 31261 h 1253131"/>
                  <a:gd name="connsiteX5-95" fmla="*/ 783151 w 1438819"/>
                  <a:gd name="connsiteY5-96" fmla="*/ 31261 h 1253131"/>
                  <a:gd name="connsiteX6-97" fmla="*/ 1429268 w 1438819"/>
                  <a:gd name="connsiteY6-98" fmla="*/ 1145256 h 1253131"/>
                  <a:gd name="connsiteX0-99" fmla="*/ 1429268 w 1439817"/>
                  <a:gd name="connsiteY0-100" fmla="*/ 1145256 h 1253131"/>
                  <a:gd name="connsiteX1-101" fmla="*/ 1366987 w 1439817"/>
                  <a:gd name="connsiteY1-102" fmla="*/ 1253131 h 1253131"/>
                  <a:gd name="connsiteX2-103" fmla="*/ 73893 w 1439817"/>
                  <a:gd name="connsiteY2-104" fmla="*/ 1253131 h 1253131"/>
                  <a:gd name="connsiteX3-105" fmla="*/ 11611 w 1439817"/>
                  <a:gd name="connsiteY3-106" fmla="*/ 1145257 h 1253131"/>
                  <a:gd name="connsiteX4-107" fmla="*/ 657729 w 1439817"/>
                  <a:gd name="connsiteY4-108" fmla="*/ 31261 h 1253131"/>
                  <a:gd name="connsiteX5-109" fmla="*/ 783151 w 1439817"/>
                  <a:gd name="connsiteY5-110" fmla="*/ 31261 h 1253131"/>
                  <a:gd name="connsiteX6-111" fmla="*/ 1429268 w 1439817"/>
                  <a:gd name="connsiteY6-112" fmla="*/ 1145256 h 1253131"/>
                  <a:gd name="connsiteX0-113" fmla="*/ 1429268 w 1442096"/>
                  <a:gd name="connsiteY0-114" fmla="*/ 1145256 h 1253131"/>
                  <a:gd name="connsiteX1-115" fmla="*/ 1366987 w 1442096"/>
                  <a:gd name="connsiteY1-116" fmla="*/ 1253131 h 1253131"/>
                  <a:gd name="connsiteX2-117" fmla="*/ 73893 w 1442096"/>
                  <a:gd name="connsiteY2-118" fmla="*/ 1253131 h 1253131"/>
                  <a:gd name="connsiteX3-119" fmla="*/ 11611 w 1442096"/>
                  <a:gd name="connsiteY3-120" fmla="*/ 1145257 h 1253131"/>
                  <a:gd name="connsiteX4-121" fmla="*/ 657729 w 1442096"/>
                  <a:gd name="connsiteY4-122" fmla="*/ 31261 h 1253131"/>
                  <a:gd name="connsiteX5-123" fmla="*/ 783151 w 1442096"/>
                  <a:gd name="connsiteY5-124" fmla="*/ 31261 h 1253131"/>
                  <a:gd name="connsiteX6-125" fmla="*/ 1429268 w 1442096"/>
                  <a:gd name="connsiteY6-126" fmla="*/ 1145256 h 12531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442096" h="1253131">
                    <a:moveTo>
                      <a:pt x="1429268" y="1145256"/>
                    </a:moveTo>
                    <a:cubicBezTo>
                      <a:pt x="1458514" y="1197883"/>
                      <a:pt x="1437753" y="1250511"/>
                      <a:pt x="1366987" y="1253131"/>
                    </a:cubicBezTo>
                    <a:lnTo>
                      <a:pt x="73893" y="1253131"/>
                    </a:lnTo>
                    <a:cubicBezTo>
                      <a:pt x="10269" y="1250510"/>
                      <a:pt x="-17634" y="1185977"/>
                      <a:pt x="11611" y="1145257"/>
                    </a:cubicBezTo>
                    <a:lnTo>
                      <a:pt x="657729" y="31261"/>
                    </a:lnTo>
                    <a:cubicBezTo>
                      <a:pt x="678105" y="-9220"/>
                      <a:pt x="753250" y="-11602"/>
                      <a:pt x="783151" y="31261"/>
                    </a:cubicBezTo>
                    <a:lnTo>
                      <a:pt x="1429268" y="11452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n-ea"/>
                  <a:cs typeface="+mn-ea"/>
                </a:endParaRPr>
              </a:p>
            </p:txBody>
          </p:sp>
        </p:grpSp>
        <p:sp>
          <p:nvSpPr>
            <p:cNvPr id="44" name="文本框 43"/>
            <p:cNvSpPr txBox="1"/>
            <p:nvPr/>
          </p:nvSpPr>
          <p:spPr>
            <a:xfrm>
              <a:off x="3546" y="4665"/>
              <a:ext cx="4783" cy="555"/>
            </a:xfrm>
            <a:prstGeom prst="rect">
              <a:avLst/>
            </a:prstGeom>
            <a:noFill/>
          </p:spPr>
          <p:txBody>
            <a:bodyPr wrap="square" rtlCol="0" anchor="t">
              <a:spAutoFit/>
            </a:bodyPr>
            <a:lstStyle/>
            <a:p>
              <a:pPr algn="just" defTabSz="1218565" fontAlgn="base">
                <a:lnSpc>
                  <a:spcPct val="100000"/>
                </a:lnSpc>
                <a:spcBef>
                  <a:spcPct val="0"/>
                </a:spcBef>
                <a:spcAft>
                  <a:spcPct val="0"/>
                </a:spcAft>
                <a:defRPr/>
              </a:pPr>
              <a:r>
                <a:rPr sz="17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项目部对进场船舶控制不严。</a:t>
              </a:r>
            </a:p>
          </p:txBody>
        </p:sp>
        <p:sp>
          <p:nvSpPr>
            <p:cNvPr id="45" name="文本框 44"/>
            <p:cNvSpPr txBox="1"/>
            <p:nvPr/>
          </p:nvSpPr>
          <p:spPr>
            <a:xfrm>
              <a:off x="3546" y="5205"/>
              <a:ext cx="7294" cy="2325"/>
            </a:xfrm>
            <a:prstGeom prst="rect">
              <a:avLst/>
            </a:prstGeom>
            <a:noFill/>
          </p:spPr>
          <p:txBody>
            <a:bodyPr wrap="square" rtlCol="0" anchor="t">
              <a:spAutoFit/>
            </a:bodyPr>
            <a:lstStyle/>
            <a:p>
              <a:pPr algn="just" defTabSz="1218565" fontAlgn="base">
                <a:lnSpc>
                  <a:spcPct val="100000"/>
                </a:lnSpc>
                <a:spcBef>
                  <a:spcPct val="0"/>
                </a:spcBef>
                <a:spcAft>
                  <a:spcPct val="0"/>
                </a:spcAft>
                <a:defRPr/>
              </a:pPr>
              <a:r>
                <a:rPr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灌云渔60210进场后，项目部设备部、工程部和安健环部对其进场验收并有书面记录，根据《中华人民共和国海洋渔业船员发证规定》（农业部令第61号，2006年3月27日）的规定，灌云渔60210驾驶员应持有三等适任证书，相关部门在验收时未对船舶驾驶的适任情况进行检查。</a:t>
              </a:r>
            </a:p>
          </p:txBody>
        </p:sp>
      </p:gr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50545" y="232410"/>
            <a:ext cx="400494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第四章  典型事故案例分析</a:t>
            </a:r>
          </a:p>
        </p:txBody>
      </p:sp>
      <p:sp>
        <p:nvSpPr>
          <p:cNvPr id="6" name="文本框 5"/>
          <p:cNvSpPr txBox="1"/>
          <p:nvPr/>
        </p:nvSpPr>
        <p:spPr>
          <a:xfrm>
            <a:off x="550545" y="691515"/>
            <a:ext cx="2468880" cy="383540"/>
          </a:xfrm>
          <a:prstGeom prst="rect">
            <a:avLst/>
          </a:prstGeom>
          <a:noFill/>
        </p:spPr>
        <p:txBody>
          <a:bodyPr wrap="none" rtlCol="0" anchor="t">
            <a:spAutoFit/>
          </a:bodyPr>
          <a:lstStyle/>
          <a:p>
            <a:pPr algn="l"/>
            <a:r>
              <a:rPr lang="zh-CN" altLang="en-US" sz="19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三、责任认定与追究</a:t>
            </a:r>
          </a:p>
        </p:txBody>
      </p:sp>
      <p:sp>
        <p:nvSpPr>
          <p:cNvPr id="7" name="文本框 6"/>
          <p:cNvSpPr txBox="1"/>
          <p:nvPr/>
        </p:nvSpPr>
        <p:spPr>
          <a:xfrm>
            <a:off x="819150" y="1156335"/>
            <a:ext cx="7490460" cy="1322070"/>
          </a:xfrm>
          <a:prstGeom prst="rect">
            <a:avLst/>
          </a:prstGeom>
          <a:noFill/>
        </p:spPr>
        <p:txBody>
          <a:bodyPr wrap="square" rtlCol="0" anchor="t">
            <a:spAutoFit/>
          </a:bodyPr>
          <a:lstStyle/>
          <a:p>
            <a:pPr algn="just" fontAlgn="auto">
              <a:lnSpc>
                <a:spcPts val="2400"/>
              </a:lnSpc>
            </a:pPr>
            <a:r>
              <a:rPr lang="zh-CN"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虽然海事部门的调查报告还未公布，本着“四不放过”的原则，江苏分公司已打书面报告，请求三航局予以江苏分公司及江苏分公司领导处罚。针对</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5.12</a:t>
            </a:r>
            <a:r>
              <a:rPr lang="zh-CN"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事故项目部及分公司管理上的不足，</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经</a:t>
            </a:r>
            <a:r>
              <a:rPr lang="zh-CN"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三航江苏分公司党政领导班子研究决定，对</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5.12</a:t>
            </a:r>
            <a:r>
              <a:rPr lang="zh-CN"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事故的相关责任人员进行了内部责任认定与追责：</a:t>
            </a:r>
          </a:p>
        </p:txBody>
      </p:sp>
      <p:sp>
        <p:nvSpPr>
          <p:cNvPr id="88" name="Rectangle 17"/>
          <p:cNvSpPr>
            <a:spLocks noChangeArrowheads="1"/>
          </p:cNvSpPr>
          <p:nvPr/>
        </p:nvSpPr>
        <p:spPr bwMode="auto">
          <a:xfrm>
            <a:off x="826770" y="2682240"/>
            <a:ext cx="7490460" cy="21590"/>
          </a:xfrm>
          <a:prstGeom prst="rect">
            <a:avLst/>
          </a:prstGeom>
          <a:solidFill>
            <a:srgbClr val="B5B5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t" anchorCtr="0" compatLnSpc="1"/>
          <a:lstStyle/>
          <a:p>
            <a:endParaRPr lang="zh-CN" altLang="en-US" sz="1350"/>
          </a:p>
        </p:txBody>
      </p:sp>
      <p:sp>
        <p:nvSpPr>
          <p:cNvPr id="102" name="文本框 101"/>
          <p:cNvSpPr txBox="1"/>
          <p:nvPr/>
        </p:nvSpPr>
        <p:spPr>
          <a:xfrm>
            <a:off x="807720" y="2804795"/>
            <a:ext cx="2108835" cy="1245235"/>
          </a:xfrm>
          <a:prstGeom prst="rect">
            <a:avLst/>
          </a:prstGeom>
          <a:noFill/>
        </p:spPr>
        <p:txBody>
          <a:bodyPr wrap="square" rtlCol="0" anchor="t">
            <a:spAutoFit/>
          </a:bodyPr>
          <a:lstStyle/>
          <a:p>
            <a:pPr algn="just">
              <a:lnSpc>
                <a:spcPct val="100000"/>
              </a:lnSpc>
              <a:spcBef>
                <a:spcPts val="0"/>
              </a:spcBef>
              <a:spcAft>
                <a:spcPts val="0"/>
              </a:spcAft>
            </a:pPr>
            <a:r>
              <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响水风电项目部在日常管理上存在缺失，取消中交三航局响水风电项目部</a:t>
            </a:r>
            <a:r>
              <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2016</a:t>
            </a:r>
            <a:r>
              <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年各类先进评选资格。</a:t>
            </a:r>
          </a:p>
        </p:txBody>
      </p:sp>
      <p:sp>
        <p:nvSpPr>
          <p:cNvPr id="103" name="文本框 102"/>
          <p:cNvSpPr txBox="1"/>
          <p:nvPr/>
        </p:nvSpPr>
        <p:spPr>
          <a:xfrm>
            <a:off x="2927668" y="2795270"/>
            <a:ext cx="3288665" cy="1938020"/>
          </a:xfrm>
          <a:prstGeom prst="rect">
            <a:avLst/>
          </a:prstGeom>
          <a:noFill/>
        </p:spPr>
        <p:txBody>
          <a:bodyPr wrap="square" rtlCol="0" anchor="t">
            <a:spAutoFit/>
          </a:bodyPr>
          <a:lstStyle/>
          <a:p>
            <a:pPr algn="just"/>
            <a:r>
              <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项目经理孙彬、项目部党支部书记周成军对“劳动纪律松懈、施工许可办理不及时、责任制不健全，责任落实不到位、渔船管理不到位”负有领导责任，给予孙彬行政记大过处分、年度绩效考核扣罚2016年度收入的20%、周成军行政记大过处分、绩年度效考核扣罚2016年度收入的20%。</a:t>
            </a:r>
            <a:endPar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5" name="文本框 104"/>
          <p:cNvSpPr txBox="1"/>
          <p:nvPr/>
        </p:nvSpPr>
        <p:spPr>
          <a:xfrm>
            <a:off x="6236970" y="2787650"/>
            <a:ext cx="2072005" cy="1938020"/>
          </a:xfrm>
          <a:prstGeom prst="rect">
            <a:avLst/>
          </a:prstGeom>
          <a:noFill/>
        </p:spPr>
        <p:txBody>
          <a:bodyPr wrap="square" rtlCol="0" anchor="t">
            <a:spAutoFit/>
          </a:bodyPr>
          <a:lstStyle/>
          <a:p>
            <a:pPr algn="just"/>
            <a:r>
              <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项目副经理张泉泉对“渔船载人、船机设备日常管理不规范、安全检查不到位”负有领导责任，给予张泉泉行政记大过处分、绩效考核扣罚2016年度收入的10%。</a:t>
            </a:r>
          </a:p>
        </p:txBody>
      </p:sp>
      <p:grpSp>
        <p:nvGrpSpPr>
          <p:cNvPr id="109" name="组合 108"/>
          <p:cNvGrpSpPr/>
          <p:nvPr/>
        </p:nvGrpSpPr>
        <p:grpSpPr>
          <a:xfrm flipH="1" flipV="1">
            <a:off x="7539178" y="4220024"/>
            <a:ext cx="1604822" cy="923926"/>
            <a:chOff x="0" y="-1"/>
            <a:chExt cx="7563224" cy="4354287"/>
          </a:xfrm>
        </p:grpSpPr>
        <p:pic>
          <p:nvPicPr>
            <p:cNvPr id="110" name="图片 109"/>
            <p:cNvPicPr>
              <a:picLocks noChangeAspect="1"/>
            </p:cNvPicPr>
            <p:nvPr/>
          </p:nvPicPr>
          <p:blipFill>
            <a:blip r:embed="rId3"/>
            <a:stretch>
              <a:fillRect/>
            </a:stretch>
          </p:blipFill>
          <p:spPr>
            <a:xfrm>
              <a:off x="0" y="-1"/>
              <a:ext cx="7563224" cy="4354287"/>
            </a:xfrm>
            <a:prstGeom prst="rect">
              <a:avLst/>
            </a:prstGeom>
          </p:spPr>
        </p:pic>
        <p:pic>
          <p:nvPicPr>
            <p:cNvPr id="111" name="图片 110"/>
            <p:cNvPicPr>
              <a:picLocks noChangeAspect="1"/>
            </p:cNvPicPr>
            <p:nvPr/>
          </p:nvPicPr>
          <p:blipFill>
            <a:blip r:embed="rId4"/>
            <a:stretch>
              <a:fillRect/>
            </a:stretch>
          </p:blipFill>
          <p:spPr>
            <a:xfrm>
              <a:off x="2" y="0"/>
              <a:ext cx="6255656" cy="1990719"/>
            </a:xfrm>
            <a:prstGeom prst="rect">
              <a:avLst/>
            </a:prstGeom>
          </p:spPr>
        </p:pic>
      </p:grpSp>
      <p:sp>
        <p:nvSpPr>
          <p:cNvPr id="11" name="Oval 173"/>
          <p:cNvSpPr>
            <a:spLocks noChangeArrowheads="1"/>
          </p:cNvSpPr>
          <p:nvPr/>
        </p:nvSpPr>
        <p:spPr bwMode="auto">
          <a:xfrm>
            <a:off x="1643380" y="2541270"/>
            <a:ext cx="283210" cy="284480"/>
          </a:xfrm>
          <a:prstGeom prst="ellipse">
            <a:avLst/>
          </a:prstGeom>
          <a:solidFill>
            <a:srgbClr val="16B6C2"/>
          </a:solidFill>
          <a:ln>
            <a:noFill/>
          </a:ln>
        </p:spPr>
        <p:txBody>
          <a:bodyPr vert="horz" wrap="square" lIns="0" tIns="0" rIns="0" bIns="0" numCol="1" anchor="ctr" anchorCtr="1" compatLnSpc="1"/>
          <a:lstStyle/>
          <a:p>
            <a:pPr algn="ctr"/>
            <a:r>
              <a:rPr lang="en-US" altLang="zh-CN" sz="1600" b="1">
                <a:solidFill>
                  <a:schemeClr val="bg1"/>
                </a:solidFill>
                <a:latin typeface="微软雅黑" panose="020B0503020204020204" pitchFamily="34" charset="-122"/>
                <a:ea typeface="微软雅黑" panose="020B0503020204020204" pitchFamily="34" charset="-122"/>
              </a:rPr>
              <a:t>1</a:t>
            </a:r>
          </a:p>
        </p:txBody>
      </p:sp>
      <p:sp>
        <p:nvSpPr>
          <p:cNvPr id="12" name="Oval 174"/>
          <p:cNvSpPr>
            <a:spLocks noChangeArrowheads="1"/>
          </p:cNvSpPr>
          <p:nvPr/>
        </p:nvSpPr>
        <p:spPr bwMode="auto">
          <a:xfrm>
            <a:off x="4493260" y="2519680"/>
            <a:ext cx="283210" cy="283210"/>
          </a:xfrm>
          <a:prstGeom prst="ellipse">
            <a:avLst/>
          </a:prstGeom>
          <a:solidFill>
            <a:srgbClr val="EAA700"/>
          </a:solidFill>
          <a:ln>
            <a:noFill/>
          </a:ln>
        </p:spPr>
        <p:txBody>
          <a:bodyPr vert="horz" wrap="square" lIns="0" tIns="17780" rIns="0" bIns="0" numCol="1" anchor="ctr" anchorCtr="1" compatLnSpc="1"/>
          <a:lstStyle/>
          <a:p>
            <a:pPr algn="ctr"/>
            <a:r>
              <a:rPr lang="en-US" altLang="zh-CN" sz="1800" b="1">
                <a:solidFill>
                  <a:schemeClr val="bg1"/>
                </a:solidFill>
                <a:latin typeface="微软雅黑" panose="020B0503020204020204" pitchFamily="34" charset="-122"/>
                <a:ea typeface="微软雅黑" panose="020B0503020204020204" pitchFamily="34" charset="-122"/>
              </a:rPr>
              <a:t>2</a:t>
            </a:r>
            <a:endParaRPr lang="en-US" altLang="zh-CN" sz="1350"/>
          </a:p>
        </p:txBody>
      </p:sp>
      <p:sp>
        <p:nvSpPr>
          <p:cNvPr id="13" name="Oval 175"/>
          <p:cNvSpPr>
            <a:spLocks noChangeArrowheads="1"/>
          </p:cNvSpPr>
          <p:nvPr/>
        </p:nvSpPr>
        <p:spPr bwMode="auto">
          <a:xfrm>
            <a:off x="7132955" y="2523490"/>
            <a:ext cx="280670" cy="281305"/>
          </a:xfrm>
          <a:prstGeom prst="ellipse">
            <a:avLst/>
          </a:prstGeom>
          <a:solidFill>
            <a:srgbClr val="DB1951"/>
          </a:solidFill>
          <a:ln>
            <a:noFill/>
          </a:ln>
        </p:spPr>
        <p:txBody>
          <a:bodyPr vert="horz" wrap="square" lIns="0" tIns="17780" rIns="17780" bIns="0" numCol="1" anchor="ctr" anchorCtr="1" compatLnSpc="1"/>
          <a:lstStyle/>
          <a:p>
            <a:pPr algn="just"/>
            <a:r>
              <a:rPr lang="en-US" altLang="zh-CN" sz="1800" b="1">
                <a:solidFill>
                  <a:schemeClr val="bg1"/>
                </a:solidFill>
                <a:latin typeface="微软雅黑" panose="020B0503020204020204" pitchFamily="34" charset="-122"/>
                <a:ea typeface="微软雅黑" panose="020B0503020204020204" pitchFamily="34" charset="-122"/>
              </a:rPr>
              <a:t>3</a:t>
            </a:r>
            <a:endParaRPr lang="en-US" altLang="zh-CN" sz="135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41020" y="232410"/>
            <a:ext cx="304482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第一章  法律法规</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3"/>
            <a:stretch>
              <a:fillRect/>
            </a:stretch>
          </p:blipFill>
          <p:spPr>
            <a:xfrm>
              <a:off x="0" y="-1"/>
              <a:ext cx="7563224" cy="4354287"/>
            </a:xfrm>
            <a:prstGeom prst="rect">
              <a:avLst/>
            </a:prstGeom>
          </p:spPr>
        </p:pic>
        <p:pic>
          <p:nvPicPr>
            <p:cNvPr id="49" name="图片 48"/>
            <p:cNvPicPr>
              <a:picLocks noChangeAspect="1"/>
            </p:cNvPicPr>
            <p:nvPr/>
          </p:nvPicPr>
          <p:blipFill>
            <a:blip r:embed="rId4"/>
            <a:stretch>
              <a:fillRect/>
            </a:stretch>
          </p:blipFill>
          <p:spPr>
            <a:xfrm>
              <a:off x="2" y="0"/>
              <a:ext cx="6255656" cy="1990719"/>
            </a:xfrm>
            <a:prstGeom prst="rect">
              <a:avLst/>
            </a:prstGeom>
          </p:spPr>
        </p:pic>
      </p:grpSp>
      <p:grpSp>
        <p:nvGrpSpPr>
          <p:cNvPr id="94" name="组合 93"/>
          <p:cNvGrpSpPr/>
          <p:nvPr/>
        </p:nvGrpSpPr>
        <p:grpSpPr>
          <a:xfrm>
            <a:off x="1446530" y="1124585"/>
            <a:ext cx="6250940" cy="3279140"/>
            <a:chOff x="2467" y="1576"/>
            <a:chExt cx="9844" cy="5164"/>
          </a:xfrm>
        </p:grpSpPr>
        <p:sp>
          <p:nvSpPr>
            <p:cNvPr id="82" name="文本框 81"/>
            <p:cNvSpPr txBox="1"/>
            <p:nvPr/>
          </p:nvSpPr>
          <p:spPr>
            <a:xfrm>
              <a:off x="2468" y="2278"/>
              <a:ext cx="2250" cy="580"/>
            </a:xfrm>
            <a:prstGeom prst="rect">
              <a:avLst/>
            </a:prstGeom>
            <a:noFill/>
            <a:ln w="28575">
              <a:solidFill>
                <a:srgbClr val="16B6C2"/>
              </a:solidFill>
            </a:ln>
          </p:spPr>
          <p:txBody>
            <a:bodyPr wrap="square" rtlCol="0" anchor="t">
              <a:spAutoFit/>
            </a:bodyPr>
            <a:lstStyle/>
            <a:p>
              <a:pPr algn="ct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第四条</a:t>
              </a:r>
            </a:p>
          </p:txBody>
        </p:sp>
        <p:sp>
          <p:nvSpPr>
            <p:cNvPr id="83" name="文本框 82"/>
            <p:cNvSpPr txBox="1"/>
            <p:nvPr/>
          </p:nvSpPr>
          <p:spPr>
            <a:xfrm>
              <a:off x="2467" y="3626"/>
              <a:ext cx="2251" cy="580"/>
            </a:xfrm>
            <a:prstGeom prst="rect">
              <a:avLst/>
            </a:prstGeom>
            <a:noFill/>
            <a:ln w="28575">
              <a:solidFill>
                <a:srgbClr val="EAA700"/>
              </a:solidFill>
            </a:ln>
          </p:spPr>
          <p:txBody>
            <a:bodyPr wrap="square" rtlCol="0" anchor="t">
              <a:spAutoFit/>
            </a:bodyPr>
            <a:lstStyle/>
            <a:p>
              <a:pPr algn="ct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第五条</a:t>
              </a:r>
            </a:p>
          </p:txBody>
        </p:sp>
        <p:sp>
          <p:nvSpPr>
            <p:cNvPr id="84" name="文本框 83"/>
            <p:cNvSpPr txBox="1"/>
            <p:nvPr/>
          </p:nvSpPr>
          <p:spPr>
            <a:xfrm>
              <a:off x="4717" y="1576"/>
              <a:ext cx="7472" cy="1307"/>
            </a:xfrm>
            <a:prstGeom prst="rect">
              <a:avLst/>
            </a:prstGeom>
            <a:noFill/>
          </p:spPr>
          <p:txBody>
            <a:bodyPr wrap="square" rtlCol="0" anchor="t">
              <a:spAutoFit/>
            </a:bodyPr>
            <a:lstStyle/>
            <a:p>
              <a:pPr algn="just" fontAlgn="auto"/>
              <a:r>
                <a:rPr lang="zh-CN" altLang="en-US" sz="1600" dirty="0">
                  <a:solidFill>
                    <a:prstClr val="black"/>
                  </a:solidFill>
                  <a:latin typeface="微软雅黑" panose="020B0503020204020204" pitchFamily="34" charset="-122"/>
                  <a:ea typeface="微软雅黑" panose="020B0503020204020204" pitchFamily="34" charset="-122"/>
                  <a:sym typeface="+mn-ea"/>
                </a:rPr>
                <a:t>生产经营单位必须遵守本法和其他有关安全生产的法律、法规，加强安全生产管理，建立、健全安全生产责任制度，完善安全生产条件，确保安全生产。</a:t>
              </a:r>
            </a:p>
          </p:txBody>
        </p:sp>
        <p:sp>
          <p:nvSpPr>
            <p:cNvPr id="85" name="文本框 84"/>
            <p:cNvSpPr txBox="1"/>
            <p:nvPr/>
          </p:nvSpPr>
          <p:spPr>
            <a:xfrm>
              <a:off x="4728" y="3321"/>
              <a:ext cx="7460" cy="919"/>
            </a:xfrm>
            <a:prstGeom prst="rect">
              <a:avLst/>
            </a:prstGeom>
            <a:noFill/>
          </p:spPr>
          <p:txBody>
            <a:bodyPr wrap="square" rtlCol="0" anchor="t">
              <a:spAutoFit/>
            </a:bodyPr>
            <a:lstStyle/>
            <a:p>
              <a:pPr algn="just" defTabSz="914400" fontAlgn="auto"/>
              <a:r>
                <a:rPr lang="zh-CN" altLang="en-US" sz="1600" dirty="0">
                  <a:solidFill>
                    <a:prstClr val="black"/>
                  </a:solidFill>
                  <a:latin typeface="微软雅黑" panose="020B0503020204020204" pitchFamily="34" charset="-122"/>
                  <a:ea typeface="微软雅黑" panose="020B0503020204020204" pitchFamily="34" charset="-122"/>
                  <a:sym typeface="+mn-ea"/>
                </a:rPr>
                <a:t>生产经营单位的主要负责人对本单位的安全生产工作全面负责。</a:t>
              </a:r>
            </a:p>
          </p:txBody>
        </p:sp>
        <p:sp>
          <p:nvSpPr>
            <p:cNvPr id="86" name="文本框 85"/>
            <p:cNvSpPr txBox="1"/>
            <p:nvPr/>
          </p:nvSpPr>
          <p:spPr>
            <a:xfrm>
              <a:off x="4713" y="4621"/>
              <a:ext cx="7475" cy="2082"/>
            </a:xfrm>
            <a:prstGeom prst="rect">
              <a:avLst/>
            </a:prstGeom>
            <a:noFill/>
          </p:spPr>
          <p:txBody>
            <a:bodyPr wrap="square" rtlCol="0" anchor="t">
              <a:spAutoFit/>
            </a:bodyPr>
            <a:lstStyle/>
            <a:p>
              <a:pPr algn="just" fontAlgn="auto"/>
              <a:r>
                <a:rPr lang="zh-CN" altLang="en-US" sz="1600" dirty="0">
                  <a:solidFill>
                    <a:prstClr val="black"/>
                  </a:solidFill>
                  <a:latin typeface="微软雅黑" panose="020B0503020204020204" pitchFamily="34" charset="-122"/>
                  <a:ea typeface="微软雅黑" panose="020B0503020204020204" pitchFamily="34" charset="-122"/>
                  <a:sym typeface="+mn-ea"/>
                </a:rPr>
                <a:t>生产经营单位的特种作业人员必须按照国家有关规定经专门的安全作业培训，取得相应资格，方可上岗作业。</a:t>
              </a:r>
            </a:p>
            <a:p>
              <a:pPr algn="just" fontAlgn="auto"/>
              <a:r>
                <a:rPr lang="zh-CN" altLang="en-US" sz="1600" dirty="0">
                  <a:solidFill>
                    <a:prstClr val="black"/>
                  </a:solidFill>
                  <a:latin typeface="微软雅黑" panose="020B0503020204020204" pitchFamily="34" charset="-122"/>
                  <a:ea typeface="微软雅黑" panose="020B0503020204020204" pitchFamily="34" charset="-122"/>
                  <a:sym typeface="+mn-ea"/>
                </a:rPr>
                <a:t>特种作业人员的范围由国务院安全生产监督管理部门会同国务院有关部门确定。</a:t>
              </a:r>
            </a:p>
          </p:txBody>
        </p:sp>
        <p:sp>
          <p:nvSpPr>
            <p:cNvPr id="87" name="Oval 1"/>
            <p:cNvSpPr>
              <a:spLocks noChangeAspect="1"/>
            </p:cNvSpPr>
            <p:nvPr/>
          </p:nvSpPr>
          <p:spPr>
            <a:xfrm>
              <a:off x="12189" y="2806"/>
              <a:ext cx="107" cy="107"/>
            </a:xfrm>
            <a:prstGeom prst="ellipse">
              <a:avLst/>
            </a:prstGeom>
            <a:solidFill>
              <a:srgbClr val="16B6C2"/>
            </a:solidFill>
            <a:ln w="25400">
              <a:solidFill>
                <a:srgbClr val="16B6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sp>
          <p:nvSpPr>
            <p:cNvPr id="88" name="Oval 121"/>
            <p:cNvSpPr>
              <a:spLocks noChangeAspect="1"/>
            </p:cNvSpPr>
            <p:nvPr/>
          </p:nvSpPr>
          <p:spPr>
            <a:xfrm>
              <a:off x="12194" y="4161"/>
              <a:ext cx="107" cy="107"/>
            </a:xfrm>
            <a:prstGeom prst="ellipse">
              <a:avLst/>
            </a:prstGeom>
            <a:solidFill>
              <a:srgbClr val="EAA700"/>
            </a:solidFill>
            <a:ln w="25400">
              <a:solidFill>
                <a:srgbClr val="EAA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sp>
          <p:nvSpPr>
            <p:cNvPr id="89" name="Rectangle 82"/>
            <p:cNvSpPr/>
            <p:nvPr/>
          </p:nvSpPr>
          <p:spPr>
            <a:xfrm>
              <a:off x="4717" y="2846"/>
              <a:ext cx="7558" cy="42"/>
            </a:xfrm>
            <a:prstGeom prst="rect">
              <a:avLst/>
            </a:prstGeom>
            <a:solidFill>
              <a:srgbClr val="16B6C2"/>
            </a:solidFill>
            <a:ln>
              <a:noFill/>
            </a:ln>
          </p:spPr>
          <p:style>
            <a:lnRef idx="2">
              <a:schemeClr val="accent1">
                <a:shade val="50000"/>
              </a:schemeClr>
            </a:lnRef>
            <a:fillRef idx="1">
              <a:schemeClr val="accent1"/>
            </a:fillRef>
            <a:effectRef idx="0">
              <a:schemeClr val="accent1"/>
            </a:effectRef>
            <a:fontRef idx="minor">
              <a:schemeClr val="lt1"/>
            </a:fontRef>
          </p:style>
          <p:txBody>
            <a:bodyPr lIns="137132" tIns="68566" rIns="137132" bIns="68566" rtlCol="0" anchor="ctr"/>
            <a:lstStyle/>
            <a:p>
              <a:pPr algn="ctr"/>
              <a:endParaRPr lang="en-US" sz="750" b="1">
                <a:solidFill>
                  <a:schemeClr val="tx1"/>
                </a:solidFill>
                <a:latin typeface="Montserrat Semi" charset="0"/>
                <a:ea typeface="Montserrat Semi" charset="0"/>
                <a:cs typeface="Montserrat Semi" charset="0"/>
              </a:endParaRPr>
            </a:p>
          </p:txBody>
        </p:sp>
        <p:sp>
          <p:nvSpPr>
            <p:cNvPr id="90" name="Rectangle 119"/>
            <p:cNvSpPr/>
            <p:nvPr/>
          </p:nvSpPr>
          <p:spPr>
            <a:xfrm>
              <a:off x="4732" y="4178"/>
              <a:ext cx="7557" cy="42"/>
            </a:xfrm>
            <a:prstGeom prst="rect">
              <a:avLst/>
            </a:prstGeom>
            <a:solidFill>
              <a:srgbClr val="EAA700"/>
            </a:solidFill>
            <a:ln>
              <a:solidFill>
                <a:srgbClr val="EAA700"/>
              </a:solidFill>
            </a:ln>
          </p:spPr>
          <p:style>
            <a:lnRef idx="2">
              <a:schemeClr val="accent1">
                <a:shade val="50000"/>
              </a:schemeClr>
            </a:lnRef>
            <a:fillRef idx="1">
              <a:schemeClr val="accent1"/>
            </a:fillRef>
            <a:effectRef idx="0">
              <a:schemeClr val="accent1"/>
            </a:effectRef>
            <a:fontRef idx="minor">
              <a:schemeClr val="lt1"/>
            </a:fontRef>
          </p:style>
          <p:txBody>
            <a:bodyPr lIns="137132" tIns="68566" rIns="137132" bIns="68566" rtlCol="0" anchor="ctr"/>
            <a:lstStyle/>
            <a:p>
              <a:pPr algn="ctr"/>
              <a:endParaRPr lang="en-US" sz="750" b="1">
                <a:solidFill>
                  <a:schemeClr val="tx1"/>
                </a:solidFill>
                <a:latin typeface="Montserrat Semi" charset="0"/>
                <a:ea typeface="Montserrat Semi" charset="0"/>
                <a:cs typeface="Montserrat Semi" charset="0"/>
              </a:endParaRPr>
            </a:p>
          </p:txBody>
        </p:sp>
        <p:sp>
          <p:nvSpPr>
            <p:cNvPr id="91" name="Oval 131"/>
            <p:cNvSpPr>
              <a:spLocks noChangeAspect="1"/>
            </p:cNvSpPr>
            <p:nvPr/>
          </p:nvSpPr>
          <p:spPr>
            <a:xfrm>
              <a:off x="12204" y="6633"/>
              <a:ext cx="107" cy="107"/>
            </a:xfrm>
            <a:prstGeom prst="ellipse">
              <a:avLst/>
            </a:prstGeom>
            <a:solidFill>
              <a:srgbClr val="DB1951"/>
            </a:solidFill>
            <a:ln w="25400">
              <a:solidFill>
                <a:srgbClr val="DB19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sp>
          <p:nvSpPr>
            <p:cNvPr id="92" name="文本框 91"/>
            <p:cNvSpPr txBox="1"/>
            <p:nvPr/>
          </p:nvSpPr>
          <p:spPr>
            <a:xfrm>
              <a:off x="2467" y="6115"/>
              <a:ext cx="2225" cy="580"/>
            </a:xfrm>
            <a:prstGeom prst="rect">
              <a:avLst/>
            </a:prstGeom>
            <a:noFill/>
            <a:ln w="28575">
              <a:solidFill>
                <a:srgbClr val="DB1951"/>
              </a:solidFill>
            </a:ln>
          </p:spPr>
          <p:txBody>
            <a:bodyPr wrap="square" rtlCol="0" anchor="t">
              <a:spAutoFit/>
            </a:bodyPr>
            <a:lstStyle/>
            <a:p>
              <a:pPr algn="ct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第二十七条</a:t>
              </a:r>
              <a:endPar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endParaRPr>
            </a:p>
          </p:txBody>
        </p:sp>
        <p:sp>
          <p:nvSpPr>
            <p:cNvPr id="93" name="Rectangle 119"/>
            <p:cNvSpPr/>
            <p:nvPr/>
          </p:nvSpPr>
          <p:spPr>
            <a:xfrm>
              <a:off x="4662" y="6665"/>
              <a:ext cx="7557" cy="42"/>
            </a:xfrm>
            <a:prstGeom prst="rect">
              <a:avLst/>
            </a:prstGeom>
            <a:solidFill>
              <a:srgbClr val="DB1951"/>
            </a:solidFill>
            <a:ln>
              <a:solidFill>
                <a:srgbClr val="DB1951"/>
              </a:solidFill>
            </a:ln>
          </p:spPr>
          <p:style>
            <a:lnRef idx="2">
              <a:schemeClr val="accent1">
                <a:shade val="50000"/>
              </a:schemeClr>
            </a:lnRef>
            <a:fillRef idx="1">
              <a:schemeClr val="accent1"/>
            </a:fillRef>
            <a:effectRef idx="0">
              <a:schemeClr val="accent1"/>
            </a:effectRef>
            <a:fontRef idx="minor">
              <a:schemeClr val="lt1"/>
            </a:fontRef>
          </p:style>
          <p:txBody>
            <a:bodyPr lIns="137132" tIns="68566" rIns="137132" bIns="68566" rtlCol="0" anchor="ctr"/>
            <a:lstStyle/>
            <a:p>
              <a:pPr algn="ctr"/>
              <a:endParaRPr lang="en-US" sz="750" b="1">
                <a:solidFill>
                  <a:schemeClr val="tx1"/>
                </a:solidFill>
                <a:latin typeface="Montserrat Semi" charset="0"/>
                <a:ea typeface="Montserrat Semi" charset="0"/>
                <a:cs typeface="Montserrat Semi" charset="0"/>
              </a:endParaRPr>
            </a:p>
          </p:txBody>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50545" y="232410"/>
            <a:ext cx="400494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第四章  典型事故案例分析</a:t>
            </a:r>
          </a:p>
        </p:txBody>
      </p:sp>
      <p:sp>
        <p:nvSpPr>
          <p:cNvPr id="6" name="文本框 5"/>
          <p:cNvSpPr txBox="1"/>
          <p:nvPr/>
        </p:nvSpPr>
        <p:spPr>
          <a:xfrm>
            <a:off x="550545" y="691515"/>
            <a:ext cx="2468880" cy="383540"/>
          </a:xfrm>
          <a:prstGeom prst="rect">
            <a:avLst/>
          </a:prstGeom>
          <a:noFill/>
        </p:spPr>
        <p:txBody>
          <a:bodyPr wrap="none" rtlCol="0" anchor="t">
            <a:spAutoFit/>
          </a:bodyPr>
          <a:lstStyle/>
          <a:p>
            <a:pPr algn="l"/>
            <a:r>
              <a:rPr lang="zh-CN" altLang="en-US" sz="19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三、责任认定与追究</a:t>
            </a:r>
          </a:p>
        </p:txBody>
      </p:sp>
      <p:grpSp>
        <p:nvGrpSpPr>
          <p:cNvPr id="109" name="组合 108"/>
          <p:cNvGrpSpPr/>
          <p:nvPr/>
        </p:nvGrpSpPr>
        <p:grpSpPr>
          <a:xfrm flipH="1" flipV="1">
            <a:off x="7539178" y="4220024"/>
            <a:ext cx="1604822" cy="923926"/>
            <a:chOff x="0" y="-1"/>
            <a:chExt cx="7563224" cy="4354287"/>
          </a:xfrm>
        </p:grpSpPr>
        <p:pic>
          <p:nvPicPr>
            <p:cNvPr id="110" name="图片 109"/>
            <p:cNvPicPr>
              <a:picLocks noChangeAspect="1"/>
            </p:cNvPicPr>
            <p:nvPr/>
          </p:nvPicPr>
          <p:blipFill>
            <a:blip r:embed="rId3"/>
            <a:stretch>
              <a:fillRect/>
            </a:stretch>
          </p:blipFill>
          <p:spPr>
            <a:xfrm>
              <a:off x="0" y="-1"/>
              <a:ext cx="7563224" cy="4354287"/>
            </a:xfrm>
            <a:prstGeom prst="rect">
              <a:avLst/>
            </a:prstGeom>
          </p:spPr>
        </p:pic>
        <p:pic>
          <p:nvPicPr>
            <p:cNvPr id="111" name="图片 110"/>
            <p:cNvPicPr>
              <a:picLocks noChangeAspect="1"/>
            </p:cNvPicPr>
            <p:nvPr/>
          </p:nvPicPr>
          <p:blipFill>
            <a:blip r:embed="rId4"/>
            <a:stretch>
              <a:fillRect/>
            </a:stretch>
          </p:blipFill>
          <p:spPr>
            <a:xfrm>
              <a:off x="2" y="0"/>
              <a:ext cx="6255656" cy="1990719"/>
            </a:xfrm>
            <a:prstGeom prst="rect">
              <a:avLst/>
            </a:prstGeom>
          </p:spPr>
        </p:pic>
      </p:grpSp>
      <p:sp>
        <p:nvSpPr>
          <p:cNvPr id="10" name="Freeform 172"/>
          <p:cNvSpPr/>
          <p:nvPr/>
        </p:nvSpPr>
        <p:spPr bwMode="auto">
          <a:xfrm>
            <a:off x="2117725" y="1538605"/>
            <a:ext cx="5458460" cy="2874645"/>
          </a:xfrm>
          <a:custGeom>
            <a:avLst/>
            <a:gdLst>
              <a:gd name="T0" fmla="*/ 5603 w 5603"/>
              <a:gd name="T1" fmla="*/ 2951 h 2951"/>
              <a:gd name="T2" fmla="*/ 5171 w 5603"/>
              <a:gd name="T3" fmla="*/ 2951 h 2951"/>
              <a:gd name="T4" fmla="*/ 5166 w 5603"/>
              <a:gd name="T5" fmla="*/ 2948 h 2951"/>
              <a:gd name="T6" fmla="*/ 494 w 5603"/>
              <a:gd name="T7" fmla="*/ 43 h 2951"/>
              <a:gd name="T8" fmla="*/ 0 w 5603"/>
              <a:gd name="T9" fmla="*/ 43 h 2951"/>
              <a:gd name="T10" fmla="*/ 0 w 5603"/>
              <a:gd name="T11" fmla="*/ 0 h 2951"/>
              <a:gd name="T12" fmla="*/ 507 w 5603"/>
              <a:gd name="T13" fmla="*/ 0 h 2951"/>
              <a:gd name="T14" fmla="*/ 513 w 5603"/>
              <a:gd name="T15" fmla="*/ 3 h 2951"/>
              <a:gd name="T16" fmla="*/ 5182 w 5603"/>
              <a:gd name="T17" fmla="*/ 2908 h 2951"/>
              <a:gd name="T18" fmla="*/ 5603 w 5603"/>
              <a:gd name="T19" fmla="*/ 2908 h 2951"/>
              <a:gd name="T20" fmla="*/ 5603 w 5603"/>
              <a:gd name="T21" fmla="*/ 2951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03" h="2951">
                <a:moveTo>
                  <a:pt x="5603" y="2951"/>
                </a:moveTo>
                <a:lnTo>
                  <a:pt x="5171" y="2951"/>
                </a:lnTo>
                <a:lnTo>
                  <a:pt x="5166" y="2948"/>
                </a:lnTo>
                <a:lnTo>
                  <a:pt x="494" y="43"/>
                </a:lnTo>
                <a:lnTo>
                  <a:pt x="0" y="43"/>
                </a:lnTo>
                <a:lnTo>
                  <a:pt x="0" y="0"/>
                </a:lnTo>
                <a:lnTo>
                  <a:pt x="507" y="0"/>
                </a:lnTo>
                <a:lnTo>
                  <a:pt x="513" y="3"/>
                </a:lnTo>
                <a:lnTo>
                  <a:pt x="5182" y="2908"/>
                </a:lnTo>
                <a:lnTo>
                  <a:pt x="5603" y="2908"/>
                </a:lnTo>
                <a:lnTo>
                  <a:pt x="5603" y="2951"/>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11" name="Oval 173"/>
          <p:cNvSpPr>
            <a:spLocks noChangeArrowheads="1"/>
          </p:cNvSpPr>
          <p:nvPr/>
        </p:nvSpPr>
        <p:spPr bwMode="auto">
          <a:xfrm>
            <a:off x="3080385" y="1790700"/>
            <a:ext cx="283210" cy="284480"/>
          </a:xfrm>
          <a:prstGeom prst="ellipse">
            <a:avLst/>
          </a:prstGeom>
          <a:solidFill>
            <a:srgbClr val="16B6C2"/>
          </a:solidFill>
          <a:ln>
            <a:noFill/>
          </a:ln>
        </p:spPr>
        <p:txBody>
          <a:bodyPr vert="horz" wrap="square" lIns="0" tIns="0" rIns="0" bIns="0" numCol="1" anchor="ctr" anchorCtr="1" compatLnSpc="1"/>
          <a:lstStyle/>
          <a:p>
            <a:pPr algn="ctr"/>
            <a:r>
              <a:rPr lang="en-US" altLang="zh-CN" sz="1600" b="1">
                <a:solidFill>
                  <a:schemeClr val="bg1"/>
                </a:solidFill>
                <a:latin typeface="微软雅黑" panose="020B0503020204020204" pitchFamily="34" charset="-122"/>
                <a:ea typeface="微软雅黑" panose="020B0503020204020204" pitchFamily="34" charset="-122"/>
              </a:rPr>
              <a:t>4</a:t>
            </a:r>
          </a:p>
        </p:txBody>
      </p:sp>
      <p:sp>
        <p:nvSpPr>
          <p:cNvPr id="12" name="Oval 174"/>
          <p:cNvSpPr>
            <a:spLocks noChangeArrowheads="1"/>
          </p:cNvSpPr>
          <p:nvPr/>
        </p:nvSpPr>
        <p:spPr bwMode="auto">
          <a:xfrm>
            <a:off x="4055110" y="2405380"/>
            <a:ext cx="283210" cy="283210"/>
          </a:xfrm>
          <a:prstGeom prst="ellipse">
            <a:avLst/>
          </a:prstGeom>
          <a:solidFill>
            <a:srgbClr val="EAA700"/>
          </a:solidFill>
          <a:ln>
            <a:noFill/>
          </a:ln>
        </p:spPr>
        <p:txBody>
          <a:bodyPr vert="horz" wrap="square" lIns="0" tIns="17780" rIns="0" bIns="0" numCol="1" anchor="ctr" anchorCtr="1" compatLnSpc="1"/>
          <a:lstStyle/>
          <a:p>
            <a:pPr algn="ctr"/>
            <a:r>
              <a:rPr lang="en-US" altLang="zh-CN" sz="1800" b="1">
                <a:solidFill>
                  <a:schemeClr val="bg1"/>
                </a:solidFill>
                <a:latin typeface="微软雅黑" panose="020B0503020204020204" pitchFamily="34" charset="-122"/>
                <a:ea typeface="微软雅黑" panose="020B0503020204020204" pitchFamily="34" charset="-122"/>
              </a:rPr>
              <a:t>5</a:t>
            </a:r>
            <a:endParaRPr lang="en-US" altLang="zh-CN" sz="1350"/>
          </a:p>
        </p:txBody>
      </p:sp>
      <p:sp>
        <p:nvSpPr>
          <p:cNvPr id="13" name="Oval 175"/>
          <p:cNvSpPr>
            <a:spLocks noChangeArrowheads="1"/>
          </p:cNvSpPr>
          <p:nvPr/>
        </p:nvSpPr>
        <p:spPr bwMode="auto">
          <a:xfrm>
            <a:off x="5030470" y="3020060"/>
            <a:ext cx="280670" cy="281305"/>
          </a:xfrm>
          <a:prstGeom prst="ellipse">
            <a:avLst/>
          </a:prstGeom>
          <a:solidFill>
            <a:srgbClr val="DB1951"/>
          </a:solidFill>
          <a:ln>
            <a:noFill/>
          </a:ln>
        </p:spPr>
        <p:txBody>
          <a:bodyPr vert="horz" wrap="square" lIns="0" tIns="17780" rIns="17780" bIns="0" numCol="1" anchor="ctr" anchorCtr="1" compatLnSpc="1"/>
          <a:lstStyle/>
          <a:p>
            <a:pPr algn="just"/>
            <a:r>
              <a:rPr lang="en-US" altLang="zh-CN" sz="1800" b="1">
                <a:solidFill>
                  <a:schemeClr val="bg1"/>
                </a:solidFill>
                <a:latin typeface="微软雅黑" panose="020B0503020204020204" pitchFamily="34" charset="-122"/>
                <a:ea typeface="微软雅黑" panose="020B0503020204020204" pitchFamily="34" charset="-122"/>
              </a:rPr>
              <a:t>6</a:t>
            </a:r>
            <a:endParaRPr lang="en-US" altLang="zh-CN" sz="1350"/>
          </a:p>
        </p:txBody>
      </p:sp>
      <p:sp>
        <p:nvSpPr>
          <p:cNvPr id="14" name="Oval 176"/>
          <p:cNvSpPr>
            <a:spLocks noChangeArrowheads="1"/>
          </p:cNvSpPr>
          <p:nvPr/>
        </p:nvSpPr>
        <p:spPr bwMode="auto">
          <a:xfrm>
            <a:off x="6167120" y="3714750"/>
            <a:ext cx="280670" cy="284480"/>
          </a:xfrm>
          <a:prstGeom prst="ellipse">
            <a:avLst/>
          </a:prstGeom>
          <a:solidFill>
            <a:srgbClr val="484398"/>
          </a:solidFill>
          <a:ln>
            <a:noFill/>
          </a:ln>
        </p:spPr>
        <p:txBody>
          <a:bodyPr vert="horz" wrap="square" lIns="0" tIns="36195" rIns="0" bIns="0" numCol="1" anchor="ctr" anchorCtr="1" compatLnSpc="1"/>
          <a:lstStyle/>
          <a:p>
            <a:pPr algn="ctr"/>
            <a:r>
              <a:rPr lang="en-US" altLang="zh-CN" sz="1800" b="1">
                <a:solidFill>
                  <a:schemeClr val="bg1"/>
                </a:solidFill>
                <a:latin typeface="微软雅黑" panose="020B0503020204020204" pitchFamily="34" charset="-122"/>
                <a:ea typeface="微软雅黑" panose="020B0503020204020204" pitchFamily="34" charset="-122"/>
              </a:rPr>
              <a:t>7</a:t>
            </a:r>
            <a:endParaRPr lang="en-US" altLang="zh-CN" sz="1350"/>
          </a:p>
        </p:txBody>
      </p:sp>
      <p:sp>
        <p:nvSpPr>
          <p:cNvPr id="8" name="文本框 7"/>
          <p:cNvSpPr txBox="1"/>
          <p:nvPr/>
        </p:nvSpPr>
        <p:spPr>
          <a:xfrm>
            <a:off x="3344545" y="1101725"/>
            <a:ext cx="3124200" cy="1014730"/>
          </a:xfrm>
          <a:prstGeom prst="rect">
            <a:avLst/>
          </a:prstGeom>
          <a:noFill/>
        </p:spPr>
        <p:txBody>
          <a:bodyPr wrap="square" rtlCol="0" anchor="t">
            <a:spAutoFit/>
          </a:bodyPr>
          <a:lstStyle/>
          <a:p>
            <a:pPr algn="just"/>
            <a:r>
              <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项目部总工项建强对“安全技术交底流于形式，针对性不强”负有领导责任，给予项建强行政警告处分、绩效考核扣罚2016年度收入的5%。</a:t>
            </a:r>
          </a:p>
        </p:txBody>
      </p:sp>
      <p:sp>
        <p:nvSpPr>
          <p:cNvPr id="9" name="文本框 8"/>
          <p:cNvSpPr txBox="1"/>
          <p:nvPr/>
        </p:nvSpPr>
        <p:spPr>
          <a:xfrm>
            <a:off x="819785" y="2419350"/>
            <a:ext cx="3282950" cy="1245235"/>
          </a:xfrm>
          <a:prstGeom prst="rect">
            <a:avLst/>
          </a:prstGeom>
          <a:noFill/>
        </p:spPr>
        <p:txBody>
          <a:bodyPr wrap="square" rtlCol="0" anchor="t">
            <a:spAutoFit/>
          </a:bodyPr>
          <a:lstStyle/>
          <a:p>
            <a:pPr algn="just"/>
            <a:r>
              <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项目部生产调度陈学才对“劳动纪律松懈、安全检查不到位、灌云渔60210进场验收不到位”负有管理责任，给予陈学才行政记过处分、绩效考核扣罚5000元。</a:t>
            </a:r>
          </a:p>
        </p:txBody>
      </p:sp>
      <p:sp>
        <p:nvSpPr>
          <p:cNvPr id="19" name="文本框 18"/>
          <p:cNvSpPr txBox="1"/>
          <p:nvPr/>
        </p:nvSpPr>
        <p:spPr>
          <a:xfrm>
            <a:off x="5294630" y="2310130"/>
            <a:ext cx="3030855" cy="1014730"/>
          </a:xfrm>
          <a:prstGeom prst="rect">
            <a:avLst/>
          </a:prstGeom>
          <a:noFill/>
        </p:spPr>
        <p:txBody>
          <a:bodyPr wrap="square" rtlCol="0" anchor="t">
            <a:spAutoFit/>
          </a:bodyPr>
          <a:lstStyle/>
          <a:p>
            <a:pPr algn="just"/>
            <a:r>
              <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船舶调度王少华对“渔船载人、船机设备日常管理不规范”负有直接管理责任，给予王少华行政记过处分、绩效考核扣罚5000元。</a:t>
            </a:r>
            <a:endPar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762760" y="3714750"/>
            <a:ext cx="4432300" cy="1014730"/>
          </a:xfrm>
          <a:prstGeom prst="rect">
            <a:avLst/>
          </a:prstGeom>
          <a:noFill/>
        </p:spPr>
        <p:txBody>
          <a:bodyPr wrap="square" rtlCol="0" anchor="t">
            <a:spAutoFit/>
          </a:bodyPr>
          <a:lstStyle/>
          <a:p>
            <a:pPr algn="just"/>
            <a:r>
              <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项目部安全总监陈景柱对“灌云渔60210船员证书不适任、渔船载人、施工许可办理不及时、责任制不健全、安全检查不到位、灌云渔60210进场验收不到位”负有监督不力责任，给予陈景柱撤职处分。</a:t>
            </a:r>
            <a:endPar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50545" y="232410"/>
            <a:ext cx="400494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第四章  典型事故案例分析</a:t>
            </a:r>
          </a:p>
        </p:txBody>
      </p:sp>
      <p:sp>
        <p:nvSpPr>
          <p:cNvPr id="6" name="文本框 5"/>
          <p:cNvSpPr txBox="1"/>
          <p:nvPr/>
        </p:nvSpPr>
        <p:spPr>
          <a:xfrm>
            <a:off x="550545" y="739140"/>
            <a:ext cx="2468880" cy="383540"/>
          </a:xfrm>
          <a:prstGeom prst="rect">
            <a:avLst/>
          </a:prstGeom>
          <a:noFill/>
        </p:spPr>
        <p:txBody>
          <a:bodyPr wrap="none" rtlCol="0" anchor="t">
            <a:spAutoFit/>
          </a:bodyPr>
          <a:lstStyle/>
          <a:p>
            <a:pPr algn="l"/>
            <a:r>
              <a:rPr lang="zh-CN" altLang="en-US" sz="19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三、责任认定与追究</a:t>
            </a:r>
          </a:p>
        </p:txBody>
      </p:sp>
      <p:grpSp>
        <p:nvGrpSpPr>
          <p:cNvPr id="109" name="组合 108"/>
          <p:cNvGrpSpPr/>
          <p:nvPr/>
        </p:nvGrpSpPr>
        <p:grpSpPr>
          <a:xfrm flipH="1" flipV="1">
            <a:off x="7539178" y="4220024"/>
            <a:ext cx="1604822" cy="923926"/>
            <a:chOff x="0" y="-1"/>
            <a:chExt cx="7563224" cy="4354287"/>
          </a:xfrm>
        </p:grpSpPr>
        <p:pic>
          <p:nvPicPr>
            <p:cNvPr id="110" name="图片 109"/>
            <p:cNvPicPr>
              <a:picLocks noChangeAspect="1"/>
            </p:cNvPicPr>
            <p:nvPr/>
          </p:nvPicPr>
          <p:blipFill>
            <a:blip r:embed="rId3"/>
            <a:stretch>
              <a:fillRect/>
            </a:stretch>
          </p:blipFill>
          <p:spPr>
            <a:xfrm>
              <a:off x="0" y="-1"/>
              <a:ext cx="7563224" cy="4354287"/>
            </a:xfrm>
            <a:prstGeom prst="rect">
              <a:avLst/>
            </a:prstGeom>
          </p:spPr>
        </p:pic>
        <p:pic>
          <p:nvPicPr>
            <p:cNvPr id="111" name="图片 110"/>
            <p:cNvPicPr>
              <a:picLocks noChangeAspect="1"/>
            </p:cNvPicPr>
            <p:nvPr/>
          </p:nvPicPr>
          <p:blipFill>
            <a:blip r:embed="rId4"/>
            <a:stretch>
              <a:fillRect/>
            </a:stretch>
          </p:blipFill>
          <p:spPr>
            <a:xfrm>
              <a:off x="2" y="0"/>
              <a:ext cx="6255656" cy="1990719"/>
            </a:xfrm>
            <a:prstGeom prst="rect">
              <a:avLst/>
            </a:prstGeom>
          </p:spPr>
        </p:pic>
      </p:grpSp>
      <p:grpSp>
        <p:nvGrpSpPr>
          <p:cNvPr id="9" name="组合 8"/>
          <p:cNvGrpSpPr/>
          <p:nvPr/>
        </p:nvGrpSpPr>
        <p:grpSpPr>
          <a:xfrm>
            <a:off x="1176655" y="1226820"/>
            <a:ext cx="6790690" cy="3494405"/>
            <a:chOff x="1179" y="1932"/>
            <a:chExt cx="10694" cy="5503"/>
          </a:xfrm>
        </p:grpSpPr>
        <p:sp>
          <p:nvSpPr>
            <p:cNvPr id="88" name="文本框 87"/>
            <p:cNvSpPr txBox="1"/>
            <p:nvPr/>
          </p:nvSpPr>
          <p:spPr>
            <a:xfrm>
              <a:off x="1180" y="1932"/>
              <a:ext cx="4896" cy="1961"/>
            </a:xfrm>
            <a:prstGeom prst="rect">
              <a:avLst/>
            </a:prstGeom>
            <a:noFill/>
          </p:spPr>
          <p:txBody>
            <a:bodyPr wrap="square" rtlCol="0" anchor="t">
              <a:spAutoFit/>
            </a:bodyPr>
            <a:lstStyle/>
            <a:p>
              <a:pPr algn="just"/>
              <a:r>
                <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项目部设备部长史正亚对“灌云渔60210船员证书不适任、船机设备日常管理不规范、灌云渔60210进场验收不到位”负有直接管理责任，给予史正亚留用察看一年处分。</a:t>
              </a:r>
              <a:endPar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9" name="文本框 88"/>
            <p:cNvSpPr txBox="1"/>
            <p:nvPr/>
          </p:nvSpPr>
          <p:spPr>
            <a:xfrm>
              <a:off x="8178" y="1932"/>
              <a:ext cx="3694" cy="1961"/>
            </a:xfrm>
            <a:prstGeom prst="rect">
              <a:avLst/>
            </a:prstGeom>
            <a:noFill/>
          </p:spPr>
          <p:txBody>
            <a:bodyPr wrap="square" rtlCol="0" anchor="t">
              <a:spAutoFit/>
            </a:bodyPr>
            <a:lstStyle/>
            <a:p>
              <a:pPr algn="just"/>
              <a:r>
                <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项目部现场安全员张诗全对“安全检查不到位”负有监督不力责任，给予张诗全行政警告处分、绩效考核扣罚3000元。</a:t>
              </a:r>
              <a:endPar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0" name="文本框 89"/>
            <p:cNvSpPr txBox="1"/>
            <p:nvPr/>
          </p:nvSpPr>
          <p:spPr>
            <a:xfrm>
              <a:off x="1179" y="5111"/>
              <a:ext cx="4895" cy="2325"/>
            </a:xfrm>
            <a:prstGeom prst="rect">
              <a:avLst/>
            </a:prstGeom>
            <a:noFill/>
          </p:spPr>
          <p:txBody>
            <a:bodyPr wrap="square" rtlCol="0" anchor="t">
              <a:spAutoFit/>
            </a:bodyPr>
            <a:lstStyle/>
            <a:p>
              <a:pPr algn="just"/>
              <a:r>
                <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项目部现场施工员徐汉青、张海建、陈江东、李兰晶、江沭淮对“渔船载人”负有管理不力责任，给予徐汉青、张海建、陈江东、李兰晶、江沭淮通报批评处分、绩效考核各扣罚2000元。</a:t>
              </a:r>
              <a:endPar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1" name="文本框 90"/>
            <p:cNvSpPr txBox="1"/>
            <p:nvPr/>
          </p:nvSpPr>
          <p:spPr>
            <a:xfrm>
              <a:off x="8177" y="5111"/>
              <a:ext cx="3696" cy="2325"/>
            </a:xfrm>
            <a:prstGeom prst="rect">
              <a:avLst/>
            </a:prstGeom>
            <a:noFill/>
          </p:spPr>
          <p:txBody>
            <a:bodyPr wrap="square" rtlCol="0" anchor="t">
              <a:spAutoFit/>
            </a:bodyPr>
            <a:lstStyle/>
            <a:p>
              <a:pPr algn="just"/>
              <a:r>
                <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项目部技术质量部部长胡永波“安全技术交底流于形式，针对性不强”负有管理责任，给予胡永波行政警告处分、绩效考核扣罚3000元。</a:t>
              </a:r>
              <a:endPar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Oval 173"/>
            <p:cNvSpPr>
              <a:spLocks noChangeArrowheads="1"/>
            </p:cNvSpPr>
            <p:nvPr/>
          </p:nvSpPr>
          <p:spPr bwMode="auto">
            <a:xfrm>
              <a:off x="6075" y="2310"/>
              <a:ext cx="973" cy="977"/>
            </a:xfrm>
            <a:prstGeom prst="ellipse">
              <a:avLst/>
            </a:prstGeom>
            <a:solidFill>
              <a:srgbClr val="16B6C2"/>
            </a:solidFill>
            <a:ln>
              <a:noFill/>
            </a:ln>
          </p:spPr>
          <p:txBody>
            <a:bodyPr vert="horz" wrap="square" lIns="0" tIns="0" rIns="0" bIns="0" numCol="1" anchor="ctr" anchorCtr="1" compatLnSpc="1"/>
            <a:lstStyle/>
            <a:p>
              <a:pPr algn="ctr"/>
              <a:r>
                <a:rPr lang="en-US" altLang="zh-CN" sz="1600" b="1">
                  <a:solidFill>
                    <a:schemeClr val="bg1"/>
                  </a:solidFill>
                  <a:latin typeface="微软雅黑" panose="020B0503020204020204" pitchFamily="34" charset="-122"/>
                  <a:ea typeface="微软雅黑" panose="020B0503020204020204" pitchFamily="34" charset="-122"/>
                </a:rPr>
                <a:t>8</a:t>
              </a:r>
            </a:p>
          </p:txBody>
        </p:sp>
        <p:sp>
          <p:nvSpPr>
            <p:cNvPr id="2" name="Oval 173"/>
            <p:cNvSpPr>
              <a:spLocks noChangeArrowheads="1"/>
            </p:cNvSpPr>
            <p:nvPr/>
          </p:nvSpPr>
          <p:spPr bwMode="auto">
            <a:xfrm>
              <a:off x="6075" y="5435"/>
              <a:ext cx="973" cy="977"/>
            </a:xfrm>
            <a:prstGeom prst="ellipse">
              <a:avLst/>
            </a:prstGeom>
            <a:solidFill>
              <a:srgbClr val="DB1951"/>
            </a:solidFill>
            <a:ln>
              <a:noFill/>
            </a:ln>
          </p:spPr>
          <p:txBody>
            <a:bodyPr vert="horz" wrap="square" lIns="0" tIns="0" rIns="0" bIns="0" numCol="1" anchor="ctr" anchorCtr="1" compatLnSpc="1"/>
            <a:lstStyle/>
            <a:p>
              <a:pPr algn="ctr"/>
              <a:r>
                <a:rPr lang="en-US" altLang="zh-CN" sz="1600" b="1">
                  <a:solidFill>
                    <a:schemeClr val="bg1"/>
                  </a:solidFill>
                  <a:latin typeface="微软雅黑" panose="020B0503020204020204" pitchFamily="34" charset="-122"/>
                  <a:ea typeface="微软雅黑" panose="020B0503020204020204" pitchFamily="34" charset="-122"/>
                </a:rPr>
                <a:t>10</a:t>
              </a:r>
            </a:p>
          </p:txBody>
        </p:sp>
        <p:sp>
          <p:nvSpPr>
            <p:cNvPr id="7" name="Oval 173"/>
            <p:cNvSpPr>
              <a:spLocks noChangeArrowheads="1"/>
            </p:cNvSpPr>
            <p:nvPr/>
          </p:nvSpPr>
          <p:spPr bwMode="auto">
            <a:xfrm>
              <a:off x="7205" y="2310"/>
              <a:ext cx="973" cy="977"/>
            </a:xfrm>
            <a:prstGeom prst="ellipse">
              <a:avLst/>
            </a:prstGeom>
            <a:solidFill>
              <a:srgbClr val="EAA700"/>
            </a:solidFill>
            <a:ln>
              <a:noFill/>
            </a:ln>
          </p:spPr>
          <p:txBody>
            <a:bodyPr vert="horz" wrap="square" lIns="0" tIns="0" rIns="0" bIns="0" numCol="1" anchor="ctr" anchorCtr="1" compatLnSpc="1"/>
            <a:lstStyle/>
            <a:p>
              <a:pPr algn="ctr"/>
              <a:r>
                <a:rPr lang="en-US" altLang="zh-CN" sz="1600" b="1">
                  <a:solidFill>
                    <a:schemeClr val="bg1"/>
                  </a:solidFill>
                  <a:latin typeface="微软雅黑" panose="020B0503020204020204" pitchFamily="34" charset="-122"/>
                  <a:ea typeface="微软雅黑" panose="020B0503020204020204" pitchFamily="34" charset="-122"/>
                </a:rPr>
                <a:t>9</a:t>
              </a:r>
            </a:p>
          </p:txBody>
        </p:sp>
        <p:sp>
          <p:nvSpPr>
            <p:cNvPr id="8" name="Oval 173"/>
            <p:cNvSpPr>
              <a:spLocks noChangeArrowheads="1"/>
            </p:cNvSpPr>
            <p:nvPr/>
          </p:nvSpPr>
          <p:spPr bwMode="auto">
            <a:xfrm>
              <a:off x="7205" y="5435"/>
              <a:ext cx="973" cy="977"/>
            </a:xfrm>
            <a:prstGeom prst="ellipse">
              <a:avLst/>
            </a:prstGeom>
            <a:solidFill>
              <a:srgbClr val="484398"/>
            </a:solidFill>
            <a:ln>
              <a:noFill/>
            </a:ln>
          </p:spPr>
          <p:txBody>
            <a:bodyPr vert="horz" wrap="square" lIns="0" tIns="0" rIns="0" bIns="0" numCol="1" anchor="ctr" anchorCtr="1" compatLnSpc="1"/>
            <a:lstStyle/>
            <a:p>
              <a:pPr algn="ctr"/>
              <a:r>
                <a:rPr lang="en-US" altLang="zh-CN" sz="1600" b="1">
                  <a:solidFill>
                    <a:schemeClr val="bg1"/>
                  </a:solidFill>
                  <a:latin typeface="微软雅黑" panose="020B0503020204020204" pitchFamily="34" charset="-122"/>
                  <a:ea typeface="微软雅黑" panose="020B0503020204020204" pitchFamily="34" charset="-122"/>
                </a:rPr>
                <a:t>11</a:t>
              </a:r>
            </a:p>
          </p:txBody>
        </p:sp>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50545" y="232410"/>
            <a:ext cx="400494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第四章  典型事故案例分析</a:t>
            </a:r>
          </a:p>
        </p:txBody>
      </p:sp>
      <p:sp>
        <p:nvSpPr>
          <p:cNvPr id="6" name="文本框 5"/>
          <p:cNvSpPr txBox="1"/>
          <p:nvPr/>
        </p:nvSpPr>
        <p:spPr>
          <a:xfrm>
            <a:off x="550545" y="739140"/>
            <a:ext cx="2468880" cy="383540"/>
          </a:xfrm>
          <a:prstGeom prst="rect">
            <a:avLst/>
          </a:prstGeom>
          <a:noFill/>
        </p:spPr>
        <p:txBody>
          <a:bodyPr wrap="none" rtlCol="0" anchor="t">
            <a:spAutoFit/>
          </a:bodyPr>
          <a:lstStyle/>
          <a:p>
            <a:pPr algn="l"/>
            <a:r>
              <a:rPr lang="zh-CN" altLang="en-US" sz="19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三、责任认定与追究</a:t>
            </a:r>
          </a:p>
        </p:txBody>
      </p:sp>
      <p:grpSp>
        <p:nvGrpSpPr>
          <p:cNvPr id="109" name="组合 108"/>
          <p:cNvGrpSpPr/>
          <p:nvPr/>
        </p:nvGrpSpPr>
        <p:grpSpPr>
          <a:xfrm flipH="1" flipV="1">
            <a:off x="7539178" y="4220024"/>
            <a:ext cx="1604822" cy="923926"/>
            <a:chOff x="0" y="-1"/>
            <a:chExt cx="7563224" cy="4354287"/>
          </a:xfrm>
        </p:grpSpPr>
        <p:pic>
          <p:nvPicPr>
            <p:cNvPr id="110" name="图片 109"/>
            <p:cNvPicPr>
              <a:picLocks noChangeAspect="1"/>
            </p:cNvPicPr>
            <p:nvPr/>
          </p:nvPicPr>
          <p:blipFill>
            <a:blip r:embed="rId3"/>
            <a:stretch>
              <a:fillRect/>
            </a:stretch>
          </p:blipFill>
          <p:spPr>
            <a:xfrm>
              <a:off x="0" y="-1"/>
              <a:ext cx="7563224" cy="4354287"/>
            </a:xfrm>
            <a:prstGeom prst="rect">
              <a:avLst/>
            </a:prstGeom>
          </p:spPr>
        </p:pic>
        <p:pic>
          <p:nvPicPr>
            <p:cNvPr id="111" name="图片 110"/>
            <p:cNvPicPr>
              <a:picLocks noChangeAspect="1"/>
            </p:cNvPicPr>
            <p:nvPr/>
          </p:nvPicPr>
          <p:blipFill>
            <a:blip r:embed="rId4"/>
            <a:stretch>
              <a:fillRect/>
            </a:stretch>
          </p:blipFill>
          <p:spPr>
            <a:xfrm>
              <a:off x="2" y="0"/>
              <a:ext cx="6255656" cy="1990719"/>
            </a:xfrm>
            <a:prstGeom prst="rect">
              <a:avLst/>
            </a:prstGeom>
          </p:spPr>
        </p:pic>
      </p:grpSp>
      <p:grpSp>
        <p:nvGrpSpPr>
          <p:cNvPr id="72" name="组合 71"/>
          <p:cNvGrpSpPr/>
          <p:nvPr/>
        </p:nvGrpSpPr>
        <p:grpSpPr>
          <a:xfrm>
            <a:off x="888683" y="1339850"/>
            <a:ext cx="7366635" cy="3804285"/>
            <a:chOff x="1399" y="2110"/>
            <a:chExt cx="11601" cy="5991"/>
          </a:xfrm>
        </p:grpSpPr>
        <p:sp>
          <p:nvSpPr>
            <p:cNvPr id="13" name="文本框 12"/>
            <p:cNvSpPr txBox="1"/>
            <p:nvPr/>
          </p:nvSpPr>
          <p:spPr>
            <a:xfrm>
              <a:off x="1399" y="2786"/>
              <a:ext cx="3101" cy="1598"/>
            </a:xfrm>
            <a:prstGeom prst="rect">
              <a:avLst/>
            </a:prstGeom>
            <a:noFill/>
          </p:spPr>
          <p:txBody>
            <a:bodyPr wrap="square" rtlCol="0" anchor="t">
              <a:spAutoFit/>
            </a:bodyPr>
            <a:lstStyle/>
            <a:p>
              <a:pPr algn="just"/>
              <a:r>
                <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对现场船舶</a:t>
              </a:r>
              <a:r>
                <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灌云渔60210</a:t>
              </a:r>
              <a:r>
                <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宝隆706</a:t>
              </a:r>
              <a:r>
                <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建瑞188</a:t>
              </a:r>
              <a:r>
                <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滨舟工2</a:t>
              </a:r>
              <a:r>
                <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予以清退。</a:t>
              </a:r>
              <a:endParaRPr lang="zh-CN" altLang="en-US"/>
            </a:p>
          </p:txBody>
        </p:sp>
        <p:sp>
          <p:nvSpPr>
            <p:cNvPr id="14" name="文本框 13"/>
            <p:cNvSpPr txBox="1"/>
            <p:nvPr/>
          </p:nvSpPr>
          <p:spPr>
            <a:xfrm>
              <a:off x="1461" y="4788"/>
              <a:ext cx="3039" cy="1234"/>
            </a:xfrm>
            <a:prstGeom prst="rect">
              <a:avLst/>
            </a:prstGeom>
            <a:noFill/>
          </p:spPr>
          <p:txBody>
            <a:bodyPr wrap="square" rtlCol="0" anchor="t">
              <a:spAutoFit/>
            </a:bodyPr>
            <a:lstStyle/>
            <a:p>
              <a:pPr algn="just"/>
              <a:r>
                <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对劳务分包单位江苏高兴建设工程有限公司予以黄牌警告。</a:t>
              </a:r>
              <a:endPar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8788" y="2110"/>
              <a:ext cx="4213" cy="4142"/>
            </a:xfrm>
            <a:prstGeom prst="rect">
              <a:avLst/>
            </a:prstGeom>
            <a:noFill/>
          </p:spPr>
          <p:txBody>
            <a:bodyPr wrap="square" rtlCol="0" anchor="t">
              <a:spAutoFit/>
            </a:bodyPr>
            <a:lstStyle/>
            <a:p>
              <a:pPr algn="just"/>
              <a:r>
                <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mn-ea"/>
                </a:rPr>
                <a:t>公司工程部、安健环部、技术质量部、设备部、分包管理部对响水风电项目部监督不力，取消2016年评优资格；给予江苏分公司安全总监肖家港行政记过处分、绩效考核扣罚2万元；给予工程部经理张爱刚、技术质量部经理张跃辉、设备部经理孔令璋、分包管理部经理王世君通报批评处分、绩效考核各扣罚1万元。</a:t>
              </a:r>
              <a:endParaRPr lang="zh-CN"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Freeform 5"/>
            <p:cNvSpPr/>
            <p:nvPr/>
          </p:nvSpPr>
          <p:spPr bwMode="auto">
            <a:xfrm>
              <a:off x="4847" y="3432"/>
              <a:ext cx="1942" cy="2211"/>
            </a:xfrm>
            <a:custGeom>
              <a:avLst/>
              <a:gdLst>
                <a:gd name="T0" fmla="*/ 388 w 388"/>
                <a:gd name="T1" fmla="*/ 426 h 426"/>
                <a:gd name="T2" fmla="*/ 336 w 388"/>
                <a:gd name="T3" fmla="*/ 426 h 426"/>
                <a:gd name="T4" fmla="*/ 336 w 388"/>
                <a:gd name="T5" fmla="*/ 287 h 426"/>
                <a:gd name="T6" fmla="*/ 277 w 388"/>
                <a:gd name="T7" fmla="*/ 230 h 426"/>
                <a:gd name="T8" fmla="*/ 99 w 388"/>
                <a:gd name="T9" fmla="*/ 230 h 426"/>
                <a:gd name="T10" fmla="*/ 0 w 388"/>
                <a:gd name="T11" fmla="*/ 132 h 426"/>
                <a:gd name="T12" fmla="*/ 0 w 388"/>
                <a:gd name="T13" fmla="*/ 131 h 426"/>
                <a:gd name="T14" fmla="*/ 0 w 388"/>
                <a:gd name="T15" fmla="*/ 0 h 426"/>
                <a:gd name="T16" fmla="*/ 52 w 388"/>
                <a:gd name="T17" fmla="*/ 0 h 426"/>
                <a:gd name="T18" fmla="*/ 52 w 388"/>
                <a:gd name="T19" fmla="*/ 130 h 426"/>
                <a:gd name="T20" fmla="*/ 60 w 388"/>
                <a:gd name="T21" fmla="*/ 156 h 426"/>
                <a:gd name="T22" fmla="*/ 99 w 388"/>
                <a:gd name="T23" fmla="*/ 178 h 426"/>
                <a:gd name="T24" fmla="*/ 280 w 388"/>
                <a:gd name="T25" fmla="*/ 178 h 426"/>
                <a:gd name="T26" fmla="*/ 282 w 388"/>
                <a:gd name="T27" fmla="*/ 178 h 426"/>
                <a:gd name="T28" fmla="*/ 388 w 388"/>
                <a:gd name="T29" fmla="*/ 287 h 426"/>
                <a:gd name="T30" fmla="*/ 388 w 388"/>
                <a:gd name="T31" fmla="*/ 42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8" h="426">
                  <a:moveTo>
                    <a:pt x="388" y="426"/>
                  </a:moveTo>
                  <a:cubicBezTo>
                    <a:pt x="336" y="426"/>
                    <a:pt x="336" y="426"/>
                    <a:pt x="336" y="426"/>
                  </a:cubicBezTo>
                  <a:cubicBezTo>
                    <a:pt x="336" y="287"/>
                    <a:pt x="336" y="287"/>
                    <a:pt x="336" y="287"/>
                  </a:cubicBezTo>
                  <a:cubicBezTo>
                    <a:pt x="336" y="241"/>
                    <a:pt x="287" y="231"/>
                    <a:pt x="277" y="230"/>
                  </a:cubicBezTo>
                  <a:cubicBezTo>
                    <a:pt x="99" y="230"/>
                    <a:pt x="99" y="230"/>
                    <a:pt x="99" y="230"/>
                  </a:cubicBezTo>
                  <a:cubicBezTo>
                    <a:pt x="29" y="230"/>
                    <a:pt x="1" y="171"/>
                    <a:pt x="0" y="132"/>
                  </a:cubicBezTo>
                  <a:cubicBezTo>
                    <a:pt x="0" y="131"/>
                    <a:pt x="0" y="131"/>
                    <a:pt x="0" y="131"/>
                  </a:cubicBezTo>
                  <a:cubicBezTo>
                    <a:pt x="0" y="0"/>
                    <a:pt x="0" y="0"/>
                    <a:pt x="0" y="0"/>
                  </a:cubicBezTo>
                  <a:cubicBezTo>
                    <a:pt x="52" y="0"/>
                    <a:pt x="52" y="0"/>
                    <a:pt x="52" y="0"/>
                  </a:cubicBezTo>
                  <a:cubicBezTo>
                    <a:pt x="52" y="130"/>
                    <a:pt x="52" y="130"/>
                    <a:pt x="52" y="130"/>
                  </a:cubicBezTo>
                  <a:cubicBezTo>
                    <a:pt x="53" y="132"/>
                    <a:pt x="54" y="145"/>
                    <a:pt x="60" y="156"/>
                  </a:cubicBezTo>
                  <a:cubicBezTo>
                    <a:pt x="68" y="171"/>
                    <a:pt x="81" y="178"/>
                    <a:pt x="99" y="178"/>
                  </a:cubicBezTo>
                  <a:cubicBezTo>
                    <a:pt x="280" y="178"/>
                    <a:pt x="280" y="178"/>
                    <a:pt x="280" y="178"/>
                  </a:cubicBezTo>
                  <a:cubicBezTo>
                    <a:pt x="282" y="178"/>
                    <a:pt x="282" y="178"/>
                    <a:pt x="282" y="178"/>
                  </a:cubicBezTo>
                  <a:cubicBezTo>
                    <a:pt x="319" y="182"/>
                    <a:pt x="388" y="210"/>
                    <a:pt x="388" y="287"/>
                  </a:cubicBezTo>
                  <a:lnTo>
                    <a:pt x="388" y="426"/>
                  </a:lnTo>
                  <a:close/>
                </a:path>
              </a:pathLst>
            </a:custGeom>
            <a:solidFill>
              <a:srgbClr val="16B6C2"/>
            </a:solidFill>
            <a:ln>
              <a:noFill/>
            </a:ln>
          </p:spPr>
          <p:txBody>
            <a:bodyPr vert="horz" wrap="square" lIns="68571" tIns="34285" rIns="68571" bIns="34285" numCol="1" anchor="t" anchorCtr="0" compatLnSpc="1"/>
            <a:lstStyle/>
            <a:p>
              <a:endParaRPr lang="zh-CN" altLang="en-US" sz="1350"/>
            </a:p>
          </p:txBody>
        </p:sp>
        <p:sp>
          <p:nvSpPr>
            <p:cNvPr id="34" name="Freeform 6"/>
            <p:cNvSpPr/>
            <p:nvPr/>
          </p:nvSpPr>
          <p:spPr bwMode="auto">
            <a:xfrm>
              <a:off x="6529" y="2767"/>
              <a:ext cx="1944" cy="3969"/>
            </a:xfrm>
            <a:custGeom>
              <a:avLst/>
              <a:gdLst>
                <a:gd name="T0" fmla="*/ 52 w 388"/>
                <a:gd name="T1" fmla="*/ 618 h 618"/>
                <a:gd name="T2" fmla="*/ 0 w 388"/>
                <a:gd name="T3" fmla="*/ 618 h 618"/>
                <a:gd name="T4" fmla="*/ 0 w 388"/>
                <a:gd name="T5" fmla="*/ 295 h 618"/>
                <a:gd name="T6" fmla="*/ 13 w 388"/>
                <a:gd name="T7" fmla="*/ 247 h 618"/>
                <a:gd name="T8" fmla="*/ 99 w 388"/>
                <a:gd name="T9" fmla="*/ 196 h 618"/>
                <a:gd name="T10" fmla="*/ 281 w 388"/>
                <a:gd name="T11" fmla="*/ 196 h 618"/>
                <a:gd name="T12" fmla="*/ 320 w 388"/>
                <a:gd name="T13" fmla="*/ 188 h 618"/>
                <a:gd name="T14" fmla="*/ 336 w 388"/>
                <a:gd name="T15" fmla="*/ 139 h 618"/>
                <a:gd name="T16" fmla="*/ 336 w 388"/>
                <a:gd name="T17" fmla="*/ 0 h 618"/>
                <a:gd name="T18" fmla="*/ 388 w 388"/>
                <a:gd name="T19" fmla="*/ 0 h 618"/>
                <a:gd name="T20" fmla="*/ 388 w 388"/>
                <a:gd name="T21" fmla="*/ 139 h 618"/>
                <a:gd name="T22" fmla="*/ 353 w 388"/>
                <a:gd name="T23" fmla="*/ 228 h 618"/>
                <a:gd name="T24" fmla="*/ 277 w 388"/>
                <a:gd name="T25" fmla="*/ 249 h 618"/>
                <a:gd name="T26" fmla="*/ 99 w 388"/>
                <a:gd name="T27" fmla="*/ 249 h 618"/>
                <a:gd name="T28" fmla="*/ 60 w 388"/>
                <a:gd name="T29" fmla="*/ 270 h 618"/>
                <a:gd name="T30" fmla="*/ 52 w 388"/>
                <a:gd name="T31" fmla="*/ 296 h 618"/>
                <a:gd name="T32" fmla="*/ 52 w 388"/>
                <a:gd name="T33"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8" h="618">
                  <a:moveTo>
                    <a:pt x="52" y="618"/>
                  </a:moveTo>
                  <a:cubicBezTo>
                    <a:pt x="0" y="618"/>
                    <a:pt x="0" y="618"/>
                    <a:pt x="0" y="618"/>
                  </a:cubicBezTo>
                  <a:cubicBezTo>
                    <a:pt x="0" y="295"/>
                    <a:pt x="0" y="295"/>
                    <a:pt x="0" y="295"/>
                  </a:cubicBezTo>
                  <a:cubicBezTo>
                    <a:pt x="0" y="292"/>
                    <a:pt x="1" y="270"/>
                    <a:pt x="13" y="247"/>
                  </a:cubicBezTo>
                  <a:cubicBezTo>
                    <a:pt x="30" y="214"/>
                    <a:pt x="61" y="196"/>
                    <a:pt x="99" y="196"/>
                  </a:cubicBezTo>
                  <a:cubicBezTo>
                    <a:pt x="281" y="196"/>
                    <a:pt x="281" y="196"/>
                    <a:pt x="281" y="196"/>
                  </a:cubicBezTo>
                  <a:cubicBezTo>
                    <a:pt x="281" y="196"/>
                    <a:pt x="304" y="198"/>
                    <a:pt x="320" y="188"/>
                  </a:cubicBezTo>
                  <a:cubicBezTo>
                    <a:pt x="332" y="180"/>
                    <a:pt x="336" y="163"/>
                    <a:pt x="336" y="139"/>
                  </a:cubicBezTo>
                  <a:cubicBezTo>
                    <a:pt x="336" y="0"/>
                    <a:pt x="336" y="0"/>
                    <a:pt x="336" y="0"/>
                  </a:cubicBezTo>
                  <a:cubicBezTo>
                    <a:pt x="388" y="0"/>
                    <a:pt x="388" y="0"/>
                    <a:pt x="388" y="0"/>
                  </a:cubicBezTo>
                  <a:cubicBezTo>
                    <a:pt x="388" y="139"/>
                    <a:pt x="388" y="139"/>
                    <a:pt x="388" y="139"/>
                  </a:cubicBezTo>
                  <a:cubicBezTo>
                    <a:pt x="388" y="179"/>
                    <a:pt x="377" y="209"/>
                    <a:pt x="353" y="228"/>
                  </a:cubicBezTo>
                  <a:cubicBezTo>
                    <a:pt x="324" y="253"/>
                    <a:pt x="288" y="250"/>
                    <a:pt x="277" y="249"/>
                  </a:cubicBezTo>
                  <a:cubicBezTo>
                    <a:pt x="99" y="249"/>
                    <a:pt x="99" y="249"/>
                    <a:pt x="99" y="249"/>
                  </a:cubicBezTo>
                  <a:cubicBezTo>
                    <a:pt x="81" y="249"/>
                    <a:pt x="68" y="255"/>
                    <a:pt x="60" y="270"/>
                  </a:cubicBezTo>
                  <a:cubicBezTo>
                    <a:pt x="54" y="282"/>
                    <a:pt x="53" y="294"/>
                    <a:pt x="52" y="296"/>
                  </a:cubicBezTo>
                  <a:lnTo>
                    <a:pt x="52" y="618"/>
                  </a:lnTo>
                  <a:close/>
                </a:path>
              </a:pathLst>
            </a:custGeom>
            <a:solidFill>
              <a:srgbClr val="DB1951"/>
            </a:solidFill>
            <a:ln>
              <a:noFill/>
            </a:ln>
          </p:spPr>
          <p:txBody>
            <a:bodyPr vert="horz" wrap="square" lIns="68571" tIns="34285" rIns="68571" bIns="34285" numCol="1" anchor="t" anchorCtr="0" compatLnSpc="1"/>
            <a:lstStyle/>
            <a:p>
              <a:endParaRPr lang="zh-CN" altLang="en-US" sz="1350"/>
            </a:p>
          </p:txBody>
        </p:sp>
        <p:sp>
          <p:nvSpPr>
            <p:cNvPr id="36" name="Freeform 8"/>
            <p:cNvSpPr/>
            <p:nvPr/>
          </p:nvSpPr>
          <p:spPr bwMode="auto">
            <a:xfrm>
              <a:off x="4847" y="5041"/>
              <a:ext cx="1942" cy="3061"/>
            </a:xfrm>
            <a:custGeom>
              <a:avLst/>
              <a:gdLst>
                <a:gd name="T0" fmla="*/ 388 w 388"/>
                <a:gd name="T1" fmla="*/ 500 h 500"/>
                <a:gd name="T2" fmla="*/ 336 w 388"/>
                <a:gd name="T3" fmla="*/ 500 h 500"/>
                <a:gd name="T4" fmla="*/ 336 w 388"/>
                <a:gd name="T5" fmla="*/ 287 h 500"/>
                <a:gd name="T6" fmla="*/ 277 w 388"/>
                <a:gd name="T7" fmla="*/ 230 h 500"/>
                <a:gd name="T8" fmla="*/ 99 w 388"/>
                <a:gd name="T9" fmla="*/ 230 h 500"/>
                <a:gd name="T10" fmla="*/ 0 w 388"/>
                <a:gd name="T11" fmla="*/ 132 h 500"/>
                <a:gd name="T12" fmla="*/ 0 w 388"/>
                <a:gd name="T13" fmla="*/ 131 h 500"/>
                <a:gd name="T14" fmla="*/ 0 w 388"/>
                <a:gd name="T15" fmla="*/ 0 h 500"/>
                <a:gd name="T16" fmla="*/ 52 w 388"/>
                <a:gd name="T17" fmla="*/ 0 h 500"/>
                <a:gd name="T18" fmla="*/ 52 w 388"/>
                <a:gd name="T19" fmla="*/ 130 h 500"/>
                <a:gd name="T20" fmla="*/ 60 w 388"/>
                <a:gd name="T21" fmla="*/ 157 h 500"/>
                <a:gd name="T22" fmla="*/ 99 w 388"/>
                <a:gd name="T23" fmla="*/ 178 h 500"/>
                <a:gd name="T24" fmla="*/ 280 w 388"/>
                <a:gd name="T25" fmla="*/ 178 h 500"/>
                <a:gd name="T26" fmla="*/ 282 w 388"/>
                <a:gd name="T27" fmla="*/ 178 h 500"/>
                <a:gd name="T28" fmla="*/ 388 w 388"/>
                <a:gd name="T29" fmla="*/ 287 h 500"/>
                <a:gd name="T30" fmla="*/ 388 w 388"/>
                <a:gd name="T31"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8" h="500">
                  <a:moveTo>
                    <a:pt x="388" y="500"/>
                  </a:moveTo>
                  <a:cubicBezTo>
                    <a:pt x="336" y="500"/>
                    <a:pt x="336" y="500"/>
                    <a:pt x="336" y="500"/>
                  </a:cubicBezTo>
                  <a:cubicBezTo>
                    <a:pt x="336" y="287"/>
                    <a:pt x="336" y="287"/>
                    <a:pt x="336" y="287"/>
                  </a:cubicBezTo>
                  <a:cubicBezTo>
                    <a:pt x="336" y="241"/>
                    <a:pt x="287" y="232"/>
                    <a:pt x="277" y="230"/>
                  </a:cubicBezTo>
                  <a:cubicBezTo>
                    <a:pt x="99" y="230"/>
                    <a:pt x="99" y="230"/>
                    <a:pt x="99" y="230"/>
                  </a:cubicBezTo>
                  <a:cubicBezTo>
                    <a:pt x="29" y="230"/>
                    <a:pt x="1" y="171"/>
                    <a:pt x="0" y="132"/>
                  </a:cubicBezTo>
                  <a:cubicBezTo>
                    <a:pt x="0" y="131"/>
                    <a:pt x="0" y="131"/>
                    <a:pt x="0" y="131"/>
                  </a:cubicBezTo>
                  <a:cubicBezTo>
                    <a:pt x="0" y="0"/>
                    <a:pt x="0" y="0"/>
                    <a:pt x="0" y="0"/>
                  </a:cubicBezTo>
                  <a:cubicBezTo>
                    <a:pt x="52" y="0"/>
                    <a:pt x="52" y="0"/>
                    <a:pt x="52" y="0"/>
                  </a:cubicBezTo>
                  <a:cubicBezTo>
                    <a:pt x="52" y="130"/>
                    <a:pt x="52" y="130"/>
                    <a:pt x="52" y="130"/>
                  </a:cubicBezTo>
                  <a:cubicBezTo>
                    <a:pt x="53" y="132"/>
                    <a:pt x="54" y="145"/>
                    <a:pt x="60" y="157"/>
                  </a:cubicBezTo>
                  <a:cubicBezTo>
                    <a:pt x="68" y="171"/>
                    <a:pt x="81" y="178"/>
                    <a:pt x="99" y="178"/>
                  </a:cubicBezTo>
                  <a:cubicBezTo>
                    <a:pt x="280" y="178"/>
                    <a:pt x="280" y="178"/>
                    <a:pt x="280" y="178"/>
                  </a:cubicBezTo>
                  <a:cubicBezTo>
                    <a:pt x="282" y="178"/>
                    <a:pt x="282" y="178"/>
                    <a:pt x="282" y="178"/>
                  </a:cubicBezTo>
                  <a:cubicBezTo>
                    <a:pt x="319" y="182"/>
                    <a:pt x="388" y="210"/>
                    <a:pt x="388" y="287"/>
                  </a:cubicBezTo>
                  <a:lnTo>
                    <a:pt x="388" y="500"/>
                  </a:lnTo>
                  <a:close/>
                </a:path>
              </a:pathLst>
            </a:custGeom>
            <a:solidFill>
              <a:srgbClr val="EAA700"/>
            </a:solidFill>
            <a:ln>
              <a:noFill/>
            </a:ln>
          </p:spPr>
          <p:txBody>
            <a:bodyPr vert="horz" wrap="square" lIns="68571" tIns="34285" rIns="68571" bIns="34285" numCol="1" anchor="t" anchorCtr="0" compatLnSpc="1"/>
            <a:lstStyle/>
            <a:p>
              <a:endParaRPr lang="zh-CN" altLang="en-US" sz="1350"/>
            </a:p>
          </p:txBody>
        </p:sp>
        <p:sp>
          <p:nvSpPr>
            <p:cNvPr id="38" name="Oval 10"/>
            <p:cNvSpPr>
              <a:spLocks noChangeArrowheads="1"/>
            </p:cNvSpPr>
            <p:nvPr/>
          </p:nvSpPr>
          <p:spPr bwMode="auto">
            <a:xfrm>
              <a:off x="7862" y="2245"/>
              <a:ext cx="926" cy="926"/>
            </a:xfrm>
            <a:prstGeom prst="ellipse">
              <a:avLst/>
            </a:prstGeom>
            <a:solidFill>
              <a:srgbClr val="DB1951"/>
            </a:solidFill>
            <a:ln>
              <a:noFill/>
            </a:ln>
          </p:spPr>
          <p:txBody>
            <a:bodyPr vert="horz" wrap="square" lIns="68571" tIns="34285" rIns="68571" bIns="34285" numCol="1" anchor="t" anchorCtr="0" compatLnSpc="1"/>
            <a:lstStyle/>
            <a:p>
              <a:endParaRPr lang="zh-CN" altLang="en-US" sz="1350"/>
            </a:p>
          </p:txBody>
        </p:sp>
        <p:sp>
          <p:nvSpPr>
            <p:cNvPr id="39" name="Oval 11"/>
            <p:cNvSpPr>
              <a:spLocks noChangeArrowheads="1"/>
            </p:cNvSpPr>
            <p:nvPr/>
          </p:nvSpPr>
          <p:spPr bwMode="auto">
            <a:xfrm>
              <a:off x="4512" y="3097"/>
              <a:ext cx="932" cy="926"/>
            </a:xfrm>
            <a:prstGeom prst="ellipse">
              <a:avLst/>
            </a:prstGeom>
            <a:solidFill>
              <a:srgbClr val="16B6C2"/>
            </a:solidFill>
            <a:ln>
              <a:noFill/>
            </a:ln>
          </p:spPr>
          <p:txBody>
            <a:bodyPr vert="horz" wrap="square" lIns="68571" tIns="34285" rIns="68571" bIns="34285" numCol="1" anchor="t" anchorCtr="0" compatLnSpc="1"/>
            <a:lstStyle/>
            <a:p>
              <a:endParaRPr lang="zh-CN" altLang="en-US" sz="1350"/>
            </a:p>
          </p:txBody>
        </p:sp>
        <p:sp>
          <p:nvSpPr>
            <p:cNvPr id="40" name="Oval 12"/>
            <p:cNvSpPr>
              <a:spLocks noChangeArrowheads="1"/>
            </p:cNvSpPr>
            <p:nvPr/>
          </p:nvSpPr>
          <p:spPr bwMode="auto">
            <a:xfrm>
              <a:off x="4512" y="4666"/>
              <a:ext cx="932" cy="932"/>
            </a:xfrm>
            <a:prstGeom prst="ellipse">
              <a:avLst/>
            </a:prstGeom>
            <a:solidFill>
              <a:srgbClr val="EAA700"/>
            </a:solidFill>
            <a:ln>
              <a:noFill/>
            </a:ln>
          </p:spPr>
          <p:txBody>
            <a:bodyPr vert="horz" wrap="square" lIns="68571" tIns="34285" rIns="68571" bIns="34285" numCol="1" anchor="t" anchorCtr="0" compatLnSpc="1"/>
            <a:lstStyle/>
            <a:p>
              <a:endParaRPr lang="zh-CN" altLang="en-US" sz="1350"/>
            </a:p>
          </p:txBody>
        </p:sp>
        <p:sp>
          <p:nvSpPr>
            <p:cNvPr id="63" name="文本框 62"/>
            <p:cNvSpPr txBox="1"/>
            <p:nvPr/>
          </p:nvSpPr>
          <p:spPr>
            <a:xfrm>
              <a:off x="4560" y="3202"/>
              <a:ext cx="806" cy="687"/>
            </a:xfrm>
            <a:prstGeom prst="rect">
              <a:avLst/>
            </a:prstGeom>
            <a:noFill/>
          </p:spPr>
          <p:txBody>
            <a:bodyPr wrap="none" lIns="68568" tIns="34283" rIns="68568" bIns="34283" rtlCol="0">
              <a:spAutoFit/>
            </a:bodyPr>
            <a:lstStyle/>
            <a:p>
              <a:pPr algn="ctr" defTabSz="456565"/>
              <a:r>
                <a:rPr kumimoji="1" lang="en-US" sz="2400" b="1" dirty="0">
                  <a:solidFill>
                    <a:schemeClr val="bg1"/>
                  </a:solidFill>
                  <a:latin typeface="微软雅黑" panose="020B0503020204020204" pitchFamily="34" charset="-122"/>
                  <a:ea typeface="微软雅黑" panose="020B0503020204020204" pitchFamily="34" charset="-122"/>
                  <a:cs typeface="Impact" panose="020B0806030902050204" pitchFamily="34" charset="0"/>
                </a:rPr>
                <a:t>12</a:t>
              </a:r>
            </a:p>
          </p:txBody>
        </p:sp>
        <p:sp>
          <p:nvSpPr>
            <p:cNvPr id="64" name="文本框 63"/>
            <p:cNvSpPr txBox="1"/>
            <p:nvPr/>
          </p:nvSpPr>
          <p:spPr>
            <a:xfrm>
              <a:off x="4560" y="4788"/>
              <a:ext cx="806" cy="687"/>
            </a:xfrm>
            <a:prstGeom prst="rect">
              <a:avLst/>
            </a:prstGeom>
            <a:noFill/>
          </p:spPr>
          <p:txBody>
            <a:bodyPr wrap="none" lIns="68568" tIns="34283" rIns="68568" bIns="34283" rtlCol="0">
              <a:spAutoFit/>
            </a:bodyPr>
            <a:lstStyle/>
            <a:p>
              <a:pPr algn="ctr" defTabSz="456565"/>
              <a:r>
                <a:rPr kumimoji="1" lang="en-US" sz="2400" b="1" dirty="0">
                  <a:solidFill>
                    <a:schemeClr val="bg1"/>
                  </a:solidFill>
                  <a:latin typeface="微软雅黑" panose="020B0503020204020204" pitchFamily="34" charset="-122"/>
                  <a:ea typeface="微软雅黑" panose="020B0503020204020204" pitchFamily="34" charset="-122"/>
                  <a:cs typeface="Impact" panose="020B0806030902050204" pitchFamily="34" charset="0"/>
                </a:rPr>
                <a:t>13</a:t>
              </a:r>
            </a:p>
          </p:txBody>
        </p:sp>
        <p:sp>
          <p:nvSpPr>
            <p:cNvPr id="65" name="文本框 64"/>
            <p:cNvSpPr txBox="1"/>
            <p:nvPr/>
          </p:nvSpPr>
          <p:spPr>
            <a:xfrm>
              <a:off x="7922" y="2364"/>
              <a:ext cx="806" cy="687"/>
            </a:xfrm>
            <a:prstGeom prst="rect">
              <a:avLst/>
            </a:prstGeom>
            <a:noFill/>
          </p:spPr>
          <p:txBody>
            <a:bodyPr wrap="none" lIns="68568" tIns="34283" rIns="68568" bIns="34283" rtlCol="0">
              <a:spAutoFit/>
            </a:bodyPr>
            <a:lstStyle/>
            <a:p>
              <a:pPr algn="ctr" defTabSz="456565"/>
              <a:r>
                <a:rPr kumimoji="1" lang="en-US" sz="2400" b="1" dirty="0">
                  <a:solidFill>
                    <a:schemeClr val="bg1"/>
                  </a:solidFill>
                  <a:latin typeface="微软雅黑" panose="020B0503020204020204" pitchFamily="34" charset="-122"/>
                  <a:ea typeface="微软雅黑" panose="020B0503020204020204" pitchFamily="34" charset="-122"/>
                  <a:cs typeface="Impact" panose="020B0806030902050204" pitchFamily="34" charset="0"/>
                </a:rPr>
                <a:t>14</a:t>
              </a:r>
            </a:p>
          </p:txBody>
        </p:sp>
      </p:gr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50545" y="232410"/>
            <a:ext cx="400494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第四章  典型事故案例分析</a:t>
            </a:r>
          </a:p>
        </p:txBody>
      </p:sp>
      <p:grpSp>
        <p:nvGrpSpPr>
          <p:cNvPr id="109" name="组合 108"/>
          <p:cNvGrpSpPr/>
          <p:nvPr/>
        </p:nvGrpSpPr>
        <p:grpSpPr>
          <a:xfrm flipH="1" flipV="1">
            <a:off x="7539178" y="4220024"/>
            <a:ext cx="1604822" cy="923926"/>
            <a:chOff x="0" y="-1"/>
            <a:chExt cx="7563224" cy="4354287"/>
          </a:xfrm>
        </p:grpSpPr>
        <p:pic>
          <p:nvPicPr>
            <p:cNvPr id="110" name="图片 109"/>
            <p:cNvPicPr>
              <a:picLocks noChangeAspect="1"/>
            </p:cNvPicPr>
            <p:nvPr/>
          </p:nvPicPr>
          <p:blipFill>
            <a:blip r:embed="rId3"/>
            <a:stretch>
              <a:fillRect/>
            </a:stretch>
          </p:blipFill>
          <p:spPr>
            <a:xfrm>
              <a:off x="0" y="-1"/>
              <a:ext cx="7563224" cy="4354287"/>
            </a:xfrm>
            <a:prstGeom prst="rect">
              <a:avLst/>
            </a:prstGeom>
          </p:spPr>
        </p:pic>
        <p:pic>
          <p:nvPicPr>
            <p:cNvPr id="111" name="图片 110"/>
            <p:cNvPicPr>
              <a:picLocks noChangeAspect="1"/>
            </p:cNvPicPr>
            <p:nvPr/>
          </p:nvPicPr>
          <p:blipFill>
            <a:blip r:embed="rId4"/>
            <a:stretch>
              <a:fillRect/>
            </a:stretch>
          </p:blipFill>
          <p:spPr>
            <a:xfrm>
              <a:off x="2" y="0"/>
              <a:ext cx="6255656" cy="1990719"/>
            </a:xfrm>
            <a:prstGeom prst="rect">
              <a:avLst/>
            </a:prstGeom>
          </p:spPr>
        </p:pic>
      </p:grpSp>
      <p:sp>
        <p:nvSpPr>
          <p:cNvPr id="2" name="文本框 1"/>
          <p:cNvSpPr txBox="1"/>
          <p:nvPr/>
        </p:nvSpPr>
        <p:spPr>
          <a:xfrm>
            <a:off x="2316798" y="857885"/>
            <a:ext cx="4510405" cy="398780"/>
          </a:xfrm>
          <a:prstGeom prst="rect">
            <a:avLst/>
          </a:prstGeom>
          <a:noFill/>
        </p:spPr>
        <p:txBody>
          <a:bodyPr wrap="none" rtlCol="0" anchor="t">
            <a:spAutoFit/>
          </a:bodyPr>
          <a:lstStyle/>
          <a:p>
            <a:pPr algn="ctr"/>
            <a:r>
              <a:rPr lang="zh-CN" altLang="en-US" sz="20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港通公司“6.23”物体打击死亡事故</a:t>
            </a:r>
          </a:p>
        </p:txBody>
      </p:sp>
      <p:sp>
        <p:nvSpPr>
          <p:cNvPr id="6" name="文本框 5"/>
          <p:cNvSpPr txBox="1"/>
          <p:nvPr/>
        </p:nvSpPr>
        <p:spPr>
          <a:xfrm>
            <a:off x="3718560" y="1358900"/>
            <a:ext cx="1706880" cy="383540"/>
          </a:xfrm>
          <a:prstGeom prst="rect">
            <a:avLst/>
          </a:prstGeom>
          <a:noFill/>
        </p:spPr>
        <p:txBody>
          <a:bodyPr wrap="none" rtlCol="0" anchor="t">
            <a:spAutoFit/>
          </a:bodyPr>
          <a:lstStyle/>
          <a:p>
            <a:pPr algn="ctr"/>
            <a:r>
              <a:rPr lang="zh-CN" altLang="en-US" sz="19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一、事故简介</a:t>
            </a:r>
          </a:p>
        </p:txBody>
      </p:sp>
      <p:grpSp>
        <p:nvGrpSpPr>
          <p:cNvPr id="9" name="组合 8"/>
          <p:cNvGrpSpPr/>
          <p:nvPr/>
        </p:nvGrpSpPr>
        <p:grpSpPr>
          <a:xfrm>
            <a:off x="1834198" y="1970513"/>
            <a:ext cx="5475605" cy="2709820"/>
            <a:chOff x="393" y="3045"/>
            <a:chExt cx="8623" cy="2859"/>
          </a:xfrm>
        </p:grpSpPr>
        <p:sp>
          <p:nvSpPr>
            <p:cNvPr id="10" name="矩形 9"/>
            <p:cNvSpPr/>
            <p:nvPr/>
          </p:nvSpPr>
          <p:spPr>
            <a:xfrm>
              <a:off x="393" y="3045"/>
              <a:ext cx="8623" cy="2859"/>
            </a:xfrm>
            <a:prstGeom prst="rect">
              <a:avLst/>
            </a:prstGeom>
            <a:solidFill>
              <a:srgbClr val="C0E5F9"/>
            </a:solidFill>
            <a:ln>
              <a:solidFill>
                <a:srgbClr val="C0E5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80" y="3111"/>
              <a:ext cx="8449" cy="2727"/>
            </a:xfrm>
            <a:prstGeom prst="rect">
              <a:avLst/>
            </a:prstGeom>
            <a:noFill/>
          </p:spPr>
          <p:txBody>
            <a:bodyPr wrap="square" rtlCol="0" anchor="t">
              <a:spAutoFit/>
            </a:bodyPr>
            <a:lstStyle/>
            <a:p>
              <a:pPr indent="482600" algn="just" defTabSz="1218565" fontAlgn="base" hangingPunct="0">
                <a:lnSpc>
                  <a:spcPct val="100000"/>
                </a:lnSpc>
                <a:spcBef>
                  <a:spcPts val="0"/>
                </a:spcBef>
                <a:spcAft>
                  <a:spcPts val="0"/>
                </a:spcAft>
              </a:pPr>
              <a:r>
                <a:rPr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2016年06月23日15时50分左右，上海振华重工港机通用装备有限公司长兴生产基地钢构车间中门东侧外场作业区域，登高车撞击新加坡裕廊船厂50t-50m门机2#机臂架，2#机臂架向西倾撞倒3#机臂架，3#机臂架尾部撞击一旁的悬吊支架，悬吊支架随之倾倒后撞击一旁的日照港2750t/h抓斗式卸船机前大梁拉杆，导致在此油漆作业的刘某头部被撞伤。事故发生后，将刘某送至上海市第七人民医院,经抢救无效死亡。</a:t>
              </a:r>
            </a:p>
          </p:txBody>
        </p:sp>
      </p:gr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50545" y="232410"/>
            <a:ext cx="400494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第四章  典型事故案例分析</a:t>
            </a:r>
          </a:p>
        </p:txBody>
      </p:sp>
      <p:grpSp>
        <p:nvGrpSpPr>
          <p:cNvPr id="109" name="组合 108"/>
          <p:cNvGrpSpPr/>
          <p:nvPr/>
        </p:nvGrpSpPr>
        <p:grpSpPr>
          <a:xfrm flipH="1" flipV="1">
            <a:off x="7539178" y="4220024"/>
            <a:ext cx="1604822" cy="923926"/>
            <a:chOff x="0" y="-1"/>
            <a:chExt cx="7563224" cy="4354287"/>
          </a:xfrm>
        </p:grpSpPr>
        <p:pic>
          <p:nvPicPr>
            <p:cNvPr id="110" name="图片 109"/>
            <p:cNvPicPr>
              <a:picLocks noChangeAspect="1"/>
            </p:cNvPicPr>
            <p:nvPr/>
          </p:nvPicPr>
          <p:blipFill>
            <a:blip r:embed="rId3"/>
            <a:stretch>
              <a:fillRect/>
            </a:stretch>
          </p:blipFill>
          <p:spPr>
            <a:xfrm>
              <a:off x="0" y="-1"/>
              <a:ext cx="7563224" cy="4354287"/>
            </a:xfrm>
            <a:prstGeom prst="rect">
              <a:avLst/>
            </a:prstGeom>
          </p:spPr>
        </p:pic>
        <p:pic>
          <p:nvPicPr>
            <p:cNvPr id="111" name="图片 110"/>
            <p:cNvPicPr>
              <a:picLocks noChangeAspect="1"/>
            </p:cNvPicPr>
            <p:nvPr/>
          </p:nvPicPr>
          <p:blipFill>
            <a:blip r:embed="rId4"/>
            <a:stretch>
              <a:fillRect/>
            </a:stretch>
          </p:blipFill>
          <p:spPr>
            <a:xfrm>
              <a:off x="2" y="0"/>
              <a:ext cx="6255656" cy="1990719"/>
            </a:xfrm>
            <a:prstGeom prst="rect">
              <a:avLst/>
            </a:prstGeom>
          </p:spPr>
        </p:pic>
      </p:grpSp>
      <p:pic>
        <p:nvPicPr>
          <p:cNvPr id="7" name="图片 6"/>
          <p:cNvPicPr>
            <a:picLocks noChangeAspect="1"/>
          </p:cNvPicPr>
          <p:nvPr/>
        </p:nvPicPr>
        <p:blipFill>
          <a:blip r:embed="rId5"/>
          <a:stretch>
            <a:fillRect/>
          </a:stretch>
        </p:blipFill>
        <p:spPr>
          <a:xfrm>
            <a:off x="576580" y="857885"/>
            <a:ext cx="7990840" cy="3961765"/>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50545" y="232410"/>
            <a:ext cx="400494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第四章  典型事故案例分析</a:t>
            </a:r>
          </a:p>
        </p:txBody>
      </p:sp>
      <p:grpSp>
        <p:nvGrpSpPr>
          <p:cNvPr id="109" name="组合 108"/>
          <p:cNvGrpSpPr/>
          <p:nvPr/>
        </p:nvGrpSpPr>
        <p:grpSpPr>
          <a:xfrm flipH="1" flipV="1">
            <a:off x="7539178" y="4220024"/>
            <a:ext cx="1604822" cy="923926"/>
            <a:chOff x="0" y="-1"/>
            <a:chExt cx="7563224" cy="4354287"/>
          </a:xfrm>
        </p:grpSpPr>
        <p:pic>
          <p:nvPicPr>
            <p:cNvPr id="110" name="图片 109"/>
            <p:cNvPicPr>
              <a:picLocks noChangeAspect="1"/>
            </p:cNvPicPr>
            <p:nvPr/>
          </p:nvPicPr>
          <p:blipFill>
            <a:blip r:embed="rId3"/>
            <a:stretch>
              <a:fillRect/>
            </a:stretch>
          </p:blipFill>
          <p:spPr>
            <a:xfrm>
              <a:off x="0" y="-1"/>
              <a:ext cx="7563224" cy="4354287"/>
            </a:xfrm>
            <a:prstGeom prst="rect">
              <a:avLst/>
            </a:prstGeom>
          </p:spPr>
        </p:pic>
        <p:pic>
          <p:nvPicPr>
            <p:cNvPr id="111" name="图片 110"/>
            <p:cNvPicPr>
              <a:picLocks noChangeAspect="1"/>
            </p:cNvPicPr>
            <p:nvPr/>
          </p:nvPicPr>
          <p:blipFill>
            <a:blip r:embed="rId4"/>
            <a:stretch>
              <a:fillRect/>
            </a:stretch>
          </p:blipFill>
          <p:spPr>
            <a:xfrm>
              <a:off x="2" y="0"/>
              <a:ext cx="6255656" cy="1990719"/>
            </a:xfrm>
            <a:prstGeom prst="rect">
              <a:avLst/>
            </a:prstGeom>
          </p:spPr>
        </p:pic>
      </p:grpSp>
      <p:grpSp>
        <p:nvGrpSpPr>
          <p:cNvPr id="2" name="组合 1"/>
          <p:cNvGrpSpPr/>
          <p:nvPr/>
        </p:nvGrpSpPr>
        <p:grpSpPr>
          <a:xfrm>
            <a:off x="464863" y="959485"/>
            <a:ext cx="8214274" cy="3760250"/>
            <a:chOff x="471" y="1091"/>
            <a:chExt cx="13538" cy="6423"/>
          </a:xfrm>
        </p:grpSpPr>
        <p:pic>
          <p:nvPicPr>
            <p:cNvPr id="124933" name="图片 7" descr="IMG_3657.JPG"/>
            <p:cNvPicPr>
              <a:picLocks noChangeAspect="1"/>
            </p:cNvPicPr>
            <p:nvPr/>
          </p:nvPicPr>
          <p:blipFill>
            <a:blip r:embed="rId5"/>
            <a:stretch>
              <a:fillRect/>
            </a:stretch>
          </p:blipFill>
          <p:spPr>
            <a:xfrm>
              <a:off x="7309" y="1091"/>
              <a:ext cx="6700" cy="6405"/>
            </a:xfrm>
            <a:prstGeom prst="rect">
              <a:avLst/>
            </a:prstGeom>
            <a:noFill/>
            <a:ln w="9525">
              <a:noFill/>
            </a:ln>
          </p:spPr>
        </p:pic>
        <p:pic>
          <p:nvPicPr>
            <p:cNvPr id="124934" name="图片 9" descr="355424575504763567.jpg"/>
            <p:cNvPicPr>
              <a:picLocks noChangeAspect="1"/>
            </p:cNvPicPr>
            <p:nvPr/>
          </p:nvPicPr>
          <p:blipFill>
            <a:blip r:embed="rId6"/>
            <a:stretch>
              <a:fillRect/>
            </a:stretch>
          </p:blipFill>
          <p:spPr>
            <a:xfrm>
              <a:off x="471" y="1091"/>
              <a:ext cx="6703" cy="6422"/>
            </a:xfrm>
            <a:prstGeom prst="rect">
              <a:avLst/>
            </a:prstGeom>
            <a:noFill/>
            <a:ln w="9525">
              <a:noFill/>
            </a:ln>
          </p:spPr>
        </p:pic>
      </p:gr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50545" y="232410"/>
            <a:ext cx="400494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第四章  典型事故案例分析</a:t>
            </a:r>
          </a:p>
        </p:txBody>
      </p:sp>
      <p:grpSp>
        <p:nvGrpSpPr>
          <p:cNvPr id="109" name="组合 108"/>
          <p:cNvGrpSpPr/>
          <p:nvPr/>
        </p:nvGrpSpPr>
        <p:grpSpPr>
          <a:xfrm flipH="1" flipV="1">
            <a:off x="7539178" y="4220024"/>
            <a:ext cx="1604822" cy="923926"/>
            <a:chOff x="0" y="-1"/>
            <a:chExt cx="7563224" cy="4354287"/>
          </a:xfrm>
        </p:grpSpPr>
        <p:pic>
          <p:nvPicPr>
            <p:cNvPr id="110" name="图片 109"/>
            <p:cNvPicPr>
              <a:picLocks noChangeAspect="1"/>
            </p:cNvPicPr>
            <p:nvPr/>
          </p:nvPicPr>
          <p:blipFill>
            <a:blip r:embed="rId3"/>
            <a:stretch>
              <a:fillRect/>
            </a:stretch>
          </p:blipFill>
          <p:spPr>
            <a:xfrm>
              <a:off x="0" y="-1"/>
              <a:ext cx="7563224" cy="4354287"/>
            </a:xfrm>
            <a:prstGeom prst="rect">
              <a:avLst/>
            </a:prstGeom>
          </p:spPr>
        </p:pic>
        <p:pic>
          <p:nvPicPr>
            <p:cNvPr id="111" name="图片 110"/>
            <p:cNvPicPr>
              <a:picLocks noChangeAspect="1"/>
            </p:cNvPicPr>
            <p:nvPr/>
          </p:nvPicPr>
          <p:blipFill>
            <a:blip r:embed="rId4"/>
            <a:stretch>
              <a:fillRect/>
            </a:stretch>
          </p:blipFill>
          <p:spPr>
            <a:xfrm>
              <a:off x="2" y="0"/>
              <a:ext cx="6255656" cy="1990719"/>
            </a:xfrm>
            <a:prstGeom prst="rect">
              <a:avLst/>
            </a:prstGeom>
          </p:spPr>
        </p:pic>
      </p:grpSp>
      <p:grpSp>
        <p:nvGrpSpPr>
          <p:cNvPr id="9" name="组合 8"/>
          <p:cNvGrpSpPr/>
          <p:nvPr/>
        </p:nvGrpSpPr>
        <p:grpSpPr>
          <a:xfrm>
            <a:off x="324485" y="945515"/>
            <a:ext cx="8495030" cy="3733165"/>
            <a:chOff x="983" y="1069"/>
            <a:chExt cx="13723" cy="5879"/>
          </a:xfrm>
        </p:grpSpPr>
        <p:pic>
          <p:nvPicPr>
            <p:cNvPr id="7" name="图片 6"/>
            <p:cNvPicPr>
              <a:picLocks noChangeAspect="1"/>
            </p:cNvPicPr>
            <p:nvPr/>
          </p:nvPicPr>
          <p:blipFill>
            <a:blip r:embed="rId5"/>
            <a:stretch>
              <a:fillRect/>
            </a:stretch>
          </p:blipFill>
          <p:spPr>
            <a:xfrm>
              <a:off x="983" y="1069"/>
              <a:ext cx="6824" cy="5879"/>
            </a:xfrm>
            <a:prstGeom prst="rect">
              <a:avLst/>
            </a:prstGeom>
          </p:spPr>
        </p:pic>
        <p:pic>
          <p:nvPicPr>
            <p:cNvPr id="8" name="图片 7"/>
            <p:cNvPicPr>
              <a:picLocks noChangeAspect="1"/>
            </p:cNvPicPr>
            <p:nvPr/>
          </p:nvPicPr>
          <p:blipFill>
            <a:blip r:embed="rId6"/>
            <a:stretch>
              <a:fillRect/>
            </a:stretch>
          </p:blipFill>
          <p:spPr>
            <a:xfrm>
              <a:off x="8032" y="1091"/>
              <a:ext cx="6674" cy="5834"/>
            </a:xfrm>
            <a:prstGeom prst="rect">
              <a:avLst/>
            </a:prstGeom>
          </p:spPr>
        </p:pic>
      </p:gr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50545" y="232410"/>
            <a:ext cx="400494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第四章  典型事故案例分析</a:t>
            </a:r>
          </a:p>
        </p:txBody>
      </p:sp>
      <p:sp>
        <p:nvSpPr>
          <p:cNvPr id="10" name="文本框 9"/>
          <p:cNvSpPr txBox="1"/>
          <p:nvPr/>
        </p:nvSpPr>
        <p:spPr>
          <a:xfrm>
            <a:off x="3718560" y="775970"/>
            <a:ext cx="1706880" cy="383540"/>
          </a:xfrm>
          <a:prstGeom prst="rect">
            <a:avLst/>
          </a:prstGeom>
          <a:noFill/>
        </p:spPr>
        <p:txBody>
          <a:bodyPr wrap="none" rtlCol="0" anchor="t">
            <a:spAutoFit/>
          </a:bodyPr>
          <a:lstStyle/>
          <a:p>
            <a:pPr algn="ctr"/>
            <a:r>
              <a:rPr lang="zh-CN" altLang="en-US" sz="19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二、原因分析</a:t>
            </a:r>
          </a:p>
        </p:txBody>
      </p:sp>
      <p:grpSp>
        <p:nvGrpSpPr>
          <p:cNvPr id="76" name="组合 75"/>
          <p:cNvGrpSpPr/>
          <p:nvPr/>
        </p:nvGrpSpPr>
        <p:grpSpPr>
          <a:xfrm flipH="1" flipV="1">
            <a:off x="7539178" y="4220024"/>
            <a:ext cx="1604822" cy="923926"/>
            <a:chOff x="0" y="-1"/>
            <a:chExt cx="7563224" cy="4354287"/>
          </a:xfrm>
        </p:grpSpPr>
        <p:pic>
          <p:nvPicPr>
            <p:cNvPr id="77" name="图片 76"/>
            <p:cNvPicPr>
              <a:picLocks noChangeAspect="1"/>
            </p:cNvPicPr>
            <p:nvPr/>
          </p:nvPicPr>
          <p:blipFill>
            <a:blip r:embed="rId3"/>
            <a:stretch>
              <a:fillRect/>
            </a:stretch>
          </p:blipFill>
          <p:spPr>
            <a:xfrm>
              <a:off x="0" y="-1"/>
              <a:ext cx="7563224" cy="4354287"/>
            </a:xfrm>
            <a:prstGeom prst="rect">
              <a:avLst/>
            </a:prstGeom>
          </p:spPr>
        </p:pic>
        <p:pic>
          <p:nvPicPr>
            <p:cNvPr id="78" name="图片 77"/>
            <p:cNvPicPr>
              <a:picLocks noChangeAspect="1"/>
            </p:cNvPicPr>
            <p:nvPr/>
          </p:nvPicPr>
          <p:blipFill>
            <a:blip r:embed="rId4"/>
            <a:stretch>
              <a:fillRect/>
            </a:stretch>
          </p:blipFill>
          <p:spPr>
            <a:xfrm>
              <a:off x="2" y="0"/>
              <a:ext cx="6255656" cy="1990719"/>
            </a:xfrm>
            <a:prstGeom prst="rect">
              <a:avLst/>
            </a:prstGeom>
          </p:spPr>
        </p:pic>
      </p:grpSp>
      <p:grpSp>
        <p:nvGrpSpPr>
          <p:cNvPr id="35" name="组合 34"/>
          <p:cNvGrpSpPr/>
          <p:nvPr/>
        </p:nvGrpSpPr>
        <p:grpSpPr>
          <a:xfrm>
            <a:off x="1448118" y="1308735"/>
            <a:ext cx="6247765" cy="3489325"/>
            <a:chOff x="2280" y="2031"/>
            <a:chExt cx="9839" cy="5495"/>
          </a:xfrm>
        </p:grpSpPr>
        <p:grpSp>
          <p:nvGrpSpPr>
            <p:cNvPr id="12" name="组合 11"/>
            <p:cNvGrpSpPr/>
            <p:nvPr/>
          </p:nvGrpSpPr>
          <p:grpSpPr>
            <a:xfrm>
              <a:off x="2281" y="2031"/>
              <a:ext cx="9838" cy="1750"/>
              <a:chOff x="2281" y="2031"/>
              <a:chExt cx="9838" cy="1750"/>
            </a:xfrm>
          </p:grpSpPr>
          <p:grpSp>
            <p:nvGrpSpPr>
              <p:cNvPr id="9" name="组合 8"/>
              <p:cNvGrpSpPr/>
              <p:nvPr/>
            </p:nvGrpSpPr>
            <p:grpSpPr>
              <a:xfrm>
                <a:off x="2281" y="2031"/>
                <a:ext cx="9839" cy="1750"/>
                <a:chOff x="7219" y="1446"/>
                <a:chExt cx="9839" cy="1750"/>
              </a:xfrm>
            </p:grpSpPr>
            <p:sp>
              <p:nvSpPr>
                <p:cNvPr id="8" name="矩形 7"/>
                <p:cNvSpPr/>
                <p:nvPr/>
              </p:nvSpPr>
              <p:spPr>
                <a:xfrm>
                  <a:off x="7219" y="1672"/>
                  <a:ext cx="9839" cy="1524"/>
                </a:xfrm>
                <a:prstGeom prst="rect">
                  <a:avLst/>
                </a:prstGeom>
                <a:solidFill>
                  <a:srgbClr val="D9D9D9"/>
                </a:solidFill>
                <a:ln w="12700" cap="flat" cmpd="sng" algn="ctr">
                  <a:noFill/>
                  <a:prstDash val="solid"/>
                  <a:miter lim="800000"/>
                </a:ln>
                <a:effectLst/>
              </p:spPr>
              <p:txBody>
                <a:bodyPr anchor="ctr"/>
                <a:lstStyle/>
                <a:p>
                  <a:pPr algn="ctr" defTabSz="1218565"/>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34" name="矩形 33"/>
                <p:cNvSpPr/>
                <p:nvPr/>
              </p:nvSpPr>
              <p:spPr>
                <a:xfrm>
                  <a:off x="7228" y="1446"/>
                  <a:ext cx="1922" cy="490"/>
                </a:xfrm>
                <a:prstGeom prst="rect">
                  <a:avLst/>
                </a:prstGeom>
                <a:solidFill>
                  <a:srgbClr val="16B6C2"/>
                </a:solidFill>
                <a:ln w="12700" cap="flat" cmpd="sng" algn="ctr">
                  <a:noFill/>
                  <a:prstDash val="solid"/>
                  <a:miter lim="800000"/>
                </a:ln>
                <a:effectLst/>
              </p:spPr>
              <p:txBody>
                <a:bodyPr lIns="0" tIns="0" rIns="0" bIns="0" anchor="ctr" anchorCtr="1"/>
                <a:lstStyle/>
                <a:p>
                  <a:pPr algn="ctr" defTabSz="1218565"/>
                  <a:r>
                    <a:rPr lang="zh-CN" altLang="en-US" b="1" kern="0" spc="100">
                      <a:solidFill>
                        <a:schemeClr val="bg1"/>
                      </a:solidFill>
                      <a:uFillTx/>
                      <a:latin typeface="微软雅黑" panose="020B0503020204020204" pitchFamily="34" charset="-122"/>
                      <a:ea typeface="微软雅黑" panose="020B0503020204020204" pitchFamily="34" charset="-122"/>
                    </a:rPr>
                    <a:t>直接原因</a:t>
                  </a:r>
                </a:p>
              </p:txBody>
            </p:sp>
          </p:grpSp>
          <p:sp>
            <p:nvSpPr>
              <p:cNvPr id="11" name="文本框 10"/>
              <p:cNvSpPr txBox="1"/>
              <p:nvPr/>
            </p:nvSpPr>
            <p:spPr>
              <a:xfrm>
                <a:off x="2556" y="2741"/>
                <a:ext cx="9288" cy="555"/>
              </a:xfrm>
              <a:prstGeom prst="rect">
                <a:avLst/>
              </a:prstGeom>
              <a:noFill/>
            </p:spPr>
            <p:txBody>
              <a:bodyPr wrap="none" rtlCol="0" anchor="t">
                <a:spAutoFit/>
              </a:bodyPr>
              <a:lstStyle/>
              <a:p>
                <a:pPr algn="just"/>
                <a:r>
                  <a:rPr lang="zh-CN" altLang="zh-CN" sz="17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登高车操作台与臂架发生碰撞，导致相邻构件发生倾倒。</a:t>
                </a:r>
              </a:p>
            </p:txBody>
          </p:sp>
        </p:grpSp>
        <p:grpSp>
          <p:nvGrpSpPr>
            <p:cNvPr id="13" name="组合 12"/>
            <p:cNvGrpSpPr/>
            <p:nvPr/>
          </p:nvGrpSpPr>
          <p:grpSpPr>
            <a:xfrm>
              <a:off x="2281" y="3911"/>
              <a:ext cx="9839" cy="1750"/>
              <a:chOff x="2281" y="2031"/>
              <a:chExt cx="9839" cy="1750"/>
            </a:xfrm>
          </p:grpSpPr>
          <p:grpSp>
            <p:nvGrpSpPr>
              <p:cNvPr id="14" name="组合 13"/>
              <p:cNvGrpSpPr/>
              <p:nvPr/>
            </p:nvGrpSpPr>
            <p:grpSpPr>
              <a:xfrm>
                <a:off x="2281" y="2031"/>
                <a:ext cx="9839" cy="1750"/>
                <a:chOff x="7219" y="1446"/>
                <a:chExt cx="9839" cy="1750"/>
              </a:xfrm>
            </p:grpSpPr>
            <p:sp>
              <p:nvSpPr>
                <p:cNvPr id="15" name="矩形 14"/>
                <p:cNvSpPr/>
                <p:nvPr/>
              </p:nvSpPr>
              <p:spPr>
                <a:xfrm>
                  <a:off x="7219" y="1672"/>
                  <a:ext cx="9839" cy="1524"/>
                </a:xfrm>
                <a:prstGeom prst="rect">
                  <a:avLst/>
                </a:prstGeom>
                <a:solidFill>
                  <a:srgbClr val="D9D9D9"/>
                </a:solidFill>
                <a:ln w="12700" cap="flat" cmpd="sng" algn="ctr">
                  <a:noFill/>
                  <a:prstDash val="solid"/>
                  <a:miter lim="800000"/>
                </a:ln>
                <a:effectLst/>
              </p:spPr>
              <p:txBody>
                <a:bodyPr anchor="ctr"/>
                <a:lstStyle/>
                <a:p>
                  <a:pPr algn="ctr" defTabSz="1218565"/>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16" name="矩形 15"/>
                <p:cNvSpPr/>
                <p:nvPr/>
              </p:nvSpPr>
              <p:spPr>
                <a:xfrm>
                  <a:off x="7228" y="1446"/>
                  <a:ext cx="1922" cy="490"/>
                </a:xfrm>
                <a:prstGeom prst="rect">
                  <a:avLst/>
                </a:prstGeom>
                <a:solidFill>
                  <a:srgbClr val="EAA700"/>
                </a:solidFill>
                <a:ln w="12700" cap="flat" cmpd="sng" algn="ctr">
                  <a:noFill/>
                  <a:prstDash val="solid"/>
                  <a:miter lim="800000"/>
                </a:ln>
                <a:effectLst/>
              </p:spPr>
              <p:txBody>
                <a:bodyPr lIns="0" tIns="0" rIns="0" bIns="0" anchor="ctr" anchorCtr="1"/>
                <a:lstStyle/>
                <a:p>
                  <a:pPr algn="ctr" defTabSz="1218565"/>
                  <a:r>
                    <a:rPr lang="zh-CN" altLang="en-US" b="1" kern="0" spc="100">
                      <a:solidFill>
                        <a:schemeClr val="bg1"/>
                      </a:solidFill>
                      <a:uFillTx/>
                      <a:latin typeface="微软雅黑" panose="020B0503020204020204" pitchFamily="34" charset="-122"/>
                      <a:ea typeface="微软雅黑" panose="020B0503020204020204" pitchFamily="34" charset="-122"/>
                    </a:rPr>
                    <a:t>主要原因</a:t>
                  </a:r>
                </a:p>
              </p:txBody>
            </p:sp>
          </p:grpSp>
          <p:sp>
            <p:nvSpPr>
              <p:cNvPr id="17" name="文本框 16"/>
              <p:cNvSpPr txBox="1"/>
              <p:nvPr/>
            </p:nvSpPr>
            <p:spPr>
              <a:xfrm>
                <a:off x="2555" y="2636"/>
                <a:ext cx="9318" cy="967"/>
              </a:xfrm>
              <a:prstGeom prst="rect">
                <a:avLst/>
              </a:prstGeom>
              <a:noFill/>
            </p:spPr>
            <p:txBody>
              <a:bodyPr wrap="square" rtlCol="0" anchor="t">
                <a:spAutoFit/>
              </a:bodyPr>
              <a:lstStyle/>
              <a:p>
                <a:pPr algn="just"/>
                <a:r>
                  <a:rPr lang="zh-CN" altLang="zh-CN" sz="17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分包商正观公司未按《臂架划线、拼装》工艺要求布置胎架，且仅用细管状构件代替千斤顶直接接触臂架用于支撑。</a:t>
                </a:r>
              </a:p>
            </p:txBody>
          </p:sp>
        </p:grpSp>
        <p:grpSp>
          <p:nvGrpSpPr>
            <p:cNvPr id="18" name="组合 17"/>
            <p:cNvGrpSpPr/>
            <p:nvPr/>
          </p:nvGrpSpPr>
          <p:grpSpPr>
            <a:xfrm>
              <a:off x="2280" y="5776"/>
              <a:ext cx="9839" cy="1750"/>
              <a:chOff x="2281" y="2031"/>
              <a:chExt cx="9839" cy="1750"/>
            </a:xfrm>
          </p:grpSpPr>
          <p:grpSp>
            <p:nvGrpSpPr>
              <p:cNvPr id="25" name="组合 24"/>
              <p:cNvGrpSpPr/>
              <p:nvPr/>
            </p:nvGrpSpPr>
            <p:grpSpPr>
              <a:xfrm>
                <a:off x="2281" y="2031"/>
                <a:ext cx="9839" cy="1750"/>
                <a:chOff x="7219" y="1446"/>
                <a:chExt cx="9839" cy="1750"/>
              </a:xfrm>
            </p:grpSpPr>
            <p:sp>
              <p:nvSpPr>
                <p:cNvPr id="28" name="矩形 27"/>
                <p:cNvSpPr/>
                <p:nvPr/>
              </p:nvSpPr>
              <p:spPr>
                <a:xfrm>
                  <a:off x="7219" y="1672"/>
                  <a:ext cx="9839" cy="1524"/>
                </a:xfrm>
                <a:prstGeom prst="rect">
                  <a:avLst/>
                </a:prstGeom>
                <a:solidFill>
                  <a:srgbClr val="D9D9D9"/>
                </a:solidFill>
                <a:ln w="12700" cap="flat" cmpd="sng" algn="ctr">
                  <a:noFill/>
                  <a:prstDash val="solid"/>
                  <a:miter lim="800000"/>
                </a:ln>
                <a:effectLst/>
              </p:spPr>
              <p:txBody>
                <a:bodyPr anchor="ctr"/>
                <a:lstStyle/>
                <a:p>
                  <a:pPr algn="ctr" defTabSz="1218565"/>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29" name="矩形 28"/>
                <p:cNvSpPr/>
                <p:nvPr/>
              </p:nvSpPr>
              <p:spPr>
                <a:xfrm>
                  <a:off x="7228" y="1446"/>
                  <a:ext cx="1922" cy="490"/>
                </a:xfrm>
                <a:prstGeom prst="rect">
                  <a:avLst/>
                </a:prstGeom>
                <a:solidFill>
                  <a:srgbClr val="DB1951"/>
                </a:solidFill>
                <a:ln w="12700" cap="flat" cmpd="sng" algn="ctr">
                  <a:noFill/>
                  <a:prstDash val="solid"/>
                  <a:miter lim="800000"/>
                </a:ln>
                <a:effectLst/>
              </p:spPr>
              <p:txBody>
                <a:bodyPr lIns="0" tIns="0" rIns="0" bIns="0" anchor="ctr" anchorCtr="1"/>
                <a:lstStyle/>
                <a:p>
                  <a:pPr algn="ctr" defTabSz="1218565"/>
                  <a:r>
                    <a:rPr lang="zh-CN" altLang="en-US" b="1" kern="0" spc="100">
                      <a:solidFill>
                        <a:schemeClr val="bg1"/>
                      </a:solidFill>
                      <a:uFillTx/>
                      <a:latin typeface="微软雅黑" panose="020B0503020204020204" pitchFamily="34" charset="-122"/>
                      <a:ea typeface="微软雅黑" panose="020B0503020204020204" pitchFamily="34" charset="-122"/>
                    </a:rPr>
                    <a:t>重要原因</a:t>
                  </a:r>
                </a:p>
              </p:txBody>
            </p:sp>
          </p:grpSp>
          <p:sp>
            <p:nvSpPr>
              <p:cNvPr id="30" name="文本框 29"/>
              <p:cNvSpPr txBox="1"/>
              <p:nvPr/>
            </p:nvSpPr>
            <p:spPr>
              <a:xfrm>
                <a:off x="2555" y="2636"/>
                <a:ext cx="9318" cy="967"/>
              </a:xfrm>
              <a:prstGeom prst="rect">
                <a:avLst/>
              </a:prstGeom>
              <a:noFill/>
            </p:spPr>
            <p:txBody>
              <a:bodyPr wrap="square" rtlCol="0" anchor="t">
                <a:spAutoFit/>
              </a:bodyPr>
              <a:lstStyle/>
              <a:p>
                <a:pPr algn="just"/>
                <a:r>
                  <a:rPr lang="zh-CN" altLang="zh-CN" sz="17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港通公司各级领导安全意识淡薄，安全管控不力，未能吸取事故教训，对构件的摆放未做出切实有效的防控措施。</a:t>
                </a:r>
              </a:p>
            </p:txBody>
          </p:sp>
        </p:grpSp>
      </p:gr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50545" y="232410"/>
            <a:ext cx="400494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第四章  典型事故案例分析</a:t>
            </a:r>
          </a:p>
        </p:txBody>
      </p:sp>
      <p:sp>
        <p:nvSpPr>
          <p:cNvPr id="10" name="文本框 9"/>
          <p:cNvSpPr txBox="1"/>
          <p:nvPr/>
        </p:nvSpPr>
        <p:spPr>
          <a:xfrm>
            <a:off x="3516630" y="795020"/>
            <a:ext cx="1706880" cy="383540"/>
          </a:xfrm>
          <a:prstGeom prst="rect">
            <a:avLst/>
          </a:prstGeom>
          <a:noFill/>
        </p:spPr>
        <p:txBody>
          <a:bodyPr wrap="none" rtlCol="0" anchor="t">
            <a:spAutoFit/>
          </a:bodyPr>
          <a:lstStyle/>
          <a:p>
            <a:pPr algn="ctr"/>
            <a:r>
              <a:rPr lang="zh-CN" altLang="en-US" sz="19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二、原因分析</a:t>
            </a:r>
          </a:p>
        </p:txBody>
      </p:sp>
      <p:grpSp>
        <p:nvGrpSpPr>
          <p:cNvPr id="76" name="组合 75"/>
          <p:cNvGrpSpPr/>
          <p:nvPr/>
        </p:nvGrpSpPr>
        <p:grpSpPr>
          <a:xfrm flipH="1" flipV="1">
            <a:off x="7539178" y="4220024"/>
            <a:ext cx="1604822" cy="923926"/>
            <a:chOff x="0" y="-1"/>
            <a:chExt cx="7563224" cy="4354287"/>
          </a:xfrm>
        </p:grpSpPr>
        <p:pic>
          <p:nvPicPr>
            <p:cNvPr id="77" name="图片 76"/>
            <p:cNvPicPr>
              <a:picLocks noChangeAspect="1"/>
            </p:cNvPicPr>
            <p:nvPr/>
          </p:nvPicPr>
          <p:blipFill>
            <a:blip r:embed="rId3"/>
            <a:stretch>
              <a:fillRect/>
            </a:stretch>
          </p:blipFill>
          <p:spPr>
            <a:xfrm>
              <a:off x="0" y="-1"/>
              <a:ext cx="7563224" cy="4354287"/>
            </a:xfrm>
            <a:prstGeom prst="rect">
              <a:avLst/>
            </a:prstGeom>
          </p:spPr>
        </p:pic>
        <p:pic>
          <p:nvPicPr>
            <p:cNvPr id="78" name="图片 77"/>
            <p:cNvPicPr>
              <a:picLocks noChangeAspect="1"/>
            </p:cNvPicPr>
            <p:nvPr/>
          </p:nvPicPr>
          <p:blipFill>
            <a:blip r:embed="rId4"/>
            <a:stretch>
              <a:fillRect/>
            </a:stretch>
          </p:blipFill>
          <p:spPr>
            <a:xfrm>
              <a:off x="2" y="0"/>
              <a:ext cx="6255656" cy="1990719"/>
            </a:xfrm>
            <a:prstGeom prst="rect">
              <a:avLst/>
            </a:prstGeom>
          </p:spPr>
        </p:pic>
      </p:grpSp>
      <p:grpSp>
        <p:nvGrpSpPr>
          <p:cNvPr id="57" name="组合 56"/>
          <p:cNvGrpSpPr/>
          <p:nvPr/>
        </p:nvGrpSpPr>
        <p:grpSpPr>
          <a:xfrm>
            <a:off x="554355" y="1368425"/>
            <a:ext cx="8035290" cy="3432175"/>
            <a:chOff x="1205" y="2155"/>
            <a:chExt cx="12654" cy="5405"/>
          </a:xfrm>
        </p:grpSpPr>
        <p:grpSp>
          <p:nvGrpSpPr>
            <p:cNvPr id="52" name="组合 51"/>
            <p:cNvGrpSpPr/>
            <p:nvPr/>
          </p:nvGrpSpPr>
          <p:grpSpPr>
            <a:xfrm>
              <a:off x="4703" y="2155"/>
              <a:ext cx="4995" cy="5000"/>
              <a:chOff x="4500" y="2020"/>
              <a:chExt cx="4995" cy="5000"/>
            </a:xfrm>
          </p:grpSpPr>
          <p:grpSp>
            <p:nvGrpSpPr>
              <p:cNvPr id="6" name="组合 5"/>
              <p:cNvGrpSpPr/>
              <p:nvPr/>
            </p:nvGrpSpPr>
            <p:grpSpPr>
              <a:xfrm>
                <a:off x="4500" y="2020"/>
                <a:ext cx="4995" cy="5000"/>
                <a:chOff x="4500" y="2020"/>
                <a:chExt cx="4995" cy="5000"/>
              </a:xfrm>
            </p:grpSpPr>
            <p:sp>
              <p:nvSpPr>
                <p:cNvPr id="24" name="椭圆 23"/>
                <p:cNvSpPr/>
                <p:nvPr/>
              </p:nvSpPr>
              <p:spPr>
                <a:xfrm rot="20170908">
                  <a:off x="6318" y="3815"/>
                  <a:ext cx="1438" cy="1438"/>
                </a:xfrm>
                <a:prstGeom prst="ellipse">
                  <a:avLst/>
                </a:prstGeom>
                <a:gradFill flip="none" rotWithShape="1">
                  <a:gsLst>
                    <a:gs pos="0">
                      <a:schemeClr val="bg1"/>
                    </a:gs>
                    <a:gs pos="100000">
                      <a:schemeClr val="bg1">
                        <a:lumMod val="85000"/>
                      </a:schemeClr>
                    </a:gs>
                  </a:gsLst>
                  <a:lin ang="18900000" scaled="1"/>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black"/>
                    </a:solidFill>
                  </a:endParaRPr>
                </a:p>
              </p:txBody>
            </p:sp>
            <p:grpSp>
              <p:nvGrpSpPr>
                <p:cNvPr id="26" name="组合 25"/>
                <p:cNvGrpSpPr/>
                <p:nvPr/>
              </p:nvGrpSpPr>
              <p:grpSpPr>
                <a:xfrm>
                  <a:off x="4512" y="2020"/>
                  <a:ext cx="2437" cy="2448"/>
                  <a:chOff x="2850864" y="1268551"/>
                  <a:chExt cx="1547660" cy="1554715"/>
                </a:xfrm>
              </p:grpSpPr>
              <p:grpSp>
                <p:nvGrpSpPr>
                  <p:cNvPr id="27" name="组合 26"/>
                  <p:cNvGrpSpPr/>
                  <p:nvPr/>
                </p:nvGrpSpPr>
                <p:grpSpPr>
                  <a:xfrm>
                    <a:off x="2850864" y="1268551"/>
                    <a:ext cx="1547660" cy="1554715"/>
                    <a:chOff x="3131840" y="1268551"/>
                    <a:chExt cx="1547660" cy="1554715"/>
                  </a:xfrm>
                  <a:effectLst>
                    <a:outerShdw blurRad="25400" dist="25400" dir="2700000" algn="tl" rotWithShape="0">
                      <a:prstClr val="black">
                        <a:alpha val="40000"/>
                      </a:prstClr>
                    </a:outerShdw>
                  </a:effectLst>
                </p:grpSpPr>
                <p:sp>
                  <p:nvSpPr>
                    <p:cNvPr id="19" name="Freeform 11"/>
                    <p:cNvSpPr/>
                    <p:nvPr/>
                  </p:nvSpPr>
                  <p:spPr bwMode="auto">
                    <a:xfrm>
                      <a:off x="3131840" y="1275606"/>
                      <a:ext cx="1547660" cy="1547660"/>
                    </a:xfrm>
                    <a:custGeom>
                      <a:avLst/>
                      <a:gdLst/>
                      <a:ahLst/>
                      <a:cxnLst/>
                      <a:rect l="l" t="t" r="r" b="b"/>
                      <a:pathLst>
                        <a:path w="2722563" h="2722563">
                          <a:moveTo>
                            <a:pt x="1568450" y="0"/>
                          </a:moveTo>
                          <a:lnTo>
                            <a:pt x="2722563" y="1154113"/>
                          </a:lnTo>
                          <a:lnTo>
                            <a:pt x="2722563" y="1614079"/>
                          </a:lnTo>
                          <a:cubicBezTo>
                            <a:pt x="2122501" y="1640398"/>
                            <a:pt x="1641110" y="2122294"/>
                            <a:pt x="1615586" y="2722563"/>
                          </a:cubicBezTo>
                          <a:lnTo>
                            <a:pt x="1154113" y="2722563"/>
                          </a:lnTo>
                          <a:lnTo>
                            <a:pt x="0" y="1565275"/>
                          </a:lnTo>
                          <a:close/>
                        </a:path>
                      </a:pathLst>
                    </a:custGeom>
                    <a:solidFill>
                      <a:srgbClr val="16B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 name="Freeform 11"/>
                    <p:cNvSpPr/>
                    <p:nvPr/>
                  </p:nvSpPr>
                  <p:spPr bwMode="auto">
                    <a:xfrm>
                      <a:off x="3136352" y="1268551"/>
                      <a:ext cx="965401" cy="1547660"/>
                    </a:xfrm>
                    <a:custGeom>
                      <a:avLst/>
                      <a:gdLst/>
                      <a:ahLst/>
                      <a:cxnLst/>
                      <a:rect l="l" t="t" r="r" b="b"/>
                      <a:pathLst>
                        <a:path w="965400" h="1547660">
                          <a:moveTo>
                            <a:pt x="891596" y="0"/>
                          </a:moveTo>
                          <a:lnTo>
                            <a:pt x="965401" y="73804"/>
                          </a:lnTo>
                          <a:cubicBezTo>
                            <a:pt x="773755" y="303918"/>
                            <a:pt x="660174" y="594511"/>
                            <a:pt x="660174" y="910189"/>
                          </a:cubicBezTo>
                          <a:cubicBezTo>
                            <a:pt x="660174" y="1140623"/>
                            <a:pt x="720696" y="1357690"/>
                            <a:pt x="828046" y="1547660"/>
                          </a:cubicBezTo>
                          <a:lnTo>
                            <a:pt x="656064" y="1547660"/>
                          </a:lnTo>
                          <a:lnTo>
                            <a:pt x="0" y="889792"/>
                          </a:lnTo>
                          <a:close/>
                        </a:path>
                      </a:pathLst>
                    </a:custGeom>
                    <a:solidFill>
                      <a:srgbClr val="16B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1" name="标题层"/>
                  <p:cNvSpPr txBox="1"/>
                  <p:nvPr/>
                </p:nvSpPr>
                <p:spPr bwMode="auto">
                  <a:xfrm>
                    <a:off x="3315733" y="1809651"/>
                    <a:ext cx="694129" cy="522049"/>
                  </a:xfrm>
                  <a:prstGeom prst="rect">
                    <a:avLst/>
                  </a:prstGeom>
                  <a:noFill/>
                  <a:effectLst>
                    <a:outerShdw blurRad="12700" dist="12700" dir="4380000" algn="tl" rotWithShape="0">
                      <a:prstClr val="black">
                        <a:alpha val="40000"/>
                      </a:prstClr>
                    </a:outerShdw>
                  </a:effectLst>
                </p:spPr>
                <p:txBody>
                  <a:bodyPr wrap="square">
                    <a:spAutoFit/>
                  </a:bodyPr>
                  <a:lstStyle>
                    <a:defPPr>
                      <a:defRPr lang="zh-CN"/>
                    </a:defPPr>
                    <a:lvl1pPr algn="ctr" defTabSz="1218565">
                      <a:defRPr sz="3735" kern="0">
                        <a:solidFill>
                          <a:sysClr val="window" lastClr="FFFFFF"/>
                        </a:solidFill>
                        <a:latin typeface="Impact" panose="020B0806030902050204" pitchFamily="34" charset="0"/>
                        <a:ea typeface="微软雅黑" panose="020B0503020204020204" pitchFamily="34" charset="-122"/>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sz="2800" b="1" dirty="0">
                        <a:solidFill>
                          <a:schemeClr val="bg1"/>
                        </a:solidFill>
                        <a:latin typeface="微软雅黑" panose="020B0503020204020204" pitchFamily="34" charset="-122"/>
                      </a:rPr>
                      <a:t>01</a:t>
                    </a:r>
                  </a:p>
                </p:txBody>
              </p:sp>
            </p:grpSp>
            <p:grpSp>
              <p:nvGrpSpPr>
                <p:cNvPr id="32" name="组合 31"/>
                <p:cNvGrpSpPr/>
                <p:nvPr/>
              </p:nvGrpSpPr>
              <p:grpSpPr>
                <a:xfrm rot="16200000">
                  <a:off x="4505" y="4566"/>
                  <a:ext cx="2437" cy="2448"/>
                  <a:chOff x="3131840" y="1268551"/>
                  <a:chExt cx="1547660" cy="1554715"/>
                </a:xfrm>
                <a:solidFill>
                  <a:srgbClr val="F15548"/>
                </a:solidFill>
                <a:effectLst>
                  <a:outerShdw blurRad="25400" dist="25400" dir="2700000" algn="tl" rotWithShape="0">
                    <a:prstClr val="black">
                      <a:alpha val="40000"/>
                    </a:prstClr>
                  </a:outerShdw>
                </a:effectLst>
              </p:grpSpPr>
              <p:sp>
                <p:nvSpPr>
                  <p:cNvPr id="22" name="Freeform 11"/>
                  <p:cNvSpPr/>
                  <p:nvPr/>
                </p:nvSpPr>
                <p:spPr bwMode="auto">
                  <a:xfrm>
                    <a:off x="3131840" y="1275606"/>
                    <a:ext cx="1547660" cy="1547660"/>
                  </a:xfrm>
                  <a:custGeom>
                    <a:avLst/>
                    <a:gdLst/>
                    <a:ahLst/>
                    <a:cxnLst/>
                    <a:rect l="l" t="t" r="r" b="b"/>
                    <a:pathLst>
                      <a:path w="2722563" h="2722563">
                        <a:moveTo>
                          <a:pt x="1568450" y="0"/>
                        </a:moveTo>
                        <a:lnTo>
                          <a:pt x="2722563" y="1154113"/>
                        </a:lnTo>
                        <a:lnTo>
                          <a:pt x="2722563" y="1614079"/>
                        </a:lnTo>
                        <a:cubicBezTo>
                          <a:pt x="2122501" y="1640398"/>
                          <a:pt x="1641110" y="2122294"/>
                          <a:pt x="1615586" y="2722563"/>
                        </a:cubicBezTo>
                        <a:lnTo>
                          <a:pt x="1154113" y="2722563"/>
                        </a:lnTo>
                        <a:lnTo>
                          <a:pt x="0" y="1565275"/>
                        </a:lnTo>
                        <a:close/>
                      </a:path>
                    </a:pathLst>
                  </a:custGeom>
                  <a:solidFill>
                    <a:srgbClr val="DB19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1"/>
                  <p:cNvSpPr/>
                  <p:nvPr/>
                </p:nvSpPr>
                <p:spPr bwMode="auto">
                  <a:xfrm>
                    <a:off x="3136352" y="1268551"/>
                    <a:ext cx="965401" cy="1547660"/>
                  </a:xfrm>
                  <a:custGeom>
                    <a:avLst/>
                    <a:gdLst/>
                    <a:ahLst/>
                    <a:cxnLst/>
                    <a:rect l="l" t="t" r="r" b="b"/>
                    <a:pathLst>
                      <a:path w="965400" h="1547660">
                        <a:moveTo>
                          <a:pt x="891596" y="0"/>
                        </a:moveTo>
                        <a:lnTo>
                          <a:pt x="965401" y="73804"/>
                        </a:lnTo>
                        <a:cubicBezTo>
                          <a:pt x="773755" y="303918"/>
                          <a:pt x="660174" y="594511"/>
                          <a:pt x="660174" y="910189"/>
                        </a:cubicBezTo>
                        <a:cubicBezTo>
                          <a:pt x="660174" y="1140623"/>
                          <a:pt x="720696" y="1357690"/>
                          <a:pt x="828046" y="1547660"/>
                        </a:cubicBezTo>
                        <a:lnTo>
                          <a:pt x="656064" y="1547660"/>
                        </a:lnTo>
                        <a:lnTo>
                          <a:pt x="0" y="889792"/>
                        </a:lnTo>
                        <a:close/>
                      </a:path>
                    </a:pathLst>
                  </a:custGeom>
                  <a:solidFill>
                    <a:srgbClr val="DB195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rot="10800000">
                  <a:off x="7037" y="4572"/>
                  <a:ext cx="2437" cy="2448"/>
                  <a:chOff x="3131840" y="1268551"/>
                  <a:chExt cx="1547660" cy="1554715"/>
                </a:xfrm>
                <a:effectLst>
                  <a:outerShdw blurRad="25400" dist="25400" dir="2700000" algn="tl" rotWithShape="0">
                    <a:prstClr val="black">
                      <a:alpha val="40000"/>
                    </a:prstClr>
                  </a:outerShdw>
                </a:effectLst>
              </p:grpSpPr>
              <p:sp>
                <p:nvSpPr>
                  <p:cNvPr id="39" name="Freeform 11"/>
                  <p:cNvSpPr/>
                  <p:nvPr/>
                </p:nvSpPr>
                <p:spPr bwMode="auto">
                  <a:xfrm>
                    <a:off x="3131840" y="1275606"/>
                    <a:ext cx="1547660" cy="1547660"/>
                  </a:xfrm>
                  <a:custGeom>
                    <a:avLst/>
                    <a:gdLst/>
                    <a:ahLst/>
                    <a:cxnLst/>
                    <a:rect l="l" t="t" r="r" b="b"/>
                    <a:pathLst>
                      <a:path w="2722563" h="2722563">
                        <a:moveTo>
                          <a:pt x="1568450" y="0"/>
                        </a:moveTo>
                        <a:lnTo>
                          <a:pt x="2722563" y="1154113"/>
                        </a:lnTo>
                        <a:lnTo>
                          <a:pt x="2722563" y="1614079"/>
                        </a:lnTo>
                        <a:cubicBezTo>
                          <a:pt x="2122501" y="1640398"/>
                          <a:pt x="1641110" y="2122294"/>
                          <a:pt x="1615586" y="2722563"/>
                        </a:cubicBezTo>
                        <a:lnTo>
                          <a:pt x="1154113" y="2722563"/>
                        </a:lnTo>
                        <a:lnTo>
                          <a:pt x="0" y="1565275"/>
                        </a:lnTo>
                        <a:close/>
                      </a:path>
                    </a:pathLst>
                  </a:custGeom>
                  <a:solidFill>
                    <a:srgbClr val="4843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0" name="Freeform 11"/>
                  <p:cNvSpPr/>
                  <p:nvPr/>
                </p:nvSpPr>
                <p:spPr bwMode="auto">
                  <a:xfrm>
                    <a:off x="3136352" y="1268551"/>
                    <a:ext cx="965401" cy="1547660"/>
                  </a:xfrm>
                  <a:custGeom>
                    <a:avLst/>
                    <a:gdLst/>
                    <a:ahLst/>
                    <a:cxnLst/>
                    <a:rect l="l" t="t" r="r" b="b"/>
                    <a:pathLst>
                      <a:path w="965400" h="1547660">
                        <a:moveTo>
                          <a:pt x="891596" y="0"/>
                        </a:moveTo>
                        <a:lnTo>
                          <a:pt x="965401" y="73804"/>
                        </a:lnTo>
                        <a:cubicBezTo>
                          <a:pt x="773755" y="303918"/>
                          <a:pt x="660174" y="594511"/>
                          <a:pt x="660174" y="910189"/>
                        </a:cubicBezTo>
                        <a:cubicBezTo>
                          <a:pt x="660174" y="1140623"/>
                          <a:pt x="720696" y="1357690"/>
                          <a:pt x="828046" y="1547660"/>
                        </a:cubicBezTo>
                        <a:lnTo>
                          <a:pt x="656064" y="1547660"/>
                        </a:lnTo>
                        <a:lnTo>
                          <a:pt x="0" y="889792"/>
                        </a:lnTo>
                        <a:close/>
                      </a:path>
                    </a:pathLst>
                  </a:custGeom>
                  <a:solidFill>
                    <a:srgbClr val="4843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43" name="组合 42"/>
                <p:cNvGrpSpPr/>
                <p:nvPr/>
              </p:nvGrpSpPr>
              <p:grpSpPr>
                <a:xfrm rot="5400000">
                  <a:off x="7052" y="2025"/>
                  <a:ext cx="2437" cy="2448"/>
                  <a:chOff x="3131838" y="1268551"/>
                  <a:chExt cx="1547660" cy="1554715"/>
                </a:xfrm>
                <a:solidFill>
                  <a:srgbClr val="F15548"/>
                </a:solidFill>
                <a:effectLst>
                  <a:outerShdw blurRad="25400" dist="25400" dir="2700000" algn="tl" rotWithShape="0">
                    <a:prstClr val="black">
                      <a:alpha val="40000"/>
                    </a:prstClr>
                  </a:outerShdw>
                </a:effectLst>
              </p:grpSpPr>
              <p:sp>
                <p:nvSpPr>
                  <p:cNvPr id="44" name="Freeform 11"/>
                  <p:cNvSpPr/>
                  <p:nvPr/>
                </p:nvSpPr>
                <p:spPr bwMode="auto">
                  <a:xfrm>
                    <a:off x="3131838" y="1275606"/>
                    <a:ext cx="1547660" cy="1547660"/>
                  </a:xfrm>
                  <a:custGeom>
                    <a:avLst/>
                    <a:gdLst/>
                    <a:ahLst/>
                    <a:cxnLst/>
                    <a:rect l="l" t="t" r="r" b="b"/>
                    <a:pathLst>
                      <a:path w="2722563" h="2722563">
                        <a:moveTo>
                          <a:pt x="1568450" y="0"/>
                        </a:moveTo>
                        <a:lnTo>
                          <a:pt x="2722563" y="1154113"/>
                        </a:lnTo>
                        <a:lnTo>
                          <a:pt x="2722563" y="1614079"/>
                        </a:lnTo>
                        <a:cubicBezTo>
                          <a:pt x="2122501" y="1640398"/>
                          <a:pt x="1641110" y="2122294"/>
                          <a:pt x="1615586" y="2722563"/>
                        </a:cubicBezTo>
                        <a:lnTo>
                          <a:pt x="1154113" y="2722563"/>
                        </a:lnTo>
                        <a:lnTo>
                          <a:pt x="0" y="1565275"/>
                        </a:lnTo>
                        <a:close/>
                      </a:path>
                    </a:pathLst>
                  </a:custGeom>
                  <a:solidFill>
                    <a:srgbClr val="EAA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1"/>
                  <p:cNvSpPr/>
                  <p:nvPr/>
                </p:nvSpPr>
                <p:spPr bwMode="auto">
                  <a:xfrm>
                    <a:off x="3136352" y="1268551"/>
                    <a:ext cx="965401" cy="1547660"/>
                  </a:xfrm>
                  <a:custGeom>
                    <a:avLst/>
                    <a:gdLst/>
                    <a:ahLst/>
                    <a:cxnLst/>
                    <a:rect l="l" t="t" r="r" b="b"/>
                    <a:pathLst>
                      <a:path w="965400" h="1547660">
                        <a:moveTo>
                          <a:pt x="891596" y="0"/>
                        </a:moveTo>
                        <a:lnTo>
                          <a:pt x="965401" y="73804"/>
                        </a:lnTo>
                        <a:cubicBezTo>
                          <a:pt x="773755" y="303918"/>
                          <a:pt x="660174" y="594511"/>
                          <a:pt x="660174" y="910189"/>
                        </a:cubicBezTo>
                        <a:cubicBezTo>
                          <a:pt x="660174" y="1140623"/>
                          <a:pt x="720696" y="1357690"/>
                          <a:pt x="828046" y="1547660"/>
                        </a:cubicBezTo>
                        <a:lnTo>
                          <a:pt x="656064" y="1547660"/>
                        </a:lnTo>
                        <a:lnTo>
                          <a:pt x="0" y="889792"/>
                        </a:lnTo>
                        <a:close/>
                      </a:path>
                    </a:pathLst>
                  </a:custGeom>
                  <a:solidFill>
                    <a:srgbClr val="EAA700"/>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8" name="文本框 47"/>
              <p:cNvSpPr txBox="1"/>
              <p:nvPr/>
            </p:nvSpPr>
            <p:spPr>
              <a:xfrm>
                <a:off x="6448" y="4027"/>
                <a:ext cx="1156" cy="1016"/>
              </a:xfrm>
              <a:prstGeom prst="rect">
                <a:avLst/>
              </a:prstGeom>
              <a:noFill/>
            </p:spPr>
            <p:txBody>
              <a:bodyPr wrap="square" rtlCol="0" anchor="t">
                <a:spAutoFit/>
              </a:bodyPr>
              <a:lstStyle/>
              <a:p>
                <a:pPr algn="ctr"/>
                <a:r>
                  <a:rPr lang="zh-CN" altLang="zh-CN" b="1"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间接原因</a:t>
                </a:r>
              </a:p>
            </p:txBody>
          </p:sp>
          <p:sp>
            <p:nvSpPr>
              <p:cNvPr id="49" name="标题层"/>
              <p:cNvSpPr txBox="1"/>
              <p:nvPr/>
            </p:nvSpPr>
            <p:spPr bwMode="auto">
              <a:xfrm>
                <a:off x="7649" y="2872"/>
                <a:ext cx="1093" cy="822"/>
              </a:xfrm>
              <a:prstGeom prst="rect">
                <a:avLst/>
              </a:prstGeom>
              <a:noFill/>
              <a:effectLst>
                <a:outerShdw blurRad="12700" dist="12700" dir="4380000" algn="tl" rotWithShape="0">
                  <a:prstClr val="black">
                    <a:alpha val="40000"/>
                  </a:prstClr>
                </a:outerShdw>
              </a:effectLst>
            </p:spPr>
            <p:txBody>
              <a:bodyPr wrap="square">
                <a:spAutoFit/>
              </a:bodyPr>
              <a:lstStyle>
                <a:defPPr>
                  <a:defRPr lang="zh-CN"/>
                </a:defPPr>
                <a:lvl1pPr algn="ctr" defTabSz="1218565">
                  <a:defRPr sz="3735" kern="0">
                    <a:solidFill>
                      <a:sysClr val="window" lastClr="FFFFFF"/>
                    </a:solidFill>
                    <a:latin typeface="Impact" panose="020B0806030902050204" pitchFamily="34" charset="0"/>
                    <a:ea typeface="微软雅黑" panose="020B0503020204020204" pitchFamily="34" charset="-122"/>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sz="2800" b="1" dirty="0">
                    <a:solidFill>
                      <a:schemeClr val="bg1"/>
                    </a:solidFill>
                    <a:latin typeface="微软雅黑" panose="020B0503020204020204" pitchFamily="34" charset="-122"/>
                  </a:rPr>
                  <a:t>02</a:t>
                </a:r>
              </a:p>
            </p:txBody>
          </p:sp>
          <p:sp>
            <p:nvSpPr>
              <p:cNvPr id="50" name="标题层"/>
              <p:cNvSpPr txBox="1"/>
              <p:nvPr/>
            </p:nvSpPr>
            <p:spPr bwMode="auto">
              <a:xfrm>
                <a:off x="5244" y="5391"/>
                <a:ext cx="1093" cy="822"/>
              </a:xfrm>
              <a:prstGeom prst="rect">
                <a:avLst/>
              </a:prstGeom>
              <a:noFill/>
              <a:effectLst>
                <a:outerShdw blurRad="12700" dist="12700" dir="4380000" algn="tl" rotWithShape="0">
                  <a:prstClr val="black">
                    <a:alpha val="40000"/>
                  </a:prstClr>
                </a:outerShdw>
              </a:effectLst>
            </p:spPr>
            <p:txBody>
              <a:bodyPr wrap="square">
                <a:spAutoFit/>
              </a:bodyPr>
              <a:lstStyle>
                <a:defPPr>
                  <a:defRPr lang="zh-CN"/>
                </a:defPPr>
                <a:lvl1pPr algn="ctr" defTabSz="1218565">
                  <a:defRPr sz="3735" kern="0">
                    <a:solidFill>
                      <a:sysClr val="window" lastClr="FFFFFF"/>
                    </a:solidFill>
                    <a:latin typeface="Impact" panose="020B0806030902050204" pitchFamily="34" charset="0"/>
                    <a:ea typeface="微软雅黑" panose="020B0503020204020204" pitchFamily="34" charset="-122"/>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sz="2800" b="1" dirty="0">
                    <a:solidFill>
                      <a:schemeClr val="bg1"/>
                    </a:solidFill>
                    <a:latin typeface="微软雅黑" panose="020B0503020204020204" pitchFamily="34" charset="-122"/>
                  </a:rPr>
                  <a:t>03</a:t>
                </a:r>
              </a:p>
            </p:txBody>
          </p:sp>
          <p:sp>
            <p:nvSpPr>
              <p:cNvPr id="51" name="标题层"/>
              <p:cNvSpPr txBox="1"/>
              <p:nvPr/>
            </p:nvSpPr>
            <p:spPr bwMode="auto">
              <a:xfrm>
                <a:off x="7649" y="5379"/>
                <a:ext cx="1093" cy="822"/>
              </a:xfrm>
              <a:prstGeom prst="rect">
                <a:avLst/>
              </a:prstGeom>
              <a:noFill/>
              <a:effectLst>
                <a:outerShdw blurRad="12700" dist="12700" dir="4380000" algn="tl" rotWithShape="0">
                  <a:prstClr val="black">
                    <a:alpha val="40000"/>
                  </a:prstClr>
                </a:outerShdw>
              </a:effectLst>
            </p:spPr>
            <p:txBody>
              <a:bodyPr wrap="square">
                <a:spAutoFit/>
              </a:bodyPr>
              <a:lstStyle>
                <a:defPPr>
                  <a:defRPr lang="zh-CN"/>
                </a:defPPr>
                <a:lvl1pPr algn="ctr" defTabSz="1218565">
                  <a:defRPr sz="3735" kern="0">
                    <a:solidFill>
                      <a:sysClr val="window" lastClr="FFFFFF"/>
                    </a:solidFill>
                    <a:latin typeface="Impact" panose="020B0806030902050204" pitchFamily="34" charset="0"/>
                    <a:ea typeface="微软雅黑" panose="020B0503020204020204" pitchFamily="34" charset="-122"/>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sz="2800" b="1" dirty="0">
                    <a:solidFill>
                      <a:schemeClr val="bg1"/>
                    </a:solidFill>
                    <a:latin typeface="微软雅黑" panose="020B0503020204020204" pitchFamily="34" charset="-122"/>
                  </a:rPr>
                  <a:t>04</a:t>
                </a:r>
              </a:p>
            </p:txBody>
          </p:sp>
        </p:grpSp>
        <p:sp>
          <p:nvSpPr>
            <p:cNvPr id="53" name="文本框 52"/>
            <p:cNvSpPr txBox="1"/>
            <p:nvPr/>
          </p:nvSpPr>
          <p:spPr>
            <a:xfrm>
              <a:off x="9687" y="4314"/>
              <a:ext cx="4172" cy="3246"/>
            </a:xfrm>
            <a:prstGeom prst="rect">
              <a:avLst/>
            </a:prstGeom>
            <a:noFill/>
          </p:spPr>
          <p:txBody>
            <a:bodyPr wrap="square" rtlCol="0" anchor="t">
              <a:spAutoFit/>
            </a:bodyPr>
            <a:lstStyle/>
            <a:p>
              <a:pPr algn="just"/>
              <a:r>
                <a:rPr lang="zh-CN"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港通公司对分包单位的安全生产工作统一协调、管理不力，对外场大型构件的场地布局协调管理不力、安全距离不足、相关构件的防治及防倾倒工艺要求不甚明确，工艺纪律检查不到位，对检查出的问题未及时整改。</a:t>
              </a:r>
              <a:endParaRPr lang="zh-CN" altLang="en-US" sz="1600"/>
            </a:p>
          </p:txBody>
        </p:sp>
        <p:sp>
          <p:nvSpPr>
            <p:cNvPr id="54" name="文本框 53"/>
            <p:cNvSpPr txBox="1"/>
            <p:nvPr/>
          </p:nvSpPr>
          <p:spPr>
            <a:xfrm>
              <a:off x="1206" y="4993"/>
              <a:ext cx="3497" cy="1695"/>
            </a:xfrm>
            <a:prstGeom prst="rect">
              <a:avLst/>
            </a:prstGeom>
            <a:noFill/>
          </p:spPr>
          <p:txBody>
            <a:bodyPr wrap="square" rtlCol="0" anchor="t">
              <a:spAutoFit/>
            </a:bodyPr>
            <a:lstStyle/>
            <a:p>
              <a:pPr algn="just"/>
              <a:r>
                <a:rPr lang="zh-CN"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分包商仝瀛实业公司安全生产管理不力，在布置生产任务前，未及时排查并消除事故隐患。</a:t>
              </a:r>
              <a:endParaRPr lang="zh-CN"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9698" y="2426"/>
              <a:ext cx="4161" cy="1695"/>
            </a:xfrm>
            <a:prstGeom prst="rect">
              <a:avLst/>
            </a:prstGeom>
            <a:noFill/>
          </p:spPr>
          <p:txBody>
            <a:bodyPr wrap="square" rtlCol="0" anchor="t">
              <a:spAutoFit/>
            </a:bodyPr>
            <a:lstStyle/>
            <a:p>
              <a:pPr algn="just"/>
              <a:r>
                <a:rPr lang="zh-CN"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分包商港裕公司和正观公司对员工的安全教育和培训不到位，部分管理人员安全意识淡薄。</a:t>
              </a:r>
              <a:endParaRPr lang="zh-CN"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1205" y="2426"/>
              <a:ext cx="3581" cy="2082"/>
            </a:xfrm>
            <a:prstGeom prst="rect">
              <a:avLst/>
            </a:prstGeom>
            <a:noFill/>
          </p:spPr>
          <p:txBody>
            <a:bodyPr wrap="square" rtlCol="0" anchor="t">
              <a:spAutoFit/>
            </a:bodyPr>
            <a:lstStyle/>
            <a:p>
              <a:pPr algn="just"/>
              <a:r>
                <a:rPr lang="zh-CN"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分包商正观公司安全生产管理不力，对作业过程中违反工艺要求的情况失察，未及时发现并消除事故隐患。</a:t>
              </a:r>
              <a:endParaRPr lang="zh-CN"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9525"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50545" y="232410"/>
            <a:ext cx="400494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第四章  典型事故案例分析</a:t>
            </a:r>
          </a:p>
        </p:txBody>
      </p:sp>
      <p:grpSp>
        <p:nvGrpSpPr>
          <p:cNvPr id="76" name="组合 75"/>
          <p:cNvGrpSpPr/>
          <p:nvPr/>
        </p:nvGrpSpPr>
        <p:grpSpPr>
          <a:xfrm flipH="1" flipV="1">
            <a:off x="7539178" y="4220024"/>
            <a:ext cx="1604822" cy="923926"/>
            <a:chOff x="0" y="-1"/>
            <a:chExt cx="7563224" cy="4354287"/>
          </a:xfrm>
        </p:grpSpPr>
        <p:pic>
          <p:nvPicPr>
            <p:cNvPr id="77" name="图片 76"/>
            <p:cNvPicPr>
              <a:picLocks noChangeAspect="1"/>
            </p:cNvPicPr>
            <p:nvPr/>
          </p:nvPicPr>
          <p:blipFill>
            <a:blip r:embed="rId3"/>
            <a:stretch>
              <a:fillRect/>
            </a:stretch>
          </p:blipFill>
          <p:spPr>
            <a:xfrm>
              <a:off x="0" y="-1"/>
              <a:ext cx="7563224" cy="4354287"/>
            </a:xfrm>
            <a:prstGeom prst="rect">
              <a:avLst/>
            </a:prstGeom>
          </p:spPr>
        </p:pic>
        <p:pic>
          <p:nvPicPr>
            <p:cNvPr id="78" name="图片 77"/>
            <p:cNvPicPr>
              <a:picLocks noChangeAspect="1"/>
            </p:cNvPicPr>
            <p:nvPr/>
          </p:nvPicPr>
          <p:blipFill>
            <a:blip r:embed="rId4"/>
            <a:stretch>
              <a:fillRect/>
            </a:stretch>
          </p:blipFill>
          <p:spPr>
            <a:xfrm>
              <a:off x="2" y="0"/>
              <a:ext cx="6255656" cy="1990719"/>
            </a:xfrm>
            <a:prstGeom prst="rect">
              <a:avLst/>
            </a:prstGeom>
          </p:spPr>
        </p:pic>
      </p:grpSp>
      <p:grpSp>
        <p:nvGrpSpPr>
          <p:cNvPr id="40" name="组合 39"/>
          <p:cNvGrpSpPr/>
          <p:nvPr/>
        </p:nvGrpSpPr>
        <p:grpSpPr>
          <a:xfrm>
            <a:off x="1120775" y="1054100"/>
            <a:ext cx="6902450" cy="3268980"/>
            <a:chOff x="1765" y="1885"/>
            <a:chExt cx="10870" cy="5148"/>
          </a:xfrm>
        </p:grpSpPr>
        <p:sp>
          <p:nvSpPr>
            <p:cNvPr id="8" name="文本框 7"/>
            <p:cNvSpPr txBox="1"/>
            <p:nvPr/>
          </p:nvSpPr>
          <p:spPr>
            <a:xfrm>
              <a:off x="1766" y="1885"/>
              <a:ext cx="10869" cy="1713"/>
            </a:xfrm>
            <a:prstGeom prst="rect">
              <a:avLst/>
            </a:prstGeom>
            <a:noFill/>
          </p:spPr>
          <p:txBody>
            <a:bodyPr wrap="square" rtlCol="0" anchor="t">
              <a:spAutoFit/>
            </a:bodyPr>
            <a:lstStyle/>
            <a:p>
              <a:pPr algn="just">
                <a:lnSpc>
                  <a:spcPct val="12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根据统计，生产基地常见的事故以机械伤害、物体打击、高空坠落为主，这三项事故占全部事故总数的</a:t>
              </a:r>
              <a:r>
                <a:rPr lang="en-US" altLang="zh-CN"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68%</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左右。并且事故具有如下的特点：</a:t>
              </a:r>
            </a:p>
          </p:txBody>
        </p:sp>
        <p:grpSp>
          <p:nvGrpSpPr>
            <p:cNvPr id="39" name="组合 38"/>
            <p:cNvGrpSpPr/>
            <p:nvPr/>
          </p:nvGrpSpPr>
          <p:grpSpPr>
            <a:xfrm>
              <a:off x="1765" y="3777"/>
              <a:ext cx="10871" cy="3256"/>
              <a:chOff x="1652" y="3777"/>
              <a:chExt cx="10871" cy="3256"/>
            </a:xfrm>
          </p:grpSpPr>
          <p:grpSp>
            <p:nvGrpSpPr>
              <p:cNvPr id="11" name="组合 10"/>
              <p:cNvGrpSpPr/>
              <p:nvPr/>
            </p:nvGrpSpPr>
            <p:grpSpPr>
              <a:xfrm>
                <a:off x="1652" y="3777"/>
                <a:ext cx="5352" cy="1560"/>
                <a:chOff x="972044" y="3035757"/>
                <a:chExt cx="3538678" cy="1264185"/>
              </a:xfrm>
            </p:grpSpPr>
            <p:sp>
              <p:nvSpPr>
                <p:cNvPr id="12" name="矩形 11"/>
                <p:cNvSpPr/>
                <p:nvPr/>
              </p:nvSpPr>
              <p:spPr>
                <a:xfrm>
                  <a:off x="972044" y="3035757"/>
                  <a:ext cx="3538678" cy="1264185"/>
                </a:xfrm>
                <a:prstGeom prst="rect">
                  <a:avLst/>
                </a:prstGeom>
                <a:solidFill>
                  <a:srgbClr val="16B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造字工房悦圆演示版常规体" pitchFamily="50" charset="-122"/>
                    <a:ea typeface="造字工房悦圆演示版常规体" pitchFamily="50" charset="-122"/>
                  </a:endParaRPr>
                </a:p>
              </p:txBody>
            </p:sp>
            <p:sp>
              <p:nvSpPr>
                <p:cNvPr id="13" name="圆角矩形 12"/>
                <p:cNvSpPr/>
                <p:nvPr/>
              </p:nvSpPr>
              <p:spPr>
                <a:xfrm>
                  <a:off x="1187624" y="3287757"/>
                  <a:ext cx="756084" cy="756084"/>
                </a:xfrm>
                <a:prstGeom prst="roundRect">
                  <a:avLst>
                    <a:gd name="adj" fmla="val 2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zh-CN" sz="2000" b="1" spc="100" dirty="0">
                      <a:solidFill>
                        <a:srgbClr val="16B6C2"/>
                      </a:solidFill>
                      <a:uFillTx/>
                      <a:latin typeface="微软雅黑" panose="020B0503020204020204" pitchFamily="34" charset="-122"/>
                      <a:ea typeface="微软雅黑" panose="020B0503020204020204" pitchFamily="34" charset="-122"/>
                    </a:rPr>
                    <a:t>01</a:t>
                  </a:r>
                </a:p>
              </p:txBody>
            </p:sp>
          </p:grpSp>
          <p:grpSp>
            <p:nvGrpSpPr>
              <p:cNvPr id="14" name="组合 13"/>
              <p:cNvGrpSpPr/>
              <p:nvPr/>
            </p:nvGrpSpPr>
            <p:grpSpPr>
              <a:xfrm>
                <a:off x="7171" y="3777"/>
                <a:ext cx="5352" cy="1560"/>
                <a:chOff x="4788024" y="3035758"/>
                <a:chExt cx="3538678" cy="1264184"/>
              </a:xfrm>
              <a:solidFill>
                <a:schemeClr val="bg2"/>
              </a:solidFill>
            </p:grpSpPr>
            <p:sp>
              <p:nvSpPr>
                <p:cNvPr id="15" name="矩形 14"/>
                <p:cNvSpPr/>
                <p:nvPr/>
              </p:nvSpPr>
              <p:spPr>
                <a:xfrm>
                  <a:off x="4788024" y="3035758"/>
                  <a:ext cx="3538678" cy="1264184"/>
                </a:xfrm>
                <a:prstGeom prst="rect">
                  <a:avLst/>
                </a:prstGeom>
                <a:solidFill>
                  <a:srgbClr val="EAA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造字工房悦圆演示版常规体" pitchFamily="50" charset="-122"/>
                    <a:ea typeface="造字工房悦圆演示版常规体" pitchFamily="50" charset="-122"/>
                  </a:endParaRPr>
                </a:p>
              </p:txBody>
            </p:sp>
            <p:sp>
              <p:nvSpPr>
                <p:cNvPr id="16" name="圆角矩形 15"/>
                <p:cNvSpPr/>
                <p:nvPr/>
              </p:nvSpPr>
              <p:spPr>
                <a:xfrm>
                  <a:off x="5004048" y="3287758"/>
                  <a:ext cx="756084" cy="756084"/>
                </a:xfrm>
                <a:prstGeom prst="roundRect">
                  <a:avLst>
                    <a:gd name="adj" fmla="val 2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zh-CN" sz="2000" b="1" spc="100" dirty="0">
                      <a:solidFill>
                        <a:srgbClr val="EAA700"/>
                      </a:solidFill>
                      <a:uFillTx/>
                      <a:latin typeface="微软雅黑" panose="020B0503020204020204" pitchFamily="34" charset="-122"/>
                      <a:ea typeface="微软雅黑" panose="020B0503020204020204" pitchFamily="34" charset="-122"/>
                    </a:rPr>
                    <a:t>02</a:t>
                  </a:r>
                </a:p>
              </p:txBody>
            </p:sp>
          </p:grpSp>
          <p:grpSp>
            <p:nvGrpSpPr>
              <p:cNvPr id="23" name="组合 22"/>
              <p:cNvGrpSpPr/>
              <p:nvPr/>
            </p:nvGrpSpPr>
            <p:grpSpPr>
              <a:xfrm>
                <a:off x="1652" y="5473"/>
                <a:ext cx="5352" cy="1560"/>
                <a:chOff x="972044" y="3035757"/>
                <a:chExt cx="3538678" cy="1264185"/>
              </a:xfrm>
            </p:grpSpPr>
            <p:sp>
              <p:nvSpPr>
                <p:cNvPr id="24" name="矩形 23"/>
                <p:cNvSpPr/>
                <p:nvPr/>
              </p:nvSpPr>
              <p:spPr>
                <a:xfrm>
                  <a:off x="972044" y="3035757"/>
                  <a:ext cx="3538678" cy="1264185"/>
                </a:xfrm>
                <a:prstGeom prst="rect">
                  <a:avLst/>
                </a:prstGeom>
                <a:solidFill>
                  <a:srgbClr val="DB1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造字工房悦圆演示版常规体" pitchFamily="50" charset="-122"/>
                    <a:ea typeface="造字工房悦圆演示版常规体" pitchFamily="50" charset="-122"/>
                  </a:endParaRPr>
                </a:p>
              </p:txBody>
            </p:sp>
            <p:sp>
              <p:nvSpPr>
                <p:cNvPr id="25" name="圆角矩形 24"/>
                <p:cNvSpPr/>
                <p:nvPr/>
              </p:nvSpPr>
              <p:spPr>
                <a:xfrm>
                  <a:off x="1187624" y="3287757"/>
                  <a:ext cx="756084" cy="756084"/>
                </a:xfrm>
                <a:prstGeom prst="roundRect">
                  <a:avLst>
                    <a:gd name="adj" fmla="val 2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zh-CN" sz="2000" b="1" spc="100" dirty="0">
                      <a:solidFill>
                        <a:srgbClr val="DB1951"/>
                      </a:solidFill>
                      <a:uFillTx/>
                      <a:latin typeface="微软雅黑" panose="020B0503020204020204" pitchFamily="34" charset="-122"/>
                      <a:ea typeface="微软雅黑" panose="020B0503020204020204" pitchFamily="34" charset="-122"/>
                    </a:rPr>
                    <a:t>03</a:t>
                  </a:r>
                </a:p>
              </p:txBody>
            </p:sp>
          </p:grpSp>
          <p:grpSp>
            <p:nvGrpSpPr>
              <p:cNvPr id="26" name="组合 25"/>
              <p:cNvGrpSpPr/>
              <p:nvPr/>
            </p:nvGrpSpPr>
            <p:grpSpPr>
              <a:xfrm>
                <a:off x="7171" y="5473"/>
                <a:ext cx="5352" cy="1560"/>
                <a:chOff x="4788024" y="3035758"/>
                <a:chExt cx="3538678" cy="1264184"/>
              </a:xfrm>
              <a:solidFill>
                <a:schemeClr val="bg2"/>
              </a:solidFill>
            </p:grpSpPr>
            <p:sp>
              <p:nvSpPr>
                <p:cNvPr id="27" name="矩形 26"/>
                <p:cNvSpPr/>
                <p:nvPr/>
              </p:nvSpPr>
              <p:spPr>
                <a:xfrm>
                  <a:off x="4788024" y="3035758"/>
                  <a:ext cx="3538678" cy="1264184"/>
                </a:xfrm>
                <a:prstGeom prst="rect">
                  <a:avLst/>
                </a:prstGeom>
                <a:solidFill>
                  <a:srgbClr val="4843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造字工房悦圆演示版常规体" pitchFamily="50" charset="-122"/>
                    <a:ea typeface="造字工房悦圆演示版常规体" pitchFamily="50" charset="-122"/>
                  </a:endParaRPr>
                </a:p>
              </p:txBody>
            </p:sp>
            <p:sp>
              <p:nvSpPr>
                <p:cNvPr id="28" name="圆角矩形 27"/>
                <p:cNvSpPr/>
                <p:nvPr/>
              </p:nvSpPr>
              <p:spPr>
                <a:xfrm>
                  <a:off x="5004048" y="3287758"/>
                  <a:ext cx="756084" cy="756084"/>
                </a:xfrm>
                <a:prstGeom prst="roundRect">
                  <a:avLst>
                    <a:gd name="adj" fmla="val 23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zh-CN" sz="2000" b="1" spc="100" dirty="0">
                      <a:solidFill>
                        <a:srgbClr val="484398"/>
                      </a:solidFill>
                      <a:uFillTx/>
                      <a:latin typeface="微软雅黑" panose="020B0503020204020204" pitchFamily="34" charset="-122"/>
                      <a:ea typeface="微软雅黑" panose="020B0503020204020204" pitchFamily="34" charset="-122"/>
                    </a:rPr>
                    <a:t>04</a:t>
                  </a:r>
                </a:p>
              </p:txBody>
            </p:sp>
          </p:grpSp>
          <p:sp>
            <p:nvSpPr>
              <p:cNvPr id="9" name="文本框 8"/>
              <p:cNvSpPr txBox="1"/>
              <p:nvPr/>
            </p:nvSpPr>
            <p:spPr>
              <a:xfrm>
                <a:off x="3272" y="4088"/>
                <a:ext cx="3513" cy="919"/>
              </a:xfrm>
              <a:prstGeom prst="rect">
                <a:avLst/>
              </a:prstGeom>
              <a:noFill/>
            </p:spPr>
            <p:txBody>
              <a:bodyPr wrap="square" rtlCol="0" anchor="t">
                <a:spAutoFit/>
              </a:bodyPr>
              <a:lstStyle/>
              <a:p>
                <a:pPr algn="just"/>
                <a:r>
                  <a:rPr lang="zh-CN" altLang="en-US" sz="1600" b="1" spc="100" dirty="0">
                    <a:solidFill>
                      <a:schemeClr val="bg1"/>
                    </a:solidFill>
                    <a:uFillTx/>
                    <a:latin typeface="微软雅黑" panose="020B0503020204020204" pitchFamily="34" charset="-122"/>
                    <a:ea typeface="微软雅黑" panose="020B0503020204020204" pitchFamily="34" charset="-122"/>
                    <a:sym typeface="+mn-ea"/>
                  </a:rPr>
                  <a:t>易造成重伤甚至死亡等恶性事故。</a:t>
                </a:r>
              </a:p>
            </p:txBody>
          </p:sp>
          <p:sp>
            <p:nvSpPr>
              <p:cNvPr id="10" name="文本框 9"/>
              <p:cNvSpPr txBox="1"/>
              <p:nvPr/>
            </p:nvSpPr>
            <p:spPr>
              <a:xfrm>
                <a:off x="8642" y="3930"/>
                <a:ext cx="3880" cy="1307"/>
              </a:xfrm>
              <a:prstGeom prst="rect">
                <a:avLst/>
              </a:prstGeom>
              <a:noFill/>
            </p:spPr>
            <p:txBody>
              <a:bodyPr wrap="square" rtlCol="0" anchor="t">
                <a:spAutoFit/>
              </a:bodyPr>
              <a:lstStyle/>
              <a:p>
                <a:r>
                  <a:rPr lang="zh-CN" altLang="en-US" sz="1600" b="1" spc="100" dirty="0">
                    <a:solidFill>
                      <a:schemeClr val="bg1"/>
                    </a:solidFill>
                    <a:uFillTx/>
                    <a:latin typeface="微软雅黑" panose="020B0503020204020204" pitchFamily="34" charset="-122"/>
                    <a:ea typeface="微软雅黑" panose="020B0503020204020204" pitchFamily="34" charset="-122"/>
                    <a:sym typeface="+mn-ea"/>
                  </a:rPr>
                  <a:t>作业者本身安全意识不强，缺乏自我保护意识导致事故的比例高。</a:t>
                </a:r>
                <a:endParaRPr lang="zh-CN" altLang="en-US"/>
              </a:p>
            </p:txBody>
          </p:sp>
          <p:sp>
            <p:nvSpPr>
              <p:cNvPr id="36" name="文本框 35"/>
              <p:cNvSpPr txBox="1"/>
              <p:nvPr/>
            </p:nvSpPr>
            <p:spPr>
              <a:xfrm>
                <a:off x="3272" y="5593"/>
                <a:ext cx="3514" cy="1307"/>
              </a:xfrm>
              <a:prstGeom prst="rect">
                <a:avLst/>
              </a:prstGeom>
              <a:noFill/>
            </p:spPr>
            <p:txBody>
              <a:bodyPr wrap="square" rtlCol="0" anchor="t">
                <a:spAutoFit/>
              </a:bodyPr>
              <a:lstStyle/>
              <a:p>
                <a:pPr algn="just"/>
                <a:r>
                  <a:rPr lang="zh-CN" altLang="en-US" sz="1600" b="1" spc="100" dirty="0">
                    <a:solidFill>
                      <a:schemeClr val="bg1"/>
                    </a:solidFill>
                    <a:uFillTx/>
                    <a:latin typeface="微软雅黑" panose="020B0503020204020204" pitchFamily="34" charset="-122"/>
                    <a:ea typeface="微软雅黑" panose="020B0503020204020204" pitchFamily="34" charset="-122"/>
                    <a:sym typeface="+mn-ea"/>
                  </a:rPr>
                  <a:t>事故过程较复杂，往往有多个因素诱发事故的发生。</a:t>
                </a:r>
                <a:endParaRPr lang="zh-CN" altLang="en-US" sz="1600" b="1" spc="100" dirty="0">
                  <a:solidFill>
                    <a:schemeClr val="bg1"/>
                  </a:solidFill>
                  <a:uFillTx/>
                  <a:latin typeface="微软雅黑" panose="020B0503020204020204" pitchFamily="34" charset="-122"/>
                  <a:ea typeface="微软雅黑" panose="020B0503020204020204" pitchFamily="34" charset="-122"/>
                </a:endParaRPr>
              </a:p>
            </p:txBody>
          </p:sp>
          <p:sp>
            <p:nvSpPr>
              <p:cNvPr id="37" name="文本框 36"/>
              <p:cNvSpPr txBox="1"/>
              <p:nvPr/>
            </p:nvSpPr>
            <p:spPr>
              <a:xfrm>
                <a:off x="8789" y="5784"/>
                <a:ext cx="3496" cy="919"/>
              </a:xfrm>
              <a:prstGeom prst="rect">
                <a:avLst/>
              </a:prstGeom>
              <a:noFill/>
            </p:spPr>
            <p:txBody>
              <a:bodyPr wrap="square" rtlCol="0" anchor="t">
                <a:spAutoFit/>
              </a:bodyPr>
              <a:lstStyle/>
              <a:p>
                <a:pPr algn="just"/>
                <a:r>
                  <a:rPr lang="zh-CN" altLang="en-US" sz="1600" b="1" spc="100" dirty="0">
                    <a:solidFill>
                      <a:schemeClr val="bg1"/>
                    </a:solidFill>
                    <a:uFillTx/>
                    <a:latin typeface="微软雅黑" panose="020B0503020204020204" pitchFamily="34" charset="-122"/>
                    <a:ea typeface="微软雅黑" panose="020B0503020204020204" pitchFamily="34" charset="-122"/>
                    <a:sym typeface="+mn-ea"/>
                  </a:rPr>
                  <a:t>“三违”造成事故的比重大。</a:t>
                </a:r>
                <a:endParaRPr lang="zh-CN" altLang="en-US" sz="1600" b="1" spc="100" dirty="0">
                  <a:solidFill>
                    <a:schemeClr val="bg1"/>
                  </a:solidFill>
                  <a:uFillTx/>
                  <a:latin typeface="微软雅黑" panose="020B0503020204020204" pitchFamily="34" charset="-122"/>
                  <a:ea typeface="微软雅黑" panose="020B0503020204020204" pitchFamily="34" charset="-122"/>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41020" y="232410"/>
            <a:ext cx="304482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第一章  法律法规</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3"/>
            <a:stretch>
              <a:fillRect/>
            </a:stretch>
          </p:blipFill>
          <p:spPr>
            <a:xfrm>
              <a:off x="0" y="-1"/>
              <a:ext cx="7563224" cy="4354287"/>
            </a:xfrm>
            <a:prstGeom prst="rect">
              <a:avLst/>
            </a:prstGeom>
          </p:spPr>
        </p:pic>
        <p:pic>
          <p:nvPicPr>
            <p:cNvPr id="49" name="图片 48"/>
            <p:cNvPicPr>
              <a:picLocks noChangeAspect="1"/>
            </p:cNvPicPr>
            <p:nvPr/>
          </p:nvPicPr>
          <p:blipFill>
            <a:blip r:embed="rId4"/>
            <a:stretch>
              <a:fillRect/>
            </a:stretch>
          </p:blipFill>
          <p:spPr>
            <a:xfrm>
              <a:off x="2" y="0"/>
              <a:ext cx="6255656" cy="1990719"/>
            </a:xfrm>
            <a:prstGeom prst="rect">
              <a:avLst/>
            </a:prstGeom>
          </p:spPr>
        </p:pic>
      </p:grpSp>
      <p:grpSp>
        <p:nvGrpSpPr>
          <p:cNvPr id="6" name="组合 5"/>
          <p:cNvGrpSpPr/>
          <p:nvPr/>
        </p:nvGrpSpPr>
        <p:grpSpPr>
          <a:xfrm>
            <a:off x="1502410" y="1069975"/>
            <a:ext cx="6139180" cy="1342073"/>
            <a:chOff x="2529" y="2255"/>
            <a:chExt cx="9668" cy="2114"/>
          </a:xfrm>
        </p:grpSpPr>
        <p:sp>
          <p:nvSpPr>
            <p:cNvPr id="84" name="文本框 83"/>
            <p:cNvSpPr txBox="1"/>
            <p:nvPr/>
          </p:nvSpPr>
          <p:spPr>
            <a:xfrm>
              <a:off x="4661" y="2255"/>
              <a:ext cx="7472" cy="2082"/>
            </a:xfrm>
            <a:prstGeom prst="rect">
              <a:avLst/>
            </a:prstGeom>
            <a:noFill/>
          </p:spPr>
          <p:txBody>
            <a:bodyPr wrap="square" rtlCol="0" anchor="t">
              <a:spAutoFit/>
            </a:bodyPr>
            <a:lstStyle/>
            <a:p>
              <a:pPr algn="just" fontAlgn="auto"/>
              <a:r>
                <a:rPr lang="zh-CN" altLang="en-US" sz="1600" dirty="0">
                  <a:solidFill>
                    <a:prstClr val="black"/>
                  </a:solidFill>
                  <a:latin typeface="微软雅黑" panose="020B0503020204020204" pitchFamily="34" charset="-122"/>
                  <a:ea typeface="微软雅黑" panose="020B0503020204020204" pitchFamily="34" charset="-122"/>
                  <a:sym typeface="+mn-ea"/>
                </a:rPr>
                <a:t>生产经营单位的安全生产责任制应当明确各岗位的责任人员、责任范围和考核标准等内容。</a:t>
              </a:r>
            </a:p>
            <a:p>
              <a:pPr algn="just" fontAlgn="auto"/>
              <a:r>
                <a:rPr lang="zh-CN" altLang="en-US" sz="1600" dirty="0">
                  <a:solidFill>
                    <a:prstClr val="black"/>
                  </a:solidFill>
                  <a:latin typeface="微软雅黑" panose="020B0503020204020204" pitchFamily="34" charset="-122"/>
                  <a:ea typeface="微软雅黑" panose="020B0503020204020204" pitchFamily="34" charset="-122"/>
                  <a:sym typeface="+mn-ea"/>
                </a:rPr>
                <a:t>生产经营单位应当建立相应的机制，加强对安全生产责任制落实情况的监督考核，保证安全生产责任制的落实。</a:t>
              </a:r>
              <a:r>
                <a:rPr lang="zh-CN" altLang="en-US" sz="1600" b="1" dirty="0">
                  <a:solidFill>
                    <a:srgbClr val="484398"/>
                  </a:solidFill>
                  <a:latin typeface="微软雅黑" panose="020B0503020204020204" pitchFamily="34" charset="-122"/>
                  <a:ea typeface="微软雅黑" panose="020B0503020204020204" pitchFamily="34" charset="-122"/>
                  <a:sym typeface="+mn-ea"/>
                </a:rPr>
                <a:t>（新增）</a:t>
              </a:r>
            </a:p>
          </p:txBody>
        </p:sp>
        <p:grpSp>
          <p:nvGrpSpPr>
            <p:cNvPr id="2" name="组合 1"/>
            <p:cNvGrpSpPr/>
            <p:nvPr/>
          </p:nvGrpSpPr>
          <p:grpSpPr>
            <a:xfrm>
              <a:off x="2529" y="3749"/>
              <a:ext cx="9668" cy="620"/>
              <a:chOff x="2522" y="3493"/>
              <a:chExt cx="9668" cy="620"/>
            </a:xfrm>
          </p:grpSpPr>
          <p:sp>
            <p:nvSpPr>
              <p:cNvPr id="82" name="文本框 81"/>
              <p:cNvSpPr txBox="1"/>
              <p:nvPr/>
            </p:nvSpPr>
            <p:spPr>
              <a:xfrm>
                <a:off x="2522" y="3493"/>
                <a:ext cx="2090" cy="580"/>
              </a:xfrm>
              <a:prstGeom prst="rect">
                <a:avLst/>
              </a:prstGeom>
              <a:noFill/>
              <a:ln w="28575">
                <a:solidFill>
                  <a:srgbClr val="484398"/>
                </a:solidFill>
              </a:ln>
            </p:spPr>
            <p:txBody>
              <a:bodyPr wrap="square" rtlCol="0" anchor="t">
                <a:spAutoFit/>
              </a:bodyPr>
              <a:lstStyle/>
              <a:p>
                <a:pPr algn="ct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第十九条</a:t>
                </a:r>
              </a:p>
            </p:txBody>
          </p:sp>
          <p:sp>
            <p:nvSpPr>
              <p:cNvPr id="87" name="Oval 1"/>
              <p:cNvSpPr>
                <a:spLocks noChangeAspect="1"/>
              </p:cNvSpPr>
              <p:nvPr/>
            </p:nvSpPr>
            <p:spPr>
              <a:xfrm>
                <a:off x="12083" y="4006"/>
                <a:ext cx="107" cy="107"/>
              </a:xfrm>
              <a:prstGeom prst="ellipse">
                <a:avLst/>
              </a:prstGeom>
              <a:solidFill>
                <a:srgbClr val="16B6C2"/>
              </a:solidFill>
              <a:ln w="25400">
                <a:solidFill>
                  <a:srgbClr val="4843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sp>
            <p:nvSpPr>
              <p:cNvPr id="89" name="Rectangle 82"/>
              <p:cNvSpPr/>
              <p:nvPr/>
            </p:nvSpPr>
            <p:spPr>
              <a:xfrm>
                <a:off x="4611" y="4046"/>
                <a:ext cx="7558" cy="42"/>
              </a:xfrm>
              <a:prstGeom prst="rect">
                <a:avLst/>
              </a:prstGeom>
              <a:solidFill>
                <a:srgbClr val="484398"/>
              </a:solidFill>
              <a:ln>
                <a:solidFill>
                  <a:srgbClr val="484398"/>
                </a:solidFill>
              </a:ln>
            </p:spPr>
            <p:style>
              <a:lnRef idx="2">
                <a:schemeClr val="accent1">
                  <a:shade val="50000"/>
                </a:schemeClr>
              </a:lnRef>
              <a:fillRef idx="1">
                <a:schemeClr val="accent1"/>
              </a:fillRef>
              <a:effectRef idx="0">
                <a:schemeClr val="accent1"/>
              </a:effectRef>
              <a:fontRef idx="minor">
                <a:schemeClr val="lt1"/>
              </a:fontRef>
            </p:style>
            <p:txBody>
              <a:bodyPr lIns="137132" tIns="68566" rIns="137132" bIns="68566" rtlCol="0" anchor="ctr"/>
              <a:lstStyle/>
              <a:p>
                <a:pPr algn="ctr"/>
                <a:endParaRPr lang="en-US" sz="750" b="1">
                  <a:solidFill>
                    <a:schemeClr val="tx1"/>
                  </a:solidFill>
                  <a:latin typeface="Montserrat Semi" charset="0"/>
                  <a:ea typeface="Montserrat Semi" charset="0"/>
                  <a:cs typeface="Montserrat Semi" charset="0"/>
                </a:endParaRPr>
              </a:p>
            </p:txBody>
          </p:sp>
        </p:grpSp>
      </p:grpSp>
      <p:grpSp>
        <p:nvGrpSpPr>
          <p:cNvPr id="7" name="组合 6"/>
          <p:cNvGrpSpPr/>
          <p:nvPr/>
        </p:nvGrpSpPr>
        <p:grpSpPr>
          <a:xfrm>
            <a:off x="2031048" y="2802255"/>
            <a:ext cx="5081905" cy="1621790"/>
            <a:chOff x="2790" y="5118"/>
            <a:chExt cx="8003" cy="2554"/>
          </a:xfrm>
        </p:grpSpPr>
        <p:pic>
          <p:nvPicPr>
            <p:cNvPr id="14340" name="Picture 9" descr="j0195812"/>
            <p:cNvPicPr>
              <a:picLocks noChangeAspect="1"/>
            </p:cNvPicPr>
            <p:nvPr/>
          </p:nvPicPr>
          <p:blipFill>
            <a:blip r:embed="rId5"/>
            <a:stretch>
              <a:fillRect/>
            </a:stretch>
          </p:blipFill>
          <p:spPr>
            <a:xfrm>
              <a:off x="2790" y="5118"/>
              <a:ext cx="2485" cy="2555"/>
            </a:xfrm>
            <a:prstGeom prst="rect">
              <a:avLst/>
            </a:prstGeom>
            <a:noFill/>
            <a:ln w="9525">
              <a:noFill/>
            </a:ln>
          </p:spPr>
        </p:pic>
        <p:pic>
          <p:nvPicPr>
            <p:cNvPr id="9" name="Picture 11" descr="j0278882"/>
            <p:cNvPicPr>
              <a:picLocks noChangeAspect="1"/>
            </p:cNvPicPr>
            <p:nvPr/>
          </p:nvPicPr>
          <p:blipFill>
            <a:blip r:embed="rId6"/>
            <a:stretch>
              <a:fillRect/>
            </a:stretch>
          </p:blipFill>
          <p:spPr>
            <a:xfrm>
              <a:off x="8393" y="5203"/>
              <a:ext cx="2400" cy="2400"/>
            </a:xfrm>
            <a:prstGeom prst="rect">
              <a:avLst/>
            </a:prstGeom>
            <a:noFill/>
            <a:ln w="9525">
              <a:noFill/>
            </a:ln>
          </p:spPr>
        </p:pic>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5672418" cy="3265715"/>
            <a:chOff x="0" y="-1"/>
            <a:chExt cx="7563224" cy="4354287"/>
          </a:xfrm>
        </p:grpSpPr>
        <p:pic>
          <p:nvPicPr>
            <p:cNvPr id="5" name="图片 4"/>
            <p:cNvPicPr>
              <a:picLocks noChangeAspect="1"/>
            </p:cNvPicPr>
            <p:nvPr/>
          </p:nvPicPr>
          <p:blipFill>
            <a:blip r:embed="rId2"/>
            <a:stretch>
              <a:fillRect/>
            </a:stretch>
          </p:blipFill>
          <p:spPr>
            <a:xfrm>
              <a:off x="0" y="-1"/>
              <a:ext cx="7563224" cy="4354287"/>
            </a:xfrm>
            <a:prstGeom prst="rect">
              <a:avLst/>
            </a:prstGeom>
          </p:spPr>
        </p:pic>
        <p:pic>
          <p:nvPicPr>
            <p:cNvPr id="4" name="图片 3"/>
            <p:cNvPicPr>
              <a:picLocks noChangeAspect="1"/>
            </p:cNvPicPr>
            <p:nvPr/>
          </p:nvPicPr>
          <p:blipFill>
            <a:blip r:embed="rId3"/>
            <a:stretch>
              <a:fillRect/>
            </a:stretch>
          </p:blipFill>
          <p:spPr>
            <a:xfrm>
              <a:off x="2" y="0"/>
              <a:ext cx="6255656" cy="1990719"/>
            </a:xfrm>
            <a:prstGeom prst="rect">
              <a:avLst/>
            </a:prstGeom>
          </p:spPr>
        </p:pic>
      </p:grpSp>
      <p:grpSp>
        <p:nvGrpSpPr>
          <p:cNvPr id="6" name="组合 5"/>
          <p:cNvGrpSpPr/>
          <p:nvPr/>
        </p:nvGrpSpPr>
        <p:grpSpPr>
          <a:xfrm flipH="1" flipV="1">
            <a:off x="3471582" y="1878235"/>
            <a:ext cx="5672418" cy="3265715"/>
            <a:chOff x="0" y="-1"/>
            <a:chExt cx="7563224" cy="4354287"/>
          </a:xfrm>
        </p:grpSpPr>
        <p:pic>
          <p:nvPicPr>
            <p:cNvPr id="7" name="图片 6"/>
            <p:cNvPicPr>
              <a:picLocks noChangeAspect="1"/>
            </p:cNvPicPr>
            <p:nvPr/>
          </p:nvPicPr>
          <p:blipFill>
            <a:blip r:embed="rId2"/>
            <a:stretch>
              <a:fillRect/>
            </a:stretch>
          </p:blipFill>
          <p:spPr>
            <a:xfrm>
              <a:off x="0" y="-1"/>
              <a:ext cx="7563224" cy="4354287"/>
            </a:xfrm>
            <a:prstGeom prst="rect">
              <a:avLst/>
            </a:prstGeom>
          </p:spPr>
        </p:pic>
        <p:pic>
          <p:nvPicPr>
            <p:cNvPr id="8" name="图片 7"/>
            <p:cNvPicPr>
              <a:picLocks noChangeAspect="1"/>
            </p:cNvPicPr>
            <p:nvPr/>
          </p:nvPicPr>
          <p:blipFill>
            <a:blip r:embed="rId3"/>
            <a:stretch>
              <a:fillRect/>
            </a:stretch>
          </p:blipFill>
          <p:spPr>
            <a:xfrm>
              <a:off x="2" y="0"/>
              <a:ext cx="6255656" cy="1990719"/>
            </a:xfrm>
            <a:prstGeom prst="rect">
              <a:avLst/>
            </a:prstGeom>
          </p:spPr>
        </p:pic>
      </p:grpSp>
      <p:grpSp>
        <p:nvGrpSpPr>
          <p:cNvPr id="9" name="组合 8"/>
          <p:cNvGrpSpPr/>
          <p:nvPr/>
        </p:nvGrpSpPr>
        <p:grpSpPr>
          <a:xfrm>
            <a:off x="3299460" y="1380495"/>
            <a:ext cx="2545080" cy="2406618"/>
            <a:chOff x="6928" y="2426"/>
            <a:chExt cx="5344" cy="5053"/>
          </a:xfrm>
        </p:grpSpPr>
        <p:grpSp>
          <p:nvGrpSpPr>
            <p:cNvPr id="2" name="组合 1"/>
            <p:cNvGrpSpPr/>
            <p:nvPr/>
          </p:nvGrpSpPr>
          <p:grpSpPr>
            <a:xfrm>
              <a:off x="7600" y="2426"/>
              <a:ext cx="4041" cy="3402"/>
              <a:chOff x="7600" y="2426"/>
              <a:chExt cx="4041" cy="3402"/>
            </a:xfrm>
          </p:grpSpPr>
          <p:sp>
            <p:nvSpPr>
              <p:cNvPr id="41" name="椭圆 40"/>
              <p:cNvSpPr/>
              <p:nvPr/>
            </p:nvSpPr>
            <p:spPr>
              <a:xfrm>
                <a:off x="7899" y="2426"/>
                <a:ext cx="3402" cy="3402"/>
              </a:xfrm>
              <a:prstGeom prst="ellipse">
                <a:avLst/>
              </a:prstGeom>
              <a:solidFill>
                <a:srgbClr val="16B6C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C999F"/>
                  </a:solidFill>
                  <a:effectLst>
                    <a:outerShdw blurRad="50800" dist="38100" dir="2700000" algn="tl" rotWithShape="0">
                      <a:prstClr val="black">
                        <a:alpha val="40000"/>
                      </a:prstClr>
                    </a:outerShdw>
                  </a:effectLst>
                </a:endParaRPr>
              </a:p>
            </p:txBody>
          </p:sp>
          <p:sp>
            <p:nvSpPr>
              <p:cNvPr id="42" name="文本框 41"/>
              <p:cNvSpPr txBox="1"/>
              <p:nvPr/>
            </p:nvSpPr>
            <p:spPr>
              <a:xfrm>
                <a:off x="7600" y="3449"/>
                <a:ext cx="4041" cy="1403"/>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r>
                  <a:rPr lang="zh-CN" altLang="en-US" sz="3750" spc="100" dirty="0">
                    <a:solidFill>
                      <a:schemeClr val="bg1"/>
                    </a:solidFill>
                    <a:effectLst/>
                    <a:uFillTx/>
                    <a:latin typeface="微软雅黑" panose="020B0503020204020204" pitchFamily="34" charset="-122"/>
                    <a:ea typeface="微软雅黑" panose="020B0503020204020204" pitchFamily="34" charset="-122"/>
                    <a:cs typeface="Arial" panose="020B0604020202020204" pitchFamily="34" charset="0"/>
                  </a:rPr>
                  <a:t>第五章</a:t>
                </a:r>
              </a:p>
            </p:txBody>
          </p:sp>
        </p:grpSp>
        <p:sp>
          <p:nvSpPr>
            <p:cNvPr id="43" name="矩形 42"/>
            <p:cNvSpPr/>
            <p:nvPr/>
          </p:nvSpPr>
          <p:spPr>
            <a:xfrm>
              <a:off x="6928" y="6318"/>
              <a:ext cx="5344" cy="1161"/>
            </a:xfrm>
            <a:prstGeom prst="rect">
              <a:avLst/>
            </a:prstGeom>
          </p:spPr>
          <p:txBody>
            <a:bodyPr wrap="none">
              <a:spAutoFit/>
            </a:bodyPr>
            <a:lstStyle/>
            <a:p>
              <a:pPr algn="ctr" fontAlgn="auto">
                <a:lnSpc>
                  <a:spcPct val="100000"/>
                </a:lnSpc>
              </a:pPr>
              <a:r>
                <a:rPr lang="zh-CN" altLang="en-US" sz="3000" b="1" spc="100" dirty="0">
                  <a:solidFill>
                    <a:srgbClr val="16B6C2"/>
                  </a:solidFill>
                  <a:uFillTx/>
                  <a:latin typeface="微软雅黑" panose="020B0503020204020204" pitchFamily="34" charset="-122"/>
                  <a:ea typeface="微软雅黑" panose="020B0503020204020204" pitchFamily="34" charset="-122"/>
                </a:rPr>
                <a:t>安全管理重点</a:t>
              </a:r>
            </a:p>
          </p:txBody>
        </p:sp>
      </p:gr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1604822" cy="923926"/>
            <a:chOff x="0" y="-1"/>
            <a:chExt cx="7563224" cy="4354287"/>
          </a:xfrm>
        </p:grpSpPr>
        <p:pic>
          <p:nvPicPr>
            <p:cNvPr id="5" name="图片 4"/>
            <p:cNvPicPr>
              <a:picLocks noChangeAspect="1"/>
            </p:cNvPicPr>
            <p:nvPr/>
          </p:nvPicPr>
          <p:blipFill>
            <a:blip r:embed="rId2"/>
            <a:stretch>
              <a:fillRect/>
            </a:stretch>
          </p:blipFill>
          <p:spPr>
            <a:xfrm>
              <a:off x="0" y="-1"/>
              <a:ext cx="7563224" cy="4354287"/>
            </a:xfrm>
            <a:prstGeom prst="rect">
              <a:avLst/>
            </a:prstGeom>
          </p:spPr>
        </p:pic>
        <p:pic>
          <p:nvPicPr>
            <p:cNvPr id="4" name="图片 3"/>
            <p:cNvPicPr>
              <a:picLocks noChangeAspect="1"/>
            </p:cNvPicPr>
            <p:nvPr/>
          </p:nvPicPr>
          <p:blipFill>
            <a:blip r:embed="rId3"/>
            <a:stretch>
              <a:fillRect/>
            </a:stretch>
          </p:blipFill>
          <p:spPr>
            <a:xfrm>
              <a:off x="2" y="0"/>
              <a:ext cx="6255656" cy="1990719"/>
            </a:xfrm>
            <a:prstGeom prst="rect">
              <a:avLst/>
            </a:prstGeom>
          </p:spPr>
        </p:pic>
      </p:grpSp>
      <p:sp>
        <p:nvSpPr>
          <p:cNvPr id="46" name="文本框 45"/>
          <p:cNvSpPr txBox="1"/>
          <p:nvPr/>
        </p:nvSpPr>
        <p:spPr>
          <a:xfrm>
            <a:off x="541020" y="232410"/>
            <a:ext cx="3406140"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第五章  安全管理重点</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2"/>
            <a:stretch>
              <a:fillRect/>
            </a:stretch>
          </p:blipFill>
          <p:spPr>
            <a:xfrm>
              <a:off x="0" y="-1"/>
              <a:ext cx="7563224" cy="4354287"/>
            </a:xfrm>
            <a:prstGeom prst="rect">
              <a:avLst/>
            </a:prstGeom>
          </p:spPr>
        </p:pic>
        <p:pic>
          <p:nvPicPr>
            <p:cNvPr id="49" name="图片 48"/>
            <p:cNvPicPr>
              <a:picLocks noChangeAspect="1"/>
            </p:cNvPicPr>
            <p:nvPr/>
          </p:nvPicPr>
          <p:blipFill>
            <a:blip r:embed="rId3"/>
            <a:stretch>
              <a:fillRect/>
            </a:stretch>
          </p:blipFill>
          <p:spPr>
            <a:xfrm>
              <a:off x="2" y="0"/>
              <a:ext cx="6255656" cy="1990719"/>
            </a:xfrm>
            <a:prstGeom prst="rect">
              <a:avLst/>
            </a:prstGeom>
          </p:spPr>
        </p:pic>
      </p:grpSp>
      <p:sp>
        <p:nvSpPr>
          <p:cNvPr id="2" name="文本框 1"/>
          <p:cNvSpPr txBox="1"/>
          <p:nvPr/>
        </p:nvSpPr>
        <p:spPr>
          <a:xfrm>
            <a:off x="1026636" y="693076"/>
            <a:ext cx="2316480" cy="398780"/>
          </a:xfrm>
          <a:prstGeom prst="rect">
            <a:avLst/>
          </a:prstGeom>
          <a:noFill/>
        </p:spPr>
        <p:txBody>
          <a:bodyPr wrap="none" rtlCol="0" anchor="t">
            <a:spAutoFit/>
          </a:bodyPr>
          <a:lstStyle/>
          <a:p>
            <a:pPr algn="l"/>
            <a:r>
              <a:rPr lang="zh-CN" altLang="en-US" sz="20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一、事故发生理论</a:t>
            </a:r>
          </a:p>
        </p:txBody>
      </p:sp>
      <p:sp>
        <p:nvSpPr>
          <p:cNvPr id="6" name="文本框 5"/>
          <p:cNvSpPr txBox="1"/>
          <p:nvPr/>
        </p:nvSpPr>
        <p:spPr>
          <a:xfrm>
            <a:off x="2554288" y="1101090"/>
            <a:ext cx="4035425" cy="383540"/>
          </a:xfrm>
          <a:prstGeom prst="rect">
            <a:avLst/>
          </a:prstGeom>
          <a:noFill/>
        </p:spPr>
        <p:txBody>
          <a:bodyPr wrap="none" rtlCol="0" anchor="t">
            <a:spAutoFit/>
          </a:bodyPr>
          <a:lstStyle/>
          <a:p>
            <a:pPr algn="ctr"/>
            <a:r>
              <a:rPr lang="zh-CN" altLang="en-US" sz="19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华文细黑" panose="02010600040101010101" pitchFamily="2" charset="-122"/>
              </a:rPr>
              <a:t>奶酪理论  </a:t>
            </a:r>
            <a:r>
              <a:rPr lang="en-US" altLang="zh-CN" sz="19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华文细黑" panose="02010600040101010101" pitchFamily="2" charset="-122"/>
              </a:rPr>
              <a:t>Swiss Cheese Model</a:t>
            </a:r>
          </a:p>
        </p:txBody>
      </p:sp>
      <p:grpSp>
        <p:nvGrpSpPr>
          <p:cNvPr id="23" name="组合 22"/>
          <p:cNvGrpSpPr/>
          <p:nvPr/>
        </p:nvGrpSpPr>
        <p:grpSpPr>
          <a:xfrm>
            <a:off x="1423670" y="1609725"/>
            <a:ext cx="6296660" cy="3228340"/>
            <a:chOff x="2242" y="2535"/>
            <a:chExt cx="9916" cy="5084"/>
          </a:xfrm>
        </p:grpSpPr>
        <p:sp>
          <p:nvSpPr>
            <p:cNvPr id="12" name="等腰三角形 11"/>
            <p:cNvSpPr/>
            <p:nvPr/>
          </p:nvSpPr>
          <p:spPr>
            <a:xfrm>
              <a:off x="2242" y="5680"/>
              <a:ext cx="510" cy="25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729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等腰三角形 12"/>
            <p:cNvSpPr/>
            <p:nvPr/>
          </p:nvSpPr>
          <p:spPr>
            <a:xfrm>
              <a:off x="2242" y="4023"/>
              <a:ext cx="510" cy="25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729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等腰三角形 13"/>
            <p:cNvSpPr/>
            <p:nvPr/>
          </p:nvSpPr>
          <p:spPr>
            <a:xfrm>
              <a:off x="2242" y="2568"/>
              <a:ext cx="510" cy="25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729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7944" name="矩形 12"/>
            <p:cNvSpPr/>
            <p:nvPr/>
          </p:nvSpPr>
          <p:spPr>
            <a:xfrm>
              <a:off x="2412" y="2535"/>
              <a:ext cx="9747" cy="5084"/>
            </a:xfrm>
            <a:prstGeom prst="rect">
              <a:avLst/>
            </a:prstGeom>
            <a:solidFill>
              <a:srgbClr val="F2F2F2"/>
            </a:solidFill>
            <a:ln w="25400">
              <a:noFill/>
            </a:ln>
            <a:effectLst>
              <a:outerShdw dist="38100" algn="l" rotWithShape="0">
                <a:srgbClr val="808080">
                  <a:alpha val="39998"/>
                </a:srgbClr>
              </a:outerShdw>
            </a:effectLst>
          </p:spPr>
          <p:txBody>
            <a:bodyPr anchor="ctr"/>
            <a:lstStyle/>
            <a:p>
              <a:pPr algn="ctr" defTabSz="1216025" eaLnBrk="1" hangingPunct="1"/>
              <a:endParaRPr lang="zh-CN" altLang="en-US" sz="1800">
                <a:solidFill>
                  <a:srgbClr val="FFFFFF"/>
                </a:solidFill>
                <a:latin typeface="Calibri" panose="020F0502020204030204" pitchFamily="34" charset="0"/>
              </a:endParaRPr>
            </a:p>
          </p:txBody>
        </p:sp>
        <p:sp>
          <p:nvSpPr>
            <p:cNvPr id="15" name="矩形 2"/>
            <p:cNvSpPr/>
            <p:nvPr/>
          </p:nvSpPr>
          <p:spPr>
            <a:xfrm>
              <a:off x="2242" y="2823"/>
              <a:ext cx="4082" cy="283"/>
            </a:xfrm>
            <a:custGeom>
              <a:avLst/>
              <a:gdLst>
                <a:gd name="connsiteX0" fmla="*/ 0 w 4032448"/>
                <a:gd name="connsiteY0" fmla="*/ 0 h 648072"/>
                <a:gd name="connsiteX1" fmla="*/ 4032448 w 4032448"/>
                <a:gd name="connsiteY1" fmla="*/ 0 h 648072"/>
                <a:gd name="connsiteX2" fmla="*/ 4032448 w 4032448"/>
                <a:gd name="connsiteY2" fmla="*/ 648072 h 648072"/>
                <a:gd name="connsiteX3" fmla="*/ 0 w 4032448"/>
                <a:gd name="connsiteY3" fmla="*/ 648072 h 648072"/>
                <a:gd name="connsiteX4" fmla="*/ 0 w 4032448"/>
                <a:gd name="connsiteY4" fmla="*/ 0 h 648072"/>
                <a:gd name="connsiteX0-1" fmla="*/ 0 w 4035860"/>
                <a:gd name="connsiteY0-2" fmla="*/ 0 h 648072"/>
                <a:gd name="connsiteX1-3" fmla="*/ 4032448 w 4035860"/>
                <a:gd name="connsiteY1-4" fmla="*/ 0 h 648072"/>
                <a:gd name="connsiteX2-5" fmla="*/ 4035860 w 4035860"/>
                <a:gd name="connsiteY2-6" fmla="*/ 24154 h 648072"/>
                <a:gd name="connsiteX3-7" fmla="*/ 4032448 w 4035860"/>
                <a:gd name="connsiteY3-8" fmla="*/ 648072 h 648072"/>
                <a:gd name="connsiteX4-9" fmla="*/ 0 w 4035860"/>
                <a:gd name="connsiteY4-10" fmla="*/ 648072 h 648072"/>
                <a:gd name="connsiteX5" fmla="*/ 0 w 4035860"/>
                <a:gd name="connsiteY5" fmla="*/ 0 h 648072"/>
                <a:gd name="connsiteX0-11" fmla="*/ 0 w 4282044"/>
                <a:gd name="connsiteY0-12" fmla="*/ 0 h 648072"/>
                <a:gd name="connsiteX1-13" fmla="*/ 4032448 w 4282044"/>
                <a:gd name="connsiteY1-14" fmla="*/ 0 h 648072"/>
                <a:gd name="connsiteX2-15" fmla="*/ 4282044 w 4282044"/>
                <a:gd name="connsiteY2-16" fmla="*/ 293785 h 648072"/>
                <a:gd name="connsiteX3-17" fmla="*/ 4032448 w 4282044"/>
                <a:gd name="connsiteY3-18" fmla="*/ 648072 h 648072"/>
                <a:gd name="connsiteX4-19" fmla="*/ 0 w 4282044"/>
                <a:gd name="connsiteY4-20" fmla="*/ 648072 h 648072"/>
                <a:gd name="connsiteX5-21" fmla="*/ 0 w 4282044"/>
                <a:gd name="connsiteY5-22" fmla="*/ 0 h 648072"/>
                <a:gd name="connsiteX0-23" fmla="*/ 0 w 4282044"/>
                <a:gd name="connsiteY0-24" fmla="*/ 0 h 648072"/>
                <a:gd name="connsiteX1-25" fmla="*/ 4032448 w 4282044"/>
                <a:gd name="connsiteY1-26" fmla="*/ 0 h 648072"/>
                <a:gd name="connsiteX2-27" fmla="*/ 4282044 w 4282044"/>
                <a:gd name="connsiteY2-28" fmla="*/ 293785 h 648072"/>
                <a:gd name="connsiteX3-29" fmla="*/ 4032448 w 4282044"/>
                <a:gd name="connsiteY3-30" fmla="*/ 648072 h 648072"/>
                <a:gd name="connsiteX4-31" fmla="*/ 0 w 4282044"/>
                <a:gd name="connsiteY4-32" fmla="*/ 648072 h 648072"/>
                <a:gd name="connsiteX5-33" fmla="*/ 0 w 4282044"/>
                <a:gd name="connsiteY5-34" fmla="*/ 0 h 648072"/>
                <a:gd name="connsiteX0-35" fmla="*/ 0 w 4282044"/>
                <a:gd name="connsiteY0-36" fmla="*/ 0 h 648072"/>
                <a:gd name="connsiteX1-37" fmla="*/ 4032448 w 4282044"/>
                <a:gd name="connsiteY1-38" fmla="*/ 0 h 648072"/>
                <a:gd name="connsiteX2-39" fmla="*/ 4282044 w 4282044"/>
                <a:gd name="connsiteY2-40" fmla="*/ 293785 h 648072"/>
                <a:gd name="connsiteX3-41" fmla="*/ 4032448 w 4282044"/>
                <a:gd name="connsiteY3-42" fmla="*/ 648072 h 648072"/>
                <a:gd name="connsiteX4-43" fmla="*/ 0 w 4282044"/>
                <a:gd name="connsiteY4-44" fmla="*/ 648072 h 648072"/>
                <a:gd name="connsiteX5-45" fmla="*/ 0 w 4282044"/>
                <a:gd name="connsiteY5-46" fmla="*/ 0 h 6480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4282044" h="648072">
                  <a:moveTo>
                    <a:pt x="0" y="0"/>
                  </a:moveTo>
                  <a:lnTo>
                    <a:pt x="4032448" y="0"/>
                  </a:lnTo>
                  <a:lnTo>
                    <a:pt x="4282044" y="293785"/>
                  </a:lnTo>
                  <a:cubicBezTo>
                    <a:pt x="4269184" y="314189"/>
                    <a:pt x="4197708" y="404929"/>
                    <a:pt x="4032448" y="648072"/>
                  </a:cubicBezTo>
                  <a:lnTo>
                    <a:pt x="0" y="648072"/>
                  </a:lnTo>
                  <a:lnTo>
                    <a:pt x="0" y="0"/>
                  </a:lnTo>
                  <a:close/>
                </a:path>
              </a:pathLst>
            </a:custGeom>
            <a:solidFill>
              <a:srgbClr val="16B6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121793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608330" lvl="1" indent="-151130" algn="l" defTabSz="121793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1217930" lvl="2" indent="-303530" algn="l" defTabSz="121793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827530" lvl="3" indent="-455930" algn="l" defTabSz="121793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2437130" lvl="4" indent="-608330" algn="l" defTabSz="121793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16" name="矩形 2"/>
            <p:cNvSpPr/>
            <p:nvPr/>
          </p:nvSpPr>
          <p:spPr>
            <a:xfrm>
              <a:off x="2242" y="4278"/>
              <a:ext cx="4082" cy="283"/>
            </a:xfrm>
            <a:custGeom>
              <a:avLst/>
              <a:gdLst>
                <a:gd name="connsiteX0" fmla="*/ 0 w 4032448"/>
                <a:gd name="connsiteY0" fmla="*/ 0 h 648072"/>
                <a:gd name="connsiteX1" fmla="*/ 4032448 w 4032448"/>
                <a:gd name="connsiteY1" fmla="*/ 0 h 648072"/>
                <a:gd name="connsiteX2" fmla="*/ 4032448 w 4032448"/>
                <a:gd name="connsiteY2" fmla="*/ 648072 h 648072"/>
                <a:gd name="connsiteX3" fmla="*/ 0 w 4032448"/>
                <a:gd name="connsiteY3" fmla="*/ 648072 h 648072"/>
                <a:gd name="connsiteX4" fmla="*/ 0 w 4032448"/>
                <a:gd name="connsiteY4" fmla="*/ 0 h 648072"/>
                <a:gd name="connsiteX0-1" fmla="*/ 0 w 4035860"/>
                <a:gd name="connsiteY0-2" fmla="*/ 0 h 648072"/>
                <a:gd name="connsiteX1-3" fmla="*/ 4032448 w 4035860"/>
                <a:gd name="connsiteY1-4" fmla="*/ 0 h 648072"/>
                <a:gd name="connsiteX2-5" fmla="*/ 4035860 w 4035860"/>
                <a:gd name="connsiteY2-6" fmla="*/ 24154 h 648072"/>
                <a:gd name="connsiteX3-7" fmla="*/ 4032448 w 4035860"/>
                <a:gd name="connsiteY3-8" fmla="*/ 648072 h 648072"/>
                <a:gd name="connsiteX4-9" fmla="*/ 0 w 4035860"/>
                <a:gd name="connsiteY4-10" fmla="*/ 648072 h 648072"/>
                <a:gd name="connsiteX5" fmla="*/ 0 w 4035860"/>
                <a:gd name="connsiteY5" fmla="*/ 0 h 648072"/>
                <a:gd name="connsiteX0-11" fmla="*/ 0 w 4282044"/>
                <a:gd name="connsiteY0-12" fmla="*/ 0 h 648072"/>
                <a:gd name="connsiteX1-13" fmla="*/ 4032448 w 4282044"/>
                <a:gd name="connsiteY1-14" fmla="*/ 0 h 648072"/>
                <a:gd name="connsiteX2-15" fmla="*/ 4282044 w 4282044"/>
                <a:gd name="connsiteY2-16" fmla="*/ 293785 h 648072"/>
                <a:gd name="connsiteX3-17" fmla="*/ 4032448 w 4282044"/>
                <a:gd name="connsiteY3-18" fmla="*/ 648072 h 648072"/>
                <a:gd name="connsiteX4-19" fmla="*/ 0 w 4282044"/>
                <a:gd name="connsiteY4-20" fmla="*/ 648072 h 648072"/>
                <a:gd name="connsiteX5-21" fmla="*/ 0 w 4282044"/>
                <a:gd name="connsiteY5-22" fmla="*/ 0 h 648072"/>
                <a:gd name="connsiteX0-23" fmla="*/ 0 w 4282044"/>
                <a:gd name="connsiteY0-24" fmla="*/ 0 h 648072"/>
                <a:gd name="connsiteX1-25" fmla="*/ 4032448 w 4282044"/>
                <a:gd name="connsiteY1-26" fmla="*/ 0 h 648072"/>
                <a:gd name="connsiteX2-27" fmla="*/ 4282044 w 4282044"/>
                <a:gd name="connsiteY2-28" fmla="*/ 293785 h 648072"/>
                <a:gd name="connsiteX3-29" fmla="*/ 4032448 w 4282044"/>
                <a:gd name="connsiteY3-30" fmla="*/ 648072 h 648072"/>
                <a:gd name="connsiteX4-31" fmla="*/ 0 w 4282044"/>
                <a:gd name="connsiteY4-32" fmla="*/ 648072 h 648072"/>
                <a:gd name="connsiteX5-33" fmla="*/ 0 w 4282044"/>
                <a:gd name="connsiteY5-34" fmla="*/ 0 h 648072"/>
                <a:gd name="connsiteX0-35" fmla="*/ 0 w 4282044"/>
                <a:gd name="connsiteY0-36" fmla="*/ 0 h 648072"/>
                <a:gd name="connsiteX1-37" fmla="*/ 4032448 w 4282044"/>
                <a:gd name="connsiteY1-38" fmla="*/ 0 h 648072"/>
                <a:gd name="connsiteX2-39" fmla="*/ 4282044 w 4282044"/>
                <a:gd name="connsiteY2-40" fmla="*/ 293785 h 648072"/>
                <a:gd name="connsiteX3-41" fmla="*/ 4032448 w 4282044"/>
                <a:gd name="connsiteY3-42" fmla="*/ 648072 h 648072"/>
                <a:gd name="connsiteX4-43" fmla="*/ 0 w 4282044"/>
                <a:gd name="connsiteY4-44" fmla="*/ 648072 h 648072"/>
                <a:gd name="connsiteX5-45" fmla="*/ 0 w 4282044"/>
                <a:gd name="connsiteY5-46" fmla="*/ 0 h 6480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4282044" h="648072">
                  <a:moveTo>
                    <a:pt x="0" y="0"/>
                  </a:moveTo>
                  <a:lnTo>
                    <a:pt x="4032448" y="0"/>
                  </a:lnTo>
                  <a:lnTo>
                    <a:pt x="4282044" y="293785"/>
                  </a:lnTo>
                  <a:cubicBezTo>
                    <a:pt x="4269184" y="314189"/>
                    <a:pt x="4197708" y="404929"/>
                    <a:pt x="4032448" y="648072"/>
                  </a:cubicBezTo>
                  <a:lnTo>
                    <a:pt x="0" y="648072"/>
                  </a:lnTo>
                  <a:lnTo>
                    <a:pt x="0" y="0"/>
                  </a:lnTo>
                  <a:close/>
                </a:path>
              </a:pathLst>
            </a:custGeom>
            <a:solidFill>
              <a:srgbClr val="EAA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121793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608330" lvl="1" indent="-151130" algn="l" defTabSz="121793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1217930" lvl="2" indent="-303530" algn="l" defTabSz="121793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827530" lvl="3" indent="-455930" algn="l" defTabSz="121793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2437130" lvl="4" indent="-608330" algn="l" defTabSz="121793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18" name="矩形 2"/>
            <p:cNvSpPr/>
            <p:nvPr/>
          </p:nvSpPr>
          <p:spPr>
            <a:xfrm>
              <a:off x="2242" y="5935"/>
              <a:ext cx="4082" cy="283"/>
            </a:xfrm>
            <a:custGeom>
              <a:avLst/>
              <a:gdLst>
                <a:gd name="connsiteX0" fmla="*/ 0 w 4032448"/>
                <a:gd name="connsiteY0" fmla="*/ 0 h 648072"/>
                <a:gd name="connsiteX1" fmla="*/ 4032448 w 4032448"/>
                <a:gd name="connsiteY1" fmla="*/ 0 h 648072"/>
                <a:gd name="connsiteX2" fmla="*/ 4032448 w 4032448"/>
                <a:gd name="connsiteY2" fmla="*/ 648072 h 648072"/>
                <a:gd name="connsiteX3" fmla="*/ 0 w 4032448"/>
                <a:gd name="connsiteY3" fmla="*/ 648072 h 648072"/>
                <a:gd name="connsiteX4" fmla="*/ 0 w 4032448"/>
                <a:gd name="connsiteY4" fmla="*/ 0 h 648072"/>
                <a:gd name="connsiteX0-1" fmla="*/ 0 w 4035860"/>
                <a:gd name="connsiteY0-2" fmla="*/ 0 h 648072"/>
                <a:gd name="connsiteX1-3" fmla="*/ 4032448 w 4035860"/>
                <a:gd name="connsiteY1-4" fmla="*/ 0 h 648072"/>
                <a:gd name="connsiteX2-5" fmla="*/ 4035860 w 4035860"/>
                <a:gd name="connsiteY2-6" fmla="*/ 24154 h 648072"/>
                <a:gd name="connsiteX3-7" fmla="*/ 4032448 w 4035860"/>
                <a:gd name="connsiteY3-8" fmla="*/ 648072 h 648072"/>
                <a:gd name="connsiteX4-9" fmla="*/ 0 w 4035860"/>
                <a:gd name="connsiteY4-10" fmla="*/ 648072 h 648072"/>
                <a:gd name="connsiteX5" fmla="*/ 0 w 4035860"/>
                <a:gd name="connsiteY5" fmla="*/ 0 h 648072"/>
                <a:gd name="connsiteX0-11" fmla="*/ 0 w 4282044"/>
                <a:gd name="connsiteY0-12" fmla="*/ 0 h 648072"/>
                <a:gd name="connsiteX1-13" fmla="*/ 4032448 w 4282044"/>
                <a:gd name="connsiteY1-14" fmla="*/ 0 h 648072"/>
                <a:gd name="connsiteX2-15" fmla="*/ 4282044 w 4282044"/>
                <a:gd name="connsiteY2-16" fmla="*/ 293785 h 648072"/>
                <a:gd name="connsiteX3-17" fmla="*/ 4032448 w 4282044"/>
                <a:gd name="connsiteY3-18" fmla="*/ 648072 h 648072"/>
                <a:gd name="connsiteX4-19" fmla="*/ 0 w 4282044"/>
                <a:gd name="connsiteY4-20" fmla="*/ 648072 h 648072"/>
                <a:gd name="connsiteX5-21" fmla="*/ 0 w 4282044"/>
                <a:gd name="connsiteY5-22" fmla="*/ 0 h 648072"/>
                <a:gd name="connsiteX0-23" fmla="*/ 0 w 4282044"/>
                <a:gd name="connsiteY0-24" fmla="*/ 0 h 648072"/>
                <a:gd name="connsiteX1-25" fmla="*/ 4032448 w 4282044"/>
                <a:gd name="connsiteY1-26" fmla="*/ 0 h 648072"/>
                <a:gd name="connsiteX2-27" fmla="*/ 4282044 w 4282044"/>
                <a:gd name="connsiteY2-28" fmla="*/ 293785 h 648072"/>
                <a:gd name="connsiteX3-29" fmla="*/ 4032448 w 4282044"/>
                <a:gd name="connsiteY3-30" fmla="*/ 648072 h 648072"/>
                <a:gd name="connsiteX4-31" fmla="*/ 0 w 4282044"/>
                <a:gd name="connsiteY4-32" fmla="*/ 648072 h 648072"/>
                <a:gd name="connsiteX5-33" fmla="*/ 0 w 4282044"/>
                <a:gd name="connsiteY5-34" fmla="*/ 0 h 648072"/>
                <a:gd name="connsiteX0-35" fmla="*/ 0 w 4282044"/>
                <a:gd name="connsiteY0-36" fmla="*/ 0 h 648072"/>
                <a:gd name="connsiteX1-37" fmla="*/ 4032448 w 4282044"/>
                <a:gd name="connsiteY1-38" fmla="*/ 0 h 648072"/>
                <a:gd name="connsiteX2-39" fmla="*/ 4282044 w 4282044"/>
                <a:gd name="connsiteY2-40" fmla="*/ 293785 h 648072"/>
                <a:gd name="connsiteX3-41" fmla="*/ 4032448 w 4282044"/>
                <a:gd name="connsiteY3-42" fmla="*/ 648072 h 648072"/>
                <a:gd name="connsiteX4-43" fmla="*/ 0 w 4282044"/>
                <a:gd name="connsiteY4-44" fmla="*/ 648072 h 648072"/>
                <a:gd name="connsiteX5-45" fmla="*/ 0 w 4282044"/>
                <a:gd name="connsiteY5-46" fmla="*/ 0 h 6480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4282044" h="648072">
                  <a:moveTo>
                    <a:pt x="0" y="0"/>
                  </a:moveTo>
                  <a:lnTo>
                    <a:pt x="4032448" y="0"/>
                  </a:lnTo>
                  <a:lnTo>
                    <a:pt x="4282044" y="293785"/>
                  </a:lnTo>
                  <a:cubicBezTo>
                    <a:pt x="4269184" y="314189"/>
                    <a:pt x="4197708" y="404929"/>
                    <a:pt x="4032448" y="648072"/>
                  </a:cubicBezTo>
                  <a:lnTo>
                    <a:pt x="0" y="648072"/>
                  </a:lnTo>
                  <a:lnTo>
                    <a:pt x="0" y="0"/>
                  </a:lnTo>
                  <a:close/>
                </a:path>
              </a:pathLst>
            </a:custGeom>
            <a:solidFill>
              <a:srgbClr val="DB19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121793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608330" lvl="1" indent="-151130" algn="l" defTabSz="121793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1217930" lvl="2" indent="-303530" algn="l" defTabSz="121793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827530" lvl="3" indent="-455930" algn="l" defTabSz="121793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2437130" lvl="4" indent="-608330" algn="l" defTabSz="121793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endParaRPr lang="zh-CN" altLang="en-US" sz="1500">
                <a:solidFill>
                  <a:schemeClr val="bg1"/>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2527" y="3209"/>
              <a:ext cx="9347" cy="4318"/>
              <a:chOff x="2297" y="423"/>
              <a:chExt cx="9347" cy="4318"/>
            </a:xfrm>
          </p:grpSpPr>
          <p:sp>
            <p:nvSpPr>
              <p:cNvPr id="8" name="文本框 7"/>
              <p:cNvSpPr txBox="1"/>
              <p:nvPr/>
            </p:nvSpPr>
            <p:spPr>
              <a:xfrm>
                <a:off x="2297" y="3434"/>
                <a:ext cx="9347" cy="1307"/>
              </a:xfrm>
              <a:prstGeom prst="rect">
                <a:avLst/>
              </a:prstGeom>
              <a:noFill/>
            </p:spPr>
            <p:txBody>
              <a:bodyPr wrap="square" rtlCol="0" anchor="t">
                <a:spAutoFit/>
              </a:bodyPr>
              <a:lstStyle/>
              <a:p>
                <a:pPr indent="0" algn="just" defTabSz="1218565" fontAlgn="base">
                  <a:lnSpc>
                    <a:spcPct val="100000"/>
                  </a:lnSpc>
                  <a:spcBef>
                    <a:spcPts val="20"/>
                  </a:spcBef>
                  <a:spcAft>
                    <a:spcPts val="800"/>
                  </a:spcAft>
                  <a:buFont typeface="Arial" panose="020B0604020202020204" pitchFamily="34" charset="0"/>
                  <a:buNone/>
                </a:pPr>
                <a:r>
                  <a:rPr lang="en-US" altLang="zh-CN"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华文细黑" panose="02010600040101010101" pitchFamily="2" charset="-122"/>
                  </a:rPr>
                  <a:t>Reason</a:t>
                </a:r>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华文细黑" panose="02010600040101010101" pitchFamily="2" charset="-122"/>
                  </a:rPr>
                  <a:t>指出，防线（</a:t>
                </a:r>
                <a:r>
                  <a:rPr lang="en-US" altLang="zh-CN"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华文细黑" panose="02010600040101010101" pitchFamily="2" charset="-122"/>
                  </a:rPr>
                  <a:t>Defences</a:t>
                </a:r>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华文细黑" panose="02010600040101010101" pitchFamily="2" charset="-122"/>
                  </a:rPr>
                  <a:t>）上的空洞可依原因区分为前端诱发性失误（</a:t>
                </a:r>
                <a:r>
                  <a:rPr lang="en-US" altLang="zh-CN"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华文细黑" panose="02010600040101010101" pitchFamily="2" charset="-122"/>
                  </a:rPr>
                  <a:t>Active failures</a:t>
                </a:r>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华文细黑" panose="02010600040101010101" pitchFamily="2" charset="-122"/>
                  </a:rPr>
                  <a:t>）以及后端的潜在失误（</a:t>
                </a:r>
                <a:r>
                  <a:rPr lang="en-US" altLang="zh-CN"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华文细黑" panose="02010600040101010101" pitchFamily="2" charset="-122"/>
                  </a:rPr>
                  <a:t>Latent failures </a:t>
                </a:r>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华文细黑" panose="02010600040101010101" pitchFamily="2" charset="-122"/>
                  </a:rPr>
                  <a:t>）。</a:t>
                </a:r>
              </a:p>
            </p:txBody>
          </p:sp>
          <p:sp>
            <p:nvSpPr>
              <p:cNvPr id="9" name="文本框 8"/>
              <p:cNvSpPr txBox="1"/>
              <p:nvPr/>
            </p:nvSpPr>
            <p:spPr>
              <a:xfrm>
                <a:off x="2297" y="423"/>
                <a:ext cx="9346" cy="919"/>
              </a:xfrm>
              <a:prstGeom prst="rect">
                <a:avLst/>
              </a:prstGeom>
              <a:noFill/>
            </p:spPr>
            <p:txBody>
              <a:bodyPr wrap="square" rtlCol="0" anchor="t">
                <a:spAutoFit/>
              </a:bodyPr>
              <a:lstStyle/>
              <a:p>
                <a:pPr indent="0" algn="just" defTabSz="1218565" fontAlgn="base">
                  <a:lnSpc>
                    <a:spcPct val="100000"/>
                  </a:lnSpc>
                  <a:spcBef>
                    <a:spcPct val="20000"/>
                  </a:spcBef>
                  <a:spcAft>
                    <a:spcPts val="800"/>
                  </a:spcAft>
                  <a:buFont typeface="Arial" panose="020B0604020202020204" pitchFamily="34" charset="0"/>
                  <a:buNone/>
                </a:pPr>
                <a:r>
                  <a:rPr lang="en-US" altLang="zh-CN"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华文细黑" panose="02010600040101010101" pitchFamily="2" charset="-122"/>
                  </a:rPr>
                  <a:t>1990</a:t>
                </a:r>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华文细黑" panose="02010600040101010101" pitchFamily="2" charset="-122"/>
                  </a:rPr>
                  <a:t>年</a:t>
                </a:r>
                <a:r>
                  <a:rPr lang="en-US" altLang="zh-CN"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华文细黑" panose="02010600040101010101" pitchFamily="2" charset="-122"/>
                  </a:rPr>
                  <a:t>Reason</a:t>
                </a:r>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华文细黑" panose="02010600040101010101" pitchFamily="2" charset="-122"/>
                  </a:rPr>
                  <a:t>提出瑞士奶酪理论（</a:t>
                </a:r>
                <a:r>
                  <a:rPr lang="en-US" altLang="zh-CN"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华文细黑" panose="02010600040101010101" pitchFamily="2" charset="-122"/>
                  </a:rPr>
                  <a:t>Swiss cheese model</a:t>
                </a:r>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华文细黑" panose="02010600040101010101" pitchFamily="2" charset="-122"/>
                  </a:rPr>
                  <a:t>），解释事故原因之连锁关系链。</a:t>
                </a:r>
              </a:p>
            </p:txBody>
          </p:sp>
          <p:sp>
            <p:nvSpPr>
              <p:cNvPr id="10" name="文本框 9"/>
              <p:cNvSpPr txBox="1"/>
              <p:nvPr/>
            </p:nvSpPr>
            <p:spPr>
              <a:xfrm>
                <a:off x="2297" y="1760"/>
                <a:ext cx="9346" cy="1307"/>
              </a:xfrm>
              <a:prstGeom prst="rect">
                <a:avLst/>
              </a:prstGeom>
              <a:noFill/>
            </p:spPr>
            <p:txBody>
              <a:bodyPr wrap="square" rtlCol="0" anchor="t">
                <a:spAutoFit/>
              </a:bodyPr>
              <a:lstStyle/>
              <a:p>
                <a:pPr algn="just">
                  <a:lnSpc>
                    <a:spcPct val="100000"/>
                  </a:lnSpc>
                </a:pPr>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华文细黑" panose="02010600040101010101" pitchFamily="2" charset="-122"/>
                  </a:rPr>
                  <a:t>每一片奶酪代表一个环节，亦可视为一道防线（</a:t>
                </a:r>
                <a:r>
                  <a:rPr lang="en-US" altLang="zh-CN"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华文细黑" panose="02010600040101010101" pitchFamily="2" charset="-122"/>
                  </a:rPr>
                  <a:t>defensive layer</a:t>
                </a:r>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华文细黑" panose="02010600040101010101" pitchFamily="2" charset="-122"/>
                  </a:rPr>
                  <a:t>），奶酪上的空洞系此环节可能的失误点，若奶酪上的空洞连成一线，光线即能穿过，亦代表事件发生。</a:t>
                </a:r>
              </a:p>
            </p:txBody>
          </p:sp>
        </p:grpSp>
      </p:gr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41020" y="232410"/>
            <a:ext cx="3406140"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第五章  安全管理重点</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3"/>
            <a:stretch>
              <a:fillRect/>
            </a:stretch>
          </p:blipFill>
          <p:spPr>
            <a:xfrm>
              <a:off x="0" y="-1"/>
              <a:ext cx="7563224" cy="4354287"/>
            </a:xfrm>
            <a:prstGeom prst="rect">
              <a:avLst/>
            </a:prstGeom>
          </p:spPr>
        </p:pic>
        <p:pic>
          <p:nvPicPr>
            <p:cNvPr id="49" name="图片 48"/>
            <p:cNvPicPr>
              <a:picLocks noChangeAspect="1"/>
            </p:cNvPicPr>
            <p:nvPr/>
          </p:nvPicPr>
          <p:blipFill>
            <a:blip r:embed="rId4"/>
            <a:stretch>
              <a:fillRect/>
            </a:stretch>
          </p:blipFill>
          <p:spPr>
            <a:xfrm>
              <a:off x="2" y="0"/>
              <a:ext cx="6255656" cy="1990719"/>
            </a:xfrm>
            <a:prstGeom prst="rect">
              <a:avLst/>
            </a:prstGeom>
          </p:spPr>
        </p:pic>
      </p:grpSp>
      <p:sp>
        <p:nvSpPr>
          <p:cNvPr id="720" name="文本框 719"/>
          <p:cNvSpPr txBox="1"/>
          <p:nvPr/>
        </p:nvSpPr>
        <p:spPr>
          <a:xfrm>
            <a:off x="577215" y="704215"/>
            <a:ext cx="3762375" cy="368300"/>
          </a:xfrm>
          <a:prstGeom prst="rect">
            <a:avLst/>
          </a:prstGeom>
          <a:noFill/>
        </p:spPr>
        <p:txBody>
          <a:bodyPr wrap="square" rtlCol="0">
            <a:spAutoFit/>
          </a:bodyPr>
          <a:lstStyle/>
          <a:p>
            <a:r>
              <a:rPr lang="en-US" altLang="zh-CN" spc="100">
                <a:solidFill>
                  <a:schemeClr val="tx1">
                    <a:lumMod val="85000"/>
                    <a:lumOff val="15000"/>
                  </a:schemeClr>
                </a:solidFill>
                <a:uFillTx/>
                <a:latin typeface="微软雅黑" panose="020B0503020204020204" pitchFamily="34" charset="-122"/>
                <a:ea typeface="微软雅黑" panose="020B0503020204020204" pitchFamily="34" charset="-122"/>
              </a:rPr>
              <a:t>Reason's Swiss Cheese Model</a:t>
            </a:r>
          </a:p>
        </p:txBody>
      </p:sp>
      <p:sp>
        <p:nvSpPr>
          <p:cNvPr id="721" name="文本框 720"/>
          <p:cNvSpPr txBox="1"/>
          <p:nvPr/>
        </p:nvSpPr>
        <p:spPr>
          <a:xfrm>
            <a:off x="5248275" y="4291330"/>
            <a:ext cx="3134995" cy="645160"/>
          </a:xfrm>
          <a:prstGeom prst="rect">
            <a:avLst/>
          </a:prstGeom>
          <a:noFill/>
        </p:spPr>
        <p:txBody>
          <a:bodyPr wrap="square" rtlCol="0">
            <a:spAutoFit/>
          </a:bodyPr>
          <a:lstStyle/>
          <a:p>
            <a:pPr algn="l"/>
            <a:r>
              <a:rPr lang="en-US" altLang="zh-CN" spc="100">
                <a:solidFill>
                  <a:schemeClr val="tx1">
                    <a:lumMod val="85000"/>
                    <a:lumOff val="15000"/>
                  </a:schemeClr>
                </a:solidFill>
                <a:uFillTx/>
                <a:latin typeface="微软雅黑" panose="020B0503020204020204" pitchFamily="34" charset="-122"/>
                <a:ea typeface="微软雅黑" panose="020B0503020204020204" pitchFamily="34" charset="-122"/>
              </a:rPr>
              <a:t>“a trajectory of accident opportunity”</a:t>
            </a:r>
          </a:p>
        </p:txBody>
      </p:sp>
      <p:grpSp>
        <p:nvGrpSpPr>
          <p:cNvPr id="735" name="组合 734"/>
          <p:cNvGrpSpPr/>
          <p:nvPr/>
        </p:nvGrpSpPr>
        <p:grpSpPr>
          <a:xfrm>
            <a:off x="298450" y="779780"/>
            <a:ext cx="8547100" cy="4034790"/>
            <a:chOff x="-47" y="1228"/>
            <a:chExt cx="13460" cy="6354"/>
          </a:xfrm>
        </p:grpSpPr>
        <p:cxnSp>
          <p:nvCxnSpPr>
            <p:cNvPr id="730" name="直接连接符 729"/>
            <p:cNvCxnSpPr/>
            <p:nvPr/>
          </p:nvCxnSpPr>
          <p:spPr>
            <a:xfrm flipV="1">
              <a:off x="1076" y="1575"/>
              <a:ext cx="11194" cy="3964"/>
            </a:xfrm>
            <a:prstGeom prst="line">
              <a:avLst/>
            </a:prstGeom>
            <a:ln w="19050">
              <a:solidFill>
                <a:srgbClr val="16B6C2">
                  <a:alpha val="50000"/>
                </a:srgbClr>
              </a:solidFill>
            </a:ln>
          </p:spPr>
          <p:style>
            <a:lnRef idx="1">
              <a:schemeClr val="accent1"/>
            </a:lnRef>
            <a:fillRef idx="0">
              <a:schemeClr val="accent1"/>
            </a:fillRef>
            <a:effectRef idx="0">
              <a:schemeClr val="accent1"/>
            </a:effectRef>
            <a:fontRef idx="minor">
              <a:schemeClr val="tx1"/>
            </a:fontRef>
          </p:style>
        </p:cxnSp>
        <p:sp>
          <p:nvSpPr>
            <p:cNvPr id="613" name="Rectangle 245"/>
            <p:cNvSpPr/>
            <p:nvPr/>
          </p:nvSpPr>
          <p:spPr>
            <a:xfrm>
              <a:off x="5379" y="3128"/>
              <a:ext cx="139" cy="471"/>
            </a:xfrm>
            <a:prstGeom prst="rect">
              <a:avLst/>
            </a:prstGeom>
            <a:solidFill>
              <a:srgbClr val="CC9900"/>
            </a:solidFill>
            <a:ln w="19050" cap="flat" cmpd="sng">
              <a:solidFill>
                <a:srgbClr val="CC99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14" name="Rectangle 246"/>
            <p:cNvSpPr/>
            <p:nvPr/>
          </p:nvSpPr>
          <p:spPr>
            <a:xfrm>
              <a:off x="5429" y="3311"/>
              <a:ext cx="126" cy="471"/>
            </a:xfrm>
            <a:prstGeom prst="rect">
              <a:avLst/>
            </a:prstGeom>
            <a:solidFill>
              <a:srgbClr val="CC9900"/>
            </a:solidFill>
            <a:ln w="19050" cap="flat" cmpd="sng">
              <a:solidFill>
                <a:srgbClr val="CC99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465" name="Rectangle 97"/>
            <p:cNvSpPr/>
            <p:nvPr/>
          </p:nvSpPr>
          <p:spPr>
            <a:xfrm>
              <a:off x="5642" y="2943"/>
              <a:ext cx="1553" cy="768"/>
            </a:xfrm>
            <a:prstGeom prst="rect">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15" name="Rectangle 247"/>
            <p:cNvSpPr/>
            <p:nvPr/>
          </p:nvSpPr>
          <p:spPr>
            <a:xfrm>
              <a:off x="5466" y="3158"/>
              <a:ext cx="79" cy="144"/>
            </a:xfrm>
            <a:prstGeom prst="rect">
              <a:avLst/>
            </a:prstGeom>
            <a:solidFill>
              <a:srgbClr val="CC9900"/>
            </a:solidFill>
            <a:ln w="19050" cap="flat" cmpd="sng">
              <a:solidFill>
                <a:srgbClr val="CC99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453" name="Arc 85"/>
            <p:cNvSpPr/>
            <p:nvPr/>
          </p:nvSpPr>
          <p:spPr>
            <a:xfrm rot="16401672" flipV="1">
              <a:off x="5232" y="3752"/>
              <a:ext cx="727" cy="526"/>
            </a:xfrm>
            <a:custGeom>
              <a:avLst/>
              <a:gdLst/>
              <a:ahLst/>
              <a:cxnLst>
                <a:cxn ang="0">
                  <a:pos x="0" y="0"/>
                </a:cxn>
                <a:cxn ang="0">
                  <a:pos x="0" y="0"/>
                </a:cxn>
                <a:cxn ang="0">
                  <a:pos x="0" y="0"/>
                </a:cxn>
              </a:cxnLst>
              <a:rect l="0" t="0" r="0" b="0"/>
              <a:pathLst>
                <a:path w="38441" h="21600" fill="none">
                  <a:moveTo>
                    <a:pt x="-1" y="11554"/>
                  </a:moveTo>
                  <a:cubicBezTo>
                    <a:pt x="3732" y="4449"/>
                    <a:pt x="11096" y="-1"/>
                    <a:pt x="19122" y="0"/>
                  </a:cubicBezTo>
                  <a:cubicBezTo>
                    <a:pt x="27302" y="0"/>
                    <a:pt x="34781" y="4621"/>
                    <a:pt x="38441" y="11938"/>
                  </a:cubicBezTo>
                </a:path>
                <a:path w="38441" h="21600" stroke="0">
                  <a:moveTo>
                    <a:pt x="-1" y="11554"/>
                  </a:moveTo>
                  <a:cubicBezTo>
                    <a:pt x="3732" y="4449"/>
                    <a:pt x="11096" y="-1"/>
                    <a:pt x="19122" y="0"/>
                  </a:cubicBezTo>
                  <a:cubicBezTo>
                    <a:pt x="27302" y="0"/>
                    <a:pt x="34781" y="4621"/>
                    <a:pt x="38441" y="11938"/>
                  </a:cubicBezTo>
                  <a:lnTo>
                    <a:pt x="19122" y="21600"/>
                  </a:lnTo>
                  <a:lnTo>
                    <a:pt x="-1" y="11554"/>
                  </a:lnTo>
                  <a:close/>
                </a:path>
              </a:pathLst>
            </a:custGeom>
            <a:noFill/>
            <a:ln w="76200" cap="flat" cmpd="sng">
              <a:solidFill>
                <a:srgbClr val="FFCC00"/>
              </a:solidFill>
              <a:prstDash val="solid"/>
              <a:round/>
              <a:headEnd type="none" w="med" len="med"/>
              <a:tailEnd type="none" w="med" len="med"/>
            </a:ln>
          </p:spPr>
          <p:txBody>
            <a:bodyPr/>
            <a:lstStyle/>
            <a:p>
              <a:endParaRPr lang="zh-CN" altLang="en-US"/>
            </a:p>
          </p:txBody>
        </p:sp>
        <p:sp>
          <p:nvSpPr>
            <p:cNvPr id="455" name="Freeform 87"/>
            <p:cNvSpPr/>
            <p:nvPr/>
          </p:nvSpPr>
          <p:spPr>
            <a:xfrm>
              <a:off x="5554" y="2344"/>
              <a:ext cx="92" cy="1373"/>
            </a:xfrm>
            <a:custGeom>
              <a:avLst/>
              <a:gdLst/>
              <a:ahLst/>
              <a:cxnLst>
                <a:cxn ang="0">
                  <a:pos x="0" y="0"/>
                </a:cxn>
                <a:cxn ang="0">
                  <a:pos x="1" y="8"/>
                </a:cxn>
                <a:cxn ang="0">
                  <a:pos x="1" y="18"/>
                </a:cxn>
                <a:cxn ang="0">
                  <a:pos x="1" y="30"/>
                </a:cxn>
              </a:cxnLst>
              <a:rect l="0" t="0" r="0" b="0"/>
              <a:pathLst>
                <a:path w="55" h="690">
                  <a:moveTo>
                    <a:pt x="0" y="0"/>
                  </a:moveTo>
                  <a:cubicBezTo>
                    <a:pt x="10" y="54"/>
                    <a:pt x="21" y="109"/>
                    <a:pt x="30" y="180"/>
                  </a:cubicBezTo>
                  <a:cubicBezTo>
                    <a:pt x="39" y="251"/>
                    <a:pt x="53" y="341"/>
                    <a:pt x="54" y="426"/>
                  </a:cubicBezTo>
                  <a:cubicBezTo>
                    <a:pt x="55" y="511"/>
                    <a:pt x="45" y="600"/>
                    <a:pt x="36" y="690"/>
                  </a:cubicBezTo>
                </a:path>
              </a:pathLst>
            </a:custGeom>
            <a:noFill/>
            <a:ln w="76200" cap="flat" cmpd="sng">
              <a:solidFill>
                <a:srgbClr val="FFCC00"/>
              </a:solidFill>
              <a:prstDash val="solid"/>
              <a:round/>
              <a:headEnd type="none" w="med" len="med"/>
              <a:tailEnd type="none" w="med" len="med"/>
            </a:ln>
          </p:spPr>
          <p:txBody>
            <a:bodyPr/>
            <a:lstStyle/>
            <a:p>
              <a:endParaRPr lang="zh-CN" altLang="en-US"/>
            </a:p>
          </p:txBody>
        </p:sp>
        <p:sp>
          <p:nvSpPr>
            <p:cNvPr id="470" name="AutoShape 102"/>
            <p:cNvSpPr/>
            <p:nvPr/>
          </p:nvSpPr>
          <p:spPr>
            <a:xfrm rot="832051" flipH="1">
              <a:off x="5705" y="4156"/>
              <a:ext cx="1790" cy="470"/>
            </a:xfrm>
            <a:prstGeom prst="rtTriangle">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473" name="Oval 105"/>
            <p:cNvSpPr/>
            <p:nvPr/>
          </p:nvSpPr>
          <p:spPr>
            <a:xfrm>
              <a:off x="5668" y="4267"/>
              <a:ext cx="288" cy="179"/>
            </a:xfrm>
            <a:prstGeom prst="ellipse">
              <a:avLst/>
            </a:prstGeom>
            <a:solidFill>
              <a:srgbClr val="FFCC00"/>
            </a:solidFill>
            <a:ln w="19050" cap="flat" cmpd="sng">
              <a:solidFill>
                <a:srgbClr val="FFCC00"/>
              </a:solidFill>
              <a:prstDash val="solid"/>
              <a:round/>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479" name="Freeform 111"/>
            <p:cNvSpPr/>
            <p:nvPr/>
          </p:nvSpPr>
          <p:spPr>
            <a:xfrm>
              <a:off x="5264" y="4936"/>
              <a:ext cx="2115" cy="567"/>
            </a:xfrm>
            <a:custGeom>
              <a:avLst/>
              <a:gdLst/>
              <a:ahLst/>
              <a:cxnLst>
                <a:cxn ang="0">
                  <a:pos x="0" y="0"/>
                </a:cxn>
                <a:cxn ang="0">
                  <a:pos x="2" y="5"/>
                </a:cxn>
                <a:cxn ang="0">
                  <a:pos x="4" y="14"/>
                </a:cxn>
              </a:cxnLst>
              <a:rect l="0" t="0" r="0" b="0"/>
              <a:pathLst>
                <a:path w="1248" h="282">
                  <a:moveTo>
                    <a:pt x="0" y="0"/>
                  </a:moveTo>
                  <a:cubicBezTo>
                    <a:pt x="205" y="21"/>
                    <a:pt x="410" y="43"/>
                    <a:pt x="618" y="90"/>
                  </a:cubicBezTo>
                  <a:cubicBezTo>
                    <a:pt x="826" y="137"/>
                    <a:pt x="1143" y="249"/>
                    <a:pt x="1248" y="282"/>
                  </a:cubicBezTo>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477" name="Arc 109"/>
            <p:cNvSpPr/>
            <p:nvPr/>
          </p:nvSpPr>
          <p:spPr>
            <a:xfrm rot="16401672" flipV="1">
              <a:off x="5295" y="3814"/>
              <a:ext cx="615" cy="412"/>
            </a:xfrm>
            <a:custGeom>
              <a:avLst/>
              <a:gdLst/>
              <a:ahLst/>
              <a:cxnLst>
                <a:cxn ang="0">
                  <a:pos x="0" y="0"/>
                </a:cxn>
                <a:cxn ang="0">
                  <a:pos x="0" y="0"/>
                </a:cxn>
                <a:cxn ang="0">
                  <a:pos x="0" y="0"/>
                </a:cxn>
              </a:cxnLst>
              <a:rect l="0" t="0" r="0" b="0"/>
              <a:pathLst>
                <a:path w="40568" h="21600" fill="none">
                  <a:moveTo>
                    <a:pt x="0" y="13336"/>
                  </a:moveTo>
                  <a:cubicBezTo>
                    <a:pt x="3343" y="5263"/>
                    <a:pt x="11219" y="-1"/>
                    <a:pt x="19957" y="0"/>
                  </a:cubicBezTo>
                  <a:cubicBezTo>
                    <a:pt x="29397" y="0"/>
                    <a:pt x="37743" y="6130"/>
                    <a:pt x="40567" y="15138"/>
                  </a:cubicBezTo>
                </a:path>
                <a:path w="40568" h="21600" stroke="0">
                  <a:moveTo>
                    <a:pt x="0" y="13336"/>
                  </a:moveTo>
                  <a:cubicBezTo>
                    <a:pt x="3343" y="5263"/>
                    <a:pt x="11219" y="-1"/>
                    <a:pt x="19957" y="0"/>
                  </a:cubicBezTo>
                  <a:cubicBezTo>
                    <a:pt x="29397" y="0"/>
                    <a:pt x="37743" y="6130"/>
                    <a:pt x="40567" y="15138"/>
                  </a:cubicBezTo>
                  <a:lnTo>
                    <a:pt x="19957" y="21600"/>
                  </a:lnTo>
                  <a:lnTo>
                    <a:pt x="0" y="13336"/>
                  </a:lnTo>
                  <a:close/>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460" name="Freeform 92"/>
            <p:cNvSpPr/>
            <p:nvPr/>
          </p:nvSpPr>
          <p:spPr>
            <a:xfrm rot="7248363">
              <a:off x="5143" y="4585"/>
              <a:ext cx="632" cy="85"/>
            </a:xfrm>
            <a:custGeom>
              <a:avLst/>
              <a:gdLst/>
              <a:ahLst/>
              <a:cxnLst>
                <a:cxn ang="0">
                  <a:pos x="0" y="0"/>
                </a:cxn>
                <a:cxn ang="0">
                  <a:pos x="0" y="0"/>
                </a:cxn>
                <a:cxn ang="0">
                  <a:pos x="0" y="0"/>
                </a:cxn>
              </a:cxnLst>
              <a:rect l="0" t="0" r="0" b="0"/>
              <a:pathLst>
                <a:path w="618" h="120">
                  <a:moveTo>
                    <a:pt x="0" y="120"/>
                  </a:moveTo>
                  <a:cubicBezTo>
                    <a:pt x="92" y="88"/>
                    <a:pt x="185" y="56"/>
                    <a:pt x="288" y="36"/>
                  </a:cubicBezTo>
                  <a:cubicBezTo>
                    <a:pt x="391" y="16"/>
                    <a:pt x="564" y="6"/>
                    <a:pt x="618" y="0"/>
                  </a:cubicBezTo>
                </a:path>
              </a:pathLst>
            </a:custGeom>
            <a:noFill/>
            <a:ln w="76200" cap="flat" cmpd="sng">
              <a:solidFill>
                <a:srgbClr val="FFCC00"/>
              </a:solidFill>
              <a:prstDash val="solid"/>
              <a:round/>
              <a:headEnd type="none" w="med" len="med"/>
              <a:tailEnd type="none" w="med" len="med"/>
            </a:ln>
          </p:spPr>
          <p:txBody>
            <a:bodyPr/>
            <a:lstStyle/>
            <a:p>
              <a:endParaRPr lang="zh-CN" altLang="en-US"/>
            </a:p>
          </p:txBody>
        </p:sp>
        <p:sp>
          <p:nvSpPr>
            <p:cNvPr id="461" name="Freeform 93"/>
            <p:cNvSpPr/>
            <p:nvPr/>
          </p:nvSpPr>
          <p:spPr>
            <a:xfrm>
              <a:off x="5302" y="4883"/>
              <a:ext cx="2059" cy="547"/>
            </a:xfrm>
            <a:custGeom>
              <a:avLst/>
              <a:gdLst/>
              <a:ahLst/>
              <a:cxnLst>
                <a:cxn ang="0">
                  <a:pos x="0" y="0"/>
                </a:cxn>
                <a:cxn ang="0">
                  <a:pos x="1" y="2"/>
                </a:cxn>
                <a:cxn ang="0">
                  <a:pos x="2" y="8"/>
                </a:cxn>
              </a:cxnLst>
              <a:rect l="0" t="0" r="0" b="0"/>
              <a:pathLst>
                <a:path w="1248" h="282">
                  <a:moveTo>
                    <a:pt x="0" y="0"/>
                  </a:moveTo>
                  <a:cubicBezTo>
                    <a:pt x="205" y="21"/>
                    <a:pt x="410" y="43"/>
                    <a:pt x="618" y="90"/>
                  </a:cubicBezTo>
                  <a:cubicBezTo>
                    <a:pt x="826" y="137"/>
                    <a:pt x="1143" y="249"/>
                    <a:pt x="1248" y="282"/>
                  </a:cubicBezTo>
                </a:path>
              </a:pathLst>
            </a:custGeom>
            <a:noFill/>
            <a:ln w="76200" cap="flat" cmpd="sng">
              <a:solidFill>
                <a:srgbClr val="FFCC00"/>
              </a:solidFill>
              <a:prstDash val="solid"/>
              <a:round/>
              <a:headEnd type="none" w="med" len="med"/>
              <a:tailEnd type="none" w="med" len="med"/>
            </a:ln>
          </p:spPr>
          <p:txBody>
            <a:bodyPr/>
            <a:lstStyle/>
            <a:p>
              <a:endParaRPr lang="zh-CN" altLang="en-US"/>
            </a:p>
          </p:txBody>
        </p:sp>
        <p:sp>
          <p:nvSpPr>
            <p:cNvPr id="478" name="Freeform 110"/>
            <p:cNvSpPr/>
            <p:nvPr/>
          </p:nvSpPr>
          <p:spPr>
            <a:xfrm rot="7248363">
              <a:off x="5053" y="4568"/>
              <a:ext cx="671" cy="90"/>
            </a:xfrm>
            <a:custGeom>
              <a:avLst/>
              <a:gdLst/>
              <a:ahLst/>
              <a:cxnLst>
                <a:cxn ang="0">
                  <a:pos x="0" y="0"/>
                </a:cxn>
                <a:cxn ang="0">
                  <a:pos x="0" y="0"/>
                </a:cxn>
                <a:cxn ang="0">
                  <a:pos x="0" y="0"/>
                </a:cxn>
              </a:cxnLst>
              <a:rect l="0" t="0" r="0" b="0"/>
              <a:pathLst>
                <a:path w="618" h="120">
                  <a:moveTo>
                    <a:pt x="0" y="120"/>
                  </a:moveTo>
                  <a:cubicBezTo>
                    <a:pt x="92" y="88"/>
                    <a:pt x="185" y="56"/>
                    <a:pt x="288" y="36"/>
                  </a:cubicBezTo>
                  <a:cubicBezTo>
                    <a:pt x="391" y="16"/>
                    <a:pt x="564" y="6"/>
                    <a:pt x="618" y="0"/>
                  </a:cubicBezTo>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466" name="Rectangle 98"/>
            <p:cNvSpPr/>
            <p:nvPr/>
          </p:nvSpPr>
          <p:spPr>
            <a:xfrm>
              <a:off x="5847" y="3628"/>
              <a:ext cx="1698" cy="831"/>
            </a:xfrm>
            <a:prstGeom prst="rect">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476" name="Freeform 108"/>
            <p:cNvSpPr/>
            <p:nvPr/>
          </p:nvSpPr>
          <p:spPr>
            <a:xfrm>
              <a:off x="5486" y="2342"/>
              <a:ext cx="90" cy="1373"/>
            </a:xfrm>
            <a:custGeom>
              <a:avLst/>
              <a:gdLst/>
              <a:ahLst/>
              <a:cxnLst>
                <a:cxn ang="0">
                  <a:pos x="0" y="0"/>
                </a:cxn>
                <a:cxn ang="0">
                  <a:pos x="1" y="8"/>
                </a:cxn>
                <a:cxn ang="0">
                  <a:pos x="1" y="18"/>
                </a:cxn>
                <a:cxn ang="0">
                  <a:pos x="1" y="30"/>
                </a:cxn>
              </a:cxnLst>
              <a:rect l="0" t="0" r="0" b="0"/>
              <a:pathLst>
                <a:path w="55" h="690">
                  <a:moveTo>
                    <a:pt x="0" y="0"/>
                  </a:moveTo>
                  <a:cubicBezTo>
                    <a:pt x="10" y="54"/>
                    <a:pt x="21" y="109"/>
                    <a:pt x="30" y="180"/>
                  </a:cubicBezTo>
                  <a:cubicBezTo>
                    <a:pt x="39" y="251"/>
                    <a:pt x="53" y="341"/>
                    <a:pt x="54" y="426"/>
                  </a:cubicBezTo>
                  <a:cubicBezTo>
                    <a:pt x="55" y="511"/>
                    <a:pt x="45" y="600"/>
                    <a:pt x="36" y="690"/>
                  </a:cubicBezTo>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467" name="Rectangle 99"/>
            <p:cNvSpPr/>
            <p:nvPr/>
          </p:nvSpPr>
          <p:spPr>
            <a:xfrm rot="747261">
              <a:off x="5457" y="4592"/>
              <a:ext cx="1933" cy="487"/>
            </a:xfrm>
            <a:prstGeom prst="rect">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05" name="AutoShape 237"/>
            <p:cNvSpPr/>
            <p:nvPr/>
          </p:nvSpPr>
          <p:spPr>
            <a:xfrm>
              <a:off x="2523" y="3980"/>
              <a:ext cx="171" cy="471"/>
            </a:xfrm>
            <a:prstGeom prst="moon">
              <a:avLst>
                <a:gd name="adj" fmla="val 50000"/>
              </a:avLst>
            </a:prstGeom>
            <a:solidFill>
              <a:srgbClr val="CC9900"/>
            </a:solidFill>
            <a:ln w="19050" cap="flat" cmpd="sng">
              <a:solidFill>
                <a:schemeClr val="tx1"/>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06" name="AutoShape 238"/>
            <p:cNvSpPr/>
            <p:nvPr/>
          </p:nvSpPr>
          <p:spPr>
            <a:xfrm>
              <a:off x="2561" y="5165"/>
              <a:ext cx="206" cy="1060"/>
            </a:xfrm>
            <a:prstGeom prst="moon">
              <a:avLst>
                <a:gd name="adj" fmla="val 50000"/>
              </a:avLst>
            </a:prstGeom>
            <a:solidFill>
              <a:srgbClr val="CC9900"/>
            </a:solidFill>
            <a:ln w="19050" cap="flat" cmpd="sng">
              <a:solidFill>
                <a:schemeClr val="tx1"/>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07" name="AutoShape 239"/>
            <p:cNvSpPr/>
            <p:nvPr/>
          </p:nvSpPr>
          <p:spPr>
            <a:xfrm>
              <a:off x="3592" y="3728"/>
              <a:ext cx="384" cy="649"/>
            </a:xfrm>
            <a:prstGeom prst="moon">
              <a:avLst>
                <a:gd name="adj" fmla="val 50000"/>
              </a:avLst>
            </a:prstGeom>
            <a:solidFill>
              <a:srgbClr val="CC9900"/>
            </a:solidFill>
            <a:ln w="19050" cap="flat" cmpd="sng">
              <a:solidFill>
                <a:schemeClr val="tx1"/>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08" name="AutoShape 240"/>
            <p:cNvSpPr/>
            <p:nvPr/>
          </p:nvSpPr>
          <p:spPr>
            <a:xfrm>
              <a:off x="3773" y="5061"/>
              <a:ext cx="322" cy="924"/>
            </a:xfrm>
            <a:prstGeom prst="moon">
              <a:avLst>
                <a:gd name="adj" fmla="val 50000"/>
              </a:avLst>
            </a:prstGeom>
            <a:solidFill>
              <a:srgbClr val="CC9900"/>
            </a:solidFill>
            <a:ln w="19050" cap="flat" cmpd="sng">
              <a:solidFill>
                <a:schemeClr val="tx1"/>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09" name="AutoShape 241"/>
            <p:cNvSpPr/>
            <p:nvPr/>
          </p:nvSpPr>
          <p:spPr>
            <a:xfrm>
              <a:off x="4925" y="2568"/>
              <a:ext cx="543" cy="533"/>
            </a:xfrm>
            <a:prstGeom prst="rtTriangle">
              <a:avLst/>
            </a:prstGeom>
            <a:solidFill>
              <a:srgbClr val="CC9900"/>
            </a:solidFill>
            <a:ln w="19050" cap="flat" cmpd="sng">
              <a:solidFill>
                <a:srgbClr val="CC99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10" name="Rectangle 242"/>
            <p:cNvSpPr/>
            <p:nvPr/>
          </p:nvSpPr>
          <p:spPr>
            <a:xfrm>
              <a:off x="5044" y="3108"/>
              <a:ext cx="372" cy="3627"/>
            </a:xfrm>
            <a:prstGeom prst="rect">
              <a:avLst/>
            </a:prstGeom>
            <a:solidFill>
              <a:srgbClr val="CC9900"/>
            </a:solidFill>
            <a:ln w="19050" cap="flat" cmpd="sng">
              <a:solidFill>
                <a:srgbClr val="CC99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11" name="Rectangle 243"/>
            <p:cNvSpPr/>
            <p:nvPr/>
          </p:nvSpPr>
          <p:spPr>
            <a:xfrm>
              <a:off x="5429" y="3113"/>
              <a:ext cx="74" cy="2706"/>
            </a:xfrm>
            <a:prstGeom prst="rect">
              <a:avLst/>
            </a:prstGeom>
            <a:solidFill>
              <a:srgbClr val="CC9900"/>
            </a:solidFill>
            <a:ln w="19050" cap="flat" cmpd="sng">
              <a:solidFill>
                <a:srgbClr val="CC99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12" name="Rectangle 244"/>
            <p:cNvSpPr/>
            <p:nvPr/>
          </p:nvSpPr>
          <p:spPr>
            <a:xfrm>
              <a:off x="5486" y="3594"/>
              <a:ext cx="104" cy="2163"/>
            </a:xfrm>
            <a:prstGeom prst="rect">
              <a:avLst/>
            </a:prstGeom>
            <a:solidFill>
              <a:srgbClr val="CC9900"/>
            </a:solidFill>
            <a:ln w="19050" cap="flat" cmpd="sng">
              <a:solidFill>
                <a:srgbClr val="CC99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16" name="Rectangle 248"/>
            <p:cNvSpPr/>
            <p:nvPr/>
          </p:nvSpPr>
          <p:spPr>
            <a:xfrm rot="20884241">
              <a:off x="3820" y="2593"/>
              <a:ext cx="962" cy="434"/>
            </a:xfrm>
            <a:prstGeom prst="rect">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17" name="AutoShape 249"/>
            <p:cNvSpPr/>
            <p:nvPr/>
          </p:nvSpPr>
          <p:spPr>
            <a:xfrm flipH="1">
              <a:off x="1666" y="5859"/>
              <a:ext cx="191" cy="533"/>
            </a:xfrm>
            <a:prstGeom prst="rtTriangle">
              <a:avLst/>
            </a:prstGeom>
            <a:solidFill>
              <a:srgbClr val="FFCC00"/>
            </a:solidFill>
            <a:ln w="19050" cap="flat" cmpd="sng">
              <a:solidFill>
                <a:srgbClr val="CC99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18" name="AutoShape 250"/>
            <p:cNvSpPr/>
            <p:nvPr/>
          </p:nvSpPr>
          <p:spPr>
            <a:xfrm rot="10800000">
              <a:off x="4824" y="2543"/>
              <a:ext cx="126" cy="533"/>
            </a:xfrm>
            <a:prstGeom prst="rtTriangle">
              <a:avLst/>
            </a:prstGeom>
            <a:solidFill>
              <a:srgbClr val="CC9900"/>
            </a:solidFill>
            <a:ln w="19050" cap="flat" cmpd="sng">
              <a:solidFill>
                <a:srgbClr val="CC99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19" name="AutoShape 251"/>
            <p:cNvSpPr/>
            <p:nvPr/>
          </p:nvSpPr>
          <p:spPr>
            <a:xfrm rot="20562857">
              <a:off x="4801" y="2447"/>
              <a:ext cx="84" cy="84"/>
            </a:xfrm>
            <a:prstGeom prst="rtTriangle">
              <a:avLst/>
            </a:prstGeom>
            <a:solidFill>
              <a:srgbClr val="CC9900"/>
            </a:solidFill>
            <a:ln w="19050" cap="flat" cmpd="sng">
              <a:solidFill>
                <a:srgbClr val="CC99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20" name="Arc 252"/>
            <p:cNvSpPr/>
            <p:nvPr/>
          </p:nvSpPr>
          <p:spPr>
            <a:xfrm flipH="1">
              <a:off x="4759" y="2950"/>
              <a:ext cx="305" cy="726"/>
            </a:xfrm>
            <a:custGeom>
              <a:avLst/>
              <a:gdLst/>
              <a:ahLst/>
              <a:cxnLst>
                <a:cxn ang="0">
                  <a:pos x="0" y="0"/>
                </a:cxn>
                <a:cxn ang="0">
                  <a:pos x="0" y="0"/>
                </a:cxn>
                <a:cxn ang="0">
                  <a:pos x="0" y="0"/>
                </a:cxn>
              </a:cxnLst>
              <a:rect l="0" t="0" r="0" b="0"/>
              <a:pathLst>
                <a:path w="21600" h="43118" fill="none">
                  <a:moveTo>
                    <a:pt x="-1" y="0"/>
                  </a:moveTo>
                  <a:cubicBezTo>
                    <a:pt x="11929" y="0"/>
                    <a:pt x="21600" y="9670"/>
                    <a:pt x="21600" y="21600"/>
                  </a:cubicBezTo>
                  <a:cubicBezTo>
                    <a:pt x="21600" y="32802"/>
                    <a:pt x="13035" y="42145"/>
                    <a:pt x="1875" y="43118"/>
                  </a:cubicBezTo>
                </a:path>
                <a:path w="21600" h="43118" stroke="0">
                  <a:moveTo>
                    <a:pt x="-1" y="0"/>
                  </a:moveTo>
                  <a:cubicBezTo>
                    <a:pt x="11929" y="0"/>
                    <a:pt x="21600" y="9670"/>
                    <a:pt x="21600" y="21600"/>
                  </a:cubicBezTo>
                  <a:cubicBezTo>
                    <a:pt x="21600" y="32802"/>
                    <a:pt x="13035" y="42145"/>
                    <a:pt x="1875" y="43118"/>
                  </a:cubicBezTo>
                  <a:lnTo>
                    <a:pt x="0" y="21600"/>
                  </a:lnTo>
                  <a:lnTo>
                    <a:pt x="-1" y="0"/>
                  </a:lnTo>
                  <a:close/>
                </a:path>
              </a:pathLst>
            </a:custGeom>
            <a:solidFill>
              <a:srgbClr val="CC9900"/>
            </a:solidFill>
            <a:ln w="19050" cap="flat" cmpd="sng">
              <a:solidFill>
                <a:srgbClr val="CC9900"/>
              </a:solidFill>
              <a:prstDash val="solid"/>
              <a:round/>
              <a:headEnd type="none" w="med" len="med"/>
              <a:tailEnd type="none" w="med" len="med"/>
            </a:ln>
          </p:spPr>
          <p:txBody>
            <a:bodyPr/>
            <a:lstStyle/>
            <a:p>
              <a:endParaRPr lang="zh-CN" altLang="en-US"/>
            </a:p>
          </p:txBody>
        </p:sp>
        <p:sp>
          <p:nvSpPr>
            <p:cNvPr id="621" name="AutoShape 253"/>
            <p:cNvSpPr/>
            <p:nvPr/>
          </p:nvSpPr>
          <p:spPr>
            <a:xfrm rot="21324467">
              <a:off x="4568" y="3029"/>
              <a:ext cx="327" cy="639"/>
            </a:xfrm>
            <a:prstGeom prst="moon">
              <a:avLst>
                <a:gd name="adj" fmla="val 50000"/>
              </a:avLst>
            </a:prstGeom>
            <a:solidFill>
              <a:srgbClr val="FFFFCC"/>
            </a:solidFill>
            <a:ln w="19050" cap="flat" cmpd="sng">
              <a:solidFill>
                <a:schemeClr val="tx1"/>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22" name="Freeform 254"/>
            <p:cNvSpPr/>
            <p:nvPr/>
          </p:nvSpPr>
          <p:spPr>
            <a:xfrm>
              <a:off x="4769" y="2417"/>
              <a:ext cx="788" cy="751"/>
            </a:xfrm>
            <a:custGeom>
              <a:avLst/>
              <a:gdLst/>
              <a:ahLst/>
              <a:cxnLst>
                <a:cxn ang="0">
                  <a:pos x="0" y="0"/>
                </a:cxn>
                <a:cxn ang="0">
                  <a:pos x="195" y="138"/>
                </a:cxn>
                <a:cxn ang="0">
                  <a:pos x="318" y="303"/>
                </a:cxn>
              </a:cxnLst>
              <a:rect l="0" t="0" r="0" b="0"/>
              <a:pathLst>
                <a:path w="318" h="303">
                  <a:moveTo>
                    <a:pt x="0" y="0"/>
                  </a:moveTo>
                  <a:cubicBezTo>
                    <a:pt x="71" y="44"/>
                    <a:pt x="142" y="88"/>
                    <a:pt x="195" y="138"/>
                  </a:cubicBezTo>
                  <a:cubicBezTo>
                    <a:pt x="248" y="188"/>
                    <a:pt x="283" y="245"/>
                    <a:pt x="318" y="303"/>
                  </a:cubicBezTo>
                </a:path>
              </a:pathLst>
            </a:custGeom>
            <a:solidFill>
              <a:srgbClr val="CC9900"/>
            </a:solidFill>
            <a:ln w="19050" cap="flat" cmpd="sng">
              <a:solidFill>
                <a:schemeClr val="tx1"/>
              </a:solidFill>
              <a:prstDash val="solid"/>
              <a:round/>
              <a:headEnd type="none" w="med" len="med"/>
              <a:tailEnd type="none" w="med" len="med"/>
            </a:ln>
          </p:spPr>
          <p:txBody>
            <a:bodyPr/>
            <a:lstStyle/>
            <a:p>
              <a:endParaRPr lang="zh-CN" altLang="en-US"/>
            </a:p>
          </p:txBody>
        </p:sp>
        <p:sp>
          <p:nvSpPr>
            <p:cNvPr id="624" name="AutoShape 256"/>
            <p:cNvSpPr/>
            <p:nvPr/>
          </p:nvSpPr>
          <p:spPr>
            <a:xfrm rot="10543181" flipH="1">
              <a:off x="5024" y="3656"/>
              <a:ext cx="141" cy="1311"/>
            </a:xfrm>
            <a:prstGeom prst="rtTriangle">
              <a:avLst/>
            </a:prstGeom>
            <a:solidFill>
              <a:srgbClr val="CC9900"/>
            </a:solidFill>
            <a:ln w="19050" cap="flat" cmpd="sng">
              <a:solidFill>
                <a:srgbClr val="CC99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25" name="AutoShape 257"/>
            <p:cNvSpPr/>
            <p:nvPr/>
          </p:nvSpPr>
          <p:spPr>
            <a:xfrm flipH="1">
              <a:off x="4794" y="5484"/>
              <a:ext cx="206" cy="1261"/>
            </a:xfrm>
            <a:prstGeom prst="rtTriangle">
              <a:avLst/>
            </a:prstGeom>
            <a:solidFill>
              <a:srgbClr val="CC9900"/>
            </a:solidFill>
            <a:ln w="19050" cap="flat" cmpd="sng">
              <a:solidFill>
                <a:srgbClr val="CC99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26" name="Line 258"/>
            <p:cNvSpPr/>
            <p:nvPr/>
          </p:nvSpPr>
          <p:spPr>
            <a:xfrm>
              <a:off x="5027" y="4402"/>
              <a:ext cx="0" cy="2356"/>
            </a:xfrm>
            <a:prstGeom prst="line">
              <a:avLst/>
            </a:prstGeom>
            <a:ln w="19050" cap="flat" cmpd="sng">
              <a:solidFill>
                <a:srgbClr val="CC9900"/>
              </a:solidFill>
              <a:prstDash val="solid"/>
              <a:round/>
              <a:headEnd type="none" w="med" len="med"/>
              <a:tailEnd type="none" w="med" len="med"/>
            </a:ln>
          </p:spPr>
        </p:sp>
        <p:sp>
          <p:nvSpPr>
            <p:cNvPr id="627" name="Line 259"/>
            <p:cNvSpPr/>
            <p:nvPr/>
          </p:nvSpPr>
          <p:spPr>
            <a:xfrm flipH="1">
              <a:off x="4970" y="5182"/>
              <a:ext cx="59" cy="466"/>
            </a:xfrm>
            <a:prstGeom prst="line">
              <a:avLst/>
            </a:prstGeom>
            <a:ln w="19050" cap="flat" cmpd="sng">
              <a:solidFill>
                <a:srgbClr val="CC9900"/>
              </a:solidFill>
              <a:prstDash val="solid"/>
              <a:round/>
              <a:headEnd type="none" w="med" len="med"/>
              <a:tailEnd type="none" w="med" len="med"/>
            </a:ln>
          </p:spPr>
        </p:sp>
        <p:sp>
          <p:nvSpPr>
            <p:cNvPr id="628" name="AutoShape 260"/>
            <p:cNvSpPr/>
            <p:nvPr/>
          </p:nvSpPr>
          <p:spPr>
            <a:xfrm rot="5400000">
              <a:off x="4958" y="6617"/>
              <a:ext cx="317" cy="533"/>
            </a:xfrm>
            <a:prstGeom prst="rtTriangle">
              <a:avLst/>
            </a:prstGeom>
            <a:solidFill>
              <a:srgbClr val="CC9900"/>
            </a:solidFill>
            <a:ln w="19050" cap="flat" cmpd="sng">
              <a:solidFill>
                <a:srgbClr val="CC99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29" name="Line 261"/>
            <p:cNvSpPr/>
            <p:nvPr/>
          </p:nvSpPr>
          <p:spPr>
            <a:xfrm flipH="1">
              <a:off x="4752" y="6728"/>
              <a:ext cx="74" cy="384"/>
            </a:xfrm>
            <a:prstGeom prst="line">
              <a:avLst/>
            </a:prstGeom>
            <a:ln w="57150" cap="flat" cmpd="sng">
              <a:solidFill>
                <a:srgbClr val="CC9900"/>
              </a:solidFill>
              <a:prstDash val="solid"/>
              <a:round/>
              <a:headEnd type="none" w="med" len="med"/>
              <a:tailEnd type="none" w="med" len="med"/>
            </a:ln>
          </p:spPr>
        </p:sp>
        <p:sp>
          <p:nvSpPr>
            <p:cNvPr id="630" name="Line 262"/>
            <p:cNvSpPr/>
            <p:nvPr/>
          </p:nvSpPr>
          <p:spPr>
            <a:xfrm flipV="1">
              <a:off x="4717" y="7100"/>
              <a:ext cx="12" cy="45"/>
            </a:xfrm>
            <a:prstGeom prst="line">
              <a:avLst/>
            </a:prstGeom>
            <a:ln w="38100" cap="flat" cmpd="sng">
              <a:solidFill>
                <a:srgbClr val="CC9900"/>
              </a:solidFill>
              <a:prstDash val="solid"/>
              <a:round/>
              <a:headEnd type="none" w="med" len="med"/>
              <a:tailEnd type="none" w="med" len="med"/>
            </a:ln>
          </p:spPr>
        </p:sp>
        <p:sp>
          <p:nvSpPr>
            <p:cNvPr id="631" name="Line 263"/>
            <p:cNvSpPr/>
            <p:nvPr/>
          </p:nvSpPr>
          <p:spPr>
            <a:xfrm flipH="1">
              <a:off x="4809" y="6775"/>
              <a:ext cx="7" cy="322"/>
            </a:xfrm>
            <a:prstGeom prst="line">
              <a:avLst/>
            </a:prstGeom>
            <a:ln w="57150" cap="flat" cmpd="sng">
              <a:solidFill>
                <a:srgbClr val="CC9900"/>
              </a:solidFill>
              <a:prstDash val="solid"/>
              <a:round/>
              <a:headEnd type="none" w="med" len="med"/>
              <a:tailEnd type="none" w="med" len="med"/>
            </a:ln>
          </p:spPr>
        </p:sp>
        <p:sp>
          <p:nvSpPr>
            <p:cNvPr id="632" name="Arc 264"/>
            <p:cNvSpPr/>
            <p:nvPr/>
          </p:nvSpPr>
          <p:spPr>
            <a:xfrm rot="21060971" flipH="1">
              <a:off x="5416" y="5792"/>
              <a:ext cx="223" cy="557"/>
            </a:xfrm>
            <a:custGeom>
              <a:avLst/>
              <a:gdLst/>
              <a:ahLst/>
              <a:cxnLst>
                <a:cxn ang="0">
                  <a:pos x="0" y="0"/>
                </a:cxn>
                <a:cxn ang="0">
                  <a:pos x="0" y="0"/>
                </a:cxn>
                <a:cxn ang="0">
                  <a:pos x="0" y="0"/>
                </a:cxn>
              </a:cxnLst>
              <a:rect l="0" t="0" r="0" b="0"/>
              <a:pathLst>
                <a:path w="21600" h="40026" fill="none">
                  <a:moveTo>
                    <a:pt x="1970" y="0"/>
                  </a:moveTo>
                  <a:cubicBezTo>
                    <a:pt x="13090" y="1018"/>
                    <a:pt x="21600" y="10344"/>
                    <a:pt x="21600" y="21510"/>
                  </a:cubicBezTo>
                  <a:cubicBezTo>
                    <a:pt x="21600" y="29092"/>
                    <a:pt x="17623" y="36120"/>
                    <a:pt x="11123" y="40025"/>
                  </a:cubicBezTo>
                </a:path>
                <a:path w="21600" h="40026" stroke="0">
                  <a:moveTo>
                    <a:pt x="1970" y="0"/>
                  </a:moveTo>
                  <a:cubicBezTo>
                    <a:pt x="13090" y="1018"/>
                    <a:pt x="21600" y="10344"/>
                    <a:pt x="21600" y="21510"/>
                  </a:cubicBezTo>
                  <a:cubicBezTo>
                    <a:pt x="21600" y="29092"/>
                    <a:pt x="17623" y="36120"/>
                    <a:pt x="11123" y="40025"/>
                  </a:cubicBezTo>
                  <a:lnTo>
                    <a:pt x="0" y="21510"/>
                  </a:lnTo>
                  <a:lnTo>
                    <a:pt x="1970" y="0"/>
                  </a:lnTo>
                  <a:close/>
                </a:path>
              </a:pathLst>
            </a:custGeom>
            <a:noFill/>
            <a:ln w="19050" cap="flat" cmpd="sng">
              <a:solidFill>
                <a:srgbClr val="CC9900"/>
              </a:solidFill>
              <a:prstDash val="solid"/>
              <a:round/>
              <a:headEnd type="none" w="med" len="med"/>
              <a:tailEnd type="none" w="med" len="med"/>
            </a:ln>
          </p:spPr>
          <p:txBody>
            <a:bodyPr/>
            <a:lstStyle/>
            <a:p>
              <a:endParaRPr lang="zh-CN" altLang="en-US"/>
            </a:p>
          </p:txBody>
        </p:sp>
        <p:sp>
          <p:nvSpPr>
            <p:cNvPr id="633" name="Line 265"/>
            <p:cNvSpPr/>
            <p:nvPr/>
          </p:nvSpPr>
          <p:spPr>
            <a:xfrm flipH="1">
              <a:off x="5414" y="5737"/>
              <a:ext cx="144" cy="149"/>
            </a:xfrm>
            <a:prstGeom prst="line">
              <a:avLst/>
            </a:prstGeom>
            <a:ln w="57150" cap="flat" cmpd="sng">
              <a:solidFill>
                <a:srgbClr val="CC9900"/>
              </a:solidFill>
              <a:prstDash val="solid"/>
              <a:round/>
              <a:headEnd type="none" w="med" len="med"/>
              <a:tailEnd type="none" w="med" len="med"/>
            </a:ln>
          </p:spPr>
        </p:sp>
        <p:sp>
          <p:nvSpPr>
            <p:cNvPr id="634" name="AutoShape 266"/>
            <p:cNvSpPr/>
            <p:nvPr/>
          </p:nvSpPr>
          <p:spPr>
            <a:xfrm rot="16200000" flipV="1">
              <a:off x="5399" y="6200"/>
              <a:ext cx="173" cy="139"/>
            </a:xfrm>
            <a:prstGeom prst="rtTriangle">
              <a:avLst/>
            </a:prstGeom>
            <a:solidFill>
              <a:srgbClr val="CC9900"/>
            </a:solidFill>
            <a:ln w="19050" cap="flat" cmpd="sng">
              <a:solidFill>
                <a:srgbClr val="CC99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35" name="Line 267"/>
            <p:cNvSpPr/>
            <p:nvPr/>
          </p:nvSpPr>
          <p:spPr>
            <a:xfrm>
              <a:off x="5433" y="6369"/>
              <a:ext cx="0" cy="354"/>
            </a:xfrm>
            <a:prstGeom prst="line">
              <a:avLst/>
            </a:prstGeom>
            <a:ln w="38100" cap="flat" cmpd="sng">
              <a:solidFill>
                <a:srgbClr val="CC9900"/>
              </a:solidFill>
              <a:prstDash val="solid"/>
              <a:round/>
              <a:headEnd type="none" w="med" len="med"/>
              <a:tailEnd type="none" w="med" len="med"/>
            </a:ln>
          </p:spPr>
        </p:sp>
        <p:sp>
          <p:nvSpPr>
            <p:cNvPr id="636" name="Line 268"/>
            <p:cNvSpPr/>
            <p:nvPr/>
          </p:nvSpPr>
          <p:spPr>
            <a:xfrm>
              <a:off x="5471" y="6339"/>
              <a:ext cx="0" cy="354"/>
            </a:xfrm>
            <a:prstGeom prst="line">
              <a:avLst/>
            </a:prstGeom>
            <a:ln w="38100" cap="flat" cmpd="sng">
              <a:solidFill>
                <a:srgbClr val="CC9900"/>
              </a:solidFill>
              <a:prstDash val="solid"/>
              <a:round/>
              <a:headEnd type="none" w="med" len="med"/>
              <a:tailEnd type="none" w="med" len="med"/>
            </a:ln>
          </p:spPr>
        </p:sp>
        <p:sp>
          <p:nvSpPr>
            <p:cNvPr id="637" name="Line 269"/>
            <p:cNvSpPr/>
            <p:nvPr/>
          </p:nvSpPr>
          <p:spPr>
            <a:xfrm>
              <a:off x="5500" y="6297"/>
              <a:ext cx="0" cy="354"/>
            </a:xfrm>
            <a:prstGeom prst="line">
              <a:avLst/>
            </a:prstGeom>
            <a:ln w="38100" cap="flat" cmpd="sng">
              <a:solidFill>
                <a:srgbClr val="CC9900"/>
              </a:solidFill>
              <a:prstDash val="solid"/>
              <a:round/>
              <a:headEnd type="none" w="med" len="med"/>
              <a:tailEnd type="none" w="med" len="med"/>
            </a:ln>
          </p:spPr>
        </p:sp>
        <p:sp>
          <p:nvSpPr>
            <p:cNvPr id="638" name="Line 270"/>
            <p:cNvSpPr/>
            <p:nvPr/>
          </p:nvSpPr>
          <p:spPr>
            <a:xfrm flipH="1">
              <a:off x="5525" y="6307"/>
              <a:ext cx="5" cy="238"/>
            </a:xfrm>
            <a:prstGeom prst="line">
              <a:avLst/>
            </a:prstGeom>
            <a:ln w="38100" cap="flat" cmpd="sng">
              <a:solidFill>
                <a:srgbClr val="CC9900"/>
              </a:solidFill>
              <a:prstDash val="solid"/>
              <a:round/>
              <a:headEnd type="none" w="med" len="med"/>
              <a:tailEnd type="none" w="med" len="med"/>
            </a:ln>
          </p:spPr>
        </p:sp>
        <p:sp>
          <p:nvSpPr>
            <p:cNvPr id="639" name="Rectangle 271"/>
            <p:cNvSpPr/>
            <p:nvPr/>
          </p:nvSpPr>
          <p:spPr>
            <a:xfrm>
              <a:off x="2221" y="3079"/>
              <a:ext cx="2320" cy="600"/>
            </a:xfrm>
            <a:prstGeom prst="rect">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40" name="Arc 272"/>
            <p:cNvSpPr/>
            <p:nvPr/>
          </p:nvSpPr>
          <p:spPr>
            <a:xfrm rot="21358785" flipV="1">
              <a:off x="2489" y="2729"/>
              <a:ext cx="843" cy="384"/>
            </a:xfrm>
            <a:custGeom>
              <a:avLst/>
              <a:gdLst/>
              <a:ahLst/>
              <a:cxnLst>
                <a:cxn ang="0">
                  <a:pos x="0" y="0"/>
                </a:cxn>
                <a:cxn ang="0">
                  <a:pos x="0" y="0"/>
                </a:cxn>
                <a:cxn ang="0">
                  <a:pos x="0" y="0"/>
                </a:cxn>
              </a:cxnLst>
              <a:rect l="0" t="0" r="0" b="0"/>
              <a:pathLst>
                <a:path w="40278" h="23183" fill="none">
                  <a:moveTo>
                    <a:pt x="0" y="10751"/>
                  </a:moveTo>
                  <a:cubicBezTo>
                    <a:pt x="3865" y="4095"/>
                    <a:pt x="10981" y="-1"/>
                    <a:pt x="18678" y="0"/>
                  </a:cubicBezTo>
                  <a:cubicBezTo>
                    <a:pt x="30607" y="0"/>
                    <a:pt x="40278" y="9670"/>
                    <a:pt x="40278" y="21600"/>
                  </a:cubicBezTo>
                  <a:cubicBezTo>
                    <a:pt x="40278" y="22128"/>
                    <a:pt x="40258" y="22656"/>
                    <a:pt x="40219" y="23182"/>
                  </a:cubicBezTo>
                </a:path>
                <a:path w="40278" h="23183" stroke="0">
                  <a:moveTo>
                    <a:pt x="0" y="10751"/>
                  </a:moveTo>
                  <a:cubicBezTo>
                    <a:pt x="3865" y="4095"/>
                    <a:pt x="10981" y="-1"/>
                    <a:pt x="18678" y="0"/>
                  </a:cubicBezTo>
                  <a:cubicBezTo>
                    <a:pt x="30607" y="0"/>
                    <a:pt x="40278" y="9670"/>
                    <a:pt x="40278" y="21600"/>
                  </a:cubicBezTo>
                  <a:cubicBezTo>
                    <a:pt x="40278" y="22128"/>
                    <a:pt x="40258" y="22656"/>
                    <a:pt x="40219" y="23182"/>
                  </a:cubicBezTo>
                  <a:lnTo>
                    <a:pt x="18678" y="21600"/>
                  </a:lnTo>
                  <a:lnTo>
                    <a:pt x="0" y="10751"/>
                  </a:lnTo>
                  <a:close/>
                </a:path>
              </a:pathLst>
            </a:custGeom>
            <a:noFill/>
            <a:ln w="76200" cap="flat" cmpd="sng">
              <a:solidFill>
                <a:srgbClr val="FFCC00"/>
              </a:solidFill>
              <a:prstDash val="solid"/>
              <a:round/>
              <a:headEnd type="none" w="med" len="med"/>
              <a:tailEnd type="none" w="med" len="med"/>
            </a:ln>
          </p:spPr>
          <p:txBody>
            <a:bodyPr/>
            <a:lstStyle/>
            <a:p>
              <a:endParaRPr lang="zh-CN" altLang="en-US"/>
            </a:p>
          </p:txBody>
        </p:sp>
        <p:sp>
          <p:nvSpPr>
            <p:cNvPr id="641" name="Arc 273"/>
            <p:cNvSpPr/>
            <p:nvPr/>
          </p:nvSpPr>
          <p:spPr>
            <a:xfrm rot="5004382" flipH="1" flipV="1">
              <a:off x="4311" y="3126"/>
              <a:ext cx="766" cy="421"/>
            </a:xfrm>
            <a:custGeom>
              <a:avLst/>
              <a:gdLst/>
              <a:ahLst/>
              <a:cxnLst>
                <a:cxn ang="0">
                  <a:pos x="0" y="0"/>
                </a:cxn>
                <a:cxn ang="0">
                  <a:pos x="0" y="0"/>
                </a:cxn>
                <a:cxn ang="0">
                  <a:pos x="0" y="0"/>
                </a:cxn>
              </a:cxnLst>
              <a:rect l="0" t="0" r="0" b="0"/>
              <a:pathLst>
                <a:path w="43200" h="23183" fill="none">
                  <a:moveTo>
                    <a:pt x="12" y="22342"/>
                  </a:moveTo>
                  <a:cubicBezTo>
                    <a:pt x="4" y="22094"/>
                    <a:pt x="0" y="21847"/>
                    <a:pt x="0" y="21600"/>
                  </a:cubicBezTo>
                  <a:cubicBezTo>
                    <a:pt x="0" y="9670"/>
                    <a:pt x="9670" y="0"/>
                    <a:pt x="21600" y="0"/>
                  </a:cubicBezTo>
                  <a:cubicBezTo>
                    <a:pt x="33529" y="0"/>
                    <a:pt x="43200" y="9670"/>
                    <a:pt x="43200" y="21600"/>
                  </a:cubicBezTo>
                  <a:cubicBezTo>
                    <a:pt x="43200" y="22128"/>
                    <a:pt x="43180" y="22656"/>
                    <a:pt x="43141" y="23182"/>
                  </a:cubicBezTo>
                </a:path>
                <a:path w="43200" h="23183" stroke="0">
                  <a:moveTo>
                    <a:pt x="12" y="22342"/>
                  </a:moveTo>
                  <a:cubicBezTo>
                    <a:pt x="4" y="22094"/>
                    <a:pt x="0" y="21847"/>
                    <a:pt x="0" y="21600"/>
                  </a:cubicBezTo>
                  <a:cubicBezTo>
                    <a:pt x="0" y="9670"/>
                    <a:pt x="9670" y="0"/>
                    <a:pt x="21600" y="0"/>
                  </a:cubicBezTo>
                  <a:cubicBezTo>
                    <a:pt x="33529" y="0"/>
                    <a:pt x="43200" y="9670"/>
                    <a:pt x="43200" y="21600"/>
                  </a:cubicBezTo>
                  <a:cubicBezTo>
                    <a:pt x="43200" y="22128"/>
                    <a:pt x="43180" y="22656"/>
                    <a:pt x="43141" y="23182"/>
                  </a:cubicBezTo>
                  <a:lnTo>
                    <a:pt x="21600" y="21600"/>
                  </a:lnTo>
                  <a:lnTo>
                    <a:pt x="12" y="22342"/>
                  </a:lnTo>
                  <a:close/>
                </a:path>
              </a:pathLst>
            </a:custGeom>
            <a:noFill/>
            <a:ln w="76200" cap="flat" cmpd="sng">
              <a:solidFill>
                <a:srgbClr val="FFCC00"/>
              </a:solidFill>
              <a:prstDash val="solid"/>
              <a:round/>
              <a:headEnd type="none" w="med" len="med"/>
              <a:tailEnd type="none" w="med" len="med"/>
            </a:ln>
          </p:spPr>
          <p:txBody>
            <a:bodyPr/>
            <a:lstStyle/>
            <a:p>
              <a:endParaRPr lang="zh-CN" altLang="en-US"/>
            </a:p>
          </p:txBody>
        </p:sp>
        <p:sp>
          <p:nvSpPr>
            <p:cNvPr id="642" name="Arc 274"/>
            <p:cNvSpPr/>
            <p:nvPr/>
          </p:nvSpPr>
          <p:spPr>
            <a:xfrm rot="21358785" flipV="1">
              <a:off x="2452" y="3886"/>
              <a:ext cx="530" cy="659"/>
            </a:xfrm>
            <a:custGeom>
              <a:avLst/>
              <a:gdLst/>
              <a:ahLst/>
              <a:cxnLst>
                <a:cxn ang="0">
                  <a:pos x="0" y="0"/>
                </a:cxn>
                <a:cxn ang="0">
                  <a:pos x="0" y="0"/>
                </a:cxn>
                <a:cxn ang="0">
                  <a:pos x="0" y="0"/>
                </a:cxn>
              </a:cxnLst>
              <a:rect l="0" t="0" r="0" b="0"/>
              <a:pathLst>
                <a:path w="43200" h="43200" fill="none">
                  <a:moveTo>
                    <a:pt x="42737" y="26046"/>
                  </a:moveTo>
                  <a:cubicBezTo>
                    <a:pt x="40634" y="36043"/>
                    <a:pt x="31815" y="43199"/>
                    <a:pt x="21600" y="43200"/>
                  </a:cubicBezTo>
                  <a:cubicBezTo>
                    <a:pt x="9670" y="43200"/>
                    <a:pt x="0" y="33529"/>
                    <a:pt x="0" y="21600"/>
                  </a:cubicBezTo>
                  <a:cubicBezTo>
                    <a:pt x="0" y="9670"/>
                    <a:pt x="9670" y="0"/>
                    <a:pt x="21600" y="0"/>
                  </a:cubicBezTo>
                  <a:cubicBezTo>
                    <a:pt x="33529" y="0"/>
                    <a:pt x="43200" y="9670"/>
                    <a:pt x="43200" y="21600"/>
                  </a:cubicBezTo>
                  <a:cubicBezTo>
                    <a:pt x="43200" y="22616"/>
                    <a:pt x="43128" y="23632"/>
                    <a:pt x="42985" y="24639"/>
                  </a:cubicBezTo>
                </a:path>
                <a:path w="43200" h="43200" stroke="0">
                  <a:moveTo>
                    <a:pt x="42737" y="26046"/>
                  </a:moveTo>
                  <a:cubicBezTo>
                    <a:pt x="40634" y="36043"/>
                    <a:pt x="31815" y="43199"/>
                    <a:pt x="21600" y="43200"/>
                  </a:cubicBezTo>
                  <a:cubicBezTo>
                    <a:pt x="9670" y="43200"/>
                    <a:pt x="0" y="33529"/>
                    <a:pt x="0" y="21600"/>
                  </a:cubicBezTo>
                  <a:cubicBezTo>
                    <a:pt x="0" y="9670"/>
                    <a:pt x="9670" y="0"/>
                    <a:pt x="21600" y="0"/>
                  </a:cubicBezTo>
                  <a:cubicBezTo>
                    <a:pt x="33529" y="0"/>
                    <a:pt x="43200" y="9670"/>
                    <a:pt x="43200" y="21600"/>
                  </a:cubicBezTo>
                  <a:cubicBezTo>
                    <a:pt x="43200" y="22616"/>
                    <a:pt x="43128" y="23632"/>
                    <a:pt x="42985" y="24639"/>
                  </a:cubicBezTo>
                  <a:lnTo>
                    <a:pt x="21600" y="21600"/>
                  </a:lnTo>
                  <a:lnTo>
                    <a:pt x="42737" y="26046"/>
                  </a:lnTo>
                  <a:close/>
                </a:path>
              </a:pathLst>
            </a:custGeom>
            <a:noFill/>
            <a:ln w="76200" cap="flat" cmpd="sng">
              <a:solidFill>
                <a:srgbClr val="FFCC00"/>
              </a:solidFill>
              <a:prstDash val="solid"/>
              <a:round/>
              <a:headEnd type="none" w="med" len="med"/>
              <a:tailEnd type="none" w="med" len="med"/>
            </a:ln>
          </p:spPr>
          <p:txBody>
            <a:bodyPr/>
            <a:lstStyle/>
            <a:p>
              <a:endParaRPr lang="zh-CN" altLang="en-US"/>
            </a:p>
          </p:txBody>
        </p:sp>
        <p:sp>
          <p:nvSpPr>
            <p:cNvPr id="643" name="Line 275"/>
            <p:cNvSpPr/>
            <p:nvPr/>
          </p:nvSpPr>
          <p:spPr>
            <a:xfrm flipV="1">
              <a:off x="3356" y="2469"/>
              <a:ext cx="1408" cy="273"/>
            </a:xfrm>
            <a:prstGeom prst="line">
              <a:avLst/>
            </a:prstGeom>
            <a:ln w="57150" cap="flat" cmpd="sng">
              <a:solidFill>
                <a:srgbClr val="FFCC00"/>
              </a:solidFill>
              <a:prstDash val="solid"/>
              <a:round/>
              <a:headEnd type="none" w="med" len="med"/>
              <a:tailEnd type="none" w="med" len="med"/>
            </a:ln>
          </p:spPr>
        </p:sp>
        <p:sp>
          <p:nvSpPr>
            <p:cNvPr id="644" name="Line 276"/>
            <p:cNvSpPr/>
            <p:nvPr/>
          </p:nvSpPr>
          <p:spPr>
            <a:xfrm>
              <a:off x="4742" y="2511"/>
              <a:ext cx="84" cy="391"/>
            </a:xfrm>
            <a:prstGeom prst="line">
              <a:avLst/>
            </a:prstGeom>
            <a:ln w="57150" cap="flat" cmpd="sng">
              <a:solidFill>
                <a:srgbClr val="FFCC00"/>
              </a:solidFill>
              <a:prstDash val="solid"/>
              <a:round/>
              <a:headEnd type="none" w="med" len="med"/>
              <a:tailEnd type="none" w="med" len="med"/>
            </a:ln>
          </p:spPr>
        </p:sp>
        <p:sp>
          <p:nvSpPr>
            <p:cNvPr id="645" name="Rectangle 277"/>
            <p:cNvSpPr/>
            <p:nvPr/>
          </p:nvSpPr>
          <p:spPr>
            <a:xfrm>
              <a:off x="3341" y="2707"/>
              <a:ext cx="1319" cy="372"/>
            </a:xfrm>
            <a:prstGeom prst="rect">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46" name="AutoShape 278"/>
            <p:cNvSpPr/>
            <p:nvPr/>
          </p:nvSpPr>
          <p:spPr>
            <a:xfrm flipH="1">
              <a:off x="3151" y="2863"/>
              <a:ext cx="191" cy="275"/>
            </a:xfrm>
            <a:prstGeom prst="rtTriangle">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47" name="Rectangle 279"/>
            <p:cNvSpPr/>
            <p:nvPr/>
          </p:nvSpPr>
          <p:spPr>
            <a:xfrm>
              <a:off x="1936" y="3557"/>
              <a:ext cx="1626" cy="372"/>
            </a:xfrm>
            <a:prstGeom prst="rect">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48" name="Rectangle 280"/>
            <p:cNvSpPr/>
            <p:nvPr/>
          </p:nvSpPr>
          <p:spPr>
            <a:xfrm rot="19945078">
              <a:off x="1886" y="3098"/>
              <a:ext cx="756" cy="372"/>
            </a:xfrm>
            <a:prstGeom prst="rect">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49" name="AutoShape 281"/>
            <p:cNvSpPr/>
            <p:nvPr/>
          </p:nvSpPr>
          <p:spPr>
            <a:xfrm rot="19883831" flipH="1">
              <a:off x="1802" y="3378"/>
              <a:ext cx="201" cy="533"/>
            </a:xfrm>
            <a:prstGeom prst="rtTriangle">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50" name="Arc 282"/>
            <p:cNvSpPr/>
            <p:nvPr/>
          </p:nvSpPr>
          <p:spPr>
            <a:xfrm rot="21358785" flipV="1">
              <a:off x="3510" y="3639"/>
              <a:ext cx="1029" cy="835"/>
            </a:xfrm>
            <a:custGeom>
              <a:avLst/>
              <a:gdLst/>
              <a:ahLst/>
              <a:cxnLst>
                <a:cxn ang="0">
                  <a:pos x="0" y="0"/>
                </a:cxn>
                <a:cxn ang="0">
                  <a:pos x="0" y="0"/>
                </a:cxn>
                <a:cxn ang="0">
                  <a:pos x="0" y="0"/>
                </a:cxn>
              </a:cxnLst>
              <a:rect l="0" t="0" r="0" b="0"/>
              <a:pathLst>
                <a:path w="43200" h="43200" fill="none">
                  <a:moveTo>
                    <a:pt x="42737" y="26046"/>
                  </a:moveTo>
                  <a:cubicBezTo>
                    <a:pt x="40634" y="36043"/>
                    <a:pt x="31815" y="43199"/>
                    <a:pt x="21600" y="43200"/>
                  </a:cubicBezTo>
                  <a:cubicBezTo>
                    <a:pt x="9670" y="43200"/>
                    <a:pt x="0" y="33529"/>
                    <a:pt x="0" y="21600"/>
                  </a:cubicBezTo>
                  <a:cubicBezTo>
                    <a:pt x="0" y="9670"/>
                    <a:pt x="9670" y="0"/>
                    <a:pt x="21600" y="0"/>
                  </a:cubicBezTo>
                  <a:cubicBezTo>
                    <a:pt x="33529" y="0"/>
                    <a:pt x="43200" y="9670"/>
                    <a:pt x="43200" y="21600"/>
                  </a:cubicBezTo>
                  <a:cubicBezTo>
                    <a:pt x="43200" y="22616"/>
                    <a:pt x="43128" y="23632"/>
                    <a:pt x="42985" y="24639"/>
                  </a:cubicBezTo>
                </a:path>
                <a:path w="43200" h="43200" stroke="0">
                  <a:moveTo>
                    <a:pt x="42737" y="26046"/>
                  </a:moveTo>
                  <a:cubicBezTo>
                    <a:pt x="40634" y="36043"/>
                    <a:pt x="31815" y="43199"/>
                    <a:pt x="21600" y="43200"/>
                  </a:cubicBezTo>
                  <a:cubicBezTo>
                    <a:pt x="9670" y="43200"/>
                    <a:pt x="0" y="33529"/>
                    <a:pt x="0" y="21600"/>
                  </a:cubicBezTo>
                  <a:cubicBezTo>
                    <a:pt x="0" y="9670"/>
                    <a:pt x="9670" y="0"/>
                    <a:pt x="21600" y="0"/>
                  </a:cubicBezTo>
                  <a:cubicBezTo>
                    <a:pt x="33529" y="0"/>
                    <a:pt x="43200" y="9670"/>
                    <a:pt x="43200" y="21600"/>
                  </a:cubicBezTo>
                  <a:cubicBezTo>
                    <a:pt x="43200" y="22616"/>
                    <a:pt x="43128" y="23632"/>
                    <a:pt x="42985" y="24639"/>
                  </a:cubicBezTo>
                  <a:lnTo>
                    <a:pt x="21600" y="21600"/>
                  </a:lnTo>
                  <a:lnTo>
                    <a:pt x="42737" y="26046"/>
                  </a:lnTo>
                  <a:close/>
                </a:path>
              </a:pathLst>
            </a:custGeom>
            <a:noFill/>
            <a:ln w="76200" cap="flat" cmpd="sng">
              <a:solidFill>
                <a:srgbClr val="FFCC00"/>
              </a:solidFill>
              <a:prstDash val="solid"/>
              <a:round/>
              <a:headEnd type="none" w="med" len="med"/>
              <a:tailEnd type="none" w="med" len="med"/>
            </a:ln>
          </p:spPr>
          <p:txBody>
            <a:bodyPr/>
            <a:lstStyle/>
            <a:p>
              <a:endParaRPr lang="zh-CN" altLang="en-US"/>
            </a:p>
          </p:txBody>
        </p:sp>
        <p:sp>
          <p:nvSpPr>
            <p:cNvPr id="651" name="Oval 283"/>
            <p:cNvSpPr/>
            <p:nvPr/>
          </p:nvSpPr>
          <p:spPr>
            <a:xfrm>
              <a:off x="2516" y="3956"/>
              <a:ext cx="394" cy="520"/>
            </a:xfrm>
            <a:prstGeom prst="ellipse">
              <a:avLst/>
            </a:prstGeom>
            <a:noFill/>
            <a:ln w="19050" cap="flat" cmpd="sng">
              <a:solidFill>
                <a:schemeClr val="tx1"/>
              </a:solidFill>
              <a:prstDash val="solid"/>
              <a:round/>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52" name="Oval 284"/>
            <p:cNvSpPr/>
            <p:nvPr/>
          </p:nvSpPr>
          <p:spPr>
            <a:xfrm>
              <a:off x="3579" y="3700"/>
              <a:ext cx="885" cy="706"/>
            </a:xfrm>
            <a:prstGeom prst="ellipse">
              <a:avLst/>
            </a:prstGeom>
            <a:noFill/>
            <a:ln w="19050" cap="flat" cmpd="sng">
              <a:solidFill>
                <a:schemeClr val="tx1"/>
              </a:solidFill>
              <a:prstDash val="solid"/>
              <a:round/>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53" name="Arc 285"/>
            <p:cNvSpPr/>
            <p:nvPr/>
          </p:nvSpPr>
          <p:spPr>
            <a:xfrm rot="34695" flipV="1">
              <a:off x="2484" y="5081"/>
              <a:ext cx="617" cy="1249"/>
            </a:xfrm>
            <a:custGeom>
              <a:avLst/>
              <a:gdLst/>
              <a:ahLst/>
              <a:cxnLst>
                <a:cxn ang="0">
                  <a:pos x="0" y="0"/>
                </a:cxn>
                <a:cxn ang="0">
                  <a:pos x="0" y="0"/>
                </a:cxn>
                <a:cxn ang="0">
                  <a:pos x="0" y="0"/>
                </a:cxn>
              </a:cxnLst>
              <a:rect l="0" t="0" r="0" b="0"/>
              <a:pathLst>
                <a:path w="43200" h="43200" fill="none">
                  <a:moveTo>
                    <a:pt x="42737" y="26046"/>
                  </a:moveTo>
                  <a:cubicBezTo>
                    <a:pt x="40634" y="36043"/>
                    <a:pt x="31815" y="43199"/>
                    <a:pt x="21600" y="43200"/>
                  </a:cubicBezTo>
                  <a:cubicBezTo>
                    <a:pt x="9670" y="43200"/>
                    <a:pt x="0" y="33529"/>
                    <a:pt x="0" y="21600"/>
                  </a:cubicBezTo>
                  <a:cubicBezTo>
                    <a:pt x="0" y="9670"/>
                    <a:pt x="9670" y="0"/>
                    <a:pt x="21600" y="0"/>
                  </a:cubicBezTo>
                  <a:cubicBezTo>
                    <a:pt x="33529" y="0"/>
                    <a:pt x="43200" y="9670"/>
                    <a:pt x="43200" y="21600"/>
                  </a:cubicBezTo>
                  <a:cubicBezTo>
                    <a:pt x="43200" y="22616"/>
                    <a:pt x="43128" y="23632"/>
                    <a:pt x="42985" y="24639"/>
                  </a:cubicBezTo>
                </a:path>
                <a:path w="43200" h="43200" stroke="0">
                  <a:moveTo>
                    <a:pt x="42737" y="26046"/>
                  </a:moveTo>
                  <a:cubicBezTo>
                    <a:pt x="40634" y="36043"/>
                    <a:pt x="31815" y="43199"/>
                    <a:pt x="21600" y="43200"/>
                  </a:cubicBezTo>
                  <a:cubicBezTo>
                    <a:pt x="9670" y="43200"/>
                    <a:pt x="0" y="33529"/>
                    <a:pt x="0" y="21600"/>
                  </a:cubicBezTo>
                  <a:cubicBezTo>
                    <a:pt x="0" y="9670"/>
                    <a:pt x="9670" y="0"/>
                    <a:pt x="21600" y="0"/>
                  </a:cubicBezTo>
                  <a:cubicBezTo>
                    <a:pt x="33529" y="0"/>
                    <a:pt x="43200" y="9670"/>
                    <a:pt x="43200" y="21600"/>
                  </a:cubicBezTo>
                  <a:cubicBezTo>
                    <a:pt x="43200" y="22616"/>
                    <a:pt x="43128" y="23632"/>
                    <a:pt x="42985" y="24639"/>
                  </a:cubicBezTo>
                  <a:lnTo>
                    <a:pt x="21600" y="21600"/>
                  </a:lnTo>
                  <a:lnTo>
                    <a:pt x="42737" y="26046"/>
                  </a:lnTo>
                  <a:close/>
                </a:path>
              </a:pathLst>
            </a:custGeom>
            <a:noFill/>
            <a:ln w="76200" cap="flat" cmpd="sng">
              <a:solidFill>
                <a:srgbClr val="FFCC00"/>
              </a:solidFill>
              <a:prstDash val="solid"/>
              <a:round/>
              <a:headEnd type="none" w="med" len="med"/>
              <a:tailEnd type="none" w="med" len="med"/>
            </a:ln>
          </p:spPr>
          <p:txBody>
            <a:bodyPr/>
            <a:lstStyle/>
            <a:p>
              <a:endParaRPr lang="zh-CN" altLang="en-US"/>
            </a:p>
          </p:txBody>
        </p:sp>
        <p:sp>
          <p:nvSpPr>
            <p:cNvPr id="654" name="Line 286"/>
            <p:cNvSpPr/>
            <p:nvPr/>
          </p:nvSpPr>
          <p:spPr>
            <a:xfrm flipV="1">
              <a:off x="2920" y="4114"/>
              <a:ext cx="129" cy="40"/>
            </a:xfrm>
            <a:prstGeom prst="line">
              <a:avLst/>
            </a:prstGeom>
            <a:ln w="38100" cap="flat" cmpd="sng">
              <a:solidFill>
                <a:srgbClr val="FFCC00"/>
              </a:solidFill>
              <a:prstDash val="solid"/>
              <a:round/>
              <a:headEnd type="none" w="med" len="med"/>
              <a:tailEnd type="none" w="med" len="med"/>
            </a:ln>
          </p:spPr>
        </p:sp>
        <p:sp>
          <p:nvSpPr>
            <p:cNvPr id="655" name="Line 287"/>
            <p:cNvSpPr/>
            <p:nvPr/>
          </p:nvSpPr>
          <p:spPr>
            <a:xfrm flipV="1">
              <a:off x="4464" y="3923"/>
              <a:ext cx="129" cy="40"/>
            </a:xfrm>
            <a:prstGeom prst="line">
              <a:avLst/>
            </a:prstGeom>
            <a:ln w="38100" cap="flat" cmpd="sng">
              <a:solidFill>
                <a:srgbClr val="FFCC00"/>
              </a:solidFill>
              <a:prstDash val="solid"/>
              <a:round/>
              <a:headEnd type="none" w="med" len="med"/>
              <a:tailEnd type="none" w="med" len="med"/>
            </a:ln>
          </p:spPr>
        </p:sp>
        <p:sp>
          <p:nvSpPr>
            <p:cNvPr id="656" name="Rectangle 288"/>
            <p:cNvSpPr/>
            <p:nvPr/>
          </p:nvSpPr>
          <p:spPr>
            <a:xfrm rot="16453981">
              <a:off x="2993" y="5269"/>
              <a:ext cx="3352" cy="233"/>
            </a:xfrm>
            <a:prstGeom prst="rect">
              <a:avLst/>
            </a:prstGeom>
            <a:solidFill>
              <a:srgbClr val="FFCC00"/>
            </a:solidFill>
            <a:ln w="28575"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57" name="Line 289"/>
            <p:cNvSpPr/>
            <p:nvPr/>
          </p:nvSpPr>
          <p:spPr>
            <a:xfrm>
              <a:off x="3480" y="3718"/>
              <a:ext cx="188" cy="0"/>
            </a:xfrm>
            <a:prstGeom prst="line">
              <a:avLst/>
            </a:prstGeom>
            <a:ln w="76200" cap="flat" cmpd="sng">
              <a:solidFill>
                <a:srgbClr val="FFCC00"/>
              </a:solidFill>
              <a:prstDash val="solid"/>
              <a:round/>
              <a:headEnd type="none" w="med" len="med"/>
              <a:tailEnd type="none" w="med" len="med"/>
            </a:ln>
          </p:spPr>
        </p:sp>
        <p:sp>
          <p:nvSpPr>
            <p:cNvPr id="658" name="Line 290"/>
            <p:cNvSpPr/>
            <p:nvPr/>
          </p:nvSpPr>
          <p:spPr>
            <a:xfrm>
              <a:off x="4380" y="3676"/>
              <a:ext cx="342" cy="10"/>
            </a:xfrm>
            <a:prstGeom prst="line">
              <a:avLst/>
            </a:prstGeom>
            <a:ln w="76200" cap="flat" cmpd="sng">
              <a:solidFill>
                <a:srgbClr val="FFCC00"/>
              </a:solidFill>
              <a:prstDash val="solid"/>
              <a:round/>
              <a:headEnd type="none" w="med" len="med"/>
              <a:tailEnd type="none" w="med" len="med"/>
            </a:ln>
          </p:spPr>
        </p:sp>
        <p:sp>
          <p:nvSpPr>
            <p:cNvPr id="659" name="Line 291"/>
            <p:cNvSpPr/>
            <p:nvPr/>
          </p:nvSpPr>
          <p:spPr>
            <a:xfrm>
              <a:off x="4412" y="3787"/>
              <a:ext cx="342" cy="10"/>
            </a:xfrm>
            <a:prstGeom prst="line">
              <a:avLst/>
            </a:prstGeom>
            <a:ln w="76200" cap="flat" cmpd="sng">
              <a:solidFill>
                <a:srgbClr val="FFCC00"/>
              </a:solidFill>
              <a:prstDash val="solid"/>
              <a:round/>
              <a:headEnd type="none" w="med" len="med"/>
              <a:tailEnd type="none" w="med" len="med"/>
            </a:ln>
          </p:spPr>
        </p:sp>
        <p:sp>
          <p:nvSpPr>
            <p:cNvPr id="660" name="Line 292"/>
            <p:cNvSpPr/>
            <p:nvPr/>
          </p:nvSpPr>
          <p:spPr>
            <a:xfrm flipH="1">
              <a:off x="4524" y="3849"/>
              <a:ext cx="79" cy="1373"/>
            </a:xfrm>
            <a:prstGeom prst="line">
              <a:avLst/>
            </a:prstGeom>
            <a:ln w="76200" cap="flat" cmpd="sng">
              <a:solidFill>
                <a:srgbClr val="FFCC00"/>
              </a:solidFill>
              <a:prstDash val="solid"/>
              <a:round/>
              <a:headEnd type="none" w="med" len="med"/>
              <a:tailEnd type="none" w="med" len="med"/>
            </a:ln>
          </p:spPr>
        </p:sp>
        <p:sp>
          <p:nvSpPr>
            <p:cNvPr id="661" name="Arc 293"/>
            <p:cNvSpPr/>
            <p:nvPr/>
          </p:nvSpPr>
          <p:spPr>
            <a:xfrm rot="34695" flipV="1">
              <a:off x="3701" y="4972"/>
              <a:ext cx="868" cy="1085"/>
            </a:xfrm>
            <a:custGeom>
              <a:avLst/>
              <a:gdLst/>
              <a:ahLst/>
              <a:cxnLst>
                <a:cxn ang="0">
                  <a:pos x="0" y="0"/>
                </a:cxn>
                <a:cxn ang="0">
                  <a:pos x="0" y="0"/>
                </a:cxn>
                <a:cxn ang="0">
                  <a:pos x="0" y="0"/>
                </a:cxn>
              </a:cxnLst>
              <a:rect l="0" t="0" r="0" b="0"/>
              <a:pathLst>
                <a:path w="43200" h="43200" fill="none">
                  <a:moveTo>
                    <a:pt x="42737" y="26046"/>
                  </a:moveTo>
                  <a:cubicBezTo>
                    <a:pt x="40634" y="36043"/>
                    <a:pt x="31815" y="43199"/>
                    <a:pt x="21600" y="43200"/>
                  </a:cubicBezTo>
                  <a:cubicBezTo>
                    <a:pt x="9670" y="43200"/>
                    <a:pt x="0" y="33529"/>
                    <a:pt x="0" y="21600"/>
                  </a:cubicBezTo>
                  <a:cubicBezTo>
                    <a:pt x="0" y="9670"/>
                    <a:pt x="9670" y="0"/>
                    <a:pt x="21600" y="0"/>
                  </a:cubicBezTo>
                  <a:cubicBezTo>
                    <a:pt x="33529" y="0"/>
                    <a:pt x="43200" y="9670"/>
                    <a:pt x="43200" y="21600"/>
                  </a:cubicBezTo>
                  <a:cubicBezTo>
                    <a:pt x="43200" y="22616"/>
                    <a:pt x="43128" y="23632"/>
                    <a:pt x="42985" y="24639"/>
                  </a:cubicBezTo>
                </a:path>
                <a:path w="43200" h="43200" stroke="0">
                  <a:moveTo>
                    <a:pt x="42737" y="26046"/>
                  </a:moveTo>
                  <a:cubicBezTo>
                    <a:pt x="40634" y="36043"/>
                    <a:pt x="31815" y="43199"/>
                    <a:pt x="21600" y="43200"/>
                  </a:cubicBezTo>
                  <a:cubicBezTo>
                    <a:pt x="9670" y="43200"/>
                    <a:pt x="0" y="33529"/>
                    <a:pt x="0" y="21600"/>
                  </a:cubicBezTo>
                  <a:cubicBezTo>
                    <a:pt x="0" y="9670"/>
                    <a:pt x="9670" y="0"/>
                    <a:pt x="21600" y="0"/>
                  </a:cubicBezTo>
                  <a:cubicBezTo>
                    <a:pt x="33529" y="0"/>
                    <a:pt x="43200" y="9670"/>
                    <a:pt x="43200" y="21600"/>
                  </a:cubicBezTo>
                  <a:cubicBezTo>
                    <a:pt x="43200" y="22616"/>
                    <a:pt x="43128" y="23632"/>
                    <a:pt x="42985" y="24639"/>
                  </a:cubicBezTo>
                  <a:lnTo>
                    <a:pt x="21600" y="21600"/>
                  </a:lnTo>
                  <a:lnTo>
                    <a:pt x="42737" y="26046"/>
                  </a:lnTo>
                  <a:close/>
                </a:path>
              </a:pathLst>
            </a:custGeom>
            <a:noFill/>
            <a:ln w="76200" cap="flat" cmpd="sng">
              <a:solidFill>
                <a:srgbClr val="FFCC00"/>
              </a:solidFill>
              <a:prstDash val="solid"/>
              <a:round/>
              <a:headEnd type="none" w="med" len="med"/>
              <a:tailEnd type="none" w="med" len="med"/>
            </a:ln>
          </p:spPr>
          <p:txBody>
            <a:bodyPr/>
            <a:lstStyle/>
            <a:p>
              <a:endParaRPr lang="zh-CN" altLang="en-US"/>
            </a:p>
          </p:txBody>
        </p:sp>
        <p:sp>
          <p:nvSpPr>
            <p:cNvPr id="662" name="Line 294"/>
            <p:cNvSpPr/>
            <p:nvPr/>
          </p:nvSpPr>
          <p:spPr>
            <a:xfrm flipV="1">
              <a:off x="3037" y="5588"/>
              <a:ext cx="124" cy="15"/>
            </a:xfrm>
            <a:prstGeom prst="line">
              <a:avLst/>
            </a:prstGeom>
            <a:ln w="38100" cap="flat" cmpd="sng">
              <a:solidFill>
                <a:srgbClr val="FFCC00"/>
              </a:solidFill>
              <a:prstDash val="solid"/>
              <a:round/>
              <a:headEnd type="none" w="med" len="med"/>
              <a:tailEnd type="none" w="med" len="med"/>
            </a:ln>
          </p:spPr>
        </p:sp>
        <p:sp>
          <p:nvSpPr>
            <p:cNvPr id="663" name="Line 295"/>
            <p:cNvSpPr/>
            <p:nvPr/>
          </p:nvSpPr>
          <p:spPr>
            <a:xfrm flipV="1">
              <a:off x="4511" y="5413"/>
              <a:ext cx="124" cy="15"/>
            </a:xfrm>
            <a:prstGeom prst="line">
              <a:avLst/>
            </a:prstGeom>
            <a:ln w="38100" cap="flat" cmpd="sng">
              <a:solidFill>
                <a:srgbClr val="FFCC00"/>
              </a:solidFill>
              <a:prstDash val="solid"/>
              <a:round/>
              <a:headEnd type="none" w="med" len="med"/>
              <a:tailEnd type="none" w="med" len="med"/>
            </a:ln>
          </p:spPr>
        </p:sp>
        <p:sp>
          <p:nvSpPr>
            <p:cNvPr id="664" name="Oval 296"/>
            <p:cNvSpPr/>
            <p:nvPr/>
          </p:nvSpPr>
          <p:spPr>
            <a:xfrm>
              <a:off x="2551" y="5157"/>
              <a:ext cx="476" cy="1100"/>
            </a:xfrm>
            <a:prstGeom prst="ellipse">
              <a:avLst/>
            </a:prstGeom>
            <a:noFill/>
            <a:ln w="19050" cap="flat" cmpd="sng">
              <a:solidFill>
                <a:schemeClr val="tx1"/>
              </a:solidFill>
              <a:prstDash val="solid"/>
              <a:round/>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65" name="Oval 297"/>
            <p:cNvSpPr/>
            <p:nvPr/>
          </p:nvSpPr>
          <p:spPr>
            <a:xfrm>
              <a:off x="3758" y="5048"/>
              <a:ext cx="744" cy="937"/>
            </a:xfrm>
            <a:prstGeom prst="ellipse">
              <a:avLst/>
            </a:prstGeom>
            <a:noFill/>
            <a:ln w="19050" cap="flat" cmpd="sng">
              <a:solidFill>
                <a:schemeClr val="tx1"/>
              </a:solidFill>
              <a:prstDash val="solid"/>
              <a:round/>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66" name="Arc 298"/>
            <p:cNvSpPr/>
            <p:nvPr/>
          </p:nvSpPr>
          <p:spPr>
            <a:xfrm rot="20882023" flipV="1">
              <a:off x="796" y="3482"/>
              <a:ext cx="1284" cy="1628"/>
            </a:xfrm>
            <a:custGeom>
              <a:avLst/>
              <a:gdLst/>
              <a:ahLst/>
              <a:cxnLst>
                <a:cxn ang="0">
                  <a:pos x="0" y="0"/>
                </a:cxn>
                <a:cxn ang="0">
                  <a:pos x="0" y="0"/>
                </a:cxn>
                <a:cxn ang="0">
                  <a:pos x="0" y="0"/>
                </a:cxn>
              </a:cxnLst>
              <a:rect l="0" t="0" r="0" b="0"/>
              <a:pathLst>
                <a:path w="21600" h="14354" fill="none">
                  <a:moveTo>
                    <a:pt x="17252" y="-1"/>
                  </a:moveTo>
                  <a:cubicBezTo>
                    <a:pt x="20073" y="3745"/>
                    <a:pt x="21600" y="8307"/>
                    <a:pt x="21600" y="12997"/>
                  </a:cubicBezTo>
                  <a:cubicBezTo>
                    <a:pt x="21600" y="13449"/>
                    <a:pt x="21585" y="13902"/>
                    <a:pt x="21557" y="14354"/>
                  </a:cubicBezTo>
                </a:path>
                <a:path w="21600" h="14354" stroke="0">
                  <a:moveTo>
                    <a:pt x="17252" y="-1"/>
                  </a:moveTo>
                  <a:cubicBezTo>
                    <a:pt x="20073" y="3745"/>
                    <a:pt x="21600" y="8307"/>
                    <a:pt x="21600" y="12997"/>
                  </a:cubicBezTo>
                  <a:cubicBezTo>
                    <a:pt x="21600" y="13449"/>
                    <a:pt x="21585" y="13902"/>
                    <a:pt x="21557" y="14354"/>
                  </a:cubicBezTo>
                  <a:lnTo>
                    <a:pt x="0" y="12997"/>
                  </a:lnTo>
                  <a:lnTo>
                    <a:pt x="17252" y="-1"/>
                  </a:lnTo>
                  <a:close/>
                </a:path>
              </a:pathLst>
            </a:custGeom>
            <a:noFill/>
            <a:ln w="76200" cap="flat" cmpd="sng">
              <a:solidFill>
                <a:srgbClr val="FFCC00"/>
              </a:solidFill>
              <a:prstDash val="solid"/>
              <a:round/>
              <a:headEnd type="none" w="med" len="med"/>
              <a:tailEnd type="none" w="med" len="med"/>
            </a:ln>
          </p:spPr>
          <p:txBody>
            <a:bodyPr/>
            <a:lstStyle/>
            <a:p>
              <a:endParaRPr lang="zh-CN" altLang="en-US"/>
            </a:p>
          </p:txBody>
        </p:sp>
        <p:sp>
          <p:nvSpPr>
            <p:cNvPr id="667" name="Line 299"/>
            <p:cNvSpPr/>
            <p:nvPr/>
          </p:nvSpPr>
          <p:spPr>
            <a:xfrm>
              <a:off x="3002" y="3730"/>
              <a:ext cx="25" cy="842"/>
            </a:xfrm>
            <a:prstGeom prst="line">
              <a:avLst/>
            </a:prstGeom>
            <a:ln w="76200" cap="flat" cmpd="sng">
              <a:solidFill>
                <a:srgbClr val="FFCC00"/>
              </a:solidFill>
              <a:prstDash val="solid"/>
              <a:round/>
              <a:headEnd type="none" w="med" len="med"/>
              <a:tailEnd type="none" w="med" len="med"/>
            </a:ln>
          </p:spPr>
        </p:sp>
        <p:sp>
          <p:nvSpPr>
            <p:cNvPr id="668" name="Rectangle 300"/>
            <p:cNvSpPr/>
            <p:nvPr/>
          </p:nvSpPr>
          <p:spPr>
            <a:xfrm rot="16200000">
              <a:off x="883" y="4905"/>
              <a:ext cx="2748" cy="352"/>
            </a:xfrm>
            <a:prstGeom prst="rect">
              <a:avLst/>
            </a:prstGeom>
            <a:solidFill>
              <a:srgbClr val="FFCC00"/>
            </a:solidFill>
            <a:ln w="28575"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69" name="Arc 301"/>
            <p:cNvSpPr/>
            <p:nvPr/>
          </p:nvSpPr>
          <p:spPr>
            <a:xfrm rot="448657" flipV="1">
              <a:off x="1812" y="4972"/>
              <a:ext cx="292" cy="820"/>
            </a:xfrm>
            <a:custGeom>
              <a:avLst/>
              <a:gdLst/>
              <a:ahLst/>
              <a:cxnLst>
                <a:cxn ang="0">
                  <a:pos x="0" y="0"/>
                </a:cxn>
                <a:cxn ang="0">
                  <a:pos x="0" y="0"/>
                </a:cxn>
                <a:cxn ang="0">
                  <a:pos x="0" y="0"/>
                </a:cxn>
              </a:cxnLst>
              <a:rect l="0" t="0" r="0" b="0"/>
              <a:pathLst>
                <a:path w="21600" h="42618" fill="none">
                  <a:moveTo>
                    <a:pt x="2691" y="0"/>
                  </a:moveTo>
                  <a:cubicBezTo>
                    <a:pt x="13495" y="1357"/>
                    <a:pt x="21600" y="10543"/>
                    <a:pt x="21600" y="21432"/>
                  </a:cubicBezTo>
                  <a:cubicBezTo>
                    <a:pt x="21600" y="31739"/>
                    <a:pt x="14317" y="40610"/>
                    <a:pt x="4208" y="42618"/>
                  </a:cubicBezTo>
                </a:path>
                <a:path w="21600" h="42618" stroke="0">
                  <a:moveTo>
                    <a:pt x="2691" y="0"/>
                  </a:moveTo>
                  <a:cubicBezTo>
                    <a:pt x="13495" y="1357"/>
                    <a:pt x="21600" y="10543"/>
                    <a:pt x="21600" y="21432"/>
                  </a:cubicBezTo>
                  <a:cubicBezTo>
                    <a:pt x="21600" y="31739"/>
                    <a:pt x="14317" y="40610"/>
                    <a:pt x="4208" y="42618"/>
                  </a:cubicBezTo>
                  <a:lnTo>
                    <a:pt x="0" y="21432"/>
                  </a:lnTo>
                  <a:lnTo>
                    <a:pt x="2691" y="0"/>
                  </a:lnTo>
                  <a:close/>
                </a:path>
              </a:pathLst>
            </a:custGeom>
            <a:noFill/>
            <a:ln w="76200" cap="flat" cmpd="sng">
              <a:solidFill>
                <a:srgbClr val="FFCC00"/>
              </a:solidFill>
              <a:prstDash val="solid"/>
              <a:round/>
              <a:headEnd type="none" w="med" len="med"/>
              <a:tailEnd type="none" w="med" len="med"/>
            </a:ln>
          </p:spPr>
          <p:txBody>
            <a:bodyPr/>
            <a:lstStyle/>
            <a:p>
              <a:endParaRPr lang="zh-CN" altLang="en-US"/>
            </a:p>
          </p:txBody>
        </p:sp>
        <p:sp>
          <p:nvSpPr>
            <p:cNvPr id="670" name="Arc 302"/>
            <p:cNvSpPr/>
            <p:nvPr/>
          </p:nvSpPr>
          <p:spPr>
            <a:xfrm rot="16573483" flipV="1">
              <a:off x="1874" y="6094"/>
              <a:ext cx="773" cy="1519"/>
            </a:xfrm>
            <a:custGeom>
              <a:avLst/>
              <a:gdLst/>
              <a:ahLst/>
              <a:cxnLst>
                <a:cxn ang="0">
                  <a:pos x="0" y="0"/>
                </a:cxn>
                <a:cxn ang="0">
                  <a:pos x="0" y="0"/>
                </a:cxn>
                <a:cxn ang="0">
                  <a:pos x="0" y="0"/>
                </a:cxn>
              </a:cxnLst>
              <a:rect l="0" t="0" r="0" b="0"/>
              <a:pathLst>
                <a:path w="21600" h="9673" fill="none">
                  <a:moveTo>
                    <a:pt x="19934" y="0"/>
                  </a:moveTo>
                  <a:cubicBezTo>
                    <a:pt x="21034" y="2634"/>
                    <a:pt x="21600" y="5461"/>
                    <a:pt x="21600" y="8316"/>
                  </a:cubicBezTo>
                  <a:cubicBezTo>
                    <a:pt x="21600" y="8768"/>
                    <a:pt x="21585" y="9221"/>
                    <a:pt x="21557" y="9673"/>
                  </a:cubicBezTo>
                </a:path>
                <a:path w="21600" h="9673" stroke="0">
                  <a:moveTo>
                    <a:pt x="19934" y="0"/>
                  </a:moveTo>
                  <a:cubicBezTo>
                    <a:pt x="21034" y="2634"/>
                    <a:pt x="21600" y="5461"/>
                    <a:pt x="21600" y="8316"/>
                  </a:cubicBezTo>
                  <a:cubicBezTo>
                    <a:pt x="21600" y="8768"/>
                    <a:pt x="21585" y="9221"/>
                    <a:pt x="21557" y="9673"/>
                  </a:cubicBezTo>
                  <a:lnTo>
                    <a:pt x="0" y="8316"/>
                  </a:lnTo>
                  <a:lnTo>
                    <a:pt x="19934" y="0"/>
                  </a:lnTo>
                  <a:close/>
                </a:path>
              </a:pathLst>
            </a:custGeom>
            <a:noFill/>
            <a:ln w="76200" cap="flat" cmpd="sng">
              <a:solidFill>
                <a:srgbClr val="FFCC00"/>
              </a:solidFill>
              <a:prstDash val="solid"/>
              <a:round/>
              <a:headEnd type="none" w="med" len="med"/>
              <a:tailEnd type="none" w="med" len="med"/>
            </a:ln>
          </p:spPr>
          <p:txBody>
            <a:bodyPr/>
            <a:lstStyle/>
            <a:p>
              <a:endParaRPr lang="zh-CN" altLang="en-US"/>
            </a:p>
          </p:txBody>
        </p:sp>
        <p:sp>
          <p:nvSpPr>
            <p:cNvPr id="671" name="Arc 303"/>
            <p:cNvSpPr/>
            <p:nvPr/>
          </p:nvSpPr>
          <p:spPr>
            <a:xfrm rot="17115838" flipV="1">
              <a:off x="3364" y="6304"/>
              <a:ext cx="773" cy="1785"/>
            </a:xfrm>
            <a:custGeom>
              <a:avLst/>
              <a:gdLst/>
              <a:ahLst/>
              <a:cxnLst>
                <a:cxn ang="0">
                  <a:pos x="0" y="0"/>
                </a:cxn>
                <a:cxn ang="0">
                  <a:pos x="0" y="0"/>
                </a:cxn>
                <a:cxn ang="0">
                  <a:pos x="0" y="0"/>
                </a:cxn>
              </a:cxnLst>
              <a:rect l="0" t="0" r="0" b="0"/>
              <a:pathLst>
                <a:path w="21600" h="11364" fill="none">
                  <a:moveTo>
                    <a:pt x="19749" y="-1"/>
                  </a:moveTo>
                  <a:cubicBezTo>
                    <a:pt x="20969" y="2754"/>
                    <a:pt x="21600" y="5734"/>
                    <a:pt x="21600" y="8747"/>
                  </a:cubicBezTo>
                  <a:cubicBezTo>
                    <a:pt x="21600" y="9621"/>
                    <a:pt x="21546" y="10495"/>
                    <a:pt x="21440" y="11363"/>
                  </a:cubicBezTo>
                </a:path>
                <a:path w="21600" h="11364" stroke="0">
                  <a:moveTo>
                    <a:pt x="19749" y="-1"/>
                  </a:moveTo>
                  <a:cubicBezTo>
                    <a:pt x="20969" y="2754"/>
                    <a:pt x="21600" y="5734"/>
                    <a:pt x="21600" y="8747"/>
                  </a:cubicBezTo>
                  <a:cubicBezTo>
                    <a:pt x="21600" y="9621"/>
                    <a:pt x="21546" y="10495"/>
                    <a:pt x="21440" y="11363"/>
                  </a:cubicBezTo>
                  <a:lnTo>
                    <a:pt x="0" y="8747"/>
                  </a:lnTo>
                  <a:lnTo>
                    <a:pt x="19749" y="-1"/>
                  </a:lnTo>
                  <a:close/>
                </a:path>
              </a:pathLst>
            </a:custGeom>
            <a:noFill/>
            <a:ln w="76200" cap="flat" cmpd="sng">
              <a:solidFill>
                <a:srgbClr val="FFCC00"/>
              </a:solidFill>
              <a:prstDash val="solid"/>
              <a:round/>
              <a:headEnd type="none" w="med" len="med"/>
              <a:tailEnd type="none" w="med" len="med"/>
            </a:ln>
          </p:spPr>
          <p:txBody>
            <a:bodyPr/>
            <a:lstStyle/>
            <a:p>
              <a:endParaRPr lang="zh-CN" altLang="en-US"/>
            </a:p>
          </p:txBody>
        </p:sp>
        <p:sp>
          <p:nvSpPr>
            <p:cNvPr id="672" name="Line 304"/>
            <p:cNvSpPr/>
            <p:nvPr/>
          </p:nvSpPr>
          <p:spPr>
            <a:xfrm flipV="1">
              <a:off x="1547" y="6389"/>
              <a:ext cx="5" cy="74"/>
            </a:xfrm>
            <a:prstGeom prst="line">
              <a:avLst/>
            </a:prstGeom>
            <a:ln w="19050" cap="flat" cmpd="sng">
              <a:solidFill>
                <a:srgbClr val="FFCC00"/>
              </a:solidFill>
              <a:prstDash val="solid"/>
              <a:round/>
              <a:headEnd type="none" w="med" len="med"/>
              <a:tailEnd type="none" w="med" len="med"/>
            </a:ln>
          </p:spPr>
        </p:sp>
        <p:sp>
          <p:nvSpPr>
            <p:cNvPr id="673" name="Arc 305"/>
            <p:cNvSpPr/>
            <p:nvPr/>
          </p:nvSpPr>
          <p:spPr>
            <a:xfrm rot="1087382" flipV="1">
              <a:off x="-47" y="5465"/>
              <a:ext cx="1842" cy="659"/>
            </a:xfrm>
            <a:custGeom>
              <a:avLst/>
              <a:gdLst/>
              <a:ahLst/>
              <a:cxnLst>
                <a:cxn ang="0">
                  <a:pos x="0" y="0"/>
                </a:cxn>
                <a:cxn ang="0">
                  <a:pos x="0" y="0"/>
                </a:cxn>
                <a:cxn ang="0">
                  <a:pos x="0" y="0"/>
                </a:cxn>
              </a:cxnLst>
              <a:rect l="0" t="0" r="0" b="0"/>
              <a:pathLst>
                <a:path w="21600" h="4211" fill="none">
                  <a:moveTo>
                    <a:pt x="21410" y="0"/>
                  </a:moveTo>
                  <a:cubicBezTo>
                    <a:pt x="21536" y="946"/>
                    <a:pt x="21600" y="1899"/>
                    <a:pt x="21600" y="2854"/>
                  </a:cubicBezTo>
                  <a:cubicBezTo>
                    <a:pt x="21600" y="3306"/>
                    <a:pt x="21585" y="3759"/>
                    <a:pt x="21557" y="4211"/>
                  </a:cubicBezTo>
                </a:path>
                <a:path w="21600" h="4211" stroke="0">
                  <a:moveTo>
                    <a:pt x="21410" y="0"/>
                  </a:moveTo>
                  <a:cubicBezTo>
                    <a:pt x="21536" y="946"/>
                    <a:pt x="21600" y="1899"/>
                    <a:pt x="21600" y="2854"/>
                  </a:cubicBezTo>
                  <a:cubicBezTo>
                    <a:pt x="21600" y="3306"/>
                    <a:pt x="21585" y="3759"/>
                    <a:pt x="21557" y="4211"/>
                  </a:cubicBezTo>
                  <a:lnTo>
                    <a:pt x="0" y="2854"/>
                  </a:lnTo>
                  <a:lnTo>
                    <a:pt x="21410" y="0"/>
                  </a:lnTo>
                  <a:close/>
                </a:path>
              </a:pathLst>
            </a:custGeom>
            <a:noFill/>
            <a:ln w="76200" cap="flat" cmpd="sng">
              <a:solidFill>
                <a:srgbClr val="FFCC00"/>
              </a:solidFill>
              <a:prstDash val="solid"/>
              <a:round/>
              <a:headEnd type="none" w="med" len="med"/>
              <a:tailEnd type="none" w="med" len="med"/>
            </a:ln>
          </p:spPr>
          <p:txBody>
            <a:bodyPr/>
            <a:lstStyle/>
            <a:p>
              <a:endParaRPr lang="zh-CN" altLang="en-US"/>
            </a:p>
          </p:txBody>
        </p:sp>
        <p:sp>
          <p:nvSpPr>
            <p:cNvPr id="674" name="Rectangle 306"/>
            <p:cNvSpPr/>
            <p:nvPr/>
          </p:nvSpPr>
          <p:spPr>
            <a:xfrm rot="16200000">
              <a:off x="1631" y="5896"/>
              <a:ext cx="706" cy="347"/>
            </a:xfrm>
            <a:prstGeom prst="rect">
              <a:avLst/>
            </a:prstGeom>
            <a:solidFill>
              <a:srgbClr val="FFCC00"/>
            </a:solidFill>
            <a:ln w="28575"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75" name="Line 307"/>
            <p:cNvSpPr/>
            <p:nvPr/>
          </p:nvSpPr>
          <p:spPr>
            <a:xfrm flipH="1">
              <a:off x="2067" y="3896"/>
              <a:ext cx="5" cy="1199"/>
            </a:xfrm>
            <a:prstGeom prst="line">
              <a:avLst/>
            </a:prstGeom>
            <a:ln w="38100" cap="flat" cmpd="sng">
              <a:solidFill>
                <a:srgbClr val="FFCC00"/>
              </a:solidFill>
              <a:prstDash val="solid"/>
              <a:round/>
              <a:headEnd type="none" w="med" len="med"/>
              <a:tailEnd type="none" w="med" len="med"/>
            </a:ln>
          </p:spPr>
        </p:sp>
        <p:sp>
          <p:nvSpPr>
            <p:cNvPr id="676" name="AutoShape 308"/>
            <p:cNvSpPr/>
            <p:nvPr/>
          </p:nvSpPr>
          <p:spPr>
            <a:xfrm flipH="1">
              <a:off x="4400" y="5831"/>
              <a:ext cx="112" cy="196"/>
            </a:xfrm>
            <a:prstGeom prst="rtTriangle">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77" name="AutoShape 309"/>
            <p:cNvSpPr/>
            <p:nvPr/>
          </p:nvSpPr>
          <p:spPr>
            <a:xfrm flipH="1">
              <a:off x="1978" y="5571"/>
              <a:ext cx="112" cy="196"/>
            </a:xfrm>
            <a:prstGeom prst="rtTriangle">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78" name="Rectangle 310"/>
            <p:cNvSpPr/>
            <p:nvPr/>
          </p:nvSpPr>
          <p:spPr>
            <a:xfrm rot="16200000">
              <a:off x="1932" y="5031"/>
              <a:ext cx="2728" cy="471"/>
            </a:xfrm>
            <a:prstGeom prst="rect">
              <a:avLst/>
            </a:prstGeom>
            <a:solidFill>
              <a:srgbClr val="FFCC00"/>
            </a:solidFill>
            <a:ln w="28575"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79" name="Rectangle 311"/>
            <p:cNvSpPr/>
            <p:nvPr/>
          </p:nvSpPr>
          <p:spPr>
            <a:xfrm rot="16200000">
              <a:off x="3215" y="3643"/>
              <a:ext cx="493" cy="2196"/>
            </a:xfrm>
            <a:prstGeom prst="rect">
              <a:avLst/>
            </a:prstGeom>
            <a:solidFill>
              <a:srgbClr val="FFCC00"/>
            </a:solidFill>
            <a:ln w="28575"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80" name="Rectangle 312"/>
            <p:cNvSpPr/>
            <p:nvPr/>
          </p:nvSpPr>
          <p:spPr>
            <a:xfrm rot="16200000">
              <a:off x="3661" y="5893"/>
              <a:ext cx="766" cy="1006"/>
            </a:xfrm>
            <a:prstGeom prst="rect">
              <a:avLst/>
            </a:prstGeom>
            <a:solidFill>
              <a:srgbClr val="FFCC00"/>
            </a:solidFill>
            <a:ln w="28575"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81" name="AutoShape 313"/>
            <p:cNvSpPr/>
            <p:nvPr/>
          </p:nvSpPr>
          <p:spPr>
            <a:xfrm flipH="1">
              <a:off x="4184" y="4238"/>
              <a:ext cx="369" cy="275"/>
            </a:xfrm>
            <a:prstGeom prst="rtTriangle">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82" name="AutoShape 314"/>
            <p:cNvSpPr/>
            <p:nvPr/>
          </p:nvSpPr>
          <p:spPr>
            <a:xfrm flipH="1" flipV="1">
              <a:off x="3959" y="6795"/>
              <a:ext cx="528" cy="206"/>
            </a:xfrm>
            <a:prstGeom prst="rtTriangle">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83" name="AutoShape 315"/>
            <p:cNvSpPr/>
            <p:nvPr/>
          </p:nvSpPr>
          <p:spPr>
            <a:xfrm flipH="1" flipV="1">
              <a:off x="2796" y="4999"/>
              <a:ext cx="369" cy="339"/>
            </a:xfrm>
            <a:prstGeom prst="rtTriangle">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84" name="AutoShape 316"/>
            <p:cNvSpPr/>
            <p:nvPr/>
          </p:nvSpPr>
          <p:spPr>
            <a:xfrm rot="16200000" flipH="1" flipV="1">
              <a:off x="2365" y="5009"/>
              <a:ext cx="434" cy="354"/>
            </a:xfrm>
            <a:prstGeom prst="rtTriangle">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85" name="Line 317"/>
            <p:cNvSpPr/>
            <p:nvPr/>
          </p:nvSpPr>
          <p:spPr>
            <a:xfrm>
              <a:off x="2429" y="4426"/>
              <a:ext cx="84" cy="84"/>
            </a:xfrm>
            <a:prstGeom prst="line">
              <a:avLst/>
            </a:prstGeom>
            <a:ln w="57150" cap="flat" cmpd="sng">
              <a:solidFill>
                <a:srgbClr val="FFCC00"/>
              </a:solidFill>
              <a:prstDash val="solid"/>
              <a:round/>
              <a:headEnd type="none" w="med" len="med"/>
              <a:tailEnd type="none" w="med" len="med"/>
            </a:ln>
          </p:spPr>
        </p:sp>
        <p:sp>
          <p:nvSpPr>
            <p:cNvPr id="686" name="Line 318"/>
            <p:cNvSpPr/>
            <p:nvPr/>
          </p:nvSpPr>
          <p:spPr>
            <a:xfrm>
              <a:off x="2432" y="3914"/>
              <a:ext cx="84" cy="84"/>
            </a:xfrm>
            <a:prstGeom prst="line">
              <a:avLst/>
            </a:prstGeom>
            <a:ln w="57150" cap="flat" cmpd="sng">
              <a:solidFill>
                <a:srgbClr val="FFCC00"/>
              </a:solidFill>
              <a:prstDash val="solid"/>
              <a:round/>
              <a:headEnd type="none" w="med" len="med"/>
              <a:tailEnd type="none" w="med" len="med"/>
            </a:ln>
          </p:spPr>
        </p:sp>
        <p:sp>
          <p:nvSpPr>
            <p:cNvPr id="687" name="Line 319"/>
            <p:cNvSpPr/>
            <p:nvPr/>
          </p:nvSpPr>
          <p:spPr>
            <a:xfrm>
              <a:off x="4432" y="5001"/>
              <a:ext cx="84" cy="84"/>
            </a:xfrm>
            <a:prstGeom prst="line">
              <a:avLst/>
            </a:prstGeom>
            <a:ln w="57150" cap="flat" cmpd="sng">
              <a:solidFill>
                <a:srgbClr val="FFCC00"/>
              </a:solidFill>
              <a:prstDash val="solid"/>
              <a:round/>
              <a:headEnd type="none" w="med" len="med"/>
              <a:tailEnd type="none" w="med" len="med"/>
            </a:ln>
          </p:spPr>
        </p:sp>
        <p:sp>
          <p:nvSpPr>
            <p:cNvPr id="688" name="Line 320"/>
            <p:cNvSpPr/>
            <p:nvPr/>
          </p:nvSpPr>
          <p:spPr>
            <a:xfrm>
              <a:off x="3423" y="4488"/>
              <a:ext cx="347" cy="5"/>
            </a:xfrm>
            <a:prstGeom prst="line">
              <a:avLst/>
            </a:prstGeom>
            <a:ln w="76200" cap="flat" cmpd="sng">
              <a:solidFill>
                <a:srgbClr val="FFCC00"/>
              </a:solidFill>
              <a:prstDash val="solid"/>
              <a:round/>
              <a:headEnd type="none" w="med" len="med"/>
              <a:tailEnd type="none" w="med" len="med"/>
            </a:ln>
          </p:spPr>
        </p:sp>
        <p:sp>
          <p:nvSpPr>
            <p:cNvPr id="689" name="Line 321"/>
            <p:cNvSpPr/>
            <p:nvPr/>
          </p:nvSpPr>
          <p:spPr>
            <a:xfrm>
              <a:off x="3366" y="4397"/>
              <a:ext cx="347" cy="5"/>
            </a:xfrm>
            <a:prstGeom prst="line">
              <a:avLst/>
            </a:prstGeom>
            <a:ln w="76200" cap="flat" cmpd="sng">
              <a:solidFill>
                <a:srgbClr val="FFCC00"/>
              </a:solidFill>
              <a:prstDash val="solid"/>
              <a:round/>
              <a:headEnd type="none" w="med" len="med"/>
              <a:tailEnd type="none" w="med" len="med"/>
            </a:ln>
          </p:spPr>
        </p:sp>
        <p:sp>
          <p:nvSpPr>
            <p:cNvPr id="690" name="Rectangle 322"/>
            <p:cNvSpPr/>
            <p:nvPr/>
          </p:nvSpPr>
          <p:spPr>
            <a:xfrm rot="16200000">
              <a:off x="2962" y="5363"/>
              <a:ext cx="1147" cy="347"/>
            </a:xfrm>
            <a:prstGeom prst="rect">
              <a:avLst/>
            </a:prstGeom>
            <a:solidFill>
              <a:srgbClr val="FFCC00"/>
            </a:solidFill>
            <a:ln w="28575"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91" name="AutoShape 323"/>
            <p:cNvSpPr/>
            <p:nvPr/>
          </p:nvSpPr>
          <p:spPr>
            <a:xfrm rot="16200000" flipH="1" flipV="1">
              <a:off x="3493" y="5001"/>
              <a:ext cx="434" cy="354"/>
            </a:xfrm>
            <a:prstGeom prst="rtTriangle">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92" name="AutoShape 324"/>
            <p:cNvSpPr/>
            <p:nvPr/>
          </p:nvSpPr>
          <p:spPr>
            <a:xfrm rot="5400000" flipH="1">
              <a:off x="3634" y="5740"/>
              <a:ext cx="384" cy="354"/>
            </a:xfrm>
            <a:prstGeom prst="rtTriangle">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93" name="Rectangle 325"/>
            <p:cNvSpPr/>
            <p:nvPr/>
          </p:nvSpPr>
          <p:spPr>
            <a:xfrm>
              <a:off x="2412" y="6300"/>
              <a:ext cx="781" cy="223"/>
            </a:xfrm>
            <a:prstGeom prst="rect">
              <a:avLst/>
            </a:prstGeom>
            <a:solidFill>
              <a:srgbClr val="FFCC00"/>
            </a:solidFill>
            <a:ln w="28575"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94" name="AutoShape 326"/>
            <p:cNvSpPr/>
            <p:nvPr/>
          </p:nvSpPr>
          <p:spPr>
            <a:xfrm rot="16200000" flipV="1">
              <a:off x="2407" y="6054"/>
              <a:ext cx="260" cy="171"/>
            </a:xfrm>
            <a:prstGeom prst="rtTriangle">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95" name="AutoShape 327"/>
            <p:cNvSpPr/>
            <p:nvPr/>
          </p:nvSpPr>
          <p:spPr>
            <a:xfrm rot="5400000" flipH="1" flipV="1">
              <a:off x="2868" y="6136"/>
              <a:ext cx="260" cy="141"/>
            </a:xfrm>
            <a:prstGeom prst="rtTriangle">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96" name="Freeform 328"/>
            <p:cNvSpPr/>
            <p:nvPr/>
          </p:nvSpPr>
          <p:spPr>
            <a:xfrm>
              <a:off x="1824" y="3299"/>
              <a:ext cx="136" cy="1710"/>
            </a:xfrm>
            <a:custGeom>
              <a:avLst/>
              <a:gdLst/>
              <a:ahLst/>
              <a:cxnLst>
                <a:cxn ang="0">
                  <a:pos x="0" y="0"/>
                </a:cxn>
                <a:cxn ang="0">
                  <a:pos x="30" y="180"/>
                </a:cxn>
                <a:cxn ang="0">
                  <a:pos x="54" y="426"/>
                </a:cxn>
                <a:cxn ang="0">
                  <a:pos x="36" y="690"/>
                </a:cxn>
              </a:cxnLst>
              <a:rect l="0" t="0" r="0" b="0"/>
              <a:pathLst>
                <a:path w="55" h="690">
                  <a:moveTo>
                    <a:pt x="0" y="0"/>
                  </a:moveTo>
                  <a:cubicBezTo>
                    <a:pt x="10" y="54"/>
                    <a:pt x="21" y="109"/>
                    <a:pt x="30" y="180"/>
                  </a:cubicBezTo>
                  <a:cubicBezTo>
                    <a:pt x="39" y="251"/>
                    <a:pt x="53" y="341"/>
                    <a:pt x="54" y="426"/>
                  </a:cubicBezTo>
                  <a:cubicBezTo>
                    <a:pt x="55" y="511"/>
                    <a:pt x="45" y="600"/>
                    <a:pt x="36" y="690"/>
                  </a:cubicBezTo>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697" name="Arc 329"/>
            <p:cNvSpPr/>
            <p:nvPr/>
          </p:nvSpPr>
          <p:spPr>
            <a:xfrm rot="16401672" flipV="1">
              <a:off x="1507" y="5177"/>
              <a:ext cx="709" cy="357"/>
            </a:xfrm>
            <a:custGeom>
              <a:avLst/>
              <a:gdLst/>
              <a:ahLst/>
              <a:cxnLst>
                <a:cxn ang="0">
                  <a:pos x="0" y="0"/>
                </a:cxn>
                <a:cxn ang="0">
                  <a:pos x="0" y="0"/>
                </a:cxn>
                <a:cxn ang="0">
                  <a:pos x="0" y="0"/>
                </a:cxn>
              </a:cxnLst>
              <a:rect l="0" t="0" r="0" b="0"/>
              <a:pathLst>
                <a:path w="38003" h="21600" fill="none">
                  <a:moveTo>
                    <a:pt x="0" y="13336"/>
                  </a:moveTo>
                  <a:cubicBezTo>
                    <a:pt x="3343" y="5263"/>
                    <a:pt x="11219" y="-1"/>
                    <a:pt x="19957" y="0"/>
                  </a:cubicBezTo>
                  <a:cubicBezTo>
                    <a:pt x="27226" y="0"/>
                    <a:pt x="34007" y="3656"/>
                    <a:pt x="38002" y="9729"/>
                  </a:cubicBezTo>
                </a:path>
                <a:path w="38003" h="21600" stroke="0">
                  <a:moveTo>
                    <a:pt x="0" y="13336"/>
                  </a:moveTo>
                  <a:cubicBezTo>
                    <a:pt x="3343" y="5263"/>
                    <a:pt x="11219" y="-1"/>
                    <a:pt x="19957" y="0"/>
                  </a:cubicBezTo>
                  <a:cubicBezTo>
                    <a:pt x="27226" y="0"/>
                    <a:pt x="34007" y="3656"/>
                    <a:pt x="38002" y="9729"/>
                  </a:cubicBezTo>
                  <a:lnTo>
                    <a:pt x="19957" y="21600"/>
                  </a:lnTo>
                  <a:lnTo>
                    <a:pt x="0" y="13336"/>
                  </a:lnTo>
                  <a:close/>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698" name="Freeform 330"/>
            <p:cNvSpPr/>
            <p:nvPr/>
          </p:nvSpPr>
          <p:spPr>
            <a:xfrm rot="7248363">
              <a:off x="1237" y="6012"/>
              <a:ext cx="823" cy="139"/>
            </a:xfrm>
            <a:custGeom>
              <a:avLst/>
              <a:gdLst/>
              <a:ahLst/>
              <a:cxnLst>
                <a:cxn ang="0">
                  <a:pos x="0" y="0"/>
                </a:cxn>
                <a:cxn ang="0">
                  <a:pos x="1" y="0"/>
                </a:cxn>
                <a:cxn ang="0">
                  <a:pos x="1" y="0"/>
                </a:cxn>
              </a:cxnLst>
              <a:rect l="0" t="0" r="0" b="0"/>
              <a:pathLst>
                <a:path w="618" h="120">
                  <a:moveTo>
                    <a:pt x="0" y="120"/>
                  </a:moveTo>
                  <a:cubicBezTo>
                    <a:pt x="92" y="88"/>
                    <a:pt x="185" y="56"/>
                    <a:pt x="288" y="36"/>
                  </a:cubicBezTo>
                  <a:cubicBezTo>
                    <a:pt x="391" y="16"/>
                    <a:pt x="564" y="6"/>
                    <a:pt x="618" y="0"/>
                  </a:cubicBezTo>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699" name="Freeform 331"/>
            <p:cNvSpPr/>
            <p:nvPr/>
          </p:nvSpPr>
          <p:spPr>
            <a:xfrm>
              <a:off x="1497" y="6463"/>
              <a:ext cx="3183" cy="699"/>
            </a:xfrm>
            <a:custGeom>
              <a:avLst/>
              <a:gdLst/>
              <a:ahLst/>
              <a:cxnLst>
                <a:cxn ang="0">
                  <a:pos x="0" y="0"/>
                </a:cxn>
                <a:cxn ang="0">
                  <a:pos x="974" y="90"/>
                </a:cxn>
                <a:cxn ang="0">
                  <a:pos x="1966" y="282"/>
                </a:cxn>
              </a:cxnLst>
              <a:rect l="0" t="0" r="0" b="0"/>
              <a:pathLst>
                <a:path w="1248" h="282">
                  <a:moveTo>
                    <a:pt x="0" y="0"/>
                  </a:moveTo>
                  <a:cubicBezTo>
                    <a:pt x="205" y="21"/>
                    <a:pt x="410" y="43"/>
                    <a:pt x="618" y="90"/>
                  </a:cubicBezTo>
                  <a:cubicBezTo>
                    <a:pt x="826" y="137"/>
                    <a:pt x="1143" y="249"/>
                    <a:pt x="1248" y="282"/>
                  </a:cubicBezTo>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700" name="Freeform 332"/>
            <p:cNvSpPr/>
            <p:nvPr/>
          </p:nvSpPr>
          <p:spPr>
            <a:xfrm rot="976615">
              <a:off x="4449" y="3683"/>
              <a:ext cx="731" cy="3446"/>
            </a:xfrm>
            <a:custGeom>
              <a:avLst/>
              <a:gdLst/>
              <a:ahLst/>
              <a:cxnLst>
                <a:cxn ang="0">
                  <a:pos x="0" y="0"/>
                </a:cxn>
                <a:cxn ang="0">
                  <a:pos x="2147483647" y="2147483647"/>
                </a:cxn>
                <a:cxn ang="0">
                  <a:pos x="2147483647" y="2147483647"/>
                </a:cxn>
              </a:cxnLst>
              <a:rect l="0" t="0" r="0" b="0"/>
              <a:pathLst>
                <a:path w="36" h="240">
                  <a:moveTo>
                    <a:pt x="0" y="0"/>
                  </a:moveTo>
                  <a:cubicBezTo>
                    <a:pt x="9" y="32"/>
                    <a:pt x="18" y="65"/>
                    <a:pt x="24" y="105"/>
                  </a:cubicBezTo>
                  <a:cubicBezTo>
                    <a:pt x="30" y="145"/>
                    <a:pt x="33" y="192"/>
                    <a:pt x="36" y="240"/>
                  </a:cubicBezTo>
                </a:path>
              </a:pathLst>
            </a:custGeom>
            <a:solidFill>
              <a:srgbClr val="FFCC00"/>
            </a:solidFill>
            <a:ln w="19050" cap="flat" cmpd="sng">
              <a:solidFill>
                <a:schemeClr val="tx1"/>
              </a:solidFill>
              <a:prstDash val="solid"/>
              <a:round/>
              <a:headEnd type="none" w="med" len="med"/>
              <a:tailEnd type="none" w="med" len="med"/>
            </a:ln>
          </p:spPr>
          <p:txBody>
            <a:bodyPr/>
            <a:lstStyle/>
            <a:p>
              <a:endParaRPr lang="zh-CN" altLang="en-US"/>
            </a:p>
          </p:txBody>
        </p:sp>
        <p:sp>
          <p:nvSpPr>
            <p:cNvPr id="701" name="Freeform 333"/>
            <p:cNvSpPr/>
            <p:nvPr/>
          </p:nvSpPr>
          <p:spPr>
            <a:xfrm rot="9607171">
              <a:off x="4611" y="6827"/>
              <a:ext cx="964" cy="183"/>
            </a:xfrm>
            <a:custGeom>
              <a:avLst/>
              <a:gdLst/>
              <a:ahLst/>
              <a:cxnLst>
                <a:cxn ang="0">
                  <a:pos x="0" y="1"/>
                </a:cxn>
                <a:cxn ang="0">
                  <a:pos x="1" y="1"/>
                </a:cxn>
                <a:cxn ang="0">
                  <a:pos x="1" y="0"/>
                </a:cxn>
              </a:cxnLst>
              <a:rect l="0" t="0" r="0" b="0"/>
              <a:pathLst>
                <a:path w="618" h="120">
                  <a:moveTo>
                    <a:pt x="0" y="120"/>
                  </a:moveTo>
                  <a:cubicBezTo>
                    <a:pt x="92" y="88"/>
                    <a:pt x="185" y="56"/>
                    <a:pt x="288" y="36"/>
                  </a:cubicBezTo>
                  <a:cubicBezTo>
                    <a:pt x="391" y="16"/>
                    <a:pt x="564" y="6"/>
                    <a:pt x="618" y="0"/>
                  </a:cubicBezTo>
                </a:path>
              </a:pathLst>
            </a:custGeom>
            <a:solidFill>
              <a:srgbClr val="CC9900"/>
            </a:solidFill>
            <a:ln w="19050" cap="flat" cmpd="sng">
              <a:solidFill>
                <a:schemeClr val="tx1"/>
              </a:solidFill>
              <a:prstDash val="solid"/>
              <a:round/>
              <a:headEnd type="none" w="med" len="med"/>
              <a:tailEnd type="none" w="med" len="med"/>
            </a:ln>
          </p:spPr>
          <p:txBody>
            <a:bodyPr/>
            <a:lstStyle/>
            <a:p>
              <a:endParaRPr lang="zh-CN" altLang="en-US"/>
            </a:p>
          </p:txBody>
        </p:sp>
        <p:sp>
          <p:nvSpPr>
            <p:cNvPr id="702" name="Arc 334"/>
            <p:cNvSpPr/>
            <p:nvPr/>
          </p:nvSpPr>
          <p:spPr>
            <a:xfrm rot="5315854" flipV="1">
              <a:off x="5297" y="5898"/>
              <a:ext cx="538" cy="285"/>
            </a:xfrm>
            <a:custGeom>
              <a:avLst/>
              <a:gdLst/>
              <a:ahLst/>
              <a:cxnLst>
                <a:cxn ang="0">
                  <a:pos x="0" y="0"/>
                </a:cxn>
                <a:cxn ang="0">
                  <a:pos x="0" y="0"/>
                </a:cxn>
                <a:cxn ang="0">
                  <a:pos x="0" y="0"/>
                </a:cxn>
              </a:cxnLst>
              <a:rect l="0" t="0" r="0" b="0"/>
              <a:pathLst>
                <a:path w="38003" h="21600" fill="none">
                  <a:moveTo>
                    <a:pt x="0" y="13336"/>
                  </a:moveTo>
                  <a:cubicBezTo>
                    <a:pt x="3343" y="5263"/>
                    <a:pt x="11219" y="-1"/>
                    <a:pt x="19957" y="0"/>
                  </a:cubicBezTo>
                  <a:cubicBezTo>
                    <a:pt x="27226" y="0"/>
                    <a:pt x="34007" y="3656"/>
                    <a:pt x="38002" y="9729"/>
                  </a:cubicBezTo>
                </a:path>
                <a:path w="38003" h="21600" stroke="0">
                  <a:moveTo>
                    <a:pt x="0" y="13336"/>
                  </a:moveTo>
                  <a:cubicBezTo>
                    <a:pt x="3343" y="5263"/>
                    <a:pt x="11219" y="-1"/>
                    <a:pt x="19957" y="0"/>
                  </a:cubicBezTo>
                  <a:cubicBezTo>
                    <a:pt x="27226" y="0"/>
                    <a:pt x="34007" y="3656"/>
                    <a:pt x="38002" y="9729"/>
                  </a:cubicBezTo>
                  <a:lnTo>
                    <a:pt x="19957" y="21600"/>
                  </a:lnTo>
                  <a:lnTo>
                    <a:pt x="0" y="13336"/>
                  </a:lnTo>
                  <a:close/>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703" name="Freeform 335"/>
            <p:cNvSpPr/>
            <p:nvPr/>
          </p:nvSpPr>
          <p:spPr>
            <a:xfrm rot="322858">
              <a:off x="5528" y="6312"/>
              <a:ext cx="35" cy="372"/>
            </a:xfrm>
            <a:custGeom>
              <a:avLst/>
              <a:gdLst/>
              <a:ahLst/>
              <a:cxnLst>
                <a:cxn ang="0">
                  <a:pos x="12" y="0"/>
                </a:cxn>
                <a:cxn ang="0">
                  <a:pos x="12" y="72"/>
                </a:cxn>
                <a:cxn ang="0">
                  <a:pos x="0" y="150"/>
                </a:cxn>
              </a:cxnLst>
              <a:rect l="0" t="0" r="0" b="0"/>
              <a:pathLst>
                <a:path w="14" h="150">
                  <a:moveTo>
                    <a:pt x="12" y="0"/>
                  </a:moveTo>
                  <a:cubicBezTo>
                    <a:pt x="13" y="23"/>
                    <a:pt x="14" y="47"/>
                    <a:pt x="12" y="72"/>
                  </a:cubicBezTo>
                  <a:cubicBezTo>
                    <a:pt x="10" y="97"/>
                    <a:pt x="1" y="137"/>
                    <a:pt x="0" y="150"/>
                  </a:cubicBezTo>
                </a:path>
              </a:pathLst>
            </a:custGeom>
            <a:solidFill>
              <a:srgbClr val="CC9900"/>
            </a:solidFill>
            <a:ln w="19050" cap="flat" cmpd="sng">
              <a:solidFill>
                <a:schemeClr val="tx1"/>
              </a:solidFill>
              <a:prstDash val="solid"/>
              <a:round/>
              <a:headEnd type="none" w="med" len="med"/>
              <a:tailEnd type="none" w="med" len="med"/>
            </a:ln>
          </p:spPr>
          <p:txBody>
            <a:bodyPr/>
            <a:lstStyle/>
            <a:p>
              <a:endParaRPr lang="zh-CN" altLang="en-US"/>
            </a:p>
          </p:txBody>
        </p:sp>
        <p:sp>
          <p:nvSpPr>
            <p:cNvPr id="704" name="Freeform 336"/>
            <p:cNvSpPr/>
            <p:nvPr/>
          </p:nvSpPr>
          <p:spPr>
            <a:xfrm>
              <a:off x="3237" y="2424"/>
              <a:ext cx="1532" cy="297"/>
            </a:xfrm>
            <a:custGeom>
              <a:avLst/>
              <a:gdLst/>
              <a:ahLst/>
              <a:cxnLst>
                <a:cxn ang="0">
                  <a:pos x="0" y="120"/>
                </a:cxn>
                <a:cxn ang="0">
                  <a:pos x="288" y="36"/>
                </a:cxn>
                <a:cxn ang="0">
                  <a:pos x="618" y="0"/>
                </a:cxn>
              </a:cxnLst>
              <a:rect l="0" t="0" r="0" b="0"/>
              <a:pathLst>
                <a:path w="618" h="120">
                  <a:moveTo>
                    <a:pt x="0" y="120"/>
                  </a:moveTo>
                  <a:cubicBezTo>
                    <a:pt x="92" y="88"/>
                    <a:pt x="185" y="56"/>
                    <a:pt x="288" y="36"/>
                  </a:cubicBezTo>
                  <a:cubicBezTo>
                    <a:pt x="391" y="16"/>
                    <a:pt x="564" y="6"/>
                    <a:pt x="618" y="0"/>
                  </a:cubicBezTo>
                </a:path>
              </a:pathLst>
            </a:custGeom>
            <a:solidFill>
              <a:srgbClr val="FFCC00"/>
            </a:solidFill>
            <a:ln w="19050" cap="flat" cmpd="sng">
              <a:solidFill>
                <a:schemeClr val="tx1"/>
              </a:solidFill>
              <a:prstDash val="solid"/>
              <a:round/>
              <a:headEnd type="none" w="med" len="med"/>
              <a:tailEnd type="none" w="med" len="med"/>
            </a:ln>
          </p:spPr>
          <p:txBody>
            <a:bodyPr/>
            <a:lstStyle/>
            <a:p>
              <a:endParaRPr lang="zh-CN" altLang="en-US"/>
            </a:p>
          </p:txBody>
        </p:sp>
        <p:sp>
          <p:nvSpPr>
            <p:cNvPr id="705" name="Freeform 337"/>
            <p:cNvSpPr/>
            <p:nvPr/>
          </p:nvSpPr>
          <p:spPr>
            <a:xfrm rot="20488863">
              <a:off x="1770" y="3046"/>
              <a:ext cx="823" cy="139"/>
            </a:xfrm>
            <a:custGeom>
              <a:avLst/>
              <a:gdLst/>
              <a:ahLst/>
              <a:cxnLst>
                <a:cxn ang="0">
                  <a:pos x="0" y="0"/>
                </a:cxn>
                <a:cxn ang="0">
                  <a:pos x="1" y="0"/>
                </a:cxn>
                <a:cxn ang="0">
                  <a:pos x="1" y="0"/>
                </a:cxn>
              </a:cxnLst>
              <a:rect l="0" t="0" r="0" b="0"/>
              <a:pathLst>
                <a:path w="618" h="120">
                  <a:moveTo>
                    <a:pt x="0" y="120"/>
                  </a:moveTo>
                  <a:cubicBezTo>
                    <a:pt x="92" y="88"/>
                    <a:pt x="185" y="56"/>
                    <a:pt x="288" y="36"/>
                  </a:cubicBezTo>
                  <a:cubicBezTo>
                    <a:pt x="391" y="16"/>
                    <a:pt x="564" y="6"/>
                    <a:pt x="618" y="0"/>
                  </a:cubicBezTo>
                </a:path>
              </a:pathLst>
            </a:custGeom>
            <a:solidFill>
              <a:srgbClr val="FFCC00"/>
            </a:solidFill>
            <a:ln w="19050" cap="flat" cmpd="sng">
              <a:solidFill>
                <a:schemeClr val="tx1"/>
              </a:solidFill>
              <a:prstDash val="solid"/>
              <a:round/>
              <a:headEnd type="none" w="med" len="med"/>
              <a:tailEnd type="none" w="med" len="med"/>
            </a:ln>
          </p:spPr>
          <p:txBody>
            <a:bodyPr/>
            <a:lstStyle/>
            <a:p>
              <a:endParaRPr lang="zh-CN" altLang="en-US"/>
            </a:p>
          </p:txBody>
        </p:sp>
        <p:sp>
          <p:nvSpPr>
            <p:cNvPr id="706" name="Arc 338"/>
            <p:cNvSpPr/>
            <p:nvPr/>
          </p:nvSpPr>
          <p:spPr>
            <a:xfrm flipV="1">
              <a:off x="2528" y="2709"/>
              <a:ext cx="726" cy="357"/>
            </a:xfrm>
            <a:custGeom>
              <a:avLst/>
              <a:gdLst/>
              <a:ahLst/>
              <a:cxnLst>
                <a:cxn ang="0">
                  <a:pos x="0" y="0"/>
                </a:cxn>
                <a:cxn ang="0">
                  <a:pos x="0" y="0"/>
                </a:cxn>
                <a:cxn ang="0">
                  <a:pos x="0" y="0"/>
                </a:cxn>
              </a:cxnLst>
              <a:rect l="0" t="0" r="0" b="0"/>
              <a:pathLst>
                <a:path w="38887" h="21600" fill="none">
                  <a:moveTo>
                    <a:pt x="-1" y="8649"/>
                  </a:moveTo>
                  <a:cubicBezTo>
                    <a:pt x="4078" y="3205"/>
                    <a:pt x="10483" y="-1"/>
                    <a:pt x="17287" y="0"/>
                  </a:cubicBezTo>
                  <a:cubicBezTo>
                    <a:pt x="29216" y="0"/>
                    <a:pt x="38887" y="9670"/>
                    <a:pt x="38887" y="21600"/>
                  </a:cubicBezTo>
                </a:path>
                <a:path w="38887" h="21600" stroke="0">
                  <a:moveTo>
                    <a:pt x="-1" y="8649"/>
                  </a:moveTo>
                  <a:cubicBezTo>
                    <a:pt x="4078" y="3205"/>
                    <a:pt x="10483" y="-1"/>
                    <a:pt x="17287" y="0"/>
                  </a:cubicBezTo>
                  <a:cubicBezTo>
                    <a:pt x="29216" y="0"/>
                    <a:pt x="38887" y="9670"/>
                    <a:pt x="38887" y="21600"/>
                  </a:cubicBezTo>
                  <a:lnTo>
                    <a:pt x="17287" y="21600"/>
                  </a:lnTo>
                  <a:lnTo>
                    <a:pt x="-1" y="8649"/>
                  </a:lnTo>
                  <a:close/>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707" name="Freeform 339"/>
            <p:cNvSpPr/>
            <p:nvPr/>
          </p:nvSpPr>
          <p:spPr>
            <a:xfrm rot="21324467">
              <a:off x="4787" y="2422"/>
              <a:ext cx="89" cy="595"/>
            </a:xfrm>
            <a:custGeom>
              <a:avLst/>
              <a:gdLst/>
              <a:ahLst/>
              <a:cxnLst>
                <a:cxn ang="0">
                  <a:pos x="0" y="0"/>
                </a:cxn>
                <a:cxn ang="0">
                  <a:pos x="24" y="105"/>
                </a:cxn>
                <a:cxn ang="0">
                  <a:pos x="36" y="240"/>
                </a:cxn>
              </a:cxnLst>
              <a:rect l="0" t="0" r="0" b="0"/>
              <a:pathLst>
                <a:path w="36" h="240">
                  <a:moveTo>
                    <a:pt x="0" y="0"/>
                  </a:moveTo>
                  <a:cubicBezTo>
                    <a:pt x="9" y="32"/>
                    <a:pt x="18" y="65"/>
                    <a:pt x="24" y="105"/>
                  </a:cubicBezTo>
                  <a:cubicBezTo>
                    <a:pt x="30" y="145"/>
                    <a:pt x="33" y="192"/>
                    <a:pt x="36" y="240"/>
                  </a:cubicBezTo>
                </a:path>
              </a:pathLst>
            </a:custGeom>
            <a:noFill/>
            <a:ln w="19050" cap="flat" cmpd="sng">
              <a:solidFill>
                <a:schemeClr val="tx1"/>
              </a:solidFill>
              <a:prstDash val="solid"/>
              <a:round/>
              <a:headEnd type="none" w="med" len="med"/>
              <a:tailEnd type="none" w="med" len="med"/>
            </a:ln>
          </p:spPr>
          <p:txBody>
            <a:bodyPr/>
            <a:lstStyle/>
            <a:p>
              <a:endParaRPr lang="zh-CN" altLang="en-US"/>
            </a:p>
          </p:txBody>
        </p:sp>
        <p:grpSp>
          <p:nvGrpSpPr>
            <p:cNvPr id="377" name="Group 9"/>
            <p:cNvGrpSpPr/>
            <p:nvPr/>
          </p:nvGrpSpPr>
          <p:grpSpPr>
            <a:xfrm>
              <a:off x="9578" y="1228"/>
              <a:ext cx="2127" cy="2587"/>
              <a:chOff x="4298" y="706"/>
              <a:chExt cx="878" cy="1068"/>
            </a:xfrm>
          </p:grpSpPr>
          <p:grpSp>
            <p:nvGrpSpPr>
              <p:cNvPr id="378" name="Group 10"/>
              <p:cNvGrpSpPr/>
              <p:nvPr/>
            </p:nvGrpSpPr>
            <p:grpSpPr>
              <a:xfrm>
                <a:off x="4298" y="706"/>
                <a:ext cx="878" cy="1068"/>
                <a:chOff x="2223" y="1583"/>
                <a:chExt cx="1112" cy="1698"/>
              </a:xfrm>
            </p:grpSpPr>
            <p:sp>
              <p:nvSpPr>
                <p:cNvPr id="379" name="Arc 11"/>
                <p:cNvSpPr/>
                <p:nvPr/>
              </p:nvSpPr>
              <p:spPr>
                <a:xfrm rot="-241215" flipV="1">
                  <a:off x="2482" y="1694"/>
                  <a:ext cx="222" cy="126"/>
                </a:xfrm>
                <a:custGeom>
                  <a:avLst/>
                  <a:gdLst/>
                  <a:ahLst/>
                  <a:cxnLst>
                    <a:cxn ang="0">
                      <a:pos x="0" y="0"/>
                    </a:cxn>
                    <a:cxn ang="0">
                      <a:pos x="0" y="0"/>
                    </a:cxn>
                    <a:cxn ang="0">
                      <a:pos x="0" y="0"/>
                    </a:cxn>
                  </a:cxnLst>
                  <a:rect l="0" t="0" r="0" b="0"/>
                  <a:pathLst>
                    <a:path w="40278" h="23183" fill="none">
                      <a:moveTo>
                        <a:pt x="0" y="10751"/>
                      </a:moveTo>
                      <a:cubicBezTo>
                        <a:pt x="3865" y="4095"/>
                        <a:pt x="10981" y="-1"/>
                        <a:pt x="18678" y="0"/>
                      </a:cubicBezTo>
                      <a:cubicBezTo>
                        <a:pt x="30607" y="0"/>
                        <a:pt x="40278" y="9670"/>
                        <a:pt x="40278" y="21600"/>
                      </a:cubicBezTo>
                      <a:cubicBezTo>
                        <a:pt x="40278" y="22128"/>
                        <a:pt x="40258" y="22656"/>
                        <a:pt x="40219" y="23182"/>
                      </a:cubicBezTo>
                    </a:path>
                    <a:path w="40278" h="23183" stroke="0">
                      <a:moveTo>
                        <a:pt x="0" y="10751"/>
                      </a:moveTo>
                      <a:cubicBezTo>
                        <a:pt x="3865" y="4095"/>
                        <a:pt x="10981" y="-1"/>
                        <a:pt x="18678" y="0"/>
                      </a:cubicBezTo>
                      <a:cubicBezTo>
                        <a:pt x="30607" y="0"/>
                        <a:pt x="40278" y="9670"/>
                        <a:pt x="40278" y="21600"/>
                      </a:cubicBezTo>
                      <a:cubicBezTo>
                        <a:pt x="40278" y="22128"/>
                        <a:pt x="40258" y="22656"/>
                        <a:pt x="40219" y="23182"/>
                      </a:cubicBezTo>
                      <a:lnTo>
                        <a:pt x="18678" y="21600"/>
                      </a:lnTo>
                      <a:lnTo>
                        <a:pt x="0" y="10751"/>
                      </a:lnTo>
                      <a:close/>
                    </a:path>
                  </a:pathLst>
                </a:custGeom>
                <a:noFill/>
                <a:ln w="76200">
                  <a:noFill/>
                </a:ln>
              </p:spPr>
              <p:txBody>
                <a:bodyPr/>
                <a:lstStyle/>
                <a:p>
                  <a:endParaRPr lang="zh-CN" altLang="en-US"/>
                </a:p>
              </p:txBody>
            </p:sp>
            <p:sp>
              <p:nvSpPr>
                <p:cNvPr id="380" name="Arc 12"/>
                <p:cNvSpPr/>
                <p:nvPr/>
              </p:nvSpPr>
              <p:spPr>
                <a:xfrm rot="-4484162" flipV="1">
                  <a:off x="2682" y="2915"/>
                  <a:ext cx="253" cy="469"/>
                </a:xfrm>
                <a:custGeom>
                  <a:avLst/>
                  <a:gdLst/>
                  <a:ahLst/>
                  <a:cxnLst>
                    <a:cxn ang="0">
                      <a:pos x="0" y="0"/>
                    </a:cxn>
                    <a:cxn ang="0">
                      <a:pos x="0" y="0"/>
                    </a:cxn>
                    <a:cxn ang="0">
                      <a:pos x="0" y="0"/>
                    </a:cxn>
                  </a:cxnLst>
                  <a:rect l="0" t="0" r="0" b="0"/>
                  <a:pathLst>
                    <a:path w="21600" h="11364" fill="none">
                      <a:moveTo>
                        <a:pt x="19749" y="-1"/>
                      </a:moveTo>
                      <a:cubicBezTo>
                        <a:pt x="20969" y="2754"/>
                        <a:pt x="21600" y="5734"/>
                        <a:pt x="21600" y="8747"/>
                      </a:cubicBezTo>
                      <a:cubicBezTo>
                        <a:pt x="21600" y="9621"/>
                        <a:pt x="21546" y="10495"/>
                        <a:pt x="21440" y="11363"/>
                      </a:cubicBezTo>
                    </a:path>
                    <a:path w="21600" h="11364" stroke="0">
                      <a:moveTo>
                        <a:pt x="19749" y="-1"/>
                      </a:moveTo>
                      <a:cubicBezTo>
                        <a:pt x="20969" y="2754"/>
                        <a:pt x="21600" y="5734"/>
                        <a:pt x="21600" y="8747"/>
                      </a:cubicBezTo>
                      <a:cubicBezTo>
                        <a:pt x="21600" y="9621"/>
                        <a:pt x="21546" y="10495"/>
                        <a:pt x="21440" y="11363"/>
                      </a:cubicBezTo>
                      <a:lnTo>
                        <a:pt x="0" y="8747"/>
                      </a:lnTo>
                      <a:lnTo>
                        <a:pt x="19749" y="-1"/>
                      </a:lnTo>
                      <a:close/>
                    </a:path>
                  </a:pathLst>
                </a:custGeom>
                <a:noFill/>
                <a:ln w="76200">
                  <a:noFill/>
                </a:ln>
              </p:spPr>
              <p:txBody>
                <a:bodyPr/>
                <a:lstStyle/>
                <a:p>
                  <a:endParaRPr lang="zh-CN" altLang="en-US"/>
                </a:p>
              </p:txBody>
            </p:sp>
            <p:sp>
              <p:nvSpPr>
                <p:cNvPr id="381" name="AutoShape 13"/>
                <p:cNvSpPr/>
                <p:nvPr/>
              </p:nvSpPr>
              <p:spPr>
                <a:xfrm flipH="1" flipV="1">
                  <a:off x="2868" y="3023"/>
                  <a:ext cx="139" cy="68"/>
                </a:xfrm>
                <a:prstGeom prst="rtTriangle">
                  <a:avLst/>
                </a:prstGeom>
                <a:noFill/>
                <a:ln w="19050">
                  <a:noFill/>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382" name="Arc 14"/>
                <p:cNvSpPr/>
                <p:nvPr/>
              </p:nvSpPr>
              <p:spPr>
                <a:xfrm rot="-5198328" flipV="1">
                  <a:off x="2215" y="2445"/>
                  <a:ext cx="292" cy="208"/>
                </a:xfrm>
                <a:custGeom>
                  <a:avLst/>
                  <a:gdLst/>
                  <a:ahLst/>
                  <a:cxnLst>
                    <a:cxn ang="0">
                      <a:pos x="0" y="0"/>
                    </a:cxn>
                    <a:cxn ang="0">
                      <a:pos x="0" y="0"/>
                    </a:cxn>
                    <a:cxn ang="0">
                      <a:pos x="0" y="0"/>
                    </a:cxn>
                  </a:cxnLst>
                  <a:rect l="0" t="0" r="0" b="0"/>
                  <a:pathLst>
                    <a:path w="38441" h="21600" fill="none">
                      <a:moveTo>
                        <a:pt x="-1" y="11554"/>
                      </a:moveTo>
                      <a:cubicBezTo>
                        <a:pt x="3732" y="4449"/>
                        <a:pt x="11096" y="-1"/>
                        <a:pt x="19122" y="0"/>
                      </a:cubicBezTo>
                      <a:cubicBezTo>
                        <a:pt x="27302" y="0"/>
                        <a:pt x="34781" y="4621"/>
                        <a:pt x="38441" y="11938"/>
                      </a:cubicBezTo>
                    </a:path>
                    <a:path w="38441" h="21600" stroke="0">
                      <a:moveTo>
                        <a:pt x="-1" y="11554"/>
                      </a:moveTo>
                      <a:cubicBezTo>
                        <a:pt x="3732" y="4449"/>
                        <a:pt x="11096" y="-1"/>
                        <a:pt x="19122" y="0"/>
                      </a:cubicBezTo>
                      <a:cubicBezTo>
                        <a:pt x="27302" y="0"/>
                        <a:pt x="34781" y="4621"/>
                        <a:pt x="38441" y="11938"/>
                      </a:cubicBezTo>
                      <a:lnTo>
                        <a:pt x="19122" y="21600"/>
                      </a:lnTo>
                      <a:lnTo>
                        <a:pt x="-1" y="11554"/>
                      </a:lnTo>
                      <a:close/>
                    </a:path>
                  </a:pathLst>
                </a:custGeom>
                <a:noFill/>
                <a:ln w="76200" cap="flat" cmpd="sng">
                  <a:solidFill>
                    <a:srgbClr val="FFCC00"/>
                  </a:solidFill>
                  <a:prstDash val="solid"/>
                  <a:round/>
                  <a:headEnd type="none" w="med" len="med"/>
                  <a:tailEnd type="none" w="med" len="med"/>
                </a:ln>
              </p:spPr>
              <p:txBody>
                <a:bodyPr/>
                <a:lstStyle/>
                <a:p>
                  <a:endParaRPr lang="zh-CN" altLang="en-US"/>
                </a:p>
              </p:txBody>
            </p:sp>
            <p:sp>
              <p:nvSpPr>
                <p:cNvPr id="383" name="Arc 15"/>
                <p:cNvSpPr/>
                <p:nvPr/>
              </p:nvSpPr>
              <p:spPr>
                <a:xfrm flipV="1">
                  <a:off x="2475" y="1695"/>
                  <a:ext cx="233" cy="138"/>
                </a:xfrm>
                <a:custGeom>
                  <a:avLst/>
                  <a:gdLst/>
                  <a:ahLst/>
                  <a:cxnLst>
                    <a:cxn ang="0">
                      <a:pos x="0" y="0"/>
                    </a:cxn>
                    <a:cxn ang="0">
                      <a:pos x="0" y="0"/>
                    </a:cxn>
                    <a:cxn ang="0">
                      <a:pos x="0" y="0"/>
                    </a:cxn>
                  </a:cxnLst>
                  <a:rect l="0" t="0" r="0" b="0"/>
                  <a:pathLst>
                    <a:path w="38887" h="21600" fill="none">
                      <a:moveTo>
                        <a:pt x="-1" y="8649"/>
                      </a:moveTo>
                      <a:cubicBezTo>
                        <a:pt x="4078" y="3205"/>
                        <a:pt x="10483" y="-1"/>
                        <a:pt x="17287" y="0"/>
                      </a:cubicBezTo>
                      <a:cubicBezTo>
                        <a:pt x="29216" y="0"/>
                        <a:pt x="38887" y="9670"/>
                        <a:pt x="38887" y="21600"/>
                      </a:cubicBezTo>
                    </a:path>
                    <a:path w="38887" h="21600" stroke="0">
                      <a:moveTo>
                        <a:pt x="-1" y="8649"/>
                      </a:moveTo>
                      <a:cubicBezTo>
                        <a:pt x="4078" y="3205"/>
                        <a:pt x="10483" y="-1"/>
                        <a:pt x="17287" y="0"/>
                      </a:cubicBezTo>
                      <a:cubicBezTo>
                        <a:pt x="29216" y="0"/>
                        <a:pt x="38887" y="9670"/>
                        <a:pt x="38887" y="21600"/>
                      </a:cubicBezTo>
                      <a:lnTo>
                        <a:pt x="17287" y="21600"/>
                      </a:lnTo>
                      <a:lnTo>
                        <a:pt x="-1" y="8649"/>
                      </a:lnTo>
                      <a:close/>
                    </a:path>
                  </a:pathLst>
                </a:custGeom>
                <a:noFill/>
                <a:ln w="76200" cap="flat" cmpd="sng">
                  <a:solidFill>
                    <a:srgbClr val="FFCC00"/>
                  </a:solidFill>
                  <a:prstDash val="solid"/>
                  <a:round/>
                  <a:headEnd type="none" w="med" len="med"/>
                  <a:tailEnd type="none" w="med" len="med"/>
                </a:ln>
              </p:spPr>
              <p:txBody>
                <a:bodyPr/>
                <a:lstStyle/>
                <a:p>
                  <a:endParaRPr lang="zh-CN" altLang="en-US"/>
                </a:p>
              </p:txBody>
            </p:sp>
            <p:sp>
              <p:nvSpPr>
                <p:cNvPr id="384" name="Freeform 16"/>
                <p:cNvSpPr/>
                <p:nvPr/>
              </p:nvSpPr>
              <p:spPr>
                <a:xfrm>
                  <a:off x="2338" y="1873"/>
                  <a:ext cx="36" cy="551"/>
                </a:xfrm>
                <a:custGeom>
                  <a:avLst/>
                  <a:gdLst/>
                  <a:ahLst/>
                  <a:cxnLst>
                    <a:cxn ang="0">
                      <a:pos x="0" y="0"/>
                    </a:cxn>
                    <a:cxn ang="0">
                      <a:pos x="1" y="5"/>
                    </a:cxn>
                    <a:cxn ang="0">
                      <a:pos x="1" y="11"/>
                    </a:cxn>
                    <a:cxn ang="0">
                      <a:pos x="1" y="19"/>
                    </a:cxn>
                  </a:cxnLst>
                  <a:rect l="0" t="0" r="0" b="0"/>
                  <a:pathLst>
                    <a:path w="55" h="690">
                      <a:moveTo>
                        <a:pt x="0" y="0"/>
                      </a:moveTo>
                      <a:cubicBezTo>
                        <a:pt x="10" y="54"/>
                        <a:pt x="21" y="109"/>
                        <a:pt x="30" y="180"/>
                      </a:cubicBezTo>
                      <a:cubicBezTo>
                        <a:pt x="39" y="251"/>
                        <a:pt x="53" y="341"/>
                        <a:pt x="54" y="426"/>
                      </a:cubicBezTo>
                      <a:cubicBezTo>
                        <a:pt x="55" y="511"/>
                        <a:pt x="45" y="600"/>
                        <a:pt x="36" y="690"/>
                      </a:cubicBezTo>
                    </a:path>
                  </a:pathLst>
                </a:custGeom>
                <a:noFill/>
                <a:ln w="76200" cap="flat" cmpd="sng">
                  <a:solidFill>
                    <a:srgbClr val="FFCC00"/>
                  </a:solidFill>
                  <a:prstDash val="solid"/>
                  <a:round/>
                  <a:headEnd type="none" w="med" len="med"/>
                  <a:tailEnd type="none" w="med" len="med"/>
                </a:ln>
              </p:spPr>
              <p:txBody>
                <a:bodyPr/>
                <a:lstStyle/>
                <a:p>
                  <a:endParaRPr lang="zh-CN" altLang="en-US"/>
                </a:p>
              </p:txBody>
            </p:sp>
            <p:sp>
              <p:nvSpPr>
                <p:cNvPr id="385" name="Freeform 17"/>
                <p:cNvSpPr/>
                <p:nvPr/>
              </p:nvSpPr>
              <p:spPr>
                <a:xfrm rot="-1260510">
                  <a:off x="2310" y="1819"/>
                  <a:ext cx="216" cy="45"/>
                </a:xfrm>
                <a:custGeom>
                  <a:avLst/>
                  <a:gdLst/>
                  <a:ahLst/>
                  <a:cxnLst>
                    <a:cxn ang="0">
                      <a:pos x="0" y="0"/>
                    </a:cxn>
                    <a:cxn ang="0">
                      <a:pos x="0" y="0"/>
                    </a:cxn>
                    <a:cxn ang="0">
                      <a:pos x="0" y="0"/>
                    </a:cxn>
                  </a:cxnLst>
                  <a:rect l="0" t="0" r="0" b="0"/>
                  <a:pathLst>
                    <a:path w="618" h="120">
                      <a:moveTo>
                        <a:pt x="0" y="120"/>
                      </a:moveTo>
                      <a:cubicBezTo>
                        <a:pt x="92" y="88"/>
                        <a:pt x="185" y="56"/>
                        <a:pt x="288" y="36"/>
                      </a:cubicBezTo>
                      <a:cubicBezTo>
                        <a:pt x="391" y="16"/>
                        <a:pt x="564" y="6"/>
                        <a:pt x="618" y="0"/>
                      </a:cubicBezTo>
                    </a:path>
                  </a:pathLst>
                </a:custGeom>
                <a:noFill/>
                <a:ln w="76200" cap="flat" cmpd="sng">
                  <a:solidFill>
                    <a:srgbClr val="FFCC00"/>
                  </a:solidFill>
                  <a:prstDash val="solid"/>
                  <a:round/>
                  <a:headEnd type="none" w="med" len="med"/>
                  <a:tailEnd type="none" w="med" len="med"/>
                </a:ln>
              </p:spPr>
              <p:txBody>
                <a:bodyPr/>
                <a:lstStyle/>
                <a:p>
                  <a:endParaRPr lang="zh-CN" altLang="en-US"/>
                </a:p>
              </p:txBody>
            </p:sp>
            <p:sp>
              <p:nvSpPr>
                <p:cNvPr id="386" name="Freeform 18"/>
                <p:cNvSpPr/>
                <p:nvPr/>
              </p:nvSpPr>
              <p:spPr>
                <a:xfrm>
                  <a:off x="2688" y="1619"/>
                  <a:ext cx="395" cy="98"/>
                </a:xfrm>
                <a:custGeom>
                  <a:avLst/>
                  <a:gdLst/>
                  <a:ahLst/>
                  <a:cxnLst>
                    <a:cxn ang="0">
                      <a:pos x="0" y="5"/>
                    </a:cxn>
                    <a:cxn ang="0">
                      <a:pos x="1" y="2"/>
                    </a:cxn>
                    <a:cxn ang="0">
                      <a:pos x="1" y="0"/>
                    </a:cxn>
                  </a:cxnLst>
                  <a:rect l="0" t="0" r="0" b="0"/>
                  <a:pathLst>
                    <a:path w="618" h="120">
                      <a:moveTo>
                        <a:pt x="0" y="120"/>
                      </a:moveTo>
                      <a:cubicBezTo>
                        <a:pt x="92" y="88"/>
                        <a:pt x="185" y="56"/>
                        <a:pt x="288" y="36"/>
                      </a:cubicBezTo>
                      <a:cubicBezTo>
                        <a:pt x="391" y="16"/>
                        <a:pt x="564" y="6"/>
                        <a:pt x="618" y="0"/>
                      </a:cubicBezTo>
                    </a:path>
                  </a:pathLst>
                </a:custGeom>
                <a:noFill/>
                <a:ln w="76200" cap="flat" cmpd="sng">
                  <a:solidFill>
                    <a:srgbClr val="FFCC00"/>
                  </a:solidFill>
                  <a:prstDash val="solid"/>
                  <a:round/>
                  <a:headEnd type="none" w="med" len="med"/>
                  <a:tailEnd type="none" w="med" len="med"/>
                </a:ln>
              </p:spPr>
              <p:txBody>
                <a:bodyPr/>
                <a:lstStyle/>
                <a:p>
                  <a:endParaRPr lang="zh-CN" altLang="en-US"/>
                </a:p>
              </p:txBody>
            </p:sp>
            <p:sp>
              <p:nvSpPr>
                <p:cNvPr id="387" name="AutoShape 19"/>
                <p:cNvSpPr/>
                <p:nvPr/>
              </p:nvSpPr>
              <p:spPr>
                <a:xfrm rot="-275533">
                  <a:off x="2837" y="2166"/>
                  <a:ext cx="294" cy="234"/>
                </a:xfrm>
                <a:prstGeom prst="moon">
                  <a:avLst>
                    <a:gd name="adj" fmla="val 53222"/>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388" name="Freeform 20"/>
                <p:cNvSpPr/>
                <p:nvPr/>
              </p:nvSpPr>
              <p:spPr>
                <a:xfrm rot="976616">
                  <a:off x="3036" y="2376"/>
                  <a:ext cx="97" cy="753"/>
                </a:xfrm>
                <a:custGeom>
                  <a:avLst/>
                  <a:gdLst/>
                  <a:ahLst/>
                  <a:cxnLst>
                    <a:cxn ang="0">
                      <a:pos x="0" y="0"/>
                    </a:cxn>
                    <a:cxn ang="0">
                      <a:pos x="186246992" y="2147483647"/>
                    </a:cxn>
                    <a:cxn ang="0">
                      <a:pos x="277330816" y="2147483647"/>
                    </a:cxn>
                  </a:cxnLst>
                  <a:rect l="0" t="0" r="0" b="0"/>
                  <a:pathLst>
                    <a:path w="36" h="240">
                      <a:moveTo>
                        <a:pt x="0" y="0"/>
                      </a:moveTo>
                      <a:cubicBezTo>
                        <a:pt x="9" y="32"/>
                        <a:pt x="18" y="65"/>
                        <a:pt x="24" y="105"/>
                      </a:cubicBezTo>
                      <a:cubicBezTo>
                        <a:pt x="30" y="145"/>
                        <a:pt x="33" y="192"/>
                        <a:pt x="36" y="240"/>
                      </a:cubicBezTo>
                    </a:path>
                  </a:pathLst>
                </a:custGeom>
                <a:noFill/>
                <a:ln w="76200" cap="flat" cmpd="sng">
                  <a:solidFill>
                    <a:srgbClr val="FFCC00"/>
                  </a:solidFill>
                  <a:prstDash val="solid"/>
                  <a:round/>
                  <a:headEnd type="none" w="med" len="med"/>
                  <a:tailEnd type="none" w="med" len="med"/>
                </a:ln>
              </p:spPr>
              <p:txBody>
                <a:bodyPr/>
                <a:lstStyle/>
                <a:p>
                  <a:endParaRPr lang="zh-CN" altLang="en-US"/>
                </a:p>
              </p:txBody>
            </p:sp>
            <p:sp>
              <p:nvSpPr>
                <p:cNvPr id="389" name="Freeform 21"/>
                <p:cNvSpPr/>
                <p:nvPr/>
              </p:nvSpPr>
              <p:spPr>
                <a:xfrm rot="7248363">
                  <a:off x="2178" y="2777"/>
                  <a:ext cx="254" cy="34"/>
                </a:xfrm>
                <a:custGeom>
                  <a:avLst/>
                  <a:gdLst/>
                  <a:ahLst/>
                  <a:cxnLst>
                    <a:cxn ang="0">
                      <a:pos x="0" y="0"/>
                    </a:cxn>
                    <a:cxn ang="0">
                      <a:pos x="0" y="0"/>
                    </a:cxn>
                    <a:cxn ang="0">
                      <a:pos x="0" y="0"/>
                    </a:cxn>
                  </a:cxnLst>
                  <a:rect l="0" t="0" r="0" b="0"/>
                  <a:pathLst>
                    <a:path w="618" h="120">
                      <a:moveTo>
                        <a:pt x="0" y="120"/>
                      </a:moveTo>
                      <a:cubicBezTo>
                        <a:pt x="92" y="88"/>
                        <a:pt x="185" y="56"/>
                        <a:pt x="288" y="36"/>
                      </a:cubicBezTo>
                      <a:cubicBezTo>
                        <a:pt x="391" y="16"/>
                        <a:pt x="564" y="6"/>
                        <a:pt x="618" y="0"/>
                      </a:cubicBezTo>
                    </a:path>
                  </a:pathLst>
                </a:custGeom>
                <a:noFill/>
                <a:ln w="76200" cap="flat" cmpd="sng">
                  <a:solidFill>
                    <a:srgbClr val="FFCC00"/>
                  </a:solidFill>
                  <a:prstDash val="solid"/>
                  <a:round/>
                  <a:headEnd type="none" w="med" len="med"/>
                  <a:tailEnd type="none" w="med" len="med"/>
                </a:ln>
              </p:spPr>
              <p:txBody>
                <a:bodyPr/>
                <a:lstStyle/>
                <a:p>
                  <a:endParaRPr lang="zh-CN" altLang="en-US"/>
                </a:p>
              </p:txBody>
            </p:sp>
            <p:sp>
              <p:nvSpPr>
                <p:cNvPr id="390" name="Freeform 22"/>
                <p:cNvSpPr/>
                <p:nvPr/>
              </p:nvSpPr>
              <p:spPr>
                <a:xfrm>
                  <a:off x="2238" y="2892"/>
                  <a:ext cx="815" cy="220"/>
                </a:xfrm>
                <a:custGeom>
                  <a:avLst/>
                  <a:gdLst/>
                  <a:ahLst/>
                  <a:cxnLst>
                    <a:cxn ang="0">
                      <a:pos x="0" y="0"/>
                    </a:cxn>
                    <a:cxn ang="0">
                      <a:pos x="1" y="2"/>
                    </a:cxn>
                    <a:cxn ang="0">
                      <a:pos x="1" y="5"/>
                    </a:cxn>
                  </a:cxnLst>
                  <a:rect l="0" t="0" r="0" b="0"/>
                  <a:pathLst>
                    <a:path w="1248" h="282">
                      <a:moveTo>
                        <a:pt x="0" y="0"/>
                      </a:moveTo>
                      <a:cubicBezTo>
                        <a:pt x="205" y="21"/>
                        <a:pt x="410" y="43"/>
                        <a:pt x="618" y="90"/>
                      </a:cubicBezTo>
                      <a:cubicBezTo>
                        <a:pt x="826" y="137"/>
                        <a:pt x="1143" y="249"/>
                        <a:pt x="1248" y="282"/>
                      </a:cubicBezTo>
                    </a:path>
                  </a:pathLst>
                </a:custGeom>
                <a:noFill/>
                <a:ln w="76200" cap="flat" cmpd="sng">
                  <a:solidFill>
                    <a:srgbClr val="FFCC00"/>
                  </a:solidFill>
                  <a:prstDash val="solid"/>
                  <a:round/>
                  <a:headEnd type="none" w="med" len="med"/>
                  <a:tailEnd type="none" w="med" len="med"/>
                </a:ln>
              </p:spPr>
              <p:txBody>
                <a:bodyPr/>
                <a:lstStyle/>
                <a:p>
                  <a:endParaRPr lang="zh-CN" altLang="en-US"/>
                </a:p>
              </p:txBody>
            </p:sp>
            <p:sp>
              <p:nvSpPr>
                <p:cNvPr id="391" name="Rectangle 23"/>
                <p:cNvSpPr/>
                <p:nvPr/>
              </p:nvSpPr>
              <p:spPr>
                <a:xfrm>
                  <a:off x="2372" y="1844"/>
                  <a:ext cx="728" cy="272"/>
                </a:xfrm>
                <a:prstGeom prst="rect">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392" name="Rectangle 24"/>
                <p:cNvSpPr/>
                <p:nvPr/>
              </p:nvSpPr>
              <p:spPr>
                <a:xfrm>
                  <a:off x="2835" y="1645"/>
                  <a:ext cx="228" cy="272"/>
                </a:xfrm>
                <a:prstGeom prst="rect">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393" name="Rectangle 25"/>
                <p:cNvSpPr/>
                <p:nvPr/>
              </p:nvSpPr>
              <p:spPr>
                <a:xfrm>
                  <a:off x="2728" y="1684"/>
                  <a:ext cx="130" cy="172"/>
                </a:xfrm>
                <a:prstGeom prst="rect">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394" name="Rectangle 26"/>
                <p:cNvSpPr/>
                <p:nvPr/>
              </p:nvSpPr>
              <p:spPr>
                <a:xfrm>
                  <a:off x="2373" y="2113"/>
                  <a:ext cx="614" cy="308"/>
                </a:xfrm>
                <a:prstGeom prst="rect">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395" name="Rectangle 27"/>
                <p:cNvSpPr/>
                <p:nvPr/>
              </p:nvSpPr>
              <p:spPr>
                <a:xfrm>
                  <a:off x="2454" y="2388"/>
                  <a:ext cx="672" cy="334"/>
                </a:xfrm>
                <a:prstGeom prst="rect">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396" name="Rectangle 28"/>
                <p:cNvSpPr/>
                <p:nvPr/>
              </p:nvSpPr>
              <p:spPr>
                <a:xfrm rot="747261">
                  <a:off x="2300" y="2775"/>
                  <a:ext cx="765" cy="196"/>
                </a:xfrm>
                <a:prstGeom prst="rect">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397" name="AutoShape 29"/>
                <p:cNvSpPr/>
                <p:nvPr/>
              </p:nvSpPr>
              <p:spPr>
                <a:xfrm flipH="1">
                  <a:off x="2628" y="1746"/>
                  <a:ext cx="122" cy="108"/>
                </a:xfrm>
                <a:prstGeom prst="rtTriangle">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398" name="AutoShape 30"/>
                <p:cNvSpPr/>
                <p:nvPr/>
              </p:nvSpPr>
              <p:spPr>
                <a:xfrm rot="-8460540" flipH="1">
                  <a:off x="2453" y="1814"/>
                  <a:ext cx="76" cy="52"/>
                </a:xfrm>
                <a:prstGeom prst="rtTriangle">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399" name="AutoShape 31"/>
                <p:cNvSpPr/>
                <p:nvPr/>
              </p:nvSpPr>
              <p:spPr>
                <a:xfrm rot="832051" flipH="1">
                  <a:off x="2397" y="2600"/>
                  <a:ext cx="709" cy="189"/>
                </a:xfrm>
                <a:prstGeom prst="rtTriangle">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400" name="AutoShape 32"/>
                <p:cNvSpPr/>
                <p:nvPr/>
              </p:nvSpPr>
              <p:spPr>
                <a:xfrm rot="832051" flipH="1" flipV="1">
                  <a:off x="2821" y="3021"/>
                  <a:ext cx="212" cy="38"/>
                </a:xfrm>
                <a:prstGeom prst="rtTriangle">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401" name="Oval 33"/>
                <p:cNvSpPr/>
                <p:nvPr/>
              </p:nvSpPr>
              <p:spPr>
                <a:xfrm>
                  <a:off x="2432" y="2396"/>
                  <a:ext cx="56" cy="56"/>
                </a:xfrm>
                <a:prstGeom prst="ellipse">
                  <a:avLst/>
                </a:prstGeom>
                <a:solidFill>
                  <a:srgbClr val="FFCC00"/>
                </a:solidFill>
                <a:ln w="19050" cap="flat" cmpd="sng">
                  <a:solidFill>
                    <a:srgbClr val="FFCC00"/>
                  </a:solidFill>
                  <a:prstDash val="solid"/>
                  <a:round/>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402" name="Oval 34"/>
                <p:cNvSpPr/>
                <p:nvPr/>
              </p:nvSpPr>
              <p:spPr>
                <a:xfrm>
                  <a:off x="2383" y="2645"/>
                  <a:ext cx="114" cy="72"/>
                </a:xfrm>
                <a:prstGeom prst="ellipse">
                  <a:avLst/>
                </a:prstGeom>
                <a:solidFill>
                  <a:srgbClr val="FFCC00"/>
                </a:solidFill>
                <a:ln w="19050" cap="flat" cmpd="sng">
                  <a:solidFill>
                    <a:srgbClr val="FFCC00"/>
                  </a:solidFill>
                  <a:prstDash val="solid"/>
                  <a:round/>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403" name="Oval 35"/>
                <p:cNvSpPr/>
                <p:nvPr/>
              </p:nvSpPr>
              <p:spPr>
                <a:xfrm rot="-978221">
                  <a:off x="2966" y="2102"/>
                  <a:ext cx="164" cy="64"/>
                </a:xfrm>
                <a:prstGeom prst="ellipse">
                  <a:avLst/>
                </a:prstGeom>
                <a:solidFill>
                  <a:srgbClr val="FFCC00"/>
                </a:solidFill>
                <a:ln w="19050" cap="flat" cmpd="sng">
                  <a:solidFill>
                    <a:srgbClr val="FFCC00"/>
                  </a:solidFill>
                  <a:prstDash val="solid"/>
                  <a:round/>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404" name="AutoShape 36"/>
                <p:cNvSpPr/>
                <p:nvPr/>
              </p:nvSpPr>
              <p:spPr>
                <a:xfrm rot="-275533">
                  <a:off x="3005" y="2170"/>
                  <a:ext cx="146" cy="209"/>
                </a:xfrm>
                <a:prstGeom prst="moon">
                  <a:avLst>
                    <a:gd name="adj" fmla="val 50000"/>
                  </a:avLst>
                </a:prstGeom>
                <a:solidFill>
                  <a:srgbClr val="FFFFCC"/>
                </a:solidFill>
                <a:ln w="19050" cap="flat" cmpd="sng">
                  <a:solidFill>
                    <a:schemeClr val="tx1"/>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405" name="Freeform 37"/>
                <p:cNvSpPr/>
                <p:nvPr/>
              </p:nvSpPr>
              <p:spPr>
                <a:xfrm>
                  <a:off x="2311" y="1872"/>
                  <a:ext cx="36" cy="551"/>
                </a:xfrm>
                <a:custGeom>
                  <a:avLst/>
                  <a:gdLst/>
                  <a:ahLst/>
                  <a:cxnLst>
                    <a:cxn ang="0">
                      <a:pos x="0" y="0"/>
                    </a:cxn>
                    <a:cxn ang="0">
                      <a:pos x="1" y="5"/>
                    </a:cxn>
                    <a:cxn ang="0">
                      <a:pos x="1" y="11"/>
                    </a:cxn>
                    <a:cxn ang="0">
                      <a:pos x="1" y="19"/>
                    </a:cxn>
                  </a:cxnLst>
                  <a:rect l="0" t="0" r="0" b="0"/>
                  <a:pathLst>
                    <a:path w="55" h="690">
                      <a:moveTo>
                        <a:pt x="0" y="0"/>
                      </a:moveTo>
                      <a:cubicBezTo>
                        <a:pt x="10" y="54"/>
                        <a:pt x="21" y="109"/>
                        <a:pt x="30" y="180"/>
                      </a:cubicBezTo>
                      <a:cubicBezTo>
                        <a:pt x="39" y="251"/>
                        <a:pt x="53" y="341"/>
                        <a:pt x="54" y="426"/>
                      </a:cubicBezTo>
                      <a:cubicBezTo>
                        <a:pt x="55" y="511"/>
                        <a:pt x="45" y="600"/>
                        <a:pt x="36" y="690"/>
                      </a:cubicBezTo>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406" name="Arc 38"/>
                <p:cNvSpPr/>
                <p:nvPr/>
              </p:nvSpPr>
              <p:spPr>
                <a:xfrm rot="-5198328" flipV="1">
                  <a:off x="2229" y="2459"/>
                  <a:ext cx="247" cy="163"/>
                </a:xfrm>
                <a:custGeom>
                  <a:avLst/>
                  <a:gdLst/>
                  <a:ahLst/>
                  <a:cxnLst>
                    <a:cxn ang="0">
                      <a:pos x="0" y="0"/>
                    </a:cxn>
                    <a:cxn ang="0">
                      <a:pos x="0" y="0"/>
                    </a:cxn>
                    <a:cxn ang="0">
                      <a:pos x="0" y="0"/>
                    </a:cxn>
                  </a:cxnLst>
                  <a:rect l="0" t="0" r="0" b="0"/>
                  <a:pathLst>
                    <a:path w="40568" h="21600" fill="none">
                      <a:moveTo>
                        <a:pt x="0" y="13336"/>
                      </a:moveTo>
                      <a:cubicBezTo>
                        <a:pt x="3343" y="5263"/>
                        <a:pt x="11219" y="-1"/>
                        <a:pt x="19957" y="0"/>
                      </a:cubicBezTo>
                      <a:cubicBezTo>
                        <a:pt x="29397" y="0"/>
                        <a:pt x="37743" y="6130"/>
                        <a:pt x="40567" y="15138"/>
                      </a:cubicBezTo>
                    </a:path>
                    <a:path w="40568" h="21600" stroke="0">
                      <a:moveTo>
                        <a:pt x="0" y="13336"/>
                      </a:moveTo>
                      <a:cubicBezTo>
                        <a:pt x="3343" y="5263"/>
                        <a:pt x="11219" y="-1"/>
                        <a:pt x="19957" y="0"/>
                      </a:cubicBezTo>
                      <a:cubicBezTo>
                        <a:pt x="29397" y="0"/>
                        <a:pt x="37743" y="6130"/>
                        <a:pt x="40567" y="15138"/>
                      </a:cubicBezTo>
                      <a:lnTo>
                        <a:pt x="19957" y="21600"/>
                      </a:lnTo>
                      <a:lnTo>
                        <a:pt x="0" y="13336"/>
                      </a:lnTo>
                      <a:close/>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407" name="Freeform 39"/>
                <p:cNvSpPr/>
                <p:nvPr/>
              </p:nvSpPr>
              <p:spPr>
                <a:xfrm rot="7248363">
                  <a:off x="2137" y="2764"/>
                  <a:ext cx="269" cy="36"/>
                </a:xfrm>
                <a:custGeom>
                  <a:avLst/>
                  <a:gdLst/>
                  <a:ahLst/>
                  <a:cxnLst>
                    <a:cxn ang="0">
                      <a:pos x="0" y="0"/>
                    </a:cxn>
                    <a:cxn ang="0">
                      <a:pos x="0" y="0"/>
                    </a:cxn>
                    <a:cxn ang="0">
                      <a:pos x="0" y="0"/>
                    </a:cxn>
                  </a:cxnLst>
                  <a:rect l="0" t="0" r="0" b="0"/>
                  <a:pathLst>
                    <a:path w="618" h="120">
                      <a:moveTo>
                        <a:pt x="0" y="120"/>
                      </a:moveTo>
                      <a:cubicBezTo>
                        <a:pt x="92" y="88"/>
                        <a:pt x="185" y="56"/>
                        <a:pt x="288" y="36"/>
                      </a:cubicBezTo>
                      <a:cubicBezTo>
                        <a:pt x="391" y="16"/>
                        <a:pt x="564" y="6"/>
                        <a:pt x="618" y="0"/>
                      </a:cubicBezTo>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408" name="Freeform 40"/>
                <p:cNvSpPr/>
                <p:nvPr/>
              </p:nvSpPr>
              <p:spPr>
                <a:xfrm>
                  <a:off x="2223" y="2913"/>
                  <a:ext cx="837" cy="228"/>
                </a:xfrm>
                <a:custGeom>
                  <a:avLst/>
                  <a:gdLst/>
                  <a:ahLst/>
                  <a:cxnLst>
                    <a:cxn ang="0">
                      <a:pos x="0" y="0"/>
                    </a:cxn>
                    <a:cxn ang="0">
                      <a:pos x="1" y="3"/>
                    </a:cxn>
                    <a:cxn ang="0">
                      <a:pos x="2" y="10"/>
                    </a:cxn>
                  </a:cxnLst>
                  <a:rect l="0" t="0" r="0" b="0"/>
                  <a:pathLst>
                    <a:path w="1248" h="282">
                      <a:moveTo>
                        <a:pt x="0" y="0"/>
                      </a:moveTo>
                      <a:cubicBezTo>
                        <a:pt x="205" y="21"/>
                        <a:pt x="410" y="43"/>
                        <a:pt x="618" y="90"/>
                      </a:cubicBezTo>
                      <a:cubicBezTo>
                        <a:pt x="826" y="137"/>
                        <a:pt x="1143" y="249"/>
                        <a:pt x="1248" y="282"/>
                      </a:cubicBezTo>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409" name="Freeform 41"/>
                <p:cNvSpPr/>
                <p:nvPr/>
              </p:nvSpPr>
              <p:spPr>
                <a:xfrm>
                  <a:off x="2681" y="1592"/>
                  <a:ext cx="403" cy="98"/>
                </a:xfrm>
                <a:custGeom>
                  <a:avLst/>
                  <a:gdLst/>
                  <a:ahLst/>
                  <a:cxnLst>
                    <a:cxn ang="0">
                      <a:pos x="0" y="5"/>
                    </a:cxn>
                    <a:cxn ang="0">
                      <a:pos x="1" y="2"/>
                    </a:cxn>
                    <a:cxn ang="0">
                      <a:pos x="1" y="0"/>
                    </a:cxn>
                  </a:cxnLst>
                  <a:rect l="0" t="0" r="0" b="0"/>
                  <a:pathLst>
                    <a:path w="618" h="120">
                      <a:moveTo>
                        <a:pt x="0" y="120"/>
                      </a:moveTo>
                      <a:cubicBezTo>
                        <a:pt x="92" y="88"/>
                        <a:pt x="185" y="56"/>
                        <a:pt x="288" y="36"/>
                      </a:cubicBezTo>
                      <a:cubicBezTo>
                        <a:pt x="391" y="16"/>
                        <a:pt x="564" y="6"/>
                        <a:pt x="618" y="0"/>
                      </a:cubicBezTo>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410" name="Freeform 42"/>
                <p:cNvSpPr/>
                <p:nvPr/>
              </p:nvSpPr>
              <p:spPr>
                <a:xfrm rot="-1260510">
                  <a:off x="2295" y="1796"/>
                  <a:ext cx="216" cy="45"/>
                </a:xfrm>
                <a:custGeom>
                  <a:avLst/>
                  <a:gdLst/>
                  <a:ahLst/>
                  <a:cxnLst>
                    <a:cxn ang="0">
                      <a:pos x="0" y="0"/>
                    </a:cxn>
                    <a:cxn ang="0">
                      <a:pos x="0" y="0"/>
                    </a:cxn>
                    <a:cxn ang="0">
                      <a:pos x="0" y="0"/>
                    </a:cxn>
                  </a:cxnLst>
                  <a:rect l="0" t="0" r="0" b="0"/>
                  <a:pathLst>
                    <a:path w="618" h="120">
                      <a:moveTo>
                        <a:pt x="0" y="120"/>
                      </a:moveTo>
                      <a:cubicBezTo>
                        <a:pt x="92" y="88"/>
                        <a:pt x="185" y="56"/>
                        <a:pt x="288" y="36"/>
                      </a:cubicBezTo>
                      <a:cubicBezTo>
                        <a:pt x="391" y="16"/>
                        <a:pt x="564" y="6"/>
                        <a:pt x="618" y="0"/>
                      </a:cubicBezTo>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411" name="Arc 43"/>
                <p:cNvSpPr/>
                <p:nvPr/>
              </p:nvSpPr>
              <p:spPr>
                <a:xfrm flipV="1">
                  <a:off x="2494" y="1686"/>
                  <a:ext cx="191" cy="116"/>
                </a:xfrm>
                <a:custGeom>
                  <a:avLst/>
                  <a:gdLst/>
                  <a:ahLst/>
                  <a:cxnLst>
                    <a:cxn ang="0">
                      <a:pos x="0" y="0"/>
                    </a:cxn>
                    <a:cxn ang="0">
                      <a:pos x="0" y="0"/>
                    </a:cxn>
                    <a:cxn ang="0">
                      <a:pos x="0" y="0"/>
                    </a:cxn>
                  </a:cxnLst>
                  <a:rect l="0" t="0" r="0" b="0"/>
                  <a:pathLst>
                    <a:path w="38887" h="21600" fill="none">
                      <a:moveTo>
                        <a:pt x="-1" y="8649"/>
                      </a:moveTo>
                      <a:cubicBezTo>
                        <a:pt x="4078" y="3205"/>
                        <a:pt x="10483" y="-1"/>
                        <a:pt x="17287" y="0"/>
                      </a:cubicBezTo>
                      <a:cubicBezTo>
                        <a:pt x="29216" y="0"/>
                        <a:pt x="38887" y="9670"/>
                        <a:pt x="38887" y="21600"/>
                      </a:cubicBezTo>
                    </a:path>
                    <a:path w="38887" h="21600" stroke="0">
                      <a:moveTo>
                        <a:pt x="-1" y="8649"/>
                      </a:moveTo>
                      <a:cubicBezTo>
                        <a:pt x="4078" y="3205"/>
                        <a:pt x="10483" y="-1"/>
                        <a:pt x="17287" y="0"/>
                      </a:cubicBezTo>
                      <a:cubicBezTo>
                        <a:pt x="29216" y="0"/>
                        <a:pt x="38887" y="9670"/>
                        <a:pt x="38887" y="21600"/>
                      </a:cubicBezTo>
                      <a:lnTo>
                        <a:pt x="17287" y="21600"/>
                      </a:lnTo>
                      <a:lnTo>
                        <a:pt x="-1" y="8649"/>
                      </a:lnTo>
                      <a:close/>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412" name="Arc 44"/>
                <p:cNvSpPr/>
                <p:nvPr/>
              </p:nvSpPr>
              <p:spPr>
                <a:xfrm rot="5315854" flipV="1">
                  <a:off x="3077" y="2591"/>
                  <a:ext cx="325" cy="112"/>
                </a:xfrm>
                <a:custGeom>
                  <a:avLst/>
                  <a:gdLst/>
                  <a:ahLst/>
                  <a:cxnLst>
                    <a:cxn ang="0">
                      <a:pos x="0" y="0"/>
                    </a:cxn>
                    <a:cxn ang="0">
                      <a:pos x="0" y="0"/>
                    </a:cxn>
                    <a:cxn ang="0">
                      <a:pos x="0" y="0"/>
                    </a:cxn>
                  </a:cxnLst>
                  <a:rect l="0" t="0" r="0" b="0"/>
                  <a:pathLst>
                    <a:path w="38003" h="21600" fill="none">
                      <a:moveTo>
                        <a:pt x="0" y="13336"/>
                      </a:moveTo>
                      <a:cubicBezTo>
                        <a:pt x="3343" y="5263"/>
                        <a:pt x="11219" y="-1"/>
                        <a:pt x="19957" y="0"/>
                      </a:cubicBezTo>
                      <a:cubicBezTo>
                        <a:pt x="27226" y="0"/>
                        <a:pt x="34007" y="3656"/>
                        <a:pt x="38002" y="9729"/>
                      </a:cubicBezTo>
                    </a:path>
                    <a:path w="38003" h="21600" stroke="0">
                      <a:moveTo>
                        <a:pt x="0" y="13336"/>
                      </a:moveTo>
                      <a:cubicBezTo>
                        <a:pt x="3343" y="5263"/>
                        <a:pt x="11219" y="-1"/>
                        <a:pt x="19957" y="0"/>
                      </a:cubicBezTo>
                      <a:cubicBezTo>
                        <a:pt x="27226" y="0"/>
                        <a:pt x="34007" y="3656"/>
                        <a:pt x="38002" y="9729"/>
                      </a:cubicBezTo>
                      <a:lnTo>
                        <a:pt x="19957" y="21600"/>
                      </a:lnTo>
                      <a:lnTo>
                        <a:pt x="0" y="13336"/>
                      </a:lnTo>
                      <a:close/>
                    </a:path>
                  </a:pathLst>
                </a:custGeom>
                <a:noFill/>
                <a:ln w="57150" cap="flat" cmpd="sng">
                  <a:solidFill>
                    <a:srgbClr val="CC9900"/>
                  </a:solidFill>
                  <a:prstDash val="solid"/>
                  <a:round/>
                  <a:headEnd type="none" w="med" len="med"/>
                  <a:tailEnd type="none" w="med" len="med"/>
                </a:ln>
              </p:spPr>
              <p:txBody>
                <a:bodyPr/>
                <a:lstStyle/>
                <a:p>
                  <a:endParaRPr lang="zh-CN" altLang="en-US"/>
                </a:p>
              </p:txBody>
            </p:sp>
            <p:sp>
              <p:nvSpPr>
                <p:cNvPr id="413" name="Freeform 45"/>
                <p:cNvSpPr/>
                <p:nvPr/>
              </p:nvSpPr>
              <p:spPr>
                <a:xfrm rot="322858">
                  <a:off x="3209" y="2799"/>
                  <a:ext cx="27" cy="182"/>
                </a:xfrm>
                <a:custGeom>
                  <a:avLst/>
                  <a:gdLst/>
                  <a:ahLst/>
                  <a:cxnLst>
                    <a:cxn ang="0">
                      <a:pos x="433651" y="0"/>
                    </a:cxn>
                    <a:cxn ang="0">
                      <a:pos x="433651" y="1599"/>
                    </a:cxn>
                    <a:cxn ang="0">
                      <a:pos x="0" y="3305"/>
                    </a:cxn>
                  </a:cxnLst>
                  <a:rect l="0" t="0" r="0" b="0"/>
                  <a:pathLst>
                    <a:path w="14" h="150">
                      <a:moveTo>
                        <a:pt x="12" y="0"/>
                      </a:moveTo>
                      <a:cubicBezTo>
                        <a:pt x="13" y="23"/>
                        <a:pt x="14" y="47"/>
                        <a:pt x="12" y="72"/>
                      </a:cubicBezTo>
                      <a:cubicBezTo>
                        <a:pt x="10" y="97"/>
                        <a:pt x="1" y="137"/>
                        <a:pt x="0" y="150"/>
                      </a:cubicBezTo>
                    </a:path>
                  </a:pathLst>
                </a:custGeom>
                <a:noFill/>
                <a:ln w="57150" cap="flat" cmpd="sng">
                  <a:solidFill>
                    <a:srgbClr val="CC9900"/>
                  </a:solidFill>
                  <a:prstDash val="solid"/>
                  <a:round/>
                  <a:headEnd type="none" w="med" len="med"/>
                  <a:tailEnd type="none" w="med" len="med"/>
                </a:ln>
              </p:spPr>
              <p:txBody>
                <a:bodyPr/>
                <a:lstStyle/>
                <a:p>
                  <a:endParaRPr lang="zh-CN" altLang="en-US"/>
                </a:p>
              </p:txBody>
            </p:sp>
            <p:sp>
              <p:nvSpPr>
                <p:cNvPr id="414" name="Freeform 46"/>
                <p:cNvSpPr/>
                <p:nvPr/>
              </p:nvSpPr>
              <p:spPr>
                <a:xfrm rot="9607171">
                  <a:off x="3041" y="3003"/>
                  <a:ext cx="189" cy="89"/>
                </a:xfrm>
                <a:custGeom>
                  <a:avLst/>
                  <a:gdLst/>
                  <a:ahLst/>
                  <a:cxnLst>
                    <a:cxn ang="0">
                      <a:pos x="0" y="1"/>
                    </a:cxn>
                    <a:cxn ang="0">
                      <a:pos x="0" y="1"/>
                    </a:cxn>
                    <a:cxn ang="0">
                      <a:pos x="0" y="0"/>
                    </a:cxn>
                  </a:cxnLst>
                  <a:rect l="0" t="0" r="0" b="0"/>
                  <a:pathLst>
                    <a:path w="618" h="120">
                      <a:moveTo>
                        <a:pt x="0" y="120"/>
                      </a:moveTo>
                      <a:cubicBezTo>
                        <a:pt x="92" y="88"/>
                        <a:pt x="185" y="56"/>
                        <a:pt x="288" y="36"/>
                      </a:cubicBezTo>
                      <a:cubicBezTo>
                        <a:pt x="391" y="16"/>
                        <a:pt x="564" y="6"/>
                        <a:pt x="618" y="0"/>
                      </a:cubicBezTo>
                    </a:path>
                  </a:pathLst>
                </a:custGeom>
                <a:noFill/>
                <a:ln w="28575" cap="flat" cmpd="sng">
                  <a:solidFill>
                    <a:srgbClr val="CC9900"/>
                  </a:solidFill>
                  <a:prstDash val="solid"/>
                  <a:round/>
                  <a:headEnd type="none" w="med" len="med"/>
                  <a:tailEnd type="none" w="med" len="med"/>
                </a:ln>
              </p:spPr>
              <p:txBody>
                <a:bodyPr/>
                <a:lstStyle/>
                <a:p>
                  <a:endParaRPr lang="zh-CN" altLang="en-US"/>
                </a:p>
              </p:txBody>
            </p:sp>
            <p:sp>
              <p:nvSpPr>
                <p:cNvPr id="415" name="Freeform 47"/>
                <p:cNvSpPr/>
                <p:nvPr/>
              </p:nvSpPr>
              <p:spPr>
                <a:xfrm rot="976616">
                  <a:off x="3088" y="2370"/>
                  <a:ext cx="104" cy="738"/>
                </a:xfrm>
                <a:custGeom>
                  <a:avLst/>
                  <a:gdLst/>
                  <a:ahLst/>
                  <a:cxnLst>
                    <a:cxn ang="0">
                      <a:pos x="0" y="0"/>
                    </a:cxn>
                    <a:cxn ang="0">
                      <a:pos x="561184064" y="2147483647"/>
                    </a:cxn>
                    <a:cxn ang="0">
                      <a:pos x="846447040" y="2147483647"/>
                    </a:cxn>
                  </a:cxnLst>
                  <a:rect l="0" t="0" r="0" b="0"/>
                  <a:pathLst>
                    <a:path w="36" h="240">
                      <a:moveTo>
                        <a:pt x="0" y="0"/>
                      </a:moveTo>
                      <a:cubicBezTo>
                        <a:pt x="9" y="32"/>
                        <a:pt x="18" y="65"/>
                        <a:pt x="24" y="105"/>
                      </a:cubicBezTo>
                      <a:cubicBezTo>
                        <a:pt x="30" y="145"/>
                        <a:pt x="33" y="192"/>
                        <a:pt x="36" y="240"/>
                      </a:cubicBezTo>
                    </a:path>
                  </a:pathLst>
                </a:custGeom>
                <a:noFill/>
                <a:ln w="57150" cap="flat" cmpd="sng">
                  <a:solidFill>
                    <a:srgbClr val="CC9900"/>
                  </a:solidFill>
                  <a:prstDash val="solid"/>
                  <a:round/>
                  <a:headEnd type="none" w="med" len="med"/>
                  <a:tailEnd type="none" w="med" len="med"/>
                </a:ln>
              </p:spPr>
              <p:txBody>
                <a:bodyPr/>
                <a:lstStyle/>
                <a:p>
                  <a:endParaRPr lang="zh-CN" altLang="en-US"/>
                </a:p>
              </p:txBody>
            </p:sp>
            <p:sp>
              <p:nvSpPr>
                <p:cNvPr id="416" name="Freeform 48"/>
                <p:cNvSpPr/>
                <p:nvPr/>
              </p:nvSpPr>
              <p:spPr>
                <a:xfrm rot="322858">
                  <a:off x="3253" y="2379"/>
                  <a:ext cx="9" cy="122"/>
                </a:xfrm>
                <a:custGeom>
                  <a:avLst/>
                  <a:gdLst/>
                  <a:ahLst/>
                  <a:cxnLst>
                    <a:cxn ang="0">
                      <a:pos x="1" y="0"/>
                    </a:cxn>
                    <a:cxn ang="0">
                      <a:pos x="1" y="2"/>
                    </a:cxn>
                    <a:cxn ang="0">
                      <a:pos x="0" y="6"/>
                    </a:cxn>
                  </a:cxnLst>
                  <a:rect l="0" t="0" r="0" b="0"/>
                  <a:pathLst>
                    <a:path w="14" h="150">
                      <a:moveTo>
                        <a:pt x="12" y="0"/>
                      </a:moveTo>
                      <a:cubicBezTo>
                        <a:pt x="13" y="23"/>
                        <a:pt x="14" y="47"/>
                        <a:pt x="12" y="72"/>
                      </a:cubicBezTo>
                      <a:cubicBezTo>
                        <a:pt x="10" y="97"/>
                        <a:pt x="1" y="137"/>
                        <a:pt x="0" y="150"/>
                      </a:cubicBezTo>
                    </a:path>
                  </a:pathLst>
                </a:custGeom>
                <a:noFill/>
                <a:ln w="76200" cap="flat" cmpd="sng">
                  <a:solidFill>
                    <a:srgbClr val="CC9900"/>
                  </a:solidFill>
                  <a:prstDash val="solid"/>
                  <a:round/>
                  <a:headEnd type="none" w="med" len="med"/>
                  <a:tailEnd type="none" w="med" len="med"/>
                </a:ln>
              </p:spPr>
              <p:txBody>
                <a:bodyPr/>
                <a:lstStyle/>
                <a:p>
                  <a:endParaRPr lang="zh-CN" altLang="en-US"/>
                </a:p>
              </p:txBody>
            </p:sp>
            <p:sp>
              <p:nvSpPr>
                <p:cNvPr id="417" name="Arc 49"/>
                <p:cNvSpPr/>
                <p:nvPr/>
              </p:nvSpPr>
              <p:spPr>
                <a:xfrm rot="5315854" flipV="1">
                  <a:off x="3166" y="2251"/>
                  <a:ext cx="193" cy="76"/>
                </a:xfrm>
                <a:custGeom>
                  <a:avLst/>
                  <a:gdLst/>
                  <a:ahLst/>
                  <a:cxnLst>
                    <a:cxn ang="0">
                      <a:pos x="0" y="0"/>
                    </a:cxn>
                    <a:cxn ang="0">
                      <a:pos x="0" y="0"/>
                    </a:cxn>
                    <a:cxn ang="0">
                      <a:pos x="0" y="0"/>
                    </a:cxn>
                  </a:cxnLst>
                  <a:rect l="0" t="0" r="0" b="0"/>
                  <a:pathLst>
                    <a:path w="38003" h="21600" fill="none">
                      <a:moveTo>
                        <a:pt x="0" y="13336"/>
                      </a:moveTo>
                      <a:cubicBezTo>
                        <a:pt x="3343" y="5263"/>
                        <a:pt x="11219" y="-1"/>
                        <a:pt x="19957" y="0"/>
                      </a:cubicBezTo>
                      <a:cubicBezTo>
                        <a:pt x="27226" y="0"/>
                        <a:pt x="34007" y="3656"/>
                        <a:pt x="38002" y="9729"/>
                      </a:cubicBezTo>
                    </a:path>
                    <a:path w="38003" h="21600" stroke="0">
                      <a:moveTo>
                        <a:pt x="0" y="13336"/>
                      </a:moveTo>
                      <a:cubicBezTo>
                        <a:pt x="3343" y="5263"/>
                        <a:pt x="11219" y="-1"/>
                        <a:pt x="19957" y="0"/>
                      </a:cubicBezTo>
                      <a:cubicBezTo>
                        <a:pt x="27226" y="0"/>
                        <a:pt x="34007" y="3656"/>
                        <a:pt x="38002" y="9729"/>
                      </a:cubicBezTo>
                      <a:lnTo>
                        <a:pt x="19957" y="21600"/>
                      </a:lnTo>
                      <a:lnTo>
                        <a:pt x="0" y="13336"/>
                      </a:lnTo>
                      <a:close/>
                    </a:path>
                  </a:pathLst>
                </a:custGeom>
                <a:noFill/>
                <a:ln w="76200" cap="flat" cmpd="sng">
                  <a:solidFill>
                    <a:srgbClr val="CC9900"/>
                  </a:solidFill>
                  <a:prstDash val="solid"/>
                  <a:round/>
                  <a:headEnd type="none" w="med" len="med"/>
                  <a:tailEnd type="none" w="med" len="med"/>
                </a:ln>
              </p:spPr>
              <p:txBody>
                <a:bodyPr/>
                <a:lstStyle/>
                <a:p>
                  <a:endParaRPr lang="zh-CN" altLang="en-US"/>
                </a:p>
              </p:txBody>
            </p:sp>
            <p:sp>
              <p:nvSpPr>
                <p:cNvPr id="418" name="Freeform 50"/>
                <p:cNvSpPr/>
                <p:nvPr/>
              </p:nvSpPr>
              <p:spPr>
                <a:xfrm>
                  <a:off x="3260" y="1836"/>
                  <a:ext cx="27" cy="375"/>
                </a:xfrm>
                <a:custGeom>
                  <a:avLst/>
                  <a:gdLst/>
                  <a:ahLst/>
                  <a:cxnLst>
                    <a:cxn ang="0">
                      <a:pos x="0" y="0"/>
                    </a:cxn>
                    <a:cxn ang="0">
                      <a:pos x="1" y="0"/>
                    </a:cxn>
                    <a:cxn ang="0">
                      <a:pos x="1" y="0"/>
                    </a:cxn>
                  </a:cxnLst>
                  <a:rect l="0" t="0" r="0" b="0"/>
                  <a:pathLst>
                    <a:path w="39" h="1062">
                      <a:moveTo>
                        <a:pt x="0" y="0"/>
                      </a:moveTo>
                      <a:cubicBezTo>
                        <a:pt x="16" y="223"/>
                        <a:pt x="33" y="447"/>
                        <a:pt x="36" y="624"/>
                      </a:cubicBezTo>
                      <a:cubicBezTo>
                        <a:pt x="39" y="801"/>
                        <a:pt x="28" y="931"/>
                        <a:pt x="18" y="1062"/>
                      </a:cubicBezTo>
                    </a:path>
                  </a:pathLst>
                </a:custGeom>
                <a:noFill/>
                <a:ln w="76200" cap="flat" cmpd="sng">
                  <a:solidFill>
                    <a:srgbClr val="CC9900"/>
                  </a:solidFill>
                  <a:prstDash val="solid"/>
                  <a:round/>
                  <a:headEnd type="none" w="med" len="med"/>
                  <a:tailEnd type="none" w="med" len="med"/>
                </a:ln>
              </p:spPr>
              <p:txBody>
                <a:bodyPr/>
                <a:lstStyle/>
                <a:p>
                  <a:endParaRPr lang="zh-CN" altLang="en-US"/>
                </a:p>
              </p:txBody>
            </p:sp>
            <p:sp>
              <p:nvSpPr>
                <p:cNvPr id="419" name="Freeform 51"/>
                <p:cNvSpPr/>
                <p:nvPr/>
              </p:nvSpPr>
              <p:spPr>
                <a:xfrm>
                  <a:off x="3101" y="1625"/>
                  <a:ext cx="175" cy="227"/>
                </a:xfrm>
                <a:custGeom>
                  <a:avLst/>
                  <a:gdLst/>
                  <a:ahLst/>
                  <a:cxnLst>
                    <a:cxn ang="0">
                      <a:pos x="0" y="0"/>
                    </a:cxn>
                    <a:cxn ang="0">
                      <a:pos x="1" y="1"/>
                    </a:cxn>
                    <a:cxn ang="0">
                      <a:pos x="1" y="3"/>
                    </a:cxn>
                  </a:cxnLst>
                  <a:rect l="0" t="0" r="0" b="0"/>
                  <a:pathLst>
                    <a:path w="318" h="303">
                      <a:moveTo>
                        <a:pt x="0" y="0"/>
                      </a:moveTo>
                      <a:cubicBezTo>
                        <a:pt x="71" y="44"/>
                        <a:pt x="142" y="88"/>
                        <a:pt x="195" y="138"/>
                      </a:cubicBezTo>
                      <a:cubicBezTo>
                        <a:pt x="248" y="188"/>
                        <a:pt x="283" y="245"/>
                        <a:pt x="318" y="303"/>
                      </a:cubicBezTo>
                    </a:path>
                  </a:pathLst>
                </a:custGeom>
                <a:noFill/>
                <a:ln w="38100" cap="flat" cmpd="sng">
                  <a:solidFill>
                    <a:srgbClr val="CC9900"/>
                  </a:solidFill>
                  <a:prstDash val="solid"/>
                  <a:round/>
                  <a:headEnd type="none" w="med" len="med"/>
                  <a:tailEnd type="none" w="med" len="med"/>
                </a:ln>
              </p:spPr>
              <p:txBody>
                <a:bodyPr/>
                <a:lstStyle/>
                <a:p>
                  <a:endParaRPr lang="zh-CN" altLang="en-US"/>
                </a:p>
              </p:txBody>
            </p:sp>
            <p:sp>
              <p:nvSpPr>
                <p:cNvPr id="420" name="Freeform 52"/>
                <p:cNvSpPr/>
                <p:nvPr/>
              </p:nvSpPr>
              <p:spPr>
                <a:xfrm rot="-275533">
                  <a:off x="3118" y="1606"/>
                  <a:ext cx="27" cy="579"/>
                </a:xfrm>
                <a:custGeom>
                  <a:avLst/>
                  <a:gdLst/>
                  <a:ahLst/>
                  <a:cxnLst>
                    <a:cxn ang="0">
                      <a:pos x="0" y="0"/>
                    </a:cxn>
                    <a:cxn ang="0">
                      <a:pos x="2" y="138030336"/>
                    </a:cxn>
                    <a:cxn ang="0">
                      <a:pos x="2" y="316015776"/>
                    </a:cxn>
                  </a:cxnLst>
                  <a:rect l="0" t="0" r="0" b="0"/>
                  <a:pathLst>
                    <a:path w="36" h="240">
                      <a:moveTo>
                        <a:pt x="0" y="0"/>
                      </a:moveTo>
                      <a:cubicBezTo>
                        <a:pt x="9" y="32"/>
                        <a:pt x="18" y="65"/>
                        <a:pt x="24" y="105"/>
                      </a:cubicBezTo>
                      <a:cubicBezTo>
                        <a:pt x="30" y="145"/>
                        <a:pt x="33" y="192"/>
                        <a:pt x="36" y="240"/>
                      </a:cubicBezTo>
                    </a:path>
                  </a:pathLst>
                </a:custGeom>
                <a:noFill/>
                <a:ln w="19050" cap="flat" cmpd="sng">
                  <a:solidFill>
                    <a:srgbClr val="CC9900"/>
                  </a:solidFill>
                  <a:prstDash val="solid"/>
                  <a:round/>
                  <a:headEnd type="none" w="med" len="med"/>
                  <a:tailEnd type="none" w="med" len="med"/>
                </a:ln>
              </p:spPr>
              <p:txBody>
                <a:bodyPr/>
                <a:lstStyle/>
                <a:p>
                  <a:endParaRPr lang="zh-CN" altLang="en-US"/>
                </a:p>
              </p:txBody>
            </p:sp>
            <p:sp>
              <p:nvSpPr>
                <p:cNvPr id="421" name="Freeform 53"/>
                <p:cNvSpPr/>
                <p:nvPr/>
              </p:nvSpPr>
              <p:spPr>
                <a:xfrm rot="-275533">
                  <a:off x="3133" y="1617"/>
                  <a:ext cx="27" cy="579"/>
                </a:xfrm>
                <a:custGeom>
                  <a:avLst/>
                  <a:gdLst/>
                  <a:ahLst/>
                  <a:cxnLst>
                    <a:cxn ang="0">
                      <a:pos x="0" y="0"/>
                    </a:cxn>
                    <a:cxn ang="0">
                      <a:pos x="2" y="138030336"/>
                    </a:cxn>
                    <a:cxn ang="0">
                      <a:pos x="2" y="316015776"/>
                    </a:cxn>
                  </a:cxnLst>
                  <a:rect l="0" t="0" r="0" b="0"/>
                  <a:pathLst>
                    <a:path w="36" h="240">
                      <a:moveTo>
                        <a:pt x="0" y="0"/>
                      </a:moveTo>
                      <a:cubicBezTo>
                        <a:pt x="9" y="32"/>
                        <a:pt x="18" y="65"/>
                        <a:pt x="24" y="105"/>
                      </a:cubicBezTo>
                      <a:cubicBezTo>
                        <a:pt x="30" y="145"/>
                        <a:pt x="33" y="192"/>
                        <a:pt x="36" y="240"/>
                      </a:cubicBezTo>
                    </a:path>
                  </a:pathLst>
                </a:custGeom>
                <a:noFill/>
                <a:ln w="38100" cap="flat" cmpd="sng">
                  <a:solidFill>
                    <a:srgbClr val="CC9900"/>
                  </a:solidFill>
                  <a:prstDash val="solid"/>
                  <a:round/>
                  <a:headEnd type="none" w="med" len="med"/>
                  <a:tailEnd type="none" w="med" len="med"/>
                </a:ln>
              </p:spPr>
              <p:txBody>
                <a:bodyPr/>
                <a:lstStyle/>
                <a:p>
                  <a:endParaRPr lang="zh-CN" altLang="en-US"/>
                </a:p>
              </p:txBody>
            </p:sp>
            <p:sp>
              <p:nvSpPr>
                <p:cNvPr id="422" name="Rectangle 54"/>
                <p:cNvSpPr/>
                <p:nvPr/>
              </p:nvSpPr>
              <p:spPr>
                <a:xfrm rot="-506254">
                  <a:off x="3146" y="1659"/>
                  <a:ext cx="54" cy="596"/>
                </a:xfrm>
                <a:prstGeom prst="rect">
                  <a:avLst/>
                </a:prstGeom>
                <a:solidFill>
                  <a:srgbClr val="CC9900"/>
                </a:solidFill>
                <a:ln w="19050" cap="flat" cmpd="sng">
                  <a:solidFill>
                    <a:srgbClr val="CC99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423" name="Rectangle 55"/>
                <p:cNvSpPr/>
                <p:nvPr/>
              </p:nvSpPr>
              <p:spPr>
                <a:xfrm rot="-506254">
                  <a:off x="3173" y="1694"/>
                  <a:ext cx="54" cy="526"/>
                </a:xfrm>
                <a:prstGeom prst="rect">
                  <a:avLst/>
                </a:prstGeom>
                <a:solidFill>
                  <a:srgbClr val="CC9900"/>
                </a:solidFill>
                <a:ln w="19050" cap="flat" cmpd="sng">
                  <a:solidFill>
                    <a:srgbClr val="CC99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424" name="Rectangle 56"/>
                <p:cNvSpPr/>
                <p:nvPr/>
              </p:nvSpPr>
              <p:spPr>
                <a:xfrm rot="-506254">
                  <a:off x="3204" y="1733"/>
                  <a:ext cx="54" cy="451"/>
                </a:xfrm>
                <a:prstGeom prst="rect">
                  <a:avLst/>
                </a:prstGeom>
                <a:solidFill>
                  <a:srgbClr val="CC9900"/>
                </a:solidFill>
                <a:ln w="19050" cap="flat" cmpd="sng">
                  <a:solidFill>
                    <a:srgbClr val="CC99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425" name="Oval 57"/>
                <p:cNvSpPr/>
                <p:nvPr/>
              </p:nvSpPr>
              <p:spPr>
                <a:xfrm>
                  <a:off x="3212" y="1800"/>
                  <a:ext cx="56" cy="56"/>
                </a:xfrm>
                <a:prstGeom prst="ellipse">
                  <a:avLst/>
                </a:prstGeom>
                <a:solidFill>
                  <a:srgbClr val="CC9900"/>
                </a:solidFill>
                <a:ln w="19050" cap="flat" cmpd="sng">
                  <a:solidFill>
                    <a:srgbClr val="CC9900"/>
                  </a:solidFill>
                  <a:prstDash val="solid"/>
                  <a:round/>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426" name="Rectangle 58"/>
                <p:cNvSpPr/>
                <p:nvPr/>
              </p:nvSpPr>
              <p:spPr>
                <a:xfrm rot="-325021">
                  <a:off x="3175" y="2207"/>
                  <a:ext cx="56" cy="315"/>
                </a:xfrm>
                <a:prstGeom prst="rect">
                  <a:avLst/>
                </a:prstGeom>
                <a:solidFill>
                  <a:srgbClr val="CC9900"/>
                </a:solidFill>
                <a:ln w="19050" cap="flat" cmpd="sng">
                  <a:solidFill>
                    <a:srgbClr val="CC99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427" name="Rectangle 59"/>
                <p:cNvSpPr/>
                <p:nvPr/>
              </p:nvSpPr>
              <p:spPr>
                <a:xfrm rot="637125">
                  <a:off x="3119" y="2733"/>
                  <a:ext cx="56" cy="345"/>
                </a:xfrm>
                <a:prstGeom prst="rect">
                  <a:avLst/>
                </a:prstGeom>
                <a:solidFill>
                  <a:srgbClr val="CC9900"/>
                </a:solidFill>
                <a:ln w="19050" cap="flat" cmpd="sng">
                  <a:solidFill>
                    <a:srgbClr val="CC99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428" name="Rectangle 60"/>
                <p:cNvSpPr/>
                <p:nvPr/>
              </p:nvSpPr>
              <p:spPr>
                <a:xfrm rot="637125">
                  <a:off x="3153" y="2777"/>
                  <a:ext cx="56" cy="258"/>
                </a:xfrm>
                <a:prstGeom prst="rect">
                  <a:avLst/>
                </a:prstGeom>
                <a:solidFill>
                  <a:srgbClr val="CC9900"/>
                </a:solidFill>
                <a:ln w="19050" cap="flat" cmpd="sng">
                  <a:solidFill>
                    <a:srgbClr val="CC99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429" name="Freeform 61"/>
                <p:cNvSpPr/>
                <p:nvPr/>
              </p:nvSpPr>
              <p:spPr>
                <a:xfrm rot="-275533">
                  <a:off x="3079" y="1606"/>
                  <a:ext cx="28" cy="557"/>
                </a:xfrm>
                <a:custGeom>
                  <a:avLst/>
                  <a:gdLst/>
                  <a:ahLst/>
                  <a:cxnLst>
                    <a:cxn ang="0">
                      <a:pos x="0" y="0"/>
                    </a:cxn>
                    <a:cxn ang="0">
                      <a:pos x="2" y="74482008"/>
                    </a:cxn>
                    <a:cxn ang="0">
                      <a:pos x="2" y="170080208"/>
                    </a:cxn>
                  </a:cxnLst>
                  <a:rect l="0" t="0" r="0" b="0"/>
                  <a:pathLst>
                    <a:path w="36" h="240">
                      <a:moveTo>
                        <a:pt x="0" y="0"/>
                      </a:moveTo>
                      <a:cubicBezTo>
                        <a:pt x="9" y="32"/>
                        <a:pt x="18" y="65"/>
                        <a:pt x="24" y="105"/>
                      </a:cubicBezTo>
                      <a:cubicBezTo>
                        <a:pt x="30" y="145"/>
                        <a:pt x="33" y="192"/>
                        <a:pt x="36" y="240"/>
                      </a:cubicBezTo>
                    </a:path>
                  </a:pathLst>
                </a:custGeom>
                <a:noFill/>
                <a:ln w="76200" cap="flat" cmpd="sng">
                  <a:solidFill>
                    <a:srgbClr val="FFCC00"/>
                  </a:solidFill>
                  <a:prstDash val="solid"/>
                  <a:round/>
                  <a:headEnd type="none" w="med" len="med"/>
                  <a:tailEnd type="none" w="med" len="med"/>
                </a:ln>
              </p:spPr>
              <p:txBody>
                <a:bodyPr/>
                <a:lstStyle/>
                <a:p>
                  <a:endParaRPr lang="zh-CN" altLang="en-US"/>
                </a:p>
              </p:txBody>
            </p:sp>
            <p:sp>
              <p:nvSpPr>
                <p:cNvPr id="430" name="Freeform 62"/>
                <p:cNvSpPr/>
                <p:nvPr/>
              </p:nvSpPr>
              <p:spPr>
                <a:xfrm>
                  <a:off x="3084" y="1594"/>
                  <a:ext cx="207" cy="245"/>
                </a:xfrm>
                <a:custGeom>
                  <a:avLst/>
                  <a:gdLst/>
                  <a:ahLst/>
                  <a:cxnLst>
                    <a:cxn ang="0">
                      <a:pos x="0" y="0"/>
                    </a:cxn>
                    <a:cxn ang="0">
                      <a:pos x="1" y="5"/>
                    </a:cxn>
                    <a:cxn ang="0">
                      <a:pos x="1" y="10"/>
                    </a:cxn>
                  </a:cxnLst>
                  <a:rect l="0" t="0" r="0" b="0"/>
                  <a:pathLst>
                    <a:path w="318" h="303">
                      <a:moveTo>
                        <a:pt x="0" y="0"/>
                      </a:moveTo>
                      <a:cubicBezTo>
                        <a:pt x="71" y="44"/>
                        <a:pt x="142" y="88"/>
                        <a:pt x="195" y="138"/>
                      </a:cubicBezTo>
                      <a:cubicBezTo>
                        <a:pt x="248" y="188"/>
                        <a:pt x="283" y="245"/>
                        <a:pt x="318" y="303"/>
                      </a:cubicBezTo>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431" name="Freeform 63"/>
                <p:cNvSpPr/>
                <p:nvPr/>
              </p:nvSpPr>
              <p:spPr>
                <a:xfrm rot="9607171">
                  <a:off x="3034" y="3016"/>
                  <a:ext cx="209" cy="90"/>
                </a:xfrm>
                <a:custGeom>
                  <a:avLst/>
                  <a:gdLst/>
                  <a:ahLst/>
                  <a:cxnLst>
                    <a:cxn ang="0">
                      <a:pos x="0" y="2"/>
                    </a:cxn>
                    <a:cxn ang="0">
                      <a:pos x="0" y="2"/>
                    </a:cxn>
                    <a:cxn ang="0">
                      <a:pos x="0" y="0"/>
                    </a:cxn>
                  </a:cxnLst>
                  <a:rect l="0" t="0" r="0" b="0"/>
                  <a:pathLst>
                    <a:path w="618" h="120">
                      <a:moveTo>
                        <a:pt x="0" y="120"/>
                      </a:moveTo>
                      <a:cubicBezTo>
                        <a:pt x="92" y="88"/>
                        <a:pt x="185" y="56"/>
                        <a:pt x="288" y="36"/>
                      </a:cubicBezTo>
                      <a:cubicBezTo>
                        <a:pt x="391" y="16"/>
                        <a:pt x="564" y="6"/>
                        <a:pt x="618" y="0"/>
                      </a:cubicBezTo>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432" name="Arc 64"/>
                <p:cNvSpPr/>
                <p:nvPr/>
              </p:nvSpPr>
              <p:spPr>
                <a:xfrm rot="5315854" flipV="1">
                  <a:off x="3107" y="2593"/>
                  <a:ext cx="308" cy="111"/>
                </a:xfrm>
                <a:custGeom>
                  <a:avLst/>
                  <a:gdLst/>
                  <a:ahLst/>
                  <a:cxnLst>
                    <a:cxn ang="0">
                      <a:pos x="0" y="0"/>
                    </a:cxn>
                    <a:cxn ang="0">
                      <a:pos x="0" y="0"/>
                    </a:cxn>
                    <a:cxn ang="0">
                      <a:pos x="0" y="0"/>
                    </a:cxn>
                  </a:cxnLst>
                  <a:rect l="0" t="0" r="0" b="0"/>
                  <a:pathLst>
                    <a:path w="38003" h="21600" fill="none">
                      <a:moveTo>
                        <a:pt x="0" y="13336"/>
                      </a:moveTo>
                      <a:cubicBezTo>
                        <a:pt x="3343" y="5263"/>
                        <a:pt x="11219" y="-1"/>
                        <a:pt x="19957" y="0"/>
                      </a:cubicBezTo>
                      <a:cubicBezTo>
                        <a:pt x="27226" y="0"/>
                        <a:pt x="34007" y="3656"/>
                        <a:pt x="38002" y="9729"/>
                      </a:cubicBezTo>
                    </a:path>
                    <a:path w="38003" h="21600" stroke="0">
                      <a:moveTo>
                        <a:pt x="0" y="13336"/>
                      </a:moveTo>
                      <a:cubicBezTo>
                        <a:pt x="3343" y="5263"/>
                        <a:pt x="11219" y="-1"/>
                        <a:pt x="19957" y="0"/>
                      </a:cubicBezTo>
                      <a:cubicBezTo>
                        <a:pt x="27226" y="0"/>
                        <a:pt x="34007" y="3656"/>
                        <a:pt x="38002" y="9729"/>
                      </a:cubicBezTo>
                      <a:lnTo>
                        <a:pt x="19957" y="21600"/>
                      </a:lnTo>
                      <a:lnTo>
                        <a:pt x="0" y="13336"/>
                      </a:lnTo>
                      <a:close/>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433" name="Freeform 65"/>
                <p:cNvSpPr/>
                <p:nvPr/>
              </p:nvSpPr>
              <p:spPr>
                <a:xfrm rot="322858">
                  <a:off x="3230" y="2806"/>
                  <a:ext cx="27" cy="182"/>
                </a:xfrm>
                <a:custGeom>
                  <a:avLst/>
                  <a:gdLst/>
                  <a:ahLst/>
                  <a:cxnLst>
                    <a:cxn ang="0">
                      <a:pos x="433651" y="0"/>
                    </a:cxn>
                    <a:cxn ang="0">
                      <a:pos x="433651" y="1599"/>
                    </a:cxn>
                    <a:cxn ang="0">
                      <a:pos x="0" y="3305"/>
                    </a:cxn>
                  </a:cxnLst>
                  <a:rect l="0" t="0" r="0" b="0"/>
                  <a:pathLst>
                    <a:path w="14" h="150">
                      <a:moveTo>
                        <a:pt x="12" y="0"/>
                      </a:moveTo>
                      <a:cubicBezTo>
                        <a:pt x="13" y="23"/>
                        <a:pt x="14" y="47"/>
                        <a:pt x="12" y="72"/>
                      </a:cubicBezTo>
                      <a:cubicBezTo>
                        <a:pt x="10" y="97"/>
                        <a:pt x="1" y="137"/>
                        <a:pt x="0" y="150"/>
                      </a:cubicBezTo>
                    </a:path>
                  </a:pathLst>
                </a:custGeom>
                <a:noFill/>
                <a:ln w="19050" cap="flat" cmpd="sng">
                  <a:solidFill>
                    <a:schemeClr val="tx1"/>
                  </a:solidFill>
                  <a:prstDash val="solid"/>
                  <a:round/>
                  <a:headEnd type="none" w="med" len="med"/>
                  <a:tailEnd type="none" w="med" len="med"/>
                </a:ln>
              </p:spPr>
              <p:txBody>
                <a:bodyPr/>
                <a:lstStyle/>
                <a:p>
                  <a:endParaRPr lang="zh-CN" altLang="en-US"/>
                </a:p>
              </p:txBody>
            </p:sp>
            <p:grpSp>
              <p:nvGrpSpPr>
                <p:cNvPr id="434" name="Group 66"/>
                <p:cNvGrpSpPr/>
                <p:nvPr/>
              </p:nvGrpSpPr>
              <p:grpSpPr>
                <a:xfrm>
                  <a:off x="3260" y="1839"/>
                  <a:ext cx="75" cy="665"/>
                  <a:chOff x="4946" y="2409"/>
                  <a:chExt cx="75" cy="665"/>
                </a:xfrm>
              </p:grpSpPr>
              <p:sp>
                <p:nvSpPr>
                  <p:cNvPr id="435" name="Freeform 67"/>
                  <p:cNvSpPr/>
                  <p:nvPr/>
                </p:nvSpPr>
                <p:spPr>
                  <a:xfrm>
                    <a:off x="4977" y="2409"/>
                    <a:ext cx="27" cy="375"/>
                  </a:xfrm>
                  <a:custGeom>
                    <a:avLst/>
                    <a:gdLst/>
                    <a:ahLst/>
                    <a:cxnLst>
                      <a:cxn ang="0">
                        <a:pos x="0" y="0"/>
                      </a:cxn>
                      <a:cxn ang="0">
                        <a:pos x="1" y="0"/>
                      </a:cxn>
                      <a:cxn ang="0">
                        <a:pos x="1" y="0"/>
                      </a:cxn>
                    </a:cxnLst>
                    <a:rect l="0" t="0" r="0" b="0"/>
                    <a:pathLst>
                      <a:path w="39" h="1062">
                        <a:moveTo>
                          <a:pt x="0" y="0"/>
                        </a:moveTo>
                        <a:cubicBezTo>
                          <a:pt x="16" y="223"/>
                          <a:pt x="33" y="447"/>
                          <a:pt x="36" y="624"/>
                        </a:cubicBezTo>
                        <a:cubicBezTo>
                          <a:pt x="39" y="801"/>
                          <a:pt x="28" y="931"/>
                          <a:pt x="18" y="1062"/>
                        </a:cubicBezTo>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436" name="Arc 68"/>
                  <p:cNvSpPr/>
                  <p:nvPr/>
                </p:nvSpPr>
                <p:spPr>
                  <a:xfrm rot="5315854" flipV="1">
                    <a:off x="4889" y="2823"/>
                    <a:ext cx="176" cy="75"/>
                  </a:xfrm>
                  <a:custGeom>
                    <a:avLst/>
                    <a:gdLst/>
                    <a:ahLst/>
                    <a:cxnLst>
                      <a:cxn ang="0">
                        <a:pos x="0" y="0"/>
                      </a:cxn>
                      <a:cxn ang="0">
                        <a:pos x="0" y="0"/>
                      </a:cxn>
                      <a:cxn ang="0">
                        <a:pos x="0" y="0"/>
                      </a:cxn>
                    </a:cxnLst>
                    <a:rect l="0" t="0" r="0" b="0"/>
                    <a:pathLst>
                      <a:path w="38003" h="21600" fill="none">
                        <a:moveTo>
                          <a:pt x="0" y="13336"/>
                        </a:moveTo>
                        <a:cubicBezTo>
                          <a:pt x="3343" y="5263"/>
                          <a:pt x="11219" y="-1"/>
                          <a:pt x="19957" y="0"/>
                        </a:cubicBezTo>
                        <a:cubicBezTo>
                          <a:pt x="27226" y="0"/>
                          <a:pt x="34007" y="3656"/>
                          <a:pt x="38002" y="9729"/>
                        </a:cubicBezTo>
                      </a:path>
                      <a:path w="38003" h="21600" stroke="0">
                        <a:moveTo>
                          <a:pt x="0" y="13336"/>
                        </a:moveTo>
                        <a:cubicBezTo>
                          <a:pt x="3343" y="5263"/>
                          <a:pt x="11219" y="-1"/>
                          <a:pt x="19957" y="0"/>
                        </a:cubicBezTo>
                        <a:cubicBezTo>
                          <a:pt x="27226" y="0"/>
                          <a:pt x="34007" y="3656"/>
                          <a:pt x="38002" y="9729"/>
                        </a:cubicBezTo>
                        <a:lnTo>
                          <a:pt x="19957" y="21600"/>
                        </a:lnTo>
                        <a:lnTo>
                          <a:pt x="0" y="13336"/>
                        </a:lnTo>
                        <a:close/>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437" name="Freeform 69"/>
                  <p:cNvSpPr/>
                  <p:nvPr/>
                </p:nvSpPr>
                <p:spPr>
                  <a:xfrm rot="322858">
                    <a:off x="4968" y="2952"/>
                    <a:ext cx="9" cy="122"/>
                  </a:xfrm>
                  <a:custGeom>
                    <a:avLst/>
                    <a:gdLst/>
                    <a:ahLst/>
                    <a:cxnLst>
                      <a:cxn ang="0">
                        <a:pos x="1" y="0"/>
                      </a:cxn>
                      <a:cxn ang="0">
                        <a:pos x="1" y="2"/>
                      </a:cxn>
                      <a:cxn ang="0">
                        <a:pos x="0" y="6"/>
                      </a:cxn>
                    </a:cxnLst>
                    <a:rect l="0" t="0" r="0" b="0"/>
                    <a:pathLst>
                      <a:path w="14" h="150">
                        <a:moveTo>
                          <a:pt x="12" y="0"/>
                        </a:moveTo>
                        <a:cubicBezTo>
                          <a:pt x="13" y="23"/>
                          <a:pt x="14" y="47"/>
                          <a:pt x="12" y="72"/>
                        </a:cubicBezTo>
                        <a:cubicBezTo>
                          <a:pt x="10" y="97"/>
                          <a:pt x="1" y="137"/>
                          <a:pt x="0" y="150"/>
                        </a:cubicBezTo>
                      </a:path>
                    </a:pathLst>
                  </a:custGeom>
                  <a:noFill/>
                  <a:ln w="19050" cap="flat" cmpd="sng">
                    <a:solidFill>
                      <a:schemeClr val="tx1"/>
                    </a:solidFill>
                    <a:prstDash val="solid"/>
                    <a:round/>
                    <a:headEnd type="none" w="med" len="med"/>
                    <a:tailEnd type="none" w="med" len="med"/>
                  </a:ln>
                </p:spPr>
                <p:txBody>
                  <a:bodyPr/>
                  <a:lstStyle/>
                  <a:p>
                    <a:endParaRPr lang="zh-CN" altLang="en-US"/>
                  </a:p>
                </p:txBody>
              </p:sp>
            </p:grpSp>
            <p:sp>
              <p:nvSpPr>
                <p:cNvPr id="438" name="Freeform 70"/>
                <p:cNvSpPr/>
                <p:nvPr/>
              </p:nvSpPr>
              <p:spPr>
                <a:xfrm rot="976616">
                  <a:off x="3065" y="2373"/>
                  <a:ext cx="100" cy="764"/>
                </a:xfrm>
                <a:custGeom>
                  <a:avLst/>
                  <a:gdLst/>
                  <a:ahLst/>
                  <a:cxnLst>
                    <a:cxn ang="0">
                      <a:pos x="0" y="0"/>
                    </a:cxn>
                    <a:cxn ang="0">
                      <a:pos x="303082208" y="2147483647"/>
                    </a:cxn>
                    <a:cxn ang="0">
                      <a:pos x="452502720" y="2147483647"/>
                    </a:cxn>
                  </a:cxnLst>
                  <a:rect l="0" t="0" r="0" b="0"/>
                  <a:pathLst>
                    <a:path w="36" h="240">
                      <a:moveTo>
                        <a:pt x="0" y="0"/>
                      </a:moveTo>
                      <a:cubicBezTo>
                        <a:pt x="9" y="32"/>
                        <a:pt x="18" y="65"/>
                        <a:pt x="24" y="105"/>
                      </a:cubicBezTo>
                      <a:cubicBezTo>
                        <a:pt x="30" y="145"/>
                        <a:pt x="33" y="192"/>
                        <a:pt x="36" y="240"/>
                      </a:cubicBezTo>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439" name="Freeform 71"/>
                <p:cNvSpPr/>
                <p:nvPr/>
              </p:nvSpPr>
              <p:spPr>
                <a:xfrm rot="-275533">
                  <a:off x="3107" y="1583"/>
                  <a:ext cx="27" cy="579"/>
                </a:xfrm>
                <a:custGeom>
                  <a:avLst/>
                  <a:gdLst/>
                  <a:ahLst/>
                  <a:cxnLst>
                    <a:cxn ang="0">
                      <a:pos x="0" y="0"/>
                    </a:cxn>
                    <a:cxn ang="0">
                      <a:pos x="2" y="138030336"/>
                    </a:cxn>
                    <a:cxn ang="0">
                      <a:pos x="2" y="316015776"/>
                    </a:cxn>
                  </a:cxnLst>
                  <a:rect l="0" t="0" r="0" b="0"/>
                  <a:pathLst>
                    <a:path w="36" h="240">
                      <a:moveTo>
                        <a:pt x="0" y="0"/>
                      </a:moveTo>
                      <a:cubicBezTo>
                        <a:pt x="9" y="32"/>
                        <a:pt x="18" y="65"/>
                        <a:pt x="24" y="105"/>
                      </a:cubicBezTo>
                      <a:cubicBezTo>
                        <a:pt x="30" y="145"/>
                        <a:pt x="33" y="192"/>
                        <a:pt x="36" y="240"/>
                      </a:cubicBezTo>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440" name="AutoShape 72"/>
                <p:cNvSpPr/>
                <p:nvPr/>
              </p:nvSpPr>
              <p:spPr>
                <a:xfrm rot="-275533">
                  <a:off x="3089" y="2152"/>
                  <a:ext cx="146" cy="232"/>
                </a:xfrm>
                <a:prstGeom prst="moon">
                  <a:avLst>
                    <a:gd name="adj" fmla="val 50000"/>
                  </a:avLst>
                </a:prstGeom>
                <a:solidFill>
                  <a:srgbClr val="CC9900"/>
                </a:solidFill>
                <a:ln w="19050" cap="flat" cmpd="sng">
                  <a:solidFill>
                    <a:srgbClr val="CC99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grpSp>
          <p:grpSp>
            <p:nvGrpSpPr>
              <p:cNvPr id="441" name="Group 73"/>
              <p:cNvGrpSpPr/>
              <p:nvPr/>
            </p:nvGrpSpPr>
            <p:grpSpPr>
              <a:xfrm>
                <a:off x="4608" y="931"/>
                <a:ext cx="285" cy="159"/>
                <a:chOff x="3618" y="2563"/>
                <a:chExt cx="357" cy="285"/>
              </a:xfrm>
            </p:grpSpPr>
            <p:sp>
              <p:nvSpPr>
                <p:cNvPr id="442" name="Oval 74"/>
                <p:cNvSpPr/>
                <p:nvPr/>
              </p:nvSpPr>
              <p:spPr>
                <a:xfrm>
                  <a:off x="3618" y="2563"/>
                  <a:ext cx="357" cy="285"/>
                </a:xfrm>
                <a:prstGeom prst="ellipse">
                  <a:avLst/>
                </a:prstGeom>
                <a:solidFill>
                  <a:schemeClr val="bg1"/>
                </a:solidFill>
                <a:ln w="19050" cap="flat" cmpd="sng">
                  <a:solidFill>
                    <a:schemeClr val="tx1"/>
                  </a:solidFill>
                  <a:prstDash val="solid"/>
                  <a:round/>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443" name="AutoShape 75"/>
                <p:cNvSpPr/>
                <p:nvPr/>
              </p:nvSpPr>
              <p:spPr>
                <a:xfrm>
                  <a:off x="3623" y="2574"/>
                  <a:ext cx="155" cy="262"/>
                </a:xfrm>
                <a:prstGeom prst="moon">
                  <a:avLst>
                    <a:gd name="adj" fmla="val 50000"/>
                  </a:avLst>
                </a:prstGeom>
                <a:solidFill>
                  <a:srgbClr val="CC9900"/>
                </a:solidFill>
                <a:ln w="19050" cap="flat" cmpd="sng">
                  <a:solidFill>
                    <a:schemeClr val="tx1"/>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grpSp>
          <p:grpSp>
            <p:nvGrpSpPr>
              <p:cNvPr id="444" name="Group 76"/>
              <p:cNvGrpSpPr/>
              <p:nvPr/>
            </p:nvGrpSpPr>
            <p:grpSpPr>
              <a:xfrm>
                <a:off x="4492" y="1371"/>
                <a:ext cx="120" cy="105"/>
                <a:chOff x="3406" y="2331"/>
                <a:chExt cx="150" cy="189"/>
              </a:xfrm>
            </p:grpSpPr>
            <p:sp>
              <p:nvSpPr>
                <p:cNvPr id="445" name="Oval 77"/>
                <p:cNvSpPr/>
                <p:nvPr/>
              </p:nvSpPr>
              <p:spPr>
                <a:xfrm>
                  <a:off x="3406" y="2331"/>
                  <a:ext cx="150" cy="189"/>
                </a:xfrm>
                <a:prstGeom prst="ellipse">
                  <a:avLst/>
                </a:prstGeom>
                <a:solidFill>
                  <a:schemeClr val="bg1"/>
                </a:solidFill>
                <a:ln w="19050" cap="flat" cmpd="sng">
                  <a:solidFill>
                    <a:schemeClr val="tx1"/>
                  </a:solidFill>
                  <a:prstDash val="solid"/>
                  <a:round/>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446" name="AutoShape 78"/>
                <p:cNvSpPr/>
                <p:nvPr/>
              </p:nvSpPr>
              <p:spPr>
                <a:xfrm>
                  <a:off x="3409" y="2334"/>
                  <a:ext cx="65" cy="186"/>
                </a:xfrm>
                <a:prstGeom prst="moon">
                  <a:avLst>
                    <a:gd name="adj" fmla="val 50000"/>
                  </a:avLst>
                </a:prstGeom>
                <a:solidFill>
                  <a:srgbClr val="CC9900"/>
                </a:solidFill>
                <a:ln w="19050" cap="flat" cmpd="sng">
                  <a:solidFill>
                    <a:schemeClr val="tx1"/>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grpSp>
          <p:grpSp>
            <p:nvGrpSpPr>
              <p:cNvPr id="447" name="Group 79"/>
              <p:cNvGrpSpPr/>
              <p:nvPr/>
            </p:nvGrpSpPr>
            <p:grpSpPr>
              <a:xfrm>
                <a:off x="4739" y="1466"/>
                <a:ext cx="189" cy="105"/>
                <a:chOff x="3618" y="2563"/>
                <a:chExt cx="357" cy="285"/>
              </a:xfrm>
            </p:grpSpPr>
            <p:sp>
              <p:nvSpPr>
                <p:cNvPr id="448" name="Oval 80"/>
                <p:cNvSpPr/>
                <p:nvPr/>
              </p:nvSpPr>
              <p:spPr>
                <a:xfrm>
                  <a:off x="3618" y="2563"/>
                  <a:ext cx="357" cy="285"/>
                </a:xfrm>
                <a:prstGeom prst="ellipse">
                  <a:avLst/>
                </a:prstGeom>
                <a:solidFill>
                  <a:schemeClr val="bg1"/>
                </a:solidFill>
                <a:ln w="19050" cap="flat" cmpd="sng">
                  <a:solidFill>
                    <a:schemeClr val="tx1"/>
                  </a:solidFill>
                  <a:prstDash val="solid"/>
                  <a:round/>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449" name="AutoShape 81"/>
                <p:cNvSpPr/>
                <p:nvPr/>
              </p:nvSpPr>
              <p:spPr>
                <a:xfrm>
                  <a:off x="3623" y="2574"/>
                  <a:ext cx="155" cy="262"/>
                </a:xfrm>
                <a:prstGeom prst="moon">
                  <a:avLst>
                    <a:gd name="adj" fmla="val 50000"/>
                  </a:avLst>
                </a:prstGeom>
                <a:solidFill>
                  <a:srgbClr val="CC9900"/>
                </a:solidFill>
                <a:ln w="19050" cap="flat" cmpd="sng">
                  <a:solidFill>
                    <a:schemeClr val="tx1"/>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grpSp>
        </p:grpSp>
        <p:sp>
          <p:nvSpPr>
            <p:cNvPr id="450" name="Arc 82"/>
            <p:cNvSpPr/>
            <p:nvPr/>
          </p:nvSpPr>
          <p:spPr>
            <a:xfrm rot="21358785" flipV="1">
              <a:off x="5918" y="1899"/>
              <a:ext cx="562" cy="315"/>
            </a:xfrm>
            <a:custGeom>
              <a:avLst/>
              <a:gdLst/>
              <a:ahLst/>
              <a:cxnLst>
                <a:cxn ang="0">
                  <a:pos x="0" y="0"/>
                </a:cxn>
                <a:cxn ang="0">
                  <a:pos x="0" y="0"/>
                </a:cxn>
                <a:cxn ang="0">
                  <a:pos x="0" y="0"/>
                </a:cxn>
              </a:cxnLst>
              <a:rect l="0" t="0" r="0" b="0"/>
              <a:pathLst>
                <a:path w="40278" h="23183" fill="none">
                  <a:moveTo>
                    <a:pt x="0" y="10751"/>
                  </a:moveTo>
                  <a:cubicBezTo>
                    <a:pt x="3865" y="4095"/>
                    <a:pt x="10981" y="-1"/>
                    <a:pt x="18678" y="0"/>
                  </a:cubicBezTo>
                  <a:cubicBezTo>
                    <a:pt x="30607" y="0"/>
                    <a:pt x="40278" y="9670"/>
                    <a:pt x="40278" y="21600"/>
                  </a:cubicBezTo>
                  <a:cubicBezTo>
                    <a:pt x="40278" y="22128"/>
                    <a:pt x="40258" y="22656"/>
                    <a:pt x="40219" y="23182"/>
                  </a:cubicBezTo>
                </a:path>
                <a:path w="40278" h="23183" stroke="0">
                  <a:moveTo>
                    <a:pt x="0" y="10751"/>
                  </a:moveTo>
                  <a:cubicBezTo>
                    <a:pt x="3865" y="4095"/>
                    <a:pt x="10981" y="-1"/>
                    <a:pt x="18678" y="0"/>
                  </a:cubicBezTo>
                  <a:cubicBezTo>
                    <a:pt x="30607" y="0"/>
                    <a:pt x="40278" y="9670"/>
                    <a:pt x="40278" y="21600"/>
                  </a:cubicBezTo>
                  <a:cubicBezTo>
                    <a:pt x="40278" y="22128"/>
                    <a:pt x="40258" y="22656"/>
                    <a:pt x="40219" y="23182"/>
                  </a:cubicBezTo>
                  <a:lnTo>
                    <a:pt x="18678" y="21600"/>
                  </a:lnTo>
                  <a:lnTo>
                    <a:pt x="0" y="10751"/>
                  </a:lnTo>
                  <a:close/>
                </a:path>
              </a:pathLst>
            </a:custGeom>
            <a:noFill/>
            <a:ln w="76200">
              <a:noFill/>
            </a:ln>
          </p:spPr>
          <p:txBody>
            <a:bodyPr/>
            <a:lstStyle/>
            <a:p>
              <a:endParaRPr lang="zh-CN" altLang="en-US"/>
            </a:p>
          </p:txBody>
        </p:sp>
        <p:sp>
          <p:nvSpPr>
            <p:cNvPr id="451" name="Arc 83"/>
            <p:cNvSpPr/>
            <p:nvPr/>
          </p:nvSpPr>
          <p:spPr>
            <a:xfrm rot="17115838" flipV="1">
              <a:off x="6441" y="4943"/>
              <a:ext cx="630" cy="1187"/>
            </a:xfrm>
            <a:custGeom>
              <a:avLst/>
              <a:gdLst/>
              <a:ahLst/>
              <a:cxnLst>
                <a:cxn ang="0">
                  <a:pos x="0" y="0"/>
                </a:cxn>
                <a:cxn ang="0">
                  <a:pos x="0" y="0"/>
                </a:cxn>
                <a:cxn ang="0">
                  <a:pos x="0" y="0"/>
                </a:cxn>
              </a:cxnLst>
              <a:rect l="0" t="0" r="0" b="0"/>
              <a:pathLst>
                <a:path w="21600" h="11364" fill="none">
                  <a:moveTo>
                    <a:pt x="19749" y="-1"/>
                  </a:moveTo>
                  <a:cubicBezTo>
                    <a:pt x="20969" y="2754"/>
                    <a:pt x="21600" y="5734"/>
                    <a:pt x="21600" y="8747"/>
                  </a:cubicBezTo>
                  <a:cubicBezTo>
                    <a:pt x="21600" y="9621"/>
                    <a:pt x="21546" y="10495"/>
                    <a:pt x="21440" y="11363"/>
                  </a:cubicBezTo>
                </a:path>
                <a:path w="21600" h="11364" stroke="0">
                  <a:moveTo>
                    <a:pt x="19749" y="-1"/>
                  </a:moveTo>
                  <a:cubicBezTo>
                    <a:pt x="20969" y="2754"/>
                    <a:pt x="21600" y="5734"/>
                    <a:pt x="21600" y="8747"/>
                  </a:cubicBezTo>
                  <a:cubicBezTo>
                    <a:pt x="21600" y="9621"/>
                    <a:pt x="21546" y="10495"/>
                    <a:pt x="21440" y="11363"/>
                  </a:cubicBezTo>
                  <a:lnTo>
                    <a:pt x="0" y="8747"/>
                  </a:lnTo>
                  <a:lnTo>
                    <a:pt x="19749" y="-1"/>
                  </a:lnTo>
                  <a:close/>
                </a:path>
              </a:pathLst>
            </a:custGeom>
            <a:noFill/>
            <a:ln w="76200">
              <a:noFill/>
            </a:ln>
          </p:spPr>
          <p:txBody>
            <a:bodyPr/>
            <a:lstStyle/>
            <a:p>
              <a:endParaRPr lang="zh-CN" altLang="en-US"/>
            </a:p>
          </p:txBody>
        </p:sp>
        <p:sp>
          <p:nvSpPr>
            <p:cNvPr id="452" name="AutoShape 84"/>
            <p:cNvSpPr/>
            <p:nvPr/>
          </p:nvSpPr>
          <p:spPr>
            <a:xfrm flipH="1" flipV="1">
              <a:off x="6894" y="5210"/>
              <a:ext cx="351" cy="170"/>
            </a:xfrm>
            <a:prstGeom prst="rtTriangle">
              <a:avLst/>
            </a:prstGeom>
            <a:noFill/>
            <a:ln w="19050">
              <a:noFill/>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454" name="Arc 86"/>
            <p:cNvSpPr/>
            <p:nvPr/>
          </p:nvSpPr>
          <p:spPr>
            <a:xfrm flipV="1">
              <a:off x="5901" y="1901"/>
              <a:ext cx="589" cy="344"/>
            </a:xfrm>
            <a:custGeom>
              <a:avLst/>
              <a:gdLst/>
              <a:ahLst/>
              <a:cxnLst>
                <a:cxn ang="0">
                  <a:pos x="0" y="0"/>
                </a:cxn>
                <a:cxn ang="0">
                  <a:pos x="0" y="0"/>
                </a:cxn>
                <a:cxn ang="0">
                  <a:pos x="0" y="0"/>
                </a:cxn>
              </a:cxnLst>
              <a:rect l="0" t="0" r="0" b="0"/>
              <a:pathLst>
                <a:path w="38887" h="21600" fill="none">
                  <a:moveTo>
                    <a:pt x="-1" y="8649"/>
                  </a:moveTo>
                  <a:cubicBezTo>
                    <a:pt x="4078" y="3205"/>
                    <a:pt x="10483" y="-1"/>
                    <a:pt x="17287" y="0"/>
                  </a:cubicBezTo>
                  <a:cubicBezTo>
                    <a:pt x="29216" y="0"/>
                    <a:pt x="38887" y="9670"/>
                    <a:pt x="38887" y="21600"/>
                  </a:cubicBezTo>
                </a:path>
                <a:path w="38887" h="21600" stroke="0">
                  <a:moveTo>
                    <a:pt x="-1" y="8649"/>
                  </a:moveTo>
                  <a:cubicBezTo>
                    <a:pt x="4078" y="3205"/>
                    <a:pt x="10483" y="-1"/>
                    <a:pt x="17287" y="0"/>
                  </a:cubicBezTo>
                  <a:cubicBezTo>
                    <a:pt x="29216" y="0"/>
                    <a:pt x="38887" y="9670"/>
                    <a:pt x="38887" y="21600"/>
                  </a:cubicBezTo>
                  <a:lnTo>
                    <a:pt x="17287" y="21600"/>
                  </a:lnTo>
                  <a:lnTo>
                    <a:pt x="-1" y="8649"/>
                  </a:lnTo>
                  <a:close/>
                </a:path>
              </a:pathLst>
            </a:custGeom>
            <a:noFill/>
            <a:ln w="76200" cap="flat" cmpd="sng">
              <a:solidFill>
                <a:srgbClr val="FFCC00"/>
              </a:solidFill>
              <a:prstDash val="solid"/>
              <a:round/>
              <a:headEnd type="none" w="med" len="med"/>
              <a:tailEnd type="none" w="med" len="med"/>
            </a:ln>
          </p:spPr>
          <p:txBody>
            <a:bodyPr/>
            <a:lstStyle/>
            <a:p>
              <a:endParaRPr lang="zh-CN" altLang="en-US"/>
            </a:p>
          </p:txBody>
        </p:sp>
        <p:sp>
          <p:nvSpPr>
            <p:cNvPr id="456" name="Freeform 88"/>
            <p:cNvSpPr/>
            <p:nvPr/>
          </p:nvSpPr>
          <p:spPr>
            <a:xfrm rot="20339490">
              <a:off x="5484" y="2211"/>
              <a:ext cx="545" cy="111"/>
            </a:xfrm>
            <a:custGeom>
              <a:avLst/>
              <a:gdLst/>
              <a:ahLst/>
              <a:cxnLst>
                <a:cxn ang="0">
                  <a:pos x="0" y="0"/>
                </a:cxn>
                <a:cxn ang="0">
                  <a:pos x="0" y="0"/>
                </a:cxn>
                <a:cxn ang="0">
                  <a:pos x="0" y="0"/>
                </a:cxn>
              </a:cxnLst>
              <a:rect l="0" t="0" r="0" b="0"/>
              <a:pathLst>
                <a:path w="618" h="120">
                  <a:moveTo>
                    <a:pt x="0" y="120"/>
                  </a:moveTo>
                  <a:cubicBezTo>
                    <a:pt x="92" y="88"/>
                    <a:pt x="185" y="56"/>
                    <a:pt x="288" y="36"/>
                  </a:cubicBezTo>
                  <a:cubicBezTo>
                    <a:pt x="391" y="16"/>
                    <a:pt x="564" y="6"/>
                    <a:pt x="618" y="0"/>
                  </a:cubicBezTo>
                </a:path>
              </a:pathLst>
            </a:custGeom>
            <a:noFill/>
            <a:ln w="76200" cap="flat" cmpd="sng">
              <a:solidFill>
                <a:srgbClr val="FFCC00"/>
              </a:solidFill>
              <a:prstDash val="solid"/>
              <a:round/>
              <a:headEnd type="none" w="med" len="med"/>
              <a:tailEnd type="none" w="med" len="med"/>
            </a:ln>
          </p:spPr>
          <p:txBody>
            <a:bodyPr/>
            <a:lstStyle/>
            <a:p>
              <a:endParaRPr lang="zh-CN" altLang="en-US"/>
            </a:p>
          </p:txBody>
        </p:sp>
        <p:sp>
          <p:nvSpPr>
            <p:cNvPr id="457" name="Freeform 89"/>
            <p:cNvSpPr/>
            <p:nvPr/>
          </p:nvSpPr>
          <p:spPr>
            <a:xfrm>
              <a:off x="6439" y="1712"/>
              <a:ext cx="998" cy="245"/>
            </a:xfrm>
            <a:custGeom>
              <a:avLst/>
              <a:gdLst/>
              <a:ahLst/>
              <a:cxnLst>
                <a:cxn ang="0">
                  <a:pos x="0" y="8"/>
                </a:cxn>
                <a:cxn ang="0">
                  <a:pos x="1" y="3"/>
                </a:cxn>
                <a:cxn ang="0">
                  <a:pos x="1" y="0"/>
                </a:cxn>
              </a:cxnLst>
              <a:rect l="0" t="0" r="0" b="0"/>
              <a:pathLst>
                <a:path w="618" h="120">
                  <a:moveTo>
                    <a:pt x="0" y="120"/>
                  </a:moveTo>
                  <a:cubicBezTo>
                    <a:pt x="92" y="88"/>
                    <a:pt x="185" y="56"/>
                    <a:pt x="288" y="36"/>
                  </a:cubicBezTo>
                  <a:cubicBezTo>
                    <a:pt x="391" y="16"/>
                    <a:pt x="564" y="6"/>
                    <a:pt x="618" y="0"/>
                  </a:cubicBezTo>
                </a:path>
              </a:pathLst>
            </a:custGeom>
            <a:noFill/>
            <a:ln w="76200" cap="flat" cmpd="sng">
              <a:solidFill>
                <a:srgbClr val="FFCC00"/>
              </a:solidFill>
              <a:prstDash val="solid"/>
              <a:round/>
              <a:headEnd type="none" w="med" len="med"/>
              <a:tailEnd type="none" w="med" len="med"/>
            </a:ln>
          </p:spPr>
          <p:txBody>
            <a:bodyPr/>
            <a:lstStyle/>
            <a:p>
              <a:endParaRPr lang="zh-CN" altLang="en-US"/>
            </a:p>
          </p:txBody>
        </p:sp>
        <p:sp>
          <p:nvSpPr>
            <p:cNvPr id="458" name="AutoShape 90"/>
            <p:cNvSpPr/>
            <p:nvPr/>
          </p:nvSpPr>
          <p:spPr>
            <a:xfrm rot="21324467">
              <a:off x="6817" y="3073"/>
              <a:ext cx="741" cy="584"/>
            </a:xfrm>
            <a:prstGeom prst="moon">
              <a:avLst>
                <a:gd name="adj" fmla="val 53222"/>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459" name="Freeform 91"/>
            <p:cNvSpPr/>
            <p:nvPr/>
          </p:nvSpPr>
          <p:spPr>
            <a:xfrm rot="976614">
              <a:off x="7318" y="3597"/>
              <a:ext cx="245" cy="1877"/>
            </a:xfrm>
            <a:custGeom>
              <a:avLst/>
              <a:gdLst/>
              <a:ahLst/>
              <a:cxnLst>
                <a:cxn ang="0">
                  <a:pos x="0" y="0"/>
                </a:cxn>
                <a:cxn ang="0">
                  <a:pos x="351678688" y="2147483647"/>
                </a:cxn>
                <a:cxn ang="0">
                  <a:pos x="529872928" y="2147483647"/>
                </a:cxn>
              </a:cxnLst>
              <a:rect l="0" t="0" r="0" b="0"/>
              <a:pathLst>
                <a:path w="36" h="240">
                  <a:moveTo>
                    <a:pt x="0" y="0"/>
                  </a:moveTo>
                  <a:cubicBezTo>
                    <a:pt x="9" y="32"/>
                    <a:pt x="18" y="65"/>
                    <a:pt x="24" y="105"/>
                  </a:cubicBezTo>
                  <a:cubicBezTo>
                    <a:pt x="30" y="145"/>
                    <a:pt x="33" y="192"/>
                    <a:pt x="36" y="240"/>
                  </a:cubicBezTo>
                </a:path>
              </a:pathLst>
            </a:custGeom>
            <a:noFill/>
            <a:ln w="76200" cap="flat" cmpd="sng">
              <a:solidFill>
                <a:srgbClr val="FFCC00"/>
              </a:solidFill>
              <a:prstDash val="solid"/>
              <a:round/>
              <a:headEnd type="none" w="med" len="med"/>
              <a:tailEnd type="none" w="med" len="med"/>
            </a:ln>
          </p:spPr>
          <p:txBody>
            <a:bodyPr/>
            <a:lstStyle/>
            <a:p>
              <a:endParaRPr lang="zh-CN" altLang="en-US"/>
            </a:p>
          </p:txBody>
        </p:sp>
        <p:sp>
          <p:nvSpPr>
            <p:cNvPr id="462" name="Rectangle 94"/>
            <p:cNvSpPr/>
            <p:nvPr/>
          </p:nvSpPr>
          <p:spPr>
            <a:xfrm>
              <a:off x="5639" y="2272"/>
              <a:ext cx="1841" cy="678"/>
            </a:xfrm>
            <a:prstGeom prst="rect">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463" name="Rectangle 95"/>
            <p:cNvSpPr/>
            <p:nvPr/>
          </p:nvSpPr>
          <p:spPr>
            <a:xfrm>
              <a:off x="6809" y="1778"/>
              <a:ext cx="577" cy="676"/>
            </a:xfrm>
            <a:prstGeom prst="rect">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464" name="Rectangle 96"/>
            <p:cNvSpPr/>
            <p:nvPr/>
          </p:nvSpPr>
          <p:spPr>
            <a:xfrm>
              <a:off x="6540" y="1875"/>
              <a:ext cx="327" cy="429"/>
            </a:xfrm>
            <a:prstGeom prst="rect">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468" name="AutoShape 100"/>
            <p:cNvSpPr/>
            <p:nvPr/>
          </p:nvSpPr>
          <p:spPr>
            <a:xfrm flipH="1">
              <a:off x="6286" y="2030"/>
              <a:ext cx="310" cy="269"/>
            </a:xfrm>
            <a:prstGeom prst="rtTriangle">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469" name="AutoShape 101"/>
            <p:cNvSpPr/>
            <p:nvPr/>
          </p:nvSpPr>
          <p:spPr>
            <a:xfrm rot="13139460" flipH="1">
              <a:off x="5845" y="2199"/>
              <a:ext cx="191" cy="128"/>
            </a:xfrm>
            <a:prstGeom prst="rtTriangle">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471" name="AutoShape 103"/>
            <p:cNvSpPr/>
            <p:nvPr/>
          </p:nvSpPr>
          <p:spPr>
            <a:xfrm rot="832051" flipH="1" flipV="1">
              <a:off x="6775" y="5205"/>
              <a:ext cx="535" cy="94"/>
            </a:xfrm>
            <a:prstGeom prst="rtTriangle">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472" name="Oval 104"/>
            <p:cNvSpPr/>
            <p:nvPr/>
          </p:nvSpPr>
          <p:spPr>
            <a:xfrm>
              <a:off x="5792" y="3647"/>
              <a:ext cx="141" cy="140"/>
            </a:xfrm>
            <a:prstGeom prst="ellipse">
              <a:avLst/>
            </a:prstGeom>
            <a:solidFill>
              <a:srgbClr val="FFCC00"/>
            </a:solidFill>
            <a:ln w="19050" cap="flat" cmpd="sng">
              <a:solidFill>
                <a:srgbClr val="FFCC00"/>
              </a:solidFill>
              <a:prstDash val="solid"/>
              <a:round/>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474" name="Oval 106"/>
            <p:cNvSpPr/>
            <p:nvPr/>
          </p:nvSpPr>
          <p:spPr>
            <a:xfrm rot="20621779">
              <a:off x="7141" y="2916"/>
              <a:ext cx="414" cy="157"/>
            </a:xfrm>
            <a:prstGeom prst="ellipse">
              <a:avLst/>
            </a:prstGeom>
            <a:solidFill>
              <a:srgbClr val="FFCC00"/>
            </a:solidFill>
            <a:ln w="19050" cap="flat" cmpd="sng">
              <a:solidFill>
                <a:srgbClr val="FFCC00"/>
              </a:solidFill>
              <a:prstDash val="solid"/>
              <a:round/>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475" name="AutoShape 107"/>
            <p:cNvSpPr/>
            <p:nvPr/>
          </p:nvSpPr>
          <p:spPr>
            <a:xfrm rot="21324467">
              <a:off x="7241" y="3086"/>
              <a:ext cx="368" cy="521"/>
            </a:xfrm>
            <a:prstGeom prst="moon">
              <a:avLst>
                <a:gd name="adj" fmla="val 50000"/>
              </a:avLst>
            </a:prstGeom>
            <a:solidFill>
              <a:srgbClr val="FFFFCC"/>
            </a:solidFill>
            <a:ln w="19050" cap="flat" cmpd="sng">
              <a:solidFill>
                <a:schemeClr val="tx1"/>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480" name="Freeform 112"/>
            <p:cNvSpPr/>
            <p:nvPr/>
          </p:nvSpPr>
          <p:spPr>
            <a:xfrm>
              <a:off x="6422" y="1645"/>
              <a:ext cx="1018" cy="245"/>
            </a:xfrm>
            <a:custGeom>
              <a:avLst/>
              <a:gdLst/>
              <a:ahLst/>
              <a:cxnLst>
                <a:cxn ang="0">
                  <a:pos x="0" y="8"/>
                </a:cxn>
                <a:cxn ang="0">
                  <a:pos x="1" y="3"/>
                </a:cxn>
                <a:cxn ang="0">
                  <a:pos x="1" y="0"/>
                </a:cxn>
              </a:cxnLst>
              <a:rect l="0" t="0" r="0" b="0"/>
              <a:pathLst>
                <a:path w="618" h="120">
                  <a:moveTo>
                    <a:pt x="0" y="120"/>
                  </a:moveTo>
                  <a:cubicBezTo>
                    <a:pt x="92" y="88"/>
                    <a:pt x="185" y="56"/>
                    <a:pt x="288" y="36"/>
                  </a:cubicBezTo>
                  <a:cubicBezTo>
                    <a:pt x="391" y="16"/>
                    <a:pt x="564" y="6"/>
                    <a:pt x="618" y="0"/>
                  </a:cubicBezTo>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481" name="Freeform 113"/>
            <p:cNvSpPr/>
            <p:nvPr/>
          </p:nvSpPr>
          <p:spPr>
            <a:xfrm rot="20339490">
              <a:off x="5445" y="2153"/>
              <a:ext cx="545" cy="111"/>
            </a:xfrm>
            <a:custGeom>
              <a:avLst/>
              <a:gdLst/>
              <a:ahLst/>
              <a:cxnLst>
                <a:cxn ang="0">
                  <a:pos x="0" y="0"/>
                </a:cxn>
                <a:cxn ang="0">
                  <a:pos x="0" y="0"/>
                </a:cxn>
                <a:cxn ang="0">
                  <a:pos x="0" y="0"/>
                </a:cxn>
              </a:cxnLst>
              <a:rect l="0" t="0" r="0" b="0"/>
              <a:pathLst>
                <a:path w="618" h="120">
                  <a:moveTo>
                    <a:pt x="0" y="120"/>
                  </a:moveTo>
                  <a:cubicBezTo>
                    <a:pt x="92" y="88"/>
                    <a:pt x="185" y="56"/>
                    <a:pt x="288" y="36"/>
                  </a:cubicBezTo>
                  <a:cubicBezTo>
                    <a:pt x="391" y="16"/>
                    <a:pt x="564" y="6"/>
                    <a:pt x="618" y="0"/>
                  </a:cubicBezTo>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482" name="Arc 114"/>
            <p:cNvSpPr/>
            <p:nvPr/>
          </p:nvSpPr>
          <p:spPr>
            <a:xfrm flipV="1">
              <a:off x="5949" y="1879"/>
              <a:ext cx="482" cy="288"/>
            </a:xfrm>
            <a:custGeom>
              <a:avLst/>
              <a:gdLst/>
              <a:ahLst/>
              <a:cxnLst>
                <a:cxn ang="0">
                  <a:pos x="0" y="0"/>
                </a:cxn>
                <a:cxn ang="0">
                  <a:pos x="0" y="0"/>
                </a:cxn>
                <a:cxn ang="0">
                  <a:pos x="0" y="0"/>
                </a:cxn>
              </a:cxnLst>
              <a:rect l="0" t="0" r="0" b="0"/>
              <a:pathLst>
                <a:path w="38887" h="21600" fill="none">
                  <a:moveTo>
                    <a:pt x="-1" y="8649"/>
                  </a:moveTo>
                  <a:cubicBezTo>
                    <a:pt x="4078" y="3205"/>
                    <a:pt x="10483" y="-1"/>
                    <a:pt x="17287" y="0"/>
                  </a:cubicBezTo>
                  <a:cubicBezTo>
                    <a:pt x="29216" y="0"/>
                    <a:pt x="38887" y="9670"/>
                    <a:pt x="38887" y="21600"/>
                  </a:cubicBezTo>
                </a:path>
                <a:path w="38887" h="21600" stroke="0">
                  <a:moveTo>
                    <a:pt x="-1" y="8649"/>
                  </a:moveTo>
                  <a:cubicBezTo>
                    <a:pt x="4078" y="3205"/>
                    <a:pt x="10483" y="-1"/>
                    <a:pt x="17287" y="0"/>
                  </a:cubicBezTo>
                  <a:cubicBezTo>
                    <a:pt x="29216" y="0"/>
                    <a:pt x="38887" y="9670"/>
                    <a:pt x="38887" y="21600"/>
                  </a:cubicBezTo>
                  <a:lnTo>
                    <a:pt x="17287" y="21600"/>
                  </a:lnTo>
                  <a:lnTo>
                    <a:pt x="-1" y="8649"/>
                  </a:lnTo>
                  <a:close/>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483" name="Arc 115"/>
            <p:cNvSpPr/>
            <p:nvPr/>
          </p:nvSpPr>
          <p:spPr>
            <a:xfrm rot="5315854" flipV="1">
              <a:off x="7427" y="4134"/>
              <a:ext cx="809" cy="283"/>
            </a:xfrm>
            <a:custGeom>
              <a:avLst/>
              <a:gdLst/>
              <a:ahLst/>
              <a:cxnLst>
                <a:cxn ang="0">
                  <a:pos x="0" y="0"/>
                </a:cxn>
                <a:cxn ang="0">
                  <a:pos x="0" y="0"/>
                </a:cxn>
                <a:cxn ang="0">
                  <a:pos x="0" y="0"/>
                </a:cxn>
              </a:cxnLst>
              <a:rect l="0" t="0" r="0" b="0"/>
              <a:pathLst>
                <a:path w="38003" h="21600" fill="none">
                  <a:moveTo>
                    <a:pt x="0" y="13336"/>
                  </a:moveTo>
                  <a:cubicBezTo>
                    <a:pt x="3343" y="5263"/>
                    <a:pt x="11219" y="-1"/>
                    <a:pt x="19957" y="0"/>
                  </a:cubicBezTo>
                  <a:cubicBezTo>
                    <a:pt x="27226" y="0"/>
                    <a:pt x="34007" y="3656"/>
                    <a:pt x="38002" y="9729"/>
                  </a:cubicBezTo>
                </a:path>
                <a:path w="38003" h="21600" stroke="0">
                  <a:moveTo>
                    <a:pt x="0" y="13336"/>
                  </a:moveTo>
                  <a:cubicBezTo>
                    <a:pt x="3343" y="5263"/>
                    <a:pt x="11219" y="-1"/>
                    <a:pt x="19957" y="0"/>
                  </a:cubicBezTo>
                  <a:cubicBezTo>
                    <a:pt x="27226" y="0"/>
                    <a:pt x="34007" y="3656"/>
                    <a:pt x="38002" y="9729"/>
                  </a:cubicBezTo>
                  <a:lnTo>
                    <a:pt x="19957" y="21600"/>
                  </a:lnTo>
                  <a:lnTo>
                    <a:pt x="0" y="13336"/>
                  </a:lnTo>
                  <a:close/>
                </a:path>
              </a:pathLst>
            </a:custGeom>
            <a:noFill/>
            <a:ln w="57150" cap="flat" cmpd="sng">
              <a:solidFill>
                <a:srgbClr val="CC9900"/>
              </a:solidFill>
              <a:prstDash val="solid"/>
              <a:round/>
              <a:headEnd type="none" w="med" len="med"/>
              <a:tailEnd type="none" w="med" len="med"/>
            </a:ln>
          </p:spPr>
          <p:txBody>
            <a:bodyPr/>
            <a:lstStyle/>
            <a:p>
              <a:endParaRPr lang="zh-CN" altLang="en-US"/>
            </a:p>
          </p:txBody>
        </p:sp>
        <p:sp>
          <p:nvSpPr>
            <p:cNvPr id="484" name="Freeform 116"/>
            <p:cNvSpPr/>
            <p:nvPr/>
          </p:nvSpPr>
          <p:spPr>
            <a:xfrm rot="322858">
              <a:off x="7757" y="4650"/>
              <a:ext cx="68" cy="455"/>
            </a:xfrm>
            <a:custGeom>
              <a:avLst/>
              <a:gdLst/>
              <a:ahLst/>
              <a:cxnLst>
                <a:cxn ang="0">
                  <a:pos x="786432" y="0"/>
                </a:cxn>
                <a:cxn ang="0">
                  <a:pos x="786432" y="2672"/>
                </a:cxn>
                <a:cxn ang="0">
                  <a:pos x="0" y="5580"/>
                </a:cxn>
              </a:cxnLst>
              <a:rect l="0" t="0" r="0" b="0"/>
              <a:pathLst>
                <a:path w="14" h="150">
                  <a:moveTo>
                    <a:pt x="12" y="0"/>
                  </a:moveTo>
                  <a:cubicBezTo>
                    <a:pt x="13" y="23"/>
                    <a:pt x="14" y="47"/>
                    <a:pt x="12" y="72"/>
                  </a:cubicBezTo>
                  <a:cubicBezTo>
                    <a:pt x="10" y="97"/>
                    <a:pt x="1" y="137"/>
                    <a:pt x="0" y="150"/>
                  </a:cubicBezTo>
                </a:path>
              </a:pathLst>
            </a:custGeom>
            <a:noFill/>
            <a:ln w="57150" cap="flat" cmpd="sng">
              <a:solidFill>
                <a:srgbClr val="CC9900"/>
              </a:solidFill>
              <a:prstDash val="solid"/>
              <a:round/>
              <a:headEnd type="none" w="med" len="med"/>
              <a:tailEnd type="none" w="med" len="med"/>
            </a:ln>
          </p:spPr>
          <p:txBody>
            <a:bodyPr/>
            <a:lstStyle/>
            <a:p>
              <a:endParaRPr lang="zh-CN" altLang="en-US"/>
            </a:p>
          </p:txBody>
        </p:sp>
        <p:sp>
          <p:nvSpPr>
            <p:cNvPr id="485" name="Freeform 117"/>
            <p:cNvSpPr/>
            <p:nvPr/>
          </p:nvSpPr>
          <p:spPr>
            <a:xfrm rot="9607171">
              <a:off x="7330" y="5159"/>
              <a:ext cx="477" cy="223"/>
            </a:xfrm>
            <a:custGeom>
              <a:avLst/>
              <a:gdLst/>
              <a:ahLst/>
              <a:cxnLst>
                <a:cxn ang="0">
                  <a:pos x="0" y="2"/>
                </a:cxn>
                <a:cxn ang="0">
                  <a:pos x="0" y="2"/>
                </a:cxn>
                <a:cxn ang="0">
                  <a:pos x="0" y="0"/>
                </a:cxn>
              </a:cxnLst>
              <a:rect l="0" t="0" r="0" b="0"/>
              <a:pathLst>
                <a:path w="618" h="120">
                  <a:moveTo>
                    <a:pt x="0" y="120"/>
                  </a:moveTo>
                  <a:cubicBezTo>
                    <a:pt x="92" y="88"/>
                    <a:pt x="185" y="56"/>
                    <a:pt x="288" y="36"/>
                  </a:cubicBezTo>
                  <a:cubicBezTo>
                    <a:pt x="391" y="16"/>
                    <a:pt x="564" y="6"/>
                    <a:pt x="618" y="0"/>
                  </a:cubicBezTo>
                </a:path>
              </a:pathLst>
            </a:custGeom>
            <a:noFill/>
            <a:ln w="28575" cap="flat" cmpd="sng">
              <a:solidFill>
                <a:srgbClr val="CC9900"/>
              </a:solidFill>
              <a:prstDash val="solid"/>
              <a:round/>
              <a:headEnd type="none" w="med" len="med"/>
              <a:tailEnd type="none" w="med" len="med"/>
            </a:ln>
          </p:spPr>
          <p:txBody>
            <a:bodyPr/>
            <a:lstStyle/>
            <a:p>
              <a:endParaRPr lang="zh-CN" altLang="en-US"/>
            </a:p>
          </p:txBody>
        </p:sp>
        <p:sp>
          <p:nvSpPr>
            <p:cNvPr id="486" name="Freeform 118"/>
            <p:cNvSpPr/>
            <p:nvPr/>
          </p:nvSpPr>
          <p:spPr>
            <a:xfrm rot="976614">
              <a:off x="7449" y="3582"/>
              <a:ext cx="264" cy="1838"/>
            </a:xfrm>
            <a:custGeom>
              <a:avLst/>
              <a:gdLst/>
              <a:ahLst/>
              <a:cxnLst>
                <a:cxn ang="0">
                  <a:pos x="0" y="0"/>
                </a:cxn>
                <a:cxn ang="0">
                  <a:pos x="1202539264" y="2147483647"/>
                </a:cxn>
                <a:cxn ang="0">
                  <a:pos x="1795574912" y="2147483647"/>
                </a:cxn>
              </a:cxnLst>
              <a:rect l="0" t="0" r="0" b="0"/>
              <a:pathLst>
                <a:path w="36" h="240">
                  <a:moveTo>
                    <a:pt x="0" y="0"/>
                  </a:moveTo>
                  <a:cubicBezTo>
                    <a:pt x="9" y="32"/>
                    <a:pt x="18" y="65"/>
                    <a:pt x="24" y="105"/>
                  </a:cubicBezTo>
                  <a:cubicBezTo>
                    <a:pt x="30" y="145"/>
                    <a:pt x="33" y="192"/>
                    <a:pt x="36" y="240"/>
                  </a:cubicBezTo>
                </a:path>
              </a:pathLst>
            </a:custGeom>
            <a:noFill/>
            <a:ln w="57150" cap="flat" cmpd="sng">
              <a:solidFill>
                <a:srgbClr val="CC9900"/>
              </a:solidFill>
              <a:prstDash val="solid"/>
              <a:round/>
              <a:headEnd type="none" w="med" len="med"/>
              <a:tailEnd type="none" w="med" len="med"/>
            </a:ln>
          </p:spPr>
          <p:txBody>
            <a:bodyPr/>
            <a:lstStyle/>
            <a:p>
              <a:endParaRPr lang="zh-CN" altLang="en-US"/>
            </a:p>
          </p:txBody>
        </p:sp>
        <p:sp>
          <p:nvSpPr>
            <p:cNvPr id="487" name="Freeform 119"/>
            <p:cNvSpPr/>
            <p:nvPr/>
          </p:nvSpPr>
          <p:spPr>
            <a:xfrm rot="322858">
              <a:off x="7866" y="3606"/>
              <a:ext cx="24" cy="303"/>
            </a:xfrm>
            <a:custGeom>
              <a:avLst/>
              <a:gdLst/>
              <a:ahLst/>
              <a:cxnLst>
                <a:cxn ang="0">
                  <a:pos x="1" y="0"/>
                </a:cxn>
                <a:cxn ang="0">
                  <a:pos x="1" y="4"/>
                </a:cxn>
                <a:cxn ang="0">
                  <a:pos x="0" y="9"/>
                </a:cxn>
              </a:cxnLst>
              <a:rect l="0" t="0" r="0" b="0"/>
              <a:pathLst>
                <a:path w="14" h="150">
                  <a:moveTo>
                    <a:pt x="12" y="0"/>
                  </a:moveTo>
                  <a:cubicBezTo>
                    <a:pt x="13" y="23"/>
                    <a:pt x="14" y="47"/>
                    <a:pt x="12" y="72"/>
                  </a:cubicBezTo>
                  <a:cubicBezTo>
                    <a:pt x="10" y="97"/>
                    <a:pt x="1" y="137"/>
                    <a:pt x="0" y="150"/>
                  </a:cubicBezTo>
                </a:path>
              </a:pathLst>
            </a:custGeom>
            <a:noFill/>
            <a:ln w="76200" cap="flat" cmpd="sng">
              <a:solidFill>
                <a:srgbClr val="CC9900"/>
              </a:solidFill>
              <a:prstDash val="solid"/>
              <a:round/>
              <a:headEnd type="none" w="med" len="med"/>
              <a:tailEnd type="none" w="med" len="med"/>
            </a:ln>
          </p:spPr>
          <p:txBody>
            <a:bodyPr/>
            <a:lstStyle/>
            <a:p>
              <a:endParaRPr lang="zh-CN" altLang="en-US"/>
            </a:p>
          </p:txBody>
        </p:sp>
        <p:sp>
          <p:nvSpPr>
            <p:cNvPr id="488" name="Arc 120"/>
            <p:cNvSpPr/>
            <p:nvPr/>
          </p:nvSpPr>
          <p:spPr>
            <a:xfrm rot="5315854" flipV="1">
              <a:off x="7650" y="3284"/>
              <a:ext cx="482" cy="194"/>
            </a:xfrm>
            <a:custGeom>
              <a:avLst/>
              <a:gdLst/>
              <a:ahLst/>
              <a:cxnLst>
                <a:cxn ang="0">
                  <a:pos x="0" y="0"/>
                </a:cxn>
                <a:cxn ang="0">
                  <a:pos x="0" y="0"/>
                </a:cxn>
                <a:cxn ang="0">
                  <a:pos x="0" y="0"/>
                </a:cxn>
              </a:cxnLst>
              <a:rect l="0" t="0" r="0" b="0"/>
              <a:pathLst>
                <a:path w="38003" h="21600" fill="none">
                  <a:moveTo>
                    <a:pt x="0" y="13336"/>
                  </a:moveTo>
                  <a:cubicBezTo>
                    <a:pt x="3343" y="5263"/>
                    <a:pt x="11219" y="-1"/>
                    <a:pt x="19957" y="0"/>
                  </a:cubicBezTo>
                  <a:cubicBezTo>
                    <a:pt x="27226" y="0"/>
                    <a:pt x="34007" y="3656"/>
                    <a:pt x="38002" y="9729"/>
                  </a:cubicBezTo>
                </a:path>
                <a:path w="38003" h="21600" stroke="0">
                  <a:moveTo>
                    <a:pt x="0" y="13336"/>
                  </a:moveTo>
                  <a:cubicBezTo>
                    <a:pt x="3343" y="5263"/>
                    <a:pt x="11219" y="-1"/>
                    <a:pt x="19957" y="0"/>
                  </a:cubicBezTo>
                  <a:cubicBezTo>
                    <a:pt x="27226" y="0"/>
                    <a:pt x="34007" y="3656"/>
                    <a:pt x="38002" y="9729"/>
                  </a:cubicBezTo>
                  <a:lnTo>
                    <a:pt x="19957" y="21600"/>
                  </a:lnTo>
                  <a:lnTo>
                    <a:pt x="0" y="13336"/>
                  </a:lnTo>
                  <a:close/>
                </a:path>
              </a:pathLst>
            </a:custGeom>
            <a:noFill/>
            <a:ln w="76200" cap="flat" cmpd="sng">
              <a:solidFill>
                <a:srgbClr val="CC9900"/>
              </a:solidFill>
              <a:prstDash val="solid"/>
              <a:round/>
              <a:headEnd type="none" w="med" len="med"/>
              <a:tailEnd type="none" w="med" len="med"/>
            </a:ln>
          </p:spPr>
          <p:txBody>
            <a:bodyPr/>
            <a:lstStyle/>
            <a:p>
              <a:endParaRPr lang="zh-CN" altLang="en-US"/>
            </a:p>
          </p:txBody>
        </p:sp>
        <p:sp>
          <p:nvSpPr>
            <p:cNvPr id="489" name="Freeform 121"/>
            <p:cNvSpPr/>
            <p:nvPr/>
          </p:nvSpPr>
          <p:spPr>
            <a:xfrm>
              <a:off x="7885" y="2252"/>
              <a:ext cx="68" cy="935"/>
            </a:xfrm>
            <a:custGeom>
              <a:avLst/>
              <a:gdLst/>
              <a:ahLst/>
              <a:cxnLst>
                <a:cxn ang="0">
                  <a:pos x="0" y="0"/>
                </a:cxn>
                <a:cxn ang="0">
                  <a:pos x="1" y="0"/>
                </a:cxn>
                <a:cxn ang="0">
                  <a:pos x="1" y="0"/>
                </a:cxn>
              </a:cxnLst>
              <a:rect l="0" t="0" r="0" b="0"/>
              <a:pathLst>
                <a:path w="39" h="1062">
                  <a:moveTo>
                    <a:pt x="0" y="0"/>
                  </a:moveTo>
                  <a:cubicBezTo>
                    <a:pt x="16" y="223"/>
                    <a:pt x="33" y="447"/>
                    <a:pt x="36" y="624"/>
                  </a:cubicBezTo>
                  <a:cubicBezTo>
                    <a:pt x="39" y="801"/>
                    <a:pt x="28" y="931"/>
                    <a:pt x="18" y="1062"/>
                  </a:cubicBezTo>
                </a:path>
              </a:pathLst>
            </a:custGeom>
            <a:noFill/>
            <a:ln w="76200" cap="flat" cmpd="sng">
              <a:solidFill>
                <a:srgbClr val="CC9900"/>
              </a:solidFill>
              <a:prstDash val="solid"/>
              <a:round/>
              <a:headEnd type="none" w="med" len="med"/>
              <a:tailEnd type="none" w="med" len="med"/>
            </a:ln>
          </p:spPr>
          <p:txBody>
            <a:bodyPr/>
            <a:lstStyle/>
            <a:p>
              <a:endParaRPr lang="zh-CN" altLang="en-US"/>
            </a:p>
          </p:txBody>
        </p:sp>
        <p:sp>
          <p:nvSpPr>
            <p:cNvPr id="490" name="Freeform 122"/>
            <p:cNvSpPr/>
            <p:nvPr/>
          </p:nvSpPr>
          <p:spPr>
            <a:xfrm>
              <a:off x="7483" y="1727"/>
              <a:ext cx="441" cy="567"/>
            </a:xfrm>
            <a:custGeom>
              <a:avLst/>
              <a:gdLst/>
              <a:ahLst/>
              <a:cxnLst>
                <a:cxn ang="0">
                  <a:pos x="0" y="0"/>
                </a:cxn>
                <a:cxn ang="0">
                  <a:pos x="1" y="2"/>
                </a:cxn>
                <a:cxn ang="0">
                  <a:pos x="1" y="5"/>
                </a:cxn>
              </a:cxnLst>
              <a:rect l="0" t="0" r="0" b="0"/>
              <a:pathLst>
                <a:path w="318" h="303">
                  <a:moveTo>
                    <a:pt x="0" y="0"/>
                  </a:moveTo>
                  <a:cubicBezTo>
                    <a:pt x="71" y="44"/>
                    <a:pt x="142" y="88"/>
                    <a:pt x="195" y="138"/>
                  </a:cubicBezTo>
                  <a:cubicBezTo>
                    <a:pt x="248" y="188"/>
                    <a:pt x="283" y="245"/>
                    <a:pt x="318" y="303"/>
                  </a:cubicBezTo>
                </a:path>
              </a:pathLst>
            </a:custGeom>
            <a:noFill/>
            <a:ln w="38100" cap="flat" cmpd="sng">
              <a:solidFill>
                <a:srgbClr val="CC9900"/>
              </a:solidFill>
              <a:prstDash val="solid"/>
              <a:round/>
              <a:headEnd type="none" w="med" len="med"/>
              <a:tailEnd type="none" w="med" len="med"/>
            </a:ln>
          </p:spPr>
          <p:txBody>
            <a:bodyPr/>
            <a:lstStyle/>
            <a:p>
              <a:endParaRPr lang="zh-CN" altLang="en-US"/>
            </a:p>
          </p:txBody>
        </p:sp>
        <p:sp>
          <p:nvSpPr>
            <p:cNvPr id="491" name="Freeform 123"/>
            <p:cNvSpPr/>
            <p:nvPr/>
          </p:nvSpPr>
          <p:spPr>
            <a:xfrm rot="21324467">
              <a:off x="7526" y="1681"/>
              <a:ext cx="68" cy="1441"/>
            </a:xfrm>
            <a:custGeom>
              <a:avLst/>
              <a:gdLst/>
              <a:ahLst/>
              <a:cxnLst>
                <a:cxn ang="0">
                  <a:pos x="0" y="0"/>
                </a:cxn>
                <a:cxn ang="0">
                  <a:pos x="2" y="213692192"/>
                </a:cxn>
                <a:cxn ang="0">
                  <a:pos x="2" y="488746336"/>
                </a:cxn>
              </a:cxnLst>
              <a:rect l="0" t="0" r="0" b="0"/>
              <a:pathLst>
                <a:path w="36" h="240">
                  <a:moveTo>
                    <a:pt x="0" y="0"/>
                  </a:moveTo>
                  <a:cubicBezTo>
                    <a:pt x="9" y="32"/>
                    <a:pt x="18" y="65"/>
                    <a:pt x="24" y="105"/>
                  </a:cubicBezTo>
                  <a:cubicBezTo>
                    <a:pt x="30" y="145"/>
                    <a:pt x="33" y="192"/>
                    <a:pt x="36" y="240"/>
                  </a:cubicBezTo>
                </a:path>
              </a:pathLst>
            </a:custGeom>
            <a:noFill/>
            <a:ln w="19050" cap="flat" cmpd="sng">
              <a:solidFill>
                <a:srgbClr val="CC9900"/>
              </a:solidFill>
              <a:prstDash val="solid"/>
              <a:round/>
              <a:headEnd type="none" w="med" len="med"/>
              <a:tailEnd type="none" w="med" len="med"/>
            </a:ln>
          </p:spPr>
          <p:txBody>
            <a:bodyPr/>
            <a:lstStyle/>
            <a:p>
              <a:endParaRPr lang="zh-CN" altLang="en-US"/>
            </a:p>
          </p:txBody>
        </p:sp>
        <p:sp>
          <p:nvSpPr>
            <p:cNvPr id="492" name="Freeform 124"/>
            <p:cNvSpPr/>
            <p:nvPr/>
          </p:nvSpPr>
          <p:spPr>
            <a:xfrm rot="21324467">
              <a:off x="7563" y="1708"/>
              <a:ext cx="68" cy="1441"/>
            </a:xfrm>
            <a:custGeom>
              <a:avLst/>
              <a:gdLst/>
              <a:ahLst/>
              <a:cxnLst>
                <a:cxn ang="0">
                  <a:pos x="0" y="0"/>
                </a:cxn>
                <a:cxn ang="0">
                  <a:pos x="2" y="213692192"/>
                </a:cxn>
                <a:cxn ang="0">
                  <a:pos x="2" y="488746336"/>
                </a:cxn>
              </a:cxnLst>
              <a:rect l="0" t="0" r="0" b="0"/>
              <a:pathLst>
                <a:path w="36" h="240">
                  <a:moveTo>
                    <a:pt x="0" y="0"/>
                  </a:moveTo>
                  <a:cubicBezTo>
                    <a:pt x="9" y="32"/>
                    <a:pt x="18" y="65"/>
                    <a:pt x="24" y="105"/>
                  </a:cubicBezTo>
                  <a:cubicBezTo>
                    <a:pt x="30" y="145"/>
                    <a:pt x="33" y="192"/>
                    <a:pt x="36" y="240"/>
                  </a:cubicBezTo>
                </a:path>
              </a:pathLst>
            </a:custGeom>
            <a:noFill/>
            <a:ln w="38100" cap="flat" cmpd="sng">
              <a:solidFill>
                <a:srgbClr val="CC9900"/>
              </a:solidFill>
              <a:prstDash val="solid"/>
              <a:round/>
              <a:headEnd type="none" w="med" len="med"/>
              <a:tailEnd type="none" w="med" len="med"/>
            </a:ln>
          </p:spPr>
          <p:txBody>
            <a:bodyPr/>
            <a:lstStyle/>
            <a:p>
              <a:endParaRPr lang="zh-CN" altLang="en-US"/>
            </a:p>
          </p:txBody>
        </p:sp>
        <p:sp>
          <p:nvSpPr>
            <p:cNvPr id="493" name="Rectangle 125"/>
            <p:cNvSpPr/>
            <p:nvPr/>
          </p:nvSpPr>
          <p:spPr>
            <a:xfrm rot="21093746">
              <a:off x="7597" y="1812"/>
              <a:ext cx="136" cy="1485"/>
            </a:xfrm>
            <a:prstGeom prst="rect">
              <a:avLst/>
            </a:prstGeom>
            <a:solidFill>
              <a:srgbClr val="CC9900"/>
            </a:solidFill>
            <a:ln w="19050" cap="flat" cmpd="sng">
              <a:solidFill>
                <a:srgbClr val="CC99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494" name="Rectangle 126"/>
            <p:cNvSpPr/>
            <p:nvPr/>
          </p:nvSpPr>
          <p:spPr>
            <a:xfrm rot="21093746">
              <a:off x="7665" y="1899"/>
              <a:ext cx="136" cy="1310"/>
            </a:xfrm>
            <a:prstGeom prst="rect">
              <a:avLst/>
            </a:prstGeom>
            <a:solidFill>
              <a:srgbClr val="CC9900"/>
            </a:solidFill>
            <a:ln w="19050" cap="flat" cmpd="sng">
              <a:solidFill>
                <a:srgbClr val="CC99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495" name="Rectangle 127"/>
            <p:cNvSpPr/>
            <p:nvPr/>
          </p:nvSpPr>
          <p:spPr>
            <a:xfrm rot="21093746">
              <a:off x="7742" y="1996"/>
              <a:ext cx="138" cy="1124"/>
            </a:xfrm>
            <a:prstGeom prst="rect">
              <a:avLst/>
            </a:prstGeom>
            <a:solidFill>
              <a:srgbClr val="CC9900"/>
            </a:solidFill>
            <a:ln w="19050" cap="flat" cmpd="sng">
              <a:solidFill>
                <a:srgbClr val="CC99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496" name="Oval 128"/>
            <p:cNvSpPr/>
            <p:nvPr/>
          </p:nvSpPr>
          <p:spPr>
            <a:xfrm>
              <a:off x="7764" y="2163"/>
              <a:ext cx="141" cy="140"/>
            </a:xfrm>
            <a:prstGeom prst="ellipse">
              <a:avLst/>
            </a:prstGeom>
            <a:solidFill>
              <a:srgbClr val="CC9900"/>
            </a:solidFill>
            <a:ln w="19050" cap="flat" cmpd="sng">
              <a:solidFill>
                <a:srgbClr val="CC9900"/>
              </a:solidFill>
              <a:prstDash val="solid"/>
              <a:round/>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497" name="Rectangle 129"/>
            <p:cNvSpPr/>
            <p:nvPr/>
          </p:nvSpPr>
          <p:spPr>
            <a:xfrm rot="21274979">
              <a:off x="7669" y="3178"/>
              <a:ext cx="143" cy="785"/>
            </a:xfrm>
            <a:prstGeom prst="rect">
              <a:avLst/>
            </a:prstGeom>
            <a:solidFill>
              <a:srgbClr val="CC9900"/>
            </a:solidFill>
            <a:ln w="19050" cap="flat" cmpd="sng">
              <a:solidFill>
                <a:srgbClr val="CC99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498" name="Rectangle 130"/>
            <p:cNvSpPr/>
            <p:nvPr/>
          </p:nvSpPr>
          <p:spPr>
            <a:xfrm rot="637125">
              <a:off x="7529" y="4488"/>
              <a:ext cx="141" cy="857"/>
            </a:xfrm>
            <a:prstGeom prst="rect">
              <a:avLst/>
            </a:prstGeom>
            <a:solidFill>
              <a:srgbClr val="CC9900"/>
            </a:solidFill>
            <a:ln w="19050" cap="flat" cmpd="sng">
              <a:solidFill>
                <a:srgbClr val="CC99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499" name="Rectangle 131"/>
            <p:cNvSpPr/>
            <p:nvPr/>
          </p:nvSpPr>
          <p:spPr>
            <a:xfrm rot="637125">
              <a:off x="7614" y="4597"/>
              <a:ext cx="143" cy="642"/>
            </a:xfrm>
            <a:prstGeom prst="rect">
              <a:avLst/>
            </a:prstGeom>
            <a:solidFill>
              <a:srgbClr val="CC9900"/>
            </a:solidFill>
            <a:ln w="19050" cap="flat" cmpd="sng">
              <a:solidFill>
                <a:srgbClr val="CC99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500" name="Freeform 132"/>
            <p:cNvSpPr/>
            <p:nvPr/>
          </p:nvSpPr>
          <p:spPr>
            <a:xfrm rot="21324467">
              <a:off x="7427" y="1681"/>
              <a:ext cx="70" cy="1385"/>
            </a:xfrm>
            <a:custGeom>
              <a:avLst/>
              <a:gdLst/>
              <a:ahLst/>
              <a:cxnLst>
                <a:cxn ang="0">
                  <a:pos x="0" y="0"/>
                </a:cxn>
                <a:cxn ang="0">
                  <a:pos x="2" y="113668808"/>
                </a:cxn>
                <a:cxn ang="0">
                  <a:pos x="2" y="260017920"/>
                </a:cxn>
              </a:cxnLst>
              <a:rect l="0" t="0" r="0" b="0"/>
              <a:pathLst>
                <a:path w="36" h="240">
                  <a:moveTo>
                    <a:pt x="0" y="0"/>
                  </a:moveTo>
                  <a:cubicBezTo>
                    <a:pt x="9" y="32"/>
                    <a:pt x="18" y="65"/>
                    <a:pt x="24" y="105"/>
                  </a:cubicBezTo>
                  <a:cubicBezTo>
                    <a:pt x="30" y="145"/>
                    <a:pt x="33" y="192"/>
                    <a:pt x="36" y="240"/>
                  </a:cubicBezTo>
                </a:path>
              </a:pathLst>
            </a:custGeom>
            <a:noFill/>
            <a:ln w="76200" cap="flat" cmpd="sng">
              <a:solidFill>
                <a:srgbClr val="FFCC00"/>
              </a:solidFill>
              <a:prstDash val="solid"/>
              <a:round/>
              <a:headEnd type="none" w="med" len="med"/>
              <a:tailEnd type="none" w="med" len="med"/>
            </a:ln>
          </p:spPr>
          <p:txBody>
            <a:bodyPr/>
            <a:lstStyle/>
            <a:p>
              <a:endParaRPr lang="zh-CN" altLang="en-US"/>
            </a:p>
          </p:txBody>
        </p:sp>
        <p:sp>
          <p:nvSpPr>
            <p:cNvPr id="501" name="Freeform 133"/>
            <p:cNvSpPr/>
            <p:nvPr/>
          </p:nvSpPr>
          <p:spPr>
            <a:xfrm>
              <a:off x="7439" y="1649"/>
              <a:ext cx="523" cy="610"/>
            </a:xfrm>
            <a:custGeom>
              <a:avLst/>
              <a:gdLst/>
              <a:ahLst/>
              <a:cxnLst>
                <a:cxn ang="0">
                  <a:pos x="0" y="0"/>
                </a:cxn>
                <a:cxn ang="0">
                  <a:pos x="1" y="7"/>
                </a:cxn>
                <a:cxn ang="0">
                  <a:pos x="1" y="15"/>
                </a:cxn>
              </a:cxnLst>
              <a:rect l="0" t="0" r="0" b="0"/>
              <a:pathLst>
                <a:path w="318" h="303">
                  <a:moveTo>
                    <a:pt x="0" y="0"/>
                  </a:moveTo>
                  <a:cubicBezTo>
                    <a:pt x="71" y="44"/>
                    <a:pt x="142" y="88"/>
                    <a:pt x="195" y="138"/>
                  </a:cubicBezTo>
                  <a:cubicBezTo>
                    <a:pt x="248" y="188"/>
                    <a:pt x="283" y="245"/>
                    <a:pt x="318" y="303"/>
                  </a:cubicBezTo>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502" name="Freeform 134"/>
            <p:cNvSpPr/>
            <p:nvPr/>
          </p:nvSpPr>
          <p:spPr>
            <a:xfrm rot="9607171">
              <a:off x="7313" y="5193"/>
              <a:ext cx="528" cy="223"/>
            </a:xfrm>
            <a:custGeom>
              <a:avLst/>
              <a:gdLst/>
              <a:ahLst/>
              <a:cxnLst>
                <a:cxn ang="0">
                  <a:pos x="0" y="2"/>
                </a:cxn>
                <a:cxn ang="0">
                  <a:pos x="0" y="2"/>
                </a:cxn>
                <a:cxn ang="0">
                  <a:pos x="0" y="0"/>
                </a:cxn>
              </a:cxnLst>
              <a:rect l="0" t="0" r="0" b="0"/>
              <a:pathLst>
                <a:path w="618" h="120">
                  <a:moveTo>
                    <a:pt x="0" y="120"/>
                  </a:moveTo>
                  <a:cubicBezTo>
                    <a:pt x="92" y="88"/>
                    <a:pt x="185" y="56"/>
                    <a:pt x="288" y="36"/>
                  </a:cubicBezTo>
                  <a:cubicBezTo>
                    <a:pt x="391" y="16"/>
                    <a:pt x="564" y="6"/>
                    <a:pt x="618" y="0"/>
                  </a:cubicBezTo>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503" name="Arc 135"/>
            <p:cNvSpPr/>
            <p:nvPr/>
          </p:nvSpPr>
          <p:spPr>
            <a:xfrm rot="5315854" flipV="1">
              <a:off x="7507" y="4139"/>
              <a:ext cx="768" cy="279"/>
            </a:xfrm>
            <a:custGeom>
              <a:avLst/>
              <a:gdLst/>
              <a:ahLst/>
              <a:cxnLst>
                <a:cxn ang="0">
                  <a:pos x="0" y="0"/>
                </a:cxn>
                <a:cxn ang="0">
                  <a:pos x="0" y="0"/>
                </a:cxn>
                <a:cxn ang="0">
                  <a:pos x="0" y="0"/>
                </a:cxn>
              </a:cxnLst>
              <a:rect l="0" t="0" r="0" b="0"/>
              <a:pathLst>
                <a:path w="38003" h="21600" fill="none">
                  <a:moveTo>
                    <a:pt x="0" y="13336"/>
                  </a:moveTo>
                  <a:cubicBezTo>
                    <a:pt x="3343" y="5263"/>
                    <a:pt x="11219" y="-1"/>
                    <a:pt x="19957" y="0"/>
                  </a:cubicBezTo>
                  <a:cubicBezTo>
                    <a:pt x="27226" y="0"/>
                    <a:pt x="34007" y="3656"/>
                    <a:pt x="38002" y="9729"/>
                  </a:cubicBezTo>
                </a:path>
                <a:path w="38003" h="21600" stroke="0">
                  <a:moveTo>
                    <a:pt x="0" y="13336"/>
                  </a:moveTo>
                  <a:cubicBezTo>
                    <a:pt x="3343" y="5263"/>
                    <a:pt x="11219" y="-1"/>
                    <a:pt x="19957" y="0"/>
                  </a:cubicBezTo>
                  <a:cubicBezTo>
                    <a:pt x="27226" y="0"/>
                    <a:pt x="34007" y="3656"/>
                    <a:pt x="38002" y="9729"/>
                  </a:cubicBezTo>
                  <a:lnTo>
                    <a:pt x="19957" y="21600"/>
                  </a:lnTo>
                  <a:lnTo>
                    <a:pt x="0" y="13336"/>
                  </a:lnTo>
                  <a:close/>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504" name="Freeform 136"/>
            <p:cNvSpPr/>
            <p:nvPr/>
          </p:nvSpPr>
          <p:spPr>
            <a:xfrm rot="322858">
              <a:off x="7807" y="4669"/>
              <a:ext cx="70" cy="453"/>
            </a:xfrm>
            <a:custGeom>
              <a:avLst/>
              <a:gdLst/>
              <a:ahLst/>
              <a:cxnLst>
                <a:cxn ang="0">
                  <a:pos x="1397962" y="0"/>
                </a:cxn>
                <a:cxn ang="0">
                  <a:pos x="1397962" y="2466"/>
                </a:cxn>
                <a:cxn ang="0">
                  <a:pos x="0" y="5101"/>
                </a:cxn>
              </a:cxnLst>
              <a:rect l="0" t="0" r="0" b="0"/>
              <a:pathLst>
                <a:path w="14" h="150">
                  <a:moveTo>
                    <a:pt x="12" y="0"/>
                  </a:moveTo>
                  <a:cubicBezTo>
                    <a:pt x="13" y="23"/>
                    <a:pt x="14" y="47"/>
                    <a:pt x="12" y="72"/>
                  </a:cubicBezTo>
                  <a:cubicBezTo>
                    <a:pt x="10" y="97"/>
                    <a:pt x="1" y="137"/>
                    <a:pt x="0" y="150"/>
                  </a:cubicBezTo>
                </a:path>
              </a:pathLst>
            </a:custGeom>
            <a:noFill/>
            <a:ln w="19050" cap="flat" cmpd="sng">
              <a:solidFill>
                <a:schemeClr val="tx1"/>
              </a:solidFill>
              <a:prstDash val="solid"/>
              <a:round/>
              <a:headEnd type="none" w="med" len="med"/>
              <a:tailEnd type="none" w="med" len="med"/>
            </a:ln>
          </p:spPr>
          <p:txBody>
            <a:bodyPr/>
            <a:lstStyle/>
            <a:p>
              <a:endParaRPr lang="zh-CN" altLang="en-US"/>
            </a:p>
          </p:txBody>
        </p:sp>
        <p:grpSp>
          <p:nvGrpSpPr>
            <p:cNvPr id="505" name="Group 137"/>
            <p:cNvGrpSpPr/>
            <p:nvPr/>
          </p:nvGrpSpPr>
          <p:grpSpPr>
            <a:xfrm>
              <a:off x="7885" y="2260"/>
              <a:ext cx="189" cy="1657"/>
              <a:chOff x="4946" y="2409"/>
              <a:chExt cx="75" cy="665"/>
            </a:xfrm>
          </p:grpSpPr>
          <p:sp>
            <p:nvSpPr>
              <p:cNvPr id="506" name="Freeform 138"/>
              <p:cNvSpPr/>
              <p:nvPr/>
            </p:nvSpPr>
            <p:spPr>
              <a:xfrm>
                <a:off x="4977" y="2409"/>
                <a:ext cx="27" cy="375"/>
              </a:xfrm>
              <a:custGeom>
                <a:avLst/>
                <a:gdLst/>
                <a:ahLst/>
                <a:cxnLst>
                  <a:cxn ang="0">
                    <a:pos x="0" y="0"/>
                  </a:cxn>
                  <a:cxn ang="0">
                    <a:pos x="1" y="0"/>
                  </a:cxn>
                  <a:cxn ang="0">
                    <a:pos x="1" y="0"/>
                  </a:cxn>
                </a:cxnLst>
                <a:rect l="0" t="0" r="0" b="0"/>
                <a:pathLst>
                  <a:path w="39" h="1062">
                    <a:moveTo>
                      <a:pt x="0" y="0"/>
                    </a:moveTo>
                    <a:cubicBezTo>
                      <a:pt x="16" y="223"/>
                      <a:pt x="33" y="447"/>
                      <a:pt x="36" y="624"/>
                    </a:cubicBezTo>
                    <a:cubicBezTo>
                      <a:pt x="39" y="801"/>
                      <a:pt x="28" y="931"/>
                      <a:pt x="18" y="1062"/>
                    </a:cubicBezTo>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507" name="Arc 139"/>
              <p:cNvSpPr/>
              <p:nvPr/>
            </p:nvSpPr>
            <p:spPr>
              <a:xfrm rot="5315854" flipV="1">
                <a:off x="4889" y="2823"/>
                <a:ext cx="176" cy="75"/>
              </a:xfrm>
              <a:custGeom>
                <a:avLst/>
                <a:gdLst/>
                <a:ahLst/>
                <a:cxnLst>
                  <a:cxn ang="0">
                    <a:pos x="0" y="0"/>
                  </a:cxn>
                  <a:cxn ang="0">
                    <a:pos x="0" y="0"/>
                  </a:cxn>
                  <a:cxn ang="0">
                    <a:pos x="0" y="0"/>
                  </a:cxn>
                </a:cxnLst>
                <a:rect l="0" t="0" r="0" b="0"/>
                <a:pathLst>
                  <a:path w="38003" h="21600" fill="none">
                    <a:moveTo>
                      <a:pt x="0" y="13336"/>
                    </a:moveTo>
                    <a:cubicBezTo>
                      <a:pt x="3343" y="5263"/>
                      <a:pt x="11219" y="-1"/>
                      <a:pt x="19957" y="0"/>
                    </a:cubicBezTo>
                    <a:cubicBezTo>
                      <a:pt x="27226" y="0"/>
                      <a:pt x="34007" y="3656"/>
                      <a:pt x="38002" y="9729"/>
                    </a:cubicBezTo>
                  </a:path>
                  <a:path w="38003" h="21600" stroke="0">
                    <a:moveTo>
                      <a:pt x="0" y="13336"/>
                    </a:moveTo>
                    <a:cubicBezTo>
                      <a:pt x="3343" y="5263"/>
                      <a:pt x="11219" y="-1"/>
                      <a:pt x="19957" y="0"/>
                    </a:cubicBezTo>
                    <a:cubicBezTo>
                      <a:pt x="27226" y="0"/>
                      <a:pt x="34007" y="3656"/>
                      <a:pt x="38002" y="9729"/>
                    </a:cubicBezTo>
                    <a:lnTo>
                      <a:pt x="19957" y="21600"/>
                    </a:lnTo>
                    <a:lnTo>
                      <a:pt x="0" y="13336"/>
                    </a:lnTo>
                    <a:close/>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508" name="Freeform 140"/>
              <p:cNvSpPr/>
              <p:nvPr/>
            </p:nvSpPr>
            <p:spPr>
              <a:xfrm rot="322858">
                <a:off x="4968" y="2952"/>
                <a:ext cx="9" cy="122"/>
              </a:xfrm>
              <a:custGeom>
                <a:avLst/>
                <a:gdLst/>
                <a:ahLst/>
                <a:cxnLst>
                  <a:cxn ang="0">
                    <a:pos x="1" y="0"/>
                  </a:cxn>
                  <a:cxn ang="0">
                    <a:pos x="1" y="2"/>
                  </a:cxn>
                  <a:cxn ang="0">
                    <a:pos x="0" y="6"/>
                  </a:cxn>
                </a:cxnLst>
                <a:rect l="0" t="0" r="0" b="0"/>
                <a:pathLst>
                  <a:path w="14" h="150">
                    <a:moveTo>
                      <a:pt x="12" y="0"/>
                    </a:moveTo>
                    <a:cubicBezTo>
                      <a:pt x="13" y="23"/>
                      <a:pt x="14" y="47"/>
                      <a:pt x="12" y="72"/>
                    </a:cubicBezTo>
                    <a:cubicBezTo>
                      <a:pt x="10" y="97"/>
                      <a:pt x="1" y="137"/>
                      <a:pt x="0" y="150"/>
                    </a:cubicBezTo>
                  </a:path>
                </a:pathLst>
              </a:custGeom>
              <a:noFill/>
              <a:ln w="19050" cap="flat" cmpd="sng">
                <a:solidFill>
                  <a:schemeClr val="tx1"/>
                </a:solidFill>
                <a:prstDash val="solid"/>
                <a:round/>
                <a:headEnd type="none" w="med" len="med"/>
                <a:tailEnd type="none" w="med" len="med"/>
              </a:ln>
            </p:spPr>
            <p:txBody>
              <a:bodyPr/>
              <a:lstStyle/>
              <a:p>
                <a:endParaRPr lang="zh-CN" altLang="en-US"/>
              </a:p>
            </p:txBody>
          </p:sp>
        </p:grpSp>
        <p:sp>
          <p:nvSpPr>
            <p:cNvPr id="509" name="Freeform 141"/>
            <p:cNvSpPr/>
            <p:nvPr/>
          </p:nvSpPr>
          <p:spPr>
            <a:xfrm rot="976614">
              <a:off x="7391" y="3589"/>
              <a:ext cx="254" cy="1904"/>
            </a:xfrm>
            <a:custGeom>
              <a:avLst/>
              <a:gdLst/>
              <a:ahLst/>
              <a:cxnLst>
                <a:cxn ang="0">
                  <a:pos x="0" y="0"/>
                </a:cxn>
                <a:cxn ang="0">
                  <a:pos x="657497536" y="2147483647"/>
                </a:cxn>
                <a:cxn ang="0">
                  <a:pos x="987316992" y="2147483647"/>
                </a:cxn>
              </a:cxnLst>
              <a:rect l="0" t="0" r="0" b="0"/>
              <a:pathLst>
                <a:path w="36" h="240">
                  <a:moveTo>
                    <a:pt x="0" y="0"/>
                  </a:moveTo>
                  <a:cubicBezTo>
                    <a:pt x="9" y="32"/>
                    <a:pt x="18" y="65"/>
                    <a:pt x="24" y="105"/>
                  </a:cubicBezTo>
                  <a:cubicBezTo>
                    <a:pt x="30" y="145"/>
                    <a:pt x="33" y="192"/>
                    <a:pt x="36" y="240"/>
                  </a:cubicBezTo>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510" name="Freeform 142"/>
            <p:cNvSpPr/>
            <p:nvPr/>
          </p:nvSpPr>
          <p:spPr>
            <a:xfrm rot="21324467">
              <a:off x="7497" y="1637"/>
              <a:ext cx="68" cy="1441"/>
            </a:xfrm>
            <a:custGeom>
              <a:avLst/>
              <a:gdLst/>
              <a:ahLst/>
              <a:cxnLst>
                <a:cxn ang="0">
                  <a:pos x="0" y="0"/>
                </a:cxn>
                <a:cxn ang="0">
                  <a:pos x="2" y="213692192"/>
                </a:cxn>
                <a:cxn ang="0">
                  <a:pos x="2" y="488746336"/>
                </a:cxn>
              </a:cxnLst>
              <a:rect l="0" t="0" r="0" b="0"/>
              <a:pathLst>
                <a:path w="36" h="240">
                  <a:moveTo>
                    <a:pt x="0" y="0"/>
                  </a:moveTo>
                  <a:cubicBezTo>
                    <a:pt x="9" y="32"/>
                    <a:pt x="18" y="65"/>
                    <a:pt x="24" y="105"/>
                  </a:cubicBezTo>
                  <a:cubicBezTo>
                    <a:pt x="30" y="145"/>
                    <a:pt x="33" y="192"/>
                    <a:pt x="36" y="240"/>
                  </a:cubicBezTo>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511" name="AutoShape 143"/>
            <p:cNvSpPr/>
            <p:nvPr/>
          </p:nvSpPr>
          <p:spPr>
            <a:xfrm rot="21324467">
              <a:off x="7451" y="3040"/>
              <a:ext cx="371" cy="579"/>
            </a:xfrm>
            <a:prstGeom prst="moon">
              <a:avLst>
                <a:gd name="adj" fmla="val 50000"/>
              </a:avLst>
            </a:prstGeom>
            <a:solidFill>
              <a:srgbClr val="CC9900"/>
            </a:solidFill>
            <a:ln w="19050" cap="flat" cmpd="sng">
              <a:solidFill>
                <a:srgbClr val="CC99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grpSp>
          <p:nvGrpSpPr>
            <p:cNvPr id="512" name="Group 144"/>
            <p:cNvGrpSpPr/>
            <p:nvPr/>
          </p:nvGrpSpPr>
          <p:grpSpPr>
            <a:xfrm>
              <a:off x="6739" y="2127"/>
              <a:ext cx="402" cy="523"/>
              <a:chOff x="3708" y="1706"/>
              <a:chExt cx="159" cy="210"/>
            </a:xfrm>
          </p:grpSpPr>
          <p:sp>
            <p:nvSpPr>
              <p:cNvPr id="513" name="Oval 145"/>
              <p:cNvSpPr/>
              <p:nvPr/>
            </p:nvSpPr>
            <p:spPr>
              <a:xfrm>
                <a:off x="3708" y="1706"/>
                <a:ext cx="159" cy="210"/>
              </a:xfrm>
              <a:prstGeom prst="ellipse">
                <a:avLst/>
              </a:prstGeom>
              <a:solidFill>
                <a:schemeClr val="bg1"/>
              </a:solidFill>
              <a:ln w="19050" cap="flat" cmpd="sng">
                <a:solidFill>
                  <a:schemeClr val="tx1"/>
                </a:solidFill>
                <a:prstDash val="solid"/>
                <a:round/>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514" name="AutoShape 146"/>
              <p:cNvSpPr/>
              <p:nvPr/>
            </p:nvSpPr>
            <p:spPr>
              <a:xfrm>
                <a:off x="3711" y="1716"/>
                <a:ext cx="69" cy="190"/>
              </a:xfrm>
              <a:prstGeom prst="moon">
                <a:avLst>
                  <a:gd name="adj" fmla="val 50000"/>
                </a:avLst>
              </a:prstGeom>
              <a:solidFill>
                <a:srgbClr val="CC9900"/>
              </a:solidFill>
              <a:ln w="19050" cap="flat" cmpd="sng">
                <a:solidFill>
                  <a:schemeClr val="tx1"/>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grpSp>
        <p:grpSp>
          <p:nvGrpSpPr>
            <p:cNvPr id="515" name="Group 147"/>
            <p:cNvGrpSpPr/>
            <p:nvPr/>
          </p:nvGrpSpPr>
          <p:grpSpPr>
            <a:xfrm>
              <a:off x="6511" y="4260"/>
              <a:ext cx="904" cy="710"/>
              <a:chOff x="3618" y="2563"/>
              <a:chExt cx="357" cy="285"/>
            </a:xfrm>
          </p:grpSpPr>
          <p:sp>
            <p:nvSpPr>
              <p:cNvPr id="516" name="Oval 148"/>
              <p:cNvSpPr/>
              <p:nvPr/>
            </p:nvSpPr>
            <p:spPr>
              <a:xfrm>
                <a:off x="3618" y="2563"/>
                <a:ext cx="357" cy="285"/>
              </a:xfrm>
              <a:prstGeom prst="ellipse">
                <a:avLst/>
              </a:prstGeom>
              <a:solidFill>
                <a:schemeClr val="bg1"/>
              </a:solidFill>
              <a:ln w="19050" cap="flat" cmpd="sng">
                <a:solidFill>
                  <a:schemeClr val="tx1"/>
                </a:solidFill>
                <a:prstDash val="solid"/>
                <a:round/>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517" name="AutoShape 149"/>
              <p:cNvSpPr/>
              <p:nvPr/>
            </p:nvSpPr>
            <p:spPr>
              <a:xfrm>
                <a:off x="3623" y="2574"/>
                <a:ext cx="155" cy="262"/>
              </a:xfrm>
              <a:prstGeom prst="moon">
                <a:avLst>
                  <a:gd name="adj" fmla="val 50000"/>
                </a:avLst>
              </a:prstGeom>
              <a:solidFill>
                <a:srgbClr val="CC9900"/>
              </a:solidFill>
              <a:ln w="19050" cap="flat" cmpd="sng">
                <a:solidFill>
                  <a:schemeClr val="tx1"/>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grpSp>
        <p:grpSp>
          <p:nvGrpSpPr>
            <p:cNvPr id="518" name="Group 150"/>
            <p:cNvGrpSpPr/>
            <p:nvPr/>
          </p:nvGrpSpPr>
          <p:grpSpPr>
            <a:xfrm>
              <a:off x="5811" y="2659"/>
              <a:ext cx="632" cy="496"/>
              <a:chOff x="3341" y="1920"/>
              <a:chExt cx="250" cy="200"/>
            </a:xfrm>
          </p:grpSpPr>
          <p:sp>
            <p:nvSpPr>
              <p:cNvPr id="519" name="Oval 151"/>
              <p:cNvSpPr/>
              <p:nvPr/>
            </p:nvSpPr>
            <p:spPr>
              <a:xfrm>
                <a:off x="3341" y="1920"/>
                <a:ext cx="250" cy="200"/>
              </a:xfrm>
              <a:prstGeom prst="ellipse">
                <a:avLst/>
              </a:prstGeom>
              <a:solidFill>
                <a:schemeClr val="bg1"/>
              </a:solidFill>
              <a:ln w="19050" cap="flat" cmpd="sng">
                <a:solidFill>
                  <a:schemeClr val="tx1"/>
                </a:solidFill>
                <a:prstDash val="solid"/>
                <a:round/>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520" name="AutoShape 152"/>
              <p:cNvSpPr/>
              <p:nvPr/>
            </p:nvSpPr>
            <p:spPr>
              <a:xfrm>
                <a:off x="3343" y="1928"/>
                <a:ext cx="108" cy="184"/>
              </a:xfrm>
              <a:prstGeom prst="moon">
                <a:avLst>
                  <a:gd name="adj" fmla="val 50000"/>
                </a:avLst>
              </a:prstGeom>
              <a:solidFill>
                <a:srgbClr val="CC9900"/>
              </a:solidFill>
              <a:ln w="19050" cap="flat" cmpd="sng">
                <a:solidFill>
                  <a:schemeClr val="tx1"/>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grpSp>
        <p:sp>
          <p:nvSpPr>
            <p:cNvPr id="522" name="Line 154"/>
            <p:cNvSpPr/>
            <p:nvPr/>
          </p:nvSpPr>
          <p:spPr>
            <a:xfrm flipH="1">
              <a:off x="9680" y="3175"/>
              <a:ext cx="1400" cy="499"/>
            </a:xfrm>
            <a:prstGeom prst="line">
              <a:avLst/>
            </a:prstGeom>
            <a:ln w="76200" cap="flat" cmpd="sng">
              <a:solidFill>
                <a:srgbClr val="16B6C2"/>
              </a:solidFill>
              <a:prstDash val="solid"/>
              <a:round/>
              <a:headEnd type="none" w="med" len="med"/>
              <a:tailEnd type="none" w="med" len="med"/>
            </a:ln>
          </p:spPr>
        </p:sp>
        <p:sp>
          <p:nvSpPr>
            <p:cNvPr id="523" name="Line 155"/>
            <p:cNvSpPr/>
            <p:nvPr/>
          </p:nvSpPr>
          <p:spPr>
            <a:xfrm flipH="1">
              <a:off x="5591" y="4483"/>
              <a:ext cx="1790" cy="660"/>
            </a:xfrm>
            <a:prstGeom prst="line">
              <a:avLst/>
            </a:prstGeom>
            <a:ln w="76200" cap="flat" cmpd="sng">
              <a:solidFill>
                <a:srgbClr val="16B6C2"/>
              </a:solidFill>
              <a:prstDash val="solid"/>
              <a:round/>
              <a:headEnd type="none" w="med" len="med"/>
              <a:tailEnd type="none" w="med" len="med"/>
            </a:ln>
          </p:spPr>
        </p:sp>
        <p:grpSp>
          <p:nvGrpSpPr>
            <p:cNvPr id="524" name="Group 156"/>
            <p:cNvGrpSpPr/>
            <p:nvPr/>
          </p:nvGrpSpPr>
          <p:grpSpPr>
            <a:xfrm>
              <a:off x="7822" y="1536"/>
              <a:ext cx="2142" cy="3488"/>
              <a:chOff x="2187" y="1325"/>
              <a:chExt cx="884" cy="1440"/>
            </a:xfrm>
          </p:grpSpPr>
          <p:grpSp>
            <p:nvGrpSpPr>
              <p:cNvPr id="525" name="Group 157"/>
              <p:cNvGrpSpPr/>
              <p:nvPr/>
            </p:nvGrpSpPr>
            <p:grpSpPr>
              <a:xfrm>
                <a:off x="2187" y="1325"/>
                <a:ext cx="884" cy="1440"/>
                <a:chOff x="2223" y="1583"/>
                <a:chExt cx="1112" cy="1698"/>
              </a:xfrm>
            </p:grpSpPr>
            <p:sp>
              <p:nvSpPr>
                <p:cNvPr id="526" name="Arc 158"/>
                <p:cNvSpPr/>
                <p:nvPr/>
              </p:nvSpPr>
              <p:spPr>
                <a:xfrm rot="-241215" flipV="1">
                  <a:off x="2482" y="1694"/>
                  <a:ext cx="222" cy="126"/>
                </a:xfrm>
                <a:custGeom>
                  <a:avLst/>
                  <a:gdLst/>
                  <a:ahLst/>
                  <a:cxnLst>
                    <a:cxn ang="0">
                      <a:pos x="0" y="0"/>
                    </a:cxn>
                    <a:cxn ang="0">
                      <a:pos x="0" y="0"/>
                    </a:cxn>
                    <a:cxn ang="0">
                      <a:pos x="0" y="0"/>
                    </a:cxn>
                  </a:cxnLst>
                  <a:rect l="0" t="0" r="0" b="0"/>
                  <a:pathLst>
                    <a:path w="40278" h="23183" fill="none">
                      <a:moveTo>
                        <a:pt x="0" y="10751"/>
                      </a:moveTo>
                      <a:cubicBezTo>
                        <a:pt x="3865" y="4095"/>
                        <a:pt x="10981" y="-1"/>
                        <a:pt x="18678" y="0"/>
                      </a:cubicBezTo>
                      <a:cubicBezTo>
                        <a:pt x="30607" y="0"/>
                        <a:pt x="40278" y="9670"/>
                        <a:pt x="40278" y="21600"/>
                      </a:cubicBezTo>
                      <a:cubicBezTo>
                        <a:pt x="40278" y="22128"/>
                        <a:pt x="40258" y="22656"/>
                        <a:pt x="40219" y="23182"/>
                      </a:cubicBezTo>
                    </a:path>
                    <a:path w="40278" h="23183" stroke="0">
                      <a:moveTo>
                        <a:pt x="0" y="10751"/>
                      </a:moveTo>
                      <a:cubicBezTo>
                        <a:pt x="3865" y="4095"/>
                        <a:pt x="10981" y="-1"/>
                        <a:pt x="18678" y="0"/>
                      </a:cubicBezTo>
                      <a:cubicBezTo>
                        <a:pt x="30607" y="0"/>
                        <a:pt x="40278" y="9670"/>
                        <a:pt x="40278" y="21600"/>
                      </a:cubicBezTo>
                      <a:cubicBezTo>
                        <a:pt x="40278" y="22128"/>
                        <a:pt x="40258" y="22656"/>
                        <a:pt x="40219" y="23182"/>
                      </a:cubicBezTo>
                      <a:lnTo>
                        <a:pt x="18678" y="21600"/>
                      </a:lnTo>
                      <a:lnTo>
                        <a:pt x="0" y="10751"/>
                      </a:lnTo>
                      <a:close/>
                    </a:path>
                  </a:pathLst>
                </a:custGeom>
                <a:noFill/>
                <a:ln w="76200">
                  <a:noFill/>
                </a:ln>
              </p:spPr>
              <p:txBody>
                <a:bodyPr/>
                <a:lstStyle/>
                <a:p>
                  <a:endParaRPr lang="zh-CN" altLang="en-US"/>
                </a:p>
              </p:txBody>
            </p:sp>
            <p:sp>
              <p:nvSpPr>
                <p:cNvPr id="527" name="Arc 159"/>
                <p:cNvSpPr/>
                <p:nvPr/>
              </p:nvSpPr>
              <p:spPr>
                <a:xfrm rot="-4484162" flipV="1">
                  <a:off x="2682" y="2915"/>
                  <a:ext cx="253" cy="469"/>
                </a:xfrm>
                <a:custGeom>
                  <a:avLst/>
                  <a:gdLst/>
                  <a:ahLst/>
                  <a:cxnLst>
                    <a:cxn ang="0">
                      <a:pos x="0" y="0"/>
                    </a:cxn>
                    <a:cxn ang="0">
                      <a:pos x="0" y="0"/>
                    </a:cxn>
                    <a:cxn ang="0">
                      <a:pos x="0" y="0"/>
                    </a:cxn>
                  </a:cxnLst>
                  <a:rect l="0" t="0" r="0" b="0"/>
                  <a:pathLst>
                    <a:path w="21600" h="11364" fill="none">
                      <a:moveTo>
                        <a:pt x="19749" y="-1"/>
                      </a:moveTo>
                      <a:cubicBezTo>
                        <a:pt x="20969" y="2754"/>
                        <a:pt x="21600" y="5734"/>
                        <a:pt x="21600" y="8747"/>
                      </a:cubicBezTo>
                      <a:cubicBezTo>
                        <a:pt x="21600" y="9621"/>
                        <a:pt x="21546" y="10495"/>
                        <a:pt x="21440" y="11363"/>
                      </a:cubicBezTo>
                    </a:path>
                    <a:path w="21600" h="11364" stroke="0">
                      <a:moveTo>
                        <a:pt x="19749" y="-1"/>
                      </a:moveTo>
                      <a:cubicBezTo>
                        <a:pt x="20969" y="2754"/>
                        <a:pt x="21600" y="5734"/>
                        <a:pt x="21600" y="8747"/>
                      </a:cubicBezTo>
                      <a:cubicBezTo>
                        <a:pt x="21600" y="9621"/>
                        <a:pt x="21546" y="10495"/>
                        <a:pt x="21440" y="11363"/>
                      </a:cubicBezTo>
                      <a:lnTo>
                        <a:pt x="0" y="8747"/>
                      </a:lnTo>
                      <a:lnTo>
                        <a:pt x="19749" y="-1"/>
                      </a:lnTo>
                      <a:close/>
                    </a:path>
                  </a:pathLst>
                </a:custGeom>
                <a:noFill/>
                <a:ln w="76200">
                  <a:noFill/>
                </a:ln>
              </p:spPr>
              <p:txBody>
                <a:bodyPr/>
                <a:lstStyle/>
                <a:p>
                  <a:endParaRPr lang="zh-CN" altLang="en-US"/>
                </a:p>
              </p:txBody>
            </p:sp>
            <p:sp>
              <p:nvSpPr>
                <p:cNvPr id="528" name="AutoShape 160"/>
                <p:cNvSpPr/>
                <p:nvPr/>
              </p:nvSpPr>
              <p:spPr>
                <a:xfrm flipH="1" flipV="1">
                  <a:off x="2868" y="3023"/>
                  <a:ext cx="139" cy="68"/>
                </a:xfrm>
                <a:prstGeom prst="rtTriangle">
                  <a:avLst/>
                </a:prstGeom>
                <a:noFill/>
                <a:ln w="19050">
                  <a:noFill/>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529" name="Arc 161"/>
                <p:cNvSpPr/>
                <p:nvPr/>
              </p:nvSpPr>
              <p:spPr>
                <a:xfrm rot="-5198328" flipV="1">
                  <a:off x="2215" y="2445"/>
                  <a:ext cx="292" cy="208"/>
                </a:xfrm>
                <a:custGeom>
                  <a:avLst/>
                  <a:gdLst/>
                  <a:ahLst/>
                  <a:cxnLst>
                    <a:cxn ang="0">
                      <a:pos x="0" y="0"/>
                    </a:cxn>
                    <a:cxn ang="0">
                      <a:pos x="0" y="0"/>
                    </a:cxn>
                    <a:cxn ang="0">
                      <a:pos x="0" y="0"/>
                    </a:cxn>
                  </a:cxnLst>
                  <a:rect l="0" t="0" r="0" b="0"/>
                  <a:pathLst>
                    <a:path w="38441" h="21600" fill="none">
                      <a:moveTo>
                        <a:pt x="-1" y="11554"/>
                      </a:moveTo>
                      <a:cubicBezTo>
                        <a:pt x="3732" y="4449"/>
                        <a:pt x="11096" y="-1"/>
                        <a:pt x="19122" y="0"/>
                      </a:cubicBezTo>
                      <a:cubicBezTo>
                        <a:pt x="27302" y="0"/>
                        <a:pt x="34781" y="4621"/>
                        <a:pt x="38441" y="11938"/>
                      </a:cubicBezTo>
                    </a:path>
                    <a:path w="38441" h="21600" stroke="0">
                      <a:moveTo>
                        <a:pt x="-1" y="11554"/>
                      </a:moveTo>
                      <a:cubicBezTo>
                        <a:pt x="3732" y="4449"/>
                        <a:pt x="11096" y="-1"/>
                        <a:pt x="19122" y="0"/>
                      </a:cubicBezTo>
                      <a:cubicBezTo>
                        <a:pt x="27302" y="0"/>
                        <a:pt x="34781" y="4621"/>
                        <a:pt x="38441" y="11938"/>
                      </a:cubicBezTo>
                      <a:lnTo>
                        <a:pt x="19122" y="21600"/>
                      </a:lnTo>
                      <a:lnTo>
                        <a:pt x="-1" y="11554"/>
                      </a:lnTo>
                      <a:close/>
                    </a:path>
                  </a:pathLst>
                </a:custGeom>
                <a:noFill/>
                <a:ln w="76200" cap="flat" cmpd="sng">
                  <a:solidFill>
                    <a:srgbClr val="FFCC00"/>
                  </a:solidFill>
                  <a:prstDash val="solid"/>
                  <a:round/>
                  <a:headEnd type="none" w="med" len="med"/>
                  <a:tailEnd type="none" w="med" len="med"/>
                </a:ln>
              </p:spPr>
              <p:txBody>
                <a:bodyPr/>
                <a:lstStyle/>
                <a:p>
                  <a:endParaRPr lang="zh-CN" altLang="en-US"/>
                </a:p>
              </p:txBody>
            </p:sp>
            <p:sp>
              <p:nvSpPr>
                <p:cNvPr id="530" name="Arc 162"/>
                <p:cNvSpPr/>
                <p:nvPr/>
              </p:nvSpPr>
              <p:spPr>
                <a:xfrm flipV="1">
                  <a:off x="2475" y="1695"/>
                  <a:ext cx="233" cy="138"/>
                </a:xfrm>
                <a:custGeom>
                  <a:avLst/>
                  <a:gdLst/>
                  <a:ahLst/>
                  <a:cxnLst>
                    <a:cxn ang="0">
                      <a:pos x="0" y="0"/>
                    </a:cxn>
                    <a:cxn ang="0">
                      <a:pos x="0" y="0"/>
                    </a:cxn>
                    <a:cxn ang="0">
                      <a:pos x="0" y="0"/>
                    </a:cxn>
                  </a:cxnLst>
                  <a:rect l="0" t="0" r="0" b="0"/>
                  <a:pathLst>
                    <a:path w="38887" h="21600" fill="none">
                      <a:moveTo>
                        <a:pt x="-1" y="8649"/>
                      </a:moveTo>
                      <a:cubicBezTo>
                        <a:pt x="4078" y="3205"/>
                        <a:pt x="10483" y="-1"/>
                        <a:pt x="17287" y="0"/>
                      </a:cubicBezTo>
                      <a:cubicBezTo>
                        <a:pt x="29216" y="0"/>
                        <a:pt x="38887" y="9670"/>
                        <a:pt x="38887" y="21600"/>
                      </a:cubicBezTo>
                    </a:path>
                    <a:path w="38887" h="21600" stroke="0">
                      <a:moveTo>
                        <a:pt x="-1" y="8649"/>
                      </a:moveTo>
                      <a:cubicBezTo>
                        <a:pt x="4078" y="3205"/>
                        <a:pt x="10483" y="-1"/>
                        <a:pt x="17287" y="0"/>
                      </a:cubicBezTo>
                      <a:cubicBezTo>
                        <a:pt x="29216" y="0"/>
                        <a:pt x="38887" y="9670"/>
                        <a:pt x="38887" y="21600"/>
                      </a:cubicBezTo>
                      <a:lnTo>
                        <a:pt x="17287" y="21600"/>
                      </a:lnTo>
                      <a:lnTo>
                        <a:pt x="-1" y="8649"/>
                      </a:lnTo>
                      <a:close/>
                    </a:path>
                  </a:pathLst>
                </a:custGeom>
                <a:noFill/>
                <a:ln w="76200" cap="flat" cmpd="sng">
                  <a:solidFill>
                    <a:srgbClr val="FFCC00"/>
                  </a:solidFill>
                  <a:prstDash val="solid"/>
                  <a:round/>
                  <a:headEnd type="none" w="med" len="med"/>
                  <a:tailEnd type="none" w="med" len="med"/>
                </a:ln>
              </p:spPr>
              <p:txBody>
                <a:bodyPr/>
                <a:lstStyle/>
                <a:p>
                  <a:endParaRPr lang="zh-CN" altLang="en-US"/>
                </a:p>
              </p:txBody>
            </p:sp>
            <p:sp>
              <p:nvSpPr>
                <p:cNvPr id="531" name="Freeform 163"/>
                <p:cNvSpPr/>
                <p:nvPr/>
              </p:nvSpPr>
              <p:spPr>
                <a:xfrm>
                  <a:off x="2338" y="1873"/>
                  <a:ext cx="36" cy="551"/>
                </a:xfrm>
                <a:custGeom>
                  <a:avLst/>
                  <a:gdLst/>
                  <a:ahLst/>
                  <a:cxnLst>
                    <a:cxn ang="0">
                      <a:pos x="0" y="0"/>
                    </a:cxn>
                    <a:cxn ang="0">
                      <a:pos x="1" y="5"/>
                    </a:cxn>
                    <a:cxn ang="0">
                      <a:pos x="1" y="11"/>
                    </a:cxn>
                    <a:cxn ang="0">
                      <a:pos x="1" y="19"/>
                    </a:cxn>
                  </a:cxnLst>
                  <a:rect l="0" t="0" r="0" b="0"/>
                  <a:pathLst>
                    <a:path w="55" h="690">
                      <a:moveTo>
                        <a:pt x="0" y="0"/>
                      </a:moveTo>
                      <a:cubicBezTo>
                        <a:pt x="10" y="54"/>
                        <a:pt x="21" y="109"/>
                        <a:pt x="30" y="180"/>
                      </a:cubicBezTo>
                      <a:cubicBezTo>
                        <a:pt x="39" y="251"/>
                        <a:pt x="53" y="341"/>
                        <a:pt x="54" y="426"/>
                      </a:cubicBezTo>
                      <a:cubicBezTo>
                        <a:pt x="55" y="511"/>
                        <a:pt x="45" y="600"/>
                        <a:pt x="36" y="690"/>
                      </a:cubicBezTo>
                    </a:path>
                  </a:pathLst>
                </a:custGeom>
                <a:noFill/>
                <a:ln w="76200" cap="flat" cmpd="sng">
                  <a:solidFill>
                    <a:srgbClr val="FFCC00"/>
                  </a:solidFill>
                  <a:prstDash val="solid"/>
                  <a:round/>
                  <a:headEnd type="none" w="med" len="med"/>
                  <a:tailEnd type="none" w="med" len="med"/>
                </a:ln>
              </p:spPr>
              <p:txBody>
                <a:bodyPr/>
                <a:lstStyle/>
                <a:p>
                  <a:endParaRPr lang="zh-CN" altLang="en-US"/>
                </a:p>
              </p:txBody>
            </p:sp>
            <p:sp>
              <p:nvSpPr>
                <p:cNvPr id="532" name="Freeform 164"/>
                <p:cNvSpPr/>
                <p:nvPr/>
              </p:nvSpPr>
              <p:spPr>
                <a:xfrm rot="-1260510">
                  <a:off x="2310" y="1819"/>
                  <a:ext cx="216" cy="45"/>
                </a:xfrm>
                <a:custGeom>
                  <a:avLst/>
                  <a:gdLst/>
                  <a:ahLst/>
                  <a:cxnLst>
                    <a:cxn ang="0">
                      <a:pos x="0" y="0"/>
                    </a:cxn>
                    <a:cxn ang="0">
                      <a:pos x="0" y="0"/>
                    </a:cxn>
                    <a:cxn ang="0">
                      <a:pos x="0" y="0"/>
                    </a:cxn>
                  </a:cxnLst>
                  <a:rect l="0" t="0" r="0" b="0"/>
                  <a:pathLst>
                    <a:path w="618" h="120">
                      <a:moveTo>
                        <a:pt x="0" y="120"/>
                      </a:moveTo>
                      <a:cubicBezTo>
                        <a:pt x="92" y="88"/>
                        <a:pt x="185" y="56"/>
                        <a:pt x="288" y="36"/>
                      </a:cubicBezTo>
                      <a:cubicBezTo>
                        <a:pt x="391" y="16"/>
                        <a:pt x="564" y="6"/>
                        <a:pt x="618" y="0"/>
                      </a:cubicBezTo>
                    </a:path>
                  </a:pathLst>
                </a:custGeom>
                <a:noFill/>
                <a:ln w="76200" cap="flat" cmpd="sng">
                  <a:solidFill>
                    <a:srgbClr val="FFCC00"/>
                  </a:solidFill>
                  <a:prstDash val="solid"/>
                  <a:round/>
                  <a:headEnd type="none" w="med" len="med"/>
                  <a:tailEnd type="none" w="med" len="med"/>
                </a:ln>
              </p:spPr>
              <p:txBody>
                <a:bodyPr/>
                <a:lstStyle/>
                <a:p>
                  <a:endParaRPr lang="zh-CN" altLang="en-US"/>
                </a:p>
              </p:txBody>
            </p:sp>
            <p:sp>
              <p:nvSpPr>
                <p:cNvPr id="533" name="Freeform 165"/>
                <p:cNvSpPr/>
                <p:nvPr/>
              </p:nvSpPr>
              <p:spPr>
                <a:xfrm>
                  <a:off x="2688" y="1619"/>
                  <a:ext cx="395" cy="98"/>
                </a:xfrm>
                <a:custGeom>
                  <a:avLst/>
                  <a:gdLst/>
                  <a:ahLst/>
                  <a:cxnLst>
                    <a:cxn ang="0">
                      <a:pos x="0" y="5"/>
                    </a:cxn>
                    <a:cxn ang="0">
                      <a:pos x="1" y="2"/>
                    </a:cxn>
                    <a:cxn ang="0">
                      <a:pos x="1" y="0"/>
                    </a:cxn>
                  </a:cxnLst>
                  <a:rect l="0" t="0" r="0" b="0"/>
                  <a:pathLst>
                    <a:path w="618" h="120">
                      <a:moveTo>
                        <a:pt x="0" y="120"/>
                      </a:moveTo>
                      <a:cubicBezTo>
                        <a:pt x="92" y="88"/>
                        <a:pt x="185" y="56"/>
                        <a:pt x="288" y="36"/>
                      </a:cubicBezTo>
                      <a:cubicBezTo>
                        <a:pt x="391" y="16"/>
                        <a:pt x="564" y="6"/>
                        <a:pt x="618" y="0"/>
                      </a:cubicBezTo>
                    </a:path>
                  </a:pathLst>
                </a:custGeom>
                <a:noFill/>
                <a:ln w="76200" cap="flat" cmpd="sng">
                  <a:solidFill>
                    <a:srgbClr val="FFCC00"/>
                  </a:solidFill>
                  <a:prstDash val="solid"/>
                  <a:round/>
                  <a:headEnd type="none" w="med" len="med"/>
                  <a:tailEnd type="none" w="med" len="med"/>
                </a:ln>
              </p:spPr>
              <p:txBody>
                <a:bodyPr/>
                <a:lstStyle/>
                <a:p>
                  <a:endParaRPr lang="zh-CN" altLang="en-US"/>
                </a:p>
              </p:txBody>
            </p:sp>
            <p:sp>
              <p:nvSpPr>
                <p:cNvPr id="534" name="AutoShape 166"/>
                <p:cNvSpPr/>
                <p:nvPr/>
              </p:nvSpPr>
              <p:spPr>
                <a:xfrm rot="-275533">
                  <a:off x="2837" y="2166"/>
                  <a:ext cx="294" cy="234"/>
                </a:xfrm>
                <a:prstGeom prst="moon">
                  <a:avLst>
                    <a:gd name="adj" fmla="val 53222"/>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535" name="Freeform 167"/>
                <p:cNvSpPr/>
                <p:nvPr/>
              </p:nvSpPr>
              <p:spPr>
                <a:xfrm rot="976616">
                  <a:off x="3036" y="2376"/>
                  <a:ext cx="97" cy="753"/>
                </a:xfrm>
                <a:custGeom>
                  <a:avLst/>
                  <a:gdLst/>
                  <a:ahLst/>
                  <a:cxnLst>
                    <a:cxn ang="0">
                      <a:pos x="0" y="0"/>
                    </a:cxn>
                    <a:cxn ang="0">
                      <a:pos x="186246992" y="2147483647"/>
                    </a:cxn>
                    <a:cxn ang="0">
                      <a:pos x="277330816" y="2147483647"/>
                    </a:cxn>
                  </a:cxnLst>
                  <a:rect l="0" t="0" r="0" b="0"/>
                  <a:pathLst>
                    <a:path w="36" h="240">
                      <a:moveTo>
                        <a:pt x="0" y="0"/>
                      </a:moveTo>
                      <a:cubicBezTo>
                        <a:pt x="9" y="32"/>
                        <a:pt x="18" y="65"/>
                        <a:pt x="24" y="105"/>
                      </a:cubicBezTo>
                      <a:cubicBezTo>
                        <a:pt x="30" y="145"/>
                        <a:pt x="33" y="192"/>
                        <a:pt x="36" y="240"/>
                      </a:cubicBezTo>
                    </a:path>
                  </a:pathLst>
                </a:custGeom>
                <a:noFill/>
                <a:ln w="76200" cap="flat" cmpd="sng">
                  <a:solidFill>
                    <a:srgbClr val="FFCC00"/>
                  </a:solidFill>
                  <a:prstDash val="solid"/>
                  <a:round/>
                  <a:headEnd type="none" w="med" len="med"/>
                  <a:tailEnd type="none" w="med" len="med"/>
                </a:ln>
              </p:spPr>
              <p:txBody>
                <a:bodyPr/>
                <a:lstStyle/>
                <a:p>
                  <a:endParaRPr lang="zh-CN" altLang="en-US"/>
                </a:p>
              </p:txBody>
            </p:sp>
            <p:sp>
              <p:nvSpPr>
                <p:cNvPr id="536" name="Freeform 168"/>
                <p:cNvSpPr/>
                <p:nvPr/>
              </p:nvSpPr>
              <p:spPr>
                <a:xfrm rot="7248363">
                  <a:off x="2178" y="2777"/>
                  <a:ext cx="254" cy="34"/>
                </a:xfrm>
                <a:custGeom>
                  <a:avLst/>
                  <a:gdLst/>
                  <a:ahLst/>
                  <a:cxnLst>
                    <a:cxn ang="0">
                      <a:pos x="0" y="0"/>
                    </a:cxn>
                    <a:cxn ang="0">
                      <a:pos x="0" y="0"/>
                    </a:cxn>
                    <a:cxn ang="0">
                      <a:pos x="0" y="0"/>
                    </a:cxn>
                  </a:cxnLst>
                  <a:rect l="0" t="0" r="0" b="0"/>
                  <a:pathLst>
                    <a:path w="618" h="120">
                      <a:moveTo>
                        <a:pt x="0" y="120"/>
                      </a:moveTo>
                      <a:cubicBezTo>
                        <a:pt x="92" y="88"/>
                        <a:pt x="185" y="56"/>
                        <a:pt x="288" y="36"/>
                      </a:cubicBezTo>
                      <a:cubicBezTo>
                        <a:pt x="391" y="16"/>
                        <a:pt x="564" y="6"/>
                        <a:pt x="618" y="0"/>
                      </a:cubicBezTo>
                    </a:path>
                  </a:pathLst>
                </a:custGeom>
                <a:noFill/>
                <a:ln w="76200" cap="flat" cmpd="sng">
                  <a:solidFill>
                    <a:srgbClr val="FFCC00"/>
                  </a:solidFill>
                  <a:prstDash val="solid"/>
                  <a:round/>
                  <a:headEnd type="none" w="med" len="med"/>
                  <a:tailEnd type="none" w="med" len="med"/>
                </a:ln>
              </p:spPr>
              <p:txBody>
                <a:bodyPr/>
                <a:lstStyle/>
                <a:p>
                  <a:endParaRPr lang="zh-CN" altLang="en-US"/>
                </a:p>
              </p:txBody>
            </p:sp>
            <p:sp>
              <p:nvSpPr>
                <p:cNvPr id="537" name="Freeform 169"/>
                <p:cNvSpPr/>
                <p:nvPr/>
              </p:nvSpPr>
              <p:spPr>
                <a:xfrm>
                  <a:off x="2238" y="2892"/>
                  <a:ext cx="815" cy="220"/>
                </a:xfrm>
                <a:custGeom>
                  <a:avLst/>
                  <a:gdLst/>
                  <a:ahLst/>
                  <a:cxnLst>
                    <a:cxn ang="0">
                      <a:pos x="0" y="0"/>
                    </a:cxn>
                    <a:cxn ang="0">
                      <a:pos x="1" y="2"/>
                    </a:cxn>
                    <a:cxn ang="0">
                      <a:pos x="1" y="5"/>
                    </a:cxn>
                  </a:cxnLst>
                  <a:rect l="0" t="0" r="0" b="0"/>
                  <a:pathLst>
                    <a:path w="1248" h="282">
                      <a:moveTo>
                        <a:pt x="0" y="0"/>
                      </a:moveTo>
                      <a:cubicBezTo>
                        <a:pt x="205" y="21"/>
                        <a:pt x="410" y="43"/>
                        <a:pt x="618" y="90"/>
                      </a:cubicBezTo>
                      <a:cubicBezTo>
                        <a:pt x="826" y="137"/>
                        <a:pt x="1143" y="249"/>
                        <a:pt x="1248" y="282"/>
                      </a:cubicBezTo>
                    </a:path>
                  </a:pathLst>
                </a:custGeom>
                <a:noFill/>
                <a:ln w="76200" cap="flat" cmpd="sng">
                  <a:solidFill>
                    <a:srgbClr val="FFCC00"/>
                  </a:solidFill>
                  <a:prstDash val="solid"/>
                  <a:round/>
                  <a:headEnd type="none" w="med" len="med"/>
                  <a:tailEnd type="none" w="med" len="med"/>
                </a:ln>
              </p:spPr>
              <p:txBody>
                <a:bodyPr/>
                <a:lstStyle/>
                <a:p>
                  <a:endParaRPr lang="zh-CN" altLang="en-US"/>
                </a:p>
              </p:txBody>
            </p:sp>
            <p:sp>
              <p:nvSpPr>
                <p:cNvPr id="538" name="Rectangle 170"/>
                <p:cNvSpPr/>
                <p:nvPr/>
              </p:nvSpPr>
              <p:spPr>
                <a:xfrm>
                  <a:off x="2372" y="1844"/>
                  <a:ext cx="728" cy="272"/>
                </a:xfrm>
                <a:prstGeom prst="rect">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539" name="Rectangle 171"/>
                <p:cNvSpPr/>
                <p:nvPr/>
              </p:nvSpPr>
              <p:spPr>
                <a:xfrm>
                  <a:off x="2835" y="1645"/>
                  <a:ext cx="228" cy="272"/>
                </a:xfrm>
                <a:prstGeom prst="rect">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540" name="Rectangle 172"/>
                <p:cNvSpPr/>
                <p:nvPr/>
              </p:nvSpPr>
              <p:spPr>
                <a:xfrm>
                  <a:off x="2728" y="1684"/>
                  <a:ext cx="130" cy="172"/>
                </a:xfrm>
                <a:prstGeom prst="rect">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541" name="Rectangle 173"/>
                <p:cNvSpPr/>
                <p:nvPr/>
              </p:nvSpPr>
              <p:spPr>
                <a:xfrm>
                  <a:off x="2373" y="2113"/>
                  <a:ext cx="614" cy="308"/>
                </a:xfrm>
                <a:prstGeom prst="rect">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542" name="Rectangle 174"/>
                <p:cNvSpPr/>
                <p:nvPr/>
              </p:nvSpPr>
              <p:spPr>
                <a:xfrm>
                  <a:off x="2454" y="2388"/>
                  <a:ext cx="672" cy="334"/>
                </a:xfrm>
                <a:prstGeom prst="rect">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543" name="Rectangle 175"/>
                <p:cNvSpPr/>
                <p:nvPr/>
              </p:nvSpPr>
              <p:spPr>
                <a:xfrm rot="747261">
                  <a:off x="2300" y="2775"/>
                  <a:ext cx="765" cy="196"/>
                </a:xfrm>
                <a:prstGeom prst="rect">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544" name="AutoShape 176"/>
                <p:cNvSpPr/>
                <p:nvPr/>
              </p:nvSpPr>
              <p:spPr>
                <a:xfrm flipH="1">
                  <a:off x="2628" y="1746"/>
                  <a:ext cx="122" cy="108"/>
                </a:xfrm>
                <a:prstGeom prst="rtTriangle">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545" name="AutoShape 177"/>
                <p:cNvSpPr/>
                <p:nvPr/>
              </p:nvSpPr>
              <p:spPr>
                <a:xfrm rot="-8460540" flipH="1">
                  <a:off x="2453" y="1814"/>
                  <a:ext cx="76" cy="52"/>
                </a:xfrm>
                <a:prstGeom prst="rtTriangle">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546" name="AutoShape 178"/>
                <p:cNvSpPr/>
                <p:nvPr/>
              </p:nvSpPr>
              <p:spPr>
                <a:xfrm rot="832051" flipH="1">
                  <a:off x="2397" y="2600"/>
                  <a:ext cx="709" cy="189"/>
                </a:xfrm>
                <a:prstGeom prst="rtTriangle">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547" name="AutoShape 179"/>
                <p:cNvSpPr/>
                <p:nvPr/>
              </p:nvSpPr>
              <p:spPr>
                <a:xfrm rot="832051" flipH="1" flipV="1">
                  <a:off x="2821" y="3021"/>
                  <a:ext cx="212" cy="38"/>
                </a:xfrm>
                <a:prstGeom prst="rtTriangle">
                  <a:avLst/>
                </a:prstGeom>
                <a:solidFill>
                  <a:srgbClr val="FFCC00"/>
                </a:solidFill>
                <a:ln w="19050" cap="flat" cmpd="sng">
                  <a:solidFill>
                    <a:srgbClr val="FFCC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548" name="Oval 180"/>
                <p:cNvSpPr/>
                <p:nvPr/>
              </p:nvSpPr>
              <p:spPr>
                <a:xfrm>
                  <a:off x="2432" y="2396"/>
                  <a:ext cx="56" cy="56"/>
                </a:xfrm>
                <a:prstGeom prst="ellipse">
                  <a:avLst/>
                </a:prstGeom>
                <a:solidFill>
                  <a:srgbClr val="FFCC00"/>
                </a:solidFill>
                <a:ln w="19050" cap="flat" cmpd="sng">
                  <a:solidFill>
                    <a:srgbClr val="FFCC00"/>
                  </a:solidFill>
                  <a:prstDash val="solid"/>
                  <a:round/>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549" name="Oval 181"/>
                <p:cNvSpPr/>
                <p:nvPr/>
              </p:nvSpPr>
              <p:spPr>
                <a:xfrm>
                  <a:off x="2383" y="2645"/>
                  <a:ext cx="114" cy="72"/>
                </a:xfrm>
                <a:prstGeom prst="ellipse">
                  <a:avLst/>
                </a:prstGeom>
                <a:solidFill>
                  <a:srgbClr val="FFCC00"/>
                </a:solidFill>
                <a:ln w="19050" cap="flat" cmpd="sng">
                  <a:solidFill>
                    <a:srgbClr val="FFCC00"/>
                  </a:solidFill>
                  <a:prstDash val="solid"/>
                  <a:round/>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550" name="Oval 182"/>
                <p:cNvSpPr/>
                <p:nvPr/>
              </p:nvSpPr>
              <p:spPr>
                <a:xfrm rot="-978221">
                  <a:off x="2966" y="2102"/>
                  <a:ext cx="164" cy="64"/>
                </a:xfrm>
                <a:prstGeom prst="ellipse">
                  <a:avLst/>
                </a:prstGeom>
                <a:solidFill>
                  <a:srgbClr val="FFCC00"/>
                </a:solidFill>
                <a:ln w="19050" cap="flat" cmpd="sng">
                  <a:solidFill>
                    <a:srgbClr val="FFCC00"/>
                  </a:solidFill>
                  <a:prstDash val="solid"/>
                  <a:round/>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551" name="AutoShape 183"/>
                <p:cNvSpPr/>
                <p:nvPr/>
              </p:nvSpPr>
              <p:spPr>
                <a:xfrm rot="-275533">
                  <a:off x="3005" y="2170"/>
                  <a:ext cx="146" cy="209"/>
                </a:xfrm>
                <a:prstGeom prst="moon">
                  <a:avLst>
                    <a:gd name="adj" fmla="val 50000"/>
                  </a:avLst>
                </a:prstGeom>
                <a:solidFill>
                  <a:srgbClr val="FFFFCC"/>
                </a:solidFill>
                <a:ln w="19050" cap="flat" cmpd="sng">
                  <a:solidFill>
                    <a:schemeClr val="tx1"/>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552" name="Freeform 184"/>
                <p:cNvSpPr/>
                <p:nvPr/>
              </p:nvSpPr>
              <p:spPr>
                <a:xfrm>
                  <a:off x="2311" y="1872"/>
                  <a:ext cx="36" cy="551"/>
                </a:xfrm>
                <a:custGeom>
                  <a:avLst/>
                  <a:gdLst/>
                  <a:ahLst/>
                  <a:cxnLst>
                    <a:cxn ang="0">
                      <a:pos x="0" y="0"/>
                    </a:cxn>
                    <a:cxn ang="0">
                      <a:pos x="1" y="5"/>
                    </a:cxn>
                    <a:cxn ang="0">
                      <a:pos x="1" y="11"/>
                    </a:cxn>
                    <a:cxn ang="0">
                      <a:pos x="1" y="19"/>
                    </a:cxn>
                  </a:cxnLst>
                  <a:rect l="0" t="0" r="0" b="0"/>
                  <a:pathLst>
                    <a:path w="55" h="690">
                      <a:moveTo>
                        <a:pt x="0" y="0"/>
                      </a:moveTo>
                      <a:cubicBezTo>
                        <a:pt x="10" y="54"/>
                        <a:pt x="21" y="109"/>
                        <a:pt x="30" y="180"/>
                      </a:cubicBezTo>
                      <a:cubicBezTo>
                        <a:pt x="39" y="251"/>
                        <a:pt x="53" y="341"/>
                        <a:pt x="54" y="426"/>
                      </a:cubicBezTo>
                      <a:cubicBezTo>
                        <a:pt x="55" y="511"/>
                        <a:pt x="45" y="600"/>
                        <a:pt x="36" y="690"/>
                      </a:cubicBezTo>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553" name="Arc 185"/>
                <p:cNvSpPr/>
                <p:nvPr/>
              </p:nvSpPr>
              <p:spPr>
                <a:xfrm rot="-5198328" flipV="1">
                  <a:off x="2229" y="2459"/>
                  <a:ext cx="247" cy="163"/>
                </a:xfrm>
                <a:custGeom>
                  <a:avLst/>
                  <a:gdLst/>
                  <a:ahLst/>
                  <a:cxnLst>
                    <a:cxn ang="0">
                      <a:pos x="0" y="0"/>
                    </a:cxn>
                    <a:cxn ang="0">
                      <a:pos x="0" y="0"/>
                    </a:cxn>
                    <a:cxn ang="0">
                      <a:pos x="0" y="0"/>
                    </a:cxn>
                  </a:cxnLst>
                  <a:rect l="0" t="0" r="0" b="0"/>
                  <a:pathLst>
                    <a:path w="40568" h="21600" fill="none">
                      <a:moveTo>
                        <a:pt x="0" y="13336"/>
                      </a:moveTo>
                      <a:cubicBezTo>
                        <a:pt x="3343" y="5263"/>
                        <a:pt x="11219" y="-1"/>
                        <a:pt x="19957" y="0"/>
                      </a:cubicBezTo>
                      <a:cubicBezTo>
                        <a:pt x="29397" y="0"/>
                        <a:pt x="37743" y="6130"/>
                        <a:pt x="40567" y="15138"/>
                      </a:cubicBezTo>
                    </a:path>
                    <a:path w="40568" h="21600" stroke="0">
                      <a:moveTo>
                        <a:pt x="0" y="13336"/>
                      </a:moveTo>
                      <a:cubicBezTo>
                        <a:pt x="3343" y="5263"/>
                        <a:pt x="11219" y="-1"/>
                        <a:pt x="19957" y="0"/>
                      </a:cubicBezTo>
                      <a:cubicBezTo>
                        <a:pt x="29397" y="0"/>
                        <a:pt x="37743" y="6130"/>
                        <a:pt x="40567" y="15138"/>
                      </a:cubicBezTo>
                      <a:lnTo>
                        <a:pt x="19957" y="21600"/>
                      </a:lnTo>
                      <a:lnTo>
                        <a:pt x="0" y="13336"/>
                      </a:lnTo>
                      <a:close/>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554" name="Freeform 186"/>
                <p:cNvSpPr/>
                <p:nvPr/>
              </p:nvSpPr>
              <p:spPr>
                <a:xfrm rot="7248363">
                  <a:off x="2137" y="2764"/>
                  <a:ext cx="269" cy="36"/>
                </a:xfrm>
                <a:custGeom>
                  <a:avLst/>
                  <a:gdLst/>
                  <a:ahLst/>
                  <a:cxnLst>
                    <a:cxn ang="0">
                      <a:pos x="0" y="0"/>
                    </a:cxn>
                    <a:cxn ang="0">
                      <a:pos x="0" y="0"/>
                    </a:cxn>
                    <a:cxn ang="0">
                      <a:pos x="0" y="0"/>
                    </a:cxn>
                  </a:cxnLst>
                  <a:rect l="0" t="0" r="0" b="0"/>
                  <a:pathLst>
                    <a:path w="618" h="120">
                      <a:moveTo>
                        <a:pt x="0" y="120"/>
                      </a:moveTo>
                      <a:cubicBezTo>
                        <a:pt x="92" y="88"/>
                        <a:pt x="185" y="56"/>
                        <a:pt x="288" y="36"/>
                      </a:cubicBezTo>
                      <a:cubicBezTo>
                        <a:pt x="391" y="16"/>
                        <a:pt x="564" y="6"/>
                        <a:pt x="618" y="0"/>
                      </a:cubicBezTo>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555" name="Freeform 187"/>
                <p:cNvSpPr/>
                <p:nvPr/>
              </p:nvSpPr>
              <p:spPr>
                <a:xfrm>
                  <a:off x="2223" y="2913"/>
                  <a:ext cx="837" cy="228"/>
                </a:xfrm>
                <a:custGeom>
                  <a:avLst/>
                  <a:gdLst/>
                  <a:ahLst/>
                  <a:cxnLst>
                    <a:cxn ang="0">
                      <a:pos x="0" y="0"/>
                    </a:cxn>
                    <a:cxn ang="0">
                      <a:pos x="1" y="3"/>
                    </a:cxn>
                    <a:cxn ang="0">
                      <a:pos x="2" y="10"/>
                    </a:cxn>
                  </a:cxnLst>
                  <a:rect l="0" t="0" r="0" b="0"/>
                  <a:pathLst>
                    <a:path w="1248" h="282">
                      <a:moveTo>
                        <a:pt x="0" y="0"/>
                      </a:moveTo>
                      <a:cubicBezTo>
                        <a:pt x="205" y="21"/>
                        <a:pt x="410" y="43"/>
                        <a:pt x="618" y="90"/>
                      </a:cubicBezTo>
                      <a:cubicBezTo>
                        <a:pt x="826" y="137"/>
                        <a:pt x="1143" y="249"/>
                        <a:pt x="1248" y="282"/>
                      </a:cubicBezTo>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556" name="Freeform 188"/>
                <p:cNvSpPr/>
                <p:nvPr/>
              </p:nvSpPr>
              <p:spPr>
                <a:xfrm>
                  <a:off x="2681" y="1592"/>
                  <a:ext cx="403" cy="98"/>
                </a:xfrm>
                <a:custGeom>
                  <a:avLst/>
                  <a:gdLst/>
                  <a:ahLst/>
                  <a:cxnLst>
                    <a:cxn ang="0">
                      <a:pos x="0" y="5"/>
                    </a:cxn>
                    <a:cxn ang="0">
                      <a:pos x="1" y="2"/>
                    </a:cxn>
                    <a:cxn ang="0">
                      <a:pos x="1" y="0"/>
                    </a:cxn>
                  </a:cxnLst>
                  <a:rect l="0" t="0" r="0" b="0"/>
                  <a:pathLst>
                    <a:path w="618" h="120">
                      <a:moveTo>
                        <a:pt x="0" y="120"/>
                      </a:moveTo>
                      <a:cubicBezTo>
                        <a:pt x="92" y="88"/>
                        <a:pt x="185" y="56"/>
                        <a:pt x="288" y="36"/>
                      </a:cubicBezTo>
                      <a:cubicBezTo>
                        <a:pt x="391" y="16"/>
                        <a:pt x="564" y="6"/>
                        <a:pt x="618" y="0"/>
                      </a:cubicBezTo>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557" name="Freeform 189"/>
                <p:cNvSpPr/>
                <p:nvPr/>
              </p:nvSpPr>
              <p:spPr>
                <a:xfrm rot="-1260510">
                  <a:off x="2295" y="1796"/>
                  <a:ext cx="216" cy="45"/>
                </a:xfrm>
                <a:custGeom>
                  <a:avLst/>
                  <a:gdLst/>
                  <a:ahLst/>
                  <a:cxnLst>
                    <a:cxn ang="0">
                      <a:pos x="0" y="0"/>
                    </a:cxn>
                    <a:cxn ang="0">
                      <a:pos x="0" y="0"/>
                    </a:cxn>
                    <a:cxn ang="0">
                      <a:pos x="0" y="0"/>
                    </a:cxn>
                  </a:cxnLst>
                  <a:rect l="0" t="0" r="0" b="0"/>
                  <a:pathLst>
                    <a:path w="618" h="120">
                      <a:moveTo>
                        <a:pt x="0" y="120"/>
                      </a:moveTo>
                      <a:cubicBezTo>
                        <a:pt x="92" y="88"/>
                        <a:pt x="185" y="56"/>
                        <a:pt x="288" y="36"/>
                      </a:cubicBezTo>
                      <a:cubicBezTo>
                        <a:pt x="391" y="16"/>
                        <a:pt x="564" y="6"/>
                        <a:pt x="618" y="0"/>
                      </a:cubicBezTo>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558" name="Arc 190"/>
                <p:cNvSpPr/>
                <p:nvPr/>
              </p:nvSpPr>
              <p:spPr>
                <a:xfrm flipV="1">
                  <a:off x="2494" y="1686"/>
                  <a:ext cx="191" cy="116"/>
                </a:xfrm>
                <a:custGeom>
                  <a:avLst/>
                  <a:gdLst/>
                  <a:ahLst/>
                  <a:cxnLst>
                    <a:cxn ang="0">
                      <a:pos x="0" y="0"/>
                    </a:cxn>
                    <a:cxn ang="0">
                      <a:pos x="0" y="0"/>
                    </a:cxn>
                    <a:cxn ang="0">
                      <a:pos x="0" y="0"/>
                    </a:cxn>
                  </a:cxnLst>
                  <a:rect l="0" t="0" r="0" b="0"/>
                  <a:pathLst>
                    <a:path w="38887" h="21600" fill="none">
                      <a:moveTo>
                        <a:pt x="-1" y="8649"/>
                      </a:moveTo>
                      <a:cubicBezTo>
                        <a:pt x="4078" y="3205"/>
                        <a:pt x="10483" y="-1"/>
                        <a:pt x="17287" y="0"/>
                      </a:cubicBezTo>
                      <a:cubicBezTo>
                        <a:pt x="29216" y="0"/>
                        <a:pt x="38887" y="9670"/>
                        <a:pt x="38887" y="21600"/>
                      </a:cubicBezTo>
                    </a:path>
                    <a:path w="38887" h="21600" stroke="0">
                      <a:moveTo>
                        <a:pt x="-1" y="8649"/>
                      </a:moveTo>
                      <a:cubicBezTo>
                        <a:pt x="4078" y="3205"/>
                        <a:pt x="10483" y="-1"/>
                        <a:pt x="17287" y="0"/>
                      </a:cubicBezTo>
                      <a:cubicBezTo>
                        <a:pt x="29216" y="0"/>
                        <a:pt x="38887" y="9670"/>
                        <a:pt x="38887" y="21600"/>
                      </a:cubicBezTo>
                      <a:lnTo>
                        <a:pt x="17287" y="21600"/>
                      </a:lnTo>
                      <a:lnTo>
                        <a:pt x="-1" y="8649"/>
                      </a:lnTo>
                      <a:close/>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559" name="Arc 191"/>
                <p:cNvSpPr/>
                <p:nvPr/>
              </p:nvSpPr>
              <p:spPr>
                <a:xfrm rot="5315854" flipV="1">
                  <a:off x="3077" y="2591"/>
                  <a:ext cx="325" cy="112"/>
                </a:xfrm>
                <a:custGeom>
                  <a:avLst/>
                  <a:gdLst/>
                  <a:ahLst/>
                  <a:cxnLst>
                    <a:cxn ang="0">
                      <a:pos x="0" y="0"/>
                    </a:cxn>
                    <a:cxn ang="0">
                      <a:pos x="0" y="0"/>
                    </a:cxn>
                    <a:cxn ang="0">
                      <a:pos x="0" y="0"/>
                    </a:cxn>
                  </a:cxnLst>
                  <a:rect l="0" t="0" r="0" b="0"/>
                  <a:pathLst>
                    <a:path w="38003" h="21600" fill="none">
                      <a:moveTo>
                        <a:pt x="0" y="13336"/>
                      </a:moveTo>
                      <a:cubicBezTo>
                        <a:pt x="3343" y="5263"/>
                        <a:pt x="11219" y="-1"/>
                        <a:pt x="19957" y="0"/>
                      </a:cubicBezTo>
                      <a:cubicBezTo>
                        <a:pt x="27226" y="0"/>
                        <a:pt x="34007" y="3656"/>
                        <a:pt x="38002" y="9729"/>
                      </a:cubicBezTo>
                    </a:path>
                    <a:path w="38003" h="21600" stroke="0">
                      <a:moveTo>
                        <a:pt x="0" y="13336"/>
                      </a:moveTo>
                      <a:cubicBezTo>
                        <a:pt x="3343" y="5263"/>
                        <a:pt x="11219" y="-1"/>
                        <a:pt x="19957" y="0"/>
                      </a:cubicBezTo>
                      <a:cubicBezTo>
                        <a:pt x="27226" y="0"/>
                        <a:pt x="34007" y="3656"/>
                        <a:pt x="38002" y="9729"/>
                      </a:cubicBezTo>
                      <a:lnTo>
                        <a:pt x="19957" y="21600"/>
                      </a:lnTo>
                      <a:lnTo>
                        <a:pt x="0" y="13336"/>
                      </a:lnTo>
                      <a:close/>
                    </a:path>
                  </a:pathLst>
                </a:custGeom>
                <a:noFill/>
                <a:ln w="57150" cap="flat" cmpd="sng">
                  <a:solidFill>
                    <a:srgbClr val="CC9900"/>
                  </a:solidFill>
                  <a:prstDash val="solid"/>
                  <a:round/>
                  <a:headEnd type="none" w="med" len="med"/>
                  <a:tailEnd type="none" w="med" len="med"/>
                </a:ln>
              </p:spPr>
              <p:txBody>
                <a:bodyPr/>
                <a:lstStyle/>
                <a:p>
                  <a:endParaRPr lang="zh-CN" altLang="en-US"/>
                </a:p>
              </p:txBody>
            </p:sp>
            <p:sp>
              <p:nvSpPr>
                <p:cNvPr id="560" name="Freeform 192"/>
                <p:cNvSpPr/>
                <p:nvPr/>
              </p:nvSpPr>
              <p:spPr>
                <a:xfrm rot="322858">
                  <a:off x="3209" y="2799"/>
                  <a:ext cx="27" cy="182"/>
                </a:xfrm>
                <a:custGeom>
                  <a:avLst/>
                  <a:gdLst/>
                  <a:ahLst/>
                  <a:cxnLst>
                    <a:cxn ang="0">
                      <a:pos x="433651" y="0"/>
                    </a:cxn>
                    <a:cxn ang="0">
                      <a:pos x="433651" y="1599"/>
                    </a:cxn>
                    <a:cxn ang="0">
                      <a:pos x="0" y="3305"/>
                    </a:cxn>
                  </a:cxnLst>
                  <a:rect l="0" t="0" r="0" b="0"/>
                  <a:pathLst>
                    <a:path w="14" h="150">
                      <a:moveTo>
                        <a:pt x="12" y="0"/>
                      </a:moveTo>
                      <a:cubicBezTo>
                        <a:pt x="13" y="23"/>
                        <a:pt x="14" y="47"/>
                        <a:pt x="12" y="72"/>
                      </a:cubicBezTo>
                      <a:cubicBezTo>
                        <a:pt x="10" y="97"/>
                        <a:pt x="1" y="137"/>
                        <a:pt x="0" y="150"/>
                      </a:cubicBezTo>
                    </a:path>
                  </a:pathLst>
                </a:custGeom>
                <a:noFill/>
                <a:ln w="57150" cap="flat" cmpd="sng">
                  <a:solidFill>
                    <a:srgbClr val="CC9900"/>
                  </a:solidFill>
                  <a:prstDash val="solid"/>
                  <a:round/>
                  <a:headEnd type="none" w="med" len="med"/>
                  <a:tailEnd type="none" w="med" len="med"/>
                </a:ln>
              </p:spPr>
              <p:txBody>
                <a:bodyPr/>
                <a:lstStyle/>
                <a:p>
                  <a:endParaRPr lang="zh-CN" altLang="en-US"/>
                </a:p>
              </p:txBody>
            </p:sp>
            <p:sp>
              <p:nvSpPr>
                <p:cNvPr id="561" name="Freeform 193"/>
                <p:cNvSpPr/>
                <p:nvPr/>
              </p:nvSpPr>
              <p:spPr>
                <a:xfrm rot="9607171">
                  <a:off x="3041" y="3003"/>
                  <a:ext cx="189" cy="89"/>
                </a:xfrm>
                <a:custGeom>
                  <a:avLst/>
                  <a:gdLst/>
                  <a:ahLst/>
                  <a:cxnLst>
                    <a:cxn ang="0">
                      <a:pos x="0" y="1"/>
                    </a:cxn>
                    <a:cxn ang="0">
                      <a:pos x="0" y="1"/>
                    </a:cxn>
                    <a:cxn ang="0">
                      <a:pos x="0" y="0"/>
                    </a:cxn>
                  </a:cxnLst>
                  <a:rect l="0" t="0" r="0" b="0"/>
                  <a:pathLst>
                    <a:path w="618" h="120">
                      <a:moveTo>
                        <a:pt x="0" y="120"/>
                      </a:moveTo>
                      <a:cubicBezTo>
                        <a:pt x="92" y="88"/>
                        <a:pt x="185" y="56"/>
                        <a:pt x="288" y="36"/>
                      </a:cubicBezTo>
                      <a:cubicBezTo>
                        <a:pt x="391" y="16"/>
                        <a:pt x="564" y="6"/>
                        <a:pt x="618" y="0"/>
                      </a:cubicBezTo>
                    </a:path>
                  </a:pathLst>
                </a:custGeom>
                <a:noFill/>
                <a:ln w="28575" cap="flat" cmpd="sng">
                  <a:solidFill>
                    <a:srgbClr val="CC9900"/>
                  </a:solidFill>
                  <a:prstDash val="solid"/>
                  <a:round/>
                  <a:headEnd type="none" w="med" len="med"/>
                  <a:tailEnd type="none" w="med" len="med"/>
                </a:ln>
              </p:spPr>
              <p:txBody>
                <a:bodyPr/>
                <a:lstStyle/>
                <a:p>
                  <a:endParaRPr lang="zh-CN" altLang="en-US"/>
                </a:p>
              </p:txBody>
            </p:sp>
            <p:sp>
              <p:nvSpPr>
                <p:cNvPr id="562" name="Freeform 194"/>
                <p:cNvSpPr/>
                <p:nvPr/>
              </p:nvSpPr>
              <p:spPr>
                <a:xfrm rot="976616">
                  <a:off x="3088" y="2370"/>
                  <a:ext cx="104" cy="738"/>
                </a:xfrm>
                <a:custGeom>
                  <a:avLst/>
                  <a:gdLst/>
                  <a:ahLst/>
                  <a:cxnLst>
                    <a:cxn ang="0">
                      <a:pos x="0" y="0"/>
                    </a:cxn>
                    <a:cxn ang="0">
                      <a:pos x="561184064" y="2147483647"/>
                    </a:cxn>
                    <a:cxn ang="0">
                      <a:pos x="846447040" y="2147483647"/>
                    </a:cxn>
                  </a:cxnLst>
                  <a:rect l="0" t="0" r="0" b="0"/>
                  <a:pathLst>
                    <a:path w="36" h="240">
                      <a:moveTo>
                        <a:pt x="0" y="0"/>
                      </a:moveTo>
                      <a:cubicBezTo>
                        <a:pt x="9" y="32"/>
                        <a:pt x="18" y="65"/>
                        <a:pt x="24" y="105"/>
                      </a:cubicBezTo>
                      <a:cubicBezTo>
                        <a:pt x="30" y="145"/>
                        <a:pt x="33" y="192"/>
                        <a:pt x="36" y="240"/>
                      </a:cubicBezTo>
                    </a:path>
                  </a:pathLst>
                </a:custGeom>
                <a:noFill/>
                <a:ln w="57150" cap="flat" cmpd="sng">
                  <a:solidFill>
                    <a:srgbClr val="CC9900"/>
                  </a:solidFill>
                  <a:prstDash val="solid"/>
                  <a:round/>
                  <a:headEnd type="none" w="med" len="med"/>
                  <a:tailEnd type="none" w="med" len="med"/>
                </a:ln>
              </p:spPr>
              <p:txBody>
                <a:bodyPr/>
                <a:lstStyle/>
                <a:p>
                  <a:endParaRPr lang="zh-CN" altLang="en-US"/>
                </a:p>
              </p:txBody>
            </p:sp>
            <p:sp>
              <p:nvSpPr>
                <p:cNvPr id="563" name="Freeform 195"/>
                <p:cNvSpPr/>
                <p:nvPr/>
              </p:nvSpPr>
              <p:spPr>
                <a:xfrm rot="322858">
                  <a:off x="3253" y="2379"/>
                  <a:ext cx="9" cy="122"/>
                </a:xfrm>
                <a:custGeom>
                  <a:avLst/>
                  <a:gdLst/>
                  <a:ahLst/>
                  <a:cxnLst>
                    <a:cxn ang="0">
                      <a:pos x="1" y="0"/>
                    </a:cxn>
                    <a:cxn ang="0">
                      <a:pos x="1" y="2"/>
                    </a:cxn>
                    <a:cxn ang="0">
                      <a:pos x="0" y="6"/>
                    </a:cxn>
                  </a:cxnLst>
                  <a:rect l="0" t="0" r="0" b="0"/>
                  <a:pathLst>
                    <a:path w="14" h="150">
                      <a:moveTo>
                        <a:pt x="12" y="0"/>
                      </a:moveTo>
                      <a:cubicBezTo>
                        <a:pt x="13" y="23"/>
                        <a:pt x="14" y="47"/>
                        <a:pt x="12" y="72"/>
                      </a:cubicBezTo>
                      <a:cubicBezTo>
                        <a:pt x="10" y="97"/>
                        <a:pt x="1" y="137"/>
                        <a:pt x="0" y="150"/>
                      </a:cubicBezTo>
                    </a:path>
                  </a:pathLst>
                </a:custGeom>
                <a:noFill/>
                <a:ln w="76200" cap="flat" cmpd="sng">
                  <a:solidFill>
                    <a:srgbClr val="CC9900"/>
                  </a:solidFill>
                  <a:prstDash val="solid"/>
                  <a:round/>
                  <a:headEnd type="none" w="med" len="med"/>
                  <a:tailEnd type="none" w="med" len="med"/>
                </a:ln>
              </p:spPr>
              <p:txBody>
                <a:bodyPr/>
                <a:lstStyle/>
                <a:p>
                  <a:endParaRPr lang="zh-CN" altLang="en-US"/>
                </a:p>
              </p:txBody>
            </p:sp>
            <p:sp>
              <p:nvSpPr>
                <p:cNvPr id="564" name="Arc 196"/>
                <p:cNvSpPr/>
                <p:nvPr/>
              </p:nvSpPr>
              <p:spPr>
                <a:xfrm rot="5315854" flipV="1">
                  <a:off x="3166" y="2251"/>
                  <a:ext cx="193" cy="76"/>
                </a:xfrm>
                <a:custGeom>
                  <a:avLst/>
                  <a:gdLst/>
                  <a:ahLst/>
                  <a:cxnLst>
                    <a:cxn ang="0">
                      <a:pos x="0" y="0"/>
                    </a:cxn>
                    <a:cxn ang="0">
                      <a:pos x="0" y="0"/>
                    </a:cxn>
                    <a:cxn ang="0">
                      <a:pos x="0" y="0"/>
                    </a:cxn>
                  </a:cxnLst>
                  <a:rect l="0" t="0" r="0" b="0"/>
                  <a:pathLst>
                    <a:path w="38003" h="21600" fill="none">
                      <a:moveTo>
                        <a:pt x="0" y="13336"/>
                      </a:moveTo>
                      <a:cubicBezTo>
                        <a:pt x="3343" y="5263"/>
                        <a:pt x="11219" y="-1"/>
                        <a:pt x="19957" y="0"/>
                      </a:cubicBezTo>
                      <a:cubicBezTo>
                        <a:pt x="27226" y="0"/>
                        <a:pt x="34007" y="3656"/>
                        <a:pt x="38002" y="9729"/>
                      </a:cubicBezTo>
                    </a:path>
                    <a:path w="38003" h="21600" stroke="0">
                      <a:moveTo>
                        <a:pt x="0" y="13336"/>
                      </a:moveTo>
                      <a:cubicBezTo>
                        <a:pt x="3343" y="5263"/>
                        <a:pt x="11219" y="-1"/>
                        <a:pt x="19957" y="0"/>
                      </a:cubicBezTo>
                      <a:cubicBezTo>
                        <a:pt x="27226" y="0"/>
                        <a:pt x="34007" y="3656"/>
                        <a:pt x="38002" y="9729"/>
                      </a:cubicBezTo>
                      <a:lnTo>
                        <a:pt x="19957" y="21600"/>
                      </a:lnTo>
                      <a:lnTo>
                        <a:pt x="0" y="13336"/>
                      </a:lnTo>
                      <a:close/>
                    </a:path>
                  </a:pathLst>
                </a:custGeom>
                <a:noFill/>
                <a:ln w="76200" cap="flat" cmpd="sng">
                  <a:solidFill>
                    <a:srgbClr val="CC9900"/>
                  </a:solidFill>
                  <a:prstDash val="solid"/>
                  <a:round/>
                  <a:headEnd type="none" w="med" len="med"/>
                  <a:tailEnd type="none" w="med" len="med"/>
                </a:ln>
              </p:spPr>
              <p:txBody>
                <a:bodyPr/>
                <a:lstStyle/>
                <a:p>
                  <a:endParaRPr lang="zh-CN" altLang="en-US"/>
                </a:p>
              </p:txBody>
            </p:sp>
            <p:sp>
              <p:nvSpPr>
                <p:cNvPr id="565" name="Freeform 197"/>
                <p:cNvSpPr/>
                <p:nvPr/>
              </p:nvSpPr>
              <p:spPr>
                <a:xfrm>
                  <a:off x="3260" y="1836"/>
                  <a:ext cx="27" cy="375"/>
                </a:xfrm>
                <a:custGeom>
                  <a:avLst/>
                  <a:gdLst/>
                  <a:ahLst/>
                  <a:cxnLst>
                    <a:cxn ang="0">
                      <a:pos x="0" y="0"/>
                    </a:cxn>
                    <a:cxn ang="0">
                      <a:pos x="1" y="0"/>
                    </a:cxn>
                    <a:cxn ang="0">
                      <a:pos x="1" y="0"/>
                    </a:cxn>
                  </a:cxnLst>
                  <a:rect l="0" t="0" r="0" b="0"/>
                  <a:pathLst>
                    <a:path w="39" h="1062">
                      <a:moveTo>
                        <a:pt x="0" y="0"/>
                      </a:moveTo>
                      <a:cubicBezTo>
                        <a:pt x="16" y="223"/>
                        <a:pt x="33" y="447"/>
                        <a:pt x="36" y="624"/>
                      </a:cubicBezTo>
                      <a:cubicBezTo>
                        <a:pt x="39" y="801"/>
                        <a:pt x="28" y="931"/>
                        <a:pt x="18" y="1062"/>
                      </a:cubicBezTo>
                    </a:path>
                  </a:pathLst>
                </a:custGeom>
                <a:noFill/>
                <a:ln w="76200" cap="flat" cmpd="sng">
                  <a:solidFill>
                    <a:srgbClr val="CC9900"/>
                  </a:solidFill>
                  <a:prstDash val="solid"/>
                  <a:round/>
                  <a:headEnd type="none" w="med" len="med"/>
                  <a:tailEnd type="none" w="med" len="med"/>
                </a:ln>
              </p:spPr>
              <p:txBody>
                <a:bodyPr/>
                <a:lstStyle/>
                <a:p>
                  <a:endParaRPr lang="zh-CN" altLang="en-US"/>
                </a:p>
              </p:txBody>
            </p:sp>
            <p:sp>
              <p:nvSpPr>
                <p:cNvPr id="566" name="Freeform 198"/>
                <p:cNvSpPr/>
                <p:nvPr/>
              </p:nvSpPr>
              <p:spPr>
                <a:xfrm>
                  <a:off x="3101" y="1625"/>
                  <a:ext cx="175" cy="227"/>
                </a:xfrm>
                <a:custGeom>
                  <a:avLst/>
                  <a:gdLst/>
                  <a:ahLst/>
                  <a:cxnLst>
                    <a:cxn ang="0">
                      <a:pos x="0" y="0"/>
                    </a:cxn>
                    <a:cxn ang="0">
                      <a:pos x="1" y="1"/>
                    </a:cxn>
                    <a:cxn ang="0">
                      <a:pos x="1" y="3"/>
                    </a:cxn>
                  </a:cxnLst>
                  <a:rect l="0" t="0" r="0" b="0"/>
                  <a:pathLst>
                    <a:path w="318" h="303">
                      <a:moveTo>
                        <a:pt x="0" y="0"/>
                      </a:moveTo>
                      <a:cubicBezTo>
                        <a:pt x="71" y="44"/>
                        <a:pt x="142" y="88"/>
                        <a:pt x="195" y="138"/>
                      </a:cubicBezTo>
                      <a:cubicBezTo>
                        <a:pt x="248" y="188"/>
                        <a:pt x="283" y="245"/>
                        <a:pt x="318" y="303"/>
                      </a:cubicBezTo>
                    </a:path>
                  </a:pathLst>
                </a:custGeom>
                <a:noFill/>
                <a:ln w="38100" cap="flat" cmpd="sng">
                  <a:solidFill>
                    <a:srgbClr val="CC9900"/>
                  </a:solidFill>
                  <a:prstDash val="solid"/>
                  <a:round/>
                  <a:headEnd type="none" w="med" len="med"/>
                  <a:tailEnd type="none" w="med" len="med"/>
                </a:ln>
              </p:spPr>
              <p:txBody>
                <a:bodyPr/>
                <a:lstStyle/>
                <a:p>
                  <a:endParaRPr lang="zh-CN" altLang="en-US"/>
                </a:p>
              </p:txBody>
            </p:sp>
            <p:sp>
              <p:nvSpPr>
                <p:cNvPr id="567" name="Freeform 199"/>
                <p:cNvSpPr/>
                <p:nvPr/>
              </p:nvSpPr>
              <p:spPr>
                <a:xfrm rot="-275533">
                  <a:off x="3118" y="1606"/>
                  <a:ext cx="27" cy="579"/>
                </a:xfrm>
                <a:custGeom>
                  <a:avLst/>
                  <a:gdLst/>
                  <a:ahLst/>
                  <a:cxnLst>
                    <a:cxn ang="0">
                      <a:pos x="0" y="0"/>
                    </a:cxn>
                    <a:cxn ang="0">
                      <a:pos x="2" y="138030336"/>
                    </a:cxn>
                    <a:cxn ang="0">
                      <a:pos x="2" y="316015776"/>
                    </a:cxn>
                  </a:cxnLst>
                  <a:rect l="0" t="0" r="0" b="0"/>
                  <a:pathLst>
                    <a:path w="36" h="240">
                      <a:moveTo>
                        <a:pt x="0" y="0"/>
                      </a:moveTo>
                      <a:cubicBezTo>
                        <a:pt x="9" y="32"/>
                        <a:pt x="18" y="65"/>
                        <a:pt x="24" y="105"/>
                      </a:cubicBezTo>
                      <a:cubicBezTo>
                        <a:pt x="30" y="145"/>
                        <a:pt x="33" y="192"/>
                        <a:pt x="36" y="240"/>
                      </a:cubicBezTo>
                    </a:path>
                  </a:pathLst>
                </a:custGeom>
                <a:noFill/>
                <a:ln w="19050" cap="flat" cmpd="sng">
                  <a:solidFill>
                    <a:srgbClr val="CC9900"/>
                  </a:solidFill>
                  <a:prstDash val="solid"/>
                  <a:round/>
                  <a:headEnd type="none" w="med" len="med"/>
                  <a:tailEnd type="none" w="med" len="med"/>
                </a:ln>
              </p:spPr>
              <p:txBody>
                <a:bodyPr/>
                <a:lstStyle/>
                <a:p>
                  <a:endParaRPr lang="zh-CN" altLang="en-US"/>
                </a:p>
              </p:txBody>
            </p:sp>
            <p:sp>
              <p:nvSpPr>
                <p:cNvPr id="568" name="Freeform 200"/>
                <p:cNvSpPr/>
                <p:nvPr/>
              </p:nvSpPr>
              <p:spPr>
                <a:xfrm rot="-275533">
                  <a:off x="3133" y="1617"/>
                  <a:ext cx="27" cy="579"/>
                </a:xfrm>
                <a:custGeom>
                  <a:avLst/>
                  <a:gdLst/>
                  <a:ahLst/>
                  <a:cxnLst>
                    <a:cxn ang="0">
                      <a:pos x="0" y="0"/>
                    </a:cxn>
                    <a:cxn ang="0">
                      <a:pos x="2" y="138030336"/>
                    </a:cxn>
                    <a:cxn ang="0">
                      <a:pos x="2" y="316015776"/>
                    </a:cxn>
                  </a:cxnLst>
                  <a:rect l="0" t="0" r="0" b="0"/>
                  <a:pathLst>
                    <a:path w="36" h="240">
                      <a:moveTo>
                        <a:pt x="0" y="0"/>
                      </a:moveTo>
                      <a:cubicBezTo>
                        <a:pt x="9" y="32"/>
                        <a:pt x="18" y="65"/>
                        <a:pt x="24" y="105"/>
                      </a:cubicBezTo>
                      <a:cubicBezTo>
                        <a:pt x="30" y="145"/>
                        <a:pt x="33" y="192"/>
                        <a:pt x="36" y="240"/>
                      </a:cubicBezTo>
                    </a:path>
                  </a:pathLst>
                </a:custGeom>
                <a:noFill/>
                <a:ln w="38100" cap="flat" cmpd="sng">
                  <a:solidFill>
                    <a:srgbClr val="CC9900"/>
                  </a:solidFill>
                  <a:prstDash val="solid"/>
                  <a:round/>
                  <a:headEnd type="none" w="med" len="med"/>
                  <a:tailEnd type="none" w="med" len="med"/>
                </a:ln>
              </p:spPr>
              <p:txBody>
                <a:bodyPr/>
                <a:lstStyle/>
                <a:p>
                  <a:endParaRPr lang="zh-CN" altLang="en-US"/>
                </a:p>
              </p:txBody>
            </p:sp>
            <p:sp>
              <p:nvSpPr>
                <p:cNvPr id="569" name="Rectangle 201"/>
                <p:cNvSpPr/>
                <p:nvPr/>
              </p:nvSpPr>
              <p:spPr>
                <a:xfrm rot="-506254">
                  <a:off x="3146" y="1659"/>
                  <a:ext cx="54" cy="596"/>
                </a:xfrm>
                <a:prstGeom prst="rect">
                  <a:avLst/>
                </a:prstGeom>
                <a:solidFill>
                  <a:srgbClr val="CC9900"/>
                </a:solidFill>
                <a:ln w="19050" cap="flat" cmpd="sng">
                  <a:solidFill>
                    <a:srgbClr val="CC99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570" name="Rectangle 202"/>
                <p:cNvSpPr/>
                <p:nvPr/>
              </p:nvSpPr>
              <p:spPr>
                <a:xfrm rot="-506254">
                  <a:off x="3173" y="1694"/>
                  <a:ext cx="54" cy="526"/>
                </a:xfrm>
                <a:prstGeom prst="rect">
                  <a:avLst/>
                </a:prstGeom>
                <a:solidFill>
                  <a:srgbClr val="CC9900"/>
                </a:solidFill>
                <a:ln w="19050" cap="flat" cmpd="sng">
                  <a:solidFill>
                    <a:srgbClr val="CC99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571" name="Rectangle 203"/>
                <p:cNvSpPr/>
                <p:nvPr/>
              </p:nvSpPr>
              <p:spPr>
                <a:xfrm rot="-506254">
                  <a:off x="3204" y="1733"/>
                  <a:ext cx="54" cy="451"/>
                </a:xfrm>
                <a:prstGeom prst="rect">
                  <a:avLst/>
                </a:prstGeom>
                <a:solidFill>
                  <a:srgbClr val="CC9900"/>
                </a:solidFill>
                <a:ln w="19050" cap="flat" cmpd="sng">
                  <a:solidFill>
                    <a:srgbClr val="CC99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572" name="Oval 204"/>
                <p:cNvSpPr/>
                <p:nvPr/>
              </p:nvSpPr>
              <p:spPr>
                <a:xfrm>
                  <a:off x="3212" y="1800"/>
                  <a:ext cx="56" cy="56"/>
                </a:xfrm>
                <a:prstGeom prst="ellipse">
                  <a:avLst/>
                </a:prstGeom>
                <a:solidFill>
                  <a:srgbClr val="CC9900"/>
                </a:solidFill>
                <a:ln w="19050" cap="flat" cmpd="sng">
                  <a:solidFill>
                    <a:srgbClr val="CC9900"/>
                  </a:solidFill>
                  <a:prstDash val="solid"/>
                  <a:round/>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573" name="Rectangle 205"/>
                <p:cNvSpPr/>
                <p:nvPr/>
              </p:nvSpPr>
              <p:spPr>
                <a:xfrm rot="-325021">
                  <a:off x="3175" y="2207"/>
                  <a:ext cx="56" cy="315"/>
                </a:xfrm>
                <a:prstGeom prst="rect">
                  <a:avLst/>
                </a:prstGeom>
                <a:solidFill>
                  <a:srgbClr val="CC9900"/>
                </a:solidFill>
                <a:ln w="19050" cap="flat" cmpd="sng">
                  <a:solidFill>
                    <a:srgbClr val="CC99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574" name="Rectangle 206"/>
                <p:cNvSpPr/>
                <p:nvPr/>
              </p:nvSpPr>
              <p:spPr>
                <a:xfrm rot="637125">
                  <a:off x="3119" y="2733"/>
                  <a:ext cx="56" cy="345"/>
                </a:xfrm>
                <a:prstGeom prst="rect">
                  <a:avLst/>
                </a:prstGeom>
                <a:solidFill>
                  <a:srgbClr val="CC9900"/>
                </a:solidFill>
                <a:ln w="19050" cap="flat" cmpd="sng">
                  <a:solidFill>
                    <a:srgbClr val="CC99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575" name="Rectangle 207"/>
                <p:cNvSpPr/>
                <p:nvPr/>
              </p:nvSpPr>
              <p:spPr>
                <a:xfrm rot="637125">
                  <a:off x="3153" y="2777"/>
                  <a:ext cx="56" cy="258"/>
                </a:xfrm>
                <a:prstGeom prst="rect">
                  <a:avLst/>
                </a:prstGeom>
                <a:solidFill>
                  <a:srgbClr val="CC9900"/>
                </a:solidFill>
                <a:ln w="19050" cap="flat" cmpd="sng">
                  <a:solidFill>
                    <a:srgbClr val="CC99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576" name="Freeform 208"/>
                <p:cNvSpPr/>
                <p:nvPr/>
              </p:nvSpPr>
              <p:spPr>
                <a:xfrm rot="-275533">
                  <a:off x="3079" y="1606"/>
                  <a:ext cx="28" cy="557"/>
                </a:xfrm>
                <a:custGeom>
                  <a:avLst/>
                  <a:gdLst/>
                  <a:ahLst/>
                  <a:cxnLst>
                    <a:cxn ang="0">
                      <a:pos x="0" y="0"/>
                    </a:cxn>
                    <a:cxn ang="0">
                      <a:pos x="2" y="74482008"/>
                    </a:cxn>
                    <a:cxn ang="0">
                      <a:pos x="2" y="170080208"/>
                    </a:cxn>
                  </a:cxnLst>
                  <a:rect l="0" t="0" r="0" b="0"/>
                  <a:pathLst>
                    <a:path w="36" h="240">
                      <a:moveTo>
                        <a:pt x="0" y="0"/>
                      </a:moveTo>
                      <a:cubicBezTo>
                        <a:pt x="9" y="32"/>
                        <a:pt x="18" y="65"/>
                        <a:pt x="24" y="105"/>
                      </a:cubicBezTo>
                      <a:cubicBezTo>
                        <a:pt x="30" y="145"/>
                        <a:pt x="33" y="192"/>
                        <a:pt x="36" y="240"/>
                      </a:cubicBezTo>
                    </a:path>
                  </a:pathLst>
                </a:custGeom>
                <a:noFill/>
                <a:ln w="76200" cap="flat" cmpd="sng">
                  <a:solidFill>
                    <a:srgbClr val="FFCC00"/>
                  </a:solidFill>
                  <a:prstDash val="solid"/>
                  <a:round/>
                  <a:headEnd type="none" w="med" len="med"/>
                  <a:tailEnd type="none" w="med" len="med"/>
                </a:ln>
              </p:spPr>
              <p:txBody>
                <a:bodyPr/>
                <a:lstStyle/>
                <a:p>
                  <a:endParaRPr lang="zh-CN" altLang="en-US"/>
                </a:p>
              </p:txBody>
            </p:sp>
            <p:sp>
              <p:nvSpPr>
                <p:cNvPr id="577" name="Freeform 209"/>
                <p:cNvSpPr/>
                <p:nvPr/>
              </p:nvSpPr>
              <p:spPr>
                <a:xfrm>
                  <a:off x="3084" y="1594"/>
                  <a:ext cx="207" cy="245"/>
                </a:xfrm>
                <a:custGeom>
                  <a:avLst/>
                  <a:gdLst/>
                  <a:ahLst/>
                  <a:cxnLst>
                    <a:cxn ang="0">
                      <a:pos x="0" y="0"/>
                    </a:cxn>
                    <a:cxn ang="0">
                      <a:pos x="1" y="5"/>
                    </a:cxn>
                    <a:cxn ang="0">
                      <a:pos x="1" y="10"/>
                    </a:cxn>
                  </a:cxnLst>
                  <a:rect l="0" t="0" r="0" b="0"/>
                  <a:pathLst>
                    <a:path w="318" h="303">
                      <a:moveTo>
                        <a:pt x="0" y="0"/>
                      </a:moveTo>
                      <a:cubicBezTo>
                        <a:pt x="71" y="44"/>
                        <a:pt x="142" y="88"/>
                        <a:pt x="195" y="138"/>
                      </a:cubicBezTo>
                      <a:cubicBezTo>
                        <a:pt x="248" y="188"/>
                        <a:pt x="283" y="245"/>
                        <a:pt x="318" y="303"/>
                      </a:cubicBezTo>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578" name="Freeform 210"/>
                <p:cNvSpPr/>
                <p:nvPr/>
              </p:nvSpPr>
              <p:spPr>
                <a:xfrm rot="9607171">
                  <a:off x="3034" y="3016"/>
                  <a:ext cx="209" cy="90"/>
                </a:xfrm>
                <a:custGeom>
                  <a:avLst/>
                  <a:gdLst/>
                  <a:ahLst/>
                  <a:cxnLst>
                    <a:cxn ang="0">
                      <a:pos x="0" y="2"/>
                    </a:cxn>
                    <a:cxn ang="0">
                      <a:pos x="0" y="2"/>
                    </a:cxn>
                    <a:cxn ang="0">
                      <a:pos x="0" y="0"/>
                    </a:cxn>
                  </a:cxnLst>
                  <a:rect l="0" t="0" r="0" b="0"/>
                  <a:pathLst>
                    <a:path w="618" h="120">
                      <a:moveTo>
                        <a:pt x="0" y="120"/>
                      </a:moveTo>
                      <a:cubicBezTo>
                        <a:pt x="92" y="88"/>
                        <a:pt x="185" y="56"/>
                        <a:pt x="288" y="36"/>
                      </a:cubicBezTo>
                      <a:cubicBezTo>
                        <a:pt x="391" y="16"/>
                        <a:pt x="564" y="6"/>
                        <a:pt x="618" y="0"/>
                      </a:cubicBezTo>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579" name="Arc 211"/>
                <p:cNvSpPr/>
                <p:nvPr/>
              </p:nvSpPr>
              <p:spPr>
                <a:xfrm rot="5315854" flipV="1">
                  <a:off x="3107" y="2593"/>
                  <a:ext cx="308" cy="111"/>
                </a:xfrm>
                <a:custGeom>
                  <a:avLst/>
                  <a:gdLst/>
                  <a:ahLst/>
                  <a:cxnLst>
                    <a:cxn ang="0">
                      <a:pos x="0" y="0"/>
                    </a:cxn>
                    <a:cxn ang="0">
                      <a:pos x="0" y="0"/>
                    </a:cxn>
                    <a:cxn ang="0">
                      <a:pos x="0" y="0"/>
                    </a:cxn>
                  </a:cxnLst>
                  <a:rect l="0" t="0" r="0" b="0"/>
                  <a:pathLst>
                    <a:path w="38003" h="21600" fill="none">
                      <a:moveTo>
                        <a:pt x="0" y="13336"/>
                      </a:moveTo>
                      <a:cubicBezTo>
                        <a:pt x="3343" y="5263"/>
                        <a:pt x="11219" y="-1"/>
                        <a:pt x="19957" y="0"/>
                      </a:cubicBezTo>
                      <a:cubicBezTo>
                        <a:pt x="27226" y="0"/>
                        <a:pt x="34007" y="3656"/>
                        <a:pt x="38002" y="9729"/>
                      </a:cubicBezTo>
                    </a:path>
                    <a:path w="38003" h="21600" stroke="0">
                      <a:moveTo>
                        <a:pt x="0" y="13336"/>
                      </a:moveTo>
                      <a:cubicBezTo>
                        <a:pt x="3343" y="5263"/>
                        <a:pt x="11219" y="-1"/>
                        <a:pt x="19957" y="0"/>
                      </a:cubicBezTo>
                      <a:cubicBezTo>
                        <a:pt x="27226" y="0"/>
                        <a:pt x="34007" y="3656"/>
                        <a:pt x="38002" y="9729"/>
                      </a:cubicBezTo>
                      <a:lnTo>
                        <a:pt x="19957" y="21600"/>
                      </a:lnTo>
                      <a:lnTo>
                        <a:pt x="0" y="13336"/>
                      </a:lnTo>
                      <a:close/>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580" name="Freeform 212"/>
                <p:cNvSpPr/>
                <p:nvPr/>
              </p:nvSpPr>
              <p:spPr>
                <a:xfrm rot="322858">
                  <a:off x="3230" y="2806"/>
                  <a:ext cx="27" cy="182"/>
                </a:xfrm>
                <a:custGeom>
                  <a:avLst/>
                  <a:gdLst/>
                  <a:ahLst/>
                  <a:cxnLst>
                    <a:cxn ang="0">
                      <a:pos x="433651" y="0"/>
                    </a:cxn>
                    <a:cxn ang="0">
                      <a:pos x="433651" y="1599"/>
                    </a:cxn>
                    <a:cxn ang="0">
                      <a:pos x="0" y="3305"/>
                    </a:cxn>
                  </a:cxnLst>
                  <a:rect l="0" t="0" r="0" b="0"/>
                  <a:pathLst>
                    <a:path w="14" h="150">
                      <a:moveTo>
                        <a:pt x="12" y="0"/>
                      </a:moveTo>
                      <a:cubicBezTo>
                        <a:pt x="13" y="23"/>
                        <a:pt x="14" y="47"/>
                        <a:pt x="12" y="72"/>
                      </a:cubicBezTo>
                      <a:cubicBezTo>
                        <a:pt x="10" y="97"/>
                        <a:pt x="1" y="137"/>
                        <a:pt x="0" y="150"/>
                      </a:cubicBezTo>
                    </a:path>
                  </a:pathLst>
                </a:custGeom>
                <a:noFill/>
                <a:ln w="19050" cap="flat" cmpd="sng">
                  <a:solidFill>
                    <a:schemeClr val="tx1"/>
                  </a:solidFill>
                  <a:prstDash val="solid"/>
                  <a:round/>
                  <a:headEnd type="none" w="med" len="med"/>
                  <a:tailEnd type="none" w="med" len="med"/>
                </a:ln>
              </p:spPr>
              <p:txBody>
                <a:bodyPr/>
                <a:lstStyle/>
                <a:p>
                  <a:endParaRPr lang="zh-CN" altLang="en-US"/>
                </a:p>
              </p:txBody>
            </p:sp>
            <p:grpSp>
              <p:nvGrpSpPr>
                <p:cNvPr id="581" name="Group 213"/>
                <p:cNvGrpSpPr/>
                <p:nvPr/>
              </p:nvGrpSpPr>
              <p:grpSpPr>
                <a:xfrm>
                  <a:off x="3260" y="1839"/>
                  <a:ext cx="75" cy="665"/>
                  <a:chOff x="4946" y="2409"/>
                  <a:chExt cx="75" cy="665"/>
                </a:xfrm>
              </p:grpSpPr>
              <p:sp>
                <p:nvSpPr>
                  <p:cNvPr id="582" name="Freeform 214"/>
                  <p:cNvSpPr/>
                  <p:nvPr/>
                </p:nvSpPr>
                <p:spPr>
                  <a:xfrm>
                    <a:off x="4977" y="2409"/>
                    <a:ext cx="27" cy="375"/>
                  </a:xfrm>
                  <a:custGeom>
                    <a:avLst/>
                    <a:gdLst/>
                    <a:ahLst/>
                    <a:cxnLst>
                      <a:cxn ang="0">
                        <a:pos x="0" y="0"/>
                      </a:cxn>
                      <a:cxn ang="0">
                        <a:pos x="1" y="0"/>
                      </a:cxn>
                      <a:cxn ang="0">
                        <a:pos x="1" y="0"/>
                      </a:cxn>
                    </a:cxnLst>
                    <a:rect l="0" t="0" r="0" b="0"/>
                    <a:pathLst>
                      <a:path w="39" h="1062">
                        <a:moveTo>
                          <a:pt x="0" y="0"/>
                        </a:moveTo>
                        <a:cubicBezTo>
                          <a:pt x="16" y="223"/>
                          <a:pt x="33" y="447"/>
                          <a:pt x="36" y="624"/>
                        </a:cubicBezTo>
                        <a:cubicBezTo>
                          <a:pt x="39" y="801"/>
                          <a:pt x="28" y="931"/>
                          <a:pt x="18" y="1062"/>
                        </a:cubicBezTo>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583" name="Arc 215"/>
                  <p:cNvSpPr/>
                  <p:nvPr/>
                </p:nvSpPr>
                <p:spPr>
                  <a:xfrm rot="5315854" flipV="1">
                    <a:off x="4889" y="2823"/>
                    <a:ext cx="176" cy="75"/>
                  </a:xfrm>
                  <a:custGeom>
                    <a:avLst/>
                    <a:gdLst/>
                    <a:ahLst/>
                    <a:cxnLst>
                      <a:cxn ang="0">
                        <a:pos x="0" y="0"/>
                      </a:cxn>
                      <a:cxn ang="0">
                        <a:pos x="0" y="0"/>
                      </a:cxn>
                      <a:cxn ang="0">
                        <a:pos x="0" y="0"/>
                      </a:cxn>
                    </a:cxnLst>
                    <a:rect l="0" t="0" r="0" b="0"/>
                    <a:pathLst>
                      <a:path w="38003" h="21600" fill="none">
                        <a:moveTo>
                          <a:pt x="0" y="13336"/>
                        </a:moveTo>
                        <a:cubicBezTo>
                          <a:pt x="3343" y="5263"/>
                          <a:pt x="11219" y="-1"/>
                          <a:pt x="19957" y="0"/>
                        </a:cubicBezTo>
                        <a:cubicBezTo>
                          <a:pt x="27226" y="0"/>
                          <a:pt x="34007" y="3656"/>
                          <a:pt x="38002" y="9729"/>
                        </a:cubicBezTo>
                      </a:path>
                      <a:path w="38003" h="21600" stroke="0">
                        <a:moveTo>
                          <a:pt x="0" y="13336"/>
                        </a:moveTo>
                        <a:cubicBezTo>
                          <a:pt x="3343" y="5263"/>
                          <a:pt x="11219" y="-1"/>
                          <a:pt x="19957" y="0"/>
                        </a:cubicBezTo>
                        <a:cubicBezTo>
                          <a:pt x="27226" y="0"/>
                          <a:pt x="34007" y="3656"/>
                          <a:pt x="38002" y="9729"/>
                        </a:cubicBezTo>
                        <a:lnTo>
                          <a:pt x="19957" y="21600"/>
                        </a:lnTo>
                        <a:lnTo>
                          <a:pt x="0" y="13336"/>
                        </a:lnTo>
                        <a:close/>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584" name="Freeform 216"/>
                  <p:cNvSpPr/>
                  <p:nvPr/>
                </p:nvSpPr>
                <p:spPr>
                  <a:xfrm rot="322858">
                    <a:off x="4968" y="2952"/>
                    <a:ext cx="9" cy="122"/>
                  </a:xfrm>
                  <a:custGeom>
                    <a:avLst/>
                    <a:gdLst/>
                    <a:ahLst/>
                    <a:cxnLst>
                      <a:cxn ang="0">
                        <a:pos x="1" y="0"/>
                      </a:cxn>
                      <a:cxn ang="0">
                        <a:pos x="1" y="2"/>
                      </a:cxn>
                      <a:cxn ang="0">
                        <a:pos x="0" y="6"/>
                      </a:cxn>
                    </a:cxnLst>
                    <a:rect l="0" t="0" r="0" b="0"/>
                    <a:pathLst>
                      <a:path w="14" h="150">
                        <a:moveTo>
                          <a:pt x="12" y="0"/>
                        </a:moveTo>
                        <a:cubicBezTo>
                          <a:pt x="13" y="23"/>
                          <a:pt x="14" y="47"/>
                          <a:pt x="12" y="72"/>
                        </a:cubicBezTo>
                        <a:cubicBezTo>
                          <a:pt x="10" y="97"/>
                          <a:pt x="1" y="137"/>
                          <a:pt x="0" y="150"/>
                        </a:cubicBezTo>
                      </a:path>
                    </a:pathLst>
                  </a:custGeom>
                  <a:noFill/>
                  <a:ln w="19050" cap="flat" cmpd="sng">
                    <a:solidFill>
                      <a:schemeClr val="tx1"/>
                    </a:solidFill>
                    <a:prstDash val="solid"/>
                    <a:round/>
                    <a:headEnd type="none" w="med" len="med"/>
                    <a:tailEnd type="none" w="med" len="med"/>
                  </a:ln>
                </p:spPr>
                <p:txBody>
                  <a:bodyPr/>
                  <a:lstStyle/>
                  <a:p>
                    <a:endParaRPr lang="zh-CN" altLang="en-US"/>
                  </a:p>
                </p:txBody>
              </p:sp>
            </p:grpSp>
            <p:sp>
              <p:nvSpPr>
                <p:cNvPr id="585" name="Freeform 217"/>
                <p:cNvSpPr/>
                <p:nvPr/>
              </p:nvSpPr>
              <p:spPr>
                <a:xfrm rot="976616">
                  <a:off x="3065" y="2373"/>
                  <a:ext cx="100" cy="764"/>
                </a:xfrm>
                <a:custGeom>
                  <a:avLst/>
                  <a:gdLst/>
                  <a:ahLst/>
                  <a:cxnLst>
                    <a:cxn ang="0">
                      <a:pos x="0" y="0"/>
                    </a:cxn>
                    <a:cxn ang="0">
                      <a:pos x="303082208" y="2147483647"/>
                    </a:cxn>
                    <a:cxn ang="0">
                      <a:pos x="452502720" y="2147483647"/>
                    </a:cxn>
                  </a:cxnLst>
                  <a:rect l="0" t="0" r="0" b="0"/>
                  <a:pathLst>
                    <a:path w="36" h="240">
                      <a:moveTo>
                        <a:pt x="0" y="0"/>
                      </a:moveTo>
                      <a:cubicBezTo>
                        <a:pt x="9" y="32"/>
                        <a:pt x="18" y="65"/>
                        <a:pt x="24" y="105"/>
                      </a:cubicBezTo>
                      <a:cubicBezTo>
                        <a:pt x="30" y="145"/>
                        <a:pt x="33" y="192"/>
                        <a:pt x="36" y="240"/>
                      </a:cubicBezTo>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586" name="Freeform 218"/>
                <p:cNvSpPr/>
                <p:nvPr/>
              </p:nvSpPr>
              <p:spPr>
                <a:xfrm rot="-275533">
                  <a:off x="3107" y="1583"/>
                  <a:ext cx="27" cy="579"/>
                </a:xfrm>
                <a:custGeom>
                  <a:avLst/>
                  <a:gdLst/>
                  <a:ahLst/>
                  <a:cxnLst>
                    <a:cxn ang="0">
                      <a:pos x="0" y="0"/>
                    </a:cxn>
                    <a:cxn ang="0">
                      <a:pos x="2" y="138030336"/>
                    </a:cxn>
                    <a:cxn ang="0">
                      <a:pos x="2" y="316015776"/>
                    </a:cxn>
                  </a:cxnLst>
                  <a:rect l="0" t="0" r="0" b="0"/>
                  <a:pathLst>
                    <a:path w="36" h="240">
                      <a:moveTo>
                        <a:pt x="0" y="0"/>
                      </a:moveTo>
                      <a:cubicBezTo>
                        <a:pt x="9" y="32"/>
                        <a:pt x="18" y="65"/>
                        <a:pt x="24" y="105"/>
                      </a:cubicBezTo>
                      <a:cubicBezTo>
                        <a:pt x="30" y="145"/>
                        <a:pt x="33" y="192"/>
                        <a:pt x="36" y="240"/>
                      </a:cubicBezTo>
                    </a:path>
                  </a:pathLst>
                </a:custGeom>
                <a:noFill/>
                <a:ln w="19050" cap="flat" cmpd="sng">
                  <a:solidFill>
                    <a:schemeClr val="tx1"/>
                  </a:solidFill>
                  <a:prstDash val="solid"/>
                  <a:round/>
                  <a:headEnd type="none" w="med" len="med"/>
                  <a:tailEnd type="none" w="med" len="med"/>
                </a:ln>
              </p:spPr>
              <p:txBody>
                <a:bodyPr/>
                <a:lstStyle/>
                <a:p>
                  <a:endParaRPr lang="zh-CN" altLang="en-US"/>
                </a:p>
              </p:txBody>
            </p:sp>
            <p:sp>
              <p:nvSpPr>
                <p:cNvPr id="587" name="AutoShape 219"/>
                <p:cNvSpPr/>
                <p:nvPr/>
              </p:nvSpPr>
              <p:spPr>
                <a:xfrm rot="-275533">
                  <a:off x="3089" y="2152"/>
                  <a:ext cx="146" cy="232"/>
                </a:xfrm>
                <a:prstGeom prst="moon">
                  <a:avLst>
                    <a:gd name="adj" fmla="val 50000"/>
                  </a:avLst>
                </a:prstGeom>
                <a:solidFill>
                  <a:srgbClr val="CC9900"/>
                </a:solidFill>
                <a:ln w="19050" cap="flat" cmpd="sng">
                  <a:solidFill>
                    <a:srgbClr val="CC9900"/>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grpSp>
          <p:grpSp>
            <p:nvGrpSpPr>
              <p:cNvPr id="588" name="Group 220"/>
              <p:cNvGrpSpPr/>
              <p:nvPr/>
            </p:nvGrpSpPr>
            <p:grpSpPr>
              <a:xfrm>
                <a:off x="2397" y="2236"/>
                <a:ext cx="100" cy="126"/>
                <a:chOff x="3406" y="2331"/>
                <a:chExt cx="150" cy="189"/>
              </a:xfrm>
            </p:grpSpPr>
            <p:sp>
              <p:nvSpPr>
                <p:cNvPr id="589" name="Oval 221"/>
                <p:cNvSpPr/>
                <p:nvPr/>
              </p:nvSpPr>
              <p:spPr>
                <a:xfrm>
                  <a:off x="3406" y="2331"/>
                  <a:ext cx="150" cy="189"/>
                </a:xfrm>
                <a:prstGeom prst="ellipse">
                  <a:avLst/>
                </a:prstGeom>
                <a:solidFill>
                  <a:schemeClr val="bg1"/>
                </a:solidFill>
                <a:ln w="19050" cap="flat" cmpd="sng">
                  <a:solidFill>
                    <a:schemeClr val="tx1"/>
                  </a:solidFill>
                  <a:prstDash val="solid"/>
                  <a:round/>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590" name="AutoShape 222"/>
                <p:cNvSpPr/>
                <p:nvPr/>
              </p:nvSpPr>
              <p:spPr>
                <a:xfrm>
                  <a:off x="3409" y="2334"/>
                  <a:ext cx="65" cy="186"/>
                </a:xfrm>
                <a:prstGeom prst="moon">
                  <a:avLst>
                    <a:gd name="adj" fmla="val 50000"/>
                  </a:avLst>
                </a:prstGeom>
                <a:solidFill>
                  <a:srgbClr val="CC9900"/>
                </a:solidFill>
                <a:ln w="19050" cap="flat" cmpd="sng">
                  <a:solidFill>
                    <a:schemeClr val="tx1"/>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grpSp>
          <p:grpSp>
            <p:nvGrpSpPr>
              <p:cNvPr id="591" name="Group 223"/>
              <p:cNvGrpSpPr/>
              <p:nvPr/>
            </p:nvGrpSpPr>
            <p:grpSpPr>
              <a:xfrm>
                <a:off x="2519" y="1884"/>
                <a:ext cx="250" cy="200"/>
                <a:chOff x="3341" y="1920"/>
                <a:chExt cx="250" cy="200"/>
              </a:xfrm>
            </p:grpSpPr>
            <p:sp>
              <p:nvSpPr>
                <p:cNvPr id="592" name="Oval 224"/>
                <p:cNvSpPr/>
                <p:nvPr/>
              </p:nvSpPr>
              <p:spPr>
                <a:xfrm>
                  <a:off x="3341" y="1920"/>
                  <a:ext cx="250" cy="200"/>
                </a:xfrm>
                <a:prstGeom prst="ellipse">
                  <a:avLst/>
                </a:prstGeom>
                <a:solidFill>
                  <a:schemeClr val="bg1"/>
                </a:solidFill>
                <a:ln w="19050" cap="flat" cmpd="sng">
                  <a:solidFill>
                    <a:schemeClr val="tx1"/>
                  </a:solidFill>
                  <a:prstDash val="solid"/>
                  <a:round/>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593" name="AutoShape 225"/>
                <p:cNvSpPr/>
                <p:nvPr/>
              </p:nvSpPr>
              <p:spPr>
                <a:xfrm>
                  <a:off x="3343" y="1928"/>
                  <a:ext cx="108" cy="184"/>
                </a:xfrm>
                <a:prstGeom prst="moon">
                  <a:avLst>
                    <a:gd name="adj" fmla="val 50000"/>
                  </a:avLst>
                </a:prstGeom>
                <a:solidFill>
                  <a:srgbClr val="CC9900"/>
                </a:solidFill>
                <a:ln w="19050" cap="flat" cmpd="sng">
                  <a:solidFill>
                    <a:schemeClr val="tx1"/>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grpSp>
          <p:grpSp>
            <p:nvGrpSpPr>
              <p:cNvPr id="594" name="Group 226"/>
              <p:cNvGrpSpPr/>
              <p:nvPr/>
            </p:nvGrpSpPr>
            <p:grpSpPr>
              <a:xfrm>
                <a:off x="2370" y="1609"/>
                <a:ext cx="89" cy="206"/>
                <a:chOff x="3661" y="2154"/>
                <a:chExt cx="134" cy="310"/>
              </a:xfrm>
            </p:grpSpPr>
            <p:sp>
              <p:nvSpPr>
                <p:cNvPr id="595" name="Oval 227"/>
                <p:cNvSpPr/>
                <p:nvPr/>
              </p:nvSpPr>
              <p:spPr>
                <a:xfrm>
                  <a:off x="3661" y="2154"/>
                  <a:ext cx="134" cy="310"/>
                </a:xfrm>
                <a:prstGeom prst="ellipse">
                  <a:avLst/>
                </a:prstGeom>
                <a:solidFill>
                  <a:schemeClr val="bg1"/>
                </a:solidFill>
                <a:ln w="19050" cap="flat" cmpd="sng">
                  <a:solidFill>
                    <a:schemeClr val="tx1"/>
                  </a:solidFill>
                  <a:prstDash val="solid"/>
                  <a:round/>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596" name="AutoShape 228"/>
                <p:cNvSpPr/>
                <p:nvPr/>
              </p:nvSpPr>
              <p:spPr>
                <a:xfrm>
                  <a:off x="3664" y="2156"/>
                  <a:ext cx="58" cy="299"/>
                </a:xfrm>
                <a:prstGeom prst="moon">
                  <a:avLst>
                    <a:gd name="adj" fmla="val 50000"/>
                  </a:avLst>
                </a:prstGeom>
                <a:solidFill>
                  <a:srgbClr val="CC9900"/>
                </a:solidFill>
                <a:ln w="19050" cap="flat" cmpd="sng">
                  <a:solidFill>
                    <a:schemeClr val="tx1"/>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grpSp>
          <p:grpSp>
            <p:nvGrpSpPr>
              <p:cNvPr id="597" name="Group 229"/>
              <p:cNvGrpSpPr/>
              <p:nvPr/>
            </p:nvGrpSpPr>
            <p:grpSpPr>
              <a:xfrm>
                <a:off x="2710" y="1520"/>
                <a:ext cx="74" cy="99"/>
                <a:chOff x="3749" y="1933"/>
                <a:chExt cx="111" cy="148"/>
              </a:xfrm>
            </p:grpSpPr>
            <p:sp>
              <p:nvSpPr>
                <p:cNvPr id="598" name="Oval 230"/>
                <p:cNvSpPr/>
                <p:nvPr/>
              </p:nvSpPr>
              <p:spPr>
                <a:xfrm>
                  <a:off x="3749" y="1933"/>
                  <a:ext cx="111" cy="148"/>
                </a:xfrm>
                <a:prstGeom prst="ellipse">
                  <a:avLst/>
                </a:prstGeom>
                <a:solidFill>
                  <a:schemeClr val="bg1"/>
                </a:solidFill>
                <a:ln w="19050" cap="flat" cmpd="sng">
                  <a:solidFill>
                    <a:schemeClr val="tx1"/>
                  </a:solidFill>
                  <a:prstDash val="solid"/>
                  <a:round/>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599" name="AutoShape 231"/>
                <p:cNvSpPr/>
                <p:nvPr/>
              </p:nvSpPr>
              <p:spPr>
                <a:xfrm>
                  <a:off x="3751" y="1940"/>
                  <a:ext cx="48" cy="134"/>
                </a:xfrm>
                <a:prstGeom prst="moon">
                  <a:avLst>
                    <a:gd name="adj" fmla="val 50000"/>
                  </a:avLst>
                </a:prstGeom>
                <a:solidFill>
                  <a:srgbClr val="CC9900"/>
                </a:solidFill>
                <a:ln w="19050" cap="flat" cmpd="sng">
                  <a:solidFill>
                    <a:schemeClr val="tx1"/>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grpSp>
          <p:grpSp>
            <p:nvGrpSpPr>
              <p:cNvPr id="600" name="Group 232"/>
              <p:cNvGrpSpPr/>
              <p:nvPr/>
            </p:nvGrpSpPr>
            <p:grpSpPr>
              <a:xfrm>
                <a:off x="2693" y="2197"/>
                <a:ext cx="111" cy="148"/>
                <a:chOff x="3749" y="1933"/>
                <a:chExt cx="111" cy="148"/>
              </a:xfrm>
            </p:grpSpPr>
            <p:sp>
              <p:nvSpPr>
                <p:cNvPr id="601" name="Oval 233"/>
                <p:cNvSpPr/>
                <p:nvPr/>
              </p:nvSpPr>
              <p:spPr>
                <a:xfrm>
                  <a:off x="3749" y="1933"/>
                  <a:ext cx="111" cy="148"/>
                </a:xfrm>
                <a:prstGeom prst="ellipse">
                  <a:avLst/>
                </a:prstGeom>
                <a:solidFill>
                  <a:schemeClr val="bg1"/>
                </a:solidFill>
                <a:ln w="19050" cap="flat" cmpd="sng">
                  <a:solidFill>
                    <a:schemeClr val="tx1"/>
                  </a:solidFill>
                  <a:prstDash val="solid"/>
                  <a:round/>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sp>
              <p:nvSpPr>
                <p:cNvPr id="602" name="AutoShape 234"/>
                <p:cNvSpPr/>
                <p:nvPr/>
              </p:nvSpPr>
              <p:spPr>
                <a:xfrm>
                  <a:off x="3751" y="1940"/>
                  <a:ext cx="48" cy="134"/>
                </a:xfrm>
                <a:prstGeom prst="moon">
                  <a:avLst>
                    <a:gd name="adj" fmla="val 50000"/>
                  </a:avLst>
                </a:prstGeom>
                <a:solidFill>
                  <a:srgbClr val="CC9900"/>
                </a:solidFill>
                <a:ln w="19050" cap="flat" cmpd="sng">
                  <a:solidFill>
                    <a:schemeClr val="tx1"/>
                  </a:solidFill>
                  <a:prstDash val="solid"/>
                  <a:miter/>
                  <a:headEnd type="none" w="med" len="med"/>
                  <a:tailEnd type="none" w="med" len="med"/>
                </a:ln>
              </p:spPr>
              <p:txBody>
                <a:bodyPr wrap="none" anchor="ctr"/>
                <a:lstStyle/>
                <a:p>
                  <a:pPr eaLnBrk="0" hangingPunct="0">
                    <a:buFont typeface="Arial" panose="020B0604020202020204" pitchFamily="34" charset="0"/>
                    <a:buNone/>
                  </a:pPr>
                  <a:endParaRPr lang="en-US" altLang="zh-CN" dirty="0">
                    <a:latin typeface="楷体_GB2312" panose="02010609030101010101" charset="-122"/>
                    <a:ea typeface="楷体_GB2312" panose="02010609030101010101" charset="-122"/>
                  </a:endParaRPr>
                </a:p>
              </p:txBody>
            </p:sp>
          </p:grpSp>
        </p:grpSp>
        <p:sp>
          <p:nvSpPr>
            <p:cNvPr id="603" name="Line 235"/>
            <p:cNvSpPr/>
            <p:nvPr/>
          </p:nvSpPr>
          <p:spPr>
            <a:xfrm flipH="1">
              <a:off x="7730" y="3822"/>
              <a:ext cx="1575" cy="555"/>
            </a:xfrm>
            <a:prstGeom prst="line">
              <a:avLst/>
            </a:prstGeom>
            <a:ln w="76200" cap="flat" cmpd="sng">
              <a:solidFill>
                <a:srgbClr val="16B6C2"/>
              </a:solidFill>
              <a:prstDash val="solid"/>
              <a:round/>
              <a:headEnd type="none" w="med" len="med"/>
              <a:tailEnd type="none" w="med" len="med"/>
            </a:ln>
          </p:spPr>
        </p:sp>
        <p:sp>
          <p:nvSpPr>
            <p:cNvPr id="708" name="Line 340"/>
            <p:cNvSpPr/>
            <p:nvPr/>
          </p:nvSpPr>
          <p:spPr>
            <a:xfrm rot="10800000" flipH="1">
              <a:off x="11486" y="2436"/>
              <a:ext cx="1519" cy="559"/>
            </a:xfrm>
            <a:prstGeom prst="line">
              <a:avLst/>
            </a:prstGeom>
            <a:ln w="76200" cap="flat" cmpd="sng">
              <a:solidFill>
                <a:srgbClr val="16B6C2"/>
              </a:solidFill>
              <a:prstDash val="solid"/>
              <a:round/>
              <a:headEnd type="none" w="med" len="med"/>
              <a:tailEnd type="triangle" w="med" len="med"/>
            </a:ln>
          </p:spPr>
        </p:sp>
        <p:sp>
          <p:nvSpPr>
            <p:cNvPr id="709" name="Text Box 4"/>
            <p:cNvSpPr txBox="1"/>
            <p:nvPr/>
          </p:nvSpPr>
          <p:spPr>
            <a:xfrm>
              <a:off x="6805" y="5505"/>
              <a:ext cx="2948" cy="580"/>
            </a:xfrm>
            <a:prstGeom prst="rect">
              <a:avLst/>
            </a:prstGeom>
            <a:noFill/>
            <a:ln w="19050">
              <a:noFill/>
            </a:ln>
          </p:spPr>
          <p:txBody>
            <a:bodyPr wrap="none" anchor="t">
              <a:spAutoFit/>
            </a:bodyPr>
            <a:lstStyle/>
            <a:p>
              <a:pPr algn="l">
                <a:lnSpc>
                  <a:spcPct val="100000"/>
                </a:lnSpc>
                <a:spcBef>
                  <a:spcPct val="40000"/>
                </a:spcBef>
                <a:buNone/>
              </a:pPr>
              <a:r>
                <a:rPr lang="en-US" altLang="zh-CN" sz="1800" spc="100">
                  <a:solidFill>
                    <a:schemeClr val="tx1">
                      <a:lumMod val="85000"/>
                      <a:lumOff val="15000"/>
                    </a:schemeClr>
                  </a:solidFill>
                  <a:uFillTx/>
                  <a:latin typeface="微软雅黑" panose="020B0503020204020204" pitchFamily="34" charset="-122"/>
                  <a:ea typeface="微软雅黑" panose="020B0503020204020204" pitchFamily="34" charset="-122"/>
                </a:rPr>
                <a:t>人的不安全行为</a:t>
              </a:r>
            </a:p>
          </p:txBody>
        </p:sp>
        <p:sp>
          <p:nvSpPr>
            <p:cNvPr id="710" name="Text Box 5"/>
            <p:cNvSpPr txBox="1"/>
            <p:nvPr/>
          </p:nvSpPr>
          <p:spPr>
            <a:xfrm>
              <a:off x="8970" y="4770"/>
              <a:ext cx="2948" cy="580"/>
            </a:xfrm>
            <a:prstGeom prst="rect">
              <a:avLst/>
            </a:prstGeom>
            <a:noFill/>
            <a:ln w="19050">
              <a:noFill/>
            </a:ln>
          </p:spPr>
          <p:txBody>
            <a:bodyPr wrap="none" anchor="t">
              <a:spAutoFit/>
            </a:bodyPr>
            <a:lstStyle/>
            <a:p>
              <a:pPr algn="l">
                <a:lnSpc>
                  <a:spcPct val="100000"/>
                </a:lnSpc>
                <a:spcBef>
                  <a:spcPct val="40000"/>
                </a:spcBef>
                <a:buNone/>
              </a:pPr>
              <a:r>
                <a:rPr lang="en-US" altLang="zh-CN" sz="1800" spc="100">
                  <a:solidFill>
                    <a:schemeClr val="tx1">
                      <a:lumMod val="85000"/>
                      <a:lumOff val="15000"/>
                    </a:schemeClr>
                  </a:solidFill>
                  <a:uFillTx/>
                  <a:latin typeface="微软雅黑" panose="020B0503020204020204" pitchFamily="34" charset="-122"/>
                  <a:ea typeface="微软雅黑" panose="020B0503020204020204" pitchFamily="34" charset="-122"/>
                </a:rPr>
                <a:t>物的不安全状态</a:t>
              </a:r>
            </a:p>
          </p:txBody>
        </p:sp>
        <p:sp>
          <p:nvSpPr>
            <p:cNvPr id="711" name="Text Box 6"/>
            <p:cNvSpPr txBox="1"/>
            <p:nvPr/>
          </p:nvSpPr>
          <p:spPr>
            <a:xfrm>
              <a:off x="11225" y="3613"/>
              <a:ext cx="2188" cy="580"/>
            </a:xfrm>
            <a:prstGeom prst="rect">
              <a:avLst/>
            </a:prstGeom>
            <a:noFill/>
            <a:ln w="19050">
              <a:noFill/>
            </a:ln>
          </p:spPr>
          <p:txBody>
            <a:bodyPr wrap="none" anchor="t">
              <a:spAutoFit/>
            </a:bodyPr>
            <a:lstStyle/>
            <a:p>
              <a:pPr algn="l">
                <a:lnSpc>
                  <a:spcPct val="100000"/>
                </a:lnSpc>
                <a:spcBef>
                  <a:spcPct val="40000"/>
                </a:spcBef>
                <a:buNone/>
              </a:pPr>
              <a:r>
                <a:rPr lang="en-US" altLang="zh-CN" sz="1800" spc="100">
                  <a:solidFill>
                    <a:schemeClr val="tx1">
                      <a:lumMod val="85000"/>
                      <a:lumOff val="15000"/>
                    </a:schemeClr>
                  </a:solidFill>
                  <a:uFillTx/>
                  <a:latin typeface="微软雅黑" panose="020B0503020204020204" pitchFamily="34" charset="-122"/>
                  <a:ea typeface="微软雅黑" panose="020B0503020204020204" pitchFamily="34" charset="-122"/>
                </a:rPr>
                <a:t>环境的恶化</a:t>
              </a:r>
            </a:p>
          </p:txBody>
        </p:sp>
        <p:sp>
          <p:nvSpPr>
            <p:cNvPr id="712" name="Text Box 341"/>
            <p:cNvSpPr txBox="1"/>
            <p:nvPr/>
          </p:nvSpPr>
          <p:spPr>
            <a:xfrm>
              <a:off x="5192" y="6730"/>
              <a:ext cx="2188" cy="580"/>
            </a:xfrm>
            <a:prstGeom prst="rect">
              <a:avLst/>
            </a:prstGeom>
            <a:noFill/>
            <a:ln w="19050">
              <a:noFill/>
            </a:ln>
          </p:spPr>
          <p:txBody>
            <a:bodyPr wrap="none" anchor="t">
              <a:spAutoFit/>
            </a:bodyPr>
            <a:lstStyle/>
            <a:p>
              <a:pPr algn="l">
                <a:lnSpc>
                  <a:spcPct val="100000"/>
                </a:lnSpc>
                <a:spcBef>
                  <a:spcPct val="40000"/>
                </a:spcBef>
                <a:buNone/>
              </a:pPr>
              <a:r>
                <a:rPr lang="en-US" altLang="zh-CN" sz="1800" spc="100">
                  <a:solidFill>
                    <a:schemeClr val="tx1">
                      <a:lumMod val="85000"/>
                      <a:lumOff val="15000"/>
                    </a:schemeClr>
                  </a:solidFill>
                  <a:uFillTx/>
                  <a:latin typeface="微软雅黑" panose="020B0503020204020204" pitchFamily="34" charset="-122"/>
                  <a:ea typeface="微软雅黑" panose="020B0503020204020204" pitchFamily="34" charset="-122"/>
                </a:rPr>
                <a:t>管理的缺陷</a:t>
              </a:r>
            </a:p>
          </p:txBody>
        </p:sp>
        <p:sp>
          <p:nvSpPr>
            <p:cNvPr id="715" name="Line 155"/>
            <p:cNvSpPr/>
            <p:nvPr/>
          </p:nvSpPr>
          <p:spPr>
            <a:xfrm flipH="1">
              <a:off x="1407" y="5493"/>
              <a:ext cx="3110" cy="1119"/>
            </a:xfrm>
            <a:prstGeom prst="line">
              <a:avLst/>
            </a:prstGeom>
            <a:ln w="76200" cap="flat" cmpd="sng">
              <a:solidFill>
                <a:srgbClr val="16B6C2"/>
              </a:solidFill>
              <a:prstDash val="solid"/>
              <a:round/>
              <a:headEnd type="none" w="med" len="med"/>
              <a:tailEnd type="none" w="med" len="med"/>
            </a:ln>
          </p:spPr>
        </p:sp>
        <p:sp>
          <p:nvSpPr>
            <p:cNvPr id="623" name="Freeform 255"/>
            <p:cNvSpPr/>
            <p:nvPr/>
          </p:nvSpPr>
          <p:spPr>
            <a:xfrm>
              <a:off x="5557" y="3168"/>
              <a:ext cx="97" cy="2631"/>
            </a:xfrm>
            <a:custGeom>
              <a:avLst/>
              <a:gdLst/>
              <a:ahLst/>
              <a:cxnLst>
                <a:cxn ang="0">
                  <a:pos x="0" y="0"/>
                </a:cxn>
                <a:cxn ang="0">
                  <a:pos x="36" y="624"/>
                </a:cxn>
                <a:cxn ang="0">
                  <a:pos x="18" y="1062"/>
                </a:cxn>
              </a:cxnLst>
              <a:rect l="0" t="0" r="0" b="0"/>
              <a:pathLst>
                <a:path w="39" h="1062">
                  <a:moveTo>
                    <a:pt x="0" y="0"/>
                  </a:moveTo>
                  <a:cubicBezTo>
                    <a:pt x="16" y="223"/>
                    <a:pt x="33" y="447"/>
                    <a:pt x="36" y="624"/>
                  </a:cubicBezTo>
                  <a:cubicBezTo>
                    <a:pt x="39" y="801"/>
                    <a:pt x="28" y="931"/>
                    <a:pt x="18" y="1062"/>
                  </a:cubicBezTo>
                </a:path>
              </a:pathLst>
            </a:custGeom>
            <a:solidFill>
              <a:srgbClr val="CC9900"/>
            </a:solidFill>
            <a:ln w="19050" cap="flat" cmpd="sng">
              <a:solidFill>
                <a:schemeClr val="tx1"/>
              </a:solidFill>
              <a:prstDash val="solid"/>
              <a:round/>
              <a:headEnd type="none" w="med" len="med"/>
              <a:tailEnd type="none" w="med" len="med"/>
            </a:ln>
          </p:spPr>
          <p:txBody>
            <a:bodyPr/>
            <a:lstStyle/>
            <a:p>
              <a:endParaRPr lang="zh-CN" altLang="en-US"/>
            </a:p>
          </p:txBody>
        </p:sp>
        <p:cxnSp>
          <p:nvCxnSpPr>
            <p:cNvPr id="722" name="直接连接符 721"/>
            <p:cNvCxnSpPr>
              <a:endCxn id="679" idx="1"/>
            </p:cNvCxnSpPr>
            <p:nvPr/>
          </p:nvCxnSpPr>
          <p:spPr>
            <a:xfrm flipV="1">
              <a:off x="1076" y="4988"/>
              <a:ext cx="2386" cy="817"/>
            </a:xfrm>
            <a:prstGeom prst="line">
              <a:avLst/>
            </a:prstGeom>
            <a:ln w="28575" cmpd="sng">
              <a:solidFill>
                <a:srgbClr val="484398"/>
              </a:solidFill>
              <a:prstDash val="sysDash"/>
            </a:ln>
          </p:spPr>
          <p:style>
            <a:lnRef idx="1">
              <a:schemeClr val="accent1"/>
            </a:lnRef>
            <a:fillRef idx="0">
              <a:schemeClr val="accent1"/>
            </a:fillRef>
            <a:effectRef idx="0">
              <a:schemeClr val="accent1"/>
            </a:effectRef>
            <a:fontRef idx="minor">
              <a:schemeClr val="tx1"/>
            </a:fontRef>
          </p:style>
        </p:cxnSp>
        <p:cxnSp>
          <p:nvCxnSpPr>
            <p:cNvPr id="723" name="直接连接符 722"/>
            <p:cNvCxnSpPr/>
            <p:nvPr/>
          </p:nvCxnSpPr>
          <p:spPr>
            <a:xfrm flipV="1">
              <a:off x="5619" y="3843"/>
              <a:ext cx="1105" cy="398"/>
            </a:xfrm>
            <a:prstGeom prst="line">
              <a:avLst/>
            </a:prstGeom>
            <a:ln w="28575" cmpd="sng">
              <a:solidFill>
                <a:srgbClr val="484398"/>
              </a:solidFill>
              <a:prstDash val="sysDash"/>
            </a:ln>
          </p:spPr>
          <p:style>
            <a:lnRef idx="1">
              <a:schemeClr val="accent1"/>
            </a:lnRef>
            <a:fillRef idx="0">
              <a:schemeClr val="accent1"/>
            </a:fillRef>
            <a:effectRef idx="0">
              <a:schemeClr val="accent1"/>
            </a:effectRef>
            <a:fontRef idx="minor">
              <a:schemeClr val="tx1"/>
            </a:fontRef>
          </p:style>
        </p:cxnSp>
        <p:cxnSp>
          <p:nvCxnSpPr>
            <p:cNvPr id="724" name="直接连接符 723"/>
            <p:cNvCxnSpPr>
              <a:endCxn id="592" idx="7"/>
            </p:cNvCxnSpPr>
            <p:nvPr/>
          </p:nvCxnSpPr>
          <p:spPr>
            <a:xfrm flipV="1">
              <a:off x="7881" y="2961"/>
              <a:ext cx="1262" cy="478"/>
            </a:xfrm>
            <a:prstGeom prst="line">
              <a:avLst/>
            </a:prstGeom>
            <a:ln w="28575" cmpd="sng">
              <a:solidFill>
                <a:srgbClr val="484398"/>
              </a:solidFill>
              <a:prstDash val="sysDash"/>
            </a:ln>
          </p:spPr>
          <p:style>
            <a:lnRef idx="1">
              <a:schemeClr val="accent1"/>
            </a:lnRef>
            <a:fillRef idx="0">
              <a:schemeClr val="accent1"/>
            </a:fillRef>
            <a:effectRef idx="0">
              <a:schemeClr val="accent1"/>
            </a:effectRef>
            <a:fontRef idx="minor">
              <a:schemeClr val="tx1"/>
            </a:fontRef>
          </p:style>
        </p:cxnSp>
        <p:cxnSp>
          <p:nvCxnSpPr>
            <p:cNvPr id="725" name="直接连接符 724"/>
            <p:cNvCxnSpPr/>
            <p:nvPr/>
          </p:nvCxnSpPr>
          <p:spPr>
            <a:xfrm flipV="1">
              <a:off x="9902" y="2483"/>
              <a:ext cx="668" cy="255"/>
            </a:xfrm>
            <a:prstGeom prst="line">
              <a:avLst/>
            </a:prstGeom>
            <a:ln w="28575" cmpd="sng">
              <a:solidFill>
                <a:srgbClr val="484398"/>
              </a:solidFill>
              <a:prstDash val="sysDash"/>
            </a:ln>
          </p:spPr>
          <p:style>
            <a:lnRef idx="1">
              <a:schemeClr val="accent1"/>
            </a:lnRef>
            <a:fillRef idx="0">
              <a:schemeClr val="accent1"/>
            </a:fillRef>
            <a:effectRef idx="0">
              <a:schemeClr val="accent1"/>
            </a:effectRef>
            <a:fontRef idx="minor">
              <a:schemeClr val="tx1"/>
            </a:fontRef>
          </p:style>
        </p:cxnSp>
        <p:cxnSp>
          <p:nvCxnSpPr>
            <p:cNvPr id="726" name="直接连接符 725"/>
            <p:cNvCxnSpPr/>
            <p:nvPr/>
          </p:nvCxnSpPr>
          <p:spPr>
            <a:xfrm flipV="1">
              <a:off x="11643" y="1816"/>
              <a:ext cx="801" cy="291"/>
            </a:xfrm>
            <a:prstGeom prst="line">
              <a:avLst/>
            </a:prstGeom>
            <a:ln w="28575" cmpd="sng">
              <a:solidFill>
                <a:srgbClr val="484398"/>
              </a:solidFill>
              <a:prstDash val="sysDash"/>
            </a:ln>
          </p:spPr>
          <p:style>
            <a:lnRef idx="1">
              <a:schemeClr val="accent1"/>
            </a:lnRef>
            <a:fillRef idx="0">
              <a:schemeClr val="accent1"/>
            </a:fillRef>
            <a:effectRef idx="0">
              <a:schemeClr val="accent1"/>
            </a:effectRef>
            <a:fontRef idx="minor">
              <a:schemeClr val="tx1"/>
            </a:fontRef>
          </p:style>
        </p:cxnSp>
        <p:cxnSp>
          <p:nvCxnSpPr>
            <p:cNvPr id="727" name="直接连接符 726"/>
            <p:cNvCxnSpPr/>
            <p:nvPr/>
          </p:nvCxnSpPr>
          <p:spPr>
            <a:xfrm flipV="1">
              <a:off x="1231" y="3883"/>
              <a:ext cx="3150" cy="1026"/>
            </a:xfrm>
            <a:prstGeom prst="line">
              <a:avLst/>
            </a:prstGeom>
            <a:ln w="38100">
              <a:solidFill>
                <a:srgbClr val="DB1951"/>
              </a:solidFill>
            </a:ln>
          </p:spPr>
          <p:style>
            <a:lnRef idx="1">
              <a:schemeClr val="accent1"/>
            </a:lnRef>
            <a:fillRef idx="0">
              <a:schemeClr val="accent1"/>
            </a:fillRef>
            <a:effectRef idx="0">
              <a:schemeClr val="accent1"/>
            </a:effectRef>
            <a:fontRef idx="minor">
              <a:schemeClr val="tx1"/>
            </a:fontRef>
          </p:style>
        </p:cxnSp>
        <p:cxnSp>
          <p:nvCxnSpPr>
            <p:cNvPr id="728" name="直接连接符 727"/>
            <p:cNvCxnSpPr/>
            <p:nvPr/>
          </p:nvCxnSpPr>
          <p:spPr>
            <a:xfrm flipV="1">
              <a:off x="5581" y="3037"/>
              <a:ext cx="1497" cy="489"/>
            </a:xfrm>
            <a:prstGeom prst="line">
              <a:avLst/>
            </a:prstGeom>
            <a:ln w="38100">
              <a:solidFill>
                <a:srgbClr val="DB1951"/>
              </a:solidFill>
            </a:ln>
          </p:spPr>
          <p:style>
            <a:lnRef idx="1">
              <a:schemeClr val="accent1"/>
            </a:lnRef>
            <a:fillRef idx="0">
              <a:schemeClr val="accent1"/>
            </a:fillRef>
            <a:effectRef idx="0">
              <a:schemeClr val="accent1"/>
            </a:effectRef>
            <a:fontRef idx="minor">
              <a:schemeClr val="tx1"/>
            </a:fontRef>
          </p:style>
        </p:cxnSp>
        <p:cxnSp>
          <p:nvCxnSpPr>
            <p:cNvPr id="729" name="直接箭头连接符 728"/>
            <p:cNvCxnSpPr/>
            <p:nvPr/>
          </p:nvCxnSpPr>
          <p:spPr>
            <a:xfrm flipH="1" flipV="1">
              <a:off x="4378" y="2062"/>
              <a:ext cx="2662" cy="975"/>
            </a:xfrm>
            <a:prstGeom prst="straightConnector1">
              <a:avLst/>
            </a:prstGeom>
            <a:ln w="38100">
              <a:solidFill>
                <a:srgbClr val="DB1951"/>
              </a:solidFill>
              <a:tailEnd type="arrow"/>
            </a:ln>
          </p:spPr>
          <p:style>
            <a:lnRef idx="1">
              <a:schemeClr val="accent1"/>
            </a:lnRef>
            <a:fillRef idx="0">
              <a:schemeClr val="accent1"/>
            </a:fillRef>
            <a:effectRef idx="0">
              <a:schemeClr val="accent1"/>
            </a:effectRef>
            <a:fontRef idx="minor">
              <a:schemeClr val="tx1"/>
            </a:fontRef>
          </p:style>
        </p:cxnSp>
        <p:cxnSp>
          <p:nvCxnSpPr>
            <p:cNvPr id="731" name="直接连接符 730"/>
            <p:cNvCxnSpPr/>
            <p:nvPr/>
          </p:nvCxnSpPr>
          <p:spPr>
            <a:xfrm>
              <a:off x="4155" y="5783"/>
              <a:ext cx="1080" cy="1230"/>
            </a:xfrm>
            <a:prstGeom prst="line">
              <a:avLst/>
            </a:prstGeom>
            <a:ln w="12700" cmpd="sng">
              <a:solidFill>
                <a:schemeClr val="accent1">
                  <a:shade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32" name="直接连接符 731"/>
            <p:cNvCxnSpPr>
              <a:endCxn id="709" idx="0"/>
            </p:cNvCxnSpPr>
            <p:nvPr/>
          </p:nvCxnSpPr>
          <p:spPr>
            <a:xfrm>
              <a:off x="7160" y="4736"/>
              <a:ext cx="1119" cy="769"/>
            </a:xfrm>
            <a:prstGeom prst="line">
              <a:avLst/>
            </a:prstGeom>
            <a:ln w="12700" cmpd="sng">
              <a:solidFill>
                <a:schemeClr val="accent1">
                  <a:shade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33" name="直接连接符 732"/>
            <p:cNvCxnSpPr>
              <a:endCxn id="710" idx="0"/>
            </p:cNvCxnSpPr>
            <p:nvPr/>
          </p:nvCxnSpPr>
          <p:spPr>
            <a:xfrm>
              <a:off x="9208" y="3929"/>
              <a:ext cx="1236" cy="841"/>
            </a:xfrm>
            <a:prstGeom prst="line">
              <a:avLst/>
            </a:prstGeom>
            <a:ln w="12700" cmpd="sng">
              <a:solidFill>
                <a:schemeClr val="accent1">
                  <a:shade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34" name="直接连接符 733"/>
            <p:cNvCxnSpPr>
              <a:endCxn id="711" idx="0"/>
            </p:cNvCxnSpPr>
            <p:nvPr/>
          </p:nvCxnSpPr>
          <p:spPr>
            <a:xfrm>
              <a:off x="10967" y="3253"/>
              <a:ext cx="1352" cy="360"/>
            </a:xfrm>
            <a:prstGeom prst="line">
              <a:avLst/>
            </a:prstGeom>
            <a:ln w="12700" cmpd="sng">
              <a:solidFill>
                <a:schemeClr val="accent1">
                  <a:shade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41020" y="232410"/>
            <a:ext cx="3406140"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第五章  安全管理重点</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3"/>
            <a:stretch>
              <a:fillRect/>
            </a:stretch>
          </p:blipFill>
          <p:spPr>
            <a:xfrm>
              <a:off x="0" y="-1"/>
              <a:ext cx="7563224" cy="4354287"/>
            </a:xfrm>
            <a:prstGeom prst="rect">
              <a:avLst/>
            </a:prstGeom>
          </p:spPr>
        </p:pic>
        <p:pic>
          <p:nvPicPr>
            <p:cNvPr id="49" name="图片 48"/>
            <p:cNvPicPr>
              <a:picLocks noChangeAspect="1"/>
            </p:cNvPicPr>
            <p:nvPr/>
          </p:nvPicPr>
          <p:blipFill>
            <a:blip r:embed="rId4"/>
            <a:stretch>
              <a:fillRect/>
            </a:stretch>
          </p:blipFill>
          <p:spPr>
            <a:xfrm>
              <a:off x="2" y="0"/>
              <a:ext cx="6255656" cy="1990719"/>
            </a:xfrm>
            <a:prstGeom prst="rect">
              <a:avLst/>
            </a:prstGeom>
          </p:spPr>
        </p:pic>
      </p:grpSp>
      <p:grpSp>
        <p:nvGrpSpPr>
          <p:cNvPr id="12" name="组合 11"/>
          <p:cNvGrpSpPr/>
          <p:nvPr/>
        </p:nvGrpSpPr>
        <p:grpSpPr>
          <a:xfrm>
            <a:off x="1210628" y="1137285"/>
            <a:ext cx="6722745" cy="3210560"/>
            <a:chOff x="2301" y="2061"/>
            <a:chExt cx="10587" cy="5056"/>
          </a:xfrm>
        </p:grpSpPr>
        <p:sp>
          <p:nvSpPr>
            <p:cNvPr id="2" name="文本框 1"/>
            <p:cNvSpPr txBox="1"/>
            <p:nvPr/>
          </p:nvSpPr>
          <p:spPr>
            <a:xfrm>
              <a:off x="6150" y="3790"/>
              <a:ext cx="2209" cy="1113"/>
            </a:xfrm>
            <a:prstGeom prst="rect">
              <a:avLst/>
            </a:prstGeom>
            <a:noFill/>
          </p:spPr>
          <p:txBody>
            <a:bodyPr wrap="square" rtlCol="0" anchor="t">
              <a:spAutoFit/>
            </a:bodyPr>
            <a:lstStyle/>
            <a:p>
              <a:pPr algn="ctr"/>
              <a:r>
                <a:rPr lang="zh-CN" altLang="en-US" sz="20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华文细黑" panose="02010600040101010101" pitchFamily="2" charset="-122"/>
                </a:rPr>
                <a:t>轨迹交叉理论</a:t>
              </a:r>
              <a:endParaRPr lang="zh-CN" altLang="en-US" sz="2000" b="1" spc="100" dirty="0">
                <a:solidFill>
                  <a:schemeClr val="tx1">
                    <a:lumMod val="75000"/>
                    <a:lumOff val="25000"/>
                  </a:schemeClr>
                </a:solidFill>
                <a:uFillTx/>
                <a:latin typeface="微软雅黑" panose="020B0503020204020204" pitchFamily="34" charset="-122"/>
                <a:ea typeface="微软雅黑" panose="020B0503020204020204" pitchFamily="34" charset="-122"/>
              </a:endParaRPr>
            </a:p>
          </p:txBody>
        </p:sp>
        <p:grpSp>
          <p:nvGrpSpPr>
            <p:cNvPr id="11" name="组合 10"/>
            <p:cNvGrpSpPr/>
            <p:nvPr/>
          </p:nvGrpSpPr>
          <p:grpSpPr>
            <a:xfrm>
              <a:off x="2301" y="2095"/>
              <a:ext cx="10587" cy="5022"/>
              <a:chOff x="1506" y="-4401"/>
              <a:chExt cx="10587" cy="5022"/>
            </a:xfrm>
          </p:grpSpPr>
          <p:sp>
            <p:nvSpPr>
              <p:cNvPr id="6" name="文本框 5"/>
              <p:cNvSpPr txBox="1"/>
              <p:nvPr/>
            </p:nvSpPr>
            <p:spPr>
              <a:xfrm>
                <a:off x="2391" y="90"/>
                <a:ext cx="8029" cy="531"/>
              </a:xfrm>
              <a:prstGeom prst="rect">
                <a:avLst/>
              </a:prstGeom>
              <a:noFill/>
            </p:spPr>
            <p:txBody>
              <a:bodyPr wrap="square" rtlCol="0" anchor="t">
                <a:spAutoFit/>
              </a:bodyPr>
              <a:lstStyle/>
              <a:p>
                <a:pPr indent="0" algn="just" defTabSz="1218565" eaLnBrk="0" fontAlgn="base" hangingPunct="0">
                  <a:spcBef>
                    <a:spcPts val="0"/>
                  </a:spcBef>
                  <a:spcAft>
                    <a:spcPct val="0"/>
                  </a:spcAft>
                  <a:buFont typeface="Arial" panose="020B0604020202020204" pitchFamily="34" charset="0"/>
                  <a:buNone/>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华文细黑" panose="02010600040101010101" pitchFamily="2" charset="-122"/>
                  </a:rPr>
                  <a:t>直接隐患和间接隐患共同作用形成事故，如下图所示：  </a:t>
                </a:r>
              </a:p>
            </p:txBody>
          </p:sp>
          <p:sp>
            <p:nvSpPr>
              <p:cNvPr id="8" name="文本框 7"/>
              <p:cNvSpPr txBox="1"/>
              <p:nvPr/>
            </p:nvSpPr>
            <p:spPr>
              <a:xfrm>
                <a:off x="1506" y="-4401"/>
                <a:ext cx="3108" cy="1695"/>
              </a:xfrm>
              <a:prstGeom prst="rect">
                <a:avLst/>
              </a:prstGeom>
              <a:noFill/>
            </p:spPr>
            <p:txBody>
              <a:bodyPr wrap="square" rtlCol="0" anchor="t">
                <a:spAutoFit/>
              </a:bodyPr>
              <a:lstStyle/>
              <a:p>
                <a:pPr algn="just" fontAlgn="auto"/>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华文细黑" panose="02010600040101010101" pitchFamily="2" charset="-122"/>
                  </a:rPr>
                  <a:t>根据事故的</a:t>
                </a:r>
                <a:r>
                  <a:rPr lang="zh-CN" altLang="en-US" sz="1600" b="1" dirty="0">
                    <a:solidFill>
                      <a:srgbClr val="16B6C2"/>
                    </a:solidFill>
                    <a:uFillTx/>
                    <a:latin typeface="微软雅黑" panose="020B0503020204020204" pitchFamily="34" charset="-122"/>
                    <a:ea typeface="微软雅黑" panose="020B0503020204020204" pitchFamily="34" charset="-122"/>
                    <a:sym typeface="华文细黑" panose="02010600040101010101" pitchFamily="2" charset="-122"/>
                  </a:rPr>
                  <a:t>轨迹交叉理论</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华文细黑" panose="02010600040101010101" pitchFamily="2" charset="-122"/>
                  </a:rPr>
                  <a:t>，事故隐患由人</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华文细黑" panose="02010600040101010101" pitchFamily="2" charset="-122"/>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华文细黑" panose="02010600040101010101" pitchFamily="2" charset="-122"/>
                  </a:rPr>
                  <a:t>机</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华文细黑" panose="02010600040101010101" pitchFamily="2" charset="-122"/>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华文细黑" panose="02010600040101010101" pitchFamily="2" charset="-122"/>
                  </a:rPr>
                  <a:t>环境</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华文细黑" panose="02010600040101010101" pitchFamily="2" charset="-122"/>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华文细黑" panose="02010600040101010101" pitchFamily="2" charset="-122"/>
                  </a:rPr>
                  <a:t>管理四个环节组成。</a:t>
                </a:r>
              </a:p>
            </p:txBody>
          </p:sp>
          <p:sp>
            <p:nvSpPr>
              <p:cNvPr id="9" name="文本框 8"/>
              <p:cNvSpPr txBox="1"/>
              <p:nvPr/>
            </p:nvSpPr>
            <p:spPr>
              <a:xfrm>
                <a:off x="8476" y="-4401"/>
                <a:ext cx="3617" cy="2470"/>
              </a:xfrm>
              <a:prstGeom prst="rect">
                <a:avLst/>
              </a:prstGeom>
              <a:noFill/>
            </p:spPr>
            <p:txBody>
              <a:bodyPr wrap="square" rtlCol="0" anchor="t">
                <a:spAutoFit/>
              </a:bodyPr>
              <a:lstStyle/>
              <a:p>
                <a:pPr algn="just" fontAlgn="auto"/>
                <a:r>
                  <a:rPr lang="zh-CN" altLang="en-US" sz="1600" dirty="0">
                    <a:solidFill>
                      <a:schemeClr val="tx1">
                        <a:lumMod val="85000"/>
                        <a:lumOff val="15000"/>
                      </a:schemeClr>
                    </a:solidFill>
                    <a:uFillTx/>
                    <a:latin typeface="微软雅黑" panose="020B0503020204020204" pitchFamily="34" charset="-122"/>
                    <a:ea typeface="微软雅黑" panose="020B0503020204020204" pitchFamily="34" charset="-122"/>
                    <a:sym typeface="华文细黑" panose="02010600040101010101" pitchFamily="2" charset="-122"/>
                  </a:rPr>
                  <a:t>其中人的不安全行为（</a:t>
                </a:r>
                <a:r>
                  <a:rPr lang="zh-CN" altLang="en-US" sz="1600" b="1" dirty="0">
                    <a:solidFill>
                      <a:srgbClr val="16B6C2"/>
                    </a:solidFill>
                    <a:uFillTx/>
                    <a:latin typeface="微软雅黑" panose="020B0503020204020204" pitchFamily="34" charset="-122"/>
                    <a:ea typeface="微软雅黑" panose="020B0503020204020204" pitchFamily="34" charset="-122"/>
                    <a:sym typeface="华文细黑" panose="02010600040101010101" pitchFamily="2" charset="-122"/>
                  </a:rPr>
                  <a:t>人</a:t>
                </a:r>
                <a:r>
                  <a:rPr lang="zh-CN" altLang="en-US" sz="1600" dirty="0">
                    <a:solidFill>
                      <a:schemeClr val="tx1">
                        <a:lumMod val="85000"/>
                        <a:lumOff val="15000"/>
                      </a:schemeClr>
                    </a:solidFill>
                    <a:uFillTx/>
                    <a:latin typeface="微软雅黑" panose="020B0503020204020204" pitchFamily="34" charset="-122"/>
                    <a:ea typeface="微软雅黑" panose="020B0503020204020204" pitchFamily="34" charset="-122"/>
                    <a:sym typeface="华文细黑" panose="02010600040101010101" pitchFamily="2" charset="-122"/>
                  </a:rPr>
                  <a:t>）、物的危险状态（</a:t>
                </a:r>
                <a:r>
                  <a:rPr lang="zh-CN" altLang="en-US" sz="1600" b="1" dirty="0">
                    <a:solidFill>
                      <a:srgbClr val="16B6C2"/>
                    </a:solidFill>
                    <a:uFillTx/>
                    <a:latin typeface="微软雅黑" panose="020B0503020204020204" pitchFamily="34" charset="-122"/>
                    <a:ea typeface="微软雅黑" panose="020B0503020204020204" pitchFamily="34" charset="-122"/>
                    <a:sym typeface="华文细黑" panose="02010600040101010101" pitchFamily="2" charset="-122"/>
                  </a:rPr>
                  <a:t>机</a:t>
                </a:r>
                <a:r>
                  <a:rPr lang="zh-CN" altLang="en-US" sz="1600" dirty="0">
                    <a:solidFill>
                      <a:schemeClr val="tx1">
                        <a:lumMod val="85000"/>
                        <a:lumOff val="15000"/>
                      </a:schemeClr>
                    </a:solidFill>
                    <a:uFillTx/>
                    <a:latin typeface="微软雅黑" panose="020B0503020204020204" pitchFamily="34" charset="-122"/>
                    <a:ea typeface="微软雅黑" panose="020B0503020204020204" pitchFamily="34" charset="-122"/>
                    <a:sym typeface="华文细黑" panose="02010600040101010101" pitchFamily="2" charset="-122"/>
                  </a:rPr>
                  <a:t>）、环境的恶化（</a:t>
                </a:r>
                <a:r>
                  <a:rPr lang="zh-CN" altLang="en-US" sz="1600" b="1" dirty="0">
                    <a:solidFill>
                      <a:srgbClr val="16B6C2"/>
                    </a:solidFill>
                    <a:uFillTx/>
                    <a:latin typeface="微软雅黑" panose="020B0503020204020204" pitchFamily="34" charset="-122"/>
                    <a:ea typeface="微软雅黑" panose="020B0503020204020204" pitchFamily="34" charset="-122"/>
                    <a:sym typeface="华文细黑" panose="02010600040101010101" pitchFamily="2" charset="-122"/>
                  </a:rPr>
                  <a:t>环</a:t>
                </a:r>
                <a:r>
                  <a:rPr lang="zh-CN" altLang="en-US" sz="1600" dirty="0">
                    <a:solidFill>
                      <a:schemeClr val="tx1">
                        <a:lumMod val="85000"/>
                        <a:lumOff val="15000"/>
                      </a:schemeClr>
                    </a:solidFill>
                    <a:uFillTx/>
                    <a:latin typeface="微软雅黑" panose="020B0503020204020204" pitchFamily="34" charset="-122"/>
                    <a:ea typeface="微软雅黑" panose="020B0503020204020204" pitchFamily="34" charset="-122"/>
                    <a:sym typeface="华文细黑" panose="02010600040101010101" pitchFamily="2" charset="-122"/>
                  </a:rPr>
                  <a:t>）称为</a:t>
                </a:r>
                <a:r>
                  <a:rPr lang="zh-CN" altLang="en-US" sz="1600" b="1" dirty="0">
                    <a:solidFill>
                      <a:srgbClr val="16B6C2"/>
                    </a:solidFill>
                    <a:uFillTx/>
                    <a:latin typeface="微软雅黑" panose="020B0503020204020204" pitchFamily="34" charset="-122"/>
                    <a:ea typeface="微软雅黑" panose="020B0503020204020204" pitchFamily="34" charset="-122"/>
                    <a:sym typeface="华文细黑" panose="02010600040101010101" pitchFamily="2" charset="-122"/>
                  </a:rPr>
                  <a:t>直接隐患</a:t>
                </a:r>
                <a:r>
                  <a:rPr lang="zh-CN" altLang="en-US" sz="1600" dirty="0">
                    <a:solidFill>
                      <a:schemeClr val="tx1">
                        <a:lumMod val="85000"/>
                        <a:lumOff val="15000"/>
                      </a:schemeClr>
                    </a:solidFill>
                    <a:uFillTx/>
                    <a:latin typeface="微软雅黑" panose="020B0503020204020204" pitchFamily="34" charset="-122"/>
                    <a:ea typeface="微软雅黑" panose="020B0503020204020204" pitchFamily="34" charset="-122"/>
                    <a:sym typeface="华文细黑" panose="02010600040101010101" pitchFamily="2" charset="-122"/>
                  </a:rPr>
                  <a:t>；管理的缺陷（</a:t>
                </a:r>
                <a:r>
                  <a:rPr lang="zh-CN" altLang="en-US" sz="1600" b="1" dirty="0">
                    <a:solidFill>
                      <a:srgbClr val="16B6C2"/>
                    </a:solidFill>
                    <a:uFillTx/>
                    <a:latin typeface="微软雅黑" panose="020B0503020204020204" pitchFamily="34" charset="-122"/>
                    <a:ea typeface="微软雅黑" panose="020B0503020204020204" pitchFamily="34" charset="-122"/>
                    <a:sym typeface="华文细黑" panose="02010600040101010101" pitchFamily="2" charset="-122"/>
                  </a:rPr>
                  <a:t>管</a:t>
                </a:r>
                <a:r>
                  <a:rPr lang="zh-CN" altLang="en-US" sz="1600" dirty="0">
                    <a:solidFill>
                      <a:schemeClr val="tx1">
                        <a:lumMod val="85000"/>
                        <a:lumOff val="15000"/>
                      </a:schemeClr>
                    </a:solidFill>
                    <a:uFillTx/>
                    <a:latin typeface="微软雅黑" panose="020B0503020204020204" pitchFamily="34" charset="-122"/>
                    <a:ea typeface="微软雅黑" panose="020B0503020204020204" pitchFamily="34" charset="-122"/>
                    <a:sym typeface="华文细黑" panose="02010600040101010101" pitchFamily="2" charset="-122"/>
                  </a:rPr>
                  <a:t>）称为</a:t>
                </a:r>
                <a:r>
                  <a:rPr lang="zh-CN" altLang="en-US" sz="1600" b="1" dirty="0">
                    <a:solidFill>
                      <a:srgbClr val="16B6C2"/>
                    </a:solidFill>
                    <a:uFillTx/>
                    <a:latin typeface="微软雅黑" panose="020B0503020204020204" pitchFamily="34" charset="-122"/>
                    <a:ea typeface="微软雅黑" panose="020B0503020204020204" pitchFamily="34" charset="-122"/>
                    <a:sym typeface="华文细黑" panose="02010600040101010101" pitchFamily="2" charset="-122"/>
                  </a:rPr>
                  <a:t>间接隐患</a:t>
                </a:r>
                <a:r>
                  <a:rPr lang="zh-CN" altLang="en-US" sz="1600" dirty="0">
                    <a:solidFill>
                      <a:schemeClr val="tx1">
                        <a:lumMod val="85000"/>
                        <a:lumOff val="15000"/>
                      </a:schemeClr>
                    </a:solidFill>
                    <a:uFillTx/>
                    <a:latin typeface="微软雅黑" panose="020B0503020204020204" pitchFamily="34" charset="-122"/>
                    <a:ea typeface="微软雅黑" panose="020B0503020204020204" pitchFamily="34" charset="-122"/>
                    <a:sym typeface="华文细黑" panose="02010600040101010101" pitchFamily="2" charset="-122"/>
                  </a:rPr>
                  <a:t>。</a:t>
                </a:r>
              </a:p>
            </p:txBody>
          </p:sp>
        </p:grpSp>
        <p:grpSp>
          <p:nvGrpSpPr>
            <p:cNvPr id="10" name="组合 9"/>
            <p:cNvGrpSpPr/>
            <p:nvPr/>
          </p:nvGrpSpPr>
          <p:grpSpPr>
            <a:xfrm>
              <a:off x="4950" y="2061"/>
              <a:ext cx="4678" cy="4535"/>
              <a:chOff x="4639" y="1926"/>
              <a:chExt cx="4678" cy="4484"/>
            </a:xfrm>
          </p:grpSpPr>
          <p:sp>
            <p:nvSpPr>
              <p:cNvPr id="90" name="AutoShape 4"/>
              <p:cNvSpPr>
                <a:spLocks noChangeArrowheads="1"/>
              </p:cNvSpPr>
              <p:nvPr/>
            </p:nvSpPr>
            <p:spPr bwMode="gray">
              <a:xfrm rot="19367480">
                <a:off x="4639" y="2372"/>
                <a:ext cx="4368" cy="4038"/>
              </a:xfrm>
              <a:custGeom>
                <a:avLst/>
                <a:gdLst>
                  <a:gd name="G0" fmla="+- 2978742 0 0"/>
                  <a:gd name="G1" fmla="+- -2701147 0 0"/>
                  <a:gd name="G2" fmla="+- 2978742 0 -2701147"/>
                  <a:gd name="G3" fmla="+- 10800 0 0"/>
                  <a:gd name="G4" fmla="+- 0 0 2978742"/>
                  <a:gd name="T0" fmla="*/ 360 256 1"/>
                  <a:gd name="T1" fmla="*/ 0 256 1"/>
                  <a:gd name="G5" fmla="+- G2 T0 T1"/>
                  <a:gd name="G6" fmla="?: G2 G2 G5"/>
                  <a:gd name="G7" fmla="+- 0 0 G6"/>
                  <a:gd name="G8" fmla="+- 7349 0 0"/>
                  <a:gd name="G9" fmla="+- 0 0 -2701147"/>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147"/>
                  <a:gd name="G36" fmla="sin G34 -2701147"/>
                  <a:gd name="G37" fmla="+/ -2701147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9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8" y="5957"/>
                    </a:cubicBezTo>
                    <a:lnTo>
                      <a:pt x="18924" y="3683"/>
                    </a:lnTo>
                    <a:cubicBezTo>
                      <a:pt x="20649" y="5653"/>
                      <a:pt x="21600" y="8182"/>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EAA70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bg1"/>
                  </a:solidFill>
                </a:endParaRPr>
              </a:p>
            </p:txBody>
          </p:sp>
          <p:sp>
            <p:nvSpPr>
              <p:cNvPr id="94" name="AutoShape 6"/>
              <p:cNvSpPr>
                <a:spLocks noChangeArrowheads="1"/>
              </p:cNvSpPr>
              <p:nvPr/>
            </p:nvSpPr>
            <p:spPr bwMode="gray">
              <a:xfrm rot="12146960">
                <a:off x="4947" y="2331"/>
                <a:ext cx="4370" cy="4037"/>
              </a:xfrm>
              <a:custGeom>
                <a:avLst/>
                <a:gdLst>
                  <a:gd name="G0" fmla="+- 2978742 0 0"/>
                  <a:gd name="G1" fmla="+- -2534030 0 0"/>
                  <a:gd name="G2" fmla="+- 2978742 0 -2534030"/>
                  <a:gd name="G3" fmla="+- 10800 0 0"/>
                  <a:gd name="G4" fmla="+- 0 0 2978742"/>
                  <a:gd name="T0" fmla="*/ 360 256 1"/>
                  <a:gd name="T1" fmla="*/ 0 256 1"/>
                  <a:gd name="G5" fmla="+- G2 T0 T1"/>
                  <a:gd name="G6" fmla="?: G2 G2 G5"/>
                  <a:gd name="G7" fmla="+- 0 0 G6"/>
                  <a:gd name="G8" fmla="+- 7349 0 0"/>
                  <a:gd name="G9" fmla="+- 0 0 -2534030"/>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534030"/>
                  <a:gd name="G36" fmla="sin G34 -2534030"/>
                  <a:gd name="G37" fmla="+/ -2534030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81 w 21600"/>
                  <a:gd name="T5" fmla="*/ 11439 h 21600"/>
                  <a:gd name="T6" fmla="*/ 17885 w 21600"/>
                  <a:gd name="T7" fmla="*/ 5130 h 21600"/>
                  <a:gd name="T8" fmla="*/ 18136 w 21600"/>
                  <a:gd name="T9" fmla="*/ 11234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130"/>
                      <a:pt x="17580" y="7511"/>
                      <a:pt x="16538" y="6208"/>
                    </a:cubicBezTo>
                    <a:lnTo>
                      <a:pt x="19232" y="4052"/>
                    </a:lnTo>
                    <a:cubicBezTo>
                      <a:pt x="20765" y="5967"/>
                      <a:pt x="21600" y="8347"/>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16B6C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bg1"/>
                  </a:solidFill>
                </a:endParaRPr>
              </a:p>
            </p:txBody>
          </p:sp>
          <p:sp>
            <p:nvSpPr>
              <p:cNvPr id="98" name="AutoShape 5"/>
              <p:cNvSpPr>
                <a:spLocks noChangeArrowheads="1"/>
              </p:cNvSpPr>
              <p:nvPr/>
            </p:nvSpPr>
            <p:spPr bwMode="gray">
              <a:xfrm rot="5078397">
                <a:off x="4759" y="2093"/>
                <a:ext cx="4370" cy="4036"/>
              </a:xfrm>
              <a:custGeom>
                <a:avLst/>
                <a:gdLst>
                  <a:gd name="G0" fmla="+- 2978742 0 0"/>
                  <a:gd name="G1" fmla="+- -2701274 0 0"/>
                  <a:gd name="G2" fmla="+- 2978742 0 -2701274"/>
                  <a:gd name="G3" fmla="+- 10800 0 0"/>
                  <a:gd name="G4" fmla="+- 0 0 2978742"/>
                  <a:gd name="T0" fmla="*/ 360 256 1"/>
                  <a:gd name="T1" fmla="*/ 0 256 1"/>
                  <a:gd name="G5" fmla="+- G2 T0 T1"/>
                  <a:gd name="G6" fmla="?: G2 G2 G5"/>
                  <a:gd name="G7" fmla="+- 0 0 G6"/>
                  <a:gd name="G8" fmla="+- 7349 0 0"/>
                  <a:gd name="G9" fmla="+- 0 0 -2701274"/>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274"/>
                  <a:gd name="G36" fmla="sin G34 -2701274"/>
                  <a:gd name="G37" fmla="+/ -2701274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8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7" y="5957"/>
                    </a:cubicBezTo>
                    <a:lnTo>
                      <a:pt x="18923" y="3683"/>
                    </a:lnTo>
                    <a:cubicBezTo>
                      <a:pt x="20648" y="5652"/>
                      <a:pt x="21600" y="8181"/>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DB195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bg1"/>
                  </a:solidFill>
                </a:endParaRPr>
              </a:p>
            </p:txBody>
          </p:sp>
        </p:grpSp>
      </p:gr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41020" y="232410"/>
            <a:ext cx="3406140"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第五章  安全管理重点</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3"/>
            <a:stretch>
              <a:fillRect/>
            </a:stretch>
          </p:blipFill>
          <p:spPr>
            <a:xfrm>
              <a:off x="0" y="-1"/>
              <a:ext cx="7563224" cy="4354287"/>
            </a:xfrm>
            <a:prstGeom prst="rect">
              <a:avLst/>
            </a:prstGeom>
          </p:spPr>
        </p:pic>
        <p:pic>
          <p:nvPicPr>
            <p:cNvPr id="49" name="图片 48"/>
            <p:cNvPicPr>
              <a:picLocks noChangeAspect="1"/>
            </p:cNvPicPr>
            <p:nvPr/>
          </p:nvPicPr>
          <p:blipFill>
            <a:blip r:embed="rId4"/>
            <a:stretch>
              <a:fillRect/>
            </a:stretch>
          </p:blipFill>
          <p:spPr>
            <a:xfrm>
              <a:off x="2" y="0"/>
              <a:ext cx="6255656" cy="1990719"/>
            </a:xfrm>
            <a:prstGeom prst="rect">
              <a:avLst/>
            </a:prstGeom>
          </p:spPr>
        </p:pic>
      </p:grpSp>
      <p:grpSp>
        <p:nvGrpSpPr>
          <p:cNvPr id="89" name="组合 88"/>
          <p:cNvGrpSpPr/>
          <p:nvPr/>
        </p:nvGrpSpPr>
        <p:grpSpPr>
          <a:xfrm>
            <a:off x="1167765" y="996950"/>
            <a:ext cx="6808470" cy="2732405"/>
            <a:chOff x="1462" y="1140"/>
            <a:chExt cx="10722" cy="2686"/>
          </a:xfrm>
        </p:grpSpPr>
        <p:cxnSp>
          <p:nvCxnSpPr>
            <p:cNvPr id="65" name="直接连接符 64"/>
            <p:cNvCxnSpPr/>
            <p:nvPr/>
          </p:nvCxnSpPr>
          <p:spPr>
            <a:xfrm flipV="1">
              <a:off x="10213" y="1560"/>
              <a:ext cx="1867" cy="2266"/>
            </a:xfrm>
            <a:prstGeom prst="line">
              <a:avLst/>
            </a:prstGeom>
            <a:ln w="12700" cmpd="sng">
              <a:solidFill>
                <a:schemeClr val="accent1">
                  <a:shade val="50000"/>
                  <a:alpha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10273" y="1140"/>
              <a:ext cx="1447" cy="1765"/>
            </a:xfrm>
            <a:prstGeom prst="line">
              <a:avLst/>
            </a:prstGeom>
            <a:ln w="12700" cmpd="sng">
              <a:solidFill>
                <a:schemeClr val="accent1">
                  <a:shade val="50000"/>
                  <a:alpha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62" y="2191"/>
              <a:ext cx="1699" cy="331"/>
            </a:xfrm>
            <a:prstGeom prst="rect">
              <a:avLst/>
            </a:prstGeom>
            <a:solidFill>
              <a:srgbClr val="16B6C2"/>
            </a:solidFill>
          </p:spPr>
          <p:txBody>
            <a:bodyPr wrap="square" rtlCol="0" anchor="ctr" anchorCtr="1">
              <a:spAutoFit/>
            </a:bodyPr>
            <a:lstStyle/>
            <a:p>
              <a:pPr indent="0" algn="ctr" defTabSz="1218565" eaLnBrk="0" fontAlgn="base" hangingPunct="0">
                <a:spcBef>
                  <a:spcPts val="0"/>
                </a:spcBef>
                <a:spcAft>
                  <a:spcPct val="0"/>
                </a:spcAft>
                <a:buFont typeface="Arial" panose="020B0604020202020204" pitchFamily="34" charset="0"/>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华文细黑" panose="02010600040101010101" pitchFamily="2" charset="-122"/>
                </a:rPr>
                <a:t>管理缺陷</a:t>
              </a:r>
            </a:p>
          </p:txBody>
        </p:sp>
        <p:sp>
          <p:nvSpPr>
            <p:cNvPr id="13" name="文本框 12"/>
            <p:cNvSpPr txBox="1"/>
            <p:nvPr/>
          </p:nvSpPr>
          <p:spPr>
            <a:xfrm>
              <a:off x="3915" y="1556"/>
              <a:ext cx="3118" cy="331"/>
            </a:xfrm>
            <a:prstGeom prst="rect">
              <a:avLst/>
            </a:prstGeom>
            <a:solidFill>
              <a:srgbClr val="DB1951"/>
            </a:solidFill>
          </p:spPr>
          <p:txBody>
            <a:bodyPr wrap="square" rtlCol="0" anchor="ctr" anchorCtr="1">
              <a:spAutoFit/>
            </a:bodyPr>
            <a:lstStyle/>
            <a:p>
              <a:pPr indent="0" algn="ctr" defTabSz="1218565" eaLnBrk="0" fontAlgn="base" hangingPunct="0">
                <a:spcBef>
                  <a:spcPts val="0"/>
                </a:spcBef>
                <a:spcAft>
                  <a:spcPct val="0"/>
                </a:spcAft>
                <a:buFont typeface="Arial" panose="020B0604020202020204" pitchFamily="34" charset="0"/>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华文细黑" panose="02010600040101010101" pitchFamily="2" charset="-122"/>
                </a:rPr>
                <a:t>环境的不安全状态</a:t>
              </a:r>
            </a:p>
          </p:txBody>
        </p:sp>
        <p:sp>
          <p:nvSpPr>
            <p:cNvPr id="14" name="文本框 13"/>
            <p:cNvSpPr txBox="1"/>
            <p:nvPr/>
          </p:nvSpPr>
          <p:spPr>
            <a:xfrm>
              <a:off x="3915" y="2191"/>
              <a:ext cx="3118" cy="331"/>
            </a:xfrm>
            <a:prstGeom prst="rect">
              <a:avLst/>
            </a:prstGeom>
            <a:solidFill>
              <a:srgbClr val="DB1951"/>
            </a:solidFill>
          </p:spPr>
          <p:txBody>
            <a:bodyPr wrap="square" rtlCol="0" anchor="ctr" anchorCtr="1">
              <a:spAutoFit/>
            </a:bodyPr>
            <a:lstStyle/>
            <a:p>
              <a:pPr indent="0" algn="ctr" defTabSz="1218565" eaLnBrk="0" fontAlgn="base" hangingPunct="0">
                <a:spcBef>
                  <a:spcPts val="0"/>
                </a:spcBef>
                <a:spcAft>
                  <a:spcPct val="0"/>
                </a:spcAft>
                <a:buFont typeface="Arial" panose="020B0604020202020204" pitchFamily="34" charset="0"/>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华文细黑" panose="02010600040101010101" pitchFamily="2" charset="-122"/>
                </a:rPr>
                <a:t>物的不安全状态</a:t>
              </a:r>
            </a:p>
          </p:txBody>
        </p:sp>
        <p:sp>
          <p:nvSpPr>
            <p:cNvPr id="16" name="文本框 15"/>
            <p:cNvSpPr txBox="1"/>
            <p:nvPr/>
          </p:nvSpPr>
          <p:spPr>
            <a:xfrm>
              <a:off x="7527" y="1544"/>
              <a:ext cx="1699" cy="331"/>
            </a:xfrm>
            <a:prstGeom prst="rect">
              <a:avLst/>
            </a:prstGeom>
            <a:solidFill>
              <a:srgbClr val="484398"/>
            </a:solidFill>
          </p:spPr>
          <p:txBody>
            <a:bodyPr wrap="square" rtlCol="0" anchor="ctr" anchorCtr="1">
              <a:spAutoFit/>
            </a:bodyPr>
            <a:lstStyle/>
            <a:p>
              <a:pPr indent="0" algn="ctr" defTabSz="1218565" eaLnBrk="0" fontAlgn="base" hangingPunct="0">
                <a:spcBef>
                  <a:spcPts val="0"/>
                </a:spcBef>
                <a:spcAft>
                  <a:spcPct val="0"/>
                </a:spcAft>
                <a:buFont typeface="Arial" panose="020B0604020202020204" pitchFamily="34" charset="0"/>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华文细黑" panose="02010600040101010101" pitchFamily="2" charset="-122"/>
                </a:rPr>
                <a:t>起因环境</a:t>
              </a:r>
            </a:p>
          </p:txBody>
        </p:sp>
        <p:sp>
          <p:nvSpPr>
            <p:cNvPr id="17" name="文本框 16"/>
            <p:cNvSpPr txBox="1"/>
            <p:nvPr/>
          </p:nvSpPr>
          <p:spPr>
            <a:xfrm>
              <a:off x="7527" y="2191"/>
              <a:ext cx="1699" cy="331"/>
            </a:xfrm>
            <a:prstGeom prst="rect">
              <a:avLst/>
            </a:prstGeom>
            <a:solidFill>
              <a:srgbClr val="484398"/>
            </a:solidFill>
          </p:spPr>
          <p:txBody>
            <a:bodyPr wrap="square" rtlCol="0" anchor="ctr" anchorCtr="1">
              <a:spAutoFit/>
            </a:bodyPr>
            <a:lstStyle/>
            <a:p>
              <a:pPr indent="0" algn="ctr" defTabSz="1218565" eaLnBrk="0" fontAlgn="base" hangingPunct="0">
                <a:spcBef>
                  <a:spcPts val="0"/>
                </a:spcBef>
                <a:spcAft>
                  <a:spcPct val="0"/>
                </a:spcAft>
                <a:buFont typeface="Arial" panose="020B0604020202020204" pitchFamily="34" charset="0"/>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华文细黑" panose="02010600040101010101" pitchFamily="2" charset="-122"/>
                </a:rPr>
                <a:t>起因物</a:t>
              </a:r>
            </a:p>
          </p:txBody>
        </p:sp>
        <p:sp>
          <p:nvSpPr>
            <p:cNvPr id="20" name="文本框 19"/>
            <p:cNvSpPr txBox="1"/>
            <p:nvPr/>
          </p:nvSpPr>
          <p:spPr>
            <a:xfrm>
              <a:off x="9991" y="2191"/>
              <a:ext cx="1354" cy="331"/>
            </a:xfrm>
            <a:prstGeom prst="rect">
              <a:avLst/>
            </a:prstGeom>
            <a:solidFill>
              <a:srgbClr val="EAA700"/>
            </a:solidFill>
          </p:spPr>
          <p:txBody>
            <a:bodyPr wrap="square" rtlCol="0" anchor="ctr" anchorCtr="1">
              <a:spAutoFit/>
            </a:bodyPr>
            <a:lstStyle/>
            <a:p>
              <a:pPr indent="0" algn="ctr" defTabSz="1218565" eaLnBrk="0" fontAlgn="base" hangingPunct="0">
                <a:spcBef>
                  <a:spcPts val="0"/>
                </a:spcBef>
                <a:spcAft>
                  <a:spcPct val="0"/>
                </a:spcAft>
                <a:buFont typeface="Arial" panose="020B0604020202020204" pitchFamily="34" charset="0"/>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华文细黑" panose="02010600040101010101" pitchFamily="2" charset="-122"/>
                </a:rPr>
                <a:t>事故</a:t>
              </a:r>
            </a:p>
          </p:txBody>
        </p:sp>
        <p:cxnSp>
          <p:nvCxnSpPr>
            <p:cNvPr id="39" name="Elbow Connector 24"/>
            <p:cNvCxnSpPr/>
            <p:nvPr/>
          </p:nvCxnSpPr>
          <p:spPr>
            <a:xfrm rot="10800000" flipH="1">
              <a:off x="3250" y="1741"/>
              <a:ext cx="567" cy="454"/>
            </a:xfrm>
            <a:prstGeom prst="bentConnector3">
              <a:avLst>
                <a:gd name="adj1" fmla="val 55197"/>
              </a:avLst>
            </a:prstGeom>
            <a:ln w="12700">
              <a:solidFill>
                <a:srgbClr val="ADBACA"/>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Elbow Connector 23"/>
            <p:cNvCxnSpPr/>
            <p:nvPr/>
          </p:nvCxnSpPr>
          <p:spPr>
            <a:xfrm>
              <a:off x="3250" y="2354"/>
              <a:ext cx="567" cy="5"/>
            </a:xfrm>
            <a:prstGeom prst="bentConnector3">
              <a:avLst>
                <a:gd name="adj1" fmla="val 50097"/>
              </a:avLst>
            </a:prstGeom>
            <a:ln w="12700">
              <a:solidFill>
                <a:srgbClr val="ADBACA"/>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2" name="Elbow Connector 23"/>
            <p:cNvCxnSpPr/>
            <p:nvPr/>
          </p:nvCxnSpPr>
          <p:spPr>
            <a:xfrm>
              <a:off x="3250" y="2508"/>
              <a:ext cx="567" cy="850"/>
            </a:xfrm>
            <a:prstGeom prst="bentConnector3">
              <a:avLst>
                <a:gd name="adj1" fmla="val 50189"/>
              </a:avLst>
            </a:prstGeom>
            <a:ln w="12700">
              <a:solidFill>
                <a:srgbClr val="ADBACA"/>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7134" y="1741"/>
              <a:ext cx="283" cy="0"/>
            </a:xfrm>
            <a:prstGeom prst="line">
              <a:avLst/>
            </a:prstGeom>
            <a:ln w="12700" cmpd="sng">
              <a:solidFill>
                <a:srgbClr val="ADBACA"/>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7134" y="2354"/>
              <a:ext cx="283" cy="0"/>
            </a:xfrm>
            <a:prstGeom prst="line">
              <a:avLst/>
            </a:prstGeom>
            <a:ln w="12700" cmpd="sng">
              <a:solidFill>
                <a:srgbClr val="ADBACA"/>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Elbow Connector 24"/>
            <p:cNvCxnSpPr/>
            <p:nvPr/>
          </p:nvCxnSpPr>
          <p:spPr>
            <a:xfrm rot="10800000">
              <a:off x="9324" y="1741"/>
              <a:ext cx="567" cy="454"/>
            </a:xfrm>
            <a:prstGeom prst="bentConnector3">
              <a:avLst>
                <a:gd name="adj1" fmla="val 49885"/>
              </a:avLst>
            </a:prstGeom>
            <a:ln w="12700">
              <a:solidFill>
                <a:srgbClr val="ADBACA"/>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2" name="Elbow Connector 23"/>
            <p:cNvCxnSpPr/>
            <p:nvPr/>
          </p:nvCxnSpPr>
          <p:spPr>
            <a:xfrm>
              <a:off x="9324" y="2349"/>
              <a:ext cx="567" cy="5"/>
            </a:xfrm>
            <a:prstGeom prst="bentConnector3">
              <a:avLst>
                <a:gd name="adj1" fmla="val 50097"/>
              </a:avLst>
            </a:prstGeom>
            <a:ln w="12700">
              <a:solidFill>
                <a:srgbClr val="ADBACA"/>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61" name="组合 60"/>
            <p:cNvGrpSpPr/>
            <p:nvPr/>
          </p:nvGrpSpPr>
          <p:grpSpPr>
            <a:xfrm>
              <a:off x="3915" y="3185"/>
              <a:ext cx="5312" cy="339"/>
              <a:chOff x="3915" y="3425"/>
              <a:chExt cx="5312" cy="339"/>
            </a:xfrm>
          </p:grpSpPr>
          <p:sp>
            <p:nvSpPr>
              <p:cNvPr id="15" name="文本框 14"/>
              <p:cNvSpPr txBox="1"/>
              <p:nvPr/>
            </p:nvSpPr>
            <p:spPr>
              <a:xfrm>
                <a:off x="3915" y="3425"/>
                <a:ext cx="3118" cy="331"/>
              </a:xfrm>
              <a:prstGeom prst="rect">
                <a:avLst/>
              </a:prstGeom>
              <a:solidFill>
                <a:srgbClr val="DB1951"/>
              </a:solidFill>
            </p:spPr>
            <p:txBody>
              <a:bodyPr wrap="square" rtlCol="0" anchor="ctr" anchorCtr="1">
                <a:spAutoFit/>
              </a:bodyPr>
              <a:lstStyle/>
              <a:p>
                <a:pPr indent="0" algn="ctr" defTabSz="1218565" eaLnBrk="0" fontAlgn="base" hangingPunct="0">
                  <a:spcBef>
                    <a:spcPts val="0"/>
                  </a:spcBef>
                  <a:spcAft>
                    <a:spcPct val="0"/>
                  </a:spcAft>
                  <a:buFont typeface="Arial" panose="020B0604020202020204" pitchFamily="34" charset="0"/>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华文细黑" panose="02010600040101010101" pitchFamily="2" charset="-122"/>
                  </a:rPr>
                  <a:t>人的不安全行为</a:t>
                </a:r>
              </a:p>
            </p:txBody>
          </p:sp>
          <p:sp>
            <p:nvSpPr>
              <p:cNvPr id="18" name="文本框 17"/>
              <p:cNvSpPr txBox="1"/>
              <p:nvPr/>
            </p:nvSpPr>
            <p:spPr>
              <a:xfrm>
                <a:off x="7528" y="3436"/>
                <a:ext cx="1699" cy="328"/>
              </a:xfrm>
              <a:prstGeom prst="rect">
                <a:avLst/>
              </a:prstGeom>
              <a:solidFill>
                <a:srgbClr val="484398"/>
              </a:solidFill>
            </p:spPr>
            <p:txBody>
              <a:bodyPr wrap="square" rtlCol="0" anchor="ctr" anchorCtr="1">
                <a:spAutoFit/>
              </a:bodyPr>
              <a:lstStyle/>
              <a:p>
                <a:pPr indent="0" algn="ctr" defTabSz="1218565" eaLnBrk="0" fontAlgn="base" hangingPunct="0">
                  <a:spcBef>
                    <a:spcPts val="0"/>
                  </a:spcBef>
                  <a:spcAft>
                    <a:spcPct val="0"/>
                  </a:spcAft>
                  <a:buFont typeface="Arial" panose="020B0604020202020204" pitchFamily="34" charset="0"/>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华文细黑" panose="02010600040101010101" pitchFamily="2" charset="-122"/>
                  </a:rPr>
                  <a:t>肇事人</a:t>
                </a:r>
              </a:p>
            </p:txBody>
          </p:sp>
          <p:cxnSp>
            <p:nvCxnSpPr>
              <p:cNvPr id="53" name="直接连接符 52"/>
              <p:cNvCxnSpPr/>
              <p:nvPr/>
            </p:nvCxnSpPr>
            <p:spPr>
              <a:xfrm>
                <a:off x="7134" y="3590"/>
                <a:ext cx="283" cy="0"/>
              </a:xfrm>
              <a:prstGeom prst="line">
                <a:avLst/>
              </a:prstGeom>
              <a:ln w="12700" cmpd="sng">
                <a:solidFill>
                  <a:srgbClr val="ADBACA"/>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54" name="直接连接符 53"/>
            <p:cNvCxnSpPr/>
            <p:nvPr/>
          </p:nvCxnSpPr>
          <p:spPr>
            <a:xfrm>
              <a:off x="3420" y="1331"/>
              <a:ext cx="6747" cy="0"/>
            </a:xfrm>
            <a:prstGeom prst="line">
              <a:avLst/>
            </a:prstGeom>
            <a:ln w="12700" cmpd="sng">
              <a:solidFill>
                <a:schemeClr val="accent1">
                  <a:shade val="50000"/>
                  <a:alpha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10197" y="1351"/>
              <a:ext cx="1987" cy="869"/>
            </a:xfrm>
            <a:prstGeom prst="line">
              <a:avLst/>
            </a:prstGeom>
            <a:ln w="12700" cmpd="sng">
              <a:solidFill>
                <a:schemeClr val="accent1">
                  <a:shade val="50000"/>
                  <a:alpha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3420" y="1335"/>
              <a:ext cx="0" cy="1389"/>
            </a:xfrm>
            <a:prstGeom prst="line">
              <a:avLst/>
            </a:prstGeom>
            <a:ln w="12700" cmpd="sng">
              <a:solidFill>
                <a:schemeClr val="accent1">
                  <a:shade val="50000"/>
                  <a:alpha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3440" y="2707"/>
              <a:ext cx="6747" cy="0"/>
            </a:xfrm>
            <a:prstGeom prst="line">
              <a:avLst/>
            </a:prstGeom>
            <a:ln w="12700" cmpd="sng">
              <a:solidFill>
                <a:schemeClr val="accent1">
                  <a:shade val="50000"/>
                  <a:alpha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3420" y="2905"/>
              <a:ext cx="6803" cy="0"/>
            </a:xfrm>
            <a:prstGeom prst="line">
              <a:avLst/>
            </a:prstGeom>
            <a:ln w="12700" cmpd="sng">
              <a:solidFill>
                <a:schemeClr val="accent1">
                  <a:shade val="50000"/>
                  <a:alpha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3420" y="2905"/>
              <a:ext cx="0" cy="907"/>
            </a:xfrm>
            <a:prstGeom prst="line">
              <a:avLst/>
            </a:prstGeom>
            <a:ln w="12700" cmpd="sng">
              <a:solidFill>
                <a:schemeClr val="accent1">
                  <a:shade val="50000"/>
                  <a:alpha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3420" y="3812"/>
              <a:ext cx="6803" cy="0"/>
            </a:xfrm>
            <a:prstGeom prst="line">
              <a:avLst/>
            </a:prstGeom>
            <a:ln w="12700" cmpd="sng">
              <a:solidFill>
                <a:schemeClr val="accent1">
                  <a:shade val="50000"/>
                  <a:alpha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10183" y="2722"/>
              <a:ext cx="1987" cy="869"/>
            </a:xfrm>
            <a:prstGeom prst="line">
              <a:avLst/>
            </a:prstGeom>
            <a:ln w="12700" cmpd="sng">
              <a:solidFill>
                <a:schemeClr val="accent1">
                  <a:shade val="50000"/>
                  <a:alpha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 name="Elbow Connector 24"/>
            <p:cNvCxnSpPr/>
            <p:nvPr/>
          </p:nvCxnSpPr>
          <p:spPr>
            <a:xfrm rot="10800000" flipV="1">
              <a:off x="9333" y="2500"/>
              <a:ext cx="567" cy="850"/>
            </a:xfrm>
            <a:prstGeom prst="bentConnector3">
              <a:avLst>
                <a:gd name="adj1" fmla="val 49798"/>
              </a:avLst>
            </a:prstGeom>
            <a:ln w="12700">
              <a:solidFill>
                <a:srgbClr val="ADBACA"/>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88" name="组合 87"/>
          <p:cNvGrpSpPr/>
          <p:nvPr/>
        </p:nvGrpSpPr>
        <p:grpSpPr>
          <a:xfrm>
            <a:off x="1951673" y="4058285"/>
            <a:ext cx="5202555" cy="539750"/>
            <a:chOff x="1940" y="4291"/>
            <a:chExt cx="8193" cy="850"/>
          </a:xfrm>
        </p:grpSpPr>
        <p:sp>
          <p:nvSpPr>
            <p:cNvPr id="67" name="文本框 66"/>
            <p:cNvSpPr txBox="1"/>
            <p:nvPr/>
          </p:nvSpPr>
          <p:spPr>
            <a:xfrm>
              <a:off x="2118" y="4331"/>
              <a:ext cx="1699" cy="531"/>
            </a:xfrm>
            <a:prstGeom prst="rect">
              <a:avLst/>
            </a:prstGeom>
            <a:solidFill>
              <a:srgbClr val="16B6C2"/>
            </a:solidFill>
          </p:spPr>
          <p:txBody>
            <a:bodyPr wrap="square" rtlCol="0" anchor="ctr" anchorCtr="1">
              <a:spAutoFit/>
            </a:bodyPr>
            <a:lstStyle/>
            <a:p>
              <a:pPr indent="0" algn="ctr" defTabSz="1218565" eaLnBrk="0" fontAlgn="base" hangingPunct="0">
                <a:spcBef>
                  <a:spcPts val="0"/>
                </a:spcBef>
                <a:spcAft>
                  <a:spcPct val="0"/>
                </a:spcAft>
                <a:buFont typeface="Arial" panose="020B0604020202020204" pitchFamily="34" charset="0"/>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华文细黑" panose="02010600040101010101" pitchFamily="2" charset="-122"/>
                </a:rPr>
                <a:t>间接原因</a:t>
              </a:r>
            </a:p>
          </p:txBody>
        </p:sp>
        <p:sp>
          <p:nvSpPr>
            <p:cNvPr id="68" name="文本框 67"/>
            <p:cNvSpPr txBox="1"/>
            <p:nvPr/>
          </p:nvSpPr>
          <p:spPr>
            <a:xfrm>
              <a:off x="4188" y="4331"/>
              <a:ext cx="1699" cy="531"/>
            </a:xfrm>
            <a:prstGeom prst="rect">
              <a:avLst/>
            </a:prstGeom>
            <a:solidFill>
              <a:srgbClr val="16B6C2"/>
            </a:solidFill>
          </p:spPr>
          <p:txBody>
            <a:bodyPr wrap="square" rtlCol="0" anchor="ctr" anchorCtr="1">
              <a:spAutoFit/>
            </a:bodyPr>
            <a:lstStyle/>
            <a:p>
              <a:pPr indent="0" algn="ctr" defTabSz="1218565" eaLnBrk="0" fontAlgn="base" hangingPunct="0">
                <a:spcBef>
                  <a:spcPts val="0"/>
                </a:spcBef>
                <a:spcAft>
                  <a:spcPct val="0"/>
                </a:spcAft>
                <a:buFont typeface="Arial" panose="020B0604020202020204" pitchFamily="34" charset="0"/>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华文细黑" panose="02010600040101010101" pitchFamily="2" charset="-122"/>
                </a:rPr>
                <a:t>直接原因</a:t>
              </a:r>
            </a:p>
          </p:txBody>
        </p:sp>
        <p:sp>
          <p:nvSpPr>
            <p:cNvPr id="69" name="文本框 68"/>
            <p:cNvSpPr txBox="1"/>
            <p:nvPr/>
          </p:nvSpPr>
          <p:spPr>
            <a:xfrm>
              <a:off x="6216" y="4331"/>
              <a:ext cx="1699" cy="531"/>
            </a:xfrm>
            <a:prstGeom prst="rect">
              <a:avLst/>
            </a:prstGeom>
            <a:solidFill>
              <a:srgbClr val="16B6C2"/>
            </a:solidFill>
          </p:spPr>
          <p:txBody>
            <a:bodyPr wrap="square" rtlCol="0" anchor="ctr" anchorCtr="1">
              <a:spAutoFit/>
            </a:bodyPr>
            <a:lstStyle/>
            <a:p>
              <a:pPr indent="0" algn="ctr" defTabSz="1218565" eaLnBrk="0" fontAlgn="base" hangingPunct="0">
                <a:spcBef>
                  <a:spcPts val="0"/>
                </a:spcBef>
                <a:spcAft>
                  <a:spcPct val="0"/>
                </a:spcAft>
                <a:buFont typeface="Arial" panose="020B0604020202020204" pitchFamily="34" charset="0"/>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华文细黑" panose="02010600040101010101" pitchFamily="2" charset="-122"/>
                </a:rPr>
                <a:t>事故经过</a:t>
              </a:r>
            </a:p>
          </p:txBody>
        </p:sp>
        <p:sp>
          <p:nvSpPr>
            <p:cNvPr id="70" name="文本框 69"/>
            <p:cNvSpPr txBox="1"/>
            <p:nvPr/>
          </p:nvSpPr>
          <p:spPr>
            <a:xfrm>
              <a:off x="8291" y="4331"/>
              <a:ext cx="1699" cy="531"/>
            </a:xfrm>
            <a:prstGeom prst="rect">
              <a:avLst/>
            </a:prstGeom>
            <a:solidFill>
              <a:srgbClr val="16B6C2"/>
            </a:solidFill>
          </p:spPr>
          <p:txBody>
            <a:bodyPr wrap="square" rtlCol="0" anchor="ctr" anchorCtr="1">
              <a:spAutoFit/>
            </a:bodyPr>
            <a:lstStyle/>
            <a:p>
              <a:pPr indent="0" algn="ctr" defTabSz="1218565" eaLnBrk="0" fontAlgn="base" hangingPunct="0">
                <a:spcBef>
                  <a:spcPts val="0"/>
                </a:spcBef>
                <a:spcAft>
                  <a:spcPct val="0"/>
                </a:spcAft>
                <a:buFont typeface="Arial" panose="020B0604020202020204" pitchFamily="34" charset="0"/>
                <a:buNone/>
              </a:pPr>
              <a:r>
                <a:rPr lang="zh-CN" altLang="en-US" sz="1600" b="1" spc="100" dirty="0">
                  <a:solidFill>
                    <a:schemeClr val="bg1"/>
                  </a:solidFill>
                  <a:uFillTx/>
                  <a:latin typeface="微软雅黑" panose="020B0503020204020204" pitchFamily="34" charset="-122"/>
                  <a:ea typeface="微软雅黑" panose="020B0503020204020204" pitchFamily="34" charset="-122"/>
                  <a:sym typeface="华文细黑" panose="02010600040101010101" pitchFamily="2" charset="-122"/>
                </a:rPr>
                <a:t>轨迹交叉</a:t>
              </a:r>
            </a:p>
          </p:txBody>
        </p:sp>
        <p:grpSp>
          <p:nvGrpSpPr>
            <p:cNvPr id="73" name="组合 72"/>
            <p:cNvGrpSpPr/>
            <p:nvPr/>
          </p:nvGrpSpPr>
          <p:grpSpPr>
            <a:xfrm>
              <a:off x="1940" y="4291"/>
              <a:ext cx="1944" cy="850"/>
              <a:chOff x="1940" y="4291"/>
              <a:chExt cx="1944" cy="850"/>
            </a:xfrm>
          </p:grpSpPr>
          <p:cxnSp>
            <p:nvCxnSpPr>
              <p:cNvPr id="71" name="直接连接符 70"/>
              <p:cNvCxnSpPr/>
              <p:nvPr/>
            </p:nvCxnSpPr>
            <p:spPr>
              <a:xfrm>
                <a:off x="1940" y="4291"/>
                <a:ext cx="0" cy="850"/>
              </a:xfrm>
              <a:prstGeom prst="line">
                <a:avLst/>
              </a:prstGeom>
              <a:ln w="12700" cmpd="sng">
                <a:solidFill>
                  <a:schemeClr val="accent1">
                    <a:shade val="5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2070" y="4982"/>
                <a:ext cx="1814" cy="0"/>
              </a:xfrm>
              <a:prstGeom prst="line">
                <a:avLst/>
              </a:prstGeom>
              <a:ln w="12700" cmpd="sng">
                <a:solidFill>
                  <a:schemeClr val="accent1">
                    <a:shade val="50000"/>
                    <a:alpha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74" name="组合 73"/>
            <p:cNvGrpSpPr/>
            <p:nvPr/>
          </p:nvGrpSpPr>
          <p:grpSpPr>
            <a:xfrm>
              <a:off x="4000" y="4291"/>
              <a:ext cx="1944" cy="850"/>
              <a:chOff x="1940" y="4291"/>
              <a:chExt cx="1944" cy="850"/>
            </a:xfrm>
          </p:grpSpPr>
          <p:cxnSp>
            <p:nvCxnSpPr>
              <p:cNvPr id="75" name="直接连接符 74"/>
              <p:cNvCxnSpPr/>
              <p:nvPr/>
            </p:nvCxnSpPr>
            <p:spPr>
              <a:xfrm>
                <a:off x="1940" y="4291"/>
                <a:ext cx="0" cy="850"/>
              </a:xfrm>
              <a:prstGeom prst="line">
                <a:avLst/>
              </a:prstGeom>
              <a:ln w="12700" cmpd="sng">
                <a:solidFill>
                  <a:schemeClr val="accent1">
                    <a:shade val="5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2070" y="4982"/>
                <a:ext cx="1814" cy="0"/>
              </a:xfrm>
              <a:prstGeom prst="line">
                <a:avLst/>
              </a:prstGeom>
              <a:ln w="12700" cmpd="sng">
                <a:solidFill>
                  <a:schemeClr val="accent1">
                    <a:shade val="50000"/>
                    <a:alpha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6" name="组合 85"/>
            <p:cNvGrpSpPr/>
            <p:nvPr/>
          </p:nvGrpSpPr>
          <p:grpSpPr>
            <a:xfrm>
              <a:off x="6044" y="4291"/>
              <a:ext cx="4004" cy="850"/>
              <a:chOff x="2140" y="4491"/>
              <a:chExt cx="4004" cy="850"/>
            </a:xfrm>
          </p:grpSpPr>
          <p:grpSp>
            <p:nvGrpSpPr>
              <p:cNvPr id="80" name="组合 79"/>
              <p:cNvGrpSpPr/>
              <p:nvPr/>
            </p:nvGrpSpPr>
            <p:grpSpPr>
              <a:xfrm>
                <a:off x="2140" y="4491"/>
                <a:ext cx="1944" cy="850"/>
                <a:chOff x="1940" y="4291"/>
                <a:chExt cx="1944" cy="850"/>
              </a:xfrm>
            </p:grpSpPr>
            <p:cxnSp>
              <p:nvCxnSpPr>
                <p:cNvPr id="81" name="直接连接符 80"/>
                <p:cNvCxnSpPr/>
                <p:nvPr/>
              </p:nvCxnSpPr>
              <p:spPr>
                <a:xfrm>
                  <a:off x="1940" y="4291"/>
                  <a:ext cx="0" cy="850"/>
                </a:xfrm>
                <a:prstGeom prst="line">
                  <a:avLst/>
                </a:prstGeom>
                <a:ln w="12700" cmpd="sng">
                  <a:solidFill>
                    <a:schemeClr val="accent1">
                      <a:shade val="5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2070" y="4982"/>
                  <a:ext cx="1814" cy="0"/>
                </a:xfrm>
                <a:prstGeom prst="line">
                  <a:avLst/>
                </a:prstGeom>
                <a:ln w="12700" cmpd="sng">
                  <a:solidFill>
                    <a:schemeClr val="accent1">
                      <a:shade val="50000"/>
                      <a:alpha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3" name="组合 82"/>
              <p:cNvGrpSpPr/>
              <p:nvPr/>
            </p:nvGrpSpPr>
            <p:grpSpPr>
              <a:xfrm>
                <a:off x="4200" y="4491"/>
                <a:ext cx="1944" cy="850"/>
                <a:chOff x="1940" y="4291"/>
                <a:chExt cx="1944" cy="850"/>
              </a:xfrm>
            </p:grpSpPr>
            <p:cxnSp>
              <p:nvCxnSpPr>
                <p:cNvPr id="84" name="直接连接符 83"/>
                <p:cNvCxnSpPr/>
                <p:nvPr/>
              </p:nvCxnSpPr>
              <p:spPr>
                <a:xfrm>
                  <a:off x="1940" y="4291"/>
                  <a:ext cx="0" cy="850"/>
                </a:xfrm>
                <a:prstGeom prst="line">
                  <a:avLst/>
                </a:prstGeom>
                <a:ln w="12700" cmpd="sng">
                  <a:solidFill>
                    <a:schemeClr val="accent1">
                      <a:shade val="5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2070" y="4982"/>
                  <a:ext cx="1814" cy="0"/>
                </a:xfrm>
                <a:prstGeom prst="line">
                  <a:avLst/>
                </a:prstGeom>
                <a:ln w="12700" cmpd="sng">
                  <a:solidFill>
                    <a:schemeClr val="accent1">
                      <a:shade val="50000"/>
                      <a:alpha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cxnSp>
          <p:nvCxnSpPr>
            <p:cNvPr id="87" name="直接连接符 86"/>
            <p:cNvCxnSpPr/>
            <p:nvPr/>
          </p:nvCxnSpPr>
          <p:spPr>
            <a:xfrm>
              <a:off x="10133" y="4291"/>
              <a:ext cx="0" cy="850"/>
            </a:xfrm>
            <a:prstGeom prst="line">
              <a:avLst/>
            </a:prstGeom>
            <a:ln w="12700" cmpd="sng">
              <a:solidFill>
                <a:schemeClr val="accent1">
                  <a:shade val="5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41020" y="232410"/>
            <a:ext cx="3406140"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第五章  安全管理重点</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3"/>
            <a:stretch>
              <a:fillRect/>
            </a:stretch>
          </p:blipFill>
          <p:spPr>
            <a:xfrm>
              <a:off x="0" y="-1"/>
              <a:ext cx="7563224" cy="4354287"/>
            </a:xfrm>
            <a:prstGeom prst="rect">
              <a:avLst/>
            </a:prstGeom>
          </p:spPr>
        </p:pic>
        <p:pic>
          <p:nvPicPr>
            <p:cNvPr id="49" name="图片 48"/>
            <p:cNvPicPr>
              <a:picLocks noChangeAspect="1"/>
            </p:cNvPicPr>
            <p:nvPr/>
          </p:nvPicPr>
          <p:blipFill>
            <a:blip r:embed="rId4"/>
            <a:stretch>
              <a:fillRect/>
            </a:stretch>
          </p:blipFill>
          <p:spPr>
            <a:xfrm>
              <a:off x="2" y="0"/>
              <a:ext cx="6255656" cy="1990719"/>
            </a:xfrm>
            <a:prstGeom prst="rect">
              <a:avLst/>
            </a:prstGeom>
          </p:spPr>
        </p:pic>
      </p:grpSp>
      <p:grpSp>
        <p:nvGrpSpPr>
          <p:cNvPr id="26" name="组合 25"/>
          <p:cNvGrpSpPr/>
          <p:nvPr/>
        </p:nvGrpSpPr>
        <p:grpSpPr>
          <a:xfrm>
            <a:off x="1118235" y="1230630"/>
            <a:ext cx="6907530" cy="2834640"/>
            <a:chOff x="1761" y="1938"/>
            <a:chExt cx="10878" cy="4464"/>
          </a:xfrm>
        </p:grpSpPr>
        <p:grpSp>
          <p:nvGrpSpPr>
            <p:cNvPr id="25" name="组合 24"/>
            <p:cNvGrpSpPr/>
            <p:nvPr/>
          </p:nvGrpSpPr>
          <p:grpSpPr>
            <a:xfrm>
              <a:off x="1761" y="1938"/>
              <a:ext cx="10879" cy="4422"/>
              <a:chOff x="1800" y="2917"/>
              <a:chExt cx="10879" cy="4422"/>
            </a:xfrm>
          </p:grpSpPr>
          <p:sp>
            <p:nvSpPr>
              <p:cNvPr id="8" name="AutoShape 3"/>
              <p:cNvSpPr>
                <a:spLocks noChangeArrowheads="1"/>
              </p:cNvSpPr>
              <p:nvPr/>
            </p:nvSpPr>
            <p:spPr bwMode="gray">
              <a:xfrm>
                <a:off x="7492" y="2917"/>
                <a:ext cx="5187" cy="2949"/>
              </a:xfrm>
              <a:prstGeom prst="rightArrow">
                <a:avLst>
                  <a:gd name="adj1" fmla="val 64000"/>
                  <a:gd name="adj2" fmla="val 37599"/>
                </a:avLst>
              </a:prstGeom>
              <a:solidFill>
                <a:srgbClr val="DB1951"/>
              </a:solidFill>
              <a:ln w="25400" algn="ctr">
                <a:noFill/>
                <a:miter lim="800000"/>
              </a:ln>
            </p:spPr>
            <p:txBody>
              <a:bodyPr lIns="34290" tIns="33337" rIns="34290" bIns="33337" anchor="ctr" anchorCtr="1"/>
              <a:lstStyle/>
              <a:p>
                <a:pPr>
                  <a:defRPr/>
                </a:pPr>
                <a:endParaRPr lang="zh-TW" altLang="en-US" sz="1350" kern="0">
                  <a:solidFill>
                    <a:sysClr val="windowText" lastClr="000000"/>
                  </a:solidFill>
                  <a:cs typeface="+mn-ea"/>
                </a:endParaRPr>
              </a:p>
            </p:txBody>
          </p:sp>
          <p:sp>
            <p:nvSpPr>
              <p:cNvPr id="10" name="AutoShape 5"/>
              <p:cNvSpPr>
                <a:spLocks noChangeArrowheads="1"/>
              </p:cNvSpPr>
              <p:nvPr/>
            </p:nvSpPr>
            <p:spPr bwMode="auto">
              <a:xfrm>
                <a:off x="7492" y="3445"/>
                <a:ext cx="1518" cy="1044"/>
              </a:xfrm>
              <a:custGeom>
                <a:avLst/>
                <a:gdLst>
                  <a:gd name="connsiteX0" fmla="*/ 0 w 959131"/>
                  <a:gd name="connsiteY0" fmla="*/ 641255 h 641255"/>
                  <a:gd name="connsiteX1" fmla="*/ 0 w 959131"/>
                  <a:gd name="connsiteY1" fmla="*/ 0 h 641255"/>
                  <a:gd name="connsiteX2" fmla="*/ 959131 w 959131"/>
                  <a:gd name="connsiteY2" fmla="*/ 641255 h 641255"/>
                  <a:gd name="connsiteX3" fmla="*/ 0 w 959131"/>
                  <a:gd name="connsiteY3" fmla="*/ 641255 h 641255"/>
                  <a:gd name="connsiteX0-1" fmla="*/ 0 w 963893"/>
                  <a:gd name="connsiteY0-2" fmla="*/ 641255 h 655542"/>
                  <a:gd name="connsiteX1-3" fmla="*/ 0 w 963893"/>
                  <a:gd name="connsiteY1-4" fmla="*/ 0 h 655542"/>
                  <a:gd name="connsiteX2-5" fmla="*/ 963893 w 963893"/>
                  <a:gd name="connsiteY2-6" fmla="*/ 655542 h 655542"/>
                  <a:gd name="connsiteX3-7" fmla="*/ 0 w 963893"/>
                  <a:gd name="connsiteY3-8" fmla="*/ 641255 h 655542"/>
                  <a:gd name="connsiteX0-9" fmla="*/ 0 w 963893"/>
                  <a:gd name="connsiteY0-10" fmla="*/ 660305 h 660305"/>
                  <a:gd name="connsiteX1-11" fmla="*/ 0 w 963893"/>
                  <a:gd name="connsiteY1-12" fmla="*/ 0 h 660305"/>
                  <a:gd name="connsiteX2-13" fmla="*/ 963893 w 963893"/>
                  <a:gd name="connsiteY2-14" fmla="*/ 655542 h 660305"/>
                  <a:gd name="connsiteX3-15" fmla="*/ 0 w 963893"/>
                  <a:gd name="connsiteY3-16" fmla="*/ 660305 h 660305"/>
                  <a:gd name="connsiteX0-17" fmla="*/ 0 w 966274"/>
                  <a:gd name="connsiteY0-18" fmla="*/ 660305 h 660305"/>
                  <a:gd name="connsiteX1-19" fmla="*/ 0 w 966274"/>
                  <a:gd name="connsiteY1-20" fmla="*/ 0 h 660305"/>
                  <a:gd name="connsiteX2-21" fmla="*/ 966274 w 966274"/>
                  <a:gd name="connsiteY2-22" fmla="*/ 657923 h 660305"/>
                  <a:gd name="connsiteX3-23" fmla="*/ 0 w 966274"/>
                  <a:gd name="connsiteY3-24" fmla="*/ 660305 h 660305"/>
                  <a:gd name="connsiteX0-25" fmla="*/ 0 w 959130"/>
                  <a:gd name="connsiteY0-26" fmla="*/ 660305 h 660305"/>
                  <a:gd name="connsiteX1-27" fmla="*/ 0 w 959130"/>
                  <a:gd name="connsiteY1-28" fmla="*/ 0 h 660305"/>
                  <a:gd name="connsiteX2-29" fmla="*/ 959130 w 959130"/>
                  <a:gd name="connsiteY2-30" fmla="*/ 657923 h 660305"/>
                  <a:gd name="connsiteX3-31" fmla="*/ 0 w 959130"/>
                  <a:gd name="connsiteY3-32" fmla="*/ 660305 h 660305"/>
                  <a:gd name="connsiteX0-33" fmla="*/ 0 w 963892"/>
                  <a:gd name="connsiteY0-34" fmla="*/ 660305 h 662685"/>
                  <a:gd name="connsiteX1-35" fmla="*/ 0 w 963892"/>
                  <a:gd name="connsiteY1-36" fmla="*/ 0 h 662685"/>
                  <a:gd name="connsiteX2-37" fmla="*/ 963892 w 963892"/>
                  <a:gd name="connsiteY2-38" fmla="*/ 662685 h 662685"/>
                  <a:gd name="connsiteX3-39" fmla="*/ 0 w 963892"/>
                  <a:gd name="connsiteY3-40" fmla="*/ 660305 h 662685"/>
                </a:gdLst>
                <a:ahLst/>
                <a:cxnLst>
                  <a:cxn ang="0">
                    <a:pos x="connsiteX0-1" y="connsiteY0-2"/>
                  </a:cxn>
                  <a:cxn ang="0">
                    <a:pos x="connsiteX1-3" y="connsiteY1-4"/>
                  </a:cxn>
                  <a:cxn ang="0">
                    <a:pos x="connsiteX2-5" y="connsiteY2-6"/>
                  </a:cxn>
                  <a:cxn ang="0">
                    <a:pos x="connsiteX3-7" y="connsiteY3-8"/>
                  </a:cxn>
                </a:cxnLst>
                <a:rect l="l" t="t" r="r" b="b"/>
                <a:pathLst>
                  <a:path w="963892" h="662685">
                    <a:moveTo>
                      <a:pt x="0" y="660305"/>
                    </a:moveTo>
                    <a:lnTo>
                      <a:pt x="0" y="0"/>
                    </a:lnTo>
                    <a:lnTo>
                      <a:pt x="963892" y="662685"/>
                    </a:lnTo>
                    <a:lnTo>
                      <a:pt x="0" y="660305"/>
                    </a:lnTo>
                    <a:close/>
                  </a:path>
                </a:pathLst>
              </a:custGeom>
              <a:solidFill>
                <a:srgbClr val="FFC000"/>
              </a:solidFill>
              <a:ln>
                <a:noFill/>
              </a:ln>
            </p:spPr>
            <p:txBody>
              <a:bodyPr wrap="none" lIns="0" tIns="0" rIns="0" bIns="0" anchor="ctr"/>
              <a:lstStyle/>
              <a:p>
                <a:pPr>
                  <a:defRPr/>
                </a:pPr>
                <a:endParaRPr lang="zh-TW" altLang="en-US" sz="1350" kern="0">
                  <a:solidFill>
                    <a:sysClr val="windowText" lastClr="000000"/>
                  </a:solidFill>
                  <a:cs typeface="+mn-ea"/>
                </a:endParaRPr>
              </a:p>
            </p:txBody>
          </p:sp>
          <p:sp>
            <p:nvSpPr>
              <p:cNvPr id="12" name="Rectangle 4"/>
              <p:cNvSpPr>
                <a:spLocks noChangeArrowheads="1"/>
              </p:cNvSpPr>
              <p:nvPr/>
            </p:nvSpPr>
            <p:spPr bwMode="gray">
              <a:xfrm>
                <a:off x="4491" y="4487"/>
                <a:ext cx="4511" cy="1786"/>
              </a:xfrm>
              <a:prstGeom prst="rect">
                <a:avLst/>
              </a:prstGeom>
              <a:solidFill>
                <a:srgbClr val="EAA700"/>
              </a:solidFill>
              <a:ln w="25400" algn="ctr">
                <a:noFill/>
                <a:miter lim="800000"/>
              </a:ln>
            </p:spPr>
            <p:txBody>
              <a:bodyPr lIns="34290" tIns="33337" rIns="34290" bIns="33337" anchor="ctr" anchorCtr="1"/>
              <a:lstStyle/>
              <a:p>
                <a:pPr>
                  <a:defRPr/>
                </a:pPr>
                <a:endParaRPr lang="zh-TW" altLang="en-US" sz="1350" kern="0">
                  <a:solidFill>
                    <a:sysClr val="windowText" lastClr="000000"/>
                  </a:solidFill>
                  <a:cs typeface="+mn-ea"/>
                </a:endParaRPr>
              </a:p>
            </p:txBody>
          </p:sp>
          <p:sp>
            <p:nvSpPr>
              <p:cNvPr id="21" name="AutoShape 8"/>
              <p:cNvSpPr>
                <a:spLocks noChangeArrowheads="1"/>
              </p:cNvSpPr>
              <p:nvPr/>
            </p:nvSpPr>
            <p:spPr bwMode="auto">
              <a:xfrm>
                <a:off x="4491" y="4489"/>
                <a:ext cx="1226" cy="1095"/>
              </a:xfrm>
              <a:custGeom>
                <a:avLst/>
                <a:gdLst>
                  <a:gd name="connsiteX0" fmla="*/ 0 w 820146"/>
                  <a:gd name="connsiteY0" fmla="*/ 697675 h 697675"/>
                  <a:gd name="connsiteX1" fmla="*/ 0 w 820146"/>
                  <a:gd name="connsiteY1" fmla="*/ 0 h 697675"/>
                  <a:gd name="connsiteX2" fmla="*/ 820146 w 820146"/>
                  <a:gd name="connsiteY2" fmla="*/ 697675 h 697675"/>
                  <a:gd name="connsiteX3" fmla="*/ 0 w 820146"/>
                  <a:gd name="connsiteY3" fmla="*/ 697675 h 697675"/>
                  <a:gd name="connsiteX0-1" fmla="*/ 0 w 778871"/>
                  <a:gd name="connsiteY0-2" fmla="*/ 697675 h 697675"/>
                  <a:gd name="connsiteX1-3" fmla="*/ 0 w 778871"/>
                  <a:gd name="connsiteY1-4" fmla="*/ 0 h 697675"/>
                  <a:gd name="connsiteX2-5" fmla="*/ 778871 w 778871"/>
                  <a:gd name="connsiteY2-6" fmla="*/ 678625 h 697675"/>
                  <a:gd name="connsiteX3-7" fmla="*/ 0 w 778871"/>
                  <a:gd name="connsiteY3-8" fmla="*/ 697675 h 697675"/>
                  <a:gd name="connsiteX0-9" fmla="*/ 0 w 778871"/>
                  <a:gd name="connsiteY0-10" fmla="*/ 672275 h 678625"/>
                  <a:gd name="connsiteX1-11" fmla="*/ 0 w 778871"/>
                  <a:gd name="connsiteY1-12" fmla="*/ 0 h 678625"/>
                  <a:gd name="connsiteX2-13" fmla="*/ 778871 w 778871"/>
                  <a:gd name="connsiteY2-14" fmla="*/ 678625 h 678625"/>
                  <a:gd name="connsiteX3-15" fmla="*/ 0 w 778871"/>
                  <a:gd name="connsiteY3-16" fmla="*/ 672275 h 678625"/>
                  <a:gd name="connsiteX0-17" fmla="*/ 0 w 778871"/>
                  <a:gd name="connsiteY0-18" fmla="*/ 672275 h 678625"/>
                  <a:gd name="connsiteX1-19" fmla="*/ 0 w 778871"/>
                  <a:gd name="connsiteY1-20" fmla="*/ 0 h 678625"/>
                  <a:gd name="connsiteX2-21" fmla="*/ 778871 w 778871"/>
                  <a:gd name="connsiteY2-22" fmla="*/ 678625 h 678625"/>
                  <a:gd name="connsiteX3-23" fmla="*/ 0 w 778871"/>
                  <a:gd name="connsiteY3-24" fmla="*/ 672275 h 678625"/>
                  <a:gd name="connsiteX0-25" fmla="*/ 0 w 778871"/>
                  <a:gd name="connsiteY0-26" fmla="*/ 695135 h 695135"/>
                  <a:gd name="connsiteX1-27" fmla="*/ 0 w 778871"/>
                  <a:gd name="connsiteY1-28" fmla="*/ 0 h 695135"/>
                  <a:gd name="connsiteX2-29" fmla="*/ 778871 w 778871"/>
                  <a:gd name="connsiteY2-30" fmla="*/ 678625 h 695135"/>
                  <a:gd name="connsiteX3-31" fmla="*/ 0 w 778871"/>
                  <a:gd name="connsiteY3-32" fmla="*/ 695135 h 695135"/>
                </a:gdLst>
                <a:ahLst/>
                <a:cxnLst>
                  <a:cxn ang="0">
                    <a:pos x="connsiteX0-1" y="connsiteY0-2"/>
                  </a:cxn>
                  <a:cxn ang="0">
                    <a:pos x="connsiteX1-3" y="connsiteY1-4"/>
                  </a:cxn>
                  <a:cxn ang="0">
                    <a:pos x="connsiteX2-5" y="connsiteY2-6"/>
                  </a:cxn>
                  <a:cxn ang="0">
                    <a:pos x="connsiteX3-7" y="connsiteY3-8"/>
                  </a:cxn>
                </a:cxnLst>
                <a:rect l="l" t="t" r="r" b="b"/>
                <a:pathLst>
                  <a:path w="778871" h="695135">
                    <a:moveTo>
                      <a:pt x="0" y="695135"/>
                    </a:moveTo>
                    <a:lnTo>
                      <a:pt x="0" y="0"/>
                    </a:lnTo>
                    <a:lnTo>
                      <a:pt x="778871" y="678625"/>
                    </a:lnTo>
                    <a:lnTo>
                      <a:pt x="0" y="695135"/>
                    </a:lnTo>
                    <a:close/>
                  </a:path>
                </a:pathLst>
              </a:custGeom>
              <a:solidFill>
                <a:srgbClr val="ACCDF0"/>
              </a:solidFill>
              <a:ln>
                <a:noFill/>
              </a:ln>
            </p:spPr>
            <p:txBody>
              <a:bodyPr wrap="none" lIns="0" tIns="0" rIns="0" bIns="0" anchor="ctr"/>
              <a:lstStyle/>
              <a:p>
                <a:pPr>
                  <a:defRPr/>
                </a:pPr>
                <a:endParaRPr lang="zh-TW" altLang="en-US" sz="1350" kern="0">
                  <a:solidFill>
                    <a:sysClr val="windowText" lastClr="000000"/>
                  </a:solidFill>
                  <a:cs typeface="+mn-ea"/>
                </a:endParaRPr>
              </a:p>
            </p:txBody>
          </p:sp>
          <p:sp>
            <p:nvSpPr>
              <p:cNvPr id="23" name="Rectangle 6"/>
              <p:cNvSpPr>
                <a:spLocks noChangeArrowheads="1"/>
              </p:cNvSpPr>
              <p:nvPr/>
            </p:nvSpPr>
            <p:spPr bwMode="gray">
              <a:xfrm>
                <a:off x="1800" y="5551"/>
                <a:ext cx="3905" cy="1788"/>
              </a:xfrm>
              <a:prstGeom prst="rect">
                <a:avLst/>
              </a:prstGeom>
              <a:solidFill>
                <a:srgbClr val="16B6C2"/>
              </a:solidFill>
              <a:ln w="25400" algn="ctr">
                <a:noFill/>
                <a:miter lim="800000"/>
              </a:ln>
            </p:spPr>
            <p:txBody>
              <a:bodyPr lIns="34290" tIns="33337" rIns="34290" bIns="33337" anchor="ctr" anchorCtr="1"/>
              <a:lstStyle/>
              <a:p>
                <a:pPr>
                  <a:defRPr/>
                </a:pPr>
                <a:endParaRPr lang="zh-TW" altLang="en-US" sz="1350" kern="0">
                  <a:solidFill>
                    <a:sysClr val="windowText" lastClr="000000"/>
                  </a:solidFill>
                  <a:cs typeface="+mn-ea"/>
                </a:endParaRPr>
              </a:p>
            </p:txBody>
          </p:sp>
        </p:grpSp>
        <p:sp>
          <p:nvSpPr>
            <p:cNvPr id="91" name="文本框 90"/>
            <p:cNvSpPr txBox="1"/>
            <p:nvPr/>
          </p:nvSpPr>
          <p:spPr>
            <a:xfrm>
              <a:off x="8874" y="2466"/>
              <a:ext cx="3200" cy="1888"/>
            </a:xfrm>
            <a:prstGeom prst="rect">
              <a:avLst/>
            </a:prstGeom>
            <a:noFill/>
          </p:spPr>
          <p:txBody>
            <a:bodyPr wrap="square" rtlCol="0" anchor="t">
              <a:spAutoFit/>
            </a:bodyPr>
            <a:lstStyle/>
            <a:p>
              <a:pPr algn="just" defTabSz="914400">
                <a:lnSpc>
                  <a:spcPct val="100000"/>
                </a:lnSpc>
                <a:spcBef>
                  <a:spcPts val="0"/>
                </a:spcBef>
                <a:buNone/>
              </a:pPr>
              <a:r>
                <a:rPr lang="zh-CN" altLang="en-US" sz="1800" b="1" dirty="0">
                  <a:solidFill>
                    <a:schemeClr val="bg1"/>
                  </a:solidFill>
                  <a:latin typeface="微软雅黑" panose="020B0503020204020204" pitchFamily="34" charset="-122"/>
                  <a:ea typeface="微软雅黑" panose="020B0503020204020204" pitchFamily="34" charset="-122"/>
                  <a:sym typeface="华文细黑" panose="02010600040101010101" pitchFamily="2" charset="-122"/>
                </a:rPr>
                <a:t>人的不安全行为包括：违章作业、冒险作业、野蛮作业、随意作业等。</a:t>
              </a:r>
            </a:p>
          </p:txBody>
        </p:sp>
        <p:sp>
          <p:nvSpPr>
            <p:cNvPr id="92" name="文本框 91"/>
            <p:cNvSpPr txBox="1"/>
            <p:nvPr/>
          </p:nvSpPr>
          <p:spPr>
            <a:xfrm>
              <a:off x="1873" y="4514"/>
              <a:ext cx="3642" cy="1888"/>
            </a:xfrm>
            <a:prstGeom prst="rect">
              <a:avLst/>
            </a:prstGeom>
            <a:noFill/>
          </p:spPr>
          <p:txBody>
            <a:bodyPr wrap="square" rtlCol="0" anchor="t">
              <a:spAutoFit/>
            </a:bodyPr>
            <a:lstStyle/>
            <a:p>
              <a:pPr algn="just" fontAlgn="auto">
                <a:spcBef>
                  <a:spcPts val="0"/>
                </a:spcBef>
              </a:pPr>
              <a:r>
                <a:rPr lang="zh-CN" altLang="en-US" b="1" spc="100" dirty="0">
                  <a:solidFill>
                    <a:schemeClr val="bg1"/>
                  </a:solidFill>
                  <a:uFillTx/>
                  <a:latin typeface="微软雅黑" panose="020B0503020204020204" pitchFamily="34" charset="-122"/>
                  <a:ea typeface="微软雅黑" panose="020B0503020204020204" pitchFamily="34" charset="-122"/>
                  <a:sym typeface="华文细黑" panose="02010600040101010101" pitchFamily="2" charset="-122"/>
                </a:rPr>
                <a:t>在模型中，环境的不安全状态在高空、密闭等恶劣环境下较难以消除。</a:t>
              </a:r>
            </a:p>
          </p:txBody>
        </p:sp>
        <p:sp>
          <p:nvSpPr>
            <p:cNvPr id="93" name="文本框 92"/>
            <p:cNvSpPr txBox="1"/>
            <p:nvPr/>
          </p:nvSpPr>
          <p:spPr>
            <a:xfrm>
              <a:off x="5768" y="3688"/>
              <a:ext cx="3046" cy="1452"/>
            </a:xfrm>
            <a:prstGeom prst="rect">
              <a:avLst/>
            </a:prstGeom>
            <a:noFill/>
          </p:spPr>
          <p:txBody>
            <a:bodyPr wrap="square" rtlCol="0" anchor="t">
              <a:spAutoFit/>
            </a:bodyPr>
            <a:lstStyle/>
            <a:p>
              <a:pPr algn="just" fontAlgn="auto">
                <a:spcBef>
                  <a:spcPts val="0"/>
                </a:spcBef>
              </a:pPr>
              <a:r>
                <a:rPr lang="zh-CN" altLang="en-US" b="1" dirty="0">
                  <a:solidFill>
                    <a:schemeClr val="bg1"/>
                  </a:solidFill>
                  <a:latin typeface="微软雅黑" panose="020B0503020204020204" pitchFamily="34" charset="-122"/>
                  <a:ea typeface="微软雅黑" panose="020B0503020204020204" pitchFamily="34" charset="-122"/>
                  <a:sym typeface="华文细黑" panose="02010600040101010101" pitchFamily="2" charset="-122"/>
                </a:rPr>
                <a:t>物的不安全状态（例如：设备）是可以消除的。</a:t>
              </a:r>
            </a:p>
          </p:txBody>
        </p:sp>
      </p:gr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41020" y="232410"/>
            <a:ext cx="3406140"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第五章  安全管理重点</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3"/>
            <a:stretch>
              <a:fillRect/>
            </a:stretch>
          </p:blipFill>
          <p:spPr>
            <a:xfrm>
              <a:off x="0" y="-1"/>
              <a:ext cx="7563224" cy="4354287"/>
            </a:xfrm>
            <a:prstGeom prst="rect">
              <a:avLst/>
            </a:prstGeom>
          </p:spPr>
        </p:pic>
        <p:pic>
          <p:nvPicPr>
            <p:cNvPr id="49" name="图片 48"/>
            <p:cNvPicPr>
              <a:picLocks noChangeAspect="1"/>
            </p:cNvPicPr>
            <p:nvPr/>
          </p:nvPicPr>
          <p:blipFill>
            <a:blip r:embed="rId4"/>
            <a:stretch>
              <a:fillRect/>
            </a:stretch>
          </p:blipFill>
          <p:spPr>
            <a:xfrm>
              <a:off x="2" y="0"/>
              <a:ext cx="6255656" cy="1990719"/>
            </a:xfrm>
            <a:prstGeom prst="rect">
              <a:avLst/>
            </a:prstGeom>
          </p:spPr>
        </p:pic>
      </p:grpSp>
      <p:sp>
        <p:nvSpPr>
          <p:cNvPr id="6" name="文本框 5"/>
          <p:cNvSpPr txBox="1"/>
          <p:nvPr/>
        </p:nvSpPr>
        <p:spPr>
          <a:xfrm>
            <a:off x="748030" y="905510"/>
            <a:ext cx="4450080" cy="398780"/>
          </a:xfrm>
          <a:prstGeom prst="rect">
            <a:avLst/>
          </a:prstGeom>
          <a:noFill/>
        </p:spPr>
        <p:txBody>
          <a:bodyPr wrap="none" rtlCol="0" anchor="t">
            <a:spAutoFit/>
          </a:bodyPr>
          <a:lstStyle/>
          <a:p>
            <a:r>
              <a:rPr lang="zh-CN" altLang="en-US" sz="20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华文细黑" panose="02010600040101010101" pitchFamily="2" charset="-122"/>
              </a:rPr>
              <a:t>引起人的不安全行为的主要原因有：</a:t>
            </a:r>
          </a:p>
        </p:txBody>
      </p:sp>
      <p:sp>
        <p:nvSpPr>
          <p:cNvPr id="7" name="文本框 6"/>
          <p:cNvSpPr txBox="1"/>
          <p:nvPr/>
        </p:nvSpPr>
        <p:spPr>
          <a:xfrm>
            <a:off x="1813560" y="4344035"/>
            <a:ext cx="5516880" cy="398780"/>
          </a:xfrm>
          <a:prstGeom prst="rect">
            <a:avLst/>
          </a:prstGeom>
          <a:noFill/>
        </p:spPr>
        <p:txBody>
          <a:bodyPr wrap="none" rtlCol="0" anchor="t">
            <a:spAutoFit/>
          </a:bodyPr>
          <a:lstStyle/>
          <a:p>
            <a:pPr algn="ctr"/>
            <a:r>
              <a:rPr lang="zh-CN" altLang="en-US" sz="2000" b="1" spc="100" dirty="0">
                <a:solidFill>
                  <a:srgbClr val="16B6C2"/>
                </a:solidFill>
                <a:uFillTx/>
                <a:latin typeface="微软雅黑" panose="020B0503020204020204" pitchFamily="34" charset="-122"/>
                <a:ea typeface="微软雅黑" panose="020B0503020204020204" pitchFamily="34" charset="-122"/>
                <a:sym typeface="+mn-ea"/>
              </a:rPr>
              <a:t>这些都可以采用制度规范、培训教育等避免。</a:t>
            </a:r>
          </a:p>
        </p:txBody>
      </p:sp>
      <p:grpSp>
        <p:nvGrpSpPr>
          <p:cNvPr id="56" name="组合 55"/>
          <p:cNvGrpSpPr/>
          <p:nvPr/>
        </p:nvGrpSpPr>
        <p:grpSpPr>
          <a:xfrm>
            <a:off x="748030" y="1512570"/>
            <a:ext cx="7647940" cy="2528570"/>
            <a:chOff x="1491" y="2382"/>
            <a:chExt cx="12044" cy="3982"/>
          </a:xfrm>
        </p:grpSpPr>
        <p:grpSp>
          <p:nvGrpSpPr>
            <p:cNvPr id="47164" name="组合 737"/>
            <p:cNvGrpSpPr/>
            <p:nvPr/>
          </p:nvGrpSpPr>
          <p:grpSpPr>
            <a:xfrm>
              <a:off x="9125" y="4998"/>
              <a:ext cx="1140" cy="1145"/>
              <a:chOff x="7951788" y="3516313"/>
              <a:chExt cx="965200" cy="968375"/>
            </a:xfrm>
          </p:grpSpPr>
          <p:sp>
            <p:nvSpPr>
              <p:cNvPr id="47165" name="Freeform 28"/>
              <p:cNvSpPr/>
              <p:nvPr/>
            </p:nvSpPr>
            <p:spPr>
              <a:xfrm>
                <a:off x="7951788" y="3516313"/>
                <a:ext cx="965200" cy="968375"/>
              </a:xfrm>
              <a:custGeom>
                <a:avLst/>
                <a:gdLst/>
                <a:ahLst/>
                <a:cxnLst>
                  <a:cxn ang="0">
                    <a:pos x="2147483647" y="922171648"/>
                  </a:cxn>
                  <a:cxn ang="0">
                    <a:pos x="2147483647" y="0"/>
                  </a:cxn>
                  <a:cxn ang="0">
                    <a:pos x="2147483647" y="0"/>
                  </a:cxn>
                  <a:cxn ang="0">
                    <a:pos x="2147483647" y="0"/>
                  </a:cxn>
                  <a:cxn ang="0">
                    <a:pos x="0" y="0"/>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922171648"/>
                  </a:cxn>
                </a:cxnLst>
                <a:rect l="0" t="0" r="0" b="0"/>
                <a:pathLst>
                  <a:path w="139" h="139">
                    <a:moveTo>
                      <a:pt x="117" y="19"/>
                    </a:moveTo>
                    <a:cubicBezTo>
                      <a:pt x="106" y="7"/>
                      <a:pt x="90" y="0"/>
                      <a:pt x="72" y="0"/>
                    </a:cubicBezTo>
                    <a:cubicBezTo>
                      <a:pt x="72" y="0"/>
                      <a:pt x="71" y="0"/>
                      <a:pt x="70" y="0"/>
                    </a:cubicBezTo>
                    <a:cubicBezTo>
                      <a:pt x="69" y="0"/>
                      <a:pt x="68" y="0"/>
                      <a:pt x="67" y="0"/>
                    </a:cubicBezTo>
                    <a:cubicBezTo>
                      <a:pt x="0" y="0"/>
                      <a:pt x="0" y="0"/>
                      <a:pt x="0" y="0"/>
                    </a:cubicBezTo>
                    <a:cubicBezTo>
                      <a:pt x="0" y="70"/>
                      <a:pt x="0" y="70"/>
                      <a:pt x="0" y="70"/>
                    </a:cubicBezTo>
                    <a:cubicBezTo>
                      <a:pt x="0" y="70"/>
                      <a:pt x="0" y="70"/>
                      <a:pt x="0" y="70"/>
                    </a:cubicBezTo>
                    <a:cubicBezTo>
                      <a:pt x="0" y="69"/>
                      <a:pt x="0" y="69"/>
                      <a:pt x="0" y="69"/>
                    </a:cubicBezTo>
                    <a:cubicBezTo>
                      <a:pt x="0" y="101"/>
                      <a:pt x="21" y="128"/>
                      <a:pt x="50" y="136"/>
                    </a:cubicBezTo>
                    <a:cubicBezTo>
                      <a:pt x="56" y="138"/>
                      <a:pt x="63" y="139"/>
                      <a:pt x="70" y="139"/>
                    </a:cubicBezTo>
                    <a:cubicBezTo>
                      <a:pt x="76" y="139"/>
                      <a:pt x="83" y="138"/>
                      <a:pt x="89" y="136"/>
                    </a:cubicBezTo>
                    <a:cubicBezTo>
                      <a:pt x="100" y="133"/>
                      <a:pt x="110" y="127"/>
                      <a:pt x="117" y="120"/>
                    </a:cubicBezTo>
                    <a:cubicBezTo>
                      <a:pt x="131" y="107"/>
                      <a:pt x="139" y="89"/>
                      <a:pt x="139" y="69"/>
                    </a:cubicBezTo>
                    <a:cubicBezTo>
                      <a:pt x="139" y="49"/>
                      <a:pt x="131" y="31"/>
                      <a:pt x="117" y="19"/>
                    </a:cubicBezTo>
                    <a:close/>
                  </a:path>
                </a:pathLst>
              </a:custGeom>
              <a:solidFill>
                <a:srgbClr val="16B6C2"/>
              </a:solidFill>
              <a:ln w="9525">
                <a:noFill/>
              </a:ln>
            </p:spPr>
            <p:txBody>
              <a:bodyPr/>
              <a:lstStyle/>
              <a:p>
                <a:endParaRPr lang="zh-CN" altLang="en-US"/>
              </a:p>
            </p:txBody>
          </p:sp>
          <p:sp>
            <p:nvSpPr>
              <p:cNvPr id="47166" name="Freeform 29"/>
              <p:cNvSpPr/>
              <p:nvPr/>
            </p:nvSpPr>
            <p:spPr>
              <a:xfrm>
                <a:off x="7986713" y="3551238"/>
                <a:ext cx="895350" cy="898525"/>
              </a:xfrm>
              <a:custGeom>
                <a:avLst/>
                <a:gdLst/>
                <a:ahLst/>
                <a:cxnLst>
                  <a:cxn ang="0">
                    <a:pos x="2147483647" y="2147483647"/>
                  </a:cxn>
                  <a:cxn ang="0">
                    <a:pos x="2147483647" y="2147483647"/>
                  </a:cxn>
                  <a:cxn ang="0">
                    <a:pos x="0" y="2147483647"/>
                  </a:cxn>
                  <a:cxn ang="0">
                    <a:pos x="0" y="0"/>
                  </a:cxn>
                  <a:cxn ang="0">
                    <a:pos x="2147483647" y="0"/>
                  </a:cxn>
                  <a:cxn ang="0">
                    <a:pos x="2147483647" y="0"/>
                  </a:cxn>
                  <a:cxn ang="0">
                    <a:pos x="2147483647" y="0"/>
                  </a:cxn>
                  <a:cxn ang="0">
                    <a:pos x="2147483647" y="0"/>
                  </a:cxn>
                  <a:cxn ang="0">
                    <a:pos x="2147483647" y="0"/>
                  </a:cxn>
                  <a:cxn ang="0">
                    <a:pos x="2147483647" y="824762368"/>
                  </a:cxn>
                  <a:cxn ang="0">
                    <a:pos x="2147483647" y="2147483647"/>
                  </a:cxn>
                  <a:cxn ang="0">
                    <a:pos x="2147483647" y="2147483647"/>
                  </a:cxn>
                  <a:cxn ang="0">
                    <a:pos x="2147483647" y="2147483647"/>
                  </a:cxn>
                  <a:cxn ang="0">
                    <a:pos x="2147483647" y="2147483647"/>
                  </a:cxn>
                </a:cxnLst>
                <a:rect l="0" t="0" r="0" b="0"/>
                <a:pathLst>
                  <a:path w="129" h="129">
                    <a:moveTo>
                      <a:pt x="65" y="129"/>
                    </a:moveTo>
                    <a:cubicBezTo>
                      <a:pt x="59" y="129"/>
                      <a:pt x="53" y="128"/>
                      <a:pt x="47" y="126"/>
                    </a:cubicBezTo>
                    <a:cubicBezTo>
                      <a:pt x="19" y="118"/>
                      <a:pt x="0" y="93"/>
                      <a:pt x="0" y="65"/>
                    </a:cubicBezTo>
                    <a:cubicBezTo>
                      <a:pt x="0" y="0"/>
                      <a:pt x="0" y="0"/>
                      <a:pt x="0" y="0"/>
                    </a:cubicBezTo>
                    <a:cubicBezTo>
                      <a:pt x="62" y="0"/>
                      <a:pt x="62" y="0"/>
                      <a:pt x="62" y="0"/>
                    </a:cubicBezTo>
                    <a:cubicBezTo>
                      <a:pt x="63" y="0"/>
                      <a:pt x="63" y="0"/>
                      <a:pt x="63" y="0"/>
                    </a:cubicBezTo>
                    <a:cubicBezTo>
                      <a:pt x="64" y="0"/>
                      <a:pt x="64" y="0"/>
                      <a:pt x="65" y="0"/>
                    </a:cubicBezTo>
                    <a:cubicBezTo>
                      <a:pt x="65" y="0"/>
                      <a:pt x="66" y="0"/>
                      <a:pt x="66" y="0"/>
                    </a:cubicBezTo>
                    <a:cubicBezTo>
                      <a:pt x="67" y="0"/>
                      <a:pt x="67" y="0"/>
                      <a:pt x="67" y="0"/>
                    </a:cubicBezTo>
                    <a:cubicBezTo>
                      <a:pt x="83" y="0"/>
                      <a:pt x="98" y="7"/>
                      <a:pt x="109" y="17"/>
                    </a:cubicBezTo>
                    <a:cubicBezTo>
                      <a:pt x="122" y="30"/>
                      <a:pt x="129" y="46"/>
                      <a:pt x="129" y="64"/>
                    </a:cubicBezTo>
                    <a:cubicBezTo>
                      <a:pt x="129" y="82"/>
                      <a:pt x="122" y="99"/>
                      <a:pt x="109" y="111"/>
                    </a:cubicBezTo>
                    <a:cubicBezTo>
                      <a:pt x="101" y="118"/>
                      <a:pt x="92" y="123"/>
                      <a:pt x="83" y="126"/>
                    </a:cubicBezTo>
                    <a:cubicBezTo>
                      <a:pt x="77" y="128"/>
                      <a:pt x="71" y="129"/>
                      <a:pt x="65" y="129"/>
                    </a:cubicBezTo>
                    <a:close/>
                  </a:path>
                </a:pathLst>
              </a:custGeom>
              <a:solidFill>
                <a:srgbClr val="7CC7C6"/>
              </a:solidFill>
              <a:ln w="9525">
                <a:noFill/>
              </a:ln>
            </p:spPr>
            <p:txBody>
              <a:bodyPr/>
              <a:lstStyle/>
              <a:p>
                <a:endParaRPr lang="zh-CN" altLang="en-US"/>
              </a:p>
            </p:txBody>
          </p:sp>
          <p:sp>
            <p:nvSpPr>
              <p:cNvPr id="47167" name="Freeform 30"/>
              <p:cNvSpPr/>
              <p:nvPr/>
            </p:nvSpPr>
            <p:spPr>
              <a:xfrm>
                <a:off x="7986713" y="3551238"/>
                <a:ext cx="895350" cy="898525"/>
              </a:xfrm>
              <a:custGeom>
                <a:avLst/>
                <a:gdLst/>
                <a:ahLst/>
                <a:cxnLst>
                  <a:cxn ang="0">
                    <a:pos x="2147483647" y="2147483647"/>
                  </a:cxn>
                  <a:cxn ang="0">
                    <a:pos x="2147483647" y="2147483647"/>
                  </a:cxn>
                  <a:cxn ang="0">
                    <a:pos x="0" y="2147483647"/>
                  </a:cxn>
                  <a:cxn ang="0">
                    <a:pos x="0" y="0"/>
                  </a:cxn>
                  <a:cxn ang="0">
                    <a:pos x="2147483647" y="0"/>
                  </a:cxn>
                  <a:cxn ang="0">
                    <a:pos x="2147483647" y="0"/>
                  </a:cxn>
                  <a:cxn ang="0">
                    <a:pos x="2147483647" y="0"/>
                  </a:cxn>
                  <a:cxn ang="0">
                    <a:pos x="2147483647" y="0"/>
                  </a:cxn>
                  <a:cxn ang="0">
                    <a:pos x="2147483647" y="0"/>
                  </a:cxn>
                  <a:cxn ang="0">
                    <a:pos x="2147483647" y="824762368"/>
                  </a:cxn>
                  <a:cxn ang="0">
                    <a:pos x="2147483647" y="2147483647"/>
                  </a:cxn>
                  <a:cxn ang="0">
                    <a:pos x="2147483647" y="2147483647"/>
                  </a:cxn>
                  <a:cxn ang="0">
                    <a:pos x="2147483647" y="2147483647"/>
                  </a:cxn>
                  <a:cxn ang="0">
                    <a:pos x="2147483647" y="2147483647"/>
                  </a:cxn>
                </a:cxnLst>
                <a:rect l="0" t="0" r="0" b="0"/>
                <a:pathLst>
                  <a:path w="129" h="129">
                    <a:moveTo>
                      <a:pt x="65" y="129"/>
                    </a:moveTo>
                    <a:cubicBezTo>
                      <a:pt x="59" y="129"/>
                      <a:pt x="53" y="128"/>
                      <a:pt x="47" y="126"/>
                    </a:cubicBezTo>
                    <a:cubicBezTo>
                      <a:pt x="19" y="118"/>
                      <a:pt x="0" y="93"/>
                      <a:pt x="0" y="65"/>
                    </a:cubicBezTo>
                    <a:cubicBezTo>
                      <a:pt x="0" y="0"/>
                      <a:pt x="0" y="0"/>
                      <a:pt x="0" y="0"/>
                    </a:cubicBezTo>
                    <a:cubicBezTo>
                      <a:pt x="62" y="0"/>
                      <a:pt x="62" y="0"/>
                      <a:pt x="62" y="0"/>
                    </a:cubicBezTo>
                    <a:cubicBezTo>
                      <a:pt x="63" y="0"/>
                      <a:pt x="63" y="0"/>
                      <a:pt x="63" y="0"/>
                    </a:cubicBezTo>
                    <a:cubicBezTo>
                      <a:pt x="64" y="0"/>
                      <a:pt x="64" y="0"/>
                      <a:pt x="65" y="0"/>
                    </a:cubicBezTo>
                    <a:cubicBezTo>
                      <a:pt x="65" y="0"/>
                      <a:pt x="66" y="0"/>
                      <a:pt x="66" y="0"/>
                    </a:cubicBezTo>
                    <a:cubicBezTo>
                      <a:pt x="67" y="0"/>
                      <a:pt x="67" y="0"/>
                      <a:pt x="67" y="0"/>
                    </a:cubicBezTo>
                    <a:cubicBezTo>
                      <a:pt x="83" y="0"/>
                      <a:pt x="98" y="7"/>
                      <a:pt x="109" y="17"/>
                    </a:cubicBezTo>
                    <a:cubicBezTo>
                      <a:pt x="122" y="30"/>
                      <a:pt x="129" y="46"/>
                      <a:pt x="129" y="64"/>
                    </a:cubicBezTo>
                    <a:cubicBezTo>
                      <a:pt x="129" y="82"/>
                      <a:pt x="122" y="99"/>
                      <a:pt x="109" y="111"/>
                    </a:cubicBezTo>
                    <a:cubicBezTo>
                      <a:pt x="101" y="118"/>
                      <a:pt x="92" y="123"/>
                      <a:pt x="83" y="126"/>
                    </a:cubicBezTo>
                    <a:cubicBezTo>
                      <a:pt x="77" y="128"/>
                      <a:pt x="71" y="129"/>
                      <a:pt x="65" y="129"/>
                    </a:cubicBezTo>
                    <a:close/>
                  </a:path>
                </a:pathLst>
              </a:custGeom>
              <a:solidFill>
                <a:srgbClr val="FFFAE6"/>
              </a:solidFill>
              <a:ln w="9525">
                <a:noFill/>
              </a:ln>
            </p:spPr>
            <p:txBody>
              <a:bodyPr/>
              <a:lstStyle/>
              <a:p>
                <a:endParaRPr lang="zh-CN" altLang="en-US"/>
              </a:p>
            </p:txBody>
          </p:sp>
          <p:sp>
            <p:nvSpPr>
              <p:cNvPr id="47168" name="Freeform 31"/>
              <p:cNvSpPr/>
              <p:nvPr/>
            </p:nvSpPr>
            <p:spPr>
              <a:xfrm>
                <a:off x="8021638" y="3586163"/>
                <a:ext cx="825500" cy="828675"/>
              </a:xfrm>
              <a:custGeom>
                <a:avLst/>
                <a:gdLst/>
                <a:ahLst/>
                <a:cxnLst>
                  <a:cxn ang="0">
                    <a:pos x="2147483647" y="2147483647"/>
                  </a:cxn>
                  <a:cxn ang="0">
                    <a:pos x="2069230208" y="2147483647"/>
                  </a:cxn>
                  <a:cxn ang="0">
                    <a:pos x="0" y="2147483647"/>
                  </a:cxn>
                  <a:cxn ang="0">
                    <a:pos x="0" y="0"/>
                  </a:cxn>
                  <a:cxn ang="0">
                    <a:pos x="2147483647" y="0"/>
                  </a:cxn>
                  <a:cxn ang="0">
                    <a:pos x="2147483647" y="0"/>
                  </a:cxn>
                  <a:cxn ang="0">
                    <a:pos x="2147483647" y="0"/>
                  </a:cxn>
                  <a:cxn ang="0">
                    <a:pos x="2147483647" y="0"/>
                  </a:cxn>
                  <a:cxn ang="0">
                    <a:pos x="2147483647" y="0"/>
                  </a:cxn>
                  <a:cxn ang="0">
                    <a:pos x="2147483647" y="775876544"/>
                  </a:cxn>
                  <a:cxn ang="0">
                    <a:pos x="2147483647" y="2147483647"/>
                  </a:cxn>
                  <a:cxn ang="0">
                    <a:pos x="2147483647" y="2147483647"/>
                  </a:cxn>
                  <a:cxn ang="0">
                    <a:pos x="2147483647" y="2147483647"/>
                  </a:cxn>
                  <a:cxn ang="0">
                    <a:pos x="2147483647" y="2147483647"/>
                  </a:cxn>
                </a:cxnLst>
                <a:rect l="0" t="0" r="0" b="0"/>
                <a:pathLst>
                  <a:path w="119" h="119">
                    <a:moveTo>
                      <a:pt x="60" y="119"/>
                    </a:moveTo>
                    <a:cubicBezTo>
                      <a:pt x="54" y="119"/>
                      <a:pt x="49" y="118"/>
                      <a:pt x="43" y="116"/>
                    </a:cubicBezTo>
                    <a:cubicBezTo>
                      <a:pt x="18" y="109"/>
                      <a:pt x="0" y="86"/>
                      <a:pt x="0" y="60"/>
                    </a:cubicBezTo>
                    <a:cubicBezTo>
                      <a:pt x="0" y="0"/>
                      <a:pt x="0" y="0"/>
                      <a:pt x="0" y="0"/>
                    </a:cubicBezTo>
                    <a:cubicBezTo>
                      <a:pt x="57" y="0"/>
                      <a:pt x="57" y="0"/>
                      <a:pt x="57" y="0"/>
                    </a:cubicBezTo>
                    <a:cubicBezTo>
                      <a:pt x="59" y="0"/>
                      <a:pt x="59" y="0"/>
                      <a:pt x="59" y="0"/>
                    </a:cubicBezTo>
                    <a:cubicBezTo>
                      <a:pt x="59" y="0"/>
                      <a:pt x="59" y="0"/>
                      <a:pt x="60" y="0"/>
                    </a:cubicBezTo>
                    <a:cubicBezTo>
                      <a:pt x="60" y="0"/>
                      <a:pt x="60" y="0"/>
                      <a:pt x="61" y="0"/>
                    </a:cubicBezTo>
                    <a:cubicBezTo>
                      <a:pt x="62" y="0"/>
                      <a:pt x="62" y="0"/>
                      <a:pt x="62" y="0"/>
                    </a:cubicBezTo>
                    <a:cubicBezTo>
                      <a:pt x="76" y="0"/>
                      <a:pt x="90" y="6"/>
                      <a:pt x="100" y="16"/>
                    </a:cubicBezTo>
                    <a:cubicBezTo>
                      <a:pt x="112" y="27"/>
                      <a:pt x="119" y="43"/>
                      <a:pt x="119" y="59"/>
                    </a:cubicBezTo>
                    <a:cubicBezTo>
                      <a:pt x="119" y="76"/>
                      <a:pt x="112" y="91"/>
                      <a:pt x="100" y="102"/>
                    </a:cubicBezTo>
                    <a:cubicBezTo>
                      <a:pt x="94" y="109"/>
                      <a:pt x="85" y="114"/>
                      <a:pt x="76" y="116"/>
                    </a:cubicBezTo>
                    <a:cubicBezTo>
                      <a:pt x="71" y="118"/>
                      <a:pt x="65" y="119"/>
                      <a:pt x="60" y="119"/>
                    </a:cubicBezTo>
                    <a:close/>
                  </a:path>
                </a:pathLst>
              </a:custGeom>
              <a:solidFill>
                <a:srgbClr val="16B6C2"/>
              </a:solidFill>
              <a:ln w="9525">
                <a:noFill/>
              </a:ln>
            </p:spPr>
            <p:txBody>
              <a:bodyPr/>
              <a:lstStyle/>
              <a:p>
                <a:endParaRPr lang="zh-CN" altLang="en-US"/>
              </a:p>
            </p:txBody>
          </p:sp>
        </p:grpSp>
        <p:grpSp>
          <p:nvGrpSpPr>
            <p:cNvPr id="47154" name="组合 726"/>
            <p:cNvGrpSpPr/>
            <p:nvPr/>
          </p:nvGrpSpPr>
          <p:grpSpPr>
            <a:xfrm>
              <a:off x="9167" y="2513"/>
              <a:ext cx="2846" cy="3438"/>
              <a:chOff x="7985414" y="1341438"/>
              <a:chExt cx="2409537" cy="2913118"/>
            </a:xfrm>
          </p:grpSpPr>
          <p:grpSp>
            <p:nvGrpSpPr>
              <p:cNvPr id="47155" name="组合 728"/>
              <p:cNvGrpSpPr/>
              <p:nvPr/>
            </p:nvGrpSpPr>
            <p:grpSpPr>
              <a:xfrm>
                <a:off x="9429751" y="1341438"/>
                <a:ext cx="965200" cy="968375"/>
                <a:chOff x="9429751" y="1341438"/>
                <a:chExt cx="965200" cy="968375"/>
              </a:xfrm>
            </p:grpSpPr>
            <p:sp>
              <p:nvSpPr>
                <p:cNvPr id="47156" name="Freeform 38"/>
                <p:cNvSpPr/>
                <p:nvPr/>
              </p:nvSpPr>
              <p:spPr>
                <a:xfrm>
                  <a:off x="9429751" y="1341438"/>
                  <a:ext cx="965200" cy="968375"/>
                </a:xfrm>
                <a:custGeom>
                  <a:avLst/>
                  <a:gdLst/>
                  <a:ahLst/>
                  <a:cxnLst>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0" y="2147483647"/>
                    </a:cxn>
                    <a:cxn ang="0">
                      <a:pos x="2147483647" y="145604592"/>
                    </a:cxn>
                    <a:cxn ang="0">
                      <a:pos x="2147483647" y="0"/>
                    </a:cxn>
                    <a:cxn ang="0">
                      <a:pos x="2147483647" y="145604592"/>
                    </a:cxn>
                    <a:cxn ang="0">
                      <a:pos x="2147483647" y="922171648"/>
                    </a:cxn>
                    <a:cxn ang="0">
                      <a:pos x="2147483647" y="2147483647"/>
                    </a:cxn>
                    <a:cxn ang="0">
                      <a:pos x="2147483647" y="2147483647"/>
                    </a:cxn>
                  </a:cxnLst>
                  <a:rect l="0" t="0" r="0" b="0"/>
                  <a:pathLst>
                    <a:path w="139" h="139">
                      <a:moveTo>
                        <a:pt x="117" y="120"/>
                      </a:moveTo>
                      <a:cubicBezTo>
                        <a:pt x="106" y="131"/>
                        <a:pt x="90" y="138"/>
                        <a:pt x="73" y="139"/>
                      </a:cubicBezTo>
                      <a:cubicBezTo>
                        <a:pt x="72" y="139"/>
                        <a:pt x="71" y="139"/>
                        <a:pt x="70" y="139"/>
                      </a:cubicBezTo>
                      <a:cubicBezTo>
                        <a:pt x="69" y="139"/>
                        <a:pt x="68" y="139"/>
                        <a:pt x="67" y="139"/>
                      </a:cubicBezTo>
                      <a:cubicBezTo>
                        <a:pt x="0" y="139"/>
                        <a:pt x="0" y="139"/>
                        <a:pt x="0" y="139"/>
                      </a:cubicBezTo>
                      <a:cubicBezTo>
                        <a:pt x="0" y="69"/>
                        <a:pt x="0" y="69"/>
                        <a:pt x="0" y="69"/>
                      </a:cubicBezTo>
                      <a:cubicBezTo>
                        <a:pt x="0" y="69"/>
                        <a:pt x="0" y="69"/>
                        <a:pt x="0" y="69"/>
                      </a:cubicBezTo>
                      <a:cubicBezTo>
                        <a:pt x="0" y="69"/>
                        <a:pt x="0" y="69"/>
                        <a:pt x="0" y="70"/>
                      </a:cubicBezTo>
                      <a:cubicBezTo>
                        <a:pt x="0" y="38"/>
                        <a:pt x="21" y="11"/>
                        <a:pt x="50" y="3"/>
                      </a:cubicBezTo>
                      <a:cubicBezTo>
                        <a:pt x="56" y="1"/>
                        <a:pt x="63" y="0"/>
                        <a:pt x="70" y="0"/>
                      </a:cubicBezTo>
                      <a:cubicBezTo>
                        <a:pt x="77" y="0"/>
                        <a:pt x="83" y="1"/>
                        <a:pt x="89" y="3"/>
                      </a:cubicBezTo>
                      <a:cubicBezTo>
                        <a:pt x="100" y="6"/>
                        <a:pt x="110" y="11"/>
                        <a:pt x="117" y="19"/>
                      </a:cubicBezTo>
                      <a:cubicBezTo>
                        <a:pt x="131" y="32"/>
                        <a:pt x="139" y="50"/>
                        <a:pt x="139" y="70"/>
                      </a:cubicBezTo>
                      <a:cubicBezTo>
                        <a:pt x="139" y="89"/>
                        <a:pt x="131" y="107"/>
                        <a:pt x="117" y="120"/>
                      </a:cubicBezTo>
                      <a:close/>
                    </a:path>
                  </a:pathLst>
                </a:custGeom>
                <a:solidFill>
                  <a:srgbClr val="EAA700"/>
                </a:solidFill>
                <a:ln w="9525">
                  <a:noFill/>
                </a:ln>
              </p:spPr>
              <p:txBody>
                <a:bodyPr/>
                <a:lstStyle/>
                <a:p>
                  <a:endParaRPr lang="zh-CN" altLang="en-US"/>
                </a:p>
              </p:txBody>
            </p:sp>
            <p:sp>
              <p:nvSpPr>
                <p:cNvPr id="47157" name="Freeform 39"/>
                <p:cNvSpPr/>
                <p:nvPr/>
              </p:nvSpPr>
              <p:spPr>
                <a:xfrm>
                  <a:off x="9464676" y="1376363"/>
                  <a:ext cx="896938" cy="898525"/>
                </a:xfrm>
                <a:custGeom>
                  <a:avLst/>
                  <a:gdLst/>
                  <a:ahLst/>
                  <a:cxnLst>
                    <a:cxn ang="0">
                      <a:pos x="2147483647" y="2147483647"/>
                    </a:cxn>
                    <a:cxn ang="0">
                      <a:pos x="2147483647" y="2147483647"/>
                    </a:cxn>
                    <a:cxn ang="0">
                      <a:pos x="2147483647" y="2147483647"/>
                    </a:cxn>
                    <a:cxn ang="0">
                      <a:pos x="0" y="2147483647"/>
                    </a:cxn>
                    <a:cxn ang="0">
                      <a:pos x="0" y="2147483647"/>
                    </a:cxn>
                    <a:cxn ang="0">
                      <a:pos x="2147483647" y="145547120"/>
                    </a:cxn>
                    <a:cxn ang="0">
                      <a:pos x="2147483647" y="0"/>
                    </a:cxn>
                    <a:cxn ang="0">
                      <a:pos x="2147483647" y="145547120"/>
                    </a:cxn>
                    <a:cxn ang="0">
                      <a:pos x="2147483647" y="873282688"/>
                    </a:cxn>
                    <a:cxn ang="0">
                      <a:pos x="2147483647" y="2147483647"/>
                    </a:cxn>
                    <a:cxn ang="0">
                      <a:pos x="2147483647" y="2147483647"/>
                    </a:cxn>
                    <a:cxn ang="0">
                      <a:pos x="2147483647" y="2147483647"/>
                    </a:cxn>
                    <a:cxn ang="0">
                      <a:pos x="2147483647" y="2147483647"/>
                    </a:cxn>
                    <a:cxn ang="0">
                      <a:pos x="2147483647" y="2147483647"/>
                    </a:cxn>
                  </a:cxnLst>
                  <a:rect l="0" t="0" r="0" b="0"/>
                  <a:pathLst>
                    <a:path w="129" h="129">
                      <a:moveTo>
                        <a:pt x="65" y="129"/>
                      </a:moveTo>
                      <a:cubicBezTo>
                        <a:pt x="64" y="129"/>
                        <a:pt x="64" y="129"/>
                        <a:pt x="63" y="129"/>
                      </a:cubicBezTo>
                      <a:cubicBezTo>
                        <a:pt x="62" y="129"/>
                        <a:pt x="62" y="129"/>
                        <a:pt x="62" y="129"/>
                      </a:cubicBezTo>
                      <a:cubicBezTo>
                        <a:pt x="0" y="129"/>
                        <a:pt x="0" y="129"/>
                        <a:pt x="0" y="129"/>
                      </a:cubicBezTo>
                      <a:cubicBezTo>
                        <a:pt x="0" y="64"/>
                        <a:pt x="0" y="64"/>
                        <a:pt x="0" y="64"/>
                      </a:cubicBezTo>
                      <a:cubicBezTo>
                        <a:pt x="0" y="36"/>
                        <a:pt x="20" y="11"/>
                        <a:pt x="47" y="3"/>
                      </a:cubicBezTo>
                      <a:cubicBezTo>
                        <a:pt x="53" y="1"/>
                        <a:pt x="59" y="0"/>
                        <a:pt x="65" y="0"/>
                      </a:cubicBezTo>
                      <a:cubicBezTo>
                        <a:pt x="71" y="0"/>
                        <a:pt x="77" y="1"/>
                        <a:pt x="83" y="3"/>
                      </a:cubicBezTo>
                      <a:cubicBezTo>
                        <a:pt x="92" y="5"/>
                        <a:pt x="102" y="11"/>
                        <a:pt x="109" y="18"/>
                      </a:cubicBezTo>
                      <a:cubicBezTo>
                        <a:pt x="122" y="30"/>
                        <a:pt x="129" y="47"/>
                        <a:pt x="129" y="65"/>
                      </a:cubicBezTo>
                      <a:cubicBezTo>
                        <a:pt x="129" y="82"/>
                        <a:pt x="122" y="99"/>
                        <a:pt x="109" y="111"/>
                      </a:cubicBezTo>
                      <a:cubicBezTo>
                        <a:pt x="98" y="122"/>
                        <a:pt x="83" y="128"/>
                        <a:pt x="67" y="129"/>
                      </a:cubicBezTo>
                      <a:cubicBezTo>
                        <a:pt x="66" y="129"/>
                        <a:pt x="66" y="129"/>
                        <a:pt x="66" y="129"/>
                      </a:cubicBezTo>
                      <a:cubicBezTo>
                        <a:pt x="66" y="129"/>
                        <a:pt x="65" y="129"/>
                        <a:pt x="65" y="129"/>
                      </a:cubicBezTo>
                      <a:close/>
                    </a:path>
                  </a:pathLst>
                </a:custGeom>
                <a:solidFill>
                  <a:srgbClr val="FF3C38"/>
                </a:solidFill>
                <a:ln w="9525">
                  <a:noFill/>
                </a:ln>
              </p:spPr>
              <p:txBody>
                <a:bodyPr/>
                <a:lstStyle/>
                <a:p>
                  <a:endParaRPr lang="zh-CN" altLang="en-US"/>
                </a:p>
              </p:txBody>
            </p:sp>
            <p:sp>
              <p:nvSpPr>
                <p:cNvPr id="47158" name="Freeform 40"/>
                <p:cNvSpPr/>
                <p:nvPr/>
              </p:nvSpPr>
              <p:spPr>
                <a:xfrm>
                  <a:off x="9464676" y="1376363"/>
                  <a:ext cx="896938" cy="898525"/>
                </a:xfrm>
                <a:custGeom>
                  <a:avLst/>
                  <a:gdLst/>
                  <a:ahLst/>
                  <a:cxnLst>
                    <a:cxn ang="0">
                      <a:pos x="2147483647" y="2147483647"/>
                    </a:cxn>
                    <a:cxn ang="0">
                      <a:pos x="2147483647" y="2147483647"/>
                    </a:cxn>
                    <a:cxn ang="0">
                      <a:pos x="2147483647" y="2147483647"/>
                    </a:cxn>
                    <a:cxn ang="0">
                      <a:pos x="0" y="2147483647"/>
                    </a:cxn>
                    <a:cxn ang="0">
                      <a:pos x="0" y="2147483647"/>
                    </a:cxn>
                    <a:cxn ang="0">
                      <a:pos x="2147483647" y="145547120"/>
                    </a:cxn>
                    <a:cxn ang="0">
                      <a:pos x="2147483647" y="0"/>
                    </a:cxn>
                    <a:cxn ang="0">
                      <a:pos x="2147483647" y="145547120"/>
                    </a:cxn>
                    <a:cxn ang="0">
                      <a:pos x="2147483647" y="873282688"/>
                    </a:cxn>
                    <a:cxn ang="0">
                      <a:pos x="2147483647" y="2147483647"/>
                    </a:cxn>
                    <a:cxn ang="0">
                      <a:pos x="2147483647" y="2147483647"/>
                    </a:cxn>
                    <a:cxn ang="0">
                      <a:pos x="2147483647" y="2147483647"/>
                    </a:cxn>
                    <a:cxn ang="0">
                      <a:pos x="2147483647" y="2147483647"/>
                    </a:cxn>
                    <a:cxn ang="0">
                      <a:pos x="2147483647" y="2147483647"/>
                    </a:cxn>
                  </a:cxnLst>
                  <a:rect l="0" t="0" r="0" b="0"/>
                  <a:pathLst>
                    <a:path w="129" h="129">
                      <a:moveTo>
                        <a:pt x="65" y="129"/>
                      </a:moveTo>
                      <a:cubicBezTo>
                        <a:pt x="64" y="129"/>
                        <a:pt x="64" y="129"/>
                        <a:pt x="63" y="129"/>
                      </a:cubicBezTo>
                      <a:cubicBezTo>
                        <a:pt x="62" y="129"/>
                        <a:pt x="62" y="129"/>
                        <a:pt x="62" y="129"/>
                      </a:cubicBezTo>
                      <a:cubicBezTo>
                        <a:pt x="0" y="129"/>
                        <a:pt x="0" y="129"/>
                        <a:pt x="0" y="129"/>
                      </a:cubicBezTo>
                      <a:cubicBezTo>
                        <a:pt x="0" y="64"/>
                        <a:pt x="0" y="64"/>
                        <a:pt x="0" y="64"/>
                      </a:cubicBezTo>
                      <a:cubicBezTo>
                        <a:pt x="0" y="36"/>
                        <a:pt x="20" y="11"/>
                        <a:pt x="47" y="3"/>
                      </a:cubicBezTo>
                      <a:cubicBezTo>
                        <a:pt x="53" y="1"/>
                        <a:pt x="59" y="0"/>
                        <a:pt x="65" y="0"/>
                      </a:cubicBezTo>
                      <a:cubicBezTo>
                        <a:pt x="71" y="0"/>
                        <a:pt x="77" y="1"/>
                        <a:pt x="83" y="3"/>
                      </a:cubicBezTo>
                      <a:cubicBezTo>
                        <a:pt x="92" y="5"/>
                        <a:pt x="102" y="11"/>
                        <a:pt x="109" y="18"/>
                      </a:cubicBezTo>
                      <a:cubicBezTo>
                        <a:pt x="122" y="30"/>
                        <a:pt x="129" y="47"/>
                        <a:pt x="129" y="65"/>
                      </a:cubicBezTo>
                      <a:cubicBezTo>
                        <a:pt x="129" y="82"/>
                        <a:pt x="122" y="99"/>
                        <a:pt x="109" y="111"/>
                      </a:cubicBezTo>
                      <a:cubicBezTo>
                        <a:pt x="98" y="122"/>
                        <a:pt x="83" y="128"/>
                        <a:pt x="67" y="129"/>
                      </a:cubicBezTo>
                      <a:cubicBezTo>
                        <a:pt x="66" y="129"/>
                        <a:pt x="66" y="129"/>
                        <a:pt x="66" y="129"/>
                      </a:cubicBezTo>
                      <a:cubicBezTo>
                        <a:pt x="66" y="129"/>
                        <a:pt x="65" y="129"/>
                        <a:pt x="65" y="129"/>
                      </a:cubicBezTo>
                      <a:close/>
                    </a:path>
                  </a:pathLst>
                </a:custGeom>
                <a:solidFill>
                  <a:srgbClr val="FFFAE6"/>
                </a:solidFill>
                <a:ln w="9525">
                  <a:noFill/>
                </a:ln>
              </p:spPr>
              <p:txBody>
                <a:bodyPr/>
                <a:lstStyle/>
                <a:p>
                  <a:endParaRPr lang="zh-CN" altLang="en-US"/>
                </a:p>
              </p:txBody>
            </p:sp>
            <p:sp>
              <p:nvSpPr>
                <p:cNvPr id="47159" name="Freeform 41"/>
                <p:cNvSpPr/>
                <p:nvPr/>
              </p:nvSpPr>
              <p:spPr>
                <a:xfrm>
                  <a:off x="9499601" y="1411288"/>
                  <a:ext cx="827088" cy="828675"/>
                </a:xfrm>
                <a:custGeom>
                  <a:avLst/>
                  <a:gdLst/>
                  <a:ahLst/>
                  <a:cxnLst>
                    <a:cxn ang="0">
                      <a:pos x="2147483647" y="2147483647"/>
                    </a:cxn>
                    <a:cxn ang="0">
                      <a:pos x="2147483647" y="2147483647"/>
                    </a:cxn>
                    <a:cxn ang="0">
                      <a:pos x="2147483647" y="2147483647"/>
                    </a:cxn>
                    <a:cxn ang="0">
                      <a:pos x="0" y="2147483647"/>
                    </a:cxn>
                    <a:cxn ang="0">
                      <a:pos x="0" y="2147483647"/>
                    </a:cxn>
                    <a:cxn ang="0">
                      <a:pos x="2077200256" y="96982832"/>
                    </a:cxn>
                    <a:cxn ang="0">
                      <a:pos x="2147483647" y="0"/>
                    </a:cxn>
                    <a:cxn ang="0">
                      <a:pos x="2147483647" y="96982832"/>
                    </a:cxn>
                    <a:cxn ang="0">
                      <a:pos x="2147483647" y="775876544"/>
                    </a:cxn>
                    <a:cxn ang="0">
                      <a:pos x="2147483647" y="2147483647"/>
                    </a:cxn>
                    <a:cxn ang="0">
                      <a:pos x="2147483647" y="2147483647"/>
                    </a:cxn>
                    <a:cxn ang="0">
                      <a:pos x="2147483647" y="2147483647"/>
                    </a:cxn>
                    <a:cxn ang="0">
                      <a:pos x="2147483647" y="2147483647"/>
                    </a:cxn>
                    <a:cxn ang="0">
                      <a:pos x="2147483647" y="2147483647"/>
                    </a:cxn>
                  </a:cxnLst>
                  <a:rect l="0" t="0" r="0" b="0"/>
                  <a:pathLst>
                    <a:path w="119" h="119">
                      <a:moveTo>
                        <a:pt x="60" y="119"/>
                      </a:moveTo>
                      <a:cubicBezTo>
                        <a:pt x="59" y="119"/>
                        <a:pt x="59" y="119"/>
                        <a:pt x="59" y="119"/>
                      </a:cubicBezTo>
                      <a:cubicBezTo>
                        <a:pt x="57" y="119"/>
                        <a:pt x="57" y="119"/>
                        <a:pt x="57" y="119"/>
                      </a:cubicBezTo>
                      <a:cubicBezTo>
                        <a:pt x="0" y="119"/>
                        <a:pt x="0" y="119"/>
                        <a:pt x="0" y="119"/>
                      </a:cubicBezTo>
                      <a:cubicBezTo>
                        <a:pt x="0" y="59"/>
                        <a:pt x="0" y="59"/>
                        <a:pt x="0" y="59"/>
                      </a:cubicBezTo>
                      <a:cubicBezTo>
                        <a:pt x="0" y="33"/>
                        <a:pt x="18" y="10"/>
                        <a:pt x="43" y="2"/>
                      </a:cubicBezTo>
                      <a:cubicBezTo>
                        <a:pt x="49" y="1"/>
                        <a:pt x="54" y="0"/>
                        <a:pt x="60" y="0"/>
                      </a:cubicBezTo>
                      <a:cubicBezTo>
                        <a:pt x="65" y="0"/>
                        <a:pt x="71" y="1"/>
                        <a:pt x="76" y="2"/>
                      </a:cubicBezTo>
                      <a:cubicBezTo>
                        <a:pt x="85" y="5"/>
                        <a:pt x="94" y="10"/>
                        <a:pt x="100" y="16"/>
                      </a:cubicBezTo>
                      <a:cubicBezTo>
                        <a:pt x="113" y="28"/>
                        <a:pt x="119" y="43"/>
                        <a:pt x="119" y="60"/>
                      </a:cubicBezTo>
                      <a:cubicBezTo>
                        <a:pt x="119" y="76"/>
                        <a:pt x="113" y="91"/>
                        <a:pt x="100" y="103"/>
                      </a:cubicBezTo>
                      <a:cubicBezTo>
                        <a:pt x="90" y="113"/>
                        <a:pt x="76" y="118"/>
                        <a:pt x="62" y="119"/>
                      </a:cubicBezTo>
                      <a:cubicBezTo>
                        <a:pt x="61" y="119"/>
                        <a:pt x="61" y="119"/>
                        <a:pt x="61" y="119"/>
                      </a:cubicBezTo>
                      <a:cubicBezTo>
                        <a:pt x="60" y="119"/>
                        <a:pt x="60" y="119"/>
                        <a:pt x="60" y="119"/>
                      </a:cubicBezTo>
                      <a:close/>
                    </a:path>
                  </a:pathLst>
                </a:custGeom>
                <a:solidFill>
                  <a:srgbClr val="EAA700"/>
                </a:solidFill>
                <a:ln w="9525">
                  <a:noFill/>
                </a:ln>
              </p:spPr>
              <p:txBody>
                <a:bodyPr/>
                <a:lstStyle/>
                <a:p>
                  <a:endParaRPr lang="zh-CN" altLang="en-US"/>
                </a:p>
              </p:txBody>
            </p:sp>
          </p:grpSp>
          <p:sp>
            <p:nvSpPr>
              <p:cNvPr id="47160" name="文本框 729"/>
              <p:cNvSpPr txBox="1"/>
              <p:nvPr/>
            </p:nvSpPr>
            <p:spPr>
              <a:xfrm>
                <a:off x="7985414" y="3558650"/>
                <a:ext cx="895697" cy="695906"/>
              </a:xfrm>
              <a:prstGeom prst="rect">
                <a:avLst/>
              </a:prstGeom>
              <a:noFill/>
              <a:ln w="9525">
                <a:noFill/>
              </a:ln>
            </p:spPr>
            <p:txBody>
              <a:bodyPr anchor="t">
                <a:spAutoFit/>
              </a:bodyPr>
              <a:lstStyle/>
              <a:p>
                <a:pPr>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06</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grpSp>
        <p:sp>
          <p:nvSpPr>
            <p:cNvPr id="47169" name="文本框 738"/>
            <p:cNvSpPr txBox="1"/>
            <p:nvPr/>
          </p:nvSpPr>
          <p:spPr>
            <a:xfrm>
              <a:off x="10955" y="2674"/>
              <a:ext cx="1058" cy="822"/>
            </a:xfrm>
            <a:prstGeom prst="rect">
              <a:avLst/>
            </a:prstGeom>
            <a:noFill/>
            <a:ln w="9525">
              <a:noFill/>
            </a:ln>
          </p:spPr>
          <p:txBody>
            <a:bodyPr anchor="t">
              <a:spAutoFit/>
            </a:bodyPr>
            <a:lstStyle/>
            <a:p>
              <a:pPr>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05</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grpSp>
          <p:nvGrpSpPr>
            <p:cNvPr id="670" name="组合 669"/>
            <p:cNvGrpSpPr/>
            <p:nvPr/>
          </p:nvGrpSpPr>
          <p:grpSpPr>
            <a:xfrm>
              <a:off x="3491" y="3270"/>
              <a:ext cx="255" cy="1005"/>
              <a:chOff x="2893319" y="3933056"/>
              <a:chExt cx="215900" cy="850901"/>
            </a:xfrm>
            <a:solidFill>
              <a:srgbClr val="262626"/>
            </a:solidFill>
          </p:grpSpPr>
          <p:sp>
            <p:nvSpPr>
              <p:cNvPr id="671" name="Freeform 7"/>
              <p:cNvSpPr/>
              <p:nvPr/>
            </p:nvSpPr>
            <p:spPr bwMode="auto">
              <a:xfrm>
                <a:off x="2969519" y="3994969"/>
                <a:ext cx="69850" cy="788988"/>
              </a:xfrm>
              <a:custGeom>
                <a:avLst/>
                <a:gdLst>
                  <a:gd name="T0" fmla="*/ 0 w 10"/>
                  <a:gd name="T1" fmla="*/ 108 h 113"/>
                  <a:gd name="T2" fmla="*/ 0 w 10"/>
                  <a:gd name="T3" fmla="*/ 5 h 113"/>
                  <a:gd name="T4" fmla="*/ 5 w 10"/>
                  <a:gd name="T5" fmla="*/ 0 h 113"/>
                  <a:gd name="T6" fmla="*/ 5 w 10"/>
                  <a:gd name="T7" fmla="*/ 0 h 113"/>
                  <a:gd name="T8" fmla="*/ 10 w 10"/>
                  <a:gd name="T9" fmla="*/ 5 h 113"/>
                  <a:gd name="T10" fmla="*/ 10 w 10"/>
                  <a:gd name="T11" fmla="*/ 5 h 113"/>
                  <a:gd name="T12" fmla="*/ 10 w 10"/>
                  <a:gd name="T13" fmla="*/ 108 h 113"/>
                  <a:gd name="T14" fmla="*/ 5 w 10"/>
                  <a:gd name="T15" fmla="*/ 113 h 113"/>
                  <a:gd name="T16" fmla="*/ 5 w 10"/>
                  <a:gd name="T17" fmla="*/ 113 h 113"/>
                  <a:gd name="T18" fmla="*/ 0 w 10"/>
                  <a:gd name="T19" fmla="*/ 10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3">
                    <a:moveTo>
                      <a:pt x="0" y="108"/>
                    </a:moveTo>
                    <a:cubicBezTo>
                      <a:pt x="0" y="5"/>
                      <a:pt x="0" y="5"/>
                      <a:pt x="0" y="5"/>
                    </a:cubicBezTo>
                    <a:cubicBezTo>
                      <a:pt x="0" y="2"/>
                      <a:pt x="2" y="0"/>
                      <a:pt x="5" y="0"/>
                    </a:cubicBezTo>
                    <a:cubicBezTo>
                      <a:pt x="5" y="0"/>
                      <a:pt x="5" y="0"/>
                      <a:pt x="5" y="0"/>
                    </a:cubicBezTo>
                    <a:cubicBezTo>
                      <a:pt x="7" y="0"/>
                      <a:pt x="10" y="2"/>
                      <a:pt x="10" y="5"/>
                    </a:cubicBezTo>
                    <a:cubicBezTo>
                      <a:pt x="10" y="5"/>
                      <a:pt x="10" y="5"/>
                      <a:pt x="10" y="5"/>
                    </a:cubicBezTo>
                    <a:cubicBezTo>
                      <a:pt x="10" y="108"/>
                      <a:pt x="10" y="108"/>
                      <a:pt x="10" y="108"/>
                    </a:cubicBezTo>
                    <a:cubicBezTo>
                      <a:pt x="10" y="111"/>
                      <a:pt x="7" y="113"/>
                      <a:pt x="5" y="113"/>
                    </a:cubicBezTo>
                    <a:cubicBezTo>
                      <a:pt x="5" y="113"/>
                      <a:pt x="5" y="113"/>
                      <a:pt x="5" y="113"/>
                    </a:cubicBezTo>
                    <a:cubicBezTo>
                      <a:pt x="2" y="113"/>
                      <a:pt x="0" y="111"/>
                      <a:pt x="0" y="108"/>
                    </a:cubicBez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672" name="Oval 12"/>
              <p:cNvSpPr>
                <a:spLocks noChangeArrowheads="1"/>
              </p:cNvSpPr>
              <p:nvPr/>
            </p:nvSpPr>
            <p:spPr bwMode="auto">
              <a:xfrm>
                <a:off x="2893319" y="3933056"/>
                <a:ext cx="215900" cy="215900"/>
              </a:xfrm>
              <a:prstGeom prst="ellipse">
                <a:avLst/>
              </a:pr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grpSp>
        <p:grpSp>
          <p:nvGrpSpPr>
            <p:cNvPr id="676" name="组合 675"/>
            <p:cNvGrpSpPr/>
            <p:nvPr/>
          </p:nvGrpSpPr>
          <p:grpSpPr>
            <a:xfrm>
              <a:off x="5181" y="4233"/>
              <a:ext cx="246" cy="923"/>
              <a:chOff x="4323656" y="4749031"/>
              <a:chExt cx="207963" cy="781050"/>
            </a:xfrm>
            <a:solidFill>
              <a:srgbClr val="262626"/>
            </a:solidFill>
          </p:grpSpPr>
          <p:sp>
            <p:nvSpPr>
              <p:cNvPr id="677" name="Freeform 8"/>
              <p:cNvSpPr/>
              <p:nvPr/>
            </p:nvSpPr>
            <p:spPr bwMode="auto">
              <a:xfrm>
                <a:off x="4393506" y="4749031"/>
                <a:ext cx="68263" cy="676275"/>
              </a:xfrm>
              <a:custGeom>
                <a:avLst/>
                <a:gdLst>
                  <a:gd name="T0" fmla="*/ 0 w 10"/>
                  <a:gd name="T1" fmla="*/ 92 h 97"/>
                  <a:gd name="T2" fmla="*/ 0 w 10"/>
                  <a:gd name="T3" fmla="*/ 5 h 97"/>
                  <a:gd name="T4" fmla="*/ 5 w 10"/>
                  <a:gd name="T5" fmla="*/ 0 h 97"/>
                  <a:gd name="T6" fmla="*/ 5 w 10"/>
                  <a:gd name="T7" fmla="*/ 0 h 97"/>
                  <a:gd name="T8" fmla="*/ 10 w 10"/>
                  <a:gd name="T9" fmla="*/ 5 h 97"/>
                  <a:gd name="T10" fmla="*/ 10 w 10"/>
                  <a:gd name="T11" fmla="*/ 5 h 97"/>
                  <a:gd name="T12" fmla="*/ 10 w 10"/>
                  <a:gd name="T13" fmla="*/ 92 h 97"/>
                  <a:gd name="T14" fmla="*/ 5 w 10"/>
                  <a:gd name="T15" fmla="*/ 97 h 97"/>
                  <a:gd name="T16" fmla="*/ 5 w 10"/>
                  <a:gd name="T17" fmla="*/ 97 h 97"/>
                  <a:gd name="T18" fmla="*/ 0 w 10"/>
                  <a:gd name="T19" fmla="*/ 9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97">
                    <a:moveTo>
                      <a:pt x="0" y="92"/>
                    </a:moveTo>
                    <a:cubicBezTo>
                      <a:pt x="0" y="5"/>
                      <a:pt x="0" y="5"/>
                      <a:pt x="0" y="5"/>
                    </a:cubicBezTo>
                    <a:cubicBezTo>
                      <a:pt x="0" y="3"/>
                      <a:pt x="2" y="0"/>
                      <a:pt x="5" y="0"/>
                    </a:cubicBezTo>
                    <a:cubicBezTo>
                      <a:pt x="5" y="0"/>
                      <a:pt x="5" y="0"/>
                      <a:pt x="5" y="0"/>
                    </a:cubicBezTo>
                    <a:cubicBezTo>
                      <a:pt x="8" y="0"/>
                      <a:pt x="10" y="3"/>
                      <a:pt x="10" y="5"/>
                    </a:cubicBezTo>
                    <a:cubicBezTo>
                      <a:pt x="10" y="5"/>
                      <a:pt x="10" y="5"/>
                      <a:pt x="10" y="5"/>
                    </a:cubicBezTo>
                    <a:cubicBezTo>
                      <a:pt x="10" y="92"/>
                      <a:pt x="10" y="92"/>
                      <a:pt x="10" y="92"/>
                    </a:cubicBezTo>
                    <a:cubicBezTo>
                      <a:pt x="10" y="95"/>
                      <a:pt x="8" y="97"/>
                      <a:pt x="5" y="97"/>
                    </a:cubicBezTo>
                    <a:cubicBezTo>
                      <a:pt x="5" y="97"/>
                      <a:pt x="5" y="97"/>
                      <a:pt x="5" y="97"/>
                    </a:cubicBezTo>
                    <a:cubicBezTo>
                      <a:pt x="2" y="97"/>
                      <a:pt x="0" y="95"/>
                      <a:pt x="0" y="92"/>
                    </a:cubicBez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678" name="Oval 14"/>
              <p:cNvSpPr>
                <a:spLocks noChangeArrowheads="1"/>
              </p:cNvSpPr>
              <p:nvPr/>
            </p:nvSpPr>
            <p:spPr bwMode="auto">
              <a:xfrm>
                <a:off x="4323656" y="5320531"/>
                <a:ext cx="207963" cy="209550"/>
              </a:xfrm>
              <a:prstGeom prst="ellipse">
                <a:avLst/>
              </a:pr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grpSp>
        <p:grpSp>
          <p:nvGrpSpPr>
            <p:cNvPr id="679" name="组合 678"/>
            <p:cNvGrpSpPr/>
            <p:nvPr/>
          </p:nvGrpSpPr>
          <p:grpSpPr>
            <a:xfrm>
              <a:off x="6583" y="3435"/>
              <a:ext cx="713" cy="831"/>
              <a:chOff x="5511106" y="4072756"/>
              <a:chExt cx="603251" cy="703263"/>
            </a:xfrm>
            <a:solidFill>
              <a:srgbClr val="262626"/>
            </a:solidFill>
          </p:grpSpPr>
          <p:sp>
            <p:nvSpPr>
              <p:cNvPr id="680" name="Freeform 9"/>
              <p:cNvSpPr/>
              <p:nvPr/>
            </p:nvSpPr>
            <p:spPr bwMode="auto">
              <a:xfrm>
                <a:off x="5511106" y="4148956"/>
                <a:ext cx="500063" cy="627063"/>
              </a:xfrm>
              <a:custGeom>
                <a:avLst/>
                <a:gdLst>
                  <a:gd name="T0" fmla="*/ 0 w 72"/>
                  <a:gd name="T1" fmla="*/ 85 h 90"/>
                  <a:gd name="T2" fmla="*/ 0 w 72"/>
                  <a:gd name="T3" fmla="*/ 0 h 90"/>
                  <a:gd name="T4" fmla="*/ 67 w 72"/>
                  <a:gd name="T5" fmla="*/ 0 h 90"/>
                  <a:gd name="T6" fmla="*/ 72 w 72"/>
                  <a:gd name="T7" fmla="*/ 5 h 90"/>
                  <a:gd name="T8" fmla="*/ 72 w 72"/>
                  <a:gd name="T9" fmla="*/ 5 h 90"/>
                  <a:gd name="T10" fmla="*/ 67 w 72"/>
                  <a:gd name="T11" fmla="*/ 10 h 90"/>
                  <a:gd name="T12" fmla="*/ 67 w 72"/>
                  <a:gd name="T13" fmla="*/ 10 h 90"/>
                  <a:gd name="T14" fmla="*/ 11 w 72"/>
                  <a:gd name="T15" fmla="*/ 10 h 90"/>
                  <a:gd name="T16" fmla="*/ 11 w 72"/>
                  <a:gd name="T17" fmla="*/ 85 h 90"/>
                  <a:gd name="T18" fmla="*/ 6 w 72"/>
                  <a:gd name="T19" fmla="*/ 90 h 90"/>
                  <a:gd name="T20" fmla="*/ 6 w 72"/>
                  <a:gd name="T21" fmla="*/ 90 h 90"/>
                  <a:gd name="T22" fmla="*/ 0 w 72"/>
                  <a:gd name="T23" fmla="*/ 8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90">
                    <a:moveTo>
                      <a:pt x="0" y="85"/>
                    </a:moveTo>
                    <a:cubicBezTo>
                      <a:pt x="0" y="0"/>
                      <a:pt x="0" y="0"/>
                      <a:pt x="0" y="0"/>
                    </a:cubicBezTo>
                    <a:cubicBezTo>
                      <a:pt x="67" y="0"/>
                      <a:pt x="67" y="0"/>
                      <a:pt x="67" y="0"/>
                    </a:cubicBezTo>
                    <a:cubicBezTo>
                      <a:pt x="69" y="0"/>
                      <a:pt x="72" y="2"/>
                      <a:pt x="72" y="5"/>
                    </a:cubicBezTo>
                    <a:cubicBezTo>
                      <a:pt x="72" y="5"/>
                      <a:pt x="72" y="5"/>
                      <a:pt x="72" y="5"/>
                    </a:cubicBezTo>
                    <a:cubicBezTo>
                      <a:pt x="72" y="8"/>
                      <a:pt x="69" y="10"/>
                      <a:pt x="67" y="10"/>
                    </a:cubicBezTo>
                    <a:cubicBezTo>
                      <a:pt x="67" y="10"/>
                      <a:pt x="67" y="10"/>
                      <a:pt x="67" y="10"/>
                    </a:cubicBezTo>
                    <a:cubicBezTo>
                      <a:pt x="11" y="10"/>
                      <a:pt x="11" y="10"/>
                      <a:pt x="11" y="10"/>
                    </a:cubicBezTo>
                    <a:cubicBezTo>
                      <a:pt x="11" y="85"/>
                      <a:pt x="11" y="85"/>
                      <a:pt x="11" y="85"/>
                    </a:cubicBezTo>
                    <a:cubicBezTo>
                      <a:pt x="11" y="87"/>
                      <a:pt x="8" y="90"/>
                      <a:pt x="6" y="90"/>
                    </a:cubicBezTo>
                    <a:cubicBezTo>
                      <a:pt x="6" y="90"/>
                      <a:pt x="6" y="90"/>
                      <a:pt x="6" y="90"/>
                    </a:cubicBezTo>
                    <a:cubicBezTo>
                      <a:pt x="3" y="90"/>
                      <a:pt x="0" y="87"/>
                      <a:pt x="0" y="85"/>
                    </a:cubicBez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681" name="Oval 15"/>
              <p:cNvSpPr>
                <a:spLocks noChangeArrowheads="1"/>
              </p:cNvSpPr>
              <p:nvPr/>
            </p:nvSpPr>
            <p:spPr bwMode="auto">
              <a:xfrm>
                <a:off x="5900044" y="4072756"/>
                <a:ext cx="214313" cy="215900"/>
              </a:xfrm>
              <a:prstGeom prst="ellipse">
                <a:avLst/>
              </a:pr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grpSp>
        <p:grpSp>
          <p:nvGrpSpPr>
            <p:cNvPr id="682" name="组合 681"/>
            <p:cNvGrpSpPr/>
            <p:nvPr/>
          </p:nvGrpSpPr>
          <p:grpSpPr>
            <a:xfrm>
              <a:off x="8773" y="4224"/>
              <a:ext cx="253" cy="988"/>
              <a:chOff x="7365306" y="4741094"/>
              <a:chExt cx="214313" cy="836612"/>
            </a:xfrm>
            <a:solidFill>
              <a:srgbClr val="262626"/>
            </a:solidFill>
          </p:grpSpPr>
          <p:sp>
            <p:nvSpPr>
              <p:cNvPr id="683" name="Freeform 10"/>
              <p:cNvSpPr/>
              <p:nvPr/>
            </p:nvSpPr>
            <p:spPr bwMode="auto">
              <a:xfrm>
                <a:off x="7433569" y="4741094"/>
                <a:ext cx="69850" cy="731838"/>
              </a:xfrm>
              <a:custGeom>
                <a:avLst/>
                <a:gdLst>
                  <a:gd name="T0" fmla="*/ 0 w 10"/>
                  <a:gd name="T1" fmla="*/ 100 h 105"/>
                  <a:gd name="T2" fmla="*/ 0 w 10"/>
                  <a:gd name="T3" fmla="*/ 5 h 105"/>
                  <a:gd name="T4" fmla="*/ 5 w 10"/>
                  <a:gd name="T5" fmla="*/ 0 h 105"/>
                  <a:gd name="T6" fmla="*/ 5 w 10"/>
                  <a:gd name="T7" fmla="*/ 0 h 105"/>
                  <a:gd name="T8" fmla="*/ 10 w 10"/>
                  <a:gd name="T9" fmla="*/ 5 h 105"/>
                  <a:gd name="T10" fmla="*/ 10 w 10"/>
                  <a:gd name="T11" fmla="*/ 5 h 105"/>
                  <a:gd name="T12" fmla="*/ 10 w 10"/>
                  <a:gd name="T13" fmla="*/ 100 h 105"/>
                  <a:gd name="T14" fmla="*/ 5 w 10"/>
                  <a:gd name="T15" fmla="*/ 105 h 105"/>
                  <a:gd name="T16" fmla="*/ 5 w 10"/>
                  <a:gd name="T17" fmla="*/ 105 h 105"/>
                  <a:gd name="T18" fmla="*/ 0 w 10"/>
                  <a:gd name="T19"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5">
                    <a:moveTo>
                      <a:pt x="0" y="100"/>
                    </a:moveTo>
                    <a:cubicBezTo>
                      <a:pt x="0" y="5"/>
                      <a:pt x="0" y="5"/>
                      <a:pt x="0" y="5"/>
                    </a:cubicBezTo>
                    <a:cubicBezTo>
                      <a:pt x="0" y="2"/>
                      <a:pt x="3" y="0"/>
                      <a:pt x="5" y="0"/>
                    </a:cubicBezTo>
                    <a:cubicBezTo>
                      <a:pt x="5" y="0"/>
                      <a:pt x="5" y="0"/>
                      <a:pt x="5" y="0"/>
                    </a:cubicBezTo>
                    <a:cubicBezTo>
                      <a:pt x="8" y="0"/>
                      <a:pt x="10" y="2"/>
                      <a:pt x="10" y="5"/>
                    </a:cubicBezTo>
                    <a:cubicBezTo>
                      <a:pt x="10" y="5"/>
                      <a:pt x="10" y="5"/>
                      <a:pt x="10" y="5"/>
                    </a:cubicBezTo>
                    <a:cubicBezTo>
                      <a:pt x="10" y="100"/>
                      <a:pt x="10" y="100"/>
                      <a:pt x="10" y="100"/>
                    </a:cubicBezTo>
                    <a:cubicBezTo>
                      <a:pt x="10" y="103"/>
                      <a:pt x="8" y="105"/>
                      <a:pt x="5" y="105"/>
                    </a:cubicBezTo>
                    <a:cubicBezTo>
                      <a:pt x="5" y="105"/>
                      <a:pt x="5" y="105"/>
                      <a:pt x="5" y="105"/>
                    </a:cubicBezTo>
                    <a:cubicBezTo>
                      <a:pt x="3" y="105"/>
                      <a:pt x="0" y="103"/>
                      <a:pt x="0" y="100"/>
                    </a:cubicBez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684" name="Oval 16"/>
              <p:cNvSpPr>
                <a:spLocks noChangeArrowheads="1"/>
              </p:cNvSpPr>
              <p:nvPr/>
            </p:nvSpPr>
            <p:spPr bwMode="auto">
              <a:xfrm>
                <a:off x="7365306" y="5368156"/>
                <a:ext cx="214313" cy="209550"/>
              </a:xfrm>
              <a:prstGeom prst="ellipse">
                <a:avLst/>
              </a:pr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grpSp>
        <p:grpSp>
          <p:nvGrpSpPr>
            <p:cNvPr id="685" name="组合 684"/>
            <p:cNvGrpSpPr/>
            <p:nvPr/>
          </p:nvGrpSpPr>
          <p:grpSpPr>
            <a:xfrm>
              <a:off x="10601" y="3311"/>
              <a:ext cx="246" cy="954"/>
              <a:chOff x="8913119" y="3967981"/>
              <a:chExt cx="207963" cy="808038"/>
            </a:xfrm>
            <a:solidFill>
              <a:srgbClr val="262626"/>
            </a:solidFill>
          </p:grpSpPr>
          <p:sp>
            <p:nvSpPr>
              <p:cNvPr id="686" name="Freeform 11"/>
              <p:cNvSpPr/>
              <p:nvPr/>
            </p:nvSpPr>
            <p:spPr bwMode="auto">
              <a:xfrm>
                <a:off x="8982969" y="4072756"/>
                <a:ext cx="69850" cy="703263"/>
              </a:xfrm>
              <a:custGeom>
                <a:avLst/>
                <a:gdLst>
                  <a:gd name="T0" fmla="*/ 0 w 10"/>
                  <a:gd name="T1" fmla="*/ 96 h 101"/>
                  <a:gd name="T2" fmla="*/ 0 w 10"/>
                  <a:gd name="T3" fmla="*/ 6 h 101"/>
                  <a:gd name="T4" fmla="*/ 5 w 10"/>
                  <a:gd name="T5" fmla="*/ 0 h 101"/>
                  <a:gd name="T6" fmla="*/ 5 w 10"/>
                  <a:gd name="T7" fmla="*/ 0 h 101"/>
                  <a:gd name="T8" fmla="*/ 10 w 10"/>
                  <a:gd name="T9" fmla="*/ 6 h 101"/>
                  <a:gd name="T10" fmla="*/ 10 w 10"/>
                  <a:gd name="T11" fmla="*/ 6 h 101"/>
                  <a:gd name="T12" fmla="*/ 10 w 10"/>
                  <a:gd name="T13" fmla="*/ 96 h 101"/>
                  <a:gd name="T14" fmla="*/ 5 w 10"/>
                  <a:gd name="T15" fmla="*/ 101 h 101"/>
                  <a:gd name="T16" fmla="*/ 5 w 10"/>
                  <a:gd name="T17" fmla="*/ 101 h 101"/>
                  <a:gd name="T18" fmla="*/ 0 w 10"/>
                  <a:gd name="T19" fmla="*/ 9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1">
                    <a:moveTo>
                      <a:pt x="0" y="96"/>
                    </a:moveTo>
                    <a:cubicBezTo>
                      <a:pt x="0" y="6"/>
                      <a:pt x="0" y="6"/>
                      <a:pt x="0" y="6"/>
                    </a:cubicBezTo>
                    <a:cubicBezTo>
                      <a:pt x="0" y="3"/>
                      <a:pt x="2" y="0"/>
                      <a:pt x="5" y="0"/>
                    </a:cubicBezTo>
                    <a:cubicBezTo>
                      <a:pt x="5" y="0"/>
                      <a:pt x="5" y="0"/>
                      <a:pt x="5" y="0"/>
                    </a:cubicBezTo>
                    <a:cubicBezTo>
                      <a:pt x="8" y="0"/>
                      <a:pt x="10" y="3"/>
                      <a:pt x="10" y="6"/>
                    </a:cubicBezTo>
                    <a:cubicBezTo>
                      <a:pt x="10" y="6"/>
                      <a:pt x="10" y="6"/>
                      <a:pt x="10" y="6"/>
                    </a:cubicBezTo>
                    <a:cubicBezTo>
                      <a:pt x="10" y="96"/>
                      <a:pt x="10" y="96"/>
                      <a:pt x="10" y="96"/>
                    </a:cubicBezTo>
                    <a:cubicBezTo>
                      <a:pt x="10" y="98"/>
                      <a:pt x="8" y="101"/>
                      <a:pt x="5" y="101"/>
                    </a:cubicBezTo>
                    <a:cubicBezTo>
                      <a:pt x="5" y="101"/>
                      <a:pt x="5" y="101"/>
                      <a:pt x="5" y="101"/>
                    </a:cubicBezTo>
                    <a:cubicBezTo>
                      <a:pt x="2" y="101"/>
                      <a:pt x="0" y="98"/>
                      <a:pt x="0" y="96"/>
                    </a:cubicBez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687" name="Oval 17"/>
              <p:cNvSpPr>
                <a:spLocks noChangeArrowheads="1"/>
              </p:cNvSpPr>
              <p:nvPr/>
            </p:nvSpPr>
            <p:spPr bwMode="auto">
              <a:xfrm>
                <a:off x="8913119" y="3967981"/>
                <a:ext cx="207963" cy="215900"/>
              </a:xfrm>
              <a:prstGeom prst="ellipse">
                <a:avLst/>
              </a:pr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grpSp>
        <p:grpSp>
          <p:nvGrpSpPr>
            <p:cNvPr id="688" name="组合 687"/>
            <p:cNvGrpSpPr/>
            <p:nvPr/>
          </p:nvGrpSpPr>
          <p:grpSpPr>
            <a:xfrm>
              <a:off x="1491" y="4110"/>
              <a:ext cx="10095" cy="189"/>
              <a:chOff x="1199456" y="4644256"/>
              <a:chExt cx="8547101" cy="160338"/>
            </a:xfrm>
            <a:solidFill>
              <a:srgbClr val="262626"/>
            </a:solidFill>
          </p:grpSpPr>
          <p:sp>
            <p:nvSpPr>
              <p:cNvPr id="689" name="Rectangle 5"/>
              <p:cNvSpPr>
                <a:spLocks noChangeArrowheads="1"/>
              </p:cNvSpPr>
              <p:nvPr/>
            </p:nvSpPr>
            <p:spPr bwMode="auto">
              <a:xfrm>
                <a:off x="1234381" y="4714106"/>
                <a:ext cx="8505825" cy="90488"/>
              </a:xfrm>
              <a:prstGeom prst="rect">
                <a:avLst/>
              </a:prstGeom>
              <a:solidFill>
                <a:srgbClr val="ADB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690" name="Rectangle 18"/>
              <p:cNvSpPr>
                <a:spLocks noChangeArrowheads="1"/>
              </p:cNvSpPr>
              <p:nvPr/>
            </p:nvSpPr>
            <p:spPr bwMode="auto">
              <a:xfrm>
                <a:off x="1199456" y="4644256"/>
                <a:ext cx="96838" cy="160338"/>
              </a:xfrm>
              <a:prstGeom prst="rect">
                <a:avLst/>
              </a:prstGeom>
              <a:solidFill>
                <a:srgbClr val="ADB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691" name="Rectangle 19"/>
              <p:cNvSpPr>
                <a:spLocks noChangeArrowheads="1"/>
              </p:cNvSpPr>
              <p:nvPr/>
            </p:nvSpPr>
            <p:spPr bwMode="auto">
              <a:xfrm>
                <a:off x="9649719" y="4644256"/>
                <a:ext cx="96838" cy="160338"/>
              </a:xfrm>
              <a:prstGeom prst="rect">
                <a:avLst/>
              </a:prstGeom>
              <a:solidFill>
                <a:srgbClr val="ADB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grpSp>
        <p:grpSp>
          <p:nvGrpSpPr>
            <p:cNvPr id="47120" name="组合 692"/>
            <p:cNvGrpSpPr/>
            <p:nvPr/>
          </p:nvGrpSpPr>
          <p:grpSpPr>
            <a:xfrm>
              <a:off x="3813" y="2513"/>
              <a:ext cx="1140" cy="1142"/>
              <a:chOff x="3452813" y="1341438"/>
              <a:chExt cx="965200" cy="968375"/>
            </a:xfrm>
          </p:grpSpPr>
          <p:grpSp>
            <p:nvGrpSpPr>
              <p:cNvPr id="47121" name="组合 694"/>
              <p:cNvGrpSpPr/>
              <p:nvPr/>
            </p:nvGrpSpPr>
            <p:grpSpPr>
              <a:xfrm>
                <a:off x="3452813" y="1341438"/>
                <a:ext cx="965200" cy="968375"/>
                <a:chOff x="3452813" y="1341438"/>
                <a:chExt cx="965200" cy="968375"/>
              </a:xfrm>
            </p:grpSpPr>
            <p:sp>
              <p:nvSpPr>
                <p:cNvPr id="47122" name="Freeform 35"/>
                <p:cNvSpPr/>
                <p:nvPr/>
              </p:nvSpPr>
              <p:spPr>
                <a:xfrm>
                  <a:off x="3452813" y="1341438"/>
                  <a:ext cx="965200" cy="968375"/>
                </a:xfrm>
                <a:custGeom>
                  <a:avLst/>
                  <a:gdLst/>
                  <a:ahLst/>
                  <a:cxnLst>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0" y="2147483647"/>
                    </a:cxn>
                    <a:cxn ang="0">
                      <a:pos x="2147483647" y="145604592"/>
                    </a:cxn>
                    <a:cxn ang="0">
                      <a:pos x="2147483647" y="0"/>
                    </a:cxn>
                    <a:cxn ang="0">
                      <a:pos x="2147483647" y="145604592"/>
                    </a:cxn>
                    <a:cxn ang="0">
                      <a:pos x="2147483647" y="922171648"/>
                    </a:cxn>
                    <a:cxn ang="0">
                      <a:pos x="2147483647" y="2147483647"/>
                    </a:cxn>
                    <a:cxn ang="0">
                      <a:pos x="2147483647" y="2147483647"/>
                    </a:cxn>
                  </a:cxnLst>
                  <a:rect l="0" t="0" r="0" b="0"/>
                  <a:pathLst>
                    <a:path w="139" h="139">
                      <a:moveTo>
                        <a:pt x="117" y="120"/>
                      </a:moveTo>
                      <a:cubicBezTo>
                        <a:pt x="106" y="131"/>
                        <a:pt x="90" y="138"/>
                        <a:pt x="72" y="139"/>
                      </a:cubicBezTo>
                      <a:cubicBezTo>
                        <a:pt x="71" y="139"/>
                        <a:pt x="71" y="139"/>
                        <a:pt x="70" y="139"/>
                      </a:cubicBezTo>
                      <a:cubicBezTo>
                        <a:pt x="69" y="139"/>
                        <a:pt x="68" y="139"/>
                        <a:pt x="67" y="139"/>
                      </a:cubicBezTo>
                      <a:cubicBezTo>
                        <a:pt x="0" y="139"/>
                        <a:pt x="0" y="139"/>
                        <a:pt x="0" y="139"/>
                      </a:cubicBezTo>
                      <a:cubicBezTo>
                        <a:pt x="0" y="69"/>
                        <a:pt x="0" y="69"/>
                        <a:pt x="0" y="69"/>
                      </a:cubicBezTo>
                      <a:cubicBezTo>
                        <a:pt x="0" y="69"/>
                        <a:pt x="0" y="69"/>
                        <a:pt x="0" y="69"/>
                      </a:cubicBezTo>
                      <a:cubicBezTo>
                        <a:pt x="0" y="69"/>
                        <a:pt x="0" y="69"/>
                        <a:pt x="0" y="70"/>
                      </a:cubicBezTo>
                      <a:cubicBezTo>
                        <a:pt x="0" y="38"/>
                        <a:pt x="21" y="11"/>
                        <a:pt x="50" y="3"/>
                      </a:cubicBezTo>
                      <a:cubicBezTo>
                        <a:pt x="56" y="1"/>
                        <a:pt x="63" y="0"/>
                        <a:pt x="70" y="0"/>
                      </a:cubicBezTo>
                      <a:cubicBezTo>
                        <a:pt x="76" y="0"/>
                        <a:pt x="83" y="1"/>
                        <a:pt x="89" y="3"/>
                      </a:cubicBezTo>
                      <a:cubicBezTo>
                        <a:pt x="100" y="6"/>
                        <a:pt x="109" y="11"/>
                        <a:pt x="117" y="19"/>
                      </a:cubicBezTo>
                      <a:cubicBezTo>
                        <a:pt x="131" y="32"/>
                        <a:pt x="139" y="50"/>
                        <a:pt x="139" y="70"/>
                      </a:cubicBezTo>
                      <a:cubicBezTo>
                        <a:pt x="139" y="89"/>
                        <a:pt x="131" y="107"/>
                        <a:pt x="117" y="120"/>
                      </a:cubicBezTo>
                      <a:close/>
                    </a:path>
                  </a:pathLst>
                </a:custGeom>
                <a:solidFill>
                  <a:srgbClr val="16B6C2"/>
                </a:solidFill>
                <a:ln w="9525">
                  <a:solidFill>
                    <a:srgbClr val="16B6C2"/>
                  </a:solidFill>
                </a:ln>
              </p:spPr>
              <p:txBody>
                <a:bodyPr/>
                <a:lstStyle/>
                <a:p>
                  <a:endParaRPr lang="zh-CN" altLang="en-US"/>
                </a:p>
              </p:txBody>
            </p:sp>
            <p:sp>
              <p:nvSpPr>
                <p:cNvPr id="47123" name="Freeform 36"/>
                <p:cNvSpPr/>
                <p:nvPr/>
              </p:nvSpPr>
              <p:spPr>
                <a:xfrm>
                  <a:off x="3486151" y="1376363"/>
                  <a:ext cx="896938" cy="898525"/>
                </a:xfrm>
                <a:custGeom>
                  <a:avLst/>
                  <a:gdLst/>
                  <a:ahLst/>
                  <a:cxnLst>
                    <a:cxn ang="0">
                      <a:pos x="2147483647" y="2147483647"/>
                    </a:cxn>
                    <a:cxn ang="0">
                      <a:pos x="2147483647" y="2147483647"/>
                    </a:cxn>
                    <a:cxn ang="0">
                      <a:pos x="2147483647" y="2147483647"/>
                    </a:cxn>
                    <a:cxn ang="0">
                      <a:pos x="0" y="2147483647"/>
                    </a:cxn>
                    <a:cxn ang="0">
                      <a:pos x="0" y="2147483647"/>
                    </a:cxn>
                    <a:cxn ang="0">
                      <a:pos x="2147483647" y="145547120"/>
                    </a:cxn>
                    <a:cxn ang="0">
                      <a:pos x="2147483647" y="0"/>
                    </a:cxn>
                    <a:cxn ang="0">
                      <a:pos x="2147483647" y="145547120"/>
                    </a:cxn>
                    <a:cxn ang="0">
                      <a:pos x="2147483647" y="873282688"/>
                    </a:cxn>
                    <a:cxn ang="0">
                      <a:pos x="2147483647" y="2147483647"/>
                    </a:cxn>
                    <a:cxn ang="0">
                      <a:pos x="2147483647" y="2147483647"/>
                    </a:cxn>
                    <a:cxn ang="0">
                      <a:pos x="2147483647" y="2147483647"/>
                    </a:cxn>
                    <a:cxn ang="0">
                      <a:pos x="2147483647" y="2147483647"/>
                    </a:cxn>
                    <a:cxn ang="0">
                      <a:pos x="2147483647" y="2147483647"/>
                    </a:cxn>
                  </a:cxnLst>
                  <a:rect l="0" t="0" r="0" b="0"/>
                  <a:pathLst>
                    <a:path w="129" h="129">
                      <a:moveTo>
                        <a:pt x="65" y="129"/>
                      </a:moveTo>
                      <a:cubicBezTo>
                        <a:pt x="64" y="129"/>
                        <a:pt x="64" y="129"/>
                        <a:pt x="63" y="129"/>
                      </a:cubicBezTo>
                      <a:cubicBezTo>
                        <a:pt x="62" y="129"/>
                        <a:pt x="62" y="129"/>
                        <a:pt x="62" y="129"/>
                      </a:cubicBezTo>
                      <a:cubicBezTo>
                        <a:pt x="0" y="129"/>
                        <a:pt x="0" y="129"/>
                        <a:pt x="0" y="129"/>
                      </a:cubicBezTo>
                      <a:cubicBezTo>
                        <a:pt x="0" y="64"/>
                        <a:pt x="0" y="64"/>
                        <a:pt x="0" y="64"/>
                      </a:cubicBezTo>
                      <a:cubicBezTo>
                        <a:pt x="0" y="36"/>
                        <a:pt x="19" y="11"/>
                        <a:pt x="47" y="3"/>
                      </a:cubicBezTo>
                      <a:cubicBezTo>
                        <a:pt x="52" y="1"/>
                        <a:pt x="59" y="0"/>
                        <a:pt x="65" y="0"/>
                      </a:cubicBezTo>
                      <a:cubicBezTo>
                        <a:pt x="71" y="0"/>
                        <a:pt x="77" y="1"/>
                        <a:pt x="83" y="3"/>
                      </a:cubicBezTo>
                      <a:cubicBezTo>
                        <a:pt x="92" y="5"/>
                        <a:pt x="101" y="11"/>
                        <a:pt x="109" y="18"/>
                      </a:cubicBezTo>
                      <a:cubicBezTo>
                        <a:pt x="122" y="30"/>
                        <a:pt x="129" y="47"/>
                        <a:pt x="129" y="65"/>
                      </a:cubicBezTo>
                      <a:cubicBezTo>
                        <a:pt x="129" y="82"/>
                        <a:pt x="122" y="99"/>
                        <a:pt x="109" y="111"/>
                      </a:cubicBezTo>
                      <a:cubicBezTo>
                        <a:pt x="98" y="122"/>
                        <a:pt x="83" y="128"/>
                        <a:pt x="67" y="129"/>
                      </a:cubicBezTo>
                      <a:cubicBezTo>
                        <a:pt x="66" y="129"/>
                        <a:pt x="66" y="129"/>
                        <a:pt x="66" y="129"/>
                      </a:cubicBezTo>
                      <a:cubicBezTo>
                        <a:pt x="66" y="129"/>
                        <a:pt x="65" y="129"/>
                        <a:pt x="65" y="129"/>
                      </a:cubicBezTo>
                      <a:close/>
                    </a:path>
                  </a:pathLst>
                </a:custGeom>
                <a:solidFill>
                  <a:srgbClr val="FFFAE6"/>
                </a:solidFill>
                <a:ln w="9525">
                  <a:noFill/>
                </a:ln>
              </p:spPr>
              <p:txBody>
                <a:bodyPr/>
                <a:lstStyle/>
                <a:p>
                  <a:endParaRPr lang="zh-CN" altLang="en-US"/>
                </a:p>
              </p:txBody>
            </p:sp>
            <p:sp>
              <p:nvSpPr>
                <p:cNvPr id="47124" name="Freeform 37"/>
                <p:cNvSpPr/>
                <p:nvPr/>
              </p:nvSpPr>
              <p:spPr>
                <a:xfrm>
                  <a:off x="3521076" y="1411288"/>
                  <a:ext cx="827088" cy="828675"/>
                </a:xfrm>
                <a:custGeom>
                  <a:avLst/>
                  <a:gdLst/>
                  <a:ahLst/>
                  <a:cxnLst>
                    <a:cxn ang="0">
                      <a:pos x="2147483647" y="2147483647"/>
                    </a:cxn>
                    <a:cxn ang="0">
                      <a:pos x="2147483647" y="2147483647"/>
                    </a:cxn>
                    <a:cxn ang="0">
                      <a:pos x="2147483647" y="2147483647"/>
                    </a:cxn>
                    <a:cxn ang="0">
                      <a:pos x="0" y="2147483647"/>
                    </a:cxn>
                    <a:cxn ang="0">
                      <a:pos x="0" y="2147483647"/>
                    </a:cxn>
                    <a:cxn ang="0">
                      <a:pos x="2077200256" y="96982832"/>
                    </a:cxn>
                    <a:cxn ang="0">
                      <a:pos x="2147483647" y="0"/>
                    </a:cxn>
                    <a:cxn ang="0">
                      <a:pos x="2147483647" y="96982832"/>
                    </a:cxn>
                    <a:cxn ang="0">
                      <a:pos x="2147483647" y="775876544"/>
                    </a:cxn>
                    <a:cxn ang="0">
                      <a:pos x="2147483647" y="2147483647"/>
                    </a:cxn>
                    <a:cxn ang="0">
                      <a:pos x="2147483647" y="2147483647"/>
                    </a:cxn>
                    <a:cxn ang="0">
                      <a:pos x="2147483647" y="2147483647"/>
                    </a:cxn>
                    <a:cxn ang="0">
                      <a:pos x="2147483647" y="2147483647"/>
                    </a:cxn>
                    <a:cxn ang="0">
                      <a:pos x="2147483647" y="2147483647"/>
                    </a:cxn>
                  </a:cxnLst>
                  <a:rect l="0" t="0" r="0" b="0"/>
                  <a:pathLst>
                    <a:path w="119" h="119">
                      <a:moveTo>
                        <a:pt x="60" y="119"/>
                      </a:moveTo>
                      <a:cubicBezTo>
                        <a:pt x="59" y="119"/>
                        <a:pt x="59" y="119"/>
                        <a:pt x="59" y="119"/>
                      </a:cubicBezTo>
                      <a:cubicBezTo>
                        <a:pt x="57" y="119"/>
                        <a:pt x="57" y="119"/>
                        <a:pt x="57" y="119"/>
                      </a:cubicBezTo>
                      <a:cubicBezTo>
                        <a:pt x="0" y="119"/>
                        <a:pt x="0" y="119"/>
                        <a:pt x="0" y="119"/>
                      </a:cubicBezTo>
                      <a:cubicBezTo>
                        <a:pt x="0" y="59"/>
                        <a:pt x="0" y="59"/>
                        <a:pt x="0" y="59"/>
                      </a:cubicBezTo>
                      <a:cubicBezTo>
                        <a:pt x="0" y="33"/>
                        <a:pt x="18" y="10"/>
                        <a:pt x="43" y="2"/>
                      </a:cubicBezTo>
                      <a:cubicBezTo>
                        <a:pt x="48" y="1"/>
                        <a:pt x="54" y="0"/>
                        <a:pt x="60" y="0"/>
                      </a:cubicBezTo>
                      <a:cubicBezTo>
                        <a:pt x="65" y="0"/>
                        <a:pt x="71" y="1"/>
                        <a:pt x="76" y="2"/>
                      </a:cubicBezTo>
                      <a:cubicBezTo>
                        <a:pt x="85" y="5"/>
                        <a:pt x="93" y="10"/>
                        <a:pt x="100" y="16"/>
                      </a:cubicBezTo>
                      <a:cubicBezTo>
                        <a:pt x="112" y="28"/>
                        <a:pt x="119" y="43"/>
                        <a:pt x="119" y="60"/>
                      </a:cubicBezTo>
                      <a:cubicBezTo>
                        <a:pt x="119" y="76"/>
                        <a:pt x="112" y="91"/>
                        <a:pt x="100" y="103"/>
                      </a:cubicBezTo>
                      <a:cubicBezTo>
                        <a:pt x="90" y="113"/>
                        <a:pt x="76" y="118"/>
                        <a:pt x="62" y="119"/>
                      </a:cubicBezTo>
                      <a:cubicBezTo>
                        <a:pt x="61" y="119"/>
                        <a:pt x="61" y="119"/>
                        <a:pt x="61" y="119"/>
                      </a:cubicBezTo>
                      <a:cubicBezTo>
                        <a:pt x="60" y="119"/>
                        <a:pt x="60" y="119"/>
                        <a:pt x="60" y="119"/>
                      </a:cubicBezTo>
                      <a:close/>
                    </a:path>
                  </a:pathLst>
                </a:custGeom>
                <a:solidFill>
                  <a:srgbClr val="16B6C2"/>
                </a:solidFill>
                <a:ln w="9525">
                  <a:noFill/>
                </a:ln>
              </p:spPr>
              <p:txBody>
                <a:bodyPr/>
                <a:lstStyle/>
                <a:p>
                  <a:endParaRPr lang="zh-CN" altLang="en-US"/>
                </a:p>
              </p:txBody>
            </p:sp>
          </p:grpSp>
          <p:sp>
            <p:nvSpPr>
              <p:cNvPr id="47125" name="文本框 695"/>
              <p:cNvSpPr txBox="1"/>
              <p:nvPr/>
            </p:nvSpPr>
            <p:spPr>
              <a:xfrm>
                <a:off x="3521469" y="1502761"/>
                <a:ext cx="895697" cy="696715"/>
              </a:xfrm>
              <a:prstGeom prst="rect">
                <a:avLst/>
              </a:prstGeom>
              <a:noFill/>
              <a:ln w="9525">
                <a:noFill/>
              </a:ln>
            </p:spPr>
            <p:txBody>
              <a:bodyPr anchor="t">
                <a:spAutoFit/>
              </a:bodyPr>
              <a:lstStyle/>
              <a:p>
                <a:pPr>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01</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1686" y="4207"/>
              <a:ext cx="1925" cy="1933"/>
              <a:chOff x="2451" y="4207"/>
              <a:chExt cx="1925" cy="1933"/>
            </a:xfrm>
          </p:grpSpPr>
          <p:grpSp>
            <p:nvGrpSpPr>
              <p:cNvPr id="673" name="组合 672"/>
              <p:cNvGrpSpPr/>
              <p:nvPr/>
            </p:nvGrpSpPr>
            <p:grpSpPr>
              <a:xfrm>
                <a:off x="2451" y="4207"/>
                <a:ext cx="681" cy="923"/>
                <a:chOff x="2012256" y="4726806"/>
                <a:chExt cx="576263" cy="781050"/>
              </a:xfrm>
              <a:solidFill>
                <a:srgbClr val="262626"/>
              </a:solidFill>
            </p:grpSpPr>
            <p:sp>
              <p:nvSpPr>
                <p:cNvPr id="674" name="Freeform 6"/>
                <p:cNvSpPr/>
                <p:nvPr/>
              </p:nvSpPr>
              <p:spPr bwMode="auto">
                <a:xfrm>
                  <a:off x="2012256" y="4726806"/>
                  <a:ext cx="457200" cy="698500"/>
                </a:xfrm>
                <a:custGeom>
                  <a:avLst/>
                  <a:gdLst>
                    <a:gd name="T0" fmla="*/ 0 w 66"/>
                    <a:gd name="T1" fmla="*/ 100 h 100"/>
                    <a:gd name="T2" fmla="*/ 0 w 66"/>
                    <a:gd name="T3" fmla="*/ 5 h 100"/>
                    <a:gd name="T4" fmla="*/ 5 w 66"/>
                    <a:gd name="T5" fmla="*/ 0 h 100"/>
                    <a:gd name="T6" fmla="*/ 5 w 66"/>
                    <a:gd name="T7" fmla="*/ 0 h 100"/>
                    <a:gd name="T8" fmla="*/ 10 w 66"/>
                    <a:gd name="T9" fmla="*/ 5 h 100"/>
                    <a:gd name="T10" fmla="*/ 10 w 66"/>
                    <a:gd name="T11" fmla="*/ 5 h 100"/>
                    <a:gd name="T12" fmla="*/ 10 w 66"/>
                    <a:gd name="T13" fmla="*/ 90 h 100"/>
                    <a:gd name="T14" fmla="*/ 61 w 66"/>
                    <a:gd name="T15" fmla="*/ 90 h 100"/>
                    <a:gd name="T16" fmla="*/ 66 w 66"/>
                    <a:gd name="T17" fmla="*/ 95 h 100"/>
                    <a:gd name="T18" fmla="*/ 66 w 66"/>
                    <a:gd name="T19" fmla="*/ 95 h 100"/>
                    <a:gd name="T20" fmla="*/ 61 w 66"/>
                    <a:gd name="T21" fmla="*/ 100 h 100"/>
                    <a:gd name="T22" fmla="*/ 61 w 66"/>
                    <a:gd name="T23" fmla="*/ 100 h 100"/>
                    <a:gd name="T24" fmla="*/ 0 w 66"/>
                    <a:gd name="T2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0">
                      <a:moveTo>
                        <a:pt x="0" y="100"/>
                      </a:moveTo>
                      <a:cubicBezTo>
                        <a:pt x="0" y="5"/>
                        <a:pt x="0" y="5"/>
                        <a:pt x="0" y="5"/>
                      </a:cubicBezTo>
                      <a:cubicBezTo>
                        <a:pt x="0" y="2"/>
                        <a:pt x="2" y="0"/>
                        <a:pt x="5" y="0"/>
                      </a:cubicBezTo>
                      <a:cubicBezTo>
                        <a:pt x="5" y="0"/>
                        <a:pt x="5" y="0"/>
                        <a:pt x="5" y="0"/>
                      </a:cubicBezTo>
                      <a:cubicBezTo>
                        <a:pt x="8" y="0"/>
                        <a:pt x="10" y="2"/>
                        <a:pt x="10" y="5"/>
                      </a:cubicBezTo>
                      <a:cubicBezTo>
                        <a:pt x="10" y="5"/>
                        <a:pt x="10" y="5"/>
                        <a:pt x="10" y="5"/>
                      </a:cubicBezTo>
                      <a:cubicBezTo>
                        <a:pt x="10" y="90"/>
                        <a:pt x="10" y="90"/>
                        <a:pt x="10" y="90"/>
                      </a:cubicBezTo>
                      <a:cubicBezTo>
                        <a:pt x="61" y="90"/>
                        <a:pt x="61" y="90"/>
                        <a:pt x="61" y="90"/>
                      </a:cubicBezTo>
                      <a:cubicBezTo>
                        <a:pt x="64" y="90"/>
                        <a:pt x="66" y="92"/>
                        <a:pt x="66" y="95"/>
                      </a:cubicBezTo>
                      <a:cubicBezTo>
                        <a:pt x="66" y="95"/>
                        <a:pt x="66" y="95"/>
                        <a:pt x="66" y="95"/>
                      </a:cubicBezTo>
                      <a:cubicBezTo>
                        <a:pt x="66" y="98"/>
                        <a:pt x="64" y="100"/>
                        <a:pt x="61" y="100"/>
                      </a:cubicBezTo>
                      <a:cubicBezTo>
                        <a:pt x="61" y="100"/>
                        <a:pt x="61" y="100"/>
                        <a:pt x="61" y="100"/>
                      </a:cubicBezTo>
                      <a:cubicBezTo>
                        <a:pt x="0" y="100"/>
                        <a:pt x="0" y="100"/>
                        <a:pt x="0" y="100"/>
                      </a:cubicBez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sp>
              <p:nvSpPr>
                <p:cNvPr id="675" name="Oval 13"/>
                <p:cNvSpPr>
                  <a:spLocks noChangeArrowheads="1"/>
                </p:cNvSpPr>
                <p:nvPr/>
              </p:nvSpPr>
              <p:spPr bwMode="auto">
                <a:xfrm>
                  <a:off x="2378969" y="5291956"/>
                  <a:ext cx="209550" cy="215900"/>
                </a:xfrm>
                <a:prstGeom prst="ellipse">
                  <a:avLst/>
                </a:pr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lt"/>
                    <a:ea typeface="+mn-ea"/>
                    <a:cs typeface="+mn-cs"/>
                  </a:endParaRPr>
                </a:p>
              </p:txBody>
            </p:sp>
          </p:grpSp>
          <p:grpSp>
            <p:nvGrpSpPr>
              <p:cNvPr id="47128" name="组合 700"/>
              <p:cNvGrpSpPr/>
              <p:nvPr/>
            </p:nvGrpSpPr>
            <p:grpSpPr>
              <a:xfrm>
                <a:off x="3238" y="4998"/>
                <a:ext cx="1138" cy="1143"/>
                <a:chOff x="2965451" y="3446463"/>
                <a:chExt cx="965316" cy="968375"/>
              </a:xfrm>
            </p:grpSpPr>
            <p:grpSp>
              <p:nvGrpSpPr>
                <p:cNvPr id="47129" name="组合 702"/>
                <p:cNvGrpSpPr/>
                <p:nvPr/>
              </p:nvGrpSpPr>
              <p:grpSpPr>
                <a:xfrm>
                  <a:off x="2965451" y="3446463"/>
                  <a:ext cx="965200" cy="968375"/>
                  <a:chOff x="2965451" y="3446463"/>
                  <a:chExt cx="965200" cy="968375"/>
                </a:xfrm>
              </p:grpSpPr>
              <p:sp>
                <p:nvSpPr>
                  <p:cNvPr id="47130" name="Freeform 20"/>
                  <p:cNvSpPr/>
                  <p:nvPr/>
                </p:nvSpPr>
                <p:spPr>
                  <a:xfrm>
                    <a:off x="2965451" y="3446463"/>
                    <a:ext cx="965200" cy="968375"/>
                  </a:xfrm>
                  <a:custGeom>
                    <a:avLst/>
                    <a:gdLst/>
                    <a:ahLst/>
                    <a:cxnLst>
                      <a:cxn ang="0">
                        <a:pos x="2147483647" y="922171648"/>
                      </a:cxn>
                      <a:cxn ang="0">
                        <a:pos x="2147483647" y="0"/>
                      </a:cxn>
                      <a:cxn ang="0">
                        <a:pos x="2147483647" y="0"/>
                      </a:cxn>
                      <a:cxn ang="0">
                        <a:pos x="2147483647" y="0"/>
                      </a:cxn>
                      <a:cxn ang="0">
                        <a:pos x="0" y="0"/>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922171648"/>
                      </a:cxn>
                    </a:cxnLst>
                    <a:rect l="0" t="0" r="0" b="0"/>
                    <a:pathLst>
                      <a:path w="139" h="139">
                        <a:moveTo>
                          <a:pt x="117" y="19"/>
                        </a:moveTo>
                        <a:cubicBezTo>
                          <a:pt x="106" y="7"/>
                          <a:pt x="90" y="0"/>
                          <a:pt x="72" y="0"/>
                        </a:cubicBezTo>
                        <a:cubicBezTo>
                          <a:pt x="71" y="0"/>
                          <a:pt x="71" y="0"/>
                          <a:pt x="70" y="0"/>
                        </a:cubicBezTo>
                        <a:cubicBezTo>
                          <a:pt x="69" y="0"/>
                          <a:pt x="68" y="0"/>
                          <a:pt x="67" y="0"/>
                        </a:cubicBezTo>
                        <a:cubicBezTo>
                          <a:pt x="0" y="0"/>
                          <a:pt x="0" y="0"/>
                          <a:pt x="0" y="0"/>
                        </a:cubicBezTo>
                        <a:cubicBezTo>
                          <a:pt x="0" y="70"/>
                          <a:pt x="0" y="70"/>
                          <a:pt x="0" y="70"/>
                        </a:cubicBezTo>
                        <a:cubicBezTo>
                          <a:pt x="0" y="70"/>
                          <a:pt x="0" y="70"/>
                          <a:pt x="0" y="70"/>
                        </a:cubicBezTo>
                        <a:cubicBezTo>
                          <a:pt x="0" y="70"/>
                          <a:pt x="0" y="69"/>
                          <a:pt x="0" y="69"/>
                        </a:cubicBezTo>
                        <a:cubicBezTo>
                          <a:pt x="0" y="101"/>
                          <a:pt x="21" y="128"/>
                          <a:pt x="50" y="136"/>
                        </a:cubicBezTo>
                        <a:cubicBezTo>
                          <a:pt x="56" y="138"/>
                          <a:pt x="63" y="139"/>
                          <a:pt x="70" y="139"/>
                        </a:cubicBezTo>
                        <a:cubicBezTo>
                          <a:pt x="76" y="139"/>
                          <a:pt x="83" y="138"/>
                          <a:pt x="89" y="136"/>
                        </a:cubicBezTo>
                        <a:cubicBezTo>
                          <a:pt x="100" y="133"/>
                          <a:pt x="109" y="127"/>
                          <a:pt x="117" y="120"/>
                        </a:cubicBezTo>
                        <a:cubicBezTo>
                          <a:pt x="131" y="107"/>
                          <a:pt x="139" y="89"/>
                          <a:pt x="139" y="69"/>
                        </a:cubicBezTo>
                        <a:cubicBezTo>
                          <a:pt x="139" y="49"/>
                          <a:pt x="131" y="31"/>
                          <a:pt x="117" y="19"/>
                        </a:cubicBezTo>
                        <a:close/>
                      </a:path>
                    </a:pathLst>
                  </a:custGeom>
                  <a:solidFill>
                    <a:srgbClr val="EAA700"/>
                  </a:solidFill>
                  <a:ln w="9525">
                    <a:noFill/>
                  </a:ln>
                </p:spPr>
                <p:txBody>
                  <a:bodyPr/>
                  <a:lstStyle/>
                  <a:p>
                    <a:endParaRPr lang="zh-CN" altLang="en-US"/>
                  </a:p>
                </p:txBody>
              </p:sp>
              <p:sp>
                <p:nvSpPr>
                  <p:cNvPr id="47131" name="Freeform 21"/>
                  <p:cNvSpPr/>
                  <p:nvPr/>
                </p:nvSpPr>
                <p:spPr>
                  <a:xfrm>
                    <a:off x="3000376" y="3481388"/>
                    <a:ext cx="896938" cy="900113"/>
                  </a:xfrm>
                  <a:custGeom>
                    <a:avLst/>
                    <a:gdLst/>
                    <a:ahLst/>
                    <a:cxnLst>
                      <a:cxn ang="0">
                        <a:pos x="2147483647" y="2147483647"/>
                      </a:cxn>
                      <a:cxn ang="0">
                        <a:pos x="2147483647" y="2147483647"/>
                      </a:cxn>
                      <a:cxn ang="0">
                        <a:pos x="0" y="2147483647"/>
                      </a:cxn>
                      <a:cxn ang="0">
                        <a:pos x="0" y="0"/>
                      </a:cxn>
                      <a:cxn ang="0">
                        <a:pos x="2147483647" y="0"/>
                      </a:cxn>
                      <a:cxn ang="0">
                        <a:pos x="2147483647" y="0"/>
                      </a:cxn>
                      <a:cxn ang="0">
                        <a:pos x="2147483647" y="0"/>
                      </a:cxn>
                      <a:cxn ang="0">
                        <a:pos x="2147483647" y="0"/>
                      </a:cxn>
                      <a:cxn ang="0">
                        <a:pos x="2147483647" y="0"/>
                      </a:cxn>
                      <a:cxn ang="0">
                        <a:pos x="2147483647" y="827685312"/>
                      </a:cxn>
                      <a:cxn ang="0">
                        <a:pos x="2147483647" y="2147483647"/>
                      </a:cxn>
                      <a:cxn ang="0">
                        <a:pos x="2147483647" y="2147483647"/>
                      </a:cxn>
                      <a:cxn ang="0">
                        <a:pos x="2147483647" y="2147483647"/>
                      </a:cxn>
                      <a:cxn ang="0">
                        <a:pos x="2147483647" y="2147483647"/>
                      </a:cxn>
                    </a:cxnLst>
                    <a:rect l="0" t="0" r="0" b="0"/>
                    <a:pathLst>
                      <a:path w="129" h="129">
                        <a:moveTo>
                          <a:pt x="65" y="129"/>
                        </a:moveTo>
                        <a:cubicBezTo>
                          <a:pt x="59" y="129"/>
                          <a:pt x="52" y="128"/>
                          <a:pt x="47" y="126"/>
                        </a:cubicBezTo>
                        <a:cubicBezTo>
                          <a:pt x="19" y="118"/>
                          <a:pt x="0" y="93"/>
                          <a:pt x="0" y="65"/>
                        </a:cubicBezTo>
                        <a:cubicBezTo>
                          <a:pt x="0" y="0"/>
                          <a:pt x="0" y="0"/>
                          <a:pt x="0" y="0"/>
                        </a:cubicBezTo>
                        <a:cubicBezTo>
                          <a:pt x="62" y="0"/>
                          <a:pt x="62" y="0"/>
                          <a:pt x="62" y="0"/>
                        </a:cubicBezTo>
                        <a:cubicBezTo>
                          <a:pt x="63" y="0"/>
                          <a:pt x="63" y="0"/>
                          <a:pt x="63" y="0"/>
                        </a:cubicBezTo>
                        <a:cubicBezTo>
                          <a:pt x="64" y="0"/>
                          <a:pt x="64" y="0"/>
                          <a:pt x="65" y="0"/>
                        </a:cubicBezTo>
                        <a:cubicBezTo>
                          <a:pt x="65" y="0"/>
                          <a:pt x="66" y="0"/>
                          <a:pt x="66" y="0"/>
                        </a:cubicBezTo>
                        <a:cubicBezTo>
                          <a:pt x="67" y="0"/>
                          <a:pt x="67" y="0"/>
                          <a:pt x="67" y="0"/>
                        </a:cubicBezTo>
                        <a:cubicBezTo>
                          <a:pt x="83" y="0"/>
                          <a:pt x="98" y="7"/>
                          <a:pt x="109" y="17"/>
                        </a:cubicBezTo>
                        <a:cubicBezTo>
                          <a:pt x="122" y="30"/>
                          <a:pt x="129" y="46"/>
                          <a:pt x="129" y="64"/>
                        </a:cubicBezTo>
                        <a:cubicBezTo>
                          <a:pt x="129" y="82"/>
                          <a:pt x="122" y="99"/>
                          <a:pt x="109" y="111"/>
                        </a:cubicBezTo>
                        <a:cubicBezTo>
                          <a:pt x="101" y="118"/>
                          <a:pt x="92" y="123"/>
                          <a:pt x="83" y="126"/>
                        </a:cubicBezTo>
                        <a:cubicBezTo>
                          <a:pt x="77" y="128"/>
                          <a:pt x="71" y="129"/>
                          <a:pt x="65" y="129"/>
                        </a:cubicBezTo>
                        <a:close/>
                      </a:path>
                    </a:pathLst>
                  </a:custGeom>
                  <a:solidFill>
                    <a:srgbClr val="D72401"/>
                  </a:solidFill>
                  <a:ln w="9525">
                    <a:noFill/>
                  </a:ln>
                </p:spPr>
                <p:txBody>
                  <a:bodyPr/>
                  <a:lstStyle/>
                  <a:p>
                    <a:endParaRPr lang="zh-CN" altLang="en-US"/>
                  </a:p>
                </p:txBody>
              </p:sp>
              <p:sp>
                <p:nvSpPr>
                  <p:cNvPr id="47132" name="Freeform 22"/>
                  <p:cNvSpPr/>
                  <p:nvPr/>
                </p:nvSpPr>
                <p:spPr>
                  <a:xfrm>
                    <a:off x="3000376" y="3481388"/>
                    <a:ext cx="896938" cy="900113"/>
                  </a:xfrm>
                  <a:custGeom>
                    <a:avLst/>
                    <a:gdLst/>
                    <a:ahLst/>
                    <a:cxnLst>
                      <a:cxn ang="0">
                        <a:pos x="2147483647" y="2147483647"/>
                      </a:cxn>
                      <a:cxn ang="0">
                        <a:pos x="2147483647" y="2147483647"/>
                      </a:cxn>
                      <a:cxn ang="0">
                        <a:pos x="0" y="2147483647"/>
                      </a:cxn>
                      <a:cxn ang="0">
                        <a:pos x="0" y="0"/>
                      </a:cxn>
                      <a:cxn ang="0">
                        <a:pos x="2147483647" y="0"/>
                      </a:cxn>
                      <a:cxn ang="0">
                        <a:pos x="2147483647" y="0"/>
                      </a:cxn>
                      <a:cxn ang="0">
                        <a:pos x="2147483647" y="0"/>
                      </a:cxn>
                      <a:cxn ang="0">
                        <a:pos x="2147483647" y="0"/>
                      </a:cxn>
                      <a:cxn ang="0">
                        <a:pos x="2147483647" y="0"/>
                      </a:cxn>
                      <a:cxn ang="0">
                        <a:pos x="2147483647" y="827685312"/>
                      </a:cxn>
                      <a:cxn ang="0">
                        <a:pos x="2147483647" y="2147483647"/>
                      </a:cxn>
                      <a:cxn ang="0">
                        <a:pos x="2147483647" y="2147483647"/>
                      </a:cxn>
                      <a:cxn ang="0">
                        <a:pos x="2147483647" y="2147483647"/>
                      </a:cxn>
                      <a:cxn ang="0">
                        <a:pos x="2147483647" y="2147483647"/>
                      </a:cxn>
                    </a:cxnLst>
                    <a:rect l="0" t="0" r="0" b="0"/>
                    <a:pathLst>
                      <a:path w="129" h="129">
                        <a:moveTo>
                          <a:pt x="65" y="129"/>
                        </a:moveTo>
                        <a:cubicBezTo>
                          <a:pt x="59" y="129"/>
                          <a:pt x="52" y="128"/>
                          <a:pt x="47" y="126"/>
                        </a:cubicBezTo>
                        <a:cubicBezTo>
                          <a:pt x="19" y="118"/>
                          <a:pt x="0" y="93"/>
                          <a:pt x="0" y="65"/>
                        </a:cubicBezTo>
                        <a:cubicBezTo>
                          <a:pt x="0" y="0"/>
                          <a:pt x="0" y="0"/>
                          <a:pt x="0" y="0"/>
                        </a:cubicBezTo>
                        <a:cubicBezTo>
                          <a:pt x="62" y="0"/>
                          <a:pt x="62" y="0"/>
                          <a:pt x="62" y="0"/>
                        </a:cubicBezTo>
                        <a:cubicBezTo>
                          <a:pt x="63" y="0"/>
                          <a:pt x="63" y="0"/>
                          <a:pt x="63" y="0"/>
                        </a:cubicBezTo>
                        <a:cubicBezTo>
                          <a:pt x="64" y="0"/>
                          <a:pt x="64" y="0"/>
                          <a:pt x="65" y="0"/>
                        </a:cubicBezTo>
                        <a:cubicBezTo>
                          <a:pt x="65" y="0"/>
                          <a:pt x="66" y="0"/>
                          <a:pt x="66" y="0"/>
                        </a:cubicBezTo>
                        <a:cubicBezTo>
                          <a:pt x="67" y="0"/>
                          <a:pt x="67" y="0"/>
                          <a:pt x="67" y="0"/>
                        </a:cubicBezTo>
                        <a:cubicBezTo>
                          <a:pt x="83" y="0"/>
                          <a:pt x="98" y="7"/>
                          <a:pt x="109" y="17"/>
                        </a:cubicBezTo>
                        <a:cubicBezTo>
                          <a:pt x="122" y="30"/>
                          <a:pt x="129" y="46"/>
                          <a:pt x="129" y="64"/>
                        </a:cubicBezTo>
                        <a:cubicBezTo>
                          <a:pt x="129" y="82"/>
                          <a:pt x="122" y="99"/>
                          <a:pt x="109" y="111"/>
                        </a:cubicBezTo>
                        <a:cubicBezTo>
                          <a:pt x="101" y="118"/>
                          <a:pt x="92" y="123"/>
                          <a:pt x="83" y="126"/>
                        </a:cubicBezTo>
                        <a:cubicBezTo>
                          <a:pt x="77" y="128"/>
                          <a:pt x="71" y="129"/>
                          <a:pt x="65" y="129"/>
                        </a:cubicBezTo>
                        <a:close/>
                      </a:path>
                    </a:pathLst>
                  </a:custGeom>
                  <a:solidFill>
                    <a:srgbClr val="FFFAE6"/>
                  </a:solidFill>
                  <a:ln w="9525">
                    <a:noFill/>
                  </a:ln>
                </p:spPr>
                <p:txBody>
                  <a:bodyPr/>
                  <a:lstStyle/>
                  <a:p>
                    <a:endParaRPr lang="zh-CN" altLang="en-US"/>
                  </a:p>
                </p:txBody>
              </p:sp>
              <p:sp>
                <p:nvSpPr>
                  <p:cNvPr id="47133" name="Freeform 23"/>
                  <p:cNvSpPr/>
                  <p:nvPr/>
                </p:nvSpPr>
                <p:spPr>
                  <a:xfrm>
                    <a:off x="3035301" y="3516313"/>
                    <a:ext cx="827088" cy="830263"/>
                  </a:xfrm>
                  <a:custGeom>
                    <a:avLst/>
                    <a:gdLst/>
                    <a:ahLst/>
                    <a:cxnLst>
                      <a:cxn ang="0">
                        <a:pos x="2147483647" y="2147483647"/>
                      </a:cxn>
                      <a:cxn ang="0">
                        <a:pos x="2077200256" y="2147483647"/>
                      </a:cxn>
                      <a:cxn ang="0">
                        <a:pos x="0" y="2147483647"/>
                      </a:cxn>
                      <a:cxn ang="0">
                        <a:pos x="0" y="0"/>
                      </a:cxn>
                      <a:cxn ang="0">
                        <a:pos x="2147483647" y="0"/>
                      </a:cxn>
                      <a:cxn ang="0">
                        <a:pos x="2147483647" y="0"/>
                      </a:cxn>
                      <a:cxn ang="0">
                        <a:pos x="2147483647" y="0"/>
                      </a:cxn>
                      <a:cxn ang="0">
                        <a:pos x="2147483647" y="0"/>
                      </a:cxn>
                      <a:cxn ang="0">
                        <a:pos x="2147483647" y="0"/>
                      </a:cxn>
                      <a:cxn ang="0">
                        <a:pos x="2147483647" y="778856448"/>
                      </a:cxn>
                      <a:cxn ang="0">
                        <a:pos x="2147483647" y="2147483647"/>
                      </a:cxn>
                      <a:cxn ang="0">
                        <a:pos x="2147483647" y="2147483647"/>
                      </a:cxn>
                      <a:cxn ang="0">
                        <a:pos x="2147483647" y="2147483647"/>
                      </a:cxn>
                      <a:cxn ang="0">
                        <a:pos x="2147483647" y="2147483647"/>
                      </a:cxn>
                    </a:cxnLst>
                    <a:rect l="0" t="0" r="0" b="0"/>
                    <a:pathLst>
                      <a:path w="119" h="119">
                        <a:moveTo>
                          <a:pt x="60" y="119"/>
                        </a:moveTo>
                        <a:cubicBezTo>
                          <a:pt x="54" y="119"/>
                          <a:pt x="48" y="118"/>
                          <a:pt x="43" y="116"/>
                        </a:cubicBezTo>
                        <a:cubicBezTo>
                          <a:pt x="18" y="109"/>
                          <a:pt x="0" y="86"/>
                          <a:pt x="0" y="60"/>
                        </a:cubicBezTo>
                        <a:cubicBezTo>
                          <a:pt x="0" y="0"/>
                          <a:pt x="0" y="0"/>
                          <a:pt x="0" y="0"/>
                        </a:cubicBezTo>
                        <a:cubicBezTo>
                          <a:pt x="57" y="0"/>
                          <a:pt x="57" y="0"/>
                          <a:pt x="57" y="0"/>
                        </a:cubicBezTo>
                        <a:cubicBezTo>
                          <a:pt x="58" y="0"/>
                          <a:pt x="58" y="0"/>
                          <a:pt x="58" y="0"/>
                        </a:cubicBezTo>
                        <a:cubicBezTo>
                          <a:pt x="59" y="0"/>
                          <a:pt x="59" y="0"/>
                          <a:pt x="60" y="0"/>
                        </a:cubicBezTo>
                        <a:cubicBezTo>
                          <a:pt x="60" y="0"/>
                          <a:pt x="60" y="0"/>
                          <a:pt x="61" y="0"/>
                        </a:cubicBezTo>
                        <a:cubicBezTo>
                          <a:pt x="62" y="0"/>
                          <a:pt x="62" y="0"/>
                          <a:pt x="62" y="0"/>
                        </a:cubicBezTo>
                        <a:cubicBezTo>
                          <a:pt x="76" y="0"/>
                          <a:pt x="90" y="6"/>
                          <a:pt x="100" y="16"/>
                        </a:cubicBezTo>
                        <a:cubicBezTo>
                          <a:pt x="112" y="27"/>
                          <a:pt x="119" y="43"/>
                          <a:pt x="119" y="59"/>
                        </a:cubicBezTo>
                        <a:cubicBezTo>
                          <a:pt x="119" y="76"/>
                          <a:pt x="112" y="91"/>
                          <a:pt x="100" y="102"/>
                        </a:cubicBezTo>
                        <a:cubicBezTo>
                          <a:pt x="93" y="109"/>
                          <a:pt x="85" y="114"/>
                          <a:pt x="76" y="116"/>
                        </a:cubicBezTo>
                        <a:cubicBezTo>
                          <a:pt x="71" y="118"/>
                          <a:pt x="65" y="119"/>
                          <a:pt x="60" y="119"/>
                        </a:cubicBezTo>
                        <a:close/>
                      </a:path>
                    </a:pathLst>
                  </a:custGeom>
                  <a:solidFill>
                    <a:srgbClr val="EAA700"/>
                  </a:solidFill>
                  <a:ln w="9525">
                    <a:noFill/>
                  </a:ln>
                </p:spPr>
                <p:txBody>
                  <a:bodyPr/>
                  <a:lstStyle/>
                  <a:p>
                    <a:endParaRPr lang="zh-CN" altLang="en-US"/>
                  </a:p>
                </p:txBody>
              </p:sp>
            </p:grpSp>
            <p:sp>
              <p:nvSpPr>
                <p:cNvPr id="47134" name="文本框 703"/>
                <p:cNvSpPr txBox="1"/>
                <p:nvPr/>
              </p:nvSpPr>
              <p:spPr>
                <a:xfrm>
                  <a:off x="3035070" y="3578416"/>
                  <a:ext cx="895697" cy="696198"/>
                </a:xfrm>
                <a:prstGeom prst="rect">
                  <a:avLst/>
                </a:prstGeom>
                <a:noFill/>
                <a:ln w="9525">
                  <a:noFill/>
                </a:ln>
              </p:spPr>
              <p:txBody>
                <a:bodyPr anchor="t">
                  <a:spAutoFit/>
                </a:bodyPr>
                <a:lstStyle/>
                <a:p>
                  <a:pPr>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02</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grpSp>
        </p:grpSp>
        <p:grpSp>
          <p:nvGrpSpPr>
            <p:cNvPr id="47137" name="组合 709"/>
            <p:cNvGrpSpPr/>
            <p:nvPr/>
          </p:nvGrpSpPr>
          <p:grpSpPr>
            <a:xfrm>
              <a:off x="5503" y="4998"/>
              <a:ext cx="1138" cy="1145"/>
              <a:chOff x="4883151" y="3509963"/>
              <a:chExt cx="965200" cy="968375"/>
            </a:xfrm>
          </p:grpSpPr>
          <p:grpSp>
            <p:nvGrpSpPr>
              <p:cNvPr id="47138" name="组合 711"/>
              <p:cNvGrpSpPr/>
              <p:nvPr/>
            </p:nvGrpSpPr>
            <p:grpSpPr>
              <a:xfrm>
                <a:off x="4883151" y="3509963"/>
                <a:ext cx="965200" cy="968375"/>
                <a:chOff x="4883151" y="3509963"/>
                <a:chExt cx="965200" cy="968375"/>
              </a:xfrm>
            </p:grpSpPr>
            <p:sp>
              <p:nvSpPr>
                <p:cNvPr id="47139" name="Freeform 24"/>
                <p:cNvSpPr/>
                <p:nvPr/>
              </p:nvSpPr>
              <p:spPr>
                <a:xfrm>
                  <a:off x="4883151" y="3509963"/>
                  <a:ext cx="965200" cy="968375"/>
                </a:xfrm>
                <a:custGeom>
                  <a:avLst/>
                  <a:gdLst/>
                  <a:ahLst/>
                  <a:cxnLst>
                    <a:cxn ang="0">
                      <a:pos x="2147483647" y="922171648"/>
                    </a:cxn>
                    <a:cxn ang="0">
                      <a:pos x="2147483647" y="0"/>
                    </a:cxn>
                    <a:cxn ang="0">
                      <a:pos x="2147483647" y="0"/>
                    </a:cxn>
                    <a:cxn ang="0">
                      <a:pos x="2147483647" y="0"/>
                    </a:cxn>
                    <a:cxn ang="0">
                      <a:pos x="0" y="0"/>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922171648"/>
                    </a:cxn>
                  </a:cxnLst>
                  <a:rect l="0" t="0" r="0" b="0"/>
                  <a:pathLst>
                    <a:path w="139" h="139">
                      <a:moveTo>
                        <a:pt x="117" y="19"/>
                      </a:moveTo>
                      <a:cubicBezTo>
                        <a:pt x="105" y="8"/>
                        <a:pt x="90" y="1"/>
                        <a:pt x="72" y="0"/>
                      </a:cubicBezTo>
                      <a:cubicBezTo>
                        <a:pt x="71" y="0"/>
                        <a:pt x="71" y="0"/>
                        <a:pt x="70" y="0"/>
                      </a:cubicBezTo>
                      <a:cubicBezTo>
                        <a:pt x="69" y="0"/>
                        <a:pt x="68" y="0"/>
                        <a:pt x="67" y="0"/>
                      </a:cubicBezTo>
                      <a:cubicBezTo>
                        <a:pt x="0" y="0"/>
                        <a:pt x="0" y="0"/>
                        <a:pt x="0" y="0"/>
                      </a:cubicBezTo>
                      <a:cubicBezTo>
                        <a:pt x="0" y="70"/>
                        <a:pt x="0" y="70"/>
                        <a:pt x="0" y="70"/>
                      </a:cubicBezTo>
                      <a:cubicBezTo>
                        <a:pt x="0" y="70"/>
                        <a:pt x="0" y="70"/>
                        <a:pt x="0" y="70"/>
                      </a:cubicBezTo>
                      <a:cubicBezTo>
                        <a:pt x="0" y="70"/>
                        <a:pt x="0" y="70"/>
                        <a:pt x="0" y="69"/>
                      </a:cubicBezTo>
                      <a:cubicBezTo>
                        <a:pt x="0" y="101"/>
                        <a:pt x="21" y="128"/>
                        <a:pt x="50" y="136"/>
                      </a:cubicBezTo>
                      <a:cubicBezTo>
                        <a:pt x="56" y="138"/>
                        <a:pt x="63" y="139"/>
                        <a:pt x="70" y="139"/>
                      </a:cubicBezTo>
                      <a:cubicBezTo>
                        <a:pt x="76" y="139"/>
                        <a:pt x="83" y="138"/>
                        <a:pt x="89" y="136"/>
                      </a:cubicBezTo>
                      <a:cubicBezTo>
                        <a:pt x="100" y="133"/>
                        <a:pt x="109" y="128"/>
                        <a:pt x="117" y="120"/>
                      </a:cubicBezTo>
                      <a:cubicBezTo>
                        <a:pt x="131" y="107"/>
                        <a:pt x="139" y="89"/>
                        <a:pt x="139" y="69"/>
                      </a:cubicBezTo>
                      <a:cubicBezTo>
                        <a:pt x="139" y="50"/>
                        <a:pt x="131" y="32"/>
                        <a:pt x="117" y="19"/>
                      </a:cubicBezTo>
                      <a:close/>
                    </a:path>
                  </a:pathLst>
                </a:custGeom>
                <a:solidFill>
                  <a:srgbClr val="DB1951"/>
                </a:solidFill>
                <a:ln w="9525">
                  <a:noFill/>
                </a:ln>
              </p:spPr>
              <p:txBody>
                <a:bodyPr/>
                <a:lstStyle/>
                <a:p>
                  <a:endParaRPr lang="zh-CN" altLang="en-US"/>
                </a:p>
              </p:txBody>
            </p:sp>
            <p:sp>
              <p:nvSpPr>
                <p:cNvPr id="47140" name="Freeform 25"/>
                <p:cNvSpPr/>
                <p:nvPr/>
              </p:nvSpPr>
              <p:spPr>
                <a:xfrm>
                  <a:off x="4916488" y="3544888"/>
                  <a:ext cx="896938" cy="898525"/>
                </a:xfrm>
                <a:custGeom>
                  <a:avLst/>
                  <a:gdLst/>
                  <a:ahLst/>
                  <a:cxnLst>
                    <a:cxn ang="0">
                      <a:pos x="2147483647" y="2147483647"/>
                    </a:cxn>
                    <a:cxn ang="0">
                      <a:pos x="2147483647" y="2147483647"/>
                    </a:cxn>
                    <a:cxn ang="0">
                      <a:pos x="0" y="2147483647"/>
                    </a:cxn>
                    <a:cxn ang="0">
                      <a:pos x="0" y="0"/>
                    </a:cxn>
                    <a:cxn ang="0">
                      <a:pos x="2147483647" y="0"/>
                    </a:cxn>
                    <a:cxn ang="0">
                      <a:pos x="2147483647" y="0"/>
                    </a:cxn>
                    <a:cxn ang="0">
                      <a:pos x="2147483647" y="0"/>
                    </a:cxn>
                    <a:cxn ang="0">
                      <a:pos x="2147483647" y="0"/>
                    </a:cxn>
                    <a:cxn ang="0">
                      <a:pos x="2147483647" y="0"/>
                    </a:cxn>
                    <a:cxn ang="0">
                      <a:pos x="2147483647" y="873282688"/>
                    </a:cxn>
                    <a:cxn ang="0">
                      <a:pos x="2147483647" y="2147483647"/>
                    </a:cxn>
                    <a:cxn ang="0">
                      <a:pos x="2147483647" y="2147483647"/>
                    </a:cxn>
                    <a:cxn ang="0">
                      <a:pos x="2147483647" y="2147483647"/>
                    </a:cxn>
                    <a:cxn ang="0">
                      <a:pos x="2147483647" y="2147483647"/>
                    </a:cxn>
                  </a:cxnLst>
                  <a:rect l="0" t="0" r="0" b="0"/>
                  <a:pathLst>
                    <a:path w="129" h="129">
                      <a:moveTo>
                        <a:pt x="65" y="129"/>
                      </a:moveTo>
                      <a:cubicBezTo>
                        <a:pt x="59" y="129"/>
                        <a:pt x="52" y="128"/>
                        <a:pt x="47" y="126"/>
                      </a:cubicBezTo>
                      <a:cubicBezTo>
                        <a:pt x="19" y="119"/>
                        <a:pt x="0" y="93"/>
                        <a:pt x="0" y="65"/>
                      </a:cubicBezTo>
                      <a:cubicBezTo>
                        <a:pt x="0" y="0"/>
                        <a:pt x="0" y="0"/>
                        <a:pt x="0" y="0"/>
                      </a:cubicBezTo>
                      <a:cubicBezTo>
                        <a:pt x="62" y="0"/>
                        <a:pt x="62" y="0"/>
                        <a:pt x="62" y="0"/>
                      </a:cubicBezTo>
                      <a:cubicBezTo>
                        <a:pt x="63" y="0"/>
                        <a:pt x="63" y="0"/>
                        <a:pt x="63" y="0"/>
                      </a:cubicBezTo>
                      <a:cubicBezTo>
                        <a:pt x="64" y="0"/>
                        <a:pt x="64" y="0"/>
                        <a:pt x="65" y="0"/>
                      </a:cubicBezTo>
                      <a:cubicBezTo>
                        <a:pt x="65" y="0"/>
                        <a:pt x="66" y="0"/>
                        <a:pt x="66" y="0"/>
                      </a:cubicBezTo>
                      <a:cubicBezTo>
                        <a:pt x="67" y="0"/>
                        <a:pt x="67" y="0"/>
                        <a:pt x="67" y="0"/>
                      </a:cubicBezTo>
                      <a:cubicBezTo>
                        <a:pt x="83" y="1"/>
                        <a:pt x="97" y="7"/>
                        <a:pt x="109" y="18"/>
                      </a:cubicBezTo>
                      <a:cubicBezTo>
                        <a:pt x="122" y="30"/>
                        <a:pt x="129" y="47"/>
                        <a:pt x="129" y="64"/>
                      </a:cubicBezTo>
                      <a:cubicBezTo>
                        <a:pt x="129" y="82"/>
                        <a:pt x="122" y="99"/>
                        <a:pt x="109" y="111"/>
                      </a:cubicBezTo>
                      <a:cubicBezTo>
                        <a:pt x="101" y="118"/>
                        <a:pt x="92" y="124"/>
                        <a:pt x="83" y="126"/>
                      </a:cubicBezTo>
                      <a:cubicBezTo>
                        <a:pt x="77" y="128"/>
                        <a:pt x="71" y="129"/>
                        <a:pt x="65" y="129"/>
                      </a:cubicBezTo>
                      <a:close/>
                    </a:path>
                  </a:pathLst>
                </a:custGeom>
                <a:solidFill>
                  <a:srgbClr val="FF3C38"/>
                </a:solidFill>
                <a:ln w="9525">
                  <a:noFill/>
                </a:ln>
              </p:spPr>
              <p:txBody>
                <a:bodyPr/>
                <a:lstStyle/>
                <a:p>
                  <a:endParaRPr lang="zh-CN" altLang="en-US"/>
                </a:p>
              </p:txBody>
            </p:sp>
            <p:sp>
              <p:nvSpPr>
                <p:cNvPr id="47141" name="Freeform 26"/>
                <p:cNvSpPr/>
                <p:nvPr/>
              </p:nvSpPr>
              <p:spPr>
                <a:xfrm>
                  <a:off x="4916488" y="3544888"/>
                  <a:ext cx="896938" cy="898525"/>
                </a:xfrm>
                <a:custGeom>
                  <a:avLst/>
                  <a:gdLst/>
                  <a:ahLst/>
                  <a:cxnLst>
                    <a:cxn ang="0">
                      <a:pos x="2147483647" y="2147483647"/>
                    </a:cxn>
                    <a:cxn ang="0">
                      <a:pos x="2147483647" y="2147483647"/>
                    </a:cxn>
                    <a:cxn ang="0">
                      <a:pos x="0" y="2147483647"/>
                    </a:cxn>
                    <a:cxn ang="0">
                      <a:pos x="0" y="0"/>
                    </a:cxn>
                    <a:cxn ang="0">
                      <a:pos x="2147483647" y="0"/>
                    </a:cxn>
                    <a:cxn ang="0">
                      <a:pos x="2147483647" y="0"/>
                    </a:cxn>
                    <a:cxn ang="0">
                      <a:pos x="2147483647" y="0"/>
                    </a:cxn>
                    <a:cxn ang="0">
                      <a:pos x="2147483647" y="0"/>
                    </a:cxn>
                    <a:cxn ang="0">
                      <a:pos x="2147483647" y="0"/>
                    </a:cxn>
                    <a:cxn ang="0">
                      <a:pos x="2147483647" y="873282688"/>
                    </a:cxn>
                    <a:cxn ang="0">
                      <a:pos x="2147483647" y="2147483647"/>
                    </a:cxn>
                    <a:cxn ang="0">
                      <a:pos x="2147483647" y="2147483647"/>
                    </a:cxn>
                    <a:cxn ang="0">
                      <a:pos x="2147483647" y="2147483647"/>
                    </a:cxn>
                    <a:cxn ang="0">
                      <a:pos x="2147483647" y="2147483647"/>
                    </a:cxn>
                  </a:cxnLst>
                  <a:rect l="0" t="0" r="0" b="0"/>
                  <a:pathLst>
                    <a:path w="129" h="129">
                      <a:moveTo>
                        <a:pt x="65" y="129"/>
                      </a:moveTo>
                      <a:cubicBezTo>
                        <a:pt x="59" y="129"/>
                        <a:pt x="52" y="128"/>
                        <a:pt x="47" y="126"/>
                      </a:cubicBezTo>
                      <a:cubicBezTo>
                        <a:pt x="19" y="119"/>
                        <a:pt x="0" y="93"/>
                        <a:pt x="0" y="65"/>
                      </a:cubicBezTo>
                      <a:cubicBezTo>
                        <a:pt x="0" y="0"/>
                        <a:pt x="0" y="0"/>
                        <a:pt x="0" y="0"/>
                      </a:cubicBezTo>
                      <a:cubicBezTo>
                        <a:pt x="62" y="0"/>
                        <a:pt x="62" y="0"/>
                        <a:pt x="62" y="0"/>
                      </a:cubicBezTo>
                      <a:cubicBezTo>
                        <a:pt x="63" y="0"/>
                        <a:pt x="63" y="0"/>
                        <a:pt x="63" y="0"/>
                      </a:cubicBezTo>
                      <a:cubicBezTo>
                        <a:pt x="64" y="0"/>
                        <a:pt x="64" y="0"/>
                        <a:pt x="65" y="0"/>
                      </a:cubicBezTo>
                      <a:cubicBezTo>
                        <a:pt x="65" y="0"/>
                        <a:pt x="66" y="0"/>
                        <a:pt x="66" y="0"/>
                      </a:cubicBezTo>
                      <a:cubicBezTo>
                        <a:pt x="67" y="0"/>
                        <a:pt x="67" y="0"/>
                        <a:pt x="67" y="0"/>
                      </a:cubicBezTo>
                      <a:cubicBezTo>
                        <a:pt x="83" y="1"/>
                        <a:pt x="97" y="7"/>
                        <a:pt x="109" y="18"/>
                      </a:cubicBezTo>
                      <a:cubicBezTo>
                        <a:pt x="122" y="30"/>
                        <a:pt x="129" y="47"/>
                        <a:pt x="129" y="64"/>
                      </a:cubicBezTo>
                      <a:cubicBezTo>
                        <a:pt x="129" y="82"/>
                        <a:pt x="122" y="99"/>
                        <a:pt x="109" y="111"/>
                      </a:cubicBezTo>
                      <a:cubicBezTo>
                        <a:pt x="101" y="118"/>
                        <a:pt x="92" y="124"/>
                        <a:pt x="83" y="126"/>
                      </a:cubicBezTo>
                      <a:cubicBezTo>
                        <a:pt x="77" y="128"/>
                        <a:pt x="71" y="129"/>
                        <a:pt x="65" y="129"/>
                      </a:cubicBezTo>
                      <a:close/>
                    </a:path>
                  </a:pathLst>
                </a:custGeom>
                <a:solidFill>
                  <a:srgbClr val="FFFAE6"/>
                </a:solidFill>
                <a:ln w="9525">
                  <a:noFill/>
                </a:ln>
              </p:spPr>
              <p:txBody>
                <a:bodyPr/>
                <a:lstStyle/>
                <a:p>
                  <a:endParaRPr lang="zh-CN" altLang="en-US"/>
                </a:p>
              </p:txBody>
            </p:sp>
            <p:sp>
              <p:nvSpPr>
                <p:cNvPr id="47142" name="Freeform 27"/>
                <p:cNvSpPr/>
                <p:nvPr/>
              </p:nvSpPr>
              <p:spPr>
                <a:xfrm>
                  <a:off x="4951413" y="3579813"/>
                  <a:ext cx="827088" cy="828675"/>
                </a:xfrm>
                <a:custGeom>
                  <a:avLst/>
                  <a:gdLst/>
                  <a:ahLst/>
                  <a:cxnLst>
                    <a:cxn ang="0">
                      <a:pos x="2147483647" y="2147483647"/>
                    </a:cxn>
                    <a:cxn ang="0">
                      <a:pos x="2077200256" y="2147483647"/>
                    </a:cxn>
                    <a:cxn ang="0">
                      <a:pos x="0" y="2147483647"/>
                    </a:cxn>
                    <a:cxn ang="0">
                      <a:pos x="0" y="0"/>
                    </a:cxn>
                    <a:cxn ang="0">
                      <a:pos x="2147483647" y="0"/>
                    </a:cxn>
                    <a:cxn ang="0">
                      <a:pos x="2147483647" y="0"/>
                    </a:cxn>
                    <a:cxn ang="0">
                      <a:pos x="2147483647" y="0"/>
                    </a:cxn>
                    <a:cxn ang="0">
                      <a:pos x="2147483647" y="0"/>
                    </a:cxn>
                    <a:cxn ang="0">
                      <a:pos x="2147483647" y="0"/>
                    </a:cxn>
                    <a:cxn ang="0">
                      <a:pos x="2147483647" y="775876544"/>
                    </a:cxn>
                    <a:cxn ang="0">
                      <a:pos x="2147483647" y="2147483647"/>
                    </a:cxn>
                    <a:cxn ang="0">
                      <a:pos x="2147483647" y="2147483647"/>
                    </a:cxn>
                    <a:cxn ang="0">
                      <a:pos x="2147483647" y="2147483647"/>
                    </a:cxn>
                    <a:cxn ang="0">
                      <a:pos x="2147483647" y="2147483647"/>
                    </a:cxn>
                  </a:cxnLst>
                  <a:rect l="0" t="0" r="0" b="0"/>
                  <a:pathLst>
                    <a:path w="119" h="119">
                      <a:moveTo>
                        <a:pt x="60" y="119"/>
                      </a:moveTo>
                      <a:cubicBezTo>
                        <a:pt x="54" y="119"/>
                        <a:pt x="48" y="118"/>
                        <a:pt x="43" y="117"/>
                      </a:cubicBezTo>
                      <a:cubicBezTo>
                        <a:pt x="18" y="109"/>
                        <a:pt x="0" y="86"/>
                        <a:pt x="0" y="60"/>
                      </a:cubicBezTo>
                      <a:cubicBezTo>
                        <a:pt x="0" y="0"/>
                        <a:pt x="0" y="0"/>
                        <a:pt x="0" y="0"/>
                      </a:cubicBezTo>
                      <a:cubicBezTo>
                        <a:pt x="57" y="0"/>
                        <a:pt x="57" y="0"/>
                        <a:pt x="57" y="0"/>
                      </a:cubicBezTo>
                      <a:cubicBezTo>
                        <a:pt x="58" y="0"/>
                        <a:pt x="58" y="0"/>
                        <a:pt x="58" y="0"/>
                      </a:cubicBezTo>
                      <a:cubicBezTo>
                        <a:pt x="59" y="0"/>
                        <a:pt x="59" y="0"/>
                        <a:pt x="60" y="0"/>
                      </a:cubicBezTo>
                      <a:cubicBezTo>
                        <a:pt x="60" y="0"/>
                        <a:pt x="60" y="0"/>
                        <a:pt x="61" y="0"/>
                      </a:cubicBezTo>
                      <a:cubicBezTo>
                        <a:pt x="62" y="0"/>
                        <a:pt x="62" y="0"/>
                        <a:pt x="62" y="0"/>
                      </a:cubicBezTo>
                      <a:cubicBezTo>
                        <a:pt x="76" y="1"/>
                        <a:pt x="90" y="6"/>
                        <a:pt x="100" y="16"/>
                      </a:cubicBezTo>
                      <a:cubicBezTo>
                        <a:pt x="112" y="28"/>
                        <a:pt x="119" y="43"/>
                        <a:pt x="119" y="59"/>
                      </a:cubicBezTo>
                      <a:cubicBezTo>
                        <a:pt x="119" y="76"/>
                        <a:pt x="112" y="91"/>
                        <a:pt x="100" y="103"/>
                      </a:cubicBezTo>
                      <a:cubicBezTo>
                        <a:pt x="93" y="109"/>
                        <a:pt x="85" y="114"/>
                        <a:pt x="76" y="117"/>
                      </a:cubicBezTo>
                      <a:cubicBezTo>
                        <a:pt x="71" y="118"/>
                        <a:pt x="65" y="119"/>
                        <a:pt x="60" y="119"/>
                      </a:cubicBezTo>
                      <a:close/>
                    </a:path>
                  </a:pathLst>
                </a:custGeom>
                <a:solidFill>
                  <a:srgbClr val="DB1951"/>
                </a:solidFill>
                <a:ln w="9525">
                  <a:noFill/>
                </a:ln>
              </p:spPr>
              <p:txBody>
                <a:bodyPr/>
                <a:lstStyle/>
                <a:p>
                  <a:endParaRPr lang="zh-CN" altLang="en-US"/>
                </a:p>
              </p:txBody>
            </p:sp>
          </p:grpSp>
          <p:sp>
            <p:nvSpPr>
              <p:cNvPr id="47143" name="文本框 712"/>
              <p:cNvSpPr txBox="1"/>
              <p:nvPr/>
            </p:nvSpPr>
            <p:spPr>
              <a:xfrm>
                <a:off x="4951504" y="3653886"/>
                <a:ext cx="895697" cy="695200"/>
              </a:xfrm>
              <a:prstGeom prst="rect">
                <a:avLst/>
              </a:prstGeom>
              <a:noFill/>
              <a:ln w="9525">
                <a:noFill/>
              </a:ln>
            </p:spPr>
            <p:txBody>
              <a:bodyPr anchor="t">
                <a:spAutoFit/>
              </a:bodyPr>
              <a:lstStyle/>
              <a:p>
                <a:pPr>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04</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grpSp>
        <p:grpSp>
          <p:nvGrpSpPr>
            <p:cNvPr id="47146" name="组合 718"/>
            <p:cNvGrpSpPr/>
            <p:nvPr/>
          </p:nvGrpSpPr>
          <p:grpSpPr>
            <a:xfrm>
              <a:off x="7403" y="2513"/>
              <a:ext cx="1141" cy="1143"/>
              <a:chOff x="6492876" y="1341438"/>
              <a:chExt cx="966047" cy="968375"/>
            </a:xfrm>
          </p:grpSpPr>
          <p:grpSp>
            <p:nvGrpSpPr>
              <p:cNvPr id="47147" name="组合 720"/>
              <p:cNvGrpSpPr/>
              <p:nvPr/>
            </p:nvGrpSpPr>
            <p:grpSpPr>
              <a:xfrm>
                <a:off x="6492876" y="1341438"/>
                <a:ext cx="965200" cy="968375"/>
                <a:chOff x="6492876" y="1341438"/>
                <a:chExt cx="965200" cy="968375"/>
              </a:xfrm>
            </p:grpSpPr>
            <p:sp>
              <p:nvSpPr>
                <p:cNvPr id="47148" name="Freeform 32"/>
                <p:cNvSpPr/>
                <p:nvPr/>
              </p:nvSpPr>
              <p:spPr>
                <a:xfrm>
                  <a:off x="6492876" y="1341438"/>
                  <a:ext cx="965200" cy="968375"/>
                </a:xfrm>
                <a:custGeom>
                  <a:avLst/>
                  <a:gdLst/>
                  <a:ahLst/>
                  <a:cxnLst>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0" y="2147483647"/>
                    </a:cxn>
                    <a:cxn ang="0">
                      <a:pos x="2147483647" y="145604592"/>
                    </a:cxn>
                    <a:cxn ang="0">
                      <a:pos x="2147483647" y="0"/>
                    </a:cxn>
                    <a:cxn ang="0">
                      <a:pos x="2147483647" y="145604592"/>
                    </a:cxn>
                    <a:cxn ang="0">
                      <a:pos x="2147483647" y="922171648"/>
                    </a:cxn>
                    <a:cxn ang="0">
                      <a:pos x="2147483647" y="2147483647"/>
                    </a:cxn>
                    <a:cxn ang="0">
                      <a:pos x="2147483647" y="2147483647"/>
                    </a:cxn>
                  </a:cxnLst>
                  <a:rect l="0" t="0" r="0" b="0"/>
                  <a:pathLst>
                    <a:path w="139" h="139">
                      <a:moveTo>
                        <a:pt x="118" y="120"/>
                      </a:moveTo>
                      <a:cubicBezTo>
                        <a:pt x="106" y="131"/>
                        <a:pt x="90" y="138"/>
                        <a:pt x="73" y="139"/>
                      </a:cubicBezTo>
                      <a:cubicBezTo>
                        <a:pt x="72" y="139"/>
                        <a:pt x="71" y="139"/>
                        <a:pt x="70" y="139"/>
                      </a:cubicBezTo>
                      <a:cubicBezTo>
                        <a:pt x="69" y="139"/>
                        <a:pt x="68" y="139"/>
                        <a:pt x="67" y="139"/>
                      </a:cubicBezTo>
                      <a:cubicBezTo>
                        <a:pt x="0" y="139"/>
                        <a:pt x="0" y="139"/>
                        <a:pt x="0" y="139"/>
                      </a:cubicBezTo>
                      <a:cubicBezTo>
                        <a:pt x="0" y="69"/>
                        <a:pt x="0" y="69"/>
                        <a:pt x="0" y="69"/>
                      </a:cubicBezTo>
                      <a:cubicBezTo>
                        <a:pt x="0" y="69"/>
                        <a:pt x="0" y="69"/>
                        <a:pt x="0" y="69"/>
                      </a:cubicBezTo>
                      <a:cubicBezTo>
                        <a:pt x="0" y="69"/>
                        <a:pt x="0" y="69"/>
                        <a:pt x="0" y="70"/>
                      </a:cubicBezTo>
                      <a:cubicBezTo>
                        <a:pt x="0" y="38"/>
                        <a:pt x="21" y="11"/>
                        <a:pt x="50" y="3"/>
                      </a:cubicBezTo>
                      <a:cubicBezTo>
                        <a:pt x="57" y="1"/>
                        <a:pt x="63" y="0"/>
                        <a:pt x="70" y="0"/>
                      </a:cubicBezTo>
                      <a:cubicBezTo>
                        <a:pt x="77" y="0"/>
                        <a:pt x="83" y="1"/>
                        <a:pt x="89" y="3"/>
                      </a:cubicBezTo>
                      <a:cubicBezTo>
                        <a:pt x="100" y="6"/>
                        <a:pt x="110" y="11"/>
                        <a:pt x="118" y="19"/>
                      </a:cubicBezTo>
                      <a:cubicBezTo>
                        <a:pt x="131" y="32"/>
                        <a:pt x="139" y="50"/>
                        <a:pt x="139" y="70"/>
                      </a:cubicBezTo>
                      <a:cubicBezTo>
                        <a:pt x="139" y="89"/>
                        <a:pt x="131" y="107"/>
                        <a:pt x="118" y="120"/>
                      </a:cubicBezTo>
                      <a:close/>
                    </a:path>
                  </a:pathLst>
                </a:custGeom>
                <a:solidFill>
                  <a:srgbClr val="484398"/>
                </a:solidFill>
                <a:ln w="9525">
                  <a:noFill/>
                </a:ln>
              </p:spPr>
              <p:txBody>
                <a:bodyPr/>
                <a:lstStyle/>
                <a:p>
                  <a:endParaRPr lang="zh-CN" altLang="en-US"/>
                </a:p>
              </p:txBody>
            </p:sp>
            <p:sp>
              <p:nvSpPr>
                <p:cNvPr id="47149" name="Freeform 33"/>
                <p:cNvSpPr/>
                <p:nvPr/>
              </p:nvSpPr>
              <p:spPr>
                <a:xfrm>
                  <a:off x="6527801" y="1376363"/>
                  <a:ext cx="895350" cy="898525"/>
                </a:xfrm>
                <a:custGeom>
                  <a:avLst/>
                  <a:gdLst/>
                  <a:ahLst/>
                  <a:cxnLst>
                    <a:cxn ang="0">
                      <a:pos x="2147483647" y="2147483647"/>
                    </a:cxn>
                    <a:cxn ang="0">
                      <a:pos x="2147483647" y="2147483647"/>
                    </a:cxn>
                    <a:cxn ang="0">
                      <a:pos x="2147483647" y="2147483647"/>
                    </a:cxn>
                    <a:cxn ang="0">
                      <a:pos x="0" y="2147483647"/>
                    </a:cxn>
                    <a:cxn ang="0">
                      <a:pos x="0" y="2147483647"/>
                    </a:cxn>
                    <a:cxn ang="0">
                      <a:pos x="2147483647" y="145547120"/>
                    </a:cxn>
                    <a:cxn ang="0">
                      <a:pos x="2147483647" y="0"/>
                    </a:cxn>
                    <a:cxn ang="0">
                      <a:pos x="2147483647" y="145547120"/>
                    </a:cxn>
                    <a:cxn ang="0">
                      <a:pos x="2147483647" y="873282688"/>
                    </a:cxn>
                    <a:cxn ang="0">
                      <a:pos x="2147483647" y="2147483647"/>
                    </a:cxn>
                    <a:cxn ang="0">
                      <a:pos x="2147483647" y="2147483647"/>
                    </a:cxn>
                    <a:cxn ang="0">
                      <a:pos x="2147483647" y="2147483647"/>
                    </a:cxn>
                    <a:cxn ang="0">
                      <a:pos x="2147483647" y="2147483647"/>
                    </a:cxn>
                    <a:cxn ang="0">
                      <a:pos x="2147483647" y="2147483647"/>
                    </a:cxn>
                  </a:cxnLst>
                  <a:rect l="0" t="0" r="0" b="0"/>
                  <a:pathLst>
                    <a:path w="129" h="129">
                      <a:moveTo>
                        <a:pt x="65" y="129"/>
                      </a:moveTo>
                      <a:cubicBezTo>
                        <a:pt x="64" y="129"/>
                        <a:pt x="64" y="129"/>
                        <a:pt x="63" y="129"/>
                      </a:cubicBezTo>
                      <a:cubicBezTo>
                        <a:pt x="62" y="129"/>
                        <a:pt x="62" y="129"/>
                        <a:pt x="62" y="129"/>
                      </a:cubicBezTo>
                      <a:cubicBezTo>
                        <a:pt x="0" y="129"/>
                        <a:pt x="0" y="129"/>
                        <a:pt x="0" y="129"/>
                      </a:cubicBezTo>
                      <a:cubicBezTo>
                        <a:pt x="0" y="64"/>
                        <a:pt x="0" y="64"/>
                        <a:pt x="0" y="64"/>
                      </a:cubicBezTo>
                      <a:cubicBezTo>
                        <a:pt x="0" y="36"/>
                        <a:pt x="20" y="11"/>
                        <a:pt x="47" y="3"/>
                      </a:cubicBezTo>
                      <a:cubicBezTo>
                        <a:pt x="53" y="1"/>
                        <a:pt x="59" y="0"/>
                        <a:pt x="65" y="0"/>
                      </a:cubicBezTo>
                      <a:cubicBezTo>
                        <a:pt x="71" y="0"/>
                        <a:pt x="77" y="1"/>
                        <a:pt x="83" y="3"/>
                      </a:cubicBezTo>
                      <a:cubicBezTo>
                        <a:pt x="93" y="5"/>
                        <a:pt x="102" y="11"/>
                        <a:pt x="109" y="18"/>
                      </a:cubicBezTo>
                      <a:cubicBezTo>
                        <a:pt x="122" y="30"/>
                        <a:pt x="129" y="47"/>
                        <a:pt x="129" y="65"/>
                      </a:cubicBezTo>
                      <a:cubicBezTo>
                        <a:pt x="129" y="82"/>
                        <a:pt x="122" y="99"/>
                        <a:pt x="109" y="111"/>
                      </a:cubicBezTo>
                      <a:cubicBezTo>
                        <a:pt x="98" y="122"/>
                        <a:pt x="83" y="128"/>
                        <a:pt x="67" y="129"/>
                      </a:cubicBezTo>
                      <a:cubicBezTo>
                        <a:pt x="66" y="129"/>
                        <a:pt x="66" y="129"/>
                        <a:pt x="66" y="129"/>
                      </a:cubicBezTo>
                      <a:cubicBezTo>
                        <a:pt x="66" y="129"/>
                        <a:pt x="65" y="129"/>
                        <a:pt x="65" y="129"/>
                      </a:cubicBezTo>
                      <a:close/>
                    </a:path>
                  </a:pathLst>
                </a:custGeom>
                <a:solidFill>
                  <a:srgbClr val="FFFAE6"/>
                </a:solidFill>
                <a:ln w="9525">
                  <a:noFill/>
                </a:ln>
              </p:spPr>
              <p:txBody>
                <a:bodyPr/>
                <a:lstStyle/>
                <a:p>
                  <a:endParaRPr lang="zh-CN" altLang="en-US"/>
                </a:p>
              </p:txBody>
            </p:sp>
            <p:sp>
              <p:nvSpPr>
                <p:cNvPr id="47150" name="Freeform 34"/>
                <p:cNvSpPr/>
                <p:nvPr/>
              </p:nvSpPr>
              <p:spPr>
                <a:xfrm>
                  <a:off x="6562726" y="1411288"/>
                  <a:ext cx="827088" cy="828675"/>
                </a:xfrm>
                <a:custGeom>
                  <a:avLst/>
                  <a:gdLst/>
                  <a:ahLst/>
                  <a:cxnLst>
                    <a:cxn ang="0">
                      <a:pos x="2147483647" y="2147483647"/>
                    </a:cxn>
                    <a:cxn ang="0">
                      <a:pos x="2147483647" y="2147483647"/>
                    </a:cxn>
                    <a:cxn ang="0">
                      <a:pos x="2147483647" y="2147483647"/>
                    </a:cxn>
                    <a:cxn ang="0">
                      <a:pos x="0" y="2147483647"/>
                    </a:cxn>
                    <a:cxn ang="0">
                      <a:pos x="0" y="2147483647"/>
                    </a:cxn>
                    <a:cxn ang="0">
                      <a:pos x="2077200256" y="96982832"/>
                    </a:cxn>
                    <a:cxn ang="0">
                      <a:pos x="2147483647" y="0"/>
                    </a:cxn>
                    <a:cxn ang="0">
                      <a:pos x="2147483647" y="96982832"/>
                    </a:cxn>
                    <a:cxn ang="0">
                      <a:pos x="2147483647" y="775876544"/>
                    </a:cxn>
                    <a:cxn ang="0">
                      <a:pos x="2147483647" y="2147483647"/>
                    </a:cxn>
                    <a:cxn ang="0">
                      <a:pos x="2147483647" y="2147483647"/>
                    </a:cxn>
                    <a:cxn ang="0">
                      <a:pos x="2147483647" y="2147483647"/>
                    </a:cxn>
                    <a:cxn ang="0">
                      <a:pos x="2147483647" y="2147483647"/>
                    </a:cxn>
                    <a:cxn ang="0">
                      <a:pos x="2147483647" y="2147483647"/>
                    </a:cxn>
                  </a:cxnLst>
                  <a:rect l="0" t="0" r="0" b="0"/>
                  <a:pathLst>
                    <a:path w="119" h="119">
                      <a:moveTo>
                        <a:pt x="60" y="119"/>
                      </a:moveTo>
                      <a:cubicBezTo>
                        <a:pt x="60" y="119"/>
                        <a:pt x="59" y="119"/>
                        <a:pt x="59" y="119"/>
                      </a:cubicBezTo>
                      <a:cubicBezTo>
                        <a:pt x="58" y="119"/>
                        <a:pt x="58" y="119"/>
                        <a:pt x="58" y="119"/>
                      </a:cubicBezTo>
                      <a:cubicBezTo>
                        <a:pt x="0" y="119"/>
                        <a:pt x="0" y="119"/>
                        <a:pt x="0" y="119"/>
                      </a:cubicBezTo>
                      <a:cubicBezTo>
                        <a:pt x="0" y="59"/>
                        <a:pt x="0" y="59"/>
                        <a:pt x="0" y="59"/>
                      </a:cubicBezTo>
                      <a:cubicBezTo>
                        <a:pt x="1" y="33"/>
                        <a:pt x="18" y="10"/>
                        <a:pt x="43" y="2"/>
                      </a:cubicBezTo>
                      <a:cubicBezTo>
                        <a:pt x="49" y="1"/>
                        <a:pt x="54" y="0"/>
                        <a:pt x="60" y="0"/>
                      </a:cubicBezTo>
                      <a:cubicBezTo>
                        <a:pt x="65" y="0"/>
                        <a:pt x="71" y="1"/>
                        <a:pt x="76" y="2"/>
                      </a:cubicBezTo>
                      <a:cubicBezTo>
                        <a:pt x="85" y="5"/>
                        <a:pt x="94" y="10"/>
                        <a:pt x="101" y="16"/>
                      </a:cubicBezTo>
                      <a:cubicBezTo>
                        <a:pt x="113" y="28"/>
                        <a:pt x="119" y="43"/>
                        <a:pt x="119" y="60"/>
                      </a:cubicBezTo>
                      <a:cubicBezTo>
                        <a:pt x="119" y="76"/>
                        <a:pt x="113" y="91"/>
                        <a:pt x="101" y="103"/>
                      </a:cubicBezTo>
                      <a:cubicBezTo>
                        <a:pt x="90" y="113"/>
                        <a:pt x="77" y="118"/>
                        <a:pt x="62" y="119"/>
                      </a:cubicBezTo>
                      <a:cubicBezTo>
                        <a:pt x="61" y="119"/>
                        <a:pt x="61" y="119"/>
                        <a:pt x="61" y="119"/>
                      </a:cubicBezTo>
                      <a:cubicBezTo>
                        <a:pt x="60" y="119"/>
                        <a:pt x="60" y="119"/>
                        <a:pt x="60" y="119"/>
                      </a:cubicBezTo>
                      <a:close/>
                    </a:path>
                  </a:pathLst>
                </a:custGeom>
                <a:solidFill>
                  <a:srgbClr val="484398"/>
                </a:solidFill>
                <a:ln w="9525">
                  <a:noFill/>
                </a:ln>
              </p:spPr>
              <p:txBody>
                <a:bodyPr/>
                <a:lstStyle/>
                <a:p>
                  <a:endParaRPr lang="zh-CN" altLang="en-US"/>
                </a:p>
              </p:txBody>
            </p:sp>
          </p:grpSp>
          <p:sp>
            <p:nvSpPr>
              <p:cNvPr id="47151" name="文本框 721"/>
              <p:cNvSpPr txBox="1"/>
              <p:nvPr/>
            </p:nvSpPr>
            <p:spPr>
              <a:xfrm>
                <a:off x="6563226" y="1477415"/>
                <a:ext cx="895697" cy="695906"/>
              </a:xfrm>
              <a:prstGeom prst="rect">
                <a:avLst/>
              </a:prstGeom>
              <a:noFill/>
              <a:ln w="9525">
                <a:noFill/>
              </a:ln>
            </p:spPr>
            <p:txBody>
              <a:bodyPr anchor="t">
                <a:spAutoFit/>
              </a:bodyPr>
              <a:lstStyle/>
              <a:p>
                <a:pPr>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03</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grpSp>
        <p:sp>
          <p:nvSpPr>
            <p:cNvPr id="19" name="文本框 18"/>
            <p:cNvSpPr txBox="1"/>
            <p:nvPr/>
          </p:nvSpPr>
          <p:spPr>
            <a:xfrm>
              <a:off x="4882" y="2382"/>
              <a:ext cx="1867" cy="1598"/>
            </a:xfrm>
            <a:prstGeom prst="rect">
              <a:avLst/>
            </a:prstGeom>
            <a:noFill/>
          </p:spPr>
          <p:txBody>
            <a:bodyPr wrap="square" rtlCol="0" anchor="t">
              <a:spAutoFit/>
            </a:bodyPr>
            <a:lstStyle/>
            <a:p>
              <a:pPr algn="just"/>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华文细黑" panose="02010600040101010101" pitchFamily="2" charset="-122"/>
                </a:rPr>
                <a:t>缺乏安全知识和经验，或不知道有危险。</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华文细黑" panose="02010600040101010101" pitchFamily="2" charset="-122"/>
              </a:endParaRPr>
            </a:p>
          </p:txBody>
        </p:sp>
        <p:sp>
          <p:nvSpPr>
            <p:cNvPr id="24" name="文本框 23"/>
            <p:cNvSpPr txBox="1"/>
            <p:nvPr/>
          </p:nvSpPr>
          <p:spPr>
            <a:xfrm>
              <a:off x="3530" y="5129"/>
              <a:ext cx="1973" cy="1234"/>
            </a:xfrm>
            <a:prstGeom prst="rect">
              <a:avLst/>
            </a:prstGeom>
            <a:noFill/>
          </p:spPr>
          <p:txBody>
            <a:bodyPr wrap="square" rtlCol="0" anchor="t">
              <a:spAutoFit/>
            </a:bodyPr>
            <a:lstStyle/>
            <a:p>
              <a:pPr algn="just"/>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华文细黑" panose="02010600040101010101" pitchFamily="2" charset="-122"/>
                </a:rPr>
                <a:t>生理缺陷或生病、酒醉、迟钝、忧伤。</a:t>
              </a:r>
              <a:endPar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8543" y="2513"/>
              <a:ext cx="2058" cy="1234"/>
            </a:xfrm>
            <a:prstGeom prst="rect">
              <a:avLst/>
            </a:prstGeom>
            <a:noFill/>
          </p:spPr>
          <p:txBody>
            <a:bodyPr wrap="square" rtlCol="0" anchor="t">
              <a:spAutoFit/>
            </a:bodyPr>
            <a:lstStyle/>
            <a:p>
              <a:pPr algn="just"/>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华文细黑" panose="02010600040101010101" pitchFamily="2" charset="-122"/>
                </a:rPr>
                <a:t>过度疲劳、睡眠不足、体力不足。</a:t>
              </a:r>
              <a:endPar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6558" y="5130"/>
              <a:ext cx="1859" cy="1234"/>
            </a:xfrm>
            <a:prstGeom prst="rect">
              <a:avLst/>
            </a:prstGeom>
            <a:noFill/>
          </p:spPr>
          <p:txBody>
            <a:bodyPr wrap="square" rtlCol="0" anchor="t">
              <a:spAutoFit/>
            </a:bodyPr>
            <a:lstStyle/>
            <a:p>
              <a:pPr algn="just"/>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华文细黑" panose="02010600040101010101" pitchFamily="2" charset="-122"/>
                </a:rPr>
                <a:t>注意力不集中，作业时心不在焉。</a:t>
              </a:r>
              <a:endPar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12013" y="2784"/>
              <a:ext cx="1522" cy="871"/>
            </a:xfrm>
            <a:prstGeom prst="rect">
              <a:avLst/>
            </a:prstGeom>
            <a:noFill/>
          </p:spPr>
          <p:txBody>
            <a:bodyPr wrap="square" rtlCol="0" anchor="t">
              <a:spAutoFit/>
            </a:bodyPr>
            <a:lstStyle/>
            <a:p>
              <a:pPr algn="just"/>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华文细黑" panose="02010600040101010101" pitchFamily="2" charset="-122"/>
                </a:rPr>
                <a:t>劳动态度不端正。</a:t>
              </a:r>
              <a:endPar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10225" y="5144"/>
              <a:ext cx="1822" cy="871"/>
            </a:xfrm>
            <a:prstGeom prst="rect">
              <a:avLst/>
            </a:prstGeom>
            <a:noFill/>
          </p:spPr>
          <p:txBody>
            <a:bodyPr wrap="square" rtlCol="0" anchor="t">
              <a:spAutoFit/>
            </a:bodyPr>
            <a:lstStyle/>
            <a:p>
              <a:pPr algn="just"/>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sym typeface="华文细黑" panose="02010600040101010101" pitchFamily="2" charset="-122"/>
                </a:rPr>
                <a:t>不懂装懂，满不在乎。</a:t>
              </a:r>
              <a:endPar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41020" y="232410"/>
            <a:ext cx="3406140"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第五章  安全管理重点</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3"/>
            <a:stretch>
              <a:fillRect/>
            </a:stretch>
          </p:blipFill>
          <p:spPr>
            <a:xfrm>
              <a:off x="0" y="-1"/>
              <a:ext cx="7563224" cy="4354287"/>
            </a:xfrm>
            <a:prstGeom prst="rect">
              <a:avLst/>
            </a:prstGeom>
          </p:spPr>
        </p:pic>
        <p:pic>
          <p:nvPicPr>
            <p:cNvPr id="49" name="图片 48"/>
            <p:cNvPicPr>
              <a:picLocks noChangeAspect="1"/>
            </p:cNvPicPr>
            <p:nvPr/>
          </p:nvPicPr>
          <p:blipFill>
            <a:blip r:embed="rId4"/>
            <a:stretch>
              <a:fillRect/>
            </a:stretch>
          </p:blipFill>
          <p:spPr>
            <a:xfrm>
              <a:off x="2" y="0"/>
              <a:ext cx="6255656" cy="1990719"/>
            </a:xfrm>
            <a:prstGeom prst="rect">
              <a:avLst/>
            </a:prstGeom>
          </p:spPr>
        </p:pic>
      </p:grpSp>
      <p:grpSp>
        <p:nvGrpSpPr>
          <p:cNvPr id="123" name="组合 122"/>
          <p:cNvGrpSpPr/>
          <p:nvPr/>
        </p:nvGrpSpPr>
        <p:grpSpPr>
          <a:xfrm>
            <a:off x="1791653" y="1323340"/>
            <a:ext cx="5560695" cy="3071495"/>
            <a:chOff x="2822" y="1589"/>
            <a:chExt cx="8757" cy="4837"/>
          </a:xfrm>
        </p:grpSpPr>
        <p:sp>
          <p:nvSpPr>
            <p:cNvPr id="67" name="文本框 66"/>
            <p:cNvSpPr txBox="1"/>
            <p:nvPr/>
          </p:nvSpPr>
          <p:spPr>
            <a:xfrm>
              <a:off x="2865" y="1589"/>
              <a:ext cx="8714" cy="1190"/>
            </a:xfrm>
            <a:prstGeom prst="rect">
              <a:avLst/>
            </a:prstGeom>
            <a:noFill/>
          </p:spPr>
          <p:txBody>
            <a:bodyPr wrap="square" rtlCol="0" anchor="t">
              <a:spAutoFit/>
            </a:bodyPr>
            <a:lstStyle/>
            <a:p>
              <a:pPr algn="just">
                <a:lnSpc>
                  <a:spcPct val="12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由上图可见，事故的发生是直接原因中人的不安全行为与物和环境的不安全状态交叉酿成的。</a:t>
              </a:r>
            </a:p>
          </p:txBody>
        </p:sp>
        <p:sp>
          <p:nvSpPr>
            <p:cNvPr id="69" name="文本框 68"/>
            <p:cNvSpPr txBox="1"/>
            <p:nvPr/>
          </p:nvSpPr>
          <p:spPr>
            <a:xfrm>
              <a:off x="2866" y="3219"/>
              <a:ext cx="8713" cy="2236"/>
            </a:xfrm>
            <a:prstGeom prst="rect">
              <a:avLst/>
            </a:prstGeom>
            <a:noFill/>
          </p:spPr>
          <p:txBody>
            <a:bodyPr wrap="square" rtlCol="0" anchor="t">
              <a:spAutoFit/>
            </a:bodyPr>
            <a:lstStyle/>
            <a:p>
              <a:pPr algn="just">
                <a:lnSpc>
                  <a:spcPct val="120000"/>
                </a:lnSpc>
                <a:spcBef>
                  <a:spcPts val="0"/>
                </a:spcBef>
                <a:spcAft>
                  <a:spcPts val="0"/>
                </a:spcAft>
              </a:pPr>
              <a:r>
                <a:rPr lang="zh-CN" altLang="en-US"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实际上，直接原因与间接原因也有一个</a:t>
              </a:r>
              <a:r>
                <a:rPr lang="zh-CN" altLang="en-US" b="1" spc="100" dirty="0">
                  <a:solidFill>
                    <a:srgbClr val="16B6C2"/>
                  </a:solidFill>
                  <a:latin typeface="微软雅黑" panose="020B0503020204020204" pitchFamily="34" charset="-122"/>
                  <a:ea typeface="微软雅黑" panose="020B0503020204020204" pitchFamily="34" charset="-122"/>
                  <a:sym typeface="+mn-ea"/>
                </a:rPr>
                <a:t>交叉点</a:t>
              </a:r>
              <a:r>
                <a:rPr lang="zh-CN" altLang="en-US" spc="100" dirty="0">
                  <a:solidFill>
                    <a:schemeClr val="tx1">
                      <a:lumMod val="85000"/>
                      <a:lumOff val="15000"/>
                    </a:schemeClr>
                  </a:solidFill>
                  <a:latin typeface="微软雅黑" panose="020B0503020204020204" pitchFamily="34" charset="-122"/>
                  <a:ea typeface="微软雅黑" panose="020B0503020204020204" pitchFamily="34" charset="-122"/>
                  <a:sym typeface="+mn-ea"/>
                </a:rPr>
                <a:t>，只要消除了管理缺陷，则环境、物的不安全状态就可以好转或消除，人的不安全行为也可以得到控制，这样就可以有效地减少或控制事故的发生。</a:t>
              </a:r>
              <a:endParaRPr lang="zh-CN" altLang="en-US" spc="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1" name="文本框 70"/>
            <p:cNvSpPr txBox="1"/>
            <p:nvPr/>
          </p:nvSpPr>
          <p:spPr>
            <a:xfrm>
              <a:off x="2865" y="5846"/>
              <a:ext cx="7134" cy="580"/>
            </a:xfrm>
            <a:prstGeom prst="rect">
              <a:avLst/>
            </a:prstGeom>
            <a:noFill/>
          </p:spPr>
          <p:txBody>
            <a:bodyPr wrap="square" rtlCol="0" anchor="t">
              <a:spAutoFit/>
            </a:bodyPr>
            <a:lstStyle/>
            <a:p>
              <a:pPr algn="just"/>
              <a:r>
                <a:rPr lang="zh-CN" altLang="en-US" b="1" spc="100" dirty="0">
                  <a:solidFill>
                    <a:srgbClr val="16B6C2"/>
                  </a:solidFill>
                  <a:uFillTx/>
                  <a:latin typeface="微软雅黑" panose="020B0503020204020204" pitchFamily="34" charset="-122"/>
                  <a:ea typeface="微软雅黑" panose="020B0503020204020204" pitchFamily="34" charset="-122"/>
                  <a:sym typeface="+mn-ea"/>
                </a:rPr>
                <a:t>因此，管理缺陷是事故发生的第一因素！</a:t>
              </a:r>
            </a:p>
          </p:txBody>
        </p:sp>
        <p:cxnSp>
          <p:nvCxnSpPr>
            <p:cNvPr id="120" name="直接连接符 119"/>
            <p:cNvCxnSpPr/>
            <p:nvPr/>
          </p:nvCxnSpPr>
          <p:spPr>
            <a:xfrm>
              <a:off x="2822" y="3019"/>
              <a:ext cx="8617" cy="0"/>
            </a:xfrm>
            <a:prstGeom prst="line">
              <a:avLst/>
            </a:prstGeom>
            <a:ln w="19050">
              <a:solidFill>
                <a:srgbClr val="DB195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a:off x="2822" y="5654"/>
              <a:ext cx="8617" cy="0"/>
            </a:xfrm>
            <a:prstGeom prst="line">
              <a:avLst/>
            </a:prstGeom>
            <a:ln w="19050">
              <a:solidFill>
                <a:srgbClr val="DB1951"/>
              </a:solidFill>
              <a:headEnd type="ova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1604822" cy="923926"/>
            <a:chOff x="0" y="-1"/>
            <a:chExt cx="7563224" cy="4354287"/>
          </a:xfrm>
        </p:grpSpPr>
        <p:pic>
          <p:nvPicPr>
            <p:cNvPr id="5" name="图片 4"/>
            <p:cNvPicPr>
              <a:picLocks noChangeAspect="1"/>
            </p:cNvPicPr>
            <p:nvPr/>
          </p:nvPicPr>
          <p:blipFill>
            <a:blip r:embed="rId2"/>
            <a:stretch>
              <a:fillRect/>
            </a:stretch>
          </p:blipFill>
          <p:spPr>
            <a:xfrm>
              <a:off x="0" y="-1"/>
              <a:ext cx="7563224" cy="4354287"/>
            </a:xfrm>
            <a:prstGeom prst="rect">
              <a:avLst/>
            </a:prstGeom>
          </p:spPr>
        </p:pic>
        <p:pic>
          <p:nvPicPr>
            <p:cNvPr id="4" name="图片 3"/>
            <p:cNvPicPr>
              <a:picLocks noChangeAspect="1"/>
            </p:cNvPicPr>
            <p:nvPr/>
          </p:nvPicPr>
          <p:blipFill>
            <a:blip r:embed="rId3"/>
            <a:stretch>
              <a:fillRect/>
            </a:stretch>
          </p:blipFill>
          <p:spPr>
            <a:xfrm>
              <a:off x="2" y="0"/>
              <a:ext cx="6255656" cy="1990719"/>
            </a:xfrm>
            <a:prstGeom prst="rect">
              <a:avLst/>
            </a:prstGeom>
          </p:spPr>
        </p:pic>
      </p:grpSp>
      <p:sp>
        <p:nvSpPr>
          <p:cNvPr id="46" name="文本框 45"/>
          <p:cNvSpPr txBox="1"/>
          <p:nvPr/>
        </p:nvSpPr>
        <p:spPr>
          <a:xfrm>
            <a:off x="541020" y="232410"/>
            <a:ext cx="3406140"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第五章  安全管理重点</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2"/>
            <a:stretch>
              <a:fillRect/>
            </a:stretch>
          </p:blipFill>
          <p:spPr>
            <a:xfrm>
              <a:off x="0" y="-1"/>
              <a:ext cx="7563224" cy="4354287"/>
            </a:xfrm>
            <a:prstGeom prst="rect">
              <a:avLst/>
            </a:prstGeom>
          </p:spPr>
        </p:pic>
        <p:pic>
          <p:nvPicPr>
            <p:cNvPr id="49" name="图片 48"/>
            <p:cNvPicPr>
              <a:picLocks noChangeAspect="1"/>
            </p:cNvPicPr>
            <p:nvPr/>
          </p:nvPicPr>
          <p:blipFill>
            <a:blip r:embed="rId3"/>
            <a:stretch>
              <a:fillRect/>
            </a:stretch>
          </p:blipFill>
          <p:spPr>
            <a:xfrm>
              <a:off x="2" y="0"/>
              <a:ext cx="6255656" cy="1990719"/>
            </a:xfrm>
            <a:prstGeom prst="rect">
              <a:avLst/>
            </a:prstGeom>
          </p:spPr>
        </p:pic>
      </p:grpSp>
      <p:sp>
        <p:nvSpPr>
          <p:cNvPr id="2" name="文本框 1"/>
          <p:cNvSpPr txBox="1"/>
          <p:nvPr/>
        </p:nvSpPr>
        <p:spPr>
          <a:xfrm>
            <a:off x="1026636" y="693076"/>
            <a:ext cx="1783080" cy="398780"/>
          </a:xfrm>
          <a:prstGeom prst="rect">
            <a:avLst/>
          </a:prstGeom>
          <a:noFill/>
        </p:spPr>
        <p:txBody>
          <a:bodyPr wrap="none" rtlCol="0" anchor="t">
            <a:spAutoFit/>
          </a:bodyPr>
          <a:lstStyle/>
          <a:p>
            <a:pPr algn="l"/>
            <a:r>
              <a:rPr lang="zh-CN" altLang="en-US" sz="20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二、安全理念</a:t>
            </a:r>
          </a:p>
        </p:txBody>
      </p:sp>
      <p:grpSp>
        <p:nvGrpSpPr>
          <p:cNvPr id="73" name="组合 72"/>
          <p:cNvGrpSpPr/>
          <p:nvPr/>
        </p:nvGrpSpPr>
        <p:grpSpPr>
          <a:xfrm>
            <a:off x="1341755" y="1059180"/>
            <a:ext cx="6460490" cy="3482340"/>
            <a:chOff x="852" y="1668"/>
            <a:chExt cx="10174" cy="5484"/>
          </a:xfrm>
        </p:grpSpPr>
        <p:sp>
          <p:nvSpPr>
            <p:cNvPr id="6" name="文本框 5"/>
            <p:cNvSpPr txBox="1"/>
            <p:nvPr/>
          </p:nvSpPr>
          <p:spPr>
            <a:xfrm>
              <a:off x="852" y="4108"/>
              <a:ext cx="3088" cy="604"/>
            </a:xfrm>
            <a:prstGeom prst="rect">
              <a:avLst/>
            </a:prstGeom>
            <a:solidFill>
              <a:srgbClr val="DB1951"/>
            </a:solidFill>
          </p:spPr>
          <p:txBody>
            <a:bodyPr wrap="none" rtlCol="0" anchor="ctr" anchorCtr="1">
              <a:spAutoFit/>
            </a:bodyPr>
            <a:lstStyle/>
            <a:p>
              <a:pPr algn="ctr"/>
              <a:r>
                <a:rPr sz="1900" b="1" spc="100" dirty="0">
                  <a:solidFill>
                    <a:schemeClr val="bg1"/>
                  </a:solidFill>
                  <a:uFillTx/>
                  <a:latin typeface="微软雅黑" panose="020B0503020204020204" pitchFamily="34" charset="-122"/>
                  <a:ea typeface="微软雅黑" panose="020B0503020204020204" pitchFamily="34" charset="-122"/>
                  <a:sym typeface="华文细黑" panose="02010600040101010101" pitchFamily="2" charset="-122"/>
                </a:rPr>
                <a:t>伤害的直接原因</a:t>
              </a:r>
            </a:p>
          </p:txBody>
        </p:sp>
        <p:grpSp>
          <p:nvGrpSpPr>
            <p:cNvPr id="69" name="组合 68"/>
            <p:cNvGrpSpPr/>
            <p:nvPr/>
          </p:nvGrpSpPr>
          <p:grpSpPr>
            <a:xfrm>
              <a:off x="5316" y="1668"/>
              <a:ext cx="5711" cy="5484"/>
              <a:chOff x="5316" y="1668"/>
              <a:chExt cx="5711" cy="5484"/>
            </a:xfrm>
          </p:grpSpPr>
          <p:grpSp>
            <p:nvGrpSpPr>
              <p:cNvPr id="66" name="组合 65"/>
              <p:cNvGrpSpPr/>
              <p:nvPr/>
            </p:nvGrpSpPr>
            <p:grpSpPr>
              <a:xfrm>
                <a:off x="8439" y="1668"/>
                <a:ext cx="2588" cy="5485"/>
                <a:chOff x="8319" y="1293"/>
                <a:chExt cx="2588" cy="5485"/>
              </a:xfrm>
            </p:grpSpPr>
            <p:grpSp>
              <p:nvGrpSpPr>
                <p:cNvPr id="31" name="组合 30"/>
                <p:cNvGrpSpPr/>
                <p:nvPr/>
              </p:nvGrpSpPr>
              <p:grpSpPr>
                <a:xfrm>
                  <a:off x="8319" y="4194"/>
                  <a:ext cx="2588" cy="2584"/>
                  <a:chOff x="7719" y="3140"/>
                  <a:chExt cx="2588" cy="2584"/>
                </a:xfrm>
                <a:solidFill>
                  <a:srgbClr val="EAA700"/>
                </a:solidFill>
              </p:grpSpPr>
              <p:grpSp>
                <p:nvGrpSpPr>
                  <p:cNvPr id="30" name="组合 29"/>
                  <p:cNvGrpSpPr/>
                  <p:nvPr/>
                </p:nvGrpSpPr>
                <p:grpSpPr>
                  <a:xfrm>
                    <a:off x="7719" y="3140"/>
                    <a:ext cx="2589" cy="2585"/>
                    <a:chOff x="7719" y="3140"/>
                    <a:chExt cx="2589" cy="2585"/>
                  </a:xfrm>
                  <a:grpFill/>
                </p:grpSpPr>
                <p:sp>
                  <p:nvSpPr>
                    <p:cNvPr id="153" name="Freeform 31"/>
                    <p:cNvSpPr/>
                    <p:nvPr/>
                  </p:nvSpPr>
                  <p:spPr bwMode="auto">
                    <a:xfrm>
                      <a:off x="9086" y="3140"/>
                      <a:ext cx="318" cy="198"/>
                    </a:xfrm>
                    <a:custGeom>
                      <a:avLst/>
                      <a:gdLst>
                        <a:gd name="T0" fmla="*/ 0 w 140"/>
                        <a:gd name="T1" fmla="*/ 86418 h 87"/>
                        <a:gd name="T2" fmla="*/ 21590 w 140"/>
                        <a:gd name="T3" fmla="*/ 0 h 87"/>
                        <a:gd name="T4" fmla="*/ 188912 w 140"/>
                        <a:gd name="T5" fmla="*/ 54011 h 87"/>
                        <a:gd name="T6" fmla="*/ 164623 w 140"/>
                        <a:gd name="T7" fmla="*/ 117475 h 87"/>
                        <a:gd name="T8" fmla="*/ 0 w 140"/>
                        <a:gd name="T9" fmla="*/ 86418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 h="87">
                          <a:moveTo>
                            <a:pt x="0" y="64"/>
                          </a:moveTo>
                          <a:cubicBezTo>
                            <a:pt x="16" y="0"/>
                            <a:pt x="16" y="0"/>
                            <a:pt x="16" y="0"/>
                          </a:cubicBezTo>
                          <a:cubicBezTo>
                            <a:pt x="140" y="40"/>
                            <a:pt x="140" y="40"/>
                            <a:pt x="140" y="40"/>
                          </a:cubicBezTo>
                          <a:cubicBezTo>
                            <a:pt x="122" y="87"/>
                            <a:pt x="122" y="87"/>
                            <a:pt x="122" y="87"/>
                          </a:cubicBezTo>
                          <a:cubicBezTo>
                            <a:pt x="83" y="74"/>
                            <a:pt x="42" y="67"/>
                            <a:pt x="0" y="64"/>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95A5A6"/>
                        </a:solidFill>
                        <a:effectLst/>
                        <a:uLnTx/>
                        <a:uFillTx/>
                        <a:latin typeface="微软雅黑" panose="020B0503020204020204" pitchFamily="34" charset="-122"/>
                        <a:ea typeface="微软雅黑" panose="020B0503020204020204" pitchFamily="34" charset="-122"/>
                      </a:endParaRPr>
                    </a:p>
                  </p:txBody>
                </p:sp>
                <p:sp>
                  <p:nvSpPr>
                    <p:cNvPr id="154" name="Freeform 13"/>
                    <p:cNvSpPr/>
                    <p:nvPr/>
                  </p:nvSpPr>
                  <p:spPr bwMode="auto">
                    <a:xfrm>
                      <a:off x="8342" y="3231"/>
                      <a:ext cx="310" cy="233"/>
                    </a:xfrm>
                    <a:custGeom>
                      <a:avLst/>
                      <a:gdLst>
                        <a:gd name="T0" fmla="*/ 24 w 136"/>
                        <a:gd name="T1" fmla="*/ 102 h 102"/>
                        <a:gd name="T2" fmla="*/ 0 w 136"/>
                        <a:gd name="T3" fmla="*/ 40 h 102"/>
                        <a:gd name="T4" fmla="*/ 123 w 136"/>
                        <a:gd name="T5" fmla="*/ 0 h 102"/>
                        <a:gd name="T6" fmla="*/ 136 w 136"/>
                        <a:gd name="T7" fmla="*/ 49 h 102"/>
                        <a:gd name="T8" fmla="*/ 24 w 136"/>
                        <a:gd name="T9" fmla="*/ 102 h 102"/>
                      </a:gdLst>
                      <a:ahLst/>
                      <a:cxnLst>
                        <a:cxn ang="0">
                          <a:pos x="T0" y="T1"/>
                        </a:cxn>
                        <a:cxn ang="0">
                          <a:pos x="T2" y="T3"/>
                        </a:cxn>
                        <a:cxn ang="0">
                          <a:pos x="T4" y="T5"/>
                        </a:cxn>
                        <a:cxn ang="0">
                          <a:pos x="T6" y="T7"/>
                        </a:cxn>
                        <a:cxn ang="0">
                          <a:pos x="T8" y="T9"/>
                        </a:cxn>
                      </a:cxnLst>
                      <a:rect l="0" t="0" r="r" b="b"/>
                      <a:pathLst>
                        <a:path w="136" h="102">
                          <a:moveTo>
                            <a:pt x="24" y="102"/>
                          </a:moveTo>
                          <a:cubicBezTo>
                            <a:pt x="0" y="40"/>
                            <a:pt x="0" y="40"/>
                            <a:pt x="0" y="40"/>
                          </a:cubicBezTo>
                          <a:cubicBezTo>
                            <a:pt x="123" y="0"/>
                            <a:pt x="123" y="0"/>
                            <a:pt x="123" y="0"/>
                          </a:cubicBezTo>
                          <a:cubicBezTo>
                            <a:pt x="136" y="49"/>
                            <a:pt x="136" y="49"/>
                            <a:pt x="136" y="49"/>
                          </a:cubicBezTo>
                          <a:cubicBezTo>
                            <a:pt x="96" y="62"/>
                            <a:pt x="58" y="80"/>
                            <a:pt x="24" y="102"/>
                          </a:cubicBezTo>
                          <a:close/>
                        </a:path>
                      </a:pathLst>
                    </a:custGeom>
                    <a:solidFill>
                      <a:srgbClr val="ADBACA"/>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rgbClr val="95A5A6"/>
                        </a:solidFill>
                        <a:effectLst/>
                        <a:uLnTx/>
                        <a:uFillTx/>
                        <a:latin typeface="微软雅黑" panose="020B0503020204020204" pitchFamily="34" charset="-122"/>
                        <a:ea typeface="微软雅黑" panose="020B0503020204020204" pitchFamily="34" charset="-122"/>
                      </a:endParaRPr>
                    </a:p>
                  </p:txBody>
                </p:sp>
                <p:sp>
                  <p:nvSpPr>
                    <p:cNvPr id="155" name="Freeform 14"/>
                    <p:cNvSpPr/>
                    <p:nvPr/>
                  </p:nvSpPr>
                  <p:spPr bwMode="auto">
                    <a:xfrm>
                      <a:off x="8032" y="3410"/>
                      <a:ext cx="300" cy="292"/>
                    </a:xfrm>
                    <a:custGeom>
                      <a:avLst/>
                      <a:gdLst>
                        <a:gd name="T0" fmla="*/ 42 w 132"/>
                        <a:gd name="T1" fmla="*/ 128 h 128"/>
                        <a:gd name="T2" fmla="*/ 0 w 132"/>
                        <a:gd name="T3" fmla="*/ 76 h 128"/>
                        <a:gd name="T4" fmla="*/ 105 w 132"/>
                        <a:gd name="T5" fmla="*/ 0 h 128"/>
                        <a:gd name="T6" fmla="*/ 132 w 132"/>
                        <a:gd name="T7" fmla="*/ 42 h 128"/>
                        <a:gd name="T8" fmla="*/ 42 w 132"/>
                        <a:gd name="T9" fmla="*/ 128 h 128"/>
                      </a:gdLst>
                      <a:ahLst/>
                      <a:cxnLst>
                        <a:cxn ang="0">
                          <a:pos x="T0" y="T1"/>
                        </a:cxn>
                        <a:cxn ang="0">
                          <a:pos x="T2" y="T3"/>
                        </a:cxn>
                        <a:cxn ang="0">
                          <a:pos x="T4" y="T5"/>
                        </a:cxn>
                        <a:cxn ang="0">
                          <a:pos x="T6" y="T7"/>
                        </a:cxn>
                        <a:cxn ang="0">
                          <a:pos x="T8" y="T9"/>
                        </a:cxn>
                      </a:cxnLst>
                      <a:rect l="0" t="0" r="r" b="b"/>
                      <a:pathLst>
                        <a:path w="132" h="128">
                          <a:moveTo>
                            <a:pt x="42" y="128"/>
                          </a:moveTo>
                          <a:cubicBezTo>
                            <a:pt x="0" y="76"/>
                            <a:pt x="0" y="76"/>
                            <a:pt x="0" y="76"/>
                          </a:cubicBezTo>
                          <a:cubicBezTo>
                            <a:pt x="105" y="0"/>
                            <a:pt x="105" y="0"/>
                            <a:pt x="105" y="0"/>
                          </a:cubicBezTo>
                          <a:cubicBezTo>
                            <a:pt x="132" y="42"/>
                            <a:pt x="132" y="42"/>
                            <a:pt x="132" y="42"/>
                          </a:cubicBezTo>
                          <a:cubicBezTo>
                            <a:pt x="99" y="67"/>
                            <a:pt x="68" y="96"/>
                            <a:pt x="42" y="128"/>
                          </a:cubicBezTo>
                          <a:close/>
                        </a:path>
                      </a:pathLst>
                    </a:custGeom>
                    <a:solidFill>
                      <a:srgbClr val="ADBACA"/>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rgbClr val="95A5A6"/>
                        </a:solidFill>
                        <a:effectLst/>
                        <a:uLnTx/>
                        <a:uFillTx/>
                        <a:latin typeface="微软雅黑" panose="020B0503020204020204" pitchFamily="34" charset="-122"/>
                        <a:ea typeface="微软雅黑" panose="020B0503020204020204" pitchFamily="34" charset="-122"/>
                      </a:endParaRPr>
                    </a:p>
                  </p:txBody>
                </p:sp>
                <p:sp>
                  <p:nvSpPr>
                    <p:cNvPr id="156" name="Freeform 15"/>
                    <p:cNvSpPr/>
                    <p:nvPr/>
                  </p:nvSpPr>
                  <p:spPr bwMode="auto">
                    <a:xfrm>
                      <a:off x="7818" y="3691"/>
                      <a:ext cx="260" cy="318"/>
                    </a:xfrm>
                    <a:custGeom>
                      <a:avLst/>
                      <a:gdLst>
                        <a:gd name="T0" fmla="*/ 55 w 115"/>
                        <a:gd name="T1" fmla="*/ 141 h 141"/>
                        <a:gd name="T2" fmla="*/ 0 w 115"/>
                        <a:gd name="T3" fmla="*/ 105 h 141"/>
                        <a:gd name="T4" fmla="*/ 76 w 115"/>
                        <a:gd name="T5" fmla="*/ 0 h 141"/>
                        <a:gd name="T6" fmla="*/ 115 w 115"/>
                        <a:gd name="T7" fmla="*/ 32 h 141"/>
                        <a:gd name="T8" fmla="*/ 55 w 115"/>
                        <a:gd name="T9" fmla="*/ 141 h 141"/>
                      </a:gdLst>
                      <a:ahLst/>
                      <a:cxnLst>
                        <a:cxn ang="0">
                          <a:pos x="T0" y="T1"/>
                        </a:cxn>
                        <a:cxn ang="0">
                          <a:pos x="T2" y="T3"/>
                        </a:cxn>
                        <a:cxn ang="0">
                          <a:pos x="T4" y="T5"/>
                        </a:cxn>
                        <a:cxn ang="0">
                          <a:pos x="T6" y="T7"/>
                        </a:cxn>
                        <a:cxn ang="0">
                          <a:pos x="T8" y="T9"/>
                        </a:cxn>
                      </a:cxnLst>
                      <a:rect l="0" t="0" r="r" b="b"/>
                      <a:pathLst>
                        <a:path w="115" h="141">
                          <a:moveTo>
                            <a:pt x="55" y="141"/>
                          </a:moveTo>
                          <a:cubicBezTo>
                            <a:pt x="0" y="105"/>
                            <a:pt x="0" y="105"/>
                            <a:pt x="0" y="105"/>
                          </a:cubicBezTo>
                          <a:cubicBezTo>
                            <a:pt x="76" y="0"/>
                            <a:pt x="76" y="0"/>
                            <a:pt x="76" y="0"/>
                          </a:cubicBezTo>
                          <a:cubicBezTo>
                            <a:pt x="115" y="32"/>
                            <a:pt x="115" y="32"/>
                            <a:pt x="115" y="32"/>
                          </a:cubicBezTo>
                          <a:cubicBezTo>
                            <a:pt x="91" y="65"/>
                            <a:pt x="71" y="102"/>
                            <a:pt x="55" y="141"/>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rgbClr val="95A5A6"/>
                        </a:solidFill>
                        <a:effectLst/>
                        <a:uLnTx/>
                        <a:uFillTx/>
                        <a:latin typeface="微软雅黑" panose="020B0503020204020204" pitchFamily="34" charset="-122"/>
                        <a:ea typeface="微软雅黑" panose="020B0503020204020204" pitchFamily="34" charset="-122"/>
                      </a:endParaRPr>
                    </a:p>
                  </p:txBody>
                </p:sp>
                <p:sp>
                  <p:nvSpPr>
                    <p:cNvPr id="157" name="Freeform 16"/>
                    <p:cNvSpPr/>
                    <p:nvPr/>
                  </p:nvSpPr>
                  <p:spPr bwMode="auto">
                    <a:xfrm>
                      <a:off x="7719" y="4041"/>
                      <a:ext cx="198" cy="318"/>
                    </a:xfrm>
                    <a:custGeom>
                      <a:avLst/>
                      <a:gdLst>
                        <a:gd name="T0" fmla="*/ 86418 w 87"/>
                        <a:gd name="T1" fmla="*/ 188913 h 140"/>
                        <a:gd name="T2" fmla="*/ 0 w 87"/>
                        <a:gd name="T3" fmla="*/ 167323 h 140"/>
                        <a:gd name="T4" fmla="*/ 54011 w 87"/>
                        <a:gd name="T5" fmla="*/ 0 h 140"/>
                        <a:gd name="T6" fmla="*/ 117475 w 87"/>
                        <a:gd name="T7" fmla="*/ 24289 h 140"/>
                        <a:gd name="T8" fmla="*/ 86418 w 87"/>
                        <a:gd name="T9" fmla="*/ 188913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140">
                          <a:moveTo>
                            <a:pt x="64" y="140"/>
                          </a:moveTo>
                          <a:cubicBezTo>
                            <a:pt x="0" y="124"/>
                            <a:pt x="0" y="124"/>
                            <a:pt x="0" y="124"/>
                          </a:cubicBezTo>
                          <a:cubicBezTo>
                            <a:pt x="40" y="0"/>
                            <a:pt x="40" y="0"/>
                            <a:pt x="40" y="0"/>
                          </a:cubicBezTo>
                          <a:cubicBezTo>
                            <a:pt x="87" y="18"/>
                            <a:pt x="87" y="18"/>
                            <a:pt x="87" y="18"/>
                          </a:cubicBezTo>
                          <a:cubicBezTo>
                            <a:pt x="74" y="57"/>
                            <a:pt x="66" y="98"/>
                            <a:pt x="64" y="1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95A5A6"/>
                        </a:solidFill>
                        <a:effectLst/>
                        <a:uLnTx/>
                        <a:uFillTx/>
                        <a:latin typeface="微软雅黑" panose="020B0503020204020204" pitchFamily="34" charset="-122"/>
                        <a:ea typeface="微软雅黑" panose="020B0503020204020204" pitchFamily="34" charset="-122"/>
                      </a:endParaRPr>
                    </a:p>
                  </p:txBody>
                </p:sp>
                <p:sp>
                  <p:nvSpPr>
                    <p:cNvPr id="158" name="Freeform 17"/>
                    <p:cNvSpPr/>
                    <p:nvPr/>
                  </p:nvSpPr>
                  <p:spPr bwMode="auto">
                    <a:xfrm>
                      <a:off x="7748" y="4432"/>
                      <a:ext cx="150" cy="297"/>
                    </a:xfrm>
                    <a:custGeom>
                      <a:avLst/>
                      <a:gdLst>
                        <a:gd name="T0" fmla="*/ 88900 w 66"/>
                        <a:gd name="T1" fmla="*/ 170791 h 130"/>
                        <a:gd name="T2" fmla="*/ 0 w 66"/>
                        <a:gd name="T3" fmla="*/ 176213 h 130"/>
                        <a:gd name="T4" fmla="*/ 0 w 66"/>
                        <a:gd name="T5" fmla="*/ 0 h 130"/>
                        <a:gd name="T6" fmla="*/ 67348 w 66"/>
                        <a:gd name="T7" fmla="*/ 4066 h 130"/>
                        <a:gd name="T8" fmla="*/ 88900 w 66"/>
                        <a:gd name="T9" fmla="*/ 170791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130">
                          <a:moveTo>
                            <a:pt x="66" y="126"/>
                          </a:moveTo>
                          <a:cubicBezTo>
                            <a:pt x="0" y="130"/>
                            <a:pt x="0" y="130"/>
                            <a:pt x="0" y="130"/>
                          </a:cubicBezTo>
                          <a:cubicBezTo>
                            <a:pt x="0" y="0"/>
                            <a:pt x="0" y="0"/>
                            <a:pt x="0" y="0"/>
                          </a:cubicBezTo>
                          <a:cubicBezTo>
                            <a:pt x="50" y="3"/>
                            <a:pt x="50" y="3"/>
                            <a:pt x="50" y="3"/>
                          </a:cubicBezTo>
                          <a:cubicBezTo>
                            <a:pt x="50" y="45"/>
                            <a:pt x="56" y="87"/>
                            <a:pt x="66" y="1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95A5A6"/>
                        </a:solidFill>
                        <a:effectLst/>
                        <a:uLnTx/>
                        <a:uFillTx/>
                        <a:latin typeface="微软雅黑" panose="020B0503020204020204" pitchFamily="34" charset="-122"/>
                        <a:ea typeface="微软雅黑" panose="020B0503020204020204" pitchFamily="34" charset="-122"/>
                      </a:endParaRPr>
                    </a:p>
                  </p:txBody>
                </p:sp>
                <p:sp>
                  <p:nvSpPr>
                    <p:cNvPr id="159" name="Freeform 18"/>
                    <p:cNvSpPr/>
                    <p:nvPr/>
                  </p:nvSpPr>
                  <p:spPr bwMode="auto">
                    <a:xfrm>
                      <a:off x="7810" y="4796"/>
                      <a:ext cx="233" cy="310"/>
                    </a:xfrm>
                    <a:custGeom>
                      <a:avLst/>
                      <a:gdLst>
                        <a:gd name="T0" fmla="*/ 138112 w 102"/>
                        <a:gd name="T1" fmla="*/ 150546 h 137"/>
                        <a:gd name="T2" fmla="*/ 54162 w 102"/>
                        <a:gd name="T3" fmla="*/ 184150 h 137"/>
                        <a:gd name="T4" fmla="*/ 0 w 102"/>
                        <a:gd name="T5" fmla="*/ 17474 h 137"/>
                        <a:gd name="T6" fmla="*/ 64994 w 102"/>
                        <a:gd name="T7" fmla="*/ 0 h 137"/>
                        <a:gd name="T8" fmla="*/ 138112 w 102"/>
                        <a:gd name="T9" fmla="*/ 150546 h 1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37">
                          <a:moveTo>
                            <a:pt x="102" y="112"/>
                          </a:moveTo>
                          <a:cubicBezTo>
                            <a:pt x="40" y="137"/>
                            <a:pt x="40" y="137"/>
                            <a:pt x="40" y="137"/>
                          </a:cubicBezTo>
                          <a:cubicBezTo>
                            <a:pt x="0" y="13"/>
                            <a:pt x="0" y="13"/>
                            <a:pt x="0" y="13"/>
                          </a:cubicBezTo>
                          <a:cubicBezTo>
                            <a:pt x="48" y="0"/>
                            <a:pt x="48" y="0"/>
                            <a:pt x="48" y="0"/>
                          </a:cubicBezTo>
                          <a:cubicBezTo>
                            <a:pt x="62" y="40"/>
                            <a:pt x="80" y="78"/>
                            <a:pt x="102"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95A5A6"/>
                        </a:solidFill>
                        <a:effectLst/>
                        <a:uLnTx/>
                        <a:uFillTx/>
                        <a:latin typeface="微软雅黑" panose="020B0503020204020204" pitchFamily="34" charset="-122"/>
                        <a:ea typeface="微软雅黑" panose="020B0503020204020204" pitchFamily="34" charset="-122"/>
                      </a:endParaRPr>
                    </a:p>
                  </p:txBody>
                </p:sp>
                <p:sp>
                  <p:nvSpPr>
                    <p:cNvPr id="160" name="Freeform 19"/>
                    <p:cNvSpPr/>
                    <p:nvPr/>
                  </p:nvSpPr>
                  <p:spPr bwMode="auto">
                    <a:xfrm>
                      <a:off x="7989" y="5114"/>
                      <a:ext cx="289" cy="302"/>
                    </a:xfrm>
                    <a:custGeom>
                      <a:avLst/>
                      <a:gdLst>
                        <a:gd name="T0" fmla="*/ 171450 w 127"/>
                        <a:gd name="T1" fmla="*/ 122310 h 132"/>
                        <a:gd name="T2" fmla="*/ 102600 w 127"/>
                        <a:gd name="T3" fmla="*/ 179388 h 132"/>
                        <a:gd name="T4" fmla="*/ 0 w 127"/>
                        <a:gd name="T5" fmla="*/ 36693 h 132"/>
                        <a:gd name="T6" fmla="*/ 56700 w 127"/>
                        <a:gd name="T7" fmla="*/ 0 h 132"/>
                        <a:gd name="T8" fmla="*/ 171450 w 127"/>
                        <a:gd name="T9" fmla="*/ 122310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 h="132">
                          <a:moveTo>
                            <a:pt x="127" y="90"/>
                          </a:moveTo>
                          <a:cubicBezTo>
                            <a:pt x="76" y="132"/>
                            <a:pt x="76" y="132"/>
                            <a:pt x="76" y="132"/>
                          </a:cubicBezTo>
                          <a:cubicBezTo>
                            <a:pt x="0" y="27"/>
                            <a:pt x="0" y="27"/>
                            <a:pt x="0" y="27"/>
                          </a:cubicBezTo>
                          <a:cubicBezTo>
                            <a:pt x="42" y="0"/>
                            <a:pt x="42" y="0"/>
                            <a:pt x="42" y="0"/>
                          </a:cubicBezTo>
                          <a:cubicBezTo>
                            <a:pt x="67" y="33"/>
                            <a:pt x="96" y="64"/>
                            <a:pt x="127"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95A5A6"/>
                        </a:solidFill>
                        <a:effectLst/>
                        <a:uLnTx/>
                        <a:uFillTx/>
                        <a:latin typeface="微软雅黑" panose="020B0503020204020204" pitchFamily="34" charset="-122"/>
                        <a:ea typeface="微软雅黑" panose="020B0503020204020204" pitchFamily="34" charset="-122"/>
                      </a:endParaRPr>
                    </a:p>
                  </p:txBody>
                </p:sp>
                <p:sp>
                  <p:nvSpPr>
                    <p:cNvPr id="161" name="Freeform 20"/>
                    <p:cNvSpPr/>
                    <p:nvPr/>
                  </p:nvSpPr>
                  <p:spPr bwMode="auto">
                    <a:xfrm>
                      <a:off x="8270" y="5368"/>
                      <a:ext cx="321" cy="262"/>
                    </a:xfrm>
                    <a:custGeom>
                      <a:avLst/>
                      <a:gdLst>
                        <a:gd name="T0" fmla="*/ 190500 w 141"/>
                        <a:gd name="T1" fmla="*/ 80470 h 116"/>
                        <a:gd name="T2" fmla="*/ 141862 w 141"/>
                        <a:gd name="T3" fmla="*/ 155575 h 116"/>
                        <a:gd name="T4" fmla="*/ 0 w 141"/>
                        <a:gd name="T5" fmla="*/ 52305 h 116"/>
                        <a:gd name="T6" fmla="*/ 43234 w 141"/>
                        <a:gd name="T7" fmla="*/ 0 h 116"/>
                        <a:gd name="T8" fmla="*/ 190500 w 141"/>
                        <a:gd name="T9" fmla="*/ 80470 h 1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116">
                          <a:moveTo>
                            <a:pt x="141" y="60"/>
                          </a:moveTo>
                          <a:cubicBezTo>
                            <a:pt x="105" y="116"/>
                            <a:pt x="105" y="116"/>
                            <a:pt x="105" y="116"/>
                          </a:cubicBezTo>
                          <a:cubicBezTo>
                            <a:pt x="0" y="39"/>
                            <a:pt x="0" y="39"/>
                            <a:pt x="0" y="39"/>
                          </a:cubicBezTo>
                          <a:cubicBezTo>
                            <a:pt x="32" y="0"/>
                            <a:pt x="32" y="0"/>
                            <a:pt x="32" y="0"/>
                          </a:cubicBezTo>
                          <a:cubicBezTo>
                            <a:pt x="65" y="24"/>
                            <a:pt x="102" y="45"/>
                            <a:pt x="14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95A5A6"/>
                        </a:solidFill>
                        <a:effectLst/>
                        <a:uLnTx/>
                        <a:uFillTx/>
                        <a:latin typeface="微软雅黑" panose="020B0503020204020204" pitchFamily="34" charset="-122"/>
                        <a:ea typeface="微软雅黑" panose="020B0503020204020204" pitchFamily="34" charset="-122"/>
                      </a:endParaRPr>
                    </a:p>
                  </p:txBody>
                </p:sp>
                <p:sp>
                  <p:nvSpPr>
                    <p:cNvPr id="162" name="Freeform 21"/>
                    <p:cNvSpPr/>
                    <p:nvPr/>
                  </p:nvSpPr>
                  <p:spPr bwMode="auto">
                    <a:xfrm>
                      <a:off x="8623" y="5531"/>
                      <a:ext cx="318" cy="195"/>
                    </a:xfrm>
                    <a:custGeom>
                      <a:avLst/>
                      <a:gdLst>
                        <a:gd name="T0" fmla="*/ 188912 w 140"/>
                        <a:gd name="T1" fmla="*/ 29646 h 86"/>
                        <a:gd name="T2" fmla="*/ 167322 w 140"/>
                        <a:gd name="T3" fmla="*/ 115888 h 86"/>
                        <a:gd name="T4" fmla="*/ 0 w 140"/>
                        <a:gd name="T5" fmla="*/ 61987 h 86"/>
                        <a:gd name="T6" fmla="*/ 24289 w 140"/>
                        <a:gd name="T7" fmla="*/ 0 h 86"/>
                        <a:gd name="T8" fmla="*/ 188912 w 140"/>
                        <a:gd name="T9" fmla="*/ 2964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 h="86">
                          <a:moveTo>
                            <a:pt x="140" y="22"/>
                          </a:moveTo>
                          <a:cubicBezTo>
                            <a:pt x="124" y="86"/>
                            <a:pt x="124" y="86"/>
                            <a:pt x="124" y="86"/>
                          </a:cubicBezTo>
                          <a:cubicBezTo>
                            <a:pt x="0" y="46"/>
                            <a:pt x="0" y="46"/>
                            <a:pt x="0" y="46"/>
                          </a:cubicBezTo>
                          <a:cubicBezTo>
                            <a:pt x="18" y="0"/>
                            <a:pt x="18" y="0"/>
                            <a:pt x="18" y="0"/>
                          </a:cubicBezTo>
                          <a:cubicBezTo>
                            <a:pt x="57" y="12"/>
                            <a:pt x="98" y="20"/>
                            <a:pt x="140"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95A5A6"/>
                        </a:solidFill>
                        <a:effectLst/>
                        <a:uLnTx/>
                        <a:uFillTx/>
                        <a:latin typeface="微软雅黑" panose="020B0503020204020204" pitchFamily="34" charset="-122"/>
                        <a:ea typeface="微软雅黑" panose="020B0503020204020204" pitchFamily="34" charset="-122"/>
                      </a:endParaRPr>
                    </a:p>
                  </p:txBody>
                </p:sp>
                <p:sp>
                  <p:nvSpPr>
                    <p:cNvPr id="163" name="Freeform 22"/>
                    <p:cNvSpPr/>
                    <p:nvPr/>
                  </p:nvSpPr>
                  <p:spPr bwMode="auto">
                    <a:xfrm>
                      <a:off x="9013" y="5550"/>
                      <a:ext cx="297" cy="150"/>
                    </a:xfrm>
                    <a:custGeom>
                      <a:avLst/>
                      <a:gdLst>
                        <a:gd name="T0" fmla="*/ 170790 w 130"/>
                        <a:gd name="T1" fmla="*/ 0 h 66"/>
                        <a:gd name="T2" fmla="*/ 176212 w 130"/>
                        <a:gd name="T3" fmla="*/ 88900 h 66"/>
                        <a:gd name="T4" fmla="*/ 0 w 130"/>
                        <a:gd name="T5" fmla="*/ 88900 h 66"/>
                        <a:gd name="T6" fmla="*/ 4066 w 130"/>
                        <a:gd name="T7" fmla="*/ 20205 h 66"/>
                        <a:gd name="T8" fmla="*/ 170790 w 130"/>
                        <a:gd name="T9" fmla="*/ 0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66">
                          <a:moveTo>
                            <a:pt x="126" y="0"/>
                          </a:moveTo>
                          <a:cubicBezTo>
                            <a:pt x="130" y="66"/>
                            <a:pt x="130" y="66"/>
                            <a:pt x="130" y="66"/>
                          </a:cubicBezTo>
                          <a:cubicBezTo>
                            <a:pt x="0" y="66"/>
                            <a:pt x="0" y="66"/>
                            <a:pt x="0" y="66"/>
                          </a:cubicBezTo>
                          <a:cubicBezTo>
                            <a:pt x="3" y="15"/>
                            <a:pt x="3" y="15"/>
                            <a:pt x="3" y="15"/>
                          </a:cubicBezTo>
                          <a:cubicBezTo>
                            <a:pt x="45" y="15"/>
                            <a:pt x="87" y="10"/>
                            <a:pt x="1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95A5A6"/>
                        </a:solidFill>
                        <a:effectLst/>
                        <a:uLnTx/>
                        <a:uFillTx/>
                        <a:latin typeface="微软雅黑" panose="020B0503020204020204" pitchFamily="34" charset="-122"/>
                        <a:ea typeface="微软雅黑" panose="020B0503020204020204" pitchFamily="34" charset="-122"/>
                      </a:endParaRPr>
                    </a:p>
                  </p:txBody>
                </p:sp>
                <p:sp>
                  <p:nvSpPr>
                    <p:cNvPr id="164" name="Freeform 23"/>
                    <p:cNvSpPr/>
                    <p:nvPr/>
                  </p:nvSpPr>
                  <p:spPr bwMode="auto">
                    <a:xfrm>
                      <a:off x="9375" y="5406"/>
                      <a:ext cx="310" cy="230"/>
                    </a:xfrm>
                    <a:custGeom>
                      <a:avLst/>
                      <a:gdLst>
                        <a:gd name="T0" fmla="*/ 151653 w 136"/>
                        <a:gd name="T1" fmla="*/ 0 h 101"/>
                        <a:gd name="T2" fmla="*/ 184150 w 136"/>
                        <a:gd name="T3" fmla="*/ 82456 h 101"/>
                        <a:gd name="T4" fmla="*/ 17603 w 136"/>
                        <a:gd name="T5" fmla="*/ 136525 h 101"/>
                        <a:gd name="T6" fmla="*/ 0 w 136"/>
                        <a:gd name="T7" fmla="*/ 71642 h 101"/>
                        <a:gd name="T8" fmla="*/ 151653 w 136"/>
                        <a:gd name="T9" fmla="*/ 0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101">
                          <a:moveTo>
                            <a:pt x="112" y="0"/>
                          </a:moveTo>
                          <a:cubicBezTo>
                            <a:pt x="136" y="61"/>
                            <a:pt x="136" y="61"/>
                            <a:pt x="136" y="61"/>
                          </a:cubicBezTo>
                          <a:cubicBezTo>
                            <a:pt x="13" y="101"/>
                            <a:pt x="13" y="101"/>
                            <a:pt x="13" y="101"/>
                          </a:cubicBezTo>
                          <a:cubicBezTo>
                            <a:pt x="0" y="53"/>
                            <a:pt x="0" y="53"/>
                            <a:pt x="0" y="53"/>
                          </a:cubicBezTo>
                          <a:cubicBezTo>
                            <a:pt x="40" y="40"/>
                            <a:pt x="78" y="22"/>
                            <a:pt x="1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95A5A6"/>
                        </a:solidFill>
                        <a:effectLst/>
                        <a:uLnTx/>
                        <a:uFillTx/>
                        <a:latin typeface="微软雅黑" panose="020B0503020204020204" pitchFamily="34" charset="-122"/>
                        <a:ea typeface="微软雅黑" panose="020B0503020204020204" pitchFamily="34" charset="-122"/>
                      </a:endParaRPr>
                    </a:p>
                  </p:txBody>
                </p:sp>
                <p:sp>
                  <p:nvSpPr>
                    <p:cNvPr id="165" name="Freeform 24"/>
                    <p:cNvSpPr/>
                    <p:nvPr/>
                  </p:nvSpPr>
                  <p:spPr bwMode="auto">
                    <a:xfrm>
                      <a:off x="9696" y="5168"/>
                      <a:ext cx="300" cy="289"/>
                    </a:xfrm>
                    <a:custGeom>
                      <a:avLst/>
                      <a:gdLst>
                        <a:gd name="T0" fmla="*/ 121227 w 132"/>
                        <a:gd name="T1" fmla="*/ 0 h 127"/>
                        <a:gd name="T2" fmla="*/ 177800 w 132"/>
                        <a:gd name="T3" fmla="*/ 68850 h 127"/>
                        <a:gd name="T4" fmla="*/ 36368 w 132"/>
                        <a:gd name="T5" fmla="*/ 171450 h 127"/>
                        <a:gd name="T6" fmla="*/ 0 w 132"/>
                        <a:gd name="T7" fmla="*/ 114750 h 127"/>
                        <a:gd name="T8" fmla="*/ 121227 w 132"/>
                        <a:gd name="T9" fmla="*/ 0 h 1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27">
                          <a:moveTo>
                            <a:pt x="90" y="0"/>
                          </a:moveTo>
                          <a:cubicBezTo>
                            <a:pt x="132" y="51"/>
                            <a:pt x="132" y="51"/>
                            <a:pt x="132" y="51"/>
                          </a:cubicBezTo>
                          <a:cubicBezTo>
                            <a:pt x="27" y="127"/>
                            <a:pt x="27" y="127"/>
                            <a:pt x="27" y="127"/>
                          </a:cubicBezTo>
                          <a:cubicBezTo>
                            <a:pt x="0" y="85"/>
                            <a:pt x="0" y="85"/>
                            <a:pt x="0" y="85"/>
                          </a:cubicBezTo>
                          <a:cubicBezTo>
                            <a:pt x="33" y="60"/>
                            <a:pt x="64" y="32"/>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95A5A6"/>
                        </a:solidFill>
                        <a:effectLst/>
                        <a:uLnTx/>
                        <a:uFillTx/>
                        <a:latin typeface="微软雅黑" panose="020B0503020204020204" pitchFamily="34" charset="-122"/>
                        <a:ea typeface="微软雅黑" panose="020B0503020204020204" pitchFamily="34" charset="-122"/>
                      </a:endParaRPr>
                    </a:p>
                  </p:txBody>
                </p:sp>
                <p:sp>
                  <p:nvSpPr>
                    <p:cNvPr id="166" name="Freeform 25"/>
                    <p:cNvSpPr/>
                    <p:nvPr/>
                  </p:nvSpPr>
                  <p:spPr bwMode="auto">
                    <a:xfrm>
                      <a:off x="9950" y="4857"/>
                      <a:ext cx="260" cy="318"/>
                    </a:xfrm>
                    <a:custGeom>
                      <a:avLst/>
                      <a:gdLst>
                        <a:gd name="T0" fmla="*/ 80341 w 115"/>
                        <a:gd name="T1" fmla="*/ 0 h 141"/>
                        <a:gd name="T2" fmla="*/ 153987 w 115"/>
                        <a:gd name="T3" fmla="*/ 48233 h 141"/>
                        <a:gd name="T4" fmla="*/ 52222 w 115"/>
                        <a:gd name="T5" fmla="*/ 188913 h 141"/>
                        <a:gd name="T6" fmla="*/ 0 w 115"/>
                        <a:gd name="T7" fmla="*/ 146039 h 141"/>
                        <a:gd name="T8" fmla="*/ 80341 w 115"/>
                        <a:gd name="T9" fmla="*/ 0 h 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141">
                          <a:moveTo>
                            <a:pt x="60" y="0"/>
                          </a:moveTo>
                          <a:cubicBezTo>
                            <a:pt x="115" y="36"/>
                            <a:pt x="115" y="36"/>
                            <a:pt x="115" y="36"/>
                          </a:cubicBezTo>
                          <a:cubicBezTo>
                            <a:pt x="39" y="141"/>
                            <a:pt x="39" y="141"/>
                            <a:pt x="39" y="141"/>
                          </a:cubicBezTo>
                          <a:cubicBezTo>
                            <a:pt x="0" y="109"/>
                            <a:pt x="0" y="109"/>
                            <a:pt x="0" y="109"/>
                          </a:cubicBezTo>
                          <a:cubicBezTo>
                            <a:pt x="24" y="76"/>
                            <a:pt x="44" y="39"/>
                            <a:pt x="6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95A5A6"/>
                        </a:solidFill>
                        <a:effectLst/>
                        <a:uLnTx/>
                        <a:uFillTx/>
                        <a:latin typeface="微软雅黑" panose="020B0503020204020204" pitchFamily="34" charset="-122"/>
                        <a:ea typeface="微软雅黑" panose="020B0503020204020204" pitchFamily="34" charset="-122"/>
                      </a:endParaRPr>
                    </a:p>
                  </p:txBody>
                </p:sp>
                <p:sp>
                  <p:nvSpPr>
                    <p:cNvPr id="167" name="Freeform 26"/>
                    <p:cNvSpPr/>
                    <p:nvPr/>
                  </p:nvSpPr>
                  <p:spPr bwMode="auto">
                    <a:xfrm>
                      <a:off x="10110" y="4507"/>
                      <a:ext cx="198" cy="318"/>
                    </a:xfrm>
                    <a:custGeom>
                      <a:avLst/>
                      <a:gdLst>
                        <a:gd name="T0" fmla="*/ 31057 w 87"/>
                        <a:gd name="T1" fmla="*/ 0 h 140"/>
                        <a:gd name="T2" fmla="*/ 117475 w 87"/>
                        <a:gd name="T3" fmla="*/ 22939 h 140"/>
                        <a:gd name="T4" fmla="*/ 63464 w 87"/>
                        <a:gd name="T5" fmla="*/ 188913 h 140"/>
                        <a:gd name="T6" fmla="*/ 0 w 87"/>
                        <a:gd name="T7" fmla="*/ 164624 h 140"/>
                        <a:gd name="T8" fmla="*/ 31057 w 87"/>
                        <a:gd name="T9" fmla="*/ 0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140">
                          <a:moveTo>
                            <a:pt x="23" y="0"/>
                          </a:moveTo>
                          <a:cubicBezTo>
                            <a:pt x="87" y="17"/>
                            <a:pt x="87" y="17"/>
                            <a:pt x="87" y="17"/>
                          </a:cubicBezTo>
                          <a:cubicBezTo>
                            <a:pt x="47" y="140"/>
                            <a:pt x="47" y="140"/>
                            <a:pt x="47" y="140"/>
                          </a:cubicBezTo>
                          <a:cubicBezTo>
                            <a:pt x="0" y="122"/>
                            <a:pt x="0" y="122"/>
                            <a:pt x="0" y="122"/>
                          </a:cubicBezTo>
                          <a:cubicBezTo>
                            <a:pt x="13" y="83"/>
                            <a:pt x="21" y="42"/>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95A5A6"/>
                        </a:solidFill>
                        <a:effectLst/>
                        <a:uLnTx/>
                        <a:uFillTx/>
                        <a:latin typeface="微软雅黑" panose="020B0503020204020204" pitchFamily="34" charset="-122"/>
                        <a:ea typeface="微软雅黑" panose="020B0503020204020204" pitchFamily="34" charset="-122"/>
                      </a:endParaRPr>
                    </a:p>
                  </p:txBody>
                </p:sp>
                <p:sp>
                  <p:nvSpPr>
                    <p:cNvPr id="168" name="Freeform 27"/>
                    <p:cNvSpPr/>
                    <p:nvPr/>
                  </p:nvSpPr>
                  <p:spPr bwMode="auto">
                    <a:xfrm>
                      <a:off x="10129" y="4138"/>
                      <a:ext cx="150" cy="294"/>
                    </a:xfrm>
                    <a:custGeom>
                      <a:avLst/>
                      <a:gdLst>
                        <a:gd name="T0" fmla="*/ 0 w 66"/>
                        <a:gd name="T1" fmla="*/ 5373 h 130"/>
                        <a:gd name="T2" fmla="*/ 88900 w 66"/>
                        <a:gd name="T3" fmla="*/ 0 h 130"/>
                        <a:gd name="T4" fmla="*/ 88900 w 66"/>
                        <a:gd name="T5" fmla="*/ 174625 h 130"/>
                        <a:gd name="T6" fmla="*/ 21552 w 66"/>
                        <a:gd name="T7" fmla="*/ 170595 h 130"/>
                        <a:gd name="T8" fmla="*/ 0 w 66"/>
                        <a:gd name="T9" fmla="*/ 5373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130">
                          <a:moveTo>
                            <a:pt x="0" y="4"/>
                          </a:moveTo>
                          <a:cubicBezTo>
                            <a:pt x="66" y="0"/>
                            <a:pt x="66" y="0"/>
                            <a:pt x="66" y="0"/>
                          </a:cubicBezTo>
                          <a:cubicBezTo>
                            <a:pt x="66" y="130"/>
                            <a:pt x="66" y="130"/>
                            <a:pt x="66" y="130"/>
                          </a:cubicBezTo>
                          <a:cubicBezTo>
                            <a:pt x="16" y="127"/>
                            <a:pt x="16" y="127"/>
                            <a:pt x="16" y="127"/>
                          </a:cubicBezTo>
                          <a:cubicBezTo>
                            <a:pt x="16" y="85"/>
                            <a:pt x="10" y="4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95A5A6"/>
                        </a:solidFill>
                        <a:effectLst/>
                        <a:uLnTx/>
                        <a:uFillTx/>
                        <a:latin typeface="微软雅黑" panose="020B0503020204020204" pitchFamily="34" charset="-122"/>
                        <a:ea typeface="微软雅黑" panose="020B0503020204020204" pitchFamily="34" charset="-122"/>
                      </a:endParaRPr>
                    </a:p>
                  </p:txBody>
                </p:sp>
                <p:sp>
                  <p:nvSpPr>
                    <p:cNvPr id="169" name="Freeform 28"/>
                    <p:cNvSpPr/>
                    <p:nvPr/>
                  </p:nvSpPr>
                  <p:spPr bwMode="auto">
                    <a:xfrm>
                      <a:off x="9985" y="3763"/>
                      <a:ext cx="233" cy="308"/>
                    </a:xfrm>
                    <a:custGeom>
                      <a:avLst/>
                      <a:gdLst>
                        <a:gd name="T0" fmla="*/ 0 w 102"/>
                        <a:gd name="T1" fmla="*/ 32217 h 136"/>
                        <a:gd name="T2" fmla="*/ 83950 w 102"/>
                        <a:gd name="T3" fmla="*/ 0 h 136"/>
                        <a:gd name="T4" fmla="*/ 138112 w 102"/>
                        <a:gd name="T5" fmla="*/ 165112 h 136"/>
                        <a:gd name="T6" fmla="*/ 73118 w 102"/>
                        <a:gd name="T7" fmla="*/ 182563 h 136"/>
                        <a:gd name="T8" fmla="*/ 0 w 102"/>
                        <a:gd name="T9" fmla="*/ 32217 h 1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36">
                          <a:moveTo>
                            <a:pt x="0" y="24"/>
                          </a:moveTo>
                          <a:cubicBezTo>
                            <a:pt x="62" y="0"/>
                            <a:pt x="62" y="0"/>
                            <a:pt x="62" y="0"/>
                          </a:cubicBezTo>
                          <a:cubicBezTo>
                            <a:pt x="102" y="123"/>
                            <a:pt x="102" y="123"/>
                            <a:pt x="102" y="123"/>
                          </a:cubicBezTo>
                          <a:cubicBezTo>
                            <a:pt x="54" y="136"/>
                            <a:pt x="54" y="136"/>
                            <a:pt x="54" y="136"/>
                          </a:cubicBezTo>
                          <a:cubicBezTo>
                            <a:pt x="40" y="96"/>
                            <a:pt x="22" y="59"/>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95A5A6"/>
                        </a:solidFill>
                        <a:effectLst/>
                        <a:uLnTx/>
                        <a:uFillTx/>
                        <a:latin typeface="微软雅黑" panose="020B0503020204020204" pitchFamily="34" charset="-122"/>
                        <a:ea typeface="微软雅黑" panose="020B0503020204020204" pitchFamily="34" charset="-122"/>
                      </a:endParaRPr>
                    </a:p>
                  </p:txBody>
                </p:sp>
                <p:sp>
                  <p:nvSpPr>
                    <p:cNvPr id="170" name="Freeform 29"/>
                    <p:cNvSpPr/>
                    <p:nvPr/>
                  </p:nvSpPr>
                  <p:spPr bwMode="auto">
                    <a:xfrm>
                      <a:off x="9749" y="3450"/>
                      <a:ext cx="289" cy="300"/>
                    </a:xfrm>
                    <a:custGeom>
                      <a:avLst/>
                      <a:gdLst>
                        <a:gd name="T0" fmla="*/ 0 w 127"/>
                        <a:gd name="T1" fmla="*/ 56573 h 132"/>
                        <a:gd name="T2" fmla="*/ 68850 w 127"/>
                        <a:gd name="T3" fmla="*/ 0 h 132"/>
                        <a:gd name="T4" fmla="*/ 171450 w 127"/>
                        <a:gd name="T5" fmla="*/ 141432 h 132"/>
                        <a:gd name="T6" fmla="*/ 114750 w 127"/>
                        <a:gd name="T7" fmla="*/ 177800 h 132"/>
                        <a:gd name="T8" fmla="*/ 0 w 127"/>
                        <a:gd name="T9" fmla="*/ 56573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 h="132">
                          <a:moveTo>
                            <a:pt x="0" y="42"/>
                          </a:moveTo>
                          <a:cubicBezTo>
                            <a:pt x="51" y="0"/>
                            <a:pt x="51" y="0"/>
                            <a:pt x="51" y="0"/>
                          </a:cubicBezTo>
                          <a:cubicBezTo>
                            <a:pt x="127" y="105"/>
                            <a:pt x="127" y="105"/>
                            <a:pt x="127" y="105"/>
                          </a:cubicBezTo>
                          <a:cubicBezTo>
                            <a:pt x="85" y="132"/>
                            <a:pt x="85" y="132"/>
                            <a:pt x="85" y="132"/>
                          </a:cubicBezTo>
                          <a:cubicBezTo>
                            <a:pt x="60" y="99"/>
                            <a:pt x="32" y="68"/>
                            <a:pt x="0"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95A5A6"/>
                        </a:solidFill>
                        <a:effectLst/>
                        <a:uLnTx/>
                        <a:uFillTx/>
                        <a:latin typeface="微软雅黑" panose="020B0503020204020204" pitchFamily="34" charset="-122"/>
                        <a:ea typeface="微软雅黑" panose="020B0503020204020204" pitchFamily="34" charset="-122"/>
                      </a:endParaRPr>
                    </a:p>
                  </p:txBody>
                </p:sp>
                <p:sp>
                  <p:nvSpPr>
                    <p:cNvPr id="171" name="Freeform 30"/>
                    <p:cNvSpPr/>
                    <p:nvPr/>
                  </p:nvSpPr>
                  <p:spPr bwMode="auto">
                    <a:xfrm>
                      <a:off x="9436" y="3236"/>
                      <a:ext cx="321" cy="262"/>
                    </a:xfrm>
                    <a:custGeom>
                      <a:avLst/>
                      <a:gdLst>
                        <a:gd name="T0" fmla="*/ 0 w 141"/>
                        <a:gd name="T1" fmla="*/ 74405 h 115"/>
                        <a:gd name="T2" fmla="*/ 48638 w 141"/>
                        <a:gd name="T3" fmla="*/ 0 h 115"/>
                        <a:gd name="T4" fmla="*/ 190500 w 141"/>
                        <a:gd name="T5" fmla="*/ 102815 h 115"/>
                        <a:gd name="T6" fmla="*/ 147266 w 141"/>
                        <a:gd name="T7" fmla="*/ 155575 h 115"/>
                        <a:gd name="T8" fmla="*/ 0 w 141"/>
                        <a:gd name="T9" fmla="*/ 74405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115">
                          <a:moveTo>
                            <a:pt x="0" y="55"/>
                          </a:moveTo>
                          <a:cubicBezTo>
                            <a:pt x="36" y="0"/>
                            <a:pt x="36" y="0"/>
                            <a:pt x="36" y="0"/>
                          </a:cubicBezTo>
                          <a:cubicBezTo>
                            <a:pt x="141" y="76"/>
                            <a:pt x="141" y="76"/>
                            <a:pt x="141" y="76"/>
                          </a:cubicBezTo>
                          <a:cubicBezTo>
                            <a:pt x="109" y="115"/>
                            <a:pt x="109" y="115"/>
                            <a:pt x="109" y="115"/>
                          </a:cubicBezTo>
                          <a:cubicBezTo>
                            <a:pt x="76" y="91"/>
                            <a:pt x="39" y="71"/>
                            <a:pt x="0"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95A5A6"/>
                        </a:solidFill>
                        <a:effectLst/>
                        <a:uLnTx/>
                        <a:uFillTx/>
                        <a:latin typeface="微软雅黑" panose="020B0503020204020204" pitchFamily="34" charset="-122"/>
                        <a:ea typeface="微软雅黑" panose="020B0503020204020204" pitchFamily="34" charset="-122"/>
                      </a:endParaRPr>
                    </a:p>
                  </p:txBody>
                </p:sp>
                <p:sp>
                  <p:nvSpPr>
                    <p:cNvPr id="172" name="Freeform 32"/>
                    <p:cNvSpPr/>
                    <p:nvPr/>
                  </p:nvSpPr>
                  <p:spPr bwMode="auto">
                    <a:xfrm>
                      <a:off x="8716" y="3169"/>
                      <a:ext cx="297" cy="150"/>
                    </a:xfrm>
                    <a:custGeom>
                      <a:avLst/>
                      <a:gdLst>
                        <a:gd name="T0" fmla="*/ 0 w 130"/>
                        <a:gd name="T1" fmla="*/ 0 h 66"/>
                        <a:gd name="T2" fmla="*/ 130 w 130"/>
                        <a:gd name="T3" fmla="*/ 0 h 66"/>
                        <a:gd name="T4" fmla="*/ 127 w 130"/>
                        <a:gd name="T5" fmla="*/ 50 h 66"/>
                        <a:gd name="T6" fmla="*/ 4 w 130"/>
                        <a:gd name="T7" fmla="*/ 66 h 66"/>
                        <a:gd name="T8" fmla="*/ 0 w 130"/>
                        <a:gd name="T9" fmla="*/ 0 h 66"/>
                      </a:gdLst>
                      <a:ahLst/>
                      <a:cxnLst>
                        <a:cxn ang="0">
                          <a:pos x="T0" y="T1"/>
                        </a:cxn>
                        <a:cxn ang="0">
                          <a:pos x="T2" y="T3"/>
                        </a:cxn>
                        <a:cxn ang="0">
                          <a:pos x="T4" y="T5"/>
                        </a:cxn>
                        <a:cxn ang="0">
                          <a:pos x="T6" y="T7"/>
                        </a:cxn>
                        <a:cxn ang="0">
                          <a:pos x="T8" y="T9"/>
                        </a:cxn>
                      </a:cxnLst>
                      <a:rect l="0" t="0" r="r" b="b"/>
                      <a:pathLst>
                        <a:path w="130" h="66">
                          <a:moveTo>
                            <a:pt x="0" y="0"/>
                          </a:moveTo>
                          <a:cubicBezTo>
                            <a:pt x="130" y="0"/>
                            <a:pt x="130" y="0"/>
                            <a:pt x="130" y="0"/>
                          </a:cubicBezTo>
                          <a:cubicBezTo>
                            <a:pt x="127" y="50"/>
                            <a:pt x="127" y="50"/>
                            <a:pt x="127" y="50"/>
                          </a:cubicBezTo>
                          <a:cubicBezTo>
                            <a:pt x="85" y="50"/>
                            <a:pt x="43" y="56"/>
                            <a:pt x="4" y="66"/>
                          </a:cubicBezTo>
                          <a:lnTo>
                            <a:pt x="0" y="0"/>
                          </a:ln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rgbClr val="95A5A6"/>
                        </a:solidFill>
                        <a:effectLst/>
                        <a:uLnTx/>
                        <a:uFillTx/>
                        <a:latin typeface="微软雅黑" panose="020B0503020204020204" pitchFamily="34" charset="-122"/>
                        <a:ea typeface="微软雅黑" panose="020B0503020204020204" pitchFamily="34" charset="-122"/>
                      </a:endParaRPr>
                    </a:p>
                  </p:txBody>
                </p:sp>
              </p:grpSp>
              <p:sp>
                <p:nvSpPr>
                  <p:cNvPr id="173" name="文本框 172"/>
                  <p:cNvSpPr txBox="1"/>
                  <p:nvPr/>
                </p:nvSpPr>
                <p:spPr>
                  <a:xfrm>
                    <a:off x="8190" y="3997"/>
                    <a:ext cx="1647" cy="871"/>
                  </a:xfrm>
                  <a:prstGeom prst="rect">
                    <a:avLst/>
                  </a:prstGeom>
                  <a:solidFill>
                    <a:schemeClr val="bg1"/>
                  </a:solidFill>
                </p:spPr>
                <p:txBody>
                  <a:bodyPr wrap="none" rtlCol="0">
                    <a:spAutoFit/>
                  </a:bodyPr>
                  <a:lstStyle/>
                  <a:p>
                    <a:pPr algn="ctr"/>
                    <a:r>
                      <a:rPr lang="en-US" altLang="zh-CN" sz="3000" b="1" spc="100" dirty="0">
                        <a:solidFill>
                          <a:srgbClr val="EAA700"/>
                        </a:solidFill>
                        <a:uFillTx/>
                        <a:latin typeface="微软雅黑" panose="020B0503020204020204" pitchFamily="34" charset="-122"/>
                        <a:ea typeface="微软雅黑" panose="020B0503020204020204" pitchFamily="34" charset="-122"/>
                        <a:cs typeface="Arial" panose="020B0604020202020204" pitchFamily="34" charset="0"/>
                      </a:rPr>
                      <a:t>96%</a:t>
                    </a:r>
                  </a:p>
                </p:txBody>
              </p:sp>
            </p:grpSp>
            <p:grpSp>
              <p:nvGrpSpPr>
                <p:cNvPr id="62" name="组合 61"/>
                <p:cNvGrpSpPr/>
                <p:nvPr/>
              </p:nvGrpSpPr>
              <p:grpSpPr>
                <a:xfrm>
                  <a:off x="8319" y="1293"/>
                  <a:ext cx="2588" cy="2584"/>
                  <a:chOff x="8410" y="963"/>
                  <a:chExt cx="2588" cy="2584"/>
                </a:xfrm>
              </p:grpSpPr>
              <p:grpSp>
                <p:nvGrpSpPr>
                  <p:cNvPr id="61" name="组合 60"/>
                  <p:cNvGrpSpPr/>
                  <p:nvPr/>
                </p:nvGrpSpPr>
                <p:grpSpPr>
                  <a:xfrm>
                    <a:off x="8410" y="963"/>
                    <a:ext cx="2589" cy="2585"/>
                    <a:chOff x="8410" y="963"/>
                    <a:chExt cx="2589" cy="2585"/>
                  </a:xfrm>
                </p:grpSpPr>
                <p:sp>
                  <p:nvSpPr>
                    <p:cNvPr id="34" name="Freeform 31"/>
                    <p:cNvSpPr/>
                    <p:nvPr/>
                  </p:nvSpPr>
                  <p:spPr bwMode="auto">
                    <a:xfrm>
                      <a:off x="9777" y="963"/>
                      <a:ext cx="318" cy="198"/>
                    </a:xfrm>
                    <a:custGeom>
                      <a:avLst/>
                      <a:gdLst>
                        <a:gd name="T0" fmla="*/ 0 w 140"/>
                        <a:gd name="T1" fmla="*/ 86418 h 87"/>
                        <a:gd name="T2" fmla="*/ 21590 w 140"/>
                        <a:gd name="T3" fmla="*/ 0 h 87"/>
                        <a:gd name="T4" fmla="*/ 188912 w 140"/>
                        <a:gd name="T5" fmla="*/ 54011 h 87"/>
                        <a:gd name="T6" fmla="*/ 164623 w 140"/>
                        <a:gd name="T7" fmla="*/ 117475 h 87"/>
                        <a:gd name="T8" fmla="*/ 0 w 140"/>
                        <a:gd name="T9" fmla="*/ 86418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 h="87">
                          <a:moveTo>
                            <a:pt x="0" y="64"/>
                          </a:moveTo>
                          <a:cubicBezTo>
                            <a:pt x="16" y="0"/>
                            <a:pt x="16" y="0"/>
                            <a:pt x="16" y="0"/>
                          </a:cubicBezTo>
                          <a:cubicBezTo>
                            <a:pt x="140" y="40"/>
                            <a:pt x="140" y="40"/>
                            <a:pt x="140" y="40"/>
                          </a:cubicBezTo>
                          <a:cubicBezTo>
                            <a:pt x="122" y="87"/>
                            <a:pt x="122" y="87"/>
                            <a:pt x="122" y="87"/>
                          </a:cubicBezTo>
                          <a:cubicBezTo>
                            <a:pt x="83" y="74"/>
                            <a:pt x="42" y="67"/>
                            <a:pt x="0" y="64"/>
                          </a:cubicBezTo>
                          <a:close/>
                        </a:path>
                      </a:pathLst>
                    </a:custGeom>
                    <a:solidFill>
                      <a:srgbClr val="ADBACA"/>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95A5A6"/>
                        </a:solidFill>
                        <a:effectLst/>
                        <a:uLnTx/>
                        <a:uFillTx/>
                        <a:latin typeface="微软雅黑" panose="020B0503020204020204" pitchFamily="34" charset="-122"/>
                        <a:ea typeface="微软雅黑" panose="020B0503020204020204" pitchFamily="34" charset="-122"/>
                      </a:endParaRPr>
                    </a:p>
                  </p:txBody>
                </p:sp>
                <p:sp>
                  <p:nvSpPr>
                    <p:cNvPr id="35" name="Freeform 13"/>
                    <p:cNvSpPr/>
                    <p:nvPr/>
                  </p:nvSpPr>
                  <p:spPr bwMode="auto">
                    <a:xfrm>
                      <a:off x="9033" y="1054"/>
                      <a:ext cx="310" cy="233"/>
                    </a:xfrm>
                    <a:custGeom>
                      <a:avLst/>
                      <a:gdLst>
                        <a:gd name="T0" fmla="*/ 24 w 136"/>
                        <a:gd name="T1" fmla="*/ 102 h 102"/>
                        <a:gd name="T2" fmla="*/ 0 w 136"/>
                        <a:gd name="T3" fmla="*/ 40 h 102"/>
                        <a:gd name="T4" fmla="*/ 123 w 136"/>
                        <a:gd name="T5" fmla="*/ 0 h 102"/>
                        <a:gd name="T6" fmla="*/ 136 w 136"/>
                        <a:gd name="T7" fmla="*/ 49 h 102"/>
                        <a:gd name="T8" fmla="*/ 24 w 136"/>
                        <a:gd name="T9" fmla="*/ 102 h 102"/>
                      </a:gdLst>
                      <a:ahLst/>
                      <a:cxnLst>
                        <a:cxn ang="0">
                          <a:pos x="T0" y="T1"/>
                        </a:cxn>
                        <a:cxn ang="0">
                          <a:pos x="T2" y="T3"/>
                        </a:cxn>
                        <a:cxn ang="0">
                          <a:pos x="T4" y="T5"/>
                        </a:cxn>
                        <a:cxn ang="0">
                          <a:pos x="T6" y="T7"/>
                        </a:cxn>
                        <a:cxn ang="0">
                          <a:pos x="T8" y="T9"/>
                        </a:cxn>
                      </a:cxnLst>
                      <a:rect l="0" t="0" r="r" b="b"/>
                      <a:pathLst>
                        <a:path w="136" h="102">
                          <a:moveTo>
                            <a:pt x="24" y="102"/>
                          </a:moveTo>
                          <a:cubicBezTo>
                            <a:pt x="0" y="40"/>
                            <a:pt x="0" y="40"/>
                            <a:pt x="0" y="40"/>
                          </a:cubicBezTo>
                          <a:cubicBezTo>
                            <a:pt x="123" y="0"/>
                            <a:pt x="123" y="0"/>
                            <a:pt x="123" y="0"/>
                          </a:cubicBezTo>
                          <a:cubicBezTo>
                            <a:pt x="136" y="49"/>
                            <a:pt x="136" y="49"/>
                            <a:pt x="136" y="49"/>
                          </a:cubicBezTo>
                          <a:cubicBezTo>
                            <a:pt x="96" y="62"/>
                            <a:pt x="58" y="80"/>
                            <a:pt x="24" y="102"/>
                          </a:cubicBezTo>
                          <a:close/>
                        </a:path>
                      </a:pathLst>
                    </a:custGeom>
                    <a:solidFill>
                      <a:srgbClr val="ADBACA"/>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rgbClr val="95A5A6"/>
                        </a:solidFill>
                        <a:effectLst/>
                        <a:uLnTx/>
                        <a:uFillTx/>
                        <a:latin typeface="微软雅黑" panose="020B0503020204020204" pitchFamily="34" charset="-122"/>
                        <a:ea typeface="微软雅黑" panose="020B0503020204020204" pitchFamily="34" charset="-122"/>
                      </a:endParaRPr>
                    </a:p>
                  </p:txBody>
                </p:sp>
                <p:sp>
                  <p:nvSpPr>
                    <p:cNvPr id="36" name="Freeform 14"/>
                    <p:cNvSpPr/>
                    <p:nvPr/>
                  </p:nvSpPr>
                  <p:spPr bwMode="auto">
                    <a:xfrm>
                      <a:off x="8723" y="1233"/>
                      <a:ext cx="300" cy="292"/>
                    </a:xfrm>
                    <a:custGeom>
                      <a:avLst/>
                      <a:gdLst>
                        <a:gd name="T0" fmla="*/ 42 w 132"/>
                        <a:gd name="T1" fmla="*/ 128 h 128"/>
                        <a:gd name="T2" fmla="*/ 0 w 132"/>
                        <a:gd name="T3" fmla="*/ 76 h 128"/>
                        <a:gd name="T4" fmla="*/ 105 w 132"/>
                        <a:gd name="T5" fmla="*/ 0 h 128"/>
                        <a:gd name="T6" fmla="*/ 132 w 132"/>
                        <a:gd name="T7" fmla="*/ 42 h 128"/>
                        <a:gd name="T8" fmla="*/ 42 w 132"/>
                        <a:gd name="T9" fmla="*/ 128 h 128"/>
                      </a:gdLst>
                      <a:ahLst/>
                      <a:cxnLst>
                        <a:cxn ang="0">
                          <a:pos x="T0" y="T1"/>
                        </a:cxn>
                        <a:cxn ang="0">
                          <a:pos x="T2" y="T3"/>
                        </a:cxn>
                        <a:cxn ang="0">
                          <a:pos x="T4" y="T5"/>
                        </a:cxn>
                        <a:cxn ang="0">
                          <a:pos x="T6" y="T7"/>
                        </a:cxn>
                        <a:cxn ang="0">
                          <a:pos x="T8" y="T9"/>
                        </a:cxn>
                      </a:cxnLst>
                      <a:rect l="0" t="0" r="r" b="b"/>
                      <a:pathLst>
                        <a:path w="132" h="128">
                          <a:moveTo>
                            <a:pt x="42" y="128"/>
                          </a:moveTo>
                          <a:cubicBezTo>
                            <a:pt x="0" y="76"/>
                            <a:pt x="0" y="76"/>
                            <a:pt x="0" y="76"/>
                          </a:cubicBezTo>
                          <a:cubicBezTo>
                            <a:pt x="105" y="0"/>
                            <a:pt x="105" y="0"/>
                            <a:pt x="105" y="0"/>
                          </a:cubicBezTo>
                          <a:cubicBezTo>
                            <a:pt x="132" y="42"/>
                            <a:pt x="132" y="42"/>
                            <a:pt x="132" y="42"/>
                          </a:cubicBezTo>
                          <a:cubicBezTo>
                            <a:pt x="99" y="67"/>
                            <a:pt x="68" y="96"/>
                            <a:pt x="42" y="128"/>
                          </a:cubicBezTo>
                          <a:close/>
                        </a:path>
                      </a:pathLst>
                    </a:custGeom>
                    <a:solidFill>
                      <a:srgbClr val="ADBACA"/>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rgbClr val="95A5A6"/>
                        </a:solidFill>
                        <a:effectLst/>
                        <a:uLnTx/>
                        <a:uFillTx/>
                        <a:latin typeface="微软雅黑" panose="020B0503020204020204" pitchFamily="34" charset="-122"/>
                        <a:ea typeface="微软雅黑" panose="020B0503020204020204" pitchFamily="34" charset="-122"/>
                      </a:endParaRPr>
                    </a:p>
                  </p:txBody>
                </p:sp>
                <p:sp>
                  <p:nvSpPr>
                    <p:cNvPr id="37" name="Freeform 15"/>
                    <p:cNvSpPr/>
                    <p:nvPr/>
                  </p:nvSpPr>
                  <p:spPr bwMode="auto">
                    <a:xfrm>
                      <a:off x="8509" y="1514"/>
                      <a:ext cx="260" cy="318"/>
                    </a:xfrm>
                    <a:custGeom>
                      <a:avLst/>
                      <a:gdLst>
                        <a:gd name="T0" fmla="*/ 55 w 115"/>
                        <a:gd name="T1" fmla="*/ 141 h 141"/>
                        <a:gd name="T2" fmla="*/ 0 w 115"/>
                        <a:gd name="T3" fmla="*/ 105 h 141"/>
                        <a:gd name="T4" fmla="*/ 76 w 115"/>
                        <a:gd name="T5" fmla="*/ 0 h 141"/>
                        <a:gd name="T6" fmla="*/ 115 w 115"/>
                        <a:gd name="T7" fmla="*/ 32 h 141"/>
                        <a:gd name="T8" fmla="*/ 55 w 115"/>
                        <a:gd name="T9" fmla="*/ 141 h 141"/>
                      </a:gdLst>
                      <a:ahLst/>
                      <a:cxnLst>
                        <a:cxn ang="0">
                          <a:pos x="T0" y="T1"/>
                        </a:cxn>
                        <a:cxn ang="0">
                          <a:pos x="T2" y="T3"/>
                        </a:cxn>
                        <a:cxn ang="0">
                          <a:pos x="T4" y="T5"/>
                        </a:cxn>
                        <a:cxn ang="0">
                          <a:pos x="T6" y="T7"/>
                        </a:cxn>
                        <a:cxn ang="0">
                          <a:pos x="T8" y="T9"/>
                        </a:cxn>
                      </a:cxnLst>
                      <a:rect l="0" t="0" r="r" b="b"/>
                      <a:pathLst>
                        <a:path w="115" h="141">
                          <a:moveTo>
                            <a:pt x="55" y="141"/>
                          </a:moveTo>
                          <a:cubicBezTo>
                            <a:pt x="0" y="105"/>
                            <a:pt x="0" y="105"/>
                            <a:pt x="0" y="105"/>
                          </a:cubicBezTo>
                          <a:cubicBezTo>
                            <a:pt x="76" y="0"/>
                            <a:pt x="76" y="0"/>
                            <a:pt x="76" y="0"/>
                          </a:cubicBezTo>
                          <a:cubicBezTo>
                            <a:pt x="115" y="32"/>
                            <a:pt x="115" y="32"/>
                            <a:pt x="115" y="32"/>
                          </a:cubicBezTo>
                          <a:cubicBezTo>
                            <a:pt x="91" y="65"/>
                            <a:pt x="71" y="102"/>
                            <a:pt x="55" y="141"/>
                          </a:cubicBezTo>
                          <a:close/>
                        </a:path>
                      </a:pathLst>
                    </a:custGeom>
                    <a:solidFill>
                      <a:srgbClr val="ADBACA"/>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rgbClr val="95A5A6"/>
                        </a:solidFill>
                        <a:effectLst/>
                        <a:uLnTx/>
                        <a:uFillTx/>
                        <a:latin typeface="微软雅黑" panose="020B0503020204020204" pitchFamily="34" charset="-122"/>
                        <a:ea typeface="微软雅黑" panose="020B0503020204020204" pitchFamily="34" charset="-122"/>
                      </a:endParaRPr>
                    </a:p>
                  </p:txBody>
                </p:sp>
                <p:sp>
                  <p:nvSpPr>
                    <p:cNvPr id="38" name="Freeform 16"/>
                    <p:cNvSpPr/>
                    <p:nvPr/>
                  </p:nvSpPr>
                  <p:spPr bwMode="auto">
                    <a:xfrm>
                      <a:off x="8410" y="1864"/>
                      <a:ext cx="198" cy="318"/>
                    </a:xfrm>
                    <a:custGeom>
                      <a:avLst/>
                      <a:gdLst>
                        <a:gd name="T0" fmla="*/ 86418 w 87"/>
                        <a:gd name="T1" fmla="*/ 188913 h 140"/>
                        <a:gd name="T2" fmla="*/ 0 w 87"/>
                        <a:gd name="T3" fmla="*/ 167323 h 140"/>
                        <a:gd name="T4" fmla="*/ 54011 w 87"/>
                        <a:gd name="T5" fmla="*/ 0 h 140"/>
                        <a:gd name="T6" fmla="*/ 117475 w 87"/>
                        <a:gd name="T7" fmla="*/ 24289 h 140"/>
                        <a:gd name="T8" fmla="*/ 86418 w 87"/>
                        <a:gd name="T9" fmla="*/ 188913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140">
                          <a:moveTo>
                            <a:pt x="64" y="140"/>
                          </a:moveTo>
                          <a:cubicBezTo>
                            <a:pt x="0" y="124"/>
                            <a:pt x="0" y="124"/>
                            <a:pt x="0" y="124"/>
                          </a:cubicBezTo>
                          <a:cubicBezTo>
                            <a:pt x="40" y="0"/>
                            <a:pt x="40" y="0"/>
                            <a:pt x="40" y="0"/>
                          </a:cubicBezTo>
                          <a:cubicBezTo>
                            <a:pt x="87" y="18"/>
                            <a:pt x="87" y="18"/>
                            <a:pt x="87" y="18"/>
                          </a:cubicBezTo>
                          <a:cubicBezTo>
                            <a:pt x="74" y="57"/>
                            <a:pt x="66" y="98"/>
                            <a:pt x="64" y="140"/>
                          </a:cubicBez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95A5A6"/>
                        </a:solidFill>
                        <a:effectLst/>
                        <a:uLnTx/>
                        <a:uFillTx/>
                        <a:latin typeface="微软雅黑" panose="020B0503020204020204" pitchFamily="34" charset="-122"/>
                        <a:ea typeface="微软雅黑" panose="020B0503020204020204" pitchFamily="34" charset="-122"/>
                      </a:endParaRPr>
                    </a:p>
                  </p:txBody>
                </p:sp>
                <p:sp>
                  <p:nvSpPr>
                    <p:cNvPr id="39" name="Freeform 17"/>
                    <p:cNvSpPr/>
                    <p:nvPr/>
                  </p:nvSpPr>
                  <p:spPr bwMode="auto">
                    <a:xfrm>
                      <a:off x="8439" y="2255"/>
                      <a:ext cx="150" cy="297"/>
                    </a:xfrm>
                    <a:custGeom>
                      <a:avLst/>
                      <a:gdLst>
                        <a:gd name="T0" fmla="*/ 88900 w 66"/>
                        <a:gd name="T1" fmla="*/ 170791 h 130"/>
                        <a:gd name="T2" fmla="*/ 0 w 66"/>
                        <a:gd name="T3" fmla="*/ 176213 h 130"/>
                        <a:gd name="T4" fmla="*/ 0 w 66"/>
                        <a:gd name="T5" fmla="*/ 0 h 130"/>
                        <a:gd name="T6" fmla="*/ 67348 w 66"/>
                        <a:gd name="T7" fmla="*/ 4066 h 130"/>
                        <a:gd name="T8" fmla="*/ 88900 w 66"/>
                        <a:gd name="T9" fmla="*/ 170791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130">
                          <a:moveTo>
                            <a:pt x="66" y="126"/>
                          </a:moveTo>
                          <a:cubicBezTo>
                            <a:pt x="0" y="130"/>
                            <a:pt x="0" y="130"/>
                            <a:pt x="0" y="130"/>
                          </a:cubicBezTo>
                          <a:cubicBezTo>
                            <a:pt x="0" y="0"/>
                            <a:pt x="0" y="0"/>
                            <a:pt x="0" y="0"/>
                          </a:cubicBezTo>
                          <a:cubicBezTo>
                            <a:pt x="50" y="3"/>
                            <a:pt x="50" y="3"/>
                            <a:pt x="50" y="3"/>
                          </a:cubicBezTo>
                          <a:cubicBezTo>
                            <a:pt x="50" y="45"/>
                            <a:pt x="56" y="87"/>
                            <a:pt x="66" y="126"/>
                          </a:cubicBez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95A5A6"/>
                        </a:solidFill>
                        <a:effectLst/>
                        <a:uLnTx/>
                        <a:uFillTx/>
                        <a:latin typeface="微软雅黑" panose="020B0503020204020204" pitchFamily="34" charset="-122"/>
                        <a:ea typeface="微软雅黑" panose="020B0503020204020204" pitchFamily="34" charset="-122"/>
                      </a:endParaRPr>
                    </a:p>
                  </p:txBody>
                </p:sp>
                <p:sp>
                  <p:nvSpPr>
                    <p:cNvPr id="40" name="Freeform 18"/>
                    <p:cNvSpPr/>
                    <p:nvPr/>
                  </p:nvSpPr>
                  <p:spPr bwMode="auto">
                    <a:xfrm>
                      <a:off x="8501" y="2619"/>
                      <a:ext cx="233" cy="310"/>
                    </a:xfrm>
                    <a:custGeom>
                      <a:avLst/>
                      <a:gdLst>
                        <a:gd name="T0" fmla="*/ 138112 w 102"/>
                        <a:gd name="T1" fmla="*/ 150546 h 137"/>
                        <a:gd name="T2" fmla="*/ 54162 w 102"/>
                        <a:gd name="T3" fmla="*/ 184150 h 137"/>
                        <a:gd name="T4" fmla="*/ 0 w 102"/>
                        <a:gd name="T5" fmla="*/ 17474 h 137"/>
                        <a:gd name="T6" fmla="*/ 64994 w 102"/>
                        <a:gd name="T7" fmla="*/ 0 h 137"/>
                        <a:gd name="T8" fmla="*/ 138112 w 102"/>
                        <a:gd name="T9" fmla="*/ 150546 h 1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37">
                          <a:moveTo>
                            <a:pt x="102" y="112"/>
                          </a:moveTo>
                          <a:cubicBezTo>
                            <a:pt x="40" y="137"/>
                            <a:pt x="40" y="137"/>
                            <a:pt x="40" y="137"/>
                          </a:cubicBezTo>
                          <a:cubicBezTo>
                            <a:pt x="0" y="13"/>
                            <a:pt x="0" y="13"/>
                            <a:pt x="0" y="13"/>
                          </a:cubicBezTo>
                          <a:cubicBezTo>
                            <a:pt x="48" y="0"/>
                            <a:pt x="48" y="0"/>
                            <a:pt x="48" y="0"/>
                          </a:cubicBezTo>
                          <a:cubicBezTo>
                            <a:pt x="62" y="40"/>
                            <a:pt x="80" y="78"/>
                            <a:pt x="102" y="112"/>
                          </a:cubicBez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95A5A6"/>
                        </a:solidFill>
                        <a:effectLst/>
                        <a:uLnTx/>
                        <a:uFillTx/>
                        <a:latin typeface="微软雅黑" panose="020B0503020204020204" pitchFamily="34" charset="-122"/>
                        <a:ea typeface="微软雅黑" panose="020B0503020204020204" pitchFamily="34" charset="-122"/>
                      </a:endParaRPr>
                    </a:p>
                  </p:txBody>
                </p:sp>
                <p:sp>
                  <p:nvSpPr>
                    <p:cNvPr id="41" name="Freeform 19"/>
                    <p:cNvSpPr/>
                    <p:nvPr/>
                  </p:nvSpPr>
                  <p:spPr bwMode="auto">
                    <a:xfrm>
                      <a:off x="8680" y="2937"/>
                      <a:ext cx="289" cy="302"/>
                    </a:xfrm>
                    <a:custGeom>
                      <a:avLst/>
                      <a:gdLst>
                        <a:gd name="T0" fmla="*/ 171450 w 127"/>
                        <a:gd name="T1" fmla="*/ 122310 h 132"/>
                        <a:gd name="T2" fmla="*/ 102600 w 127"/>
                        <a:gd name="T3" fmla="*/ 179388 h 132"/>
                        <a:gd name="T4" fmla="*/ 0 w 127"/>
                        <a:gd name="T5" fmla="*/ 36693 h 132"/>
                        <a:gd name="T6" fmla="*/ 56700 w 127"/>
                        <a:gd name="T7" fmla="*/ 0 h 132"/>
                        <a:gd name="T8" fmla="*/ 171450 w 127"/>
                        <a:gd name="T9" fmla="*/ 122310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 h="132">
                          <a:moveTo>
                            <a:pt x="127" y="90"/>
                          </a:moveTo>
                          <a:cubicBezTo>
                            <a:pt x="76" y="132"/>
                            <a:pt x="76" y="132"/>
                            <a:pt x="76" y="132"/>
                          </a:cubicBezTo>
                          <a:cubicBezTo>
                            <a:pt x="0" y="27"/>
                            <a:pt x="0" y="27"/>
                            <a:pt x="0" y="27"/>
                          </a:cubicBezTo>
                          <a:cubicBezTo>
                            <a:pt x="42" y="0"/>
                            <a:pt x="42" y="0"/>
                            <a:pt x="42" y="0"/>
                          </a:cubicBezTo>
                          <a:cubicBezTo>
                            <a:pt x="67" y="33"/>
                            <a:pt x="96" y="64"/>
                            <a:pt x="127" y="90"/>
                          </a:cubicBez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95A5A6"/>
                        </a:solidFill>
                        <a:effectLst/>
                        <a:uLnTx/>
                        <a:uFillTx/>
                        <a:latin typeface="微软雅黑" panose="020B0503020204020204" pitchFamily="34" charset="-122"/>
                        <a:ea typeface="微软雅黑" panose="020B0503020204020204" pitchFamily="34" charset="-122"/>
                      </a:endParaRPr>
                    </a:p>
                  </p:txBody>
                </p:sp>
                <p:sp>
                  <p:nvSpPr>
                    <p:cNvPr id="42" name="Freeform 20"/>
                    <p:cNvSpPr/>
                    <p:nvPr/>
                  </p:nvSpPr>
                  <p:spPr bwMode="auto">
                    <a:xfrm>
                      <a:off x="8961" y="3191"/>
                      <a:ext cx="321" cy="262"/>
                    </a:xfrm>
                    <a:custGeom>
                      <a:avLst/>
                      <a:gdLst>
                        <a:gd name="T0" fmla="*/ 190500 w 141"/>
                        <a:gd name="T1" fmla="*/ 80470 h 116"/>
                        <a:gd name="T2" fmla="*/ 141862 w 141"/>
                        <a:gd name="T3" fmla="*/ 155575 h 116"/>
                        <a:gd name="T4" fmla="*/ 0 w 141"/>
                        <a:gd name="T5" fmla="*/ 52305 h 116"/>
                        <a:gd name="T6" fmla="*/ 43234 w 141"/>
                        <a:gd name="T7" fmla="*/ 0 h 116"/>
                        <a:gd name="T8" fmla="*/ 190500 w 141"/>
                        <a:gd name="T9" fmla="*/ 80470 h 1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116">
                          <a:moveTo>
                            <a:pt x="141" y="60"/>
                          </a:moveTo>
                          <a:cubicBezTo>
                            <a:pt x="105" y="116"/>
                            <a:pt x="105" y="116"/>
                            <a:pt x="105" y="116"/>
                          </a:cubicBezTo>
                          <a:cubicBezTo>
                            <a:pt x="0" y="39"/>
                            <a:pt x="0" y="39"/>
                            <a:pt x="0" y="39"/>
                          </a:cubicBezTo>
                          <a:cubicBezTo>
                            <a:pt x="32" y="0"/>
                            <a:pt x="32" y="0"/>
                            <a:pt x="32" y="0"/>
                          </a:cubicBezTo>
                          <a:cubicBezTo>
                            <a:pt x="65" y="24"/>
                            <a:pt x="102" y="45"/>
                            <a:pt x="141" y="60"/>
                          </a:cubicBez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95A5A6"/>
                        </a:solidFill>
                        <a:effectLst/>
                        <a:uLnTx/>
                        <a:uFillTx/>
                        <a:latin typeface="微软雅黑" panose="020B0503020204020204" pitchFamily="34" charset="-122"/>
                        <a:ea typeface="微软雅黑" panose="020B0503020204020204" pitchFamily="34" charset="-122"/>
                      </a:endParaRPr>
                    </a:p>
                  </p:txBody>
                </p:sp>
                <p:sp>
                  <p:nvSpPr>
                    <p:cNvPr id="43" name="Freeform 21"/>
                    <p:cNvSpPr/>
                    <p:nvPr/>
                  </p:nvSpPr>
                  <p:spPr bwMode="auto">
                    <a:xfrm>
                      <a:off x="9314" y="3354"/>
                      <a:ext cx="318" cy="195"/>
                    </a:xfrm>
                    <a:custGeom>
                      <a:avLst/>
                      <a:gdLst>
                        <a:gd name="T0" fmla="*/ 188912 w 140"/>
                        <a:gd name="T1" fmla="*/ 29646 h 86"/>
                        <a:gd name="T2" fmla="*/ 167322 w 140"/>
                        <a:gd name="T3" fmla="*/ 115888 h 86"/>
                        <a:gd name="T4" fmla="*/ 0 w 140"/>
                        <a:gd name="T5" fmla="*/ 61987 h 86"/>
                        <a:gd name="T6" fmla="*/ 24289 w 140"/>
                        <a:gd name="T7" fmla="*/ 0 h 86"/>
                        <a:gd name="T8" fmla="*/ 188912 w 140"/>
                        <a:gd name="T9" fmla="*/ 2964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 h="86">
                          <a:moveTo>
                            <a:pt x="140" y="22"/>
                          </a:moveTo>
                          <a:cubicBezTo>
                            <a:pt x="124" y="86"/>
                            <a:pt x="124" y="86"/>
                            <a:pt x="124" y="86"/>
                          </a:cubicBezTo>
                          <a:cubicBezTo>
                            <a:pt x="0" y="46"/>
                            <a:pt x="0" y="46"/>
                            <a:pt x="0" y="46"/>
                          </a:cubicBezTo>
                          <a:cubicBezTo>
                            <a:pt x="18" y="0"/>
                            <a:pt x="18" y="0"/>
                            <a:pt x="18" y="0"/>
                          </a:cubicBezTo>
                          <a:cubicBezTo>
                            <a:pt x="57" y="12"/>
                            <a:pt x="98" y="20"/>
                            <a:pt x="140" y="22"/>
                          </a:cubicBez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95A5A6"/>
                        </a:solidFill>
                        <a:effectLst/>
                        <a:uLnTx/>
                        <a:uFillTx/>
                        <a:latin typeface="微软雅黑" panose="020B0503020204020204" pitchFamily="34" charset="-122"/>
                        <a:ea typeface="微软雅黑" panose="020B0503020204020204" pitchFamily="34" charset="-122"/>
                      </a:endParaRPr>
                    </a:p>
                  </p:txBody>
                </p:sp>
                <p:sp>
                  <p:nvSpPr>
                    <p:cNvPr id="44" name="Freeform 22"/>
                    <p:cNvSpPr/>
                    <p:nvPr/>
                  </p:nvSpPr>
                  <p:spPr bwMode="auto">
                    <a:xfrm>
                      <a:off x="9704" y="3373"/>
                      <a:ext cx="297" cy="150"/>
                    </a:xfrm>
                    <a:custGeom>
                      <a:avLst/>
                      <a:gdLst>
                        <a:gd name="T0" fmla="*/ 170790 w 130"/>
                        <a:gd name="T1" fmla="*/ 0 h 66"/>
                        <a:gd name="T2" fmla="*/ 176212 w 130"/>
                        <a:gd name="T3" fmla="*/ 88900 h 66"/>
                        <a:gd name="T4" fmla="*/ 0 w 130"/>
                        <a:gd name="T5" fmla="*/ 88900 h 66"/>
                        <a:gd name="T6" fmla="*/ 4066 w 130"/>
                        <a:gd name="T7" fmla="*/ 20205 h 66"/>
                        <a:gd name="T8" fmla="*/ 170790 w 130"/>
                        <a:gd name="T9" fmla="*/ 0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66">
                          <a:moveTo>
                            <a:pt x="126" y="0"/>
                          </a:moveTo>
                          <a:cubicBezTo>
                            <a:pt x="130" y="66"/>
                            <a:pt x="130" y="66"/>
                            <a:pt x="130" y="66"/>
                          </a:cubicBezTo>
                          <a:cubicBezTo>
                            <a:pt x="0" y="66"/>
                            <a:pt x="0" y="66"/>
                            <a:pt x="0" y="66"/>
                          </a:cubicBezTo>
                          <a:cubicBezTo>
                            <a:pt x="3" y="15"/>
                            <a:pt x="3" y="15"/>
                            <a:pt x="3" y="15"/>
                          </a:cubicBezTo>
                          <a:cubicBezTo>
                            <a:pt x="45" y="15"/>
                            <a:pt x="87" y="10"/>
                            <a:pt x="126" y="0"/>
                          </a:cubicBez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95A5A6"/>
                        </a:solidFill>
                        <a:effectLst/>
                        <a:uLnTx/>
                        <a:uFillTx/>
                        <a:latin typeface="微软雅黑" panose="020B0503020204020204" pitchFamily="34" charset="-122"/>
                        <a:ea typeface="微软雅黑" panose="020B0503020204020204" pitchFamily="34" charset="-122"/>
                      </a:endParaRPr>
                    </a:p>
                  </p:txBody>
                </p:sp>
                <p:sp>
                  <p:nvSpPr>
                    <p:cNvPr id="50" name="Freeform 23"/>
                    <p:cNvSpPr/>
                    <p:nvPr/>
                  </p:nvSpPr>
                  <p:spPr bwMode="auto">
                    <a:xfrm>
                      <a:off x="10066" y="3229"/>
                      <a:ext cx="310" cy="230"/>
                    </a:xfrm>
                    <a:custGeom>
                      <a:avLst/>
                      <a:gdLst>
                        <a:gd name="T0" fmla="*/ 151653 w 136"/>
                        <a:gd name="T1" fmla="*/ 0 h 101"/>
                        <a:gd name="T2" fmla="*/ 184150 w 136"/>
                        <a:gd name="T3" fmla="*/ 82456 h 101"/>
                        <a:gd name="T4" fmla="*/ 17603 w 136"/>
                        <a:gd name="T5" fmla="*/ 136525 h 101"/>
                        <a:gd name="T6" fmla="*/ 0 w 136"/>
                        <a:gd name="T7" fmla="*/ 71642 h 101"/>
                        <a:gd name="T8" fmla="*/ 151653 w 136"/>
                        <a:gd name="T9" fmla="*/ 0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101">
                          <a:moveTo>
                            <a:pt x="112" y="0"/>
                          </a:moveTo>
                          <a:cubicBezTo>
                            <a:pt x="136" y="61"/>
                            <a:pt x="136" y="61"/>
                            <a:pt x="136" y="61"/>
                          </a:cubicBezTo>
                          <a:cubicBezTo>
                            <a:pt x="13" y="101"/>
                            <a:pt x="13" y="101"/>
                            <a:pt x="13" y="101"/>
                          </a:cubicBezTo>
                          <a:cubicBezTo>
                            <a:pt x="0" y="53"/>
                            <a:pt x="0" y="53"/>
                            <a:pt x="0" y="53"/>
                          </a:cubicBezTo>
                          <a:cubicBezTo>
                            <a:pt x="40" y="40"/>
                            <a:pt x="78" y="22"/>
                            <a:pt x="112" y="0"/>
                          </a:cubicBezTo>
                          <a:close/>
                        </a:path>
                      </a:pathLst>
                    </a:custGeom>
                    <a:solidFill>
                      <a:srgbClr val="16B6C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95A5A6"/>
                        </a:solidFill>
                        <a:effectLst/>
                        <a:uLnTx/>
                        <a:uFillTx/>
                        <a:latin typeface="微软雅黑" panose="020B0503020204020204" pitchFamily="34" charset="-122"/>
                        <a:ea typeface="微软雅黑" panose="020B0503020204020204" pitchFamily="34" charset="-122"/>
                      </a:endParaRPr>
                    </a:p>
                  </p:txBody>
                </p:sp>
                <p:sp>
                  <p:nvSpPr>
                    <p:cNvPr id="51" name="Freeform 24"/>
                    <p:cNvSpPr/>
                    <p:nvPr/>
                  </p:nvSpPr>
                  <p:spPr bwMode="auto">
                    <a:xfrm>
                      <a:off x="10387" y="2991"/>
                      <a:ext cx="300" cy="289"/>
                    </a:xfrm>
                    <a:custGeom>
                      <a:avLst/>
                      <a:gdLst>
                        <a:gd name="T0" fmla="*/ 121227 w 132"/>
                        <a:gd name="T1" fmla="*/ 0 h 127"/>
                        <a:gd name="T2" fmla="*/ 177800 w 132"/>
                        <a:gd name="T3" fmla="*/ 68850 h 127"/>
                        <a:gd name="T4" fmla="*/ 36368 w 132"/>
                        <a:gd name="T5" fmla="*/ 171450 h 127"/>
                        <a:gd name="T6" fmla="*/ 0 w 132"/>
                        <a:gd name="T7" fmla="*/ 114750 h 127"/>
                        <a:gd name="T8" fmla="*/ 121227 w 132"/>
                        <a:gd name="T9" fmla="*/ 0 h 1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27">
                          <a:moveTo>
                            <a:pt x="90" y="0"/>
                          </a:moveTo>
                          <a:cubicBezTo>
                            <a:pt x="132" y="51"/>
                            <a:pt x="132" y="51"/>
                            <a:pt x="132" y="51"/>
                          </a:cubicBezTo>
                          <a:cubicBezTo>
                            <a:pt x="27" y="127"/>
                            <a:pt x="27" y="127"/>
                            <a:pt x="27" y="127"/>
                          </a:cubicBezTo>
                          <a:cubicBezTo>
                            <a:pt x="0" y="85"/>
                            <a:pt x="0" y="85"/>
                            <a:pt x="0" y="85"/>
                          </a:cubicBezTo>
                          <a:cubicBezTo>
                            <a:pt x="33" y="60"/>
                            <a:pt x="64" y="32"/>
                            <a:pt x="90" y="0"/>
                          </a:cubicBez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95A5A6"/>
                        </a:solidFill>
                        <a:effectLst/>
                        <a:uLnTx/>
                        <a:uFillTx/>
                        <a:latin typeface="微软雅黑" panose="020B0503020204020204" pitchFamily="34" charset="-122"/>
                        <a:ea typeface="微软雅黑" panose="020B0503020204020204" pitchFamily="34" charset="-122"/>
                      </a:endParaRPr>
                    </a:p>
                  </p:txBody>
                </p:sp>
                <p:sp>
                  <p:nvSpPr>
                    <p:cNvPr id="52" name="Freeform 25"/>
                    <p:cNvSpPr/>
                    <p:nvPr/>
                  </p:nvSpPr>
                  <p:spPr bwMode="auto">
                    <a:xfrm>
                      <a:off x="10641" y="2680"/>
                      <a:ext cx="260" cy="318"/>
                    </a:xfrm>
                    <a:custGeom>
                      <a:avLst/>
                      <a:gdLst>
                        <a:gd name="T0" fmla="*/ 80341 w 115"/>
                        <a:gd name="T1" fmla="*/ 0 h 141"/>
                        <a:gd name="T2" fmla="*/ 153987 w 115"/>
                        <a:gd name="T3" fmla="*/ 48233 h 141"/>
                        <a:gd name="T4" fmla="*/ 52222 w 115"/>
                        <a:gd name="T5" fmla="*/ 188913 h 141"/>
                        <a:gd name="T6" fmla="*/ 0 w 115"/>
                        <a:gd name="T7" fmla="*/ 146039 h 141"/>
                        <a:gd name="T8" fmla="*/ 80341 w 115"/>
                        <a:gd name="T9" fmla="*/ 0 h 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141">
                          <a:moveTo>
                            <a:pt x="60" y="0"/>
                          </a:moveTo>
                          <a:cubicBezTo>
                            <a:pt x="115" y="36"/>
                            <a:pt x="115" y="36"/>
                            <a:pt x="115" y="36"/>
                          </a:cubicBezTo>
                          <a:cubicBezTo>
                            <a:pt x="39" y="141"/>
                            <a:pt x="39" y="141"/>
                            <a:pt x="39" y="141"/>
                          </a:cubicBezTo>
                          <a:cubicBezTo>
                            <a:pt x="0" y="109"/>
                            <a:pt x="0" y="109"/>
                            <a:pt x="0" y="109"/>
                          </a:cubicBezTo>
                          <a:cubicBezTo>
                            <a:pt x="24" y="76"/>
                            <a:pt x="44" y="39"/>
                            <a:pt x="60" y="0"/>
                          </a:cubicBez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95A5A6"/>
                        </a:solidFill>
                        <a:effectLst/>
                        <a:uLnTx/>
                        <a:uFillTx/>
                        <a:latin typeface="微软雅黑" panose="020B0503020204020204" pitchFamily="34" charset="-122"/>
                        <a:ea typeface="微软雅黑" panose="020B0503020204020204" pitchFamily="34" charset="-122"/>
                      </a:endParaRPr>
                    </a:p>
                  </p:txBody>
                </p:sp>
                <p:sp>
                  <p:nvSpPr>
                    <p:cNvPr id="53" name="Freeform 26"/>
                    <p:cNvSpPr/>
                    <p:nvPr/>
                  </p:nvSpPr>
                  <p:spPr bwMode="auto">
                    <a:xfrm>
                      <a:off x="10801" y="2330"/>
                      <a:ext cx="198" cy="318"/>
                    </a:xfrm>
                    <a:custGeom>
                      <a:avLst/>
                      <a:gdLst>
                        <a:gd name="T0" fmla="*/ 31057 w 87"/>
                        <a:gd name="T1" fmla="*/ 0 h 140"/>
                        <a:gd name="T2" fmla="*/ 117475 w 87"/>
                        <a:gd name="T3" fmla="*/ 22939 h 140"/>
                        <a:gd name="T4" fmla="*/ 63464 w 87"/>
                        <a:gd name="T5" fmla="*/ 188913 h 140"/>
                        <a:gd name="T6" fmla="*/ 0 w 87"/>
                        <a:gd name="T7" fmla="*/ 164624 h 140"/>
                        <a:gd name="T8" fmla="*/ 31057 w 87"/>
                        <a:gd name="T9" fmla="*/ 0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140">
                          <a:moveTo>
                            <a:pt x="23" y="0"/>
                          </a:moveTo>
                          <a:cubicBezTo>
                            <a:pt x="87" y="17"/>
                            <a:pt x="87" y="17"/>
                            <a:pt x="87" y="17"/>
                          </a:cubicBezTo>
                          <a:cubicBezTo>
                            <a:pt x="47" y="140"/>
                            <a:pt x="47" y="140"/>
                            <a:pt x="47" y="140"/>
                          </a:cubicBezTo>
                          <a:cubicBezTo>
                            <a:pt x="0" y="122"/>
                            <a:pt x="0" y="122"/>
                            <a:pt x="0" y="122"/>
                          </a:cubicBezTo>
                          <a:cubicBezTo>
                            <a:pt x="13" y="83"/>
                            <a:pt x="21" y="42"/>
                            <a:pt x="23" y="0"/>
                          </a:cubicBez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95A5A6"/>
                        </a:solidFill>
                        <a:effectLst/>
                        <a:uLnTx/>
                        <a:uFillTx/>
                        <a:latin typeface="微软雅黑" panose="020B0503020204020204" pitchFamily="34" charset="-122"/>
                        <a:ea typeface="微软雅黑" panose="020B0503020204020204" pitchFamily="34" charset="-122"/>
                      </a:endParaRPr>
                    </a:p>
                  </p:txBody>
                </p:sp>
                <p:sp>
                  <p:nvSpPr>
                    <p:cNvPr id="54" name="Freeform 27"/>
                    <p:cNvSpPr/>
                    <p:nvPr/>
                  </p:nvSpPr>
                  <p:spPr bwMode="auto">
                    <a:xfrm>
                      <a:off x="10820" y="1961"/>
                      <a:ext cx="150" cy="294"/>
                    </a:xfrm>
                    <a:custGeom>
                      <a:avLst/>
                      <a:gdLst>
                        <a:gd name="T0" fmla="*/ 0 w 66"/>
                        <a:gd name="T1" fmla="*/ 5373 h 130"/>
                        <a:gd name="T2" fmla="*/ 88900 w 66"/>
                        <a:gd name="T3" fmla="*/ 0 h 130"/>
                        <a:gd name="T4" fmla="*/ 88900 w 66"/>
                        <a:gd name="T5" fmla="*/ 174625 h 130"/>
                        <a:gd name="T6" fmla="*/ 21552 w 66"/>
                        <a:gd name="T7" fmla="*/ 170595 h 130"/>
                        <a:gd name="T8" fmla="*/ 0 w 66"/>
                        <a:gd name="T9" fmla="*/ 5373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130">
                          <a:moveTo>
                            <a:pt x="0" y="4"/>
                          </a:moveTo>
                          <a:cubicBezTo>
                            <a:pt x="66" y="0"/>
                            <a:pt x="66" y="0"/>
                            <a:pt x="66" y="0"/>
                          </a:cubicBezTo>
                          <a:cubicBezTo>
                            <a:pt x="66" y="130"/>
                            <a:pt x="66" y="130"/>
                            <a:pt x="66" y="130"/>
                          </a:cubicBezTo>
                          <a:cubicBezTo>
                            <a:pt x="16" y="127"/>
                            <a:pt x="16" y="127"/>
                            <a:pt x="16" y="127"/>
                          </a:cubicBezTo>
                          <a:cubicBezTo>
                            <a:pt x="16" y="85"/>
                            <a:pt x="10" y="44"/>
                            <a:pt x="0" y="4"/>
                          </a:cubicBez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95A5A6"/>
                        </a:solidFill>
                        <a:effectLst/>
                        <a:uLnTx/>
                        <a:uFillTx/>
                        <a:latin typeface="微软雅黑" panose="020B0503020204020204" pitchFamily="34" charset="-122"/>
                        <a:ea typeface="微软雅黑" panose="020B0503020204020204" pitchFamily="34" charset="-122"/>
                      </a:endParaRPr>
                    </a:p>
                  </p:txBody>
                </p:sp>
                <p:sp>
                  <p:nvSpPr>
                    <p:cNvPr id="55" name="Freeform 28"/>
                    <p:cNvSpPr/>
                    <p:nvPr/>
                  </p:nvSpPr>
                  <p:spPr bwMode="auto">
                    <a:xfrm>
                      <a:off x="10676" y="1586"/>
                      <a:ext cx="233" cy="308"/>
                    </a:xfrm>
                    <a:custGeom>
                      <a:avLst/>
                      <a:gdLst>
                        <a:gd name="T0" fmla="*/ 0 w 102"/>
                        <a:gd name="T1" fmla="*/ 32217 h 136"/>
                        <a:gd name="T2" fmla="*/ 83950 w 102"/>
                        <a:gd name="T3" fmla="*/ 0 h 136"/>
                        <a:gd name="T4" fmla="*/ 138112 w 102"/>
                        <a:gd name="T5" fmla="*/ 165112 h 136"/>
                        <a:gd name="T6" fmla="*/ 73118 w 102"/>
                        <a:gd name="T7" fmla="*/ 182563 h 136"/>
                        <a:gd name="T8" fmla="*/ 0 w 102"/>
                        <a:gd name="T9" fmla="*/ 32217 h 1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36">
                          <a:moveTo>
                            <a:pt x="0" y="24"/>
                          </a:moveTo>
                          <a:cubicBezTo>
                            <a:pt x="62" y="0"/>
                            <a:pt x="62" y="0"/>
                            <a:pt x="62" y="0"/>
                          </a:cubicBezTo>
                          <a:cubicBezTo>
                            <a:pt x="102" y="123"/>
                            <a:pt x="102" y="123"/>
                            <a:pt x="102" y="123"/>
                          </a:cubicBezTo>
                          <a:cubicBezTo>
                            <a:pt x="54" y="136"/>
                            <a:pt x="54" y="136"/>
                            <a:pt x="54" y="136"/>
                          </a:cubicBezTo>
                          <a:cubicBezTo>
                            <a:pt x="40" y="96"/>
                            <a:pt x="22" y="59"/>
                            <a:pt x="0" y="24"/>
                          </a:cubicBez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95A5A6"/>
                        </a:solidFill>
                        <a:effectLst/>
                        <a:uLnTx/>
                        <a:uFillTx/>
                        <a:latin typeface="微软雅黑" panose="020B0503020204020204" pitchFamily="34" charset="-122"/>
                        <a:ea typeface="微软雅黑" panose="020B0503020204020204" pitchFamily="34" charset="-122"/>
                      </a:endParaRPr>
                    </a:p>
                  </p:txBody>
                </p:sp>
                <p:sp>
                  <p:nvSpPr>
                    <p:cNvPr id="56" name="Freeform 29"/>
                    <p:cNvSpPr/>
                    <p:nvPr/>
                  </p:nvSpPr>
                  <p:spPr bwMode="auto">
                    <a:xfrm>
                      <a:off x="10440" y="1273"/>
                      <a:ext cx="289" cy="300"/>
                    </a:xfrm>
                    <a:custGeom>
                      <a:avLst/>
                      <a:gdLst>
                        <a:gd name="T0" fmla="*/ 0 w 127"/>
                        <a:gd name="T1" fmla="*/ 56573 h 132"/>
                        <a:gd name="T2" fmla="*/ 68850 w 127"/>
                        <a:gd name="T3" fmla="*/ 0 h 132"/>
                        <a:gd name="T4" fmla="*/ 171450 w 127"/>
                        <a:gd name="T5" fmla="*/ 141432 h 132"/>
                        <a:gd name="T6" fmla="*/ 114750 w 127"/>
                        <a:gd name="T7" fmla="*/ 177800 h 132"/>
                        <a:gd name="T8" fmla="*/ 0 w 127"/>
                        <a:gd name="T9" fmla="*/ 56573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 h="132">
                          <a:moveTo>
                            <a:pt x="0" y="42"/>
                          </a:moveTo>
                          <a:cubicBezTo>
                            <a:pt x="51" y="0"/>
                            <a:pt x="51" y="0"/>
                            <a:pt x="51" y="0"/>
                          </a:cubicBezTo>
                          <a:cubicBezTo>
                            <a:pt x="127" y="105"/>
                            <a:pt x="127" y="105"/>
                            <a:pt x="127" y="105"/>
                          </a:cubicBezTo>
                          <a:cubicBezTo>
                            <a:pt x="85" y="132"/>
                            <a:pt x="85" y="132"/>
                            <a:pt x="85" y="132"/>
                          </a:cubicBezTo>
                          <a:cubicBezTo>
                            <a:pt x="60" y="99"/>
                            <a:pt x="32" y="68"/>
                            <a:pt x="0" y="42"/>
                          </a:cubicBez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95A5A6"/>
                        </a:solidFill>
                        <a:effectLst/>
                        <a:uLnTx/>
                        <a:uFillTx/>
                        <a:latin typeface="微软雅黑" panose="020B0503020204020204" pitchFamily="34" charset="-122"/>
                        <a:ea typeface="微软雅黑" panose="020B0503020204020204" pitchFamily="34" charset="-122"/>
                      </a:endParaRPr>
                    </a:p>
                  </p:txBody>
                </p:sp>
                <p:sp>
                  <p:nvSpPr>
                    <p:cNvPr id="57" name="Freeform 30"/>
                    <p:cNvSpPr/>
                    <p:nvPr/>
                  </p:nvSpPr>
                  <p:spPr bwMode="auto">
                    <a:xfrm>
                      <a:off x="10127" y="1059"/>
                      <a:ext cx="321" cy="262"/>
                    </a:xfrm>
                    <a:custGeom>
                      <a:avLst/>
                      <a:gdLst>
                        <a:gd name="T0" fmla="*/ 0 w 141"/>
                        <a:gd name="T1" fmla="*/ 74405 h 115"/>
                        <a:gd name="T2" fmla="*/ 48638 w 141"/>
                        <a:gd name="T3" fmla="*/ 0 h 115"/>
                        <a:gd name="T4" fmla="*/ 190500 w 141"/>
                        <a:gd name="T5" fmla="*/ 102815 h 115"/>
                        <a:gd name="T6" fmla="*/ 147266 w 141"/>
                        <a:gd name="T7" fmla="*/ 155575 h 115"/>
                        <a:gd name="T8" fmla="*/ 0 w 141"/>
                        <a:gd name="T9" fmla="*/ 74405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115">
                          <a:moveTo>
                            <a:pt x="0" y="55"/>
                          </a:moveTo>
                          <a:cubicBezTo>
                            <a:pt x="36" y="0"/>
                            <a:pt x="36" y="0"/>
                            <a:pt x="36" y="0"/>
                          </a:cubicBezTo>
                          <a:cubicBezTo>
                            <a:pt x="141" y="76"/>
                            <a:pt x="141" y="76"/>
                            <a:pt x="141" y="76"/>
                          </a:cubicBezTo>
                          <a:cubicBezTo>
                            <a:pt x="109" y="115"/>
                            <a:pt x="109" y="115"/>
                            <a:pt x="109" y="115"/>
                          </a:cubicBezTo>
                          <a:cubicBezTo>
                            <a:pt x="76" y="91"/>
                            <a:pt x="39" y="71"/>
                            <a:pt x="0" y="55"/>
                          </a:cubicBez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95A5A6"/>
                        </a:solidFill>
                        <a:effectLst/>
                        <a:uLnTx/>
                        <a:uFillTx/>
                        <a:latin typeface="微软雅黑" panose="020B0503020204020204" pitchFamily="34" charset="-122"/>
                        <a:ea typeface="微软雅黑" panose="020B0503020204020204" pitchFamily="34" charset="-122"/>
                      </a:endParaRPr>
                    </a:p>
                  </p:txBody>
                </p:sp>
                <p:sp>
                  <p:nvSpPr>
                    <p:cNvPr id="58" name="Freeform 32"/>
                    <p:cNvSpPr/>
                    <p:nvPr/>
                  </p:nvSpPr>
                  <p:spPr bwMode="auto">
                    <a:xfrm>
                      <a:off x="9407" y="992"/>
                      <a:ext cx="297" cy="150"/>
                    </a:xfrm>
                    <a:custGeom>
                      <a:avLst/>
                      <a:gdLst>
                        <a:gd name="T0" fmla="*/ 0 w 130"/>
                        <a:gd name="T1" fmla="*/ 0 h 66"/>
                        <a:gd name="T2" fmla="*/ 130 w 130"/>
                        <a:gd name="T3" fmla="*/ 0 h 66"/>
                        <a:gd name="T4" fmla="*/ 127 w 130"/>
                        <a:gd name="T5" fmla="*/ 50 h 66"/>
                        <a:gd name="T6" fmla="*/ 4 w 130"/>
                        <a:gd name="T7" fmla="*/ 66 h 66"/>
                        <a:gd name="T8" fmla="*/ 0 w 130"/>
                        <a:gd name="T9" fmla="*/ 0 h 66"/>
                      </a:gdLst>
                      <a:ahLst/>
                      <a:cxnLst>
                        <a:cxn ang="0">
                          <a:pos x="T0" y="T1"/>
                        </a:cxn>
                        <a:cxn ang="0">
                          <a:pos x="T2" y="T3"/>
                        </a:cxn>
                        <a:cxn ang="0">
                          <a:pos x="T4" y="T5"/>
                        </a:cxn>
                        <a:cxn ang="0">
                          <a:pos x="T6" y="T7"/>
                        </a:cxn>
                        <a:cxn ang="0">
                          <a:pos x="T8" y="T9"/>
                        </a:cxn>
                      </a:cxnLst>
                      <a:rect l="0" t="0" r="r" b="b"/>
                      <a:pathLst>
                        <a:path w="130" h="66">
                          <a:moveTo>
                            <a:pt x="0" y="0"/>
                          </a:moveTo>
                          <a:cubicBezTo>
                            <a:pt x="130" y="0"/>
                            <a:pt x="130" y="0"/>
                            <a:pt x="130" y="0"/>
                          </a:cubicBezTo>
                          <a:cubicBezTo>
                            <a:pt x="127" y="50"/>
                            <a:pt x="127" y="50"/>
                            <a:pt x="127" y="50"/>
                          </a:cubicBezTo>
                          <a:cubicBezTo>
                            <a:pt x="85" y="50"/>
                            <a:pt x="43" y="56"/>
                            <a:pt x="4" y="66"/>
                          </a:cubicBezTo>
                          <a:lnTo>
                            <a:pt x="0" y="0"/>
                          </a:lnTo>
                          <a:close/>
                        </a:path>
                      </a:pathLst>
                    </a:custGeom>
                    <a:solidFill>
                      <a:srgbClr val="ADBACA"/>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rgbClr val="95A5A6"/>
                        </a:solidFill>
                        <a:effectLst/>
                        <a:uLnTx/>
                        <a:uFillTx/>
                        <a:latin typeface="微软雅黑" panose="020B0503020204020204" pitchFamily="34" charset="-122"/>
                        <a:ea typeface="微软雅黑" panose="020B0503020204020204" pitchFamily="34" charset="-122"/>
                      </a:endParaRPr>
                    </a:p>
                  </p:txBody>
                </p:sp>
              </p:grpSp>
              <p:sp>
                <p:nvSpPr>
                  <p:cNvPr id="59" name="文本框 58"/>
                  <p:cNvSpPr txBox="1"/>
                  <p:nvPr/>
                </p:nvSpPr>
                <p:spPr>
                  <a:xfrm>
                    <a:off x="9076" y="1820"/>
                    <a:ext cx="1257" cy="871"/>
                  </a:xfrm>
                  <a:prstGeom prst="rect">
                    <a:avLst/>
                  </a:prstGeom>
                  <a:solidFill>
                    <a:schemeClr val="bg1"/>
                  </a:solidFill>
                </p:spPr>
                <p:txBody>
                  <a:bodyPr wrap="none" rtlCol="0">
                    <a:spAutoFit/>
                  </a:bodyPr>
                  <a:lstStyle/>
                  <a:p>
                    <a:pPr algn="ctr"/>
                    <a:r>
                      <a:rPr lang="en-US" altLang="zh-CN" sz="30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4%</a:t>
                    </a:r>
                  </a:p>
                </p:txBody>
              </p:sp>
            </p:grpSp>
          </p:grpSp>
          <p:sp>
            <p:nvSpPr>
              <p:cNvPr id="63" name="文本框 62"/>
              <p:cNvSpPr txBox="1"/>
              <p:nvPr/>
            </p:nvSpPr>
            <p:spPr>
              <a:xfrm>
                <a:off x="5316" y="2670"/>
                <a:ext cx="2568" cy="580"/>
              </a:xfrm>
              <a:prstGeom prst="rect">
                <a:avLst/>
              </a:prstGeom>
              <a:noFill/>
            </p:spPr>
            <p:txBody>
              <a:bodyPr wrap="none" rtlCol="0" anchor="t">
                <a:spAutoFit/>
              </a:bodyPr>
              <a:lstStyle/>
              <a:p>
                <a:pPr algn="ct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不安全的状况</a:t>
                </a:r>
              </a:p>
            </p:txBody>
          </p:sp>
          <p:sp>
            <p:nvSpPr>
              <p:cNvPr id="64" name="文本框 63"/>
              <p:cNvSpPr txBox="1"/>
              <p:nvPr/>
            </p:nvSpPr>
            <p:spPr>
              <a:xfrm>
                <a:off x="5316" y="5571"/>
                <a:ext cx="2568" cy="580"/>
              </a:xfrm>
              <a:prstGeom prst="rect">
                <a:avLst/>
              </a:prstGeom>
              <a:noFill/>
            </p:spPr>
            <p:txBody>
              <a:bodyPr wrap="none" rtlCol="0" anchor="t">
                <a:spAutoFit/>
              </a:bodyPr>
              <a:lstStyle/>
              <a:p>
                <a:pPr algn="ct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不安全的行为</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endParaRPr>
              </a:p>
            </p:txBody>
          </p:sp>
          <p:cxnSp>
            <p:nvCxnSpPr>
              <p:cNvPr id="65" name="直接箭头连接符 64"/>
              <p:cNvCxnSpPr/>
              <p:nvPr/>
            </p:nvCxnSpPr>
            <p:spPr>
              <a:xfrm>
                <a:off x="5316" y="3385"/>
                <a:ext cx="2608" cy="0"/>
              </a:xfrm>
              <a:prstGeom prst="straightConnector1">
                <a:avLst/>
              </a:prstGeom>
              <a:ln w="38100">
                <a:solidFill>
                  <a:srgbClr val="16B6C2"/>
                </a:solidFill>
                <a:tailEnd type="oval"/>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p:nvPr/>
            </p:nvCxnSpPr>
            <p:spPr>
              <a:xfrm>
                <a:off x="5316" y="6297"/>
                <a:ext cx="2608" cy="0"/>
              </a:xfrm>
              <a:prstGeom prst="straightConnector1">
                <a:avLst/>
              </a:prstGeom>
              <a:ln w="38100">
                <a:solidFill>
                  <a:srgbClr val="FFC000"/>
                </a:solidFill>
                <a:tailEnd type="oval"/>
              </a:ln>
            </p:spPr>
            <p:style>
              <a:lnRef idx="1">
                <a:schemeClr val="accent1"/>
              </a:lnRef>
              <a:fillRef idx="0">
                <a:schemeClr val="accent1"/>
              </a:fillRef>
              <a:effectRef idx="0">
                <a:schemeClr val="accent1"/>
              </a:effectRef>
              <a:fontRef idx="minor">
                <a:schemeClr val="tx1"/>
              </a:fontRef>
            </p:style>
          </p:cxnSp>
        </p:grpSp>
        <p:cxnSp>
          <p:nvCxnSpPr>
            <p:cNvPr id="70" name="Elbow Connector 24"/>
            <p:cNvCxnSpPr/>
            <p:nvPr/>
          </p:nvCxnSpPr>
          <p:spPr>
            <a:xfrm rot="10800000" flipH="1">
              <a:off x="4020" y="2987"/>
              <a:ext cx="1134" cy="1361"/>
            </a:xfrm>
            <a:prstGeom prst="bentConnector3">
              <a:avLst>
                <a:gd name="adj1" fmla="val 51228"/>
              </a:avLst>
            </a:prstGeom>
            <a:ln w="12700">
              <a:solidFill>
                <a:srgbClr val="ADBACA"/>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1" name="Elbow Connector 24"/>
            <p:cNvCxnSpPr/>
            <p:nvPr/>
          </p:nvCxnSpPr>
          <p:spPr>
            <a:xfrm rot="10800000" flipH="1" flipV="1">
              <a:off x="4025" y="4510"/>
              <a:ext cx="1134" cy="1361"/>
            </a:xfrm>
            <a:prstGeom prst="bentConnector3">
              <a:avLst>
                <a:gd name="adj1" fmla="val 51228"/>
              </a:avLst>
            </a:prstGeom>
            <a:ln w="12700">
              <a:solidFill>
                <a:srgbClr val="ADBACA"/>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1604822" cy="923926"/>
            <a:chOff x="0" y="-1"/>
            <a:chExt cx="7563224" cy="4354287"/>
          </a:xfrm>
        </p:grpSpPr>
        <p:pic>
          <p:nvPicPr>
            <p:cNvPr id="5" name="图片 4"/>
            <p:cNvPicPr>
              <a:picLocks noChangeAspect="1"/>
            </p:cNvPicPr>
            <p:nvPr/>
          </p:nvPicPr>
          <p:blipFill>
            <a:blip r:embed="rId2"/>
            <a:stretch>
              <a:fillRect/>
            </a:stretch>
          </p:blipFill>
          <p:spPr>
            <a:xfrm>
              <a:off x="0" y="-1"/>
              <a:ext cx="7563224" cy="4354287"/>
            </a:xfrm>
            <a:prstGeom prst="rect">
              <a:avLst/>
            </a:prstGeom>
          </p:spPr>
        </p:pic>
        <p:pic>
          <p:nvPicPr>
            <p:cNvPr id="4" name="图片 3"/>
            <p:cNvPicPr>
              <a:picLocks noChangeAspect="1"/>
            </p:cNvPicPr>
            <p:nvPr/>
          </p:nvPicPr>
          <p:blipFill>
            <a:blip r:embed="rId3"/>
            <a:stretch>
              <a:fillRect/>
            </a:stretch>
          </p:blipFill>
          <p:spPr>
            <a:xfrm>
              <a:off x="2" y="0"/>
              <a:ext cx="6255656" cy="1990719"/>
            </a:xfrm>
            <a:prstGeom prst="rect">
              <a:avLst/>
            </a:prstGeom>
          </p:spPr>
        </p:pic>
      </p:grpSp>
      <p:sp>
        <p:nvSpPr>
          <p:cNvPr id="46" name="文本框 45"/>
          <p:cNvSpPr txBox="1"/>
          <p:nvPr/>
        </p:nvSpPr>
        <p:spPr>
          <a:xfrm>
            <a:off x="541020" y="232410"/>
            <a:ext cx="3406140"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第五章  安全管理重点</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2"/>
            <a:stretch>
              <a:fillRect/>
            </a:stretch>
          </p:blipFill>
          <p:spPr>
            <a:xfrm>
              <a:off x="0" y="-1"/>
              <a:ext cx="7563224" cy="4354287"/>
            </a:xfrm>
            <a:prstGeom prst="rect">
              <a:avLst/>
            </a:prstGeom>
          </p:spPr>
        </p:pic>
        <p:pic>
          <p:nvPicPr>
            <p:cNvPr id="49" name="图片 48"/>
            <p:cNvPicPr>
              <a:picLocks noChangeAspect="1"/>
            </p:cNvPicPr>
            <p:nvPr/>
          </p:nvPicPr>
          <p:blipFill>
            <a:blip r:embed="rId3"/>
            <a:stretch>
              <a:fillRect/>
            </a:stretch>
          </p:blipFill>
          <p:spPr>
            <a:xfrm>
              <a:off x="2" y="0"/>
              <a:ext cx="6255656" cy="1990719"/>
            </a:xfrm>
            <a:prstGeom prst="rect">
              <a:avLst/>
            </a:prstGeom>
          </p:spPr>
        </p:pic>
      </p:grpSp>
      <p:sp>
        <p:nvSpPr>
          <p:cNvPr id="2" name="文本框 1"/>
          <p:cNvSpPr txBox="1"/>
          <p:nvPr/>
        </p:nvSpPr>
        <p:spPr>
          <a:xfrm>
            <a:off x="1026636" y="693076"/>
            <a:ext cx="1783080" cy="398780"/>
          </a:xfrm>
          <a:prstGeom prst="rect">
            <a:avLst/>
          </a:prstGeom>
          <a:noFill/>
        </p:spPr>
        <p:txBody>
          <a:bodyPr wrap="none" rtlCol="0" anchor="t">
            <a:spAutoFit/>
          </a:bodyPr>
          <a:lstStyle/>
          <a:p>
            <a:pPr algn="l"/>
            <a:r>
              <a:rPr lang="zh-CN" altLang="en-US" sz="20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二、安全理念</a:t>
            </a:r>
          </a:p>
        </p:txBody>
      </p:sp>
      <p:grpSp>
        <p:nvGrpSpPr>
          <p:cNvPr id="17" name="组合 16"/>
          <p:cNvGrpSpPr/>
          <p:nvPr/>
        </p:nvGrpSpPr>
        <p:grpSpPr>
          <a:xfrm>
            <a:off x="1623060" y="1689735"/>
            <a:ext cx="5898515" cy="2033270"/>
            <a:chOff x="2556" y="2661"/>
            <a:chExt cx="9289" cy="3202"/>
          </a:xfrm>
        </p:grpSpPr>
        <p:sp>
          <p:nvSpPr>
            <p:cNvPr id="10" name="Arc 54"/>
            <p:cNvSpPr/>
            <p:nvPr/>
          </p:nvSpPr>
          <p:spPr bwMode="auto">
            <a:xfrm>
              <a:off x="8749" y="2677"/>
              <a:ext cx="3097" cy="3187"/>
            </a:xfrm>
            <a:prstGeom prst="arc">
              <a:avLst>
                <a:gd name="adj1" fmla="val 21449734"/>
                <a:gd name="adj2" fmla="val 10900343"/>
              </a:avLst>
            </a:prstGeom>
            <a:no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85800" rtl="0" eaLnBrk="1" fontAlgn="auto" latinLnBrk="0" hangingPunct="0">
                <a:lnSpc>
                  <a:spcPct val="100000"/>
                </a:lnSpc>
                <a:spcBef>
                  <a:spcPts val="0"/>
                </a:spcBef>
                <a:spcAft>
                  <a:spcPts val="0"/>
                </a:spcAft>
                <a:buClrTx/>
                <a:buSzTx/>
                <a:buFontTx/>
                <a:buNone/>
                <a:defRPr/>
              </a:pPr>
              <a:endParaRPr kumimoji="0" lang="en-US" sz="760" b="0" i="0" u="none" strike="noStrike" kern="1200" cap="none" spc="0" normalizeH="0" baseline="0" noProof="0">
                <a:ln>
                  <a:noFill/>
                </a:ln>
                <a:solidFill>
                  <a:srgbClr val="00B485"/>
                </a:solidFill>
                <a:effectLst/>
                <a:uLnTx/>
                <a:uFillTx/>
                <a:latin typeface="Roboto" pitchFamily="2" charset="0"/>
                <a:ea typeface="Roboto" pitchFamily="2" charset="0"/>
                <a:cs typeface="+mn-cs"/>
              </a:endParaRPr>
            </a:p>
          </p:txBody>
        </p:sp>
        <p:sp>
          <p:nvSpPr>
            <p:cNvPr id="11" name="Arc 42"/>
            <p:cNvSpPr/>
            <p:nvPr/>
          </p:nvSpPr>
          <p:spPr bwMode="auto">
            <a:xfrm>
              <a:off x="2556" y="2677"/>
              <a:ext cx="3097" cy="3187"/>
            </a:xfrm>
            <a:prstGeom prst="arc">
              <a:avLst>
                <a:gd name="adj1" fmla="val 21449734"/>
                <a:gd name="adj2" fmla="val 10900343"/>
              </a:avLst>
            </a:prstGeom>
            <a:no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85800" rtl="0" eaLnBrk="1" fontAlgn="auto" latinLnBrk="0" hangingPunct="0">
                <a:lnSpc>
                  <a:spcPct val="100000"/>
                </a:lnSpc>
                <a:spcBef>
                  <a:spcPts val="0"/>
                </a:spcBef>
                <a:spcAft>
                  <a:spcPts val="0"/>
                </a:spcAft>
                <a:buClrTx/>
                <a:buSzTx/>
                <a:buFontTx/>
                <a:buNone/>
                <a:defRPr/>
              </a:pPr>
              <a:endParaRPr kumimoji="0" lang="en-US" sz="760" b="0" i="0" u="none" strike="noStrike" kern="1200" cap="none" spc="0" normalizeH="0" baseline="0" noProof="0">
                <a:ln>
                  <a:noFill/>
                </a:ln>
                <a:solidFill>
                  <a:srgbClr val="00B485"/>
                </a:solidFill>
                <a:effectLst/>
                <a:uLnTx/>
                <a:uFillTx/>
                <a:latin typeface="Roboto" pitchFamily="2" charset="0"/>
                <a:ea typeface="Roboto" pitchFamily="2" charset="0"/>
                <a:cs typeface="+mn-cs"/>
              </a:endParaRPr>
            </a:p>
          </p:txBody>
        </p:sp>
        <p:sp>
          <p:nvSpPr>
            <p:cNvPr id="12" name="Arc 40"/>
            <p:cNvSpPr/>
            <p:nvPr/>
          </p:nvSpPr>
          <p:spPr bwMode="auto">
            <a:xfrm rot="10800000">
              <a:off x="5653" y="2661"/>
              <a:ext cx="3097" cy="3187"/>
            </a:xfrm>
            <a:prstGeom prst="arc">
              <a:avLst>
                <a:gd name="adj1" fmla="val 21449734"/>
                <a:gd name="adj2" fmla="val 10900343"/>
              </a:avLst>
            </a:prstGeom>
            <a:no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85800" rtl="0" eaLnBrk="1" fontAlgn="auto" latinLnBrk="0" hangingPunct="0">
                <a:lnSpc>
                  <a:spcPct val="100000"/>
                </a:lnSpc>
                <a:spcBef>
                  <a:spcPts val="0"/>
                </a:spcBef>
                <a:spcAft>
                  <a:spcPts val="0"/>
                </a:spcAft>
                <a:buClrTx/>
                <a:buSzTx/>
                <a:buFontTx/>
                <a:buNone/>
                <a:defRPr/>
              </a:pPr>
              <a:endParaRPr kumimoji="0" lang="en-US" sz="760" b="0" i="0" u="none" strike="noStrike" kern="1200" cap="none" spc="0" normalizeH="0" baseline="0" noProof="0">
                <a:ln>
                  <a:noFill/>
                </a:ln>
                <a:solidFill>
                  <a:srgbClr val="00B485"/>
                </a:solidFill>
                <a:effectLst/>
                <a:uLnTx/>
                <a:uFillTx/>
                <a:latin typeface="Roboto" pitchFamily="2" charset="0"/>
                <a:ea typeface="Roboto" pitchFamily="2" charset="0"/>
                <a:cs typeface="+mn-cs"/>
              </a:endParaRPr>
            </a:p>
          </p:txBody>
        </p:sp>
        <p:grpSp>
          <p:nvGrpSpPr>
            <p:cNvPr id="387079" name="组合 72"/>
            <p:cNvGrpSpPr/>
            <p:nvPr/>
          </p:nvGrpSpPr>
          <p:grpSpPr>
            <a:xfrm>
              <a:off x="3086" y="3196"/>
              <a:ext cx="2147" cy="2148"/>
              <a:chOff x="2201071" y="3406041"/>
              <a:chExt cx="1805286" cy="1805938"/>
            </a:xfrm>
          </p:grpSpPr>
          <p:grpSp>
            <p:nvGrpSpPr>
              <p:cNvPr id="387095" name="组合 98"/>
              <p:cNvGrpSpPr/>
              <p:nvPr/>
            </p:nvGrpSpPr>
            <p:grpSpPr>
              <a:xfrm>
                <a:off x="2201071" y="3406041"/>
                <a:ext cx="1805286" cy="1805938"/>
                <a:chOff x="4345444" y="2542859"/>
                <a:chExt cx="1810550" cy="1811205"/>
              </a:xfrm>
            </p:grpSpPr>
            <p:grpSp>
              <p:nvGrpSpPr>
                <p:cNvPr id="13" name="组合 10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78" name="同心圆 7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760" b="0" i="0" u="none" strike="noStrike" kern="1200" cap="none" spc="0" normalizeH="0" baseline="0" noProof="0">
                      <a:ln>
                        <a:noFill/>
                      </a:ln>
                      <a:solidFill>
                        <a:prstClr val="black"/>
                      </a:solidFill>
                      <a:effectLst/>
                      <a:uLnTx/>
                      <a:uFillTx/>
                      <a:latin typeface="+mn-lt"/>
                      <a:ea typeface="等线" panose="02010600030101010101" charset="-122"/>
                      <a:cs typeface="+mn-cs"/>
                    </a:endParaRPr>
                  </a:p>
                </p:txBody>
              </p:sp>
              <p:sp>
                <p:nvSpPr>
                  <p:cNvPr id="79" name="椭圆 7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760" b="0" i="0" u="none" strike="noStrike" kern="1200" cap="none" spc="0" normalizeH="0" baseline="0" noProof="0">
                      <a:ln>
                        <a:noFill/>
                      </a:ln>
                      <a:solidFill>
                        <a:prstClr val="white"/>
                      </a:solidFill>
                      <a:effectLst/>
                      <a:uLnTx/>
                      <a:uFillTx/>
                      <a:latin typeface="+mn-lt"/>
                      <a:ea typeface="等线" panose="02010600030101010101" charset="-122"/>
                      <a:cs typeface="+mn-cs"/>
                    </a:endParaRPr>
                  </a:p>
                </p:txBody>
              </p:sp>
            </p:grpSp>
            <p:sp>
              <p:nvSpPr>
                <p:cNvPr id="77" name="椭圆 76"/>
                <p:cNvSpPr/>
                <p:nvPr/>
              </p:nvSpPr>
              <p:spPr>
                <a:xfrm>
                  <a:off x="4564598" y="2763338"/>
                  <a:ext cx="1372169" cy="1370299"/>
                </a:xfrm>
                <a:prstGeom prst="ellipse">
                  <a:avLst/>
                </a:prstGeom>
                <a:solidFill>
                  <a:srgbClr val="16B6C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760" b="0" i="0" u="none" strike="noStrike" kern="1200" cap="none" spc="0" normalizeH="0" baseline="0" noProof="0">
                    <a:ln>
                      <a:noFill/>
                    </a:ln>
                    <a:solidFill>
                      <a:prstClr val="white"/>
                    </a:solidFill>
                    <a:effectLst/>
                    <a:uLnTx/>
                    <a:uFillTx/>
                    <a:latin typeface="+mn-lt"/>
                    <a:ea typeface="等线" panose="02010600030101010101" charset="-122"/>
                    <a:cs typeface="+mn-cs"/>
                  </a:endParaRPr>
                </a:p>
              </p:txBody>
            </p:sp>
          </p:grpSp>
          <p:sp>
            <p:nvSpPr>
              <p:cNvPr id="387096" name="TextBox 74"/>
              <p:cNvSpPr txBox="1"/>
              <p:nvPr/>
            </p:nvSpPr>
            <p:spPr>
              <a:xfrm>
                <a:off x="2591871" y="4045039"/>
                <a:ext cx="1023614" cy="527993"/>
              </a:xfrm>
              <a:prstGeom prst="rect">
                <a:avLst/>
              </a:prstGeom>
              <a:noFill/>
              <a:ln w="9525">
                <a:noFill/>
              </a:ln>
            </p:spPr>
            <p:txBody>
              <a:bodyPr>
                <a:spAutoFit/>
              </a:bodyPr>
              <a:lstStyle/>
              <a:p>
                <a:pPr algn="ctr" defTabSz="685800" eaLnBrk="1" hangingPunct="1"/>
                <a:r>
                  <a:rPr lang="zh-CN" altLang="en-US" sz="2000" b="1">
                    <a:solidFill>
                      <a:schemeClr val="bg1"/>
                    </a:solidFill>
                    <a:latin typeface="微软雅黑" panose="020B0503020204020204" pitchFamily="34" charset="-122"/>
                    <a:ea typeface="微软雅黑" panose="020B0503020204020204" pitchFamily="34" charset="-122"/>
                  </a:rPr>
                  <a:t>一</a:t>
                </a:r>
              </a:p>
            </p:txBody>
          </p:sp>
        </p:grpSp>
        <p:grpSp>
          <p:nvGrpSpPr>
            <p:cNvPr id="387080" name="组合 79"/>
            <p:cNvGrpSpPr/>
            <p:nvPr/>
          </p:nvGrpSpPr>
          <p:grpSpPr>
            <a:xfrm>
              <a:off x="9249" y="3196"/>
              <a:ext cx="2147" cy="2148"/>
              <a:chOff x="7382260" y="3406041"/>
              <a:chExt cx="1805286" cy="1805938"/>
            </a:xfrm>
          </p:grpSpPr>
          <p:grpSp>
            <p:nvGrpSpPr>
              <p:cNvPr id="387091" name="组合 105"/>
              <p:cNvGrpSpPr/>
              <p:nvPr/>
            </p:nvGrpSpPr>
            <p:grpSpPr>
              <a:xfrm>
                <a:off x="7382260" y="3406041"/>
                <a:ext cx="1805286" cy="1805938"/>
                <a:chOff x="4345444" y="2542859"/>
                <a:chExt cx="1810550" cy="1811205"/>
              </a:xfrm>
            </p:grpSpPr>
            <p:grpSp>
              <p:nvGrpSpPr>
                <p:cNvPr id="14" name="组合 10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85" name="同心圆 8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760" b="0" i="0" u="none" strike="noStrike" kern="1200" cap="none" spc="0" normalizeH="0" baseline="0" noProof="0">
                      <a:ln>
                        <a:noFill/>
                      </a:ln>
                      <a:solidFill>
                        <a:prstClr val="black"/>
                      </a:solidFill>
                      <a:effectLst/>
                      <a:uLnTx/>
                      <a:uFillTx/>
                      <a:latin typeface="+mn-lt"/>
                      <a:ea typeface="等线" panose="02010600030101010101" charset="-122"/>
                      <a:cs typeface="+mn-cs"/>
                    </a:endParaRPr>
                  </a:p>
                </p:txBody>
              </p:sp>
              <p:sp>
                <p:nvSpPr>
                  <p:cNvPr id="86" name="椭圆 8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760" b="0" i="0" u="none" strike="noStrike" kern="1200" cap="none" spc="0" normalizeH="0" baseline="0" noProof="0">
                      <a:ln>
                        <a:noFill/>
                      </a:ln>
                      <a:solidFill>
                        <a:prstClr val="white"/>
                      </a:solidFill>
                      <a:effectLst/>
                      <a:uLnTx/>
                      <a:uFillTx/>
                      <a:latin typeface="+mn-lt"/>
                      <a:ea typeface="等线" panose="02010600030101010101" charset="-122"/>
                      <a:cs typeface="+mn-cs"/>
                    </a:endParaRPr>
                  </a:p>
                </p:txBody>
              </p:sp>
            </p:grpSp>
            <p:sp>
              <p:nvSpPr>
                <p:cNvPr id="84" name="椭圆 83"/>
                <p:cNvSpPr/>
                <p:nvPr/>
              </p:nvSpPr>
              <p:spPr>
                <a:xfrm>
                  <a:off x="4563997" y="2763338"/>
                  <a:ext cx="1372170" cy="1370299"/>
                </a:xfrm>
                <a:prstGeom prst="ellipse">
                  <a:avLst/>
                </a:prstGeom>
                <a:solidFill>
                  <a:srgbClr val="DB195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760" b="0" i="0" u="none" strike="noStrike" kern="1200" cap="none" spc="0" normalizeH="0" baseline="0" noProof="0">
                    <a:ln>
                      <a:noFill/>
                    </a:ln>
                    <a:solidFill>
                      <a:prstClr val="white"/>
                    </a:solidFill>
                    <a:effectLst/>
                    <a:uLnTx/>
                    <a:uFillTx/>
                    <a:latin typeface="+mn-lt"/>
                    <a:ea typeface="等线" panose="02010600030101010101" charset="-122"/>
                    <a:cs typeface="+mn-cs"/>
                  </a:endParaRPr>
                </a:p>
              </p:txBody>
            </p:sp>
          </p:grpSp>
          <p:sp>
            <p:nvSpPr>
              <p:cNvPr id="387092" name="TextBox 81"/>
              <p:cNvSpPr txBox="1"/>
              <p:nvPr/>
            </p:nvSpPr>
            <p:spPr>
              <a:xfrm>
                <a:off x="7772461" y="4045039"/>
                <a:ext cx="1023614" cy="527993"/>
              </a:xfrm>
              <a:prstGeom prst="rect">
                <a:avLst/>
              </a:prstGeom>
              <a:noFill/>
              <a:ln w="9525">
                <a:noFill/>
              </a:ln>
            </p:spPr>
            <p:txBody>
              <a:bodyPr>
                <a:spAutoFit/>
              </a:bodyPr>
              <a:lstStyle/>
              <a:p>
                <a:pPr algn="ctr" defTabSz="685800" eaLnBrk="1" hangingPunct="1"/>
                <a:r>
                  <a:rPr lang="zh-CN" altLang="en-US" sz="2000" b="1">
                    <a:solidFill>
                      <a:schemeClr val="bg1"/>
                    </a:solidFill>
                    <a:latin typeface="微软雅黑" panose="020B0503020204020204" pitchFamily="34" charset="-122"/>
                    <a:ea typeface="微软雅黑" panose="020B0503020204020204" pitchFamily="34" charset="-122"/>
                  </a:rPr>
                  <a:t>三</a:t>
                </a:r>
                <a:endParaRPr lang="zh-CN" altLang="en-US" sz="1500">
                  <a:solidFill>
                    <a:srgbClr val="FFFFFF"/>
                  </a:solidFill>
                  <a:latin typeface="微软雅黑" panose="020B0503020204020204" pitchFamily="34" charset="-122"/>
                  <a:ea typeface="微软雅黑" panose="020B0503020204020204" pitchFamily="34" charset="-122"/>
                </a:endParaRPr>
              </a:p>
            </p:txBody>
          </p:sp>
        </p:grpSp>
        <p:grpSp>
          <p:nvGrpSpPr>
            <p:cNvPr id="387081" name="组合 86"/>
            <p:cNvGrpSpPr/>
            <p:nvPr/>
          </p:nvGrpSpPr>
          <p:grpSpPr>
            <a:xfrm>
              <a:off x="6190" y="3196"/>
              <a:ext cx="2147" cy="2148"/>
              <a:chOff x="4811090" y="3406041"/>
              <a:chExt cx="1805286" cy="1805938"/>
            </a:xfrm>
          </p:grpSpPr>
          <p:grpSp>
            <p:nvGrpSpPr>
              <p:cNvPr id="387087" name="组合 112"/>
              <p:cNvGrpSpPr/>
              <p:nvPr/>
            </p:nvGrpSpPr>
            <p:grpSpPr>
              <a:xfrm>
                <a:off x="4811090" y="3406041"/>
                <a:ext cx="1805286" cy="1805938"/>
                <a:chOff x="4345444" y="2542859"/>
                <a:chExt cx="1810550" cy="1811205"/>
              </a:xfrm>
            </p:grpSpPr>
            <p:grpSp>
              <p:nvGrpSpPr>
                <p:cNvPr id="16" name="组合 11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2" name="同心圆 9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760" b="0" i="0" u="none" strike="noStrike" kern="1200" cap="none" spc="0" normalizeH="0" baseline="0" noProof="0">
                      <a:ln>
                        <a:noFill/>
                      </a:ln>
                      <a:solidFill>
                        <a:prstClr val="black"/>
                      </a:solidFill>
                      <a:effectLst/>
                      <a:uLnTx/>
                      <a:uFillTx/>
                      <a:latin typeface="+mn-lt"/>
                      <a:ea typeface="等线" panose="02010600030101010101" charset="-122"/>
                      <a:cs typeface="+mn-cs"/>
                    </a:endParaRPr>
                  </a:p>
                </p:txBody>
              </p:sp>
              <p:sp>
                <p:nvSpPr>
                  <p:cNvPr id="93" name="椭圆 9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760" b="0" i="0" u="none" strike="noStrike" kern="1200" cap="none" spc="0" normalizeH="0" baseline="0" noProof="0">
                      <a:ln>
                        <a:noFill/>
                      </a:ln>
                      <a:solidFill>
                        <a:prstClr val="white"/>
                      </a:solidFill>
                      <a:effectLst/>
                      <a:uLnTx/>
                      <a:uFillTx/>
                      <a:latin typeface="+mn-lt"/>
                      <a:ea typeface="等线" panose="02010600030101010101" charset="-122"/>
                      <a:cs typeface="+mn-cs"/>
                    </a:endParaRPr>
                  </a:p>
                </p:txBody>
              </p:sp>
            </p:grpSp>
            <p:sp>
              <p:nvSpPr>
                <p:cNvPr id="91" name="椭圆 90"/>
                <p:cNvSpPr/>
                <p:nvPr/>
              </p:nvSpPr>
              <p:spPr>
                <a:xfrm>
                  <a:off x="4564841" y="2763338"/>
                  <a:ext cx="1372169" cy="1370299"/>
                </a:xfrm>
                <a:prstGeom prst="ellipse">
                  <a:avLst/>
                </a:prstGeom>
                <a:solidFill>
                  <a:srgbClr val="EAA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760" b="0" i="0" u="none" strike="noStrike" kern="1200" cap="none" spc="0" normalizeH="0" baseline="0" noProof="0">
                    <a:ln>
                      <a:noFill/>
                    </a:ln>
                    <a:solidFill>
                      <a:prstClr val="white"/>
                    </a:solidFill>
                    <a:effectLst/>
                    <a:uLnTx/>
                    <a:uFillTx/>
                    <a:latin typeface="+mn-lt"/>
                    <a:ea typeface="等线" panose="02010600030101010101" charset="-122"/>
                    <a:cs typeface="+mn-cs"/>
                  </a:endParaRPr>
                </a:p>
              </p:txBody>
            </p:sp>
          </p:grpSp>
          <p:sp>
            <p:nvSpPr>
              <p:cNvPr id="387088" name="TextBox 88"/>
              <p:cNvSpPr txBox="1"/>
              <p:nvPr/>
            </p:nvSpPr>
            <p:spPr>
              <a:xfrm>
                <a:off x="5202132" y="4045039"/>
                <a:ext cx="1023614" cy="527993"/>
              </a:xfrm>
              <a:prstGeom prst="rect">
                <a:avLst/>
              </a:prstGeom>
              <a:noFill/>
              <a:ln w="9525">
                <a:noFill/>
              </a:ln>
            </p:spPr>
            <p:txBody>
              <a:bodyPr>
                <a:spAutoFit/>
              </a:bodyPr>
              <a:lstStyle/>
              <a:p>
                <a:pPr algn="ctr" defTabSz="685800" eaLnBrk="1" hangingPunct="1"/>
                <a:r>
                  <a:rPr lang="zh-CN" altLang="en-US" sz="2000" b="1">
                    <a:solidFill>
                      <a:schemeClr val="bg1"/>
                    </a:solidFill>
                    <a:latin typeface="微软雅黑" panose="020B0503020204020204" pitchFamily="34" charset="-122"/>
                    <a:ea typeface="微软雅黑" panose="020B0503020204020204" pitchFamily="34" charset="-122"/>
                  </a:rPr>
                  <a:t>二</a:t>
                </a:r>
                <a:endParaRPr lang="zh-CN" altLang="en-US" sz="1500">
                  <a:solidFill>
                    <a:srgbClr val="FFFFFF"/>
                  </a:solidFill>
                  <a:latin typeface="微软雅黑" panose="020B0503020204020204" pitchFamily="34" charset="-122"/>
                  <a:ea typeface="微软雅黑" panose="020B0503020204020204" pitchFamily="34" charset="-122"/>
                </a:endParaRPr>
              </a:p>
            </p:txBody>
          </p:sp>
        </p:grpSp>
      </p:grpSp>
      <p:grpSp>
        <p:nvGrpSpPr>
          <p:cNvPr id="21" name="组合 20"/>
          <p:cNvGrpSpPr/>
          <p:nvPr/>
        </p:nvGrpSpPr>
        <p:grpSpPr>
          <a:xfrm>
            <a:off x="1926273" y="1082040"/>
            <a:ext cx="5473700" cy="3639820"/>
            <a:chOff x="3205" y="1644"/>
            <a:chExt cx="8620" cy="5732"/>
          </a:xfrm>
        </p:grpSpPr>
        <p:sp>
          <p:nvSpPr>
            <p:cNvPr id="8" name="文本框 7"/>
            <p:cNvSpPr txBox="1"/>
            <p:nvPr/>
          </p:nvSpPr>
          <p:spPr>
            <a:xfrm>
              <a:off x="9162" y="1644"/>
              <a:ext cx="2663" cy="1452"/>
            </a:xfrm>
            <a:prstGeom prst="rect">
              <a:avLst/>
            </a:prstGeom>
            <a:noFill/>
          </p:spPr>
          <p:txBody>
            <a:bodyPr wrap="square" rtlCol="0" anchor="t">
              <a:spAutoFit/>
            </a:bodyPr>
            <a:lstStyle/>
            <a:p>
              <a:pPr algn="just"/>
              <a:r>
                <a:rPr lang="zh-CN" altLang="en-US" spc="100">
                  <a:solidFill>
                    <a:schemeClr val="tx1">
                      <a:lumMod val="85000"/>
                      <a:lumOff val="15000"/>
                    </a:schemeClr>
                  </a:solidFill>
                  <a:uFillTx/>
                  <a:latin typeface="微软雅黑" panose="020B0503020204020204" pitchFamily="34" charset="-122"/>
                  <a:ea typeface="微软雅黑" panose="020B0503020204020204" pitchFamily="34" charset="-122"/>
                </a:rPr>
                <a:t>方法是将不安全行为降低到一定的程度</a:t>
              </a:r>
            </a:p>
          </p:txBody>
        </p:sp>
        <p:sp>
          <p:nvSpPr>
            <p:cNvPr id="18" name="文本框 17"/>
            <p:cNvSpPr txBox="1"/>
            <p:nvPr/>
          </p:nvSpPr>
          <p:spPr>
            <a:xfrm>
              <a:off x="3205" y="2080"/>
              <a:ext cx="2250" cy="1016"/>
            </a:xfrm>
            <a:prstGeom prst="rect">
              <a:avLst/>
            </a:prstGeom>
            <a:noFill/>
          </p:spPr>
          <p:txBody>
            <a:bodyPr wrap="square" rtlCol="0" anchor="t">
              <a:spAutoFit/>
            </a:bodyPr>
            <a:lstStyle/>
            <a:p>
              <a:pPr algn="just"/>
              <a:r>
                <a:rPr lang="zh-CN" altLang="en-US" spc="100">
                  <a:solidFill>
                    <a:schemeClr val="tx1">
                      <a:lumMod val="85000"/>
                      <a:lumOff val="15000"/>
                    </a:schemeClr>
                  </a:solidFill>
                  <a:uFillTx/>
                  <a:latin typeface="微软雅黑" panose="020B0503020204020204" pitchFamily="34" charset="-122"/>
                  <a:ea typeface="微软雅黑" panose="020B0503020204020204" pitchFamily="34" charset="-122"/>
                  <a:sym typeface="+mn-ea"/>
                </a:rPr>
                <a:t>事故是一个概率事件</a:t>
              </a:r>
            </a:p>
          </p:txBody>
        </p:sp>
        <p:sp>
          <p:nvSpPr>
            <p:cNvPr id="20" name="文本框 19"/>
            <p:cNvSpPr txBox="1"/>
            <p:nvPr/>
          </p:nvSpPr>
          <p:spPr>
            <a:xfrm>
              <a:off x="5974" y="5488"/>
              <a:ext cx="2793" cy="1888"/>
            </a:xfrm>
            <a:prstGeom prst="rect">
              <a:avLst/>
            </a:prstGeom>
            <a:noFill/>
          </p:spPr>
          <p:txBody>
            <a:bodyPr wrap="square" rtlCol="0" anchor="t">
              <a:spAutoFit/>
            </a:bodyPr>
            <a:lstStyle/>
            <a:p>
              <a:pPr algn="just"/>
              <a:r>
                <a:rPr lang="zh-CN" altLang="en-US" spc="100">
                  <a:solidFill>
                    <a:schemeClr val="tx1">
                      <a:lumMod val="85000"/>
                      <a:lumOff val="15000"/>
                    </a:schemeClr>
                  </a:solidFill>
                  <a:uFillTx/>
                  <a:latin typeface="微软雅黑" panose="020B0503020204020204" pitchFamily="34" charset="-122"/>
                  <a:ea typeface="微软雅黑" panose="020B0503020204020204" pitchFamily="34" charset="-122"/>
                  <a:sym typeface="+mn-ea"/>
                </a:rPr>
                <a:t>安全管理的目标是使不愿意发生的事故概率趋向于</a:t>
              </a:r>
              <a:r>
                <a:rPr lang="en-US" altLang="zh-CN" spc="100">
                  <a:solidFill>
                    <a:schemeClr val="tx1">
                      <a:lumMod val="85000"/>
                      <a:lumOff val="15000"/>
                    </a:schemeClr>
                  </a:solidFill>
                  <a:uFillTx/>
                  <a:latin typeface="微软雅黑" panose="020B0503020204020204" pitchFamily="34" charset="-122"/>
                  <a:ea typeface="微软雅黑" panose="020B0503020204020204" pitchFamily="34" charset="-122"/>
                  <a:sym typeface="+mn-ea"/>
                </a:rPr>
                <a:t>0</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41020" y="232410"/>
            <a:ext cx="3044825"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第一章  法律法规</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3"/>
            <a:stretch>
              <a:fillRect/>
            </a:stretch>
          </p:blipFill>
          <p:spPr>
            <a:xfrm>
              <a:off x="0" y="-1"/>
              <a:ext cx="7563224" cy="4354287"/>
            </a:xfrm>
            <a:prstGeom prst="rect">
              <a:avLst/>
            </a:prstGeom>
          </p:spPr>
        </p:pic>
        <p:pic>
          <p:nvPicPr>
            <p:cNvPr id="49" name="图片 48"/>
            <p:cNvPicPr>
              <a:picLocks noChangeAspect="1"/>
            </p:cNvPicPr>
            <p:nvPr/>
          </p:nvPicPr>
          <p:blipFill>
            <a:blip r:embed="rId4"/>
            <a:stretch>
              <a:fillRect/>
            </a:stretch>
          </p:blipFill>
          <p:spPr>
            <a:xfrm>
              <a:off x="2" y="0"/>
              <a:ext cx="6255656" cy="1990719"/>
            </a:xfrm>
            <a:prstGeom prst="rect">
              <a:avLst/>
            </a:prstGeom>
          </p:spPr>
        </p:pic>
      </p:grpSp>
      <p:sp>
        <p:nvSpPr>
          <p:cNvPr id="6" name="文本框 5"/>
          <p:cNvSpPr txBox="1"/>
          <p:nvPr/>
        </p:nvSpPr>
        <p:spPr>
          <a:xfrm>
            <a:off x="942975" y="796290"/>
            <a:ext cx="1868170" cy="383540"/>
          </a:xfrm>
          <a:prstGeom prst="rect">
            <a:avLst/>
          </a:prstGeom>
          <a:noFill/>
        </p:spPr>
        <p:txBody>
          <a:bodyPr wrap="none" rtlCol="0" anchor="t">
            <a:spAutoFit/>
          </a:bodyPr>
          <a:lstStyle/>
          <a:p>
            <a:pPr algn="l"/>
            <a:r>
              <a:rPr sz="19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3、《劳动法》</a:t>
            </a:r>
          </a:p>
        </p:txBody>
      </p:sp>
      <p:sp>
        <p:nvSpPr>
          <p:cNvPr id="33" name="文本框 32"/>
          <p:cNvSpPr txBox="1"/>
          <p:nvPr/>
        </p:nvSpPr>
        <p:spPr>
          <a:xfrm>
            <a:off x="1395730" y="3347720"/>
            <a:ext cx="1532890" cy="368300"/>
          </a:xfrm>
          <a:prstGeom prst="rect">
            <a:avLst/>
          </a:prstGeom>
          <a:noFill/>
          <a:ln w="28575">
            <a:solidFill>
              <a:srgbClr val="EAA700"/>
            </a:solidFill>
          </a:ln>
        </p:spPr>
        <p:txBody>
          <a:bodyPr wrap="square" rtlCol="0" anchor="t">
            <a:spAutoFit/>
          </a:bodyPr>
          <a:lstStyle/>
          <a:p>
            <a:pPr algn="ct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第五十三条</a:t>
            </a:r>
          </a:p>
        </p:txBody>
      </p:sp>
      <p:sp>
        <p:nvSpPr>
          <p:cNvPr id="34" name="文本框 33"/>
          <p:cNvSpPr txBox="1"/>
          <p:nvPr/>
        </p:nvSpPr>
        <p:spPr>
          <a:xfrm>
            <a:off x="2947035" y="1807845"/>
            <a:ext cx="4649470" cy="1076325"/>
          </a:xfrm>
          <a:prstGeom prst="rect">
            <a:avLst/>
          </a:prstGeom>
          <a:noFill/>
        </p:spPr>
        <p:txBody>
          <a:bodyPr wrap="square" rtlCol="0" anchor="t">
            <a:spAutoFit/>
          </a:bodyPr>
          <a:lstStyle/>
          <a:p>
            <a:pPr algn="just" fontAlgn="auto"/>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用人单位必须建立、健全劳动安全卫生制度，严格执行国家劳动安全卫生规程和标准，对劳动者进行劳动安全卫生教育，防止劳动过程中的事故，减少职业危害。</a:t>
            </a:r>
          </a:p>
        </p:txBody>
      </p:sp>
      <p:sp>
        <p:nvSpPr>
          <p:cNvPr id="36" name="文本框 35"/>
          <p:cNvSpPr txBox="1"/>
          <p:nvPr/>
        </p:nvSpPr>
        <p:spPr>
          <a:xfrm>
            <a:off x="2944495" y="2925445"/>
            <a:ext cx="4651375" cy="829945"/>
          </a:xfrm>
          <a:prstGeom prst="rect">
            <a:avLst/>
          </a:prstGeom>
          <a:noFill/>
        </p:spPr>
        <p:txBody>
          <a:bodyPr wrap="square" rtlCol="0" anchor="t">
            <a:spAutoFit/>
          </a:bodyPr>
          <a:lstStyle/>
          <a:p>
            <a:pPr algn="just" defTabSz="914400" fontAlgn="auto"/>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新建、改建、扩建工程的劳动安全卫生设施必须与主体工程同时设计、同时施工、同时投入生产和使用。——“三同时原则”</a:t>
            </a:r>
          </a:p>
        </p:txBody>
      </p:sp>
      <p:sp>
        <p:nvSpPr>
          <p:cNvPr id="40" name="文本框 39"/>
          <p:cNvSpPr txBox="1"/>
          <p:nvPr/>
        </p:nvSpPr>
        <p:spPr>
          <a:xfrm>
            <a:off x="2973070" y="3979545"/>
            <a:ext cx="4651375" cy="583565"/>
          </a:xfrm>
          <a:prstGeom prst="rect">
            <a:avLst/>
          </a:prstGeom>
          <a:noFill/>
        </p:spPr>
        <p:txBody>
          <a:bodyPr wrap="square" rtlCol="0" anchor="t">
            <a:spAutoFit/>
          </a:bodyPr>
          <a:lstStyle/>
          <a:p>
            <a:pPr algn="just" fontAlgn="auto"/>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国家对女职工和未成年工实行特殊劳动保护。未成年工是指年满十六周岁未满十八周岁的劳动者。</a:t>
            </a:r>
          </a:p>
        </p:txBody>
      </p:sp>
      <p:sp>
        <p:nvSpPr>
          <p:cNvPr id="67" name="Oval 121"/>
          <p:cNvSpPr>
            <a:spLocks noChangeAspect="1"/>
          </p:cNvSpPr>
          <p:nvPr/>
        </p:nvSpPr>
        <p:spPr>
          <a:xfrm>
            <a:off x="7675880" y="3687445"/>
            <a:ext cx="67945" cy="67945"/>
          </a:xfrm>
          <a:prstGeom prst="ellipse">
            <a:avLst/>
          </a:prstGeom>
          <a:solidFill>
            <a:srgbClr val="EAA700"/>
          </a:solidFill>
          <a:ln w="25400">
            <a:solidFill>
              <a:srgbClr val="EAA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grpSp>
        <p:nvGrpSpPr>
          <p:cNvPr id="83" name="组合 82"/>
          <p:cNvGrpSpPr/>
          <p:nvPr/>
        </p:nvGrpSpPr>
        <p:grpSpPr>
          <a:xfrm>
            <a:off x="1395730" y="2491740"/>
            <a:ext cx="6344285" cy="402590"/>
            <a:chOff x="2198" y="3924"/>
            <a:chExt cx="9991" cy="634"/>
          </a:xfrm>
        </p:grpSpPr>
        <p:sp>
          <p:nvSpPr>
            <p:cNvPr id="32" name="文本框 31"/>
            <p:cNvSpPr txBox="1"/>
            <p:nvPr/>
          </p:nvSpPr>
          <p:spPr>
            <a:xfrm>
              <a:off x="2198" y="3924"/>
              <a:ext cx="2414" cy="580"/>
            </a:xfrm>
            <a:prstGeom prst="rect">
              <a:avLst/>
            </a:prstGeom>
            <a:noFill/>
            <a:ln w="28575">
              <a:solidFill>
                <a:srgbClr val="16B6C2"/>
              </a:solidFill>
            </a:ln>
          </p:spPr>
          <p:txBody>
            <a:bodyPr wrap="square" rtlCol="0" anchor="t">
              <a:spAutoFit/>
            </a:bodyPr>
            <a:lstStyle/>
            <a:p>
              <a:pPr algn="ct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第五十二条</a:t>
              </a:r>
            </a:p>
          </p:txBody>
        </p:sp>
        <p:sp>
          <p:nvSpPr>
            <p:cNvPr id="51" name="Oval 1"/>
            <p:cNvSpPr>
              <a:spLocks noChangeAspect="1"/>
            </p:cNvSpPr>
            <p:nvPr/>
          </p:nvSpPr>
          <p:spPr>
            <a:xfrm>
              <a:off x="12083" y="4452"/>
              <a:ext cx="107" cy="107"/>
            </a:xfrm>
            <a:prstGeom prst="ellipse">
              <a:avLst/>
            </a:prstGeom>
            <a:solidFill>
              <a:srgbClr val="16B6C2"/>
            </a:solidFill>
            <a:ln w="25400">
              <a:solidFill>
                <a:srgbClr val="16B6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sp>
          <p:nvSpPr>
            <p:cNvPr id="50" name="Rectangle 82"/>
            <p:cNvSpPr/>
            <p:nvPr/>
          </p:nvSpPr>
          <p:spPr>
            <a:xfrm>
              <a:off x="4611" y="4492"/>
              <a:ext cx="7558" cy="42"/>
            </a:xfrm>
            <a:prstGeom prst="rect">
              <a:avLst/>
            </a:prstGeom>
            <a:solidFill>
              <a:srgbClr val="16B6C2"/>
            </a:solidFill>
            <a:ln>
              <a:noFill/>
            </a:ln>
          </p:spPr>
          <p:style>
            <a:lnRef idx="2">
              <a:schemeClr val="accent1">
                <a:shade val="50000"/>
              </a:schemeClr>
            </a:lnRef>
            <a:fillRef idx="1">
              <a:schemeClr val="accent1"/>
            </a:fillRef>
            <a:effectRef idx="0">
              <a:schemeClr val="accent1"/>
            </a:effectRef>
            <a:fontRef idx="minor">
              <a:schemeClr val="lt1"/>
            </a:fontRef>
          </p:style>
          <p:txBody>
            <a:bodyPr lIns="137132" tIns="68566" rIns="137132" bIns="68566" rtlCol="0" anchor="ctr"/>
            <a:lstStyle/>
            <a:p>
              <a:pPr algn="ctr"/>
              <a:endParaRPr lang="en-US" sz="750" b="1">
                <a:solidFill>
                  <a:schemeClr val="tx1"/>
                </a:solidFill>
                <a:latin typeface="Montserrat Semi" charset="0"/>
                <a:ea typeface="Montserrat Semi" charset="0"/>
                <a:cs typeface="Montserrat Semi" charset="0"/>
              </a:endParaRPr>
            </a:p>
          </p:txBody>
        </p:sp>
      </p:grpSp>
      <p:sp>
        <p:nvSpPr>
          <p:cNvPr id="66" name="Rectangle 119"/>
          <p:cNvSpPr/>
          <p:nvPr/>
        </p:nvSpPr>
        <p:spPr>
          <a:xfrm>
            <a:off x="2937510" y="3707765"/>
            <a:ext cx="4798695" cy="26670"/>
          </a:xfrm>
          <a:prstGeom prst="rect">
            <a:avLst/>
          </a:prstGeom>
          <a:solidFill>
            <a:srgbClr val="EAA700"/>
          </a:solidFill>
          <a:ln>
            <a:noFill/>
          </a:ln>
        </p:spPr>
        <p:style>
          <a:lnRef idx="2">
            <a:schemeClr val="accent1">
              <a:shade val="50000"/>
            </a:schemeClr>
          </a:lnRef>
          <a:fillRef idx="1">
            <a:schemeClr val="accent1"/>
          </a:fillRef>
          <a:effectRef idx="0">
            <a:schemeClr val="accent1"/>
          </a:effectRef>
          <a:fontRef idx="minor">
            <a:schemeClr val="lt1"/>
          </a:fontRef>
        </p:style>
        <p:txBody>
          <a:bodyPr lIns="137132" tIns="68566" rIns="137132" bIns="68566" rtlCol="0" anchor="ctr"/>
          <a:lstStyle/>
          <a:p>
            <a:pPr algn="ctr"/>
            <a:endParaRPr lang="en-US" sz="750" b="1">
              <a:solidFill>
                <a:schemeClr val="tx1"/>
              </a:solidFill>
              <a:latin typeface="Montserrat Semi" charset="0"/>
              <a:ea typeface="Montserrat Semi" charset="0"/>
              <a:cs typeface="Montserrat Semi" charset="0"/>
            </a:endParaRPr>
          </a:p>
        </p:txBody>
      </p:sp>
      <p:sp>
        <p:nvSpPr>
          <p:cNvPr id="70" name="Oval 131"/>
          <p:cNvSpPr>
            <a:spLocks noChangeAspect="1"/>
          </p:cNvSpPr>
          <p:nvPr/>
        </p:nvSpPr>
        <p:spPr>
          <a:xfrm>
            <a:off x="7682230" y="4495165"/>
            <a:ext cx="67945" cy="67945"/>
          </a:xfrm>
          <a:prstGeom prst="ellipse">
            <a:avLst/>
          </a:prstGeom>
          <a:solidFill>
            <a:srgbClr val="DB1951"/>
          </a:solidFill>
          <a:ln w="25400">
            <a:solidFill>
              <a:srgbClr val="DB19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sp>
        <p:nvSpPr>
          <p:cNvPr id="79" name="文本框 78"/>
          <p:cNvSpPr txBox="1"/>
          <p:nvPr/>
        </p:nvSpPr>
        <p:spPr>
          <a:xfrm>
            <a:off x="1395095" y="4156710"/>
            <a:ext cx="1517015" cy="368300"/>
          </a:xfrm>
          <a:prstGeom prst="rect">
            <a:avLst/>
          </a:prstGeom>
          <a:noFill/>
          <a:ln w="28575">
            <a:solidFill>
              <a:srgbClr val="DB1951"/>
            </a:solidFill>
          </a:ln>
        </p:spPr>
        <p:txBody>
          <a:bodyPr wrap="square" rtlCol="0" anchor="t">
            <a:spAutoFit/>
          </a:bodyPr>
          <a:lstStyle/>
          <a:p>
            <a:pPr algn="ct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第五十八条</a:t>
            </a:r>
            <a:endPar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endParaRPr>
          </a:p>
        </p:txBody>
      </p:sp>
      <p:sp>
        <p:nvSpPr>
          <p:cNvPr id="80" name="Rectangle 119"/>
          <p:cNvSpPr/>
          <p:nvPr/>
        </p:nvSpPr>
        <p:spPr>
          <a:xfrm>
            <a:off x="2893060" y="4515485"/>
            <a:ext cx="4798695" cy="26670"/>
          </a:xfrm>
          <a:prstGeom prst="rect">
            <a:avLst/>
          </a:prstGeom>
          <a:solidFill>
            <a:srgbClr val="DB1951"/>
          </a:solidFill>
          <a:ln>
            <a:solidFill>
              <a:srgbClr val="DB1951"/>
            </a:solidFill>
          </a:ln>
        </p:spPr>
        <p:style>
          <a:lnRef idx="2">
            <a:schemeClr val="accent1">
              <a:shade val="50000"/>
            </a:schemeClr>
          </a:lnRef>
          <a:fillRef idx="1">
            <a:schemeClr val="accent1"/>
          </a:fillRef>
          <a:effectRef idx="0">
            <a:schemeClr val="accent1"/>
          </a:effectRef>
          <a:fontRef idx="minor">
            <a:schemeClr val="lt1"/>
          </a:fontRef>
        </p:style>
        <p:txBody>
          <a:bodyPr lIns="137132" tIns="68566" rIns="137132" bIns="68566" rtlCol="0" anchor="ctr"/>
          <a:lstStyle/>
          <a:p>
            <a:pPr algn="ctr"/>
            <a:endParaRPr lang="en-US" sz="750" b="1">
              <a:solidFill>
                <a:schemeClr val="tx1"/>
              </a:solidFill>
              <a:latin typeface="Montserrat Semi" charset="0"/>
              <a:ea typeface="Montserrat Semi" charset="0"/>
              <a:cs typeface="Montserrat Semi" charset="0"/>
            </a:endParaRPr>
          </a:p>
        </p:txBody>
      </p:sp>
      <p:grpSp>
        <p:nvGrpSpPr>
          <p:cNvPr id="82" name="组合 81"/>
          <p:cNvGrpSpPr/>
          <p:nvPr/>
        </p:nvGrpSpPr>
        <p:grpSpPr>
          <a:xfrm>
            <a:off x="5130165" y="496570"/>
            <a:ext cx="3199130" cy="1118870"/>
            <a:chOff x="7719" y="512"/>
            <a:chExt cx="5038" cy="1762"/>
          </a:xfrm>
        </p:grpSpPr>
        <p:pic>
          <p:nvPicPr>
            <p:cNvPr id="15366" name="Picture 12" descr="j0212481"/>
            <p:cNvPicPr>
              <a:picLocks noChangeAspect="1"/>
            </p:cNvPicPr>
            <p:nvPr/>
          </p:nvPicPr>
          <p:blipFill>
            <a:blip r:embed="rId5"/>
            <a:stretch>
              <a:fillRect/>
            </a:stretch>
          </p:blipFill>
          <p:spPr>
            <a:xfrm flipH="1">
              <a:off x="7719" y="513"/>
              <a:ext cx="2388" cy="1761"/>
            </a:xfrm>
            <a:prstGeom prst="rect">
              <a:avLst/>
            </a:prstGeom>
            <a:noFill/>
            <a:ln w="9525">
              <a:noFill/>
            </a:ln>
          </p:spPr>
        </p:pic>
        <p:pic>
          <p:nvPicPr>
            <p:cNvPr id="15370" name="Picture 16" descr="j0199507"/>
            <p:cNvPicPr>
              <a:picLocks noChangeAspect="1"/>
            </p:cNvPicPr>
            <p:nvPr/>
          </p:nvPicPr>
          <p:blipFill>
            <a:blip r:embed="rId6"/>
            <a:stretch>
              <a:fillRect/>
            </a:stretch>
          </p:blipFill>
          <p:spPr>
            <a:xfrm>
              <a:off x="10807" y="512"/>
              <a:ext cx="1950" cy="1763"/>
            </a:xfrm>
            <a:prstGeom prst="rect">
              <a:avLst/>
            </a:prstGeom>
            <a:noFill/>
            <a:ln w="9525">
              <a:noFill/>
            </a:ln>
          </p:spPr>
        </p:pic>
      </p:gr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1604822" cy="923926"/>
            <a:chOff x="0" y="-1"/>
            <a:chExt cx="7563224" cy="4354287"/>
          </a:xfrm>
        </p:grpSpPr>
        <p:pic>
          <p:nvPicPr>
            <p:cNvPr id="5" name="图片 4"/>
            <p:cNvPicPr>
              <a:picLocks noChangeAspect="1"/>
            </p:cNvPicPr>
            <p:nvPr/>
          </p:nvPicPr>
          <p:blipFill>
            <a:blip r:embed="rId2"/>
            <a:stretch>
              <a:fillRect/>
            </a:stretch>
          </p:blipFill>
          <p:spPr>
            <a:xfrm>
              <a:off x="0" y="-1"/>
              <a:ext cx="7563224" cy="4354287"/>
            </a:xfrm>
            <a:prstGeom prst="rect">
              <a:avLst/>
            </a:prstGeom>
          </p:spPr>
        </p:pic>
        <p:pic>
          <p:nvPicPr>
            <p:cNvPr id="4" name="图片 3"/>
            <p:cNvPicPr>
              <a:picLocks noChangeAspect="1"/>
            </p:cNvPicPr>
            <p:nvPr/>
          </p:nvPicPr>
          <p:blipFill>
            <a:blip r:embed="rId3"/>
            <a:stretch>
              <a:fillRect/>
            </a:stretch>
          </p:blipFill>
          <p:spPr>
            <a:xfrm>
              <a:off x="2" y="0"/>
              <a:ext cx="6255656" cy="1990719"/>
            </a:xfrm>
            <a:prstGeom prst="rect">
              <a:avLst/>
            </a:prstGeom>
          </p:spPr>
        </p:pic>
      </p:grpSp>
      <p:sp>
        <p:nvSpPr>
          <p:cNvPr id="46" name="文本框 45"/>
          <p:cNvSpPr txBox="1"/>
          <p:nvPr/>
        </p:nvSpPr>
        <p:spPr>
          <a:xfrm>
            <a:off x="541020" y="232410"/>
            <a:ext cx="3406140"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第五章  安全管理重点</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2"/>
            <a:stretch>
              <a:fillRect/>
            </a:stretch>
          </p:blipFill>
          <p:spPr>
            <a:xfrm>
              <a:off x="0" y="-1"/>
              <a:ext cx="7563224" cy="4354287"/>
            </a:xfrm>
            <a:prstGeom prst="rect">
              <a:avLst/>
            </a:prstGeom>
          </p:spPr>
        </p:pic>
        <p:pic>
          <p:nvPicPr>
            <p:cNvPr id="49" name="图片 48"/>
            <p:cNvPicPr>
              <a:picLocks noChangeAspect="1"/>
            </p:cNvPicPr>
            <p:nvPr/>
          </p:nvPicPr>
          <p:blipFill>
            <a:blip r:embed="rId3"/>
            <a:stretch>
              <a:fillRect/>
            </a:stretch>
          </p:blipFill>
          <p:spPr>
            <a:xfrm>
              <a:off x="2" y="0"/>
              <a:ext cx="6255656" cy="1990719"/>
            </a:xfrm>
            <a:prstGeom prst="rect">
              <a:avLst/>
            </a:prstGeom>
          </p:spPr>
        </p:pic>
      </p:grpSp>
      <p:sp>
        <p:nvSpPr>
          <p:cNvPr id="2" name="文本框 1"/>
          <p:cNvSpPr txBox="1"/>
          <p:nvPr/>
        </p:nvSpPr>
        <p:spPr>
          <a:xfrm>
            <a:off x="1026636" y="693076"/>
            <a:ext cx="1783080" cy="398780"/>
          </a:xfrm>
          <a:prstGeom prst="rect">
            <a:avLst/>
          </a:prstGeom>
          <a:noFill/>
        </p:spPr>
        <p:txBody>
          <a:bodyPr wrap="none" rtlCol="0" anchor="t">
            <a:spAutoFit/>
          </a:bodyPr>
          <a:lstStyle/>
          <a:p>
            <a:pPr algn="l"/>
            <a:r>
              <a:rPr lang="zh-CN" altLang="en-US" sz="20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二、安全理念</a:t>
            </a:r>
          </a:p>
        </p:txBody>
      </p:sp>
      <p:sp>
        <p:nvSpPr>
          <p:cNvPr id="6" name="文本框 5"/>
          <p:cNvSpPr txBox="1"/>
          <p:nvPr/>
        </p:nvSpPr>
        <p:spPr>
          <a:xfrm>
            <a:off x="3114993" y="1261110"/>
            <a:ext cx="2930525" cy="368300"/>
          </a:xfrm>
          <a:prstGeom prst="rect">
            <a:avLst/>
          </a:prstGeom>
          <a:noFill/>
        </p:spPr>
        <p:txBody>
          <a:bodyPr wrap="square" rtlCol="0" anchor="t">
            <a:spAutoFit/>
          </a:bodyPr>
          <a:lstStyle/>
          <a:p>
            <a:pPr algn="ctr" defTabSz="1218565" fontAlgn="base">
              <a:spcBef>
                <a:spcPct val="50000"/>
              </a:spcBef>
              <a:spcAft>
                <a:spcPct val="0"/>
              </a:spcAft>
              <a:defRPr/>
            </a:pP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如何控制不安全行为？</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p:txBody>
      </p:sp>
      <p:grpSp>
        <p:nvGrpSpPr>
          <p:cNvPr id="89" name="组合 88"/>
          <p:cNvGrpSpPr/>
          <p:nvPr/>
        </p:nvGrpSpPr>
        <p:grpSpPr>
          <a:xfrm>
            <a:off x="430530" y="2068830"/>
            <a:ext cx="8282940" cy="2721610"/>
            <a:chOff x="890" y="2853"/>
            <a:chExt cx="13044" cy="4286"/>
          </a:xfrm>
        </p:grpSpPr>
        <p:sp>
          <p:nvSpPr>
            <p:cNvPr id="9" name="Freeform 54"/>
            <p:cNvSpPr/>
            <p:nvPr/>
          </p:nvSpPr>
          <p:spPr bwMode="auto">
            <a:xfrm>
              <a:off x="2856" y="3033"/>
              <a:ext cx="1428" cy="1439"/>
            </a:xfrm>
            <a:custGeom>
              <a:avLst/>
              <a:gdLst>
                <a:gd name="T0" fmla="*/ 0 w 163"/>
                <a:gd name="T1" fmla="*/ 0 h 164"/>
                <a:gd name="T2" fmla="*/ 45 w 163"/>
                <a:gd name="T3" fmla="*/ 164 h 164"/>
                <a:gd name="T4" fmla="*/ 96 w 163"/>
                <a:gd name="T5" fmla="*/ 71 h 164"/>
                <a:gd name="T6" fmla="*/ 163 w 163"/>
                <a:gd name="T7" fmla="*/ 0 h 164"/>
                <a:gd name="T8" fmla="*/ 0 w 163"/>
                <a:gd name="T9" fmla="*/ 0 h 164"/>
              </a:gdLst>
              <a:ahLst/>
              <a:cxnLst>
                <a:cxn ang="0">
                  <a:pos x="T0" y="T1"/>
                </a:cxn>
                <a:cxn ang="0">
                  <a:pos x="T2" y="T3"/>
                </a:cxn>
                <a:cxn ang="0">
                  <a:pos x="T4" y="T5"/>
                </a:cxn>
                <a:cxn ang="0">
                  <a:pos x="T6" y="T7"/>
                </a:cxn>
                <a:cxn ang="0">
                  <a:pos x="T8" y="T9"/>
                </a:cxn>
              </a:cxnLst>
              <a:rect l="0" t="0" r="r" b="b"/>
              <a:pathLst>
                <a:path w="163" h="164">
                  <a:moveTo>
                    <a:pt x="0" y="0"/>
                  </a:moveTo>
                  <a:cubicBezTo>
                    <a:pt x="45" y="164"/>
                    <a:pt x="45" y="164"/>
                    <a:pt x="45" y="164"/>
                  </a:cubicBezTo>
                  <a:cubicBezTo>
                    <a:pt x="52" y="145"/>
                    <a:pt x="87" y="87"/>
                    <a:pt x="96" y="71"/>
                  </a:cubicBezTo>
                  <a:cubicBezTo>
                    <a:pt x="126" y="16"/>
                    <a:pt x="163" y="0"/>
                    <a:pt x="163" y="0"/>
                  </a:cubicBezTo>
                  <a:cubicBezTo>
                    <a:pt x="0" y="0"/>
                    <a:pt x="0" y="0"/>
                    <a:pt x="0" y="0"/>
                  </a:cubicBezTo>
                </a:path>
              </a:pathLst>
            </a:custGeom>
            <a:solidFill>
              <a:srgbClr val="16B6C2"/>
            </a:solidFill>
            <a:ln>
              <a:noFill/>
            </a:ln>
          </p:spPr>
          <p:txBody>
            <a:bodyPr vert="horz" wrap="square" lIns="68580" tIns="34290" rIns="68580" bIns="34290" numCol="1" anchor="t" anchorCtr="0" compatLnSpc="1"/>
            <a:lstStyle/>
            <a:p>
              <a:endParaRPr lang="id-ID" sz="1200"/>
            </a:p>
          </p:txBody>
        </p:sp>
        <p:sp>
          <p:nvSpPr>
            <p:cNvPr id="15" name="Freeform 4"/>
            <p:cNvSpPr/>
            <p:nvPr/>
          </p:nvSpPr>
          <p:spPr>
            <a:xfrm>
              <a:off x="2041" y="3586"/>
              <a:ext cx="3449" cy="1122"/>
            </a:xfrm>
            <a:custGeom>
              <a:avLst/>
              <a:gdLst>
                <a:gd name="connsiteX0" fmla="*/ 627128 w 3918640"/>
                <a:gd name="connsiteY0" fmla="*/ 0 h 1274382"/>
                <a:gd name="connsiteX1" fmla="*/ 2311115 w 3918640"/>
                <a:gd name="connsiteY1" fmla="*/ 0 h 1274382"/>
                <a:gd name="connsiteX2" fmla="*/ 2343852 w 3918640"/>
                <a:gd name="connsiteY2" fmla="*/ 0 h 1274382"/>
                <a:gd name="connsiteX3" fmla="*/ 2510711 w 3918640"/>
                <a:gd name="connsiteY3" fmla="*/ 0 h 1274382"/>
                <a:gd name="connsiteX4" fmla="*/ 2689091 w 3918640"/>
                <a:gd name="connsiteY4" fmla="*/ 0 h 1274382"/>
                <a:gd name="connsiteX5" fmla="*/ 2839532 w 3918640"/>
                <a:gd name="connsiteY5" fmla="*/ 0 h 1274382"/>
                <a:gd name="connsiteX6" fmla="*/ 2955313 w 3918640"/>
                <a:gd name="connsiteY6" fmla="*/ 0 h 1274382"/>
                <a:gd name="connsiteX7" fmla="*/ 3029711 w 3918640"/>
                <a:gd name="connsiteY7" fmla="*/ 0 h 1274382"/>
                <a:gd name="connsiteX8" fmla="*/ 3056004 w 3918640"/>
                <a:gd name="connsiteY8" fmla="*/ 0 h 1274382"/>
                <a:gd name="connsiteX9" fmla="*/ 3918640 w 3918640"/>
                <a:gd name="connsiteY9" fmla="*/ 0 h 1274382"/>
                <a:gd name="connsiteX10" fmla="*/ 3918640 w 3918640"/>
                <a:gd name="connsiteY10" fmla="*/ 817544 h 1274382"/>
                <a:gd name="connsiteX11" fmla="*/ 2343852 w 3918640"/>
                <a:gd name="connsiteY11" fmla="*/ 817544 h 1274382"/>
                <a:gd name="connsiteX12" fmla="*/ 2343852 w 3918640"/>
                <a:gd name="connsiteY12" fmla="*/ 805669 h 1274382"/>
                <a:gd name="connsiteX13" fmla="*/ 2259651 w 3918640"/>
                <a:gd name="connsiteY13" fmla="*/ 975699 h 1274382"/>
                <a:gd name="connsiteX14" fmla="*/ 0 w 3918640"/>
                <a:gd name="connsiteY14" fmla="*/ 1274382 h 1274382"/>
                <a:gd name="connsiteX15" fmla="*/ 507675 w 3918640"/>
                <a:gd name="connsiteY15" fmla="*/ 59737 h 1274382"/>
                <a:gd name="connsiteX16" fmla="*/ 627128 w 3918640"/>
                <a:gd name="connsiteY16" fmla="*/ 0 h 127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18640" h="1274382">
                  <a:moveTo>
                    <a:pt x="627128" y="0"/>
                  </a:moveTo>
                  <a:cubicBezTo>
                    <a:pt x="683121" y="0"/>
                    <a:pt x="1617903" y="0"/>
                    <a:pt x="2311115" y="0"/>
                  </a:cubicBezTo>
                  <a:lnTo>
                    <a:pt x="2343852" y="0"/>
                  </a:lnTo>
                  <a:lnTo>
                    <a:pt x="2510711" y="0"/>
                  </a:lnTo>
                  <a:lnTo>
                    <a:pt x="2689091" y="0"/>
                  </a:lnTo>
                  <a:lnTo>
                    <a:pt x="2839532" y="0"/>
                  </a:lnTo>
                  <a:lnTo>
                    <a:pt x="2955313" y="0"/>
                  </a:lnTo>
                  <a:lnTo>
                    <a:pt x="3029711" y="0"/>
                  </a:lnTo>
                  <a:lnTo>
                    <a:pt x="3056004" y="0"/>
                  </a:lnTo>
                  <a:lnTo>
                    <a:pt x="3918640" y="0"/>
                  </a:lnTo>
                  <a:lnTo>
                    <a:pt x="3918640" y="817544"/>
                  </a:lnTo>
                  <a:lnTo>
                    <a:pt x="2343852" y="817544"/>
                  </a:lnTo>
                  <a:lnTo>
                    <a:pt x="2343852" y="805669"/>
                  </a:lnTo>
                  <a:lnTo>
                    <a:pt x="2259651" y="975699"/>
                  </a:lnTo>
                  <a:cubicBezTo>
                    <a:pt x="2170061" y="1194733"/>
                    <a:pt x="89589" y="1025479"/>
                    <a:pt x="0" y="1274382"/>
                  </a:cubicBezTo>
                  <a:cubicBezTo>
                    <a:pt x="0" y="1274382"/>
                    <a:pt x="0" y="1274382"/>
                    <a:pt x="507675" y="59737"/>
                  </a:cubicBezTo>
                  <a:cubicBezTo>
                    <a:pt x="507675" y="59737"/>
                    <a:pt x="537538" y="0"/>
                    <a:pt x="627128" y="0"/>
                  </a:cubicBezTo>
                  <a:close/>
                </a:path>
              </a:pathLst>
            </a:custGeom>
            <a:solidFill>
              <a:srgbClr val="EAA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p>
          </p:txBody>
        </p:sp>
        <p:sp>
          <p:nvSpPr>
            <p:cNvPr id="19" name="Freeform 56"/>
            <p:cNvSpPr/>
            <p:nvPr/>
          </p:nvSpPr>
          <p:spPr bwMode="auto">
            <a:xfrm>
              <a:off x="1609" y="4305"/>
              <a:ext cx="3509" cy="1114"/>
            </a:xfrm>
            <a:custGeom>
              <a:avLst/>
              <a:gdLst>
                <a:gd name="T0" fmla="*/ 51 w 400"/>
                <a:gd name="T1" fmla="*/ 6 h 127"/>
                <a:gd name="T2" fmla="*/ 0 w 400"/>
                <a:gd name="T3" fmla="*/ 127 h 127"/>
                <a:gd name="T4" fmla="*/ 320 w 400"/>
                <a:gd name="T5" fmla="*/ 98 h 127"/>
                <a:gd name="T6" fmla="*/ 400 w 400"/>
                <a:gd name="T7" fmla="*/ 0 h 127"/>
                <a:gd name="T8" fmla="*/ 63 w 400"/>
                <a:gd name="T9" fmla="*/ 0 h 127"/>
                <a:gd name="T10" fmla="*/ 51 w 400"/>
                <a:gd name="T11" fmla="*/ 6 h 127"/>
              </a:gdLst>
              <a:ahLst/>
              <a:cxnLst>
                <a:cxn ang="0">
                  <a:pos x="T0" y="T1"/>
                </a:cxn>
                <a:cxn ang="0">
                  <a:pos x="T2" y="T3"/>
                </a:cxn>
                <a:cxn ang="0">
                  <a:pos x="T4" y="T5"/>
                </a:cxn>
                <a:cxn ang="0">
                  <a:pos x="T6" y="T7"/>
                </a:cxn>
                <a:cxn ang="0">
                  <a:pos x="T8" y="T9"/>
                </a:cxn>
                <a:cxn ang="0">
                  <a:pos x="T10" y="T11"/>
                </a:cxn>
              </a:cxnLst>
              <a:rect l="0" t="0" r="r" b="b"/>
              <a:pathLst>
                <a:path w="400" h="127">
                  <a:moveTo>
                    <a:pt x="51" y="6"/>
                  </a:moveTo>
                  <a:cubicBezTo>
                    <a:pt x="0" y="127"/>
                    <a:pt x="0" y="127"/>
                    <a:pt x="0" y="127"/>
                  </a:cubicBezTo>
                  <a:cubicBezTo>
                    <a:pt x="9" y="102"/>
                    <a:pt x="311" y="119"/>
                    <a:pt x="320" y="98"/>
                  </a:cubicBezTo>
                  <a:cubicBezTo>
                    <a:pt x="347" y="35"/>
                    <a:pt x="400" y="0"/>
                    <a:pt x="400" y="0"/>
                  </a:cubicBezTo>
                  <a:cubicBezTo>
                    <a:pt x="400" y="0"/>
                    <a:pt x="72" y="0"/>
                    <a:pt x="63" y="0"/>
                  </a:cubicBezTo>
                  <a:cubicBezTo>
                    <a:pt x="53" y="0"/>
                    <a:pt x="51" y="6"/>
                    <a:pt x="51" y="6"/>
                  </a:cubicBezTo>
                  <a:close/>
                </a:path>
              </a:pathLst>
            </a:custGeom>
            <a:solidFill>
              <a:srgbClr val="484398"/>
            </a:solidFill>
            <a:ln>
              <a:noFill/>
            </a:ln>
          </p:spPr>
          <p:txBody>
            <a:bodyPr vert="horz" wrap="square" lIns="68580" tIns="34290" rIns="68580" bIns="34290" numCol="1" anchor="t" anchorCtr="0" compatLnSpc="1"/>
            <a:lstStyle/>
            <a:p>
              <a:endParaRPr lang="id-ID" sz="1200"/>
            </a:p>
          </p:txBody>
        </p:sp>
        <p:sp>
          <p:nvSpPr>
            <p:cNvPr id="22" name="Freeform 6"/>
            <p:cNvSpPr/>
            <p:nvPr/>
          </p:nvSpPr>
          <p:spPr bwMode="auto">
            <a:xfrm>
              <a:off x="1188" y="5050"/>
              <a:ext cx="4878" cy="1133"/>
            </a:xfrm>
            <a:custGeom>
              <a:avLst/>
              <a:gdLst>
                <a:gd name="connsiteX0" fmla="*/ 4015982 w 5541497"/>
                <a:gd name="connsiteY0" fmla="*/ 0 h 1287474"/>
                <a:gd name="connsiteX1" fmla="*/ 5541497 w 5541497"/>
                <a:gd name="connsiteY1" fmla="*/ 0 h 1287474"/>
                <a:gd name="connsiteX2" fmla="*/ 5541497 w 5541497"/>
                <a:gd name="connsiteY2" fmla="*/ 809583 h 1287474"/>
                <a:gd name="connsiteX3" fmla="*/ 4162274 w 5541497"/>
                <a:gd name="connsiteY3" fmla="*/ 809583 h 1287474"/>
                <a:gd name="connsiteX4" fmla="*/ 4074241 w 5541497"/>
                <a:gd name="connsiteY4" fmla="*/ 987809 h 1287474"/>
                <a:gd name="connsiteX5" fmla="*/ 0 w 5541497"/>
                <a:gd name="connsiteY5" fmla="*/ 1287474 h 1287474"/>
                <a:gd name="connsiteX6" fmla="*/ 508035 w 5541497"/>
                <a:gd name="connsiteY6" fmla="*/ 68834 h 1287474"/>
                <a:gd name="connsiteX7" fmla="*/ 627573 w 5541497"/>
                <a:gd name="connsiteY7" fmla="*/ 8901 h 1287474"/>
                <a:gd name="connsiteX8" fmla="*/ 3904986 w 5541497"/>
                <a:gd name="connsiteY8" fmla="*/ 8901 h 1287474"/>
                <a:gd name="connsiteX9" fmla="*/ 4015982 w 5541497"/>
                <a:gd name="connsiteY9" fmla="*/ 8901 h 128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41497" h="1287474">
                  <a:moveTo>
                    <a:pt x="4015982" y="0"/>
                  </a:moveTo>
                  <a:lnTo>
                    <a:pt x="5541497" y="0"/>
                  </a:lnTo>
                  <a:lnTo>
                    <a:pt x="5541497" y="809583"/>
                  </a:lnTo>
                  <a:lnTo>
                    <a:pt x="4162274" y="809583"/>
                  </a:lnTo>
                  <a:lnTo>
                    <a:pt x="4074241" y="987809"/>
                  </a:lnTo>
                  <a:cubicBezTo>
                    <a:pt x="3984588" y="1207563"/>
                    <a:pt x="89653" y="1037753"/>
                    <a:pt x="0" y="1287474"/>
                  </a:cubicBezTo>
                  <a:cubicBezTo>
                    <a:pt x="0" y="1287474"/>
                    <a:pt x="0" y="1287474"/>
                    <a:pt x="508035" y="68834"/>
                  </a:cubicBezTo>
                  <a:cubicBezTo>
                    <a:pt x="508035" y="68834"/>
                    <a:pt x="527958" y="8901"/>
                    <a:pt x="627573" y="8901"/>
                  </a:cubicBezTo>
                  <a:cubicBezTo>
                    <a:pt x="689210" y="8901"/>
                    <a:pt x="2671853" y="8901"/>
                    <a:pt x="3904986" y="8901"/>
                  </a:cubicBezTo>
                  <a:lnTo>
                    <a:pt x="4015982" y="8901"/>
                  </a:lnTo>
                  <a:close/>
                </a:path>
              </a:pathLst>
            </a:custGeom>
            <a:solidFill>
              <a:srgbClr val="DB1951"/>
            </a:solidFill>
            <a:ln>
              <a:noFill/>
            </a:ln>
          </p:spPr>
          <p:txBody>
            <a:bodyPr vert="horz" wrap="square" lIns="68580" tIns="34290" rIns="68580" bIns="34290" numCol="1" anchor="t" anchorCtr="0" compatLnSpc="1">
              <a:noAutofit/>
            </a:bodyPr>
            <a:lstStyle/>
            <a:p>
              <a:endParaRPr lang="id-ID" sz="1200"/>
            </a:p>
          </p:txBody>
        </p:sp>
        <p:sp>
          <p:nvSpPr>
            <p:cNvPr id="23" name="Freeform 58"/>
            <p:cNvSpPr/>
            <p:nvPr/>
          </p:nvSpPr>
          <p:spPr bwMode="auto">
            <a:xfrm>
              <a:off x="934" y="5763"/>
              <a:ext cx="4867" cy="804"/>
            </a:xfrm>
            <a:custGeom>
              <a:avLst/>
              <a:gdLst>
                <a:gd name="T0" fmla="*/ 46 w 555"/>
                <a:gd name="T1" fmla="*/ 0 h 92"/>
                <a:gd name="T2" fmla="*/ 34 w 555"/>
                <a:gd name="T3" fmla="*/ 6 h 92"/>
                <a:gd name="T4" fmla="*/ 0 w 555"/>
                <a:gd name="T5" fmla="*/ 84 h 92"/>
                <a:gd name="T6" fmla="*/ 238 w 555"/>
                <a:gd name="T7" fmla="*/ 92 h 92"/>
                <a:gd name="T8" fmla="*/ 478 w 555"/>
                <a:gd name="T9" fmla="*/ 92 h 92"/>
                <a:gd name="T10" fmla="*/ 555 w 555"/>
                <a:gd name="T11" fmla="*/ 0 h 92"/>
                <a:gd name="T12" fmla="*/ 46 w 555"/>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555" h="92">
                  <a:moveTo>
                    <a:pt x="46" y="0"/>
                  </a:moveTo>
                  <a:cubicBezTo>
                    <a:pt x="36" y="0"/>
                    <a:pt x="34" y="6"/>
                    <a:pt x="34" y="6"/>
                  </a:cubicBezTo>
                  <a:cubicBezTo>
                    <a:pt x="0" y="84"/>
                    <a:pt x="0" y="84"/>
                    <a:pt x="0" y="84"/>
                  </a:cubicBezTo>
                  <a:cubicBezTo>
                    <a:pt x="4" y="72"/>
                    <a:pt x="151" y="84"/>
                    <a:pt x="238" y="92"/>
                  </a:cubicBezTo>
                  <a:cubicBezTo>
                    <a:pt x="478" y="92"/>
                    <a:pt x="478" y="92"/>
                    <a:pt x="478" y="92"/>
                  </a:cubicBezTo>
                  <a:cubicBezTo>
                    <a:pt x="505" y="33"/>
                    <a:pt x="555" y="0"/>
                    <a:pt x="555" y="0"/>
                  </a:cubicBezTo>
                  <a:cubicBezTo>
                    <a:pt x="555" y="0"/>
                    <a:pt x="55" y="0"/>
                    <a:pt x="46" y="0"/>
                  </a:cubicBezTo>
                  <a:close/>
                </a:path>
              </a:pathLst>
            </a:custGeom>
            <a:solidFill>
              <a:srgbClr val="16B6C2"/>
            </a:solidFill>
            <a:ln>
              <a:noFill/>
            </a:ln>
          </p:spPr>
          <p:txBody>
            <a:bodyPr vert="horz" wrap="square" lIns="68580" tIns="34290" rIns="68580" bIns="34290" numCol="1" anchor="t" anchorCtr="0" compatLnSpc="1"/>
            <a:lstStyle/>
            <a:p>
              <a:endParaRPr lang="id-ID" sz="1200"/>
            </a:p>
          </p:txBody>
        </p:sp>
        <p:sp>
          <p:nvSpPr>
            <p:cNvPr id="24" name="Freeform 60"/>
            <p:cNvSpPr/>
            <p:nvPr/>
          </p:nvSpPr>
          <p:spPr bwMode="auto">
            <a:xfrm>
              <a:off x="3462" y="4338"/>
              <a:ext cx="1646" cy="0"/>
            </a:xfrm>
            <a:custGeom>
              <a:avLst/>
              <a:gdLst>
                <a:gd name="T0" fmla="*/ 187 w 188"/>
                <a:gd name="T1" fmla="*/ 188 w 188"/>
                <a:gd name="T2" fmla="*/ 0 w 188"/>
                <a:gd name="T3" fmla="*/ 0 w 188"/>
                <a:gd name="T4" fmla="*/ 187 w 188"/>
              </a:gdLst>
              <a:ahLst/>
              <a:cxnLst>
                <a:cxn ang="0">
                  <a:pos x="T0" y="0"/>
                </a:cxn>
                <a:cxn ang="0">
                  <a:pos x="T1" y="0"/>
                </a:cxn>
                <a:cxn ang="0">
                  <a:pos x="T2" y="0"/>
                </a:cxn>
                <a:cxn ang="0">
                  <a:pos x="T3" y="0"/>
                </a:cxn>
                <a:cxn ang="0">
                  <a:pos x="T4" y="0"/>
                </a:cxn>
              </a:cxnLst>
              <a:rect l="0" t="0" r="r" b="b"/>
              <a:pathLst>
                <a:path w="188">
                  <a:moveTo>
                    <a:pt x="187" y="0"/>
                  </a:moveTo>
                  <a:cubicBezTo>
                    <a:pt x="188" y="0"/>
                    <a:pt x="188" y="0"/>
                    <a:pt x="188" y="0"/>
                  </a:cubicBezTo>
                  <a:cubicBezTo>
                    <a:pt x="0" y="0"/>
                    <a:pt x="0" y="0"/>
                    <a:pt x="0" y="0"/>
                  </a:cubicBezTo>
                  <a:cubicBezTo>
                    <a:pt x="0" y="0"/>
                    <a:pt x="0" y="0"/>
                    <a:pt x="0" y="0"/>
                  </a:cubicBezTo>
                  <a:lnTo>
                    <a:pt x="187" y="0"/>
                  </a:lnTo>
                  <a:close/>
                </a:path>
              </a:pathLst>
            </a:custGeom>
            <a:solidFill>
              <a:srgbClr val="915C5C"/>
            </a:solidFill>
            <a:ln>
              <a:noFill/>
            </a:ln>
          </p:spPr>
          <p:txBody>
            <a:bodyPr vert="horz" wrap="square" lIns="68580" tIns="34290" rIns="68580" bIns="34290" numCol="1" anchor="t" anchorCtr="0" compatLnSpc="1"/>
            <a:lstStyle/>
            <a:p>
              <a:endParaRPr lang="id-ID" sz="1200"/>
            </a:p>
          </p:txBody>
        </p:sp>
        <p:sp>
          <p:nvSpPr>
            <p:cNvPr id="25" name="Freeform 62"/>
            <p:cNvSpPr/>
            <p:nvPr/>
          </p:nvSpPr>
          <p:spPr bwMode="auto">
            <a:xfrm>
              <a:off x="4152" y="5770"/>
              <a:ext cx="1650" cy="0"/>
            </a:xfrm>
            <a:custGeom>
              <a:avLst/>
              <a:gdLst>
                <a:gd name="T0" fmla="*/ 187 w 188"/>
                <a:gd name="T1" fmla="*/ 188 w 188"/>
                <a:gd name="T2" fmla="*/ 0 w 188"/>
                <a:gd name="T3" fmla="*/ 0 w 188"/>
                <a:gd name="T4" fmla="*/ 187 w 188"/>
              </a:gdLst>
              <a:ahLst/>
              <a:cxnLst>
                <a:cxn ang="0">
                  <a:pos x="T0" y="0"/>
                </a:cxn>
                <a:cxn ang="0">
                  <a:pos x="T1" y="0"/>
                </a:cxn>
                <a:cxn ang="0">
                  <a:pos x="T2" y="0"/>
                </a:cxn>
                <a:cxn ang="0">
                  <a:pos x="T3" y="0"/>
                </a:cxn>
                <a:cxn ang="0">
                  <a:pos x="T4" y="0"/>
                </a:cxn>
              </a:cxnLst>
              <a:rect l="0" t="0" r="r" b="b"/>
              <a:pathLst>
                <a:path w="188">
                  <a:moveTo>
                    <a:pt x="187" y="0"/>
                  </a:moveTo>
                  <a:cubicBezTo>
                    <a:pt x="187" y="0"/>
                    <a:pt x="188" y="0"/>
                    <a:pt x="188" y="0"/>
                  </a:cubicBezTo>
                  <a:cubicBezTo>
                    <a:pt x="0" y="0"/>
                    <a:pt x="0" y="0"/>
                    <a:pt x="0" y="0"/>
                  </a:cubicBezTo>
                  <a:cubicBezTo>
                    <a:pt x="0" y="0"/>
                    <a:pt x="0" y="0"/>
                    <a:pt x="0" y="0"/>
                  </a:cubicBezTo>
                  <a:lnTo>
                    <a:pt x="187" y="0"/>
                  </a:lnTo>
                  <a:close/>
                </a:path>
              </a:pathLst>
            </a:custGeom>
            <a:solidFill>
              <a:srgbClr val="915C5C"/>
            </a:solidFill>
            <a:ln>
              <a:noFill/>
            </a:ln>
          </p:spPr>
          <p:txBody>
            <a:bodyPr vert="horz" wrap="square" lIns="68580" tIns="34290" rIns="68580" bIns="34290" numCol="1" anchor="t" anchorCtr="0" compatLnSpc="1"/>
            <a:lstStyle/>
            <a:p>
              <a:endParaRPr lang="id-ID" sz="1200"/>
            </a:p>
          </p:txBody>
        </p:sp>
        <p:sp>
          <p:nvSpPr>
            <p:cNvPr id="26" name="Freeform 63"/>
            <p:cNvSpPr/>
            <p:nvPr/>
          </p:nvSpPr>
          <p:spPr bwMode="auto">
            <a:xfrm>
              <a:off x="2856" y="3050"/>
              <a:ext cx="1428" cy="0"/>
            </a:xfrm>
            <a:custGeom>
              <a:avLst/>
              <a:gdLst>
                <a:gd name="T0" fmla="*/ 162 w 163"/>
                <a:gd name="T1" fmla="*/ 163 w 163"/>
                <a:gd name="T2" fmla="*/ 0 w 163"/>
                <a:gd name="T3" fmla="*/ 0 w 163"/>
                <a:gd name="T4" fmla="*/ 162 w 163"/>
              </a:gdLst>
              <a:ahLst/>
              <a:cxnLst>
                <a:cxn ang="0">
                  <a:pos x="T0" y="0"/>
                </a:cxn>
                <a:cxn ang="0">
                  <a:pos x="T1" y="0"/>
                </a:cxn>
                <a:cxn ang="0">
                  <a:pos x="T2" y="0"/>
                </a:cxn>
                <a:cxn ang="0">
                  <a:pos x="T3" y="0"/>
                </a:cxn>
                <a:cxn ang="0">
                  <a:pos x="T4" y="0"/>
                </a:cxn>
              </a:cxnLst>
              <a:rect l="0" t="0" r="r" b="b"/>
              <a:pathLst>
                <a:path w="163">
                  <a:moveTo>
                    <a:pt x="162" y="0"/>
                  </a:moveTo>
                  <a:cubicBezTo>
                    <a:pt x="163" y="0"/>
                    <a:pt x="163" y="0"/>
                    <a:pt x="163" y="0"/>
                  </a:cubicBezTo>
                  <a:cubicBezTo>
                    <a:pt x="0" y="0"/>
                    <a:pt x="0" y="0"/>
                    <a:pt x="0" y="0"/>
                  </a:cubicBezTo>
                  <a:cubicBezTo>
                    <a:pt x="0" y="0"/>
                    <a:pt x="0" y="0"/>
                    <a:pt x="0" y="0"/>
                  </a:cubicBezTo>
                  <a:lnTo>
                    <a:pt x="162" y="0"/>
                  </a:lnTo>
                  <a:close/>
                </a:path>
              </a:pathLst>
            </a:custGeom>
            <a:solidFill>
              <a:srgbClr val="915C5C"/>
            </a:solidFill>
            <a:ln>
              <a:noFill/>
            </a:ln>
          </p:spPr>
          <p:txBody>
            <a:bodyPr vert="horz" wrap="square" lIns="68580" tIns="34290" rIns="68580" bIns="34290" numCol="1" anchor="t" anchorCtr="0" compatLnSpc="1"/>
            <a:lstStyle/>
            <a:p>
              <a:endParaRPr lang="id-ID" sz="1200"/>
            </a:p>
          </p:txBody>
        </p:sp>
        <p:sp>
          <p:nvSpPr>
            <p:cNvPr id="27" name="Freeform 61"/>
            <p:cNvSpPr/>
            <p:nvPr/>
          </p:nvSpPr>
          <p:spPr bwMode="auto">
            <a:xfrm>
              <a:off x="3801" y="5052"/>
              <a:ext cx="2208" cy="7"/>
            </a:xfrm>
            <a:custGeom>
              <a:avLst/>
              <a:gdLst>
                <a:gd name="T0" fmla="*/ 187 w 188"/>
                <a:gd name="T1" fmla="*/ 1 h 1"/>
                <a:gd name="T2" fmla="*/ 188 w 188"/>
                <a:gd name="T3" fmla="*/ 0 h 1"/>
                <a:gd name="T4" fmla="*/ 0 w 188"/>
                <a:gd name="T5" fmla="*/ 0 h 1"/>
                <a:gd name="T6" fmla="*/ 0 w 188"/>
                <a:gd name="T7" fmla="*/ 1 h 1"/>
                <a:gd name="T8" fmla="*/ 187 w 188"/>
                <a:gd name="T9" fmla="*/ 1 h 1"/>
              </a:gdLst>
              <a:ahLst/>
              <a:cxnLst>
                <a:cxn ang="0">
                  <a:pos x="T0" y="T1"/>
                </a:cxn>
                <a:cxn ang="0">
                  <a:pos x="T2" y="T3"/>
                </a:cxn>
                <a:cxn ang="0">
                  <a:pos x="T4" y="T5"/>
                </a:cxn>
                <a:cxn ang="0">
                  <a:pos x="T6" y="T7"/>
                </a:cxn>
                <a:cxn ang="0">
                  <a:pos x="T8" y="T9"/>
                </a:cxn>
              </a:cxnLst>
              <a:rect l="0" t="0" r="r" b="b"/>
              <a:pathLst>
                <a:path w="188" h="1">
                  <a:moveTo>
                    <a:pt x="187" y="1"/>
                  </a:moveTo>
                  <a:cubicBezTo>
                    <a:pt x="188" y="0"/>
                    <a:pt x="188" y="0"/>
                    <a:pt x="188" y="0"/>
                  </a:cubicBezTo>
                  <a:cubicBezTo>
                    <a:pt x="0" y="0"/>
                    <a:pt x="0" y="0"/>
                    <a:pt x="0" y="0"/>
                  </a:cubicBezTo>
                  <a:cubicBezTo>
                    <a:pt x="0" y="1"/>
                    <a:pt x="0" y="1"/>
                    <a:pt x="0" y="1"/>
                  </a:cubicBezTo>
                  <a:lnTo>
                    <a:pt x="187" y="1"/>
                  </a:lnTo>
                  <a:close/>
                </a:path>
              </a:pathLst>
            </a:custGeom>
            <a:solidFill>
              <a:schemeClr val="bg1">
                <a:alpha val="50000"/>
              </a:schemeClr>
            </a:solidFill>
            <a:ln>
              <a:noFill/>
            </a:ln>
          </p:spPr>
          <p:txBody>
            <a:bodyPr vert="horz" wrap="square" lIns="68580" tIns="34290" rIns="68580" bIns="34290" numCol="1" anchor="t" anchorCtr="0" compatLnSpc="1"/>
            <a:lstStyle/>
            <a:p>
              <a:endParaRPr lang="id-ID" sz="1200"/>
            </a:p>
          </p:txBody>
        </p:sp>
        <p:sp>
          <p:nvSpPr>
            <p:cNvPr id="28" name="Freeform 59"/>
            <p:cNvSpPr/>
            <p:nvPr/>
          </p:nvSpPr>
          <p:spPr bwMode="auto">
            <a:xfrm>
              <a:off x="3100" y="3587"/>
              <a:ext cx="2544" cy="11"/>
            </a:xfrm>
            <a:custGeom>
              <a:avLst/>
              <a:gdLst>
                <a:gd name="T0" fmla="*/ 185 w 185"/>
                <a:gd name="T1" fmla="*/ 0 h 1"/>
                <a:gd name="T2" fmla="*/ 0 w 185"/>
                <a:gd name="T3" fmla="*/ 0 h 1"/>
                <a:gd name="T4" fmla="*/ 0 w 185"/>
                <a:gd name="T5" fmla="*/ 1 h 1"/>
                <a:gd name="T6" fmla="*/ 184 w 185"/>
                <a:gd name="T7" fmla="*/ 1 h 1"/>
                <a:gd name="T8" fmla="*/ 185 w 185"/>
                <a:gd name="T9" fmla="*/ 0 h 1"/>
              </a:gdLst>
              <a:ahLst/>
              <a:cxnLst>
                <a:cxn ang="0">
                  <a:pos x="T0" y="T1"/>
                </a:cxn>
                <a:cxn ang="0">
                  <a:pos x="T2" y="T3"/>
                </a:cxn>
                <a:cxn ang="0">
                  <a:pos x="T4" y="T5"/>
                </a:cxn>
                <a:cxn ang="0">
                  <a:pos x="T6" y="T7"/>
                </a:cxn>
                <a:cxn ang="0">
                  <a:pos x="T8" y="T9"/>
                </a:cxn>
              </a:cxnLst>
              <a:rect l="0" t="0" r="r" b="b"/>
              <a:pathLst>
                <a:path w="185" h="1">
                  <a:moveTo>
                    <a:pt x="185" y="0"/>
                  </a:moveTo>
                  <a:cubicBezTo>
                    <a:pt x="0" y="0"/>
                    <a:pt x="0" y="0"/>
                    <a:pt x="0" y="0"/>
                  </a:cubicBezTo>
                  <a:cubicBezTo>
                    <a:pt x="0" y="1"/>
                    <a:pt x="0" y="1"/>
                    <a:pt x="0" y="1"/>
                  </a:cubicBezTo>
                  <a:cubicBezTo>
                    <a:pt x="184" y="1"/>
                    <a:pt x="184" y="1"/>
                    <a:pt x="184" y="1"/>
                  </a:cubicBezTo>
                  <a:cubicBezTo>
                    <a:pt x="184" y="0"/>
                    <a:pt x="185" y="0"/>
                    <a:pt x="185" y="0"/>
                  </a:cubicBezTo>
                </a:path>
              </a:pathLst>
            </a:custGeom>
            <a:solidFill>
              <a:srgbClr val="FFFFFF">
                <a:alpha val="50000"/>
              </a:srgbClr>
            </a:solidFill>
            <a:ln>
              <a:noFill/>
            </a:ln>
          </p:spPr>
          <p:txBody>
            <a:bodyPr vert="horz" wrap="square" lIns="68580" tIns="34290" rIns="68580" bIns="34290" numCol="1" anchor="t" anchorCtr="0" compatLnSpc="1"/>
            <a:lstStyle/>
            <a:p>
              <a:endParaRPr lang="id-ID" sz="1200"/>
            </a:p>
          </p:txBody>
        </p:sp>
        <p:sp>
          <p:nvSpPr>
            <p:cNvPr id="29" name="Oval 13"/>
            <p:cNvSpPr/>
            <p:nvPr/>
          </p:nvSpPr>
          <p:spPr>
            <a:xfrm>
              <a:off x="3680" y="2853"/>
              <a:ext cx="981" cy="981"/>
            </a:xfrm>
            <a:prstGeom prst="ellipse">
              <a:avLst/>
            </a:prstGeom>
            <a:solidFill>
              <a:schemeClr val="bg1"/>
            </a:solidFill>
            <a:ln w="92075">
              <a:solidFill>
                <a:srgbClr val="16B6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id-ID" sz="2000" b="1">
                  <a:solidFill>
                    <a:schemeClr val="tx1">
                      <a:lumMod val="85000"/>
                      <a:lumOff val="15000"/>
                    </a:schemeClr>
                  </a:solidFill>
                  <a:latin typeface="微软雅黑" panose="020B0503020204020204" pitchFamily="34" charset="-122"/>
                  <a:ea typeface="微软雅黑" panose="020B0503020204020204" pitchFamily="34" charset="-122"/>
                </a:rPr>
                <a:t>1</a:t>
              </a:r>
            </a:p>
          </p:txBody>
        </p:sp>
        <p:sp>
          <p:nvSpPr>
            <p:cNvPr id="30" name="Oval 14"/>
            <p:cNvSpPr/>
            <p:nvPr/>
          </p:nvSpPr>
          <p:spPr>
            <a:xfrm>
              <a:off x="5192" y="3477"/>
              <a:ext cx="981" cy="981"/>
            </a:xfrm>
            <a:prstGeom prst="ellipse">
              <a:avLst/>
            </a:prstGeom>
            <a:solidFill>
              <a:schemeClr val="bg1"/>
            </a:solidFill>
            <a:ln w="92075">
              <a:solidFill>
                <a:srgbClr val="EAA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id-ID" sz="2000" b="1">
                  <a:solidFill>
                    <a:schemeClr val="tx1">
                      <a:lumMod val="85000"/>
                      <a:lumOff val="15000"/>
                    </a:schemeClr>
                  </a:solidFill>
                  <a:latin typeface="微软雅黑" panose="020B0503020204020204" pitchFamily="34" charset="-122"/>
                  <a:ea typeface="微软雅黑" panose="020B0503020204020204" pitchFamily="34" charset="-122"/>
                </a:rPr>
                <a:t>2</a:t>
              </a:r>
              <a:endParaRPr lang="en-US" altLang="id-ID" sz="1200"/>
            </a:p>
          </p:txBody>
        </p:sp>
        <p:sp>
          <p:nvSpPr>
            <p:cNvPr id="31" name="Oval 15"/>
            <p:cNvSpPr/>
            <p:nvPr/>
          </p:nvSpPr>
          <p:spPr>
            <a:xfrm>
              <a:off x="4329" y="4190"/>
              <a:ext cx="981" cy="981"/>
            </a:xfrm>
            <a:prstGeom prst="ellipse">
              <a:avLst/>
            </a:prstGeom>
            <a:solidFill>
              <a:schemeClr val="bg1"/>
            </a:solidFill>
            <a:ln w="92075">
              <a:solidFill>
                <a:srgbClr val="4843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id-ID" sz="2000" b="1">
                  <a:solidFill>
                    <a:schemeClr val="tx1">
                      <a:lumMod val="85000"/>
                      <a:lumOff val="15000"/>
                    </a:schemeClr>
                  </a:solidFill>
                  <a:latin typeface="微软雅黑" panose="020B0503020204020204" pitchFamily="34" charset="-122"/>
                  <a:ea typeface="微软雅黑" panose="020B0503020204020204" pitchFamily="34" charset="-122"/>
                </a:rPr>
                <a:t>3</a:t>
              </a:r>
              <a:endParaRPr lang="en-US" altLang="id-ID" sz="1200"/>
            </a:p>
          </p:txBody>
        </p:sp>
        <p:sp>
          <p:nvSpPr>
            <p:cNvPr id="32" name="Oval 16"/>
            <p:cNvSpPr/>
            <p:nvPr/>
          </p:nvSpPr>
          <p:spPr>
            <a:xfrm>
              <a:off x="5781" y="4914"/>
              <a:ext cx="981" cy="981"/>
            </a:xfrm>
            <a:prstGeom prst="ellipse">
              <a:avLst/>
            </a:prstGeom>
            <a:solidFill>
              <a:schemeClr val="bg1"/>
            </a:solidFill>
            <a:ln w="92075">
              <a:solidFill>
                <a:srgbClr val="DB19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id-ID" sz="2000" b="1">
                  <a:solidFill>
                    <a:schemeClr val="tx1">
                      <a:lumMod val="85000"/>
                      <a:lumOff val="15000"/>
                    </a:schemeClr>
                  </a:solidFill>
                  <a:latin typeface="微软雅黑" panose="020B0503020204020204" pitchFamily="34" charset="-122"/>
                  <a:ea typeface="微软雅黑" panose="020B0503020204020204" pitchFamily="34" charset="-122"/>
                </a:rPr>
                <a:t>4</a:t>
              </a:r>
              <a:endParaRPr lang="en-US" altLang="id-ID" sz="1200"/>
            </a:p>
          </p:txBody>
        </p:sp>
        <p:sp>
          <p:nvSpPr>
            <p:cNvPr id="33" name="Oval 17"/>
            <p:cNvSpPr/>
            <p:nvPr/>
          </p:nvSpPr>
          <p:spPr>
            <a:xfrm>
              <a:off x="5000" y="5693"/>
              <a:ext cx="981" cy="981"/>
            </a:xfrm>
            <a:prstGeom prst="ellipse">
              <a:avLst/>
            </a:prstGeom>
            <a:solidFill>
              <a:schemeClr val="bg1"/>
            </a:solidFill>
            <a:ln w="92075">
              <a:solidFill>
                <a:srgbClr val="16B6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id-ID" sz="2000" b="1">
                  <a:solidFill>
                    <a:schemeClr val="tx1">
                      <a:lumMod val="85000"/>
                      <a:lumOff val="15000"/>
                    </a:schemeClr>
                  </a:solidFill>
                  <a:latin typeface="微软雅黑" panose="020B0503020204020204" pitchFamily="34" charset="-122"/>
                  <a:ea typeface="微软雅黑" panose="020B0503020204020204" pitchFamily="34" charset="-122"/>
                </a:rPr>
                <a:t>5</a:t>
              </a:r>
              <a:endParaRPr lang="en-US" altLang="id-ID" sz="1200"/>
            </a:p>
          </p:txBody>
        </p:sp>
        <p:sp>
          <p:nvSpPr>
            <p:cNvPr id="34" name="Freeform 64"/>
            <p:cNvSpPr/>
            <p:nvPr/>
          </p:nvSpPr>
          <p:spPr bwMode="auto">
            <a:xfrm>
              <a:off x="2295" y="3031"/>
              <a:ext cx="2295" cy="3915"/>
            </a:xfrm>
            <a:custGeom>
              <a:avLst/>
              <a:gdLst>
                <a:gd name="T0" fmla="*/ 262 w 262"/>
                <a:gd name="T1" fmla="*/ 405 h 446"/>
                <a:gd name="T2" fmla="*/ 64 w 262"/>
                <a:gd name="T3" fmla="*/ 0 h 446"/>
                <a:gd name="T4" fmla="*/ 26 w 262"/>
                <a:gd name="T5" fmla="*/ 78 h 446"/>
                <a:gd name="T6" fmla="*/ 207 w 262"/>
                <a:gd name="T7" fmla="*/ 446 h 446"/>
                <a:gd name="T8" fmla="*/ 262 w 262"/>
                <a:gd name="T9" fmla="*/ 406 h 446"/>
                <a:gd name="T10" fmla="*/ 262 w 262"/>
                <a:gd name="T11" fmla="*/ 406 h 446"/>
                <a:gd name="T12" fmla="*/ 262 w 262"/>
                <a:gd name="T13" fmla="*/ 406 h 446"/>
                <a:gd name="T14" fmla="*/ 262 w 262"/>
                <a:gd name="T15" fmla="*/ 405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446">
                  <a:moveTo>
                    <a:pt x="262" y="405"/>
                  </a:moveTo>
                  <a:cubicBezTo>
                    <a:pt x="64" y="0"/>
                    <a:pt x="64" y="0"/>
                    <a:pt x="64" y="0"/>
                  </a:cubicBezTo>
                  <a:cubicBezTo>
                    <a:pt x="26" y="78"/>
                    <a:pt x="26" y="78"/>
                    <a:pt x="26" y="78"/>
                  </a:cubicBezTo>
                  <a:cubicBezTo>
                    <a:pt x="17" y="96"/>
                    <a:pt x="0" y="151"/>
                    <a:pt x="207" y="446"/>
                  </a:cubicBezTo>
                  <a:cubicBezTo>
                    <a:pt x="240" y="434"/>
                    <a:pt x="261" y="419"/>
                    <a:pt x="262" y="406"/>
                  </a:cubicBezTo>
                  <a:cubicBezTo>
                    <a:pt x="262" y="406"/>
                    <a:pt x="262" y="406"/>
                    <a:pt x="262" y="406"/>
                  </a:cubicBezTo>
                  <a:cubicBezTo>
                    <a:pt x="262" y="406"/>
                    <a:pt x="262" y="406"/>
                    <a:pt x="262" y="406"/>
                  </a:cubicBezTo>
                  <a:cubicBezTo>
                    <a:pt x="262" y="406"/>
                    <a:pt x="262" y="406"/>
                    <a:pt x="262" y="405"/>
                  </a:cubicBezTo>
                  <a:close/>
                </a:path>
              </a:pathLst>
            </a:custGeom>
            <a:solidFill>
              <a:srgbClr val="16B6C2"/>
            </a:solidFill>
            <a:ln>
              <a:noFill/>
            </a:ln>
          </p:spPr>
          <p:txBody>
            <a:bodyPr vert="horz" wrap="square" lIns="68580" tIns="34290" rIns="68580" bIns="34290" numCol="1" anchor="t" anchorCtr="0" compatLnSpc="1"/>
            <a:lstStyle/>
            <a:p>
              <a:endParaRPr lang="id-ID" sz="1200"/>
            </a:p>
          </p:txBody>
        </p:sp>
        <p:sp>
          <p:nvSpPr>
            <p:cNvPr id="35" name="Freeform 65"/>
            <p:cNvSpPr/>
            <p:nvPr/>
          </p:nvSpPr>
          <p:spPr bwMode="auto">
            <a:xfrm>
              <a:off x="1830" y="3637"/>
              <a:ext cx="2277" cy="3465"/>
            </a:xfrm>
            <a:custGeom>
              <a:avLst/>
              <a:gdLst>
                <a:gd name="T0" fmla="*/ 30 w 260"/>
                <a:gd name="T1" fmla="*/ 92 h 395"/>
                <a:gd name="T2" fmla="*/ 184 w 260"/>
                <a:gd name="T3" fmla="*/ 395 h 395"/>
                <a:gd name="T4" fmla="*/ 260 w 260"/>
                <a:gd name="T5" fmla="*/ 377 h 395"/>
                <a:gd name="T6" fmla="*/ 75 w 260"/>
                <a:gd name="T7" fmla="*/ 0 h 395"/>
                <a:gd name="T8" fmla="*/ 30 w 260"/>
                <a:gd name="T9" fmla="*/ 92 h 395"/>
              </a:gdLst>
              <a:ahLst/>
              <a:cxnLst>
                <a:cxn ang="0">
                  <a:pos x="T0" y="T1"/>
                </a:cxn>
                <a:cxn ang="0">
                  <a:pos x="T2" y="T3"/>
                </a:cxn>
                <a:cxn ang="0">
                  <a:pos x="T4" y="T5"/>
                </a:cxn>
                <a:cxn ang="0">
                  <a:pos x="T6" y="T7"/>
                </a:cxn>
                <a:cxn ang="0">
                  <a:pos x="T8" y="T9"/>
                </a:cxn>
              </a:cxnLst>
              <a:rect l="0" t="0" r="r" b="b"/>
              <a:pathLst>
                <a:path w="260" h="395">
                  <a:moveTo>
                    <a:pt x="30" y="92"/>
                  </a:moveTo>
                  <a:cubicBezTo>
                    <a:pt x="0" y="151"/>
                    <a:pt x="111" y="294"/>
                    <a:pt x="184" y="395"/>
                  </a:cubicBezTo>
                  <a:cubicBezTo>
                    <a:pt x="213" y="391"/>
                    <a:pt x="239" y="384"/>
                    <a:pt x="260" y="377"/>
                  </a:cubicBezTo>
                  <a:cubicBezTo>
                    <a:pt x="108" y="98"/>
                    <a:pt x="65" y="20"/>
                    <a:pt x="75" y="0"/>
                  </a:cubicBezTo>
                  <a:lnTo>
                    <a:pt x="30" y="92"/>
                  </a:lnTo>
                  <a:close/>
                </a:path>
              </a:pathLst>
            </a:custGeom>
            <a:solidFill>
              <a:srgbClr val="EAA700"/>
            </a:solidFill>
            <a:ln>
              <a:noFill/>
            </a:ln>
          </p:spPr>
          <p:txBody>
            <a:bodyPr vert="horz" wrap="square" lIns="68580" tIns="34290" rIns="68580" bIns="34290" numCol="1" anchor="t" anchorCtr="0" compatLnSpc="1"/>
            <a:lstStyle/>
            <a:p>
              <a:endParaRPr lang="id-ID" sz="1200"/>
            </a:p>
          </p:txBody>
        </p:sp>
        <p:sp>
          <p:nvSpPr>
            <p:cNvPr id="36" name="Freeform 66"/>
            <p:cNvSpPr/>
            <p:nvPr/>
          </p:nvSpPr>
          <p:spPr bwMode="auto">
            <a:xfrm>
              <a:off x="1609" y="4383"/>
              <a:ext cx="1834" cy="2757"/>
            </a:xfrm>
            <a:custGeom>
              <a:avLst/>
              <a:gdLst>
                <a:gd name="T0" fmla="*/ 0 w 209"/>
                <a:gd name="T1" fmla="*/ 103 h 314"/>
                <a:gd name="T2" fmla="*/ 126 w 209"/>
                <a:gd name="T3" fmla="*/ 314 h 314"/>
                <a:gd name="T4" fmla="*/ 137 w 209"/>
                <a:gd name="T5" fmla="*/ 314 h 314"/>
                <a:gd name="T6" fmla="*/ 209 w 209"/>
                <a:gd name="T7" fmla="*/ 309 h 314"/>
                <a:gd name="T8" fmla="*/ 51 w 209"/>
                <a:gd name="T9" fmla="*/ 0 h 314"/>
                <a:gd name="T10" fmla="*/ 0 w 209"/>
                <a:gd name="T11" fmla="*/ 103 h 314"/>
              </a:gdLst>
              <a:ahLst/>
              <a:cxnLst>
                <a:cxn ang="0">
                  <a:pos x="T0" y="T1"/>
                </a:cxn>
                <a:cxn ang="0">
                  <a:pos x="T2" y="T3"/>
                </a:cxn>
                <a:cxn ang="0">
                  <a:pos x="T4" y="T5"/>
                </a:cxn>
                <a:cxn ang="0">
                  <a:pos x="T6" y="T7"/>
                </a:cxn>
                <a:cxn ang="0">
                  <a:pos x="T8" y="T9"/>
                </a:cxn>
                <a:cxn ang="0">
                  <a:pos x="T10" y="T11"/>
                </a:cxn>
              </a:cxnLst>
              <a:rect l="0" t="0" r="r" b="b"/>
              <a:pathLst>
                <a:path w="209" h="314">
                  <a:moveTo>
                    <a:pt x="0" y="103"/>
                  </a:moveTo>
                  <a:cubicBezTo>
                    <a:pt x="31" y="168"/>
                    <a:pt x="78" y="231"/>
                    <a:pt x="126" y="314"/>
                  </a:cubicBezTo>
                  <a:cubicBezTo>
                    <a:pt x="129" y="314"/>
                    <a:pt x="133" y="314"/>
                    <a:pt x="137" y="314"/>
                  </a:cubicBezTo>
                  <a:cubicBezTo>
                    <a:pt x="162" y="314"/>
                    <a:pt x="187" y="313"/>
                    <a:pt x="209" y="309"/>
                  </a:cubicBezTo>
                  <a:cubicBezTo>
                    <a:pt x="88" y="101"/>
                    <a:pt x="43" y="21"/>
                    <a:pt x="51" y="0"/>
                  </a:cubicBezTo>
                  <a:lnTo>
                    <a:pt x="0" y="103"/>
                  </a:lnTo>
                  <a:close/>
                </a:path>
              </a:pathLst>
            </a:custGeom>
            <a:solidFill>
              <a:srgbClr val="484398"/>
            </a:solidFill>
            <a:ln>
              <a:noFill/>
            </a:ln>
          </p:spPr>
          <p:txBody>
            <a:bodyPr vert="horz" wrap="square" lIns="68580" tIns="34290" rIns="68580" bIns="34290" numCol="1" anchor="t" anchorCtr="0" compatLnSpc="1"/>
            <a:lstStyle/>
            <a:p>
              <a:endParaRPr lang="id-ID" sz="1200"/>
            </a:p>
          </p:txBody>
        </p:sp>
        <p:sp>
          <p:nvSpPr>
            <p:cNvPr id="37" name="Freeform 67"/>
            <p:cNvSpPr/>
            <p:nvPr/>
          </p:nvSpPr>
          <p:spPr bwMode="auto">
            <a:xfrm>
              <a:off x="1207" y="5102"/>
              <a:ext cx="1509" cy="2037"/>
            </a:xfrm>
            <a:custGeom>
              <a:avLst/>
              <a:gdLst>
                <a:gd name="T0" fmla="*/ 0 w 172"/>
                <a:gd name="T1" fmla="*/ 100 h 232"/>
                <a:gd name="T2" fmla="*/ 78 w 172"/>
                <a:gd name="T3" fmla="*/ 222 h 232"/>
                <a:gd name="T4" fmla="*/ 172 w 172"/>
                <a:gd name="T5" fmla="*/ 232 h 232"/>
                <a:gd name="T6" fmla="*/ 49 w 172"/>
                <a:gd name="T7" fmla="*/ 0 h 232"/>
                <a:gd name="T8" fmla="*/ 0 w 172"/>
                <a:gd name="T9" fmla="*/ 100 h 232"/>
              </a:gdLst>
              <a:ahLst/>
              <a:cxnLst>
                <a:cxn ang="0">
                  <a:pos x="T0" y="T1"/>
                </a:cxn>
                <a:cxn ang="0">
                  <a:pos x="T2" y="T3"/>
                </a:cxn>
                <a:cxn ang="0">
                  <a:pos x="T4" y="T5"/>
                </a:cxn>
                <a:cxn ang="0">
                  <a:pos x="T6" y="T7"/>
                </a:cxn>
                <a:cxn ang="0">
                  <a:pos x="T8" y="T9"/>
                </a:cxn>
              </a:cxnLst>
              <a:rect l="0" t="0" r="r" b="b"/>
              <a:pathLst>
                <a:path w="172" h="232">
                  <a:moveTo>
                    <a:pt x="0" y="100"/>
                  </a:moveTo>
                  <a:cubicBezTo>
                    <a:pt x="22" y="142"/>
                    <a:pt x="51" y="175"/>
                    <a:pt x="78" y="222"/>
                  </a:cubicBezTo>
                  <a:cubicBezTo>
                    <a:pt x="106" y="228"/>
                    <a:pt x="138" y="232"/>
                    <a:pt x="172" y="232"/>
                  </a:cubicBezTo>
                  <a:cubicBezTo>
                    <a:pt x="68" y="54"/>
                    <a:pt x="43" y="13"/>
                    <a:pt x="49" y="0"/>
                  </a:cubicBezTo>
                  <a:lnTo>
                    <a:pt x="0" y="100"/>
                  </a:lnTo>
                  <a:close/>
                </a:path>
              </a:pathLst>
            </a:custGeom>
            <a:solidFill>
              <a:srgbClr val="DB1951"/>
            </a:solidFill>
            <a:ln>
              <a:noFill/>
            </a:ln>
          </p:spPr>
          <p:txBody>
            <a:bodyPr vert="horz" wrap="square" lIns="68580" tIns="34290" rIns="68580" bIns="34290" numCol="1" anchor="t" anchorCtr="0" compatLnSpc="1"/>
            <a:lstStyle/>
            <a:p>
              <a:endParaRPr lang="id-ID" sz="1200"/>
            </a:p>
          </p:txBody>
        </p:sp>
        <p:sp>
          <p:nvSpPr>
            <p:cNvPr id="38" name="Freeform 68"/>
            <p:cNvSpPr/>
            <p:nvPr/>
          </p:nvSpPr>
          <p:spPr bwMode="auto">
            <a:xfrm>
              <a:off x="890" y="5833"/>
              <a:ext cx="1007" cy="1218"/>
            </a:xfrm>
            <a:custGeom>
              <a:avLst/>
              <a:gdLst>
                <a:gd name="T0" fmla="*/ 0 w 115"/>
                <a:gd name="T1" fmla="*/ 79 h 139"/>
                <a:gd name="T2" fmla="*/ 0 w 115"/>
                <a:gd name="T3" fmla="*/ 81 h 139"/>
                <a:gd name="T4" fmla="*/ 0 w 115"/>
                <a:gd name="T5" fmla="*/ 81 h 139"/>
                <a:gd name="T6" fmla="*/ 0 w 115"/>
                <a:gd name="T7" fmla="*/ 81 h 139"/>
                <a:gd name="T8" fmla="*/ 115 w 115"/>
                <a:gd name="T9" fmla="*/ 139 h 139"/>
                <a:gd name="T10" fmla="*/ 39 w 115"/>
                <a:gd name="T11" fmla="*/ 0 h 139"/>
                <a:gd name="T12" fmla="*/ 0 w 115"/>
                <a:gd name="T13" fmla="*/ 79 h 139"/>
              </a:gdLst>
              <a:ahLst/>
              <a:cxnLst>
                <a:cxn ang="0">
                  <a:pos x="T0" y="T1"/>
                </a:cxn>
                <a:cxn ang="0">
                  <a:pos x="T2" y="T3"/>
                </a:cxn>
                <a:cxn ang="0">
                  <a:pos x="T4" y="T5"/>
                </a:cxn>
                <a:cxn ang="0">
                  <a:pos x="T6" y="T7"/>
                </a:cxn>
                <a:cxn ang="0">
                  <a:pos x="T8" y="T9"/>
                </a:cxn>
                <a:cxn ang="0">
                  <a:pos x="T10" y="T11"/>
                </a:cxn>
                <a:cxn ang="0">
                  <a:pos x="T12" y="T13"/>
                </a:cxn>
              </a:cxnLst>
              <a:rect l="0" t="0" r="r" b="b"/>
              <a:pathLst>
                <a:path w="115" h="139">
                  <a:moveTo>
                    <a:pt x="0" y="79"/>
                  </a:moveTo>
                  <a:cubicBezTo>
                    <a:pt x="0" y="80"/>
                    <a:pt x="0" y="80"/>
                    <a:pt x="0" y="81"/>
                  </a:cubicBezTo>
                  <a:cubicBezTo>
                    <a:pt x="0" y="81"/>
                    <a:pt x="0" y="81"/>
                    <a:pt x="0" y="81"/>
                  </a:cubicBezTo>
                  <a:cubicBezTo>
                    <a:pt x="0" y="81"/>
                    <a:pt x="0" y="81"/>
                    <a:pt x="0" y="81"/>
                  </a:cubicBezTo>
                  <a:cubicBezTo>
                    <a:pt x="2" y="101"/>
                    <a:pt x="48" y="125"/>
                    <a:pt x="115" y="139"/>
                  </a:cubicBezTo>
                  <a:cubicBezTo>
                    <a:pt x="48" y="36"/>
                    <a:pt x="36" y="7"/>
                    <a:pt x="39" y="0"/>
                  </a:cubicBezTo>
                  <a:lnTo>
                    <a:pt x="0" y="79"/>
                  </a:lnTo>
                  <a:close/>
                </a:path>
              </a:pathLst>
            </a:custGeom>
            <a:solidFill>
              <a:srgbClr val="16B6C2"/>
            </a:solidFill>
            <a:ln>
              <a:noFill/>
            </a:ln>
          </p:spPr>
          <p:txBody>
            <a:bodyPr vert="horz" wrap="square" lIns="68580" tIns="34290" rIns="68580" bIns="34290" numCol="1" anchor="t" anchorCtr="0" compatLnSpc="1"/>
            <a:lstStyle/>
            <a:p>
              <a:endParaRPr lang="id-ID" sz="1200"/>
            </a:p>
          </p:txBody>
        </p:sp>
        <p:sp>
          <p:nvSpPr>
            <p:cNvPr id="39" name="Freeform 69"/>
            <p:cNvSpPr/>
            <p:nvPr/>
          </p:nvSpPr>
          <p:spPr bwMode="auto">
            <a:xfrm>
              <a:off x="2399" y="3637"/>
              <a:ext cx="1709" cy="3310"/>
            </a:xfrm>
            <a:custGeom>
              <a:avLst/>
              <a:gdLst>
                <a:gd name="T0" fmla="*/ 9 w 195"/>
                <a:gd name="T1" fmla="*/ 2 h 377"/>
                <a:gd name="T2" fmla="*/ 194 w 195"/>
                <a:gd name="T3" fmla="*/ 377 h 377"/>
                <a:gd name="T4" fmla="*/ 195 w 195"/>
                <a:gd name="T5" fmla="*/ 377 h 377"/>
                <a:gd name="T6" fmla="*/ 10 w 195"/>
                <a:gd name="T7" fmla="*/ 0 h 377"/>
                <a:gd name="T8" fmla="*/ 9 w 195"/>
                <a:gd name="T9" fmla="*/ 2 h 377"/>
              </a:gdLst>
              <a:ahLst/>
              <a:cxnLst>
                <a:cxn ang="0">
                  <a:pos x="T0" y="T1"/>
                </a:cxn>
                <a:cxn ang="0">
                  <a:pos x="T2" y="T3"/>
                </a:cxn>
                <a:cxn ang="0">
                  <a:pos x="T4" y="T5"/>
                </a:cxn>
                <a:cxn ang="0">
                  <a:pos x="T6" y="T7"/>
                </a:cxn>
                <a:cxn ang="0">
                  <a:pos x="T8" y="T9"/>
                </a:cxn>
              </a:cxnLst>
              <a:rect l="0" t="0" r="r" b="b"/>
              <a:pathLst>
                <a:path w="195" h="377">
                  <a:moveTo>
                    <a:pt x="9" y="2"/>
                  </a:moveTo>
                  <a:cubicBezTo>
                    <a:pt x="0" y="21"/>
                    <a:pt x="43" y="99"/>
                    <a:pt x="194" y="377"/>
                  </a:cubicBezTo>
                  <a:cubicBezTo>
                    <a:pt x="195" y="377"/>
                    <a:pt x="195" y="377"/>
                    <a:pt x="195" y="377"/>
                  </a:cubicBezTo>
                  <a:cubicBezTo>
                    <a:pt x="43" y="98"/>
                    <a:pt x="0" y="20"/>
                    <a:pt x="10" y="0"/>
                  </a:cubicBezTo>
                  <a:lnTo>
                    <a:pt x="9" y="2"/>
                  </a:lnTo>
                  <a:close/>
                </a:path>
              </a:pathLst>
            </a:custGeom>
            <a:solidFill>
              <a:schemeClr val="bg1">
                <a:alpha val="50000"/>
              </a:schemeClr>
            </a:solidFill>
            <a:ln>
              <a:noFill/>
            </a:ln>
          </p:spPr>
          <p:txBody>
            <a:bodyPr vert="horz" wrap="square" lIns="68580" tIns="34290" rIns="68580" bIns="34290" numCol="1" anchor="t" anchorCtr="0" compatLnSpc="1"/>
            <a:lstStyle/>
            <a:p>
              <a:endParaRPr lang="id-ID" sz="1200"/>
            </a:p>
          </p:txBody>
        </p:sp>
        <p:sp>
          <p:nvSpPr>
            <p:cNvPr id="40" name="Freeform 70"/>
            <p:cNvSpPr/>
            <p:nvPr/>
          </p:nvSpPr>
          <p:spPr bwMode="auto">
            <a:xfrm>
              <a:off x="1985" y="4383"/>
              <a:ext cx="1458" cy="2720"/>
            </a:xfrm>
            <a:custGeom>
              <a:avLst/>
              <a:gdLst>
                <a:gd name="T0" fmla="*/ 7 w 166"/>
                <a:gd name="T1" fmla="*/ 1 h 310"/>
                <a:gd name="T2" fmla="*/ 166 w 166"/>
                <a:gd name="T3" fmla="*/ 310 h 310"/>
                <a:gd name="T4" fmla="*/ 166 w 166"/>
                <a:gd name="T5" fmla="*/ 309 h 310"/>
                <a:gd name="T6" fmla="*/ 8 w 166"/>
                <a:gd name="T7" fmla="*/ 0 h 310"/>
                <a:gd name="T8" fmla="*/ 7 w 166"/>
                <a:gd name="T9" fmla="*/ 1 h 310"/>
              </a:gdLst>
              <a:ahLst/>
              <a:cxnLst>
                <a:cxn ang="0">
                  <a:pos x="T0" y="T1"/>
                </a:cxn>
                <a:cxn ang="0">
                  <a:pos x="T2" y="T3"/>
                </a:cxn>
                <a:cxn ang="0">
                  <a:pos x="T4" y="T5"/>
                </a:cxn>
                <a:cxn ang="0">
                  <a:pos x="T6" y="T7"/>
                </a:cxn>
                <a:cxn ang="0">
                  <a:pos x="T8" y="T9"/>
                </a:cxn>
              </a:cxnLst>
              <a:rect l="0" t="0" r="r" b="b"/>
              <a:pathLst>
                <a:path w="166" h="310">
                  <a:moveTo>
                    <a:pt x="7" y="1"/>
                  </a:moveTo>
                  <a:cubicBezTo>
                    <a:pt x="1" y="25"/>
                    <a:pt x="47" y="105"/>
                    <a:pt x="166" y="310"/>
                  </a:cubicBezTo>
                  <a:cubicBezTo>
                    <a:pt x="166" y="309"/>
                    <a:pt x="166" y="309"/>
                    <a:pt x="166" y="309"/>
                  </a:cubicBezTo>
                  <a:cubicBezTo>
                    <a:pt x="45" y="101"/>
                    <a:pt x="0" y="21"/>
                    <a:pt x="8" y="0"/>
                  </a:cubicBezTo>
                  <a:lnTo>
                    <a:pt x="7" y="1"/>
                  </a:lnTo>
                  <a:close/>
                </a:path>
              </a:pathLst>
            </a:custGeom>
            <a:solidFill>
              <a:schemeClr val="bg1">
                <a:alpha val="50000"/>
              </a:schemeClr>
            </a:solidFill>
            <a:ln>
              <a:noFill/>
            </a:ln>
          </p:spPr>
          <p:txBody>
            <a:bodyPr vert="horz" wrap="square" lIns="68580" tIns="34290" rIns="68580" bIns="34290" numCol="1" anchor="t" anchorCtr="0" compatLnSpc="1"/>
            <a:lstStyle/>
            <a:p>
              <a:endParaRPr lang="id-ID" sz="1200"/>
            </a:p>
          </p:txBody>
        </p:sp>
        <p:sp>
          <p:nvSpPr>
            <p:cNvPr id="41" name="Freeform 71"/>
            <p:cNvSpPr/>
            <p:nvPr/>
          </p:nvSpPr>
          <p:spPr bwMode="auto">
            <a:xfrm>
              <a:off x="1583" y="5102"/>
              <a:ext cx="1133" cy="2037"/>
            </a:xfrm>
            <a:custGeom>
              <a:avLst/>
              <a:gdLst>
                <a:gd name="T0" fmla="*/ 6 w 129"/>
                <a:gd name="T1" fmla="*/ 1 h 232"/>
                <a:gd name="T2" fmla="*/ 128 w 129"/>
                <a:gd name="T3" fmla="*/ 232 h 232"/>
                <a:gd name="T4" fmla="*/ 129 w 129"/>
                <a:gd name="T5" fmla="*/ 232 h 232"/>
                <a:gd name="T6" fmla="*/ 6 w 129"/>
                <a:gd name="T7" fmla="*/ 0 h 232"/>
                <a:gd name="T8" fmla="*/ 6 w 129"/>
                <a:gd name="T9" fmla="*/ 1 h 232"/>
              </a:gdLst>
              <a:ahLst/>
              <a:cxnLst>
                <a:cxn ang="0">
                  <a:pos x="T0" y="T1"/>
                </a:cxn>
                <a:cxn ang="0">
                  <a:pos x="T2" y="T3"/>
                </a:cxn>
                <a:cxn ang="0">
                  <a:pos x="T4" y="T5"/>
                </a:cxn>
                <a:cxn ang="0">
                  <a:pos x="T6" y="T7"/>
                </a:cxn>
                <a:cxn ang="0">
                  <a:pos x="T8" y="T9"/>
                </a:cxn>
              </a:cxnLst>
              <a:rect l="0" t="0" r="r" b="b"/>
              <a:pathLst>
                <a:path w="129" h="232">
                  <a:moveTo>
                    <a:pt x="6" y="1"/>
                  </a:moveTo>
                  <a:cubicBezTo>
                    <a:pt x="0" y="14"/>
                    <a:pt x="25" y="55"/>
                    <a:pt x="128" y="232"/>
                  </a:cubicBezTo>
                  <a:cubicBezTo>
                    <a:pt x="129" y="232"/>
                    <a:pt x="129" y="232"/>
                    <a:pt x="129" y="232"/>
                  </a:cubicBezTo>
                  <a:cubicBezTo>
                    <a:pt x="25" y="54"/>
                    <a:pt x="0" y="13"/>
                    <a:pt x="6" y="0"/>
                  </a:cubicBezTo>
                  <a:lnTo>
                    <a:pt x="6" y="1"/>
                  </a:lnTo>
                  <a:close/>
                </a:path>
              </a:pathLst>
            </a:custGeom>
            <a:solidFill>
              <a:schemeClr val="bg1">
                <a:alpha val="50000"/>
              </a:schemeClr>
            </a:solidFill>
            <a:ln>
              <a:noFill/>
            </a:ln>
          </p:spPr>
          <p:txBody>
            <a:bodyPr vert="horz" wrap="square" lIns="68580" tIns="34290" rIns="68580" bIns="34290" numCol="1" anchor="t" anchorCtr="0" compatLnSpc="1"/>
            <a:lstStyle/>
            <a:p>
              <a:endParaRPr lang="id-ID" sz="1200"/>
            </a:p>
          </p:txBody>
        </p:sp>
        <p:sp>
          <p:nvSpPr>
            <p:cNvPr id="42" name="Freeform 72"/>
            <p:cNvSpPr/>
            <p:nvPr/>
          </p:nvSpPr>
          <p:spPr bwMode="auto">
            <a:xfrm>
              <a:off x="1204" y="5833"/>
              <a:ext cx="690" cy="1218"/>
            </a:xfrm>
            <a:custGeom>
              <a:avLst/>
              <a:gdLst>
                <a:gd name="T0" fmla="*/ 3 w 79"/>
                <a:gd name="T1" fmla="*/ 1 h 139"/>
                <a:gd name="T2" fmla="*/ 78 w 79"/>
                <a:gd name="T3" fmla="*/ 139 h 139"/>
                <a:gd name="T4" fmla="*/ 79 w 79"/>
                <a:gd name="T5" fmla="*/ 139 h 139"/>
                <a:gd name="T6" fmla="*/ 3 w 79"/>
                <a:gd name="T7" fmla="*/ 0 h 139"/>
                <a:gd name="T8" fmla="*/ 3 w 79"/>
                <a:gd name="T9" fmla="*/ 1 h 139"/>
              </a:gdLst>
              <a:ahLst/>
              <a:cxnLst>
                <a:cxn ang="0">
                  <a:pos x="T0" y="T1"/>
                </a:cxn>
                <a:cxn ang="0">
                  <a:pos x="T2" y="T3"/>
                </a:cxn>
                <a:cxn ang="0">
                  <a:pos x="T4" y="T5"/>
                </a:cxn>
                <a:cxn ang="0">
                  <a:pos x="T6" y="T7"/>
                </a:cxn>
                <a:cxn ang="0">
                  <a:pos x="T8" y="T9"/>
                </a:cxn>
              </a:cxnLst>
              <a:rect l="0" t="0" r="r" b="b"/>
              <a:pathLst>
                <a:path w="79" h="139">
                  <a:moveTo>
                    <a:pt x="3" y="1"/>
                  </a:moveTo>
                  <a:cubicBezTo>
                    <a:pt x="0" y="8"/>
                    <a:pt x="12" y="37"/>
                    <a:pt x="78" y="139"/>
                  </a:cubicBezTo>
                  <a:cubicBezTo>
                    <a:pt x="79" y="139"/>
                    <a:pt x="79" y="139"/>
                    <a:pt x="79" y="139"/>
                  </a:cubicBezTo>
                  <a:cubicBezTo>
                    <a:pt x="12" y="36"/>
                    <a:pt x="0" y="7"/>
                    <a:pt x="3" y="0"/>
                  </a:cubicBezTo>
                  <a:lnTo>
                    <a:pt x="3" y="1"/>
                  </a:lnTo>
                  <a:close/>
                </a:path>
              </a:pathLst>
            </a:custGeom>
            <a:solidFill>
              <a:schemeClr val="bg1">
                <a:alpha val="50000"/>
              </a:schemeClr>
            </a:solidFill>
            <a:ln>
              <a:noFill/>
            </a:ln>
          </p:spPr>
          <p:txBody>
            <a:bodyPr vert="horz" wrap="square" lIns="68580" tIns="34290" rIns="68580" bIns="34290" numCol="1" anchor="t" anchorCtr="0" compatLnSpc="1"/>
            <a:lstStyle/>
            <a:p>
              <a:endParaRPr lang="id-ID" sz="1200"/>
            </a:p>
          </p:txBody>
        </p:sp>
        <p:cxnSp>
          <p:nvCxnSpPr>
            <p:cNvPr id="73" name="Straight Connector 53"/>
            <p:cNvCxnSpPr/>
            <p:nvPr/>
          </p:nvCxnSpPr>
          <p:spPr>
            <a:xfrm>
              <a:off x="5363" y="3258"/>
              <a:ext cx="2781"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74" name="Straight Connector 54"/>
            <p:cNvCxnSpPr/>
            <p:nvPr/>
          </p:nvCxnSpPr>
          <p:spPr>
            <a:xfrm>
              <a:off x="6459" y="3974"/>
              <a:ext cx="1685"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75" name="Straight Connector 55"/>
            <p:cNvCxnSpPr/>
            <p:nvPr/>
          </p:nvCxnSpPr>
          <p:spPr>
            <a:xfrm>
              <a:off x="5865" y="4751"/>
              <a:ext cx="2280"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76" name="Straight Connector 56"/>
            <p:cNvCxnSpPr/>
            <p:nvPr/>
          </p:nvCxnSpPr>
          <p:spPr>
            <a:xfrm>
              <a:off x="6925" y="5457"/>
              <a:ext cx="1219"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80" name="Straight Connector 57"/>
            <p:cNvCxnSpPr/>
            <p:nvPr/>
          </p:nvCxnSpPr>
          <p:spPr>
            <a:xfrm>
              <a:off x="6342" y="6281"/>
              <a:ext cx="1802"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81" name="文本框 80"/>
            <p:cNvSpPr txBox="1"/>
            <p:nvPr/>
          </p:nvSpPr>
          <p:spPr>
            <a:xfrm>
              <a:off x="8326" y="3054"/>
              <a:ext cx="5608" cy="580"/>
            </a:xfrm>
            <a:prstGeom prst="rect">
              <a:avLst/>
            </a:prstGeom>
            <a:noFill/>
          </p:spPr>
          <p:txBody>
            <a:bodyPr wrap="none" rtlCol="0" anchor="t">
              <a:spAutoFit/>
            </a:bodyPr>
            <a:lstStyle/>
            <a:p>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观察：通过观察发现不安全行为</a:t>
              </a:r>
              <a:endParaRPr lang="zh-CN" altLang="en-US"/>
            </a:p>
          </p:txBody>
        </p:sp>
        <p:sp>
          <p:nvSpPr>
            <p:cNvPr id="82" name="文本框 81"/>
            <p:cNvSpPr txBox="1"/>
            <p:nvPr/>
          </p:nvSpPr>
          <p:spPr>
            <a:xfrm>
              <a:off x="8326" y="3678"/>
              <a:ext cx="3708" cy="580"/>
            </a:xfrm>
            <a:prstGeom prst="rect">
              <a:avLst/>
            </a:prstGeom>
            <a:noFill/>
          </p:spPr>
          <p:txBody>
            <a:bodyPr wrap="none" rtlCol="0" anchor="t">
              <a:spAutoFit/>
            </a:bodyPr>
            <a:lstStyle/>
            <a:p>
              <a:r>
                <a:rPr lang="zh-CN" altLang="en-US" b="1" spc="100" dirty="0">
                  <a:solidFill>
                    <a:srgbClr val="16B6C2"/>
                  </a:solidFill>
                  <a:uFillTx/>
                  <a:latin typeface="微软雅黑" panose="020B0503020204020204" pitchFamily="34" charset="-122"/>
                  <a:ea typeface="微软雅黑" panose="020B0503020204020204" pitchFamily="34" charset="-122"/>
                  <a:sym typeface="+mn-ea"/>
                </a:rPr>
                <a:t>找出需要改进的地方</a:t>
              </a:r>
            </a:p>
          </p:txBody>
        </p:sp>
        <p:sp>
          <p:nvSpPr>
            <p:cNvPr id="83" name="文本框 82"/>
            <p:cNvSpPr txBox="1"/>
            <p:nvPr/>
          </p:nvSpPr>
          <p:spPr>
            <a:xfrm>
              <a:off x="8326" y="4391"/>
              <a:ext cx="2568" cy="580"/>
            </a:xfrm>
            <a:prstGeom prst="rect">
              <a:avLst/>
            </a:prstGeom>
            <a:noFill/>
          </p:spPr>
          <p:txBody>
            <a:bodyPr wrap="none" rtlCol="0" anchor="t">
              <a:spAutoFit/>
            </a:bodyPr>
            <a:lstStyle/>
            <a:p>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制定行动计划</a:t>
              </a:r>
              <a:endParaRPr lang="zh-CN" altLang="en-US"/>
            </a:p>
          </p:txBody>
        </p:sp>
        <p:sp>
          <p:nvSpPr>
            <p:cNvPr id="87" name="文本框 86"/>
            <p:cNvSpPr txBox="1"/>
            <p:nvPr/>
          </p:nvSpPr>
          <p:spPr>
            <a:xfrm>
              <a:off x="8326" y="5115"/>
              <a:ext cx="1808" cy="580"/>
            </a:xfrm>
            <a:prstGeom prst="rect">
              <a:avLst/>
            </a:prstGeom>
            <a:noFill/>
          </p:spPr>
          <p:txBody>
            <a:bodyPr wrap="none" rtlCol="0" anchor="t">
              <a:spAutoFit/>
            </a:bodyPr>
            <a:lstStyle/>
            <a:p>
              <a:r>
                <a:rPr lang="zh-CN" altLang="en-US" b="1" spc="100" dirty="0">
                  <a:solidFill>
                    <a:srgbClr val="16B6C2"/>
                  </a:solidFill>
                  <a:uFillTx/>
                  <a:latin typeface="微软雅黑" panose="020B0503020204020204" pitchFamily="34" charset="-122"/>
                  <a:ea typeface="微软雅黑" panose="020B0503020204020204" pitchFamily="34" charset="-122"/>
                  <a:sym typeface="+mn-ea"/>
                </a:rPr>
                <a:t>实施改进</a:t>
              </a:r>
            </a:p>
          </p:txBody>
        </p:sp>
        <p:sp>
          <p:nvSpPr>
            <p:cNvPr id="88" name="文本框 87"/>
            <p:cNvSpPr txBox="1"/>
            <p:nvPr/>
          </p:nvSpPr>
          <p:spPr>
            <a:xfrm>
              <a:off x="8326" y="5894"/>
              <a:ext cx="2568" cy="580"/>
            </a:xfrm>
            <a:prstGeom prst="rect">
              <a:avLst/>
            </a:prstGeom>
            <a:noFill/>
          </p:spPr>
          <p:txBody>
            <a:bodyPr wrap="none" rtlCol="0" anchor="t">
              <a:spAutoFit/>
            </a:bodyPr>
            <a:lstStyle/>
            <a:p>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跟进改进效果</a:t>
              </a:r>
              <a:endParaRPr lang="zh-CN" altLang="en-US"/>
            </a:p>
          </p:txBody>
        </p:sp>
      </p:gr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1604822" cy="923926"/>
            <a:chOff x="0" y="-1"/>
            <a:chExt cx="7563224" cy="4354287"/>
          </a:xfrm>
        </p:grpSpPr>
        <p:pic>
          <p:nvPicPr>
            <p:cNvPr id="5" name="图片 4"/>
            <p:cNvPicPr>
              <a:picLocks noChangeAspect="1"/>
            </p:cNvPicPr>
            <p:nvPr/>
          </p:nvPicPr>
          <p:blipFill>
            <a:blip r:embed="rId2"/>
            <a:stretch>
              <a:fillRect/>
            </a:stretch>
          </p:blipFill>
          <p:spPr>
            <a:xfrm>
              <a:off x="0" y="-1"/>
              <a:ext cx="7563224" cy="4354287"/>
            </a:xfrm>
            <a:prstGeom prst="rect">
              <a:avLst/>
            </a:prstGeom>
          </p:spPr>
        </p:pic>
        <p:pic>
          <p:nvPicPr>
            <p:cNvPr id="4" name="图片 3"/>
            <p:cNvPicPr>
              <a:picLocks noChangeAspect="1"/>
            </p:cNvPicPr>
            <p:nvPr/>
          </p:nvPicPr>
          <p:blipFill>
            <a:blip r:embed="rId3"/>
            <a:stretch>
              <a:fillRect/>
            </a:stretch>
          </p:blipFill>
          <p:spPr>
            <a:xfrm>
              <a:off x="2" y="0"/>
              <a:ext cx="6255656" cy="1990719"/>
            </a:xfrm>
            <a:prstGeom prst="rect">
              <a:avLst/>
            </a:prstGeom>
          </p:spPr>
        </p:pic>
      </p:grpSp>
      <p:sp>
        <p:nvSpPr>
          <p:cNvPr id="46" name="文本框 45"/>
          <p:cNvSpPr txBox="1"/>
          <p:nvPr/>
        </p:nvSpPr>
        <p:spPr>
          <a:xfrm>
            <a:off x="541020" y="232410"/>
            <a:ext cx="3406140"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第五章  安全管理重点</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2"/>
            <a:stretch>
              <a:fillRect/>
            </a:stretch>
          </p:blipFill>
          <p:spPr>
            <a:xfrm>
              <a:off x="0" y="-1"/>
              <a:ext cx="7563224" cy="4354287"/>
            </a:xfrm>
            <a:prstGeom prst="rect">
              <a:avLst/>
            </a:prstGeom>
          </p:spPr>
        </p:pic>
        <p:pic>
          <p:nvPicPr>
            <p:cNvPr id="49" name="图片 48"/>
            <p:cNvPicPr>
              <a:picLocks noChangeAspect="1"/>
            </p:cNvPicPr>
            <p:nvPr/>
          </p:nvPicPr>
          <p:blipFill>
            <a:blip r:embed="rId3"/>
            <a:stretch>
              <a:fillRect/>
            </a:stretch>
          </p:blipFill>
          <p:spPr>
            <a:xfrm>
              <a:off x="2" y="0"/>
              <a:ext cx="6255656" cy="1990719"/>
            </a:xfrm>
            <a:prstGeom prst="rect">
              <a:avLst/>
            </a:prstGeom>
          </p:spPr>
        </p:pic>
      </p:grpSp>
      <p:sp>
        <p:nvSpPr>
          <p:cNvPr id="2" name="文本框 1"/>
          <p:cNvSpPr txBox="1"/>
          <p:nvPr/>
        </p:nvSpPr>
        <p:spPr>
          <a:xfrm>
            <a:off x="1026636" y="693076"/>
            <a:ext cx="2316480" cy="398780"/>
          </a:xfrm>
          <a:prstGeom prst="rect">
            <a:avLst/>
          </a:prstGeom>
          <a:noFill/>
        </p:spPr>
        <p:txBody>
          <a:bodyPr wrap="none" rtlCol="0" anchor="t">
            <a:spAutoFit/>
          </a:bodyPr>
          <a:lstStyle/>
          <a:p>
            <a:pPr algn="l"/>
            <a:r>
              <a:rPr lang="zh-CN" altLang="en-US" sz="20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三、工作安全分析</a:t>
            </a:r>
          </a:p>
        </p:txBody>
      </p:sp>
      <p:sp>
        <p:nvSpPr>
          <p:cNvPr id="6" name="文本框 5"/>
          <p:cNvSpPr txBox="1"/>
          <p:nvPr/>
        </p:nvSpPr>
        <p:spPr>
          <a:xfrm>
            <a:off x="1268730" y="1139190"/>
            <a:ext cx="6179185" cy="368300"/>
          </a:xfrm>
          <a:prstGeom prst="rect">
            <a:avLst/>
          </a:prstGeom>
          <a:noFill/>
        </p:spPr>
        <p:txBody>
          <a:bodyPr wrap="square" rtlCol="0" anchor="t">
            <a:spAutoFit/>
          </a:bodyPr>
          <a:lstStyle/>
          <a:p>
            <a:pPr algn="l" defTabSz="1218565" fontAlgn="base">
              <a:spcBef>
                <a:spcPct val="50000"/>
              </a:spcBef>
              <a:spcAft>
                <a:spcPct val="0"/>
              </a:spcAft>
              <a:defRPr/>
            </a:pP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工作安全分析（JSA）是计划工作的一种方式，方法为：</a:t>
            </a:r>
          </a:p>
        </p:txBody>
      </p:sp>
      <p:grpSp>
        <p:nvGrpSpPr>
          <p:cNvPr id="119" name="组合 118"/>
          <p:cNvGrpSpPr/>
          <p:nvPr/>
        </p:nvGrpSpPr>
        <p:grpSpPr>
          <a:xfrm>
            <a:off x="1860550" y="1444625"/>
            <a:ext cx="7283450" cy="3064510"/>
            <a:chOff x="2930" y="2275"/>
            <a:chExt cx="11470" cy="4826"/>
          </a:xfrm>
        </p:grpSpPr>
        <p:sp>
          <p:nvSpPr>
            <p:cNvPr id="7" name="文本框 6"/>
            <p:cNvSpPr txBox="1"/>
            <p:nvPr/>
          </p:nvSpPr>
          <p:spPr>
            <a:xfrm>
              <a:off x="3551" y="3367"/>
              <a:ext cx="2032" cy="2203"/>
            </a:xfrm>
            <a:prstGeom prst="rect">
              <a:avLst/>
            </a:prstGeom>
            <a:noFill/>
          </p:spPr>
          <p:txBody>
            <a:bodyPr wrap="square" rtlCol="0" anchor="t">
              <a:spAutoFit/>
            </a:bodyPr>
            <a:lstStyle/>
            <a:p>
              <a:pPr algn="just" defTabSz="914400">
                <a:spcBef>
                  <a:spcPct val="20000"/>
                </a:spcBef>
              </a:pPr>
              <a:r>
                <a:rPr lang="zh-TW" altLang="en-US" sz="17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预测哪些事情可能出错，并想出备用控制手段</a:t>
              </a:r>
              <a:endParaRPr lang="zh-TW" altLang="en-US" sz="1700" spc="100" dirty="0">
                <a:solidFill>
                  <a:schemeClr val="tx1">
                    <a:lumMod val="85000"/>
                    <a:lumOff val="15000"/>
                  </a:schemeClr>
                </a:solidFill>
                <a:uFillTx/>
                <a:latin typeface="微软雅黑" panose="020B0503020204020204" pitchFamily="34" charset="-122"/>
                <a:ea typeface="微软雅黑" panose="020B0503020204020204" pitchFamily="34" charset="-122"/>
              </a:endParaRPr>
            </a:p>
          </p:txBody>
        </p:sp>
        <p:grpSp>
          <p:nvGrpSpPr>
            <p:cNvPr id="8" name="组合 7"/>
            <p:cNvGrpSpPr/>
            <p:nvPr/>
          </p:nvGrpSpPr>
          <p:grpSpPr>
            <a:xfrm>
              <a:off x="2930" y="2275"/>
              <a:ext cx="11470" cy="4827"/>
              <a:chOff x="2930" y="2275"/>
              <a:chExt cx="11470" cy="4827"/>
            </a:xfrm>
          </p:grpSpPr>
          <p:sp>
            <p:nvSpPr>
              <p:cNvPr id="10" name="Freeform 3"/>
              <p:cNvSpPr/>
              <p:nvPr/>
            </p:nvSpPr>
            <p:spPr bwMode="auto">
              <a:xfrm flipH="1">
                <a:off x="12484" y="2275"/>
                <a:ext cx="809" cy="2897"/>
              </a:xfrm>
              <a:custGeom>
                <a:avLst/>
                <a:gdLst>
                  <a:gd name="T0" fmla="*/ 192 w 192"/>
                  <a:gd name="T1" fmla="*/ 724 h 761"/>
                  <a:gd name="T2" fmla="*/ 0 w 192"/>
                  <a:gd name="T3" fmla="*/ 0 h 761"/>
                  <a:gd name="T4" fmla="*/ 0 w 192"/>
                  <a:gd name="T5" fmla="*/ 223 h 761"/>
                  <a:gd name="T6" fmla="*/ 192 w 192"/>
                  <a:gd name="T7" fmla="*/ 761 h 761"/>
                  <a:gd name="T8" fmla="*/ 192 w 192"/>
                  <a:gd name="T9" fmla="*/ 724 h 761"/>
                  <a:gd name="connsiteX0" fmla="*/ 10414 w 10414"/>
                  <a:gd name="connsiteY0" fmla="*/ 9873 h 10359"/>
                  <a:gd name="connsiteX1" fmla="*/ 0 w 10414"/>
                  <a:gd name="connsiteY1" fmla="*/ 0 h 10359"/>
                  <a:gd name="connsiteX2" fmla="*/ 414 w 10414"/>
                  <a:gd name="connsiteY2" fmla="*/ 3289 h 10359"/>
                  <a:gd name="connsiteX3" fmla="*/ 10414 w 10414"/>
                  <a:gd name="connsiteY3" fmla="*/ 10359 h 10359"/>
                  <a:gd name="connsiteX4" fmla="*/ 10414 w 10414"/>
                  <a:gd name="connsiteY4" fmla="*/ 9873 h 10359"/>
                  <a:gd name="connsiteX0-1" fmla="*/ 10414 w 10414"/>
                  <a:gd name="connsiteY0-2" fmla="*/ 10472 h 10958"/>
                  <a:gd name="connsiteX1-3" fmla="*/ 0 w 10414"/>
                  <a:gd name="connsiteY1-4" fmla="*/ 0 h 10958"/>
                  <a:gd name="connsiteX2-5" fmla="*/ 414 w 10414"/>
                  <a:gd name="connsiteY2-6" fmla="*/ 3888 h 10958"/>
                  <a:gd name="connsiteX3-7" fmla="*/ 10414 w 10414"/>
                  <a:gd name="connsiteY3-8" fmla="*/ 10958 h 10958"/>
                  <a:gd name="connsiteX4-9" fmla="*/ 10414 w 10414"/>
                  <a:gd name="connsiteY4-10" fmla="*/ 10472 h 10958"/>
                  <a:gd name="connsiteX0-11" fmla="*/ 10207 w 10207"/>
                  <a:gd name="connsiteY0-12" fmla="*/ 9873 h 10359"/>
                  <a:gd name="connsiteX1-13" fmla="*/ 0 w 10207"/>
                  <a:gd name="connsiteY1-14" fmla="*/ 0 h 10359"/>
                  <a:gd name="connsiteX2-15" fmla="*/ 207 w 10207"/>
                  <a:gd name="connsiteY2-16" fmla="*/ 3289 h 10359"/>
                  <a:gd name="connsiteX3-17" fmla="*/ 10207 w 10207"/>
                  <a:gd name="connsiteY3-18" fmla="*/ 10359 h 10359"/>
                  <a:gd name="connsiteX4-19" fmla="*/ 10207 w 10207"/>
                  <a:gd name="connsiteY4-20" fmla="*/ 9873 h 10359"/>
                  <a:gd name="connsiteX0-21" fmla="*/ 10067 w 10067"/>
                  <a:gd name="connsiteY0-22" fmla="*/ 9954 h 10440"/>
                  <a:gd name="connsiteX1-23" fmla="*/ 0 w 10067"/>
                  <a:gd name="connsiteY1-24" fmla="*/ 0 h 10440"/>
                  <a:gd name="connsiteX2-25" fmla="*/ 67 w 10067"/>
                  <a:gd name="connsiteY2-26" fmla="*/ 3370 h 10440"/>
                  <a:gd name="connsiteX3-27" fmla="*/ 10067 w 10067"/>
                  <a:gd name="connsiteY3-28" fmla="*/ 10440 h 10440"/>
                  <a:gd name="connsiteX4-29" fmla="*/ 10067 w 10067"/>
                  <a:gd name="connsiteY4-30" fmla="*/ 9954 h 104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67" h="10440">
                    <a:moveTo>
                      <a:pt x="10067" y="9954"/>
                    </a:moveTo>
                    <a:lnTo>
                      <a:pt x="0" y="0"/>
                    </a:lnTo>
                    <a:cubicBezTo>
                      <a:pt x="22" y="1123"/>
                      <a:pt x="45" y="2247"/>
                      <a:pt x="67" y="3370"/>
                    </a:cubicBezTo>
                    <a:lnTo>
                      <a:pt x="10067" y="10440"/>
                    </a:lnTo>
                    <a:lnTo>
                      <a:pt x="10067" y="9954"/>
                    </a:lnTo>
                    <a:close/>
                  </a:path>
                </a:pathLst>
              </a:custGeom>
              <a:solidFill>
                <a:srgbClr val="16B6C2"/>
              </a:solidFill>
              <a:ln>
                <a:noFill/>
              </a:ln>
            </p:spPr>
            <p:txBody>
              <a:bodyPr vert="horz" wrap="square" lIns="68580" tIns="34290" rIns="68580" bIns="34290" numCol="1" anchor="t" anchorCtr="0" compatLnSpc="1"/>
              <a:lstStyle/>
              <a:p>
                <a:endParaRPr lang="id-ID" sz="1350"/>
              </a:p>
            </p:txBody>
          </p:sp>
          <p:sp>
            <p:nvSpPr>
              <p:cNvPr id="11" name="Freeform 4"/>
              <p:cNvSpPr/>
              <p:nvPr/>
            </p:nvSpPr>
            <p:spPr bwMode="auto">
              <a:xfrm flipH="1">
                <a:off x="12453" y="3606"/>
                <a:ext cx="855" cy="2127"/>
              </a:xfrm>
              <a:custGeom>
                <a:avLst/>
                <a:gdLst>
                  <a:gd name="T0" fmla="*/ 199 w 199"/>
                  <a:gd name="T1" fmla="*/ 408 h 444"/>
                  <a:gd name="T2" fmla="*/ 0 w 199"/>
                  <a:gd name="T3" fmla="*/ 0 h 444"/>
                  <a:gd name="T4" fmla="*/ 0 w 199"/>
                  <a:gd name="T5" fmla="*/ 228 h 444"/>
                  <a:gd name="T6" fmla="*/ 199 w 199"/>
                  <a:gd name="T7" fmla="*/ 444 h 444"/>
                  <a:gd name="T8" fmla="*/ 199 w 199"/>
                  <a:gd name="T9" fmla="*/ 408 h 444"/>
                  <a:gd name="connsiteX0" fmla="*/ 10000 w 10135"/>
                  <a:gd name="connsiteY0" fmla="*/ 9189 h 11514"/>
                  <a:gd name="connsiteX1" fmla="*/ 0 w 10135"/>
                  <a:gd name="connsiteY1" fmla="*/ 0 h 11514"/>
                  <a:gd name="connsiteX2" fmla="*/ 0 w 10135"/>
                  <a:gd name="connsiteY2" fmla="*/ 5135 h 11514"/>
                  <a:gd name="connsiteX3" fmla="*/ 10135 w 10135"/>
                  <a:gd name="connsiteY3" fmla="*/ 11514 h 11514"/>
                  <a:gd name="connsiteX4" fmla="*/ 10000 w 10135"/>
                  <a:gd name="connsiteY4" fmla="*/ 9189 h 11514"/>
                  <a:gd name="connsiteX0-1" fmla="*/ 10000 w 10135"/>
                  <a:gd name="connsiteY0-2" fmla="*/ 10824 h 11514"/>
                  <a:gd name="connsiteX1-3" fmla="*/ 0 w 10135"/>
                  <a:gd name="connsiteY1-4" fmla="*/ 0 h 11514"/>
                  <a:gd name="connsiteX2-5" fmla="*/ 0 w 10135"/>
                  <a:gd name="connsiteY2-6" fmla="*/ 5135 h 11514"/>
                  <a:gd name="connsiteX3-7" fmla="*/ 10135 w 10135"/>
                  <a:gd name="connsiteY3-8" fmla="*/ 11514 h 11514"/>
                  <a:gd name="connsiteX4-9" fmla="*/ 10000 w 10135"/>
                  <a:gd name="connsiteY4-10" fmla="*/ 10824 h 11514"/>
                  <a:gd name="connsiteX0-11" fmla="*/ 10270 w 10270"/>
                  <a:gd name="connsiteY0-12" fmla="*/ 10824 h 11514"/>
                  <a:gd name="connsiteX1-13" fmla="*/ 0 w 10270"/>
                  <a:gd name="connsiteY1-14" fmla="*/ 0 h 11514"/>
                  <a:gd name="connsiteX2-15" fmla="*/ 0 w 10270"/>
                  <a:gd name="connsiteY2-16" fmla="*/ 5135 h 11514"/>
                  <a:gd name="connsiteX3-17" fmla="*/ 10135 w 10270"/>
                  <a:gd name="connsiteY3-18" fmla="*/ 11514 h 11514"/>
                  <a:gd name="connsiteX4-19" fmla="*/ 10270 w 10270"/>
                  <a:gd name="connsiteY4-20" fmla="*/ 10824 h 11514"/>
                  <a:gd name="connsiteX0-21" fmla="*/ 10270 w 10270"/>
                  <a:gd name="connsiteY0-22" fmla="*/ 10824 h 11393"/>
                  <a:gd name="connsiteX1-23" fmla="*/ 0 w 10270"/>
                  <a:gd name="connsiteY1-24" fmla="*/ 0 h 11393"/>
                  <a:gd name="connsiteX2-25" fmla="*/ 0 w 10270"/>
                  <a:gd name="connsiteY2-26" fmla="*/ 5135 h 11393"/>
                  <a:gd name="connsiteX3-27" fmla="*/ 10270 w 10270"/>
                  <a:gd name="connsiteY3-28" fmla="*/ 11393 h 11393"/>
                  <a:gd name="connsiteX4-29" fmla="*/ 10270 w 10270"/>
                  <a:gd name="connsiteY4-30" fmla="*/ 10824 h 11393"/>
                  <a:gd name="connsiteX0-31" fmla="*/ 10270 w 10270"/>
                  <a:gd name="connsiteY0-32" fmla="*/ 10824 h 11514"/>
                  <a:gd name="connsiteX1-33" fmla="*/ 0 w 10270"/>
                  <a:gd name="connsiteY1-34" fmla="*/ 0 h 11514"/>
                  <a:gd name="connsiteX2-35" fmla="*/ 0 w 10270"/>
                  <a:gd name="connsiteY2-36" fmla="*/ 5135 h 11514"/>
                  <a:gd name="connsiteX3-37" fmla="*/ 10270 w 10270"/>
                  <a:gd name="connsiteY3-38" fmla="*/ 11514 h 11514"/>
                  <a:gd name="connsiteX4-39" fmla="*/ 10270 w 10270"/>
                  <a:gd name="connsiteY4-40" fmla="*/ 10824 h 11514"/>
                  <a:gd name="connsiteX0-41" fmla="*/ 10270 w 10270"/>
                  <a:gd name="connsiteY0-42" fmla="*/ 10824 h 11453"/>
                  <a:gd name="connsiteX1-43" fmla="*/ 0 w 10270"/>
                  <a:gd name="connsiteY1-44" fmla="*/ 0 h 11453"/>
                  <a:gd name="connsiteX2-45" fmla="*/ 0 w 10270"/>
                  <a:gd name="connsiteY2-46" fmla="*/ 5135 h 11453"/>
                  <a:gd name="connsiteX3-47" fmla="*/ 10270 w 10270"/>
                  <a:gd name="connsiteY3-48" fmla="*/ 11453 h 11453"/>
                  <a:gd name="connsiteX4-49" fmla="*/ 10270 w 10270"/>
                  <a:gd name="connsiteY4-50" fmla="*/ 10824 h 114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270" h="11453">
                    <a:moveTo>
                      <a:pt x="10270" y="10824"/>
                    </a:moveTo>
                    <a:lnTo>
                      <a:pt x="0" y="0"/>
                    </a:lnTo>
                    <a:lnTo>
                      <a:pt x="0" y="5135"/>
                    </a:lnTo>
                    <a:lnTo>
                      <a:pt x="10270" y="11453"/>
                    </a:lnTo>
                    <a:lnTo>
                      <a:pt x="10270" y="10824"/>
                    </a:lnTo>
                    <a:close/>
                  </a:path>
                </a:pathLst>
              </a:custGeom>
              <a:solidFill>
                <a:srgbClr val="EAA700"/>
              </a:solidFill>
              <a:ln>
                <a:noFill/>
              </a:ln>
            </p:spPr>
            <p:txBody>
              <a:bodyPr vert="horz" wrap="square" lIns="68580" tIns="34290" rIns="68580" bIns="34290" numCol="1" anchor="t" anchorCtr="0" compatLnSpc="1"/>
              <a:lstStyle/>
              <a:p>
                <a:endParaRPr lang="id-ID" sz="1350"/>
              </a:p>
            </p:txBody>
          </p:sp>
          <p:sp>
            <p:nvSpPr>
              <p:cNvPr id="12" name="Freeform 5"/>
              <p:cNvSpPr/>
              <p:nvPr/>
            </p:nvSpPr>
            <p:spPr bwMode="auto">
              <a:xfrm flipH="1">
                <a:off x="12496" y="6156"/>
                <a:ext cx="812" cy="946"/>
              </a:xfrm>
              <a:custGeom>
                <a:avLst/>
                <a:gdLst>
                  <a:gd name="T0" fmla="*/ 194 w 194"/>
                  <a:gd name="T1" fmla="*/ 98 h 226"/>
                  <a:gd name="T2" fmla="*/ 0 w 194"/>
                  <a:gd name="T3" fmla="*/ 0 h 226"/>
                  <a:gd name="T4" fmla="*/ 0 w 194"/>
                  <a:gd name="T5" fmla="*/ 226 h 226"/>
                  <a:gd name="T6" fmla="*/ 194 w 194"/>
                  <a:gd name="T7" fmla="*/ 133 h 226"/>
                  <a:gd name="T8" fmla="*/ 194 w 194"/>
                  <a:gd name="T9" fmla="*/ 98 h 226"/>
                </a:gdLst>
                <a:ahLst/>
                <a:cxnLst>
                  <a:cxn ang="0">
                    <a:pos x="T0" y="T1"/>
                  </a:cxn>
                  <a:cxn ang="0">
                    <a:pos x="T2" y="T3"/>
                  </a:cxn>
                  <a:cxn ang="0">
                    <a:pos x="T4" y="T5"/>
                  </a:cxn>
                  <a:cxn ang="0">
                    <a:pos x="T6" y="T7"/>
                  </a:cxn>
                  <a:cxn ang="0">
                    <a:pos x="T8" y="T9"/>
                  </a:cxn>
                </a:cxnLst>
                <a:rect l="0" t="0" r="r" b="b"/>
                <a:pathLst>
                  <a:path w="194" h="226">
                    <a:moveTo>
                      <a:pt x="194" y="98"/>
                    </a:moveTo>
                    <a:lnTo>
                      <a:pt x="0" y="0"/>
                    </a:lnTo>
                    <a:lnTo>
                      <a:pt x="0" y="226"/>
                    </a:lnTo>
                    <a:lnTo>
                      <a:pt x="194" y="133"/>
                    </a:lnTo>
                    <a:lnTo>
                      <a:pt x="194" y="98"/>
                    </a:lnTo>
                    <a:close/>
                  </a:path>
                </a:pathLst>
              </a:custGeom>
              <a:solidFill>
                <a:srgbClr val="DB1951"/>
              </a:solidFill>
              <a:ln>
                <a:noFill/>
              </a:ln>
            </p:spPr>
            <p:txBody>
              <a:bodyPr vert="horz" wrap="square" lIns="68580" tIns="34290" rIns="68580" bIns="34290" numCol="1" anchor="t" anchorCtr="0" compatLnSpc="1"/>
              <a:lstStyle/>
              <a:p>
                <a:endParaRPr lang="id-ID" sz="1350"/>
              </a:p>
            </p:txBody>
          </p:sp>
          <p:sp>
            <p:nvSpPr>
              <p:cNvPr id="13" name="Rectangle 37"/>
              <p:cNvSpPr>
                <a:spLocks noChangeArrowheads="1"/>
              </p:cNvSpPr>
              <p:nvPr/>
            </p:nvSpPr>
            <p:spPr bwMode="auto">
              <a:xfrm flipH="1">
                <a:off x="13287" y="2294"/>
                <a:ext cx="1113" cy="930"/>
              </a:xfrm>
              <a:prstGeom prst="rect">
                <a:avLst/>
              </a:prstGeom>
              <a:solidFill>
                <a:srgbClr val="16B6C2"/>
              </a:solidFill>
              <a:ln>
                <a:noFill/>
              </a:ln>
            </p:spPr>
            <p:txBody>
              <a:bodyPr vert="horz" wrap="square" lIns="68580" tIns="34290" rIns="68580" bIns="34290" numCol="1" anchor="t" anchorCtr="0" compatLnSpc="1"/>
              <a:lstStyle/>
              <a:p>
                <a:endParaRPr lang="id-ID" sz="1350"/>
              </a:p>
            </p:txBody>
          </p:sp>
          <p:sp>
            <p:nvSpPr>
              <p:cNvPr id="14" name="Rectangle 38"/>
              <p:cNvSpPr>
                <a:spLocks noChangeArrowheads="1"/>
              </p:cNvSpPr>
              <p:nvPr/>
            </p:nvSpPr>
            <p:spPr bwMode="auto">
              <a:xfrm flipH="1">
                <a:off x="13308" y="3606"/>
                <a:ext cx="1092" cy="954"/>
              </a:xfrm>
              <a:prstGeom prst="rect">
                <a:avLst/>
              </a:prstGeom>
              <a:solidFill>
                <a:srgbClr val="EAA700"/>
              </a:solidFill>
              <a:ln>
                <a:noFill/>
              </a:ln>
            </p:spPr>
            <p:txBody>
              <a:bodyPr vert="horz" wrap="square" lIns="68580" tIns="34290" rIns="68580" bIns="34290" numCol="1" anchor="t" anchorCtr="0" compatLnSpc="1"/>
              <a:lstStyle/>
              <a:p>
                <a:endParaRPr lang="id-ID" sz="1350"/>
              </a:p>
            </p:txBody>
          </p:sp>
          <p:sp>
            <p:nvSpPr>
              <p:cNvPr id="16" name="Rectangle 39"/>
              <p:cNvSpPr>
                <a:spLocks noChangeArrowheads="1"/>
              </p:cNvSpPr>
              <p:nvPr/>
            </p:nvSpPr>
            <p:spPr bwMode="auto">
              <a:xfrm flipH="1">
                <a:off x="13308" y="6156"/>
                <a:ext cx="1092" cy="946"/>
              </a:xfrm>
              <a:prstGeom prst="rect">
                <a:avLst/>
              </a:prstGeom>
              <a:solidFill>
                <a:srgbClr val="DB1951"/>
              </a:solidFill>
              <a:ln>
                <a:noFill/>
              </a:ln>
            </p:spPr>
            <p:txBody>
              <a:bodyPr vert="horz" wrap="square" lIns="68580" tIns="34290" rIns="68580" bIns="34290" numCol="1" anchor="t" anchorCtr="0" compatLnSpc="1"/>
              <a:lstStyle/>
              <a:p>
                <a:endParaRPr lang="id-ID" sz="1350"/>
              </a:p>
            </p:txBody>
          </p:sp>
          <p:sp>
            <p:nvSpPr>
              <p:cNvPr id="17" name="Rectangle 42"/>
              <p:cNvSpPr>
                <a:spLocks noChangeArrowheads="1"/>
              </p:cNvSpPr>
              <p:nvPr/>
            </p:nvSpPr>
            <p:spPr bwMode="auto">
              <a:xfrm flipH="1">
                <a:off x="11116" y="5009"/>
                <a:ext cx="1368" cy="171"/>
              </a:xfrm>
              <a:prstGeom prst="rect">
                <a:avLst/>
              </a:prstGeom>
              <a:solidFill>
                <a:srgbClr val="16B6C2"/>
              </a:solidFill>
              <a:ln>
                <a:noFill/>
              </a:ln>
            </p:spPr>
            <p:txBody>
              <a:bodyPr vert="horz" wrap="square" lIns="68580" tIns="34290" rIns="68580" bIns="34290" numCol="1" anchor="t" anchorCtr="0" compatLnSpc="1"/>
              <a:lstStyle/>
              <a:p>
                <a:endParaRPr lang="id-ID" sz="1350"/>
              </a:p>
            </p:txBody>
          </p:sp>
          <p:sp>
            <p:nvSpPr>
              <p:cNvPr id="18" name="Freeform 43"/>
              <p:cNvSpPr>
                <a:spLocks noEditPoints="1"/>
              </p:cNvSpPr>
              <p:nvPr/>
            </p:nvSpPr>
            <p:spPr bwMode="auto">
              <a:xfrm flipH="1">
                <a:off x="10055" y="2582"/>
                <a:ext cx="920" cy="1828"/>
              </a:xfrm>
              <a:custGeom>
                <a:avLst/>
                <a:gdLst>
                  <a:gd name="T0" fmla="*/ 51 w 93"/>
                  <a:gd name="T1" fmla="*/ 93 h 184"/>
                  <a:gd name="T2" fmla="*/ 93 w 93"/>
                  <a:gd name="T3" fmla="*/ 47 h 184"/>
                  <a:gd name="T4" fmla="*/ 46 w 93"/>
                  <a:gd name="T5" fmla="*/ 0 h 184"/>
                  <a:gd name="T6" fmla="*/ 0 w 93"/>
                  <a:gd name="T7" fmla="*/ 47 h 184"/>
                  <a:gd name="T8" fmla="*/ 36 w 93"/>
                  <a:gd name="T9" fmla="*/ 92 h 184"/>
                  <a:gd name="T10" fmla="*/ 36 w 93"/>
                  <a:gd name="T11" fmla="*/ 184 h 184"/>
                  <a:gd name="T12" fmla="*/ 51 w 93"/>
                  <a:gd name="T13" fmla="*/ 184 h 184"/>
                  <a:gd name="T14" fmla="*/ 51 w 93"/>
                  <a:gd name="T15" fmla="*/ 93 h 184"/>
                  <a:gd name="T16" fmla="*/ 19 w 93"/>
                  <a:gd name="T17" fmla="*/ 47 h 184"/>
                  <a:gd name="T18" fmla="*/ 46 w 93"/>
                  <a:gd name="T19" fmla="*/ 19 h 184"/>
                  <a:gd name="T20" fmla="*/ 74 w 93"/>
                  <a:gd name="T21" fmla="*/ 47 h 184"/>
                  <a:gd name="T22" fmla="*/ 46 w 93"/>
                  <a:gd name="T23" fmla="*/ 74 h 184"/>
                  <a:gd name="T24" fmla="*/ 19 w 93"/>
                  <a:gd name="T25" fmla="*/ 4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84">
                    <a:moveTo>
                      <a:pt x="51" y="93"/>
                    </a:moveTo>
                    <a:cubicBezTo>
                      <a:pt x="75" y="90"/>
                      <a:pt x="93" y="71"/>
                      <a:pt x="93" y="47"/>
                    </a:cubicBezTo>
                    <a:cubicBezTo>
                      <a:pt x="93" y="21"/>
                      <a:pt x="72" y="0"/>
                      <a:pt x="46" y="0"/>
                    </a:cubicBezTo>
                    <a:cubicBezTo>
                      <a:pt x="21" y="0"/>
                      <a:pt x="0" y="21"/>
                      <a:pt x="0" y="47"/>
                    </a:cubicBezTo>
                    <a:cubicBezTo>
                      <a:pt x="0" y="69"/>
                      <a:pt x="15" y="87"/>
                      <a:pt x="36" y="92"/>
                    </a:cubicBezTo>
                    <a:cubicBezTo>
                      <a:pt x="36" y="184"/>
                      <a:pt x="36" y="184"/>
                      <a:pt x="36" y="184"/>
                    </a:cubicBezTo>
                    <a:cubicBezTo>
                      <a:pt x="51" y="184"/>
                      <a:pt x="51" y="184"/>
                      <a:pt x="51" y="184"/>
                    </a:cubicBezTo>
                    <a:lnTo>
                      <a:pt x="51" y="93"/>
                    </a:lnTo>
                    <a:close/>
                    <a:moveTo>
                      <a:pt x="19" y="47"/>
                    </a:moveTo>
                    <a:cubicBezTo>
                      <a:pt x="19" y="32"/>
                      <a:pt x="31" y="19"/>
                      <a:pt x="46" y="19"/>
                    </a:cubicBezTo>
                    <a:cubicBezTo>
                      <a:pt x="61" y="19"/>
                      <a:pt x="74" y="32"/>
                      <a:pt x="74" y="47"/>
                    </a:cubicBezTo>
                    <a:cubicBezTo>
                      <a:pt x="74" y="62"/>
                      <a:pt x="61" y="74"/>
                      <a:pt x="46" y="74"/>
                    </a:cubicBezTo>
                    <a:cubicBezTo>
                      <a:pt x="31" y="74"/>
                      <a:pt x="19" y="62"/>
                      <a:pt x="19" y="47"/>
                    </a:cubicBezTo>
                    <a:close/>
                  </a:path>
                </a:pathLst>
              </a:custGeom>
              <a:solidFill>
                <a:srgbClr val="16B6C2"/>
              </a:solidFill>
              <a:ln>
                <a:noFill/>
              </a:ln>
            </p:spPr>
            <p:txBody>
              <a:bodyPr vert="horz" wrap="square" lIns="68580" tIns="34290" rIns="68580" bIns="34290" numCol="1" anchor="t" anchorCtr="0" compatLnSpc="1"/>
              <a:lstStyle/>
              <a:p>
                <a:endParaRPr lang="id-ID" sz="1350"/>
              </a:p>
            </p:txBody>
          </p:sp>
          <p:sp>
            <p:nvSpPr>
              <p:cNvPr id="20" name="Freeform 44"/>
              <p:cNvSpPr/>
              <p:nvPr/>
            </p:nvSpPr>
            <p:spPr bwMode="auto">
              <a:xfrm flipH="1">
                <a:off x="10471" y="4410"/>
                <a:ext cx="644" cy="761"/>
              </a:xfrm>
              <a:custGeom>
                <a:avLst/>
                <a:gdLst>
                  <a:gd name="T0" fmla="*/ 50 w 65"/>
                  <a:gd name="T1" fmla="*/ 0 h 77"/>
                  <a:gd name="T2" fmla="*/ 50 w 65"/>
                  <a:gd name="T3" fmla="*/ 0 h 77"/>
                  <a:gd name="T4" fmla="*/ 2 w 65"/>
                  <a:gd name="T5" fmla="*/ 61 h 77"/>
                  <a:gd name="T6" fmla="*/ 0 w 65"/>
                  <a:gd name="T7" fmla="*/ 61 h 77"/>
                  <a:gd name="T8" fmla="*/ 0 w 65"/>
                  <a:gd name="T9" fmla="*/ 77 h 77"/>
                  <a:gd name="T10" fmla="*/ 2 w 65"/>
                  <a:gd name="T11" fmla="*/ 77 h 77"/>
                  <a:gd name="T12" fmla="*/ 43 w 65"/>
                  <a:gd name="T13" fmla="*/ 63 h 77"/>
                  <a:gd name="T14" fmla="*/ 65 w 65"/>
                  <a:gd name="T15" fmla="*/ 0 h 77"/>
                  <a:gd name="T16" fmla="*/ 65 w 65"/>
                  <a:gd name="T17" fmla="*/ 0 h 77"/>
                  <a:gd name="T18" fmla="*/ 50 w 65"/>
                  <a:gd name="T1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77">
                    <a:moveTo>
                      <a:pt x="50" y="0"/>
                    </a:moveTo>
                    <a:cubicBezTo>
                      <a:pt x="50" y="0"/>
                      <a:pt x="50" y="0"/>
                      <a:pt x="50" y="0"/>
                    </a:cubicBezTo>
                    <a:cubicBezTo>
                      <a:pt x="50" y="23"/>
                      <a:pt x="44" y="61"/>
                      <a:pt x="2" y="61"/>
                    </a:cubicBezTo>
                    <a:cubicBezTo>
                      <a:pt x="0" y="61"/>
                      <a:pt x="0" y="61"/>
                      <a:pt x="0" y="61"/>
                    </a:cubicBezTo>
                    <a:cubicBezTo>
                      <a:pt x="0" y="77"/>
                      <a:pt x="0" y="77"/>
                      <a:pt x="0" y="77"/>
                    </a:cubicBezTo>
                    <a:cubicBezTo>
                      <a:pt x="2" y="77"/>
                      <a:pt x="2" y="77"/>
                      <a:pt x="2" y="77"/>
                    </a:cubicBezTo>
                    <a:cubicBezTo>
                      <a:pt x="13" y="77"/>
                      <a:pt x="29" y="75"/>
                      <a:pt x="43" y="63"/>
                    </a:cubicBezTo>
                    <a:cubicBezTo>
                      <a:pt x="58" y="50"/>
                      <a:pt x="65" y="29"/>
                      <a:pt x="65" y="0"/>
                    </a:cubicBezTo>
                    <a:cubicBezTo>
                      <a:pt x="65" y="0"/>
                      <a:pt x="65" y="0"/>
                      <a:pt x="65" y="0"/>
                    </a:cubicBezTo>
                    <a:lnTo>
                      <a:pt x="50" y="0"/>
                    </a:lnTo>
                    <a:close/>
                  </a:path>
                </a:pathLst>
              </a:custGeom>
              <a:solidFill>
                <a:srgbClr val="16B6C2"/>
              </a:solidFill>
              <a:ln>
                <a:noFill/>
              </a:ln>
            </p:spPr>
            <p:txBody>
              <a:bodyPr vert="horz" wrap="square" lIns="68580" tIns="34290" rIns="68580" bIns="34290" numCol="1" anchor="t" anchorCtr="0" compatLnSpc="1"/>
              <a:lstStyle/>
              <a:p>
                <a:endParaRPr lang="id-ID" sz="1350">
                  <a:solidFill>
                    <a:schemeClr val="accent5"/>
                  </a:solidFill>
                </a:endParaRPr>
              </a:p>
            </p:txBody>
          </p:sp>
          <p:sp>
            <p:nvSpPr>
              <p:cNvPr id="21" name="Rectangle 45"/>
              <p:cNvSpPr>
                <a:spLocks noChangeArrowheads="1"/>
              </p:cNvSpPr>
              <p:nvPr/>
            </p:nvSpPr>
            <p:spPr bwMode="auto">
              <a:xfrm flipH="1">
                <a:off x="8710" y="5583"/>
                <a:ext cx="3765" cy="144"/>
              </a:xfrm>
              <a:prstGeom prst="rect">
                <a:avLst/>
              </a:prstGeom>
              <a:solidFill>
                <a:srgbClr val="EAA700"/>
              </a:solidFill>
              <a:ln>
                <a:noFill/>
              </a:ln>
            </p:spPr>
            <p:txBody>
              <a:bodyPr vert="horz" wrap="square" lIns="68580" tIns="34290" rIns="68580" bIns="34290" numCol="1" anchor="t" anchorCtr="0" compatLnSpc="1"/>
              <a:lstStyle/>
              <a:p>
                <a:endParaRPr lang="id-ID" sz="1350"/>
              </a:p>
            </p:txBody>
          </p:sp>
          <p:sp>
            <p:nvSpPr>
              <p:cNvPr id="43" name="Freeform 46"/>
              <p:cNvSpPr/>
              <p:nvPr/>
            </p:nvSpPr>
            <p:spPr bwMode="auto">
              <a:xfrm flipH="1">
                <a:off x="8095" y="4978"/>
                <a:ext cx="615" cy="753"/>
              </a:xfrm>
              <a:custGeom>
                <a:avLst/>
                <a:gdLst>
                  <a:gd name="T0" fmla="*/ 46 w 62"/>
                  <a:gd name="T1" fmla="*/ 0 h 76"/>
                  <a:gd name="T2" fmla="*/ 46 w 62"/>
                  <a:gd name="T3" fmla="*/ 0 h 76"/>
                  <a:gd name="T4" fmla="*/ 1 w 62"/>
                  <a:gd name="T5" fmla="*/ 61 h 76"/>
                  <a:gd name="T6" fmla="*/ 0 w 62"/>
                  <a:gd name="T7" fmla="*/ 61 h 76"/>
                  <a:gd name="T8" fmla="*/ 0 w 62"/>
                  <a:gd name="T9" fmla="*/ 76 h 76"/>
                  <a:gd name="T10" fmla="*/ 1 w 62"/>
                  <a:gd name="T11" fmla="*/ 76 h 76"/>
                  <a:gd name="T12" fmla="*/ 62 w 62"/>
                  <a:gd name="T13" fmla="*/ 0 h 76"/>
                  <a:gd name="T14" fmla="*/ 62 w 62"/>
                  <a:gd name="T15" fmla="*/ 0 h 76"/>
                  <a:gd name="T16" fmla="*/ 46 w 62"/>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76">
                    <a:moveTo>
                      <a:pt x="46" y="0"/>
                    </a:moveTo>
                    <a:cubicBezTo>
                      <a:pt x="46" y="0"/>
                      <a:pt x="46" y="0"/>
                      <a:pt x="46" y="0"/>
                    </a:cubicBezTo>
                    <a:cubicBezTo>
                      <a:pt x="46" y="55"/>
                      <a:pt x="14" y="61"/>
                      <a:pt x="1" y="61"/>
                    </a:cubicBezTo>
                    <a:cubicBezTo>
                      <a:pt x="0" y="61"/>
                      <a:pt x="0" y="61"/>
                      <a:pt x="0" y="61"/>
                    </a:cubicBezTo>
                    <a:cubicBezTo>
                      <a:pt x="0" y="76"/>
                      <a:pt x="0" y="76"/>
                      <a:pt x="0" y="76"/>
                    </a:cubicBezTo>
                    <a:cubicBezTo>
                      <a:pt x="1" y="76"/>
                      <a:pt x="1" y="76"/>
                      <a:pt x="1" y="76"/>
                    </a:cubicBezTo>
                    <a:cubicBezTo>
                      <a:pt x="38" y="76"/>
                      <a:pt x="62" y="47"/>
                      <a:pt x="62" y="0"/>
                    </a:cubicBezTo>
                    <a:cubicBezTo>
                      <a:pt x="62" y="0"/>
                      <a:pt x="62" y="0"/>
                      <a:pt x="62" y="0"/>
                    </a:cubicBezTo>
                    <a:lnTo>
                      <a:pt x="46" y="0"/>
                    </a:lnTo>
                    <a:close/>
                  </a:path>
                </a:pathLst>
              </a:custGeom>
              <a:solidFill>
                <a:srgbClr val="EAA700"/>
              </a:solidFill>
              <a:ln>
                <a:noFill/>
              </a:ln>
            </p:spPr>
            <p:txBody>
              <a:bodyPr vert="horz" wrap="square" lIns="68580" tIns="34290" rIns="68580" bIns="34290" numCol="1" anchor="t" anchorCtr="0" compatLnSpc="1"/>
              <a:lstStyle/>
              <a:p>
                <a:endParaRPr lang="id-ID" sz="1350"/>
              </a:p>
            </p:txBody>
          </p:sp>
          <p:sp>
            <p:nvSpPr>
              <p:cNvPr id="44" name="Freeform 47"/>
              <p:cNvSpPr>
                <a:spLocks noEditPoints="1"/>
              </p:cNvSpPr>
              <p:nvPr/>
            </p:nvSpPr>
            <p:spPr bwMode="auto">
              <a:xfrm flipH="1">
                <a:off x="7708" y="2579"/>
                <a:ext cx="912" cy="2117"/>
              </a:xfrm>
              <a:custGeom>
                <a:avLst/>
                <a:gdLst>
                  <a:gd name="T0" fmla="*/ 53 w 92"/>
                  <a:gd name="T1" fmla="*/ 93 h 213"/>
                  <a:gd name="T2" fmla="*/ 92 w 92"/>
                  <a:gd name="T3" fmla="*/ 47 h 213"/>
                  <a:gd name="T4" fmla="*/ 46 w 92"/>
                  <a:gd name="T5" fmla="*/ 0 h 213"/>
                  <a:gd name="T6" fmla="*/ 0 w 92"/>
                  <a:gd name="T7" fmla="*/ 47 h 213"/>
                  <a:gd name="T8" fmla="*/ 37 w 92"/>
                  <a:gd name="T9" fmla="*/ 92 h 213"/>
                  <a:gd name="T10" fmla="*/ 37 w 92"/>
                  <a:gd name="T11" fmla="*/ 213 h 213"/>
                  <a:gd name="T12" fmla="*/ 53 w 92"/>
                  <a:gd name="T13" fmla="*/ 213 h 213"/>
                  <a:gd name="T14" fmla="*/ 53 w 92"/>
                  <a:gd name="T15" fmla="*/ 93 h 213"/>
                  <a:gd name="T16" fmla="*/ 19 w 92"/>
                  <a:gd name="T17" fmla="*/ 47 h 213"/>
                  <a:gd name="T18" fmla="*/ 46 w 92"/>
                  <a:gd name="T19" fmla="*/ 19 h 213"/>
                  <a:gd name="T20" fmla="*/ 73 w 92"/>
                  <a:gd name="T21" fmla="*/ 47 h 213"/>
                  <a:gd name="T22" fmla="*/ 46 w 92"/>
                  <a:gd name="T23" fmla="*/ 74 h 213"/>
                  <a:gd name="T24" fmla="*/ 19 w 92"/>
                  <a:gd name="T25" fmla="*/ 4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213">
                    <a:moveTo>
                      <a:pt x="53" y="93"/>
                    </a:moveTo>
                    <a:cubicBezTo>
                      <a:pt x="75" y="89"/>
                      <a:pt x="92" y="70"/>
                      <a:pt x="92" y="47"/>
                    </a:cubicBezTo>
                    <a:cubicBezTo>
                      <a:pt x="92" y="21"/>
                      <a:pt x="72" y="0"/>
                      <a:pt x="46" y="0"/>
                    </a:cubicBezTo>
                    <a:cubicBezTo>
                      <a:pt x="20" y="0"/>
                      <a:pt x="0" y="21"/>
                      <a:pt x="0" y="47"/>
                    </a:cubicBezTo>
                    <a:cubicBezTo>
                      <a:pt x="0" y="69"/>
                      <a:pt x="16" y="88"/>
                      <a:pt x="37" y="92"/>
                    </a:cubicBezTo>
                    <a:cubicBezTo>
                      <a:pt x="37" y="213"/>
                      <a:pt x="37" y="213"/>
                      <a:pt x="37" y="213"/>
                    </a:cubicBezTo>
                    <a:cubicBezTo>
                      <a:pt x="53" y="213"/>
                      <a:pt x="53" y="213"/>
                      <a:pt x="53" y="213"/>
                    </a:cubicBezTo>
                    <a:lnTo>
                      <a:pt x="53" y="93"/>
                    </a:lnTo>
                    <a:close/>
                    <a:moveTo>
                      <a:pt x="19" y="47"/>
                    </a:moveTo>
                    <a:cubicBezTo>
                      <a:pt x="19" y="32"/>
                      <a:pt x="31" y="19"/>
                      <a:pt x="46" y="19"/>
                    </a:cubicBezTo>
                    <a:cubicBezTo>
                      <a:pt x="61" y="19"/>
                      <a:pt x="73" y="32"/>
                      <a:pt x="73" y="47"/>
                    </a:cubicBezTo>
                    <a:cubicBezTo>
                      <a:pt x="73" y="62"/>
                      <a:pt x="61" y="74"/>
                      <a:pt x="46" y="74"/>
                    </a:cubicBezTo>
                    <a:cubicBezTo>
                      <a:pt x="31" y="74"/>
                      <a:pt x="19" y="62"/>
                      <a:pt x="19" y="47"/>
                    </a:cubicBezTo>
                    <a:close/>
                  </a:path>
                </a:pathLst>
              </a:custGeom>
              <a:solidFill>
                <a:srgbClr val="EAA700"/>
              </a:solidFill>
              <a:ln>
                <a:noFill/>
              </a:ln>
            </p:spPr>
            <p:txBody>
              <a:bodyPr vert="horz" wrap="square" lIns="68580" tIns="34290" rIns="68580" bIns="34290" numCol="1" anchor="t" anchorCtr="0" compatLnSpc="1"/>
              <a:lstStyle/>
              <a:p>
                <a:endParaRPr lang="id-ID" sz="1350"/>
              </a:p>
            </p:txBody>
          </p:sp>
          <p:sp>
            <p:nvSpPr>
              <p:cNvPr id="45" name="Rectangle 48"/>
              <p:cNvSpPr>
                <a:spLocks noChangeArrowheads="1"/>
              </p:cNvSpPr>
              <p:nvPr/>
            </p:nvSpPr>
            <p:spPr bwMode="auto">
              <a:xfrm flipH="1">
                <a:off x="3925" y="6566"/>
                <a:ext cx="8589" cy="146"/>
              </a:xfrm>
              <a:prstGeom prst="rect">
                <a:avLst/>
              </a:prstGeom>
              <a:solidFill>
                <a:srgbClr val="DB1951"/>
              </a:solidFill>
              <a:ln>
                <a:noFill/>
              </a:ln>
            </p:spPr>
            <p:txBody>
              <a:bodyPr vert="horz" wrap="square" lIns="68580" tIns="34290" rIns="68580" bIns="34290" numCol="1" anchor="t" anchorCtr="0" compatLnSpc="1"/>
              <a:lstStyle/>
              <a:p>
                <a:endParaRPr lang="id-ID" sz="1350"/>
              </a:p>
            </p:txBody>
          </p:sp>
          <p:sp>
            <p:nvSpPr>
              <p:cNvPr id="50" name="Freeform 49"/>
              <p:cNvSpPr>
                <a:spLocks noEditPoints="1"/>
              </p:cNvSpPr>
              <p:nvPr/>
            </p:nvSpPr>
            <p:spPr bwMode="auto">
              <a:xfrm flipH="1">
                <a:off x="2930" y="2582"/>
                <a:ext cx="920" cy="2284"/>
              </a:xfrm>
              <a:custGeom>
                <a:avLst/>
                <a:gdLst>
                  <a:gd name="T0" fmla="*/ 54 w 93"/>
                  <a:gd name="T1" fmla="*/ 92 h 230"/>
                  <a:gd name="T2" fmla="*/ 93 w 93"/>
                  <a:gd name="T3" fmla="*/ 47 h 230"/>
                  <a:gd name="T4" fmla="*/ 47 w 93"/>
                  <a:gd name="T5" fmla="*/ 0 h 230"/>
                  <a:gd name="T6" fmla="*/ 0 w 93"/>
                  <a:gd name="T7" fmla="*/ 47 h 230"/>
                  <a:gd name="T8" fmla="*/ 39 w 93"/>
                  <a:gd name="T9" fmla="*/ 92 h 230"/>
                  <a:gd name="T10" fmla="*/ 39 w 93"/>
                  <a:gd name="T11" fmla="*/ 230 h 230"/>
                  <a:gd name="T12" fmla="*/ 54 w 93"/>
                  <a:gd name="T13" fmla="*/ 230 h 230"/>
                  <a:gd name="T14" fmla="*/ 54 w 93"/>
                  <a:gd name="T15" fmla="*/ 92 h 230"/>
                  <a:gd name="T16" fmla="*/ 19 w 93"/>
                  <a:gd name="T17" fmla="*/ 47 h 230"/>
                  <a:gd name="T18" fmla="*/ 47 w 93"/>
                  <a:gd name="T19" fmla="*/ 19 h 230"/>
                  <a:gd name="T20" fmla="*/ 74 w 93"/>
                  <a:gd name="T21" fmla="*/ 47 h 230"/>
                  <a:gd name="T22" fmla="*/ 47 w 93"/>
                  <a:gd name="T23" fmla="*/ 74 h 230"/>
                  <a:gd name="T24" fmla="*/ 19 w 93"/>
                  <a:gd name="T25" fmla="*/ 4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230">
                    <a:moveTo>
                      <a:pt x="54" y="92"/>
                    </a:moveTo>
                    <a:cubicBezTo>
                      <a:pt x="76" y="89"/>
                      <a:pt x="93" y="70"/>
                      <a:pt x="93" y="47"/>
                    </a:cubicBezTo>
                    <a:cubicBezTo>
                      <a:pt x="93" y="21"/>
                      <a:pt x="72" y="0"/>
                      <a:pt x="47" y="0"/>
                    </a:cubicBezTo>
                    <a:cubicBezTo>
                      <a:pt x="21" y="0"/>
                      <a:pt x="0" y="21"/>
                      <a:pt x="0" y="47"/>
                    </a:cubicBezTo>
                    <a:cubicBezTo>
                      <a:pt x="0" y="70"/>
                      <a:pt x="17" y="89"/>
                      <a:pt x="39" y="92"/>
                    </a:cubicBezTo>
                    <a:cubicBezTo>
                      <a:pt x="39" y="230"/>
                      <a:pt x="39" y="230"/>
                      <a:pt x="39" y="230"/>
                    </a:cubicBezTo>
                    <a:cubicBezTo>
                      <a:pt x="54" y="230"/>
                      <a:pt x="54" y="230"/>
                      <a:pt x="54" y="230"/>
                    </a:cubicBezTo>
                    <a:lnTo>
                      <a:pt x="54" y="92"/>
                    </a:lnTo>
                    <a:close/>
                    <a:moveTo>
                      <a:pt x="19" y="47"/>
                    </a:moveTo>
                    <a:cubicBezTo>
                      <a:pt x="19" y="32"/>
                      <a:pt x="31" y="19"/>
                      <a:pt x="47" y="19"/>
                    </a:cubicBezTo>
                    <a:cubicBezTo>
                      <a:pt x="62" y="19"/>
                      <a:pt x="74" y="32"/>
                      <a:pt x="74" y="47"/>
                    </a:cubicBezTo>
                    <a:cubicBezTo>
                      <a:pt x="74" y="62"/>
                      <a:pt x="62" y="74"/>
                      <a:pt x="47" y="74"/>
                    </a:cubicBezTo>
                    <a:cubicBezTo>
                      <a:pt x="31" y="74"/>
                      <a:pt x="19" y="62"/>
                      <a:pt x="19" y="47"/>
                    </a:cubicBezTo>
                    <a:close/>
                  </a:path>
                </a:pathLst>
              </a:custGeom>
              <a:solidFill>
                <a:srgbClr val="DB1951"/>
              </a:solidFill>
              <a:ln>
                <a:noFill/>
              </a:ln>
            </p:spPr>
            <p:txBody>
              <a:bodyPr vert="horz" wrap="square" lIns="68580" tIns="34290" rIns="68580" bIns="34290" numCol="1" anchor="t" anchorCtr="0" compatLnSpc="1"/>
              <a:lstStyle/>
              <a:p>
                <a:endParaRPr lang="id-ID" sz="1350"/>
              </a:p>
            </p:txBody>
          </p:sp>
          <p:sp>
            <p:nvSpPr>
              <p:cNvPr id="51" name="Freeform 50"/>
              <p:cNvSpPr/>
              <p:nvPr/>
            </p:nvSpPr>
            <p:spPr bwMode="auto">
              <a:xfrm flipH="1">
                <a:off x="3317" y="5830"/>
                <a:ext cx="720" cy="883"/>
              </a:xfrm>
              <a:custGeom>
                <a:avLst/>
                <a:gdLst>
                  <a:gd name="T0" fmla="*/ 58 w 73"/>
                  <a:gd name="T1" fmla="*/ 0 h 89"/>
                  <a:gd name="T2" fmla="*/ 58 w 73"/>
                  <a:gd name="T3" fmla="*/ 1 h 89"/>
                  <a:gd name="T4" fmla="*/ 1 w 73"/>
                  <a:gd name="T5" fmla="*/ 74 h 89"/>
                  <a:gd name="T6" fmla="*/ 0 w 73"/>
                  <a:gd name="T7" fmla="*/ 74 h 89"/>
                  <a:gd name="T8" fmla="*/ 0 w 73"/>
                  <a:gd name="T9" fmla="*/ 89 h 89"/>
                  <a:gd name="T10" fmla="*/ 1 w 73"/>
                  <a:gd name="T11" fmla="*/ 89 h 89"/>
                  <a:gd name="T12" fmla="*/ 58 w 73"/>
                  <a:gd name="T13" fmla="*/ 60 h 89"/>
                  <a:gd name="T14" fmla="*/ 73 w 73"/>
                  <a:gd name="T15" fmla="*/ 1 h 89"/>
                  <a:gd name="T16" fmla="*/ 73 w 73"/>
                  <a:gd name="T17" fmla="*/ 0 h 89"/>
                  <a:gd name="T18" fmla="*/ 58 w 73"/>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89">
                    <a:moveTo>
                      <a:pt x="58" y="0"/>
                    </a:moveTo>
                    <a:cubicBezTo>
                      <a:pt x="58" y="1"/>
                      <a:pt x="58" y="1"/>
                      <a:pt x="58" y="1"/>
                    </a:cubicBezTo>
                    <a:cubicBezTo>
                      <a:pt x="58" y="23"/>
                      <a:pt x="52" y="74"/>
                      <a:pt x="1" y="74"/>
                    </a:cubicBezTo>
                    <a:cubicBezTo>
                      <a:pt x="0" y="74"/>
                      <a:pt x="0" y="74"/>
                      <a:pt x="0" y="74"/>
                    </a:cubicBezTo>
                    <a:cubicBezTo>
                      <a:pt x="0" y="89"/>
                      <a:pt x="0" y="89"/>
                      <a:pt x="0" y="89"/>
                    </a:cubicBezTo>
                    <a:cubicBezTo>
                      <a:pt x="1" y="89"/>
                      <a:pt x="1" y="89"/>
                      <a:pt x="1" y="89"/>
                    </a:cubicBezTo>
                    <a:cubicBezTo>
                      <a:pt x="26" y="89"/>
                      <a:pt x="45" y="79"/>
                      <a:pt x="58" y="60"/>
                    </a:cubicBezTo>
                    <a:cubicBezTo>
                      <a:pt x="71" y="41"/>
                      <a:pt x="73" y="17"/>
                      <a:pt x="73" y="1"/>
                    </a:cubicBezTo>
                    <a:cubicBezTo>
                      <a:pt x="73" y="0"/>
                      <a:pt x="73" y="0"/>
                      <a:pt x="73" y="0"/>
                    </a:cubicBezTo>
                    <a:lnTo>
                      <a:pt x="58" y="0"/>
                    </a:lnTo>
                    <a:close/>
                  </a:path>
                </a:pathLst>
              </a:custGeom>
              <a:solidFill>
                <a:srgbClr val="DB1951"/>
              </a:solidFill>
              <a:ln>
                <a:noFill/>
              </a:ln>
            </p:spPr>
            <p:txBody>
              <a:bodyPr vert="horz" wrap="square" lIns="68580" tIns="34290" rIns="68580" bIns="34290" numCol="1" anchor="t" anchorCtr="0" compatLnSpc="1"/>
              <a:lstStyle/>
              <a:p>
                <a:endParaRPr lang="id-ID" sz="1350"/>
              </a:p>
            </p:txBody>
          </p:sp>
          <p:grpSp>
            <p:nvGrpSpPr>
              <p:cNvPr id="55" name="Group 21"/>
              <p:cNvGrpSpPr/>
              <p:nvPr/>
            </p:nvGrpSpPr>
            <p:grpSpPr>
              <a:xfrm flipH="1">
                <a:off x="13696" y="2488"/>
                <a:ext cx="382" cy="461"/>
                <a:chOff x="134906" y="3220464"/>
                <a:chExt cx="730251" cy="881063"/>
              </a:xfrm>
              <a:solidFill>
                <a:schemeClr val="bg1"/>
              </a:solidFill>
            </p:grpSpPr>
            <p:sp>
              <p:nvSpPr>
                <p:cNvPr id="56" name="Freeform 34"/>
                <p:cNvSpPr/>
                <p:nvPr/>
              </p:nvSpPr>
              <p:spPr bwMode="auto">
                <a:xfrm>
                  <a:off x="134906" y="3220464"/>
                  <a:ext cx="730251" cy="577851"/>
                </a:xfrm>
                <a:custGeom>
                  <a:avLst/>
                  <a:gdLst>
                    <a:gd name="T0" fmla="*/ 124 w 192"/>
                    <a:gd name="T1" fmla="*/ 96 h 152"/>
                    <a:gd name="T2" fmla="*/ 116 w 192"/>
                    <a:gd name="T3" fmla="*/ 92 h 152"/>
                    <a:gd name="T4" fmla="*/ 116 w 192"/>
                    <a:gd name="T5" fmla="*/ 80 h 152"/>
                    <a:gd name="T6" fmla="*/ 120 w 192"/>
                    <a:gd name="T7" fmla="*/ 60 h 152"/>
                    <a:gd name="T8" fmla="*/ 121 w 192"/>
                    <a:gd name="T9" fmla="*/ 25 h 152"/>
                    <a:gd name="T10" fmla="*/ 96 w 192"/>
                    <a:gd name="T11" fmla="*/ 0 h 152"/>
                    <a:gd name="T12" fmla="*/ 72 w 192"/>
                    <a:gd name="T13" fmla="*/ 24 h 152"/>
                    <a:gd name="T14" fmla="*/ 72 w 192"/>
                    <a:gd name="T15" fmla="*/ 60 h 152"/>
                    <a:gd name="T16" fmla="*/ 76 w 192"/>
                    <a:gd name="T17" fmla="*/ 80 h 152"/>
                    <a:gd name="T18" fmla="*/ 76 w 192"/>
                    <a:gd name="T19" fmla="*/ 92 h 152"/>
                    <a:gd name="T20" fmla="*/ 68 w 192"/>
                    <a:gd name="T21" fmla="*/ 96 h 152"/>
                    <a:gd name="T22" fmla="*/ 16 w 192"/>
                    <a:gd name="T23" fmla="*/ 96 h 152"/>
                    <a:gd name="T24" fmla="*/ 0 w 192"/>
                    <a:gd name="T25" fmla="*/ 116 h 152"/>
                    <a:gd name="T26" fmla="*/ 0 w 192"/>
                    <a:gd name="T27" fmla="*/ 152 h 152"/>
                    <a:gd name="T28" fmla="*/ 192 w 192"/>
                    <a:gd name="T29" fmla="*/ 152 h 152"/>
                    <a:gd name="T30" fmla="*/ 192 w 192"/>
                    <a:gd name="T31" fmla="*/ 116 h 152"/>
                    <a:gd name="T32" fmla="*/ 176 w 192"/>
                    <a:gd name="T33" fmla="*/ 96 h 152"/>
                    <a:gd name="T34" fmla="*/ 124 w 192"/>
                    <a:gd name="T35"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52">
                      <a:moveTo>
                        <a:pt x="124" y="96"/>
                      </a:moveTo>
                      <a:cubicBezTo>
                        <a:pt x="121" y="96"/>
                        <a:pt x="118" y="95"/>
                        <a:pt x="116" y="92"/>
                      </a:cubicBezTo>
                      <a:cubicBezTo>
                        <a:pt x="114" y="89"/>
                        <a:pt x="115" y="83"/>
                        <a:pt x="116" y="80"/>
                      </a:cubicBezTo>
                      <a:cubicBezTo>
                        <a:pt x="119" y="72"/>
                        <a:pt x="120" y="68"/>
                        <a:pt x="120" y="60"/>
                      </a:cubicBezTo>
                      <a:cubicBezTo>
                        <a:pt x="121" y="25"/>
                        <a:pt x="121" y="25"/>
                        <a:pt x="121" y="25"/>
                      </a:cubicBezTo>
                      <a:cubicBezTo>
                        <a:pt x="121" y="11"/>
                        <a:pt x="110" y="0"/>
                        <a:pt x="96" y="0"/>
                      </a:cubicBezTo>
                      <a:cubicBezTo>
                        <a:pt x="82" y="0"/>
                        <a:pt x="72" y="10"/>
                        <a:pt x="72" y="24"/>
                      </a:cubicBezTo>
                      <a:cubicBezTo>
                        <a:pt x="72" y="60"/>
                        <a:pt x="72" y="60"/>
                        <a:pt x="72" y="60"/>
                      </a:cubicBezTo>
                      <a:cubicBezTo>
                        <a:pt x="72" y="68"/>
                        <a:pt x="73" y="72"/>
                        <a:pt x="76" y="80"/>
                      </a:cubicBezTo>
                      <a:cubicBezTo>
                        <a:pt x="77" y="83"/>
                        <a:pt x="78" y="89"/>
                        <a:pt x="76" y="92"/>
                      </a:cubicBezTo>
                      <a:cubicBezTo>
                        <a:pt x="74" y="95"/>
                        <a:pt x="71" y="96"/>
                        <a:pt x="68" y="96"/>
                      </a:cubicBezTo>
                      <a:cubicBezTo>
                        <a:pt x="16" y="96"/>
                        <a:pt x="16" y="96"/>
                        <a:pt x="16" y="96"/>
                      </a:cubicBezTo>
                      <a:cubicBezTo>
                        <a:pt x="8" y="96"/>
                        <a:pt x="0" y="108"/>
                        <a:pt x="0" y="116"/>
                      </a:cubicBezTo>
                      <a:cubicBezTo>
                        <a:pt x="0" y="152"/>
                        <a:pt x="0" y="152"/>
                        <a:pt x="0" y="152"/>
                      </a:cubicBezTo>
                      <a:cubicBezTo>
                        <a:pt x="192" y="152"/>
                        <a:pt x="192" y="152"/>
                        <a:pt x="192" y="152"/>
                      </a:cubicBezTo>
                      <a:cubicBezTo>
                        <a:pt x="192" y="116"/>
                        <a:pt x="192" y="116"/>
                        <a:pt x="192" y="116"/>
                      </a:cubicBezTo>
                      <a:cubicBezTo>
                        <a:pt x="192" y="108"/>
                        <a:pt x="184" y="96"/>
                        <a:pt x="176" y="96"/>
                      </a:cubicBezTo>
                      <a:lnTo>
                        <a:pt x="124" y="96"/>
                      </a:lnTo>
                      <a:close/>
                    </a:path>
                  </a:pathLst>
                </a:custGeom>
                <a:grpFill/>
                <a:ln w="19050" cap="rnd">
                  <a:noFill/>
                  <a:prstDash val="solid"/>
                  <a:round/>
                </a:ln>
              </p:spPr>
              <p:txBody>
                <a:bodyPr vert="horz" wrap="square" lIns="91440" tIns="45720" rIns="91440" bIns="45720" numCol="1" anchor="t" anchorCtr="0" compatLnSpc="1"/>
                <a:lstStyle/>
                <a:p>
                  <a:endParaRPr lang="id-ID"/>
                </a:p>
              </p:txBody>
            </p:sp>
            <p:sp>
              <p:nvSpPr>
                <p:cNvPr id="57" name="Freeform 35"/>
                <p:cNvSpPr/>
                <p:nvPr/>
              </p:nvSpPr>
              <p:spPr bwMode="auto">
                <a:xfrm>
                  <a:off x="165069" y="3798314"/>
                  <a:ext cx="669926" cy="303213"/>
                </a:xfrm>
                <a:custGeom>
                  <a:avLst/>
                  <a:gdLst>
                    <a:gd name="T0" fmla="*/ 422 w 422"/>
                    <a:gd name="T1" fmla="*/ 191 h 191"/>
                    <a:gd name="T2" fmla="*/ 115 w 422"/>
                    <a:gd name="T3" fmla="*/ 191 h 191"/>
                    <a:gd name="T4" fmla="*/ 115 w 422"/>
                    <a:gd name="T5" fmla="*/ 95 h 191"/>
                    <a:gd name="T6" fmla="*/ 67 w 422"/>
                    <a:gd name="T7" fmla="*/ 191 h 191"/>
                    <a:gd name="T8" fmla="*/ 0 w 422"/>
                    <a:gd name="T9" fmla="*/ 191 h 191"/>
                    <a:gd name="T10" fmla="*/ 0 w 422"/>
                    <a:gd name="T11" fmla="*/ 0 h 191"/>
                    <a:gd name="T12" fmla="*/ 422 w 422"/>
                    <a:gd name="T13" fmla="*/ 0 h 191"/>
                    <a:gd name="T14" fmla="*/ 422 w 422"/>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2" h="191">
                      <a:moveTo>
                        <a:pt x="422" y="191"/>
                      </a:moveTo>
                      <a:lnTo>
                        <a:pt x="115" y="191"/>
                      </a:lnTo>
                      <a:lnTo>
                        <a:pt x="115" y="95"/>
                      </a:lnTo>
                      <a:lnTo>
                        <a:pt x="67" y="191"/>
                      </a:lnTo>
                      <a:lnTo>
                        <a:pt x="0" y="191"/>
                      </a:lnTo>
                      <a:lnTo>
                        <a:pt x="0" y="0"/>
                      </a:lnTo>
                      <a:lnTo>
                        <a:pt x="422" y="0"/>
                      </a:lnTo>
                      <a:lnTo>
                        <a:pt x="422" y="191"/>
                      </a:lnTo>
                      <a:close/>
                    </a:path>
                  </a:pathLst>
                </a:custGeom>
                <a:grpFill/>
                <a:ln w="19050" cap="rnd">
                  <a:noFill/>
                  <a:prstDash val="solid"/>
                  <a:round/>
                </a:ln>
              </p:spPr>
              <p:txBody>
                <a:bodyPr vert="horz" wrap="square" lIns="91440" tIns="45720" rIns="91440" bIns="45720" numCol="1" anchor="t" anchorCtr="0" compatLnSpc="1"/>
                <a:lstStyle/>
                <a:p>
                  <a:endParaRPr lang="id-ID"/>
                </a:p>
              </p:txBody>
            </p:sp>
            <p:sp>
              <p:nvSpPr>
                <p:cNvPr id="58" name="Line 36"/>
                <p:cNvSpPr>
                  <a:spLocks noChangeShapeType="1"/>
                </p:cNvSpPr>
                <p:nvPr/>
              </p:nvSpPr>
              <p:spPr bwMode="auto">
                <a:xfrm>
                  <a:off x="742919" y="3904677"/>
                  <a:ext cx="0" cy="196850"/>
                </a:xfrm>
                <a:prstGeom prst="line">
                  <a:avLst/>
                </a:prstGeom>
                <a:grpFill/>
                <a:ln w="19050" cap="rnd">
                  <a:noFill/>
                  <a:prstDash val="solid"/>
                  <a:round/>
                </a:ln>
              </p:spPr>
              <p:txBody>
                <a:bodyPr vert="horz" wrap="square" lIns="91440" tIns="45720" rIns="91440" bIns="45720" numCol="1" anchor="t" anchorCtr="0" compatLnSpc="1"/>
                <a:lstStyle/>
                <a:p>
                  <a:endParaRPr lang="id-ID"/>
                </a:p>
              </p:txBody>
            </p:sp>
            <p:sp>
              <p:nvSpPr>
                <p:cNvPr id="59" name="Line 37"/>
                <p:cNvSpPr>
                  <a:spLocks noChangeShapeType="1"/>
                </p:cNvSpPr>
                <p:nvPr/>
              </p:nvSpPr>
              <p:spPr bwMode="auto">
                <a:xfrm>
                  <a:off x="652432" y="3949127"/>
                  <a:ext cx="0" cy="152400"/>
                </a:xfrm>
                <a:prstGeom prst="line">
                  <a:avLst/>
                </a:prstGeom>
                <a:grpFill/>
                <a:ln w="19050" cap="rnd">
                  <a:noFill/>
                  <a:prstDash val="solid"/>
                  <a:round/>
                </a:ln>
              </p:spPr>
              <p:txBody>
                <a:bodyPr vert="horz" wrap="square" lIns="91440" tIns="45720" rIns="91440" bIns="45720" numCol="1" anchor="t" anchorCtr="0" compatLnSpc="1"/>
                <a:lstStyle/>
                <a:p>
                  <a:endParaRPr lang="id-ID"/>
                </a:p>
              </p:txBody>
            </p:sp>
            <p:sp>
              <p:nvSpPr>
                <p:cNvPr id="60" name="Line 38"/>
                <p:cNvSpPr>
                  <a:spLocks noChangeShapeType="1"/>
                </p:cNvSpPr>
                <p:nvPr/>
              </p:nvSpPr>
              <p:spPr bwMode="auto">
                <a:xfrm>
                  <a:off x="560357" y="4011039"/>
                  <a:ext cx="0" cy="90488"/>
                </a:xfrm>
                <a:prstGeom prst="line">
                  <a:avLst/>
                </a:prstGeom>
                <a:grpFill/>
                <a:ln w="19050" cap="rnd">
                  <a:noFill/>
                  <a:prstDash val="solid"/>
                  <a:round/>
                </a:ln>
              </p:spPr>
              <p:txBody>
                <a:bodyPr vert="horz" wrap="square" lIns="91440" tIns="45720" rIns="91440" bIns="45720" numCol="1" anchor="t" anchorCtr="0" compatLnSpc="1"/>
                <a:lstStyle/>
                <a:p>
                  <a:endParaRPr lang="id-ID"/>
                </a:p>
              </p:txBody>
            </p:sp>
            <p:sp>
              <p:nvSpPr>
                <p:cNvPr id="61" name="Oval 39"/>
                <p:cNvSpPr>
                  <a:spLocks noChangeArrowheads="1"/>
                </p:cNvSpPr>
                <p:nvPr/>
              </p:nvSpPr>
              <p:spPr bwMode="auto">
                <a:xfrm>
                  <a:off x="480981" y="3296664"/>
                  <a:ext cx="38100" cy="38100"/>
                </a:xfrm>
                <a:prstGeom prst="ellipse">
                  <a:avLst/>
                </a:prstGeom>
                <a:grpFill/>
                <a:ln w="19050" cap="rnd">
                  <a:noFill/>
                  <a:prstDash val="solid"/>
                  <a:round/>
                </a:ln>
              </p:spPr>
              <p:txBody>
                <a:bodyPr vert="horz" wrap="square" lIns="91440" tIns="45720" rIns="91440" bIns="45720" numCol="1" anchor="t" anchorCtr="0" compatLnSpc="1"/>
                <a:lstStyle/>
                <a:p>
                  <a:endParaRPr lang="id-ID"/>
                </a:p>
              </p:txBody>
            </p:sp>
          </p:grpSp>
          <p:sp>
            <p:nvSpPr>
              <p:cNvPr id="62" name="Freeform 5"/>
              <p:cNvSpPr>
                <a:spLocks noEditPoints="1"/>
              </p:cNvSpPr>
              <p:nvPr/>
            </p:nvSpPr>
            <p:spPr bwMode="auto">
              <a:xfrm flipH="1">
                <a:off x="13680" y="3900"/>
                <a:ext cx="413" cy="405"/>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5 h 204"/>
                  <a:gd name="T34" fmla="*/ 34 w 208"/>
                  <a:gd name="T35" fmla="*/ 138 h 204"/>
                  <a:gd name="T36" fmla="*/ 22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0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5"/>
                      <a:pt x="28" y="125"/>
                    </a:cubicBezTo>
                    <a:cubicBezTo>
                      <a:pt x="34" y="138"/>
                      <a:pt x="34" y="138"/>
                      <a:pt x="34" y="138"/>
                    </a:cubicBezTo>
                    <a:cubicBezTo>
                      <a:pt x="34" y="138"/>
                      <a:pt x="21" y="166"/>
                      <a:pt x="22" y="167"/>
                    </a:cubicBezTo>
                    <a:cubicBezTo>
                      <a:pt x="39" y="182"/>
                      <a:pt x="39" y="182"/>
                      <a:pt x="39" y="182"/>
                    </a:cubicBezTo>
                    <a:cubicBezTo>
                      <a:pt x="40" y="183"/>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moveTo>
                      <a:pt x="137" y="102"/>
                    </a:moveTo>
                    <a:cubicBezTo>
                      <a:pt x="137" y="120"/>
                      <a:pt x="122" y="135"/>
                      <a:pt x="104" y="135"/>
                    </a:cubicBezTo>
                    <a:cubicBezTo>
                      <a:pt x="85" y="135"/>
                      <a:pt x="70" y="120"/>
                      <a:pt x="70" y="102"/>
                    </a:cubicBezTo>
                    <a:cubicBezTo>
                      <a:pt x="70" y="84"/>
                      <a:pt x="85" y="69"/>
                      <a:pt x="104" y="69"/>
                    </a:cubicBezTo>
                    <a:cubicBezTo>
                      <a:pt x="122" y="69"/>
                      <a:pt x="137" y="84"/>
                      <a:pt x="137" y="102"/>
                    </a:cubicBezTo>
                  </a:path>
                </a:pathLst>
              </a:custGeom>
              <a:solidFill>
                <a:schemeClr val="bg1"/>
              </a:solidFill>
              <a:ln>
                <a:noFill/>
              </a:ln>
            </p:spPr>
            <p:txBody>
              <a:bodyPr vert="horz" wrap="square" lIns="91440" tIns="45720" rIns="91440" bIns="45720" numCol="1" anchor="t" anchorCtr="0" compatLnSpc="1"/>
              <a:lstStyle/>
              <a:p>
                <a:endParaRPr lang="id-ID"/>
              </a:p>
            </p:txBody>
          </p:sp>
          <p:grpSp>
            <p:nvGrpSpPr>
              <p:cNvPr id="63" name="Group 29"/>
              <p:cNvGrpSpPr/>
              <p:nvPr/>
            </p:nvGrpSpPr>
            <p:grpSpPr>
              <a:xfrm flipH="1">
                <a:off x="4251" y="2674"/>
                <a:ext cx="442" cy="675"/>
                <a:chOff x="6553" y="1835403"/>
                <a:chExt cx="576263" cy="879476"/>
              </a:xfrm>
              <a:solidFill>
                <a:srgbClr val="DB1951"/>
              </a:solidFill>
            </p:grpSpPr>
            <p:sp>
              <p:nvSpPr>
                <p:cNvPr id="64" name="Freeform 50"/>
                <p:cNvSpPr/>
                <p:nvPr/>
              </p:nvSpPr>
              <p:spPr bwMode="auto">
                <a:xfrm>
                  <a:off x="63703" y="1835403"/>
                  <a:ext cx="442913" cy="150813"/>
                </a:xfrm>
                <a:custGeom>
                  <a:avLst/>
                  <a:gdLst>
                    <a:gd name="T0" fmla="*/ 231 w 279"/>
                    <a:gd name="T1" fmla="*/ 95 h 95"/>
                    <a:gd name="T2" fmla="*/ 58 w 279"/>
                    <a:gd name="T3" fmla="*/ 95 h 95"/>
                    <a:gd name="T4" fmla="*/ 0 w 279"/>
                    <a:gd name="T5" fmla="*/ 0 h 95"/>
                    <a:gd name="T6" fmla="*/ 279 w 279"/>
                    <a:gd name="T7" fmla="*/ 0 h 95"/>
                    <a:gd name="T8" fmla="*/ 231 w 279"/>
                    <a:gd name="T9" fmla="*/ 95 h 95"/>
                  </a:gdLst>
                  <a:ahLst/>
                  <a:cxnLst>
                    <a:cxn ang="0">
                      <a:pos x="T0" y="T1"/>
                    </a:cxn>
                    <a:cxn ang="0">
                      <a:pos x="T2" y="T3"/>
                    </a:cxn>
                    <a:cxn ang="0">
                      <a:pos x="T4" y="T5"/>
                    </a:cxn>
                    <a:cxn ang="0">
                      <a:pos x="T6" y="T7"/>
                    </a:cxn>
                    <a:cxn ang="0">
                      <a:pos x="T8" y="T9"/>
                    </a:cxn>
                  </a:cxnLst>
                  <a:rect l="0" t="0" r="r" b="b"/>
                  <a:pathLst>
                    <a:path w="279" h="95">
                      <a:moveTo>
                        <a:pt x="231" y="95"/>
                      </a:moveTo>
                      <a:lnTo>
                        <a:pt x="58" y="95"/>
                      </a:lnTo>
                      <a:lnTo>
                        <a:pt x="0" y="0"/>
                      </a:lnTo>
                      <a:lnTo>
                        <a:pt x="279" y="0"/>
                      </a:lnTo>
                      <a:lnTo>
                        <a:pt x="231" y="95"/>
                      </a:lnTo>
                      <a:close/>
                    </a:path>
                  </a:pathLst>
                </a:custGeom>
                <a:grpFill/>
                <a:ln w="12700" cap="rnd">
                  <a:solidFill>
                    <a:schemeClr val="bg1"/>
                  </a:solidFill>
                  <a:prstDash val="solid"/>
                  <a:round/>
                </a:ln>
              </p:spPr>
              <p:txBody>
                <a:bodyPr vert="horz" wrap="square" lIns="91440" tIns="45720" rIns="91440" bIns="45720" numCol="1" anchor="t" anchorCtr="0" compatLnSpc="1"/>
                <a:lstStyle/>
                <a:p>
                  <a:endParaRPr lang="id-ID"/>
                </a:p>
              </p:txBody>
            </p:sp>
            <p:sp>
              <p:nvSpPr>
                <p:cNvPr id="65" name="Freeform 51"/>
                <p:cNvSpPr/>
                <p:nvPr/>
              </p:nvSpPr>
              <p:spPr bwMode="auto">
                <a:xfrm>
                  <a:off x="6553" y="1986216"/>
                  <a:ext cx="576263" cy="728663"/>
                </a:xfrm>
                <a:custGeom>
                  <a:avLst/>
                  <a:gdLst>
                    <a:gd name="T0" fmla="*/ 219 w 363"/>
                    <a:gd name="T1" fmla="*/ 459 h 459"/>
                    <a:gd name="T2" fmla="*/ 142 w 363"/>
                    <a:gd name="T3" fmla="*/ 459 h 459"/>
                    <a:gd name="T4" fmla="*/ 0 w 363"/>
                    <a:gd name="T5" fmla="*/ 158 h 459"/>
                    <a:gd name="T6" fmla="*/ 94 w 363"/>
                    <a:gd name="T7" fmla="*/ 0 h 459"/>
                    <a:gd name="T8" fmla="*/ 267 w 363"/>
                    <a:gd name="T9" fmla="*/ 0 h 459"/>
                    <a:gd name="T10" fmla="*/ 363 w 363"/>
                    <a:gd name="T11" fmla="*/ 158 h 459"/>
                    <a:gd name="T12" fmla="*/ 219 w 363"/>
                    <a:gd name="T13" fmla="*/ 459 h 459"/>
                  </a:gdLst>
                  <a:ahLst/>
                  <a:cxnLst>
                    <a:cxn ang="0">
                      <a:pos x="T0" y="T1"/>
                    </a:cxn>
                    <a:cxn ang="0">
                      <a:pos x="T2" y="T3"/>
                    </a:cxn>
                    <a:cxn ang="0">
                      <a:pos x="T4" y="T5"/>
                    </a:cxn>
                    <a:cxn ang="0">
                      <a:pos x="T6" y="T7"/>
                    </a:cxn>
                    <a:cxn ang="0">
                      <a:pos x="T8" y="T9"/>
                    </a:cxn>
                    <a:cxn ang="0">
                      <a:pos x="T10" y="T11"/>
                    </a:cxn>
                    <a:cxn ang="0">
                      <a:pos x="T12" y="T13"/>
                    </a:cxn>
                  </a:cxnLst>
                  <a:rect l="0" t="0" r="r" b="b"/>
                  <a:pathLst>
                    <a:path w="363" h="459">
                      <a:moveTo>
                        <a:pt x="219" y="459"/>
                      </a:moveTo>
                      <a:lnTo>
                        <a:pt x="142" y="459"/>
                      </a:lnTo>
                      <a:lnTo>
                        <a:pt x="0" y="158"/>
                      </a:lnTo>
                      <a:lnTo>
                        <a:pt x="94" y="0"/>
                      </a:lnTo>
                      <a:lnTo>
                        <a:pt x="267" y="0"/>
                      </a:lnTo>
                      <a:lnTo>
                        <a:pt x="363" y="158"/>
                      </a:lnTo>
                      <a:lnTo>
                        <a:pt x="219" y="459"/>
                      </a:lnTo>
                      <a:close/>
                    </a:path>
                  </a:pathLst>
                </a:custGeom>
                <a:grpFill/>
                <a:ln w="12700" cap="rnd">
                  <a:solidFill>
                    <a:schemeClr val="bg1"/>
                  </a:solidFill>
                  <a:prstDash val="solid"/>
                  <a:round/>
                </a:ln>
              </p:spPr>
              <p:txBody>
                <a:bodyPr vert="horz" wrap="square" lIns="91440" tIns="45720" rIns="91440" bIns="45720" numCol="1" anchor="t" anchorCtr="0" compatLnSpc="1"/>
                <a:lstStyle/>
                <a:p>
                  <a:endParaRPr lang="id-ID"/>
                </a:p>
              </p:txBody>
            </p:sp>
            <p:sp>
              <p:nvSpPr>
                <p:cNvPr id="66" name="Line 52"/>
                <p:cNvSpPr>
                  <a:spLocks noChangeShapeType="1"/>
                </p:cNvSpPr>
                <p:nvPr/>
              </p:nvSpPr>
              <p:spPr bwMode="auto">
                <a:xfrm>
                  <a:off x="292303" y="2291016"/>
                  <a:ext cx="0" cy="423863"/>
                </a:xfrm>
                <a:prstGeom prst="line">
                  <a:avLst/>
                </a:prstGeom>
                <a:grpFill/>
                <a:ln w="12700" cap="rnd">
                  <a:solidFill>
                    <a:schemeClr val="bg1"/>
                  </a:solidFill>
                  <a:prstDash val="solid"/>
                  <a:round/>
                </a:ln>
              </p:spPr>
              <p:txBody>
                <a:bodyPr vert="horz" wrap="square" lIns="91440" tIns="45720" rIns="91440" bIns="45720" numCol="1" anchor="t" anchorCtr="0" compatLnSpc="1"/>
                <a:lstStyle/>
                <a:p>
                  <a:endParaRPr lang="id-ID"/>
                </a:p>
              </p:txBody>
            </p:sp>
            <p:sp>
              <p:nvSpPr>
                <p:cNvPr id="67" name="Oval 53"/>
                <p:cNvSpPr>
                  <a:spLocks noChangeArrowheads="1"/>
                </p:cNvSpPr>
                <p:nvPr/>
              </p:nvSpPr>
              <p:spPr bwMode="auto">
                <a:xfrm>
                  <a:off x="216103" y="2138616"/>
                  <a:ext cx="152400" cy="152400"/>
                </a:xfrm>
                <a:prstGeom prst="ellipse">
                  <a:avLst/>
                </a:prstGeom>
                <a:grpFill/>
                <a:ln w="12700" cap="rnd">
                  <a:solidFill>
                    <a:schemeClr val="bg1"/>
                  </a:solidFill>
                  <a:prstDash val="solid"/>
                  <a:round/>
                </a:ln>
              </p:spPr>
              <p:txBody>
                <a:bodyPr vert="horz" wrap="square" lIns="91440" tIns="45720" rIns="91440" bIns="45720" numCol="1" anchor="t" anchorCtr="0" compatLnSpc="1"/>
                <a:lstStyle/>
                <a:p>
                  <a:endParaRPr lang="id-ID"/>
                </a:p>
              </p:txBody>
            </p:sp>
          </p:grpSp>
          <p:grpSp>
            <p:nvGrpSpPr>
              <p:cNvPr id="68" name="Group 40"/>
              <p:cNvGrpSpPr/>
              <p:nvPr/>
            </p:nvGrpSpPr>
            <p:grpSpPr>
              <a:xfrm flipH="1">
                <a:off x="11565" y="2622"/>
                <a:ext cx="563" cy="680"/>
                <a:chOff x="134906" y="3220464"/>
                <a:chExt cx="730251" cy="881063"/>
              </a:xfrm>
              <a:solidFill>
                <a:srgbClr val="16B6C2"/>
              </a:solidFill>
            </p:grpSpPr>
            <p:sp>
              <p:nvSpPr>
                <p:cNvPr id="69" name="Freeform 34"/>
                <p:cNvSpPr/>
                <p:nvPr/>
              </p:nvSpPr>
              <p:spPr bwMode="auto">
                <a:xfrm>
                  <a:off x="134906" y="3220464"/>
                  <a:ext cx="730251" cy="577851"/>
                </a:xfrm>
                <a:custGeom>
                  <a:avLst/>
                  <a:gdLst>
                    <a:gd name="T0" fmla="*/ 124 w 192"/>
                    <a:gd name="T1" fmla="*/ 96 h 152"/>
                    <a:gd name="T2" fmla="*/ 116 w 192"/>
                    <a:gd name="T3" fmla="*/ 92 h 152"/>
                    <a:gd name="T4" fmla="*/ 116 w 192"/>
                    <a:gd name="T5" fmla="*/ 80 h 152"/>
                    <a:gd name="T6" fmla="*/ 120 w 192"/>
                    <a:gd name="T7" fmla="*/ 60 h 152"/>
                    <a:gd name="T8" fmla="*/ 121 w 192"/>
                    <a:gd name="T9" fmla="*/ 25 h 152"/>
                    <a:gd name="T10" fmla="*/ 96 w 192"/>
                    <a:gd name="T11" fmla="*/ 0 h 152"/>
                    <a:gd name="T12" fmla="*/ 72 w 192"/>
                    <a:gd name="T13" fmla="*/ 24 h 152"/>
                    <a:gd name="T14" fmla="*/ 72 w 192"/>
                    <a:gd name="T15" fmla="*/ 60 h 152"/>
                    <a:gd name="T16" fmla="*/ 76 w 192"/>
                    <a:gd name="T17" fmla="*/ 80 h 152"/>
                    <a:gd name="T18" fmla="*/ 76 w 192"/>
                    <a:gd name="T19" fmla="*/ 92 h 152"/>
                    <a:gd name="T20" fmla="*/ 68 w 192"/>
                    <a:gd name="T21" fmla="*/ 96 h 152"/>
                    <a:gd name="T22" fmla="*/ 16 w 192"/>
                    <a:gd name="T23" fmla="*/ 96 h 152"/>
                    <a:gd name="T24" fmla="*/ 0 w 192"/>
                    <a:gd name="T25" fmla="*/ 116 h 152"/>
                    <a:gd name="T26" fmla="*/ 0 w 192"/>
                    <a:gd name="T27" fmla="*/ 152 h 152"/>
                    <a:gd name="T28" fmla="*/ 192 w 192"/>
                    <a:gd name="T29" fmla="*/ 152 h 152"/>
                    <a:gd name="T30" fmla="*/ 192 w 192"/>
                    <a:gd name="T31" fmla="*/ 116 h 152"/>
                    <a:gd name="T32" fmla="*/ 176 w 192"/>
                    <a:gd name="T33" fmla="*/ 96 h 152"/>
                    <a:gd name="T34" fmla="*/ 124 w 192"/>
                    <a:gd name="T35"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52">
                      <a:moveTo>
                        <a:pt x="124" y="96"/>
                      </a:moveTo>
                      <a:cubicBezTo>
                        <a:pt x="121" y="96"/>
                        <a:pt x="118" y="95"/>
                        <a:pt x="116" y="92"/>
                      </a:cubicBezTo>
                      <a:cubicBezTo>
                        <a:pt x="114" y="89"/>
                        <a:pt x="115" y="83"/>
                        <a:pt x="116" y="80"/>
                      </a:cubicBezTo>
                      <a:cubicBezTo>
                        <a:pt x="119" y="72"/>
                        <a:pt x="120" y="68"/>
                        <a:pt x="120" y="60"/>
                      </a:cubicBezTo>
                      <a:cubicBezTo>
                        <a:pt x="121" y="25"/>
                        <a:pt x="121" y="25"/>
                        <a:pt x="121" y="25"/>
                      </a:cubicBezTo>
                      <a:cubicBezTo>
                        <a:pt x="121" y="11"/>
                        <a:pt x="110" y="0"/>
                        <a:pt x="96" y="0"/>
                      </a:cubicBezTo>
                      <a:cubicBezTo>
                        <a:pt x="82" y="0"/>
                        <a:pt x="72" y="10"/>
                        <a:pt x="72" y="24"/>
                      </a:cubicBezTo>
                      <a:cubicBezTo>
                        <a:pt x="72" y="60"/>
                        <a:pt x="72" y="60"/>
                        <a:pt x="72" y="60"/>
                      </a:cubicBezTo>
                      <a:cubicBezTo>
                        <a:pt x="72" y="68"/>
                        <a:pt x="73" y="72"/>
                        <a:pt x="76" y="80"/>
                      </a:cubicBezTo>
                      <a:cubicBezTo>
                        <a:pt x="77" y="83"/>
                        <a:pt x="78" y="89"/>
                        <a:pt x="76" y="92"/>
                      </a:cubicBezTo>
                      <a:cubicBezTo>
                        <a:pt x="74" y="95"/>
                        <a:pt x="71" y="96"/>
                        <a:pt x="68" y="96"/>
                      </a:cubicBezTo>
                      <a:cubicBezTo>
                        <a:pt x="16" y="96"/>
                        <a:pt x="16" y="96"/>
                        <a:pt x="16" y="96"/>
                      </a:cubicBezTo>
                      <a:cubicBezTo>
                        <a:pt x="8" y="96"/>
                        <a:pt x="0" y="108"/>
                        <a:pt x="0" y="116"/>
                      </a:cubicBezTo>
                      <a:cubicBezTo>
                        <a:pt x="0" y="152"/>
                        <a:pt x="0" y="152"/>
                        <a:pt x="0" y="152"/>
                      </a:cubicBezTo>
                      <a:cubicBezTo>
                        <a:pt x="192" y="152"/>
                        <a:pt x="192" y="152"/>
                        <a:pt x="192" y="152"/>
                      </a:cubicBezTo>
                      <a:cubicBezTo>
                        <a:pt x="192" y="116"/>
                        <a:pt x="192" y="116"/>
                        <a:pt x="192" y="116"/>
                      </a:cubicBezTo>
                      <a:cubicBezTo>
                        <a:pt x="192" y="108"/>
                        <a:pt x="184" y="96"/>
                        <a:pt x="176" y="96"/>
                      </a:cubicBezTo>
                      <a:lnTo>
                        <a:pt x="124" y="96"/>
                      </a:lnTo>
                      <a:close/>
                    </a:path>
                  </a:pathLst>
                </a:custGeom>
                <a:grpFill/>
                <a:ln w="15875" cap="rnd">
                  <a:solidFill>
                    <a:schemeClr val="bg1"/>
                  </a:solidFill>
                  <a:prstDash val="solid"/>
                  <a:round/>
                </a:ln>
              </p:spPr>
              <p:txBody>
                <a:bodyPr vert="horz" wrap="square" lIns="91440" tIns="45720" rIns="91440" bIns="45720" numCol="1" anchor="t" anchorCtr="0" compatLnSpc="1"/>
                <a:lstStyle/>
                <a:p>
                  <a:endParaRPr lang="id-ID"/>
                </a:p>
              </p:txBody>
            </p:sp>
            <p:sp>
              <p:nvSpPr>
                <p:cNvPr id="70" name="Freeform 35"/>
                <p:cNvSpPr/>
                <p:nvPr/>
              </p:nvSpPr>
              <p:spPr bwMode="auto">
                <a:xfrm>
                  <a:off x="165069" y="3798314"/>
                  <a:ext cx="669926" cy="303213"/>
                </a:xfrm>
                <a:custGeom>
                  <a:avLst/>
                  <a:gdLst>
                    <a:gd name="T0" fmla="*/ 422 w 422"/>
                    <a:gd name="T1" fmla="*/ 191 h 191"/>
                    <a:gd name="T2" fmla="*/ 115 w 422"/>
                    <a:gd name="T3" fmla="*/ 191 h 191"/>
                    <a:gd name="T4" fmla="*/ 115 w 422"/>
                    <a:gd name="T5" fmla="*/ 95 h 191"/>
                    <a:gd name="T6" fmla="*/ 67 w 422"/>
                    <a:gd name="T7" fmla="*/ 191 h 191"/>
                    <a:gd name="T8" fmla="*/ 0 w 422"/>
                    <a:gd name="T9" fmla="*/ 191 h 191"/>
                    <a:gd name="T10" fmla="*/ 0 w 422"/>
                    <a:gd name="T11" fmla="*/ 0 h 191"/>
                    <a:gd name="T12" fmla="*/ 422 w 422"/>
                    <a:gd name="T13" fmla="*/ 0 h 191"/>
                    <a:gd name="T14" fmla="*/ 422 w 422"/>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2" h="191">
                      <a:moveTo>
                        <a:pt x="422" y="191"/>
                      </a:moveTo>
                      <a:lnTo>
                        <a:pt x="115" y="191"/>
                      </a:lnTo>
                      <a:lnTo>
                        <a:pt x="115" y="95"/>
                      </a:lnTo>
                      <a:lnTo>
                        <a:pt x="67" y="191"/>
                      </a:lnTo>
                      <a:lnTo>
                        <a:pt x="0" y="191"/>
                      </a:lnTo>
                      <a:lnTo>
                        <a:pt x="0" y="0"/>
                      </a:lnTo>
                      <a:lnTo>
                        <a:pt x="422" y="0"/>
                      </a:lnTo>
                      <a:lnTo>
                        <a:pt x="422" y="191"/>
                      </a:lnTo>
                      <a:close/>
                    </a:path>
                  </a:pathLst>
                </a:custGeom>
                <a:grpFill/>
                <a:ln w="15875" cap="rnd">
                  <a:solidFill>
                    <a:schemeClr val="bg1"/>
                  </a:solidFill>
                  <a:prstDash val="solid"/>
                  <a:round/>
                </a:ln>
              </p:spPr>
              <p:txBody>
                <a:bodyPr vert="horz" wrap="square" lIns="91440" tIns="45720" rIns="91440" bIns="45720" numCol="1" anchor="t" anchorCtr="0" compatLnSpc="1"/>
                <a:lstStyle/>
                <a:p>
                  <a:endParaRPr lang="id-ID"/>
                </a:p>
              </p:txBody>
            </p:sp>
            <p:sp>
              <p:nvSpPr>
                <p:cNvPr id="71" name="Line 36"/>
                <p:cNvSpPr>
                  <a:spLocks noChangeShapeType="1"/>
                </p:cNvSpPr>
                <p:nvPr/>
              </p:nvSpPr>
              <p:spPr bwMode="auto">
                <a:xfrm>
                  <a:off x="742919" y="3904677"/>
                  <a:ext cx="0" cy="196850"/>
                </a:xfrm>
                <a:prstGeom prst="line">
                  <a:avLst/>
                </a:prstGeom>
                <a:grpFill/>
                <a:ln w="15875" cap="rnd">
                  <a:solidFill>
                    <a:schemeClr val="bg1"/>
                  </a:solidFill>
                  <a:prstDash val="solid"/>
                  <a:round/>
                </a:ln>
              </p:spPr>
              <p:txBody>
                <a:bodyPr vert="horz" wrap="square" lIns="91440" tIns="45720" rIns="91440" bIns="45720" numCol="1" anchor="t" anchorCtr="0" compatLnSpc="1"/>
                <a:lstStyle/>
                <a:p>
                  <a:endParaRPr lang="id-ID"/>
                </a:p>
              </p:txBody>
            </p:sp>
            <p:sp>
              <p:nvSpPr>
                <p:cNvPr id="72" name="Line 37"/>
                <p:cNvSpPr>
                  <a:spLocks noChangeShapeType="1"/>
                </p:cNvSpPr>
                <p:nvPr/>
              </p:nvSpPr>
              <p:spPr bwMode="auto">
                <a:xfrm>
                  <a:off x="652432" y="3949127"/>
                  <a:ext cx="0" cy="152400"/>
                </a:xfrm>
                <a:prstGeom prst="line">
                  <a:avLst/>
                </a:prstGeom>
                <a:grpFill/>
                <a:ln w="15875" cap="rnd">
                  <a:solidFill>
                    <a:schemeClr val="bg1"/>
                  </a:solidFill>
                  <a:prstDash val="solid"/>
                  <a:round/>
                </a:ln>
              </p:spPr>
              <p:txBody>
                <a:bodyPr vert="horz" wrap="square" lIns="91440" tIns="45720" rIns="91440" bIns="45720" numCol="1" anchor="t" anchorCtr="0" compatLnSpc="1"/>
                <a:lstStyle/>
                <a:p>
                  <a:endParaRPr lang="id-ID"/>
                </a:p>
              </p:txBody>
            </p:sp>
            <p:sp>
              <p:nvSpPr>
                <p:cNvPr id="77" name="Line 38"/>
                <p:cNvSpPr>
                  <a:spLocks noChangeShapeType="1"/>
                </p:cNvSpPr>
                <p:nvPr/>
              </p:nvSpPr>
              <p:spPr bwMode="auto">
                <a:xfrm>
                  <a:off x="560357" y="4011039"/>
                  <a:ext cx="0" cy="90488"/>
                </a:xfrm>
                <a:prstGeom prst="line">
                  <a:avLst/>
                </a:prstGeom>
                <a:grpFill/>
                <a:ln w="15875" cap="rnd">
                  <a:solidFill>
                    <a:schemeClr val="bg1"/>
                  </a:solidFill>
                  <a:prstDash val="solid"/>
                  <a:round/>
                </a:ln>
              </p:spPr>
              <p:txBody>
                <a:bodyPr vert="horz" wrap="square" lIns="91440" tIns="45720" rIns="91440" bIns="45720" numCol="1" anchor="t" anchorCtr="0" compatLnSpc="1"/>
                <a:lstStyle/>
                <a:p>
                  <a:endParaRPr lang="id-ID"/>
                </a:p>
              </p:txBody>
            </p:sp>
            <p:sp>
              <p:nvSpPr>
                <p:cNvPr id="78" name="Oval 39"/>
                <p:cNvSpPr>
                  <a:spLocks noChangeArrowheads="1"/>
                </p:cNvSpPr>
                <p:nvPr/>
              </p:nvSpPr>
              <p:spPr bwMode="auto">
                <a:xfrm>
                  <a:off x="480981" y="3296664"/>
                  <a:ext cx="38100" cy="38100"/>
                </a:xfrm>
                <a:prstGeom prst="ellipse">
                  <a:avLst/>
                </a:prstGeom>
                <a:grpFill/>
                <a:ln w="15875" cap="rnd">
                  <a:solidFill>
                    <a:schemeClr val="bg1"/>
                  </a:solidFill>
                  <a:prstDash val="solid"/>
                  <a:round/>
                </a:ln>
              </p:spPr>
              <p:txBody>
                <a:bodyPr vert="horz" wrap="square" lIns="91440" tIns="45720" rIns="91440" bIns="45720" numCol="1" anchor="t" anchorCtr="0" compatLnSpc="1"/>
                <a:lstStyle/>
                <a:p>
                  <a:endParaRPr lang="id-ID"/>
                </a:p>
              </p:txBody>
            </p:sp>
          </p:grpSp>
          <p:sp>
            <p:nvSpPr>
              <p:cNvPr id="79" name="Freeform 5"/>
              <p:cNvSpPr>
                <a:spLocks noEditPoints="1"/>
              </p:cNvSpPr>
              <p:nvPr/>
            </p:nvSpPr>
            <p:spPr bwMode="auto">
              <a:xfrm flipH="1">
                <a:off x="9028" y="2774"/>
                <a:ext cx="558" cy="547"/>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5 h 204"/>
                  <a:gd name="T34" fmla="*/ 34 w 208"/>
                  <a:gd name="T35" fmla="*/ 138 h 204"/>
                  <a:gd name="T36" fmla="*/ 22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0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5"/>
                      <a:pt x="28" y="125"/>
                    </a:cubicBezTo>
                    <a:cubicBezTo>
                      <a:pt x="34" y="138"/>
                      <a:pt x="34" y="138"/>
                      <a:pt x="34" y="138"/>
                    </a:cubicBezTo>
                    <a:cubicBezTo>
                      <a:pt x="34" y="138"/>
                      <a:pt x="21" y="166"/>
                      <a:pt x="22" y="167"/>
                    </a:cubicBezTo>
                    <a:cubicBezTo>
                      <a:pt x="39" y="182"/>
                      <a:pt x="39" y="182"/>
                      <a:pt x="39" y="182"/>
                    </a:cubicBezTo>
                    <a:cubicBezTo>
                      <a:pt x="40" y="183"/>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moveTo>
                      <a:pt x="137" y="102"/>
                    </a:moveTo>
                    <a:cubicBezTo>
                      <a:pt x="137" y="120"/>
                      <a:pt x="122" y="135"/>
                      <a:pt x="104" y="135"/>
                    </a:cubicBezTo>
                    <a:cubicBezTo>
                      <a:pt x="85" y="135"/>
                      <a:pt x="70" y="120"/>
                      <a:pt x="70" y="102"/>
                    </a:cubicBezTo>
                    <a:cubicBezTo>
                      <a:pt x="70" y="84"/>
                      <a:pt x="85" y="69"/>
                      <a:pt x="104" y="69"/>
                    </a:cubicBezTo>
                    <a:cubicBezTo>
                      <a:pt x="122" y="69"/>
                      <a:pt x="137" y="84"/>
                      <a:pt x="137" y="102"/>
                    </a:cubicBezTo>
                  </a:path>
                </a:pathLst>
              </a:custGeom>
              <a:solidFill>
                <a:srgbClr val="EAA700"/>
              </a:solidFill>
              <a:ln>
                <a:noFill/>
              </a:ln>
            </p:spPr>
            <p:txBody>
              <a:bodyPr vert="horz" wrap="square" lIns="91440" tIns="45720" rIns="91440" bIns="45720" numCol="1" anchor="t" anchorCtr="0" compatLnSpc="1"/>
              <a:lstStyle/>
              <a:p>
                <a:endParaRPr lang="id-ID"/>
              </a:p>
            </p:txBody>
          </p:sp>
          <p:grpSp>
            <p:nvGrpSpPr>
              <p:cNvPr id="84" name="Group 48"/>
              <p:cNvGrpSpPr/>
              <p:nvPr/>
            </p:nvGrpSpPr>
            <p:grpSpPr>
              <a:xfrm flipH="1">
                <a:off x="13759" y="6426"/>
                <a:ext cx="279" cy="426"/>
                <a:chOff x="6553" y="1835403"/>
                <a:chExt cx="576263" cy="879476"/>
              </a:xfrm>
              <a:solidFill>
                <a:schemeClr val="bg1"/>
              </a:solidFill>
            </p:grpSpPr>
            <p:sp>
              <p:nvSpPr>
                <p:cNvPr id="85" name="Freeform 50"/>
                <p:cNvSpPr/>
                <p:nvPr/>
              </p:nvSpPr>
              <p:spPr bwMode="auto">
                <a:xfrm>
                  <a:off x="63703" y="1835403"/>
                  <a:ext cx="442913" cy="150813"/>
                </a:xfrm>
                <a:custGeom>
                  <a:avLst/>
                  <a:gdLst>
                    <a:gd name="T0" fmla="*/ 231 w 279"/>
                    <a:gd name="T1" fmla="*/ 95 h 95"/>
                    <a:gd name="T2" fmla="*/ 58 w 279"/>
                    <a:gd name="T3" fmla="*/ 95 h 95"/>
                    <a:gd name="T4" fmla="*/ 0 w 279"/>
                    <a:gd name="T5" fmla="*/ 0 h 95"/>
                    <a:gd name="T6" fmla="*/ 279 w 279"/>
                    <a:gd name="T7" fmla="*/ 0 h 95"/>
                    <a:gd name="T8" fmla="*/ 231 w 279"/>
                    <a:gd name="T9" fmla="*/ 95 h 95"/>
                  </a:gdLst>
                  <a:ahLst/>
                  <a:cxnLst>
                    <a:cxn ang="0">
                      <a:pos x="T0" y="T1"/>
                    </a:cxn>
                    <a:cxn ang="0">
                      <a:pos x="T2" y="T3"/>
                    </a:cxn>
                    <a:cxn ang="0">
                      <a:pos x="T4" y="T5"/>
                    </a:cxn>
                    <a:cxn ang="0">
                      <a:pos x="T6" y="T7"/>
                    </a:cxn>
                    <a:cxn ang="0">
                      <a:pos x="T8" y="T9"/>
                    </a:cxn>
                  </a:cxnLst>
                  <a:rect l="0" t="0" r="r" b="b"/>
                  <a:pathLst>
                    <a:path w="279" h="95">
                      <a:moveTo>
                        <a:pt x="231" y="95"/>
                      </a:moveTo>
                      <a:lnTo>
                        <a:pt x="58" y="95"/>
                      </a:lnTo>
                      <a:lnTo>
                        <a:pt x="0" y="0"/>
                      </a:lnTo>
                      <a:lnTo>
                        <a:pt x="279" y="0"/>
                      </a:lnTo>
                      <a:lnTo>
                        <a:pt x="231" y="95"/>
                      </a:lnTo>
                      <a:close/>
                    </a:path>
                  </a:pathLst>
                </a:custGeom>
                <a:grpFill/>
                <a:ln w="19050" cap="rnd">
                  <a:noFill/>
                  <a:prstDash val="solid"/>
                  <a:round/>
                </a:ln>
              </p:spPr>
              <p:txBody>
                <a:bodyPr vert="horz" wrap="square" lIns="91440" tIns="45720" rIns="91440" bIns="45720" numCol="1" anchor="t" anchorCtr="0" compatLnSpc="1"/>
                <a:lstStyle/>
                <a:p>
                  <a:endParaRPr lang="id-ID"/>
                </a:p>
              </p:txBody>
            </p:sp>
            <p:sp>
              <p:nvSpPr>
                <p:cNvPr id="86" name="Freeform 51"/>
                <p:cNvSpPr/>
                <p:nvPr/>
              </p:nvSpPr>
              <p:spPr bwMode="auto">
                <a:xfrm>
                  <a:off x="6553" y="1986216"/>
                  <a:ext cx="576263" cy="728663"/>
                </a:xfrm>
                <a:custGeom>
                  <a:avLst/>
                  <a:gdLst>
                    <a:gd name="T0" fmla="*/ 219 w 363"/>
                    <a:gd name="T1" fmla="*/ 459 h 459"/>
                    <a:gd name="T2" fmla="*/ 142 w 363"/>
                    <a:gd name="T3" fmla="*/ 459 h 459"/>
                    <a:gd name="T4" fmla="*/ 0 w 363"/>
                    <a:gd name="T5" fmla="*/ 158 h 459"/>
                    <a:gd name="T6" fmla="*/ 94 w 363"/>
                    <a:gd name="T7" fmla="*/ 0 h 459"/>
                    <a:gd name="T8" fmla="*/ 267 w 363"/>
                    <a:gd name="T9" fmla="*/ 0 h 459"/>
                    <a:gd name="T10" fmla="*/ 363 w 363"/>
                    <a:gd name="T11" fmla="*/ 158 h 459"/>
                    <a:gd name="T12" fmla="*/ 219 w 363"/>
                    <a:gd name="T13" fmla="*/ 459 h 459"/>
                  </a:gdLst>
                  <a:ahLst/>
                  <a:cxnLst>
                    <a:cxn ang="0">
                      <a:pos x="T0" y="T1"/>
                    </a:cxn>
                    <a:cxn ang="0">
                      <a:pos x="T2" y="T3"/>
                    </a:cxn>
                    <a:cxn ang="0">
                      <a:pos x="T4" y="T5"/>
                    </a:cxn>
                    <a:cxn ang="0">
                      <a:pos x="T6" y="T7"/>
                    </a:cxn>
                    <a:cxn ang="0">
                      <a:pos x="T8" y="T9"/>
                    </a:cxn>
                    <a:cxn ang="0">
                      <a:pos x="T10" y="T11"/>
                    </a:cxn>
                    <a:cxn ang="0">
                      <a:pos x="T12" y="T13"/>
                    </a:cxn>
                  </a:cxnLst>
                  <a:rect l="0" t="0" r="r" b="b"/>
                  <a:pathLst>
                    <a:path w="363" h="459">
                      <a:moveTo>
                        <a:pt x="219" y="459"/>
                      </a:moveTo>
                      <a:lnTo>
                        <a:pt x="142" y="459"/>
                      </a:lnTo>
                      <a:lnTo>
                        <a:pt x="0" y="158"/>
                      </a:lnTo>
                      <a:lnTo>
                        <a:pt x="94" y="0"/>
                      </a:lnTo>
                      <a:lnTo>
                        <a:pt x="267" y="0"/>
                      </a:lnTo>
                      <a:lnTo>
                        <a:pt x="363" y="158"/>
                      </a:lnTo>
                      <a:lnTo>
                        <a:pt x="219" y="459"/>
                      </a:lnTo>
                      <a:close/>
                    </a:path>
                  </a:pathLst>
                </a:custGeom>
                <a:grpFill/>
                <a:ln w="19050" cap="rnd">
                  <a:noFill/>
                  <a:prstDash val="solid"/>
                  <a:round/>
                </a:ln>
              </p:spPr>
              <p:txBody>
                <a:bodyPr vert="horz" wrap="square" lIns="91440" tIns="45720" rIns="91440" bIns="45720" numCol="1" anchor="t" anchorCtr="0" compatLnSpc="1"/>
                <a:lstStyle/>
                <a:p>
                  <a:endParaRPr lang="id-ID"/>
                </a:p>
              </p:txBody>
            </p:sp>
            <p:sp>
              <p:nvSpPr>
                <p:cNvPr id="90" name="Line 52"/>
                <p:cNvSpPr>
                  <a:spLocks noChangeShapeType="1"/>
                </p:cNvSpPr>
                <p:nvPr/>
              </p:nvSpPr>
              <p:spPr bwMode="auto">
                <a:xfrm>
                  <a:off x="292303" y="2291016"/>
                  <a:ext cx="0" cy="423863"/>
                </a:xfrm>
                <a:prstGeom prst="line">
                  <a:avLst/>
                </a:prstGeom>
                <a:grpFill/>
                <a:ln w="19050" cap="rnd">
                  <a:noFill/>
                  <a:prstDash val="solid"/>
                  <a:round/>
                </a:ln>
              </p:spPr>
              <p:txBody>
                <a:bodyPr vert="horz" wrap="square" lIns="91440" tIns="45720" rIns="91440" bIns="45720" numCol="1" anchor="t" anchorCtr="0" compatLnSpc="1"/>
                <a:lstStyle/>
                <a:p>
                  <a:endParaRPr lang="id-ID"/>
                </a:p>
              </p:txBody>
            </p:sp>
            <p:sp>
              <p:nvSpPr>
                <p:cNvPr id="91" name="Oval 53"/>
                <p:cNvSpPr>
                  <a:spLocks noChangeArrowheads="1"/>
                </p:cNvSpPr>
                <p:nvPr/>
              </p:nvSpPr>
              <p:spPr bwMode="auto">
                <a:xfrm>
                  <a:off x="216103" y="2138616"/>
                  <a:ext cx="152400" cy="152400"/>
                </a:xfrm>
                <a:prstGeom prst="ellipse">
                  <a:avLst/>
                </a:prstGeom>
                <a:grpFill/>
                <a:ln w="19050" cap="rnd">
                  <a:noFill/>
                  <a:prstDash val="solid"/>
                  <a:round/>
                </a:ln>
              </p:spPr>
              <p:txBody>
                <a:bodyPr vert="horz" wrap="square" lIns="91440" tIns="45720" rIns="91440" bIns="45720" numCol="1" anchor="t" anchorCtr="0" compatLnSpc="1"/>
                <a:lstStyle/>
                <a:p>
                  <a:endParaRPr lang="id-ID"/>
                </a:p>
              </p:txBody>
            </p:sp>
          </p:grpSp>
          <p:sp>
            <p:nvSpPr>
              <p:cNvPr id="92" name="Rectangle 48"/>
              <p:cNvSpPr>
                <a:spLocks noChangeArrowheads="1"/>
              </p:cNvSpPr>
              <p:nvPr/>
            </p:nvSpPr>
            <p:spPr bwMode="auto">
              <a:xfrm rot="5400000" flipH="1">
                <a:off x="2547" y="4920"/>
                <a:ext cx="1701" cy="146"/>
              </a:xfrm>
              <a:prstGeom prst="rect">
                <a:avLst/>
              </a:prstGeom>
              <a:solidFill>
                <a:srgbClr val="DB1951"/>
              </a:solidFill>
              <a:ln>
                <a:noFill/>
              </a:ln>
            </p:spPr>
            <p:txBody>
              <a:bodyPr vert="horz" wrap="square" lIns="68580" tIns="34290" rIns="68580" bIns="34290" numCol="1" anchor="t" anchorCtr="0" compatLnSpc="1"/>
              <a:lstStyle/>
              <a:p>
                <a:endParaRPr lang="id-ID" sz="1350"/>
              </a:p>
            </p:txBody>
          </p:sp>
          <p:sp>
            <p:nvSpPr>
              <p:cNvPr id="93" name="Freeform 54"/>
              <p:cNvSpPr/>
              <p:nvPr/>
            </p:nvSpPr>
            <p:spPr bwMode="auto">
              <a:xfrm flipH="1">
                <a:off x="12456" y="4937"/>
                <a:ext cx="862" cy="1251"/>
              </a:xfrm>
              <a:custGeom>
                <a:avLst/>
                <a:gdLst>
                  <a:gd name="T0" fmla="*/ 199 w 199"/>
                  <a:gd name="T1" fmla="*/ 408 h 444"/>
                  <a:gd name="T2" fmla="*/ 0 w 199"/>
                  <a:gd name="T3" fmla="*/ 0 h 444"/>
                  <a:gd name="T4" fmla="*/ 0 w 199"/>
                  <a:gd name="T5" fmla="*/ 228 h 444"/>
                  <a:gd name="T6" fmla="*/ 199 w 199"/>
                  <a:gd name="T7" fmla="*/ 444 h 444"/>
                  <a:gd name="T8" fmla="*/ 199 w 199"/>
                  <a:gd name="T9" fmla="*/ 408 h 444"/>
                  <a:gd name="connsiteX0" fmla="*/ 10000 w 10000"/>
                  <a:gd name="connsiteY0" fmla="*/ 9189 h 10000"/>
                  <a:gd name="connsiteX1" fmla="*/ 0 w 10000"/>
                  <a:gd name="connsiteY1" fmla="*/ 0 h 10000"/>
                  <a:gd name="connsiteX2" fmla="*/ 200 w 10000"/>
                  <a:gd name="connsiteY2" fmla="*/ 7393 h 10000"/>
                  <a:gd name="connsiteX3" fmla="*/ 10000 w 10000"/>
                  <a:gd name="connsiteY3" fmla="*/ 10000 h 10000"/>
                  <a:gd name="connsiteX4" fmla="*/ 10000 w 10000"/>
                  <a:gd name="connsiteY4" fmla="*/ 9189 h 10000"/>
                  <a:gd name="connsiteX0-1" fmla="*/ 10000 w 10000"/>
                  <a:gd name="connsiteY0-2" fmla="*/ 9189 h 10000"/>
                  <a:gd name="connsiteX1-3" fmla="*/ 0 w 10000"/>
                  <a:gd name="connsiteY1-4" fmla="*/ 0 h 10000"/>
                  <a:gd name="connsiteX2-5" fmla="*/ 200 w 10000"/>
                  <a:gd name="connsiteY2-6" fmla="*/ 7393 h 10000"/>
                  <a:gd name="connsiteX3-7" fmla="*/ 10000 w 10000"/>
                  <a:gd name="connsiteY3-8" fmla="*/ 10000 h 10000"/>
                  <a:gd name="connsiteX4-9" fmla="*/ 10000 w 10000"/>
                  <a:gd name="connsiteY4-10" fmla="*/ 9189 h 10000"/>
                  <a:gd name="connsiteX0-11" fmla="*/ 10000 w 10000"/>
                  <a:gd name="connsiteY0-12" fmla="*/ 9189 h 10000"/>
                  <a:gd name="connsiteX1-13" fmla="*/ 0 w 10000"/>
                  <a:gd name="connsiteY1-14" fmla="*/ 0 h 10000"/>
                  <a:gd name="connsiteX2-15" fmla="*/ 335 w 10000"/>
                  <a:gd name="connsiteY2-16" fmla="*/ 7573 h 10000"/>
                  <a:gd name="connsiteX3-17" fmla="*/ 10000 w 10000"/>
                  <a:gd name="connsiteY3-18" fmla="*/ 10000 h 10000"/>
                  <a:gd name="connsiteX4-19" fmla="*/ 10000 w 10000"/>
                  <a:gd name="connsiteY4-20" fmla="*/ 9189 h 10000"/>
                  <a:gd name="connsiteX0-21" fmla="*/ 10083 w 10083"/>
                  <a:gd name="connsiteY0-22" fmla="*/ 9189 h 10000"/>
                  <a:gd name="connsiteX1-23" fmla="*/ 83 w 10083"/>
                  <a:gd name="connsiteY1-24" fmla="*/ 0 h 10000"/>
                  <a:gd name="connsiteX2-25" fmla="*/ 13 w 10083"/>
                  <a:gd name="connsiteY2-26" fmla="*/ 7483 h 10000"/>
                  <a:gd name="connsiteX3-27" fmla="*/ 10083 w 10083"/>
                  <a:gd name="connsiteY3-28" fmla="*/ 10000 h 10000"/>
                  <a:gd name="connsiteX4-29" fmla="*/ 10083 w 10083"/>
                  <a:gd name="connsiteY4-30" fmla="*/ 9189 h 10000"/>
                  <a:gd name="connsiteX0-31" fmla="*/ 10353 w 10353"/>
                  <a:gd name="connsiteY0-32" fmla="*/ 8919 h 10000"/>
                  <a:gd name="connsiteX1-33" fmla="*/ 83 w 10353"/>
                  <a:gd name="connsiteY1-34" fmla="*/ 0 h 10000"/>
                  <a:gd name="connsiteX2-35" fmla="*/ 13 w 10353"/>
                  <a:gd name="connsiteY2-36" fmla="*/ 7483 h 10000"/>
                  <a:gd name="connsiteX3-37" fmla="*/ 10083 w 10353"/>
                  <a:gd name="connsiteY3-38" fmla="*/ 10000 h 10000"/>
                  <a:gd name="connsiteX4-39" fmla="*/ 10353 w 10353"/>
                  <a:gd name="connsiteY4-40" fmla="*/ 8919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353" h="10000">
                    <a:moveTo>
                      <a:pt x="10353" y="8919"/>
                    </a:moveTo>
                    <a:lnTo>
                      <a:pt x="83" y="0"/>
                    </a:lnTo>
                    <a:cubicBezTo>
                      <a:pt x="150" y="2464"/>
                      <a:pt x="-54" y="5019"/>
                      <a:pt x="13" y="7483"/>
                    </a:cubicBezTo>
                    <a:lnTo>
                      <a:pt x="10083" y="10000"/>
                    </a:lnTo>
                    <a:lnTo>
                      <a:pt x="10353" y="8919"/>
                    </a:lnTo>
                    <a:close/>
                  </a:path>
                </a:pathLst>
              </a:custGeom>
              <a:solidFill>
                <a:srgbClr val="484398"/>
              </a:solidFill>
              <a:ln>
                <a:noFill/>
              </a:ln>
            </p:spPr>
            <p:txBody>
              <a:bodyPr vert="horz" wrap="square" lIns="68580" tIns="34290" rIns="68580" bIns="34290" numCol="1" anchor="t" anchorCtr="0" compatLnSpc="1"/>
              <a:lstStyle/>
              <a:p>
                <a:endParaRPr lang="id-ID" sz="1350"/>
              </a:p>
            </p:txBody>
          </p:sp>
          <p:sp>
            <p:nvSpPr>
              <p:cNvPr id="94" name="Rectangle 38"/>
              <p:cNvSpPr>
                <a:spLocks noChangeArrowheads="1"/>
              </p:cNvSpPr>
              <p:nvPr/>
            </p:nvSpPr>
            <p:spPr bwMode="auto">
              <a:xfrm flipH="1">
                <a:off x="13305" y="4937"/>
                <a:ext cx="1092" cy="954"/>
              </a:xfrm>
              <a:prstGeom prst="rect">
                <a:avLst/>
              </a:prstGeom>
              <a:solidFill>
                <a:srgbClr val="484398"/>
              </a:solidFill>
              <a:ln>
                <a:noFill/>
              </a:ln>
            </p:spPr>
            <p:txBody>
              <a:bodyPr vert="horz" wrap="square" lIns="68580" tIns="34290" rIns="68580" bIns="34290" numCol="1" anchor="t" anchorCtr="0" compatLnSpc="1"/>
              <a:lstStyle/>
              <a:p>
                <a:endParaRPr lang="id-ID" sz="1350"/>
              </a:p>
            </p:txBody>
          </p:sp>
          <p:sp>
            <p:nvSpPr>
              <p:cNvPr id="95" name="Rectangle 45"/>
              <p:cNvSpPr>
                <a:spLocks noChangeArrowheads="1"/>
              </p:cNvSpPr>
              <p:nvPr/>
            </p:nvSpPr>
            <p:spPr bwMode="auto">
              <a:xfrm flipH="1">
                <a:off x="8719" y="6039"/>
                <a:ext cx="3765" cy="142"/>
              </a:xfrm>
              <a:prstGeom prst="rect">
                <a:avLst/>
              </a:prstGeom>
              <a:solidFill>
                <a:srgbClr val="484398"/>
              </a:solidFill>
              <a:ln>
                <a:noFill/>
              </a:ln>
            </p:spPr>
            <p:txBody>
              <a:bodyPr vert="horz" wrap="square" lIns="68580" tIns="34290" rIns="68580" bIns="34290" numCol="1" anchor="t" anchorCtr="0" compatLnSpc="1"/>
              <a:lstStyle/>
              <a:p>
                <a:endParaRPr lang="id-ID" sz="1350"/>
              </a:p>
            </p:txBody>
          </p:sp>
          <p:sp>
            <p:nvSpPr>
              <p:cNvPr id="96" name="Freeform 46"/>
              <p:cNvSpPr/>
              <p:nvPr/>
            </p:nvSpPr>
            <p:spPr bwMode="auto">
              <a:xfrm flipH="1">
                <a:off x="5741" y="5445"/>
                <a:ext cx="621" cy="753"/>
              </a:xfrm>
              <a:custGeom>
                <a:avLst/>
                <a:gdLst>
                  <a:gd name="T0" fmla="*/ 46 w 62"/>
                  <a:gd name="T1" fmla="*/ 0 h 76"/>
                  <a:gd name="T2" fmla="*/ 46 w 62"/>
                  <a:gd name="T3" fmla="*/ 0 h 76"/>
                  <a:gd name="T4" fmla="*/ 1 w 62"/>
                  <a:gd name="T5" fmla="*/ 61 h 76"/>
                  <a:gd name="T6" fmla="*/ 0 w 62"/>
                  <a:gd name="T7" fmla="*/ 61 h 76"/>
                  <a:gd name="T8" fmla="*/ 0 w 62"/>
                  <a:gd name="T9" fmla="*/ 76 h 76"/>
                  <a:gd name="T10" fmla="*/ 1 w 62"/>
                  <a:gd name="T11" fmla="*/ 76 h 76"/>
                  <a:gd name="T12" fmla="*/ 62 w 62"/>
                  <a:gd name="T13" fmla="*/ 0 h 76"/>
                  <a:gd name="T14" fmla="*/ 62 w 62"/>
                  <a:gd name="T15" fmla="*/ 0 h 76"/>
                  <a:gd name="T16" fmla="*/ 46 w 62"/>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76">
                    <a:moveTo>
                      <a:pt x="46" y="0"/>
                    </a:moveTo>
                    <a:cubicBezTo>
                      <a:pt x="46" y="0"/>
                      <a:pt x="46" y="0"/>
                      <a:pt x="46" y="0"/>
                    </a:cubicBezTo>
                    <a:cubicBezTo>
                      <a:pt x="46" y="55"/>
                      <a:pt x="14" y="61"/>
                      <a:pt x="1" y="61"/>
                    </a:cubicBezTo>
                    <a:cubicBezTo>
                      <a:pt x="0" y="61"/>
                      <a:pt x="0" y="61"/>
                      <a:pt x="0" y="61"/>
                    </a:cubicBezTo>
                    <a:cubicBezTo>
                      <a:pt x="0" y="76"/>
                      <a:pt x="0" y="76"/>
                      <a:pt x="0" y="76"/>
                    </a:cubicBezTo>
                    <a:cubicBezTo>
                      <a:pt x="1" y="76"/>
                      <a:pt x="1" y="76"/>
                      <a:pt x="1" y="76"/>
                    </a:cubicBezTo>
                    <a:cubicBezTo>
                      <a:pt x="38" y="76"/>
                      <a:pt x="62" y="47"/>
                      <a:pt x="62" y="0"/>
                    </a:cubicBezTo>
                    <a:cubicBezTo>
                      <a:pt x="62" y="0"/>
                      <a:pt x="62" y="0"/>
                      <a:pt x="62" y="0"/>
                    </a:cubicBezTo>
                    <a:lnTo>
                      <a:pt x="46" y="0"/>
                    </a:lnTo>
                    <a:close/>
                  </a:path>
                </a:pathLst>
              </a:custGeom>
              <a:solidFill>
                <a:srgbClr val="484398"/>
              </a:solidFill>
              <a:ln>
                <a:noFill/>
              </a:ln>
            </p:spPr>
            <p:txBody>
              <a:bodyPr vert="horz" wrap="square" lIns="68580" tIns="34290" rIns="68580" bIns="34290" numCol="1" anchor="t" anchorCtr="0" compatLnSpc="1"/>
              <a:lstStyle/>
              <a:p>
                <a:endParaRPr lang="id-ID" sz="1350"/>
              </a:p>
            </p:txBody>
          </p:sp>
          <p:sp>
            <p:nvSpPr>
              <p:cNvPr id="97" name="Freeform 47"/>
              <p:cNvSpPr>
                <a:spLocks noEditPoints="1"/>
              </p:cNvSpPr>
              <p:nvPr/>
            </p:nvSpPr>
            <p:spPr bwMode="auto">
              <a:xfrm flipH="1">
                <a:off x="5357" y="2572"/>
                <a:ext cx="910" cy="2117"/>
              </a:xfrm>
              <a:custGeom>
                <a:avLst/>
                <a:gdLst>
                  <a:gd name="T0" fmla="*/ 53 w 92"/>
                  <a:gd name="T1" fmla="*/ 93 h 213"/>
                  <a:gd name="T2" fmla="*/ 92 w 92"/>
                  <a:gd name="T3" fmla="*/ 47 h 213"/>
                  <a:gd name="T4" fmla="*/ 46 w 92"/>
                  <a:gd name="T5" fmla="*/ 0 h 213"/>
                  <a:gd name="T6" fmla="*/ 0 w 92"/>
                  <a:gd name="T7" fmla="*/ 47 h 213"/>
                  <a:gd name="T8" fmla="*/ 37 w 92"/>
                  <a:gd name="T9" fmla="*/ 92 h 213"/>
                  <a:gd name="T10" fmla="*/ 37 w 92"/>
                  <a:gd name="T11" fmla="*/ 213 h 213"/>
                  <a:gd name="T12" fmla="*/ 53 w 92"/>
                  <a:gd name="T13" fmla="*/ 213 h 213"/>
                  <a:gd name="T14" fmla="*/ 53 w 92"/>
                  <a:gd name="T15" fmla="*/ 93 h 213"/>
                  <a:gd name="T16" fmla="*/ 19 w 92"/>
                  <a:gd name="T17" fmla="*/ 47 h 213"/>
                  <a:gd name="T18" fmla="*/ 46 w 92"/>
                  <a:gd name="T19" fmla="*/ 19 h 213"/>
                  <a:gd name="T20" fmla="*/ 73 w 92"/>
                  <a:gd name="T21" fmla="*/ 47 h 213"/>
                  <a:gd name="T22" fmla="*/ 46 w 92"/>
                  <a:gd name="T23" fmla="*/ 74 h 213"/>
                  <a:gd name="T24" fmla="*/ 19 w 92"/>
                  <a:gd name="T25" fmla="*/ 4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213">
                    <a:moveTo>
                      <a:pt x="53" y="93"/>
                    </a:moveTo>
                    <a:cubicBezTo>
                      <a:pt x="75" y="89"/>
                      <a:pt x="92" y="70"/>
                      <a:pt x="92" y="47"/>
                    </a:cubicBezTo>
                    <a:cubicBezTo>
                      <a:pt x="92" y="21"/>
                      <a:pt x="72" y="0"/>
                      <a:pt x="46" y="0"/>
                    </a:cubicBezTo>
                    <a:cubicBezTo>
                      <a:pt x="20" y="0"/>
                      <a:pt x="0" y="21"/>
                      <a:pt x="0" y="47"/>
                    </a:cubicBezTo>
                    <a:cubicBezTo>
                      <a:pt x="0" y="69"/>
                      <a:pt x="16" y="88"/>
                      <a:pt x="37" y="92"/>
                    </a:cubicBezTo>
                    <a:cubicBezTo>
                      <a:pt x="37" y="213"/>
                      <a:pt x="37" y="213"/>
                      <a:pt x="37" y="213"/>
                    </a:cubicBezTo>
                    <a:cubicBezTo>
                      <a:pt x="53" y="213"/>
                      <a:pt x="53" y="213"/>
                      <a:pt x="53" y="213"/>
                    </a:cubicBezTo>
                    <a:lnTo>
                      <a:pt x="53" y="93"/>
                    </a:lnTo>
                    <a:close/>
                    <a:moveTo>
                      <a:pt x="19" y="47"/>
                    </a:moveTo>
                    <a:cubicBezTo>
                      <a:pt x="19" y="32"/>
                      <a:pt x="31" y="19"/>
                      <a:pt x="46" y="19"/>
                    </a:cubicBezTo>
                    <a:cubicBezTo>
                      <a:pt x="61" y="19"/>
                      <a:pt x="73" y="32"/>
                      <a:pt x="73" y="47"/>
                    </a:cubicBezTo>
                    <a:cubicBezTo>
                      <a:pt x="73" y="62"/>
                      <a:pt x="61" y="74"/>
                      <a:pt x="46" y="74"/>
                    </a:cubicBezTo>
                    <a:cubicBezTo>
                      <a:pt x="31" y="74"/>
                      <a:pt x="19" y="62"/>
                      <a:pt x="19" y="47"/>
                    </a:cubicBezTo>
                    <a:close/>
                  </a:path>
                </a:pathLst>
              </a:custGeom>
              <a:solidFill>
                <a:srgbClr val="484398"/>
              </a:solidFill>
              <a:ln>
                <a:noFill/>
              </a:ln>
            </p:spPr>
            <p:txBody>
              <a:bodyPr vert="horz" wrap="square" lIns="68580" tIns="34290" rIns="68580" bIns="34290" numCol="1" anchor="t" anchorCtr="0" compatLnSpc="1"/>
              <a:lstStyle/>
              <a:p>
                <a:endParaRPr lang="id-ID" sz="1350"/>
              </a:p>
            </p:txBody>
          </p:sp>
          <p:sp>
            <p:nvSpPr>
              <p:cNvPr id="99" name="Rectangle 48"/>
              <p:cNvSpPr>
                <a:spLocks noChangeArrowheads="1"/>
              </p:cNvSpPr>
              <p:nvPr/>
            </p:nvSpPr>
            <p:spPr bwMode="auto">
              <a:xfrm rot="5400000" flipH="1">
                <a:off x="5185" y="4856"/>
                <a:ext cx="1276" cy="164"/>
              </a:xfrm>
              <a:prstGeom prst="rect">
                <a:avLst/>
              </a:prstGeom>
              <a:solidFill>
                <a:srgbClr val="484398"/>
              </a:solidFill>
              <a:ln>
                <a:noFill/>
              </a:ln>
            </p:spPr>
            <p:txBody>
              <a:bodyPr vert="horz" wrap="square" lIns="68580" tIns="34290" rIns="68580" bIns="34290" numCol="1" anchor="t" anchorCtr="0" compatLnSpc="1"/>
              <a:lstStyle/>
              <a:p>
                <a:endParaRPr lang="id-ID" sz="1350"/>
              </a:p>
            </p:txBody>
          </p:sp>
          <p:sp>
            <p:nvSpPr>
              <p:cNvPr id="100" name="Rectangle 48"/>
              <p:cNvSpPr>
                <a:spLocks noChangeArrowheads="1"/>
              </p:cNvSpPr>
              <p:nvPr/>
            </p:nvSpPr>
            <p:spPr bwMode="auto">
              <a:xfrm flipH="1">
                <a:off x="6307" y="6039"/>
                <a:ext cx="2551" cy="152"/>
              </a:xfrm>
              <a:prstGeom prst="rect">
                <a:avLst/>
              </a:prstGeom>
              <a:solidFill>
                <a:srgbClr val="484398"/>
              </a:solidFill>
              <a:ln>
                <a:noFill/>
              </a:ln>
            </p:spPr>
            <p:txBody>
              <a:bodyPr vert="horz" wrap="square" lIns="68580" tIns="34290" rIns="68580" bIns="34290" numCol="1" anchor="t" anchorCtr="0" compatLnSpc="1"/>
              <a:lstStyle/>
              <a:p>
                <a:endParaRPr lang="id-ID" sz="1350"/>
              </a:p>
            </p:txBody>
          </p:sp>
          <p:sp>
            <p:nvSpPr>
              <p:cNvPr id="101" name="Freeform 9"/>
              <p:cNvSpPr/>
              <p:nvPr/>
            </p:nvSpPr>
            <p:spPr bwMode="auto">
              <a:xfrm flipH="1">
                <a:off x="13648" y="5186"/>
                <a:ext cx="474" cy="450"/>
              </a:xfrm>
              <a:custGeom>
                <a:avLst/>
                <a:gdLst>
                  <a:gd name="T0" fmla="*/ 207 w 211"/>
                  <a:gd name="T1" fmla="*/ 85 h 200"/>
                  <a:gd name="T2" fmla="*/ 153 w 211"/>
                  <a:gd name="T3" fmla="*/ 124 h 200"/>
                  <a:gd name="T4" fmla="*/ 173 w 211"/>
                  <a:gd name="T5" fmla="*/ 189 h 200"/>
                  <a:gd name="T6" fmla="*/ 170 w 211"/>
                  <a:gd name="T7" fmla="*/ 198 h 200"/>
                  <a:gd name="T8" fmla="*/ 165 w 211"/>
                  <a:gd name="T9" fmla="*/ 200 h 200"/>
                  <a:gd name="T10" fmla="*/ 160 w 211"/>
                  <a:gd name="T11" fmla="*/ 198 h 200"/>
                  <a:gd name="T12" fmla="*/ 106 w 211"/>
                  <a:gd name="T13" fmla="*/ 158 h 200"/>
                  <a:gd name="T14" fmla="*/ 51 w 211"/>
                  <a:gd name="T15" fmla="*/ 198 h 200"/>
                  <a:gd name="T16" fmla="*/ 41 w 211"/>
                  <a:gd name="T17" fmla="*/ 198 h 200"/>
                  <a:gd name="T18" fmla="*/ 38 w 211"/>
                  <a:gd name="T19" fmla="*/ 189 h 200"/>
                  <a:gd name="T20" fmla="*/ 59 w 211"/>
                  <a:gd name="T21" fmla="*/ 124 h 200"/>
                  <a:gd name="T22" fmla="*/ 5 w 211"/>
                  <a:gd name="T23" fmla="*/ 85 h 200"/>
                  <a:gd name="T24" fmla="*/ 2 w 211"/>
                  <a:gd name="T25" fmla="*/ 75 h 200"/>
                  <a:gd name="T26" fmla="*/ 10 w 211"/>
                  <a:gd name="T27" fmla="*/ 70 h 200"/>
                  <a:gd name="T28" fmla="*/ 77 w 211"/>
                  <a:gd name="T29" fmla="*/ 70 h 200"/>
                  <a:gd name="T30" fmla="*/ 98 w 211"/>
                  <a:gd name="T31" fmla="*/ 5 h 200"/>
                  <a:gd name="T32" fmla="*/ 106 w 211"/>
                  <a:gd name="T33" fmla="*/ 0 h 200"/>
                  <a:gd name="T34" fmla="*/ 114 w 211"/>
                  <a:gd name="T35" fmla="*/ 5 h 200"/>
                  <a:gd name="T36" fmla="*/ 135 w 211"/>
                  <a:gd name="T37" fmla="*/ 70 h 200"/>
                  <a:gd name="T38" fmla="*/ 202 w 211"/>
                  <a:gd name="T39" fmla="*/ 70 h 200"/>
                  <a:gd name="T40" fmla="*/ 210 w 211"/>
                  <a:gd name="T41" fmla="*/ 75 h 200"/>
                  <a:gd name="T42" fmla="*/ 207 w 211"/>
                  <a:gd name="T43" fmla="*/ 8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200">
                    <a:moveTo>
                      <a:pt x="207" y="85"/>
                    </a:moveTo>
                    <a:cubicBezTo>
                      <a:pt x="153" y="124"/>
                      <a:pt x="153" y="124"/>
                      <a:pt x="153" y="124"/>
                    </a:cubicBezTo>
                    <a:cubicBezTo>
                      <a:pt x="173" y="189"/>
                      <a:pt x="173" y="189"/>
                      <a:pt x="173" y="189"/>
                    </a:cubicBezTo>
                    <a:cubicBezTo>
                      <a:pt x="175" y="192"/>
                      <a:pt x="173" y="196"/>
                      <a:pt x="170" y="198"/>
                    </a:cubicBezTo>
                    <a:cubicBezTo>
                      <a:pt x="169" y="199"/>
                      <a:pt x="167" y="200"/>
                      <a:pt x="165" y="200"/>
                    </a:cubicBezTo>
                    <a:cubicBezTo>
                      <a:pt x="164" y="200"/>
                      <a:pt x="162" y="199"/>
                      <a:pt x="160" y="198"/>
                    </a:cubicBezTo>
                    <a:cubicBezTo>
                      <a:pt x="106" y="158"/>
                      <a:pt x="106" y="158"/>
                      <a:pt x="106" y="158"/>
                    </a:cubicBezTo>
                    <a:cubicBezTo>
                      <a:pt x="51" y="198"/>
                      <a:pt x="51" y="198"/>
                      <a:pt x="51" y="198"/>
                    </a:cubicBezTo>
                    <a:cubicBezTo>
                      <a:pt x="48" y="200"/>
                      <a:pt x="44" y="200"/>
                      <a:pt x="41" y="198"/>
                    </a:cubicBezTo>
                    <a:cubicBezTo>
                      <a:pt x="38" y="196"/>
                      <a:pt x="37" y="192"/>
                      <a:pt x="38" y="189"/>
                    </a:cubicBezTo>
                    <a:cubicBezTo>
                      <a:pt x="59" y="124"/>
                      <a:pt x="59" y="124"/>
                      <a:pt x="59" y="124"/>
                    </a:cubicBezTo>
                    <a:cubicBezTo>
                      <a:pt x="5" y="85"/>
                      <a:pt x="5" y="85"/>
                      <a:pt x="5" y="85"/>
                    </a:cubicBezTo>
                    <a:cubicBezTo>
                      <a:pt x="2" y="83"/>
                      <a:pt x="0" y="79"/>
                      <a:pt x="2" y="75"/>
                    </a:cubicBezTo>
                    <a:cubicBezTo>
                      <a:pt x="3" y="72"/>
                      <a:pt x="6" y="70"/>
                      <a:pt x="10" y="70"/>
                    </a:cubicBezTo>
                    <a:cubicBezTo>
                      <a:pt x="77" y="70"/>
                      <a:pt x="77" y="70"/>
                      <a:pt x="77" y="70"/>
                    </a:cubicBezTo>
                    <a:cubicBezTo>
                      <a:pt x="98" y="5"/>
                      <a:pt x="98" y="5"/>
                      <a:pt x="98" y="5"/>
                    </a:cubicBezTo>
                    <a:cubicBezTo>
                      <a:pt x="99" y="2"/>
                      <a:pt x="102" y="0"/>
                      <a:pt x="106" y="0"/>
                    </a:cubicBezTo>
                    <a:cubicBezTo>
                      <a:pt x="110" y="0"/>
                      <a:pt x="113" y="2"/>
                      <a:pt x="114" y="5"/>
                    </a:cubicBezTo>
                    <a:cubicBezTo>
                      <a:pt x="135" y="70"/>
                      <a:pt x="135" y="70"/>
                      <a:pt x="135" y="70"/>
                    </a:cubicBezTo>
                    <a:cubicBezTo>
                      <a:pt x="202" y="70"/>
                      <a:pt x="202" y="70"/>
                      <a:pt x="202" y="70"/>
                    </a:cubicBezTo>
                    <a:cubicBezTo>
                      <a:pt x="206" y="70"/>
                      <a:pt x="209" y="72"/>
                      <a:pt x="210" y="75"/>
                    </a:cubicBezTo>
                    <a:cubicBezTo>
                      <a:pt x="211" y="79"/>
                      <a:pt x="210" y="83"/>
                      <a:pt x="207" y="85"/>
                    </a:cubicBezTo>
                  </a:path>
                </a:pathLst>
              </a:custGeom>
              <a:solidFill>
                <a:schemeClr val="bg1"/>
              </a:solidFill>
              <a:ln>
                <a:noFill/>
              </a:ln>
            </p:spPr>
            <p:txBody>
              <a:bodyPr vert="horz" wrap="square" lIns="91440" tIns="45720" rIns="91440" bIns="45720" numCol="1" anchor="t" anchorCtr="0" compatLnSpc="1"/>
              <a:lstStyle/>
              <a:p>
                <a:endParaRPr lang="id-ID"/>
              </a:p>
            </p:txBody>
          </p:sp>
          <p:sp>
            <p:nvSpPr>
              <p:cNvPr id="102" name="Freeform 9"/>
              <p:cNvSpPr/>
              <p:nvPr/>
            </p:nvSpPr>
            <p:spPr bwMode="auto">
              <a:xfrm flipH="1">
                <a:off x="6685" y="2770"/>
                <a:ext cx="562" cy="534"/>
              </a:xfrm>
              <a:custGeom>
                <a:avLst/>
                <a:gdLst>
                  <a:gd name="T0" fmla="*/ 207 w 211"/>
                  <a:gd name="T1" fmla="*/ 85 h 200"/>
                  <a:gd name="T2" fmla="*/ 153 w 211"/>
                  <a:gd name="T3" fmla="*/ 124 h 200"/>
                  <a:gd name="T4" fmla="*/ 173 w 211"/>
                  <a:gd name="T5" fmla="*/ 189 h 200"/>
                  <a:gd name="T6" fmla="*/ 170 w 211"/>
                  <a:gd name="T7" fmla="*/ 198 h 200"/>
                  <a:gd name="T8" fmla="*/ 165 w 211"/>
                  <a:gd name="T9" fmla="*/ 200 h 200"/>
                  <a:gd name="T10" fmla="*/ 160 w 211"/>
                  <a:gd name="T11" fmla="*/ 198 h 200"/>
                  <a:gd name="T12" fmla="*/ 106 w 211"/>
                  <a:gd name="T13" fmla="*/ 158 h 200"/>
                  <a:gd name="T14" fmla="*/ 51 w 211"/>
                  <a:gd name="T15" fmla="*/ 198 h 200"/>
                  <a:gd name="T16" fmla="*/ 41 w 211"/>
                  <a:gd name="T17" fmla="*/ 198 h 200"/>
                  <a:gd name="T18" fmla="*/ 38 w 211"/>
                  <a:gd name="T19" fmla="*/ 189 h 200"/>
                  <a:gd name="T20" fmla="*/ 59 w 211"/>
                  <a:gd name="T21" fmla="*/ 124 h 200"/>
                  <a:gd name="T22" fmla="*/ 5 w 211"/>
                  <a:gd name="T23" fmla="*/ 85 h 200"/>
                  <a:gd name="T24" fmla="*/ 2 w 211"/>
                  <a:gd name="T25" fmla="*/ 75 h 200"/>
                  <a:gd name="T26" fmla="*/ 10 w 211"/>
                  <a:gd name="T27" fmla="*/ 70 h 200"/>
                  <a:gd name="T28" fmla="*/ 77 w 211"/>
                  <a:gd name="T29" fmla="*/ 70 h 200"/>
                  <a:gd name="T30" fmla="*/ 98 w 211"/>
                  <a:gd name="T31" fmla="*/ 5 h 200"/>
                  <a:gd name="T32" fmla="*/ 106 w 211"/>
                  <a:gd name="T33" fmla="*/ 0 h 200"/>
                  <a:gd name="T34" fmla="*/ 114 w 211"/>
                  <a:gd name="T35" fmla="*/ 5 h 200"/>
                  <a:gd name="T36" fmla="*/ 135 w 211"/>
                  <a:gd name="T37" fmla="*/ 70 h 200"/>
                  <a:gd name="T38" fmla="*/ 202 w 211"/>
                  <a:gd name="T39" fmla="*/ 70 h 200"/>
                  <a:gd name="T40" fmla="*/ 210 w 211"/>
                  <a:gd name="T41" fmla="*/ 75 h 200"/>
                  <a:gd name="T42" fmla="*/ 207 w 211"/>
                  <a:gd name="T43" fmla="*/ 8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200">
                    <a:moveTo>
                      <a:pt x="207" y="85"/>
                    </a:moveTo>
                    <a:cubicBezTo>
                      <a:pt x="153" y="124"/>
                      <a:pt x="153" y="124"/>
                      <a:pt x="153" y="124"/>
                    </a:cubicBezTo>
                    <a:cubicBezTo>
                      <a:pt x="173" y="189"/>
                      <a:pt x="173" y="189"/>
                      <a:pt x="173" y="189"/>
                    </a:cubicBezTo>
                    <a:cubicBezTo>
                      <a:pt x="175" y="192"/>
                      <a:pt x="173" y="196"/>
                      <a:pt x="170" y="198"/>
                    </a:cubicBezTo>
                    <a:cubicBezTo>
                      <a:pt x="169" y="199"/>
                      <a:pt x="167" y="200"/>
                      <a:pt x="165" y="200"/>
                    </a:cubicBezTo>
                    <a:cubicBezTo>
                      <a:pt x="164" y="200"/>
                      <a:pt x="162" y="199"/>
                      <a:pt x="160" y="198"/>
                    </a:cubicBezTo>
                    <a:cubicBezTo>
                      <a:pt x="106" y="158"/>
                      <a:pt x="106" y="158"/>
                      <a:pt x="106" y="158"/>
                    </a:cubicBezTo>
                    <a:cubicBezTo>
                      <a:pt x="51" y="198"/>
                      <a:pt x="51" y="198"/>
                      <a:pt x="51" y="198"/>
                    </a:cubicBezTo>
                    <a:cubicBezTo>
                      <a:pt x="48" y="200"/>
                      <a:pt x="44" y="200"/>
                      <a:pt x="41" y="198"/>
                    </a:cubicBezTo>
                    <a:cubicBezTo>
                      <a:pt x="38" y="196"/>
                      <a:pt x="37" y="192"/>
                      <a:pt x="38" y="189"/>
                    </a:cubicBezTo>
                    <a:cubicBezTo>
                      <a:pt x="59" y="124"/>
                      <a:pt x="59" y="124"/>
                      <a:pt x="59" y="124"/>
                    </a:cubicBezTo>
                    <a:cubicBezTo>
                      <a:pt x="5" y="85"/>
                      <a:pt x="5" y="85"/>
                      <a:pt x="5" y="85"/>
                    </a:cubicBezTo>
                    <a:cubicBezTo>
                      <a:pt x="2" y="83"/>
                      <a:pt x="0" y="79"/>
                      <a:pt x="2" y="75"/>
                    </a:cubicBezTo>
                    <a:cubicBezTo>
                      <a:pt x="3" y="72"/>
                      <a:pt x="6" y="70"/>
                      <a:pt x="10" y="70"/>
                    </a:cubicBezTo>
                    <a:cubicBezTo>
                      <a:pt x="77" y="70"/>
                      <a:pt x="77" y="70"/>
                      <a:pt x="77" y="70"/>
                    </a:cubicBezTo>
                    <a:cubicBezTo>
                      <a:pt x="98" y="5"/>
                      <a:pt x="98" y="5"/>
                      <a:pt x="98" y="5"/>
                    </a:cubicBezTo>
                    <a:cubicBezTo>
                      <a:pt x="99" y="2"/>
                      <a:pt x="102" y="0"/>
                      <a:pt x="106" y="0"/>
                    </a:cubicBezTo>
                    <a:cubicBezTo>
                      <a:pt x="110" y="0"/>
                      <a:pt x="113" y="2"/>
                      <a:pt x="114" y="5"/>
                    </a:cubicBezTo>
                    <a:cubicBezTo>
                      <a:pt x="135" y="70"/>
                      <a:pt x="135" y="70"/>
                      <a:pt x="135" y="70"/>
                    </a:cubicBezTo>
                    <a:cubicBezTo>
                      <a:pt x="202" y="70"/>
                      <a:pt x="202" y="70"/>
                      <a:pt x="202" y="70"/>
                    </a:cubicBezTo>
                    <a:cubicBezTo>
                      <a:pt x="206" y="70"/>
                      <a:pt x="209" y="72"/>
                      <a:pt x="210" y="75"/>
                    </a:cubicBezTo>
                    <a:cubicBezTo>
                      <a:pt x="211" y="79"/>
                      <a:pt x="210" y="83"/>
                      <a:pt x="207" y="85"/>
                    </a:cubicBezTo>
                  </a:path>
                </a:pathLst>
              </a:custGeom>
              <a:solidFill>
                <a:srgbClr val="484398"/>
              </a:solidFill>
              <a:ln>
                <a:noFill/>
              </a:ln>
            </p:spPr>
            <p:txBody>
              <a:bodyPr vert="horz" wrap="square" lIns="91440" tIns="45720" rIns="91440" bIns="45720" numCol="1" anchor="t" anchorCtr="0" compatLnSpc="1"/>
              <a:lstStyle/>
              <a:p>
                <a:endParaRPr lang="id-ID"/>
              </a:p>
            </p:txBody>
          </p:sp>
          <p:sp>
            <p:nvSpPr>
              <p:cNvPr id="103" name="Rectangle 48"/>
              <p:cNvSpPr>
                <a:spLocks noChangeArrowheads="1"/>
              </p:cNvSpPr>
              <p:nvPr/>
            </p:nvSpPr>
            <p:spPr bwMode="auto">
              <a:xfrm rot="5400000" flipH="1">
                <a:off x="7532" y="4339"/>
                <a:ext cx="1276" cy="157"/>
              </a:xfrm>
              <a:prstGeom prst="rect">
                <a:avLst/>
              </a:prstGeom>
              <a:solidFill>
                <a:srgbClr val="EAA700"/>
              </a:solidFill>
              <a:ln>
                <a:noFill/>
              </a:ln>
            </p:spPr>
            <p:txBody>
              <a:bodyPr vert="horz" wrap="square" lIns="68580" tIns="34290" rIns="68580" bIns="34290" numCol="1" anchor="t" anchorCtr="0" compatLnSpc="1"/>
              <a:lstStyle/>
              <a:p>
                <a:endParaRPr lang="id-ID" sz="1350"/>
              </a:p>
            </p:txBody>
          </p:sp>
        </p:grpSp>
        <p:sp>
          <p:nvSpPr>
            <p:cNvPr id="112" name="文本框 111"/>
            <p:cNvSpPr txBox="1"/>
            <p:nvPr/>
          </p:nvSpPr>
          <p:spPr>
            <a:xfrm>
              <a:off x="10664" y="3501"/>
              <a:ext cx="1990" cy="1379"/>
            </a:xfrm>
            <a:prstGeom prst="rect">
              <a:avLst/>
            </a:prstGeom>
            <a:noFill/>
          </p:spPr>
          <p:txBody>
            <a:bodyPr wrap="square" rtlCol="0" anchor="t">
              <a:spAutoFit/>
            </a:bodyPr>
            <a:lstStyle/>
            <a:p>
              <a:pPr algn="just">
                <a:spcBef>
                  <a:spcPct val="20000"/>
                </a:spcBef>
              </a:pPr>
              <a:r>
                <a:rPr lang="zh-TW" altLang="en-US" sz="17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列出该工作的所有步骤</a:t>
              </a:r>
            </a:p>
          </p:txBody>
        </p:sp>
        <p:sp>
          <p:nvSpPr>
            <p:cNvPr id="113" name="文本框 112"/>
            <p:cNvSpPr txBox="1"/>
            <p:nvPr/>
          </p:nvSpPr>
          <p:spPr>
            <a:xfrm>
              <a:off x="8312" y="3501"/>
              <a:ext cx="1991" cy="1379"/>
            </a:xfrm>
            <a:prstGeom prst="rect">
              <a:avLst/>
            </a:prstGeom>
            <a:noFill/>
          </p:spPr>
          <p:txBody>
            <a:bodyPr wrap="square" rtlCol="0" anchor="t">
              <a:spAutoFit/>
            </a:bodyPr>
            <a:lstStyle/>
            <a:p>
              <a:pPr algn="just">
                <a:spcBef>
                  <a:spcPct val="20000"/>
                </a:spcBef>
              </a:pPr>
              <a:r>
                <a:rPr lang="zh-TW" altLang="en-US" sz="17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找出该工作的可能危害</a:t>
              </a:r>
              <a:endParaRPr lang="zh-TW" altLang="en-US" sz="1700" spc="100" dirty="0">
                <a:solidFill>
                  <a:schemeClr val="tx1">
                    <a:lumMod val="85000"/>
                    <a:lumOff val="15000"/>
                  </a:schemeClr>
                </a:solidFill>
                <a:uFillTx/>
                <a:latin typeface="微软雅黑" panose="020B0503020204020204" pitchFamily="34" charset="-122"/>
                <a:ea typeface="微软雅黑" panose="020B0503020204020204" pitchFamily="34" charset="-122"/>
              </a:endParaRPr>
            </a:p>
          </p:txBody>
        </p:sp>
        <p:sp>
          <p:nvSpPr>
            <p:cNvPr id="114" name="文本框 113"/>
            <p:cNvSpPr txBox="1"/>
            <p:nvPr/>
          </p:nvSpPr>
          <p:spPr>
            <a:xfrm>
              <a:off x="5905" y="3358"/>
              <a:ext cx="2191" cy="2615"/>
            </a:xfrm>
            <a:prstGeom prst="rect">
              <a:avLst/>
            </a:prstGeom>
            <a:noFill/>
          </p:spPr>
          <p:txBody>
            <a:bodyPr wrap="square" rtlCol="0" anchor="t">
              <a:spAutoFit/>
            </a:bodyPr>
            <a:lstStyle/>
            <a:p>
              <a:pPr algn="just">
                <a:spcBef>
                  <a:spcPct val="20000"/>
                </a:spcBef>
              </a:pPr>
              <a:r>
                <a:rPr lang="zh-TW" altLang="en-US" sz="17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建议、说明该工作的安全执行方式，避免工作意外与职业灾害的发生</a:t>
              </a:r>
              <a:endParaRPr lang="zh-TW" altLang="en-US" sz="1700" spc="100" dirty="0">
                <a:solidFill>
                  <a:schemeClr val="tx1">
                    <a:lumMod val="85000"/>
                    <a:lumOff val="15000"/>
                  </a:schemeClr>
                </a:solidFill>
                <a:uFillTx/>
                <a:latin typeface="微软雅黑" panose="020B0503020204020204" pitchFamily="34" charset="-122"/>
                <a:ea typeface="微软雅黑" panose="020B0503020204020204" pitchFamily="34" charset="-122"/>
              </a:endParaRPr>
            </a:p>
          </p:txBody>
        </p:sp>
        <p:sp>
          <p:nvSpPr>
            <p:cNvPr id="115" name="文本框 114"/>
            <p:cNvSpPr txBox="1"/>
            <p:nvPr/>
          </p:nvSpPr>
          <p:spPr>
            <a:xfrm>
              <a:off x="10262" y="2741"/>
              <a:ext cx="535" cy="628"/>
            </a:xfrm>
            <a:prstGeom prst="rect">
              <a:avLst/>
            </a:prstGeom>
            <a:noFill/>
          </p:spPr>
          <p:txBody>
            <a:bodyPr wrap="square" rtlCol="0" anchor="t">
              <a:spAutoFit/>
            </a:bodyPr>
            <a:lstStyle/>
            <a:p>
              <a:pPr algn="ctr">
                <a:spcBef>
                  <a:spcPct val="20000"/>
                </a:spcBef>
              </a:pPr>
              <a:r>
                <a:rPr lang="en-US" altLang="zh-TW" sz="2000" b="1"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1</a:t>
              </a:r>
              <a:endParaRPr lang="en-US" altLang="zh-TW" sz="2000" b="1" spc="100" dirty="0">
                <a:solidFill>
                  <a:schemeClr val="tx1">
                    <a:lumMod val="85000"/>
                    <a:lumOff val="15000"/>
                  </a:schemeClr>
                </a:solidFill>
                <a:uFillTx/>
                <a:latin typeface="微软雅黑" panose="020B0503020204020204" pitchFamily="34" charset="-122"/>
                <a:ea typeface="微软雅黑" panose="020B0503020204020204" pitchFamily="34" charset="-122"/>
              </a:endParaRPr>
            </a:p>
          </p:txBody>
        </p:sp>
        <p:sp>
          <p:nvSpPr>
            <p:cNvPr id="116" name="文本框 115"/>
            <p:cNvSpPr txBox="1"/>
            <p:nvPr/>
          </p:nvSpPr>
          <p:spPr>
            <a:xfrm>
              <a:off x="7896" y="2721"/>
              <a:ext cx="535" cy="628"/>
            </a:xfrm>
            <a:prstGeom prst="rect">
              <a:avLst/>
            </a:prstGeom>
            <a:noFill/>
          </p:spPr>
          <p:txBody>
            <a:bodyPr wrap="square" rtlCol="0" anchor="t">
              <a:spAutoFit/>
            </a:bodyPr>
            <a:lstStyle/>
            <a:p>
              <a:pPr algn="ctr">
                <a:spcBef>
                  <a:spcPct val="20000"/>
                </a:spcBef>
              </a:pPr>
              <a:r>
                <a:rPr lang="en-US" altLang="zh-TW" sz="2000" b="1" spc="100" dirty="0">
                  <a:solidFill>
                    <a:schemeClr val="tx1">
                      <a:lumMod val="85000"/>
                      <a:lumOff val="15000"/>
                    </a:schemeClr>
                  </a:solidFill>
                  <a:uFillTx/>
                  <a:latin typeface="微软雅黑" panose="020B0503020204020204" pitchFamily="34" charset="-122"/>
                  <a:ea typeface="微软雅黑" panose="020B0503020204020204" pitchFamily="34" charset="-122"/>
                </a:rPr>
                <a:t>2</a:t>
              </a:r>
            </a:p>
          </p:txBody>
        </p:sp>
        <p:sp>
          <p:nvSpPr>
            <p:cNvPr id="117" name="文本框 116"/>
            <p:cNvSpPr txBox="1"/>
            <p:nvPr/>
          </p:nvSpPr>
          <p:spPr>
            <a:xfrm>
              <a:off x="5556" y="2730"/>
              <a:ext cx="535" cy="628"/>
            </a:xfrm>
            <a:prstGeom prst="rect">
              <a:avLst/>
            </a:prstGeom>
            <a:noFill/>
          </p:spPr>
          <p:txBody>
            <a:bodyPr wrap="square" rtlCol="0" anchor="t">
              <a:spAutoFit/>
            </a:bodyPr>
            <a:lstStyle/>
            <a:p>
              <a:pPr algn="ctr">
                <a:spcBef>
                  <a:spcPct val="20000"/>
                </a:spcBef>
              </a:pPr>
              <a:r>
                <a:rPr lang="en-US" altLang="zh-TW" sz="2000" b="1" spc="100" dirty="0">
                  <a:solidFill>
                    <a:schemeClr val="tx1">
                      <a:lumMod val="85000"/>
                      <a:lumOff val="15000"/>
                    </a:schemeClr>
                  </a:solidFill>
                  <a:uFillTx/>
                  <a:latin typeface="微软雅黑" panose="020B0503020204020204" pitchFamily="34" charset="-122"/>
                  <a:ea typeface="微软雅黑" panose="020B0503020204020204" pitchFamily="34" charset="-122"/>
                </a:rPr>
                <a:t>3</a:t>
              </a:r>
            </a:p>
          </p:txBody>
        </p:sp>
        <p:sp>
          <p:nvSpPr>
            <p:cNvPr id="118" name="文本框 117"/>
            <p:cNvSpPr txBox="1"/>
            <p:nvPr/>
          </p:nvSpPr>
          <p:spPr>
            <a:xfrm>
              <a:off x="3122" y="2730"/>
              <a:ext cx="535" cy="628"/>
            </a:xfrm>
            <a:prstGeom prst="rect">
              <a:avLst/>
            </a:prstGeom>
            <a:noFill/>
          </p:spPr>
          <p:txBody>
            <a:bodyPr wrap="square" rtlCol="0" anchor="t">
              <a:spAutoFit/>
            </a:bodyPr>
            <a:lstStyle/>
            <a:p>
              <a:pPr algn="ctr">
                <a:spcBef>
                  <a:spcPct val="20000"/>
                </a:spcBef>
              </a:pPr>
              <a:r>
                <a:rPr lang="en-US" altLang="zh-TW" sz="2000" b="1" spc="100" dirty="0">
                  <a:solidFill>
                    <a:schemeClr val="tx1">
                      <a:lumMod val="85000"/>
                      <a:lumOff val="15000"/>
                    </a:schemeClr>
                  </a:solidFill>
                  <a:uFillTx/>
                  <a:latin typeface="微软雅黑" panose="020B0503020204020204" pitchFamily="34" charset="-122"/>
                  <a:ea typeface="微软雅黑" panose="020B0503020204020204" pitchFamily="34" charset="-122"/>
                </a:rPr>
                <a:t>4</a:t>
              </a:r>
            </a:p>
          </p:txBody>
        </p:sp>
      </p:gr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1604822" cy="923926"/>
            <a:chOff x="0" y="-1"/>
            <a:chExt cx="7563224" cy="4354287"/>
          </a:xfrm>
        </p:grpSpPr>
        <p:pic>
          <p:nvPicPr>
            <p:cNvPr id="5" name="图片 4"/>
            <p:cNvPicPr>
              <a:picLocks noChangeAspect="1"/>
            </p:cNvPicPr>
            <p:nvPr/>
          </p:nvPicPr>
          <p:blipFill>
            <a:blip r:embed="rId2"/>
            <a:stretch>
              <a:fillRect/>
            </a:stretch>
          </p:blipFill>
          <p:spPr>
            <a:xfrm>
              <a:off x="0" y="-1"/>
              <a:ext cx="7563224" cy="4354287"/>
            </a:xfrm>
            <a:prstGeom prst="rect">
              <a:avLst/>
            </a:prstGeom>
          </p:spPr>
        </p:pic>
        <p:pic>
          <p:nvPicPr>
            <p:cNvPr id="4" name="图片 3"/>
            <p:cNvPicPr>
              <a:picLocks noChangeAspect="1"/>
            </p:cNvPicPr>
            <p:nvPr/>
          </p:nvPicPr>
          <p:blipFill>
            <a:blip r:embed="rId3"/>
            <a:stretch>
              <a:fillRect/>
            </a:stretch>
          </p:blipFill>
          <p:spPr>
            <a:xfrm>
              <a:off x="2" y="0"/>
              <a:ext cx="6255656" cy="1990719"/>
            </a:xfrm>
            <a:prstGeom prst="rect">
              <a:avLst/>
            </a:prstGeom>
          </p:spPr>
        </p:pic>
      </p:grpSp>
      <p:sp>
        <p:nvSpPr>
          <p:cNvPr id="46" name="文本框 45"/>
          <p:cNvSpPr txBox="1"/>
          <p:nvPr/>
        </p:nvSpPr>
        <p:spPr>
          <a:xfrm>
            <a:off x="541020" y="232410"/>
            <a:ext cx="3406140"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第五章  安全管理重点</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2"/>
            <a:stretch>
              <a:fillRect/>
            </a:stretch>
          </p:blipFill>
          <p:spPr>
            <a:xfrm>
              <a:off x="0" y="-1"/>
              <a:ext cx="7563224" cy="4354287"/>
            </a:xfrm>
            <a:prstGeom prst="rect">
              <a:avLst/>
            </a:prstGeom>
          </p:spPr>
        </p:pic>
        <p:pic>
          <p:nvPicPr>
            <p:cNvPr id="49" name="图片 48"/>
            <p:cNvPicPr>
              <a:picLocks noChangeAspect="1"/>
            </p:cNvPicPr>
            <p:nvPr/>
          </p:nvPicPr>
          <p:blipFill>
            <a:blip r:embed="rId3"/>
            <a:stretch>
              <a:fillRect/>
            </a:stretch>
          </p:blipFill>
          <p:spPr>
            <a:xfrm>
              <a:off x="2" y="0"/>
              <a:ext cx="6255656" cy="1990719"/>
            </a:xfrm>
            <a:prstGeom prst="rect">
              <a:avLst/>
            </a:prstGeom>
          </p:spPr>
        </p:pic>
      </p:grpSp>
      <p:sp>
        <p:nvSpPr>
          <p:cNvPr id="2" name="文本框 1"/>
          <p:cNvSpPr txBox="1"/>
          <p:nvPr/>
        </p:nvSpPr>
        <p:spPr>
          <a:xfrm>
            <a:off x="1026636" y="693076"/>
            <a:ext cx="2316480" cy="398780"/>
          </a:xfrm>
          <a:prstGeom prst="rect">
            <a:avLst/>
          </a:prstGeom>
          <a:noFill/>
        </p:spPr>
        <p:txBody>
          <a:bodyPr wrap="none" rtlCol="0" anchor="t">
            <a:spAutoFit/>
          </a:bodyPr>
          <a:lstStyle/>
          <a:p>
            <a:pPr algn="l"/>
            <a:r>
              <a:rPr lang="zh-CN" altLang="en-US" sz="20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三、工作安全分析</a:t>
            </a:r>
          </a:p>
        </p:txBody>
      </p:sp>
      <p:sp>
        <p:nvSpPr>
          <p:cNvPr id="6" name="文本框 5"/>
          <p:cNvSpPr txBox="1"/>
          <p:nvPr/>
        </p:nvSpPr>
        <p:spPr>
          <a:xfrm>
            <a:off x="2996883" y="1120140"/>
            <a:ext cx="3150235" cy="368300"/>
          </a:xfrm>
          <a:prstGeom prst="rect">
            <a:avLst/>
          </a:prstGeom>
          <a:noFill/>
        </p:spPr>
        <p:txBody>
          <a:bodyPr wrap="square" rtlCol="0" anchor="t">
            <a:spAutoFit/>
          </a:bodyPr>
          <a:lstStyle/>
          <a:p>
            <a:pPr algn="ctr" defTabSz="1218565" fontAlgn="base">
              <a:spcBef>
                <a:spcPct val="50000"/>
              </a:spcBef>
              <a:spcAft>
                <a:spcPct val="0"/>
              </a:spcAft>
              <a:defRPr/>
            </a:pP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哪些工作适用JSA</a:t>
            </a:r>
          </a:p>
        </p:txBody>
      </p:sp>
      <p:grpSp>
        <p:nvGrpSpPr>
          <p:cNvPr id="105" name="组合 104"/>
          <p:cNvGrpSpPr/>
          <p:nvPr/>
        </p:nvGrpSpPr>
        <p:grpSpPr>
          <a:xfrm>
            <a:off x="1165860" y="1721485"/>
            <a:ext cx="6812280" cy="3143250"/>
            <a:chOff x="1998" y="2591"/>
            <a:chExt cx="10728" cy="4950"/>
          </a:xfrm>
        </p:grpSpPr>
        <p:grpSp>
          <p:nvGrpSpPr>
            <p:cNvPr id="15" name="组合 14"/>
            <p:cNvGrpSpPr/>
            <p:nvPr/>
          </p:nvGrpSpPr>
          <p:grpSpPr>
            <a:xfrm>
              <a:off x="1998" y="2591"/>
              <a:ext cx="10404" cy="4950"/>
              <a:chOff x="1827" y="1991"/>
              <a:chExt cx="10404" cy="4950"/>
            </a:xfrm>
          </p:grpSpPr>
          <p:grpSp>
            <p:nvGrpSpPr>
              <p:cNvPr id="34" name="组合 12"/>
              <p:cNvGrpSpPr/>
              <p:nvPr/>
            </p:nvGrpSpPr>
            <p:grpSpPr bwMode="auto">
              <a:xfrm>
                <a:off x="9601" y="3124"/>
                <a:ext cx="2630" cy="2535"/>
                <a:chOff x="0" y="0"/>
                <a:chExt cx="1671177" cy="1609411"/>
              </a:xfrm>
            </p:grpSpPr>
            <p:sp>
              <p:nvSpPr>
                <p:cNvPr id="35"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16B6C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350">
                    <a:cs typeface="+mn-ea"/>
                  </a:endParaRPr>
                </a:p>
              </p:txBody>
            </p:sp>
            <p:sp>
              <p:nvSpPr>
                <p:cNvPr id="36" name="TextBox 14"/>
                <p:cNvSpPr txBox="1">
                  <a:spLocks noChangeArrowheads="1"/>
                </p:cNvSpPr>
                <p:nvPr/>
              </p:nvSpPr>
              <p:spPr bwMode="auto">
                <a:xfrm>
                  <a:off x="680641" y="543095"/>
                  <a:ext cx="561792" cy="51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775">
                      <a:solidFill>
                        <a:srgbClr val="FFFFFF"/>
                      </a:solidFill>
                      <a:latin typeface="Impact" panose="020B0806030902050204" pitchFamily="34" charset="0"/>
                      <a:ea typeface="+mn-ea"/>
                      <a:cs typeface="+mn-ea"/>
                    </a:rPr>
                    <a:t>05</a:t>
                  </a:r>
                  <a:endParaRPr lang="zh-CN" altLang="en-US" sz="2775">
                    <a:solidFill>
                      <a:srgbClr val="FFFFFF"/>
                    </a:solidFill>
                    <a:latin typeface="Impact" panose="020B0806030902050204" pitchFamily="34" charset="0"/>
                    <a:ea typeface="+mn-ea"/>
                    <a:cs typeface="+mn-ea"/>
                  </a:endParaRPr>
                </a:p>
              </p:txBody>
            </p:sp>
          </p:grpSp>
          <p:grpSp>
            <p:nvGrpSpPr>
              <p:cNvPr id="37" name="组合 15"/>
              <p:cNvGrpSpPr/>
              <p:nvPr/>
            </p:nvGrpSpPr>
            <p:grpSpPr bwMode="auto">
              <a:xfrm>
                <a:off x="7564" y="3124"/>
                <a:ext cx="2792" cy="2535"/>
                <a:chOff x="0" y="0"/>
                <a:chExt cx="1773781" cy="1609411"/>
              </a:xfrm>
            </p:grpSpPr>
            <p:grpSp>
              <p:nvGrpSpPr>
                <p:cNvPr id="38" name="组合 16"/>
                <p:cNvGrpSpPr/>
                <p:nvPr/>
              </p:nvGrpSpPr>
              <p:grpSpPr bwMode="auto">
                <a:xfrm>
                  <a:off x="0" y="0"/>
                  <a:ext cx="1773781" cy="1609411"/>
                  <a:chOff x="0" y="0"/>
                  <a:chExt cx="1773781" cy="1609411"/>
                </a:xfrm>
              </p:grpSpPr>
              <p:sp>
                <p:nvSpPr>
                  <p:cNvPr id="40"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350">
                      <a:cs typeface="+mn-ea"/>
                    </a:endParaRPr>
                  </a:p>
                </p:txBody>
              </p:sp>
              <p:sp>
                <p:nvSpPr>
                  <p:cNvPr id="41"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484398"/>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350">
                      <a:cs typeface="+mn-ea"/>
                    </a:endParaRPr>
                  </a:p>
                </p:txBody>
              </p:sp>
            </p:grpSp>
            <p:sp>
              <p:nvSpPr>
                <p:cNvPr id="39" name="TextBox 17"/>
                <p:cNvSpPr txBox="1">
                  <a:spLocks noChangeArrowheads="1"/>
                </p:cNvSpPr>
                <p:nvPr/>
              </p:nvSpPr>
              <p:spPr bwMode="auto">
                <a:xfrm>
                  <a:off x="681551" y="543095"/>
                  <a:ext cx="548879" cy="51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775">
                      <a:solidFill>
                        <a:srgbClr val="FFFFFF"/>
                      </a:solidFill>
                      <a:latin typeface="Impact" panose="020B0806030902050204" pitchFamily="34" charset="0"/>
                      <a:ea typeface="+mn-ea"/>
                      <a:cs typeface="+mn-ea"/>
                    </a:rPr>
                    <a:t>04</a:t>
                  </a:r>
                  <a:endParaRPr lang="zh-CN" altLang="en-US" sz="2775">
                    <a:solidFill>
                      <a:srgbClr val="FFFFFF"/>
                    </a:solidFill>
                    <a:latin typeface="Impact" panose="020B0806030902050204" pitchFamily="34" charset="0"/>
                    <a:ea typeface="+mn-ea"/>
                    <a:cs typeface="+mn-ea"/>
                  </a:endParaRPr>
                </a:p>
              </p:txBody>
            </p:sp>
          </p:grpSp>
          <p:grpSp>
            <p:nvGrpSpPr>
              <p:cNvPr id="42" name="组合 20"/>
              <p:cNvGrpSpPr/>
              <p:nvPr/>
            </p:nvGrpSpPr>
            <p:grpSpPr bwMode="auto">
              <a:xfrm>
                <a:off x="5652" y="3124"/>
                <a:ext cx="2792" cy="2535"/>
                <a:chOff x="0" y="0"/>
                <a:chExt cx="1773781" cy="1609411"/>
              </a:xfrm>
            </p:grpSpPr>
            <p:grpSp>
              <p:nvGrpSpPr>
                <p:cNvPr id="19" name="组合 21"/>
                <p:cNvGrpSpPr/>
                <p:nvPr/>
              </p:nvGrpSpPr>
              <p:grpSpPr bwMode="auto">
                <a:xfrm>
                  <a:off x="0" y="0"/>
                  <a:ext cx="1773781" cy="1609411"/>
                  <a:chOff x="0" y="0"/>
                  <a:chExt cx="1773781" cy="1609411"/>
                </a:xfrm>
              </p:grpSpPr>
              <p:sp>
                <p:nvSpPr>
                  <p:cNvPr id="22"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350">
                      <a:cs typeface="+mn-ea"/>
                    </a:endParaRPr>
                  </a:p>
                </p:txBody>
              </p:sp>
              <p:sp>
                <p:nvSpPr>
                  <p:cNvPr id="23"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DB195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350">
                      <a:cs typeface="+mn-ea"/>
                    </a:endParaRPr>
                  </a:p>
                </p:txBody>
              </p:sp>
            </p:grpSp>
            <p:sp>
              <p:nvSpPr>
                <p:cNvPr id="24" name="TextBox 22"/>
                <p:cNvSpPr txBox="1">
                  <a:spLocks noChangeArrowheads="1"/>
                </p:cNvSpPr>
                <p:nvPr/>
              </p:nvSpPr>
              <p:spPr bwMode="auto">
                <a:xfrm>
                  <a:off x="681551" y="543095"/>
                  <a:ext cx="559680" cy="51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775">
                      <a:solidFill>
                        <a:srgbClr val="FFFFFF"/>
                      </a:solidFill>
                      <a:latin typeface="Impact" panose="020B0806030902050204" pitchFamily="34" charset="0"/>
                      <a:ea typeface="+mn-ea"/>
                      <a:cs typeface="+mn-ea"/>
                    </a:rPr>
                    <a:t>03</a:t>
                  </a:r>
                  <a:endParaRPr lang="zh-CN" altLang="en-US" sz="2775">
                    <a:solidFill>
                      <a:srgbClr val="FFFFFF"/>
                    </a:solidFill>
                    <a:latin typeface="Impact" panose="020B0806030902050204" pitchFamily="34" charset="0"/>
                    <a:ea typeface="+mn-ea"/>
                    <a:cs typeface="+mn-ea"/>
                  </a:endParaRPr>
                </a:p>
              </p:txBody>
            </p:sp>
          </p:grpSp>
          <p:grpSp>
            <p:nvGrpSpPr>
              <p:cNvPr id="25" name="组合 25"/>
              <p:cNvGrpSpPr/>
              <p:nvPr/>
            </p:nvGrpSpPr>
            <p:grpSpPr bwMode="auto">
              <a:xfrm>
                <a:off x="3739" y="3124"/>
                <a:ext cx="2792" cy="2535"/>
                <a:chOff x="0" y="0"/>
                <a:chExt cx="1773781" cy="1609411"/>
              </a:xfrm>
            </p:grpSpPr>
            <p:grpSp>
              <p:nvGrpSpPr>
                <p:cNvPr id="26" name="组合 26"/>
                <p:cNvGrpSpPr/>
                <p:nvPr/>
              </p:nvGrpSpPr>
              <p:grpSpPr bwMode="auto">
                <a:xfrm>
                  <a:off x="0" y="0"/>
                  <a:ext cx="1773781" cy="1609411"/>
                  <a:chOff x="0" y="0"/>
                  <a:chExt cx="1773781" cy="1609411"/>
                </a:xfrm>
              </p:grpSpPr>
              <p:sp>
                <p:nvSpPr>
                  <p:cNvPr id="27"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350">
                      <a:cs typeface="+mn-ea"/>
                    </a:endParaRPr>
                  </a:p>
                </p:txBody>
              </p:sp>
              <p:sp>
                <p:nvSpPr>
                  <p:cNvPr id="28"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EAA70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350">
                      <a:cs typeface="+mn-ea"/>
                    </a:endParaRPr>
                  </a:p>
                </p:txBody>
              </p:sp>
            </p:grpSp>
            <p:sp>
              <p:nvSpPr>
                <p:cNvPr id="29" name="TextBox 27"/>
                <p:cNvSpPr txBox="1">
                  <a:spLocks noChangeArrowheads="1"/>
                </p:cNvSpPr>
                <p:nvPr/>
              </p:nvSpPr>
              <p:spPr bwMode="auto">
                <a:xfrm>
                  <a:off x="681551" y="543095"/>
                  <a:ext cx="549515" cy="51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775">
                      <a:solidFill>
                        <a:srgbClr val="FFFFFF"/>
                      </a:solidFill>
                      <a:latin typeface="Impact" panose="020B0806030902050204" pitchFamily="34" charset="0"/>
                      <a:ea typeface="+mn-ea"/>
                      <a:cs typeface="+mn-ea"/>
                    </a:rPr>
                    <a:t>02</a:t>
                  </a:r>
                  <a:endParaRPr lang="zh-CN" altLang="en-US" sz="2775">
                    <a:solidFill>
                      <a:srgbClr val="FFFFFF"/>
                    </a:solidFill>
                    <a:latin typeface="Impact" panose="020B0806030902050204" pitchFamily="34" charset="0"/>
                    <a:ea typeface="+mn-ea"/>
                    <a:cs typeface="+mn-ea"/>
                  </a:endParaRPr>
                </a:p>
              </p:txBody>
            </p:sp>
          </p:grpSp>
          <p:grpSp>
            <p:nvGrpSpPr>
              <p:cNvPr id="52" name="组合 31"/>
              <p:cNvGrpSpPr/>
              <p:nvPr/>
            </p:nvGrpSpPr>
            <p:grpSpPr bwMode="auto">
              <a:xfrm>
                <a:off x="1827" y="3124"/>
                <a:ext cx="2795" cy="2535"/>
                <a:chOff x="0" y="0"/>
                <a:chExt cx="1773781" cy="1609411"/>
              </a:xfrm>
            </p:grpSpPr>
            <p:grpSp>
              <p:nvGrpSpPr>
                <p:cNvPr id="53" name="组合 32"/>
                <p:cNvGrpSpPr/>
                <p:nvPr/>
              </p:nvGrpSpPr>
              <p:grpSpPr bwMode="auto">
                <a:xfrm>
                  <a:off x="0" y="0"/>
                  <a:ext cx="1773781" cy="1609411"/>
                  <a:chOff x="0" y="0"/>
                  <a:chExt cx="1773781" cy="1609411"/>
                </a:xfrm>
              </p:grpSpPr>
              <p:sp>
                <p:nvSpPr>
                  <p:cNvPr id="30"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350">
                      <a:cs typeface="+mn-ea"/>
                    </a:endParaRPr>
                  </a:p>
                </p:txBody>
              </p:sp>
              <p:sp>
                <p:nvSpPr>
                  <p:cNvPr id="31"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16B6C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350">
                      <a:cs typeface="+mn-ea"/>
                    </a:endParaRPr>
                  </a:p>
                </p:txBody>
              </p:sp>
            </p:grpSp>
            <p:sp>
              <p:nvSpPr>
                <p:cNvPr id="54" name="TextBox 33"/>
                <p:cNvSpPr txBox="1">
                  <a:spLocks noChangeArrowheads="1"/>
                </p:cNvSpPr>
                <p:nvPr/>
              </p:nvSpPr>
              <p:spPr bwMode="auto">
                <a:xfrm>
                  <a:off x="681551" y="543095"/>
                  <a:ext cx="506498" cy="51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775">
                      <a:solidFill>
                        <a:srgbClr val="FFFFFF"/>
                      </a:solidFill>
                      <a:latin typeface="Impact" panose="020B0806030902050204" pitchFamily="34" charset="0"/>
                      <a:ea typeface="+mn-ea"/>
                      <a:cs typeface="+mn-ea"/>
                    </a:rPr>
                    <a:t>01</a:t>
                  </a:r>
                  <a:endParaRPr lang="zh-CN" altLang="en-US" sz="2775">
                    <a:solidFill>
                      <a:srgbClr val="FFFFFF"/>
                    </a:solidFill>
                    <a:latin typeface="Impact" panose="020B0806030902050204" pitchFamily="34" charset="0"/>
                    <a:ea typeface="+mn-ea"/>
                    <a:cs typeface="+mn-ea"/>
                  </a:endParaRPr>
                </a:p>
              </p:txBody>
            </p:sp>
          </p:grpSp>
          <p:cxnSp>
            <p:nvCxnSpPr>
              <p:cNvPr id="32" name="直接连接符 36"/>
              <p:cNvCxnSpPr>
                <a:cxnSpLocks noChangeShapeType="1"/>
              </p:cNvCxnSpPr>
              <p:nvPr/>
            </p:nvCxnSpPr>
            <p:spPr bwMode="auto">
              <a:xfrm flipV="1">
                <a:off x="2395" y="1991"/>
                <a:ext cx="0" cy="1378"/>
              </a:xfrm>
              <a:prstGeom prst="line">
                <a:avLst/>
              </a:prstGeom>
              <a:noFill/>
              <a:ln w="6350">
                <a:solidFill>
                  <a:srgbClr val="16B6C2">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cxnSp>
            <p:nvCxnSpPr>
              <p:cNvPr id="73" name="直接连接符 38"/>
              <p:cNvCxnSpPr>
                <a:cxnSpLocks noChangeShapeType="1"/>
              </p:cNvCxnSpPr>
              <p:nvPr/>
            </p:nvCxnSpPr>
            <p:spPr bwMode="auto">
              <a:xfrm flipV="1">
                <a:off x="4264" y="5564"/>
                <a:ext cx="0" cy="1377"/>
              </a:xfrm>
              <a:prstGeom prst="line">
                <a:avLst/>
              </a:prstGeom>
              <a:noFill/>
              <a:ln w="6350">
                <a:solidFill>
                  <a:srgbClr val="16B6C2">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cxnSp>
            <p:nvCxnSpPr>
              <p:cNvPr id="75" name="直接连接符 40"/>
              <p:cNvCxnSpPr>
                <a:cxnSpLocks noChangeShapeType="1"/>
              </p:cNvCxnSpPr>
              <p:nvPr/>
            </p:nvCxnSpPr>
            <p:spPr bwMode="auto">
              <a:xfrm flipV="1">
                <a:off x="5939" y="1991"/>
                <a:ext cx="0" cy="1378"/>
              </a:xfrm>
              <a:prstGeom prst="line">
                <a:avLst/>
              </a:prstGeom>
              <a:noFill/>
              <a:ln w="6350">
                <a:solidFill>
                  <a:srgbClr val="16B6C2">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cxnSp>
            <p:nvCxnSpPr>
              <p:cNvPr id="80" name="直接连接符 43"/>
              <p:cNvCxnSpPr>
                <a:cxnSpLocks noChangeShapeType="1"/>
              </p:cNvCxnSpPr>
              <p:nvPr/>
            </p:nvCxnSpPr>
            <p:spPr bwMode="auto">
              <a:xfrm flipV="1">
                <a:off x="7799" y="5564"/>
                <a:ext cx="0" cy="1377"/>
              </a:xfrm>
              <a:prstGeom prst="line">
                <a:avLst/>
              </a:prstGeom>
              <a:noFill/>
              <a:ln w="6350">
                <a:solidFill>
                  <a:srgbClr val="16B6C2">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cxnSp>
            <p:nvCxnSpPr>
              <p:cNvPr id="82" name="直接连接符 51"/>
              <p:cNvCxnSpPr>
                <a:cxnSpLocks noChangeShapeType="1"/>
              </p:cNvCxnSpPr>
              <p:nvPr/>
            </p:nvCxnSpPr>
            <p:spPr bwMode="auto">
              <a:xfrm flipV="1">
                <a:off x="9601" y="1991"/>
                <a:ext cx="0" cy="1378"/>
              </a:xfrm>
              <a:prstGeom prst="line">
                <a:avLst/>
              </a:prstGeom>
              <a:noFill/>
              <a:ln w="6350">
                <a:solidFill>
                  <a:srgbClr val="16B6C2">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grpSp>
        <p:sp>
          <p:nvSpPr>
            <p:cNvPr id="87" name="文本框 86"/>
            <p:cNvSpPr txBox="1"/>
            <p:nvPr/>
          </p:nvSpPr>
          <p:spPr>
            <a:xfrm>
              <a:off x="2566" y="2708"/>
              <a:ext cx="2985" cy="1016"/>
            </a:xfrm>
            <a:prstGeom prst="rect">
              <a:avLst/>
            </a:prstGeom>
            <a:noFill/>
          </p:spPr>
          <p:txBody>
            <a:bodyPr wrap="square" rtlCol="0" anchor="t">
              <a:spAutoFit/>
            </a:bodyPr>
            <a:lstStyle/>
            <a:p>
              <a:pPr algn="just"/>
              <a:r>
                <a:rPr lang="zh-TW"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新的、</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非日常的</a:t>
              </a:r>
              <a:r>
                <a:rPr lang="zh-TW"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或变动</a:t>
              </a:r>
              <a:r>
                <a:rPr lang="zh-TW"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的工作</a:t>
              </a:r>
            </a:p>
          </p:txBody>
        </p:sp>
        <p:sp>
          <p:nvSpPr>
            <p:cNvPr id="88" name="文本框 87"/>
            <p:cNvSpPr txBox="1"/>
            <p:nvPr/>
          </p:nvSpPr>
          <p:spPr>
            <a:xfrm>
              <a:off x="4418" y="6259"/>
              <a:ext cx="2285" cy="1016"/>
            </a:xfrm>
            <a:prstGeom prst="rect">
              <a:avLst/>
            </a:prstGeom>
            <a:noFill/>
          </p:spPr>
          <p:txBody>
            <a:bodyPr wrap="square" rtlCol="0" anchor="t">
              <a:spAutoFit/>
            </a:bodyPr>
            <a:lstStyle/>
            <a:p>
              <a:pPr algn="just"/>
              <a:r>
                <a:rPr lang="zh-TW"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曾导致严重伤害的工作</a:t>
              </a:r>
              <a:endParaRPr lang="zh-TW" altLang="en-US" spc="100" dirty="0">
                <a:solidFill>
                  <a:schemeClr val="tx1">
                    <a:lumMod val="85000"/>
                    <a:lumOff val="15000"/>
                  </a:schemeClr>
                </a:solidFill>
                <a:uFillTx/>
                <a:latin typeface="微软雅黑" panose="020B0503020204020204" pitchFamily="34" charset="-122"/>
                <a:ea typeface="微软雅黑" panose="020B0503020204020204" pitchFamily="34" charset="-122"/>
              </a:endParaRPr>
            </a:p>
          </p:txBody>
        </p:sp>
        <p:sp>
          <p:nvSpPr>
            <p:cNvPr id="89" name="文本框 88"/>
            <p:cNvSpPr txBox="1"/>
            <p:nvPr/>
          </p:nvSpPr>
          <p:spPr>
            <a:xfrm>
              <a:off x="6110" y="2772"/>
              <a:ext cx="2698" cy="1016"/>
            </a:xfrm>
            <a:prstGeom prst="rect">
              <a:avLst/>
            </a:prstGeom>
            <a:noFill/>
          </p:spPr>
          <p:txBody>
            <a:bodyPr wrap="square" rtlCol="0" anchor="t">
              <a:spAutoFit/>
            </a:bodyPr>
            <a:lstStyle/>
            <a:p>
              <a:pPr algn="just"/>
              <a:r>
                <a:rPr lang="zh-TW"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有可能引发严重伤害的工作</a:t>
              </a:r>
              <a:endParaRPr lang="zh-TW" altLang="en-US" spc="100" dirty="0">
                <a:solidFill>
                  <a:schemeClr val="tx1">
                    <a:lumMod val="85000"/>
                    <a:lumOff val="15000"/>
                  </a:schemeClr>
                </a:solidFill>
                <a:uFillTx/>
                <a:latin typeface="微软雅黑" panose="020B0503020204020204" pitchFamily="34" charset="-122"/>
                <a:ea typeface="微软雅黑" panose="020B0503020204020204" pitchFamily="34" charset="-122"/>
              </a:endParaRPr>
            </a:p>
          </p:txBody>
        </p:sp>
        <p:sp>
          <p:nvSpPr>
            <p:cNvPr id="98" name="文本框 97"/>
            <p:cNvSpPr txBox="1"/>
            <p:nvPr/>
          </p:nvSpPr>
          <p:spPr>
            <a:xfrm>
              <a:off x="7952" y="6259"/>
              <a:ext cx="2196" cy="1016"/>
            </a:xfrm>
            <a:prstGeom prst="rect">
              <a:avLst/>
            </a:prstGeom>
            <a:noFill/>
          </p:spPr>
          <p:txBody>
            <a:bodyPr wrap="square" rtlCol="0" anchor="t">
              <a:spAutoFit/>
            </a:bodyPr>
            <a:lstStyle/>
            <a:p>
              <a:pPr algn="just"/>
              <a:r>
                <a:rPr lang="zh-TW"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需要被标准化的工作</a:t>
              </a:r>
              <a:endParaRPr lang="zh-TW" altLang="en-US" spc="100" dirty="0">
                <a:solidFill>
                  <a:schemeClr val="tx1">
                    <a:lumMod val="85000"/>
                    <a:lumOff val="15000"/>
                  </a:schemeClr>
                </a:solidFill>
                <a:uFillTx/>
                <a:latin typeface="微软雅黑" panose="020B0503020204020204" pitchFamily="34" charset="-122"/>
                <a:ea typeface="微软雅黑" panose="020B0503020204020204" pitchFamily="34" charset="-122"/>
              </a:endParaRPr>
            </a:p>
          </p:txBody>
        </p:sp>
        <p:sp>
          <p:nvSpPr>
            <p:cNvPr id="104" name="文本框 103"/>
            <p:cNvSpPr txBox="1"/>
            <p:nvPr/>
          </p:nvSpPr>
          <p:spPr>
            <a:xfrm>
              <a:off x="9772" y="2772"/>
              <a:ext cx="2954" cy="1016"/>
            </a:xfrm>
            <a:prstGeom prst="rect">
              <a:avLst/>
            </a:prstGeom>
            <a:noFill/>
          </p:spPr>
          <p:txBody>
            <a:bodyPr wrap="square" rtlCol="0" anchor="t">
              <a:spAutoFit/>
            </a:bodyPr>
            <a:lstStyle/>
            <a:p>
              <a:pPr algn="just"/>
              <a:r>
                <a:rPr lang="zh-TW"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由新手或新来人员执行的工作</a:t>
              </a:r>
              <a:endParaRPr lang="zh-TW" altLang="en-US" spc="100" dirty="0">
                <a:solidFill>
                  <a:schemeClr val="tx1">
                    <a:lumMod val="85000"/>
                    <a:lumOff val="15000"/>
                  </a:schemeClr>
                </a:solidFill>
                <a:uFillTx/>
                <a:latin typeface="微软雅黑" panose="020B0503020204020204" pitchFamily="34" charset="-122"/>
                <a:ea typeface="微软雅黑" panose="020B0503020204020204" pitchFamily="34" charset="-122"/>
              </a:endParaRPr>
            </a:p>
          </p:txBody>
        </p:sp>
      </p:gr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1604822" cy="923926"/>
            <a:chOff x="0" y="-1"/>
            <a:chExt cx="7563224" cy="4354287"/>
          </a:xfrm>
        </p:grpSpPr>
        <p:pic>
          <p:nvPicPr>
            <p:cNvPr id="5" name="图片 4"/>
            <p:cNvPicPr>
              <a:picLocks noChangeAspect="1"/>
            </p:cNvPicPr>
            <p:nvPr/>
          </p:nvPicPr>
          <p:blipFill>
            <a:blip r:embed="rId2"/>
            <a:stretch>
              <a:fillRect/>
            </a:stretch>
          </p:blipFill>
          <p:spPr>
            <a:xfrm>
              <a:off x="0" y="-1"/>
              <a:ext cx="7563224" cy="4354287"/>
            </a:xfrm>
            <a:prstGeom prst="rect">
              <a:avLst/>
            </a:prstGeom>
          </p:spPr>
        </p:pic>
        <p:pic>
          <p:nvPicPr>
            <p:cNvPr id="4" name="图片 3"/>
            <p:cNvPicPr>
              <a:picLocks noChangeAspect="1"/>
            </p:cNvPicPr>
            <p:nvPr/>
          </p:nvPicPr>
          <p:blipFill>
            <a:blip r:embed="rId3"/>
            <a:stretch>
              <a:fillRect/>
            </a:stretch>
          </p:blipFill>
          <p:spPr>
            <a:xfrm>
              <a:off x="2" y="0"/>
              <a:ext cx="6255656" cy="1990719"/>
            </a:xfrm>
            <a:prstGeom prst="rect">
              <a:avLst/>
            </a:prstGeom>
          </p:spPr>
        </p:pic>
      </p:grpSp>
      <p:sp>
        <p:nvSpPr>
          <p:cNvPr id="46" name="文本框 45"/>
          <p:cNvSpPr txBox="1"/>
          <p:nvPr/>
        </p:nvSpPr>
        <p:spPr>
          <a:xfrm>
            <a:off x="541020" y="232410"/>
            <a:ext cx="3406140"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第五章  安全管理重点</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2"/>
            <a:stretch>
              <a:fillRect/>
            </a:stretch>
          </p:blipFill>
          <p:spPr>
            <a:xfrm>
              <a:off x="0" y="-1"/>
              <a:ext cx="7563224" cy="4354287"/>
            </a:xfrm>
            <a:prstGeom prst="rect">
              <a:avLst/>
            </a:prstGeom>
          </p:spPr>
        </p:pic>
        <p:pic>
          <p:nvPicPr>
            <p:cNvPr id="49" name="图片 48"/>
            <p:cNvPicPr>
              <a:picLocks noChangeAspect="1"/>
            </p:cNvPicPr>
            <p:nvPr/>
          </p:nvPicPr>
          <p:blipFill>
            <a:blip r:embed="rId3"/>
            <a:stretch>
              <a:fillRect/>
            </a:stretch>
          </p:blipFill>
          <p:spPr>
            <a:xfrm>
              <a:off x="2" y="0"/>
              <a:ext cx="6255656" cy="1990719"/>
            </a:xfrm>
            <a:prstGeom prst="rect">
              <a:avLst/>
            </a:prstGeom>
          </p:spPr>
        </p:pic>
      </p:grpSp>
      <p:sp>
        <p:nvSpPr>
          <p:cNvPr id="2" name="文本框 1"/>
          <p:cNvSpPr txBox="1"/>
          <p:nvPr/>
        </p:nvSpPr>
        <p:spPr>
          <a:xfrm>
            <a:off x="1026636" y="693076"/>
            <a:ext cx="2316480" cy="398780"/>
          </a:xfrm>
          <a:prstGeom prst="rect">
            <a:avLst/>
          </a:prstGeom>
          <a:noFill/>
        </p:spPr>
        <p:txBody>
          <a:bodyPr wrap="none" rtlCol="0" anchor="t">
            <a:spAutoFit/>
          </a:bodyPr>
          <a:lstStyle/>
          <a:p>
            <a:pPr algn="l"/>
            <a:r>
              <a:rPr lang="zh-CN" altLang="en-US" sz="20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三、工作安全分析</a:t>
            </a:r>
          </a:p>
        </p:txBody>
      </p:sp>
      <p:grpSp>
        <p:nvGrpSpPr>
          <p:cNvPr id="82" name="组合 81"/>
          <p:cNvGrpSpPr/>
          <p:nvPr/>
        </p:nvGrpSpPr>
        <p:grpSpPr>
          <a:xfrm>
            <a:off x="960120" y="1322705"/>
            <a:ext cx="7223760" cy="3396615"/>
            <a:chOff x="1362" y="2083"/>
            <a:chExt cx="11376" cy="5349"/>
          </a:xfrm>
        </p:grpSpPr>
        <p:sp>
          <p:nvSpPr>
            <p:cNvPr id="10" name="Arc 3"/>
            <p:cNvSpPr/>
            <p:nvPr/>
          </p:nvSpPr>
          <p:spPr>
            <a:xfrm rot="2490861" flipH="1">
              <a:off x="7425" y="4759"/>
              <a:ext cx="1819" cy="1886"/>
            </a:xfrm>
            <a:prstGeom prst="arc">
              <a:avLst/>
            </a:prstGeom>
            <a:ln w="12700">
              <a:solidFill>
                <a:schemeClr val="bg1">
                  <a:lumMod val="50000"/>
                </a:schemeClr>
              </a:solidFill>
              <a:prstDash val="sysDash"/>
              <a:headEnd type="triangle" w="sm" len="med"/>
              <a:tailEnd type="none" w="med" len="med"/>
            </a:ln>
            <a:effectLst/>
          </p:spPr>
          <p:style>
            <a:lnRef idx="1">
              <a:schemeClr val="accent1"/>
            </a:lnRef>
            <a:fillRef idx="0">
              <a:schemeClr val="accent1"/>
            </a:fillRef>
            <a:effectRef idx="0">
              <a:schemeClr val="accent1"/>
            </a:effectRef>
            <a:fontRef idx="minor">
              <a:schemeClr val="tx1"/>
            </a:fontRef>
          </p:style>
          <p:txBody>
            <a:bodyPr lIns="34551" tIns="17276" rIns="34551" bIns="17276" rtlCol="0" anchor="ctr"/>
            <a:lstStyle/>
            <a:p>
              <a:pPr algn="ctr"/>
              <a:endParaRPr lang="en-US" sz="600">
                <a:solidFill>
                  <a:schemeClr val="accent2"/>
                </a:solidFill>
              </a:endParaRPr>
            </a:p>
          </p:txBody>
        </p:sp>
        <p:sp>
          <p:nvSpPr>
            <p:cNvPr id="13" name="Shape 2620"/>
            <p:cNvSpPr/>
            <p:nvPr/>
          </p:nvSpPr>
          <p:spPr>
            <a:xfrm>
              <a:off x="3528" y="2208"/>
              <a:ext cx="1780" cy="18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B1951"/>
            </a:solidFill>
            <a:ln w="12700" cap="flat">
              <a:noFill/>
              <a:miter lim="400000"/>
            </a:ln>
            <a:effectLst/>
          </p:spPr>
          <p:txBody>
            <a:bodyPr wrap="square" lIns="0" tIns="0" rIns="0" bIns="0" numCol="1" anchor="ctr">
              <a:noAutofit/>
            </a:bodyPr>
            <a:lstStyle/>
            <a:p>
              <a:pPr lvl="0">
                <a:defRPr sz="3200"/>
              </a:pPr>
              <a:endParaRPr sz="2400">
                <a:latin typeface="Arial" panose="020B0604020202020204" pitchFamily="34" charset="0"/>
                <a:ea typeface="微软雅黑" panose="020B0503020204020204" pitchFamily="34" charset="-122"/>
                <a:sym typeface="Arial" panose="020B0604020202020204" pitchFamily="34" charset="0"/>
              </a:endParaRPr>
            </a:p>
          </p:txBody>
        </p:sp>
        <p:sp>
          <p:nvSpPr>
            <p:cNvPr id="22" name="Shape 2640"/>
            <p:cNvSpPr/>
            <p:nvPr/>
          </p:nvSpPr>
          <p:spPr>
            <a:xfrm>
              <a:off x="8610" y="2083"/>
              <a:ext cx="1462" cy="14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AA700"/>
            </a:solidFill>
            <a:ln w="12700" cap="flat">
              <a:noFill/>
              <a:miter lim="400000"/>
            </a:ln>
            <a:effectLst/>
          </p:spPr>
          <p:txBody>
            <a:bodyPr wrap="square" lIns="0" tIns="0" rIns="0" bIns="0" numCol="1" anchor="ctr">
              <a:noAutofit/>
            </a:bodyPr>
            <a:lstStyle/>
            <a:p>
              <a:endParaRPr sz="2400">
                <a:latin typeface="Arial" panose="020B0604020202020204" pitchFamily="34" charset="0"/>
                <a:ea typeface="微软雅黑" panose="020B0503020204020204" pitchFamily="34" charset="-122"/>
                <a:sym typeface="Arial" panose="020B0604020202020204" pitchFamily="34" charset="0"/>
              </a:endParaRPr>
            </a:p>
          </p:txBody>
        </p:sp>
        <p:sp>
          <p:nvSpPr>
            <p:cNvPr id="29" name="Shape 2645"/>
            <p:cNvSpPr/>
            <p:nvPr/>
          </p:nvSpPr>
          <p:spPr>
            <a:xfrm>
              <a:off x="9019" y="4503"/>
              <a:ext cx="1814" cy="18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B1951"/>
            </a:solidFill>
            <a:ln w="12700" cap="flat">
              <a:noFill/>
              <a:miter lim="400000"/>
            </a:ln>
            <a:effectLst/>
          </p:spPr>
          <p:txBody>
            <a:bodyPr wrap="square" lIns="0" tIns="0" rIns="0" bIns="0" numCol="1" anchor="ctr">
              <a:noAutofit/>
            </a:bodyPr>
            <a:lstStyle/>
            <a:p>
              <a:endParaRPr sz="2400">
                <a:latin typeface="Arial" panose="020B0604020202020204" pitchFamily="34" charset="0"/>
                <a:ea typeface="微软雅黑" panose="020B0503020204020204" pitchFamily="34" charset="-122"/>
                <a:sym typeface="Arial" panose="020B0604020202020204" pitchFamily="34" charset="0"/>
              </a:endParaRPr>
            </a:p>
          </p:txBody>
        </p:sp>
        <p:sp>
          <p:nvSpPr>
            <p:cNvPr id="34" name="Arc 3"/>
            <p:cNvSpPr/>
            <p:nvPr/>
          </p:nvSpPr>
          <p:spPr>
            <a:xfrm rot="20794530">
              <a:off x="4483" y="3492"/>
              <a:ext cx="2173" cy="2221"/>
            </a:xfrm>
            <a:prstGeom prst="arc">
              <a:avLst/>
            </a:prstGeom>
            <a:ln w="12700">
              <a:solidFill>
                <a:schemeClr val="bg1">
                  <a:lumMod val="50000"/>
                </a:schemeClr>
              </a:solidFill>
              <a:prstDash val="sysDash"/>
              <a:headEnd type="triangle" w="sm" len="med"/>
              <a:tailEnd type="none" w="med" len="med"/>
            </a:ln>
            <a:effectLst/>
          </p:spPr>
          <p:style>
            <a:lnRef idx="1">
              <a:schemeClr val="accent1"/>
            </a:lnRef>
            <a:fillRef idx="0">
              <a:schemeClr val="accent1"/>
            </a:fillRef>
            <a:effectRef idx="0">
              <a:schemeClr val="accent1"/>
            </a:effectRef>
            <a:fontRef idx="minor">
              <a:schemeClr val="tx1"/>
            </a:fontRef>
          </p:style>
          <p:txBody>
            <a:bodyPr lIns="34551" tIns="17276" rIns="34551" bIns="17276" rtlCol="0" anchor="ctr"/>
            <a:lstStyle/>
            <a:p>
              <a:pPr algn="ctr"/>
              <a:endParaRPr lang="en-US" sz="600">
                <a:solidFill>
                  <a:schemeClr val="accent2"/>
                </a:solidFill>
              </a:endParaRPr>
            </a:p>
          </p:txBody>
        </p:sp>
        <p:sp>
          <p:nvSpPr>
            <p:cNvPr id="35" name="Arc 3"/>
            <p:cNvSpPr/>
            <p:nvPr/>
          </p:nvSpPr>
          <p:spPr>
            <a:xfrm rot="17548444">
              <a:off x="5576" y="4847"/>
              <a:ext cx="1611" cy="1577"/>
            </a:xfrm>
            <a:prstGeom prst="arc">
              <a:avLst/>
            </a:prstGeom>
            <a:ln w="12700">
              <a:solidFill>
                <a:schemeClr val="bg1">
                  <a:lumMod val="50000"/>
                </a:schemeClr>
              </a:solidFill>
              <a:prstDash val="sysDash"/>
              <a:headEnd type="triangle" w="sm" len="med"/>
              <a:tailEnd type="none" w="med" len="med"/>
            </a:ln>
            <a:effectLst/>
          </p:spPr>
          <p:style>
            <a:lnRef idx="1">
              <a:schemeClr val="accent1"/>
            </a:lnRef>
            <a:fillRef idx="0">
              <a:schemeClr val="accent1"/>
            </a:fillRef>
            <a:effectRef idx="0">
              <a:schemeClr val="accent1"/>
            </a:effectRef>
            <a:fontRef idx="minor">
              <a:schemeClr val="tx1"/>
            </a:fontRef>
          </p:style>
          <p:txBody>
            <a:bodyPr lIns="34551" tIns="17276" rIns="34551" bIns="17276" rtlCol="0" anchor="ctr"/>
            <a:lstStyle/>
            <a:p>
              <a:pPr algn="ctr"/>
              <a:endParaRPr lang="en-US" sz="600">
                <a:solidFill>
                  <a:schemeClr val="accent2"/>
                </a:solidFill>
              </a:endParaRPr>
            </a:p>
          </p:txBody>
        </p:sp>
        <p:sp>
          <p:nvSpPr>
            <p:cNvPr id="36" name="Arc 3"/>
            <p:cNvSpPr/>
            <p:nvPr/>
          </p:nvSpPr>
          <p:spPr>
            <a:xfrm rot="805470" flipH="1">
              <a:off x="7407" y="3345"/>
              <a:ext cx="2173" cy="2221"/>
            </a:xfrm>
            <a:prstGeom prst="arc">
              <a:avLst/>
            </a:prstGeom>
            <a:ln w="12700">
              <a:solidFill>
                <a:schemeClr val="bg1">
                  <a:lumMod val="50000"/>
                </a:schemeClr>
              </a:solidFill>
              <a:prstDash val="sysDash"/>
              <a:headEnd type="triangle" w="sm" len="med"/>
              <a:tailEnd type="none" w="med" len="med"/>
            </a:ln>
            <a:effectLst/>
          </p:spPr>
          <p:style>
            <a:lnRef idx="1">
              <a:schemeClr val="accent1"/>
            </a:lnRef>
            <a:fillRef idx="0">
              <a:schemeClr val="accent1"/>
            </a:fillRef>
            <a:effectRef idx="0">
              <a:schemeClr val="accent1"/>
            </a:effectRef>
            <a:fontRef idx="minor">
              <a:schemeClr val="tx1"/>
            </a:fontRef>
          </p:style>
          <p:txBody>
            <a:bodyPr lIns="34551" tIns="17276" rIns="34551" bIns="17276" rtlCol="0" anchor="ctr"/>
            <a:lstStyle/>
            <a:p>
              <a:pPr algn="ctr"/>
              <a:endParaRPr lang="en-US" sz="600">
                <a:solidFill>
                  <a:schemeClr val="accent2"/>
                </a:solidFill>
              </a:endParaRPr>
            </a:p>
          </p:txBody>
        </p:sp>
        <p:cxnSp>
          <p:nvCxnSpPr>
            <p:cNvPr id="37" name="直接箭头连接符 36"/>
            <p:cNvCxnSpPr/>
            <p:nvPr/>
          </p:nvCxnSpPr>
          <p:spPr>
            <a:xfrm flipH="1" flipV="1">
              <a:off x="3528" y="4364"/>
              <a:ext cx="2744" cy="93"/>
            </a:xfrm>
            <a:prstGeom prst="straightConnector1">
              <a:avLst/>
            </a:prstGeom>
            <a:ln w="12700">
              <a:solidFill>
                <a:schemeClr val="bg1">
                  <a:lumMod val="50000"/>
                </a:schemeClr>
              </a:solidFill>
              <a:prstDash val="sysDash"/>
              <a:headEnd type="none" w="sm" len="med"/>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flipV="1">
              <a:off x="8195" y="3578"/>
              <a:ext cx="2568" cy="785"/>
            </a:xfrm>
            <a:prstGeom prst="straightConnector1">
              <a:avLst/>
            </a:prstGeom>
            <a:ln w="127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0" name="Shape 2659"/>
            <p:cNvSpPr/>
            <p:nvPr/>
          </p:nvSpPr>
          <p:spPr>
            <a:xfrm>
              <a:off x="6202" y="3578"/>
              <a:ext cx="1969" cy="20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6B6C2"/>
            </a:solidFill>
            <a:ln w="12700" cap="flat">
              <a:noFill/>
              <a:miter lim="400000"/>
            </a:ln>
            <a:effectLst/>
          </p:spPr>
          <p:txBody>
            <a:bodyPr wrap="square" lIns="0" tIns="0" rIns="0" bIns="0" numCol="1" anchor="ctr">
              <a:noAutofit/>
            </a:bodyPr>
            <a:lstStyle/>
            <a:p>
              <a:endParaRPr sz="2400">
                <a:latin typeface="Arial" panose="020B0604020202020204" pitchFamily="34" charset="0"/>
                <a:ea typeface="微软雅黑" panose="020B0503020204020204" pitchFamily="34" charset="-122"/>
                <a:sym typeface="Arial" panose="020B0604020202020204" pitchFamily="34" charset="0"/>
              </a:endParaRPr>
            </a:p>
          </p:txBody>
        </p:sp>
        <p:sp>
          <p:nvSpPr>
            <p:cNvPr id="42" name="文本框 41"/>
            <p:cNvSpPr txBox="1"/>
            <p:nvPr/>
          </p:nvSpPr>
          <p:spPr>
            <a:xfrm>
              <a:off x="6411" y="4076"/>
              <a:ext cx="1552" cy="1016"/>
            </a:xfrm>
            <a:prstGeom prst="rect">
              <a:avLst/>
            </a:prstGeom>
            <a:noFill/>
          </p:spPr>
          <p:txBody>
            <a:bodyPr wrap="square" rtlCol="0" anchor="t">
              <a:spAutoFit/>
            </a:bodyPr>
            <a:lstStyle/>
            <a:p>
              <a:pPr algn="ctr" defTabSz="1218565" eaLnBrk="0" fontAlgn="base" hangingPunct="0">
                <a:spcBef>
                  <a:spcPct val="50000"/>
                </a:spcBef>
                <a:spcAft>
                  <a:spcPct val="0"/>
                </a:spcAft>
              </a:pPr>
              <a:r>
                <a:rPr lang="en-US" altLang="zh-TW" b="1" spc="100" dirty="0">
                  <a:solidFill>
                    <a:schemeClr val="bg1"/>
                  </a:solidFill>
                  <a:uFillTx/>
                  <a:latin typeface="微软雅黑" panose="020B0503020204020204" pitchFamily="34" charset="-122"/>
                  <a:ea typeface="微软雅黑" panose="020B0503020204020204" pitchFamily="34" charset="-122"/>
                  <a:sym typeface="+mn-ea"/>
                </a:rPr>
                <a:t>JSA </a:t>
              </a:r>
              <a:r>
                <a:rPr lang="zh-TW" altLang="en-US" b="1" spc="100" dirty="0">
                  <a:solidFill>
                    <a:schemeClr val="bg1"/>
                  </a:solidFill>
                  <a:uFillTx/>
                  <a:latin typeface="微软雅黑" panose="020B0503020204020204" pitchFamily="34" charset="-122"/>
                  <a:ea typeface="微软雅黑" panose="020B0503020204020204" pitchFamily="34" charset="-122"/>
                  <a:sym typeface="+mn-ea"/>
                </a:rPr>
                <a:t>的好</a:t>
              </a:r>
              <a:r>
                <a:rPr lang="zh-CN" altLang="en-US" b="1" spc="100" dirty="0">
                  <a:solidFill>
                    <a:schemeClr val="bg1"/>
                  </a:solidFill>
                  <a:uFillTx/>
                  <a:latin typeface="微软雅黑" panose="020B0503020204020204" pitchFamily="34" charset="-122"/>
                  <a:ea typeface="微软雅黑" panose="020B0503020204020204" pitchFamily="34" charset="-122"/>
                  <a:sym typeface="+mn-ea"/>
                </a:rPr>
                <a:t>处</a:t>
              </a:r>
            </a:p>
          </p:txBody>
        </p:sp>
        <p:sp>
          <p:nvSpPr>
            <p:cNvPr id="160779" name="Text Box 8"/>
            <p:cNvSpPr txBox="1"/>
            <p:nvPr/>
          </p:nvSpPr>
          <p:spPr>
            <a:xfrm>
              <a:off x="8704" y="2176"/>
              <a:ext cx="1273" cy="1307"/>
            </a:xfrm>
            <a:prstGeom prst="rect">
              <a:avLst/>
            </a:prstGeom>
            <a:noFill/>
            <a:ln w="9525">
              <a:noFill/>
            </a:ln>
            <a:extLst>
              <a:ext uri="{909E8E84-426E-40DD-AFC4-6F175D3DCCD1}">
                <a14:hiddenFill xmlns:a14="http://schemas.microsoft.com/office/drawing/2010/main">
                  <a:solidFill>
                    <a:srgbClr val="FF99FF"/>
                  </a:solidFill>
                </a14:hiddenFill>
              </a:ext>
            </a:extLst>
          </p:spPr>
          <p:txBody>
            <a:bodyPr wrap="square" anchor="t">
              <a:spAutoFit/>
            </a:bodyPr>
            <a:lstStyle/>
            <a:p>
              <a:pPr algn="just" defTabSz="1218565" eaLnBrk="0" fontAlgn="base" hangingPunct="0">
                <a:spcBef>
                  <a:spcPct val="50000"/>
                </a:spcBef>
                <a:spcAft>
                  <a:spcPct val="0"/>
                </a:spcAft>
              </a:pPr>
              <a:r>
                <a:rPr lang="zh-TW" altLang="en-US" sz="1600" b="1" dirty="0">
                  <a:solidFill>
                    <a:schemeClr val="bg1"/>
                  </a:solidFill>
                  <a:latin typeface="微软雅黑" panose="020B0503020204020204" pitchFamily="34" charset="-122"/>
                  <a:ea typeface="微软雅黑" panose="020B0503020204020204" pitchFamily="34" charset="-122"/>
                </a:rPr>
                <a:t>減少工作的</a:t>
              </a:r>
              <a:r>
                <a:rPr lang="zh-CN" altLang="en-US" sz="1600" b="1" dirty="0">
                  <a:solidFill>
                    <a:schemeClr val="bg1"/>
                  </a:solidFill>
                  <a:latin typeface="微软雅黑" panose="020B0503020204020204" pitchFamily="34" charset="-122"/>
                  <a:ea typeface="微软雅黑" panose="020B0503020204020204" pitchFamily="34" charset="-122"/>
                </a:rPr>
                <a:t>潜</a:t>
              </a:r>
              <a:r>
                <a:rPr lang="zh-TW" altLang="en-US" sz="1600" b="1" dirty="0">
                  <a:solidFill>
                    <a:schemeClr val="bg1"/>
                  </a:solidFill>
                  <a:latin typeface="微软雅黑" panose="020B0503020204020204" pitchFamily="34" charset="-122"/>
                  <a:ea typeface="微软雅黑" panose="020B0503020204020204" pitchFamily="34" charset="-122"/>
                </a:rPr>
                <a:t>在</a:t>
              </a:r>
              <a:r>
                <a:rPr lang="zh-CN" altLang="en-US" sz="1600" b="1" dirty="0">
                  <a:solidFill>
                    <a:schemeClr val="bg1"/>
                  </a:solidFill>
                  <a:latin typeface="微软雅黑" panose="020B0503020204020204" pitchFamily="34" charset="-122"/>
                  <a:ea typeface="微软雅黑" panose="020B0503020204020204" pitchFamily="34" charset="-122"/>
                </a:rPr>
                <a:t>危险</a:t>
              </a:r>
            </a:p>
          </p:txBody>
        </p:sp>
        <p:grpSp>
          <p:nvGrpSpPr>
            <p:cNvPr id="78" name="组合 77"/>
            <p:cNvGrpSpPr/>
            <p:nvPr/>
          </p:nvGrpSpPr>
          <p:grpSpPr>
            <a:xfrm>
              <a:off x="1362" y="3391"/>
              <a:ext cx="2040" cy="2040"/>
              <a:chOff x="1488" y="3411"/>
              <a:chExt cx="2040" cy="2040"/>
            </a:xfrm>
          </p:grpSpPr>
          <p:sp>
            <p:nvSpPr>
              <p:cNvPr id="17" name="Shape 2621"/>
              <p:cNvSpPr/>
              <p:nvPr/>
            </p:nvSpPr>
            <p:spPr>
              <a:xfrm>
                <a:off x="1988" y="3875"/>
                <a:ext cx="847" cy="727"/>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lvl="0">
                  <a:defRPr sz="1800" b="0">
                    <a:solidFill>
                      <a:srgbClr val="000000"/>
                    </a:solidFill>
                  </a:defRPr>
                </a:pPr>
                <a:r>
                  <a:rPr lang="zh-CN" altLang="en-US" sz="15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sz="15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3" name="Shape 2625"/>
              <p:cNvSpPr/>
              <p:nvPr/>
            </p:nvSpPr>
            <p:spPr>
              <a:xfrm>
                <a:off x="1488" y="3411"/>
                <a:ext cx="2041" cy="20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AA700"/>
              </a:solidFill>
              <a:ln w="12700" cap="flat">
                <a:noFill/>
                <a:miter lim="400000"/>
              </a:ln>
              <a:effectLst/>
            </p:spPr>
            <p:txBody>
              <a:bodyPr wrap="square" lIns="0" tIns="0" rIns="0" bIns="0" numCol="1" anchor="ctr">
                <a:noAutofit/>
              </a:bodyPr>
              <a:lstStyle/>
              <a:p>
                <a:endParaRPr sz="2400">
                  <a:latin typeface="Arial" panose="020B0604020202020204" pitchFamily="34" charset="0"/>
                  <a:ea typeface="微软雅黑" panose="020B0503020204020204" pitchFamily="34" charset="-122"/>
                  <a:sym typeface="Arial" panose="020B0604020202020204" pitchFamily="34" charset="0"/>
                </a:endParaRPr>
              </a:p>
            </p:txBody>
          </p:sp>
          <p:sp>
            <p:nvSpPr>
              <p:cNvPr id="160785" name="Text Box 14"/>
              <p:cNvSpPr txBox="1"/>
              <p:nvPr/>
            </p:nvSpPr>
            <p:spPr>
              <a:xfrm>
                <a:off x="1524" y="3778"/>
                <a:ext cx="1969" cy="1307"/>
              </a:xfrm>
              <a:prstGeom prst="rect">
                <a:avLst/>
              </a:prstGeom>
              <a:noFill/>
              <a:ln w="9525">
                <a:noFill/>
              </a:ln>
              <a:extLst>
                <a:ext uri="{909E8E84-426E-40DD-AFC4-6F175D3DCCD1}">
                  <a14:hiddenFill xmlns:a14="http://schemas.microsoft.com/office/drawing/2010/main">
                    <a:solidFill>
                      <a:srgbClr val="FF99FF"/>
                    </a:solidFill>
                  </a14:hiddenFill>
                </a:ext>
              </a:extLst>
            </p:spPr>
            <p:txBody>
              <a:bodyPr wrap="square" anchor="t">
                <a:spAutoFit/>
              </a:bodyPr>
              <a:lstStyle/>
              <a:p>
                <a:pPr algn="just" defTabSz="1218565" eaLnBrk="0" fontAlgn="base" hangingPunct="0">
                  <a:spcBef>
                    <a:spcPct val="0"/>
                  </a:spcBef>
                  <a:spcAft>
                    <a:spcPct val="0"/>
                  </a:spcAft>
                </a:pPr>
                <a:r>
                  <a:rPr lang="zh-TW" altLang="en-US" sz="1600" b="1" dirty="0">
                    <a:solidFill>
                      <a:schemeClr val="bg1"/>
                    </a:solidFill>
                    <a:latin typeface="微软雅黑" panose="020B0503020204020204" pitchFamily="34" charset="-122"/>
                    <a:ea typeface="微软雅黑" panose="020B0503020204020204" pitchFamily="34" charset="-122"/>
                  </a:rPr>
                  <a:t>增加員工在工作上的安全意</a:t>
                </a:r>
                <a:r>
                  <a:rPr lang="zh-CN" altLang="en-US" sz="1600" b="1" dirty="0">
                    <a:solidFill>
                      <a:schemeClr val="bg1"/>
                    </a:solidFill>
                    <a:latin typeface="微软雅黑" panose="020B0503020204020204" pitchFamily="34" charset="-122"/>
                    <a:ea typeface="微软雅黑" panose="020B0503020204020204" pitchFamily="34" charset="-122"/>
                  </a:rPr>
                  <a:t>识</a:t>
                </a:r>
              </a:p>
            </p:txBody>
          </p:sp>
        </p:grpSp>
        <p:sp>
          <p:nvSpPr>
            <p:cNvPr id="160790" name="Text Box 19"/>
            <p:cNvSpPr txBox="1"/>
            <p:nvPr/>
          </p:nvSpPr>
          <p:spPr>
            <a:xfrm>
              <a:off x="9125" y="4757"/>
              <a:ext cx="1603" cy="1307"/>
            </a:xfrm>
            <a:prstGeom prst="rect">
              <a:avLst/>
            </a:prstGeom>
            <a:noFill/>
            <a:ln w="9525">
              <a:noFill/>
            </a:ln>
            <a:extLst>
              <a:ext uri="{909E8E84-426E-40DD-AFC4-6F175D3DCCD1}">
                <a14:hiddenFill xmlns:a14="http://schemas.microsoft.com/office/drawing/2010/main">
                  <a:solidFill>
                    <a:srgbClr val="FF99FF"/>
                  </a:solidFill>
                </a14:hiddenFill>
              </a:ext>
            </a:extLst>
          </p:spPr>
          <p:txBody>
            <a:bodyPr wrap="square" anchor="t">
              <a:spAutoFit/>
            </a:bodyPr>
            <a:lstStyle/>
            <a:p>
              <a:pPr algn="just" defTabSz="1218565" eaLnBrk="0" fontAlgn="base" hangingPunct="0">
                <a:spcBef>
                  <a:spcPct val="50000"/>
                </a:spcBef>
                <a:spcAft>
                  <a:spcPct val="0"/>
                </a:spcAft>
              </a:pPr>
              <a:r>
                <a:rPr lang="zh-CN" altLang="en-US" sz="1600" b="1" dirty="0">
                  <a:solidFill>
                    <a:schemeClr val="bg1"/>
                  </a:solidFill>
                  <a:latin typeface="微软雅黑" panose="020B0503020204020204" pitchFamily="34" charset="-122"/>
                  <a:ea typeface="微软雅黑" panose="020B0503020204020204" pitchFamily="34" charset="-122"/>
                </a:rPr>
                <a:t>为</a:t>
              </a:r>
              <a:r>
                <a:rPr lang="zh-TW" altLang="en-US" sz="1600" b="1" dirty="0">
                  <a:solidFill>
                    <a:schemeClr val="bg1"/>
                  </a:solidFill>
                  <a:latin typeface="微软雅黑" panose="020B0503020204020204" pitchFamily="34" charset="-122"/>
                  <a:ea typeface="微软雅黑" panose="020B0503020204020204" pitchFamily="34" charset="-122"/>
                </a:rPr>
                <a:t>安全管理及</a:t>
              </a:r>
              <a:r>
                <a:rPr lang="zh-CN" altLang="en-US" sz="1600" b="1" dirty="0">
                  <a:solidFill>
                    <a:schemeClr val="bg1"/>
                  </a:solidFill>
                  <a:latin typeface="微软雅黑" panose="020B0503020204020204" pitchFamily="34" charset="-122"/>
                  <a:ea typeface="微软雅黑" panose="020B0503020204020204" pitchFamily="34" charset="-122"/>
                </a:rPr>
                <a:t>审核打下基础</a:t>
              </a:r>
            </a:p>
          </p:txBody>
        </p:sp>
        <p:grpSp>
          <p:nvGrpSpPr>
            <p:cNvPr id="79" name="组合 78"/>
            <p:cNvGrpSpPr/>
            <p:nvPr/>
          </p:nvGrpSpPr>
          <p:grpSpPr>
            <a:xfrm>
              <a:off x="3762" y="5164"/>
              <a:ext cx="2268" cy="2268"/>
              <a:chOff x="3843" y="4729"/>
              <a:chExt cx="2268" cy="2268"/>
            </a:xfrm>
          </p:grpSpPr>
          <p:sp>
            <p:nvSpPr>
              <p:cNvPr id="19" name="Shape 2625"/>
              <p:cNvSpPr/>
              <p:nvPr/>
            </p:nvSpPr>
            <p:spPr>
              <a:xfrm>
                <a:off x="3843" y="4729"/>
                <a:ext cx="2268" cy="2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B1951"/>
              </a:solidFill>
              <a:ln w="12700" cap="flat">
                <a:noFill/>
                <a:miter lim="400000"/>
              </a:ln>
              <a:effectLst/>
            </p:spPr>
            <p:txBody>
              <a:bodyPr wrap="square" lIns="0" tIns="0" rIns="0" bIns="0" numCol="1" anchor="ctr">
                <a:noAutofit/>
              </a:bodyPr>
              <a:lstStyle/>
              <a:p>
                <a:endParaRPr sz="2400">
                  <a:latin typeface="Arial" panose="020B0604020202020204" pitchFamily="34" charset="0"/>
                  <a:ea typeface="微软雅黑" panose="020B0503020204020204" pitchFamily="34" charset="-122"/>
                  <a:sym typeface="Arial" panose="020B0604020202020204" pitchFamily="34" charset="0"/>
                </a:endParaRPr>
              </a:p>
            </p:txBody>
          </p:sp>
          <p:sp>
            <p:nvSpPr>
              <p:cNvPr id="160795" name="Text Box 24"/>
              <p:cNvSpPr txBox="1"/>
              <p:nvPr/>
            </p:nvSpPr>
            <p:spPr>
              <a:xfrm>
                <a:off x="3870" y="5209"/>
                <a:ext cx="2213" cy="1307"/>
              </a:xfrm>
              <a:prstGeom prst="rect">
                <a:avLst/>
              </a:prstGeom>
              <a:noFill/>
              <a:ln w="9525">
                <a:noFill/>
              </a:ln>
              <a:extLst>
                <a:ext uri="{909E8E84-426E-40DD-AFC4-6F175D3DCCD1}">
                  <a14:hiddenFill xmlns:a14="http://schemas.microsoft.com/office/drawing/2010/main">
                    <a:solidFill>
                      <a:srgbClr val="FF99FF"/>
                    </a:solidFill>
                  </a14:hiddenFill>
                </a:ext>
              </a:extLst>
            </p:spPr>
            <p:txBody>
              <a:bodyPr wrap="square" anchor="t">
                <a:spAutoFit/>
              </a:bodyPr>
              <a:lstStyle/>
              <a:p>
                <a:pPr algn="just" defTabSz="1218565" eaLnBrk="0" fontAlgn="base" hangingPunct="0">
                  <a:spcBef>
                    <a:spcPct val="0"/>
                  </a:spcBef>
                  <a:spcAft>
                    <a:spcPct val="0"/>
                  </a:spcAft>
                </a:pPr>
                <a:r>
                  <a:rPr lang="zh-CN" altLang="en-US" sz="1600" b="1" dirty="0">
                    <a:solidFill>
                      <a:schemeClr val="bg1"/>
                    </a:solidFill>
                    <a:latin typeface="微软雅黑" panose="020B0503020204020204" pitchFamily="34" charset="-122"/>
                    <a:ea typeface="微软雅黑" panose="020B0503020204020204" pitchFamily="34" charset="-122"/>
                  </a:rPr>
                  <a:t>对新近</a:t>
                </a:r>
                <a:r>
                  <a:rPr lang="zh-TW" altLang="en-US" sz="1600" b="1" dirty="0">
                    <a:solidFill>
                      <a:schemeClr val="bg1"/>
                    </a:solidFill>
                    <a:latin typeface="微软雅黑" panose="020B0503020204020204" pitchFamily="34" charset="-122"/>
                    <a:ea typeface="微软雅黑" panose="020B0503020204020204" pitchFamily="34" charset="-122"/>
                  </a:rPr>
                  <a:t>人</a:t>
                </a:r>
                <a:r>
                  <a:rPr lang="zh-CN" altLang="en-US" sz="1600" b="1" dirty="0">
                    <a:solidFill>
                      <a:schemeClr val="bg1"/>
                    </a:solidFill>
                    <a:latin typeface="微软雅黑" panose="020B0503020204020204" pitchFamily="34" charset="-122"/>
                    <a:ea typeface="微软雅黑" panose="020B0503020204020204" pitchFamily="34" charset="-122"/>
                  </a:rPr>
                  <a:t>员而言</a:t>
                </a:r>
                <a:r>
                  <a:rPr lang="zh-TW" altLang="en-US" sz="1600" b="1" dirty="0">
                    <a:solidFill>
                      <a:schemeClr val="bg1"/>
                    </a:solidFill>
                    <a:latin typeface="微软雅黑" panose="020B0503020204020204" pitchFamily="34" charset="-122"/>
                    <a:ea typeface="微软雅黑" panose="020B0503020204020204" pitchFamily="34" charset="-122"/>
                  </a:rPr>
                  <a:t>是一個有效</a:t>
                </a:r>
                <a:r>
                  <a:rPr lang="zh-CN" altLang="en-US" sz="1600" b="1" dirty="0">
                    <a:solidFill>
                      <a:schemeClr val="bg1"/>
                    </a:solidFill>
                    <a:latin typeface="微软雅黑" panose="020B0503020204020204" pitchFamily="34" charset="-122"/>
                    <a:ea typeface="微软雅黑" panose="020B0503020204020204" pitchFamily="34" charset="-122"/>
                  </a:rPr>
                  <a:t>训练</a:t>
                </a:r>
                <a:r>
                  <a:rPr lang="zh-TW" altLang="en-US" sz="1600" b="1" dirty="0">
                    <a:solidFill>
                      <a:schemeClr val="bg1"/>
                    </a:solidFill>
                    <a:latin typeface="微软雅黑" panose="020B0503020204020204" pitchFamily="34" charset="-122"/>
                    <a:ea typeface="微软雅黑" panose="020B0503020204020204" pitchFamily="34" charset="-122"/>
                  </a:rPr>
                  <a:t>方式</a:t>
                </a:r>
              </a:p>
            </p:txBody>
          </p:sp>
        </p:grpSp>
        <p:sp>
          <p:nvSpPr>
            <p:cNvPr id="160800" name="Text Box 29"/>
            <p:cNvSpPr txBox="1"/>
            <p:nvPr/>
          </p:nvSpPr>
          <p:spPr>
            <a:xfrm>
              <a:off x="3613" y="2584"/>
              <a:ext cx="1605" cy="1189"/>
            </a:xfrm>
            <a:prstGeom prst="rect">
              <a:avLst/>
            </a:prstGeom>
            <a:noFill/>
            <a:ln w="9525">
              <a:noFill/>
            </a:ln>
            <a:extLst>
              <a:ext uri="{909E8E84-426E-40DD-AFC4-6F175D3DCCD1}">
                <a14:hiddenFill xmlns:a14="http://schemas.microsoft.com/office/drawing/2010/main">
                  <a:solidFill>
                    <a:srgbClr val="FF99FF"/>
                  </a:solidFill>
                </a14:hiddenFill>
              </a:ext>
            </a:extLst>
          </p:spPr>
          <p:txBody>
            <a:bodyPr wrap="square" anchor="t">
              <a:spAutoFit/>
            </a:bodyPr>
            <a:lstStyle/>
            <a:p>
              <a:pPr algn="just" defTabSz="1218565" eaLnBrk="0" fontAlgn="base" hangingPunct="0">
                <a:lnSpc>
                  <a:spcPct val="90000"/>
                </a:lnSpc>
                <a:spcBef>
                  <a:spcPct val="0"/>
                </a:spcBef>
                <a:spcAft>
                  <a:spcPct val="0"/>
                </a:spcAft>
              </a:pPr>
              <a:r>
                <a:rPr lang="zh-TW" altLang="en-US" sz="1600" b="1" dirty="0">
                  <a:solidFill>
                    <a:schemeClr val="bg1"/>
                  </a:solidFill>
                  <a:latin typeface="微软雅黑" panose="020B0503020204020204" pitchFamily="34" charset="-122"/>
                  <a:ea typeface="微软雅黑" panose="020B0503020204020204" pitchFamily="34" charset="-122"/>
                </a:rPr>
                <a:t>提供一</a:t>
              </a:r>
              <a:r>
                <a:rPr lang="zh-CN" altLang="en-US" sz="1600" b="1" dirty="0">
                  <a:solidFill>
                    <a:schemeClr val="bg1"/>
                  </a:solidFill>
                  <a:latin typeface="微软雅黑" panose="020B0503020204020204" pitchFamily="34" charset="-122"/>
                  <a:ea typeface="微软雅黑" panose="020B0503020204020204" pitchFamily="34" charset="-122"/>
                </a:rPr>
                <a:t>个</a:t>
              </a:r>
              <a:r>
                <a:rPr lang="zh-TW" altLang="en-US" sz="1600" b="1" dirty="0">
                  <a:solidFill>
                    <a:schemeClr val="bg1"/>
                  </a:solidFill>
                  <a:latin typeface="微软雅黑" panose="020B0503020204020204" pitchFamily="34" charset="-122"/>
                  <a:ea typeface="微软雅黑" panose="020B0503020204020204" pitchFamily="34" charset="-122"/>
                </a:rPr>
                <a:t>安全的工作方法</a:t>
              </a:r>
            </a:p>
          </p:txBody>
        </p:sp>
        <p:grpSp>
          <p:nvGrpSpPr>
            <p:cNvPr id="81" name="组合 80"/>
            <p:cNvGrpSpPr/>
            <p:nvPr/>
          </p:nvGrpSpPr>
          <p:grpSpPr>
            <a:xfrm>
              <a:off x="10790" y="2259"/>
              <a:ext cx="1948" cy="1990"/>
              <a:chOff x="11090" y="2004"/>
              <a:chExt cx="1948" cy="1990"/>
            </a:xfrm>
          </p:grpSpPr>
          <p:sp>
            <p:nvSpPr>
              <p:cNvPr id="32" name="Shape 2635"/>
              <p:cNvSpPr/>
              <p:nvPr/>
            </p:nvSpPr>
            <p:spPr>
              <a:xfrm>
                <a:off x="11090" y="2004"/>
                <a:ext cx="1949" cy="19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84398"/>
              </a:solidFill>
              <a:ln w="12700" cap="flat">
                <a:noFill/>
                <a:miter lim="400000"/>
              </a:ln>
              <a:effectLst/>
            </p:spPr>
            <p:txBody>
              <a:bodyPr wrap="square" lIns="0" tIns="0" rIns="0" bIns="0" numCol="1" anchor="ctr">
                <a:noAutofit/>
              </a:bodyPr>
              <a:lstStyle/>
              <a:p>
                <a:endParaRPr sz="2400">
                  <a:latin typeface="Arial" panose="020B0604020202020204" pitchFamily="34" charset="0"/>
                  <a:ea typeface="微软雅黑" panose="020B0503020204020204" pitchFamily="34" charset="-122"/>
                  <a:sym typeface="Arial" panose="020B0604020202020204" pitchFamily="34" charset="0"/>
                </a:endParaRPr>
              </a:p>
            </p:txBody>
          </p:sp>
          <p:sp>
            <p:nvSpPr>
              <p:cNvPr id="160805" name="Text Box 34"/>
              <p:cNvSpPr txBox="1"/>
              <p:nvPr/>
            </p:nvSpPr>
            <p:spPr>
              <a:xfrm>
                <a:off x="11272" y="2346"/>
                <a:ext cx="1586" cy="1307"/>
              </a:xfrm>
              <a:prstGeom prst="rect">
                <a:avLst/>
              </a:prstGeom>
              <a:noFill/>
              <a:ln w="9525">
                <a:noFill/>
              </a:ln>
              <a:extLst>
                <a:ext uri="{909E8E84-426E-40DD-AFC4-6F175D3DCCD1}">
                  <a14:hiddenFill xmlns:a14="http://schemas.microsoft.com/office/drawing/2010/main">
                    <a:solidFill>
                      <a:srgbClr val="FF99FF"/>
                    </a:solidFill>
                  </a14:hiddenFill>
                </a:ext>
              </a:extLst>
            </p:spPr>
            <p:txBody>
              <a:bodyPr wrap="square" anchor="t">
                <a:spAutoFit/>
              </a:bodyPr>
              <a:lstStyle/>
              <a:p>
                <a:pPr algn="just" defTabSz="1218565" eaLnBrk="0" fontAlgn="base" hangingPunct="0">
                  <a:spcBef>
                    <a:spcPct val="50000"/>
                  </a:spcBef>
                  <a:spcAft>
                    <a:spcPct val="0"/>
                  </a:spcAft>
                </a:pPr>
                <a:r>
                  <a:rPr lang="zh-TW" altLang="en-US" sz="1600" b="1" dirty="0">
                    <a:solidFill>
                      <a:schemeClr val="bg1"/>
                    </a:solidFill>
                    <a:latin typeface="微软雅黑" panose="020B0503020204020204" pitchFamily="34" charset="-122"/>
                    <a:ea typeface="微软雅黑" panose="020B0503020204020204" pitchFamily="34" charset="-122"/>
                  </a:rPr>
                  <a:t>建立有效率的安全工作</a:t>
                </a:r>
                <a:r>
                  <a:rPr lang="zh-CN" altLang="en-US" sz="1600" b="1" dirty="0">
                    <a:solidFill>
                      <a:schemeClr val="bg1"/>
                    </a:solidFill>
                    <a:latin typeface="微软雅黑" panose="020B0503020204020204" pitchFamily="34" charset="-122"/>
                    <a:ea typeface="微软雅黑" panose="020B0503020204020204" pitchFamily="34" charset="-122"/>
                  </a:rPr>
                  <a:t>环境</a:t>
                </a:r>
              </a:p>
            </p:txBody>
          </p:sp>
        </p:grpSp>
      </p:gr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5672418" cy="3265715"/>
            <a:chOff x="0" y="-1"/>
            <a:chExt cx="7563224" cy="4354287"/>
          </a:xfrm>
        </p:grpSpPr>
        <p:pic>
          <p:nvPicPr>
            <p:cNvPr id="5" name="图片 4"/>
            <p:cNvPicPr>
              <a:picLocks noChangeAspect="1"/>
            </p:cNvPicPr>
            <p:nvPr/>
          </p:nvPicPr>
          <p:blipFill>
            <a:blip r:embed="rId2"/>
            <a:stretch>
              <a:fillRect/>
            </a:stretch>
          </p:blipFill>
          <p:spPr>
            <a:xfrm>
              <a:off x="0" y="-1"/>
              <a:ext cx="7563224" cy="4354287"/>
            </a:xfrm>
            <a:prstGeom prst="rect">
              <a:avLst/>
            </a:prstGeom>
          </p:spPr>
        </p:pic>
        <p:pic>
          <p:nvPicPr>
            <p:cNvPr id="4" name="图片 3"/>
            <p:cNvPicPr>
              <a:picLocks noChangeAspect="1"/>
            </p:cNvPicPr>
            <p:nvPr/>
          </p:nvPicPr>
          <p:blipFill>
            <a:blip r:embed="rId3"/>
            <a:stretch>
              <a:fillRect/>
            </a:stretch>
          </p:blipFill>
          <p:spPr>
            <a:xfrm>
              <a:off x="2" y="0"/>
              <a:ext cx="6255656" cy="1990719"/>
            </a:xfrm>
            <a:prstGeom prst="rect">
              <a:avLst/>
            </a:prstGeom>
          </p:spPr>
        </p:pic>
      </p:grpSp>
      <p:grpSp>
        <p:nvGrpSpPr>
          <p:cNvPr id="6" name="组合 5"/>
          <p:cNvGrpSpPr/>
          <p:nvPr/>
        </p:nvGrpSpPr>
        <p:grpSpPr>
          <a:xfrm flipH="1" flipV="1">
            <a:off x="3471582" y="1878235"/>
            <a:ext cx="5672418" cy="3265715"/>
            <a:chOff x="0" y="-1"/>
            <a:chExt cx="7563224" cy="4354287"/>
          </a:xfrm>
        </p:grpSpPr>
        <p:pic>
          <p:nvPicPr>
            <p:cNvPr id="7" name="图片 6"/>
            <p:cNvPicPr>
              <a:picLocks noChangeAspect="1"/>
            </p:cNvPicPr>
            <p:nvPr/>
          </p:nvPicPr>
          <p:blipFill>
            <a:blip r:embed="rId2"/>
            <a:stretch>
              <a:fillRect/>
            </a:stretch>
          </p:blipFill>
          <p:spPr>
            <a:xfrm>
              <a:off x="0" y="-1"/>
              <a:ext cx="7563224" cy="4354287"/>
            </a:xfrm>
            <a:prstGeom prst="rect">
              <a:avLst/>
            </a:prstGeom>
          </p:spPr>
        </p:pic>
        <p:pic>
          <p:nvPicPr>
            <p:cNvPr id="8" name="图片 7"/>
            <p:cNvPicPr>
              <a:picLocks noChangeAspect="1"/>
            </p:cNvPicPr>
            <p:nvPr/>
          </p:nvPicPr>
          <p:blipFill>
            <a:blip r:embed="rId3"/>
            <a:stretch>
              <a:fillRect/>
            </a:stretch>
          </p:blipFill>
          <p:spPr>
            <a:xfrm>
              <a:off x="2" y="0"/>
              <a:ext cx="6255656" cy="1990719"/>
            </a:xfrm>
            <a:prstGeom prst="rect">
              <a:avLst/>
            </a:prstGeom>
          </p:spPr>
        </p:pic>
      </p:grpSp>
      <p:grpSp>
        <p:nvGrpSpPr>
          <p:cNvPr id="9" name="组合 8"/>
          <p:cNvGrpSpPr/>
          <p:nvPr/>
        </p:nvGrpSpPr>
        <p:grpSpPr>
          <a:xfrm>
            <a:off x="3609975" y="1380495"/>
            <a:ext cx="1924526" cy="2406618"/>
            <a:chOff x="7580" y="2426"/>
            <a:chExt cx="4041" cy="5053"/>
          </a:xfrm>
        </p:grpSpPr>
        <p:grpSp>
          <p:nvGrpSpPr>
            <p:cNvPr id="2" name="组合 1"/>
            <p:cNvGrpSpPr/>
            <p:nvPr/>
          </p:nvGrpSpPr>
          <p:grpSpPr>
            <a:xfrm>
              <a:off x="7580" y="2426"/>
              <a:ext cx="4041" cy="3402"/>
              <a:chOff x="7580" y="2426"/>
              <a:chExt cx="4041" cy="3402"/>
            </a:xfrm>
          </p:grpSpPr>
          <p:sp>
            <p:nvSpPr>
              <p:cNvPr id="41" name="椭圆 40"/>
              <p:cNvSpPr/>
              <p:nvPr/>
            </p:nvSpPr>
            <p:spPr>
              <a:xfrm>
                <a:off x="7899" y="2426"/>
                <a:ext cx="3402" cy="3402"/>
              </a:xfrm>
              <a:prstGeom prst="ellipse">
                <a:avLst/>
              </a:prstGeom>
              <a:solidFill>
                <a:srgbClr val="16B6C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2C999F"/>
                  </a:solidFill>
                  <a:effectLst>
                    <a:outerShdw blurRad="50800" dist="38100" dir="2700000" algn="tl" rotWithShape="0">
                      <a:prstClr val="black">
                        <a:alpha val="40000"/>
                      </a:prstClr>
                    </a:outerShdw>
                  </a:effectLst>
                </a:endParaRPr>
              </a:p>
            </p:txBody>
          </p:sp>
          <p:sp>
            <p:nvSpPr>
              <p:cNvPr id="42" name="文本框 41"/>
              <p:cNvSpPr txBox="1"/>
              <p:nvPr/>
            </p:nvSpPr>
            <p:spPr>
              <a:xfrm>
                <a:off x="7580" y="3449"/>
                <a:ext cx="4041" cy="1403"/>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r>
                  <a:rPr lang="zh-CN" altLang="en-US" sz="3750" spc="100" dirty="0">
                    <a:solidFill>
                      <a:schemeClr val="bg1"/>
                    </a:solidFill>
                    <a:effectLst/>
                    <a:uFillTx/>
                    <a:latin typeface="微软雅黑" panose="020B0503020204020204" pitchFamily="34" charset="-122"/>
                    <a:ea typeface="微软雅黑" panose="020B0503020204020204" pitchFamily="34" charset="-122"/>
                    <a:cs typeface="Arial" panose="020B0604020202020204" pitchFamily="34" charset="0"/>
                  </a:rPr>
                  <a:t>第六章</a:t>
                </a:r>
              </a:p>
            </p:txBody>
          </p:sp>
        </p:grpSp>
        <p:sp>
          <p:nvSpPr>
            <p:cNvPr id="43" name="矩形 42"/>
            <p:cNvSpPr/>
            <p:nvPr/>
          </p:nvSpPr>
          <p:spPr>
            <a:xfrm>
              <a:off x="7755" y="6318"/>
              <a:ext cx="3691" cy="1161"/>
            </a:xfrm>
            <a:prstGeom prst="rect">
              <a:avLst/>
            </a:prstGeom>
          </p:spPr>
          <p:txBody>
            <a:bodyPr wrap="none">
              <a:spAutoFit/>
            </a:bodyPr>
            <a:lstStyle/>
            <a:p>
              <a:pPr algn="ctr" fontAlgn="auto">
                <a:lnSpc>
                  <a:spcPct val="100000"/>
                </a:lnSpc>
              </a:pPr>
              <a:r>
                <a:rPr lang="zh-CN" altLang="en-US" sz="3000" b="1" spc="100" dirty="0">
                  <a:solidFill>
                    <a:srgbClr val="16B6C2"/>
                  </a:solidFill>
                  <a:uFillTx/>
                  <a:latin typeface="微软雅黑" panose="020B0503020204020204" pitchFamily="34" charset="-122"/>
                  <a:ea typeface="微软雅黑" panose="020B0503020204020204" pitchFamily="34" charset="-122"/>
                </a:rPr>
                <a:t>安全文化</a:t>
              </a:r>
            </a:p>
          </p:txBody>
        </p:sp>
      </p:gr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1604822" cy="923926"/>
            <a:chOff x="0" y="-1"/>
            <a:chExt cx="7563224" cy="4354287"/>
          </a:xfrm>
        </p:grpSpPr>
        <p:pic>
          <p:nvPicPr>
            <p:cNvPr id="5" name="图片 4"/>
            <p:cNvPicPr>
              <a:picLocks noChangeAspect="1"/>
            </p:cNvPicPr>
            <p:nvPr/>
          </p:nvPicPr>
          <p:blipFill>
            <a:blip r:embed="rId2"/>
            <a:stretch>
              <a:fillRect/>
            </a:stretch>
          </p:blipFill>
          <p:spPr>
            <a:xfrm>
              <a:off x="0" y="-1"/>
              <a:ext cx="7563224" cy="4354287"/>
            </a:xfrm>
            <a:prstGeom prst="rect">
              <a:avLst/>
            </a:prstGeom>
          </p:spPr>
        </p:pic>
        <p:pic>
          <p:nvPicPr>
            <p:cNvPr id="4" name="图片 3"/>
            <p:cNvPicPr>
              <a:picLocks noChangeAspect="1"/>
            </p:cNvPicPr>
            <p:nvPr/>
          </p:nvPicPr>
          <p:blipFill>
            <a:blip r:embed="rId3"/>
            <a:stretch>
              <a:fillRect/>
            </a:stretch>
          </p:blipFill>
          <p:spPr>
            <a:xfrm>
              <a:off x="2" y="0"/>
              <a:ext cx="6255656" cy="1990719"/>
            </a:xfrm>
            <a:prstGeom prst="rect">
              <a:avLst/>
            </a:prstGeom>
          </p:spPr>
        </p:pic>
      </p:grpSp>
      <p:sp>
        <p:nvSpPr>
          <p:cNvPr id="46" name="文本框 45"/>
          <p:cNvSpPr txBox="1"/>
          <p:nvPr/>
        </p:nvSpPr>
        <p:spPr>
          <a:xfrm>
            <a:off x="541020" y="232410"/>
            <a:ext cx="2654300"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第六章  安全文化</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2"/>
            <a:stretch>
              <a:fillRect/>
            </a:stretch>
          </p:blipFill>
          <p:spPr>
            <a:xfrm>
              <a:off x="0" y="-1"/>
              <a:ext cx="7563224" cy="4354287"/>
            </a:xfrm>
            <a:prstGeom prst="rect">
              <a:avLst/>
            </a:prstGeom>
          </p:spPr>
        </p:pic>
        <p:pic>
          <p:nvPicPr>
            <p:cNvPr id="49" name="图片 48"/>
            <p:cNvPicPr>
              <a:picLocks noChangeAspect="1"/>
            </p:cNvPicPr>
            <p:nvPr/>
          </p:nvPicPr>
          <p:blipFill>
            <a:blip r:embed="rId3"/>
            <a:stretch>
              <a:fillRect/>
            </a:stretch>
          </p:blipFill>
          <p:spPr>
            <a:xfrm>
              <a:off x="2" y="0"/>
              <a:ext cx="6255656" cy="1990719"/>
            </a:xfrm>
            <a:prstGeom prst="rect">
              <a:avLst/>
            </a:prstGeom>
          </p:spPr>
        </p:pic>
      </p:grpSp>
      <p:grpSp>
        <p:nvGrpSpPr>
          <p:cNvPr id="24" name="组合 23"/>
          <p:cNvGrpSpPr/>
          <p:nvPr/>
        </p:nvGrpSpPr>
        <p:grpSpPr>
          <a:xfrm>
            <a:off x="1268730" y="1002665"/>
            <a:ext cx="6606540" cy="3455035"/>
            <a:chOff x="2511" y="1789"/>
            <a:chExt cx="10404" cy="5441"/>
          </a:xfrm>
        </p:grpSpPr>
        <p:sp>
          <p:nvSpPr>
            <p:cNvPr id="2" name="文本框 1"/>
            <p:cNvSpPr txBox="1"/>
            <p:nvPr/>
          </p:nvSpPr>
          <p:spPr>
            <a:xfrm>
              <a:off x="2528" y="1789"/>
              <a:ext cx="1147" cy="628"/>
            </a:xfrm>
            <a:prstGeom prst="rect">
              <a:avLst/>
            </a:prstGeom>
            <a:noFill/>
          </p:spPr>
          <p:txBody>
            <a:bodyPr wrap="none" rtlCol="0" anchor="t">
              <a:spAutoFit/>
            </a:bodyPr>
            <a:lstStyle/>
            <a:p>
              <a:pPr algn="l"/>
              <a:r>
                <a:rPr lang="zh-CN" altLang="en-US" sz="20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HSE</a:t>
              </a:r>
            </a:p>
          </p:txBody>
        </p:sp>
        <p:sp>
          <p:nvSpPr>
            <p:cNvPr id="7" name="文本框 6"/>
            <p:cNvSpPr txBox="1"/>
            <p:nvPr/>
          </p:nvSpPr>
          <p:spPr>
            <a:xfrm>
              <a:off x="2526" y="4906"/>
              <a:ext cx="10319" cy="2325"/>
            </a:xfrm>
            <a:prstGeom prst="rect">
              <a:avLst/>
            </a:prstGeom>
            <a:noFill/>
          </p:spPr>
          <p:txBody>
            <a:bodyPr wrap="square" rtlCol="0" anchor="t">
              <a:spAutoFit/>
            </a:bodyPr>
            <a:lstStyle/>
            <a:p>
              <a:pPr algn="just" defTabSz="1218565" fontAlgn="base">
                <a:lnSpc>
                  <a:spcPct val="100000"/>
                </a:lnSpc>
                <a:spcBef>
                  <a:spcPct val="0"/>
                </a:spcBef>
                <a:spcAft>
                  <a:spcPct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企业的安全文化就是企业员工的</a:t>
              </a:r>
              <a:r>
                <a:rPr lang="zh-CN" altLang="en-US" b="1" spc="100" dirty="0">
                  <a:solidFill>
                    <a:srgbClr val="16B6C2"/>
                  </a:solidFill>
                  <a:uFillTx/>
                  <a:latin typeface="微软雅黑" panose="020B0503020204020204" pitchFamily="34" charset="-122"/>
                  <a:ea typeface="微软雅黑" panose="020B0503020204020204" pitchFamily="34" charset="-122"/>
                  <a:sym typeface="+mn-ea"/>
                </a:rPr>
                <a:t>群体性习惯行为</a:t>
              </a: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a:t>
              </a:r>
              <a:r>
                <a:rPr lang="zh-CN" altLang="en-US" b="1" spc="100" dirty="0">
                  <a:solidFill>
                    <a:srgbClr val="16B6C2"/>
                  </a:solidFill>
                  <a:uFillTx/>
                  <a:latin typeface="微软雅黑" panose="020B0503020204020204" pitchFamily="34" charset="-122"/>
                  <a:ea typeface="微软雅黑" panose="020B0503020204020204" pitchFamily="34" charset="-122"/>
                  <a:sym typeface="+mn-ea"/>
                </a:rPr>
                <a:t>好习惯结好果、坏习惯酿恶果</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。好的安全文化</a:t>
              </a:r>
              <a:r>
                <a:rPr lang="en-US" altLang="zh-CN"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就是从培养员工的</a:t>
              </a:r>
              <a:r>
                <a:rPr lang="zh-CN" altLang="en-US" b="1" spc="100" dirty="0">
                  <a:solidFill>
                    <a:srgbClr val="16B6C2"/>
                  </a:solidFill>
                  <a:uFillTx/>
                  <a:latin typeface="微软雅黑" panose="020B0503020204020204" pitchFamily="34" charset="-122"/>
                  <a:ea typeface="微软雅黑" panose="020B0503020204020204" pitchFamily="34" charset="-122"/>
                  <a:sym typeface="+mn-ea"/>
                </a:rPr>
                <a:t>好习惯开始</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。一个人的安全行为叫行为</a:t>
              </a:r>
              <a:r>
                <a:rPr lang="en-US" altLang="zh-CN"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 </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三个人的安全行为叫习惯，</a:t>
              </a:r>
              <a:r>
                <a:rPr lang="zh-CN" altLang="en-US" b="1" spc="100" dirty="0">
                  <a:solidFill>
                    <a:srgbClr val="16B6C2"/>
                  </a:solidFill>
                  <a:uFillTx/>
                  <a:latin typeface="微软雅黑" panose="020B0503020204020204" pitchFamily="34" charset="-122"/>
                  <a:ea typeface="微软雅黑" panose="020B0503020204020204" pitchFamily="34" charset="-122"/>
                  <a:sym typeface="+mn-ea"/>
                </a:rPr>
                <a:t>一群人的安全行为就是安全文化</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，而安全文化就是在</a:t>
              </a:r>
              <a:r>
                <a:rPr lang="zh-CN" altLang="en-US" b="1" spc="100" dirty="0">
                  <a:solidFill>
                    <a:srgbClr val="16B6C2"/>
                  </a:solidFill>
                  <a:uFillTx/>
                  <a:latin typeface="微软雅黑" panose="020B0503020204020204" pitchFamily="34" charset="-122"/>
                  <a:ea typeface="微软雅黑" panose="020B0503020204020204" pitchFamily="34" charset="-122"/>
                  <a:sym typeface="+mn-ea"/>
                </a:rPr>
                <a:t>硬件达标</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的前提下，群体性的安全意识达到一定境界。</a:t>
              </a:r>
            </a:p>
          </p:txBody>
        </p:sp>
        <p:sp>
          <p:nvSpPr>
            <p:cNvPr id="17" name="文本框 16"/>
            <p:cNvSpPr txBox="1"/>
            <p:nvPr/>
          </p:nvSpPr>
          <p:spPr>
            <a:xfrm>
              <a:off x="2528" y="2560"/>
              <a:ext cx="10318" cy="1888"/>
            </a:xfrm>
            <a:prstGeom prst="rect">
              <a:avLst/>
            </a:prstGeom>
            <a:noFill/>
          </p:spPr>
          <p:txBody>
            <a:bodyPr wrap="square" rtlCol="0" anchor="t">
              <a:spAutoFit/>
            </a:bodyPr>
            <a:lstStyle/>
            <a:p>
              <a:pPr algn="just"/>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安全文化的作用是通过对人的</a:t>
              </a:r>
              <a:r>
                <a:rPr lang="zh-CN" altLang="en-US" b="1" spc="100" dirty="0">
                  <a:solidFill>
                    <a:srgbClr val="16B6C2"/>
                  </a:solidFill>
                  <a:uFillTx/>
                  <a:latin typeface="微软雅黑" panose="020B0503020204020204" pitchFamily="34" charset="-122"/>
                  <a:ea typeface="微软雅黑" panose="020B0503020204020204" pitchFamily="34" charset="-122"/>
                  <a:sym typeface="+mn-ea"/>
                </a:rPr>
                <a:t>观念、道德、伦理、态度、情感、品行</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等深层次的人文因素的强化，利用</a:t>
              </a:r>
              <a:r>
                <a:rPr lang="zh-CN" altLang="en-US" b="1" spc="100" dirty="0">
                  <a:solidFill>
                    <a:srgbClr val="16B6C2"/>
                  </a:solidFill>
                  <a:uFillTx/>
                  <a:latin typeface="微软雅黑" panose="020B0503020204020204" pitchFamily="34" charset="-122"/>
                  <a:ea typeface="微软雅黑" panose="020B0503020204020204" pitchFamily="34" charset="-122"/>
                  <a:sym typeface="+mn-ea"/>
                </a:rPr>
                <a:t>领导、教育、宣传、奖惩、创建群体氛围</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等手段，不断提高人的安全素质，改进其</a:t>
              </a:r>
              <a:r>
                <a:rPr lang="zh-CN" altLang="en-US" b="1" spc="100" dirty="0">
                  <a:solidFill>
                    <a:srgbClr val="16B6C2"/>
                  </a:solidFill>
                  <a:uFillTx/>
                  <a:latin typeface="微软雅黑" panose="020B0503020204020204" pitchFamily="34" charset="-122"/>
                  <a:ea typeface="微软雅黑" panose="020B0503020204020204" pitchFamily="34" charset="-122"/>
                  <a:sym typeface="+mn-ea"/>
                </a:rPr>
                <a:t>安全意识和行为</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a:t>
              </a:r>
            </a:p>
          </p:txBody>
        </p:sp>
        <p:cxnSp>
          <p:nvCxnSpPr>
            <p:cNvPr id="20" name="直接连接符 19"/>
            <p:cNvCxnSpPr/>
            <p:nvPr/>
          </p:nvCxnSpPr>
          <p:spPr>
            <a:xfrm flipH="1">
              <a:off x="2511" y="1855"/>
              <a:ext cx="15" cy="5329"/>
            </a:xfrm>
            <a:prstGeom prst="line">
              <a:avLst/>
            </a:prstGeom>
            <a:ln w="19050">
              <a:solidFill>
                <a:srgbClr val="DB195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2711" y="2417"/>
              <a:ext cx="794" cy="2"/>
            </a:xfrm>
            <a:prstGeom prst="line">
              <a:avLst/>
            </a:prstGeom>
            <a:ln w="19050">
              <a:solidFill>
                <a:srgbClr val="DB195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2711" y="4676"/>
              <a:ext cx="10205" cy="2"/>
            </a:xfrm>
            <a:prstGeom prst="line">
              <a:avLst/>
            </a:prstGeom>
            <a:ln w="19050">
              <a:solidFill>
                <a:srgbClr val="DB1951"/>
              </a:solidFill>
              <a:headEnd type="ova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41020" y="232410"/>
            <a:ext cx="2654300"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第六章  安全文化</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3"/>
            <a:stretch>
              <a:fillRect/>
            </a:stretch>
          </p:blipFill>
          <p:spPr>
            <a:xfrm>
              <a:off x="0" y="-1"/>
              <a:ext cx="7563224" cy="4354287"/>
            </a:xfrm>
            <a:prstGeom prst="rect">
              <a:avLst/>
            </a:prstGeom>
          </p:spPr>
        </p:pic>
        <p:pic>
          <p:nvPicPr>
            <p:cNvPr id="49" name="图片 48"/>
            <p:cNvPicPr>
              <a:picLocks noChangeAspect="1"/>
            </p:cNvPicPr>
            <p:nvPr/>
          </p:nvPicPr>
          <p:blipFill>
            <a:blip r:embed="rId4"/>
            <a:stretch>
              <a:fillRect/>
            </a:stretch>
          </p:blipFill>
          <p:spPr>
            <a:xfrm>
              <a:off x="2" y="0"/>
              <a:ext cx="6255656" cy="1990719"/>
            </a:xfrm>
            <a:prstGeom prst="rect">
              <a:avLst/>
            </a:prstGeom>
          </p:spPr>
        </p:pic>
      </p:grpSp>
      <p:grpSp>
        <p:nvGrpSpPr>
          <p:cNvPr id="27" name="组合 26"/>
          <p:cNvGrpSpPr/>
          <p:nvPr/>
        </p:nvGrpSpPr>
        <p:grpSpPr>
          <a:xfrm>
            <a:off x="738188" y="1209675"/>
            <a:ext cx="7667625" cy="3096260"/>
            <a:chOff x="1162" y="2010"/>
            <a:chExt cx="12075" cy="4876"/>
          </a:xfrm>
        </p:grpSpPr>
        <p:sp>
          <p:nvSpPr>
            <p:cNvPr id="6" name="文本框 5"/>
            <p:cNvSpPr txBox="1"/>
            <p:nvPr/>
          </p:nvSpPr>
          <p:spPr>
            <a:xfrm>
              <a:off x="1587" y="3472"/>
              <a:ext cx="4764" cy="2759"/>
            </a:xfrm>
            <a:prstGeom prst="rect">
              <a:avLst/>
            </a:prstGeom>
            <a:noFill/>
          </p:spPr>
          <p:txBody>
            <a:bodyPr wrap="square" rtlCol="0" anchor="t">
              <a:spAutoFit/>
            </a:bodyPr>
            <a:lstStyle/>
            <a:p>
              <a:pPr algn="just" defTabSz="608965" fontAlgn="base">
                <a:lnSpc>
                  <a:spcPct val="120000"/>
                </a:lnSpc>
                <a:spcBef>
                  <a:spcPct val="0"/>
                </a:spcBef>
                <a:spcAft>
                  <a:spcPct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提升社会和全民的安全素质，这对于提高人类的安全生存水平、提高企业安全生产保障能力具有基础性意义和战略性意义</a:t>
              </a:r>
            </a:p>
          </p:txBody>
        </p:sp>
        <p:sp>
          <p:nvSpPr>
            <p:cNvPr id="8" name="文本框 7"/>
            <p:cNvSpPr txBox="1"/>
            <p:nvPr/>
          </p:nvSpPr>
          <p:spPr>
            <a:xfrm>
              <a:off x="7748" y="2816"/>
              <a:ext cx="5370" cy="4070"/>
            </a:xfrm>
            <a:prstGeom prst="rect">
              <a:avLst/>
            </a:prstGeom>
            <a:noFill/>
          </p:spPr>
          <p:txBody>
            <a:bodyPr wrap="square" rtlCol="0" anchor="t">
              <a:spAutoFit/>
            </a:bodyPr>
            <a:lstStyle/>
            <a:p>
              <a:pPr algn="just" defTabSz="1218565" fontAlgn="base">
                <a:spcBef>
                  <a:spcPct val="0"/>
                </a:spcBef>
                <a:spcAft>
                  <a:spcPct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将企业安全理念和安全价值观表现在决策者和管理者对安全生产的态度及行动中，落实在企业的管理制度中，将安全管理深入企业整个管理的实践中，将安全法规、制度落实在决策者、管理者和员工的行为方式中，将安全标准落实在生产的工艺、技术、过程中</a:t>
              </a:r>
            </a:p>
          </p:txBody>
        </p:sp>
        <p:sp>
          <p:nvSpPr>
            <p:cNvPr id="15" name="圆角矩形 14"/>
            <p:cNvSpPr/>
            <p:nvPr/>
          </p:nvSpPr>
          <p:spPr>
            <a:xfrm>
              <a:off x="1162" y="2435"/>
              <a:ext cx="5613" cy="4423"/>
            </a:xfrm>
            <a:prstGeom prst="roundRect">
              <a:avLst>
                <a:gd name="adj" fmla="val 3142"/>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圆角矩形 15"/>
            <p:cNvSpPr/>
            <p:nvPr/>
          </p:nvSpPr>
          <p:spPr>
            <a:xfrm>
              <a:off x="1587" y="2010"/>
              <a:ext cx="4763" cy="851"/>
            </a:xfrm>
            <a:prstGeom prst="roundRect">
              <a:avLst>
                <a:gd name="adj" fmla="val 50000"/>
              </a:avLst>
            </a:prstGeom>
            <a:solidFill>
              <a:srgbClr val="16B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圆角矩形 10"/>
            <p:cNvSpPr/>
            <p:nvPr/>
          </p:nvSpPr>
          <p:spPr>
            <a:xfrm>
              <a:off x="7625" y="2435"/>
              <a:ext cx="5613" cy="4423"/>
            </a:xfrm>
            <a:prstGeom prst="roundRect">
              <a:avLst>
                <a:gd name="adj" fmla="val 3142"/>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圆角矩形 11"/>
            <p:cNvSpPr/>
            <p:nvPr/>
          </p:nvSpPr>
          <p:spPr>
            <a:xfrm>
              <a:off x="8051" y="2010"/>
              <a:ext cx="4763" cy="851"/>
            </a:xfrm>
            <a:prstGeom prst="roundRect">
              <a:avLst>
                <a:gd name="adj" fmla="val 50000"/>
              </a:avLst>
            </a:prstGeom>
            <a:solidFill>
              <a:srgbClr val="EAA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文本框 24"/>
            <p:cNvSpPr txBox="1"/>
            <p:nvPr/>
          </p:nvSpPr>
          <p:spPr>
            <a:xfrm>
              <a:off x="2115" y="2146"/>
              <a:ext cx="3708" cy="580"/>
            </a:xfrm>
            <a:prstGeom prst="rect">
              <a:avLst/>
            </a:prstGeom>
            <a:noFill/>
          </p:spPr>
          <p:txBody>
            <a:bodyPr wrap="none" rtlCol="0" anchor="t">
              <a:spAutoFit/>
            </a:bodyPr>
            <a:lstStyle/>
            <a:p>
              <a:pPr algn="ctr"/>
              <a:r>
                <a:rPr lang="zh-CN" altLang="en-US" b="1" spc="100" dirty="0">
                  <a:solidFill>
                    <a:schemeClr val="bg1"/>
                  </a:solidFill>
                  <a:uFillTx/>
                  <a:latin typeface="微软雅黑" panose="020B0503020204020204" pitchFamily="34" charset="-122"/>
                  <a:ea typeface="微软雅黑" panose="020B0503020204020204" pitchFamily="34" charset="-122"/>
                  <a:sym typeface="+mn-ea"/>
                </a:rPr>
                <a:t>建设安全文化的目的</a:t>
              </a:r>
            </a:p>
          </p:txBody>
        </p:sp>
        <p:sp>
          <p:nvSpPr>
            <p:cNvPr id="26" name="文本框 25"/>
            <p:cNvSpPr txBox="1"/>
            <p:nvPr/>
          </p:nvSpPr>
          <p:spPr>
            <a:xfrm>
              <a:off x="8145" y="2146"/>
              <a:ext cx="4575" cy="580"/>
            </a:xfrm>
            <a:prstGeom prst="rect">
              <a:avLst/>
            </a:prstGeom>
            <a:noFill/>
          </p:spPr>
          <p:txBody>
            <a:bodyPr wrap="none" rtlCol="0" anchor="t">
              <a:spAutoFit/>
            </a:bodyPr>
            <a:lstStyle/>
            <a:p>
              <a:pPr algn="ct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en-US" b="1" spc="100" dirty="0">
                  <a:solidFill>
                    <a:schemeClr val="bg1"/>
                  </a:solidFill>
                  <a:uFillTx/>
                  <a:latin typeface="微软雅黑" panose="020B0503020204020204" pitchFamily="34" charset="-122"/>
                  <a:ea typeface="微软雅黑" panose="020B0503020204020204" pitchFamily="34" charset="-122"/>
                  <a:sym typeface="+mn-ea"/>
                </a:rPr>
                <a:t>安全文化建设的核心内容</a:t>
              </a:r>
              <a:endParaRPr lang="zh-CN" altLang="en-US" b="1" spc="100" dirty="0">
                <a:solidFill>
                  <a:schemeClr val="bg1"/>
                </a:solidFill>
                <a:uFillTx/>
                <a:latin typeface="微软雅黑" panose="020B0503020204020204" pitchFamily="34" charset="-122"/>
                <a:ea typeface="微软雅黑" panose="020B0503020204020204" pitchFamily="34" charset="-122"/>
              </a:endParaRPr>
            </a:p>
          </p:txBody>
        </p:sp>
      </p:gr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1604822" cy="923926"/>
            <a:chOff x="0" y="-1"/>
            <a:chExt cx="7563224" cy="4354287"/>
          </a:xfrm>
        </p:grpSpPr>
        <p:pic>
          <p:nvPicPr>
            <p:cNvPr id="5" name="图片 4"/>
            <p:cNvPicPr>
              <a:picLocks noChangeAspect="1"/>
            </p:cNvPicPr>
            <p:nvPr/>
          </p:nvPicPr>
          <p:blipFill>
            <a:blip r:embed="rId2"/>
            <a:stretch>
              <a:fillRect/>
            </a:stretch>
          </p:blipFill>
          <p:spPr>
            <a:xfrm>
              <a:off x="0" y="-1"/>
              <a:ext cx="7563224" cy="4354287"/>
            </a:xfrm>
            <a:prstGeom prst="rect">
              <a:avLst/>
            </a:prstGeom>
          </p:spPr>
        </p:pic>
        <p:pic>
          <p:nvPicPr>
            <p:cNvPr id="4" name="图片 3"/>
            <p:cNvPicPr>
              <a:picLocks noChangeAspect="1"/>
            </p:cNvPicPr>
            <p:nvPr/>
          </p:nvPicPr>
          <p:blipFill>
            <a:blip r:embed="rId3"/>
            <a:stretch>
              <a:fillRect/>
            </a:stretch>
          </p:blipFill>
          <p:spPr>
            <a:xfrm>
              <a:off x="2" y="0"/>
              <a:ext cx="6255656" cy="1990719"/>
            </a:xfrm>
            <a:prstGeom prst="rect">
              <a:avLst/>
            </a:prstGeom>
          </p:spPr>
        </p:pic>
      </p:grpSp>
      <p:sp>
        <p:nvSpPr>
          <p:cNvPr id="46" name="文本框 45"/>
          <p:cNvSpPr txBox="1"/>
          <p:nvPr/>
        </p:nvSpPr>
        <p:spPr>
          <a:xfrm>
            <a:off x="541020" y="232410"/>
            <a:ext cx="2654300"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第六章  安全文化</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2"/>
            <a:stretch>
              <a:fillRect/>
            </a:stretch>
          </p:blipFill>
          <p:spPr>
            <a:xfrm>
              <a:off x="0" y="-1"/>
              <a:ext cx="7563224" cy="4354287"/>
            </a:xfrm>
            <a:prstGeom prst="rect">
              <a:avLst/>
            </a:prstGeom>
          </p:spPr>
        </p:pic>
        <p:pic>
          <p:nvPicPr>
            <p:cNvPr id="49" name="图片 48"/>
            <p:cNvPicPr>
              <a:picLocks noChangeAspect="1"/>
            </p:cNvPicPr>
            <p:nvPr/>
          </p:nvPicPr>
          <p:blipFill>
            <a:blip r:embed="rId3"/>
            <a:stretch>
              <a:fillRect/>
            </a:stretch>
          </p:blipFill>
          <p:spPr>
            <a:xfrm>
              <a:off x="2" y="0"/>
              <a:ext cx="6255656" cy="1990719"/>
            </a:xfrm>
            <a:prstGeom prst="rect">
              <a:avLst/>
            </a:prstGeom>
          </p:spPr>
        </p:pic>
      </p:grpSp>
      <p:grpSp>
        <p:nvGrpSpPr>
          <p:cNvPr id="14" name="组合 13"/>
          <p:cNvGrpSpPr/>
          <p:nvPr/>
        </p:nvGrpSpPr>
        <p:grpSpPr>
          <a:xfrm>
            <a:off x="1663700" y="932180"/>
            <a:ext cx="5816600" cy="3477895"/>
            <a:chOff x="738" y="1753"/>
            <a:chExt cx="9160" cy="5477"/>
          </a:xfrm>
        </p:grpSpPr>
        <p:grpSp>
          <p:nvGrpSpPr>
            <p:cNvPr id="9" name="组合 8"/>
            <p:cNvGrpSpPr/>
            <p:nvPr/>
          </p:nvGrpSpPr>
          <p:grpSpPr>
            <a:xfrm>
              <a:off x="738" y="1753"/>
              <a:ext cx="9160" cy="5477"/>
              <a:chOff x="738" y="1753"/>
              <a:chExt cx="9160" cy="5477"/>
            </a:xfrm>
          </p:grpSpPr>
          <p:sp>
            <p:nvSpPr>
              <p:cNvPr id="349186" name="对角圆角矩形 3"/>
              <p:cNvSpPr/>
              <p:nvPr/>
            </p:nvSpPr>
            <p:spPr>
              <a:xfrm rot="-253171">
                <a:off x="1338" y="2028"/>
                <a:ext cx="8560" cy="5202"/>
              </a:xfrm>
              <a:custGeom>
                <a:avLst/>
                <a:gdLst/>
                <a:ahLst/>
                <a:cxnLst>
                  <a:cxn ang="0">
                    <a:pos x="418960" y="0"/>
                  </a:cxn>
                  <a:cxn ang="0">
                    <a:pos x="5435600" y="0"/>
                  </a:cxn>
                  <a:cxn ang="0">
                    <a:pos x="5435600" y="0"/>
                  </a:cxn>
                  <a:cxn ang="0">
                    <a:pos x="5435600" y="2884626"/>
                  </a:cxn>
                  <a:cxn ang="0">
                    <a:pos x="5016640" y="3303586"/>
                  </a:cxn>
                  <a:cxn ang="0">
                    <a:pos x="0" y="3303587"/>
                  </a:cxn>
                  <a:cxn ang="0">
                    <a:pos x="0" y="3303587"/>
                  </a:cxn>
                  <a:cxn ang="0">
                    <a:pos x="0" y="418960"/>
                  </a:cxn>
                  <a:cxn ang="0">
                    <a:pos x="418960" y="0"/>
                  </a:cxn>
                </a:cxnLst>
                <a:rect l="0" t="0" r="0" b="0"/>
                <a:pathLst>
                  <a:path w="5435600" h="3303587">
                    <a:moveTo>
                      <a:pt x="418960" y="0"/>
                    </a:moveTo>
                    <a:lnTo>
                      <a:pt x="5435600" y="0"/>
                    </a:lnTo>
                    <a:lnTo>
                      <a:pt x="5435600" y="2884626"/>
                    </a:lnTo>
                    <a:cubicBezTo>
                      <a:pt x="5435600" y="3116011"/>
                      <a:pt x="5248025" y="3303586"/>
                      <a:pt x="5016640" y="3303586"/>
                    </a:cubicBezTo>
                    <a:lnTo>
                      <a:pt x="0" y="3303587"/>
                    </a:lnTo>
                    <a:lnTo>
                      <a:pt x="0" y="418960"/>
                    </a:lnTo>
                    <a:cubicBezTo>
                      <a:pt x="0" y="187575"/>
                      <a:pt x="187575" y="0"/>
                      <a:pt x="418960" y="0"/>
                    </a:cubicBezTo>
                    <a:close/>
                  </a:path>
                </a:pathLst>
              </a:custGeom>
              <a:solidFill>
                <a:srgbClr val="16B6C2"/>
              </a:solidFill>
              <a:ln w="19050">
                <a:noFill/>
              </a:ln>
              <a:effectLst>
                <a:outerShdw dist="23000" dir="5400000" rotWithShape="0">
                  <a:srgbClr val="000000">
                    <a:alpha val="34998"/>
                  </a:srgbClr>
                </a:outerShdw>
              </a:effectLst>
            </p:spPr>
            <p:txBody>
              <a:bodyPr/>
              <a:lstStyle/>
              <a:p>
                <a:endParaRPr lang="zh-CN" altLang="en-US"/>
              </a:p>
            </p:txBody>
          </p:sp>
          <p:pic>
            <p:nvPicPr>
              <p:cNvPr id="10" name="Picture 3" descr="C:\TDDOWNLOAD\pencil.png"/>
              <p:cNvPicPr>
                <a:picLocks noChangeAspect="1"/>
              </p:cNvPicPr>
              <p:nvPr/>
            </p:nvPicPr>
            <p:blipFill>
              <a:blip r:embed="rId4"/>
              <a:stretch>
                <a:fillRect/>
              </a:stretch>
            </p:blipFill>
            <p:spPr>
              <a:xfrm>
                <a:off x="738" y="1753"/>
                <a:ext cx="1192" cy="1190"/>
              </a:xfrm>
              <a:prstGeom prst="rect">
                <a:avLst/>
              </a:prstGeom>
              <a:noFill/>
              <a:ln w="9525">
                <a:noFill/>
              </a:ln>
            </p:spPr>
          </p:pic>
        </p:grpSp>
        <p:sp>
          <p:nvSpPr>
            <p:cNvPr id="2" name="文本框 1"/>
            <p:cNvSpPr txBox="1"/>
            <p:nvPr/>
          </p:nvSpPr>
          <p:spPr>
            <a:xfrm>
              <a:off x="2320" y="2943"/>
              <a:ext cx="6597" cy="1888"/>
            </a:xfrm>
            <a:prstGeom prst="rect">
              <a:avLst/>
            </a:prstGeom>
            <a:noFill/>
            <a:scene3d>
              <a:camera prst="orthographicFront">
                <a:rot lat="0" lon="0" rev="300000"/>
              </a:camera>
              <a:lightRig rig="threePt" dir="t"/>
            </a:scene3d>
          </p:spPr>
          <p:txBody>
            <a:bodyPr wrap="square" rtlCol="0" anchor="t">
              <a:spAutoFit/>
            </a:bodyPr>
            <a:lstStyle/>
            <a:p>
              <a:pPr algn="just" defTabSz="1218565" fontAlgn="base">
                <a:lnSpc>
                  <a:spcPct val="120000"/>
                </a:lnSpc>
                <a:spcBef>
                  <a:spcPts val="0"/>
                </a:spcBef>
                <a:spcAft>
                  <a:spcPts val="0"/>
                </a:spcAft>
                <a:buClr>
                  <a:prstClr val="black"/>
                </a:buClr>
              </a:pPr>
              <a:r>
                <a:rPr lang="zh-CN" altLang="en-US" sz="2000" b="1" spc="100" dirty="0">
                  <a:solidFill>
                    <a:schemeClr val="bg1"/>
                  </a:solidFill>
                  <a:effectLst/>
                  <a:uFillTx/>
                  <a:latin typeface="微软雅黑" panose="020B0503020204020204" pitchFamily="34" charset="-122"/>
                  <a:ea typeface="微软雅黑" panose="020B0503020204020204" pitchFamily="34" charset="-122"/>
                  <a:sym typeface="+mn-ea"/>
                </a:rPr>
                <a:t>不是为了安全文化而建立安全文化，而是应坚持一套“企业自有的管理体系”“并持之以恒地落实执行”。</a:t>
              </a:r>
            </a:p>
          </p:txBody>
        </p:sp>
        <p:sp>
          <p:nvSpPr>
            <p:cNvPr id="7" name="文本框 6"/>
            <p:cNvSpPr txBox="1"/>
            <p:nvPr/>
          </p:nvSpPr>
          <p:spPr>
            <a:xfrm>
              <a:off x="3374" y="5739"/>
              <a:ext cx="4488" cy="628"/>
            </a:xfrm>
            <a:prstGeom prst="rect">
              <a:avLst/>
            </a:prstGeom>
            <a:noFill/>
            <a:scene3d>
              <a:camera prst="orthographicFront">
                <a:rot lat="0" lon="0" rev="300000"/>
              </a:camera>
              <a:lightRig rig="threePt" dir="t"/>
            </a:scene3d>
          </p:spPr>
          <p:txBody>
            <a:bodyPr wrap="none" rtlCol="0" anchor="t">
              <a:spAutoFit/>
            </a:bodyPr>
            <a:lstStyle/>
            <a:p>
              <a:pPr algn="ctr"/>
              <a:r>
                <a:rPr lang="zh-CN" altLang="en-US" sz="2000" b="1" spc="100" dirty="0">
                  <a:solidFill>
                    <a:schemeClr val="bg1"/>
                  </a:solidFill>
                  <a:effectLst/>
                  <a:uFillTx/>
                  <a:latin typeface="微软雅黑" panose="020B0503020204020204" pitchFamily="34" charset="-122"/>
                  <a:ea typeface="微软雅黑" panose="020B0503020204020204" pitchFamily="34" charset="-122"/>
                  <a:sym typeface="+mn-ea"/>
                </a:rPr>
                <a:t>企业安全文化自然形成</a:t>
              </a:r>
            </a:p>
          </p:txBody>
        </p:sp>
      </p:gr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1604822" cy="923926"/>
            <a:chOff x="0" y="-1"/>
            <a:chExt cx="7563224" cy="4354287"/>
          </a:xfrm>
        </p:grpSpPr>
        <p:pic>
          <p:nvPicPr>
            <p:cNvPr id="5" name="图片 4"/>
            <p:cNvPicPr>
              <a:picLocks noChangeAspect="1"/>
            </p:cNvPicPr>
            <p:nvPr/>
          </p:nvPicPr>
          <p:blipFill>
            <a:blip r:embed="rId2"/>
            <a:stretch>
              <a:fillRect/>
            </a:stretch>
          </p:blipFill>
          <p:spPr>
            <a:xfrm>
              <a:off x="0" y="-1"/>
              <a:ext cx="7563224" cy="4354287"/>
            </a:xfrm>
            <a:prstGeom prst="rect">
              <a:avLst/>
            </a:prstGeom>
          </p:spPr>
        </p:pic>
        <p:pic>
          <p:nvPicPr>
            <p:cNvPr id="4" name="图片 3"/>
            <p:cNvPicPr>
              <a:picLocks noChangeAspect="1"/>
            </p:cNvPicPr>
            <p:nvPr/>
          </p:nvPicPr>
          <p:blipFill>
            <a:blip r:embed="rId3"/>
            <a:stretch>
              <a:fillRect/>
            </a:stretch>
          </p:blipFill>
          <p:spPr>
            <a:xfrm>
              <a:off x="2" y="0"/>
              <a:ext cx="6255656" cy="1990719"/>
            </a:xfrm>
            <a:prstGeom prst="rect">
              <a:avLst/>
            </a:prstGeom>
          </p:spPr>
        </p:pic>
      </p:grpSp>
      <p:sp>
        <p:nvSpPr>
          <p:cNvPr id="46" name="文本框 45"/>
          <p:cNvSpPr txBox="1"/>
          <p:nvPr/>
        </p:nvSpPr>
        <p:spPr>
          <a:xfrm>
            <a:off x="541020" y="232410"/>
            <a:ext cx="2654300" cy="460374"/>
          </a:xfrm>
          <a:prstGeom prst="snip1Rect">
            <a:avLst>
              <a:gd name="adj" fmla="val 0"/>
            </a:avLst>
          </a:prstGeom>
          <a:noFill/>
          <a:ln w="28575">
            <a:noFill/>
          </a:ln>
        </p:spPr>
        <p:txBody>
          <a:bodyPr wrap="square" rtlCol="0">
            <a:spAutoFit/>
          </a:bodyPr>
          <a:lstStyle/>
          <a:p>
            <a:r>
              <a:rPr lang="en-US" altLang="zh-CN"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第六章  安全文化</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2"/>
            <a:stretch>
              <a:fillRect/>
            </a:stretch>
          </p:blipFill>
          <p:spPr>
            <a:xfrm>
              <a:off x="0" y="-1"/>
              <a:ext cx="7563224" cy="4354287"/>
            </a:xfrm>
            <a:prstGeom prst="rect">
              <a:avLst/>
            </a:prstGeom>
          </p:spPr>
        </p:pic>
        <p:pic>
          <p:nvPicPr>
            <p:cNvPr id="49" name="图片 48"/>
            <p:cNvPicPr>
              <a:picLocks noChangeAspect="1"/>
            </p:cNvPicPr>
            <p:nvPr/>
          </p:nvPicPr>
          <p:blipFill>
            <a:blip r:embed="rId3"/>
            <a:stretch>
              <a:fillRect/>
            </a:stretch>
          </p:blipFill>
          <p:spPr>
            <a:xfrm>
              <a:off x="2" y="0"/>
              <a:ext cx="6255656" cy="1990719"/>
            </a:xfrm>
            <a:prstGeom prst="rect">
              <a:avLst/>
            </a:prstGeom>
          </p:spPr>
        </p:pic>
      </p:grpSp>
      <p:pic>
        <p:nvPicPr>
          <p:cNvPr id="168965" name="Picture 4" descr="http://www.esafety.cn/UploadFiles/zazhi2008_UploadFiles_1369/200903/2009032711145823.jpg"/>
          <p:cNvPicPr>
            <a:picLocks noChangeAspect="1"/>
          </p:cNvPicPr>
          <p:nvPr/>
        </p:nvPicPr>
        <p:blipFill>
          <a:blip r:embed="rId4"/>
          <a:stretch>
            <a:fillRect/>
          </a:stretch>
        </p:blipFill>
        <p:spPr>
          <a:xfrm>
            <a:off x="647700" y="794200"/>
            <a:ext cx="7848600" cy="4025900"/>
          </a:xfrm>
          <a:prstGeom prst="rect">
            <a:avLst/>
          </a:prstGeom>
          <a:noFill/>
          <a:ln w="9525">
            <a:noFill/>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0" y="449"/>
            <a:ext cx="1604822" cy="923926"/>
            <a:chOff x="0" y="-1"/>
            <a:chExt cx="7563224" cy="4354287"/>
          </a:xfrm>
        </p:grpSpPr>
        <p:pic>
          <p:nvPicPr>
            <p:cNvPr id="5" name="图片 4"/>
            <p:cNvPicPr>
              <a:picLocks noChangeAspect="1"/>
            </p:cNvPicPr>
            <p:nvPr/>
          </p:nvPicPr>
          <p:blipFill>
            <a:blip r:embed="rId3"/>
            <a:stretch>
              <a:fillRect/>
            </a:stretch>
          </p:blipFill>
          <p:spPr>
            <a:xfrm>
              <a:off x="0" y="-1"/>
              <a:ext cx="7563224" cy="4354287"/>
            </a:xfrm>
            <a:prstGeom prst="rect">
              <a:avLst/>
            </a:prstGeom>
          </p:spPr>
        </p:pic>
        <p:pic>
          <p:nvPicPr>
            <p:cNvPr id="4" name="图片 3"/>
            <p:cNvPicPr>
              <a:picLocks noChangeAspect="1"/>
            </p:cNvPicPr>
            <p:nvPr/>
          </p:nvPicPr>
          <p:blipFill>
            <a:blip r:embed="rId4"/>
            <a:stretch>
              <a:fillRect/>
            </a:stretch>
          </p:blipFill>
          <p:spPr>
            <a:xfrm>
              <a:off x="2" y="0"/>
              <a:ext cx="6255656" cy="1990719"/>
            </a:xfrm>
            <a:prstGeom prst="rect">
              <a:avLst/>
            </a:prstGeom>
          </p:spPr>
        </p:pic>
      </p:grpSp>
      <p:sp>
        <p:nvSpPr>
          <p:cNvPr id="46" name="文本框 45"/>
          <p:cNvSpPr txBox="1"/>
          <p:nvPr/>
        </p:nvSpPr>
        <p:spPr>
          <a:xfrm>
            <a:off x="541020" y="232410"/>
            <a:ext cx="1063625" cy="460374"/>
          </a:xfrm>
          <a:prstGeom prst="snip1Rect">
            <a:avLst>
              <a:gd name="adj" fmla="val 0"/>
            </a:avLst>
          </a:prstGeom>
          <a:noFill/>
          <a:ln w="28575">
            <a:noFill/>
          </a:ln>
        </p:spPr>
        <p:txBody>
          <a:bodyPr wrap="square" rtlCol="0">
            <a:spAutoFit/>
          </a:bodyPr>
          <a:lstStyle/>
          <a:p>
            <a:r>
              <a:rPr lang="zh-CN" altLang="en-US" sz="2400" b="1" spc="100" dirty="0">
                <a:solidFill>
                  <a:srgbClr val="16B6C2"/>
                </a:solidFill>
                <a:uFillTx/>
                <a:latin typeface="微软雅黑" panose="020B0503020204020204" pitchFamily="34" charset="-122"/>
                <a:ea typeface="微软雅黑" panose="020B0503020204020204" pitchFamily="34" charset="-122"/>
                <a:cs typeface="Arial" panose="020B0604020202020204" pitchFamily="34" charset="0"/>
              </a:rPr>
              <a:t>结  尾</a:t>
            </a:r>
          </a:p>
        </p:txBody>
      </p:sp>
      <p:grpSp>
        <p:nvGrpSpPr>
          <p:cNvPr id="47" name="组合 46"/>
          <p:cNvGrpSpPr/>
          <p:nvPr/>
        </p:nvGrpSpPr>
        <p:grpSpPr>
          <a:xfrm flipH="1" flipV="1">
            <a:off x="7539178" y="4220024"/>
            <a:ext cx="1604822" cy="923926"/>
            <a:chOff x="0" y="-1"/>
            <a:chExt cx="7563224" cy="4354287"/>
          </a:xfrm>
        </p:grpSpPr>
        <p:pic>
          <p:nvPicPr>
            <p:cNvPr id="48" name="图片 47"/>
            <p:cNvPicPr>
              <a:picLocks noChangeAspect="1"/>
            </p:cNvPicPr>
            <p:nvPr/>
          </p:nvPicPr>
          <p:blipFill>
            <a:blip r:embed="rId3"/>
            <a:stretch>
              <a:fillRect/>
            </a:stretch>
          </p:blipFill>
          <p:spPr>
            <a:xfrm>
              <a:off x="0" y="-1"/>
              <a:ext cx="7563224" cy="4354287"/>
            </a:xfrm>
            <a:prstGeom prst="rect">
              <a:avLst/>
            </a:prstGeom>
          </p:spPr>
        </p:pic>
        <p:pic>
          <p:nvPicPr>
            <p:cNvPr id="49" name="图片 48"/>
            <p:cNvPicPr>
              <a:picLocks noChangeAspect="1"/>
            </p:cNvPicPr>
            <p:nvPr/>
          </p:nvPicPr>
          <p:blipFill>
            <a:blip r:embed="rId4"/>
            <a:stretch>
              <a:fillRect/>
            </a:stretch>
          </p:blipFill>
          <p:spPr>
            <a:xfrm>
              <a:off x="2" y="0"/>
              <a:ext cx="6255656" cy="1990719"/>
            </a:xfrm>
            <a:prstGeom prst="rect">
              <a:avLst/>
            </a:prstGeom>
          </p:spPr>
        </p:pic>
      </p:grpSp>
      <p:sp>
        <p:nvSpPr>
          <p:cNvPr id="6" name="文本框 5"/>
          <p:cNvSpPr txBox="1"/>
          <p:nvPr/>
        </p:nvSpPr>
        <p:spPr>
          <a:xfrm>
            <a:off x="2747010" y="790575"/>
            <a:ext cx="3649980" cy="398780"/>
          </a:xfrm>
          <a:prstGeom prst="rect">
            <a:avLst/>
          </a:prstGeom>
          <a:noFill/>
        </p:spPr>
        <p:txBody>
          <a:bodyPr wrap="none" rtlCol="0" anchor="t">
            <a:spAutoFit/>
          </a:bodyPr>
          <a:lstStyle/>
          <a:p>
            <a:pPr algn="ctr" defTabSz="914400"/>
            <a:r>
              <a:rPr lang="zh-CN" altLang="en-US" sz="2000"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安全生产对中层管理者的要求</a:t>
            </a:r>
          </a:p>
        </p:txBody>
      </p:sp>
      <p:sp>
        <p:nvSpPr>
          <p:cNvPr id="13" name="文本框 12"/>
          <p:cNvSpPr txBox="1"/>
          <p:nvPr/>
        </p:nvSpPr>
        <p:spPr>
          <a:xfrm>
            <a:off x="741680" y="1313180"/>
            <a:ext cx="1623695" cy="368300"/>
          </a:xfrm>
          <a:prstGeom prst="rect">
            <a:avLst/>
          </a:prstGeom>
          <a:noFill/>
        </p:spPr>
        <p:txBody>
          <a:bodyPr wrap="none" rtlCol="0" anchor="t">
            <a:spAutoFit/>
          </a:bodyPr>
          <a:lstStyle/>
          <a:p>
            <a:pPr defTabSz="1218565" fontAlgn="base">
              <a:spcBef>
                <a:spcPct val="0"/>
              </a:spcBef>
              <a:spcAft>
                <a:spcPct val="0"/>
              </a:spcAft>
            </a:pPr>
            <a:r>
              <a:rPr lang="en-US" altLang="zh-CN"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 1</a:t>
            </a:r>
            <a:r>
              <a:rPr lang="zh-CN" altLang="en-US" b="1" spc="100" dirty="0">
                <a:solidFill>
                  <a:schemeClr val="tx1">
                    <a:lumMod val="75000"/>
                    <a:lumOff val="25000"/>
                  </a:schemeClr>
                </a:solidFill>
                <a:uFillTx/>
                <a:latin typeface="微软雅黑" panose="020B0503020204020204" pitchFamily="34" charset="-122"/>
                <a:ea typeface="微软雅黑" panose="020B0503020204020204" pitchFamily="34" charset="-122"/>
                <a:sym typeface="+mn-ea"/>
              </a:rPr>
              <a:t>）安全素质</a:t>
            </a:r>
          </a:p>
        </p:txBody>
      </p:sp>
      <p:sp>
        <p:nvSpPr>
          <p:cNvPr id="14" name="文本框 13"/>
          <p:cNvSpPr txBox="1"/>
          <p:nvPr/>
        </p:nvSpPr>
        <p:spPr>
          <a:xfrm>
            <a:off x="1840230" y="4294188"/>
            <a:ext cx="5339715" cy="337185"/>
          </a:xfrm>
          <a:prstGeom prst="rect">
            <a:avLst/>
          </a:prstGeom>
          <a:noFill/>
        </p:spPr>
        <p:txBody>
          <a:bodyPr wrap="square" rtlCol="0" anchor="t">
            <a:spAutoFit/>
          </a:bodyPr>
          <a:lstStyle/>
          <a:p>
            <a:pPr indent="0" defTabSz="1218565" eaLnBrk="0" fontAlgn="base" hangingPunct="0">
              <a:spcBef>
                <a:spcPct val="0"/>
              </a:spcBef>
              <a:spcAft>
                <a:spcPct val="0"/>
              </a:spcAft>
              <a:buFont typeface="Arial" panose="020B0604020202020204" pitchFamily="34" charset="0"/>
              <a:buNone/>
            </a:pPr>
            <a:r>
              <a:rPr lang="zh-CN" altLang="en-US" sz="1600" dirty="0">
                <a:solidFill>
                  <a:prstClr val="black"/>
                </a:solidFill>
                <a:latin typeface="微软雅黑" panose="020B0503020204020204" pitchFamily="34" charset="-122"/>
                <a:ea typeface="微软雅黑" panose="020B0503020204020204" pitchFamily="34" charset="-122"/>
                <a:sym typeface="+mn-ea"/>
              </a:rPr>
              <a:t>管理层的安全文化素质对整个企业的形象具有重要影响。 </a:t>
            </a: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98" name="Pentagon 45"/>
          <p:cNvSpPr/>
          <p:nvPr/>
        </p:nvSpPr>
        <p:spPr>
          <a:xfrm>
            <a:off x="4445" y="4203700"/>
            <a:ext cx="1836014" cy="518160"/>
          </a:xfrm>
          <a:prstGeom prst="homePlate">
            <a:avLst/>
          </a:prstGeom>
          <a:solidFill>
            <a:srgbClr val="DB1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p>
        </p:txBody>
      </p:sp>
      <p:sp>
        <p:nvSpPr>
          <p:cNvPr id="92" name="Pentagon 39"/>
          <p:cNvSpPr/>
          <p:nvPr/>
        </p:nvSpPr>
        <p:spPr>
          <a:xfrm>
            <a:off x="4445" y="2114550"/>
            <a:ext cx="1835150" cy="518160"/>
          </a:xfrm>
          <a:prstGeom prst="homePlate">
            <a:avLst/>
          </a:prstGeom>
          <a:solidFill>
            <a:srgbClr val="16B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p>
        </p:txBody>
      </p:sp>
      <p:sp>
        <p:nvSpPr>
          <p:cNvPr id="25" name="文本框 24"/>
          <p:cNvSpPr txBox="1"/>
          <p:nvPr/>
        </p:nvSpPr>
        <p:spPr>
          <a:xfrm>
            <a:off x="1840230" y="1958658"/>
            <a:ext cx="6169660" cy="829945"/>
          </a:xfrm>
          <a:prstGeom prst="rect">
            <a:avLst/>
          </a:prstGeom>
          <a:noFill/>
        </p:spPr>
        <p:txBody>
          <a:bodyPr wrap="square" rtlCol="0" anchor="t">
            <a:spAutoFit/>
          </a:bodyPr>
          <a:lstStyle/>
          <a:p>
            <a:pPr algn="just"/>
            <a:r>
              <a:rPr lang="zh-CN" altLang="en-US" sz="1600" dirty="0">
                <a:solidFill>
                  <a:prstClr val="black"/>
                </a:solidFill>
                <a:latin typeface="微软雅黑" panose="020B0503020204020204" pitchFamily="34" charset="-122"/>
                <a:ea typeface="微软雅黑" panose="020B0503020204020204" pitchFamily="34" charset="-122"/>
                <a:sym typeface="+mn-ea"/>
              </a:rPr>
              <a:t>企业管理层主要是指企业中的中层和基层管理部门的领导及干部。他们既要服从企业决策层的管理，又要管理基层的生产和经营人员，起到承上启下的作用，是企业生产经营决策的忠实贯彻者和执行者。 </a:t>
            </a:r>
            <a:endParaRPr lang="zh-CN" altLang="en-US" sz="1600"/>
          </a:p>
        </p:txBody>
      </p:sp>
      <p:sp>
        <p:nvSpPr>
          <p:cNvPr id="95" name="Pentagon 42"/>
          <p:cNvSpPr/>
          <p:nvPr/>
        </p:nvSpPr>
        <p:spPr>
          <a:xfrm>
            <a:off x="0" y="3198495"/>
            <a:ext cx="1836014" cy="518160"/>
          </a:xfrm>
          <a:prstGeom prst="homePlate">
            <a:avLst/>
          </a:prstGeom>
          <a:solidFill>
            <a:srgbClr val="EAA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p>
        </p:txBody>
      </p:sp>
      <p:sp>
        <p:nvSpPr>
          <p:cNvPr id="26" name="文本框 25"/>
          <p:cNvSpPr txBox="1"/>
          <p:nvPr/>
        </p:nvSpPr>
        <p:spPr>
          <a:xfrm>
            <a:off x="1840230" y="3042603"/>
            <a:ext cx="6169660" cy="829945"/>
          </a:xfrm>
          <a:prstGeom prst="rect">
            <a:avLst/>
          </a:prstGeom>
          <a:noFill/>
        </p:spPr>
        <p:txBody>
          <a:bodyPr wrap="square" rtlCol="0" anchor="t">
            <a:spAutoFit/>
          </a:bodyPr>
          <a:lstStyle/>
          <a:p>
            <a:pPr algn="just"/>
            <a:r>
              <a:rPr lang="zh-CN" altLang="en-US" sz="1600" dirty="0">
                <a:solidFill>
                  <a:prstClr val="black"/>
                </a:solidFill>
                <a:latin typeface="微软雅黑" panose="020B0503020204020204" pitchFamily="34" charset="-122"/>
                <a:ea typeface="微软雅黑" panose="020B0503020204020204" pitchFamily="34" charset="-122"/>
                <a:sym typeface="+mn-ea"/>
              </a:rPr>
              <a:t>中层管理者对企业安全生产管理的态度、投入程度等对企业起着决定性的作用。企业的安全生产状况，与企业领导的安全认识有着密切的关系。</a:t>
            </a: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873760" y="2174240"/>
            <a:ext cx="398145" cy="398780"/>
          </a:xfrm>
          <a:prstGeom prst="rect">
            <a:avLst/>
          </a:prstGeom>
          <a:noFill/>
        </p:spPr>
        <p:txBody>
          <a:bodyPr wrap="square" rtlCol="0" anchor="t">
            <a:spAutoFit/>
          </a:bodyPr>
          <a:lstStyle/>
          <a:p>
            <a:pPr indent="0" algn="ctr" defTabSz="1218565" eaLnBrk="0" fontAlgn="base" hangingPunct="0">
              <a:spcBef>
                <a:spcPct val="0"/>
              </a:spcBef>
              <a:spcAft>
                <a:spcPct val="0"/>
              </a:spcAft>
              <a:buFont typeface="Arial" panose="020B0604020202020204" pitchFamily="34" charset="0"/>
              <a:buNone/>
            </a:pPr>
            <a:r>
              <a:rPr lang="en-US" altLang="zh-CN" sz="2000" b="1" dirty="0">
                <a:solidFill>
                  <a:schemeClr val="bg1"/>
                </a:solidFill>
                <a:latin typeface="微软雅黑" panose="020B0503020204020204" pitchFamily="34" charset="-122"/>
                <a:ea typeface="微软雅黑" panose="020B0503020204020204" pitchFamily="34" charset="-122"/>
                <a:sym typeface="+mn-ea"/>
              </a:rPr>
              <a:t>1</a:t>
            </a:r>
          </a:p>
        </p:txBody>
      </p:sp>
      <p:sp>
        <p:nvSpPr>
          <p:cNvPr id="31" name="文本框 30"/>
          <p:cNvSpPr txBox="1"/>
          <p:nvPr/>
        </p:nvSpPr>
        <p:spPr>
          <a:xfrm>
            <a:off x="873760" y="3258820"/>
            <a:ext cx="398145" cy="398780"/>
          </a:xfrm>
          <a:prstGeom prst="rect">
            <a:avLst/>
          </a:prstGeom>
          <a:noFill/>
        </p:spPr>
        <p:txBody>
          <a:bodyPr wrap="square" rtlCol="0" anchor="t">
            <a:spAutoFit/>
          </a:bodyPr>
          <a:lstStyle/>
          <a:p>
            <a:pPr indent="0" algn="ctr" defTabSz="1218565" eaLnBrk="0" fontAlgn="base" hangingPunct="0">
              <a:spcBef>
                <a:spcPct val="0"/>
              </a:spcBef>
              <a:spcAft>
                <a:spcPct val="0"/>
              </a:spcAft>
              <a:buFont typeface="Arial" panose="020B0604020202020204" pitchFamily="34" charset="0"/>
              <a:buNone/>
            </a:pPr>
            <a:r>
              <a:rPr lang="en-US" altLang="zh-CN" sz="2000" b="1" dirty="0">
                <a:solidFill>
                  <a:schemeClr val="bg1"/>
                </a:solidFill>
                <a:latin typeface="微软雅黑" panose="020B0503020204020204" pitchFamily="34" charset="-122"/>
                <a:ea typeface="微软雅黑" panose="020B0503020204020204" pitchFamily="34" charset="-122"/>
                <a:sym typeface="+mn-ea"/>
              </a:rPr>
              <a:t>2</a:t>
            </a:r>
          </a:p>
        </p:txBody>
      </p:sp>
      <p:sp>
        <p:nvSpPr>
          <p:cNvPr id="32" name="文本框 31"/>
          <p:cNvSpPr txBox="1"/>
          <p:nvPr/>
        </p:nvSpPr>
        <p:spPr>
          <a:xfrm>
            <a:off x="873760" y="4263390"/>
            <a:ext cx="398145" cy="398780"/>
          </a:xfrm>
          <a:prstGeom prst="rect">
            <a:avLst/>
          </a:prstGeom>
          <a:noFill/>
        </p:spPr>
        <p:txBody>
          <a:bodyPr wrap="square" rtlCol="0" anchor="t">
            <a:spAutoFit/>
          </a:bodyPr>
          <a:lstStyle/>
          <a:p>
            <a:pPr indent="0" algn="ctr" defTabSz="1218565" eaLnBrk="0" fontAlgn="base" hangingPunct="0">
              <a:spcBef>
                <a:spcPct val="0"/>
              </a:spcBef>
              <a:spcAft>
                <a:spcPct val="0"/>
              </a:spcAft>
              <a:buFont typeface="Arial" panose="020B0604020202020204" pitchFamily="34" charset="0"/>
              <a:buNone/>
            </a:pPr>
            <a:r>
              <a:rPr lang="en-US" altLang="zh-CN" sz="2000" b="1" dirty="0">
                <a:solidFill>
                  <a:schemeClr val="bg1"/>
                </a:solidFill>
                <a:latin typeface="微软雅黑" panose="020B0503020204020204" pitchFamily="34" charset="-122"/>
                <a:ea typeface="微软雅黑" panose="020B0503020204020204" pitchFamily="34" charset="-122"/>
                <a:sym typeface="+mn-ea"/>
              </a:rPr>
              <a:t>3</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8569</Words>
  <Application>Microsoft Office PowerPoint</Application>
  <PresentationFormat>全屏显示(16:9)</PresentationFormat>
  <Paragraphs>819</Paragraphs>
  <Slides>102</Slides>
  <Notes>78</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1</vt:i4>
      </vt:variant>
      <vt:variant>
        <vt:lpstr>幻灯片标题</vt:lpstr>
      </vt:variant>
      <vt:variant>
        <vt:i4>102</vt:i4>
      </vt:variant>
    </vt:vector>
  </HeadingPairs>
  <TitlesOfParts>
    <vt:vector size="119" baseType="lpstr">
      <vt:lpstr>Montserrat Semi</vt:lpstr>
      <vt:lpstr>Roboto</vt:lpstr>
      <vt:lpstr>等线</vt:lpstr>
      <vt:lpstr>等线 Light</vt:lpstr>
      <vt:lpstr>楷体</vt:lpstr>
      <vt:lpstr>楷体_GB2312</vt:lpstr>
      <vt:lpstr>微软雅黑</vt:lpstr>
      <vt:lpstr>造字工房悦圆演示版常规体</vt:lpstr>
      <vt:lpstr>张海山锐线体2.0</vt:lpstr>
      <vt:lpstr>Arial</vt:lpstr>
      <vt:lpstr>Arial Black</vt:lpstr>
      <vt:lpstr>Broadway</vt:lpstr>
      <vt:lpstr>Calibri</vt:lpstr>
      <vt:lpstr>Impact</vt:lpstr>
      <vt:lpstr>Source Sans Pro Light</vt:lpstr>
      <vt:lpstr>Office 主题​​</vt:lpstr>
      <vt:lpstr>Microsoft Word 97 - 2003 Document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Administrator</cp:lastModifiedBy>
  <cp:revision>2</cp:revision>
  <dcterms:created xsi:type="dcterms:W3CDTF">2018-08-08T09:35:50Z</dcterms:created>
  <dcterms:modified xsi:type="dcterms:W3CDTF">2021-01-14T11:19:40Z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2052-10.1.0.7469</vt:lpwstr>
  </property>
</Properties>
</file>