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65" r:id="rId3"/>
    <p:sldId id="274" r:id="rId4"/>
    <p:sldId id="289" r:id="rId5"/>
    <p:sldId id="290" r:id="rId6"/>
    <p:sldId id="291" r:id="rId7"/>
    <p:sldId id="292" r:id="rId8"/>
    <p:sldId id="293" r:id="rId9"/>
    <p:sldId id="294" r:id="rId10"/>
    <p:sldId id="295" r:id="rId11"/>
    <p:sldId id="296"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298" r:id="rId29"/>
    <p:sldId id="329" r:id="rId30"/>
    <p:sldId id="330" r:id="rId31"/>
    <p:sldId id="331" r:id="rId32"/>
    <p:sldId id="332" r:id="rId33"/>
    <p:sldId id="333" r:id="rId34"/>
    <p:sldId id="334" r:id="rId35"/>
    <p:sldId id="335" r:id="rId3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showGuides="1">
      <p:cViewPr varScale="1">
        <p:scale>
          <a:sx n="67" d="100"/>
          <a:sy n="67" d="100"/>
        </p:scale>
        <p:origin x="-76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790CF6C5-8A9E-43BA-9C18-F6ECF8B95134}" type="datetimeFigureOut">
              <a:rPr lang="zh-CN" altLang="en-US"/>
              <a:pPr>
                <a:defRPr/>
              </a:pPr>
              <a:t>2019-6-27</a:t>
            </a:fld>
            <a:endParaRPr lang="zh-CN" altLang="en-US"/>
          </a:p>
        </p:txBody>
      </p:sp>
      <p:sp>
        <p:nvSpPr>
          <p:cNvPr id="26628"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sp>
      <p:sp>
        <p:nvSpPr>
          <p:cNvPr id="3077"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sz="1200"/>
            </a:lvl1pPr>
          </a:lstStyle>
          <a:p>
            <a:fld id="{763444AB-BD47-4A6D-B687-127BFE4FE7A5}" type="slidenum">
              <a:rPr lang="zh-CN" altLang="en-US"/>
              <a:pPr/>
              <a:t>‹#›</a:t>
            </a:fld>
            <a:endParaRPr lang="zh-CN" altLang="en-US"/>
          </a:p>
        </p:txBody>
      </p:sp>
    </p:spTree>
    <p:extLst>
      <p:ext uri="{BB962C8B-B14F-4D97-AF65-F5344CB8AC3E}">
        <p14:creationId xmlns="" xmlns:p14="http://schemas.microsoft.com/office/powerpoint/2010/main" val="1012983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CEC980C-7BFC-46C9-AC12-024D8A1EDD42}" type="datetimeFigureOut">
              <a:rPr lang="zh-CN" altLang="en-US"/>
              <a:pPr>
                <a:defRPr/>
              </a:pPr>
              <a:t>2019-6-27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25D64098-E339-4E38-84FD-0867438F3677}" type="slidenum">
              <a:rPr lang="zh-CN" altLang="en-US"/>
              <a:pPr/>
              <a:t>‹#›</a:t>
            </a:fld>
            <a:endParaRPr lang="zh-CN" altLang="en-US"/>
          </a:p>
        </p:txBody>
      </p:sp>
    </p:spTree>
    <p:extLst>
      <p:ext uri="{BB962C8B-B14F-4D97-AF65-F5344CB8AC3E}">
        <p14:creationId xmlns="" xmlns:p14="http://schemas.microsoft.com/office/powerpoint/2010/main" val="265628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34EF97A-2A7C-4AC3-A355-5B433B7634B3}" type="datetimeFigureOut">
              <a:rPr lang="zh-CN" altLang="en-US"/>
              <a:pPr>
                <a:defRPr/>
              </a:pPr>
              <a:t>2019-6-27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1011FECF-07E2-4ACC-B37C-8C1744D3ADA4}" type="slidenum">
              <a:rPr lang="zh-CN" altLang="en-US"/>
              <a:pPr/>
              <a:t>‹#›</a:t>
            </a:fld>
            <a:endParaRPr lang="zh-CN" altLang="en-US"/>
          </a:p>
        </p:txBody>
      </p:sp>
    </p:spTree>
    <p:extLst>
      <p:ext uri="{BB962C8B-B14F-4D97-AF65-F5344CB8AC3E}">
        <p14:creationId xmlns="" xmlns:p14="http://schemas.microsoft.com/office/powerpoint/2010/main" val="236768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AA60052-487F-4CFE-80ED-BED60E1423F9}" type="datetimeFigureOut">
              <a:rPr lang="zh-CN" altLang="en-US"/>
              <a:pPr>
                <a:defRPr/>
              </a:pPr>
              <a:t>2019-6-27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E06B38D5-409B-4A79-8AD4-03A6DA105E39}" type="slidenum">
              <a:rPr lang="zh-CN" altLang="en-US"/>
              <a:pPr/>
              <a:t>‹#›</a:t>
            </a:fld>
            <a:endParaRPr lang="zh-CN" altLang="en-US"/>
          </a:p>
        </p:txBody>
      </p:sp>
    </p:spTree>
    <p:extLst>
      <p:ext uri="{BB962C8B-B14F-4D97-AF65-F5344CB8AC3E}">
        <p14:creationId xmlns="" xmlns:p14="http://schemas.microsoft.com/office/powerpoint/2010/main" val="51301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9103FA8-5A3A-4D66-9233-49A54AA06189}" type="datetimeFigureOut">
              <a:rPr lang="zh-CN" altLang="en-US"/>
              <a:pPr>
                <a:defRPr/>
              </a:pPr>
              <a:t>2019-6-27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A6634C6C-B65D-4CB6-B534-239F6D21A792}" type="slidenum">
              <a:rPr lang="zh-CN" altLang="en-US"/>
              <a:pPr/>
              <a:t>‹#›</a:t>
            </a:fld>
            <a:endParaRPr lang="zh-CN" altLang="en-US"/>
          </a:p>
        </p:txBody>
      </p:sp>
    </p:spTree>
    <p:extLst>
      <p:ext uri="{BB962C8B-B14F-4D97-AF65-F5344CB8AC3E}">
        <p14:creationId xmlns="" xmlns:p14="http://schemas.microsoft.com/office/powerpoint/2010/main" val="46159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2CCBE9DF-F96A-4B94-9DD4-CB4694889FBF}" type="datetimeFigureOut">
              <a:rPr lang="zh-CN" altLang="en-US"/>
              <a:pPr>
                <a:defRPr/>
              </a:pPr>
              <a:t>2019-6-27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DB6A4139-C5F5-4096-A36F-FB83B6B8993A}" type="slidenum">
              <a:rPr lang="zh-CN" altLang="en-US"/>
              <a:pPr/>
              <a:t>‹#›</a:t>
            </a:fld>
            <a:endParaRPr lang="zh-CN" altLang="en-US"/>
          </a:p>
        </p:txBody>
      </p:sp>
    </p:spTree>
    <p:extLst>
      <p:ext uri="{BB962C8B-B14F-4D97-AF65-F5344CB8AC3E}">
        <p14:creationId xmlns="" xmlns:p14="http://schemas.microsoft.com/office/powerpoint/2010/main" val="250827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2017E69-F45B-4A64-A8CD-5E479FC9BD32}" type="datetimeFigureOut">
              <a:rPr lang="zh-CN" altLang="en-US"/>
              <a:pPr>
                <a:defRPr/>
              </a:pPr>
              <a:t>2019-6-27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574DE1AB-BDE4-4BEE-B9B3-44BA6A24D101}" type="slidenum">
              <a:rPr lang="zh-CN" altLang="en-US"/>
              <a:pPr/>
              <a:t>‹#›</a:t>
            </a:fld>
            <a:endParaRPr lang="zh-CN" altLang="en-US"/>
          </a:p>
        </p:txBody>
      </p:sp>
    </p:spTree>
    <p:extLst>
      <p:ext uri="{BB962C8B-B14F-4D97-AF65-F5344CB8AC3E}">
        <p14:creationId xmlns="" xmlns:p14="http://schemas.microsoft.com/office/powerpoint/2010/main" val="375752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117E8B7C-290D-4837-AA96-0B0B2AD4D8DA}" type="datetimeFigureOut">
              <a:rPr lang="zh-CN" altLang="en-US"/>
              <a:pPr>
                <a:defRPr/>
              </a:pPr>
              <a:t>2019-6-27</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fld id="{DD9FEE60-04AF-4EF3-9436-39E14D59A2AC}" type="slidenum">
              <a:rPr lang="zh-CN" altLang="en-US"/>
              <a:pPr/>
              <a:t>‹#›</a:t>
            </a:fld>
            <a:endParaRPr lang="zh-CN" altLang="en-US"/>
          </a:p>
        </p:txBody>
      </p:sp>
    </p:spTree>
    <p:extLst>
      <p:ext uri="{BB962C8B-B14F-4D97-AF65-F5344CB8AC3E}">
        <p14:creationId xmlns="" xmlns:p14="http://schemas.microsoft.com/office/powerpoint/2010/main" val="149619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819C97C9-B57D-491E-BF91-887DB68A4FCA}" type="datetimeFigureOut">
              <a:rPr lang="zh-CN" altLang="en-US"/>
              <a:pPr>
                <a:defRPr/>
              </a:pPr>
              <a:t>2019-6-27</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fld id="{A580694B-E888-4F1E-82F6-C6B42725F810}" type="slidenum">
              <a:rPr lang="zh-CN" altLang="en-US"/>
              <a:pPr/>
              <a:t>‹#›</a:t>
            </a:fld>
            <a:endParaRPr lang="zh-CN" altLang="en-US"/>
          </a:p>
        </p:txBody>
      </p:sp>
    </p:spTree>
    <p:extLst>
      <p:ext uri="{BB962C8B-B14F-4D97-AF65-F5344CB8AC3E}">
        <p14:creationId xmlns="" xmlns:p14="http://schemas.microsoft.com/office/powerpoint/2010/main" val="201032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C28667E-BA24-439E-AC0C-9A8CC3403687}" type="datetimeFigureOut">
              <a:rPr lang="zh-CN" altLang="en-US"/>
              <a:pPr>
                <a:defRPr/>
              </a:pPr>
              <a:t>2019-6-27</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fld id="{75BD10B8-22C1-4C9A-A12D-DF3495EDFB9B}" type="slidenum">
              <a:rPr lang="zh-CN" altLang="en-US"/>
              <a:pPr/>
              <a:t>‹#›</a:t>
            </a:fld>
            <a:endParaRPr lang="zh-CN" altLang="en-US"/>
          </a:p>
        </p:txBody>
      </p:sp>
    </p:spTree>
    <p:extLst>
      <p:ext uri="{BB962C8B-B14F-4D97-AF65-F5344CB8AC3E}">
        <p14:creationId xmlns="" xmlns:p14="http://schemas.microsoft.com/office/powerpoint/2010/main" val="130557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8774F6C-3CAC-49B2-A882-CBDEC062B8A9}" type="datetimeFigureOut">
              <a:rPr lang="zh-CN" altLang="en-US"/>
              <a:pPr>
                <a:defRPr/>
              </a:pPr>
              <a:t>2019-6-27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580D666D-A824-4CC1-9175-00CA497088B0}" type="slidenum">
              <a:rPr lang="zh-CN" altLang="en-US"/>
              <a:pPr/>
              <a:t>‹#›</a:t>
            </a:fld>
            <a:endParaRPr lang="zh-CN" altLang="en-US"/>
          </a:p>
        </p:txBody>
      </p:sp>
    </p:spTree>
    <p:extLst>
      <p:ext uri="{BB962C8B-B14F-4D97-AF65-F5344CB8AC3E}">
        <p14:creationId xmlns="" xmlns:p14="http://schemas.microsoft.com/office/powerpoint/2010/main" val="427028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E906E3F-1F66-47EB-9D37-D02847913D65}" type="datetimeFigureOut">
              <a:rPr lang="zh-CN" altLang="en-US"/>
              <a:pPr>
                <a:defRPr/>
              </a:pPr>
              <a:t>2019-6-27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C91E7B01-D36C-47FA-AA77-287975CB221C}" type="slidenum">
              <a:rPr lang="zh-CN" altLang="en-US"/>
              <a:pPr/>
              <a:t>‹#›</a:t>
            </a:fld>
            <a:endParaRPr lang="zh-CN" altLang="en-US"/>
          </a:p>
        </p:txBody>
      </p:sp>
    </p:spTree>
    <p:extLst>
      <p:ext uri="{BB962C8B-B14F-4D97-AF65-F5344CB8AC3E}">
        <p14:creationId xmlns="" xmlns:p14="http://schemas.microsoft.com/office/powerpoint/2010/main" val="106851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3128937C-01BC-4A49-8CAF-A5B53F1CBFFE}" type="datetimeFigureOut">
              <a:rPr lang="zh-CN" altLang="en-US"/>
              <a:pPr>
                <a:defRPr/>
              </a:pPr>
              <a:t>2019-6-27</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6F050D2D-1F2E-4CB2-8160-85A3CD079AC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任意多边形 20"/>
          <p:cNvSpPr>
            <a:spLocks/>
          </p:cNvSpPr>
          <p:nvPr/>
        </p:nvSpPr>
        <p:spPr bwMode="auto">
          <a:xfrm rot="5400000" flipV="1">
            <a:off x="9988551" y="5421312"/>
            <a:ext cx="304800" cy="2568575"/>
          </a:xfrm>
          <a:custGeom>
            <a:avLst/>
            <a:gdLst>
              <a:gd name="T0" fmla="*/ 0 w 304798"/>
              <a:gd name="T1" fmla="*/ 336819 h 2568743"/>
              <a:gd name="T2" fmla="*/ 0 w 304798"/>
              <a:gd name="T3" fmla="*/ 2568239 h 2568743"/>
              <a:gd name="T4" fmla="*/ 304804 w 304798"/>
              <a:gd name="T5" fmla="*/ 2568239 h 2568743"/>
              <a:gd name="T6" fmla="*/ 304804 w 304798"/>
              <a:gd name="T7" fmla="*/ 0 h 2568743"/>
              <a:gd name="T8" fmla="*/ 0 w 304798"/>
              <a:gd name="T9" fmla="*/ 336819 h 2568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798" h="2568743">
                <a:moveTo>
                  <a:pt x="0" y="336885"/>
                </a:moveTo>
                <a:lnTo>
                  <a:pt x="0" y="2568743"/>
                </a:lnTo>
                <a:lnTo>
                  <a:pt x="304798" y="2568743"/>
                </a:lnTo>
                <a:lnTo>
                  <a:pt x="304798" y="0"/>
                </a:lnTo>
                <a:lnTo>
                  <a:pt x="0" y="336885"/>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dirty="0">
              <a:solidFill>
                <a:srgbClr val="FFC000"/>
              </a:solidFill>
            </a:endParaRPr>
          </a:p>
        </p:txBody>
      </p:sp>
      <p:sp>
        <p:nvSpPr>
          <p:cNvPr id="2053" name="矩形 10"/>
          <p:cNvSpPr>
            <a:spLocks noChangeArrowheads="1"/>
          </p:cNvSpPr>
          <p:nvPr/>
        </p:nvSpPr>
        <p:spPr bwMode="auto">
          <a:xfrm>
            <a:off x="5876925" y="3279775"/>
            <a:ext cx="57800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smtClean="0"/>
              <a:t>Safety and Health Management in Summer</a:t>
            </a:r>
            <a:endParaRPr lang="en-US" altLang="zh-CN" dirty="0"/>
          </a:p>
        </p:txBody>
      </p:sp>
      <p:grpSp>
        <p:nvGrpSpPr>
          <p:cNvPr id="2054" name="组合 13"/>
          <p:cNvGrpSpPr>
            <a:grpSpLocks/>
          </p:cNvGrpSpPr>
          <p:nvPr/>
        </p:nvGrpSpPr>
        <p:grpSpPr bwMode="auto">
          <a:xfrm>
            <a:off x="7762875" y="3778250"/>
            <a:ext cx="2632075" cy="801688"/>
            <a:chOff x="0" y="0"/>
            <a:chExt cx="2632690" cy="801708"/>
          </a:xfrm>
        </p:grpSpPr>
        <p:sp>
          <p:nvSpPr>
            <p:cNvPr id="2057" name="矩形 11"/>
            <p:cNvSpPr>
              <a:spLocks noChangeArrowheads="1"/>
            </p:cNvSpPr>
            <p:nvPr/>
          </p:nvSpPr>
          <p:spPr bwMode="auto">
            <a:xfrm>
              <a:off x="0" y="0"/>
              <a:ext cx="2632690" cy="369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rPr>
                <a:t>汇报人</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XXX</a:t>
              </a:r>
              <a:endParaRPr lang="zh-CN" altLang="en-US" b="1" dirty="0">
                <a:latin typeface="微软雅黑" panose="020B0503020204020204" pitchFamily="34" charset="-122"/>
                <a:ea typeface="微软雅黑" panose="020B0503020204020204" pitchFamily="34" charset="-122"/>
              </a:endParaRPr>
            </a:p>
          </p:txBody>
        </p:sp>
        <p:sp>
          <p:nvSpPr>
            <p:cNvPr id="2058" name="矩形 12"/>
            <p:cNvSpPr>
              <a:spLocks noChangeArrowheads="1"/>
            </p:cNvSpPr>
            <p:nvPr/>
          </p:nvSpPr>
          <p:spPr bwMode="auto">
            <a:xfrm>
              <a:off x="1" y="432376"/>
              <a:ext cx="200894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rPr>
                <a:t>日期</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XXX</a:t>
              </a:r>
              <a:endParaRPr lang="zh-CN" altLang="en-US" b="1" dirty="0">
                <a:latin typeface="微软雅黑" panose="020B0503020204020204" pitchFamily="34" charset="-122"/>
                <a:ea typeface="微软雅黑" panose="020B0503020204020204" pitchFamily="34" charset="-122"/>
              </a:endParaRPr>
            </a:p>
          </p:txBody>
        </p:sp>
      </p:grpSp>
      <p:sp>
        <p:nvSpPr>
          <p:cNvPr id="2055" name="流程图: 手动输入 15"/>
          <p:cNvSpPr>
            <a:spLocks noChangeArrowheads="1"/>
          </p:cNvSpPr>
          <p:nvPr/>
        </p:nvSpPr>
        <p:spPr bwMode="auto">
          <a:xfrm rot="5400000" flipV="1">
            <a:off x="10669587" y="5335588"/>
            <a:ext cx="466725" cy="2578100"/>
          </a:xfrm>
          <a:prstGeom prst="flowChartManualInput">
            <a:avLst/>
          </a:prstGeom>
          <a:solidFill>
            <a:srgbClr val="C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 name="TextBox 10"/>
          <p:cNvSpPr txBox="1"/>
          <p:nvPr/>
        </p:nvSpPr>
        <p:spPr>
          <a:xfrm>
            <a:off x="5772150" y="2185988"/>
            <a:ext cx="5915025" cy="923330"/>
          </a:xfrm>
          <a:prstGeom prst="rect">
            <a:avLst/>
          </a:prstGeom>
          <a:noFill/>
        </p:spPr>
        <p:txBody>
          <a:bodyPr wrap="square" rtlCol="0">
            <a:spAutoFit/>
          </a:bodyPr>
          <a:lstStyle/>
          <a:p>
            <a:pPr algn="ctr"/>
            <a:r>
              <a:rPr lang="zh-CN" altLang="en-US" sz="5400" dirty="0" smtClean="0">
                <a:latin typeface="微软雅黑" pitchFamily="34" charset="-122"/>
                <a:ea typeface="微软雅黑" pitchFamily="34" charset="-122"/>
              </a:rPr>
              <a:t>夏季安全健康管理</a:t>
            </a:r>
            <a:endParaRPr lang="zh-CN" altLang="en-US" sz="5400" dirty="0">
              <a:latin typeface="微软雅黑" pitchFamily="34" charset="-122"/>
              <a:ea typeface="微软雅黑" pitchFamily="34" charset="-122"/>
            </a:endParaRPr>
          </a:p>
        </p:txBody>
      </p:sp>
      <p:pic>
        <p:nvPicPr>
          <p:cNvPr id="12" name="图片 7"/>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0" y="0"/>
            <a:ext cx="5445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 中暑的产生</a:t>
            </a:r>
            <a:endParaRPr lang="zh-CN" altLang="en-US" sz="2400" b="1" dirty="0">
              <a:latin typeface="微软雅黑" panose="020B0503020204020204" pitchFamily="34" charset="-122"/>
              <a:ea typeface="微软雅黑" panose="020B0503020204020204" pitchFamily="34" charset="-122"/>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pic>
        <p:nvPicPr>
          <p:cNvPr id="4" name="图片 3" descr="6e1b28cb9438436d8ce9da22e7beaecb.jpg"/>
          <p:cNvPicPr>
            <a:picLocks noChangeAspect="1"/>
          </p:cNvPicPr>
          <p:nvPr/>
        </p:nvPicPr>
        <p:blipFill>
          <a:blip r:embed="rId3" cstate="print"/>
          <a:stretch>
            <a:fillRect/>
          </a:stretch>
        </p:blipFill>
        <p:spPr>
          <a:xfrm>
            <a:off x="944210" y="1486326"/>
            <a:ext cx="5732062" cy="4139024"/>
          </a:xfrm>
          <a:prstGeom prst="rect">
            <a:avLst/>
          </a:prstGeom>
        </p:spPr>
      </p:pic>
      <p:sp>
        <p:nvSpPr>
          <p:cNvPr id="5" name="矩形 4"/>
          <p:cNvSpPr/>
          <p:nvPr/>
        </p:nvSpPr>
        <p:spPr>
          <a:xfrm>
            <a:off x="7267986" y="2593500"/>
            <a:ext cx="4104864" cy="1661993"/>
          </a:xfrm>
          <a:prstGeom prst="rect">
            <a:avLst/>
          </a:prstGeom>
        </p:spPr>
        <p:txBody>
          <a:bodyPr wrap="square">
            <a:spAutoFit/>
          </a:bodyPr>
          <a:lstStyle/>
          <a:p>
            <a:pPr>
              <a:spcAft>
                <a:spcPts val="1200"/>
              </a:spcAft>
            </a:pPr>
            <a:r>
              <a:rPr lang="zh-CN" altLang="en-US" sz="2000" b="1" dirty="0" smtClean="0">
                <a:latin typeface="微软雅黑" pitchFamily="34" charset="-122"/>
                <a:ea typeface="微软雅黑" pitchFamily="34" charset="-122"/>
              </a:rPr>
              <a:t>新闻：</a:t>
            </a:r>
            <a:endParaRPr lang="en-US" altLang="zh-CN" sz="2000" b="1" dirty="0" smtClean="0">
              <a:latin typeface="微软雅黑" pitchFamily="34" charset="-122"/>
              <a:ea typeface="微软雅黑" pitchFamily="34" charset="-122"/>
            </a:endParaRPr>
          </a:p>
          <a:p>
            <a:pPr>
              <a:lnSpc>
                <a:spcPct val="120000"/>
              </a:lnSpc>
            </a:pPr>
            <a:r>
              <a:rPr lang="en-US" altLang="zh-CN" sz="2000" dirty="0" smtClean="0">
                <a:latin typeface="微软雅黑" pitchFamily="34" charset="-122"/>
                <a:ea typeface="微软雅黑" pitchFamily="34" charset="-122"/>
              </a:rPr>
              <a:t>2011</a:t>
            </a:r>
            <a:r>
              <a:rPr lang="zh-CN" altLang="en-US" sz="2000" dirty="0" smtClean="0">
                <a:latin typeface="微软雅黑" pitchFamily="34" charset="-122"/>
                <a:ea typeface="微软雅黑" pitchFamily="34" charset="-122"/>
              </a:rPr>
              <a:t>年</a:t>
            </a:r>
            <a:r>
              <a:rPr lang="en-US" altLang="zh-CN" sz="2000" dirty="0" smtClean="0">
                <a:latin typeface="微软雅黑" pitchFamily="34" charset="-122"/>
                <a:ea typeface="微软雅黑" pitchFamily="34" charset="-122"/>
              </a:rPr>
              <a:t>9</a:t>
            </a:r>
            <a:r>
              <a:rPr lang="zh-CN" altLang="en-US" sz="2000" dirty="0" smtClean="0">
                <a:latin typeface="微软雅黑" pitchFamily="34" charset="-122"/>
                <a:ea typeface="微软雅黑" pitchFamily="34" charset="-122"/>
              </a:rPr>
              <a:t>月</a:t>
            </a: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日，上海</a:t>
            </a:r>
            <a:r>
              <a:rPr lang="en-US" altLang="zh-CN" sz="2000" dirty="0" smtClean="0">
                <a:latin typeface="微软雅黑" pitchFamily="34" charset="-122"/>
                <a:ea typeface="微软雅黑" pitchFamily="34" charset="-122"/>
              </a:rPr>
              <a:t>XX</a:t>
            </a:r>
            <a:r>
              <a:rPr lang="zh-CN" altLang="en-US" sz="2000" dirty="0" smtClean="0">
                <a:latin typeface="微软雅黑" pitchFamily="34" charset="-122"/>
                <a:ea typeface="微软雅黑" pitchFamily="34" charset="-122"/>
              </a:rPr>
              <a:t>大学新生军训结束后，一名男同学突然晕倒，送医院后抢救无效死亡。</a:t>
            </a:r>
            <a:endParaRPr lang="zh-CN" altLang="en-US" sz="20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容易中暑的</a:t>
            </a:r>
            <a:r>
              <a:rPr lang="en-US" altLang="zh-CN" sz="2400" b="1" dirty="0" smtClean="0">
                <a:latin typeface="微软雅黑" panose="020B0503020204020204" pitchFamily="34" charset="-122"/>
                <a:ea typeface="微软雅黑" panose="020B0503020204020204" pitchFamily="34" charset="-122"/>
              </a:rPr>
              <a:t>8</a:t>
            </a:r>
            <a:r>
              <a:rPr lang="zh-CN" altLang="en-US" sz="2400" b="1" dirty="0" smtClean="0">
                <a:latin typeface="微软雅黑" panose="020B0503020204020204" pitchFamily="34" charset="-122"/>
                <a:ea typeface="微软雅黑" panose="020B0503020204020204" pitchFamily="34" charset="-122"/>
              </a:rPr>
              <a:t>种人</a:t>
            </a: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7" name="组合 6"/>
          <p:cNvGrpSpPr>
            <a:grpSpLocks noChangeAspect="1"/>
          </p:cNvGrpSpPr>
          <p:nvPr/>
        </p:nvGrpSpPr>
        <p:grpSpPr>
          <a:xfrm>
            <a:off x="1170251" y="2064781"/>
            <a:ext cx="9102462" cy="3842256"/>
            <a:chOff x="555888" y="1957758"/>
            <a:chExt cx="7997914" cy="3376013"/>
          </a:xfrm>
        </p:grpSpPr>
        <p:sp>
          <p:nvSpPr>
            <p:cNvPr id="5" name="矩形 4"/>
            <p:cNvSpPr/>
            <p:nvPr/>
          </p:nvSpPr>
          <p:spPr>
            <a:xfrm>
              <a:off x="5955016" y="2367118"/>
              <a:ext cx="2598786" cy="1406231"/>
            </a:xfrm>
            <a:prstGeom prst="rect">
              <a:avLst/>
            </a:prstGeom>
          </p:spPr>
          <p:txBody>
            <a:bodyPr wrap="square">
              <a:spAutoFit/>
            </a:bodyPr>
            <a:lstStyle/>
            <a:p>
              <a:r>
                <a:rPr lang="zh-CN" altLang="en-US" sz="2800" b="1" dirty="0" smtClean="0">
                  <a:latin typeface="微软雅黑" pitchFamily="34" charset="-122"/>
                  <a:ea typeface="微软雅黑" pitchFamily="34" charset="-122"/>
                </a:rPr>
                <a:t>老年人</a:t>
              </a:r>
            </a:p>
            <a:p>
              <a:pPr>
                <a:lnSpc>
                  <a:spcPts val="2400"/>
                </a:lnSpc>
                <a:spcBef>
                  <a:spcPts val="1200"/>
                </a:spcBef>
              </a:pPr>
              <a:r>
                <a:rPr lang="zh-CN" altLang="en-US" sz="2000" dirty="0" smtClean="0">
                  <a:latin typeface="微软雅黑" pitchFamily="34" charset="-122"/>
                  <a:ea typeface="微软雅黑" pitchFamily="34" charset="-122"/>
                </a:rPr>
                <a:t>由于皮肤汗腺萎缩和循环系统功能衰退，肌体散热不畅。 </a:t>
              </a:r>
            </a:p>
          </p:txBody>
        </p:sp>
        <p:pic>
          <p:nvPicPr>
            <p:cNvPr id="6" name="图片 5" descr="untitled.png"/>
            <p:cNvPicPr>
              <a:picLocks noChangeAspect="1"/>
            </p:cNvPicPr>
            <p:nvPr/>
          </p:nvPicPr>
          <p:blipFill>
            <a:blip r:embed="rId3" cstate="print"/>
            <a:stretch>
              <a:fillRect/>
            </a:stretch>
          </p:blipFill>
          <p:spPr>
            <a:xfrm>
              <a:off x="555888" y="1957758"/>
              <a:ext cx="4859472" cy="3376013"/>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容易中暑的</a:t>
            </a:r>
            <a:r>
              <a:rPr lang="en-US" altLang="zh-CN" sz="2400" b="1" dirty="0" smtClean="0">
                <a:latin typeface="微软雅黑" panose="020B0503020204020204" pitchFamily="34" charset="-122"/>
                <a:ea typeface="微软雅黑" panose="020B0503020204020204" pitchFamily="34" charset="-122"/>
              </a:rPr>
              <a:t>8</a:t>
            </a:r>
            <a:r>
              <a:rPr lang="zh-CN" altLang="en-US" sz="2400" b="1" dirty="0" smtClean="0">
                <a:latin typeface="微软雅黑" panose="020B0503020204020204" pitchFamily="34" charset="-122"/>
                <a:ea typeface="微软雅黑" panose="020B0503020204020204" pitchFamily="34" charset="-122"/>
              </a:rPr>
              <a:t>种人</a:t>
            </a: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3" name="组合 12"/>
          <p:cNvGrpSpPr>
            <a:grpSpLocks noChangeAspect="1"/>
          </p:cNvGrpSpPr>
          <p:nvPr/>
        </p:nvGrpSpPr>
        <p:grpSpPr>
          <a:xfrm>
            <a:off x="1127390" y="2042923"/>
            <a:ext cx="9111290" cy="3287480"/>
            <a:chOff x="555890" y="2010767"/>
            <a:chExt cx="7997912" cy="2166120"/>
          </a:xfrm>
        </p:grpSpPr>
        <p:sp>
          <p:nvSpPr>
            <p:cNvPr id="9" name="矩形 8"/>
            <p:cNvSpPr/>
            <p:nvPr/>
          </p:nvSpPr>
          <p:spPr>
            <a:xfrm>
              <a:off x="5955016" y="2367117"/>
              <a:ext cx="2598786" cy="1257323"/>
            </a:xfrm>
            <a:prstGeom prst="rect">
              <a:avLst/>
            </a:prstGeom>
          </p:spPr>
          <p:txBody>
            <a:bodyPr wrap="square">
              <a:spAutoFit/>
            </a:bodyPr>
            <a:lstStyle/>
            <a:p>
              <a:r>
                <a:rPr lang="zh-CN" altLang="en-US" sz="2800" b="1" dirty="0" smtClean="0">
                  <a:latin typeface="微软雅黑" pitchFamily="34" charset="-122"/>
                  <a:ea typeface="微软雅黑" pitchFamily="34" charset="-122"/>
                </a:rPr>
                <a:t>婴幼儿  </a:t>
              </a:r>
            </a:p>
            <a:p>
              <a:pPr>
                <a:lnSpc>
                  <a:spcPts val="2400"/>
                </a:lnSpc>
                <a:spcBef>
                  <a:spcPts val="1200"/>
                </a:spcBef>
              </a:pPr>
              <a:r>
                <a:rPr lang="zh-CN" altLang="en-US" sz="2000" dirty="0" smtClean="0">
                  <a:latin typeface="微软雅黑" pitchFamily="34" charset="-122"/>
                  <a:ea typeface="微软雅黑" pitchFamily="34" charset="-122"/>
                </a:rPr>
                <a:t>各系统发育不够完善，体温调节功能差，皮下脂肪又比较多，对散热不利。 </a:t>
              </a:r>
            </a:p>
          </p:txBody>
        </p:sp>
        <p:grpSp>
          <p:nvGrpSpPr>
            <p:cNvPr id="10" name="组合 16"/>
            <p:cNvGrpSpPr/>
            <p:nvPr/>
          </p:nvGrpSpPr>
          <p:grpSpPr>
            <a:xfrm>
              <a:off x="555890" y="2010767"/>
              <a:ext cx="5120851" cy="2166120"/>
              <a:chOff x="555889" y="2769511"/>
              <a:chExt cx="5120851" cy="2888160"/>
            </a:xfrm>
          </p:grpSpPr>
          <p:pic>
            <p:nvPicPr>
              <p:cNvPr id="11" name="图片 10" descr="006CbXNIly1fhze0x4lp1j30ku0brq3c.jpg"/>
              <p:cNvPicPr>
                <a:picLocks noChangeAspect="1"/>
              </p:cNvPicPr>
              <p:nvPr/>
            </p:nvPicPr>
            <p:blipFill>
              <a:blip r:embed="rId3" cstate="print"/>
              <a:stretch>
                <a:fillRect/>
              </a:stretch>
            </p:blipFill>
            <p:spPr>
              <a:xfrm>
                <a:off x="555889" y="2769511"/>
                <a:ext cx="5120851" cy="2888160"/>
              </a:xfrm>
              <a:prstGeom prst="rect">
                <a:avLst/>
              </a:prstGeom>
            </p:spPr>
          </p:pic>
          <p:sp>
            <p:nvSpPr>
              <p:cNvPr id="12" name="矩形 11"/>
              <p:cNvSpPr/>
              <p:nvPr/>
            </p:nvSpPr>
            <p:spPr>
              <a:xfrm>
                <a:off x="2614393" y="5456902"/>
                <a:ext cx="1296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000" b="1" dirty="0" smtClean="0">
                  <a:latin typeface="微软雅黑" pitchFamily="34" charset="-122"/>
                  <a:ea typeface="微软雅黑" pitchFamily="34" charset="-122"/>
                </a:endParaRP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容易中暑的</a:t>
            </a:r>
            <a:r>
              <a:rPr lang="en-US" altLang="zh-CN" sz="2400" b="1" dirty="0" smtClean="0">
                <a:latin typeface="微软雅黑" panose="020B0503020204020204" pitchFamily="34" charset="-122"/>
                <a:ea typeface="微软雅黑" panose="020B0503020204020204" pitchFamily="34" charset="-122"/>
              </a:rPr>
              <a:t>8</a:t>
            </a:r>
            <a:r>
              <a:rPr lang="zh-CN" altLang="en-US" sz="2400" b="1" dirty="0" smtClean="0">
                <a:latin typeface="微软雅黑" panose="020B0503020204020204" pitchFamily="34" charset="-122"/>
                <a:ea typeface="微软雅黑" panose="020B0503020204020204" pitchFamily="34" charset="-122"/>
              </a:rPr>
              <a:t>种人</a:t>
            </a: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7" name="组合 6"/>
          <p:cNvGrpSpPr>
            <a:grpSpLocks noChangeAspect="1"/>
          </p:cNvGrpSpPr>
          <p:nvPr/>
        </p:nvGrpSpPr>
        <p:grpSpPr>
          <a:xfrm>
            <a:off x="1262467" y="1821606"/>
            <a:ext cx="8695927" cy="3631943"/>
            <a:chOff x="681974" y="2013760"/>
            <a:chExt cx="7871828" cy="2269955"/>
          </a:xfrm>
        </p:grpSpPr>
        <p:sp>
          <p:nvSpPr>
            <p:cNvPr id="5" name="矩形 4"/>
            <p:cNvSpPr/>
            <p:nvPr/>
          </p:nvSpPr>
          <p:spPr>
            <a:xfrm>
              <a:off x="5955016" y="2367116"/>
              <a:ext cx="2598786" cy="1384989"/>
            </a:xfrm>
            <a:prstGeom prst="rect">
              <a:avLst/>
            </a:prstGeom>
          </p:spPr>
          <p:txBody>
            <a:bodyPr wrap="square">
              <a:spAutoFit/>
            </a:bodyPr>
            <a:lstStyle/>
            <a:p>
              <a:r>
                <a:rPr lang="zh-CN" altLang="en-US" sz="2800" b="1" dirty="0" smtClean="0">
                  <a:latin typeface="微软雅黑" pitchFamily="34" charset="-122"/>
                  <a:ea typeface="微软雅黑" pitchFamily="34" charset="-122"/>
                </a:rPr>
                <a:t>产妇</a:t>
              </a:r>
            </a:p>
            <a:p>
              <a:pPr>
                <a:lnSpc>
                  <a:spcPts val="2400"/>
                </a:lnSpc>
                <a:spcBef>
                  <a:spcPts val="1200"/>
                </a:spcBef>
              </a:pPr>
              <a:r>
                <a:rPr lang="zh-CN" altLang="en-US" sz="2000" dirty="0" smtClean="0">
                  <a:latin typeface="微软雅黑" pitchFamily="34" charset="-122"/>
                  <a:ea typeface="微软雅黑" pitchFamily="34" charset="-122"/>
                </a:rPr>
                <a:t>因为怀孕或产后体力消耗大，身体虚弱，如果逗留在通气不良、温度较高的室内，就容易中暑。 </a:t>
              </a:r>
            </a:p>
          </p:txBody>
        </p:sp>
        <p:pic>
          <p:nvPicPr>
            <p:cNvPr id="6" name="图片 5" descr="cbcb-hcufqif3393973.jpg"/>
            <p:cNvPicPr>
              <a:picLocks noChangeAspect="1"/>
            </p:cNvPicPr>
            <p:nvPr/>
          </p:nvPicPr>
          <p:blipFill>
            <a:blip r:embed="rId3" cstate="print"/>
            <a:stretch>
              <a:fillRect/>
            </a:stretch>
          </p:blipFill>
          <p:spPr>
            <a:xfrm>
              <a:off x="681974" y="2013760"/>
              <a:ext cx="4590114" cy="2269955"/>
            </a:xfrm>
            <a:prstGeom prst="rect">
              <a:avLst/>
            </a:prstGeom>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容易中暑的</a:t>
            </a:r>
            <a:r>
              <a:rPr lang="en-US" altLang="zh-CN" sz="2400" b="1" dirty="0" smtClean="0">
                <a:latin typeface="微软雅黑" panose="020B0503020204020204" pitchFamily="34" charset="-122"/>
                <a:ea typeface="微软雅黑" panose="020B0503020204020204" pitchFamily="34" charset="-122"/>
              </a:rPr>
              <a:t>8</a:t>
            </a:r>
            <a:r>
              <a:rPr lang="zh-CN" altLang="en-US" sz="2400" b="1" dirty="0" smtClean="0">
                <a:latin typeface="微软雅黑" panose="020B0503020204020204" pitchFamily="34" charset="-122"/>
                <a:ea typeface="微软雅黑" panose="020B0503020204020204" pitchFamily="34" charset="-122"/>
              </a:rPr>
              <a:t>种人</a:t>
            </a: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4" name="组合 13"/>
          <p:cNvGrpSpPr>
            <a:grpSpLocks noChangeAspect="1"/>
          </p:cNvGrpSpPr>
          <p:nvPr/>
        </p:nvGrpSpPr>
        <p:grpSpPr>
          <a:xfrm>
            <a:off x="1286878" y="1445262"/>
            <a:ext cx="8742948" cy="4185589"/>
            <a:chOff x="665512" y="1800374"/>
            <a:chExt cx="7941468" cy="2889205"/>
          </a:xfrm>
        </p:grpSpPr>
        <p:sp>
          <p:nvSpPr>
            <p:cNvPr id="5" name="矩形 4"/>
            <p:cNvSpPr/>
            <p:nvPr/>
          </p:nvSpPr>
          <p:spPr>
            <a:xfrm>
              <a:off x="665512" y="2207422"/>
              <a:ext cx="7845425" cy="488636"/>
            </a:xfrm>
            <a:prstGeom prst="rect">
              <a:avLst/>
            </a:prstGeom>
          </p:spPr>
          <p:txBody>
            <a:bodyPr wrap="square">
              <a:spAutoFit/>
            </a:bodyPr>
            <a:lstStyle/>
            <a:p>
              <a:r>
                <a:rPr lang="zh-CN" altLang="en-US" sz="2000" dirty="0" smtClean="0">
                  <a:latin typeface="微软雅黑" pitchFamily="34" charset="-122"/>
                  <a:ea typeface="微软雅黑" pitchFamily="34" charset="-122"/>
                </a:rPr>
                <a:t>服用抗组织胺药、抗胆碱药、安眠药等的人也会</a:t>
              </a:r>
              <a:r>
                <a:rPr lang="zh-CN" altLang="en-US" sz="2000" dirty="0" smtClean="0">
                  <a:solidFill>
                    <a:srgbClr val="FF0000"/>
                  </a:solidFill>
                  <a:latin typeface="微软雅黑" pitchFamily="34" charset="-122"/>
                  <a:ea typeface="微软雅黑" pitchFamily="34" charset="-122"/>
                </a:rPr>
                <a:t>血管收缩</a:t>
              </a:r>
              <a:r>
                <a:rPr lang="zh-CN" altLang="en-US" sz="2000" dirty="0" smtClean="0">
                  <a:latin typeface="微软雅黑" pitchFamily="34" charset="-122"/>
                  <a:ea typeface="微软雅黑" pitchFamily="34" charset="-122"/>
                </a:rPr>
                <a:t>，使体温调节中枢发生障碍，容易中暑。 </a:t>
              </a:r>
              <a:endParaRPr lang="zh-CN" altLang="en-US" sz="2000" dirty="0">
                <a:latin typeface="微软雅黑" pitchFamily="34" charset="-122"/>
                <a:ea typeface="微软雅黑" pitchFamily="34" charset="-122"/>
              </a:endParaRPr>
            </a:p>
          </p:txBody>
        </p:sp>
        <p:sp>
          <p:nvSpPr>
            <p:cNvPr id="6" name="矩形: 圆角 9"/>
            <p:cNvSpPr>
              <a:spLocks/>
            </p:cNvSpPr>
            <p:nvPr/>
          </p:nvSpPr>
          <p:spPr>
            <a:xfrm>
              <a:off x="682979" y="1800374"/>
              <a:ext cx="1960911" cy="364184"/>
            </a:xfrm>
            <a:prstGeom prst="roundRect">
              <a:avLst/>
            </a:prstGeom>
            <a:gradFill>
              <a:gsLst>
                <a:gs pos="0">
                  <a:schemeClr val="accent5"/>
                </a:gs>
                <a:gs pos="50000">
                  <a:srgbClr val="00B0F0"/>
                </a:gs>
                <a:gs pos="100000">
                  <a:srgbClr val="B7DCF2"/>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矩形 6"/>
            <p:cNvSpPr/>
            <p:nvPr/>
          </p:nvSpPr>
          <p:spPr>
            <a:xfrm>
              <a:off x="805799" y="1832521"/>
              <a:ext cx="1845110" cy="318676"/>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正在服药的人</a:t>
              </a:r>
            </a:p>
          </p:txBody>
        </p:sp>
        <p:sp>
          <p:nvSpPr>
            <p:cNvPr id="8" name="矩形 7"/>
            <p:cNvSpPr/>
            <p:nvPr/>
          </p:nvSpPr>
          <p:spPr>
            <a:xfrm>
              <a:off x="708376" y="3213519"/>
              <a:ext cx="7845425" cy="488636"/>
            </a:xfrm>
            <a:prstGeom prst="rect">
              <a:avLst/>
            </a:prstGeom>
          </p:spPr>
          <p:txBody>
            <a:bodyPr wrap="square">
              <a:spAutoFit/>
            </a:bodyPr>
            <a:lstStyle/>
            <a:p>
              <a:r>
                <a:rPr lang="zh-CN" altLang="en-US" sz="2000" dirty="0" smtClean="0">
                  <a:latin typeface="微软雅黑" pitchFamily="34" charset="-122"/>
                  <a:ea typeface="微软雅黑" pitchFamily="34" charset="-122"/>
                </a:rPr>
                <a:t>炎热天气会使心血管病患者的交感神经兴奋，</a:t>
              </a:r>
              <a:r>
                <a:rPr lang="zh-CN" altLang="en-US" sz="2000" dirty="0" smtClean="0">
                  <a:solidFill>
                    <a:srgbClr val="FF0000"/>
                  </a:solidFill>
                  <a:latin typeface="微软雅黑" pitchFamily="34" charset="-122"/>
                  <a:ea typeface="微软雅黑" pitchFamily="34" charset="-122"/>
                </a:rPr>
                <a:t>加重心血管的负荷</a:t>
              </a:r>
              <a:r>
                <a:rPr lang="zh-CN" altLang="en-US" sz="2000" dirty="0" smtClean="0">
                  <a:latin typeface="微软雅黑" pitchFamily="34" charset="-122"/>
                  <a:ea typeface="微软雅黑" pitchFamily="34" charset="-122"/>
                </a:rPr>
                <a:t>。尤其是心脏功能不全的，他们体内的热量不能及时散发而积蓄，所以容易中暑。 </a:t>
              </a:r>
            </a:p>
          </p:txBody>
        </p:sp>
        <p:sp>
          <p:nvSpPr>
            <p:cNvPr id="9" name="矩形: 圆角 9"/>
            <p:cNvSpPr>
              <a:spLocks/>
            </p:cNvSpPr>
            <p:nvPr/>
          </p:nvSpPr>
          <p:spPr>
            <a:xfrm>
              <a:off x="725842" y="2806471"/>
              <a:ext cx="1960911" cy="364184"/>
            </a:xfrm>
            <a:prstGeom prst="roundRect">
              <a:avLst/>
            </a:prstGeom>
            <a:gradFill>
              <a:gsLst>
                <a:gs pos="0">
                  <a:schemeClr val="accent5"/>
                </a:gs>
                <a:gs pos="50000">
                  <a:srgbClr val="00B0F0"/>
                </a:gs>
                <a:gs pos="100000">
                  <a:srgbClr val="B7DCF2"/>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 name="矩形 9"/>
            <p:cNvSpPr/>
            <p:nvPr/>
          </p:nvSpPr>
          <p:spPr>
            <a:xfrm>
              <a:off x="848663" y="2838618"/>
              <a:ext cx="1845110" cy="318676"/>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心血管病患者</a:t>
              </a:r>
            </a:p>
          </p:txBody>
        </p:sp>
        <p:sp>
          <p:nvSpPr>
            <p:cNvPr id="11" name="矩形 10"/>
            <p:cNvSpPr/>
            <p:nvPr/>
          </p:nvSpPr>
          <p:spPr>
            <a:xfrm>
              <a:off x="761555" y="4200943"/>
              <a:ext cx="7845425" cy="488636"/>
            </a:xfrm>
            <a:prstGeom prst="rect">
              <a:avLst/>
            </a:prstGeom>
          </p:spPr>
          <p:txBody>
            <a:bodyPr wrap="square">
              <a:spAutoFit/>
            </a:bodyPr>
            <a:lstStyle/>
            <a:p>
              <a:r>
                <a:rPr lang="zh-CN" altLang="en-US" sz="2000" dirty="0" smtClean="0">
                  <a:latin typeface="微软雅黑" pitchFamily="34" charset="-122"/>
                  <a:ea typeface="微软雅黑" pitchFamily="34" charset="-122"/>
                </a:rPr>
                <a:t>机体对内外环境温度变化反应迟钝，虽然热量已经积蓄在体内，但病人的自</a:t>
              </a:r>
              <a:r>
                <a:rPr lang="zh-CN" altLang="en-US" sz="2000" dirty="0" smtClean="0">
                  <a:solidFill>
                    <a:srgbClr val="FF0000"/>
                  </a:solidFill>
                  <a:latin typeface="微软雅黑" pitchFamily="34" charset="-122"/>
                  <a:ea typeface="微软雅黑" pitchFamily="34" charset="-122"/>
                </a:rPr>
                <a:t>觉症状却出现得较晚</a:t>
              </a:r>
              <a:r>
                <a:rPr lang="zh-CN" altLang="en-US" sz="2000" dirty="0" smtClean="0">
                  <a:latin typeface="微软雅黑" pitchFamily="34" charset="-122"/>
                  <a:ea typeface="微软雅黑" pitchFamily="34" charset="-122"/>
                </a:rPr>
                <a:t>，引起中暑。 </a:t>
              </a:r>
            </a:p>
          </p:txBody>
        </p:sp>
        <p:sp>
          <p:nvSpPr>
            <p:cNvPr id="12" name="矩形: 圆角 9"/>
            <p:cNvSpPr>
              <a:spLocks/>
            </p:cNvSpPr>
            <p:nvPr/>
          </p:nvSpPr>
          <p:spPr>
            <a:xfrm>
              <a:off x="779021" y="3793895"/>
              <a:ext cx="1960911" cy="364184"/>
            </a:xfrm>
            <a:prstGeom prst="roundRect">
              <a:avLst/>
            </a:prstGeom>
            <a:gradFill>
              <a:gsLst>
                <a:gs pos="0">
                  <a:schemeClr val="accent5"/>
                </a:gs>
                <a:gs pos="50000">
                  <a:srgbClr val="00B0F0"/>
                </a:gs>
                <a:gs pos="100000">
                  <a:srgbClr val="B7DCF2"/>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 name="矩形 12"/>
            <p:cNvSpPr/>
            <p:nvPr/>
          </p:nvSpPr>
          <p:spPr>
            <a:xfrm>
              <a:off x="901840" y="3826042"/>
              <a:ext cx="1648543" cy="318676"/>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 糖尿病患者</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 中暑的产生</a:t>
            </a:r>
            <a:endParaRPr lang="zh-CN" altLang="en-US" sz="2400" b="1" dirty="0">
              <a:latin typeface="微软雅黑" panose="020B0503020204020204" pitchFamily="34" charset="-122"/>
              <a:ea typeface="微软雅黑" panose="020B0503020204020204" pitchFamily="34" charset="-122"/>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1" name="组合 10"/>
          <p:cNvGrpSpPr>
            <a:grpSpLocks noChangeAspect="1"/>
          </p:cNvGrpSpPr>
          <p:nvPr/>
        </p:nvGrpSpPr>
        <p:grpSpPr>
          <a:xfrm>
            <a:off x="1133463" y="1729545"/>
            <a:ext cx="9110674" cy="3412311"/>
            <a:chOff x="665512" y="1800374"/>
            <a:chExt cx="7888289" cy="2012013"/>
          </a:xfrm>
        </p:grpSpPr>
        <p:sp>
          <p:nvSpPr>
            <p:cNvPr id="5" name="矩形 4"/>
            <p:cNvSpPr/>
            <p:nvPr/>
          </p:nvSpPr>
          <p:spPr>
            <a:xfrm>
              <a:off x="665512" y="2207422"/>
              <a:ext cx="7845425" cy="417393"/>
            </a:xfrm>
            <a:prstGeom prst="rect">
              <a:avLst/>
            </a:prstGeom>
          </p:spPr>
          <p:txBody>
            <a:bodyPr wrap="square">
              <a:spAutoFit/>
            </a:bodyPr>
            <a:lstStyle/>
            <a:p>
              <a:r>
                <a:rPr lang="zh-CN" altLang="en-US" sz="2000" dirty="0" smtClean="0">
                  <a:latin typeface="微软雅黑" pitchFamily="34" charset="-122"/>
                  <a:ea typeface="微软雅黑" pitchFamily="34" charset="-122"/>
                </a:rPr>
                <a:t>因为营养素的缺乏使血压下降，</a:t>
              </a:r>
              <a:r>
                <a:rPr lang="zh-CN" altLang="en-US" sz="2000" dirty="0" smtClean="0">
                  <a:solidFill>
                    <a:srgbClr val="FF0000"/>
                  </a:solidFill>
                  <a:latin typeface="微软雅黑" pitchFamily="34" charset="-122"/>
                  <a:ea typeface="微软雅黑" pitchFamily="34" charset="-122"/>
                </a:rPr>
                <a:t>反射性地引起血管的收缩</a:t>
              </a:r>
              <a:r>
                <a:rPr lang="zh-CN" altLang="en-US" sz="2000" dirty="0" smtClean="0">
                  <a:latin typeface="微软雅黑" pitchFamily="34" charset="-122"/>
                  <a:ea typeface="微软雅黑" pitchFamily="34" charset="-122"/>
                </a:rPr>
                <a:t>。他们还容易反复腹泻，导致脱水和电解质紊乱，导致中暑。 </a:t>
              </a:r>
            </a:p>
          </p:txBody>
        </p:sp>
        <p:sp>
          <p:nvSpPr>
            <p:cNvPr id="6" name="矩形: 圆角 9"/>
            <p:cNvSpPr>
              <a:spLocks/>
            </p:cNvSpPr>
            <p:nvPr/>
          </p:nvSpPr>
          <p:spPr>
            <a:xfrm>
              <a:off x="682979" y="1800374"/>
              <a:ext cx="1960911" cy="364184"/>
            </a:xfrm>
            <a:prstGeom prst="roundRect">
              <a:avLst/>
            </a:prstGeom>
            <a:gradFill>
              <a:gsLst>
                <a:gs pos="0">
                  <a:schemeClr val="accent5"/>
                </a:gs>
                <a:gs pos="50000">
                  <a:srgbClr val="00B0F0"/>
                </a:gs>
                <a:gs pos="100000">
                  <a:srgbClr val="B7DCF2"/>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矩形 6"/>
            <p:cNvSpPr/>
            <p:nvPr/>
          </p:nvSpPr>
          <p:spPr>
            <a:xfrm>
              <a:off x="867653" y="1857795"/>
              <a:ext cx="1758781" cy="272213"/>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营养不良的人</a:t>
              </a:r>
            </a:p>
          </p:txBody>
        </p:sp>
        <p:sp>
          <p:nvSpPr>
            <p:cNvPr id="8" name="矩形 7"/>
            <p:cNvSpPr/>
            <p:nvPr/>
          </p:nvSpPr>
          <p:spPr>
            <a:xfrm>
              <a:off x="708376" y="3213518"/>
              <a:ext cx="7845425" cy="598869"/>
            </a:xfrm>
            <a:prstGeom prst="rect">
              <a:avLst/>
            </a:prstGeom>
          </p:spPr>
          <p:txBody>
            <a:bodyPr wrap="square">
              <a:spAutoFit/>
            </a:bodyPr>
            <a:lstStyle/>
            <a:p>
              <a:r>
                <a:rPr lang="zh-CN" altLang="en-US" sz="2000" dirty="0" smtClean="0">
                  <a:latin typeface="微软雅黑" pitchFamily="34" charset="-122"/>
                  <a:ea typeface="微软雅黑" pitchFamily="34" charset="-122"/>
                </a:rPr>
                <a:t>患一些感染性疾病的患者，因为细菌或病毒性感染可以使人体产生内源性致热原，</a:t>
              </a:r>
              <a:r>
                <a:rPr lang="zh-CN" altLang="en-US" sz="2000" dirty="0" smtClean="0">
                  <a:solidFill>
                    <a:srgbClr val="FF0000"/>
                  </a:solidFill>
                  <a:latin typeface="微软雅黑" pitchFamily="34" charset="-122"/>
                  <a:ea typeface="微软雅黑" pitchFamily="34" charset="-122"/>
                </a:rPr>
                <a:t>让机体产热加速</a:t>
              </a:r>
              <a:r>
                <a:rPr lang="zh-CN" altLang="en-US" sz="2000" dirty="0" smtClean="0">
                  <a:latin typeface="微软雅黑" pitchFamily="34" charset="-122"/>
                  <a:ea typeface="微软雅黑" pitchFamily="34" charset="-122"/>
                </a:rPr>
                <a:t>。炎症还能使机体释放出一些物质，使血管痉挛收缩，更不利于散热而容易中暑 </a:t>
              </a:r>
            </a:p>
          </p:txBody>
        </p:sp>
        <p:sp>
          <p:nvSpPr>
            <p:cNvPr id="9" name="矩形: 圆角 9"/>
            <p:cNvSpPr>
              <a:spLocks/>
            </p:cNvSpPr>
            <p:nvPr/>
          </p:nvSpPr>
          <p:spPr>
            <a:xfrm>
              <a:off x="725842" y="2806471"/>
              <a:ext cx="1960911" cy="364184"/>
            </a:xfrm>
            <a:prstGeom prst="roundRect">
              <a:avLst/>
            </a:prstGeom>
            <a:gradFill>
              <a:gsLst>
                <a:gs pos="0">
                  <a:schemeClr val="accent5"/>
                </a:gs>
                <a:gs pos="50000">
                  <a:srgbClr val="00B0F0"/>
                </a:gs>
                <a:gs pos="100000">
                  <a:srgbClr val="B7DCF2"/>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 name="矩形 9"/>
            <p:cNvSpPr/>
            <p:nvPr/>
          </p:nvSpPr>
          <p:spPr>
            <a:xfrm>
              <a:off x="972372" y="2855467"/>
              <a:ext cx="1492299" cy="272213"/>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感染性疾病</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0" name="组合 9"/>
          <p:cNvGrpSpPr>
            <a:grpSpLocks noChangeAspect="1"/>
          </p:cNvGrpSpPr>
          <p:nvPr/>
        </p:nvGrpSpPr>
        <p:grpSpPr>
          <a:xfrm>
            <a:off x="684159" y="1418622"/>
            <a:ext cx="10986180" cy="4382103"/>
            <a:chOff x="469847" y="1790097"/>
            <a:chExt cx="9103700" cy="3631230"/>
          </a:xfrm>
        </p:grpSpPr>
        <p:sp>
          <p:nvSpPr>
            <p:cNvPr id="4" name="矩形 3"/>
            <p:cNvSpPr/>
            <p:nvPr/>
          </p:nvSpPr>
          <p:spPr>
            <a:xfrm>
              <a:off x="4633247" y="1951368"/>
              <a:ext cx="4940300" cy="3085972"/>
            </a:xfrm>
            <a:prstGeom prst="rect">
              <a:avLst/>
            </a:prstGeom>
          </p:spPr>
          <p:txBody>
            <a:bodyPr wrap="square">
              <a:spAutoFit/>
            </a:bodyPr>
            <a:lstStyle/>
            <a:p>
              <a:pPr marL="469900" indent="-469900"/>
              <a:r>
                <a:rPr lang="zh-CN" altLang="en-US" sz="2800" b="1" dirty="0" smtClean="0">
                  <a:latin typeface="微软雅黑" pitchFamily="34" charset="-122"/>
                  <a:ea typeface="微软雅黑" pitchFamily="34" charset="-122"/>
                </a:rPr>
                <a:t>         喝水</a:t>
              </a:r>
              <a:endParaRPr lang="en-US" altLang="zh-CN" sz="2800" b="1" dirty="0" smtClean="0">
                <a:latin typeface="微软雅黑" pitchFamily="34" charset="-122"/>
                <a:ea typeface="微软雅黑" pitchFamily="34" charset="-122"/>
              </a:endParaRPr>
            </a:p>
            <a:p>
              <a:pPr marL="469900" indent="-469900"/>
              <a:endParaRPr lang="en-US" altLang="zh-CN" sz="2800" dirty="0" smtClean="0">
                <a:latin typeface="微软雅黑" pitchFamily="34" charset="-122"/>
                <a:ea typeface="微软雅黑" pitchFamily="34" charset="-122"/>
              </a:endParaRPr>
            </a:p>
            <a:p>
              <a:pPr>
                <a:lnSpc>
                  <a:spcPct val="150000"/>
                </a:lnSpc>
                <a:buFont typeface="+mj-ea"/>
                <a:buAutoNum type="circleNumDbPlain"/>
              </a:pPr>
              <a:r>
                <a:rPr lang="zh-CN" altLang="en-US" sz="2000" dirty="0" smtClean="0">
                  <a:latin typeface="微软雅黑" pitchFamily="34" charset="-122"/>
                  <a:ea typeface="微软雅黑" pitchFamily="34" charset="-122"/>
                </a:rPr>
                <a:t>喝的时候要慢慢喝，不要渴了就猛喝；</a:t>
              </a:r>
              <a:endParaRPr lang="en-US" altLang="zh-CN" sz="2000" dirty="0" smtClean="0">
                <a:latin typeface="微软雅黑" pitchFamily="34" charset="-122"/>
                <a:ea typeface="微软雅黑" pitchFamily="34" charset="-122"/>
              </a:endParaRPr>
            </a:p>
            <a:p>
              <a:pPr>
                <a:lnSpc>
                  <a:spcPct val="150000"/>
                </a:lnSpc>
                <a:buFont typeface="+mj-ea"/>
                <a:buAutoNum type="circleNumDbPlain"/>
              </a:pPr>
              <a:r>
                <a:rPr lang="zh-CN" altLang="en-US" sz="2000" dirty="0" smtClean="0">
                  <a:latin typeface="微软雅黑" pitchFamily="34" charset="-122"/>
                  <a:ea typeface="微软雅黑" pitchFamily="34" charset="-122"/>
                </a:rPr>
                <a:t>要喝温开水，不要喝冰水；</a:t>
              </a:r>
              <a:endParaRPr lang="en-US" altLang="zh-CN" sz="2000" dirty="0" smtClean="0">
                <a:latin typeface="微软雅黑" pitchFamily="34" charset="-122"/>
                <a:ea typeface="微软雅黑" pitchFamily="34" charset="-122"/>
              </a:endParaRPr>
            </a:p>
            <a:p>
              <a:pPr>
                <a:lnSpc>
                  <a:spcPct val="150000"/>
                </a:lnSpc>
                <a:buFont typeface="+mj-ea"/>
                <a:buAutoNum type="circleNumDbPlain"/>
              </a:pPr>
              <a:r>
                <a:rPr lang="zh-CN" altLang="en-US" sz="2000" dirty="0" smtClean="0">
                  <a:latin typeface="微软雅黑" pitchFamily="34" charset="-122"/>
                  <a:ea typeface="微软雅黑" pitchFamily="34" charset="-122"/>
                </a:rPr>
                <a:t>要定时饮水，不要等口渴时再喝；</a:t>
              </a:r>
              <a:endParaRPr lang="en-US" altLang="zh-CN" sz="2000" dirty="0" smtClean="0">
                <a:latin typeface="微软雅黑" pitchFamily="34" charset="-122"/>
                <a:ea typeface="微软雅黑" pitchFamily="34" charset="-122"/>
              </a:endParaRPr>
            </a:p>
            <a:p>
              <a:pPr>
                <a:lnSpc>
                  <a:spcPct val="150000"/>
                </a:lnSpc>
                <a:buFont typeface="+mj-ea"/>
                <a:buAutoNum type="circleNumDbPlain"/>
              </a:pPr>
              <a:r>
                <a:rPr lang="zh-CN" altLang="en-US" sz="2000" dirty="0" smtClean="0">
                  <a:latin typeface="微软雅黑" pitchFamily="34" charset="-122"/>
                  <a:ea typeface="微软雅黑" pitchFamily="34" charset="-122"/>
                </a:rPr>
                <a:t>要喝烧开过的水，不要喝生水；</a:t>
              </a:r>
              <a:endParaRPr lang="en-US" altLang="zh-CN" sz="2000" dirty="0" smtClean="0">
                <a:latin typeface="微软雅黑" pitchFamily="34" charset="-122"/>
                <a:ea typeface="微软雅黑" pitchFamily="34" charset="-122"/>
              </a:endParaRPr>
            </a:p>
            <a:p>
              <a:pPr>
                <a:lnSpc>
                  <a:spcPct val="150000"/>
                </a:lnSpc>
                <a:buFont typeface="+mj-ea"/>
                <a:buAutoNum type="circleNumDbPlain"/>
              </a:pPr>
              <a:r>
                <a:rPr lang="zh-CN" altLang="en-US" sz="2000" dirty="0" smtClean="0">
                  <a:latin typeface="微软雅黑" pitchFamily="34" charset="-122"/>
                  <a:ea typeface="微软雅黑" pitchFamily="34" charset="-122"/>
                </a:rPr>
                <a:t>要喝新鲜温开水，不要喝“陈”水；</a:t>
              </a:r>
              <a:endParaRPr lang="en-US" altLang="zh-CN" sz="2000" dirty="0" smtClean="0">
                <a:latin typeface="微软雅黑" pitchFamily="34" charset="-122"/>
                <a:ea typeface="微软雅黑" pitchFamily="34" charset="-122"/>
              </a:endParaRPr>
            </a:p>
            <a:p>
              <a:pPr>
                <a:lnSpc>
                  <a:spcPct val="150000"/>
                </a:lnSpc>
                <a:buFont typeface="+mj-ea"/>
                <a:buAutoNum type="circleNumDbPlain"/>
              </a:pPr>
              <a:r>
                <a:rPr lang="zh-CN" altLang="en-US" sz="2000" dirty="0" smtClean="0">
                  <a:latin typeface="微软雅黑" pitchFamily="34" charset="-122"/>
                  <a:ea typeface="微软雅黑" pitchFamily="34" charset="-122"/>
                </a:rPr>
                <a:t>还可以多喝</a:t>
              </a:r>
              <a:r>
                <a:rPr lang="zh-CN" altLang="en-US" sz="2000" dirty="0" smtClean="0">
                  <a:solidFill>
                    <a:srgbClr val="FF0000"/>
                  </a:solidFill>
                  <a:latin typeface="微软雅黑" pitchFamily="34" charset="-122"/>
                  <a:ea typeface="微软雅黑" pitchFamily="34" charset="-122"/>
                </a:rPr>
                <a:t>加淡盐的温开水</a:t>
              </a:r>
              <a:r>
                <a:rPr lang="zh-CN" altLang="en-US" sz="2000" dirty="0" smtClean="0">
                  <a:latin typeface="微软雅黑" pitchFamily="34" charset="-122"/>
                  <a:ea typeface="微软雅黑" pitchFamily="34" charset="-122"/>
                </a:rPr>
                <a:t>。 </a:t>
              </a:r>
            </a:p>
          </p:txBody>
        </p:sp>
        <p:pic>
          <p:nvPicPr>
            <p:cNvPr id="5" name="图片 4" descr="ti11111mg.jpg"/>
            <p:cNvPicPr>
              <a:picLocks noChangeAspect="1"/>
            </p:cNvPicPr>
            <p:nvPr/>
          </p:nvPicPr>
          <p:blipFill>
            <a:blip r:embed="rId3" cstate="print"/>
            <a:srcRect l="10356" r="22560"/>
            <a:stretch>
              <a:fillRect/>
            </a:stretch>
          </p:blipFill>
          <p:spPr>
            <a:xfrm>
              <a:off x="469847" y="1790097"/>
              <a:ext cx="3681469" cy="3631230"/>
            </a:xfrm>
            <a:prstGeom prst="rect">
              <a:avLst/>
            </a:prstGeom>
          </p:spPr>
        </p:pic>
        <p:grpSp>
          <p:nvGrpSpPr>
            <p:cNvPr id="6" name="组合 19"/>
            <p:cNvGrpSpPr>
              <a:grpSpLocks noChangeAspect="1"/>
            </p:cNvGrpSpPr>
            <p:nvPr/>
          </p:nvGrpSpPr>
          <p:grpSpPr>
            <a:xfrm>
              <a:off x="4619923" y="1893368"/>
              <a:ext cx="593956" cy="619966"/>
              <a:chOff x="5036563" y="2461203"/>
              <a:chExt cx="653339" cy="661667"/>
            </a:xfrm>
          </p:grpSpPr>
          <p:sp>
            <p:nvSpPr>
              <p:cNvPr id="7" name="圆角矩形 6"/>
              <p:cNvSpPr>
                <a:spLocks noChangeAspect="1"/>
              </p:cNvSpPr>
              <p:nvPr/>
            </p:nvSpPr>
            <p:spPr>
              <a:xfrm rot="18929868">
                <a:off x="5036563" y="2461203"/>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8" name="矩形 7"/>
              <p:cNvSpPr/>
              <p:nvPr/>
            </p:nvSpPr>
            <p:spPr>
              <a:xfrm>
                <a:off x="5161003" y="2570097"/>
                <a:ext cx="369959" cy="462729"/>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1</a:t>
                </a:r>
                <a:endParaRPr lang="zh-CN" altLang="en-US" sz="2000" b="1" dirty="0">
                  <a:solidFill>
                    <a:schemeClr val="bg1"/>
                  </a:solidFill>
                </a:endParaRP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25" name="组合 24"/>
          <p:cNvGrpSpPr>
            <a:grpSpLocks noChangeAspect="1"/>
          </p:cNvGrpSpPr>
          <p:nvPr/>
        </p:nvGrpSpPr>
        <p:grpSpPr>
          <a:xfrm>
            <a:off x="677453" y="1475169"/>
            <a:ext cx="10066747" cy="5382831"/>
            <a:chOff x="248828" y="1599975"/>
            <a:chExt cx="8516548" cy="3276199"/>
          </a:xfrm>
        </p:grpSpPr>
        <p:pic>
          <p:nvPicPr>
            <p:cNvPr id="10" name="图片 9" descr="CgAGS1b8xguAJnE3AAAx-uzOqco745.jpg"/>
            <p:cNvPicPr>
              <a:picLocks noChangeAspect="1"/>
            </p:cNvPicPr>
            <p:nvPr/>
          </p:nvPicPr>
          <p:blipFill>
            <a:blip r:embed="rId3" cstate="print"/>
            <a:srcRect l="27689" r="29881"/>
            <a:stretch>
              <a:fillRect/>
            </a:stretch>
          </p:blipFill>
          <p:spPr>
            <a:xfrm rot="706046">
              <a:off x="7787410" y="1599975"/>
              <a:ext cx="597949" cy="1056939"/>
            </a:xfrm>
            <a:prstGeom prst="rect">
              <a:avLst/>
            </a:prstGeom>
          </p:spPr>
        </p:pic>
        <p:pic>
          <p:nvPicPr>
            <p:cNvPr id="11" name="图片 10" descr="ti111mg.jpg"/>
            <p:cNvPicPr>
              <a:picLocks noChangeAspect="1"/>
            </p:cNvPicPr>
            <p:nvPr/>
          </p:nvPicPr>
          <p:blipFill>
            <a:blip r:embed="rId4" cstate="print"/>
            <a:srcRect b="6851"/>
            <a:stretch>
              <a:fillRect/>
            </a:stretch>
          </p:blipFill>
          <p:spPr>
            <a:xfrm>
              <a:off x="248828" y="2818058"/>
              <a:ext cx="1964944" cy="2058116"/>
            </a:xfrm>
            <a:prstGeom prst="rect">
              <a:avLst/>
            </a:prstGeom>
          </p:spPr>
        </p:pic>
        <p:sp>
          <p:nvSpPr>
            <p:cNvPr id="12" name="矩形 11"/>
            <p:cNvSpPr/>
            <p:nvPr/>
          </p:nvSpPr>
          <p:spPr>
            <a:xfrm>
              <a:off x="1825883" y="1850116"/>
              <a:ext cx="5875798" cy="597839"/>
            </a:xfrm>
            <a:prstGeom prst="rect">
              <a:avLst/>
            </a:prstGeom>
          </p:spPr>
          <p:txBody>
            <a:bodyPr wrap="square">
              <a:spAutoFit/>
            </a:bodyPr>
            <a:lstStyle/>
            <a:p>
              <a:r>
                <a:rPr lang="zh-CN" altLang="en-US" sz="2400" dirty="0" smtClean="0">
                  <a:latin typeface="微软雅黑" pitchFamily="34" charset="-122"/>
                  <a:ea typeface="微软雅黑" pitchFamily="34" charset="-122"/>
                </a:rPr>
                <a:t>喝一些稀释的</a:t>
              </a:r>
              <a:r>
                <a:rPr lang="zh-CN" altLang="en-US" sz="2400" dirty="0" smtClean="0">
                  <a:solidFill>
                    <a:srgbClr val="FF0000"/>
                  </a:solidFill>
                  <a:latin typeface="微软雅黑" pitchFamily="34" charset="-122"/>
                  <a:ea typeface="微软雅黑" pitchFamily="34" charset="-122"/>
                </a:rPr>
                <a:t>电解质饮料</a:t>
              </a:r>
              <a:r>
                <a:rPr lang="zh-CN" altLang="en-US" sz="2400" dirty="0" smtClean="0">
                  <a:latin typeface="微软雅黑" pitchFamily="34" charset="-122"/>
                  <a:ea typeface="微软雅黑" pitchFamily="34" charset="-122"/>
                </a:rPr>
                <a:t>：要远离酒精、咖啡因和香烟。</a:t>
              </a:r>
              <a:endParaRPr lang="zh-CN" altLang="en-US" dirty="0" smtClean="0">
                <a:latin typeface="微软雅黑" pitchFamily="34" charset="-122"/>
                <a:ea typeface="微软雅黑" pitchFamily="34" charset="-122"/>
              </a:endParaRPr>
            </a:p>
          </p:txBody>
        </p:sp>
        <p:grpSp>
          <p:nvGrpSpPr>
            <p:cNvPr id="13" name="组合 19"/>
            <p:cNvGrpSpPr>
              <a:grpSpLocks noChangeAspect="1"/>
            </p:cNvGrpSpPr>
            <p:nvPr/>
          </p:nvGrpSpPr>
          <p:grpSpPr>
            <a:xfrm>
              <a:off x="884649" y="1850882"/>
              <a:ext cx="593956" cy="451145"/>
              <a:chOff x="4854229" y="2448568"/>
              <a:chExt cx="653339" cy="661667"/>
            </a:xfrm>
          </p:grpSpPr>
          <p:sp>
            <p:nvSpPr>
              <p:cNvPr id="14" name="圆角矩形 13"/>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15" name="矩形 14"/>
              <p:cNvSpPr/>
              <p:nvPr/>
            </p:nvSpPr>
            <p:spPr>
              <a:xfrm>
                <a:off x="4978667" y="2557462"/>
                <a:ext cx="446459" cy="552068"/>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2</a:t>
                </a:r>
                <a:endParaRPr lang="zh-CN" altLang="en-US" sz="2000" b="1" dirty="0">
                  <a:solidFill>
                    <a:schemeClr val="bg1"/>
                  </a:solidFill>
                </a:endParaRPr>
              </a:p>
            </p:txBody>
          </p:sp>
        </p:grpSp>
        <p:sp>
          <p:nvSpPr>
            <p:cNvPr id="17" name="矩形 16"/>
            <p:cNvSpPr/>
            <p:nvPr/>
          </p:nvSpPr>
          <p:spPr>
            <a:xfrm>
              <a:off x="2574314" y="2827472"/>
              <a:ext cx="5355975" cy="597839"/>
            </a:xfrm>
            <a:prstGeom prst="rect">
              <a:avLst/>
            </a:prstGeom>
          </p:spPr>
          <p:txBody>
            <a:bodyPr wrap="square">
              <a:spAutoFit/>
            </a:bodyPr>
            <a:lstStyle/>
            <a:p>
              <a:r>
                <a:rPr lang="zh-CN" altLang="en-US" sz="2400" dirty="0" smtClean="0">
                  <a:latin typeface="微软雅黑" pitchFamily="34" charset="-122"/>
                  <a:ea typeface="微软雅黑" pitchFamily="34" charset="-122"/>
                </a:rPr>
                <a:t>慢慢地适应气温的转变：从事户外活动的时候要放慢速度，不要逞能。 </a:t>
              </a:r>
            </a:p>
          </p:txBody>
        </p:sp>
        <p:grpSp>
          <p:nvGrpSpPr>
            <p:cNvPr id="18" name="组合 19"/>
            <p:cNvGrpSpPr>
              <a:grpSpLocks noChangeAspect="1"/>
            </p:cNvGrpSpPr>
            <p:nvPr/>
          </p:nvGrpSpPr>
          <p:grpSpPr>
            <a:xfrm>
              <a:off x="1691256" y="2890056"/>
              <a:ext cx="593956" cy="451145"/>
              <a:chOff x="4854229" y="2448568"/>
              <a:chExt cx="653339" cy="661667"/>
            </a:xfrm>
          </p:grpSpPr>
          <p:sp>
            <p:nvSpPr>
              <p:cNvPr id="19" name="圆角矩形 18"/>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20" name="矩形 19"/>
              <p:cNvSpPr/>
              <p:nvPr/>
            </p:nvSpPr>
            <p:spPr>
              <a:xfrm>
                <a:off x="4978667" y="2557462"/>
                <a:ext cx="446459" cy="552068"/>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3</a:t>
                </a:r>
                <a:endParaRPr lang="zh-CN" altLang="en-US" sz="2000" b="1" dirty="0">
                  <a:solidFill>
                    <a:schemeClr val="bg1"/>
                  </a:solidFill>
                </a:endParaRPr>
              </a:p>
            </p:txBody>
          </p:sp>
        </p:grpSp>
        <p:sp>
          <p:nvSpPr>
            <p:cNvPr id="21" name="矩形 20"/>
            <p:cNvSpPr/>
            <p:nvPr/>
          </p:nvSpPr>
          <p:spPr>
            <a:xfrm>
              <a:off x="3306479" y="3865570"/>
              <a:ext cx="5458897" cy="863546"/>
            </a:xfrm>
            <a:prstGeom prst="rect">
              <a:avLst/>
            </a:prstGeom>
          </p:spPr>
          <p:txBody>
            <a:bodyPr wrap="square">
              <a:spAutoFit/>
            </a:bodyPr>
            <a:lstStyle/>
            <a:p>
              <a:r>
                <a:rPr lang="zh-CN" altLang="en-US" sz="2400" dirty="0" smtClean="0">
                  <a:latin typeface="微软雅黑" pitchFamily="34" charset="-122"/>
                  <a:ea typeface="微软雅黑" pitchFamily="34" charset="-122"/>
                </a:rPr>
                <a:t>及时散热：当过于炎热的时候应该用冷水冲淋头部及颈部，让水分蒸发帮助散热。 </a:t>
              </a:r>
            </a:p>
          </p:txBody>
        </p:sp>
        <p:grpSp>
          <p:nvGrpSpPr>
            <p:cNvPr id="22" name="组合 19"/>
            <p:cNvGrpSpPr>
              <a:grpSpLocks noChangeAspect="1"/>
            </p:cNvGrpSpPr>
            <p:nvPr/>
          </p:nvGrpSpPr>
          <p:grpSpPr>
            <a:xfrm>
              <a:off x="2425827" y="3886959"/>
              <a:ext cx="593956" cy="451145"/>
              <a:chOff x="4854229" y="2448568"/>
              <a:chExt cx="653339" cy="661667"/>
            </a:xfrm>
          </p:grpSpPr>
          <p:sp>
            <p:nvSpPr>
              <p:cNvPr id="23" name="圆角矩形 22"/>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24" name="矩形 23"/>
              <p:cNvSpPr/>
              <p:nvPr/>
            </p:nvSpPr>
            <p:spPr>
              <a:xfrm>
                <a:off x="4978667" y="2557462"/>
                <a:ext cx="446459" cy="552068"/>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4</a:t>
                </a:r>
                <a:endParaRPr lang="zh-CN" altLang="en-US" sz="2000" b="1" dirty="0">
                  <a:solidFill>
                    <a:schemeClr val="bg1"/>
                  </a:solidFill>
                </a:endParaRP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8" name="组合 17"/>
          <p:cNvGrpSpPr>
            <a:grpSpLocks noChangeAspect="1"/>
          </p:cNvGrpSpPr>
          <p:nvPr/>
        </p:nvGrpSpPr>
        <p:grpSpPr>
          <a:xfrm>
            <a:off x="431800" y="1646517"/>
            <a:ext cx="10755313" cy="4460746"/>
            <a:chOff x="-8863" y="1817967"/>
            <a:chExt cx="8774239" cy="3639100"/>
          </a:xfrm>
        </p:grpSpPr>
        <p:pic>
          <p:nvPicPr>
            <p:cNvPr id="4" name="图片 3" descr="TB13KRZFVXXXXcDXXXXXXXXXXXX_!!0-item_pic.jpg_300x300.jpg"/>
            <p:cNvPicPr>
              <a:picLocks noChangeAspect="1"/>
            </p:cNvPicPr>
            <p:nvPr/>
          </p:nvPicPr>
          <p:blipFill>
            <a:blip r:embed="rId3" cstate="print"/>
            <a:srcRect r="5063"/>
            <a:stretch>
              <a:fillRect/>
            </a:stretch>
          </p:blipFill>
          <p:spPr>
            <a:xfrm>
              <a:off x="-8863" y="3597463"/>
              <a:ext cx="1753704" cy="1859604"/>
            </a:xfrm>
            <a:prstGeom prst="rect">
              <a:avLst/>
            </a:prstGeom>
          </p:spPr>
        </p:pic>
        <p:sp>
          <p:nvSpPr>
            <p:cNvPr id="5" name="矩形 4"/>
            <p:cNvSpPr/>
            <p:nvPr/>
          </p:nvSpPr>
          <p:spPr>
            <a:xfrm>
              <a:off x="1825884" y="1817967"/>
              <a:ext cx="5295905" cy="677932"/>
            </a:xfrm>
            <a:prstGeom prst="rect">
              <a:avLst/>
            </a:prstGeom>
          </p:spPr>
          <p:txBody>
            <a:bodyPr wrap="square">
              <a:spAutoFit/>
            </a:bodyPr>
            <a:lstStyle/>
            <a:p>
              <a:r>
                <a:rPr lang="zh-CN" altLang="en-US" sz="2400" dirty="0" smtClean="0">
                  <a:solidFill>
                    <a:srgbClr val="FF0000"/>
                  </a:solidFill>
                  <a:latin typeface="微软雅黑" pitchFamily="34" charset="-122"/>
                  <a:ea typeface="微软雅黑" pitchFamily="34" charset="-122"/>
                </a:rPr>
                <a:t>外出戴帽子</a:t>
              </a:r>
              <a:r>
                <a:rPr lang="zh-CN" altLang="en-US" sz="2400" dirty="0" smtClean="0">
                  <a:latin typeface="微软雅黑" pitchFamily="34" charset="-122"/>
                  <a:ea typeface="微软雅黑" pitchFamily="34" charset="-122"/>
                </a:rPr>
                <a:t>：夏天外出要戴帽子减缓头颈吸热的速度，特别是光头或头发不多的人 </a:t>
              </a:r>
            </a:p>
          </p:txBody>
        </p:sp>
        <p:grpSp>
          <p:nvGrpSpPr>
            <p:cNvPr id="6" name="组合 19"/>
            <p:cNvGrpSpPr>
              <a:grpSpLocks noChangeAspect="1"/>
            </p:cNvGrpSpPr>
            <p:nvPr/>
          </p:nvGrpSpPr>
          <p:grpSpPr>
            <a:xfrm>
              <a:off x="884649" y="1850880"/>
              <a:ext cx="593956" cy="605555"/>
              <a:chOff x="4854229" y="2448568"/>
              <a:chExt cx="653339" cy="661667"/>
            </a:xfrm>
          </p:grpSpPr>
          <p:sp>
            <p:nvSpPr>
              <p:cNvPr id="7" name="圆角矩形 6"/>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8" name="矩形 7"/>
              <p:cNvSpPr/>
              <p:nvPr/>
            </p:nvSpPr>
            <p:spPr>
              <a:xfrm>
                <a:off x="4978667" y="2557462"/>
                <a:ext cx="364224" cy="466398"/>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5</a:t>
                </a:r>
                <a:endParaRPr lang="zh-CN" altLang="en-US" sz="2000" b="1" dirty="0">
                  <a:solidFill>
                    <a:schemeClr val="bg1"/>
                  </a:solidFill>
                </a:endParaRPr>
              </a:p>
            </p:txBody>
          </p:sp>
        </p:grpSp>
        <p:sp>
          <p:nvSpPr>
            <p:cNvPr id="10" name="矩形 9"/>
            <p:cNvSpPr/>
            <p:nvPr/>
          </p:nvSpPr>
          <p:spPr>
            <a:xfrm>
              <a:off x="2574314" y="2827471"/>
              <a:ext cx="5355975" cy="677932"/>
            </a:xfrm>
            <a:prstGeom prst="rect">
              <a:avLst/>
            </a:prstGeom>
          </p:spPr>
          <p:txBody>
            <a:bodyPr wrap="square">
              <a:spAutoFit/>
            </a:bodyPr>
            <a:lstStyle/>
            <a:p>
              <a:pPr indent="-469900"/>
              <a:r>
                <a:rPr lang="zh-CN" altLang="en-US" sz="2400" dirty="0" smtClean="0">
                  <a:solidFill>
                    <a:srgbClr val="FF0000"/>
                  </a:solidFill>
                  <a:latin typeface="微软雅黑" pitchFamily="34" charset="-122"/>
                  <a:ea typeface="微软雅黑" pitchFamily="34" charset="-122"/>
                </a:rPr>
                <a:t>外出不要打赤膊</a:t>
              </a:r>
              <a:r>
                <a:rPr lang="zh-CN" altLang="en-US" sz="2400" dirty="0" smtClean="0">
                  <a:latin typeface="微软雅黑" pitchFamily="34" charset="-122"/>
                  <a:ea typeface="微软雅黑" pitchFamily="34" charset="-122"/>
                </a:rPr>
                <a:t>：以免吸收更多的辐射热，通风的棉衫和赤膊相比更有消暑的作用。 </a:t>
              </a:r>
            </a:p>
          </p:txBody>
        </p:sp>
        <p:grpSp>
          <p:nvGrpSpPr>
            <p:cNvPr id="11" name="组合 19"/>
            <p:cNvGrpSpPr>
              <a:grpSpLocks noChangeAspect="1"/>
            </p:cNvGrpSpPr>
            <p:nvPr/>
          </p:nvGrpSpPr>
          <p:grpSpPr>
            <a:xfrm>
              <a:off x="1691256" y="2890054"/>
              <a:ext cx="593956" cy="605555"/>
              <a:chOff x="4854229" y="2448568"/>
              <a:chExt cx="653339" cy="661667"/>
            </a:xfrm>
          </p:grpSpPr>
          <p:sp>
            <p:nvSpPr>
              <p:cNvPr id="12" name="圆角矩形 11"/>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13" name="矩形 12"/>
              <p:cNvSpPr/>
              <p:nvPr/>
            </p:nvSpPr>
            <p:spPr>
              <a:xfrm>
                <a:off x="4978667" y="2557462"/>
                <a:ext cx="364224" cy="466398"/>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6</a:t>
                </a:r>
                <a:endParaRPr lang="zh-CN" altLang="en-US" sz="2000" b="1" dirty="0">
                  <a:solidFill>
                    <a:schemeClr val="bg1"/>
                  </a:solidFill>
                </a:endParaRPr>
              </a:p>
            </p:txBody>
          </p:sp>
        </p:grpSp>
        <p:sp>
          <p:nvSpPr>
            <p:cNvPr id="14" name="矩形 13"/>
            <p:cNvSpPr/>
            <p:nvPr/>
          </p:nvSpPr>
          <p:spPr>
            <a:xfrm>
              <a:off x="3306479" y="3854855"/>
              <a:ext cx="5458897" cy="1015663"/>
            </a:xfrm>
            <a:prstGeom prst="rect">
              <a:avLst/>
            </a:prstGeom>
          </p:spPr>
          <p:txBody>
            <a:bodyPr wrap="square">
              <a:spAutoFit/>
            </a:bodyPr>
            <a:lstStyle/>
            <a:p>
              <a:pPr indent="-469900"/>
              <a:r>
                <a:rPr lang="zh-CN" altLang="en-US" sz="2400" dirty="0" smtClean="0">
                  <a:latin typeface="微软雅黑" pitchFamily="34" charset="-122"/>
                  <a:ea typeface="微软雅黑" pitchFamily="34" charset="-122"/>
                </a:rPr>
                <a:t>穿浅色的衣服：棉花及聚酯合成的衣物最为透气，</a:t>
              </a:r>
              <a:r>
                <a:rPr lang="zh-CN" altLang="en-US" sz="2400" dirty="0" smtClean="0">
                  <a:solidFill>
                    <a:srgbClr val="FF0000"/>
                  </a:solidFill>
                  <a:latin typeface="微软雅黑" pitchFamily="34" charset="-122"/>
                  <a:ea typeface="微软雅黑" pitchFamily="34" charset="-122"/>
                </a:rPr>
                <a:t>少穿化纤品类服装</a:t>
              </a:r>
              <a:r>
                <a:rPr lang="zh-CN" altLang="en-US" sz="2400" dirty="0" smtClean="0">
                  <a:latin typeface="微软雅黑" pitchFamily="34" charset="-122"/>
                  <a:ea typeface="微软雅黑" pitchFamily="34" charset="-122"/>
                </a:rPr>
                <a:t>，以免大量出汗时不能及时散热，引起中暑。 </a:t>
              </a:r>
            </a:p>
          </p:txBody>
        </p:sp>
        <p:grpSp>
          <p:nvGrpSpPr>
            <p:cNvPr id="15" name="组合 19"/>
            <p:cNvGrpSpPr>
              <a:grpSpLocks noChangeAspect="1"/>
            </p:cNvGrpSpPr>
            <p:nvPr/>
          </p:nvGrpSpPr>
          <p:grpSpPr>
            <a:xfrm>
              <a:off x="2425827" y="3886957"/>
              <a:ext cx="593956" cy="605555"/>
              <a:chOff x="4854229" y="2448568"/>
              <a:chExt cx="653339" cy="661667"/>
            </a:xfrm>
          </p:grpSpPr>
          <p:sp>
            <p:nvSpPr>
              <p:cNvPr id="16" name="圆角矩形 15"/>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17" name="矩形 16"/>
              <p:cNvSpPr/>
              <p:nvPr/>
            </p:nvSpPr>
            <p:spPr>
              <a:xfrm>
                <a:off x="4978666" y="2557462"/>
                <a:ext cx="364224" cy="466398"/>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7</a:t>
                </a:r>
                <a:endParaRPr lang="zh-CN" altLang="en-US" sz="2000" b="1" dirty="0">
                  <a:solidFill>
                    <a:schemeClr val="bg1"/>
                  </a:solidFill>
                </a:endParaRP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9" name="组合 18"/>
          <p:cNvGrpSpPr>
            <a:grpSpLocks noChangeAspect="1"/>
          </p:cNvGrpSpPr>
          <p:nvPr/>
        </p:nvGrpSpPr>
        <p:grpSpPr>
          <a:xfrm>
            <a:off x="529354" y="1031135"/>
            <a:ext cx="10237916" cy="5132767"/>
            <a:chOff x="-6646" y="1376529"/>
            <a:chExt cx="9299094" cy="3393733"/>
          </a:xfrm>
        </p:grpSpPr>
        <p:pic>
          <p:nvPicPr>
            <p:cNvPr id="4" name="图片 3" descr="u=540709872,1296281834&amp;fm=26&amp;gp=0.jpg"/>
            <p:cNvPicPr>
              <a:picLocks noChangeAspect="1"/>
            </p:cNvPicPr>
            <p:nvPr/>
          </p:nvPicPr>
          <p:blipFill>
            <a:blip r:embed="rId3" cstate="print"/>
            <a:srcRect l="11230"/>
            <a:stretch>
              <a:fillRect/>
            </a:stretch>
          </p:blipFill>
          <p:spPr>
            <a:xfrm>
              <a:off x="7227662" y="1376529"/>
              <a:ext cx="2064786" cy="1168805"/>
            </a:xfrm>
            <a:prstGeom prst="rect">
              <a:avLst/>
            </a:prstGeom>
          </p:spPr>
        </p:pic>
        <p:sp>
          <p:nvSpPr>
            <p:cNvPr id="5" name="矩形 4"/>
            <p:cNvSpPr/>
            <p:nvPr/>
          </p:nvSpPr>
          <p:spPr>
            <a:xfrm>
              <a:off x="1825884" y="1817969"/>
              <a:ext cx="5295906" cy="1007319"/>
            </a:xfrm>
            <a:prstGeom prst="rect">
              <a:avLst/>
            </a:prstGeom>
          </p:spPr>
          <p:txBody>
            <a:bodyPr wrap="square">
              <a:spAutoFit/>
            </a:bodyPr>
            <a:lstStyle/>
            <a:p>
              <a:r>
                <a:rPr lang="zh-CN" altLang="en-US" sz="2400" dirty="0" smtClean="0">
                  <a:latin typeface="微软雅黑" pitchFamily="34" charset="-122"/>
                  <a:ea typeface="微软雅黑" pitchFamily="34" charset="-122"/>
                </a:rPr>
                <a:t>多吃各种瓜类：</a:t>
              </a:r>
              <a:endParaRPr lang="en-US" altLang="zh-CN" sz="2400" dirty="0" smtClean="0">
                <a:latin typeface="微软雅黑" pitchFamily="34" charset="-122"/>
                <a:ea typeface="微软雅黑" pitchFamily="34" charset="-122"/>
              </a:endParaRPr>
            </a:p>
            <a:p>
              <a:pPr>
                <a:spcBef>
                  <a:spcPts val="600"/>
                </a:spcBef>
              </a:pPr>
              <a:r>
                <a:rPr lang="en-US" altLang="zh-CN" sz="1600" dirty="0" smtClean="0">
                  <a:latin typeface="+mj-ea"/>
                  <a:ea typeface="+mj-ea"/>
                </a:rPr>
                <a:t>(1)</a:t>
              </a:r>
              <a:r>
                <a:rPr lang="zh-CN" altLang="en-US" sz="1600" dirty="0" smtClean="0">
                  <a:latin typeface="+mj-ea"/>
                  <a:ea typeface="+mj-ea"/>
                </a:rPr>
                <a:t>冬瓜利尿消炎、清热解毒；</a:t>
              </a:r>
              <a:r>
                <a:rPr lang="en-US" altLang="zh-CN" sz="1600" dirty="0" smtClean="0">
                  <a:latin typeface="+mj-ea"/>
                  <a:ea typeface="+mj-ea"/>
                </a:rPr>
                <a:t>(2)</a:t>
              </a:r>
              <a:r>
                <a:rPr lang="zh-CN" altLang="en-US" sz="1600" dirty="0" smtClean="0">
                  <a:latin typeface="+mj-ea"/>
                  <a:ea typeface="+mj-ea"/>
                </a:rPr>
                <a:t>丝瓜解暑祛风、化痰凉血；</a:t>
              </a:r>
              <a:r>
                <a:rPr lang="en-US" altLang="zh-CN" sz="1600" dirty="0" smtClean="0">
                  <a:latin typeface="+mj-ea"/>
                  <a:ea typeface="+mj-ea"/>
                </a:rPr>
                <a:t>(3)</a:t>
              </a:r>
              <a:r>
                <a:rPr lang="zh-CN" altLang="en-US" sz="1600" dirty="0" smtClean="0">
                  <a:latin typeface="+mj-ea"/>
                  <a:ea typeface="+mj-ea"/>
                </a:rPr>
                <a:t>苦瓜祛暑清心；</a:t>
              </a:r>
              <a:r>
                <a:rPr lang="en-US" altLang="zh-CN" sz="1600" dirty="0" smtClean="0">
                  <a:latin typeface="+mj-ea"/>
                  <a:ea typeface="+mj-ea"/>
                </a:rPr>
                <a:t>(4)</a:t>
              </a:r>
              <a:r>
                <a:rPr lang="zh-CN" altLang="en-US" sz="1600" dirty="0" smtClean="0">
                  <a:latin typeface="+mj-ea"/>
                  <a:ea typeface="+mj-ea"/>
                </a:rPr>
                <a:t>黄瓜中的纤维素可以排出肠道中腐败的食物，降低胆固醇；</a:t>
              </a:r>
              <a:r>
                <a:rPr lang="en-US" altLang="zh-CN" sz="1600" dirty="0" smtClean="0">
                  <a:latin typeface="+mj-ea"/>
                  <a:ea typeface="+mj-ea"/>
                </a:rPr>
                <a:t>(5)</a:t>
              </a:r>
              <a:r>
                <a:rPr lang="zh-CN" altLang="en-US" sz="1600" dirty="0" smtClean="0">
                  <a:latin typeface="+mj-ea"/>
                  <a:ea typeface="+mj-ea"/>
                </a:rPr>
                <a:t>南瓜补中益气，消炎止痛。（</a:t>
              </a:r>
              <a:r>
                <a:rPr lang="en-US" altLang="zh-CN" sz="1600" dirty="0" smtClean="0">
                  <a:latin typeface="+mj-ea"/>
                  <a:ea typeface="+mj-ea"/>
                </a:rPr>
                <a:t>6</a:t>
              </a:r>
              <a:r>
                <a:rPr lang="zh-CN" altLang="en-US" sz="1600" dirty="0" smtClean="0">
                  <a:latin typeface="+mj-ea"/>
                  <a:ea typeface="+mj-ea"/>
                </a:rPr>
                <a:t>）西瓜性寒凉，又清凉解渴。</a:t>
              </a:r>
            </a:p>
          </p:txBody>
        </p:sp>
        <p:grpSp>
          <p:nvGrpSpPr>
            <p:cNvPr id="6" name="组合 19"/>
            <p:cNvGrpSpPr>
              <a:grpSpLocks noChangeAspect="1"/>
            </p:cNvGrpSpPr>
            <p:nvPr/>
          </p:nvGrpSpPr>
          <p:grpSpPr>
            <a:xfrm>
              <a:off x="884649" y="1850882"/>
              <a:ext cx="593956" cy="451145"/>
              <a:chOff x="4854229" y="2448568"/>
              <a:chExt cx="653339" cy="661667"/>
            </a:xfrm>
          </p:grpSpPr>
          <p:sp>
            <p:nvSpPr>
              <p:cNvPr id="7" name="圆角矩形 6"/>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8" name="矩形 7"/>
              <p:cNvSpPr/>
              <p:nvPr/>
            </p:nvSpPr>
            <p:spPr>
              <a:xfrm>
                <a:off x="4978666" y="2557462"/>
                <a:ext cx="405519" cy="507381"/>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8</a:t>
                </a:r>
                <a:endParaRPr lang="zh-CN" altLang="en-US" sz="2000" b="1" dirty="0">
                  <a:solidFill>
                    <a:schemeClr val="bg1"/>
                  </a:solidFill>
                </a:endParaRPr>
              </a:p>
            </p:txBody>
          </p:sp>
        </p:grpSp>
        <p:sp>
          <p:nvSpPr>
            <p:cNvPr id="10" name="矩形 9"/>
            <p:cNvSpPr/>
            <p:nvPr/>
          </p:nvSpPr>
          <p:spPr>
            <a:xfrm>
              <a:off x="2601610" y="3078416"/>
              <a:ext cx="5355975" cy="549447"/>
            </a:xfrm>
            <a:prstGeom prst="rect">
              <a:avLst/>
            </a:prstGeom>
          </p:spPr>
          <p:txBody>
            <a:bodyPr wrap="square">
              <a:spAutoFit/>
            </a:bodyPr>
            <a:lstStyle/>
            <a:p>
              <a:pPr indent="-469900"/>
              <a:r>
                <a:rPr lang="zh-CN" altLang="en-US" sz="2400" dirty="0" smtClean="0">
                  <a:latin typeface="微软雅黑" pitchFamily="34" charset="-122"/>
                  <a:ea typeface="微软雅黑" pitchFamily="34" charset="-122"/>
                </a:rPr>
                <a:t>多吃凉性蔬菜：番茄、茄子、生菜、芦笋等 </a:t>
              </a:r>
            </a:p>
          </p:txBody>
        </p:sp>
        <p:grpSp>
          <p:nvGrpSpPr>
            <p:cNvPr id="11" name="组合 19"/>
            <p:cNvGrpSpPr>
              <a:grpSpLocks noChangeAspect="1"/>
            </p:cNvGrpSpPr>
            <p:nvPr/>
          </p:nvGrpSpPr>
          <p:grpSpPr>
            <a:xfrm>
              <a:off x="1718552" y="3023124"/>
              <a:ext cx="593956" cy="451145"/>
              <a:chOff x="4854229" y="2448568"/>
              <a:chExt cx="653339" cy="661667"/>
            </a:xfrm>
          </p:grpSpPr>
          <p:sp>
            <p:nvSpPr>
              <p:cNvPr id="12" name="圆角矩形 11"/>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13" name="矩形 12"/>
              <p:cNvSpPr/>
              <p:nvPr/>
            </p:nvSpPr>
            <p:spPr>
              <a:xfrm>
                <a:off x="4978667" y="2557462"/>
                <a:ext cx="405519" cy="507381"/>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9</a:t>
                </a:r>
                <a:endParaRPr lang="zh-CN" altLang="en-US" sz="2000" b="1" dirty="0">
                  <a:solidFill>
                    <a:schemeClr val="bg1"/>
                  </a:solidFill>
                </a:endParaRPr>
              </a:p>
            </p:txBody>
          </p:sp>
        </p:grpSp>
        <p:sp>
          <p:nvSpPr>
            <p:cNvPr id="14" name="矩形 13"/>
            <p:cNvSpPr/>
            <p:nvPr/>
          </p:nvSpPr>
          <p:spPr>
            <a:xfrm>
              <a:off x="3306479" y="3887002"/>
              <a:ext cx="5458897" cy="549447"/>
            </a:xfrm>
            <a:prstGeom prst="rect">
              <a:avLst/>
            </a:prstGeom>
          </p:spPr>
          <p:txBody>
            <a:bodyPr wrap="square">
              <a:spAutoFit/>
            </a:bodyPr>
            <a:lstStyle/>
            <a:p>
              <a:pPr indent="-469900"/>
              <a:r>
                <a:rPr lang="zh-CN" altLang="en-US" sz="2400" dirty="0" smtClean="0">
                  <a:latin typeface="微软雅黑" pitchFamily="34" charset="-122"/>
                  <a:ea typeface="微软雅黑" pitchFamily="34" charset="-122"/>
                </a:rPr>
                <a:t>防暑降温药品，如十滴水、龙虎人丹、风油精等一定要备在身边</a:t>
              </a:r>
              <a:endParaRPr lang="zh-CN" altLang="en-US" dirty="0" smtClean="0">
                <a:latin typeface="+mj-ea"/>
                <a:ea typeface="+mj-ea"/>
              </a:endParaRPr>
            </a:p>
          </p:txBody>
        </p:sp>
        <p:grpSp>
          <p:nvGrpSpPr>
            <p:cNvPr id="15" name="组合 19"/>
            <p:cNvGrpSpPr>
              <a:grpSpLocks noChangeAspect="1"/>
            </p:cNvGrpSpPr>
            <p:nvPr/>
          </p:nvGrpSpPr>
          <p:grpSpPr>
            <a:xfrm>
              <a:off x="2425811" y="3886959"/>
              <a:ext cx="597001" cy="451145"/>
              <a:chOff x="4854229" y="2448568"/>
              <a:chExt cx="656691" cy="661667"/>
            </a:xfrm>
          </p:grpSpPr>
          <p:sp>
            <p:nvSpPr>
              <p:cNvPr id="16" name="圆角矩形 15"/>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17" name="矩形 16"/>
              <p:cNvSpPr/>
              <p:nvPr/>
            </p:nvSpPr>
            <p:spPr>
              <a:xfrm>
                <a:off x="4884381" y="2557462"/>
                <a:ext cx="626539" cy="507381"/>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10</a:t>
                </a:r>
                <a:endParaRPr lang="zh-CN" altLang="en-US" sz="2000" b="1" dirty="0">
                  <a:solidFill>
                    <a:schemeClr val="bg1"/>
                  </a:solidFill>
                </a:endParaRPr>
              </a:p>
            </p:txBody>
          </p:sp>
        </p:grpSp>
        <p:pic>
          <p:nvPicPr>
            <p:cNvPr id="18" name="图片 17" descr="timg1HF03LTS.jpg"/>
            <p:cNvPicPr>
              <a:picLocks noChangeAspect="1"/>
            </p:cNvPicPr>
            <p:nvPr/>
          </p:nvPicPr>
          <p:blipFill>
            <a:blip r:embed="rId4" cstate="print"/>
            <a:srcRect l="9556" r="8890"/>
            <a:stretch>
              <a:fillRect/>
            </a:stretch>
          </p:blipFill>
          <p:spPr>
            <a:xfrm rot="21147005">
              <a:off x="-6646" y="3750375"/>
              <a:ext cx="1691712" cy="1019887"/>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a:grpSpLocks noChangeAspect="1"/>
          </p:cNvGrpSpPr>
          <p:nvPr/>
        </p:nvGrpSpPr>
        <p:grpSpPr>
          <a:xfrm>
            <a:off x="0" y="0"/>
            <a:ext cx="12192000" cy="6858000"/>
            <a:chOff x="0" y="0"/>
            <a:chExt cx="9144000" cy="5143500"/>
          </a:xfrm>
        </p:grpSpPr>
        <p:pic>
          <p:nvPicPr>
            <p:cNvPr id="43" name="Picture 3" descr="C:\Users\zhangce\Desktop\夏季\u=3160830262,2838959329&amp;fm=26&amp;gp=0.jpg"/>
            <p:cNvPicPr>
              <a:picLocks noChangeAspect="1" noChangeArrowheads="1"/>
            </p:cNvPicPr>
            <p:nvPr/>
          </p:nvPicPr>
          <p:blipFill>
            <a:blip r:embed="rId2" cstate="print"/>
            <a:srcRect r="7645" b="9767"/>
            <a:stretch>
              <a:fillRect/>
            </a:stretch>
          </p:blipFill>
          <p:spPr bwMode="auto">
            <a:xfrm>
              <a:off x="0" y="0"/>
              <a:ext cx="9144000" cy="5143500"/>
            </a:xfrm>
            <a:prstGeom prst="rect">
              <a:avLst/>
            </a:prstGeom>
            <a:noFill/>
          </p:spPr>
        </p:pic>
        <p:sp>
          <p:nvSpPr>
            <p:cNvPr id="44" name="矩形 43"/>
            <p:cNvSpPr/>
            <p:nvPr/>
          </p:nvSpPr>
          <p:spPr>
            <a:xfrm>
              <a:off x="6313912" y="893730"/>
              <a:ext cx="2562380" cy="3360374"/>
            </a:xfrm>
            <a:prstGeom prst="rect">
              <a:avLst/>
            </a:prstGeom>
            <a:solidFill>
              <a:schemeClr val="bg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000" b="1" dirty="0" smtClean="0">
                <a:latin typeface="微软雅黑" pitchFamily="34" charset="-122"/>
                <a:ea typeface="微软雅黑" pitchFamily="34" charset="-122"/>
              </a:endParaRPr>
            </a:p>
          </p:txBody>
        </p:sp>
        <p:sp>
          <p:nvSpPr>
            <p:cNvPr id="45" name="矩形 44"/>
            <p:cNvSpPr/>
            <p:nvPr/>
          </p:nvSpPr>
          <p:spPr>
            <a:xfrm>
              <a:off x="6335344" y="1013183"/>
              <a:ext cx="2408607" cy="2954655"/>
            </a:xfrm>
            <a:prstGeom prst="rect">
              <a:avLst/>
            </a:prstGeom>
          </p:spPr>
          <p:txBody>
            <a:bodyPr wrap="square">
              <a:spAutoFit/>
            </a:bodyPr>
            <a:lstStyle/>
            <a:p>
              <a:r>
                <a:rPr lang="en-US" altLang="zh-CN" sz="4000" b="1" dirty="0" smtClean="0">
                  <a:solidFill>
                    <a:srgbClr val="FF0000"/>
                  </a:solidFill>
                  <a:latin typeface="微软雅黑" pitchFamily="34" charset="-122"/>
                  <a:ea typeface="微软雅黑" pitchFamily="34" charset="-122"/>
                </a:rPr>
                <a:t>35℃</a:t>
              </a:r>
            </a:p>
            <a:p>
              <a:r>
                <a:rPr lang="zh-CN" altLang="en-US" sz="2600" b="1" dirty="0" smtClean="0">
                  <a:solidFill>
                    <a:schemeClr val="tx1">
                      <a:lumMod val="95000"/>
                      <a:lumOff val="5000"/>
                    </a:schemeClr>
                  </a:solidFill>
                  <a:latin typeface="微软雅黑" pitchFamily="34" charset="-122"/>
                  <a:ea typeface="微软雅黑" pitchFamily="34" charset="-122"/>
                </a:rPr>
                <a:t>高温的“门槛”</a:t>
              </a:r>
              <a:endParaRPr lang="en-US" altLang="zh-CN" sz="2600" b="1" dirty="0" smtClean="0">
                <a:solidFill>
                  <a:schemeClr val="tx1">
                    <a:lumMod val="95000"/>
                    <a:lumOff val="5000"/>
                  </a:schemeClr>
                </a:solidFill>
                <a:latin typeface="微软雅黑" pitchFamily="34" charset="-122"/>
                <a:ea typeface="微软雅黑" pitchFamily="34" charset="-122"/>
              </a:endParaRPr>
            </a:p>
            <a:p>
              <a:endParaRPr lang="en-US" altLang="zh-CN" sz="2400" b="1" dirty="0" smtClean="0">
                <a:solidFill>
                  <a:schemeClr val="tx1">
                    <a:lumMod val="95000"/>
                    <a:lumOff val="5000"/>
                  </a:schemeClr>
                </a:solidFill>
                <a:latin typeface="微软雅黑" pitchFamily="34" charset="-122"/>
                <a:ea typeface="微软雅黑" pitchFamily="34" charset="-122"/>
              </a:endParaRPr>
            </a:p>
            <a:p>
              <a:r>
                <a:rPr lang="zh-CN" altLang="en-US" sz="2000" dirty="0" smtClean="0">
                  <a:solidFill>
                    <a:schemeClr val="tx1">
                      <a:lumMod val="95000"/>
                      <a:lumOff val="5000"/>
                    </a:schemeClr>
                  </a:solidFill>
                  <a:latin typeface="仿宋" pitchFamily="49" charset="-122"/>
                  <a:ea typeface="仿宋" pitchFamily="49" charset="-122"/>
                </a:rPr>
                <a:t>（</a:t>
              </a:r>
              <a:r>
                <a:rPr lang="zh-CN" altLang="en-US" sz="2000" dirty="0" smtClean="0">
                  <a:latin typeface="仿宋" pitchFamily="49" charset="-122"/>
                  <a:ea typeface="仿宋" pitchFamily="49" charset="-122"/>
                </a:rPr>
                <a:t>科学的研究表明空气温度达到</a:t>
              </a:r>
              <a:r>
                <a:rPr lang="en-US" altLang="zh-CN" sz="2000" dirty="0" smtClean="0">
                  <a:latin typeface="仿宋" pitchFamily="49" charset="-122"/>
                  <a:ea typeface="仿宋" pitchFamily="49" charset="-122"/>
                </a:rPr>
                <a:t>35 ℃,</a:t>
              </a:r>
              <a:r>
                <a:rPr lang="zh-CN" altLang="en-US" sz="2000" dirty="0" smtClean="0">
                  <a:latin typeface="仿宋" pitchFamily="49" charset="-122"/>
                  <a:ea typeface="仿宋" pitchFamily="49" charset="-122"/>
                </a:rPr>
                <a:t>和人体温度相差不多</a:t>
              </a:r>
              <a:r>
                <a:rPr lang="en-US" altLang="zh-CN" sz="2000" dirty="0" smtClean="0">
                  <a:latin typeface="仿宋" pitchFamily="49" charset="-122"/>
                  <a:ea typeface="仿宋" pitchFamily="49" charset="-122"/>
                </a:rPr>
                <a:t>,</a:t>
              </a:r>
              <a:r>
                <a:rPr lang="zh-CN" altLang="en-US" sz="2000" dirty="0" smtClean="0">
                  <a:latin typeface="仿宋" pitchFamily="49" charset="-122"/>
                  <a:ea typeface="仿宋" pitchFamily="49" charset="-122"/>
                </a:rPr>
                <a:t>这样没有温差</a:t>
              </a:r>
              <a:r>
                <a:rPr lang="en-US" altLang="zh-CN" sz="2000" dirty="0" smtClean="0">
                  <a:latin typeface="仿宋" pitchFamily="49" charset="-122"/>
                  <a:ea typeface="仿宋" pitchFamily="49" charset="-122"/>
                </a:rPr>
                <a:t>,</a:t>
              </a:r>
              <a:r>
                <a:rPr lang="zh-CN" altLang="en-US" sz="2000" dirty="0" smtClean="0">
                  <a:latin typeface="仿宋" pitchFamily="49" charset="-122"/>
                  <a:ea typeface="仿宋" pitchFamily="49" charset="-122"/>
                </a:rPr>
                <a:t>人体排出的热量无法有效的通过人体与环境的温度差来散失掉</a:t>
              </a:r>
              <a:r>
                <a:rPr lang="en-US" altLang="zh-CN" sz="2000" dirty="0" smtClean="0">
                  <a:latin typeface="仿宋" pitchFamily="49" charset="-122"/>
                  <a:ea typeface="仿宋" pitchFamily="49" charset="-122"/>
                </a:rPr>
                <a:t>,</a:t>
              </a:r>
              <a:r>
                <a:rPr lang="zh-CN" altLang="en-US" sz="2000" dirty="0" smtClean="0">
                  <a:latin typeface="仿宋" pitchFamily="49" charset="-122"/>
                  <a:ea typeface="仿宋" pitchFamily="49" charset="-122"/>
                </a:rPr>
                <a:t>所以人体会感到炎热</a:t>
              </a:r>
              <a:r>
                <a:rPr lang="en-US" altLang="zh-CN" sz="2000" dirty="0" smtClean="0">
                  <a:latin typeface="仿宋" pitchFamily="49" charset="-122"/>
                  <a:ea typeface="仿宋" pitchFamily="49" charset="-122"/>
                </a:rPr>
                <a:t>,</a:t>
              </a:r>
              <a:r>
                <a:rPr lang="zh-CN" altLang="en-US" sz="2000" dirty="0" smtClean="0">
                  <a:latin typeface="仿宋" pitchFamily="49" charset="-122"/>
                  <a:ea typeface="仿宋" pitchFamily="49" charset="-122"/>
                </a:rPr>
                <a:t>因此把</a:t>
              </a:r>
              <a:r>
                <a:rPr lang="en-US" altLang="zh-CN" sz="2000" dirty="0" smtClean="0">
                  <a:latin typeface="仿宋" pitchFamily="49" charset="-122"/>
                  <a:ea typeface="仿宋" pitchFamily="49" charset="-122"/>
                </a:rPr>
                <a:t>35 ℃</a:t>
              </a:r>
              <a:r>
                <a:rPr lang="zh-CN" altLang="en-US" sz="2000" dirty="0" smtClean="0">
                  <a:latin typeface="仿宋" pitchFamily="49" charset="-122"/>
                  <a:ea typeface="仿宋" pitchFamily="49" charset="-122"/>
                </a:rPr>
                <a:t>及以上定位高温）</a:t>
              </a:r>
              <a:endParaRPr lang="zh-CN" altLang="en-US" sz="2800" b="1" dirty="0" smtClean="0">
                <a:solidFill>
                  <a:schemeClr val="tx1">
                    <a:lumMod val="95000"/>
                    <a:lumOff val="5000"/>
                  </a:schemeClr>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9" name="组合 8"/>
          <p:cNvGrpSpPr>
            <a:grpSpLocks noChangeAspect="1"/>
          </p:cNvGrpSpPr>
          <p:nvPr/>
        </p:nvGrpSpPr>
        <p:grpSpPr>
          <a:xfrm>
            <a:off x="989201" y="1447089"/>
            <a:ext cx="10095664" cy="4259734"/>
            <a:chOff x="760601" y="1361364"/>
            <a:chExt cx="7713118" cy="3254450"/>
          </a:xfrm>
        </p:grpSpPr>
        <p:pic>
          <p:nvPicPr>
            <p:cNvPr id="4" name="图片 3" descr="tim13124324321g.jpg"/>
            <p:cNvPicPr>
              <a:picLocks noChangeAspect="1"/>
            </p:cNvPicPr>
            <p:nvPr/>
          </p:nvPicPr>
          <p:blipFill>
            <a:blip r:embed="rId3" cstate="print"/>
            <a:stretch>
              <a:fillRect/>
            </a:stretch>
          </p:blipFill>
          <p:spPr>
            <a:xfrm>
              <a:off x="760601" y="2586206"/>
              <a:ext cx="2079101" cy="1313245"/>
            </a:xfrm>
            <a:prstGeom prst="rect">
              <a:avLst/>
            </a:prstGeom>
          </p:spPr>
        </p:pic>
        <p:pic>
          <p:nvPicPr>
            <p:cNvPr id="5" name="图片 4" descr="ti1231313411mg.jpg"/>
            <p:cNvPicPr>
              <a:picLocks noChangeAspect="1"/>
            </p:cNvPicPr>
            <p:nvPr/>
          </p:nvPicPr>
          <p:blipFill>
            <a:blip r:embed="rId4" cstate="print"/>
            <a:srcRect t="8906"/>
            <a:stretch>
              <a:fillRect/>
            </a:stretch>
          </p:blipFill>
          <p:spPr>
            <a:xfrm>
              <a:off x="784685" y="1361364"/>
              <a:ext cx="1818099" cy="1242138"/>
            </a:xfrm>
            <a:prstGeom prst="rect">
              <a:avLst/>
            </a:prstGeom>
          </p:spPr>
        </p:pic>
        <p:sp>
          <p:nvSpPr>
            <p:cNvPr id="6" name="矩形 5"/>
            <p:cNvSpPr/>
            <p:nvPr/>
          </p:nvSpPr>
          <p:spPr>
            <a:xfrm>
              <a:off x="3398290" y="1599852"/>
              <a:ext cx="4715301" cy="810898"/>
            </a:xfrm>
            <a:prstGeom prst="rect">
              <a:avLst/>
            </a:prstGeom>
          </p:spPr>
          <p:txBody>
            <a:bodyPr wrap="square">
              <a:spAutoFit/>
            </a:bodyPr>
            <a:lstStyle/>
            <a:p>
              <a:pPr indent="-469900">
                <a:lnSpc>
                  <a:spcPct val="120000"/>
                </a:lnSpc>
              </a:pPr>
              <a:r>
                <a:rPr lang="zh-CN" altLang="en-US" dirty="0" smtClean="0">
                  <a:latin typeface="微软雅黑" pitchFamily="34" charset="-122"/>
                  <a:ea typeface="微软雅黑" pitchFamily="34" charset="-122"/>
                </a:rPr>
                <a:t>藿香正气水主要擅长治疗夏季风寒湿邪所引起的夏季感冒、胃肠炎等疾病，治疗范围较广泛，既可治疗</a:t>
              </a:r>
              <a:r>
                <a:rPr lang="zh-CN" altLang="en-US" dirty="0" smtClean="0">
                  <a:solidFill>
                    <a:srgbClr val="F20000"/>
                  </a:solidFill>
                  <a:latin typeface="微软雅黑" pitchFamily="34" charset="-122"/>
                  <a:ea typeface="微软雅黑" pitchFamily="34" charset="-122"/>
                </a:rPr>
                <a:t>夏秋的各种感冒及胃肠炎</a:t>
              </a:r>
              <a:r>
                <a:rPr lang="zh-CN" altLang="en-US" dirty="0" smtClean="0">
                  <a:latin typeface="微软雅黑" pitchFamily="34" charset="-122"/>
                  <a:ea typeface="微软雅黑" pitchFamily="34" charset="-122"/>
                </a:rPr>
                <a:t>等，亦可用于</a:t>
              </a:r>
              <a:r>
                <a:rPr lang="zh-CN" altLang="en-US" dirty="0" smtClean="0">
                  <a:solidFill>
                    <a:srgbClr val="F20000"/>
                  </a:solidFill>
                  <a:latin typeface="微软雅黑" pitchFamily="34" charset="-122"/>
                  <a:ea typeface="微软雅黑" pitchFamily="34" charset="-122"/>
                </a:rPr>
                <a:t>中暑而引起的胃肠不适</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p:txBody>
        </p:sp>
        <p:sp>
          <p:nvSpPr>
            <p:cNvPr id="7" name="矩形 6"/>
            <p:cNvSpPr/>
            <p:nvPr/>
          </p:nvSpPr>
          <p:spPr>
            <a:xfrm>
              <a:off x="3466529" y="2981836"/>
              <a:ext cx="4572000" cy="556944"/>
            </a:xfrm>
            <a:prstGeom prst="rect">
              <a:avLst/>
            </a:prstGeom>
          </p:spPr>
          <p:txBody>
            <a:bodyPr>
              <a:spAutoFit/>
            </a:bodyPr>
            <a:lstStyle/>
            <a:p>
              <a:pPr indent="-469900">
                <a:lnSpc>
                  <a:spcPct val="120000"/>
                </a:lnSpc>
              </a:pPr>
              <a:r>
                <a:rPr lang="zh-CN" altLang="en-US" dirty="0" smtClean="0">
                  <a:latin typeface="微软雅黑" pitchFamily="34" charset="-122"/>
                  <a:ea typeface="微软雅黑" pitchFamily="34" charset="-122"/>
                </a:rPr>
                <a:t>十滴水仅用于中暑症，即暑热引起的头晕昏迷、胃肠不适等。</a:t>
              </a:r>
              <a:endParaRPr lang="en-US" altLang="zh-CN" dirty="0" smtClean="0">
                <a:latin typeface="微软雅黑" pitchFamily="34" charset="-122"/>
                <a:ea typeface="微软雅黑" pitchFamily="34" charset="-122"/>
              </a:endParaRPr>
            </a:p>
          </p:txBody>
        </p:sp>
        <p:sp>
          <p:nvSpPr>
            <p:cNvPr id="8" name="矩形 7"/>
            <p:cNvSpPr/>
            <p:nvPr/>
          </p:nvSpPr>
          <p:spPr>
            <a:xfrm>
              <a:off x="825630" y="4058870"/>
              <a:ext cx="7648089" cy="556944"/>
            </a:xfrm>
            <a:prstGeom prst="rect">
              <a:avLst/>
            </a:prstGeom>
          </p:spPr>
          <p:txBody>
            <a:bodyPr wrap="square">
              <a:spAutoFit/>
            </a:bodyPr>
            <a:lstStyle/>
            <a:p>
              <a:pPr indent="-469900">
                <a:lnSpc>
                  <a:spcPct val="120000"/>
                </a:lnSpc>
              </a:pPr>
              <a:r>
                <a:rPr lang="zh-CN" altLang="en-US" dirty="0" smtClean="0">
                  <a:latin typeface="微软雅黑" pitchFamily="34" charset="-122"/>
                  <a:ea typeface="微软雅黑" pitchFamily="34" charset="-122"/>
                </a:rPr>
                <a:t>一药主治风寒湿之邪所致疾病，一药主治暑热湿之邪所致疾病，两者的功效主治截然不同，因此应对症选用。 </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5" name="组合 14"/>
          <p:cNvGrpSpPr>
            <a:grpSpLocks noChangeAspect="1"/>
          </p:cNvGrpSpPr>
          <p:nvPr/>
        </p:nvGrpSpPr>
        <p:grpSpPr>
          <a:xfrm>
            <a:off x="612577" y="1228529"/>
            <a:ext cx="9945886" cy="5037461"/>
            <a:chOff x="-142169" y="1644917"/>
            <a:chExt cx="8792603" cy="3197129"/>
          </a:xfrm>
        </p:grpSpPr>
        <p:pic>
          <p:nvPicPr>
            <p:cNvPr id="4" name="图片 3" descr="timgHZNPQZTC.png"/>
            <p:cNvPicPr>
              <a:picLocks noChangeAspect="1"/>
            </p:cNvPicPr>
            <p:nvPr/>
          </p:nvPicPr>
          <p:blipFill>
            <a:blip r:embed="rId3" cstate="print"/>
            <a:stretch>
              <a:fillRect/>
            </a:stretch>
          </p:blipFill>
          <p:spPr>
            <a:xfrm>
              <a:off x="-142169" y="3098324"/>
              <a:ext cx="2324963" cy="1743722"/>
            </a:xfrm>
            <a:prstGeom prst="rect">
              <a:avLst/>
            </a:prstGeom>
          </p:spPr>
        </p:pic>
        <p:sp>
          <p:nvSpPr>
            <p:cNvPr id="5" name="矩形 4"/>
            <p:cNvSpPr/>
            <p:nvPr/>
          </p:nvSpPr>
          <p:spPr>
            <a:xfrm>
              <a:off x="1825884" y="1903696"/>
              <a:ext cx="5295905" cy="400110"/>
            </a:xfrm>
            <a:prstGeom prst="rect">
              <a:avLst/>
            </a:prstGeom>
          </p:spPr>
          <p:txBody>
            <a:bodyPr wrap="square">
              <a:spAutoFit/>
            </a:bodyPr>
            <a:lstStyle/>
            <a:p>
              <a:r>
                <a:rPr lang="zh-CN" altLang="en-US" sz="2000" dirty="0" smtClean="0">
                  <a:latin typeface="微软雅黑" pitchFamily="34" charset="-122"/>
                  <a:ea typeface="微软雅黑" pitchFamily="34" charset="-122"/>
                </a:rPr>
                <a:t>多洗澡：让汗水离开人体。</a:t>
              </a:r>
              <a:endParaRPr lang="zh-CN" altLang="en-US" sz="1500" dirty="0" smtClean="0">
                <a:latin typeface="+mj-ea"/>
                <a:ea typeface="+mj-ea"/>
              </a:endParaRPr>
            </a:p>
          </p:txBody>
        </p:sp>
        <p:grpSp>
          <p:nvGrpSpPr>
            <p:cNvPr id="6" name="组合 19"/>
            <p:cNvGrpSpPr>
              <a:grpSpLocks noChangeAspect="1"/>
            </p:cNvGrpSpPr>
            <p:nvPr/>
          </p:nvGrpSpPr>
          <p:grpSpPr>
            <a:xfrm>
              <a:off x="884635" y="1850881"/>
              <a:ext cx="593954" cy="535912"/>
              <a:chOff x="4854229" y="2448568"/>
              <a:chExt cx="653339" cy="785990"/>
            </a:xfrm>
          </p:grpSpPr>
          <p:sp>
            <p:nvSpPr>
              <p:cNvPr id="7" name="圆角矩形 6"/>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dirty="0">
                  <a:solidFill>
                    <a:prstClr val="white"/>
                  </a:solidFill>
                </a:endParaRPr>
              </a:p>
            </p:txBody>
          </p:sp>
          <p:sp>
            <p:nvSpPr>
              <p:cNvPr id="8" name="矩形 7"/>
              <p:cNvSpPr/>
              <p:nvPr/>
            </p:nvSpPr>
            <p:spPr>
              <a:xfrm>
                <a:off x="4884381" y="2557462"/>
                <a:ext cx="619263" cy="677096"/>
              </a:xfrm>
              <a:prstGeom prst="rect">
                <a:avLst/>
              </a:prstGeom>
            </p:spPr>
            <p:txBody>
              <a:bodyPr wrap="none">
                <a:spAutoFit/>
              </a:bodyPr>
              <a:lstStyle/>
              <a:p>
                <a:r>
                  <a:rPr lang="en-US" altLang="zh-CN" sz="2400" b="1" dirty="0" smtClean="0">
                    <a:solidFill>
                      <a:schemeClr val="bg1"/>
                    </a:solidFill>
                    <a:latin typeface="微软雅黑" pitchFamily="34" charset="-122"/>
                    <a:ea typeface="微软雅黑" pitchFamily="34" charset="-122"/>
                  </a:rPr>
                  <a:t>11</a:t>
                </a:r>
                <a:endParaRPr lang="zh-CN" altLang="en-US" b="1" dirty="0">
                  <a:solidFill>
                    <a:schemeClr val="bg1"/>
                  </a:solidFill>
                </a:endParaRPr>
              </a:p>
            </p:txBody>
          </p:sp>
        </p:grpSp>
        <p:sp>
          <p:nvSpPr>
            <p:cNvPr id="10" name="矩形 9"/>
            <p:cNvSpPr/>
            <p:nvPr/>
          </p:nvSpPr>
          <p:spPr>
            <a:xfrm>
              <a:off x="3294459" y="3181100"/>
              <a:ext cx="5355975" cy="707886"/>
            </a:xfrm>
            <a:prstGeom prst="rect">
              <a:avLst/>
            </a:prstGeom>
          </p:spPr>
          <p:txBody>
            <a:bodyPr wrap="square">
              <a:spAutoFit/>
            </a:bodyPr>
            <a:lstStyle/>
            <a:p>
              <a:pPr indent="-469900"/>
              <a:r>
                <a:rPr lang="zh-CN" altLang="en-US" sz="2000" dirty="0" smtClean="0">
                  <a:latin typeface="微软雅黑" pitchFamily="34" charset="-122"/>
                  <a:ea typeface="微软雅黑" pitchFamily="34" charset="-122"/>
                </a:rPr>
                <a:t>保证充足睡眠：合理安排作息时间，不宜在炎热的中午强烈日光下过多活动</a:t>
              </a:r>
            </a:p>
          </p:txBody>
        </p:sp>
        <p:grpSp>
          <p:nvGrpSpPr>
            <p:cNvPr id="11" name="组合 19"/>
            <p:cNvGrpSpPr>
              <a:grpSpLocks noChangeAspect="1"/>
            </p:cNvGrpSpPr>
            <p:nvPr/>
          </p:nvGrpSpPr>
          <p:grpSpPr>
            <a:xfrm>
              <a:off x="2411386" y="3125807"/>
              <a:ext cx="593954" cy="535912"/>
              <a:chOff x="4854229" y="2448568"/>
              <a:chExt cx="653339" cy="785990"/>
            </a:xfrm>
          </p:grpSpPr>
          <p:sp>
            <p:nvSpPr>
              <p:cNvPr id="12" name="圆角矩形 11"/>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dirty="0">
                  <a:solidFill>
                    <a:prstClr val="white"/>
                  </a:solidFill>
                </a:endParaRPr>
              </a:p>
            </p:txBody>
          </p:sp>
          <p:sp>
            <p:nvSpPr>
              <p:cNvPr id="13" name="矩形 12"/>
              <p:cNvSpPr/>
              <p:nvPr/>
            </p:nvSpPr>
            <p:spPr>
              <a:xfrm>
                <a:off x="4868667" y="2557462"/>
                <a:ext cx="619263" cy="677096"/>
              </a:xfrm>
              <a:prstGeom prst="rect">
                <a:avLst/>
              </a:prstGeom>
            </p:spPr>
            <p:txBody>
              <a:bodyPr wrap="none">
                <a:spAutoFit/>
              </a:bodyPr>
              <a:lstStyle/>
              <a:p>
                <a:r>
                  <a:rPr lang="en-US" altLang="zh-CN" sz="2400" b="1" dirty="0" smtClean="0">
                    <a:solidFill>
                      <a:schemeClr val="bg1"/>
                    </a:solidFill>
                    <a:latin typeface="微软雅黑" pitchFamily="34" charset="-122"/>
                    <a:ea typeface="微软雅黑" pitchFamily="34" charset="-122"/>
                  </a:rPr>
                  <a:t>12</a:t>
                </a:r>
                <a:endParaRPr lang="zh-CN" altLang="en-US" b="1" dirty="0">
                  <a:solidFill>
                    <a:schemeClr val="bg1"/>
                  </a:solidFill>
                </a:endParaRPr>
              </a:p>
            </p:txBody>
          </p:sp>
        </p:grpSp>
        <p:pic>
          <p:nvPicPr>
            <p:cNvPr id="14" name="图片 13" descr="a6dd31ddbf6d47dcaf31510ca61da53a.gif"/>
            <p:cNvPicPr>
              <a:picLocks noChangeAspect="1"/>
            </p:cNvPicPr>
            <p:nvPr/>
          </p:nvPicPr>
          <p:blipFill>
            <a:blip r:embed="rId4" cstate="print"/>
            <a:stretch>
              <a:fillRect/>
            </a:stretch>
          </p:blipFill>
          <p:spPr>
            <a:xfrm>
              <a:off x="5685456" y="1644917"/>
              <a:ext cx="2476500" cy="1071563"/>
            </a:xfrm>
            <a:prstGeom prst="rect">
              <a:avLst/>
            </a:prstGeom>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8" name="组合 17"/>
          <p:cNvGrpSpPr>
            <a:grpSpLocks noChangeAspect="1"/>
          </p:cNvGrpSpPr>
          <p:nvPr/>
        </p:nvGrpSpPr>
        <p:grpSpPr>
          <a:xfrm>
            <a:off x="1261759" y="1296591"/>
            <a:ext cx="9289090" cy="4689872"/>
            <a:chOff x="1390346" y="1668066"/>
            <a:chExt cx="7477965" cy="3775472"/>
          </a:xfrm>
        </p:grpSpPr>
        <p:sp>
          <p:nvSpPr>
            <p:cNvPr id="4" name="矩形 3"/>
            <p:cNvSpPr/>
            <p:nvPr/>
          </p:nvSpPr>
          <p:spPr>
            <a:xfrm>
              <a:off x="1390346" y="1668066"/>
              <a:ext cx="2031325" cy="421206"/>
            </a:xfrm>
            <a:prstGeom prst="rect">
              <a:avLst/>
            </a:prstGeom>
          </p:spPr>
          <p:txBody>
            <a:bodyPr wrap="square">
              <a:spAutoFit/>
            </a:bodyPr>
            <a:lstStyle/>
            <a:p>
              <a:r>
                <a:rPr lang="zh-CN" altLang="en-US" sz="2800" b="1" dirty="0" smtClean="0">
                  <a:solidFill>
                    <a:srgbClr val="FF0000"/>
                  </a:solidFill>
                  <a:latin typeface="微软雅黑" pitchFamily="34" charset="-122"/>
                  <a:ea typeface="微软雅黑" pitchFamily="34" charset="-122"/>
                </a:rPr>
                <a:t>防暑降温误区</a:t>
              </a:r>
              <a:endParaRPr lang="zh-CN" altLang="en-US" sz="2800" dirty="0">
                <a:solidFill>
                  <a:srgbClr val="FF0000"/>
                </a:solidFill>
              </a:endParaRPr>
            </a:p>
          </p:txBody>
        </p:sp>
        <p:grpSp>
          <p:nvGrpSpPr>
            <p:cNvPr id="5" name="组合 19"/>
            <p:cNvGrpSpPr>
              <a:grpSpLocks noChangeAspect="1"/>
            </p:cNvGrpSpPr>
            <p:nvPr/>
          </p:nvGrpSpPr>
          <p:grpSpPr>
            <a:xfrm>
              <a:off x="1513299" y="2342302"/>
              <a:ext cx="593956" cy="612937"/>
              <a:chOff x="4854229" y="2448568"/>
              <a:chExt cx="653339" cy="661667"/>
            </a:xfrm>
          </p:grpSpPr>
          <p:sp>
            <p:nvSpPr>
              <p:cNvPr id="6" name="圆角矩形 5"/>
              <p:cNvSpPr>
                <a:spLocks noChangeAspect="1"/>
              </p:cNvSpPr>
              <p:nvPr/>
            </p:nvSpPr>
            <p:spPr>
              <a:xfrm rot="18929868">
                <a:off x="4854229" y="2448568"/>
                <a:ext cx="653339" cy="66166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7" name="矩形 6"/>
              <p:cNvSpPr/>
              <p:nvPr/>
            </p:nvSpPr>
            <p:spPr>
              <a:xfrm>
                <a:off x="4978667" y="2557462"/>
                <a:ext cx="359412" cy="454693"/>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1</a:t>
                </a:r>
                <a:endParaRPr lang="zh-CN" altLang="en-US" sz="2000" b="1" dirty="0">
                  <a:solidFill>
                    <a:schemeClr val="bg1"/>
                  </a:solidFill>
                </a:endParaRPr>
              </a:p>
            </p:txBody>
          </p:sp>
        </p:grpSp>
        <p:grpSp>
          <p:nvGrpSpPr>
            <p:cNvPr id="8" name="组合 19"/>
            <p:cNvGrpSpPr>
              <a:grpSpLocks noChangeAspect="1"/>
            </p:cNvGrpSpPr>
            <p:nvPr/>
          </p:nvGrpSpPr>
          <p:grpSpPr>
            <a:xfrm>
              <a:off x="1546229" y="3156215"/>
              <a:ext cx="593956" cy="612937"/>
              <a:chOff x="4854229" y="2448568"/>
              <a:chExt cx="653339" cy="661667"/>
            </a:xfrm>
          </p:grpSpPr>
          <p:sp>
            <p:nvSpPr>
              <p:cNvPr id="9" name="圆角矩形 8"/>
              <p:cNvSpPr>
                <a:spLocks noChangeAspect="1"/>
              </p:cNvSpPr>
              <p:nvPr/>
            </p:nvSpPr>
            <p:spPr>
              <a:xfrm rot="18929868">
                <a:off x="4854229" y="2448568"/>
                <a:ext cx="653339" cy="66166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10" name="矩形 9"/>
              <p:cNvSpPr/>
              <p:nvPr/>
            </p:nvSpPr>
            <p:spPr>
              <a:xfrm>
                <a:off x="4978667" y="2557462"/>
                <a:ext cx="359412" cy="454693"/>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2</a:t>
                </a:r>
                <a:endParaRPr lang="zh-CN" altLang="en-US" sz="2000" b="1" dirty="0">
                  <a:solidFill>
                    <a:schemeClr val="bg1"/>
                  </a:solidFill>
                </a:endParaRPr>
              </a:p>
            </p:txBody>
          </p:sp>
        </p:grpSp>
        <p:grpSp>
          <p:nvGrpSpPr>
            <p:cNvPr id="11" name="组合 22"/>
            <p:cNvGrpSpPr>
              <a:grpSpLocks noChangeAspect="1"/>
            </p:cNvGrpSpPr>
            <p:nvPr/>
          </p:nvGrpSpPr>
          <p:grpSpPr>
            <a:xfrm>
              <a:off x="1584325" y="3954960"/>
              <a:ext cx="593956" cy="612937"/>
              <a:chOff x="4854229" y="2448568"/>
              <a:chExt cx="653339" cy="661667"/>
            </a:xfrm>
          </p:grpSpPr>
          <p:sp>
            <p:nvSpPr>
              <p:cNvPr id="12" name="圆角矩形 11"/>
              <p:cNvSpPr>
                <a:spLocks noChangeAspect="1"/>
              </p:cNvSpPr>
              <p:nvPr/>
            </p:nvSpPr>
            <p:spPr>
              <a:xfrm rot="18929868">
                <a:off x="4854229" y="2448568"/>
                <a:ext cx="653339" cy="66166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13" name="矩形 12"/>
              <p:cNvSpPr/>
              <p:nvPr/>
            </p:nvSpPr>
            <p:spPr>
              <a:xfrm>
                <a:off x="4978667" y="2557462"/>
                <a:ext cx="359412" cy="454693"/>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3</a:t>
                </a:r>
                <a:endParaRPr lang="zh-CN" altLang="en-US" sz="2000" b="1" dirty="0">
                  <a:solidFill>
                    <a:schemeClr val="bg1"/>
                  </a:solidFill>
                </a:endParaRPr>
              </a:p>
            </p:txBody>
          </p:sp>
        </p:grpSp>
        <p:sp>
          <p:nvSpPr>
            <p:cNvPr id="14" name="矩形 13"/>
            <p:cNvSpPr/>
            <p:nvPr/>
          </p:nvSpPr>
          <p:spPr>
            <a:xfrm>
              <a:off x="2648625" y="2416550"/>
              <a:ext cx="2646878" cy="421206"/>
            </a:xfrm>
            <a:prstGeom prst="rect">
              <a:avLst/>
            </a:prstGeom>
          </p:spPr>
          <p:txBody>
            <a:bodyPr wrap="square">
              <a:spAutoFit/>
            </a:bodyPr>
            <a:lstStyle/>
            <a:p>
              <a:r>
                <a:rPr lang="zh-CN" altLang="en-US" sz="2800" dirty="0" smtClean="0">
                  <a:solidFill>
                    <a:srgbClr val="FF0000"/>
                  </a:solidFill>
                  <a:latin typeface="微软雅黑" pitchFamily="34" charset="-122"/>
                  <a:ea typeface="微软雅黑" pitchFamily="34" charset="-122"/>
                </a:rPr>
                <a:t>长期呆在空调室内</a:t>
              </a:r>
            </a:p>
          </p:txBody>
        </p:sp>
        <p:sp>
          <p:nvSpPr>
            <p:cNvPr id="15" name="矩形 14"/>
            <p:cNvSpPr/>
            <p:nvPr/>
          </p:nvSpPr>
          <p:spPr>
            <a:xfrm>
              <a:off x="2746725" y="3233347"/>
              <a:ext cx="2339102" cy="421206"/>
            </a:xfrm>
            <a:prstGeom prst="rect">
              <a:avLst/>
            </a:prstGeom>
          </p:spPr>
          <p:txBody>
            <a:bodyPr wrap="square">
              <a:spAutoFit/>
            </a:bodyPr>
            <a:lstStyle/>
            <a:p>
              <a:r>
                <a:rPr lang="zh-CN" altLang="en-US" sz="2800" dirty="0" smtClean="0">
                  <a:solidFill>
                    <a:srgbClr val="FF0000"/>
                  </a:solidFill>
                  <a:latin typeface="微软雅黑" pitchFamily="34" charset="-122"/>
                  <a:ea typeface="微软雅黑" pitchFamily="34" charset="-122"/>
                </a:rPr>
                <a:t>电风扇直吹人体</a:t>
              </a:r>
            </a:p>
          </p:txBody>
        </p:sp>
        <p:sp>
          <p:nvSpPr>
            <p:cNvPr id="16" name="矩形 15"/>
            <p:cNvSpPr/>
            <p:nvPr/>
          </p:nvSpPr>
          <p:spPr>
            <a:xfrm>
              <a:off x="2789589" y="4029207"/>
              <a:ext cx="2339102" cy="421206"/>
            </a:xfrm>
            <a:prstGeom prst="rect">
              <a:avLst/>
            </a:prstGeom>
          </p:spPr>
          <p:txBody>
            <a:bodyPr wrap="square">
              <a:spAutoFit/>
            </a:bodyPr>
            <a:lstStyle/>
            <a:p>
              <a:r>
                <a:rPr lang="zh-CN" altLang="en-US" sz="2800" dirty="0" smtClean="0">
                  <a:solidFill>
                    <a:srgbClr val="FF0000"/>
                  </a:solidFill>
                  <a:latin typeface="微软雅黑" pitchFamily="34" charset="-122"/>
                  <a:ea typeface="微软雅黑" pitchFamily="34" charset="-122"/>
                </a:rPr>
                <a:t>凉水冲脚图凉快</a:t>
              </a:r>
            </a:p>
          </p:txBody>
        </p:sp>
        <p:pic>
          <p:nvPicPr>
            <p:cNvPr id="17" name="图片 16" descr="d38d518989194e67a531615bc97f2430.jpg"/>
            <p:cNvPicPr>
              <a:picLocks noChangeAspect="1"/>
            </p:cNvPicPr>
            <p:nvPr/>
          </p:nvPicPr>
          <p:blipFill>
            <a:blip r:embed="rId3" cstate="print"/>
            <a:stretch>
              <a:fillRect/>
            </a:stretch>
          </p:blipFill>
          <p:spPr>
            <a:xfrm>
              <a:off x="5897672" y="2416549"/>
              <a:ext cx="2970639" cy="3026989"/>
            </a:xfrm>
            <a:prstGeom prst="rect">
              <a:avLst/>
            </a:prstGeom>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pic>
        <p:nvPicPr>
          <p:cNvPr id="4" name="图片 3" descr="timg.jpg"/>
          <p:cNvPicPr>
            <a:picLocks noChangeAspect="1"/>
          </p:cNvPicPr>
          <p:nvPr/>
        </p:nvPicPr>
        <p:blipFill>
          <a:blip r:embed="rId3" cstate="print"/>
          <a:srcRect l="7469"/>
          <a:stretch>
            <a:fillRect/>
          </a:stretch>
        </p:blipFill>
        <p:spPr>
          <a:xfrm>
            <a:off x="799565" y="1874777"/>
            <a:ext cx="4264906" cy="3139675"/>
          </a:xfrm>
          <a:prstGeom prst="rect">
            <a:avLst/>
          </a:prstGeom>
        </p:spPr>
      </p:pic>
      <p:sp>
        <p:nvSpPr>
          <p:cNvPr id="6" name="Text Box 27"/>
          <p:cNvSpPr txBox="1">
            <a:spLocks noChangeArrowheads="1"/>
          </p:cNvSpPr>
          <p:nvPr/>
        </p:nvSpPr>
        <p:spPr bwMode="auto">
          <a:xfrm>
            <a:off x="5501503" y="1548769"/>
            <a:ext cx="7683555" cy="4708981"/>
          </a:xfrm>
          <a:prstGeom prst="rect">
            <a:avLst/>
          </a:prstGeom>
          <a:noFill/>
          <a:ln w="9525">
            <a:noFill/>
            <a:miter lim="800000"/>
            <a:headEnd/>
            <a:tailEnd/>
          </a:ln>
        </p:spPr>
        <p:txBody>
          <a:bodyPr wrap="square">
            <a:spAutoFit/>
          </a:bodyPr>
          <a:lstStyle/>
          <a:p>
            <a:pPr marL="355600" indent="-355600">
              <a:lnSpc>
                <a:spcPct val="150000"/>
              </a:lnSpc>
              <a:buClr>
                <a:srgbClr val="808000"/>
              </a:buClr>
              <a:buSzPct val="75000"/>
              <a:buFont typeface="Wingdings" pitchFamily="2" charset="2"/>
              <a:buNone/>
            </a:pPr>
            <a:r>
              <a:rPr lang="zh-CN" altLang="en-US" sz="2000" b="1" dirty="0" smtClean="0">
                <a:solidFill>
                  <a:srgbClr val="FF0000"/>
                </a:solidFill>
                <a:latin typeface="微软雅黑" pitchFamily="34" charset="-122"/>
                <a:ea typeface="微软雅黑" pitchFamily="34" charset="-122"/>
              </a:rPr>
              <a:t>冷房病</a:t>
            </a:r>
            <a:r>
              <a:rPr lang="zh-CN" altLang="en-US" sz="1600" dirty="0" smtClean="0">
                <a:solidFill>
                  <a:srgbClr val="FF0000"/>
                </a:solidFill>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体温</a:t>
            </a:r>
            <a:r>
              <a:rPr lang="zh-CN" altLang="en-US" sz="1600" dirty="0">
                <a:latin typeface="微软雅黑" pitchFamily="34" charset="-122"/>
                <a:ea typeface="微软雅黑" pitchFamily="34" charset="-122"/>
              </a:rPr>
              <a:t>经常发生急剧地变化而</a:t>
            </a:r>
            <a:r>
              <a:rPr lang="zh-CN" altLang="en-US" sz="1600" dirty="0" smtClean="0">
                <a:latin typeface="微软雅黑" pitchFamily="34" charset="-122"/>
                <a:ea typeface="微软雅黑" pitchFamily="34" charset="-122"/>
              </a:rPr>
              <a:t>引起的</a:t>
            </a:r>
            <a:endParaRPr lang="en-US" altLang="zh-CN" sz="1600" dirty="0" smtClean="0">
              <a:latin typeface="微软雅黑" pitchFamily="34" charset="-122"/>
              <a:ea typeface="微软雅黑" pitchFamily="34" charset="-122"/>
            </a:endParaRPr>
          </a:p>
          <a:p>
            <a:pPr marL="355600" indent="-355600">
              <a:lnSpc>
                <a:spcPct val="150000"/>
              </a:lnSpc>
              <a:buClr>
                <a:srgbClr val="808000"/>
              </a:buClr>
              <a:buSzPct val="75000"/>
            </a:pPr>
            <a:r>
              <a:rPr lang="zh-CN" altLang="en-US" sz="1600" dirty="0" smtClean="0">
                <a:latin typeface="微软雅黑" pitchFamily="34" charset="-122"/>
                <a:ea typeface="微软雅黑" pitchFamily="34" charset="-122"/>
              </a:rPr>
              <a:t>感冒、鼻塞、咳嗽、肌肉痛、消化不良疲劳 等</a:t>
            </a:r>
            <a:endParaRPr lang="en-US" altLang="zh-CN" sz="1600" dirty="0" smtClean="0">
              <a:latin typeface="微软雅黑" pitchFamily="34" charset="-122"/>
              <a:ea typeface="微软雅黑" pitchFamily="34" charset="-122"/>
            </a:endParaRPr>
          </a:p>
          <a:p>
            <a:pPr marL="355600" indent="-355600">
              <a:lnSpc>
                <a:spcPct val="150000"/>
              </a:lnSpc>
              <a:buClr>
                <a:srgbClr val="808000"/>
              </a:buClr>
              <a:buSzPct val="75000"/>
            </a:pPr>
            <a:endParaRPr lang="en-US" altLang="ko-KR" sz="1600" dirty="0" smtClean="0">
              <a:latin typeface="微软雅黑" pitchFamily="34" charset="-122"/>
              <a:ea typeface="微软雅黑" pitchFamily="34" charset="-122"/>
            </a:endParaRPr>
          </a:p>
          <a:p>
            <a:pPr marL="355600" indent="-355600">
              <a:lnSpc>
                <a:spcPct val="150000"/>
              </a:lnSpc>
              <a:buClr>
                <a:srgbClr val="808000"/>
              </a:buClr>
              <a:buSzPct val="75000"/>
            </a:pPr>
            <a:r>
              <a:rPr lang="zh-CN" altLang="en-US" sz="2000" b="1" dirty="0" smtClean="0">
                <a:solidFill>
                  <a:srgbClr val="00B050"/>
                </a:solidFill>
                <a:latin typeface="微软雅黑" pitchFamily="34" charset="-122"/>
                <a:ea typeface="微软雅黑" pitchFamily="34" charset="-122"/>
              </a:rPr>
              <a:t>预防对策：</a:t>
            </a:r>
            <a:endParaRPr lang="en-US" altLang="zh-CN" sz="2000" b="1" dirty="0" smtClean="0">
              <a:solidFill>
                <a:srgbClr val="00B050"/>
              </a:solidFill>
              <a:latin typeface="微软雅黑" pitchFamily="34" charset="-122"/>
              <a:ea typeface="微软雅黑" pitchFamily="34" charset="-122"/>
            </a:endParaRPr>
          </a:p>
          <a:p>
            <a:pPr>
              <a:lnSpc>
                <a:spcPct val="150000"/>
              </a:lnSpc>
            </a:pPr>
            <a:r>
              <a:rPr lang="en-US" altLang="ko-KR"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室内外温差维持</a:t>
            </a:r>
            <a:r>
              <a:rPr lang="en-US" altLang="zh-CN" sz="1600" dirty="0" smtClean="0">
                <a:latin typeface="微软雅黑" pitchFamily="34" charset="-122"/>
                <a:ea typeface="微软雅黑" pitchFamily="34" charset="-122"/>
              </a:rPr>
              <a:t>5</a:t>
            </a:r>
            <a:r>
              <a:rPr lang="zh-CN" altLang="en-US" sz="1600" dirty="0" smtClean="0">
                <a:latin typeface="微软雅黑" pitchFamily="34" charset="-122"/>
                <a:ea typeface="微软雅黑" pitchFamily="34" charset="-122"/>
              </a:rPr>
              <a:t>度</a:t>
            </a:r>
            <a:endParaRPr lang="ko-KR" altLang="en-US" sz="1600" dirty="0" smtClean="0">
              <a:latin typeface="微软雅黑" pitchFamily="34" charset="-122"/>
              <a:ea typeface="黑体" pitchFamily="49" charset="-122"/>
            </a:endParaRPr>
          </a:p>
          <a:p>
            <a:pPr>
              <a:lnSpc>
                <a:spcPct val="150000"/>
              </a:lnSpc>
            </a:pPr>
            <a:r>
              <a:rPr lang="ko-KR" altLang="en-US" sz="1600" dirty="0" smtClean="0">
                <a:latin typeface="微软雅黑" pitchFamily="34" charset="-122"/>
                <a:ea typeface="黑体" pitchFamily="49" charset="-122"/>
              </a:rPr>
              <a:t>  ☞</a:t>
            </a:r>
            <a:r>
              <a:rPr lang="zh-CN" altLang="en-US" sz="1600" dirty="0" smtClean="0">
                <a:latin typeface="微软雅黑" pitchFamily="34" charset="-122"/>
                <a:ea typeface="微软雅黑" pitchFamily="34" charset="-122"/>
              </a:rPr>
              <a:t>开空调时室内温度要</a:t>
            </a:r>
            <a:r>
              <a:rPr lang="en-US" altLang="zh-CN" sz="1600" dirty="0" smtClean="0">
                <a:latin typeface="微软雅黑" pitchFamily="34" charset="-122"/>
                <a:ea typeface="微软雅黑" pitchFamily="34" charset="-122"/>
              </a:rPr>
              <a:t>25</a:t>
            </a:r>
            <a:r>
              <a:rPr lang="zh-CN" altLang="en-US" sz="1600" dirty="0" smtClean="0">
                <a:latin typeface="微软雅黑" pitchFamily="34" charset="-122"/>
                <a:ea typeface="微软雅黑" pitchFamily="34" charset="-122"/>
              </a:rPr>
              <a:t>度以上</a:t>
            </a:r>
            <a:endParaRPr lang="ko-KR" altLang="en-US" sz="1600" dirty="0" smtClean="0">
              <a:latin typeface="微软雅黑" pitchFamily="34" charset="-122"/>
              <a:ea typeface="黑体" pitchFamily="49" charset="-122"/>
            </a:endParaRPr>
          </a:p>
          <a:p>
            <a:pPr>
              <a:lnSpc>
                <a:spcPct val="150000"/>
              </a:lnSpc>
            </a:pPr>
            <a:r>
              <a:rPr lang="en-US" altLang="ko-KR"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用外套维持体温</a:t>
            </a:r>
            <a:endParaRPr lang="ko-KR" altLang="en-US" sz="1600" dirty="0" smtClean="0">
              <a:latin typeface="微软雅黑" pitchFamily="34" charset="-122"/>
              <a:ea typeface="黑体" pitchFamily="49" charset="-122"/>
            </a:endParaRPr>
          </a:p>
          <a:p>
            <a:pPr>
              <a:lnSpc>
                <a:spcPct val="150000"/>
              </a:lnSpc>
            </a:pPr>
            <a:r>
              <a:rPr lang="en-US" altLang="ko-KR"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适当换气：</a:t>
            </a:r>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小时</a:t>
            </a:r>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次</a:t>
            </a:r>
            <a:endParaRPr lang="en-US" altLang="zh-CN" sz="1600" dirty="0" smtClean="0">
              <a:latin typeface="微软雅黑" pitchFamily="34" charset="-122"/>
              <a:ea typeface="微软雅黑" pitchFamily="34" charset="-122"/>
            </a:endParaRPr>
          </a:p>
          <a:p>
            <a:pPr>
              <a:lnSpc>
                <a:spcPct val="150000"/>
              </a:lnSpc>
            </a:pPr>
            <a:r>
              <a:rPr lang="en-US" altLang="ko-KR"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室内维持适当的湿度：维持</a:t>
            </a:r>
            <a:r>
              <a:rPr lang="en-US" altLang="zh-CN" sz="1600" dirty="0" smtClean="0">
                <a:latin typeface="微软雅黑" pitchFamily="34" charset="-122"/>
                <a:ea typeface="微软雅黑" pitchFamily="34" charset="-122"/>
              </a:rPr>
              <a:t>16-20</a:t>
            </a:r>
            <a:r>
              <a:rPr lang="zh-CN" altLang="en-US" sz="1600" dirty="0" smtClean="0">
                <a:latin typeface="微软雅黑" pitchFamily="34" charset="-122"/>
                <a:ea typeface="微软雅黑" pitchFamily="34" charset="-122"/>
              </a:rPr>
              <a:t>度</a:t>
            </a:r>
            <a:endParaRPr lang="ko-KR" altLang="en-US" sz="1600" dirty="0" smtClean="0">
              <a:latin typeface="微软雅黑" pitchFamily="34" charset="-122"/>
              <a:ea typeface="黑体" pitchFamily="49" charset="-122"/>
            </a:endParaRPr>
          </a:p>
          <a:p>
            <a:pPr>
              <a:lnSpc>
                <a:spcPct val="150000"/>
              </a:lnSpc>
            </a:pPr>
            <a:r>
              <a:rPr lang="en-US" altLang="ko-KR" sz="1600" dirty="0" smtClean="0">
                <a:latin typeface="微软雅黑" pitchFamily="34" charset="-122"/>
                <a:ea typeface="微软雅黑" pitchFamily="34" charset="-122"/>
              </a:rPr>
              <a:t>5.</a:t>
            </a:r>
            <a:r>
              <a:rPr lang="zh-CN" altLang="en-US" sz="1600" dirty="0" smtClean="0">
                <a:latin typeface="微软雅黑" pitchFamily="34" charset="-122"/>
                <a:ea typeface="微软雅黑" pitchFamily="34" charset="-122"/>
              </a:rPr>
              <a:t>禁止吸烟</a:t>
            </a:r>
            <a:endParaRPr lang="ko-KR" altLang="en-US" sz="1600" dirty="0" smtClean="0">
              <a:latin typeface="微软雅黑" pitchFamily="34" charset="-122"/>
              <a:ea typeface="黑体" pitchFamily="49" charset="-122"/>
            </a:endParaRPr>
          </a:p>
          <a:p>
            <a:pPr>
              <a:lnSpc>
                <a:spcPct val="150000"/>
              </a:lnSpc>
            </a:pPr>
            <a:r>
              <a:rPr lang="en-US" altLang="ko-KR" sz="1600" dirty="0" smtClean="0">
                <a:latin typeface="微软雅黑" pitchFamily="34" charset="-122"/>
                <a:ea typeface="微软雅黑" pitchFamily="34" charset="-122"/>
              </a:rPr>
              <a:t>6.</a:t>
            </a:r>
            <a:r>
              <a:rPr lang="zh-CN" altLang="en-US" sz="1600" dirty="0" smtClean="0">
                <a:latin typeface="微软雅黑" pitchFamily="34" charset="-122"/>
                <a:ea typeface="微软雅黑" pitchFamily="34" charset="-122"/>
              </a:rPr>
              <a:t>随时除掉灰尘</a:t>
            </a:r>
            <a:endParaRPr lang="ko-KR" altLang="en-US" sz="1600" dirty="0" smtClean="0">
              <a:latin typeface="微软雅黑" pitchFamily="34" charset="-122"/>
              <a:ea typeface="黑体" pitchFamily="49" charset="-122"/>
            </a:endParaRPr>
          </a:p>
          <a:p>
            <a:pPr marL="355600" indent="-355600">
              <a:lnSpc>
                <a:spcPct val="150000"/>
              </a:lnSpc>
              <a:buClr>
                <a:srgbClr val="808000"/>
              </a:buClr>
              <a:buSzPct val="75000"/>
            </a:pPr>
            <a:endParaRPr lang="ko-KR" altLang="en-US" sz="1600" dirty="0" smtClean="0">
              <a:latin typeface="微软雅黑" pitchFamily="34" charset="-122"/>
              <a:ea typeface="HY헤드라인M" pitchFamily="18" charset="-127"/>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9" name="组合 8"/>
          <p:cNvGrpSpPr>
            <a:grpSpLocks noChangeAspect="1"/>
          </p:cNvGrpSpPr>
          <p:nvPr/>
        </p:nvGrpSpPr>
        <p:grpSpPr>
          <a:xfrm>
            <a:off x="1055950" y="909922"/>
            <a:ext cx="10031149" cy="5420690"/>
            <a:chOff x="555888" y="1238535"/>
            <a:chExt cx="8918379" cy="3214047"/>
          </a:xfrm>
        </p:grpSpPr>
        <p:pic>
          <p:nvPicPr>
            <p:cNvPr id="4" name="图片 3" descr="tim1g.jpg"/>
            <p:cNvPicPr>
              <a:picLocks noChangeAspect="1"/>
            </p:cNvPicPr>
            <p:nvPr/>
          </p:nvPicPr>
          <p:blipFill>
            <a:blip r:embed="rId3" cstate="print"/>
            <a:stretch>
              <a:fillRect/>
            </a:stretch>
          </p:blipFill>
          <p:spPr>
            <a:xfrm>
              <a:off x="5168482" y="2661317"/>
              <a:ext cx="3924708" cy="1781033"/>
            </a:xfrm>
            <a:prstGeom prst="rect">
              <a:avLst/>
            </a:prstGeom>
          </p:spPr>
        </p:pic>
        <p:sp>
          <p:nvSpPr>
            <p:cNvPr id="5" name="矩形 4"/>
            <p:cNvSpPr/>
            <p:nvPr/>
          </p:nvSpPr>
          <p:spPr>
            <a:xfrm>
              <a:off x="555889" y="1238535"/>
              <a:ext cx="7387108" cy="310229"/>
            </a:xfrm>
            <a:prstGeom prst="rect">
              <a:avLst/>
            </a:prstGeom>
          </p:spPr>
          <p:txBody>
            <a:bodyPr wrap="square">
              <a:spAutoFit/>
            </a:bodyPr>
            <a:lstStyle/>
            <a:p>
              <a:r>
                <a:rPr lang="zh-CN" altLang="en-US" sz="2800" b="1" dirty="0" smtClean="0">
                  <a:solidFill>
                    <a:srgbClr val="FF0000"/>
                  </a:solidFill>
                  <a:latin typeface="微软雅黑" pitchFamily="34" charset="-122"/>
                  <a:ea typeface="微软雅黑" pitchFamily="34" charset="-122"/>
                </a:rPr>
                <a:t>小伙吹了一夜电风扇，一觉醒来竟“瘫”了！</a:t>
              </a:r>
            </a:p>
          </p:txBody>
        </p:sp>
        <p:sp>
          <p:nvSpPr>
            <p:cNvPr id="6" name="矩形 5"/>
            <p:cNvSpPr/>
            <p:nvPr/>
          </p:nvSpPr>
          <p:spPr>
            <a:xfrm>
              <a:off x="627793" y="1760563"/>
              <a:ext cx="8605126" cy="1058428"/>
            </a:xfrm>
            <a:prstGeom prst="rect">
              <a:avLst/>
            </a:prstGeom>
          </p:spPr>
          <p:txBody>
            <a:bodyPr wrap="square">
              <a:spAutoFit/>
            </a:bodyPr>
            <a:lstStyle/>
            <a:p>
              <a:pPr indent="457200">
                <a:lnSpc>
                  <a:spcPct val="150000"/>
                </a:lnSpc>
              </a:pPr>
              <a:r>
                <a:rPr lang="en-US" altLang="zh-CN" sz="2000" dirty="0" smtClean="0">
                  <a:latin typeface="微软雅黑" pitchFamily="34" charset="-122"/>
                  <a:ea typeface="微软雅黑" pitchFamily="34" charset="-122"/>
                </a:rPr>
                <a:t>29</a:t>
              </a:r>
              <a:r>
                <a:rPr lang="zh-CN" altLang="en-US" sz="2000" dirty="0" smtClean="0">
                  <a:latin typeface="微软雅黑" pitchFamily="34" charset="-122"/>
                  <a:ea typeface="微软雅黑" pitchFamily="34" charset="-122"/>
                </a:rPr>
                <a:t>岁小陈是常州人，从事建筑设计。最近到扬州出差，工作较为忙碌，连续好几个小时都在画图。晚上睡觉前，</a:t>
              </a:r>
              <a:r>
                <a:rPr lang="zh-CN" altLang="en-US" sz="2000" b="1" dirty="0" smtClean="0">
                  <a:solidFill>
                    <a:srgbClr val="F20000"/>
                  </a:solidFill>
                  <a:latin typeface="微软雅黑" pitchFamily="34" charset="-122"/>
                  <a:ea typeface="微软雅黑" pitchFamily="34" charset="-122"/>
                </a:rPr>
                <a:t>小陈感觉住所闷热，便开着电风扇吹了一夜</a:t>
              </a:r>
              <a:r>
                <a:rPr lang="zh-CN" altLang="en-US" sz="2000" dirty="0" smtClean="0">
                  <a:latin typeface="微软雅黑" pitchFamily="34" charset="-122"/>
                  <a:ea typeface="微软雅黑" pitchFamily="34" charset="-122"/>
                </a:rPr>
                <a:t>，没想到，昨天一早醒来，</a:t>
              </a:r>
              <a:r>
                <a:rPr lang="zh-CN" altLang="en-US" sz="2000" b="1" dirty="0" smtClean="0">
                  <a:latin typeface="微软雅黑" pitchFamily="34" charset="-122"/>
                  <a:ea typeface="微软雅黑" pitchFamily="34" charset="-122"/>
                </a:rPr>
                <a:t>小陈“瘫了”</a:t>
              </a:r>
              <a:r>
                <a:rPr lang="zh-CN" altLang="en-US" sz="2000" dirty="0" smtClean="0">
                  <a:latin typeface="微软雅黑" pitchFamily="34" charset="-122"/>
                  <a:ea typeface="微软雅黑" pitchFamily="34" charset="-122"/>
                </a:rPr>
                <a:t>。</a:t>
              </a:r>
            </a:p>
            <a:p>
              <a:endParaRPr lang="zh-CN" altLang="en-US" sz="2000" dirty="0" smtClean="0"/>
            </a:p>
          </p:txBody>
        </p:sp>
        <p:sp>
          <p:nvSpPr>
            <p:cNvPr id="7" name="矩形 6"/>
            <p:cNvSpPr/>
            <p:nvPr/>
          </p:nvSpPr>
          <p:spPr>
            <a:xfrm>
              <a:off x="555888" y="1719619"/>
              <a:ext cx="8918379" cy="2732963"/>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400" b="1" dirty="0" smtClean="0">
                <a:latin typeface="微软雅黑" pitchFamily="34" charset="-122"/>
                <a:ea typeface="微软雅黑" pitchFamily="34" charset="-122"/>
              </a:endParaRPr>
            </a:p>
          </p:txBody>
        </p:sp>
        <p:sp>
          <p:nvSpPr>
            <p:cNvPr id="8" name="矩形 7"/>
            <p:cNvSpPr/>
            <p:nvPr/>
          </p:nvSpPr>
          <p:spPr>
            <a:xfrm>
              <a:off x="627793" y="2931488"/>
              <a:ext cx="4322670" cy="755309"/>
            </a:xfrm>
            <a:prstGeom prst="rect">
              <a:avLst/>
            </a:prstGeom>
          </p:spPr>
          <p:txBody>
            <a:bodyPr wrap="square">
              <a:spAutoFit/>
            </a:bodyPr>
            <a:lstStyle/>
            <a:p>
              <a:pPr indent="457200">
                <a:lnSpc>
                  <a:spcPct val="150000"/>
                </a:lnSpc>
              </a:pPr>
              <a:r>
                <a:rPr lang="zh-CN" altLang="en-US" dirty="0" smtClean="0">
                  <a:latin typeface="+mn-ea"/>
                </a:rPr>
                <a:t>他发现右腿疼痛，起床都很艰难</a:t>
              </a:r>
              <a:r>
                <a:rPr lang="zh-CN" altLang="en-US" dirty="0" smtClean="0">
                  <a:solidFill>
                    <a:srgbClr val="F20000"/>
                  </a:solidFill>
                  <a:latin typeface="+mn-ea"/>
                </a:rPr>
                <a:t>“感觉整个身子僵住了，腰疼、腿疼。”“轻微一动就疼，全靠别人搀扶才能勉强起身。”</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9" name="组合 8"/>
          <p:cNvGrpSpPr>
            <a:grpSpLocks noChangeAspect="1"/>
          </p:cNvGrpSpPr>
          <p:nvPr/>
        </p:nvGrpSpPr>
        <p:grpSpPr>
          <a:xfrm>
            <a:off x="741626" y="914399"/>
            <a:ext cx="10250944" cy="5457825"/>
            <a:chOff x="555889" y="1238535"/>
            <a:chExt cx="7997913" cy="3214047"/>
          </a:xfrm>
        </p:grpSpPr>
        <p:pic>
          <p:nvPicPr>
            <p:cNvPr id="4" name="图片 3" descr="u=1174827228,3905828984&amp;fm=26&amp;gp=0.jpg"/>
            <p:cNvPicPr>
              <a:picLocks noChangeAspect="1"/>
            </p:cNvPicPr>
            <p:nvPr/>
          </p:nvPicPr>
          <p:blipFill>
            <a:blip r:embed="rId3" cstate="print"/>
            <a:srcRect l="24496" t="12558" r="16185"/>
            <a:stretch>
              <a:fillRect/>
            </a:stretch>
          </p:blipFill>
          <p:spPr>
            <a:xfrm>
              <a:off x="573202" y="2425890"/>
              <a:ext cx="1349911" cy="2026692"/>
            </a:xfrm>
            <a:prstGeom prst="rect">
              <a:avLst/>
            </a:prstGeom>
          </p:spPr>
        </p:pic>
        <p:sp>
          <p:nvSpPr>
            <p:cNvPr id="5" name="矩形 4"/>
            <p:cNvSpPr/>
            <p:nvPr/>
          </p:nvSpPr>
          <p:spPr>
            <a:xfrm>
              <a:off x="555889" y="1238535"/>
              <a:ext cx="7387108" cy="331389"/>
            </a:xfrm>
            <a:prstGeom prst="rect">
              <a:avLst/>
            </a:prstGeom>
          </p:spPr>
          <p:txBody>
            <a:bodyPr wrap="square">
              <a:spAutoFit/>
            </a:bodyPr>
            <a:lstStyle/>
            <a:p>
              <a:r>
                <a:rPr lang="zh-CN" altLang="en-US" sz="2800" b="1" dirty="0" smtClean="0">
                  <a:solidFill>
                    <a:srgbClr val="FF0000"/>
                  </a:solidFill>
                  <a:latin typeface="微软雅黑" pitchFamily="34" charset="-122"/>
                  <a:ea typeface="微软雅黑" pitchFamily="34" charset="-122"/>
                </a:rPr>
                <a:t>小伙吹了一夜电风扇，一觉醒来竟“瘫”了！</a:t>
              </a:r>
            </a:p>
          </p:txBody>
        </p:sp>
        <p:sp>
          <p:nvSpPr>
            <p:cNvPr id="6" name="矩形 5"/>
            <p:cNvSpPr/>
            <p:nvPr/>
          </p:nvSpPr>
          <p:spPr>
            <a:xfrm>
              <a:off x="914400" y="1751889"/>
              <a:ext cx="7545669" cy="838220"/>
            </a:xfrm>
            <a:prstGeom prst="rect">
              <a:avLst/>
            </a:prstGeom>
          </p:spPr>
          <p:txBody>
            <a:bodyPr wrap="square">
              <a:spAutoFit/>
            </a:bodyPr>
            <a:lstStyle/>
            <a:p>
              <a:pPr indent="457200">
                <a:lnSpc>
                  <a:spcPct val="150000"/>
                </a:lnSpc>
              </a:pPr>
              <a:r>
                <a:rPr lang="zh-CN" altLang="en-US" sz="2000" dirty="0" smtClean="0">
                  <a:latin typeface="微软雅黑" pitchFamily="34" charset="-122"/>
                  <a:ea typeface="微软雅黑" pitchFamily="34" charset="-122"/>
                </a:rPr>
                <a:t>朋友将小陈送到医院就诊，医生检查发现，</a:t>
              </a:r>
              <a:r>
                <a:rPr lang="zh-CN" altLang="en-US" sz="2000" b="1" dirty="0" smtClean="0">
                  <a:latin typeface="微软雅黑" pitchFamily="34" charset="-122"/>
                  <a:ea typeface="微软雅黑" pitchFamily="34" charset="-122"/>
                </a:rPr>
                <a:t>小陈是腰椎间盘突出</a:t>
              </a:r>
              <a:r>
                <a:rPr lang="zh-CN" altLang="en-US" sz="2000"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导致硬膜囊受压迫（腰椎病），</a:t>
              </a:r>
              <a:r>
                <a:rPr lang="zh-CN" altLang="en-US" sz="2000" dirty="0" smtClean="0">
                  <a:latin typeface="微软雅黑" pitchFamily="34" charset="-122"/>
                  <a:ea typeface="微软雅黑" pitchFamily="34" charset="-122"/>
                </a:rPr>
                <a:t>影响肢体行动。</a:t>
              </a:r>
              <a:endParaRPr lang="en-US" altLang="zh-CN" sz="2000" dirty="0" smtClean="0">
                <a:latin typeface="微软雅黑" pitchFamily="34" charset="-122"/>
                <a:ea typeface="微软雅黑" pitchFamily="34" charset="-122"/>
              </a:endParaRPr>
            </a:p>
            <a:p>
              <a:endParaRPr lang="zh-CN" altLang="en-US" sz="2000" dirty="0" smtClean="0"/>
            </a:p>
          </p:txBody>
        </p:sp>
        <p:sp>
          <p:nvSpPr>
            <p:cNvPr id="7" name="矩形 6"/>
            <p:cNvSpPr/>
            <p:nvPr/>
          </p:nvSpPr>
          <p:spPr>
            <a:xfrm>
              <a:off x="555889" y="1719619"/>
              <a:ext cx="7997913" cy="2732963"/>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400" b="1" dirty="0" smtClean="0">
                <a:latin typeface="微软雅黑" pitchFamily="34" charset="-122"/>
                <a:ea typeface="微软雅黑" pitchFamily="34" charset="-122"/>
              </a:endParaRPr>
            </a:p>
          </p:txBody>
        </p:sp>
        <p:sp>
          <p:nvSpPr>
            <p:cNvPr id="8" name="矩形 7"/>
            <p:cNvSpPr/>
            <p:nvPr/>
          </p:nvSpPr>
          <p:spPr>
            <a:xfrm>
              <a:off x="1909756" y="2556983"/>
              <a:ext cx="6577610" cy="1596314"/>
            </a:xfrm>
            <a:prstGeom prst="rect">
              <a:avLst/>
            </a:prstGeom>
          </p:spPr>
          <p:txBody>
            <a:bodyPr wrap="square">
              <a:spAutoFit/>
            </a:bodyPr>
            <a:lstStyle/>
            <a:p>
              <a:pPr indent="457200">
                <a:lnSpc>
                  <a:spcPct val="150000"/>
                </a:lnSpc>
              </a:pPr>
              <a:r>
                <a:rPr lang="zh-CN" altLang="en-US" dirty="0" smtClean="0">
                  <a:latin typeface="+mn-ea"/>
                </a:rPr>
                <a:t>小陈这次病发主要是由于</a:t>
              </a:r>
              <a:r>
                <a:rPr lang="zh-CN" altLang="en-US" b="1" dirty="0" smtClean="0">
                  <a:solidFill>
                    <a:srgbClr val="F20000"/>
                  </a:solidFill>
                  <a:latin typeface="+mn-ea"/>
                </a:rPr>
                <a:t>连夜吹电风扇，加上之前工作疲劳，画图时喜欢歪着身子姿势不良所导致</a:t>
              </a:r>
              <a:r>
                <a:rPr lang="zh-CN" altLang="en-US" dirty="0" smtClean="0">
                  <a:latin typeface="+mn-ea"/>
                </a:rPr>
                <a:t>。长时间冷风刺激，极易引起腰部肌肉和韧带痉挛，导致椎间盘突出，腰痛不止。小陈虽然年轻，但是工作压力大，身体处于亚健康状态，加上天气闷热出汗多，却贪凉吹冷风。</a:t>
              </a:r>
            </a:p>
            <a:p>
              <a:pPr indent="457200">
                <a:lnSpc>
                  <a:spcPct val="150000"/>
                </a:lnSpc>
              </a:pPr>
              <a:r>
                <a:rPr lang="zh-CN" altLang="en-US" dirty="0" smtClean="0">
                  <a:latin typeface="+mn-ea"/>
                </a:rPr>
                <a:t>他属于正气不足、阳气虚弱，风扇直吹，就容易让风邪乘虚而入。贪凉导致腰椎病发作 。</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3" name="组合 12"/>
          <p:cNvGrpSpPr/>
          <p:nvPr/>
        </p:nvGrpSpPr>
        <p:grpSpPr>
          <a:xfrm>
            <a:off x="1292846" y="1559682"/>
            <a:ext cx="8694117" cy="4080635"/>
            <a:chOff x="792783" y="1473958"/>
            <a:chExt cx="6831995" cy="2487302"/>
          </a:xfrm>
        </p:grpSpPr>
        <p:sp>
          <p:nvSpPr>
            <p:cNvPr id="10" name="矩形 9"/>
            <p:cNvSpPr/>
            <p:nvPr/>
          </p:nvSpPr>
          <p:spPr>
            <a:xfrm>
              <a:off x="792783" y="1473958"/>
              <a:ext cx="3874751" cy="1613373"/>
            </a:xfrm>
            <a:prstGeom prst="rect">
              <a:avLst/>
            </a:prstGeom>
          </p:spPr>
          <p:txBody>
            <a:bodyPr wrap="square">
              <a:spAutoFit/>
            </a:bodyPr>
            <a:lstStyle/>
            <a:p>
              <a:pPr indent="457200">
                <a:lnSpc>
                  <a:spcPct val="150000"/>
                </a:lnSpc>
                <a:spcAft>
                  <a:spcPts val="1200"/>
                </a:spcAft>
              </a:pPr>
              <a:r>
                <a:rPr lang="zh-CN" altLang="en-US" sz="2400" b="1" dirty="0" smtClean="0">
                  <a:solidFill>
                    <a:srgbClr val="F20000"/>
                  </a:solidFill>
                  <a:latin typeface="微软雅黑" pitchFamily="34" charset="-122"/>
                  <a:ea typeface="微软雅黑" pitchFamily="34" charset="-122"/>
                </a:rPr>
                <a:t>夏季是面瘫的高发季节。</a:t>
              </a:r>
            </a:p>
            <a:p>
              <a:pPr indent="457200">
                <a:lnSpc>
                  <a:spcPct val="150000"/>
                </a:lnSpc>
              </a:pPr>
              <a:r>
                <a:rPr lang="zh-CN" altLang="en-US" sz="2000" dirty="0" smtClean="0">
                  <a:latin typeface="+mn-ea"/>
                </a:rPr>
                <a:t>夏季天气闷热，大量的汗液被排出体外，全身的汗毛孔处于开放状态，受到冷刺激后容易造成面部血循环流通不畅，引起面神经水肿，导致面瘫。”</a:t>
              </a:r>
            </a:p>
          </p:txBody>
        </p:sp>
        <p:pic>
          <p:nvPicPr>
            <p:cNvPr id="11" name="图片 10" descr="untitled.png"/>
            <p:cNvPicPr>
              <a:picLocks noChangeAspect="1"/>
            </p:cNvPicPr>
            <p:nvPr/>
          </p:nvPicPr>
          <p:blipFill>
            <a:blip r:embed="rId3" cstate="print"/>
            <a:srcRect l="18400" b="6218"/>
            <a:stretch>
              <a:fillRect/>
            </a:stretch>
          </p:blipFill>
          <p:spPr>
            <a:xfrm>
              <a:off x="5308613" y="1576313"/>
              <a:ext cx="2316165" cy="2190759"/>
            </a:xfrm>
            <a:prstGeom prst="rect">
              <a:avLst/>
            </a:prstGeom>
          </p:spPr>
        </p:pic>
        <p:sp>
          <p:nvSpPr>
            <p:cNvPr id="12" name="矩形 11"/>
            <p:cNvSpPr/>
            <p:nvPr/>
          </p:nvSpPr>
          <p:spPr>
            <a:xfrm>
              <a:off x="5308613" y="1525135"/>
              <a:ext cx="2316165" cy="2436125"/>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000" b="1" dirty="0" smtClean="0">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tx1">
                    <a:lumMod val="95000"/>
                    <a:lumOff val="5000"/>
                  </a:schemeClr>
                </a:solidFill>
                <a:latin typeface="微软雅黑" pitchFamily="34" charset="-122"/>
                <a:ea typeface="微软雅黑" pitchFamily="34" charset="-122"/>
              </a:rPr>
              <a:t>中暑的预防</a:t>
            </a:r>
            <a:endParaRPr lang="zh-CN" altLang="en-US" sz="2400" dirty="0"/>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4" name="组合 13"/>
          <p:cNvGrpSpPr>
            <a:grpSpLocks noChangeAspect="1"/>
          </p:cNvGrpSpPr>
          <p:nvPr/>
        </p:nvGrpSpPr>
        <p:grpSpPr>
          <a:xfrm>
            <a:off x="1070239" y="1052801"/>
            <a:ext cx="9959711" cy="5128856"/>
            <a:chOff x="555889" y="1334097"/>
            <a:chExt cx="7997913" cy="3118485"/>
          </a:xfrm>
        </p:grpSpPr>
        <p:sp>
          <p:nvSpPr>
            <p:cNvPr id="8" name="矩形 7"/>
            <p:cNvSpPr/>
            <p:nvPr/>
          </p:nvSpPr>
          <p:spPr>
            <a:xfrm>
              <a:off x="701378" y="1864856"/>
              <a:ext cx="7674764" cy="2376635"/>
            </a:xfrm>
            <a:prstGeom prst="rect">
              <a:avLst/>
            </a:prstGeom>
          </p:spPr>
          <p:txBody>
            <a:bodyPr wrap="square">
              <a:spAutoFit/>
            </a:bodyPr>
            <a:lstStyle/>
            <a:p>
              <a:pPr>
                <a:spcAft>
                  <a:spcPts val="1200"/>
                </a:spcAft>
                <a:buFont typeface="Wingdings" pitchFamily="2" charset="2"/>
                <a:buChar char="l"/>
              </a:pPr>
              <a:r>
                <a:rPr lang="zh-CN" altLang="en-US" dirty="0" smtClean="0">
                  <a:latin typeface="+mn-ea"/>
                </a:rPr>
                <a:t>勿贪凉，不要让风直吹身体 </a:t>
              </a:r>
            </a:p>
            <a:p>
              <a:pPr>
                <a:spcAft>
                  <a:spcPts val="1200"/>
                </a:spcAft>
                <a:buFont typeface="Wingdings" pitchFamily="2" charset="2"/>
                <a:buChar char="l"/>
              </a:pPr>
              <a:r>
                <a:rPr lang="zh-CN" altLang="en-US" dirty="0" smtClean="0">
                  <a:latin typeface="+mn-ea"/>
                </a:rPr>
                <a:t>夏季预防腰椎病、面瘫等，一定要避开冷风。“吹空调、电扇时，不要图一时之快，</a:t>
              </a:r>
              <a:r>
                <a:rPr lang="zh-CN" altLang="en-US" b="1" dirty="0" smtClean="0">
                  <a:latin typeface="+mn-ea"/>
                </a:rPr>
                <a:t>直吹久吹。</a:t>
              </a:r>
              <a:endParaRPr lang="zh-CN" altLang="en-US" dirty="0" smtClean="0">
                <a:latin typeface="+mn-ea"/>
              </a:endParaRPr>
            </a:p>
            <a:p>
              <a:pPr>
                <a:spcAft>
                  <a:spcPts val="1200"/>
                </a:spcAft>
                <a:buFont typeface="Wingdings" pitchFamily="2" charset="2"/>
                <a:buChar char="l"/>
              </a:pPr>
              <a:r>
                <a:rPr lang="zh-CN" altLang="en-US" dirty="0" smtClean="0">
                  <a:latin typeface="+mn-ea"/>
                </a:rPr>
                <a:t>在搭车、户外纳凉、洗浴、饮酒后，也应留意不要让风直吹头脸、腰等部位。”尤其是年老体弱、病后及患有高血压、关节炎等慢性疾病的人，更应多加留意。</a:t>
              </a:r>
            </a:p>
            <a:p>
              <a:pPr>
                <a:spcAft>
                  <a:spcPts val="1200"/>
                </a:spcAft>
                <a:buFont typeface="Wingdings" pitchFamily="2" charset="2"/>
                <a:buChar char="l"/>
              </a:pPr>
              <a:r>
                <a:rPr lang="zh-CN" altLang="en-US" dirty="0" smtClean="0">
                  <a:latin typeface="+mn-ea"/>
                </a:rPr>
                <a:t>家里使用空调时，</a:t>
              </a:r>
              <a:r>
                <a:rPr lang="zh-CN" altLang="en-US" b="1" dirty="0" smtClean="0">
                  <a:latin typeface="+mn-ea"/>
                </a:rPr>
                <a:t>建议把扇叶调节为向上的方向；</a:t>
              </a:r>
              <a:r>
                <a:rPr lang="zh-CN" altLang="en-US" dirty="0" smtClean="0">
                  <a:latin typeface="+mn-ea"/>
                </a:rPr>
                <a:t>电扇不要对着人直吹，</a:t>
              </a:r>
              <a:r>
                <a:rPr lang="zh-CN" altLang="en-US" b="1" dirty="0" smtClean="0">
                  <a:latin typeface="+mn-ea"/>
                </a:rPr>
                <a:t>最好让电扇向下吹</a:t>
              </a:r>
              <a:r>
                <a:rPr lang="zh-CN" altLang="en-US" dirty="0" smtClean="0">
                  <a:latin typeface="+mn-ea"/>
                </a:rPr>
                <a:t>；尽量减少吹穿堂风这样的对流风；开车时，车窗不要开一条小缝，建</a:t>
              </a:r>
              <a:r>
                <a:rPr lang="zh-CN" altLang="en-US" b="1" dirty="0" smtClean="0">
                  <a:latin typeface="+mn-ea"/>
                </a:rPr>
                <a:t>议打开三分之一。</a:t>
              </a:r>
              <a:endParaRPr lang="zh-CN" altLang="en-US" dirty="0" smtClean="0">
                <a:latin typeface="+mn-ea"/>
              </a:endParaRPr>
            </a:p>
            <a:p>
              <a:pPr>
                <a:spcAft>
                  <a:spcPts val="1200"/>
                </a:spcAft>
                <a:buFont typeface="Wingdings" pitchFamily="2" charset="2"/>
                <a:buChar char="l"/>
              </a:pPr>
              <a:r>
                <a:rPr lang="zh-CN" altLang="en-US" dirty="0" smtClean="0">
                  <a:latin typeface="+mn-ea"/>
                </a:rPr>
                <a:t>“疾病发生以后，不要耽误治疗，有的人容易终生留下后遗症。”医生提醒，除了注意控制空调的温度外，如果长时间待在空调房内，也可以多走动，不要长时间保持同一姿势。</a:t>
              </a:r>
              <a:endParaRPr lang="en-US" altLang="zh-CN" dirty="0" smtClean="0">
                <a:latin typeface="+mn-ea"/>
              </a:endParaRPr>
            </a:p>
            <a:p>
              <a:pPr>
                <a:spcAft>
                  <a:spcPts val="1200"/>
                </a:spcAft>
                <a:buFont typeface="Wingdings" pitchFamily="2" charset="2"/>
                <a:buChar char="l"/>
              </a:pPr>
              <a:r>
                <a:rPr lang="zh-CN" altLang="en-US" dirty="0" smtClean="0">
                  <a:latin typeface="+mn-ea"/>
                </a:rPr>
                <a:t>除了贪凉，与身体状况有一定的关系，压力大、比较疲劳、休息不好等，都会导致抵抗力下降，感受风邪后就更容易病发</a:t>
              </a:r>
            </a:p>
          </p:txBody>
        </p:sp>
        <p:sp>
          <p:nvSpPr>
            <p:cNvPr id="9" name="矩形 8"/>
            <p:cNvSpPr/>
            <p:nvPr/>
          </p:nvSpPr>
          <p:spPr>
            <a:xfrm>
              <a:off x="555889" y="1719619"/>
              <a:ext cx="7997913" cy="2732963"/>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400" b="1" dirty="0" smtClean="0">
                <a:latin typeface="微软雅黑" pitchFamily="34" charset="-122"/>
                <a:ea typeface="微软雅黑" pitchFamily="34" charset="-122"/>
              </a:endParaRPr>
            </a:p>
          </p:txBody>
        </p:sp>
        <p:sp>
          <p:nvSpPr>
            <p:cNvPr id="13" name="矩形 12"/>
            <p:cNvSpPr/>
            <p:nvPr/>
          </p:nvSpPr>
          <p:spPr>
            <a:xfrm>
              <a:off x="555889" y="1334097"/>
              <a:ext cx="7387108" cy="318132"/>
            </a:xfrm>
            <a:prstGeom prst="rect">
              <a:avLst/>
            </a:prstGeom>
          </p:spPr>
          <p:txBody>
            <a:bodyPr wrap="square">
              <a:spAutoFit/>
            </a:bodyPr>
            <a:lstStyle/>
            <a:p>
              <a:r>
                <a:rPr lang="en-US" altLang="zh-CN" sz="2800" b="1" dirty="0" smtClean="0">
                  <a:solidFill>
                    <a:srgbClr val="FF0000"/>
                  </a:solidFill>
                  <a:latin typeface="微软雅黑" pitchFamily="34" charset="-122"/>
                  <a:ea typeface="微软雅黑" pitchFamily="34" charset="-122"/>
                </a:rPr>
                <a:t>TIPS</a:t>
              </a:r>
              <a:r>
                <a:rPr lang="zh-CN" altLang="en-US" sz="2800" b="1" dirty="0" smtClean="0">
                  <a:solidFill>
                    <a:srgbClr val="FF0000"/>
                  </a:solidFill>
                  <a:latin typeface="微软雅黑" pitchFamily="34" charset="-122"/>
                  <a:ea typeface="微软雅黑" pitchFamily="34" charset="-122"/>
                </a:rPr>
                <a:t>：</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rgbClr val="00B050"/>
                </a:solidFill>
                <a:latin typeface="微软雅黑" pitchFamily="34" charset="-122"/>
                <a:ea typeface="微软雅黑" pitchFamily="34" charset="-122"/>
              </a:rPr>
              <a:t>中暑的急救</a:t>
            </a:r>
            <a:endParaRPr lang="zh-CN" altLang="en-US" sz="2400" dirty="0">
              <a:solidFill>
                <a:srgbClr val="00B050"/>
              </a:solidFill>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1" name="组合 10"/>
          <p:cNvGrpSpPr>
            <a:grpSpLocks noChangeAspect="1"/>
          </p:cNvGrpSpPr>
          <p:nvPr/>
        </p:nvGrpSpPr>
        <p:grpSpPr>
          <a:xfrm>
            <a:off x="1356136" y="1749813"/>
            <a:ext cx="9345201" cy="4079529"/>
            <a:chOff x="884649" y="2305702"/>
            <a:chExt cx="7827018" cy="2564384"/>
          </a:xfrm>
        </p:grpSpPr>
        <p:pic>
          <p:nvPicPr>
            <p:cNvPr id="5" name="Picture 4" descr="200567141718"/>
            <p:cNvPicPr>
              <a:picLocks noChangeAspect="1" noChangeArrowheads="1"/>
            </p:cNvPicPr>
            <p:nvPr/>
          </p:nvPicPr>
          <p:blipFill>
            <a:blip r:embed="rId3" cstate="print"/>
            <a:srcRect/>
            <a:stretch>
              <a:fillRect/>
            </a:stretch>
          </p:blipFill>
          <p:spPr bwMode="auto">
            <a:xfrm>
              <a:off x="4935344" y="2305702"/>
              <a:ext cx="3776323" cy="2564384"/>
            </a:xfrm>
            <a:prstGeom prst="rect">
              <a:avLst/>
            </a:prstGeom>
            <a:noFill/>
            <a:ln w="9525">
              <a:noFill/>
              <a:miter lim="800000"/>
              <a:headEnd/>
              <a:tailEnd/>
            </a:ln>
          </p:spPr>
        </p:pic>
        <p:grpSp>
          <p:nvGrpSpPr>
            <p:cNvPr id="7" name="组合 19"/>
            <p:cNvGrpSpPr>
              <a:grpSpLocks noChangeAspect="1"/>
            </p:cNvGrpSpPr>
            <p:nvPr/>
          </p:nvGrpSpPr>
          <p:grpSpPr>
            <a:xfrm>
              <a:off x="884649" y="2461600"/>
              <a:ext cx="593956" cy="451143"/>
              <a:chOff x="4854229" y="3344276"/>
              <a:chExt cx="653339" cy="661665"/>
            </a:xfrm>
          </p:grpSpPr>
          <p:sp>
            <p:nvSpPr>
              <p:cNvPr id="8" name="圆角矩形 7"/>
              <p:cNvSpPr>
                <a:spLocks noChangeAspect="1"/>
              </p:cNvSpPr>
              <p:nvPr/>
            </p:nvSpPr>
            <p:spPr>
              <a:xfrm rot="18929868">
                <a:off x="4854229" y="3344276"/>
                <a:ext cx="653339" cy="661665"/>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dirty="0">
                  <a:solidFill>
                    <a:prstClr val="white"/>
                  </a:solidFill>
                </a:endParaRPr>
              </a:p>
            </p:txBody>
          </p:sp>
          <p:sp>
            <p:nvSpPr>
              <p:cNvPr id="9" name="矩形 8"/>
              <p:cNvSpPr/>
              <p:nvPr/>
            </p:nvSpPr>
            <p:spPr>
              <a:xfrm>
                <a:off x="4978667" y="3453170"/>
                <a:ext cx="373929" cy="482371"/>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1</a:t>
                </a:r>
                <a:endParaRPr lang="zh-CN" altLang="en-US" sz="2000" b="1" dirty="0">
                  <a:solidFill>
                    <a:schemeClr val="bg1"/>
                  </a:solidFill>
                </a:endParaRPr>
              </a:p>
            </p:txBody>
          </p:sp>
        </p:grpSp>
        <p:sp>
          <p:nvSpPr>
            <p:cNvPr id="10" name="矩形 9"/>
            <p:cNvSpPr/>
            <p:nvPr/>
          </p:nvSpPr>
          <p:spPr>
            <a:xfrm>
              <a:off x="1718560" y="2444419"/>
              <a:ext cx="3044193" cy="638444"/>
            </a:xfrm>
            <a:prstGeom prst="rect">
              <a:avLst/>
            </a:prstGeom>
          </p:spPr>
          <p:txBody>
            <a:bodyPr wrap="square">
              <a:spAutoFit/>
            </a:bodyPr>
            <a:lstStyle/>
            <a:p>
              <a:r>
                <a:rPr lang="zh-CN" altLang="en-US" sz="2000" dirty="0" smtClean="0">
                  <a:latin typeface="微软雅黑" pitchFamily="34" charset="-122"/>
                  <a:ea typeface="微软雅黑" pitchFamily="34" charset="-122"/>
                </a:rPr>
                <a:t>迅速使病人脱离高温环境移至阴凉通处，解开或脱去外衣，取平卧位安静休息。</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rgbClr val="00B050"/>
                </a:solidFill>
                <a:latin typeface="微软雅黑" pitchFamily="34" charset="-122"/>
                <a:ea typeface="微软雅黑" pitchFamily="34" charset="-122"/>
              </a:rPr>
              <a:t>中暑的急救</a:t>
            </a:r>
            <a:endParaRPr lang="zh-CN" altLang="en-US" sz="2400" dirty="0">
              <a:solidFill>
                <a:srgbClr val="00B050"/>
              </a:solidFill>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3" name="组合 12"/>
          <p:cNvGrpSpPr>
            <a:grpSpLocks noChangeAspect="1"/>
          </p:cNvGrpSpPr>
          <p:nvPr/>
        </p:nvGrpSpPr>
        <p:grpSpPr>
          <a:xfrm>
            <a:off x="1117600" y="726185"/>
            <a:ext cx="9958054" cy="5717478"/>
            <a:chOff x="317500" y="1083373"/>
            <a:chExt cx="8352928" cy="3764438"/>
          </a:xfrm>
        </p:grpSpPr>
        <p:sp>
          <p:nvSpPr>
            <p:cNvPr id="4" name="TextBox 13"/>
            <p:cNvSpPr txBox="1">
              <a:spLocks noChangeArrowheads="1"/>
            </p:cNvSpPr>
            <p:nvPr/>
          </p:nvSpPr>
          <p:spPr bwMode="auto">
            <a:xfrm>
              <a:off x="5790108" y="1471855"/>
              <a:ext cx="2880320" cy="1238244"/>
            </a:xfrm>
            <a:prstGeom prst="rect">
              <a:avLst/>
            </a:prstGeom>
            <a:noFill/>
            <a:ln w="9525">
              <a:noFill/>
              <a:miter lim="800000"/>
            </a:ln>
          </p:spPr>
          <p:txBody>
            <a:bodyPr wrap="square">
              <a:spAutoFit/>
            </a:bodyPr>
            <a:lstStyle/>
            <a:p>
              <a:pPr>
                <a:spcAft>
                  <a:spcPts val="1200"/>
                </a:spcAft>
              </a:pPr>
              <a:r>
                <a:rPr lang="zh-CN" altLang="en-US" sz="2800" b="1" i="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dobe 楷体 Std R"/>
                </a:rPr>
                <a:t>重症中暑</a:t>
              </a:r>
              <a:endParaRPr lang="en-US" altLang="zh-CN" sz="2800" b="1" i="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dobe 楷体 Std R"/>
              </a:endParaRPr>
            </a:p>
            <a:p>
              <a:pPr marL="285750" indent="-285750">
                <a:spcAft>
                  <a:spcPts val="1200"/>
                </a:spcAft>
                <a:buClr>
                  <a:srgbClr val="FF0000"/>
                </a:buClr>
                <a:buFont typeface="Wingdings" panose="05000000000000000000" pitchFamily="2" charset="2"/>
                <a:buChar char="l"/>
              </a:pPr>
              <a:r>
                <a:rPr lang="zh-CN" altLang="en-US" dirty="0">
                  <a:solidFill>
                    <a:schemeClr val="bg2">
                      <a:lumMod val="10000"/>
                    </a:schemeClr>
                  </a:solidFill>
                  <a:latin typeface="微软雅黑" panose="020B0503020204020204" pitchFamily="34" charset="-122"/>
                  <a:ea typeface="微软雅黑" panose="020B0503020204020204" pitchFamily="34" charset="-122"/>
                  <a:cs typeface="Adobe 楷体 Std R"/>
                </a:rPr>
                <a:t>除轻度中暑表现外，还有热痉挛、腹痛、高热昏厥、昏迷、虚脱或休克</a:t>
              </a:r>
              <a:r>
                <a:rPr lang="zh-CN" altLang="en-US" dirty="0" smtClean="0">
                  <a:solidFill>
                    <a:schemeClr val="bg2">
                      <a:lumMod val="10000"/>
                    </a:schemeClr>
                  </a:solidFill>
                  <a:latin typeface="微软雅黑" panose="020B0503020204020204" pitchFamily="34" charset="-122"/>
                  <a:ea typeface="微软雅黑" panose="020B0503020204020204" pitchFamily="34" charset="-122"/>
                  <a:cs typeface="Adobe 楷体 Std R"/>
                </a:rPr>
                <a:t>现象。</a:t>
              </a:r>
              <a:r>
                <a:rPr lang="zh-CN" altLang="en-US" b="1" dirty="0" smtClean="0">
                  <a:solidFill>
                    <a:srgbClr val="FF0000"/>
                  </a:solidFill>
                  <a:latin typeface="微软雅黑" panose="020B0503020204020204" pitchFamily="34" charset="-122"/>
                  <a:ea typeface="微软雅黑" panose="020B0503020204020204" pitchFamily="34" charset="-122"/>
                  <a:cs typeface="Adobe 楷体 Std R"/>
                </a:rPr>
                <a:t>体温在 </a:t>
              </a:r>
              <a:r>
                <a:rPr lang="en-US" altLang="zh-CN" b="1" dirty="0" smtClean="0">
                  <a:solidFill>
                    <a:srgbClr val="FF0000"/>
                  </a:solidFill>
                  <a:latin typeface="微软雅黑" panose="020B0503020204020204" pitchFamily="34" charset="-122"/>
                  <a:ea typeface="微软雅黑" panose="020B0503020204020204" pitchFamily="34" charset="-122"/>
                  <a:cs typeface="Adobe 楷体 Std R"/>
                </a:rPr>
                <a:t>40℃</a:t>
              </a:r>
              <a:r>
                <a:rPr lang="zh-CN" altLang="en-US" b="1" dirty="0" smtClean="0">
                  <a:solidFill>
                    <a:srgbClr val="FF0000"/>
                  </a:solidFill>
                  <a:latin typeface="微软雅黑" panose="020B0503020204020204" pitchFamily="34" charset="-122"/>
                  <a:ea typeface="微软雅黑" panose="020B0503020204020204" pitchFamily="34" charset="-122"/>
                  <a:cs typeface="Adobe 楷体 Std R"/>
                </a:rPr>
                <a:t>以上；</a:t>
              </a:r>
              <a:endParaRPr lang="zh-CN" altLang="en-US" b="1" dirty="0">
                <a:solidFill>
                  <a:srgbClr val="FF0000"/>
                </a:solidFill>
                <a:latin typeface="微软雅黑" panose="020B0503020204020204" pitchFamily="34" charset="-122"/>
                <a:ea typeface="微软雅黑" panose="020B0503020204020204" pitchFamily="34" charset="-122"/>
                <a:cs typeface="Adobe 楷体 Std R"/>
              </a:endParaRPr>
            </a:p>
          </p:txBody>
        </p:sp>
        <p:sp>
          <p:nvSpPr>
            <p:cNvPr id="5" name="矩形 4"/>
            <p:cNvSpPr/>
            <p:nvPr/>
          </p:nvSpPr>
          <p:spPr>
            <a:xfrm>
              <a:off x="677540" y="2494932"/>
              <a:ext cx="1432461" cy="362933"/>
            </a:xfrm>
            <a:prstGeom prst="rect">
              <a:avLst/>
            </a:prstGeom>
          </p:spPr>
          <p:txBody>
            <a:bodyPr wrap="none">
              <a:spAutoFit/>
            </a:bodyPr>
            <a:lstStyle/>
            <a:p>
              <a:r>
                <a:rPr lang="zh-CN" altLang="en-US" sz="2800" b="1" i="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dobe 楷体 Std R"/>
                </a:rPr>
                <a:t>先兆中暑</a:t>
              </a:r>
              <a:endParaRPr lang="zh-CN" altLang="en-US" sz="2800" i="1" dirty="0">
                <a:solidFill>
                  <a:srgbClr val="FFFF00"/>
                </a:solidFill>
                <a:effectLst>
                  <a:outerShdw blurRad="38100" dist="38100" dir="2700000" algn="tl">
                    <a:srgbClr val="000000">
                      <a:alpha val="43137"/>
                    </a:srgbClr>
                  </a:outerShdw>
                </a:effectLst>
              </a:endParaRPr>
            </a:p>
          </p:txBody>
        </p:sp>
        <p:sp>
          <p:nvSpPr>
            <p:cNvPr id="6" name="矩形 5"/>
            <p:cNvSpPr/>
            <p:nvPr/>
          </p:nvSpPr>
          <p:spPr>
            <a:xfrm>
              <a:off x="317500" y="2872974"/>
              <a:ext cx="2668588" cy="1707923"/>
            </a:xfrm>
            <a:prstGeom prst="rect">
              <a:avLst/>
            </a:prstGeom>
          </p:spPr>
          <p:txBody>
            <a:bodyPr wrap="square">
              <a:spAutoFit/>
            </a:bodyPr>
            <a:lstStyle/>
            <a:p>
              <a:pPr marL="285750" indent="-285750">
                <a:spcAft>
                  <a:spcPts val="1200"/>
                </a:spcAft>
                <a:buClr>
                  <a:srgbClr val="FFFF00"/>
                </a:buClr>
                <a:buFont typeface="Wingdings" panose="05000000000000000000" pitchFamily="2" charset="2"/>
                <a:buChar char="l"/>
              </a:pPr>
              <a:r>
                <a:rPr lang="zh-CN" altLang="en-US" dirty="0">
                  <a:solidFill>
                    <a:schemeClr val="bg2">
                      <a:lumMod val="10000"/>
                    </a:schemeClr>
                  </a:solidFill>
                  <a:latin typeface="微软雅黑" panose="020B0503020204020204" pitchFamily="34" charset="-122"/>
                  <a:ea typeface="微软雅黑" panose="020B0503020204020204" pitchFamily="34" charset="-122"/>
                  <a:cs typeface="Adobe 楷体 Std R"/>
                </a:rPr>
                <a:t>表现</a:t>
              </a:r>
              <a:r>
                <a:rPr lang="zh-CN" altLang="en-US" dirty="0" smtClean="0">
                  <a:solidFill>
                    <a:schemeClr val="bg2">
                      <a:lumMod val="10000"/>
                    </a:schemeClr>
                  </a:solidFill>
                  <a:latin typeface="微软雅黑" panose="020B0503020204020204" pitchFamily="34" charset="-122"/>
                  <a:ea typeface="微软雅黑" panose="020B0503020204020204" pitchFamily="34" charset="-122"/>
                  <a:cs typeface="Adobe 楷体 Std R"/>
                </a:rPr>
                <a:t>为大汗、口渴、无力、头晕、眼花、耳鸣、恶心、心悸、注意力不集中、四肢发麻，</a:t>
              </a:r>
              <a:r>
                <a:rPr lang="zh-CN" altLang="en-US" b="1" dirty="0" smtClean="0">
                  <a:solidFill>
                    <a:srgbClr val="FF0000"/>
                  </a:solidFill>
                  <a:latin typeface="微软雅黑" panose="020B0503020204020204" pitchFamily="34" charset="-122"/>
                  <a:ea typeface="微软雅黑" panose="020B0503020204020204" pitchFamily="34" charset="-122"/>
                  <a:cs typeface="Adobe 楷体 Std R"/>
                </a:rPr>
                <a:t>体温不超过</a:t>
              </a:r>
              <a:r>
                <a:rPr lang="en-US" altLang="zh-CN" b="1" dirty="0" smtClean="0">
                  <a:solidFill>
                    <a:srgbClr val="FF0000"/>
                  </a:solidFill>
                  <a:latin typeface="微软雅黑" panose="020B0503020204020204" pitchFamily="34" charset="-122"/>
                  <a:ea typeface="微软雅黑" panose="020B0503020204020204" pitchFamily="34" charset="-122"/>
                  <a:cs typeface="Adobe 楷体 Std R"/>
                </a:rPr>
                <a:t>38℃</a:t>
              </a:r>
              <a:r>
                <a:rPr lang="zh-CN" altLang="en-US" dirty="0" smtClean="0">
                  <a:solidFill>
                    <a:srgbClr val="FF0000"/>
                  </a:solidFill>
                  <a:latin typeface="微软雅黑" panose="020B0503020204020204" pitchFamily="34" charset="-122"/>
                  <a:ea typeface="微软雅黑" panose="020B0503020204020204" pitchFamily="34" charset="-122"/>
                  <a:cs typeface="Adobe 楷体 Std R"/>
                </a:rPr>
                <a:t>；</a:t>
              </a:r>
              <a:endParaRPr lang="en-US" altLang="zh-CN" dirty="0" smtClean="0">
                <a:solidFill>
                  <a:srgbClr val="FF0000"/>
                </a:solidFill>
                <a:latin typeface="微软雅黑" panose="020B0503020204020204" pitchFamily="34" charset="-122"/>
                <a:ea typeface="微软雅黑" panose="020B0503020204020204" pitchFamily="34" charset="-122"/>
                <a:cs typeface="Adobe 楷体 Std R"/>
              </a:endParaRPr>
            </a:p>
            <a:p>
              <a:pPr marL="285750" indent="-285750">
                <a:spcAft>
                  <a:spcPts val="1200"/>
                </a:spcAft>
                <a:buClr>
                  <a:srgbClr val="FFFF00"/>
                </a:buClr>
                <a:buFont typeface="Wingdings" panose="05000000000000000000" pitchFamily="2" charset="2"/>
                <a:buChar char="l"/>
              </a:pPr>
              <a:r>
                <a:rPr lang="zh-CN" altLang="en-US" dirty="0" smtClean="0">
                  <a:solidFill>
                    <a:schemeClr val="bg2">
                      <a:lumMod val="10000"/>
                    </a:schemeClr>
                  </a:solidFill>
                  <a:latin typeface="微软雅黑" panose="020B0503020204020204" pitchFamily="34" charset="-122"/>
                  <a:ea typeface="微软雅黑" panose="020B0503020204020204" pitchFamily="34" charset="-122"/>
                  <a:cs typeface="Adobe 楷体 Std R"/>
                </a:rPr>
                <a:t>及时转移到阴凉通风处，补充水和盐分，短时间内即可恢复；</a:t>
              </a:r>
              <a:endParaRPr lang="en-US" altLang="zh-CN" dirty="0">
                <a:solidFill>
                  <a:schemeClr val="bg2">
                    <a:lumMod val="10000"/>
                  </a:schemeClr>
                </a:solidFill>
                <a:latin typeface="微软雅黑" panose="020B0503020204020204" pitchFamily="34" charset="-122"/>
                <a:ea typeface="微软雅黑" panose="020B0503020204020204" pitchFamily="34" charset="-122"/>
                <a:cs typeface="Adobe 楷体 Std R"/>
              </a:endParaRPr>
            </a:p>
          </p:txBody>
        </p:sp>
        <p:sp>
          <p:nvSpPr>
            <p:cNvPr id="7" name="矩形 6"/>
            <p:cNvSpPr/>
            <p:nvPr/>
          </p:nvSpPr>
          <p:spPr>
            <a:xfrm>
              <a:off x="3269828" y="1912335"/>
              <a:ext cx="1432461" cy="362933"/>
            </a:xfrm>
            <a:prstGeom prst="rect">
              <a:avLst/>
            </a:prstGeom>
          </p:spPr>
          <p:txBody>
            <a:bodyPr wrap="none">
              <a:spAutoFit/>
            </a:bodyPr>
            <a:lstStyle/>
            <a:p>
              <a:pPr>
                <a:spcAft>
                  <a:spcPts val="1200"/>
                </a:spcAft>
              </a:pPr>
              <a:r>
                <a:rPr lang="zh-CN" altLang="en-US" sz="2800" b="1" i="1" dirty="0">
                  <a:solidFill>
                    <a:schemeClr val="accent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dobe 楷体 Std R"/>
                </a:rPr>
                <a:t>轻度中暑</a:t>
              </a:r>
              <a:endParaRPr lang="en-US" altLang="zh-CN" sz="2800" b="1" i="1" dirty="0">
                <a:solidFill>
                  <a:schemeClr val="accent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dobe 楷体 Std R"/>
              </a:endParaRPr>
            </a:p>
          </p:txBody>
        </p:sp>
        <p:sp>
          <p:nvSpPr>
            <p:cNvPr id="8" name="矩形 7"/>
            <p:cNvSpPr/>
            <p:nvPr/>
          </p:nvSpPr>
          <p:spPr>
            <a:xfrm>
              <a:off x="3197820" y="2306926"/>
              <a:ext cx="2592288" cy="2006809"/>
            </a:xfrm>
            <a:prstGeom prst="rect">
              <a:avLst/>
            </a:prstGeom>
          </p:spPr>
          <p:txBody>
            <a:bodyPr wrap="square">
              <a:spAutoFit/>
            </a:bodyPr>
            <a:lstStyle/>
            <a:p>
              <a:pPr marL="285750" indent="-285750">
                <a:spcAft>
                  <a:spcPts val="1200"/>
                </a:spcAft>
                <a:buClr>
                  <a:schemeClr val="accent6"/>
                </a:buClr>
                <a:buFont typeface="Wingdings" panose="05000000000000000000" pitchFamily="2" charset="2"/>
                <a:buChar char="l"/>
              </a:pPr>
              <a:r>
                <a:rPr lang="zh-CN" altLang="en-US" dirty="0">
                  <a:solidFill>
                    <a:schemeClr val="bg2">
                      <a:lumMod val="10000"/>
                    </a:schemeClr>
                  </a:solidFill>
                  <a:latin typeface="微软雅黑" panose="020B0503020204020204" pitchFamily="34" charset="-122"/>
                  <a:ea typeface="微软雅黑" panose="020B0503020204020204" pitchFamily="34" charset="-122"/>
                  <a:cs typeface="Adobe 楷体 Std R"/>
                </a:rPr>
                <a:t>除以上症状外，</a:t>
              </a:r>
              <a:r>
                <a:rPr lang="zh-CN" altLang="en-US" b="1" dirty="0">
                  <a:solidFill>
                    <a:srgbClr val="FF0000"/>
                  </a:solidFill>
                  <a:latin typeface="微软雅黑" panose="020B0503020204020204" pitchFamily="34" charset="-122"/>
                  <a:ea typeface="微软雅黑" panose="020B0503020204020204" pitchFamily="34" charset="-122"/>
                  <a:cs typeface="Adobe 楷体 Std R"/>
                </a:rPr>
                <a:t>体温在</a:t>
              </a:r>
              <a:r>
                <a:rPr lang="en-US" altLang="zh-CN" b="1" dirty="0">
                  <a:solidFill>
                    <a:srgbClr val="FF0000"/>
                  </a:solidFill>
                  <a:latin typeface="微软雅黑" panose="020B0503020204020204" pitchFamily="34" charset="-122"/>
                  <a:ea typeface="微软雅黑" panose="020B0503020204020204" pitchFamily="34" charset="-122"/>
                  <a:cs typeface="Adobe 楷体 Std R"/>
                </a:rPr>
                <a:t>38 ℃</a:t>
              </a:r>
              <a:r>
                <a:rPr lang="zh-CN" altLang="en-US" b="1" dirty="0">
                  <a:solidFill>
                    <a:srgbClr val="FF0000"/>
                  </a:solidFill>
                  <a:latin typeface="微软雅黑" panose="020B0503020204020204" pitchFamily="34" charset="-122"/>
                  <a:ea typeface="微软雅黑" panose="020B0503020204020204" pitchFamily="34" charset="-122"/>
                  <a:cs typeface="Adobe 楷体 Std R"/>
                </a:rPr>
                <a:t>以上</a:t>
              </a:r>
              <a:r>
                <a:rPr lang="zh-CN" altLang="en-US" dirty="0" smtClean="0">
                  <a:solidFill>
                    <a:schemeClr val="bg2">
                      <a:lumMod val="10000"/>
                    </a:schemeClr>
                  </a:solidFill>
                  <a:latin typeface="微软雅黑" panose="020B0503020204020204" pitchFamily="34" charset="-122"/>
                  <a:ea typeface="微软雅黑" panose="020B0503020204020204" pitchFamily="34" charset="-122"/>
                  <a:cs typeface="Adobe 楷体 Std R"/>
                </a:rPr>
                <a:t>、面色潮红或苍白，大汗，皮肤湿冷，脉搏细弱，心率快，血压下降等呼吸及循环衰竭的症状及体征；</a:t>
              </a:r>
              <a:endParaRPr lang="en-US" altLang="zh-CN" dirty="0" smtClean="0">
                <a:solidFill>
                  <a:schemeClr val="bg2">
                    <a:lumMod val="10000"/>
                  </a:schemeClr>
                </a:solidFill>
                <a:latin typeface="微软雅黑" panose="020B0503020204020204" pitchFamily="34" charset="-122"/>
                <a:ea typeface="微软雅黑" panose="020B0503020204020204" pitchFamily="34" charset="-122"/>
                <a:cs typeface="Adobe 楷体 Std R"/>
              </a:endParaRPr>
            </a:p>
            <a:p>
              <a:pPr marL="285750" indent="-285750">
                <a:spcAft>
                  <a:spcPts val="1200"/>
                </a:spcAft>
                <a:buClr>
                  <a:schemeClr val="accent6"/>
                </a:buClr>
                <a:buFont typeface="Wingdings" panose="05000000000000000000" pitchFamily="2" charset="2"/>
                <a:buChar char="l"/>
              </a:pPr>
              <a:r>
                <a:rPr lang="zh-CN" altLang="en-US" dirty="0" smtClean="0">
                  <a:solidFill>
                    <a:schemeClr val="bg2">
                      <a:lumMod val="10000"/>
                    </a:schemeClr>
                  </a:solidFill>
                  <a:latin typeface="微软雅黑" panose="020B0503020204020204" pitchFamily="34" charset="-122"/>
                  <a:ea typeface="微软雅黑" panose="020B0503020204020204" pitchFamily="34" charset="-122"/>
                  <a:cs typeface="Adobe 楷体 Std R"/>
                </a:rPr>
                <a:t>如及时处理，往往可于数小时内恢复。 </a:t>
              </a:r>
            </a:p>
            <a:p>
              <a:pPr marL="285750" indent="-285750">
                <a:spcAft>
                  <a:spcPts val="1200"/>
                </a:spcAft>
                <a:buClr>
                  <a:schemeClr val="accent6"/>
                </a:buClr>
                <a:buFont typeface="Wingdings" panose="05000000000000000000" pitchFamily="2" charset="2"/>
                <a:buChar char="l"/>
              </a:pPr>
              <a:endParaRPr lang="en-US" altLang="zh-CN" dirty="0">
                <a:solidFill>
                  <a:schemeClr val="bg2">
                    <a:lumMod val="10000"/>
                  </a:schemeClr>
                </a:solidFill>
                <a:latin typeface="微软雅黑" panose="020B0503020204020204" pitchFamily="34" charset="-122"/>
                <a:ea typeface="微软雅黑" panose="020B0503020204020204" pitchFamily="34" charset="-122"/>
                <a:cs typeface="Adobe 楷体 Std R"/>
              </a:endParaRPr>
            </a:p>
          </p:txBody>
        </p:sp>
        <p:grpSp>
          <p:nvGrpSpPr>
            <p:cNvPr id="9" name="组合 18"/>
            <p:cNvGrpSpPr/>
            <p:nvPr/>
          </p:nvGrpSpPr>
          <p:grpSpPr>
            <a:xfrm>
              <a:off x="4188331" y="3211933"/>
              <a:ext cx="3203555" cy="1635878"/>
              <a:chOff x="3480659" y="2660595"/>
              <a:chExt cx="3032848" cy="2092325"/>
            </a:xfrm>
          </p:grpSpPr>
          <p:sp>
            <p:nvSpPr>
              <p:cNvPr id="10" name="Freeform 7"/>
              <p:cNvSpPr>
                <a:spLocks/>
              </p:cNvSpPr>
              <p:nvPr/>
            </p:nvSpPr>
            <p:spPr bwMode="auto">
              <a:xfrm>
                <a:off x="3480659" y="3822963"/>
                <a:ext cx="1657350" cy="925513"/>
              </a:xfrm>
              <a:custGeom>
                <a:avLst/>
                <a:gdLst>
                  <a:gd name="T0" fmla="*/ 904 w 1044"/>
                  <a:gd name="T1" fmla="*/ 545 h 583"/>
                  <a:gd name="T2" fmla="*/ 774 w 1044"/>
                  <a:gd name="T3" fmla="*/ 515 h 583"/>
                  <a:gd name="T4" fmla="*/ 651 w 1044"/>
                  <a:gd name="T5" fmla="*/ 456 h 583"/>
                  <a:gd name="T6" fmla="*/ 540 w 1044"/>
                  <a:gd name="T7" fmla="*/ 371 h 583"/>
                  <a:gd name="T8" fmla="*/ 441 w 1044"/>
                  <a:gd name="T9" fmla="*/ 264 h 583"/>
                  <a:gd name="T10" fmla="*/ 356 w 1044"/>
                  <a:gd name="T11" fmla="*/ 142 h 583"/>
                  <a:gd name="T12" fmla="*/ 288 w 1044"/>
                  <a:gd name="T13" fmla="*/ 0 h 583"/>
                  <a:gd name="T14" fmla="*/ 0 w 1044"/>
                  <a:gd name="T15" fmla="*/ 9 h 583"/>
                  <a:gd name="T16" fmla="*/ 68 w 1044"/>
                  <a:gd name="T17" fmla="*/ 156 h 583"/>
                  <a:gd name="T18" fmla="*/ 151 w 1044"/>
                  <a:gd name="T19" fmla="*/ 286 h 583"/>
                  <a:gd name="T20" fmla="*/ 248 w 1044"/>
                  <a:gd name="T21" fmla="*/ 397 h 583"/>
                  <a:gd name="T22" fmla="*/ 359 w 1044"/>
                  <a:gd name="T23" fmla="*/ 486 h 583"/>
                  <a:gd name="T24" fmla="*/ 479 w 1044"/>
                  <a:gd name="T25" fmla="*/ 550 h 583"/>
                  <a:gd name="T26" fmla="*/ 609 w 1044"/>
                  <a:gd name="T27" fmla="*/ 583 h 583"/>
                  <a:gd name="T28" fmla="*/ 746 w 1044"/>
                  <a:gd name="T29" fmla="*/ 583 h 583"/>
                  <a:gd name="T30" fmla="*/ 1044 w 1044"/>
                  <a:gd name="T31" fmla="*/ 543 h 583"/>
                  <a:gd name="T32" fmla="*/ 904 w 1044"/>
                  <a:gd name="T33" fmla="*/ 5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4" h="583">
                    <a:moveTo>
                      <a:pt x="904" y="545"/>
                    </a:moveTo>
                    <a:lnTo>
                      <a:pt x="774" y="515"/>
                    </a:lnTo>
                    <a:lnTo>
                      <a:pt x="651" y="456"/>
                    </a:lnTo>
                    <a:lnTo>
                      <a:pt x="540" y="371"/>
                    </a:lnTo>
                    <a:lnTo>
                      <a:pt x="441" y="264"/>
                    </a:lnTo>
                    <a:lnTo>
                      <a:pt x="356" y="142"/>
                    </a:lnTo>
                    <a:lnTo>
                      <a:pt x="288" y="0"/>
                    </a:lnTo>
                    <a:lnTo>
                      <a:pt x="0" y="9"/>
                    </a:lnTo>
                    <a:lnTo>
                      <a:pt x="68" y="156"/>
                    </a:lnTo>
                    <a:lnTo>
                      <a:pt x="151" y="286"/>
                    </a:lnTo>
                    <a:lnTo>
                      <a:pt x="248" y="397"/>
                    </a:lnTo>
                    <a:lnTo>
                      <a:pt x="359" y="486"/>
                    </a:lnTo>
                    <a:lnTo>
                      <a:pt x="479" y="550"/>
                    </a:lnTo>
                    <a:lnTo>
                      <a:pt x="609" y="583"/>
                    </a:lnTo>
                    <a:lnTo>
                      <a:pt x="746" y="583"/>
                    </a:lnTo>
                    <a:lnTo>
                      <a:pt x="1044" y="543"/>
                    </a:lnTo>
                    <a:lnTo>
                      <a:pt x="904" y="545"/>
                    </a:lnTo>
                    <a:close/>
                  </a:path>
                </a:pathLst>
              </a:custGeom>
              <a:gradFill rotWithShape="1">
                <a:gsLst>
                  <a:gs pos="0">
                    <a:srgbClr val="92D050"/>
                  </a:gs>
                  <a:gs pos="100000">
                    <a:srgbClr val="FFC000"/>
                  </a:gs>
                </a:gsLst>
                <a:lin ang="54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endParaRPr>
              </a:p>
            </p:txBody>
          </p:sp>
          <p:sp>
            <p:nvSpPr>
              <p:cNvPr id="11" name="Freeform 8"/>
              <p:cNvSpPr>
                <a:spLocks/>
              </p:cNvSpPr>
              <p:nvPr/>
            </p:nvSpPr>
            <p:spPr bwMode="auto">
              <a:xfrm>
                <a:off x="4619620" y="2660595"/>
                <a:ext cx="1893887" cy="2092325"/>
              </a:xfrm>
              <a:custGeom>
                <a:avLst/>
                <a:gdLst>
                  <a:gd name="T0" fmla="*/ 1165 w 1193"/>
                  <a:gd name="T1" fmla="*/ 404 h 1318"/>
                  <a:gd name="T2" fmla="*/ 1127 w 1193"/>
                  <a:gd name="T3" fmla="*/ 276 h 1318"/>
                  <a:gd name="T4" fmla="*/ 1080 w 1193"/>
                  <a:gd name="T5" fmla="*/ 142 h 1318"/>
                  <a:gd name="T6" fmla="*/ 1021 w 1193"/>
                  <a:gd name="T7" fmla="*/ 0 h 1318"/>
                  <a:gd name="T8" fmla="*/ 933 w 1193"/>
                  <a:gd name="T9" fmla="*/ 130 h 1318"/>
                  <a:gd name="T10" fmla="*/ 834 w 1193"/>
                  <a:gd name="T11" fmla="*/ 262 h 1318"/>
                  <a:gd name="T12" fmla="*/ 725 w 1193"/>
                  <a:gd name="T13" fmla="*/ 392 h 1318"/>
                  <a:gd name="T14" fmla="*/ 605 w 1193"/>
                  <a:gd name="T15" fmla="*/ 522 h 1318"/>
                  <a:gd name="T16" fmla="*/ 761 w 1193"/>
                  <a:gd name="T17" fmla="*/ 522 h 1318"/>
                  <a:gd name="T18" fmla="*/ 669 w 1193"/>
                  <a:gd name="T19" fmla="*/ 746 h 1318"/>
                  <a:gd name="T20" fmla="*/ 555 w 1193"/>
                  <a:gd name="T21" fmla="*/ 938 h 1318"/>
                  <a:gd name="T22" fmla="*/ 425 w 1193"/>
                  <a:gd name="T23" fmla="*/ 1093 h 1318"/>
                  <a:gd name="T24" fmla="*/ 288 w 1193"/>
                  <a:gd name="T25" fmla="*/ 1207 h 1318"/>
                  <a:gd name="T26" fmla="*/ 144 w 1193"/>
                  <a:gd name="T27" fmla="*/ 1282 h 1318"/>
                  <a:gd name="T28" fmla="*/ 0 w 1193"/>
                  <a:gd name="T29" fmla="*/ 1318 h 1318"/>
                  <a:gd name="T30" fmla="*/ 298 w 1193"/>
                  <a:gd name="T31" fmla="*/ 1280 h 1318"/>
                  <a:gd name="T32" fmla="*/ 442 w 1193"/>
                  <a:gd name="T33" fmla="*/ 1245 h 1318"/>
                  <a:gd name="T34" fmla="*/ 586 w 1193"/>
                  <a:gd name="T35" fmla="*/ 1171 h 1318"/>
                  <a:gd name="T36" fmla="*/ 725 w 1193"/>
                  <a:gd name="T37" fmla="*/ 1063 h 1318"/>
                  <a:gd name="T38" fmla="*/ 855 w 1193"/>
                  <a:gd name="T39" fmla="*/ 914 h 1318"/>
                  <a:gd name="T40" fmla="*/ 969 w 1193"/>
                  <a:gd name="T41" fmla="*/ 734 h 1318"/>
                  <a:gd name="T42" fmla="*/ 1061 w 1193"/>
                  <a:gd name="T43" fmla="*/ 522 h 1318"/>
                  <a:gd name="T44" fmla="*/ 1193 w 1193"/>
                  <a:gd name="T45" fmla="*/ 524 h 1318"/>
                  <a:gd name="T46" fmla="*/ 1165 w 1193"/>
                  <a:gd name="T47" fmla="*/ 404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3" h="1318">
                    <a:moveTo>
                      <a:pt x="1165" y="404"/>
                    </a:moveTo>
                    <a:lnTo>
                      <a:pt x="1127" y="276"/>
                    </a:lnTo>
                    <a:lnTo>
                      <a:pt x="1080" y="142"/>
                    </a:lnTo>
                    <a:lnTo>
                      <a:pt x="1021" y="0"/>
                    </a:lnTo>
                    <a:lnTo>
                      <a:pt x="933" y="130"/>
                    </a:lnTo>
                    <a:lnTo>
                      <a:pt x="834" y="262"/>
                    </a:lnTo>
                    <a:lnTo>
                      <a:pt x="725" y="392"/>
                    </a:lnTo>
                    <a:lnTo>
                      <a:pt x="605" y="522"/>
                    </a:lnTo>
                    <a:lnTo>
                      <a:pt x="761" y="522"/>
                    </a:lnTo>
                    <a:lnTo>
                      <a:pt x="669" y="746"/>
                    </a:lnTo>
                    <a:lnTo>
                      <a:pt x="555" y="938"/>
                    </a:lnTo>
                    <a:lnTo>
                      <a:pt x="425" y="1093"/>
                    </a:lnTo>
                    <a:lnTo>
                      <a:pt x="288" y="1207"/>
                    </a:lnTo>
                    <a:lnTo>
                      <a:pt x="144" y="1282"/>
                    </a:lnTo>
                    <a:lnTo>
                      <a:pt x="0" y="1318"/>
                    </a:lnTo>
                    <a:lnTo>
                      <a:pt x="298" y="1280"/>
                    </a:lnTo>
                    <a:lnTo>
                      <a:pt x="442" y="1245"/>
                    </a:lnTo>
                    <a:lnTo>
                      <a:pt x="586" y="1171"/>
                    </a:lnTo>
                    <a:lnTo>
                      <a:pt x="725" y="1063"/>
                    </a:lnTo>
                    <a:lnTo>
                      <a:pt x="855" y="914"/>
                    </a:lnTo>
                    <a:lnTo>
                      <a:pt x="969" y="734"/>
                    </a:lnTo>
                    <a:lnTo>
                      <a:pt x="1061" y="522"/>
                    </a:lnTo>
                    <a:lnTo>
                      <a:pt x="1193" y="524"/>
                    </a:lnTo>
                    <a:lnTo>
                      <a:pt x="1165" y="404"/>
                    </a:lnTo>
                    <a:close/>
                  </a:path>
                </a:pathLst>
              </a:custGeom>
              <a:gradFill rotWithShape="1">
                <a:gsLst>
                  <a:gs pos="0">
                    <a:srgbClr val="FF0000"/>
                  </a:gs>
                  <a:gs pos="100000">
                    <a:srgbClr val="FFC000"/>
                  </a:gs>
                </a:gsLst>
                <a:lin ang="54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endParaRPr>
              </a:p>
            </p:txBody>
          </p:sp>
        </p:grpSp>
        <p:pic>
          <p:nvPicPr>
            <p:cNvPr id="12" name="图片 11" descr="1757480e02ac7fe.png"/>
            <p:cNvPicPr>
              <a:picLocks noChangeAspect="1"/>
            </p:cNvPicPr>
            <p:nvPr/>
          </p:nvPicPr>
          <p:blipFill>
            <a:blip r:embed="rId3" cstate="print"/>
            <a:stretch>
              <a:fillRect/>
            </a:stretch>
          </p:blipFill>
          <p:spPr>
            <a:xfrm>
              <a:off x="555890" y="1083373"/>
              <a:ext cx="1915849" cy="1379411"/>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20141126113577367736.jpg"/>
          <p:cNvPicPr>
            <a:picLocks noChangeAspect="1"/>
          </p:cNvPicPr>
          <p:nvPr/>
        </p:nvPicPr>
        <p:blipFill>
          <a:blip r:embed="rId2" cstate="print"/>
          <a:stretch>
            <a:fillRect/>
          </a:stretch>
        </p:blipFill>
        <p:spPr>
          <a:xfrm>
            <a:off x="298710" y="2077450"/>
            <a:ext cx="3887528" cy="3037475"/>
          </a:xfrm>
          <a:prstGeom prst="rect">
            <a:avLst/>
          </a:prstGeom>
        </p:spPr>
      </p:pic>
      <p:sp>
        <p:nvSpPr>
          <p:cNvPr id="28" name="矩形 27"/>
          <p:cNvSpPr/>
          <p:nvPr/>
        </p:nvSpPr>
        <p:spPr>
          <a:xfrm>
            <a:off x="4629139" y="2620373"/>
            <a:ext cx="6815145" cy="1785104"/>
          </a:xfrm>
          <a:prstGeom prst="rect">
            <a:avLst/>
          </a:prstGeom>
        </p:spPr>
        <p:txBody>
          <a:bodyPr wrap="square">
            <a:spAutoFit/>
          </a:bodyPr>
          <a:lstStyle/>
          <a:p>
            <a:pPr indent="457200">
              <a:lnSpc>
                <a:spcPts val="2400"/>
              </a:lnSpc>
              <a:spcAft>
                <a:spcPts val="1200"/>
              </a:spcAft>
            </a:pPr>
            <a:r>
              <a:rPr lang="en-US" altLang="zh-CN" sz="2000" dirty="0" smtClean="0">
                <a:latin typeface="微软雅黑" pitchFamily="34" charset="-122"/>
                <a:ea typeface="微软雅黑" pitchFamily="34" charset="-122"/>
              </a:rPr>
              <a:t>2012</a:t>
            </a:r>
            <a:r>
              <a:rPr lang="zh-CN" altLang="en-US" sz="2000" dirty="0" smtClean="0">
                <a:latin typeface="微软雅黑" pitchFamily="34" charset="-122"/>
                <a:ea typeface="微软雅黑" pitchFamily="34" charset="-122"/>
              </a:rPr>
              <a:t>年</a:t>
            </a:r>
            <a:r>
              <a:rPr lang="en-US" altLang="zh-CN" sz="2000" dirty="0" smtClean="0">
                <a:latin typeface="微软雅黑" pitchFamily="34" charset="-122"/>
                <a:ea typeface="微软雅黑" pitchFamily="34" charset="-122"/>
              </a:rPr>
              <a:t>6</a:t>
            </a:r>
            <a:r>
              <a:rPr lang="zh-CN" altLang="en-US" sz="2000" dirty="0" smtClean="0">
                <a:latin typeface="微软雅黑" pitchFamily="34" charset="-122"/>
                <a:ea typeface="微软雅黑" pitchFamily="34" charset="-122"/>
              </a:rPr>
              <a:t>月</a:t>
            </a:r>
            <a:r>
              <a:rPr lang="en-US" altLang="zh-CN" sz="2000" dirty="0" smtClean="0">
                <a:latin typeface="微软雅黑" pitchFamily="34" charset="-122"/>
                <a:ea typeface="微软雅黑" pitchFamily="34" charset="-122"/>
              </a:rPr>
              <a:t>29</a:t>
            </a:r>
            <a:r>
              <a:rPr lang="zh-CN" altLang="en-US" sz="2000" dirty="0" smtClean="0">
                <a:latin typeface="微软雅黑" pitchFamily="34" charset="-122"/>
                <a:ea typeface="微软雅黑" pitchFamily="34" charset="-122"/>
              </a:rPr>
              <a:t>日，全国总工会、国家安全生产监督管理总局、卫生部、人力资源和社会保障部印发的</a:t>
            </a:r>
            <a:r>
              <a:rPr lang="en-US" altLang="zh-CN" sz="2000" b="1" dirty="0" smtClean="0">
                <a:solidFill>
                  <a:srgbClr val="FF0000"/>
                </a:solidFill>
                <a:latin typeface="微软雅黑" pitchFamily="34" charset="-122"/>
                <a:ea typeface="微软雅黑" pitchFamily="34" charset="-122"/>
              </a:rPr>
              <a:t>《</a:t>
            </a:r>
            <a:r>
              <a:rPr lang="zh-CN" altLang="en-US" sz="2000" b="1" dirty="0" smtClean="0">
                <a:solidFill>
                  <a:srgbClr val="FF0000"/>
                </a:solidFill>
                <a:latin typeface="微软雅黑" pitchFamily="34" charset="-122"/>
                <a:ea typeface="微软雅黑" pitchFamily="34" charset="-122"/>
              </a:rPr>
              <a:t>防暑降温措施管理办法</a:t>
            </a:r>
            <a:r>
              <a:rPr lang="en-US" altLang="zh-CN" sz="2000" b="1" dirty="0" smtClean="0">
                <a:solidFill>
                  <a:srgbClr val="FF0000"/>
                </a:solidFill>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中，</a:t>
            </a:r>
            <a:r>
              <a:rPr lang="zh-CN" altLang="en-US" sz="2000" b="1" dirty="0" smtClean="0">
                <a:latin typeface="微软雅黑" pitchFamily="34" charset="-122"/>
                <a:ea typeface="微软雅黑" pitchFamily="34" charset="-122"/>
              </a:rPr>
              <a:t>首次对“高温天气”作了明确规定</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indent="457200">
              <a:lnSpc>
                <a:spcPts val="2400"/>
              </a:lnSpc>
              <a:spcAft>
                <a:spcPts val="1200"/>
              </a:spcAft>
            </a:pP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办法</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指出，高温天气就是指地市级以上气象主管部门所属气象台站向公众发布的日最高气温</a:t>
            </a:r>
            <a:r>
              <a:rPr lang="en-US" altLang="zh-CN" sz="2000" dirty="0" smtClean="0">
                <a:latin typeface="微软雅黑" pitchFamily="34" charset="-122"/>
                <a:ea typeface="微软雅黑" pitchFamily="34" charset="-122"/>
              </a:rPr>
              <a:t>35℃</a:t>
            </a:r>
            <a:r>
              <a:rPr lang="zh-CN" altLang="en-US" sz="2000" dirty="0" smtClean="0">
                <a:latin typeface="微软雅黑" pitchFamily="34" charset="-122"/>
                <a:ea typeface="微软雅黑" pitchFamily="34" charset="-122"/>
              </a:rPr>
              <a:t>以上的天气。</a:t>
            </a:r>
            <a:endParaRPr lang="zh-CN" altLang="en-US" sz="2000" dirty="0">
              <a:latin typeface="微软雅黑" pitchFamily="34" charset="-122"/>
              <a:ea typeface="微软雅黑" pitchFamily="34" charset="-122"/>
            </a:endParaRPr>
          </a:p>
        </p:txBody>
      </p:sp>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“高温</a:t>
            </a:r>
            <a:r>
              <a:rPr lang="zh-CN" altLang="en-US" sz="2400" b="1" smtClean="0">
                <a:latin typeface="微软雅黑" panose="020B0503020204020204" pitchFamily="34" charset="-122"/>
                <a:ea typeface="微软雅黑" panose="020B0503020204020204" pitchFamily="34" charset="-122"/>
              </a:rPr>
              <a:t>天气“的定义</a:t>
            </a:r>
            <a:endParaRPr lang="zh-CN" altLang="en-US" sz="2400" b="1" dirty="0">
              <a:latin typeface="微软雅黑" panose="020B0503020204020204" pitchFamily="34" charset="-122"/>
              <a:ea typeface="微软雅黑" panose="020B0503020204020204" pitchFamily="34" charset="-122"/>
            </a:endParaRPr>
          </a:p>
        </p:txBody>
      </p:sp>
      <p:pic>
        <p:nvPicPr>
          <p:cNvPr id="30" name="图片 29" descr="59821a7caabf9_610.png"/>
          <p:cNvPicPr>
            <a:picLocks noChangeAspect="1"/>
          </p:cNvPicPr>
          <p:nvPr/>
        </p:nvPicPr>
        <p:blipFill>
          <a:blip r:embed="rId3" cstate="print"/>
          <a:stretch>
            <a:fillRect/>
          </a:stretch>
        </p:blipFill>
        <p:spPr>
          <a:xfrm>
            <a:off x="14288" y="114298"/>
            <a:ext cx="599863" cy="57626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rgbClr val="00B050"/>
                </a:solidFill>
                <a:latin typeface="微软雅黑" pitchFamily="34" charset="-122"/>
                <a:ea typeface="微软雅黑" pitchFamily="34" charset="-122"/>
              </a:rPr>
              <a:t>中暑的急救</a:t>
            </a:r>
            <a:endParaRPr lang="zh-CN" altLang="en-US" sz="2400" dirty="0">
              <a:solidFill>
                <a:srgbClr val="00B050"/>
              </a:solidFill>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0" name="组合 9"/>
          <p:cNvGrpSpPr>
            <a:grpSpLocks noChangeAspect="1"/>
          </p:cNvGrpSpPr>
          <p:nvPr/>
        </p:nvGrpSpPr>
        <p:grpSpPr>
          <a:xfrm>
            <a:off x="1113248" y="1688499"/>
            <a:ext cx="9873410" cy="3966614"/>
            <a:chOff x="884649" y="1817765"/>
            <a:chExt cx="8053745" cy="2406789"/>
          </a:xfrm>
        </p:grpSpPr>
        <p:grpSp>
          <p:nvGrpSpPr>
            <p:cNvPr id="5" name="组合 19"/>
            <p:cNvGrpSpPr>
              <a:grpSpLocks noChangeAspect="1"/>
            </p:cNvGrpSpPr>
            <p:nvPr/>
          </p:nvGrpSpPr>
          <p:grpSpPr>
            <a:xfrm>
              <a:off x="884649" y="1850880"/>
              <a:ext cx="593956" cy="463446"/>
              <a:chOff x="4854229" y="2448568"/>
              <a:chExt cx="653339" cy="679709"/>
            </a:xfrm>
          </p:grpSpPr>
          <p:sp>
            <p:nvSpPr>
              <p:cNvPr id="6" name="圆角矩形 5"/>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7" name="矩形 6"/>
              <p:cNvSpPr/>
              <p:nvPr/>
            </p:nvSpPr>
            <p:spPr>
              <a:xfrm>
                <a:off x="4978667" y="2557462"/>
                <a:ext cx="446459" cy="570815"/>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2</a:t>
                </a:r>
                <a:endParaRPr lang="zh-CN" altLang="en-US" sz="2000" b="1" dirty="0">
                  <a:solidFill>
                    <a:schemeClr val="bg1"/>
                  </a:solidFill>
                </a:endParaRPr>
              </a:p>
            </p:txBody>
          </p:sp>
        </p:grpSp>
        <p:sp>
          <p:nvSpPr>
            <p:cNvPr id="8" name="矩形 7"/>
            <p:cNvSpPr/>
            <p:nvPr/>
          </p:nvSpPr>
          <p:spPr>
            <a:xfrm>
              <a:off x="1784201" y="1939417"/>
              <a:ext cx="3620311" cy="1934699"/>
            </a:xfrm>
            <a:prstGeom prst="rect">
              <a:avLst/>
            </a:prstGeom>
          </p:spPr>
          <p:txBody>
            <a:bodyPr wrap="square">
              <a:spAutoFit/>
            </a:bodyPr>
            <a:lstStyle/>
            <a:p>
              <a:pPr indent="-98425">
                <a:lnSpc>
                  <a:spcPct val="80000"/>
                </a:lnSpc>
              </a:pPr>
              <a:r>
                <a:rPr lang="zh-CN" altLang="en-US" sz="2400" dirty="0" smtClean="0">
                  <a:latin typeface="微软雅黑" pitchFamily="34" charset="-122"/>
                  <a:ea typeface="微软雅黑" pitchFamily="34" charset="-122"/>
                </a:rPr>
                <a:t>先兆与轻度中暑：</a:t>
              </a:r>
              <a:endParaRPr lang="en-US" altLang="zh-CN" sz="2400" dirty="0" smtClean="0">
                <a:latin typeface="微软雅黑" pitchFamily="34" charset="-122"/>
                <a:ea typeface="微软雅黑" pitchFamily="34" charset="-122"/>
              </a:endParaRPr>
            </a:p>
            <a:p>
              <a:pPr marL="0" lvl="1">
                <a:spcBef>
                  <a:spcPts val="1200"/>
                </a:spcBef>
              </a:pPr>
              <a:r>
                <a:rPr lang="zh-CN" altLang="en-US" dirty="0" smtClean="0"/>
                <a:t>（</a:t>
              </a:r>
              <a:r>
                <a:rPr lang="en-US" altLang="zh-CN" dirty="0" smtClean="0"/>
                <a:t>1</a:t>
              </a:r>
              <a:r>
                <a:rPr lang="zh-CN" altLang="en-US" dirty="0" smtClean="0"/>
                <a:t>）冷敷或酒精擦浴等物理降温，用湿毛巾冷敷头部、腋下以及腹股沟等处，有条件的话用温水擦拭全身，同时进行皮肤、肌肉按摩，加速血液循环，促进散热，不宜冰敷否则容易导致血管冷缩影响散热。</a:t>
              </a:r>
            </a:p>
            <a:p>
              <a:pPr marL="0" lvl="1">
                <a:spcBef>
                  <a:spcPts val="1200"/>
                </a:spcBef>
              </a:pPr>
              <a:r>
                <a:rPr lang="zh-CN" altLang="en-US" dirty="0" smtClean="0"/>
                <a:t>（</a:t>
              </a:r>
              <a:r>
                <a:rPr lang="en-US" altLang="zh-CN" dirty="0" smtClean="0"/>
                <a:t>2</a:t>
              </a:r>
              <a:r>
                <a:rPr lang="zh-CN" altLang="en-US" dirty="0" smtClean="0"/>
                <a:t>）用清凉油、风油精涂擦太阳穴、合谷等。意识清醒的病人或经过降温清醒的病人可饮服绿豆汤、淡盐水，或服用人丹、十滴水和藿香正气水（胶囊）等解暑，</a:t>
              </a:r>
            </a:p>
          </p:txBody>
        </p:sp>
        <p:pic>
          <p:nvPicPr>
            <p:cNvPr id="9" name="Picture 5" descr="xjfb_1_2"/>
            <p:cNvPicPr>
              <a:picLocks noChangeAspect="1" noChangeArrowheads="1"/>
            </p:cNvPicPr>
            <p:nvPr/>
          </p:nvPicPr>
          <p:blipFill>
            <a:blip r:embed="rId3" cstate="print"/>
            <a:srcRect/>
            <a:stretch>
              <a:fillRect/>
            </a:stretch>
          </p:blipFill>
          <p:spPr bwMode="auto">
            <a:xfrm>
              <a:off x="5984354" y="1817765"/>
              <a:ext cx="2954040" cy="240678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8073138" y="3357563"/>
            <a:ext cx="3902381" cy="3500437"/>
          </a:xfrm>
          <a:prstGeom prst="rect">
            <a:avLst/>
          </a:prstGeom>
        </p:spPr>
      </p:pic>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rgbClr val="00B050"/>
                </a:solidFill>
                <a:latin typeface="微软雅黑" pitchFamily="34" charset="-122"/>
                <a:ea typeface="微软雅黑" pitchFamily="34" charset="-122"/>
              </a:rPr>
              <a:t>中暑的急救</a:t>
            </a:r>
            <a:endParaRPr lang="zh-CN" altLang="en-US" sz="2400" dirty="0">
              <a:solidFill>
                <a:srgbClr val="00B050"/>
              </a:solidFill>
            </a:endParaRPr>
          </a:p>
        </p:txBody>
      </p:sp>
      <p:pic>
        <p:nvPicPr>
          <p:cNvPr id="30" name="图片 29" descr="59821a7caabf9_610.png"/>
          <p:cNvPicPr>
            <a:picLocks noChangeAspect="1"/>
          </p:cNvPicPr>
          <p:nvPr/>
        </p:nvPicPr>
        <p:blipFill>
          <a:blip r:embed="rId3" cstate="print"/>
          <a:stretch>
            <a:fillRect/>
          </a:stretch>
        </p:blipFill>
        <p:spPr>
          <a:xfrm>
            <a:off x="14288" y="114298"/>
            <a:ext cx="599863" cy="576262"/>
          </a:xfrm>
          <a:prstGeom prst="rect">
            <a:avLst/>
          </a:prstGeom>
        </p:spPr>
      </p:pic>
      <p:pic>
        <p:nvPicPr>
          <p:cNvPr id="4" name="Picture 4" descr="中暑5"/>
          <p:cNvPicPr>
            <a:picLocks noChangeAspect="1" noChangeArrowheads="1"/>
          </p:cNvPicPr>
          <p:nvPr/>
        </p:nvPicPr>
        <p:blipFill>
          <a:blip r:embed="rId4" cstate="print"/>
          <a:srcRect/>
          <a:stretch>
            <a:fillRect/>
          </a:stretch>
        </p:blipFill>
        <p:spPr bwMode="auto">
          <a:xfrm>
            <a:off x="660403" y="857250"/>
            <a:ext cx="7740647" cy="54292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rgbClr val="00B050"/>
                </a:solidFill>
                <a:latin typeface="微软雅黑" pitchFamily="34" charset="-122"/>
                <a:ea typeface="微软雅黑" pitchFamily="34" charset="-122"/>
              </a:rPr>
              <a:t>中暑的急救</a:t>
            </a:r>
            <a:endParaRPr lang="zh-CN" altLang="en-US" sz="2400" dirty="0">
              <a:solidFill>
                <a:srgbClr val="00B050"/>
              </a:solidFill>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9" name="组合 8"/>
          <p:cNvGrpSpPr>
            <a:grpSpLocks noChangeAspect="1"/>
          </p:cNvGrpSpPr>
          <p:nvPr/>
        </p:nvGrpSpPr>
        <p:grpSpPr>
          <a:xfrm>
            <a:off x="1127539" y="1658607"/>
            <a:ext cx="10459627" cy="4642180"/>
            <a:chOff x="884649" y="1850880"/>
            <a:chExt cx="8587922" cy="3811482"/>
          </a:xfrm>
        </p:grpSpPr>
        <p:pic>
          <p:nvPicPr>
            <p:cNvPr id="4" name="图片 3" descr="tim121213131g.jpg"/>
            <p:cNvPicPr>
              <a:picLocks noChangeAspect="1"/>
            </p:cNvPicPr>
            <p:nvPr/>
          </p:nvPicPr>
          <p:blipFill>
            <a:blip r:embed="rId3" cstate="print"/>
            <a:stretch>
              <a:fillRect/>
            </a:stretch>
          </p:blipFill>
          <p:spPr>
            <a:xfrm>
              <a:off x="5667799" y="2836708"/>
              <a:ext cx="3804772" cy="2825654"/>
            </a:xfrm>
            <a:prstGeom prst="rect">
              <a:avLst/>
            </a:prstGeom>
          </p:spPr>
        </p:pic>
        <p:grpSp>
          <p:nvGrpSpPr>
            <p:cNvPr id="5" name="组合 19"/>
            <p:cNvGrpSpPr>
              <a:grpSpLocks noChangeAspect="1"/>
            </p:cNvGrpSpPr>
            <p:nvPr/>
          </p:nvGrpSpPr>
          <p:grpSpPr>
            <a:xfrm>
              <a:off x="884649" y="1850880"/>
              <a:ext cx="593956" cy="615681"/>
              <a:chOff x="4854229" y="2448568"/>
              <a:chExt cx="653339" cy="661667"/>
            </a:xfrm>
          </p:grpSpPr>
          <p:sp>
            <p:nvSpPr>
              <p:cNvPr id="6" name="圆角矩形 5"/>
              <p:cNvSpPr>
                <a:spLocks noChangeAspect="1"/>
              </p:cNvSpPr>
              <p:nvPr/>
            </p:nvSpPr>
            <p:spPr>
              <a:xfrm rot="18929868">
                <a:off x="4854229" y="2448568"/>
                <a:ext cx="653339" cy="661667"/>
              </a:xfrm>
              <a:prstGeom prst="roundRect">
                <a:avLst/>
              </a:prstGeom>
              <a:solidFill>
                <a:srgbClr val="47A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7" name="矩形 6"/>
              <p:cNvSpPr/>
              <p:nvPr/>
            </p:nvSpPr>
            <p:spPr>
              <a:xfrm>
                <a:off x="4978667" y="2557462"/>
                <a:ext cx="366568" cy="461679"/>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3</a:t>
                </a:r>
                <a:endParaRPr lang="zh-CN" altLang="en-US" sz="2000" b="1" dirty="0">
                  <a:solidFill>
                    <a:schemeClr val="bg1"/>
                  </a:solidFill>
                </a:endParaRPr>
              </a:p>
            </p:txBody>
          </p:sp>
        </p:grpSp>
        <p:sp>
          <p:nvSpPr>
            <p:cNvPr id="8" name="矩形 7"/>
            <p:cNvSpPr/>
            <p:nvPr/>
          </p:nvSpPr>
          <p:spPr>
            <a:xfrm>
              <a:off x="1784202" y="1939418"/>
              <a:ext cx="2910628" cy="2024137"/>
            </a:xfrm>
            <a:prstGeom prst="rect">
              <a:avLst/>
            </a:prstGeom>
          </p:spPr>
          <p:txBody>
            <a:bodyPr wrap="square">
              <a:spAutoFit/>
            </a:bodyPr>
            <a:lstStyle/>
            <a:p>
              <a:pPr indent="-98425">
                <a:lnSpc>
                  <a:spcPct val="80000"/>
                </a:lnSpc>
              </a:pPr>
              <a:r>
                <a:rPr lang="zh-CN" altLang="en-US" sz="2400" dirty="0" smtClean="0">
                  <a:latin typeface="微软雅黑" pitchFamily="34" charset="-122"/>
                  <a:ea typeface="微软雅黑" pitchFamily="34" charset="-122"/>
                </a:rPr>
                <a:t>重症中暑</a:t>
              </a:r>
              <a:endParaRPr lang="en-US" altLang="zh-CN" sz="2400" dirty="0" smtClean="0">
                <a:latin typeface="微软雅黑" pitchFamily="34" charset="-122"/>
                <a:ea typeface="微软雅黑" pitchFamily="34" charset="-122"/>
              </a:endParaRPr>
            </a:p>
            <a:p>
              <a:pPr indent="-98425">
                <a:lnSpc>
                  <a:spcPct val="120000"/>
                </a:lnSpc>
                <a:spcBef>
                  <a:spcPts val="1800"/>
                </a:spcBef>
              </a:pPr>
              <a:r>
                <a:rPr lang="zh-CN" altLang="en-US" sz="2000" dirty="0" smtClean="0"/>
                <a:t>一旦出现高烧、昏迷抽搐等症状，应让病人侧卧，头向后仰，保持呼吸道通畅，同时立即拨打</a:t>
              </a:r>
              <a:r>
                <a:rPr lang="en-US" altLang="zh-CN" sz="2000" dirty="0" smtClean="0"/>
                <a:t>120</a:t>
              </a:r>
              <a:r>
                <a:rPr lang="zh-CN" altLang="en-US" sz="2000" dirty="0" smtClean="0"/>
                <a:t>电话，求助医务人员给予紧急救治。</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rgbClr val="00B050"/>
                </a:solidFill>
                <a:latin typeface="微软雅黑" pitchFamily="34" charset="-122"/>
                <a:ea typeface="微软雅黑" pitchFamily="34" charset="-122"/>
              </a:rPr>
              <a:t>中暑的急救</a:t>
            </a:r>
            <a:endParaRPr lang="zh-CN" altLang="en-US" sz="2400" dirty="0">
              <a:solidFill>
                <a:srgbClr val="00B050"/>
              </a:solidFill>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21" name="组合 20"/>
          <p:cNvGrpSpPr>
            <a:grpSpLocks noChangeAspect="1"/>
          </p:cNvGrpSpPr>
          <p:nvPr/>
        </p:nvGrpSpPr>
        <p:grpSpPr>
          <a:xfrm>
            <a:off x="875982" y="1010845"/>
            <a:ext cx="9668180" cy="5226004"/>
            <a:chOff x="761695" y="1296591"/>
            <a:chExt cx="8019201" cy="3313991"/>
          </a:xfrm>
        </p:grpSpPr>
        <p:sp>
          <p:nvSpPr>
            <p:cNvPr id="4" name="矩形 3"/>
            <p:cNvSpPr/>
            <p:nvPr/>
          </p:nvSpPr>
          <p:spPr>
            <a:xfrm>
              <a:off x="761695" y="1296591"/>
              <a:ext cx="3057247" cy="400018"/>
            </a:xfrm>
            <a:prstGeom prst="rect">
              <a:avLst/>
            </a:prstGeom>
          </p:spPr>
          <p:txBody>
            <a:bodyPr wrap="none">
              <a:spAutoFit/>
            </a:bodyPr>
            <a:lstStyle/>
            <a:p>
              <a:r>
                <a:rPr lang="zh-CN" altLang="en-US" sz="2800" b="1" dirty="0" smtClean="0">
                  <a:solidFill>
                    <a:srgbClr val="FF0000"/>
                  </a:solidFill>
                  <a:latin typeface="微软雅黑" pitchFamily="34" charset="-122"/>
                  <a:ea typeface="微软雅黑" pitchFamily="34" charset="-122"/>
                </a:rPr>
                <a:t>急救中错误的做法</a:t>
              </a:r>
              <a:endParaRPr lang="zh-CN" altLang="en-US" sz="2800" dirty="0">
                <a:solidFill>
                  <a:srgbClr val="FF0000"/>
                </a:solidFill>
              </a:endParaRPr>
            </a:p>
          </p:txBody>
        </p:sp>
        <p:grpSp>
          <p:nvGrpSpPr>
            <p:cNvPr id="5" name="组合 19"/>
            <p:cNvGrpSpPr>
              <a:grpSpLocks noChangeAspect="1"/>
            </p:cNvGrpSpPr>
            <p:nvPr/>
          </p:nvGrpSpPr>
          <p:grpSpPr>
            <a:xfrm>
              <a:off x="884650" y="1970830"/>
              <a:ext cx="460705" cy="406428"/>
              <a:chOff x="4854229" y="2448568"/>
              <a:chExt cx="653339" cy="768489"/>
            </a:xfrm>
          </p:grpSpPr>
          <p:sp>
            <p:nvSpPr>
              <p:cNvPr id="6" name="圆角矩形 5"/>
              <p:cNvSpPr>
                <a:spLocks noChangeAspect="1"/>
              </p:cNvSpPr>
              <p:nvPr/>
            </p:nvSpPr>
            <p:spPr>
              <a:xfrm rot="18929868">
                <a:off x="4854229" y="2448568"/>
                <a:ext cx="653339" cy="66166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7" name="矩形 6"/>
              <p:cNvSpPr/>
              <p:nvPr/>
            </p:nvSpPr>
            <p:spPr>
              <a:xfrm>
                <a:off x="4920603" y="2460688"/>
                <a:ext cx="575590" cy="756369"/>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1</a:t>
                </a:r>
                <a:endParaRPr lang="zh-CN" altLang="en-US" sz="2000" b="1" dirty="0">
                  <a:solidFill>
                    <a:schemeClr val="bg1"/>
                  </a:solidFill>
                </a:endParaRPr>
              </a:p>
            </p:txBody>
          </p:sp>
        </p:grpSp>
        <p:sp>
          <p:nvSpPr>
            <p:cNvPr id="8" name="矩形 7"/>
            <p:cNvSpPr/>
            <p:nvPr/>
          </p:nvSpPr>
          <p:spPr>
            <a:xfrm>
              <a:off x="1842552" y="1901770"/>
              <a:ext cx="6453742" cy="776506"/>
            </a:xfrm>
            <a:prstGeom prst="rect">
              <a:avLst/>
            </a:prstGeom>
          </p:spPr>
          <p:txBody>
            <a:bodyPr wrap="square">
              <a:spAutoFit/>
            </a:bodyPr>
            <a:lstStyle/>
            <a:p>
              <a:r>
                <a:rPr lang="zh-CN" altLang="en-US" sz="2000" dirty="0" smtClean="0">
                  <a:solidFill>
                    <a:srgbClr val="FF0000"/>
                  </a:solidFill>
                  <a:latin typeface="微软雅黑" pitchFamily="34" charset="-122"/>
                  <a:ea typeface="微软雅黑" pitchFamily="34" charset="-122"/>
                </a:rPr>
                <a:t>自行服食退烧药</a:t>
              </a:r>
              <a:r>
                <a:rPr lang="en-US" altLang="zh-CN" sz="2000" dirty="0" smtClean="0">
                  <a:solidFill>
                    <a:srgbClr val="FF0000"/>
                  </a:solidFill>
                  <a:latin typeface="微软雅黑" pitchFamily="34" charset="-122"/>
                  <a:ea typeface="微软雅黑" pitchFamily="34" charset="-122"/>
                </a:rPr>
                <a:t>(</a:t>
              </a:r>
              <a:r>
                <a:rPr lang="zh-CN" altLang="en-US" sz="2000" dirty="0" smtClean="0">
                  <a:solidFill>
                    <a:srgbClr val="FF0000"/>
                  </a:solidFill>
                  <a:latin typeface="微软雅黑" pitchFamily="34" charset="-122"/>
                  <a:ea typeface="微软雅黑" pitchFamily="34" charset="-122"/>
                </a:rPr>
                <a:t>如阿司匹林等</a:t>
              </a:r>
              <a:r>
                <a:rPr lang="en-US" altLang="zh-CN" sz="2000" dirty="0" smtClean="0">
                  <a:solidFill>
                    <a:srgbClr val="FF0000"/>
                  </a:solidFill>
                  <a:latin typeface="微软雅黑" pitchFamily="34" charset="-122"/>
                  <a:ea typeface="微软雅黑" pitchFamily="34" charset="-122"/>
                </a:rPr>
                <a:t>)——</a:t>
              </a:r>
              <a:r>
                <a:rPr lang="zh-CN" altLang="en-US" sz="2000" dirty="0" smtClean="0">
                  <a:solidFill>
                    <a:srgbClr val="FF0000"/>
                  </a:solidFill>
                  <a:latin typeface="微软雅黑" pitchFamily="34" charset="-122"/>
                  <a:ea typeface="微软雅黑" pitchFamily="34" charset="-122"/>
                </a:rPr>
                <a:t>中暑使身体处于消耗过度的状态，此时如果用退烧药来降温，身体对药物的代谢会加重身体的负担，药物的副作用更大。</a:t>
              </a:r>
            </a:p>
          </p:txBody>
        </p:sp>
        <p:sp>
          <p:nvSpPr>
            <p:cNvPr id="9" name="矩形 8"/>
            <p:cNvSpPr/>
            <p:nvPr/>
          </p:nvSpPr>
          <p:spPr>
            <a:xfrm>
              <a:off x="1886060" y="2841400"/>
              <a:ext cx="6894836" cy="282366"/>
            </a:xfrm>
            <a:prstGeom prst="rect">
              <a:avLst/>
            </a:prstGeom>
          </p:spPr>
          <p:txBody>
            <a:bodyPr wrap="none">
              <a:spAutoFit/>
            </a:bodyPr>
            <a:lstStyle/>
            <a:p>
              <a:pPr indent="-469900">
                <a:lnSpc>
                  <a:spcPct val="90000"/>
                </a:lnSpc>
              </a:pPr>
              <a:r>
                <a:rPr lang="zh-CN" altLang="en-US" sz="2000" dirty="0" smtClean="0">
                  <a:solidFill>
                    <a:srgbClr val="FF0000"/>
                  </a:solidFill>
                  <a:latin typeface="微软雅黑" pitchFamily="34" charset="-122"/>
                  <a:ea typeface="微软雅黑" pitchFamily="34" charset="-122"/>
                </a:rPr>
                <a:t>敷冰块、冰袋</a:t>
              </a:r>
              <a:r>
                <a:rPr lang="en-US" altLang="zh-CN" sz="2000" dirty="0" smtClean="0">
                  <a:solidFill>
                    <a:srgbClr val="FF0000"/>
                  </a:solidFill>
                  <a:latin typeface="微软雅黑" pitchFamily="34" charset="-122"/>
                  <a:ea typeface="微软雅黑" pitchFamily="34" charset="-122"/>
                </a:rPr>
                <a:t>——</a:t>
              </a:r>
              <a:r>
                <a:rPr lang="zh-CN" altLang="en-US" sz="2000" dirty="0" smtClean="0">
                  <a:solidFill>
                    <a:srgbClr val="FF0000"/>
                  </a:solidFill>
                  <a:latin typeface="微软雅黑" pitchFamily="34" charset="-122"/>
                  <a:ea typeface="微软雅黑" pitchFamily="34" charset="-122"/>
                </a:rPr>
                <a:t>过冷反而导致血管收缩而无法顺利散热。</a:t>
              </a:r>
            </a:p>
          </p:txBody>
        </p:sp>
        <p:sp>
          <p:nvSpPr>
            <p:cNvPr id="10" name="矩形 9"/>
            <p:cNvSpPr/>
            <p:nvPr/>
          </p:nvSpPr>
          <p:spPr>
            <a:xfrm>
              <a:off x="1887979" y="3442777"/>
              <a:ext cx="6351682" cy="494140"/>
            </a:xfrm>
            <a:prstGeom prst="rect">
              <a:avLst/>
            </a:prstGeom>
          </p:spPr>
          <p:txBody>
            <a:bodyPr wrap="square">
              <a:spAutoFit/>
            </a:bodyPr>
            <a:lstStyle/>
            <a:p>
              <a:pPr indent="-469900">
                <a:lnSpc>
                  <a:spcPct val="90000"/>
                </a:lnSpc>
              </a:pPr>
              <a:r>
                <a:rPr lang="zh-CN" altLang="en-US" sz="2000" dirty="0" smtClean="0">
                  <a:solidFill>
                    <a:srgbClr val="FF0000"/>
                  </a:solidFill>
                  <a:latin typeface="微软雅黑" pitchFamily="34" charset="-122"/>
                  <a:ea typeface="微软雅黑" pitchFamily="34" charset="-122"/>
                </a:rPr>
                <a:t>浸泡在冷水里</a:t>
              </a:r>
              <a:r>
                <a:rPr lang="en-US" altLang="zh-CN" sz="2000" dirty="0" smtClean="0">
                  <a:solidFill>
                    <a:srgbClr val="FF0000"/>
                  </a:solidFill>
                  <a:latin typeface="微软雅黑" pitchFamily="34" charset="-122"/>
                  <a:ea typeface="微软雅黑" pitchFamily="34" charset="-122"/>
                </a:rPr>
                <a:t>——</a:t>
              </a:r>
              <a:r>
                <a:rPr lang="zh-CN" altLang="en-US" sz="2000" dirty="0" smtClean="0">
                  <a:solidFill>
                    <a:srgbClr val="FF0000"/>
                  </a:solidFill>
                  <a:latin typeface="微软雅黑" pitchFamily="34" charset="-122"/>
                  <a:ea typeface="微软雅黑" pitchFamily="34" charset="-122"/>
                </a:rPr>
                <a:t>体表血管遇冷急速收缩后，可能诱发脑血管及心脏血管病变。</a:t>
              </a:r>
            </a:p>
          </p:txBody>
        </p:sp>
        <p:grpSp>
          <p:nvGrpSpPr>
            <p:cNvPr id="11" name="组合 19"/>
            <p:cNvGrpSpPr>
              <a:grpSpLocks noChangeAspect="1"/>
            </p:cNvGrpSpPr>
            <p:nvPr/>
          </p:nvGrpSpPr>
          <p:grpSpPr>
            <a:xfrm>
              <a:off x="900570" y="2781177"/>
              <a:ext cx="460705" cy="406428"/>
              <a:chOff x="4854229" y="2448568"/>
              <a:chExt cx="653339" cy="768490"/>
            </a:xfrm>
          </p:grpSpPr>
          <p:sp>
            <p:nvSpPr>
              <p:cNvPr id="12" name="圆角矩形 11"/>
              <p:cNvSpPr>
                <a:spLocks noChangeAspect="1"/>
              </p:cNvSpPr>
              <p:nvPr/>
            </p:nvSpPr>
            <p:spPr>
              <a:xfrm rot="18929868">
                <a:off x="4854229" y="2448568"/>
                <a:ext cx="653339" cy="66166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13" name="矩形 12"/>
              <p:cNvSpPr/>
              <p:nvPr/>
            </p:nvSpPr>
            <p:spPr>
              <a:xfrm>
                <a:off x="4920603" y="2460688"/>
                <a:ext cx="575590" cy="756370"/>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2</a:t>
                </a:r>
                <a:endParaRPr lang="zh-CN" altLang="en-US" sz="2000" b="1" dirty="0">
                  <a:solidFill>
                    <a:schemeClr val="bg1"/>
                  </a:solidFill>
                </a:endParaRPr>
              </a:p>
            </p:txBody>
          </p:sp>
        </p:grpSp>
        <p:grpSp>
          <p:nvGrpSpPr>
            <p:cNvPr id="14" name="组合 19"/>
            <p:cNvGrpSpPr>
              <a:grpSpLocks noChangeAspect="1"/>
            </p:cNvGrpSpPr>
            <p:nvPr/>
          </p:nvGrpSpPr>
          <p:grpSpPr>
            <a:xfrm>
              <a:off x="916489" y="3478929"/>
              <a:ext cx="460705" cy="406428"/>
              <a:chOff x="4854229" y="2448568"/>
              <a:chExt cx="653339" cy="768490"/>
            </a:xfrm>
          </p:grpSpPr>
          <p:sp>
            <p:nvSpPr>
              <p:cNvPr id="15" name="圆角矩形 14"/>
              <p:cNvSpPr>
                <a:spLocks noChangeAspect="1"/>
              </p:cNvSpPr>
              <p:nvPr/>
            </p:nvSpPr>
            <p:spPr>
              <a:xfrm rot="18929868">
                <a:off x="4854229" y="2448568"/>
                <a:ext cx="653339" cy="66166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16" name="矩形 15"/>
              <p:cNvSpPr/>
              <p:nvPr/>
            </p:nvSpPr>
            <p:spPr>
              <a:xfrm>
                <a:off x="4920603" y="2460688"/>
                <a:ext cx="575590" cy="756370"/>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3</a:t>
                </a:r>
                <a:endParaRPr lang="zh-CN" altLang="en-US" sz="2000" b="1" dirty="0">
                  <a:solidFill>
                    <a:schemeClr val="bg1"/>
                  </a:solidFill>
                </a:endParaRPr>
              </a:p>
            </p:txBody>
          </p:sp>
        </p:grpSp>
        <p:sp>
          <p:nvSpPr>
            <p:cNvPr id="17" name="矩形 16"/>
            <p:cNvSpPr/>
            <p:nvPr/>
          </p:nvSpPr>
          <p:spPr>
            <a:xfrm>
              <a:off x="1907487" y="4116442"/>
              <a:ext cx="6351682" cy="494140"/>
            </a:xfrm>
            <a:prstGeom prst="rect">
              <a:avLst/>
            </a:prstGeom>
          </p:spPr>
          <p:txBody>
            <a:bodyPr wrap="square">
              <a:spAutoFit/>
            </a:bodyPr>
            <a:lstStyle/>
            <a:p>
              <a:pPr indent="-469900">
                <a:lnSpc>
                  <a:spcPct val="90000"/>
                </a:lnSpc>
              </a:pPr>
              <a:r>
                <a:rPr lang="zh-CN" altLang="en-US" sz="2000" dirty="0" smtClean="0">
                  <a:solidFill>
                    <a:srgbClr val="FF0000"/>
                  </a:solidFill>
                  <a:latin typeface="微软雅黑" pitchFamily="34" charset="-122"/>
                  <a:ea typeface="微软雅黑" pitchFamily="34" charset="-122"/>
                </a:rPr>
                <a:t>涂抹感觉清凉的外用药</a:t>
              </a:r>
              <a:r>
                <a:rPr lang="en-US" altLang="zh-CN" sz="2000" dirty="0" smtClean="0">
                  <a:solidFill>
                    <a:srgbClr val="FF0000"/>
                  </a:solidFill>
                  <a:latin typeface="微软雅黑" pitchFamily="34" charset="-122"/>
                  <a:ea typeface="微软雅黑" pitchFamily="34" charset="-122"/>
                </a:rPr>
                <a:t>(</a:t>
              </a:r>
              <a:r>
                <a:rPr lang="zh-CN" altLang="en-US" sz="2000" dirty="0" smtClean="0">
                  <a:solidFill>
                    <a:srgbClr val="FF0000"/>
                  </a:solidFill>
                  <a:latin typeface="微软雅黑" pitchFamily="34" charset="-122"/>
                  <a:ea typeface="微软雅黑" pitchFamily="34" charset="-122"/>
                </a:rPr>
                <a:t>如万金油或白花油</a:t>
              </a:r>
              <a:r>
                <a:rPr lang="en-US" altLang="zh-CN" sz="2000" dirty="0" smtClean="0">
                  <a:solidFill>
                    <a:srgbClr val="FF0000"/>
                  </a:solidFill>
                  <a:latin typeface="微软雅黑" pitchFamily="34" charset="-122"/>
                  <a:ea typeface="微软雅黑" pitchFamily="34" charset="-122"/>
                </a:rPr>
                <a:t>)——</a:t>
              </a:r>
              <a:r>
                <a:rPr lang="zh-CN" altLang="en-US" sz="2000" dirty="0" smtClean="0">
                  <a:solidFill>
                    <a:srgbClr val="FF0000"/>
                  </a:solidFill>
                  <a:latin typeface="微软雅黑" pitchFamily="34" charset="-122"/>
                  <a:ea typeface="微软雅黑" pitchFamily="34" charset="-122"/>
                </a:rPr>
                <a:t>油性物质更不利于散热</a:t>
              </a:r>
            </a:p>
          </p:txBody>
        </p:sp>
        <p:grpSp>
          <p:nvGrpSpPr>
            <p:cNvPr id="18" name="组合 19"/>
            <p:cNvGrpSpPr>
              <a:grpSpLocks noChangeAspect="1"/>
            </p:cNvGrpSpPr>
            <p:nvPr/>
          </p:nvGrpSpPr>
          <p:grpSpPr>
            <a:xfrm>
              <a:off x="935997" y="4152594"/>
              <a:ext cx="460705" cy="406428"/>
              <a:chOff x="4854229" y="2448568"/>
              <a:chExt cx="653339" cy="768490"/>
            </a:xfrm>
          </p:grpSpPr>
          <p:sp>
            <p:nvSpPr>
              <p:cNvPr id="19" name="圆角矩形 18"/>
              <p:cNvSpPr>
                <a:spLocks noChangeAspect="1"/>
              </p:cNvSpPr>
              <p:nvPr/>
            </p:nvSpPr>
            <p:spPr>
              <a:xfrm rot="18929868">
                <a:off x="4854229" y="2448568"/>
                <a:ext cx="653339" cy="66166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07">
                  <a:buFont typeface="Arial" charset="0"/>
                  <a:buNone/>
                  <a:defRPr/>
                </a:pPr>
                <a:endParaRPr lang="zh-CN" altLang="en-US" sz="2000" dirty="0">
                  <a:solidFill>
                    <a:prstClr val="white"/>
                  </a:solidFill>
                </a:endParaRPr>
              </a:p>
            </p:txBody>
          </p:sp>
          <p:sp>
            <p:nvSpPr>
              <p:cNvPr id="20" name="矩形 19"/>
              <p:cNvSpPr/>
              <p:nvPr/>
            </p:nvSpPr>
            <p:spPr>
              <a:xfrm>
                <a:off x="4920603" y="2460688"/>
                <a:ext cx="575590" cy="756370"/>
              </a:xfrm>
              <a:prstGeom prst="rect">
                <a:avLst/>
              </a:prstGeom>
            </p:spPr>
            <p:txBody>
              <a:bodyPr wrap="none">
                <a:spAutoFit/>
              </a:bodyPr>
              <a:lstStyle/>
              <a:p>
                <a:r>
                  <a:rPr lang="en-US" altLang="zh-CN" sz="2800" b="1" dirty="0" smtClean="0">
                    <a:solidFill>
                      <a:schemeClr val="bg1"/>
                    </a:solidFill>
                    <a:latin typeface="微软雅黑" pitchFamily="34" charset="-122"/>
                    <a:ea typeface="微软雅黑" pitchFamily="34" charset="-122"/>
                  </a:rPr>
                  <a:t>4</a:t>
                </a:r>
                <a:endParaRPr lang="zh-CN" altLang="en-US" sz="2000" b="1" dirty="0">
                  <a:solidFill>
                    <a:schemeClr val="bg1"/>
                  </a:solidFill>
                </a:endParaRPr>
              </a:p>
            </p:txBody>
          </p:sp>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rgbClr val="00B050"/>
                </a:solidFill>
                <a:latin typeface="微软雅黑" pitchFamily="34" charset="-122"/>
                <a:ea typeface="微软雅黑" pitchFamily="34" charset="-122"/>
              </a:rPr>
              <a:t>中暑的急救</a:t>
            </a:r>
            <a:endParaRPr lang="zh-CN" altLang="en-US" sz="2400" dirty="0">
              <a:solidFill>
                <a:srgbClr val="00B050"/>
              </a:solidFill>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9" name="组合 8"/>
          <p:cNvGrpSpPr>
            <a:grpSpLocks noChangeAspect="1"/>
          </p:cNvGrpSpPr>
          <p:nvPr/>
        </p:nvGrpSpPr>
        <p:grpSpPr>
          <a:xfrm>
            <a:off x="1041664" y="834644"/>
            <a:ext cx="10174024" cy="5379704"/>
            <a:chOff x="555889" y="1320420"/>
            <a:chExt cx="7997913" cy="3306171"/>
          </a:xfrm>
        </p:grpSpPr>
        <p:sp>
          <p:nvSpPr>
            <p:cNvPr id="4" name="矩形 3"/>
            <p:cNvSpPr/>
            <p:nvPr/>
          </p:nvSpPr>
          <p:spPr>
            <a:xfrm>
              <a:off x="739333" y="1320420"/>
              <a:ext cx="1383015" cy="321552"/>
            </a:xfrm>
            <a:prstGeom prst="rect">
              <a:avLst/>
            </a:prstGeom>
          </p:spPr>
          <p:txBody>
            <a:bodyPr wrap="none">
              <a:spAutoFit/>
            </a:bodyPr>
            <a:lstStyle/>
            <a:p>
              <a:r>
                <a:rPr lang="zh-CN" altLang="en-US" sz="2800" b="1" dirty="0" smtClean="0">
                  <a:solidFill>
                    <a:srgbClr val="FF0000"/>
                  </a:solidFill>
                  <a:latin typeface="微软雅黑" pitchFamily="34" charset="-122"/>
                  <a:ea typeface="微软雅黑" pitchFamily="34" charset="-122"/>
                </a:rPr>
                <a:t>情绪中暑</a:t>
              </a:r>
            </a:p>
          </p:txBody>
        </p:sp>
        <p:sp>
          <p:nvSpPr>
            <p:cNvPr id="5" name="矩形 4"/>
            <p:cNvSpPr/>
            <p:nvPr/>
          </p:nvSpPr>
          <p:spPr>
            <a:xfrm>
              <a:off x="739333" y="1760559"/>
              <a:ext cx="7500329" cy="1144347"/>
            </a:xfrm>
            <a:prstGeom prst="rect">
              <a:avLst/>
            </a:prstGeom>
          </p:spPr>
          <p:txBody>
            <a:bodyPr wrap="square">
              <a:spAutoFit/>
            </a:bodyPr>
            <a:lstStyle/>
            <a:p>
              <a:pPr indent="457200">
                <a:lnSpc>
                  <a:spcPct val="150000"/>
                </a:lnSpc>
              </a:pPr>
              <a:r>
                <a:rPr lang="zh-CN" altLang="en-US" sz="2000" dirty="0" smtClean="0">
                  <a:latin typeface="微软雅黑" pitchFamily="34" charset="-122"/>
                  <a:ea typeface="微软雅黑" pitchFamily="34" charset="-122"/>
                </a:rPr>
                <a:t>当气温超过</a:t>
              </a:r>
              <a:r>
                <a:rPr lang="en-US" altLang="zh-CN" sz="2000" dirty="0" smtClean="0">
                  <a:latin typeface="微软雅黑" pitchFamily="34" charset="-122"/>
                  <a:ea typeface="微软雅黑" pitchFamily="34" charset="-122"/>
                </a:rPr>
                <a:t>35℃</a:t>
              </a:r>
              <a:r>
                <a:rPr lang="zh-CN" altLang="en-US" sz="2000" dirty="0" smtClean="0">
                  <a:latin typeface="微软雅黑" pitchFamily="34" charset="-122"/>
                  <a:ea typeface="微软雅黑" pitchFamily="34" charset="-122"/>
                </a:rPr>
                <a:t>、日照超过</a:t>
              </a:r>
              <a:r>
                <a:rPr lang="en-US" altLang="zh-CN" sz="2000" dirty="0" smtClean="0">
                  <a:latin typeface="微软雅黑" pitchFamily="34" charset="-122"/>
                  <a:ea typeface="微软雅黑" pitchFamily="34" charset="-122"/>
                </a:rPr>
                <a:t>12</a:t>
              </a:r>
              <a:r>
                <a:rPr lang="zh-CN" altLang="en-US" sz="2000" dirty="0" smtClean="0">
                  <a:latin typeface="微软雅黑" pitchFamily="34" charset="-122"/>
                  <a:ea typeface="微软雅黑" pitchFamily="34" charset="-122"/>
                </a:rPr>
                <a:t>小时、湿度高于</a:t>
              </a:r>
              <a:r>
                <a:rPr lang="en-US" altLang="zh-CN" sz="2000" dirty="0" smtClean="0">
                  <a:latin typeface="微软雅黑" pitchFamily="34" charset="-122"/>
                  <a:ea typeface="微软雅黑" pitchFamily="34" charset="-122"/>
                </a:rPr>
                <a:t>80%</a:t>
              </a:r>
              <a:r>
                <a:rPr lang="zh-CN" altLang="en-US" sz="2000" dirty="0" smtClean="0">
                  <a:latin typeface="微软雅黑" pitchFamily="34" charset="-122"/>
                  <a:ea typeface="微软雅黑" pitchFamily="34" charset="-122"/>
                </a:rPr>
                <a:t>时，气象条件对人体下丘脑的情绪调节中枢的影响就明显增强，人容易情绪失控，频繁发生摩擦或争执的现象，叫情绪中暑，又叫夏季情感障碍综合症。</a:t>
              </a:r>
              <a:endParaRPr lang="en-US" altLang="zh-CN" sz="2000" dirty="0" smtClean="0">
                <a:latin typeface="微软雅黑" pitchFamily="34" charset="-122"/>
                <a:ea typeface="微软雅黑" pitchFamily="34" charset="-122"/>
              </a:endParaRPr>
            </a:p>
            <a:p>
              <a:pPr indent="457200">
                <a:spcBef>
                  <a:spcPts val="600"/>
                </a:spcBef>
              </a:pPr>
              <a:r>
                <a:rPr lang="zh-CN" altLang="en-US" sz="2000" dirty="0" smtClean="0">
                  <a:latin typeface="+mn-ea"/>
                </a:rPr>
                <a:t>症状主要有以下三点：</a:t>
              </a:r>
            </a:p>
          </p:txBody>
        </p:sp>
        <p:sp>
          <p:nvSpPr>
            <p:cNvPr id="6" name="矩形 5"/>
            <p:cNvSpPr/>
            <p:nvPr/>
          </p:nvSpPr>
          <p:spPr>
            <a:xfrm>
              <a:off x="555889" y="1719618"/>
              <a:ext cx="7997913" cy="2906973"/>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400" b="1" dirty="0" smtClean="0">
                <a:latin typeface="微软雅黑" pitchFamily="34" charset="-122"/>
                <a:ea typeface="微软雅黑" pitchFamily="34" charset="-122"/>
              </a:endParaRPr>
            </a:p>
          </p:txBody>
        </p:sp>
        <p:pic>
          <p:nvPicPr>
            <p:cNvPr id="7" name="图片 6" descr="tim55g.png"/>
            <p:cNvPicPr>
              <a:picLocks noChangeAspect="1"/>
            </p:cNvPicPr>
            <p:nvPr/>
          </p:nvPicPr>
          <p:blipFill>
            <a:blip r:embed="rId3" cstate="print"/>
            <a:stretch>
              <a:fillRect/>
            </a:stretch>
          </p:blipFill>
          <p:spPr>
            <a:xfrm>
              <a:off x="5373670" y="2845561"/>
              <a:ext cx="3036736" cy="1770797"/>
            </a:xfrm>
            <a:prstGeom prst="rect">
              <a:avLst/>
            </a:prstGeom>
          </p:spPr>
        </p:pic>
        <p:sp>
          <p:nvSpPr>
            <p:cNvPr id="8" name="矩形 7"/>
            <p:cNvSpPr/>
            <p:nvPr/>
          </p:nvSpPr>
          <p:spPr>
            <a:xfrm>
              <a:off x="801670" y="3030136"/>
              <a:ext cx="4572000" cy="1248379"/>
            </a:xfrm>
            <a:prstGeom prst="rect">
              <a:avLst/>
            </a:prstGeom>
          </p:spPr>
          <p:txBody>
            <a:bodyPr>
              <a:spAutoFit/>
            </a:bodyPr>
            <a:lstStyle/>
            <a:p>
              <a:r>
                <a:rPr lang="zh-CN" altLang="en-US" dirty="0" smtClean="0">
                  <a:latin typeface="+mn-ea"/>
                </a:rPr>
                <a:t>一、情绪烦躁，常会因微不足道的小事，对家人或同事发火，而自己则觉得心烦意乱，不能静下心来思考问题，经常丢三落四忘掉事情。</a:t>
              </a:r>
            </a:p>
            <a:p>
              <a:r>
                <a:rPr lang="zh-CN" altLang="en-US" dirty="0" smtClean="0">
                  <a:latin typeface="+mn-ea"/>
                </a:rPr>
                <a:t>二、心境低落，对什么事情都不感兴趣了，觉得日子过得没劲，对同事和家人缺乏热情，此种情况清晨稍好，下午变坏，晚上更甚。</a:t>
              </a:r>
            </a:p>
            <a:p>
              <a:r>
                <a:rPr lang="zh-CN" altLang="en-US" dirty="0" smtClean="0">
                  <a:latin typeface="+mn-ea"/>
                </a:rPr>
                <a:t>三、行为古怪，常会固执地重复一些生活动作。</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任意多边形 20"/>
          <p:cNvSpPr>
            <a:spLocks/>
          </p:cNvSpPr>
          <p:nvPr/>
        </p:nvSpPr>
        <p:spPr bwMode="auto">
          <a:xfrm rot="5400000" flipV="1">
            <a:off x="9988551" y="5421312"/>
            <a:ext cx="304800" cy="2568575"/>
          </a:xfrm>
          <a:custGeom>
            <a:avLst/>
            <a:gdLst>
              <a:gd name="T0" fmla="*/ 0 w 304798"/>
              <a:gd name="T1" fmla="*/ 336819 h 2568743"/>
              <a:gd name="T2" fmla="*/ 0 w 304798"/>
              <a:gd name="T3" fmla="*/ 2568239 h 2568743"/>
              <a:gd name="T4" fmla="*/ 304804 w 304798"/>
              <a:gd name="T5" fmla="*/ 2568239 h 2568743"/>
              <a:gd name="T6" fmla="*/ 304804 w 304798"/>
              <a:gd name="T7" fmla="*/ 0 h 2568743"/>
              <a:gd name="T8" fmla="*/ 0 w 304798"/>
              <a:gd name="T9" fmla="*/ 336819 h 2568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798" h="2568743">
                <a:moveTo>
                  <a:pt x="0" y="336885"/>
                </a:moveTo>
                <a:lnTo>
                  <a:pt x="0" y="2568743"/>
                </a:lnTo>
                <a:lnTo>
                  <a:pt x="304798" y="2568743"/>
                </a:lnTo>
                <a:lnTo>
                  <a:pt x="304798" y="0"/>
                </a:lnTo>
                <a:lnTo>
                  <a:pt x="0" y="336885"/>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dirty="0">
              <a:solidFill>
                <a:srgbClr val="FFC000"/>
              </a:solidFill>
            </a:endParaRPr>
          </a:p>
        </p:txBody>
      </p:sp>
      <p:sp>
        <p:nvSpPr>
          <p:cNvPr id="2053" name="矩形 10"/>
          <p:cNvSpPr>
            <a:spLocks noChangeArrowheads="1"/>
          </p:cNvSpPr>
          <p:nvPr/>
        </p:nvSpPr>
        <p:spPr bwMode="auto">
          <a:xfrm>
            <a:off x="5876925" y="3279775"/>
            <a:ext cx="57800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smtClean="0"/>
              <a:t>Thanks you for Watching</a:t>
            </a:r>
            <a:endParaRPr lang="en-US" altLang="zh-CN" dirty="0"/>
          </a:p>
        </p:txBody>
      </p:sp>
      <p:grpSp>
        <p:nvGrpSpPr>
          <p:cNvPr id="2" name="组合 13"/>
          <p:cNvGrpSpPr>
            <a:grpSpLocks/>
          </p:cNvGrpSpPr>
          <p:nvPr/>
        </p:nvGrpSpPr>
        <p:grpSpPr bwMode="auto">
          <a:xfrm>
            <a:off x="7762875" y="3778250"/>
            <a:ext cx="2632075" cy="801688"/>
            <a:chOff x="0" y="0"/>
            <a:chExt cx="2632690" cy="801708"/>
          </a:xfrm>
        </p:grpSpPr>
        <p:sp>
          <p:nvSpPr>
            <p:cNvPr id="2057" name="矩形 11"/>
            <p:cNvSpPr>
              <a:spLocks noChangeArrowheads="1"/>
            </p:cNvSpPr>
            <p:nvPr/>
          </p:nvSpPr>
          <p:spPr bwMode="auto">
            <a:xfrm>
              <a:off x="0" y="0"/>
              <a:ext cx="2632690" cy="369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rPr>
                <a:t>汇报人</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XXX</a:t>
              </a:r>
              <a:endParaRPr lang="zh-CN" altLang="en-US" b="1" dirty="0">
                <a:latin typeface="微软雅黑" panose="020B0503020204020204" pitchFamily="34" charset="-122"/>
                <a:ea typeface="微软雅黑" panose="020B0503020204020204" pitchFamily="34" charset="-122"/>
              </a:endParaRPr>
            </a:p>
          </p:txBody>
        </p:sp>
        <p:sp>
          <p:nvSpPr>
            <p:cNvPr id="2058" name="矩形 12"/>
            <p:cNvSpPr>
              <a:spLocks noChangeArrowheads="1"/>
            </p:cNvSpPr>
            <p:nvPr/>
          </p:nvSpPr>
          <p:spPr bwMode="auto">
            <a:xfrm>
              <a:off x="1" y="432376"/>
              <a:ext cx="200894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rPr>
                <a:t>日期</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XXX</a:t>
              </a:r>
              <a:endParaRPr lang="zh-CN" altLang="en-US" b="1" dirty="0">
                <a:latin typeface="微软雅黑" panose="020B0503020204020204" pitchFamily="34" charset="-122"/>
                <a:ea typeface="微软雅黑" panose="020B0503020204020204" pitchFamily="34" charset="-122"/>
              </a:endParaRPr>
            </a:p>
          </p:txBody>
        </p:sp>
      </p:grpSp>
      <p:sp>
        <p:nvSpPr>
          <p:cNvPr id="2055" name="流程图: 手动输入 15"/>
          <p:cNvSpPr>
            <a:spLocks noChangeArrowheads="1"/>
          </p:cNvSpPr>
          <p:nvPr/>
        </p:nvSpPr>
        <p:spPr bwMode="auto">
          <a:xfrm rot="5400000" flipV="1">
            <a:off x="10669587" y="5335588"/>
            <a:ext cx="466725" cy="2578100"/>
          </a:xfrm>
          <a:prstGeom prst="flowChartManualInput">
            <a:avLst/>
          </a:prstGeom>
          <a:solidFill>
            <a:srgbClr val="C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 name="TextBox 10"/>
          <p:cNvSpPr txBox="1"/>
          <p:nvPr/>
        </p:nvSpPr>
        <p:spPr>
          <a:xfrm>
            <a:off x="5772150" y="2185988"/>
            <a:ext cx="5915025" cy="923330"/>
          </a:xfrm>
          <a:prstGeom prst="rect">
            <a:avLst/>
          </a:prstGeom>
          <a:noFill/>
        </p:spPr>
        <p:txBody>
          <a:bodyPr wrap="square" rtlCol="0">
            <a:spAutoFit/>
          </a:bodyPr>
          <a:lstStyle/>
          <a:p>
            <a:pPr algn="ctr"/>
            <a:r>
              <a:rPr lang="zh-CN" altLang="en-US" sz="5400" dirty="0" smtClean="0">
                <a:latin typeface="微软雅黑" pitchFamily="34" charset="-122"/>
                <a:ea typeface="微软雅黑" pitchFamily="34" charset="-122"/>
              </a:rPr>
              <a:t>谢谢观看</a:t>
            </a:r>
            <a:endParaRPr lang="zh-CN" altLang="en-US" sz="5400" dirty="0">
              <a:latin typeface="微软雅黑" pitchFamily="34" charset="-122"/>
              <a:ea typeface="微软雅黑" pitchFamily="34" charset="-122"/>
            </a:endParaRPr>
          </a:p>
        </p:txBody>
      </p:sp>
      <p:pic>
        <p:nvPicPr>
          <p:cNvPr id="12" name="图片 7"/>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0" y="0"/>
            <a:ext cx="5445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“高温天气“的定义</a:t>
            </a:r>
            <a:endParaRPr lang="zh-CN" altLang="en-US" sz="2400" b="1" dirty="0">
              <a:latin typeface="微软雅黑" panose="020B0503020204020204" pitchFamily="34" charset="-122"/>
              <a:ea typeface="微软雅黑" panose="020B0503020204020204" pitchFamily="34" charset="-122"/>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23" name="组合 22"/>
          <p:cNvGrpSpPr>
            <a:grpSpLocks noChangeAspect="1"/>
          </p:cNvGrpSpPr>
          <p:nvPr/>
        </p:nvGrpSpPr>
        <p:grpSpPr>
          <a:xfrm>
            <a:off x="1170254" y="1387309"/>
            <a:ext cx="8874018" cy="4527715"/>
            <a:chOff x="613042" y="1258723"/>
            <a:chExt cx="8397976" cy="3460150"/>
          </a:xfrm>
        </p:grpSpPr>
        <p:sp>
          <p:nvSpPr>
            <p:cNvPr id="6" name="矩形 5"/>
            <p:cNvSpPr/>
            <p:nvPr/>
          </p:nvSpPr>
          <p:spPr>
            <a:xfrm>
              <a:off x="4012892" y="1903476"/>
              <a:ext cx="3245559" cy="369332"/>
            </a:xfrm>
            <a:prstGeom prst="rect">
              <a:avLst/>
            </a:prstGeom>
          </p:spPr>
          <p:txBody>
            <a:bodyPr wrap="square">
              <a:spAutoFit/>
            </a:bodyPr>
            <a:lstStyle/>
            <a:p>
              <a:r>
                <a:rPr lang="zh-CN" altLang="en-US" dirty="0" smtClean="0">
                  <a:latin typeface="微软雅黑" pitchFamily="34" charset="-122"/>
                  <a:ea typeface="微软雅黑" pitchFamily="34" charset="-122"/>
                </a:rPr>
                <a:t>（气象预报会发出高温预警）</a:t>
              </a:r>
            </a:p>
          </p:txBody>
        </p:sp>
        <p:pic>
          <p:nvPicPr>
            <p:cNvPr id="7" name="图片 6" descr="timgEG1G5TTA.png"/>
            <p:cNvPicPr>
              <a:picLocks noChangeAspect="1"/>
            </p:cNvPicPr>
            <p:nvPr/>
          </p:nvPicPr>
          <p:blipFill>
            <a:blip r:embed="rId3" cstate="print"/>
            <a:stretch>
              <a:fillRect/>
            </a:stretch>
          </p:blipFill>
          <p:spPr>
            <a:xfrm>
              <a:off x="613042" y="2064216"/>
              <a:ext cx="2464059" cy="1850888"/>
            </a:xfrm>
            <a:prstGeom prst="rect">
              <a:avLst/>
            </a:prstGeom>
          </p:spPr>
        </p:pic>
        <p:sp>
          <p:nvSpPr>
            <p:cNvPr id="8" name="矩形 7"/>
            <p:cNvSpPr/>
            <p:nvPr/>
          </p:nvSpPr>
          <p:spPr>
            <a:xfrm>
              <a:off x="726853" y="3884788"/>
              <a:ext cx="1931458" cy="305770"/>
            </a:xfrm>
            <a:prstGeom prst="rect">
              <a:avLst/>
            </a:prstGeom>
          </p:spPr>
          <p:txBody>
            <a:bodyPr wrap="none">
              <a:spAutoFit/>
            </a:bodyPr>
            <a:lstStyle/>
            <a:p>
              <a:r>
                <a:rPr lang="zh-CN" altLang="en-US" sz="2000" dirty="0" smtClean="0">
                  <a:latin typeface="微软雅黑" pitchFamily="34" charset="-122"/>
                  <a:ea typeface="微软雅黑" pitchFamily="34" charset="-122"/>
                </a:rPr>
                <a:t>当气温达到</a:t>
              </a:r>
              <a:r>
                <a:rPr lang="en-US" altLang="zh-CN" sz="2000" b="1" dirty="0" smtClean="0">
                  <a:latin typeface="微软雅黑" pitchFamily="34" charset="-122"/>
                  <a:ea typeface="微软雅黑" pitchFamily="34" charset="-122"/>
                </a:rPr>
                <a:t>35℃</a:t>
              </a:r>
              <a:endParaRPr lang="zh-CN" altLang="en-US" sz="2000" dirty="0">
                <a:latin typeface="微软雅黑" pitchFamily="34" charset="-122"/>
                <a:ea typeface="微软雅黑" pitchFamily="34" charset="-122"/>
              </a:endParaRPr>
            </a:p>
          </p:txBody>
        </p:sp>
        <p:sp>
          <p:nvSpPr>
            <p:cNvPr id="9" name="矩形 8"/>
            <p:cNvSpPr/>
            <p:nvPr/>
          </p:nvSpPr>
          <p:spPr>
            <a:xfrm>
              <a:off x="5553956" y="4240517"/>
              <a:ext cx="3457062" cy="369332"/>
            </a:xfrm>
            <a:prstGeom prst="rect">
              <a:avLst/>
            </a:prstGeom>
          </p:spPr>
          <p:txBody>
            <a:bodyPr wrap="square">
              <a:spAutoFit/>
            </a:bodyPr>
            <a:lstStyle/>
            <a:p>
              <a:r>
                <a:rPr lang="zh-CN" altLang="en-US" dirty="0" smtClean="0">
                  <a:latin typeface="微软雅黑" pitchFamily="34" charset="-122"/>
                  <a:ea typeface="微软雅黑" pitchFamily="34" charset="-122"/>
                </a:rPr>
                <a:t>（劳动者可享高温津贴）</a:t>
              </a:r>
            </a:p>
          </p:txBody>
        </p:sp>
        <p:grpSp>
          <p:nvGrpSpPr>
            <p:cNvPr id="10" name="组合 35"/>
            <p:cNvGrpSpPr/>
            <p:nvPr/>
          </p:nvGrpSpPr>
          <p:grpSpPr>
            <a:xfrm>
              <a:off x="3318647" y="1648598"/>
              <a:ext cx="446000" cy="2734095"/>
              <a:chOff x="3318647" y="2098115"/>
              <a:chExt cx="446000" cy="3645460"/>
            </a:xfrm>
          </p:grpSpPr>
          <p:cxnSp>
            <p:nvCxnSpPr>
              <p:cNvPr id="11" name="直接连接符 10"/>
              <p:cNvCxnSpPr/>
              <p:nvPr/>
            </p:nvCxnSpPr>
            <p:spPr>
              <a:xfrm>
                <a:off x="3332647" y="2098115"/>
                <a:ext cx="0" cy="3636000"/>
              </a:xfrm>
              <a:prstGeom prst="line">
                <a:avLst/>
              </a:prstGeom>
              <a:ln w="1587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2" name="直接箭头连接符 11"/>
              <p:cNvCxnSpPr/>
              <p:nvPr/>
            </p:nvCxnSpPr>
            <p:spPr>
              <a:xfrm>
                <a:off x="3332647" y="2098115"/>
                <a:ext cx="432000" cy="0"/>
              </a:xfrm>
              <a:prstGeom prst="straightConnector1">
                <a:avLst/>
              </a:prstGeom>
              <a:ln w="15875">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直接箭头连接符 12"/>
              <p:cNvCxnSpPr/>
              <p:nvPr/>
            </p:nvCxnSpPr>
            <p:spPr>
              <a:xfrm>
                <a:off x="3318647" y="5743575"/>
                <a:ext cx="432000" cy="0"/>
              </a:xfrm>
              <a:prstGeom prst="straightConnector1">
                <a:avLst/>
              </a:prstGeom>
              <a:ln w="15875">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grpSp>
        <p:pic>
          <p:nvPicPr>
            <p:cNvPr id="14" name="Picture 2" descr="C:\Users\zhangce\Desktop\1466746198768.jpg"/>
            <p:cNvPicPr>
              <a:picLocks noChangeAspect="1" noChangeArrowheads="1"/>
            </p:cNvPicPr>
            <p:nvPr/>
          </p:nvPicPr>
          <p:blipFill>
            <a:blip r:embed="rId4" cstate="print"/>
            <a:srcRect l="27569" b="41582"/>
            <a:stretch>
              <a:fillRect/>
            </a:stretch>
          </p:blipFill>
          <p:spPr bwMode="auto">
            <a:xfrm>
              <a:off x="4084332" y="1258723"/>
              <a:ext cx="3078376" cy="608294"/>
            </a:xfrm>
            <a:prstGeom prst="rect">
              <a:avLst/>
            </a:prstGeom>
            <a:noFill/>
          </p:spPr>
        </p:pic>
        <p:cxnSp>
          <p:nvCxnSpPr>
            <p:cNvPr id="15" name="直接箭头连接符 14"/>
            <p:cNvCxnSpPr/>
            <p:nvPr/>
          </p:nvCxnSpPr>
          <p:spPr>
            <a:xfrm>
              <a:off x="3342167" y="2630894"/>
              <a:ext cx="432000" cy="0"/>
            </a:xfrm>
            <a:prstGeom prst="straightConnector1">
              <a:avLst/>
            </a:prstGeom>
            <a:ln w="15875">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直接箭头连接符 15"/>
            <p:cNvCxnSpPr/>
            <p:nvPr/>
          </p:nvCxnSpPr>
          <p:spPr>
            <a:xfrm>
              <a:off x="3337399" y="3495314"/>
              <a:ext cx="432000" cy="0"/>
            </a:xfrm>
            <a:prstGeom prst="straightConnector1">
              <a:avLst/>
            </a:prstGeom>
            <a:ln w="15875">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7" name="图片 16" descr="tim121212g.jpg"/>
            <p:cNvPicPr>
              <a:picLocks noChangeAspect="1"/>
            </p:cNvPicPr>
            <p:nvPr/>
          </p:nvPicPr>
          <p:blipFill>
            <a:blip r:embed="rId5" cstate="print"/>
            <a:stretch>
              <a:fillRect/>
            </a:stretch>
          </p:blipFill>
          <p:spPr>
            <a:xfrm>
              <a:off x="3908799" y="3209002"/>
              <a:ext cx="1083848" cy="600774"/>
            </a:xfrm>
            <a:prstGeom prst="rect">
              <a:avLst/>
            </a:prstGeom>
          </p:spPr>
        </p:pic>
        <p:sp>
          <p:nvSpPr>
            <p:cNvPr id="18" name="矩形 17"/>
            <p:cNvSpPr/>
            <p:nvPr/>
          </p:nvSpPr>
          <p:spPr>
            <a:xfrm>
              <a:off x="5519064" y="3452450"/>
              <a:ext cx="2723823" cy="369332"/>
            </a:xfrm>
            <a:prstGeom prst="rect">
              <a:avLst/>
            </a:prstGeom>
          </p:spPr>
          <p:txBody>
            <a:bodyPr wrap="none">
              <a:spAutoFit/>
            </a:bodyPr>
            <a:lstStyle/>
            <a:p>
              <a:r>
                <a:rPr lang="zh-CN" altLang="en-US" dirty="0" smtClean="0">
                  <a:latin typeface="微软雅黑" pitchFamily="34" charset="-122"/>
                  <a:ea typeface="微软雅黑" pitchFamily="34" charset="-122"/>
                </a:rPr>
                <a:t>（防暑降温饮料及药品）</a:t>
              </a:r>
            </a:p>
          </p:txBody>
        </p:sp>
        <p:pic>
          <p:nvPicPr>
            <p:cNvPr id="19" name="图片 18" descr="u=2190373954,1682872476&amp;fm=26&amp;gp=0.jpg"/>
            <p:cNvPicPr>
              <a:picLocks noChangeAspect="1"/>
            </p:cNvPicPr>
            <p:nvPr/>
          </p:nvPicPr>
          <p:blipFill>
            <a:blip r:embed="rId6" cstate="print"/>
            <a:srcRect l="33248" r="30114"/>
            <a:stretch>
              <a:fillRect/>
            </a:stretch>
          </p:blipFill>
          <p:spPr>
            <a:xfrm>
              <a:off x="5096741" y="3056629"/>
              <a:ext cx="422323" cy="864513"/>
            </a:xfrm>
            <a:prstGeom prst="rect">
              <a:avLst/>
            </a:prstGeom>
          </p:spPr>
        </p:pic>
        <p:pic>
          <p:nvPicPr>
            <p:cNvPr id="20" name="图片 19" descr="timgEPJBXXG9.jpg"/>
            <p:cNvPicPr>
              <a:picLocks noChangeAspect="1"/>
            </p:cNvPicPr>
            <p:nvPr/>
          </p:nvPicPr>
          <p:blipFill>
            <a:blip r:embed="rId7" cstate="print"/>
            <a:stretch>
              <a:fillRect/>
            </a:stretch>
          </p:blipFill>
          <p:spPr>
            <a:xfrm>
              <a:off x="3908799" y="4096619"/>
              <a:ext cx="1362600" cy="622254"/>
            </a:xfrm>
            <a:prstGeom prst="rect">
              <a:avLst/>
            </a:prstGeom>
          </p:spPr>
        </p:pic>
        <p:pic>
          <p:nvPicPr>
            <p:cNvPr id="21" name="图片 20" descr="timg249OQLFV.jpg"/>
            <p:cNvPicPr>
              <a:picLocks noChangeAspect="1"/>
            </p:cNvPicPr>
            <p:nvPr/>
          </p:nvPicPr>
          <p:blipFill>
            <a:blip r:embed="rId8" cstate="print"/>
            <a:srcRect l="21605" r="23350"/>
            <a:stretch>
              <a:fillRect/>
            </a:stretch>
          </p:blipFill>
          <p:spPr>
            <a:xfrm>
              <a:off x="4012893" y="2279843"/>
              <a:ext cx="852869" cy="733923"/>
            </a:xfrm>
            <a:prstGeom prst="rect">
              <a:avLst/>
            </a:prstGeom>
          </p:spPr>
        </p:pic>
        <p:sp>
          <p:nvSpPr>
            <p:cNvPr id="22" name="矩形 21"/>
            <p:cNvSpPr/>
            <p:nvPr/>
          </p:nvSpPr>
          <p:spPr>
            <a:xfrm>
              <a:off x="5485720" y="2527298"/>
              <a:ext cx="3185487" cy="369332"/>
            </a:xfrm>
            <a:prstGeom prst="rect">
              <a:avLst/>
            </a:prstGeom>
          </p:spPr>
          <p:txBody>
            <a:bodyPr wrap="none">
              <a:spAutoFit/>
            </a:bodyPr>
            <a:lstStyle/>
            <a:p>
              <a:r>
                <a:rPr lang="zh-CN" altLang="en-US" dirty="0" smtClean="0">
                  <a:latin typeface="微软雅黑" pitchFamily="34" charset="-122"/>
                  <a:ea typeface="微软雅黑" pitchFamily="34" charset="-122"/>
                </a:rPr>
                <a:t>（控制劳动者连续作业时间）</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“高温天气“的定义</a:t>
            </a:r>
            <a:endParaRPr lang="zh-CN" altLang="en-US" sz="2400" b="1" dirty="0">
              <a:latin typeface="微软雅黑" panose="020B0503020204020204" pitchFamily="34" charset="-122"/>
              <a:ea typeface="微软雅黑" panose="020B0503020204020204" pitchFamily="34" charset="-122"/>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2" name="组合 11"/>
          <p:cNvGrpSpPr>
            <a:grpSpLocks noChangeAspect="1"/>
          </p:cNvGrpSpPr>
          <p:nvPr/>
        </p:nvGrpSpPr>
        <p:grpSpPr>
          <a:xfrm>
            <a:off x="927278" y="1182626"/>
            <a:ext cx="9751696" cy="4886289"/>
            <a:chOff x="584466" y="1225487"/>
            <a:chExt cx="7969336" cy="3393149"/>
          </a:xfrm>
        </p:grpSpPr>
        <p:pic>
          <p:nvPicPr>
            <p:cNvPr id="4" name="图片 3" descr="d6ca7bcb0a46f21fbc84ecfb13a0bd640d33ae6b.jpg"/>
            <p:cNvPicPr>
              <a:picLocks noChangeAspect="1"/>
            </p:cNvPicPr>
            <p:nvPr/>
          </p:nvPicPr>
          <p:blipFill>
            <a:blip r:embed="rId3" cstate="print"/>
            <a:stretch>
              <a:fillRect/>
            </a:stretch>
          </p:blipFill>
          <p:spPr>
            <a:xfrm>
              <a:off x="794637" y="1300499"/>
              <a:ext cx="1849253" cy="1170794"/>
            </a:xfrm>
            <a:prstGeom prst="rect">
              <a:avLst/>
            </a:prstGeom>
          </p:spPr>
        </p:pic>
        <p:pic>
          <p:nvPicPr>
            <p:cNvPr id="5" name="图片 4" descr="tim111111g.jpg"/>
            <p:cNvPicPr>
              <a:picLocks noChangeAspect="1"/>
            </p:cNvPicPr>
            <p:nvPr/>
          </p:nvPicPr>
          <p:blipFill>
            <a:blip r:embed="rId4" cstate="print"/>
            <a:srcRect l="9135" r="11963"/>
            <a:stretch>
              <a:fillRect/>
            </a:stretch>
          </p:blipFill>
          <p:spPr>
            <a:xfrm>
              <a:off x="3537832" y="1246919"/>
              <a:ext cx="1949269" cy="1259372"/>
            </a:xfrm>
            <a:prstGeom prst="rect">
              <a:avLst/>
            </a:prstGeom>
          </p:spPr>
        </p:pic>
        <p:pic>
          <p:nvPicPr>
            <p:cNvPr id="6" name="图片 5" descr="tim1212131g.jpg"/>
            <p:cNvPicPr>
              <a:picLocks noChangeAspect="1"/>
            </p:cNvPicPr>
            <p:nvPr/>
          </p:nvPicPr>
          <p:blipFill>
            <a:blip r:embed="rId5" cstate="print"/>
            <a:srcRect l="11907" t="389" r="19526"/>
            <a:stretch>
              <a:fillRect/>
            </a:stretch>
          </p:blipFill>
          <p:spPr>
            <a:xfrm>
              <a:off x="6455684" y="1225487"/>
              <a:ext cx="1889443" cy="1259372"/>
            </a:xfrm>
            <a:prstGeom prst="rect">
              <a:avLst/>
            </a:prstGeom>
          </p:spPr>
        </p:pic>
        <p:sp>
          <p:nvSpPr>
            <p:cNvPr id="7" name="矩形 6"/>
            <p:cNvSpPr/>
            <p:nvPr/>
          </p:nvSpPr>
          <p:spPr>
            <a:xfrm>
              <a:off x="584466" y="2556729"/>
              <a:ext cx="2273035" cy="1709816"/>
            </a:xfrm>
            <a:prstGeom prst="rect">
              <a:avLst/>
            </a:prstGeom>
          </p:spPr>
          <p:txBody>
            <a:bodyPr wrap="square">
              <a:spAutoFit/>
            </a:bodyPr>
            <a:lstStyle/>
            <a:p>
              <a:r>
                <a:rPr lang="zh-CN" altLang="en-US" dirty="0" smtClean="0">
                  <a:latin typeface="微软雅黑" pitchFamily="34" charset="-122"/>
                  <a:ea typeface="微软雅黑" pitchFamily="34" charset="-122"/>
                </a:rPr>
                <a:t>黄色：连续三天日最高气温将在</a:t>
              </a:r>
              <a:r>
                <a:rPr lang="en-US" altLang="zh-CN" dirty="0" smtClean="0">
                  <a:latin typeface="微软雅黑" pitchFamily="34" charset="-122"/>
                  <a:ea typeface="微软雅黑" pitchFamily="34" charset="-122"/>
                </a:rPr>
                <a:t>35℃</a:t>
              </a:r>
              <a:r>
                <a:rPr lang="zh-CN" altLang="en-US" dirty="0" smtClean="0">
                  <a:latin typeface="微软雅黑" pitchFamily="34" charset="-122"/>
                  <a:ea typeface="微软雅黑" pitchFamily="34" charset="-122"/>
                </a:rPr>
                <a:t>以上</a:t>
              </a:r>
              <a:endParaRPr lang="en-US" altLang="zh-CN" dirty="0" smtClean="0">
                <a:latin typeface="微软雅黑" pitchFamily="34" charset="-122"/>
                <a:ea typeface="微软雅黑" pitchFamily="34" charset="-122"/>
              </a:endParaRPr>
            </a:p>
            <a:p>
              <a:pPr>
                <a:spcBef>
                  <a:spcPts val="1200"/>
                </a:spcBef>
              </a:pPr>
              <a:r>
                <a:rPr lang="zh-CN" altLang="en-US" dirty="0" smtClean="0">
                  <a:latin typeface="仿宋" pitchFamily="49" charset="-122"/>
                  <a:ea typeface="仿宋" pitchFamily="49" charset="-122"/>
                </a:rPr>
                <a:t>（日最高气温达到</a:t>
              </a:r>
              <a:r>
                <a:rPr lang="en-US" altLang="zh-CN" dirty="0" smtClean="0">
                  <a:latin typeface="仿宋" pitchFamily="49" charset="-122"/>
                  <a:ea typeface="仿宋" pitchFamily="49" charset="-122"/>
                </a:rPr>
                <a:t>35℃</a:t>
              </a:r>
              <a:r>
                <a:rPr lang="zh-CN" altLang="en-US" dirty="0" smtClean="0">
                  <a:latin typeface="仿宋" pitchFamily="49" charset="-122"/>
                  <a:ea typeface="仿宋" pitchFamily="49" charset="-122"/>
                </a:rPr>
                <a:t>以上、</a:t>
              </a:r>
              <a:r>
                <a:rPr lang="en-US" altLang="zh-CN" dirty="0" smtClean="0">
                  <a:latin typeface="仿宋" pitchFamily="49" charset="-122"/>
                  <a:ea typeface="仿宋" pitchFamily="49" charset="-122"/>
                </a:rPr>
                <a:t>37℃</a:t>
              </a:r>
              <a:r>
                <a:rPr lang="zh-CN" altLang="en-US" dirty="0" smtClean="0">
                  <a:latin typeface="仿宋" pitchFamily="49" charset="-122"/>
                  <a:ea typeface="仿宋" pitchFamily="49" charset="-122"/>
                </a:rPr>
                <a:t>以下时，用人单位应当采取换班轮休等方式，缩短劳动者连续作业时间，并且不得安排室外露天作业劳动者加班）</a:t>
              </a:r>
            </a:p>
          </p:txBody>
        </p:sp>
        <p:sp>
          <p:nvSpPr>
            <p:cNvPr id="8" name="矩形 7"/>
            <p:cNvSpPr/>
            <p:nvPr/>
          </p:nvSpPr>
          <p:spPr>
            <a:xfrm>
              <a:off x="3414715" y="2574584"/>
              <a:ext cx="2334854" cy="2041092"/>
            </a:xfrm>
            <a:prstGeom prst="rect">
              <a:avLst/>
            </a:prstGeom>
          </p:spPr>
          <p:txBody>
            <a:bodyPr wrap="square">
              <a:spAutoFit/>
            </a:bodyPr>
            <a:lstStyle/>
            <a:p>
              <a:r>
                <a:rPr lang="zh-CN" altLang="en-US" dirty="0" smtClean="0">
                  <a:latin typeface="微软雅黑" pitchFamily="34" charset="-122"/>
                  <a:ea typeface="微软雅黑" pitchFamily="34" charset="-122"/>
                </a:rPr>
                <a:t>橙色：</a:t>
              </a:r>
              <a:r>
                <a:rPr lang="en-US" altLang="zh-CN" dirty="0" smtClean="0">
                  <a:latin typeface="微软雅黑" pitchFamily="34" charset="-122"/>
                  <a:ea typeface="微软雅黑" pitchFamily="34" charset="-122"/>
                </a:rPr>
                <a:t>24</a:t>
              </a:r>
              <a:r>
                <a:rPr lang="zh-CN" altLang="en-US" dirty="0" smtClean="0">
                  <a:latin typeface="微软雅黑" pitchFamily="34" charset="-122"/>
                  <a:ea typeface="微软雅黑" pitchFamily="34" charset="-122"/>
                </a:rPr>
                <a:t>小时内最高气温将升至</a:t>
              </a:r>
              <a:r>
                <a:rPr lang="en-US" altLang="zh-CN" dirty="0" smtClean="0">
                  <a:latin typeface="微软雅黑" pitchFamily="34" charset="-122"/>
                  <a:ea typeface="微软雅黑" pitchFamily="34" charset="-122"/>
                </a:rPr>
                <a:t>37℃</a:t>
              </a:r>
              <a:r>
                <a:rPr lang="zh-CN" altLang="en-US" dirty="0" smtClean="0">
                  <a:latin typeface="微软雅黑" pitchFamily="34" charset="-122"/>
                  <a:ea typeface="微软雅黑" pitchFamily="34" charset="-122"/>
                </a:rPr>
                <a:t>以上</a:t>
              </a:r>
              <a:endParaRPr lang="en-US" altLang="zh-CN" dirty="0" smtClean="0">
                <a:latin typeface="微软雅黑" pitchFamily="34" charset="-122"/>
                <a:ea typeface="微软雅黑" pitchFamily="34" charset="-122"/>
              </a:endParaRPr>
            </a:p>
            <a:p>
              <a:pPr>
                <a:spcBef>
                  <a:spcPts val="600"/>
                </a:spcBef>
              </a:pPr>
              <a:r>
                <a:rPr lang="zh-CN" altLang="en-US" dirty="0" smtClean="0">
                  <a:latin typeface="仿宋" pitchFamily="49" charset="-122"/>
                  <a:ea typeface="仿宋" pitchFamily="49" charset="-122"/>
                </a:rPr>
                <a:t>（日最高气温达到</a:t>
              </a:r>
              <a:r>
                <a:rPr lang="en-US" altLang="zh-CN" dirty="0" smtClean="0">
                  <a:latin typeface="仿宋" pitchFamily="49" charset="-122"/>
                  <a:ea typeface="仿宋" pitchFamily="49" charset="-122"/>
                </a:rPr>
                <a:t>37℃</a:t>
              </a:r>
              <a:r>
                <a:rPr lang="zh-CN" altLang="en-US" dirty="0" smtClean="0">
                  <a:latin typeface="仿宋" pitchFamily="49" charset="-122"/>
                  <a:ea typeface="仿宋" pitchFamily="49" charset="-122"/>
                </a:rPr>
                <a:t>以上、</a:t>
              </a:r>
              <a:r>
                <a:rPr lang="en-US" altLang="zh-CN" dirty="0" smtClean="0">
                  <a:latin typeface="仿宋" pitchFamily="49" charset="-122"/>
                  <a:ea typeface="仿宋" pitchFamily="49" charset="-122"/>
                </a:rPr>
                <a:t>40℃</a:t>
              </a:r>
              <a:r>
                <a:rPr lang="zh-CN" altLang="en-US" dirty="0" smtClean="0">
                  <a:latin typeface="仿宋" pitchFamily="49" charset="-122"/>
                  <a:ea typeface="仿宋" pitchFamily="49" charset="-122"/>
                </a:rPr>
                <a:t>以下时，用人单位全天安排劳动者室外露天作业时间累计不得超过</a:t>
              </a:r>
              <a:r>
                <a:rPr lang="en-US" altLang="zh-CN" dirty="0" smtClean="0">
                  <a:latin typeface="仿宋" pitchFamily="49" charset="-122"/>
                  <a:ea typeface="仿宋" pitchFamily="49" charset="-122"/>
                </a:rPr>
                <a:t>6</a:t>
              </a:r>
              <a:r>
                <a:rPr lang="zh-CN" altLang="en-US" dirty="0" smtClean="0">
                  <a:latin typeface="仿宋" pitchFamily="49" charset="-122"/>
                  <a:ea typeface="仿宋" pitchFamily="49" charset="-122"/>
                </a:rPr>
                <a:t>小时，连续作业时间不得超过国家规定，且在气温最高时段</a:t>
              </a:r>
              <a:r>
                <a:rPr lang="en-US" altLang="zh-CN" dirty="0" smtClean="0">
                  <a:latin typeface="仿宋" pitchFamily="49" charset="-122"/>
                  <a:ea typeface="仿宋" pitchFamily="49" charset="-122"/>
                </a:rPr>
                <a:t>3</a:t>
              </a:r>
              <a:r>
                <a:rPr lang="zh-CN" altLang="en-US" dirty="0" smtClean="0">
                  <a:latin typeface="仿宋" pitchFamily="49" charset="-122"/>
                  <a:ea typeface="仿宋" pitchFamily="49" charset="-122"/>
                </a:rPr>
                <a:t>小时内不得安排室外露天作业）</a:t>
              </a:r>
            </a:p>
          </p:txBody>
        </p:sp>
        <p:sp>
          <p:nvSpPr>
            <p:cNvPr id="9" name="矩形 8"/>
            <p:cNvSpPr/>
            <p:nvPr/>
          </p:nvSpPr>
          <p:spPr>
            <a:xfrm>
              <a:off x="6455684" y="2556728"/>
              <a:ext cx="2098118" cy="1132753"/>
            </a:xfrm>
            <a:prstGeom prst="rect">
              <a:avLst/>
            </a:prstGeom>
          </p:spPr>
          <p:txBody>
            <a:bodyPr wrap="square">
              <a:spAutoFit/>
            </a:bodyPr>
            <a:lstStyle/>
            <a:p>
              <a:r>
                <a:rPr lang="zh-CN" altLang="en-US" dirty="0" smtClean="0">
                  <a:latin typeface="微软雅黑" pitchFamily="34" charset="-122"/>
                  <a:ea typeface="微软雅黑" pitchFamily="34" charset="-122"/>
                </a:rPr>
                <a:t>红色：</a:t>
              </a:r>
              <a:r>
                <a:rPr lang="en-US" altLang="zh-CN" dirty="0" smtClean="0">
                  <a:latin typeface="微软雅黑" pitchFamily="34" charset="-122"/>
                  <a:ea typeface="微软雅黑" pitchFamily="34" charset="-122"/>
                </a:rPr>
                <a:t>24</a:t>
              </a:r>
              <a:r>
                <a:rPr lang="zh-CN" altLang="en-US" dirty="0" smtClean="0">
                  <a:latin typeface="微软雅黑" pitchFamily="34" charset="-122"/>
                  <a:ea typeface="微软雅黑" pitchFamily="34" charset="-122"/>
                </a:rPr>
                <a:t>小时内最高气温将升至</a:t>
              </a:r>
              <a:r>
                <a:rPr lang="en-US" altLang="zh-CN" dirty="0" smtClean="0">
                  <a:latin typeface="微软雅黑" pitchFamily="34" charset="-122"/>
                  <a:ea typeface="微软雅黑" pitchFamily="34" charset="-122"/>
                </a:rPr>
                <a:t>40℃</a:t>
              </a:r>
              <a:r>
                <a:rPr lang="zh-CN" altLang="en-US" dirty="0" smtClean="0">
                  <a:latin typeface="微软雅黑" pitchFamily="34" charset="-122"/>
                  <a:ea typeface="微软雅黑" pitchFamily="34" charset="-122"/>
                </a:rPr>
                <a:t>以上</a:t>
              </a:r>
              <a:endParaRPr lang="en-US" altLang="zh-CN" dirty="0" smtClean="0">
                <a:latin typeface="微软雅黑" pitchFamily="34" charset="-122"/>
                <a:ea typeface="微软雅黑" pitchFamily="34" charset="-122"/>
              </a:endParaRPr>
            </a:p>
            <a:p>
              <a:pPr>
                <a:spcBef>
                  <a:spcPts val="1200"/>
                </a:spcBef>
              </a:pPr>
              <a:r>
                <a:rPr lang="zh-CN" altLang="en-US" dirty="0" smtClean="0">
                  <a:latin typeface="仿宋" pitchFamily="49" charset="-122"/>
                  <a:ea typeface="仿宋" pitchFamily="49" charset="-122"/>
                </a:rPr>
                <a:t>（日最高气温达到</a:t>
              </a:r>
              <a:r>
                <a:rPr lang="en-US" altLang="zh-CN" dirty="0" smtClean="0">
                  <a:latin typeface="仿宋" pitchFamily="49" charset="-122"/>
                  <a:ea typeface="仿宋" pitchFamily="49" charset="-122"/>
                </a:rPr>
                <a:t>40℃</a:t>
              </a:r>
              <a:r>
                <a:rPr lang="zh-CN" altLang="en-US" dirty="0" smtClean="0">
                  <a:latin typeface="仿宋" pitchFamily="49" charset="-122"/>
                  <a:ea typeface="仿宋" pitchFamily="49" charset="-122"/>
                </a:rPr>
                <a:t>以上，应当停止当日室外露天作业）</a:t>
              </a:r>
            </a:p>
          </p:txBody>
        </p:sp>
        <p:cxnSp>
          <p:nvCxnSpPr>
            <p:cNvPr id="10" name="直接连接符 9"/>
            <p:cNvCxnSpPr/>
            <p:nvPr/>
          </p:nvCxnSpPr>
          <p:spPr>
            <a:xfrm>
              <a:off x="3082413" y="2656278"/>
              <a:ext cx="0" cy="1962358"/>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直接连接符 10"/>
            <p:cNvCxnSpPr/>
            <p:nvPr/>
          </p:nvCxnSpPr>
          <p:spPr>
            <a:xfrm>
              <a:off x="5987775" y="2656278"/>
              <a:ext cx="0" cy="1962358"/>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“高温天气“的定义</a:t>
            </a:r>
            <a:endParaRPr lang="zh-CN" altLang="en-US" sz="2400" b="1" dirty="0">
              <a:latin typeface="微软雅黑" panose="020B0503020204020204" pitchFamily="34" charset="-122"/>
              <a:ea typeface="微软雅黑" panose="020B0503020204020204" pitchFamily="34" charset="-122"/>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4" name="组合 13"/>
          <p:cNvGrpSpPr>
            <a:grpSpLocks noChangeAspect="1"/>
          </p:cNvGrpSpPr>
          <p:nvPr/>
        </p:nvGrpSpPr>
        <p:grpSpPr>
          <a:xfrm>
            <a:off x="998797" y="1272706"/>
            <a:ext cx="9776211" cy="4812122"/>
            <a:chOff x="333049" y="1272706"/>
            <a:chExt cx="8461473" cy="3341878"/>
          </a:xfrm>
        </p:grpSpPr>
        <p:sp>
          <p:nvSpPr>
            <p:cNvPr id="4" name="矩形 3"/>
            <p:cNvSpPr/>
            <p:nvPr/>
          </p:nvSpPr>
          <p:spPr>
            <a:xfrm>
              <a:off x="333049" y="3336845"/>
              <a:ext cx="4094320" cy="1132832"/>
            </a:xfrm>
            <a:prstGeom prst="rect">
              <a:avLst/>
            </a:prstGeom>
          </p:spPr>
          <p:txBody>
            <a:bodyPr wrap="square">
              <a:spAutoFit/>
            </a:bodyPr>
            <a:lstStyle/>
            <a:p>
              <a:pPr indent="457200"/>
              <a:r>
                <a:rPr lang="zh-CN" altLang="en-US" sz="2000" dirty="0" smtClean="0">
                  <a:latin typeface="微软雅黑" pitchFamily="34" charset="-122"/>
                  <a:ea typeface="微软雅黑" pitchFamily="34" charset="-122"/>
                </a:rPr>
                <a:t>用人单位应当为高温作业、高温天气作业的劳动者供给足够的、符合卫生标准的防暑降温饮料及必需的药品。</a:t>
              </a:r>
            </a:p>
            <a:p>
              <a:pPr indent="457200"/>
              <a:r>
                <a:rPr lang="zh-CN" altLang="en-US" sz="2000" dirty="0" smtClean="0">
                  <a:solidFill>
                    <a:srgbClr val="FF0000"/>
                  </a:solidFill>
                  <a:latin typeface="微软雅黑" pitchFamily="34" charset="-122"/>
                  <a:ea typeface="微软雅黑" pitchFamily="34" charset="-122"/>
                </a:rPr>
                <a:t>不得以发放钱物替代提供防暑降温饮料。防暑降温饮料不得充抵高温津贴。</a:t>
              </a:r>
            </a:p>
          </p:txBody>
        </p:sp>
        <p:sp>
          <p:nvSpPr>
            <p:cNvPr id="5" name="矩形 4"/>
            <p:cNvSpPr/>
            <p:nvPr/>
          </p:nvSpPr>
          <p:spPr>
            <a:xfrm>
              <a:off x="4549996" y="1417632"/>
              <a:ext cx="4244526" cy="1132832"/>
            </a:xfrm>
            <a:prstGeom prst="rect">
              <a:avLst/>
            </a:prstGeom>
          </p:spPr>
          <p:txBody>
            <a:bodyPr wrap="square">
              <a:spAutoFit/>
            </a:bodyPr>
            <a:lstStyle/>
            <a:p>
              <a:pPr indent="457200">
                <a:lnSpc>
                  <a:spcPts val="2400"/>
                </a:lnSpc>
              </a:pPr>
              <a:r>
                <a:rPr lang="zh-CN" altLang="en-US" sz="2000" dirty="0" smtClean="0">
                  <a:latin typeface="微软雅黑" pitchFamily="34" charset="-122"/>
                  <a:ea typeface="微软雅黑" pitchFamily="34" charset="-122"/>
                </a:rPr>
                <a:t>用人单位安排劳动者在</a:t>
              </a:r>
              <a:r>
                <a:rPr lang="en-US" altLang="zh-CN" sz="2000" dirty="0" smtClean="0">
                  <a:latin typeface="微软雅黑" pitchFamily="34" charset="-122"/>
                  <a:ea typeface="微软雅黑" pitchFamily="34" charset="-122"/>
                </a:rPr>
                <a:t>35℃</a:t>
              </a:r>
              <a:r>
                <a:rPr lang="zh-CN" altLang="en-US" sz="2000" dirty="0" smtClean="0">
                  <a:latin typeface="微软雅黑" pitchFamily="34" charset="-122"/>
                  <a:ea typeface="微软雅黑" pitchFamily="34" charset="-122"/>
                </a:rPr>
                <a:t>以上高温天气从事</a:t>
              </a:r>
              <a:r>
                <a:rPr lang="zh-CN" altLang="en-US" sz="2000" dirty="0" smtClean="0">
                  <a:solidFill>
                    <a:srgbClr val="FF0000"/>
                  </a:solidFill>
                  <a:latin typeface="微软雅黑" pitchFamily="34" charset="-122"/>
                  <a:ea typeface="微软雅黑" pitchFamily="34" charset="-122"/>
                </a:rPr>
                <a:t>室外露天作业</a:t>
              </a:r>
              <a:r>
                <a:rPr lang="zh-CN" altLang="en-US" sz="2000" dirty="0" smtClean="0">
                  <a:latin typeface="微软雅黑" pitchFamily="34" charset="-122"/>
                  <a:ea typeface="微软雅黑" pitchFamily="34" charset="-122"/>
                </a:rPr>
                <a:t>以及</a:t>
              </a:r>
              <a:r>
                <a:rPr lang="zh-CN" altLang="en-US" sz="2000" dirty="0" smtClean="0">
                  <a:solidFill>
                    <a:srgbClr val="FF0000"/>
                  </a:solidFill>
                  <a:latin typeface="微软雅黑" pitchFamily="34" charset="-122"/>
                  <a:ea typeface="微软雅黑" pitchFamily="34" charset="-122"/>
                </a:rPr>
                <a:t>不能采取有效措施将工作场所温度降低到</a:t>
              </a:r>
              <a:r>
                <a:rPr lang="en-US" altLang="zh-CN" sz="2000" dirty="0" smtClean="0">
                  <a:solidFill>
                    <a:srgbClr val="FF0000"/>
                  </a:solidFill>
                  <a:latin typeface="微软雅黑" pitchFamily="34" charset="-122"/>
                  <a:ea typeface="微软雅黑" pitchFamily="34" charset="-122"/>
                </a:rPr>
                <a:t>33℃</a:t>
              </a:r>
              <a:r>
                <a:rPr lang="zh-CN" altLang="en-US" sz="2000" dirty="0" smtClean="0">
                  <a:solidFill>
                    <a:srgbClr val="FF0000"/>
                  </a:solidFill>
                  <a:latin typeface="微软雅黑" pitchFamily="34" charset="-122"/>
                  <a:ea typeface="微软雅黑" pitchFamily="34" charset="-122"/>
                </a:rPr>
                <a:t>以下的</a:t>
              </a:r>
              <a:r>
                <a:rPr lang="zh-CN" altLang="en-US" sz="2000" dirty="0" smtClean="0">
                  <a:latin typeface="微软雅黑" pitchFamily="34" charset="-122"/>
                  <a:ea typeface="微软雅黑" pitchFamily="34" charset="-122"/>
                </a:rPr>
                <a:t>，应当向劳动者发放高温津贴，并纳入工资总额。</a:t>
              </a:r>
              <a:endParaRPr lang="en-US" altLang="zh-CN" sz="2000" dirty="0" smtClean="0">
                <a:latin typeface="微软雅黑" pitchFamily="34" charset="-122"/>
                <a:ea typeface="微软雅黑" pitchFamily="34" charset="-122"/>
              </a:endParaRPr>
            </a:p>
          </p:txBody>
        </p:sp>
        <p:grpSp>
          <p:nvGrpSpPr>
            <p:cNvPr id="6" name="组合 18"/>
            <p:cNvGrpSpPr>
              <a:grpSpLocks noChangeAspect="1"/>
            </p:cNvGrpSpPr>
            <p:nvPr/>
          </p:nvGrpSpPr>
          <p:grpSpPr>
            <a:xfrm>
              <a:off x="5249936" y="3128963"/>
              <a:ext cx="2767156" cy="1485621"/>
              <a:chOff x="1033625" y="2329329"/>
              <a:chExt cx="1610264" cy="1152684"/>
            </a:xfrm>
          </p:grpSpPr>
          <p:pic>
            <p:nvPicPr>
              <p:cNvPr id="7" name="图片 6" descr="tim121212g.jpg"/>
              <p:cNvPicPr>
                <a:picLocks noChangeAspect="1"/>
              </p:cNvPicPr>
              <p:nvPr/>
            </p:nvPicPr>
            <p:blipFill>
              <a:blip r:embed="rId3" cstate="print"/>
              <a:stretch>
                <a:fillRect/>
              </a:stretch>
            </p:blipFill>
            <p:spPr>
              <a:xfrm>
                <a:off x="1033625" y="2532492"/>
                <a:ext cx="1083848" cy="801032"/>
              </a:xfrm>
              <a:prstGeom prst="rect">
                <a:avLst/>
              </a:prstGeom>
            </p:spPr>
          </p:pic>
          <p:pic>
            <p:nvPicPr>
              <p:cNvPr id="8" name="图片 7" descr="u=2190373954,1682872476&amp;fm=26&amp;gp=0.jpg"/>
              <p:cNvPicPr>
                <a:picLocks noChangeAspect="1"/>
              </p:cNvPicPr>
              <p:nvPr/>
            </p:nvPicPr>
            <p:blipFill>
              <a:blip r:embed="rId4" cstate="print"/>
              <a:srcRect l="33248" r="30114"/>
              <a:stretch>
                <a:fillRect/>
              </a:stretch>
            </p:blipFill>
            <p:spPr>
              <a:xfrm>
                <a:off x="2221566" y="2329329"/>
                <a:ext cx="422323" cy="1152684"/>
              </a:xfrm>
              <a:prstGeom prst="rect">
                <a:avLst/>
              </a:prstGeom>
            </p:spPr>
          </p:pic>
        </p:grpSp>
        <p:pic>
          <p:nvPicPr>
            <p:cNvPr id="9" name="图片 8" descr="t124332img.jpg"/>
            <p:cNvPicPr>
              <a:picLocks noChangeAspect="1"/>
            </p:cNvPicPr>
            <p:nvPr/>
          </p:nvPicPr>
          <p:blipFill>
            <a:blip r:embed="rId5" cstate="print"/>
            <a:stretch>
              <a:fillRect/>
            </a:stretch>
          </p:blipFill>
          <p:spPr>
            <a:xfrm>
              <a:off x="570178" y="1272706"/>
              <a:ext cx="3230297" cy="1649288"/>
            </a:xfrm>
            <a:prstGeom prst="rect">
              <a:avLst/>
            </a:prstGeom>
          </p:spPr>
        </p:pic>
        <p:grpSp>
          <p:nvGrpSpPr>
            <p:cNvPr id="10" name="组合 23"/>
            <p:cNvGrpSpPr/>
            <p:nvPr/>
          </p:nvGrpSpPr>
          <p:grpSpPr>
            <a:xfrm>
              <a:off x="4001166" y="2717539"/>
              <a:ext cx="1180015" cy="810000"/>
              <a:chOff x="4001165" y="3566233"/>
              <a:chExt cx="1180015" cy="1080000"/>
            </a:xfrm>
          </p:grpSpPr>
          <p:sp>
            <p:nvSpPr>
              <p:cNvPr id="11" name="矩形 10"/>
              <p:cNvSpPr/>
              <p:nvPr/>
            </p:nvSpPr>
            <p:spPr>
              <a:xfrm rot="1374285">
                <a:off x="4101180" y="3915193"/>
                <a:ext cx="1080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000" b="1" dirty="0" smtClean="0">
                  <a:latin typeface="微软雅黑" pitchFamily="34" charset="-122"/>
                  <a:ea typeface="微软雅黑" pitchFamily="34" charset="-122"/>
                </a:endParaRPr>
              </a:p>
            </p:txBody>
          </p:sp>
          <p:sp>
            <p:nvSpPr>
              <p:cNvPr id="12" name="矩形 11"/>
              <p:cNvSpPr/>
              <p:nvPr/>
            </p:nvSpPr>
            <p:spPr>
              <a:xfrm rot="1374285">
                <a:off x="4001165" y="4175101"/>
                <a:ext cx="1080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000" b="1" dirty="0" smtClean="0">
                  <a:latin typeface="微软雅黑" pitchFamily="34" charset="-122"/>
                  <a:ea typeface="微软雅黑" pitchFamily="34" charset="-122"/>
                </a:endParaRPr>
              </a:p>
            </p:txBody>
          </p:sp>
          <p:sp>
            <p:nvSpPr>
              <p:cNvPr id="13" name="矩形 12"/>
              <p:cNvSpPr/>
              <p:nvPr/>
            </p:nvSpPr>
            <p:spPr>
              <a:xfrm rot="3538977">
                <a:off x="4045845" y="4052233"/>
                <a:ext cx="1080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000" b="1" dirty="0" smtClean="0">
                  <a:latin typeface="微软雅黑" pitchFamily="34" charset="-122"/>
                  <a:ea typeface="微软雅黑" pitchFamily="34" charset="-122"/>
                </a:endParaRP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 中暑的产生</a:t>
            </a:r>
            <a:endParaRPr lang="zh-CN" altLang="en-US" sz="2400" b="1" dirty="0">
              <a:latin typeface="微软雅黑" panose="020B0503020204020204" pitchFamily="34" charset="-122"/>
              <a:ea typeface="微软雅黑" panose="020B0503020204020204" pitchFamily="34" charset="-122"/>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sp>
        <p:nvSpPr>
          <p:cNvPr id="4" name="矩形 3"/>
          <p:cNvSpPr/>
          <p:nvPr/>
        </p:nvSpPr>
        <p:spPr>
          <a:xfrm>
            <a:off x="7540927" y="1560915"/>
            <a:ext cx="3160411" cy="3662541"/>
          </a:xfrm>
          <a:prstGeom prst="rect">
            <a:avLst/>
          </a:prstGeom>
        </p:spPr>
        <p:txBody>
          <a:bodyPr wrap="square">
            <a:spAutoFit/>
          </a:bodyPr>
          <a:lstStyle/>
          <a:p>
            <a:r>
              <a:rPr lang="zh-CN" altLang="en-US" sz="3200" b="1" dirty="0" smtClean="0">
                <a:solidFill>
                  <a:srgbClr val="FF0000"/>
                </a:solidFill>
                <a:latin typeface="微软雅黑" pitchFamily="34" charset="-122"/>
                <a:ea typeface="微软雅黑" pitchFamily="34" charset="-122"/>
              </a:rPr>
              <a:t>中暑 </a:t>
            </a:r>
            <a:r>
              <a:rPr lang="en-US" altLang="zh-CN" sz="3200" b="1" dirty="0" smtClean="0">
                <a:solidFill>
                  <a:srgbClr val="FF0000"/>
                </a:solidFill>
                <a:latin typeface="Times New Roman" pitchFamily="18" charset="0"/>
                <a:ea typeface="微软雅黑" pitchFamily="34" charset="-122"/>
              </a:rPr>
              <a:t>(sunstroke)</a:t>
            </a:r>
            <a:r>
              <a:rPr lang="zh-CN" altLang="en-US" sz="3200" b="1" dirty="0" smtClean="0">
                <a:solidFill>
                  <a:srgbClr val="FF0000"/>
                </a:solidFill>
                <a:latin typeface="微软雅黑" pitchFamily="34" charset="-122"/>
                <a:ea typeface="微软雅黑" pitchFamily="34" charset="-122"/>
              </a:rPr>
              <a:t>：</a:t>
            </a:r>
            <a:endParaRPr lang="en-US" altLang="zh-CN" sz="3200" b="1" dirty="0" smtClean="0">
              <a:solidFill>
                <a:srgbClr val="FF0000"/>
              </a:solidFill>
              <a:latin typeface="微软雅黑" pitchFamily="34" charset="-122"/>
              <a:ea typeface="微软雅黑" pitchFamily="34" charset="-122"/>
            </a:endParaRPr>
          </a:p>
          <a:p>
            <a:pPr>
              <a:lnSpc>
                <a:spcPts val="2400"/>
              </a:lnSpc>
              <a:spcBef>
                <a:spcPts val="1200"/>
              </a:spcBef>
            </a:pPr>
            <a:r>
              <a:rPr lang="zh-CN" altLang="en-US" sz="2000" dirty="0" smtClean="0">
                <a:solidFill>
                  <a:schemeClr val="tx1">
                    <a:lumMod val="95000"/>
                    <a:lumOff val="5000"/>
                  </a:schemeClr>
                </a:solidFill>
                <a:latin typeface="微软雅黑" pitchFamily="34" charset="-122"/>
                <a:ea typeface="微软雅黑" pitchFamily="34" charset="-122"/>
              </a:rPr>
              <a:t>是指在高温和热辐射的长时间作用下，机体体温调节障碍，水、电解质代谢紊乱及神经系统功能损害的症状的总称。</a:t>
            </a:r>
            <a:endParaRPr lang="en-US" altLang="zh-CN" sz="2000" dirty="0" smtClean="0">
              <a:solidFill>
                <a:schemeClr val="tx1">
                  <a:lumMod val="95000"/>
                  <a:lumOff val="5000"/>
                </a:schemeClr>
              </a:solidFill>
              <a:latin typeface="微软雅黑" pitchFamily="34" charset="-122"/>
              <a:ea typeface="微软雅黑" pitchFamily="34" charset="-122"/>
            </a:endParaRPr>
          </a:p>
          <a:p>
            <a:pPr marL="469900" indent="-469900">
              <a:lnSpc>
                <a:spcPct val="90000"/>
              </a:lnSpc>
            </a:pPr>
            <a:endParaRPr lang="en-US" altLang="zh-CN" sz="2000" dirty="0" smtClean="0">
              <a:solidFill>
                <a:schemeClr val="tx1">
                  <a:lumMod val="95000"/>
                  <a:lumOff val="5000"/>
                </a:schemeClr>
              </a:solidFill>
              <a:latin typeface="微软雅黑" pitchFamily="34" charset="-122"/>
              <a:ea typeface="微软雅黑" pitchFamily="34" charset="-122"/>
            </a:endParaRPr>
          </a:p>
          <a:p>
            <a:pPr marL="469900" indent="-469900">
              <a:lnSpc>
                <a:spcPct val="90000"/>
              </a:lnSpc>
            </a:pPr>
            <a:r>
              <a:rPr lang="en-US" altLang="zh-CN" sz="2000" dirty="0" smtClean="0">
                <a:solidFill>
                  <a:schemeClr val="tx1">
                    <a:lumMod val="95000"/>
                    <a:lumOff val="5000"/>
                  </a:schemeClr>
                </a:solidFill>
                <a:latin typeface="微软雅黑" pitchFamily="34" charset="-122"/>
                <a:ea typeface="微软雅黑" pitchFamily="34" charset="-122"/>
              </a:rPr>
              <a:t>1</a:t>
            </a:r>
            <a:r>
              <a:rPr lang="zh-CN" altLang="en-US" sz="2000" dirty="0" smtClean="0">
                <a:solidFill>
                  <a:schemeClr val="tx1">
                    <a:lumMod val="95000"/>
                    <a:lumOff val="5000"/>
                  </a:schemeClr>
                </a:solidFill>
                <a:latin typeface="微软雅黑" pitchFamily="34" charset="-122"/>
                <a:ea typeface="微软雅黑" pitchFamily="34" charset="-122"/>
              </a:rPr>
              <a:t>）循环系统</a:t>
            </a:r>
          </a:p>
          <a:p>
            <a:pPr marL="469900" indent="-469900">
              <a:lnSpc>
                <a:spcPct val="90000"/>
              </a:lnSpc>
            </a:pPr>
            <a:r>
              <a:rPr lang="en-US" altLang="zh-CN" sz="2000" dirty="0" smtClean="0">
                <a:solidFill>
                  <a:schemeClr val="tx1">
                    <a:lumMod val="95000"/>
                    <a:lumOff val="5000"/>
                  </a:schemeClr>
                </a:solidFill>
                <a:latin typeface="微软雅黑" pitchFamily="34" charset="-122"/>
                <a:ea typeface="微软雅黑" pitchFamily="34" charset="-122"/>
              </a:rPr>
              <a:t>2</a:t>
            </a:r>
            <a:r>
              <a:rPr lang="zh-CN" altLang="en-US" sz="2000" dirty="0" smtClean="0">
                <a:solidFill>
                  <a:schemeClr val="tx1">
                    <a:lumMod val="95000"/>
                    <a:lumOff val="5000"/>
                  </a:schemeClr>
                </a:solidFill>
                <a:latin typeface="微软雅黑" pitchFamily="34" charset="-122"/>
                <a:ea typeface="微软雅黑" pitchFamily="34" charset="-122"/>
              </a:rPr>
              <a:t>）消化系统</a:t>
            </a:r>
          </a:p>
          <a:p>
            <a:pPr marL="469900" indent="-469900">
              <a:lnSpc>
                <a:spcPct val="90000"/>
              </a:lnSpc>
            </a:pPr>
            <a:r>
              <a:rPr lang="en-US" altLang="zh-CN" sz="2000" dirty="0" smtClean="0">
                <a:solidFill>
                  <a:schemeClr val="tx1">
                    <a:lumMod val="95000"/>
                    <a:lumOff val="5000"/>
                  </a:schemeClr>
                </a:solidFill>
                <a:latin typeface="微软雅黑" pitchFamily="34" charset="-122"/>
                <a:ea typeface="微软雅黑" pitchFamily="34" charset="-122"/>
              </a:rPr>
              <a:t>3</a:t>
            </a:r>
            <a:r>
              <a:rPr lang="zh-CN" altLang="en-US" sz="2000" dirty="0" smtClean="0">
                <a:solidFill>
                  <a:schemeClr val="tx1">
                    <a:lumMod val="95000"/>
                    <a:lumOff val="5000"/>
                  </a:schemeClr>
                </a:solidFill>
                <a:latin typeface="微软雅黑" pitchFamily="34" charset="-122"/>
                <a:ea typeface="微软雅黑" pitchFamily="34" charset="-122"/>
              </a:rPr>
              <a:t>）泌尿系统</a:t>
            </a:r>
          </a:p>
          <a:p>
            <a:pPr marL="469900" indent="-469900">
              <a:lnSpc>
                <a:spcPct val="90000"/>
              </a:lnSpc>
            </a:pPr>
            <a:r>
              <a:rPr lang="en-US" altLang="zh-CN" sz="2000" dirty="0" smtClean="0">
                <a:solidFill>
                  <a:schemeClr val="tx1">
                    <a:lumMod val="95000"/>
                    <a:lumOff val="5000"/>
                  </a:schemeClr>
                </a:solidFill>
                <a:latin typeface="微软雅黑" pitchFamily="34" charset="-122"/>
                <a:ea typeface="微软雅黑" pitchFamily="34" charset="-122"/>
              </a:rPr>
              <a:t>4</a:t>
            </a:r>
            <a:r>
              <a:rPr lang="zh-CN" altLang="en-US" sz="2000" dirty="0" smtClean="0">
                <a:solidFill>
                  <a:schemeClr val="tx1">
                    <a:lumMod val="95000"/>
                    <a:lumOff val="5000"/>
                  </a:schemeClr>
                </a:solidFill>
                <a:latin typeface="微软雅黑" pitchFamily="34" charset="-122"/>
                <a:ea typeface="微软雅黑" pitchFamily="34" charset="-122"/>
              </a:rPr>
              <a:t>）神经系统    </a:t>
            </a:r>
          </a:p>
        </p:txBody>
      </p:sp>
      <p:pic>
        <p:nvPicPr>
          <p:cNvPr id="5" name="图片 4" descr="tim1212121g.jpg"/>
          <p:cNvPicPr>
            <a:picLocks noChangeAspect="1"/>
          </p:cNvPicPr>
          <p:nvPr/>
        </p:nvPicPr>
        <p:blipFill>
          <a:blip r:embed="rId3" cstate="print"/>
          <a:stretch>
            <a:fillRect/>
          </a:stretch>
        </p:blipFill>
        <p:spPr>
          <a:xfrm>
            <a:off x="1214527" y="1575202"/>
            <a:ext cx="5130554" cy="38969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微软雅黑" panose="020B0503020204020204" pitchFamily="34" charset="-122"/>
                <a:ea typeface="微软雅黑" panose="020B0503020204020204" pitchFamily="34" charset="-122"/>
              </a:rPr>
              <a:t> “中暑“的产生</a:t>
            </a:r>
            <a:endParaRPr lang="zh-CN" altLang="en-US" sz="2400" b="1" dirty="0">
              <a:latin typeface="微软雅黑" panose="020B0503020204020204" pitchFamily="34" charset="-122"/>
              <a:ea typeface="微软雅黑" panose="020B0503020204020204" pitchFamily="34" charset="-122"/>
            </a:endParaRPr>
          </a:p>
        </p:txBody>
      </p:sp>
      <p:pic>
        <p:nvPicPr>
          <p:cNvPr id="30" name="图片 29" descr="59821a7caabf9_610.png"/>
          <p:cNvPicPr>
            <a:picLocks noChangeAspect="1"/>
          </p:cNvPicPr>
          <p:nvPr/>
        </p:nvPicPr>
        <p:blipFill>
          <a:blip r:embed="rId2" cstate="print"/>
          <a:stretch>
            <a:fillRect/>
          </a:stretch>
        </p:blipFill>
        <p:spPr>
          <a:xfrm>
            <a:off x="14288" y="114298"/>
            <a:ext cx="599863" cy="576262"/>
          </a:xfrm>
          <a:prstGeom prst="rect">
            <a:avLst/>
          </a:prstGeom>
        </p:spPr>
      </p:pic>
      <p:grpSp>
        <p:nvGrpSpPr>
          <p:cNvPr id="19" name="组合 18"/>
          <p:cNvGrpSpPr>
            <a:grpSpLocks noChangeAspect="1"/>
          </p:cNvGrpSpPr>
          <p:nvPr/>
        </p:nvGrpSpPr>
        <p:grpSpPr>
          <a:xfrm>
            <a:off x="1160465" y="1128712"/>
            <a:ext cx="9204698" cy="5277209"/>
            <a:chOff x="360365" y="1307593"/>
            <a:chExt cx="8783636" cy="3715549"/>
          </a:xfrm>
        </p:grpSpPr>
        <p:pic>
          <p:nvPicPr>
            <p:cNvPr id="4" name="图片 3" descr="timgDZSAH0I5.gif"/>
            <p:cNvPicPr>
              <a:picLocks noChangeAspect="1"/>
            </p:cNvPicPr>
            <p:nvPr/>
          </p:nvPicPr>
          <p:blipFill>
            <a:blip r:embed="rId3" cstate="print"/>
            <a:stretch>
              <a:fillRect/>
            </a:stretch>
          </p:blipFill>
          <p:spPr>
            <a:xfrm>
              <a:off x="1638125" y="2902813"/>
              <a:ext cx="1323868" cy="1228715"/>
            </a:xfrm>
            <a:prstGeom prst="rect">
              <a:avLst/>
            </a:prstGeom>
          </p:spPr>
        </p:pic>
        <p:sp>
          <p:nvSpPr>
            <p:cNvPr id="5" name="Text Box 10"/>
            <p:cNvSpPr txBox="1">
              <a:spLocks noChangeArrowheads="1"/>
            </p:cNvSpPr>
            <p:nvPr/>
          </p:nvSpPr>
          <p:spPr bwMode="auto">
            <a:xfrm>
              <a:off x="1534890" y="4131528"/>
              <a:ext cx="1427104" cy="651629"/>
            </a:xfrm>
            <a:prstGeom prst="rect">
              <a:avLst/>
            </a:prstGeom>
            <a:noFill/>
            <a:ln w="28575" cap="sq">
              <a:noFill/>
              <a:miter lim="800000"/>
              <a:headEnd type="none" w="sm" len="sm"/>
              <a:tailEnd type="none" w="sm" len="sm"/>
            </a:ln>
          </p:spPr>
          <p:txBody>
            <a:bodyPr wrap="square" lIns="90000" tIns="46800" rIns="90000" bIns="46800">
              <a:spAutoFit/>
            </a:bodyPr>
            <a:lstStyle/>
            <a:p>
              <a:pPr>
                <a:spcBef>
                  <a:spcPct val="50000"/>
                </a:spcBef>
              </a:pPr>
              <a:r>
                <a:rPr kumimoji="1" lang="zh-CN" altLang="en-US" dirty="0" smtClean="0">
                  <a:solidFill>
                    <a:srgbClr val="000000"/>
                  </a:solidFill>
                  <a:latin typeface="微软雅黑" pitchFamily="34" charset="-122"/>
                  <a:ea typeface="微软雅黑" pitchFamily="34" charset="-122"/>
                </a:rPr>
                <a:t>（心跳</a:t>
              </a:r>
              <a:r>
                <a:rPr kumimoji="1" lang="zh-CN" altLang="en-US" dirty="0">
                  <a:solidFill>
                    <a:srgbClr val="000000"/>
                  </a:solidFill>
                  <a:latin typeface="微软雅黑" pitchFamily="34" charset="-122"/>
                  <a:ea typeface="微软雅黑" pitchFamily="34" charset="-122"/>
                </a:rPr>
                <a:t>加快，心肌收缩力</a:t>
              </a:r>
              <a:r>
                <a:rPr kumimoji="1" lang="zh-CN" altLang="en-US" dirty="0" smtClean="0">
                  <a:solidFill>
                    <a:srgbClr val="000000"/>
                  </a:solidFill>
                  <a:latin typeface="微软雅黑" pitchFamily="34" charset="-122"/>
                  <a:ea typeface="微软雅黑" pitchFamily="34" charset="-122"/>
                </a:rPr>
                <a:t>增强）</a:t>
              </a:r>
              <a:endParaRPr kumimoji="1" lang="zh-CN" altLang="en-US" dirty="0">
                <a:solidFill>
                  <a:srgbClr val="000000"/>
                </a:solidFill>
                <a:latin typeface="微软雅黑" pitchFamily="34" charset="-122"/>
                <a:ea typeface="微软雅黑" pitchFamily="34" charset="-122"/>
              </a:endParaRPr>
            </a:p>
          </p:txBody>
        </p:sp>
        <p:pic>
          <p:nvPicPr>
            <p:cNvPr id="6" name="图片 5" descr="timgQ9M7YFEF.jpg"/>
            <p:cNvPicPr>
              <a:picLocks noChangeAspect="1"/>
            </p:cNvPicPr>
            <p:nvPr/>
          </p:nvPicPr>
          <p:blipFill>
            <a:blip r:embed="rId4" cstate="print"/>
            <a:stretch>
              <a:fillRect/>
            </a:stretch>
          </p:blipFill>
          <p:spPr>
            <a:xfrm>
              <a:off x="5023536" y="2082704"/>
              <a:ext cx="2805323" cy="1442738"/>
            </a:xfrm>
            <a:prstGeom prst="rect">
              <a:avLst/>
            </a:prstGeom>
          </p:spPr>
        </p:pic>
        <p:sp>
          <p:nvSpPr>
            <p:cNvPr id="7" name="Line 24"/>
            <p:cNvSpPr>
              <a:spLocks noChangeShapeType="1"/>
            </p:cNvSpPr>
            <p:nvPr/>
          </p:nvSpPr>
          <p:spPr bwMode="auto">
            <a:xfrm>
              <a:off x="3606618" y="3907624"/>
              <a:ext cx="944763" cy="0"/>
            </a:xfrm>
            <a:prstGeom prst="line">
              <a:avLst/>
            </a:prstGeom>
            <a:noFill/>
            <a:ln w="15875">
              <a:solidFill>
                <a:schemeClr val="tx1"/>
              </a:solidFill>
              <a:round/>
              <a:headEnd/>
              <a:tailEnd type="triangle" w="med" len="med"/>
            </a:ln>
            <a:effectLst/>
          </p:spPr>
          <p:txBody>
            <a:bodyPr/>
            <a:lstStyle/>
            <a:p>
              <a:endParaRPr lang="zh-CN" altLang="en-US" sz="2000"/>
            </a:p>
          </p:txBody>
        </p:sp>
        <p:sp>
          <p:nvSpPr>
            <p:cNvPr id="8" name="Text Box 11"/>
            <p:cNvSpPr txBox="1">
              <a:spLocks noChangeArrowheads="1"/>
            </p:cNvSpPr>
            <p:nvPr/>
          </p:nvSpPr>
          <p:spPr bwMode="auto">
            <a:xfrm>
              <a:off x="3384162" y="3119430"/>
              <a:ext cx="1710814" cy="651629"/>
            </a:xfrm>
            <a:prstGeom prst="rect">
              <a:avLst/>
            </a:prstGeom>
            <a:noFill/>
            <a:ln w="28575" cap="sq">
              <a:noFill/>
              <a:miter lim="800000"/>
              <a:headEnd type="none" w="sm" len="sm"/>
              <a:tailEnd type="none" w="sm" len="sm"/>
            </a:ln>
          </p:spPr>
          <p:txBody>
            <a:bodyPr wrap="square" lIns="90000" tIns="46800" rIns="90000" bIns="46800">
              <a:spAutoFit/>
            </a:bodyPr>
            <a:lstStyle/>
            <a:p>
              <a:pPr>
                <a:spcBef>
                  <a:spcPct val="50000"/>
                </a:spcBef>
              </a:pPr>
              <a:r>
                <a:rPr kumimoji="1" lang="zh-CN" altLang="en-US" dirty="0" smtClean="0">
                  <a:solidFill>
                    <a:srgbClr val="000000"/>
                  </a:solidFill>
                  <a:latin typeface="微软雅黑" pitchFamily="34" charset="-122"/>
                  <a:ea typeface="微软雅黑" pitchFamily="34" charset="-122"/>
                </a:rPr>
                <a:t>（心输出量增加经皮肤血管的血流增加）</a:t>
              </a:r>
              <a:endParaRPr kumimoji="1" lang="zh-CN" altLang="en-US" dirty="0">
                <a:solidFill>
                  <a:srgbClr val="000000"/>
                </a:solidFill>
                <a:latin typeface="微软雅黑" pitchFamily="34" charset="-122"/>
                <a:ea typeface="微软雅黑" pitchFamily="34" charset="-122"/>
              </a:endParaRPr>
            </a:p>
          </p:txBody>
        </p:sp>
        <p:sp>
          <p:nvSpPr>
            <p:cNvPr id="9" name="Text Box 10"/>
            <p:cNvSpPr txBox="1">
              <a:spLocks noChangeArrowheads="1"/>
            </p:cNvSpPr>
            <p:nvPr/>
          </p:nvSpPr>
          <p:spPr bwMode="auto">
            <a:xfrm>
              <a:off x="1540598" y="2173268"/>
              <a:ext cx="2066019" cy="261573"/>
            </a:xfrm>
            <a:prstGeom prst="rect">
              <a:avLst/>
            </a:prstGeom>
            <a:noFill/>
            <a:ln w="28575" cap="sq">
              <a:noFill/>
              <a:miter lim="800000"/>
              <a:headEnd type="none" w="sm" len="sm"/>
              <a:tailEnd type="none" w="sm" len="sm"/>
            </a:ln>
          </p:spPr>
          <p:txBody>
            <a:bodyPr wrap="square" lIns="90000" tIns="46800" rIns="90000" bIns="46800">
              <a:spAutoFit/>
            </a:bodyPr>
            <a:lstStyle/>
            <a:p>
              <a:pPr>
                <a:spcBef>
                  <a:spcPct val="50000"/>
                </a:spcBef>
              </a:pPr>
              <a:r>
                <a:rPr kumimoji="1" lang="zh-CN" altLang="en-US" dirty="0" smtClean="0">
                  <a:solidFill>
                    <a:srgbClr val="000000"/>
                  </a:solidFill>
                  <a:latin typeface="微软雅黑" pitchFamily="34" charset="-122"/>
                  <a:ea typeface="微软雅黑" pitchFamily="34" charset="-122"/>
                </a:rPr>
                <a:t>（体温调节中枢）</a:t>
              </a:r>
            </a:p>
          </p:txBody>
        </p:sp>
        <p:pic>
          <p:nvPicPr>
            <p:cNvPr id="10" name="图片 9" descr="untitl12132343ed.png"/>
            <p:cNvPicPr>
              <a:picLocks noChangeAspect="1"/>
            </p:cNvPicPr>
            <p:nvPr/>
          </p:nvPicPr>
          <p:blipFill>
            <a:blip r:embed="rId5" cstate="print"/>
            <a:stretch>
              <a:fillRect/>
            </a:stretch>
          </p:blipFill>
          <p:spPr>
            <a:xfrm>
              <a:off x="1555347" y="1307593"/>
              <a:ext cx="1835416" cy="775111"/>
            </a:xfrm>
            <a:prstGeom prst="rect">
              <a:avLst/>
            </a:prstGeom>
          </p:spPr>
        </p:pic>
        <p:sp>
          <p:nvSpPr>
            <p:cNvPr id="11" name="Line 24"/>
            <p:cNvSpPr>
              <a:spLocks noChangeShapeType="1"/>
            </p:cNvSpPr>
            <p:nvPr/>
          </p:nvSpPr>
          <p:spPr bwMode="auto">
            <a:xfrm>
              <a:off x="3636114" y="1850684"/>
              <a:ext cx="944763" cy="0"/>
            </a:xfrm>
            <a:prstGeom prst="line">
              <a:avLst/>
            </a:prstGeom>
            <a:noFill/>
            <a:ln w="15875">
              <a:solidFill>
                <a:schemeClr val="tx1"/>
              </a:solidFill>
              <a:round/>
              <a:headEnd/>
              <a:tailEnd type="triangle" w="med" len="med"/>
            </a:ln>
            <a:effectLst/>
          </p:spPr>
          <p:txBody>
            <a:bodyPr/>
            <a:lstStyle/>
            <a:p>
              <a:endParaRPr lang="zh-CN" altLang="en-US" sz="2000"/>
            </a:p>
          </p:txBody>
        </p:sp>
        <p:sp>
          <p:nvSpPr>
            <p:cNvPr id="12" name="Text Box 9"/>
            <p:cNvSpPr txBox="1">
              <a:spLocks noChangeArrowheads="1"/>
            </p:cNvSpPr>
            <p:nvPr/>
          </p:nvSpPr>
          <p:spPr bwMode="auto">
            <a:xfrm>
              <a:off x="3390764" y="1512796"/>
              <a:ext cx="2036763" cy="261573"/>
            </a:xfrm>
            <a:prstGeom prst="rect">
              <a:avLst/>
            </a:prstGeom>
            <a:noFill/>
            <a:ln w="28575" cap="sq">
              <a:noFill/>
              <a:miter lim="800000"/>
              <a:headEnd type="none" w="sm" len="sm"/>
              <a:tailEnd type="none" w="sm" len="sm"/>
            </a:ln>
          </p:spPr>
          <p:txBody>
            <a:bodyPr lIns="90000" tIns="46800" rIns="90000" bIns="46800">
              <a:spAutoFit/>
            </a:bodyPr>
            <a:lstStyle/>
            <a:p>
              <a:pPr>
                <a:spcBef>
                  <a:spcPct val="50000"/>
                </a:spcBef>
              </a:pPr>
              <a:r>
                <a:rPr kumimoji="1" lang="zh-CN" altLang="en-US" dirty="0" smtClean="0">
                  <a:solidFill>
                    <a:srgbClr val="000000"/>
                  </a:solidFill>
                  <a:latin typeface="微软雅黑" pitchFamily="34" charset="-122"/>
                  <a:ea typeface="微软雅黑" pitchFamily="34" charset="-122"/>
                </a:rPr>
                <a:t>（皮肤血管扩张）</a:t>
              </a:r>
              <a:endParaRPr kumimoji="1" lang="zh-CN" altLang="en-US" dirty="0">
                <a:solidFill>
                  <a:srgbClr val="000000"/>
                </a:solidFill>
                <a:latin typeface="微软雅黑" pitchFamily="34" charset="-122"/>
                <a:ea typeface="微软雅黑" pitchFamily="34" charset="-122"/>
              </a:endParaRPr>
            </a:p>
          </p:txBody>
        </p:sp>
        <p:sp>
          <p:nvSpPr>
            <p:cNvPr id="13" name="Line 24"/>
            <p:cNvSpPr>
              <a:spLocks noChangeShapeType="1"/>
            </p:cNvSpPr>
            <p:nvPr/>
          </p:nvSpPr>
          <p:spPr bwMode="auto">
            <a:xfrm>
              <a:off x="7719691" y="2902813"/>
              <a:ext cx="944763" cy="0"/>
            </a:xfrm>
            <a:prstGeom prst="line">
              <a:avLst/>
            </a:prstGeom>
            <a:noFill/>
            <a:ln w="15875">
              <a:solidFill>
                <a:schemeClr val="tx1"/>
              </a:solidFill>
              <a:round/>
              <a:headEnd/>
              <a:tailEnd type="triangle" w="med" len="med"/>
            </a:ln>
            <a:effectLst/>
          </p:spPr>
          <p:txBody>
            <a:bodyPr/>
            <a:lstStyle/>
            <a:p>
              <a:endParaRPr lang="zh-CN" altLang="en-US" sz="2000"/>
            </a:p>
          </p:txBody>
        </p:sp>
        <p:sp>
          <p:nvSpPr>
            <p:cNvPr id="14" name="Line 24"/>
            <p:cNvSpPr>
              <a:spLocks noChangeShapeType="1"/>
            </p:cNvSpPr>
            <p:nvPr/>
          </p:nvSpPr>
          <p:spPr bwMode="auto">
            <a:xfrm>
              <a:off x="460381" y="2902813"/>
              <a:ext cx="944763" cy="0"/>
            </a:xfrm>
            <a:prstGeom prst="line">
              <a:avLst/>
            </a:prstGeom>
            <a:noFill/>
            <a:ln w="15875">
              <a:solidFill>
                <a:schemeClr val="tx1"/>
              </a:solidFill>
              <a:round/>
              <a:headEnd/>
              <a:tailEnd type="triangle" w="med" len="med"/>
            </a:ln>
            <a:effectLst/>
          </p:spPr>
          <p:txBody>
            <a:bodyPr/>
            <a:lstStyle/>
            <a:p>
              <a:endParaRPr lang="zh-CN" altLang="en-US" sz="2000"/>
            </a:p>
          </p:txBody>
        </p:sp>
        <p:sp>
          <p:nvSpPr>
            <p:cNvPr id="15" name="Text Box 10"/>
            <p:cNvSpPr txBox="1">
              <a:spLocks noChangeArrowheads="1"/>
            </p:cNvSpPr>
            <p:nvPr/>
          </p:nvSpPr>
          <p:spPr bwMode="auto">
            <a:xfrm>
              <a:off x="360365" y="2543119"/>
              <a:ext cx="1087643" cy="283243"/>
            </a:xfrm>
            <a:prstGeom prst="rect">
              <a:avLst/>
            </a:prstGeom>
            <a:noFill/>
            <a:ln w="28575" cap="sq">
              <a:noFill/>
              <a:miter lim="800000"/>
              <a:headEnd type="none" w="sm" len="sm"/>
              <a:tailEnd type="none" w="sm" len="sm"/>
            </a:ln>
          </p:spPr>
          <p:txBody>
            <a:bodyPr wrap="square" lIns="90000" tIns="46800" rIns="90000" bIns="46800">
              <a:spAutoFit/>
            </a:bodyPr>
            <a:lstStyle/>
            <a:p>
              <a:pPr>
                <a:spcBef>
                  <a:spcPct val="50000"/>
                </a:spcBef>
              </a:pPr>
              <a:r>
                <a:rPr kumimoji="1" lang="zh-CN" altLang="en-US" sz="2000" b="1" dirty="0" smtClean="0">
                  <a:solidFill>
                    <a:srgbClr val="000000"/>
                  </a:solidFill>
                  <a:latin typeface="微软雅黑" pitchFamily="34" charset="-122"/>
                  <a:ea typeface="微软雅黑" pitchFamily="34" charset="-122"/>
                </a:rPr>
                <a:t>（产热）</a:t>
              </a:r>
            </a:p>
          </p:txBody>
        </p:sp>
        <p:sp>
          <p:nvSpPr>
            <p:cNvPr id="16" name="Text Box 10"/>
            <p:cNvSpPr txBox="1">
              <a:spLocks noChangeArrowheads="1"/>
            </p:cNvSpPr>
            <p:nvPr/>
          </p:nvSpPr>
          <p:spPr bwMode="auto">
            <a:xfrm>
              <a:off x="7672736" y="2518101"/>
              <a:ext cx="1471265" cy="283243"/>
            </a:xfrm>
            <a:prstGeom prst="rect">
              <a:avLst/>
            </a:prstGeom>
            <a:noFill/>
            <a:ln w="28575" cap="sq">
              <a:noFill/>
              <a:miter lim="800000"/>
              <a:headEnd type="none" w="sm" len="sm"/>
              <a:tailEnd type="none" w="sm" len="sm"/>
            </a:ln>
          </p:spPr>
          <p:txBody>
            <a:bodyPr wrap="square" lIns="90000" tIns="46800" rIns="90000" bIns="46800">
              <a:spAutoFit/>
            </a:bodyPr>
            <a:lstStyle/>
            <a:p>
              <a:pPr>
                <a:spcBef>
                  <a:spcPct val="50000"/>
                </a:spcBef>
              </a:pPr>
              <a:r>
                <a:rPr kumimoji="1" lang="zh-CN" altLang="en-US" sz="2000" b="1" dirty="0" smtClean="0">
                  <a:solidFill>
                    <a:srgbClr val="000000"/>
                  </a:solidFill>
                  <a:latin typeface="微软雅黑" pitchFamily="34" charset="-122"/>
                  <a:ea typeface="微软雅黑" pitchFamily="34" charset="-122"/>
                </a:rPr>
                <a:t>（散热）</a:t>
              </a:r>
            </a:p>
          </p:txBody>
        </p:sp>
        <p:sp>
          <p:nvSpPr>
            <p:cNvPr id="17" name="矩形 16"/>
            <p:cNvSpPr/>
            <p:nvPr/>
          </p:nvSpPr>
          <p:spPr>
            <a:xfrm>
              <a:off x="5023537" y="3544542"/>
              <a:ext cx="3216125" cy="1478600"/>
            </a:xfrm>
            <a:prstGeom prst="rect">
              <a:avLst/>
            </a:prstGeom>
          </p:spPr>
          <p:txBody>
            <a:bodyPr wrap="square">
              <a:spAutoFit/>
            </a:bodyPr>
            <a:lstStyle/>
            <a:p>
              <a:pPr>
                <a:lnSpc>
                  <a:spcPct val="110000"/>
                </a:lnSpc>
                <a:spcBef>
                  <a:spcPct val="50000"/>
                </a:spcBef>
              </a:pPr>
              <a:r>
                <a:rPr kumimoji="1" lang="zh-CN" altLang="en-US" sz="2000" dirty="0" smtClean="0">
                  <a:solidFill>
                    <a:srgbClr val="FF0000"/>
                  </a:solidFill>
                  <a:latin typeface="微软雅黑" pitchFamily="34" charset="-122"/>
                  <a:ea typeface="微软雅黑" pitchFamily="34" charset="-122"/>
                </a:rPr>
                <a:t>夏季高温同时伴有高湿的天气，持续闷热会使人的皮肤散热功能下降，体内热量过度积蓄，进而伤害到中枢神经，继而影响全身各器官组织的功能。</a:t>
              </a:r>
              <a:endParaRPr kumimoji="1" lang="en-US" altLang="zh-CN" sz="2000" dirty="0" smtClean="0">
                <a:solidFill>
                  <a:srgbClr val="FF0000"/>
                </a:solidFill>
                <a:latin typeface="微软雅黑" pitchFamily="34" charset="-122"/>
                <a:ea typeface="微软雅黑" pitchFamily="34" charset="-122"/>
              </a:endParaRPr>
            </a:p>
          </p:txBody>
        </p:sp>
        <p:sp>
          <p:nvSpPr>
            <p:cNvPr id="18" name="Line 24"/>
            <p:cNvSpPr>
              <a:spLocks noChangeShapeType="1"/>
            </p:cNvSpPr>
            <p:nvPr/>
          </p:nvSpPr>
          <p:spPr bwMode="auto">
            <a:xfrm rot="5400000">
              <a:off x="2154149" y="2632754"/>
              <a:ext cx="378000" cy="0"/>
            </a:xfrm>
            <a:prstGeom prst="line">
              <a:avLst/>
            </a:prstGeom>
            <a:noFill/>
            <a:ln w="15875">
              <a:solidFill>
                <a:schemeClr val="tx1"/>
              </a:solidFill>
              <a:round/>
              <a:headEnd/>
              <a:tailEnd type="triangle" w="med" len="med"/>
            </a:ln>
            <a:effectLst/>
          </p:spPr>
          <p:txBody>
            <a:bodyPr/>
            <a:lstStyle/>
            <a:p>
              <a:endParaRPr lang="zh-CN" altLang="en-US" sz="200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6"/>
          <p:cNvSpPr txBox="1">
            <a:spLocks noChangeArrowheads="1"/>
          </p:cNvSpPr>
          <p:nvPr/>
        </p:nvSpPr>
        <p:spPr bwMode="auto">
          <a:xfrm>
            <a:off x="533399" y="152400"/>
            <a:ext cx="4238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防暑降温措施管理办法</a:t>
            </a:r>
            <a:r>
              <a:rPr lang="en-US" altLang="zh-CN" sz="2400" b="1" dirty="0" smtClean="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p:pic>
        <p:nvPicPr>
          <p:cNvPr id="30" name="图片 29" descr="59821a7caabf9_610.png"/>
          <p:cNvPicPr>
            <a:picLocks noChangeAspect="1"/>
          </p:cNvPicPr>
          <p:nvPr/>
        </p:nvPicPr>
        <p:blipFill>
          <a:blip r:embed="rId8" cstate="print"/>
          <a:stretch>
            <a:fillRect/>
          </a:stretch>
        </p:blipFill>
        <p:spPr>
          <a:xfrm>
            <a:off x="14288" y="114298"/>
            <a:ext cx="599863" cy="576262"/>
          </a:xfrm>
          <a:prstGeom prst="rect">
            <a:avLst/>
          </a:prstGeom>
        </p:spPr>
      </p:pic>
      <p:grpSp>
        <p:nvGrpSpPr>
          <p:cNvPr id="24" name="组合 23"/>
          <p:cNvGrpSpPr>
            <a:grpSpLocks noChangeAspect="1"/>
          </p:cNvGrpSpPr>
          <p:nvPr/>
        </p:nvGrpSpPr>
        <p:grpSpPr>
          <a:xfrm>
            <a:off x="2179384" y="1242128"/>
            <a:ext cx="7436110" cy="5109620"/>
            <a:chOff x="1907915" y="1399289"/>
            <a:chExt cx="6231731" cy="3224858"/>
          </a:xfrm>
        </p:grpSpPr>
        <p:grpSp>
          <p:nvGrpSpPr>
            <p:cNvPr id="4" name="组合 73"/>
            <p:cNvGrpSpPr/>
            <p:nvPr/>
          </p:nvGrpSpPr>
          <p:grpSpPr>
            <a:xfrm>
              <a:off x="1907915" y="1399289"/>
              <a:ext cx="5095538" cy="3224858"/>
              <a:chOff x="1893083" y="2205038"/>
              <a:chExt cx="5095538" cy="4299810"/>
            </a:xfrm>
          </p:grpSpPr>
          <p:grpSp>
            <p:nvGrpSpPr>
              <p:cNvPr id="5" name="组合 44"/>
              <p:cNvGrpSpPr>
                <a:grpSpLocks noChangeAspect="1"/>
              </p:cNvGrpSpPr>
              <p:nvPr/>
            </p:nvGrpSpPr>
            <p:grpSpPr>
              <a:xfrm>
                <a:off x="1893083" y="2205038"/>
                <a:ext cx="5095538" cy="4130118"/>
                <a:chOff x="3360738" y="1841500"/>
                <a:chExt cx="5153025" cy="4176713"/>
              </a:xfrm>
            </p:grpSpPr>
            <p:sp>
              <p:nvSpPr>
                <p:cNvPr id="15" name="椭圆 14"/>
                <p:cNvSpPr>
                  <a:spLocks noChangeAspect="1"/>
                </p:cNvSpPr>
                <p:nvPr/>
              </p:nvSpPr>
              <p:spPr>
                <a:xfrm>
                  <a:off x="3811588" y="1841500"/>
                  <a:ext cx="4176712" cy="4176713"/>
                </a:xfrm>
                <a:prstGeom prst="ellipse">
                  <a:avLst/>
                </a:prstGeom>
                <a:noFill/>
                <a:ln cmpd="sng">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Other_4"/>
                <p:cNvSpPr>
                  <a:spLocks noChangeAspect="1" noChangeArrowheads="1"/>
                </p:cNvSpPr>
                <p:nvPr>
                  <p:custDataLst>
                    <p:tags r:id="rId1"/>
                  </p:custDataLst>
                </p:nvPr>
              </p:nvSpPr>
              <p:spPr bwMode="auto">
                <a:xfrm>
                  <a:off x="6915150" y="1879600"/>
                  <a:ext cx="854075" cy="860425"/>
                </a:xfrm>
                <a:prstGeom prst="ellipse">
                  <a:avLst/>
                </a:prstGeom>
                <a:solidFill>
                  <a:srgbClr val="FFC000"/>
                </a:solidFill>
                <a:ln w="28575">
                  <a:noFill/>
                  <a:bevel/>
                  <a:headEnd/>
                  <a:tailEnd/>
                </a:ln>
              </p:spPr>
              <p:txBody>
                <a:bodyPr anchor="ctr">
                  <a:normAutofit fontScale="62500" lnSpcReduction="20000"/>
                </a:bodyPr>
                <a:lstStyle/>
                <a:p>
                  <a:pPr algn="ctr">
                    <a:defRPr/>
                  </a:pPr>
                  <a:endParaRPr lang="zh-CN" altLang="zh-CN" sz="8000" dirty="0">
                    <a:solidFill>
                      <a:schemeClr val="bg1"/>
                    </a:solidFill>
                    <a:sym typeface="Calibri" pitchFamily="34" charset="0"/>
                  </a:endParaRPr>
                </a:p>
              </p:txBody>
            </p:sp>
            <p:sp>
              <p:nvSpPr>
                <p:cNvPr id="17" name="MH_Other_4"/>
                <p:cNvSpPr>
                  <a:spLocks noChangeAspect="1" noChangeArrowheads="1"/>
                </p:cNvSpPr>
                <p:nvPr>
                  <p:custDataLst>
                    <p:tags r:id="rId2"/>
                  </p:custDataLst>
                </p:nvPr>
              </p:nvSpPr>
              <p:spPr bwMode="auto">
                <a:xfrm>
                  <a:off x="7659688" y="3498850"/>
                  <a:ext cx="854075" cy="862013"/>
                </a:xfrm>
                <a:prstGeom prst="ellipse">
                  <a:avLst/>
                </a:prstGeom>
                <a:solidFill>
                  <a:srgbClr val="00B0F0"/>
                </a:solidFill>
                <a:ln w="28575">
                  <a:noFill/>
                  <a:bevel/>
                  <a:headEnd/>
                  <a:tailEnd/>
                </a:ln>
              </p:spPr>
              <p:txBody>
                <a:bodyPr anchor="ctr">
                  <a:normAutofit fontScale="62500" lnSpcReduction="20000"/>
                </a:bodyPr>
                <a:lstStyle/>
                <a:p>
                  <a:pPr algn="ctr">
                    <a:defRPr/>
                  </a:pPr>
                  <a:endParaRPr lang="zh-CN" altLang="zh-CN" sz="8000">
                    <a:solidFill>
                      <a:schemeClr val="bg1"/>
                    </a:solidFill>
                    <a:sym typeface="Calibri" pitchFamily="34" charset="0"/>
                  </a:endParaRPr>
                </a:p>
              </p:txBody>
            </p:sp>
            <p:sp>
              <p:nvSpPr>
                <p:cNvPr id="18" name="MH_Other_4"/>
                <p:cNvSpPr>
                  <a:spLocks noChangeAspect="1" noChangeArrowheads="1"/>
                </p:cNvSpPr>
                <p:nvPr>
                  <p:custDataLst>
                    <p:tags r:id="rId3"/>
                  </p:custDataLst>
                </p:nvPr>
              </p:nvSpPr>
              <p:spPr bwMode="auto">
                <a:xfrm>
                  <a:off x="6999288" y="5106988"/>
                  <a:ext cx="854075" cy="860425"/>
                </a:xfrm>
                <a:prstGeom prst="ellipse">
                  <a:avLst/>
                </a:prstGeom>
                <a:solidFill>
                  <a:srgbClr val="FFC000"/>
                </a:solidFill>
                <a:ln w="28575">
                  <a:noFill/>
                  <a:bevel/>
                  <a:headEnd/>
                  <a:tailEnd/>
                </a:ln>
              </p:spPr>
              <p:txBody>
                <a:bodyPr anchor="ctr">
                  <a:normAutofit fontScale="62500" lnSpcReduction="20000"/>
                </a:bodyPr>
                <a:lstStyle/>
                <a:p>
                  <a:pPr algn="ctr">
                    <a:defRPr/>
                  </a:pPr>
                  <a:endParaRPr lang="zh-CN" altLang="zh-CN" sz="8000">
                    <a:solidFill>
                      <a:schemeClr val="bg1"/>
                    </a:solidFill>
                    <a:sym typeface="Calibri" pitchFamily="34" charset="0"/>
                  </a:endParaRPr>
                </a:p>
              </p:txBody>
            </p:sp>
            <p:sp>
              <p:nvSpPr>
                <p:cNvPr id="19" name="MH_Other_4"/>
                <p:cNvSpPr>
                  <a:spLocks noChangeAspect="1" noChangeArrowheads="1"/>
                </p:cNvSpPr>
                <p:nvPr>
                  <p:custDataLst>
                    <p:tags r:id="rId4"/>
                  </p:custDataLst>
                </p:nvPr>
              </p:nvSpPr>
              <p:spPr bwMode="auto">
                <a:xfrm>
                  <a:off x="4078288" y="5157788"/>
                  <a:ext cx="854075" cy="860425"/>
                </a:xfrm>
                <a:prstGeom prst="ellipse">
                  <a:avLst/>
                </a:prstGeom>
                <a:solidFill>
                  <a:srgbClr val="00B0F0"/>
                </a:solidFill>
                <a:ln w="28575">
                  <a:noFill/>
                  <a:bevel/>
                  <a:headEnd/>
                  <a:tailEnd/>
                </a:ln>
              </p:spPr>
              <p:txBody>
                <a:bodyPr anchor="ctr">
                  <a:normAutofit fontScale="62500" lnSpcReduction="20000"/>
                </a:bodyPr>
                <a:lstStyle/>
                <a:p>
                  <a:pPr algn="ctr">
                    <a:defRPr/>
                  </a:pPr>
                  <a:endParaRPr lang="zh-CN" altLang="zh-CN" sz="8000">
                    <a:solidFill>
                      <a:schemeClr val="bg1"/>
                    </a:solidFill>
                    <a:sym typeface="Calibri" pitchFamily="34" charset="0"/>
                  </a:endParaRPr>
                </a:p>
              </p:txBody>
            </p:sp>
            <p:sp>
              <p:nvSpPr>
                <p:cNvPr id="20" name="MH_Other_4"/>
                <p:cNvSpPr>
                  <a:spLocks noChangeAspect="1" noChangeArrowheads="1"/>
                </p:cNvSpPr>
                <p:nvPr>
                  <p:custDataLst>
                    <p:tags r:id="rId5"/>
                  </p:custDataLst>
                </p:nvPr>
              </p:nvSpPr>
              <p:spPr bwMode="auto">
                <a:xfrm>
                  <a:off x="3360738" y="3498850"/>
                  <a:ext cx="854075" cy="862013"/>
                </a:xfrm>
                <a:prstGeom prst="ellipse">
                  <a:avLst/>
                </a:prstGeom>
                <a:solidFill>
                  <a:srgbClr val="FFC000"/>
                </a:solidFill>
                <a:ln w="28575">
                  <a:noFill/>
                  <a:bevel/>
                  <a:headEnd/>
                  <a:tailEnd/>
                </a:ln>
              </p:spPr>
              <p:txBody>
                <a:bodyPr anchor="ctr">
                  <a:normAutofit fontScale="62500" lnSpcReduction="20000"/>
                </a:bodyPr>
                <a:lstStyle/>
                <a:p>
                  <a:pPr algn="ctr">
                    <a:defRPr/>
                  </a:pPr>
                  <a:endParaRPr lang="zh-CN" altLang="zh-CN" sz="8000">
                    <a:solidFill>
                      <a:schemeClr val="bg1"/>
                    </a:solidFill>
                    <a:sym typeface="Calibri" pitchFamily="34" charset="0"/>
                  </a:endParaRPr>
                </a:p>
              </p:txBody>
            </p:sp>
            <p:sp>
              <p:nvSpPr>
                <p:cNvPr id="21" name="MH_Other_4"/>
                <p:cNvSpPr>
                  <a:spLocks noChangeAspect="1" noChangeArrowheads="1"/>
                </p:cNvSpPr>
                <p:nvPr>
                  <p:custDataLst>
                    <p:tags r:id="rId6"/>
                  </p:custDataLst>
                </p:nvPr>
              </p:nvSpPr>
              <p:spPr bwMode="auto">
                <a:xfrm>
                  <a:off x="4008438" y="1916113"/>
                  <a:ext cx="854075" cy="862012"/>
                </a:xfrm>
                <a:prstGeom prst="ellipse">
                  <a:avLst/>
                </a:prstGeom>
                <a:solidFill>
                  <a:srgbClr val="00B0F0"/>
                </a:solidFill>
                <a:ln w="28575">
                  <a:noFill/>
                  <a:bevel/>
                  <a:headEnd/>
                  <a:tailEnd/>
                </a:ln>
              </p:spPr>
              <p:txBody>
                <a:bodyPr anchor="ctr">
                  <a:normAutofit fontScale="62500" lnSpcReduction="20000"/>
                </a:bodyPr>
                <a:lstStyle/>
                <a:p>
                  <a:pPr algn="ctr">
                    <a:defRPr/>
                  </a:pPr>
                  <a:endParaRPr lang="zh-CN" altLang="zh-CN" sz="8000">
                    <a:solidFill>
                      <a:schemeClr val="bg1"/>
                    </a:solidFill>
                    <a:sym typeface="Calibri" pitchFamily="34" charset="0"/>
                  </a:endParaRPr>
                </a:p>
              </p:txBody>
            </p:sp>
          </p:grpSp>
          <p:sp>
            <p:nvSpPr>
              <p:cNvPr id="6" name="矩形 5"/>
              <p:cNvSpPr/>
              <p:nvPr/>
            </p:nvSpPr>
            <p:spPr>
              <a:xfrm>
                <a:off x="2588548" y="2486474"/>
                <a:ext cx="800219" cy="615553"/>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气温</a:t>
                </a:r>
                <a:endParaRPr lang="zh-CN" altLang="en-US" sz="2400" b="1" dirty="0">
                  <a:solidFill>
                    <a:schemeClr val="bg1"/>
                  </a:solidFill>
                  <a:latin typeface="微软雅黑" pitchFamily="34" charset="-122"/>
                  <a:ea typeface="微软雅黑" pitchFamily="34" charset="-122"/>
                </a:endParaRPr>
              </a:p>
            </p:txBody>
          </p:sp>
          <p:sp>
            <p:nvSpPr>
              <p:cNvPr id="7" name="矩形 6"/>
              <p:cNvSpPr/>
              <p:nvPr/>
            </p:nvSpPr>
            <p:spPr>
              <a:xfrm>
                <a:off x="5512039" y="2450409"/>
                <a:ext cx="800219" cy="615553"/>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湿度</a:t>
                </a:r>
              </a:p>
            </p:txBody>
          </p:sp>
          <p:sp>
            <p:nvSpPr>
              <p:cNvPr id="8" name="矩形 7"/>
              <p:cNvSpPr/>
              <p:nvPr/>
            </p:nvSpPr>
            <p:spPr>
              <a:xfrm>
                <a:off x="1955811" y="4073612"/>
                <a:ext cx="800219" cy="615553"/>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日照</a:t>
                </a:r>
              </a:p>
            </p:txBody>
          </p:sp>
          <p:sp>
            <p:nvSpPr>
              <p:cNvPr id="9" name="矩形 8"/>
              <p:cNvSpPr/>
              <p:nvPr/>
            </p:nvSpPr>
            <p:spPr>
              <a:xfrm>
                <a:off x="6246841" y="3972061"/>
                <a:ext cx="697627" cy="943848"/>
              </a:xfrm>
              <a:prstGeom prst="rect">
                <a:avLst/>
              </a:prstGeom>
            </p:spPr>
            <p:txBody>
              <a:bodyPr wrap="none">
                <a:spAutoFit/>
              </a:bodyPr>
              <a:lstStyle/>
              <a:p>
                <a:r>
                  <a:rPr lang="zh-CN" altLang="en-US" sz="2000" b="1" dirty="0" smtClean="0">
                    <a:solidFill>
                      <a:schemeClr val="bg1"/>
                    </a:solidFill>
                    <a:latin typeface="微软雅黑" pitchFamily="34" charset="-122"/>
                    <a:ea typeface="微软雅黑" pitchFamily="34" charset="-122"/>
                  </a:rPr>
                  <a:t>劳动</a:t>
                </a:r>
                <a:endParaRPr lang="en-US" altLang="zh-CN" sz="2000" b="1" dirty="0" smtClean="0">
                  <a:solidFill>
                    <a:schemeClr val="bg1"/>
                  </a:solidFill>
                  <a:latin typeface="微软雅黑" pitchFamily="34" charset="-122"/>
                  <a:ea typeface="微软雅黑" pitchFamily="34" charset="-122"/>
                </a:endParaRPr>
              </a:p>
              <a:p>
                <a:r>
                  <a:rPr lang="zh-CN" altLang="en-US" sz="2000" b="1" dirty="0" smtClean="0">
                    <a:solidFill>
                      <a:schemeClr val="bg1"/>
                    </a:solidFill>
                    <a:latin typeface="微软雅黑" pitchFamily="34" charset="-122"/>
                    <a:ea typeface="微软雅黑" pitchFamily="34" charset="-122"/>
                  </a:rPr>
                  <a:t>强度</a:t>
                </a:r>
              </a:p>
            </p:txBody>
          </p:sp>
          <p:grpSp>
            <p:nvGrpSpPr>
              <p:cNvPr id="10" name="组合 70"/>
              <p:cNvGrpSpPr/>
              <p:nvPr/>
            </p:nvGrpSpPr>
            <p:grpSpPr>
              <a:xfrm>
                <a:off x="3107319" y="3102637"/>
                <a:ext cx="2619863" cy="1887081"/>
                <a:chOff x="3077823" y="3161629"/>
                <a:chExt cx="2619863" cy="1887081"/>
              </a:xfrm>
            </p:grpSpPr>
            <p:pic>
              <p:nvPicPr>
                <p:cNvPr id="13" name="图片 12" descr="untit131321led.png"/>
                <p:cNvPicPr>
                  <a:picLocks noChangeAspect="1"/>
                </p:cNvPicPr>
                <p:nvPr/>
              </p:nvPicPr>
              <p:blipFill>
                <a:blip r:embed="rId9" cstate="print"/>
                <a:stretch>
                  <a:fillRect/>
                </a:stretch>
              </p:blipFill>
              <p:spPr>
                <a:xfrm>
                  <a:off x="3077823" y="3175917"/>
                  <a:ext cx="2619863" cy="1872793"/>
                </a:xfrm>
                <a:prstGeom prst="rect">
                  <a:avLst/>
                </a:prstGeom>
              </p:spPr>
            </p:pic>
            <p:sp>
              <p:nvSpPr>
                <p:cNvPr id="14" name="矩形 13"/>
                <p:cNvSpPr/>
                <p:nvPr/>
              </p:nvSpPr>
              <p:spPr>
                <a:xfrm>
                  <a:off x="4982193" y="3161629"/>
                  <a:ext cx="715493" cy="530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000" b="1" dirty="0" smtClean="0">
                    <a:latin typeface="微软雅黑" pitchFamily="34" charset="-122"/>
                    <a:ea typeface="微软雅黑" pitchFamily="34" charset="-122"/>
                  </a:endParaRPr>
                </a:p>
              </p:txBody>
            </p:sp>
          </p:grpSp>
          <p:sp>
            <p:nvSpPr>
              <p:cNvPr id="11" name="矩形 10"/>
              <p:cNvSpPr/>
              <p:nvPr/>
            </p:nvSpPr>
            <p:spPr>
              <a:xfrm>
                <a:off x="2681481" y="5731940"/>
                <a:ext cx="670613" cy="388497"/>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体质</a:t>
                </a:r>
                <a:endParaRPr lang="en-US" altLang="zh-CN" sz="2400" b="1" dirty="0" smtClean="0">
                  <a:solidFill>
                    <a:schemeClr val="bg1"/>
                  </a:solidFill>
                  <a:latin typeface="微软雅黑" pitchFamily="34" charset="-122"/>
                  <a:ea typeface="微软雅黑" pitchFamily="34" charset="-122"/>
                </a:endParaRPr>
              </a:p>
            </p:txBody>
          </p:sp>
          <p:sp>
            <p:nvSpPr>
              <p:cNvPr id="12" name="矩形 11"/>
              <p:cNvSpPr/>
              <p:nvPr/>
            </p:nvSpPr>
            <p:spPr>
              <a:xfrm>
                <a:off x="5614631" y="5561000"/>
                <a:ext cx="697627" cy="943848"/>
              </a:xfrm>
              <a:prstGeom prst="rect">
                <a:avLst/>
              </a:prstGeom>
            </p:spPr>
            <p:txBody>
              <a:bodyPr wrap="none">
                <a:spAutoFit/>
              </a:bodyPr>
              <a:lstStyle/>
              <a:p>
                <a:r>
                  <a:rPr lang="zh-CN" altLang="en-US" sz="2000" b="1" dirty="0" smtClean="0">
                    <a:solidFill>
                      <a:schemeClr val="bg1"/>
                    </a:solidFill>
                    <a:latin typeface="微软雅黑" pitchFamily="34" charset="-122"/>
                    <a:ea typeface="微软雅黑" pitchFamily="34" charset="-122"/>
                  </a:rPr>
                  <a:t>身体</a:t>
                </a:r>
                <a:endParaRPr lang="en-US" altLang="zh-CN" sz="2000" b="1" dirty="0" smtClean="0">
                  <a:solidFill>
                    <a:schemeClr val="bg1"/>
                  </a:solidFill>
                  <a:latin typeface="微软雅黑" pitchFamily="34" charset="-122"/>
                  <a:ea typeface="微软雅黑" pitchFamily="34" charset="-122"/>
                </a:endParaRPr>
              </a:p>
              <a:p>
                <a:r>
                  <a:rPr lang="zh-CN" altLang="en-US" sz="2000" b="1" dirty="0" smtClean="0">
                    <a:solidFill>
                      <a:schemeClr val="bg1"/>
                    </a:solidFill>
                    <a:latin typeface="微软雅黑" pitchFamily="34" charset="-122"/>
                    <a:ea typeface="微软雅黑" pitchFamily="34" charset="-122"/>
                  </a:rPr>
                  <a:t>状况</a:t>
                </a:r>
              </a:p>
            </p:txBody>
          </p:sp>
        </p:grpSp>
        <p:sp>
          <p:nvSpPr>
            <p:cNvPr id="22" name="矩形 21"/>
            <p:cNvSpPr/>
            <p:nvPr/>
          </p:nvSpPr>
          <p:spPr>
            <a:xfrm>
              <a:off x="3363435" y="3538895"/>
              <a:ext cx="2519096" cy="252523"/>
            </a:xfrm>
            <a:prstGeom prst="rect">
              <a:avLst/>
            </a:prstGeom>
          </p:spPr>
          <p:txBody>
            <a:bodyPr wrap="none">
              <a:spAutoFit/>
            </a:bodyPr>
            <a:lstStyle/>
            <a:p>
              <a:r>
                <a:rPr lang="zh-CN" altLang="en-US" sz="2000" dirty="0" smtClean="0">
                  <a:solidFill>
                    <a:schemeClr val="tx1">
                      <a:lumMod val="95000"/>
                      <a:lumOff val="5000"/>
                    </a:schemeClr>
                  </a:solidFill>
                  <a:latin typeface="微软雅黑" pitchFamily="34" charset="-122"/>
                  <a:ea typeface="微软雅黑" pitchFamily="34" charset="-122"/>
                </a:rPr>
                <a:t>产生中暑的原因是什么？</a:t>
              </a:r>
            </a:p>
          </p:txBody>
        </p:sp>
        <p:sp>
          <p:nvSpPr>
            <p:cNvPr id="23" name="矩形 22"/>
            <p:cNvSpPr/>
            <p:nvPr/>
          </p:nvSpPr>
          <p:spPr>
            <a:xfrm>
              <a:off x="6580415" y="4035449"/>
              <a:ext cx="1559231" cy="446771"/>
            </a:xfrm>
            <a:prstGeom prst="rect">
              <a:avLst/>
            </a:prstGeom>
          </p:spPr>
          <p:txBody>
            <a:bodyPr wrap="square">
              <a:spAutoFit/>
            </a:bodyPr>
            <a:lstStyle/>
            <a:p>
              <a:r>
                <a:rPr lang="zh-CN" altLang="en-US" sz="2000" b="1" dirty="0" smtClean="0">
                  <a:solidFill>
                    <a:srgbClr val="FF0000"/>
                  </a:solidFill>
                  <a:latin typeface="微软雅黑" pitchFamily="34" charset="-122"/>
                  <a:ea typeface="微软雅黑" pitchFamily="34" charset="-122"/>
                </a:rPr>
                <a:t>（睡眠不足）（过度疲劳）</a:t>
              </a:r>
              <a:endParaRPr lang="zh-CN" altLang="en-US" sz="2000" b="1" dirty="0">
                <a:solidFill>
                  <a:srgbClr val="FF0000"/>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2561</Words>
  <Application>Microsoft Office PowerPoint</Application>
  <PresentationFormat>自定义</PresentationFormat>
  <Paragraphs>203</Paragraphs>
  <Slides>35</Slides>
  <Notes>0</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玺猫PPT</dc:creator>
  <cp:lastModifiedBy>zhangce</cp:lastModifiedBy>
  <cp:revision>59</cp:revision>
  <dcterms:modified xsi:type="dcterms:W3CDTF">2019-06-27T08:25:23Z</dcterms:modified>
</cp:coreProperties>
</file>