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6"/>
  </p:notesMasterIdLst>
  <p:sldIdLst>
    <p:sldId id="262" r:id="rId2"/>
    <p:sldId id="261" r:id="rId3"/>
    <p:sldId id="455" r:id="rId4"/>
    <p:sldId id="396" r:id="rId5"/>
    <p:sldId id="344" r:id="rId6"/>
    <p:sldId id="367" r:id="rId7"/>
    <p:sldId id="397" r:id="rId8"/>
    <p:sldId id="398" r:id="rId9"/>
    <p:sldId id="364" r:id="rId10"/>
    <p:sldId id="369" r:id="rId11"/>
    <p:sldId id="366" r:id="rId12"/>
    <p:sldId id="368" r:id="rId13"/>
    <p:sldId id="374" r:id="rId14"/>
    <p:sldId id="456" r:id="rId15"/>
    <p:sldId id="391" r:id="rId16"/>
    <p:sldId id="417" r:id="rId17"/>
    <p:sldId id="399" r:id="rId18"/>
    <p:sldId id="400" r:id="rId19"/>
    <p:sldId id="402" r:id="rId20"/>
    <p:sldId id="403" r:id="rId21"/>
    <p:sldId id="404" r:id="rId22"/>
    <p:sldId id="405" r:id="rId23"/>
    <p:sldId id="415" r:id="rId24"/>
    <p:sldId id="406" r:id="rId25"/>
    <p:sldId id="418" r:id="rId26"/>
    <p:sldId id="407" r:id="rId27"/>
    <p:sldId id="416" r:id="rId28"/>
    <p:sldId id="408" r:id="rId29"/>
    <p:sldId id="409" r:id="rId30"/>
    <p:sldId id="457" r:id="rId31"/>
    <p:sldId id="451" r:id="rId32"/>
    <p:sldId id="452" r:id="rId33"/>
    <p:sldId id="419" r:id="rId34"/>
    <p:sldId id="420" r:id="rId35"/>
    <p:sldId id="421" r:id="rId36"/>
    <p:sldId id="422" r:id="rId37"/>
    <p:sldId id="425" r:id="rId38"/>
    <p:sldId id="426" r:id="rId39"/>
    <p:sldId id="427" r:id="rId40"/>
    <p:sldId id="428" r:id="rId41"/>
    <p:sldId id="429" r:id="rId42"/>
    <p:sldId id="430" r:id="rId43"/>
    <p:sldId id="431" r:id="rId44"/>
    <p:sldId id="432" r:id="rId45"/>
    <p:sldId id="433" r:id="rId46"/>
    <p:sldId id="434" r:id="rId47"/>
    <p:sldId id="435" r:id="rId48"/>
    <p:sldId id="437" r:id="rId49"/>
    <p:sldId id="438" r:id="rId50"/>
    <p:sldId id="453" r:id="rId51"/>
    <p:sldId id="439" r:id="rId52"/>
    <p:sldId id="440" r:id="rId53"/>
    <p:sldId id="441" r:id="rId54"/>
    <p:sldId id="442" r:id="rId55"/>
    <p:sldId id="443"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88" r:id="rId87"/>
    <p:sldId id="489" r:id="rId88"/>
    <p:sldId id="495" r:id="rId89"/>
    <p:sldId id="490" r:id="rId90"/>
    <p:sldId id="491" r:id="rId91"/>
    <p:sldId id="492" r:id="rId92"/>
    <p:sldId id="493" r:id="rId93"/>
    <p:sldId id="494" r:id="rId94"/>
    <p:sldId id="342" r:id="rId95"/>
  </p:sldIdLst>
  <p:sldSz cx="9144000" cy="5715000" type="screen16x10"/>
  <p:notesSz cx="6858000" cy="9144000"/>
  <p:embeddedFontLst>
    <p:embeddedFont>
      <p:font typeface="Calibri" panose="020F0502020204030204" pitchFamily="34" charset="0"/>
      <p:regular r:id="rId97"/>
      <p:bold r:id="rId98"/>
      <p:italic r:id="rId99"/>
      <p:boldItalic r:id="rId100"/>
    </p:embeddedFont>
    <p:embeddedFont>
      <p:font typeface="Franklin Gothic Medium" panose="020B0603020102020204" pitchFamily="34" charset="0"/>
      <p:regular r:id="rId101"/>
      <p:italic r:id="rId102"/>
    </p:embeddedFont>
    <p:embeddedFont>
      <p:font typeface="华文彩云" panose="02010800040101010101" pitchFamily="2" charset="-122"/>
      <p:regular r:id="rId103"/>
    </p:embeddedFont>
    <p:embeddedFont>
      <p:font typeface="华文行楷" panose="02010800040101010101" pitchFamily="2" charset="-122"/>
      <p:regular r:id="rId104"/>
    </p:embeddedFont>
    <p:embeddedFont>
      <p:font typeface="华文琥珀" panose="02010800040101010101" pitchFamily="2" charset="-122"/>
      <p:regular r:id="rId105"/>
    </p:embeddedFont>
    <p:embeddedFont>
      <p:font typeface="华文细黑" panose="02010600040101010101" pitchFamily="2" charset="-122"/>
      <p:regular r:id="rId106"/>
    </p:embeddedFont>
    <p:embeddedFont>
      <p:font typeface="隶书" panose="02010509060101010101" pitchFamily="49" charset="-122"/>
      <p:regular r:id="rId107"/>
    </p:embeddedFont>
    <p:embeddedFont>
      <p:font typeface="微软雅黑" panose="020B0503020204020204" pitchFamily="34" charset="-122"/>
      <p:regular r:id="rId108"/>
      <p:bold r:id="rId109"/>
    </p:embeddedFont>
  </p:embeddedFont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14C83"/>
    <a:srgbClr val="00CC00"/>
    <a:srgbClr val="FFCC00"/>
    <a:srgbClr val="F0B700"/>
    <a:srgbClr val="FFB001"/>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660" autoAdjust="0"/>
  </p:normalViewPr>
  <p:slideViewPr>
    <p:cSldViewPr>
      <p:cViewPr varScale="1">
        <p:scale>
          <a:sx n="86" d="100"/>
          <a:sy n="86" d="100"/>
        </p:scale>
        <p:origin x="846" y="90"/>
      </p:cViewPr>
      <p:guideLst>
        <p:guide orient="horz" pos="1800"/>
        <p:guide pos="2880"/>
      </p:guideLst>
    </p:cSldViewPr>
  </p:slideViewPr>
  <p:outlineViewPr>
    <p:cViewPr>
      <p:scale>
        <a:sx n="33" d="100"/>
        <a:sy n="33" d="100"/>
      </p:scale>
      <p:origin x="0" y="124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6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6.fntdata"/><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font" Target="fonts/font9.fntdata"/><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7.fntdata"/><Relationship Id="rId10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FEFF57D-9015-4A94-A973-738221FB71C8}" type="datetimeFigureOut">
              <a:rPr lang="zh-CN" altLang="en-US"/>
              <a:pPr>
                <a:defRPr/>
              </a:pPr>
              <a:t>2020/12/21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7174C0B-4276-4F4E-82DC-A7F482F7813C}" type="slidenum">
              <a:rPr lang="zh-CN" altLang="en-US"/>
              <a:pPr>
                <a:defRPr/>
              </a:pPr>
              <a:t>‹#›</a:t>
            </a:fld>
            <a:endParaRPr lang="zh-CN" altLang="en-US"/>
          </a:p>
        </p:txBody>
      </p:sp>
    </p:spTree>
    <p:extLst>
      <p:ext uri="{BB962C8B-B14F-4D97-AF65-F5344CB8AC3E}">
        <p14:creationId xmlns:p14="http://schemas.microsoft.com/office/powerpoint/2010/main" val="111285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71354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DE8D6FCB-A11A-4F8B-BDBA-AEF0BA3B42C3}" type="datetimeFigureOut">
              <a:rPr lang="zh-CN" altLang="en-US"/>
              <a:pPr>
                <a:defRPr/>
              </a:pPr>
              <a:t>2020/12/21</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2F6E9E0-69A8-4D34-96C4-E22B76C897E5}" type="slidenum">
              <a:rPr lang="zh-CN" altLang="en-US"/>
              <a:pPr>
                <a:defRPr/>
              </a:pPr>
              <a:t>‹#›</a:t>
            </a:fld>
            <a:endParaRPr lang="zh-CN" altLang="en-US"/>
          </a:p>
        </p:txBody>
      </p:sp>
    </p:spTree>
    <p:extLst>
      <p:ext uri="{BB962C8B-B14F-4D97-AF65-F5344CB8AC3E}">
        <p14:creationId xmlns:p14="http://schemas.microsoft.com/office/powerpoint/2010/main" val="70556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97BDB5A8-9248-41F3-A830-A3D405380233}" type="datetimeFigureOut">
              <a:rPr lang="zh-CN" altLang="en-US"/>
              <a:pPr>
                <a:defRPr/>
              </a:pPr>
              <a:t>2020/12/21</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4AE9BD1-294A-465C-9A52-030BF047916E}" type="slidenum">
              <a:rPr lang="zh-CN" altLang="en-US"/>
              <a:pPr>
                <a:defRPr/>
              </a:pPr>
              <a:t>‹#›</a:t>
            </a:fld>
            <a:endParaRPr lang="zh-CN" altLang="en-US"/>
          </a:p>
        </p:txBody>
      </p:sp>
    </p:spTree>
    <p:extLst>
      <p:ext uri="{BB962C8B-B14F-4D97-AF65-F5344CB8AC3E}">
        <p14:creationId xmlns:p14="http://schemas.microsoft.com/office/powerpoint/2010/main" val="237282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A5C409F1-CD04-42EC-BA99-55A465554887}" type="datetimeFigureOut">
              <a:rPr lang="zh-CN" altLang="en-US"/>
              <a:pPr>
                <a:defRPr/>
              </a:pPr>
              <a:t>2020/12/21</a:t>
            </a:fld>
            <a:endParaRPr lang="zh-CN" altLang="en-US"/>
          </a:p>
        </p:txBody>
      </p:sp>
      <p:sp>
        <p:nvSpPr>
          <p:cNvPr id="8" name="页脚占位符 7"/>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9FEF6E85-7108-47B7-81B0-805B6FB3406D}" type="slidenum">
              <a:rPr lang="zh-CN" altLang="en-US"/>
              <a:pPr>
                <a:defRPr/>
              </a:pPr>
              <a:t>‹#›</a:t>
            </a:fld>
            <a:endParaRPr lang="zh-CN" altLang="en-US"/>
          </a:p>
        </p:txBody>
      </p:sp>
    </p:spTree>
    <p:extLst>
      <p:ext uri="{BB962C8B-B14F-4D97-AF65-F5344CB8AC3E}">
        <p14:creationId xmlns:p14="http://schemas.microsoft.com/office/powerpoint/2010/main" val="426354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7B231B92-4E08-4F5B-B9C9-7D120A177D45}" type="datetimeFigureOut">
              <a:rPr lang="zh-CN" altLang="en-US"/>
              <a:pPr>
                <a:defRPr/>
              </a:pPr>
              <a:t>2020/12/21</a:t>
            </a:fld>
            <a:endParaRPr lang="zh-CN" altLang="en-US"/>
          </a:p>
        </p:txBody>
      </p:sp>
      <p:sp>
        <p:nvSpPr>
          <p:cNvPr id="4" name="页脚占位符 3"/>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2219CB5-F3C2-4626-AEAF-71B9B24AC9B9}" type="slidenum">
              <a:rPr lang="zh-CN" altLang="en-US"/>
              <a:pPr>
                <a:defRPr/>
              </a:pPr>
              <a:t>‹#›</a:t>
            </a:fld>
            <a:endParaRPr lang="zh-CN" altLang="en-US"/>
          </a:p>
        </p:txBody>
      </p:sp>
    </p:spTree>
    <p:extLst>
      <p:ext uri="{BB962C8B-B14F-4D97-AF65-F5344CB8AC3E}">
        <p14:creationId xmlns:p14="http://schemas.microsoft.com/office/powerpoint/2010/main" val="11564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C5733B9-4561-45B2-9A33-0F7DFE89B3A3}" type="datetimeFigureOut">
              <a:rPr lang="zh-CN" altLang="en-US"/>
              <a:pPr>
                <a:defRPr/>
              </a:pPr>
              <a:t>2020/12/21</a:t>
            </a:fld>
            <a:endParaRPr lang="zh-CN" altLang="en-US"/>
          </a:p>
        </p:txBody>
      </p:sp>
      <p:sp>
        <p:nvSpPr>
          <p:cNvPr id="3" name="页脚占位符 2"/>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F2DAD22-F438-4E8B-8E0C-70335A5371A4}" type="slidenum">
              <a:rPr lang="zh-CN" altLang="en-US"/>
              <a:pPr>
                <a:defRPr/>
              </a:pPr>
              <a:t>‹#›</a:t>
            </a:fld>
            <a:endParaRPr lang="zh-CN" altLang="en-US"/>
          </a:p>
        </p:txBody>
      </p:sp>
    </p:spTree>
    <p:extLst>
      <p:ext uri="{BB962C8B-B14F-4D97-AF65-F5344CB8AC3E}">
        <p14:creationId xmlns:p14="http://schemas.microsoft.com/office/powerpoint/2010/main" val="30698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8B12B52-37B6-4285-9403-677AA08E66FA}" type="datetimeFigureOut">
              <a:rPr lang="zh-CN" altLang="en-US"/>
              <a:pPr>
                <a:defRPr/>
              </a:pPr>
              <a:t>2020/12/21</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7DC5A42-C4D4-4057-83C8-7F94B7DF6E74}" type="slidenum">
              <a:rPr lang="zh-CN" altLang="en-US"/>
              <a:pPr>
                <a:defRPr/>
              </a:pPr>
              <a:t>‹#›</a:t>
            </a:fld>
            <a:endParaRPr lang="zh-CN" altLang="en-US"/>
          </a:p>
        </p:txBody>
      </p:sp>
    </p:spTree>
    <p:extLst>
      <p:ext uri="{BB962C8B-B14F-4D97-AF65-F5344CB8AC3E}">
        <p14:creationId xmlns:p14="http://schemas.microsoft.com/office/powerpoint/2010/main" val="299823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39F20BF-68C1-4B97-A858-EAB8398A7C67}" type="datetimeFigureOut">
              <a:rPr lang="zh-CN" altLang="en-US"/>
              <a:pPr>
                <a:defRPr/>
              </a:pPr>
              <a:t>2020/12/21</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DC874E5-8012-4C37-AAEC-1E85E1F5FC87}" type="slidenum">
              <a:rPr lang="zh-CN" altLang="en-US"/>
              <a:pPr>
                <a:defRPr/>
              </a:pPr>
              <a:t>‹#›</a:t>
            </a:fld>
            <a:endParaRPr lang="zh-CN" altLang="en-US"/>
          </a:p>
        </p:txBody>
      </p:sp>
    </p:spTree>
    <p:extLst>
      <p:ext uri="{BB962C8B-B14F-4D97-AF65-F5344CB8AC3E}">
        <p14:creationId xmlns:p14="http://schemas.microsoft.com/office/powerpoint/2010/main" val="161795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E6C0755A-ACB5-4878-815F-F0591218C220}" type="datetimeFigureOut">
              <a:rPr lang="zh-CN" altLang="en-US"/>
              <a:pPr>
                <a:defRPr/>
              </a:pPr>
              <a:t>2020/12/21</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091FBE4-0B3A-4A1E-9D83-ABAC23E404D8}" type="slidenum">
              <a:rPr lang="zh-CN" altLang="en-US"/>
              <a:pPr>
                <a:defRPr/>
              </a:pPr>
              <a:t>‹#›</a:t>
            </a:fld>
            <a:endParaRPr lang="zh-CN" altLang="en-US"/>
          </a:p>
        </p:txBody>
      </p:sp>
    </p:spTree>
    <p:extLst>
      <p:ext uri="{BB962C8B-B14F-4D97-AF65-F5344CB8AC3E}">
        <p14:creationId xmlns:p14="http://schemas.microsoft.com/office/powerpoint/2010/main" val="351557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FAA628A2-B310-4592-B323-961EA109C881}" type="datetimeFigureOut">
              <a:rPr lang="zh-CN" altLang="en-US"/>
              <a:pPr>
                <a:defRPr/>
              </a:pPr>
              <a:t>2020/12/21</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A687F5D5-BFE1-4017-AF5E-745EAC041CC7}" type="slidenum">
              <a:rPr lang="zh-CN" altLang="en-US"/>
              <a:pPr>
                <a:defRPr/>
              </a:pPr>
              <a:t>‹#›</a:t>
            </a:fld>
            <a:endParaRPr lang="zh-CN" altLang="en-US"/>
          </a:p>
        </p:txBody>
      </p:sp>
    </p:spTree>
    <p:extLst>
      <p:ext uri="{BB962C8B-B14F-4D97-AF65-F5344CB8AC3E}">
        <p14:creationId xmlns:p14="http://schemas.microsoft.com/office/powerpoint/2010/main" val="25577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1960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5883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7833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27820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0539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0324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0837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B41AA2B-6334-4AC3-B4CC-76FF41D70B10}" type="datetimeFigureOut">
              <a:rPr lang="zh-CN" altLang="en-US"/>
              <a:pPr>
                <a:defRPr/>
              </a:pPr>
              <a:t>2020/12/21</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0C597553-C7C4-46FD-8E17-D285BBA6EA9B}" type="slidenum">
              <a:rPr lang="zh-CN" altLang="en-US"/>
              <a:pPr>
                <a:defRPr/>
              </a:pPr>
              <a:t>‹#›</a:t>
            </a:fld>
            <a:endParaRPr lang="zh-CN" altLang="en-US"/>
          </a:p>
        </p:txBody>
      </p:sp>
    </p:spTree>
    <p:extLst>
      <p:ext uri="{BB962C8B-B14F-4D97-AF65-F5344CB8AC3E}">
        <p14:creationId xmlns:p14="http://schemas.microsoft.com/office/powerpoint/2010/main" val="14910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 id="2147484881" r:id="rId12"/>
    <p:sldLayoutId id="2147484882" r:id="rId13"/>
    <p:sldLayoutId id="2147484883" r:id="rId14"/>
    <p:sldLayoutId id="2147484884" r:id="rId15"/>
    <p:sldLayoutId id="2147484885" r:id="rId16"/>
    <p:sldLayoutId id="2147484886" r:id="rId17"/>
    <p:sldLayoutId id="2147484887"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rot="16200000">
            <a:off x="3421856" y="-2220539"/>
            <a:ext cx="2300288"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19459" name="TextBox 6"/>
          <p:cNvSpPr txBox="1">
            <a:spLocks noChangeArrowheads="1"/>
          </p:cNvSpPr>
          <p:nvPr/>
        </p:nvSpPr>
        <p:spPr bwMode="auto">
          <a:xfrm>
            <a:off x="3175" y="1943546"/>
            <a:ext cx="9140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dirty="0">
                <a:solidFill>
                  <a:schemeClr val="bg1"/>
                </a:solidFill>
                <a:latin typeface="微软雅黑" pitchFamily="34" charset="-122"/>
                <a:ea typeface="微软雅黑" pitchFamily="34" charset="-122"/>
              </a:rPr>
              <a:t>建筑安全施工管理培训</a:t>
            </a:r>
            <a:endParaRPr lang="en-US" altLang="zh-CN" sz="4400" dirty="0">
              <a:solidFill>
                <a:schemeClr val="bg1"/>
              </a:solidFill>
              <a:latin typeface="Times New Roman" pitchFamily="18" charset="0"/>
              <a:cs typeface="Times New Roman" pitchFamily="18" charset="0"/>
            </a:endParaRPr>
          </a:p>
        </p:txBody>
      </p:sp>
    </p:spTree>
  </p:cSld>
  <p:clrMapOvr>
    <a:masterClrMapping/>
  </p:clrMapOvr>
  <p:transition spd="slow" advTm="11428"/>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6629"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6630"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6634"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23"/>
          <p:cNvSpPr txBox="1">
            <a:spLocks noChangeArrowheads="1"/>
          </p:cNvSpPr>
          <p:nvPr/>
        </p:nvSpPr>
        <p:spPr bwMode="auto">
          <a:xfrm>
            <a:off x="1605260" y="5017740"/>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697170"/>
            <a:ext cx="6984776" cy="256601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7</a:t>
            </a:r>
            <a:r>
              <a:rPr lang="zh-CN" altLang="en-US" sz="2400" b="1" dirty="0">
                <a:latin typeface="Times New Roman" panose="02020603050405020304" pitchFamily="18" charset="0"/>
                <a:cs typeface="Times New Roman" panose="02020603050405020304" pitchFamily="18" charset="0"/>
              </a:rPr>
              <a:t>、</a:t>
            </a:r>
            <a:r>
              <a:rPr lang="zh-CN" altLang="zh-CN" sz="2400" b="1" dirty="0"/>
              <a:t>当两个以上的承包单位联合承包大型建筑工程或者结构复杂的建筑工程时，他们之间的安全责任如何划分？</a:t>
            </a:r>
          </a:p>
          <a:p>
            <a:r>
              <a:rPr lang="zh-CN" altLang="zh-CN" sz="2400" dirty="0"/>
              <a:t>答：共同承包的各方对承包合同的履行承担连带责任。</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3557"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355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3562"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23"/>
          <p:cNvSpPr txBox="1">
            <a:spLocks noChangeArrowheads="1"/>
          </p:cNvSpPr>
          <p:nvPr/>
        </p:nvSpPr>
        <p:spPr bwMode="auto">
          <a:xfrm>
            <a:off x="1547664" y="5009604"/>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82665"/>
            <a:ext cx="6984776" cy="359502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8</a:t>
            </a:r>
            <a:r>
              <a:rPr lang="zh-CN" altLang="en-US" sz="2400" b="1" dirty="0">
                <a:latin typeface="Times New Roman" panose="02020603050405020304" pitchFamily="18" charset="0"/>
                <a:cs typeface="Times New Roman" panose="02020603050405020304" pitchFamily="18" charset="0"/>
              </a:rPr>
              <a:t>、</a:t>
            </a:r>
            <a:r>
              <a:rPr lang="zh-CN" altLang="zh-CN" sz="2400" b="1" dirty="0"/>
              <a:t>在中华人民共和国境内，哪些工程建设项目包括项目的勘察、设计、施工、监理以及与工程建设有关的重要设备、材料等的采购时，必须进行招标？</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大型基础设施、公用事业等关系社会公共利益、公众安全的项目；</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全部或者部分使用国有资金投资或者国家融资的项目；</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使用国际组织或者外国政府贷款、援助资金的项目。</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5605"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5606"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5610"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Box 23"/>
          <p:cNvSpPr txBox="1">
            <a:spLocks noChangeArrowheads="1"/>
          </p:cNvSpPr>
          <p:nvPr/>
        </p:nvSpPr>
        <p:spPr bwMode="auto">
          <a:xfrm>
            <a:off x="1545540"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892551"/>
            <a:ext cx="6984776" cy="2175248"/>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9</a:t>
            </a:r>
            <a:r>
              <a:rPr lang="zh-CN" altLang="en-US" sz="2400" b="1" dirty="0">
                <a:latin typeface="Times New Roman" panose="02020603050405020304" pitchFamily="18" charset="0"/>
                <a:cs typeface="Times New Roman" panose="02020603050405020304" pitchFamily="18" charset="0"/>
              </a:rPr>
              <a:t>、</a:t>
            </a:r>
            <a:r>
              <a:rPr lang="zh-CN" altLang="zh-CN" sz="2400" b="1" dirty="0"/>
              <a:t>依法必须进行招标的项目，自招标文件开始发出之日起至投标人提交投标文件截止之日止，需要给投标人留足多长的标书编写时间？</a:t>
            </a:r>
          </a:p>
          <a:p>
            <a:r>
              <a:rPr lang="zh-CN" altLang="zh-CN" sz="2400" dirty="0"/>
              <a:t>答：最短不得少于</a:t>
            </a:r>
            <a:r>
              <a:rPr lang="en-US" altLang="zh-CN" sz="2400" dirty="0">
                <a:latin typeface="Times New Roman" panose="02020603050405020304" pitchFamily="18" charset="0"/>
                <a:cs typeface="Times New Roman" panose="02020603050405020304" pitchFamily="18" charset="0"/>
              </a:rPr>
              <a:t>20</a:t>
            </a:r>
            <a:r>
              <a:rPr lang="zh-CN" altLang="zh-CN" sz="2400" dirty="0"/>
              <a:t>日。</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31749"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1750"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31754"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23"/>
          <p:cNvSpPr txBox="1">
            <a:spLocks noChangeArrowheads="1"/>
          </p:cNvSpPr>
          <p:nvPr/>
        </p:nvSpPr>
        <p:spPr bwMode="auto">
          <a:xfrm>
            <a:off x="1543050"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a:latin typeface="华文行楷" pitchFamily="2" charset="-122"/>
                <a:ea typeface="华文行楷" pitchFamily="2" charset="-122"/>
              </a:rPr>
              <a:t>中和万物    汇纳百川</a:t>
            </a:r>
            <a:endParaRPr lang="en-US" altLang="zh-CN" sz="3200">
              <a:latin typeface="华文行楷" pitchFamily="2" charset="-122"/>
              <a:ea typeface="华文行楷" pitchFamily="2" charset="-122"/>
            </a:endParaRPr>
          </a:p>
        </p:txBody>
      </p:sp>
      <p:sp>
        <p:nvSpPr>
          <p:cNvPr id="12" name="圆角矩形 23"/>
          <p:cNvSpPr>
            <a:spLocks noChangeArrowheads="1"/>
          </p:cNvSpPr>
          <p:nvPr/>
        </p:nvSpPr>
        <p:spPr bwMode="auto">
          <a:xfrm>
            <a:off x="1475656" y="1892552"/>
            <a:ext cx="6984776" cy="2175248"/>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a:t>
            </a:r>
            <a:r>
              <a:rPr lang="zh-CN" altLang="zh-CN" sz="2400" b="1" dirty="0"/>
              <a:t>依法必须进行招标的项目，其评标委员会由招标人的代表和有关技术、经济等方面的专家组成，成员人数有何要求？</a:t>
            </a:r>
          </a:p>
          <a:p>
            <a:r>
              <a:rPr lang="zh-CN" altLang="zh-CN" sz="2400" dirty="0"/>
              <a:t>答：</a:t>
            </a:r>
            <a:r>
              <a:rPr lang="en-US" altLang="zh-CN" sz="2400" dirty="0">
                <a:latin typeface="Times New Roman" panose="02020603050405020304" pitchFamily="18" charset="0"/>
                <a:cs typeface="Times New Roman" panose="02020603050405020304" pitchFamily="18" charset="0"/>
              </a:rPr>
              <a:t>5</a:t>
            </a:r>
            <a:r>
              <a:rPr lang="zh-CN" altLang="zh-CN" sz="2400" dirty="0"/>
              <a:t>人以上单数。</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3" name="Freeform 29"/>
          <p:cNvSpPr>
            <a:spLocks/>
          </p:cNvSpPr>
          <p:nvPr/>
        </p:nvSpPr>
        <p:spPr bwMode="auto">
          <a:xfrm flipH="1">
            <a:off x="1259632" y="794627"/>
            <a:ext cx="2339975" cy="377614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a:cs typeface="Arial" pitchFamily="34" charset="0"/>
            </a:endParaRPr>
          </a:p>
        </p:txBody>
      </p:sp>
      <p:sp>
        <p:nvSpPr>
          <p:cNvPr id="15" name="Rectangle 18"/>
          <p:cNvSpPr>
            <a:spLocks noChangeArrowheads="1"/>
          </p:cNvSpPr>
          <p:nvPr/>
        </p:nvSpPr>
        <p:spPr bwMode="auto">
          <a:xfrm>
            <a:off x="3687376" y="2263994"/>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4413871" y="2203550"/>
            <a:ext cx="440660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zh-CN" sz="2800" b="1" dirty="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建设工程安全生产管理条例</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5148064" y="1177961"/>
            <a:ext cx="2762296"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规章制度依据</a:t>
            </a:r>
            <a:endPar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p:txBody>
      </p:sp>
      <p:sp>
        <p:nvSpPr>
          <p:cNvPr id="19" name="Rectangle 18"/>
          <p:cNvSpPr>
            <a:spLocks noChangeArrowheads="1"/>
          </p:cNvSpPr>
          <p:nvPr/>
        </p:nvSpPr>
        <p:spPr bwMode="auto">
          <a:xfrm>
            <a:off x="3266615" y="340654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3967138" y="3334268"/>
            <a:ext cx="5069358"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建筑施工企业安全生产管理规范</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8"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spTree>
    <p:extLst>
      <p:ext uri="{BB962C8B-B14F-4D97-AF65-F5344CB8AC3E}">
        <p14:creationId xmlns:p14="http://schemas.microsoft.com/office/powerpoint/2010/main" val="3755445388"/>
      </p:ext>
    </p:extLst>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18"/>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a:t>
            </a:r>
            <a:r>
              <a:rPr lang="zh-CN" altLang="zh-CN" sz="2400" b="1" dirty="0"/>
              <a:t>施工单位的安全责任包括哪些？</a:t>
            </a:r>
            <a:endParaRPr lang="zh-CN" altLang="zh-CN" sz="2400" b="1" dirty="0">
              <a:latin typeface="Times New Roman" panose="02020603050405020304" pitchFamily="18" charset="0"/>
              <a:cs typeface="Times New Roman" panose="02020603050405020304" pitchFamily="18" charset="0"/>
            </a:endParaRPr>
          </a:p>
          <a:p>
            <a:r>
              <a:rPr lang="zh-CN" altLang="zh-CN" sz="2400" dirty="0"/>
              <a:t>答：施工单位应当建立健全安全生产责任制度和安全生产教育培训制度，制定安全生产规章制度和操作规程，保证本单位安全生产条件所需资金的投入，对所承担的建设工程进行定期和专项安全检查，并做好安全检查记录。</a:t>
            </a:r>
          </a:p>
        </p:txBody>
      </p:sp>
    </p:spTree>
    <p:extLst>
      <p:ext uri="{BB962C8B-B14F-4D97-AF65-F5344CB8AC3E}">
        <p14:creationId xmlns:p14="http://schemas.microsoft.com/office/powerpoint/2010/main" val="422598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7"/>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施工单位哪几类人员需要经建设行政主管部门或者其他有关部门考核合格后方可任职？</a:t>
            </a:r>
          </a:p>
          <a:p>
            <a:r>
              <a:rPr lang="zh-CN" altLang="zh-CN" sz="2400" dirty="0"/>
              <a:t>答：施工单位的主要负责人、项目负责人、专职安全生产管理人员。</a:t>
            </a:r>
          </a:p>
        </p:txBody>
      </p:sp>
    </p:spTree>
    <p:extLst>
      <p:ext uri="{BB962C8B-B14F-4D97-AF65-F5344CB8AC3E}">
        <p14:creationId xmlns:p14="http://schemas.microsoft.com/office/powerpoint/2010/main" val="353542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2"/>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施工现场中有哪些工种属于特种作业？</a:t>
            </a:r>
          </a:p>
          <a:p>
            <a:r>
              <a:rPr lang="zh-CN" altLang="zh-CN" sz="2400" dirty="0"/>
              <a:t>答：垂直运输机械作业、安装拆卸工、爆破作业、起重信号工、起重司索工、登高架设作业、焊工作业、电工作业等。</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施工单位应当对哪些达到一定规模的危险性较大的分部分项工程编制专项施工方案？</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基坑支护与降水工程；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土方开挖工程；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模板工程；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起重吊装工程；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脚手架工程；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拆除、爆破工程；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7</a:t>
            </a:r>
            <a:r>
              <a:rPr lang="zh-CN" altLang="zh-CN" sz="2400" dirty="0">
                <a:latin typeface="Times New Roman" panose="02020603050405020304" pitchFamily="18" charset="0"/>
                <a:cs typeface="Times New Roman" panose="02020603050405020304" pitchFamily="18" charset="0"/>
              </a:rPr>
              <a:t>）</a:t>
            </a:r>
            <a:r>
              <a:rPr lang="zh-CN" altLang="zh-CN" sz="2400" dirty="0"/>
              <a:t>国务院建设行政主管部门或者其他有关部门规定的其他危险性较大的工程。</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施工单位应当在哪些部位设置明显的安全警示标志？</a:t>
            </a:r>
          </a:p>
          <a:p>
            <a:r>
              <a:rPr lang="zh-CN" altLang="zh-CN" sz="2400" dirty="0"/>
              <a:t>答：施工单位应当在施工现场入口处、施工起重机械、临时用电设施、脚手架、出入通道口、楼梯口、电梯井口、孔洞口、桥梁口、隧道口、基坑边沿、爆破物及有害危险气体和液体存放处等危险部位。</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20489" name="TextBox 6"/>
          <p:cNvSpPr txBox="1">
            <a:spLocks noChangeArrowheads="1"/>
          </p:cNvSpPr>
          <p:nvPr/>
        </p:nvSpPr>
        <p:spPr bwMode="auto">
          <a:xfrm>
            <a:off x="3175" y="190500"/>
            <a:ext cx="9140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dirty="0">
                <a:solidFill>
                  <a:schemeClr val="bg1"/>
                </a:solidFill>
                <a:latin typeface="Times New Roman" pitchFamily="18" charset="0"/>
                <a:cs typeface="Times New Roman" pitchFamily="18" charset="0"/>
              </a:rPr>
              <a:t>建筑安全施工管理</a:t>
            </a:r>
            <a:endParaRPr lang="en-US" altLang="zh-CN" sz="2800" dirty="0">
              <a:solidFill>
                <a:schemeClr val="bg1"/>
              </a:solidFill>
              <a:latin typeface="Times New Roman" pitchFamily="18" charset="0"/>
              <a:cs typeface="Times New Roman" pitchFamily="18" charset="0"/>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22" name="Oval 3"/>
          <p:cNvSpPr>
            <a:spLocks noChangeArrowheads="1"/>
          </p:cNvSpPr>
          <p:nvPr/>
        </p:nvSpPr>
        <p:spPr bwMode="gray">
          <a:xfrm>
            <a:off x="2833520" y="1705372"/>
            <a:ext cx="3168352" cy="2981575"/>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9525" algn="ctr">
            <a:solidFill>
              <a:schemeClr val="tx2"/>
            </a:solidFill>
            <a:prstDash val="lgDash"/>
            <a:round/>
            <a:headEnd/>
            <a:tailEnd/>
          </a:ln>
        </p:spPr>
        <p:txBody>
          <a:bodyPr wrap="none" anchor="ctr"/>
          <a:lstStyle/>
          <a:p>
            <a:pPr algn="l"/>
            <a:endParaRPr lang="zh-CN" altLang="zh-CN"/>
          </a:p>
        </p:txBody>
      </p:sp>
      <p:sp>
        <p:nvSpPr>
          <p:cNvPr id="23" name="AutoShape 4"/>
          <p:cNvSpPr>
            <a:spLocks noChangeArrowheads="1"/>
          </p:cNvSpPr>
          <p:nvPr/>
        </p:nvSpPr>
        <p:spPr bwMode="gray">
          <a:xfrm>
            <a:off x="3458052" y="962325"/>
            <a:ext cx="1919287" cy="593725"/>
          </a:xfrm>
          <a:prstGeom prst="roundRect">
            <a:avLst>
              <a:gd name="adj" fmla="val 50000"/>
            </a:avLst>
          </a:prstGeom>
          <a:solidFill>
            <a:srgbClr val="FF0000"/>
          </a:solidFill>
          <a:ln w="28575">
            <a:solidFill>
              <a:srgbClr val="FF0000"/>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a:ln w="11430"/>
                <a:solidFill>
                  <a:srgbClr val="FFC000"/>
                </a:solidFill>
                <a:effectLst>
                  <a:outerShdw blurRad="80000" dist="40000" dir="5040000" algn="tl">
                    <a:srgbClr val="000000">
                      <a:alpha val="30000"/>
                    </a:srgbClr>
                  </a:outerShdw>
                </a:effectLst>
                <a:latin typeface="华文琥珀" panose="02010800040101010101" pitchFamily="2" charset="-122"/>
                <a:ea typeface="华文琥珀" panose="02010800040101010101" pitchFamily="2" charset="-122"/>
              </a:rPr>
              <a:t>法律篇</a:t>
            </a:r>
          </a:p>
        </p:txBody>
      </p:sp>
      <p:sp>
        <p:nvSpPr>
          <p:cNvPr id="10" name="AutoShape 4"/>
          <p:cNvSpPr>
            <a:spLocks noChangeArrowheads="1"/>
          </p:cNvSpPr>
          <p:nvPr/>
        </p:nvSpPr>
        <p:spPr bwMode="gray">
          <a:xfrm>
            <a:off x="840380" y="2726033"/>
            <a:ext cx="1919287" cy="593725"/>
          </a:xfrm>
          <a:prstGeom prst="roundRect">
            <a:avLst>
              <a:gd name="adj" fmla="val 50000"/>
            </a:avLst>
          </a:prstGeom>
          <a:solidFill>
            <a:srgbClr val="7030A0"/>
          </a:solidFill>
          <a:ln w="28575">
            <a:solidFill>
              <a:schemeClr val="hlink"/>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华文细黑" panose="02010600040101010101" pitchFamily="2" charset="-122"/>
                <a:ea typeface="华文细黑" panose="02010600040101010101" pitchFamily="2" charset="-122"/>
              </a:rPr>
              <a:t>制度篇</a:t>
            </a:r>
          </a:p>
        </p:txBody>
      </p:sp>
      <p:sp>
        <p:nvSpPr>
          <p:cNvPr id="11" name="AutoShape 4"/>
          <p:cNvSpPr>
            <a:spLocks noChangeArrowheads="1"/>
          </p:cNvSpPr>
          <p:nvPr/>
        </p:nvSpPr>
        <p:spPr bwMode="gray">
          <a:xfrm>
            <a:off x="6150618" y="2726032"/>
            <a:ext cx="1919287" cy="593725"/>
          </a:xfrm>
          <a:prstGeom prst="roundRect">
            <a:avLst>
              <a:gd name="adj" fmla="val 50000"/>
            </a:avLst>
          </a:prstGeom>
          <a:gradFill rotWithShape="1">
            <a:gsLst>
              <a:gs pos="0">
                <a:schemeClr val="hlink"/>
              </a:gs>
              <a:gs pos="100000">
                <a:schemeClr val="hlink">
                  <a:gamma/>
                  <a:shade val="76471"/>
                  <a:invGamma/>
                </a:schemeClr>
              </a:gs>
            </a:gsLst>
            <a:lin ang="5400000" scaled="1"/>
          </a:gradFill>
          <a:ln w="28575">
            <a:solidFill>
              <a:schemeClr val="hlink"/>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a:ln w="11430"/>
                <a:solidFill>
                  <a:srgbClr val="00B0F0"/>
                </a:soli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规范篇</a:t>
            </a:r>
          </a:p>
        </p:txBody>
      </p:sp>
    </p:spTree>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实行施工总承包的建设工程，由谁来负责施工现场的事故上报？</a:t>
            </a:r>
          </a:p>
          <a:p>
            <a:r>
              <a:rPr lang="zh-CN" altLang="zh-CN" sz="2400" dirty="0"/>
              <a:t>答：总承包单位。</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93383"/>
            <a:ext cx="6984776" cy="337358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建筑施工现场的安全生产管理包括哪些内容？</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制定项目安全管理目标，建立安全生产责任体系，实施责任考核；</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配置满足要求的安全生产、文明施工措施资金、从业人员和劳动防护用品；</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选用符合要求的安全技术措施、应急预案、设施与设备；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有效落实施工过程的安全生产，隐患整改；</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组织施工现场场容场貌、作业环境和生活设施安全文明达标；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组织事故应急救援抢险；</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7</a:t>
            </a:r>
            <a:r>
              <a:rPr lang="zh-CN" altLang="zh-CN" sz="2000" dirty="0">
                <a:latin typeface="Times New Roman" panose="02020603050405020304" pitchFamily="18" charset="0"/>
                <a:cs typeface="Times New Roman" panose="02020603050405020304" pitchFamily="18" charset="0"/>
              </a:rPr>
              <a:t>）</a:t>
            </a:r>
            <a:r>
              <a:rPr lang="zh-CN" altLang="zh-CN" sz="2000" dirty="0"/>
              <a:t>对施工安全生产管理活动进行必要的记录，保存应有的资料和记录。</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建筑施工企业各管理层应配备哪个专业的专职安全管理人员？</a:t>
            </a:r>
          </a:p>
          <a:p>
            <a:r>
              <a:rPr lang="zh-CN" altLang="zh-CN" sz="2400" dirty="0"/>
              <a:t>答：机械设备安全管理专业。</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在城市市区的建设工程，施工单位应对施工现场做何种防范？</a:t>
            </a:r>
          </a:p>
          <a:p>
            <a:r>
              <a:rPr lang="zh-CN" altLang="zh-CN" sz="2400" dirty="0"/>
              <a:t>答：对施工现场实行</a:t>
            </a:r>
            <a:r>
              <a:rPr lang="zh-CN" altLang="zh-CN" sz="2400" u="sng" dirty="0"/>
              <a:t>封闭围挡</a:t>
            </a:r>
            <a:r>
              <a:rPr lang="zh-CN" altLang="zh-CN" sz="2400" dirty="0"/>
              <a:t>。</a:t>
            </a:r>
          </a:p>
        </p:txBody>
      </p:sp>
    </p:spTree>
    <p:extLst>
      <p:ext uri="{BB962C8B-B14F-4D97-AF65-F5344CB8AC3E}">
        <p14:creationId xmlns:p14="http://schemas.microsoft.com/office/powerpoint/2010/main" val="38277982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423636"/>
            <a:ext cx="6984776"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施工现场的围挡设置有哪些要求？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市区主要路段的工地周围设置围挡高度不低于</a:t>
            </a:r>
            <a:r>
              <a:rPr lang="en-US" altLang="zh-CN" sz="2400" dirty="0">
                <a:latin typeface="Times New Roman" panose="02020603050405020304" pitchFamily="18" charset="0"/>
                <a:cs typeface="Times New Roman" panose="02020603050405020304" pitchFamily="18" charset="0"/>
              </a:rPr>
              <a:t>2.5m</a:t>
            </a:r>
            <a:r>
              <a:rPr lang="zh-CN" altLang="zh-CN" sz="2400" dirty="0"/>
              <a:t>，一般路段的工地不低于</a:t>
            </a:r>
            <a:r>
              <a:rPr lang="en-US" altLang="zh-CN" sz="2400" dirty="0">
                <a:latin typeface="Times New Roman" panose="02020603050405020304" pitchFamily="18" charset="0"/>
                <a:cs typeface="Times New Roman" panose="02020603050405020304" pitchFamily="18" charset="0"/>
              </a:rPr>
              <a:t>1.8m</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围挡材料应选用砌体，金属板材等硬质材料，做到坚固、平稳、整洁、美观。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围挡的设置必须沿工地四周连续进行，不能有缺口，个别处不坚固等问题。</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sp>
        <p:nvSpPr>
          <p:cNvPr id="3789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7894" name="矩形 37"/>
          <p:cNvSpPr>
            <a:spLocks noChangeArrowheads="1"/>
          </p:cNvSpPr>
          <p:nvPr/>
        </p:nvSpPr>
        <p:spPr bwMode="auto">
          <a:xfrm rot="1414157">
            <a:off x="6585675" y="75816"/>
            <a:ext cx="2980768" cy="706437"/>
          </a:xfrm>
          <a:prstGeom prst="rect">
            <a:avLst/>
          </a:prstGeom>
          <a:solidFill>
            <a:srgbClr val="7030A0"/>
          </a:solidFill>
          <a:ln w="12700">
            <a:solidFill>
              <a:srgbClr val="000000"/>
            </a:solidFill>
            <a:miter lim="800000"/>
            <a:headEnd/>
            <a:tailEnd/>
          </a:ln>
        </p:spPr>
        <p:txBody>
          <a:bodyPr wrap="square"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sp>
        <p:nvSpPr>
          <p:cNvPr id="2" name="矩形 1"/>
          <p:cNvSpPr/>
          <p:nvPr/>
        </p:nvSpPr>
        <p:spPr>
          <a:xfrm>
            <a:off x="6491883" y="3577580"/>
            <a:ext cx="468000" cy="324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圆角矩形 23"/>
          <p:cNvSpPr>
            <a:spLocks noChangeArrowheads="1"/>
          </p:cNvSpPr>
          <p:nvPr/>
        </p:nvSpPr>
        <p:spPr bwMode="auto">
          <a:xfrm>
            <a:off x="1475656" y="1951167"/>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施工单位应当对管理人员和作业人员每年进行几次安全生产教育培训？</a:t>
            </a:r>
          </a:p>
          <a:p>
            <a:r>
              <a:rPr lang="zh-CN" altLang="zh-CN" sz="2400" dirty="0"/>
              <a:t>答：至少进行一次安全生产教育培训，其教育培训情况记入个人工作档案。</a:t>
            </a:r>
          </a:p>
        </p:txBody>
      </p:sp>
    </p:spTree>
    <p:extLst>
      <p:ext uri="{BB962C8B-B14F-4D97-AF65-F5344CB8AC3E}">
        <p14:creationId xmlns:p14="http://schemas.microsoft.com/office/powerpoint/2010/main" val="415096705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建筑施工企业新上岗操作工人必须进行岗前教育培训，岗前教育培训具体包括哪些内容？</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安全生产法律法规和规章制度；</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安全操作规程；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针对性的安全防范措施；</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违章指挥、违章作业、违反劳动纪律产生的后果；</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预防、减少安全风险以及紧急情况下应急救援的基本措施。</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01789"/>
            <a:ext cx="6984776" cy="295677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建筑施工企业每年应按规定对所有相关人员进行安全生产继续教育，继续教育培训的内容有哪些？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新颁布的安全生产法律法规、安全技术标准、规范、安全生产规范性文件；</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先进的安全生产管理经验和典型事故案例分析。</a:t>
            </a:r>
          </a:p>
        </p:txBody>
      </p:sp>
    </p:spTree>
    <p:extLst>
      <p:ext uri="{BB962C8B-B14F-4D97-AF65-F5344CB8AC3E}">
        <p14:creationId xmlns:p14="http://schemas.microsoft.com/office/powerpoint/2010/main" val="266668873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54307"/>
            <a:ext cx="6984776" cy="345174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spcAft>
                <a:spcPts val="1200"/>
              </a:spcAft>
            </a:pPr>
            <a:r>
              <a:rPr lang="en-US" altLang="zh-CN" sz="2400" b="1" dirty="0">
                <a:latin typeface="Times New Roman" panose="02020603050405020304" pitchFamily="18" charset="0"/>
                <a:cs typeface="Times New Roman" panose="02020603050405020304" pitchFamily="18" charset="0"/>
              </a:rPr>
              <a:t>14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生产安全事故发生后，建筑施工企业应按照有关规定及时、如实上报，实行施工总承包的，应由总承包企业负责上报，具体事故报告的内容包括哪些？</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事故的时间、地点和工程项目有关单位名称；</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事故的简要经过；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事故已经造成或者可能造成的伤亡人数（包括下落不明的人数）和初步估计的直接经济损失；</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事故的初步原因；</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事故发生后采取的措施及事故控制情况；</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事故报告单位或报告人员。</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制度篇</a:t>
            </a: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建筑施工企业应建立生产安全事故档案，事故档案具体包括哪些内容？</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企业职工伤亡事故月报表；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企业职工伤亡事故年统计表；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生产安全事故快报表；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事故调查情况报告、对事故责任者的处理决定、伤残鉴定、政府的事故处理批复资料及相关影像资料；</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其他有关的资料。</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3" name="Freeform 29"/>
          <p:cNvSpPr>
            <a:spLocks/>
          </p:cNvSpPr>
          <p:nvPr/>
        </p:nvSpPr>
        <p:spPr bwMode="auto">
          <a:xfrm flipH="1">
            <a:off x="1603375" y="841376"/>
            <a:ext cx="2339975" cy="377614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a:cs typeface="Arial" pitchFamily="34" charset="0"/>
            </a:endParaRPr>
          </a:p>
        </p:txBody>
      </p:sp>
      <p:sp>
        <p:nvSpPr>
          <p:cNvPr id="15" name="Rectangle 18"/>
          <p:cNvSpPr>
            <a:spLocks noChangeArrowheads="1"/>
          </p:cNvSpPr>
          <p:nvPr/>
        </p:nvSpPr>
        <p:spPr bwMode="auto">
          <a:xfrm>
            <a:off x="4166359" y="227666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4716015" y="2203550"/>
            <a:ext cx="3816425"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安全生产法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5705482" y="1129308"/>
            <a:ext cx="1909497"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法律依据</a:t>
            </a:r>
            <a:endPar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p:txBody>
      </p:sp>
      <p:sp>
        <p:nvSpPr>
          <p:cNvPr id="19" name="Rectangle 18"/>
          <p:cNvSpPr>
            <a:spLocks noChangeArrowheads="1"/>
          </p:cNvSpPr>
          <p:nvPr/>
        </p:nvSpPr>
        <p:spPr bwMode="auto">
          <a:xfrm>
            <a:off x="4191621" y="321754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4716015" y="3144429"/>
            <a:ext cx="3888433"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建筑法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6" name="Rectangle 18"/>
          <p:cNvSpPr>
            <a:spLocks noChangeArrowheads="1"/>
          </p:cNvSpPr>
          <p:nvPr/>
        </p:nvSpPr>
        <p:spPr bwMode="auto">
          <a:xfrm>
            <a:off x="4191620" y="4191096"/>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3</a:t>
            </a:r>
            <a:endParaRPr lang="zh-CN" sz="2000" b="1" noProof="1">
              <a:solidFill>
                <a:schemeClr val="bg1"/>
              </a:solidFill>
              <a:cs typeface="Arial" pitchFamily="34" charset="0"/>
            </a:endParaRPr>
          </a:p>
        </p:txBody>
      </p:sp>
      <p:sp>
        <p:nvSpPr>
          <p:cNvPr id="27" name="Rectangle 27"/>
          <p:cNvSpPr>
            <a:spLocks noChangeArrowheads="1"/>
          </p:cNvSpPr>
          <p:nvPr/>
        </p:nvSpPr>
        <p:spPr bwMode="auto">
          <a:xfrm>
            <a:off x="4716015" y="4091624"/>
            <a:ext cx="3888433"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招标投标法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spTree>
    <p:extLst>
      <p:ext uri="{BB962C8B-B14F-4D97-AF65-F5344CB8AC3E}">
        <p14:creationId xmlns:p14="http://schemas.microsoft.com/office/powerpoint/2010/main" val="4085678939"/>
      </p:ext>
    </p:extLst>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5" name="Rectangle 18"/>
          <p:cNvSpPr>
            <a:spLocks noChangeArrowheads="1"/>
          </p:cNvSpPr>
          <p:nvPr/>
        </p:nvSpPr>
        <p:spPr bwMode="auto">
          <a:xfrm>
            <a:off x="1381125" y="1450609"/>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2123728" y="1377303"/>
            <a:ext cx="2736304" cy="512282"/>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dirty="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基坑、路堑作业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323528" y="1655252"/>
            <a:ext cx="614271" cy="206210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作</a:t>
            </a:r>
            <a:endParaRPr lang="en-US" altLang="zh-CN"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业</a:t>
            </a:r>
            <a:endParaRPr lang="en-US" altLang="zh-CN"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规</a:t>
            </a:r>
            <a:endParaRPr lang="en-US" altLang="zh-CN"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范</a:t>
            </a:r>
          </a:p>
        </p:txBody>
      </p:sp>
      <p:sp>
        <p:nvSpPr>
          <p:cNvPr id="19" name="Rectangle 18"/>
          <p:cNvSpPr>
            <a:spLocks noChangeArrowheads="1"/>
          </p:cNvSpPr>
          <p:nvPr/>
        </p:nvSpPr>
        <p:spPr bwMode="auto">
          <a:xfrm>
            <a:off x="1381125" y="2255266"/>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2149523" y="2256241"/>
            <a:ext cx="2736306"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高处作业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sp>
        <p:nvSpPr>
          <p:cNvPr id="18" name="Rectangle 18"/>
          <p:cNvSpPr>
            <a:spLocks noChangeArrowheads="1"/>
          </p:cNvSpPr>
          <p:nvPr/>
        </p:nvSpPr>
        <p:spPr bwMode="auto">
          <a:xfrm>
            <a:off x="1381125" y="3142074"/>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3</a:t>
            </a:r>
            <a:endParaRPr lang="zh-CN" sz="2000" b="1" noProof="1">
              <a:solidFill>
                <a:schemeClr val="bg1"/>
              </a:solidFill>
              <a:cs typeface="Arial" pitchFamily="34" charset="0"/>
            </a:endParaRPr>
          </a:p>
        </p:txBody>
      </p:sp>
      <p:sp>
        <p:nvSpPr>
          <p:cNvPr id="23" name="Rectangle 27"/>
          <p:cNvSpPr>
            <a:spLocks noChangeArrowheads="1"/>
          </p:cNvSpPr>
          <p:nvPr/>
        </p:nvSpPr>
        <p:spPr bwMode="auto">
          <a:xfrm>
            <a:off x="2149523" y="3068964"/>
            <a:ext cx="275347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脚手架作业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4" name="Rectangle 27"/>
          <p:cNvSpPr>
            <a:spLocks noChangeArrowheads="1"/>
          </p:cNvSpPr>
          <p:nvPr/>
        </p:nvSpPr>
        <p:spPr bwMode="auto">
          <a:xfrm>
            <a:off x="6398015" y="1436978"/>
            <a:ext cx="225256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拆除作业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6" name="Rectangle 18"/>
          <p:cNvSpPr>
            <a:spLocks noChangeArrowheads="1"/>
          </p:cNvSpPr>
          <p:nvPr/>
        </p:nvSpPr>
        <p:spPr bwMode="auto">
          <a:xfrm>
            <a:off x="5638655" y="1450609"/>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5</a:t>
            </a:r>
            <a:endParaRPr lang="zh-CN" sz="2000" b="1" noProof="1">
              <a:solidFill>
                <a:schemeClr val="bg1"/>
              </a:solidFill>
              <a:cs typeface="Arial" pitchFamily="34" charset="0"/>
            </a:endParaRPr>
          </a:p>
        </p:txBody>
      </p:sp>
      <p:sp>
        <p:nvSpPr>
          <p:cNvPr id="27" name="Rectangle 18"/>
          <p:cNvSpPr>
            <a:spLocks noChangeArrowheads="1"/>
          </p:cNvSpPr>
          <p:nvPr/>
        </p:nvSpPr>
        <p:spPr bwMode="auto">
          <a:xfrm>
            <a:off x="5638655" y="2261857"/>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6</a:t>
            </a:r>
            <a:endParaRPr lang="zh-CN" sz="2000" b="1" noProof="1">
              <a:solidFill>
                <a:schemeClr val="bg1"/>
              </a:solidFill>
              <a:cs typeface="Arial" pitchFamily="34" charset="0"/>
            </a:endParaRPr>
          </a:p>
        </p:txBody>
      </p:sp>
      <p:sp>
        <p:nvSpPr>
          <p:cNvPr id="29" name="Rectangle 18"/>
          <p:cNvSpPr>
            <a:spLocks noChangeArrowheads="1"/>
          </p:cNvSpPr>
          <p:nvPr/>
        </p:nvSpPr>
        <p:spPr bwMode="auto">
          <a:xfrm>
            <a:off x="5638655" y="309240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7</a:t>
            </a:r>
            <a:endParaRPr lang="zh-CN" sz="2000" b="1" noProof="1">
              <a:solidFill>
                <a:schemeClr val="bg1"/>
              </a:solidFill>
              <a:cs typeface="Arial" pitchFamily="34" charset="0"/>
            </a:endParaRPr>
          </a:p>
        </p:txBody>
      </p:sp>
      <p:sp>
        <p:nvSpPr>
          <p:cNvPr id="30" name="Rectangle 27"/>
          <p:cNvSpPr>
            <a:spLocks noChangeArrowheads="1"/>
          </p:cNvSpPr>
          <p:nvPr/>
        </p:nvSpPr>
        <p:spPr bwMode="auto">
          <a:xfrm>
            <a:off x="6411089" y="2182156"/>
            <a:ext cx="2239487"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工地用电</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1" name="Rectangle 27"/>
          <p:cNvSpPr>
            <a:spLocks noChangeArrowheads="1"/>
          </p:cNvSpPr>
          <p:nvPr/>
        </p:nvSpPr>
        <p:spPr bwMode="auto">
          <a:xfrm>
            <a:off x="6413045" y="3024342"/>
            <a:ext cx="223753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施工机具</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2" name="Rectangle 18"/>
          <p:cNvSpPr>
            <a:spLocks noChangeArrowheads="1"/>
          </p:cNvSpPr>
          <p:nvPr/>
        </p:nvSpPr>
        <p:spPr bwMode="auto">
          <a:xfrm>
            <a:off x="1381125" y="390180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4</a:t>
            </a:r>
            <a:endParaRPr lang="zh-CN" sz="2000" b="1" noProof="1">
              <a:solidFill>
                <a:schemeClr val="bg1"/>
              </a:solidFill>
              <a:cs typeface="Arial" pitchFamily="34" charset="0"/>
            </a:endParaRPr>
          </a:p>
        </p:txBody>
      </p:sp>
      <p:sp>
        <p:nvSpPr>
          <p:cNvPr id="33" name="Rectangle 27"/>
          <p:cNvSpPr>
            <a:spLocks noChangeArrowheads="1"/>
          </p:cNvSpPr>
          <p:nvPr/>
        </p:nvSpPr>
        <p:spPr bwMode="auto">
          <a:xfrm>
            <a:off x="2158153" y="3838219"/>
            <a:ext cx="275347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起重吊装作业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4" name="Rectangle 18"/>
          <p:cNvSpPr>
            <a:spLocks noChangeArrowheads="1"/>
          </p:cNvSpPr>
          <p:nvPr/>
        </p:nvSpPr>
        <p:spPr bwMode="auto">
          <a:xfrm>
            <a:off x="5638655" y="3927385"/>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a:solidFill>
                  <a:schemeClr val="bg1"/>
                </a:solidFill>
                <a:cs typeface="Arial" pitchFamily="34" charset="0"/>
              </a:rPr>
              <a:t>8</a:t>
            </a:r>
            <a:endParaRPr lang="zh-CN" sz="2000" b="1" noProof="1">
              <a:solidFill>
                <a:schemeClr val="bg1"/>
              </a:solidFill>
              <a:cs typeface="Arial" pitchFamily="34" charset="0"/>
            </a:endParaRPr>
          </a:p>
        </p:txBody>
      </p:sp>
      <p:sp>
        <p:nvSpPr>
          <p:cNvPr id="35" name="Rectangle 27"/>
          <p:cNvSpPr>
            <a:spLocks noChangeArrowheads="1"/>
          </p:cNvSpPr>
          <p:nvPr/>
        </p:nvSpPr>
        <p:spPr bwMode="auto">
          <a:xfrm>
            <a:off x="6418558" y="3838716"/>
            <a:ext cx="222650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防水作业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Tree>
    <p:extLst>
      <p:ext uri="{BB962C8B-B14F-4D97-AF65-F5344CB8AC3E}">
        <p14:creationId xmlns:p14="http://schemas.microsoft.com/office/powerpoint/2010/main" val="2527043024"/>
      </p:ext>
    </p:extLst>
  </p:cSld>
  <p:clrMapOvr>
    <a:masterClrMapping/>
  </p:clrMapOvr>
  <p:transition spd="slow" advTm="5698"/>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建筑施工中的“五大伤害”指什么？</a:t>
            </a:r>
          </a:p>
          <a:p>
            <a:r>
              <a:rPr lang="zh-CN" altLang="zh-CN" sz="2400" dirty="0"/>
              <a:t>答案：高处坠落、物体打击、触电、机械伤害事故、坍塌事故。</a:t>
            </a:r>
          </a:p>
        </p:txBody>
      </p:sp>
    </p:spTree>
    <p:extLst>
      <p:ext uri="{BB962C8B-B14F-4D97-AF65-F5344CB8AC3E}">
        <p14:creationId xmlns:p14="http://schemas.microsoft.com/office/powerpoint/2010/main" val="222756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施工现场危险地区夜间应采取什么措施？</a:t>
            </a:r>
          </a:p>
          <a:p>
            <a:r>
              <a:rPr lang="zh-CN" altLang="zh-CN" sz="2400" dirty="0"/>
              <a:t>答案：应设红灯示警。</a:t>
            </a:r>
          </a:p>
        </p:txBody>
      </p:sp>
    </p:spTree>
    <p:extLst>
      <p:ext uri="{BB962C8B-B14F-4D97-AF65-F5344CB8AC3E}">
        <p14:creationId xmlns:p14="http://schemas.microsoft.com/office/powerpoint/2010/main" val="191667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基坑施工时，对坑边荷载有何规定？</a:t>
            </a:r>
          </a:p>
          <a:p>
            <a:r>
              <a:rPr lang="zh-CN" altLang="zh-CN" sz="2400" dirty="0"/>
              <a:t>答：一般要求坑边荷载的高度不超过</a:t>
            </a:r>
            <a:r>
              <a:rPr lang="en-US" altLang="zh-CN" sz="2400" dirty="0">
                <a:latin typeface="Times New Roman" panose="02020603050405020304" pitchFamily="18" charset="0"/>
                <a:cs typeface="Times New Roman" panose="02020603050405020304" pitchFamily="18" charset="0"/>
              </a:rPr>
              <a:t>1.5m</a:t>
            </a:r>
            <a:r>
              <a:rPr lang="zh-CN" altLang="zh-CN" sz="2400" dirty="0"/>
              <a:t>，距离大于</a:t>
            </a:r>
            <a:r>
              <a:rPr lang="en-US" altLang="zh-CN" sz="2400" dirty="0">
                <a:latin typeface="Times New Roman" panose="02020603050405020304" pitchFamily="18" charset="0"/>
                <a:cs typeface="Times New Roman" panose="02020603050405020304" pitchFamily="18" charset="0"/>
              </a:rPr>
              <a:t>1.2m</a:t>
            </a:r>
            <a:r>
              <a:rPr lang="zh-CN" altLang="zh-CN" sz="2400" dirty="0"/>
              <a:t>。</a:t>
            </a:r>
          </a:p>
        </p:txBody>
      </p:sp>
    </p:spTree>
    <p:extLst>
      <p:ext uri="{BB962C8B-B14F-4D97-AF65-F5344CB8AC3E}">
        <p14:creationId xmlns:p14="http://schemas.microsoft.com/office/powerpoint/2010/main" val="117530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323528" y="913284"/>
            <a:ext cx="6696744"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基坑深度超过多少米时应进行专项支护设计？</a:t>
            </a:r>
          </a:p>
          <a:p>
            <a:r>
              <a:rPr lang="zh-CN" altLang="zh-CN" sz="2400" dirty="0"/>
              <a:t>答：</a:t>
            </a:r>
            <a:r>
              <a:rPr lang="en-US" altLang="zh-CN" sz="2400" dirty="0">
                <a:latin typeface="Times New Roman" panose="02020603050405020304" pitchFamily="18" charset="0"/>
                <a:cs typeface="Times New Roman" panose="02020603050405020304" pitchFamily="18" charset="0"/>
              </a:rPr>
              <a:t>5m</a:t>
            </a:r>
            <a:r>
              <a:rPr lang="zh-CN" altLang="zh-CN" sz="24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164" y="2089043"/>
            <a:ext cx="3692524" cy="257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4211960" y="2785492"/>
            <a:ext cx="0" cy="792088"/>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320426" y="3181536"/>
            <a:ext cx="140370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h</a:t>
            </a:r>
            <a:r>
              <a:rPr lang="zh-CN" altLang="en-US" sz="2400" b="1" dirty="0">
                <a:solidFill>
                  <a:srgbClr val="FF0000"/>
                </a:solidFill>
                <a:latin typeface="Times New Roman" panose="02020603050405020304" pitchFamily="18" charset="0"/>
                <a:cs typeface="Times New Roman" panose="02020603050405020304" pitchFamily="18" charset="0"/>
              </a:rPr>
              <a:t>≥</a:t>
            </a:r>
            <a:r>
              <a:rPr lang="en-US" altLang="zh-CN" sz="2400" b="1" dirty="0">
                <a:solidFill>
                  <a:srgbClr val="FF0000"/>
                </a:solidFill>
                <a:latin typeface="Times New Roman" panose="02020603050405020304" pitchFamily="18" charset="0"/>
                <a:cs typeface="Times New Roman" panose="02020603050405020304" pitchFamily="18" charset="0"/>
              </a:rPr>
              <a:t>5m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67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基坑开挖中造成坍塌事故的主要原因有哪些？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基坑开挖放坡不够；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基坑边坡顶部超载或由于震动，造成滑坡；</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施</a:t>
            </a:r>
            <a:r>
              <a:rPr lang="zh-CN" altLang="en-US" sz="2400" dirty="0"/>
              <a:t>工</a:t>
            </a:r>
            <a:r>
              <a:rPr lang="zh-CN" altLang="zh-CN" sz="2400" dirty="0"/>
              <a:t>方法不正确，开挖程序不对；</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超标高开挖；</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支撑设置或拆除不正确；</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排水措施不力。</a:t>
            </a:r>
          </a:p>
        </p:txBody>
      </p:sp>
    </p:spTree>
    <p:extLst>
      <p:ext uri="{BB962C8B-B14F-4D97-AF65-F5344CB8AC3E}">
        <p14:creationId xmlns:p14="http://schemas.microsoft.com/office/powerpoint/2010/main" val="417967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软土基坑必须分层均衡开挖，层高不宜超过多少米？</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417967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3"/>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基坑支护应满足的功能要求是什么？</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保证基坑周边建（构）筑物、地下管线、道路的安全和正常使用；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保证主体地下结构的施工空间。</a:t>
            </a:r>
          </a:p>
        </p:txBody>
      </p:sp>
    </p:spTree>
    <p:extLst>
      <p:ext uri="{BB962C8B-B14F-4D97-AF65-F5344CB8AC3E}">
        <p14:creationId xmlns:p14="http://schemas.microsoft.com/office/powerpoint/2010/main" val="417967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60406"/>
            <a:ext cx="6984776" cy="2839545"/>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当基坑现场堆积物高度超过多少米时，应在四周设置警示标志或防护栏？</a:t>
            </a:r>
          </a:p>
          <a:p>
            <a:r>
              <a:rPr lang="zh-CN" altLang="zh-CN" sz="2400" dirty="0"/>
              <a:t>答：</a:t>
            </a:r>
            <a:r>
              <a:rPr lang="en-US" altLang="zh-CN" sz="2400" dirty="0">
                <a:latin typeface="Times New Roman" panose="02020603050405020304" pitchFamily="18" charset="0"/>
                <a:cs typeface="Times New Roman" panose="02020603050405020304" pitchFamily="18" charset="0"/>
              </a:rPr>
              <a:t>1.8m</a:t>
            </a:r>
            <a:r>
              <a:rPr lang="zh-CN" altLang="zh-CN" sz="2400" dirty="0"/>
              <a:t>。</a:t>
            </a:r>
          </a:p>
          <a:p>
            <a:r>
              <a:rPr lang="zh-CN" altLang="zh-CN" sz="2400" dirty="0"/>
              <a:t>注：当松散堆积物（如块石、炉渣、建筑垃圾等）的堆积高度大于</a:t>
            </a:r>
            <a:r>
              <a:rPr lang="en-US" altLang="zh-CN" sz="2400" dirty="0">
                <a:latin typeface="Times New Roman" panose="02020603050405020304" pitchFamily="18" charset="0"/>
                <a:cs typeface="Times New Roman" panose="02020603050405020304" pitchFamily="18" charset="0"/>
              </a:rPr>
              <a:t>1.8m</a:t>
            </a:r>
            <a:r>
              <a:rPr lang="zh-CN" altLang="zh-CN" sz="2400" dirty="0"/>
              <a:t>时，会因堆积物坍塌危及人身及设备安全，需要设置警示标志、护栏。</a:t>
            </a:r>
          </a:p>
        </p:txBody>
      </p:sp>
    </p:spTree>
    <p:extLst>
      <p:ext uri="{BB962C8B-B14F-4D97-AF65-F5344CB8AC3E}">
        <p14:creationId xmlns:p14="http://schemas.microsoft.com/office/powerpoint/2010/main" val="417967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基坑内的照明电压有何要求？</a:t>
            </a:r>
          </a:p>
          <a:p>
            <a:r>
              <a:rPr lang="zh-CN" altLang="zh-CN" sz="2400" dirty="0"/>
              <a:t>答：必须使用</a:t>
            </a:r>
            <a:r>
              <a:rPr lang="en-US" altLang="zh-CN" sz="2400" dirty="0">
                <a:latin typeface="Times New Roman" panose="02020603050405020304" pitchFamily="18" charset="0"/>
                <a:cs typeface="Times New Roman" panose="02020603050405020304" pitchFamily="18" charset="0"/>
              </a:rPr>
              <a:t>36V</a:t>
            </a:r>
            <a:r>
              <a:rPr lang="zh-CN" altLang="zh-CN" sz="2400" dirty="0"/>
              <a:t>以下的安全电压。</a:t>
            </a:r>
          </a:p>
        </p:txBody>
      </p:sp>
    </p:spTree>
    <p:extLst>
      <p:ext uri="{BB962C8B-B14F-4D97-AF65-F5344CB8AC3E}">
        <p14:creationId xmlns:p14="http://schemas.microsoft.com/office/powerpoint/2010/main" val="417967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8677"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867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86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23"/>
          <p:cNvSpPr txBox="1">
            <a:spLocks noChangeArrowheads="1"/>
          </p:cNvSpPr>
          <p:nvPr/>
        </p:nvSpPr>
        <p:spPr bwMode="auto">
          <a:xfrm>
            <a:off x="1605260" y="5081612"/>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69640"/>
            <a:ext cx="6984776" cy="362107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a:t>
            </a:r>
            <a:r>
              <a:rPr lang="zh-CN" altLang="zh-CN" sz="2400" b="1" dirty="0"/>
              <a:t>生产经营单位的主要负责人和安全生产管理人员必须具备哪些条件方可任职？</a:t>
            </a:r>
          </a:p>
          <a:p>
            <a:r>
              <a:rPr lang="zh-CN" altLang="zh-CN" sz="2400" dirty="0"/>
              <a:t>答：必须具备与本单位所从事的生产经营活动相应的安全生产知识和管理能力。</a:t>
            </a:r>
          </a:p>
          <a:p>
            <a:r>
              <a:rPr lang="zh-CN" altLang="zh-CN" sz="2400" dirty="0"/>
              <a:t>危险物品的生产、经营、储存单位以及矿山、建筑施工单位的主要负责人和安全生产管理人员，应当由有关主管部门对其安全生产知识和管理能力考核合格后方可任职。</a:t>
            </a:r>
          </a:p>
        </p:txBody>
      </p:sp>
    </p:spTree>
    <p:extLst>
      <p:ext uri="{BB962C8B-B14F-4D97-AF65-F5344CB8AC3E}">
        <p14:creationId xmlns:p14="http://schemas.microsoft.com/office/powerpoint/2010/main" val="411547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97173"/>
            <a:ext cx="6984776" cy="256601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在基坑作业中，如果上下两层同时进行工作，必须采取什么措施，才允许工人在同一垂直线的下方工作？</a:t>
            </a:r>
          </a:p>
          <a:p>
            <a:r>
              <a:rPr lang="zh-CN" altLang="zh-CN" sz="2400" dirty="0"/>
              <a:t>答：上下两层间必须设有专用的防护板或者其他隔离措施。</a:t>
            </a:r>
          </a:p>
        </p:txBody>
      </p:sp>
    </p:spTree>
    <p:extLst>
      <p:ext uri="{BB962C8B-B14F-4D97-AF65-F5344CB8AC3E}">
        <p14:creationId xmlns:p14="http://schemas.microsoft.com/office/powerpoint/2010/main" val="417967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坑（槽）沟边多少米范围内严禁堆土、料，严禁停放机械？</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417967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高处作业按照作业高度，分为几级？</a:t>
            </a:r>
          </a:p>
          <a:p>
            <a:r>
              <a:rPr lang="zh-CN" altLang="zh-CN" sz="2400" dirty="0"/>
              <a:t>答：作业高度在</a:t>
            </a:r>
            <a:r>
              <a:rPr lang="en-US" altLang="zh-CN" sz="2400" dirty="0">
                <a:latin typeface="Times New Roman" panose="02020603050405020304" pitchFamily="18" charset="0"/>
                <a:cs typeface="Times New Roman" panose="02020603050405020304" pitchFamily="18" charset="0"/>
              </a:rPr>
              <a:t>2m~5m</a:t>
            </a:r>
            <a:r>
              <a:rPr lang="zh-CN" altLang="zh-CN" sz="2400" dirty="0"/>
              <a:t>时，称为一级高处作业；作业高度在</a:t>
            </a:r>
            <a:r>
              <a:rPr lang="en-US" altLang="zh-CN" sz="2400" dirty="0">
                <a:latin typeface="Times New Roman" panose="02020603050405020304" pitchFamily="18" charset="0"/>
                <a:cs typeface="Times New Roman" panose="02020603050405020304" pitchFamily="18" charset="0"/>
              </a:rPr>
              <a:t>5m~15m</a:t>
            </a:r>
            <a:r>
              <a:rPr lang="zh-CN" altLang="zh-CN" sz="2400" dirty="0"/>
              <a:t>时，称为二级高处作业；作业高度在</a:t>
            </a:r>
            <a:r>
              <a:rPr lang="en-US" altLang="zh-CN" sz="2400" dirty="0">
                <a:latin typeface="Times New Roman" panose="02020603050405020304" pitchFamily="18" charset="0"/>
                <a:cs typeface="Times New Roman" panose="02020603050405020304" pitchFamily="18" charset="0"/>
              </a:rPr>
              <a:t>15m~30m</a:t>
            </a:r>
            <a:r>
              <a:rPr lang="zh-CN" altLang="zh-CN" sz="2400" dirty="0"/>
              <a:t>时，称为三级高处作业；作业高度在</a:t>
            </a:r>
            <a:r>
              <a:rPr lang="en-US" altLang="zh-CN" sz="2400" dirty="0">
                <a:latin typeface="Times New Roman" panose="02020603050405020304" pitchFamily="18" charset="0"/>
                <a:cs typeface="Times New Roman" panose="02020603050405020304" pitchFamily="18" charset="0"/>
              </a:rPr>
              <a:t>30m</a:t>
            </a:r>
            <a:r>
              <a:rPr lang="zh-CN" altLang="zh-CN" sz="2400" dirty="0"/>
              <a:t>以上时，称为特级高处作业。</a:t>
            </a:r>
          </a:p>
        </p:txBody>
      </p:sp>
    </p:spTree>
    <p:extLst>
      <p:ext uri="{BB962C8B-B14F-4D97-AF65-F5344CB8AC3E}">
        <p14:creationId xmlns:p14="http://schemas.microsoft.com/office/powerpoint/2010/main" val="4179671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13</a:t>
            </a:r>
            <a:r>
              <a:rPr lang="zh-CN" altLang="en-US" sz="2400" b="1" dirty="0">
                <a:latin typeface="Times New Roman" panose="02020603050405020304" pitchFamily="18" charset="0"/>
                <a:cs typeface="Times New Roman" panose="02020603050405020304" pitchFamily="18" charset="0"/>
              </a:rPr>
              <a:t>、情况下</a:t>
            </a:r>
            <a:r>
              <a:rPr lang="zh-CN" altLang="zh-CN" sz="2400" b="1" dirty="0">
                <a:latin typeface="Times New Roman" panose="02020603050405020304" pitchFamily="18" charset="0"/>
                <a:cs typeface="Times New Roman" panose="02020603050405020304" pitchFamily="18" charset="0"/>
              </a:rPr>
              <a:t>禁止露天高处作业？</a:t>
            </a:r>
          </a:p>
          <a:p>
            <a:r>
              <a:rPr lang="zh-CN" altLang="zh-CN" sz="2400" dirty="0"/>
              <a:t>答：六级以上强风、雷雨或暴雨、风雪和雾天禁止露天高处作业。</a:t>
            </a:r>
          </a:p>
        </p:txBody>
      </p:sp>
    </p:spTree>
    <p:extLst>
      <p:ext uri="{BB962C8B-B14F-4D97-AF65-F5344CB8AC3E}">
        <p14:creationId xmlns:p14="http://schemas.microsoft.com/office/powerpoint/2010/main" val="4179671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331640" y="2400546"/>
            <a:ext cx="7128792"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对进行高处作业的高耸建筑物，应做何种防范</a:t>
            </a:r>
            <a:r>
              <a:rPr lang="zh-CN" altLang="zh-CN" sz="2400" b="1" dirty="0"/>
              <a:t>？</a:t>
            </a:r>
            <a:endParaRPr lang="zh-CN" altLang="zh-CN" sz="2400" dirty="0"/>
          </a:p>
          <a:p>
            <a:r>
              <a:rPr lang="zh-CN" altLang="zh-CN" sz="2400" dirty="0"/>
              <a:t>答：应先设置避雷设施。</a:t>
            </a:r>
          </a:p>
        </p:txBody>
      </p:sp>
    </p:spTree>
    <p:extLst>
      <p:ext uri="{BB962C8B-B14F-4D97-AF65-F5344CB8AC3E}">
        <p14:creationId xmlns:p14="http://schemas.microsoft.com/office/powerpoint/2010/main" val="4179671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28257"/>
            <a:ext cx="6984776" cy="350384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洞口作业应采取哪些防护措施？</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凡</a:t>
            </a:r>
            <a:r>
              <a:rPr lang="en-US" altLang="zh-CN" sz="2400" dirty="0">
                <a:latin typeface="Times New Roman" panose="02020603050405020304" pitchFamily="18" charset="0"/>
                <a:cs typeface="Times New Roman" panose="02020603050405020304" pitchFamily="18" charset="0"/>
              </a:rPr>
              <a:t>1.5m×1.5m</a:t>
            </a:r>
            <a:r>
              <a:rPr lang="zh-CN" altLang="zh-CN" sz="2400" dirty="0"/>
              <a:t>以下的孔洞，预埋通长钢筋网或加固定盖板。</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1.5m×1.5m</a:t>
            </a:r>
            <a:r>
              <a:rPr lang="zh-CN" altLang="zh-CN" sz="2400" dirty="0"/>
              <a:t>以上的洞口，四周必须设两道护身栏杆，洞口下张设安全平网。</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电梯井口设防护栏杆或固定栅门，电梯井内每隔两层并最多隔</a:t>
            </a:r>
            <a:r>
              <a:rPr lang="en-US" altLang="zh-CN" sz="2400" dirty="0">
                <a:latin typeface="Times New Roman" panose="02020603050405020304" pitchFamily="18" charset="0"/>
                <a:cs typeface="Times New Roman" panose="02020603050405020304" pitchFamily="18" charset="0"/>
              </a:rPr>
              <a:t>10m</a:t>
            </a:r>
            <a:r>
              <a:rPr lang="zh-CN" altLang="zh-CN" sz="2400" dirty="0"/>
              <a:t>设安全网。</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施工现场的通道口上部搭设安全防护棚。</a:t>
            </a:r>
          </a:p>
        </p:txBody>
      </p:sp>
    </p:spTree>
    <p:extLst>
      <p:ext uri="{BB962C8B-B14F-4D97-AF65-F5344CB8AC3E}">
        <p14:creationId xmlns:p14="http://schemas.microsoft.com/office/powerpoint/2010/main" val="4179671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边长在多少厘米以上的洞口，四周需设防护栏杆，洞口下张设安全平网？</a:t>
            </a:r>
          </a:p>
          <a:p>
            <a:r>
              <a:rPr lang="zh-CN" altLang="zh-CN" sz="2400" dirty="0"/>
              <a:t>答：</a:t>
            </a:r>
            <a:r>
              <a:rPr lang="en-US" altLang="zh-CN" sz="2400" dirty="0">
                <a:latin typeface="Times New Roman" panose="02020603050405020304" pitchFamily="18" charset="0"/>
                <a:cs typeface="Times New Roman" panose="02020603050405020304" pitchFamily="18" charset="0"/>
              </a:rPr>
              <a:t>150cm</a:t>
            </a:r>
            <a:r>
              <a:rPr lang="zh-CN" altLang="zh-CN" sz="2400" dirty="0"/>
              <a:t>。</a:t>
            </a:r>
          </a:p>
        </p:txBody>
      </p:sp>
    </p:spTree>
    <p:extLst>
      <p:ext uri="{BB962C8B-B14F-4D97-AF65-F5344CB8AC3E}">
        <p14:creationId xmlns:p14="http://schemas.microsoft.com/office/powerpoint/2010/main" val="4179671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492972" y="1078473"/>
            <a:ext cx="7883177"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脚手架使用中应定期检查哪些项目？</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杆件的设置和连接，连墙件、支撑、门洞桁架等的构造是否符合要求；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地基是否积水，底座是否松动，立杆是否悬空；</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扣件螺栓是否松动；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高度在</a:t>
            </a:r>
            <a:r>
              <a:rPr lang="en-US" altLang="zh-CN" sz="2400" dirty="0">
                <a:latin typeface="Times New Roman" panose="02020603050405020304" pitchFamily="18" charset="0"/>
                <a:cs typeface="Times New Roman" panose="02020603050405020304" pitchFamily="18" charset="0"/>
              </a:rPr>
              <a:t>24m</a:t>
            </a:r>
            <a:r>
              <a:rPr lang="zh-CN" altLang="zh-CN" sz="2400" dirty="0"/>
              <a:t>以上的脚手架，其立杆的沉降与垂直度的偏差是否符合规范要求；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安全防护措施是否符合要求；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是否超载。</a:t>
            </a:r>
          </a:p>
        </p:txBody>
      </p:sp>
    </p:spTree>
    <p:extLst>
      <p:ext uri="{BB962C8B-B14F-4D97-AF65-F5344CB8AC3E}">
        <p14:creationId xmlns:p14="http://schemas.microsoft.com/office/powerpoint/2010/main" val="4179671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脚手架的外侧有外电线路时有何安全规定？</a:t>
            </a:r>
          </a:p>
          <a:p>
            <a:r>
              <a:rPr lang="zh-CN" altLang="zh-CN" sz="2400" dirty="0"/>
              <a:t>答：严禁在有外电线路的—侧搭设上下脚手架的斜道。</a:t>
            </a:r>
          </a:p>
        </p:txBody>
      </p:sp>
    </p:spTree>
    <p:extLst>
      <p:ext uri="{BB962C8B-B14F-4D97-AF65-F5344CB8AC3E}">
        <p14:creationId xmlns:p14="http://schemas.microsoft.com/office/powerpoint/2010/main" val="4179671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19"/>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钢、竹混搭脚手架是否可用？为什么？</a:t>
            </a:r>
          </a:p>
          <a:p>
            <a:r>
              <a:rPr lang="zh-CN" altLang="zh-CN" sz="2400" dirty="0"/>
              <a:t>答：不可用。脚手架的基本要求是整体受力后，不摇晃、不变形，保持稳定。杆件的节点是传力的关键，而混搭的脚手架，无可靠的绑扎材料，造成节点松驰，架体会产生变形，不能满足脚于架的受力要求。</a:t>
            </a:r>
          </a:p>
        </p:txBody>
      </p:sp>
    </p:spTree>
    <p:extLst>
      <p:ext uri="{BB962C8B-B14F-4D97-AF65-F5344CB8AC3E}">
        <p14:creationId xmlns:p14="http://schemas.microsoft.com/office/powerpoint/2010/main" val="417967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253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2534"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2538"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23"/>
          <p:cNvSpPr txBox="1">
            <a:spLocks noChangeArrowheads="1"/>
          </p:cNvSpPr>
          <p:nvPr/>
        </p:nvSpPr>
        <p:spPr bwMode="auto">
          <a:xfrm>
            <a:off x="1587569" y="4999037"/>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64753"/>
            <a:ext cx="6984776" cy="363084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a:t>
            </a:r>
            <a:r>
              <a:rPr lang="zh-CN" altLang="zh-CN" sz="2400" b="1" dirty="0"/>
              <a:t>生产经营单位的主要负责人对本单位安全生产工作负有哪些职责？</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建立、健全本单位安全生产责任制；</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组织制定本单位安全生产规章制度和操作规程；</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保证本单位安全生产投入的有效实施；</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督促、检查本单位的安全生产工作，及时消除生产安全事故隐患；</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组织制定并实施本单位的生产安全事故应急救援预案；</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及时、如实报告生产安全事故。</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599788" y="1005241"/>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吊篮脚手架的安全防护有何要求？</a:t>
            </a:r>
          </a:p>
          <a:p>
            <a:r>
              <a:rPr lang="zh-CN" altLang="zh-CN" sz="2400" dirty="0"/>
              <a:t>答：吊篮四周应有高度不低于</a:t>
            </a:r>
            <a:r>
              <a:rPr lang="en-US" altLang="zh-CN" sz="2400" dirty="0">
                <a:latin typeface="Times New Roman" panose="02020603050405020304" pitchFamily="18" charset="0"/>
                <a:cs typeface="Times New Roman" panose="02020603050405020304" pitchFamily="18" charset="0"/>
              </a:rPr>
              <a:t>1.5m</a:t>
            </a:r>
            <a:r>
              <a:rPr lang="zh-CN" altLang="zh-CN" sz="2400" dirty="0"/>
              <a:t>的封闭护板。</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464" y="2612738"/>
            <a:ext cx="61341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34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脚手架使用期间，严禁拆除哪些杆件？</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主节点处的纵向横向水平杆，纵、横向扫地杆；</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连墙件。</a:t>
            </a:r>
          </a:p>
        </p:txBody>
      </p:sp>
    </p:spTree>
    <p:extLst>
      <p:ext uri="{BB962C8B-B14F-4D97-AF65-F5344CB8AC3E}">
        <p14:creationId xmlns:p14="http://schemas.microsoft.com/office/powerpoint/2010/main" val="4179671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251520" y="83015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卸料平台上应悬挂什么标牌？</a:t>
            </a:r>
          </a:p>
          <a:p>
            <a:r>
              <a:rPr lang="zh-CN" altLang="zh-CN" sz="2400" dirty="0"/>
              <a:t>答：限定荷载的提示牌。</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908" y="2070031"/>
            <a:ext cx="4023544" cy="262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a:xfrm>
            <a:off x="4932040" y="3085482"/>
            <a:ext cx="0" cy="1296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单圆角矩形 6"/>
          <p:cNvSpPr/>
          <p:nvPr/>
        </p:nvSpPr>
        <p:spPr>
          <a:xfrm>
            <a:off x="4139953" y="4363184"/>
            <a:ext cx="2016372" cy="31813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0000"/>
                </a:solidFill>
              </a:rPr>
              <a:t>限定载荷提示牌</a:t>
            </a:r>
          </a:p>
        </p:txBody>
      </p:sp>
    </p:spTree>
    <p:extLst>
      <p:ext uri="{BB962C8B-B14F-4D97-AF65-F5344CB8AC3E}">
        <p14:creationId xmlns:p14="http://schemas.microsoft.com/office/powerpoint/2010/main" val="4179671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哪些钢管不准用于脚手架搭设？</a:t>
            </a:r>
          </a:p>
          <a:p>
            <a:r>
              <a:rPr lang="zh-CN" altLang="zh-CN" sz="2400" dirty="0"/>
              <a:t>答：锈蚀严重、压扁、弯曲、裂纹的钢管。</a:t>
            </a:r>
          </a:p>
        </p:txBody>
      </p:sp>
    </p:spTree>
    <p:extLst>
      <p:ext uri="{BB962C8B-B14F-4D97-AF65-F5344CB8AC3E}">
        <p14:creationId xmlns:p14="http://schemas.microsoft.com/office/powerpoint/2010/main" val="4179671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07504" y="943752"/>
            <a:ext cx="4631184"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整体提升脚手架的主要安全装置有哪些？</a:t>
            </a:r>
          </a:p>
          <a:p>
            <a:r>
              <a:rPr lang="zh-CN" altLang="zh-CN" sz="2400" dirty="0"/>
              <a:t>答：防坠落装置和防倾覆装置。</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61287"/>
            <a:ext cx="3721955" cy="324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671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460487" y="1145264"/>
            <a:ext cx="6984776" cy="87921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25</a:t>
            </a:r>
            <a:r>
              <a:rPr lang="zh-CN" altLang="en-US" sz="2400" b="1" dirty="0">
                <a:latin typeface="Times New Roman" panose="02020603050405020304" pitchFamily="18" charset="0"/>
                <a:cs typeface="Times New Roman" panose="02020603050405020304" pitchFamily="18" charset="0"/>
              </a:rPr>
              <a:t>、</a:t>
            </a:r>
            <a:r>
              <a:rPr lang="zh-CN" altLang="zh-CN" sz="2400" b="1" dirty="0"/>
              <a:t>门型脚手架的搭设高度一般不宜超过多少米？</a:t>
            </a:r>
            <a:endParaRPr lang="zh-CN" altLang="zh-CN" sz="2400" dirty="0"/>
          </a:p>
          <a:p>
            <a:r>
              <a:rPr lang="zh-CN" altLang="zh-CN" sz="2400" dirty="0"/>
              <a:t>答：不宜超过</a:t>
            </a:r>
            <a:r>
              <a:rPr lang="en-US" altLang="zh-CN" sz="2400" dirty="0">
                <a:latin typeface="Times New Roman" panose="02020603050405020304" pitchFamily="18" charset="0"/>
                <a:cs typeface="Times New Roman" panose="02020603050405020304" pitchFamily="18" charset="0"/>
              </a:rPr>
              <a:t>45m</a:t>
            </a:r>
            <a:r>
              <a:rPr lang="zh-CN" altLang="zh-CN"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472" y="2271447"/>
            <a:ext cx="2964664" cy="256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671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20"/>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起重施工按工件重量划分为哪几级？</a:t>
            </a:r>
          </a:p>
          <a:p>
            <a:r>
              <a:rPr lang="zh-CN" altLang="zh-CN" sz="2400" dirty="0"/>
              <a:t>答：超大型：工件重量大于等于</a:t>
            </a:r>
            <a:r>
              <a:rPr lang="en-US" altLang="zh-CN" sz="2400" dirty="0">
                <a:latin typeface="Times New Roman" panose="02020603050405020304" pitchFamily="18" charset="0"/>
                <a:cs typeface="Times New Roman" panose="02020603050405020304" pitchFamily="18" charset="0"/>
              </a:rPr>
              <a:t>300t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100m</a:t>
            </a:r>
            <a:r>
              <a:rPr lang="zh-CN" altLang="zh-CN" sz="2400" dirty="0"/>
              <a:t>；大型：工件重量为</a:t>
            </a:r>
            <a:r>
              <a:rPr lang="en-US" altLang="zh-CN" sz="2400" dirty="0">
                <a:latin typeface="Times New Roman" panose="02020603050405020304" pitchFamily="18" charset="0"/>
                <a:cs typeface="Times New Roman" panose="02020603050405020304" pitchFamily="18" charset="0"/>
              </a:rPr>
              <a:t>80~300t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60m</a:t>
            </a:r>
            <a:r>
              <a:rPr lang="zh-CN" altLang="zh-CN" sz="2400" dirty="0"/>
              <a:t>；中型：工件重量为</a:t>
            </a:r>
            <a:r>
              <a:rPr lang="en-US" altLang="zh-CN" sz="2400" dirty="0">
                <a:latin typeface="Times New Roman" panose="02020603050405020304" pitchFamily="18" charset="0"/>
                <a:cs typeface="Times New Roman" panose="02020603050405020304" pitchFamily="18" charset="0"/>
              </a:rPr>
              <a:t>40~80t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30m</a:t>
            </a:r>
            <a:r>
              <a:rPr lang="zh-CN" altLang="zh-CN" sz="2400" dirty="0"/>
              <a:t>；小型：工件重量小于</a:t>
            </a:r>
            <a:r>
              <a:rPr lang="en-US" altLang="zh-CN" sz="2400" dirty="0">
                <a:latin typeface="Times New Roman" panose="02020603050405020304" pitchFamily="18" charset="0"/>
                <a:cs typeface="Times New Roman" panose="02020603050405020304" pitchFamily="18" charset="0"/>
              </a:rPr>
              <a:t>40t</a:t>
            </a:r>
            <a:r>
              <a:rPr lang="zh-CN" altLang="zh-CN" sz="2400" dirty="0"/>
              <a:t>或工件高度小于</a:t>
            </a:r>
            <a:r>
              <a:rPr lang="en-US" altLang="zh-CN" sz="2400" dirty="0">
                <a:latin typeface="Times New Roman" panose="02020603050405020304" pitchFamily="18" charset="0"/>
                <a:cs typeface="Times New Roman" panose="02020603050405020304" pitchFamily="18" charset="0"/>
              </a:rPr>
              <a:t>30m</a:t>
            </a:r>
            <a:r>
              <a:rPr lang="zh-CN" altLang="zh-CN" sz="2400" dirty="0"/>
              <a:t>。</a:t>
            </a:r>
          </a:p>
        </p:txBody>
      </p:sp>
    </p:spTree>
    <p:extLst>
      <p:ext uri="{BB962C8B-B14F-4D97-AF65-F5344CB8AC3E}">
        <p14:creationId xmlns:p14="http://schemas.microsoft.com/office/powerpoint/2010/main" val="3917099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354931" y="1993404"/>
            <a:ext cx="6984776" cy="127649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27</a:t>
            </a:r>
            <a:r>
              <a:rPr lang="zh-CN" altLang="en-US" sz="2400" b="1" dirty="0">
                <a:latin typeface="Times New Roman" panose="02020603050405020304" pitchFamily="18" charset="0"/>
                <a:cs typeface="Times New Roman" panose="02020603050405020304" pitchFamily="18" charset="0"/>
              </a:rPr>
              <a:t>、起重工作造成伤害的主要因素有哪些？ </a:t>
            </a:r>
          </a:p>
          <a:p>
            <a:pPr>
              <a:lnSpc>
                <a:spcPct val="130000"/>
              </a:lnSpc>
              <a:spcAft>
                <a:spcPts val="1200"/>
              </a:spcAft>
            </a:pPr>
            <a:r>
              <a:rPr lang="zh-CN" altLang="en-US" sz="2400" b="1" dirty="0">
                <a:latin typeface="Times New Roman" panose="02020603050405020304" pitchFamily="18" charset="0"/>
                <a:cs typeface="Times New Roman" panose="02020603050405020304" pitchFamily="18" charset="0"/>
              </a:rPr>
              <a:t>答：造成伤害的因素可分为操作因素和设备因素。</a:t>
            </a:r>
          </a:p>
        </p:txBody>
      </p:sp>
      <p:sp>
        <p:nvSpPr>
          <p:cNvPr id="12" name="圆角矩形 23"/>
          <p:cNvSpPr>
            <a:spLocks noChangeArrowheads="1"/>
          </p:cNvSpPr>
          <p:nvPr/>
        </p:nvSpPr>
        <p:spPr bwMode="auto">
          <a:xfrm>
            <a:off x="1246299" y="1584873"/>
            <a:ext cx="7125787" cy="205150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zh-CN" altLang="zh-CN" sz="2400" dirty="0"/>
              <a:t>操作因素主要有：</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起吊方式不当，造成脱钩或起重物摆动；</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违反操作规范，如超载起重，或人处于危险区工作等；</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指挥不当，动作不协调。</a:t>
            </a:r>
          </a:p>
        </p:txBody>
      </p:sp>
      <p:sp>
        <p:nvSpPr>
          <p:cNvPr id="14" name="圆角矩形 23"/>
          <p:cNvSpPr>
            <a:spLocks noChangeArrowheads="1"/>
          </p:cNvSpPr>
          <p:nvPr/>
        </p:nvSpPr>
        <p:spPr bwMode="auto">
          <a:xfrm>
            <a:off x="1246298" y="1179403"/>
            <a:ext cx="7214133" cy="335405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zh-CN" altLang="zh-CN" sz="2000" dirty="0"/>
              <a:t>设备因素主要有：</a:t>
            </a:r>
          </a:p>
          <a:p>
            <a:r>
              <a:rPr lang="zh-CN" altLang="zh-CN" sz="2000" dirty="0"/>
              <a:t>（</a:t>
            </a:r>
            <a:r>
              <a:rPr lang="en-US" altLang="zh-CN" sz="2000" dirty="0"/>
              <a:t>1</a:t>
            </a:r>
            <a:r>
              <a:rPr lang="zh-CN" altLang="zh-CN" sz="2000" dirty="0"/>
              <a:t>）吊具失效，如吊钩、抓头、钢丝绳、网具等物损坏而造成重物坠落。</a:t>
            </a:r>
          </a:p>
          <a:p>
            <a:r>
              <a:rPr lang="zh-CN" altLang="zh-CN" sz="2000" dirty="0"/>
              <a:t>（</a:t>
            </a:r>
            <a:r>
              <a:rPr lang="en-US" altLang="zh-CN" sz="2000" dirty="0"/>
              <a:t>2</a:t>
            </a:r>
            <a:r>
              <a:rPr lang="zh-CN" altLang="zh-CN" sz="2000" dirty="0"/>
              <a:t>）起重设备的操作系统失灵或安全装置失效而引起事故。如制动装置失灵而造成的重物冲击和夹挤。</a:t>
            </a:r>
          </a:p>
          <a:p>
            <a:r>
              <a:rPr lang="zh-CN" altLang="zh-CN" sz="2000" dirty="0"/>
              <a:t>（</a:t>
            </a:r>
            <a:r>
              <a:rPr lang="en-US" altLang="zh-CN" sz="2000" dirty="0"/>
              <a:t>3</a:t>
            </a:r>
            <a:r>
              <a:rPr lang="zh-CN" altLang="zh-CN" sz="2000" dirty="0"/>
              <a:t>）塔式起重机的倾倒，其原因是塔身的倾覆力矩超过其稳定力矩所制。</a:t>
            </a:r>
          </a:p>
          <a:p>
            <a:r>
              <a:rPr lang="zh-CN" altLang="zh-CN" sz="2000" dirty="0"/>
              <a:t>（</a:t>
            </a:r>
            <a:r>
              <a:rPr lang="en-US" altLang="zh-CN" sz="2000" dirty="0"/>
              <a:t>4</a:t>
            </a:r>
            <a:r>
              <a:rPr lang="zh-CN" altLang="zh-CN" sz="2000" dirty="0"/>
              <a:t>）电器损坏而造成触电事故。</a:t>
            </a:r>
          </a:p>
          <a:p>
            <a:r>
              <a:rPr lang="zh-CN" altLang="zh-CN" sz="2000" dirty="0"/>
              <a:t>（</a:t>
            </a:r>
            <a:r>
              <a:rPr lang="en-US" altLang="zh-CN" sz="2000" dirty="0"/>
              <a:t>5</a:t>
            </a:r>
            <a:r>
              <a:rPr lang="zh-CN" altLang="zh-CN" sz="2000" dirty="0"/>
              <a:t>）轿式起重机出轨事故，其原因多数为啃轨现象造成紧固件松动所致。 </a:t>
            </a:r>
          </a:p>
        </p:txBody>
      </p:sp>
    </p:spTree>
    <p:extLst>
      <p:ext uri="{BB962C8B-B14F-4D97-AF65-F5344CB8AC3E}">
        <p14:creationId xmlns:p14="http://schemas.microsoft.com/office/powerpoint/2010/main" val="39170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7"/>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起重吊运指挥信号有哪几类？</a:t>
            </a:r>
          </a:p>
          <a:p>
            <a:r>
              <a:rPr lang="zh-CN" altLang="zh-CN" sz="2400" dirty="0"/>
              <a:t>答：手势信号，旗语信号和音响信号。</a:t>
            </a:r>
          </a:p>
        </p:txBody>
      </p:sp>
    </p:spTree>
    <p:extLst>
      <p:ext uri="{BB962C8B-B14F-4D97-AF65-F5344CB8AC3E}">
        <p14:creationId xmlns:p14="http://schemas.microsoft.com/office/powerpoint/2010/main" val="3917099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吊钩挂绳处断面磨损超过原高度的多少时应报废？</a:t>
            </a:r>
          </a:p>
          <a:p>
            <a:r>
              <a:rPr lang="zh-CN" altLang="zh-CN" sz="2400" dirty="0"/>
              <a:t>答：超过原高度的</a:t>
            </a:r>
            <a:r>
              <a:rPr lang="en-US" altLang="zh-CN" sz="2400" dirty="0">
                <a:latin typeface="Times New Roman" panose="02020603050405020304" pitchFamily="18" charset="0"/>
                <a:cs typeface="Times New Roman" panose="02020603050405020304" pitchFamily="18" charset="0"/>
              </a:rPr>
              <a:t>10</a:t>
            </a:r>
            <a:r>
              <a:rPr lang="zh-CN" altLang="zh-CN" sz="2400" dirty="0">
                <a:latin typeface="Times New Roman" panose="02020603050405020304" pitchFamily="18" charset="0"/>
                <a:cs typeface="Times New Roman" panose="02020603050405020304" pitchFamily="18" charset="0"/>
              </a:rPr>
              <a:t>％</a:t>
            </a:r>
            <a:r>
              <a:rPr lang="zh-CN" altLang="zh-CN" sz="2400" dirty="0"/>
              <a:t>应报废。</a:t>
            </a:r>
          </a:p>
        </p:txBody>
      </p:sp>
    </p:spTree>
    <p:extLst>
      <p:ext uri="{BB962C8B-B14F-4D97-AF65-F5344CB8AC3E}">
        <p14:creationId xmlns:p14="http://schemas.microsoft.com/office/powerpoint/2010/main" val="391709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4581"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4582"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458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23"/>
          <p:cNvSpPr txBox="1">
            <a:spLocks noChangeArrowheads="1"/>
          </p:cNvSpPr>
          <p:nvPr/>
        </p:nvSpPr>
        <p:spPr bwMode="auto">
          <a:xfrm>
            <a:off x="1604963"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5784"/>
            <a:ext cx="6984776" cy="244878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a:t>
            </a:r>
            <a:r>
              <a:rPr lang="zh-CN" altLang="zh-CN" sz="2400" b="1" dirty="0"/>
              <a:t>生产经营单位在什么情况下应当设置明显的安全警示标志？</a:t>
            </a:r>
          </a:p>
          <a:p>
            <a:r>
              <a:rPr lang="zh-CN" altLang="zh-CN" sz="2400" dirty="0"/>
              <a:t>答：生产经营单位应当在较大危险因素的生产经营场所和有关设施、设备上，设置明显的安全警示标志。</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0"/>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吊物水平移动，必须高于所跨越的障碍物至少多少米时，方可发出转臂信号？</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3917099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移动式起重机的安全装置有哪些？ </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起重臂过卷限制器；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自动限位和自动停止的安全装置；</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力矩限制器；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液压系统的安全阀；</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伸缩支撑脚；</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平衡锤。</a:t>
            </a:r>
          </a:p>
        </p:txBody>
      </p:sp>
    </p:spTree>
    <p:extLst>
      <p:ext uri="{BB962C8B-B14F-4D97-AF65-F5344CB8AC3E}">
        <p14:creationId xmlns:p14="http://schemas.microsoft.com/office/powerpoint/2010/main" val="3917099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20"/>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塔吊作业前重点检查内容有哪些？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机械结构外观情况，各传动机构应正常；</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各齿轮箱、液压油箱的油位应符合标准；</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主要部位连接螺栓应无松动；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钢丝绳磨损情况及穿绕滑轮应符合规定；</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供电电缆应无破损。</a:t>
            </a:r>
          </a:p>
        </p:txBody>
      </p:sp>
    </p:spTree>
    <p:extLst>
      <p:ext uri="{BB962C8B-B14F-4D97-AF65-F5344CB8AC3E}">
        <p14:creationId xmlns:p14="http://schemas.microsoft.com/office/powerpoint/2010/main" val="3917099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9"/>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如果用两台起重机同时起吊一重物，对物件的重量有何规定？</a:t>
            </a:r>
          </a:p>
          <a:p>
            <a:r>
              <a:rPr lang="zh-CN" altLang="zh-CN" sz="2400" dirty="0"/>
              <a:t>答：物件的重量不得超过两机所允许的总起重量的</a:t>
            </a:r>
            <a:r>
              <a:rPr lang="en-US" altLang="zh-CN" sz="2400" dirty="0">
                <a:latin typeface="Times New Roman" panose="02020603050405020304" pitchFamily="18" charset="0"/>
                <a:cs typeface="Times New Roman" panose="02020603050405020304" pitchFamily="18" charset="0"/>
              </a:rPr>
              <a:t>75%</a:t>
            </a:r>
            <a:r>
              <a:rPr lang="zh-CN" altLang="zh-CN" sz="2400" dirty="0"/>
              <a:t>。</a:t>
            </a:r>
          </a:p>
        </p:txBody>
      </p:sp>
    </p:spTree>
    <p:extLst>
      <p:ext uri="{BB962C8B-B14F-4D97-AF65-F5344CB8AC3E}">
        <p14:creationId xmlns:p14="http://schemas.microsoft.com/office/powerpoint/2010/main" val="3917099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9"/>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施工现场拆除作业中，要严格按照什么顺序逐层拆除？</a:t>
            </a:r>
          </a:p>
          <a:p>
            <a:r>
              <a:rPr lang="zh-CN" altLang="zh-CN" sz="2400" dirty="0"/>
              <a:t>答：从外到内、从上到下。先拆非承重部分，后拆承重部分。</a:t>
            </a:r>
          </a:p>
        </p:txBody>
      </p:sp>
    </p:spTree>
    <p:extLst>
      <p:ext uri="{BB962C8B-B14F-4D97-AF65-F5344CB8AC3E}">
        <p14:creationId xmlns:p14="http://schemas.microsoft.com/office/powerpoint/2010/main" val="3917099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0"/>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拆除工程施工区域应设置硬质封闭围挡，对其围挡高度有何要求？</a:t>
            </a:r>
          </a:p>
          <a:p>
            <a:r>
              <a:rPr lang="zh-CN" altLang="zh-CN" sz="2400" dirty="0"/>
              <a:t>答：不低于</a:t>
            </a:r>
            <a:r>
              <a:rPr lang="en-US" altLang="zh-CN" sz="2400" dirty="0">
                <a:latin typeface="Times New Roman" panose="02020603050405020304" pitchFamily="18" charset="0"/>
                <a:cs typeface="Times New Roman" panose="02020603050405020304" pitchFamily="18" charset="0"/>
              </a:rPr>
              <a:t>1.8m</a:t>
            </a:r>
            <a:r>
              <a:rPr lang="zh-CN" altLang="zh-CN" sz="2400" dirty="0"/>
              <a:t>。</a:t>
            </a:r>
          </a:p>
        </p:txBody>
      </p:sp>
    </p:spTree>
    <p:extLst>
      <p:ext uri="{BB962C8B-B14F-4D97-AF65-F5344CB8AC3E}">
        <p14:creationId xmlns:p14="http://schemas.microsoft.com/office/powerpoint/2010/main" val="3917099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5"/>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对只进行部分拆除的建筑，应如何做好拆除？</a:t>
            </a:r>
          </a:p>
          <a:p>
            <a:r>
              <a:rPr lang="zh-CN" altLang="zh-CN" sz="2400" dirty="0"/>
              <a:t>答：必须先将保留部分进行加固，然后再进行分离拆除。</a:t>
            </a:r>
          </a:p>
        </p:txBody>
      </p:sp>
    </p:spTree>
    <p:extLst>
      <p:ext uri="{BB962C8B-B14F-4D97-AF65-F5344CB8AC3E}">
        <p14:creationId xmlns:p14="http://schemas.microsoft.com/office/powerpoint/2010/main" val="3917099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3"/>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拆除模板有什么要求？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模板拆除前要有砼强度报告核验结构强度。</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3m</a:t>
            </a:r>
            <a:r>
              <a:rPr lang="zh-CN" altLang="zh-CN" sz="2400" dirty="0"/>
              <a:t>以上高处作业搭设牢固操作台。</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拆除区域设置警戒和监护人。</a:t>
            </a:r>
          </a:p>
        </p:txBody>
      </p:sp>
    </p:spTree>
    <p:extLst>
      <p:ext uri="{BB962C8B-B14F-4D97-AF65-F5344CB8AC3E}">
        <p14:creationId xmlns:p14="http://schemas.microsoft.com/office/powerpoint/2010/main" val="3917099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032875"/>
            <a:ext cx="6984776" cy="389460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施工现场模板支撑或拆卸应注意哪些问题？</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模板支撑要按规定程序进行，模板未固定前不得进行下一次工序；</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严禁在连接和支撑件上攀登上下，并严禁在上下同一垂直面上装拆模板；</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支设高度在</a:t>
            </a:r>
            <a:r>
              <a:rPr lang="en-US" altLang="zh-CN" sz="2400" dirty="0">
                <a:latin typeface="Times New Roman" panose="02020603050405020304" pitchFamily="18" charset="0"/>
                <a:cs typeface="Times New Roman" panose="02020603050405020304" pitchFamily="18" charset="0"/>
              </a:rPr>
              <a:t>3m</a:t>
            </a:r>
            <a:r>
              <a:rPr lang="zh-CN" altLang="zh-CN" sz="2400" dirty="0"/>
              <a:t>以上，四周须设斜撑并设操作平台；</a:t>
            </a:r>
            <a:r>
              <a:rPr lang="en-US" altLang="zh-CN" sz="2400" dirty="0">
                <a:latin typeface="Times New Roman" panose="02020603050405020304" pitchFamily="18" charset="0"/>
                <a:cs typeface="Times New Roman" panose="02020603050405020304" pitchFamily="18" charset="0"/>
              </a:rPr>
              <a:t>3m</a:t>
            </a:r>
            <a:r>
              <a:rPr lang="zh-CN" altLang="zh-CN" sz="2400" dirty="0"/>
              <a:t>以下可用马凳；</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支设悬挑模板要有稳固的立足点；以设临空模板要搭设支；架或脚手架；模板上有预留洞口，应在安装后盖没；拆模后形成的临边要设防护栏杆。</a:t>
            </a:r>
          </a:p>
        </p:txBody>
      </p:sp>
    </p:spTree>
    <p:extLst>
      <p:ext uri="{BB962C8B-B14F-4D97-AF65-F5344CB8AC3E}">
        <p14:creationId xmlns:p14="http://schemas.microsoft.com/office/powerpoint/2010/main" val="3917099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97173"/>
            <a:ext cx="6984776" cy="256601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建筑施工现场临时用电工程专用的电源中性点直接接地的</a:t>
            </a:r>
            <a:r>
              <a:rPr lang="en-US" altLang="zh-CN" sz="2400" b="1" dirty="0">
                <a:latin typeface="Times New Roman" panose="02020603050405020304" pitchFamily="18" charset="0"/>
                <a:cs typeface="Times New Roman" panose="02020603050405020304" pitchFamily="18" charset="0"/>
              </a:rPr>
              <a:t>220/380V</a:t>
            </a:r>
            <a:r>
              <a:rPr lang="zh-CN" altLang="zh-CN" sz="2400" b="1" dirty="0">
                <a:latin typeface="Times New Roman" panose="02020603050405020304" pitchFamily="18" charset="0"/>
                <a:cs typeface="Times New Roman" panose="02020603050405020304" pitchFamily="18" charset="0"/>
              </a:rPr>
              <a:t>三相四线制低压电力系统，必须符合哪些规定？</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采用三级配电系统；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采用</a:t>
            </a:r>
            <a:r>
              <a:rPr lang="en-US" altLang="zh-CN" sz="2400" dirty="0">
                <a:latin typeface="Times New Roman" panose="02020603050405020304" pitchFamily="18" charset="0"/>
                <a:cs typeface="Times New Roman" panose="02020603050405020304" pitchFamily="18" charset="0"/>
              </a:rPr>
              <a:t>TN-S</a:t>
            </a:r>
            <a:r>
              <a:rPr lang="zh-CN" altLang="zh-CN" sz="2400" dirty="0"/>
              <a:t>接零保护系统；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采用二级漏电保护系统。</a:t>
            </a:r>
          </a:p>
        </p:txBody>
      </p:sp>
    </p:spTree>
    <p:extLst>
      <p:ext uri="{BB962C8B-B14F-4D97-AF65-F5344CB8AC3E}">
        <p14:creationId xmlns:p14="http://schemas.microsoft.com/office/powerpoint/2010/main" val="391709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765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7654"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7658"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23"/>
          <p:cNvSpPr txBox="1">
            <a:spLocks noChangeArrowheads="1"/>
          </p:cNvSpPr>
          <p:nvPr/>
        </p:nvSpPr>
        <p:spPr bwMode="auto">
          <a:xfrm>
            <a:off x="1533252" y="5017740"/>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5" name="圆角矩形 23"/>
          <p:cNvSpPr>
            <a:spLocks noChangeArrowheads="1"/>
          </p:cNvSpPr>
          <p:nvPr/>
        </p:nvSpPr>
        <p:spPr bwMode="auto">
          <a:xfrm>
            <a:off x="1475656" y="1755785"/>
            <a:ext cx="6984776" cy="244878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a:t>
            </a:r>
            <a:r>
              <a:rPr lang="zh-CN" altLang="zh-CN" sz="2400" b="1" dirty="0"/>
              <a:t>两个以上生产经营单位在同一作业区域内进行生产经营活动有什么要求？</a:t>
            </a:r>
          </a:p>
          <a:p>
            <a:r>
              <a:rPr lang="zh-CN" altLang="zh-CN" sz="2400" dirty="0"/>
              <a:t>答：应当签订安全生产管理协议，明确各自职责和安全措施，并指定专职安全生产管理人员进行安全检查与协调。</a:t>
            </a:r>
          </a:p>
        </p:txBody>
      </p:sp>
    </p:spTree>
    <p:extLst>
      <p:ext uri="{BB962C8B-B14F-4D97-AF65-F5344CB8AC3E}">
        <p14:creationId xmlns:p14="http://schemas.microsoft.com/office/powerpoint/2010/main" val="4183279545"/>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7"/>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施工现场临时用电采用哪三级配电箱？</a:t>
            </a:r>
          </a:p>
          <a:p>
            <a:r>
              <a:rPr lang="zh-CN" altLang="zh-CN" sz="2400" dirty="0"/>
              <a:t>答：总配电箱、分配电箱、开关箱。</a:t>
            </a:r>
          </a:p>
        </p:txBody>
      </p:sp>
    </p:spTree>
    <p:extLst>
      <p:ext uri="{BB962C8B-B14F-4D97-AF65-F5344CB8AC3E}">
        <p14:creationId xmlns:p14="http://schemas.microsoft.com/office/powerpoint/2010/main" val="3917099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变配电室要求做到“五防一通”指的是什么？</a:t>
            </a:r>
          </a:p>
          <a:p>
            <a:r>
              <a:rPr lang="zh-CN" altLang="zh-CN" sz="2400" dirty="0"/>
              <a:t>答：五防：即防火、防水、防雷、防雪、防小动物。一通：即保持通风良好。</a:t>
            </a:r>
          </a:p>
        </p:txBody>
      </p:sp>
    </p:spTree>
    <p:extLst>
      <p:ext uri="{BB962C8B-B14F-4D97-AF65-F5344CB8AC3E}">
        <p14:creationId xmlns:p14="http://schemas.microsoft.com/office/powerpoint/2010/main" val="481301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5788"/>
            <a:ext cx="6984776" cy="2448782"/>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所有配电箱、开关箱在使用过程中应按照的规定顺序？</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送电操作顺序为：总配电箱</a:t>
            </a:r>
            <a:r>
              <a:rPr lang="en-US" altLang="zh-CN" sz="2400" dirty="0"/>
              <a:t>---</a:t>
            </a:r>
            <a:r>
              <a:rPr lang="zh-CN" altLang="zh-CN" sz="2400" dirty="0"/>
              <a:t>分配电箱</a:t>
            </a:r>
            <a:r>
              <a:rPr lang="en-US" altLang="zh-CN" sz="2400" dirty="0"/>
              <a:t>---</a:t>
            </a:r>
            <a:r>
              <a:rPr lang="zh-CN" altLang="zh-CN" sz="2400" dirty="0"/>
              <a:t>开关箱；</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停电操作顺序为：开关箱</a:t>
            </a:r>
            <a:r>
              <a:rPr lang="en-US" altLang="zh-CN" sz="2400" dirty="0"/>
              <a:t>---</a:t>
            </a:r>
            <a:r>
              <a:rPr lang="zh-CN" altLang="zh-CN" sz="2400" dirty="0"/>
              <a:t>分配电箱</a:t>
            </a:r>
            <a:r>
              <a:rPr lang="en-US" altLang="zh-CN" sz="2400" dirty="0"/>
              <a:t>---</a:t>
            </a:r>
            <a:r>
              <a:rPr lang="zh-CN" altLang="zh-CN" sz="2400" dirty="0"/>
              <a:t>总配箱。</a:t>
            </a:r>
          </a:p>
        </p:txBody>
      </p:sp>
    </p:spTree>
    <p:extLst>
      <p:ext uri="{BB962C8B-B14F-4D97-AF65-F5344CB8AC3E}">
        <p14:creationId xmlns:p14="http://schemas.microsoft.com/office/powerpoint/2010/main" val="481301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60407"/>
            <a:ext cx="6984776" cy="2839545"/>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施工现场供配电系统中哪些部位需要设置重复接地？</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总配电箱（配电柜）处；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各分路分配电箱处；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各分路最远端用电设备开关箱处；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塔式起重机、施工电梯、物料提升机、混凝土搅拌站等大型施工机械设备开关箱。</a:t>
            </a:r>
          </a:p>
        </p:txBody>
      </p:sp>
    </p:spTree>
    <p:extLst>
      <p:ext uri="{BB962C8B-B14F-4D97-AF65-F5344CB8AC3E}">
        <p14:creationId xmlns:p14="http://schemas.microsoft.com/office/powerpoint/2010/main" val="481301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423640"/>
            <a:ext cx="6984776"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特殊场所的安全电压照明器有何要求？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l</a:t>
            </a:r>
            <a:r>
              <a:rPr lang="zh-CN" altLang="zh-CN" sz="2400" dirty="0">
                <a:latin typeface="Times New Roman" panose="02020603050405020304" pitchFamily="18" charset="0"/>
                <a:cs typeface="Times New Roman" panose="02020603050405020304" pitchFamily="18" charset="0"/>
              </a:rPr>
              <a:t>）</a:t>
            </a:r>
            <a:r>
              <a:rPr lang="zh-CN" altLang="zh-CN" sz="2400" dirty="0"/>
              <a:t>隧道、人防工程、高温、有导电灰尘、比较潮湿或灯具离地面高度低于</a:t>
            </a:r>
            <a:r>
              <a:rPr lang="en-US" altLang="zh-CN" sz="2400" dirty="0">
                <a:latin typeface="Times New Roman" panose="02020603050405020304" pitchFamily="18" charset="0"/>
                <a:cs typeface="Times New Roman" panose="02020603050405020304" pitchFamily="18" charset="0"/>
              </a:rPr>
              <a:t>2.5m</a:t>
            </a:r>
            <a:r>
              <a:rPr lang="zh-CN" altLang="zh-CN" sz="2400" dirty="0"/>
              <a:t>等场所的照明，电源电压不应大于</a:t>
            </a:r>
            <a:r>
              <a:rPr lang="en-US" altLang="zh-CN" sz="2400" dirty="0">
                <a:latin typeface="Times New Roman" panose="02020603050405020304" pitchFamily="18" charset="0"/>
                <a:cs typeface="Times New Roman" panose="02020603050405020304" pitchFamily="18" charset="0"/>
              </a:rPr>
              <a:t>36V</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潮湿和易触及带电体场所的照明，电源电压不得大于</a:t>
            </a:r>
            <a:r>
              <a:rPr lang="en-US" altLang="zh-CN" sz="2400" dirty="0">
                <a:latin typeface="Times New Roman" panose="02020603050405020304" pitchFamily="18" charset="0"/>
                <a:cs typeface="Times New Roman" panose="02020603050405020304" pitchFamily="18" charset="0"/>
              </a:rPr>
              <a:t>24V</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特别潮湿场所、导电良好的地面、锅炉或金属容器内的照明，电源电压不得大于</a:t>
            </a:r>
            <a:r>
              <a:rPr lang="en-US" altLang="zh-CN" sz="2400" dirty="0">
                <a:latin typeface="Times New Roman" panose="02020603050405020304" pitchFamily="18" charset="0"/>
                <a:cs typeface="Times New Roman" panose="02020603050405020304" pitchFamily="18" charset="0"/>
              </a:rPr>
              <a:t>12V</a:t>
            </a:r>
            <a:r>
              <a:rPr lang="zh-CN" altLang="zh-CN" sz="2400" dirty="0"/>
              <a:t>。</a:t>
            </a:r>
          </a:p>
        </p:txBody>
      </p:sp>
    </p:spTree>
    <p:extLst>
      <p:ext uri="{BB962C8B-B14F-4D97-AF65-F5344CB8AC3E}">
        <p14:creationId xmlns:p14="http://schemas.microsoft.com/office/powerpoint/2010/main" val="481301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3"/>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施工现场配电系统的漏电保护应如何设置？</a:t>
            </a:r>
          </a:p>
          <a:p>
            <a:r>
              <a:rPr lang="zh-CN" altLang="zh-CN" sz="2400" dirty="0"/>
              <a:t>答：应按两级设置，并应具备分级分段漏电保护功能。一级漏电保护设在开关箱，额定漏电动作电流不大于</a:t>
            </a:r>
            <a:r>
              <a:rPr lang="en-US" altLang="zh-CN" sz="2400" dirty="0">
                <a:latin typeface="Times New Roman" panose="02020603050405020304" pitchFamily="18" charset="0"/>
                <a:cs typeface="Times New Roman" panose="02020603050405020304" pitchFamily="18" charset="0"/>
              </a:rPr>
              <a:t>30mA</a:t>
            </a:r>
            <a:r>
              <a:rPr lang="zh-CN" altLang="zh-CN" sz="2400" dirty="0"/>
              <a:t>，额定漏电动作时间应小于</a:t>
            </a:r>
            <a:r>
              <a:rPr lang="en-US" altLang="zh-CN" sz="2400" dirty="0">
                <a:latin typeface="Times New Roman" panose="02020603050405020304" pitchFamily="18" charset="0"/>
                <a:cs typeface="Times New Roman" panose="02020603050405020304" pitchFamily="18" charset="0"/>
              </a:rPr>
              <a:t>0.1s</a:t>
            </a:r>
            <a:r>
              <a:rPr lang="zh-CN" altLang="zh-CN" sz="2400" dirty="0"/>
              <a:t>。另一级漏电保护应设在总配电箱。</a:t>
            </a:r>
          </a:p>
        </p:txBody>
      </p:sp>
    </p:spTree>
    <p:extLst>
      <p:ext uri="{BB962C8B-B14F-4D97-AF65-F5344CB8AC3E}">
        <p14:creationId xmlns:p14="http://schemas.microsoft.com/office/powerpoint/2010/main" val="481301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施工现场开挖沟槽边缘与外电埋地电缆沟槽边缘之间的距离不得小于多少米？</a:t>
            </a:r>
          </a:p>
          <a:p>
            <a:r>
              <a:rPr lang="zh-CN" altLang="zh-CN" sz="2400" dirty="0"/>
              <a:t>答：</a:t>
            </a:r>
            <a:r>
              <a:rPr lang="en-US" altLang="zh-CN" sz="2400" dirty="0">
                <a:latin typeface="Times New Roman" panose="02020603050405020304" pitchFamily="18" charset="0"/>
                <a:cs typeface="Times New Roman" panose="02020603050405020304" pitchFamily="18" charset="0"/>
              </a:rPr>
              <a:t>0.5m</a:t>
            </a:r>
            <a:r>
              <a:rPr lang="zh-CN" altLang="zh-CN" sz="2400" dirty="0"/>
              <a:t>。</a:t>
            </a:r>
          </a:p>
        </p:txBody>
      </p:sp>
    </p:spTree>
    <p:extLst>
      <p:ext uri="{BB962C8B-B14F-4D97-AF65-F5344CB8AC3E}">
        <p14:creationId xmlns:p14="http://schemas.microsoft.com/office/powerpoint/2010/main" val="481301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115616" y="2400548"/>
            <a:ext cx="734481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施工现场的架空线路的档距、线间距离如何规定？</a:t>
            </a:r>
          </a:p>
          <a:p>
            <a:r>
              <a:rPr lang="zh-CN" altLang="zh-CN" sz="2400" dirty="0"/>
              <a:t>答：档距应不得大于</a:t>
            </a:r>
            <a:r>
              <a:rPr lang="en-US" altLang="zh-CN" sz="2400" dirty="0">
                <a:latin typeface="Times New Roman" panose="02020603050405020304" pitchFamily="18" charset="0"/>
                <a:cs typeface="Times New Roman" panose="02020603050405020304" pitchFamily="18" charset="0"/>
              </a:rPr>
              <a:t>35m</a:t>
            </a:r>
            <a:r>
              <a:rPr lang="zh-CN" altLang="zh-CN" sz="2400" dirty="0"/>
              <a:t>；线间距离不得小于</a:t>
            </a:r>
            <a:r>
              <a:rPr lang="en-US" altLang="zh-CN" sz="2400" dirty="0">
                <a:latin typeface="Times New Roman" panose="02020603050405020304" pitchFamily="18" charset="0"/>
                <a:cs typeface="Times New Roman" panose="02020603050405020304" pitchFamily="18" charset="0"/>
              </a:rPr>
              <a:t>0.3m</a:t>
            </a:r>
            <a:r>
              <a:rPr lang="zh-CN" altLang="zh-CN" sz="2400" dirty="0"/>
              <a:t>。</a:t>
            </a:r>
          </a:p>
        </p:txBody>
      </p:sp>
    </p:spTree>
    <p:extLst>
      <p:ext uri="{BB962C8B-B14F-4D97-AF65-F5344CB8AC3E}">
        <p14:creationId xmlns:p14="http://schemas.microsoft.com/office/powerpoint/2010/main" val="481301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施工机具使用前有什么要求？</a:t>
            </a:r>
          </a:p>
          <a:p>
            <a:r>
              <a:rPr lang="zh-CN" altLang="zh-CN" sz="2400" dirty="0"/>
              <a:t>答：各类施工机具使用前，必须做到经验收合格以后才能使用（安全防护装置齐全）。</a:t>
            </a:r>
          </a:p>
        </p:txBody>
      </p:sp>
    </p:spTree>
    <p:extLst>
      <p:ext uri="{BB962C8B-B14F-4D97-AF65-F5344CB8AC3E}">
        <p14:creationId xmlns:p14="http://schemas.microsoft.com/office/powerpoint/2010/main" val="481301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当室外温度低于</a:t>
            </a:r>
            <a:r>
              <a:rPr lang="en-US" altLang="zh-CN" sz="2400" b="1" dirty="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时，所有用水冷却的机械设备，在停止使用后，操作人员应如何进行防冻措施保养？</a:t>
            </a:r>
          </a:p>
          <a:p>
            <a:r>
              <a:rPr lang="zh-CN" altLang="zh-CN" sz="2400" dirty="0"/>
              <a:t>答：放尽机体存水。</a:t>
            </a:r>
          </a:p>
        </p:txBody>
      </p:sp>
    </p:spTree>
    <p:extLst>
      <p:ext uri="{BB962C8B-B14F-4D97-AF65-F5344CB8AC3E}">
        <p14:creationId xmlns:p14="http://schemas.microsoft.com/office/powerpoint/2010/main" val="48130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9701"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9702"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pic>
        <p:nvPicPr>
          <p:cNvPr id="2970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23"/>
          <p:cNvSpPr txBox="1">
            <a:spLocks noChangeArrowheads="1"/>
          </p:cNvSpPr>
          <p:nvPr/>
        </p:nvSpPr>
        <p:spPr bwMode="auto">
          <a:xfrm>
            <a:off x="1663700" y="508974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t>从事建筑活动的建筑施工企业、勘察单位、设计单位和工程监理单位，应当具备哪些条件？</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有符合国家规定的注册资本；</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有与其从事的建筑活动相适应的具有法定执业资格的专业技术人员；</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有从事相关建筑活动所应有的技术装备；</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法律、行政法规规定的其他条件。</a:t>
            </a:r>
          </a:p>
        </p:txBody>
      </p:sp>
    </p:spTree>
    <p:extLst>
      <p:ext uri="{BB962C8B-B14F-4D97-AF65-F5344CB8AC3E}">
        <p14:creationId xmlns:p14="http://schemas.microsoft.com/office/powerpoint/2010/main" val="1681274331"/>
      </p:ext>
    </p:extLst>
  </p:cSld>
  <p:clrMapOvr>
    <a:overrideClrMapping bg1="lt1" tx1="dk1" bg2="lt2" tx2="dk2" accent1="accent1" accent2="accent2" accent3="accent3" accent4="accent4" accent5="accent5" accent6="accent6" hlink="hlink" folHlink="folHlink"/>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600857" y="905798"/>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电焊机应装设哪些电气安全装置﹖</a:t>
            </a:r>
          </a:p>
          <a:p>
            <a:r>
              <a:rPr lang="zh-CN" altLang="zh-CN" sz="2400" dirty="0"/>
              <a:t>答：应装设漏电保护器和二次空载降压保护器。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66" y="2120778"/>
            <a:ext cx="3111072" cy="26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137578"/>
            <a:ext cx="2736304" cy="256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01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混凝土搅拌机的动力在</a:t>
            </a:r>
            <a:r>
              <a:rPr lang="en-US" altLang="zh-CN" sz="2400" b="1" dirty="0">
                <a:latin typeface="Times New Roman" panose="02020603050405020304" pitchFamily="18" charset="0"/>
                <a:cs typeface="Times New Roman" panose="02020603050405020304" pitchFamily="18" charset="0"/>
              </a:rPr>
              <a:t>5KW</a:t>
            </a:r>
            <a:r>
              <a:rPr lang="zh-CN" altLang="zh-CN" sz="2400" b="1" dirty="0">
                <a:latin typeface="Times New Roman" panose="02020603050405020304" pitchFamily="18" charset="0"/>
                <a:cs typeface="Times New Roman" panose="02020603050405020304" pitchFamily="18" charset="0"/>
              </a:rPr>
              <a:t>以上的，必须装设什么安全防护装置？</a:t>
            </a:r>
          </a:p>
          <a:p>
            <a:r>
              <a:rPr lang="zh-CN" altLang="zh-CN" sz="2400" dirty="0"/>
              <a:t>答：启动器。</a:t>
            </a:r>
          </a:p>
        </p:txBody>
      </p:sp>
    </p:spTree>
    <p:extLst>
      <p:ext uri="{BB962C8B-B14F-4D97-AF65-F5344CB8AC3E}">
        <p14:creationId xmlns:p14="http://schemas.microsoft.com/office/powerpoint/2010/main" val="481301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泵送混凝土应连续作业，当因供料终端被迫暂停时，停机时间不得超过多少分钟？</a:t>
            </a:r>
          </a:p>
          <a:p>
            <a:r>
              <a:rPr lang="zh-CN" altLang="zh-CN" sz="2400" dirty="0"/>
              <a:t>答：</a:t>
            </a:r>
            <a:r>
              <a:rPr lang="en-US" altLang="zh-CN" sz="2400" dirty="0">
                <a:latin typeface="Times New Roman" panose="02020603050405020304" pitchFamily="18" charset="0"/>
                <a:cs typeface="Times New Roman" panose="02020603050405020304" pitchFamily="18" charset="0"/>
              </a:rPr>
              <a:t>30</a:t>
            </a:r>
            <a:r>
              <a:rPr lang="zh-CN" altLang="zh-CN" sz="2400" dirty="0"/>
              <a:t>分钟。</a:t>
            </a:r>
          </a:p>
        </p:txBody>
      </p:sp>
    </p:spTree>
    <p:extLst>
      <p:ext uri="{BB962C8B-B14F-4D97-AF65-F5344CB8AC3E}">
        <p14:creationId xmlns:p14="http://schemas.microsoft.com/office/powerpoint/2010/main" val="481301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65148" y="800048"/>
            <a:ext cx="5472608" cy="295677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两台以上推土机在同一区域作业时，两机的前后、所有间距应该保持多少米的安全距离？</a:t>
            </a:r>
          </a:p>
          <a:p>
            <a:r>
              <a:rPr lang="zh-CN" altLang="zh-CN" sz="2400" dirty="0"/>
              <a:t>答：两台以上推土机在同一区域作业时，两机前后距离不得小于</a:t>
            </a:r>
            <a:r>
              <a:rPr lang="en-US" altLang="zh-CN" sz="2400" dirty="0">
                <a:latin typeface="Times New Roman" panose="02020603050405020304" pitchFamily="18" charset="0"/>
                <a:cs typeface="Times New Roman" panose="02020603050405020304" pitchFamily="18" charset="0"/>
              </a:rPr>
              <a:t>8m</a:t>
            </a:r>
            <a:r>
              <a:rPr lang="zh-CN" altLang="zh-CN" sz="2400" dirty="0"/>
              <a:t>，平行时左右距离不得小于</a:t>
            </a:r>
            <a:r>
              <a:rPr lang="en-US" altLang="zh-CN" sz="2400" dirty="0">
                <a:latin typeface="Times New Roman" panose="02020603050405020304" pitchFamily="18" charset="0"/>
                <a:cs typeface="Times New Roman" panose="02020603050405020304" pitchFamily="18" charset="0"/>
              </a:rPr>
              <a:t>1.5m</a:t>
            </a:r>
            <a:r>
              <a:rPr lang="zh-CN" altLang="zh-CN"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06086"/>
            <a:ext cx="32670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01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395536" y="860583"/>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铲运机作业的行车道宽度有何要求？</a:t>
            </a:r>
          </a:p>
          <a:p>
            <a:r>
              <a:rPr lang="zh-CN" altLang="zh-CN" sz="2400" dirty="0"/>
              <a:t>答：铲运机作业前应将行车道修整好，路面宽度宜大于机身宽度</a:t>
            </a:r>
            <a:r>
              <a:rPr lang="en-US" altLang="zh-CN" sz="2400" dirty="0">
                <a:latin typeface="Times New Roman" panose="02020603050405020304" pitchFamily="18" charset="0"/>
                <a:cs typeface="Times New Roman" panose="02020603050405020304" pitchFamily="18" charset="0"/>
              </a:rPr>
              <a:t>2m</a:t>
            </a:r>
            <a:r>
              <a:rPr lang="zh-CN" altLang="zh-CN" sz="2400"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459503"/>
            <a:ext cx="4025900" cy="217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904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装载机作业时应采用哪一档作业？</a:t>
            </a:r>
          </a:p>
          <a:p>
            <a:r>
              <a:rPr lang="zh-CN" altLang="zh-CN" sz="2400" dirty="0"/>
              <a:t>答：低速档。装载机载物时，要采用低速档行驶，防止</a:t>
            </a:r>
            <a:r>
              <a:rPr lang="zh-CN" altLang="en-US" sz="2400" dirty="0"/>
              <a:t>高速</a:t>
            </a:r>
            <a:r>
              <a:rPr lang="zh-CN" altLang="zh-CN" sz="2400" dirty="0"/>
              <a:t>行驶发生意外。</a:t>
            </a:r>
          </a:p>
        </p:txBody>
      </p:sp>
    </p:spTree>
    <p:extLst>
      <p:ext uri="{BB962C8B-B14F-4D97-AF65-F5344CB8AC3E}">
        <p14:creationId xmlns:p14="http://schemas.microsoft.com/office/powerpoint/2010/main" val="13729045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4"/>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影响防水工程质量的因素有哪些？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设计的合理性；</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防水材料的选择；</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施工工艺及施工质量；</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保养与维修管理等。</a:t>
            </a:r>
          </a:p>
        </p:txBody>
      </p:sp>
    </p:spTree>
    <p:extLst>
      <p:ext uri="{BB962C8B-B14F-4D97-AF65-F5344CB8AC3E}">
        <p14:creationId xmlns:p14="http://schemas.microsoft.com/office/powerpoint/2010/main" val="1372904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587691" y="860583"/>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屋面防水工程的等级是如何划分？</a:t>
            </a:r>
          </a:p>
          <a:p>
            <a:r>
              <a:rPr lang="zh-CN" altLang="zh-CN" sz="2400" dirty="0"/>
              <a:t>答：屋面防水工程依据（</a:t>
            </a:r>
            <a:r>
              <a:rPr lang="en-US" altLang="zh-CN" sz="2400" dirty="0">
                <a:latin typeface="Times New Roman" panose="02020603050405020304" pitchFamily="18" charset="0"/>
                <a:cs typeface="Times New Roman" panose="02020603050405020304" pitchFamily="18" charset="0"/>
              </a:rPr>
              <a:t>GB 50207-2002</a:t>
            </a:r>
            <a:r>
              <a:rPr lang="zh-CN" altLang="zh-CN" sz="2400" dirty="0"/>
              <a:t>），根据防水年限长短，分为</a:t>
            </a:r>
            <a:r>
              <a:rPr lang="zh-CN" altLang="zh-CN" sz="2400" b="1" dirty="0"/>
              <a:t>Ⅰ</a:t>
            </a:r>
            <a:r>
              <a:rPr lang="en-US" altLang="zh-CN" sz="2400" dirty="0"/>
              <a:t>~</a:t>
            </a:r>
            <a:r>
              <a:rPr lang="zh-CN" altLang="zh-CN" sz="2400" dirty="0"/>
              <a:t>Ⅳ级。</a:t>
            </a:r>
          </a:p>
        </p:txBody>
      </p:sp>
      <p:graphicFrame>
        <p:nvGraphicFramePr>
          <p:cNvPr id="2" name="表格 1"/>
          <p:cNvGraphicFramePr>
            <a:graphicFrameLocks noGrp="1"/>
          </p:cNvGraphicFramePr>
          <p:nvPr>
            <p:extLst>
              <p:ext uri="{D42A27DB-BD31-4B8C-83A1-F6EECF244321}">
                <p14:modId xmlns:p14="http://schemas.microsoft.com/office/powerpoint/2010/main" val="3447810205"/>
              </p:ext>
            </p:extLst>
          </p:nvPr>
        </p:nvGraphicFramePr>
        <p:xfrm>
          <a:off x="1613565" y="2497460"/>
          <a:ext cx="5993606" cy="2310830"/>
        </p:xfrm>
        <a:graphic>
          <a:graphicData uri="http://schemas.openxmlformats.org/drawingml/2006/table">
            <a:tbl>
              <a:tblPr firstRow="1" firstCol="1" bandRow="1">
                <a:tableStyleId>{5C22544A-7EE6-4342-B048-85BDC9FD1C3A}</a:tableStyleId>
              </a:tblPr>
              <a:tblGrid>
                <a:gridCol w="1709397">
                  <a:extLst>
                    <a:ext uri="{9D8B030D-6E8A-4147-A177-3AD203B41FA5}">
                      <a16:colId xmlns:a16="http://schemas.microsoft.com/office/drawing/2014/main" val="20000"/>
                    </a:ext>
                  </a:extLst>
                </a:gridCol>
                <a:gridCol w="1455907">
                  <a:extLst>
                    <a:ext uri="{9D8B030D-6E8A-4147-A177-3AD203B41FA5}">
                      <a16:colId xmlns:a16="http://schemas.microsoft.com/office/drawing/2014/main" val="20001"/>
                    </a:ext>
                  </a:extLst>
                </a:gridCol>
                <a:gridCol w="1039089">
                  <a:extLst>
                    <a:ext uri="{9D8B030D-6E8A-4147-A177-3AD203B41FA5}">
                      <a16:colId xmlns:a16="http://schemas.microsoft.com/office/drawing/2014/main" val="20002"/>
                    </a:ext>
                  </a:extLst>
                </a:gridCol>
                <a:gridCol w="741995">
                  <a:extLst>
                    <a:ext uri="{9D8B030D-6E8A-4147-A177-3AD203B41FA5}">
                      <a16:colId xmlns:a16="http://schemas.microsoft.com/office/drawing/2014/main" val="20003"/>
                    </a:ext>
                  </a:extLst>
                </a:gridCol>
                <a:gridCol w="1047218">
                  <a:extLst>
                    <a:ext uri="{9D8B030D-6E8A-4147-A177-3AD203B41FA5}">
                      <a16:colId xmlns:a16="http://schemas.microsoft.com/office/drawing/2014/main" val="20004"/>
                    </a:ext>
                  </a:extLst>
                </a:gridCol>
              </a:tblGrid>
              <a:tr h="482030">
                <a:tc>
                  <a:txBody>
                    <a:bodyPr/>
                    <a:lstStyle/>
                    <a:p>
                      <a:pPr algn="ctr">
                        <a:lnSpc>
                          <a:spcPct val="150000"/>
                        </a:lnSpc>
                        <a:spcAft>
                          <a:spcPts val="0"/>
                        </a:spcAft>
                      </a:pPr>
                      <a:r>
                        <a:rPr lang="zh-CN" sz="1600" kern="0" dirty="0">
                          <a:effectLst/>
                        </a:rPr>
                        <a:t>屋面防水等级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Ⅰ级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Ⅱ级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Ⅲ级</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Ⅳ级</a:t>
                      </a:r>
                      <a:endParaRPr lang="zh-CN" sz="1600" kern="100">
                        <a:effectLst/>
                        <a:latin typeface="Calibri"/>
                        <a:ea typeface="宋体"/>
                        <a:cs typeface="Times New Roman"/>
                      </a:endParaRPr>
                    </a:p>
                  </a:txBody>
                  <a:tcPr marL="68580" marR="68580" marT="0" marB="0" anchor="ctr"/>
                </a:tc>
                <a:extLst>
                  <a:ext uri="{0D108BD9-81ED-4DB2-BD59-A6C34878D82A}">
                    <a16:rowId xmlns:a16="http://schemas.microsoft.com/office/drawing/2014/main" val="10000"/>
                  </a:ext>
                </a:extLst>
              </a:tr>
              <a:tr h="1026258">
                <a:tc>
                  <a:txBody>
                    <a:bodyPr/>
                    <a:lstStyle/>
                    <a:p>
                      <a:pPr algn="ctr">
                        <a:lnSpc>
                          <a:spcPct val="150000"/>
                        </a:lnSpc>
                        <a:spcAft>
                          <a:spcPts val="0"/>
                        </a:spcAft>
                      </a:pPr>
                      <a:r>
                        <a:rPr lang="zh-CN" sz="1600" kern="0">
                          <a:effectLst/>
                        </a:rPr>
                        <a:t>建筑物类别</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特别重要或防水有特殊要求的建筑</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重要的建筑和高层建筑</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一般的建筑</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非永久性的建筑</a:t>
                      </a:r>
                      <a:endParaRPr lang="zh-CN" sz="16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1"/>
                  </a:ext>
                </a:extLst>
              </a:tr>
              <a:tr h="482030">
                <a:tc>
                  <a:txBody>
                    <a:bodyPr/>
                    <a:lstStyle/>
                    <a:p>
                      <a:pPr algn="ctr">
                        <a:lnSpc>
                          <a:spcPct val="150000"/>
                        </a:lnSpc>
                        <a:spcAft>
                          <a:spcPts val="0"/>
                        </a:spcAft>
                      </a:pPr>
                      <a:r>
                        <a:rPr lang="zh-CN" sz="1600" kern="0">
                          <a:effectLst/>
                        </a:rPr>
                        <a:t>防水层合理使用年限</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25</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50000"/>
                        </a:lnSpc>
                        <a:spcAft>
                          <a:spcPts val="0"/>
                        </a:spcAft>
                      </a:pPr>
                      <a:r>
                        <a:rPr lang="en-US" sz="1600" kern="0" dirty="0">
                          <a:solidFill>
                            <a:schemeClr val="dk1"/>
                          </a:solidFill>
                          <a:effectLst/>
                          <a:latin typeface="Times New Roman" panose="02020603050405020304" pitchFamily="18" charset="0"/>
                          <a:ea typeface="+mn-ea"/>
                          <a:cs typeface="Times New Roman" panose="02020603050405020304" pitchFamily="18" charset="0"/>
                        </a:rPr>
                        <a:t>15</a:t>
                      </a:r>
                      <a:r>
                        <a:rPr lang="zh-CN" sz="1600" kern="0" dirty="0">
                          <a:solidFill>
                            <a:schemeClr val="dk1"/>
                          </a:solidFill>
                          <a:effectLst/>
                          <a:latin typeface="Times New Roman" panose="02020603050405020304" pitchFamily="18" charset="0"/>
                          <a:ea typeface="+mn-ea"/>
                          <a:cs typeface="Times New Roman" panose="02020603050405020304" pitchFamily="18" charset="0"/>
                        </a:rPr>
                        <a:t>年</a:t>
                      </a: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10</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5</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29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130570"/>
            <a:ext cx="6984776" cy="369922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屋面防水材料主要有哪几类？</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防水卷材：沥青防水卷材、高聚物改性沥青防水卷材（</a:t>
            </a:r>
            <a:r>
              <a:rPr lang="en-US" altLang="zh-CN" sz="2000" dirty="0">
                <a:latin typeface="Times New Roman" panose="02020603050405020304" pitchFamily="18" charset="0"/>
                <a:cs typeface="Times New Roman" panose="02020603050405020304" pitchFamily="18" charset="0"/>
              </a:rPr>
              <a:t>SBS.APP</a:t>
            </a:r>
            <a:r>
              <a:rPr lang="zh-CN" altLang="zh-CN" sz="2000" dirty="0"/>
              <a:t>）、合成高分子卷材（三元乙丙）。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防水涂料：沥青防水涂料、高聚物改性沥青防水涂料、合成高分子防水涂料。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接缝密封材料：改性沥青接缝材料、合成高分子接缝密封材料。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防水砂浆和防水砼。</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堵漏止水材料：防水剂类（水玻璃、</a:t>
            </a:r>
            <a:r>
              <a:rPr lang="zh-CN" altLang="zh-CN" sz="2000"/>
              <a:t>无机高</a:t>
            </a:r>
            <a:r>
              <a:rPr lang="zh-CN" altLang="en-US" sz="2000"/>
              <a:t>效</a:t>
            </a:r>
            <a:r>
              <a:rPr lang="zh-CN" altLang="zh-CN" sz="2000"/>
              <a:t>防水</a:t>
            </a:r>
            <a:r>
              <a:rPr lang="zh-CN" altLang="zh-CN" sz="2000" dirty="0"/>
              <a:t>粉）、灌浆材料（聚氨酯）、止水材料（止水带）。</a:t>
            </a:r>
          </a:p>
        </p:txBody>
      </p:sp>
    </p:spTree>
    <p:extLst>
      <p:ext uri="{BB962C8B-B14F-4D97-AF65-F5344CB8AC3E}">
        <p14:creationId xmlns:p14="http://schemas.microsoft.com/office/powerpoint/2010/main" val="176655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80739" y="4094162"/>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596257" y="4912484"/>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4" y="4869127"/>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61734" y="5089274"/>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187625" y="936614"/>
            <a:ext cx="6696744" cy="374481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000" b="1" dirty="0">
                <a:latin typeface="Times New Roman" panose="02020603050405020304" pitchFamily="18" charset="0"/>
                <a:cs typeface="Times New Roman" panose="02020603050405020304" pitchFamily="18" charset="0"/>
              </a:rPr>
              <a:t>59</a:t>
            </a:r>
            <a:r>
              <a:rPr lang="zh-CN" altLang="en-US" sz="2000" b="1" dirty="0">
                <a:latin typeface="Times New Roman" panose="02020603050405020304" pitchFamily="18" charset="0"/>
                <a:cs typeface="Times New Roman" panose="02020603050405020304" pitchFamily="18" charset="0"/>
              </a:rPr>
              <a:t>、</a:t>
            </a:r>
            <a:r>
              <a:rPr lang="zh-CN" altLang="zh-CN" sz="2000" b="1" dirty="0">
                <a:latin typeface="Times New Roman" panose="02020603050405020304" pitchFamily="18" charset="0"/>
                <a:cs typeface="Times New Roman" panose="02020603050405020304" pitchFamily="18" charset="0"/>
              </a:rPr>
              <a:t>地下防水工程的等级划分及其标准要求？</a:t>
            </a:r>
            <a:endParaRPr lang="en-US" altLang="zh-CN" sz="2000" b="1" dirty="0">
              <a:latin typeface="Times New Roman" panose="02020603050405020304" pitchFamily="18" charset="0"/>
              <a:cs typeface="Times New Roman" panose="02020603050405020304" pitchFamily="18" charset="0"/>
            </a:endParaRPr>
          </a:p>
          <a:p>
            <a:r>
              <a:rPr lang="zh-CN" altLang="zh-CN" sz="2000" dirty="0"/>
              <a:t>答：地下防水工程等级分为四级</a:t>
            </a:r>
            <a:r>
              <a:rPr lang="zh-CN" altLang="en-US" sz="2000" dirty="0"/>
              <a:t>。</a:t>
            </a:r>
            <a:endParaRPr lang="en-US" altLang="zh-CN" sz="2000" dirty="0"/>
          </a:p>
          <a:p>
            <a:endParaRPr lang="en-US" altLang="zh-CN" sz="2400" b="1" dirty="0"/>
          </a:p>
          <a:p>
            <a:endParaRPr lang="en-US" altLang="zh-CN" sz="2400" b="1" dirty="0"/>
          </a:p>
          <a:p>
            <a:endParaRPr lang="en-US" altLang="zh-CN" sz="2400" b="1" dirty="0"/>
          </a:p>
          <a:p>
            <a:endParaRPr lang="en-US" altLang="zh-CN" sz="2400" b="1" dirty="0"/>
          </a:p>
          <a:p>
            <a:endParaRPr lang="en-US" altLang="zh-CN" sz="2400" b="1" dirty="0"/>
          </a:p>
          <a:p>
            <a:endParaRPr lang="en-US" altLang="zh-CN" sz="2400" dirty="0"/>
          </a:p>
          <a:p>
            <a:endParaRPr lang="en-US" altLang="zh-CN" sz="2400" dirty="0"/>
          </a:p>
        </p:txBody>
      </p:sp>
      <p:graphicFrame>
        <p:nvGraphicFramePr>
          <p:cNvPr id="2" name="表格 1"/>
          <p:cNvGraphicFramePr>
            <a:graphicFrameLocks noGrp="1"/>
          </p:cNvGraphicFramePr>
          <p:nvPr>
            <p:extLst>
              <p:ext uri="{D42A27DB-BD31-4B8C-83A1-F6EECF244321}">
                <p14:modId xmlns:p14="http://schemas.microsoft.com/office/powerpoint/2010/main" val="4186651251"/>
              </p:ext>
            </p:extLst>
          </p:nvPr>
        </p:nvGraphicFramePr>
        <p:xfrm>
          <a:off x="1419647" y="2048509"/>
          <a:ext cx="6326981" cy="2632918"/>
        </p:xfrm>
        <a:graphic>
          <a:graphicData uri="http://schemas.openxmlformats.org/drawingml/2006/table">
            <a:tbl>
              <a:tblPr firstRow="1" firstCol="1" bandRow="1">
                <a:tableStyleId>{5C22544A-7EE6-4342-B048-85BDC9FD1C3A}</a:tableStyleId>
              </a:tblPr>
              <a:tblGrid>
                <a:gridCol w="814983">
                  <a:extLst>
                    <a:ext uri="{9D8B030D-6E8A-4147-A177-3AD203B41FA5}">
                      <a16:colId xmlns:a16="http://schemas.microsoft.com/office/drawing/2014/main" val="20000"/>
                    </a:ext>
                  </a:extLst>
                </a:gridCol>
                <a:gridCol w="2161343">
                  <a:extLst>
                    <a:ext uri="{9D8B030D-6E8A-4147-A177-3AD203B41FA5}">
                      <a16:colId xmlns:a16="http://schemas.microsoft.com/office/drawing/2014/main" val="20001"/>
                    </a:ext>
                  </a:extLst>
                </a:gridCol>
                <a:gridCol w="3350655">
                  <a:extLst>
                    <a:ext uri="{9D8B030D-6E8A-4147-A177-3AD203B41FA5}">
                      <a16:colId xmlns:a16="http://schemas.microsoft.com/office/drawing/2014/main" val="20002"/>
                    </a:ext>
                  </a:extLst>
                </a:gridCol>
              </a:tblGrid>
              <a:tr h="287524">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防水等级</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适用场所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标准</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7524">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1</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人员长期停留的场所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a:effectLst/>
                          <a:latin typeface="Times New Roman" panose="02020603050405020304" pitchFamily="18" charset="0"/>
                          <a:cs typeface="Times New Roman" panose="02020603050405020304" pitchFamily="18" charset="0"/>
                        </a:rPr>
                        <a:t>不允许渗水、结构表面无湿渍</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7524">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2</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人员经常活动的场所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不允许漏水、结构表面可允许有少量湿渍</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85173">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3</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人员临时活动的场所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有少量漏水点，不得有线流和漏泥砂单个湿渍面积不大于</a:t>
                      </a:r>
                      <a:r>
                        <a:rPr lang="en-US" sz="1200" kern="0" dirty="0">
                          <a:effectLst/>
                          <a:latin typeface="Times New Roman" panose="02020603050405020304" pitchFamily="18" charset="0"/>
                          <a:cs typeface="Times New Roman" panose="02020603050405020304" pitchFamily="18" charset="0"/>
                        </a:rPr>
                        <a:t>0.3m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，单个漏水点的漏水量不大于</a:t>
                      </a:r>
                      <a:r>
                        <a:rPr lang="en-US" sz="1200" kern="0" dirty="0">
                          <a:effectLst/>
                          <a:latin typeface="Times New Roman" panose="02020603050405020304" pitchFamily="18" charset="0"/>
                          <a:cs typeface="Times New Roman" panose="02020603050405020304" pitchFamily="18" charset="0"/>
                        </a:rPr>
                        <a:t>2.45L/d</a:t>
                      </a:r>
                      <a:r>
                        <a:rPr lang="zh-CN" sz="1200" kern="0" dirty="0">
                          <a:effectLst/>
                          <a:latin typeface="Times New Roman" panose="02020603050405020304" pitchFamily="18" charset="0"/>
                          <a:cs typeface="Times New Roman" panose="02020603050405020304" pitchFamily="18" charset="0"/>
                        </a:rPr>
                        <a:t>任意</a:t>
                      </a:r>
                      <a:r>
                        <a:rPr lang="en-US" sz="1200" kern="0" dirty="0">
                          <a:effectLst/>
                          <a:latin typeface="Times New Roman" panose="02020603050405020304" pitchFamily="18" charset="0"/>
                          <a:cs typeface="Times New Roman" panose="02020603050405020304" pitchFamily="18" charset="0"/>
                        </a:rPr>
                        <a:t>100 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防水面积不超过</a:t>
                      </a:r>
                      <a:r>
                        <a:rPr lang="en-US" sz="1200" kern="0" dirty="0">
                          <a:effectLst/>
                          <a:latin typeface="Times New Roman" panose="02020603050405020304" pitchFamily="18" charset="0"/>
                          <a:cs typeface="Times New Roman" panose="02020603050405020304" pitchFamily="18" charset="0"/>
                        </a:rPr>
                        <a:t>7</a:t>
                      </a:r>
                      <a:r>
                        <a:rPr lang="zh-CN" sz="1200" kern="0" dirty="0">
                          <a:effectLst/>
                          <a:latin typeface="Times New Roman" panose="02020603050405020304" pitchFamily="18" charset="0"/>
                          <a:cs typeface="Times New Roman" panose="02020603050405020304" pitchFamily="18" charset="0"/>
                        </a:rPr>
                        <a:t>处</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85173">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4</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对渗漏水无严格要求的工程</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有漏水点，不得有线流和漏泥砂整个工程平均漏水量不大于</a:t>
                      </a:r>
                      <a:r>
                        <a:rPr lang="en-US" sz="1200" kern="0" dirty="0">
                          <a:effectLst/>
                          <a:latin typeface="Times New Roman" panose="02020603050405020304" pitchFamily="18" charset="0"/>
                          <a:cs typeface="Times New Roman" panose="02020603050405020304" pitchFamily="18" charset="0"/>
                        </a:rPr>
                        <a:t>2L/m</a:t>
                      </a:r>
                      <a:r>
                        <a:rPr lang="en-US" sz="1200" kern="0" baseline="30000" dirty="0">
                          <a:effectLst/>
                          <a:latin typeface="Times New Roman" panose="02020603050405020304" pitchFamily="18" charset="0"/>
                          <a:cs typeface="Times New Roman" panose="02020603050405020304" pitchFamily="18" charset="0"/>
                        </a:rPr>
                        <a:t>2</a:t>
                      </a:r>
                      <a:r>
                        <a:rPr lang="en-US" sz="1200" kern="0" dirty="0">
                          <a:effectLst/>
                          <a:latin typeface="Times New Roman" panose="02020603050405020304" pitchFamily="18" charset="0"/>
                          <a:cs typeface="Times New Roman" panose="02020603050405020304" pitchFamily="18" charset="0"/>
                        </a:rPr>
                        <a:t>.d</a:t>
                      </a:r>
                      <a:r>
                        <a:rPr lang="zh-CN" sz="1200" kern="0" dirty="0">
                          <a:effectLst/>
                          <a:latin typeface="Times New Roman" panose="02020603050405020304" pitchFamily="18" charset="0"/>
                          <a:cs typeface="Times New Roman" panose="02020603050405020304" pitchFamily="18" charset="0"/>
                        </a:rPr>
                        <a:t>，任意</a:t>
                      </a:r>
                      <a:r>
                        <a:rPr lang="en-US" sz="1200" kern="0" dirty="0">
                          <a:effectLst/>
                          <a:latin typeface="Times New Roman" panose="02020603050405020304" pitchFamily="18" charset="0"/>
                          <a:cs typeface="Times New Roman" panose="02020603050405020304" pitchFamily="18" charset="0"/>
                        </a:rPr>
                        <a:t>100 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防水面积的平均漏水量不大于</a:t>
                      </a:r>
                      <a:r>
                        <a:rPr lang="en-US" sz="1200" kern="0" dirty="0">
                          <a:effectLst/>
                          <a:latin typeface="Times New Roman" panose="02020603050405020304" pitchFamily="18" charset="0"/>
                          <a:cs typeface="Times New Roman" panose="02020603050405020304" pitchFamily="18" charset="0"/>
                        </a:rPr>
                        <a:t>4L/ m</a:t>
                      </a:r>
                      <a:r>
                        <a:rPr lang="en-US" sz="1200" kern="0" baseline="30000" dirty="0">
                          <a:effectLst/>
                          <a:latin typeface="Times New Roman" panose="02020603050405020304" pitchFamily="18" charset="0"/>
                          <a:cs typeface="Times New Roman" panose="02020603050405020304" pitchFamily="18" charset="0"/>
                        </a:rPr>
                        <a:t>2</a:t>
                      </a:r>
                      <a:r>
                        <a:rPr lang="en-US" sz="1200" kern="0" dirty="0">
                          <a:effectLst/>
                          <a:latin typeface="Times New Roman" panose="02020603050405020304" pitchFamily="18" charset="0"/>
                          <a:cs typeface="Times New Roman" panose="02020603050405020304" pitchFamily="18" charset="0"/>
                        </a:rPr>
                        <a:t>.d</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29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50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3"/>
          <p:cNvSpPr txBox="1">
            <a:spLocks noChangeArrowheads="1"/>
          </p:cNvSpPr>
          <p:nvPr/>
        </p:nvSpPr>
        <p:spPr bwMode="auto">
          <a:xfrm>
            <a:off x="1821284"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21509" name="圆角矩形 23"/>
          <p:cNvSpPr>
            <a:spLocks noChangeArrowheads="1"/>
          </p:cNvSpPr>
          <p:nvPr/>
        </p:nvSpPr>
        <p:spPr bwMode="auto">
          <a:xfrm>
            <a:off x="1475656" y="1816023"/>
            <a:ext cx="6984776" cy="2328297"/>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a:t>
            </a:r>
            <a:r>
              <a:rPr lang="zh-CN" altLang="en-US" sz="2400" b="1" dirty="0">
                <a:latin typeface="Times New Roman" panose="02020603050405020304" pitchFamily="18" charset="0"/>
                <a:cs typeface="Times New Roman" panose="02020603050405020304" pitchFamily="18" charset="0"/>
              </a:rPr>
              <a:t>、</a:t>
            </a:r>
            <a:r>
              <a:rPr lang="zh-CN" altLang="zh-CN" sz="2400" b="1" dirty="0"/>
              <a:t>建筑施工现场的安全由谁负责？</a:t>
            </a:r>
          </a:p>
          <a:p>
            <a:r>
              <a:rPr lang="zh-CN" altLang="zh-CN" sz="2400" dirty="0"/>
              <a:t>答：施工现场安全由建筑施工企业负责。实行施工总承包的，由总承包单位负责。分包单位向总承包单位负责，服从总承包单位对施工现场的安全生产管理。</a:t>
            </a:r>
          </a:p>
        </p:txBody>
      </p:sp>
      <p:grpSp>
        <p:nvGrpSpPr>
          <p:cNvPr id="8" name="组合 18"/>
          <p:cNvGrpSpPr>
            <a:grpSpLocks/>
          </p:cNvGrpSpPr>
          <p:nvPr/>
        </p:nvGrpSpPr>
        <p:grpSpPr bwMode="auto">
          <a:xfrm rot="10800000">
            <a:off x="-7118" y="-2628"/>
            <a:ext cx="9180513" cy="1587500"/>
            <a:chOff x="-25941" y="4360142"/>
            <a:chExt cx="9181274" cy="1588274"/>
          </a:xfrm>
          <a:solidFill>
            <a:srgbClr val="C00000"/>
          </a:solidFill>
        </p:grpSpPr>
        <p:sp>
          <p:nvSpPr>
            <p:cNvPr id="9"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10"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sp>
        <p:nvSpPr>
          <p:cNvPr id="21512" name="矩形 37"/>
          <p:cNvSpPr>
            <a:spLocks noChangeArrowheads="1"/>
          </p:cNvSpPr>
          <p:nvPr/>
        </p:nvSpPr>
        <p:spPr bwMode="auto">
          <a:xfrm rot="1644272">
            <a:off x="6505575" y="42068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法律篇</a:t>
            </a:r>
          </a:p>
        </p:txBody>
      </p:sp>
      <p:cxnSp>
        <p:nvCxnSpPr>
          <p:cNvPr id="13" name="直接连接符 12"/>
          <p:cNvCxnSpPr/>
          <p:nvPr/>
        </p:nvCxnSpPr>
        <p:spPr>
          <a:xfrm>
            <a:off x="1693095" y="4847566"/>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5698"/>
    </mc:Choice>
    <mc:Fallback xmlns="">
      <p:transition advTm="5698"/>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地下建筑的防水方法主要有哪些？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结构自防水；</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表面防水层防水；</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涂抹防水层；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止水带防水。</a:t>
            </a:r>
          </a:p>
        </p:txBody>
      </p:sp>
    </p:spTree>
    <p:extLst>
      <p:ext uri="{BB962C8B-B14F-4D97-AF65-F5344CB8AC3E}">
        <p14:creationId xmlns:p14="http://schemas.microsoft.com/office/powerpoint/2010/main" val="13729045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9045"/>
            <a:ext cx="6984776" cy="244227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61</a:t>
            </a:r>
            <a:r>
              <a:rPr lang="zh-CN" altLang="en-US" sz="2400" b="1" dirty="0">
                <a:latin typeface="Times New Roman" panose="02020603050405020304" pitchFamily="18" charset="0"/>
                <a:cs typeface="Times New Roman" panose="02020603050405020304" pitchFamily="18" charset="0"/>
              </a:rPr>
              <a:t>、</a:t>
            </a:r>
            <a:r>
              <a:rPr lang="zh-CN" altLang="zh-CN" sz="2400" b="1" dirty="0"/>
              <a:t>地下建筑工程的防水层材料有哪几类，其各防水层材料的适用温度有何要求？</a:t>
            </a:r>
            <a:endParaRPr lang="zh-CN" altLang="zh-CN" sz="2400" dirty="0"/>
          </a:p>
          <a:p>
            <a:r>
              <a:rPr lang="zh-CN" altLang="zh-CN" sz="2400" dirty="0"/>
              <a:t>答：地下建筑工程的防水层材料主要有高聚物改性沥青防水卷材、合成高分子防水卷材、有机防水涂料、无机防水涂料、防水混凝土、水泥砂浆等。</a:t>
            </a:r>
          </a:p>
        </p:txBody>
      </p:sp>
      <p:graphicFrame>
        <p:nvGraphicFramePr>
          <p:cNvPr id="2" name="表格 1"/>
          <p:cNvGraphicFramePr>
            <a:graphicFrameLocks noGrp="1"/>
          </p:cNvGraphicFramePr>
          <p:nvPr>
            <p:extLst>
              <p:ext uri="{D42A27DB-BD31-4B8C-83A1-F6EECF244321}">
                <p14:modId xmlns:p14="http://schemas.microsoft.com/office/powerpoint/2010/main" val="4057749239"/>
              </p:ext>
            </p:extLst>
          </p:nvPr>
        </p:nvGraphicFramePr>
        <p:xfrm>
          <a:off x="1403648" y="1316706"/>
          <a:ext cx="6984316" cy="3151509"/>
        </p:xfrm>
        <a:graphic>
          <a:graphicData uri="http://schemas.openxmlformats.org/drawingml/2006/table">
            <a:tbl>
              <a:tblPr firstRow="1" firstCol="1" bandRow="1">
                <a:tableStyleId>{5C22544A-7EE6-4342-B048-85BDC9FD1C3A}</a:tableStyleId>
              </a:tblPr>
              <a:tblGrid>
                <a:gridCol w="3492158">
                  <a:extLst>
                    <a:ext uri="{9D8B030D-6E8A-4147-A177-3AD203B41FA5}">
                      <a16:colId xmlns:a16="http://schemas.microsoft.com/office/drawing/2014/main" val="20000"/>
                    </a:ext>
                  </a:extLst>
                </a:gridCol>
                <a:gridCol w="3492158">
                  <a:extLst>
                    <a:ext uri="{9D8B030D-6E8A-4147-A177-3AD203B41FA5}">
                      <a16:colId xmlns:a16="http://schemas.microsoft.com/office/drawing/2014/main" val="20001"/>
                    </a:ext>
                  </a:extLst>
                </a:gridCol>
              </a:tblGrid>
              <a:tr h="357846">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防水层材料</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施工环境温度</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15693">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高聚物改性沥青防水卷材</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冷粘法不低于</a:t>
                      </a:r>
                      <a:r>
                        <a:rPr lang="en-US" sz="1800" kern="0" dirty="0">
                          <a:effectLst/>
                          <a:latin typeface="Times New Roman" panose="02020603050405020304" pitchFamily="18" charset="0"/>
                          <a:cs typeface="Times New Roman" panose="02020603050405020304" pitchFamily="18" charset="0"/>
                        </a:rPr>
                        <a:t>5</a:t>
                      </a:r>
                      <a:r>
                        <a:rPr lang="zh-CN" sz="1800" kern="0" dirty="0">
                          <a:effectLst/>
                          <a:latin typeface="Times New Roman" panose="02020603050405020304" pitchFamily="18" charset="0"/>
                          <a:cs typeface="Times New Roman" panose="02020603050405020304" pitchFamily="18" charset="0"/>
                        </a:rPr>
                        <a:t>℃，热熔法不低于</a:t>
                      </a:r>
                      <a:r>
                        <a:rPr lang="en-US" sz="1800" kern="0" dirty="0">
                          <a:effectLst/>
                          <a:latin typeface="Times New Roman" panose="02020603050405020304" pitchFamily="18" charset="0"/>
                          <a:cs typeface="Times New Roman" panose="02020603050405020304" pitchFamily="18" charset="0"/>
                        </a:rPr>
                        <a:t>-10</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15693">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合成高分子防水卷材</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冷粘法不低于</a:t>
                      </a:r>
                      <a:r>
                        <a:rPr lang="en-US" sz="1800" kern="0" dirty="0">
                          <a:effectLst/>
                          <a:latin typeface="Times New Roman" panose="02020603050405020304" pitchFamily="18" charset="0"/>
                          <a:cs typeface="Times New Roman" panose="02020603050405020304" pitchFamily="18" charset="0"/>
                        </a:rPr>
                        <a:t>5</a:t>
                      </a:r>
                      <a:r>
                        <a:rPr lang="zh-CN" sz="1800" kern="0" dirty="0">
                          <a:effectLst/>
                          <a:latin typeface="Times New Roman" panose="02020603050405020304" pitchFamily="18" charset="0"/>
                          <a:cs typeface="Times New Roman" panose="02020603050405020304" pitchFamily="18" charset="0"/>
                        </a:rPr>
                        <a:t>℃，热焊接法不低于</a:t>
                      </a:r>
                      <a:r>
                        <a:rPr lang="en-US" sz="1800" kern="0" dirty="0">
                          <a:effectLst/>
                          <a:latin typeface="Times New Roman" panose="02020603050405020304" pitchFamily="18" charset="0"/>
                          <a:cs typeface="Times New Roman" panose="02020603050405020304" pitchFamily="18" charset="0"/>
                        </a:rPr>
                        <a:t>-10</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有机防水涂料</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溶剂型</a:t>
                      </a: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℃，水溶性</a:t>
                      </a: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无机防水涂料</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防水混凝土、水泥砂浆</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729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防水混凝土的抗渗性能，应采用标准条件下养护混凝土抗渗试件的试验结果评定，对于试件的浇注地点有何要求？ </a:t>
            </a:r>
          </a:p>
          <a:p>
            <a:r>
              <a:rPr lang="zh-CN" altLang="zh-CN" sz="2400" dirty="0"/>
              <a:t>答：试件应在浇筑地点制作。</a:t>
            </a:r>
          </a:p>
        </p:txBody>
      </p:sp>
    </p:spTree>
    <p:extLst>
      <p:ext uri="{BB962C8B-B14F-4D97-AF65-F5344CB8AC3E}">
        <p14:creationId xmlns:p14="http://schemas.microsoft.com/office/powerpoint/2010/main" val="13729045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a:solidFill>
                  <a:srgbClr val="FFFFFF"/>
                </a:solidFill>
                <a:latin typeface="微软雅黑" pitchFamily="34" charset="-122"/>
                <a:ea typeface="微软雅黑" pitchFamily="34" charset="-122"/>
              </a:rPr>
              <a:t>规范篇</a:t>
            </a: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地下防水工程施工期间，明挖法的基坑以及暗挖法的竖井、洞口，必须保持地下水位稳定在基底多少米以下，必要时应采取降水措施？</a:t>
            </a:r>
          </a:p>
          <a:p>
            <a:r>
              <a:rPr lang="zh-CN" altLang="zh-CN" sz="2400" dirty="0"/>
              <a:t>答：</a:t>
            </a:r>
            <a:r>
              <a:rPr lang="en-US" altLang="zh-CN" sz="2400" dirty="0">
                <a:latin typeface="Times New Roman" panose="02020603050405020304" pitchFamily="18" charset="0"/>
                <a:cs typeface="Times New Roman" panose="02020603050405020304" pitchFamily="18" charset="0"/>
              </a:rPr>
              <a:t>0.5m</a:t>
            </a:r>
            <a:r>
              <a:rPr lang="zh-CN" altLang="zh-CN" sz="2400" dirty="0"/>
              <a:t>。</a:t>
            </a:r>
          </a:p>
        </p:txBody>
      </p:sp>
    </p:spTree>
    <p:extLst>
      <p:ext uri="{BB962C8B-B14F-4D97-AF65-F5344CB8AC3E}">
        <p14:creationId xmlns:p14="http://schemas.microsoft.com/office/powerpoint/2010/main" val="1372904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3"/>
          <p:cNvSpPr txBox="1">
            <a:spLocks noChangeArrowheads="1"/>
          </p:cNvSpPr>
          <p:nvPr/>
        </p:nvSpPr>
        <p:spPr bwMode="auto">
          <a:xfrm>
            <a:off x="1547664" y="2328192"/>
            <a:ext cx="2768600" cy="830263"/>
          </a:xfrm>
          <a:prstGeom prst="rect">
            <a:avLst/>
          </a:prstGeom>
          <a:solidFill>
            <a:srgbClr val="014C83"/>
          </a:solidFill>
          <a:ln w="9525">
            <a:solidFill>
              <a:srgbClr val="014C83"/>
            </a:solidFill>
            <a:miter lim="800000"/>
            <a:headEnd/>
            <a:tailEnd/>
          </a:ln>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800" dirty="0">
                <a:solidFill>
                  <a:schemeClr val="bg1"/>
                </a:solidFill>
                <a:ea typeface="黑体" pitchFamily="49" charset="-122"/>
              </a:rPr>
              <a:t>Thank you</a:t>
            </a:r>
            <a:endParaRPr lang="zh-CN" altLang="en-US" sz="4800" dirty="0">
              <a:solidFill>
                <a:schemeClr val="bg1"/>
              </a:solidFill>
              <a:ea typeface="黑体" pitchFamily="49" charset="-122"/>
            </a:endParaRPr>
          </a:p>
        </p:txBody>
      </p:sp>
      <p:sp>
        <p:nvSpPr>
          <p:cNvPr id="18" name="矩形 17"/>
          <p:cNvSpPr/>
          <p:nvPr/>
        </p:nvSpPr>
        <p:spPr bwMode="auto">
          <a:xfrm>
            <a:off x="45894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19" name="矩形 18"/>
          <p:cNvSpPr/>
          <p:nvPr/>
        </p:nvSpPr>
        <p:spPr bwMode="auto">
          <a:xfrm>
            <a:off x="47418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0" name="矩形 19"/>
          <p:cNvSpPr/>
          <p:nvPr/>
        </p:nvSpPr>
        <p:spPr bwMode="auto">
          <a:xfrm>
            <a:off x="48942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1" name="矩形 20"/>
          <p:cNvSpPr/>
          <p:nvPr/>
        </p:nvSpPr>
        <p:spPr bwMode="auto">
          <a:xfrm>
            <a:off x="50466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2" name="矩形 21"/>
          <p:cNvSpPr/>
          <p:nvPr/>
        </p:nvSpPr>
        <p:spPr bwMode="auto">
          <a:xfrm>
            <a:off x="51990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3" name="矩形 22"/>
          <p:cNvSpPr/>
          <p:nvPr/>
        </p:nvSpPr>
        <p:spPr bwMode="auto">
          <a:xfrm>
            <a:off x="53514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4" name="矩形 23"/>
          <p:cNvSpPr/>
          <p:nvPr/>
        </p:nvSpPr>
        <p:spPr bwMode="auto">
          <a:xfrm>
            <a:off x="55038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5" name="剪去单角的矩形 24"/>
          <p:cNvSpPr/>
          <p:nvPr/>
        </p:nvSpPr>
        <p:spPr bwMode="auto">
          <a:xfrm flipV="1">
            <a:off x="5656263" y="2727325"/>
            <a:ext cx="3411537" cy="127000"/>
          </a:xfrm>
          <a:prstGeom prst="snip1Rect">
            <a:avLst>
              <a:gd name="adj" fmla="val 50000"/>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6" name="矩形 25"/>
          <p:cNvSpPr/>
          <p:nvPr/>
        </p:nvSpPr>
        <p:spPr bwMode="auto">
          <a:xfrm>
            <a:off x="44370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35" name="矩形 34"/>
          <p:cNvSpPr/>
          <p:nvPr/>
        </p:nvSpPr>
        <p:spPr bwMode="auto">
          <a:xfrm>
            <a:off x="0" y="2743324"/>
            <a:ext cx="1439863"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Tree>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6229</TotalTime>
  <Words>5897</Words>
  <Application>Microsoft Office PowerPoint</Application>
  <PresentationFormat>全屏显示(16:10)</PresentationFormat>
  <Paragraphs>558</Paragraphs>
  <Slides>94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94</vt:i4>
      </vt:variant>
    </vt:vector>
  </HeadingPairs>
  <TitlesOfParts>
    <vt:vector size="105" baseType="lpstr">
      <vt:lpstr>微软雅黑</vt:lpstr>
      <vt:lpstr>华文行楷</vt:lpstr>
      <vt:lpstr>华文细黑</vt:lpstr>
      <vt:lpstr>Franklin Gothic Medium</vt:lpstr>
      <vt:lpstr>Times New Roman</vt:lpstr>
      <vt:lpstr>Arial</vt:lpstr>
      <vt:lpstr>华文琥珀</vt:lpstr>
      <vt:lpstr>Calibri</vt:lpstr>
      <vt:lpstr>华文彩云</vt:lpstr>
      <vt:lpstr>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LiuBin</dc:creator>
  <cp:lastModifiedBy>Administrator</cp:lastModifiedBy>
  <cp:revision>455</cp:revision>
  <dcterms:modified xsi:type="dcterms:W3CDTF">2020-12-21T11:30:45Z</dcterms:modified>
</cp:coreProperties>
</file>