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10"/>
  </p:notesMasterIdLst>
  <p:sldIdLst>
    <p:sldId id="256" r:id="rId4"/>
    <p:sldId id="317" r:id="rId5"/>
    <p:sldId id="499" r:id="rId6"/>
    <p:sldId id="500" r:id="rId7"/>
    <p:sldId id="380" r:id="rId8"/>
    <p:sldId id="265" r:id="rId9"/>
    <p:sldId id="379" r:id="rId11"/>
    <p:sldId id="377" r:id="rId12"/>
    <p:sldId id="381" r:id="rId13"/>
    <p:sldId id="501" r:id="rId14"/>
    <p:sldId id="385" r:id="rId15"/>
    <p:sldId id="386" r:id="rId16"/>
    <p:sldId id="387" r:id="rId17"/>
    <p:sldId id="496" r:id="rId18"/>
    <p:sldId id="388" r:id="rId19"/>
    <p:sldId id="389" r:id="rId20"/>
    <p:sldId id="497" r:id="rId21"/>
    <p:sldId id="390" r:id="rId22"/>
    <p:sldId id="394" r:id="rId23"/>
    <p:sldId id="391" r:id="rId24"/>
    <p:sldId id="395" r:id="rId25"/>
    <p:sldId id="502" r:id="rId26"/>
    <p:sldId id="403" r:id="rId27"/>
    <p:sldId id="405" r:id="rId28"/>
    <p:sldId id="406" r:id="rId29"/>
    <p:sldId id="407" r:id="rId30"/>
    <p:sldId id="404" r:id="rId31"/>
    <p:sldId id="503" r:id="rId32"/>
    <p:sldId id="417" r:id="rId33"/>
    <p:sldId id="489" r:id="rId34"/>
    <p:sldId id="409" r:id="rId35"/>
    <p:sldId id="410" r:id="rId36"/>
    <p:sldId id="411" r:id="rId37"/>
    <p:sldId id="413" r:id="rId38"/>
    <p:sldId id="400" r:id="rId39"/>
    <p:sldId id="498" r:id="rId40"/>
    <p:sldId id="504" r:id="rId41"/>
    <p:sldId id="421" r:id="rId42"/>
    <p:sldId id="422" r:id="rId43"/>
    <p:sldId id="423" r:id="rId44"/>
    <p:sldId id="424" r:id="rId45"/>
    <p:sldId id="425" r:id="rId46"/>
    <p:sldId id="426" r:id="rId47"/>
    <p:sldId id="429" r:id="rId48"/>
    <p:sldId id="433" r:id="rId49"/>
    <p:sldId id="434" r:id="rId50"/>
    <p:sldId id="437" r:id="rId51"/>
    <p:sldId id="438" r:id="rId52"/>
    <p:sldId id="439" r:id="rId53"/>
    <p:sldId id="442" r:id="rId54"/>
    <p:sldId id="444" r:id="rId55"/>
    <p:sldId id="448" r:id="rId56"/>
    <p:sldId id="449" r:id="rId57"/>
    <p:sldId id="450" r:id="rId58"/>
    <p:sldId id="452" r:id="rId59"/>
    <p:sldId id="453" r:id="rId60"/>
    <p:sldId id="454" r:id="rId61"/>
    <p:sldId id="458" r:id="rId62"/>
    <p:sldId id="460" r:id="rId63"/>
    <p:sldId id="461" r:id="rId64"/>
    <p:sldId id="462" r:id="rId65"/>
    <p:sldId id="463" r:id="rId66"/>
    <p:sldId id="464" r:id="rId67"/>
    <p:sldId id="465" r:id="rId68"/>
    <p:sldId id="466" r:id="rId69"/>
    <p:sldId id="470" r:id="rId70"/>
    <p:sldId id="472" r:id="rId71"/>
    <p:sldId id="478" r:id="rId72"/>
    <p:sldId id="479" r:id="rId73"/>
    <p:sldId id="482" r:id="rId74"/>
    <p:sldId id="505" r:id="rId75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3300"/>
    <a:srgbClr val="3399FF"/>
    <a:srgbClr val="66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876" y="-102"/>
      </p:cViewPr>
      <p:guideLst>
        <p:guide orient="horz" pos="2160"/>
        <p:guide pos="3840"/>
        <p:guide pos="7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8" Type="http://schemas.openxmlformats.org/officeDocument/2006/relationships/tableStyles" Target="tableStyles.xml"/><Relationship Id="rId77" Type="http://schemas.openxmlformats.org/officeDocument/2006/relationships/viewProps" Target="viewProps.xml"/><Relationship Id="rId76" Type="http://schemas.openxmlformats.org/officeDocument/2006/relationships/presProps" Target="presProps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7" Type="http://schemas.openxmlformats.org/officeDocument/2006/relationships/slide" Target="slides/slide4.xml"/><Relationship Id="rId69" Type="http://schemas.openxmlformats.org/officeDocument/2006/relationships/slide" Target="slides/slide65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0" Type="http://schemas.openxmlformats.org/officeDocument/2006/relationships/slide" Target="slides/slide56.xml"/><Relationship Id="rId6" Type="http://schemas.openxmlformats.org/officeDocument/2006/relationships/slide" Target="slides/slide3.xml"/><Relationship Id="rId59" Type="http://schemas.openxmlformats.org/officeDocument/2006/relationships/slide" Target="slides/slide55.xml"/><Relationship Id="rId58" Type="http://schemas.openxmlformats.org/officeDocument/2006/relationships/slide" Target="slides/slide54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slide" Target="slides/slide2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284" name="Rectangle 4"/>
          <p:cNvSpPr>
            <a:spLocks noRo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98307" name="Rectangle 2"/>
          <p:cNvSpPr>
            <a:spLocks noRot="1" noTextEdit="1"/>
          </p:cNvSpPr>
          <p:nvPr>
            <p:ph type="sldImg"/>
          </p:nvPr>
        </p:nvSpPr>
        <p:spPr>
          <a:xfrm>
            <a:off x="-95250" y="473075"/>
            <a:ext cx="7048500" cy="3965575"/>
          </a:xfrm>
        </p:spPr>
      </p:sp>
      <p:sp>
        <p:nvSpPr>
          <p:cNvPr id="98308" name="Rectangle 3"/>
          <p:cNvSpPr>
            <a:spLocks noGrp="1"/>
          </p:cNvSpPr>
          <p:nvPr>
            <p:ph type="body" idx="1"/>
          </p:nvPr>
        </p:nvSpPr>
        <p:spPr>
          <a:xfrm>
            <a:off x="827088" y="4581525"/>
            <a:ext cx="5203825" cy="3900488"/>
          </a:xfrm>
        </p:spPr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88914"/>
            <a:ext cx="10972800" cy="50323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标题，文本与剪贴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88914"/>
            <a:ext cx="10972800" cy="50323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88914"/>
            <a:ext cx="10972800" cy="50323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PPT\建筑安全生产注安辅导\注安课程PPT模板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911424" y="2852936"/>
            <a:ext cx="6144683" cy="1920213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/>
          <a:p>
            <a:pPr algn="r" eaLnBrk="1" hangingPunct="1">
              <a:buChar char="•"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45663" y="165100"/>
            <a:ext cx="1919287" cy="622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内容占位符 8"/>
          <p:cNvSpPr>
            <a:spLocks noGrp="1"/>
          </p:cNvSpPr>
          <p:nvPr>
            <p:ph sz="quarter" idx="10"/>
          </p:nvPr>
        </p:nvSpPr>
        <p:spPr>
          <a:xfrm>
            <a:off x="4368800" y="2948518"/>
            <a:ext cx="5952067" cy="96096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/>
          <a:p>
            <a:pPr algn="r" eaLnBrk="1" hangingPunct="1">
              <a:buChar char="•"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PPT\建筑安全生产注安辅导\注安课程PPT模板-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587"/>
            <a:ext cx="12192000" cy="685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/>
          <a:p>
            <a:pPr algn="r" eaLnBrk="1" hangingPunct="1">
              <a:buChar char="•"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3"/>
          <p:cNvPicPr>
            <a:picLocks noChangeAspect="1"/>
          </p:cNvPicPr>
          <p:nvPr userDrawn="1"/>
        </p:nvPicPr>
        <p:blipFill>
          <a:blip r:embed="rId2"/>
          <a:srcRect l="14746" t="14301" r="-2" b="13251"/>
          <a:stretch>
            <a:fillRect/>
          </a:stretch>
        </p:blipFill>
        <p:spPr>
          <a:xfrm>
            <a:off x="6350" y="0"/>
            <a:ext cx="100266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-3472" y="10159"/>
            <a:ext cx="12192000" cy="6858000"/>
          </a:xfrm>
          <a:prstGeom prst="rect">
            <a:avLst/>
          </a:prstGeom>
          <a:blipFill dpi="0" rotWithShape="1">
            <a:blip r:embed="rId3"/>
            <a:srcRect/>
            <a:tile tx="0" ty="1092200" sx="100000" sy="100000" flip="y" algn="br"/>
          </a:blipFill>
          <a:ln>
            <a:noFill/>
          </a:ln>
        </p:spPr>
        <p:txBody>
          <a:bodyPr lIns="91414" tIns="45707" rIns="91414" bIns="45707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271963" y="0"/>
            <a:ext cx="7962900" cy="686911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lIns="91414" tIns="45707" rIns="91414" bIns="45707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日期占位符 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/>
          <a:p>
            <a:pPr algn="r" eaLnBrk="1" hangingPunct="1">
              <a:buChar char="•"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hone 6 float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095" tIns="48547" rIns="97095" bIns="48547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31800" y="673100"/>
            <a:ext cx="9983788" cy="0"/>
          </a:xfrm>
          <a:prstGeom prst="line">
            <a:avLst/>
          </a:prstGeom>
          <a:ln w="9525">
            <a:solidFill>
              <a:srgbClr val="2E743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5" name="组合 9"/>
          <p:cNvGrpSpPr/>
          <p:nvPr userDrawn="1"/>
        </p:nvGrpSpPr>
        <p:grpSpPr>
          <a:xfrm>
            <a:off x="10548938" y="0"/>
            <a:ext cx="1643062" cy="673100"/>
            <a:chOff x="11125200" y="0"/>
            <a:chExt cx="1733550" cy="709542"/>
          </a:xfrm>
        </p:grpSpPr>
        <p:sp>
          <p:nvSpPr>
            <p:cNvPr id="11" name="矩形 10"/>
            <p:cNvSpPr/>
            <p:nvPr/>
          </p:nvSpPr>
          <p:spPr>
            <a:xfrm>
              <a:off x="11125200" y="0"/>
              <a:ext cx="1733550" cy="709542"/>
            </a:xfrm>
            <a:prstGeom prst="rect">
              <a:avLst/>
            </a:pr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Content Placeholder 2"/>
            <p:cNvSpPr txBox="1"/>
            <p:nvPr/>
          </p:nvSpPr>
          <p:spPr>
            <a:xfrm>
              <a:off x="11307353" y="64770"/>
              <a:ext cx="1386718" cy="527368"/>
            </a:xfrm>
            <a:prstGeom prst="rect">
              <a:avLst/>
            </a:prstGeom>
          </p:spPr>
          <p:txBody>
            <a:bodyPr vert="horz" lIns="96435" tIns="48218" rIns="96435" bIns="4821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4F81BD">
                    <a:lumMod val="75000"/>
                  </a:srgbClr>
                </a:buClr>
                <a:buSzPct val="145000"/>
                <a:buFont typeface="Arial" panose="020B0604020202020204"/>
                <a:buNone/>
                <a:defRPr/>
              </a:pPr>
              <a:r>
                <a:rPr kumimoji="0" lang="en-US" sz="3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  <a:cs typeface="+mn-cs"/>
                  <a:sym typeface="+mn-lt"/>
                </a:rPr>
                <a:t>EHS</a:t>
              </a:r>
              <a:endPara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15" descr="地理时间 » 自然光谱：Eric Cah..."/>
          <p:cNvPicPr>
            <a:picLocks noChangeAspect="1"/>
          </p:cNvPicPr>
          <p:nvPr userDrawn="1"/>
        </p:nvPicPr>
        <p:blipFill>
          <a:blip r:embed="rId15"/>
          <a:srcRect t="32719" r="6306" b="2594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 eaLnBrk="1" hangingPunct="1">
              <a:buFontTx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 eaLnBrk="1" hangingPunct="1">
              <a:buFontTx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/>
          <a:lstStyle>
            <a:lvl1pPr algn="r">
              <a:buFont typeface="Arial" panose="020B0604020202020204" pitchFamily="34" charset="0"/>
              <a:defRPr sz="1600">
                <a:solidFill>
                  <a:srgbClr val="898989"/>
                </a:solidFill>
              </a:defRPr>
            </a:lvl1pPr>
          </a:lstStyle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0.pn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image" Target="../media/image21.jpeg"/><Relationship Id="rId1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image" Target="../media/image31.jpeg"/></Relationships>
</file>

<file path=ppt/slides/_rels/slide4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image" Target="../media/image36.jpeg"/></Relationships>
</file>

<file path=ppt/slides/_rels/slide4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hyperlink" Target="javascript:ClickThumbnail(40)" TargetMode="External"/></Relationships>
</file>

<file path=ppt/slides/_rels/slide4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4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image" Target="../media/image43.jpeg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image" Target="../media/image44.jpeg"/></Relationships>
</file>

<file path=ppt/slides/_rels/slide5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image" Target="../media/image48.jpeg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image" Target="../media/image49.jpeg"/></Relationships>
</file>

<file path=ppt/slides/_rels/slide5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image" Target="../media/image52.jpeg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image" Target="../media/image53.jpeg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image" Target="../media/image54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image" Target="../media/image55.jpeg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image" Target="../media/image56.jpeg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image" Target="../media/image57.jpeg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image" Target="../media/image58.jpeg"/></Relationships>
</file>

<file path=ppt/slides/_rels/slide6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image" Target="../media/image59.jpeg"/></Relationships>
</file>

<file path=ppt/slides/_rels/slide6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image" Target="../media/image60.jpeg"/></Relationships>
</file>

<file path=ppt/slides/_rels/slide6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image" Target="../media/image62.jpeg"/><Relationship Id="rId1" Type="http://schemas.openxmlformats.org/officeDocument/2006/relationships/image" Target="../media/image61.jpeg"/></Relationships>
</file>

<file path=ppt/slides/_rels/slide6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image" Target="../media/image63.jpeg"/></Relationships>
</file>

<file path=ppt/slides/_rels/slide6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image" Target="../media/image65.jpeg"/><Relationship Id="rId1" Type="http://schemas.openxmlformats.org/officeDocument/2006/relationships/image" Target="../media/image64.jpeg"/></Relationships>
</file>

<file path=ppt/slides/_rels/slide6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image" Target="../media/image67.jpeg"/><Relationship Id="rId1" Type="http://schemas.openxmlformats.org/officeDocument/2006/relationships/image" Target="../media/image66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7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image" Target="../media/image69.jpeg"/><Relationship Id="rId1" Type="http://schemas.openxmlformats.org/officeDocument/2006/relationships/image" Target="../media/image68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jpe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1506" name="图片 2"/>
          <p:cNvPicPr>
            <a:picLocks noChangeAspect="1"/>
          </p:cNvPicPr>
          <p:nvPr/>
        </p:nvPicPr>
        <p:blipFill>
          <a:blip r:embed="rId1"/>
          <a:srcRect l="8066" b="22725"/>
          <a:stretch>
            <a:fillRect/>
          </a:stretch>
        </p:blipFill>
        <p:spPr>
          <a:xfrm>
            <a:off x="0" y="-14287"/>
            <a:ext cx="12192000" cy="688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平行四边形 8"/>
          <p:cNvSpPr/>
          <p:nvPr/>
        </p:nvSpPr>
        <p:spPr>
          <a:xfrm flipH="1">
            <a:off x="5303838" y="-14287"/>
            <a:ext cx="3384550" cy="4164013"/>
          </a:xfrm>
          <a:prstGeom prst="parallelogram">
            <a:avLst>
              <a:gd name="adj" fmla="val 5523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5003800" y="4125913"/>
            <a:ext cx="3671888" cy="2708275"/>
          </a:xfrm>
          <a:prstGeom prst="parallelogram">
            <a:avLst>
              <a:gd name="adj" fmla="val 796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平行四边形 2"/>
          <p:cNvSpPr/>
          <p:nvPr/>
        </p:nvSpPr>
        <p:spPr>
          <a:xfrm flipH="1">
            <a:off x="5448300" y="-14287"/>
            <a:ext cx="3384550" cy="4164013"/>
          </a:xfrm>
          <a:prstGeom prst="parallelogram">
            <a:avLst>
              <a:gd name="adj" fmla="val 552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平行四边形 7"/>
          <p:cNvSpPr/>
          <p:nvPr/>
        </p:nvSpPr>
        <p:spPr>
          <a:xfrm>
            <a:off x="5159375" y="4149725"/>
            <a:ext cx="3673475" cy="2708275"/>
          </a:xfrm>
          <a:prstGeom prst="parallelogram">
            <a:avLst>
              <a:gd name="adj" fmla="val 79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6407150" y="-25400"/>
            <a:ext cx="5929313" cy="6908800"/>
          </a:xfrm>
          <a:custGeom>
            <a:avLst/>
            <a:gdLst>
              <a:gd name="connsiteX0" fmla="*/ 435429 w 5791200"/>
              <a:gd name="connsiteY0" fmla="*/ 0 h 6908800"/>
              <a:gd name="connsiteX1" fmla="*/ 1262743 w 5791200"/>
              <a:gd name="connsiteY1" fmla="*/ 4209143 h 6908800"/>
              <a:gd name="connsiteX2" fmla="*/ 0 w 5791200"/>
              <a:gd name="connsiteY2" fmla="*/ 6908800 h 6908800"/>
              <a:gd name="connsiteX3" fmla="*/ 5791200 w 5791200"/>
              <a:gd name="connsiteY3" fmla="*/ 6908800 h 6908800"/>
              <a:gd name="connsiteX4" fmla="*/ 5747657 w 5791200"/>
              <a:gd name="connsiteY4" fmla="*/ 14514 h 6908800"/>
              <a:gd name="connsiteX5" fmla="*/ 435429 w 5791200"/>
              <a:gd name="connsiteY5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1200" h="6908800">
                <a:moveTo>
                  <a:pt x="435429" y="0"/>
                </a:moveTo>
                <a:lnTo>
                  <a:pt x="1262743" y="4209143"/>
                </a:lnTo>
                <a:lnTo>
                  <a:pt x="0" y="6908800"/>
                </a:lnTo>
                <a:lnTo>
                  <a:pt x="5791200" y="6908800"/>
                </a:lnTo>
                <a:lnTo>
                  <a:pt x="5747657" y="14514"/>
                </a:lnTo>
                <a:lnTo>
                  <a:pt x="4354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12" name="Rectangle 7"/>
          <p:cNvSpPr/>
          <p:nvPr/>
        </p:nvSpPr>
        <p:spPr>
          <a:xfrm>
            <a:off x="6932613" y="2555875"/>
            <a:ext cx="5262562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zh-CN" altLang="en-US" sz="48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许可管理实施细则 </a:t>
            </a:r>
            <a:endParaRPr lang="zh-CN" altLang="en-US" sz="48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513" name="矩形 4"/>
          <p:cNvSpPr/>
          <p:nvPr/>
        </p:nvSpPr>
        <p:spPr>
          <a:xfrm>
            <a:off x="7929563" y="1268413"/>
            <a:ext cx="3262312" cy="1016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zh-CN" altLang="en-US" sz="60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高处作业</a:t>
            </a:r>
            <a:endParaRPr lang="en-US" altLang="zh-CN" sz="60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91388" y="4354513"/>
            <a:ext cx="15414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培训讲师：</a:t>
            </a:r>
            <a:endParaRPr kumimoji="0" lang="zh-CN" altLang="en-US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17088" y="4354513"/>
            <a:ext cx="15398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培训日期：</a:t>
            </a:r>
            <a:endParaRPr kumimoji="0" lang="zh-CN" altLang="en-US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7" r="48492" b="22725"/>
          <a:stretch>
            <a:fillRect/>
          </a:stretch>
        </p:blipFill>
        <p:spPr bwMode="auto">
          <a:xfrm>
            <a:off x="-24679" y="-26987"/>
            <a:ext cx="5257079" cy="6884987"/>
          </a:xfrm>
          <a:custGeom>
            <a:avLst/>
            <a:gdLst>
              <a:gd name="connsiteX0" fmla="*/ 3893082 w 5761136"/>
              <a:gd name="connsiteY0" fmla="*/ 100879 h 6884988"/>
              <a:gd name="connsiteX1" fmla="*/ 3995836 w 5761136"/>
              <a:gd name="connsiteY1" fmla="*/ 306388 h 6884988"/>
              <a:gd name="connsiteX2" fmla="*/ 3979432 w 5761136"/>
              <a:gd name="connsiteY2" fmla="*/ 294085 h 6884988"/>
              <a:gd name="connsiteX3" fmla="*/ 3895470 w 5761136"/>
              <a:gd name="connsiteY3" fmla="*/ 108574 h 6884988"/>
              <a:gd name="connsiteX4" fmla="*/ 0 w 5761136"/>
              <a:gd name="connsiteY4" fmla="*/ 0 h 6884988"/>
              <a:gd name="connsiteX5" fmla="*/ 3861775 w 5761136"/>
              <a:gd name="connsiteY5" fmla="*/ 0 h 6884988"/>
              <a:gd name="connsiteX6" fmla="*/ 3893082 w 5761136"/>
              <a:gd name="connsiteY6" fmla="*/ 100879 h 6884988"/>
              <a:gd name="connsiteX7" fmla="*/ 3881536 w 5761136"/>
              <a:gd name="connsiteY7" fmla="*/ 77788 h 6884988"/>
              <a:gd name="connsiteX8" fmla="*/ 3895470 w 5761136"/>
              <a:gd name="connsiteY8" fmla="*/ 108574 h 6884988"/>
              <a:gd name="connsiteX9" fmla="*/ 3945036 w 5761136"/>
              <a:gd name="connsiteY9" fmla="*/ 268288 h 6884988"/>
              <a:gd name="connsiteX10" fmla="*/ 3979432 w 5761136"/>
              <a:gd name="connsiteY10" fmla="*/ 294085 h 6884988"/>
              <a:gd name="connsiteX11" fmla="*/ 5761136 w 5761136"/>
              <a:gd name="connsiteY11" fmla="*/ 4230688 h 6884988"/>
              <a:gd name="connsiteX12" fmla="*/ 3655142 w 5761136"/>
              <a:gd name="connsiteY12" fmla="*/ 6884988 h 6884988"/>
              <a:gd name="connsiteX13" fmla="*/ 0 w 5761136"/>
              <a:gd name="connsiteY13" fmla="*/ 6884988 h 688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61136" h="6884988">
                <a:moveTo>
                  <a:pt x="3893082" y="100879"/>
                </a:moveTo>
                <a:lnTo>
                  <a:pt x="3995836" y="306388"/>
                </a:lnTo>
                <a:lnTo>
                  <a:pt x="3979432" y="294085"/>
                </a:lnTo>
                <a:lnTo>
                  <a:pt x="3895470" y="108574"/>
                </a:lnTo>
                <a:close/>
                <a:moveTo>
                  <a:pt x="0" y="0"/>
                </a:moveTo>
                <a:lnTo>
                  <a:pt x="3861775" y="0"/>
                </a:lnTo>
                <a:lnTo>
                  <a:pt x="3893082" y="100879"/>
                </a:lnTo>
                <a:lnTo>
                  <a:pt x="3881536" y="77788"/>
                </a:lnTo>
                <a:lnTo>
                  <a:pt x="3895470" y="108574"/>
                </a:lnTo>
                <a:lnTo>
                  <a:pt x="3945036" y="268288"/>
                </a:lnTo>
                <a:lnTo>
                  <a:pt x="3979432" y="294085"/>
                </a:lnTo>
                <a:lnTo>
                  <a:pt x="5761136" y="4230688"/>
                </a:lnTo>
                <a:lnTo>
                  <a:pt x="3655142" y="6884988"/>
                </a:lnTo>
                <a:lnTo>
                  <a:pt x="0" y="688498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平行四边形 2"/>
          <p:cNvSpPr/>
          <p:nvPr/>
        </p:nvSpPr>
        <p:spPr>
          <a:xfrm flipH="1">
            <a:off x="3084513" y="-26987"/>
            <a:ext cx="3371850" cy="4189413"/>
          </a:xfrm>
          <a:prstGeom prst="parallelogram">
            <a:avLst>
              <a:gd name="adj" fmla="val 5523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平行四边形 3"/>
          <p:cNvSpPr/>
          <p:nvPr/>
        </p:nvSpPr>
        <p:spPr>
          <a:xfrm>
            <a:off x="2782888" y="4138613"/>
            <a:ext cx="3673475" cy="2719388"/>
          </a:xfrm>
          <a:prstGeom prst="parallelogram">
            <a:avLst>
              <a:gd name="adj" fmla="val 796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平行四边形 6"/>
          <p:cNvSpPr/>
          <p:nvPr/>
        </p:nvSpPr>
        <p:spPr>
          <a:xfrm flipH="1">
            <a:off x="6075363" y="2941638"/>
            <a:ext cx="1492250" cy="974725"/>
          </a:xfrm>
          <a:prstGeom prst="parallelogram">
            <a:avLst>
              <a:gd name="adj" fmla="val 458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750" name="文本框 8"/>
          <p:cNvSpPr txBox="1"/>
          <p:nvPr/>
        </p:nvSpPr>
        <p:spPr>
          <a:xfrm>
            <a:off x="6288088" y="2828925"/>
            <a:ext cx="10668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7200" dirty="0">
                <a:solidFill>
                  <a:schemeClr val="bg1"/>
                </a:solidFill>
                <a:latin typeface="Adobe Garamond Pro Bold" pitchFamily="18" charset="0"/>
              </a:rPr>
              <a:t>2</a:t>
            </a:r>
            <a:endParaRPr lang="zh-CN" altLang="en-US" sz="72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408863" y="3059113"/>
            <a:ext cx="48006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高处作业许可管理流程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/>
          </p:cNvSpPr>
          <p:nvPr>
            <p:ph idx="4294967295"/>
          </p:nvPr>
        </p:nvSpPr>
        <p:spPr>
          <a:xfrm>
            <a:off x="944563" y="1546225"/>
            <a:ext cx="9975850" cy="4244975"/>
          </a:xfrm>
          <a:prstGeom prst="rect">
            <a:avLst/>
          </a:prstGeom>
          <a:noFill/>
          <a:ln w="28575">
            <a:noFill/>
          </a:ln>
        </p:spPr>
        <p:txBody>
          <a:bodyPr lIns="90380" tIns="45191" rIns="90380" bIns="45191">
            <a:spAutoFit/>
          </a:bodyPr>
          <a:p>
            <a:pPr marL="358775" indent="-358775" algn="just"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公司实行高处作业许可管理。凡进行高处作业，必须办理高处作业许可证。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8775" indent="-358775" algn="just"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作业申请人（现场作业负责人）提出作业申请，办理作业许可证。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8775" indent="-358775" algn="just"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作业前由作业单位提出申请，作业单位现场负责人应实地管理作业许可所涵盖的工作，对作业许可证填写的内容签字确认并组织开展安全工作分析，制定坠落防控措施，填写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工作前安全分析表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8775" indent="-358775" algn="just"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二级、三级、特级高处作业，应编制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坠落预防计划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8775" indent="-358775" algn="just"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三级、特级高处作业还应制定专项应急预案。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8775" indent="-358775" algn="just"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对于频繁作业，进行了风险识别和控制并有操作规程的，可不办理高处作业许可证。如钻井作业、井下作业、更换路灯等。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1082675" y="606425"/>
            <a:ext cx="377666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高处作业许可</a:t>
            </a: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——</a:t>
            </a:r>
            <a:r>
              <a:rPr kumimoji="0" lang="zh-CN" altLang="en-US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申请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圆角矩形 2"/>
          <p:cNvSpPr/>
          <p:nvPr/>
        </p:nvSpPr>
        <p:spPr>
          <a:xfrm rot="2700000">
            <a:off x="546894" y="697706"/>
            <a:ext cx="330200" cy="328613"/>
          </a:xfrm>
          <a:prstGeom prst="roundRect">
            <a:avLst>
              <a:gd name="adj" fmla="val 406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775" name="Shape 47668"/>
          <p:cNvSpPr/>
          <p:nvPr/>
        </p:nvSpPr>
        <p:spPr>
          <a:xfrm>
            <a:off x="617538" y="773113"/>
            <a:ext cx="188912" cy="1889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2147483647"/>
              </a:cxn>
              <a:cxn ang="5898240">
                <a:pos x="2147483647" y="2147483647"/>
              </a:cxn>
              <a:cxn ang="11796480">
                <a:pos x="2147483647" y="2147483647"/>
              </a:cxn>
              <a:cxn ang="1769472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2260" y="14462"/>
                </a:moveTo>
                <a:cubicBezTo>
                  <a:pt x="10237" y="15268"/>
                  <a:pt x="7944" y="14282"/>
                  <a:pt x="7138" y="12260"/>
                </a:cubicBezTo>
                <a:cubicBezTo>
                  <a:pt x="6332" y="10238"/>
                  <a:pt x="7318" y="7944"/>
                  <a:pt x="9340" y="7138"/>
                </a:cubicBezTo>
                <a:cubicBezTo>
                  <a:pt x="11363" y="6332"/>
                  <a:pt x="13656" y="7318"/>
                  <a:pt x="14462" y="9340"/>
                </a:cubicBezTo>
                <a:cubicBezTo>
                  <a:pt x="15268" y="11362"/>
                  <a:pt x="14282" y="13656"/>
                  <a:pt x="12260" y="14462"/>
                </a:cubicBezTo>
                <a:close/>
                <a:moveTo>
                  <a:pt x="19602" y="9782"/>
                </a:moveTo>
                <a:cubicBezTo>
                  <a:pt x="20834" y="9090"/>
                  <a:pt x="21600" y="8617"/>
                  <a:pt x="21600" y="8617"/>
                </a:cubicBezTo>
                <a:lnTo>
                  <a:pt x="20140" y="4954"/>
                </a:lnTo>
                <a:cubicBezTo>
                  <a:pt x="20140" y="4954"/>
                  <a:pt x="19254" y="5138"/>
                  <a:pt x="17878" y="5484"/>
                </a:cubicBezTo>
                <a:cubicBezTo>
                  <a:pt x="17340" y="4770"/>
                  <a:pt x="16700" y="4141"/>
                  <a:pt x="15975" y="3619"/>
                </a:cubicBezTo>
                <a:cubicBezTo>
                  <a:pt x="16319" y="2115"/>
                  <a:pt x="16483" y="1130"/>
                  <a:pt x="16483" y="1130"/>
                </a:cubicBezTo>
                <a:lnTo>
                  <a:pt x="13896" y="17"/>
                </a:lnTo>
                <a:cubicBezTo>
                  <a:pt x="13896" y="17"/>
                  <a:pt x="13292" y="816"/>
                  <a:pt x="12435" y="2100"/>
                </a:cubicBezTo>
                <a:cubicBezTo>
                  <a:pt x="11667" y="1958"/>
                  <a:pt x="9929" y="1990"/>
                  <a:pt x="9794" y="2006"/>
                </a:cubicBezTo>
                <a:cubicBezTo>
                  <a:pt x="9096" y="770"/>
                  <a:pt x="8616" y="0"/>
                  <a:pt x="8616" y="0"/>
                </a:cubicBezTo>
                <a:lnTo>
                  <a:pt x="4955" y="1460"/>
                </a:lnTo>
                <a:cubicBezTo>
                  <a:pt x="4955" y="1460"/>
                  <a:pt x="5136" y="2351"/>
                  <a:pt x="5481" y="3734"/>
                </a:cubicBezTo>
                <a:cubicBezTo>
                  <a:pt x="4778" y="4264"/>
                  <a:pt x="4157" y="4895"/>
                  <a:pt x="3639" y="5608"/>
                </a:cubicBezTo>
                <a:cubicBezTo>
                  <a:pt x="2127" y="5266"/>
                  <a:pt x="1135" y="5104"/>
                  <a:pt x="1135" y="5104"/>
                </a:cubicBezTo>
                <a:lnTo>
                  <a:pt x="22" y="7692"/>
                </a:lnTo>
                <a:cubicBezTo>
                  <a:pt x="22" y="7692"/>
                  <a:pt x="819" y="8298"/>
                  <a:pt x="2103" y="9154"/>
                </a:cubicBezTo>
                <a:cubicBezTo>
                  <a:pt x="1955" y="9941"/>
                  <a:pt x="1990" y="11679"/>
                  <a:pt x="2004" y="11801"/>
                </a:cubicBezTo>
                <a:cubicBezTo>
                  <a:pt x="768" y="12502"/>
                  <a:pt x="0" y="12983"/>
                  <a:pt x="0" y="12983"/>
                </a:cubicBezTo>
                <a:lnTo>
                  <a:pt x="1460" y="16645"/>
                </a:lnTo>
                <a:cubicBezTo>
                  <a:pt x="1460" y="16645"/>
                  <a:pt x="2351" y="16467"/>
                  <a:pt x="3732" y="16126"/>
                </a:cubicBezTo>
                <a:cubicBezTo>
                  <a:pt x="4263" y="16831"/>
                  <a:pt x="4896" y="17454"/>
                  <a:pt x="5611" y="17973"/>
                </a:cubicBezTo>
                <a:cubicBezTo>
                  <a:pt x="5273" y="19468"/>
                  <a:pt x="5112" y="20448"/>
                  <a:pt x="5112" y="20448"/>
                </a:cubicBezTo>
                <a:lnTo>
                  <a:pt x="7642" y="21536"/>
                </a:lnTo>
                <a:cubicBezTo>
                  <a:pt x="7642" y="21536"/>
                  <a:pt x="8236" y="20755"/>
                  <a:pt x="9083" y="19495"/>
                </a:cubicBezTo>
                <a:cubicBezTo>
                  <a:pt x="9914" y="19659"/>
                  <a:pt x="11699" y="19617"/>
                  <a:pt x="11812" y="19605"/>
                </a:cubicBezTo>
                <a:cubicBezTo>
                  <a:pt x="12507" y="20836"/>
                  <a:pt x="12984" y="21600"/>
                  <a:pt x="12984" y="21600"/>
                </a:cubicBezTo>
                <a:lnTo>
                  <a:pt x="16645" y="20140"/>
                </a:lnTo>
                <a:cubicBezTo>
                  <a:pt x="16645" y="20140"/>
                  <a:pt x="16465" y="19256"/>
                  <a:pt x="16122" y="17881"/>
                </a:cubicBezTo>
                <a:cubicBezTo>
                  <a:pt x="16854" y="17330"/>
                  <a:pt x="17498" y="16672"/>
                  <a:pt x="18029" y="15924"/>
                </a:cubicBezTo>
                <a:cubicBezTo>
                  <a:pt x="19510" y="16258"/>
                  <a:pt x="20478" y="16419"/>
                  <a:pt x="20478" y="16419"/>
                </a:cubicBezTo>
                <a:lnTo>
                  <a:pt x="21566" y="13889"/>
                </a:lnTo>
                <a:cubicBezTo>
                  <a:pt x="21566" y="13889"/>
                  <a:pt x="20777" y="13294"/>
                  <a:pt x="19508" y="12446"/>
                </a:cubicBezTo>
                <a:cubicBezTo>
                  <a:pt x="19652" y="11675"/>
                  <a:pt x="19618" y="9922"/>
                  <a:pt x="19602" y="9782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 lIns="20092" tIns="20092" rIns="20092" bIns="20092" anchor="ctr"/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 rot="2700000">
            <a:off x="546894" y="697706"/>
            <a:ext cx="330200" cy="328613"/>
          </a:xfrm>
          <a:prstGeom prst="roundRect">
            <a:avLst>
              <a:gd name="adj" fmla="val 406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797" name="Shape 47668"/>
          <p:cNvSpPr/>
          <p:nvPr/>
        </p:nvSpPr>
        <p:spPr>
          <a:xfrm>
            <a:off x="617538" y="773113"/>
            <a:ext cx="188912" cy="1889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2147483647"/>
              </a:cxn>
              <a:cxn ang="5898240">
                <a:pos x="2147483647" y="2147483647"/>
              </a:cxn>
              <a:cxn ang="11796480">
                <a:pos x="2147483647" y="2147483647"/>
              </a:cxn>
              <a:cxn ang="1769472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2260" y="14462"/>
                </a:moveTo>
                <a:cubicBezTo>
                  <a:pt x="10237" y="15268"/>
                  <a:pt x="7944" y="14282"/>
                  <a:pt x="7138" y="12260"/>
                </a:cubicBezTo>
                <a:cubicBezTo>
                  <a:pt x="6332" y="10238"/>
                  <a:pt x="7318" y="7944"/>
                  <a:pt x="9340" y="7138"/>
                </a:cubicBezTo>
                <a:cubicBezTo>
                  <a:pt x="11363" y="6332"/>
                  <a:pt x="13656" y="7318"/>
                  <a:pt x="14462" y="9340"/>
                </a:cubicBezTo>
                <a:cubicBezTo>
                  <a:pt x="15268" y="11362"/>
                  <a:pt x="14282" y="13656"/>
                  <a:pt x="12260" y="14462"/>
                </a:cubicBezTo>
                <a:close/>
                <a:moveTo>
                  <a:pt x="19602" y="9782"/>
                </a:moveTo>
                <a:cubicBezTo>
                  <a:pt x="20834" y="9090"/>
                  <a:pt x="21600" y="8617"/>
                  <a:pt x="21600" y="8617"/>
                </a:cubicBezTo>
                <a:lnTo>
                  <a:pt x="20140" y="4954"/>
                </a:lnTo>
                <a:cubicBezTo>
                  <a:pt x="20140" y="4954"/>
                  <a:pt x="19254" y="5138"/>
                  <a:pt x="17878" y="5484"/>
                </a:cubicBezTo>
                <a:cubicBezTo>
                  <a:pt x="17340" y="4770"/>
                  <a:pt x="16700" y="4141"/>
                  <a:pt x="15975" y="3619"/>
                </a:cubicBezTo>
                <a:cubicBezTo>
                  <a:pt x="16319" y="2115"/>
                  <a:pt x="16483" y="1130"/>
                  <a:pt x="16483" y="1130"/>
                </a:cubicBezTo>
                <a:lnTo>
                  <a:pt x="13896" y="17"/>
                </a:lnTo>
                <a:cubicBezTo>
                  <a:pt x="13896" y="17"/>
                  <a:pt x="13292" y="816"/>
                  <a:pt x="12435" y="2100"/>
                </a:cubicBezTo>
                <a:cubicBezTo>
                  <a:pt x="11667" y="1958"/>
                  <a:pt x="9929" y="1990"/>
                  <a:pt x="9794" y="2006"/>
                </a:cubicBezTo>
                <a:cubicBezTo>
                  <a:pt x="9096" y="770"/>
                  <a:pt x="8616" y="0"/>
                  <a:pt x="8616" y="0"/>
                </a:cubicBezTo>
                <a:lnTo>
                  <a:pt x="4955" y="1460"/>
                </a:lnTo>
                <a:cubicBezTo>
                  <a:pt x="4955" y="1460"/>
                  <a:pt x="5136" y="2351"/>
                  <a:pt x="5481" y="3734"/>
                </a:cubicBezTo>
                <a:cubicBezTo>
                  <a:pt x="4778" y="4264"/>
                  <a:pt x="4157" y="4895"/>
                  <a:pt x="3639" y="5608"/>
                </a:cubicBezTo>
                <a:cubicBezTo>
                  <a:pt x="2127" y="5266"/>
                  <a:pt x="1135" y="5104"/>
                  <a:pt x="1135" y="5104"/>
                </a:cubicBezTo>
                <a:lnTo>
                  <a:pt x="22" y="7692"/>
                </a:lnTo>
                <a:cubicBezTo>
                  <a:pt x="22" y="7692"/>
                  <a:pt x="819" y="8298"/>
                  <a:pt x="2103" y="9154"/>
                </a:cubicBezTo>
                <a:cubicBezTo>
                  <a:pt x="1955" y="9941"/>
                  <a:pt x="1990" y="11679"/>
                  <a:pt x="2004" y="11801"/>
                </a:cubicBezTo>
                <a:cubicBezTo>
                  <a:pt x="768" y="12502"/>
                  <a:pt x="0" y="12983"/>
                  <a:pt x="0" y="12983"/>
                </a:cubicBezTo>
                <a:lnTo>
                  <a:pt x="1460" y="16645"/>
                </a:lnTo>
                <a:cubicBezTo>
                  <a:pt x="1460" y="16645"/>
                  <a:pt x="2351" y="16467"/>
                  <a:pt x="3732" y="16126"/>
                </a:cubicBezTo>
                <a:cubicBezTo>
                  <a:pt x="4263" y="16831"/>
                  <a:pt x="4896" y="17454"/>
                  <a:pt x="5611" y="17973"/>
                </a:cubicBezTo>
                <a:cubicBezTo>
                  <a:pt x="5273" y="19468"/>
                  <a:pt x="5112" y="20448"/>
                  <a:pt x="5112" y="20448"/>
                </a:cubicBezTo>
                <a:lnTo>
                  <a:pt x="7642" y="21536"/>
                </a:lnTo>
                <a:cubicBezTo>
                  <a:pt x="7642" y="21536"/>
                  <a:pt x="8236" y="20755"/>
                  <a:pt x="9083" y="19495"/>
                </a:cubicBezTo>
                <a:cubicBezTo>
                  <a:pt x="9914" y="19659"/>
                  <a:pt x="11699" y="19617"/>
                  <a:pt x="11812" y="19605"/>
                </a:cubicBezTo>
                <a:cubicBezTo>
                  <a:pt x="12507" y="20836"/>
                  <a:pt x="12984" y="21600"/>
                  <a:pt x="12984" y="21600"/>
                </a:cubicBezTo>
                <a:lnTo>
                  <a:pt x="16645" y="20140"/>
                </a:lnTo>
                <a:cubicBezTo>
                  <a:pt x="16645" y="20140"/>
                  <a:pt x="16465" y="19256"/>
                  <a:pt x="16122" y="17881"/>
                </a:cubicBezTo>
                <a:cubicBezTo>
                  <a:pt x="16854" y="17330"/>
                  <a:pt x="17498" y="16672"/>
                  <a:pt x="18029" y="15924"/>
                </a:cubicBezTo>
                <a:cubicBezTo>
                  <a:pt x="19510" y="16258"/>
                  <a:pt x="20478" y="16419"/>
                  <a:pt x="20478" y="16419"/>
                </a:cubicBezTo>
                <a:lnTo>
                  <a:pt x="21566" y="13889"/>
                </a:lnTo>
                <a:cubicBezTo>
                  <a:pt x="21566" y="13889"/>
                  <a:pt x="20777" y="13294"/>
                  <a:pt x="19508" y="12446"/>
                </a:cubicBezTo>
                <a:cubicBezTo>
                  <a:pt x="19652" y="11675"/>
                  <a:pt x="19618" y="9922"/>
                  <a:pt x="19602" y="9782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 lIns="20092" tIns="20092" rIns="20092" bIns="20092" anchor="ctr"/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8863" y="1522413"/>
            <a:ext cx="8350250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高处作业许可证由作业负责人办理。办理时携带以下相关资料： 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五角星 4"/>
          <p:cNvSpPr/>
          <p:nvPr/>
        </p:nvSpPr>
        <p:spPr>
          <a:xfrm>
            <a:off x="4872038" y="2959100"/>
            <a:ext cx="2447925" cy="2447925"/>
          </a:xfrm>
          <a:prstGeom prst="star5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230688" y="2663825"/>
            <a:ext cx="3730625" cy="50958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801" name="矩形 12"/>
          <p:cNvSpPr/>
          <p:nvPr/>
        </p:nvSpPr>
        <p:spPr>
          <a:xfrm>
            <a:off x="4721225" y="2724150"/>
            <a:ext cx="2749550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高处作业内容详细说明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7104063" y="3643313"/>
            <a:ext cx="3729038" cy="50958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803" name="矩形 13"/>
          <p:cNvSpPr/>
          <p:nvPr/>
        </p:nvSpPr>
        <p:spPr>
          <a:xfrm>
            <a:off x="7718425" y="3689350"/>
            <a:ext cx="2493963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工作前安全分析结果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600825" y="5151438"/>
            <a:ext cx="3729038" cy="50958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805" name="矩形 14"/>
          <p:cNvSpPr/>
          <p:nvPr/>
        </p:nvSpPr>
        <p:spPr>
          <a:xfrm>
            <a:off x="7602538" y="5207000"/>
            <a:ext cx="1724025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坠落保护计划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1862138" y="5151438"/>
            <a:ext cx="3729038" cy="50958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807" name="矩形 15"/>
          <p:cNvSpPr/>
          <p:nvPr/>
        </p:nvSpPr>
        <p:spPr>
          <a:xfrm>
            <a:off x="1968500" y="5194300"/>
            <a:ext cx="3517900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相关安全培训证明和会议记录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1370013" y="3638550"/>
            <a:ext cx="3729038" cy="50958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809" name="矩形 18"/>
          <p:cNvSpPr/>
          <p:nvPr/>
        </p:nvSpPr>
        <p:spPr>
          <a:xfrm>
            <a:off x="2886075" y="3708400"/>
            <a:ext cx="696913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082675" y="606425"/>
            <a:ext cx="377666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高处作业许可</a:t>
            </a: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——</a:t>
            </a:r>
            <a:r>
              <a:rPr kumimoji="0" lang="zh-CN" altLang="en-US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申请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52" name="直接连接符 51"/>
          <p:cNvCxnSpPr/>
          <p:nvPr/>
        </p:nvCxnSpPr>
        <p:spPr>
          <a:xfrm>
            <a:off x="3719513" y="3646488"/>
            <a:ext cx="649288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527800" y="3619500"/>
            <a:ext cx="36036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矩形 23"/>
          <p:cNvSpPr/>
          <p:nvPr>
            <p:custDataLst>
              <p:tags r:id="rId2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圆角矩形 26"/>
          <p:cNvSpPr/>
          <p:nvPr/>
        </p:nvSpPr>
        <p:spPr>
          <a:xfrm rot="2700000">
            <a:off x="546894" y="697706"/>
            <a:ext cx="330200" cy="328613"/>
          </a:xfrm>
          <a:prstGeom prst="roundRect">
            <a:avLst>
              <a:gd name="adj" fmla="val 406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23" name="Shape 47668"/>
          <p:cNvSpPr/>
          <p:nvPr/>
        </p:nvSpPr>
        <p:spPr>
          <a:xfrm>
            <a:off x="617538" y="773113"/>
            <a:ext cx="188912" cy="1889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2147483647"/>
              </a:cxn>
              <a:cxn ang="5898240">
                <a:pos x="2147483647" y="2147483647"/>
              </a:cxn>
              <a:cxn ang="11796480">
                <a:pos x="2147483647" y="2147483647"/>
              </a:cxn>
              <a:cxn ang="1769472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2260" y="14462"/>
                </a:moveTo>
                <a:cubicBezTo>
                  <a:pt x="10237" y="15268"/>
                  <a:pt x="7944" y="14282"/>
                  <a:pt x="7138" y="12260"/>
                </a:cubicBezTo>
                <a:cubicBezTo>
                  <a:pt x="6332" y="10238"/>
                  <a:pt x="7318" y="7944"/>
                  <a:pt x="9340" y="7138"/>
                </a:cubicBezTo>
                <a:cubicBezTo>
                  <a:pt x="11363" y="6332"/>
                  <a:pt x="13656" y="7318"/>
                  <a:pt x="14462" y="9340"/>
                </a:cubicBezTo>
                <a:cubicBezTo>
                  <a:pt x="15268" y="11362"/>
                  <a:pt x="14282" y="13656"/>
                  <a:pt x="12260" y="14462"/>
                </a:cubicBezTo>
                <a:close/>
                <a:moveTo>
                  <a:pt x="19602" y="9782"/>
                </a:moveTo>
                <a:cubicBezTo>
                  <a:pt x="20834" y="9090"/>
                  <a:pt x="21600" y="8617"/>
                  <a:pt x="21600" y="8617"/>
                </a:cubicBezTo>
                <a:lnTo>
                  <a:pt x="20140" y="4954"/>
                </a:lnTo>
                <a:cubicBezTo>
                  <a:pt x="20140" y="4954"/>
                  <a:pt x="19254" y="5138"/>
                  <a:pt x="17878" y="5484"/>
                </a:cubicBezTo>
                <a:cubicBezTo>
                  <a:pt x="17340" y="4770"/>
                  <a:pt x="16700" y="4141"/>
                  <a:pt x="15975" y="3619"/>
                </a:cubicBezTo>
                <a:cubicBezTo>
                  <a:pt x="16319" y="2115"/>
                  <a:pt x="16483" y="1130"/>
                  <a:pt x="16483" y="1130"/>
                </a:cubicBezTo>
                <a:lnTo>
                  <a:pt x="13896" y="17"/>
                </a:lnTo>
                <a:cubicBezTo>
                  <a:pt x="13896" y="17"/>
                  <a:pt x="13292" y="816"/>
                  <a:pt x="12435" y="2100"/>
                </a:cubicBezTo>
                <a:cubicBezTo>
                  <a:pt x="11667" y="1958"/>
                  <a:pt x="9929" y="1990"/>
                  <a:pt x="9794" y="2006"/>
                </a:cubicBezTo>
                <a:cubicBezTo>
                  <a:pt x="9096" y="770"/>
                  <a:pt x="8616" y="0"/>
                  <a:pt x="8616" y="0"/>
                </a:cubicBezTo>
                <a:lnTo>
                  <a:pt x="4955" y="1460"/>
                </a:lnTo>
                <a:cubicBezTo>
                  <a:pt x="4955" y="1460"/>
                  <a:pt x="5136" y="2351"/>
                  <a:pt x="5481" y="3734"/>
                </a:cubicBezTo>
                <a:cubicBezTo>
                  <a:pt x="4778" y="4264"/>
                  <a:pt x="4157" y="4895"/>
                  <a:pt x="3639" y="5608"/>
                </a:cubicBezTo>
                <a:cubicBezTo>
                  <a:pt x="2127" y="5266"/>
                  <a:pt x="1135" y="5104"/>
                  <a:pt x="1135" y="5104"/>
                </a:cubicBezTo>
                <a:lnTo>
                  <a:pt x="22" y="7692"/>
                </a:lnTo>
                <a:cubicBezTo>
                  <a:pt x="22" y="7692"/>
                  <a:pt x="819" y="8298"/>
                  <a:pt x="2103" y="9154"/>
                </a:cubicBezTo>
                <a:cubicBezTo>
                  <a:pt x="1955" y="9941"/>
                  <a:pt x="1990" y="11679"/>
                  <a:pt x="2004" y="11801"/>
                </a:cubicBezTo>
                <a:cubicBezTo>
                  <a:pt x="768" y="12502"/>
                  <a:pt x="0" y="12983"/>
                  <a:pt x="0" y="12983"/>
                </a:cubicBezTo>
                <a:lnTo>
                  <a:pt x="1460" y="16645"/>
                </a:lnTo>
                <a:cubicBezTo>
                  <a:pt x="1460" y="16645"/>
                  <a:pt x="2351" y="16467"/>
                  <a:pt x="3732" y="16126"/>
                </a:cubicBezTo>
                <a:cubicBezTo>
                  <a:pt x="4263" y="16831"/>
                  <a:pt x="4896" y="17454"/>
                  <a:pt x="5611" y="17973"/>
                </a:cubicBezTo>
                <a:cubicBezTo>
                  <a:pt x="5273" y="19468"/>
                  <a:pt x="5112" y="20448"/>
                  <a:pt x="5112" y="20448"/>
                </a:cubicBezTo>
                <a:lnTo>
                  <a:pt x="7642" y="21536"/>
                </a:lnTo>
                <a:cubicBezTo>
                  <a:pt x="7642" y="21536"/>
                  <a:pt x="8236" y="20755"/>
                  <a:pt x="9083" y="19495"/>
                </a:cubicBezTo>
                <a:cubicBezTo>
                  <a:pt x="9914" y="19659"/>
                  <a:pt x="11699" y="19617"/>
                  <a:pt x="11812" y="19605"/>
                </a:cubicBezTo>
                <a:cubicBezTo>
                  <a:pt x="12507" y="20836"/>
                  <a:pt x="12984" y="21600"/>
                  <a:pt x="12984" y="21600"/>
                </a:cubicBezTo>
                <a:lnTo>
                  <a:pt x="16645" y="20140"/>
                </a:lnTo>
                <a:cubicBezTo>
                  <a:pt x="16645" y="20140"/>
                  <a:pt x="16465" y="19256"/>
                  <a:pt x="16122" y="17881"/>
                </a:cubicBezTo>
                <a:cubicBezTo>
                  <a:pt x="16854" y="17330"/>
                  <a:pt x="17498" y="16672"/>
                  <a:pt x="18029" y="15924"/>
                </a:cubicBezTo>
                <a:cubicBezTo>
                  <a:pt x="19510" y="16258"/>
                  <a:pt x="20478" y="16419"/>
                  <a:pt x="20478" y="16419"/>
                </a:cubicBezTo>
                <a:lnTo>
                  <a:pt x="21566" y="13889"/>
                </a:lnTo>
                <a:cubicBezTo>
                  <a:pt x="21566" y="13889"/>
                  <a:pt x="20777" y="13294"/>
                  <a:pt x="19508" y="12446"/>
                </a:cubicBezTo>
                <a:cubicBezTo>
                  <a:pt x="19652" y="11675"/>
                  <a:pt x="19618" y="9922"/>
                  <a:pt x="19602" y="9782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 lIns="20092" tIns="20092" rIns="20092" bIns="20092" anchor="ctr"/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560513" y="3363913"/>
            <a:ext cx="2159000" cy="538163"/>
          </a:xfrm>
          <a:prstGeom prst="roundRect">
            <a:avLst>
              <a:gd name="adj" fmla="val 294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4368800" y="3363913"/>
            <a:ext cx="2159000" cy="538163"/>
          </a:xfrm>
          <a:prstGeom prst="roundRect">
            <a:avLst>
              <a:gd name="adj" fmla="val 294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7319963" y="1397000"/>
            <a:ext cx="2951163" cy="538163"/>
          </a:xfrm>
          <a:prstGeom prst="roundRect">
            <a:avLst>
              <a:gd name="adj" fmla="val 2949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7319963" y="2178050"/>
            <a:ext cx="2951163" cy="538163"/>
          </a:xfrm>
          <a:prstGeom prst="roundRect">
            <a:avLst>
              <a:gd name="adj" fmla="val 2949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7319963" y="2959100"/>
            <a:ext cx="2951163" cy="538163"/>
          </a:xfrm>
          <a:prstGeom prst="roundRect">
            <a:avLst>
              <a:gd name="adj" fmla="val 2949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7319963" y="3740150"/>
            <a:ext cx="2951163" cy="538163"/>
          </a:xfrm>
          <a:prstGeom prst="roundRect">
            <a:avLst>
              <a:gd name="adj" fmla="val 2949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7319963" y="4521200"/>
            <a:ext cx="2951163" cy="538163"/>
          </a:xfrm>
          <a:prstGeom prst="roundRect">
            <a:avLst>
              <a:gd name="adj" fmla="val 2949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7319963" y="5300663"/>
            <a:ext cx="2951163" cy="538163"/>
          </a:xfrm>
          <a:prstGeom prst="roundRect">
            <a:avLst>
              <a:gd name="adj" fmla="val 2949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左中括号 3"/>
          <p:cNvSpPr/>
          <p:nvPr/>
        </p:nvSpPr>
        <p:spPr>
          <a:xfrm>
            <a:off x="6888163" y="1708150"/>
            <a:ext cx="360363" cy="3857625"/>
          </a:xfrm>
          <a:prstGeom prst="leftBracket">
            <a:avLst>
              <a:gd name="adj" fmla="val 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6888163" y="2466975"/>
            <a:ext cx="36036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6888163" y="3259138"/>
            <a:ext cx="36036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888163" y="3978275"/>
            <a:ext cx="36036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6888163" y="4770438"/>
            <a:ext cx="36036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7" name="矩形 6"/>
          <p:cNvSpPr/>
          <p:nvPr/>
        </p:nvSpPr>
        <p:spPr>
          <a:xfrm>
            <a:off x="2290763" y="3446463"/>
            <a:ext cx="698500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38" name="矩形 7"/>
          <p:cNvSpPr/>
          <p:nvPr/>
        </p:nvSpPr>
        <p:spPr>
          <a:xfrm>
            <a:off x="4737100" y="3446463"/>
            <a:ext cx="1466850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作业负责人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34325" y="1473200"/>
            <a:ext cx="17240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作业详细内容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05738" y="2247900"/>
            <a:ext cx="19796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工作前安全分析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939088" y="3032125"/>
            <a:ext cx="172243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坠落保护计划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189913" y="3808413"/>
            <a:ext cx="12112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安全培训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189913" y="4591050"/>
            <a:ext cx="12112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会议记录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34325" y="5357813"/>
            <a:ext cx="17240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应急救援预案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1082675" y="606425"/>
            <a:ext cx="377666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高处作业许可</a:t>
            </a: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——</a:t>
            </a:r>
            <a:r>
              <a:rPr kumimoji="0" lang="zh-CN" altLang="en-US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申请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8341" name="Rectangle 5"/>
          <p:cNvSpPr>
            <a:spLocks noChangeArrowheads="1"/>
          </p:cNvSpPr>
          <p:nvPr/>
        </p:nvSpPr>
        <p:spPr bwMode="auto">
          <a:xfrm>
            <a:off x="1116013" y="598488"/>
            <a:ext cx="6045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作业申请人（现场作业负责人）职责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 rot="2700000">
            <a:off x="546894" y="697706"/>
            <a:ext cx="330200" cy="328613"/>
          </a:xfrm>
          <a:prstGeom prst="roundRect">
            <a:avLst>
              <a:gd name="adj" fmla="val 406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846" name="Shape 47668"/>
          <p:cNvSpPr/>
          <p:nvPr/>
        </p:nvSpPr>
        <p:spPr>
          <a:xfrm>
            <a:off x="617538" y="773113"/>
            <a:ext cx="188912" cy="1889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2147483647"/>
              </a:cxn>
              <a:cxn ang="5898240">
                <a:pos x="2147483647" y="2147483647"/>
              </a:cxn>
              <a:cxn ang="11796480">
                <a:pos x="2147483647" y="2147483647"/>
              </a:cxn>
              <a:cxn ang="1769472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2260" y="14462"/>
                </a:moveTo>
                <a:cubicBezTo>
                  <a:pt x="10237" y="15268"/>
                  <a:pt x="7944" y="14282"/>
                  <a:pt x="7138" y="12260"/>
                </a:cubicBezTo>
                <a:cubicBezTo>
                  <a:pt x="6332" y="10238"/>
                  <a:pt x="7318" y="7944"/>
                  <a:pt x="9340" y="7138"/>
                </a:cubicBezTo>
                <a:cubicBezTo>
                  <a:pt x="11363" y="6332"/>
                  <a:pt x="13656" y="7318"/>
                  <a:pt x="14462" y="9340"/>
                </a:cubicBezTo>
                <a:cubicBezTo>
                  <a:pt x="15268" y="11362"/>
                  <a:pt x="14282" y="13656"/>
                  <a:pt x="12260" y="14462"/>
                </a:cubicBezTo>
                <a:close/>
                <a:moveTo>
                  <a:pt x="19602" y="9782"/>
                </a:moveTo>
                <a:cubicBezTo>
                  <a:pt x="20834" y="9090"/>
                  <a:pt x="21600" y="8617"/>
                  <a:pt x="21600" y="8617"/>
                </a:cubicBezTo>
                <a:lnTo>
                  <a:pt x="20140" y="4954"/>
                </a:lnTo>
                <a:cubicBezTo>
                  <a:pt x="20140" y="4954"/>
                  <a:pt x="19254" y="5138"/>
                  <a:pt x="17878" y="5484"/>
                </a:cubicBezTo>
                <a:cubicBezTo>
                  <a:pt x="17340" y="4770"/>
                  <a:pt x="16700" y="4141"/>
                  <a:pt x="15975" y="3619"/>
                </a:cubicBezTo>
                <a:cubicBezTo>
                  <a:pt x="16319" y="2115"/>
                  <a:pt x="16483" y="1130"/>
                  <a:pt x="16483" y="1130"/>
                </a:cubicBezTo>
                <a:lnTo>
                  <a:pt x="13896" y="17"/>
                </a:lnTo>
                <a:cubicBezTo>
                  <a:pt x="13896" y="17"/>
                  <a:pt x="13292" y="816"/>
                  <a:pt x="12435" y="2100"/>
                </a:cubicBezTo>
                <a:cubicBezTo>
                  <a:pt x="11667" y="1958"/>
                  <a:pt x="9929" y="1990"/>
                  <a:pt x="9794" y="2006"/>
                </a:cubicBezTo>
                <a:cubicBezTo>
                  <a:pt x="9096" y="770"/>
                  <a:pt x="8616" y="0"/>
                  <a:pt x="8616" y="0"/>
                </a:cubicBezTo>
                <a:lnTo>
                  <a:pt x="4955" y="1460"/>
                </a:lnTo>
                <a:cubicBezTo>
                  <a:pt x="4955" y="1460"/>
                  <a:pt x="5136" y="2351"/>
                  <a:pt x="5481" y="3734"/>
                </a:cubicBezTo>
                <a:cubicBezTo>
                  <a:pt x="4778" y="4264"/>
                  <a:pt x="4157" y="4895"/>
                  <a:pt x="3639" y="5608"/>
                </a:cubicBezTo>
                <a:cubicBezTo>
                  <a:pt x="2127" y="5266"/>
                  <a:pt x="1135" y="5104"/>
                  <a:pt x="1135" y="5104"/>
                </a:cubicBezTo>
                <a:lnTo>
                  <a:pt x="22" y="7692"/>
                </a:lnTo>
                <a:cubicBezTo>
                  <a:pt x="22" y="7692"/>
                  <a:pt x="819" y="8298"/>
                  <a:pt x="2103" y="9154"/>
                </a:cubicBezTo>
                <a:cubicBezTo>
                  <a:pt x="1955" y="9941"/>
                  <a:pt x="1990" y="11679"/>
                  <a:pt x="2004" y="11801"/>
                </a:cubicBezTo>
                <a:cubicBezTo>
                  <a:pt x="768" y="12502"/>
                  <a:pt x="0" y="12983"/>
                  <a:pt x="0" y="12983"/>
                </a:cubicBezTo>
                <a:lnTo>
                  <a:pt x="1460" y="16645"/>
                </a:lnTo>
                <a:cubicBezTo>
                  <a:pt x="1460" y="16645"/>
                  <a:pt x="2351" y="16467"/>
                  <a:pt x="3732" y="16126"/>
                </a:cubicBezTo>
                <a:cubicBezTo>
                  <a:pt x="4263" y="16831"/>
                  <a:pt x="4896" y="17454"/>
                  <a:pt x="5611" y="17973"/>
                </a:cubicBezTo>
                <a:cubicBezTo>
                  <a:pt x="5273" y="19468"/>
                  <a:pt x="5112" y="20448"/>
                  <a:pt x="5112" y="20448"/>
                </a:cubicBezTo>
                <a:lnTo>
                  <a:pt x="7642" y="21536"/>
                </a:lnTo>
                <a:cubicBezTo>
                  <a:pt x="7642" y="21536"/>
                  <a:pt x="8236" y="20755"/>
                  <a:pt x="9083" y="19495"/>
                </a:cubicBezTo>
                <a:cubicBezTo>
                  <a:pt x="9914" y="19659"/>
                  <a:pt x="11699" y="19617"/>
                  <a:pt x="11812" y="19605"/>
                </a:cubicBezTo>
                <a:cubicBezTo>
                  <a:pt x="12507" y="20836"/>
                  <a:pt x="12984" y="21600"/>
                  <a:pt x="12984" y="21600"/>
                </a:cubicBezTo>
                <a:lnTo>
                  <a:pt x="16645" y="20140"/>
                </a:lnTo>
                <a:cubicBezTo>
                  <a:pt x="16645" y="20140"/>
                  <a:pt x="16465" y="19256"/>
                  <a:pt x="16122" y="17881"/>
                </a:cubicBezTo>
                <a:cubicBezTo>
                  <a:pt x="16854" y="17330"/>
                  <a:pt x="17498" y="16672"/>
                  <a:pt x="18029" y="15924"/>
                </a:cubicBezTo>
                <a:cubicBezTo>
                  <a:pt x="19510" y="16258"/>
                  <a:pt x="20478" y="16419"/>
                  <a:pt x="20478" y="16419"/>
                </a:cubicBezTo>
                <a:lnTo>
                  <a:pt x="21566" y="13889"/>
                </a:lnTo>
                <a:cubicBezTo>
                  <a:pt x="21566" y="13889"/>
                  <a:pt x="20777" y="13294"/>
                  <a:pt x="19508" y="12446"/>
                </a:cubicBezTo>
                <a:cubicBezTo>
                  <a:pt x="19652" y="11675"/>
                  <a:pt x="19618" y="9922"/>
                  <a:pt x="19602" y="9782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 lIns="20092" tIns="20092" rIns="20092" bIns="20092" anchor="ctr"/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847" name="组合 7"/>
          <p:cNvGrpSpPr/>
          <p:nvPr/>
        </p:nvGrpSpPr>
        <p:grpSpPr>
          <a:xfrm rot="-5400000" flipH="1">
            <a:off x="4124325" y="3160713"/>
            <a:ext cx="3581400" cy="1008062"/>
            <a:chOff x="-231314" y="1537881"/>
            <a:chExt cx="4930997" cy="1385697"/>
          </a:xfrm>
        </p:grpSpPr>
        <p:grpSp>
          <p:nvGrpSpPr>
            <p:cNvPr id="35862" name="Group 32248"/>
            <p:cNvGrpSpPr/>
            <p:nvPr/>
          </p:nvGrpSpPr>
          <p:grpSpPr>
            <a:xfrm>
              <a:off x="-231314" y="1576809"/>
              <a:ext cx="1346892" cy="1346769"/>
              <a:chOff x="-1" y="-1"/>
              <a:chExt cx="2554105" cy="2553869"/>
            </a:xfrm>
          </p:grpSpPr>
          <p:sp>
            <p:nvSpPr>
              <p:cNvPr id="57" name="Shape 32244"/>
              <p:cNvSpPr/>
              <p:nvPr/>
            </p:nvSpPr>
            <p:spPr>
              <a:xfrm>
                <a:off x="-4" y="669"/>
                <a:ext cx="2553186" cy="2553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512" extrusionOk="0">
                    <a:moveTo>
                      <a:pt x="12749" y="1497"/>
                    </a:moveTo>
                    <a:cubicBezTo>
                      <a:pt x="13642" y="534"/>
                      <a:pt x="14940" y="-11"/>
                      <a:pt x="16351" y="0"/>
                    </a:cubicBezTo>
                    <a:cubicBezTo>
                      <a:pt x="19190" y="23"/>
                      <a:pt x="21511" y="2294"/>
                      <a:pt x="21443" y="5108"/>
                    </a:cubicBezTo>
                    <a:cubicBezTo>
                      <a:pt x="21376" y="7854"/>
                      <a:pt x="19065" y="9991"/>
                      <a:pt x="16272" y="10141"/>
                    </a:cubicBezTo>
                    <a:cubicBezTo>
                      <a:pt x="16004" y="10156"/>
                      <a:pt x="15740" y="10130"/>
                      <a:pt x="15475" y="10144"/>
                    </a:cubicBezTo>
                    <a:cubicBezTo>
                      <a:pt x="14107" y="10214"/>
                      <a:pt x="12910" y="11031"/>
                      <a:pt x="11988" y="12027"/>
                    </a:cubicBezTo>
                    <a:cubicBezTo>
                      <a:pt x="11051" y="13038"/>
                      <a:pt x="10337" y="14269"/>
                      <a:pt x="10104" y="15636"/>
                    </a:cubicBezTo>
                    <a:cubicBezTo>
                      <a:pt x="10068" y="15852"/>
                      <a:pt x="10049" y="16069"/>
                      <a:pt x="10032" y="16287"/>
                    </a:cubicBezTo>
                    <a:cubicBezTo>
                      <a:pt x="10065" y="19098"/>
                      <a:pt x="7877" y="21434"/>
                      <a:pt x="5094" y="21510"/>
                    </a:cubicBezTo>
                    <a:cubicBezTo>
                      <a:pt x="2244" y="21589"/>
                      <a:pt x="-89" y="19258"/>
                      <a:pt x="3" y="16402"/>
                    </a:cubicBezTo>
                    <a:cubicBezTo>
                      <a:pt x="91" y="13654"/>
                      <a:pt x="2387" y="11511"/>
                      <a:pt x="5171" y="11372"/>
                    </a:cubicBezTo>
                    <a:cubicBezTo>
                      <a:pt x="5446" y="11358"/>
                      <a:pt x="5717" y="11383"/>
                      <a:pt x="5989" y="11368"/>
                    </a:cubicBezTo>
                    <a:cubicBezTo>
                      <a:pt x="7349" y="11292"/>
                      <a:pt x="8527" y="10463"/>
                      <a:pt x="9472" y="9503"/>
                    </a:cubicBezTo>
                    <a:cubicBezTo>
                      <a:pt x="10410" y="8551"/>
                      <a:pt x="11218" y="7374"/>
                      <a:pt x="11319" y="6020"/>
                    </a:cubicBezTo>
                    <a:cubicBezTo>
                      <a:pt x="11339" y="5744"/>
                      <a:pt x="11319" y="5468"/>
                      <a:pt x="11335" y="5188"/>
                    </a:cubicBezTo>
                    <a:cubicBezTo>
                      <a:pt x="11412" y="3793"/>
                      <a:pt x="11851" y="2466"/>
                      <a:pt x="12749" y="1497"/>
                    </a:cubicBezTo>
                    <a:close/>
                  </a:path>
                </a:pathLst>
              </a:custGeom>
              <a:solidFill>
                <a:srgbClr val="F83003"/>
              </a:solidFill>
              <a:ln w="12700" cap="flat">
                <a:noFill/>
                <a:miter lim="400000"/>
              </a:ln>
              <a:effectLst/>
            </p:spPr>
            <p:txBody>
              <a:bodyPr lIns="0" tIns="0" rIns="0" bIns="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" name="Shape 32245"/>
              <p:cNvSpPr/>
              <p:nvPr/>
            </p:nvSpPr>
            <p:spPr>
              <a:xfrm>
                <a:off x="132631" y="1519346"/>
                <a:ext cx="911852" cy="91038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lIns="0" tIns="0" rIns="0" bIns="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5863" name="Group 32253"/>
            <p:cNvGrpSpPr/>
            <p:nvPr/>
          </p:nvGrpSpPr>
          <p:grpSpPr>
            <a:xfrm>
              <a:off x="474627" y="1576808"/>
              <a:ext cx="1346893" cy="1346769"/>
              <a:chOff x="-1" y="-1"/>
              <a:chExt cx="2554105" cy="2553869"/>
            </a:xfrm>
          </p:grpSpPr>
          <p:sp>
            <p:nvSpPr>
              <p:cNvPr id="55" name="Shape 32249"/>
              <p:cNvSpPr/>
              <p:nvPr/>
            </p:nvSpPr>
            <p:spPr>
              <a:xfrm flipH="1">
                <a:off x="89" y="670"/>
                <a:ext cx="2553183" cy="2553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512" extrusionOk="0">
                    <a:moveTo>
                      <a:pt x="12749" y="1497"/>
                    </a:moveTo>
                    <a:cubicBezTo>
                      <a:pt x="13642" y="534"/>
                      <a:pt x="14940" y="-11"/>
                      <a:pt x="16351" y="0"/>
                    </a:cubicBezTo>
                    <a:cubicBezTo>
                      <a:pt x="19190" y="23"/>
                      <a:pt x="21511" y="2294"/>
                      <a:pt x="21443" y="5108"/>
                    </a:cubicBezTo>
                    <a:cubicBezTo>
                      <a:pt x="21376" y="7854"/>
                      <a:pt x="19065" y="9991"/>
                      <a:pt x="16272" y="10141"/>
                    </a:cubicBezTo>
                    <a:cubicBezTo>
                      <a:pt x="16004" y="10156"/>
                      <a:pt x="15740" y="10130"/>
                      <a:pt x="15475" y="10144"/>
                    </a:cubicBezTo>
                    <a:cubicBezTo>
                      <a:pt x="14107" y="10214"/>
                      <a:pt x="12910" y="11031"/>
                      <a:pt x="11988" y="12027"/>
                    </a:cubicBezTo>
                    <a:cubicBezTo>
                      <a:pt x="11051" y="13038"/>
                      <a:pt x="10337" y="14269"/>
                      <a:pt x="10104" y="15636"/>
                    </a:cubicBezTo>
                    <a:cubicBezTo>
                      <a:pt x="10068" y="15852"/>
                      <a:pt x="10049" y="16069"/>
                      <a:pt x="10032" y="16287"/>
                    </a:cubicBezTo>
                    <a:cubicBezTo>
                      <a:pt x="10065" y="19098"/>
                      <a:pt x="7877" y="21434"/>
                      <a:pt x="5094" y="21510"/>
                    </a:cubicBezTo>
                    <a:cubicBezTo>
                      <a:pt x="2244" y="21589"/>
                      <a:pt x="-89" y="19258"/>
                      <a:pt x="3" y="16402"/>
                    </a:cubicBezTo>
                    <a:cubicBezTo>
                      <a:pt x="91" y="13654"/>
                      <a:pt x="2387" y="11511"/>
                      <a:pt x="5171" y="11372"/>
                    </a:cubicBezTo>
                    <a:cubicBezTo>
                      <a:pt x="5446" y="11358"/>
                      <a:pt x="5717" y="11383"/>
                      <a:pt x="5989" y="11368"/>
                    </a:cubicBezTo>
                    <a:cubicBezTo>
                      <a:pt x="7349" y="11292"/>
                      <a:pt x="8527" y="10463"/>
                      <a:pt x="9472" y="9503"/>
                    </a:cubicBezTo>
                    <a:cubicBezTo>
                      <a:pt x="10410" y="8551"/>
                      <a:pt x="11218" y="7374"/>
                      <a:pt x="11319" y="6020"/>
                    </a:cubicBezTo>
                    <a:cubicBezTo>
                      <a:pt x="11339" y="5744"/>
                      <a:pt x="11319" y="5468"/>
                      <a:pt x="11335" y="5188"/>
                    </a:cubicBezTo>
                    <a:cubicBezTo>
                      <a:pt x="11412" y="3793"/>
                      <a:pt x="11851" y="2466"/>
                      <a:pt x="12749" y="1497"/>
                    </a:cubicBezTo>
                    <a:close/>
                  </a:path>
                </a:pathLst>
              </a:custGeom>
              <a:solidFill>
                <a:srgbClr val="57D5B1"/>
              </a:solidFill>
              <a:ln w="12700" cap="flat">
                <a:noFill/>
                <a:miter lim="400000"/>
              </a:ln>
              <a:effectLst/>
            </p:spPr>
            <p:txBody>
              <a:bodyPr lIns="0" tIns="0" rIns="0" bIns="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Shape 32250"/>
              <p:cNvSpPr/>
              <p:nvPr/>
            </p:nvSpPr>
            <p:spPr>
              <a:xfrm>
                <a:off x="141013" y="153777"/>
                <a:ext cx="911851" cy="91038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lIns="0" tIns="0" rIns="0" bIns="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5864" name="Group 32248"/>
            <p:cNvGrpSpPr/>
            <p:nvPr/>
          </p:nvGrpSpPr>
          <p:grpSpPr>
            <a:xfrm>
              <a:off x="1208688" y="1576809"/>
              <a:ext cx="1346892" cy="1346769"/>
              <a:chOff x="-1" y="-1"/>
              <a:chExt cx="2554105" cy="2553869"/>
            </a:xfrm>
          </p:grpSpPr>
          <p:sp>
            <p:nvSpPr>
              <p:cNvPr id="53" name="Shape 32244"/>
              <p:cNvSpPr/>
              <p:nvPr/>
            </p:nvSpPr>
            <p:spPr>
              <a:xfrm>
                <a:off x="738" y="669"/>
                <a:ext cx="2553186" cy="2553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512" extrusionOk="0">
                    <a:moveTo>
                      <a:pt x="12749" y="1497"/>
                    </a:moveTo>
                    <a:cubicBezTo>
                      <a:pt x="13642" y="534"/>
                      <a:pt x="14940" y="-11"/>
                      <a:pt x="16351" y="0"/>
                    </a:cubicBezTo>
                    <a:cubicBezTo>
                      <a:pt x="19190" y="23"/>
                      <a:pt x="21511" y="2294"/>
                      <a:pt x="21443" y="5108"/>
                    </a:cubicBezTo>
                    <a:cubicBezTo>
                      <a:pt x="21376" y="7854"/>
                      <a:pt x="19065" y="9991"/>
                      <a:pt x="16272" y="10141"/>
                    </a:cubicBezTo>
                    <a:cubicBezTo>
                      <a:pt x="16004" y="10156"/>
                      <a:pt x="15740" y="10130"/>
                      <a:pt x="15475" y="10144"/>
                    </a:cubicBezTo>
                    <a:cubicBezTo>
                      <a:pt x="14107" y="10214"/>
                      <a:pt x="12910" y="11031"/>
                      <a:pt x="11988" y="12027"/>
                    </a:cubicBezTo>
                    <a:cubicBezTo>
                      <a:pt x="11051" y="13038"/>
                      <a:pt x="10337" y="14269"/>
                      <a:pt x="10104" y="15636"/>
                    </a:cubicBezTo>
                    <a:cubicBezTo>
                      <a:pt x="10068" y="15852"/>
                      <a:pt x="10049" y="16069"/>
                      <a:pt x="10032" y="16287"/>
                    </a:cubicBezTo>
                    <a:cubicBezTo>
                      <a:pt x="10065" y="19098"/>
                      <a:pt x="7877" y="21434"/>
                      <a:pt x="5094" y="21510"/>
                    </a:cubicBezTo>
                    <a:cubicBezTo>
                      <a:pt x="2244" y="21589"/>
                      <a:pt x="-89" y="19258"/>
                      <a:pt x="3" y="16402"/>
                    </a:cubicBezTo>
                    <a:cubicBezTo>
                      <a:pt x="91" y="13654"/>
                      <a:pt x="2387" y="11511"/>
                      <a:pt x="5171" y="11372"/>
                    </a:cubicBezTo>
                    <a:cubicBezTo>
                      <a:pt x="5446" y="11358"/>
                      <a:pt x="5717" y="11383"/>
                      <a:pt x="5989" y="11368"/>
                    </a:cubicBezTo>
                    <a:cubicBezTo>
                      <a:pt x="7349" y="11292"/>
                      <a:pt x="8527" y="10463"/>
                      <a:pt x="9472" y="9503"/>
                    </a:cubicBezTo>
                    <a:cubicBezTo>
                      <a:pt x="10410" y="8551"/>
                      <a:pt x="11218" y="7374"/>
                      <a:pt x="11319" y="6020"/>
                    </a:cubicBezTo>
                    <a:cubicBezTo>
                      <a:pt x="11339" y="5744"/>
                      <a:pt x="11319" y="5468"/>
                      <a:pt x="11335" y="5188"/>
                    </a:cubicBezTo>
                    <a:cubicBezTo>
                      <a:pt x="11412" y="3793"/>
                      <a:pt x="11851" y="2466"/>
                      <a:pt x="12749" y="1497"/>
                    </a:cubicBezTo>
                    <a:close/>
                  </a:path>
                </a:pathLst>
              </a:custGeom>
              <a:solidFill>
                <a:srgbClr val="F83003"/>
              </a:solidFill>
              <a:ln w="12700" cap="flat">
                <a:noFill/>
                <a:miter lim="400000"/>
              </a:ln>
              <a:effectLst/>
            </p:spPr>
            <p:txBody>
              <a:bodyPr lIns="0" tIns="0" rIns="0" bIns="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Shape 32245"/>
              <p:cNvSpPr/>
              <p:nvPr/>
            </p:nvSpPr>
            <p:spPr>
              <a:xfrm>
                <a:off x="133372" y="1519346"/>
                <a:ext cx="911852" cy="91038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lIns="0" tIns="0" rIns="0" bIns="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5865" name="Group 32253"/>
            <p:cNvGrpSpPr/>
            <p:nvPr/>
          </p:nvGrpSpPr>
          <p:grpSpPr>
            <a:xfrm>
              <a:off x="1924612" y="1566063"/>
              <a:ext cx="1346893" cy="1346769"/>
              <a:chOff x="-1" y="-1"/>
              <a:chExt cx="2554105" cy="2553869"/>
            </a:xfrm>
          </p:grpSpPr>
          <p:sp>
            <p:nvSpPr>
              <p:cNvPr id="51" name="Shape 32249"/>
              <p:cNvSpPr/>
              <p:nvPr/>
            </p:nvSpPr>
            <p:spPr>
              <a:xfrm flipH="1">
                <a:off x="-22247" y="-20337"/>
                <a:ext cx="2557329" cy="2553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512" extrusionOk="0">
                    <a:moveTo>
                      <a:pt x="12749" y="1497"/>
                    </a:moveTo>
                    <a:cubicBezTo>
                      <a:pt x="13642" y="534"/>
                      <a:pt x="14940" y="-11"/>
                      <a:pt x="16351" y="0"/>
                    </a:cubicBezTo>
                    <a:cubicBezTo>
                      <a:pt x="19190" y="23"/>
                      <a:pt x="21511" y="2294"/>
                      <a:pt x="21443" y="5108"/>
                    </a:cubicBezTo>
                    <a:cubicBezTo>
                      <a:pt x="21376" y="7854"/>
                      <a:pt x="19065" y="9991"/>
                      <a:pt x="16272" y="10141"/>
                    </a:cubicBezTo>
                    <a:cubicBezTo>
                      <a:pt x="16004" y="10156"/>
                      <a:pt x="15740" y="10130"/>
                      <a:pt x="15475" y="10144"/>
                    </a:cubicBezTo>
                    <a:cubicBezTo>
                      <a:pt x="14107" y="10214"/>
                      <a:pt x="12910" y="11031"/>
                      <a:pt x="11988" y="12027"/>
                    </a:cubicBezTo>
                    <a:cubicBezTo>
                      <a:pt x="11051" y="13038"/>
                      <a:pt x="10337" y="14269"/>
                      <a:pt x="10104" y="15636"/>
                    </a:cubicBezTo>
                    <a:cubicBezTo>
                      <a:pt x="10068" y="15852"/>
                      <a:pt x="10049" y="16069"/>
                      <a:pt x="10032" y="16287"/>
                    </a:cubicBezTo>
                    <a:cubicBezTo>
                      <a:pt x="10065" y="19098"/>
                      <a:pt x="7877" y="21434"/>
                      <a:pt x="5094" y="21510"/>
                    </a:cubicBezTo>
                    <a:cubicBezTo>
                      <a:pt x="2244" y="21589"/>
                      <a:pt x="-89" y="19258"/>
                      <a:pt x="3" y="16402"/>
                    </a:cubicBezTo>
                    <a:cubicBezTo>
                      <a:pt x="91" y="13654"/>
                      <a:pt x="2387" y="11511"/>
                      <a:pt x="5171" y="11372"/>
                    </a:cubicBezTo>
                    <a:cubicBezTo>
                      <a:pt x="5446" y="11358"/>
                      <a:pt x="5717" y="11383"/>
                      <a:pt x="5989" y="11368"/>
                    </a:cubicBezTo>
                    <a:cubicBezTo>
                      <a:pt x="7349" y="11292"/>
                      <a:pt x="8527" y="10463"/>
                      <a:pt x="9472" y="9503"/>
                    </a:cubicBezTo>
                    <a:cubicBezTo>
                      <a:pt x="10410" y="8551"/>
                      <a:pt x="11218" y="7374"/>
                      <a:pt x="11319" y="6020"/>
                    </a:cubicBezTo>
                    <a:cubicBezTo>
                      <a:pt x="11339" y="5744"/>
                      <a:pt x="11319" y="5468"/>
                      <a:pt x="11335" y="5188"/>
                    </a:cubicBezTo>
                    <a:cubicBezTo>
                      <a:pt x="11412" y="3793"/>
                      <a:pt x="11851" y="2466"/>
                      <a:pt x="12749" y="1497"/>
                    </a:cubicBezTo>
                    <a:close/>
                  </a:path>
                </a:pathLst>
              </a:custGeom>
              <a:solidFill>
                <a:srgbClr val="57D5B1"/>
              </a:solidFill>
              <a:ln w="12700" cap="flat">
                <a:noFill/>
                <a:miter lim="400000"/>
              </a:ln>
              <a:effectLst/>
            </p:spPr>
            <p:txBody>
              <a:bodyPr lIns="0" tIns="0" rIns="0" bIns="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Shape 32250"/>
              <p:cNvSpPr/>
              <p:nvPr/>
            </p:nvSpPr>
            <p:spPr>
              <a:xfrm>
                <a:off x="118677" y="132770"/>
                <a:ext cx="915997" cy="91038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lIns="0" tIns="0" rIns="0" bIns="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5866" name="Group 32248"/>
            <p:cNvGrpSpPr/>
            <p:nvPr/>
          </p:nvGrpSpPr>
          <p:grpSpPr>
            <a:xfrm>
              <a:off x="2640058" y="1566063"/>
              <a:ext cx="1346892" cy="1346769"/>
              <a:chOff x="-1" y="-1"/>
              <a:chExt cx="2554105" cy="2553869"/>
            </a:xfrm>
          </p:grpSpPr>
          <p:sp>
            <p:nvSpPr>
              <p:cNvPr id="49" name="Shape 32244"/>
              <p:cNvSpPr/>
              <p:nvPr/>
            </p:nvSpPr>
            <p:spPr>
              <a:xfrm>
                <a:off x="-2876" y="-20336"/>
                <a:ext cx="2557332" cy="2553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512" extrusionOk="0">
                    <a:moveTo>
                      <a:pt x="12749" y="1497"/>
                    </a:moveTo>
                    <a:cubicBezTo>
                      <a:pt x="13642" y="534"/>
                      <a:pt x="14940" y="-11"/>
                      <a:pt x="16351" y="0"/>
                    </a:cubicBezTo>
                    <a:cubicBezTo>
                      <a:pt x="19190" y="23"/>
                      <a:pt x="21511" y="2294"/>
                      <a:pt x="21443" y="5108"/>
                    </a:cubicBezTo>
                    <a:cubicBezTo>
                      <a:pt x="21376" y="7854"/>
                      <a:pt x="19065" y="9991"/>
                      <a:pt x="16272" y="10141"/>
                    </a:cubicBezTo>
                    <a:cubicBezTo>
                      <a:pt x="16004" y="10156"/>
                      <a:pt x="15740" y="10130"/>
                      <a:pt x="15475" y="10144"/>
                    </a:cubicBezTo>
                    <a:cubicBezTo>
                      <a:pt x="14107" y="10214"/>
                      <a:pt x="12910" y="11031"/>
                      <a:pt x="11988" y="12027"/>
                    </a:cubicBezTo>
                    <a:cubicBezTo>
                      <a:pt x="11051" y="13038"/>
                      <a:pt x="10337" y="14269"/>
                      <a:pt x="10104" y="15636"/>
                    </a:cubicBezTo>
                    <a:cubicBezTo>
                      <a:pt x="10068" y="15852"/>
                      <a:pt x="10049" y="16069"/>
                      <a:pt x="10032" y="16287"/>
                    </a:cubicBezTo>
                    <a:cubicBezTo>
                      <a:pt x="10065" y="19098"/>
                      <a:pt x="7877" y="21434"/>
                      <a:pt x="5094" y="21510"/>
                    </a:cubicBezTo>
                    <a:cubicBezTo>
                      <a:pt x="2244" y="21589"/>
                      <a:pt x="-89" y="19258"/>
                      <a:pt x="3" y="16402"/>
                    </a:cubicBezTo>
                    <a:cubicBezTo>
                      <a:pt x="91" y="13654"/>
                      <a:pt x="2387" y="11511"/>
                      <a:pt x="5171" y="11372"/>
                    </a:cubicBezTo>
                    <a:cubicBezTo>
                      <a:pt x="5446" y="11358"/>
                      <a:pt x="5717" y="11383"/>
                      <a:pt x="5989" y="11368"/>
                    </a:cubicBezTo>
                    <a:cubicBezTo>
                      <a:pt x="7349" y="11292"/>
                      <a:pt x="8527" y="10463"/>
                      <a:pt x="9472" y="9503"/>
                    </a:cubicBezTo>
                    <a:cubicBezTo>
                      <a:pt x="10410" y="8551"/>
                      <a:pt x="11218" y="7374"/>
                      <a:pt x="11319" y="6020"/>
                    </a:cubicBezTo>
                    <a:cubicBezTo>
                      <a:pt x="11339" y="5744"/>
                      <a:pt x="11319" y="5468"/>
                      <a:pt x="11335" y="5188"/>
                    </a:cubicBezTo>
                    <a:cubicBezTo>
                      <a:pt x="11412" y="3793"/>
                      <a:pt x="11851" y="2466"/>
                      <a:pt x="12749" y="1497"/>
                    </a:cubicBezTo>
                    <a:close/>
                  </a:path>
                </a:pathLst>
              </a:custGeom>
              <a:solidFill>
                <a:srgbClr val="F83003"/>
              </a:solidFill>
              <a:ln w="12700" cap="flat">
                <a:noFill/>
                <a:miter lim="400000"/>
              </a:ln>
              <a:effectLst/>
            </p:spPr>
            <p:txBody>
              <a:bodyPr lIns="0" tIns="0" rIns="0" bIns="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Shape 32245"/>
              <p:cNvSpPr/>
              <p:nvPr/>
            </p:nvSpPr>
            <p:spPr>
              <a:xfrm>
                <a:off x="150485" y="1502480"/>
                <a:ext cx="920142" cy="91038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lIns="0" tIns="0" rIns="0" bIns="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5867" name="Group 32253"/>
            <p:cNvGrpSpPr/>
            <p:nvPr/>
          </p:nvGrpSpPr>
          <p:grpSpPr>
            <a:xfrm>
              <a:off x="3352790" y="1537881"/>
              <a:ext cx="1346893" cy="1346769"/>
              <a:chOff x="-1" y="-1"/>
              <a:chExt cx="2554105" cy="2553869"/>
            </a:xfrm>
          </p:grpSpPr>
          <p:sp>
            <p:nvSpPr>
              <p:cNvPr id="47" name="Shape 32249"/>
              <p:cNvSpPr/>
              <p:nvPr/>
            </p:nvSpPr>
            <p:spPr>
              <a:xfrm flipH="1">
                <a:off x="-19803" y="-20694"/>
                <a:ext cx="2549040" cy="2553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512" extrusionOk="0">
                    <a:moveTo>
                      <a:pt x="12749" y="1497"/>
                    </a:moveTo>
                    <a:cubicBezTo>
                      <a:pt x="13642" y="534"/>
                      <a:pt x="14940" y="-11"/>
                      <a:pt x="16351" y="0"/>
                    </a:cubicBezTo>
                    <a:cubicBezTo>
                      <a:pt x="19190" y="23"/>
                      <a:pt x="21511" y="2294"/>
                      <a:pt x="21443" y="5108"/>
                    </a:cubicBezTo>
                    <a:cubicBezTo>
                      <a:pt x="21376" y="7854"/>
                      <a:pt x="19065" y="9991"/>
                      <a:pt x="16272" y="10141"/>
                    </a:cubicBezTo>
                    <a:cubicBezTo>
                      <a:pt x="16004" y="10156"/>
                      <a:pt x="15740" y="10130"/>
                      <a:pt x="15475" y="10144"/>
                    </a:cubicBezTo>
                    <a:cubicBezTo>
                      <a:pt x="14107" y="10214"/>
                      <a:pt x="12910" y="11031"/>
                      <a:pt x="11988" y="12027"/>
                    </a:cubicBezTo>
                    <a:cubicBezTo>
                      <a:pt x="11051" y="13038"/>
                      <a:pt x="10337" y="14269"/>
                      <a:pt x="10104" y="15636"/>
                    </a:cubicBezTo>
                    <a:cubicBezTo>
                      <a:pt x="10068" y="15852"/>
                      <a:pt x="10049" y="16069"/>
                      <a:pt x="10032" y="16287"/>
                    </a:cubicBezTo>
                    <a:cubicBezTo>
                      <a:pt x="10065" y="19098"/>
                      <a:pt x="7877" y="21434"/>
                      <a:pt x="5094" y="21510"/>
                    </a:cubicBezTo>
                    <a:cubicBezTo>
                      <a:pt x="2244" y="21589"/>
                      <a:pt x="-89" y="19258"/>
                      <a:pt x="3" y="16402"/>
                    </a:cubicBezTo>
                    <a:cubicBezTo>
                      <a:pt x="91" y="13654"/>
                      <a:pt x="2387" y="11511"/>
                      <a:pt x="5171" y="11372"/>
                    </a:cubicBezTo>
                    <a:cubicBezTo>
                      <a:pt x="5446" y="11358"/>
                      <a:pt x="5717" y="11383"/>
                      <a:pt x="5989" y="11368"/>
                    </a:cubicBezTo>
                    <a:cubicBezTo>
                      <a:pt x="7349" y="11292"/>
                      <a:pt x="8527" y="10463"/>
                      <a:pt x="9472" y="9503"/>
                    </a:cubicBezTo>
                    <a:cubicBezTo>
                      <a:pt x="10410" y="8551"/>
                      <a:pt x="11218" y="7374"/>
                      <a:pt x="11319" y="6020"/>
                    </a:cubicBezTo>
                    <a:cubicBezTo>
                      <a:pt x="11339" y="5744"/>
                      <a:pt x="11319" y="5468"/>
                      <a:pt x="11335" y="5188"/>
                    </a:cubicBezTo>
                    <a:cubicBezTo>
                      <a:pt x="11412" y="3793"/>
                      <a:pt x="11851" y="2466"/>
                      <a:pt x="12749" y="1497"/>
                    </a:cubicBezTo>
                    <a:close/>
                  </a:path>
                </a:pathLst>
              </a:custGeom>
              <a:solidFill>
                <a:srgbClr val="57D5B1"/>
              </a:solidFill>
              <a:ln w="12700" cap="flat">
                <a:noFill/>
                <a:miter lim="400000"/>
              </a:ln>
              <a:effectLst/>
            </p:spPr>
            <p:txBody>
              <a:bodyPr lIns="0" tIns="0" rIns="0" bIns="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Shape 32250"/>
              <p:cNvSpPr/>
              <p:nvPr/>
            </p:nvSpPr>
            <p:spPr>
              <a:xfrm>
                <a:off x="141843" y="132418"/>
                <a:ext cx="911851" cy="91038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lIns="0" tIns="0" rIns="0" bIns="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6" name="Shape 32246"/>
            <p:cNvSpPr/>
            <p:nvPr/>
          </p:nvSpPr>
          <p:spPr bwMode="auto">
            <a:xfrm>
              <a:off x="4277838" y="2491501"/>
              <a:ext cx="225130" cy="165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85" y="8532"/>
                  </a:moveTo>
                  <a:lnTo>
                    <a:pt x="17798" y="8532"/>
                  </a:lnTo>
                  <a:lnTo>
                    <a:pt x="17798" y="12676"/>
                  </a:lnTo>
                  <a:cubicBezTo>
                    <a:pt x="17798" y="14711"/>
                    <a:pt x="16603" y="16373"/>
                    <a:pt x="15079" y="16373"/>
                  </a:cubicBezTo>
                  <a:lnTo>
                    <a:pt x="9158" y="16373"/>
                  </a:lnTo>
                  <a:lnTo>
                    <a:pt x="9158" y="17810"/>
                  </a:lnTo>
                  <a:cubicBezTo>
                    <a:pt x="9158" y="18927"/>
                    <a:pt x="9837" y="19832"/>
                    <a:pt x="10673" y="19832"/>
                  </a:cubicBezTo>
                  <a:lnTo>
                    <a:pt x="16728" y="19832"/>
                  </a:lnTo>
                  <a:lnTo>
                    <a:pt x="19181" y="21600"/>
                  </a:lnTo>
                  <a:lnTo>
                    <a:pt x="19181" y="19832"/>
                  </a:lnTo>
                  <a:lnTo>
                    <a:pt x="20085" y="19832"/>
                  </a:lnTo>
                  <a:cubicBezTo>
                    <a:pt x="20922" y="19832"/>
                    <a:pt x="21600" y="18927"/>
                    <a:pt x="21600" y="17810"/>
                  </a:cubicBezTo>
                  <a:lnTo>
                    <a:pt x="21600" y="10554"/>
                  </a:lnTo>
                  <a:cubicBezTo>
                    <a:pt x="21600" y="9438"/>
                    <a:pt x="20922" y="8532"/>
                    <a:pt x="20085" y="8532"/>
                  </a:cubicBezTo>
                  <a:close/>
                  <a:moveTo>
                    <a:pt x="6912" y="15450"/>
                  </a:moveTo>
                  <a:lnTo>
                    <a:pt x="6689" y="15450"/>
                  </a:lnTo>
                  <a:lnTo>
                    <a:pt x="2592" y="18372"/>
                  </a:lnTo>
                  <a:lnTo>
                    <a:pt x="2592" y="15450"/>
                  </a:lnTo>
                  <a:lnTo>
                    <a:pt x="2074" y="15450"/>
                  </a:lnTo>
                  <a:cubicBezTo>
                    <a:pt x="928" y="15450"/>
                    <a:pt x="0" y="14211"/>
                    <a:pt x="0" y="12683"/>
                  </a:cubicBezTo>
                  <a:lnTo>
                    <a:pt x="0" y="2767"/>
                  </a:lnTo>
                  <a:cubicBezTo>
                    <a:pt x="0" y="1239"/>
                    <a:pt x="928" y="0"/>
                    <a:pt x="2074" y="0"/>
                  </a:cubicBezTo>
                  <a:lnTo>
                    <a:pt x="15034" y="0"/>
                  </a:lnTo>
                  <a:cubicBezTo>
                    <a:pt x="16179" y="0"/>
                    <a:pt x="17107" y="1239"/>
                    <a:pt x="17107" y="2767"/>
                  </a:cubicBezTo>
                  <a:lnTo>
                    <a:pt x="17107" y="4381"/>
                  </a:lnTo>
                  <a:lnTo>
                    <a:pt x="17107" y="8532"/>
                  </a:lnTo>
                  <a:lnTo>
                    <a:pt x="17107" y="12676"/>
                  </a:lnTo>
                  <a:cubicBezTo>
                    <a:pt x="17107" y="14205"/>
                    <a:pt x="16224" y="15450"/>
                    <a:pt x="15079" y="15450"/>
                  </a:cubicBezTo>
                  <a:lnTo>
                    <a:pt x="9158" y="15450"/>
                  </a:lnTo>
                  <a:cubicBezTo>
                    <a:pt x="9158" y="15450"/>
                    <a:pt x="6912" y="15450"/>
                    <a:pt x="6912" y="15450"/>
                  </a:cubicBezTo>
                  <a:close/>
                </a:path>
              </a:pathLst>
            </a:custGeom>
            <a:solidFill>
              <a:srgbClr val="F83003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b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Shape 32255"/>
            <p:cNvSpPr/>
            <p:nvPr/>
          </p:nvSpPr>
          <p:spPr bwMode="auto">
            <a:xfrm flipH="1">
              <a:off x="4146694" y="2332202"/>
              <a:ext cx="480860" cy="48008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549650" y="2416175"/>
            <a:ext cx="172243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提出作业申请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98825" y="3408363"/>
            <a:ext cx="19796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办理作业许可证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60538" y="4505325"/>
            <a:ext cx="35179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识别作业风险，熟悉作业内容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65913" y="1924050"/>
            <a:ext cx="27495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协调落实作业安全措施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665913" y="2959100"/>
            <a:ext cx="35194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组织现场安全交底和安全培训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665913" y="4005263"/>
            <a:ext cx="17240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组织实施作业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672263" y="5084763"/>
            <a:ext cx="45450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对作业安全措施的有效性和可靠性负责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494338" y="2425700"/>
            <a:ext cx="3254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defRPr/>
            </a:pPr>
            <a:r>
              <a:rPr kumimoji="0" lang="en-US" altLang="zh-CN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494338" y="3457575"/>
            <a:ext cx="3254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defRPr/>
            </a:pPr>
            <a:r>
              <a:rPr kumimoji="0" lang="en-US" altLang="zh-CN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5483225" y="4491038"/>
            <a:ext cx="3254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defRPr/>
            </a:pPr>
            <a:r>
              <a:rPr kumimoji="0" lang="en-US" altLang="zh-CN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6035675" y="1893888"/>
            <a:ext cx="3254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defRPr/>
            </a:pPr>
            <a:r>
              <a:rPr kumimoji="0" lang="en-US" altLang="zh-CN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</a:t>
            </a:r>
            <a:endParaRPr kumimoji="0" lang="zh-CN" altLang="en-US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035675" y="2936875"/>
            <a:ext cx="3254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defRPr/>
            </a:pPr>
            <a:r>
              <a:rPr kumimoji="0" lang="en-US" altLang="zh-CN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</a:t>
            </a:r>
            <a:endParaRPr kumimoji="0" lang="zh-CN" altLang="en-US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035675" y="3992563"/>
            <a:ext cx="3254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defRPr/>
            </a:pPr>
            <a:r>
              <a:rPr kumimoji="0" lang="en-US" altLang="zh-CN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</a:t>
            </a:r>
            <a:endParaRPr kumimoji="0" lang="zh-CN" altLang="en-US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6007100" y="5035550"/>
            <a:ext cx="3254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defRPr/>
            </a:pPr>
            <a:r>
              <a:rPr kumimoji="0" lang="en-US" altLang="zh-CN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7</a:t>
            </a:r>
            <a:endParaRPr kumimoji="0" lang="zh-CN" altLang="en-US" sz="20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" name="圆角矩形 33"/>
          <p:cNvSpPr/>
          <p:nvPr/>
        </p:nvSpPr>
        <p:spPr>
          <a:xfrm>
            <a:off x="1209675" y="4914900"/>
            <a:ext cx="9772650" cy="1489075"/>
          </a:xfrm>
          <a:prstGeom prst="roundRect">
            <a:avLst>
              <a:gd name="adj" fmla="val 49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867" name="Text Box 7"/>
          <p:cNvSpPr txBox="1"/>
          <p:nvPr/>
        </p:nvSpPr>
        <p:spPr>
          <a:xfrm>
            <a:off x="1077913" y="585788"/>
            <a:ext cx="377507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26262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高处作业许可</a:t>
            </a:r>
            <a:r>
              <a:rPr lang="en-US" altLang="zh-CN" sz="2800" b="1" dirty="0">
                <a:solidFill>
                  <a:srgbClr val="26262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800" b="1" dirty="0">
                <a:solidFill>
                  <a:srgbClr val="26262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审批</a:t>
            </a:r>
            <a:endParaRPr lang="zh-CN" altLang="en-US" sz="2800" b="1" dirty="0">
              <a:solidFill>
                <a:srgbClr val="262626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 rot="2700000">
            <a:off x="546894" y="697706"/>
            <a:ext cx="330200" cy="328613"/>
          </a:xfrm>
          <a:prstGeom prst="roundRect">
            <a:avLst>
              <a:gd name="adj" fmla="val 406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871" name="Shape 47668"/>
          <p:cNvSpPr/>
          <p:nvPr/>
        </p:nvSpPr>
        <p:spPr>
          <a:xfrm>
            <a:off x="617538" y="773113"/>
            <a:ext cx="188912" cy="1889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2147483647"/>
              </a:cxn>
              <a:cxn ang="5898240">
                <a:pos x="2147483647" y="2147483647"/>
              </a:cxn>
              <a:cxn ang="11796480">
                <a:pos x="2147483647" y="2147483647"/>
              </a:cxn>
              <a:cxn ang="1769472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2260" y="14462"/>
                </a:moveTo>
                <a:cubicBezTo>
                  <a:pt x="10237" y="15268"/>
                  <a:pt x="7944" y="14282"/>
                  <a:pt x="7138" y="12260"/>
                </a:cubicBezTo>
                <a:cubicBezTo>
                  <a:pt x="6332" y="10238"/>
                  <a:pt x="7318" y="7944"/>
                  <a:pt x="9340" y="7138"/>
                </a:cubicBezTo>
                <a:cubicBezTo>
                  <a:pt x="11363" y="6332"/>
                  <a:pt x="13656" y="7318"/>
                  <a:pt x="14462" y="9340"/>
                </a:cubicBezTo>
                <a:cubicBezTo>
                  <a:pt x="15268" y="11362"/>
                  <a:pt x="14282" y="13656"/>
                  <a:pt x="12260" y="14462"/>
                </a:cubicBezTo>
                <a:close/>
                <a:moveTo>
                  <a:pt x="19602" y="9782"/>
                </a:moveTo>
                <a:cubicBezTo>
                  <a:pt x="20834" y="9090"/>
                  <a:pt x="21600" y="8617"/>
                  <a:pt x="21600" y="8617"/>
                </a:cubicBezTo>
                <a:lnTo>
                  <a:pt x="20140" y="4954"/>
                </a:lnTo>
                <a:cubicBezTo>
                  <a:pt x="20140" y="4954"/>
                  <a:pt x="19254" y="5138"/>
                  <a:pt x="17878" y="5484"/>
                </a:cubicBezTo>
                <a:cubicBezTo>
                  <a:pt x="17340" y="4770"/>
                  <a:pt x="16700" y="4141"/>
                  <a:pt x="15975" y="3619"/>
                </a:cubicBezTo>
                <a:cubicBezTo>
                  <a:pt x="16319" y="2115"/>
                  <a:pt x="16483" y="1130"/>
                  <a:pt x="16483" y="1130"/>
                </a:cubicBezTo>
                <a:lnTo>
                  <a:pt x="13896" y="17"/>
                </a:lnTo>
                <a:cubicBezTo>
                  <a:pt x="13896" y="17"/>
                  <a:pt x="13292" y="816"/>
                  <a:pt x="12435" y="2100"/>
                </a:cubicBezTo>
                <a:cubicBezTo>
                  <a:pt x="11667" y="1958"/>
                  <a:pt x="9929" y="1990"/>
                  <a:pt x="9794" y="2006"/>
                </a:cubicBezTo>
                <a:cubicBezTo>
                  <a:pt x="9096" y="770"/>
                  <a:pt x="8616" y="0"/>
                  <a:pt x="8616" y="0"/>
                </a:cubicBezTo>
                <a:lnTo>
                  <a:pt x="4955" y="1460"/>
                </a:lnTo>
                <a:cubicBezTo>
                  <a:pt x="4955" y="1460"/>
                  <a:pt x="5136" y="2351"/>
                  <a:pt x="5481" y="3734"/>
                </a:cubicBezTo>
                <a:cubicBezTo>
                  <a:pt x="4778" y="4264"/>
                  <a:pt x="4157" y="4895"/>
                  <a:pt x="3639" y="5608"/>
                </a:cubicBezTo>
                <a:cubicBezTo>
                  <a:pt x="2127" y="5266"/>
                  <a:pt x="1135" y="5104"/>
                  <a:pt x="1135" y="5104"/>
                </a:cubicBezTo>
                <a:lnTo>
                  <a:pt x="22" y="7692"/>
                </a:lnTo>
                <a:cubicBezTo>
                  <a:pt x="22" y="7692"/>
                  <a:pt x="819" y="8298"/>
                  <a:pt x="2103" y="9154"/>
                </a:cubicBezTo>
                <a:cubicBezTo>
                  <a:pt x="1955" y="9941"/>
                  <a:pt x="1990" y="11679"/>
                  <a:pt x="2004" y="11801"/>
                </a:cubicBezTo>
                <a:cubicBezTo>
                  <a:pt x="768" y="12502"/>
                  <a:pt x="0" y="12983"/>
                  <a:pt x="0" y="12983"/>
                </a:cubicBezTo>
                <a:lnTo>
                  <a:pt x="1460" y="16645"/>
                </a:lnTo>
                <a:cubicBezTo>
                  <a:pt x="1460" y="16645"/>
                  <a:pt x="2351" y="16467"/>
                  <a:pt x="3732" y="16126"/>
                </a:cubicBezTo>
                <a:cubicBezTo>
                  <a:pt x="4263" y="16831"/>
                  <a:pt x="4896" y="17454"/>
                  <a:pt x="5611" y="17973"/>
                </a:cubicBezTo>
                <a:cubicBezTo>
                  <a:pt x="5273" y="19468"/>
                  <a:pt x="5112" y="20448"/>
                  <a:pt x="5112" y="20448"/>
                </a:cubicBezTo>
                <a:lnTo>
                  <a:pt x="7642" y="21536"/>
                </a:lnTo>
                <a:cubicBezTo>
                  <a:pt x="7642" y="21536"/>
                  <a:pt x="8236" y="20755"/>
                  <a:pt x="9083" y="19495"/>
                </a:cubicBezTo>
                <a:cubicBezTo>
                  <a:pt x="9914" y="19659"/>
                  <a:pt x="11699" y="19617"/>
                  <a:pt x="11812" y="19605"/>
                </a:cubicBezTo>
                <a:cubicBezTo>
                  <a:pt x="12507" y="20836"/>
                  <a:pt x="12984" y="21600"/>
                  <a:pt x="12984" y="21600"/>
                </a:cubicBezTo>
                <a:lnTo>
                  <a:pt x="16645" y="20140"/>
                </a:lnTo>
                <a:cubicBezTo>
                  <a:pt x="16645" y="20140"/>
                  <a:pt x="16465" y="19256"/>
                  <a:pt x="16122" y="17881"/>
                </a:cubicBezTo>
                <a:cubicBezTo>
                  <a:pt x="16854" y="17330"/>
                  <a:pt x="17498" y="16672"/>
                  <a:pt x="18029" y="15924"/>
                </a:cubicBezTo>
                <a:cubicBezTo>
                  <a:pt x="19510" y="16258"/>
                  <a:pt x="20478" y="16419"/>
                  <a:pt x="20478" y="16419"/>
                </a:cubicBezTo>
                <a:lnTo>
                  <a:pt x="21566" y="13889"/>
                </a:lnTo>
                <a:cubicBezTo>
                  <a:pt x="21566" y="13889"/>
                  <a:pt x="20777" y="13294"/>
                  <a:pt x="19508" y="12446"/>
                </a:cubicBezTo>
                <a:cubicBezTo>
                  <a:pt x="19652" y="11675"/>
                  <a:pt x="19618" y="9922"/>
                  <a:pt x="19602" y="9782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 lIns="20092" tIns="20092" rIns="20092" bIns="20092" anchor="ctr"/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92225" y="1560513"/>
            <a:ext cx="22367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高处作业分为四级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51313" y="4062413"/>
            <a:ext cx="48783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600FF"/>
              </a:buClr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高度在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～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5m(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含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2m)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，称为一级高处作业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6874" name="组合 28"/>
          <p:cNvGrpSpPr/>
          <p:nvPr/>
        </p:nvGrpSpPr>
        <p:grpSpPr>
          <a:xfrm>
            <a:off x="1077913" y="2209800"/>
            <a:ext cx="2573337" cy="2438400"/>
            <a:chOff x="1662977" y="2595013"/>
            <a:chExt cx="1994159" cy="1888020"/>
          </a:xfrm>
        </p:grpSpPr>
        <p:sp>
          <p:nvSpPr>
            <p:cNvPr id="23" name="Shape 60130"/>
            <p:cNvSpPr/>
            <p:nvPr/>
          </p:nvSpPr>
          <p:spPr>
            <a:xfrm>
              <a:off x="1662977" y="3881965"/>
              <a:ext cx="1994159" cy="601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" y="0"/>
                  </a:moveTo>
                  <a:lnTo>
                    <a:pt x="14" y="243"/>
                  </a:lnTo>
                  <a:cubicBezTo>
                    <a:pt x="14" y="216"/>
                    <a:pt x="17" y="189"/>
                    <a:pt x="20" y="162"/>
                  </a:cubicBezTo>
                  <a:cubicBezTo>
                    <a:pt x="22" y="135"/>
                    <a:pt x="25" y="108"/>
                    <a:pt x="26" y="81"/>
                  </a:cubicBezTo>
                  <a:cubicBezTo>
                    <a:pt x="25" y="67"/>
                    <a:pt x="23" y="54"/>
                    <a:pt x="20" y="40"/>
                  </a:cubicBezTo>
                  <a:cubicBezTo>
                    <a:pt x="17" y="27"/>
                    <a:pt x="15" y="14"/>
                    <a:pt x="14" y="0"/>
                  </a:cubicBezTo>
                  <a:close/>
                  <a:moveTo>
                    <a:pt x="14" y="243"/>
                  </a:moveTo>
                  <a:lnTo>
                    <a:pt x="0" y="15376"/>
                  </a:lnTo>
                  <a:cubicBezTo>
                    <a:pt x="107" y="16722"/>
                    <a:pt x="1164" y="18127"/>
                    <a:pt x="3165" y="19385"/>
                  </a:cubicBezTo>
                  <a:cubicBezTo>
                    <a:pt x="5310" y="20735"/>
                    <a:pt x="8053" y="21600"/>
                    <a:pt x="10804" y="21600"/>
                  </a:cubicBezTo>
                  <a:cubicBezTo>
                    <a:pt x="13554" y="21600"/>
                    <a:pt x="16295" y="20735"/>
                    <a:pt x="18440" y="19385"/>
                  </a:cubicBezTo>
                  <a:cubicBezTo>
                    <a:pt x="20441" y="18126"/>
                    <a:pt x="21493" y="16722"/>
                    <a:pt x="21600" y="15376"/>
                  </a:cubicBezTo>
                  <a:lnTo>
                    <a:pt x="21600" y="235"/>
                  </a:lnTo>
                  <a:cubicBezTo>
                    <a:pt x="21598" y="268"/>
                    <a:pt x="21593" y="300"/>
                    <a:pt x="21587" y="331"/>
                  </a:cubicBezTo>
                  <a:cubicBezTo>
                    <a:pt x="21582" y="363"/>
                    <a:pt x="21576" y="394"/>
                    <a:pt x="21571" y="427"/>
                  </a:cubicBezTo>
                  <a:cubicBezTo>
                    <a:pt x="21527" y="1411"/>
                    <a:pt x="21267" y="2344"/>
                    <a:pt x="20776" y="3193"/>
                  </a:cubicBezTo>
                  <a:cubicBezTo>
                    <a:pt x="20237" y="4124"/>
                    <a:pt x="19439" y="4956"/>
                    <a:pt x="18397" y="5672"/>
                  </a:cubicBezTo>
                  <a:cubicBezTo>
                    <a:pt x="14122" y="8612"/>
                    <a:pt x="7286" y="9036"/>
                    <a:pt x="3122" y="5672"/>
                  </a:cubicBezTo>
                  <a:cubicBezTo>
                    <a:pt x="1047" y="3996"/>
                    <a:pt x="13" y="2132"/>
                    <a:pt x="14" y="24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Shape 60131"/>
            <p:cNvSpPr/>
            <p:nvPr/>
          </p:nvSpPr>
          <p:spPr>
            <a:xfrm>
              <a:off x="1664207" y="3666858"/>
              <a:ext cx="1991699" cy="44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19045" extrusionOk="0">
                  <a:moveTo>
                    <a:pt x="17544" y="2901"/>
                  </a:moveTo>
                  <a:cubicBezTo>
                    <a:pt x="19524" y="4568"/>
                    <a:pt x="20601" y="6894"/>
                    <a:pt x="20588" y="9588"/>
                  </a:cubicBezTo>
                  <a:cubicBezTo>
                    <a:pt x="20581" y="10887"/>
                    <a:pt x="20320" y="12107"/>
                    <a:pt x="19813" y="13217"/>
                  </a:cubicBezTo>
                  <a:cubicBezTo>
                    <a:pt x="19299" y="14339"/>
                    <a:pt x="18538" y="15344"/>
                    <a:pt x="17544" y="16205"/>
                  </a:cubicBezTo>
                  <a:cubicBezTo>
                    <a:pt x="13467" y="19737"/>
                    <a:pt x="6947" y="20241"/>
                    <a:pt x="2976" y="16205"/>
                  </a:cubicBezTo>
                  <a:cubicBezTo>
                    <a:pt x="-999" y="12164"/>
                    <a:pt x="-985" y="7171"/>
                    <a:pt x="2976" y="2901"/>
                  </a:cubicBezTo>
                  <a:cubicBezTo>
                    <a:pt x="6928" y="-1359"/>
                    <a:pt x="13441" y="-553"/>
                    <a:pt x="17544" y="2901"/>
                  </a:cubicBez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Shape 60133"/>
            <p:cNvSpPr/>
            <p:nvPr/>
          </p:nvSpPr>
          <p:spPr>
            <a:xfrm>
              <a:off x="1829054" y="3459127"/>
              <a:ext cx="1662005" cy="532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71" extrusionOk="0">
                  <a:moveTo>
                    <a:pt x="15" y="0"/>
                  </a:moveTo>
                  <a:lnTo>
                    <a:pt x="0" y="15836"/>
                  </a:lnTo>
                  <a:cubicBezTo>
                    <a:pt x="64" y="17166"/>
                    <a:pt x="1121" y="18372"/>
                    <a:pt x="3161" y="19487"/>
                  </a:cubicBezTo>
                  <a:cubicBezTo>
                    <a:pt x="5295" y="20653"/>
                    <a:pt x="8041" y="21541"/>
                    <a:pt x="10794" y="21571"/>
                  </a:cubicBezTo>
                  <a:cubicBezTo>
                    <a:pt x="13549" y="21600"/>
                    <a:pt x="16295" y="20748"/>
                    <a:pt x="18424" y="19487"/>
                  </a:cubicBezTo>
                  <a:cubicBezTo>
                    <a:pt x="20460" y="18281"/>
                    <a:pt x="21513" y="16919"/>
                    <a:pt x="21583" y="15560"/>
                  </a:cubicBezTo>
                  <a:lnTo>
                    <a:pt x="21583" y="241"/>
                  </a:lnTo>
                  <a:cubicBezTo>
                    <a:pt x="21578" y="316"/>
                    <a:pt x="21570" y="391"/>
                    <a:pt x="21558" y="466"/>
                  </a:cubicBezTo>
                  <a:cubicBezTo>
                    <a:pt x="21547" y="541"/>
                    <a:pt x="21533" y="615"/>
                    <a:pt x="21518" y="689"/>
                  </a:cubicBezTo>
                  <a:cubicBezTo>
                    <a:pt x="21425" y="1392"/>
                    <a:pt x="21173" y="2061"/>
                    <a:pt x="20752" y="2678"/>
                  </a:cubicBezTo>
                  <a:cubicBezTo>
                    <a:pt x="20214" y="3465"/>
                    <a:pt x="19418" y="4173"/>
                    <a:pt x="18377" y="4779"/>
                  </a:cubicBezTo>
                  <a:cubicBezTo>
                    <a:pt x="14108" y="7265"/>
                    <a:pt x="7282" y="7623"/>
                    <a:pt x="3123" y="4779"/>
                  </a:cubicBezTo>
                  <a:cubicBezTo>
                    <a:pt x="1010" y="3334"/>
                    <a:pt x="-17" y="1716"/>
                    <a:pt x="26" y="86"/>
                  </a:cubicBezTo>
                  <a:cubicBezTo>
                    <a:pt x="25" y="72"/>
                    <a:pt x="23" y="57"/>
                    <a:pt x="20" y="43"/>
                  </a:cubicBezTo>
                  <a:cubicBezTo>
                    <a:pt x="17" y="29"/>
                    <a:pt x="15" y="14"/>
                    <a:pt x="15" y="0"/>
                  </a:cubicBezTo>
                  <a:close/>
                </a:path>
              </a:pathLst>
            </a:custGeom>
            <a:solidFill>
              <a:srgbClr val="EBAC07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Shape 60134"/>
            <p:cNvSpPr/>
            <p:nvPr/>
          </p:nvSpPr>
          <p:spPr>
            <a:xfrm>
              <a:off x="1830285" y="3296875"/>
              <a:ext cx="1659544" cy="330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19058" extrusionOk="0">
                  <a:moveTo>
                    <a:pt x="17544" y="2909"/>
                  </a:moveTo>
                  <a:cubicBezTo>
                    <a:pt x="19522" y="4585"/>
                    <a:pt x="20600" y="6918"/>
                    <a:pt x="20586" y="9615"/>
                  </a:cubicBezTo>
                  <a:cubicBezTo>
                    <a:pt x="20579" y="10912"/>
                    <a:pt x="20319" y="12131"/>
                    <a:pt x="19811" y="13239"/>
                  </a:cubicBezTo>
                  <a:cubicBezTo>
                    <a:pt x="19298" y="14361"/>
                    <a:pt x="18537" y="15364"/>
                    <a:pt x="17544" y="16223"/>
                  </a:cubicBezTo>
                  <a:cubicBezTo>
                    <a:pt x="13468" y="19749"/>
                    <a:pt x="6949" y="20249"/>
                    <a:pt x="2980" y="16223"/>
                  </a:cubicBezTo>
                  <a:cubicBezTo>
                    <a:pt x="-1000" y="12186"/>
                    <a:pt x="-985" y="7190"/>
                    <a:pt x="2980" y="2909"/>
                  </a:cubicBezTo>
                  <a:cubicBezTo>
                    <a:pt x="6926" y="-1351"/>
                    <a:pt x="13439" y="-568"/>
                    <a:pt x="17544" y="2909"/>
                  </a:cubicBezTo>
                  <a:close/>
                </a:path>
              </a:pathLst>
            </a:custGeom>
            <a:solidFill>
              <a:srgbClr val="B68406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6883" name="组合 12"/>
            <p:cNvGrpSpPr/>
            <p:nvPr/>
          </p:nvGrpSpPr>
          <p:grpSpPr>
            <a:xfrm>
              <a:off x="1995337" y="2960159"/>
              <a:ext cx="1329439" cy="555294"/>
              <a:chOff x="2145087" y="2954035"/>
              <a:chExt cx="1329439" cy="555294"/>
            </a:xfrm>
          </p:grpSpPr>
          <p:sp>
            <p:nvSpPr>
              <p:cNvPr id="27" name="Shape 60136"/>
              <p:cNvSpPr/>
              <p:nvPr/>
            </p:nvSpPr>
            <p:spPr>
              <a:xfrm>
                <a:off x="2144882" y="3083019"/>
                <a:ext cx="1329849" cy="426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3" h="21571" extrusionOk="0">
                    <a:moveTo>
                      <a:pt x="15" y="0"/>
                    </a:moveTo>
                    <a:lnTo>
                      <a:pt x="0" y="15836"/>
                    </a:lnTo>
                    <a:cubicBezTo>
                      <a:pt x="64" y="17166"/>
                      <a:pt x="1121" y="18372"/>
                      <a:pt x="3161" y="19487"/>
                    </a:cubicBezTo>
                    <a:cubicBezTo>
                      <a:pt x="5295" y="20653"/>
                      <a:pt x="8041" y="21541"/>
                      <a:pt x="10794" y="21571"/>
                    </a:cubicBezTo>
                    <a:cubicBezTo>
                      <a:pt x="13549" y="21600"/>
                      <a:pt x="16295" y="20748"/>
                      <a:pt x="18424" y="19487"/>
                    </a:cubicBezTo>
                    <a:cubicBezTo>
                      <a:pt x="20460" y="18281"/>
                      <a:pt x="21513" y="16919"/>
                      <a:pt x="21583" y="15560"/>
                    </a:cubicBezTo>
                    <a:lnTo>
                      <a:pt x="21583" y="241"/>
                    </a:lnTo>
                    <a:cubicBezTo>
                      <a:pt x="21578" y="316"/>
                      <a:pt x="21570" y="391"/>
                      <a:pt x="21558" y="466"/>
                    </a:cubicBezTo>
                    <a:cubicBezTo>
                      <a:pt x="21547" y="541"/>
                      <a:pt x="21533" y="615"/>
                      <a:pt x="21518" y="689"/>
                    </a:cubicBezTo>
                    <a:cubicBezTo>
                      <a:pt x="21425" y="1392"/>
                      <a:pt x="21173" y="2061"/>
                      <a:pt x="20752" y="2678"/>
                    </a:cubicBezTo>
                    <a:cubicBezTo>
                      <a:pt x="20214" y="3465"/>
                      <a:pt x="19418" y="4173"/>
                      <a:pt x="18377" y="4779"/>
                    </a:cubicBezTo>
                    <a:cubicBezTo>
                      <a:pt x="14108" y="7265"/>
                      <a:pt x="7282" y="7623"/>
                      <a:pt x="3123" y="4779"/>
                    </a:cubicBezTo>
                    <a:cubicBezTo>
                      <a:pt x="1010" y="3334"/>
                      <a:pt x="-17" y="1716"/>
                      <a:pt x="26" y="86"/>
                    </a:cubicBezTo>
                    <a:cubicBezTo>
                      <a:pt x="25" y="72"/>
                      <a:pt x="23" y="57"/>
                      <a:pt x="20" y="43"/>
                    </a:cubicBezTo>
                    <a:cubicBezTo>
                      <a:pt x="17" y="29"/>
                      <a:pt x="15" y="14"/>
                      <a:pt x="15" y="0"/>
                    </a:cubicBezTo>
                    <a:close/>
                  </a:path>
                </a:pathLst>
              </a:custGeom>
              <a:solidFill>
                <a:srgbClr val="F83003"/>
              </a:solidFill>
              <a:ln w="12700" cap="flat">
                <a:noFill/>
                <a:miter lim="400000"/>
              </a:ln>
              <a:effectLst/>
            </p:spPr>
            <p:txBody>
              <a:bodyPr lIns="0" tIns="0" rIns="0" bIns="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Shape 60137"/>
              <p:cNvSpPr/>
              <p:nvPr/>
            </p:nvSpPr>
            <p:spPr>
              <a:xfrm>
                <a:off x="2146111" y="2953956"/>
                <a:ext cx="1327389" cy="264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19058" extrusionOk="0">
                    <a:moveTo>
                      <a:pt x="17544" y="2909"/>
                    </a:moveTo>
                    <a:cubicBezTo>
                      <a:pt x="19522" y="4585"/>
                      <a:pt x="20600" y="6918"/>
                      <a:pt x="20586" y="9615"/>
                    </a:cubicBezTo>
                    <a:cubicBezTo>
                      <a:pt x="20579" y="10912"/>
                      <a:pt x="20319" y="12131"/>
                      <a:pt x="19811" y="13239"/>
                    </a:cubicBezTo>
                    <a:cubicBezTo>
                      <a:pt x="19298" y="14361"/>
                      <a:pt x="18537" y="15364"/>
                      <a:pt x="17544" y="16223"/>
                    </a:cubicBezTo>
                    <a:cubicBezTo>
                      <a:pt x="13468" y="19749"/>
                      <a:pt x="6949" y="20249"/>
                      <a:pt x="2980" y="16223"/>
                    </a:cubicBezTo>
                    <a:cubicBezTo>
                      <a:pt x="-1000" y="12186"/>
                      <a:pt x="-985" y="7190"/>
                      <a:pt x="2980" y="2909"/>
                    </a:cubicBezTo>
                    <a:cubicBezTo>
                      <a:pt x="6926" y="-1351"/>
                      <a:pt x="13439" y="-568"/>
                      <a:pt x="17544" y="2909"/>
                    </a:cubicBezTo>
                    <a:close/>
                  </a:path>
                </a:pathLst>
              </a:custGeom>
              <a:solidFill>
                <a:srgbClr val="C62702"/>
              </a:solidFill>
              <a:ln w="12700" cap="flat">
                <a:noFill/>
                <a:miter lim="400000"/>
              </a:ln>
              <a:effectLst/>
            </p:spPr>
            <p:txBody>
              <a:bodyPr lIns="0" tIns="0" rIns="0" bIns="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6884" name="组合 29"/>
            <p:cNvGrpSpPr/>
            <p:nvPr/>
          </p:nvGrpSpPr>
          <p:grpSpPr>
            <a:xfrm>
              <a:off x="2179618" y="2595013"/>
              <a:ext cx="1004405" cy="540583"/>
              <a:chOff x="2145087" y="2954035"/>
              <a:chExt cx="1329439" cy="555294"/>
            </a:xfrm>
          </p:grpSpPr>
          <p:sp>
            <p:nvSpPr>
              <p:cNvPr id="31" name="Shape 60136"/>
              <p:cNvSpPr/>
              <p:nvPr/>
            </p:nvSpPr>
            <p:spPr>
              <a:xfrm>
                <a:off x="2145145" y="3084086"/>
                <a:ext cx="1328698" cy="425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3" h="21571" extrusionOk="0">
                    <a:moveTo>
                      <a:pt x="15" y="0"/>
                    </a:moveTo>
                    <a:lnTo>
                      <a:pt x="0" y="15836"/>
                    </a:lnTo>
                    <a:cubicBezTo>
                      <a:pt x="64" y="17166"/>
                      <a:pt x="1121" y="18372"/>
                      <a:pt x="3161" y="19487"/>
                    </a:cubicBezTo>
                    <a:cubicBezTo>
                      <a:pt x="5295" y="20653"/>
                      <a:pt x="8041" y="21541"/>
                      <a:pt x="10794" y="21571"/>
                    </a:cubicBezTo>
                    <a:cubicBezTo>
                      <a:pt x="13549" y="21600"/>
                      <a:pt x="16295" y="20748"/>
                      <a:pt x="18424" y="19487"/>
                    </a:cubicBezTo>
                    <a:cubicBezTo>
                      <a:pt x="20460" y="18281"/>
                      <a:pt x="21513" y="16919"/>
                      <a:pt x="21583" y="15560"/>
                    </a:cubicBezTo>
                    <a:lnTo>
                      <a:pt x="21583" y="241"/>
                    </a:lnTo>
                    <a:cubicBezTo>
                      <a:pt x="21578" y="316"/>
                      <a:pt x="21570" y="391"/>
                      <a:pt x="21558" y="466"/>
                    </a:cubicBezTo>
                    <a:cubicBezTo>
                      <a:pt x="21547" y="541"/>
                      <a:pt x="21533" y="615"/>
                      <a:pt x="21518" y="689"/>
                    </a:cubicBezTo>
                    <a:cubicBezTo>
                      <a:pt x="21425" y="1392"/>
                      <a:pt x="21173" y="2061"/>
                      <a:pt x="20752" y="2678"/>
                    </a:cubicBezTo>
                    <a:cubicBezTo>
                      <a:pt x="20214" y="3465"/>
                      <a:pt x="19418" y="4173"/>
                      <a:pt x="18377" y="4779"/>
                    </a:cubicBezTo>
                    <a:cubicBezTo>
                      <a:pt x="14108" y="7265"/>
                      <a:pt x="7282" y="7623"/>
                      <a:pt x="3123" y="4779"/>
                    </a:cubicBezTo>
                    <a:cubicBezTo>
                      <a:pt x="1010" y="3334"/>
                      <a:pt x="-17" y="1716"/>
                      <a:pt x="26" y="86"/>
                    </a:cubicBezTo>
                    <a:cubicBezTo>
                      <a:pt x="25" y="72"/>
                      <a:pt x="23" y="57"/>
                      <a:pt x="20" y="43"/>
                    </a:cubicBezTo>
                    <a:cubicBezTo>
                      <a:pt x="17" y="29"/>
                      <a:pt x="15" y="14"/>
                      <a:pt x="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lIns="0" tIns="0" rIns="0" bIns="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Shape 60137"/>
              <p:cNvSpPr/>
              <p:nvPr/>
            </p:nvSpPr>
            <p:spPr>
              <a:xfrm>
                <a:off x="2145145" y="2954035"/>
                <a:ext cx="1328698" cy="2651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19058" extrusionOk="0">
                    <a:moveTo>
                      <a:pt x="17544" y="2909"/>
                    </a:moveTo>
                    <a:cubicBezTo>
                      <a:pt x="19522" y="4585"/>
                      <a:pt x="20600" y="6918"/>
                      <a:pt x="20586" y="9615"/>
                    </a:cubicBezTo>
                    <a:cubicBezTo>
                      <a:pt x="20579" y="10912"/>
                      <a:pt x="20319" y="12131"/>
                      <a:pt x="19811" y="13239"/>
                    </a:cubicBezTo>
                    <a:cubicBezTo>
                      <a:pt x="19298" y="14361"/>
                      <a:pt x="18537" y="15364"/>
                      <a:pt x="17544" y="16223"/>
                    </a:cubicBezTo>
                    <a:cubicBezTo>
                      <a:pt x="13468" y="19749"/>
                      <a:pt x="6949" y="20249"/>
                      <a:pt x="2980" y="16223"/>
                    </a:cubicBezTo>
                    <a:cubicBezTo>
                      <a:pt x="-1000" y="12186"/>
                      <a:pt x="-985" y="7190"/>
                      <a:pt x="2980" y="2909"/>
                    </a:cubicBezTo>
                    <a:cubicBezTo>
                      <a:pt x="6926" y="-1351"/>
                      <a:pt x="13439" y="-568"/>
                      <a:pt x="17544" y="290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lIns="0" tIns="0" rIns="0" bIns="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4151313" y="3397250"/>
            <a:ext cx="50292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600FF"/>
              </a:buClr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高度在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～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15m(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含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5m)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，称为二级高处作业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151313" y="2811463"/>
            <a:ext cx="53308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600FF"/>
              </a:buClr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高度在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15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～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30m(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含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15m)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，称为三级高处作业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51313" y="2173288"/>
            <a:ext cx="52863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600FF"/>
              </a:buClr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高度在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30m(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含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30m)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以上，称为特级高处作业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35188" y="4908550"/>
            <a:ext cx="8353425" cy="1423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一级高处作业由二级单位所属基层单位负责人或其授权人审批；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二、三级高处作业由二级单位业务主管部门负责人或其授权人审批；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特级高处作业由二级单位主管领导或授权人审批。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2"/>
          <p:cNvSpPr/>
          <p:nvPr/>
        </p:nvSpPr>
        <p:spPr>
          <a:xfrm>
            <a:off x="1725613" y="3262313"/>
            <a:ext cx="650875" cy="3762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审批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1" name="Rectangle 3"/>
          <p:cNvSpPr/>
          <p:nvPr/>
        </p:nvSpPr>
        <p:spPr>
          <a:xfrm>
            <a:off x="2949575" y="3262313"/>
            <a:ext cx="1108075" cy="3762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二、三级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2" name="Rectangle 4"/>
          <p:cNvSpPr/>
          <p:nvPr/>
        </p:nvSpPr>
        <p:spPr>
          <a:xfrm>
            <a:off x="8597900" y="596900"/>
            <a:ext cx="1108075" cy="37623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作业内容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3" name="Rectangle 5"/>
          <p:cNvSpPr/>
          <p:nvPr/>
        </p:nvSpPr>
        <p:spPr>
          <a:xfrm>
            <a:off x="8597900" y="1030288"/>
            <a:ext cx="1108075" cy="3762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风险评估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4" name="Rectangle 6"/>
          <p:cNvSpPr/>
          <p:nvPr/>
        </p:nvSpPr>
        <p:spPr>
          <a:xfrm>
            <a:off x="8597900" y="1462088"/>
            <a:ext cx="1108075" cy="3762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安全方案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5" name="Rectangle 7"/>
          <p:cNvSpPr/>
          <p:nvPr/>
        </p:nvSpPr>
        <p:spPr>
          <a:xfrm>
            <a:off x="6810375" y="1893888"/>
            <a:ext cx="1108075" cy="3762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书面审查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6" name="Rectangle 8"/>
          <p:cNvSpPr/>
          <p:nvPr/>
        </p:nvSpPr>
        <p:spPr>
          <a:xfrm>
            <a:off x="8597900" y="2325688"/>
            <a:ext cx="1108075" cy="3762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安全措施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7" name="Rectangle 9"/>
          <p:cNvSpPr/>
          <p:nvPr/>
        </p:nvSpPr>
        <p:spPr>
          <a:xfrm>
            <a:off x="8597900" y="2757488"/>
            <a:ext cx="1108075" cy="3762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应急预案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37898" name="AutoShape 10"/>
          <p:cNvCxnSpPr>
            <a:stCxn id="37890" idx="3"/>
            <a:endCxn id="37890" idx="3"/>
          </p:cNvCxnSpPr>
          <p:nvPr/>
        </p:nvCxnSpPr>
        <p:spPr>
          <a:xfrm>
            <a:off x="2376488" y="3451225"/>
            <a:ext cx="0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7899" name="Rectangle 11"/>
          <p:cNvSpPr/>
          <p:nvPr/>
        </p:nvSpPr>
        <p:spPr>
          <a:xfrm>
            <a:off x="3021013" y="2325688"/>
            <a:ext cx="650875" cy="3762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一级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00" name="Rectangle 12"/>
          <p:cNvSpPr/>
          <p:nvPr/>
        </p:nvSpPr>
        <p:spPr>
          <a:xfrm>
            <a:off x="3021013" y="4125913"/>
            <a:ext cx="650875" cy="3762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特级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01" name="Rectangle 13"/>
          <p:cNvSpPr/>
          <p:nvPr/>
        </p:nvSpPr>
        <p:spPr>
          <a:xfrm>
            <a:off x="4389438" y="2325688"/>
            <a:ext cx="1793875" cy="3762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基层单位负责人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02" name="Rectangle 14"/>
          <p:cNvSpPr/>
          <p:nvPr/>
        </p:nvSpPr>
        <p:spPr>
          <a:xfrm>
            <a:off x="4389438" y="3262313"/>
            <a:ext cx="1565275" cy="3762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业务主管部门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03" name="Rectangle 15"/>
          <p:cNvSpPr/>
          <p:nvPr/>
        </p:nvSpPr>
        <p:spPr>
          <a:xfrm>
            <a:off x="4462463" y="4125913"/>
            <a:ext cx="1565275" cy="3762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单位主管领导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37904" name="AutoShape 16"/>
          <p:cNvCxnSpPr>
            <a:stCxn id="37890" idx="3"/>
            <a:endCxn id="37899" idx="1"/>
          </p:cNvCxnSpPr>
          <p:nvPr/>
        </p:nvCxnSpPr>
        <p:spPr>
          <a:xfrm flipV="1">
            <a:off x="2376488" y="2514600"/>
            <a:ext cx="644525" cy="936625"/>
          </a:xfrm>
          <a:prstGeom prst="bentConnector3">
            <a:avLst>
              <a:gd name="adj1" fmla="val 50000"/>
            </a:avLst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7905" name="AutoShape 17"/>
          <p:cNvCxnSpPr>
            <a:stCxn id="37890" idx="3"/>
            <a:endCxn id="37891" idx="1"/>
          </p:cNvCxnSpPr>
          <p:nvPr/>
        </p:nvCxnSpPr>
        <p:spPr>
          <a:xfrm>
            <a:off x="2376488" y="3451225"/>
            <a:ext cx="573087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7906" name="AutoShape 18"/>
          <p:cNvCxnSpPr>
            <a:stCxn id="37890" idx="3"/>
            <a:endCxn id="37900" idx="1"/>
          </p:cNvCxnSpPr>
          <p:nvPr/>
        </p:nvCxnSpPr>
        <p:spPr>
          <a:xfrm>
            <a:off x="2376488" y="3451225"/>
            <a:ext cx="644525" cy="863600"/>
          </a:xfrm>
          <a:prstGeom prst="bentConnector3">
            <a:avLst>
              <a:gd name="adj1" fmla="val 50000"/>
            </a:avLst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7907" name="AutoShape 19"/>
          <p:cNvCxnSpPr>
            <a:stCxn id="37899" idx="3"/>
            <a:endCxn id="37901" idx="1"/>
          </p:cNvCxnSpPr>
          <p:nvPr/>
        </p:nvCxnSpPr>
        <p:spPr>
          <a:xfrm>
            <a:off x="3671888" y="2514600"/>
            <a:ext cx="717550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7908" name="AutoShape 20"/>
          <p:cNvCxnSpPr>
            <a:stCxn id="37891" idx="3"/>
            <a:endCxn id="37902" idx="1"/>
          </p:cNvCxnSpPr>
          <p:nvPr/>
        </p:nvCxnSpPr>
        <p:spPr>
          <a:xfrm>
            <a:off x="4057650" y="3451225"/>
            <a:ext cx="331788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7909" name="AutoShape 21"/>
          <p:cNvCxnSpPr>
            <a:stCxn id="37900" idx="3"/>
            <a:endCxn id="37903" idx="1"/>
          </p:cNvCxnSpPr>
          <p:nvPr/>
        </p:nvCxnSpPr>
        <p:spPr>
          <a:xfrm>
            <a:off x="3671888" y="4314825"/>
            <a:ext cx="790575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7910" name="Rectangle 22"/>
          <p:cNvSpPr/>
          <p:nvPr/>
        </p:nvSpPr>
        <p:spPr>
          <a:xfrm>
            <a:off x="6837363" y="4702175"/>
            <a:ext cx="1108075" cy="37623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现场核查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11" name="Rectangle 23"/>
          <p:cNvSpPr/>
          <p:nvPr/>
        </p:nvSpPr>
        <p:spPr>
          <a:xfrm>
            <a:off x="8597900" y="1893888"/>
            <a:ext cx="1108075" cy="3762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人员资质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12" name="Rectangle 24"/>
          <p:cNvSpPr/>
          <p:nvPr/>
        </p:nvSpPr>
        <p:spPr>
          <a:xfrm>
            <a:off x="8597900" y="3189288"/>
            <a:ext cx="1336675" cy="3762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延期及次数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37913" name="AutoShape 25"/>
          <p:cNvCxnSpPr>
            <a:stCxn id="37895" idx="3"/>
            <a:endCxn id="37892" idx="1"/>
          </p:cNvCxnSpPr>
          <p:nvPr/>
        </p:nvCxnSpPr>
        <p:spPr>
          <a:xfrm flipV="1">
            <a:off x="7918450" y="785813"/>
            <a:ext cx="679450" cy="1296987"/>
          </a:xfrm>
          <a:prstGeom prst="bentConnector3">
            <a:avLst>
              <a:gd name="adj1" fmla="val 50000"/>
            </a:avLst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7914" name="AutoShape 26"/>
          <p:cNvCxnSpPr>
            <a:stCxn id="37895" idx="3"/>
            <a:endCxn id="37893" idx="1"/>
          </p:cNvCxnSpPr>
          <p:nvPr/>
        </p:nvCxnSpPr>
        <p:spPr>
          <a:xfrm flipV="1">
            <a:off x="7918450" y="1219200"/>
            <a:ext cx="679450" cy="863600"/>
          </a:xfrm>
          <a:prstGeom prst="bentConnector3">
            <a:avLst>
              <a:gd name="adj1" fmla="val 50000"/>
            </a:avLst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7915" name="AutoShape 27"/>
          <p:cNvCxnSpPr>
            <a:stCxn id="37895" idx="3"/>
            <a:endCxn id="37894" idx="1"/>
          </p:cNvCxnSpPr>
          <p:nvPr/>
        </p:nvCxnSpPr>
        <p:spPr>
          <a:xfrm flipV="1">
            <a:off x="7918450" y="1651000"/>
            <a:ext cx="679450" cy="431800"/>
          </a:xfrm>
          <a:prstGeom prst="bentConnector3">
            <a:avLst>
              <a:gd name="adj1" fmla="val 50000"/>
            </a:avLst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7916" name="AutoShape 28"/>
          <p:cNvCxnSpPr>
            <a:stCxn id="37895" idx="3"/>
            <a:endCxn id="37911" idx="1"/>
          </p:cNvCxnSpPr>
          <p:nvPr/>
        </p:nvCxnSpPr>
        <p:spPr>
          <a:xfrm>
            <a:off x="7918450" y="2082800"/>
            <a:ext cx="679450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7917" name="AutoShape 29"/>
          <p:cNvCxnSpPr>
            <a:stCxn id="37895" idx="3"/>
            <a:endCxn id="37896" idx="1"/>
          </p:cNvCxnSpPr>
          <p:nvPr/>
        </p:nvCxnSpPr>
        <p:spPr>
          <a:xfrm>
            <a:off x="7918450" y="2082800"/>
            <a:ext cx="679450" cy="431800"/>
          </a:xfrm>
          <a:prstGeom prst="bentConnector3">
            <a:avLst>
              <a:gd name="adj1" fmla="val 50000"/>
            </a:avLst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7918" name="AutoShape 30"/>
          <p:cNvCxnSpPr>
            <a:stCxn id="37895" idx="3"/>
            <a:endCxn id="37897" idx="1"/>
          </p:cNvCxnSpPr>
          <p:nvPr/>
        </p:nvCxnSpPr>
        <p:spPr>
          <a:xfrm>
            <a:off x="7918450" y="2082800"/>
            <a:ext cx="679450" cy="863600"/>
          </a:xfrm>
          <a:prstGeom prst="bentConnector3">
            <a:avLst>
              <a:gd name="adj1" fmla="val 50000"/>
            </a:avLst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7919" name="AutoShape 31"/>
          <p:cNvCxnSpPr>
            <a:stCxn id="37895" idx="3"/>
            <a:endCxn id="37912" idx="1"/>
          </p:cNvCxnSpPr>
          <p:nvPr/>
        </p:nvCxnSpPr>
        <p:spPr>
          <a:xfrm>
            <a:off x="7918450" y="2082800"/>
            <a:ext cx="679450" cy="1295400"/>
          </a:xfrm>
          <a:prstGeom prst="bentConnector3">
            <a:avLst>
              <a:gd name="adj1" fmla="val 50000"/>
            </a:avLst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7920" name="AutoShape 32"/>
          <p:cNvCxnSpPr>
            <a:stCxn id="37903" idx="3"/>
            <a:endCxn id="37895" idx="1"/>
          </p:cNvCxnSpPr>
          <p:nvPr/>
        </p:nvCxnSpPr>
        <p:spPr>
          <a:xfrm flipV="1">
            <a:off x="6027738" y="2082800"/>
            <a:ext cx="782637" cy="2232025"/>
          </a:xfrm>
          <a:prstGeom prst="bentConnector3">
            <a:avLst>
              <a:gd name="adj1" fmla="val 49898"/>
            </a:avLst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7921" name="AutoShape 33"/>
          <p:cNvCxnSpPr>
            <a:stCxn id="37902" idx="3"/>
            <a:endCxn id="37895" idx="1"/>
          </p:cNvCxnSpPr>
          <p:nvPr/>
        </p:nvCxnSpPr>
        <p:spPr>
          <a:xfrm flipV="1">
            <a:off x="5954713" y="2082800"/>
            <a:ext cx="855662" cy="1368425"/>
          </a:xfrm>
          <a:prstGeom prst="bentConnector3">
            <a:avLst>
              <a:gd name="adj1" fmla="val 54727"/>
            </a:avLst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7922" name="AutoShape 34"/>
          <p:cNvCxnSpPr>
            <a:stCxn id="37901" idx="3"/>
            <a:endCxn id="37895" idx="1"/>
          </p:cNvCxnSpPr>
          <p:nvPr/>
        </p:nvCxnSpPr>
        <p:spPr>
          <a:xfrm flipV="1">
            <a:off x="6183313" y="2082800"/>
            <a:ext cx="627062" cy="431800"/>
          </a:xfrm>
          <a:prstGeom prst="bentConnector3">
            <a:avLst>
              <a:gd name="adj1" fmla="val 37718"/>
            </a:avLst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7923" name="Rectangle 35"/>
          <p:cNvSpPr/>
          <p:nvPr/>
        </p:nvSpPr>
        <p:spPr>
          <a:xfrm>
            <a:off x="8566150" y="3838575"/>
            <a:ext cx="1565275" cy="37623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设备工具材料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24" name="Rectangle 36"/>
          <p:cNvSpPr/>
          <p:nvPr/>
        </p:nvSpPr>
        <p:spPr>
          <a:xfrm>
            <a:off x="8566150" y="4270375"/>
            <a:ext cx="1108075" cy="37623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人员能力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25" name="Rectangle 37"/>
          <p:cNvSpPr/>
          <p:nvPr/>
        </p:nvSpPr>
        <p:spPr>
          <a:xfrm>
            <a:off x="8566150" y="4702175"/>
            <a:ext cx="1108075" cy="37623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防护设备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26" name="Rectangle 38"/>
          <p:cNvSpPr/>
          <p:nvPr/>
        </p:nvSpPr>
        <p:spPr>
          <a:xfrm>
            <a:off x="8566150" y="5133975"/>
            <a:ext cx="1565275" cy="37623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安全设施落实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27" name="Rectangle 39"/>
          <p:cNvSpPr/>
          <p:nvPr/>
        </p:nvSpPr>
        <p:spPr>
          <a:xfrm>
            <a:off x="8566150" y="5565775"/>
            <a:ext cx="1108075" cy="37623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pPr algn="ctr" eaLnBrk="1" hangingPunct="1"/>
            <a:r>
              <a:rPr lang="zh-CN" altLang="en-US" dirty="0">
                <a:latin typeface="Arial" panose="020B0604020202020204" pitchFamily="34" charset="0"/>
              </a:rPr>
              <a:t>培训沟通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37928" name="AutoShape 40"/>
          <p:cNvCxnSpPr>
            <a:stCxn id="37910" idx="3"/>
            <a:endCxn id="37923" idx="1"/>
          </p:cNvCxnSpPr>
          <p:nvPr/>
        </p:nvCxnSpPr>
        <p:spPr>
          <a:xfrm flipV="1">
            <a:off x="7945438" y="4027488"/>
            <a:ext cx="620712" cy="863600"/>
          </a:xfrm>
          <a:prstGeom prst="bentConnector3">
            <a:avLst>
              <a:gd name="adj1" fmla="val 49870"/>
            </a:avLst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7929" name="AutoShape 41"/>
          <p:cNvCxnSpPr>
            <a:stCxn id="37910" idx="3"/>
            <a:endCxn id="37924" idx="1"/>
          </p:cNvCxnSpPr>
          <p:nvPr/>
        </p:nvCxnSpPr>
        <p:spPr>
          <a:xfrm flipV="1">
            <a:off x="7945438" y="4459288"/>
            <a:ext cx="620712" cy="431800"/>
          </a:xfrm>
          <a:prstGeom prst="bentConnector3">
            <a:avLst>
              <a:gd name="adj1" fmla="val 49870"/>
            </a:avLst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7930" name="AutoShape 42"/>
          <p:cNvCxnSpPr>
            <a:stCxn id="37910" idx="3"/>
            <a:endCxn id="37925" idx="1"/>
          </p:cNvCxnSpPr>
          <p:nvPr/>
        </p:nvCxnSpPr>
        <p:spPr>
          <a:xfrm>
            <a:off x="7945438" y="4891088"/>
            <a:ext cx="620712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7931" name="AutoShape 43"/>
          <p:cNvCxnSpPr>
            <a:stCxn id="37910" idx="3"/>
            <a:endCxn id="37926" idx="1"/>
          </p:cNvCxnSpPr>
          <p:nvPr/>
        </p:nvCxnSpPr>
        <p:spPr>
          <a:xfrm>
            <a:off x="7945438" y="4891088"/>
            <a:ext cx="620712" cy="431800"/>
          </a:xfrm>
          <a:prstGeom prst="bentConnector3">
            <a:avLst>
              <a:gd name="adj1" fmla="val 49870"/>
            </a:avLst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7932" name="AutoShape 44"/>
          <p:cNvCxnSpPr>
            <a:stCxn id="37910" idx="3"/>
            <a:endCxn id="37927" idx="1"/>
          </p:cNvCxnSpPr>
          <p:nvPr/>
        </p:nvCxnSpPr>
        <p:spPr>
          <a:xfrm>
            <a:off x="7945438" y="4891088"/>
            <a:ext cx="620712" cy="863600"/>
          </a:xfrm>
          <a:prstGeom prst="bentConnector3">
            <a:avLst>
              <a:gd name="adj1" fmla="val 49870"/>
            </a:avLst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7933" name="AutoShape 45"/>
          <p:cNvCxnSpPr>
            <a:stCxn id="37903" idx="3"/>
            <a:endCxn id="37910" idx="1"/>
          </p:cNvCxnSpPr>
          <p:nvPr/>
        </p:nvCxnSpPr>
        <p:spPr>
          <a:xfrm>
            <a:off x="6027738" y="4314825"/>
            <a:ext cx="809625" cy="576263"/>
          </a:xfrm>
          <a:prstGeom prst="bentConnector3">
            <a:avLst>
              <a:gd name="adj1" fmla="val 48037"/>
            </a:avLst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7934" name="AutoShape 46"/>
          <p:cNvCxnSpPr>
            <a:stCxn id="37902" idx="3"/>
            <a:endCxn id="37910" idx="1"/>
          </p:cNvCxnSpPr>
          <p:nvPr/>
        </p:nvCxnSpPr>
        <p:spPr>
          <a:xfrm>
            <a:off x="5954713" y="3451225"/>
            <a:ext cx="882650" cy="1439863"/>
          </a:xfrm>
          <a:prstGeom prst="bentConnector3">
            <a:avLst>
              <a:gd name="adj1" fmla="val 53236"/>
            </a:avLst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7935" name="AutoShape 47"/>
          <p:cNvCxnSpPr>
            <a:stCxn id="37901" idx="3"/>
            <a:endCxn id="37910" idx="1"/>
          </p:cNvCxnSpPr>
          <p:nvPr/>
        </p:nvCxnSpPr>
        <p:spPr>
          <a:xfrm>
            <a:off x="6183313" y="2514600"/>
            <a:ext cx="654050" cy="2376488"/>
          </a:xfrm>
          <a:prstGeom prst="bentConnector3">
            <a:avLst>
              <a:gd name="adj1" fmla="val 36894"/>
            </a:avLst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43760" name="Rectangle 48"/>
          <p:cNvSpPr>
            <a:spLocks noChangeArrowheads="1"/>
          </p:cNvSpPr>
          <p:nvPr/>
        </p:nvSpPr>
        <p:spPr bwMode="auto">
          <a:xfrm>
            <a:off x="3035300" y="6138863"/>
            <a:ext cx="6084888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5000"/>
              </a:spcBef>
              <a:spcAft>
                <a:spcPct val="200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现场核查确认合格，批准人方可签署高处作业许可证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矩形 52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矩形 53"/>
          <p:cNvSpPr/>
          <p:nvPr>
            <p:custDataLst>
              <p:tags r:id="rId2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圆角矩形 56"/>
          <p:cNvSpPr/>
          <p:nvPr/>
        </p:nvSpPr>
        <p:spPr>
          <a:xfrm rot="2700000">
            <a:off x="546894" y="697706"/>
            <a:ext cx="330200" cy="328613"/>
          </a:xfrm>
          <a:prstGeom prst="roundRect">
            <a:avLst>
              <a:gd name="adj" fmla="val 406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940" name="Shape 47668"/>
          <p:cNvSpPr/>
          <p:nvPr/>
        </p:nvSpPr>
        <p:spPr>
          <a:xfrm>
            <a:off x="617538" y="773113"/>
            <a:ext cx="188912" cy="1889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2147483647"/>
              </a:cxn>
              <a:cxn ang="5898240">
                <a:pos x="2147483647" y="2147483647"/>
              </a:cxn>
              <a:cxn ang="11796480">
                <a:pos x="2147483647" y="2147483647"/>
              </a:cxn>
              <a:cxn ang="1769472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2260" y="14462"/>
                </a:moveTo>
                <a:cubicBezTo>
                  <a:pt x="10237" y="15268"/>
                  <a:pt x="7944" y="14282"/>
                  <a:pt x="7138" y="12260"/>
                </a:cubicBezTo>
                <a:cubicBezTo>
                  <a:pt x="6332" y="10238"/>
                  <a:pt x="7318" y="7944"/>
                  <a:pt x="9340" y="7138"/>
                </a:cubicBezTo>
                <a:cubicBezTo>
                  <a:pt x="11363" y="6332"/>
                  <a:pt x="13656" y="7318"/>
                  <a:pt x="14462" y="9340"/>
                </a:cubicBezTo>
                <a:cubicBezTo>
                  <a:pt x="15268" y="11362"/>
                  <a:pt x="14282" y="13656"/>
                  <a:pt x="12260" y="14462"/>
                </a:cubicBezTo>
                <a:close/>
                <a:moveTo>
                  <a:pt x="19602" y="9782"/>
                </a:moveTo>
                <a:cubicBezTo>
                  <a:pt x="20834" y="9090"/>
                  <a:pt x="21600" y="8617"/>
                  <a:pt x="21600" y="8617"/>
                </a:cubicBezTo>
                <a:lnTo>
                  <a:pt x="20140" y="4954"/>
                </a:lnTo>
                <a:cubicBezTo>
                  <a:pt x="20140" y="4954"/>
                  <a:pt x="19254" y="5138"/>
                  <a:pt x="17878" y="5484"/>
                </a:cubicBezTo>
                <a:cubicBezTo>
                  <a:pt x="17340" y="4770"/>
                  <a:pt x="16700" y="4141"/>
                  <a:pt x="15975" y="3619"/>
                </a:cubicBezTo>
                <a:cubicBezTo>
                  <a:pt x="16319" y="2115"/>
                  <a:pt x="16483" y="1130"/>
                  <a:pt x="16483" y="1130"/>
                </a:cubicBezTo>
                <a:lnTo>
                  <a:pt x="13896" y="17"/>
                </a:lnTo>
                <a:cubicBezTo>
                  <a:pt x="13896" y="17"/>
                  <a:pt x="13292" y="816"/>
                  <a:pt x="12435" y="2100"/>
                </a:cubicBezTo>
                <a:cubicBezTo>
                  <a:pt x="11667" y="1958"/>
                  <a:pt x="9929" y="1990"/>
                  <a:pt x="9794" y="2006"/>
                </a:cubicBezTo>
                <a:cubicBezTo>
                  <a:pt x="9096" y="770"/>
                  <a:pt x="8616" y="0"/>
                  <a:pt x="8616" y="0"/>
                </a:cubicBezTo>
                <a:lnTo>
                  <a:pt x="4955" y="1460"/>
                </a:lnTo>
                <a:cubicBezTo>
                  <a:pt x="4955" y="1460"/>
                  <a:pt x="5136" y="2351"/>
                  <a:pt x="5481" y="3734"/>
                </a:cubicBezTo>
                <a:cubicBezTo>
                  <a:pt x="4778" y="4264"/>
                  <a:pt x="4157" y="4895"/>
                  <a:pt x="3639" y="5608"/>
                </a:cubicBezTo>
                <a:cubicBezTo>
                  <a:pt x="2127" y="5266"/>
                  <a:pt x="1135" y="5104"/>
                  <a:pt x="1135" y="5104"/>
                </a:cubicBezTo>
                <a:lnTo>
                  <a:pt x="22" y="7692"/>
                </a:lnTo>
                <a:cubicBezTo>
                  <a:pt x="22" y="7692"/>
                  <a:pt x="819" y="8298"/>
                  <a:pt x="2103" y="9154"/>
                </a:cubicBezTo>
                <a:cubicBezTo>
                  <a:pt x="1955" y="9941"/>
                  <a:pt x="1990" y="11679"/>
                  <a:pt x="2004" y="11801"/>
                </a:cubicBezTo>
                <a:cubicBezTo>
                  <a:pt x="768" y="12502"/>
                  <a:pt x="0" y="12983"/>
                  <a:pt x="0" y="12983"/>
                </a:cubicBezTo>
                <a:lnTo>
                  <a:pt x="1460" y="16645"/>
                </a:lnTo>
                <a:cubicBezTo>
                  <a:pt x="1460" y="16645"/>
                  <a:pt x="2351" y="16467"/>
                  <a:pt x="3732" y="16126"/>
                </a:cubicBezTo>
                <a:cubicBezTo>
                  <a:pt x="4263" y="16831"/>
                  <a:pt x="4896" y="17454"/>
                  <a:pt x="5611" y="17973"/>
                </a:cubicBezTo>
                <a:cubicBezTo>
                  <a:pt x="5273" y="19468"/>
                  <a:pt x="5112" y="20448"/>
                  <a:pt x="5112" y="20448"/>
                </a:cubicBezTo>
                <a:lnTo>
                  <a:pt x="7642" y="21536"/>
                </a:lnTo>
                <a:cubicBezTo>
                  <a:pt x="7642" y="21536"/>
                  <a:pt x="8236" y="20755"/>
                  <a:pt x="9083" y="19495"/>
                </a:cubicBezTo>
                <a:cubicBezTo>
                  <a:pt x="9914" y="19659"/>
                  <a:pt x="11699" y="19617"/>
                  <a:pt x="11812" y="19605"/>
                </a:cubicBezTo>
                <a:cubicBezTo>
                  <a:pt x="12507" y="20836"/>
                  <a:pt x="12984" y="21600"/>
                  <a:pt x="12984" y="21600"/>
                </a:cubicBezTo>
                <a:lnTo>
                  <a:pt x="16645" y="20140"/>
                </a:lnTo>
                <a:cubicBezTo>
                  <a:pt x="16645" y="20140"/>
                  <a:pt x="16465" y="19256"/>
                  <a:pt x="16122" y="17881"/>
                </a:cubicBezTo>
                <a:cubicBezTo>
                  <a:pt x="16854" y="17330"/>
                  <a:pt x="17498" y="16672"/>
                  <a:pt x="18029" y="15924"/>
                </a:cubicBezTo>
                <a:cubicBezTo>
                  <a:pt x="19510" y="16258"/>
                  <a:pt x="20478" y="16419"/>
                  <a:pt x="20478" y="16419"/>
                </a:cubicBezTo>
                <a:lnTo>
                  <a:pt x="21566" y="13889"/>
                </a:lnTo>
                <a:cubicBezTo>
                  <a:pt x="21566" y="13889"/>
                  <a:pt x="20777" y="13294"/>
                  <a:pt x="19508" y="12446"/>
                </a:cubicBezTo>
                <a:cubicBezTo>
                  <a:pt x="19652" y="11675"/>
                  <a:pt x="19618" y="9922"/>
                  <a:pt x="19602" y="9782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 lIns="20092" tIns="20092" rIns="20092" bIns="20092" anchor="ctr"/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941" name="Text Box 7"/>
          <p:cNvSpPr txBox="1"/>
          <p:nvPr/>
        </p:nvSpPr>
        <p:spPr>
          <a:xfrm>
            <a:off x="1077913" y="585788"/>
            <a:ext cx="377507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26262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高处作业许可</a:t>
            </a:r>
            <a:r>
              <a:rPr lang="en-US" altLang="zh-CN" sz="2800" b="1" dirty="0">
                <a:solidFill>
                  <a:srgbClr val="26262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800" b="1" dirty="0">
                <a:solidFill>
                  <a:srgbClr val="26262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审批</a:t>
            </a:r>
            <a:endParaRPr lang="zh-CN" altLang="en-US" sz="2800" b="1" dirty="0">
              <a:solidFill>
                <a:srgbClr val="262626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3461" name="Rectangle 5"/>
          <p:cNvSpPr>
            <a:spLocks noChangeArrowheads="1"/>
          </p:cNvSpPr>
          <p:nvPr/>
        </p:nvSpPr>
        <p:spPr bwMode="auto">
          <a:xfrm>
            <a:off x="1095375" y="604838"/>
            <a:ext cx="269716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作业批准人职责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圆角矩形 11"/>
          <p:cNvSpPr/>
          <p:nvPr/>
        </p:nvSpPr>
        <p:spPr>
          <a:xfrm rot="2700000">
            <a:off x="546894" y="697706"/>
            <a:ext cx="330200" cy="328613"/>
          </a:xfrm>
          <a:prstGeom prst="roundRect">
            <a:avLst>
              <a:gd name="adj" fmla="val 406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918" name="Shape 47668"/>
          <p:cNvSpPr/>
          <p:nvPr/>
        </p:nvSpPr>
        <p:spPr>
          <a:xfrm>
            <a:off x="617538" y="773113"/>
            <a:ext cx="188912" cy="1889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2147483647"/>
              </a:cxn>
              <a:cxn ang="5898240">
                <a:pos x="2147483647" y="2147483647"/>
              </a:cxn>
              <a:cxn ang="11796480">
                <a:pos x="2147483647" y="2147483647"/>
              </a:cxn>
              <a:cxn ang="1769472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2260" y="14462"/>
                </a:moveTo>
                <a:cubicBezTo>
                  <a:pt x="10237" y="15268"/>
                  <a:pt x="7944" y="14282"/>
                  <a:pt x="7138" y="12260"/>
                </a:cubicBezTo>
                <a:cubicBezTo>
                  <a:pt x="6332" y="10238"/>
                  <a:pt x="7318" y="7944"/>
                  <a:pt x="9340" y="7138"/>
                </a:cubicBezTo>
                <a:cubicBezTo>
                  <a:pt x="11363" y="6332"/>
                  <a:pt x="13656" y="7318"/>
                  <a:pt x="14462" y="9340"/>
                </a:cubicBezTo>
                <a:cubicBezTo>
                  <a:pt x="15268" y="11362"/>
                  <a:pt x="14282" y="13656"/>
                  <a:pt x="12260" y="14462"/>
                </a:cubicBezTo>
                <a:close/>
                <a:moveTo>
                  <a:pt x="19602" y="9782"/>
                </a:moveTo>
                <a:cubicBezTo>
                  <a:pt x="20834" y="9090"/>
                  <a:pt x="21600" y="8617"/>
                  <a:pt x="21600" y="8617"/>
                </a:cubicBezTo>
                <a:lnTo>
                  <a:pt x="20140" y="4954"/>
                </a:lnTo>
                <a:cubicBezTo>
                  <a:pt x="20140" y="4954"/>
                  <a:pt x="19254" y="5138"/>
                  <a:pt x="17878" y="5484"/>
                </a:cubicBezTo>
                <a:cubicBezTo>
                  <a:pt x="17340" y="4770"/>
                  <a:pt x="16700" y="4141"/>
                  <a:pt x="15975" y="3619"/>
                </a:cubicBezTo>
                <a:cubicBezTo>
                  <a:pt x="16319" y="2115"/>
                  <a:pt x="16483" y="1130"/>
                  <a:pt x="16483" y="1130"/>
                </a:cubicBezTo>
                <a:lnTo>
                  <a:pt x="13896" y="17"/>
                </a:lnTo>
                <a:cubicBezTo>
                  <a:pt x="13896" y="17"/>
                  <a:pt x="13292" y="816"/>
                  <a:pt x="12435" y="2100"/>
                </a:cubicBezTo>
                <a:cubicBezTo>
                  <a:pt x="11667" y="1958"/>
                  <a:pt x="9929" y="1990"/>
                  <a:pt x="9794" y="2006"/>
                </a:cubicBezTo>
                <a:cubicBezTo>
                  <a:pt x="9096" y="770"/>
                  <a:pt x="8616" y="0"/>
                  <a:pt x="8616" y="0"/>
                </a:cubicBezTo>
                <a:lnTo>
                  <a:pt x="4955" y="1460"/>
                </a:lnTo>
                <a:cubicBezTo>
                  <a:pt x="4955" y="1460"/>
                  <a:pt x="5136" y="2351"/>
                  <a:pt x="5481" y="3734"/>
                </a:cubicBezTo>
                <a:cubicBezTo>
                  <a:pt x="4778" y="4264"/>
                  <a:pt x="4157" y="4895"/>
                  <a:pt x="3639" y="5608"/>
                </a:cubicBezTo>
                <a:cubicBezTo>
                  <a:pt x="2127" y="5266"/>
                  <a:pt x="1135" y="5104"/>
                  <a:pt x="1135" y="5104"/>
                </a:cubicBezTo>
                <a:lnTo>
                  <a:pt x="22" y="7692"/>
                </a:lnTo>
                <a:cubicBezTo>
                  <a:pt x="22" y="7692"/>
                  <a:pt x="819" y="8298"/>
                  <a:pt x="2103" y="9154"/>
                </a:cubicBezTo>
                <a:cubicBezTo>
                  <a:pt x="1955" y="9941"/>
                  <a:pt x="1990" y="11679"/>
                  <a:pt x="2004" y="11801"/>
                </a:cubicBezTo>
                <a:cubicBezTo>
                  <a:pt x="768" y="12502"/>
                  <a:pt x="0" y="12983"/>
                  <a:pt x="0" y="12983"/>
                </a:cubicBezTo>
                <a:lnTo>
                  <a:pt x="1460" y="16645"/>
                </a:lnTo>
                <a:cubicBezTo>
                  <a:pt x="1460" y="16645"/>
                  <a:pt x="2351" y="16467"/>
                  <a:pt x="3732" y="16126"/>
                </a:cubicBezTo>
                <a:cubicBezTo>
                  <a:pt x="4263" y="16831"/>
                  <a:pt x="4896" y="17454"/>
                  <a:pt x="5611" y="17973"/>
                </a:cubicBezTo>
                <a:cubicBezTo>
                  <a:pt x="5273" y="19468"/>
                  <a:pt x="5112" y="20448"/>
                  <a:pt x="5112" y="20448"/>
                </a:cubicBezTo>
                <a:lnTo>
                  <a:pt x="7642" y="21536"/>
                </a:lnTo>
                <a:cubicBezTo>
                  <a:pt x="7642" y="21536"/>
                  <a:pt x="8236" y="20755"/>
                  <a:pt x="9083" y="19495"/>
                </a:cubicBezTo>
                <a:cubicBezTo>
                  <a:pt x="9914" y="19659"/>
                  <a:pt x="11699" y="19617"/>
                  <a:pt x="11812" y="19605"/>
                </a:cubicBezTo>
                <a:cubicBezTo>
                  <a:pt x="12507" y="20836"/>
                  <a:pt x="12984" y="21600"/>
                  <a:pt x="12984" y="21600"/>
                </a:cubicBezTo>
                <a:lnTo>
                  <a:pt x="16645" y="20140"/>
                </a:lnTo>
                <a:cubicBezTo>
                  <a:pt x="16645" y="20140"/>
                  <a:pt x="16465" y="19256"/>
                  <a:pt x="16122" y="17881"/>
                </a:cubicBezTo>
                <a:cubicBezTo>
                  <a:pt x="16854" y="17330"/>
                  <a:pt x="17498" y="16672"/>
                  <a:pt x="18029" y="15924"/>
                </a:cubicBezTo>
                <a:cubicBezTo>
                  <a:pt x="19510" y="16258"/>
                  <a:pt x="20478" y="16419"/>
                  <a:pt x="20478" y="16419"/>
                </a:cubicBezTo>
                <a:lnTo>
                  <a:pt x="21566" y="13889"/>
                </a:lnTo>
                <a:cubicBezTo>
                  <a:pt x="21566" y="13889"/>
                  <a:pt x="20777" y="13294"/>
                  <a:pt x="19508" y="12446"/>
                </a:cubicBezTo>
                <a:cubicBezTo>
                  <a:pt x="19652" y="11675"/>
                  <a:pt x="19618" y="9922"/>
                  <a:pt x="19602" y="9782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 lIns="20092" tIns="20092" rIns="20092" bIns="20092" anchor="ctr"/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9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88" y="1579563"/>
            <a:ext cx="3367087" cy="508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椭圆 4"/>
          <p:cNvSpPr/>
          <p:nvPr/>
        </p:nvSpPr>
        <p:spPr>
          <a:xfrm>
            <a:off x="5494338" y="1851025"/>
            <a:ext cx="557213" cy="5572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494338" y="2657475"/>
            <a:ext cx="557213" cy="55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494338" y="3465513"/>
            <a:ext cx="557213" cy="55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494338" y="4273550"/>
            <a:ext cx="557213" cy="55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494338" y="5078413"/>
            <a:ext cx="557213" cy="5572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40488" y="1928813"/>
            <a:ext cx="37766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清楚作业过程中可能存在的危害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40488" y="2736850"/>
            <a:ext cx="42894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评估作业过程中可能发生的条件变化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45250" y="3556000"/>
            <a:ext cx="2236788" cy="401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清楚安全控制措施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40488" y="4352925"/>
            <a:ext cx="27495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确认安全措施落实情况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440488" y="5157788"/>
            <a:ext cx="19812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批准和取消作业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930" name="文本框 21"/>
          <p:cNvSpPr txBox="1"/>
          <p:nvPr/>
        </p:nvSpPr>
        <p:spPr>
          <a:xfrm>
            <a:off x="5556250" y="1905000"/>
            <a:ext cx="431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8931" name="文本框 26"/>
          <p:cNvSpPr txBox="1"/>
          <p:nvPr/>
        </p:nvSpPr>
        <p:spPr>
          <a:xfrm>
            <a:off x="5556250" y="2720975"/>
            <a:ext cx="431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8932" name="文本框 27"/>
          <p:cNvSpPr txBox="1"/>
          <p:nvPr/>
        </p:nvSpPr>
        <p:spPr>
          <a:xfrm>
            <a:off x="5556250" y="3495675"/>
            <a:ext cx="431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8933" name="文本框 28"/>
          <p:cNvSpPr txBox="1"/>
          <p:nvPr/>
        </p:nvSpPr>
        <p:spPr>
          <a:xfrm>
            <a:off x="5556250" y="4325938"/>
            <a:ext cx="4318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8934" name="文本框 29"/>
          <p:cNvSpPr txBox="1"/>
          <p:nvPr/>
        </p:nvSpPr>
        <p:spPr>
          <a:xfrm>
            <a:off x="5556250" y="5126038"/>
            <a:ext cx="4318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47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271588" y="2133600"/>
            <a:ext cx="9648825" cy="2862263"/>
          </a:xfrm>
        </p:spPr>
        <p:txBody>
          <a:bodyPr>
            <a:spAutoFit/>
          </a:bodyPr>
          <a:lstStyle/>
          <a:p>
            <a:pPr marL="360045" marR="0" lvl="0" indent="-36004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高处作业许可证有效期限一般不超过一个班次。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60045" marR="0" lvl="0" indent="-36004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如果在书面审查和现场核查过程中，经确认需要更多的时间进行作业，应根据作业性质、作业风险、作业时间，经相关各方协商一致确定作业许可证的延期次数。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60045" marR="0" lvl="0" indent="-36004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超过延期次数的，重新办理高处作业许可证。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60045" marR="0" lvl="0" indent="-36004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延期只适用于安全措施有效、作业条件、作业环境没有变化的情况。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60045" marR="0" lvl="0" indent="-36004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申请人、批准人及相关方重新核查工作区域。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939" name="Text Box 11"/>
          <p:cNvSpPr txBox="1"/>
          <p:nvPr/>
        </p:nvSpPr>
        <p:spPr>
          <a:xfrm>
            <a:off x="1082675" y="600075"/>
            <a:ext cx="485298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26262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高处作业许可</a:t>
            </a:r>
            <a:r>
              <a:rPr lang="en-US" altLang="zh-CN" sz="2800" b="1" dirty="0">
                <a:solidFill>
                  <a:srgbClr val="26262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800" b="1" dirty="0">
                <a:solidFill>
                  <a:srgbClr val="26262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许可证延期</a:t>
            </a:r>
            <a:endParaRPr lang="zh-CN" altLang="en-US" sz="2800" b="1" dirty="0">
              <a:solidFill>
                <a:srgbClr val="262626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 rot="2700000">
            <a:off x="546894" y="697706"/>
            <a:ext cx="330200" cy="328613"/>
          </a:xfrm>
          <a:prstGeom prst="roundRect">
            <a:avLst>
              <a:gd name="adj" fmla="val 406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43" name="Shape 47668"/>
          <p:cNvSpPr/>
          <p:nvPr/>
        </p:nvSpPr>
        <p:spPr>
          <a:xfrm>
            <a:off x="617538" y="773113"/>
            <a:ext cx="188912" cy="1889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2147483647"/>
              </a:cxn>
              <a:cxn ang="5898240">
                <a:pos x="2147483647" y="2147483647"/>
              </a:cxn>
              <a:cxn ang="11796480">
                <a:pos x="2147483647" y="2147483647"/>
              </a:cxn>
              <a:cxn ang="1769472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2260" y="14462"/>
                </a:moveTo>
                <a:cubicBezTo>
                  <a:pt x="10237" y="15268"/>
                  <a:pt x="7944" y="14282"/>
                  <a:pt x="7138" y="12260"/>
                </a:cubicBezTo>
                <a:cubicBezTo>
                  <a:pt x="6332" y="10238"/>
                  <a:pt x="7318" y="7944"/>
                  <a:pt x="9340" y="7138"/>
                </a:cubicBezTo>
                <a:cubicBezTo>
                  <a:pt x="11363" y="6332"/>
                  <a:pt x="13656" y="7318"/>
                  <a:pt x="14462" y="9340"/>
                </a:cubicBezTo>
                <a:cubicBezTo>
                  <a:pt x="15268" y="11362"/>
                  <a:pt x="14282" y="13656"/>
                  <a:pt x="12260" y="14462"/>
                </a:cubicBezTo>
                <a:close/>
                <a:moveTo>
                  <a:pt x="19602" y="9782"/>
                </a:moveTo>
                <a:cubicBezTo>
                  <a:pt x="20834" y="9090"/>
                  <a:pt x="21600" y="8617"/>
                  <a:pt x="21600" y="8617"/>
                </a:cubicBezTo>
                <a:lnTo>
                  <a:pt x="20140" y="4954"/>
                </a:lnTo>
                <a:cubicBezTo>
                  <a:pt x="20140" y="4954"/>
                  <a:pt x="19254" y="5138"/>
                  <a:pt x="17878" y="5484"/>
                </a:cubicBezTo>
                <a:cubicBezTo>
                  <a:pt x="17340" y="4770"/>
                  <a:pt x="16700" y="4141"/>
                  <a:pt x="15975" y="3619"/>
                </a:cubicBezTo>
                <a:cubicBezTo>
                  <a:pt x="16319" y="2115"/>
                  <a:pt x="16483" y="1130"/>
                  <a:pt x="16483" y="1130"/>
                </a:cubicBezTo>
                <a:lnTo>
                  <a:pt x="13896" y="17"/>
                </a:lnTo>
                <a:cubicBezTo>
                  <a:pt x="13896" y="17"/>
                  <a:pt x="13292" y="816"/>
                  <a:pt x="12435" y="2100"/>
                </a:cubicBezTo>
                <a:cubicBezTo>
                  <a:pt x="11667" y="1958"/>
                  <a:pt x="9929" y="1990"/>
                  <a:pt x="9794" y="2006"/>
                </a:cubicBezTo>
                <a:cubicBezTo>
                  <a:pt x="9096" y="770"/>
                  <a:pt x="8616" y="0"/>
                  <a:pt x="8616" y="0"/>
                </a:cubicBezTo>
                <a:lnTo>
                  <a:pt x="4955" y="1460"/>
                </a:lnTo>
                <a:cubicBezTo>
                  <a:pt x="4955" y="1460"/>
                  <a:pt x="5136" y="2351"/>
                  <a:pt x="5481" y="3734"/>
                </a:cubicBezTo>
                <a:cubicBezTo>
                  <a:pt x="4778" y="4264"/>
                  <a:pt x="4157" y="4895"/>
                  <a:pt x="3639" y="5608"/>
                </a:cubicBezTo>
                <a:cubicBezTo>
                  <a:pt x="2127" y="5266"/>
                  <a:pt x="1135" y="5104"/>
                  <a:pt x="1135" y="5104"/>
                </a:cubicBezTo>
                <a:lnTo>
                  <a:pt x="22" y="7692"/>
                </a:lnTo>
                <a:cubicBezTo>
                  <a:pt x="22" y="7692"/>
                  <a:pt x="819" y="8298"/>
                  <a:pt x="2103" y="9154"/>
                </a:cubicBezTo>
                <a:cubicBezTo>
                  <a:pt x="1955" y="9941"/>
                  <a:pt x="1990" y="11679"/>
                  <a:pt x="2004" y="11801"/>
                </a:cubicBezTo>
                <a:cubicBezTo>
                  <a:pt x="768" y="12502"/>
                  <a:pt x="0" y="12983"/>
                  <a:pt x="0" y="12983"/>
                </a:cubicBezTo>
                <a:lnTo>
                  <a:pt x="1460" y="16645"/>
                </a:lnTo>
                <a:cubicBezTo>
                  <a:pt x="1460" y="16645"/>
                  <a:pt x="2351" y="16467"/>
                  <a:pt x="3732" y="16126"/>
                </a:cubicBezTo>
                <a:cubicBezTo>
                  <a:pt x="4263" y="16831"/>
                  <a:pt x="4896" y="17454"/>
                  <a:pt x="5611" y="17973"/>
                </a:cubicBezTo>
                <a:cubicBezTo>
                  <a:pt x="5273" y="19468"/>
                  <a:pt x="5112" y="20448"/>
                  <a:pt x="5112" y="20448"/>
                </a:cubicBezTo>
                <a:lnTo>
                  <a:pt x="7642" y="21536"/>
                </a:lnTo>
                <a:cubicBezTo>
                  <a:pt x="7642" y="21536"/>
                  <a:pt x="8236" y="20755"/>
                  <a:pt x="9083" y="19495"/>
                </a:cubicBezTo>
                <a:cubicBezTo>
                  <a:pt x="9914" y="19659"/>
                  <a:pt x="11699" y="19617"/>
                  <a:pt x="11812" y="19605"/>
                </a:cubicBezTo>
                <a:cubicBezTo>
                  <a:pt x="12507" y="20836"/>
                  <a:pt x="12984" y="21600"/>
                  <a:pt x="12984" y="21600"/>
                </a:cubicBezTo>
                <a:lnTo>
                  <a:pt x="16645" y="20140"/>
                </a:lnTo>
                <a:cubicBezTo>
                  <a:pt x="16645" y="20140"/>
                  <a:pt x="16465" y="19256"/>
                  <a:pt x="16122" y="17881"/>
                </a:cubicBezTo>
                <a:cubicBezTo>
                  <a:pt x="16854" y="17330"/>
                  <a:pt x="17498" y="16672"/>
                  <a:pt x="18029" y="15924"/>
                </a:cubicBezTo>
                <a:cubicBezTo>
                  <a:pt x="19510" y="16258"/>
                  <a:pt x="20478" y="16419"/>
                  <a:pt x="20478" y="16419"/>
                </a:cubicBezTo>
                <a:lnTo>
                  <a:pt x="21566" y="13889"/>
                </a:lnTo>
                <a:cubicBezTo>
                  <a:pt x="21566" y="13889"/>
                  <a:pt x="20777" y="13294"/>
                  <a:pt x="19508" y="12446"/>
                </a:cubicBezTo>
                <a:cubicBezTo>
                  <a:pt x="19652" y="11675"/>
                  <a:pt x="19618" y="9922"/>
                  <a:pt x="19602" y="9782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 lIns="20092" tIns="20092" rIns="20092" bIns="20092" anchor="ctr"/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Text Box 3"/>
          <p:cNvSpPr txBox="1"/>
          <p:nvPr/>
        </p:nvSpPr>
        <p:spPr>
          <a:xfrm>
            <a:off x="1116013" y="609600"/>
            <a:ext cx="485298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26262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高处作业许可</a:t>
            </a:r>
            <a:r>
              <a:rPr lang="en-US" altLang="zh-CN" sz="2800" b="1" dirty="0">
                <a:solidFill>
                  <a:srgbClr val="26262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800" b="1" dirty="0">
                <a:solidFill>
                  <a:srgbClr val="26262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许可证管理</a:t>
            </a:r>
            <a:endParaRPr lang="zh-CN" altLang="en-US" sz="2800" b="1" dirty="0">
              <a:solidFill>
                <a:srgbClr val="262626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 rot="2700000">
            <a:off x="546894" y="697706"/>
            <a:ext cx="330200" cy="328613"/>
          </a:xfrm>
          <a:prstGeom prst="roundRect">
            <a:avLst>
              <a:gd name="adj" fmla="val 406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66" name="Shape 47668"/>
          <p:cNvSpPr/>
          <p:nvPr/>
        </p:nvSpPr>
        <p:spPr>
          <a:xfrm>
            <a:off x="617538" y="773113"/>
            <a:ext cx="188912" cy="1889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2147483647"/>
              </a:cxn>
              <a:cxn ang="5898240">
                <a:pos x="2147483647" y="2147483647"/>
              </a:cxn>
              <a:cxn ang="11796480">
                <a:pos x="2147483647" y="2147483647"/>
              </a:cxn>
              <a:cxn ang="1769472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2260" y="14462"/>
                </a:moveTo>
                <a:cubicBezTo>
                  <a:pt x="10237" y="15268"/>
                  <a:pt x="7944" y="14282"/>
                  <a:pt x="7138" y="12260"/>
                </a:cubicBezTo>
                <a:cubicBezTo>
                  <a:pt x="6332" y="10238"/>
                  <a:pt x="7318" y="7944"/>
                  <a:pt x="9340" y="7138"/>
                </a:cubicBezTo>
                <a:cubicBezTo>
                  <a:pt x="11363" y="6332"/>
                  <a:pt x="13656" y="7318"/>
                  <a:pt x="14462" y="9340"/>
                </a:cubicBezTo>
                <a:cubicBezTo>
                  <a:pt x="15268" y="11362"/>
                  <a:pt x="14282" y="13656"/>
                  <a:pt x="12260" y="14462"/>
                </a:cubicBezTo>
                <a:close/>
                <a:moveTo>
                  <a:pt x="19602" y="9782"/>
                </a:moveTo>
                <a:cubicBezTo>
                  <a:pt x="20834" y="9090"/>
                  <a:pt x="21600" y="8617"/>
                  <a:pt x="21600" y="8617"/>
                </a:cubicBezTo>
                <a:lnTo>
                  <a:pt x="20140" y="4954"/>
                </a:lnTo>
                <a:cubicBezTo>
                  <a:pt x="20140" y="4954"/>
                  <a:pt x="19254" y="5138"/>
                  <a:pt x="17878" y="5484"/>
                </a:cubicBezTo>
                <a:cubicBezTo>
                  <a:pt x="17340" y="4770"/>
                  <a:pt x="16700" y="4141"/>
                  <a:pt x="15975" y="3619"/>
                </a:cubicBezTo>
                <a:cubicBezTo>
                  <a:pt x="16319" y="2115"/>
                  <a:pt x="16483" y="1130"/>
                  <a:pt x="16483" y="1130"/>
                </a:cubicBezTo>
                <a:lnTo>
                  <a:pt x="13896" y="17"/>
                </a:lnTo>
                <a:cubicBezTo>
                  <a:pt x="13896" y="17"/>
                  <a:pt x="13292" y="816"/>
                  <a:pt x="12435" y="2100"/>
                </a:cubicBezTo>
                <a:cubicBezTo>
                  <a:pt x="11667" y="1958"/>
                  <a:pt x="9929" y="1990"/>
                  <a:pt x="9794" y="2006"/>
                </a:cubicBezTo>
                <a:cubicBezTo>
                  <a:pt x="9096" y="770"/>
                  <a:pt x="8616" y="0"/>
                  <a:pt x="8616" y="0"/>
                </a:cubicBezTo>
                <a:lnTo>
                  <a:pt x="4955" y="1460"/>
                </a:lnTo>
                <a:cubicBezTo>
                  <a:pt x="4955" y="1460"/>
                  <a:pt x="5136" y="2351"/>
                  <a:pt x="5481" y="3734"/>
                </a:cubicBezTo>
                <a:cubicBezTo>
                  <a:pt x="4778" y="4264"/>
                  <a:pt x="4157" y="4895"/>
                  <a:pt x="3639" y="5608"/>
                </a:cubicBezTo>
                <a:cubicBezTo>
                  <a:pt x="2127" y="5266"/>
                  <a:pt x="1135" y="5104"/>
                  <a:pt x="1135" y="5104"/>
                </a:cubicBezTo>
                <a:lnTo>
                  <a:pt x="22" y="7692"/>
                </a:lnTo>
                <a:cubicBezTo>
                  <a:pt x="22" y="7692"/>
                  <a:pt x="819" y="8298"/>
                  <a:pt x="2103" y="9154"/>
                </a:cubicBezTo>
                <a:cubicBezTo>
                  <a:pt x="1955" y="9941"/>
                  <a:pt x="1990" y="11679"/>
                  <a:pt x="2004" y="11801"/>
                </a:cubicBezTo>
                <a:cubicBezTo>
                  <a:pt x="768" y="12502"/>
                  <a:pt x="0" y="12983"/>
                  <a:pt x="0" y="12983"/>
                </a:cubicBezTo>
                <a:lnTo>
                  <a:pt x="1460" y="16645"/>
                </a:lnTo>
                <a:cubicBezTo>
                  <a:pt x="1460" y="16645"/>
                  <a:pt x="2351" y="16467"/>
                  <a:pt x="3732" y="16126"/>
                </a:cubicBezTo>
                <a:cubicBezTo>
                  <a:pt x="4263" y="16831"/>
                  <a:pt x="4896" y="17454"/>
                  <a:pt x="5611" y="17973"/>
                </a:cubicBezTo>
                <a:cubicBezTo>
                  <a:pt x="5273" y="19468"/>
                  <a:pt x="5112" y="20448"/>
                  <a:pt x="5112" y="20448"/>
                </a:cubicBezTo>
                <a:lnTo>
                  <a:pt x="7642" y="21536"/>
                </a:lnTo>
                <a:cubicBezTo>
                  <a:pt x="7642" y="21536"/>
                  <a:pt x="8236" y="20755"/>
                  <a:pt x="9083" y="19495"/>
                </a:cubicBezTo>
                <a:cubicBezTo>
                  <a:pt x="9914" y="19659"/>
                  <a:pt x="11699" y="19617"/>
                  <a:pt x="11812" y="19605"/>
                </a:cubicBezTo>
                <a:cubicBezTo>
                  <a:pt x="12507" y="20836"/>
                  <a:pt x="12984" y="21600"/>
                  <a:pt x="12984" y="21600"/>
                </a:cubicBezTo>
                <a:lnTo>
                  <a:pt x="16645" y="20140"/>
                </a:lnTo>
                <a:cubicBezTo>
                  <a:pt x="16645" y="20140"/>
                  <a:pt x="16465" y="19256"/>
                  <a:pt x="16122" y="17881"/>
                </a:cubicBezTo>
                <a:cubicBezTo>
                  <a:pt x="16854" y="17330"/>
                  <a:pt x="17498" y="16672"/>
                  <a:pt x="18029" y="15924"/>
                </a:cubicBezTo>
                <a:cubicBezTo>
                  <a:pt x="19510" y="16258"/>
                  <a:pt x="20478" y="16419"/>
                  <a:pt x="20478" y="16419"/>
                </a:cubicBezTo>
                <a:lnTo>
                  <a:pt x="21566" y="13889"/>
                </a:lnTo>
                <a:cubicBezTo>
                  <a:pt x="21566" y="13889"/>
                  <a:pt x="20777" y="13294"/>
                  <a:pt x="19508" y="12446"/>
                </a:cubicBezTo>
                <a:cubicBezTo>
                  <a:pt x="19652" y="11675"/>
                  <a:pt x="19618" y="9922"/>
                  <a:pt x="19602" y="9782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 lIns="20092" tIns="20092" rIns="20092" bIns="20092" anchor="ctr"/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84263" y="1804988"/>
            <a:ext cx="37750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许可证应分发到下列场所和人员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371600" y="2847975"/>
            <a:ext cx="9448800" cy="815975"/>
          </a:xfrm>
          <a:prstGeom prst="roundRect">
            <a:avLst>
              <a:gd name="adj" fmla="val 67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357313" y="4133850"/>
            <a:ext cx="9448800" cy="815975"/>
          </a:xfrm>
          <a:prstGeom prst="roundRect">
            <a:avLst>
              <a:gd name="adj" fmla="val 67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371600" y="5356225"/>
            <a:ext cx="9448800" cy="814388"/>
          </a:xfrm>
          <a:prstGeom prst="roundRect">
            <a:avLst>
              <a:gd name="adj" fmla="val 67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0971" name="组合 16"/>
          <p:cNvGrpSpPr/>
          <p:nvPr/>
        </p:nvGrpSpPr>
        <p:grpSpPr>
          <a:xfrm>
            <a:off x="1470025" y="2638425"/>
            <a:ext cx="1025525" cy="1025525"/>
            <a:chOff x="1182570" y="2636912"/>
            <a:chExt cx="1024998" cy="1025176"/>
          </a:xfrm>
        </p:grpSpPr>
        <p:sp>
          <p:nvSpPr>
            <p:cNvPr id="5" name="矩形 4"/>
            <p:cNvSpPr/>
            <p:nvPr/>
          </p:nvSpPr>
          <p:spPr>
            <a:xfrm>
              <a:off x="1298398" y="2636912"/>
              <a:ext cx="793342" cy="10251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2091741" y="2636912"/>
              <a:ext cx="115827" cy="209479"/>
            </a:xfrm>
            <a:prstGeom prst="rt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直角三角形 19"/>
            <p:cNvSpPr/>
            <p:nvPr/>
          </p:nvSpPr>
          <p:spPr>
            <a:xfrm flipH="1">
              <a:off x="1182570" y="2636912"/>
              <a:ext cx="115828" cy="211066"/>
            </a:xfrm>
            <a:prstGeom prst="rt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0972" name="矩形 12"/>
          <p:cNvSpPr/>
          <p:nvPr/>
        </p:nvSpPr>
        <p:spPr>
          <a:xfrm>
            <a:off x="3070225" y="3073400"/>
            <a:ext cx="1981200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悬挂在作业现场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3" name="矩形 13"/>
          <p:cNvSpPr/>
          <p:nvPr/>
        </p:nvSpPr>
        <p:spPr>
          <a:xfrm>
            <a:off x="3070225" y="4079875"/>
            <a:ext cx="7200900" cy="893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  <a:buClr>
                <a:srgbClr val="FF0000"/>
              </a:buClr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张贴在控制室或公开处，使现场所有有关人员了解正在进行的作业位置和内容； 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974" name="组合 23"/>
          <p:cNvGrpSpPr/>
          <p:nvPr/>
        </p:nvGrpSpPr>
        <p:grpSpPr>
          <a:xfrm>
            <a:off x="1470025" y="3924300"/>
            <a:ext cx="1025525" cy="1025525"/>
            <a:chOff x="1182570" y="2636912"/>
            <a:chExt cx="1024998" cy="1025176"/>
          </a:xfrm>
        </p:grpSpPr>
        <p:sp>
          <p:nvSpPr>
            <p:cNvPr id="25" name="矩形 24"/>
            <p:cNvSpPr/>
            <p:nvPr/>
          </p:nvSpPr>
          <p:spPr>
            <a:xfrm>
              <a:off x="1298398" y="2636912"/>
              <a:ext cx="793342" cy="10251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直角三角形 25"/>
            <p:cNvSpPr/>
            <p:nvPr/>
          </p:nvSpPr>
          <p:spPr>
            <a:xfrm>
              <a:off x="2091741" y="2636912"/>
              <a:ext cx="115827" cy="209479"/>
            </a:xfrm>
            <a:prstGeom prst="rt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直角三角形 26"/>
            <p:cNvSpPr/>
            <p:nvPr/>
          </p:nvSpPr>
          <p:spPr>
            <a:xfrm flipH="1">
              <a:off x="1182570" y="2636912"/>
              <a:ext cx="115828" cy="211066"/>
            </a:xfrm>
            <a:prstGeom prst="rt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975" name="组合 27"/>
          <p:cNvGrpSpPr/>
          <p:nvPr/>
        </p:nvGrpSpPr>
        <p:grpSpPr>
          <a:xfrm>
            <a:off x="1470025" y="5145088"/>
            <a:ext cx="1025525" cy="1025525"/>
            <a:chOff x="1182570" y="2636912"/>
            <a:chExt cx="1024998" cy="1025176"/>
          </a:xfrm>
        </p:grpSpPr>
        <p:sp>
          <p:nvSpPr>
            <p:cNvPr id="29" name="矩形 28"/>
            <p:cNvSpPr/>
            <p:nvPr/>
          </p:nvSpPr>
          <p:spPr>
            <a:xfrm>
              <a:off x="1298398" y="2636912"/>
              <a:ext cx="793342" cy="10251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直角三角形 29"/>
            <p:cNvSpPr/>
            <p:nvPr/>
          </p:nvSpPr>
          <p:spPr>
            <a:xfrm>
              <a:off x="2091741" y="2636912"/>
              <a:ext cx="115827" cy="209479"/>
            </a:xfrm>
            <a:prstGeom prst="rt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直角三角形 30"/>
            <p:cNvSpPr/>
            <p:nvPr/>
          </p:nvSpPr>
          <p:spPr>
            <a:xfrm flipH="1">
              <a:off x="1182570" y="2636912"/>
              <a:ext cx="115828" cy="211065"/>
            </a:xfrm>
            <a:prstGeom prst="rt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0976" name="矩形 20"/>
          <p:cNvSpPr/>
          <p:nvPr/>
        </p:nvSpPr>
        <p:spPr>
          <a:xfrm>
            <a:off x="3070225" y="5516563"/>
            <a:ext cx="274955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  <a:buClr>
                <a:srgbClr val="FF0000"/>
              </a:buClr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送交相关方，以示沟通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7" name="Freeform 124"/>
          <p:cNvSpPr>
            <a:spLocks noEditPoints="1"/>
          </p:cNvSpPr>
          <p:nvPr/>
        </p:nvSpPr>
        <p:spPr>
          <a:xfrm>
            <a:off x="1703388" y="2947988"/>
            <a:ext cx="571500" cy="5699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200" h="200">
                <a:moveTo>
                  <a:pt x="162" y="200"/>
                </a:moveTo>
                <a:cubicBezTo>
                  <a:pt x="38" y="200"/>
                  <a:pt x="38" y="200"/>
                  <a:pt x="38" y="200"/>
                </a:cubicBezTo>
                <a:cubicBezTo>
                  <a:pt x="17" y="200"/>
                  <a:pt x="0" y="183"/>
                  <a:pt x="0" y="162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83" y="0"/>
                  <a:pt x="200" y="17"/>
                  <a:pt x="200" y="38"/>
                </a:cubicBezTo>
                <a:cubicBezTo>
                  <a:pt x="200" y="162"/>
                  <a:pt x="200" y="162"/>
                  <a:pt x="200" y="162"/>
                </a:cubicBezTo>
                <a:cubicBezTo>
                  <a:pt x="200" y="183"/>
                  <a:pt x="183" y="200"/>
                  <a:pt x="162" y="200"/>
                </a:cubicBezTo>
                <a:close/>
                <a:moveTo>
                  <a:pt x="176" y="38"/>
                </a:moveTo>
                <a:cubicBezTo>
                  <a:pt x="176" y="31"/>
                  <a:pt x="169" y="24"/>
                  <a:pt x="162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1" y="24"/>
                  <a:pt x="24" y="31"/>
                  <a:pt x="24" y="38"/>
                </a:cubicBezTo>
                <a:cubicBezTo>
                  <a:pt x="24" y="50"/>
                  <a:pt x="24" y="50"/>
                  <a:pt x="24" y="50"/>
                </a:cubicBezTo>
                <a:cubicBezTo>
                  <a:pt x="17" y="50"/>
                  <a:pt x="13" y="56"/>
                  <a:pt x="13" y="63"/>
                </a:cubicBezTo>
                <a:cubicBezTo>
                  <a:pt x="13" y="75"/>
                  <a:pt x="13" y="75"/>
                  <a:pt x="13" y="75"/>
                </a:cubicBezTo>
                <a:cubicBezTo>
                  <a:pt x="13" y="82"/>
                  <a:pt x="17" y="88"/>
                  <a:pt x="24" y="88"/>
                </a:cubicBezTo>
                <a:cubicBezTo>
                  <a:pt x="24" y="113"/>
                  <a:pt x="24" y="113"/>
                  <a:pt x="24" y="113"/>
                </a:cubicBezTo>
                <a:cubicBezTo>
                  <a:pt x="17" y="113"/>
                  <a:pt x="13" y="118"/>
                  <a:pt x="13" y="125"/>
                </a:cubicBezTo>
                <a:cubicBezTo>
                  <a:pt x="13" y="137"/>
                  <a:pt x="13" y="137"/>
                  <a:pt x="13" y="137"/>
                </a:cubicBezTo>
                <a:cubicBezTo>
                  <a:pt x="13" y="144"/>
                  <a:pt x="17" y="150"/>
                  <a:pt x="24" y="150"/>
                </a:cubicBezTo>
                <a:cubicBezTo>
                  <a:pt x="24" y="162"/>
                  <a:pt x="24" y="162"/>
                  <a:pt x="24" y="162"/>
                </a:cubicBezTo>
                <a:cubicBezTo>
                  <a:pt x="24" y="169"/>
                  <a:pt x="31" y="176"/>
                  <a:pt x="38" y="176"/>
                </a:cubicBezTo>
                <a:cubicBezTo>
                  <a:pt x="162" y="176"/>
                  <a:pt x="162" y="176"/>
                  <a:pt x="162" y="176"/>
                </a:cubicBezTo>
                <a:cubicBezTo>
                  <a:pt x="169" y="176"/>
                  <a:pt x="176" y="169"/>
                  <a:pt x="176" y="162"/>
                </a:cubicBezTo>
                <a:lnTo>
                  <a:pt x="176" y="38"/>
                </a:lnTo>
                <a:close/>
                <a:moveTo>
                  <a:pt x="150" y="164"/>
                </a:moveTo>
                <a:cubicBezTo>
                  <a:pt x="50" y="164"/>
                  <a:pt x="50" y="164"/>
                  <a:pt x="50" y="164"/>
                </a:cubicBezTo>
                <a:cubicBezTo>
                  <a:pt x="43" y="164"/>
                  <a:pt x="38" y="157"/>
                  <a:pt x="38" y="150"/>
                </a:cubicBezTo>
                <a:cubicBezTo>
                  <a:pt x="45" y="150"/>
                  <a:pt x="48" y="144"/>
                  <a:pt x="48" y="137"/>
                </a:cubicBezTo>
                <a:cubicBezTo>
                  <a:pt x="48" y="125"/>
                  <a:pt x="48" y="125"/>
                  <a:pt x="48" y="125"/>
                </a:cubicBezTo>
                <a:cubicBezTo>
                  <a:pt x="48" y="118"/>
                  <a:pt x="43" y="113"/>
                  <a:pt x="36" y="113"/>
                </a:cubicBezTo>
                <a:cubicBezTo>
                  <a:pt x="36" y="88"/>
                  <a:pt x="36" y="88"/>
                  <a:pt x="36" y="88"/>
                </a:cubicBezTo>
                <a:cubicBezTo>
                  <a:pt x="43" y="88"/>
                  <a:pt x="48" y="82"/>
                  <a:pt x="48" y="75"/>
                </a:cubicBezTo>
                <a:cubicBezTo>
                  <a:pt x="48" y="63"/>
                  <a:pt x="48" y="63"/>
                  <a:pt x="48" y="63"/>
                </a:cubicBezTo>
                <a:cubicBezTo>
                  <a:pt x="48" y="56"/>
                  <a:pt x="45" y="50"/>
                  <a:pt x="38" y="50"/>
                </a:cubicBezTo>
                <a:cubicBezTo>
                  <a:pt x="38" y="43"/>
                  <a:pt x="43" y="36"/>
                  <a:pt x="50" y="36"/>
                </a:cubicBezTo>
                <a:cubicBezTo>
                  <a:pt x="150" y="36"/>
                  <a:pt x="150" y="36"/>
                  <a:pt x="150" y="36"/>
                </a:cubicBezTo>
                <a:cubicBezTo>
                  <a:pt x="157" y="36"/>
                  <a:pt x="164" y="43"/>
                  <a:pt x="164" y="50"/>
                </a:cubicBezTo>
                <a:cubicBezTo>
                  <a:pt x="164" y="150"/>
                  <a:pt x="164" y="150"/>
                  <a:pt x="164" y="150"/>
                </a:cubicBezTo>
                <a:cubicBezTo>
                  <a:pt x="164" y="157"/>
                  <a:pt x="157" y="164"/>
                  <a:pt x="150" y="164"/>
                </a:cubicBezTo>
                <a:close/>
                <a:moveTo>
                  <a:pt x="100" y="63"/>
                </a:moveTo>
                <a:cubicBezTo>
                  <a:pt x="79" y="63"/>
                  <a:pt x="63" y="79"/>
                  <a:pt x="63" y="100"/>
                </a:cubicBezTo>
                <a:cubicBezTo>
                  <a:pt x="63" y="121"/>
                  <a:pt x="79" y="137"/>
                  <a:pt x="100" y="137"/>
                </a:cubicBezTo>
                <a:cubicBezTo>
                  <a:pt x="121" y="137"/>
                  <a:pt x="137" y="121"/>
                  <a:pt x="137" y="100"/>
                </a:cubicBezTo>
                <a:cubicBezTo>
                  <a:pt x="137" y="79"/>
                  <a:pt x="121" y="63"/>
                  <a:pt x="100" y="63"/>
                </a:cubicBezTo>
                <a:close/>
                <a:moveTo>
                  <a:pt x="100" y="125"/>
                </a:moveTo>
                <a:cubicBezTo>
                  <a:pt x="86" y="125"/>
                  <a:pt x="75" y="114"/>
                  <a:pt x="75" y="100"/>
                </a:cubicBezTo>
                <a:cubicBezTo>
                  <a:pt x="75" y="86"/>
                  <a:pt x="86" y="75"/>
                  <a:pt x="100" y="75"/>
                </a:cubicBezTo>
                <a:cubicBezTo>
                  <a:pt x="114" y="75"/>
                  <a:pt x="125" y="86"/>
                  <a:pt x="125" y="100"/>
                </a:cubicBezTo>
                <a:cubicBezTo>
                  <a:pt x="125" y="114"/>
                  <a:pt x="114" y="125"/>
                  <a:pt x="100" y="125"/>
                </a:cubicBezTo>
                <a:close/>
                <a:moveTo>
                  <a:pt x="31" y="75"/>
                </a:moveTo>
                <a:cubicBezTo>
                  <a:pt x="28" y="75"/>
                  <a:pt x="25" y="72"/>
                  <a:pt x="25" y="69"/>
                </a:cubicBezTo>
                <a:cubicBezTo>
                  <a:pt x="25" y="65"/>
                  <a:pt x="28" y="63"/>
                  <a:pt x="31" y="63"/>
                </a:cubicBezTo>
                <a:cubicBezTo>
                  <a:pt x="35" y="63"/>
                  <a:pt x="38" y="65"/>
                  <a:pt x="38" y="69"/>
                </a:cubicBezTo>
                <a:cubicBezTo>
                  <a:pt x="38" y="72"/>
                  <a:pt x="35" y="75"/>
                  <a:pt x="31" y="75"/>
                </a:cubicBezTo>
                <a:close/>
                <a:moveTo>
                  <a:pt x="31" y="125"/>
                </a:moveTo>
                <a:cubicBezTo>
                  <a:pt x="35" y="125"/>
                  <a:pt x="38" y="128"/>
                  <a:pt x="38" y="131"/>
                </a:cubicBezTo>
                <a:cubicBezTo>
                  <a:pt x="38" y="135"/>
                  <a:pt x="35" y="137"/>
                  <a:pt x="31" y="137"/>
                </a:cubicBezTo>
                <a:cubicBezTo>
                  <a:pt x="28" y="137"/>
                  <a:pt x="25" y="135"/>
                  <a:pt x="25" y="131"/>
                </a:cubicBezTo>
                <a:cubicBezTo>
                  <a:pt x="25" y="128"/>
                  <a:pt x="28" y="125"/>
                  <a:pt x="31" y="125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0978" name="Freeform 46"/>
          <p:cNvSpPr>
            <a:spLocks noEditPoints="1"/>
          </p:cNvSpPr>
          <p:nvPr/>
        </p:nvSpPr>
        <p:spPr>
          <a:xfrm>
            <a:off x="1730375" y="4221163"/>
            <a:ext cx="533400" cy="5365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0979" name="Freeform 255"/>
          <p:cNvSpPr>
            <a:spLocks noEditPoints="1"/>
          </p:cNvSpPr>
          <p:nvPr/>
        </p:nvSpPr>
        <p:spPr>
          <a:xfrm>
            <a:off x="1730375" y="5384800"/>
            <a:ext cx="560388" cy="6032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284" h="305">
                <a:moveTo>
                  <a:pt x="34" y="205"/>
                </a:moveTo>
                <a:cubicBezTo>
                  <a:pt x="34" y="217"/>
                  <a:pt x="44" y="226"/>
                  <a:pt x="55" y="226"/>
                </a:cubicBezTo>
                <a:cubicBezTo>
                  <a:pt x="66" y="226"/>
                  <a:pt x="75" y="217"/>
                  <a:pt x="75" y="205"/>
                </a:cubicBezTo>
                <a:cubicBezTo>
                  <a:pt x="75" y="199"/>
                  <a:pt x="72" y="193"/>
                  <a:pt x="67" y="190"/>
                </a:cubicBezTo>
                <a:cubicBezTo>
                  <a:pt x="109" y="190"/>
                  <a:pt x="109" y="190"/>
                  <a:pt x="109" y="190"/>
                </a:cubicBezTo>
                <a:cubicBezTo>
                  <a:pt x="109" y="151"/>
                  <a:pt x="109" y="151"/>
                  <a:pt x="109" y="151"/>
                </a:cubicBezTo>
                <a:cubicBezTo>
                  <a:pt x="105" y="154"/>
                  <a:pt x="100" y="156"/>
                  <a:pt x="95" y="156"/>
                </a:cubicBezTo>
                <a:cubicBezTo>
                  <a:pt x="82" y="156"/>
                  <a:pt x="72" y="145"/>
                  <a:pt x="72" y="132"/>
                </a:cubicBezTo>
                <a:cubicBezTo>
                  <a:pt x="72" y="126"/>
                  <a:pt x="74" y="120"/>
                  <a:pt x="78" y="116"/>
                </a:cubicBezTo>
                <a:cubicBezTo>
                  <a:pt x="83" y="112"/>
                  <a:pt x="89" y="109"/>
                  <a:pt x="95" y="109"/>
                </a:cubicBezTo>
                <a:cubicBezTo>
                  <a:pt x="100" y="109"/>
                  <a:pt x="105" y="111"/>
                  <a:pt x="109" y="114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26" y="77"/>
                  <a:pt x="26" y="77"/>
                  <a:pt x="26" y="77"/>
                </a:cubicBezTo>
                <a:cubicBezTo>
                  <a:pt x="12" y="77"/>
                  <a:pt x="0" y="89"/>
                  <a:pt x="0" y="104"/>
                </a:cubicBezTo>
                <a:cubicBezTo>
                  <a:pt x="0" y="190"/>
                  <a:pt x="0" y="190"/>
                  <a:pt x="0" y="190"/>
                </a:cubicBezTo>
                <a:cubicBezTo>
                  <a:pt x="42" y="190"/>
                  <a:pt x="42" y="190"/>
                  <a:pt x="42" y="190"/>
                </a:cubicBezTo>
                <a:cubicBezTo>
                  <a:pt x="38" y="193"/>
                  <a:pt x="34" y="199"/>
                  <a:pt x="34" y="205"/>
                </a:cubicBezTo>
                <a:close/>
                <a:moveTo>
                  <a:pt x="186" y="177"/>
                </a:moveTo>
                <a:cubicBezTo>
                  <a:pt x="186" y="166"/>
                  <a:pt x="177" y="156"/>
                  <a:pt x="165" y="156"/>
                </a:cubicBezTo>
                <a:cubicBezTo>
                  <a:pt x="154" y="156"/>
                  <a:pt x="145" y="166"/>
                  <a:pt x="145" y="177"/>
                </a:cubicBezTo>
                <a:cubicBezTo>
                  <a:pt x="145" y="183"/>
                  <a:pt x="148" y="189"/>
                  <a:pt x="153" y="192"/>
                </a:cubicBezTo>
                <a:cubicBezTo>
                  <a:pt x="112" y="192"/>
                  <a:pt x="112" y="192"/>
                  <a:pt x="112" y="192"/>
                </a:cubicBezTo>
                <a:cubicBezTo>
                  <a:pt x="112" y="232"/>
                  <a:pt x="112" y="232"/>
                  <a:pt x="112" y="232"/>
                </a:cubicBezTo>
                <a:cubicBezTo>
                  <a:pt x="115" y="231"/>
                  <a:pt x="118" y="230"/>
                  <a:pt x="122" y="230"/>
                </a:cubicBezTo>
                <a:cubicBezTo>
                  <a:pt x="128" y="230"/>
                  <a:pt x="134" y="232"/>
                  <a:pt x="138" y="237"/>
                </a:cubicBezTo>
                <a:cubicBezTo>
                  <a:pt x="143" y="241"/>
                  <a:pt x="145" y="247"/>
                  <a:pt x="145" y="253"/>
                </a:cubicBezTo>
                <a:cubicBezTo>
                  <a:pt x="145" y="266"/>
                  <a:pt x="135" y="276"/>
                  <a:pt x="122" y="276"/>
                </a:cubicBezTo>
                <a:cubicBezTo>
                  <a:pt x="118" y="276"/>
                  <a:pt x="115" y="276"/>
                  <a:pt x="112" y="274"/>
                </a:cubicBezTo>
                <a:cubicBezTo>
                  <a:pt x="112" y="305"/>
                  <a:pt x="112" y="305"/>
                  <a:pt x="112" y="305"/>
                </a:cubicBezTo>
                <a:cubicBezTo>
                  <a:pt x="194" y="305"/>
                  <a:pt x="194" y="305"/>
                  <a:pt x="194" y="305"/>
                </a:cubicBezTo>
                <a:cubicBezTo>
                  <a:pt x="209" y="305"/>
                  <a:pt x="221" y="293"/>
                  <a:pt x="221" y="278"/>
                </a:cubicBezTo>
                <a:cubicBezTo>
                  <a:pt x="221" y="192"/>
                  <a:pt x="221" y="192"/>
                  <a:pt x="221" y="192"/>
                </a:cubicBezTo>
                <a:cubicBezTo>
                  <a:pt x="178" y="192"/>
                  <a:pt x="178" y="192"/>
                  <a:pt x="178" y="192"/>
                </a:cubicBezTo>
                <a:cubicBezTo>
                  <a:pt x="183" y="189"/>
                  <a:pt x="186" y="183"/>
                  <a:pt x="186" y="177"/>
                </a:cubicBezTo>
                <a:close/>
                <a:moveTo>
                  <a:pt x="142" y="253"/>
                </a:moveTo>
                <a:cubicBezTo>
                  <a:pt x="142" y="242"/>
                  <a:pt x="133" y="233"/>
                  <a:pt x="122" y="233"/>
                </a:cubicBezTo>
                <a:cubicBezTo>
                  <a:pt x="117" y="233"/>
                  <a:pt x="113" y="235"/>
                  <a:pt x="109" y="238"/>
                </a:cubicBezTo>
                <a:cubicBezTo>
                  <a:pt x="109" y="192"/>
                  <a:pt x="109" y="192"/>
                  <a:pt x="109" y="192"/>
                </a:cubicBezTo>
                <a:cubicBezTo>
                  <a:pt x="74" y="192"/>
                  <a:pt x="74" y="192"/>
                  <a:pt x="74" y="192"/>
                </a:cubicBezTo>
                <a:cubicBezTo>
                  <a:pt x="77" y="196"/>
                  <a:pt x="78" y="201"/>
                  <a:pt x="78" y="205"/>
                </a:cubicBezTo>
                <a:cubicBezTo>
                  <a:pt x="78" y="218"/>
                  <a:pt x="68" y="229"/>
                  <a:pt x="55" y="229"/>
                </a:cubicBezTo>
                <a:cubicBezTo>
                  <a:pt x="42" y="229"/>
                  <a:pt x="32" y="218"/>
                  <a:pt x="32" y="205"/>
                </a:cubicBezTo>
                <a:cubicBezTo>
                  <a:pt x="32" y="201"/>
                  <a:pt x="33" y="196"/>
                  <a:pt x="36" y="192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293"/>
                  <a:pt x="12" y="305"/>
                  <a:pt x="26" y="305"/>
                </a:cubicBezTo>
                <a:cubicBezTo>
                  <a:pt x="109" y="305"/>
                  <a:pt x="109" y="305"/>
                  <a:pt x="109" y="305"/>
                </a:cubicBezTo>
                <a:cubicBezTo>
                  <a:pt x="109" y="269"/>
                  <a:pt x="109" y="269"/>
                  <a:pt x="109" y="269"/>
                </a:cubicBezTo>
                <a:cubicBezTo>
                  <a:pt x="113" y="272"/>
                  <a:pt x="117" y="273"/>
                  <a:pt x="122" y="273"/>
                </a:cubicBezTo>
                <a:cubicBezTo>
                  <a:pt x="133" y="273"/>
                  <a:pt x="142" y="264"/>
                  <a:pt x="142" y="253"/>
                </a:cubicBezTo>
                <a:close/>
                <a:moveTo>
                  <a:pt x="238" y="16"/>
                </a:moveTo>
                <a:cubicBezTo>
                  <a:pt x="230" y="4"/>
                  <a:pt x="214" y="0"/>
                  <a:pt x="201" y="8"/>
                </a:cubicBezTo>
                <a:cubicBezTo>
                  <a:pt x="132" y="52"/>
                  <a:pt x="132" y="52"/>
                  <a:pt x="132" y="52"/>
                </a:cubicBezTo>
                <a:cubicBezTo>
                  <a:pt x="156" y="90"/>
                  <a:pt x="156" y="90"/>
                  <a:pt x="156" y="90"/>
                </a:cubicBezTo>
                <a:cubicBezTo>
                  <a:pt x="149" y="87"/>
                  <a:pt x="142" y="87"/>
                  <a:pt x="136" y="91"/>
                </a:cubicBezTo>
                <a:cubicBezTo>
                  <a:pt x="127" y="97"/>
                  <a:pt x="124" y="109"/>
                  <a:pt x="130" y="119"/>
                </a:cubicBezTo>
                <a:cubicBezTo>
                  <a:pt x="136" y="128"/>
                  <a:pt x="148" y="131"/>
                  <a:pt x="158" y="125"/>
                </a:cubicBezTo>
                <a:cubicBezTo>
                  <a:pt x="164" y="121"/>
                  <a:pt x="167" y="114"/>
                  <a:pt x="167" y="108"/>
                </a:cubicBezTo>
                <a:cubicBezTo>
                  <a:pt x="192" y="147"/>
                  <a:pt x="192" y="147"/>
                  <a:pt x="192" y="147"/>
                </a:cubicBezTo>
                <a:cubicBezTo>
                  <a:pt x="221" y="128"/>
                  <a:pt x="221" y="128"/>
                  <a:pt x="221" y="128"/>
                </a:cubicBezTo>
                <a:cubicBezTo>
                  <a:pt x="217" y="127"/>
                  <a:pt x="213" y="124"/>
                  <a:pt x="211" y="120"/>
                </a:cubicBezTo>
                <a:cubicBezTo>
                  <a:pt x="207" y="115"/>
                  <a:pt x="206" y="108"/>
                  <a:pt x="208" y="102"/>
                </a:cubicBezTo>
                <a:cubicBezTo>
                  <a:pt x="209" y="96"/>
                  <a:pt x="213" y="91"/>
                  <a:pt x="218" y="88"/>
                </a:cubicBezTo>
                <a:cubicBezTo>
                  <a:pt x="223" y="84"/>
                  <a:pt x="229" y="83"/>
                  <a:pt x="235" y="85"/>
                </a:cubicBezTo>
                <a:cubicBezTo>
                  <a:pt x="241" y="86"/>
                  <a:pt x="246" y="90"/>
                  <a:pt x="250" y="95"/>
                </a:cubicBezTo>
                <a:cubicBezTo>
                  <a:pt x="252" y="99"/>
                  <a:pt x="253" y="103"/>
                  <a:pt x="253" y="108"/>
                </a:cubicBezTo>
                <a:cubicBezTo>
                  <a:pt x="284" y="88"/>
                  <a:pt x="284" y="88"/>
                  <a:pt x="284" y="88"/>
                </a:cubicBezTo>
                <a:lnTo>
                  <a:pt x="238" y="16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图片 1"/>
          <p:cNvPicPr>
            <a:picLocks noChangeAspect="1"/>
          </p:cNvPicPr>
          <p:nvPr/>
        </p:nvPicPr>
        <p:blipFill>
          <a:blip r:embed="rId1"/>
          <a:srcRect l="21716"/>
          <a:stretch>
            <a:fillRect/>
          </a:stretch>
        </p:blipFill>
        <p:spPr>
          <a:xfrm>
            <a:off x="-25400" y="0"/>
            <a:ext cx="122174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文本框 7"/>
          <p:cNvSpPr txBox="1"/>
          <p:nvPr/>
        </p:nvSpPr>
        <p:spPr>
          <a:xfrm>
            <a:off x="7608888" y="581025"/>
            <a:ext cx="3527425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800" b="1" dirty="0">
                <a:solidFill>
                  <a:schemeClr val="tx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培训目的</a:t>
            </a:r>
            <a:endParaRPr lang="zh-CN" altLang="en-US" sz="4800" b="1" dirty="0">
              <a:solidFill>
                <a:schemeClr val="tx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6311900" y="2384425"/>
            <a:ext cx="647700" cy="50482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等腰三角形 8"/>
          <p:cNvSpPr/>
          <p:nvPr/>
        </p:nvSpPr>
        <p:spPr>
          <a:xfrm rot="5400000">
            <a:off x="6311106" y="3356769"/>
            <a:ext cx="649288" cy="50482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>
          <a:xfrm rot="5400000">
            <a:off x="6311900" y="4329113"/>
            <a:ext cx="647700" cy="50482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等腰三角形 10"/>
          <p:cNvSpPr/>
          <p:nvPr/>
        </p:nvSpPr>
        <p:spPr>
          <a:xfrm rot="5400000">
            <a:off x="6311900" y="5300663"/>
            <a:ext cx="647700" cy="50482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32625" y="2312988"/>
            <a:ext cx="2338388" cy="533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6600FF"/>
              </a:buClr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消除坠落隐患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32625" y="3290888"/>
            <a:ext cx="3055938" cy="533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6600FF"/>
              </a:buClr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防止发生坠落事故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032625" y="4268788"/>
            <a:ext cx="4851400" cy="531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6600FF"/>
              </a:buClr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消除或降低坠落发生后的伤害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32625" y="5286375"/>
            <a:ext cx="4851400" cy="533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6600FF"/>
              </a:buClr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落实坠落预防措施和控制方法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1416050" y="5229225"/>
            <a:ext cx="9359900" cy="720725"/>
          </a:xfrm>
          <a:prstGeom prst="roundRect">
            <a:avLst>
              <a:gd name="adj" fmla="val 63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76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5854700" y="1881188"/>
            <a:ext cx="516255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、作业环境和条件发生变化；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、作业内容发生改变；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、高处作业与作业计划要求发生重大偏离；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、发现有可能造成人身伤害的违章行为；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、现场作业人员发现重大安全隐患；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、事故状态下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988" name="Text Box 3"/>
          <p:cNvSpPr txBox="1"/>
          <p:nvPr/>
        </p:nvSpPr>
        <p:spPr>
          <a:xfrm>
            <a:off x="1082675" y="620713"/>
            <a:ext cx="4852988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26262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高处作业许可</a:t>
            </a:r>
            <a:r>
              <a:rPr lang="en-US" altLang="zh-CN" sz="2800" b="1" dirty="0">
                <a:solidFill>
                  <a:srgbClr val="26262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800" b="1" dirty="0">
                <a:solidFill>
                  <a:srgbClr val="26262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许可证取消</a:t>
            </a:r>
            <a:endParaRPr lang="zh-CN" altLang="en-US" sz="2800" b="1" dirty="0">
              <a:solidFill>
                <a:srgbClr val="262626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 rot="2700000">
            <a:off x="546894" y="697706"/>
            <a:ext cx="330200" cy="328613"/>
          </a:xfrm>
          <a:prstGeom prst="roundRect">
            <a:avLst>
              <a:gd name="adj" fmla="val 406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992" name="Shape 47668"/>
          <p:cNvSpPr/>
          <p:nvPr/>
        </p:nvSpPr>
        <p:spPr>
          <a:xfrm>
            <a:off x="617538" y="773113"/>
            <a:ext cx="188912" cy="1889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2147483647"/>
              </a:cxn>
              <a:cxn ang="5898240">
                <a:pos x="2147483647" y="2147483647"/>
              </a:cxn>
              <a:cxn ang="11796480">
                <a:pos x="2147483647" y="2147483647"/>
              </a:cxn>
              <a:cxn ang="1769472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2260" y="14462"/>
                </a:moveTo>
                <a:cubicBezTo>
                  <a:pt x="10237" y="15268"/>
                  <a:pt x="7944" y="14282"/>
                  <a:pt x="7138" y="12260"/>
                </a:cubicBezTo>
                <a:cubicBezTo>
                  <a:pt x="6332" y="10238"/>
                  <a:pt x="7318" y="7944"/>
                  <a:pt x="9340" y="7138"/>
                </a:cubicBezTo>
                <a:cubicBezTo>
                  <a:pt x="11363" y="6332"/>
                  <a:pt x="13656" y="7318"/>
                  <a:pt x="14462" y="9340"/>
                </a:cubicBezTo>
                <a:cubicBezTo>
                  <a:pt x="15268" y="11362"/>
                  <a:pt x="14282" y="13656"/>
                  <a:pt x="12260" y="14462"/>
                </a:cubicBezTo>
                <a:close/>
                <a:moveTo>
                  <a:pt x="19602" y="9782"/>
                </a:moveTo>
                <a:cubicBezTo>
                  <a:pt x="20834" y="9090"/>
                  <a:pt x="21600" y="8617"/>
                  <a:pt x="21600" y="8617"/>
                </a:cubicBezTo>
                <a:lnTo>
                  <a:pt x="20140" y="4954"/>
                </a:lnTo>
                <a:cubicBezTo>
                  <a:pt x="20140" y="4954"/>
                  <a:pt x="19254" y="5138"/>
                  <a:pt x="17878" y="5484"/>
                </a:cubicBezTo>
                <a:cubicBezTo>
                  <a:pt x="17340" y="4770"/>
                  <a:pt x="16700" y="4141"/>
                  <a:pt x="15975" y="3619"/>
                </a:cubicBezTo>
                <a:cubicBezTo>
                  <a:pt x="16319" y="2115"/>
                  <a:pt x="16483" y="1130"/>
                  <a:pt x="16483" y="1130"/>
                </a:cubicBezTo>
                <a:lnTo>
                  <a:pt x="13896" y="17"/>
                </a:lnTo>
                <a:cubicBezTo>
                  <a:pt x="13896" y="17"/>
                  <a:pt x="13292" y="816"/>
                  <a:pt x="12435" y="2100"/>
                </a:cubicBezTo>
                <a:cubicBezTo>
                  <a:pt x="11667" y="1958"/>
                  <a:pt x="9929" y="1990"/>
                  <a:pt x="9794" y="2006"/>
                </a:cubicBezTo>
                <a:cubicBezTo>
                  <a:pt x="9096" y="770"/>
                  <a:pt x="8616" y="0"/>
                  <a:pt x="8616" y="0"/>
                </a:cubicBezTo>
                <a:lnTo>
                  <a:pt x="4955" y="1460"/>
                </a:lnTo>
                <a:cubicBezTo>
                  <a:pt x="4955" y="1460"/>
                  <a:pt x="5136" y="2351"/>
                  <a:pt x="5481" y="3734"/>
                </a:cubicBezTo>
                <a:cubicBezTo>
                  <a:pt x="4778" y="4264"/>
                  <a:pt x="4157" y="4895"/>
                  <a:pt x="3639" y="5608"/>
                </a:cubicBezTo>
                <a:cubicBezTo>
                  <a:pt x="2127" y="5266"/>
                  <a:pt x="1135" y="5104"/>
                  <a:pt x="1135" y="5104"/>
                </a:cubicBezTo>
                <a:lnTo>
                  <a:pt x="22" y="7692"/>
                </a:lnTo>
                <a:cubicBezTo>
                  <a:pt x="22" y="7692"/>
                  <a:pt x="819" y="8298"/>
                  <a:pt x="2103" y="9154"/>
                </a:cubicBezTo>
                <a:cubicBezTo>
                  <a:pt x="1955" y="9941"/>
                  <a:pt x="1990" y="11679"/>
                  <a:pt x="2004" y="11801"/>
                </a:cubicBezTo>
                <a:cubicBezTo>
                  <a:pt x="768" y="12502"/>
                  <a:pt x="0" y="12983"/>
                  <a:pt x="0" y="12983"/>
                </a:cubicBezTo>
                <a:lnTo>
                  <a:pt x="1460" y="16645"/>
                </a:lnTo>
                <a:cubicBezTo>
                  <a:pt x="1460" y="16645"/>
                  <a:pt x="2351" y="16467"/>
                  <a:pt x="3732" y="16126"/>
                </a:cubicBezTo>
                <a:cubicBezTo>
                  <a:pt x="4263" y="16831"/>
                  <a:pt x="4896" y="17454"/>
                  <a:pt x="5611" y="17973"/>
                </a:cubicBezTo>
                <a:cubicBezTo>
                  <a:pt x="5273" y="19468"/>
                  <a:pt x="5112" y="20448"/>
                  <a:pt x="5112" y="20448"/>
                </a:cubicBezTo>
                <a:lnTo>
                  <a:pt x="7642" y="21536"/>
                </a:lnTo>
                <a:cubicBezTo>
                  <a:pt x="7642" y="21536"/>
                  <a:pt x="8236" y="20755"/>
                  <a:pt x="9083" y="19495"/>
                </a:cubicBezTo>
                <a:cubicBezTo>
                  <a:pt x="9914" y="19659"/>
                  <a:pt x="11699" y="19617"/>
                  <a:pt x="11812" y="19605"/>
                </a:cubicBezTo>
                <a:cubicBezTo>
                  <a:pt x="12507" y="20836"/>
                  <a:pt x="12984" y="21600"/>
                  <a:pt x="12984" y="21600"/>
                </a:cubicBezTo>
                <a:lnTo>
                  <a:pt x="16645" y="20140"/>
                </a:lnTo>
                <a:cubicBezTo>
                  <a:pt x="16645" y="20140"/>
                  <a:pt x="16465" y="19256"/>
                  <a:pt x="16122" y="17881"/>
                </a:cubicBezTo>
                <a:cubicBezTo>
                  <a:pt x="16854" y="17330"/>
                  <a:pt x="17498" y="16672"/>
                  <a:pt x="18029" y="15924"/>
                </a:cubicBezTo>
                <a:cubicBezTo>
                  <a:pt x="19510" y="16258"/>
                  <a:pt x="20478" y="16419"/>
                  <a:pt x="20478" y="16419"/>
                </a:cubicBezTo>
                <a:lnTo>
                  <a:pt x="21566" y="13889"/>
                </a:lnTo>
                <a:cubicBezTo>
                  <a:pt x="21566" y="13889"/>
                  <a:pt x="20777" y="13294"/>
                  <a:pt x="19508" y="12446"/>
                </a:cubicBezTo>
                <a:cubicBezTo>
                  <a:pt x="19652" y="11675"/>
                  <a:pt x="19618" y="9922"/>
                  <a:pt x="19602" y="9782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 lIns="20092" tIns="20092" rIns="20092" bIns="20092" anchor="ctr"/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30438" y="2152650"/>
            <a:ext cx="2592388" cy="2400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当发生下列任何一种情况时，现场监护人员应及时取消作业，终止相关作业许可证并通知批准人。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994" name="矩形 4"/>
          <p:cNvSpPr/>
          <p:nvPr/>
        </p:nvSpPr>
        <p:spPr>
          <a:xfrm>
            <a:off x="3756025" y="5389563"/>
            <a:ext cx="46799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Clr>
                <a:srgbClr val="FF0000"/>
              </a:buClr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若要继续作业，应重新办理许可证。 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893888" y="1654175"/>
            <a:ext cx="3265488" cy="3267075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圆角矩形 12"/>
          <p:cNvSpPr/>
          <p:nvPr/>
        </p:nvSpPr>
        <p:spPr>
          <a:xfrm>
            <a:off x="1160463" y="3890963"/>
            <a:ext cx="6430963" cy="1176338"/>
          </a:xfrm>
          <a:prstGeom prst="roundRect">
            <a:avLst>
              <a:gd name="adj" fmla="val 463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160463" y="2411413"/>
            <a:ext cx="6430963" cy="1177925"/>
          </a:xfrm>
          <a:prstGeom prst="roundRect">
            <a:avLst>
              <a:gd name="adj" fmla="val 463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012" name="Rectangle 4"/>
          <p:cNvSpPr>
            <a:spLocks noGrp="1"/>
          </p:cNvSpPr>
          <p:nvPr>
            <p:ph idx="4294967295"/>
          </p:nvPr>
        </p:nvSpPr>
        <p:spPr>
          <a:xfrm>
            <a:off x="1322388" y="4278313"/>
            <a:ext cx="61341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>
              <a:lnSpc>
                <a:spcPct val="100000"/>
              </a:lnSpc>
              <a:spcBef>
                <a:spcPct val="0"/>
              </a:spcBef>
              <a:buClr>
                <a:srgbClr val="6600FF"/>
              </a:buClr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许可证存档并保存一年（包括已取消作废的许可证）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3" name="Text Box 5"/>
          <p:cNvSpPr txBox="1"/>
          <p:nvPr/>
        </p:nvSpPr>
        <p:spPr>
          <a:xfrm>
            <a:off x="1104900" y="598488"/>
            <a:ext cx="4852988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26262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高处作业许可</a:t>
            </a:r>
            <a:r>
              <a:rPr lang="en-US" altLang="zh-CN" sz="2800" b="1" dirty="0">
                <a:solidFill>
                  <a:srgbClr val="26262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800" b="1" dirty="0">
                <a:solidFill>
                  <a:srgbClr val="26262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许可证关闭</a:t>
            </a:r>
            <a:endParaRPr lang="zh-CN" altLang="en-US" sz="2800" b="1" dirty="0">
              <a:solidFill>
                <a:srgbClr val="262626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43014" name="Picture 7" descr="DSC08012-1"/>
          <p:cNvPicPr>
            <a:picLocks noChangeAspect="1"/>
          </p:cNvPicPr>
          <p:nvPr/>
        </p:nvPicPr>
        <p:blipFill>
          <a:blip r:embed="rId1"/>
          <a:srcRect t="2673" b="3719"/>
          <a:stretch>
            <a:fillRect/>
          </a:stretch>
        </p:blipFill>
        <p:spPr>
          <a:xfrm>
            <a:off x="8634413" y="2386013"/>
            <a:ext cx="2124075" cy="2662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 rot="2700000">
            <a:off x="546894" y="697706"/>
            <a:ext cx="330200" cy="328613"/>
          </a:xfrm>
          <a:prstGeom prst="roundRect">
            <a:avLst>
              <a:gd name="adj" fmla="val 406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018" name="Shape 47668"/>
          <p:cNvSpPr/>
          <p:nvPr/>
        </p:nvSpPr>
        <p:spPr>
          <a:xfrm>
            <a:off x="617538" y="773113"/>
            <a:ext cx="188912" cy="1889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2147483647"/>
              </a:cxn>
              <a:cxn ang="5898240">
                <a:pos x="2147483647" y="2147483647"/>
              </a:cxn>
              <a:cxn ang="11796480">
                <a:pos x="2147483647" y="2147483647"/>
              </a:cxn>
              <a:cxn ang="1769472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2260" y="14462"/>
                </a:moveTo>
                <a:cubicBezTo>
                  <a:pt x="10237" y="15268"/>
                  <a:pt x="7944" y="14282"/>
                  <a:pt x="7138" y="12260"/>
                </a:cubicBezTo>
                <a:cubicBezTo>
                  <a:pt x="6332" y="10238"/>
                  <a:pt x="7318" y="7944"/>
                  <a:pt x="9340" y="7138"/>
                </a:cubicBezTo>
                <a:cubicBezTo>
                  <a:pt x="11363" y="6332"/>
                  <a:pt x="13656" y="7318"/>
                  <a:pt x="14462" y="9340"/>
                </a:cubicBezTo>
                <a:cubicBezTo>
                  <a:pt x="15268" y="11362"/>
                  <a:pt x="14282" y="13656"/>
                  <a:pt x="12260" y="14462"/>
                </a:cubicBezTo>
                <a:close/>
                <a:moveTo>
                  <a:pt x="19602" y="9782"/>
                </a:moveTo>
                <a:cubicBezTo>
                  <a:pt x="20834" y="9090"/>
                  <a:pt x="21600" y="8617"/>
                  <a:pt x="21600" y="8617"/>
                </a:cubicBezTo>
                <a:lnTo>
                  <a:pt x="20140" y="4954"/>
                </a:lnTo>
                <a:cubicBezTo>
                  <a:pt x="20140" y="4954"/>
                  <a:pt x="19254" y="5138"/>
                  <a:pt x="17878" y="5484"/>
                </a:cubicBezTo>
                <a:cubicBezTo>
                  <a:pt x="17340" y="4770"/>
                  <a:pt x="16700" y="4141"/>
                  <a:pt x="15975" y="3619"/>
                </a:cubicBezTo>
                <a:cubicBezTo>
                  <a:pt x="16319" y="2115"/>
                  <a:pt x="16483" y="1130"/>
                  <a:pt x="16483" y="1130"/>
                </a:cubicBezTo>
                <a:lnTo>
                  <a:pt x="13896" y="17"/>
                </a:lnTo>
                <a:cubicBezTo>
                  <a:pt x="13896" y="17"/>
                  <a:pt x="13292" y="816"/>
                  <a:pt x="12435" y="2100"/>
                </a:cubicBezTo>
                <a:cubicBezTo>
                  <a:pt x="11667" y="1958"/>
                  <a:pt x="9929" y="1990"/>
                  <a:pt x="9794" y="2006"/>
                </a:cubicBezTo>
                <a:cubicBezTo>
                  <a:pt x="9096" y="770"/>
                  <a:pt x="8616" y="0"/>
                  <a:pt x="8616" y="0"/>
                </a:cubicBezTo>
                <a:lnTo>
                  <a:pt x="4955" y="1460"/>
                </a:lnTo>
                <a:cubicBezTo>
                  <a:pt x="4955" y="1460"/>
                  <a:pt x="5136" y="2351"/>
                  <a:pt x="5481" y="3734"/>
                </a:cubicBezTo>
                <a:cubicBezTo>
                  <a:pt x="4778" y="4264"/>
                  <a:pt x="4157" y="4895"/>
                  <a:pt x="3639" y="5608"/>
                </a:cubicBezTo>
                <a:cubicBezTo>
                  <a:pt x="2127" y="5266"/>
                  <a:pt x="1135" y="5104"/>
                  <a:pt x="1135" y="5104"/>
                </a:cubicBezTo>
                <a:lnTo>
                  <a:pt x="22" y="7692"/>
                </a:lnTo>
                <a:cubicBezTo>
                  <a:pt x="22" y="7692"/>
                  <a:pt x="819" y="8298"/>
                  <a:pt x="2103" y="9154"/>
                </a:cubicBezTo>
                <a:cubicBezTo>
                  <a:pt x="1955" y="9941"/>
                  <a:pt x="1990" y="11679"/>
                  <a:pt x="2004" y="11801"/>
                </a:cubicBezTo>
                <a:cubicBezTo>
                  <a:pt x="768" y="12502"/>
                  <a:pt x="0" y="12983"/>
                  <a:pt x="0" y="12983"/>
                </a:cubicBezTo>
                <a:lnTo>
                  <a:pt x="1460" y="16645"/>
                </a:lnTo>
                <a:cubicBezTo>
                  <a:pt x="1460" y="16645"/>
                  <a:pt x="2351" y="16467"/>
                  <a:pt x="3732" y="16126"/>
                </a:cubicBezTo>
                <a:cubicBezTo>
                  <a:pt x="4263" y="16831"/>
                  <a:pt x="4896" y="17454"/>
                  <a:pt x="5611" y="17973"/>
                </a:cubicBezTo>
                <a:cubicBezTo>
                  <a:pt x="5273" y="19468"/>
                  <a:pt x="5112" y="20448"/>
                  <a:pt x="5112" y="20448"/>
                </a:cubicBezTo>
                <a:lnTo>
                  <a:pt x="7642" y="21536"/>
                </a:lnTo>
                <a:cubicBezTo>
                  <a:pt x="7642" y="21536"/>
                  <a:pt x="8236" y="20755"/>
                  <a:pt x="9083" y="19495"/>
                </a:cubicBezTo>
                <a:cubicBezTo>
                  <a:pt x="9914" y="19659"/>
                  <a:pt x="11699" y="19617"/>
                  <a:pt x="11812" y="19605"/>
                </a:cubicBezTo>
                <a:cubicBezTo>
                  <a:pt x="12507" y="20836"/>
                  <a:pt x="12984" y="21600"/>
                  <a:pt x="12984" y="21600"/>
                </a:cubicBezTo>
                <a:lnTo>
                  <a:pt x="16645" y="20140"/>
                </a:lnTo>
                <a:cubicBezTo>
                  <a:pt x="16645" y="20140"/>
                  <a:pt x="16465" y="19256"/>
                  <a:pt x="16122" y="17881"/>
                </a:cubicBezTo>
                <a:cubicBezTo>
                  <a:pt x="16854" y="17330"/>
                  <a:pt x="17498" y="16672"/>
                  <a:pt x="18029" y="15924"/>
                </a:cubicBezTo>
                <a:cubicBezTo>
                  <a:pt x="19510" y="16258"/>
                  <a:pt x="20478" y="16419"/>
                  <a:pt x="20478" y="16419"/>
                </a:cubicBezTo>
                <a:lnTo>
                  <a:pt x="21566" y="13889"/>
                </a:lnTo>
                <a:cubicBezTo>
                  <a:pt x="21566" y="13889"/>
                  <a:pt x="20777" y="13294"/>
                  <a:pt x="19508" y="12446"/>
                </a:cubicBezTo>
                <a:cubicBezTo>
                  <a:pt x="19652" y="11675"/>
                  <a:pt x="19618" y="9922"/>
                  <a:pt x="19602" y="9782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 lIns="20092" tIns="20092" rIns="20092" bIns="20092" anchor="ctr"/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9" name="矩形 2"/>
          <p:cNvSpPr/>
          <p:nvPr/>
        </p:nvSpPr>
        <p:spPr>
          <a:xfrm>
            <a:off x="1328738" y="2466975"/>
            <a:ext cx="6096000" cy="962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Clr>
                <a:srgbClr val="6600FF"/>
              </a:buClr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作业结束后清理现场，解除相关隔离设施，确认无任何隐患，申请人与批准人签字关闭作业许可证。 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图文框 4"/>
          <p:cNvSpPr/>
          <p:nvPr/>
        </p:nvSpPr>
        <p:spPr>
          <a:xfrm>
            <a:off x="8399463" y="2133600"/>
            <a:ext cx="2592388" cy="3167063"/>
          </a:xfrm>
          <a:prstGeom prst="frame">
            <a:avLst>
              <a:gd name="adj1" fmla="val 441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021" name="Freeform 11"/>
          <p:cNvSpPr/>
          <p:nvPr/>
        </p:nvSpPr>
        <p:spPr>
          <a:xfrm rot="-5400000">
            <a:off x="7915275" y="2814638"/>
            <a:ext cx="376238" cy="3254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534" h="462">
                <a:moveTo>
                  <a:pt x="7" y="433"/>
                </a:moveTo>
                <a:cubicBezTo>
                  <a:pt x="250" y="12"/>
                  <a:pt x="250" y="12"/>
                  <a:pt x="250" y="12"/>
                </a:cubicBezTo>
                <a:cubicBezTo>
                  <a:pt x="258" y="0"/>
                  <a:pt x="276" y="0"/>
                  <a:pt x="284" y="12"/>
                </a:cubicBezTo>
                <a:cubicBezTo>
                  <a:pt x="527" y="433"/>
                  <a:pt x="527" y="433"/>
                  <a:pt x="527" y="433"/>
                </a:cubicBezTo>
                <a:cubicBezTo>
                  <a:pt x="534" y="446"/>
                  <a:pt x="525" y="462"/>
                  <a:pt x="510" y="462"/>
                </a:cubicBezTo>
                <a:cubicBezTo>
                  <a:pt x="24" y="462"/>
                  <a:pt x="24" y="462"/>
                  <a:pt x="24" y="462"/>
                </a:cubicBezTo>
                <a:cubicBezTo>
                  <a:pt x="9" y="462"/>
                  <a:pt x="0" y="446"/>
                  <a:pt x="7" y="433"/>
                </a:cubicBezTo>
                <a:close/>
              </a:path>
            </a:pathLst>
          </a:custGeom>
          <a:solidFill>
            <a:schemeClr val="tx2">
              <a:alpha val="100000"/>
            </a:schemeClr>
          </a:solidFill>
          <a:ln w="14288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" name="Freeform 11"/>
          <p:cNvSpPr/>
          <p:nvPr/>
        </p:nvSpPr>
        <p:spPr bwMode="auto">
          <a:xfrm rot="16200000">
            <a:off x="7734300" y="2814638"/>
            <a:ext cx="376238" cy="325438"/>
          </a:xfrm>
          <a:custGeom>
            <a:avLst/>
            <a:gdLst>
              <a:gd name="T0" fmla="*/ 7 w 534"/>
              <a:gd name="T1" fmla="*/ 433 h 462"/>
              <a:gd name="T2" fmla="*/ 250 w 534"/>
              <a:gd name="T3" fmla="*/ 12 h 462"/>
              <a:gd name="T4" fmla="*/ 284 w 534"/>
              <a:gd name="T5" fmla="*/ 12 h 462"/>
              <a:gd name="T6" fmla="*/ 527 w 534"/>
              <a:gd name="T7" fmla="*/ 433 h 462"/>
              <a:gd name="T8" fmla="*/ 510 w 534"/>
              <a:gd name="T9" fmla="*/ 462 h 462"/>
              <a:gd name="T10" fmla="*/ 24 w 534"/>
              <a:gd name="T11" fmla="*/ 462 h 462"/>
              <a:gd name="T12" fmla="*/ 7 w 534"/>
              <a:gd name="T13" fmla="*/ 433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4" h="462">
                <a:moveTo>
                  <a:pt x="7" y="433"/>
                </a:moveTo>
                <a:cubicBezTo>
                  <a:pt x="250" y="12"/>
                  <a:pt x="250" y="12"/>
                  <a:pt x="250" y="12"/>
                </a:cubicBezTo>
                <a:cubicBezTo>
                  <a:pt x="258" y="0"/>
                  <a:pt x="276" y="0"/>
                  <a:pt x="284" y="12"/>
                </a:cubicBezTo>
                <a:cubicBezTo>
                  <a:pt x="527" y="433"/>
                  <a:pt x="527" y="433"/>
                  <a:pt x="527" y="433"/>
                </a:cubicBezTo>
                <a:cubicBezTo>
                  <a:pt x="534" y="446"/>
                  <a:pt x="525" y="462"/>
                  <a:pt x="510" y="462"/>
                </a:cubicBezTo>
                <a:cubicBezTo>
                  <a:pt x="24" y="462"/>
                  <a:pt x="24" y="462"/>
                  <a:pt x="24" y="462"/>
                </a:cubicBezTo>
                <a:cubicBezTo>
                  <a:pt x="9" y="462"/>
                  <a:pt x="0" y="446"/>
                  <a:pt x="7" y="43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14288" cap="flat">
            <a:noFill/>
            <a:prstDash val="solid"/>
            <a:miter lim="800000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23" name="Freeform 11"/>
          <p:cNvSpPr/>
          <p:nvPr/>
        </p:nvSpPr>
        <p:spPr>
          <a:xfrm rot="-5400000">
            <a:off x="7915275" y="4313238"/>
            <a:ext cx="376238" cy="3254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534" h="462">
                <a:moveTo>
                  <a:pt x="7" y="433"/>
                </a:moveTo>
                <a:cubicBezTo>
                  <a:pt x="250" y="12"/>
                  <a:pt x="250" y="12"/>
                  <a:pt x="250" y="12"/>
                </a:cubicBezTo>
                <a:cubicBezTo>
                  <a:pt x="258" y="0"/>
                  <a:pt x="276" y="0"/>
                  <a:pt x="284" y="12"/>
                </a:cubicBezTo>
                <a:cubicBezTo>
                  <a:pt x="527" y="433"/>
                  <a:pt x="527" y="433"/>
                  <a:pt x="527" y="433"/>
                </a:cubicBezTo>
                <a:cubicBezTo>
                  <a:pt x="534" y="446"/>
                  <a:pt x="525" y="462"/>
                  <a:pt x="510" y="462"/>
                </a:cubicBezTo>
                <a:cubicBezTo>
                  <a:pt x="24" y="462"/>
                  <a:pt x="24" y="462"/>
                  <a:pt x="24" y="462"/>
                </a:cubicBezTo>
                <a:cubicBezTo>
                  <a:pt x="9" y="462"/>
                  <a:pt x="0" y="446"/>
                  <a:pt x="7" y="433"/>
                </a:cubicBezTo>
                <a:close/>
              </a:path>
            </a:pathLst>
          </a:custGeom>
          <a:solidFill>
            <a:schemeClr val="tx2">
              <a:alpha val="100000"/>
            </a:schemeClr>
          </a:solidFill>
          <a:ln w="14288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" name="Freeform 11"/>
          <p:cNvSpPr/>
          <p:nvPr/>
        </p:nvSpPr>
        <p:spPr bwMode="auto">
          <a:xfrm rot="16200000">
            <a:off x="7734300" y="4313238"/>
            <a:ext cx="376238" cy="325438"/>
          </a:xfrm>
          <a:custGeom>
            <a:avLst/>
            <a:gdLst>
              <a:gd name="T0" fmla="*/ 7 w 534"/>
              <a:gd name="T1" fmla="*/ 433 h 462"/>
              <a:gd name="T2" fmla="*/ 250 w 534"/>
              <a:gd name="T3" fmla="*/ 12 h 462"/>
              <a:gd name="T4" fmla="*/ 284 w 534"/>
              <a:gd name="T5" fmla="*/ 12 h 462"/>
              <a:gd name="T6" fmla="*/ 527 w 534"/>
              <a:gd name="T7" fmla="*/ 433 h 462"/>
              <a:gd name="T8" fmla="*/ 510 w 534"/>
              <a:gd name="T9" fmla="*/ 462 h 462"/>
              <a:gd name="T10" fmla="*/ 24 w 534"/>
              <a:gd name="T11" fmla="*/ 462 h 462"/>
              <a:gd name="T12" fmla="*/ 7 w 534"/>
              <a:gd name="T13" fmla="*/ 433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4" h="462">
                <a:moveTo>
                  <a:pt x="7" y="433"/>
                </a:moveTo>
                <a:cubicBezTo>
                  <a:pt x="250" y="12"/>
                  <a:pt x="250" y="12"/>
                  <a:pt x="250" y="12"/>
                </a:cubicBezTo>
                <a:cubicBezTo>
                  <a:pt x="258" y="0"/>
                  <a:pt x="276" y="0"/>
                  <a:pt x="284" y="12"/>
                </a:cubicBezTo>
                <a:cubicBezTo>
                  <a:pt x="527" y="433"/>
                  <a:pt x="527" y="433"/>
                  <a:pt x="527" y="433"/>
                </a:cubicBezTo>
                <a:cubicBezTo>
                  <a:pt x="534" y="446"/>
                  <a:pt x="525" y="462"/>
                  <a:pt x="510" y="462"/>
                </a:cubicBezTo>
                <a:cubicBezTo>
                  <a:pt x="24" y="462"/>
                  <a:pt x="24" y="462"/>
                  <a:pt x="24" y="462"/>
                </a:cubicBezTo>
                <a:cubicBezTo>
                  <a:pt x="9" y="462"/>
                  <a:pt x="0" y="446"/>
                  <a:pt x="7" y="43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14288" cap="flat">
            <a:noFill/>
            <a:prstDash val="solid"/>
            <a:miter lim="800000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1254125" y="2497138"/>
            <a:ext cx="6245225" cy="1004888"/>
          </a:xfrm>
          <a:prstGeom prst="roundRect">
            <a:avLst>
              <a:gd name="adj" fmla="val 4632"/>
            </a:avLst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254125" y="3973513"/>
            <a:ext cx="6245225" cy="1004888"/>
          </a:xfrm>
          <a:prstGeom prst="roundRect">
            <a:avLst>
              <a:gd name="adj" fmla="val 4632"/>
            </a:avLst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7" r="48492" b="22725"/>
          <a:stretch>
            <a:fillRect/>
          </a:stretch>
        </p:blipFill>
        <p:spPr bwMode="auto">
          <a:xfrm>
            <a:off x="-24679" y="-26987"/>
            <a:ext cx="5257079" cy="6884987"/>
          </a:xfrm>
          <a:custGeom>
            <a:avLst/>
            <a:gdLst>
              <a:gd name="connsiteX0" fmla="*/ 3893082 w 5761136"/>
              <a:gd name="connsiteY0" fmla="*/ 100879 h 6884988"/>
              <a:gd name="connsiteX1" fmla="*/ 3995836 w 5761136"/>
              <a:gd name="connsiteY1" fmla="*/ 306388 h 6884988"/>
              <a:gd name="connsiteX2" fmla="*/ 3979432 w 5761136"/>
              <a:gd name="connsiteY2" fmla="*/ 294085 h 6884988"/>
              <a:gd name="connsiteX3" fmla="*/ 3895470 w 5761136"/>
              <a:gd name="connsiteY3" fmla="*/ 108574 h 6884988"/>
              <a:gd name="connsiteX4" fmla="*/ 0 w 5761136"/>
              <a:gd name="connsiteY4" fmla="*/ 0 h 6884988"/>
              <a:gd name="connsiteX5" fmla="*/ 3861775 w 5761136"/>
              <a:gd name="connsiteY5" fmla="*/ 0 h 6884988"/>
              <a:gd name="connsiteX6" fmla="*/ 3893082 w 5761136"/>
              <a:gd name="connsiteY6" fmla="*/ 100879 h 6884988"/>
              <a:gd name="connsiteX7" fmla="*/ 3881536 w 5761136"/>
              <a:gd name="connsiteY7" fmla="*/ 77788 h 6884988"/>
              <a:gd name="connsiteX8" fmla="*/ 3895470 w 5761136"/>
              <a:gd name="connsiteY8" fmla="*/ 108574 h 6884988"/>
              <a:gd name="connsiteX9" fmla="*/ 3945036 w 5761136"/>
              <a:gd name="connsiteY9" fmla="*/ 268288 h 6884988"/>
              <a:gd name="connsiteX10" fmla="*/ 3979432 w 5761136"/>
              <a:gd name="connsiteY10" fmla="*/ 294085 h 6884988"/>
              <a:gd name="connsiteX11" fmla="*/ 5761136 w 5761136"/>
              <a:gd name="connsiteY11" fmla="*/ 4230688 h 6884988"/>
              <a:gd name="connsiteX12" fmla="*/ 3655142 w 5761136"/>
              <a:gd name="connsiteY12" fmla="*/ 6884988 h 6884988"/>
              <a:gd name="connsiteX13" fmla="*/ 0 w 5761136"/>
              <a:gd name="connsiteY13" fmla="*/ 6884988 h 688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61136" h="6884988">
                <a:moveTo>
                  <a:pt x="3893082" y="100879"/>
                </a:moveTo>
                <a:lnTo>
                  <a:pt x="3995836" y="306388"/>
                </a:lnTo>
                <a:lnTo>
                  <a:pt x="3979432" y="294085"/>
                </a:lnTo>
                <a:lnTo>
                  <a:pt x="3895470" y="108574"/>
                </a:lnTo>
                <a:close/>
                <a:moveTo>
                  <a:pt x="0" y="0"/>
                </a:moveTo>
                <a:lnTo>
                  <a:pt x="3861775" y="0"/>
                </a:lnTo>
                <a:lnTo>
                  <a:pt x="3893082" y="100879"/>
                </a:lnTo>
                <a:lnTo>
                  <a:pt x="3881536" y="77788"/>
                </a:lnTo>
                <a:lnTo>
                  <a:pt x="3895470" y="108574"/>
                </a:lnTo>
                <a:lnTo>
                  <a:pt x="3945036" y="268288"/>
                </a:lnTo>
                <a:lnTo>
                  <a:pt x="3979432" y="294085"/>
                </a:lnTo>
                <a:lnTo>
                  <a:pt x="5761136" y="4230688"/>
                </a:lnTo>
                <a:lnTo>
                  <a:pt x="3655142" y="6884988"/>
                </a:lnTo>
                <a:lnTo>
                  <a:pt x="0" y="688498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平行四边形 2"/>
          <p:cNvSpPr/>
          <p:nvPr/>
        </p:nvSpPr>
        <p:spPr>
          <a:xfrm flipH="1">
            <a:off x="3084513" y="-26987"/>
            <a:ext cx="3371850" cy="4189413"/>
          </a:xfrm>
          <a:prstGeom prst="parallelogram">
            <a:avLst>
              <a:gd name="adj" fmla="val 5523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平行四边形 3"/>
          <p:cNvSpPr/>
          <p:nvPr/>
        </p:nvSpPr>
        <p:spPr>
          <a:xfrm>
            <a:off x="2782888" y="4138613"/>
            <a:ext cx="3673475" cy="2719388"/>
          </a:xfrm>
          <a:prstGeom prst="parallelogram">
            <a:avLst>
              <a:gd name="adj" fmla="val 796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平行四边形 6"/>
          <p:cNvSpPr/>
          <p:nvPr/>
        </p:nvSpPr>
        <p:spPr>
          <a:xfrm flipH="1">
            <a:off x="6075363" y="2941638"/>
            <a:ext cx="1492250" cy="974725"/>
          </a:xfrm>
          <a:prstGeom prst="parallelogram">
            <a:avLst>
              <a:gd name="adj" fmla="val 458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038" name="文本框 8"/>
          <p:cNvSpPr txBox="1"/>
          <p:nvPr/>
        </p:nvSpPr>
        <p:spPr>
          <a:xfrm>
            <a:off x="6288088" y="2828925"/>
            <a:ext cx="10668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7200" dirty="0">
                <a:solidFill>
                  <a:schemeClr val="bg1"/>
                </a:solidFill>
                <a:latin typeface="Adobe Garamond Pro Bold" pitchFamily="18" charset="0"/>
              </a:rPr>
              <a:t>3</a:t>
            </a:r>
            <a:endParaRPr lang="zh-CN" altLang="en-US" sz="72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91400" y="3036888"/>
            <a:ext cx="48006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高处作业许可管理要求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117600" y="598488"/>
            <a:ext cx="16208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基本要求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>
          <a:xfrm rot="2700000">
            <a:off x="546894" y="697706"/>
            <a:ext cx="330200" cy="328613"/>
          </a:xfrm>
          <a:prstGeom prst="roundRect">
            <a:avLst>
              <a:gd name="adj" fmla="val 406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062" name="Shape 47668"/>
          <p:cNvSpPr/>
          <p:nvPr/>
        </p:nvSpPr>
        <p:spPr>
          <a:xfrm>
            <a:off x="617538" y="773113"/>
            <a:ext cx="188912" cy="1889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2147483647"/>
              </a:cxn>
              <a:cxn ang="5898240">
                <a:pos x="2147483647" y="2147483647"/>
              </a:cxn>
              <a:cxn ang="11796480">
                <a:pos x="2147483647" y="2147483647"/>
              </a:cxn>
              <a:cxn ang="1769472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2260" y="14462"/>
                </a:moveTo>
                <a:cubicBezTo>
                  <a:pt x="10237" y="15268"/>
                  <a:pt x="7944" y="14282"/>
                  <a:pt x="7138" y="12260"/>
                </a:cubicBezTo>
                <a:cubicBezTo>
                  <a:pt x="6332" y="10238"/>
                  <a:pt x="7318" y="7944"/>
                  <a:pt x="9340" y="7138"/>
                </a:cubicBezTo>
                <a:cubicBezTo>
                  <a:pt x="11363" y="6332"/>
                  <a:pt x="13656" y="7318"/>
                  <a:pt x="14462" y="9340"/>
                </a:cubicBezTo>
                <a:cubicBezTo>
                  <a:pt x="15268" y="11362"/>
                  <a:pt x="14282" y="13656"/>
                  <a:pt x="12260" y="14462"/>
                </a:cubicBezTo>
                <a:close/>
                <a:moveTo>
                  <a:pt x="19602" y="9782"/>
                </a:moveTo>
                <a:cubicBezTo>
                  <a:pt x="20834" y="9090"/>
                  <a:pt x="21600" y="8617"/>
                  <a:pt x="21600" y="8617"/>
                </a:cubicBezTo>
                <a:lnTo>
                  <a:pt x="20140" y="4954"/>
                </a:lnTo>
                <a:cubicBezTo>
                  <a:pt x="20140" y="4954"/>
                  <a:pt x="19254" y="5138"/>
                  <a:pt x="17878" y="5484"/>
                </a:cubicBezTo>
                <a:cubicBezTo>
                  <a:pt x="17340" y="4770"/>
                  <a:pt x="16700" y="4141"/>
                  <a:pt x="15975" y="3619"/>
                </a:cubicBezTo>
                <a:cubicBezTo>
                  <a:pt x="16319" y="2115"/>
                  <a:pt x="16483" y="1130"/>
                  <a:pt x="16483" y="1130"/>
                </a:cubicBezTo>
                <a:lnTo>
                  <a:pt x="13896" y="17"/>
                </a:lnTo>
                <a:cubicBezTo>
                  <a:pt x="13896" y="17"/>
                  <a:pt x="13292" y="816"/>
                  <a:pt x="12435" y="2100"/>
                </a:cubicBezTo>
                <a:cubicBezTo>
                  <a:pt x="11667" y="1958"/>
                  <a:pt x="9929" y="1990"/>
                  <a:pt x="9794" y="2006"/>
                </a:cubicBezTo>
                <a:cubicBezTo>
                  <a:pt x="9096" y="770"/>
                  <a:pt x="8616" y="0"/>
                  <a:pt x="8616" y="0"/>
                </a:cubicBezTo>
                <a:lnTo>
                  <a:pt x="4955" y="1460"/>
                </a:lnTo>
                <a:cubicBezTo>
                  <a:pt x="4955" y="1460"/>
                  <a:pt x="5136" y="2351"/>
                  <a:pt x="5481" y="3734"/>
                </a:cubicBezTo>
                <a:cubicBezTo>
                  <a:pt x="4778" y="4264"/>
                  <a:pt x="4157" y="4895"/>
                  <a:pt x="3639" y="5608"/>
                </a:cubicBezTo>
                <a:cubicBezTo>
                  <a:pt x="2127" y="5266"/>
                  <a:pt x="1135" y="5104"/>
                  <a:pt x="1135" y="5104"/>
                </a:cubicBezTo>
                <a:lnTo>
                  <a:pt x="22" y="7692"/>
                </a:lnTo>
                <a:cubicBezTo>
                  <a:pt x="22" y="7692"/>
                  <a:pt x="819" y="8298"/>
                  <a:pt x="2103" y="9154"/>
                </a:cubicBezTo>
                <a:cubicBezTo>
                  <a:pt x="1955" y="9941"/>
                  <a:pt x="1990" y="11679"/>
                  <a:pt x="2004" y="11801"/>
                </a:cubicBezTo>
                <a:cubicBezTo>
                  <a:pt x="768" y="12502"/>
                  <a:pt x="0" y="12983"/>
                  <a:pt x="0" y="12983"/>
                </a:cubicBezTo>
                <a:lnTo>
                  <a:pt x="1460" y="16645"/>
                </a:lnTo>
                <a:cubicBezTo>
                  <a:pt x="1460" y="16645"/>
                  <a:pt x="2351" y="16467"/>
                  <a:pt x="3732" y="16126"/>
                </a:cubicBezTo>
                <a:cubicBezTo>
                  <a:pt x="4263" y="16831"/>
                  <a:pt x="4896" y="17454"/>
                  <a:pt x="5611" y="17973"/>
                </a:cubicBezTo>
                <a:cubicBezTo>
                  <a:pt x="5273" y="19468"/>
                  <a:pt x="5112" y="20448"/>
                  <a:pt x="5112" y="20448"/>
                </a:cubicBezTo>
                <a:lnTo>
                  <a:pt x="7642" y="21536"/>
                </a:lnTo>
                <a:cubicBezTo>
                  <a:pt x="7642" y="21536"/>
                  <a:pt x="8236" y="20755"/>
                  <a:pt x="9083" y="19495"/>
                </a:cubicBezTo>
                <a:cubicBezTo>
                  <a:pt x="9914" y="19659"/>
                  <a:pt x="11699" y="19617"/>
                  <a:pt x="11812" y="19605"/>
                </a:cubicBezTo>
                <a:cubicBezTo>
                  <a:pt x="12507" y="20836"/>
                  <a:pt x="12984" y="21600"/>
                  <a:pt x="12984" y="21600"/>
                </a:cubicBezTo>
                <a:lnTo>
                  <a:pt x="16645" y="20140"/>
                </a:lnTo>
                <a:cubicBezTo>
                  <a:pt x="16645" y="20140"/>
                  <a:pt x="16465" y="19256"/>
                  <a:pt x="16122" y="17881"/>
                </a:cubicBezTo>
                <a:cubicBezTo>
                  <a:pt x="16854" y="17330"/>
                  <a:pt x="17498" y="16672"/>
                  <a:pt x="18029" y="15924"/>
                </a:cubicBezTo>
                <a:cubicBezTo>
                  <a:pt x="19510" y="16258"/>
                  <a:pt x="20478" y="16419"/>
                  <a:pt x="20478" y="16419"/>
                </a:cubicBezTo>
                <a:lnTo>
                  <a:pt x="21566" y="13889"/>
                </a:lnTo>
                <a:cubicBezTo>
                  <a:pt x="21566" y="13889"/>
                  <a:pt x="20777" y="13294"/>
                  <a:pt x="19508" y="12446"/>
                </a:cubicBezTo>
                <a:cubicBezTo>
                  <a:pt x="19652" y="11675"/>
                  <a:pt x="19618" y="9922"/>
                  <a:pt x="19602" y="9782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 lIns="20092" tIns="20092" rIns="20092" bIns="20092" anchor="ctr"/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63650" y="1412875"/>
            <a:ext cx="24939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坠落防护应通过采取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1476375" y="1933575"/>
            <a:ext cx="457200" cy="385763"/>
          </a:xfrm>
          <a:custGeom>
            <a:avLst/>
            <a:gdLst>
              <a:gd name="connsiteX0" fmla="*/ 192746 w 457500"/>
              <a:gd name="connsiteY0" fmla="*/ 0 h 385492"/>
              <a:gd name="connsiteX1" fmla="*/ 370345 w 457500"/>
              <a:gd name="connsiteY1" fmla="*/ 117721 h 385492"/>
              <a:gd name="connsiteX2" fmla="*/ 372643 w 457500"/>
              <a:gd name="connsiteY2" fmla="*/ 129104 h 385492"/>
              <a:gd name="connsiteX3" fmla="*/ 457500 w 457500"/>
              <a:gd name="connsiteY3" fmla="*/ 192747 h 385492"/>
              <a:gd name="connsiteX4" fmla="*/ 372643 w 457500"/>
              <a:gd name="connsiteY4" fmla="*/ 256389 h 385492"/>
              <a:gd name="connsiteX5" fmla="*/ 370345 w 457500"/>
              <a:gd name="connsiteY5" fmla="*/ 267772 h 385492"/>
              <a:gd name="connsiteX6" fmla="*/ 192746 w 457500"/>
              <a:gd name="connsiteY6" fmla="*/ 385492 h 385492"/>
              <a:gd name="connsiteX7" fmla="*/ 0 w 457500"/>
              <a:gd name="connsiteY7" fmla="*/ 192746 h 385492"/>
              <a:gd name="connsiteX8" fmla="*/ 192746 w 457500"/>
              <a:gd name="connsiteY8" fmla="*/ 0 h 38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500" h="385492">
                <a:moveTo>
                  <a:pt x="192746" y="0"/>
                </a:moveTo>
                <a:cubicBezTo>
                  <a:pt x="272584" y="0"/>
                  <a:pt x="341085" y="48541"/>
                  <a:pt x="370345" y="117721"/>
                </a:cubicBezTo>
                <a:lnTo>
                  <a:pt x="372643" y="129104"/>
                </a:lnTo>
                <a:lnTo>
                  <a:pt x="457500" y="192747"/>
                </a:lnTo>
                <a:lnTo>
                  <a:pt x="372643" y="256389"/>
                </a:lnTo>
                <a:lnTo>
                  <a:pt x="370345" y="267772"/>
                </a:lnTo>
                <a:cubicBezTo>
                  <a:pt x="341085" y="336951"/>
                  <a:pt x="272584" y="385492"/>
                  <a:pt x="192746" y="385492"/>
                </a:cubicBezTo>
                <a:cubicBezTo>
                  <a:pt x="86295" y="385492"/>
                  <a:pt x="0" y="299197"/>
                  <a:pt x="0" y="192746"/>
                </a:cubicBezTo>
                <a:cubicBezTo>
                  <a:pt x="0" y="86295"/>
                  <a:pt x="86295" y="0"/>
                  <a:pt x="192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19300" y="1941513"/>
            <a:ext cx="15684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消除坠落危害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3962400" y="1935163"/>
            <a:ext cx="458788" cy="385763"/>
          </a:xfrm>
          <a:custGeom>
            <a:avLst/>
            <a:gdLst>
              <a:gd name="connsiteX0" fmla="*/ 192746 w 457500"/>
              <a:gd name="connsiteY0" fmla="*/ 0 h 385492"/>
              <a:gd name="connsiteX1" fmla="*/ 370345 w 457500"/>
              <a:gd name="connsiteY1" fmla="*/ 117721 h 385492"/>
              <a:gd name="connsiteX2" fmla="*/ 372643 w 457500"/>
              <a:gd name="connsiteY2" fmla="*/ 129104 h 385492"/>
              <a:gd name="connsiteX3" fmla="*/ 457500 w 457500"/>
              <a:gd name="connsiteY3" fmla="*/ 192747 h 385492"/>
              <a:gd name="connsiteX4" fmla="*/ 372643 w 457500"/>
              <a:gd name="connsiteY4" fmla="*/ 256389 h 385492"/>
              <a:gd name="connsiteX5" fmla="*/ 370345 w 457500"/>
              <a:gd name="connsiteY5" fmla="*/ 267772 h 385492"/>
              <a:gd name="connsiteX6" fmla="*/ 192746 w 457500"/>
              <a:gd name="connsiteY6" fmla="*/ 385492 h 385492"/>
              <a:gd name="connsiteX7" fmla="*/ 0 w 457500"/>
              <a:gd name="connsiteY7" fmla="*/ 192746 h 385492"/>
              <a:gd name="connsiteX8" fmla="*/ 192746 w 457500"/>
              <a:gd name="connsiteY8" fmla="*/ 0 h 38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500" h="385492">
                <a:moveTo>
                  <a:pt x="192746" y="0"/>
                </a:moveTo>
                <a:cubicBezTo>
                  <a:pt x="272584" y="0"/>
                  <a:pt x="341085" y="48541"/>
                  <a:pt x="370345" y="117721"/>
                </a:cubicBezTo>
                <a:lnTo>
                  <a:pt x="372643" y="129104"/>
                </a:lnTo>
                <a:lnTo>
                  <a:pt x="457500" y="192747"/>
                </a:lnTo>
                <a:lnTo>
                  <a:pt x="372643" y="256389"/>
                </a:lnTo>
                <a:lnTo>
                  <a:pt x="370345" y="267772"/>
                </a:lnTo>
                <a:cubicBezTo>
                  <a:pt x="341085" y="336951"/>
                  <a:pt x="272584" y="385492"/>
                  <a:pt x="192746" y="385492"/>
                </a:cubicBezTo>
                <a:cubicBezTo>
                  <a:pt x="86295" y="385492"/>
                  <a:pt x="0" y="299197"/>
                  <a:pt x="0" y="192746"/>
                </a:cubicBezTo>
                <a:cubicBezTo>
                  <a:pt x="0" y="86295"/>
                  <a:pt x="86295" y="0"/>
                  <a:pt x="192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11688" y="1941513"/>
            <a:ext cx="13382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坠落预防和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554788" y="1933575"/>
            <a:ext cx="458788" cy="385763"/>
          </a:xfrm>
          <a:custGeom>
            <a:avLst/>
            <a:gdLst>
              <a:gd name="connsiteX0" fmla="*/ 192746 w 457500"/>
              <a:gd name="connsiteY0" fmla="*/ 0 h 385492"/>
              <a:gd name="connsiteX1" fmla="*/ 370345 w 457500"/>
              <a:gd name="connsiteY1" fmla="*/ 117721 h 385492"/>
              <a:gd name="connsiteX2" fmla="*/ 372643 w 457500"/>
              <a:gd name="connsiteY2" fmla="*/ 129104 h 385492"/>
              <a:gd name="connsiteX3" fmla="*/ 457500 w 457500"/>
              <a:gd name="connsiteY3" fmla="*/ 192747 h 385492"/>
              <a:gd name="connsiteX4" fmla="*/ 372643 w 457500"/>
              <a:gd name="connsiteY4" fmla="*/ 256389 h 385492"/>
              <a:gd name="connsiteX5" fmla="*/ 370345 w 457500"/>
              <a:gd name="connsiteY5" fmla="*/ 267772 h 385492"/>
              <a:gd name="connsiteX6" fmla="*/ 192746 w 457500"/>
              <a:gd name="connsiteY6" fmla="*/ 385492 h 385492"/>
              <a:gd name="connsiteX7" fmla="*/ 0 w 457500"/>
              <a:gd name="connsiteY7" fmla="*/ 192746 h 385492"/>
              <a:gd name="connsiteX8" fmla="*/ 192746 w 457500"/>
              <a:gd name="connsiteY8" fmla="*/ 0 h 38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500" h="385492">
                <a:moveTo>
                  <a:pt x="192746" y="0"/>
                </a:moveTo>
                <a:cubicBezTo>
                  <a:pt x="272584" y="0"/>
                  <a:pt x="341085" y="48541"/>
                  <a:pt x="370345" y="117721"/>
                </a:cubicBezTo>
                <a:lnTo>
                  <a:pt x="372643" y="129104"/>
                </a:lnTo>
                <a:lnTo>
                  <a:pt x="457500" y="192747"/>
                </a:lnTo>
                <a:lnTo>
                  <a:pt x="372643" y="256389"/>
                </a:lnTo>
                <a:lnTo>
                  <a:pt x="370345" y="267772"/>
                </a:lnTo>
                <a:cubicBezTo>
                  <a:pt x="341085" y="336951"/>
                  <a:pt x="272584" y="385492"/>
                  <a:pt x="192746" y="385492"/>
                </a:cubicBezTo>
                <a:cubicBezTo>
                  <a:pt x="86295" y="385492"/>
                  <a:pt x="0" y="299197"/>
                  <a:pt x="0" y="192746"/>
                </a:cubicBezTo>
                <a:cubicBezTo>
                  <a:pt x="0" y="86295"/>
                  <a:pt x="86295" y="0"/>
                  <a:pt x="192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04075" y="1933575"/>
            <a:ext cx="24923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坠落控制等措施来实现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070" name="文本框 13"/>
          <p:cNvSpPr txBox="1"/>
          <p:nvPr/>
        </p:nvSpPr>
        <p:spPr>
          <a:xfrm>
            <a:off x="1519238" y="1949450"/>
            <a:ext cx="309562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5071" name="文本框 19"/>
          <p:cNvSpPr txBox="1"/>
          <p:nvPr/>
        </p:nvSpPr>
        <p:spPr>
          <a:xfrm>
            <a:off x="4005263" y="1927225"/>
            <a:ext cx="309562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5072" name="文本框 20"/>
          <p:cNvSpPr txBox="1"/>
          <p:nvPr/>
        </p:nvSpPr>
        <p:spPr>
          <a:xfrm>
            <a:off x="6591300" y="1935163"/>
            <a:ext cx="309563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98575" y="2682875"/>
            <a:ext cx="27495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坠落防护措施优选顺序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519238" y="3281363"/>
            <a:ext cx="309563" cy="2379663"/>
          </a:xfrm>
          <a:prstGeom prst="roundRect">
            <a:avLst>
              <a:gd name="adj" fmla="val 4367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392238" y="3400425"/>
            <a:ext cx="563563" cy="311150"/>
          </a:xfrm>
          <a:prstGeom prst="roundRect">
            <a:avLst>
              <a:gd name="adj" fmla="val 784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1392238" y="3856038"/>
            <a:ext cx="563563" cy="311150"/>
          </a:xfrm>
          <a:prstGeom prst="roundRect">
            <a:avLst>
              <a:gd name="adj" fmla="val 784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370013" y="4311650"/>
            <a:ext cx="563563" cy="311150"/>
          </a:xfrm>
          <a:prstGeom prst="roundRect">
            <a:avLst>
              <a:gd name="adj" fmla="val 784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1370013" y="4762500"/>
            <a:ext cx="563563" cy="311150"/>
          </a:xfrm>
          <a:prstGeom prst="roundRect">
            <a:avLst>
              <a:gd name="adj" fmla="val 784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363663" y="5245100"/>
            <a:ext cx="563563" cy="311150"/>
          </a:xfrm>
          <a:prstGeom prst="roundRect">
            <a:avLst>
              <a:gd name="adj" fmla="val 784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燕尾形 21"/>
          <p:cNvSpPr/>
          <p:nvPr/>
        </p:nvSpPr>
        <p:spPr>
          <a:xfrm rot="5400000">
            <a:off x="1625600" y="3673475"/>
            <a:ext cx="101600" cy="215900"/>
          </a:xfrm>
          <a:prstGeom prst="chevron">
            <a:avLst>
              <a:gd name="adj" fmla="val 6322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燕尾形 29"/>
          <p:cNvSpPr/>
          <p:nvPr/>
        </p:nvSpPr>
        <p:spPr>
          <a:xfrm rot="5400000">
            <a:off x="1622425" y="4129088"/>
            <a:ext cx="101600" cy="215900"/>
          </a:xfrm>
          <a:prstGeom prst="chevron">
            <a:avLst>
              <a:gd name="adj" fmla="val 6322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燕尾形 30"/>
          <p:cNvSpPr/>
          <p:nvPr/>
        </p:nvSpPr>
        <p:spPr>
          <a:xfrm rot="5400000">
            <a:off x="1625600" y="4592638"/>
            <a:ext cx="101600" cy="215900"/>
          </a:xfrm>
          <a:prstGeom prst="chevron">
            <a:avLst>
              <a:gd name="adj" fmla="val 6322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燕尾形 31"/>
          <p:cNvSpPr/>
          <p:nvPr/>
        </p:nvSpPr>
        <p:spPr>
          <a:xfrm rot="5400000">
            <a:off x="1621631" y="5063331"/>
            <a:ext cx="103188" cy="215900"/>
          </a:xfrm>
          <a:prstGeom prst="chevron">
            <a:avLst>
              <a:gd name="adj" fmla="val 6322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103438" y="3355975"/>
            <a:ext cx="387826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尽量选择在地面作业，避免高处作业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103438" y="3841750"/>
            <a:ext cx="434022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设置固定的楼梯、护栏、屏障和限制系统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112963" y="4308475"/>
            <a:ext cx="50323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使用工作平台，如脚手架或带升降的工作平台等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03438" y="4741863"/>
            <a:ext cx="690086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使用边缘限位安全绳，以避免作业人员的身体靠近高处作业的边缘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103438" y="5224463"/>
            <a:ext cx="69738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使用坠落保护装备，如配备缓冲装置的全身式安全带和安全绳。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00163" y="5965825"/>
            <a:ext cx="59039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如果以上防护措施无法实施，不得进行高处作业。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5090" name="文本框 35"/>
          <p:cNvSpPr txBox="1"/>
          <p:nvPr/>
        </p:nvSpPr>
        <p:spPr>
          <a:xfrm>
            <a:off x="1476375" y="3376613"/>
            <a:ext cx="40798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5091" name="文本框 39"/>
          <p:cNvSpPr txBox="1"/>
          <p:nvPr/>
        </p:nvSpPr>
        <p:spPr>
          <a:xfrm>
            <a:off x="1476375" y="3833813"/>
            <a:ext cx="40798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5092" name="文本框 40"/>
          <p:cNvSpPr txBox="1"/>
          <p:nvPr/>
        </p:nvSpPr>
        <p:spPr>
          <a:xfrm>
            <a:off x="1468438" y="4279900"/>
            <a:ext cx="40957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5093" name="文本框 41"/>
          <p:cNvSpPr txBox="1"/>
          <p:nvPr/>
        </p:nvSpPr>
        <p:spPr>
          <a:xfrm>
            <a:off x="1468438" y="4741863"/>
            <a:ext cx="40957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5094" name="文本框 42"/>
          <p:cNvSpPr txBox="1"/>
          <p:nvPr/>
        </p:nvSpPr>
        <p:spPr>
          <a:xfrm>
            <a:off x="1468438" y="5210175"/>
            <a:ext cx="4095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任意多边形 14"/>
          <p:cNvSpPr/>
          <p:nvPr/>
        </p:nvSpPr>
        <p:spPr>
          <a:xfrm>
            <a:off x="1109663" y="823913"/>
            <a:ext cx="4176713" cy="769938"/>
          </a:xfrm>
          <a:custGeom>
            <a:avLst/>
            <a:gdLst>
              <a:gd name="connsiteX0" fmla="*/ 96013 w 4176464"/>
              <a:gd name="connsiteY0" fmla="*/ 0 h 770258"/>
              <a:gd name="connsiteX1" fmla="*/ 4080451 w 4176464"/>
              <a:gd name="connsiteY1" fmla="*/ 0 h 770258"/>
              <a:gd name="connsiteX2" fmla="*/ 4176464 w 4176464"/>
              <a:gd name="connsiteY2" fmla="*/ 96013 h 770258"/>
              <a:gd name="connsiteX3" fmla="*/ 4176464 w 4176464"/>
              <a:gd name="connsiteY3" fmla="*/ 480051 h 770258"/>
              <a:gd name="connsiteX4" fmla="*/ 4080451 w 4176464"/>
              <a:gd name="connsiteY4" fmla="*/ 576064 h 770258"/>
              <a:gd name="connsiteX5" fmla="*/ 2304256 w 4176464"/>
              <a:gd name="connsiteY5" fmla="*/ 576064 h 770258"/>
              <a:gd name="connsiteX6" fmla="*/ 2088232 w 4176464"/>
              <a:gd name="connsiteY6" fmla="*/ 770258 h 770258"/>
              <a:gd name="connsiteX7" fmla="*/ 1872208 w 4176464"/>
              <a:gd name="connsiteY7" fmla="*/ 576064 h 770258"/>
              <a:gd name="connsiteX8" fmla="*/ 96013 w 4176464"/>
              <a:gd name="connsiteY8" fmla="*/ 576064 h 770258"/>
              <a:gd name="connsiteX9" fmla="*/ 0 w 4176464"/>
              <a:gd name="connsiteY9" fmla="*/ 480051 h 770258"/>
              <a:gd name="connsiteX10" fmla="*/ 0 w 4176464"/>
              <a:gd name="connsiteY10" fmla="*/ 96013 h 770258"/>
              <a:gd name="connsiteX11" fmla="*/ 96013 w 4176464"/>
              <a:gd name="connsiteY11" fmla="*/ 0 h 77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6464" h="770258">
                <a:moveTo>
                  <a:pt x="96013" y="0"/>
                </a:moveTo>
                <a:lnTo>
                  <a:pt x="4080451" y="0"/>
                </a:lnTo>
                <a:cubicBezTo>
                  <a:pt x="4133478" y="0"/>
                  <a:pt x="4176464" y="42986"/>
                  <a:pt x="4176464" y="96013"/>
                </a:cubicBezTo>
                <a:lnTo>
                  <a:pt x="4176464" y="480051"/>
                </a:lnTo>
                <a:cubicBezTo>
                  <a:pt x="4176464" y="533078"/>
                  <a:pt x="4133478" y="576064"/>
                  <a:pt x="4080451" y="576064"/>
                </a:cubicBezTo>
                <a:lnTo>
                  <a:pt x="2304256" y="576064"/>
                </a:lnTo>
                <a:lnTo>
                  <a:pt x="2088232" y="770258"/>
                </a:lnTo>
                <a:lnTo>
                  <a:pt x="1872208" y="576064"/>
                </a:lnTo>
                <a:lnTo>
                  <a:pt x="96013" y="576064"/>
                </a:lnTo>
                <a:cubicBezTo>
                  <a:pt x="42986" y="576064"/>
                  <a:pt x="0" y="533078"/>
                  <a:pt x="0" y="480051"/>
                </a:cubicBezTo>
                <a:lnTo>
                  <a:pt x="0" y="96013"/>
                </a:lnTo>
                <a:cubicBezTo>
                  <a:pt x="0" y="42986"/>
                  <a:pt x="42986" y="0"/>
                  <a:pt x="960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419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379538" y="2124075"/>
            <a:ext cx="9432925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作业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项目设计和计划阶段，应评估工作场所和作业过程高处坠落的可能性，制定设计方案，选择安全可靠的工程技术措施和作业方式，避免高处作业。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设计阶段应考虑减少或消除攀爬临时梯子的风险，确定提供永久性楼梯和护栏。安装永久性护栏系统时，应尽可能在地面进行。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与承包商签订合同时，凡涉及高处作业尤其是屋顶作业、大型设备施工、架设钢结构等，应制定坠落保护计划 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项目设计人员能够识别坠落危害，熟悉坠落预防技术、坠落保护设备的结构和操作规程。安全专业人员应在项目规划早期，推荐合适的坠落保护措施与设备。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084" name="Rectangle 4"/>
          <p:cNvSpPr/>
          <p:nvPr/>
        </p:nvSpPr>
        <p:spPr>
          <a:xfrm>
            <a:off x="1992313" y="908050"/>
            <a:ext cx="1722437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2000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消除坠落危害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127125" y="1798638"/>
            <a:ext cx="10009188" cy="4437063"/>
          </a:xfrm>
          <a:prstGeom prst="roundRect">
            <a:avLst>
              <a:gd name="adj" fmla="val 4072"/>
            </a:avLst>
          </a:prstGeom>
          <a:noFill/>
          <a:ln w="190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200150" y="874713"/>
            <a:ext cx="501650" cy="4730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06513" y="876300"/>
            <a:ext cx="2873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4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24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1109663" y="823913"/>
            <a:ext cx="4176713" cy="769938"/>
          </a:xfrm>
          <a:custGeom>
            <a:avLst/>
            <a:gdLst>
              <a:gd name="connsiteX0" fmla="*/ 96013 w 4176464"/>
              <a:gd name="connsiteY0" fmla="*/ 0 h 770258"/>
              <a:gd name="connsiteX1" fmla="*/ 4080451 w 4176464"/>
              <a:gd name="connsiteY1" fmla="*/ 0 h 770258"/>
              <a:gd name="connsiteX2" fmla="*/ 4176464 w 4176464"/>
              <a:gd name="connsiteY2" fmla="*/ 96013 h 770258"/>
              <a:gd name="connsiteX3" fmla="*/ 4176464 w 4176464"/>
              <a:gd name="connsiteY3" fmla="*/ 480051 h 770258"/>
              <a:gd name="connsiteX4" fmla="*/ 4080451 w 4176464"/>
              <a:gd name="connsiteY4" fmla="*/ 576064 h 770258"/>
              <a:gd name="connsiteX5" fmla="*/ 2304256 w 4176464"/>
              <a:gd name="connsiteY5" fmla="*/ 576064 h 770258"/>
              <a:gd name="connsiteX6" fmla="*/ 2088232 w 4176464"/>
              <a:gd name="connsiteY6" fmla="*/ 770258 h 770258"/>
              <a:gd name="connsiteX7" fmla="*/ 1872208 w 4176464"/>
              <a:gd name="connsiteY7" fmla="*/ 576064 h 770258"/>
              <a:gd name="connsiteX8" fmla="*/ 96013 w 4176464"/>
              <a:gd name="connsiteY8" fmla="*/ 576064 h 770258"/>
              <a:gd name="connsiteX9" fmla="*/ 0 w 4176464"/>
              <a:gd name="connsiteY9" fmla="*/ 480051 h 770258"/>
              <a:gd name="connsiteX10" fmla="*/ 0 w 4176464"/>
              <a:gd name="connsiteY10" fmla="*/ 96013 h 770258"/>
              <a:gd name="connsiteX11" fmla="*/ 96013 w 4176464"/>
              <a:gd name="connsiteY11" fmla="*/ 0 h 77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6464" h="770258">
                <a:moveTo>
                  <a:pt x="96013" y="0"/>
                </a:moveTo>
                <a:lnTo>
                  <a:pt x="4080451" y="0"/>
                </a:lnTo>
                <a:cubicBezTo>
                  <a:pt x="4133478" y="0"/>
                  <a:pt x="4176464" y="42986"/>
                  <a:pt x="4176464" y="96013"/>
                </a:cubicBezTo>
                <a:lnTo>
                  <a:pt x="4176464" y="480051"/>
                </a:lnTo>
                <a:cubicBezTo>
                  <a:pt x="4176464" y="533078"/>
                  <a:pt x="4133478" y="576064"/>
                  <a:pt x="4080451" y="576064"/>
                </a:cubicBezTo>
                <a:lnTo>
                  <a:pt x="2304256" y="576064"/>
                </a:lnTo>
                <a:lnTo>
                  <a:pt x="2088232" y="770258"/>
                </a:lnTo>
                <a:lnTo>
                  <a:pt x="1872208" y="576064"/>
                </a:lnTo>
                <a:lnTo>
                  <a:pt x="96013" y="576064"/>
                </a:lnTo>
                <a:cubicBezTo>
                  <a:pt x="42986" y="576064"/>
                  <a:pt x="0" y="533078"/>
                  <a:pt x="0" y="480051"/>
                </a:cubicBezTo>
                <a:lnTo>
                  <a:pt x="0" y="96013"/>
                </a:lnTo>
                <a:cubicBezTo>
                  <a:pt x="0" y="42986"/>
                  <a:pt x="42986" y="0"/>
                  <a:pt x="960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1397000" y="2355850"/>
            <a:ext cx="9469438" cy="3324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如果不能完全消除坠落危害，应通过改善工作场所作业环境预防坠落，如安装楼梯、护栏、屏障、行程限制系统、逃生装置等。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应避免临边作业，尽可能在地面预制好装设缆绳、护栏等设施固定点，避免在高处进行作业。如必须进行临边作业，必须采取可靠的防护措施。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应预先评估，在合适位置预制锚固点、吊绳及安全带的固定点。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尽可能采用脚手架、操作平台和升降机等作为安全作业平台。高空电缆桥架作业（安装和放线）应设置作业平台。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108" name="Rectangle 4"/>
          <p:cNvSpPr/>
          <p:nvPr/>
        </p:nvSpPr>
        <p:spPr>
          <a:xfrm>
            <a:off x="1987550" y="904875"/>
            <a:ext cx="1209675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2000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坠落预防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200150" y="874713"/>
            <a:ext cx="501650" cy="4730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06513" y="876300"/>
            <a:ext cx="2873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4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24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127125" y="1798638"/>
            <a:ext cx="10009188" cy="4437063"/>
          </a:xfrm>
          <a:prstGeom prst="roundRect">
            <a:avLst>
              <a:gd name="adj" fmla="val 4072"/>
            </a:avLst>
          </a:prstGeom>
          <a:noFill/>
          <a:ln w="190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任意多边形 9"/>
          <p:cNvSpPr/>
          <p:nvPr/>
        </p:nvSpPr>
        <p:spPr>
          <a:xfrm>
            <a:off x="1109663" y="823913"/>
            <a:ext cx="4176713" cy="769938"/>
          </a:xfrm>
          <a:custGeom>
            <a:avLst/>
            <a:gdLst>
              <a:gd name="connsiteX0" fmla="*/ 96013 w 4176464"/>
              <a:gd name="connsiteY0" fmla="*/ 0 h 770258"/>
              <a:gd name="connsiteX1" fmla="*/ 4080451 w 4176464"/>
              <a:gd name="connsiteY1" fmla="*/ 0 h 770258"/>
              <a:gd name="connsiteX2" fmla="*/ 4176464 w 4176464"/>
              <a:gd name="connsiteY2" fmla="*/ 96013 h 770258"/>
              <a:gd name="connsiteX3" fmla="*/ 4176464 w 4176464"/>
              <a:gd name="connsiteY3" fmla="*/ 480051 h 770258"/>
              <a:gd name="connsiteX4" fmla="*/ 4080451 w 4176464"/>
              <a:gd name="connsiteY4" fmla="*/ 576064 h 770258"/>
              <a:gd name="connsiteX5" fmla="*/ 2304256 w 4176464"/>
              <a:gd name="connsiteY5" fmla="*/ 576064 h 770258"/>
              <a:gd name="connsiteX6" fmla="*/ 2088232 w 4176464"/>
              <a:gd name="connsiteY6" fmla="*/ 770258 h 770258"/>
              <a:gd name="connsiteX7" fmla="*/ 1872208 w 4176464"/>
              <a:gd name="connsiteY7" fmla="*/ 576064 h 770258"/>
              <a:gd name="connsiteX8" fmla="*/ 96013 w 4176464"/>
              <a:gd name="connsiteY8" fmla="*/ 576064 h 770258"/>
              <a:gd name="connsiteX9" fmla="*/ 0 w 4176464"/>
              <a:gd name="connsiteY9" fmla="*/ 480051 h 770258"/>
              <a:gd name="connsiteX10" fmla="*/ 0 w 4176464"/>
              <a:gd name="connsiteY10" fmla="*/ 96013 h 770258"/>
              <a:gd name="connsiteX11" fmla="*/ 96013 w 4176464"/>
              <a:gd name="connsiteY11" fmla="*/ 0 h 77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6464" h="770258">
                <a:moveTo>
                  <a:pt x="96013" y="0"/>
                </a:moveTo>
                <a:lnTo>
                  <a:pt x="4080451" y="0"/>
                </a:lnTo>
                <a:cubicBezTo>
                  <a:pt x="4133478" y="0"/>
                  <a:pt x="4176464" y="42986"/>
                  <a:pt x="4176464" y="96013"/>
                </a:cubicBezTo>
                <a:lnTo>
                  <a:pt x="4176464" y="480051"/>
                </a:lnTo>
                <a:cubicBezTo>
                  <a:pt x="4176464" y="533078"/>
                  <a:pt x="4133478" y="576064"/>
                  <a:pt x="4080451" y="576064"/>
                </a:cubicBezTo>
                <a:lnTo>
                  <a:pt x="2304256" y="576064"/>
                </a:lnTo>
                <a:lnTo>
                  <a:pt x="2088232" y="770258"/>
                </a:lnTo>
                <a:lnTo>
                  <a:pt x="1872208" y="576064"/>
                </a:lnTo>
                <a:lnTo>
                  <a:pt x="96013" y="576064"/>
                </a:lnTo>
                <a:cubicBezTo>
                  <a:pt x="42986" y="576064"/>
                  <a:pt x="0" y="533078"/>
                  <a:pt x="0" y="480051"/>
                </a:cubicBezTo>
                <a:lnTo>
                  <a:pt x="0" y="96013"/>
                </a:lnTo>
                <a:cubicBezTo>
                  <a:pt x="0" y="42986"/>
                  <a:pt x="42986" y="0"/>
                  <a:pt x="960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200150" y="874713"/>
            <a:ext cx="501650" cy="4730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06513" y="876300"/>
            <a:ext cx="2873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4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24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4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289050" y="2124075"/>
            <a:ext cx="961390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如不能完全消除和预防坠落危害，应评估工作场所和作业过程的坠落危害，选择安装使用坠落保护设备，如安全带、安全绳、缓冲器、抓绳器、吊绳、锚固点、安全网等。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个人坠落保护装备包括锚固点、连接器、全身式安全带、吊绳、带有自锁钩的安全绳、抓绳器、缓冲器、缓冲安全绳或其组合。使用前，应对坠落保护装备的所有附件进行检查 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吊绳应在专业人员的指导下安装和使用。水平吊绳可以充当机动固定点，能够在水平移动的同时提供防坠落保护。垂直吊绳从顶部独立的锚固点上延伸出来，使用期间应该保持垂直状态。安全绳应通过抓绳器装置固定到垂直吊绳上。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134" name="Rectangle 4"/>
          <p:cNvSpPr/>
          <p:nvPr/>
        </p:nvSpPr>
        <p:spPr>
          <a:xfrm>
            <a:off x="2135188" y="908050"/>
            <a:ext cx="1211262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2000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坠落控制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127125" y="1798638"/>
            <a:ext cx="10009188" cy="4437063"/>
          </a:xfrm>
          <a:prstGeom prst="roundRect">
            <a:avLst>
              <a:gd name="adj" fmla="val 4072"/>
            </a:avLst>
          </a:prstGeom>
          <a:noFill/>
          <a:ln w="190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179513" y="3716338"/>
            <a:ext cx="9956800" cy="2732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459038" y="4289425"/>
            <a:ext cx="7273925" cy="0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6" name="Text Box 2"/>
          <p:cNvSpPr txBox="1"/>
          <p:nvPr/>
        </p:nvSpPr>
        <p:spPr>
          <a:xfrm>
            <a:off x="1077913" y="1519238"/>
            <a:ext cx="10274300" cy="1477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</a:pPr>
            <a:r>
              <a:rPr lang="zh-CN" altLang="en-US" sz="2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高处作业人员应接受培训。</a:t>
            </a:r>
            <a:endParaRPr lang="zh-CN" altLang="en-US" sz="20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</a:pPr>
            <a:r>
              <a:rPr lang="zh-CN" altLang="en-US" sz="2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患有高血压、心脏病、贫血、癫痫、严重关节炎、手脚残疾、饮酒或服用嗜睡、兴奋等药物的人员及其他禁忌高处作业的人员，不得从事高处作业。 </a:t>
            </a:r>
            <a:endParaRPr lang="zh-CN" altLang="en-US" sz="20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1106488" y="600075"/>
            <a:ext cx="3416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作业人员的基本要求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 rot="2700000">
            <a:off x="546894" y="697706"/>
            <a:ext cx="330200" cy="328613"/>
          </a:xfrm>
          <a:prstGeom prst="roundRect">
            <a:avLst>
              <a:gd name="adj" fmla="val 406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161" name="Shape 47668"/>
          <p:cNvSpPr/>
          <p:nvPr/>
        </p:nvSpPr>
        <p:spPr>
          <a:xfrm>
            <a:off x="617538" y="773113"/>
            <a:ext cx="188912" cy="1889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2147483647"/>
              </a:cxn>
              <a:cxn ang="5898240">
                <a:pos x="2147483647" y="2147483647"/>
              </a:cxn>
              <a:cxn ang="11796480">
                <a:pos x="2147483647" y="2147483647"/>
              </a:cxn>
              <a:cxn ang="1769472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2260" y="14462"/>
                </a:moveTo>
                <a:cubicBezTo>
                  <a:pt x="10237" y="15268"/>
                  <a:pt x="7944" y="14282"/>
                  <a:pt x="7138" y="12260"/>
                </a:cubicBezTo>
                <a:cubicBezTo>
                  <a:pt x="6332" y="10238"/>
                  <a:pt x="7318" y="7944"/>
                  <a:pt x="9340" y="7138"/>
                </a:cubicBezTo>
                <a:cubicBezTo>
                  <a:pt x="11363" y="6332"/>
                  <a:pt x="13656" y="7318"/>
                  <a:pt x="14462" y="9340"/>
                </a:cubicBezTo>
                <a:cubicBezTo>
                  <a:pt x="15268" y="11362"/>
                  <a:pt x="14282" y="13656"/>
                  <a:pt x="12260" y="14462"/>
                </a:cubicBezTo>
                <a:close/>
                <a:moveTo>
                  <a:pt x="19602" y="9782"/>
                </a:moveTo>
                <a:cubicBezTo>
                  <a:pt x="20834" y="9090"/>
                  <a:pt x="21600" y="8617"/>
                  <a:pt x="21600" y="8617"/>
                </a:cubicBezTo>
                <a:lnTo>
                  <a:pt x="20140" y="4954"/>
                </a:lnTo>
                <a:cubicBezTo>
                  <a:pt x="20140" y="4954"/>
                  <a:pt x="19254" y="5138"/>
                  <a:pt x="17878" y="5484"/>
                </a:cubicBezTo>
                <a:cubicBezTo>
                  <a:pt x="17340" y="4770"/>
                  <a:pt x="16700" y="4141"/>
                  <a:pt x="15975" y="3619"/>
                </a:cubicBezTo>
                <a:cubicBezTo>
                  <a:pt x="16319" y="2115"/>
                  <a:pt x="16483" y="1130"/>
                  <a:pt x="16483" y="1130"/>
                </a:cubicBezTo>
                <a:lnTo>
                  <a:pt x="13896" y="17"/>
                </a:lnTo>
                <a:cubicBezTo>
                  <a:pt x="13896" y="17"/>
                  <a:pt x="13292" y="816"/>
                  <a:pt x="12435" y="2100"/>
                </a:cubicBezTo>
                <a:cubicBezTo>
                  <a:pt x="11667" y="1958"/>
                  <a:pt x="9929" y="1990"/>
                  <a:pt x="9794" y="2006"/>
                </a:cubicBezTo>
                <a:cubicBezTo>
                  <a:pt x="9096" y="770"/>
                  <a:pt x="8616" y="0"/>
                  <a:pt x="8616" y="0"/>
                </a:cubicBezTo>
                <a:lnTo>
                  <a:pt x="4955" y="1460"/>
                </a:lnTo>
                <a:cubicBezTo>
                  <a:pt x="4955" y="1460"/>
                  <a:pt x="5136" y="2351"/>
                  <a:pt x="5481" y="3734"/>
                </a:cubicBezTo>
                <a:cubicBezTo>
                  <a:pt x="4778" y="4264"/>
                  <a:pt x="4157" y="4895"/>
                  <a:pt x="3639" y="5608"/>
                </a:cubicBezTo>
                <a:cubicBezTo>
                  <a:pt x="2127" y="5266"/>
                  <a:pt x="1135" y="5104"/>
                  <a:pt x="1135" y="5104"/>
                </a:cubicBezTo>
                <a:lnTo>
                  <a:pt x="22" y="7692"/>
                </a:lnTo>
                <a:cubicBezTo>
                  <a:pt x="22" y="7692"/>
                  <a:pt x="819" y="8298"/>
                  <a:pt x="2103" y="9154"/>
                </a:cubicBezTo>
                <a:cubicBezTo>
                  <a:pt x="1955" y="9941"/>
                  <a:pt x="1990" y="11679"/>
                  <a:pt x="2004" y="11801"/>
                </a:cubicBezTo>
                <a:cubicBezTo>
                  <a:pt x="768" y="12502"/>
                  <a:pt x="0" y="12983"/>
                  <a:pt x="0" y="12983"/>
                </a:cubicBezTo>
                <a:lnTo>
                  <a:pt x="1460" y="16645"/>
                </a:lnTo>
                <a:cubicBezTo>
                  <a:pt x="1460" y="16645"/>
                  <a:pt x="2351" y="16467"/>
                  <a:pt x="3732" y="16126"/>
                </a:cubicBezTo>
                <a:cubicBezTo>
                  <a:pt x="4263" y="16831"/>
                  <a:pt x="4896" y="17454"/>
                  <a:pt x="5611" y="17973"/>
                </a:cubicBezTo>
                <a:cubicBezTo>
                  <a:pt x="5273" y="19468"/>
                  <a:pt x="5112" y="20448"/>
                  <a:pt x="5112" y="20448"/>
                </a:cubicBezTo>
                <a:lnTo>
                  <a:pt x="7642" y="21536"/>
                </a:lnTo>
                <a:cubicBezTo>
                  <a:pt x="7642" y="21536"/>
                  <a:pt x="8236" y="20755"/>
                  <a:pt x="9083" y="19495"/>
                </a:cubicBezTo>
                <a:cubicBezTo>
                  <a:pt x="9914" y="19659"/>
                  <a:pt x="11699" y="19617"/>
                  <a:pt x="11812" y="19605"/>
                </a:cubicBezTo>
                <a:cubicBezTo>
                  <a:pt x="12507" y="20836"/>
                  <a:pt x="12984" y="21600"/>
                  <a:pt x="12984" y="21600"/>
                </a:cubicBezTo>
                <a:lnTo>
                  <a:pt x="16645" y="20140"/>
                </a:lnTo>
                <a:cubicBezTo>
                  <a:pt x="16645" y="20140"/>
                  <a:pt x="16465" y="19256"/>
                  <a:pt x="16122" y="17881"/>
                </a:cubicBezTo>
                <a:cubicBezTo>
                  <a:pt x="16854" y="17330"/>
                  <a:pt x="17498" y="16672"/>
                  <a:pt x="18029" y="15924"/>
                </a:cubicBezTo>
                <a:cubicBezTo>
                  <a:pt x="19510" y="16258"/>
                  <a:pt x="20478" y="16419"/>
                  <a:pt x="20478" y="16419"/>
                </a:cubicBezTo>
                <a:lnTo>
                  <a:pt x="21566" y="13889"/>
                </a:lnTo>
                <a:cubicBezTo>
                  <a:pt x="21566" y="13889"/>
                  <a:pt x="20777" y="13294"/>
                  <a:pt x="19508" y="12446"/>
                </a:cubicBezTo>
                <a:cubicBezTo>
                  <a:pt x="19652" y="11675"/>
                  <a:pt x="19618" y="9922"/>
                  <a:pt x="19602" y="9782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 lIns="20092" tIns="20092" rIns="20092" bIns="20092" anchor="ctr"/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06488" y="3051175"/>
            <a:ext cx="2236788" cy="5000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培训内容应包括：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163" name="矩形 7"/>
          <p:cNvSpPr/>
          <p:nvPr/>
        </p:nvSpPr>
        <p:spPr>
          <a:xfrm>
            <a:off x="3397250" y="3822700"/>
            <a:ext cx="53149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Clr>
                <a:srgbClr val="FF0000"/>
              </a:buClr>
              <a:buFont typeface="Arial" panose="020B0604020202020204" pitchFamily="34" charset="0"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高处坠落可造成人身伤害的严重性和事故案例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459038" y="4729163"/>
            <a:ext cx="7273925" cy="0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459038" y="5175250"/>
            <a:ext cx="7273925" cy="0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459038" y="5665788"/>
            <a:ext cx="7273925" cy="0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459038" y="6169025"/>
            <a:ext cx="7273925" cy="0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8" name="矩形 12"/>
          <p:cNvSpPr/>
          <p:nvPr/>
        </p:nvSpPr>
        <p:spPr>
          <a:xfrm>
            <a:off x="3911600" y="4337050"/>
            <a:ext cx="4287838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Clr>
                <a:srgbClr val="FF0000"/>
              </a:buClr>
              <a:buFont typeface="Arial" panose="020B0604020202020204" pitchFamily="34" charset="0"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识别高处坠落危害的方法和防范措施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69" name="矩形 13"/>
          <p:cNvSpPr/>
          <p:nvPr/>
        </p:nvSpPr>
        <p:spPr>
          <a:xfrm>
            <a:off x="4464050" y="4789488"/>
            <a:ext cx="32639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Clr>
                <a:srgbClr val="FF0000"/>
              </a:buClr>
              <a:buFont typeface="Arial" panose="020B0604020202020204" pitchFamily="34" charset="0"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使用和检查防护装备的方法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70" name="矩形 14"/>
          <p:cNvSpPr/>
          <p:nvPr/>
        </p:nvSpPr>
        <p:spPr>
          <a:xfrm>
            <a:off x="4721225" y="5287963"/>
            <a:ext cx="27495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Clr>
                <a:srgbClr val="FF0000"/>
              </a:buClr>
              <a:buFont typeface="Arial" panose="020B0604020202020204" pitchFamily="34" charset="0"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高处作业工作方案交底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71" name="矩形 15"/>
          <p:cNvSpPr/>
          <p:nvPr/>
        </p:nvSpPr>
        <p:spPr>
          <a:xfrm>
            <a:off x="5195888" y="5767388"/>
            <a:ext cx="180022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Clr>
                <a:srgbClr val="FF0000"/>
              </a:buClr>
              <a:buFont typeface="Arial" panose="020B0604020202020204" pitchFamily="34" charset="0"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救援和急救措施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7" r="48492" b="22725"/>
          <a:stretch>
            <a:fillRect/>
          </a:stretch>
        </p:blipFill>
        <p:spPr bwMode="auto">
          <a:xfrm>
            <a:off x="-24679" y="-26987"/>
            <a:ext cx="5257079" cy="6884987"/>
          </a:xfrm>
          <a:custGeom>
            <a:avLst/>
            <a:gdLst>
              <a:gd name="connsiteX0" fmla="*/ 3893082 w 5761136"/>
              <a:gd name="connsiteY0" fmla="*/ 100879 h 6884988"/>
              <a:gd name="connsiteX1" fmla="*/ 3995836 w 5761136"/>
              <a:gd name="connsiteY1" fmla="*/ 306388 h 6884988"/>
              <a:gd name="connsiteX2" fmla="*/ 3979432 w 5761136"/>
              <a:gd name="connsiteY2" fmla="*/ 294085 h 6884988"/>
              <a:gd name="connsiteX3" fmla="*/ 3895470 w 5761136"/>
              <a:gd name="connsiteY3" fmla="*/ 108574 h 6884988"/>
              <a:gd name="connsiteX4" fmla="*/ 0 w 5761136"/>
              <a:gd name="connsiteY4" fmla="*/ 0 h 6884988"/>
              <a:gd name="connsiteX5" fmla="*/ 3861775 w 5761136"/>
              <a:gd name="connsiteY5" fmla="*/ 0 h 6884988"/>
              <a:gd name="connsiteX6" fmla="*/ 3893082 w 5761136"/>
              <a:gd name="connsiteY6" fmla="*/ 100879 h 6884988"/>
              <a:gd name="connsiteX7" fmla="*/ 3881536 w 5761136"/>
              <a:gd name="connsiteY7" fmla="*/ 77788 h 6884988"/>
              <a:gd name="connsiteX8" fmla="*/ 3895470 w 5761136"/>
              <a:gd name="connsiteY8" fmla="*/ 108574 h 6884988"/>
              <a:gd name="connsiteX9" fmla="*/ 3945036 w 5761136"/>
              <a:gd name="connsiteY9" fmla="*/ 268288 h 6884988"/>
              <a:gd name="connsiteX10" fmla="*/ 3979432 w 5761136"/>
              <a:gd name="connsiteY10" fmla="*/ 294085 h 6884988"/>
              <a:gd name="connsiteX11" fmla="*/ 5761136 w 5761136"/>
              <a:gd name="connsiteY11" fmla="*/ 4230688 h 6884988"/>
              <a:gd name="connsiteX12" fmla="*/ 3655142 w 5761136"/>
              <a:gd name="connsiteY12" fmla="*/ 6884988 h 6884988"/>
              <a:gd name="connsiteX13" fmla="*/ 0 w 5761136"/>
              <a:gd name="connsiteY13" fmla="*/ 6884988 h 688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61136" h="6884988">
                <a:moveTo>
                  <a:pt x="3893082" y="100879"/>
                </a:moveTo>
                <a:lnTo>
                  <a:pt x="3995836" y="306388"/>
                </a:lnTo>
                <a:lnTo>
                  <a:pt x="3979432" y="294085"/>
                </a:lnTo>
                <a:lnTo>
                  <a:pt x="3895470" y="108574"/>
                </a:lnTo>
                <a:close/>
                <a:moveTo>
                  <a:pt x="0" y="0"/>
                </a:moveTo>
                <a:lnTo>
                  <a:pt x="3861775" y="0"/>
                </a:lnTo>
                <a:lnTo>
                  <a:pt x="3893082" y="100879"/>
                </a:lnTo>
                <a:lnTo>
                  <a:pt x="3881536" y="77788"/>
                </a:lnTo>
                <a:lnTo>
                  <a:pt x="3895470" y="108574"/>
                </a:lnTo>
                <a:lnTo>
                  <a:pt x="3945036" y="268288"/>
                </a:lnTo>
                <a:lnTo>
                  <a:pt x="3979432" y="294085"/>
                </a:lnTo>
                <a:lnTo>
                  <a:pt x="5761136" y="4230688"/>
                </a:lnTo>
                <a:lnTo>
                  <a:pt x="3655142" y="6884988"/>
                </a:lnTo>
                <a:lnTo>
                  <a:pt x="0" y="688498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平行四边形 2"/>
          <p:cNvSpPr/>
          <p:nvPr/>
        </p:nvSpPr>
        <p:spPr>
          <a:xfrm flipH="1">
            <a:off x="3084513" y="-26987"/>
            <a:ext cx="3371850" cy="4189413"/>
          </a:xfrm>
          <a:prstGeom prst="parallelogram">
            <a:avLst>
              <a:gd name="adj" fmla="val 5523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平行四边形 3"/>
          <p:cNvSpPr/>
          <p:nvPr/>
        </p:nvSpPr>
        <p:spPr>
          <a:xfrm>
            <a:off x="2782888" y="4138613"/>
            <a:ext cx="3673475" cy="2719388"/>
          </a:xfrm>
          <a:prstGeom prst="parallelogram">
            <a:avLst>
              <a:gd name="adj" fmla="val 796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平行四边形 6"/>
          <p:cNvSpPr/>
          <p:nvPr/>
        </p:nvSpPr>
        <p:spPr>
          <a:xfrm flipH="1">
            <a:off x="6075363" y="2941638"/>
            <a:ext cx="1492250" cy="974725"/>
          </a:xfrm>
          <a:prstGeom prst="parallelogram">
            <a:avLst>
              <a:gd name="adj" fmla="val 458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182" name="文本框 8"/>
          <p:cNvSpPr txBox="1"/>
          <p:nvPr/>
        </p:nvSpPr>
        <p:spPr>
          <a:xfrm>
            <a:off x="6288088" y="2828925"/>
            <a:ext cx="10668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7200" dirty="0">
                <a:solidFill>
                  <a:schemeClr val="bg1"/>
                </a:solidFill>
                <a:latin typeface="Adobe Garamond Pro Bold" pitchFamily="18" charset="0"/>
              </a:rPr>
              <a:t>4</a:t>
            </a:r>
            <a:endParaRPr lang="zh-CN" altLang="en-US" sz="72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391400" y="3059113"/>
            <a:ext cx="4800600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高处作业许可安全措施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8850" y="2078038"/>
            <a:ext cx="7024688" cy="3540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1082675" y="609600"/>
            <a:ext cx="12620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安全网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51204" name="Rectangle 5"/>
          <p:cNvSpPr/>
          <p:nvPr/>
        </p:nvSpPr>
        <p:spPr>
          <a:xfrm>
            <a:off x="1312863" y="2562225"/>
            <a:ext cx="6261100" cy="2620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安全网是防止坠落的最后措施。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使用安全网时应按照 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GB5725-2009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进行安装和坠落测试，满足要求后方可投入使用。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安全网应每周至少检查一次磨损、损坏和老化情况。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掉入安全网的材料、构件和工具应及时予以清除。 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 rot="2700000">
            <a:off x="546894" y="697706"/>
            <a:ext cx="330200" cy="328613"/>
          </a:xfrm>
          <a:prstGeom prst="roundRect">
            <a:avLst>
              <a:gd name="adj" fmla="val 406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08" name="Shape 47668"/>
          <p:cNvSpPr/>
          <p:nvPr/>
        </p:nvSpPr>
        <p:spPr>
          <a:xfrm>
            <a:off x="617538" y="773113"/>
            <a:ext cx="188912" cy="1889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2147483647"/>
              </a:cxn>
              <a:cxn ang="5898240">
                <a:pos x="2147483647" y="2147483647"/>
              </a:cxn>
              <a:cxn ang="11796480">
                <a:pos x="2147483647" y="2147483647"/>
              </a:cxn>
              <a:cxn ang="1769472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2260" y="14462"/>
                </a:moveTo>
                <a:cubicBezTo>
                  <a:pt x="10237" y="15268"/>
                  <a:pt x="7944" y="14282"/>
                  <a:pt x="7138" y="12260"/>
                </a:cubicBezTo>
                <a:cubicBezTo>
                  <a:pt x="6332" y="10238"/>
                  <a:pt x="7318" y="7944"/>
                  <a:pt x="9340" y="7138"/>
                </a:cubicBezTo>
                <a:cubicBezTo>
                  <a:pt x="11363" y="6332"/>
                  <a:pt x="13656" y="7318"/>
                  <a:pt x="14462" y="9340"/>
                </a:cubicBezTo>
                <a:cubicBezTo>
                  <a:pt x="15268" y="11362"/>
                  <a:pt x="14282" y="13656"/>
                  <a:pt x="12260" y="14462"/>
                </a:cubicBezTo>
                <a:close/>
                <a:moveTo>
                  <a:pt x="19602" y="9782"/>
                </a:moveTo>
                <a:cubicBezTo>
                  <a:pt x="20834" y="9090"/>
                  <a:pt x="21600" y="8617"/>
                  <a:pt x="21600" y="8617"/>
                </a:cubicBezTo>
                <a:lnTo>
                  <a:pt x="20140" y="4954"/>
                </a:lnTo>
                <a:cubicBezTo>
                  <a:pt x="20140" y="4954"/>
                  <a:pt x="19254" y="5138"/>
                  <a:pt x="17878" y="5484"/>
                </a:cubicBezTo>
                <a:cubicBezTo>
                  <a:pt x="17340" y="4770"/>
                  <a:pt x="16700" y="4141"/>
                  <a:pt x="15975" y="3619"/>
                </a:cubicBezTo>
                <a:cubicBezTo>
                  <a:pt x="16319" y="2115"/>
                  <a:pt x="16483" y="1130"/>
                  <a:pt x="16483" y="1130"/>
                </a:cubicBezTo>
                <a:lnTo>
                  <a:pt x="13896" y="17"/>
                </a:lnTo>
                <a:cubicBezTo>
                  <a:pt x="13896" y="17"/>
                  <a:pt x="13292" y="816"/>
                  <a:pt x="12435" y="2100"/>
                </a:cubicBezTo>
                <a:cubicBezTo>
                  <a:pt x="11667" y="1958"/>
                  <a:pt x="9929" y="1990"/>
                  <a:pt x="9794" y="2006"/>
                </a:cubicBezTo>
                <a:cubicBezTo>
                  <a:pt x="9096" y="770"/>
                  <a:pt x="8616" y="0"/>
                  <a:pt x="8616" y="0"/>
                </a:cubicBezTo>
                <a:lnTo>
                  <a:pt x="4955" y="1460"/>
                </a:lnTo>
                <a:cubicBezTo>
                  <a:pt x="4955" y="1460"/>
                  <a:pt x="5136" y="2351"/>
                  <a:pt x="5481" y="3734"/>
                </a:cubicBezTo>
                <a:cubicBezTo>
                  <a:pt x="4778" y="4264"/>
                  <a:pt x="4157" y="4895"/>
                  <a:pt x="3639" y="5608"/>
                </a:cubicBezTo>
                <a:cubicBezTo>
                  <a:pt x="2127" y="5266"/>
                  <a:pt x="1135" y="5104"/>
                  <a:pt x="1135" y="5104"/>
                </a:cubicBezTo>
                <a:lnTo>
                  <a:pt x="22" y="7692"/>
                </a:lnTo>
                <a:cubicBezTo>
                  <a:pt x="22" y="7692"/>
                  <a:pt x="819" y="8298"/>
                  <a:pt x="2103" y="9154"/>
                </a:cubicBezTo>
                <a:cubicBezTo>
                  <a:pt x="1955" y="9941"/>
                  <a:pt x="1990" y="11679"/>
                  <a:pt x="2004" y="11801"/>
                </a:cubicBezTo>
                <a:cubicBezTo>
                  <a:pt x="768" y="12502"/>
                  <a:pt x="0" y="12983"/>
                  <a:pt x="0" y="12983"/>
                </a:cubicBezTo>
                <a:lnTo>
                  <a:pt x="1460" y="16645"/>
                </a:lnTo>
                <a:cubicBezTo>
                  <a:pt x="1460" y="16645"/>
                  <a:pt x="2351" y="16467"/>
                  <a:pt x="3732" y="16126"/>
                </a:cubicBezTo>
                <a:cubicBezTo>
                  <a:pt x="4263" y="16831"/>
                  <a:pt x="4896" y="17454"/>
                  <a:pt x="5611" y="17973"/>
                </a:cubicBezTo>
                <a:cubicBezTo>
                  <a:pt x="5273" y="19468"/>
                  <a:pt x="5112" y="20448"/>
                  <a:pt x="5112" y="20448"/>
                </a:cubicBezTo>
                <a:lnTo>
                  <a:pt x="7642" y="21536"/>
                </a:lnTo>
                <a:cubicBezTo>
                  <a:pt x="7642" y="21536"/>
                  <a:pt x="8236" y="20755"/>
                  <a:pt x="9083" y="19495"/>
                </a:cubicBezTo>
                <a:cubicBezTo>
                  <a:pt x="9914" y="19659"/>
                  <a:pt x="11699" y="19617"/>
                  <a:pt x="11812" y="19605"/>
                </a:cubicBezTo>
                <a:cubicBezTo>
                  <a:pt x="12507" y="20836"/>
                  <a:pt x="12984" y="21600"/>
                  <a:pt x="12984" y="21600"/>
                </a:cubicBezTo>
                <a:lnTo>
                  <a:pt x="16645" y="20140"/>
                </a:lnTo>
                <a:cubicBezTo>
                  <a:pt x="16645" y="20140"/>
                  <a:pt x="16465" y="19256"/>
                  <a:pt x="16122" y="17881"/>
                </a:cubicBezTo>
                <a:cubicBezTo>
                  <a:pt x="16854" y="17330"/>
                  <a:pt x="17498" y="16672"/>
                  <a:pt x="18029" y="15924"/>
                </a:cubicBezTo>
                <a:cubicBezTo>
                  <a:pt x="19510" y="16258"/>
                  <a:pt x="20478" y="16419"/>
                  <a:pt x="20478" y="16419"/>
                </a:cubicBezTo>
                <a:lnTo>
                  <a:pt x="21566" y="13889"/>
                </a:lnTo>
                <a:cubicBezTo>
                  <a:pt x="21566" y="13889"/>
                  <a:pt x="20777" y="13294"/>
                  <a:pt x="19508" y="12446"/>
                </a:cubicBezTo>
                <a:cubicBezTo>
                  <a:pt x="19652" y="11675"/>
                  <a:pt x="19618" y="9922"/>
                  <a:pt x="19602" y="9782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 lIns="20092" tIns="20092" rIns="20092" bIns="20092" anchor="ctr"/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09" name="Picture 9" descr="https://timgsa.baidu.com/timg?image&amp;quality=80&amp;size=b9999_10000&amp;sec=1510379360135&amp;di=14dbe0f6f1a2b6b3549963f174fdfd0a&amp;imgtype=0&amp;src=http%3A%2F%2Fimage.99114.com%2F2013%2F4%2F11%2F0294ab34bf5545bcbc6a096d83f0089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613" y="2078038"/>
            <a:ext cx="3540125" cy="3540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任意多边形 6"/>
          <p:cNvSpPr/>
          <p:nvPr/>
        </p:nvSpPr>
        <p:spPr>
          <a:xfrm>
            <a:off x="2589213" y="1495425"/>
            <a:ext cx="7416800" cy="719138"/>
          </a:xfrm>
          <a:custGeom>
            <a:avLst/>
            <a:gdLst>
              <a:gd name="connsiteX0" fmla="*/ 0 w 7416824"/>
              <a:gd name="connsiteY0" fmla="*/ 0 h 720080"/>
              <a:gd name="connsiteX1" fmla="*/ 6968708 w 7416824"/>
              <a:gd name="connsiteY1" fmla="*/ 0 h 720080"/>
              <a:gd name="connsiteX2" fmla="*/ 7416824 w 7416824"/>
              <a:gd name="connsiteY2" fmla="*/ 304804 h 720080"/>
              <a:gd name="connsiteX3" fmla="*/ 7416824 w 7416824"/>
              <a:gd name="connsiteY3" fmla="*/ 720080 h 720080"/>
              <a:gd name="connsiteX4" fmla="*/ 0 w 7416824"/>
              <a:gd name="connsiteY4" fmla="*/ 72008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6824" h="720080">
                <a:moveTo>
                  <a:pt x="0" y="0"/>
                </a:moveTo>
                <a:lnTo>
                  <a:pt x="6968708" y="0"/>
                </a:lnTo>
                <a:lnTo>
                  <a:pt x="7416824" y="304804"/>
                </a:lnTo>
                <a:lnTo>
                  <a:pt x="7416824" y="720080"/>
                </a:lnTo>
                <a:lnTo>
                  <a:pt x="0" y="720080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2578100" y="1450975"/>
            <a:ext cx="452438" cy="274638"/>
          </a:xfrm>
          <a:custGeom>
            <a:avLst/>
            <a:gdLst>
              <a:gd name="connsiteX0" fmla="*/ 0 w 453340"/>
              <a:gd name="connsiteY0" fmla="*/ 0 h 288032"/>
              <a:gd name="connsiteX1" fmla="*/ 453340 w 453340"/>
              <a:gd name="connsiteY1" fmla="*/ 0 h 288032"/>
              <a:gd name="connsiteX2" fmla="*/ 453340 w 453340"/>
              <a:gd name="connsiteY2" fmla="*/ 67147 h 288032"/>
              <a:gd name="connsiteX3" fmla="*/ 67147 w 453340"/>
              <a:gd name="connsiteY3" fmla="*/ 67147 h 288032"/>
              <a:gd name="connsiteX4" fmla="*/ 67147 w 453340"/>
              <a:gd name="connsiteY4" fmla="*/ 288032 h 288032"/>
              <a:gd name="connsiteX5" fmla="*/ 0 w 453340"/>
              <a:gd name="connsiteY5" fmla="*/ 288032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340" h="288032">
                <a:moveTo>
                  <a:pt x="0" y="0"/>
                </a:moveTo>
                <a:lnTo>
                  <a:pt x="453340" y="0"/>
                </a:lnTo>
                <a:lnTo>
                  <a:pt x="453340" y="67147"/>
                </a:lnTo>
                <a:lnTo>
                  <a:pt x="67147" y="67147"/>
                </a:lnTo>
                <a:lnTo>
                  <a:pt x="67147" y="288032"/>
                </a:lnTo>
                <a:lnTo>
                  <a:pt x="0" y="288032"/>
                </a:lnTo>
                <a:close/>
              </a:path>
            </a:pathLst>
          </a:custGeom>
          <a:solidFill>
            <a:schemeClr val="accent2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213850" y="2179638"/>
            <a:ext cx="647700" cy="71438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309938" y="2187575"/>
            <a:ext cx="647700" cy="73025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66975" y="1725613"/>
            <a:ext cx="647700" cy="6477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2589213" y="2603500"/>
            <a:ext cx="7416800" cy="720725"/>
          </a:xfrm>
          <a:custGeom>
            <a:avLst/>
            <a:gdLst>
              <a:gd name="connsiteX0" fmla="*/ 0 w 7416824"/>
              <a:gd name="connsiteY0" fmla="*/ 0 h 720080"/>
              <a:gd name="connsiteX1" fmla="*/ 6968708 w 7416824"/>
              <a:gd name="connsiteY1" fmla="*/ 0 h 720080"/>
              <a:gd name="connsiteX2" fmla="*/ 7416824 w 7416824"/>
              <a:gd name="connsiteY2" fmla="*/ 304804 h 720080"/>
              <a:gd name="connsiteX3" fmla="*/ 7416824 w 7416824"/>
              <a:gd name="connsiteY3" fmla="*/ 720080 h 720080"/>
              <a:gd name="connsiteX4" fmla="*/ 0 w 7416824"/>
              <a:gd name="connsiteY4" fmla="*/ 72008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6824" h="720080">
                <a:moveTo>
                  <a:pt x="0" y="0"/>
                </a:moveTo>
                <a:lnTo>
                  <a:pt x="6968708" y="0"/>
                </a:lnTo>
                <a:lnTo>
                  <a:pt x="7416824" y="304804"/>
                </a:lnTo>
                <a:lnTo>
                  <a:pt x="7416824" y="720080"/>
                </a:lnTo>
                <a:lnTo>
                  <a:pt x="0" y="720080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2578100" y="2559050"/>
            <a:ext cx="452438" cy="274638"/>
          </a:xfrm>
          <a:custGeom>
            <a:avLst/>
            <a:gdLst>
              <a:gd name="connsiteX0" fmla="*/ 0 w 453340"/>
              <a:gd name="connsiteY0" fmla="*/ 0 h 288032"/>
              <a:gd name="connsiteX1" fmla="*/ 453340 w 453340"/>
              <a:gd name="connsiteY1" fmla="*/ 0 h 288032"/>
              <a:gd name="connsiteX2" fmla="*/ 453340 w 453340"/>
              <a:gd name="connsiteY2" fmla="*/ 67147 h 288032"/>
              <a:gd name="connsiteX3" fmla="*/ 67147 w 453340"/>
              <a:gd name="connsiteY3" fmla="*/ 67147 h 288032"/>
              <a:gd name="connsiteX4" fmla="*/ 67147 w 453340"/>
              <a:gd name="connsiteY4" fmla="*/ 288032 h 288032"/>
              <a:gd name="connsiteX5" fmla="*/ 0 w 453340"/>
              <a:gd name="connsiteY5" fmla="*/ 288032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340" h="288032">
                <a:moveTo>
                  <a:pt x="0" y="0"/>
                </a:moveTo>
                <a:lnTo>
                  <a:pt x="453340" y="0"/>
                </a:lnTo>
                <a:lnTo>
                  <a:pt x="453340" y="67147"/>
                </a:lnTo>
                <a:lnTo>
                  <a:pt x="67147" y="67147"/>
                </a:lnTo>
                <a:lnTo>
                  <a:pt x="67147" y="288032"/>
                </a:lnTo>
                <a:lnTo>
                  <a:pt x="0" y="288032"/>
                </a:lnTo>
                <a:close/>
              </a:path>
            </a:pathLst>
          </a:custGeom>
          <a:solidFill>
            <a:schemeClr val="accent2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213850" y="3287713"/>
            <a:ext cx="647700" cy="71438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309938" y="3295650"/>
            <a:ext cx="647700" cy="73025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466975" y="2833688"/>
            <a:ext cx="647700" cy="6477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2589213" y="3711575"/>
            <a:ext cx="7416800" cy="720725"/>
          </a:xfrm>
          <a:custGeom>
            <a:avLst/>
            <a:gdLst>
              <a:gd name="connsiteX0" fmla="*/ 0 w 7416824"/>
              <a:gd name="connsiteY0" fmla="*/ 0 h 720080"/>
              <a:gd name="connsiteX1" fmla="*/ 6968708 w 7416824"/>
              <a:gd name="connsiteY1" fmla="*/ 0 h 720080"/>
              <a:gd name="connsiteX2" fmla="*/ 7416824 w 7416824"/>
              <a:gd name="connsiteY2" fmla="*/ 304804 h 720080"/>
              <a:gd name="connsiteX3" fmla="*/ 7416824 w 7416824"/>
              <a:gd name="connsiteY3" fmla="*/ 720080 h 720080"/>
              <a:gd name="connsiteX4" fmla="*/ 0 w 7416824"/>
              <a:gd name="connsiteY4" fmla="*/ 72008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6824" h="720080">
                <a:moveTo>
                  <a:pt x="0" y="0"/>
                </a:moveTo>
                <a:lnTo>
                  <a:pt x="6968708" y="0"/>
                </a:lnTo>
                <a:lnTo>
                  <a:pt x="7416824" y="304804"/>
                </a:lnTo>
                <a:lnTo>
                  <a:pt x="7416824" y="720080"/>
                </a:lnTo>
                <a:lnTo>
                  <a:pt x="0" y="720080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2578100" y="3667125"/>
            <a:ext cx="452438" cy="274638"/>
          </a:xfrm>
          <a:custGeom>
            <a:avLst/>
            <a:gdLst>
              <a:gd name="connsiteX0" fmla="*/ 0 w 453340"/>
              <a:gd name="connsiteY0" fmla="*/ 0 h 288032"/>
              <a:gd name="connsiteX1" fmla="*/ 453340 w 453340"/>
              <a:gd name="connsiteY1" fmla="*/ 0 h 288032"/>
              <a:gd name="connsiteX2" fmla="*/ 453340 w 453340"/>
              <a:gd name="connsiteY2" fmla="*/ 67147 h 288032"/>
              <a:gd name="connsiteX3" fmla="*/ 67147 w 453340"/>
              <a:gd name="connsiteY3" fmla="*/ 67147 h 288032"/>
              <a:gd name="connsiteX4" fmla="*/ 67147 w 453340"/>
              <a:gd name="connsiteY4" fmla="*/ 288032 h 288032"/>
              <a:gd name="connsiteX5" fmla="*/ 0 w 453340"/>
              <a:gd name="connsiteY5" fmla="*/ 288032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340" h="288032">
                <a:moveTo>
                  <a:pt x="0" y="0"/>
                </a:moveTo>
                <a:lnTo>
                  <a:pt x="453340" y="0"/>
                </a:lnTo>
                <a:lnTo>
                  <a:pt x="453340" y="67147"/>
                </a:lnTo>
                <a:lnTo>
                  <a:pt x="67147" y="67147"/>
                </a:lnTo>
                <a:lnTo>
                  <a:pt x="67147" y="288032"/>
                </a:lnTo>
                <a:lnTo>
                  <a:pt x="0" y="288032"/>
                </a:lnTo>
                <a:close/>
              </a:path>
            </a:pathLst>
          </a:custGeom>
          <a:solidFill>
            <a:schemeClr val="accent2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213850" y="4395788"/>
            <a:ext cx="647700" cy="73025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309938" y="4405313"/>
            <a:ext cx="647700" cy="71438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466975" y="3941763"/>
            <a:ext cx="647700" cy="6477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2589213" y="4752975"/>
            <a:ext cx="7416800" cy="719138"/>
          </a:xfrm>
          <a:custGeom>
            <a:avLst/>
            <a:gdLst>
              <a:gd name="connsiteX0" fmla="*/ 0 w 7416824"/>
              <a:gd name="connsiteY0" fmla="*/ 0 h 720080"/>
              <a:gd name="connsiteX1" fmla="*/ 6968708 w 7416824"/>
              <a:gd name="connsiteY1" fmla="*/ 0 h 720080"/>
              <a:gd name="connsiteX2" fmla="*/ 7416824 w 7416824"/>
              <a:gd name="connsiteY2" fmla="*/ 304804 h 720080"/>
              <a:gd name="connsiteX3" fmla="*/ 7416824 w 7416824"/>
              <a:gd name="connsiteY3" fmla="*/ 720080 h 720080"/>
              <a:gd name="connsiteX4" fmla="*/ 0 w 7416824"/>
              <a:gd name="connsiteY4" fmla="*/ 72008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6824" h="720080">
                <a:moveTo>
                  <a:pt x="0" y="0"/>
                </a:moveTo>
                <a:lnTo>
                  <a:pt x="6968708" y="0"/>
                </a:lnTo>
                <a:lnTo>
                  <a:pt x="7416824" y="304804"/>
                </a:lnTo>
                <a:lnTo>
                  <a:pt x="7416824" y="720080"/>
                </a:lnTo>
                <a:lnTo>
                  <a:pt x="0" y="720080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2578100" y="4706938"/>
            <a:ext cx="452438" cy="276225"/>
          </a:xfrm>
          <a:custGeom>
            <a:avLst/>
            <a:gdLst>
              <a:gd name="connsiteX0" fmla="*/ 0 w 453340"/>
              <a:gd name="connsiteY0" fmla="*/ 0 h 288032"/>
              <a:gd name="connsiteX1" fmla="*/ 453340 w 453340"/>
              <a:gd name="connsiteY1" fmla="*/ 0 h 288032"/>
              <a:gd name="connsiteX2" fmla="*/ 453340 w 453340"/>
              <a:gd name="connsiteY2" fmla="*/ 67147 h 288032"/>
              <a:gd name="connsiteX3" fmla="*/ 67147 w 453340"/>
              <a:gd name="connsiteY3" fmla="*/ 67147 h 288032"/>
              <a:gd name="connsiteX4" fmla="*/ 67147 w 453340"/>
              <a:gd name="connsiteY4" fmla="*/ 288032 h 288032"/>
              <a:gd name="connsiteX5" fmla="*/ 0 w 453340"/>
              <a:gd name="connsiteY5" fmla="*/ 288032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340" h="288032">
                <a:moveTo>
                  <a:pt x="0" y="0"/>
                </a:moveTo>
                <a:lnTo>
                  <a:pt x="453340" y="0"/>
                </a:lnTo>
                <a:lnTo>
                  <a:pt x="453340" y="67147"/>
                </a:lnTo>
                <a:lnTo>
                  <a:pt x="67147" y="67147"/>
                </a:lnTo>
                <a:lnTo>
                  <a:pt x="67147" y="288032"/>
                </a:lnTo>
                <a:lnTo>
                  <a:pt x="0" y="288032"/>
                </a:lnTo>
                <a:close/>
              </a:path>
            </a:pathLst>
          </a:custGeom>
          <a:solidFill>
            <a:schemeClr val="accent2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213850" y="5437188"/>
            <a:ext cx="647700" cy="71438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309938" y="5445125"/>
            <a:ext cx="647700" cy="71438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466975" y="4983163"/>
            <a:ext cx="647700" cy="6477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2566988" y="5805488"/>
            <a:ext cx="7416800" cy="719138"/>
          </a:xfrm>
          <a:custGeom>
            <a:avLst/>
            <a:gdLst>
              <a:gd name="connsiteX0" fmla="*/ 0 w 7416824"/>
              <a:gd name="connsiteY0" fmla="*/ 0 h 720080"/>
              <a:gd name="connsiteX1" fmla="*/ 6968708 w 7416824"/>
              <a:gd name="connsiteY1" fmla="*/ 0 h 720080"/>
              <a:gd name="connsiteX2" fmla="*/ 7416824 w 7416824"/>
              <a:gd name="connsiteY2" fmla="*/ 304804 h 720080"/>
              <a:gd name="connsiteX3" fmla="*/ 7416824 w 7416824"/>
              <a:gd name="connsiteY3" fmla="*/ 720080 h 720080"/>
              <a:gd name="connsiteX4" fmla="*/ 0 w 7416824"/>
              <a:gd name="connsiteY4" fmla="*/ 72008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6824" h="720080">
                <a:moveTo>
                  <a:pt x="0" y="0"/>
                </a:moveTo>
                <a:lnTo>
                  <a:pt x="6968708" y="0"/>
                </a:lnTo>
                <a:lnTo>
                  <a:pt x="7416824" y="304804"/>
                </a:lnTo>
                <a:lnTo>
                  <a:pt x="7416824" y="720080"/>
                </a:lnTo>
                <a:lnTo>
                  <a:pt x="0" y="720080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2555875" y="5761038"/>
            <a:ext cx="454025" cy="274638"/>
          </a:xfrm>
          <a:custGeom>
            <a:avLst/>
            <a:gdLst>
              <a:gd name="connsiteX0" fmla="*/ 0 w 453340"/>
              <a:gd name="connsiteY0" fmla="*/ 0 h 288032"/>
              <a:gd name="connsiteX1" fmla="*/ 453340 w 453340"/>
              <a:gd name="connsiteY1" fmla="*/ 0 h 288032"/>
              <a:gd name="connsiteX2" fmla="*/ 453340 w 453340"/>
              <a:gd name="connsiteY2" fmla="*/ 67147 h 288032"/>
              <a:gd name="connsiteX3" fmla="*/ 67147 w 453340"/>
              <a:gd name="connsiteY3" fmla="*/ 67147 h 288032"/>
              <a:gd name="connsiteX4" fmla="*/ 67147 w 453340"/>
              <a:gd name="connsiteY4" fmla="*/ 288032 h 288032"/>
              <a:gd name="connsiteX5" fmla="*/ 0 w 453340"/>
              <a:gd name="connsiteY5" fmla="*/ 288032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340" h="288032">
                <a:moveTo>
                  <a:pt x="0" y="0"/>
                </a:moveTo>
                <a:lnTo>
                  <a:pt x="453340" y="0"/>
                </a:lnTo>
                <a:lnTo>
                  <a:pt x="453340" y="67147"/>
                </a:lnTo>
                <a:lnTo>
                  <a:pt x="67147" y="67147"/>
                </a:lnTo>
                <a:lnTo>
                  <a:pt x="67147" y="288032"/>
                </a:lnTo>
                <a:lnTo>
                  <a:pt x="0" y="288032"/>
                </a:lnTo>
                <a:close/>
              </a:path>
            </a:pathLst>
          </a:custGeom>
          <a:solidFill>
            <a:schemeClr val="accent2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191625" y="6489700"/>
            <a:ext cx="649288" cy="71438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287713" y="6497638"/>
            <a:ext cx="647700" cy="73025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444750" y="6035675"/>
            <a:ext cx="647700" cy="6477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603" name="文本框 36"/>
          <p:cNvSpPr txBox="1"/>
          <p:nvPr/>
        </p:nvSpPr>
        <p:spPr>
          <a:xfrm>
            <a:off x="4314825" y="161925"/>
            <a:ext cx="3529013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800" b="1" dirty="0">
                <a:solidFill>
                  <a:schemeClr val="tx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目录</a:t>
            </a:r>
            <a:endParaRPr lang="zh-CN" altLang="en-US" sz="4800" b="1" dirty="0">
              <a:solidFill>
                <a:schemeClr val="tx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309938" y="1543050"/>
            <a:ext cx="10048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术语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309938" y="2697163"/>
            <a:ext cx="4287838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高处作业许可管理流程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305175" y="3779838"/>
            <a:ext cx="4287838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高处作业许可管理要求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305175" y="4824413"/>
            <a:ext cx="42878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高处作业许可安全措施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313113" y="5859463"/>
            <a:ext cx="44196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高处作业 “三违”行为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24609" name="文本框 42"/>
          <p:cNvSpPr txBox="1"/>
          <p:nvPr/>
        </p:nvSpPr>
        <p:spPr>
          <a:xfrm>
            <a:off x="2528888" y="1716088"/>
            <a:ext cx="5222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dobe Garamond Pro Bold" pitchFamily="18" charset="0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  <p:sp>
        <p:nvSpPr>
          <p:cNvPr id="24610" name="文本框 43"/>
          <p:cNvSpPr txBox="1"/>
          <p:nvPr/>
        </p:nvSpPr>
        <p:spPr>
          <a:xfrm>
            <a:off x="2543175" y="2857500"/>
            <a:ext cx="52228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dobe Garamond Pro Bold" pitchFamily="18" charset="0"/>
              </a:rPr>
              <a:t>2</a:t>
            </a:r>
            <a:endParaRPr lang="zh-CN" altLang="en-US" sz="3600" b="1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  <p:sp>
        <p:nvSpPr>
          <p:cNvPr id="24611" name="文本框 44"/>
          <p:cNvSpPr txBox="1"/>
          <p:nvPr/>
        </p:nvSpPr>
        <p:spPr>
          <a:xfrm>
            <a:off x="2528888" y="3946525"/>
            <a:ext cx="52228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dobe Garamond Pro Bold" pitchFamily="18" charset="0"/>
              </a:rPr>
              <a:t>3</a:t>
            </a:r>
            <a:endParaRPr lang="zh-CN" altLang="en-US" sz="3600" b="1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  <p:sp>
        <p:nvSpPr>
          <p:cNvPr id="24612" name="文本框 45"/>
          <p:cNvSpPr txBox="1"/>
          <p:nvPr/>
        </p:nvSpPr>
        <p:spPr>
          <a:xfrm>
            <a:off x="2516188" y="4978400"/>
            <a:ext cx="52228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dobe Garamond Pro Bold" pitchFamily="18" charset="0"/>
              </a:rPr>
              <a:t>4</a:t>
            </a:r>
            <a:endParaRPr lang="zh-CN" altLang="en-US" sz="3600" b="1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  <p:sp>
        <p:nvSpPr>
          <p:cNvPr id="24613" name="文本框 46"/>
          <p:cNvSpPr txBox="1"/>
          <p:nvPr/>
        </p:nvSpPr>
        <p:spPr>
          <a:xfrm>
            <a:off x="2543175" y="6022975"/>
            <a:ext cx="52228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dobe Garamond Pro Bold" pitchFamily="18" charset="0"/>
              </a:rPr>
              <a:t>5</a:t>
            </a:r>
            <a:endParaRPr lang="zh-CN" altLang="en-US" sz="3600" b="1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0" y="1700213"/>
            <a:ext cx="12192000" cy="4062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idx="4294967295"/>
          </p:nvPr>
        </p:nvSpPr>
        <p:spPr>
          <a:xfrm>
            <a:off x="836613" y="2032000"/>
            <a:ext cx="6799262" cy="3324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58775" indent="-358775" algn="just"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全身式安全带使用前应进行检查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8775" indent="-358775" algn="just"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安全带应系在施工作业处的上方牢固构件上，不得系挂在有尖锐棱角的部位。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8775" indent="-358775" algn="just"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安全带系挂点下方应有足够的净空，如净空不足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可短系使用。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8775" indent="-358775" algn="just"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安全带应高挂低用，不得采用低于肩部水平的系挂方式。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8775" indent="-358775" algn="just"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禁止用绳子捆在腰部代替全身式安全带。 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082675" y="600075"/>
            <a:ext cx="12620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安全带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 rot="2700000">
            <a:off x="546894" y="697706"/>
            <a:ext cx="330200" cy="328613"/>
          </a:xfrm>
          <a:prstGeom prst="roundRect">
            <a:avLst>
              <a:gd name="adj" fmla="val 406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32" name="Shape 47668"/>
          <p:cNvSpPr/>
          <p:nvPr/>
        </p:nvSpPr>
        <p:spPr>
          <a:xfrm>
            <a:off x="617538" y="773113"/>
            <a:ext cx="188912" cy="1889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2147483647"/>
              </a:cxn>
              <a:cxn ang="5898240">
                <a:pos x="2147483647" y="2147483647"/>
              </a:cxn>
              <a:cxn ang="11796480">
                <a:pos x="2147483647" y="2147483647"/>
              </a:cxn>
              <a:cxn ang="1769472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2260" y="14462"/>
                </a:moveTo>
                <a:cubicBezTo>
                  <a:pt x="10237" y="15268"/>
                  <a:pt x="7944" y="14282"/>
                  <a:pt x="7138" y="12260"/>
                </a:cubicBezTo>
                <a:cubicBezTo>
                  <a:pt x="6332" y="10238"/>
                  <a:pt x="7318" y="7944"/>
                  <a:pt x="9340" y="7138"/>
                </a:cubicBezTo>
                <a:cubicBezTo>
                  <a:pt x="11363" y="6332"/>
                  <a:pt x="13656" y="7318"/>
                  <a:pt x="14462" y="9340"/>
                </a:cubicBezTo>
                <a:cubicBezTo>
                  <a:pt x="15268" y="11362"/>
                  <a:pt x="14282" y="13656"/>
                  <a:pt x="12260" y="14462"/>
                </a:cubicBezTo>
                <a:close/>
                <a:moveTo>
                  <a:pt x="19602" y="9782"/>
                </a:moveTo>
                <a:cubicBezTo>
                  <a:pt x="20834" y="9090"/>
                  <a:pt x="21600" y="8617"/>
                  <a:pt x="21600" y="8617"/>
                </a:cubicBezTo>
                <a:lnTo>
                  <a:pt x="20140" y="4954"/>
                </a:lnTo>
                <a:cubicBezTo>
                  <a:pt x="20140" y="4954"/>
                  <a:pt x="19254" y="5138"/>
                  <a:pt x="17878" y="5484"/>
                </a:cubicBezTo>
                <a:cubicBezTo>
                  <a:pt x="17340" y="4770"/>
                  <a:pt x="16700" y="4141"/>
                  <a:pt x="15975" y="3619"/>
                </a:cubicBezTo>
                <a:cubicBezTo>
                  <a:pt x="16319" y="2115"/>
                  <a:pt x="16483" y="1130"/>
                  <a:pt x="16483" y="1130"/>
                </a:cubicBezTo>
                <a:lnTo>
                  <a:pt x="13896" y="17"/>
                </a:lnTo>
                <a:cubicBezTo>
                  <a:pt x="13896" y="17"/>
                  <a:pt x="13292" y="816"/>
                  <a:pt x="12435" y="2100"/>
                </a:cubicBezTo>
                <a:cubicBezTo>
                  <a:pt x="11667" y="1958"/>
                  <a:pt x="9929" y="1990"/>
                  <a:pt x="9794" y="2006"/>
                </a:cubicBezTo>
                <a:cubicBezTo>
                  <a:pt x="9096" y="770"/>
                  <a:pt x="8616" y="0"/>
                  <a:pt x="8616" y="0"/>
                </a:cubicBezTo>
                <a:lnTo>
                  <a:pt x="4955" y="1460"/>
                </a:lnTo>
                <a:cubicBezTo>
                  <a:pt x="4955" y="1460"/>
                  <a:pt x="5136" y="2351"/>
                  <a:pt x="5481" y="3734"/>
                </a:cubicBezTo>
                <a:cubicBezTo>
                  <a:pt x="4778" y="4264"/>
                  <a:pt x="4157" y="4895"/>
                  <a:pt x="3639" y="5608"/>
                </a:cubicBezTo>
                <a:cubicBezTo>
                  <a:pt x="2127" y="5266"/>
                  <a:pt x="1135" y="5104"/>
                  <a:pt x="1135" y="5104"/>
                </a:cubicBezTo>
                <a:lnTo>
                  <a:pt x="22" y="7692"/>
                </a:lnTo>
                <a:cubicBezTo>
                  <a:pt x="22" y="7692"/>
                  <a:pt x="819" y="8298"/>
                  <a:pt x="2103" y="9154"/>
                </a:cubicBezTo>
                <a:cubicBezTo>
                  <a:pt x="1955" y="9941"/>
                  <a:pt x="1990" y="11679"/>
                  <a:pt x="2004" y="11801"/>
                </a:cubicBezTo>
                <a:cubicBezTo>
                  <a:pt x="768" y="12502"/>
                  <a:pt x="0" y="12983"/>
                  <a:pt x="0" y="12983"/>
                </a:cubicBezTo>
                <a:lnTo>
                  <a:pt x="1460" y="16645"/>
                </a:lnTo>
                <a:cubicBezTo>
                  <a:pt x="1460" y="16645"/>
                  <a:pt x="2351" y="16467"/>
                  <a:pt x="3732" y="16126"/>
                </a:cubicBezTo>
                <a:cubicBezTo>
                  <a:pt x="4263" y="16831"/>
                  <a:pt x="4896" y="17454"/>
                  <a:pt x="5611" y="17973"/>
                </a:cubicBezTo>
                <a:cubicBezTo>
                  <a:pt x="5273" y="19468"/>
                  <a:pt x="5112" y="20448"/>
                  <a:pt x="5112" y="20448"/>
                </a:cubicBezTo>
                <a:lnTo>
                  <a:pt x="7642" y="21536"/>
                </a:lnTo>
                <a:cubicBezTo>
                  <a:pt x="7642" y="21536"/>
                  <a:pt x="8236" y="20755"/>
                  <a:pt x="9083" y="19495"/>
                </a:cubicBezTo>
                <a:cubicBezTo>
                  <a:pt x="9914" y="19659"/>
                  <a:pt x="11699" y="19617"/>
                  <a:pt x="11812" y="19605"/>
                </a:cubicBezTo>
                <a:cubicBezTo>
                  <a:pt x="12507" y="20836"/>
                  <a:pt x="12984" y="21600"/>
                  <a:pt x="12984" y="21600"/>
                </a:cubicBezTo>
                <a:lnTo>
                  <a:pt x="16645" y="20140"/>
                </a:lnTo>
                <a:cubicBezTo>
                  <a:pt x="16645" y="20140"/>
                  <a:pt x="16465" y="19256"/>
                  <a:pt x="16122" y="17881"/>
                </a:cubicBezTo>
                <a:cubicBezTo>
                  <a:pt x="16854" y="17330"/>
                  <a:pt x="17498" y="16672"/>
                  <a:pt x="18029" y="15924"/>
                </a:cubicBezTo>
                <a:cubicBezTo>
                  <a:pt x="19510" y="16258"/>
                  <a:pt x="20478" y="16419"/>
                  <a:pt x="20478" y="16419"/>
                </a:cubicBezTo>
                <a:lnTo>
                  <a:pt x="21566" y="13889"/>
                </a:lnTo>
                <a:cubicBezTo>
                  <a:pt x="21566" y="13889"/>
                  <a:pt x="20777" y="13294"/>
                  <a:pt x="19508" y="12446"/>
                </a:cubicBezTo>
                <a:cubicBezTo>
                  <a:pt x="19652" y="11675"/>
                  <a:pt x="19618" y="9922"/>
                  <a:pt x="19602" y="9782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 lIns="20092" tIns="20092" rIns="20092" bIns="20092" anchor="ctr"/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2233" name="图片 2"/>
          <p:cNvPicPr>
            <a:picLocks noChangeAspect="1"/>
          </p:cNvPicPr>
          <p:nvPr/>
        </p:nvPicPr>
        <p:blipFill>
          <a:blip r:embed="rId3"/>
          <a:srcRect l="15482" r="35107" b="22725"/>
          <a:stretch>
            <a:fillRect/>
          </a:stretch>
        </p:blipFill>
        <p:spPr>
          <a:xfrm>
            <a:off x="8328025" y="2070100"/>
            <a:ext cx="3163888" cy="3324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114425" y="600075"/>
            <a:ext cx="90328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梯子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 rot="2700000">
            <a:off x="546894" y="697706"/>
            <a:ext cx="330200" cy="328613"/>
          </a:xfrm>
          <a:prstGeom prst="roundRect">
            <a:avLst>
              <a:gd name="adj" fmla="val 406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254" name="Shape 47668"/>
          <p:cNvSpPr/>
          <p:nvPr/>
        </p:nvSpPr>
        <p:spPr>
          <a:xfrm>
            <a:off x="617538" y="773113"/>
            <a:ext cx="188912" cy="1889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2147483647"/>
              </a:cxn>
              <a:cxn ang="5898240">
                <a:pos x="2147483647" y="2147483647"/>
              </a:cxn>
              <a:cxn ang="11796480">
                <a:pos x="2147483647" y="2147483647"/>
              </a:cxn>
              <a:cxn ang="1769472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2260" y="14462"/>
                </a:moveTo>
                <a:cubicBezTo>
                  <a:pt x="10237" y="15268"/>
                  <a:pt x="7944" y="14282"/>
                  <a:pt x="7138" y="12260"/>
                </a:cubicBezTo>
                <a:cubicBezTo>
                  <a:pt x="6332" y="10238"/>
                  <a:pt x="7318" y="7944"/>
                  <a:pt x="9340" y="7138"/>
                </a:cubicBezTo>
                <a:cubicBezTo>
                  <a:pt x="11363" y="6332"/>
                  <a:pt x="13656" y="7318"/>
                  <a:pt x="14462" y="9340"/>
                </a:cubicBezTo>
                <a:cubicBezTo>
                  <a:pt x="15268" y="11362"/>
                  <a:pt x="14282" y="13656"/>
                  <a:pt x="12260" y="14462"/>
                </a:cubicBezTo>
                <a:close/>
                <a:moveTo>
                  <a:pt x="19602" y="9782"/>
                </a:moveTo>
                <a:cubicBezTo>
                  <a:pt x="20834" y="9090"/>
                  <a:pt x="21600" y="8617"/>
                  <a:pt x="21600" y="8617"/>
                </a:cubicBezTo>
                <a:lnTo>
                  <a:pt x="20140" y="4954"/>
                </a:lnTo>
                <a:cubicBezTo>
                  <a:pt x="20140" y="4954"/>
                  <a:pt x="19254" y="5138"/>
                  <a:pt x="17878" y="5484"/>
                </a:cubicBezTo>
                <a:cubicBezTo>
                  <a:pt x="17340" y="4770"/>
                  <a:pt x="16700" y="4141"/>
                  <a:pt x="15975" y="3619"/>
                </a:cubicBezTo>
                <a:cubicBezTo>
                  <a:pt x="16319" y="2115"/>
                  <a:pt x="16483" y="1130"/>
                  <a:pt x="16483" y="1130"/>
                </a:cubicBezTo>
                <a:lnTo>
                  <a:pt x="13896" y="17"/>
                </a:lnTo>
                <a:cubicBezTo>
                  <a:pt x="13896" y="17"/>
                  <a:pt x="13292" y="816"/>
                  <a:pt x="12435" y="2100"/>
                </a:cubicBezTo>
                <a:cubicBezTo>
                  <a:pt x="11667" y="1958"/>
                  <a:pt x="9929" y="1990"/>
                  <a:pt x="9794" y="2006"/>
                </a:cubicBezTo>
                <a:cubicBezTo>
                  <a:pt x="9096" y="770"/>
                  <a:pt x="8616" y="0"/>
                  <a:pt x="8616" y="0"/>
                </a:cubicBezTo>
                <a:lnTo>
                  <a:pt x="4955" y="1460"/>
                </a:lnTo>
                <a:cubicBezTo>
                  <a:pt x="4955" y="1460"/>
                  <a:pt x="5136" y="2351"/>
                  <a:pt x="5481" y="3734"/>
                </a:cubicBezTo>
                <a:cubicBezTo>
                  <a:pt x="4778" y="4264"/>
                  <a:pt x="4157" y="4895"/>
                  <a:pt x="3639" y="5608"/>
                </a:cubicBezTo>
                <a:cubicBezTo>
                  <a:pt x="2127" y="5266"/>
                  <a:pt x="1135" y="5104"/>
                  <a:pt x="1135" y="5104"/>
                </a:cubicBezTo>
                <a:lnTo>
                  <a:pt x="22" y="7692"/>
                </a:lnTo>
                <a:cubicBezTo>
                  <a:pt x="22" y="7692"/>
                  <a:pt x="819" y="8298"/>
                  <a:pt x="2103" y="9154"/>
                </a:cubicBezTo>
                <a:cubicBezTo>
                  <a:pt x="1955" y="9941"/>
                  <a:pt x="1990" y="11679"/>
                  <a:pt x="2004" y="11801"/>
                </a:cubicBezTo>
                <a:cubicBezTo>
                  <a:pt x="768" y="12502"/>
                  <a:pt x="0" y="12983"/>
                  <a:pt x="0" y="12983"/>
                </a:cubicBezTo>
                <a:lnTo>
                  <a:pt x="1460" y="16645"/>
                </a:lnTo>
                <a:cubicBezTo>
                  <a:pt x="1460" y="16645"/>
                  <a:pt x="2351" y="16467"/>
                  <a:pt x="3732" y="16126"/>
                </a:cubicBezTo>
                <a:cubicBezTo>
                  <a:pt x="4263" y="16831"/>
                  <a:pt x="4896" y="17454"/>
                  <a:pt x="5611" y="17973"/>
                </a:cubicBezTo>
                <a:cubicBezTo>
                  <a:pt x="5273" y="19468"/>
                  <a:pt x="5112" y="20448"/>
                  <a:pt x="5112" y="20448"/>
                </a:cubicBezTo>
                <a:lnTo>
                  <a:pt x="7642" y="21536"/>
                </a:lnTo>
                <a:cubicBezTo>
                  <a:pt x="7642" y="21536"/>
                  <a:pt x="8236" y="20755"/>
                  <a:pt x="9083" y="19495"/>
                </a:cubicBezTo>
                <a:cubicBezTo>
                  <a:pt x="9914" y="19659"/>
                  <a:pt x="11699" y="19617"/>
                  <a:pt x="11812" y="19605"/>
                </a:cubicBezTo>
                <a:cubicBezTo>
                  <a:pt x="12507" y="20836"/>
                  <a:pt x="12984" y="21600"/>
                  <a:pt x="12984" y="21600"/>
                </a:cubicBezTo>
                <a:lnTo>
                  <a:pt x="16645" y="20140"/>
                </a:lnTo>
                <a:cubicBezTo>
                  <a:pt x="16645" y="20140"/>
                  <a:pt x="16465" y="19256"/>
                  <a:pt x="16122" y="17881"/>
                </a:cubicBezTo>
                <a:cubicBezTo>
                  <a:pt x="16854" y="17330"/>
                  <a:pt x="17498" y="16672"/>
                  <a:pt x="18029" y="15924"/>
                </a:cubicBezTo>
                <a:cubicBezTo>
                  <a:pt x="19510" y="16258"/>
                  <a:pt x="20478" y="16419"/>
                  <a:pt x="20478" y="16419"/>
                </a:cubicBezTo>
                <a:lnTo>
                  <a:pt x="21566" y="13889"/>
                </a:lnTo>
                <a:cubicBezTo>
                  <a:pt x="21566" y="13889"/>
                  <a:pt x="20777" y="13294"/>
                  <a:pt x="19508" y="12446"/>
                </a:cubicBezTo>
                <a:cubicBezTo>
                  <a:pt x="19652" y="11675"/>
                  <a:pt x="19618" y="9922"/>
                  <a:pt x="19602" y="9782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 lIns="20092" tIns="20092" rIns="20092" bIns="20092" anchor="ctr"/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591175" y="1704975"/>
            <a:ext cx="360363" cy="360363"/>
          </a:xfrm>
          <a:prstGeom prst="roundRect">
            <a:avLst>
              <a:gd name="adj" fmla="val 56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5591175" y="2347913"/>
            <a:ext cx="360363" cy="360363"/>
          </a:xfrm>
          <a:prstGeom prst="roundRect">
            <a:avLst>
              <a:gd name="adj" fmla="val 56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5591175" y="2990850"/>
            <a:ext cx="360363" cy="360363"/>
          </a:xfrm>
          <a:prstGeom prst="roundRect">
            <a:avLst>
              <a:gd name="adj" fmla="val 56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5591175" y="3632200"/>
            <a:ext cx="360363" cy="360363"/>
          </a:xfrm>
          <a:prstGeom prst="roundRect">
            <a:avLst>
              <a:gd name="adj" fmla="val 56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5591175" y="4275138"/>
            <a:ext cx="360363" cy="360363"/>
          </a:xfrm>
          <a:prstGeom prst="roundRect">
            <a:avLst>
              <a:gd name="adj" fmla="val 56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5591175" y="4918075"/>
            <a:ext cx="360363" cy="360363"/>
          </a:xfrm>
          <a:prstGeom prst="roundRect">
            <a:avLst>
              <a:gd name="adj" fmla="val 56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5591175" y="5561013"/>
            <a:ext cx="360363" cy="358775"/>
          </a:xfrm>
          <a:prstGeom prst="roundRect">
            <a:avLst>
              <a:gd name="adj" fmla="val 56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6240463" y="1704975"/>
            <a:ext cx="360363" cy="360363"/>
          </a:xfrm>
          <a:prstGeom prst="roundRect">
            <a:avLst>
              <a:gd name="adj" fmla="val 564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6240463" y="2347913"/>
            <a:ext cx="360363" cy="360363"/>
          </a:xfrm>
          <a:prstGeom prst="roundRect">
            <a:avLst>
              <a:gd name="adj" fmla="val 564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6240463" y="2990850"/>
            <a:ext cx="360363" cy="360363"/>
          </a:xfrm>
          <a:prstGeom prst="roundRect">
            <a:avLst>
              <a:gd name="adj" fmla="val 564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6240463" y="3632200"/>
            <a:ext cx="360363" cy="360363"/>
          </a:xfrm>
          <a:prstGeom prst="roundRect">
            <a:avLst>
              <a:gd name="adj" fmla="val 564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6240463" y="4275138"/>
            <a:ext cx="360363" cy="360363"/>
          </a:xfrm>
          <a:prstGeom prst="roundRect">
            <a:avLst>
              <a:gd name="adj" fmla="val 564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6240463" y="4918075"/>
            <a:ext cx="360363" cy="360363"/>
          </a:xfrm>
          <a:prstGeom prst="roundRect">
            <a:avLst>
              <a:gd name="adj" fmla="val 564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6240463" y="5561013"/>
            <a:ext cx="360363" cy="358775"/>
          </a:xfrm>
          <a:prstGeom prst="roundRect">
            <a:avLst>
              <a:gd name="adj" fmla="val 564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92325" y="1714500"/>
            <a:ext cx="34163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梯子使用前应检查结构是否牢固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47925" y="2343150"/>
            <a:ext cx="28686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踏步间距不得大于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300mm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112838" y="3001963"/>
            <a:ext cx="43386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人字梯应有坚固的铰链和限制跨度的拉链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954338" y="3613150"/>
            <a:ext cx="24939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禁止踏在梯子顶端作业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112838" y="4070350"/>
            <a:ext cx="4335463" cy="7572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用靠梯时，脚距梯子顶端不得少于四步，用人字梯时不得少于二步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57238" y="4933950"/>
            <a:ext cx="46910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靠梯的高度如超过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6m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，应在中间设支撑加固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57238" y="5397500"/>
            <a:ext cx="4691063" cy="7572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在平滑面上使用梯子，应采取端部套、绑防滑胶皮等措施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600825" y="1700213"/>
            <a:ext cx="5067300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直梯应放置稳定，与地面夹角以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60°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～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70°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为宜。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626225" y="2152650"/>
            <a:ext cx="4799013" cy="7572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在容易滑偏的构件上靠梯时，梯子上端应用绳绑在上方牢固构件上。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654800" y="2976563"/>
            <a:ext cx="2492375" cy="4238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禁止在吊架上架设梯子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657975" y="3613150"/>
            <a:ext cx="3646488" cy="4238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同一架梯子只允许一人在上面工作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6689725" y="4248150"/>
            <a:ext cx="2032000" cy="425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不准带人移动梯子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689725" y="4897438"/>
            <a:ext cx="3878263" cy="425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外用电梯、罐笼应有可靠的安全装置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689725" y="5395913"/>
            <a:ext cx="4978400" cy="7572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作业人员应沿着通道、梯子上下，禁止沿着绳索、立杆或栏杆攀爬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283" name="文本框 70"/>
          <p:cNvSpPr txBox="1"/>
          <p:nvPr/>
        </p:nvSpPr>
        <p:spPr>
          <a:xfrm>
            <a:off x="5591175" y="1698625"/>
            <a:ext cx="3603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3284" name="文本框 74"/>
          <p:cNvSpPr txBox="1"/>
          <p:nvPr/>
        </p:nvSpPr>
        <p:spPr>
          <a:xfrm>
            <a:off x="5578475" y="2327275"/>
            <a:ext cx="3603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3285" name="文本框 75"/>
          <p:cNvSpPr txBox="1"/>
          <p:nvPr/>
        </p:nvSpPr>
        <p:spPr>
          <a:xfrm>
            <a:off x="5591175" y="2970213"/>
            <a:ext cx="3603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3286" name="文本框 76"/>
          <p:cNvSpPr txBox="1"/>
          <p:nvPr/>
        </p:nvSpPr>
        <p:spPr>
          <a:xfrm>
            <a:off x="5591175" y="3624263"/>
            <a:ext cx="3603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3287" name="文本框 77"/>
          <p:cNvSpPr txBox="1"/>
          <p:nvPr/>
        </p:nvSpPr>
        <p:spPr>
          <a:xfrm>
            <a:off x="5580063" y="4252913"/>
            <a:ext cx="3603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3288" name="文本框 78"/>
          <p:cNvSpPr txBox="1"/>
          <p:nvPr/>
        </p:nvSpPr>
        <p:spPr>
          <a:xfrm>
            <a:off x="5591175" y="4894263"/>
            <a:ext cx="3603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3289" name="文本框 79"/>
          <p:cNvSpPr txBox="1"/>
          <p:nvPr/>
        </p:nvSpPr>
        <p:spPr>
          <a:xfrm>
            <a:off x="5594350" y="5553075"/>
            <a:ext cx="3603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3290" name="文本框 80"/>
          <p:cNvSpPr txBox="1"/>
          <p:nvPr/>
        </p:nvSpPr>
        <p:spPr>
          <a:xfrm>
            <a:off x="6240463" y="1676400"/>
            <a:ext cx="3603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</a:rPr>
              <a:t>8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3291" name="文本框 81"/>
          <p:cNvSpPr txBox="1"/>
          <p:nvPr/>
        </p:nvSpPr>
        <p:spPr>
          <a:xfrm>
            <a:off x="6240463" y="2327275"/>
            <a:ext cx="3603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</a:rPr>
              <a:t>9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3292" name="文本框 82"/>
          <p:cNvSpPr txBox="1"/>
          <p:nvPr/>
        </p:nvSpPr>
        <p:spPr>
          <a:xfrm>
            <a:off x="6192838" y="3003550"/>
            <a:ext cx="449262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3293" name="文本框 83"/>
          <p:cNvSpPr txBox="1"/>
          <p:nvPr/>
        </p:nvSpPr>
        <p:spPr>
          <a:xfrm>
            <a:off x="6192838" y="3646488"/>
            <a:ext cx="449262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</a:rPr>
              <a:t>11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3294" name="文本框 84"/>
          <p:cNvSpPr txBox="1"/>
          <p:nvPr/>
        </p:nvSpPr>
        <p:spPr>
          <a:xfrm>
            <a:off x="6184900" y="4283075"/>
            <a:ext cx="450850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</a:rPr>
              <a:t>12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3295" name="文本框 85"/>
          <p:cNvSpPr txBox="1"/>
          <p:nvPr/>
        </p:nvSpPr>
        <p:spPr>
          <a:xfrm>
            <a:off x="6192838" y="4937125"/>
            <a:ext cx="449262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</a:rPr>
              <a:t>13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3296" name="文本框 88"/>
          <p:cNvSpPr txBox="1"/>
          <p:nvPr/>
        </p:nvSpPr>
        <p:spPr>
          <a:xfrm>
            <a:off x="6184900" y="5576888"/>
            <a:ext cx="45085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</a:rPr>
              <a:t>14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9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41363" y="1989138"/>
            <a:ext cx="10690225" cy="3324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marR="0" lvl="0" indent="-2286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应使用符合标准规范的吊架、梯子、脚手板、防护围栏和挡脚板等。作业前应仔细检查作业平台是否坚固、牢靠。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作业人员应系好安全带，戴好安全帽，衣着灵便，禁止穿带钉易滑的鞋子。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自动收缩式救生索应直接连接到安全带的背部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形环上，一次只能一人使用，严禁与缓冲安全绳一起使用或与其连接。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在屋顶、脚手架、贮罐、塔、容器、人孔等处作业时，应考虑使用自动收缩式救生索。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在攀登垂直固定梯子、移动式梯子及升降平台等设施时，也应考虑使用自动收缩式救生索。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101725" y="600075"/>
            <a:ext cx="2339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人员坠落防护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 rot="2700000">
            <a:off x="546894" y="697706"/>
            <a:ext cx="330200" cy="328613"/>
          </a:xfrm>
          <a:prstGeom prst="roundRect">
            <a:avLst>
              <a:gd name="adj" fmla="val 406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279" name="Shape 47668"/>
          <p:cNvSpPr/>
          <p:nvPr/>
        </p:nvSpPr>
        <p:spPr>
          <a:xfrm>
            <a:off x="617538" y="773113"/>
            <a:ext cx="188912" cy="1889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2147483647"/>
              </a:cxn>
              <a:cxn ang="5898240">
                <a:pos x="2147483647" y="2147483647"/>
              </a:cxn>
              <a:cxn ang="11796480">
                <a:pos x="2147483647" y="2147483647"/>
              </a:cxn>
              <a:cxn ang="1769472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2260" y="14462"/>
                </a:moveTo>
                <a:cubicBezTo>
                  <a:pt x="10237" y="15268"/>
                  <a:pt x="7944" y="14282"/>
                  <a:pt x="7138" y="12260"/>
                </a:cubicBezTo>
                <a:cubicBezTo>
                  <a:pt x="6332" y="10238"/>
                  <a:pt x="7318" y="7944"/>
                  <a:pt x="9340" y="7138"/>
                </a:cubicBezTo>
                <a:cubicBezTo>
                  <a:pt x="11363" y="6332"/>
                  <a:pt x="13656" y="7318"/>
                  <a:pt x="14462" y="9340"/>
                </a:cubicBezTo>
                <a:cubicBezTo>
                  <a:pt x="15268" y="11362"/>
                  <a:pt x="14282" y="13656"/>
                  <a:pt x="12260" y="14462"/>
                </a:cubicBezTo>
                <a:close/>
                <a:moveTo>
                  <a:pt x="19602" y="9782"/>
                </a:moveTo>
                <a:cubicBezTo>
                  <a:pt x="20834" y="9090"/>
                  <a:pt x="21600" y="8617"/>
                  <a:pt x="21600" y="8617"/>
                </a:cubicBezTo>
                <a:lnTo>
                  <a:pt x="20140" y="4954"/>
                </a:lnTo>
                <a:cubicBezTo>
                  <a:pt x="20140" y="4954"/>
                  <a:pt x="19254" y="5138"/>
                  <a:pt x="17878" y="5484"/>
                </a:cubicBezTo>
                <a:cubicBezTo>
                  <a:pt x="17340" y="4770"/>
                  <a:pt x="16700" y="4141"/>
                  <a:pt x="15975" y="3619"/>
                </a:cubicBezTo>
                <a:cubicBezTo>
                  <a:pt x="16319" y="2115"/>
                  <a:pt x="16483" y="1130"/>
                  <a:pt x="16483" y="1130"/>
                </a:cubicBezTo>
                <a:lnTo>
                  <a:pt x="13896" y="17"/>
                </a:lnTo>
                <a:cubicBezTo>
                  <a:pt x="13896" y="17"/>
                  <a:pt x="13292" y="816"/>
                  <a:pt x="12435" y="2100"/>
                </a:cubicBezTo>
                <a:cubicBezTo>
                  <a:pt x="11667" y="1958"/>
                  <a:pt x="9929" y="1990"/>
                  <a:pt x="9794" y="2006"/>
                </a:cubicBezTo>
                <a:cubicBezTo>
                  <a:pt x="9096" y="770"/>
                  <a:pt x="8616" y="0"/>
                  <a:pt x="8616" y="0"/>
                </a:cubicBezTo>
                <a:lnTo>
                  <a:pt x="4955" y="1460"/>
                </a:lnTo>
                <a:cubicBezTo>
                  <a:pt x="4955" y="1460"/>
                  <a:pt x="5136" y="2351"/>
                  <a:pt x="5481" y="3734"/>
                </a:cubicBezTo>
                <a:cubicBezTo>
                  <a:pt x="4778" y="4264"/>
                  <a:pt x="4157" y="4895"/>
                  <a:pt x="3639" y="5608"/>
                </a:cubicBezTo>
                <a:cubicBezTo>
                  <a:pt x="2127" y="5266"/>
                  <a:pt x="1135" y="5104"/>
                  <a:pt x="1135" y="5104"/>
                </a:cubicBezTo>
                <a:lnTo>
                  <a:pt x="22" y="7692"/>
                </a:lnTo>
                <a:cubicBezTo>
                  <a:pt x="22" y="7692"/>
                  <a:pt x="819" y="8298"/>
                  <a:pt x="2103" y="9154"/>
                </a:cubicBezTo>
                <a:cubicBezTo>
                  <a:pt x="1955" y="9941"/>
                  <a:pt x="1990" y="11679"/>
                  <a:pt x="2004" y="11801"/>
                </a:cubicBezTo>
                <a:cubicBezTo>
                  <a:pt x="768" y="12502"/>
                  <a:pt x="0" y="12983"/>
                  <a:pt x="0" y="12983"/>
                </a:cubicBezTo>
                <a:lnTo>
                  <a:pt x="1460" y="16645"/>
                </a:lnTo>
                <a:cubicBezTo>
                  <a:pt x="1460" y="16645"/>
                  <a:pt x="2351" y="16467"/>
                  <a:pt x="3732" y="16126"/>
                </a:cubicBezTo>
                <a:cubicBezTo>
                  <a:pt x="4263" y="16831"/>
                  <a:pt x="4896" y="17454"/>
                  <a:pt x="5611" y="17973"/>
                </a:cubicBezTo>
                <a:cubicBezTo>
                  <a:pt x="5273" y="19468"/>
                  <a:pt x="5112" y="20448"/>
                  <a:pt x="5112" y="20448"/>
                </a:cubicBezTo>
                <a:lnTo>
                  <a:pt x="7642" y="21536"/>
                </a:lnTo>
                <a:cubicBezTo>
                  <a:pt x="7642" y="21536"/>
                  <a:pt x="8236" y="20755"/>
                  <a:pt x="9083" y="19495"/>
                </a:cubicBezTo>
                <a:cubicBezTo>
                  <a:pt x="9914" y="19659"/>
                  <a:pt x="11699" y="19617"/>
                  <a:pt x="11812" y="19605"/>
                </a:cubicBezTo>
                <a:cubicBezTo>
                  <a:pt x="12507" y="20836"/>
                  <a:pt x="12984" y="21600"/>
                  <a:pt x="12984" y="21600"/>
                </a:cubicBezTo>
                <a:lnTo>
                  <a:pt x="16645" y="20140"/>
                </a:lnTo>
                <a:cubicBezTo>
                  <a:pt x="16645" y="20140"/>
                  <a:pt x="16465" y="19256"/>
                  <a:pt x="16122" y="17881"/>
                </a:cubicBezTo>
                <a:cubicBezTo>
                  <a:pt x="16854" y="17330"/>
                  <a:pt x="17498" y="16672"/>
                  <a:pt x="18029" y="15924"/>
                </a:cubicBezTo>
                <a:cubicBezTo>
                  <a:pt x="19510" y="16258"/>
                  <a:pt x="20478" y="16419"/>
                  <a:pt x="20478" y="16419"/>
                </a:cubicBezTo>
                <a:lnTo>
                  <a:pt x="21566" y="13889"/>
                </a:lnTo>
                <a:cubicBezTo>
                  <a:pt x="21566" y="13889"/>
                  <a:pt x="20777" y="13294"/>
                  <a:pt x="19508" y="12446"/>
                </a:cubicBezTo>
                <a:cubicBezTo>
                  <a:pt x="19652" y="11675"/>
                  <a:pt x="19618" y="9922"/>
                  <a:pt x="19602" y="9782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 lIns="20092" tIns="20092" rIns="20092" bIns="20092" anchor="ctr"/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087438" y="1533525"/>
            <a:ext cx="9545638" cy="4248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45" marR="0" lvl="0" indent="-36004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禁止在不牢固的结构物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如石棉瓦、木板条等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上进行作业；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60045" marR="0" lvl="0" indent="-36004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禁止在平台、孔洞边缘、通道或安全网内休息；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60045" marR="0" lvl="0" indent="-36004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楼板上的孔洞应设盖板或围栏；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60045" marR="0" lvl="0" indent="-36004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禁止在屋架、桁架的上弦、支撑、檩条、挑架、挑梁、砌体、不固定的构件上行走或作业；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60045" marR="0" lvl="0" indent="-36004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禁止投掷工具、材料和杂物等，工具应有防掉绳，并放入工具袋内；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60045" marR="0" lvl="0" indent="-36004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所用材料应堆放平稳，作业点下方应设安全警戒区，具有明显警戒标志并设专人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监护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60045" marR="0" lvl="0" indent="-36004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禁止上下垂直进行高处作业，如需分层进行作业，中间应有隔离措施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087438" y="619125"/>
            <a:ext cx="2339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作业安全要求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 rot="2700000">
            <a:off x="546894" y="697706"/>
            <a:ext cx="330200" cy="328613"/>
          </a:xfrm>
          <a:prstGeom prst="roundRect">
            <a:avLst>
              <a:gd name="adj" fmla="val 406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303" name="Shape 47668"/>
          <p:cNvSpPr/>
          <p:nvPr/>
        </p:nvSpPr>
        <p:spPr>
          <a:xfrm>
            <a:off x="617538" y="773113"/>
            <a:ext cx="188912" cy="1889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2147483647"/>
              </a:cxn>
              <a:cxn ang="5898240">
                <a:pos x="2147483647" y="2147483647"/>
              </a:cxn>
              <a:cxn ang="11796480">
                <a:pos x="2147483647" y="2147483647"/>
              </a:cxn>
              <a:cxn ang="1769472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2260" y="14462"/>
                </a:moveTo>
                <a:cubicBezTo>
                  <a:pt x="10237" y="15268"/>
                  <a:pt x="7944" y="14282"/>
                  <a:pt x="7138" y="12260"/>
                </a:cubicBezTo>
                <a:cubicBezTo>
                  <a:pt x="6332" y="10238"/>
                  <a:pt x="7318" y="7944"/>
                  <a:pt x="9340" y="7138"/>
                </a:cubicBezTo>
                <a:cubicBezTo>
                  <a:pt x="11363" y="6332"/>
                  <a:pt x="13656" y="7318"/>
                  <a:pt x="14462" y="9340"/>
                </a:cubicBezTo>
                <a:cubicBezTo>
                  <a:pt x="15268" y="11362"/>
                  <a:pt x="14282" y="13656"/>
                  <a:pt x="12260" y="14462"/>
                </a:cubicBezTo>
                <a:close/>
                <a:moveTo>
                  <a:pt x="19602" y="9782"/>
                </a:moveTo>
                <a:cubicBezTo>
                  <a:pt x="20834" y="9090"/>
                  <a:pt x="21600" y="8617"/>
                  <a:pt x="21600" y="8617"/>
                </a:cubicBezTo>
                <a:lnTo>
                  <a:pt x="20140" y="4954"/>
                </a:lnTo>
                <a:cubicBezTo>
                  <a:pt x="20140" y="4954"/>
                  <a:pt x="19254" y="5138"/>
                  <a:pt x="17878" y="5484"/>
                </a:cubicBezTo>
                <a:cubicBezTo>
                  <a:pt x="17340" y="4770"/>
                  <a:pt x="16700" y="4141"/>
                  <a:pt x="15975" y="3619"/>
                </a:cubicBezTo>
                <a:cubicBezTo>
                  <a:pt x="16319" y="2115"/>
                  <a:pt x="16483" y="1130"/>
                  <a:pt x="16483" y="1130"/>
                </a:cubicBezTo>
                <a:lnTo>
                  <a:pt x="13896" y="17"/>
                </a:lnTo>
                <a:cubicBezTo>
                  <a:pt x="13896" y="17"/>
                  <a:pt x="13292" y="816"/>
                  <a:pt x="12435" y="2100"/>
                </a:cubicBezTo>
                <a:cubicBezTo>
                  <a:pt x="11667" y="1958"/>
                  <a:pt x="9929" y="1990"/>
                  <a:pt x="9794" y="2006"/>
                </a:cubicBezTo>
                <a:cubicBezTo>
                  <a:pt x="9096" y="770"/>
                  <a:pt x="8616" y="0"/>
                  <a:pt x="8616" y="0"/>
                </a:cubicBezTo>
                <a:lnTo>
                  <a:pt x="4955" y="1460"/>
                </a:lnTo>
                <a:cubicBezTo>
                  <a:pt x="4955" y="1460"/>
                  <a:pt x="5136" y="2351"/>
                  <a:pt x="5481" y="3734"/>
                </a:cubicBezTo>
                <a:cubicBezTo>
                  <a:pt x="4778" y="4264"/>
                  <a:pt x="4157" y="4895"/>
                  <a:pt x="3639" y="5608"/>
                </a:cubicBezTo>
                <a:cubicBezTo>
                  <a:pt x="2127" y="5266"/>
                  <a:pt x="1135" y="5104"/>
                  <a:pt x="1135" y="5104"/>
                </a:cubicBezTo>
                <a:lnTo>
                  <a:pt x="22" y="7692"/>
                </a:lnTo>
                <a:cubicBezTo>
                  <a:pt x="22" y="7692"/>
                  <a:pt x="819" y="8298"/>
                  <a:pt x="2103" y="9154"/>
                </a:cubicBezTo>
                <a:cubicBezTo>
                  <a:pt x="1955" y="9941"/>
                  <a:pt x="1990" y="11679"/>
                  <a:pt x="2004" y="11801"/>
                </a:cubicBezTo>
                <a:cubicBezTo>
                  <a:pt x="768" y="12502"/>
                  <a:pt x="0" y="12983"/>
                  <a:pt x="0" y="12983"/>
                </a:cubicBezTo>
                <a:lnTo>
                  <a:pt x="1460" y="16645"/>
                </a:lnTo>
                <a:cubicBezTo>
                  <a:pt x="1460" y="16645"/>
                  <a:pt x="2351" y="16467"/>
                  <a:pt x="3732" y="16126"/>
                </a:cubicBezTo>
                <a:cubicBezTo>
                  <a:pt x="4263" y="16831"/>
                  <a:pt x="4896" y="17454"/>
                  <a:pt x="5611" y="17973"/>
                </a:cubicBezTo>
                <a:cubicBezTo>
                  <a:pt x="5273" y="19468"/>
                  <a:pt x="5112" y="20448"/>
                  <a:pt x="5112" y="20448"/>
                </a:cubicBezTo>
                <a:lnTo>
                  <a:pt x="7642" y="21536"/>
                </a:lnTo>
                <a:cubicBezTo>
                  <a:pt x="7642" y="21536"/>
                  <a:pt x="8236" y="20755"/>
                  <a:pt x="9083" y="19495"/>
                </a:cubicBezTo>
                <a:cubicBezTo>
                  <a:pt x="9914" y="19659"/>
                  <a:pt x="11699" y="19617"/>
                  <a:pt x="11812" y="19605"/>
                </a:cubicBezTo>
                <a:cubicBezTo>
                  <a:pt x="12507" y="20836"/>
                  <a:pt x="12984" y="21600"/>
                  <a:pt x="12984" y="21600"/>
                </a:cubicBezTo>
                <a:lnTo>
                  <a:pt x="16645" y="20140"/>
                </a:lnTo>
                <a:cubicBezTo>
                  <a:pt x="16645" y="20140"/>
                  <a:pt x="16465" y="19256"/>
                  <a:pt x="16122" y="17881"/>
                </a:cubicBezTo>
                <a:cubicBezTo>
                  <a:pt x="16854" y="17330"/>
                  <a:pt x="17498" y="16672"/>
                  <a:pt x="18029" y="15924"/>
                </a:cubicBezTo>
                <a:cubicBezTo>
                  <a:pt x="19510" y="16258"/>
                  <a:pt x="20478" y="16419"/>
                  <a:pt x="20478" y="16419"/>
                </a:cubicBezTo>
                <a:lnTo>
                  <a:pt x="21566" y="13889"/>
                </a:lnTo>
                <a:cubicBezTo>
                  <a:pt x="21566" y="13889"/>
                  <a:pt x="20777" y="13294"/>
                  <a:pt x="19508" y="12446"/>
                </a:cubicBezTo>
                <a:cubicBezTo>
                  <a:pt x="19652" y="11675"/>
                  <a:pt x="19618" y="9922"/>
                  <a:pt x="19602" y="9782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 lIns="20092" tIns="20092" rIns="20092" bIns="20092" anchor="ctr"/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087438" y="2016125"/>
            <a:ext cx="9177338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45" marR="0" lvl="0" indent="-36004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30m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以上的高处作业与地面联系应设有相应的通讯装置。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60045" marR="0" lvl="0" indent="-36004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应与架空的电线保持安全距离。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60045" marR="0" lvl="0" indent="-36004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夜间作业还应有充足的照明。  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60045" marR="0" lvl="0" indent="-36004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严禁在六级以上大风和雷电、暴雨、大雾等气象条件下从事高空作业；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60045" marR="0" lvl="0" indent="-36004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严禁在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40℃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及以上高温、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-20℃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及以下寒冷环境下从事高空作业；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60045" marR="0" lvl="0" indent="-36004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30℃--40℃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的高温环境下高空作业应按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GB/T4200-2008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的要求轮换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作业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87438" y="619125"/>
            <a:ext cx="2339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作业安全要求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 rot="2700000">
            <a:off x="546894" y="697706"/>
            <a:ext cx="330200" cy="328613"/>
          </a:xfrm>
          <a:prstGeom prst="roundRect">
            <a:avLst>
              <a:gd name="adj" fmla="val 406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327" name="Shape 47668"/>
          <p:cNvSpPr/>
          <p:nvPr/>
        </p:nvSpPr>
        <p:spPr>
          <a:xfrm>
            <a:off x="617538" y="773113"/>
            <a:ext cx="188912" cy="1889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2147483647"/>
              </a:cxn>
              <a:cxn ang="5898240">
                <a:pos x="2147483647" y="2147483647"/>
              </a:cxn>
              <a:cxn ang="11796480">
                <a:pos x="2147483647" y="2147483647"/>
              </a:cxn>
              <a:cxn ang="1769472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2260" y="14462"/>
                </a:moveTo>
                <a:cubicBezTo>
                  <a:pt x="10237" y="15268"/>
                  <a:pt x="7944" y="14282"/>
                  <a:pt x="7138" y="12260"/>
                </a:cubicBezTo>
                <a:cubicBezTo>
                  <a:pt x="6332" y="10238"/>
                  <a:pt x="7318" y="7944"/>
                  <a:pt x="9340" y="7138"/>
                </a:cubicBezTo>
                <a:cubicBezTo>
                  <a:pt x="11363" y="6332"/>
                  <a:pt x="13656" y="7318"/>
                  <a:pt x="14462" y="9340"/>
                </a:cubicBezTo>
                <a:cubicBezTo>
                  <a:pt x="15268" y="11362"/>
                  <a:pt x="14282" y="13656"/>
                  <a:pt x="12260" y="14462"/>
                </a:cubicBezTo>
                <a:close/>
                <a:moveTo>
                  <a:pt x="19602" y="9782"/>
                </a:moveTo>
                <a:cubicBezTo>
                  <a:pt x="20834" y="9090"/>
                  <a:pt x="21600" y="8617"/>
                  <a:pt x="21600" y="8617"/>
                </a:cubicBezTo>
                <a:lnTo>
                  <a:pt x="20140" y="4954"/>
                </a:lnTo>
                <a:cubicBezTo>
                  <a:pt x="20140" y="4954"/>
                  <a:pt x="19254" y="5138"/>
                  <a:pt x="17878" y="5484"/>
                </a:cubicBezTo>
                <a:cubicBezTo>
                  <a:pt x="17340" y="4770"/>
                  <a:pt x="16700" y="4141"/>
                  <a:pt x="15975" y="3619"/>
                </a:cubicBezTo>
                <a:cubicBezTo>
                  <a:pt x="16319" y="2115"/>
                  <a:pt x="16483" y="1130"/>
                  <a:pt x="16483" y="1130"/>
                </a:cubicBezTo>
                <a:lnTo>
                  <a:pt x="13896" y="17"/>
                </a:lnTo>
                <a:cubicBezTo>
                  <a:pt x="13896" y="17"/>
                  <a:pt x="13292" y="816"/>
                  <a:pt x="12435" y="2100"/>
                </a:cubicBezTo>
                <a:cubicBezTo>
                  <a:pt x="11667" y="1958"/>
                  <a:pt x="9929" y="1990"/>
                  <a:pt x="9794" y="2006"/>
                </a:cubicBezTo>
                <a:cubicBezTo>
                  <a:pt x="9096" y="770"/>
                  <a:pt x="8616" y="0"/>
                  <a:pt x="8616" y="0"/>
                </a:cubicBezTo>
                <a:lnTo>
                  <a:pt x="4955" y="1460"/>
                </a:lnTo>
                <a:cubicBezTo>
                  <a:pt x="4955" y="1460"/>
                  <a:pt x="5136" y="2351"/>
                  <a:pt x="5481" y="3734"/>
                </a:cubicBezTo>
                <a:cubicBezTo>
                  <a:pt x="4778" y="4264"/>
                  <a:pt x="4157" y="4895"/>
                  <a:pt x="3639" y="5608"/>
                </a:cubicBezTo>
                <a:cubicBezTo>
                  <a:pt x="2127" y="5266"/>
                  <a:pt x="1135" y="5104"/>
                  <a:pt x="1135" y="5104"/>
                </a:cubicBezTo>
                <a:lnTo>
                  <a:pt x="22" y="7692"/>
                </a:lnTo>
                <a:cubicBezTo>
                  <a:pt x="22" y="7692"/>
                  <a:pt x="819" y="8298"/>
                  <a:pt x="2103" y="9154"/>
                </a:cubicBezTo>
                <a:cubicBezTo>
                  <a:pt x="1955" y="9941"/>
                  <a:pt x="1990" y="11679"/>
                  <a:pt x="2004" y="11801"/>
                </a:cubicBezTo>
                <a:cubicBezTo>
                  <a:pt x="768" y="12502"/>
                  <a:pt x="0" y="12983"/>
                  <a:pt x="0" y="12983"/>
                </a:cubicBezTo>
                <a:lnTo>
                  <a:pt x="1460" y="16645"/>
                </a:lnTo>
                <a:cubicBezTo>
                  <a:pt x="1460" y="16645"/>
                  <a:pt x="2351" y="16467"/>
                  <a:pt x="3732" y="16126"/>
                </a:cubicBezTo>
                <a:cubicBezTo>
                  <a:pt x="4263" y="16831"/>
                  <a:pt x="4896" y="17454"/>
                  <a:pt x="5611" y="17973"/>
                </a:cubicBezTo>
                <a:cubicBezTo>
                  <a:pt x="5273" y="19468"/>
                  <a:pt x="5112" y="20448"/>
                  <a:pt x="5112" y="20448"/>
                </a:cubicBezTo>
                <a:lnTo>
                  <a:pt x="7642" y="21536"/>
                </a:lnTo>
                <a:cubicBezTo>
                  <a:pt x="7642" y="21536"/>
                  <a:pt x="8236" y="20755"/>
                  <a:pt x="9083" y="19495"/>
                </a:cubicBezTo>
                <a:cubicBezTo>
                  <a:pt x="9914" y="19659"/>
                  <a:pt x="11699" y="19617"/>
                  <a:pt x="11812" y="19605"/>
                </a:cubicBezTo>
                <a:cubicBezTo>
                  <a:pt x="12507" y="20836"/>
                  <a:pt x="12984" y="21600"/>
                  <a:pt x="12984" y="21600"/>
                </a:cubicBezTo>
                <a:lnTo>
                  <a:pt x="16645" y="20140"/>
                </a:lnTo>
                <a:cubicBezTo>
                  <a:pt x="16645" y="20140"/>
                  <a:pt x="16465" y="19256"/>
                  <a:pt x="16122" y="17881"/>
                </a:cubicBezTo>
                <a:cubicBezTo>
                  <a:pt x="16854" y="17330"/>
                  <a:pt x="17498" y="16672"/>
                  <a:pt x="18029" y="15924"/>
                </a:cubicBezTo>
                <a:cubicBezTo>
                  <a:pt x="19510" y="16258"/>
                  <a:pt x="20478" y="16419"/>
                  <a:pt x="20478" y="16419"/>
                </a:cubicBezTo>
                <a:lnTo>
                  <a:pt x="21566" y="13889"/>
                </a:lnTo>
                <a:cubicBezTo>
                  <a:pt x="21566" y="13889"/>
                  <a:pt x="20777" y="13294"/>
                  <a:pt x="19508" y="12446"/>
                </a:cubicBezTo>
                <a:cubicBezTo>
                  <a:pt x="19652" y="11675"/>
                  <a:pt x="19618" y="9922"/>
                  <a:pt x="19602" y="9782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 lIns="20092" tIns="20092" rIns="20092" bIns="20092" anchor="ctr"/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7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1082675" y="2228850"/>
            <a:ext cx="9982200" cy="2400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45" marR="0" lvl="0" indent="-36004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持有经审批有效的高处作业许可证进行高处作业；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60045" marR="0" lvl="0" indent="-36004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了解作业的内容、地点、时间、要求，熟知作业过程中的危害及控制措施，并严格按照许可证规定的内容进行作业；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60045" marR="0" lvl="0" indent="-36004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在安全措施未落实时，有权拒绝作业；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60045" marR="0" lvl="0" indent="-36004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作业过程中如发现情况异常或感到身体不适，应告知作业负责人，并迅速撤离现场。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2469" name="Rectangle 7"/>
          <p:cNvSpPr>
            <a:spLocks noChangeArrowheads="1"/>
          </p:cNvSpPr>
          <p:nvPr/>
        </p:nvSpPr>
        <p:spPr bwMode="auto">
          <a:xfrm>
            <a:off x="1082675" y="600075"/>
            <a:ext cx="2339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作业人员职责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 rot="2700000">
            <a:off x="546894" y="697706"/>
            <a:ext cx="330200" cy="328613"/>
          </a:xfrm>
          <a:prstGeom prst="roundRect">
            <a:avLst>
              <a:gd name="adj" fmla="val 406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375" name="Shape 47668"/>
          <p:cNvSpPr/>
          <p:nvPr/>
        </p:nvSpPr>
        <p:spPr>
          <a:xfrm>
            <a:off x="617538" y="773113"/>
            <a:ext cx="188912" cy="1889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2147483647"/>
              </a:cxn>
              <a:cxn ang="5898240">
                <a:pos x="2147483647" y="2147483647"/>
              </a:cxn>
              <a:cxn ang="11796480">
                <a:pos x="2147483647" y="2147483647"/>
              </a:cxn>
              <a:cxn ang="1769472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2260" y="14462"/>
                </a:moveTo>
                <a:cubicBezTo>
                  <a:pt x="10237" y="15268"/>
                  <a:pt x="7944" y="14282"/>
                  <a:pt x="7138" y="12260"/>
                </a:cubicBezTo>
                <a:cubicBezTo>
                  <a:pt x="6332" y="10238"/>
                  <a:pt x="7318" y="7944"/>
                  <a:pt x="9340" y="7138"/>
                </a:cubicBezTo>
                <a:cubicBezTo>
                  <a:pt x="11363" y="6332"/>
                  <a:pt x="13656" y="7318"/>
                  <a:pt x="14462" y="9340"/>
                </a:cubicBezTo>
                <a:cubicBezTo>
                  <a:pt x="15268" y="11362"/>
                  <a:pt x="14282" y="13656"/>
                  <a:pt x="12260" y="14462"/>
                </a:cubicBezTo>
                <a:close/>
                <a:moveTo>
                  <a:pt x="19602" y="9782"/>
                </a:moveTo>
                <a:cubicBezTo>
                  <a:pt x="20834" y="9090"/>
                  <a:pt x="21600" y="8617"/>
                  <a:pt x="21600" y="8617"/>
                </a:cubicBezTo>
                <a:lnTo>
                  <a:pt x="20140" y="4954"/>
                </a:lnTo>
                <a:cubicBezTo>
                  <a:pt x="20140" y="4954"/>
                  <a:pt x="19254" y="5138"/>
                  <a:pt x="17878" y="5484"/>
                </a:cubicBezTo>
                <a:cubicBezTo>
                  <a:pt x="17340" y="4770"/>
                  <a:pt x="16700" y="4141"/>
                  <a:pt x="15975" y="3619"/>
                </a:cubicBezTo>
                <a:cubicBezTo>
                  <a:pt x="16319" y="2115"/>
                  <a:pt x="16483" y="1130"/>
                  <a:pt x="16483" y="1130"/>
                </a:cubicBezTo>
                <a:lnTo>
                  <a:pt x="13896" y="17"/>
                </a:lnTo>
                <a:cubicBezTo>
                  <a:pt x="13896" y="17"/>
                  <a:pt x="13292" y="816"/>
                  <a:pt x="12435" y="2100"/>
                </a:cubicBezTo>
                <a:cubicBezTo>
                  <a:pt x="11667" y="1958"/>
                  <a:pt x="9929" y="1990"/>
                  <a:pt x="9794" y="2006"/>
                </a:cubicBezTo>
                <a:cubicBezTo>
                  <a:pt x="9096" y="770"/>
                  <a:pt x="8616" y="0"/>
                  <a:pt x="8616" y="0"/>
                </a:cubicBezTo>
                <a:lnTo>
                  <a:pt x="4955" y="1460"/>
                </a:lnTo>
                <a:cubicBezTo>
                  <a:pt x="4955" y="1460"/>
                  <a:pt x="5136" y="2351"/>
                  <a:pt x="5481" y="3734"/>
                </a:cubicBezTo>
                <a:cubicBezTo>
                  <a:pt x="4778" y="4264"/>
                  <a:pt x="4157" y="4895"/>
                  <a:pt x="3639" y="5608"/>
                </a:cubicBezTo>
                <a:cubicBezTo>
                  <a:pt x="2127" y="5266"/>
                  <a:pt x="1135" y="5104"/>
                  <a:pt x="1135" y="5104"/>
                </a:cubicBezTo>
                <a:lnTo>
                  <a:pt x="22" y="7692"/>
                </a:lnTo>
                <a:cubicBezTo>
                  <a:pt x="22" y="7692"/>
                  <a:pt x="819" y="8298"/>
                  <a:pt x="2103" y="9154"/>
                </a:cubicBezTo>
                <a:cubicBezTo>
                  <a:pt x="1955" y="9941"/>
                  <a:pt x="1990" y="11679"/>
                  <a:pt x="2004" y="11801"/>
                </a:cubicBezTo>
                <a:cubicBezTo>
                  <a:pt x="768" y="12502"/>
                  <a:pt x="0" y="12983"/>
                  <a:pt x="0" y="12983"/>
                </a:cubicBezTo>
                <a:lnTo>
                  <a:pt x="1460" y="16645"/>
                </a:lnTo>
                <a:cubicBezTo>
                  <a:pt x="1460" y="16645"/>
                  <a:pt x="2351" y="16467"/>
                  <a:pt x="3732" y="16126"/>
                </a:cubicBezTo>
                <a:cubicBezTo>
                  <a:pt x="4263" y="16831"/>
                  <a:pt x="4896" y="17454"/>
                  <a:pt x="5611" y="17973"/>
                </a:cubicBezTo>
                <a:cubicBezTo>
                  <a:pt x="5273" y="19468"/>
                  <a:pt x="5112" y="20448"/>
                  <a:pt x="5112" y="20448"/>
                </a:cubicBezTo>
                <a:lnTo>
                  <a:pt x="7642" y="21536"/>
                </a:lnTo>
                <a:cubicBezTo>
                  <a:pt x="7642" y="21536"/>
                  <a:pt x="8236" y="20755"/>
                  <a:pt x="9083" y="19495"/>
                </a:cubicBezTo>
                <a:cubicBezTo>
                  <a:pt x="9914" y="19659"/>
                  <a:pt x="11699" y="19617"/>
                  <a:pt x="11812" y="19605"/>
                </a:cubicBezTo>
                <a:cubicBezTo>
                  <a:pt x="12507" y="20836"/>
                  <a:pt x="12984" y="21600"/>
                  <a:pt x="12984" y="21600"/>
                </a:cubicBezTo>
                <a:lnTo>
                  <a:pt x="16645" y="20140"/>
                </a:lnTo>
                <a:cubicBezTo>
                  <a:pt x="16645" y="20140"/>
                  <a:pt x="16465" y="19256"/>
                  <a:pt x="16122" y="17881"/>
                </a:cubicBezTo>
                <a:cubicBezTo>
                  <a:pt x="16854" y="17330"/>
                  <a:pt x="17498" y="16672"/>
                  <a:pt x="18029" y="15924"/>
                </a:cubicBezTo>
                <a:cubicBezTo>
                  <a:pt x="19510" y="16258"/>
                  <a:pt x="20478" y="16419"/>
                  <a:pt x="20478" y="16419"/>
                </a:cubicBezTo>
                <a:lnTo>
                  <a:pt x="21566" y="13889"/>
                </a:lnTo>
                <a:cubicBezTo>
                  <a:pt x="21566" y="13889"/>
                  <a:pt x="20777" y="13294"/>
                  <a:pt x="19508" y="12446"/>
                </a:cubicBezTo>
                <a:cubicBezTo>
                  <a:pt x="19652" y="11675"/>
                  <a:pt x="19618" y="9922"/>
                  <a:pt x="19602" y="9782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 lIns="20092" tIns="20092" rIns="20092" bIns="20092" anchor="ctr"/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1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1082675" y="2492375"/>
            <a:ext cx="6061075" cy="2401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45" marR="0" lvl="0" indent="-36004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熟悉作业区域环境、工艺情况，处理异常情况；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60045" marR="0" lvl="0" indent="-36004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核实安全措施落实情况，进行监督检查，发现安全措施不完善暂停作业；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60045" marR="0" lvl="0" indent="-36004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制止作业人员的违章行为；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60045" marR="0" lvl="0" indent="-36004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发生紧急情况，启动应急预案。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1082675" y="600075"/>
            <a:ext cx="1981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作业监护人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 rot="2700000">
            <a:off x="546894" y="697706"/>
            <a:ext cx="330200" cy="328613"/>
          </a:xfrm>
          <a:prstGeom prst="roundRect">
            <a:avLst>
              <a:gd name="adj" fmla="val 406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399" name="Shape 47668"/>
          <p:cNvSpPr/>
          <p:nvPr/>
        </p:nvSpPr>
        <p:spPr>
          <a:xfrm>
            <a:off x="617538" y="773113"/>
            <a:ext cx="188912" cy="1889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2147483647"/>
              </a:cxn>
              <a:cxn ang="5898240">
                <a:pos x="2147483647" y="2147483647"/>
              </a:cxn>
              <a:cxn ang="11796480">
                <a:pos x="2147483647" y="2147483647"/>
              </a:cxn>
              <a:cxn ang="1769472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2260" y="14462"/>
                </a:moveTo>
                <a:cubicBezTo>
                  <a:pt x="10237" y="15268"/>
                  <a:pt x="7944" y="14282"/>
                  <a:pt x="7138" y="12260"/>
                </a:cubicBezTo>
                <a:cubicBezTo>
                  <a:pt x="6332" y="10238"/>
                  <a:pt x="7318" y="7944"/>
                  <a:pt x="9340" y="7138"/>
                </a:cubicBezTo>
                <a:cubicBezTo>
                  <a:pt x="11363" y="6332"/>
                  <a:pt x="13656" y="7318"/>
                  <a:pt x="14462" y="9340"/>
                </a:cubicBezTo>
                <a:cubicBezTo>
                  <a:pt x="15268" y="11362"/>
                  <a:pt x="14282" y="13656"/>
                  <a:pt x="12260" y="14462"/>
                </a:cubicBezTo>
                <a:close/>
                <a:moveTo>
                  <a:pt x="19602" y="9782"/>
                </a:moveTo>
                <a:cubicBezTo>
                  <a:pt x="20834" y="9090"/>
                  <a:pt x="21600" y="8617"/>
                  <a:pt x="21600" y="8617"/>
                </a:cubicBezTo>
                <a:lnTo>
                  <a:pt x="20140" y="4954"/>
                </a:lnTo>
                <a:cubicBezTo>
                  <a:pt x="20140" y="4954"/>
                  <a:pt x="19254" y="5138"/>
                  <a:pt x="17878" y="5484"/>
                </a:cubicBezTo>
                <a:cubicBezTo>
                  <a:pt x="17340" y="4770"/>
                  <a:pt x="16700" y="4141"/>
                  <a:pt x="15975" y="3619"/>
                </a:cubicBezTo>
                <a:cubicBezTo>
                  <a:pt x="16319" y="2115"/>
                  <a:pt x="16483" y="1130"/>
                  <a:pt x="16483" y="1130"/>
                </a:cubicBezTo>
                <a:lnTo>
                  <a:pt x="13896" y="17"/>
                </a:lnTo>
                <a:cubicBezTo>
                  <a:pt x="13896" y="17"/>
                  <a:pt x="13292" y="816"/>
                  <a:pt x="12435" y="2100"/>
                </a:cubicBezTo>
                <a:cubicBezTo>
                  <a:pt x="11667" y="1958"/>
                  <a:pt x="9929" y="1990"/>
                  <a:pt x="9794" y="2006"/>
                </a:cubicBezTo>
                <a:cubicBezTo>
                  <a:pt x="9096" y="770"/>
                  <a:pt x="8616" y="0"/>
                  <a:pt x="8616" y="0"/>
                </a:cubicBezTo>
                <a:lnTo>
                  <a:pt x="4955" y="1460"/>
                </a:lnTo>
                <a:cubicBezTo>
                  <a:pt x="4955" y="1460"/>
                  <a:pt x="5136" y="2351"/>
                  <a:pt x="5481" y="3734"/>
                </a:cubicBezTo>
                <a:cubicBezTo>
                  <a:pt x="4778" y="4264"/>
                  <a:pt x="4157" y="4895"/>
                  <a:pt x="3639" y="5608"/>
                </a:cubicBezTo>
                <a:cubicBezTo>
                  <a:pt x="2127" y="5266"/>
                  <a:pt x="1135" y="5104"/>
                  <a:pt x="1135" y="5104"/>
                </a:cubicBezTo>
                <a:lnTo>
                  <a:pt x="22" y="7692"/>
                </a:lnTo>
                <a:cubicBezTo>
                  <a:pt x="22" y="7692"/>
                  <a:pt x="819" y="8298"/>
                  <a:pt x="2103" y="9154"/>
                </a:cubicBezTo>
                <a:cubicBezTo>
                  <a:pt x="1955" y="9941"/>
                  <a:pt x="1990" y="11679"/>
                  <a:pt x="2004" y="11801"/>
                </a:cubicBezTo>
                <a:cubicBezTo>
                  <a:pt x="768" y="12502"/>
                  <a:pt x="0" y="12983"/>
                  <a:pt x="0" y="12983"/>
                </a:cubicBezTo>
                <a:lnTo>
                  <a:pt x="1460" y="16645"/>
                </a:lnTo>
                <a:cubicBezTo>
                  <a:pt x="1460" y="16645"/>
                  <a:pt x="2351" y="16467"/>
                  <a:pt x="3732" y="16126"/>
                </a:cubicBezTo>
                <a:cubicBezTo>
                  <a:pt x="4263" y="16831"/>
                  <a:pt x="4896" y="17454"/>
                  <a:pt x="5611" y="17973"/>
                </a:cubicBezTo>
                <a:cubicBezTo>
                  <a:pt x="5273" y="19468"/>
                  <a:pt x="5112" y="20448"/>
                  <a:pt x="5112" y="20448"/>
                </a:cubicBezTo>
                <a:lnTo>
                  <a:pt x="7642" y="21536"/>
                </a:lnTo>
                <a:cubicBezTo>
                  <a:pt x="7642" y="21536"/>
                  <a:pt x="8236" y="20755"/>
                  <a:pt x="9083" y="19495"/>
                </a:cubicBezTo>
                <a:cubicBezTo>
                  <a:pt x="9914" y="19659"/>
                  <a:pt x="11699" y="19617"/>
                  <a:pt x="11812" y="19605"/>
                </a:cubicBezTo>
                <a:cubicBezTo>
                  <a:pt x="12507" y="20836"/>
                  <a:pt x="12984" y="21600"/>
                  <a:pt x="12984" y="21600"/>
                </a:cubicBezTo>
                <a:lnTo>
                  <a:pt x="16645" y="20140"/>
                </a:lnTo>
                <a:cubicBezTo>
                  <a:pt x="16645" y="20140"/>
                  <a:pt x="16465" y="19256"/>
                  <a:pt x="16122" y="17881"/>
                </a:cubicBezTo>
                <a:cubicBezTo>
                  <a:pt x="16854" y="17330"/>
                  <a:pt x="17498" y="16672"/>
                  <a:pt x="18029" y="15924"/>
                </a:cubicBezTo>
                <a:cubicBezTo>
                  <a:pt x="19510" y="16258"/>
                  <a:pt x="20478" y="16419"/>
                  <a:pt x="20478" y="16419"/>
                </a:cubicBezTo>
                <a:lnTo>
                  <a:pt x="21566" y="13889"/>
                </a:lnTo>
                <a:cubicBezTo>
                  <a:pt x="21566" y="13889"/>
                  <a:pt x="20777" y="13294"/>
                  <a:pt x="19508" y="12446"/>
                </a:cubicBezTo>
                <a:cubicBezTo>
                  <a:pt x="19652" y="11675"/>
                  <a:pt x="19618" y="9922"/>
                  <a:pt x="19602" y="9782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 lIns="20092" tIns="20092" rIns="20092" bIns="20092" anchor="ctr"/>
          <a:p>
            <a:pPr eaLnBrk="1" hangingPunct="1"/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平行四边形 14"/>
          <p:cNvSpPr/>
          <p:nvPr/>
        </p:nvSpPr>
        <p:spPr>
          <a:xfrm flipH="1">
            <a:off x="6791325" y="188913"/>
            <a:ext cx="5416550" cy="6480175"/>
          </a:xfrm>
          <a:prstGeom prst="parallelogram">
            <a:avLst>
              <a:gd name="adj" fmla="val 338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9401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413" y="1220788"/>
            <a:ext cx="4081462" cy="5448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平行四边形 16"/>
          <p:cNvSpPr/>
          <p:nvPr/>
        </p:nvSpPr>
        <p:spPr>
          <a:xfrm flipH="1">
            <a:off x="8126413" y="4613275"/>
            <a:ext cx="3871913" cy="1306513"/>
          </a:xfrm>
          <a:prstGeom prst="parallelogram">
            <a:avLst>
              <a:gd name="adj" fmla="val 27693"/>
            </a:avLst>
          </a:pr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7" r="48492" b="22725"/>
          <a:stretch>
            <a:fillRect/>
          </a:stretch>
        </p:blipFill>
        <p:spPr bwMode="auto">
          <a:xfrm>
            <a:off x="-24679" y="-26987"/>
            <a:ext cx="5257079" cy="6884987"/>
          </a:xfrm>
          <a:custGeom>
            <a:avLst/>
            <a:gdLst>
              <a:gd name="connsiteX0" fmla="*/ 3893082 w 5761136"/>
              <a:gd name="connsiteY0" fmla="*/ 100879 h 6884988"/>
              <a:gd name="connsiteX1" fmla="*/ 3995836 w 5761136"/>
              <a:gd name="connsiteY1" fmla="*/ 306388 h 6884988"/>
              <a:gd name="connsiteX2" fmla="*/ 3979432 w 5761136"/>
              <a:gd name="connsiteY2" fmla="*/ 294085 h 6884988"/>
              <a:gd name="connsiteX3" fmla="*/ 3895470 w 5761136"/>
              <a:gd name="connsiteY3" fmla="*/ 108574 h 6884988"/>
              <a:gd name="connsiteX4" fmla="*/ 0 w 5761136"/>
              <a:gd name="connsiteY4" fmla="*/ 0 h 6884988"/>
              <a:gd name="connsiteX5" fmla="*/ 3861775 w 5761136"/>
              <a:gd name="connsiteY5" fmla="*/ 0 h 6884988"/>
              <a:gd name="connsiteX6" fmla="*/ 3893082 w 5761136"/>
              <a:gd name="connsiteY6" fmla="*/ 100879 h 6884988"/>
              <a:gd name="connsiteX7" fmla="*/ 3881536 w 5761136"/>
              <a:gd name="connsiteY7" fmla="*/ 77788 h 6884988"/>
              <a:gd name="connsiteX8" fmla="*/ 3895470 w 5761136"/>
              <a:gd name="connsiteY8" fmla="*/ 108574 h 6884988"/>
              <a:gd name="connsiteX9" fmla="*/ 3945036 w 5761136"/>
              <a:gd name="connsiteY9" fmla="*/ 268288 h 6884988"/>
              <a:gd name="connsiteX10" fmla="*/ 3979432 w 5761136"/>
              <a:gd name="connsiteY10" fmla="*/ 294085 h 6884988"/>
              <a:gd name="connsiteX11" fmla="*/ 5761136 w 5761136"/>
              <a:gd name="connsiteY11" fmla="*/ 4230688 h 6884988"/>
              <a:gd name="connsiteX12" fmla="*/ 3655142 w 5761136"/>
              <a:gd name="connsiteY12" fmla="*/ 6884988 h 6884988"/>
              <a:gd name="connsiteX13" fmla="*/ 0 w 5761136"/>
              <a:gd name="connsiteY13" fmla="*/ 6884988 h 688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61136" h="6884988">
                <a:moveTo>
                  <a:pt x="3893082" y="100879"/>
                </a:moveTo>
                <a:lnTo>
                  <a:pt x="3995836" y="306388"/>
                </a:lnTo>
                <a:lnTo>
                  <a:pt x="3979432" y="294085"/>
                </a:lnTo>
                <a:lnTo>
                  <a:pt x="3895470" y="108574"/>
                </a:lnTo>
                <a:close/>
                <a:moveTo>
                  <a:pt x="0" y="0"/>
                </a:moveTo>
                <a:lnTo>
                  <a:pt x="3861775" y="0"/>
                </a:lnTo>
                <a:lnTo>
                  <a:pt x="3893082" y="100879"/>
                </a:lnTo>
                <a:lnTo>
                  <a:pt x="3881536" y="77788"/>
                </a:lnTo>
                <a:lnTo>
                  <a:pt x="3895470" y="108574"/>
                </a:lnTo>
                <a:lnTo>
                  <a:pt x="3945036" y="268288"/>
                </a:lnTo>
                <a:lnTo>
                  <a:pt x="3979432" y="294085"/>
                </a:lnTo>
                <a:lnTo>
                  <a:pt x="5761136" y="4230688"/>
                </a:lnTo>
                <a:lnTo>
                  <a:pt x="3655142" y="6884988"/>
                </a:lnTo>
                <a:lnTo>
                  <a:pt x="0" y="688498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平行四边形 2"/>
          <p:cNvSpPr/>
          <p:nvPr/>
        </p:nvSpPr>
        <p:spPr>
          <a:xfrm flipH="1">
            <a:off x="3084513" y="-26987"/>
            <a:ext cx="3371850" cy="4189413"/>
          </a:xfrm>
          <a:prstGeom prst="parallelogram">
            <a:avLst>
              <a:gd name="adj" fmla="val 5523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平行四边形 3"/>
          <p:cNvSpPr/>
          <p:nvPr/>
        </p:nvSpPr>
        <p:spPr>
          <a:xfrm>
            <a:off x="2782888" y="4138613"/>
            <a:ext cx="3673475" cy="2719388"/>
          </a:xfrm>
          <a:prstGeom prst="parallelogram">
            <a:avLst>
              <a:gd name="adj" fmla="val 796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平行四边形 6"/>
          <p:cNvSpPr/>
          <p:nvPr/>
        </p:nvSpPr>
        <p:spPr>
          <a:xfrm flipH="1">
            <a:off x="6075363" y="2941638"/>
            <a:ext cx="1492250" cy="974725"/>
          </a:xfrm>
          <a:prstGeom prst="parallelogram">
            <a:avLst>
              <a:gd name="adj" fmla="val 458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0422" name="文本框 8"/>
          <p:cNvSpPr txBox="1"/>
          <p:nvPr/>
        </p:nvSpPr>
        <p:spPr>
          <a:xfrm>
            <a:off x="6288088" y="2828925"/>
            <a:ext cx="10668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7200" dirty="0">
                <a:solidFill>
                  <a:schemeClr val="bg1"/>
                </a:solidFill>
                <a:latin typeface="Adobe Garamond Pro Bold" pitchFamily="18" charset="0"/>
              </a:rPr>
              <a:t>5</a:t>
            </a:r>
            <a:endParaRPr lang="zh-CN" altLang="en-US" sz="72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99325" y="3001963"/>
            <a:ext cx="494823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高处作业 “三违”行为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695325" y="1700213"/>
            <a:ext cx="10801350" cy="423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43" name="Rectangle 3"/>
          <p:cNvSpPr/>
          <p:nvPr/>
        </p:nvSpPr>
        <p:spPr>
          <a:xfrm>
            <a:off x="4332288" y="714375"/>
            <a:ext cx="3889375" cy="387350"/>
          </a:xfrm>
          <a:prstGeom prst="rect">
            <a:avLst/>
          </a:prstGeom>
          <a:noFill/>
          <a:ln w="9525">
            <a:noFill/>
          </a:ln>
        </p:spPr>
        <p:txBody>
          <a:bodyPr lIns="91419" tIns="45711" rIns="91419" bIns="45711">
            <a:spAutoFit/>
          </a:bodyPr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特种作业人员无证上岗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61444" name="Picture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5725" y="1944688"/>
            <a:ext cx="3819525" cy="3284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5" name="Picture 6" descr="DSC014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263" y="1944688"/>
            <a:ext cx="4378325" cy="3284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3000375" y="415925"/>
            <a:ext cx="720725" cy="720725"/>
          </a:xfrm>
          <a:custGeom>
            <a:avLst/>
            <a:gdLst>
              <a:gd name="connsiteX0" fmla="*/ 0 w 720502"/>
              <a:gd name="connsiteY0" fmla="*/ 0 h 720502"/>
              <a:gd name="connsiteX1" fmla="*/ 720502 w 720502"/>
              <a:gd name="connsiteY1" fmla="*/ 0 h 720502"/>
              <a:gd name="connsiteX2" fmla="*/ 720502 w 720502"/>
              <a:gd name="connsiteY2" fmla="*/ 270661 h 720502"/>
              <a:gd name="connsiteX3" fmla="*/ 630439 w 720502"/>
              <a:gd name="connsiteY3" fmla="*/ 414087 h 720502"/>
              <a:gd name="connsiteX4" fmla="*/ 630439 w 720502"/>
              <a:gd name="connsiteY4" fmla="*/ 90063 h 720502"/>
              <a:gd name="connsiteX5" fmla="*/ 90063 w 720502"/>
              <a:gd name="connsiteY5" fmla="*/ 90063 h 720502"/>
              <a:gd name="connsiteX6" fmla="*/ 90063 w 720502"/>
              <a:gd name="connsiteY6" fmla="*/ 630439 h 720502"/>
              <a:gd name="connsiteX7" fmla="*/ 494583 w 720502"/>
              <a:gd name="connsiteY7" fmla="*/ 630439 h 720502"/>
              <a:gd name="connsiteX8" fmla="*/ 438029 w 720502"/>
              <a:gd name="connsiteY8" fmla="*/ 720502 h 720502"/>
              <a:gd name="connsiteX9" fmla="*/ 0 w 720502"/>
              <a:gd name="connsiteY9" fmla="*/ 720502 h 7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502" h="720502">
                <a:moveTo>
                  <a:pt x="0" y="0"/>
                </a:moveTo>
                <a:lnTo>
                  <a:pt x="720502" y="0"/>
                </a:lnTo>
                <a:lnTo>
                  <a:pt x="720502" y="270661"/>
                </a:lnTo>
                <a:lnTo>
                  <a:pt x="630439" y="414087"/>
                </a:lnTo>
                <a:lnTo>
                  <a:pt x="630439" y="90063"/>
                </a:lnTo>
                <a:lnTo>
                  <a:pt x="90063" y="90063"/>
                </a:lnTo>
                <a:lnTo>
                  <a:pt x="90063" y="630439"/>
                </a:lnTo>
                <a:lnTo>
                  <a:pt x="494583" y="630439"/>
                </a:lnTo>
                <a:lnTo>
                  <a:pt x="438029" y="720502"/>
                </a:lnTo>
                <a:lnTo>
                  <a:pt x="0" y="7205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3432175" y="622300"/>
            <a:ext cx="5689600" cy="504825"/>
          </a:xfrm>
          <a:prstGeom prst="parallelogram">
            <a:avLst>
              <a:gd name="adj" fmla="val 6279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44838" y="514350"/>
            <a:ext cx="4318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12950" y="5446713"/>
            <a:ext cx="81661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特种作业人员必须经培训考核取得特种作业人员操作证后持证上岗。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矩形 14"/>
          <p:cNvSpPr/>
          <p:nvPr/>
        </p:nvSpPr>
        <p:spPr>
          <a:xfrm>
            <a:off x="695325" y="1700213"/>
            <a:ext cx="10801350" cy="423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3000375" y="415925"/>
            <a:ext cx="720725" cy="720725"/>
          </a:xfrm>
          <a:custGeom>
            <a:avLst/>
            <a:gdLst>
              <a:gd name="connsiteX0" fmla="*/ 0 w 720502"/>
              <a:gd name="connsiteY0" fmla="*/ 0 h 720502"/>
              <a:gd name="connsiteX1" fmla="*/ 720502 w 720502"/>
              <a:gd name="connsiteY1" fmla="*/ 0 h 720502"/>
              <a:gd name="connsiteX2" fmla="*/ 720502 w 720502"/>
              <a:gd name="connsiteY2" fmla="*/ 270661 h 720502"/>
              <a:gd name="connsiteX3" fmla="*/ 630439 w 720502"/>
              <a:gd name="connsiteY3" fmla="*/ 414087 h 720502"/>
              <a:gd name="connsiteX4" fmla="*/ 630439 w 720502"/>
              <a:gd name="connsiteY4" fmla="*/ 90063 h 720502"/>
              <a:gd name="connsiteX5" fmla="*/ 90063 w 720502"/>
              <a:gd name="connsiteY5" fmla="*/ 90063 h 720502"/>
              <a:gd name="connsiteX6" fmla="*/ 90063 w 720502"/>
              <a:gd name="connsiteY6" fmla="*/ 630439 h 720502"/>
              <a:gd name="connsiteX7" fmla="*/ 494583 w 720502"/>
              <a:gd name="connsiteY7" fmla="*/ 630439 h 720502"/>
              <a:gd name="connsiteX8" fmla="*/ 438029 w 720502"/>
              <a:gd name="connsiteY8" fmla="*/ 720502 h 720502"/>
              <a:gd name="connsiteX9" fmla="*/ 0 w 720502"/>
              <a:gd name="connsiteY9" fmla="*/ 720502 h 7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502" h="720502">
                <a:moveTo>
                  <a:pt x="0" y="0"/>
                </a:moveTo>
                <a:lnTo>
                  <a:pt x="720502" y="0"/>
                </a:lnTo>
                <a:lnTo>
                  <a:pt x="720502" y="270661"/>
                </a:lnTo>
                <a:lnTo>
                  <a:pt x="630439" y="414087"/>
                </a:lnTo>
                <a:lnTo>
                  <a:pt x="630439" y="90063"/>
                </a:lnTo>
                <a:lnTo>
                  <a:pt x="90063" y="90063"/>
                </a:lnTo>
                <a:lnTo>
                  <a:pt x="90063" y="630439"/>
                </a:lnTo>
                <a:lnTo>
                  <a:pt x="494583" y="630439"/>
                </a:lnTo>
                <a:lnTo>
                  <a:pt x="438029" y="720502"/>
                </a:lnTo>
                <a:lnTo>
                  <a:pt x="0" y="7205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3432175" y="622300"/>
            <a:ext cx="5689600" cy="504825"/>
          </a:xfrm>
          <a:prstGeom prst="parallelogram">
            <a:avLst>
              <a:gd name="adj" fmla="val 6279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44838" y="514350"/>
            <a:ext cx="4318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472" name="矩形 2"/>
          <p:cNvSpPr/>
          <p:nvPr/>
        </p:nvSpPr>
        <p:spPr>
          <a:xfrm>
            <a:off x="4645025" y="704850"/>
            <a:ext cx="3263900" cy="387350"/>
          </a:xfrm>
          <a:prstGeom prst="rect">
            <a:avLst/>
          </a:prstGeom>
          <a:noFill/>
          <a:ln w="9525">
            <a:noFill/>
          </a:ln>
        </p:spPr>
        <p:txBody>
          <a:bodyPr lIns="91419" tIns="45711" rIns="91419" bIns="45711">
            <a:spAutoFit/>
          </a:bodyPr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未办理高处作业许可证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62473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25" y="1873250"/>
            <a:ext cx="2795588" cy="3902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5070475" y="3459163"/>
            <a:ext cx="5313363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1" rIns="91419" bIns="4571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CC6600"/>
              </a:buClr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凡进行高处作业，必须办理高处作业许可证。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7" r="48492" b="22725"/>
          <a:stretch>
            <a:fillRect/>
          </a:stretch>
        </p:blipFill>
        <p:spPr bwMode="auto">
          <a:xfrm>
            <a:off x="-24679" y="-26987"/>
            <a:ext cx="5257079" cy="6884987"/>
          </a:xfrm>
          <a:custGeom>
            <a:avLst/>
            <a:gdLst>
              <a:gd name="connsiteX0" fmla="*/ 3893082 w 5761136"/>
              <a:gd name="connsiteY0" fmla="*/ 100879 h 6884988"/>
              <a:gd name="connsiteX1" fmla="*/ 3995836 w 5761136"/>
              <a:gd name="connsiteY1" fmla="*/ 306388 h 6884988"/>
              <a:gd name="connsiteX2" fmla="*/ 3979432 w 5761136"/>
              <a:gd name="connsiteY2" fmla="*/ 294085 h 6884988"/>
              <a:gd name="connsiteX3" fmla="*/ 3895470 w 5761136"/>
              <a:gd name="connsiteY3" fmla="*/ 108574 h 6884988"/>
              <a:gd name="connsiteX4" fmla="*/ 0 w 5761136"/>
              <a:gd name="connsiteY4" fmla="*/ 0 h 6884988"/>
              <a:gd name="connsiteX5" fmla="*/ 3861775 w 5761136"/>
              <a:gd name="connsiteY5" fmla="*/ 0 h 6884988"/>
              <a:gd name="connsiteX6" fmla="*/ 3893082 w 5761136"/>
              <a:gd name="connsiteY6" fmla="*/ 100879 h 6884988"/>
              <a:gd name="connsiteX7" fmla="*/ 3881536 w 5761136"/>
              <a:gd name="connsiteY7" fmla="*/ 77788 h 6884988"/>
              <a:gd name="connsiteX8" fmla="*/ 3895470 w 5761136"/>
              <a:gd name="connsiteY8" fmla="*/ 108574 h 6884988"/>
              <a:gd name="connsiteX9" fmla="*/ 3945036 w 5761136"/>
              <a:gd name="connsiteY9" fmla="*/ 268288 h 6884988"/>
              <a:gd name="connsiteX10" fmla="*/ 3979432 w 5761136"/>
              <a:gd name="connsiteY10" fmla="*/ 294085 h 6884988"/>
              <a:gd name="connsiteX11" fmla="*/ 5761136 w 5761136"/>
              <a:gd name="connsiteY11" fmla="*/ 4230688 h 6884988"/>
              <a:gd name="connsiteX12" fmla="*/ 3655142 w 5761136"/>
              <a:gd name="connsiteY12" fmla="*/ 6884988 h 6884988"/>
              <a:gd name="connsiteX13" fmla="*/ 0 w 5761136"/>
              <a:gd name="connsiteY13" fmla="*/ 6884988 h 688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61136" h="6884988">
                <a:moveTo>
                  <a:pt x="3893082" y="100879"/>
                </a:moveTo>
                <a:lnTo>
                  <a:pt x="3995836" y="306388"/>
                </a:lnTo>
                <a:lnTo>
                  <a:pt x="3979432" y="294085"/>
                </a:lnTo>
                <a:lnTo>
                  <a:pt x="3895470" y="108574"/>
                </a:lnTo>
                <a:close/>
                <a:moveTo>
                  <a:pt x="0" y="0"/>
                </a:moveTo>
                <a:lnTo>
                  <a:pt x="3861775" y="0"/>
                </a:lnTo>
                <a:lnTo>
                  <a:pt x="3893082" y="100879"/>
                </a:lnTo>
                <a:lnTo>
                  <a:pt x="3881536" y="77788"/>
                </a:lnTo>
                <a:lnTo>
                  <a:pt x="3895470" y="108574"/>
                </a:lnTo>
                <a:lnTo>
                  <a:pt x="3945036" y="268288"/>
                </a:lnTo>
                <a:lnTo>
                  <a:pt x="3979432" y="294085"/>
                </a:lnTo>
                <a:lnTo>
                  <a:pt x="5761136" y="4230688"/>
                </a:lnTo>
                <a:lnTo>
                  <a:pt x="3655142" y="6884988"/>
                </a:lnTo>
                <a:lnTo>
                  <a:pt x="0" y="688498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平行四边形 2"/>
          <p:cNvSpPr/>
          <p:nvPr/>
        </p:nvSpPr>
        <p:spPr>
          <a:xfrm flipH="1">
            <a:off x="3084513" y="-26987"/>
            <a:ext cx="3371850" cy="4189413"/>
          </a:xfrm>
          <a:prstGeom prst="parallelogram">
            <a:avLst>
              <a:gd name="adj" fmla="val 5523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平行四边形 3"/>
          <p:cNvSpPr/>
          <p:nvPr/>
        </p:nvSpPr>
        <p:spPr>
          <a:xfrm>
            <a:off x="2782888" y="4138613"/>
            <a:ext cx="3673475" cy="2719388"/>
          </a:xfrm>
          <a:prstGeom prst="parallelogram">
            <a:avLst>
              <a:gd name="adj" fmla="val 796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平行四边形 6"/>
          <p:cNvSpPr/>
          <p:nvPr/>
        </p:nvSpPr>
        <p:spPr>
          <a:xfrm flipH="1">
            <a:off x="6075363" y="2941638"/>
            <a:ext cx="1492250" cy="974725"/>
          </a:xfrm>
          <a:prstGeom prst="parallelogram">
            <a:avLst>
              <a:gd name="adj" fmla="val 458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81925" y="3074988"/>
            <a:ext cx="12096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术语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25607" name="文本框 8"/>
          <p:cNvSpPr txBox="1"/>
          <p:nvPr/>
        </p:nvSpPr>
        <p:spPr>
          <a:xfrm>
            <a:off x="6288088" y="2828925"/>
            <a:ext cx="10668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7200" dirty="0">
                <a:solidFill>
                  <a:schemeClr val="bg1"/>
                </a:solidFill>
                <a:latin typeface="Adobe Garamond Pro Bold" pitchFamily="18" charset="0"/>
              </a:rPr>
              <a:t>1</a:t>
            </a:r>
            <a:endParaRPr lang="zh-CN" altLang="en-US" sz="72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695325" y="1700213"/>
            <a:ext cx="10801350" cy="423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3491" name="Picture 5" descr="SafetyOfficer0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7188" y="1893888"/>
            <a:ext cx="1933575" cy="379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2" name="Picture 6" descr="DSC08012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50" y="1893888"/>
            <a:ext cx="2847975" cy="3797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4" name="Rectangle 7"/>
          <p:cNvSpPr>
            <a:spLocks noChangeArrowheads="1"/>
          </p:cNvSpPr>
          <p:nvPr/>
        </p:nvSpPr>
        <p:spPr bwMode="auto">
          <a:xfrm>
            <a:off x="6672263" y="2671763"/>
            <a:ext cx="4392613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1" rIns="91419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28675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3698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4465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CC6600"/>
              </a:buClr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一级高处作业由二级单位所属基层单位负责人或其授权人审批，二、三级高处作业由二级单位业务主管部门负责人或其授权人审批，特级高处作业由二级单位主管领导或授权人审批。 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000375" y="415925"/>
            <a:ext cx="720725" cy="720725"/>
          </a:xfrm>
          <a:custGeom>
            <a:avLst/>
            <a:gdLst>
              <a:gd name="connsiteX0" fmla="*/ 0 w 720502"/>
              <a:gd name="connsiteY0" fmla="*/ 0 h 720502"/>
              <a:gd name="connsiteX1" fmla="*/ 720502 w 720502"/>
              <a:gd name="connsiteY1" fmla="*/ 0 h 720502"/>
              <a:gd name="connsiteX2" fmla="*/ 720502 w 720502"/>
              <a:gd name="connsiteY2" fmla="*/ 270661 h 720502"/>
              <a:gd name="connsiteX3" fmla="*/ 630439 w 720502"/>
              <a:gd name="connsiteY3" fmla="*/ 414087 h 720502"/>
              <a:gd name="connsiteX4" fmla="*/ 630439 w 720502"/>
              <a:gd name="connsiteY4" fmla="*/ 90063 h 720502"/>
              <a:gd name="connsiteX5" fmla="*/ 90063 w 720502"/>
              <a:gd name="connsiteY5" fmla="*/ 90063 h 720502"/>
              <a:gd name="connsiteX6" fmla="*/ 90063 w 720502"/>
              <a:gd name="connsiteY6" fmla="*/ 630439 h 720502"/>
              <a:gd name="connsiteX7" fmla="*/ 494583 w 720502"/>
              <a:gd name="connsiteY7" fmla="*/ 630439 h 720502"/>
              <a:gd name="connsiteX8" fmla="*/ 438029 w 720502"/>
              <a:gd name="connsiteY8" fmla="*/ 720502 h 720502"/>
              <a:gd name="connsiteX9" fmla="*/ 0 w 720502"/>
              <a:gd name="connsiteY9" fmla="*/ 720502 h 7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502" h="720502">
                <a:moveTo>
                  <a:pt x="0" y="0"/>
                </a:moveTo>
                <a:lnTo>
                  <a:pt x="720502" y="0"/>
                </a:lnTo>
                <a:lnTo>
                  <a:pt x="720502" y="270661"/>
                </a:lnTo>
                <a:lnTo>
                  <a:pt x="630439" y="414087"/>
                </a:lnTo>
                <a:lnTo>
                  <a:pt x="630439" y="90063"/>
                </a:lnTo>
                <a:lnTo>
                  <a:pt x="90063" y="90063"/>
                </a:lnTo>
                <a:lnTo>
                  <a:pt x="90063" y="630439"/>
                </a:lnTo>
                <a:lnTo>
                  <a:pt x="494583" y="630439"/>
                </a:lnTo>
                <a:lnTo>
                  <a:pt x="438029" y="720502"/>
                </a:lnTo>
                <a:lnTo>
                  <a:pt x="0" y="7205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3432175" y="622300"/>
            <a:ext cx="5689600" cy="504825"/>
          </a:xfrm>
          <a:prstGeom prst="parallelogram">
            <a:avLst>
              <a:gd name="adj" fmla="val 6279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44838" y="514350"/>
            <a:ext cx="4318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499" name="矩形 3"/>
          <p:cNvSpPr/>
          <p:nvPr/>
        </p:nvSpPr>
        <p:spPr>
          <a:xfrm>
            <a:off x="4437063" y="688975"/>
            <a:ext cx="3878262" cy="387350"/>
          </a:xfrm>
          <a:prstGeom prst="rect">
            <a:avLst/>
          </a:prstGeom>
          <a:noFill/>
          <a:ln w="9525">
            <a:noFill/>
          </a:ln>
        </p:spPr>
        <p:txBody>
          <a:bodyPr lIns="91419" tIns="45711" rIns="91419" bIns="45711">
            <a:spAutoFit/>
          </a:bodyPr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未分级对高处作业进行审批</a:t>
            </a:r>
            <a:endParaRPr lang="zh-CN" altLang="en-US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矩形 13"/>
          <p:cNvSpPr/>
          <p:nvPr/>
        </p:nvSpPr>
        <p:spPr>
          <a:xfrm>
            <a:off x="695325" y="1700213"/>
            <a:ext cx="10801350" cy="423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515" name="Rectangle 2"/>
          <p:cNvSpPr>
            <a:spLocks noGrp="1"/>
          </p:cNvSpPr>
          <p:nvPr>
            <p:ph idx="4294967295"/>
          </p:nvPr>
        </p:nvSpPr>
        <p:spPr>
          <a:xfrm>
            <a:off x="4008438" y="703263"/>
            <a:ext cx="4465637" cy="387350"/>
          </a:xfrm>
          <a:prstGeom prst="rect">
            <a:avLst/>
          </a:prstGeom>
          <a:noFill/>
          <a:ln w="9525">
            <a:noFill/>
          </a:ln>
        </p:spPr>
        <p:txBody>
          <a:bodyPr lIns="91419" tIns="45711" rIns="91419" bIns="45711">
            <a:spAutoFit/>
          </a:bodyPr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None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作业许可证相关人员未签字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64516" name="Picture 4" descr="Nonam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4738" y="1885950"/>
            <a:ext cx="4140200" cy="386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637" name="Rectangle 6"/>
          <p:cNvSpPr>
            <a:spLocks noChangeArrowheads="1"/>
          </p:cNvSpPr>
          <p:nvPr/>
        </p:nvSpPr>
        <p:spPr bwMode="auto">
          <a:xfrm>
            <a:off x="5953125" y="2708275"/>
            <a:ext cx="5040313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1" rIns="91419" bIns="4571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CC6600"/>
              </a:buClr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作业前由作业单位提出申请，作业单位现场负责人应实地管理作业许可所涵盖的工作，对作业许可证填写的内容签字确认并组织开展安全工作分析。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000375" y="415925"/>
            <a:ext cx="720725" cy="720725"/>
          </a:xfrm>
          <a:custGeom>
            <a:avLst/>
            <a:gdLst>
              <a:gd name="connsiteX0" fmla="*/ 0 w 720502"/>
              <a:gd name="connsiteY0" fmla="*/ 0 h 720502"/>
              <a:gd name="connsiteX1" fmla="*/ 720502 w 720502"/>
              <a:gd name="connsiteY1" fmla="*/ 0 h 720502"/>
              <a:gd name="connsiteX2" fmla="*/ 720502 w 720502"/>
              <a:gd name="connsiteY2" fmla="*/ 270661 h 720502"/>
              <a:gd name="connsiteX3" fmla="*/ 630439 w 720502"/>
              <a:gd name="connsiteY3" fmla="*/ 414087 h 720502"/>
              <a:gd name="connsiteX4" fmla="*/ 630439 w 720502"/>
              <a:gd name="connsiteY4" fmla="*/ 90063 h 720502"/>
              <a:gd name="connsiteX5" fmla="*/ 90063 w 720502"/>
              <a:gd name="connsiteY5" fmla="*/ 90063 h 720502"/>
              <a:gd name="connsiteX6" fmla="*/ 90063 w 720502"/>
              <a:gd name="connsiteY6" fmla="*/ 630439 h 720502"/>
              <a:gd name="connsiteX7" fmla="*/ 494583 w 720502"/>
              <a:gd name="connsiteY7" fmla="*/ 630439 h 720502"/>
              <a:gd name="connsiteX8" fmla="*/ 438029 w 720502"/>
              <a:gd name="connsiteY8" fmla="*/ 720502 h 720502"/>
              <a:gd name="connsiteX9" fmla="*/ 0 w 720502"/>
              <a:gd name="connsiteY9" fmla="*/ 720502 h 7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502" h="720502">
                <a:moveTo>
                  <a:pt x="0" y="0"/>
                </a:moveTo>
                <a:lnTo>
                  <a:pt x="720502" y="0"/>
                </a:lnTo>
                <a:lnTo>
                  <a:pt x="720502" y="270661"/>
                </a:lnTo>
                <a:lnTo>
                  <a:pt x="630439" y="414087"/>
                </a:lnTo>
                <a:lnTo>
                  <a:pt x="630439" y="90063"/>
                </a:lnTo>
                <a:lnTo>
                  <a:pt x="90063" y="90063"/>
                </a:lnTo>
                <a:lnTo>
                  <a:pt x="90063" y="630439"/>
                </a:lnTo>
                <a:lnTo>
                  <a:pt x="494583" y="630439"/>
                </a:lnTo>
                <a:lnTo>
                  <a:pt x="438029" y="720502"/>
                </a:lnTo>
                <a:lnTo>
                  <a:pt x="0" y="7205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3432175" y="622300"/>
            <a:ext cx="5689600" cy="504825"/>
          </a:xfrm>
          <a:prstGeom prst="parallelogram">
            <a:avLst>
              <a:gd name="adj" fmla="val 6279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44838" y="514350"/>
            <a:ext cx="4318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宋体" panose="02010600030101010101" pitchFamily="2" charset="-122"/>
                <a:cs typeface="+mn-cs"/>
              </a:rPr>
              <a:t>4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矩形 14"/>
          <p:cNvSpPr/>
          <p:nvPr/>
        </p:nvSpPr>
        <p:spPr>
          <a:xfrm>
            <a:off x="695325" y="1700213"/>
            <a:ext cx="10801350" cy="423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5539" name="Rectangle 2"/>
          <p:cNvSpPr>
            <a:spLocks noGrp="1"/>
          </p:cNvSpPr>
          <p:nvPr>
            <p:ph idx="4294967295"/>
          </p:nvPr>
        </p:nvSpPr>
        <p:spPr>
          <a:xfrm>
            <a:off x="3863975" y="681038"/>
            <a:ext cx="4976813" cy="387350"/>
          </a:xfrm>
          <a:prstGeom prst="rect">
            <a:avLst/>
          </a:prstGeom>
          <a:noFill/>
          <a:ln w="9525">
            <a:noFill/>
          </a:ln>
        </p:spPr>
        <p:txBody>
          <a:bodyPr lIns="91419" tIns="45711" rIns="91419" bIns="45711">
            <a:spAutoFit/>
          </a:bodyPr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None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持无效的作业许可证进行高处作业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65540" name="Picture 5" descr="000461a3eec10caba055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43925" y="1873250"/>
            <a:ext cx="2584450" cy="3881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1" name="Picture 6" descr="001966720b880c4250b91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1873250"/>
            <a:ext cx="5708650" cy="386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000375" y="415925"/>
            <a:ext cx="720725" cy="720725"/>
          </a:xfrm>
          <a:custGeom>
            <a:avLst/>
            <a:gdLst>
              <a:gd name="connsiteX0" fmla="*/ 0 w 720502"/>
              <a:gd name="connsiteY0" fmla="*/ 0 h 720502"/>
              <a:gd name="connsiteX1" fmla="*/ 720502 w 720502"/>
              <a:gd name="connsiteY1" fmla="*/ 0 h 720502"/>
              <a:gd name="connsiteX2" fmla="*/ 720502 w 720502"/>
              <a:gd name="connsiteY2" fmla="*/ 270661 h 720502"/>
              <a:gd name="connsiteX3" fmla="*/ 630439 w 720502"/>
              <a:gd name="connsiteY3" fmla="*/ 414087 h 720502"/>
              <a:gd name="connsiteX4" fmla="*/ 630439 w 720502"/>
              <a:gd name="connsiteY4" fmla="*/ 90063 h 720502"/>
              <a:gd name="connsiteX5" fmla="*/ 90063 w 720502"/>
              <a:gd name="connsiteY5" fmla="*/ 90063 h 720502"/>
              <a:gd name="connsiteX6" fmla="*/ 90063 w 720502"/>
              <a:gd name="connsiteY6" fmla="*/ 630439 h 720502"/>
              <a:gd name="connsiteX7" fmla="*/ 494583 w 720502"/>
              <a:gd name="connsiteY7" fmla="*/ 630439 h 720502"/>
              <a:gd name="connsiteX8" fmla="*/ 438029 w 720502"/>
              <a:gd name="connsiteY8" fmla="*/ 720502 h 720502"/>
              <a:gd name="connsiteX9" fmla="*/ 0 w 720502"/>
              <a:gd name="connsiteY9" fmla="*/ 720502 h 7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502" h="720502">
                <a:moveTo>
                  <a:pt x="0" y="0"/>
                </a:moveTo>
                <a:lnTo>
                  <a:pt x="720502" y="0"/>
                </a:lnTo>
                <a:lnTo>
                  <a:pt x="720502" y="270661"/>
                </a:lnTo>
                <a:lnTo>
                  <a:pt x="630439" y="414087"/>
                </a:lnTo>
                <a:lnTo>
                  <a:pt x="630439" y="90063"/>
                </a:lnTo>
                <a:lnTo>
                  <a:pt x="90063" y="90063"/>
                </a:lnTo>
                <a:lnTo>
                  <a:pt x="90063" y="630439"/>
                </a:lnTo>
                <a:lnTo>
                  <a:pt x="494583" y="630439"/>
                </a:lnTo>
                <a:lnTo>
                  <a:pt x="438029" y="720502"/>
                </a:lnTo>
                <a:lnTo>
                  <a:pt x="0" y="7205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3432175" y="622300"/>
            <a:ext cx="5689600" cy="504825"/>
          </a:xfrm>
          <a:prstGeom prst="parallelogram">
            <a:avLst>
              <a:gd name="adj" fmla="val 6279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44838" y="514350"/>
            <a:ext cx="4318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宋体" panose="02010600030101010101" pitchFamily="2" charset="-122"/>
                <a:cs typeface="+mn-cs"/>
              </a:rPr>
              <a:t>5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矩形 14"/>
          <p:cNvSpPr/>
          <p:nvPr/>
        </p:nvSpPr>
        <p:spPr>
          <a:xfrm>
            <a:off x="695325" y="1700213"/>
            <a:ext cx="10801350" cy="423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6563" name="Picture 5" descr="DSC063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4250" y="1963738"/>
            <a:ext cx="5543550" cy="3697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85" name="Rectangle 6"/>
          <p:cNvSpPr>
            <a:spLocks noChangeArrowheads="1"/>
          </p:cNvSpPr>
          <p:nvPr/>
        </p:nvSpPr>
        <p:spPr bwMode="auto">
          <a:xfrm>
            <a:off x="6888163" y="2959100"/>
            <a:ext cx="424815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11" rIns="91419" bIns="4571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CC6600"/>
              </a:buClr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了解作业内容、地点、时间和要求，熟知作业过程中的危害及控制措施，严格按照许可证规定的内容进行作业；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3000375" y="415925"/>
            <a:ext cx="720725" cy="720725"/>
          </a:xfrm>
          <a:custGeom>
            <a:avLst/>
            <a:gdLst>
              <a:gd name="connsiteX0" fmla="*/ 0 w 720502"/>
              <a:gd name="connsiteY0" fmla="*/ 0 h 720502"/>
              <a:gd name="connsiteX1" fmla="*/ 720502 w 720502"/>
              <a:gd name="connsiteY1" fmla="*/ 0 h 720502"/>
              <a:gd name="connsiteX2" fmla="*/ 720502 w 720502"/>
              <a:gd name="connsiteY2" fmla="*/ 270661 h 720502"/>
              <a:gd name="connsiteX3" fmla="*/ 630439 w 720502"/>
              <a:gd name="connsiteY3" fmla="*/ 414087 h 720502"/>
              <a:gd name="connsiteX4" fmla="*/ 630439 w 720502"/>
              <a:gd name="connsiteY4" fmla="*/ 90063 h 720502"/>
              <a:gd name="connsiteX5" fmla="*/ 90063 w 720502"/>
              <a:gd name="connsiteY5" fmla="*/ 90063 h 720502"/>
              <a:gd name="connsiteX6" fmla="*/ 90063 w 720502"/>
              <a:gd name="connsiteY6" fmla="*/ 630439 h 720502"/>
              <a:gd name="connsiteX7" fmla="*/ 494583 w 720502"/>
              <a:gd name="connsiteY7" fmla="*/ 630439 h 720502"/>
              <a:gd name="connsiteX8" fmla="*/ 438029 w 720502"/>
              <a:gd name="connsiteY8" fmla="*/ 720502 h 720502"/>
              <a:gd name="connsiteX9" fmla="*/ 0 w 720502"/>
              <a:gd name="connsiteY9" fmla="*/ 720502 h 7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502" h="720502">
                <a:moveTo>
                  <a:pt x="0" y="0"/>
                </a:moveTo>
                <a:lnTo>
                  <a:pt x="720502" y="0"/>
                </a:lnTo>
                <a:lnTo>
                  <a:pt x="720502" y="270661"/>
                </a:lnTo>
                <a:lnTo>
                  <a:pt x="630439" y="414087"/>
                </a:lnTo>
                <a:lnTo>
                  <a:pt x="630439" y="90063"/>
                </a:lnTo>
                <a:lnTo>
                  <a:pt x="90063" y="90063"/>
                </a:lnTo>
                <a:lnTo>
                  <a:pt x="90063" y="630439"/>
                </a:lnTo>
                <a:lnTo>
                  <a:pt x="494583" y="630439"/>
                </a:lnTo>
                <a:lnTo>
                  <a:pt x="438029" y="720502"/>
                </a:lnTo>
                <a:lnTo>
                  <a:pt x="0" y="7205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3432175" y="622300"/>
            <a:ext cx="5689600" cy="504825"/>
          </a:xfrm>
          <a:prstGeom prst="parallelogram">
            <a:avLst>
              <a:gd name="adj" fmla="val 6279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44838" y="514350"/>
            <a:ext cx="4318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宋体" panose="02010600030101010101" pitchFamily="2" charset="-122"/>
                <a:cs typeface="+mn-cs"/>
              </a:rPr>
              <a:t>6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570" name="矩形 3"/>
          <p:cNvSpPr/>
          <p:nvPr/>
        </p:nvSpPr>
        <p:spPr>
          <a:xfrm>
            <a:off x="3721100" y="712788"/>
            <a:ext cx="5108575" cy="387350"/>
          </a:xfrm>
          <a:prstGeom prst="rect">
            <a:avLst/>
          </a:prstGeom>
          <a:noFill/>
          <a:ln w="9525">
            <a:noFill/>
          </a:ln>
        </p:spPr>
        <p:txBody>
          <a:bodyPr lIns="91419" tIns="45711" rIns="91419" bIns="45711">
            <a:spAutoFit/>
          </a:bodyPr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未按许可证规定的内容进行高处作业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矩形 16"/>
          <p:cNvSpPr/>
          <p:nvPr/>
        </p:nvSpPr>
        <p:spPr>
          <a:xfrm>
            <a:off x="695325" y="1700213"/>
            <a:ext cx="10801350" cy="423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Grp="1"/>
          </p:cNvSpPr>
          <p:nvPr>
            <p:ph idx="4294967295"/>
          </p:nvPr>
        </p:nvSpPr>
        <p:spPr>
          <a:xfrm>
            <a:off x="3684588" y="681038"/>
            <a:ext cx="5184775" cy="388937"/>
          </a:xfrm>
          <a:prstGeom prst="rect">
            <a:avLst/>
          </a:prstGeom>
          <a:noFill/>
          <a:ln w="9525">
            <a:noFill/>
          </a:ln>
        </p:spPr>
        <p:txBody>
          <a:bodyPr lIns="91419" tIns="45711" rIns="91419" bIns="45711">
            <a:spAutoFit/>
          </a:bodyPr>
          <a:p>
            <a:pPr algn="ctr" eaLnBrk="1" hangingPunct="1">
              <a:lnSpc>
                <a:spcPct val="80000"/>
              </a:lnSpc>
              <a:spcBef>
                <a:spcPct val="20000"/>
              </a:spcBef>
              <a:buNone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高处作业未进行工作前安全分析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67588" name="Picture 4" descr="xin_032010707090578118386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9963" y="1928813"/>
            <a:ext cx="3959225" cy="2633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89" name="Picture 6" descr="xin_042010707090550020473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238" y="1925638"/>
            <a:ext cx="3919537" cy="260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0" name="Picture 7" descr="xin_042010707090514020142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925" y="1928813"/>
            <a:ext cx="1752600" cy="2633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3000375" y="415925"/>
            <a:ext cx="720725" cy="720725"/>
          </a:xfrm>
          <a:custGeom>
            <a:avLst/>
            <a:gdLst>
              <a:gd name="connsiteX0" fmla="*/ 0 w 720502"/>
              <a:gd name="connsiteY0" fmla="*/ 0 h 720502"/>
              <a:gd name="connsiteX1" fmla="*/ 720502 w 720502"/>
              <a:gd name="connsiteY1" fmla="*/ 0 h 720502"/>
              <a:gd name="connsiteX2" fmla="*/ 720502 w 720502"/>
              <a:gd name="connsiteY2" fmla="*/ 270661 h 720502"/>
              <a:gd name="connsiteX3" fmla="*/ 630439 w 720502"/>
              <a:gd name="connsiteY3" fmla="*/ 414087 h 720502"/>
              <a:gd name="connsiteX4" fmla="*/ 630439 w 720502"/>
              <a:gd name="connsiteY4" fmla="*/ 90063 h 720502"/>
              <a:gd name="connsiteX5" fmla="*/ 90063 w 720502"/>
              <a:gd name="connsiteY5" fmla="*/ 90063 h 720502"/>
              <a:gd name="connsiteX6" fmla="*/ 90063 w 720502"/>
              <a:gd name="connsiteY6" fmla="*/ 630439 h 720502"/>
              <a:gd name="connsiteX7" fmla="*/ 494583 w 720502"/>
              <a:gd name="connsiteY7" fmla="*/ 630439 h 720502"/>
              <a:gd name="connsiteX8" fmla="*/ 438029 w 720502"/>
              <a:gd name="connsiteY8" fmla="*/ 720502 h 720502"/>
              <a:gd name="connsiteX9" fmla="*/ 0 w 720502"/>
              <a:gd name="connsiteY9" fmla="*/ 720502 h 7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502" h="720502">
                <a:moveTo>
                  <a:pt x="0" y="0"/>
                </a:moveTo>
                <a:lnTo>
                  <a:pt x="720502" y="0"/>
                </a:lnTo>
                <a:lnTo>
                  <a:pt x="720502" y="270661"/>
                </a:lnTo>
                <a:lnTo>
                  <a:pt x="630439" y="414087"/>
                </a:lnTo>
                <a:lnTo>
                  <a:pt x="630439" y="90063"/>
                </a:lnTo>
                <a:lnTo>
                  <a:pt x="90063" y="90063"/>
                </a:lnTo>
                <a:lnTo>
                  <a:pt x="90063" y="630439"/>
                </a:lnTo>
                <a:lnTo>
                  <a:pt x="494583" y="630439"/>
                </a:lnTo>
                <a:lnTo>
                  <a:pt x="438029" y="720502"/>
                </a:lnTo>
                <a:lnTo>
                  <a:pt x="0" y="7205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3432175" y="622300"/>
            <a:ext cx="5689600" cy="504825"/>
          </a:xfrm>
          <a:prstGeom prst="parallelogram">
            <a:avLst>
              <a:gd name="adj" fmla="val 6279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144838" y="514350"/>
            <a:ext cx="4318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宋体" panose="02010600030101010101" pitchFamily="2" charset="-122"/>
                <a:cs typeface="+mn-cs"/>
              </a:rPr>
              <a:t>7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596" name="矩形 2"/>
          <p:cNvSpPr/>
          <p:nvPr/>
        </p:nvSpPr>
        <p:spPr>
          <a:xfrm>
            <a:off x="1206500" y="4727575"/>
            <a:ext cx="9945688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作业前由作业单位提出申请，作业单位现场负责人应实地管理作业许可所涵盖的工作，对作业许可证填写的内容签字确认并组织开展安全工作分析，制定坠落防控措施。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695325" y="1700213"/>
            <a:ext cx="10801350" cy="423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8611" name="Rectangle 2"/>
          <p:cNvSpPr>
            <a:spLocks noGrp="1"/>
          </p:cNvSpPr>
          <p:nvPr>
            <p:ph idx="4294967295"/>
          </p:nvPr>
        </p:nvSpPr>
        <p:spPr>
          <a:xfrm>
            <a:off x="3721100" y="708025"/>
            <a:ext cx="5057775" cy="387350"/>
          </a:xfrm>
          <a:prstGeom prst="rect">
            <a:avLst/>
          </a:prstGeom>
          <a:noFill/>
          <a:ln w="9525">
            <a:noFill/>
          </a:ln>
        </p:spPr>
        <p:txBody>
          <a:bodyPr lIns="91419" tIns="45711" rIns="91419" bIns="45711">
            <a:spAutoFit/>
          </a:bodyPr>
          <a:p>
            <a:pPr algn="ctr" eaLnBrk="1" hangingPunct="1">
              <a:lnSpc>
                <a:spcPct val="80000"/>
              </a:lnSpc>
              <a:spcBef>
                <a:spcPct val="20000"/>
              </a:spcBef>
              <a:buNone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用绳子捆在腰部代替全身式安全带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68612" name="Picture 5" descr="xin_502010707093023413176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4563" y="1944688"/>
            <a:ext cx="6486525" cy="3744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8615" name="矩形 1"/>
          <p:cNvSpPr/>
          <p:nvPr/>
        </p:nvSpPr>
        <p:spPr>
          <a:xfrm>
            <a:off x="7604125" y="2108200"/>
            <a:ext cx="3687763" cy="3416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身式安全带使用前应进行检查，安全带应系在施工作业处的上方牢固构件上，不得系挂在有尖锐棱角的部位。安全带系挂点下方应有足够的净空，如净空不足可短系使用。安全带应高挂低用，不得采用低于肩部水平的系挂方式。禁止用绳子捆在腰部代替全身式安全带。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000375" y="415925"/>
            <a:ext cx="720725" cy="720725"/>
          </a:xfrm>
          <a:custGeom>
            <a:avLst/>
            <a:gdLst>
              <a:gd name="connsiteX0" fmla="*/ 0 w 720502"/>
              <a:gd name="connsiteY0" fmla="*/ 0 h 720502"/>
              <a:gd name="connsiteX1" fmla="*/ 720502 w 720502"/>
              <a:gd name="connsiteY1" fmla="*/ 0 h 720502"/>
              <a:gd name="connsiteX2" fmla="*/ 720502 w 720502"/>
              <a:gd name="connsiteY2" fmla="*/ 270661 h 720502"/>
              <a:gd name="connsiteX3" fmla="*/ 630439 w 720502"/>
              <a:gd name="connsiteY3" fmla="*/ 414087 h 720502"/>
              <a:gd name="connsiteX4" fmla="*/ 630439 w 720502"/>
              <a:gd name="connsiteY4" fmla="*/ 90063 h 720502"/>
              <a:gd name="connsiteX5" fmla="*/ 90063 w 720502"/>
              <a:gd name="connsiteY5" fmla="*/ 90063 h 720502"/>
              <a:gd name="connsiteX6" fmla="*/ 90063 w 720502"/>
              <a:gd name="connsiteY6" fmla="*/ 630439 h 720502"/>
              <a:gd name="connsiteX7" fmla="*/ 494583 w 720502"/>
              <a:gd name="connsiteY7" fmla="*/ 630439 h 720502"/>
              <a:gd name="connsiteX8" fmla="*/ 438029 w 720502"/>
              <a:gd name="connsiteY8" fmla="*/ 720502 h 720502"/>
              <a:gd name="connsiteX9" fmla="*/ 0 w 720502"/>
              <a:gd name="connsiteY9" fmla="*/ 720502 h 7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502" h="720502">
                <a:moveTo>
                  <a:pt x="0" y="0"/>
                </a:moveTo>
                <a:lnTo>
                  <a:pt x="720502" y="0"/>
                </a:lnTo>
                <a:lnTo>
                  <a:pt x="720502" y="270661"/>
                </a:lnTo>
                <a:lnTo>
                  <a:pt x="630439" y="414087"/>
                </a:lnTo>
                <a:lnTo>
                  <a:pt x="630439" y="90063"/>
                </a:lnTo>
                <a:lnTo>
                  <a:pt x="90063" y="90063"/>
                </a:lnTo>
                <a:lnTo>
                  <a:pt x="90063" y="630439"/>
                </a:lnTo>
                <a:lnTo>
                  <a:pt x="494583" y="630439"/>
                </a:lnTo>
                <a:lnTo>
                  <a:pt x="438029" y="720502"/>
                </a:lnTo>
                <a:lnTo>
                  <a:pt x="0" y="7205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3432175" y="622300"/>
            <a:ext cx="5689600" cy="504825"/>
          </a:xfrm>
          <a:prstGeom prst="parallelogram">
            <a:avLst>
              <a:gd name="adj" fmla="val 6279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44838" y="514350"/>
            <a:ext cx="4318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宋体" panose="02010600030101010101" pitchFamily="2" charset="-122"/>
                <a:cs typeface="+mn-cs"/>
              </a:rPr>
              <a:t>8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矩形 14"/>
          <p:cNvSpPr/>
          <p:nvPr/>
        </p:nvSpPr>
        <p:spPr>
          <a:xfrm>
            <a:off x="695325" y="1700213"/>
            <a:ext cx="10801350" cy="423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9635" name="Picture 5" descr="IMG_1829"/>
          <p:cNvPicPr>
            <a:picLocks noChangeAspect="1"/>
          </p:cNvPicPr>
          <p:nvPr/>
        </p:nvPicPr>
        <p:blipFill>
          <a:blip r:embed="rId1"/>
          <a:srcRect l="7834" b="13452"/>
          <a:stretch>
            <a:fillRect/>
          </a:stretch>
        </p:blipFill>
        <p:spPr>
          <a:xfrm>
            <a:off x="911225" y="1939925"/>
            <a:ext cx="5330825" cy="3754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3000375" y="415925"/>
            <a:ext cx="720725" cy="720725"/>
          </a:xfrm>
          <a:custGeom>
            <a:avLst/>
            <a:gdLst>
              <a:gd name="connsiteX0" fmla="*/ 0 w 720502"/>
              <a:gd name="connsiteY0" fmla="*/ 0 h 720502"/>
              <a:gd name="connsiteX1" fmla="*/ 720502 w 720502"/>
              <a:gd name="connsiteY1" fmla="*/ 0 h 720502"/>
              <a:gd name="connsiteX2" fmla="*/ 720502 w 720502"/>
              <a:gd name="connsiteY2" fmla="*/ 270661 h 720502"/>
              <a:gd name="connsiteX3" fmla="*/ 630439 w 720502"/>
              <a:gd name="connsiteY3" fmla="*/ 414087 h 720502"/>
              <a:gd name="connsiteX4" fmla="*/ 630439 w 720502"/>
              <a:gd name="connsiteY4" fmla="*/ 90063 h 720502"/>
              <a:gd name="connsiteX5" fmla="*/ 90063 w 720502"/>
              <a:gd name="connsiteY5" fmla="*/ 90063 h 720502"/>
              <a:gd name="connsiteX6" fmla="*/ 90063 w 720502"/>
              <a:gd name="connsiteY6" fmla="*/ 630439 h 720502"/>
              <a:gd name="connsiteX7" fmla="*/ 494583 w 720502"/>
              <a:gd name="connsiteY7" fmla="*/ 630439 h 720502"/>
              <a:gd name="connsiteX8" fmla="*/ 438029 w 720502"/>
              <a:gd name="connsiteY8" fmla="*/ 720502 h 720502"/>
              <a:gd name="connsiteX9" fmla="*/ 0 w 720502"/>
              <a:gd name="connsiteY9" fmla="*/ 720502 h 7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502" h="720502">
                <a:moveTo>
                  <a:pt x="0" y="0"/>
                </a:moveTo>
                <a:lnTo>
                  <a:pt x="720502" y="0"/>
                </a:lnTo>
                <a:lnTo>
                  <a:pt x="720502" y="270661"/>
                </a:lnTo>
                <a:lnTo>
                  <a:pt x="630439" y="414087"/>
                </a:lnTo>
                <a:lnTo>
                  <a:pt x="630439" y="90063"/>
                </a:lnTo>
                <a:lnTo>
                  <a:pt x="90063" y="90063"/>
                </a:lnTo>
                <a:lnTo>
                  <a:pt x="90063" y="630439"/>
                </a:lnTo>
                <a:lnTo>
                  <a:pt x="494583" y="630439"/>
                </a:lnTo>
                <a:lnTo>
                  <a:pt x="438029" y="720502"/>
                </a:lnTo>
                <a:lnTo>
                  <a:pt x="0" y="7205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3432175" y="622300"/>
            <a:ext cx="5689600" cy="504825"/>
          </a:xfrm>
          <a:prstGeom prst="parallelogram">
            <a:avLst>
              <a:gd name="adj" fmla="val 6279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44838" y="514350"/>
            <a:ext cx="4318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宋体" panose="02010600030101010101" pitchFamily="2" charset="-122"/>
                <a:cs typeface="+mn-cs"/>
              </a:rPr>
              <a:t>9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641" name="矩形 3"/>
          <p:cNvSpPr/>
          <p:nvPr/>
        </p:nvSpPr>
        <p:spPr>
          <a:xfrm>
            <a:off x="4568825" y="681038"/>
            <a:ext cx="3263900" cy="387350"/>
          </a:xfrm>
          <a:prstGeom prst="rect">
            <a:avLst/>
          </a:prstGeom>
          <a:noFill/>
          <a:ln w="9525">
            <a:noFill/>
          </a:ln>
        </p:spPr>
        <p:txBody>
          <a:bodyPr lIns="91419" tIns="45711" rIns="91419" bIns="45711">
            <a:spAutoFit/>
          </a:bodyPr>
          <a:p>
            <a:pPr marL="228600" indent="-228600"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安全网未定期进行检查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9642" name="矩形 4"/>
          <p:cNvSpPr/>
          <p:nvPr/>
        </p:nvSpPr>
        <p:spPr>
          <a:xfrm>
            <a:off x="6745288" y="2846388"/>
            <a:ext cx="4248150" cy="1939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安全网是防止坠落的最后措施。安全网应每周至少检查一次磨损、损坏和老化情况。掉入安全网的材料、构件和工具应及时予以清除。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695325" y="1700213"/>
            <a:ext cx="10801350" cy="423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0659" name="Picture 25" descr="图片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8" y="1951038"/>
            <a:ext cx="3937000" cy="2917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0" name="Picture 5"/>
          <p:cNvPicPr>
            <a:picLocks noChangeAspect="1"/>
          </p:cNvPicPr>
          <p:nvPr/>
        </p:nvPicPr>
        <p:blipFill>
          <a:blip r:embed="rId3"/>
          <a:srcRect r="5193"/>
          <a:stretch>
            <a:fillRect/>
          </a:stretch>
        </p:blipFill>
        <p:spPr>
          <a:xfrm>
            <a:off x="7032625" y="1974850"/>
            <a:ext cx="3835400" cy="2894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3000375" y="415925"/>
            <a:ext cx="720725" cy="720725"/>
          </a:xfrm>
          <a:custGeom>
            <a:avLst/>
            <a:gdLst>
              <a:gd name="connsiteX0" fmla="*/ 0 w 720502"/>
              <a:gd name="connsiteY0" fmla="*/ 0 h 720502"/>
              <a:gd name="connsiteX1" fmla="*/ 720502 w 720502"/>
              <a:gd name="connsiteY1" fmla="*/ 0 h 720502"/>
              <a:gd name="connsiteX2" fmla="*/ 720502 w 720502"/>
              <a:gd name="connsiteY2" fmla="*/ 270661 h 720502"/>
              <a:gd name="connsiteX3" fmla="*/ 630439 w 720502"/>
              <a:gd name="connsiteY3" fmla="*/ 414087 h 720502"/>
              <a:gd name="connsiteX4" fmla="*/ 630439 w 720502"/>
              <a:gd name="connsiteY4" fmla="*/ 90063 h 720502"/>
              <a:gd name="connsiteX5" fmla="*/ 90063 w 720502"/>
              <a:gd name="connsiteY5" fmla="*/ 90063 h 720502"/>
              <a:gd name="connsiteX6" fmla="*/ 90063 w 720502"/>
              <a:gd name="connsiteY6" fmla="*/ 630439 h 720502"/>
              <a:gd name="connsiteX7" fmla="*/ 494583 w 720502"/>
              <a:gd name="connsiteY7" fmla="*/ 630439 h 720502"/>
              <a:gd name="connsiteX8" fmla="*/ 438029 w 720502"/>
              <a:gd name="connsiteY8" fmla="*/ 720502 h 720502"/>
              <a:gd name="connsiteX9" fmla="*/ 0 w 720502"/>
              <a:gd name="connsiteY9" fmla="*/ 720502 h 7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502" h="720502">
                <a:moveTo>
                  <a:pt x="0" y="0"/>
                </a:moveTo>
                <a:lnTo>
                  <a:pt x="720502" y="0"/>
                </a:lnTo>
                <a:lnTo>
                  <a:pt x="720502" y="270661"/>
                </a:lnTo>
                <a:lnTo>
                  <a:pt x="630439" y="414087"/>
                </a:lnTo>
                <a:lnTo>
                  <a:pt x="630439" y="90063"/>
                </a:lnTo>
                <a:lnTo>
                  <a:pt x="90063" y="90063"/>
                </a:lnTo>
                <a:lnTo>
                  <a:pt x="90063" y="630439"/>
                </a:lnTo>
                <a:lnTo>
                  <a:pt x="494583" y="630439"/>
                </a:lnTo>
                <a:lnTo>
                  <a:pt x="438029" y="720502"/>
                </a:lnTo>
                <a:lnTo>
                  <a:pt x="0" y="7205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3432175" y="622300"/>
            <a:ext cx="5689600" cy="504825"/>
          </a:xfrm>
          <a:prstGeom prst="parallelogram">
            <a:avLst>
              <a:gd name="adj" fmla="val 6279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73400" y="514350"/>
            <a:ext cx="57626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宋体" panose="02010600030101010101" pitchFamily="2" charset="-122"/>
                <a:cs typeface="+mn-cs"/>
              </a:rPr>
              <a:t>10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666" name="矩形 3"/>
          <p:cNvSpPr/>
          <p:nvPr/>
        </p:nvSpPr>
        <p:spPr>
          <a:xfrm>
            <a:off x="4311650" y="711200"/>
            <a:ext cx="3568700" cy="387350"/>
          </a:xfrm>
          <a:prstGeom prst="rect">
            <a:avLst/>
          </a:prstGeom>
          <a:noFill/>
          <a:ln w="9525">
            <a:noFill/>
          </a:ln>
        </p:spPr>
        <p:txBody>
          <a:bodyPr lIns="91419" tIns="45711" rIns="91419" bIns="45711">
            <a:spAutoFit/>
          </a:bodyPr>
          <a:p>
            <a:pPr marL="228600" indent="-228600"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未使用自动收缩式救生索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0667" name="矩形 4"/>
          <p:cNvSpPr/>
          <p:nvPr/>
        </p:nvSpPr>
        <p:spPr>
          <a:xfrm>
            <a:off x="979488" y="4916488"/>
            <a:ext cx="10233025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在屋顶、脚手架、贮罐、塔、容器、人孔等处作业时，应考虑使用自动收缩式救生索。在攀登垂直固定梯子、移动式梯子及升降平台等设施时，也应考虑使用自动收缩式救生索。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矩形 14"/>
          <p:cNvSpPr/>
          <p:nvPr/>
        </p:nvSpPr>
        <p:spPr>
          <a:xfrm>
            <a:off x="695325" y="1700213"/>
            <a:ext cx="10801350" cy="423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683" name="Rectangle 2"/>
          <p:cNvSpPr>
            <a:spLocks noGrp="1"/>
          </p:cNvSpPr>
          <p:nvPr>
            <p:ph idx="4294967295"/>
          </p:nvPr>
        </p:nvSpPr>
        <p:spPr>
          <a:xfrm>
            <a:off x="3540125" y="703263"/>
            <a:ext cx="5472113" cy="388937"/>
          </a:xfrm>
          <a:prstGeom prst="rect">
            <a:avLst/>
          </a:prstGeom>
          <a:noFill/>
          <a:ln w="9525">
            <a:noFill/>
          </a:ln>
        </p:spPr>
        <p:txBody>
          <a:bodyPr lIns="91419" tIns="45711" rIns="91419" bIns="45711">
            <a:spAutoFit/>
          </a:bodyPr>
          <a:p>
            <a:pPr algn="ctr" eaLnBrk="1" hangingPunct="1">
              <a:lnSpc>
                <a:spcPct val="80000"/>
              </a:lnSpc>
              <a:spcBef>
                <a:spcPct val="20000"/>
              </a:spcBef>
              <a:buNone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分层高处作业，中间无隔离措施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71684" name="Picture 5" descr="DSC014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5688" y="1898650"/>
            <a:ext cx="2862262" cy="381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5" name="Picture 6" descr="DSCN00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313" y="1898650"/>
            <a:ext cx="2857500" cy="381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3000375" y="415925"/>
            <a:ext cx="720725" cy="720725"/>
          </a:xfrm>
          <a:custGeom>
            <a:avLst/>
            <a:gdLst>
              <a:gd name="connsiteX0" fmla="*/ 0 w 720502"/>
              <a:gd name="connsiteY0" fmla="*/ 0 h 720502"/>
              <a:gd name="connsiteX1" fmla="*/ 720502 w 720502"/>
              <a:gd name="connsiteY1" fmla="*/ 0 h 720502"/>
              <a:gd name="connsiteX2" fmla="*/ 720502 w 720502"/>
              <a:gd name="connsiteY2" fmla="*/ 270661 h 720502"/>
              <a:gd name="connsiteX3" fmla="*/ 630439 w 720502"/>
              <a:gd name="connsiteY3" fmla="*/ 414087 h 720502"/>
              <a:gd name="connsiteX4" fmla="*/ 630439 w 720502"/>
              <a:gd name="connsiteY4" fmla="*/ 90063 h 720502"/>
              <a:gd name="connsiteX5" fmla="*/ 90063 w 720502"/>
              <a:gd name="connsiteY5" fmla="*/ 90063 h 720502"/>
              <a:gd name="connsiteX6" fmla="*/ 90063 w 720502"/>
              <a:gd name="connsiteY6" fmla="*/ 630439 h 720502"/>
              <a:gd name="connsiteX7" fmla="*/ 494583 w 720502"/>
              <a:gd name="connsiteY7" fmla="*/ 630439 h 720502"/>
              <a:gd name="connsiteX8" fmla="*/ 438029 w 720502"/>
              <a:gd name="connsiteY8" fmla="*/ 720502 h 720502"/>
              <a:gd name="connsiteX9" fmla="*/ 0 w 720502"/>
              <a:gd name="connsiteY9" fmla="*/ 720502 h 7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502" h="720502">
                <a:moveTo>
                  <a:pt x="0" y="0"/>
                </a:moveTo>
                <a:lnTo>
                  <a:pt x="720502" y="0"/>
                </a:lnTo>
                <a:lnTo>
                  <a:pt x="720502" y="270661"/>
                </a:lnTo>
                <a:lnTo>
                  <a:pt x="630439" y="414087"/>
                </a:lnTo>
                <a:lnTo>
                  <a:pt x="630439" y="90063"/>
                </a:lnTo>
                <a:lnTo>
                  <a:pt x="90063" y="90063"/>
                </a:lnTo>
                <a:lnTo>
                  <a:pt x="90063" y="630439"/>
                </a:lnTo>
                <a:lnTo>
                  <a:pt x="494583" y="630439"/>
                </a:lnTo>
                <a:lnTo>
                  <a:pt x="438029" y="720502"/>
                </a:lnTo>
                <a:lnTo>
                  <a:pt x="0" y="7205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3432175" y="622300"/>
            <a:ext cx="5689600" cy="504825"/>
          </a:xfrm>
          <a:prstGeom prst="parallelogram">
            <a:avLst>
              <a:gd name="adj" fmla="val 6279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73400" y="514350"/>
            <a:ext cx="57626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宋体" panose="02010600030101010101" pitchFamily="2" charset="-122"/>
                <a:cs typeface="+mn-cs"/>
              </a:rPr>
              <a:t>11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691" name="矩形 2"/>
          <p:cNvSpPr/>
          <p:nvPr/>
        </p:nvSpPr>
        <p:spPr>
          <a:xfrm>
            <a:off x="7554913" y="2700338"/>
            <a:ext cx="3586162" cy="2400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禁止上下垂直进行高处作业，如需分层进行作业，中间应有隔离措施。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以上的高处作业与地面联系应设有相应的通讯装置。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矩形 10"/>
          <p:cNvSpPr/>
          <p:nvPr/>
        </p:nvSpPr>
        <p:spPr>
          <a:xfrm>
            <a:off x="695325" y="1700213"/>
            <a:ext cx="10801350" cy="423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2707" name="Picture 26" descr="DSC007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1225" y="2030413"/>
            <a:ext cx="3327400" cy="3609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8" name="Picture 21" descr="楼梯临边缺口无防护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225" y="2030413"/>
            <a:ext cx="3900488" cy="3609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3000375" y="415925"/>
            <a:ext cx="720725" cy="720725"/>
          </a:xfrm>
          <a:custGeom>
            <a:avLst/>
            <a:gdLst>
              <a:gd name="connsiteX0" fmla="*/ 0 w 720502"/>
              <a:gd name="connsiteY0" fmla="*/ 0 h 720502"/>
              <a:gd name="connsiteX1" fmla="*/ 720502 w 720502"/>
              <a:gd name="connsiteY1" fmla="*/ 0 h 720502"/>
              <a:gd name="connsiteX2" fmla="*/ 720502 w 720502"/>
              <a:gd name="connsiteY2" fmla="*/ 270661 h 720502"/>
              <a:gd name="connsiteX3" fmla="*/ 630439 w 720502"/>
              <a:gd name="connsiteY3" fmla="*/ 414087 h 720502"/>
              <a:gd name="connsiteX4" fmla="*/ 630439 w 720502"/>
              <a:gd name="connsiteY4" fmla="*/ 90063 h 720502"/>
              <a:gd name="connsiteX5" fmla="*/ 90063 w 720502"/>
              <a:gd name="connsiteY5" fmla="*/ 90063 h 720502"/>
              <a:gd name="connsiteX6" fmla="*/ 90063 w 720502"/>
              <a:gd name="connsiteY6" fmla="*/ 630439 h 720502"/>
              <a:gd name="connsiteX7" fmla="*/ 494583 w 720502"/>
              <a:gd name="connsiteY7" fmla="*/ 630439 h 720502"/>
              <a:gd name="connsiteX8" fmla="*/ 438029 w 720502"/>
              <a:gd name="connsiteY8" fmla="*/ 720502 h 720502"/>
              <a:gd name="connsiteX9" fmla="*/ 0 w 720502"/>
              <a:gd name="connsiteY9" fmla="*/ 720502 h 7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502" h="720502">
                <a:moveTo>
                  <a:pt x="0" y="0"/>
                </a:moveTo>
                <a:lnTo>
                  <a:pt x="720502" y="0"/>
                </a:lnTo>
                <a:lnTo>
                  <a:pt x="720502" y="270661"/>
                </a:lnTo>
                <a:lnTo>
                  <a:pt x="630439" y="414087"/>
                </a:lnTo>
                <a:lnTo>
                  <a:pt x="630439" y="90063"/>
                </a:lnTo>
                <a:lnTo>
                  <a:pt x="90063" y="90063"/>
                </a:lnTo>
                <a:lnTo>
                  <a:pt x="90063" y="630439"/>
                </a:lnTo>
                <a:lnTo>
                  <a:pt x="494583" y="630439"/>
                </a:lnTo>
                <a:lnTo>
                  <a:pt x="438029" y="720502"/>
                </a:lnTo>
                <a:lnTo>
                  <a:pt x="0" y="7205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3432175" y="622300"/>
            <a:ext cx="5689600" cy="504825"/>
          </a:xfrm>
          <a:prstGeom prst="parallelogram">
            <a:avLst>
              <a:gd name="adj" fmla="val 6279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073400" y="514350"/>
            <a:ext cx="57626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宋体" panose="02010600030101010101" pitchFamily="2" charset="-122"/>
                <a:cs typeface="+mn-cs"/>
              </a:rPr>
              <a:t>12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714" name="矩形 3"/>
          <p:cNvSpPr/>
          <p:nvPr/>
        </p:nvSpPr>
        <p:spPr>
          <a:xfrm>
            <a:off x="4383088" y="681038"/>
            <a:ext cx="3568700" cy="387350"/>
          </a:xfrm>
          <a:prstGeom prst="rect">
            <a:avLst/>
          </a:prstGeom>
          <a:noFill/>
          <a:ln w="9525">
            <a:noFill/>
          </a:ln>
        </p:spPr>
        <p:txBody>
          <a:bodyPr lIns="91419" tIns="45711" rIns="91419" bIns="45711">
            <a:spAutoFit/>
          </a:bodyPr>
          <a:p>
            <a:pPr marL="228600" indent="-228600"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高处临边未采取防护措施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2715" name="矩形 4"/>
          <p:cNvSpPr/>
          <p:nvPr/>
        </p:nvSpPr>
        <p:spPr>
          <a:xfrm>
            <a:off x="8567738" y="2154238"/>
            <a:ext cx="2728912" cy="3324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应避免临边作业，尽可能在地面预制好装设缆绳、护栏等设施的固定点，避免在高处进行作业。如必须进行临边作业时，必须采取可靠的防护措施。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圆角矩形 12"/>
          <p:cNvSpPr/>
          <p:nvPr/>
        </p:nvSpPr>
        <p:spPr>
          <a:xfrm>
            <a:off x="8112125" y="823913"/>
            <a:ext cx="3384550" cy="5184775"/>
          </a:xfrm>
          <a:prstGeom prst="roundRect">
            <a:avLst>
              <a:gd name="adj" fmla="val 1852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7098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4894263"/>
            <a:ext cx="5041900" cy="400050"/>
          </a:xfrm>
        </p:spPr>
        <p:txBody>
          <a:bodyPr wrap="square">
            <a:spAutoFit/>
          </a:bodyPr>
          <a:lstStyle/>
          <a:p>
            <a:pPr marL="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可能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坠落范围内最低处的水平面。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6628" name="Picture 11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6588" y="971550"/>
            <a:ext cx="3076575" cy="2317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7101" name="Picture 13" descr="DSC08068-1"/>
          <p:cNvPicPr>
            <a:picLocks noChangeAspect="1"/>
          </p:cNvPicPr>
          <p:nvPr/>
        </p:nvPicPr>
        <p:blipFill>
          <a:blip r:embed="rId2"/>
          <a:srcRect t="-2" b="39653"/>
          <a:stretch>
            <a:fillRect/>
          </a:stretch>
        </p:blipFill>
        <p:spPr>
          <a:xfrm>
            <a:off x="8256588" y="3389313"/>
            <a:ext cx="3076575" cy="2474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0150" y="1397000"/>
            <a:ext cx="14144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高处作业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82625" y="1331913"/>
            <a:ext cx="2449513" cy="590550"/>
          </a:xfrm>
          <a:prstGeom prst="roundRect">
            <a:avLst>
              <a:gd name="adj" fmla="val 12366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2625" y="2198688"/>
            <a:ext cx="67818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是在坠落高度基准面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2m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以上（含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2m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）位置进行的作业。按规范设置有护栏的固定设备、平台除外。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82625" y="3994150"/>
            <a:ext cx="2449513" cy="590550"/>
          </a:xfrm>
          <a:prstGeom prst="roundRect">
            <a:avLst>
              <a:gd name="adj" fmla="val 12366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2175" y="4064000"/>
            <a:ext cx="20304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坠落高度基准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695325" y="1700213"/>
            <a:ext cx="10801350" cy="423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3731" name="Picture 4" descr="DSCN00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5688" y="1908175"/>
            <a:ext cx="5003800" cy="3752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3000375" y="415925"/>
            <a:ext cx="720725" cy="720725"/>
          </a:xfrm>
          <a:custGeom>
            <a:avLst/>
            <a:gdLst>
              <a:gd name="connsiteX0" fmla="*/ 0 w 720502"/>
              <a:gd name="connsiteY0" fmla="*/ 0 h 720502"/>
              <a:gd name="connsiteX1" fmla="*/ 720502 w 720502"/>
              <a:gd name="connsiteY1" fmla="*/ 0 h 720502"/>
              <a:gd name="connsiteX2" fmla="*/ 720502 w 720502"/>
              <a:gd name="connsiteY2" fmla="*/ 270661 h 720502"/>
              <a:gd name="connsiteX3" fmla="*/ 630439 w 720502"/>
              <a:gd name="connsiteY3" fmla="*/ 414087 h 720502"/>
              <a:gd name="connsiteX4" fmla="*/ 630439 w 720502"/>
              <a:gd name="connsiteY4" fmla="*/ 90063 h 720502"/>
              <a:gd name="connsiteX5" fmla="*/ 90063 w 720502"/>
              <a:gd name="connsiteY5" fmla="*/ 90063 h 720502"/>
              <a:gd name="connsiteX6" fmla="*/ 90063 w 720502"/>
              <a:gd name="connsiteY6" fmla="*/ 630439 h 720502"/>
              <a:gd name="connsiteX7" fmla="*/ 494583 w 720502"/>
              <a:gd name="connsiteY7" fmla="*/ 630439 h 720502"/>
              <a:gd name="connsiteX8" fmla="*/ 438029 w 720502"/>
              <a:gd name="connsiteY8" fmla="*/ 720502 h 720502"/>
              <a:gd name="connsiteX9" fmla="*/ 0 w 720502"/>
              <a:gd name="connsiteY9" fmla="*/ 720502 h 7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502" h="720502">
                <a:moveTo>
                  <a:pt x="0" y="0"/>
                </a:moveTo>
                <a:lnTo>
                  <a:pt x="720502" y="0"/>
                </a:lnTo>
                <a:lnTo>
                  <a:pt x="720502" y="270661"/>
                </a:lnTo>
                <a:lnTo>
                  <a:pt x="630439" y="414087"/>
                </a:lnTo>
                <a:lnTo>
                  <a:pt x="630439" y="90063"/>
                </a:lnTo>
                <a:lnTo>
                  <a:pt x="90063" y="90063"/>
                </a:lnTo>
                <a:lnTo>
                  <a:pt x="90063" y="630439"/>
                </a:lnTo>
                <a:lnTo>
                  <a:pt x="494583" y="630439"/>
                </a:lnTo>
                <a:lnTo>
                  <a:pt x="438029" y="720502"/>
                </a:lnTo>
                <a:lnTo>
                  <a:pt x="0" y="7205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3432175" y="622300"/>
            <a:ext cx="5689600" cy="504825"/>
          </a:xfrm>
          <a:prstGeom prst="parallelogram">
            <a:avLst>
              <a:gd name="adj" fmla="val 6279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73400" y="514350"/>
            <a:ext cx="57626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宋体" panose="02010600030101010101" pitchFamily="2" charset="-122"/>
                <a:cs typeface="+mn-cs"/>
              </a:rPr>
              <a:t>13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737" name="矩形 3"/>
          <p:cNvSpPr/>
          <p:nvPr/>
        </p:nvSpPr>
        <p:spPr>
          <a:xfrm>
            <a:off x="3260725" y="742950"/>
            <a:ext cx="6032500" cy="339725"/>
          </a:xfrm>
          <a:prstGeom prst="rect">
            <a:avLst/>
          </a:prstGeom>
          <a:noFill/>
          <a:ln w="9525">
            <a:noFill/>
          </a:ln>
        </p:spPr>
        <p:txBody>
          <a:bodyPr lIns="91419" tIns="45711" rIns="91419" bIns="45711">
            <a:spAutoFit/>
          </a:bodyPr>
          <a:p>
            <a:pPr marL="228600" indent="-228600"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作业人员未接受培训、未组织现场安全交底</a:t>
            </a:r>
            <a:endParaRPr lang="zh-CN" altLang="en-US" sz="20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3738" name="矩形 4"/>
          <p:cNvSpPr/>
          <p:nvPr/>
        </p:nvSpPr>
        <p:spPr>
          <a:xfrm>
            <a:off x="6383338" y="2846388"/>
            <a:ext cx="4789487" cy="1939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承包商的义务和权利：负责对本单位（包括分包商）管理人员、现场施工作业人员“五会”达标、相关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HSE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标准规范的培训和考核，将考核结果报发包方备案；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矩形 14"/>
          <p:cNvSpPr/>
          <p:nvPr/>
        </p:nvSpPr>
        <p:spPr>
          <a:xfrm>
            <a:off x="695325" y="1700213"/>
            <a:ext cx="10801350" cy="423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4755" name="Picture 4" descr="IMG_00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5688" y="1873250"/>
            <a:ext cx="3349625" cy="3859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000375" y="415925"/>
            <a:ext cx="720725" cy="720725"/>
          </a:xfrm>
          <a:custGeom>
            <a:avLst/>
            <a:gdLst>
              <a:gd name="connsiteX0" fmla="*/ 0 w 720502"/>
              <a:gd name="connsiteY0" fmla="*/ 0 h 720502"/>
              <a:gd name="connsiteX1" fmla="*/ 720502 w 720502"/>
              <a:gd name="connsiteY1" fmla="*/ 0 h 720502"/>
              <a:gd name="connsiteX2" fmla="*/ 720502 w 720502"/>
              <a:gd name="connsiteY2" fmla="*/ 270661 h 720502"/>
              <a:gd name="connsiteX3" fmla="*/ 630439 w 720502"/>
              <a:gd name="connsiteY3" fmla="*/ 414087 h 720502"/>
              <a:gd name="connsiteX4" fmla="*/ 630439 w 720502"/>
              <a:gd name="connsiteY4" fmla="*/ 90063 h 720502"/>
              <a:gd name="connsiteX5" fmla="*/ 90063 w 720502"/>
              <a:gd name="connsiteY5" fmla="*/ 90063 h 720502"/>
              <a:gd name="connsiteX6" fmla="*/ 90063 w 720502"/>
              <a:gd name="connsiteY6" fmla="*/ 630439 h 720502"/>
              <a:gd name="connsiteX7" fmla="*/ 494583 w 720502"/>
              <a:gd name="connsiteY7" fmla="*/ 630439 h 720502"/>
              <a:gd name="connsiteX8" fmla="*/ 438029 w 720502"/>
              <a:gd name="connsiteY8" fmla="*/ 720502 h 720502"/>
              <a:gd name="connsiteX9" fmla="*/ 0 w 720502"/>
              <a:gd name="connsiteY9" fmla="*/ 720502 h 7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502" h="720502">
                <a:moveTo>
                  <a:pt x="0" y="0"/>
                </a:moveTo>
                <a:lnTo>
                  <a:pt x="720502" y="0"/>
                </a:lnTo>
                <a:lnTo>
                  <a:pt x="720502" y="270661"/>
                </a:lnTo>
                <a:lnTo>
                  <a:pt x="630439" y="414087"/>
                </a:lnTo>
                <a:lnTo>
                  <a:pt x="630439" y="90063"/>
                </a:lnTo>
                <a:lnTo>
                  <a:pt x="90063" y="90063"/>
                </a:lnTo>
                <a:lnTo>
                  <a:pt x="90063" y="630439"/>
                </a:lnTo>
                <a:lnTo>
                  <a:pt x="494583" y="630439"/>
                </a:lnTo>
                <a:lnTo>
                  <a:pt x="438029" y="720502"/>
                </a:lnTo>
                <a:lnTo>
                  <a:pt x="0" y="7205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3432175" y="622300"/>
            <a:ext cx="5689600" cy="504825"/>
          </a:xfrm>
          <a:prstGeom prst="parallelogram">
            <a:avLst>
              <a:gd name="adj" fmla="val 6279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73400" y="514350"/>
            <a:ext cx="57626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宋体" panose="02010600030101010101" pitchFamily="2" charset="-122"/>
                <a:cs typeface="+mn-cs"/>
              </a:rPr>
              <a:t>14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61" name="矩形 3"/>
          <p:cNvSpPr/>
          <p:nvPr/>
        </p:nvSpPr>
        <p:spPr>
          <a:xfrm>
            <a:off x="4713288" y="717550"/>
            <a:ext cx="3054350" cy="387350"/>
          </a:xfrm>
          <a:prstGeom prst="rect">
            <a:avLst/>
          </a:prstGeom>
          <a:noFill/>
          <a:ln w="9525">
            <a:noFill/>
          </a:ln>
        </p:spPr>
        <p:txBody>
          <a:bodyPr lIns="91419" tIns="45711" rIns="91419" bIns="45711">
            <a:spAutoFit/>
          </a:bodyPr>
          <a:p>
            <a:pPr marL="228600" indent="-228600"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高处作业无人监护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4762" name="矩形 4"/>
          <p:cNvSpPr/>
          <p:nvPr/>
        </p:nvSpPr>
        <p:spPr>
          <a:xfrm>
            <a:off x="4897438" y="3078163"/>
            <a:ext cx="6096000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禁止投掷工具、材料和杂物等，工具应有防掉绳并放入工具袋内。所用材料应堆放平稳，作业点下方应设安全警戒区，具有明显警戒标志，并设专人监护。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695325" y="1700213"/>
            <a:ext cx="10801350" cy="423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5779" name="Text Box 3"/>
          <p:cNvSpPr txBox="1"/>
          <p:nvPr/>
        </p:nvSpPr>
        <p:spPr>
          <a:xfrm>
            <a:off x="3360738" y="673100"/>
            <a:ext cx="5759450" cy="384175"/>
          </a:xfrm>
          <a:prstGeom prst="rect">
            <a:avLst/>
          </a:prstGeom>
          <a:noFill/>
          <a:ln w="9525">
            <a:noFill/>
          </a:ln>
        </p:spPr>
        <p:txBody>
          <a:bodyPr lIns="91419" tIns="45711" rIns="91419" bIns="45711">
            <a:spAutoFit/>
          </a:bodyPr>
          <a:p>
            <a:pPr marL="228600" indent="-228600"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在不牢固的结构物上进行作业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75780" name="Picture 5" descr="IMG_1855"/>
          <p:cNvPicPr>
            <a:picLocks noChangeAspect="1"/>
          </p:cNvPicPr>
          <p:nvPr/>
        </p:nvPicPr>
        <p:blipFill>
          <a:blip r:embed="rId1"/>
          <a:srcRect b="15167"/>
          <a:stretch>
            <a:fillRect/>
          </a:stretch>
        </p:blipFill>
        <p:spPr>
          <a:xfrm>
            <a:off x="1039813" y="1873250"/>
            <a:ext cx="4264025" cy="271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1" name="Picture 6" descr="DSC01443"/>
          <p:cNvPicPr>
            <a:picLocks noChangeAspect="1"/>
          </p:cNvPicPr>
          <p:nvPr/>
        </p:nvPicPr>
        <p:blipFill>
          <a:blip r:embed="rId2"/>
          <a:srcRect t="9502" b="11922"/>
          <a:stretch>
            <a:fillRect/>
          </a:stretch>
        </p:blipFill>
        <p:spPr>
          <a:xfrm>
            <a:off x="6527800" y="1873250"/>
            <a:ext cx="4606925" cy="2714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3000375" y="415925"/>
            <a:ext cx="720725" cy="720725"/>
          </a:xfrm>
          <a:custGeom>
            <a:avLst/>
            <a:gdLst>
              <a:gd name="connsiteX0" fmla="*/ 0 w 720502"/>
              <a:gd name="connsiteY0" fmla="*/ 0 h 720502"/>
              <a:gd name="connsiteX1" fmla="*/ 720502 w 720502"/>
              <a:gd name="connsiteY1" fmla="*/ 0 h 720502"/>
              <a:gd name="connsiteX2" fmla="*/ 720502 w 720502"/>
              <a:gd name="connsiteY2" fmla="*/ 270661 h 720502"/>
              <a:gd name="connsiteX3" fmla="*/ 630439 w 720502"/>
              <a:gd name="connsiteY3" fmla="*/ 414087 h 720502"/>
              <a:gd name="connsiteX4" fmla="*/ 630439 w 720502"/>
              <a:gd name="connsiteY4" fmla="*/ 90063 h 720502"/>
              <a:gd name="connsiteX5" fmla="*/ 90063 w 720502"/>
              <a:gd name="connsiteY5" fmla="*/ 90063 h 720502"/>
              <a:gd name="connsiteX6" fmla="*/ 90063 w 720502"/>
              <a:gd name="connsiteY6" fmla="*/ 630439 h 720502"/>
              <a:gd name="connsiteX7" fmla="*/ 494583 w 720502"/>
              <a:gd name="connsiteY7" fmla="*/ 630439 h 720502"/>
              <a:gd name="connsiteX8" fmla="*/ 438029 w 720502"/>
              <a:gd name="connsiteY8" fmla="*/ 720502 h 720502"/>
              <a:gd name="connsiteX9" fmla="*/ 0 w 720502"/>
              <a:gd name="connsiteY9" fmla="*/ 720502 h 7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502" h="720502">
                <a:moveTo>
                  <a:pt x="0" y="0"/>
                </a:moveTo>
                <a:lnTo>
                  <a:pt x="720502" y="0"/>
                </a:lnTo>
                <a:lnTo>
                  <a:pt x="720502" y="270661"/>
                </a:lnTo>
                <a:lnTo>
                  <a:pt x="630439" y="414087"/>
                </a:lnTo>
                <a:lnTo>
                  <a:pt x="630439" y="90063"/>
                </a:lnTo>
                <a:lnTo>
                  <a:pt x="90063" y="90063"/>
                </a:lnTo>
                <a:lnTo>
                  <a:pt x="90063" y="630439"/>
                </a:lnTo>
                <a:lnTo>
                  <a:pt x="494583" y="630439"/>
                </a:lnTo>
                <a:lnTo>
                  <a:pt x="438029" y="720502"/>
                </a:lnTo>
                <a:lnTo>
                  <a:pt x="0" y="7205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3432175" y="622300"/>
            <a:ext cx="5689600" cy="504825"/>
          </a:xfrm>
          <a:prstGeom prst="parallelogram">
            <a:avLst>
              <a:gd name="adj" fmla="val 6279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73400" y="514350"/>
            <a:ext cx="57626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宋体" panose="02010600030101010101" pitchFamily="2" charset="-122"/>
                <a:cs typeface="+mn-cs"/>
              </a:rPr>
              <a:t>15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787" name="矩形 3"/>
          <p:cNvSpPr/>
          <p:nvPr/>
        </p:nvSpPr>
        <p:spPr>
          <a:xfrm>
            <a:off x="1039813" y="4614863"/>
            <a:ext cx="10091737" cy="1290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禁止在不牢固的结构物（如石棉瓦、木板条等）上进行作业，禁止在平台、孔洞边缘、通道或安全网内休息。楼板上的孔洞应设盖板或围栏。禁止在屋架、桁架的上弦、支撑、檩条、挑架、挑梁、砌体、不固定的构件上行走或作业。 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矩形 13"/>
          <p:cNvSpPr/>
          <p:nvPr/>
        </p:nvSpPr>
        <p:spPr>
          <a:xfrm>
            <a:off x="695325" y="1700213"/>
            <a:ext cx="10801350" cy="423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6803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7125" y="1949450"/>
            <a:ext cx="4852988" cy="3640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3000375" y="415925"/>
            <a:ext cx="720725" cy="720725"/>
          </a:xfrm>
          <a:custGeom>
            <a:avLst/>
            <a:gdLst>
              <a:gd name="connsiteX0" fmla="*/ 0 w 720502"/>
              <a:gd name="connsiteY0" fmla="*/ 0 h 720502"/>
              <a:gd name="connsiteX1" fmla="*/ 720502 w 720502"/>
              <a:gd name="connsiteY1" fmla="*/ 0 h 720502"/>
              <a:gd name="connsiteX2" fmla="*/ 720502 w 720502"/>
              <a:gd name="connsiteY2" fmla="*/ 270661 h 720502"/>
              <a:gd name="connsiteX3" fmla="*/ 630439 w 720502"/>
              <a:gd name="connsiteY3" fmla="*/ 414087 h 720502"/>
              <a:gd name="connsiteX4" fmla="*/ 630439 w 720502"/>
              <a:gd name="connsiteY4" fmla="*/ 90063 h 720502"/>
              <a:gd name="connsiteX5" fmla="*/ 90063 w 720502"/>
              <a:gd name="connsiteY5" fmla="*/ 90063 h 720502"/>
              <a:gd name="connsiteX6" fmla="*/ 90063 w 720502"/>
              <a:gd name="connsiteY6" fmla="*/ 630439 h 720502"/>
              <a:gd name="connsiteX7" fmla="*/ 494583 w 720502"/>
              <a:gd name="connsiteY7" fmla="*/ 630439 h 720502"/>
              <a:gd name="connsiteX8" fmla="*/ 438029 w 720502"/>
              <a:gd name="connsiteY8" fmla="*/ 720502 h 720502"/>
              <a:gd name="connsiteX9" fmla="*/ 0 w 720502"/>
              <a:gd name="connsiteY9" fmla="*/ 720502 h 7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502" h="720502">
                <a:moveTo>
                  <a:pt x="0" y="0"/>
                </a:moveTo>
                <a:lnTo>
                  <a:pt x="720502" y="0"/>
                </a:lnTo>
                <a:lnTo>
                  <a:pt x="720502" y="270661"/>
                </a:lnTo>
                <a:lnTo>
                  <a:pt x="630439" y="414087"/>
                </a:lnTo>
                <a:lnTo>
                  <a:pt x="630439" y="90063"/>
                </a:lnTo>
                <a:lnTo>
                  <a:pt x="90063" y="90063"/>
                </a:lnTo>
                <a:lnTo>
                  <a:pt x="90063" y="630439"/>
                </a:lnTo>
                <a:lnTo>
                  <a:pt x="494583" y="630439"/>
                </a:lnTo>
                <a:lnTo>
                  <a:pt x="438029" y="720502"/>
                </a:lnTo>
                <a:lnTo>
                  <a:pt x="0" y="7205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3432175" y="622300"/>
            <a:ext cx="5689600" cy="504825"/>
          </a:xfrm>
          <a:prstGeom prst="parallelogram">
            <a:avLst>
              <a:gd name="adj" fmla="val 6279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73400" y="514350"/>
            <a:ext cx="57626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宋体" panose="02010600030101010101" pitchFamily="2" charset="-122"/>
                <a:cs typeface="+mn-cs"/>
              </a:rPr>
              <a:t>16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809" name="矩形 2"/>
          <p:cNvSpPr/>
          <p:nvPr/>
        </p:nvSpPr>
        <p:spPr>
          <a:xfrm>
            <a:off x="4181475" y="696913"/>
            <a:ext cx="4184650" cy="387350"/>
          </a:xfrm>
          <a:prstGeom prst="rect">
            <a:avLst/>
          </a:prstGeom>
          <a:noFill/>
          <a:ln w="9525">
            <a:noFill/>
          </a:ln>
        </p:spPr>
        <p:txBody>
          <a:bodyPr lIns="91419" tIns="45711" rIns="91419" bIns="45711">
            <a:spAutoFit/>
          </a:bodyPr>
          <a:p>
            <a:pPr marL="228600" indent="-228600"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在不固定的构件上行走或作业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6810" name="矩形 3"/>
          <p:cNvSpPr/>
          <p:nvPr/>
        </p:nvSpPr>
        <p:spPr>
          <a:xfrm>
            <a:off x="6396038" y="2386013"/>
            <a:ext cx="4795837" cy="2862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禁止在不牢固的结构物（如石棉瓦、木板条等）上进行作业，禁止在平台、孔洞边缘、通道或安全网内休息。楼板上的孔洞应设盖板或围栏。禁止在屋架、桁架的上弦、支撑、檩条、挑架、挑梁、砌体、不固定的构件上行走或作业。 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矩形 13"/>
          <p:cNvSpPr/>
          <p:nvPr/>
        </p:nvSpPr>
        <p:spPr>
          <a:xfrm>
            <a:off x="695325" y="1700213"/>
            <a:ext cx="10801350" cy="423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7827" name="Picture 4" descr="DSC014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6475" y="1873250"/>
            <a:ext cx="4852988" cy="38687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000375" y="415925"/>
            <a:ext cx="720725" cy="720725"/>
          </a:xfrm>
          <a:custGeom>
            <a:avLst/>
            <a:gdLst>
              <a:gd name="connsiteX0" fmla="*/ 0 w 720502"/>
              <a:gd name="connsiteY0" fmla="*/ 0 h 720502"/>
              <a:gd name="connsiteX1" fmla="*/ 720502 w 720502"/>
              <a:gd name="connsiteY1" fmla="*/ 0 h 720502"/>
              <a:gd name="connsiteX2" fmla="*/ 720502 w 720502"/>
              <a:gd name="connsiteY2" fmla="*/ 270661 h 720502"/>
              <a:gd name="connsiteX3" fmla="*/ 630439 w 720502"/>
              <a:gd name="connsiteY3" fmla="*/ 414087 h 720502"/>
              <a:gd name="connsiteX4" fmla="*/ 630439 w 720502"/>
              <a:gd name="connsiteY4" fmla="*/ 90063 h 720502"/>
              <a:gd name="connsiteX5" fmla="*/ 90063 w 720502"/>
              <a:gd name="connsiteY5" fmla="*/ 90063 h 720502"/>
              <a:gd name="connsiteX6" fmla="*/ 90063 w 720502"/>
              <a:gd name="connsiteY6" fmla="*/ 630439 h 720502"/>
              <a:gd name="connsiteX7" fmla="*/ 494583 w 720502"/>
              <a:gd name="connsiteY7" fmla="*/ 630439 h 720502"/>
              <a:gd name="connsiteX8" fmla="*/ 438029 w 720502"/>
              <a:gd name="connsiteY8" fmla="*/ 720502 h 720502"/>
              <a:gd name="connsiteX9" fmla="*/ 0 w 720502"/>
              <a:gd name="connsiteY9" fmla="*/ 720502 h 7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502" h="720502">
                <a:moveTo>
                  <a:pt x="0" y="0"/>
                </a:moveTo>
                <a:lnTo>
                  <a:pt x="720502" y="0"/>
                </a:lnTo>
                <a:lnTo>
                  <a:pt x="720502" y="270661"/>
                </a:lnTo>
                <a:lnTo>
                  <a:pt x="630439" y="414087"/>
                </a:lnTo>
                <a:lnTo>
                  <a:pt x="630439" y="90063"/>
                </a:lnTo>
                <a:lnTo>
                  <a:pt x="90063" y="90063"/>
                </a:lnTo>
                <a:lnTo>
                  <a:pt x="90063" y="630439"/>
                </a:lnTo>
                <a:lnTo>
                  <a:pt x="494583" y="630439"/>
                </a:lnTo>
                <a:lnTo>
                  <a:pt x="438029" y="720502"/>
                </a:lnTo>
                <a:lnTo>
                  <a:pt x="0" y="7205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3432175" y="622300"/>
            <a:ext cx="5689600" cy="504825"/>
          </a:xfrm>
          <a:prstGeom prst="parallelogram">
            <a:avLst>
              <a:gd name="adj" fmla="val 6279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73400" y="514350"/>
            <a:ext cx="57626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宋体" panose="02010600030101010101" pitchFamily="2" charset="-122"/>
                <a:cs typeface="+mn-cs"/>
              </a:rPr>
              <a:t>17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833" name="矩形 2"/>
          <p:cNvSpPr/>
          <p:nvPr/>
        </p:nvSpPr>
        <p:spPr>
          <a:xfrm>
            <a:off x="3360738" y="742950"/>
            <a:ext cx="5724525" cy="339725"/>
          </a:xfrm>
          <a:prstGeom prst="rect">
            <a:avLst/>
          </a:prstGeom>
          <a:noFill/>
          <a:ln w="9525">
            <a:noFill/>
          </a:ln>
        </p:spPr>
        <p:txBody>
          <a:bodyPr lIns="91419" tIns="45711" rIns="91419" bIns="45711">
            <a:spAutoFit/>
          </a:bodyPr>
          <a:p>
            <a:pPr marL="228600" indent="-228600"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在平台、孔洞边缘、通道或安全网内休息</a:t>
            </a:r>
            <a:endParaRPr lang="zh-CN" altLang="en-US" sz="20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7834" name="矩形 3"/>
          <p:cNvSpPr/>
          <p:nvPr/>
        </p:nvSpPr>
        <p:spPr>
          <a:xfrm>
            <a:off x="6213475" y="2386013"/>
            <a:ext cx="4900613" cy="2862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禁止在不牢固的结构物（如石棉瓦、木板条等）上进行作业，禁止在平台、孔洞边缘、通道或安全网内休息。楼板上的孔洞应设盖板或围栏。禁止在屋架、桁架的上弦、支撑、檩条、挑架、挑梁、砌体、不固定的构件上行走或作业。 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矩形 14"/>
          <p:cNvSpPr/>
          <p:nvPr/>
        </p:nvSpPr>
        <p:spPr>
          <a:xfrm>
            <a:off x="695325" y="1700213"/>
            <a:ext cx="10801350" cy="423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8851" name="Picture 4" descr="IMG_01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875" y="1917700"/>
            <a:ext cx="4989513" cy="3743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000375" y="415925"/>
            <a:ext cx="720725" cy="720725"/>
          </a:xfrm>
          <a:custGeom>
            <a:avLst/>
            <a:gdLst>
              <a:gd name="connsiteX0" fmla="*/ 0 w 720502"/>
              <a:gd name="connsiteY0" fmla="*/ 0 h 720502"/>
              <a:gd name="connsiteX1" fmla="*/ 720502 w 720502"/>
              <a:gd name="connsiteY1" fmla="*/ 0 h 720502"/>
              <a:gd name="connsiteX2" fmla="*/ 720502 w 720502"/>
              <a:gd name="connsiteY2" fmla="*/ 270661 h 720502"/>
              <a:gd name="connsiteX3" fmla="*/ 630439 w 720502"/>
              <a:gd name="connsiteY3" fmla="*/ 414087 h 720502"/>
              <a:gd name="connsiteX4" fmla="*/ 630439 w 720502"/>
              <a:gd name="connsiteY4" fmla="*/ 90063 h 720502"/>
              <a:gd name="connsiteX5" fmla="*/ 90063 w 720502"/>
              <a:gd name="connsiteY5" fmla="*/ 90063 h 720502"/>
              <a:gd name="connsiteX6" fmla="*/ 90063 w 720502"/>
              <a:gd name="connsiteY6" fmla="*/ 630439 h 720502"/>
              <a:gd name="connsiteX7" fmla="*/ 494583 w 720502"/>
              <a:gd name="connsiteY7" fmla="*/ 630439 h 720502"/>
              <a:gd name="connsiteX8" fmla="*/ 438029 w 720502"/>
              <a:gd name="connsiteY8" fmla="*/ 720502 h 720502"/>
              <a:gd name="connsiteX9" fmla="*/ 0 w 720502"/>
              <a:gd name="connsiteY9" fmla="*/ 720502 h 7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502" h="720502">
                <a:moveTo>
                  <a:pt x="0" y="0"/>
                </a:moveTo>
                <a:lnTo>
                  <a:pt x="720502" y="0"/>
                </a:lnTo>
                <a:lnTo>
                  <a:pt x="720502" y="270661"/>
                </a:lnTo>
                <a:lnTo>
                  <a:pt x="630439" y="414087"/>
                </a:lnTo>
                <a:lnTo>
                  <a:pt x="630439" y="90063"/>
                </a:lnTo>
                <a:lnTo>
                  <a:pt x="90063" y="90063"/>
                </a:lnTo>
                <a:lnTo>
                  <a:pt x="90063" y="630439"/>
                </a:lnTo>
                <a:lnTo>
                  <a:pt x="494583" y="630439"/>
                </a:lnTo>
                <a:lnTo>
                  <a:pt x="438029" y="720502"/>
                </a:lnTo>
                <a:lnTo>
                  <a:pt x="0" y="7205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3432175" y="622300"/>
            <a:ext cx="5689600" cy="504825"/>
          </a:xfrm>
          <a:prstGeom prst="parallelogram">
            <a:avLst>
              <a:gd name="adj" fmla="val 6279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73400" y="514350"/>
            <a:ext cx="57626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宋体" panose="02010600030101010101" pitchFamily="2" charset="-122"/>
                <a:cs typeface="+mn-cs"/>
              </a:rPr>
              <a:t>18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857" name="矩形 3"/>
          <p:cNvSpPr/>
          <p:nvPr/>
        </p:nvSpPr>
        <p:spPr>
          <a:xfrm>
            <a:off x="3846513" y="698500"/>
            <a:ext cx="4732337" cy="387350"/>
          </a:xfrm>
          <a:prstGeom prst="rect">
            <a:avLst/>
          </a:prstGeom>
          <a:noFill/>
          <a:ln w="9525">
            <a:noFill/>
          </a:ln>
        </p:spPr>
        <p:txBody>
          <a:bodyPr lIns="91419" tIns="45711" rIns="91419" bIns="45711">
            <a:spAutoFit/>
          </a:bodyPr>
          <a:p>
            <a:pPr marL="228600" indent="-228600"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高处作业投掷工具、材料和杂物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8858" name="矩形 4"/>
          <p:cNvSpPr/>
          <p:nvPr/>
        </p:nvSpPr>
        <p:spPr>
          <a:xfrm>
            <a:off x="6445250" y="2846388"/>
            <a:ext cx="4581525" cy="1939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禁止投掷工具、材料和杂物等，工具应有防掉绳并放入工具袋内。所用材料应堆放平稳，作业点下方应设安全警戒区，具有明显警戒标志并设专人监护。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695325" y="1700213"/>
            <a:ext cx="10801350" cy="423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9875" name="Picture 5" descr="IMG_0202"/>
          <p:cNvPicPr>
            <a:picLocks noChangeAspect="1"/>
          </p:cNvPicPr>
          <p:nvPr/>
        </p:nvPicPr>
        <p:blipFill>
          <a:blip r:embed="rId1"/>
          <a:srcRect b="21271"/>
          <a:stretch>
            <a:fillRect/>
          </a:stretch>
        </p:blipFill>
        <p:spPr>
          <a:xfrm>
            <a:off x="1127125" y="1962150"/>
            <a:ext cx="4171950" cy="246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6" name="Picture 6" descr="沿架杆上下"/>
          <p:cNvPicPr>
            <a:picLocks noChangeAspect="1"/>
          </p:cNvPicPr>
          <p:nvPr/>
        </p:nvPicPr>
        <p:blipFill>
          <a:blip r:embed="rId2"/>
          <a:srcRect b="20589"/>
          <a:stretch>
            <a:fillRect/>
          </a:stretch>
        </p:blipFill>
        <p:spPr>
          <a:xfrm>
            <a:off x="7177088" y="1949450"/>
            <a:ext cx="3887787" cy="2487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3000375" y="415925"/>
            <a:ext cx="720725" cy="720725"/>
          </a:xfrm>
          <a:custGeom>
            <a:avLst/>
            <a:gdLst>
              <a:gd name="connsiteX0" fmla="*/ 0 w 720502"/>
              <a:gd name="connsiteY0" fmla="*/ 0 h 720502"/>
              <a:gd name="connsiteX1" fmla="*/ 720502 w 720502"/>
              <a:gd name="connsiteY1" fmla="*/ 0 h 720502"/>
              <a:gd name="connsiteX2" fmla="*/ 720502 w 720502"/>
              <a:gd name="connsiteY2" fmla="*/ 270661 h 720502"/>
              <a:gd name="connsiteX3" fmla="*/ 630439 w 720502"/>
              <a:gd name="connsiteY3" fmla="*/ 414087 h 720502"/>
              <a:gd name="connsiteX4" fmla="*/ 630439 w 720502"/>
              <a:gd name="connsiteY4" fmla="*/ 90063 h 720502"/>
              <a:gd name="connsiteX5" fmla="*/ 90063 w 720502"/>
              <a:gd name="connsiteY5" fmla="*/ 90063 h 720502"/>
              <a:gd name="connsiteX6" fmla="*/ 90063 w 720502"/>
              <a:gd name="connsiteY6" fmla="*/ 630439 h 720502"/>
              <a:gd name="connsiteX7" fmla="*/ 494583 w 720502"/>
              <a:gd name="connsiteY7" fmla="*/ 630439 h 720502"/>
              <a:gd name="connsiteX8" fmla="*/ 438029 w 720502"/>
              <a:gd name="connsiteY8" fmla="*/ 720502 h 720502"/>
              <a:gd name="connsiteX9" fmla="*/ 0 w 720502"/>
              <a:gd name="connsiteY9" fmla="*/ 720502 h 7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502" h="720502">
                <a:moveTo>
                  <a:pt x="0" y="0"/>
                </a:moveTo>
                <a:lnTo>
                  <a:pt x="720502" y="0"/>
                </a:lnTo>
                <a:lnTo>
                  <a:pt x="720502" y="270661"/>
                </a:lnTo>
                <a:lnTo>
                  <a:pt x="630439" y="414087"/>
                </a:lnTo>
                <a:lnTo>
                  <a:pt x="630439" y="90063"/>
                </a:lnTo>
                <a:lnTo>
                  <a:pt x="90063" y="90063"/>
                </a:lnTo>
                <a:lnTo>
                  <a:pt x="90063" y="630439"/>
                </a:lnTo>
                <a:lnTo>
                  <a:pt x="494583" y="630439"/>
                </a:lnTo>
                <a:lnTo>
                  <a:pt x="438029" y="720502"/>
                </a:lnTo>
                <a:lnTo>
                  <a:pt x="0" y="7205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3432175" y="622300"/>
            <a:ext cx="5689600" cy="504825"/>
          </a:xfrm>
          <a:prstGeom prst="parallelogram">
            <a:avLst>
              <a:gd name="adj" fmla="val 6279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73400" y="514350"/>
            <a:ext cx="57626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宋体" panose="02010600030101010101" pitchFamily="2" charset="-122"/>
                <a:cs typeface="+mn-cs"/>
              </a:rPr>
              <a:t>19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882" name="矩形 3"/>
          <p:cNvSpPr/>
          <p:nvPr/>
        </p:nvSpPr>
        <p:spPr>
          <a:xfrm>
            <a:off x="4441825" y="708025"/>
            <a:ext cx="3670300" cy="387350"/>
          </a:xfrm>
          <a:prstGeom prst="rect">
            <a:avLst/>
          </a:prstGeom>
          <a:noFill/>
          <a:ln w="9525">
            <a:noFill/>
          </a:ln>
        </p:spPr>
        <p:txBody>
          <a:bodyPr lIns="91419" tIns="45711" rIns="91419" bIns="45711">
            <a:spAutoFit/>
          </a:bodyPr>
          <a:p>
            <a:pPr marL="228600" indent="-228600"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沿绳索、立杆或栏杆攀爬 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9883" name="矩形 4"/>
          <p:cNvSpPr/>
          <p:nvPr/>
        </p:nvSpPr>
        <p:spPr>
          <a:xfrm>
            <a:off x="1127125" y="4697413"/>
            <a:ext cx="993775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同一架梯子只允许一人在上面工作，不准带人移动梯子。外用电梯、罐笼应有可靠的安全装置。作业人员应沿着通道、梯子上下，禁止沿着绳索、立杆或栏杆攀爬。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矩形 13"/>
          <p:cNvSpPr/>
          <p:nvPr/>
        </p:nvSpPr>
        <p:spPr>
          <a:xfrm>
            <a:off x="695325" y="1700213"/>
            <a:ext cx="10801350" cy="423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0899" name="Picture 2" descr="IMG_1836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1055688" y="1997075"/>
            <a:ext cx="6094412" cy="365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900" name="Rectangle 4"/>
          <p:cNvSpPr/>
          <p:nvPr/>
        </p:nvSpPr>
        <p:spPr>
          <a:xfrm>
            <a:off x="3532188" y="690563"/>
            <a:ext cx="5489575" cy="387350"/>
          </a:xfrm>
          <a:prstGeom prst="rect">
            <a:avLst/>
          </a:prstGeom>
          <a:noFill/>
          <a:ln w="9525">
            <a:noFill/>
          </a:ln>
        </p:spPr>
        <p:txBody>
          <a:bodyPr lIns="91419" tIns="45711" rIns="91419" bIns="45711">
            <a:spAutoFit/>
          </a:bodyPr>
          <a:p>
            <a:pPr marL="228600" indent="-228600"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防护围栏、挡脚板不符合标准规范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000375" y="415925"/>
            <a:ext cx="720725" cy="720725"/>
          </a:xfrm>
          <a:custGeom>
            <a:avLst/>
            <a:gdLst>
              <a:gd name="connsiteX0" fmla="*/ 0 w 720502"/>
              <a:gd name="connsiteY0" fmla="*/ 0 h 720502"/>
              <a:gd name="connsiteX1" fmla="*/ 720502 w 720502"/>
              <a:gd name="connsiteY1" fmla="*/ 0 h 720502"/>
              <a:gd name="connsiteX2" fmla="*/ 720502 w 720502"/>
              <a:gd name="connsiteY2" fmla="*/ 270661 h 720502"/>
              <a:gd name="connsiteX3" fmla="*/ 630439 w 720502"/>
              <a:gd name="connsiteY3" fmla="*/ 414087 h 720502"/>
              <a:gd name="connsiteX4" fmla="*/ 630439 w 720502"/>
              <a:gd name="connsiteY4" fmla="*/ 90063 h 720502"/>
              <a:gd name="connsiteX5" fmla="*/ 90063 w 720502"/>
              <a:gd name="connsiteY5" fmla="*/ 90063 h 720502"/>
              <a:gd name="connsiteX6" fmla="*/ 90063 w 720502"/>
              <a:gd name="connsiteY6" fmla="*/ 630439 h 720502"/>
              <a:gd name="connsiteX7" fmla="*/ 494583 w 720502"/>
              <a:gd name="connsiteY7" fmla="*/ 630439 h 720502"/>
              <a:gd name="connsiteX8" fmla="*/ 438029 w 720502"/>
              <a:gd name="connsiteY8" fmla="*/ 720502 h 720502"/>
              <a:gd name="connsiteX9" fmla="*/ 0 w 720502"/>
              <a:gd name="connsiteY9" fmla="*/ 720502 h 7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502" h="720502">
                <a:moveTo>
                  <a:pt x="0" y="0"/>
                </a:moveTo>
                <a:lnTo>
                  <a:pt x="720502" y="0"/>
                </a:lnTo>
                <a:lnTo>
                  <a:pt x="720502" y="270661"/>
                </a:lnTo>
                <a:lnTo>
                  <a:pt x="630439" y="414087"/>
                </a:lnTo>
                <a:lnTo>
                  <a:pt x="630439" y="90063"/>
                </a:lnTo>
                <a:lnTo>
                  <a:pt x="90063" y="90063"/>
                </a:lnTo>
                <a:lnTo>
                  <a:pt x="90063" y="630439"/>
                </a:lnTo>
                <a:lnTo>
                  <a:pt x="494583" y="630439"/>
                </a:lnTo>
                <a:lnTo>
                  <a:pt x="438029" y="720502"/>
                </a:lnTo>
                <a:lnTo>
                  <a:pt x="0" y="7205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3432175" y="622300"/>
            <a:ext cx="5689600" cy="504825"/>
          </a:xfrm>
          <a:prstGeom prst="parallelogram">
            <a:avLst>
              <a:gd name="adj" fmla="val 6279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73400" y="514350"/>
            <a:ext cx="57626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宋体" panose="02010600030101010101" pitchFamily="2" charset="-122"/>
                <a:cs typeface="+mn-cs"/>
              </a:rPr>
              <a:t>20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906" name="矩形 2"/>
          <p:cNvSpPr/>
          <p:nvPr/>
        </p:nvSpPr>
        <p:spPr>
          <a:xfrm>
            <a:off x="7426325" y="2924175"/>
            <a:ext cx="3794125" cy="1939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应使用符合标准规范的吊架、梯子、脚手板、防护围栏和挡脚板等。作业前应仔细检查作业平台是否坚固、牢靠。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矩形 13"/>
          <p:cNvSpPr/>
          <p:nvPr/>
        </p:nvSpPr>
        <p:spPr>
          <a:xfrm>
            <a:off x="695325" y="1700213"/>
            <a:ext cx="10801350" cy="423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23" name="Text Box 2"/>
          <p:cNvSpPr txBox="1"/>
          <p:nvPr/>
        </p:nvSpPr>
        <p:spPr>
          <a:xfrm>
            <a:off x="3684588" y="703263"/>
            <a:ext cx="4822825" cy="384175"/>
          </a:xfrm>
          <a:prstGeom prst="rect">
            <a:avLst/>
          </a:prstGeom>
          <a:noFill/>
          <a:ln w="9525">
            <a:noFill/>
          </a:ln>
        </p:spPr>
        <p:txBody>
          <a:bodyPr lIns="91419" tIns="45711" rIns="91419" bIns="45711">
            <a:spAutoFit/>
          </a:bodyPr>
          <a:p>
            <a:pPr marL="228600" indent="-228600"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多人在同一架梯子上工作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339972" name="Picture 4" descr="IMG_00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763" y="1908175"/>
            <a:ext cx="5895975" cy="3752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3000375" y="415925"/>
            <a:ext cx="720725" cy="720725"/>
          </a:xfrm>
          <a:custGeom>
            <a:avLst/>
            <a:gdLst>
              <a:gd name="connsiteX0" fmla="*/ 0 w 720502"/>
              <a:gd name="connsiteY0" fmla="*/ 0 h 720502"/>
              <a:gd name="connsiteX1" fmla="*/ 720502 w 720502"/>
              <a:gd name="connsiteY1" fmla="*/ 0 h 720502"/>
              <a:gd name="connsiteX2" fmla="*/ 720502 w 720502"/>
              <a:gd name="connsiteY2" fmla="*/ 270661 h 720502"/>
              <a:gd name="connsiteX3" fmla="*/ 630439 w 720502"/>
              <a:gd name="connsiteY3" fmla="*/ 414087 h 720502"/>
              <a:gd name="connsiteX4" fmla="*/ 630439 w 720502"/>
              <a:gd name="connsiteY4" fmla="*/ 90063 h 720502"/>
              <a:gd name="connsiteX5" fmla="*/ 90063 w 720502"/>
              <a:gd name="connsiteY5" fmla="*/ 90063 h 720502"/>
              <a:gd name="connsiteX6" fmla="*/ 90063 w 720502"/>
              <a:gd name="connsiteY6" fmla="*/ 630439 h 720502"/>
              <a:gd name="connsiteX7" fmla="*/ 494583 w 720502"/>
              <a:gd name="connsiteY7" fmla="*/ 630439 h 720502"/>
              <a:gd name="connsiteX8" fmla="*/ 438029 w 720502"/>
              <a:gd name="connsiteY8" fmla="*/ 720502 h 720502"/>
              <a:gd name="connsiteX9" fmla="*/ 0 w 720502"/>
              <a:gd name="connsiteY9" fmla="*/ 720502 h 7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502" h="720502">
                <a:moveTo>
                  <a:pt x="0" y="0"/>
                </a:moveTo>
                <a:lnTo>
                  <a:pt x="720502" y="0"/>
                </a:lnTo>
                <a:lnTo>
                  <a:pt x="720502" y="270661"/>
                </a:lnTo>
                <a:lnTo>
                  <a:pt x="630439" y="414087"/>
                </a:lnTo>
                <a:lnTo>
                  <a:pt x="630439" y="90063"/>
                </a:lnTo>
                <a:lnTo>
                  <a:pt x="90063" y="90063"/>
                </a:lnTo>
                <a:lnTo>
                  <a:pt x="90063" y="630439"/>
                </a:lnTo>
                <a:lnTo>
                  <a:pt x="494583" y="630439"/>
                </a:lnTo>
                <a:lnTo>
                  <a:pt x="438029" y="720502"/>
                </a:lnTo>
                <a:lnTo>
                  <a:pt x="0" y="7205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3432175" y="622300"/>
            <a:ext cx="5689600" cy="504825"/>
          </a:xfrm>
          <a:prstGeom prst="parallelogram">
            <a:avLst>
              <a:gd name="adj" fmla="val 6279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73400" y="514350"/>
            <a:ext cx="57626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宋体" panose="02010600030101010101" pitchFamily="2" charset="-122"/>
                <a:cs typeface="+mn-cs"/>
              </a:rPr>
              <a:t>21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30" name="矩形 2"/>
          <p:cNvSpPr/>
          <p:nvPr/>
        </p:nvSpPr>
        <p:spPr>
          <a:xfrm>
            <a:off x="7153275" y="2584450"/>
            <a:ext cx="4111625" cy="2400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同一架梯子只允许一人在上面工作，不准带人移动梯子。外用电梯、罐笼应有可靠的安全装置。作业人员应沿着通道、梯子上下，禁止沿着绳索、立杆或栏杆攀爬。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矩形 13"/>
          <p:cNvSpPr/>
          <p:nvPr/>
        </p:nvSpPr>
        <p:spPr>
          <a:xfrm>
            <a:off x="695325" y="1700213"/>
            <a:ext cx="10801350" cy="423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2947" name="Picture 5" descr="IMG_02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5838" y="1979613"/>
            <a:ext cx="2814637" cy="3752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3000375" y="415925"/>
            <a:ext cx="720725" cy="720725"/>
          </a:xfrm>
          <a:custGeom>
            <a:avLst/>
            <a:gdLst>
              <a:gd name="connsiteX0" fmla="*/ 0 w 720502"/>
              <a:gd name="connsiteY0" fmla="*/ 0 h 720502"/>
              <a:gd name="connsiteX1" fmla="*/ 720502 w 720502"/>
              <a:gd name="connsiteY1" fmla="*/ 0 h 720502"/>
              <a:gd name="connsiteX2" fmla="*/ 720502 w 720502"/>
              <a:gd name="connsiteY2" fmla="*/ 270661 h 720502"/>
              <a:gd name="connsiteX3" fmla="*/ 630439 w 720502"/>
              <a:gd name="connsiteY3" fmla="*/ 414087 h 720502"/>
              <a:gd name="connsiteX4" fmla="*/ 630439 w 720502"/>
              <a:gd name="connsiteY4" fmla="*/ 90063 h 720502"/>
              <a:gd name="connsiteX5" fmla="*/ 90063 w 720502"/>
              <a:gd name="connsiteY5" fmla="*/ 90063 h 720502"/>
              <a:gd name="connsiteX6" fmla="*/ 90063 w 720502"/>
              <a:gd name="connsiteY6" fmla="*/ 630439 h 720502"/>
              <a:gd name="connsiteX7" fmla="*/ 494583 w 720502"/>
              <a:gd name="connsiteY7" fmla="*/ 630439 h 720502"/>
              <a:gd name="connsiteX8" fmla="*/ 438029 w 720502"/>
              <a:gd name="connsiteY8" fmla="*/ 720502 h 720502"/>
              <a:gd name="connsiteX9" fmla="*/ 0 w 720502"/>
              <a:gd name="connsiteY9" fmla="*/ 720502 h 7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502" h="720502">
                <a:moveTo>
                  <a:pt x="0" y="0"/>
                </a:moveTo>
                <a:lnTo>
                  <a:pt x="720502" y="0"/>
                </a:lnTo>
                <a:lnTo>
                  <a:pt x="720502" y="270661"/>
                </a:lnTo>
                <a:lnTo>
                  <a:pt x="630439" y="414087"/>
                </a:lnTo>
                <a:lnTo>
                  <a:pt x="630439" y="90063"/>
                </a:lnTo>
                <a:lnTo>
                  <a:pt x="90063" y="90063"/>
                </a:lnTo>
                <a:lnTo>
                  <a:pt x="90063" y="630439"/>
                </a:lnTo>
                <a:lnTo>
                  <a:pt x="494583" y="630439"/>
                </a:lnTo>
                <a:lnTo>
                  <a:pt x="438029" y="720502"/>
                </a:lnTo>
                <a:lnTo>
                  <a:pt x="0" y="7205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3432175" y="622300"/>
            <a:ext cx="5689600" cy="504825"/>
          </a:xfrm>
          <a:prstGeom prst="parallelogram">
            <a:avLst>
              <a:gd name="adj" fmla="val 6279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73400" y="514350"/>
            <a:ext cx="57626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宋体" panose="02010600030101010101" pitchFamily="2" charset="-122"/>
                <a:cs typeface="+mn-cs"/>
              </a:rPr>
              <a:t>22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953" name="矩形 2"/>
          <p:cNvSpPr/>
          <p:nvPr/>
        </p:nvSpPr>
        <p:spPr>
          <a:xfrm>
            <a:off x="4349750" y="714375"/>
            <a:ext cx="3798888" cy="387350"/>
          </a:xfrm>
          <a:prstGeom prst="rect">
            <a:avLst/>
          </a:prstGeom>
          <a:noFill/>
          <a:ln w="9525">
            <a:noFill/>
          </a:ln>
        </p:spPr>
        <p:txBody>
          <a:bodyPr lIns="91419" tIns="45711" rIns="91419" bIns="45711">
            <a:spAutoFit/>
          </a:bodyPr>
          <a:p>
            <a:pPr marL="228600" indent="-228600"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梯子踏步间距大于</a:t>
            </a: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300mm</a:t>
            </a:r>
            <a:endParaRPr lang="en-US" altLang="zh-CN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2954" name="矩形 3"/>
          <p:cNvSpPr/>
          <p:nvPr/>
        </p:nvSpPr>
        <p:spPr>
          <a:xfrm>
            <a:off x="4597400" y="2660650"/>
            <a:ext cx="6192838" cy="2400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梯子使用前应检查结构是否牢固。踏步间距不得大于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300mm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；人字梯应有坚固的铰链和限制跨度的拉链。禁止踏在梯子顶端作业。用靠梯时，脚距梯子顶端不得少于四步，用人字梯时不得少于二步。靠梯的高度如超过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，应在中间设支撑加固。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圆角矩形 14"/>
          <p:cNvSpPr/>
          <p:nvPr/>
        </p:nvSpPr>
        <p:spPr>
          <a:xfrm>
            <a:off x="8112125" y="823913"/>
            <a:ext cx="3384550" cy="5184775"/>
          </a:xfrm>
          <a:prstGeom prst="roundRect">
            <a:avLst>
              <a:gd name="adj" fmla="val 1852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82625" y="4529138"/>
            <a:ext cx="5597525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用于其上固定生命线、引入线或系索的固定点。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7652" name="Picture 7"/>
          <p:cNvPicPr>
            <a:picLocks noChangeAspect="1"/>
          </p:cNvPicPr>
          <p:nvPr/>
        </p:nvPicPr>
        <p:blipFill>
          <a:blip r:embed="rId1"/>
          <a:srcRect l="12308"/>
          <a:stretch>
            <a:fillRect/>
          </a:stretch>
        </p:blipFill>
        <p:spPr>
          <a:xfrm>
            <a:off x="8281988" y="981075"/>
            <a:ext cx="3070225" cy="4835525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82625" y="1331913"/>
            <a:ext cx="2449513" cy="590550"/>
          </a:xfrm>
          <a:prstGeom prst="roundRect">
            <a:avLst>
              <a:gd name="adj" fmla="val 12366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6538" y="1398588"/>
            <a:ext cx="801688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吊绳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2625" y="2106613"/>
            <a:ext cx="6708775" cy="1014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一根垂直或水平的绳，固定到一个锚固点上或两个锚固点之间，可以在其上面挂系索或安全带。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82625" y="3794125"/>
            <a:ext cx="2449513" cy="590550"/>
          </a:xfrm>
          <a:prstGeom prst="roundRect">
            <a:avLst>
              <a:gd name="adj" fmla="val 12366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4138" y="3859213"/>
            <a:ext cx="1106488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锚固点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矩形 10"/>
          <p:cNvSpPr/>
          <p:nvPr/>
        </p:nvSpPr>
        <p:spPr>
          <a:xfrm>
            <a:off x="695325" y="1700213"/>
            <a:ext cx="10801350" cy="423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3971" name="Text Box 2"/>
          <p:cNvSpPr txBox="1"/>
          <p:nvPr/>
        </p:nvSpPr>
        <p:spPr>
          <a:xfrm>
            <a:off x="3971925" y="682625"/>
            <a:ext cx="4248150" cy="384175"/>
          </a:xfrm>
          <a:prstGeom prst="rect">
            <a:avLst/>
          </a:prstGeom>
          <a:noFill/>
          <a:ln w="9525">
            <a:noFill/>
          </a:ln>
        </p:spPr>
        <p:txBody>
          <a:bodyPr lIns="91419" tIns="45711" rIns="91419" bIns="45711">
            <a:spAutoFit/>
          </a:bodyPr>
          <a:p>
            <a:pPr marL="228600" indent="-228600"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踏在梯子顶端工作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83972" name="Picture 4" descr="IMG_2796"/>
          <p:cNvPicPr>
            <a:picLocks noChangeAspect="1"/>
          </p:cNvPicPr>
          <p:nvPr/>
        </p:nvPicPr>
        <p:blipFill>
          <a:blip r:embed="rId1"/>
          <a:srcRect r="7867"/>
          <a:stretch>
            <a:fillRect/>
          </a:stretch>
        </p:blipFill>
        <p:spPr>
          <a:xfrm>
            <a:off x="982663" y="1905000"/>
            <a:ext cx="4705350" cy="3827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000375" y="415925"/>
            <a:ext cx="720725" cy="720725"/>
          </a:xfrm>
          <a:custGeom>
            <a:avLst/>
            <a:gdLst>
              <a:gd name="connsiteX0" fmla="*/ 0 w 720502"/>
              <a:gd name="connsiteY0" fmla="*/ 0 h 720502"/>
              <a:gd name="connsiteX1" fmla="*/ 720502 w 720502"/>
              <a:gd name="connsiteY1" fmla="*/ 0 h 720502"/>
              <a:gd name="connsiteX2" fmla="*/ 720502 w 720502"/>
              <a:gd name="connsiteY2" fmla="*/ 270661 h 720502"/>
              <a:gd name="connsiteX3" fmla="*/ 630439 w 720502"/>
              <a:gd name="connsiteY3" fmla="*/ 414087 h 720502"/>
              <a:gd name="connsiteX4" fmla="*/ 630439 w 720502"/>
              <a:gd name="connsiteY4" fmla="*/ 90063 h 720502"/>
              <a:gd name="connsiteX5" fmla="*/ 90063 w 720502"/>
              <a:gd name="connsiteY5" fmla="*/ 90063 h 720502"/>
              <a:gd name="connsiteX6" fmla="*/ 90063 w 720502"/>
              <a:gd name="connsiteY6" fmla="*/ 630439 h 720502"/>
              <a:gd name="connsiteX7" fmla="*/ 494583 w 720502"/>
              <a:gd name="connsiteY7" fmla="*/ 630439 h 720502"/>
              <a:gd name="connsiteX8" fmla="*/ 438029 w 720502"/>
              <a:gd name="connsiteY8" fmla="*/ 720502 h 720502"/>
              <a:gd name="connsiteX9" fmla="*/ 0 w 720502"/>
              <a:gd name="connsiteY9" fmla="*/ 720502 h 7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502" h="720502">
                <a:moveTo>
                  <a:pt x="0" y="0"/>
                </a:moveTo>
                <a:lnTo>
                  <a:pt x="720502" y="0"/>
                </a:lnTo>
                <a:lnTo>
                  <a:pt x="720502" y="270661"/>
                </a:lnTo>
                <a:lnTo>
                  <a:pt x="630439" y="414087"/>
                </a:lnTo>
                <a:lnTo>
                  <a:pt x="630439" y="90063"/>
                </a:lnTo>
                <a:lnTo>
                  <a:pt x="90063" y="90063"/>
                </a:lnTo>
                <a:lnTo>
                  <a:pt x="90063" y="630439"/>
                </a:lnTo>
                <a:lnTo>
                  <a:pt x="494583" y="630439"/>
                </a:lnTo>
                <a:lnTo>
                  <a:pt x="438029" y="720502"/>
                </a:lnTo>
                <a:lnTo>
                  <a:pt x="0" y="7205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3432175" y="622300"/>
            <a:ext cx="5689600" cy="504825"/>
          </a:xfrm>
          <a:prstGeom prst="parallelogram">
            <a:avLst>
              <a:gd name="adj" fmla="val 6279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73400" y="514350"/>
            <a:ext cx="57626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宋体" panose="02010600030101010101" pitchFamily="2" charset="-122"/>
                <a:cs typeface="+mn-cs"/>
              </a:rPr>
              <a:t>23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978" name="矩形 2"/>
          <p:cNvSpPr/>
          <p:nvPr/>
        </p:nvSpPr>
        <p:spPr>
          <a:xfrm>
            <a:off x="6329363" y="2154238"/>
            <a:ext cx="4524375" cy="3324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梯子使用前应检查结构是否牢固。踏步间距不得大于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300mm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；人字梯应有坚固的铰链和限制跨度的拉链。禁止踏在梯子顶端作业。用靠梯时，脚距梯子顶端不得少于四步，用人字梯时不得少于二步。靠梯的高度如超过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，应在中间设支撑加固。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矩形 13"/>
          <p:cNvSpPr/>
          <p:nvPr/>
        </p:nvSpPr>
        <p:spPr>
          <a:xfrm>
            <a:off x="695325" y="1700213"/>
            <a:ext cx="10801350" cy="423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4995" name="Picture 4" descr="IMG_02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4250" y="1979613"/>
            <a:ext cx="4895850" cy="367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3000375" y="415925"/>
            <a:ext cx="720725" cy="720725"/>
          </a:xfrm>
          <a:custGeom>
            <a:avLst/>
            <a:gdLst>
              <a:gd name="connsiteX0" fmla="*/ 0 w 720502"/>
              <a:gd name="connsiteY0" fmla="*/ 0 h 720502"/>
              <a:gd name="connsiteX1" fmla="*/ 720502 w 720502"/>
              <a:gd name="connsiteY1" fmla="*/ 0 h 720502"/>
              <a:gd name="connsiteX2" fmla="*/ 720502 w 720502"/>
              <a:gd name="connsiteY2" fmla="*/ 270661 h 720502"/>
              <a:gd name="connsiteX3" fmla="*/ 630439 w 720502"/>
              <a:gd name="connsiteY3" fmla="*/ 414087 h 720502"/>
              <a:gd name="connsiteX4" fmla="*/ 630439 w 720502"/>
              <a:gd name="connsiteY4" fmla="*/ 90063 h 720502"/>
              <a:gd name="connsiteX5" fmla="*/ 90063 w 720502"/>
              <a:gd name="connsiteY5" fmla="*/ 90063 h 720502"/>
              <a:gd name="connsiteX6" fmla="*/ 90063 w 720502"/>
              <a:gd name="connsiteY6" fmla="*/ 630439 h 720502"/>
              <a:gd name="connsiteX7" fmla="*/ 494583 w 720502"/>
              <a:gd name="connsiteY7" fmla="*/ 630439 h 720502"/>
              <a:gd name="connsiteX8" fmla="*/ 438029 w 720502"/>
              <a:gd name="connsiteY8" fmla="*/ 720502 h 720502"/>
              <a:gd name="connsiteX9" fmla="*/ 0 w 720502"/>
              <a:gd name="connsiteY9" fmla="*/ 720502 h 7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502" h="720502">
                <a:moveTo>
                  <a:pt x="0" y="0"/>
                </a:moveTo>
                <a:lnTo>
                  <a:pt x="720502" y="0"/>
                </a:lnTo>
                <a:lnTo>
                  <a:pt x="720502" y="270661"/>
                </a:lnTo>
                <a:lnTo>
                  <a:pt x="630439" y="414087"/>
                </a:lnTo>
                <a:lnTo>
                  <a:pt x="630439" y="90063"/>
                </a:lnTo>
                <a:lnTo>
                  <a:pt x="90063" y="90063"/>
                </a:lnTo>
                <a:lnTo>
                  <a:pt x="90063" y="630439"/>
                </a:lnTo>
                <a:lnTo>
                  <a:pt x="494583" y="630439"/>
                </a:lnTo>
                <a:lnTo>
                  <a:pt x="438029" y="720502"/>
                </a:lnTo>
                <a:lnTo>
                  <a:pt x="0" y="7205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3432175" y="622300"/>
            <a:ext cx="5689600" cy="504825"/>
          </a:xfrm>
          <a:prstGeom prst="parallelogram">
            <a:avLst>
              <a:gd name="adj" fmla="val 6279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73400" y="514350"/>
            <a:ext cx="57626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宋体" panose="02010600030101010101" pitchFamily="2" charset="-122"/>
                <a:cs typeface="+mn-cs"/>
              </a:rPr>
              <a:t>24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001" name="矩形 2"/>
          <p:cNvSpPr/>
          <p:nvPr/>
        </p:nvSpPr>
        <p:spPr>
          <a:xfrm>
            <a:off x="3979863" y="693738"/>
            <a:ext cx="4594225" cy="387350"/>
          </a:xfrm>
          <a:prstGeom prst="rect">
            <a:avLst/>
          </a:prstGeom>
          <a:noFill/>
          <a:ln w="9525">
            <a:noFill/>
          </a:ln>
        </p:spPr>
        <p:txBody>
          <a:bodyPr lIns="91419" tIns="45711" rIns="91419" bIns="45711">
            <a:spAutoFit/>
          </a:bodyPr>
          <a:p>
            <a:pPr marL="228600" indent="-228600"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人字梯使用时未用铰链限制跨度 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5002" name="矩形 3"/>
          <p:cNvSpPr/>
          <p:nvPr/>
        </p:nvSpPr>
        <p:spPr>
          <a:xfrm>
            <a:off x="6170613" y="2386013"/>
            <a:ext cx="4943475" cy="2862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梯子使用前应检查结构是否牢固。踏步间距不得大于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300mm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；人字梯应有坚固的铰链和限制跨度的拉链。禁止踏在梯子顶端作业。用靠梯时，脚距梯子顶端不得少于四步，用人字梯时不得少于二步。靠梯的高度如超过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，应在中间设支撑加固。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矩形 13"/>
          <p:cNvSpPr/>
          <p:nvPr/>
        </p:nvSpPr>
        <p:spPr>
          <a:xfrm>
            <a:off x="695325" y="1700213"/>
            <a:ext cx="10801350" cy="423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6019" name="Picture 4" descr="人字梯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2663" y="1889125"/>
            <a:ext cx="3430587" cy="3813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000375" y="415925"/>
            <a:ext cx="720725" cy="720725"/>
          </a:xfrm>
          <a:custGeom>
            <a:avLst/>
            <a:gdLst>
              <a:gd name="connsiteX0" fmla="*/ 0 w 720502"/>
              <a:gd name="connsiteY0" fmla="*/ 0 h 720502"/>
              <a:gd name="connsiteX1" fmla="*/ 720502 w 720502"/>
              <a:gd name="connsiteY1" fmla="*/ 0 h 720502"/>
              <a:gd name="connsiteX2" fmla="*/ 720502 w 720502"/>
              <a:gd name="connsiteY2" fmla="*/ 270661 h 720502"/>
              <a:gd name="connsiteX3" fmla="*/ 630439 w 720502"/>
              <a:gd name="connsiteY3" fmla="*/ 414087 h 720502"/>
              <a:gd name="connsiteX4" fmla="*/ 630439 w 720502"/>
              <a:gd name="connsiteY4" fmla="*/ 90063 h 720502"/>
              <a:gd name="connsiteX5" fmla="*/ 90063 w 720502"/>
              <a:gd name="connsiteY5" fmla="*/ 90063 h 720502"/>
              <a:gd name="connsiteX6" fmla="*/ 90063 w 720502"/>
              <a:gd name="connsiteY6" fmla="*/ 630439 h 720502"/>
              <a:gd name="connsiteX7" fmla="*/ 494583 w 720502"/>
              <a:gd name="connsiteY7" fmla="*/ 630439 h 720502"/>
              <a:gd name="connsiteX8" fmla="*/ 438029 w 720502"/>
              <a:gd name="connsiteY8" fmla="*/ 720502 h 720502"/>
              <a:gd name="connsiteX9" fmla="*/ 0 w 720502"/>
              <a:gd name="connsiteY9" fmla="*/ 720502 h 7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502" h="720502">
                <a:moveTo>
                  <a:pt x="0" y="0"/>
                </a:moveTo>
                <a:lnTo>
                  <a:pt x="720502" y="0"/>
                </a:lnTo>
                <a:lnTo>
                  <a:pt x="720502" y="270661"/>
                </a:lnTo>
                <a:lnTo>
                  <a:pt x="630439" y="414087"/>
                </a:lnTo>
                <a:lnTo>
                  <a:pt x="630439" y="90063"/>
                </a:lnTo>
                <a:lnTo>
                  <a:pt x="90063" y="90063"/>
                </a:lnTo>
                <a:lnTo>
                  <a:pt x="90063" y="630439"/>
                </a:lnTo>
                <a:lnTo>
                  <a:pt x="494583" y="630439"/>
                </a:lnTo>
                <a:lnTo>
                  <a:pt x="438029" y="720502"/>
                </a:lnTo>
                <a:lnTo>
                  <a:pt x="0" y="7205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3432175" y="622300"/>
            <a:ext cx="5689600" cy="504825"/>
          </a:xfrm>
          <a:prstGeom prst="parallelogram">
            <a:avLst>
              <a:gd name="adj" fmla="val 6279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73400" y="514350"/>
            <a:ext cx="57626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宋体" panose="02010600030101010101" pitchFamily="2" charset="-122"/>
                <a:cs typeface="+mn-cs"/>
              </a:rPr>
              <a:t>25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025" name="矩形 2"/>
          <p:cNvSpPr/>
          <p:nvPr/>
        </p:nvSpPr>
        <p:spPr>
          <a:xfrm>
            <a:off x="3625850" y="750888"/>
            <a:ext cx="6364288" cy="339725"/>
          </a:xfrm>
          <a:prstGeom prst="rect">
            <a:avLst/>
          </a:prstGeom>
          <a:noFill/>
          <a:ln w="9525">
            <a:noFill/>
          </a:ln>
        </p:spPr>
        <p:txBody>
          <a:bodyPr lIns="91419" tIns="45711" rIns="91419" bIns="45711">
            <a:spAutoFit/>
          </a:bodyPr>
          <a:p>
            <a:pPr marL="228600" indent="-228600"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用靠梯时脚距梯子顶端少于四步，用人字梯时少于二步 </a:t>
            </a:r>
            <a:endParaRPr lang="zh-CN" altLang="en-US" sz="20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6026" name="矩形 3"/>
          <p:cNvSpPr/>
          <p:nvPr/>
        </p:nvSpPr>
        <p:spPr>
          <a:xfrm>
            <a:off x="5159375" y="2386013"/>
            <a:ext cx="5422900" cy="2862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梯子使用前应检查结构是否牢固。踏步间距不得大于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300mm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；人字梯应有坚固的铰链和限制跨度的拉链。禁止踏在梯子顶端作业。用靠梯时，脚距梯子顶端不得少于四步，用人字梯时不得少于二步。靠梯的高度如超过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，应在中间设支撑加固。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695325" y="1700213"/>
            <a:ext cx="10801350" cy="423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7043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5688" y="1985963"/>
            <a:ext cx="4902200" cy="3675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3000375" y="415925"/>
            <a:ext cx="720725" cy="720725"/>
          </a:xfrm>
          <a:custGeom>
            <a:avLst/>
            <a:gdLst>
              <a:gd name="connsiteX0" fmla="*/ 0 w 720502"/>
              <a:gd name="connsiteY0" fmla="*/ 0 h 720502"/>
              <a:gd name="connsiteX1" fmla="*/ 720502 w 720502"/>
              <a:gd name="connsiteY1" fmla="*/ 0 h 720502"/>
              <a:gd name="connsiteX2" fmla="*/ 720502 w 720502"/>
              <a:gd name="connsiteY2" fmla="*/ 270661 h 720502"/>
              <a:gd name="connsiteX3" fmla="*/ 630439 w 720502"/>
              <a:gd name="connsiteY3" fmla="*/ 414087 h 720502"/>
              <a:gd name="connsiteX4" fmla="*/ 630439 w 720502"/>
              <a:gd name="connsiteY4" fmla="*/ 90063 h 720502"/>
              <a:gd name="connsiteX5" fmla="*/ 90063 w 720502"/>
              <a:gd name="connsiteY5" fmla="*/ 90063 h 720502"/>
              <a:gd name="connsiteX6" fmla="*/ 90063 w 720502"/>
              <a:gd name="connsiteY6" fmla="*/ 630439 h 720502"/>
              <a:gd name="connsiteX7" fmla="*/ 494583 w 720502"/>
              <a:gd name="connsiteY7" fmla="*/ 630439 h 720502"/>
              <a:gd name="connsiteX8" fmla="*/ 438029 w 720502"/>
              <a:gd name="connsiteY8" fmla="*/ 720502 h 720502"/>
              <a:gd name="connsiteX9" fmla="*/ 0 w 720502"/>
              <a:gd name="connsiteY9" fmla="*/ 720502 h 7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502" h="720502">
                <a:moveTo>
                  <a:pt x="0" y="0"/>
                </a:moveTo>
                <a:lnTo>
                  <a:pt x="720502" y="0"/>
                </a:lnTo>
                <a:lnTo>
                  <a:pt x="720502" y="270661"/>
                </a:lnTo>
                <a:lnTo>
                  <a:pt x="630439" y="414087"/>
                </a:lnTo>
                <a:lnTo>
                  <a:pt x="630439" y="90063"/>
                </a:lnTo>
                <a:lnTo>
                  <a:pt x="90063" y="90063"/>
                </a:lnTo>
                <a:lnTo>
                  <a:pt x="90063" y="630439"/>
                </a:lnTo>
                <a:lnTo>
                  <a:pt x="494583" y="630439"/>
                </a:lnTo>
                <a:lnTo>
                  <a:pt x="438029" y="720502"/>
                </a:lnTo>
                <a:lnTo>
                  <a:pt x="0" y="7205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3432175" y="622300"/>
            <a:ext cx="5689600" cy="504825"/>
          </a:xfrm>
          <a:prstGeom prst="parallelogram">
            <a:avLst>
              <a:gd name="adj" fmla="val 6279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73400" y="514350"/>
            <a:ext cx="57626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宋体" panose="02010600030101010101" pitchFamily="2" charset="-122"/>
                <a:cs typeface="+mn-cs"/>
              </a:rPr>
              <a:t>26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049" name="矩形 2"/>
          <p:cNvSpPr/>
          <p:nvPr/>
        </p:nvSpPr>
        <p:spPr>
          <a:xfrm>
            <a:off x="3586163" y="706438"/>
            <a:ext cx="5381625" cy="387350"/>
          </a:xfrm>
          <a:prstGeom prst="rect">
            <a:avLst/>
          </a:prstGeom>
          <a:noFill/>
          <a:ln w="9525">
            <a:noFill/>
          </a:ln>
        </p:spPr>
        <p:txBody>
          <a:bodyPr lIns="91419" tIns="45711" rIns="91419" bIns="45711">
            <a:spAutoFit/>
          </a:bodyPr>
          <a:p>
            <a:pPr marL="228600" indent="-228600"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靠梯高度超过</a:t>
            </a: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6m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，中间未设支撑加固 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7050" name="矩形 3"/>
          <p:cNvSpPr/>
          <p:nvPr/>
        </p:nvSpPr>
        <p:spPr>
          <a:xfrm>
            <a:off x="6256338" y="2392363"/>
            <a:ext cx="4940300" cy="2862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梯子使用前应检查结构是否牢固。踏步间距不得大于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300mm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；人字梯应有坚固的铰链和限制跨度的拉链。禁止踏在梯子顶端作业。用靠梯时，脚距梯子顶端不得少于四步，用人字梯时不得少于二步。靠梯的高度如超过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，应在中间设支撑加固。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矩形 13"/>
          <p:cNvSpPr/>
          <p:nvPr/>
        </p:nvSpPr>
        <p:spPr>
          <a:xfrm>
            <a:off x="695325" y="1700213"/>
            <a:ext cx="10801350" cy="423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8067" name="Picture 4" descr="清根作业-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875" y="1989138"/>
            <a:ext cx="4800600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000375" y="415925"/>
            <a:ext cx="720725" cy="720725"/>
          </a:xfrm>
          <a:custGeom>
            <a:avLst/>
            <a:gdLst>
              <a:gd name="connsiteX0" fmla="*/ 0 w 720502"/>
              <a:gd name="connsiteY0" fmla="*/ 0 h 720502"/>
              <a:gd name="connsiteX1" fmla="*/ 720502 w 720502"/>
              <a:gd name="connsiteY1" fmla="*/ 0 h 720502"/>
              <a:gd name="connsiteX2" fmla="*/ 720502 w 720502"/>
              <a:gd name="connsiteY2" fmla="*/ 270661 h 720502"/>
              <a:gd name="connsiteX3" fmla="*/ 630439 w 720502"/>
              <a:gd name="connsiteY3" fmla="*/ 414087 h 720502"/>
              <a:gd name="connsiteX4" fmla="*/ 630439 w 720502"/>
              <a:gd name="connsiteY4" fmla="*/ 90063 h 720502"/>
              <a:gd name="connsiteX5" fmla="*/ 90063 w 720502"/>
              <a:gd name="connsiteY5" fmla="*/ 90063 h 720502"/>
              <a:gd name="connsiteX6" fmla="*/ 90063 w 720502"/>
              <a:gd name="connsiteY6" fmla="*/ 630439 h 720502"/>
              <a:gd name="connsiteX7" fmla="*/ 494583 w 720502"/>
              <a:gd name="connsiteY7" fmla="*/ 630439 h 720502"/>
              <a:gd name="connsiteX8" fmla="*/ 438029 w 720502"/>
              <a:gd name="connsiteY8" fmla="*/ 720502 h 720502"/>
              <a:gd name="connsiteX9" fmla="*/ 0 w 720502"/>
              <a:gd name="connsiteY9" fmla="*/ 720502 h 7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502" h="720502">
                <a:moveTo>
                  <a:pt x="0" y="0"/>
                </a:moveTo>
                <a:lnTo>
                  <a:pt x="720502" y="0"/>
                </a:lnTo>
                <a:lnTo>
                  <a:pt x="720502" y="270661"/>
                </a:lnTo>
                <a:lnTo>
                  <a:pt x="630439" y="414087"/>
                </a:lnTo>
                <a:lnTo>
                  <a:pt x="630439" y="90063"/>
                </a:lnTo>
                <a:lnTo>
                  <a:pt x="90063" y="90063"/>
                </a:lnTo>
                <a:lnTo>
                  <a:pt x="90063" y="630439"/>
                </a:lnTo>
                <a:lnTo>
                  <a:pt x="494583" y="630439"/>
                </a:lnTo>
                <a:lnTo>
                  <a:pt x="438029" y="720502"/>
                </a:lnTo>
                <a:lnTo>
                  <a:pt x="0" y="7205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3432175" y="622300"/>
            <a:ext cx="5689600" cy="504825"/>
          </a:xfrm>
          <a:prstGeom prst="parallelogram">
            <a:avLst>
              <a:gd name="adj" fmla="val 6279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73400" y="514350"/>
            <a:ext cx="57626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宋体" panose="02010600030101010101" pitchFamily="2" charset="-122"/>
                <a:cs typeface="+mn-cs"/>
              </a:rPr>
              <a:t>27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073" name="矩形 2"/>
          <p:cNvSpPr/>
          <p:nvPr/>
        </p:nvSpPr>
        <p:spPr>
          <a:xfrm>
            <a:off x="3568700" y="701675"/>
            <a:ext cx="5416550" cy="388938"/>
          </a:xfrm>
          <a:prstGeom prst="rect">
            <a:avLst/>
          </a:prstGeom>
          <a:noFill/>
          <a:ln w="9525">
            <a:noFill/>
          </a:ln>
        </p:spPr>
        <p:txBody>
          <a:bodyPr lIns="91419" tIns="45711" rIns="91419" bIns="45711">
            <a:spAutoFit/>
          </a:bodyPr>
          <a:p>
            <a:pPr marL="228600" indent="-228600"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在平滑面上使用梯子，未采取防滑措施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8074" name="矩形 3"/>
          <p:cNvSpPr/>
          <p:nvPr/>
        </p:nvSpPr>
        <p:spPr>
          <a:xfrm>
            <a:off x="6281738" y="2386013"/>
            <a:ext cx="4537075" cy="2862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在平滑面上使用梯子，应采取端部套、绑防滑胶皮等措施。直梯应放置稳定，与地面夹角以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60°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70°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为宜。在容易滑偏的构件上靠梯时，梯子上端应用绳绑在上方牢固构件上。禁止在吊架上架设梯子。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矩形 13"/>
          <p:cNvSpPr/>
          <p:nvPr/>
        </p:nvSpPr>
        <p:spPr>
          <a:xfrm>
            <a:off x="695325" y="1700213"/>
            <a:ext cx="10801350" cy="423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9091" name="Picture 4" descr="DSC016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2188" y="1958975"/>
            <a:ext cx="4879975" cy="3660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000375" y="415925"/>
            <a:ext cx="720725" cy="720725"/>
          </a:xfrm>
          <a:custGeom>
            <a:avLst/>
            <a:gdLst>
              <a:gd name="connsiteX0" fmla="*/ 0 w 720502"/>
              <a:gd name="connsiteY0" fmla="*/ 0 h 720502"/>
              <a:gd name="connsiteX1" fmla="*/ 720502 w 720502"/>
              <a:gd name="connsiteY1" fmla="*/ 0 h 720502"/>
              <a:gd name="connsiteX2" fmla="*/ 720502 w 720502"/>
              <a:gd name="connsiteY2" fmla="*/ 270661 h 720502"/>
              <a:gd name="connsiteX3" fmla="*/ 630439 w 720502"/>
              <a:gd name="connsiteY3" fmla="*/ 414087 h 720502"/>
              <a:gd name="connsiteX4" fmla="*/ 630439 w 720502"/>
              <a:gd name="connsiteY4" fmla="*/ 90063 h 720502"/>
              <a:gd name="connsiteX5" fmla="*/ 90063 w 720502"/>
              <a:gd name="connsiteY5" fmla="*/ 90063 h 720502"/>
              <a:gd name="connsiteX6" fmla="*/ 90063 w 720502"/>
              <a:gd name="connsiteY6" fmla="*/ 630439 h 720502"/>
              <a:gd name="connsiteX7" fmla="*/ 494583 w 720502"/>
              <a:gd name="connsiteY7" fmla="*/ 630439 h 720502"/>
              <a:gd name="connsiteX8" fmla="*/ 438029 w 720502"/>
              <a:gd name="connsiteY8" fmla="*/ 720502 h 720502"/>
              <a:gd name="connsiteX9" fmla="*/ 0 w 720502"/>
              <a:gd name="connsiteY9" fmla="*/ 720502 h 7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502" h="720502">
                <a:moveTo>
                  <a:pt x="0" y="0"/>
                </a:moveTo>
                <a:lnTo>
                  <a:pt x="720502" y="0"/>
                </a:lnTo>
                <a:lnTo>
                  <a:pt x="720502" y="270661"/>
                </a:lnTo>
                <a:lnTo>
                  <a:pt x="630439" y="414087"/>
                </a:lnTo>
                <a:lnTo>
                  <a:pt x="630439" y="90063"/>
                </a:lnTo>
                <a:lnTo>
                  <a:pt x="90063" y="90063"/>
                </a:lnTo>
                <a:lnTo>
                  <a:pt x="90063" y="630439"/>
                </a:lnTo>
                <a:lnTo>
                  <a:pt x="494583" y="630439"/>
                </a:lnTo>
                <a:lnTo>
                  <a:pt x="438029" y="720502"/>
                </a:lnTo>
                <a:lnTo>
                  <a:pt x="0" y="7205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3432175" y="622300"/>
            <a:ext cx="7272338" cy="504825"/>
          </a:xfrm>
          <a:prstGeom prst="parallelogram">
            <a:avLst>
              <a:gd name="adj" fmla="val 6279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73400" y="514350"/>
            <a:ext cx="57626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宋体" panose="02010600030101010101" pitchFamily="2" charset="-122"/>
                <a:cs typeface="+mn-cs"/>
              </a:rPr>
              <a:t>28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097" name="矩形 2"/>
          <p:cNvSpPr/>
          <p:nvPr/>
        </p:nvSpPr>
        <p:spPr>
          <a:xfrm>
            <a:off x="3611563" y="738188"/>
            <a:ext cx="6956425" cy="387350"/>
          </a:xfrm>
          <a:prstGeom prst="rect">
            <a:avLst/>
          </a:prstGeom>
          <a:noFill/>
          <a:ln w="9525">
            <a:noFill/>
          </a:ln>
        </p:spPr>
        <p:txBody>
          <a:bodyPr lIns="91419" tIns="45711" rIns="91419" bIns="45711">
            <a:spAutoFit/>
          </a:bodyPr>
          <a:p>
            <a:pPr marL="228600" indent="-228600"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在容易滑偏的构件上靠梯时，梯子上端未牢固捆绑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9098" name="矩形 3"/>
          <p:cNvSpPr/>
          <p:nvPr/>
        </p:nvSpPr>
        <p:spPr>
          <a:xfrm>
            <a:off x="6200775" y="2616200"/>
            <a:ext cx="4832350" cy="2400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在平滑面上使用梯子，应采取端部套、绑防滑胶皮等措施。直梯应放置稳定，与地面夹角以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60°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70°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为宜。在容易滑偏的构件上靠梯时，梯子上端应用绳绑在上方牢固构件上。禁止在吊架上架设梯子。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矩形 10"/>
          <p:cNvSpPr/>
          <p:nvPr/>
        </p:nvSpPr>
        <p:spPr>
          <a:xfrm>
            <a:off x="695325" y="1700213"/>
            <a:ext cx="10801350" cy="423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0115" name="Picture 13" descr="IMG_1228"/>
          <p:cNvPicPr>
            <a:picLocks noChangeAspect="1"/>
          </p:cNvPicPr>
          <p:nvPr/>
        </p:nvPicPr>
        <p:blipFill>
          <a:blip r:embed="rId1"/>
          <a:srcRect b="13493"/>
          <a:stretch>
            <a:fillRect/>
          </a:stretch>
        </p:blipFill>
        <p:spPr>
          <a:xfrm>
            <a:off x="1033463" y="1887538"/>
            <a:ext cx="4702175" cy="323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6" name="Picture 8"/>
          <p:cNvPicPr>
            <a:picLocks noChangeAspect="1"/>
          </p:cNvPicPr>
          <p:nvPr/>
        </p:nvPicPr>
        <p:blipFill>
          <a:blip r:embed="rId2"/>
          <a:srcRect t="17862"/>
          <a:stretch>
            <a:fillRect/>
          </a:stretch>
        </p:blipFill>
        <p:spPr>
          <a:xfrm>
            <a:off x="6089650" y="1898650"/>
            <a:ext cx="5053013" cy="322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000375" y="415925"/>
            <a:ext cx="720725" cy="720725"/>
          </a:xfrm>
          <a:custGeom>
            <a:avLst/>
            <a:gdLst>
              <a:gd name="connsiteX0" fmla="*/ 0 w 720502"/>
              <a:gd name="connsiteY0" fmla="*/ 0 h 720502"/>
              <a:gd name="connsiteX1" fmla="*/ 720502 w 720502"/>
              <a:gd name="connsiteY1" fmla="*/ 0 h 720502"/>
              <a:gd name="connsiteX2" fmla="*/ 720502 w 720502"/>
              <a:gd name="connsiteY2" fmla="*/ 270661 h 720502"/>
              <a:gd name="connsiteX3" fmla="*/ 630439 w 720502"/>
              <a:gd name="connsiteY3" fmla="*/ 414087 h 720502"/>
              <a:gd name="connsiteX4" fmla="*/ 630439 w 720502"/>
              <a:gd name="connsiteY4" fmla="*/ 90063 h 720502"/>
              <a:gd name="connsiteX5" fmla="*/ 90063 w 720502"/>
              <a:gd name="connsiteY5" fmla="*/ 90063 h 720502"/>
              <a:gd name="connsiteX6" fmla="*/ 90063 w 720502"/>
              <a:gd name="connsiteY6" fmla="*/ 630439 h 720502"/>
              <a:gd name="connsiteX7" fmla="*/ 494583 w 720502"/>
              <a:gd name="connsiteY7" fmla="*/ 630439 h 720502"/>
              <a:gd name="connsiteX8" fmla="*/ 438029 w 720502"/>
              <a:gd name="connsiteY8" fmla="*/ 720502 h 720502"/>
              <a:gd name="connsiteX9" fmla="*/ 0 w 720502"/>
              <a:gd name="connsiteY9" fmla="*/ 720502 h 7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502" h="720502">
                <a:moveTo>
                  <a:pt x="0" y="0"/>
                </a:moveTo>
                <a:lnTo>
                  <a:pt x="720502" y="0"/>
                </a:lnTo>
                <a:lnTo>
                  <a:pt x="720502" y="270661"/>
                </a:lnTo>
                <a:lnTo>
                  <a:pt x="630439" y="414087"/>
                </a:lnTo>
                <a:lnTo>
                  <a:pt x="630439" y="90063"/>
                </a:lnTo>
                <a:lnTo>
                  <a:pt x="90063" y="90063"/>
                </a:lnTo>
                <a:lnTo>
                  <a:pt x="90063" y="630439"/>
                </a:lnTo>
                <a:lnTo>
                  <a:pt x="494583" y="630439"/>
                </a:lnTo>
                <a:lnTo>
                  <a:pt x="438029" y="720502"/>
                </a:lnTo>
                <a:lnTo>
                  <a:pt x="0" y="7205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3432175" y="622300"/>
            <a:ext cx="5689600" cy="504825"/>
          </a:xfrm>
          <a:prstGeom prst="parallelogram">
            <a:avLst>
              <a:gd name="adj" fmla="val 6279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73400" y="514350"/>
            <a:ext cx="57626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宋体" panose="02010600030101010101" pitchFamily="2" charset="-122"/>
                <a:cs typeface="+mn-cs"/>
              </a:rPr>
              <a:t>29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0122" name="矩形 3"/>
          <p:cNvSpPr/>
          <p:nvPr/>
        </p:nvSpPr>
        <p:spPr>
          <a:xfrm>
            <a:off x="4691063" y="706438"/>
            <a:ext cx="2955925" cy="388937"/>
          </a:xfrm>
          <a:prstGeom prst="rect">
            <a:avLst/>
          </a:prstGeom>
          <a:noFill/>
          <a:ln w="9525">
            <a:noFill/>
          </a:ln>
        </p:spPr>
        <p:txBody>
          <a:bodyPr lIns="91419" tIns="45711" rIns="91419" bIns="45711">
            <a:spAutoFit/>
          </a:bodyPr>
          <a:p>
            <a:pPr marL="228600" indent="-228600"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作业人员未系安全带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0123" name="矩形 4"/>
          <p:cNvSpPr/>
          <p:nvPr/>
        </p:nvSpPr>
        <p:spPr>
          <a:xfrm>
            <a:off x="1873250" y="5214938"/>
            <a:ext cx="8807450" cy="55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作业人员应系好安全带，戴好安全帽，衣着灵便，禁止穿带钉易滑的鞋子。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矩形 18"/>
          <p:cNvSpPr/>
          <p:nvPr/>
        </p:nvSpPr>
        <p:spPr>
          <a:xfrm>
            <a:off x="695325" y="1700213"/>
            <a:ext cx="10801350" cy="423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1139" name="Rectangle 2"/>
          <p:cNvSpPr>
            <a:spLocks noGrp="1"/>
          </p:cNvSpPr>
          <p:nvPr>
            <p:ph idx="4294967295"/>
          </p:nvPr>
        </p:nvSpPr>
        <p:spPr>
          <a:xfrm>
            <a:off x="4081463" y="714375"/>
            <a:ext cx="3951287" cy="387350"/>
          </a:xfrm>
          <a:prstGeom prst="rect">
            <a:avLst/>
          </a:prstGeom>
          <a:noFill/>
          <a:ln w="9525">
            <a:noFill/>
          </a:ln>
        </p:spPr>
        <p:txBody>
          <a:bodyPr lIns="91419" tIns="45711" rIns="91419" bIns="45711">
            <a:spAutoFit/>
          </a:bodyPr>
          <a:p>
            <a:pPr algn="ctr" eaLnBrk="1" hangingPunct="1">
              <a:lnSpc>
                <a:spcPct val="80000"/>
              </a:lnSpc>
              <a:spcBef>
                <a:spcPct val="20000"/>
              </a:spcBef>
              <a:buNone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使用安全带未高挂低用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91140" name="Picture 4" descr="IMG_15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5688" y="2008188"/>
            <a:ext cx="4873625" cy="3652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3000375" y="415925"/>
            <a:ext cx="720725" cy="720725"/>
          </a:xfrm>
          <a:custGeom>
            <a:avLst/>
            <a:gdLst>
              <a:gd name="connsiteX0" fmla="*/ 0 w 720502"/>
              <a:gd name="connsiteY0" fmla="*/ 0 h 720502"/>
              <a:gd name="connsiteX1" fmla="*/ 720502 w 720502"/>
              <a:gd name="connsiteY1" fmla="*/ 0 h 720502"/>
              <a:gd name="connsiteX2" fmla="*/ 720502 w 720502"/>
              <a:gd name="connsiteY2" fmla="*/ 270661 h 720502"/>
              <a:gd name="connsiteX3" fmla="*/ 630439 w 720502"/>
              <a:gd name="connsiteY3" fmla="*/ 414087 h 720502"/>
              <a:gd name="connsiteX4" fmla="*/ 630439 w 720502"/>
              <a:gd name="connsiteY4" fmla="*/ 90063 h 720502"/>
              <a:gd name="connsiteX5" fmla="*/ 90063 w 720502"/>
              <a:gd name="connsiteY5" fmla="*/ 90063 h 720502"/>
              <a:gd name="connsiteX6" fmla="*/ 90063 w 720502"/>
              <a:gd name="connsiteY6" fmla="*/ 630439 h 720502"/>
              <a:gd name="connsiteX7" fmla="*/ 494583 w 720502"/>
              <a:gd name="connsiteY7" fmla="*/ 630439 h 720502"/>
              <a:gd name="connsiteX8" fmla="*/ 438029 w 720502"/>
              <a:gd name="connsiteY8" fmla="*/ 720502 h 720502"/>
              <a:gd name="connsiteX9" fmla="*/ 0 w 720502"/>
              <a:gd name="connsiteY9" fmla="*/ 720502 h 7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502" h="720502">
                <a:moveTo>
                  <a:pt x="0" y="0"/>
                </a:moveTo>
                <a:lnTo>
                  <a:pt x="720502" y="0"/>
                </a:lnTo>
                <a:lnTo>
                  <a:pt x="720502" y="270661"/>
                </a:lnTo>
                <a:lnTo>
                  <a:pt x="630439" y="414087"/>
                </a:lnTo>
                <a:lnTo>
                  <a:pt x="630439" y="90063"/>
                </a:lnTo>
                <a:lnTo>
                  <a:pt x="90063" y="90063"/>
                </a:lnTo>
                <a:lnTo>
                  <a:pt x="90063" y="630439"/>
                </a:lnTo>
                <a:lnTo>
                  <a:pt x="494583" y="630439"/>
                </a:lnTo>
                <a:lnTo>
                  <a:pt x="438029" y="720502"/>
                </a:lnTo>
                <a:lnTo>
                  <a:pt x="0" y="7205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3432175" y="622300"/>
            <a:ext cx="5689600" cy="504825"/>
          </a:xfrm>
          <a:prstGeom prst="parallelogram">
            <a:avLst>
              <a:gd name="adj" fmla="val 6279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73400" y="514350"/>
            <a:ext cx="57626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宋体" panose="02010600030101010101" pitchFamily="2" charset="-122"/>
                <a:cs typeface="+mn-cs"/>
              </a:rPr>
              <a:t>30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1146" name="矩形 2"/>
          <p:cNvSpPr/>
          <p:nvPr/>
        </p:nvSpPr>
        <p:spPr>
          <a:xfrm>
            <a:off x="6205538" y="2154238"/>
            <a:ext cx="4953000" cy="3324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身式安全带使用前应进行检查，安全带应系在施工作业处的上方牢固构件上，不得系挂在有尖锐棱角的部位。安全带系挂点下方应有足够的净空，如净空不足可短系使用。安全带应高挂低用，不得采用低于肩部水平的系挂方式。禁止用绳子捆在腰部代替全身式安全带。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695325" y="1700213"/>
            <a:ext cx="10801350" cy="423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63" name="Picture 4" descr="IMG_02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5688" y="1898650"/>
            <a:ext cx="4354512" cy="3259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4" name="Picture 5" descr="1NMqjEL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0" y="1908175"/>
            <a:ext cx="4330700" cy="3249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000375" y="415925"/>
            <a:ext cx="720725" cy="720725"/>
          </a:xfrm>
          <a:custGeom>
            <a:avLst/>
            <a:gdLst>
              <a:gd name="connsiteX0" fmla="*/ 0 w 720502"/>
              <a:gd name="connsiteY0" fmla="*/ 0 h 720502"/>
              <a:gd name="connsiteX1" fmla="*/ 720502 w 720502"/>
              <a:gd name="connsiteY1" fmla="*/ 0 h 720502"/>
              <a:gd name="connsiteX2" fmla="*/ 720502 w 720502"/>
              <a:gd name="connsiteY2" fmla="*/ 270661 h 720502"/>
              <a:gd name="connsiteX3" fmla="*/ 630439 w 720502"/>
              <a:gd name="connsiteY3" fmla="*/ 414087 h 720502"/>
              <a:gd name="connsiteX4" fmla="*/ 630439 w 720502"/>
              <a:gd name="connsiteY4" fmla="*/ 90063 h 720502"/>
              <a:gd name="connsiteX5" fmla="*/ 90063 w 720502"/>
              <a:gd name="connsiteY5" fmla="*/ 90063 h 720502"/>
              <a:gd name="connsiteX6" fmla="*/ 90063 w 720502"/>
              <a:gd name="connsiteY6" fmla="*/ 630439 h 720502"/>
              <a:gd name="connsiteX7" fmla="*/ 494583 w 720502"/>
              <a:gd name="connsiteY7" fmla="*/ 630439 h 720502"/>
              <a:gd name="connsiteX8" fmla="*/ 438029 w 720502"/>
              <a:gd name="connsiteY8" fmla="*/ 720502 h 720502"/>
              <a:gd name="connsiteX9" fmla="*/ 0 w 720502"/>
              <a:gd name="connsiteY9" fmla="*/ 720502 h 7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502" h="720502">
                <a:moveTo>
                  <a:pt x="0" y="0"/>
                </a:moveTo>
                <a:lnTo>
                  <a:pt x="720502" y="0"/>
                </a:lnTo>
                <a:lnTo>
                  <a:pt x="720502" y="270661"/>
                </a:lnTo>
                <a:lnTo>
                  <a:pt x="630439" y="414087"/>
                </a:lnTo>
                <a:lnTo>
                  <a:pt x="630439" y="90063"/>
                </a:lnTo>
                <a:lnTo>
                  <a:pt x="90063" y="90063"/>
                </a:lnTo>
                <a:lnTo>
                  <a:pt x="90063" y="630439"/>
                </a:lnTo>
                <a:lnTo>
                  <a:pt x="494583" y="630439"/>
                </a:lnTo>
                <a:lnTo>
                  <a:pt x="438029" y="720502"/>
                </a:lnTo>
                <a:lnTo>
                  <a:pt x="0" y="7205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3432175" y="622300"/>
            <a:ext cx="5689600" cy="504825"/>
          </a:xfrm>
          <a:prstGeom prst="parallelogram">
            <a:avLst>
              <a:gd name="adj" fmla="val 6279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73400" y="514350"/>
            <a:ext cx="57626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宋体" panose="02010600030101010101" pitchFamily="2" charset="-122"/>
                <a:cs typeface="+mn-cs"/>
              </a:rPr>
              <a:t>31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70" name="矩形 3"/>
          <p:cNvSpPr/>
          <p:nvPr/>
        </p:nvSpPr>
        <p:spPr>
          <a:xfrm>
            <a:off x="4005263" y="700088"/>
            <a:ext cx="4492625" cy="387350"/>
          </a:xfrm>
          <a:prstGeom prst="rect">
            <a:avLst/>
          </a:prstGeom>
          <a:noFill/>
          <a:ln w="9525">
            <a:noFill/>
          </a:ln>
        </p:spPr>
        <p:txBody>
          <a:bodyPr lIns="91419" tIns="45711" rIns="91419" bIns="45711">
            <a:spAutoFit/>
          </a:bodyPr>
          <a:p>
            <a:pPr marL="228600" indent="-228600"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安全帽受到严重冲击后仍在使用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2171" name="矩形 4"/>
          <p:cNvSpPr/>
          <p:nvPr/>
        </p:nvSpPr>
        <p:spPr>
          <a:xfrm>
            <a:off x="2497138" y="5246688"/>
            <a:ext cx="7559675" cy="55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“安全帽在经受严重冲击后，即使没有明显损坏，也必须更换”。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矩形 14"/>
          <p:cNvSpPr/>
          <p:nvPr/>
        </p:nvSpPr>
        <p:spPr>
          <a:xfrm>
            <a:off x="695325" y="1700213"/>
            <a:ext cx="10801350" cy="423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3187" name="Rectangle 2"/>
          <p:cNvSpPr>
            <a:spLocks noGrp="1"/>
          </p:cNvSpPr>
          <p:nvPr>
            <p:ph idx="4294967295"/>
          </p:nvPr>
        </p:nvSpPr>
        <p:spPr>
          <a:xfrm>
            <a:off x="3802063" y="712788"/>
            <a:ext cx="4751387" cy="387350"/>
          </a:xfrm>
          <a:prstGeom prst="rect">
            <a:avLst/>
          </a:prstGeom>
          <a:noFill/>
          <a:ln w="9525">
            <a:noFill/>
          </a:ln>
        </p:spPr>
        <p:txBody>
          <a:bodyPr lIns="91419" tIns="45711" rIns="91419" bIns="45711">
            <a:spAutoFit/>
          </a:bodyPr>
          <a:p>
            <a:pPr algn="ctr" eaLnBrk="1" hangingPunct="1">
              <a:lnSpc>
                <a:spcPct val="80000"/>
              </a:lnSpc>
              <a:spcBef>
                <a:spcPct val="20000"/>
              </a:spcBef>
              <a:buNone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安全帽超过使用期限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93188" name="Picture 4" descr="IMG_02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6963" y="1935163"/>
            <a:ext cx="3952875" cy="2965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89" name="Picture 5" descr="IMG_02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650" y="1927225"/>
            <a:ext cx="4032250" cy="3005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3000375" y="415925"/>
            <a:ext cx="720725" cy="720725"/>
          </a:xfrm>
          <a:custGeom>
            <a:avLst/>
            <a:gdLst>
              <a:gd name="connsiteX0" fmla="*/ 0 w 720502"/>
              <a:gd name="connsiteY0" fmla="*/ 0 h 720502"/>
              <a:gd name="connsiteX1" fmla="*/ 720502 w 720502"/>
              <a:gd name="connsiteY1" fmla="*/ 0 h 720502"/>
              <a:gd name="connsiteX2" fmla="*/ 720502 w 720502"/>
              <a:gd name="connsiteY2" fmla="*/ 270661 h 720502"/>
              <a:gd name="connsiteX3" fmla="*/ 630439 w 720502"/>
              <a:gd name="connsiteY3" fmla="*/ 414087 h 720502"/>
              <a:gd name="connsiteX4" fmla="*/ 630439 w 720502"/>
              <a:gd name="connsiteY4" fmla="*/ 90063 h 720502"/>
              <a:gd name="connsiteX5" fmla="*/ 90063 w 720502"/>
              <a:gd name="connsiteY5" fmla="*/ 90063 h 720502"/>
              <a:gd name="connsiteX6" fmla="*/ 90063 w 720502"/>
              <a:gd name="connsiteY6" fmla="*/ 630439 h 720502"/>
              <a:gd name="connsiteX7" fmla="*/ 494583 w 720502"/>
              <a:gd name="connsiteY7" fmla="*/ 630439 h 720502"/>
              <a:gd name="connsiteX8" fmla="*/ 438029 w 720502"/>
              <a:gd name="connsiteY8" fmla="*/ 720502 h 720502"/>
              <a:gd name="connsiteX9" fmla="*/ 0 w 720502"/>
              <a:gd name="connsiteY9" fmla="*/ 720502 h 7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502" h="720502">
                <a:moveTo>
                  <a:pt x="0" y="0"/>
                </a:moveTo>
                <a:lnTo>
                  <a:pt x="720502" y="0"/>
                </a:lnTo>
                <a:lnTo>
                  <a:pt x="720502" y="270661"/>
                </a:lnTo>
                <a:lnTo>
                  <a:pt x="630439" y="414087"/>
                </a:lnTo>
                <a:lnTo>
                  <a:pt x="630439" y="90063"/>
                </a:lnTo>
                <a:lnTo>
                  <a:pt x="90063" y="90063"/>
                </a:lnTo>
                <a:lnTo>
                  <a:pt x="90063" y="630439"/>
                </a:lnTo>
                <a:lnTo>
                  <a:pt x="494583" y="630439"/>
                </a:lnTo>
                <a:lnTo>
                  <a:pt x="438029" y="720502"/>
                </a:lnTo>
                <a:lnTo>
                  <a:pt x="0" y="7205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3432175" y="622300"/>
            <a:ext cx="5689600" cy="504825"/>
          </a:xfrm>
          <a:prstGeom prst="parallelogram">
            <a:avLst>
              <a:gd name="adj" fmla="val 6279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73400" y="514350"/>
            <a:ext cx="57626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宋体" panose="02010600030101010101" pitchFamily="2" charset="-122"/>
                <a:cs typeface="+mn-cs"/>
              </a:rPr>
              <a:t>32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3195" name="矩形 2"/>
          <p:cNvSpPr/>
          <p:nvPr/>
        </p:nvSpPr>
        <p:spPr>
          <a:xfrm>
            <a:off x="1125538" y="4945063"/>
            <a:ext cx="10012362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安全帽应贮存在干燥、阴凉、通风的场所，并应远离酸、碱等腐蚀性物质。产品安全使用期为从产品制造完成之日计算，不超过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圆角矩形 19"/>
          <p:cNvSpPr/>
          <p:nvPr/>
        </p:nvSpPr>
        <p:spPr>
          <a:xfrm>
            <a:off x="8112125" y="823913"/>
            <a:ext cx="3384550" cy="5184775"/>
          </a:xfrm>
          <a:prstGeom prst="roundRect">
            <a:avLst>
              <a:gd name="adj" fmla="val 1852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5" name="Picture 9" descr="P00024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01038" y="3816350"/>
            <a:ext cx="3017837" cy="1989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Picture 10" descr="anchor-1"/>
          <p:cNvPicPr>
            <a:picLocks noChangeAspect="1"/>
          </p:cNvPicPr>
          <p:nvPr/>
        </p:nvPicPr>
        <p:blipFill>
          <a:blip r:embed="rId2"/>
          <a:srcRect t="6706" b="28622"/>
          <a:stretch>
            <a:fillRect/>
          </a:stretch>
        </p:blipFill>
        <p:spPr>
          <a:xfrm>
            <a:off x="8301038" y="981075"/>
            <a:ext cx="3017837" cy="272415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82625" y="1331913"/>
            <a:ext cx="2449513" cy="590550"/>
          </a:xfrm>
          <a:prstGeom prst="roundRect">
            <a:avLst>
              <a:gd name="adj" fmla="val 12366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6538" y="1392238"/>
            <a:ext cx="8016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系索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2625" y="2095500"/>
            <a:ext cx="6288088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用于将人员和锚固点或生命线连接在一起的短绳或系带。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47700" y="3427413"/>
            <a:ext cx="2449513" cy="590550"/>
          </a:xfrm>
          <a:prstGeom prst="roundRect">
            <a:avLst>
              <a:gd name="adj" fmla="val 12366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2175" y="3492500"/>
            <a:ext cx="20304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锚固点连接器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2625" y="4387850"/>
            <a:ext cx="6084888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把坠落保护设施固定到锚固点上的一个部件或装置。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695325" y="1700213"/>
            <a:ext cx="10801350" cy="4232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4211" name="Picture 5" descr="DSC014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175" y="1960563"/>
            <a:ext cx="4176713" cy="313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4212" name="Picture 6" descr="SDC116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0" y="1957388"/>
            <a:ext cx="4183063" cy="3136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000375" y="415925"/>
            <a:ext cx="720725" cy="720725"/>
          </a:xfrm>
          <a:custGeom>
            <a:avLst/>
            <a:gdLst>
              <a:gd name="connsiteX0" fmla="*/ 0 w 720502"/>
              <a:gd name="connsiteY0" fmla="*/ 0 h 720502"/>
              <a:gd name="connsiteX1" fmla="*/ 720502 w 720502"/>
              <a:gd name="connsiteY1" fmla="*/ 0 h 720502"/>
              <a:gd name="connsiteX2" fmla="*/ 720502 w 720502"/>
              <a:gd name="connsiteY2" fmla="*/ 270661 h 720502"/>
              <a:gd name="connsiteX3" fmla="*/ 630439 w 720502"/>
              <a:gd name="connsiteY3" fmla="*/ 414087 h 720502"/>
              <a:gd name="connsiteX4" fmla="*/ 630439 w 720502"/>
              <a:gd name="connsiteY4" fmla="*/ 90063 h 720502"/>
              <a:gd name="connsiteX5" fmla="*/ 90063 w 720502"/>
              <a:gd name="connsiteY5" fmla="*/ 90063 h 720502"/>
              <a:gd name="connsiteX6" fmla="*/ 90063 w 720502"/>
              <a:gd name="connsiteY6" fmla="*/ 630439 h 720502"/>
              <a:gd name="connsiteX7" fmla="*/ 494583 w 720502"/>
              <a:gd name="connsiteY7" fmla="*/ 630439 h 720502"/>
              <a:gd name="connsiteX8" fmla="*/ 438029 w 720502"/>
              <a:gd name="connsiteY8" fmla="*/ 720502 h 720502"/>
              <a:gd name="connsiteX9" fmla="*/ 0 w 720502"/>
              <a:gd name="connsiteY9" fmla="*/ 720502 h 72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502" h="720502">
                <a:moveTo>
                  <a:pt x="0" y="0"/>
                </a:moveTo>
                <a:lnTo>
                  <a:pt x="720502" y="0"/>
                </a:lnTo>
                <a:lnTo>
                  <a:pt x="720502" y="270661"/>
                </a:lnTo>
                <a:lnTo>
                  <a:pt x="630439" y="414087"/>
                </a:lnTo>
                <a:lnTo>
                  <a:pt x="630439" y="90063"/>
                </a:lnTo>
                <a:lnTo>
                  <a:pt x="90063" y="90063"/>
                </a:lnTo>
                <a:lnTo>
                  <a:pt x="90063" y="630439"/>
                </a:lnTo>
                <a:lnTo>
                  <a:pt x="494583" y="630439"/>
                </a:lnTo>
                <a:lnTo>
                  <a:pt x="438029" y="720502"/>
                </a:lnTo>
                <a:lnTo>
                  <a:pt x="0" y="7205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3432175" y="622300"/>
            <a:ext cx="5689600" cy="504825"/>
          </a:xfrm>
          <a:prstGeom prst="parallelogram">
            <a:avLst>
              <a:gd name="adj" fmla="val 6279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73400" y="514350"/>
            <a:ext cx="57626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  <a:ea typeface="宋体" panose="02010600030101010101" pitchFamily="2" charset="-122"/>
                <a:cs typeface="+mn-cs"/>
              </a:rPr>
              <a:t>32</a:t>
            </a:r>
            <a:endParaRPr kumimoji="0" lang="zh-CN" altLang="en-US" sz="2800" b="1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4218" name="矩形 3"/>
          <p:cNvSpPr/>
          <p:nvPr/>
        </p:nvSpPr>
        <p:spPr>
          <a:xfrm>
            <a:off x="3994150" y="725488"/>
            <a:ext cx="4492625" cy="387350"/>
          </a:xfrm>
          <a:prstGeom prst="rect">
            <a:avLst/>
          </a:prstGeom>
          <a:noFill/>
          <a:ln w="9525">
            <a:noFill/>
          </a:ln>
        </p:spPr>
        <p:txBody>
          <a:bodyPr lIns="91419" tIns="45711" rIns="91419" bIns="45711">
            <a:spAutoFit/>
          </a:bodyPr>
          <a:p>
            <a:pPr marL="228600" indent="-228600"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未戴安全帽或安全帽未系下颏带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4219" name="矩形 4"/>
          <p:cNvSpPr/>
          <p:nvPr/>
        </p:nvSpPr>
        <p:spPr>
          <a:xfrm>
            <a:off x="1631950" y="5222875"/>
            <a:ext cx="8928100" cy="498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为充分发挥保护力，安全帽佩戴时必须按头围的大小调整帽箍并系紧下颏带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7" r="48492" b="22725"/>
          <a:stretch>
            <a:fillRect/>
          </a:stretch>
        </p:blipFill>
        <p:spPr bwMode="auto">
          <a:xfrm>
            <a:off x="-24679" y="-26987"/>
            <a:ext cx="5257079" cy="6884987"/>
          </a:xfrm>
          <a:custGeom>
            <a:avLst/>
            <a:gdLst>
              <a:gd name="connsiteX0" fmla="*/ 3893082 w 5761136"/>
              <a:gd name="connsiteY0" fmla="*/ 100879 h 6884988"/>
              <a:gd name="connsiteX1" fmla="*/ 3995836 w 5761136"/>
              <a:gd name="connsiteY1" fmla="*/ 306388 h 6884988"/>
              <a:gd name="connsiteX2" fmla="*/ 3979432 w 5761136"/>
              <a:gd name="connsiteY2" fmla="*/ 294085 h 6884988"/>
              <a:gd name="connsiteX3" fmla="*/ 3895470 w 5761136"/>
              <a:gd name="connsiteY3" fmla="*/ 108574 h 6884988"/>
              <a:gd name="connsiteX4" fmla="*/ 0 w 5761136"/>
              <a:gd name="connsiteY4" fmla="*/ 0 h 6884988"/>
              <a:gd name="connsiteX5" fmla="*/ 3861775 w 5761136"/>
              <a:gd name="connsiteY5" fmla="*/ 0 h 6884988"/>
              <a:gd name="connsiteX6" fmla="*/ 3893082 w 5761136"/>
              <a:gd name="connsiteY6" fmla="*/ 100879 h 6884988"/>
              <a:gd name="connsiteX7" fmla="*/ 3881536 w 5761136"/>
              <a:gd name="connsiteY7" fmla="*/ 77788 h 6884988"/>
              <a:gd name="connsiteX8" fmla="*/ 3895470 w 5761136"/>
              <a:gd name="connsiteY8" fmla="*/ 108574 h 6884988"/>
              <a:gd name="connsiteX9" fmla="*/ 3945036 w 5761136"/>
              <a:gd name="connsiteY9" fmla="*/ 268288 h 6884988"/>
              <a:gd name="connsiteX10" fmla="*/ 3979432 w 5761136"/>
              <a:gd name="connsiteY10" fmla="*/ 294085 h 6884988"/>
              <a:gd name="connsiteX11" fmla="*/ 5761136 w 5761136"/>
              <a:gd name="connsiteY11" fmla="*/ 4230688 h 6884988"/>
              <a:gd name="connsiteX12" fmla="*/ 3655142 w 5761136"/>
              <a:gd name="connsiteY12" fmla="*/ 6884988 h 6884988"/>
              <a:gd name="connsiteX13" fmla="*/ 0 w 5761136"/>
              <a:gd name="connsiteY13" fmla="*/ 6884988 h 688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61136" h="6884988">
                <a:moveTo>
                  <a:pt x="3893082" y="100879"/>
                </a:moveTo>
                <a:lnTo>
                  <a:pt x="3995836" y="306388"/>
                </a:lnTo>
                <a:lnTo>
                  <a:pt x="3979432" y="294085"/>
                </a:lnTo>
                <a:lnTo>
                  <a:pt x="3895470" y="108574"/>
                </a:lnTo>
                <a:close/>
                <a:moveTo>
                  <a:pt x="0" y="0"/>
                </a:moveTo>
                <a:lnTo>
                  <a:pt x="3861775" y="0"/>
                </a:lnTo>
                <a:lnTo>
                  <a:pt x="3893082" y="100879"/>
                </a:lnTo>
                <a:lnTo>
                  <a:pt x="3881536" y="77788"/>
                </a:lnTo>
                <a:lnTo>
                  <a:pt x="3895470" y="108574"/>
                </a:lnTo>
                <a:lnTo>
                  <a:pt x="3945036" y="268288"/>
                </a:lnTo>
                <a:lnTo>
                  <a:pt x="3979432" y="294085"/>
                </a:lnTo>
                <a:lnTo>
                  <a:pt x="5761136" y="4230688"/>
                </a:lnTo>
                <a:lnTo>
                  <a:pt x="3655142" y="6884988"/>
                </a:lnTo>
                <a:lnTo>
                  <a:pt x="0" y="688498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平行四边形 2"/>
          <p:cNvSpPr/>
          <p:nvPr/>
        </p:nvSpPr>
        <p:spPr>
          <a:xfrm flipH="1">
            <a:off x="3084513" y="-26987"/>
            <a:ext cx="3371850" cy="4189413"/>
          </a:xfrm>
          <a:prstGeom prst="parallelogram">
            <a:avLst>
              <a:gd name="adj" fmla="val 5523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平行四边形 3"/>
          <p:cNvSpPr/>
          <p:nvPr/>
        </p:nvSpPr>
        <p:spPr>
          <a:xfrm>
            <a:off x="2782888" y="4138613"/>
            <a:ext cx="3673475" cy="2719388"/>
          </a:xfrm>
          <a:prstGeom prst="parallelogram">
            <a:avLst>
              <a:gd name="adj" fmla="val 796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平行四边形 6"/>
          <p:cNvSpPr/>
          <p:nvPr/>
        </p:nvSpPr>
        <p:spPr>
          <a:xfrm flipH="1">
            <a:off x="5881688" y="2420938"/>
            <a:ext cx="4918075" cy="1495425"/>
          </a:xfrm>
          <a:prstGeom prst="parallelogram">
            <a:avLst>
              <a:gd name="adj" fmla="val 458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6262" name="文本框 1"/>
          <p:cNvSpPr txBox="1"/>
          <p:nvPr/>
        </p:nvSpPr>
        <p:spPr>
          <a:xfrm>
            <a:off x="7248525" y="2420938"/>
            <a:ext cx="2592388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88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谢谢</a:t>
            </a:r>
            <a:endParaRPr lang="zh-CN" altLang="en-US" sz="88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圆角矩形 21"/>
          <p:cNvSpPr/>
          <p:nvPr/>
        </p:nvSpPr>
        <p:spPr>
          <a:xfrm>
            <a:off x="8112125" y="823913"/>
            <a:ext cx="3384550" cy="5184775"/>
          </a:xfrm>
          <a:prstGeom prst="roundRect">
            <a:avLst>
              <a:gd name="adj" fmla="val 1852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98500" y="4659313"/>
            <a:ext cx="6550025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能够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系住人的躯干，把坠落力量分散在大腿上部、骨盆、胸部和肩部等部位的安全保护装备，包括用于挂在锚固点或生命线上的两根系索。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9700" name="Picture 8"/>
          <p:cNvPicPr>
            <a:picLocks noChangeAspect="1"/>
          </p:cNvPicPr>
          <p:nvPr/>
        </p:nvPicPr>
        <p:blipFill>
          <a:blip r:embed="rId1"/>
          <a:srcRect t="8008" b="13916"/>
          <a:stretch>
            <a:fillRect/>
          </a:stretch>
        </p:blipFill>
        <p:spPr>
          <a:xfrm>
            <a:off x="13176250" y="-984250"/>
            <a:ext cx="3011488" cy="2852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82625" y="1331913"/>
            <a:ext cx="2449513" cy="590550"/>
          </a:xfrm>
          <a:prstGeom prst="roundRect">
            <a:avLst>
              <a:gd name="adj" fmla="val 12366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4200" y="1408113"/>
            <a:ext cx="264636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个人坠落保护系统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7863" y="2090738"/>
            <a:ext cx="6713538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用于阻止从工作高度坠落的一种系统，包括有锚固点连接器、全身安全带，还可能包括带有自锁钩的系索、减速装置、生命线或它们的组合。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77863" y="3836988"/>
            <a:ext cx="2447925" cy="590550"/>
          </a:xfrm>
          <a:prstGeom prst="roundRect">
            <a:avLst>
              <a:gd name="adj" fmla="val 12366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7413" y="3919538"/>
            <a:ext cx="20304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全身式安全带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9708" name="图片 6"/>
          <p:cNvPicPr>
            <a:picLocks noChangeAspect="1"/>
          </p:cNvPicPr>
          <p:nvPr/>
        </p:nvPicPr>
        <p:blipFill>
          <a:blip r:embed="rId4"/>
          <a:srcRect l="7848" r="13556"/>
          <a:stretch>
            <a:fillRect/>
          </a:stretch>
        </p:blipFill>
        <p:spPr>
          <a:xfrm>
            <a:off x="8256588" y="1000125"/>
            <a:ext cx="3095625" cy="4832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圆角矩形 15"/>
          <p:cNvSpPr/>
          <p:nvPr/>
        </p:nvSpPr>
        <p:spPr>
          <a:xfrm>
            <a:off x="8112125" y="823913"/>
            <a:ext cx="3384550" cy="5184775"/>
          </a:xfrm>
          <a:prstGeom prst="roundRect">
            <a:avLst>
              <a:gd name="adj" fmla="val 1852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77863" y="4776788"/>
            <a:ext cx="4762500" cy="498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地板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、甲板或栅格板的边缘。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0724" name="Picture 4" descr="1_10638337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2463" y="1055688"/>
            <a:ext cx="3097212" cy="2322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463" y="3609975"/>
            <a:ext cx="3079750" cy="2205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0" y="6669088"/>
            <a:ext cx="12192000" cy="188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82625" y="1331913"/>
            <a:ext cx="2449513" cy="590550"/>
          </a:xfrm>
          <a:prstGeom prst="roundRect">
            <a:avLst>
              <a:gd name="adj" fmla="val 12366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77863" y="3836988"/>
            <a:ext cx="2447925" cy="590550"/>
          </a:xfrm>
          <a:prstGeom prst="roundRect">
            <a:avLst>
              <a:gd name="adj" fmla="val 12366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47788" y="1397000"/>
            <a:ext cx="11080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安全绳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7863" y="2144713"/>
            <a:ext cx="6096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安全带上保护人体不坠落的系绳，用于将安全带和锚固点或吊绳相连接。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01775" y="3919538"/>
            <a:ext cx="8001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临边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NORDRI TOOLS WATERMARK" val="zmjb2ysi"/>
</p:tagLst>
</file>

<file path=ppt/tags/tag10.xml><?xml version="1.0" encoding="utf-8"?>
<p:tagLst xmlns:p="http://schemas.openxmlformats.org/presentationml/2006/main">
  <p:tag name="NORDRI TOOLS WATERMARK" val="zmjb2ysi"/>
</p:tagLst>
</file>

<file path=ppt/tags/tag100.xml><?xml version="1.0" encoding="utf-8"?>
<p:tagLst xmlns:p="http://schemas.openxmlformats.org/presentationml/2006/main">
  <p:tag name="NORDRI TOOLS WATERMARK" val="zmjb2ysi"/>
</p:tagLst>
</file>

<file path=ppt/tags/tag101.xml><?xml version="1.0" encoding="utf-8"?>
<p:tagLst xmlns:p="http://schemas.openxmlformats.org/presentationml/2006/main">
  <p:tag name="NORDRI TOOLS WATERMARK" val="amppvkse"/>
</p:tagLst>
</file>

<file path=ppt/tags/tag102.xml><?xml version="1.0" encoding="utf-8"?>
<p:tagLst xmlns:p="http://schemas.openxmlformats.org/presentationml/2006/main">
  <p:tag name="NORDRI TOOLS WATERMARK" val="zmjb2ysi"/>
</p:tagLst>
</file>

<file path=ppt/tags/tag103.xml><?xml version="1.0" encoding="utf-8"?>
<p:tagLst xmlns:p="http://schemas.openxmlformats.org/presentationml/2006/main">
  <p:tag name="NORDRI TOOLS WATERMARK" val="amppvkse"/>
</p:tagLst>
</file>

<file path=ppt/tags/tag104.xml><?xml version="1.0" encoding="utf-8"?>
<p:tagLst xmlns:p="http://schemas.openxmlformats.org/presentationml/2006/main">
  <p:tag name="NORDRI TOOLS WATERMARK" val="zmjb2ysi"/>
</p:tagLst>
</file>

<file path=ppt/tags/tag105.xml><?xml version="1.0" encoding="utf-8"?>
<p:tagLst xmlns:p="http://schemas.openxmlformats.org/presentationml/2006/main">
  <p:tag name="NORDRI TOOLS WATERMARK" val="amppvkse"/>
</p:tagLst>
</file>

<file path=ppt/tags/tag106.xml><?xml version="1.0" encoding="utf-8"?>
<p:tagLst xmlns:p="http://schemas.openxmlformats.org/presentationml/2006/main">
  <p:tag name="NORDRI TOOLS WATERMARK" val="zmjb2ysi"/>
</p:tagLst>
</file>

<file path=ppt/tags/tag107.xml><?xml version="1.0" encoding="utf-8"?>
<p:tagLst xmlns:p="http://schemas.openxmlformats.org/presentationml/2006/main">
  <p:tag name="NORDRI TOOLS WATERMARK" val="amppvkse"/>
</p:tagLst>
</file>

<file path=ppt/tags/tag108.xml><?xml version="1.0" encoding="utf-8"?>
<p:tagLst xmlns:p="http://schemas.openxmlformats.org/presentationml/2006/main">
  <p:tag name="NORDRI TOOLS WATERMARK" val="zmjb2ysi"/>
</p:tagLst>
</file>

<file path=ppt/tags/tag109.xml><?xml version="1.0" encoding="utf-8"?>
<p:tagLst xmlns:p="http://schemas.openxmlformats.org/presentationml/2006/main">
  <p:tag name="NORDRI TOOLS WATERMARK" val="amppvkse"/>
</p:tagLst>
</file>

<file path=ppt/tags/tag11.xml><?xml version="1.0" encoding="utf-8"?>
<p:tagLst xmlns:p="http://schemas.openxmlformats.org/presentationml/2006/main">
  <p:tag name="NORDRI TOOLS WATERMARK" val="amppvkse"/>
</p:tagLst>
</file>

<file path=ppt/tags/tag110.xml><?xml version="1.0" encoding="utf-8"?>
<p:tagLst xmlns:p="http://schemas.openxmlformats.org/presentationml/2006/main">
  <p:tag name="NORDRI TOOLS WATERMARK" val="zmjb2ysi"/>
</p:tagLst>
</file>

<file path=ppt/tags/tag111.xml><?xml version="1.0" encoding="utf-8"?>
<p:tagLst xmlns:p="http://schemas.openxmlformats.org/presentationml/2006/main">
  <p:tag name="NORDRI TOOLS WATERMARK" val="amppvkse"/>
</p:tagLst>
</file>

<file path=ppt/tags/tag112.xml><?xml version="1.0" encoding="utf-8"?>
<p:tagLst xmlns:p="http://schemas.openxmlformats.org/presentationml/2006/main">
  <p:tag name="NORDRI TOOLS WATERMARK" val="zmjb2ysi"/>
</p:tagLst>
</file>

<file path=ppt/tags/tag113.xml><?xml version="1.0" encoding="utf-8"?>
<p:tagLst xmlns:p="http://schemas.openxmlformats.org/presentationml/2006/main">
  <p:tag name="NORDRI TOOLS WATERMARK" val="amppvkse"/>
</p:tagLst>
</file>

<file path=ppt/tags/tag114.xml><?xml version="1.0" encoding="utf-8"?>
<p:tagLst xmlns:p="http://schemas.openxmlformats.org/presentationml/2006/main">
  <p:tag name="NORDRI TOOLS WATERMARK" val="zmjb2ysi"/>
</p:tagLst>
</file>

<file path=ppt/tags/tag115.xml><?xml version="1.0" encoding="utf-8"?>
<p:tagLst xmlns:p="http://schemas.openxmlformats.org/presentationml/2006/main">
  <p:tag name="NORDRI TOOLS WATERMARK" val="amppvkse"/>
</p:tagLst>
</file>

<file path=ppt/tags/tag116.xml><?xml version="1.0" encoding="utf-8"?>
<p:tagLst xmlns:p="http://schemas.openxmlformats.org/presentationml/2006/main">
  <p:tag name="NORDRI TOOLS WATERMARK" val="zmjb2ysi"/>
</p:tagLst>
</file>

<file path=ppt/tags/tag117.xml><?xml version="1.0" encoding="utf-8"?>
<p:tagLst xmlns:p="http://schemas.openxmlformats.org/presentationml/2006/main">
  <p:tag name="NORDRI TOOLS WATERMARK" val="amppvkse"/>
</p:tagLst>
</file>

<file path=ppt/tags/tag118.xml><?xml version="1.0" encoding="utf-8"?>
<p:tagLst xmlns:p="http://schemas.openxmlformats.org/presentationml/2006/main">
  <p:tag name="NORDRI TOOLS WATERMARK" val="zmjb2ysi"/>
</p:tagLst>
</file>

<file path=ppt/tags/tag119.xml><?xml version="1.0" encoding="utf-8"?>
<p:tagLst xmlns:p="http://schemas.openxmlformats.org/presentationml/2006/main">
  <p:tag name="NORDRI TOOLS WATERMARK" val="amppvkse"/>
</p:tagLst>
</file>

<file path=ppt/tags/tag12.xml><?xml version="1.0" encoding="utf-8"?>
<p:tagLst xmlns:p="http://schemas.openxmlformats.org/presentationml/2006/main">
  <p:tag name="NORDRI TOOLS WATERMARK" val="zmjb2ysi"/>
</p:tagLst>
</file>

<file path=ppt/tags/tag120.xml><?xml version="1.0" encoding="utf-8"?>
<p:tagLst xmlns:p="http://schemas.openxmlformats.org/presentationml/2006/main">
  <p:tag name="NORDRI TOOLS WATERMARK" val="zmjb2ysi"/>
</p:tagLst>
</file>

<file path=ppt/tags/tag121.xml><?xml version="1.0" encoding="utf-8"?>
<p:tagLst xmlns:p="http://schemas.openxmlformats.org/presentationml/2006/main">
  <p:tag name="NORDRI TOOLS WATERMARK" val="amppvkse"/>
</p:tagLst>
</file>

<file path=ppt/tags/tag122.xml><?xml version="1.0" encoding="utf-8"?>
<p:tagLst xmlns:p="http://schemas.openxmlformats.org/presentationml/2006/main">
  <p:tag name="NORDRI TOOLS WATERMARK" val="zmjb2ysi"/>
</p:tagLst>
</file>

<file path=ppt/tags/tag123.xml><?xml version="1.0" encoding="utf-8"?>
<p:tagLst xmlns:p="http://schemas.openxmlformats.org/presentationml/2006/main">
  <p:tag name="NORDRI TOOLS WATERMARK" val="amppvkse"/>
</p:tagLst>
</file>

<file path=ppt/tags/tag124.xml><?xml version="1.0" encoding="utf-8"?>
<p:tagLst xmlns:p="http://schemas.openxmlformats.org/presentationml/2006/main">
  <p:tag name="NORDRI TOOLS WATERMARK" val="zmjb2ysi"/>
</p:tagLst>
</file>

<file path=ppt/tags/tag13.xml><?xml version="1.0" encoding="utf-8"?>
<p:tagLst xmlns:p="http://schemas.openxmlformats.org/presentationml/2006/main">
  <p:tag name="NORDRI TOOLS WATERMARK" val="amppvkse"/>
</p:tagLst>
</file>

<file path=ppt/tags/tag14.xml><?xml version="1.0" encoding="utf-8"?>
<p:tagLst xmlns:p="http://schemas.openxmlformats.org/presentationml/2006/main">
  <p:tag name="NORDRI TOOLS WATERMARK" val="zmjb2ysi"/>
</p:tagLst>
</file>

<file path=ppt/tags/tag15.xml><?xml version="1.0" encoding="utf-8"?>
<p:tagLst xmlns:p="http://schemas.openxmlformats.org/presentationml/2006/main">
  <p:tag name="NORDRI TOOLS WATERMARK" val="amppvkse"/>
</p:tagLst>
</file>

<file path=ppt/tags/tag16.xml><?xml version="1.0" encoding="utf-8"?>
<p:tagLst xmlns:p="http://schemas.openxmlformats.org/presentationml/2006/main">
  <p:tag name="NORDRI TOOLS WATERMARK" val="zmjb2ysi"/>
</p:tagLst>
</file>

<file path=ppt/tags/tag17.xml><?xml version="1.0" encoding="utf-8"?>
<p:tagLst xmlns:p="http://schemas.openxmlformats.org/presentationml/2006/main">
  <p:tag name="NORDRI TOOLS WATERMARK" val="amppvkse"/>
</p:tagLst>
</file>

<file path=ppt/tags/tag18.xml><?xml version="1.0" encoding="utf-8"?>
<p:tagLst xmlns:p="http://schemas.openxmlformats.org/presentationml/2006/main">
  <p:tag name="NORDRI TOOLS WATERMARK" val="zmjb2ysi"/>
</p:tagLst>
</file>

<file path=ppt/tags/tag19.xml><?xml version="1.0" encoding="utf-8"?>
<p:tagLst xmlns:p="http://schemas.openxmlformats.org/presentationml/2006/main">
  <p:tag name="NORDRI TOOLS WATERMARK" val="amppvkse"/>
</p:tagLst>
</file>

<file path=ppt/tags/tag2.xml><?xml version="1.0" encoding="utf-8"?>
<p:tagLst xmlns:p="http://schemas.openxmlformats.org/presentationml/2006/main">
  <p:tag name="NORDRI TOOLS WATERMARK" val="amppvkse"/>
</p:tagLst>
</file>

<file path=ppt/tags/tag20.xml><?xml version="1.0" encoding="utf-8"?>
<p:tagLst xmlns:p="http://schemas.openxmlformats.org/presentationml/2006/main">
  <p:tag name="NORDRI TOOLS WATERMARK" val="zmjb2ysi"/>
</p:tagLst>
</file>

<file path=ppt/tags/tag21.xml><?xml version="1.0" encoding="utf-8"?>
<p:tagLst xmlns:p="http://schemas.openxmlformats.org/presentationml/2006/main">
  <p:tag name="NORDRI TOOLS WATERMARK" val="amppvkse"/>
</p:tagLst>
</file>

<file path=ppt/tags/tag22.xml><?xml version="1.0" encoding="utf-8"?>
<p:tagLst xmlns:p="http://schemas.openxmlformats.org/presentationml/2006/main">
  <p:tag name="NORDRI TOOLS WATERMARK" val="zmjb2ysi"/>
</p:tagLst>
</file>

<file path=ppt/tags/tag23.xml><?xml version="1.0" encoding="utf-8"?>
<p:tagLst xmlns:p="http://schemas.openxmlformats.org/presentationml/2006/main">
  <p:tag name="NORDRI TOOLS WATERMARK" val="amppvkse"/>
</p:tagLst>
</file>

<file path=ppt/tags/tag24.xml><?xml version="1.0" encoding="utf-8"?>
<p:tagLst xmlns:p="http://schemas.openxmlformats.org/presentationml/2006/main">
  <p:tag name="NORDRI TOOLS WATERMARK" val="zmjb2ysi"/>
</p:tagLst>
</file>

<file path=ppt/tags/tag25.xml><?xml version="1.0" encoding="utf-8"?>
<p:tagLst xmlns:p="http://schemas.openxmlformats.org/presentationml/2006/main">
  <p:tag name="NORDRI TOOLS WATERMARK" val="amppvkse"/>
</p:tagLst>
</file>

<file path=ppt/tags/tag26.xml><?xml version="1.0" encoding="utf-8"?>
<p:tagLst xmlns:p="http://schemas.openxmlformats.org/presentationml/2006/main">
  <p:tag name="NORDRI TOOLS WATERMARK" val="zmjb2ysi"/>
</p:tagLst>
</file>

<file path=ppt/tags/tag27.xml><?xml version="1.0" encoding="utf-8"?>
<p:tagLst xmlns:p="http://schemas.openxmlformats.org/presentationml/2006/main">
  <p:tag name="NORDRI TOOLS WATERMARK" val="amppvkse"/>
</p:tagLst>
</file>

<file path=ppt/tags/tag28.xml><?xml version="1.0" encoding="utf-8"?>
<p:tagLst xmlns:p="http://schemas.openxmlformats.org/presentationml/2006/main">
  <p:tag name="NORDRI TOOLS WATERMARK" val="zmjb2ysi"/>
</p:tagLst>
</file>

<file path=ppt/tags/tag29.xml><?xml version="1.0" encoding="utf-8"?>
<p:tagLst xmlns:p="http://schemas.openxmlformats.org/presentationml/2006/main">
  <p:tag name="NORDRI TOOLS WATERMARK" val="amppvkse"/>
</p:tagLst>
</file>

<file path=ppt/tags/tag3.xml><?xml version="1.0" encoding="utf-8"?>
<p:tagLst xmlns:p="http://schemas.openxmlformats.org/presentationml/2006/main">
  <p:tag name="NORDRI TOOLS WATERMARK" val="amppvkse"/>
</p:tagLst>
</file>

<file path=ppt/tags/tag30.xml><?xml version="1.0" encoding="utf-8"?>
<p:tagLst xmlns:p="http://schemas.openxmlformats.org/presentationml/2006/main">
  <p:tag name="NORDRI TOOLS WATERMARK" val="zmjb2ysi"/>
</p:tagLst>
</file>

<file path=ppt/tags/tag31.xml><?xml version="1.0" encoding="utf-8"?>
<p:tagLst xmlns:p="http://schemas.openxmlformats.org/presentationml/2006/main">
  <p:tag name="NORDRI TOOLS WATERMARK" val="amppvkse"/>
</p:tagLst>
</file>

<file path=ppt/tags/tag32.xml><?xml version="1.0" encoding="utf-8"?>
<p:tagLst xmlns:p="http://schemas.openxmlformats.org/presentationml/2006/main">
  <p:tag name="NORDRI TOOLS WATERMARK" val="zmjb2ysi"/>
</p:tagLst>
</file>

<file path=ppt/tags/tag33.xml><?xml version="1.0" encoding="utf-8"?>
<p:tagLst xmlns:p="http://schemas.openxmlformats.org/presentationml/2006/main">
  <p:tag name="NORDRI TOOLS WATERMARK" val="amppvkse"/>
</p:tagLst>
</file>

<file path=ppt/tags/tag34.xml><?xml version="1.0" encoding="utf-8"?>
<p:tagLst xmlns:p="http://schemas.openxmlformats.org/presentationml/2006/main">
  <p:tag name="NORDRI TOOLS WATERMARK" val="zmjb2ysi"/>
</p:tagLst>
</file>

<file path=ppt/tags/tag35.xml><?xml version="1.0" encoding="utf-8"?>
<p:tagLst xmlns:p="http://schemas.openxmlformats.org/presentationml/2006/main">
  <p:tag name="NORDRI TOOLS WATERMARK" val="amppvkse"/>
</p:tagLst>
</file>

<file path=ppt/tags/tag36.xml><?xml version="1.0" encoding="utf-8"?>
<p:tagLst xmlns:p="http://schemas.openxmlformats.org/presentationml/2006/main">
  <p:tag name="NORDRI TOOLS WATERMARK" val="zmjb2ysi"/>
</p:tagLst>
</file>

<file path=ppt/tags/tag37.xml><?xml version="1.0" encoding="utf-8"?>
<p:tagLst xmlns:p="http://schemas.openxmlformats.org/presentationml/2006/main">
  <p:tag name="NORDRI TOOLS WATERMARK" val="amppvkse"/>
</p:tagLst>
</file>

<file path=ppt/tags/tag38.xml><?xml version="1.0" encoding="utf-8"?>
<p:tagLst xmlns:p="http://schemas.openxmlformats.org/presentationml/2006/main">
  <p:tag name="NORDRI TOOLS WATERMARK" val="zmjb2ysi"/>
</p:tagLst>
</file>

<file path=ppt/tags/tag39.xml><?xml version="1.0" encoding="utf-8"?>
<p:tagLst xmlns:p="http://schemas.openxmlformats.org/presentationml/2006/main">
  <p:tag name="NORDRI TOOLS WATERMARK" val="amppvkse"/>
</p:tagLst>
</file>

<file path=ppt/tags/tag4.xml><?xml version="1.0" encoding="utf-8"?>
<p:tagLst xmlns:p="http://schemas.openxmlformats.org/presentationml/2006/main">
  <p:tag name="NORDRI TOOLS WATERMARK" val="zmjb2ysi"/>
</p:tagLst>
</file>

<file path=ppt/tags/tag40.xml><?xml version="1.0" encoding="utf-8"?>
<p:tagLst xmlns:p="http://schemas.openxmlformats.org/presentationml/2006/main">
  <p:tag name="NORDRI TOOLS WATERMARK" val="zmjb2ysi"/>
</p:tagLst>
</file>

<file path=ppt/tags/tag41.xml><?xml version="1.0" encoding="utf-8"?>
<p:tagLst xmlns:p="http://schemas.openxmlformats.org/presentationml/2006/main">
  <p:tag name="NORDRI TOOLS WATERMARK" val="amppvkse"/>
</p:tagLst>
</file>

<file path=ppt/tags/tag42.xml><?xml version="1.0" encoding="utf-8"?>
<p:tagLst xmlns:p="http://schemas.openxmlformats.org/presentationml/2006/main">
  <p:tag name="NORDRI TOOLS WATERMARK" val="zmjb2ysi"/>
</p:tagLst>
</file>

<file path=ppt/tags/tag43.xml><?xml version="1.0" encoding="utf-8"?>
<p:tagLst xmlns:p="http://schemas.openxmlformats.org/presentationml/2006/main">
  <p:tag name="NORDRI TOOLS WATERMARK" val="amppvkse"/>
</p:tagLst>
</file>

<file path=ppt/tags/tag44.xml><?xml version="1.0" encoding="utf-8"?>
<p:tagLst xmlns:p="http://schemas.openxmlformats.org/presentationml/2006/main">
  <p:tag name="NORDRI TOOLS WATERMARK" val="zmjb2ysi"/>
</p:tagLst>
</file>

<file path=ppt/tags/tag45.xml><?xml version="1.0" encoding="utf-8"?>
<p:tagLst xmlns:p="http://schemas.openxmlformats.org/presentationml/2006/main">
  <p:tag name="NORDRI TOOLS WATERMARK" val="amppvkse"/>
</p:tagLst>
</file>

<file path=ppt/tags/tag46.xml><?xml version="1.0" encoding="utf-8"?>
<p:tagLst xmlns:p="http://schemas.openxmlformats.org/presentationml/2006/main">
  <p:tag name="NORDRI TOOLS WATERMARK" val="zmjb2ysi"/>
</p:tagLst>
</file>

<file path=ppt/tags/tag47.xml><?xml version="1.0" encoding="utf-8"?>
<p:tagLst xmlns:p="http://schemas.openxmlformats.org/presentationml/2006/main">
  <p:tag name="NORDRI TOOLS WATERMARK" val="amppvkse"/>
</p:tagLst>
</file>

<file path=ppt/tags/tag48.xml><?xml version="1.0" encoding="utf-8"?>
<p:tagLst xmlns:p="http://schemas.openxmlformats.org/presentationml/2006/main">
  <p:tag name="NORDRI TOOLS WATERMARK" val="zmjb2ysi"/>
</p:tagLst>
</file>

<file path=ppt/tags/tag49.xml><?xml version="1.0" encoding="utf-8"?>
<p:tagLst xmlns:p="http://schemas.openxmlformats.org/presentationml/2006/main">
  <p:tag name="NORDRI TOOLS WATERMARK" val="amppvkse"/>
</p:tagLst>
</file>

<file path=ppt/tags/tag5.xml><?xml version="1.0" encoding="utf-8"?>
<p:tagLst xmlns:p="http://schemas.openxmlformats.org/presentationml/2006/main">
  <p:tag name="NORDRI TOOLS WATERMARK" val="amppvkse"/>
</p:tagLst>
</file>

<file path=ppt/tags/tag50.xml><?xml version="1.0" encoding="utf-8"?>
<p:tagLst xmlns:p="http://schemas.openxmlformats.org/presentationml/2006/main">
  <p:tag name="NORDRI TOOLS WATERMARK" val="zmjb2ysi"/>
</p:tagLst>
</file>

<file path=ppt/tags/tag51.xml><?xml version="1.0" encoding="utf-8"?>
<p:tagLst xmlns:p="http://schemas.openxmlformats.org/presentationml/2006/main">
  <p:tag name="NORDRI TOOLS WATERMARK" val="amppvkse"/>
</p:tagLst>
</file>

<file path=ppt/tags/tag52.xml><?xml version="1.0" encoding="utf-8"?>
<p:tagLst xmlns:p="http://schemas.openxmlformats.org/presentationml/2006/main">
  <p:tag name="NORDRI TOOLS WATERMARK" val="zmjb2ysi"/>
</p:tagLst>
</file>

<file path=ppt/tags/tag53.xml><?xml version="1.0" encoding="utf-8"?>
<p:tagLst xmlns:p="http://schemas.openxmlformats.org/presentationml/2006/main">
  <p:tag name="NORDRI TOOLS WATERMARK" val="amppvkse"/>
</p:tagLst>
</file>

<file path=ppt/tags/tag54.xml><?xml version="1.0" encoding="utf-8"?>
<p:tagLst xmlns:p="http://schemas.openxmlformats.org/presentationml/2006/main">
  <p:tag name="NORDRI TOOLS WATERMARK" val="zmjb2ysi"/>
</p:tagLst>
</file>

<file path=ppt/tags/tag55.xml><?xml version="1.0" encoding="utf-8"?>
<p:tagLst xmlns:p="http://schemas.openxmlformats.org/presentationml/2006/main">
  <p:tag name="NORDRI TOOLS WATERMARK" val="amppvkse"/>
</p:tagLst>
</file>

<file path=ppt/tags/tag56.xml><?xml version="1.0" encoding="utf-8"?>
<p:tagLst xmlns:p="http://schemas.openxmlformats.org/presentationml/2006/main">
  <p:tag name="NORDRI TOOLS WATERMARK" val="zmjb2ysi"/>
</p:tagLst>
</file>

<file path=ppt/tags/tag57.xml><?xml version="1.0" encoding="utf-8"?>
<p:tagLst xmlns:p="http://schemas.openxmlformats.org/presentationml/2006/main">
  <p:tag name="NORDRI TOOLS WATERMARK" val="amppvkse"/>
</p:tagLst>
</file>

<file path=ppt/tags/tag58.xml><?xml version="1.0" encoding="utf-8"?>
<p:tagLst xmlns:p="http://schemas.openxmlformats.org/presentationml/2006/main">
  <p:tag name="NORDRI TOOLS WATERMARK" val="zmjb2ysi"/>
</p:tagLst>
</file>

<file path=ppt/tags/tag59.xml><?xml version="1.0" encoding="utf-8"?>
<p:tagLst xmlns:p="http://schemas.openxmlformats.org/presentationml/2006/main">
  <p:tag name="NORDRI TOOLS WATERMARK" val="amppvkse"/>
</p:tagLst>
</file>

<file path=ppt/tags/tag6.xml><?xml version="1.0" encoding="utf-8"?>
<p:tagLst xmlns:p="http://schemas.openxmlformats.org/presentationml/2006/main">
  <p:tag name="NORDRI TOOLS WATERMARK" val="zmjb2ysi"/>
</p:tagLst>
</file>

<file path=ppt/tags/tag60.xml><?xml version="1.0" encoding="utf-8"?>
<p:tagLst xmlns:p="http://schemas.openxmlformats.org/presentationml/2006/main">
  <p:tag name="NORDRI TOOLS WATERMARK" val="zmjb2ysi"/>
</p:tagLst>
</file>

<file path=ppt/tags/tag61.xml><?xml version="1.0" encoding="utf-8"?>
<p:tagLst xmlns:p="http://schemas.openxmlformats.org/presentationml/2006/main">
  <p:tag name="NORDRI TOOLS WATERMARK" val="amppvkse"/>
</p:tagLst>
</file>

<file path=ppt/tags/tag62.xml><?xml version="1.0" encoding="utf-8"?>
<p:tagLst xmlns:p="http://schemas.openxmlformats.org/presentationml/2006/main">
  <p:tag name="NORDRI TOOLS WATERMARK" val="zmjb2ysi"/>
</p:tagLst>
</file>

<file path=ppt/tags/tag63.xml><?xml version="1.0" encoding="utf-8"?>
<p:tagLst xmlns:p="http://schemas.openxmlformats.org/presentationml/2006/main">
  <p:tag name="NORDRI TOOLS WATERMARK" val="amppvkse"/>
</p:tagLst>
</file>

<file path=ppt/tags/tag64.xml><?xml version="1.0" encoding="utf-8"?>
<p:tagLst xmlns:p="http://schemas.openxmlformats.org/presentationml/2006/main">
  <p:tag name="NORDRI TOOLS WATERMARK" val="zmjb2ysi"/>
</p:tagLst>
</file>

<file path=ppt/tags/tag65.xml><?xml version="1.0" encoding="utf-8"?>
<p:tagLst xmlns:p="http://schemas.openxmlformats.org/presentationml/2006/main">
  <p:tag name="NORDRI TOOLS WATERMARK" val="amppvkse"/>
</p:tagLst>
</file>

<file path=ppt/tags/tag66.xml><?xml version="1.0" encoding="utf-8"?>
<p:tagLst xmlns:p="http://schemas.openxmlformats.org/presentationml/2006/main">
  <p:tag name="NORDRI TOOLS WATERMARK" val="zmjb2ysi"/>
</p:tagLst>
</file>

<file path=ppt/tags/tag67.xml><?xml version="1.0" encoding="utf-8"?>
<p:tagLst xmlns:p="http://schemas.openxmlformats.org/presentationml/2006/main">
  <p:tag name="NORDRI TOOLS WATERMARK" val="amppvkse"/>
</p:tagLst>
</file>

<file path=ppt/tags/tag68.xml><?xml version="1.0" encoding="utf-8"?>
<p:tagLst xmlns:p="http://schemas.openxmlformats.org/presentationml/2006/main">
  <p:tag name="NORDRI TOOLS WATERMARK" val="zmjb2ysi"/>
</p:tagLst>
</file>

<file path=ppt/tags/tag69.xml><?xml version="1.0" encoding="utf-8"?>
<p:tagLst xmlns:p="http://schemas.openxmlformats.org/presentationml/2006/main">
  <p:tag name="NORDRI TOOLS WATERMARK" val="amppvkse"/>
</p:tagLst>
</file>

<file path=ppt/tags/tag7.xml><?xml version="1.0" encoding="utf-8"?>
<p:tagLst xmlns:p="http://schemas.openxmlformats.org/presentationml/2006/main">
  <p:tag name="NORDRI TOOLS WATERMARK" val="amppvkse"/>
</p:tagLst>
</file>

<file path=ppt/tags/tag70.xml><?xml version="1.0" encoding="utf-8"?>
<p:tagLst xmlns:p="http://schemas.openxmlformats.org/presentationml/2006/main">
  <p:tag name="NORDRI TOOLS WATERMARK" val="zmjb2ysi"/>
</p:tagLst>
</file>

<file path=ppt/tags/tag71.xml><?xml version="1.0" encoding="utf-8"?>
<p:tagLst xmlns:p="http://schemas.openxmlformats.org/presentationml/2006/main">
  <p:tag name="NORDRI TOOLS WATERMARK" val="amppvkse"/>
</p:tagLst>
</file>

<file path=ppt/tags/tag72.xml><?xml version="1.0" encoding="utf-8"?>
<p:tagLst xmlns:p="http://schemas.openxmlformats.org/presentationml/2006/main">
  <p:tag name="NORDRI TOOLS WATERMARK" val="zmjb2ysi"/>
</p:tagLst>
</file>

<file path=ppt/tags/tag73.xml><?xml version="1.0" encoding="utf-8"?>
<p:tagLst xmlns:p="http://schemas.openxmlformats.org/presentationml/2006/main">
  <p:tag name="NORDRI TOOLS WATERMARK" val="amppvkse"/>
</p:tagLst>
</file>

<file path=ppt/tags/tag74.xml><?xml version="1.0" encoding="utf-8"?>
<p:tagLst xmlns:p="http://schemas.openxmlformats.org/presentationml/2006/main">
  <p:tag name="NORDRI TOOLS WATERMARK" val="zmjb2ysi"/>
</p:tagLst>
</file>

<file path=ppt/tags/tag75.xml><?xml version="1.0" encoding="utf-8"?>
<p:tagLst xmlns:p="http://schemas.openxmlformats.org/presentationml/2006/main">
  <p:tag name="NORDRI TOOLS WATERMARK" val="amppvkse"/>
</p:tagLst>
</file>

<file path=ppt/tags/tag76.xml><?xml version="1.0" encoding="utf-8"?>
<p:tagLst xmlns:p="http://schemas.openxmlformats.org/presentationml/2006/main">
  <p:tag name="NORDRI TOOLS WATERMARK" val="zmjb2ysi"/>
</p:tagLst>
</file>

<file path=ppt/tags/tag77.xml><?xml version="1.0" encoding="utf-8"?>
<p:tagLst xmlns:p="http://schemas.openxmlformats.org/presentationml/2006/main">
  <p:tag name="NORDRI TOOLS WATERMARK" val="amppvkse"/>
</p:tagLst>
</file>

<file path=ppt/tags/tag78.xml><?xml version="1.0" encoding="utf-8"?>
<p:tagLst xmlns:p="http://schemas.openxmlformats.org/presentationml/2006/main">
  <p:tag name="NORDRI TOOLS WATERMARK" val="zmjb2ysi"/>
</p:tagLst>
</file>

<file path=ppt/tags/tag79.xml><?xml version="1.0" encoding="utf-8"?>
<p:tagLst xmlns:p="http://schemas.openxmlformats.org/presentationml/2006/main">
  <p:tag name="NORDRI TOOLS WATERMARK" val="amppvkse"/>
</p:tagLst>
</file>

<file path=ppt/tags/tag8.xml><?xml version="1.0" encoding="utf-8"?>
<p:tagLst xmlns:p="http://schemas.openxmlformats.org/presentationml/2006/main">
  <p:tag name="NORDRI TOOLS WATERMARK" val="zmjb2ysi"/>
</p:tagLst>
</file>

<file path=ppt/tags/tag80.xml><?xml version="1.0" encoding="utf-8"?>
<p:tagLst xmlns:p="http://schemas.openxmlformats.org/presentationml/2006/main">
  <p:tag name="NORDRI TOOLS WATERMARK" val="zmjb2ysi"/>
</p:tagLst>
</file>

<file path=ppt/tags/tag81.xml><?xml version="1.0" encoding="utf-8"?>
<p:tagLst xmlns:p="http://schemas.openxmlformats.org/presentationml/2006/main">
  <p:tag name="NORDRI TOOLS WATERMARK" val="amppvkse"/>
</p:tagLst>
</file>

<file path=ppt/tags/tag82.xml><?xml version="1.0" encoding="utf-8"?>
<p:tagLst xmlns:p="http://schemas.openxmlformats.org/presentationml/2006/main">
  <p:tag name="NORDRI TOOLS WATERMARK" val="zmjb2ysi"/>
</p:tagLst>
</file>

<file path=ppt/tags/tag83.xml><?xml version="1.0" encoding="utf-8"?>
<p:tagLst xmlns:p="http://schemas.openxmlformats.org/presentationml/2006/main">
  <p:tag name="NORDRI TOOLS WATERMARK" val="amppvkse"/>
</p:tagLst>
</file>

<file path=ppt/tags/tag84.xml><?xml version="1.0" encoding="utf-8"?>
<p:tagLst xmlns:p="http://schemas.openxmlformats.org/presentationml/2006/main">
  <p:tag name="NORDRI TOOLS WATERMARK" val="zmjb2ysi"/>
</p:tagLst>
</file>

<file path=ppt/tags/tag85.xml><?xml version="1.0" encoding="utf-8"?>
<p:tagLst xmlns:p="http://schemas.openxmlformats.org/presentationml/2006/main">
  <p:tag name="NORDRI TOOLS WATERMARK" val="amppvkse"/>
</p:tagLst>
</file>

<file path=ppt/tags/tag86.xml><?xml version="1.0" encoding="utf-8"?>
<p:tagLst xmlns:p="http://schemas.openxmlformats.org/presentationml/2006/main">
  <p:tag name="NORDRI TOOLS WATERMARK" val="zmjb2ysi"/>
</p:tagLst>
</file>

<file path=ppt/tags/tag87.xml><?xml version="1.0" encoding="utf-8"?>
<p:tagLst xmlns:p="http://schemas.openxmlformats.org/presentationml/2006/main">
  <p:tag name="NORDRI TOOLS WATERMARK" val="amppvkse"/>
</p:tagLst>
</file>

<file path=ppt/tags/tag88.xml><?xml version="1.0" encoding="utf-8"?>
<p:tagLst xmlns:p="http://schemas.openxmlformats.org/presentationml/2006/main">
  <p:tag name="NORDRI TOOLS WATERMARK" val="zmjb2ysi"/>
</p:tagLst>
</file>

<file path=ppt/tags/tag89.xml><?xml version="1.0" encoding="utf-8"?>
<p:tagLst xmlns:p="http://schemas.openxmlformats.org/presentationml/2006/main">
  <p:tag name="NORDRI TOOLS WATERMARK" val="amppvkse"/>
</p:tagLst>
</file>

<file path=ppt/tags/tag9.xml><?xml version="1.0" encoding="utf-8"?>
<p:tagLst xmlns:p="http://schemas.openxmlformats.org/presentationml/2006/main">
  <p:tag name="NORDRI TOOLS WATERMARK" val="amppvkse"/>
</p:tagLst>
</file>

<file path=ppt/tags/tag90.xml><?xml version="1.0" encoding="utf-8"?>
<p:tagLst xmlns:p="http://schemas.openxmlformats.org/presentationml/2006/main">
  <p:tag name="NORDRI TOOLS WATERMARK" val="zmjb2ysi"/>
</p:tagLst>
</file>

<file path=ppt/tags/tag91.xml><?xml version="1.0" encoding="utf-8"?>
<p:tagLst xmlns:p="http://schemas.openxmlformats.org/presentationml/2006/main">
  <p:tag name="NORDRI TOOLS WATERMARK" val="amppvkse"/>
</p:tagLst>
</file>

<file path=ppt/tags/tag92.xml><?xml version="1.0" encoding="utf-8"?>
<p:tagLst xmlns:p="http://schemas.openxmlformats.org/presentationml/2006/main">
  <p:tag name="NORDRI TOOLS WATERMARK" val="zmjb2ysi"/>
</p:tagLst>
</file>

<file path=ppt/tags/tag93.xml><?xml version="1.0" encoding="utf-8"?>
<p:tagLst xmlns:p="http://schemas.openxmlformats.org/presentationml/2006/main">
  <p:tag name="NORDRI TOOLS WATERMARK" val="amppvkse"/>
</p:tagLst>
</file>

<file path=ppt/tags/tag94.xml><?xml version="1.0" encoding="utf-8"?>
<p:tagLst xmlns:p="http://schemas.openxmlformats.org/presentationml/2006/main">
  <p:tag name="NORDRI TOOLS WATERMARK" val="zmjb2ysi"/>
</p:tagLst>
</file>

<file path=ppt/tags/tag95.xml><?xml version="1.0" encoding="utf-8"?>
<p:tagLst xmlns:p="http://schemas.openxmlformats.org/presentationml/2006/main">
  <p:tag name="NORDRI TOOLS WATERMARK" val="amppvkse"/>
</p:tagLst>
</file>

<file path=ppt/tags/tag96.xml><?xml version="1.0" encoding="utf-8"?>
<p:tagLst xmlns:p="http://schemas.openxmlformats.org/presentationml/2006/main">
  <p:tag name="NORDRI TOOLS WATERMARK" val="zmjb2ysi"/>
</p:tagLst>
</file>

<file path=ppt/tags/tag97.xml><?xml version="1.0" encoding="utf-8"?>
<p:tagLst xmlns:p="http://schemas.openxmlformats.org/presentationml/2006/main">
  <p:tag name="NORDRI TOOLS WATERMARK" val="amppvkse"/>
</p:tagLst>
</file>

<file path=ppt/tags/tag98.xml><?xml version="1.0" encoding="utf-8"?>
<p:tagLst xmlns:p="http://schemas.openxmlformats.org/presentationml/2006/main">
  <p:tag name="NORDRI TOOLS WATERMARK" val="zmjb2ysi"/>
</p:tagLst>
</file>

<file path=ppt/tags/tag99.xml><?xml version="1.0" encoding="utf-8"?>
<p:tagLst xmlns:p="http://schemas.openxmlformats.org/presentationml/2006/main">
  <p:tag name="NORDRI TOOLS WATERMARK" val="amppvkse"/>
</p:tagLst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科目三：技术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7259</Words>
  <Application>WPS 演示</Application>
  <PresentationFormat>自定义</PresentationFormat>
  <Paragraphs>737</Paragraphs>
  <Slides>71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71</vt:i4>
      </vt:variant>
    </vt:vector>
  </HeadingPairs>
  <TitlesOfParts>
    <vt:vector size="87" baseType="lpstr">
      <vt:lpstr>Arial</vt:lpstr>
      <vt:lpstr>宋体</vt:lpstr>
      <vt:lpstr>Wingdings</vt:lpstr>
      <vt:lpstr>Calibri Light</vt:lpstr>
      <vt:lpstr>Calibri</vt:lpstr>
      <vt:lpstr>微软雅黑</vt:lpstr>
      <vt:lpstr>Arial</vt:lpstr>
      <vt:lpstr>Agency FB</vt:lpstr>
      <vt:lpstr>华文细黑</vt:lpstr>
      <vt:lpstr>华文中宋</vt:lpstr>
      <vt:lpstr>Adobe Garamond Pro Bold</vt:lpstr>
      <vt:lpstr>Garamond</vt:lpstr>
      <vt:lpstr>Arial Unicode MS</vt:lpstr>
      <vt:lpstr>Baskerville Old Face</vt:lpstr>
      <vt:lpstr>默认设计模板</vt:lpstr>
      <vt:lpstr>科目三：技术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A00024</dc:creator>
  <cp:lastModifiedBy>A呀土豆baby</cp:lastModifiedBy>
  <cp:revision>6</cp:revision>
  <dcterms:created xsi:type="dcterms:W3CDTF">2010-03-10T15:45:00Z</dcterms:created>
  <dcterms:modified xsi:type="dcterms:W3CDTF">2021-04-11T10:17:23Z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BE2411172886457494E43CE986339BC0</vt:lpwstr>
  </property>
</Properties>
</file>