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75"/>
  </p:notesMasterIdLst>
  <p:sldIdLst>
    <p:sldId id="260" r:id="rId3"/>
    <p:sldId id="262" r:id="rId4"/>
    <p:sldId id="285" r:id="rId5"/>
    <p:sldId id="263" r:id="rId6"/>
    <p:sldId id="286"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287" r:id="rId22"/>
    <p:sldId id="302" r:id="rId23"/>
    <p:sldId id="303" r:id="rId24"/>
    <p:sldId id="304" r:id="rId25"/>
    <p:sldId id="305" r:id="rId26"/>
    <p:sldId id="306" r:id="rId27"/>
    <p:sldId id="307" r:id="rId28"/>
    <p:sldId id="308" r:id="rId29"/>
    <p:sldId id="309" r:id="rId30"/>
    <p:sldId id="310" r:id="rId31"/>
    <p:sldId id="311" r:id="rId32"/>
    <p:sldId id="313" r:id="rId33"/>
    <p:sldId id="312" r:id="rId34"/>
    <p:sldId id="314" r:id="rId35"/>
    <p:sldId id="342" r:id="rId36"/>
    <p:sldId id="315" r:id="rId37"/>
    <p:sldId id="316" r:id="rId38"/>
    <p:sldId id="317" r:id="rId39"/>
    <p:sldId id="318" r:id="rId40"/>
    <p:sldId id="268" r:id="rId41"/>
    <p:sldId id="319" r:id="rId42"/>
    <p:sldId id="320" r:id="rId43"/>
    <p:sldId id="321" r:id="rId44"/>
    <p:sldId id="322" r:id="rId45"/>
    <p:sldId id="323" r:id="rId46"/>
    <p:sldId id="324" r:id="rId47"/>
    <p:sldId id="325" r:id="rId48"/>
    <p:sldId id="327" r:id="rId49"/>
    <p:sldId id="328" r:id="rId50"/>
    <p:sldId id="329" r:id="rId51"/>
    <p:sldId id="330" r:id="rId52"/>
    <p:sldId id="331" r:id="rId53"/>
    <p:sldId id="336" r:id="rId54"/>
    <p:sldId id="326" r:id="rId55"/>
    <p:sldId id="332" r:id="rId56"/>
    <p:sldId id="333" r:id="rId57"/>
    <p:sldId id="334" r:id="rId58"/>
    <p:sldId id="335" r:id="rId59"/>
    <p:sldId id="337" r:id="rId60"/>
    <p:sldId id="338" r:id="rId61"/>
    <p:sldId id="339" r:id="rId62"/>
    <p:sldId id="340" r:id="rId63"/>
    <p:sldId id="341" r:id="rId64"/>
    <p:sldId id="343" r:id="rId65"/>
    <p:sldId id="344" r:id="rId66"/>
    <p:sldId id="345" r:id="rId67"/>
    <p:sldId id="346" r:id="rId68"/>
    <p:sldId id="265" r:id="rId69"/>
    <p:sldId id="347" r:id="rId70"/>
    <p:sldId id="348" r:id="rId71"/>
    <p:sldId id="349" r:id="rId72"/>
    <p:sldId id="350" r:id="rId73"/>
    <p:sldId id="284" r:id="rId7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98B"/>
    <a:srgbClr val="A43E6B"/>
    <a:srgbClr val="4756A4"/>
    <a:srgbClr val="462D43"/>
    <a:srgbClr val="1B1D2D"/>
    <a:srgbClr val="CE6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涓婚鏍峰紡 2 - 寮鸿皟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7" autoAdjust="0"/>
    <p:restoredTop sz="94660"/>
  </p:normalViewPr>
  <p:slideViewPr>
    <p:cSldViewPr snapToGrid="0">
      <p:cViewPr varScale="1">
        <p:scale>
          <a:sx n="72" d="100"/>
          <a:sy n="72" d="100"/>
        </p:scale>
        <p:origin x="600" y="72"/>
      </p:cViewPr>
      <p:guideLst>
        <p:guide orient="horz" pos="2160"/>
        <p:guide pos="3840"/>
      </p:guideLst>
    </p:cSldViewPr>
  </p:slideViewPr>
  <p:notesTextViewPr>
    <p:cViewPr>
      <p:scale>
        <a:sx n="1" d="1"/>
        <a:sy n="1" d="1"/>
      </p:scale>
      <p:origin x="0" y="0"/>
    </p:cViewPr>
  </p:notesTextViewPr>
  <p:sorterViewPr>
    <p:cViewPr>
      <p:scale>
        <a:sx n="66" d="100"/>
        <a:sy n="66" d="100"/>
      </p:scale>
      <p:origin x="0" y="53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60802536738998E-2"/>
          <c:y val="3.1715178175961797E-2"/>
          <c:w val="0.94933919746326101"/>
          <c:h val="0.89898227650504703"/>
        </c:manualLayout>
      </c:layout>
      <c:barChart>
        <c:barDir val="col"/>
        <c:grouping val="clustered"/>
        <c:varyColors val="0"/>
        <c:ser>
          <c:idx val="0"/>
          <c:order val="0"/>
          <c:spPr>
            <a:gradFill>
              <a:gsLst>
                <a:gs pos="0">
                  <a:srgbClr val="4756A4"/>
                </a:gs>
                <a:gs pos="74000">
                  <a:srgbClr val="A43E6B"/>
                </a:gs>
                <a:gs pos="83000">
                  <a:srgbClr val="EEA98B"/>
                </a:gs>
                <a:gs pos="100000">
                  <a:srgbClr val="4756A4"/>
                </a:gs>
              </a:gsLst>
              <a:lin ang="5400000" scaled="0"/>
            </a:gradFill>
            <a:ln>
              <a:solidFill>
                <a:schemeClr val="bg1"/>
              </a:solidFill>
            </a:ln>
          </c:spPr>
          <c:invertIfNegative val="0"/>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0-D598-439B-99AD-9F6ED848DF2F}"/>
            </c:ext>
          </c:extLst>
        </c:ser>
        <c:ser>
          <c:idx val="1"/>
          <c:order val="1"/>
          <c:spPr>
            <a:gradFill>
              <a:gsLst>
                <a:gs pos="0">
                  <a:srgbClr val="4756A4"/>
                </a:gs>
                <a:gs pos="74000">
                  <a:srgbClr val="A43E6B"/>
                </a:gs>
                <a:gs pos="83000">
                  <a:srgbClr val="EEA98B"/>
                </a:gs>
                <a:gs pos="100000">
                  <a:srgbClr val="4756A4"/>
                </a:gs>
              </a:gsLst>
              <a:lin ang="5400000" scaled="0"/>
            </a:gradFill>
          </c:spPr>
          <c:invertIfNegative val="0"/>
          <c:trendline>
            <c:trendlineType val="linear"/>
            <c:dispRSqr val="0"/>
            <c:dispEq val="0"/>
          </c:trendline>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2-D598-439B-99AD-9F6ED848DF2F}"/>
            </c:ext>
          </c:extLst>
        </c:ser>
        <c:ser>
          <c:idx val="2"/>
          <c:order val="2"/>
          <c:spPr>
            <a:gradFill>
              <a:gsLst>
                <a:gs pos="0">
                  <a:srgbClr val="4756A4"/>
                </a:gs>
                <a:gs pos="74000">
                  <a:srgbClr val="A43E6B"/>
                </a:gs>
                <a:gs pos="83000">
                  <a:srgbClr val="EEA98B"/>
                </a:gs>
                <a:gs pos="100000">
                  <a:srgbClr val="4756A4"/>
                </a:gs>
              </a:gsLst>
              <a:lin ang="5400000" scaled="0"/>
            </a:gradFill>
          </c:spPr>
          <c:invertIfNegative val="0"/>
          <c:val>
            <c:numRef>
              <c:f>Sheet1!$D$2</c:f>
              <c:numCache>
                <c:formatCode>General</c:formatCode>
                <c:ptCount val="1"/>
                <c:pt idx="0">
                  <c:v>70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3-D598-439B-99AD-9F6ED848DF2F}"/>
            </c:ext>
          </c:extLst>
        </c:ser>
        <c:ser>
          <c:idx val="3"/>
          <c:order val="3"/>
          <c:spPr>
            <a:gradFill>
              <a:gsLst>
                <a:gs pos="0">
                  <a:srgbClr val="4756A4"/>
                </a:gs>
                <a:gs pos="74000">
                  <a:srgbClr val="A43E6B"/>
                </a:gs>
                <a:gs pos="83000">
                  <a:srgbClr val="EEA98B"/>
                </a:gs>
                <a:gs pos="100000">
                  <a:srgbClr val="4756A4"/>
                </a:gs>
              </a:gsLst>
              <a:lin ang="5400000" scaled="0"/>
            </a:gradFill>
            <a:scene3d>
              <a:camera prst="orthographicFront"/>
              <a:lightRig rig="threePt" dir="t"/>
            </a:scene3d>
            <a:sp3d/>
          </c:spPr>
          <c:invertIfNegative val="0"/>
          <c:val>
            <c:numRef>
              <c:f>Sheet1!$E$2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4-D598-439B-99AD-9F6ED848DF2F}"/>
            </c:ext>
          </c:extLst>
        </c:ser>
        <c:ser>
          <c:idx val="4"/>
          <c:order val="4"/>
          <c:spPr>
            <a:gradFill>
              <a:gsLst>
                <a:gs pos="0">
                  <a:srgbClr val="4756A4"/>
                </a:gs>
                <a:gs pos="74000">
                  <a:srgbClr val="A43E6B"/>
                </a:gs>
                <a:gs pos="83000">
                  <a:srgbClr val="EEA98B"/>
                </a:gs>
                <a:gs pos="100000">
                  <a:srgbClr val="4756A4"/>
                </a:gs>
              </a:gsLst>
              <a:lin ang="5400000" scaled="0"/>
            </a:gradFill>
          </c:spPr>
          <c:invertIfNegative val="0"/>
          <c:val>
            <c:numRef>
              <c:f>Sheet1!$F$2</c:f>
              <c:numCache>
                <c:formatCode>General</c:formatCode>
                <c:ptCount val="1"/>
                <c:pt idx="0">
                  <c:v>20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Title Goes Here</c:v>
                      </c:pt>
                    </c:strCache>
                  </c:strRef>
                </c15:cat>
              </c15:filteredCategoryTitle>
            </c:ext>
            <c:ext xmlns:c16="http://schemas.microsoft.com/office/drawing/2014/chart" uri="{C3380CC4-5D6E-409C-BE32-E72D297353CC}">
              <c16:uniqueId val="{00000005-D598-439B-99AD-9F6ED848DF2F}"/>
            </c:ext>
          </c:extLst>
        </c:ser>
        <c:dLbls>
          <c:showLegendKey val="0"/>
          <c:showVal val="0"/>
          <c:showCatName val="0"/>
          <c:showSerName val="0"/>
          <c:showPercent val="0"/>
          <c:showBubbleSize val="0"/>
        </c:dLbls>
        <c:gapWidth val="178"/>
        <c:overlap val="-15"/>
        <c:axId val="197823872"/>
        <c:axId val="197842048"/>
      </c:barChart>
      <c:dateAx>
        <c:axId val="197823872"/>
        <c:scaling>
          <c:orientation val="minMax"/>
        </c:scaling>
        <c:delete val="1"/>
        <c:axPos val="b"/>
        <c:numFmt formatCode="General" sourceLinked="0"/>
        <c:majorTickMark val="out"/>
        <c:minorTickMark val="none"/>
        <c:tickLblPos val="none"/>
        <c:crossAx val="197842048"/>
        <c:crosses val="autoZero"/>
        <c:auto val="0"/>
        <c:lblOffset val="100"/>
        <c:baseTimeUnit val="days"/>
      </c:dateAx>
      <c:valAx>
        <c:axId val="197842048"/>
        <c:scaling>
          <c:orientation val="minMax"/>
        </c:scaling>
        <c:delete val="1"/>
        <c:axPos val="l"/>
        <c:majorGridlines>
          <c:spPr>
            <a:ln w="22225" cap="flat" cmpd="sng" algn="ctr">
              <a:solidFill>
                <a:prstClr val="white">
                  <a:lumMod val="85000"/>
                  <a:alpha val="48000"/>
                </a:prstClr>
              </a:solidFill>
              <a:prstDash val="sysDot"/>
              <a:round/>
            </a:ln>
          </c:spPr>
        </c:majorGridlines>
        <c:numFmt formatCode="General" sourceLinked="0"/>
        <c:majorTickMark val="cross"/>
        <c:minorTickMark val="out"/>
        <c:tickLblPos val="none"/>
        <c:crossAx val="197823872"/>
        <c:crossesAt val="2014"/>
        <c:crossBetween val="between"/>
      </c:valAx>
    </c:plotArea>
    <c:plotVisOnly val="1"/>
    <c:dispBlanksAs val="gap"/>
    <c:showDLblsOverMax val="0"/>
  </c:chart>
  <c:txPr>
    <a:bodyPr/>
    <a:lstStyle/>
    <a:p>
      <a:pPr>
        <a:defRPr lang="zh-CN" sz="1000" b="1">
          <a:solidFill>
            <a:schemeClr val="tx1">
              <a:lumMod val="65000"/>
              <a:lumOff val="35000"/>
            </a:schemeClr>
          </a:solidFill>
          <a:latin typeface="Arial" charset="0"/>
          <a:ea typeface="微软雅黑" charset="-122"/>
          <a:cs typeface="+mn-ea"/>
          <a:sym typeface="Arial"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6F7CCC72-43F9-41BC-B6CC-8A2191BE2571}" type="datetimeFigureOut">
              <a:rPr lang="zh-CN" altLang="en-US" smtClean="0"/>
              <a:t>2019/4/5 Friday</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08C2DCF9-B76E-4E79-89ED-9C8A186F0C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631358-B564-934D-B0AA-F6B9774442EB}" type="slidenum">
              <a:rPr kumimoji="1" lang="zh-CN" altLang="en-US" smtClean="0"/>
              <a:t>30</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631358-B564-934D-B0AA-F6B9774442EB}" type="slidenum">
              <a:rPr kumimoji="1" lang="zh-CN" altLang="en-US" smtClean="0"/>
              <a:t>33</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631358-B564-934D-B0AA-F6B9774442EB}" type="slidenum">
              <a:rPr kumimoji="1" lang="zh-CN" altLang="en-US" smtClean="0"/>
              <a:t>65</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631358-B564-934D-B0AA-F6B9774442EB}" type="slidenum">
              <a:rPr kumimoji="1" lang="zh-CN" altLang="en-US" smtClean="0"/>
              <a:t>68</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631358-B564-934D-B0AA-F6B9774442EB}" type="slidenum">
              <a:rPr kumimoji="1" lang="zh-CN" altLang="en-US" smtClean="0"/>
              <a:t>69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2019/4/5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2019/4/5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2019/4/5 Friday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2019/4/5 Friday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2" cstate="print"/>
          <a:stretch>
            <a:fillRect/>
          </a:stretch>
        </p:blipFill>
        <p:spPr>
          <a:xfrm>
            <a:off x="0" y="5080"/>
            <a:ext cx="12193905" cy="6870700"/>
          </a:xfrm>
          <a:prstGeom prst="rect">
            <a:avLst/>
          </a:prstGeom>
        </p:spPr>
      </p:pic>
      <p:sp>
        <p:nvSpPr>
          <p:cNvPr id="9" name="TextBox 8"/>
          <p:cNvSpPr txBox="1"/>
          <p:nvPr/>
        </p:nvSpPr>
        <p:spPr>
          <a:xfrm>
            <a:off x="903645" y="2485019"/>
            <a:ext cx="5346557" cy="1569660"/>
          </a:xfrm>
          <a:prstGeom prst="rect">
            <a:avLst/>
          </a:prstGeom>
          <a:noFill/>
        </p:spPr>
        <p:txBody>
          <a:bodyPr wrap="square" rtlCol="0">
            <a:spAutoFit/>
          </a:bodyPr>
          <a:lstStyle/>
          <a:p>
            <a:pPr lvl="0"/>
            <a:r>
              <a:rPr lang="zh-CN" altLang="en-US" sz="9600" b="1"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人员管理</a:t>
            </a:r>
            <a:endParaRPr lang="zh-CN" altLang="en-US" sz="5400" b="1"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p:txBody>
      </p:sp>
      <p:sp>
        <p:nvSpPr>
          <p:cNvPr id="10" name="TextBox 9"/>
          <p:cNvSpPr txBox="1"/>
          <p:nvPr/>
        </p:nvSpPr>
        <p:spPr>
          <a:xfrm>
            <a:off x="6002767" y="2635620"/>
            <a:ext cx="806824" cy="1323439"/>
          </a:xfrm>
          <a:prstGeom prst="rect">
            <a:avLst/>
          </a:prstGeom>
          <a:noFill/>
        </p:spPr>
        <p:txBody>
          <a:bodyPr wrap="square" rtlCol="0">
            <a:spAutoFit/>
          </a:bodyPr>
          <a:lstStyle/>
          <a:p>
            <a:r>
              <a:rPr lang="zh-CN" altLang="en-US" sz="4000" b="1"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培</a:t>
            </a:r>
            <a:endParaRPr lang="en-US" altLang="zh-CN" sz="4000" b="1"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4000" b="1"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训</a:t>
            </a:r>
            <a:endParaRPr lang="zh-CN" altLang="en-US" sz="3600" b="1"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p:txBody>
      </p:sp>
      <p:sp>
        <p:nvSpPr>
          <p:cNvPr id="11" name="TextBox 10"/>
          <p:cNvSpPr txBox="1"/>
          <p:nvPr/>
        </p:nvSpPr>
        <p:spPr>
          <a:xfrm>
            <a:off x="1151072" y="1463042"/>
            <a:ext cx="5432608" cy="1107996"/>
          </a:xfrm>
          <a:prstGeom prst="rect">
            <a:avLst/>
          </a:prstGeom>
          <a:noFill/>
        </p:spPr>
        <p:txBody>
          <a:bodyPr wrap="square" rtlCol="0">
            <a:spAutoFit/>
          </a:bodyPr>
          <a:lstStyle/>
          <a:p>
            <a:r>
              <a:rPr lang="zh-CN" altLang="en-US" sz="6600" b="1"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优秀班组长</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734cdf2056edc0eed750be4e20441a2"/>
          <p:cNvPicPr>
            <a:picLocks noChangeAspect="1"/>
          </p:cNvPicPr>
          <p:nvPr/>
        </p:nvPicPr>
        <p:blipFill>
          <a:blip r:embed="rId2" cstate="print"/>
          <a:stretch>
            <a:fillRect/>
          </a:stretch>
        </p:blipFill>
        <p:spPr>
          <a:xfrm flipH="1">
            <a:off x="6465570" y="-33655"/>
            <a:ext cx="5733415" cy="6869430"/>
          </a:xfrm>
          <a:prstGeom prst="rect">
            <a:avLst/>
          </a:prstGeom>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68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表现型员工的特征</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pPr defTabSz="671830" fontAlgn="base">
              <a:spcBef>
                <a:spcPct val="0"/>
              </a:spcBef>
              <a:spcAft>
                <a:spcPct val="0"/>
              </a:spcAft>
            </a:pPr>
            <a:endPar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p:txBody>
      </p:sp>
      <p:sp>
        <p:nvSpPr>
          <p:cNvPr id="48" name="矩形 47"/>
          <p:cNvSpPr/>
          <p:nvPr/>
        </p:nvSpPr>
        <p:spPr>
          <a:xfrm>
            <a:off x="10643291" y="434637"/>
            <a:ext cx="999490" cy="508000"/>
          </a:xfrm>
          <a:prstGeom prst="rect">
            <a:avLst/>
          </a:prstGeom>
        </p:spPr>
        <p:txBody>
          <a:bodyPr wrap="none">
            <a:spAutoFit/>
          </a:bodyPr>
          <a:lstStyle/>
          <a:p>
            <a:pPr>
              <a:defRPr/>
            </a:pP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l</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g</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p>
        </p:txBody>
      </p:sp>
      <p:grpSp>
        <p:nvGrpSpPr>
          <p:cNvPr id="2" name="组合 2"/>
          <p:cNvGrpSpPr/>
          <p:nvPr/>
        </p:nvGrpSpPr>
        <p:grpSpPr>
          <a:xfrm>
            <a:off x="624839" y="2054716"/>
            <a:ext cx="6507481" cy="471510"/>
            <a:chOff x="5435732" y="1578011"/>
            <a:chExt cx="5525861" cy="422357"/>
          </a:xfrm>
        </p:grpSpPr>
        <p:grpSp>
          <p:nvGrpSpPr>
            <p:cNvPr id="3"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22" name="矩形 21"/>
            <p:cNvSpPr/>
            <p:nvPr/>
          </p:nvSpPr>
          <p:spPr>
            <a:xfrm>
              <a:off x="5862500" y="1666739"/>
              <a:ext cx="5099093" cy="275692"/>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乐于表达感情，表情丰富而夸张，动作迅速，声音洪亮话多，灵活，亲切</a:t>
              </a:r>
              <a:endParaRPr lang="en-US" altLang="zh-CN" sz="1400" b="1" dirty="0">
                <a:solidFill>
                  <a:schemeClr val="tx1">
                    <a:lumMod val="75000"/>
                    <a:lumOff val="25000"/>
                  </a:schemeClr>
                </a:solidFill>
                <a:latin typeface="微软雅黑" charset="-122"/>
                <a:ea typeface="微软雅黑" charset="-122"/>
              </a:endParaRPr>
            </a:p>
          </p:txBody>
        </p:sp>
      </p:grpSp>
      <p:grpSp>
        <p:nvGrpSpPr>
          <p:cNvPr id="7" name="组合 22"/>
          <p:cNvGrpSpPr/>
          <p:nvPr/>
        </p:nvGrpSpPr>
        <p:grpSpPr>
          <a:xfrm>
            <a:off x="624839" y="2838197"/>
            <a:ext cx="6077176" cy="471512"/>
            <a:chOff x="5435732" y="1578011"/>
            <a:chExt cx="5160466" cy="422357"/>
          </a:xfrm>
        </p:grpSpPr>
        <p:grpSp>
          <p:nvGrpSpPr>
            <p:cNvPr id="11" name="组合 23"/>
            <p:cNvGrpSpPr/>
            <p:nvPr/>
          </p:nvGrpSpPr>
          <p:grpSpPr>
            <a:xfrm>
              <a:off x="5435732" y="1578011"/>
              <a:ext cx="422357" cy="422357"/>
              <a:chOff x="503238" y="1734936"/>
              <a:chExt cx="612620" cy="612620"/>
            </a:xfrm>
          </p:grpSpPr>
          <p:sp>
            <p:nvSpPr>
              <p:cNvPr id="25" name="椭圆 2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3" name="组合 25"/>
              <p:cNvGrpSpPr/>
              <p:nvPr/>
            </p:nvGrpSpPr>
            <p:grpSpPr>
              <a:xfrm>
                <a:off x="650052" y="1881750"/>
                <a:ext cx="318993" cy="318993"/>
                <a:chOff x="13405333" y="-598488"/>
                <a:chExt cx="479425" cy="479425"/>
              </a:xfrm>
              <a:solidFill>
                <a:schemeClr val="bg1"/>
              </a:solidFill>
            </p:grpSpPr>
            <p:sp>
              <p:nvSpPr>
                <p:cNvPr id="2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33" name="矩形 32"/>
            <p:cNvSpPr/>
            <p:nvPr/>
          </p:nvSpPr>
          <p:spPr>
            <a:xfrm>
              <a:off x="5862501" y="1666734"/>
              <a:ext cx="4733697"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精神抖擞，充满激情，有创造力，理想化，重感情，乐观</a:t>
              </a:r>
              <a:endParaRPr lang="en-US" altLang="zh-CN" sz="1400" b="1" dirty="0">
                <a:solidFill>
                  <a:schemeClr val="tx1">
                    <a:lumMod val="75000"/>
                    <a:lumOff val="25000"/>
                  </a:schemeClr>
                </a:solidFill>
                <a:latin typeface="微软雅黑" charset="-122"/>
                <a:ea typeface="微软雅黑" charset="-122"/>
              </a:endParaRPr>
            </a:p>
          </p:txBody>
        </p:sp>
      </p:grpSp>
      <p:grpSp>
        <p:nvGrpSpPr>
          <p:cNvPr id="14" name="组合 33"/>
          <p:cNvGrpSpPr/>
          <p:nvPr/>
        </p:nvGrpSpPr>
        <p:grpSpPr>
          <a:xfrm>
            <a:off x="635597" y="3598774"/>
            <a:ext cx="6658090" cy="471512"/>
            <a:chOff x="5435732" y="1578011"/>
            <a:chExt cx="5653751" cy="422357"/>
          </a:xfrm>
        </p:grpSpPr>
        <p:grpSp>
          <p:nvGrpSpPr>
            <p:cNvPr id="15" name="组合 34"/>
            <p:cNvGrpSpPr/>
            <p:nvPr/>
          </p:nvGrpSpPr>
          <p:grpSpPr>
            <a:xfrm>
              <a:off x="5435732" y="1578011"/>
              <a:ext cx="422357" cy="422357"/>
              <a:chOff x="503238" y="1734936"/>
              <a:chExt cx="612620" cy="612620"/>
            </a:xfrm>
          </p:grpSpPr>
          <p:sp>
            <p:nvSpPr>
              <p:cNvPr id="36" name="椭圆 3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6" name="组合 36"/>
              <p:cNvGrpSpPr/>
              <p:nvPr/>
            </p:nvGrpSpPr>
            <p:grpSpPr>
              <a:xfrm>
                <a:off x="650052" y="1881750"/>
                <a:ext cx="318993" cy="318993"/>
                <a:chOff x="13405333" y="-598488"/>
                <a:chExt cx="479425" cy="479425"/>
              </a:xfrm>
              <a:solidFill>
                <a:schemeClr val="bg1"/>
              </a:solidFill>
            </p:grpSpPr>
            <p:sp>
              <p:nvSpPr>
                <p:cNvPr id="3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44" name="矩形 43"/>
            <p:cNvSpPr/>
            <p:nvPr/>
          </p:nvSpPr>
          <p:spPr>
            <a:xfrm>
              <a:off x="5862502" y="1666734"/>
              <a:ext cx="52269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凡事喜欢参与，愿意与人打交道，喜欢集体活动，害怕孤独</a:t>
              </a:r>
              <a:endParaRPr lang="en-US" altLang="zh-CN" sz="1400" b="1" dirty="0">
                <a:solidFill>
                  <a:schemeClr val="tx1">
                    <a:lumMod val="75000"/>
                    <a:lumOff val="25000"/>
                  </a:schemeClr>
                </a:solidFill>
                <a:latin typeface="微软雅黑" charset="-122"/>
                <a:ea typeface="微软雅黑" charset="-122"/>
              </a:endParaRPr>
            </a:p>
          </p:txBody>
        </p:sp>
      </p:grpSp>
      <p:grpSp>
        <p:nvGrpSpPr>
          <p:cNvPr id="17" name="组合 44"/>
          <p:cNvGrpSpPr/>
          <p:nvPr/>
        </p:nvGrpSpPr>
        <p:grpSpPr>
          <a:xfrm>
            <a:off x="635597" y="4393005"/>
            <a:ext cx="6270814" cy="471512"/>
            <a:chOff x="5435732" y="1578011"/>
            <a:chExt cx="5324894" cy="422357"/>
          </a:xfrm>
        </p:grpSpPr>
        <p:grpSp>
          <p:nvGrpSpPr>
            <p:cNvPr id="18" name="组合 1"/>
            <p:cNvGrpSpPr/>
            <p:nvPr/>
          </p:nvGrpSpPr>
          <p:grpSpPr>
            <a:xfrm>
              <a:off x="5435732" y="1578011"/>
              <a:ext cx="422357" cy="422357"/>
              <a:chOff x="503238" y="1734936"/>
              <a:chExt cx="612620" cy="612620"/>
            </a:xfrm>
          </p:grpSpPr>
          <p:sp>
            <p:nvSpPr>
              <p:cNvPr id="10" name="椭圆 9"/>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23" name="组合 10"/>
              <p:cNvGrpSpPr/>
              <p:nvPr/>
            </p:nvGrpSpPr>
            <p:grpSpPr>
              <a:xfrm>
                <a:off x="650052" y="1881750"/>
                <a:ext cx="318993" cy="318993"/>
                <a:chOff x="13405333" y="-598488"/>
                <a:chExt cx="479425" cy="479425"/>
              </a:xfrm>
              <a:solidFill>
                <a:schemeClr val="bg1"/>
              </a:solidFill>
            </p:grpSpPr>
            <p:sp>
              <p:nvSpPr>
                <p:cNvPr id="49"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0"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1"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57" name="矩形 56"/>
            <p:cNvSpPr/>
            <p:nvPr/>
          </p:nvSpPr>
          <p:spPr>
            <a:xfrm>
              <a:off x="5862501" y="1666734"/>
              <a:ext cx="489812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追求乐趣，敢于冒险，喜欢幻想，衣着随意，乐于让他人开心</a:t>
              </a:r>
              <a:endParaRPr lang="en-US" altLang="zh-CN" sz="1400" b="1" dirty="0">
                <a:solidFill>
                  <a:schemeClr val="tx1">
                    <a:lumMod val="75000"/>
                    <a:lumOff val="25000"/>
                  </a:schemeClr>
                </a:solidFill>
                <a:latin typeface="微软雅黑" charset="-122"/>
                <a:ea typeface="微软雅黑" charset="-122"/>
              </a:endParaRPr>
            </a:p>
          </p:txBody>
        </p:sp>
      </p:grpSp>
      <p:grpSp>
        <p:nvGrpSpPr>
          <p:cNvPr id="24" name="组合 57"/>
          <p:cNvGrpSpPr/>
          <p:nvPr/>
        </p:nvGrpSpPr>
        <p:grpSpPr>
          <a:xfrm>
            <a:off x="635597" y="5170085"/>
            <a:ext cx="5980358" cy="471512"/>
            <a:chOff x="5435732" y="1578011"/>
            <a:chExt cx="5078251" cy="422357"/>
          </a:xfrm>
        </p:grpSpPr>
        <p:grpSp>
          <p:nvGrpSpPr>
            <p:cNvPr id="26" name="组合 60"/>
            <p:cNvGrpSpPr/>
            <p:nvPr/>
          </p:nvGrpSpPr>
          <p:grpSpPr>
            <a:xfrm>
              <a:off x="5435732" y="1578011"/>
              <a:ext cx="422357" cy="422357"/>
              <a:chOff x="503238" y="1734936"/>
              <a:chExt cx="612620" cy="612620"/>
            </a:xfrm>
          </p:grpSpPr>
          <p:sp>
            <p:nvSpPr>
              <p:cNvPr id="62" name="椭圆 61"/>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34" name="组合 62"/>
              <p:cNvGrpSpPr/>
              <p:nvPr/>
            </p:nvGrpSpPr>
            <p:grpSpPr>
              <a:xfrm>
                <a:off x="650052" y="1881750"/>
                <a:ext cx="318993" cy="318993"/>
                <a:chOff x="13405333" y="-598488"/>
                <a:chExt cx="479425" cy="479425"/>
              </a:xfrm>
              <a:solidFill>
                <a:schemeClr val="bg1"/>
              </a:solidFill>
            </p:grpSpPr>
            <p:sp>
              <p:nvSpPr>
                <p:cNvPr id="6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7"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8"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0" name="矩形 69"/>
            <p:cNvSpPr/>
            <p:nvPr/>
          </p:nvSpPr>
          <p:spPr>
            <a:xfrm>
              <a:off x="5862502" y="1666734"/>
              <a:ext cx="46514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缺乏细节观察能力</a:t>
              </a:r>
              <a:endParaRPr lang="en-US" altLang="zh-CN" sz="1400" b="1" dirty="0">
                <a:solidFill>
                  <a:schemeClr val="tx1">
                    <a:lumMod val="75000"/>
                    <a:lumOff val="25000"/>
                  </a:schemeClr>
                </a:solidFill>
                <a:latin typeface="微软雅黑" charset="-122"/>
                <a:ea typeface="微软雅黑" charset="-122"/>
              </a:endParaRPr>
            </a:p>
          </p:txBody>
        </p:sp>
      </p:grpSp>
      <p:sp>
        <p:nvSpPr>
          <p:cNvPr id="102" name="TextBox 101"/>
          <p:cNvSpPr txBox="1"/>
          <p:nvPr/>
        </p:nvSpPr>
        <p:spPr>
          <a:xfrm>
            <a:off x="1710475" y="1333947"/>
            <a:ext cx="5056094"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表现型员工是一类喜欢高谈阔论的员工</a:t>
            </a:r>
          </a:p>
        </p:txBody>
      </p:sp>
      <p:grpSp>
        <p:nvGrpSpPr>
          <p:cNvPr id="63" name="组合 57"/>
          <p:cNvGrpSpPr/>
          <p:nvPr/>
        </p:nvGrpSpPr>
        <p:grpSpPr>
          <a:xfrm>
            <a:off x="648148" y="5894727"/>
            <a:ext cx="6387352" cy="523220"/>
            <a:chOff x="5435732" y="1570245"/>
            <a:chExt cx="5423852" cy="468675"/>
          </a:xfrm>
        </p:grpSpPr>
        <p:grpSp>
          <p:nvGrpSpPr>
            <p:cNvPr id="71" name="组合 60"/>
            <p:cNvGrpSpPr/>
            <p:nvPr/>
          </p:nvGrpSpPr>
          <p:grpSpPr>
            <a:xfrm>
              <a:off x="5435732" y="1578011"/>
              <a:ext cx="422357" cy="422357"/>
              <a:chOff x="503238" y="1734936"/>
              <a:chExt cx="612620" cy="612620"/>
            </a:xfrm>
          </p:grpSpPr>
          <p:sp>
            <p:nvSpPr>
              <p:cNvPr id="73" name="椭圆 72"/>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74" name="组合 62"/>
              <p:cNvGrpSpPr/>
              <p:nvPr/>
            </p:nvGrpSpPr>
            <p:grpSpPr>
              <a:xfrm>
                <a:off x="650052" y="1881750"/>
                <a:ext cx="318993" cy="318993"/>
                <a:chOff x="13405333" y="-598488"/>
                <a:chExt cx="479425" cy="479425"/>
              </a:xfrm>
              <a:solidFill>
                <a:schemeClr val="bg1"/>
              </a:solidFill>
            </p:grpSpPr>
            <p:sp>
              <p:nvSpPr>
                <p:cNvPr id="7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9"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0"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2" name="矩形 71"/>
            <p:cNvSpPr/>
            <p:nvPr/>
          </p:nvSpPr>
          <p:spPr>
            <a:xfrm>
              <a:off x="5862501" y="1570245"/>
              <a:ext cx="4997083" cy="468675"/>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通常没有条理，愿意发表长篇大论，作息时间缺乏规律，浮躁，多变，精力容易分散</a:t>
              </a:r>
              <a:endParaRPr lang="en-US" altLang="zh-CN" sz="1400" b="1" dirty="0">
                <a:solidFill>
                  <a:schemeClr val="tx1">
                    <a:lumMod val="75000"/>
                    <a:lumOff val="25000"/>
                  </a:schemeClr>
                </a:solidFill>
                <a:latin typeface="微软雅黑" charset="-122"/>
                <a:ea typeface="微软雅黑"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3277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表现型员工的主要需求</a:t>
            </a:r>
          </a:p>
        </p:txBody>
      </p:sp>
      <p:sp>
        <p:nvSpPr>
          <p:cNvPr id="2" name="Freeform 5"/>
          <p:cNvSpPr/>
          <p:nvPr/>
        </p:nvSpPr>
        <p:spPr bwMode="auto">
          <a:xfrm>
            <a:off x="3109763" y="3622393"/>
            <a:ext cx="2456834" cy="3220704"/>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3" name="Freeform 6"/>
          <p:cNvSpPr/>
          <p:nvPr/>
        </p:nvSpPr>
        <p:spPr bwMode="auto">
          <a:xfrm>
            <a:off x="6256049" y="3522629"/>
            <a:ext cx="2430504" cy="3320468"/>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4" name="Freeform 7"/>
          <p:cNvSpPr/>
          <p:nvPr/>
        </p:nvSpPr>
        <p:spPr bwMode="auto">
          <a:xfrm>
            <a:off x="5086734" y="2934021"/>
            <a:ext cx="632820" cy="3909076"/>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5" name="Freeform 8"/>
          <p:cNvSpPr/>
          <p:nvPr/>
        </p:nvSpPr>
        <p:spPr bwMode="auto">
          <a:xfrm>
            <a:off x="6084191" y="2934021"/>
            <a:ext cx="632820" cy="3909076"/>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nvGrpSpPr>
          <p:cNvPr id="6" name="组合 5"/>
          <p:cNvGrpSpPr/>
          <p:nvPr/>
        </p:nvGrpSpPr>
        <p:grpSpPr>
          <a:xfrm>
            <a:off x="1912602" y="3253264"/>
            <a:ext cx="798109" cy="798109"/>
            <a:chOff x="1661160" y="2430780"/>
            <a:chExt cx="609600" cy="609600"/>
          </a:xfrm>
        </p:grpSpPr>
        <p:sp>
          <p:nvSpPr>
            <p:cNvPr id="7" name="椭圆 6"/>
            <p:cNvSpPr/>
            <p:nvPr/>
          </p:nvSpPr>
          <p:spPr>
            <a:xfrm>
              <a:off x="1661160" y="2430780"/>
              <a:ext cx="609600" cy="609600"/>
            </a:xfrm>
            <a:prstGeom prst="ellipse">
              <a:avLst/>
            </a:prstGeom>
            <a:gradFill rotWithShape="1">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8"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9" name="组合 8"/>
          <p:cNvGrpSpPr/>
          <p:nvPr/>
        </p:nvGrpSpPr>
        <p:grpSpPr>
          <a:xfrm>
            <a:off x="6342426" y="1986266"/>
            <a:ext cx="798109" cy="798109"/>
            <a:chOff x="5128260" y="2514600"/>
            <a:chExt cx="609600" cy="609600"/>
          </a:xfrm>
        </p:grpSpPr>
        <p:sp>
          <p:nvSpPr>
            <p:cNvPr id="10" name="椭圆 9"/>
            <p:cNvSpPr/>
            <p:nvPr/>
          </p:nvSpPr>
          <p:spPr>
            <a:xfrm>
              <a:off x="5128260" y="251460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1"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12" name="组合 11"/>
          <p:cNvGrpSpPr/>
          <p:nvPr/>
        </p:nvGrpSpPr>
        <p:grpSpPr>
          <a:xfrm>
            <a:off x="4657956" y="1997356"/>
            <a:ext cx="798109" cy="798109"/>
            <a:chOff x="3383280" y="1615440"/>
            <a:chExt cx="609600" cy="609600"/>
          </a:xfrm>
        </p:grpSpPr>
        <p:sp>
          <p:nvSpPr>
            <p:cNvPr id="13" name="椭圆 12"/>
            <p:cNvSpPr/>
            <p:nvPr/>
          </p:nvSpPr>
          <p:spPr>
            <a:xfrm>
              <a:off x="3383280" y="161544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4"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15" name="组合 14"/>
          <p:cNvGrpSpPr/>
          <p:nvPr/>
        </p:nvGrpSpPr>
        <p:grpSpPr>
          <a:xfrm>
            <a:off x="9045705" y="3133549"/>
            <a:ext cx="798109" cy="798109"/>
            <a:chOff x="6865620" y="1615440"/>
            <a:chExt cx="609600" cy="609600"/>
          </a:xfrm>
        </p:grpSpPr>
        <p:sp>
          <p:nvSpPr>
            <p:cNvPr id="16" name="椭圆 15"/>
            <p:cNvSpPr/>
            <p:nvPr/>
          </p:nvSpPr>
          <p:spPr>
            <a:xfrm>
              <a:off x="6865620" y="161544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7"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sp>
        <p:nvSpPr>
          <p:cNvPr id="18" name="椭圆 17"/>
          <p:cNvSpPr/>
          <p:nvPr/>
        </p:nvSpPr>
        <p:spPr>
          <a:xfrm>
            <a:off x="4676057" y="4245913"/>
            <a:ext cx="384091" cy="38409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9" name="椭圆 18"/>
          <p:cNvSpPr/>
          <p:nvPr/>
        </p:nvSpPr>
        <p:spPr>
          <a:xfrm>
            <a:off x="4326884" y="5181198"/>
            <a:ext cx="533735" cy="53373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0" name="椭圆 19"/>
          <p:cNvSpPr/>
          <p:nvPr/>
        </p:nvSpPr>
        <p:spPr>
          <a:xfrm>
            <a:off x="6459333" y="4345678"/>
            <a:ext cx="234445" cy="23444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1" name="椭圆 20"/>
          <p:cNvSpPr/>
          <p:nvPr/>
        </p:nvSpPr>
        <p:spPr>
          <a:xfrm>
            <a:off x="5820845" y="3308135"/>
            <a:ext cx="438960" cy="43896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2" name="椭圆 21"/>
          <p:cNvSpPr/>
          <p:nvPr/>
        </p:nvSpPr>
        <p:spPr>
          <a:xfrm>
            <a:off x="6970621" y="5118846"/>
            <a:ext cx="384091" cy="38409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3" name="椭圆 22"/>
          <p:cNvSpPr/>
          <p:nvPr/>
        </p:nvSpPr>
        <p:spPr>
          <a:xfrm>
            <a:off x="7668967" y="3535098"/>
            <a:ext cx="234445" cy="23444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nvGrpSpPr>
          <p:cNvPr id="24" name="组合 23"/>
          <p:cNvGrpSpPr/>
          <p:nvPr/>
        </p:nvGrpSpPr>
        <p:grpSpPr>
          <a:xfrm>
            <a:off x="1968131" y="1629869"/>
            <a:ext cx="2810204" cy="1217000"/>
            <a:chOff x="2263691" y="1783769"/>
            <a:chExt cx="2822650" cy="1222390"/>
          </a:xfrm>
        </p:grpSpPr>
        <p:grpSp>
          <p:nvGrpSpPr>
            <p:cNvPr id="25" name="组合 24"/>
            <p:cNvGrpSpPr/>
            <p:nvPr/>
          </p:nvGrpSpPr>
          <p:grpSpPr>
            <a:xfrm>
              <a:off x="2263691" y="1783769"/>
              <a:ext cx="2822650" cy="1222390"/>
              <a:chOff x="7197025" y="1590300"/>
              <a:chExt cx="2146448" cy="929551"/>
            </a:xfrm>
          </p:grpSpPr>
          <p:sp>
            <p:nvSpPr>
              <p:cNvPr id="27" name="矩形 26"/>
              <p:cNvSpPr/>
              <p:nvPr/>
            </p:nvSpPr>
            <p:spPr>
              <a:xfrm>
                <a:off x="8424944" y="1590300"/>
                <a:ext cx="383477" cy="305606"/>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fontAlgn="base">
                  <a:spcBef>
                    <a:spcPct val="0"/>
                  </a:spcBef>
                  <a:spcAft>
                    <a:spcPct val="0"/>
                  </a:spcAft>
                </a:pPr>
                <a:r>
                  <a:rPr lang="en-US" altLang="zh-CN" sz="2000" b="1" dirty="0">
                    <a:solidFill>
                      <a:schemeClr val="tx1">
                        <a:lumMod val="75000"/>
                        <a:lumOff val="25000"/>
                      </a:schemeClr>
                    </a:solidFill>
                    <a:latin typeface="微软雅黑" charset="-122"/>
                    <a:ea typeface="微软雅黑" charset="-122"/>
                  </a:rPr>
                  <a:t>02</a:t>
                </a:r>
              </a:p>
            </p:txBody>
          </p:sp>
          <p:sp>
            <p:nvSpPr>
              <p:cNvPr id="28" name="文本框 75"/>
              <p:cNvSpPr txBox="1"/>
              <p:nvPr/>
            </p:nvSpPr>
            <p:spPr bwMode="auto">
              <a:xfrm>
                <a:off x="7197025" y="1979164"/>
                <a:ext cx="2146448" cy="540687"/>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defRPr/>
                </a:pPr>
                <a:r>
                  <a:rPr lang="zh-CN" altLang="en-US" sz="2000" b="1" dirty="0">
                    <a:solidFill>
                      <a:schemeClr val="tx1">
                        <a:lumMod val="75000"/>
                        <a:lumOff val="25000"/>
                      </a:schemeClr>
                    </a:solidFill>
                    <a:latin typeface="微软雅黑" charset="-122"/>
                    <a:ea typeface="微软雅黑" charset="-122"/>
                  </a:rPr>
                  <a:t>民主的关系</a:t>
                </a:r>
                <a:endParaRPr lang="en-US" altLang="zh-CN" sz="2000" b="1" dirty="0">
                  <a:solidFill>
                    <a:schemeClr val="tx1">
                      <a:lumMod val="75000"/>
                      <a:lumOff val="25000"/>
                    </a:schemeClr>
                  </a:solidFill>
                  <a:latin typeface="微软雅黑" charset="-122"/>
                  <a:ea typeface="微软雅黑" charset="-122"/>
                </a:endParaRPr>
              </a:p>
              <a:p>
                <a:pPr algn="ctr" defTabSz="914400">
                  <a:defRPr/>
                </a:pPr>
                <a:r>
                  <a:rPr lang="zh-CN" altLang="en-US" sz="2000" b="1" dirty="0">
                    <a:solidFill>
                      <a:schemeClr val="tx1">
                        <a:lumMod val="75000"/>
                        <a:lumOff val="25000"/>
                      </a:schemeClr>
                    </a:solidFill>
                    <a:latin typeface="微软雅黑" charset="-122"/>
                    <a:ea typeface="微软雅黑" charset="-122"/>
                  </a:rPr>
                  <a:t>友好的气氛</a:t>
                </a:r>
              </a:p>
            </p:txBody>
          </p:sp>
        </p:grpSp>
        <p:cxnSp>
          <p:nvCxnSpPr>
            <p:cNvPr id="26" name="直接连接符 25"/>
            <p:cNvCxnSpPr/>
            <p:nvPr/>
          </p:nvCxnSpPr>
          <p:spPr>
            <a:xfrm>
              <a:off x="2640081" y="2230303"/>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组合 29"/>
          <p:cNvGrpSpPr/>
          <p:nvPr/>
        </p:nvGrpSpPr>
        <p:grpSpPr>
          <a:xfrm>
            <a:off x="7184900" y="1619105"/>
            <a:ext cx="2810204" cy="927203"/>
            <a:chOff x="7125364" y="1783770"/>
            <a:chExt cx="2822650" cy="931311"/>
          </a:xfrm>
        </p:grpSpPr>
        <p:sp>
          <p:nvSpPr>
            <p:cNvPr id="31" name="矩形 30"/>
            <p:cNvSpPr/>
            <p:nvPr/>
          </p:nvSpPr>
          <p:spPr>
            <a:xfrm>
              <a:off x="7530331" y="1783770"/>
              <a:ext cx="504285" cy="401882"/>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fontAlgn="base">
                <a:spcBef>
                  <a:spcPct val="0"/>
                </a:spcBef>
                <a:spcAft>
                  <a:spcPct val="0"/>
                </a:spcAft>
              </a:pPr>
              <a:r>
                <a:rPr lang="en-US" altLang="zh-CN" sz="2000" b="1" dirty="0">
                  <a:solidFill>
                    <a:schemeClr val="tx1">
                      <a:lumMod val="75000"/>
                      <a:lumOff val="25000"/>
                    </a:schemeClr>
                  </a:solidFill>
                  <a:latin typeface="微软雅黑" charset="-122"/>
                  <a:ea typeface="微软雅黑" charset="-122"/>
                </a:rPr>
                <a:t>03</a:t>
              </a:r>
            </a:p>
          </p:txBody>
        </p:sp>
        <p:sp>
          <p:nvSpPr>
            <p:cNvPr id="32" name="文本框 75"/>
            <p:cNvSpPr txBox="1"/>
            <p:nvPr/>
          </p:nvSpPr>
          <p:spPr bwMode="auto">
            <a:xfrm>
              <a:off x="7125364" y="2313198"/>
              <a:ext cx="2822650" cy="401883"/>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defRPr/>
              </a:pPr>
              <a:r>
                <a:rPr lang="zh-CN" altLang="en-US" sz="2000" b="1" dirty="0">
                  <a:solidFill>
                    <a:schemeClr val="tx1">
                      <a:lumMod val="75000"/>
                      <a:lumOff val="25000"/>
                    </a:schemeClr>
                  </a:solidFill>
                  <a:latin typeface="微软雅黑" charset="-122"/>
                  <a:ea typeface="微软雅黑" charset="-122"/>
                </a:rPr>
                <a:t>表达自己的自由</a:t>
              </a:r>
            </a:p>
          </p:txBody>
        </p:sp>
        <p:cxnSp>
          <p:nvCxnSpPr>
            <p:cNvPr id="34" name="直接连接符 33"/>
            <p:cNvCxnSpPr/>
            <p:nvPr/>
          </p:nvCxnSpPr>
          <p:spPr>
            <a:xfrm>
              <a:off x="7512284" y="2244078"/>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0" name="组合 34"/>
          <p:cNvGrpSpPr/>
          <p:nvPr/>
        </p:nvGrpSpPr>
        <p:grpSpPr>
          <a:xfrm>
            <a:off x="8136273" y="4106482"/>
            <a:ext cx="2810204" cy="912222"/>
            <a:chOff x="8199814" y="4033635"/>
            <a:chExt cx="2822650" cy="916264"/>
          </a:xfrm>
        </p:grpSpPr>
        <p:sp>
          <p:nvSpPr>
            <p:cNvPr id="36" name="矩形 35"/>
            <p:cNvSpPr/>
            <p:nvPr/>
          </p:nvSpPr>
          <p:spPr>
            <a:xfrm>
              <a:off x="9227396" y="4033635"/>
              <a:ext cx="504285" cy="401882"/>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fontAlgn="base">
                <a:spcBef>
                  <a:spcPct val="0"/>
                </a:spcBef>
                <a:spcAft>
                  <a:spcPct val="0"/>
                </a:spcAft>
              </a:pPr>
              <a:r>
                <a:rPr lang="en-US" altLang="zh-CN" sz="2000" b="1" dirty="0">
                  <a:solidFill>
                    <a:schemeClr val="tx1">
                      <a:lumMod val="75000"/>
                      <a:lumOff val="25000"/>
                    </a:schemeClr>
                  </a:solidFill>
                  <a:latin typeface="微软雅黑" charset="-122"/>
                  <a:ea typeface="微软雅黑" charset="-122"/>
                </a:rPr>
                <a:t>04</a:t>
              </a:r>
            </a:p>
          </p:txBody>
        </p:sp>
        <p:sp>
          <p:nvSpPr>
            <p:cNvPr id="37" name="文本框 75"/>
            <p:cNvSpPr txBox="1"/>
            <p:nvPr/>
          </p:nvSpPr>
          <p:spPr bwMode="auto">
            <a:xfrm>
              <a:off x="8199814" y="4548016"/>
              <a:ext cx="2822650" cy="401883"/>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defRPr/>
              </a:pPr>
              <a:r>
                <a:rPr lang="zh-CN" altLang="en-US" sz="2000" b="1" dirty="0">
                  <a:solidFill>
                    <a:schemeClr val="tx1">
                      <a:lumMod val="75000"/>
                      <a:lumOff val="25000"/>
                    </a:schemeClr>
                  </a:solidFill>
                  <a:latin typeface="微软雅黑" charset="-122"/>
                  <a:ea typeface="微软雅黑" charset="-122"/>
                </a:rPr>
                <a:t>有人帮助实现创意</a:t>
              </a:r>
            </a:p>
          </p:txBody>
        </p:sp>
        <p:cxnSp>
          <p:nvCxnSpPr>
            <p:cNvPr id="39" name="直接连接符 38"/>
            <p:cNvCxnSpPr/>
            <p:nvPr/>
          </p:nvCxnSpPr>
          <p:spPr>
            <a:xfrm>
              <a:off x="8738634" y="4479912"/>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 name="组合 39"/>
          <p:cNvGrpSpPr/>
          <p:nvPr/>
        </p:nvGrpSpPr>
        <p:grpSpPr>
          <a:xfrm>
            <a:off x="813066" y="4175603"/>
            <a:ext cx="2810204" cy="1166200"/>
            <a:chOff x="1038676" y="4103050"/>
            <a:chExt cx="2822650" cy="1171364"/>
          </a:xfrm>
        </p:grpSpPr>
        <p:sp>
          <p:nvSpPr>
            <p:cNvPr id="41" name="矩形 40"/>
            <p:cNvSpPr/>
            <p:nvPr/>
          </p:nvSpPr>
          <p:spPr>
            <a:xfrm>
              <a:off x="2067534" y="4103050"/>
              <a:ext cx="504285" cy="401882"/>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fontAlgn="base">
                <a:spcBef>
                  <a:spcPct val="0"/>
                </a:spcBef>
                <a:spcAft>
                  <a:spcPct val="0"/>
                </a:spcAft>
              </a:pPr>
              <a:r>
                <a:rPr lang="en-US" altLang="zh-CN" sz="2000" b="1" dirty="0">
                  <a:solidFill>
                    <a:schemeClr val="tx1">
                      <a:lumMod val="75000"/>
                      <a:lumOff val="25000"/>
                    </a:schemeClr>
                  </a:solidFill>
                  <a:latin typeface="微软雅黑" charset="-122"/>
                  <a:ea typeface="微软雅黑" charset="-122"/>
                </a:rPr>
                <a:t>01</a:t>
              </a:r>
            </a:p>
          </p:txBody>
        </p:sp>
        <p:sp>
          <p:nvSpPr>
            <p:cNvPr id="42" name="文本框 75"/>
            <p:cNvSpPr txBox="1"/>
            <p:nvPr/>
          </p:nvSpPr>
          <p:spPr bwMode="auto">
            <a:xfrm>
              <a:off x="1038676" y="4563394"/>
              <a:ext cx="2822650" cy="71102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400">
                <a:defRPr/>
              </a:pPr>
              <a:r>
                <a:rPr lang="zh-CN" altLang="en-US" sz="2000" b="1" dirty="0">
                  <a:solidFill>
                    <a:schemeClr val="tx1">
                      <a:lumMod val="75000"/>
                      <a:lumOff val="25000"/>
                    </a:schemeClr>
                  </a:solidFill>
                  <a:latin typeface="微软雅黑" charset="-122"/>
                  <a:ea typeface="微软雅黑" charset="-122"/>
                </a:rPr>
                <a:t>公众的认可和鼓励</a:t>
              </a:r>
              <a:endParaRPr lang="en-US" altLang="zh-CN" sz="2000" b="1" dirty="0">
                <a:solidFill>
                  <a:schemeClr val="tx1">
                    <a:lumMod val="75000"/>
                    <a:lumOff val="25000"/>
                  </a:schemeClr>
                </a:solidFill>
                <a:latin typeface="微软雅黑" charset="-122"/>
                <a:ea typeface="微软雅黑" charset="-122"/>
              </a:endParaRPr>
            </a:p>
            <a:p>
              <a:pPr algn="ctr" defTabSz="914400">
                <a:defRPr/>
              </a:pPr>
              <a:r>
                <a:rPr lang="zh-CN" altLang="en-US" sz="2000" b="1" dirty="0">
                  <a:solidFill>
                    <a:schemeClr val="tx1">
                      <a:lumMod val="75000"/>
                      <a:lumOff val="25000"/>
                    </a:schemeClr>
                  </a:solidFill>
                  <a:latin typeface="微软雅黑" charset="-122"/>
                  <a:ea typeface="微软雅黑" charset="-122"/>
                </a:rPr>
                <a:t>热闹的环境</a:t>
              </a:r>
            </a:p>
          </p:txBody>
        </p:sp>
        <p:cxnSp>
          <p:nvCxnSpPr>
            <p:cNvPr id="44" name="直接连接符 43"/>
            <p:cNvCxnSpPr/>
            <p:nvPr/>
          </p:nvCxnSpPr>
          <p:spPr>
            <a:xfrm>
              <a:off x="1577496" y="4549331"/>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10"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7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9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11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85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132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992"/>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8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937"/>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15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125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anim calcmode="lin" valueType="num">
                                      <p:cBhvr>
                                        <p:cTn id="52" dur="500" fill="hold"/>
                                        <p:tgtEl>
                                          <p:spTgt spid="24"/>
                                        </p:tgtEl>
                                        <p:attrNameLst>
                                          <p:attrName>ppt_x</p:attrName>
                                        </p:attrNameLst>
                                      </p:cBhvr>
                                      <p:tavLst>
                                        <p:tav tm="0">
                                          <p:val>
                                            <p:fltVal val="0.5"/>
                                          </p:val>
                                        </p:tav>
                                        <p:tav tm="100000">
                                          <p:val>
                                            <p:strVal val="#ppt_x"/>
                                          </p:val>
                                        </p:tav>
                                      </p:tavLst>
                                    </p:anim>
                                    <p:anim calcmode="lin" valueType="num">
                                      <p:cBhvr>
                                        <p:cTn id="53" dur="500" fill="hold"/>
                                        <p:tgtEl>
                                          <p:spTgt spid="24"/>
                                        </p:tgtEl>
                                        <p:attrNameLst>
                                          <p:attrName>ppt_y</p:attrName>
                                        </p:attrNameLst>
                                      </p:cBhvr>
                                      <p:tavLst>
                                        <p:tav tm="0">
                                          <p:val>
                                            <p:fltVal val="0.5"/>
                                          </p:val>
                                        </p:tav>
                                        <p:tav tm="100000">
                                          <p:val>
                                            <p:strVal val="#ppt_y"/>
                                          </p:val>
                                        </p:tav>
                                      </p:tavLst>
                                    </p:anim>
                                  </p:childTnLst>
                                </p:cTn>
                              </p:par>
                              <p:par>
                                <p:cTn id="54" presetID="10" presetClass="entr" presetSubtype="0" fill="hold" nodeType="withEffect">
                                  <p:stCondLst>
                                    <p:cond delay="125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anim calcmode="lin" valueType="num">
                                      <p:cBhvr>
                                        <p:cTn id="59" dur="500" fill="hold"/>
                                        <p:tgtEl>
                                          <p:spTgt spid="33"/>
                                        </p:tgtEl>
                                        <p:attrNameLst>
                                          <p:attrName>ppt_x</p:attrName>
                                        </p:attrNameLst>
                                      </p:cBhvr>
                                      <p:tavLst>
                                        <p:tav tm="0">
                                          <p:val>
                                            <p:fltVal val="0.5"/>
                                          </p:val>
                                        </p:tav>
                                        <p:tav tm="100000">
                                          <p:val>
                                            <p:strVal val="#ppt_x"/>
                                          </p:val>
                                        </p:tav>
                                      </p:tavLst>
                                    </p:anim>
                                    <p:anim calcmode="lin" valueType="num">
                                      <p:cBhvr>
                                        <p:cTn id="60" dur="500" fill="hold"/>
                                        <p:tgtEl>
                                          <p:spTgt spid="33"/>
                                        </p:tgtEl>
                                        <p:attrNameLst>
                                          <p:attrName>ppt_y</p:attrName>
                                        </p:attrNameLst>
                                      </p:cBhvr>
                                      <p:tavLst>
                                        <p:tav tm="0">
                                          <p:val>
                                            <p:fltVal val="0.5"/>
                                          </p:val>
                                        </p:tav>
                                        <p:tav tm="100000">
                                          <p:val>
                                            <p:strVal val="#ppt_y"/>
                                          </p:val>
                                        </p:tav>
                                      </p:tavLst>
                                    </p:anim>
                                  </p:childTnLst>
                                </p:cTn>
                              </p:par>
                              <p:par>
                                <p:cTn id="61" presetID="10" presetClass="entr" presetSubtype="0" fill="hold" nodeType="withEffect">
                                  <p:stCondLst>
                                    <p:cond delay="12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anim calcmode="lin" valueType="num">
                                      <p:cBhvr>
                                        <p:cTn id="66" dur="500" fill="hold"/>
                                        <p:tgtEl>
                                          <p:spTgt spid="29"/>
                                        </p:tgtEl>
                                        <p:attrNameLst>
                                          <p:attrName>ppt_x</p:attrName>
                                        </p:attrNameLst>
                                      </p:cBhvr>
                                      <p:tavLst>
                                        <p:tav tm="0">
                                          <p:val>
                                            <p:fltVal val="0.5"/>
                                          </p:val>
                                        </p:tav>
                                        <p:tav tm="100000">
                                          <p:val>
                                            <p:strVal val="#ppt_x"/>
                                          </p:val>
                                        </p:tav>
                                      </p:tavLst>
                                    </p:anim>
                                    <p:anim calcmode="lin" valueType="num">
                                      <p:cBhvr>
                                        <p:cTn id="67" dur="500" fill="hold"/>
                                        <p:tgtEl>
                                          <p:spTgt spid="29"/>
                                        </p:tgtEl>
                                        <p:attrNameLst>
                                          <p:attrName>ppt_y</p:attrName>
                                        </p:attrNameLst>
                                      </p:cBhvr>
                                      <p:tavLst>
                                        <p:tav tm="0">
                                          <p:val>
                                            <p:fltVal val="0.5"/>
                                          </p:val>
                                        </p:tav>
                                        <p:tav tm="100000">
                                          <p:val>
                                            <p:strVal val="#ppt_y"/>
                                          </p:val>
                                        </p:tav>
                                      </p:tavLst>
                                    </p:anim>
                                  </p:childTnLst>
                                </p:cTn>
                              </p:par>
                              <p:par>
                                <p:cTn id="68" presetID="10" presetClass="entr" presetSubtype="0" fill="hold" nodeType="withEffect">
                                  <p:stCondLst>
                                    <p:cond delay="125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anim calcmode="lin" valueType="num">
                                      <p:cBhvr>
                                        <p:cTn id="73" dur="500" fill="hold"/>
                                        <p:tgtEl>
                                          <p:spTgt spid="30"/>
                                        </p:tgtEl>
                                        <p:attrNameLst>
                                          <p:attrName>ppt_x</p:attrName>
                                        </p:attrNameLst>
                                      </p:cBhvr>
                                      <p:tavLst>
                                        <p:tav tm="0">
                                          <p:val>
                                            <p:fltVal val="0.5"/>
                                          </p:val>
                                        </p:tav>
                                        <p:tav tm="100000">
                                          <p:val>
                                            <p:strVal val="#ppt_x"/>
                                          </p:val>
                                        </p:tav>
                                      </p:tavLst>
                                    </p:anim>
                                    <p:anim calcmode="lin" valueType="num">
                                      <p:cBhvr>
                                        <p:cTn id="74"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18" grpId="0" bldLvl="0" animBg="1"/>
      <p:bldP spid="19" grpId="0" bldLvl="0" animBg="1"/>
      <p:bldP spid="20" grpId="0" bldLvl="0" animBg="1"/>
      <p:bldP spid="21" grpId="0" bldLvl="0" animBg="1"/>
      <p:bldP spid="22" grpId="0" bldLvl="0" animBg="1"/>
      <p:bldP spid="2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734cdf2056edc0eed750be4e20441a2"/>
          <p:cNvPicPr>
            <a:picLocks noChangeAspect="1"/>
          </p:cNvPicPr>
          <p:nvPr/>
        </p:nvPicPr>
        <p:blipFill>
          <a:blip r:embed="rId2" cstate="print"/>
          <a:stretch>
            <a:fillRect/>
          </a:stretch>
        </p:blipFill>
        <p:spPr>
          <a:xfrm flipH="1">
            <a:off x="6465570" y="-33655"/>
            <a:ext cx="5733415" cy="6869430"/>
          </a:xfrm>
          <a:prstGeom prst="rect">
            <a:avLst/>
          </a:prstGeom>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68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顺从型员工的特征及需求</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pPr defTabSz="671830" fontAlgn="base">
              <a:spcBef>
                <a:spcPct val="0"/>
              </a:spcBef>
              <a:spcAft>
                <a:spcPct val="0"/>
              </a:spcAft>
            </a:pPr>
            <a:endPar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p:txBody>
      </p:sp>
      <p:sp>
        <p:nvSpPr>
          <p:cNvPr id="48" name="矩形 47"/>
          <p:cNvSpPr/>
          <p:nvPr/>
        </p:nvSpPr>
        <p:spPr>
          <a:xfrm>
            <a:off x="10643291" y="434637"/>
            <a:ext cx="999490" cy="508000"/>
          </a:xfrm>
          <a:prstGeom prst="rect">
            <a:avLst/>
          </a:prstGeom>
        </p:spPr>
        <p:txBody>
          <a:bodyPr wrap="none">
            <a:spAutoFit/>
          </a:bodyPr>
          <a:lstStyle/>
          <a:p>
            <a:pPr>
              <a:defRPr/>
            </a:pP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l</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g</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p>
        </p:txBody>
      </p:sp>
      <p:grpSp>
        <p:nvGrpSpPr>
          <p:cNvPr id="2" name="组合 2"/>
          <p:cNvGrpSpPr/>
          <p:nvPr/>
        </p:nvGrpSpPr>
        <p:grpSpPr>
          <a:xfrm>
            <a:off x="571049" y="1710463"/>
            <a:ext cx="6184752" cy="471511"/>
            <a:chOff x="5435732" y="1578011"/>
            <a:chExt cx="5251814" cy="422357"/>
          </a:xfrm>
        </p:grpSpPr>
        <p:grpSp>
          <p:nvGrpSpPr>
            <p:cNvPr id="3"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22" name="矩形 21"/>
            <p:cNvSpPr/>
            <p:nvPr/>
          </p:nvSpPr>
          <p:spPr>
            <a:xfrm>
              <a:off x="5862501" y="1666736"/>
              <a:ext cx="4825045" cy="275692"/>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善于保持人际关系，忠诚，关心他人，喜欢与人打交道，待人热心</a:t>
              </a:r>
              <a:endParaRPr lang="en-US" altLang="zh-CN" sz="1400" b="1" dirty="0">
                <a:solidFill>
                  <a:schemeClr val="tx1">
                    <a:lumMod val="75000"/>
                    <a:lumOff val="25000"/>
                  </a:schemeClr>
                </a:solidFill>
                <a:latin typeface="微软雅黑" charset="-122"/>
                <a:ea typeface="微软雅黑" charset="-122"/>
              </a:endParaRPr>
            </a:p>
          </p:txBody>
        </p:sp>
      </p:grpSp>
      <p:grpSp>
        <p:nvGrpSpPr>
          <p:cNvPr id="7" name="组合 22"/>
          <p:cNvGrpSpPr/>
          <p:nvPr/>
        </p:nvGrpSpPr>
        <p:grpSpPr>
          <a:xfrm>
            <a:off x="571049" y="2313148"/>
            <a:ext cx="5905056" cy="523220"/>
            <a:chOff x="5435732" y="1570243"/>
            <a:chExt cx="5014308" cy="468674"/>
          </a:xfrm>
        </p:grpSpPr>
        <p:grpSp>
          <p:nvGrpSpPr>
            <p:cNvPr id="11" name="组合 23"/>
            <p:cNvGrpSpPr/>
            <p:nvPr/>
          </p:nvGrpSpPr>
          <p:grpSpPr>
            <a:xfrm>
              <a:off x="5435732" y="1578011"/>
              <a:ext cx="422357" cy="422357"/>
              <a:chOff x="503238" y="1734936"/>
              <a:chExt cx="612620" cy="612620"/>
            </a:xfrm>
          </p:grpSpPr>
          <p:sp>
            <p:nvSpPr>
              <p:cNvPr id="25" name="椭圆 2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3" name="组合 25"/>
              <p:cNvGrpSpPr/>
              <p:nvPr/>
            </p:nvGrpSpPr>
            <p:grpSpPr>
              <a:xfrm>
                <a:off x="650052" y="1881750"/>
                <a:ext cx="318993" cy="318993"/>
                <a:chOff x="13405333" y="-598488"/>
                <a:chExt cx="479425" cy="479425"/>
              </a:xfrm>
              <a:solidFill>
                <a:schemeClr val="bg1"/>
              </a:solidFill>
            </p:grpSpPr>
            <p:sp>
              <p:nvSpPr>
                <p:cNvPr id="2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33" name="矩形 32"/>
            <p:cNvSpPr/>
            <p:nvPr/>
          </p:nvSpPr>
          <p:spPr>
            <a:xfrm>
              <a:off x="5862502" y="1570243"/>
              <a:ext cx="4587538" cy="468674"/>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有耐心，说话和走路速度较慢，有较强的自制力，能够帮助情绪激动的人冷静下来</a:t>
              </a:r>
              <a:endParaRPr lang="en-US" altLang="zh-CN" sz="1400" b="1" dirty="0">
                <a:solidFill>
                  <a:schemeClr val="tx1">
                    <a:lumMod val="75000"/>
                    <a:lumOff val="25000"/>
                  </a:schemeClr>
                </a:solidFill>
                <a:latin typeface="微软雅黑" charset="-122"/>
                <a:ea typeface="微软雅黑" charset="-122"/>
              </a:endParaRPr>
            </a:p>
          </p:txBody>
        </p:sp>
      </p:grpSp>
      <p:grpSp>
        <p:nvGrpSpPr>
          <p:cNvPr id="14" name="组合 33"/>
          <p:cNvGrpSpPr/>
          <p:nvPr/>
        </p:nvGrpSpPr>
        <p:grpSpPr>
          <a:xfrm>
            <a:off x="571049" y="2964062"/>
            <a:ext cx="6658090" cy="471512"/>
            <a:chOff x="5435732" y="1578011"/>
            <a:chExt cx="5653751" cy="422357"/>
          </a:xfrm>
        </p:grpSpPr>
        <p:grpSp>
          <p:nvGrpSpPr>
            <p:cNvPr id="15" name="组合 34"/>
            <p:cNvGrpSpPr/>
            <p:nvPr/>
          </p:nvGrpSpPr>
          <p:grpSpPr>
            <a:xfrm>
              <a:off x="5435732" y="1578011"/>
              <a:ext cx="422357" cy="422357"/>
              <a:chOff x="503238" y="1734936"/>
              <a:chExt cx="612620" cy="612620"/>
            </a:xfrm>
          </p:grpSpPr>
          <p:sp>
            <p:nvSpPr>
              <p:cNvPr id="36" name="椭圆 3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6" name="组合 36"/>
              <p:cNvGrpSpPr/>
              <p:nvPr/>
            </p:nvGrpSpPr>
            <p:grpSpPr>
              <a:xfrm>
                <a:off x="650052" y="1881750"/>
                <a:ext cx="318993" cy="318993"/>
                <a:chOff x="13405333" y="-598488"/>
                <a:chExt cx="479425" cy="479425"/>
              </a:xfrm>
              <a:solidFill>
                <a:schemeClr val="bg1"/>
              </a:solidFill>
            </p:grpSpPr>
            <p:sp>
              <p:nvSpPr>
                <p:cNvPr id="3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44" name="矩形 43"/>
            <p:cNvSpPr/>
            <p:nvPr/>
          </p:nvSpPr>
          <p:spPr>
            <a:xfrm>
              <a:off x="5862502" y="1666734"/>
              <a:ext cx="52269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体态语言少，面部表情自然而不夸张</a:t>
              </a:r>
              <a:endParaRPr lang="en-US" altLang="zh-CN" sz="1400" b="1" dirty="0">
                <a:solidFill>
                  <a:schemeClr val="tx1">
                    <a:lumMod val="75000"/>
                    <a:lumOff val="25000"/>
                  </a:schemeClr>
                </a:solidFill>
                <a:latin typeface="微软雅黑" charset="-122"/>
                <a:ea typeface="微软雅黑" charset="-122"/>
              </a:endParaRPr>
            </a:p>
          </p:txBody>
        </p:sp>
      </p:grpSp>
      <p:grpSp>
        <p:nvGrpSpPr>
          <p:cNvPr id="17" name="组合 44"/>
          <p:cNvGrpSpPr/>
          <p:nvPr/>
        </p:nvGrpSpPr>
        <p:grpSpPr>
          <a:xfrm>
            <a:off x="571049" y="3596929"/>
            <a:ext cx="6270814" cy="471512"/>
            <a:chOff x="5435732" y="1578011"/>
            <a:chExt cx="5324894" cy="422357"/>
          </a:xfrm>
        </p:grpSpPr>
        <p:grpSp>
          <p:nvGrpSpPr>
            <p:cNvPr id="18" name="组合 1"/>
            <p:cNvGrpSpPr/>
            <p:nvPr/>
          </p:nvGrpSpPr>
          <p:grpSpPr>
            <a:xfrm>
              <a:off x="5435732" y="1578011"/>
              <a:ext cx="422357" cy="422357"/>
              <a:chOff x="503238" y="1734936"/>
              <a:chExt cx="612620" cy="612620"/>
            </a:xfrm>
          </p:grpSpPr>
          <p:sp>
            <p:nvSpPr>
              <p:cNvPr id="10" name="椭圆 9"/>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23" name="组合 10"/>
              <p:cNvGrpSpPr/>
              <p:nvPr/>
            </p:nvGrpSpPr>
            <p:grpSpPr>
              <a:xfrm>
                <a:off x="650052" y="1881750"/>
                <a:ext cx="318993" cy="318993"/>
                <a:chOff x="13405333" y="-598488"/>
                <a:chExt cx="479425" cy="479425"/>
              </a:xfrm>
              <a:solidFill>
                <a:schemeClr val="bg1"/>
              </a:solidFill>
            </p:grpSpPr>
            <p:sp>
              <p:nvSpPr>
                <p:cNvPr id="49"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0"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1"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57" name="矩形 56"/>
            <p:cNvSpPr/>
            <p:nvPr/>
          </p:nvSpPr>
          <p:spPr>
            <a:xfrm>
              <a:off x="5862501" y="1666734"/>
              <a:ext cx="489812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不喜欢采取主动，不愿冒险，只要合情合理，都愿意接受</a:t>
              </a:r>
              <a:endParaRPr lang="en-US" altLang="zh-CN" sz="1400" b="1" dirty="0">
                <a:solidFill>
                  <a:schemeClr val="tx1">
                    <a:lumMod val="75000"/>
                    <a:lumOff val="25000"/>
                  </a:schemeClr>
                </a:solidFill>
                <a:latin typeface="微软雅黑" charset="-122"/>
                <a:ea typeface="微软雅黑" charset="-122"/>
              </a:endParaRPr>
            </a:p>
          </p:txBody>
        </p:sp>
      </p:grpSp>
      <p:grpSp>
        <p:nvGrpSpPr>
          <p:cNvPr id="24" name="组合 57"/>
          <p:cNvGrpSpPr/>
          <p:nvPr/>
        </p:nvGrpSpPr>
        <p:grpSpPr>
          <a:xfrm>
            <a:off x="581806" y="4214719"/>
            <a:ext cx="5905056" cy="523220"/>
            <a:chOff x="5435732" y="1570243"/>
            <a:chExt cx="5014309" cy="468674"/>
          </a:xfrm>
        </p:grpSpPr>
        <p:grpSp>
          <p:nvGrpSpPr>
            <p:cNvPr id="26" name="组合 60"/>
            <p:cNvGrpSpPr/>
            <p:nvPr/>
          </p:nvGrpSpPr>
          <p:grpSpPr>
            <a:xfrm>
              <a:off x="5435732" y="1578011"/>
              <a:ext cx="422357" cy="422357"/>
              <a:chOff x="503238" y="1734936"/>
              <a:chExt cx="612620" cy="612620"/>
            </a:xfrm>
          </p:grpSpPr>
          <p:sp>
            <p:nvSpPr>
              <p:cNvPr id="62" name="椭圆 61"/>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34" name="组合 62"/>
              <p:cNvGrpSpPr/>
              <p:nvPr/>
            </p:nvGrpSpPr>
            <p:grpSpPr>
              <a:xfrm>
                <a:off x="650052" y="1881750"/>
                <a:ext cx="318993" cy="318993"/>
                <a:chOff x="13405333" y="-598488"/>
                <a:chExt cx="479425" cy="479425"/>
              </a:xfrm>
              <a:solidFill>
                <a:schemeClr val="bg1"/>
              </a:solidFill>
            </p:grpSpPr>
            <p:sp>
              <p:nvSpPr>
                <p:cNvPr id="6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7"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8"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0" name="矩形 69"/>
            <p:cNvSpPr/>
            <p:nvPr/>
          </p:nvSpPr>
          <p:spPr>
            <a:xfrm>
              <a:off x="5862504" y="1570243"/>
              <a:ext cx="4587537" cy="468674"/>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非常出色额听众，迟缓的决策人，对他人的意见持欢迎态度，并善于将不同观点汇总后被各方面的人接受</a:t>
              </a:r>
              <a:endParaRPr lang="en-US" altLang="zh-CN" sz="1400" b="1" dirty="0">
                <a:solidFill>
                  <a:schemeClr val="tx1">
                    <a:lumMod val="75000"/>
                    <a:lumOff val="25000"/>
                  </a:schemeClr>
                </a:solidFill>
                <a:latin typeface="微软雅黑" charset="-122"/>
                <a:ea typeface="微软雅黑" charset="-122"/>
              </a:endParaRPr>
            </a:p>
          </p:txBody>
        </p:sp>
      </p:grpSp>
      <p:grpSp>
        <p:nvGrpSpPr>
          <p:cNvPr id="35" name="组合 70"/>
          <p:cNvGrpSpPr/>
          <p:nvPr/>
        </p:nvGrpSpPr>
        <p:grpSpPr>
          <a:xfrm>
            <a:off x="581806" y="4856946"/>
            <a:ext cx="5969600" cy="523220"/>
            <a:chOff x="5435732" y="1570243"/>
            <a:chExt cx="5069118" cy="468674"/>
          </a:xfrm>
        </p:grpSpPr>
        <p:grpSp>
          <p:nvGrpSpPr>
            <p:cNvPr id="37" name="组合 71"/>
            <p:cNvGrpSpPr/>
            <p:nvPr/>
          </p:nvGrpSpPr>
          <p:grpSpPr>
            <a:xfrm>
              <a:off x="5435732" y="1578011"/>
              <a:ext cx="422357" cy="422357"/>
              <a:chOff x="503238" y="1734936"/>
              <a:chExt cx="612620" cy="612620"/>
            </a:xfrm>
          </p:grpSpPr>
          <p:sp>
            <p:nvSpPr>
              <p:cNvPr id="73" name="椭圆 72"/>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5" name="组合 73"/>
              <p:cNvGrpSpPr/>
              <p:nvPr/>
            </p:nvGrpSpPr>
            <p:grpSpPr>
              <a:xfrm>
                <a:off x="650052" y="1881750"/>
                <a:ext cx="318993" cy="318993"/>
                <a:chOff x="13405333" y="-598488"/>
                <a:chExt cx="479425" cy="479425"/>
              </a:xfrm>
              <a:solidFill>
                <a:schemeClr val="bg1"/>
              </a:solidFill>
            </p:grpSpPr>
            <p:sp>
              <p:nvSpPr>
                <p:cNvPr id="7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9"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0"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81" name="矩形 80"/>
            <p:cNvSpPr/>
            <p:nvPr/>
          </p:nvSpPr>
          <p:spPr>
            <a:xfrm>
              <a:off x="5862502" y="1570243"/>
              <a:ext cx="4642348" cy="468674"/>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重视人际间关系，富有同情心，并愿意为之付出代价，由于不愿意得罪人，因而很少发表自己的意见</a:t>
              </a:r>
              <a:endParaRPr lang="en-US" altLang="zh-CN" sz="1400" b="1" dirty="0">
                <a:solidFill>
                  <a:schemeClr val="tx1">
                    <a:lumMod val="75000"/>
                    <a:lumOff val="25000"/>
                  </a:schemeClr>
                </a:solidFill>
                <a:latin typeface="微软雅黑" charset="-122"/>
                <a:ea typeface="微软雅黑" charset="-122"/>
              </a:endParaRPr>
            </a:p>
          </p:txBody>
        </p:sp>
      </p:grpSp>
      <p:grpSp>
        <p:nvGrpSpPr>
          <p:cNvPr id="52" name="组合 81"/>
          <p:cNvGrpSpPr/>
          <p:nvPr/>
        </p:nvGrpSpPr>
        <p:grpSpPr>
          <a:xfrm>
            <a:off x="581807" y="5509268"/>
            <a:ext cx="5571566" cy="471512"/>
            <a:chOff x="5435732" y="1578011"/>
            <a:chExt cx="4731124" cy="422357"/>
          </a:xfrm>
        </p:grpSpPr>
        <p:grpSp>
          <p:nvGrpSpPr>
            <p:cNvPr id="56" name="组合 82"/>
            <p:cNvGrpSpPr/>
            <p:nvPr/>
          </p:nvGrpSpPr>
          <p:grpSpPr>
            <a:xfrm>
              <a:off x="5435732" y="1578011"/>
              <a:ext cx="422357" cy="422357"/>
              <a:chOff x="503238" y="1734936"/>
              <a:chExt cx="612620" cy="612620"/>
            </a:xfrm>
          </p:grpSpPr>
          <p:sp>
            <p:nvSpPr>
              <p:cNvPr id="84" name="椭圆 8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58" name="组合 84"/>
              <p:cNvGrpSpPr/>
              <p:nvPr/>
            </p:nvGrpSpPr>
            <p:grpSpPr>
              <a:xfrm>
                <a:off x="650052" y="1881750"/>
                <a:ext cx="318993" cy="318993"/>
                <a:chOff x="13405333" y="-598488"/>
                <a:chExt cx="479425" cy="479425"/>
              </a:xfrm>
              <a:solidFill>
                <a:schemeClr val="bg1"/>
              </a:solidFill>
            </p:grpSpPr>
            <p:sp>
              <p:nvSpPr>
                <p:cNvPr id="8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2" name="矩形 91"/>
            <p:cNvSpPr/>
            <p:nvPr/>
          </p:nvSpPr>
          <p:spPr>
            <a:xfrm>
              <a:off x="5862501" y="1666734"/>
              <a:ext cx="430435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衣着随意，喜欢唠家常及谈论闲闻轶事，利用时间不科学</a:t>
              </a:r>
              <a:endParaRPr lang="en-US" altLang="zh-CN" sz="1400" b="1" dirty="0">
                <a:solidFill>
                  <a:schemeClr val="tx1">
                    <a:lumMod val="75000"/>
                    <a:lumOff val="25000"/>
                  </a:schemeClr>
                </a:solidFill>
                <a:latin typeface="微软雅黑" charset="-122"/>
                <a:ea typeface="微软雅黑" charset="-122"/>
              </a:endParaRPr>
            </a:p>
          </p:txBody>
        </p:sp>
      </p:grpSp>
      <p:sp>
        <p:nvSpPr>
          <p:cNvPr id="102" name="TextBox 101"/>
          <p:cNvSpPr txBox="1"/>
          <p:nvPr/>
        </p:nvSpPr>
        <p:spPr>
          <a:xfrm>
            <a:off x="1290925" y="1118795"/>
            <a:ext cx="5056094"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顺从型员工是一类喜欢考虑如何达到目标的员工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280" y="294005"/>
            <a:ext cx="5181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顺从型员工的主要需求</a:t>
            </a:r>
          </a:p>
        </p:txBody>
      </p:sp>
      <p:grpSp>
        <p:nvGrpSpPr>
          <p:cNvPr id="8" name="Group 31"/>
          <p:cNvGrpSpPr/>
          <p:nvPr/>
        </p:nvGrpSpPr>
        <p:grpSpPr>
          <a:xfrm>
            <a:off x="1122750" y="4174975"/>
            <a:ext cx="1666608" cy="1666608"/>
            <a:chOff x="556693" y="4367480"/>
            <a:chExt cx="1666608" cy="1666608"/>
          </a:xfrm>
        </p:grpSpPr>
        <p:sp>
          <p:nvSpPr>
            <p:cNvPr id="9" name="Oval 13"/>
            <p:cNvSpPr/>
            <p:nvPr/>
          </p:nvSpPr>
          <p:spPr>
            <a:xfrm>
              <a:off x="556693" y="4367480"/>
              <a:ext cx="1666608" cy="166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sp>
          <p:nvSpPr>
            <p:cNvPr id="11" name="Oval 2"/>
            <p:cNvSpPr/>
            <p:nvPr/>
          </p:nvSpPr>
          <p:spPr>
            <a:xfrm>
              <a:off x="639429" y="4440691"/>
              <a:ext cx="1522961" cy="1522961"/>
            </a:xfrm>
            <a:prstGeom prst="ellipse">
              <a:avLst/>
            </a:prstGeom>
            <a:solidFill>
              <a:srgbClr val="62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grpSp>
      <p:grpSp>
        <p:nvGrpSpPr>
          <p:cNvPr id="10" name="Group 32"/>
          <p:cNvGrpSpPr/>
          <p:nvPr/>
        </p:nvGrpSpPr>
        <p:grpSpPr>
          <a:xfrm>
            <a:off x="4802121" y="4174975"/>
            <a:ext cx="1666608" cy="1666608"/>
            <a:chOff x="556693" y="4367480"/>
            <a:chExt cx="1666608" cy="1666608"/>
          </a:xfrm>
        </p:grpSpPr>
        <p:sp>
          <p:nvSpPr>
            <p:cNvPr id="13" name="Oval 33"/>
            <p:cNvSpPr/>
            <p:nvPr/>
          </p:nvSpPr>
          <p:spPr>
            <a:xfrm>
              <a:off x="556693" y="4367480"/>
              <a:ext cx="1666608" cy="166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sp>
          <p:nvSpPr>
            <p:cNvPr id="15" name="Oval 35"/>
            <p:cNvSpPr/>
            <p:nvPr/>
          </p:nvSpPr>
          <p:spPr>
            <a:xfrm>
              <a:off x="639429" y="4440691"/>
              <a:ext cx="1522961" cy="1522961"/>
            </a:xfrm>
            <a:prstGeom prst="ellipse">
              <a:avLst/>
            </a:prstGeom>
            <a:solidFill>
              <a:srgbClr val="37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grpSp>
      <p:grpSp>
        <p:nvGrpSpPr>
          <p:cNvPr id="12" name="Group 37"/>
          <p:cNvGrpSpPr/>
          <p:nvPr/>
        </p:nvGrpSpPr>
        <p:grpSpPr>
          <a:xfrm>
            <a:off x="8365378" y="4174975"/>
            <a:ext cx="1666608" cy="1666608"/>
            <a:chOff x="556693" y="4367480"/>
            <a:chExt cx="1666608" cy="1666608"/>
          </a:xfrm>
        </p:grpSpPr>
        <p:sp>
          <p:nvSpPr>
            <p:cNvPr id="17" name="Oval 38"/>
            <p:cNvSpPr/>
            <p:nvPr/>
          </p:nvSpPr>
          <p:spPr>
            <a:xfrm>
              <a:off x="556693" y="4367480"/>
              <a:ext cx="1666608" cy="166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sp>
          <p:nvSpPr>
            <p:cNvPr id="19" name="Oval 40"/>
            <p:cNvSpPr/>
            <p:nvPr/>
          </p:nvSpPr>
          <p:spPr>
            <a:xfrm>
              <a:off x="639429" y="4440691"/>
              <a:ext cx="1522961" cy="1522961"/>
            </a:xfrm>
            <a:prstGeom prst="ellipse">
              <a:avLst/>
            </a:prstGeom>
            <a:solidFill>
              <a:srgbClr val="76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grpSp>
      <p:sp>
        <p:nvSpPr>
          <p:cNvPr id="2" name="Rounded Rectangular Callout 31"/>
          <p:cNvSpPr/>
          <p:nvPr/>
        </p:nvSpPr>
        <p:spPr>
          <a:xfrm>
            <a:off x="963697" y="1534351"/>
            <a:ext cx="3185459" cy="1827153"/>
          </a:xfrm>
          <a:prstGeom prst="wedgeRoundRectCallout">
            <a:avLst>
              <a:gd name="adj1" fmla="val -17986"/>
              <a:gd name="adj2" fmla="val 76964"/>
              <a:gd name="adj3" fmla="val 16667"/>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400" dirty="0">
                <a:solidFill>
                  <a:prstClr val="white"/>
                </a:solidFill>
                <a:latin typeface="微软雅黑" charset="-122"/>
                <a:ea typeface="微软雅黑" charset="-122"/>
              </a:rPr>
              <a:t>安全感及友好的关系</a:t>
            </a:r>
          </a:p>
        </p:txBody>
      </p:sp>
      <p:sp>
        <p:nvSpPr>
          <p:cNvPr id="3" name="Rounded Rectangular Callout 34"/>
          <p:cNvSpPr/>
          <p:nvPr/>
        </p:nvSpPr>
        <p:spPr>
          <a:xfrm>
            <a:off x="4503270" y="1530990"/>
            <a:ext cx="3185459" cy="1827153"/>
          </a:xfrm>
          <a:prstGeom prst="wedgeRoundRectCallout">
            <a:avLst>
              <a:gd name="adj1" fmla="val -17986"/>
              <a:gd name="adj2" fmla="val 76964"/>
              <a:gd name="adj3" fmla="val 16667"/>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400" dirty="0">
                <a:solidFill>
                  <a:prstClr val="white"/>
                </a:solidFill>
                <a:latin typeface="微软雅黑" charset="-122"/>
                <a:ea typeface="微软雅黑" charset="-122"/>
              </a:rPr>
              <a:t>真诚的赞赏及肯定</a:t>
            </a:r>
          </a:p>
        </p:txBody>
      </p:sp>
      <p:sp>
        <p:nvSpPr>
          <p:cNvPr id="4" name="Rounded Rectangular Callout 35"/>
          <p:cNvSpPr/>
          <p:nvPr/>
        </p:nvSpPr>
        <p:spPr>
          <a:xfrm>
            <a:off x="8042843" y="1530990"/>
            <a:ext cx="3185459" cy="1827153"/>
          </a:xfrm>
          <a:prstGeom prst="wedgeRoundRectCallout">
            <a:avLst>
              <a:gd name="adj1" fmla="val -17986"/>
              <a:gd name="adj2" fmla="val 76964"/>
              <a:gd name="adj3" fmla="val 16667"/>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400" dirty="0">
                <a:solidFill>
                  <a:prstClr val="white"/>
                </a:solidFill>
                <a:latin typeface="微软雅黑" charset="-122"/>
                <a:ea typeface="微软雅黑" charset="-122"/>
              </a:rPr>
              <a:t>传统的方式</a:t>
            </a:r>
            <a:endParaRPr lang="en-US" altLang="zh-CN" sz="2400" dirty="0">
              <a:solidFill>
                <a:prstClr val="white"/>
              </a:solidFill>
              <a:latin typeface="微软雅黑" charset="-122"/>
              <a:ea typeface="微软雅黑" charset="-122"/>
            </a:endParaRPr>
          </a:p>
          <a:p>
            <a:pPr algn="ctr">
              <a:lnSpc>
                <a:spcPct val="120000"/>
              </a:lnSpc>
            </a:pPr>
            <a:r>
              <a:rPr lang="zh-CN" altLang="en-US" sz="2400" dirty="0">
                <a:solidFill>
                  <a:prstClr val="white"/>
                </a:solidFill>
                <a:latin typeface="微软雅黑" charset="-122"/>
                <a:ea typeface="微软雅黑" charset="-122"/>
              </a:rPr>
              <a:t>规定的程序</a:t>
            </a:r>
          </a:p>
        </p:txBody>
      </p:sp>
      <p:pic>
        <p:nvPicPr>
          <p:cNvPr id="5" name="图片占位符 4"/>
          <p:cNvPicPr>
            <a:picLocks noChangeAspect="1"/>
          </p:cNvPicPr>
          <p:nvPr/>
        </p:nvPicPr>
        <p:blipFill>
          <a:blip r:embed="rId2" cstate="print">
            <a:extLst>
              <a:ext uri="{28A0092B-C50C-407E-A947-70E740481C1C}">
                <a14:useLocalDpi xmlns:a14="http://schemas.microsoft.com/office/drawing/2010/main" val="0"/>
              </a:ext>
            </a:extLst>
          </a:blip>
          <a:srcRect l="13623" r="13623"/>
          <a:stretch>
            <a:fillRect/>
          </a:stretch>
        </p:blipFill>
        <p:spPr>
          <a:xfrm>
            <a:off x="1278231" y="4305336"/>
            <a:ext cx="1378814" cy="1378814"/>
          </a:xfrm>
          <a:prstGeom prst="ellipse">
            <a:avLst/>
          </a:prstGeom>
        </p:spPr>
      </p:pic>
      <p:pic>
        <p:nvPicPr>
          <p:cNvPr id="6" name="图片占位符 5"/>
          <p:cNvPicPr>
            <a:picLocks noChangeAspect="1"/>
          </p:cNvPicPr>
          <p:nvPr/>
        </p:nvPicPr>
        <p:blipFill>
          <a:blip r:embed="rId3" cstate="print">
            <a:extLst>
              <a:ext uri="{28A0092B-C50C-407E-A947-70E740481C1C}">
                <a14:useLocalDpi xmlns:a14="http://schemas.microsoft.com/office/drawing/2010/main" val="0"/>
              </a:ext>
            </a:extLst>
          </a:blip>
          <a:srcRect l="18786" r="18786"/>
          <a:stretch>
            <a:fillRect/>
          </a:stretch>
        </p:blipFill>
        <p:spPr>
          <a:xfrm>
            <a:off x="4957602" y="4305336"/>
            <a:ext cx="1378814" cy="1378814"/>
          </a:xfrm>
          <a:prstGeom prst="ellipse">
            <a:avLst/>
          </a:prstGeom>
        </p:spPr>
      </p:pic>
      <p:pic>
        <p:nvPicPr>
          <p:cNvPr id="7" name="图片占位符 6"/>
          <p:cNvPicPr>
            <a:picLocks noChangeAspect="1"/>
          </p:cNvPicPr>
          <p:nvPr/>
        </p:nvPicPr>
        <p:blipFill>
          <a:blip r:embed="rId4" cstate="print">
            <a:extLst>
              <a:ext uri="{28A0092B-C50C-407E-A947-70E740481C1C}">
                <a14:useLocalDpi xmlns:a14="http://schemas.microsoft.com/office/drawing/2010/main" val="0"/>
              </a:ext>
            </a:extLst>
          </a:blip>
          <a:srcRect l="16667" r="16667"/>
          <a:stretch>
            <a:fillRect/>
          </a:stretch>
        </p:blipFill>
        <p:spPr>
          <a:xfrm>
            <a:off x="8520859" y="4305336"/>
            <a:ext cx="1378814" cy="1378814"/>
          </a:xfrm>
          <a:prstGeom prst="ellipse">
            <a:avLst/>
          </a:prstGeom>
          <a:solidFill>
            <a:srgbClr val="D4A460"/>
          </a:solid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6105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了解员工需求的方法</a:t>
            </a:r>
          </a:p>
        </p:txBody>
      </p:sp>
      <p:grpSp>
        <p:nvGrpSpPr>
          <p:cNvPr id="2" name="组合 1"/>
          <p:cNvGrpSpPr/>
          <p:nvPr/>
        </p:nvGrpSpPr>
        <p:grpSpPr>
          <a:xfrm>
            <a:off x="3649002" y="1521494"/>
            <a:ext cx="4176465" cy="4139861"/>
            <a:chOff x="2994493" y="1170620"/>
            <a:chExt cx="3132349" cy="3104896"/>
          </a:xfr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grpSp>
          <p:nvGrpSpPr>
            <p:cNvPr id="4" name="Group 3"/>
            <p:cNvGrpSpPr/>
            <p:nvPr/>
          </p:nvGrpSpPr>
          <p:grpSpPr>
            <a:xfrm>
              <a:off x="2994493" y="1170620"/>
              <a:ext cx="3132349" cy="3104896"/>
              <a:chOff x="4007765" y="1772811"/>
              <a:chExt cx="4176465" cy="4139861"/>
            </a:xfrm>
            <a:grpFill/>
          </p:grpSpPr>
          <p:grpSp>
            <p:nvGrpSpPr>
              <p:cNvPr id="15" name="Group 4"/>
              <p:cNvGrpSpPr/>
              <p:nvPr/>
            </p:nvGrpSpPr>
            <p:grpSpPr>
              <a:xfrm>
                <a:off x="4007765" y="1772811"/>
                <a:ext cx="4176465" cy="4139861"/>
                <a:chOff x="3884472" y="2091871"/>
                <a:chExt cx="3113872" cy="3086581"/>
              </a:xfrm>
              <a:grpFill/>
            </p:grpSpPr>
            <p:grpSp>
              <p:nvGrpSpPr>
                <p:cNvPr id="16" name="Group 9"/>
                <p:cNvGrpSpPr/>
                <p:nvPr/>
              </p:nvGrpSpPr>
              <p:grpSpPr>
                <a:xfrm rot="2700000">
                  <a:off x="3884473" y="2091871"/>
                  <a:ext cx="1437890" cy="1437892"/>
                  <a:chOff x="4748213" y="2079625"/>
                  <a:chExt cx="2695576" cy="2695576"/>
                </a:xfrm>
                <a:grpFill/>
              </p:grpSpPr>
              <p:sp>
                <p:nvSpPr>
                  <p:cNvPr id="55" name="Freeform: Shape 37"/>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 name="Freeform: Shape 38"/>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7" name="Freeform: Shape 39"/>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8" name="Freeform: Shape 40"/>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 name="Freeform: Shape 41"/>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 name="Freeform: Shape 42"/>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1" name="Freeform: Shape 43"/>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2" name="Freeform: Shape 44"/>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17" name="Group 10"/>
                <p:cNvGrpSpPr/>
                <p:nvPr/>
              </p:nvGrpSpPr>
              <p:grpSpPr>
                <a:xfrm rot="2700000">
                  <a:off x="3898328" y="3740561"/>
                  <a:ext cx="1437890" cy="1437892"/>
                  <a:chOff x="4748213" y="2079625"/>
                  <a:chExt cx="2695576" cy="2695576"/>
                </a:xfrm>
                <a:grpFill/>
              </p:grpSpPr>
              <p:sp>
                <p:nvSpPr>
                  <p:cNvPr id="7" name="Freeform: Shape 29"/>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8" name="Freeform: Shape 30"/>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9" name="Freeform: Shape 31"/>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0" name="Freeform: Shape 32"/>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1" name="Freeform: Shape 33"/>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2" name="Freeform: Shape 34"/>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3" name="Freeform: Shape 35"/>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4" name="Freeform: Shape 36"/>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22" name="Group 11"/>
                <p:cNvGrpSpPr/>
                <p:nvPr/>
              </p:nvGrpSpPr>
              <p:grpSpPr>
                <a:xfrm rot="2700000">
                  <a:off x="5548682" y="2091870"/>
                  <a:ext cx="1437890" cy="1437892"/>
                  <a:chOff x="4748213" y="2079625"/>
                  <a:chExt cx="2695576" cy="2695576"/>
                </a:xfrm>
                <a:grpFill/>
              </p:grpSpPr>
              <p:sp>
                <p:nvSpPr>
                  <p:cNvPr id="39" name="Freeform: Shape 21"/>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0" name="Freeform: Shape 22"/>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1" name="Freeform: Shape 23"/>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2" name="Freeform: Shape 24"/>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3" name="Freeform: Shape 25"/>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4" name="Freeform: Shape 26"/>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5" name="Freeform: Shape 27"/>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9" name="Freeform: Shape 28"/>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27" name="Group 12"/>
                <p:cNvGrpSpPr/>
                <p:nvPr/>
              </p:nvGrpSpPr>
              <p:grpSpPr>
                <a:xfrm rot="2700000">
                  <a:off x="5560453" y="3740559"/>
                  <a:ext cx="1437890" cy="1437892"/>
                  <a:chOff x="4748213" y="2079625"/>
                  <a:chExt cx="2695576" cy="2695576"/>
                </a:xfrm>
                <a:grpFill/>
              </p:grpSpPr>
              <p:sp>
                <p:nvSpPr>
                  <p:cNvPr id="31" name="Freeform: Shape 13"/>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2" name="Freeform: Shape 14"/>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3" name="Freeform: Shape 15"/>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4" name="Freeform: Shape 16"/>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5" name="Freeform: Shape 17"/>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6" name="Freeform: Shape 18"/>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7" name="Freeform: Shape 19"/>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8" name="Freeform: Shape 20"/>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sp>
            <p:nvSpPr>
              <p:cNvPr id="23" name="TextBox 5"/>
              <p:cNvSpPr txBox="1"/>
              <p:nvPr/>
            </p:nvSpPr>
            <p:spPr>
              <a:xfrm>
                <a:off x="4645089" y="2397473"/>
                <a:ext cx="607859"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01</a:t>
                </a:r>
              </a:p>
            </p:txBody>
          </p:sp>
          <p:sp>
            <p:nvSpPr>
              <p:cNvPr id="24" name="TextBox 6"/>
              <p:cNvSpPr txBox="1"/>
              <p:nvPr/>
            </p:nvSpPr>
            <p:spPr>
              <a:xfrm>
                <a:off x="6825771" y="2358722"/>
                <a:ext cx="663964"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02</a:t>
                </a:r>
              </a:p>
            </p:txBody>
          </p:sp>
          <p:sp>
            <p:nvSpPr>
              <p:cNvPr id="25" name="TextBox 7"/>
              <p:cNvSpPr txBox="1"/>
              <p:nvPr/>
            </p:nvSpPr>
            <p:spPr>
              <a:xfrm>
                <a:off x="6857276" y="4579207"/>
                <a:ext cx="662361"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04</a:t>
                </a:r>
              </a:p>
            </p:txBody>
          </p:sp>
          <p:sp>
            <p:nvSpPr>
              <p:cNvPr id="26" name="TextBox 8"/>
              <p:cNvSpPr txBox="1"/>
              <p:nvPr/>
            </p:nvSpPr>
            <p:spPr>
              <a:xfrm>
                <a:off x="4671070" y="4641692"/>
                <a:ext cx="676788"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03</a:t>
                </a:r>
              </a:p>
            </p:txBody>
          </p:sp>
        </p:grpSp>
        <p:sp>
          <p:nvSpPr>
            <p:cNvPr id="10" name="Freeform: Shape 49"/>
            <p:cNvSpPr/>
            <p:nvPr/>
          </p:nvSpPr>
          <p:spPr bwMode="auto">
            <a:xfrm>
              <a:off x="4329809" y="2568149"/>
              <a:ext cx="457647" cy="34343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grpFill/>
            <a:ln>
              <a:noFill/>
            </a:ln>
            <a:effectLst/>
          </p:spPr>
          <p:txBody>
            <a:bodyPr anchor="ctr"/>
            <a:lstStyle/>
            <a:p>
              <a:pPr algn="ctr"/>
              <a:endParaRPr sz="2400">
                <a:latin typeface="微软雅黑" charset="-122"/>
                <a:ea typeface="微软雅黑" charset="-122"/>
              </a:endParaRPr>
            </a:p>
          </p:txBody>
        </p:sp>
      </p:grpSp>
      <p:sp>
        <p:nvSpPr>
          <p:cNvPr id="11" name="Rectangle 51"/>
          <p:cNvSpPr/>
          <p:nvPr/>
        </p:nvSpPr>
        <p:spPr bwMode="auto">
          <a:xfrm>
            <a:off x="2677714" y="2127588"/>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01</a:t>
            </a:r>
          </a:p>
        </p:txBody>
      </p:sp>
      <p:sp>
        <p:nvSpPr>
          <p:cNvPr id="12" name="Rectangle 52"/>
          <p:cNvSpPr/>
          <p:nvPr/>
        </p:nvSpPr>
        <p:spPr bwMode="auto">
          <a:xfrm>
            <a:off x="8279247" y="2127588"/>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02</a:t>
            </a:r>
          </a:p>
        </p:txBody>
      </p:sp>
      <p:sp>
        <p:nvSpPr>
          <p:cNvPr id="13" name="Rectangle 53"/>
          <p:cNvSpPr/>
          <p:nvPr/>
        </p:nvSpPr>
        <p:spPr bwMode="auto">
          <a:xfrm>
            <a:off x="2677714" y="4423494"/>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03</a:t>
            </a:r>
          </a:p>
        </p:txBody>
      </p:sp>
      <p:sp>
        <p:nvSpPr>
          <p:cNvPr id="14" name="Rectangle 54"/>
          <p:cNvSpPr/>
          <p:nvPr/>
        </p:nvSpPr>
        <p:spPr bwMode="auto">
          <a:xfrm>
            <a:off x="8279247" y="4423494"/>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04</a:t>
            </a:r>
          </a:p>
        </p:txBody>
      </p:sp>
      <p:grpSp>
        <p:nvGrpSpPr>
          <p:cNvPr id="28" name="Group 55"/>
          <p:cNvGrpSpPr/>
          <p:nvPr/>
        </p:nvGrpSpPr>
        <p:grpSpPr>
          <a:xfrm>
            <a:off x="8724810" y="1875020"/>
            <a:ext cx="3302239" cy="1032708"/>
            <a:chOff x="2100456" y="1631473"/>
            <a:chExt cx="2943968" cy="1032708"/>
          </a:xfrm>
        </p:grpSpPr>
        <p:sp>
          <p:nvSpPr>
            <p:cNvPr id="20" name="Rectangle 56"/>
            <p:cNvSpPr/>
            <p:nvPr/>
          </p:nvSpPr>
          <p:spPr>
            <a:xfrm>
              <a:off x="2100456" y="2137370"/>
              <a:ext cx="2943968" cy="526811"/>
            </a:xfrm>
            <a:prstGeom prst="rect">
              <a:avLst/>
            </a:prstGeom>
          </p:spPr>
          <p:txBody>
            <a:bodyPr wrap="square" lIns="480000" anchor="t" anchorCtr="0">
              <a:noAutofit/>
            </a:bodyPr>
            <a:lstStyle/>
            <a:p>
              <a:pPr>
                <a:lnSpc>
                  <a:spcPct val="140000"/>
                </a:lnSpc>
              </a:pPr>
              <a:r>
                <a:rPr lang="zh-CN" altLang="en-US" sz="1335" dirty="0">
                  <a:solidFill>
                    <a:schemeClr val="tx1">
                      <a:lumMod val="75000"/>
                      <a:lumOff val="25000"/>
                    </a:schemeClr>
                  </a:solidFill>
                  <a:latin typeface="微软雅黑" charset="-122"/>
                  <a:ea typeface="微软雅黑" charset="-122"/>
                </a:rPr>
                <a:t>利用“一对一访谈、问卷调查、圆桌会议、实地观察”等方式了解员工动机、情绪、信仰、价值观和恐惧等</a:t>
              </a:r>
            </a:p>
          </p:txBody>
        </p:sp>
        <p:sp>
          <p:nvSpPr>
            <p:cNvPr id="21" name="TextBox 57"/>
            <p:cNvSpPr txBox="1"/>
            <p:nvPr/>
          </p:nvSpPr>
          <p:spPr>
            <a:xfrm>
              <a:off x="2104419" y="1631473"/>
              <a:ext cx="1643974" cy="506095"/>
            </a:xfrm>
            <a:prstGeom prst="rect">
              <a:avLst/>
            </a:prstGeom>
            <a:noFill/>
          </p:spPr>
          <p:txBody>
            <a:bodyPr wrap="none" lIns="480000" anchor="b" anchorCtr="0">
              <a:normAutofit/>
            </a:bodyPr>
            <a:lstStyle/>
            <a:p>
              <a:pPr algn="l"/>
              <a:r>
                <a:rPr lang="zh-CN" altLang="en-US" sz="1865" b="1" dirty="0">
                  <a:solidFill>
                    <a:schemeClr val="tx1">
                      <a:lumMod val="75000"/>
                      <a:lumOff val="25000"/>
                    </a:schemeClr>
                  </a:solidFill>
                  <a:latin typeface="微软雅黑" charset="-122"/>
                  <a:ea typeface="微软雅黑" charset="-122"/>
                </a:rPr>
                <a:t>运用内部营销的方法和战术</a:t>
              </a:r>
            </a:p>
          </p:txBody>
        </p:sp>
      </p:grpSp>
      <p:grpSp>
        <p:nvGrpSpPr>
          <p:cNvPr id="29" name="Group 58"/>
          <p:cNvGrpSpPr/>
          <p:nvPr/>
        </p:nvGrpSpPr>
        <p:grpSpPr>
          <a:xfrm>
            <a:off x="224055" y="2042529"/>
            <a:ext cx="2453659" cy="1141733"/>
            <a:chOff x="8048478" y="1764823"/>
            <a:chExt cx="2130757" cy="1141733"/>
          </a:xfrm>
        </p:grpSpPr>
        <p:sp>
          <p:nvSpPr>
            <p:cNvPr id="18" name="Rectangle 63"/>
            <p:cNvSpPr/>
            <p:nvPr/>
          </p:nvSpPr>
          <p:spPr>
            <a:xfrm>
              <a:off x="8048478" y="2137369"/>
              <a:ext cx="2130757" cy="769187"/>
            </a:xfrm>
            <a:prstGeom prst="rect">
              <a:avLst/>
            </a:prstGeom>
          </p:spPr>
          <p:txBody>
            <a:bodyPr wrap="square" rIns="480000" anchor="t" anchorCtr="0">
              <a:normAutofit lnSpcReduction="10000"/>
            </a:bodyPr>
            <a:lstStyle/>
            <a:p>
              <a:pPr algn="r">
                <a:lnSpc>
                  <a:spcPct val="120000"/>
                </a:lnSpc>
              </a:pPr>
              <a:r>
                <a:rPr lang="zh-CN" altLang="en-US" sz="1335" dirty="0">
                  <a:solidFill>
                    <a:schemeClr val="tx1">
                      <a:lumMod val="75000"/>
                      <a:lumOff val="25000"/>
                    </a:schemeClr>
                  </a:solidFill>
                  <a:latin typeface="微软雅黑" charset="-122"/>
                  <a:ea typeface="微软雅黑" charset="-122"/>
                </a:rPr>
                <a:t>站在员工的角度体会员工</a:t>
              </a:r>
              <a:endParaRPr lang="en-US" altLang="zh-CN" sz="1335" dirty="0">
                <a:solidFill>
                  <a:schemeClr val="tx1">
                    <a:lumMod val="75000"/>
                    <a:lumOff val="25000"/>
                  </a:schemeClr>
                </a:solidFill>
                <a:latin typeface="微软雅黑" charset="-122"/>
                <a:ea typeface="微软雅黑" charset="-122"/>
              </a:endParaRPr>
            </a:p>
            <a:p>
              <a:pPr algn="r">
                <a:lnSpc>
                  <a:spcPct val="120000"/>
                </a:lnSpc>
              </a:pPr>
              <a:r>
                <a:rPr lang="zh-CN" altLang="en-US" sz="1335" dirty="0">
                  <a:solidFill>
                    <a:schemeClr val="tx1">
                      <a:lumMod val="75000"/>
                      <a:lumOff val="25000"/>
                    </a:schemeClr>
                  </a:solidFill>
                  <a:latin typeface="微软雅黑" charset="-122"/>
                  <a:ea typeface="微软雅黑" charset="-122"/>
                </a:rPr>
                <a:t>考虑需求</a:t>
              </a:r>
              <a:endParaRPr lang="en-US" altLang="zh-CN" sz="1335" dirty="0">
                <a:solidFill>
                  <a:schemeClr val="tx1">
                    <a:lumMod val="75000"/>
                    <a:lumOff val="25000"/>
                  </a:schemeClr>
                </a:solidFill>
                <a:latin typeface="微软雅黑" charset="-122"/>
                <a:ea typeface="微软雅黑" charset="-122"/>
              </a:endParaRPr>
            </a:p>
            <a:p>
              <a:pPr algn="r">
                <a:lnSpc>
                  <a:spcPct val="120000"/>
                </a:lnSpc>
              </a:pPr>
              <a:r>
                <a:rPr lang="zh-CN" altLang="en-US" sz="1335" dirty="0">
                  <a:solidFill>
                    <a:schemeClr val="tx1">
                      <a:lumMod val="75000"/>
                      <a:lumOff val="25000"/>
                    </a:schemeClr>
                  </a:solidFill>
                  <a:latin typeface="微软雅黑" charset="-122"/>
                  <a:ea typeface="微软雅黑" charset="-122"/>
                </a:rPr>
                <a:t>了解环境和感受</a:t>
              </a:r>
              <a:endParaRPr lang="en-US" altLang="zh-CN" sz="1335" dirty="0">
                <a:solidFill>
                  <a:schemeClr val="tx1">
                    <a:lumMod val="75000"/>
                    <a:lumOff val="25000"/>
                  </a:schemeClr>
                </a:solidFill>
                <a:latin typeface="微软雅黑" charset="-122"/>
                <a:ea typeface="微软雅黑" charset="-122"/>
              </a:endParaRPr>
            </a:p>
          </p:txBody>
        </p:sp>
        <p:sp>
          <p:nvSpPr>
            <p:cNvPr id="19" name="TextBox 64"/>
            <p:cNvSpPr txBox="1"/>
            <p:nvPr/>
          </p:nvSpPr>
          <p:spPr>
            <a:xfrm>
              <a:off x="8442753" y="1764823"/>
              <a:ext cx="1736465" cy="541020"/>
            </a:xfrm>
            <a:prstGeom prst="rect">
              <a:avLst/>
            </a:prstGeom>
            <a:noFill/>
          </p:spPr>
          <p:txBody>
            <a:bodyPr wrap="none" rIns="480000" anchor="t" anchorCtr="0">
              <a:normAutofit/>
            </a:bodyPr>
            <a:lstStyle/>
            <a:p>
              <a:pPr algn="r"/>
              <a:r>
                <a:rPr lang="zh-CN" altLang="en-US" sz="1865" b="1" dirty="0">
                  <a:solidFill>
                    <a:schemeClr val="tx1">
                      <a:lumMod val="75000"/>
                      <a:lumOff val="25000"/>
                    </a:schemeClr>
                  </a:solidFill>
                  <a:latin typeface="微软雅黑" charset="-122"/>
                  <a:ea typeface="微软雅黑" charset="-122"/>
                </a:rPr>
                <a:t>换位思考</a:t>
              </a:r>
            </a:p>
          </p:txBody>
        </p:sp>
      </p:grpSp>
      <p:grpSp>
        <p:nvGrpSpPr>
          <p:cNvPr id="30" name="Group 65"/>
          <p:cNvGrpSpPr/>
          <p:nvPr/>
        </p:nvGrpSpPr>
        <p:grpSpPr>
          <a:xfrm>
            <a:off x="8778600" y="4117242"/>
            <a:ext cx="2390063" cy="1074618"/>
            <a:chOff x="2100456" y="1589563"/>
            <a:chExt cx="2130757" cy="1074618"/>
          </a:xfrm>
        </p:grpSpPr>
        <p:sp>
          <p:nvSpPr>
            <p:cNvPr id="56" name="Rectangle 66"/>
            <p:cNvSpPr/>
            <p:nvPr/>
          </p:nvSpPr>
          <p:spPr>
            <a:xfrm>
              <a:off x="2100456" y="2137370"/>
              <a:ext cx="2130757" cy="526811"/>
            </a:xfrm>
            <a:prstGeom prst="rect">
              <a:avLst/>
            </a:prstGeom>
          </p:spPr>
          <p:txBody>
            <a:bodyPr wrap="square" lIns="480000" anchor="t" anchorCtr="0">
              <a:noAutofit/>
            </a:bodyPr>
            <a:lstStyle/>
            <a:p>
              <a:pPr>
                <a:lnSpc>
                  <a:spcPct val="140000"/>
                </a:lnSpc>
              </a:pPr>
              <a:r>
                <a:rPr lang="zh-CN" altLang="en-US" sz="1335" dirty="0">
                  <a:solidFill>
                    <a:schemeClr val="tx1">
                      <a:lumMod val="75000"/>
                      <a:lumOff val="25000"/>
                    </a:schemeClr>
                  </a:solidFill>
                  <a:latin typeface="微软雅黑" charset="-122"/>
                  <a:ea typeface="微软雅黑" charset="-122"/>
                </a:rPr>
                <a:t>员工的家庭、亲戚朋友</a:t>
              </a:r>
              <a:endParaRPr lang="en-US" altLang="zh-CN" sz="1335" dirty="0">
                <a:solidFill>
                  <a:schemeClr val="tx1">
                    <a:lumMod val="75000"/>
                    <a:lumOff val="25000"/>
                  </a:schemeClr>
                </a:solidFill>
                <a:latin typeface="微软雅黑" charset="-122"/>
                <a:ea typeface="微软雅黑" charset="-122"/>
              </a:endParaRPr>
            </a:p>
            <a:p>
              <a:pPr>
                <a:lnSpc>
                  <a:spcPct val="140000"/>
                </a:lnSpc>
              </a:pPr>
              <a:r>
                <a:rPr lang="zh-CN" altLang="en-US" sz="1335" dirty="0">
                  <a:solidFill>
                    <a:schemeClr val="tx1">
                      <a:lumMod val="75000"/>
                      <a:lumOff val="25000"/>
                    </a:schemeClr>
                  </a:solidFill>
                  <a:latin typeface="微软雅黑" charset="-122"/>
                  <a:ea typeface="微软雅黑" charset="-122"/>
                </a:rPr>
                <a:t>离职员工的调查和访谈</a:t>
              </a:r>
              <a:endParaRPr lang="en-US" altLang="zh-CN" sz="1335" dirty="0">
                <a:solidFill>
                  <a:schemeClr val="tx1">
                    <a:lumMod val="75000"/>
                    <a:lumOff val="25000"/>
                  </a:schemeClr>
                </a:solidFill>
                <a:latin typeface="微软雅黑" charset="-122"/>
                <a:ea typeface="微软雅黑" charset="-122"/>
              </a:endParaRPr>
            </a:p>
            <a:p>
              <a:pPr>
                <a:lnSpc>
                  <a:spcPct val="140000"/>
                </a:lnSpc>
              </a:pPr>
              <a:endParaRPr lang="zh-CN" altLang="en-US" sz="1335" dirty="0">
                <a:solidFill>
                  <a:schemeClr val="tx1">
                    <a:lumMod val="75000"/>
                    <a:lumOff val="25000"/>
                  </a:schemeClr>
                </a:solidFill>
                <a:latin typeface="微软雅黑" charset="-122"/>
                <a:ea typeface="微软雅黑" charset="-122"/>
              </a:endParaRPr>
            </a:p>
          </p:txBody>
        </p:sp>
        <p:sp>
          <p:nvSpPr>
            <p:cNvPr id="59" name="TextBox 67"/>
            <p:cNvSpPr txBox="1"/>
            <p:nvPr/>
          </p:nvSpPr>
          <p:spPr>
            <a:xfrm>
              <a:off x="2104419" y="1589563"/>
              <a:ext cx="1857962" cy="548005"/>
            </a:xfrm>
            <a:prstGeom prst="rect">
              <a:avLst/>
            </a:prstGeom>
            <a:noFill/>
          </p:spPr>
          <p:txBody>
            <a:bodyPr wrap="none" lIns="480000" anchor="b" anchorCtr="0">
              <a:normAutofit/>
            </a:bodyPr>
            <a:lstStyle/>
            <a:p>
              <a:pPr algn="l"/>
              <a:r>
                <a:rPr lang="zh-CN" altLang="en-US" sz="1865" b="1" dirty="0">
                  <a:solidFill>
                    <a:schemeClr val="tx1">
                      <a:lumMod val="75000"/>
                      <a:lumOff val="25000"/>
                    </a:schemeClr>
                  </a:solidFill>
                  <a:latin typeface="微软雅黑" charset="-122"/>
                  <a:ea typeface="微软雅黑" charset="-122"/>
                </a:rPr>
                <a:t>通过员工周围人了解</a:t>
              </a:r>
            </a:p>
          </p:txBody>
        </p:sp>
      </p:grpSp>
      <p:grpSp>
        <p:nvGrpSpPr>
          <p:cNvPr id="60" name="Group 68"/>
          <p:cNvGrpSpPr/>
          <p:nvPr/>
        </p:nvGrpSpPr>
        <p:grpSpPr>
          <a:xfrm>
            <a:off x="224055" y="4312651"/>
            <a:ext cx="2453659" cy="922100"/>
            <a:chOff x="8048478" y="1769268"/>
            <a:chExt cx="2130757" cy="922100"/>
          </a:xfrm>
        </p:grpSpPr>
        <p:sp>
          <p:nvSpPr>
            <p:cNvPr id="63" name="Rectangle 69"/>
            <p:cNvSpPr/>
            <p:nvPr/>
          </p:nvSpPr>
          <p:spPr>
            <a:xfrm>
              <a:off x="8048478" y="2137370"/>
              <a:ext cx="2130757" cy="553998"/>
            </a:xfrm>
            <a:prstGeom prst="rect">
              <a:avLst/>
            </a:prstGeom>
          </p:spPr>
          <p:txBody>
            <a:bodyPr wrap="square" rIns="480000" anchor="t" anchorCtr="0">
              <a:noAutofit/>
            </a:bodyPr>
            <a:lstStyle/>
            <a:p>
              <a:pPr algn="r">
                <a:lnSpc>
                  <a:spcPct val="140000"/>
                </a:lnSpc>
              </a:pPr>
              <a:r>
                <a:rPr lang="zh-CN" altLang="en-US" sz="1335" dirty="0">
                  <a:solidFill>
                    <a:schemeClr val="tx1">
                      <a:lumMod val="75000"/>
                      <a:lumOff val="25000"/>
                    </a:schemeClr>
                  </a:solidFill>
                  <a:latin typeface="微软雅黑" charset="-122"/>
                  <a:ea typeface="微软雅黑" charset="-122"/>
                </a:rPr>
                <a:t>建立内部正式的和非正式的互动式沟通和反馈渠道</a:t>
              </a:r>
            </a:p>
          </p:txBody>
        </p:sp>
        <p:sp>
          <p:nvSpPr>
            <p:cNvPr id="64" name="TextBox 70"/>
            <p:cNvSpPr txBox="1"/>
            <p:nvPr/>
          </p:nvSpPr>
          <p:spPr>
            <a:xfrm>
              <a:off x="8529328" y="1769268"/>
              <a:ext cx="1649890" cy="717550"/>
            </a:xfrm>
            <a:prstGeom prst="rect">
              <a:avLst/>
            </a:prstGeom>
            <a:noFill/>
          </p:spPr>
          <p:txBody>
            <a:bodyPr wrap="none" rIns="480000" anchor="t" anchorCtr="0">
              <a:normAutofit/>
            </a:bodyPr>
            <a:lstStyle/>
            <a:p>
              <a:pPr algn="r"/>
              <a:r>
                <a:rPr lang="zh-CN" altLang="en-US" sz="1865" b="1" dirty="0">
                  <a:solidFill>
                    <a:schemeClr val="tx1">
                      <a:lumMod val="75000"/>
                      <a:lumOff val="25000"/>
                    </a:schemeClr>
                  </a:solidFill>
                  <a:latin typeface="微软雅黑" charset="-122"/>
                  <a:ea typeface="微软雅黑" charset="-122"/>
                </a:rPr>
                <a:t>加强交流与沟通</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460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现代员工的</a:t>
            </a:r>
            <a:r>
              <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12</a:t>
            </a: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中需求</a:t>
            </a:r>
          </a:p>
        </p:txBody>
      </p:sp>
      <p:grpSp>
        <p:nvGrpSpPr>
          <p:cNvPr id="3" name="3cde6326-0030-49e0-ad00-374322b3f0a9"/>
          <p:cNvGrpSpPr>
            <a:grpSpLocks noChangeAspect="1"/>
          </p:cNvGrpSpPr>
          <p:nvPr/>
        </p:nvGrpSpPr>
        <p:grpSpPr>
          <a:xfrm>
            <a:off x="570155" y="1101891"/>
            <a:ext cx="10901506" cy="5406946"/>
            <a:chOff x="1690522" y="1506266"/>
            <a:chExt cx="8810956" cy="4370072"/>
          </a:xfrm>
        </p:grpSpPr>
        <p:grpSp>
          <p:nvGrpSpPr>
            <p:cNvPr id="4" name="组合 3"/>
            <p:cNvGrpSpPr/>
            <p:nvPr/>
          </p:nvGrpSpPr>
          <p:grpSpPr>
            <a:xfrm>
              <a:off x="2387849" y="1506266"/>
              <a:ext cx="7417463" cy="4370072"/>
              <a:chOff x="538163" y="19050"/>
              <a:chExt cx="7673975" cy="4521200"/>
            </a:xfrm>
            <a:solidFill>
              <a:schemeClr val="tx2">
                <a:lumMod val="60000"/>
                <a:lumOff val="40000"/>
              </a:schemeClr>
            </a:solidFill>
          </p:grpSpPr>
          <p:sp>
            <p:nvSpPr>
              <p:cNvPr id="85" name="任意多边形: 形状 84"/>
              <p:cNvSpPr/>
              <p:nvPr/>
            </p:nvSpPr>
            <p:spPr bwMode="auto">
              <a:xfrm>
                <a:off x="538163" y="19050"/>
                <a:ext cx="3540125" cy="4521200"/>
              </a:xfrm>
              <a:custGeom>
                <a:avLst/>
                <a:gdLst>
                  <a:gd name="T0" fmla="*/ 43 w 943"/>
                  <a:gd name="T1" fmla="*/ 0 h 1203"/>
                  <a:gd name="T2" fmla="*/ 0 w 943"/>
                  <a:gd name="T3" fmla="*/ 42 h 1203"/>
                  <a:gd name="T4" fmla="*/ 0 w 943"/>
                  <a:gd name="T5" fmla="*/ 1160 h 1203"/>
                  <a:gd name="T6" fmla="*/ 43 w 943"/>
                  <a:gd name="T7" fmla="*/ 1203 h 1203"/>
                  <a:gd name="T8" fmla="*/ 943 w 943"/>
                  <a:gd name="T9" fmla="*/ 1203 h 1203"/>
                  <a:gd name="T10" fmla="*/ 943 w 943"/>
                  <a:gd name="T11" fmla="*/ 0 h 1203"/>
                  <a:gd name="T12" fmla="*/ 43 w 943"/>
                  <a:gd name="T13" fmla="*/ 0 h 1203"/>
                </a:gdLst>
                <a:ahLst/>
                <a:cxnLst>
                  <a:cxn ang="0">
                    <a:pos x="T0" y="T1"/>
                  </a:cxn>
                  <a:cxn ang="0">
                    <a:pos x="T2" y="T3"/>
                  </a:cxn>
                  <a:cxn ang="0">
                    <a:pos x="T4" y="T5"/>
                  </a:cxn>
                  <a:cxn ang="0">
                    <a:pos x="T6" y="T7"/>
                  </a:cxn>
                  <a:cxn ang="0">
                    <a:pos x="T8" y="T9"/>
                  </a:cxn>
                  <a:cxn ang="0">
                    <a:pos x="T10" y="T11"/>
                  </a:cxn>
                  <a:cxn ang="0">
                    <a:pos x="T12" y="T13"/>
                  </a:cxn>
                </a:cxnLst>
                <a:rect l="0" t="0" r="r" b="b"/>
                <a:pathLst>
                  <a:path w="943" h="1203">
                    <a:moveTo>
                      <a:pt x="43" y="0"/>
                    </a:moveTo>
                    <a:cubicBezTo>
                      <a:pt x="20" y="0"/>
                      <a:pt x="0" y="19"/>
                      <a:pt x="0" y="42"/>
                    </a:cubicBezTo>
                    <a:cubicBezTo>
                      <a:pt x="0" y="1160"/>
                      <a:pt x="0" y="1160"/>
                      <a:pt x="0" y="1160"/>
                    </a:cubicBezTo>
                    <a:cubicBezTo>
                      <a:pt x="0" y="1184"/>
                      <a:pt x="20" y="1203"/>
                      <a:pt x="43" y="1203"/>
                    </a:cubicBezTo>
                    <a:cubicBezTo>
                      <a:pt x="943" y="1203"/>
                      <a:pt x="943" y="1203"/>
                      <a:pt x="943" y="1203"/>
                    </a:cubicBezTo>
                    <a:cubicBezTo>
                      <a:pt x="943" y="0"/>
                      <a:pt x="943" y="0"/>
                      <a:pt x="943" y="0"/>
                    </a:cubicBezTo>
                    <a:lnTo>
                      <a:pt x="43" y="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6" name="任意多边形: 形状 85"/>
              <p:cNvSpPr/>
              <p:nvPr/>
            </p:nvSpPr>
            <p:spPr bwMode="auto">
              <a:xfrm>
                <a:off x="4675188" y="19050"/>
                <a:ext cx="3536950" cy="4521200"/>
              </a:xfrm>
              <a:custGeom>
                <a:avLst/>
                <a:gdLst>
                  <a:gd name="T0" fmla="*/ 899 w 942"/>
                  <a:gd name="T1" fmla="*/ 1203 h 1203"/>
                  <a:gd name="T2" fmla="*/ 942 w 942"/>
                  <a:gd name="T3" fmla="*/ 1160 h 1203"/>
                  <a:gd name="T4" fmla="*/ 942 w 942"/>
                  <a:gd name="T5" fmla="*/ 42 h 1203"/>
                  <a:gd name="T6" fmla="*/ 899 w 942"/>
                  <a:gd name="T7" fmla="*/ 0 h 1203"/>
                  <a:gd name="T8" fmla="*/ 0 w 942"/>
                  <a:gd name="T9" fmla="*/ 0 h 1203"/>
                  <a:gd name="T10" fmla="*/ 0 w 942"/>
                  <a:gd name="T11" fmla="*/ 1203 h 1203"/>
                  <a:gd name="T12" fmla="*/ 899 w 942"/>
                  <a:gd name="T13" fmla="*/ 1203 h 1203"/>
                </a:gdLst>
                <a:ahLst/>
                <a:cxnLst>
                  <a:cxn ang="0">
                    <a:pos x="T0" y="T1"/>
                  </a:cxn>
                  <a:cxn ang="0">
                    <a:pos x="T2" y="T3"/>
                  </a:cxn>
                  <a:cxn ang="0">
                    <a:pos x="T4" y="T5"/>
                  </a:cxn>
                  <a:cxn ang="0">
                    <a:pos x="T6" y="T7"/>
                  </a:cxn>
                  <a:cxn ang="0">
                    <a:pos x="T8" y="T9"/>
                  </a:cxn>
                  <a:cxn ang="0">
                    <a:pos x="T10" y="T11"/>
                  </a:cxn>
                  <a:cxn ang="0">
                    <a:pos x="T12" y="T13"/>
                  </a:cxn>
                </a:cxnLst>
                <a:rect l="0" t="0" r="r" b="b"/>
                <a:pathLst>
                  <a:path w="942" h="1203">
                    <a:moveTo>
                      <a:pt x="899" y="1203"/>
                    </a:moveTo>
                    <a:cubicBezTo>
                      <a:pt x="923" y="1203"/>
                      <a:pt x="942" y="1184"/>
                      <a:pt x="942" y="1160"/>
                    </a:cubicBezTo>
                    <a:cubicBezTo>
                      <a:pt x="942" y="42"/>
                      <a:pt x="942" y="42"/>
                      <a:pt x="942" y="42"/>
                    </a:cubicBezTo>
                    <a:cubicBezTo>
                      <a:pt x="942" y="19"/>
                      <a:pt x="923" y="0"/>
                      <a:pt x="899" y="0"/>
                    </a:cubicBezTo>
                    <a:cubicBezTo>
                      <a:pt x="0" y="0"/>
                      <a:pt x="0" y="0"/>
                      <a:pt x="0" y="0"/>
                    </a:cubicBezTo>
                    <a:cubicBezTo>
                      <a:pt x="0" y="1203"/>
                      <a:pt x="0" y="1203"/>
                      <a:pt x="0" y="1203"/>
                    </a:cubicBezTo>
                    <a:lnTo>
                      <a:pt x="899" y="1203"/>
                    </a:lnTo>
                    <a:close/>
                  </a:path>
                </a:pathLst>
              </a:custGeom>
              <a:grpFill/>
              <a:ln>
                <a:noFill/>
              </a:ln>
              <a:effectLst/>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 name="组合 4"/>
            <p:cNvGrpSpPr/>
            <p:nvPr/>
          </p:nvGrpSpPr>
          <p:grpSpPr>
            <a:xfrm>
              <a:off x="5809641" y="1506266"/>
              <a:ext cx="576947" cy="4370072"/>
              <a:chOff x="4078288" y="19050"/>
              <a:chExt cx="596899" cy="4521200"/>
            </a:xfrm>
            <a:solidFill>
              <a:schemeClr val="tx2">
                <a:lumMod val="60000"/>
                <a:lumOff val="40000"/>
              </a:schemeClr>
            </a:solidFill>
          </p:grpSpPr>
          <p:sp>
            <p:nvSpPr>
              <p:cNvPr id="83" name="任意多边形: 形状 82"/>
              <p:cNvSpPr/>
              <p:nvPr/>
            </p:nvSpPr>
            <p:spPr bwMode="auto">
              <a:xfrm>
                <a:off x="4078288" y="19050"/>
                <a:ext cx="296862" cy="4521200"/>
              </a:xfrm>
              <a:custGeom>
                <a:avLst/>
                <a:gdLst>
                  <a:gd name="T0" fmla="*/ 0 w 79"/>
                  <a:gd name="T1" fmla="*/ 1203 h 1203"/>
                  <a:gd name="T2" fmla="*/ 79 w 79"/>
                  <a:gd name="T3" fmla="*/ 1203 h 1203"/>
                  <a:gd name="T4" fmla="*/ 79 w 79"/>
                  <a:gd name="T5" fmla="*/ 0 h 1203"/>
                  <a:gd name="T6" fmla="*/ 0 w 79"/>
                  <a:gd name="T7" fmla="*/ 0 h 1203"/>
                  <a:gd name="T8" fmla="*/ 0 w 79"/>
                  <a:gd name="T9" fmla="*/ 1203 h 1203"/>
                </a:gdLst>
                <a:ahLst/>
                <a:cxnLst>
                  <a:cxn ang="0">
                    <a:pos x="T0" y="T1"/>
                  </a:cxn>
                  <a:cxn ang="0">
                    <a:pos x="T2" y="T3"/>
                  </a:cxn>
                  <a:cxn ang="0">
                    <a:pos x="T4" y="T5"/>
                  </a:cxn>
                  <a:cxn ang="0">
                    <a:pos x="T6" y="T7"/>
                  </a:cxn>
                  <a:cxn ang="0">
                    <a:pos x="T8" y="T9"/>
                  </a:cxn>
                </a:cxnLst>
                <a:rect l="0" t="0" r="r" b="b"/>
                <a:pathLst>
                  <a:path w="79" h="1203">
                    <a:moveTo>
                      <a:pt x="0" y="1203"/>
                    </a:moveTo>
                    <a:cubicBezTo>
                      <a:pt x="9" y="1203"/>
                      <a:pt x="44" y="1203"/>
                      <a:pt x="79" y="1203"/>
                    </a:cubicBezTo>
                    <a:cubicBezTo>
                      <a:pt x="79" y="0"/>
                      <a:pt x="79" y="0"/>
                      <a:pt x="79" y="0"/>
                    </a:cubicBezTo>
                    <a:cubicBezTo>
                      <a:pt x="0" y="0"/>
                      <a:pt x="0" y="0"/>
                      <a:pt x="0" y="0"/>
                    </a:cubicBezTo>
                    <a:lnTo>
                      <a:pt x="0" y="1203"/>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4" name="任意多边形: 形状 83"/>
              <p:cNvSpPr/>
              <p:nvPr/>
            </p:nvSpPr>
            <p:spPr bwMode="auto">
              <a:xfrm>
                <a:off x="4375150" y="19050"/>
                <a:ext cx="300037" cy="4521200"/>
              </a:xfrm>
              <a:custGeom>
                <a:avLst/>
                <a:gdLst>
                  <a:gd name="T0" fmla="*/ 80 w 80"/>
                  <a:gd name="T1" fmla="*/ 1203 h 1203"/>
                  <a:gd name="T2" fmla="*/ 80 w 80"/>
                  <a:gd name="T3" fmla="*/ 0 h 1203"/>
                  <a:gd name="T4" fmla="*/ 0 w 80"/>
                  <a:gd name="T5" fmla="*/ 0 h 1203"/>
                  <a:gd name="T6" fmla="*/ 0 w 80"/>
                  <a:gd name="T7" fmla="*/ 1203 h 1203"/>
                  <a:gd name="T8" fmla="*/ 80 w 80"/>
                  <a:gd name="T9" fmla="*/ 1203 h 1203"/>
                </a:gdLst>
                <a:ahLst/>
                <a:cxnLst>
                  <a:cxn ang="0">
                    <a:pos x="T0" y="T1"/>
                  </a:cxn>
                  <a:cxn ang="0">
                    <a:pos x="T2" y="T3"/>
                  </a:cxn>
                  <a:cxn ang="0">
                    <a:pos x="T4" y="T5"/>
                  </a:cxn>
                  <a:cxn ang="0">
                    <a:pos x="T6" y="T7"/>
                  </a:cxn>
                  <a:cxn ang="0">
                    <a:pos x="T8" y="T9"/>
                  </a:cxn>
                </a:cxnLst>
                <a:rect l="0" t="0" r="r" b="b"/>
                <a:pathLst>
                  <a:path w="80" h="1203">
                    <a:moveTo>
                      <a:pt x="80" y="1203"/>
                    </a:moveTo>
                    <a:cubicBezTo>
                      <a:pt x="80" y="0"/>
                      <a:pt x="80" y="0"/>
                      <a:pt x="80" y="0"/>
                    </a:cubicBezTo>
                    <a:cubicBezTo>
                      <a:pt x="0" y="0"/>
                      <a:pt x="0" y="0"/>
                      <a:pt x="0" y="0"/>
                    </a:cubicBezTo>
                    <a:cubicBezTo>
                      <a:pt x="0" y="1203"/>
                      <a:pt x="0" y="1203"/>
                      <a:pt x="0" y="1203"/>
                    </a:cubicBezTo>
                    <a:cubicBezTo>
                      <a:pt x="36" y="1203"/>
                      <a:pt x="71" y="1203"/>
                      <a:pt x="80" y="1203"/>
                    </a:cubicBez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6" name="组合 5"/>
            <p:cNvGrpSpPr/>
            <p:nvPr/>
          </p:nvGrpSpPr>
          <p:grpSpPr>
            <a:xfrm>
              <a:off x="2459967" y="1578385"/>
              <a:ext cx="7273226" cy="4225835"/>
              <a:chOff x="612775" y="93663"/>
              <a:chExt cx="7524750" cy="4371975"/>
            </a:xfrm>
            <a:solidFill>
              <a:schemeClr val="bg1">
                <a:lumMod val="65000"/>
              </a:schemeClr>
            </a:solidFill>
          </p:grpSpPr>
          <p:sp>
            <p:nvSpPr>
              <p:cNvPr id="81" name="任意多边形: 形状 80"/>
              <p:cNvSpPr/>
              <p:nvPr/>
            </p:nvSpPr>
            <p:spPr bwMode="auto">
              <a:xfrm>
                <a:off x="61277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2" name="任意多边形: 形状 81"/>
              <p:cNvSpPr/>
              <p:nvPr/>
            </p:nvSpPr>
            <p:spPr bwMode="auto">
              <a:xfrm>
                <a:off x="4799013"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7" name="组合 6"/>
            <p:cNvGrpSpPr/>
            <p:nvPr/>
          </p:nvGrpSpPr>
          <p:grpSpPr>
            <a:xfrm>
              <a:off x="2518276" y="1578385"/>
              <a:ext cx="7156609" cy="4225835"/>
              <a:chOff x="673100" y="93663"/>
              <a:chExt cx="7404100" cy="4371975"/>
            </a:xfrm>
            <a:solidFill>
              <a:schemeClr val="bg1">
                <a:lumMod val="75000"/>
              </a:schemeClr>
            </a:solidFill>
            <a:effectLst>
              <a:outerShdw blurRad="63500" algn="ctr" rotWithShape="0">
                <a:prstClr val="black">
                  <a:alpha val="40000"/>
                </a:prstClr>
              </a:outerShdw>
            </a:effectLst>
          </p:grpSpPr>
          <p:sp>
            <p:nvSpPr>
              <p:cNvPr id="79" name="任意多边形: 形状 78"/>
              <p:cNvSpPr/>
              <p:nvPr/>
            </p:nvSpPr>
            <p:spPr bwMode="auto">
              <a:xfrm>
                <a:off x="673100"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0" name="任意多边形: 形状 79"/>
              <p:cNvSpPr/>
              <p:nvPr/>
            </p:nvSpPr>
            <p:spPr bwMode="auto">
              <a:xfrm>
                <a:off x="4740275"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8" name="组合 7"/>
            <p:cNvGrpSpPr/>
            <p:nvPr/>
          </p:nvGrpSpPr>
          <p:grpSpPr>
            <a:xfrm>
              <a:off x="2576585" y="1578385"/>
              <a:ext cx="7039991" cy="4225835"/>
              <a:chOff x="733425" y="93663"/>
              <a:chExt cx="7283450" cy="4371975"/>
            </a:xfrm>
            <a:solidFill>
              <a:schemeClr val="bg1">
                <a:lumMod val="85000"/>
              </a:schemeClr>
            </a:solidFill>
            <a:effectLst>
              <a:outerShdw blurRad="63500" algn="ctr" rotWithShape="0">
                <a:prstClr val="black">
                  <a:alpha val="40000"/>
                </a:prstClr>
              </a:outerShdw>
            </a:effectLst>
          </p:grpSpPr>
          <p:sp>
            <p:nvSpPr>
              <p:cNvPr id="77" name="任意多边形: 形状 76"/>
              <p:cNvSpPr/>
              <p:nvPr/>
            </p:nvSpPr>
            <p:spPr bwMode="auto">
              <a:xfrm>
                <a:off x="73342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8" name="任意多边形: 形状 77"/>
              <p:cNvSpPr/>
              <p:nvPr/>
            </p:nvSpPr>
            <p:spPr bwMode="auto">
              <a:xfrm>
                <a:off x="4679950"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9" name="组合 8"/>
            <p:cNvGrpSpPr/>
            <p:nvPr/>
          </p:nvGrpSpPr>
          <p:grpSpPr>
            <a:xfrm>
              <a:off x="2634894" y="1578385"/>
              <a:ext cx="6924908" cy="4225835"/>
              <a:chOff x="793750" y="93663"/>
              <a:chExt cx="7164387" cy="4371975"/>
            </a:xfrm>
            <a:solidFill>
              <a:schemeClr val="bg1">
                <a:lumMod val="85000"/>
              </a:schemeClr>
            </a:solidFill>
            <a:effectLst>
              <a:outerShdw blurRad="63500" algn="ctr" rotWithShape="0">
                <a:prstClr val="black">
                  <a:alpha val="40000"/>
                </a:prstClr>
              </a:outerShdw>
            </a:effectLst>
          </p:grpSpPr>
          <p:sp>
            <p:nvSpPr>
              <p:cNvPr id="75" name="任意多边形: 形状 74"/>
              <p:cNvSpPr/>
              <p:nvPr/>
            </p:nvSpPr>
            <p:spPr bwMode="auto">
              <a:xfrm>
                <a:off x="793750"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6" name="任意多边形: 形状 75"/>
              <p:cNvSpPr/>
              <p:nvPr/>
            </p:nvSpPr>
            <p:spPr bwMode="auto">
              <a:xfrm>
                <a:off x="461962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10" name="组合 9"/>
            <p:cNvGrpSpPr/>
            <p:nvPr/>
          </p:nvGrpSpPr>
          <p:grpSpPr>
            <a:xfrm>
              <a:off x="2693202" y="1578385"/>
              <a:ext cx="6808291" cy="4225835"/>
              <a:chOff x="854075" y="93663"/>
              <a:chExt cx="7043737" cy="4371975"/>
            </a:xfrm>
            <a:solidFill>
              <a:schemeClr val="bg1">
                <a:lumMod val="85000"/>
              </a:schemeClr>
            </a:solidFill>
            <a:effectLst>
              <a:outerShdw blurRad="63500" algn="ctr" rotWithShape="0">
                <a:prstClr val="black">
                  <a:alpha val="40000"/>
                </a:prstClr>
              </a:outerShdw>
            </a:effectLst>
          </p:grpSpPr>
          <p:sp>
            <p:nvSpPr>
              <p:cNvPr id="73" name="任意多边形: 形状 72"/>
              <p:cNvSpPr/>
              <p:nvPr/>
            </p:nvSpPr>
            <p:spPr bwMode="auto">
              <a:xfrm>
                <a:off x="854075"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4" name="任意多边形: 形状 73"/>
              <p:cNvSpPr/>
              <p:nvPr/>
            </p:nvSpPr>
            <p:spPr bwMode="auto">
              <a:xfrm>
                <a:off x="4559300"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11" name="组合 10"/>
            <p:cNvGrpSpPr/>
            <p:nvPr/>
          </p:nvGrpSpPr>
          <p:grpSpPr>
            <a:xfrm>
              <a:off x="2749977" y="1578385"/>
              <a:ext cx="6693208" cy="4225835"/>
              <a:chOff x="912813" y="93663"/>
              <a:chExt cx="6924674" cy="4371975"/>
            </a:xfrm>
            <a:solidFill>
              <a:schemeClr val="bg1">
                <a:lumMod val="95000"/>
              </a:schemeClr>
            </a:solidFill>
            <a:effectLst>
              <a:outerShdw blurRad="63500" algn="ctr" rotWithShape="0">
                <a:prstClr val="black">
                  <a:alpha val="40000"/>
                </a:prstClr>
              </a:outerShdw>
            </a:effectLst>
          </p:grpSpPr>
          <p:sp>
            <p:nvSpPr>
              <p:cNvPr id="71" name="任意多边形: 形状 70"/>
              <p:cNvSpPr/>
              <p:nvPr/>
            </p:nvSpPr>
            <p:spPr bwMode="auto">
              <a:xfrm>
                <a:off x="912813"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2" name="任意多边形: 形状 71"/>
              <p:cNvSpPr/>
              <p:nvPr/>
            </p:nvSpPr>
            <p:spPr bwMode="auto">
              <a:xfrm>
                <a:off x="449897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12" name="组合 11"/>
            <p:cNvGrpSpPr/>
            <p:nvPr/>
          </p:nvGrpSpPr>
          <p:grpSpPr>
            <a:xfrm>
              <a:off x="2808285" y="1578385"/>
              <a:ext cx="6576591" cy="4225835"/>
              <a:chOff x="973138" y="93663"/>
              <a:chExt cx="6804024" cy="4371975"/>
            </a:xfrm>
            <a:effectLst>
              <a:outerShdw blurRad="63500" algn="ctr" rotWithShape="0">
                <a:prstClr val="black">
                  <a:alpha val="40000"/>
                </a:prstClr>
              </a:outerShdw>
            </a:effectLst>
          </p:grpSpPr>
          <p:sp>
            <p:nvSpPr>
              <p:cNvPr id="69" name="任意多边形: 形状 68"/>
              <p:cNvSpPr/>
              <p:nvPr/>
            </p:nvSpPr>
            <p:spPr bwMode="auto">
              <a:xfrm>
                <a:off x="973138"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chemeClr val="bg1"/>
              </a:solidFill>
              <a:ln>
                <a:noFill/>
              </a:ln>
              <a:effectLst>
                <a:outerShdw blurRad="63500" algn="ctr" rotWithShape="0">
                  <a:prstClr val="black">
                    <a:alpha val="40000"/>
                  </a:prstClr>
                </a:outerShdw>
              </a:effec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0" name="任意多边形: 形状 69"/>
              <p:cNvSpPr/>
              <p:nvPr/>
            </p:nvSpPr>
            <p:spPr bwMode="auto">
              <a:xfrm>
                <a:off x="4438649" y="93663"/>
                <a:ext cx="3338513"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chemeClr val="bg1"/>
              </a:solidFill>
              <a:ln>
                <a:noFill/>
              </a:ln>
              <a:effectLst>
                <a:outerShdw blurRad="63500" algn="ctr" rotWithShape="0">
                  <a:prstClr val="black">
                    <a:alpha val="40000"/>
                  </a:prstClr>
                </a:outerShdw>
              </a:effec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13" name="任意多边形: 形状 12"/>
            <p:cNvSpPr/>
            <p:nvPr/>
          </p:nvSpPr>
          <p:spPr bwMode="auto">
            <a:xfrm>
              <a:off x="6282248" y="1843842"/>
              <a:ext cx="115082" cy="3691851"/>
            </a:xfrm>
            <a:custGeom>
              <a:avLst/>
              <a:gdLst>
                <a:gd name="T0" fmla="*/ 16 w 32"/>
                <a:gd name="T1" fmla="*/ 0 h 1016"/>
                <a:gd name="T2" fmla="*/ 16 w 32"/>
                <a:gd name="T3" fmla="*/ 32 h 1016"/>
                <a:gd name="T4" fmla="*/ 16 w 32"/>
                <a:gd name="T5" fmla="*/ 82 h 1016"/>
                <a:gd name="T6" fmla="*/ 16 w 32"/>
                <a:gd name="T7" fmla="*/ 114 h 1016"/>
                <a:gd name="T8" fmla="*/ 16 w 32"/>
                <a:gd name="T9" fmla="*/ 82 h 1016"/>
                <a:gd name="T10" fmla="*/ 0 w 32"/>
                <a:gd name="T11" fmla="*/ 180 h 1016"/>
                <a:gd name="T12" fmla="*/ 32 w 32"/>
                <a:gd name="T13" fmla="*/ 180 h 1016"/>
                <a:gd name="T14" fmla="*/ 16 w 32"/>
                <a:gd name="T15" fmla="*/ 246 h 1016"/>
                <a:gd name="T16" fmla="*/ 16 w 32"/>
                <a:gd name="T17" fmla="*/ 278 h 1016"/>
                <a:gd name="T18" fmla="*/ 16 w 32"/>
                <a:gd name="T19" fmla="*/ 246 h 1016"/>
                <a:gd name="T20" fmla="*/ 0 w 32"/>
                <a:gd name="T21" fmla="*/ 344 h 1016"/>
                <a:gd name="T22" fmla="*/ 32 w 32"/>
                <a:gd name="T23" fmla="*/ 344 h 1016"/>
                <a:gd name="T24" fmla="*/ 16 w 32"/>
                <a:gd name="T25" fmla="*/ 410 h 1016"/>
                <a:gd name="T26" fmla="*/ 16 w 32"/>
                <a:gd name="T27" fmla="*/ 442 h 1016"/>
                <a:gd name="T28" fmla="*/ 16 w 32"/>
                <a:gd name="T29" fmla="*/ 410 h 1016"/>
                <a:gd name="T30" fmla="*/ 0 w 32"/>
                <a:gd name="T31" fmla="*/ 508 h 1016"/>
                <a:gd name="T32" fmla="*/ 32 w 32"/>
                <a:gd name="T33" fmla="*/ 508 h 1016"/>
                <a:gd name="T34" fmla="*/ 16 w 32"/>
                <a:gd name="T35" fmla="*/ 574 h 1016"/>
                <a:gd name="T36" fmla="*/ 16 w 32"/>
                <a:gd name="T37" fmla="*/ 606 h 1016"/>
                <a:gd name="T38" fmla="*/ 16 w 32"/>
                <a:gd name="T39" fmla="*/ 574 h 1016"/>
                <a:gd name="T40" fmla="*/ 0 w 32"/>
                <a:gd name="T41" fmla="*/ 672 h 1016"/>
                <a:gd name="T42" fmla="*/ 32 w 32"/>
                <a:gd name="T43" fmla="*/ 672 h 1016"/>
                <a:gd name="T44" fmla="*/ 16 w 32"/>
                <a:gd name="T45" fmla="*/ 738 h 1016"/>
                <a:gd name="T46" fmla="*/ 16 w 32"/>
                <a:gd name="T47" fmla="*/ 770 h 1016"/>
                <a:gd name="T48" fmla="*/ 16 w 32"/>
                <a:gd name="T49" fmla="*/ 738 h 1016"/>
                <a:gd name="T50" fmla="*/ 0 w 32"/>
                <a:gd name="T51" fmla="*/ 836 h 1016"/>
                <a:gd name="T52" fmla="*/ 32 w 32"/>
                <a:gd name="T53" fmla="*/ 836 h 1016"/>
                <a:gd name="T54" fmla="*/ 16 w 32"/>
                <a:gd name="T55" fmla="*/ 902 h 1016"/>
                <a:gd name="T56" fmla="*/ 16 w 32"/>
                <a:gd name="T57" fmla="*/ 934 h 1016"/>
                <a:gd name="T58" fmla="*/ 16 w 32"/>
                <a:gd name="T59" fmla="*/ 902 h 1016"/>
                <a:gd name="T60" fmla="*/ 0 w 32"/>
                <a:gd name="T61" fmla="*/ 1000 h 1016"/>
                <a:gd name="T62" fmla="*/ 32 w 32"/>
                <a:gd name="T63" fmla="*/ 100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0" y="16"/>
                  </a:moveTo>
                  <a:cubicBezTo>
                    <a:pt x="0" y="7"/>
                    <a:pt x="7" y="0"/>
                    <a:pt x="16" y="0"/>
                  </a:cubicBezTo>
                  <a:cubicBezTo>
                    <a:pt x="25" y="0"/>
                    <a:pt x="32" y="7"/>
                    <a:pt x="32" y="16"/>
                  </a:cubicBezTo>
                  <a:cubicBezTo>
                    <a:pt x="32" y="25"/>
                    <a:pt x="25" y="32"/>
                    <a:pt x="16" y="32"/>
                  </a:cubicBezTo>
                  <a:cubicBezTo>
                    <a:pt x="7" y="32"/>
                    <a:pt x="0" y="25"/>
                    <a:pt x="0" y="16"/>
                  </a:cubicBezTo>
                  <a:close/>
                  <a:moveTo>
                    <a:pt x="16" y="82"/>
                  </a:moveTo>
                  <a:cubicBezTo>
                    <a:pt x="7" y="82"/>
                    <a:pt x="0" y="89"/>
                    <a:pt x="0" y="98"/>
                  </a:cubicBezTo>
                  <a:cubicBezTo>
                    <a:pt x="0" y="107"/>
                    <a:pt x="7" y="114"/>
                    <a:pt x="16" y="114"/>
                  </a:cubicBezTo>
                  <a:cubicBezTo>
                    <a:pt x="25" y="114"/>
                    <a:pt x="32" y="107"/>
                    <a:pt x="32" y="98"/>
                  </a:cubicBezTo>
                  <a:cubicBezTo>
                    <a:pt x="32" y="89"/>
                    <a:pt x="25" y="82"/>
                    <a:pt x="16" y="82"/>
                  </a:cubicBezTo>
                  <a:close/>
                  <a:moveTo>
                    <a:pt x="16" y="164"/>
                  </a:moveTo>
                  <a:cubicBezTo>
                    <a:pt x="7" y="164"/>
                    <a:pt x="0" y="171"/>
                    <a:pt x="0" y="180"/>
                  </a:cubicBezTo>
                  <a:cubicBezTo>
                    <a:pt x="0" y="189"/>
                    <a:pt x="7" y="196"/>
                    <a:pt x="16" y="196"/>
                  </a:cubicBezTo>
                  <a:cubicBezTo>
                    <a:pt x="25" y="196"/>
                    <a:pt x="32" y="189"/>
                    <a:pt x="32" y="180"/>
                  </a:cubicBezTo>
                  <a:cubicBezTo>
                    <a:pt x="32" y="171"/>
                    <a:pt x="25" y="164"/>
                    <a:pt x="16" y="164"/>
                  </a:cubicBezTo>
                  <a:close/>
                  <a:moveTo>
                    <a:pt x="16" y="246"/>
                  </a:moveTo>
                  <a:cubicBezTo>
                    <a:pt x="7" y="246"/>
                    <a:pt x="0" y="253"/>
                    <a:pt x="0" y="262"/>
                  </a:cubicBezTo>
                  <a:cubicBezTo>
                    <a:pt x="0" y="271"/>
                    <a:pt x="7" y="278"/>
                    <a:pt x="16" y="278"/>
                  </a:cubicBezTo>
                  <a:cubicBezTo>
                    <a:pt x="25" y="278"/>
                    <a:pt x="32" y="271"/>
                    <a:pt x="32" y="262"/>
                  </a:cubicBezTo>
                  <a:cubicBezTo>
                    <a:pt x="32" y="253"/>
                    <a:pt x="25" y="246"/>
                    <a:pt x="16" y="246"/>
                  </a:cubicBezTo>
                  <a:close/>
                  <a:moveTo>
                    <a:pt x="16" y="328"/>
                  </a:moveTo>
                  <a:cubicBezTo>
                    <a:pt x="7" y="328"/>
                    <a:pt x="0" y="335"/>
                    <a:pt x="0" y="344"/>
                  </a:cubicBezTo>
                  <a:cubicBezTo>
                    <a:pt x="0" y="353"/>
                    <a:pt x="7" y="360"/>
                    <a:pt x="16" y="360"/>
                  </a:cubicBezTo>
                  <a:cubicBezTo>
                    <a:pt x="25" y="360"/>
                    <a:pt x="32" y="353"/>
                    <a:pt x="32" y="344"/>
                  </a:cubicBezTo>
                  <a:cubicBezTo>
                    <a:pt x="32" y="335"/>
                    <a:pt x="25" y="328"/>
                    <a:pt x="16" y="328"/>
                  </a:cubicBezTo>
                  <a:close/>
                  <a:moveTo>
                    <a:pt x="16" y="410"/>
                  </a:moveTo>
                  <a:cubicBezTo>
                    <a:pt x="7" y="410"/>
                    <a:pt x="0" y="417"/>
                    <a:pt x="0" y="426"/>
                  </a:cubicBezTo>
                  <a:cubicBezTo>
                    <a:pt x="0" y="435"/>
                    <a:pt x="7" y="442"/>
                    <a:pt x="16" y="442"/>
                  </a:cubicBezTo>
                  <a:cubicBezTo>
                    <a:pt x="25" y="442"/>
                    <a:pt x="32" y="435"/>
                    <a:pt x="32" y="426"/>
                  </a:cubicBezTo>
                  <a:cubicBezTo>
                    <a:pt x="32" y="417"/>
                    <a:pt x="25" y="410"/>
                    <a:pt x="16" y="410"/>
                  </a:cubicBezTo>
                  <a:close/>
                  <a:moveTo>
                    <a:pt x="16" y="492"/>
                  </a:moveTo>
                  <a:cubicBezTo>
                    <a:pt x="7" y="492"/>
                    <a:pt x="0" y="499"/>
                    <a:pt x="0" y="508"/>
                  </a:cubicBezTo>
                  <a:cubicBezTo>
                    <a:pt x="0" y="517"/>
                    <a:pt x="7" y="524"/>
                    <a:pt x="16" y="524"/>
                  </a:cubicBezTo>
                  <a:cubicBezTo>
                    <a:pt x="25" y="524"/>
                    <a:pt x="32" y="517"/>
                    <a:pt x="32" y="508"/>
                  </a:cubicBezTo>
                  <a:cubicBezTo>
                    <a:pt x="32" y="499"/>
                    <a:pt x="25" y="492"/>
                    <a:pt x="16" y="492"/>
                  </a:cubicBezTo>
                  <a:close/>
                  <a:moveTo>
                    <a:pt x="16" y="574"/>
                  </a:moveTo>
                  <a:cubicBezTo>
                    <a:pt x="7" y="574"/>
                    <a:pt x="0" y="581"/>
                    <a:pt x="0" y="590"/>
                  </a:cubicBezTo>
                  <a:cubicBezTo>
                    <a:pt x="0" y="599"/>
                    <a:pt x="7" y="606"/>
                    <a:pt x="16" y="606"/>
                  </a:cubicBezTo>
                  <a:cubicBezTo>
                    <a:pt x="25" y="606"/>
                    <a:pt x="32" y="599"/>
                    <a:pt x="32" y="590"/>
                  </a:cubicBezTo>
                  <a:cubicBezTo>
                    <a:pt x="32" y="581"/>
                    <a:pt x="25" y="574"/>
                    <a:pt x="16" y="574"/>
                  </a:cubicBezTo>
                  <a:close/>
                  <a:moveTo>
                    <a:pt x="16" y="656"/>
                  </a:moveTo>
                  <a:cubicBezTo>
                    <a:pt x="7" y="656"/>
                    <a:pt x="0" y="663"/>
                    <a:pt x="0" y="672"/>
                  </a:cubicBezTo>
                  <a:cubicBezTo>
                    <a:pt x="0" y="681"/>
                    <a:pt x="7" y="688"/>
                    <a:pt x="16" y="688"/>
                  </a:cubicBezTo>
                  <a:cubicBezTo>
                    <a:pt x="25" y="688"/>
                    <a:pt x="32" y="681"/>
                    <a:pt x="32" y="672"/>
                  </a:cubicBezTo>
                  <a:cubicBezTo>
                    <a:pt x="32" y="663"/>
                    <a:pt x="25" y="656"/>
                    <a:pt x="16" y="656"/>
                  </a:cubicBezTo>
                  <a:close/>
                  <a:moveTo>
                    <a:pt x="16" y="738"/>
                  </a:moveTo>
                  <a:cubicBezTo>
                    <a:pt x="7" y="738"/>
                    <a:pt x="0" y="745"/>
                    <a:pt x="0" y="754"/>
                  </a:cubicBezTo>
                  <a:cubicBezTo>
                    <a:pt x="0" y="763"/>
                    <a:pt x="7" y="770"/>
                    <a:pt x="16" y="770"/>
                  </a:cubicBezTo>
                  <a:cubicBezTo>
                    <a:pt x="25" y="770"/>
                    <a:pt x="32" y="763"/>
                    <a:pt x="32" y="754"/>
                  </a:cubicBezTo>
                  <a:cubicBezTo>
                    <a:pt x="32" y="745"/>
                    <a:pt x="25" y="738"/>
                    <a:pt x="16" y="738"/>
                  </a:cubicBezTo>
                  <a:close/>
                  <a:moveTo>
                    <a:pt x="16" y="820"/>
                  </a:moveTo>
                  <a:cubicBezTo>
                    <a:pt x="7" y="820"/>
                    <a:pt x="0" y="827"/>
                    <a:pt x="0" y="836"/>
                  </a:cubicBezTo>
                  <a:cubicBezTo>
                    <a:pt x="0" y="845"/>
                    <a:pt x="7" y="852"/>
                    <a:pt x="16" y="852"/>
                  </a:cubicBezTo>
                  <a:cubicBezTo>
                    <a:pt x="25" y="852"/>
                    <a:pt x="32" y="845"/>
                    <a:pt x="32" y="836"/>
                  </a:cubicBezTo>
                  <a:cubicBezTo>
                    <a:pt x="32" y="827"/>
                    <a:pt x="25" y="820"/>
                    <a:pt x="16" y="820"/>
                  </a:cubicBezTo>
                  <a:close/>
                  <a:moveTo>
                    <a:pt x="16" y="902"/>
                  </a:moveTo>
                  <a:cubicBezTo>
                    <a:pt x="7" y="902"/>
                    <a:pt x="0" y="909"/>
                    <a:pt x="0" y="918"/>
                  </a:cubicBezTo>
                  <a:cubicBezTo>
                    <a:pt x="0" y="927"/>
                    <a:pt x="7" y="934"/>
                    <a:pt x="16" y="934"/>
                  </a:cubicBezTo>
                  <a:cubicBezTo>
                    <a:pt x="25" y="934"/>
                    <a:pt x="32" y="927"/>
                    <a:pt x="32" y="918"/>
                  </a:cubicBezTo>
                  <a:cubicBezTo>
                    <a:pt x="32" y="909"/>
                    <a:pt x="25" y="902"/>
                    <a:pt x="16" y="902"/>
                  </a:cubicBezTo>
                  <a:close/>
                  <a:moveTo>
                    <a:pt x="16" y="984"/>
                  </a:moveTo>
                  <a:cubicBezTo>
                    <a:pt x="7" y="984"/>
                    <a:pt x="0" y="991"/>
                    <a:pt x="0" y="1000"/>
                  </a:cubicBezTo>
                  <a:cubicBezTo>
                    <a:pt x="0" y="1009"/>
                    <a:pt x="7" y="1016"/>
                    <a:pt x="16" y="1016"/>
                  </a:cubicBezTo>
                  <a:cubicBezTo>
                    <a:pt x="25" y="1016"/>
                    <a:pt x="32" y="1009"/>
                    <a:pt x="32" y="1000"/>
                  </a:cubicBezTo>
                  <a:cubicBezTo>
                    <a:pt x="32" y="991"/>
                    <a:pt x="25" y="984"/>
                    <a:pt x="16" y="984"/>
                  </a:cubicBezTo>
                  <a:close/>
                </a:path>
              </a:pathLst>
            </a:custGeom>
            <a:solidFill>
              <a:schemeClr val="tx1">
                <a:lumMod val="75000"/>
                <a:lumOff val="2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14" name="任意多边形: 形状 13"/>
            <p:cNvSpPr/>
            <p:nvPr/>
          </p:nvSpPr>
          <p:spPr bwMode="auto">
            <a:xfrm>
              <a:off x="6282248" y="1843842"/>
              <a:ext cx="75187" cy="3691851"/>
            </a:xfrm>
            <a:custGeom>
              <a:avLst/>
              <a:gdLst>
                <a:gd name="T0" fmla="*/ 16 w 21"/>
                <a:gd name="T1" fmla="*/ 246 h 1016"/>
                <a:gd name="T2" fmla="*/ 9 w 21"/>
                <a:gd name="T3" fmla="*/ 262 h 1016"/>
                <a:gd name="T4" fmla="*/ 16 w 21"/>
                <a:gd name="T5" fmla="*/ 278 h 1016"/>
                <a:gd name="T6" fmla="*/ 16 w 21"/>
                <a:gd name="T7" fmla="*/ 524 h 1016"/>
                <a:gd name="T8" fmla="*/ 9 w 21"/>
                <a:gd name="T9" fmla="*/ 508 h 1016"/>
                <a:gd name="T10" fmla="*/ 16 w 21"/>
                <a:gd name="T11" fmla="*/ 492 h 1016"/>
                <a:gd name="T12" fmla="*/ 16 w 21"/>
                <a:gd name="T13" fmla="*/ 524 h 1016"/>
                <a:gd name="T14" fmla="*/ 21 w 21"/>
                <a:gd name="T15" fmla="*/ 359 h 1016"/>
                <a:gd name="T16" fmla="*/ 21 w 21"/>
                <a:gd name="T17" fmla="*/ 329 h 1016"/>
                <a:gd name="T18" fmla="*/ 0 w 21"/>
                <a:gd name="T19" fmla="*/ 344 h 1016"/>
                <a:gd name="T20" fmla="*/ 16 w 21"/>
                <a:gd name="T21" fmla="*/ 442 h 1016"/>
                <a:gd name="T22" fmla="*/ 9 w 21"/>
                <a:gd name="T23" fmla="*/ 426 h 1016"/>
                <a:gd name="T24" fmla="*/ 16 w 21"/>
                <a:gd name="T25" fmla="*/ 410 h 1016"/>
                <a:gd name="T26" fmla="*/ 16 w 21"/>
                <a:gd name="T27" fmla="*/ 442 h 1016"/>
                <a:gd name="T28" fmla="*/ 21 w 21"/>
                <a:gd name="T29" fmla="*/ 113 h 1016"/>
                <a:gd name="T30" fmla="*/ 21 w 21"/>
                <a:gd name="T31" fmla="*/ 83 h 1016"/>
                <a:gd name="T32" fmla="*/ 0 w 21"/>
                <a:gd name="T33" fmla="*/ 98 h 1016"/>
                <a:gd name="T34" fmla="*/ 16 w 21"/>
                <a:gd name="T35" fmla="*/ 32 h 1016"/>
                <a:gd name="T36" fmla="*/ 9 w 21"/>
                <a:gd name="T37" fmla="*/ 16 h 1016"/>
                <a:gd name="T38" fmla="*/ 16 w 21"/>
                <a:gd name="T39" fmla="*/ 0 h 1016"/>
                <a:gd name="T40" fmla="*/ 16 w 21"/>
                <a:gd name="T41" fmla="*/ 32 h 1016"/>
                <a:gd name="T42" fmla="*/ 21 w 21"/>
                <a:gd name="T43" fmla="*/ 195 h 1016"/>
                <a:gd name="T44" fmla="*/ 21 w 21"/>
                <a:gd name="T45" fmla="*/ 165 h 1016"/>
                <a:gd name="T46" fmla="*/ 0 w 21"/>
                <a:gd name="T47" fmla="*/ 180 h 1016"/>
                <a:gd name="T48" fmla="*/ 16 w 21"/>
                <a:gd name="T49" fmla="*/ 934 h 1016"/>
                <a:gd name="T50" fmla="*/ 9 w 21"/>
                <a:gd name="T51" fmla="*/ 918 h 1016"/>
                <a:gd name="T52" fmla="*/ 16 w 21"/>
                <a:gd name="T53" fmla="*/ 902 h 1016"/>
                <a:gd name="T54" fmla="*/ 16 w 21"/>
                <a:gd name="T55" fmla="*/ 934 h 1016"/>
                <a:gd name="T56" fmla="*/ 21 w 21"/>
                <a:gd name="T57" fmla="*/ 985 h 1016"/>
                <a:gd name="T58" fmla="*/ 0 w 21"/>
                <a:gd name="T59" fmla="*/ 1000 h 1016"/>
                <a:gd name="T60" fmla="*/ 21 w 21"/>
                <a:gd name="T61" fmla="*/ 1015 h 1016"/>
                <a:gd name="T62" fmla="*/ 16 w 21"/>
                <a:gd name="T63" fmla="*/ 852 h 1016"/>
                <a:gd name="T64" fmla="*/ 9 w 21"/>
                <a:gd name="T65" fmla="*/ 836 h 1016"/>
                <a:gd name="T66" fmla="*/ 16 w 21"/>
                <a:gd name="T67" fmla="*/ 820 h 1016"/>
                <a:gd name="T68" fmla="*/ 16 w 21"/>
                <a:gd name="T69" fmla="*/ 852 h 1016"/>
                <a:gd name="T70" fmla="*/ 21 w 21"/>
                <a:gd name="T71" fmla="*/ 687 h 1016"/>
                <a:gd name="T72" fmla="*/ 21 w 21"/>
                <a:gd name="T73" fmla="*/ 657 h 1016"/>
                <a:gd name="T74" fmla="*/ 0 w 21"/>
                <a:gd name="T75" fmla="*/ 672 h 1016"/>
                <a:gd name="T76" fmla="*/ 16 w 21"/>
                <a:gd name="T77" fmla="*/ 770 h 1016"/>
                <a:gd name="T78" fmla="*/ 9 w 21"/>
                <a:gd name="T79" fmla="*/ 754 h 1016"/>
                <a:gd name="T80" fmla="*/ 16 w 21"/>
                <a:gd name="T81" fmla="*/ 738 h 1016"/>
                <a:gd name="T82" fmla="*/ 16 w 21"/>
                <a:gd name="T83" fmla="*/ 770 h 1016"/>
                <a:gd name="T84" fmla="*/ 21 w 21"/>
                <a:gd name="T85" fmla="*/ 605 h 1016"/>
                <a:gd name="T86" fmla="*/ 21 w 21"/>
                <a:gd name="T87" fmla="*/ 575 h 1016"/>
                <a:gd name="T88" fmla="*/ 0 w 21"/>
                <a:gd name="T89" fmla="*/ 59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1016">
                  <a:moveTo>
                    <a:pt x="0" y="262"/>
                  </a:moveTo>
                  <a:cubicBezTo>
                    <a:pt x="0" y="253"/>
                    <a:pt x="7" y="246"/>
                    <a:pt x="16" y="246"/>
                  </a:cubicBezTo>
                  <a:cubicBezTo>
                    <a:pt x="18" y="246"/>
                    <a:pt x="19" y="247"/>
                    <a:pt x="21" y="247"/>
                  </a:cubicBezTo>
                  <a:cubicBezTo>
                    <a:pt x="14" y="249"/>
                    <a:pt x="9" y="255"/>
                    <a:pt x="9" y="262"/>
                  </a:cubicBezTo>
                  <a:cubicBezTo>
                    <a:pt x="9" y="269"/>
                    <a:pt x="14" y="275"/>
                    <a:pt x="21" y="277"/>
                  </a:cubicBezTo>
                  <a:cubicBezTo>
                    <a:pt x="19" y="278"/>
                    <a:pt x="18" y="278"/>
                    <a:pt x="16" y="278"/>
                  </a:cubicBezTo>
                  <a:cubicBezTo>
                    <a:pt x="7" y="278"/>
                    <a:pt x="0" y="271"/>
                    <a:pt x="0" y="262"/>
                  </a:cubicBezTo>
                  <a:close/>
                  <a:moveTo>
                    <a:pt x="16" y="524"/>
                  </a:moveTo>
                  <a:cubicBezTo>
                    <a:pt x="18" y="524"/>
                    <a:pt x="19" y="524"/>
                    <a:pt x="21" y="523"/>
                  </a:cubicBezTo>
                  <a:cubicBezTo>
                    <a:pt x="14" y="521"/>
                    <a:pt x="9" y="515"/>
                    <a:pt x="9" y="508"/>
                  </a:cubicBezTo>
                  <a:cubicBezTo>
                    <a:pt x="9" y="501"/>
                    <a:pt x="14" y="495"/>
                    <a:pt x="21" y="493"/>
                  </a:cubicBezTo>
                  <a:cubicBezTo>
                    <a:pt x="19" y="493"/>
                    <a:pt x="18" y="492"/>
                    <a:pt x="16" y="492"/>
                  </a:cubicBezTo>
                  <a:cubicBezTo>
                    <a:pt x="7" y="492"/>
                    <a:pt x="0" y="499"/>
                    <a:pt x="0" y="508"/>
                  </a:cubicBezTo>
                  <a:cubicBezTo>
                    <a:pt x="0" y="517"/>
                    <a:pt x="7" y="524"/>
                    <a:pt x="16" y="524"/>
                  </a:cubicBezTo>
                  <a:close/>
                  <a:moveTo>
                    <a:pt x="16" y="360"/>
                  </a:moveTo>
                  <a:cubicBezTo>
                    <a:pt x="18" y="360"/>
                    <a:pt x="19" y="360"/>
                    <a:pt x="21" y="359"/>
                  </a:cubicBezTo>
                  <a:cubicBezTo>
                    <a:pt x="14" y="357"/>
                    <a:pt x="9" y="351"/>
                    <a:pt x="9" y="344"/>
                  </a:cubicBezTo>
                  <a:cubicBezTo>
                    <a:pt x="9" y="337"/>
                    <a:pt x="14" y="331"/>
                    <a:pt x="21" y="329"/>
                  </a:cubicBezTo>
                  <a:cubicBezTo>
                    <a:pt x="19" y="329"/>
                    <a:pt x="18" y="328"/>
                    <a:pt x="16" y="328"/>
                  </a:cubicBezTo>
                  <a:cubicBezTo>
                    <a:pt x="7" y="328"/>
                    <a:pt x="0" y="335"/>
                    <a:pt x="0" y="344"/>
                  </a:cubicBezTo>
                  <a:cubicBezTo>
                    <a:pt x="0" y="353"/>
                    <a:pt x="7" y="360"/>
                    <a:pt x="16" y="360"/>
                  </a:cubicBezTo>
                  <a:close/>
                  <a:moveTo>
                    <a:pt x="16" y="442"/>
                  </a:moveTo>
                  <a:cubicBezTo>
                    <a:pt x="18" y="442"/>
                    <a:pt x="19" y="442"/>
                    <a:pt x="21" y="441"/>
                  </a:cubicBezTo>
                  <a:cubicBezTo>
                    <a:pt x="14" y="439"/>
                    <a:pt x="9" y="433"/>
                    <a:pt x="9" y="426"/>
                  </a:cubicBezTo>
                  <a:cubicBezTo>
                    <a:pt x="9" y="419"/>
                    <a:pt x="14" y="413"/>
                    <a:pt x="21" y="411"/>
                  </a:cubicBezTo>
                  <a:cubicBezTo>
                    <a:pt x="19" y="411"/>
                    <a:pt x="18" y="410"/>
                    <a:pt x="16" y="410"/>
                  </a:cubicBezTo>
                  <a:cubicBezTo>
                    <a:pt x="7" y="410"/>
                    <a:pt x="0" y="417"/>
                    <a:pt x="0" y="426"/>
                  </a:cubicBezTo>
                  <a:cubicBezTo>
                    <a:pt x="0" y="435"/>
                    <a:pt x="7" y="442"/>
                    <a:pt x="16" y="442"/>
                  </a:cubicBezTo>
                  <a:close/>
                  <a:moveTo>
                    <a:pt x="16" y="114"/>
                  </a:moveTo>
                  <a:cubicBezTo>
                    <a:pt x="18" y="114"/>
                    <a:pt x="19" y="114"/>
                    <a:pt x="21" y="113"/>
                  </a:cubicBezTo>
                  <a:cubicBezTo>
                    <a:pt x="14" y="111"/>
                    <a:pt x="9" y="105"/>
                    <a:pt x="9" y="98"/>
                  </a:cubicBezTo>
                  <a:cubicBezTo>
                    <a:pt x="9" y="91"/>
                    <a:pt x="14" y="85"/>
                    <a:pt x="21" y="83"/>
                  </a:cubicBezTo>
                  <a:cubicBezTo>
                    <a:pt x="19" y="83"/>
                    <a:pt x="18" y="82"/>
                    <a:pt x="16" y="82"/>
                  </a:cubicBezTo>
                  <a:cubicBezTo>
                    <a:pt x="7" y="82"/>
                    <a:pt x="0" y="89"/>
                    <a:pt x="0" y="98"/>
                  </a:cubicBezTo>
                  <a:cubicBezTo>
                    <a:pt x="0" y="107"/>
                    <a:pt x="7" y="114"/>
                    <a:pt x="16" y="114"/>
                  </a:cubicBezTo>
                  <a:close/>
                  <a:moveTo>
                    <a:pt x="16" y="32"/>
                  </a:moveTo>
                  <a:cubicBezTo>
                    <a:pt x="18" y="32"/>
                    <a:pt x="19" y="32"/>
                    <a:pt x="21" y="31"/>
                  </a:cubicBezTo>
                  <a:cubicBezTo>
                    <a:pt x="14" y="29"/>
                    <a:pt x="9" y="23"/>
                    <a:pt x="9" y="16"/>
                  </a:cubicBezTo>
                  <a:cubicBezTo>
                    <a:pt x="9" y="9"/>
                    <a:pt x="14" y="3"/>
                    <a:pt x="21" y="1"/>
                  </a:cubicBezTo>
                  <a:cubicBezTo>
                    <a:pt x="19" y="1"/>
                    <a:pt x="18" y="0"/>
                    <a:pt x="16" y="0"/>
                  </a:cubicBezTo>
                  <a:cubicBezTo>
                    <a:pt x="7" y="0"/>
                    <a:pt x="0" y="7"/>
                    <a:pt x="0" y="16"/>
                  </a:cubicBezTo>
                  <a:cubicBezTo>
                    <a:pt x="0" y="25"/>
                    <a:pt x="7" y="32"/>
                    <a:pt x="16" y="32"/>
                  </a:cubicBezTo>
                  <a:close/>
                  <a:moveTo>
                    <a:pt x="16" y="196"/>
                  </a:moveTo>
                  <a:cubicBezTo>
                    <a:pt x="18" y="196"/>
                    <a:pt x="19" y="196"/>
                    <a:pt x="21" y="195"/>
                  </a:cubicBezTo>
                  <a:cubicBezTo>
                    <a:pt x="14" y="193"/>
                    <a:pt x="9" y="187"/>
                    <a:pt x="9" y="180"/>
                  </a:cubicBezTo>
                  <a:cubicBezTo>
                    <a:pt x="9" y="173"/>
                    <a:pt x="14" y="167"/>
                    <a:pt x="21" y="165"/>
                  </a:cubicBezTo>
                  <a:cubicBezTo>
                    <a:pt x="19" y="165"/>
                    <a:pt x="18" y="164"/>
                    <a:pt x="16" y="164"/>
                  </a:cubicBezTo>
                  <a:cubicBezTo>
                    <a:pt x="7" y="164"/>
                    <a:pt x="0" y="171"/>
                    <a:pt x="0" y="180"/>
                  </a:cubicBezTo>
                  <a:cubicBezTo>
                    <a:pt x="0" y="189"/>
                    <a:pt x="7" y="196"/>
                    <a:pt x="16" y="196"/>
                  </a:cubicBezTo>
                  <a:close/>
                  <a:moveTo>
                    <a:pt x="16" y="934"/>
                  </a:moveTo>
                  <a:cubicBezTo>
                    <a:pt x="18" y="934"/>
                    <a:pt x="19" y="934"/>
                    <a:pt x="21" y="933"/>
                  </a:cubicBezTo>
                  <a:cubicBezTo>
                    <a:pt x="14" y="931"/>
                    <a:pt x="9" y="925"/>
                    <a:pt x="9" y="918"/>
                  </a:cubicBezTo>
                  <a:cubicBezTo>
                    <a:pt x="9" y="911"/>
                    <a:pt x="14" y="905"/>
                    <a:pt x="21" y="903"/>
                  </a:cubicBezTo>
                  <a:cubicBezTo>
                    <a:pt x="19" y="903"/>
                    <a:pt x="18" y="902"/>
                    <a:pt x="16" y="902"/>
                  </a:cubicBezTo>
                  <a:cubicBezTo>
                    <a:pt x="7" y="902"/>
                    <a:pt x="0" y="909"/>
                    <a:pt x="0" y="918"/>
                  </a:cubicBezTo>
                  <a:cubicBezTo>
                    <a:pt x="0" y="927"/>
                    <a:pt x="7" y="934"/>
                    <a:pt x="16" y="934"/>
                  </a:cubicBezTo>
                  <a:close/>
                  <a:moveTo>
                    <a:pt x="9" y="1000"/>
                  </a:moveTo>
                  <a:cubicBezTo>
                    <a:pt x="9" y="993"/>
                    <a:pt x="14" y="987"/>
                    <a:pt x="21" y="985"/>
                  </a:cubicBezTo>
                  <a:cubicBezTo>
                    <a:pt x="19" y="985"/>
                    <a:pt x="18" y="984"/>
                    <a:pt x="16" y="984"/>
                  </a:cubicBezTo>
                  <a:cubicBezTo>
                    <a:pt x="7" y="984"/>
                    <a:pt x="0" y="991"/>
                    <a:pt x="0" y="1000"/>
                  </a:cubicBezTo>
                  <a:cubicBezTo>
                    <a:pt x="0" y="1009"/>
                    <a:pt x="7" y="1016"/>
                    <a:pt x="16" y="1016"/>
                  </a:cubicBezTo>
                  <a:cubicBezTo>
                    <a:pt x="18" y="1016"/>
                    <a:pt x="19" y="1016"/>
                    <a:pt x="21" y="1015"/>
                  </a:cubicBezTo>
                  <a:cubicBezTo>
                    <a:pt x="14" y="1013"/>
                    <a:pt x="9" y="1007"/>
                    <a:pt x="9" y="1000"/>
                  </a:cubicBezTo>
                  <a:close/>
                  <a:moveTo>
                    <a:pt x="16" y="852"/>
                  </a:moveTo>
                  <a:cubicBezTo>
                    <a:pt x="18" y="852"/>
                    <a:pt x="19" y="852"/>
                    <a:pt x="21" y="851"/>
                  </a:cubicBezTo>
                  <a:cubicBezTo>
                    <a:pt x="14" y="849"/>
                    <a:pt x="9" y="843"/>
                    <a:pt x="9" y="836"/>
                  </a:cubicBezTo>
                  <a:cubicBezTo>
                    <a:pt x="9" y="829"/>
                    <a:pt x="14" y="823"/>
                    <a:pt x="21" y="821"/>
                  </a:cubicBezTo>
                  <a:cubicBezTo>
                    <a:pt x="19" y="821"/>
                    <a:pt x="18" y="820"/>
                    <a:pt x="16" y="820"/>
                  </a:cubicBezTo>
                  <a:cubicBezTo>
                    <a:pt x="7" y="820"/>
                    <a:pt x="0" y="827"/>
                    <a:pt x="0" y="836"/>
                  </a:cubicBezTo>
                  <a:cubicBezTo>
                    <a:pt x="0" y="845"/>
                    <a:pt x="7" y="852"/>
                    <a:pt x="16" y="852"/>
                  </a:cubicBezTo>
                  <a:close/>
                  <a:moveTo>
                    <a:pt x="16" y="688"/>
                  </a:moveTo>
                  <a:cubicBezTo>
                    <a:pt x="18" y="688"/>
                    <a:pt x="19" y="688"/>
                    <a:pt x="21" y="687"/>
                  </a:cubicBezTo>
                  <a:cubicBezTo>
                    <a:pt x="14" y="685"/>
                    <a:pt x="9" y="679"/>
                    <a:pt x="9" y="672"/>
                  </a:cubicBezTo>
                  <a:cubicBezTo>
                    <a:pt x="9" y="665"/>
                    <a:pt x="14" y="659"/>
                    <a:pt x="21" y="657"/>
                  </a:cubicBezTo>
                  <a:cubicBezTo>
                    <a:pt x="19" y="657"/>
                    <a:pt x="18" y="656"/>
                    <a:pt x="16" y="656"/>
                  </a:cubicBezTo>
                  <a:cubicBezTo>
                    <a:pt x="7" y="656"/>
                    <a:pt x="0" y="663"/>
                    <a:pt x="0" y="672"/>
                  </a:cubicBezTo>
                  <a:cubicBezTo>
                    <a:pt x="0" y="681"/>
                    <a:pt x="7" y="688"/>
                    <a:pt x="16" y="688"/>
                  </a:cubicBezTo>
                  <a:close/>
                  <a:moveTo>
                    <a:pt x="16" y="770"/>
                  </a:moveTo>
                  <a:cubicBezTo>
                    <a:pt x="18" y="770"/>
                    <a:pt x="19" y="770"/>
                    <a:pt x="21" y="769"/>
                  </a:cubicBezTo>
                  <a:cubicBezTo>
                    <a:pt x="14" y="767"/>
                    <a:pt x="9" y="761"/>
                    <a:pt x="9" y="754"/>
                  </a:cubicBezTo>
                  <a:cubicBezTo>
                    <a:pt x="9" y="747"/>
                    <a:pt x="14" y="741"/>
                    <a:pt x="21" y="739"/>
                  </a:cubicBezTo>
                  <a:cubicBezTo>
                    <a:pt x="19" y="739"/>
                    <a:pt x="18" y="738"/>
                    <a:pt x="16" y="738"/>
                  </a:cubicBezTo>
                  <a:cubicBezTo>
                    <a:pt x="7" y="738"/>
                    <a:pt x="0" y="745"/>
                    <a:pt x="0" y="754"/>
                  </a:cubicBezTo>
                  <a:cubicBezTo>
                    <a:pt x="0" y="763"/>
                    <a:pt x="7" y="770"/>
                    <a:pt x="16" y="770"/>
                  </a:cubicBezTo>
                  <a:close/>
                  <a:moveTo>
                    <a:pt x="16" y="606"/>
                  </a:moveTo>
                  <a:cubicBezTo>
                    <a:pt x="18" y="606"/>
                    <a:pt x="19" y="606"/>
                    <a:pt x="21" y="605"/>
                  </a:cubicBezTo>
                  <a:cubicBezTo>
                    <a:pt x="14" y="603"/>
                    <a:pt x="9" y="597"/>
                    <a:pt x="9" y="590"/>
                  </a:cubicBezTo>
                  <a:cubicBezTo>
                    <a:pt x="9" y="583"/>
                    <a:pt x="14" y="577"/>
                    <a:pt x="21" y="575"/>
                  </a:cubicBezTo>
                  <a:cubicBezTo>
                    <a:pt x="19" y="575"/>
                    <a:pt x="18" y="574"/>
                    <a:pt x="16" y="574"/>
                  </a:cubicBezTo>
                  <a:cubicBezTo>
                    <a:pt x="7" y="574"/>
                    <a:pt x="0" y="581"/>
                    <a:pt x="0" y="590"/>
                  </a:cubicBezTo>
                  <a:cubicBezTo>
                    <a:pt x="0" y="599"/>
                    <a:pt x="7" y="606"/>
                    <a:pt x="16" y="606"/>
                  </a:cubicBezTo>
                  <a:close/>
                </a:path>
              </a:pathLst>
            </a:custGeom>
            <a:solidFill>
              <a:schemeClr val="bg1">
                <a:lumMod val="50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15" name="任意多边形: 形状 14"/>
            <p:cNvSpPr/>
            <p:nvPr/>
          </p:nvSpPr>
          <p:spPr bwMode="auto">
            <a:xfrm>
              <a:off x="5795831" y="1843842"/>
              <a:ext cx="116617" cy="3691851"/>
            </a:xfrm>
            <a:custGeom>
              <a:avLst/>
              <a:gdLst>
                <a:gd name="T0" fmla="*/ 0 w 32"/>
                <a:gd name="T1" fmla="*/ 16 h 1016"/>
                <a:gd name="T2" fmla="*/ 32 w 32"/>
                <a:gd name="T3" fmla="*/ 16 h 1016"/>
                <a:gd name="T4" fmla="*/ 0 w 32"/>
                <a:gd name="T5" fmla="*/ 98 h 1016"/>
                <a:gd name="T6" fmla="*/ 32 w 32"/>
                <a:gd name="T7" fmla="*/ 98 h 1016"/>
                <a:gd name="T8" fmla="*/ 0 w 32"/>
                <a:gd name="T9" fmla="*/ 98 h 1016"/>
                <a:gd name="T10" fmla="*/ 16 w 32"/>
                <a:gd name="T11" fmla="*/ 196 h 1016"/>
                <a:gd name="T12" fmla="*/ 16 w 32"/>
                <a:gd name="T13" fmla="*/ 164 h 1016"/>
                <a:gd name="T14" fmla="*/ 0 w 32"/>
                <a:gd name="T15" fmla="*/ 262 h 1016"/>
                <a:gd name="T16" fmla="*/ 32 w 32"/>
                <a:gd name="T17" fmla="*/ 262 h 1016"/>
                <a:gd name="T18" fmla="*/ 0 w 32"/>
                <a:gd name="T19" fmla="*/ 262 h 1016"/>
                <a:gd name="T20" fmla="*/ 16 w 32"/>
                <a:gd name="T21" fmla="*/ 360 h 1016"/>
                <a:gd name="T22" fmla="*/ 16 w 32"/>
                <a:gd name="T23" fmla="*/ 328 h 1016"/>
                <a:gd name="T24" fmla="*/ 0 w 32"/>
                <a:gd name="T25" fmla="*/ 426 h 1016"/>
                <a:gd name="T26" fmla="*/ 32 w 32"/>
                <a:gd name="T27" fmla="*/ 426 h 1016"/>
                <a:gd name="T28" fmla="*/ 0 w 32"/>
                <a:gd name="T29" fmla="*/ 426 h 1016"/>
                <a:gd name="T30" fmla="*/ 16 w 32"/>
                <a:gd name="T31" fmla="*/ 524 h 1016"/>
                <a:gd name="T32" fmla="*/ 16 w 32"/>
                <a:gd name="T33" fmla="*/ 492 h 1016"/>
                <a:gd name="T34" fmla="*/ 0 w 32"/>
                <a:gd name="T35" fmla="*/ 590 h 1016"/>
                <a:gd name="T36" fmla="*/ 32 w 32"/>
                <a:gd name="T37" fmla="*/ 590 h 1016"/>
                <a:gd name="T38" fmla="*/ 0 w 32"/>
                <a:gd name="T39" fmla="*/ 590 h 1016"/>
                <a:gd name="T40" fmla="*/ 16 w 32"/>
                <a:gd name="T41" fmla="*/ 688 h 1016"/>
                <a:gd name="T42" fmla="*/ 16 w 32"/>
                <a:gd name="T43" fmla="*/ 656 h 1016"/>
                <a:gd name="T44" fmla="*/ 0 w 32"/>
                <a:gd name="T45" fmla="*/ 754 h 1016"/>
                <a:gd name="T46" fmla="*/ 32 w 32"/>
                <a:gd name="T47" fmla="*/ 754 h 1016"/>
                <a:gd name="T48" fmla="*/ 0 w 32"/>
                <a:gd name="T49" fmla="*/ 754 h 1016"/>
                <a:gd name="T50" fmla="*/ 16 w 32"/>
                <a:gd name="T51" fmla="*/ 852 h 1016"/>
                <a:gd name="T52" fmla="*/ 16 w 32"/>
                <a:gd name="T53" fmla="*/ 820 h 1016"/>
                <a:gd name="T54" fmla="*/ 0 w 32"/>
                <a:gd name="T55" fmla="*/ 918 h 1016"/>
                <a:gd name="T56" fmla="*/ 32 w 32"/>
                <a:gd name="T57" fmla="*/ 918 h 1016"/>
                <a:gd name="T58" fmla="*/ 0 w 32"/>
                <a:gd name="T59" fmla="*/ 918 h 1016"/>
                <a:gd name="T60" fmla="*/ 16 w 32"/>
                <a:gd name="T61" fmla="*/ 1016 h 1016"/>
                <a:gd name="T62" fmla="*/ 16 w 32"/>
                <a:gd name="T63" fmla="*/ 9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16" y="32"/>
                  </a:moveTo>
                  <a:cubicBezTo>
                    <a:pt x="8" y="32"/>
                    <a:pt x="0" y="25"/>
                    <a:pt x="0" y="16"/>
                  </a:cubicBezTo>
                  <a:cubicBezTo>
                    <a:pt x="0" y="7"/>
                    <a:pt x="8" y="0"/>
                    <a:pt x="16" y="0"/>
                  </a:cubicBezTo>
                  <a:cubicBezTo>
                    <a:pt x="25" y="0"/>
                    <a:pt x="32" y="7"/>
                    <a:pt x="32" y="16"/>
                  </a:cubicBezTo>
                  <a:cubicBezTo>
                    <a:pt x="32" y="25"/>
                    <a:pt x="25" y="32"/>
                    <a:pt x="16" y="32"/>
                  </a:cubicBezTo>
                  <a:close/>
                  <a:moveTo>
                    <a:pt x="0" y="98"/>
                  </a:moveTo>
                  <a:cubicBezTo>
                    <a:pt x="0" y="107"/>
                    <a:pt x="8" y="114"/>
                    <a:pt x="16" y="114"/>
                  </a:cubicBezTo>
                  <a:cubicBezTo>
                    <a:pt x="25" y="114"/>
                    <a:pt x="32" y="107"/>
                    <a:pt x="32" y="98"/>
                  </a:cubicBezTo>
                  <a:cubicBezTo>
                    <a:pt x="32" y="89"/>
                    <a:pt x="25" y="82"/>
                    <a:pt x="16" y="82"/>
                  </a:cubicBezTo>
                  <a:cubicBezTo>
                    <a:pt x="8" y="82"/>
                    <a:pt x="0" y="89"/>
                    <a:pt x="0" y="98"/>
                  </a:cubicBezTo>
                  <a:close/>
                  <a:moveTo>
                    <a:pt x="0" y="180"/>
                  </a:moveTo>
                  <a:cubicBezTo>
                    <a:pt x="0" y="189"/>
                    <a:pt x="8" y="196"/>
                    <a:pt x="16" y="196"/>
                  </a:cubicBezTo>
                  <a:cubicBezTo>
                    <a:pt x="25" y="196"/>
                    <a:pt x="32" y="189"/>
                    <a:pt x="32" y="180"/>
                  </a:cubicBezTo>
                  <a:cubicBezTo>
                    <a:pt x="32" y="171"/>
                    <a:pt x="25" y="164"/>
                    <a:pt x="16" y="164"/>
                  </a:cubicBezTo>
                  <a:cubicBezTo>
                    <a:pt x="8" y="164"/>
                    <a:pt x="0" y="171"/>
                    <a:pt x="0" y="180"/>
                  </a:cubicBezTo>
                  <a:close/>
                  <a:moveTo>
                    <a:pt x="0" y="262"/>
                  </a:moveTo>
                  <a:cubicBezTo>
                    <a:pt x="0" y="271"/>
                    <a:pt x="8" y="278"/>
                    <a:pt x="16" y="278"/>
                  </a:cubicBezTo>
                  <a:cubicBezTo>
                    <a:pt x="25" y="278"/>
                    <a:pt x="32" y="271"/>
                    <a:pt x="32" y="262"/>
                  </a:cubicBezTo>
                  <a:cubicBezTo>
                    <a:pt x="32" y="253"/>
                    <a:pt x="25" y="246"/>
                    <a:pt x="16" y="246"/>
                  </a:cubicBezTo>
                  <a:cubicBezTo>
                    <a:pt x="8" y="246"/>
                    <a:pt x="0" y="253"/>
                    <a:pt x="0" y="262"/>
                  </a:cubicBezTo>
                  <a:close/>
                  <a:moveTo>
                    <a:pt x="0" y="344"/>
                  </a:moveTo>
                  <a:cubicBezTo>
                    <a:pt x="0" y="353"/>
                    <a:pt x="8" y="360"/>
                    <a:pt x="16" y="360"/>
                  </a:cubicBezTo>
                  <a:cubicBezTo>
                    <a:pt x="25" y="360"/>
                    <a:pt x="32" y="353"/>
                    <a:pt x="32" y="344"/>
                  </a:cubicBezTo>
                  <a:cubicBezTo>
                    <a:pt x="32" y="335"/>
                    <a:pt x="25" y="328"/>
                    <a:pt x="16" y="328"/>
                  </a:cubicBezTo>
                  <a:cubicBezTo>
                    <a:pt x="8" y="328"/>
                    <a:pt x="0" y="335"/>
                    <a:pt x="0" y="344"/>
                  </a:cubicBezTo>
                  <a:close/>
                  <a:moveTo>
                    <a:pt x="0" y="426"/>
                  </a:moveTo>
                  <a:cubicBezTo>
                    <a:pt x="0" y="435"/>
                    <a:pt x="8" y="442"/>
                    <a:pt x="16" y="442"/>
                  </a:cubicBezTo>
                  <a:cubicBezTo>
                    <a:pt x="25" y="442"/>
                    <a:pt x="32" y="435"/>
                    <a:pt x="32" y="426"/>
                  </a:cubicBezTo>
                  <a:cubicBezTo>
                    <a:pt x="32" y="417"/>
                    <a:pt x="25" y="410"/>
                    <a:pt x="16" y="410"/>
                  </a:cubicBezTo>
                  <a:cubicBezTo>
                    <a:pt x="8" y="410"/>
                    <a:pt x="0" y="417"/>
                    <a:pt x="0" y="426"/>
                  </a:cubicBezTo>
                  <a:close/>
                  <a:moveTo>
                    <a:pt x="0" y="508"/>
                  </a:moveTo>
                  <a:cubicBezTo>
                    <a:pt x="0" y="517"/>
                    <a:pt x="8" y="524"/>
                    <a:pt x="16" y="524"/>
                  </a:cubicBezTo>
                  <a:cubicBezTo>
                    <a:pt x="25" y="524"/>
                    <a:pt x="32" y="517"/>
                    <a:pt x="32" y="508"/>
                  </a:cubicBezTo>
                  <a:cubicBezTo>
                    <a:pt x="32" y="499"/>
                    <a:pt x="25" y="492"/>
                    <a:pt x="16" y="492"/>
                  </a:cubicBezTo>
                  <a:cubicBezTo>
                    <a:pt x="8" y="492"/>
                    <a:pt x="0" y="499"/>
                    <a:pt x="0" y="508"/>
                  </a:cubicBezTo>
                  <a:close/>
                  <a:moveTo>
                    <a:pt x="0" y="590"/>
                  </a:moveTo>
                  <a:cubicBezTo>
                    <a:pt x="0" y="599"/>
                    <a:pt x="8" y="606"/>
                    <a:pt x="16" y="606"/>
                  </a:cubicBezTo>
                  <a:cubicBezTo>
                    <a:pt x="25" y="606"/>
                    <a:pt x="32" y="599"/>
                    <a:pt x="32" y="590"/>
                  </a:cubicBezTo>
                  <a:cubicBezTo>
                    <a:pt x="32" y="581"/>
                    <a:pt x="25" y="574"/>
                    <a:pt x="16" y="574"/>
                  </a:cubicBezTo>
                  <a:cubicBezTo>
                    <a:pt x="8" y="574"/>
                    <a:pt x="0" y="581"/>
                    <a:pt x="0" y="590"/>
                  </a:cubicBezTo>
                  <a:close/>
                  <a:moveTo>
                    <a:pt x="0" y="672"/>
                  </a:moveTo>
                  <a:cubicBezTo>
                    <a:pt x="0" y="681"/>
                    <a:pt x="8" y="688"/>
                    <a:pt x="16" y="688"/>
                  </a:cubicBezTo>
                  <a:cubicBezTo>
                    <a:pt x="25" y="688"/>
                    <a:pt x="32" y="681"/>
                    <a:pt x="32" y="672"/>
                  </a:cubicBezTo>
                  <a:cubicBezTo>
                    <a:pt x="32" y="663"/>
                    <a:pt x="25" y="656"/>
                    <a:pt x="16" y="656"/>
                  </a:cubicBezTo>
                  <a:cubicBezTo>
                    <a:pt x="8" y="656"/>
                    <a:pt x="0" y="663"/>
                    <a:pt x="0" y="672"/>
                  </a:cubicBezTo>
                  <a:close/>
                  <a:moveTo>
                    <a:pt x="0" y="754"/>
                  </a:moveTo>
                  <a:cubicBezTo>
                    <a:pt x="0" y="763"/>
                    <a:pt x="8" y="770"/>
                    <a:pt x="16" y="770"/>
                  </a:cubicBezTo>
                  <a:cubicBezTo>
                    <a:pt x="25" y="770"/>
                    <a:pt x="32" y="763"/>
                    <a:pt x="32" y="754"/>
                  </a:cubicBezTo>
                  <a:cubicBezTo>
                    <a:pt x="32" y="745"/>
                    <a:pt x="25" y="738"/>
                    <a:pt x="16" y="738"/>
                  </a:cubicBezTo>
                  <a:cubicBezTo>
                    <a:pt x="8" y="738"/>
                    <a:pt x="0" y="745"/>
                    <a:pt x="0" y="754"/>
                  </a:cubicBezTo>
                  <a:close/>
                  <a:moveTo>
                    <a:pt x="0" y="836"/>
                  </a:moveTo>
                  <a:cubicBezTo>
                    <a:pt x="0" y="845"/>
                    <a:pt x="8" y="852"/>
                    <a:pt x="16" y="852"/>
                  </a:cubicBezTo>
                  <a:cubicBezTo>
                    <a:pt x="25" y="852"/>
                    <a:pt x="32" y="845"/>
                    <a:pt x="32" y="836"/>
                  </a:cubicBezTo>
                  <a:cubicBezTo>
                    <a:pt x="32" y="827"/>
                    <a:pt x="25" y="820"/>
                    <a:pt x="16" y="820"/>
                  </a:cubicBezTo>
                  <a:cubicBezTo>
                    <a:pt x="8" y="820"/>
                    <a:pt x="0" y="827"/>
                    <a:pt x="0" y="836"/>
                  </a:cubicBezTo>
                  <a:close/>
                  <a:moveTo>
                    <a:pt x="0" y="918"/>
                  </a:moveTo>
                  <a:cubicBezTo>
                    <a:pt x="0" y="927"/>
                    <a:pt x="8" y="934"/>
                    <a:pt x="16" y="934"/>
                  </a:cubicBezTo>
                  <a:cubicBezTo>
                    <a:pt x="25" y="934"/>
                    <a:pt x="32" y="927"/>
                    <a:pt x="32" y="918"/>
                  </a:cubicBezTo>
                  <a:cubicBezTo>
                    <a:pt x="32" y="909"/>
                    <a:pt x="25" y="902"/>
                    <a:pt x="16" y="902"/>
                  </a:cubicBezTo>
                  <a:cubicBezTo>
                    <a:pt x="8" y="902"/>
                    <a:pt x="0" y="909"/>
                    <a:pt x="0" y="918"/>
                  </a:cubicBezTo>
                  <a:close/>
                  <a:moveTo>
                    <a:pt x="0" y="1000"/>
                  </a:moveTo>
                  <a:cubicBezTo>
                    <a:pt x="0" y="1009"/>
                    <a:pt x="8" y="1016"/>
                    <a:pt x="16" y="1016"/>
                  </a:cubicBezTo>
                  <a:cubicBezTo>
                    <a:pt x="25" y="1016"/>
                    <a:pt x="32" y="1009"/>
                    <a:pt x="32" y="1000"/>
                  </a:cubicBezTo>
                  <a:cubicBezTo>
                    <a:pt x="32" y="991"/>
                    <a:pt x="25" y="984"/>
                    <a:pt x="16" y="984"/>
                  </a:cubicBezTo>
                  <a:cubicBezTo>
                    <a:pt x="8" y="984"/>
                    <a:pt x="0" y="991"/>
                    <a:pt x="0" y="1000"/>
                  </a:cubicBezTo>
                  <a:close/>
                </a:path>
              </a:pathLst>
            </a:custGeom>
            <a:solidFill>
              <a:schemeClr val="tx1">
                <a:lumMod val="75000"/>
                <a:lumOff val="2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16" name="任意多边形: 形状 15"/>
            <p:cNvSpPr/>
            <p:nvPr/>
          </p:nvSpPr>
          <p:spPr bwMode="auto">
            <a:xfrm>
              <a:off x="5838795" y="1843842"/>
              <a:ext cx="73653" cy="3691851"/>
            </a:xfrm>
            <a:custGeom>
              <a:avLst/>
              <a:gdLst>
                <a:gd name="T0" fmla="*/ 0 w 20"/>
                <a:gd name="T1" fmla="*/ 277 h 1016"/>
                <a:gd name="T2" fmla="*/ 0 w 20"/>
                <a:gd name="T3" fmla="*/ 247 h 1016"/>
                <a:gd name="T4" fmla="*/ 20 w 20"/>
                <a:gd name="T5" fmla="*/ 262 h 1016"/>
                <a:gd name="T6" fmla="*/ 20 w 20"/>
                <a:gd name="T7" fmla="*/ 508 h 1016"/>
                <a:gd name="T8" fmla="*/ 0 w 20"/>
                <a:gd name="T9" fmla="*/ 493 h 1016"/>
                <a:gd name="T10" fmla="*/ 0 w 20"/>
                <a:gd name="T11" fmla="*/ 523 h 1016"/>
                <a:gd name="T12" fmla="*/ 20 w 20"/>
                <a:gd name="T13" fmla="*/ 508 h 1016"/>
                <a:gd name="T14" fmla="*/ 4 w 20"/>
                <a:gd name="T15" fmla="*/ 328 h 1016"/>
                <a:gd name="T16" fmla="*/ 11 w 20"/>
                <a:gd name="T17" fmla="*/ 344 h 1016"/>
                <a:gd name="T18" fmla="*/ 4 w 20"/>
                <a:gd name="T19" fmla="*/ 360 h 1016"/>
                <a:gd name="T20" fmla="*/ 20 w 20"/>
                <a:gd name="T21" fmla="*/ 426 h 1016"/>
                <a:gd name="T22" fmla="*/ 0 w 20"/>
                <a:gd name="T23" fmla="*/ 411 h 1016"/>
                <a:gd name="T24" fmla="*/ 0 w 20"/>
                <a:gd name="T25" fmla="*/ 441 h 1016"/>
                <a:gd name="T26" fmla="*/ 20 w 20"/>
                <a:gd name="T27" fmla="*/ 426 h 1016"/>
                <a:gd name="T28" fmla="*/ 4 w 20"/>
                <a:gd name="T29" fmla="*/ 82 h 1016"/>
                <a:gd name="T30" fmla="*/ 11 w 20"/>
                <a:gd name="T31" fmla="*/ 98 h 1016"/>
                <a:gd name="T32" fmla="*/ 4 w 20"/>
                <a:gd name="T33" fmla="*/ 114 h 1016"/>
                <a:gd name="T34" fmla="*/ 20 w 20"/>
                <a:gd name="T35" fmla="*/ 16 h 1016"/>
                <a:gd name="T36" fmla="*/ 0 w 20"/>
                <a:gd name="T37" fmla="*/ 1 h 1016"/>
                <a:gd name="T38" fmla="*/ 0 w 20"/>
                <a:gd name="T39" fmla="*/ 31 h 1016"/>
                <a:gd name="T40" fmla="*/ 20 w 20"/>
                <a:gd name="T41" fmla="*/ 16 h 1016"/>
                <a:gd name="T42" fmla="*/ 4 w 20"/>
                <a:gd name="T43" fmla="*/ 164 h 1016"/>
                <a:gd name="T44" fmla="*/ 11 w 20"/>
                <a:gd name="T45" fmla="*/ 180 h 1016"/>
                <a:gd name="T46" fmla="*/ 4 w 20"/>
                <a:gd name="T47" fmla="*/ 196 h 1016"/>
                <a:gd name="T48" fmla="*/ 20 w 20"/>
                <a:gd name="T49" fmla="*/ 918 h 1016"/>
                <a:gd name="T50" fmla="*/ 0 w 20"/>
                <a:gd name="T51" fmla="*/ 903 h 1016"/>
                <a:gd name="T52" fmla="*/ 0 w 20"/>
                <a:gd name="T53" fmla="*/ 933 h 1016"/>
                <a:gd name="T54" fmla="*/ 20 w 20"/>
                <a:gd name="T55" fmla="*/ 918 h 1016"/>
                <a:gd name="T56" fmla="*/ 4 w 20"/>
                <a:gd name="T57" fmla="*/ 1016 h 1016"/>
                <a:gd name="T58" fmla="*/ 4 w 20"/>
                <a:gd name="T59" fmla="*/ 984 h 1016"/>
                <a:gd name="T60" fmla="*/ 11 w 20"/>
                <a:gd name="T61" fmla="*/ 1000 h 1016"/>
                <a:gd name="T62" fmla="*/ 20 w 20"/>
                <a:gd name="T63" fmla="*/ 836 h 1016"/>
                <a:gd name="T64" fmla="*/ 0 w 20"/>
                <a:gd name="T65" fmla="*/ 821 h 1016"/>
                <a:gd name="T66" fmla="*/ 0 w 20"/>
                <a:gd name="T67" fmla="*/ 851 h 1016"/>
                <a:gd name="T68" fmla="*/ 20 w 20"/>
                <a:gd name="T69" fmla="*/ 836 h 1016"/>
                <a:gd name="T70" fmla="*/ 4 w 20"/>
                <a:gd name="T71" fmla="*/ 656 h 1016"/>
                <a:gd name="T72" fmla="*/ 11 w 20"/>
                <a:gd name="T73" fmla="*/ 672 h 1016"/>
                <a:gd name="T74" fmla="*/ 4 w 20"/>
                <a:gd name="T75" fmla="*/ 688 h 1016"/>
                <a:gd name="T76" fmla="*/ 20 w 20"/>
                <a:gd name="T77" fmla="*/ 754 h 1016"/>
                <a:gd name="T78" fmla="*/ 0 w 20"/>
                <a:gd name="T79" fmla="*/ 739 h 1016"/>
                <a:gd name="T80" fmla="*/ 0 w 20"/>
                <a:gd name="T81" fmla="*/ 769 h 1016"/>
                <a:gd name="T82" fmla="*/ 20 w 20"/>
                <a:gd name="T83" fmla="*/ 754 h 1016"/>
                <a:gd name="T84" fmla="*/ 4 w 20"/>
                <a:gd name="T85" fmla="*/ 574 h 1016"/>
                <a:gd name="T86" fmla="*/ 11 w 20"/>
                <a:gd name="T87" fmla="*/ 590 h 1016"/>
                <a:gd name="T88" fmla="*/ 4 w 20"/>
                <a:gd name="T89" fmla="*/ 60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16">
                  <a:moveTo>
                    <a:pt x="4" y="278"/>
                  </a:moveTo>
                  <a:cubicBezTo>
                    <a:pt x="3" y="278"/>
                    <a:pt x="1" y="278"/>
                    <a:pt x="0" y="277"/>
                  </a:cubicBezTo>
                  <a:cubicBezTo>
                    <a:pt x="6" y="275"/>
                    <a:pt x="11" y="269"/>
                    <a:pt x="11" y="262"/>
                  </a:cubicBezTo>
                  <a:cubicBezTo>
                    <a:pt x="11" y="255"/>
                    <a:pt x="6" y="249"/>
                    <a:pt x="0" y="247"/>
                  </a:cubicBezTo>
                  <a:cubicBezTo>
                    <a:pt x="1" y="247"/>
                    <a:pt x="3" y="246"/>
                    <a:pt x="4" y="246"/>
                  </a:cubicBezTo>
                  <a:cubicBezTo>
                    <a:pt x="13" y="246"/>
                    <a:pt x="20" y="253"/>
                    <a:pt x="20" y="262"/>
                  </a:cubicBezTo>
                  <a:cubicBezTo>
                    <a:pt x="20" y="271"/>
                    <a:pt x="13" y="278"/>
                    <a:pt x="4" y="278"/>
                  </a:cubicBezTo>
                  <a:close/>
                  <a:moveTo>
                    <a:pt x="20" y="508"/>
                  </a:moveTo>
                  <a:cubicBezTo>
                    <a:pt x="20" y="499"/>
                    <a:pt x="13" y="492"/>
                    <a:pt x="4" y="492"/>
                  </a:cubicBezTo>
                  <a:cubicBezTo>
                    <a:pt x="3" y="492"/>
                    <a:pt x="1" y="493"/>
                    <a:pt x="0" y="493"/>
                  </a:cubicBezTo>
                  <a:cubicBezTo>
                    <a:pt x="6" y="495"/>
                    <a:pt x="11" y="501"/>
                    <a:pt x="11" y="508"/>
                  </a:cubicBezTo>
                  <a:cubicBezTo>
                    <a:pt x="11" y="515"/>
                    <a:pt x="6" y="521"/>
                    <a:pt x="0" y="523"/>
                  </a:cubicBezTo>
                  <a:cubicBezTo>
                    <a:pt x="1" y="524"/>
                    <a:pt x="3" y="524"/>
                    <a:pt x="4" y="524"/>
                  </a:cubicBezTo>
                  <a:cubicBezTo>
                    <a:pt x="13" y="524"/>
                    <a:pt x="20" y="517"/>
                    <a:pt x="20" y="508"/>
                  </a:cubicBezTo>
                  <a:close/>
                  <a:moveTo>
                    <a:pt x="20" y="344"/>
                  </a:moveTo>
                  <a:cubicBezTo>
                    <a:pt x="20" y="335"/>
                    <a:pt x="13" y="328"/>
                    <a:pt x="4" y="328"/>
                  </a:cubicBezTo>
                  <a:cubicBezTo>
                    <a:pt x="3" y="328"/>
                    <a:pt x="1" y="329"/>
                    <a:pt x="0" y="329"/>
                  </a:cubicBezTo>
                  <a:cubicBezTo>
                    <a:pt x="6" y="331"/>
                    <a:pt x="11" y="337"/>
                    <a:pt x="11" y="344"/>
                  </a:cubicBezTo>
                  <a:cubicBezTo>
                    <a:pt x="11" y="351"/>
                    <a:pt x="6" y="357"/>
                    <a:pt x="0" y="359"/>
                  </a:cubicBezTo>
                  <a:cubicBezTo>
                    <a:pt x="1" y="360"/>
                    <a:pt x="3" y="360"/>
                    <a:pt x="4" y="360"/>
                  </a:cubicBezTo>
                  <a:cubicBezTo>
                    <a:pt x="13" y="360"/>
                    <a:pt x="20" y="353"/>
                    <a:pt x="20" y="344"/>
                  </a:cubicBezTo>
                  <a:close/>
                  <a:moveTo>
                    <a:pt x="20" y="426"/>
                  </a:moveTo>
                  <a:cubicBezTo>
                    <a:pt x="20" y="417"/>
                    <a:pt x="13" y="410"/>
                    <a:pt x="4" y="410"/>
                  </a:cubicBezTo>
                  <a:cubicBezTo>
                    <a:pt x="3" y="410"/>
                    <a:pt x="1" y="411"/>
                    <a:pt x="0" y="411"/>
                  </a:cubicBezTo>
                  <a:cubicBezTo>
                    <a:pt x="6" y="413"/>
                    <a:pt x="11" y="419"/>
                    <a:pt x="11" y="426"/>
                  </a:cubicBezTo>
                  <a:cubicBezTo>
                    <a:pt x="11" y="433"/>
                    <a:pt x="6" y="439"/>
                    <a:pt x="0" y="441"/>
                  </a:cubicBezTo>
                  <a:cubicBezTo>
                    <a:pt x="1" y="442"/>
                    <a:pt x="3" y="442"/>
                    <a:pt x="4" y="442"/>
                  </a:cubicBezTo>
                  <a:cubicBezTo>
                    <a:pt x="13" y="442"/>
                    <a:pt x="20" y="435"/>
                    <a:pt x="20" y="426"/>
                  </a:cubicBezTo>
                  <a:close/>
                  <a:moveTo>
                    <a:pt x="20" y="98"/>
                  </a:moveTo>
                  <a:cubicBezTo>
                    <a:pt x="20" y="89"/>
                    <a:pt x="13" y="82"/>
                    <a:pt x="4" y="82"/>
                  </a:cubicBezTo>
                  <a:cubicBezTo>
                    <a:pt x="3" y="82"/>
                    <a:pt x="1" y="83"/>
                    <a:pt x="0" y="83"/>
                  </a:cubicBezTo>
                  <a:cubicBezTo>
                    <a:pt x="6" y="85"/>
                    <a:pt x="11" y="91"/>
                    <a:pt x="11" y="98"/>
                  </a:cubicBezTo>
                  <a:cubicBezTo>
                    <a:pt x="11" y="105"/>
                    <a:pt x="6" y="111"/>
                    <a:pt x="0" y="113"/>
                  </a:cubicBezTo>
                  <a:cubicBezTo>
                    <a:pt x="1" y="114"/>
                    <a:pt x="3" y="114"/>
                    <a:pt x="4" y="114"/>
                  </a:cubicBezTo>
                  <a:cubicBezTo>
                    <a:pt x="13" y="114"/>
                    <a:pt x="20" y="107"/>
                    <a:pt x="20" y="98"/>
                  </a:cubicBezTo>
                  <a:close/>
                  <a:moveTo>
                    <a:pt x="20" y="16"/>
                  </a:moveTo>
                  <a:cubicBezTo>
                    <a:pt x="20" y="7"/>
                    <a:pt x="13" y="0"/>
                    <a:pt x="4" y="0"/>
                  </a:cubicBezTo>
                  <a:cubicBezTo>
                    <a:pt x="3" y="0"/>
                    <a:pt x="1" y="1"/>
                    <a:pt x="0" y="1"/>
                  </a:cubicBezTo>
                  <a:cubicBezTo>
                    <a:pt x="6" y="3"/>
                    <a:pt x="11" y="9"/>
                    <a:pt x="11" y="16"/>
                  </a:cubicBezTo>
                  <a:cubicBezTo>
                    <a:pt x="11" y="23"/>
                    <a:pt x="6" y="29"/>
                    <a:pt x="0" y="31"/>
                  </a:cubicBezTo>
                  <a:cubicBezTo>
                    <a:pt x="1" y="32"/>
                    <a:pt x="3" y="32"/>
                    <a:pt x="4" y="32"/>
                  </a:cubicBezTo>
                  <a:cubicBezTo>
                    <a:pt x="13" y="32"/>
                    <a:pt x="20" y="25"/>
                    <a:pt x="20" y="16"/>
                  </a:cubicBezTo>
                  <a:close/>
                  <a:moveTo>
                    <a:pt x="20" y="180"/>
                  </a:moveTo>
                  <a:cubicBezTo>
                    <a:pt x="20" y="171"/>
                    <a:pt x="13" y="164"/>
                    <a:pt x="4" y="164"/>
                  </a:cubicBezTo>
                  <a:cubicBezTo>
                    <a:pt x="3" y="164"/>
                    <a:pt x="1" y="165"/>
                    <a:pt x="0" y="165"/>
                  </a:cubicBezTo>
                  <a:cubicBezTo>
                    <a:pt x="6" y="167"/>
                    <a:pt x="11" y="173"/>
                    <a:pt x="11" y="180"/>
                  </a:cubicBezTo>
                  <a:cubicBezTo>
                    <a:pt x="11" y="187"/>
                    <a:pt x="6" y="193"/>
                    <a:pt x="0" y="195"/>
                  </a:cubicBezTo>
                  <a:cubicBezTo>
                    <a:pt x="1" y="196"/>
                    <a:pt x="3" y="196"/>
                    <a:pt x="4" y="196"/>
                  </a:cubicBezTo>
                  <a:cubicBezTo>
                    <a:pt x="13" y="196"/>
                    <a:pt x="20" y="189"/>
                    <a:pt x="20" y="180"/>
                  </a:cubicBezTo>
                  <a:close/>
                  <a:moveTo>
                    <a:pt x="20" y="918"/>
                  </a:moveTo>
                  <a:cubicBezTo>
                    <a:pt x="20" y="909"/>
                    <a:pt x="13" y="902"/>
                    <a:pt x="4" y="902"/>
                  </a:cubicBezTo>
                  <a:cubicBezTo>
                    <a:pt x="3" y="902"/>
                    <a:pt x="1" y="903"/>
                    <a:pt x="0" y="903"/>
                  </a:cubicBezTo>
                  <a:cubicBezTo>
                    <a:pt x="6" y="905"/>
                    <a:pt x="11" y="911"/>
                    <a:pt x="11" y="918"/>
                  </a:cubicBezTo>
                  <a:cubicBezTo>
                    <a:pt x="11" y="925"/>
                    <a:pt x="6" y="931"/>
                    <a:pt x="0" y="933"/>
                  </a:cubicBezTo>
                  <a:cubicBezTo>
                    <a:pt x="1" y="934"/>
                    <a:pt x="3" y="934"/>
                    <a:pt x="4" y="934"/>
                  </a:cubicBezTo>
                  <a:cubicBezTo>
                    <a:pt x="13" y="934"/>
                    <a:pt x="20" y="927"/>
                    <a:pt x="20" y="918"/>
                  </a:cubicBezTo>
                  <a:close/>
                  <a:moveTo>
                    <a:pt x="0" y="1015"/>
                  </a:moveTo>
                  <a:cubicBezTo>
                    <a:pt x="1" y="1016"/>
                    <a:pt x="3" y="1016"/>
                    <a:pt x="4" y="1016"/>
                  </a:cubicBezTo>
                  <a:cubicBezTo>
                    <a:pt x="13" y="1016"/>
                    <a:pt x="20" y="1009"/>
                    <a:pt x="20" y="1000"/>
                  </a:cubicBezTo>
                  <a:cubicBezTo>
                    <a:pt x="20" y="991"/>
                    <a:pt x="13" y="984"/>
                    <a:pt x="4" y="984"/>
                  </a:cubicBezTo>
                  <a:cubicBezTo>
                    <a:pt x="3" y="984"/>
                    <a:pt x="1" y="985"/>
                    <a:pt x="0" y="985"/>
                  </a:cubicBezTo>
                  <a:cubicBezTo>
                    <a:pt x="6" y="987"/>
                    <a:pt x="11" y="993"/>
                    <a:pt x="11" y="1000"/>
                  </a:cubicBezTo>
                  <a:cubicBezTo>
                    <a:pt x="11" y="1007"/>
                    <a:pt x="6" y="1013"/>
                    <a:pt x="0" y="1015"/>
                  </a:cubicBezTo>
                  <a:close/>
                  <a:moveTo>
                    <a:pt x="20" y="836"/>
                  </a:moveTo>
                  <a:cubicBezTo>
                    <a:pt x="20" y="827"/>
                    <a:pt x="13" y="820"/>
                    <a:pt x="4" y="820"/>
                  </a:cubicBezTo>
                  <a:cubicBezTo>
                    <a:pt x="3" y="820"/>
                    <a:pt x="1" y="821"/>
                    <a:pt x="0" y="821"/>
                  </a:cubicBezTo>
                  <a:cubicBezTo>
                    <a:pt x="6" y="823"/>
                    <a:pt x="11" y="829"/>
                    <a:pt x="11" y="836"/>
                  </a:cubicBezTo>
                  <a:cubicBezTo>
                    <a:pt x="11" y="843"/>
                    <a:pt x="6" y="849"/>
                    <a:pt x="0" y="851"/>
                  </a:cubicBezTo>
                  <a:cubicBezTo>
                    <a:pt x="1" y="852"/>
                    <a:pt x="3" y="852"/>
                    <a:pt x="4" y="852"/>
                  </a:cubicBezTo>
                  <a:cubicBezTo>
                    <a:pt x="13" y="852"/>
                    <a:pt x="20" y="845"/>
                    <a:pt x="20" y="836"/>
                  </a:cubicBezTo>
                  <a:close/>
                  <a:moveTo>
                    <a:pt x="20" y="672"/>
                  </a:moveTo>
                  <a:cubicBezTo>
                    <a:pt x="20" y="663"/>
                    <a:pt x="13" y="656"/>
                    <a:pt x="4" y="656"/>
                  </a:cubicBezTo>
                  <a:cubicBezTo>
                    <a:pt x="3" y="656"/>
                    <a:pt x="1" y="657"/>
                    <a:pt x="0" y="657"/>
                  </a:cubicBezTo>
                  <a:cubicBezTo>
                    <a:pt x="6" y="659"/>
                    <a:pt x="11" y="665"/>
                    <a:pt x="11" y="672"/>
                  </a:cubicBezTo>
                  <a:cubicBezTo>
                    <a:pt x="11" y="679"/>
                    <a:pt x="6" y="685"/>
                    <a:pt x="0" y="687"/>
                  </a:cubicBezTo>
                  <a:cubicBezTo>
                    <a:pt x="1" y="688"/>
                    <a:pt x="3" y="688"/>
                    <a:pt x="4" y="688"/>
                  </a:cubicBezTo>
                  <a:cubicBezTo>
                    <a:pt x="13" y="688"/>
                    <a:pt x="20" y="681"/>
                    <a:pt x="20" y="672"/>
                  </a:cubicBezTo>
                  <a:close/>
                  <a:moveTo>
                    <a:pt x="20" y="754"/>
                  </a:moveTo>
                  <a:cubicBezTo>
                    <a:pt x="20" y="745"/>
                    <a:pt x="13" y="738"/>
                    <a:pt x="4" y="738"/>
                  </a:cubicBezTo>
                  <a:cubicBezTo>
                    <a:pt x="3" y="738"/>
                    <a:pt x="1" y="739"/>
                    <a:pt x="0" y="739"/>
                  </a:cubicBezTo>
                  <a:cubicBezTo>
                    <a:pt x="6" y="741"/>
                    <a:pt x="11" y="747"/>
                    <a:pt x="11" y="754"/>
                  </a:cubicBezTo>
                  <a:cubicBezTo>
                    <a:pt x="11" y="761"/>
                    <a:pt x="6" y="767"/>
                    <a:pt x="0" y="769"/>
                  </a:cubicBezTo>
                  <a:cubicBezTo>
                    <a:pt x="1" y="770"/>
                    <a:pt x="3" y="770"/>
                    <a:pt x="4" y="770"/>
                  </a:cubicBezTo>
                  <a:cubicBezTo>
                    <a:pt x="13" y="770"/>
                    <a:pt x="20" y="763"/>
                    <a:pt x="20" y="754"/>
                  </a:cubicBezTo>
                  <a:close/>
                  <a:moveTo>
                    <a:pt x="20" y="590"/>
                  </a:moveTo>
                  <a:cubicBezTo>
                    <a:pt x="20" y="581"/>
                    <a:pt x="13" y="574"/>
                    <a:pt x="4" y="574"/>
                  </a:cubicBezTo>
                  <a:cubicBezTo>
                    <a:pt x="3" y="574"/>
                    <a:pt x="1" y="575"/>
                    <a:pt x="0" y="575"/>
                  </a:cubicBezTo>
                  <a:cubicBezTo>
                    <a:pt x="6" y="577"/>
                    <a:pt x="11" y="583"/>
                    <a:pt x="11" y="590"/>
                  </a:cubicBezTo>
                  <a:cubicBezTo>
                    <a:pt x="11" y="597"/>
                    <a:pt x="6" y="603"/>
                    <a:pt x="0" y="605"/>
                  </a:cubicBezTo>
                  <a:cubicBezTo>
                    <a:pt x="1" y="606"/>
                    <a:pt x="3" y="606"/>
                    <a:pt x="4" y="606"/>
                  </a:cubicBezTo>
                  <a:cubicBezTo>
                    <a:pt x="13" y="606"/>
                    <a:pt x="20" y="599"/>
                    <a:pt x="20" y="590"/>
                  </a:cubicBezTo>
                  <a:close/>
                </a:path>
              </a:pathLst>
            </a:custGeom>
            <a:solidFill>
              <a:schemeClr val="bg1">
                <a:lumMod val="50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nvGrpSpPr>
            <p:cNvPr id="17" name="组合 16"/>
            <p:cNvGrpSpPr/>
            <p:nvPr/>
          </p:nvGrpSpPr>
          <p:grpSpPr>
            <a:xfrm>
              <a:off x="5828054" y="1865324"/>
              <a:ext cx="537053" cy="3648888"/>
              <a:chOff x="4097337" y="390525"/>
              <a:chExt cx="555626" cy="3775076"/>
            </a:xfrm>
            <a:effectLst>
              <a:outerShdw blurRad="50800" dist="38100" dir="5400000" algn="t" rotWithShape="0">
                <a:prstClr val="black">
                  <a:alpha val="40000"/>
                </a:prstClr>
              </a:outerShdw>
            </a:effectLst>
          </p:grpSpPr>
          <p:sp>
            <p:nvSpPr>
              <p:cNvPr id="66" name="任意多边形: 形状 65"/>
              <p:cNvSpPr/>
              <p:nvPr/>
            </p:nvSpPr>
            <p:spPr bwMode="auto">
              <a:xfrm>
                <a:off x="4097338" y="390525"/>
                <a:ext cx="555625" cy="3775075"/>
              </a:xfrm>
              <a:custGeom>
                <a:avLst/>
                <a:gdLst>
                  <a:gd name="T0" fmla="*/ 10 w 148"/>
                  <a:gd name="T1" fmla="*/ 0 h 1004"/>
                  <a:gd name="T2" fmla="*/ 148 w 148"/>
                  <a:gd name="T3" fmla="*/ 10 h 1004"/>
                  <a:gd name="T4" fmla="*/ 10 w 148"/>
                  <a:gd name="T5" fmla="*/ 20 h 1004"/>
                  <a:gd name="T6" fmla="*/ 138 w 148"/>
                  <a:gd name="T7" fmla="*/ 82 h 1004"/>
                  <a:gd name="T8" fmla="*/ 0 w 148"/>
                  <a:gd name="T9" fmla="*/ 92 h 1004"/>
                  <a:gd name="T10" fmla="*/ 138 w 148"/>
                  <a:gd name="T11" fmla="*/ 102 h 1004"/>
                  <a:gd name="T12" fmla="*/ 138 w 148"/>
                  <a:gd name="T13" fmla="*/ 82 h 1004"/>
                  <a:gd name="T14" fmla="*/ 10 w 148"/>
                  <a:gd name="T15" fmla="*/ 164 h 1004"/>
                  <a:gd name="T16" fmla="*/ 10 w 148"/>
                  <a:gd name="T17" fmla="*/ 184 h 1004"/>
                  <a:gd name="T18" fmla="*/ 148 w 148"/>
                  <a:gd name="T19" fmla="*/ 174 h 1004"/>
                  <a:gd name="T20" fmla="*/ 138 w 148"/>
                  <a:gd name="T21" fmla="*/ 246 h 1004"/>
                  <a:gd name="T22" fmla="*/ 0 w 148"/>
                  <a:gd name="T23" fmla="*/ 256 h 1004"/>
                  <a:gd name="T24" fmla="*/ 138 w 148"/>
                  <a:gd name="T25" fmla="*/ 266 h 1004"/>
                  <a:gd name="T26" fmla="*/ 138 w 148"/>
                  <a:gd name="T27" fmla="*/ 246 h 1004"/>
                  <a:gd name="T28" fmla="*/ 10 w 148"/>
                  <a:gd name="T29" fmla="*/ 328 h 1004"/>
                  <a:gd name="T30" fmla="*/ 10 w 148"/>
                  <a:gd name="T31" fmla="*/ 348 h 1004"/>
                  <a:gd name="T32" fmla="*/ 148 w 148"/>
                  <a:gd name="T33" fmla="*/ 338 h 1004"/>
                  <a:gd name="T34" fmla="*/ 138 w 148"/>
                  <a:gd name="T35" fmla="*/ 410 h 1004"/>
                  <a:gd name="T36" fmla="*/ 0 w 148"/>
                  <a:gd name="T37" fmla="*/ 420 h 1004"/>
                  <a:gd name="T38" fmla="*/ 138 w 148"/>
                  <a:gd name="T39" fmla="*/ 430 h 1004"/>
                  <a:gd name="T40" fmla="*/ 138 w 148"/>
                  <a:gd name="T41" fmla="*/ 410 h 1004"/>
                  <a:gd name="T42" fmla="*/ 10 w 148"/>
                  <a:gd name="T43" fmla="*/ 492 h 1004"/>
                  <a:gd name="T44" fmla="*/ 10 w 148"/>
                  <a:gd name="T45" fmla="*/ 512 h 1004"/>
                  <a:gd name="T46" fmla="*/ 148 w 148"/>
                  <a:gd name="T47" fmla="*/ 502 h 1004"/>
                  <a:gd name="T48" fmla="*/ 138 w 148"/>
                  <a:gd name="T49" fmla="*/ 574 h 1004"/>
                  <a:gd name="T50" fmla="*/ 0 w 148"/>
                  <a:gd name="T51" fmla="*/ 584 h 1004"/>
                  <a:gd name="T52" fmla="*/ 138 w 148"/>
                  <a:gd name="T53" fmla="*/ 594 h 1004"/>
                  <a:gd name="T54" fmla="*/ 138 w 148"/>
                  <a:gd name="T55" fmla="*/ 574 h 1004"/>
                  <a:gd name="T56" fmla="*/ 10 w 148"/>
                  <a:gd name="T57" fmla="*/ 656 h 1004"/>
                  <a:gd name="T58" fmla="*/ 10 w 148"/>
                  <a:gd name="T59" fmla="*/ 676 h 1004"/>
                  <a:gd name="T60" fmla="*/ 148 w 148"/>
                  <a:gd name="T61" fmla="*/ 666 h 1004"/>
                  <a:gd name="T62" fmla="*/ 138 w 148"/>
                  <a:gd name="T63" fmla="*/ 738 h 1004"/>
                  <a:gd name="T64" fmla="*/ 0 w 148"/>
                  <a:gd name="T65" fmla="*/ 748 h 1004"/>
                  <a:gd name="T66" fmla="*/ 138 w 148"/>
                  <a:gd name="T67" fmla="*/ 758 h 1004"/>
                  <a:gd name="T68" fmla="*/ 138 w 148"/>
                  <a:gd name="T69" fmla="*/ 738 h 1004"/>
                  <a:gd name="T70" fmla="*/ 10 w 148"/>
                  <a:gd name="T71" fmla="*/ 820 h 1004"/>
                  <a:gd name="T72" fmla="*/ 10 w 148"/>
                  <a:gd name="T73" fmla="*/ 840 h 1004"/>
                  <a:gd name="T74" fmla="*/ 148 w 148"/>
                  <a:gd name="T75" fmla="*/ 830 h 1004"/>
                  <a:gd name="T76" fmla="*/ 138 w 148"/>
                  <a:gd name="T77" fmla="*/ 902 h 1004"/>
                  <a:gd name="T78" fmla="*/ 0 w 148"/>
                  <a:gd name="T79" fmla="*/ 912 h 1004"/>
                  <a:gd name="T80" fmla="*/ 138 w 148"/>
                  <a:gd name="T81" fmla="*/ 922 h 1004"/>
                  <a:gd name="T82" fmla="*/ 138 w 148"/>
                  <a:gd name="T83" fmla="*/ 902 h 1004"/>
                  <a:gd name="T84" fmla="*/ 10 w 148"/>
                  <a:gd name="T85" fmla="*/ 984 h 1004"/>
                  <a:gd name="T86" fmla="*/ 10 w 148"/>
                  <a:gd name="T87" fmla="*/ 1004 h 1004"/>
                  <a:gd name="T88" fmla="*/ 148 w 148"/>
                  <a:gd name="T89" fmla="*/ 99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004">
                    <a:moveTo>
                      <a:pt x="0" y="10"/>
                    </a:moveTo>
                    <a:cubicBezTo>
                      <a:pt x="0" y="5"/>
                      <a:pt x="5" y="0"/>
                      <a:pt x="10" y="0"/>
                    </a:cubicBezTo>
                    <a:cubicBezTo>
                      <a:pt x="138" y="0"/>
                      <a:pt x="138" y="0"/>
                      <a:pt x="138" y="0"/>
                    </a:cubicBezTo>
                    <a:cubicBezTo>
                      <a:pt x="144" y="0"/>
                      <a:pt x="148" y="5"/>
                      <a:pt x="148" y="10"/>
                    </a:cubicBezTo>
                    <a:cubicBezTo>
                      <a:pt x="148" y="16"/>
                      <a:pt x="144" y="20"/>
                      <a:pt x="138" y="20"/>
                    </a:cubicBezTo>
                    <a:cubicBezTo>
                      <a:pt x="10" y="20"/>
                      <a:pt x="10" y="20"/>
                      <a:pt x="10" y="20"/>
                    </a:cubicBezTo>
                    <a:cubicBezTo>
                      <a:pt x="5" y="20"/>
                      <a:pt x="0" y="16"/>
                      <a:pt x="0" y="10"/>
                    </a:cubicBezTo>
                    <a:close/>
                    <a:moveTo>
                      <a:pt x="138" y="82"/>
                    </a:moveTo>
                    <a:cubicBezTo>
                      <a:pt x="10" y="82"/>
                      <a:pt x="10" y="82"/>
                      <a:pt x="10" y="82"/>
                    </a:cubicBezTo>
                    <a:cubicBezTo>
                      <a:pt x="5" y="82"/>
                      <a:pt x="0" y="87"/>
                      <a:pt x="0" y="92"/>
                    </a:cubicBezTo>
                    <a:cubicBezTo>
                      <a:pt x="0" y="98"/>
                      <a:pt x="5" y="102"/>
                      <a:pt x="10" y="102"/>
                    </a:cubicBezTo>
                    <a:cubicBezTo>
                      <a:pt x="138" y="102"/>
                      <a:pt x="138" y="102"/>
                      <a:pt x="138" y="102"/>
                    </a:cubicBezTo>
                    <a:cubicBezTo>
                      <a:pt x="144" y="102"/>
                      <a:pt x="148" y="98"/>
                      <a:pt x="148" y="92"/>
                    </a:cubicBezTo>
                    <a:cubicBezTo>
                      <a:pt x="148" y="87"/>
                      <a:pt x="144" y="82"/>
                      <a:pt x="138" y="82"/>
                    </a:cubicBezTo>
                    <a:close/>
                    <a:moveTo>
                      <a:pt x="138" y="164"/>
                    </a:moveTo>
                    <a:cubicBezTo>
                      <a:pt x="10" y="164"/>
                      <a:pt x="10" y="164"/>
                      <a:pt x="10" y="164"/>
                    </a:cubicBezTo>
                    <a:cubicBezTo>
                      <a:pt x="5" y="164"/>
                      <a:pt x="0" y="169"/>
                      <a:pt x="0" y="174"/>
                    </a:cubicBezTo>
                    <a:cubicBezTo>
                      <a:pt x="0" y="180"/>
                      <a:pt x="5" y="184"/>
                      <a:pt x="10" y="184"/>
                    </a:cubicBezTo>
                    <a:cubicBezTo>
                      <a:pt x="138" y="184"/>
                      <a:pt x="138" y="184"/>
                      <a:pt x="138" y="184"/>
                    </a:cubicBezTo>
                    <a:cubicBezTo>
                      <a:pt x="144" y="184"/>
                      <a:pt x="148" y="180"/>
                      <a:pt x="148" y="174"/>
                    </a:cubicBezTo>
                    <a:cubicBezTo>
                      <a:pt x="148" y="169"/>
                      <a:pt x="144" y="164"/>
                      <a:pt x="138" y="164"/>
                    </a:cubicBezTo>
                    <a:close/>
                    <a:moveTo>
                      <a:pt x="138" y="246"/>
                    </a:moveTo>
                    <a:cubicBezTo>
                      <a:pt x="10" y="246"/>
                      <a:pt x="10" y="246"/>
                      <a:pt x="10" y="246"/>
                    </a:cubicBezTo>
                    <a:cubicBezTo>
                      <a:pt x="5" y="246"/>
                      <a:pt x="0" y="251"/>
                      <a:pt x="0" y="256"/>
                    </a:cubicBezTo>
                    <a:cubicBezTo>
                      <a:pt x="0" y="262"/>
                      <a:pt x="5" y="266"/>
                      <a:pt x="10" y="266"/>
                    </a:cubicBezTo>
                    <a:cubicBezTo>
                      <a:pt x="138" y="266"/>
                      <a:pt x="138" y="266"/>
                      <a:pt x="138" y="266"/>
                    </a:cubicBezTo>
                    <a:cubicBezTo>
                      <a:pt x="144" y="266"/>
                      <a:pt x="148" y="262"/>
                      <a:pt x="148" y="256"/>
                    </a:cubicBezTo>
                    <a:cubicBezTo>
                      <a:pt x="148" y="251"/>
                      <a:pt x="144" y="246"/>
                      <a:pt x="138" y="246"/>
                    </a:cubicBezTo>
                    <a:close/>
                    <a:moveTo>
                      <a:pt x="138" y="328"/>
                    </a:moveTo>
                    <a:cubicBezTo>
                      <a:pt x="10" y="328"/>
                      <a:pt x="10" y="328"/>
                      <a:pt x="10" y="328"/>
                    </a:cubicBezTo>
                    <a:cubicBezTo>
                      <a:pt x="5" y="328"/>
                      <a:pt x="0" y="333"/>
                      <a:pt x="0" y="338"/>
                    </a:cubicBezTo>
                    <a:cubicBezTo>
                      <a:pt x="0" y="344"/>
                      <a:pt x="5" y="348"/>
                      <a:pt x="10" y="348"/>
                    </a:cubicBezTo>
                    <a:cubicBezTo>
                      <a:pt x="138" y="348"/>
                      <a:pt x="138" y="348"/>
                      <a:pt x="138" y="348"/>
                    </a:cubicBezTo>
                    <a:cubicBezTo>
                      <a:pt x="144" y="348"/>
                      <a:pt x="148" y="344"/>
                      <a:pt x="148" y="338"/>
                    </a:cubicBezTo>
                    <a:cubicBezTo>
                      <a:pt x="148" y="333"/>
                      <a:pt x="144" y="328"/>
                      <a:pt x="138" y="328"/>
                    </a:cubicBezTo>
                    <a:close/>
                    <a:moveTo>
                      <a:pt x="138" y="410"/>
                    </a:moveTo>
                    <a:cubicBezTo>
                      <a:pt x="10" y="410"/>
                      <a:pt x="10" y="410"/>
                      <a:pt x="10" y="410"/>
                    </a:cubicBezTo>
                    <a:cubicBezTo>
                      <a:pt x="5" y="410"/>
                      <a:pt x="0" y="415"/>
                      <a:pt x="0" y="420"/>
                    </a:cubicBezTo>
                    <a:cubicBezTo>
                      <a:pt x="0" y="426"/>
                      <a:pt x="5" y="430"/>
                      <a:pt x="10" y="430"/>
                    </a:cubicBezTo>
                    <a:cubicBezTo>
                      <a:pt x="138" y="430"/>
                      <a:pt x="138" y="430"/>
                      <a:pt x="138" y="430"/>
                    </a:cubicBezTo>
                    <a:cubicBezTo>
                      <a:pt x="144" y="430"/>
                      <a:pt x="148" y="426"/>
                      <a:pt x="148" y="420"/>
                    </a:cubicBezTo>
                    <a:cubicBezTo>
                      <a:pt x="148" y="415"/>
                      <a:pt x="144" y="410"/>
                      <a:pt x="138" y="410"/>
                    </a:cubicBezTo>
                    <a:close/>
                    <a:moveTo>
                      <a:pt x="138" y="492"/>
                    </a:moveTo>
                    <a:cubicBezTo>
                      <a:pt x="10" y="492"/>
                      <a:pt x="10" y="492"/>
                      <a:pt x="10" y="492"/>
                    </a:cubicBezTo>
                    <a:cubicBezTo>
                      <a:pt x="5" y="492"/>
                      <a:pt x="0" y="497"/>
                      <a:pt x="0" y="502"/>
                    </a:cubicBezTo>
                    <a:cubicBezTo>
                      <a:pt x="0" y="508"/>
                      <a:pt x="5" y="512"/>
                      <a:pt x="10" y="512"/>
                    </a:cubicBezTo>
                    <a:cubicBezTo>
                      <a:pt x="138" y="512"/>
                      <a:pt x="138" y="512"/>
                      <a:pt x="138" y="512"/>
                    </a:cubicBezTo>
                    <a:cubicBezTo>
                      <a:pt x="144" y="512"/>
                      <a:pt x="148" y="508"/>
                      <a:pt x="148" y="502"/>
                    </a:cubicBezTo>
                    <a:cubicBezTo>
                      <a:pt x="148" y="497"/>
                      <a:pt x="144" y="492"/>
                      <a:pt x="138" y="492"/>
                    </a:cubicBezTo>
                    <a:close/>
                    <a:moveTo>
                      <a:pt x="138" y="574"/>
                    </a:moveTo>
                    <a:cubicBezTo>
                      <a:pt x="10" y="574"/>
                      <a:pt x="10" y="574"/>
                      <a:pt x="10" y="574"/>
                    </a:cubicBezTo>
                    <a:cubicBezTo>
                      <a:pt x="5" y="574"/>
                      <a:pt x="0" y="579"/>
                      <a:pt x="0" y="584"/>
                    </a:cubicBezTo>
                    <a:cubicBezTo>
                      <a:pt x="0" y="590"/>
                      <a:pt x="5" y="594"/>
                      <a:pt x="10" y="594"/>
                    </a:cubicBezTo>
                    <a:cubicBezTo>
                      <a:pt x="138" y="594"/>
                      <a:pt x="138" y="594"/>
                      <a:pt x="138" y="594"/>
                    </a:cubicBezTo>
                    <a:cubicBezTo>
                      <a:pt x="144" y="594"/>
                      <a:pt x="148" y="590"/>
                      <a:pt x="148" y="584"/>
                    </a:cubicBezTo>
                    <a:cubicBezTo>
                      <a:pt x="148" y="579"/>
                      <a:pt x="144" y="574"/>
                      <a:pt x="138" y="574"/>
                    </a:cubicBezTo>
                    <a:close/>
                    <a:moveTo>
                      <a:pt x="138" y="656"/>
                    </a:moveTo>
                    <a:cubicBezTo>
                      <a:pt x="10" y="656"/>
                      <a:pt x="10" y="656"/>
                      <a:pt x="10" y="656"/>
                    </a:cubicBezTo>
                    <a:cubicBezTo>
                      <a:pt x="5" y="656"/>
                      <a:pt x="0" y="661"/>
                      <a:pt x="0" y="666"/>
                    </a:cubicBezTo>
                    <a:cubicBezTo>
                      <a:pt x="0" y="672"/>
                      <a:pt x="5" y="676"/>
                      <a:pt x="10" y="676"/>
                    </a:cubicBezTo>
                    <a:cubicBezTo>
                      <a:pt x="138" y="676"/>
                      <a:pt x="138" y="676"/>
                      <a:pt x="138" y="676"/>
                    </a:cubicBezTo>
                    <a:cubicBezTo>
                      <a:pt x="144" y="676"/>
                      <a:pt x="148" y="672"/>
                      <a:pt x="148" y="666"/>
                    </a:cubicBezTo>
                    <a:cubicBezTo>
                      <a:pt x="148" y="661"/>
                      <a:pt x="144" y="656"/>
                      <a:pt x="138" y="656"/>
                    </a:cubicBezTo>
                    <a:close/>
                    <a:moveTo>
                      <a:pt x="138" y="738"/>
                    </a:moveTo>
                    <a:cubicBezTo>
                      <a:pt x="10" y="738"/>
                      <a:pt x="10" y="738"/>
                      <a:pt x="10" y="738"/>
                    </a:cubicBezTo>
                    <a:cubicBezTo>
                      <a:pt x="5" y="738"/>
                      <a:pt x="0" y="743"/>
                      <a:pt x="0" y="748"/>
                    </a:cubicBezTo>
                    <a:cubicBezTo>
                      <a:pt x="0" y="754"/>
                      <a:pt x="5" y="758"/>
                      <a:pt x="10" y="758"/>
                    </a:cubicBezTo>
                    <a:cubicBezTo>
                      <a:pt x="138" y="758"/>
                      <a:pt x="138" y="758"/>
                      <a:pt x="138" y="758"/>
                    </a:cubicBezTo>
                    <a:cubicBezTo>
                      <a:pt x="144" y="758"/>
                      <a:pt x="148" y="754"/>
                      <a:pt x="148" y="748"/>
                    </a:cubicBezTo>
                    <a:cubicBezTo>
                      <a:pt x="148" y="743"/>
                      <a:pt x="144" y="738"/>
                      <a:pt x="138" y="738"/>
                    </a:cubicBezTo>
                    <a:close/>
                    <a:moveTo>
                      <a:pt x="138" y="820"/>
                    </a:moveTo>
                    <a:cubicBezTo>
                      <a:pt x="10" y="820"/>
                      <a:pt x="10" y="820"/>
                      <a:pt x="10" y="820"/>
                    </a:cubicBezTo>
                    <a:cubicBezTo>
                      <a:pt x="5" y="820"/>
                      <a:pt x="0" y="825"/>
                      <a:pt x="0" y="830"/>
                    </a:cubicBezTo>
                    <a:cubicBezTo>
                      <a:pt x="0" y="836"/>
                      <a:pt x="5" y="840"/>
                      <a:pt x="10" y="840"/>
                    </a:cubicBezTo>
                    <a:cubicBezTo>
                      <a:pt x="138" y="840"/>
                      <a:pt x="138" y="840"/>
                      <a:pt x="138" y="840"/>
                    </a:cubicBezTo>
                    <a:cubicBezTo>
                      <a:pt x="144" y="840"/>
                      <a:pt x="148" y="836"/>
                      <a:pt x="148" y="830"/>
                    </a:cubicBezTo>
                    <a:cubicBezTo>
                      <a:pt x="148" y="825"/>
                      <a:pt x="144" y="820"/>
                      <a:pt x="138" y="820"/>
                    </a:cubicBezTo>
                    <a:close/>
                    <a:moveTo>
                      <a:pt x="138" y="902"/>
                    </a:moveTo>
                    <a:cubicBezTo>
                      <a:pt x="10" y="902"/>
                      <a:pt x="10" y="902"/>
                      <a:pt x="10" y="902"/>
                    </a:cubicBezTo>
                    <a:cubicBezTo>
                      <a:pt x="5" y="902"/>
                      <a:pt x="0" y="907"/>
                      <a:pt x="0" y="912"/>
                    </a:cubicBezTo>
                    <a:cubicBezTo>
                      <a:pt x="0" y="918"/>
                      <a:pt x="5" y="922"/>
                      <a:pt x="10" y="922"/>
                    </a:cubicBezTo>
                    <a:cubicBezTo>
                      <a:pt x="138" y="922"/>
                      <a:pt x="138" y="922"/>
                      <a:pt x="138" y="922"/>
                    </a:cubicBezTo>
                    <a:cubicBezTo>
                      <a:pt x="144" y="922"/>
                      <a:pt x="148" y="918"/>
                      <a:pt x="148" y="912"/>
                    </a:cubicBezTo>
                    <a:cubicBezTo>
                      <a:pt x="148" y="907"/>
                      <a:pt x="144" y="902"/>
                      <a:pt x="138" y="902"/>
                    </a:cubicBezTo>
                    <a:close/>
                    <a:moveTo>
                      <a:pt x="138" y="984"/>
                    </a:moveTo>
                    <a:cubicBezTo>
                      <a:pt x="10" y="984"/>
                      <a:pt x="10" y="984"/>
                      <a:pt x="10" y="984"/>
                    </a:cubicBezTo>
                    <a:cubicBezTo>
                      <a:pt x="5" y="984"/>
                      <a:pt x="0" y="989"/>
                      <a:pt x="0" y="994"/>
                    </a:cubicBezTo>
                    <a:cubicBezTo>
                      <a:pt x="0" y="1000"/>
                      <a:pt x="5" y="1004"/>
                      <a:pt x="10" y="1004"/>
                    </a:cubicBezTo>
                    <a:cubicBezTo>
                      <a:pt x="138" y="1004"/>
                      <a:pt x="138" y="1004"/>
                      <a:pt x="138" y="1004"/>
                    </a:cubicBezTo>
                    <a:cubicBezTo>
                      <a:pt x="144" y="1004"/>
                      <a:pt x="148" y="1000"/>
                      <a:pt x="148" y="994"/>
                    </a:cubicBezTo>
                    <a:cubicBezTo>
                      <a:pt x="148" y="989"/>
                      <a:pt x="144" y="984"/>
                      <a:pt x="138" y="984"/>
                    </a:cubicBezTo>
                    <a:close/>
                  </a:path>
                </a:pathLst>
              </a:custGeom>
              <a:gradFill flip="none" rotWithShape="1">
                <a:gsLst>
                  <a:gs pos="50000">
                    <a:schemeClr val="bg1"/>
                  </a:gs>
                  <a:gs pos="15000">
                    <a:schemeClr val="bg1">
                      <a:lumMod val="65000"/>
                    </a:schemeClr>
                  </a:gs>
                  <a:gs pos="0">
                    <a:schemeClr val="bg1">
                      <a:lumMod val="50000"/>
                    </a:schemeClr>
                  </a:gs>
                  <a:gs pos="100000">
                    <a:schemeClr val="bg1">
                      <a:lumMod val="50000"/>
                    </a:schemeClr>
                  </a:gs>
                  <a:gs pos="85000">
                    <a:schemeClr val="bg1">
                      <a:lumMod val="65000"/>
                    </a:schemeClr>
                  </a:gs>
                </a:gsLst>
                <a:lin ang="0" scaled="1"/>
                <a:tileRect/>
              </a:gra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7" name="任意多边形: 形状 66"/>
              <p:cNvSpPr/>
              <p:nvPr/>
            </p:nvSpPr>
            <p:spPr bwMode="auto">
              <a:xfrm>
                <a:off x="4113213" y="390525"/>
                <a:ext cx="528637" cy="3709988"/>
              </a:xfrm>
              <a:custGeom>
                <a:avLst/>
                <a:gdLst>
                  <a:gd name="T0" fmla="*/ 141 w 141"/>
                  <a:gd name="T1" fmla="*/ 659 h 987"/>
                  <a:gd name="T2" fmla="*/ 6 w 141"/>
                  <a:gd name="T3" fmla="*/ 656 h 987"/>
                  <a:gd name="T4" fmla="*/ 6 w 141"/>
                  <a:gd name="T5" fmla="*/ 410 h 987"/>
                  <a:gd name="T6" fmla="*/ 141 w 141"/>
                  <a:gd name="T7" fmla="*/ 413 h 987"/>
                  <a:gd name="T8" fmla="*/ 6 w 141"/>
                  <a:gd name="T9" fmla="*/ 410 h 987"/>
                  <a:gd name="T10" fmla="*/ 0 w 141"/>
                  <a:gd name="T11" fmla="*/ 495 h 987"/>
                  <a:gd name="T12" fmla="*/ 134 w 141"/>
                  <a:gd name="T13" fmla="*/ 492 h 987"/>
                  <a:gd name="T14" fmla="*/ 6 w 141"/>
                  <a:gd name="T15" fmla="*/ 574 h 987"/>
                  <a:gd name="T16" fmla="*/ 141 w 141"/>
                  <a:gd name="T17" fmla="*/ 577 h 987"/>
                  <a:gd name="T18" fmla="*/ 6 w 141"/>
                  <a:gd name="T19" fmla="*/ 574 h 987"/>
                  <a:gd name="T20" fmla="*/ 0 w 141"/>
                  <a:gd name="T21" fmla="*/ 741 h 987"/>
                  <a:gd name="T22" fmla="*/ 134 w 141"/>
                  <a:gd name="T23" fmla="*/ 738 h 987"/>
                  <a:gd name="T24" fmla="*/ 6 w 141"/>
                  <a:gd name="T25" fmla="*/ 902 h 987"/>
                  <a:gd name="T26" fmla="*/ 141 w 141"/>
                  <a:gd name="T27" fmla="*/ 905 h 987"/>
                  <a:gd name="T28" fmla="*/ 6 w 141"/>
                  <a:gd name="T29" fmla="*/ 902 h 987"/>
                  <a:gd name="T30" fmla="*/ 0 w 141"/>
                  <a:gd name="T31" fmla="*/ 823 h 987"/>
                  <a:gd name="T32" fmla="*/ 134 w 141"/>
                  <a:gd name="T33" fmla="*/ 820 h 987"/>
                  <a:gd name="T34" fmla="*/ 6 w 141"/>
                  <a:gd name="T35" fmla="*/ 984 h 987"/>
                  <a:gd name="T36" fmla="*/ 141 w 141"/>
                  <a:gd name="T37" fmla="*/ 987 h 987"/>
                  <a:gd name="T38" fmla="*/ 6 w 141"/>
                  <a:gd name="T39" fmla="*/ 984 h 987"/>
                  <a:gd name="T40" fmla="*/ 0 w 141"/>
                  <a:gd name="T41" fmla="*/ 85 h 987"/>
                  <a:gd name="T42" fmla="*/ 134 w 141"/>
                  <a:gd name="T43" fmla="*/ 82 h 987"/>
                  <a:gd name="T44" fmla="*/ 134 w 141"/>
                  <a:gd name="T45" fmla="*/ 0 h 987"/>
                  <a:gd name="T46" fmla="*/ 0 w 141"/>
                  <a:gd name="T47" fmla="*/ 3 h 987"/>
                  <a:gd name="T48" fmla="*/ 134 w 141"/>
                  <a:gd name="T49" fmla="*/ 0 h 987"/>
                  <a:gd name="T50" fmla="*/ 0 w 141"/>
                  <a:gd name="T51" fmla="*/ 331 h 987"/>
                  <a:gd name="T52" fmla="*/ 134 w 141"/>
                  <a:gd name="T53" fmla="*/ 328 h 987"/>
                  <a:gd name="T54" fmla="*/ 6 w 141"/>
                  <a:gd name="T55" fmla="*/ 164 h 987"/>
                  <a:gd name="T56" fmla="*/ 141 w 141"/>
                  <a:gd name="T57" fmla="*/ 167 h 987"/>
                  <a:gd name="T58" fmla="*/ 6 w 141"/>
                  <a:gd name="T59" fmla="*/ 164 h 987"/>
                  <a:gd name="T60" fmla="*/ 0 w 141"/>
                  <a:gd name="T61" fmla="*/ 249 h 987"/>
                  <a:gd name="T62" fmla="*/ 134 w 141"/>
                  <a:gd name="T63" fmla="*/ 24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987">
                    <a:moveTo>
                      <a:pt x="134" y="656"/>
                    </a:moveTo>
                    <a:cubicBezTo>
                      <a:pt x="137" y="656"/>
                      <a:pt x="139" y="657"/>
                      <a:pt x="141" y="659"/>
                    </a:cubicBezTo>
                    <a:cubicBezTo>
                      <a:pt x="0" y="659"/>
                      <a:pt x="0" y="659"/>
                      <a:pt x="0" y="659"/>
                    </a:cubicBezTo>
                    <a:cubicBezTo>
                      <a:pt x="1" y="657"/>
                      <a:pt x="4" y="656"/>
                      <a:pt x="6" y="656"/>
                    </a:cubicBezTo>
                    <a:lnTo>
                      <a:pt x="134" y="656"/>
                    </a:lnTo>
                    <a:close/>
                    <a:moveTo>
                      <a:pt x="6" y="410"/>
                    </a:moveTo>
                    <a:cubicBezTo>
                      <a:pt x="4" y="410"/>
                      <a:pt x="1" y="411"/>
                      <a:pt x="0" y="413"/>
                    </a:cubicBezTo>
                    <a:cubicBezTo>
                      <a:pt x="141" y="413"/>
                      <a:pt x="141" y="413"/>
                      <a:pt x="141" y="413"/>
                    </a:cubicBezTo>
                    <a:cubicBezTo>
                      <a:pt x="139" y="411"/>
                      <a:pt x="137" y="410"/>
                      <a:pt x="134" y="410"/>
                    </a:cubicBezTo>
                    <a:lnTo>
                      <a:pt x="6" y="410"/>
                    </a:lnTo>
                    <a:close/>
                    <a:moveTo>
                      <a:pt x="6" y="492"/>
                    </a:moveTo>
                    <a:cubicBezTo>
                      <a:pt x="4" y="492"/>
                      <a:pt x="1" y="493"/>
                      <a:pt x="0" y="495"/>
                    </a:cubicBezTo>
                    <a:cubicBezTo>
                      <a:pt x="141" y="495"/>
                      <a:pt x="141" y="495"/>
                      <a:pt x="141" y="495"/>
                    </a:cubicBezTo>
                    <a:cubicBezTo>
                      <a:pt x="139" y="493"/>
                      <a:pt x="137" y="492"/>
                      <a:pt x="134" y="492"/>
                    </a:cubicBezTo>
                    <a:lnTo>
                      <a:pt x="6" y="492"/>
                    </a:lnTo>
                    <a:close/>
                    <a:moveTo>
                      <a:pt x="6" y="574"/>
                    </a:moveTo>
                    <a:cubicBezTo>
                      <a:pt x="4" y="574"/>
                      <a:pt x="1" y="575"/>
                      <a:pt x="0" y="577"/>
                    </a:cubicBezTo>
                    <a:cubicBezTo>
                      <a:pt x="141" y="577"/>
                      <a:pt x="141" y="577"/>
                      <a:pt x="141" y="577"/>
                    </a:cubicBezTo>
                    <a:cubicBezTo>
                      <a:pt x="139" y="575"/>
                      <a:pt x="137" y="574"/>
                      <a:pt x="134" y="574"/>
                    </a:cubicBezTo>
                    <a:lnTo>
                      <a:pt x="6" y="574"/>
                    </a:lnTo>
                    <a:close/>
                    <a:moveTo>
                      <a:pt x="6" y="738"/>
                    </a:moveTo>
                    <a:cubicBezTo>
                      <a:pt x="4" y="738"/>
                      <a:pt x="1" y="739"/>
                      <a:pt x="0" y="741"/>
                    </a:cubicBezTo>
                    <a:cubicBezTo>
                      <a:pt x="141" y="741"/>
                      <a:pt x="141" y="741"/>
                      <a:pt x="141" y="741"/>
                    </a:cubicBezTo>
                    <a:cubicBezTo>
                      <a:pt x="139" y="739"/>
                      <a:pt x="137" y="738"/>
                      <a:pt x="134" y="738"/>
                    </a:cubicBezTo>
                    <a:lnTo>
                      <a:pt x="6" y="738"/>
                    </a:lnTo>
                    <a:close/>
                    <a:moveTo>
                      <a:pt x="6" y="902"/>
                    </a:moveTo>
                    <a:cubicBezTo>
                      <a:pt x="4" y="902"/>
                      <a:pt x="1" y="903"/>
                      <a:pt x="0" y="905"/>
                    </a:cubicBezTo>
                    <a:cubicBezTo>
                      <a:pt x="141" y="905"/>
                      <a:pt x="141" y="905"/>
                      <a:pt x="141" y="905"/>
                    </a:cubicBezTo>
                    <a:cubicBezTo>
                      <a:pt x="139" y="903"/>
                      <a:pt x="137" y="902"/>
                      <a:pt x="134" y="902"/>
                    </a:cubicBezTo>
                    <a:lnTo>
                      <a:pt x="6" y="902"/>
                    </a:lnTo>
                    <a:close/>
                    <a:moveTo>
                      <a:pt x="6" y="820"/>
                    </a:moveTo>
                    <a:cubicBezTo>
                      <a:pt x="4" y="820"/>
                      <a:pt x="1" y="821"/>
                      <a:pt x="0" y="823"/>
                    </a:cubicBezTo>
                    <a:cubicBezTo>
                      <a:pt x="141" y="823"/>
                      <a:pt x="141" y="823"/>
                      <a:pt x="141" y="823"/>
                    </a:cubicBezTo>
                    <a:cubicBezTo>
                      <a:pt x="139" y="821"/>
                      <a:pt x="137" y="820"/>
                      <a:pt x="134" y="820"/>
                    </a:cubicBezTo>
                    <a:lnTo>
                      <a:pt x="6" y="820"/>
                    </a:lnTo>
                    <a:close/>
                    <a:moveTo>
                      <a:pt x="6" y="984"/>
                    </a:moveTo>
                    <a:cubicBezTo>
                      <a:pt x="4" y="984"/>
                      <a:pt x="1" y="985"/>
                      <a:pt x="0" y="987"/>
                    </a:cubicBezTo>
                    <a:cubicBezTo>
                      <a:pt x="141" y="987"/>
                      <a:pt x="141" y="987"/>
                      <a:pt x="141" y="987"/>
                    </a:cubicBezTo>
                    <a:cubicBezTo>
                      <a:pt x="139" y="985"/>
                      <a:pt x="137" y="984"/>
                      <a:pt x="134" y="984"/>
                    </a:cubicBezTo>
                    <a:lnTo>
                      <a:pt x="6" y="984"/>
                    </a:lnTo>
                    <a:close/>
                    <a:moveTo>
                      <a:pt x="6" y="82"/>
                    </a:moveTo>
                    <a:cubicBezTo>
                      <a:pt x="4" y="82"/>
                      <a:pt x="1" y="83"/>
                      <a:pt x="0" y="85"/>
                    </a:cubicBezTo>
                    <a:cubicBezTo>
                      <a:pt x="141" y="85"/>
                      <a:pt x="141" y="85"/>
                      <a:pt x="141" y="85"/>
                    </a:cubicBezTo>
                    <a:cubicBezTo>
                      <a:pt x="139" y="83"/>
                      <a:pt x="137" y="82"/>
                      <a:pt x="134" y="82"/>
                    </a:cubicBezTo>
                    <a:lnTo>
                      <a:pt x="6" y="82"/>
                    </a:lnTo>
                    <a:close/>
                    <a:moveTo>
                      <a:pt x="134" y="0"/>
                    </a:moveTo>
                    <a:cubicBezTo>
                      <a:pt x="6" y="0"/>
                      <a:pt x="6" y="0"/>
                      <a:pt x="6" y="0"/>
                    </a:cubicBezTo>
                    <a:cubicBezTo>
                      <a:pt x="4" y="0"/>
                      <a:pt x="1" y="1"/>
                      <a:pt x="0" y="3"/>
                    </a:cubicBezTo>
                    <a:cubicBezTo>
                      <a:pt x="141" y="3"/>
                      <a:pt x="141" y="3"/>
                      <a:pt x="141" y="3"/>
                    </a:cubicBezTo>
                    <a:cubicBezTo>
                      <a:pt x="139" y="1"/>
                      <a:pt x="137" y="0"/>
                      <a:pt x="134" y="0"/>
                    </a:cubicBezTo>
                    <a:close/>
                    <a:moveTo>
                      <a:pt x="6" y="328"/>
                    </a:moveTo>
                    <a:cubicBezTo>
                      <a:pt x="4" y="328"/>
                      <a:pt x="1" y="329"/>
                      <a:pt x="0" y="331"/>
                    </a:cubicBezTo>
                    <a:cubicBezTo>
                      <a:pt x="141" y="331"/>
                      <a:pt x="141" y="331"/>
                      <a:pt x="141" y="331"/>
                    </a:cubicBezTo>
                    <a:cubicBezTo>
                      <a:pt x="139" y="329"/>
                      <a:pt x="137" y="328"/>
                      <a:pt x="134" y="328"/>
                    </a:cubicBezTo>
                    <a:lnTo>
                      <a:pt x="6" y="328"/>
                    </a:lnTo>
                    <a:close/>
                    <a:moveTo>
                      <a:pt x="6" y="164"/>
                    </a:moveTo>
                    <a:cubicBezTo>
                      <a:pt x="4" y="164"/>
                      <a:pt x="1" y="165"/>
                      <a:pt x="0" y="167"/>
                    </a:cubicBezTo>
                    <a:cubicBezTo>
                      <a:pt x="141" y="167"/>
                      <a:pt x="141" y="167"/>
                      <a:pt x="141" y="167"/>
                    </a:cubicBezTo>
                    <a:cubicBezTo>
                      <a:pt x="139" y="165"/>
                      <a:pt x="137" y="164"/>
                      <a:pt x="134" y="164"/>
                    </a:cubicBezTo>
                    <a:lnTo>
                      <a:pt x="6" y="164"/>
                    </a:lnTo>
                    <a:close/>
                    <a:moveTo>
                      <a:pt x="6" y="246"/>
                    </a:moveTo>
                    <a:cubicBezTo>
                      <a:pt x="4" y="246"/>
                      <a:pt x="1" y="247"/>
                      <a:pt x="0" y="249"/>
                    </a:cubicBezTo>
                    <a:cubicBezTo>
                      <a:pt x="141" y="249"/>
                      <a:pt x="141" y="249"/>
                      <a:pt x="141" y="249"/>
                    </a:cubicBezTo>
                    <a:cubicBezTo>
                      <a:pt x="139" y="247"/>
                      <a:pt x="137" y="246"/>
                      <a:pt x="134" y="246"/>
                    </a:cubicBezTo>
                    <a:lnTo>
                      <a:pt x="6" y="246"/>
                    </a:lnTo>
                    <a:close/>
                  </a:path>
                </a:pathLst>
              </a:custGeom>
              <a:solidFill>
                <a:schemeClr val="bg1">
                  <a:lumMod val="6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8" name="任意多边形: 形状 67"/>
              <p:cNvSpPr/>
              <p:nvPr/>
            </p:nvSpPr>
            <p:spPr bwMode="auto">
              <a:xfrm>
                <a:off x="4097337" y="439738"/>
                <a:ext cx="555625" cy="3725863"/>
              </a:xfrm>
              <a:custGeom>
                <a:avLst/>
                <a:gdLst>
                  <a:gd name="T0" fmla="*/ 138 w 148"/>
                  <a:gd name="T1" fmla="*/ 663 h 991"/>
                  <a:gd name="T2" fmla="*/ 0 w 148"/>
                  <a:gd name="T3" fmla="*/ 656 h 991"/>
                  <a:gd name="T4" fmla="*/ 142 w 148"/>
                  <a:gd name="T5" fmla="*/ 657 h 991"/>
                  <a:gd name="T6" fmla="*/ 142 w 148"/>
                  <a:gd name="T7" fmla="*/ 739 h 991"/>
                  <a:gd name="T8" fmla="*/ 0 w 148"/>
                  <a:gd name="T9" fmla="*/ 738 h 991"/>
                  <a:gd name="T10" fmla="*/ 138 w 148"/>
                  <a:gd name="T11" fmla="*/ 745 h 991"/>
                  <a:gd name="T12" fmla="*/ 142 w 148"/>
                  <a:gd name="T13" fmla="*/ 739 h 991"/>
                  <a:gd name="T14" fmla="*/ 6 w 148"/>
                  <a:gd name="T15" fmla="*/ 575 h 991"/>
                  <a:gd name="T16" fmla="*/ 10 w 148"/>
                  <a:gd name="T17" fmla="*/ 581 h 991"/>
                  <a:gd name="T18" fmla="*/ 148 w 148"/>
                  <a:gd name="T19" fmla="*/ 574 h 991"/>
                  <a:gd name="T20" fmla="*/ 148 w 148"/>
                  <a:gd name="T21" fmla="*/ 902 h 991"/>
                  <a:gd name="T22" fmla="*/ 6 w 148"/>
                  <a:gd name="T23" fmla="*/ 903 h 991"/>
                  <a:gd name="T24" fmla="*/ 10 w 148"/>
                  <a:gd name="T25" fmla="*/ 909 h 991"/>
                  <a:gd name="T26" fmla="*/ 148 w 148"/>
                  <a:gd name="T27" fmla="*/ 902 h 991"/>
                  <a:gd name="T28" fmla="*/ 6 w 148"/>
                  <a:gd name="T29" fmla="*/ 821 h 991"/>
                  <a:gd name="T30" fmla="*/ 10 w 148"/>
                  <a:gd name="T31" fmla="*/ 827 h 991"/>
                  <a:gd name="T32" fmla="*/ 148 w 148"/>
                  <a:gd name="T33" fmla="*/ 820 h 991"/>
                  <a:gd name="T34" fmla="*/ 10 w 148"/>
                  <a:gd name="T35" fmla="*/ 7 h 991"/>
                  <a:gd name="T36" fmla="*/ 148 w 148"/>
                  <a:gd name="T37" fmla="*/ 0 h 991"/>
                  <a:gd name="T38" fmla="*/ 6 w 148"/>
                  <a:gd name="T39" fmla="*/ 1 h 991"/>
                  <a:gd name="T40" fmla="*/ 10 w 148"/>
                  <a:gd name="T41" fmla="*/ 7 h 991"/>
                  <a:gd name="T42" fmla="*/ 6 w 148"/>
                  <a:gd name="T43" fmla="*/ 493 h 991"/>
                  <a:gd name="T44" fmla="*/ 10 w 148"/>
                  <a:gd name="T45" fmla="*/ 499 h 991"/>
                  <a:gd name="T46" fmla="*/ 148 w 148"/>
                  <a:gd name="T47" fmla="*/ 492 h 991"/>
                  <a:gd name="T48" fmla="*/ 142 w 148"/>
                  <a:gd name="T49" fmla="*/ 83 h 991"/>
                  <a:gd name="T50" fmla="*/ 0 w 148"/>
                  <a:gd name="T51" fmla="*/ 82 h 991"/>
                  <a:gd name="T52" fmla="*/ 138 w 148"/>
                  <a:gd name="T53" fmla="*/ 89 h 991"/>
                  <a:gd name="T54" fmla="*/ 142 w 148"/>
                  <a:gd name="T55" fmla="*/ 83 h 991"/>
                  <a:gd name="T56" fmla="*/ 6 w 148"/>
                  <a:gd name="T57" fmla="*/ 985 h 991"/>
                  <a:gd name="T58" fmla="*/ 10 w 148"/>
                  <a:gd name="T59" fmla="*/ 991 h 991"/>
                  <a:gd name="T60" fmla="*/ 148 w 148"/>
                  <a:gd name="T61" fmla="*/ 984 h 991"/>
                  <a:gd name="T62" fmla="*/ 142 w 148"/>
                  <a:gd name="T63" fmla="*/ 411 h 991"/>
                  <a:gd name="T64" fmla="*/ 0 w 148"/>
                  <a:gd name="T65" fmla="*/ 410 h 991"/>
                  <a:gd name="T66" fmla="*/ 138 w 148"/>
                  <a:gd name="T67" fmla="*/ 417 h 991"/>
                  <a:gd name="T68" fmla="*/ 142 w 148"/>
                  <a:gd name="T69" fmla="*/ 411 h 991"/>
                  <a:gd name="T70" fmla="*/ 6 w 148"/>
                  <a:gd name="T71" fmla="*/ 165 h 991"/>
                  <a:gd name="T72" fmla="*/ 10 w 148"/>
                  <a:gd name="T73" fmla="*/ 171 h 991"/>
                  <a:gd name="T74" fmla="*/ 148 w 148"/>
                  <a:gd name="T75" fmla="*/ 164 h 991"/>
                  <a:gd name="T76" fmla="*/ 142 w 148"/>
                  <a:gd name="T77" fmla="*/ 329 h 991"/>
                  <a:gd name="T78" fmla="*/ 0 w 148"/>
                  <a:gd name="T79" fmla="*/ 328 h 991"/>
                  <a:gd name="T80" fmla="*/ 138 w 148"/>
                  <a:gd name="T81" fmla="*/ 335 h 991"/>
                  <a:gd name="T82" fmla="*/ 142 w 148"/>
                  <a:gd name="T83" fmla="*/ 329 h 991"/>
                  <a:gd name="T84" fmla="*/ 6 w 148"/>
                  <a:gd name="T85" fmla="*/ 247 h 991"/>
                  <a:gd name="T86" fmla="*/ 10 w 148"/>
                  <a:gd name="T87" fmla="*/ 253 h 991"/>
                  <a:gd name="T88" fmla="*/ 148 w 148"/>
                  <a:gd name="T89" fmla="*/ 24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91">
                    <a:moveTo>
                      <a:pt x="148" y="656"/>
                    </a:moveTo>
                    <a:cubicBezTo>
                      <a:pt x="147" y="660"/>
                      <a:pt x="143" y="663"/>
                      <a:pt x="138" y="663"/>
                    </a:cubicBezTo>
                    <a:cubicBezTo>
                      <a:pt x="10" y="663"/>
                      <a:pt x="10" y="663"/>
                      <a:pt x="10" y="663"/>
                    </a:cubicBezTo>
                    <a:cubicBezTo>
                      <a:pt x="5" y="663"/>
                      <a:pt x="2" y="660"/>
                      <a:pt x="0" y="656"/>
                    </a:cubicBezTo>
                    <a:cubicBezTo>
                      <a:pt x="2" y="657"/>
                      <a:pt x="4" y="657"/>
                      <a:pt x="6" y="657"/>
                    </a:cubicBezTo>
                    <a:cubicBezTo>
                      <a:pt x="142" y="657"/>
                      <a:pt x="142" y="657"/>
                      <a:pt x="142" y="657"/>
                    </a:cubicBezTo>
                    <a:cubicBezTo>
                      <a:pt x="144" y="657"/>
                      <a:pt x="146" y="657"/>
                      <a:pt x="148" y="656"/>
                    </a:cubicBezTo>
                    <a:close/>
                    <a:moveTo>
                      <a:pt x="142" y="739"/>
                    </a:moveTo>
                    <a:cubicBezTo>
                      <a:pt x="6" y="739"/>
                      <a:pt x="6" y="739"/>
                      <a:pt x="6" y="739"/>
                    </a:cubicBezTo>
                    <a:cubicBezTo>
                      <a:pt x="4" y="739"/>
                      <a:pt x="2" y="739"/>
                      <a:pt x="0" y="738"/>
                    </a:cubicBezTo>
                    <a:cubicBezTo>
                      <a:pt x="2" y="742"/>
                      <a:pt x="5" y="745"/>
                      <a:pt x="10" y="745"/>
                    </a:cubicBezTo>
                    <a:cubicBezTo>
                      <a:pt x="138" y="745"/>
                      <a:pt x="138" y="745"/>
                      <a:pt x="138" y="745"/>
                    </a:cubicBezTo>
                    <a:cubicBezTo>
                      <a:pt x="143" y="745"/>
                      <a:pt x="147" y="742"/>
                      <a:pt x="148" y="738"/>
                    </a:cubicBezTo>
                    <a:cubicBezTo>
                      <a:pt x="146" y="739"/>
                      <a:pt x="144" y="739"/>
                      <a:pt x="142" y="739"/>
                    </a:cubicBezTo>
                    <a:close/>
                    <a:moveTo>
                      <a:pt x="142" y="575"/>
                    </a:moveTo>
                    <a:cubicBezTo>
                      <a:pt x="6" y="575"/>
                      <a:pt x="6" y="575"/>
                      <a:pt x="6" y="575"/>
                    </a:cubicBezTo>
                    <a:cubicBezTo>
                      <a:pt x="4" y="575"/>
                      <a:pt x="2" y="575"/>
                      <a:pt x="0" y="574"/>
                    </a:cubicBezTo>
                    <a:cubicBezTo>
                      <a:pt x="2" y="578"/>
                      <a:pt x="5" y="581"/>
                      <a:pt x="10" y="581"/>
                    </a:cubicBezTo>
                    <a:cubicBezTo>
                      <a:pt x="138" y="581"/>
                      <a:pt x="138" y="581"/>
                      <a:pt x="138" y="581"/>
                    </a:cubicBezTo>
                    <a:cubicBezTo>
                      <a:pt x="143" y="581"/>
                      <a:pt x="147" y="578"/>
                      <a:pt x="148" y="574"/>
                    </a:cubicBezTo>
                    <a:cubicBezTo>
                      <a:pt x="146" y="575"/>
                      <a:pt x="144" y="575"/>
                      <a:pt x="142" y="575"/>
                    </a:cubicBezTo>
                    <a:close/>
                    <a:moveTo>
                      <a:pt x="148" y="902"/>
                    </a:moveTo>
                    <a:cubicBezTo>
                      <a:pt x="146" y="903"/>
                      <a:pt x="144" y="903"/>
                      <a:pt x="142" y="903"/>
                    </a:cubicBezTo>
                    <a:cubicBezTo>
                      <a:pt x="6" y="903"/>
                      <a:pt x="6" y="903"/>
                      <a:pt x="6" y="903"/>
                    </a:cubicBezTo>
                    <a:cubicBezTo>
                      <a:pt x="4" y="903"/>
                      <a:pt x="2" y="903"/>
                      <a:pt x="0" y="902"/>
                    </a:cubicBezTo>
                    <a:cubicBezTo>
                      <a:pt x="2" y="906"/>
                      <a:pt x="5" y="909"/>
                      <a:pt x="10" y="909"/>
                    </a:cubicBezTo>
                    <a:cubicBezTo>
                      <a:pt x="138" y="909"/>
                      <a:pt x="138" y="909"/>
                      <a:pt x="138" y="909"/>
                    </a:cubicBezTo>
                    <a:cubicBezTo>
                      <a:pt x="143" y="909"/>
                      <a:pt x="147" y="906"/>
                      <a:pt x="148" y="902"/>
                    </a:cubicBezTo>
                    <a:close/>
                    <a:moveTo>
                      <a:pt x="142" y="821"/>
                    </a:moveTo>
                    <a:cubicBezTo>
                      <a:pt x="6" y="821"/>
                      <a:pt x="6" y="821"/>
                      <a:pt x="6" y="821"/>
                    </a:cubicBezTo>
                    <a:cubicBezTo>
                      <a:pt x="4" y="821"/>
                      <a:pt x="2" y="821"/>
                      <a:pt x="0" y="820"/>
                    </a:cubicBezTo>
                    <a:cubicBezTo>
                      <a:pt x="2" y="824"/>
                      <a:pt x="5" y="827"/>
                      <a:pt x="10" y="827"/>
                    </a:cubicBezTo>
                    <a:cubicBezTo>
                      <a:pt x="138" y="827"/>
                      <a:pt x="138" y="827"/>
                      <a:pt x="138" y="827"/>
                    </a:cubicBezTo>
                    <a:cubicBezTo>
                      <a:pt x="143" y="827"/>
                      <a:pt x="147" y="824"/>
                      <a:pt x="148" y="820"/>
                    </a:cubicBezTo>
                    <a:cubicBezTo>
                      <a:pt x="146" y="821"/>
                      <a:pt x="144" y="821"/>
                      <a:pt x="142" y="821"/>
                    </a:cubicBezTo>
                    <a:close/>
                    <a:moveTo>
                      <a:pt x="10" y="7"/>
                    </a:moveTo>
                    <a:cubicBezTo>
                      <a:pt x="138" y="7"/>
                      <a:pt x="138" y="7"/>
                      <a:pt x="138" y="7"/>
                    </a:cubicBezTo>
                    <a:cubicBezTo>
                      <a:pt x="143" y="7"/>
                      <a:pt x="147" y="4"/>
                      <a:pt x="148" y="0"/>
                    </a:cubicBezTo>
                    <a:cubicBezTo>
                      <a:pt x="146" y="1"/>
                      <a:pt x="144" y="1"/>
                      <a:pt x="142" y="1"/>
                    </a:cubicBezTo>
                    <a:cubicBezTo>
                      <a:pt x="6" y="1"/>
                      <a:pt x="6" y="1"/>
                      <a:pt x="6" y="1"/>
                    </a:cubicBezTo>
                    <a:cubicBezTo>
                      <a:pt x="4" y="1"/>
                      <a:pt x="2" y="1"/>
                      <a:pt x="0" y="0"/>
                    </a:cubicBezTo>
                    <a:cubicBezTo>
                      <a:pt x="2" y="4"/>
                      <a:pt x="5" y="7"/>
                      <a:pt x="10" y="7"/>
                    </a:cubicBezTo>
                    <a:close/>
                    <a:moveTo>
                      <a:pt x="142" y="493"/>
                    </a:moveTo>
                    <a:cubicBezTo>
                      <a:pt x="6" y="493"/>
                      <a:pt x="6" y="493"/>
                      <a:pt x="6" y="493"/>
                    </a:cubicBezTo>
                    <a:cubicBezTo>
                      <a:pt x="4" y="493"/>
                      <a:pt x="2" y="493"/>
                      <a:pt x="0" y="492"/>
                    </a:cubicBezTo>
                    <a:cubicBezTo>
                      <a:pt x="2" y="496"/>
                      <a:pt x="5" y="499"/>
                      <a:pt x="10" y="499"/>
                    </a:cubicBezTo>
                    <a:cubicBezTo>
                      <a:pt x="138" y="499"/>
                      <a:pt x="138" y="499"/>
                      <a:pt x="138" y="499"/>
                    </a:cubicBezTo>
                    <a:cubicBezTo>
                      <a:pt x="143" y="499"/>
                      <a:pt x="147" y="496"/>
                      <a:pt x="148" y="492"/>
                    </a:cubicBezTo>
                    <a:cubicBezTo>
                      <a:pt x="146" y="493"/>
                      <a:pt x="144" y="493"/>
                      <a:pt x="142" y="493"/>
                    </a:cubicBezTo>
                    <a:close/>
                    <a:moveTo>
                      <a:pt x="142" y="83"/>
                    </a:moveTo>
                    <a:cubicBezTo>
                      <a:pt x="6" y="83"/>
                      <a:pt x="6" y="83"/>
                      <a:pt x="6" y="83"/>
                    </a:cubicBezTo>
                    <a:cubicBezTo>
                      <a:pt x="4" y="83"/>
                      <a:pt x="2" y="83"/>
                      <a:pt x="0" y="82"/>
                    </a:cubicBezTo>
                    <a:cubicBezTo>
                      <a:pt x="2" y="86"/>
                      <a:pt x="5" y="89"/>
                      <a:pt x="10" y="89"/>
                    </a:cubicBezTo>
                    <a:cubicBezTo>
                      <a:pt x="138" y="89"/>
                      <a:pt x="138" y="89"/>
                      <a:pt x="138" y="89"/>
                    </a:cubicBezTo>
                    <a:cubicBezTo>
                      <a:pt x="143" y="89"/>
                      <a:pt x="147" y="86"/>
                      <a:pt x="148" y="82"/>
                    </a:cubicBezTo>
                    <a:cubicBezTo>
                      <a:pt x="146" y="83"/>
                      <a:pt x="144" y="83"/>
                      <a:pt x="142" y="83"/>
                    </a:cubicBezTo>
                    <a:close/>
                    <a:moveTo>
                      <a:pt x="142" y="985"/>
                    </a:moveTo>
                    <a:cubicBezTo>
                      <a:pt x="6" y="985"/>
                      <a:pt x="6" y="985"/>
                      <a:pt x="6" y="985"/>
                    </a:cubicBezTo>
                    <a:cubicBezTo>
                      <a:pt x="4" y="985"/>
                      <a:pt x="2" y="985"/>
                      <a:pt x="0" y="984"/>
                    </a:cubicBezTo>
                    <a:cubicBezTo>
                      <a:pt x="2" y="988"/>
                      <a:pt x="5" y="991"/>
                      <a:pt x="10" y="991"/>
                    </a:cubicBezTo>
                    <a:cubicBezTo>
                      <a:pt x="138" y="991"/>
                      <a:pt x="138" y="991"/>
                      <a:pt x="138" y="991"/>
                    </a:cubicBezTo>
                    <a:cubicBezTo>
                      <a:pt x="143" y="991"/>
                      <a:pt x="147" y="988"/>
                      <a:pt x="148" y="984"/>
                    </a:cubicBezTo>
                    <a:cubicBezTo>
                      <a:pt x="146" y="985"/>
                      <a:pt x="144" y="985"/>
                      <a:pt x="142" y="985"/>
                    </a:cubicBezTo>
                    <a:close/>
                    <a:moveTo>
                      <a:pt x="142" y="411"/>
                    </a:moveTo>
                    <a:cubicBezTo>
                      <a:pt x="6" y="411"/>
                      <a:pt x="6" y="411"/>
                      <a:pt x="6" y="411"/>
                    </a:cubicBezTo>
                    <a:cubicBezTo>
                      <a:pt x="4" y="411"/>
                      <a:pt x="2" y="411"/>
                      <a:pt x="0" y="410"/>
                    </a:cubicBezTo>
                    <a:cubicBezTo>
                      <a:pt x="2" y="414"/>
                      <a:pt x="5" y="417"/>
                      <a:pt x="10" y="417"/>
                    </a:cubicBezTo>
                    <a:cubicBezTo>
                      <a:pt x="138" y="417"/>
                      <a:pt x="138" y="417"/>
                      <a:pt x="138" y="417"/>
                    </a:cubicBezTo>
                    <a:cubicBezTo>
                      <a:pt x="143" y="417"/>
                      <a:pt x="147" y="414"/>
                      <a:pt x="148" y="410"/>
                    </a:cubicBezTo>
                    <a:cubicBezTo>
                      <a:pt x="146" y="411"/>
                      <a:pt x="144" y="411"/>
                      <a:pt x="142" y="411"/>
                    </a:cubicBezTo>
                    <a:close/>
                    <a:moveTo>
                      <a:pt x="142" y="165"/>
                    </a:moveTo>
                    <a:cubicBezTo>
                      <a:pt x="6" y="165"/>
                      <a:pt x="6" y="165"/>
                      <a:pt x="6" y="165"/>
                    </a:cubicBezTo>
                    <a:cubicBezTo>
                      <a:pt x="4" y="165"/>
                      <a:pt x="2" y="165"/>
                      <a:pt x="0" y="164"/>
                    </a:cubicBezTo>
                    <a:cubicBezTo>
                      <a:pt x="2" y="168"/>
                      <a:pt x="5" y="171"/>
                      <a:pt x="10" y="171"/>
                    </a:cubicBezTo>
                    <a:cubicBezTo>
                      <a:pt x="138" y="171"/>
                      <a:pt x="138" y="171"/>
                      <a:pt x="138" y="171"/>
                    </a:cubicBezTo>
                    <a:cubicBezTo>
                      <a:pt x="143" y="171"/>
                      <a:pt x="147" y="168"/>
                      <a:pt x="148" y="164"/>
                    </a:cubicBezTo>
                    <a:cubicBezTo>
                      <a:pt x="146" y="165"/>
                      <a:pt x="144" y="165"/>
                      <a:pt x="142" y="165"/>
                    </a:cubicBezTo>
                    <a:close/>
                    <a:moveTo>
                      <a:pt x="142" y="329"/>
                    </a:moveTo>
                    <a:cubicBezTo>
                      <a:pt x="6" y="329"/>
                      <a:pt x="6" y="329"/>
                      <a:pt x="6" y="329"/>
                    </a:cubicBezTo>
                    <a:cubicBezTo>
                      <a:pt x="4" y="329"/>
                      <a:pt x="2" y="329"/>
                      <a:pt x="0" y="328"/>
                    </a:cubicBezTo>
                    <a:cubicBezTo>
                      <a:pt x="2" y="332"/>
                      <a:pt x="5" y="335"/>
                      <a:pt x="10" y="335"/>
                    </a:cubicBezTo>
                    <a:cubicBezTo>
                      <a:pt x="138" y="335"/>
                      <a:pt x="138" y="335"/>
                      <a:pt x="138" y="335"/>
                    </a:cubicBezTo>
                    <a:cubicBezTo>
                      <a:pt x="143" y="335"/>
                      <a:pt x="147" y="332"/>
                      <a:pt x="148" y="328"/>
                    </a:cubicBezTo>
                    <a:cubicBezTo>
                      <a:pt x="146" y="329"/>
                      <a:pt x="144" y="329"/>
                      <a:pt x="142" y="329"/>
                    </a:cubicBezTo>
                    <a:close/>
                    <a:moveTo>
                      <a:pt x="142" y="247"/>
                    </a:moveTo>
                    <a:cubicBezTo>
                      <a:pt x="6" y="247"/>
                      <a:pt x="6" y="247"/>
                      <a:pt x="6" y="247"/>
                    </a:cubicBezTo>
                    <a:cubicBezTo>
                      <a:pt x="4" y="247"/>
                      <a:pt x="2" y="247"/>
                      <a:pt x="0" y="246"/>
                    </a:cubicBezTo>
                    <a:cubicBezTo>
                      <a:pt x="2" y="250"/>
                      <a:pt x="5" y="253"/>
                      <a:pt x="10" y="253"/>
                    </a:cubicBezTo>
                    <a:cubicBezTo>
                      <a:pt x="138" y="253"/>
                      <a:pt x="138" y="253"/>
                      <a:pt x="138" y="253"/>
                    </a:cubicBezTo>
                    <a:cubicBezTo>
                      <a:pt x="143" y="253"/>
                      <a:pt x="147" y="250"/>
                      <a:pt x="148" y="246"/>
                    </a:cubicBezTo>
                    <a:cubicBezTo>
                      <a:pt x="146" y="247"/>
                      <a:pt x="144" y="247"/>
                      <a:pt x="142" y="247"/>
                    </a:cubicBezTo>
                    <a:close/>
                  </a:path>
                </a:pathLst>
              </a:custGeom>
              <a:solidFill>
                <a:schemeClr val="tx1">
                  <a:lumMod val="75000"/>
                  <a:lumOff val="2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cxnSp>
          <p:nvCxnSpPr>
            <p:cNvPr id="18" name="直接连接符 17"/>
            <p:cNvCxnSpPr/>
            <p:nvPr/>
          </p:nvCxnSpPr>
          <p:spPr>
            <a:xfrm>
              <a:off x="2808285" y="2130034"/>
              <a:ext cx="2578877" cy="0"/>
            </a:xfrm>
            <a:prstGeom prst="line">
              <a:avLst/>
            </a:prstGeom>
            <a:ln w="3175">
              <a:solidFill>
                <a:srgbClr val="3B476B"/>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808285" y="3519355"/>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08285" y="4937030"/>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804891" y="2130034"/>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804891" y="3519355"/>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804891" y="4937030"/>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4" name="文本框 72"/>
            <p:cNvSpPr txBox="1"/>
            <p:nvPr/>
          </p:nvSpPr>
          <p:spPr>
            <a:xfrm>
              <a:off x="2860346" y="1826966"/>
              <a:ext cx="2400540" cy="436914"/>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300" b="1" dirty="0">
                  <a:solidFill>
                    <a:schemeClr val="tx1">
                      <a:lumMod val="75000"/>
                      <a:lumOff val="25000"/>
                    </a:schemeClr>
                  </a:solidFill>
                  <a:latin typeface="微软雅黑" charset="-122"/>
                  <a:ea typeface="微软雅黑" charset="-122"/>
                </a:rPr>
                <a:t>在工作中知道公司对自己有什么期望</a:t>
              </a:r>
            </a:p>
          </p:txBody>
        </p:sp>
        <p:sp>
          <p:nvSpPr>
            <p:cNvPr id="26" name="文本框 74"/>
            <p:cNvSpPr txBox="1"/>
            <p:nvPr/>
          </p:nvSpPr>
          <p:spPr>
            <a:xfrm>
              <a:off x="2860346" y="3224972"/>
              <a:ext cx="2400540" cy="436914"/>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245" b="1" dirty="0">
                  <a:solidFill>
                    <a:schemeClr val="tx1">
                      <a:lumMod val="75000"/>
                      <a:lumOff val="25000"/>
                    </a:schemeClr>
                  </a:solidFill>
                  <a:latin typeface="微软雅黑" charset="-122"/>
                  <a:ea typeface="微软雅黑" charset="-122"/>
                </a:rPr>
                <a:t>在工作中有机会做自己最擅长做的事</a:t>
              </a:r>
              <a:endParaRPr lang="zh-CN" altLang="en-US" sz="1245" dirty="0">
                <a:solidFill>
                  <a:schemeClr val="tx1">
                    <a:lumMod val="75000"/>
                    <a:lumOff val="25000"/>
                  </a:schemeClr>
                </a:solidFill>
                <a:latin typeface="微软雅黑" charset="-122"/>
                <a:ea typeface="微软雅黑" charset="-122"/>
              </a:endParaRPr>
            </a:p>
          </p:txBody>
        </p:sp>
        <p:sp>
          <p:nvSpPr>
            <p:cNvPr id="30" name="文本框 78"/>
            <p:cNvSpPr txBox="1"/>
            <p:nvPr/>
          </p:nvSpPr>
          <p:spPr>
            <a:xfrm>
              <a:off x="6948449" y="1826962"/>
              <a:ext cx="2400540" cy="436914"/>
            </a:xfrm>
            <a:prstGeom prst="rect">
              <a:avLst/>
            </a:prstGeom>
            <a:noFill/>
          </p:spPr>
          <p:txBody>
            <a:bodyPr wrap="square">
              <a:normAutofit fontScale="95000"/>
            </a:bodyPr>
            <a:lstStyle/>
            <a:p>
              <a:pPr algn="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300" b="1" dirty="0">
                  <a:solidFill>
                    <a:schemeClr val="tx1">
                      <a:lumMod val="75000"/>
                      <a:lumOff val="25000"/>
                    </a:schemeClr>
                  </a:solidFill>
                  <a:latin typeface="微软雅黑" charset="-122"/>
                  <a:ea typeface="微软雅黑" charset="-122"/>
                </a:rPr>
                <a:t>在工作中自己的意见一定有人听取</a:t>
              </a:r>
            </a:p>
          </p:txBody>
        </p:sp>
        <p:sp>
          <p:nvSpPr>
            <p:cNvPr id="32" name="文本框 80"/>
            <p:cNvSpPr txBox="1"/>
            <p:nvPr/>
          </p:nvSpPr>
          <p:spPr>
            <a:xfrm>
              <a:off x="6965836" y="3224978"/>
              <a:ext cx="2400540" cy="436914"/>
            </a:xfrm>
            <a:prstGeom prst="rect">
              <a:avLst/>
            </a:prstGeom>
            <a:noFill/>
          </p:spPr>
          <p:txBody>
            <a:bodyPr wrap="square">
              <a:normAutofit fontScale="95000"/>
            </a:bodyPr>
            <a:lstStyle/>
            <a:p>
              <a:pPr algn="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300" b="1" dirty="0">
                  <a:solidFill>
                    <a:schemeClr val="tx1">
                      <a:lumMod val="75000"/>
                      <a:lumOff val="25000"/>
                    </a:schemeClr>
                  </a:solidFill>
                  <a:latin typeface="微软雅黑" charset="-122"/>
                  <a:ea typeface="微软雅黑" charset="-122"/>
                </a:rPr>
                <a:t>同事们也在致力于做好本职工作</a:t>
              </a:r>
            </a:p>
          </p:txBody>
        </p:sp>
        <p:sp>
          <p:nvSpPr>
            <p:cNvPr id="34" name="文本框 82"/>
            <p:cNvSpPr txBox="1"/>
            <p:nvPr/>
          </p:nvSpPr>
          <p:spPr>
            <a:xfrm>
              <a:off x="6957136" y="3564506"/>
              <a:ext cx="2400540" cy="436914"/>
            </a:xfrm>
            <a:prstGeom prst="rect">
              <a:avLst/>
            </a:prstGeom>
            <a:noFill/>
          </p:spPr>
          <p:txBody>
            <a:bodyPr wrap="square">
              <a:normAutofit fontScale="95000"/>
            </a:bodyPr>
            <a:lstStyle/>
            <a:p>
              <a:pPr algn="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300" b="1" dirty="0">
                  <a:solidFill>
                    <a:schemeClr val="tx1">
                      <a:lumMod val="75000"/>
                      <a:lumOff val="25000"/>
                    </a:schemeClr>
                  </a:solidFill>
                  <a:latin typeface="微软雅黑" charset="-122"/>
                  <a:ea typeface="微软雅黑" charset="-122"/>
                </a:rPr>
                <a:t>在工作中经常会有一个最好的搭档</a:t>
              </a:r>
            </a:p>
          </p:txBody>
        </p:sp>
        <p:grpSp>
          <p:nvGrpSpPr>
            <p:cNvPr id="36" name="组合 35"/>
            <p:cNvGrpSpPr/>
            <p:nvPr/>
          </p:nvGrpSpPr>
          <p:grpSpPr>
            <a:xfrm>
              <a:off x="1808690" y="3229117"/>
              <a:ext cx="827733" cy="540647"/>
              <a:chOff x="1356518" y="2695642"/>
              <a:chExt cx="620800" cy="405485"/>
            </a:xfrm>
          </p:grpSpPr>
          <p:grpSp>
            <p:nvGrpSpPr>
              <p:cNvPr id="37" name="组合 61"/>
              <p:cNvGrpSpPr/>
              <p:nvPr/>
            </p:nvGrpSpPr>
            <p:grpSpPr>
              <a:xfrm>
                <a:off x="1356518" y="2695642"/>
                <a:ext cx="620800" cy="405485"/>
                <a:chOff x="1588" y="2074863"/>
                <a:chExt cx="627062" cy="409575"/>
              </a:xfrm>
            </p:grpSpPr>
            <p:sp>
              <p:nvSpPr>
                <p:cNvPr id="64" name="任意多边形: 形状 63"/>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5" name="任意多边形: 形状 64"/>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63" name="任意多边形: 形状 62"/>
              <p:cNvSpPr/>
              <p:nvPr/>
            </p:nvSpPr>
            <p:spPr bwMode="auto">
              <a:xfrm>
                <a:off x="1590372" y="2799734"/>
                <a:ext cx="250077" cy="194504"/>
              </a:xfrm>
              <a:custGeom>
                <a:avLst/>
                <a:gdLst>
                  <a:gd name="T0" fmla="*/ 26 w 80"/>
                  <a:gd name="T1" fmla="*/ 35 h 60"/>
                  <a:gd name="T2" fmla="*/ 25 w 80"/>
                  <a:gd name="T3" fmla="*/ 25 h 60"/>
                  <a:gd name="T4" fmla="*/ 12 w 80"/>
                  <a:gd name="T5" fmla="*/ 25 h 60"/>
                  <a:gd name="T6" fmla="*/ 5 w 80"/>
                  <a:gd name="T7" fmla="*/ 35 h 60"/>
                  <a:gd name="T8" fmla="*/ 25 w 80"/>
                  <a:gd name="T9" fmla="*/ 36 h 60"/>
                  <a:gd name="T10" fmla="*/ 24 w 80"/>
                  <a:gd name="T11" fmla="*/ 27 h 60"/>
                  <a:gd name="T12" fmla="*/ 8 w 80"/>
                  <a:gd name="T13" fmla="*/ 34 h 60"/>
                  <a:gd name="T14" fmla="*/ 18 w 80"/>
                  <a:gd name="T15" fmla="*/ 39 h 60"/>
                  <a:gd name="T16" fmla="*/ 13 w 80"/>
                  <a:gd name="T17" fmla="*/ 41 h 60"/>
                  <a:gd name="T18" fmla="*/ 13 w 80"/>
                  <a:gd name="T19" fmla="*/ 38 h 60"/>
                  <a:gd name="T20" fmla="*/ 18 w 80"/>
                  <a:gd name="T21" fmla="*/ 39 h 60"/>
                  <a:gd name="T22" fmla="*/ 73 w 80"/>
                  <a:gd name="T23" fmla="*/ 42 h 60"/>
                  <a:gd name="T24" fmla="*/ 79 w 80"/>
                  <a:gd name="T25" fmla="*/ 20 h 60"/>
                  <a:gd name="T26" fmla="*/ 74 w 80"/>
                  <a:gd name="T27" fmla="*/ 20 h 60"/>
                  <a:gd name="T28" fmla="*/ 53 w 80"/>
                  <a:gd name="T29" fmla="*/ 0 h 60"/>
                  <a:gd name="T30" fmla="*/ 33 w 80"/>
                  <a:gd name="T31" fmla="*/ 13 h 60"/>
                  <a:gd name="T32" fmla="*/ 25 w 80"/>
                  <a:gd name="T33" fmla="*/ 12 h 60"/>
                  <a:gd name="T34" fmla="*/ 25 w 80"/>
                  <a:gd name="T35" fmla="*/ 15 h 60"/>
                  <a:gd name="T36" fmla="*/ 32 w 80"/>
                  <a:gd name="T37" fmla="*/ 21 h 60"/>
                  <a:gd name="T38" fmla="*/ 35 w 80"/>
                  <a:gd name="T39" fmla="*/ 42 h 60"/>
                  <a:gd name="T40" fmla="*/ 55 w 80"/>
                  <a:gd name="T41" fmla="*/ 43 h 60"/>
                  <a:gd name="T42" fmla="*/ 31 w 80"/>
                  <a:gd name="T43" fmla="*/ 45 h 60"/>
                  <a:gd name="T44" fmla="*/ 29 w 80"/>
                  <a:gd name="T45" fmla="*/ 20 h 60"/>
                  <a:gd name="T46" fmla="*/ 9 w 80"/>
                  <a:gd name="T47" fmla="*/ 20 h 60"/>
                  <a:gd name="T48" fmla="*/ 0 w 80"/>
                  <a:gd name="T49" fmla="*/ 35 h 60"/>
                  <a:gd name="T50" fmla="*/ 0 w 80"/>
                  <a:gd name="T51" fmla="*/ 52 h 60"/>
                  <a:gd name="T52" fmla="*/ 8 w 80"/>
                  <a:gd name="T53" fmla="*/ 54 h 60"/>
                  <a:gd name="T54" fmla="*/ 24 w 80"/>
                  <a:gd name="T55" fmla="*/ 54 h 60"/>
                  <a:gd name="T56" fmla="*/ 57 w 80"/>
                  <a:gd name="T57" fmla="*/ 60 h 60"/>
                  <a:gd name="T58" fmla="*/ 75 w 80"/>
                  <a:gd name="T59" fmla="*/ 54 h 60"/>
                  <a:gd name="T60" fmla="*/ 76 w 80"/>
                  <a:gd name="T61" fmla="*/ 46 h 60"/>
                  <a:gd name="T62" fmla="*/ 62 w 80"/>
                  <a:gd name="T63" fmla="*/ 45 h 60"/>
                  <a:gd name="T64" fmla="*/ 72 w 80"/>
                  <a:gd name="T65" fmla="*/ 43 h 60"/>
                  <a:gd name="T66" fmla="*/ 24 w 80"/>
                  <a:gd name="T67" fmla="*/ 51 h 60"/>
                  <a:gd name="T68" fmla="*/ 29 w 80"/>
                  <a:gd name="T69" fmla="*/ 48 h 60"/>
                  <a:gd name="T70" fmla="*/ 49 w 80"/>
                  <a:gd name="T71" fmla="*/ 51 h 60"/>
                  <a:gd name="T72" fmla="*/ 11 w 80"/>
                  <a:gd name="T73" fmla="*/ 23 h 60"/>
                  <a:gd name="T74" fmla="*/ 28 w 80"/>
                  <a:gd name="T75" fmla="*/ 45 h 60"/>
                  <a:gd name="T76" fmla="*/ 16 w 80"/>
                  <a:gd name="T77" fmla="*/ 43 h 60"/>
                  <a:gd name="T78" fmla="*/ 3 w 80"/>
                  <a:gd name="T79" fmla="*/ 45 h 60"/>
                  <a:gd name="T80" fmla="*/ 3 w 80"/>
                  <a:gd name="T81" fmla="*/ 48 h 60"/>
                  <a:gd name="T82" fmla="*/ 8 w 80"/>
                  <a:gd name="T83" fmla="*/ 51 h 60"/>
                  <a:gd name="T84" fmla="*/ 3 w 80"/>
                  <a:gd name="T85" fmla="*/ 48 h 60"/>
                  <a:gd name="T86" fmla="*/ 12 w 80"/>
                  <a:gd name="T87" fmla="*/ 51 h 60"/>
                  <a:gd name="T88" fmla="*/ 21 w 80"/>
                  <a:gd name="T89" fmla="*/ 51 h 60"/>
                  <a:gd name="T90" fmla="*/ 57 w 80"/>
                  <a:gd name="T91" fmla="*/ 56 h 60"/>
                  <a:gd name="T92" fmla="*/ 57 w 80"/>
                  <a:gd name="T93" fmla="*/ 47 h 60"/>
                  <a:gd name="T94" fmla="*/ 57 w 80"/>
                  <a:gd name="T95" fmla="*/ 56 h 60"/>
                  <a:gd name="T96" fmla="*/ 65 w 80"/>
                  <a:gd name="T97" fmla="*/ 51 h 60"/>
                  <a:gd name="T98" fmla="*/ 73 w 80"/>
                  <a:gd name="T99" fmla="*/ 48 h 60"/>
                  <a:gd name="T100" fmla="*/ 54 w 80"/>
                  <a:gd name="T101" fmla="*/ 3 h 60"/>
                  <a:gd name="T102" fmla="*/ 38 w 80"/>
                  <a:gd name="T103" fmla="*/ 20 h 60"/>
                  <a:gd name="T104" fmla="*/ 35 w 80"/>
                  <a:gd name="T105" fmla="*/ 23 h 60"/>
                  <a:gd name="T106" fmla="*/ 71 w 80"/>
                  <a:gd name="T107" fmla="*/ 40 h 60"/>
                  <a:gd name="T108" fmla="*/ 35 w 80"/>
                  <a:gd name="T10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60">
                    <a:moveTo>
                      <a:pt x="25" y="36"/>
                    </a:moveTo>
                    <a:cubicBezTo>
                      <a:pt x="25" y="36"/>
                      <a:pt x="26" y="35"/>
                      <a:pt x="26" y="35"/>
                    </a:cubicBezTo>
                    <a:cubicBezTo>
                      <a:pt x="26" y="26"/>
                      <a:pt x="26" y="26"/>
                      <a:pt x="26" y="26"/>
                    </a:cubicBezTo>
                    <a:cubicBezTo>
                      <a:pt x="26" y="25"/>
                      <a:pt x="25" y="25"/>
                      <a:pt x="25" y="25"/>
                    </a:cubicBezTo>
                    <a:cubicBezTo>
                      <a:pt x="13" y="25"/>
                      <a:pt x="13" y="25"/>
                      <a:pt x="13" y="25"/>
                    </a:cubicBezTo>
                    <a:cubicBezTo>
                      <a:pt x="13" y="25"/>
                      <a:pt x="13" y="25"/>
                      <a:pt x="12" y="25"/>
                    </a:cubicBezTo>
                    <a:cubicBezTo>
                      <a:pt x="5" y="34"/>
                      <a:pt x="5" y="34"/>
                      <a:pt x="5" y="34"/>
                    </a:cubicBezTo>
                    <a:cubicBezTo>
                      <a:pt x="5" y="34"/>
                      <a:pt x="5" y="35"/>
                      <a:pt x="5" y="35"/>
                    </a:cubicBezTo>
                    <a:cubicBezTo>
                      <a:pt x="6" y="36"/>
                      <a:pt x="6" y="36"/>
                      <a:pt x="6" y="36"/>
                    </a:cubicBezTo>
                    <a:lnTo>
                      <a:pt x="25" y="36"/>
                    </a:lnTo>
                    <a:close/>
                    <a:moveTo>
                      <a:pt x="14" y="27"/>
                    </a:moveTo>
                    <a:cubicBezTo>
                      <a:pt x="24" y="27"/>
                      <a:pt x="24" y="27"/>
                      <a:pt x="24" y="27"/>
                    </a:cubicBezTo>
                    <a:cubicBezTo>
                      <a:pt x="24" y="34"/>
                      <a:pt x="24" y="34"/>
                      <a:pt x="24" y="34"/>
                    </a:cubicBezTo>
                    <a:cubicBezTo>
                      <a:pt x="8" y="34"/>
                      <a:pt x="8" y="34"/>
                      <a:pt x="8" y="34"/>
                    </a:cubicBezTo>
                    <a:lnTo>
                      <a:pt x="14" y="27"/>
                    </a:lnTo>
                    <a:close/>
                    <a:moveTo>
                      <a:pt x="18" y="39"/>
                    </a:moveTo>
                    <a:cubicBezTo>
                      <a:pt x="18" y="40"/>
                      <a:pt x="17" y="41"/>
                      <a:pt x="16" y="41"/>
                    </a:cubicBezTo>
                    <a:cubicBezTo>
                      <a:pt x="13" y="41"/>
                      <a:pt x="13" y="41"/>
                      <a:pt x="13" y="41"/>
                    </a:cubicBezTo>
                    <a:cubicBezTo>
                      <a:pt x="12" y="41"/>
                      <a:pt x="12" y="40"/>
                      <a:pt x="12" y="39"/>
                    </a:cubicBezTo>
                    <a:cubicBezTo>
                      <a:pt x="12" y="38"/>
                      <a:pt x="12" y="38"/>
                      <a:pt x="13" y="38"/>
                    </a:cubicBezTo>
                    <a:cubicBezTo>
                      <a:pt x="16" y="38"/>
                      <a:pt x="16" y="38"/>
                      <a:pt x="16" y="38"/>
                    </a:cubicBezTo>
                    <a:cubicBezTo>
                      <a:pt x="17" y="38"/>
                      <a:pt x="18" y="38"/>
                      <a:pt x="18" y="39"/>
                    </a:cubicBezTo>
                    <a:close/>
                    <a:moveTo>
                      <a:pt x="72" y="43"/>
                    </a:moveTo>
                    <a:cubicBezTo>
                      <a:pt x="73" y="43"/>
                      <a:pt x="73" y="43"/>
                      <a:pt x="73" y="42"/>
                    </a:cubicBezTo>
                    <a:cubicBezTo>
                      <a:pt x="80" y="21"/>
                      <a:pt x="80" y="21"/>
                      <a:pt x="80" y="21"/>
                    </a:cubicBezTo>
                    <a:cubicBezTo>
                      <a:pt x="80" y="21"/>
                      <a:pt x="80" y="21"/>
                      <a:pt x="79" y="20"/>
                    </a:cubicBezTo>
                    <a:cubicBezTo>
                      <a:pt x="79" y="20"/>
                      <a:pt x="79" y="20"/>
                      <a:pt x="78" y="20"/>
                    </a:cubicBezTo>
                    <a:cubicBezTo>
                      <a:pt x="74" y="20"/>
                      <a:pt x="74" y="20"/>
                      <a:pt x="74" y="20"/>
                    </a:cubicBezTo>
                    <a:cubicBezTo>
                      <a:pt x="55" y="0"/>
                      <a:pt x="55" y="0"/>
                      <a:pt x="55" y="0"/>
                    </a:cubicBezTo>
                    <a:cubicBezTo>
                      <a:pt x="55" y="0"/>
                      <a:pt x="54" y="0"/>
                      <a:pt x="53" y="0"/>
                    </a:cubicBezTo>
                    <a:cubicBezTo>
                      <a:pt x="34" y="19"/>
                      <a:pt x="34" y="19"/>
                      <a:pt x="34" y="19"/>
                    </a:cubicBezTo>
                    <a:cubicBezTo>
                      <a:pt x="33" y="13"/>
                      <a:pt x="33" y="13"/>
                      <a:pt x="33" y="13"/>
                    </a:cubicBezTo>
                    <a:cubicBezTo>
                      <a:pt x="33" y="12"/>
                      <a:pt x="33" y="12"/>
                      <a:pt x="32" y="12"/>
                    </a:cubicBezTo>
                    <a:cubicBezTo>
                      <a:pt x="25" y="12"/>
                      <a:pt x="25" y="12"/>
                      <a:pt x="25" y="12"/>
                    </a:cubicBezTo>
                    <a:cubicBezTo>
                      <a:pt x="24" y="12"/>
                      <a:pt x="23" y="13"/>
                      <a:pt x="23" y="13"/>
                    </a:cubicBezTo>
                    <a:cubicBezTo>
                      <a:pt x="23" y="14"/>
                      <a:pt x="24" y="15"/>
                      <a:pt x="25" y="15"/>
                    </a:cubicBezTo>
                    <a:cubicBezTo>
                      <a:pt x="31" y="15"/>
                      <a:pt x="31" y="15"/>
                      <a:pt x="31" y="15"/>
                    </a:cubicBezTo>
                    <a:cubicBezTo>
                      <a:pt x="32" y="21"/>
                      <a:pt x="32" y="21"/>
                      <a:pt x="32" y="21"/>
                    </a:cubicBezTo>
                    <a:cubicBezTo>
                      <a:pt x="32" y="21"/>
                      <a:pt x="32" y="21"/>
                      <a:pt x="32" y="21"/>
                    </a:cubicBezTo>
                    <a:cubicBezTo>
                      <a:pt x="35" y="42"/>
                      <a:pt x="35" y="42"/>
                      <a:pt x="35" y="42"/>
                    </a:cubicBezTo>
                    <a:cubicBezTo>
                      <a:pt x="35" y="43"/>
                      <a:pt x="36" y="43"/>
                      <a:pt x="36" y="43"/>
                    </a:cubicBezTo>
                    <a:cubicBezTo>
                      <a:pt x="55" y="43"/>
                      <a:pt x="55" y="43"/>
                      <a:pt x="55" y="43"/>
                    </a:cubicBezTo>
                    <a:cubicBezTo>
                      <a:pt x="54" y="43"/>
                      <a:pt x="53" y="44"/>
                      <a:pt x="52" y="45"/>
                    </a:cubicBezTo>
                    <a:cubicBezTo>
                      <a:pt x="31" y="45"/>
                      <a:pt x="31" y="45"/>
                      <a:pt x="31" y="45"/>
                    </a:cubicBezTo>
                    <a:cubicBezTo>
                      <a:pt x="31" y="21"/>
                      <a:pt x="31" y="21"/>
                      <a:pt x="31" y="21"/>
                    </a:cubicBezTo>
                    <a:cubicBezTo>
                      <a:pt x="31" y="20"/>
                      <a:pt x="30" y="20"/>
                      <a:pt x="29" y="20"/>
                    </a:cubicBezTo>
                    <a:cubicBezTo>
                      <a:pt x="11" y="20"/>
                      <a:pt x="11" y="20"/>
                      <a:pt x="11" y="20"/>
                    </a:cubicBezTo>
                    <a:cubicBezTo>
                      <a:pt x="10" y="20"/>
                      <a:pt x="10" y="20"/>
                      <a:pt x="9" y="20"/>
                    </a:cubicBezTo>
                    <a:cubicBezTo>
                      <a:pt x="0" y="34"/>
                      <a:pt x="0" y="34"/>
                      <a:pt x="0" y="34"/>
                    </a:cubicBezTo>
                    <a:cubicBezTo>
                      <a:pt x="0" y="34"/>
                      <a:pt x="0" y="34"/>
                      <a:pt x="0" y="35"/>
                    </a:cubicBezTo>
                    <a:cubicBezTo>
                      <a:pt x="0" y="46"/>
                      <a:pt x="0" y="46"/>
                      <a:pt x="0" y="46"/>
                    </a:cubicBezTo>
                    <a:cubicBezTo>
                      <a:pt x="0" y="52"/>
                      <a:pt x="0" y="52"/>
                      <a:pt x="0" y="52"/>
                    </a:cubicBezTo>
                    <a:cubicBezTo>
                      <a:pt x="0" y="53"/>
                      <a:pt x="0" y="54"/>
                      <a:pt x="1" y="54"/>
                    </a:cubicBezTo>
                    <a:cubicBezTo>
                      <a:pt x="8" y="54"/>
                      <a:pt x="8" y="54"/>
                      <a:pt x="8" y="54"/>
                    </a:cubicBezTo>
                    <a:cubicBezTo>
                      <a:pt x="9" y="57"/>
                      <a:pt x="13" y="60"/>
                      <a:pt x="16" y="60"/>
                    </a:cubicBezTo>
                    <a:cubicBezTo>
                      <a:pt x="20" y="60"/>
                      <a:pt x="23" y="57"/>
                      <a:pt x="24" y="54"/>
                    </a:cubicBezTo>
                    <a:cubicBezTo>
                      <a:pt x="49" y="54"/>
                      <a:pt x="49" y="54"/>
                      <a:pt x="49" y="54"/>
                    </a:cubicBezTo>
                    <a:cubicBezTo>
                      <a:pt x="50" y="57"/>
                      <a:pt x="53" y="60"/>
                      <a:pt x="57" y="60"/>
                    </a:cubicBezTo>
                    <a:cubicBezTo>
                      <a:pt x="61" y="60"/>
                      <a:pt x="64" y="57"/>
                      <a:pt x="65" y="54"/>
                    </a:cubicBezTo>
                    <a:cubicBezTo>
                      <a:pt x="75" y="54"/>
                      <a:pt x="75" y="54"/>
                      <a:pt x="75" y="54"/>
                    </a:cubicBezTo>
                    <a:cubicBezTo>
                      <a:pt x="75" y="54"/>
                      <a:pt x="76" y="53"/>
                      <a:pt x="76" y="52"/>
                    </a:cubicBezTo>
                    <a:cubicBezTo>
                      <a:pt x="76" y="46"/>
                      <a:pt x="76" y="46"/>
                      <a:pt x="76" y="46"/>
                    </a:cubicBezTo>
                    <a:cubicBezTo>
                      <a:pt x="76" y="45"/>
                      <a:pt x="75" y="45"/>
                      <a:pt x="75" y="45"/>
                    </a:cubicBezTo>
                    <a:cubicBezTo>
                      <a:pt x="62" y="45"/>
                      <a:pt x="62" y="45"/>
                      <a:pt x="62" y="45"/>
                    </a:cubicBezTo>
                    <a:cubicBezTo>
                      <a:pt x="61" y="44"/>
                      <a:pt x="60" y="43"/>
                      <a:pt x="59" y="43"/>
                    </a:cubicBezTo>
                    <a:lnTo>
                      <a:pt x="72" y="43"/>
                    </a:lnTo>
                    <a:close/>
                    <a:moveTo>
                      <a:pt x="49" y="51"/>
                    </a:moveTo>
                    <a:cubicBezTo>
                      <a:pt x="24" y="51"/>
                      <a:pt x="24" y="51"/>
                      <a:pt x="24" y="51"/>
                    </a:cubicBezTo>
                    <a:cubicBezTo>
                      <a:pt x="24" y="50"/>
                      <a:pt x="24" y="49"/>
                      <a:pt x="24" y="48"/>
                    </a:cubicBezTo>
                    <a:cubicBezTo>
                      <a:pt x="29" y="48"/>
                      <a:pt x="29" y="48"/>
                      <a:pt x="29" y="48"/>
                    </a:cubicBezTo>
                    <a:cubicBezTo>
                      <a:pt x="49" y="48"/>
                      <a:pt x="49" y="48"/>
                      <a:pt x="49" y="48"/>
                    </a:cubicBezTo>
                    <a:cubicBezTo>
                      <a:pt x="49" y="49"/>
                      <a:pt x="49" y="50"/>
                      <a:pt x="49" y="51"/>
                    </a:cubicBezTo>
                    <a:close/>
                    <a:moveTo>
                      <a:pt x="3" y="35"/>
                    </a:moveTo>
                    <a:cubicBezTo>
                      <a:pt x="11" y="23"/>
                      <a:pt x="11" y="23"/>
                      <a:pt x="11" y="23"/>
                    </a:cubicBezTo>
                    <a:cubicBezTo>
                      <a:pt x="28" y="23"/>
                      <a:pt x="28" y="23"/>
                      <a:pt x="28" y="23"/>
                    </a:cubicBezTo>
                    <a:cubicBezTo>
                      <a:pt x="28" y="45"/>
                      <a:pt x="28" y="45"/>
                      <a:pt x="28" y="45"/>
                    </a:cubicBezTo>
                    <a:cubicBezTo>
                      <a:pt x="21" y="45"/>
                      <a:pt x="21" y="45"/>
                      <a:pt x="21" y="45"/>
                    </a:cubicBezTo>
                    <a:cubicBezTo>
                      <a:pt x="20" y="44"/>
                      <a:pt x="18" y="43"/>
                      <a:pt x="16" y="43"/>
                    </a:cubicBezTo>
                    <a:cubicBezTo>
                      <a:pt x="14" y="43"/>
                      <a:pt x="13" y="44"/>
                      <a:pt x="11" y="45"/>
                    </a:cubicBezTo>
                    <a:cubicBezTo>
                      <a:pt x="3" y="45"/>
                      <a:pt x="3" y="45"/>
                      <a:pt x="3" y="45"/>
                    </a:cubicBezTo>
                    <a:lnTo>
                      <a:pt x="3" y="35"/>
                    </a:lnTo>
                    <a:close/>
                    <a:moveTo>
                      <a:pt x="3" y="48"/>
                    </a:moveTo>
                    <a:cubicBezTo>
                      <a:pt x="9" y="48"/>
                      <a:pt x="9" y="48"/>
                      <a:pt x="9" y="48"/>
                    </a:cubicBezTo>
                    <a:cubicBezTo>
                      <a:pt x="8" y="49"/>
                      <a:pt x="8" y="50"/>
                      <a:pt x="8" y="51"/>
                    </a:cubicBezTo>
                    <a:cubicBezTo>
                      <a:pt x="3" y="51"/>
                      <a:pt x="3" y="51"/>
                      <a:pt x="3" y="51"/>
                    </a:cubicBezTo>
                    <a:lnTo>
                      <a:pt x="3" y="48"/>
                    </a:lnTo>
                    <a:close/>
                    <a:moveTo>
                      <a:pt x="16" y="56"/>
                    </a:moveTo>
                    <a:cubicBezTo>
                      <a:pt x="14" y="56"/>
                      <a:pt x="12" y="54"/>
                      <a:pt x="12" y="51"/>
                    </a:cubicBezTo>
                    <a:cubicBezTo>
                      <a:pt x="12" y="49"/>
                      <a:pt x="14" y="47"/>
                      <a:pt x="16" y="47"/>
                    </a:cubicBezTo>
                    <a:cubicBezTo>
                      <a:pt x="19" y="47"/>
                      <a:pt x="21" y="49"/>
                      <a:pt x="21" y="51"/>
                    </a:cubicBezTo>
                    <a:cubicBezTo>
                      <a:pt x="21" y="54"/>
                      <a:pt x="19" y="56"/>
                      <a:pt x="16" y="56"/>
                    </a:cubicBezTo>
                    <a:close/>
                    <a:moveTo>
                      <a:pt x="57" y="56"/>
                    </a:moveTo>
                    <a:cubicBezTo>
                      <a:pt x="55" y="56"/>
                      <a:pt x="53" y="54"/>
                      <a:pt x="53" y="51"/>
                    </a:cubicBezTo>
                    <a:cubicBezTo>
                      <a:pt x="53" y="49"/>
                      <a:pt x="55" y="47"/>
                      <a:pt x="57" y="47"/>
                    </a:cubicBezTo>
                    <a:cubicBezTo>
                      <a:pt x="59" y="47"/>
                      <a:pt x="61" y="49"/>
                      <a:pt x="61" y="51"/>
                    </a:cubicBezTo>
                    <a:cubicBezTo>
                      <a:pt x="61" y="54"/>
                      <a:pt x="59" y="56"/>
                      <a:pt x="57" y="56"/>
                    </a:cubicBezTo>
                    <a:close/>
                    <a:moveTo>
                      <a:pt x="73" y="51"/>
                    </a:moveTo>
                    <a:cubicBezTo>
                      <a:pt x="65" y="51"/>
                      <a:pt x="65" y="51"/>
                      <a:pt x="65" y="51"/>
                    </a:cubicBezTo>
                    <a:cubicBezTo>
                      <a:pt x="65" y="50"/>
                      <a:pt x="65" y="49"/>
                      <a:pt x="64" y="48"/>
                    </a:cubicBezTo>
                    <a:cubicBezTo>
                      <a:pt x="73" y="48"/>
                      <a:pt x="73" y="48"/>
                      <a:pt x="73" y="48"/>
                    </a:cubicBezTo>
                    <a:lnTo>
                      <a:pt x="73" y="51"/>
                    </a:lnTo>
                    <a:close/>
                    <a:moveTo>
                      <a:pt x="54" y="3"/>
                    </a:moveTo>
                    <a:cubicBezTo>
                      <a:pt x="70" y="20"/>
                      <a:pt x="70" y="20"/>
                      <a:pt x="70" y="20"/>
                    </a:cubicBezTo>
                    <a:cubicBezTo>
                      <a:pt x="38" y="20"/>
                      <a:pt x="38" y="20"/>
                      <a:pt x="38" y="20"/>
                    </a:cubicBezTo>
                    <a:lnTo>
                      <a:pt x="54" y="3"/>
                    </a:lnTo>
                    <a:close/>
                    <a:moveTo>
                      <a:pt x="35" y="23"/>
                    </a:moveTo>
                    <a:cubicBezTo>
                      <a:pt x="76" y="23"/>
                      <a:pt x="76" y="23"/>
                      <a:pt x="76" y="23"/>
                    </a:cubicBezTo>
                    <a:cubicBezTo>
                      <a:pt x="71" y="40"/>
                      <a:pt x="71" y="40"/>
                      <a:pt x="71" y="40"/>
                    </a:cubicBezTo>
                    <a:cubicBezTo>
                      <a:pt x="38" y="40"/>
                      <a:pt x="38" y="40"/>
                      <a:pt x="38" y="40"/>
                    </a:cubicBezTo>
                    <a:lnTo>
                      <a:pt x="35" y="23"/>
                    </a:ln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39" name="组合 36"/>
            <p:cNvGrpSpPr/>
            <p:nvPr/>
          </p:nvGrpSpPr>
          <p:grpSpPr>
            <a:xfrm>
              <a:off x="9673745" y="4621991"/>
              <a:ext cx="827733" cy="540645"/>
              <a:chOff x="7255309" y="3740298"/>
              <a:chExt cx="620800" cy="405484"/>
            </a:xfrm>
          </p:grpSpPr>
          <p:grpSp>
            <p:nvGrpSpPr>
              <p:cNvPr id="41" name="组合 57"/>
              <p:cNvGrpSpPr/>
              <p:nvPr/>
            </p:nvGrpSpPr>
            <p:grpSpPr>
              <a:xfrm flipH="1">
                <a:off x="7255309" y="3740298"/>
                <a:ext cx="620800" cy="405484"/>
                <a:chOff x="1588" y="2074863"/>
                <a:chExt cx="627062" cy="409575"/>
              </a:xfrm>
            </p:grpSpPr>
            <p:sp>
              <p:nvSpPr>
                <p:cNvPr id="2" name="任意多边形: 形状 59"/>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1" name="任意多边形: 形状 60"/>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38" name="任意多边形: 形状 58"/>
              <p:cNvSpPr/>
              <p:nvPr/>
            </p:nvSpPr>
            <p:spPr bwMode="auto">
              <a:xfrm>
                <a:off x="7403295" y="3860271"/>
                <a:ext cx="227583" cy="194504"/>
              </a:xfrm>
              <a:custGeom>
                <a:avLst/>
                <a:gdLst>
                  <a:gd name="T0" fmla="*/ 64 w 73"/>
                  <a:gd name="T1" fmla="*/ 20 h 60"/>
                  <a:gd name="T2" fmla="*/ 65 w 73"/>
                  <a:gd name="T3" fmla="*/ 7 h 60"/>
                  <a:gd name="T4" fmla="*/ 54 w 73"/>
                  <a:gd name="T5" fmla="*/ 6 h 60"/>
                  <a:gd name="T6" fmla="*/ 48 w 73"/>
                  <a:gd name="T7" fmla="*/ 19 h 60"/>
                  <a:gd name="T8" fmla="*/ 50 w 73"/>
                  <a:gd name="T9" fmla="*/ 12 h 60"/>
                  <a:gd name="T10" fmla="*/ 63 w 73"/>
                  <a:gd name="T11" fmla="*/ 8 h 60"/>
                  <a:gd name="T12" fmla="*/ 50 w 73"/>
                  <a:gd name="T13" fmla="*/ 18 h 60"/>
                  <a:gd name="T14" fmla="*/ 72 w 73"/>
                  <a:gd name="T15" fmla="*/ 0 h 60"/>
                  <a:gd name="T16" fmla="*/ 42 w 73"/>
                  <a:gd name="T17" fmla="*/ 12 h 60"/>
                  <a:gd name="T18" fmla="*/ 22 w 73"/>
                  <a:gd name="T19" fmla="*/ 23 h 60"/>
                  <a:gd name="T20" fmla="*/ 23 w 73"/>
                  <a:gd name="T21" fmla="*/ 17 h 60"/>
                  <a:gd name="T22" fmla="*/ 24 w 73"/>
                  <a:gd name="T23" fmla="*/ 11 h 60"/>
                  <a:gd name="T24" fmla="*/ 10 w 73"/>
                  <a:gd name="T25" fmla="*/ 9 h 60"/>
                  <a:gd name="T26" fmla="*/ 9 w 73"/>
                  <a:gd name="T27" fmla="*/ 15 h 60"/>
                  <a:gd name="T28" fmla="*/ 12 w 73"/>
                  <a:gd name="T29" fmla="*/ 17 h 60"/>
                  <a:gd name="T30" fmla="*/ 6 w 73"/>
                  <a:gd name="T31" fmla="*/ 23 h 60"/>
                  <a:gd name="T32" fmla="*/ 4 w 73"/>
                  <a:gd name="T33" fmla="*/ 38 h 60"/>
                  <a:gd name="T34" fmla="*/ 0 w 73"/>
                  <a:gd name="T35" fmla="*/ 39 h 60"/>
                  <a:gd name="T36" fmla="*/ 1 w 73"/>
                  <a:gd name="T37" fmla="*/ 47 h 60"/>
                  <a:gd name="T38" fmla="*/ 9 w 73"/>
                  <a:gd name="T39" fmla="*/ 49 h 60"/>
                  <a:gd name="T40" fmla="*/ 31 w 73"/>
                  <a:gd name="T41" fmla="*/ 49 h 60"/>
                  <a:gd name="T42" fmla="*/ 43 w 73"/>
                  <a:gd name="T43" fmla="*/ 47 h 60"/>
                  <a:gd name="T44" fmla="*/ 72 w 73"/>
                  <a:gd name="T45" fmla="*/ 47 h 60"/>
                  <a:gd name="T46" fmla="*/ 73 w 73"/>
                  <a:gd name="T47" fmla="*/ 45 h 60"/>
                  <a:gd name="T48" fmla="*/ 72 w 73"/>
                  <a:gd name="T49" fmla="*/ 0 h 60"/>
                  <a:gd name="T50" fmla="*/ 3 w 73"/>
                  <a:gd name="T51" fmla="*/ 44 h 60"/>
                  <a:gd name="T52" fmla="*/ 4 w 73"/>
                  <a:gd name="T53" fmla="*/ 41 h 60"/>
                  <a:gd name="T54" fmla="*/ 27 w 73"/>
                  <a:gd name="T55" fmla="*/ 26 h 60"/>
                  <a:gd name="T56" fmla="*/ 36 w 73"/>
                  <a:gd name="T57" fmla="*/ 32 h 60"/>
                  <a:gd name="T58" fmla="*/ 27 w 73"/>
                  <a:gd name="T59" fmla="*/ 26 h 60"/>
                  <a:gd name="T60" fmla="*/ 21 w 73"/>
                  <a:gd name="T61" fmla="*/ 12 h 60"/>
                  <a:gd name="T62" fmla="*/ 12 w 73"/>
                  <a:gd name="T63" fmla="*/ 14 h 60"/>
                  <a:gd name="T64" fmla="*/ 19 w 73"/>
                  <a:gd name="T65" fmla="*/ 17 h 60"/>
                  <a:gd name="T66" fmla="*/ 15 w 73"/>
                  <a:gd name="T67" fmla="*/ 23 h 60"/>
                  <a:gd name="T68" fmla="*/ 19 w 73"/>
                  <a:gd name="T69" fmla="*/ 17 h 60"/>
                  <a:gd name="T70" fmla="*/ 12 w 73"/>
                  <a:gd name="T71" fmla="*/ 49 h 60"/>
                  <a:gd name="T72" fmla="*/ 28 w 73"/>
                  <a:gd name="T73" fmla="*/ 49 h 60"/>
                  <a:gd name="T74" fmla="*/ 42 w 73"/>
                  <a:gd name="T75" fmla="*/ 44 h 60"/>
                  <a:gd name="T76" fmla="*/ 20 w 73"/>
                  <a:gd name="T77" fmla="*/ 38 h 60"/>
                  <a:gd name="T78" fmla="*/ 10 w 73"/>
                  <a:gd name="T79" fmla="*/ 39 h 60"/>
                  <a:gd name="T80" fmla="*/ 7 w 73"/>
                  <a:gd name="T81" fmla="*/ 38 h 60"/>
                  <a:gd name="T82" fmla="*/ 24 w 73"/>
                  <a:gd name="T83" fmla="*/ 26 h 60"/>
                  <a:gd name="T84" fmla="*/ 25 w 73"/>
                  <a:gd name="T85" fmla="*/ 35 h 60"/>
                  <a:gd name="T86" fmla="*/ 39 w 73"/>
                  <a:gd name="T87" fmla="*/ 34 h 60"/>
                  <a:gd name="T88" fmla="*/ 42 w 73"/>
                  <a:gd name="T89" fmla="*/ 26 h 60"/>
                  <a:gd name="T90" fmla="*/ 54 w 73"/>
                  <a:gd name="T91" fmla="*/ 3 h 60"/>
                  <a:gd name="T92" fmla="*/ 70 w 73"/>
                  <a:gd name="T93" fmla="*/ 39 h 60"/>
                  <a:gd name="T94" fmla="*/ 45 w 73"/>
                  <a:gd name="T95" fmla="*/ 39 h 60"/>
                  <a:gd name="T96" fmla="*/ 54 w 73"/>
                  <a:gd name="T97" fmla="*/ 3 h 60"/>
                  <a:gd name="T98" fmla="*/ 46 w 73"/>
                  <a:gd name="T99" fmla="*/ 45 h 60"/>
                  <a:gd name="T100" fmla="*/ 69 w 73"/>
                  <a:gd name="T101" fmla="*/ 45 h 60"/>
                  <a:gd name="T102" fmla="*/ 58 w 73"/>
                  <a:gd name="T103" fmla="*/ 41 h 60"/>
                  <a:gd name="T104" fmla="*/ 58 w 73"/>
                  <a:gd name="T105" fmla="*/ 49 h 60"/>
                  <a:gd name="T106" fmla="*/ 58 w 73"/>
                  <a:gd name="T107" fmla="*/ 41 h 60"/>
                  <a:gd name="T108" fmla="*/ 55 w 73"/>
                  <a:gd name="T109" fmla="*/ 45 h 60"/>
                  <a:gd name="T110" fmla="*/ 60 w 73"/>
                  <a:gd name="T111" fmla="*/ 45 h 60"/>
                  <a:gd name="T112" fmla="*/ 20 w 73"/>
                  <a:gd name="T113" fmla="*/ 44 h 60"/>
                  <a:gd name="T114" fmla="*/ 20 w 73"/>
                  <a:gd name="T115" fmla="*/ 53 h 60"/>
                  <a:gd name="T116" fmla="*/ 20 w 73"/>
                  <a:gd name="T117" fmla="*/ 44 h 60"/>
                  <a:gd name="T118" fmla="*/ 17 w 73"/>
                  <a:gd name="T119" fmla="*/ 48 h 60"/>
                  <a:gd name="T120" fmla="*/ 22 w 73"/>
                  <a:gd name="T12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0">
                    <a:moveTo>
                      <a:pt x="49" y="20"/>
                    </a:moveTo>
                    <a:cubicBezTo>
                      <a:pt x="64" y="20"/>
                      <a:pt x="64" y="20"/>
                      <a:pt x="64" y="20"/>
                    </a:cubicBezTo>
                    <a:cubicBezTo>
                      <a:pt x="65" y="20"/>
                      <a:pt x="65" y="19"/>
                      <a:pt x="65" y="19"/>
                    </a:cubicBezTo>
                    <a:cubicBezTo>
                      <a:pt x="65" y="7"/>
                      <a:pt x="65" y="7"/>
                      <a:pt x="65" y="7"/>
                    </a:cubicBezTo>
                    <a:cubicBezTo>
                      <a:pt x="65" y="6"/>
                      <a:pt x="65" y="6"/>
                      <a:pt x="64" y="6"/>
                    </a:cubicBezTo>
                    <a:cubicBezTo>
                      <a:pt x="54" y="6"/>
                      <a:pt x="54" y="6"/>
                      <a:pt x="54" y="6"/>
                    </a:cubicBezTo>
                    <a:cubicBezTo>
                      <a:pt x="51" y="6"/>
                      <a:pt x="48" y="9"/>
                      <a:pt x="48" y="12"/>
                    </a:cubicBezTo>
                    <a:cubicBezTo>
                      <a:pt x="48" y="19"/>
                      <a:pt x="48" y="19"/>
                      <a:pt x="48" y="19"/>
                    </a:cubicBezTo>
                    <a:cubicBezTo>
                      <a:pt x="48" y="19"/>
                      <a:pt x="48" y="20"/>
                      <a:pt x="49" y="20"/>
                    </a:cubicBezTo>
                    <a:close/>
                    <a:moveTo>
                      <a:pt x="50" y="12"/>
                    </a:moveTo>
                    <a:cubicBezTo>
                      <a:pt x="50" y="10"/>
                      <a:pt x="52" y="8"/>
                      <a:pt x="54" y="8"/>
                    </a:cubicBezTo>
                    <a:cubicBezTo>
                      <a:pt x="63" y="8"/>
                      <a:pt x="63" y="8"/>
                      <a:pt x="63" y="8"/>
                    </a:cubicBezTo>
                    <a:cubicBezTo>
                      <a:pt x="63" y="18"/>
                      <a:pt x="63" y="18"/>
                      <a:pt x="63" y="18"/>
                    </a:cubicBezTo>
                    <a:cubicBezTo>
                      <a:pt x="50" y="18"/>
                      <a:pt x="50" y="18"/>
                      <a:pt x="50" y="18"/>
                    </a:cubicBezTo>
                    <a:lnTo>
                      <a:pt x="50" y="12"/>
                    </a:lnTo>
                    <a:close/>
                    <a:moveTo>
                      <a:pt x="72" y="0"/>
                    </a:moveTo>
                    <a:cubicBezTo>
                      <a:pt x="54" y="0"/>
                      <a:pt x="54" y="0"/>
                      <a:pt x="54" y="0"/>
                    </a:cubicBezTo>
                    <a:cubicBezTo>
                      <a:pt x="47" y="0"/>
                      <a:pt x="42" y="5"/>
                      <a:pt x="42" y="12"/>
                    </a:cubicBezTo>
                    <a:cubicBezTo>
                      <a:pt x="42" y="23"/>
                      <a:pt x="42" y="23"/>
                      <a:pt x="42" y="23"/>
                    </a:cubicBezTo>
                    <a:cubicBezTo>
                      <a:pt x="22" y="23"/>
                      <a:pt x="22" y="23"/>
                      <a:pt x="22" y="23"/>
                    </a:cubicBezTo>
                    <a:cubicBezTo>
                      <a:pt x="22" y="17"/>
                      <a:pt x="22" y="17"/>
                      <a:pt x="22" y="17"/>
                    </a:cubicBezTo>
                    <a:cubicBezTo>
                      <a:pt x="23" y="17"/>
                      <a:pt x="23" y="17"/>
                      <a:pt x="23" y="17"/>
                    </a:cubicBezTo>
                    <a:cubicBezTo>
                      <a:pt x="23" y="17"/>
                      <a:pt x="24" y="16"/>
                      <a:pt x="24" y="15"/>
                    </a:cubicBezTo>
                    <a:cubicBezTo>
                      <a:pt x="24" y="11"/>
                      <a:pt x="24" y="11"/>
                      <a:pt x="24" y="11"/>
                    </a:cubicBezTo>
                    <a:cubicBezTo>
                      <a:pt x="24" y="10"/>
                      <a:pt x="23" y="9"/>
                      <a:pt x="23" y="9"/>
                    </a:cubicBezTo>
                    <a:cubicBezTo>
                      <a:pt x="10" y="9"/>
                      <a:pt x="10" y="9"/>
                      <a:pt x="10" y="9"/>
                    </a:cubicBezTo>
                    <a:cubicBezTo>
                      <a:pt x="10" y="9"/>
                      <a:pt x="9" y="10"/>
                      <a:pt x="9" y="11"/>
                    </a:cubicBezTo>
                    <a:cubicBezTo>
                      <a:pt x="9" y="15"/>
                      <a:pt x="9" y="15"/>
                      <a:pt x="9" y="15"/>
                    </a:cubicBezTo>
                    <a:cubicBezTo>
                      <a:pt x="9" y="16"/>
                      <a:pt x="10" y="17"/>
                      <a:pt x="10" y="17"/>
                    </a:cubicBezTo>
                    <a:cubicBezTo>
                      <a:pt x="12" y="17"/>
                      <a:pt x="12" y="17"/>
                      <a:pt x="12" y="17"/>
                    </a:cubicBezTo>
                    <a:cubicBezTo>
                      <a:pt x="12" y="23"/>
                      <a:pt x="12" y="23"/>
                      <a:pt x="12" y="23"/>
                    </a:cubicBezTo>
                    <a:cubicBezTo>
                      <a:pt x="6" y="23"/>
                      <a:pt x="6" y="23"/>
                      <a:pt x="6" y="23"/>
                    </a:cubicBezTo>
                    <a:cubicBezTo>
                      <a:pt x="5" y="23"/>
                      <a:pt x="4" y="24"/>
                      <a:pt x="4" y="25"/>
                    </a:cubicBezTo>
                    <a:cubicBezTo>
                      <a:pt x="4" y="38"/>
                      <a:pt x="4" y="38"/>
                      <a:pt x="4" y="38"/>
                    </a:cubicBezTo>
                    <a:cubicBezTo>
                      <a:pt x="1" y="38"/>
                      <a:pt x="1" y="38"/>
                      <a:pt x="1" y="38"/>
                    </a:cubicBezTo>
                    <a:cubicBezTo>
                      <a:pt x="1" y="38"/>
                      <a:pt x="0" y="38"/>
                      <a:pt x="0" y="39"/>
                    </a:cubicBezTo>
                    <a:cubicBezTo>
                      <a:pt x="0" y="45"/>
                      <a:pt x="0" y="45"/>
                      <a:pt x="0" y="45"/>
                    </a:cubicBezTo>
                    <a:cubicBezTo>
                      <a:pt x="0" y="46"/>
                      <a:pt x="1" y="47"/>
                      <a:pt x="1" y="47"/>
                    </a:cubicBezTo>
                    <a:cubicBezTo>
                      <a:pt x="9" y="47"/>
                      <a:pt x="9" y="47"/>
                      <a:pt x="9" y="47"/>
                    </a:cubicBezTo>
                    <a:cubicBezTo>
                      <a:pt x="9" y="47"/>
                      <a:pt x="9" y="48"/>
                      <a:pt x="9" y="49"/>
                    </a:cubicBezTo>
                    <a:cubicBezTo>
                      <a:pt x="9" y="55"/>
                      <a:pt x="14" y="60"/>
                      <a:pt x="20" y="60"/>
                    </a:cubicBezTo>
                    <a:cubicBezTo>
                      <a:pt x="26" y="60"/>
                      <a:pt x="31" y="55"/>
                      <a:pt x="31" y="49"/>
                    </a:cubicBezTo>
                    <a:cubicBezTo>
                      <a:pt x="31" y="48"/>
                      <a:pt x="30" y="47"/>
                      <a:pt x="30" y="47"/>
                    </a:cubicBezTo>
                    <a:cubicBezTo>
                      <a:pt x="43" y="47"/>
                      <a:pt x="43" y="47"/>
                      <a:pt x="43" y="47"/>
                    </a:cubicBezTo>
                    <a:cubicBezTo>
                      <a:pt x="44" y="54"/>
                      <a:pt x="50" y="59"/>
                      <a:pt x="58" y="59"/>
                    </a:cubicBezTo>
                    <a:cubicBezTo>
                      <a:pt x="65" y="59"/>
                      <a:pt x="71" y="54"/>
                      <a:pt x="72" y="47"/>
                    </a:cubicBezTo>
                    <a:cubicBezTo>
                      <a:pt x="72" y="47"/>
                      <a:pt x="72" y="47"/>
                      <a:pt x="72" y="47"/>
                    </a:cubicBezTo>
                    <a:cubicBezTo>
                      <a:pt x="73" y="47"/>
                      <a:pt x="73" y="46"/>
                      <a:pt x="73" y="45"/>
                    </a:cubicBezTo>
                    <a:cubicBezTo>
                      <a:pt x="73" y="1"/>
                      <a:pt x="73" y="1"/>
                      <a:pt x="73" y="1"/>
                    </a:cubicBezTo>
                    <a:cubicBezTo>
                      <a:pt x="73" y="0"/>
                      <a:pt x="73" y="0"/>
                      <a:pt x="72" y="0"/>
                    </a:cubicBezTo>
                    <a:close/>
                    <a:moveTo>
                      <a:pt x="4" y="44"/>
                    </a:moveTo>
                    <a:cubicBezTo>
                      <a:pt x="3" y="44"/>
                      <a:pt x="3" y="44"/>
                      <a:pt x="3" y="44"/>
                    </a:cubicBezTo>
                    <a:cubicBezTo>
                      <a:pt x="3" y="41"/>
                      <a:pt x="3" y="41"/>
                      <a:pt x="3" y="41"/>
                    </a:cubicBezTo>
                    <a:cubicBezTo>
                      <a:pt x="4" y="41"/>
                      <a:pt x="4" y="41"/>
                      <a:pt x="4" y="41"/>
                    </a:cubicBezTo>
                    <a:lnTo>
                      <a:pt x="4" y="44"/>
                    </a:lnTo>
                    <a:close/>
                    <a:moveTo>
                      <a:pt x="27" y="26"/>
                    </a:moveTo>
                    <a:cubicBezTo>
                      <a:pt x="36" y="26"/>
                      <a:pt x="36" y="26"/>
                      <a:pt x="36" y="26"/>
                    </a:cubicBezTo>
                    <a:cubicBezTo>
                      <a:pt x="36" y="32"/>
                      <a:pt x="36" y="32"/>
                      <a:pt x="36" y="32"/>
                    </a:cubicBezTo>
                    <a:cubicBezTo>
                      <a:pt x="27" y="32"/>
                      <a:pt x="27" y="32"/>
                      <a:pt x="27" y="32"/>
                    </a:cubicBezTo>
                    <a:lnTo>
                      <a:pt x="27" y="26"/>
                    </a:lnTo>
                    <a:close/>
                    <a:moveTo>
                      <a:pt x="12" y="12"/>
                    </a:moveTo>
                    <a:cubicBezTo>
                      <a:pt x="21" y="12"/>
                      <a:pt x="21" y="12"/>
                      <a:pt x="21" y="12"/>
                    </a:cubicBezTo>
                    <a:cubicBezTo>
                      <a:pt x="21" y="14"/>
                      <a:pt x="21" y="14"/>
                      <a:pt x="21" y="14"/>
                    </a:cubicBezTo>
                    <a:cubicBezTo>
                      <a:pt x="12" y="14"/>
                      <a:pt x="12" y="14"/>
                      <a:pt x="12" y="14"/>
                    </a:cubicBezTo>
                    <a:lnTo>
                      <a:pt x="12" y="12"/>
                    </a:lnTo>
                    <a:close/>
                    <a:moveTo>
                      <a:pt x="19" y="17"/>
                    </a:moveTo>
                    <a:cubicBezTo>
                      <a:pt x="19" y="23"/>
                      <a:pt x="19" y="23"/>
                      <a:pt x="19" y="23"/>
                    </a:cubicBezTo>
                    <a:cubicBezTo>
                      <a:pt x="15" y="23"/>
                      <a:pt x="15" y="23"/>
                      <a:pt x="15" y="23"/>
                    </a:cubicBezTo>
                    <a:cubicBezTo>
                      <a:pt x="15" y="17"/>
                      <a:pt x="15" y="17"/>
                      <a:pt x="15" y="17"/>
                    </a:cubicBezTo>
                    <a:lnTo>
                      <a:pt x="19" y="17"/>
                    </a:lnTo>
                    <a:close/>
                    <a:moveTo>
                      <a:pt x="20" y="57"/>
                    </a:moveTo>
                    <a:cubicBezTo>
                      <a:pt x="15" y="57"/>
                      <a:pt x="12" y="53"/>
                      <a:pt x="12" y="49"/>
                    </a:cubicBezTo>
                    <a:cubicBezTo>
                      <a:pt x="12" y="44"/>
                      <a:pt x="15" y="41"/>
                      <a:pt x="20" y="41"/>
                    </a:cubicBezTo>
                    <a:cubicBezTo>
                      <a:pt x="24" y="41"/>
                      <a:pt x="28" y="44"/>
                      <a:pt x="28" y="49"/>
                    </a:cubicBezTo>
                    <a:cubicBezTo>
                      <a:pt x="28" y="53"/>
                      <a:pt x="24" y="57"/>
                      <a:pt x="20" y="57"/>
                    </a:cubicBezTo>
                    <a:close/>
                    <a:moveTo>
                      <a:pt x="42" y="44"/>
                    </a:moveTo>
                    <a:cubicBezTo>
                      <a:pt x="29" y="44"/>
                      <a:pt x="29" y="44"/>
                      <a:pt x="29" y="44"/>
                    </a:cubicBezTo>
                    <a:cubicBezTo>
                      <a:pt x="27" y="40"/>
                      <a:pt x="24" y="38"/>
                      <a:pt x="20" y="38"/>
                    </a:cubicBezTo>
                    <a:cubicBezTo>
                      <a:pt x="16" y="38"/>
                      <a:pt x="12" y="40"/>
                      <a:pt x="10" y="43"/>
                    </a:cubicBezTo>
                    <a:cubicBezTo>
                      <a:pt x="10" y="39"/>
                      <a:pt x="10" y="39"/>
                      <a:pt x="10" y="39"/>
                    </a:cubicBezTo>
                    <a:cubicBezTo>
                      <a:pt x="10" y="38"/>
                      <a:pt x="10" y="38"/>
                      <a:pt x="9" y="38"/>
                    </a:cubicBezTo>
                    <a:cubicBezTo>
                      <a:pt x="7" y="38"/>
                      <a:pt x="7" y="38"/>
                      <a:pt x="7" y="38"/>
                    </a:cubicBezTo>
                    <a:cubicBezTo>
                      <a:pt x="7" y="26"/>
                      <a:pt x="7" y="26"/>
                      <a:pt x="7" y="26"/>
                    </a:cubicBezTo>
                    <a:cubicBezTo>
                      <a:pt x="24" y="26"/>
                      <a:pt x="24" y="26"/>
                      <a:pt x="24" y="26"/>
                    </a:cubicBezTo>
                    <a:cubicBezTo>
                      <a:pt x="24" y="34"/>
                      <a:pt x="24" y="34"/>
                      <a:pt x="24" y="34"/>
                    </a:cubicBezTo>
                    <a:cubicBezTo>
                      <a:pt x="24" y="34"/>
                      <a:pt x="25" y="35"/>
                      <a:pt x="25" y="35"/>
                    </a:cubicBezTo>
                    <a:cubicBezTo>
                      <a:pt x="37" y="35"/>
                      <a:pt x="37" y="35"/>
                      <a:pt x="37" y="35"/>
                    </a:cubicBezTo>
                    <a:cubicBezTo>
                      <a:pt x="38" y="35"/>
                      <a:pt x="39" y="34"/>
                      <a:pt x="39" y="34"/>
                    </a:cubicBezTo>
                    <a:cubicBezTo>
                      <a:pt x="39" y="26"/>
                      <a:pt x="39" y="26"/>
                      <a:pt x="39" y="26"/>
                    </a:cubicBezTo>
                    <a:cubicBezTo>
                      <a:pt x="42" y="26"/>
                      <a:pt x="42" y="26"/>
                      <a:pt x="42" y="26"/>
                    </a:cubicBezTo>
                    <a:lnTo>
                      <a:pt x="42" y="44"/>
                    </a:lnTo>
                    <a:close/>
                    <a:moveTo>
                      <a:pt x="54" y="3"/>
                    </a:moveTo>
                    <a:cubicBezTo>
                      <a:pt x="70" y="3"/>
                      <a:pt x="70" y="3"/>
                      <a:pt x="70" y="3"/>
                    </a:cubicBezTo>
                    <a:cubicBezTo>
                      <a:pt x="70" y="39"/>
                      <a:pt x="70" y="39"/>
                      <a:pt x="70" y="39"/>
                    </a:cubicBezTo>
                    <a:cubicBezTo>
                      <a:pt x="68" y="34"/>
                      <a:pt x="63" y="31"/>
                      <a:pt x="58" y="31"/>
                    </a:cubicBezTo>
                    <a:cubicBezTo>
                      <a:pt x="52" y="31"/>
                      <a:pt x="47" y="34"/>
                      <a:pt x="45" y="39"/>
                    </a:cubicBezTo>
                    <a:cubicBezTo>
                      <a:pt x="45" y="12"/>
                      <a:pt x="45" y="12"/>
                      <a:pt x="45" y="12"/>
                    </a:cubicBezTo>
                    <a:cubicBezTo>
                      <a:pt x="45" y="7"/>
                      <a:pt x="49" y="3"/>
                      <a:pt x="54" y="3"/>
                    </a:cubicBezTo>
                    <a:close/>
                    <a:moveTo>
                      <a:pt x="58" y="56"/>
                    </a:moveTo>
                    <a:cubicBezTo>
                      <a:pt x="51" y="56"/>
                      <a:pt x="46" y="51"/>
                      <a:pt x="46" y="45"/>
                    </a:cubicBezTo>
                    <a:cubicBezTo>
                      <a:pt x="46" y="39"/>
                      <a:pt x="51" y="34"/>
                      <a:pt x="58" y="34"/>
                    </a:cubicBezTo>
                    <a:cubicBezTo>
                      <a:pt x="64" y="34"/>
                      <a:pt x="69" y="39"/>
                      <a:pt x="69" y="45"/>
                    </a:cubicBezTo>
                    <a:cubicBezTo>
                      <a:pt x="69" y="51"/>
                      <a:pt x="64" y="56"/>
                      <a:pt x="58" y="56"/>
                    </a:cubicBezTo>
                    <a:close/>
                    <a:moveTo>
                      <a:pt x="58" y="41"/>
                    </a:moveTo>
                    <a:cubicBezTo>
                      <a:pt x="55" y="41"/>
                      <a:pt x="53" y="43"/>
                      <a:pt x="53" y="45"/>
                    </a:cubicBezTo>
                    <a:cubicBezTo>
                      <a:pt x="53" y="47"/>
                      <a:pt x="55" y="49"/>
                      <a:pt x="58" y="49"/>
                    </a:cubicBezTo>
                    <a:cubicBezTo>
                      <a:pt x="60" y="49"/>
                      <a:pt x="62" y="47"/>
                      <a:pt x="62" y="45"/>
                    </a:cubicBezTo>
                    <a:cubicBezTo>
                      <a:pt x="62" y="43"/>
                      <a:pt x="60" y="41"/>
                      <a:pt x="58" y="41"/>
                    </a:cubicBezTo>
                    <a:close/>
                    <a:moveTo>
                      <a:pt x="58" y="47"/>
                    </a:moveTo>
                    <a:cubicBezTo>
                      <a:pt x="56" y="47"/>
                      <a:pt x="55" y="46"/>
                      <a:pt x="55" y="45"/>
                    </a:cubicBezTo>
                    <a:cubicBezTo>
                      <a:pt x="55" y="44"/>
                      <a:pt x="56" y="43"/>
                      <a:pt x="58" y="43"/>
                    </a:cubicBezTo>
                    <a:cubicBezTo>
                      <a:pt x="59" y="43"/>
                      <a:pt x="60" y="44"/>
                      <a:pt x="60" y="45"/>
                    </a:cubicBezTo>
                    <a:cubicBezTo>
                      <a:pt x="60" y="46"/>
                      <a:pt x="59" y="47"/>
                      <a:pt x="58" y="47"/>
                    </a:cubicBezTo>
                    <a:close/>
                    <a:moveTo>
                      <a:pt x="20" y="44"/>
                    </a:moveTo>
                    <a:cubicBezTo>
                      <a:pt x="17" y="44"/>
                      <a:pt x="15" y="46"/>
                      <a:pt x="15" y="48"/>
                    </a:cubicBezTo>
                    <a:cubicBezTo>
                      <a:pt x="15" y="51"/>
                      <a:pt x="17" y="53"/>
                      <a:pt x="20" y="53"/>
                    </a:cubicBezTo>
                    <a:cubicBezTo>
                      <a:pt x="22" y="53"/>
                      <a:pt x="24" y="51"/>
                      <a:pt x="24" y="48"/>
                    </a:cubicBezTo>
                    <a:cubicBezTo>
                      <a:pt x="24" y="46"/>
                      <a:pt x="22" y="44"/>
                      <a:pt x="20" y="44"/>
                    </a:cubicBezTo>
                    <a:close/>
                    <a:moveTo>
                      <a:pt x="20" y="51"/>
                    </a:moveTo>
                    <a:cubicBezTo>
                      <a:pt x="18" y="51"/>
                      <a:pt x="17" y="50"/>
                      <a:pt x="17" y="48"/>
                    </a:cubicBezTo>
                    <a:cubicBezTo>
                      <a:pt x="17" y="47"/>
                      <a:pt x="18" y="46"/>
                      <a:pt x="20" y="46"/>
                    </a:cubicBezTo>
                    <a:cubicBezTo>
                      <a:pt x="21" y="46"/>
                      <a:pt x="22" y="47"/>
                      <a:pt x="22" y="48"/>
                    </a:cubicBezTo>
                    <a:cubicBezTo>
                      <a:pt x="22" y="50"/>
                      <a:pt x="21" y="51"/>
                      <a:pt x="20" y="51"/>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42" name="组合 38"/>
            <p:cNvGrpSpPr/>
            <p:nvPr/>
          </p:nvGrpSpPr>
          <p:grpSpPr>
            <a:xfrm>
              <a:off x="9559909" y="3229111"/>
              <a:ext cx="827733" cy="540645"/>
              <a:chOff x="7169932" y="2695638"/>
              <a:chExt cx="620800" cy="405484"/>
            </a:xfrm>
          </p:grpSpPr>
          <p:grpSp>
            <p:nvGrpSpPr>
              <p:cNvPr id="43" name="组合 53"/>
              <p:cNvGrpSpPr/>
              <p:nvPr/>
            </p:nvGrpSpPr>
            <p:grpSpPr>
              <a:xfrm flipH="1">
                <a:off x="7169932" y="2695638"/>
                <a:ext cx="620800" cy="405484"/>
                <a:chOff x="1588" y="2074863"/>
                <a:chExt cx="627062" cy="409575"/>
              </a:xfrm>
            </p:grpSpPr>
            <p:sp>
              <p:nvSpPr>
                <p:cNvPr id="40" name="任意多边形: 形状 55"/>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7" name="任意多边形: 形状 56"/>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55" name="任意多边形: 形状 54"/>
              <p:cNvSpPr/>
              <p:nvPr/>
            </p:nvSpPr>
            <p:spPr bwMode="auto">
              <a:xfrm>
                <a:off x="7310824" y="2799734"/>
                <a:ext cx="243461" cy="194504"/>
              </a:xfrm>
              <a:custGeom>
                <a:avLst/>
                <a:gdLst>
                  <a:gd name="T0" fmla="*/ 62 w 78"/>
                  <a:gd name="T1" fmla="*/ 44 h 60"/>
                  <a:gd name="T2" fmla="*/ 61 w 78"/>
                  <a:gd name="T3" fmla="*/ 34 h 60"/>
                  <a:gd name="T4" fmla="*/ 76 w 78"/>
                  <a:gd name="T5" fmla="*/ 19 h 60"/>
                  <a:gd name="T6" fmla="*/ 70 w 78"/>
                  <a:gd name="T7" fmla="*/ 10 h 60"/>
                  <a:gd name="T8" fmla="*/ 49 w 78"/>
                  <a:gd name="T9" fmla="*/ 1 h 60"/>
                  <a:gd name="T10" fmla="*/ 31 w 78"/>
                  <a:gd name="T11" fmla="*/ 1 h 60"/>
                  <a:gd name="T12" fmla="*/ 47 w 78"/>
                  <a:gd name="T13" fmla="*/ 13 h 60"/>
                  <a:gd name="T14" fmla="*/ 65 w 78"/>
                  <a:gd name="T15" fmla="*/ 13 h 60"/>
                  <a:gd name="T16" fmla="*/ 43 w 78"/>
                  <a:gd name="T17" fmla="*/ 27 h 60"/>
                  <a:gd name="T18" fmla="*/ 43 w 78"/>
                  <a:gd name="T19" fmla="*/ 32 h 60"/>
                  <a:gd name="T20" fmla="*/ 39 w 78"/>
                  <a:gd name="T21" fmla="*/ 35 h 60"/>
                  <a:gd name="T22" fmla="*/ 52 w 78"/>
                  <a:gd name="T23" fmla="*/ 45 h 60"/>
                  <a:gd name="T24" fmla="*/ 31 w 78"/>
                  <a:gd name="T25" fmla="*/ 21 h 60"/>
                  <a:gd name="T26" fmla="*/ 10 w 78"/>
                  <a:gd name="T27" fmla="*/ 20 h 60"/>
                  <a:gd name="T28" fmla="*/ 0 w 78"/>
                  <a:gd name="T29" fmla="*/ 46 h 60"/>
                  <a:gd name="T30" fmla="*/ 9 w 78"/>
                  <a:gd name="T31" fmla="*/ 54 h 60"/>
                  <a:gd name="T32" fmla="*/ 49 w 78"/>
                  <a:gd name="T33" fmla="*/ 54 h 60"/>
                  <a:gd name="T34" fmla="*/ 75 w 78"/>
                  <a:gd name="T35" fmla="*/ 54 h 60"/>
                  <a:gd name="T36" fmla="*/ 75 w 78"/>
                  <a:gd name="T37" fmla="*/ 45 h 60"/>
                  <a:gd name="T38" fmla="*/ 34 w 78"/>
                  <a:gd name="T39" fmla="*/ 3 h 60"/>
                  <a:gd name="T40" fmla="*/ 53 w 78"/>
                  <a:gd name="T41" fmla="*/ 33 h 60"/>
                  <a:gd name="T42" fmla="*/ 54 w 78"/>
                  <a:gd name="T43" fmla="*/ 33 h 60"/>
                  <a:gd name="T44" fmla="*/ 72 w 78"/>
                  <a:gd name="T45" fmla="*/ 17 h 60"/>
                  <a:gd name="T46" fmla="*/ 71 w 78"/>
                  <a:gd name="T47" fmla="*/ 13 h 60"/>
                  <a:gd name="T48" fmla="*/ 74 w 78"/>
                  <a:gd name="T49" fmla="*/ 14 h 60"/>
                  <a:gd name="T50" fmla="*/ 59 w 78"/>
                  <a:gd name="T51" fmla="*/ 28 h 60"/>
                  <a:gd name="T52" fmla="*/ 68 w 78"/>
                  <a:gd name="T53" fmla="*/ 15 h 60"/>
                  <a:gd name="T54" fmla="*/ 53 w 78"/>
                  <a:gd name="T55" fmla="*/ 25 h 60"/>
                  <a:gd name="T56" fmla="*/ 46 w 78"/>
                  <a:gd name="T57" fmla="*/ 30 h 60"/>
                  <a:gd name="T58" fmla="*/ 42 w 78"/>
                  <a:gd name="T59" fmla="*/ 37 h 60"/>
                  <a:gd name="T60" fmla="*/ 42 w 78"/>
                  <a:gd name="T61" fmla="*/ 42 h 60"/>
                  <a:gd name="T62" fmla="*/ 25 w 78"/>
                  <a:gd name="T63" fmla="*/ 51 h 60"/>
                  <a:gd name="T64" fmla="*/ 50 w 78"/>
                  <a:gd name="T65" fmla="*/ 48 h 60"/>
                  <a:gd name="T66" fmla="*/ 12 w 78"/>
                  <a:gd name="T67" fmla="*/ 23 h 60"/>
                  <a:gd name="T68" fmla="*/ 22 w 78"/>
                  <a:gd name="T69" fmla="*/ 45 h 60"/>
                  <a:gd name="T70" fmla="*/ 3 w 78"/>
                  <a:gd name="T71" fmla="*/ 45 h 60"/>
                  <a:gd name="T72" fmla="*/ 9 w 78"/>
                  <a:gd name="T73" fmla="*/ 48 h 60"/>
                  <a:gd name="T74" fmla="*/ 3 w 78"/>
                  <a:gd name="T75" fmla="*/ 48 h 60"/>
                  <a:gd name="T76" fmla="*/ 17 w 78"/>
                  <a:gd name="T77" fmla="*/ 47 h 60"/>
                  <a:gd name="T78" fmla="*/ 57 w 78"/>
                  <a:gd name="T79" fmla="*/ 56 h 60"/>
                  <a:gd name="T80" fmla="*/ 62 w 78"/>
                  <a:gd name="T81" fmla="*/ 51 h 60"/>
                  <a:gd name="T82" fmla="*/ 66 w 78"/>
                  <a:gd name="T83" fmla="*/ 51 h 60"/>
                  <a:gd name="T84" fmla="*/ 73 w 78"/>
                  <a:gd name="T85" fmla="*/ 51 h 60"/>
                  <a:gd name="T86" fmla="*/ 26 w 78"/>
                  <a:gd name="T87" fmla="*/ 26 h 60"/>
                  <a:gd name="T88" fmla="*/ 13 w 78"/>
                  <a:gd name="T89" fmla="*/ 25 h 60"/>
                  <a:gd name="T90" fmla="*/ 7 w 78"/>
                  <a:gd name="T91" fmla="*/ 36 h 60"/>
                  <a:gd name="T92" fmla="*/ 24 w 78"/>
                  <a:gd name="T93" fmla="*/ 27 h 60"/>
                  <a:gd name="T94" fmla="*/ 14 w 78"/>
                  <a:gd name="T95" fmla="*/ 27 h 60"/>
                  <a:gd name="T96" fmla="*/ 13 w 78"/>
                  <a:gd name="T97" fmla="*/ 41 h 60"/>
                  <a:gd name="T98" fmla="*/ 17 w 78"/>
                  <a:gd name="T99"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0">
                    <a:moveTo>
                      <a:pt x="75" y="45"/>
                    </a:moveTo>
                    <a:cubicBezTo>
                      <a:pt x="62" y="45"/>
                      <a:pt x="62" y="45"/>
                      <a:pt x="62" y="45"/>
                    </a:cubicBezTo>
                    <a:cubicBezTo>
                      <a:pt x="62" y="45"/>
                      <a:pt x="62" y="44"/>
                      <a:pt x="62" y="44"/>
                    </a:cubicBezTo>
                    <a:cubicBezTo>
                      <a:pt x="63" y="44"/>
                      <a:pt x="63" y="44"/>
                      <a:pt x="63" y="43"/>
                    </a:cubicBezTo>
                    <a:cubicBezTo>
                      <a:pt x="63" y="35"/>
                      <a:pt x="63" y="35"/>
                      <a:pt x="63" y="35"/>
                    </a:cubicBezTo>
                    <a:cubicBezTo>
                      <a:pt x="63" y="34"/>
                      <a:pt x="62" y="34"/>
                      <a:pt x="61" y="34"/>
                    </a:cubicBezTo>
                    <a:cubicBezTo>
                      <a:pt x="59" y="34"/>
                      <a:pt x="59" y="34"/>
                      <a:pt x="59" y="34"/>
                    </a:cubicBezTo>
                    <a:cubicBezTo>
                      <a:pt x="59" y="32"/>
                      <a:pt x="59" y="32"/>
                      <a:pt x="59" y="32"/>
                    </a:cubicBezTo>
                    <a:cubicBezTo>
                      <a:pt x="76" y="19"/>
                      <a:pt x="76" y="19"/>
                      <a:pt x="76" y="19"/>
                    </a:cubicBezTo>
                    <a:cubicBezTo>
                      <a:pt x="77" y="17"/>
                      <a:pt x="78" y="15"/>
                      <a:pt x="77" y="13"/>
                    </a:cubicBezTo>
                    <a:cubicBezTo>
                      <a:pt x="76" y="12"/>
                      <a:pt x="76" y="12"/>
                      <a:pt x="76" y="12"/>
                    </a:cubicBezTo>
                    <a:cubicBezTo>
                      <a:pt x="75" y="10"/>
                      <a:pt x="72" y="9"/>
                      <a:pt x="70" y="10"/>
                    </a:cubicBezTo>
                    <a:cubicBezTo>
                      <a:pt x="68" y="12"/>
                      <a:pt x="68" y="12"/>
                      <a:pt x="68" y="12"/>
                    </a:cubicBezTo>
                    <a:cubicBezTo>
                      <a:pt x="49" y="3"/>
                      <a:pt x="49" y="3"/>
                      <a:pt x="49" y="3"/>
                    </a:cubicBezTo>
                    <a:cubicBezTo>
                      <a:pt x="49" y="1"/>
                      <a:pt x="49" y="1"/>
                      <a:pt x="49" y="1"/>
                    </a:cubicBezTo>
                    <a:cubicBezTo>
                      <a:pt x="49" y="0"/>
                      <a:pt x="48" y="0"/>
                      <a:pt x="47" y="0"/>
                    </a:cubicBezTo>
                    <a:cubicBezTo>
                      <a:pt x="32" y="0"/>
                      <a:pt x="32" y="0"/>
                      <a:pt x="32" y="0"/>
                    </a:cubicBezTo>
                    <a:cubicBezTo>
                      <a:pt x="32" y="0"/>
                      <a:pt x="31" y="0"/>
                      <a:pt x="31" y="1"/>
                    </a:cubicBezTo>
                    <a:cubicBezTo>
                      <a:pt x="31" y="12"/>
                      <a:pt x="31" y="12"/>
                      <a:pt x="31" y="12"/>
                    </a:cubicBezTo>
                    <a:cubicBezTo>
                      <a:pt x="31" y="13"/>
                      <a:pt x="32" y="13"/>
                      <a:pt x="32" y="13"/>
                    </a:cubicBezTo>
                    <a:cubicBezTo>
                      <a:pt x="47" y="13"/>
                      <a:pt x="47" y="13"/>
                      <a:pt x="47" y="13"/>
                    </a:cubicBezTo>
                    <a:cubicBezTo>
                      <a:pt x="48" y="13"/>
                      <a:pt x="49" y="13"/>
                      <a:pt x="49" y="12"/>
                    </a:cubicBezTo>
                    <a:cubicBezTo>
                      <a:pt x="49" y="6"/>
                      <a:pt x="49" y="6"/>
                      <a:pt x="49" y="6"/>
                    </a:cubicBezTo>
                    <a:cubicBezTo>
                      <a:pt x="65" y="13"/>
                      <a:pt x="65" y="13"/>
                      <a:pt x="65" y="13"/>
                    </a:cubicBezTo>
                    <a:cubicBezTo>
                      <a:pt x="49" y="22"/>
                      <a:pt x="49" y="22"/>
                      <a:pt x="49" y="22"/>
                    </a:cubicBezTo>
                    <a:cubicBezTo>
                      <a:pt x="49" y="22"/>
                      <a:pt x="49" y="22"/>
                      <a:pt x="49" y="22"/>
                    </a:cubicBezTo>
                    <a:cubicBezTo>
                      <a:pt x="46" y="22"/>
                      <a:pt x="43" y="24"/>
                      <a:pt x="43" y="27"/>
                    </a:cubicBezTo>
                    <a:cubicBezTo>
                      <a:pt x="43" y="31"/>
                      <a:pt x="43" y="31"/>
                      <a:pt x="43" y="31"/>
                    </a:cubicBezTo>
                    <a:cubicBezTo>
                      <a:pt x="43" y="31"/>
                      <a:pt x="43" y="31"/>
                      <a:pt x="43" y="31"/>
                    </a:cubicBezTo>
                    <a:cubicBezTo>
                      <a:pt x="43" y="31"/>
                      <a:pt x="43" y="32"/>
                      <a:pt x="43" y="32"/>
                    </a:cubicBezTo>
                    <a:cubicBezTo>
                      <a:pt x="43" y="34"/>
                      <a:pt x="43" y="34"/>
                      <a:pt x="43" y="34"/>
                    </a:cubicBezTo>
                    <a:cubicBezTo>
                      <a:pt x="41" y="34"/>
                      <a:pt x="41" y="34"/>
                      <a:pt x="41" y="34"/>
                    </a:cubicBezTo>
                    <a:cubicBezTo>
                      <a:pt x="40" y="34"/>
                      <a:pt x="39" y="34"/>
                      <a:pt x="39" y="35"/>
                    </a:cubicBezTo>
                    <a:cubicBezTo>
                      <a:pt x="39" y="43"/>
                      <a:pt x="39" y="43"/>
                      <a:pt x="39" y="43"/>
                    </a:cubicBezTo>
                    <a:cubicBezTo>
                      <a:pt x="39" y="44"/>
                      <a:pt x="40" y="45"/>
                      <a:pt x="41" y="45"/>
                    </a:cubicBezTo>
                    <a:cubicBezTo>
                      <a:pt x="52" y="45"/>
                      <a:pt x="52" y="45"/>
                      <a:pt x="52" y="45"/>
                    </a:cubicBezTo>
                    <a:cubicBezTo>
                      <a:pt x="52" y="45"/>
                      <a:pt x="52" y="45"/>
                      <a:pt x="52" y="45"/>
                    </a:cubicBezTo>
                    <a:cubicBezTo>
                      <a:pt x="31" y="45"/>
                      <a:pt x="31" y="45"/>
                      <a:pt x="31" y="45"/>
                    </a:cubicBezTo>
                    <a:cubicBezTo>
                      <a:pt x="31" y="21"/>
                      <a:pt x="31" y="21"/>
                      <a:pt x="31" y="21"/>
                    </a:cubicBezTo>
                    <a:cubicBezTo>
                      <a:pt x="31" y="20"/>
                      <a:pt x="30" y="20"/>
                      <a:pt x="30" y="20"/>
                    </a:cubicBezTo>
                    <a:cubicBezTo>
                      <a:pt x="11" y="20"/>
                      <a:pt x="11" y="20"/>
                      <a:pt x="11" y="20"/>
                    </a:cubicBezTo>
                    <a:cubicBezTo>
                      <a:pt x="11" y="20"/>
                      <a:pt x="10" y="20"/>
                      <a:pt x="10" y="20"/>
                    </a:cubicBezTo>
                    <a:cubicBezTo>
                      <a:pt x="0" y="34"/>
                      <a:pt x="0" y="34"/>
                      <a:pt x="0" y="34"/>
                    </a:cubicBezTo>
                    <a:cubicBezTo>
                      <a:pt x="0" y="34"/>
                      <a:pt x="0" y="35"/>
                      <a:pt x="0" y="35"/>
                    </a:cubicBezTo>
                    <a:cubicBezTo>
                      <a:pt x="0" y="46"/>
                      <a:pt x="0" y="46"/>
                      <a:pt x="0" y="46"/>
                    </a:cubicBezTo>
                    <a:cubicBezTo>
                      <a:pt x="0" y="52"/>
                      <a:pt x="0" y="52"/>
                      <a:pt x="0" y="52"/>
                    </a:cubicBezTo>
                    <a:cubicBezTo>
                      <a:pt x="0" y="53"/>
                      <a:pt x="1" y="54"/>
                      <a:pt x="2" y="54"/>
                    </a:cubicBezTo>
                    <a:cubicBezTo>
                      <a:pt x="9" y="54"/>
                      <a:pt x="9" y="54"/>
                      <a:pt x="9" y="54"/>
                    </a:cubicBezTo>
                    <a:cubicBezTo>
                      <a:pt x="10" y="57"/>
                      <a:pt x="13" y="60"/>
                      <a:pt x="17" y="60"/>
                    </a:cubicBezTo>
                    <a:cubicBezTo>
                      <a:pt x="20" y="60"/>
                      <a:pt x="23" y="57"/>
                      <a:pt x="24" y="54"/>
                    </a:cubicBezTo>
                    <a:cubicBezTo>
                      <a:pt x="49" y="54"/>
                      <a:pt x="49" y="54"/>
                      <a:pt x="49" y="54"/>
                    </a:cubicBezTo>
                    <a:cubicBezTo>
                      <a:pt x="51" y="57"/>
                      <a:pt x="54" y="60"/>
                      <a:pt x="57" y="60"/>
                    </a:cubicBezTo>
                    <a:cubicBezTo>
                      <a:pt x="61" y="60"/>
                      <a:pt x="64" y="57"/>
                      <a:pt x="65" y="54"/>
                    </a:cubicBezTo>
                    <a:cubicBezTo>
                      <a:pt x="75" y="54"/>
                      <a:pt x="75" y="54"/>
                      <a:pt x="75" y="54"/>
                    </a:cubicBezTo>
                    <a:cubicBezTo>
                      <a:pt x="76" y="54"/>
                      <a:pt x="76" y="53"/>
                      <a:pt x="76" y="52"/>
                    </a:cubicBezTo>
                    <a:cubicBezTo>
                      <a:pt x="76" y="46"/>
                      <a:pt x="76" y="46"/>
                      <a:pt x="76" y="46"/>
                    </a:cubicBezTo>
                    <a:cubicBezTo>
                      <a:pt x="76" y="45"/>
                      <a:pt x="76" y="45"/>
                      <a:pt x="75" y="45"/>
                    </a:cubicBezTo>
                    <a:close/>
                    <a:moveTo>
                      <a:pt x="46" y="10"/>
                    </a:moveTo>
                    <a:cubicBezTo>
                      <a:pt x="34" y="10"/>
                      <a:pt x="34" y="10"/>
                      <a:pt x="34" y="10"/>
                    </a:cubicBezTo>
                    <a:cubicBezTo>
                      <a:pt x="34" y="3"/>
                      <a:pt x="34" y="3"/>
                      <a:pt x="34" y="3"/>
                    </a:cubicBezTo>
                    <a:cubicBezTo>
                      <a:pt x="46" y="3"/>
                      <a:pt x="46" y="3"/>
                      <a:pt x="46" y="3"/>
                    </a:cubicBezTo>
                    <a:lnTo>
                      <a:pt x="46" y="10"/>
                    </a:lnTo>
                    <a:close/>
                    <a:moveTo>
                      <a:pt x="53" y="33"/>
                    </a:moveTo>
                    <a:cubicBezTo>
                      <a:pt x="49" y="33"/>
                      <a:pt x="49" y="33"/>
                      <a:pt x="49" y="33"/>
                    </a:cubicBezTo>
                    <a:cubicBezTo>
                      <a:pt x="48" y="33"/>
                      <a:pt x="48" y="33"/>
                      <a:pt x="48" y="33"/>
                    </a:cubicBezTo>
                    <a:cubicBezTo>
                      <a:pt x="54" y="33"/>
                      <a:pt x="54" y="33"/>
                      <a:pt x="54" y="33"/>
                    </a:cubicBezTo>
                    <a:cubicBezTo>
                      <a:pt x="54" y="33"/>
                      <a:pt x="54" y="33"/>
                      <a:pt x="53" y="33"/>
                    </a:cubicBezTo>
                    <a:close/>
                    <a:moveTo>
                      <a:pt x="71" y="16"/>
                    </a:moveTo>
                    <a:cubicBezTo>
                      <a:pt x="72" y="16"/>
                      <a:pt x="72" y="17"/>
                      <a:pt x="72" y="17"/>
                    </a:cubicBezTo>
                    <a:cubicBezTo>
                      <a:pt x="72" y="17"/>
                      <a:pt x="73" y="16"/>
                      <a:pt x="73" y="16"/>
                    </a:cubicBezTo>
                    <a:cubicBezTo>
                      <a:pt x="74" y="15"/>
                      <a:pt x="73" y="14"/>
                      <a:pt x="73" y="14"/>
                    </a:cubicBezTo>
                    <a:cubicBezTo>
                      <a:pt x="71" y="13"/>
                      <a:pt x="71" y="13"/>
                      <a:pt x="71" y="13"/>
                    </a:cubicBezTo>
                    <a:cubicBezTo>
                      <a:pt x="72" y="13"/>
                      <a:pt x="72" y="13"/>
                      <a:pt x="72" y="13"/>
                    </a:cubicBezTo>
                    <a:cubicBezTo>
                      <a:pt x="72" y="13"/>
                      <a:pt x="72" y="13"/>
                      <a:pt x="72" y="13"/>
                    </a:cubicBezTo>
                    <a:cubicBezTo>
                      <a:pt x="73" y="13"/>
                      <a:pt x="73" y="13"/>
                      <a:pt x="74" y="14"/>
                    </a:cubicBezTo>
                    <a:cubicBezTo>
                      <a:pt x="74" y="14"/>
                      <a:pt x="74" y="14"/>
                      <a:pt x="74" y="14"/>
                    </a:cubicBezTo>
                    <a:cubicBezTo>
                      <a:pt x="75" y="15"/>
                      <a:pt x="74" y="16"/>
                      <a:pt x="74" y="16"/>
                    </a:cubicBezTo>
                    <a:cubicBezTo>
                      <a:pt x="59" y="28"/>
                      <a:pt x="59" y="28"/>
                      <a:pt x="59" y="28"/>
                    </a:cubicBezTo>
                    <a:cubicBezTo>
                      <a:pt x="59" y="27"/>
                      <a:pt x="59" y="27"/>
                      <a:pt x="59" y="27"/>
                    </a:cubicBezTo>
                    <a:cubicBezTo>
                      <a:pt x="59" y="25"/>
                      <a:pt x="57" y="23"/>
                      <a:pt x="55" y="22"/>
                    </a:cubicBezTo>
                    <a:cubicBezTo>
                      <a:pt x="68" y="15"/>
                      <a:pt x="68" y="15"/>
                      <a:pt x="68" y="15"/>
                    </a:cubicBezTo>
                    <a:lnTo>
                      <a:pt x="71" y="16"/>
                    </a:lnTo>
                    <a:close/>
                    <a:moveTo>
                      <a:pt x="49" y="25"/>
                    </a:moveTo>
                    <a:cubicBezTo>
                      <a:pt x="53" y="25"/>
                      <a:pt x="53" y="25"/>
                      <a:pt x="53" y="25"/>
                    </a:cubicBezTo>
                    <a:cubicBezTo>
                      <a:pt x="55" y="25"/>
                      <a:pt x="56" y="26"/>
                      <a:pt x="56" y="27"/>
                    </a:cubicBezTo>
                    <a:cubicBezTo>
                      <a:pt x="56" y="30"/>
                      <a:pt x="56" y="30"/>
                      <a:pt x="56" y="30"/>
                    </a:cubicBezTo>
                    <a:cubicBezTo>
                      <a:pt x="46" y="30"/>
                      <a:pt x="46" y="30"/>
                      <a:pt x="46" y="30"/>
                    </a:cubicBezTo>
                    <a:cubicBezTo>
                      <a:pt x="46" y="27"/>
                      <a:pt x="46" y="27"/>
                      <a:pt x="46" y="27"/>
                    </a:cubicBezTo>
                    <a:cubicBezTo>
                      <a:pt x="46" y="26"/>
                      <a:pt x="47" y="25"/>
                      <a:pt x="49" y="25"/>
                    </a:cubicBezTo>
                    <a:close/>
                    <a:moveTo>
                      <a:pt x="42" y="37"/>
                    </a:moveTo>
                    <a:cubicBezTo>
                      <a:pt x="60" y="37"/>
                      <a:pt x="60" y="37"/>
                      <a:pt x="60" y="37"/>
                    </a:cubicBezTo>
                    <a:cubicBezTo>
                      <a:pt x="60" y="42"/>
                      <a:pt x="60" y="42"/>
                      <a:pt x="60" y="42"/>
                    </a:cubicBezTo>
                    <a:cubicBezTo>
                      <a:pt x="42" y="42"/>
                      <a:pt x="42" y="42"/>
                      <a:pt x="42" y="42"/>
                    </a:cubicBezTo>
                    <a:lnTo>
                      <a:pt x="42" y="37"/>
                    </a:lnTo>
                    <a:close/>
                    <a:moveTo>
                      <a:pt x="49" y="51"/>
                    </a:moveTo>
                    <a:cubicBezTo>
                      <a:pt x="25" y="51"/>
                      <a:pt x="25" y="51"/>
                      <a:pt x="25" y="51"/>
                    </a:cubicBezTo>
                    <a:cubicBezTo>
                      <a:pt x="25" y="50"/>
                      <a:pt x="24" y="49"/>
                      <a:pt x="24" y="48"/>
                    </a:cubicBezTo>
                    <a:cubicBezTo>
                      <a:pt x="30" y="48"/>
                      <a:pt x="30" y="48"/>
                      <a:pt x="30" y="48"/>
                    </a:cubicBezTo>
                    <a:cubicBezTo>
                      <a:pt x="50" y="48"/>
                      <a:pt x="50" y="48"/>
                      <a:pt x="50" y="48"/>
                    </a:cubicBezTo>
                    <a:cubicBezTo>
                      <a:pt x="49" y="49"/>
                      <a:pt x="49" y="50"/>
                      <a:pt x="49" y="51"/>
                    </a:cubicBezTo>
                    <a:close/>
                    <a:moveTo>
                      <a:pt x="3" y="35"/>
                    </a:moveTo>
                    <a:cubicBezTo>
                      <a:pt x="12" y="23"/>
                      <a:pt x="12" y="23"/>
                      <a:pt x="12" y="23"/>
                    </a:cubicBezTo>
                    <a:cubicBezTo>
                      <a:pt x="28" y="23"/>
                      <a:pt x="28" y="23"/>
                      <a:pt x="28" y="23"/>
                    </a:cubicBezTo>
                    <a:cubicBezTo>
                      <a:pt x="28" y="45"/>
                      <a:pt x="28" y="45"/>
                      <a:pt x="28" y="45"/>
                    </a:cubicBezTo>
                    <a:cubicBezTo>
                      <a:pt x="22" y="45"/>
                      <a:pt x="22" y="45"/>
                      <a:pt x="22" y="45"/>
                    </a:cubicBezTo>
                    <a:cubicBezTo>
                      <a:pt x="20" y="44"/>
                      <a:pt x="18" y="43"/>
                      <a:pt x="17" y="43"/>
                    </a:cubicBezTo>
                    <a:cubicBezTo>
                      <a:pt x="15" y="43"/>
                      <a:pt x="13" y="44"/>
                      <a:pt x="12" y="45"/>
                    </a:cubicBezTo>
                    <a:cubicBezTo>
                      <a:pt x="3" y="45"/>
                      <a:pt x="3" y="45"/>
                      <a:pt x="3" y="45"/>
                    </a:cubicBezTo>
                    <a:lnTo>
                      <a:pt x="3" y="35"/>
                    </a:lnTo>
                    <a:close/>
                    <a:moveTo>
                      <a:pt x="3" y="48"/>
                    </a:moveTo>
                    <a:cubicBezTo>
                      <a:pt x="9" y="48"/>
                      <a:pt x="9" y="48"/>
                      <a:pt x="9" y="48"/>
                    </a:cubicBezTo>
                    <a:cubicBezTo>
                      <a:pt x="9" y="49"/>
                      <a:pt x="8" y="50"/>
                      <a:pt x="8" y="51"/>
                    </a:cubicBezTo>
                    <a:cubicBezTo>
                      <a:pt x="3" y="51"/>
                      <a:pt x="3" y="51"/>
                      <a:pt x="3" y="51"/>
                    </a:cubicBezTo>
                    <a:lnTo>
                      <a:pt x="3" y="48"/>
                    </a:lnTo>
                    <a:close/>
                    <a:moveTo>
                      <a:pt x="17" y="56"/>
                    </a:moveTo>
                    <a:cubicBezTo>
                      <a:pt x="14" y="56"/>
                      <a:pt x="12" y="54"/>
                      <a:pt x="12" y="51"/>
                    </a:cubicBezTo>
                    <a:cubicBezTo>
                      <a:pt x="12" y="49"/>
                      <a:pt x="14" y="47"/>
                      <a:pt x="17" y="47"/>
                    </a:cubicBezTo>
                    <a:cubicBezTo>
                      <a:pt x="19" y="47"/>
                      <a:pt x="21" y="49"/>
                      <a:pt x="21" y="51"/>
                    </a:cubicBezTo>
                    <a:cubicBezTo>
                      <a:pt x="21" y="54"/>
                      <a:pt x="19" y="56"/>
                      <a:pt x="17" y="56"/>
                    </a:cubicBezTo>
                    <a:close/>
                    <a:moveTo>
                      <a:pt x="57" y="56"/>
                    </a:moveTo>
                    <a:cubicBezTo>
                      <a:pt x="55" y="56"/>
                      <a:pt x="53" y="54"/>
                      <a:pt x="53" y="51"/>
                    </a:cubicBezTo>
                    <a:cubicBezTo>
                      <a:pt x="53" y="49"/>
                      <a:pt x="55" y="47"/>
                      <a:pt x="57" y="47"/>
                    </a:cubicBezTo>
                    <a:cubicBezTo>
                      <a:pt x="60" y="47"/>
                      <a:pt x="62" y="49"/>
                      <a:pt x="62" y="51"/>
                    </a:cubicBezTo>
                    <a:cubicBezTo>
                      <a:pt x="62" y="54"/>
                      <a:pt x="60" y="56"/>
                      <a:pt x="57" y="56"/>
                    </a:cubicBezTo>
                    <a:close/>
                    <a:moveTo>
                      <a:pt x="73" y="51"/>
                    </a:moveTo>
                    <a:cubicBezTo>
                      <a:pt x="66" y="51"/>
                      <a:pt x="66" y="51"/>
                      <a:pt x="66" y="51"/>
                    </a:cubicBezTo>
                    <a:cubicBezTo>
                      <a:pt x="66" y="50"/>
                      <a:pt x="65" y="49"/>
                      <a:pt x="65" y="48"/>
                    </a:cubicBezTo>
                    <a:cubicBezTo>
                      <a:pt x="73" y="48"/>
                      <a:pt x="73" y="48"/>
                      <a:pt x="73" y="48"/>
                    </a:cubicBezTo>
                    <a:lnTo>
                      <a:pt x="73" y="51"/>
                    </a:lnTo>
                    <a:close/>
                    <a:moveTo>
                      <a:pt x="25" y="36"/>
                    </a:moveTo>
                    <a:cubicBezTo>
                      <a:pt x="26" y="36"/>
                      <a:pt x="26" y="35"/>
                      <a:pt x="26" y="35"/>
                    </a:cubicBezTo>
                    <a:cubicBezTo>
                      <a:pt x="26" y="26"/>
                      <a:pt x="26" y="26"/>
                      <a:pt x="26" y="26"/>
                    </a:cubicBezTo>
                    <a:cubicBezTo>
                      <a:pt x="26" y="25"/>
                      <a:pt x="26" y="25"/>
                      <a:pt x="25" y="25"/>
                    </a:cubicBezTo>
                    <a:cubicBezTo>
                      <a:pt x="13" y="25"/>
                      <a:pt x="13" y="25"/>
                      <a:pt x="13" y="25"/>
                    </a:cubicBezTo>
                    <a:cubicBezTo>
                      <a:pt x="13" y="25"/>
                      <a:pt x="13" y="25"/>
                      <a:pt x="13" y="25"/>
                    </a:cubicBezTo>
                    <a:cubicBezTo>
                      <a:pt x="6" y="34"/>
                      <a:pt x="6" y="34"/>
                      <a:pt x="6" y="34"/>
                    </a:cubicBezTo>
                    <a:cubicBezTo>
                      <a:pt x="6" y="35"/>
                      <a:pt x="6" y="35"/>
                      <a:pt x="6" y="35"/>
                    </a:cubicBezTo>
                    <a:cubicBezTo>
                      <a:pt x="6" y="36"/>
                      <a:pt x="6" y="36"/>
                      <a:pt x="7" y="36"/>
                    </a:cubicBezTo>
                    <a:lnTo>
                      <a:pt x="25" y="36"/>
                    </a:lnTo>
                    <a:close/>
                    <a:moveTo>
                      <a:pt x="14" y="27"/>
                    </a:moveTo>
                    <a:cubicBezTo>
                      <a:pt x="24" y="27"/>
                      <a:pt x="24" y="27"/>
                      <a:pt x="24" y="27"/>
                    </a:cubicBezTo>
                    <a:cubicBezTo>
                      <a:pt x="24" y="34"/>
                      <a:pt x="24" y="34"/>
                      <a:pt x="24" y="34"/>
                    </a:cubicBezTo>
                    <a:cubicBezTo>
                      <a:pt x="9" y="34"/>
                      <a:pt x="9" y="34"/>
                      <a:pt x="9" y="34"/>
                    </a:cubicBezTo>
                    <a:lnTo>
                      <a:pt x="14" y="27"/>
                    </a:lnTo>
                    <a:close/>
                    <a:moveTo>
                      <a:pt x="18" y="39"/>
                    </a:moveTo>
                    <a:cubicBezTo>
                      <a:pt x="18" y="40"/>
                      <a:pt x="17" y="41"/>
                      <a:pt x="17" y="41"/>
                    </a:cubicBezTo>
                    <a:cubicBezTo>
                      <a:pt x="13" y="41"/>
                      <a:pt x="13" y="41"/>
                      <a:pt x="13" y="41"/>
                    </a:cubicBezTo>
                    <a:cubicBezTo>
                      <a:pt x="13" y="41"/>
                      <a:pt x="12" y="40"/>
                      <a:pt x="12" y="39"/>
                    </a:cubicBezTo>
                    <a:cubicBezTo>
                      <a:pt x="12" y="38"/>
                      <a:pt x="13" y="38"/>
                      <a:pt x="13" y="38"/>
                    </a:cubicBezTo>
                    <a:cubicBezTo>
                      <a:pt x="17" y="38"/>
                      <a:pt x="17" y="38"/>
                      <a:pt x="17" y="38"/>
                    </a:cubicBezTo>
                    <a:cubicBezTo>
                      <a:pt x="17" y="38"/>
                      <a:pt x="18" y="38"/>
                      <a:pt x="18" y="39"/>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0" name="组合 40"/>
            <p:cNvGrpSpPr/>
            <p:nvPr/>
          </p:nvGrpSpPr>
          <p:grpSpPr>
            <a:xfrm>
              <a:off x="1919409" y="1836238"/>
              <a:ext cx="827733" cy="540647"/>
              <a:chOff x="1439557" y="1650983"/>
              <a:chExt cx="620800" cy="405485"/>
            </a:xfrm>
          </p:grpSpPr>
          <p:grpSp>
            <p:nvGrpSpPr>
              <p:cNvPr id="54" name="组合 49"/>
              <p:cNvGrpSpPr/>
              <p:nvPr/>
            </p:nvGrpSpPr>
            <p:grpSpPr>
              <a:xfrm>
                <a:off x="1439557" y="1650983"/>
                <a:ext cx="620800" cy="405485"/>
                <a:chOff x="1588" y="2074863"/>
                <a:chExt cx="627062" cy="409575"/>
              </a:xfrm>
            </p:grpSpPr>
            <p:sp>
              <p:nvSpPr>
                <p:cNvPr id="52" name="任意多边形: 形状 51"/>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3" name="任意多边形: 形状 52"/>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51" name="任意多边形: 形状 50"/>
              <p:cNvSpPr/>
              <p:nvPr/>
            </p:nvSpPr>
            <p:spPr bwMode="auto">
              <a:xfrm>
                <a:off x="1682616" y="1748759"/>
                <a:ext cx="265955" cy="201120"/>
              </a:xfrm>
              <a:custGeom>
                <a:avLst/>
                <a:gdLst>
                  <a:gd name="T0" fmla="*/ 26 w 85"/>
                  <a:gd name="T1" fmla="*/ 28 h 62"/>
                  <a:gd name="T2" fmla="*/ 13 w 85"/>
                  <a:gd name="T3" fmla="*/ 27 h 62"/>
                  <a:gd name="T4" fmla="*/ 7 w 85"/>
                  <a:gd name="T5" fmla="*/ 38 h 62"/>
                  <a:gd name="T6" fmla="*/ 24 w 85"/>
                  <a:gd name="T7" fmla="*/ 29 h 62"/>
                  <a:gd name="T8" fmla="*/ 14 w 85"/>
                  <a:gd name="T9" fmla="*/ 29 h 62"/>
                  <a:gd name="T10" fmla="*/ 14 w 85"/>
                  <a:gd name="T11" fmla="*/ 43 h 62"/>
                  <a:gd name="T12" fmla="*/ 17 w 85"/>
                  <a:gd name="T13" fmla="*/ 40 h 62"/>
                  <a:gd name="T14" fmla="*/ 75 w 85"/>
                  <a:gd name="T15" fmla="*/ 30 h 62"/>
                  <a:gd name="T16" fmla="*/ 74 w 85"/>
                  <a:gd name="T17" fmla="*/ 1 h 62"/>
                  <a:gd name="T18" fmla="*/ 57 w 85"/>
                  <a:gd name="T19" fmla="*/ 5 h 62"/>
                  <a:gd name="T20" fmla="*/ 40 w 85"/>
                  <a:gd name="T21" fmla="*/ 16 h 62"/>
                  <a:gd name="T22" fmla="*/ 39 w 85"/>
                  <a:gd name="T23" fmla="*/ 17 h 62"/>
                  <a:gd name="T24" fmla="*/ 39 w 85"/>
                  <a:gd name="T25" fmla="*/ 32 h 62"/>
                  <a:gd name="T26" fmla="*/ 35 w 85"/>
                  <a:gd name="T27" fmla="*/ 38 h 62"/>
                  <a:gd name="T28" fmla="*/ 31 w 85"/>
                  <a:gd name="T29" fmla="*/ 47 h 62"/>
                  <a:gd name="T30" fmla="*/ 11 w 85"/>
                  <a:gd name="T31" fmla="*/ 21 h 62"/>
                  <a:gd name="T32" fmla="*/ 0 w 85"/>
                  <a:gd name="T33" fmla="*/ 37 h 62"/>
                  <a:gd name="T34" fmla="*/ 2 w 85"/>
                  <a:gd name="T35" fmla="*/ 56 h 62"/>
                  <a:gd name="T36" fmla="*/ 24 w 85"/>
                  <a:gd name="T37" fmla="*/ 56 h 62"/>
                  <a:gd name="T38" fmla="*/ 65 w 85"/>
                  <a:gd name="T39" fmla="*/ 56 h 62"/>
                  <a:gd name="T40" fmla="*/ 76 w 85"/>
                  <a:gd name="T41" fmla="*/ 48 h 62"/>
                  <a:gd name="T42" fmla="*/ 66 w 85"/>
                  <a:gd name="T43" fmla="*/ 39 h 62"/>
                  <a:gd name="T44" fmla="*/ 74 w 85"/>
                  <a:gd name="T45" fmla="*/ 31 h 62"/>
                  <a:gd name="T46" fmla="*/ 50 w 85"/>
                  <a:gd name="T47" fmla="*/ 28 h 62"/>
                  <a:gd name="T48" fmla="*/ 71 w 85"/>
                  <a:gd name="T49" fmla="*/ 29 h 62"/>
                  <a:gd name="T50" fmla="*/ 82 w 85"/>
                  <a:gd name="T51" fmla="*/ 17 h 62"/>
                  <a:gd name="T52" fmla="*/ 73 w 85"/>
                  <a:gd name="T53" fmla="*/ 3 h 62"/>
                  <a:gd name="T54" fmla="*/ 53 w 85"/>
                  <a:gd name="T55" fmla="*/ 40 h 62"/>
                  <a:gd name="T56" fmla="*/ 41 w 85"/>
                  <a:gd name="T57" fmla="*/ 21 h 62"/>
                  <a:gd name="T58" fmla="*/ 42 w 85"/>
                  <a:gd name="T59" fmla="*/ 36 h 62"/>
                  <a:gd name="T60" fmla="*/ 40 w 85"/>
                  <a:gd name="T61" fmla="*/ 36 h 62"/>
                  <a:gd name="T62" fmla="*/ 38 w 85"/>
                  <a:gd name="T63" fmla="*/ 33 h 62"/>
                  <a:gd name="T64" fmla="*/ 24 w 85"/>
                  <a:gd name="T65" fmla="*/ 50 h 62"/>
                  <a:gd name="T66" fmla="*/ 49 w 85"/>
                  <a:gd name="T67" fmla="*/ 53 h 62"/>
                  <a:gd name="T68" fmla="*/ 28 w 85"/>
                  <a:gd name="T69" fmla="*/ 24 h 62"/>
                  <a:gd name="T70" fmla="*/ 17 w 85"/>
                  <a:gd name="T71" fmla="*/ 45 h 62"/>
                  <a:gd name="T72" fmla="*/ 3 w 85"/>
                  <a:gd name="T73" fmla="*/ 37 h 62"/>
                  <a:gd name="T74" fmla="*/ 8 w 85"/>
                  <a:gd name="T75" fmla="*/ 53 h 62"/>
                  <a:gd name="T76" fmla="*/ 17 w 85"/>
                  <a:gd name="T77" fmla="*/ 58 h 62"/>
                  <a:gd name="T78" fmla="*/ 21 w 85"/>
                  <a:gd name="T79" fmla="*/ 53 h 62"/>
                  <a:gd name="T80" fmla="*/ 53 w 85"/>
                  <a:gd name="T81" fmla="*/ 53 h 62"/>
                  <a:gd name="T82" fmla="*/ 57 w 85"/>
                  <a:gd name="T83" fmla="*/ 58 h 62"/>
                  <a:gd name="T84" fmla="*/ 65 w 85"/>
                  <a:gd name="T85" fmla="*/ 50 h 62"/>
                  <a:gd name="T86" fmla="*/ 64 w 85"/>
                  <a:gd name="T87" fmla="*/ 40 h 62"/>
                  <a:gd name="T88" fmla="*/ 57 w 85"/>
                  <a:gd name="T89" fmla="*/ 45 h 62"/>
                  <a:gd name="T90" fmla="*/ 37 w 85"/>
                  <a:gd name="T91" fmla="*/ 40 h 62"/>
                  <a:gd name="T92" fmla="*/ 47 w 85"/>
                  <a:gd name="T93" fmla="*/ 43 h 62"/>
                  <a:gd name="T94" fmla="*/ 57 w 85"/>
                  <a:gd name="T95" fmla="*/ 42 h 62"/>
                  <a:gd name="T96" fmla="*/ 64 w 85"/>
                  <a:gd name="T97" fmla="*/ 40 h 62"/>
                  <a:gd name="T98" fmla="*/ 73 w 85"/>
                  <a:gd name="T99" fmla="*/ 24 h 62"/>
                  <a:gd name="T100" fmla="*/ 77 w 85"/>
                  <a:gd name="T101" fmla="*/ 16 h 62"/>
                  <a:gd name="T102" fmla="*/ 69 w 85"/>
                  <a:gd name="T103" fmla="*/ 29 h 62"/>
                  <a:gd name="T104" fmla="*/ 56 w 85"/>
                  <a:gd name="T105" fmla="*/ 36 h 62"/>
                  <a:gd name="T106" fmla="*/ 69 w 85"/>
                  <a:gd name="T10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 h="62">
                    <a:moveTo>
                      <a:pt x="25" y="38"/>
                    </a:moveTo>
                    <a:cubicBezTo>
                      <a:pt x="26" y="38"/>
                      <a:pt x="26" y="37"/>
                      <a:pt x="26" y="37"/>
                    </a:cubicBezTo>
                    <a:cubicBezTo>
                      <a:pt x="26" y="28"/>
                      <a:pt x="26" y="28"/>
                      <a:pt x="26" y="28"/>
                    </a:cubicBezTo>
                    <a:cubicBezTo>
                      <a:pt x="26" y="27"/>
                      <a:pt x="26" y="27"/>
                      <a:pt x="25" y="27"/>
                    </a:cubicBezTo>
                    <a:cubicBezTo>
                      <a:pt x="14" y="27"/>
                      <a:pt x="14" y="27"/>
                      <a:pt x="14" y="27"/>
                    </a:cubicBezTo>
                    <a:cubicBezTo>
                      <a:pt x="13" y="27"/>
                      <a:pt x="13" y="27"/>
                      <a:pt x="13" y="27"/>
                    </a:cubicBezTo>
                    <a:cubicBezTo>
                      <a:pt x="6" y="36"/>
                      <a:pt x="6" y="36"/>
                      <a:pt x="6" y="36"/>
                    </a:cubicBezTo>
                    <a:cubicBezTo>
                      <a:pt x="6" y="36"/>
                      <a:pt x="6" y="37"/>
                      <a:pt x="6" y="37"/>
                    </a:cubicBezTo>
                    <a:cubicBezTo>
                      <a:pt x="6" y="38"/>
                      <a:pt x="6" y="38"/>
                      <a:pt x="7" y="38"/>
                    </a:cubicBezTo>
                    <a:lnTo>
                      <a:pt x="25" y="38"/>
                    </a:lnTo>
                    <a:close/>
                    <a:moveTo>
                      <a:pt x="14" y="29"/>
                    </a:moveTo>
                    <a:cubicBezTo>
                      <a:pt x="24" y="29"/>
                      <a:pt x="24" y="29"/>
                      <a:pt x="24" y="29"/>
                    </a:cubicBezTo>
                    <a:cubicBezTo>
                      <a:pt x="24" y="36"/>
                      <a:pt x="24" y="36"/>
                      <a:pt x="24" y="36"/>
                    </a:cubicBezTo>
                    <a:cubicBezTo>
                      <a:pt x="9" y="36"/>
                      <a:pt x="9" y="36"/>
                      <a:pt x="9" y="36"/>
                    </a:cubicBezTo>
                    <a:lnTo>
                      <a:pt x="14" y="29"/>
                    </a:lnTo>
                    <a:close/>
                    <a:moveTo>
                      <a:pt x="18" y="41"/>
                    </a:moveTo>
                    <a:cubicBezTo>
                      <a:pt x="18" y="42"/>
                      <a:pt x="17" y="43"/>
                      <a:pt x="17" y="43"/>
                    </a:cubicBezTo>
                    <a:cubicBezTo>
                      <a:pt x="14" y="43"/>
                      <a:pt x="14" y="43"/>
                      <a:pt x="14" y="43"/>
                    </a:cubicBezTo>
                    <a:cubicBezTo>
                      <a:pt x="13" y="43"/>
                      <a:pt x="12" y="42"/>
                      <a:pt x="12" y="41"/>
                    </a:cubicBezTo>
                    <a:cubicBezTo>
                      <a:pt x="12" y="40"/>
                      <a:pt x="13" y="40"/>
                      <a:pt x="14" y="40"/>
                    </a:cubicBezTo>
                    <a:cubicBezTo>
                      <a:pt x="17" y="40"/>
                      <a:pt x="17" y="40"/>
                      <a:pt x="17" y="40"/>
                    </a:cubicBezTo>
                    <a:cubicBezTo>
                      <a:pt x="17" y="40"/>
                      <a:pt x="18" y="40"/>
                      <a:pt x="18" y="41"/>
                    </a:cubicBezTo>
                    <a:close/>
                    <a:moveTo>
                      <a:pt x="74" y="30"/>
                    </a:moveTo>
                    <a:cubicBezTo>
                      <a:pt x="74" y="30"/>
                      <a:pt x="75" y="30"/>
                      <a:pt x="75" y="30"/>
                    </a:cubicBezTo>
                    <a:cubicBezTo>
                      <a:pt x="85" y="18"/>
                      <a:pt x="85" y="18"/>
                      <a:pt x="85" y="18"/>
                    </a:cubicBezTo>
                    <a:cubicBezTo>
                      <a:pt x="85" y="18"/>
                      <a:pt x="85" y="17"/>
                      <a:pt x="85" y="16"/>
                    </a:cubicBezTo>
                    <a:cubicBezTo>
                      <a:pt x="74" y="1"/>
                      <a:pt x="74" y="1"/>
                      <a:pt x="74" y="1"/>
                    </a:cubicBezTo>
                    <a:cubicBezTo>
                      <a:pt x="74" y="0"/>
                      <a:pt x="73" y="0"/>
                      <a:pt x="73" y="0"/>
                    </a:cubicBezTo>
                    <a:cubicBezTo>
                      <a:pt x="58" y="5"/>
                      <a:pt x="58" y="5"/>
                      <a:pt x="58" y="5"/>
                    </a:cubicBezTo>
                    <a:cubicBezTo>
                      <a:pt x="57" y="5"/>
                      <a:pt x="57" y="5"/>
                      <a:pt x="57" y="5"/>
                    </a:cubicBezTo>
                    <a:cubicBezTo>
                      <a:pt x="57" y="5"/>
                      <a:pt x="57" y="5"/>
                      <a:pt x="57" y="5"/>
                    </a:cubicBezTo>
                    <a:cubicBezTo>
                      <a:pt x="40" y="16"/>
                      <a:pt x="40" y="16"/>
                      <a:pt x="40" y="16"/>
                    </a:cubicBezTo>
                    <a:cubicBezTo>
                      <a:pt x="40" y="16"/>
                      <a:pt x="40" y="16"/>
                      <a:pt x="40" y="16"/>
                    </a:cubicBezTo>
                    <a:cubicBezTo>
                      <a:pt x="40" y="16"/>
                      <a:pt x="40" y="16"/>
                      <a:pt x="40" y="16"/>
                    </a:cubicBezTo>
                    <a:cubicBezTo>
                      <a:pt x="40" y="17"/>
                      <a:pt x="40" y="17"/>
                      <a:pt x="39" y="17"/>
                    </a:cubicBezTo>
                    <a:cubicBezTo>
                      <a:pt x="39" y="17"/>
                      <a:pt x="39" y="17"/>
                      <a:pt x="39" y="17"/>
                    </a:cubicBezTo>
                    <a:cubicBezTo>
                      <a:pt x="35" y="25"/>
                      <a:pt x="35" y="25"/>
                      <a:pt x="35" y="25"/>
                    </a:cubicBezTo>
                    <a:cubicBezTo>
                      <a:pt x="35" y="25"/>
                      <a:pt x="35" y="26"/>
                      <a:pt x="36" y="26"/>
                    </a:cubicBezTo>
                    <a:cubicBezTo>
                      <a:pt x="39" y="32"/>
                      <a:pt x="39" y="32"/>
                      <a:pt x="39" y="32"/>
                    </a:cubicBezTo>
                    <a:cubicBezTo>
                      <a:pt x="39" y="32"/>
                      <a:pt x="39" y="31"/>
                      <a:pt x="38" y="31"/>
                    </a:cubicBezTo>
                    <a:cubicBezTo>
                      <a:pt x="36" y="31"/>
                      <a:pt x="34" y="33"/>
                      <a:pt x="34" y="36"/>
                    </a:cubicBezTo>
                    <a:cubicBezTo>
                      <a:pt x="34" y="37"/>
                      <a:pt x="35" y="38"/>
                      <a:pt x="35" y="38"/>
                    </a:cubicBezTo>
                    <a:cubicBezTo>
                      <a:pt x="35" y="39"/>
                      <a:pt x="35" y="39"/>
                      <a:pt x="35" y="39"/>
                    </a:cubicBezTo>
                    <a:cubicBezTo>
                      <a:pt x="35" y="47"/>
                      <a:pt x="35" y="47"/>
                      <a:pt x="35" y="47"/>
                    </a:cubicBezTo>
                    <a:cubicBezTo>
                      <a:pt x="31" y="47"/>
                      <a:pt x="31" y="47"/>
                      <a:pt x="31" y="47"/>
                    </a:cubicBezTo>
                    <a:cubicBezTo>
                      <a:pt x="31" y="23"/>
                      <a:pt x="31" y="23"/>
                      <a:pt x="31" y="23"/>
                    </a:cubicBezTo>
                    <a:cubicBezTo>
                      <a:pt x="31" y="22"/>
                      <a:pt x="30" y="21"/>
                      <a:pt x="30" y="21"/>
                    </a:cubicBezTo>
                    <a:cubicBezTo>
                      <a:pt x="11" y="21"/>
                      <a:pt x="11" y="21"/>
                      <a:pt x="11" y="21"/>
                    </a:cubicBezTo>
                    <a:cubicBezTo>
                      <a:pt x="11" y="21"/>
                      <a:pt x="10" y="22"/>
                      <a:pt x="10" y="22"/>
                    </a:cubicBezTo>
                    <a:cubicBezTo>
                      <a:pt x="0" y="36"/>
                      <a:pt x="0" y="36"/>
                      <a:pt x="0" y="36"/>
                    </a:cubicBezTo>
                    <a:cubicBezTo>
                      <a:pt x="0" y="36"/>
                      <a:pt x="0" y="36"/>
                      <a:pt x="0" y="37"/>
                    </a:cubicBezTo>
                    <a:cubicBezTo>
                      <a:pt x="0" y="48"/>
                      <a:pt x="0" y="48"/>
                      <a:pt x="0" y="48"/>
                    </a:cubicBezTo>
                    <a:cubicBezTo>
                      <a:pt x="0" y="54"/>
                      <a:pt x="0" y="54"/>
                      <a:pt x="0" y="54"/>
                    </a:cubicBezTo>
                    <a:cubicBezTo>
                      <a:pt x="0" y="55"/>
                      <a:pt x="1" y="56"/>
                      <a:pt x="2" y="56"/>
                    </a:cubicBezTo>
                    <a:cubicBezTo>
                      <a:pt x="9" y="56"/>
                      <a:pt x="9" y="56"/>
                      <a:pt x="9" y="56"/>
                    </a:cubicBezTo>
                    <a:cubicBezTo>
                      <a:pt x="10" y="59"/>
                      <a:pt x="13" y="62"/>
                      <a:pt x="17" y="62"/>
                    </a:cubicBezTo>
                    <a:cubicBezTo>
                      <a:pt x="20" y="62"/>
                      <a:pt x="23" y="59"/>
                      <a:pt x="24" y="56"/>
                    </a:cubicBezTo>
                    <a:cubicBezTo>
                      <a:pt x="49" y="56"/>
                      <a:pt x="49" y="56"/>
                      <a:pt x="49" y="56"/>
                    </a:cubicBezTo>
                    <a:cubicBezTo>
                      <a:pt x="51" y="59"/>
                      <a:pt x="54" y="62"/>
                      <a:pt x="57" y="62"/>
                    </a:cubicBezTo>
                    <a:cubicBezTo>
                      <a:pt x="61" y="62"/>
                      <a:pt x="64" y="59"/>
                      <a:pt x="65" y="56"/>
                    </a:cubicBezTo>
                    <a:cubicBezTo>
                      <a:pt x="75" y="56"/>
                      <a:pt x="75" y="56"/>
                      <a:pt x="75" y="56"/>
                    </a:cubicBezTo>
                    <a:cubicBezTo>
                      <a:pt x="76" y="56"/>
                      <a:pt x="76" y="55"/>
                      <a:pt x="76" y="54"/>
                    </a:cubicBezTo>
                    <a:cubicBezTo>
                      <a:pt x="76" y="48"/>
                      <a:pt x="76" y="48"/>
                      <a:pt x="76" y="48"/>
                    </a:cubicBezTo>
                    <a:cubicBezTo>
                      <a:pt x="76" y="47"/>
                      <a:pt x="76" y="47"/>
                      <a:pt x="75" y="47"/>
                    </a:cubicBezTo>
                    <a:cubicBezTo>
                      <a:pt x="66" y="47"/>
                      <a:pt x="66" y="47"/>
                      <a:pt x="66" y="47"/>
                    </a:cubicBezTo>
                    <a:cubicBezTo>
                      <a:pt x="66" y="39"/>
                      <a:pt x="66" y="39"/>
                      <a:pt x="66" y="39"/>
                    </a:cubicBezTo>
                    <a:cubicBezTo>
                      <a:pt x="66" y="38"/>
                      <a:pt x="65" y="38"/>
                      <a:pt x="65" y="38"/>
                    </a:cubicBezTo>
                    <a:cubicBezTo>
                      <a:pt x="64" y="38"/>
                      <a:pt x="64" y="38"/>
                      <a:pt x="64" y="38"/>
                    </a:cubicBezTo>
                    <a:cubicBezTo>
                      <a:pt x="74" y="31"/>
                      <a:pt x="74" y="31"/>
                      <a:pt x="74" y="31"/>
                    </a:cubicBezTo>
                    <a:cubicBezTo>
                      <a:pt x="74" y="31"/>
                      <a:pt x="74" y="30"/>
                      <a:pt x="74" y="30"/>
                    </a:cubicBezTo>
                    <a:close/>
                    <a:moveTo>
                      <a:pt x="57" y="39"/>
                    </a:moveTo>
                    <a:cubicBezTo>
                      <a:pt x="50" y="28"/>
                      <a:pt x="50" y="28"/>
                      <a:pt x="50" y="28"/>
                    </a:cubicBezTo>
                    <a:cubicBezTo>
                      <a:pt x="43" y="18"/>
                      <a:pt x="43" y="18"/>
                      <a:pt x="43" y="18"/>
                    </a:cubicBezTo>
                    <a:cubicBezTo>
                      <a:pt x="58" y="8"/>
                      <a:pt x="58" y="8"/>
                      <a:pt x="58" y="8"/>
                    </a:cubicBezTo>
                    <a:cubicBezTo>
                      <a:pt x="71" y="29"/>
                      <a:pt x="71" y="29"/>
                      <a:pt x="71" y="29"/>
                    </a:cubicBezTo>
                    <a:lnTo>
                      <a:pt x="57" y="39"/>
                    </a:lnTo>
                    <a:close/>
                    <a:moveTo>
                      <a:pt x="73" y="3"/>
                    </a:moveTo>
                    <a:cubicBezTo>
                      <a:pt x="82" y="17"/>
                      <a:pt x="82" y="17"/>
                      <a:pt x="82" y="17"/>
                    </a:cubicBezTo>
                    <a:cubicBezTo>
                      <a:pt x="74" y="27"/>
                      <a:pt x="74" y="27"/>
                      <a:pt x="74" y="27"/>
                    </a:cubicBezTo>
                    <a:cubicBezTo>
                      <a:pt x="60" y="7"/>
                      <a:pt x="60" y="7"/>
                      <a:pt x="60" y="7"/>
                    </a:cubicBezTo>
                    <a:lnTo>
                      <a:pt x="73" y="3"/>
                    </a:lnTo>
                    <a:close/>
                    <a:moveTo>
                      <a:pt x="41" y="21"/>
                    </a:moveTo>
                    <a:cubicBezTo>
                      <a:pt x="47" y="30"/>
                      <a:pt x="47" y="30"/>
                      <a:pt x="47" y="30"/>
                    </a:cubicBezTo>
                    <a:cubicBezTo>
                      <a:pt x="53" y="40"/>
                      <a:pt x="53" y="40"/>
                      <a:pt x="53" y="40"/>
                    </a:cubicBezTo>
                    <a:cubicBezTo>
                      <a:pt x="48" y="40"/>
                      <a:pt x="48" y="40"/>
                      <a:pt x="48" y="40"/>
                    </a:cubicBezTo>
                    <a:cubicBezTo>
                      <a:pt x="39" y="25"/>
                      <a:pt x="39" y="25"/>
                      <a:pt x="39" y="25"/>
                    </a:cubicBezTo>
                    <a:lnTo>
                      <a:pt x="41" y="21"/>
                    </a:lnTo>
                    <a:close/>
                    <a:moveTo>
                      <a:pt x="43" y="38"/>
                    </a:moveTo>
                    <a:cubicBezTo>
                      <a:pt x="42" y="38"/>
                      <a:pt x="42" y="38"/>
                      <a:pt x="42" y="38"/>
                    </a:cubicBezTo>
                    <a:cubicBezTo>
                      <a:pt x="42" y="37"/>
                      <a:pt x="42" y="37"/>
                      <a:pt x="42" y="36"/>
                    </a:cubicBezTo>
                    <a:lnTo>
                      <a:pt x="43" y="38"/>
                    </a:lnTo>
                    <a:close/>
                    <a:moveTo>
                      <a:pt x="38" y="33"/>
                    </a:moveTo>
                    <a:cubicBezTo>
                      <a:pt x="39" y="33"/>
                      <a:pt x="40" y="34"/>
                      <a:pt x="40" y="36"/>
                    </a:cubicBezTo>
                    <a:cubicBezTo>
                      <a:pt x="40" y="37"/>
                      <a:pt x="39" y="38"/>
                      <a:pt x="38" y="38"/>
                    </a:cubicBezTo>
                    <a:cubicBezTo>
                      <a:pt x="37" y="38"/>
                      <a:pt x="36" y="37"/>
                      <a:pt x="36" y="36"/>
                    </a:cubicBezTo>
                    <a:cubicBezTo>
                      <a:pt x="36" y="34"/>
                      <a:pt x="37" y="33"/>
                      <a:pt x="38" y="33"/>
                    </a:cubicBezTo>
                    <a:close/>
                    <a:moveTo>
                      <a:pt x="49" y="53"/>
                    </a:moveTo>
                    <a:cubicBezTo>
                      <a:pt x="25" y="53"/>
                      <a:pt x="25" y="53"/>
                      <a:pt x="25" y="53"/>
                    </a:cubicBezTo>
                    <a:cubicBezTo>
                      <a:pt x="25" y="52"/>
                      <a:pt x="25" y="51"/>
                      <a:pt x="24" y="50"/>
                    </a:cubicBezTo>
                    <a:cubicBezTo>
                      <a:pt x="30" y="50"/>
                      <a:pt x="30" y="50"/>
                      <a:pt x="30" y="50"/>
                    </a:cubicBezTo>
                    <a:cubicBezTo>
                      <a:pt x="50" y="50"/>
                      <a:pt x="50" y="50"/>
                      <a:pt x="50" y="50"/>
                    </a:cubicBezTo>
                    <a:cubicBezTo>
                      <a:pt x="49" y="51"/>
                      <a:pt x="49" y="52"/>
                      <a:pt x="49" y="53"/>
                    </a:cubicBezTo>
                    <a:close/>
                    <a:moveTo>
                      <a:pt x="3" y="37"/>
                    </a:moveTo>
                    <a:cubicBezTo>
                      <a:pt x="12" y="24"/>
                      <a:pt x="12" y="24"/>
                      <a:pt x="12" y="24"/>
                    </a:cubicBezTo>
                    <a:cubicBezTo>
                      <a:pt x="28" y="24"/>
                      <a:pt x="28" y="24"/>
                      <a:pt x="28" y="24"/>
                    </a:cubicBezTo>
                    <a:cubicBezTo>
                      <a:pt x="28" y="47"/>
                      <a:pt x="28" y="47"/>
                      <a:pt x="28" y="47"/>
                    </a:cubicBezTo>
                    <a:cubicBezTo>
                      <a:pt x="22" y="47"/>
                      <a:pt x="22" y="47"/>
                      <a:pt x="22" y="47"/>
                    </a:cubicBezTo>
                    <a:cubicBezTo>
                      <a:pt x="20" y="45"/>
                      <a:pt x="18" y="45"/>
                      <a:pt x="17" y="45"/>
                    </a:cubicBezTo>
                    <a:cubicBezTo>
                      <a:pt x="15" y="45"/>
                      <a:pt x="13" y="45"/>
                      <a:pt x="12" y="47"/>
                    </a:cubicBezTo>
                    <a:cubicBezTo>
                      <a:pt x="3" y="47"/>
                      <a:pt x="3" y="47"/>
                      <a:pt x="3" y="47"/>
                    </a:cubicBezTo>
                    <a:lnTo>
                      <a:pt x="3" y="37"/>
                    </a:lnTo>
                    <a:close/>
                    <a:moveTo>
                      <a:pt x="3" y="50"/>
                    </a:moveTo>
                    <a:cubicBezTo>
                      <a:pt x="9" y="50"/>
                      <a:pt x="9" y="50"/>
                      <a:pt x="9" y="50"/>
                    </a:cubicBezTo>
                    <a:cubicBezTo>
                      <a:pt x="9" y="51"/>
                      <a:pt x="8" y="52"/>
                      <a:pt x="8" y="53"/>
                    </a:cubicBezTo>
                    <a:cubicBezTo>
                      <a:pt x="3" y="53"/>
                      <a:pt x="3" y="53"/>
                      <a:pt x="3" y="53"/>
                    </a:cubicBezTo>
                    <a:lnTo>
                      <a:pt x="3" y="50"/>
                    </a:lnTo>
                    <a:close/>
                    <a:moveTo>
                      <a:pt x="17" y="58"/>
                    </a:moveTo>
                    <a:cubicBezTo>
                      <a:pt x="14" y="58"/>
                      <a:pt x="12" y="56"/>
                      <a:pt x="12" y="53"/>
                    </a:cubicBezTo>
                    <a:cubicBezTo>
                      <a:pt x="12" y="51"/>
                      <a:pt x="14" y="49"/>
                      <a:pt x="17" y="49"/>
                    </a:cubicBezTo>
                    <a:cubicBezTo>
                      <a:pt x="19" y="49"/>
                      <a:pt x="21" y="51"/>
                      <a:pt x="21" y="53"/>
                    </a:cubicBezTo>
                    <a:cubicBezTo>
                      <a:pt x="21" y="56"/>
                      <a:pt x="19" y="58"/>
                      <a:pt x="17" y="58"/>
                    </a:cubicBezTo>
                    <a:close/>
                    <a:moveTo>
                      <a:pt x="57" y="58"/>
                    </a:moveTo>
                    <a:cubicBezTo>
                      <a:pt x="55" y="58"/>
                      <a:pt x="53" y="56"/>
                      <a:pt x="53" y="53"/>
                    </a:cubicBezTo>
                    <a:cubicBezTo>
                      <a:pt x="53" y="51"/>
                      <a:pt x="55" y="49"/>
                      <a:pt x="57" y="49"/>
                    </a:cubicBezTo>
                    <a:cubicBezTo>
                      <a:pt x="60" y="49"/>
                      <a:pt x="62" y="51"/>
                      <a:pt x="62" y="53"/>
                    </a:cubicBezTo>
                    <a:cubicBezTo>
                      <a:pt x="62" y="56"/>
                      <a:pt x="60" y="58"/>
                      <a:pt x="57" y="58"/>
                    </a:cubicBezTo>
                    <a:close/>
                    <a:moveTo>
                      <a:pt x="73" y="53"/>
                    </a:moveTo>
                    <a:cubicBezTo>
                      <a:pt x="66" y="53"/>
                      <a:pt x="66" y="53"/>
                      <a:pt x="66" y="53"/>
                    </a:cubicBezTo>
                    <a:cubicBezTo>
                      <a:pt x="66" y="52"/>
                      <a:pt x="65" y="51"/>
                      <a:pt x="65" y="50"/>
                    </a:cubicBezTo>
                    <a:cubicBezTo>
                      <a:pt x="73" y="50"/>
                      <a:pt x="73" y="50"/>
                      <a:pt x="73" y="50"/>
                    </a:cubicBezTo>
                    <a:lnTo>
                      <a:pt x="73" y="53"/>
                    </a:lnTo>
                    <a:close/>
                    <a:moveTo>
                      <a:pt x="64" y="40"/>
                    </a:moveTo>
                    <a:cubicBezTo>
                      <a:pt x="64" y="46"/>
                      <a:pt x="64" y="46"/>
                      <a:pt x="64" y="46"/>
                    </a:cubicBezTo>
                    <a:cubicBezTo>
                      <a:pt x="61" y="46"/>
                      <a:pt x="61" y="46"/>
                      <a:pt x="61" y="46"/>
                    </a:cubicBezTo>
                    <a:cubicBezTo>
                      <a:pt x="60" y="45"/>
                      <a:pt x="59" y="45"/>
                      <a:pt x="57" y="45"/>
                    </a:cubicBezTo>
                    <a:cubicBezTo>
                      <a:pt x="56" y="45"/>
                      <a:pt x="55" y="45"/>
                      <a:pt x="53" y="46"/>
                    </a:cubicBezTo>
                    <a:cubicBezTo>
                      <a:pt x="37" y="46"/>
                      <a:pt x="37" y="46"/>
                      <a:pt x="37" y="46"/>
                    </a:cubicBezTo>
                    <a:cubicBezTo>
                      <a:pt x="37" y="40"/>
                      <a:pt x="37" y="40"/>
                      <a:pt x="37" y="40"/>
                    </a:cubicBezTo>
                    <a:cubicBezTo>
                      <a:pt x="44" y="40"/>
                      <a:pt x="44" y="40"/>
                      <a:pt x="44" y="40"/>
                    </a:cubicBezTo>
                    <a:cubicBezTo>
                      <a:pt x="46" y="42"/>
                      <a:pt x="46" y="42"/>
                      <a:pt x="46" y="42"/>
                    </a:cubicBezTo>
                    <a:cubicBezTo>
                      <a:pt x="46" y="43"/>
                      <a:pt x="47" y="43"/>
                      <a:pt x="47" y="43"/>
                    </a:cubicBezTo>
                    <a:cubicBezTo>
                      <a:pt x="47" y="43"/>
                      <a:pt x="47" y="43"/>
                      <a:pt x="47" y="43"/>
                    </a:cubicBezTo>
                    <a:cubicBezTo>
                      <a:pt x="56" y="42"/>
                      <a:pt x="56" y="42"/>
                      <a:pt x="56" y="42"/>
                    </a:cubicBezTo>
                    <a:cubicBezTo>
                      <a:pt x="57" y="42"/>
                      <a:pt x="57" y="42"/>
                      <a:pt x="57" y="42"/>
                    </a:cubicBezTo>
                    <a:cubicBezTo>
                      <a:pt x="57" y="42"/>
                      <a:pt x="57" y="42"/>
                      <a:pt x="57" y="42"/>
                    </a:cubicBezTo>
                    <a:cubicBezTo>
                      <a:pt x="61" y="40"/>
                      <a:pt x="61" y="40"/>
                      <a:pt x="61" y="40"/>
                    </a:cubicBezTo>
                    <a:lnTo>
                      <a:pt x="64" y="40"/>
                    </a:lnTo>
                    <a:close/>
                    <a:moveTo>
                      <a:pt x="79" y="17"/>
                    </a:moveTo>
                    <a:cubicBezTo>
                      <a:pt x="73" y="23"/>
                      <a:pt x="73" y="23"/>
                      <a:pt x="73" y="23"/>
                    </a:cubicBezTo>
                    <a:cubicBezTo>
                      <a:pt x="73" y="23"/>
                      <a:pt x="73" y="24"/>
                      <a:pt x="73" y="24"/>
                    </a:cubicBezTo>
                    <a:cubicBezTo>
                      <a:pt x="72" y="24"/>
                      <a:pt x="72" y="24"/>
                      <a:pt x="72" y="23"/>
                    </a:cubicBezTo>
                    <a:cubicBezTo>
                      <a:pt x="72" y="23"/>
                      <a:pt x="72" y="22"/>
                      <a:pt x="72" y="22"/>
                    </a:cubicBezTo>
                    <a:cubicBezTo>
                      <a:pt x="77" y="16"/>
                      <a:pt x="77" y="16"/>
                      <a:pt x="77" y="16"/>
                    </a:cubicBezTo>
                    <a:cubicBezTo>
                      <a:pt x="78" y="16"/>
                      <a:pt x="78" y="15"/>
                      <a:pt x="79" y="16"/>
                    </a:cubicBezTo>
                    <a:cubicBezTo>
                      <a:pt x="79" y="16"/>
                      <a:pt x="79" y="17"/>
                      <a:pt x="79" y="17"/>
                    </a:cubicBezTo>
                    <a:close/>
                    <a:moveTo>
                      <a:pt x="69" y="29"/>
                    </a:moveTo>
                    <a:cubicBezTo>
                      <a:pt x="57" y="36"/>
                      <a:pt x="57" y="36"/>
                      <a:pt x="57" y="36"/>
                    </a:cubicBezTo>
                    <a:cubicBezTo>
                      <a:pt x="57" y="36"/>
                      <a:pt x="57" y="36"/>
                      <a:pt x="57" y="36"/>
                    </a:cubicBezTo>
                    <a:cubicBezTo>
                      <a:pt x="56" y="36"/>
                      <a:pt x="56" y="36"/>
                      <a:pt x="56" y="36"/>
                    </a:cubicBezTo>
                    <a:cubicBezTo>
                      <a:pt x="56" y="35"/>
                      <a:pt x="56" y="35"/>
                      <a:pt x="56" y="35"/>
                    </a:cubicBezTo>
                    <a:cubicBezTo>
                      <a:pt x="68" y="27"/>
                      <a:pt x="68" y="27"/>
                      <a:pt x="68" y="27"/>
                    </a:cubicBezTo>
                    <a:cubicBezTo>
                      <a:pt x="68" y="27"/>
                      <a:pt x="69" y="27"/>
                      <a:pt x="69" y="27"/>
                    </a:cubicBezTo>
                    <a:cubicBezTo>
                      <a:pt x="69" y="28"/>
                      <a:pt x="69" y="28"/>
                      <a:pt x="69" y="29"/>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6" name="组合 41"/>
            <p:cNvGrpSpPr/>
            <p:nvPr/>
          </p:nvGrpSpPr>
          <p:grpSpPr>
            <a:xfrm>
              <a:off x="1690522" y="4621994"/>
              <a:ext cx="827733" cy="540647"/>
              <a:chOff x="1267892" y="3740300"/>
              <a:chExt cx="620800" cy="405485"/>
            </a:xfrm>
          </p:grpSpPr>
          <p:grpSp>
            <p:nvGrpSpPr>
              <p:cNvPr id="58" name="组合 42"/>
              <p:cNvGrpSpPr/>
              <p:nvPr/>
            </p:nvGrpSpPr>
            <p:grpSpPr>
              <a:xfrm>
                <a:off x="1267892" y="3740300"/>
                <a:ext cx="620800" cy="405485"/>
                <a:chOff x="1588" y="2074863"/>
                <a:chExt cx="627062" cy="409575"/>
              </a:xfrm>
            </p:grpSpPr>
            <p:sp>
              <p:nvSpPr>
                <p:cNvPr id="44" name="任意多边形: 形状 47"/>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9" name="任意多边形: 形状 48"/>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45" name="任意多边形: 形状 46"/>
              <p:cNvSpPr/>
              <p:nvPr/>
            </p:nvSpPr>
            <p:spPr bwMode="auto">
              <a:xfrm>
                <a:off x="1485845" y="3881441"/>
                <a:ext cx="246107" cy="152164"/>
              </a:xfrm>
              <a:custGeom>
                <a:avLst/>
                <a:gdLst>
                  <a:gd name="T0" fmla="*/ 9 w 79"/>
                  <a:gd name="T1" fmla="*/ 8 h 47"/>
                  <a:gd name="T2" fmla="*/ 5 w 79"/>
                  <a:gd name="T3" fmla="*/ 18 h 47"/>
                  <a:gd name="T4" fmla="*/ 5 w 79"/>
                  <a:gd name="T5" fmla="*/ 21 h 47"/>
                  <a:gd name="T6" fmla="*/ 13 w 79"/>
                  <a:gd name="T7" fmla="*/ 22 h 47"/>
                  <a:gd name="T8" fmla="*/ 15 w 79"/>
                  <a:gd name="T9" fmla="*/ 19 h 47"/>
                  <a:gd name="T10" fmla="*/ 25 w 79"/>
                  <a:gd name="T11" fmla="*/ 18 h 47"/>
                  <a:gd name="T12" fmla="*/ 24 w 79"/>
                  <a:gd name="T13" fmla="*/ 8 h 47"/>
                  <a:gd name="T14" fmla="*/ 15 w 79"/>
                  <a:gd name="T15" fmla="*/ 17 h 47"/>
                  <a:gd name="T16" fmla="*/ 13 w 79"/>
                  <a:gd name="T17" fmla="*/ 20 h 47"/>
                  <a:gd name="T18" fmla="*/ 7 w 79"/>
                  <a:gd name="T19" fmla="*/ 18 h 47"/>
                  <a:gd name="T20" fmla="*/ 23 w 79"/>
                  <a:gd name="T21" fmla="*/ 10 h 47"/>
                  <a:gd name="T22" fmla="*/ 78 w 79"/>
                  <a:gd name="T23" fmla="*/ 0 h 47"/>
                  <a:gd name="T24" fmla="*/ 32 w 79"/>
                  <a:gd name="T25" fmla="*/ 2 h 47"/>
                  <a:gd name="T26" fmla="*/ 31 w 79"/>
                  <a:gd name="T27" fmla="*/ 33 h 47"/>
                  <a:gd name="T28" fmla="*/ 30 w 79"/>
                  <a:gd name="T29" fmla="*/ 3 h 47"/>
                  <a:gd name="T30" fmla="*/ 5 w 79"/>
                  <a:gd name="T31" fmla="*/ 4 h 47"/>
                  <a:gd name="T32" fmla="*/ 0 w 79"/>
                  <a:gd name="T33" fmla="*/ 18 h 47"/>
                  <a:gd name="T34" fmla="*/ 2 w 79"/>
                  <a:gd name="T35" fmla="*/ 42 h 47"/>
                  <a:gd name="T36" fmla="*/ 17 w 79"/>
                  <a:gd name="T37" fmla="*/ 47 h 47"/>
                  <a:gd name="T38" fmla="*/ 50 w 79"/>
                  <a:gd name="T39" fmla="*/ 42 h 47"/>
                  <a:gd name="T40" fmla="*/ 65 w 79"/>
                  <a:gd name="T41" fmla="*/ 42 h 47"/>
                  <a:gd name="T42" fmla="*/ 77 w 79"/>
                  <a:gd name="T43" fmla="*/ 40 h 47"/>
                  <a:gd name="T44" fmla="*/ 78 w 79"/>
                  <a:gd name="T45" fmla="*/ 35 h 47"/>
                  <a:gd name="T46" fmla="*/ 79 w 79"/>
                  <a:gd name="T47" fmla="*/ 2 h 47"/>
                  <a:gd name="T48" fmla="*/ 9 w 79"/>
                  <a:gd name="T49" fmla="*/ 39 h 47"/>
                  <a:gd name="T50" fmla="*/ 3 w 79"/>
                  <a:gd name="T51" fmla="*/ 35 h 47"/>
                  <a:gd name="T52" fmla="*/ 9 w 79"/>
                  <a:gd name="T53" fmla="*/ 39 h 47"/>
                  <a:gd name="T54" fmla="*/ 12 w 79"/>
                  <a:gd name="T55" fmla="*/ 39 h 47"/>
                  <a:gd name="T56" fmla="*/ 21 w 79"/>
                  <a:gd name="T57" fmla="*/ 39 h 47"/>
                  <a:gd name="T58" fmla="*/ 22 w 79"/>
                  <a:gd name="T59" fmla="*/ 33 h 47"/>
                  <a:gd name="T60" fmla="*/ 11 w 79"/>
                  <a:gd name="T61" fmla="*/ 33 h 47"/>
                  <a:gd name="T62" fmla="*/ 3 w 79"/>
                  <a:gd name="T63" fmla="*/ 18 h 47"/>
                  <a:gd name="T64" fmla="*/ 28 w 79"/>
                  <a:gd name="T65" fmla="*/ 6 h 47"/>
                  <a:gd name="T66" fmla="*/ 22 w 79"/>
                  <a:gd name="T67" fmla="*/ 33 h 47"/>
                  <a:gd name="T68" fmla="*/ 25 w 79"/>
                  <a:gd name="T69" fmla="*/ 39 h 47"/>
                  <a:gd name="T70" fmla="*/ 50 w 79"/>
                  <a:gd name="T71" fmla="*/ 35 h 47"/>
                  <a:gd name="T72" fmla="*/ 58 w 79"/>
                  <a:gd name="T73" fmla="*/ 43 h 47"/>
                  <a:gd name="T74" fmla="*/ 58 w 79"/>
                  <a:gd name="T75" fmla="*/ 35 h 47"/>
                  <a:gd name="T76" fmla="*/ 58 w 79"/>
                  <a:gd name="T77" fmla="*/ 43 h 47"/>
                  <a:gd name="T78" fmla="*/ 66 w 79"/>
                  <a:gd name="T79" fmla="*/ 39 h 47"/>
                  <a:gd name="T80" fmla="*/ 74 w 79"/>
                  <a:gd name="T81" fmla="*/ 35 h 47"/>
                  <a:gd name="T82" fmla="*/ 76 w 79"/>
                  <a:gd name="T83" fmla="*/ 33 h 47"/>
                  <a:gd name="T84" fmla="*/ 58 w 79"/>
                  <a:gd name="T85" fmla="*/ 31 h 47"/>
                  <a:gd name="T86" fmla="*/ 35 w 79"/>
                  <a:gd name="T87" fmla="*/ 33 h 47"/>
                  <a:gd name="T88" fmla="*/ 76 w 79"/>
                  <a:gd name="T89" fmla="*/ 30 h 47"/>
                  <a:gd name="T90" fmla="*/ 76 w 79"/>
                  <a:gd name="T91" fmla="*/ 28 h 47"/>
                  <a:gd name="T92" fmla="*/ 35 w 79"/>
                  <a:gd name="T93" fmla="*/ 3 h 47"/>
                  <a:gd name="T94" fmla="*/ 76 w 79"/>
                  <a:gd name="T9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47">
                    <a:moveTo>
                      <a:pt x="24" y="8"/>
                    </a:moveTo>
                    <a:cubicBezTo>
                      <a:pt x="9" y="8"/>
                      <a:pt x="9" y="8"/>
                      <a:pt x="9" y="8"/>
                    </a:cubicBezTo>
                    <a:cubicBezTo>
                      <a:pt x="9" y="8"/>
                      <a:pt x="9" y="8"/>
                      <a:pt x="8" y="9"/>
                    </a:cubicBezTo>
                    <a:cubicBezTo>
                      <a:pt x="5" y="18"/>
                      <a:pt x="5" y="18"/>
                      <a:pt x="5" y="18"/>
                    </a:cubicBezTo>
                    <a:cubicBezTo>
                      <a:pt x="5" y="18"/>
                      <a:pt x="5" y="18"/>
                      <a:pt x="5" y="18"/>
                    </a:cubicBezTo>
                    <a:cubicBezTo>
                      <a:pt x="5" y="21"/>
                      <a:pt x="5" y="21"/>
                      <a:pt x="5" y="21"/>
                    </a:cubicBezTo>
                    <a:cubicBezTo>
                      <a:pt x="5" y="22"/>
                      <a:pt x="5" y="22"/>
                      <a:pt x="6" y="22"/>
                    </a:cubicBezTo>
                    <a:cubicBezTo>
                      <a:pt x="13" y="22"/>
                      <a:pt x="13" y="22"/>
                      <a:pt x="13" y="22"/>
                    </a:cubicBezTo>
                    <a:cubicBezTo>
                      <a:pt x="13" y="22"/>
                      <a:pt x="14" y="22"/>
                      <a:pt x="14" y="22"/>
                    </a:cubicBezTo>
                    <a:cubicBezTo>
                      <a:pt x="15" y="19"/>
                      <a:pt x="15" y="19"/>
                      <a:pt x="15" y="19"/>
                    </a:cubicBezTo>
                    <a:cubicBezTo>
                      <a:pt x="24" y="19"/>
                      <a:pt x="24" y="19"/>
                      <a:pt x="24" y="19"/>
                    </a:cubicBezTo>
                    <a:cubicBezTo>
                      <a:pt x="24" y="19"/>
                      <a:pt x="25" y="19"/>
                      <a:pt x="25" y="18"/>
                    </a:cubicBezTo>
                    <a:cubicBezTo>
                      <a:pt x="25" y="9"/>
                      <a:pt x="25" y="9"/>
                      <a:pt x="25" y="9"/>
                    </a:cubicBezTo>
                    <a:cubicBezTo>
                      <a:pt x="25" y="8"/>
                      <a:pt x="24" y="8"/>
                      <a:pt x="24" y="8"/>
                    </a:cubicBezTo>
                    <a:close/>
                    <a:moveTo>
                      <a:pt x="23" y="17"/>
                    </a:moveTo>
                    <a:cubicBezTo>
                      <a:pt x="15" y="17"/>
                      <a:pt x="15" y="17"/>
                      <a:pt x="15" y="17"/>
                    </a:cubicBezTo>
                    <a:cubicBezTo>
                      <a:pt x="15" y="17"/>
                      <a:pt x="14" y="17"/>
                      <a:pt x="14" y="18"/>
                    </a:cubicBezTo>
                    <a:cubicBezTo>
                      <a:pt x="13" y="20"/>
                      <a:pt x="13" y="20"/>
                      <a:pt x="13" y="20"/>
                    </a:cubicBezTo>
                    <a:cubicBezTo>
                      <a:pt x="7" y="20"/>
                      <a:pt x="7" y="20"/>
                      <a:pt x="7" y="20"/>
                    </a:cubicBezTo>
                    <a:cubicBezTo>
                      <a:pt x="7" y="18"/>
                      <a:pt x="7" y="18"/>
                      <a:pt x="7" y="18"/>
                    </a:cubicBezTo>
                    <a:cubicBezTo>
                      <a:pt x="10" y="10"/>
                      <a:pt x="10" y="10"/>
                      <a:pt x="10" y="10"/>
                    </a:cubicBezTo>
                    <a:cubicBezTo>
                      <a:pt x="23" y="10"/>
                      <a:pt x="23" y="10"/>
                      <a:pt x="23" y="10"/>
                    </a:cubicBezTo>
                    <a:lnTo>
                      <a:pt x="23" y="17"/>
                    </a:lnTo>
                    <a:close/>
                    <a:moveTo>
                      <a:pt x="78" y="0"/>
                    </a:moveTo>
                    <a:cubicBezTo>
                      <a:pt x="33" y="0"/>
                      <a:pt x="33" y="0"/>
                      <a:pt x="33" y="0"/>
                    </a:cubicBezTo>
                    <a:cubicBezTo>
                      <a:pt x="33" y="0"/>
                      <a:pt x="32" y="1"/>
                      <a:pt x="32" y="2"/>
                    </a:cubicBezTo>
                    <a:cubicBezTo>
                      <a:pt x="32" y="33"/>
                      <a:pt x="32" y="33"/>
                      <a:pt x="32" y="33"/>
                    </a:cubicBezTo>
                    <a:cubicBezTo>
                      <a:pt x="31" y="33"/>
                      <a:pt x="31" y="33"/>
                      <a:pt x="31" y="33"/>
                    </a:cubicBezTo>
                    <a:cubicBezTo>
                      <a:pt x="31" y="4"/>
                      <a:pt x="31" y="4"/>
                      <a:pt x="31" y="4"/>
                    </a:cubicBezTo>
                    <a:cubicBezTo>
                      <a:pt x="31" y="4"/>
                      <a:pt x="31" y="3"/>
                      <a:pt x="30" y="3"/>
                    </a:cubicBezTo>
                    <a:cubicBezTo>
                      <a:pt x="7" y="3"/>
                      <a:pt x="7" y="3"/>
                      <a:pt x="7" y="3"/>
                    </a:cubicBezTo>
                    <a:cubicBezTo>
                      <a:pt x="6" y="3"/>
                      <a:pt x="6" y="3"/>
                      <a:pt x="5" y="4"/>
                    </a:cubicBezTo>
                    <a:cubicBezTo>
                      <a:pt x="0" y="18"/>
                      <a:pt x="0" y="18"/>
                      <a:pt x="0" y="18"/>
                    </a:cubicBezTo>
                    <a:cubicBezTo>
                      <a:pt x="0" y="18"/>
                      <a:pt x="0" y="18"/>
                      <a:pt x="0" y="18"/>
                    </a:cubicBezTo>
                    <a:cubicBezTo>
                      <a:pt x="0" y="40"/>
                      <a:pt x="0" y="40"/>
                      <a:pt x="0" y="40"/>
                    </a:cubicBezTo>
                    <a:cubicBezTo>
                      <a:pt x="0" y="41"/>
                      <a:pt x="1" y="42"/>
                      <a:pt x="2" y="42"/>
                    </a:cubicBezTo>
                    <a:cubicBezTo>
                      <a:pt x="9" y="42"/>
                      <a:pt x="9" y="42"/>
                      <a:pt x="9" y="42"/>
                    </a:cubicBezTo>
                    <a:cubicBezTo>
                      <a:pt x="10" y="45"/>
                      <a:pt x="13" y="47"/>
                      <a:pt x="17" y="47"/>
                    </a:cubicBezTo>
                    <a:cubicBezTo>
                      <a:pt x="20" y="47"/>
                      <a:pt x="24" y="45"/>
                      <a:pt x="25" y="42"/>
                    </a:cubicBezTo>
                    <a:cubicBezTo>
                      <a:pt x="50" y="42"/>
                      <a:pt x="50" y="42"/>
                      <a:pt x="50" y="42"/>
                    </a:cubicBezTo>
                    <a:cubicBezTo>
                      <a:pt x="51" y="45"/>
                      <a:pt x="54" y="47"/>
                      <a:pt x="58" y="47"/>
                    </a:cubicBezTo>
                    <a:cubicBezTo>
                      <a:pt x="61" y="47"/>
                      <a:pt x="64" y="45"/>
                      <a:pt x="65" y="42"/>
                    </a:cubicBezTo>
                    <a:cubicBezTo>
                      <a:pt x="75" y="42"/>
                      <a:pt x="75" y="42"/>
                      <a:pt x="75" y="42"/>
                    </a:cubicBezTo>
                    <a:cubicBezTo>
                      <a:pt x="76" y="42"/>
                      <a:pt x="77" y="41"/>
                      <a:pt x="77" y="40"/>
                    </a:cubicBezTo>
                    <a:cubicBezTo>
                      <a:pt x="77" y="35"/>
                      <a:pt x="77" y="35"/>
                      <a:pt x="77" y="35"/>
                    </a:cubicBezTo>
                    <a:cubicBezTo>
                      <a:pt x="77" y="35"/>
                      <a:pt x="77" y="35"/>
                      <a:pt x="78" y="35"/>
                    </a:cubicBezTo>
                    <a:cubicBezTo>
                      <a:pt x="78" y="35"/>
                      <a:pt x="79" y="35"/>
                      <a:pt x="79" y="34"/>
                    </a:cubicBezTo>
                    <a:cubicBezTo>
                      <a:pt x="79" y="2"/>
                      <a:pt x="79" y="2"/>
                      <a:pt x="79" y="2"/>
                    </a:cubicBezTo>
                    <a:cubicBezTo>
                      <a:pt x="79" y="1"/>
                      <a:pt x="78" y="0"/>
                      <a:pt x="78" y="0"/>
                    </a:cubicBezTo>
                    <a:close/>
                    <a:moveTo>
                      <a:pt x="9" y="39"/>
                    </a:moveTo>
                    <a:cubicBezTo>
                      <a:pt x="3" y="39"/>
                      <a:pt x="3" y="39"/>
                      <a:pt x="3" y="39"/>
                    </a:cubicBezTo>
                    <a:cubicBezTo>
                      <a:pt x="3" y="35"/>
                      <a:pt x="3" y="35"/>
                      <a:pt x="3" y="35"/>
                    </a:cubicBezTo>
                    <a:cubicBezTo>
                      <a:pt x="10" y="35"/>
                      <a:pt x="10" y="35"/>
                      <a:pt x="10" y="35"/>
                    </a:cubicBezTo>
                    <a:cubicBezTo>
                      <a:pt x="9" y="36"/>
                      <a:pt x="9" y="37"/>
                      <a:pt x="9" y="39"/>
                    </a:cubicBezTo>
                    <a:close/>
                    <a:moveTo>
                      <a:pt x="17" y="43"/>
                    </a:moveTo>
                    <a:cubicBezTo>
                      <a:pt x="14" y="43"/>
                      <a:pt x="12" y="41"/>
                      <a:pt x="12" y="39"/>
                    </a:cubicBezTo>
                    <a:cubicBezTo>
                      <a:pt x="12" y="37"/>
                      <a:pt x="14" y="35"/>
                      <a:pt x="17" y="35"/>
                    </a:cubicBezTo>
                    <a:cubicBezTo>
                      <a:pt x="19" y="35"/>
                      <a:pt x="21" y="37"/>
                      <a:pt x="21" y="39"/>
                    </a:cubicBezTo>
                    <a:cubicBezTo>
                      <a:pt x="21" y="41"/>
                      <a:pt x="19" y="43"/>
                      <a:pt x="17" y="43"/>
                    </a:cubicBezTo>
                    <a:close/>
                    <a:moveTo>
                      <a:pt x="22" y="33"/>
                    </a:moveTo>
                    <a:cubicBezTo>
                      <a:pt x="21" y="32"/>
                      <a:pt x="19" y="31"/>
                      <a:pt x="17" y="31"/>
                    </a:cubicBezTo>
                    <a:cubicBezTo>
                      <a:pt x="15" y="31"/>
                      <a:pt x="13" y="32"/>
                      <a:pt x="11" y="33"/>
                    </a:cubicBezTo>
                    <a:cubicBezTo>
                      <a:pt x="3" y="33"/>
                      <a:pt x="3" y="33"/>
                      <a:pt x="3" y="33"/>
                    </a:cubicBezTo>
                    <a:cubicBezTo>
                      <a:pt x="3" y="18"/>
                      <a:pt x="3" y="18"/>
                      <a:pt x="3" y="18"/>
                    </a:cubicBezTo>
                    <a:cubicBezTo>
                      <a:pt x="8" y="6"/>
                      <a:pt x="8" y="6"/>
                      <a:pt x="8" y="6"/>
                    </a:cubicBezTo>
                    <a:cubicBezTo>
                      <a:pt x="28" y="6"/>
                      <a:pt x="28" y="6"/>
                      <a:pt x="28" y="6"/>
                    </a:cubicBezTo>
                    <a:cubicBezTo>
                      <a:pt x="28" y="33"/>
                      <a:pt x="28" y="33"/>
                      <a:pt x="28" y="33"/>
                    </a:cubicBezTo>
                    <a:lnTo>
                      <a:pt x="22" y="33"/>
                    </a:lnTo>
                    <a:close/>
                    <a:moveTo>
                      <a:pt x="49" y="39"/>
                    </a:moveTo>
                    <a:cubicBezTo>
                      <a:pt x="25" y="39"/>
                      <a:pt x="25" y="39"/>
                      <a:pt x="25" y="39"/>
                    </a:cubicBezTo>
                    <a:cubicBezTo>
                      <a:pt x="25" y="37"/>
                      <a:pt x="25" y="36"/>
                      <a:pt x="24" y="35"/>
                    </a:cubicBezTo>
                    <a:cubicBezTo>
                      <a:pt x="50" y="35"/>
                      <a:pt x="50" y="35"/>
                      <a:pt x="50" y="35"/>
                    </a:cubicBezTo>
                    <a:cubicBezTo>
                      <a:pt x="50" y="36"/>
                      <a:pt x="49" y="37"/>
                      <a:pt x="49" y="39"/>
                    </a:cubicBezTo>
                    <a:close/>
                    <a:moveTo>
                      <a:pt x="58" y="43"/>
                    </a:moveTo>
                    <a:cubicBezTo>
                      <a:pt x="55" y="43"/>
                      <a:pt x="53" y="41"/>
                      <a:pt x="53" y="39"/>
                    </a:cubicBezTo>
                    <a:cubicBezTo>
                      <a:pt x="53" y="37"/>
                      <a:pt x="55" y="35"/>
                      <a:pt x="58" y="35"/>
                    </a:cubicBezTo>
                    <a:cubicBezTo>
                      <a:pt x="60" y="35"/>
                      <a:pt x="62" y="37"/>
                      <a:pt x="62" y="39"/>
                    </a:cubicBezTo>
                    <a:cubicBezTo>
                      <a:pt x="62" y="41"/>
                      <a:pt x="60" y="43"/>
                      <a:pt x="58" y="43"/>
                    </a:cubicBezTo>
                    <a:close/>
                    <a:moveTo>
                      <a:pt x="74" y="39"/>
                    </a:moveTo>
                    <a:cubicBezTo>
                      <a:pt x="66" y="39"/>
                      <a:pt x="66" y="39"/>
                      <a:pt x="66" y="39"/>
                    </a:cubicBezTo>
                    <a:cubicBezTo>
                      <a:pt x="66" y="37"/>
                      <a:pt x="65" y="36"/>
                      <a:pt x="65" y="35"/>
                    </a:cubicBezTo>
                    <a:cubicBezTo>
                      <a:pt x="74" y="35"/>
                      <a:pt x="74" y="35"/>
                      <a:pt x="74" y="35"/>
                    </a:cubicBezTo>
                    <a:lnTo>
                      <a:pt x="74" y="39"/>
                    </a:lnTo>
                    <a:close/>
                    <a:moveTo>
                      <a:pt x="76" y="33"/>
                    </a:moveTo>
                    <a:cubicBezTo>
                      <a:pt x="63" y="33"/>
                      <a:pt x="63" y="33"/>
                      <a:pt x="63" y="33"/>
                    </a:cubicBezTo>
                    <a:cubicBezTo>
                      <a:pt x="62" y="32"/>
                      <a:pt x="60" y="31"/>
                      <a:pt x="58" y="31"/>
                    </a:cubicBezTo>
                    <a:cubicBezTo>
                      <a:pt x="55" y="31"/>
                      <a:pt x="53" y="32"/>
                      <a:pt x="52" y="33"/>
                    </a:cubicBezTo>
                    <a:cubicBezTo>
                      <a:pt x="35" y="33"/>
                      <a:pt x="35" y="33"/>
                      <a:pt x="35" y="33"/>
                    </a:cubicBezTo>
                    <a:cubicBezTo>
                      <a:pt x="35" y="30"/>
                      <a:pt x="35" y="30"/>
                      <a:pt x="35" y="30"/>
                    </a:cubicBezTo>
                    <a:cubicBezTo>
                      <a:pt x="76" y="30"/>
                      <a:pt x="76" y="30"/>
                      <a:pt x="76" y="30"/>
                    </a:cubicBezTo>
                    <a:lnTo>
                      <a:pt x="76" y="33"/>
                    </a:lnTo>
                    <a:close/>
                    <a:moveTo>
                      <a:pt x="76" y="28"/>
                    </a:moveTo>
                    <a:cubicBezTo>
                      <a:pt x="35" y="28"/>
                      <a:pt x="35" y="28"/>
                      <a:pt x="35" y="28"/>
                    </a:cubicBezTo>
                    <a:cubicBezTo>
                      <a:pt x="35" y="3"/>
                      <a:pt x="35" y="3"/>
                      <a:pt x="35" y="3"/>
                    </a:cubicBezTo>
                    <a:cubicBezTo>
                      <a:pt x="76" y="3"/>
                      <a:pt x="76" y="3"/>
                      <a:pt x="76" y="3"/>
                    </a:cubicBezTo>
                    <a:lnTo>
                      <a:pt x="76" y="28"/>
                    </a:ln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9" name="组合 55"/>
            <p:cNvGrpSpPr/>
            <p:nvPr/>
          </p:nvGrpSpPr>
          <p:grpSpPr>
            <a:xfrm>
              <a:off x="9443610" y="1836235"/>
              <a:ext cx="827733" cy="540645"/>
              <a:chOff x="7082708" y="1650981"/>
              <a:chExt cx="620800" cy="405484"/>
            </a:xfrm>
          </p:grpSpPr>
          <p:grpSp>
            <p:nvGrpSpPr>
              <p:cNvPr id="62" name="组合 58"/>
              <p:cNvGrpSpPr/>
              <p:nvPr/>
            </p:nvGrpSpPr>
            <p:grpSpPr>
              <a:xfrm flipH="1">
                <a:off x="7082708" y="1650981"/>
                <a:ext cx="620800" cy="405484"/>
                <a:chOff x="1588" y="2074863"/>
                <a:chExt cx="627062" cy="409575"/>
              </a:xfrm>
            </p:grpSpPr>
            <p:sp>
              <p:nvSpPr>
                <p:cNvPr id="60" name="任意多边形: 形状 43"/>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7" name="任意多边形: 形状 44"/>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88" name="任意多边形: 形状 42"/>
              <p:cNvSpPr/>
              <p:nvPr/>
            </p:nvSpPr>
            <p:spPr bwMode="auto">
              <a:xfrm>
                <a:off x="7215296" y="1777197"/>
                <a:ext cx="252723" cy="156133"/>
              </a:xfrm>
              <a:custGeom>
                <a:avLst/>
                <a:gdLst>
                  <a:gd name="T0" fmla="*/ 13 w 81"/>
                  <a:gd name="T1" fmla="*/ 22 h 48"/>
                  <a:gd name="T2" fmla="*/ 15 w 81"/>
                  <a:gd name="T3" fmla="*/ 19 h 48"/>
                  <a:gd name="T4" fmla="*/ 23 w 81"/>
                  <a:gd name="T5" fmla="*/ 18 h 48"/>
                  <a:gd name="T6" fmla="*/ 22 w 81"/>
                  <a:gd name="T7" fmla="*/ 8 h 48"/>
                  <a:gd name="T8" fmla="*/ 8 w 81"/>
                  <a:gd name="T9" fmla="*/ 9 h 48"/>
                  <a:gd name="T10" fmla="*/ 5 w 81"/>
                  <a:gd name="T11" fmla="*/ 18 h 48"/>
                  <a:gd name="T12" fmla="*/ 6 w 81"/>
                  <a:gd name="T13" fmla="*/ 22 h 48"/>
                  <a:gd name="T14" fmla="*/ 10 w 81"/>
                  <a:gd name="T15" fmla="*/ 10 h 48"/>
                  <a:gd name="T16" fmla="*/ 21 w 81"/>
                  <a:gd name="T17" fmla="*/ 17 h 48"/>
                  <a:gd name="T18" fmla="*/ 14 w 81"/>
                  <a:gd name="T19" fmla="*/ 18 h 48"/>
                  <a:gd name="T20" fmla="*/ 7 w 81"/>
                  <a:gd name="T21" fmla="*/ 20 h 48"/>
                  <a:gd name="T22" fmla="*/ 81 w 81"/>
                  <a:gd name="T23" fmla="*/ 18 h 48"/>
                  <a:gd name="T24" fmla="*/ 67 w 81"/>
                  <a:gd name="T25" fmla="*/ 1 h 48"/>
                  <a:gd name="T26" fmla="*/ 59 w 81"/>
                  <a:gd name="T27" fmla="*/ 0 h 48"/>
                  <a:gd name="T28" fmla="*/ 51 w 81"/>
                  <a:gd name="T29" fmla="*/ 1 h 48"/>
                  <a:gd name="T30" fmla="*/ 31 w 81"/>
                  <a:gd name="T31" fmla="*/ 15 h 48"/>
                  <a:gd name="T32" fmla="*/ 45 w 81"/>
                  <a:gd name="T33" fmla="*/ 32 h 48"/>
                  <a:gd name="T34" fmla="*/ 46 w 81"/>
                  <a:gd name="T35" fmla="*/ 33 h 48"/>
                  <a:gd name="T36" fmla="*/ 28 w 81"/>
                  <a:gd name="T37" fmla="*/ 5 h 48"/>
                  <a:gd name="T38" fmla="*/ 7 w 81"/>
                  <a:gd name="T39" fmla="*/ 3 h 48"/>
                  <a:gd name="T40" fmla="*/ 0 w 81"/>
                  <a:gd name="T41" fmla="*/ 18 h 48"/>
                  <a:gd name="T42" fmla="*/ 0 w 81"/>
                  <a:gd name="T43" fmla="*/ 40 h 48"/>
                  <a:gd name="T44" fmla="*/ 7 w 81"/>
                  <a:gd name="T45" fmla="*/ 42 h 48"/>
                  <a:gd name="T46" fmla="*/ 22 w 81"/>
                  <a:gd name="T47" fmla="*/ 42 h 48"/>
                  <a:gd name="T48" fmla="*/ 51 w 81"/>
                  <a:gd name="T49" fmla="*/ 48 h 48"/>
                  <a:gd name="T50" fmla="*/ 58 w 81"/>
                  <a:gd name="T51" fmla="*/ 36 h 48"/>
                  <a:gd name="T52" fmla="*/ 60 w 81"/>
                  <a:gd name="T53" fmla="*/ 39 h 48"/>
                  <a:gd name="T54" fmla="*/ 76 w 81"/>
                  <a:gd name="T55" fmla="*/ 42 h 48"/>
                  <a:gd name="T56" fmla="*/ 81 w 81"/>
                  <a:gd name="T57" fmla="*/ 40 h 48"/>
                  <a:gd name="T58" fmla="*/ 79 w 81"/>
                  <a:gd name="T59" fmla="*/ 33 h 48"/>
                  <a:gd name="T60" fmla="*/ 70 w 81"/>
                  <a:gd name="T61" fmla="*/ 31 h 48"/>
                  <a:gd name="T62" fmla="*/ 35 w 81"/>
                  <a:gd name="T63" fmla="*/ 18 h 48"/>
                  <a:gd name="T64" fmla="*/ 45 w 81"/>
                  <a:gd name="T65" fmla="*/ 5 h 48"/>
                  <a:gd name="T66" fmla="*/ 77 w 81"/>
                  <a:gd name="T67" fmla="*/ 15 h 48"/>
                  <a:gd name="T68" fmla="*/ 67 w 81"/>
                  <a:gd name="T69" fmla="*/ 28 h 48"/>
                  <a:gd name="T70" fmla="*/ 35 w 81"/>
                  <a:gd name="T71" fmla="*/ 18 h 48"/>
                  <a:gd name="T72" fmla="*/ 42 w 81"/>
                  <a:gd name="T73" fmla="*/ 39 h 48"/>
                  <a:gd name="T74" fmla="*/ 22 w 81"/>
                  <a:gd name="T75" fmla="*/ 36 h 48"/>
                  <a:gd name="T76" fmla="*/ 43 w 81"/>
                  <a:gd name="T77" fmla="*/ 36 h 48"/>
                  <a:gd name="T78" fmla="*/ 25 w 81"/>
                  <a:gd name="T79" fmla="*/ 6 h 48"/>
                  <a:gd name="T80" fmla="*/ 19 w 81"/>
                  <a:gd name="T81" fmla="*/ 33 h 48"/>
                  <a:gd name="T82" fmla="*/ 10 w 81"/>
                  <a:gd name="T83" fmla="*/ 33 h 48"/>
                  <a:gd name="T84" fmla="*/ 3 w 81"/>
                  <a:gd name="T85" fmla="*/ 19 h 48"/>
                  <a:gd name="T86" fmla="*/ 3 w 81"/>
                  <a:gd name="T87" fmla="*/ 36 h 48"/>
                  <a:gd name="T88" fmla="*/ 6 w 81"/>
                  <a:gd name="T89" fmla="*/ 39 h 48"/>
                  <a:gd name="T90" fmla="*/ 3 w 81"/>
                  <a:gd name="T91" fmla="*/ 36 h 48"/>
                  <a:gd name="T92" fmla="*/ 10 w 81"/>
                  <a:gd name="T93" fmla="*/ 39 h 48"/>
                  <a:gd name="T94" fmla="*/ 19 w 81"/>
                  <a:gd name="T95" fmla="*/ 39 h 48"/>
                  <a:gd name="T96" fmla="*/ 51 w 81"/>
                  <a:gd name="T97" fmla="*/ 44 h 48"/>
                  <a:gd name="T98" fmla="*/ 51 w 81"/>
                  <a:gd name="T99" fmla="*/ 35 h 48"/>
                  <a:gd name="T100" fmla="*/ 51 w 81"/>
                  <a:gd name="T101" fmla="*/ 44 h 48"/>
                  <a:gd name="T102" fmla="*/ 64 w 81"/>
                  <a:gd name="T103" fmla="*/ 39 h 48"/>
                  <a:gd name="T104" fmla="*/ 73 w 81"/>
                  <a:gd name="T105" fmla="*/ 39 h 48"/>
                  <a:gd name="T106" fmla="*/ 78 w 81"/>
                  <a:gd name="T107" fmla="*/ 39 h 48"/>
                  <a:gd name="T108" fmla="*/ 76 w 81"/>
                  <a:gd name="T109" fmla="*/ 36 h 48"/>
                  <a:gd name="T110" fmla="*/ 78 w 81"/>
                  <a:gd name="T111" fmla="*/ 39 h 48"/>
                  <a:gd name="T112" fmla="*/ 54 w 81"/>
                  <a:gd name="T113" fmla="*/ 32 h 48"/>
                  <a:gd name="T114" fmla="*/ 64 w 81"/>
                  <a:gd name="T115"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48">
                    <a:moveTo>
                      <a:pt x="6" y="22"/>
                    </a:moveTo>
                    <a:cubicBezTo>
                      <a:pt x="13" y="22"/>
                      <a:pt x="13" y="22"/>
                      <a:pt x="13" y="22"/>
                    </a:cubicBezTo>
                    <a:cubicBezTo>
                      <a:pt x="13" y="22"/>
                      <a:pt x="14" y="22"/>
                      <a:pt x="14" y="22"/>
                    </a:cubicBezTo>
                    <a:cubicBezTo>
                      <a:pt x="15" y="19"/>
                      <a:pt x="15" y="19"/>
                      <a:pt x="15" y="19"/>
                    </a:cubicBezTo>
                    <a:cubicBezTo>
                      <a:pt x="22" y="19"/>
                      <a:pt x="22" y="19"/>
                      <a:pt x="22" y="19"/>
                    </a:cubicBezTo>
                    <a:cubicBezTo>
                      <a:pt x="22" y="19"/>
                      <a:pt x="23" y="19"/>
                      <a:pt x="23" y="18"/>
                    </a:cubicBezTo>
                    <a:cubicBezTo>
                      <a:pt x="23" y="9"/>
                      <a:pt x="23" y="9"/>
                      <a:pt x="23" y="9"/>
                    </a:cubicBezTo>
                    <a:cubicBezTo>
                      <a:pt x="23" y="9"/>
                      <a:pt x="22" y="8"/>
                      <a:pt x="22" y="8"/>
                    </a:cubicBezTo>
                    <a:cubicBezTo>
                      <a:pt x="9" y="8"/>
                      <a:pt x="9" y="8"/>
                      <a:pt x="9" y="8"/>
                    </a:cubicBezTo>
                    <a:cubicBezTo>
                      <a:pt x="9" y="8"/>
                      <a:pt x="8" y="9"/>
                      <a:pt x="8" y="9"/>
                    </a:cubicBezTo>
                    <a:cubicBezTo>
                      <a:pt x="5" y="18"/>
                      <a:pt x="5" y="18"/>
                      <a:pt x="5" y="18"/>
                    </a:cubicBezTo>
                    <a:cubicBezTo>
                      <a:pt x="5" y="18"/>
                      <a:pt x="5" y="18"/>
                      <a:pt x="5" y="18"/>
                    </a:cubicBezTo>
                    <a:cubicBezTo>
                      <a:pt x="5" y="21"/>
                      <a:pt x="5" y="21"/>
                      <a:pt x="5" y="21"/>
                    </a:cubicBezTo>
                    <a:cubicBezTo>
                      <a:pt x="5" y="22"/>
                      <a:pt x="5" y="22"/>
                      <a:pt x="6" y="22"/>
                    </a:cubicBezTo>
                    <a:close/>
                    <a:moveTo>
                      <a:pt x="7" y="19"/>
                    </a:moveTo>
                    <a:cubicBezTo>
                      <a:pt x="10" y="10"/>
                      <a:pt x="10" y="10"/>
                      <a:pt x="10" y="10"/>
                    </a:cubicBezTo>
                    <a:cubicBezTo>
                      <a:pt x="21" y="10"/>
                      <a:pt x="21" y="10"/>
                      <a:pt x="21" y="10"/>
                    </a:cubicBezTo>
                    <a:cubicBezTo>
                      <a:pt x="21" y="17"/>
                      <a:pt x="21" y="17"/>
                      <a:pt x="21" y="17"/>
                    </a:cubicBezTo>
                    <a:cubicBezTo>
                      <a:pt x="15" y="17"/>
                      <a:pt x="15" y="17"/>
                      <a:pt x="15" y="17"/>
                    </a:cubicBezTo>
                    <a:cubicBezTo>
                      <a:pt x="14" y="17"/>
                      <a:pt x="14" y="18"/>
                      <a:pt x="14" y="18"/>
                    </a:cubicBezTo>
                    <a:cubicBezTo>
                      <a:pt x="12" y="20"/>
                      <a:pt x="12" y="20"/>
                      <a:pt x="12" y="20"/>
                    </a:cubicBezTo>
                    <a:cubicBezTo>
                      <a:pt x="7" y="20"/>
                      <a:pt x="7" y="20"/>
                      <a:pt x="7" y="20"/>
                    </a:cubicBezTo>
                    <a:lnTo>
                      <a:pt x="7" y="19"/>
                    </a:lnTo>
                    <a:close/>
                    <a:moveTo>
                      <a:pt x="81" y="18"/>
                    </a:moveTo>
                    <a:cubicBezTo>
                      <a:pt x="81" y="15"/>
                      <a:pt x="81" y="15"/>
                      <a:pt x="81" y="15"/>
                    </a:cubicBezTo>
                    <a:cubicBezTo>
                      <a:pt x="81" y="8"/>
                      <a:pt x="75" y="1"/>
                      <a:pt x="67" y="1"/>
                    </a:cubicBezTo>
                    <a:cubicBezTo>
                      <a:pt x="61" y="1"/>
                      <a:pt x="61" y="1"/>
                      <a:pt x="61" y="1"/>
                    </a:cubicBezTo>
                    <a:cubicBezTo>
                      <a:pt x="61" y="0"/>
                      <a:pt x="60" y="0"/>
                      <a:pt x="59" y="0"/>
                    </a:cubicBezTo>
                    <a:cubicBezTo>
                      <a:pt x="53" y="0"/>
                      <a:pt x="53" y="0"/>
                      <a:pt x="53" y="0"/>
                    </a:cubicBezTo>
                    <a:cubicBezTo>
                      <a:pt x="52" y="0"/>
                      <a:pt x="51" y="0"/>
                      <a:pt x="51" y="1"/>
                    </a:cubicBezTo>
                    <a:cubicBezTo>
                      <a:pt x="45" y="1"/>
                      <a:pt x="45" y="1"/>
                      <a:pt x="45" y="1"/>
                    </a:cubicBezTo>
                    <a:cubicBezTo>
                      <a:pt x="37" y="1"/>
                      <a:pt x="31" y="8"/>
                      <a:pt x="31" y="15"/>
                    </a:cubicBezTo>
                    <a:cubicBezTo>
                      <a:pt x="31" y="18"/>
                      <a:pt x="31" y="18"/>
                      <a:pt x="31" y="18"/>
                    </a:cubicBezTo>
                    <a:cubicBezTo>
                      <a:pt x="31" y="25"/>
                      <a:pt x="37" y="32"/>
                      <a:pt x="45" y="32"/>
                    </a:cubicBezTo>
                    <a:cubicBezTo>
                      <a:pt x="47" y="32"/>
                      <a:pt x="47" y="32"/>
                      <a:pt x="47" y="32"/>
                    </a:cubicBezTo>
                    <a:cubicBezTo>
                      <a:pt x="47" y="32"/>
                      <a:pt x="46" y="32"/>
                      <a:pt x="46" y="33"/>
                    </a:cubicBezTo>
                    <a:cubicBezTo>
                      <a:pt x="28" y="33"/>
                      <a:pt x="28" y="33"/>
                      <a:pt x="28" y="33"/>
                    </a:cubicBezTo>
                    <a:cubicBezTo>
                      <a:pt x="28" y="5"/>
                      <a:pt x="28" y="5"/>
                      <a:pt x="28" y="5"/>
                    </a:cubicBezTo>
                    <a:cubicBezTo>
                      <a:pt x="28" y="4"/>
                      <a:pt x="27" y="3"/>
                      <a:pt x="26" y="3"/>
                    </a:cubicBezTo>
                    <a:cubicBezTo>
                      <a:pt x="7" y="3"/>
                      <a:pt x="7" y="3"/>
                      <a:pt x="7" y="3"/>
                    </a:cubicBezTo>
                    <a:cubicBezTo>
                      <a:pt x="6" y="3"/>
                      <a:pt x="6" y="3"/>
                      <a:pt x="5" y="4"/>
                    </a:cubicBezTo>
                    <a:cubicBezTo>
                      <a:pt x="0" y="18"/>
                      <a:pt x="0" y="18"/>
                      <a:pt x="0" y="18"/>
                    </a:cubicBezTo>
                    <a:cubicBezTo>
                      <a:pt x="0" y="18"/>
                      <a:pt x="0" y="18"/>
                      <a:pt x="0" y="18"/>
                    </a:cubicBezTo>
                    <a:cubicBezTo>
                      <a:pt x="0" y="40"/>
                      <a:pt x="0" y="40"/>
                      <a:pt x="0" y="40"/>
                    </a:cubicBezTo>
                    <a:cubicBezTo>
                      <a:pt x="0" y="41"/>
                      <a:pt x="1" y="42"/>
                      <a:pt x="2" y="42"/>
                    </a:cubicBezTo>
                    <a:cubicBezTo>
                      <a:pt x="7" y="42"/>
                      <a:pt x="7" y="42"/>
                      <a:pt x="7" y="42"/>
                    </a:cubicBezTo>
                    <a:cubicBezTo>
                      <a:pt x="8" y="45"/>
                      <a:pt x="11" y="48"/>
                      <a:pt x="14" y="48"/>
                    </a:cubicBezTo>
                    <a:cubicBezTo>
                      <a:pt x="18" y="48"/>
                      <a:pt x="21" y="45"/>
                      <a:pt x="22" y="42"/>
                    </a:cubicBezTo>
                    <a:cubicBezTo>
                      <a:pt x="43" y="42"/>
                      <a:pt x="43" y="42"/>
                      <a:pt x="43" y="42"/>
                    </a:cubicBezTo>
                    <a:cubicBezTo>
                      <a:pt x="44" y="45"/>
                      <a:pt x="47" y="48"/>
                      <a:pt x="51" y="48"/>
                    </a:cubicBezTo>
                    <a:cubicBezTo>
                      <a:pt x="55" y="48"/>
                      <a:pt x="59" y="44"/>
                      <a:pt x="59" y="39"/>
                    </a:cubicBezTo>
                    <a:cubicBezTo>
                      <a:pt x="59" y="38"/>
                      <a:pt x="59" y="37"/>
                      <a:pt x="58" y="36"/>
                    </a:cubicBezTo>
                    <a:cubicBezTo>
                      <a:pt x="61" y="36"/>
                      <a:pt x="61" y="36"/>
                      <a:pt x="61" y="36"/>
                    </a:cubicBezTo>
                    <a:cubicBezTo>
                      <a:pt x="60" y="37"/>
                      <a:pt x="60" y="38"/>
                      <a:pt x="60" y="39"/>
                    </a:cubicBezTo>
                    <a:cubicBezTo>
                      <a:pt x="60" y="44"/>
                      <a:pt x="64" y="48"/>
                      <a:pt x="68" y="48"/>
                    </a:cubicBezTo>
                    <a:cubicBezTo>
                      <a:pt x="72" y="48"/>
                      <a:pt x="75" y="45"/>
                      <a:pt x="76" y="42"/>
                    </a:cubicBezTo>
                    <a:cubicBezTo>
                      <a:pt x="79" y="42"/>
                      <a:pt x="79" y="42"/>
                      <a:pt x="79" y="42"/>
                    </a:cubicBezTo>
                    <a:cubicBezTo>
                      <a:pt x="80" y="42"/>
                      <a:pt x="81" y="41"/>
                      <a:pt x="81" y="40"/>
                    </a:cubicBezTo>
                    <a:cubicBezTo>
                      <a:pt x="81" y="34"/>
                      <a:pt x="81" y="34"/>
                      <a:pt x="81" y="34"/>
                    </a:cubicBezTo>
                    <a:cubicBezTo>
                      <a:pt x="81" y="33"/>
                      <a:pt x="80" y="33"/>
                      <a:pt x="79" y="33"/>
                    </a:cubicBezTo>
                    <a:cubicBezTo>
                      <a:pt x="73" y="33"/>
                      <a:pt x="73" y="33"/>
                      <a:pt x="73" y="33"/>
                    </a:cubicBezTo>
                    <a:cubicBezTo>
                      <a:pt x="73" y="32"/>
                      <a:pt x="72" y="31"/>
                      <a:pt x="70" y="31"/>
                    </a:cubicBezTo>
                    <a:cubicBezTo>
                      <a:pt x="77" y="30"/>
                      <a:pt x="81" y="24"/>
                      <a:pt x="81" y="18"/>
                    </a:cubicBezTo>
                    <a:close/>
                    <a:moveTo>
                      <a:pt x="35" y="18"/>
                    </a:moveTo>
                    <a:cubicBezTo>
                      <a:pt x="35" y="15"/>
                      <a:pt x="35" y="15"/>
                      <a:pt x="35" y="15"/>
                    </a:cubicBezTo>
                    <a:cubicBezTo>
                      <a:pt x="35" y="10"/>
                      <a:pt x="39" y="5"/>
                      <a:pt x="45" y="5"/>
                    </a:cubicBezTo>
                    <a:cubicBezTo>
                      <a:pt x="67" y="5"/>
                      <a:pt x="67" y="5"/>
                      <a:pt x="67" y="5"/>
                    </a:cubicBezTo>
                    <a:cubicBezTo>
                      <a:pt x="73" y="5"/>
                      <a:pt x="77" y="10"/>
                      <a:pt x="77" y="15"/>
                    </a:cubicBezTo>
                    <a:cubicBezTo>
                      <a:pt x="77" y="18"/>
                      <a:pt x="77" y="18"/>
                      <a:pt x="77" y="18"/>
                    </a:cubicBezTo>
                    <a:cubicBezTo>
                      <a:pt x="77" y="23"/>
                      <a:pt x="73" y="28"/>
                      <a:pt x="67" y="28"/>
                    </a:cubicBezTo>
                    <a:cubicBezTo>
                      <a:pt x="45" y="28"/>
                      <a:pt x="45" y="28"/>
                      <a:pt x="45" y="28"/>
                    </a:cubicBezTo>
                    <a:cubicBezTo>
                      <a:pt x="39" y="28"/>
                      <a:pt x="35" y="23"/>
                      <a:pt x="35" y="18"/>
                    </a:cubicBezTo>
                    <a:close/>
                    <a:moveTo>
                      <a:pt x="43" y="36"/>
                    </a:moveTo>
                    <a:cubicBezTo>
                      <a:pt x="43" y="37"/>
                      <a:pt x="42" y="38"/>
                      <a:pt x="42" y="39"/>
                    </a:cubicBezTo>
                    <a:cubicBezTo>
                      <a:pt x="23" y="39"/>
                      <a:pt x="23" y="39"/>
                      <a:pt x="23" y="39"/>
                    </a:cubicBezTo>
                    <a:cubicBezTo>
                      <a:pt x="23" y="38"/>
                      <a:pt x="22" y="37"/>
                      <a:pt x="22" y="36"/>
                    </a:cubicBezTo>
                    <a:cubicBezTo>
                      <a:pt x="26" y="36"/>
                      <a:pt x="26" y="36"/>
                      <a:pt x="26" y="36"/>
                    </a:cubicBezTo>
                    <a:lnTo>
                      <a:pt x="43" y="36"/>
                    </a:lnTo>
                    <a:close/>
                    <a:moveTo>
                      <a:pt x="8" y="6"/>
                    </a:moveTo>
                    <a:cubicBezTo>
                      <a:pt x="25" y="6"/>
                      <a:pt x="25" y="6"/>
                      <a:pt x="25" y="6"/>
                    </a:cubicBezTo>
                    <a:cubicBezTo>
                      <a:pt x="25" y="33"/>
                      <a:pt x="25" y="33"/>
                      <a:pt x="25" y="33"/>
                    </a:cubicBezTo>
                    <a:cubicBezTo>
                      <a:pt x="19" y="33"/>
                      <a:pt x="19" y="33"/>
                      <a:pt x="19" y="33"/>
                    </a:cubicBezTo>
                    <a:cubicBezTo>
                      <a:pt x="18" y="32"/>
                      <a:pt x="16" y="31"/>
                      <a:pt x="14" y="31"/>
                    </a:cubicBezTo>
                    <a:cubicBezTo>
                      <a:pt x="13" y="31"/>
                      <a:pt x="11" y="32"/>
                      <a:pt x="10" y="33"/>
                    </a:cubicBezTo>
                    <a:cubicBezTo>
                      <a:pt x="3" y="33"/>
                      <a:pt x="3" y="33"/>
                      <a:pt x="3" y="33"/>
                    </a:cubicBezTo>
                    <a:cubicBezTo>
                      <a:pt x="3" y="19"/>
                      <a:pt x="3" y="19"/>
                      <a:pt x="3" y="19"/>
                    </a:cubicBezTo>
                    <a:lnTo>
                      <a:pt x="8" y="6"/>
                    </a:lnTo>
                    <a:close/>
                    <a:moveTo>
                      <a:pt x="3" y="36"/>
                    </a:moveTo>
                    <a:cubicBezTo>
                      <a:pt x="7" y="36"/>
                      <a:pt x="7" y="36"/>
                      <a:pt x="7" y="36"/>
                    </a:cubicBezTo>
                    <a:cubicBezTo>
                      <a:pt x="7" y="37"/>
                      <a:pt x="6" y="38"/>
                      <a:pt x="6" y="39"/>
                    </a:cubicBezTo>
                    <a:cubicBezTo>
                      <a:pt x="3" y="39"/>
                      <a:pt x="3" y="39"/>
                      <a:pt x="3" y="39"/>
                    </a:cubicBezTo>
                    <a:lnTo>
                      <a:pt x="3" y="36"/>
                    </a:lnTo>
                    <a:close/>
                    <a:moveTo>
                      <a:pt x="14" y="44"/>
                    </a:moveTo>
                    <a:cubicBezTo>
                      <a:pt x="12" y="44"/>
                      <a:pt x="10" y="42"/>
                      <a:pt x="10" y="39"/>
                    </a:cubicBezTo>
                    <a:cubicBezTo>
                      <a:pt x="10" y="37"/>
                      <a:pt x="12" y="35"/>
                      <a:pt x="14" y="35"/>
                    </a:cubicBezTo>
                    <a:cubicBezTo>
                      <a:pt x="17" y="35"/>
                      <a:pt x="19" y="37"/>
                      <a:pt x="19" y="39"/>
                    </a:cubicBezTo>
                    <a:cubicBezTo>
                      <a:pt x="19" y="42"/>
                      <a:pt x="17" y="44"/>
                      <a:pt x="14" y="44"/>
                    </a:cubicBezTo>
                    <a:close/>
                    <a:moveTo>
                      <a:pt x="51" y="44"/>
                    </a:moveTo>
                    <a:cubicBezTo>
                      <a:pt x="48" y="44"/>
                      <a:pt x="46" y="42"/>
                      <a:pt x="46" y="39"/>
                    </a:cubicBezTo>
                    <a:cubicBezTo>
                      <a:pt x="46" y="37"/>
                      <a:pt x="48" y="35"/>
                      <a:pt x="51" y="35"/>
                    </a:cubicBezTo>
                    <a:cubicBezTo>
                      <a:pt x="53" y="35"/>
                      <a:pt x="55" y="37"/>
                      <a:pt x="55" y="39"/>
                    </a:cubicBezTo>
                    <a:cubicBezTo>
                      <a:pt x="55" y="42"/>
                      <a:pt x="53" y="44"/>
                      <a:pt x="51" y="44"/>
                    </a:cubicBezTo>
                    <a:close/>
                    <a:moveTo>
                      <a:pt x="68" y="44"/>
                    </a:moveTo>
                    <a:cubicBezTo>
                      <a:pt x="66" y="44"/>
                      <a:pt x="64" y="42"/>
                      <a:pt x="64" y="39"/>
                    </a:cubicBezTo>
                    <a:cubicBezTo>
                      <a:pt x="64" y="37"/>
                      <a:pt x="66" y="35"/>
                      <a:pt x="68" y="35"/>
                    </a:cubicBezTo>
                    <a:cubicBezTo>
                      <a:pt x="71" y="35"/>
                      <a:pt x="73" y="37"/>
                      <a:pt x="73" y="39"/>
                    </a:cubicBezTo>
                    <a:cubicBezTo>
                      <a:pt x="73" y="42"/>
                      <a:pt x="71" y="44"/>
                      <a:pt x="68" y="44"/>
                    </a:cubicBezTo>
                    <a:close/>
                    <a:moveTo>
                      <a:pt x="78" y="39"/>
                    </a:moveTo>
                    <a:cubicBezTo>
                      <a:pt x="77" y="39"/>
                      <a:pt x="77" y="39"/>
                      <a:pt x="77" y="39"/>
                    </a:cubicBezTo>
                    <a:cubicBezTo>
                      <a:pt x="77" y="38"/>
                      <a:pt x="76" y="37"/>
                      <a:pt x="76" y="36"/>
                    </a:cubicBezTo>
                    <a:cubicBezTo>
                      <a:pt x="78" y="36"/>
                      <a:pt x="78" y="36"/>
                      <a:pt x="78" y="36"/>
                    </a:cubicBezTo>
                    <a:lnTo>
                      <a:pt x="78" y="39"/>
                    </a:lnTo>
                    <a:close/>
                    <a:moveTo>
                      <a:pt x="56" y="33"/>
                    </a:moveTo>
                    <a:cubicBezTo>
                      <a:pt x="55" y="32"/>
                      <a:pt x="54" y="32"/>
                      <a:pt x="54" y="32"/>
                    </a:cubicBezTo>
                    <a:cubicBezTo>
                      <a:pt x="65" y="32"/>
                      <a:pt x="65" y="32"/>
                      <a:pt x="65" y="32"/>
                    </a:cubicBezTo>
                    <a:cubicBezTo>
                      <a:pt x="65" y="32"/>
                      <a:pt x="64" y="32"/>
                      <a:pt x="64" y="33"/>
                    </a:cubicBezTo>
                    <a:lnTo>
                      <a:pt x="56" y="33"/>
                    </a:ln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sp>
        <p:nvSpPr>
          <p:cNvPr id="89" name="文本框 74"/>
          <p:cNvSpPr txBox="1"/>
          <p:nvPr/>
        </p:nvSpPr>
        <p:spPr>
          <a:xfrm>
            <a:off x="2019331" y="1950026"/>
            <a:ext cx="2970109" cy="540579"/>
          </a:xfrm>
          <a:prstGeom prst="rect">
            <a:avLst/>
          </a:prstGeom>
          <a:noFill/>
        </p:spPr>
        <p:txBody>
          <a:bodyPr wrap="square">
            <a:normAutofit fontScale="95000"/>
          </a:bodyPr>
          <a:lstStyle/>
          <a:p>
            <a:pPr>
              <a:lnSpc>
                <a:spcPct val="120000"/>
              </a:lnSpc>
            </a:pPr>
            <a:r>
              <a:rPr lang="en-US" altLang="zh-CN" sz="1200" b="1" dirty="0">
                <a:solidFill>
                  <a:schemeClr val="tx1">
                    <a:lumMod val="75000"/>
                    <a:lumOff val="25000"/>
                  </a:schemeClr>
                </a:solidFill>
                <a:latin typeface="微软雅黑" charset="-122"/>
                <a:ea typeface="微软雅黑" charset="-122"/>
              </a:rPr>
              <a:t>· </a:t>
            </a:r>
            <a:r>
              <a:rPr lang="zh-CN" altLang="en-US" sz="1300" b="1" dirty="0">
                <a:solidFill>
                  <a:schemeClr val="tx1">
                    <a:lumMod val="75000"/>
                    <a:lumOff val="25000"/>
                  </a:schemeClr>
                </a:solidFill>
                <a:latin typeface="微软雅黑" charset="-122"/>
                <a:ea typeface="微软雅黑" charset="-122"/>
              </a:rPr>
              <a:t>有把工作做好所必须的器具和设备</a:t>
            </a:r>
          </a:p>
        </p:txBody>
      </p:sp>
      <p:sp>
        <p:nvSpPr>
          <p:cNvPr id="90" name="文本框 74"/>
          <p:cNvSpPr txBox="1"/>
          <p:nvPr/>
        </p:nvSpPr>
        <p:spPr>
          <a:xfrm>
            <a:off x="2019331" y="3628216"/>
            <a:ext cx="3649947" cy="540579"/>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245" b="1" dirty="0">
                <a:solidFill>
                  <a:schemeClr val="tx1">
                    <a:lumMod val="75000"/>
                    <a:lumOff val="25000"/>
                  </a:schemeClr>
                </a:solidFill>
                <a:latin typeface="微软雅黑" charset="-122"/>
                <a:ea typeface="微软雅黑" charset="-122"/>
              </a:rPr>
              <a:t>在过去一周出色的工作表现得到了承认和表扬</a:t>
            </a:r>
            <a:endParaRPr lang="zh-CN" altLang="en-US" sz="1245" dirty="0">
              <a:solidFill>
                <a:schemeClr val="tx1">
                  <a:lumMod val="75000"/>
                  <a:lumOff val="25000"/>
                </a:schemeClr>
              </a:solidFill>
              <a:latin typeface="微软雅黑" charset="-122"/>
              <a:ea typeface="微软雅黑" charset="-122"/>
            </a:endParaRPr>
          </a:p>
        </p:txBody>
      </p:sp>
      <p:sp>
        <p:nvSpPr>
          <p:cNvPr id="91" name="文本框 74"/>
          <p:cNvSpPr txBox="1"/>
          <p:nvPr/>
        </p:nvSpPr>
        <p:spPr>
          <a:xfrm>
            <a:off x="2040847" y="4983681"/>
            <a:ext cx="3413279" cy="540579"/>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245" b="1" dirty="0">
                <a:solidFill>
                  <a:schemeClr val="tx1">
                    <a:lumMod val="75000"/>
                    <a:lumOff val="25000"/>
                  </a:schemeClr>
                </a:solidFill>
                <a:latin typeface="微软雅黑" charset="-122"/>
                <a:ea typeface="微软雅黑" charset="-122"/>
              </a:rPr>
              <a:t>在工作中上级把自己当一个有用的人来关心</a:t>
            </a:r>
            <a:endParaRPr lang="zh-CN" altLang="en-US" sz="1245" dirty="0">
              <a:solidFill>
                <a:schemeClr val="tx1">
                  <a:lumMod val="75000"/>
                  <a:lumOff val="25000"/>
                </a:schemeClr>
              </a:solidFill>
              <a:latin typeface="微软雅黑" charset="-122"/>
              <a:ea typeface="微软雅黑" charset="-122"/>
            </a:endParaRPr>
          </a:p>
        </p:txBody>
      </p:sp>
      <p:sp>
        <p:nvSpPr>
          <p:cNvPr id="92" name="文本框 74"/>
          <p:cNvSpPr txBox="1"/>
          <p:nvPr/>
        </p:nvSpPr>
        <p:spPr>
          <a:xfrm>
            <a:off x="2040847" y="5403226"/>
            <a:ext cx="2970109" cy="540579"/>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245" b="1" dirty="0">
                <a:solidFill>
                  <a:schemeClr val="tx1">
                    <a:lumMod val="75000"/>
                    <a:lumOff val="25000"/>
                  </a:schemeClr>
                </a:solidFill>
                <a:latin typeface="微软雅黑" charset="-122"/>
                <a:ea typeface="微软雅黑" charset="-122"/>
              </a:rPr>
              <a:t>在工作中常常受到他人的鼓励</a:t>
            </a:r>
            <a:endParaRPr lang="zh-CN" altLang="en-US" sz="1245" dirty="0">
              <a:solidFill>
                <a:schemeClr val="tx1">
                  <a:lumMod val="75000"/>
                  <a:lumOff val="25000"/>
                </a:schemeClr>
              </a:solidFill>
              <a:latin typeface="微软雅黑" charset="-122"/>
              <a:ea typeface="微软雅黑" charset="-122"/>
            </a:endParaRPr>
          </a:p>
        </p:txBody>
      </p:sp>
      <p:sp>
        <p:nvSpPr>
          <p:cNvPr id="93" name="文本框 72"/>
          <p:cNvSpPr txBox="1"/>
          <p:nvPr/>
        </p:nvSpPr>
        <p:spPr>
          <a:xfrm>
            <a:off x="7057016" y="1930779"/>
            <a:ext cx="3128369" cy="540579"/>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245" b="1" dirty="0">
                <a:solidFill>
                  <a:schemeClr val="tx1">
                    <a:lumMod val="75000"/>
                    <a:lumOff val="25000"/>
                  </a:schemeClr>
                </a:solidFill>
                <a:latin typeface="微软雅黑" charset="-122"/>
                <a:ea typeface="微软雅黑" charset="-122"/>
              </a:rPr>
              <a:t>认识到公司使命和目标与自身工作的关系</a:t>
            </a:r>
            <a:endParaRPr lang="zh-CN" altLang="en-US" sz="1300" b="1" dirty="0">
              <a:solidFill>
                <a:schemeClr val="tx1">
                  <a:lumMod val="75000"/>
                  <a:lumOff val="25000"/>
                </a:schemeClr>
              </a:solidFill>
              <a:latin typeface="微软雅黑" charset="-122"/>
              <a:ea typeface="微软雅黑" charset="-122"/>
            </a:endParaRPr>
          </a:p>
        </p:txBody>
      </p:sp>
      <p:sp>
        <p:nvSpPr>
          <p:cNvPr id="94" name="文本框 72"/>
          <p:cNvSpPr txBox="1"/>
          <p:nvPr/>
        </p:nvSpPr>
        <p:spPr>
          <a:xfrm>
            <a:off x="6970954" y="4987754"/>
            <a:ext cx="3313042" cy="540579"/>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245" b="1" dirty="0">
                <a:solidFill>
                  <a:schemeClr val="tx1">
                    <a:lumMod val="75000"/>
                    <a:lumOff val="25000"/>
                  </a:schemeClr>
                </a:solidFill>
                <a:latin typeface="微软雅黑" charset="-122"/>
                <a:ea typeface="微软雅黑" charset="-122"/>
              </a:rPr>
              <a:t>在过去</a:t>
            </a:r>
            <a:r>
              <a:rPr lang="en-US" altLang="zh-CN" sz="1245" b="1" dirty="0">
                <a:solidFill>
                  <a:schemeClr val="tx1">
                    <a:lumMod val="75000"/>
                    <a:lumOff val="25000"/>
                  </a:schemeClr>
                </a:solidFill>
                <a:latin typeface="微软雅黑" charset="-122"/>
                <a:ea typeface="微软雅黑" charset="-122"/>
              </a:rPr>
              <a:t>6</a:t>
            </a:r>
            <a:r>
              <a:rPr lang="zh-CN" altLang="en-US" sz="1245" b="1" dirty="0">
                <a:solidFill>
                  <a:schemeClr val="tx1">
                    <a:lumMod val="75000"/>
                    <a:lumOff val="25000"/>
                  </a:schemeClr>
                </a:solidFill>
                <a:latin typeface="微软雅黑" charset="-122"/>
                <a:ea typeface="微软雅黑" charset="-122"/>
              </a:rPr>
              <a:t>个月里曾经有人谈论过自己的进步</a:t>
            </a:r>
            <a:endParaRPr lang="zh-CN" altLang="en-US" sz="1300" b="1" dirty="0">
              <a:solidFill>
                <a:schemeClr val="tx1">
                  <a:lumMod val="75000"/>
                  <a:lumOff val="25000"/>
                </a:schemeClr>
              </a:solidFill>
              <a:latin typeface="微软雅黑" charset="-122"/>
              <a:ea typeface="微软雅黑" charset="-122"/>
            </a:endParaRPr>
          </a:p>
        </p:txBody>
      </p:sp>
      <p:sp>
        <p:nvSpPr>
          <p:cNvPr id="95" name="文本框 72"/>
          <p:cNvSpPr txBox="1"/>
          <p:nvPr/>
        </p:nvSpPr>
        <p:spPr>
          <a:xfrm>
            <a:off x="7220171" y="5418047"/>
            <a:ext cx="3128369" cy="540579"/>
          </a:xfrm>
          <a:prstGeom prst="rect">
            <a:avLst/>
          </a:prstGeom>
          <a:noFill/>
        </p:spPr>
        <p:txBody>
          <a:bodyPr wrap="square">
            <a:normAutofit fontScale="95000"/>
          </a:bodyPr>
          <a:lstStyle/>
          <a:p>
            <a:pPr>
              <a:lnSpc>
                <a:spcPct val="120000"/>
              </a:lnSpc>
            </a:pPr>
            <a:r>
              <a:rPr lang="en-US" altLang="zh-CN" sz="1245" b="1" dirty="0">
                <a:solidFill>
                  <a:schemeClr val="tx1">
                    <a:lumMod val="75000"/>
                    <a:lumOff val="25000"/>
                  </a:schemeClr>
                </a:solidFill>
                <a:latin typeface="微软雅黑" charset="-122"/>
                <a:ea typeface="微软雅黑" charset="-122"/>
              </a:rPr>
              <a:t>· </a:t>
            </a:r>
            <a:r>
              <a:rPr lang="zh-CN" altLang="en-US" sz="1245" b="1" dirty="0">
                <a:solidFill>
                  <a:schemeClr val="tx1">
                    <a:lumMod val="75000"/>
                    <a:lumOff val="25000"/>
                  </a:schemeClr>
                </a:solidFill>
                <a:latin typeface="微软雅黑" charset="-122"/>
                <a:ea typeface="微软雅黑" charset="-122"/>
              </a:rPr>
              <a:t>在过去一年在工作中有机会学习和成长</a:t>
            </a:r>
            <a:endParaRPr lang="zh-CN" altLang="en-US" sz="1300" b="1" dirty="0">
              <a:solidFill>
                <a:schemeClr val="tx1">
                  <a:lumMod val="75000"/>
                  <a:lumOff val="25000"/>
                </a:schemeClr>
              </a:solidFill>
              <a:latin typeface="微软雅黑" charset="-122"/>
              <a:ea typeface="微软雅黑"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照片\XCMG矢量图\产品图.png"/>
          <p:cNvPicPr>
            <a:picLocks noChangeAspect="1" noChangeArrowheads="1"/>
          </p:cNvPicPr>
          <p:nvPr/>
        </p:nvPicPr>
        <p:blipFill>
          <a:blip r:embed="rId2" cstate="print"/>
          <a:srcRect/>
          <a:stretch>
            <a:fillRect/>
          </a:stretch>
        </p:blipFill>
        <p:spPr bwMode="auto">
          <a:xfrm>
            <a:off x="1151068" y="1506073"/>
            <a:ext cx="10176734" cy="5658521"/>
          </a:xfrm>
          <a:prstGeom prst="rect">
            <a:avLst/>
          </a:prstGeom>
          <a:noFill/>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901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掌握班组成员群体结构</a:t>
            </a:r>
          </a:p>
        </p:txBody>
      </p:sp>
      <p:grpSp>
        <p:nvGrpSpPr>
          <p:cNvPr id="9" name="组合 20"/>
          <p:cNvGrpSpPr/>
          <p:nvPr/>
        </p:nvGrpSpPr>
        <p:grpSpPr bwMode="auto">
          <a:xfrm>
            <a:off x="2965484" y="1340844"/>
            <a:ext cx="1373586" cy="1378961"/>
            <a:chOff x="6359139" y="3886823"/>
            <a:chExt cx="1608881" cy="1608881"/>
          </a:xfrm>
          <a:solidFill>
            <a:srgbClr val="3B476B"/>
          </a:solidFill>
        </p:grpSpPr>
        <p:sp>
          <p:nvSpPr>
            <p:cNvPr id="22" name="椭圆 21"/>
            <p:cNvSpPr/>
            <p:nvPr/>
          </p:nvSpPr>
          <p:spPr>
            <a:xfrm>
              <a:off x="6359139" y="3886823"/>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23" name="文本框 44"/>
            <p:cNvSpPr txBox="1">
              <a:spLocks noChangeArrowheads="1"/>
            </p:cNvSpPr>
            <p:nvPr/>
          </p:nvSpPr>
          <p:spPr bwMode="auto">
            <a:xfrm>
              <a:off x="6735317" y="4298360"/>
              <a:ext cx="856526" cy="830561"/>
            </a:xfrm>
            <a:prstGeom prst="rect">
              <a:avLst/>
            </a:prstGeom>
            <a:noFill/>
            <a:ln w="9525">
              <a:noFill/>
              <a:miter lim="800000"/>
            </a:ln>
          </p:spPr>
          <p:txBody>
            <a:bodyPr>
              <a:spAutoFit/>
            </a:bodyPr>
            <a:lstStyle/>
            <a:p>
              <a:r>
                <a:rPr lang="zh-CN" altLang="en-US" sz="2000" dirty="0">
                  <a:solidFill>
                    <a:schemeClr val="bg1"/>
                  </a:solidFill>
                  <a:latin typeface="微软雅黑" charset="-122"/>
                  <a:ea typeface="微软雅黑" charset="-122"/>
                </a:rPr>
                <a:t>知识结构</a:t>
              </a:r>
            </a:p>
          </p:txBody>
        </p:sp>
      </p:grpSp>
      <p:grpSp>
        <p:nvGrpSpPr>
          <p:cNvPr id="11" name="组合 23"/>
          <p:cNvGrpSpPr/>
          <p:nvPr/>
        </p:nvGrpSpPr>
        <p:grpSpPr bwMode="auto">
          <a:xfrm>
            <a:off x="5253572" y="1321402"/>
            <a:ext cx="1374942" cy="1377602"/>
            <a:chOff x="9336146" y="3909337"/>
            <a:chExt cx="1608881" cy="1608881"/>
          </a:xfrm>
          <a:solidFill>
            <a:srgbClr val="76A6D7"/>
          </a:solidFill>
        </p:grpSpPr>
        <p:sp>
          <p:nvSpPr>
            <p:cNvPr id="25" name="椭圆 24"/>
            <p:cNvSpPr/>
            <p:nvPr/>
          </p:nvSpPr>
          <p:spPr>
            <a:xfrm>
              <a:off x="9336146" y="3909337"/>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26" name="文本框 45"/>
            <p:cNvSpPr txBox="1">
              <a:spLocks noChangeArrowheads="1"/>
            </p:cNvSpPr>
            <p:nvPr/>
          </p:nvSpPr>
          <p:spPr bwMode="auto">
            <a:xfrm>
              <a:off x="9712323" y="4298278"/>
              <a:ext cx="856526" cy="831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chemeClr val="bg1"/>
                  </a:solidFill>
                  <a:latin typeface="微软雅黑" charset="-122"/>
                  <a:ea typeface="微软雅黑" charset="-122"/>
                </a:rPr>
                <a:t>智能结构</a:t>
              </a:r>
            </a:p>
          </p:txBody>
        </p:sp>
      </p:grpSp>
      <p:sp>
        <p:nvSpPr>
          <p:cNvPr id="27" name="加号 26"/>
          <p:cNvSpPr/>
          <p:nvPr/>
        </p:nvSpPr>
        <p:spPr>
          <a:xfrm>
            <a:off x="2198137" y="1734895"/>
            <a:ext cx="535565" cy="538445"/>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加号 27"/>
          <p:cNvSpPr/>
          <p:nvPr/>
        </p:nvSpPr>
        <p:spPr>
          <a:xfrm>
            <a:off x="4523254" y="1713377"/>
            <a:ext cx="535565" cy="538445"/>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20"/>
          <p:cNvGrpSpPr/>
          <p:nvPr/>
        </p:nvGrpSpPr>
        <p:grpSpPr bwMode="auto">
          <a:xfrm>
            <a:off x="7582320" y="1310366"/>
            <a:ext cx="1373586" cy="1378961"/>
            <a:chOff x="6359139" y="3886823"/>
            <a:chExt cx="1608881" cy="1608881"/>
          </a:xfrm>
          <a:solidFill>
            <a:srgbClr val="3B476B"/>
          </a:solidFill>
        </p:grpSpPr>
        <p:sp>
          <p:nvSpPr>
            <p:cNvPr id="33" name="椭圆 32"/>
            <p:cNvSpPr/>
            <p:nvPr/>
          </p:nvSpPr>
          <p:spPr>
            <a:xfrm>
              <a:off x="6359139" y="3886823"/>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34" name="文本框 44"/>
            <p:cNvSpPr txBox="1">
              <a:spLocks noChangeArrowheads="1"/>
            </p:cNvSpPr>
            <p:nvPr/>
          </p:nvSpPr>
          <p:spPr bwMode="auto">
            <a:xfrm>
              <a:off x="6735317" y="4298360"/>
              <a:ext cx="856526" cy="825915"/>
            </a:xfrm>
            <a:prstGeom prst="rect">
              <a:avLst/>
            </a:prstGeom>
            <a:noFill/>
            <a:ln w="9525">
              <a:noFill/>
              <a:miter lim="800000"/>
            </a:ln>
          </p:spPr>
          <p:txBody>
            <a:bodyPr>
              <a:spAutoFit/>
            </a:bodyPr>
            <a:lstStyle/>
            <a:p>
              <a:r>
                <a:rPr lang="zh-CN" altLang="en-US" sz="2000" dirty="0">
                  <a:solidFill>
                    <a:schemeClr val="bg1"/>
                  </a:solidFill>
                  <a:latin typeface="微软雅黑" charset="-122"/>
                  <a:ea typeface="微软雅黑" charset="-122"/>
                </a:rPr>
                <a:t>专业结构</a:t>
              </a:r>
            </a:p>
          </p:txBody>
        </p:sp>
      </p:grpSp>
      <p:grpSp>
        <p:nvGrpSpPr>
          <p:cNvPr id="35" name="组合 23"/>
          <p:cNvGrpSpPr/>
          <p:nvPr/>
        </p:nvGrpSpPr>
        <p:grpSpPr bwMode="auto">
          <a:xfrm>
            <a:off x="9967215" y="1290917"/>
            <a:ext cx="1374942" cy="1377602"/>
            <a:chOff x="9336146" y="3909337"/>
            <a:chExt cx="1608881" cy="1608881"/>
          </a:xfrm>
          <a:solidFill>
            <a:srgbClr val="76A6D7"/>
          </a:solidFill>
        </p:grpSpPr>
        <p:sp>
          <p:nvSpPr>
            <p:cNvPr id="36" name="椭圆 35"/>
            <p:cNvSpPr/>
            <p:nvPr/>
          </p:nvSpPr>
          <p:spPr>
            <a:xfrm>
              <a:off x="9336146" y="3909337"/>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37" name="文本框 45"/>
            <p:cNvSpPr txBox="1">
              <a:spLocks noChangeArrowheads="1"/>
            </p:cNvSpPr>
            <p:nvPr/>
          </p:nvSpPr>
          <p:spPr bwMode="auto">
            <a:xfrm>
              <a:off x="9712323" y="4298278"/>
              <a:ext cx="856526" cy="82673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chemeClr val="bg1"/>
                  </a:solidFill>
                  <a:latin typeface="微软雅黑" charset="-122"/>
                  <a:ea typeface="微软雅黑" charset="-122"/>
                </a:rPr>
                <a:t>素质结构</a:t>
              </a:r>
            </a:p>
          </p:txBody>
        </p:sp>
      </p:grpSp>
      <p:sp>
        <p:nvSpPr>
          <p:cNvPr id="38" name="加号 37"/>
          <p:cNvSpPr/>
          <p:nvPr/>
        </p:nvSpPr>
        <p:spPr>
          <a:xfrm>
            <a:off x="6793454" y="1704415"/>
            <a:ext cx="535565" cy="538445"/>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加号 38"/>
          <p:cNvSpPr/>
          <p:nvPr/>
        </p:nvSpPr>
        <p:spPr>
          <a:xfrm>
            <a:off x="9226138" y="1715172"/>
            <a:ext cx="535565" cy="538445"/>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10"/>
          <p:cNvGrpSpPr/>
          <p:nvPr/>
        </p:nvGrpSpPr>
        <p:grpSpPr bwMode="auto">
          <a:xfrm>
            <a:off x="617326" y="1330086"/>
            <a:ext cx="1373586" cy="1378961"/>
            <a:chOff x="3569640" y="3886823"/>
            <a:chExt cx="1608881" cy="1608881"/>
          </a:xfrm>
          <a:solidFill>
            <a:srgbClr val="37415C"/>
          </a:solidFill>
        </p:grpSpPr>
        <p:sp>
          <p:nvSpPr>
            <p:cNvPr id="19" name="椭圆 18"/>
            <p:cNvSpPr/>
            <p:nvPr/>
          </p:nvSpPr>
          <p:spPr>
            <a:xfrm>
              <a:off x="3569640" y="3886823"/>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800" noProof="1">
                <a:latin typeface="微软雅黑" charset="-122"/>
                <a:ea typeface="微软雅黑" charset="-122"/>
              </a:endParaRPr>
            </a:p>
          </p:txBody>
        </p:sp>
        <p:sp>
          <p:nvSpPr>
            <p:cNvPr id="20" name="文本框 20"/>
            <p:cNvSpPr txBox="1">
              <a:spLocks noChangeArrowheads="1"/>
            </p:cNvSpPr>
            <p:nvPr/>
          </p:nvSpPr>
          <p:spPr bwMode="auto">
            <a:xfrm>
              <a:off x="3945817" y="4298360"/>
              <a:ext cx="856526" cy="825915"/>
            </a:xfrm>
            <a:prstGeom prst="rect">
              <a:avLst/>
            </a:prstGeom>
            <a:noFill/>
            <a:ln w="9525">
              <a:noFill/>
              <a:miter lim="800000"/>
            </a:ln>
          </p:spPr>
          <p:txBody>
            <a:bodyPr>
              <a:spAutoFit/>
            </a:bodyPr>
            <a:lstStyle/>
            <a:p>
              <a:r>
                <a:rPr lang="zh-CN" altLang="en-US" sz="2000" dirty="0">
                  <a:solidFill>
                    <a:schemeClr val="bg1"/>
                  </a:solidFill>
                  <a:latin typeface="微软雅黑" charset="-122"/>
                  <a:ea typeface="微软雅黑" charset="-122"/>
                </a:rPr>
                <a:t>年龄结构</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fltVal val="0"/>
                                          </p:val>
                                        </p:tav>
                                        <p:tav tm="100000">
                                          <p:val>
                                            <p:strVal val="#ppt_w"/>
                                          </p:val>
                                        </p:tav>
                                      </p:tavLst>
                                    </p:anim>
                                    <p:anim calcmode="lin" valueType="num">
                                      <p:cBhvr>
                                        <p:cTn id="15" dur="1000" fill="hold"/>
                                        <p:tgtEl>
                                          <p:spTgt spid="27"/>
                                        </p:tgtEl>
                                        <p:attrNameLst>
                                          <p:attrName>ppt_h</p:attrName>
                                        </p:attrNameLst>
                                      </p:cBhvr>
                                      <p:tavLst>
                                        <p:tav tm="0">
                                          <p:val>
                                            <p:fltVal val="0"/>
                                          </p:val>
                                        </p:tav>
                                        <p:tav tm="100000">
                                          <p:val>
                                            <p:strVal val="#ppt_h"/>
                                          </p:val>
                                        </p:tav>
                                      </p:tavLst>
                                    </p:anim>
                                    <p:anim calcmode="lin" valueType="num">
                                      <p:cBhvr>
                                        <p:cTn id="16" dur="1000" fill="hold"/>
                                        <p:tgtEl>
                                          <p:spTgt spid="27"/>
                                        </p:tgtEl>
                                        <p:attrNameLst>
                                          <p:attrName>style.rotation</p:attrName>
                                        </p:attrNameLst>
                                      </p:cBhvr>
                                      <p:tavLst>
                                        <p:tav tm="0">
                                          <p:val>
                                            <p:fltVal val="90"/>
                                          </p:val>
                                        </p:tav>
                                        <p:tav tm="100000">
                                          <p:val>
                                            <p:fltVal val="0"/>
                                          </p:val>
                                        </p:tav>
                                      </p:tavLst>
                                    </p:anim>
                                    <p:animEffect transition="in" filter="fade">
                                      <p:cBhvr>
                                        <p:cTn id="17" dur="1000"/>
                                        <p:tgtEl>
                                          <p:spTgt spid="2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90"/>
                                          </p:val>
                                        </p:tav>
                                        <p:tav tm="100000">
                                          <p:val>
                                            <p:fltVal val="0"/>
                                          </p:val>
                                        </p:tav>
                                      </p:tavLst>
                                    </p:anim>
                                    <p:animEffect transition="in" filter="fade">
                                      <p:cBhvr>
                                        <p:cTn id="31" dur="1000"/>
                                        <p:tgtEl>
                                          <p:spTgt spid="28"/>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ppt_w</p:attrName>
                                        </p:attrNameLst>
                                      </p:cBhvr>
                                      <p:tavLst>
                                        <p:tav tm="0">
                                          <p:val>
                                            <p:fltVal val="0"/>
                                          </p:val>
                                        </p:tav>
                                        <p:tav tm="100000">
                                          <p:val>
                                            <p:strVal val="#ppt_w"/>
                                          </p:val>
                                        </p:tav>
                                      </p:tavLst>
                                    </p:anim>
                                    <p:anim calcmode="lin" valueType="num">
                                      <p:cBhvr>
                                        <p:cTn id="43" dur="1000" fill="hold"/>
                                        <p:tgtEl>
                                          <p:spTgt spid="38"/>
                                        </p:tgtEl>
                                        <p:attrNameLst>
                                          <p:attrName>ppt_h</p:attrName>
                                        </p:attrNameLst>
                                      </p:cBhvr>
                                      <p:tavLst>
                                        <p:tav tm="0">
                                          <p:val>
                                            <p:fltVal val="0"/>
                                          </p:val>
                                        </p:tav>
                                        <p:tav tm="100000">
                                          <p:val>
                                            <p:strVal val="#ppt_h"/>
                                          </p:val>
                                        </p:tav>
                                      </p:tavLst>
                                    </p:anim>
                                    <p:anim calcmode="lin" valueType="num">
                                      <p:cBhvr>
                                        <p:cTn id="44" dur="1000" fill="hold"/>
                                        <p:tgtEl>
                                          <p:spTgt spid="38"/>
                                        </p:tgtEl>
                                        <p:attrNameLst>
                                          <p:attrName>style.rotation</p:attrName>
                                        </p:attrNameLst>
                                      </p:cBhvr>
                                      <p:tavLst>
                                        <p:tav tm="0">
                                          <p:val>
                                            <p:fltVal val="90"/>
                                          </p:val>
                                        </p:tav>
                                        <p:tav tm="100000">
                                          <p:val>
                                            <p:fltVal val="0"/>
                                          </p:val>
                                        </p:tav>
                                      </p:tavLst>
                                    </p:anim>
                                    <p:animEffect transition="in" filter="fade">
                                      <p:cBhvr>
                                        <p:cTn id="45" dur="1000"/>
                                        <p:tgtEl>
                                          <p:spTgt spid="38"/>
                                        </p:tgtEl>
                                      </p:cBhvr>
                                    </p:animEffect>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ppt_w</p:attrName>
                                        </p:attrNameLst>
                                      </p:cBhvr>
                                      <p:tavLst>
                                        <p:tav tm="0">
                                          <p:val>
                                            <p:fltVal val="0"/>
                                          </p:val>
                                        </p:tav>
                                        <p:tav tm="100000">
                                          <p:val>
                                            <p:strVal val="#ppt_w"/>
                                          </p:val>
                                        </p:tav>
                                      </p:tavLst>
                                    </p:anim>
                                    <p:anim calcmode="lin" valueType="num">
                                      <p:cBhvr>
                                        <p:cTn id="50" dur="1000" fill="hold"/>
                                        <p:tgtEl>
                                          <p:spTgt spid="32"/>
                                        </p:tgtEl>
                                        <p:attrNameLst>
                                          <p:attrName>ppt_h</p:attrName>
                                        </p:attrNameLst>
                                      </p:cBhvr>
                                      <p:tavLst>
                                        <p:tav tm="0">
                                          <p:val>
                                            <p:fltVal val="0"/>
                                          </p:val>
                                        </p:tav>
                                        <p:tav tm="100000">
                                          <p:val>
                                            <p:strVal val="#ppt_h"/>
                                          </p:val>
                                        </p:tav>
                                      </p:tavLst>
                                    </p:anim>
                                    <p:anim calcmode="lin" valueType="num">
                                      <p:cBhvr>
                                        <p:cTn id="51" dur="1000" fill="hold"/>
                                        <p:tgtEl>
                                          <p:spTgt spid="32"/>
                                        </p:tgtEl>
                                        <p:attrNameLst>
                                          <p:attrName>style.rotation</p:attrName>
                                        </p:attrNameLst>
                                      </p:cBhvr>
                                      <p:tavLst>
                                        <p:tav tm="0">
                                          <p:val>
                                            <p:fltVal val="90"/>
                                          </p:val>
                                        </p:tav>
                                        <p:tav tm="100000">
                                          <p:val>
                                            <p:fltVal val="0"/>
                                          </p:val>
                                        </p:tav>
                                      </p:tavLst>
                                    </p:anim>
                                    <p:animEffect transition="in" filter="fade">
                                      <p:cBhvr>
                                        <p:cTn id="52" dur="1000"/>
                                        <p:tgtEl>
                                          <p:spTgt spid="32"/>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1000" fill="hold"/>
                                        <p:tgtEl>
                                          <p:spTgt spid="39"/>
                                        </p:tgtEl>
                                        <p:attrNameLst>
                                          <p:attrName>ppt_w</p:attrName>
                                        </p:attrNameLst>
                                      </p:cBhvr>
                                      <p:tavLst>
                                        <p:tav tm="0">
                                          <p:val>
                                            <p:fltVal val="0"/>
                                          </p:val>
                                        </p:tav>
                                        <p:tav tm="100000">
                                          <p:val>
                                            <p:strVal val="#ppt_w"/>
                                          </p:val>
                                        </p:tav>
                                      </p:tavLst>
                                    </p:anim>
                                    <p:anim calcmode="lin" valueType="num">
                                      <p:cBhvr>
                                        <p:cTn id="57" dur="1000" fill="hold"/>
                                        <p:tgtEl>
                                          <p:spTgt spid="39"/>
                                        </p:tgtEl>
                                        <p:attrNameLst>
                                          <p:attrName>ppt_h</p:attrName>
                                        </p:attrNameLst>
                                      </p:cBhvr>
                                      <p:tavLst>
                                        <p:tav tm="0">
                                          <p:val>
                                            <p:fltVal val="0"/>
                                          </p:val>
                                        </p:tav>
                                        <p:tav tm="100000">
                                          <p:val>
                                            <p:strVal val="#ppt_h"/>
                                          </p:val>
                                        </p:tav>
                                      </p:tavLst>
                                    </p:anim>
                                    <p:anim calcmode="lin" valueType="num">
                                      <p:cBhvr>
                                        <p:cTn id="58" dur="1000" fill="hold"/>
                                        <p:tgtEl>
                                          <p:spTgt spid="39"/>
                                        </p:tgtEl>
                                        <p:attrNameLst>
                                          <p:attrName>style.rotation</p:attrName>
                                        </p:attrNameLst>
                                      </p:cBhvr>
                                      <p:tavLst>
                                        <p:tav tm="0">
                                          <p:val>
                                            <p:fltVal val="90"/>
                                          </p:val>
                                        </p:tav>
                                        <p:tav tm="100000">
                                          <p:val>
                                            <p:fltVal val="0"/>
                                          </p:val>
                                        </p:tav>
                                      </p:tavLst>
                                    </p:anim>
                                    <p:animEffect transition="in" filter="fade">
                                      <p:cBhvr>
                                        <p:cTn id="59" dur="1000"/>
                                        <p:tgtEl>
                                          <p:spTgt spid="39"/>
                                        </p:tgtEl>
                                      </p:cBhvr>
                                    </p:animEffect>
                                  </p:childTnLst>
                                </p:cTn>
                              </p:par>
                            </p:childTnLst>
                          </p:cTn>
                        </p:par>
                        <p:par>
                          <p:cTn id="60" fill="hold">
                            <p:stCondLst>
                              <p:cond delay="8000"/>
                            </p:stCondLst>
                            <p:childTnLst>
                              <p:par>
                                <p:cTn id="61" presetID="31"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ppt_w</p:attrName>
                                        </p:attrNameLst>
                                      </p:cBhvr>
                                      <p:tavLst>
                                        <p:tav tm="0">
                                          <p:val>
                                            <p:fltVal val="0"/>
                                          </p:val>
                                        </p:tav>
                                        <p:tav tm="100000">
                                          <p:val>
                                            <p:strVal val="#ppt_w"/>
                                          </p:val>
                                        </p:tav>
                                      </p:tavLst>
                                    </p:anim>
                                    <p:anim calcmode="lin" valueType="num">
                                      <p:cBhvr>
                                        <p:cTn id="64" dur="1000" fill="hold"/>
                                        <p:tgtEl>
                                          <p:spTgt spid="35"/>
                                        </p:tgtEl>
                                        <p:attrNameLst>
                                          <p:attrName>ppt_h</p:attrName>
                                        </p:attrNameLst>
                                      </p:cBhvr>
                                      <p:tavLst>
                                        <p:tav tm="0">
                                          <p:val>
                                            <p:fltVal val="0"/>
                                          </p:val>
                                        </p:tav>
                                        <p:tav tm="100000">
                                          <p:val>
                                            <p:strVal val="#ppt_h"/>
                                          </p:val>
                                        </p:tav>
                                      </p:tavLst>
                                    </p:anim>
                                    <p:anim calcmode="lin" valueType="num">
                                      <p:cBhvr>
                                        <p:cTn id="65" dur="1000" fill="hold"/>
                                        <p:tgtEl>
                                          <p:spTgt spid="35"/>
                                        </p:tgtEl>
                                        <p:attrNameLst>
                                          <p:attrName>style.rotation</p:attrName>
                                        </p:attrNameLst>
                                      </p:cBhvr>
                                      <p:tavLst>
                                        <p:tav tm="0">
                                          <p:val>
                                            <p:fltVal val="90"/>
                                          </p:val>
                                        </p:tav>
                                        <p:tav tm="100000">
                                          <p:val>
                                            <p:fltVal val="0"/>
                                          </p:val>
                                        </p:tav>
                                      </p:tavLst>
                                    </p:anim>
                                    <p:animEffect transition="in" filter="fade">
                                      <p:cBhvr>
                                        <p:cTn id="6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38" grpId="0" bldLvl="0" animBg="1"/>
      <p:bldP spid="3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3"/>
          <p:cNvPicPr>
            <a:picLocks noChangeAspect="1"/>
          </p:cNvPicPr>
          <p:nvPr/>
        </p:nvPicPr>
        <p:blipFill>
          <a:blip r:embed="rId2" cstate="print">
            <a:extLst>
              <a:ext uri="{28A0092B-C50C-407E-A947-70E740481C1C}">
                <a14:useLocalDpi xmlns:a14="http://schemas.microsoft.com/office/drawing/2010/main" val="0"/>
              </a:ext>
            </a:extLst>
          </a:blip>
          <a:srcRect t="7861" b="7861"/>
          <a:stretch>
            <a:fillRect/>
          </a:stretch>
        </p:blipFill>
        <p:spPr>
          <a:xfrm>
            <a:off x="26403" y="15333"/>
            <a:ext cx="12138245" cy="6827763"/>
          </a:xfrm>
          <a:prstGeom prst="rect">
            <a:avLst/>
          </a:prstGeom>
        </p:spPr>
      </p:pic>
      <p:pic>
        <p:nvPicPr>
          <p:cNvPr id="21" name="图片占位符 3"/>
          <p:cNvPicPr>
            <a:picLocks noChangeAspect="1"/>
          </p:cNvPicPr>
          <p:nvPr/>
        </p:nvPicPr>
        <p:blipFill rotWithShape="1">
          <a:blip r:embed="rId3" cstate="print">
            <a:extLst>
              <a:ext uri="{28A0092B-C50C-407E-A947-70E740481C1C}">
                <a14:useLocalDpi xmlns:a14="http://schemas.microsoft.com/office/drawing/2010/main" val="0"/>
              </a:ext>
            </a:extLst>
          </a:blip>
          <a:srcRect t="26355" b="32208"/>
          <a:stretch>
            <a:fillRect/>
          </a:stretch>
        </p:blipFill>
        <p:spPr>
          <a:xfrm>
            <a:off x="26403" y="1513648"/>
            <a:ext cx="12138245" cy="3356984"/>
          </a:xfrm>
          <a:prstGeom prst="rect">
            <a:avLst/>
          </a:prstGeom>
        </p:spPr>
      </p:pic>
      <p:grpSp>
        <p:nvGrpSpPr>
          <p:cNvPr id="2" name="组合 21"/>
          <p:cNvGrpSpPr/>
          <p:nvPr/>
        </p:nvGrpSpPr>
        <p:grpSpPr>
          <a:xfrm>
            <a:off x="4488156" y="1556547"/>
            <a:ext cx="3225077" cy="3224222"/>
            <a:chOff x="4481512" y="1571625"/>
            <a:chExt cx="3239359" cy="3238500"/>
          </a:xfrm>
        </p:grpSpPr>
        <p:sp>
          <p:nvSpPr>
            <p:cNvPr id="23" name="椭圆 22"/>
            <p:cNvSpPr/>
            <p:nvPr/>
          </p:nvSpPr>
          <p:spPr>
            <a:xfrm>
              <a:off x="4481512" y="1571625"/>
              <a:ext cx="3238500" cy="32385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3" name="组合 23"/>
            <p:cNvGrpSpPr/>
            <p:nvPr/>
          </p:nvGrpSpPr>
          <p:grpSpPr>
            <a:xfrm>
              <a:off x="4500895" y="2256768"/>
              <a:ext cx="3219976" cy="1675537"/>
              <a:chOff x="4500895" y="2308104"/>
              <a:chExt cx="3219976" cy="1675537"/>
            </a:xfrm>
          </p:grpSpPr>
          <p:sp>
            <p:nvSpPr>
              <p:cNvPr id="25" name="矩形 24"/>
              <p:cNvSpPr/>
              <p:nvPr/>
            </p:nvSpPr>
            <p:spPr>
              <a:xfrm>
                <a:off x="4500895" y="3275712"/>
                <a:ext cx="3219976" cy="707929"/>
              </a:xfrm>
              <a:prstGeom prst="rect">
                <a:avLst/>
              </a:prstGeom>
            </p:spPr>
            <p:txBody>
              <a:bodyPr wrap="square">
                <a:spAutoFit/>
              </a:bodyPr>
              <a:lstStyle/>
              <a:p>
                <a:pPr algn="ctr"/>
                <a:r>
                  <a:rPr lang="zh-CN" altLang="en-US" sz="1990" spc="221" dirty="0">
                    <a:solidFill>
                      <a:schemeClr val="bg1">
                        <a:lumMod val="85000"/>
                      </a:schemeClr>
                    </a:solidFill>
                    <a:latin typeface="微软雅黑" charset="-122"/>
                    <a:ea typeface="微软雅黑" charset="-122"/>
                  </a:rPr>
                  <a:t>知己</a:t>
                </a:r>
                <a:endParaRPr lang="en-US" altLang="zh-CN" sz="1990" spc="221" dirty="0">
                  <a:solidFill>
                    <a:schemeClr val="bg1">
                      <a:lumMod val="85000"/>
                    </a:schemeClr>
                  </a:solidFill>
                  <a:latin typeface="微软雅黑" charset="-122"/>
                  <a:ea typeface="微软雅黑" charset="-122"/>
                </a:endParaRPr>
              </a:p>
              <a:p>
                <a:pPr algn="ctr"/>
                <a:r>
                  <a:rPr lang="zh-CN" altLang="en-US" sz="1990" spc="221" dirty="0">
                    <a:solidFill>
                      <a:schemeClr val="bg1">
                        <a:lumMod val="85000"/>
                      </a:schemeClr>
                    </a:solidFill>
                    <a:latin typeface="微软雅黑" charset="-122"/>
                    <a:ea typeface="微软雅黑" charset="-122"/>
                  </a:rPr>
                  <a:t>了解自己的管理风格</a:t>
                </a:r>
              </a:p>
            </p:txBody>
          </p:sp>
          <p:sp>
            <p:nvSpPr>
              <p:cNvPr id="26" name="矩形 25"/>
              <p:cNvSpPr/>
              <p:nvPr/>
            </p:nvSpPr>
            <p:spPr>
              <a:xfrm>
                <a:off x="5192240" y="2308104"/>
                <a:ext cx="1811752" cy="708702"/>
              </a:xfrm>
              <a:prstGeom prst="rect">
                <a:avLst/>
              </a:prstGeom>
            </p:spPr>
            <p:txBody>
              <a:bodyPr wrap="none">
                <a:spAutoFit/>
              </a:bodyPr>
              <a:lstStyle/>
              <a:p>
                <a:pPr algn="ctr"/>
                <a:r>
                  <a:rPr lang="zh-CN" altLang="en-US" sz="3985" b="1" spc="221" dirty="0">
                    <a:solidFill>
                      <a:schemeClr val="bg1"/>
                    </a:solidFill>
                    <a:latin typeface="微软雅黑" charset="-122"/>
                    <a:ea typeface="微软雅黑" charset="-122"/>
                    <a:cs typeface="PT Sans" pitchFamily="34" charset="0"/>
                  </a:rPr>
                  <a:t>第二讲</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2082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强制性班组长</a:t>
            </a:r>
          </a:p>
        </p:txBody>
      </p:sp>
      <p:grpSp>
        <p:nvGrpSpPr>
          <p:cNvPr id="2" name="组合 1"/>
          <p:cNvGrpSpPr/>
          <p:nvPr/>
        </p:nvGrpSpPr>
        <p:grpSpPr>
          <a:xfrm>
            <a:off x="600" y="2303508"/>
            <a:ext cx="6959598" cy="2751226"/>
            <a:chOff x="0" y="1409020"/>
            <a:chExt cx="6684379" cy="2063419"/>
          </a:xfrm>
        </p:grpSpPr>
        <p:sp>
          <p:nvSpPr>
            <p:cNvPr id="4" name="右箭头 1"/>
            <p:cNvSpPr/>
            <p:nvPr/>
          </p:nvSpPr>
          <p:spPr bwMode="auto">
            <a:xfrm>
              <a:off x="0" y="1409020"/>
              <a:ext cx="6684379" cy="685800"/>
            </a:xfrm>
            <a:prstGeom prst="rightArrow">
              <a:avLst>
                <a:gd name="adj1" fmla="val 50000"/>
                <a:gd name="adj2" fmla="val 8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solidFill>
                <a:schemeClr val="bg1"/>
              </a:solidFill>
              <a:round/>
            </a:ln>
          </p:spPr>
          <p:txBody>
            <a:bodyPr anchor="ctr"/>
            <a:lstStyle/>
            <a:p>
              <a:pPr algn="ctr"/>
              <a:endParaRPr sz="2400">
                <a:latin typeface="微软雅黑" charset="-122"/>
                <a:ea typeface="微软雅黑" charset="-122"/>
              </a:endParaRPr>
            </a:p>
          </p:txBody>
        </p:sp>
        <p:sp>
          <p:nvSpPr>
            <p:cNvPr id="5" name="右箭头 2"/>
            <p:cNvSpPr/>
            <p:nvPr/>
          </p:nvSpPr>
          <p:spPr bwMode="auto">
            <a:xfrm>
              <a:off x="1656988" y="1918400"/>
              <a:ext cx="5027391" cy="685800"/>
            </a:xfrm>
            <a:prstGeom prst="rightArrow">
              <a:avLst>
                <a:gd name="adj1" fmla="val 50000"/>
                <a:gd name="adj2" fmla="val 8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solidFill>
                <a:schemeClr val="bg1"/>
              </a:solidFill>
              <a:round/>
            </a:ln>
          </p:spPr>
          <p:txBody>
            <a:bodyPr anchor="ctr"/>
            <a:lstStyle/>
            <a:p>
              <a:pPr algn="ctr"/>
              <a:endParaRPr sz="2400">
                <a:latin typeface="微软雅黑" charset="-122"/>
                <a:ea typeface="微软雅黑" charset="-122"/>
              </a:endParaRPr>
            </a:p>
          </p:txBody>
        </p:sp>
        <p:sp>
          <p:nvSpPr>
            <p:cNvPr id="6" name="右箭头 3"/>
            <p:cNvSpPr/>
            <p:nvPr/>
          </p:nvSpPr>
          <p:spPr bwMode="auto">
            <a:xfrm>
              <a:off x="2927485" y="2440204"/>
              <a:ext cx="3756894" cy="685800"/>
            </a:xfrm>
            <a:prstGeom prst="rightArrow">
              <a:avLst>
                <a:gd name="adj1" fmla="val 50000"/>
                <a:gd name="adj2" fmla="val 8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solidFill>
                <a:schemeClr val="bg1"/>
              </a:solidFill>
              <a:round/>
            </a:ln>
          </p:spPr>
          <p:txBody>
            <a:bodyPr anchor="ctr"/>
            <a:lstStyle/>
            <a:p>
              <a:pPr algn="ctr"/>
              <a:endParaRPr sz="2400">
                <a:latin typeface="微软雅黑" charset="-122"/>
                <a:ea typeface="微软雅黑" charset="-122"/>
              </a:endParaRPr>
            </a:p>
          </p:txBody>
        </p:sp>
        <p:sp>
          <p:nvSpPr>
            <p:cNvPr id="8" name="文本框 5"/>
            <p:cNvSpPr txBox="1"/>
            <p:nvPr/>
          </p:nvSpPr>
          <p:spPr>
            <a:xfrm>
              <a:off x="890792" y="1659587"/>
              <a:ext cx="923329" cy="184666"/>
            </a:xfrm>
            <a:prstGeom prst="rect">
              <a:avLst/>
            </a:prstGeom>
          </p:spPr>
          <p:txBody>
            <a:bodyPr wrap="none" lIns="0" tIns="0" rIns="0" bIns="0" anchor="ctr" anchorCtr="0">
              <a:normAutofit fontScale="87500" lnSpcReduction="20000"/>
            </a:bodyPr>
            <a:lstStyle/>
            <a:p>
              <a:pPr marL="0" marR="0" lvl="0" indent="0" algn="l" defTabSz="914400" rtl="0" eaLnBrk="1" fontAlgn="auto" latinLnBrk="0" hangingPunct="1">
                <a:spcBef>
                  <a:spcPct val="0"/>
                </a:spcBef>
                <a:buClrTx/>
                <a:buSzTx/>
                <a:buFont typeface="Arial" charset="0"/>
                <a:buNone/>
                <a:defRPr/>
              </a:pPr>
              <a:r>
                <a:rPr kumimoji="0" lang="en-US" altLang="zh-CN" sz="2135" b="1" i="0" u="none" strike="noStrike" kern="1200" cap="none" spc="0" normalizeH="0" baseline="0" noProof="0">
                  <a:ln>
                    <a:noFill/>
                  </a:ln>
                  <a:solidFill>
                    <a:schemeClr val="bg1"/>
                  </a:solidFill>
                  <a:effectLst/>
                  <a:uLnTx/>
                  <a:uFillTx/>
                  <a:latin typeface="微软雅黑" charset="-122"/>
                  <a:ea typeface="微软雅黑" charset="-122"/>
                </a:rPr>
                <a:t>01</a:t>
              </a:r>
            </a:p>
          </p:txBody>
        </p:sp>
        <p:sp>
          <p:nvSpPr>
            <p:cNvPr id="9" name="文本框 6"/>
            <p:cNvSpPr txBox="1"/>
            <p:nvPr/>
          </p:nvSpPr>
          <p:spPr>
            <a:xfrm>
              <a:off x="2046242" y="2168967"/>
              <a:ext cx="923329" cy="184666"/>
            </a:xfrm>
            <a:prstGeom prst="rect">
              <a:avLst/>
            </a:prstGeom>
          </p:spPr>
          <p:txBody>
            <a:bodyPr wrap="none" lIns="0" tIns="0" rIns="0" bIns="0" anchor="ctr" anchorCtr="0">
              <a:normAutofit fontScale="87500" lnSpcReduction="20000"/>
            </a:bodyPr>
            <a:lstStyle/>
            <a:p>
              <a:pPr marL="0" marR="0" lvl="0" indent="0" algn="l" defTabSz="914400" rtl="0" eaLnBrk="1" fontAlgn="auto" latinLnBrk="0" hangingPunct="1">
                <a:spcBef>
                  <a:spcPct val="0"/>
                </a:spcBef>
                <a:buClrTx/>
                <a:buSzTx/>
                <a:buFont typeface="Arial" charset="0"/>
                <a:buNone/>
                <a:defRPr/>
              </a:pPr>
              <a:r>
                <a:rPr kumimoji="0" lang="en-US" altLang="zh-CN" sz="2135" b="1" i="0" u="none" strike="noStrike" kern="1200" cap="none" spc="0" normalizeH="0" baseline="0" noProof="0">
                  <a:ln>
                    <a:noFill/>
                  </a:ln>
                  <a:solidFill>
                    <a:schemeClr val="bg1"/>
                  </a:solidFill>
                  <a:effectLst/>
                  <a:uLnTx/>
                  <a:uFillTx/>
                  <a:latin typeface="微软雅黑" charset="-122"/>
                  <a:ea typeface="微软雅黑" charset="-122"/>
                </a:rPr>
                <a:t>02</a:t>
              </a:r>
            </a:p>
          </p:txBody>
        </p:sp>
        <p:sp>
          <p:nvSpPr>
            <p:cNvPr id="10" name="文本框 7"/>
            <p:cNvSpPr txBox="1"/>
            <p:nvPr/>
          </p:nvSpPr>
          <p:spPr>
            <a:xfrm>
              <a:off x="3382536" y="2690771"/>
              <a:ext cx="923329" cy="184666"/>
            </a:xfrm>
            <a:prstGeom prst="rect">
              <a:avLst/>
            </a:prstGeom>
          </p:spPr>
          <p:txBody>
            <a:bodyPr wrap="none" lIns="0" tIns="0" rIns="0" bIns="0" anchor="ctr" anchorCtr="0">
              <a:normAutofit fontScale="87500" lnSpcReduction="20000"/>
            </a:bodyPr>
            <a:lstStyle/>
            <a:p>
              <a:pPr marL="0" marR="0" lvl="0" indent="0" algn="l" defTabSz="914400" rtl="0" eaLnBrk="1" fontAlgn="auto" latinLnBrk="0" hangingPunct="1">
                <a:spcBef>
                  <a:spcPct val="0"/>
                </a:spcBef>
                <a:buClrTx/>
                <a:buSzTx/>
                <a:buFont typeface="Arial" charset="0"/>
                <a:buNone/>
                <a:defRPr/>
              </a:pPr>
              <a:r>
                <a:rPr kumimoji="0" lang="en-US" altLang="zh-CN" sz="2135" b="1" i="0" u="none" strike="noStrike" kern="1200" cap="none" spc="0" normalizeH="0" baseline="0" noProof="0">
                  <a:ln>
                    <a:noFill/>
                  </a:ln>
                  <a:solidFill>
                    <a:schemeClr val="bg1"/>
                  </a:solidFill>
                  <a:effectLst/>
                  <a:uLnTx/>
                  <a:uFillTx/>
                  <a:latin typeface="微软雅黑" charset="-122"/>
                  <a:ea typeface="微软雅黑" charset="-122"/>
                </a:rPr>
                <a:t>03</a:t>
              </a:r>
            </a:p>
          </p:txBody>
        </p:sp>
        <p:sp>
          <p:nvSpPr>
            <p:cNvPr id="12" name="文本框 9"/>
            <p:cNvSpPr txBox="1"/>
            <p:nvPr/>
          </p:nvSpPr>
          <p:spPr>
            <a:xfrm>
              <a:off x="265802" y="2028379"/>
              <a:ext cx="1264119" cy="415498"/>
            </a:xfrm>
            <a:prstGeom prst="rect">
              <a:avLst/>
            </a:prstGeom>
            <a:noFill/>
          </p:spPr>
          <p:txBody>
            <a:bodyPr wrap="square" lIns="0" tIns="0" rIns="0" bIns="0">
              <a:noAutofit/>
            </a:bodyPr>
            <a:lstStyle/>
            <a:p>
              <a:pPr>
                <a:lnSpc>
                  <a:spcPct val="120000"/>
                </a:lnSpc>
              </a:pPr>
              <a:r>
                <a:rPr lang="zh-CN" altLang="en-US" sz="1200" b="1" dirty="0">
                  <a:solidFill>
                    <a:schemeClr val="tx1">
                      <a:lumMod val="75000"/>
                      <a:lumOff val="25000"/>
                    </a:schemeClr>
                  </a:solidFill>
                  <a:latin typeface="微软雅黑" charset="-122"/>
                  <a:ea typeface="微软雅黑" charset="-122"/>
                </a:rPr>
                <a:t>不断命令员工要做什么，而不听取或允许员工发表意见</a:t>
              </a:r>
            </a:p>
          </p:txBody>
        </p:sp>
        <p:sp>
          <p:nvSpPr>
            <p:cNvPr id="13" name="文本框 10"/>
            <p:cNvSpPr txBox="1"/>
            <p:nvPr/>
          </p:nvSpPr>
          <p:spPr>
            <a:xfrm>
              <a:off x="1629334" y="2558113"/>
              <a:ext cx="1167281" cy="415498"/>
            </a:xfrm>
            <a:prstGeom prst="rect">
              <a:avLst/>
            </a:prstGeom>
            <a:noFill/>
          </p:spPr>
          <p:txBody>
            <a:bodyPr wrap="square" lIns="0" tIns="0" rIns="0" bIns="0">
              <a:noAutofit/>
            </a:bodyPr>
            <a:lstStyle/>
            <a:p>
              <a:pPr>
                <a:lnSpc>
                  <a:spcPct val="120000"/>
                </a:lnSpc>
              </a:pPr>
              <a:r>
                <a:rPr lang="zh-CN" altLang="en-US" sz="1200" b="1" dirty="0">
                  <a:solidFill>
                    <a:schemeClr val="tx1">
                      <a:lumMod val="75000"/>
                      <a:lumOff val="25000"/>
                    </a:schemeClr>
                  </a:solidFill>
                  <a:latin typeface="微软雅黑" charset="-122"/>
                  <a:ea typeface="微软雅黑" charset="-122"/>
                </a:rPr>
                <a:t>一旦下达了命令，希望员工立即服从并严格遵守</a:t>
              </a:r>
            </a:p>
          </p:txBody>
        </p:sp>
        <p:sp>
          <p:nvSpPr>
            <p:cNvPr id="14" name="文本框 11"/>
            <p:cNvSpPr txBox="1"/>
            <p:nvPr/>
          </p:nvSpPr>
          <p:spPr>
            <a:xfrm>
              <a:off x="2927487" y="3056941"/>
              <a:ext cx="1773103" cy="415498"/>
            </a:xfrm>
            <a:prstGeom prst="rect">
              <a:avLst/>
            </a:prstGeom>
            <a:noFill/>
          </p:spPr>
          <p:txBody>
            <a:bodyPr wrap="square" lIns="0" tIns="0" rIns="0" bIns="0">
              <a:noAutofit/>
            </a:bodyPr>
            <a:lstStyle/>
            <a:p>
              <a:pPr>
                <a:lnSpc>
                  <a:spcPct val="120000"/>
                </a:lnSpc>
              </a:pPr>
              <a:r>
                <a:rPr lang="zh-CN" altLang="en-US" sz="1200" b="1" dirty="0">
                  <a:solidFill>
                    <a:schemeClr val="tx1">
                      <a:lumMod val="75000"/>
                      <a:lumOff val="25000"/>
                    </a:schemeClr>
                  </a:solidFill>
                  <a:latin typeface="微软雅黑" charset="-122"/>
                  <a:ea typeface="微软雅黑" charset="-122"/>
                </a:rPr>
                <a:t>当员工出错会指责员工，用使人难堪的方法迫使其服从，强调不服从的不良后果</a:t>
              </a:r>
            </a:p>
          </p:txBody>
        </p:sp>
        <p:sp>
          <p:nvSpPr>
            <p:cNvPr id="16" name="任意多边形 13"/>
            <p:cNvSpPr/>
            <p:nvPr/>
          </p:nvSpPr>
          <p:spPr bwMode="auto">
            <a:xfrm>
              <a:off x="1748530" y="2176389"/>
              <a:ext cx="182959" cy="14754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sz="2400">
                <a:latin typeface="微软雅黑" charset="-122"/>
                <a:ea typeface="微软雅黑" charset="-122"/>
              </a:endParaRPr>
            </a:p>
          </p:txBody>
        </p:sp>
        <p:sp>
          <p:nvSpPr>
            <p:cNvPr id="17" name="任意多边形 14"/>
            <p:cNvSpPr/>
            <p:nvPr/>
          </p:nvSpPr>
          <p:spPr bwMode="auto">
            <a:xfrm>
              <a:off x="536927" y="1649981"/>
              <a:ext cx="200194" cy="20019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sz="2400">
                <a:latin typeface="微软雅黑" charset="-122"/>
                <a:ea typeface="微软雅黑" charset="-122"/>
              </a:endParaRPr>
            </a:p>
          </p:txBody>
        </p:sp>
        <p:sp>
          <p:nvSpPr>
            <p:cNvPr id="19" name="任意多边形 16"/>
            <p:cNvSpPr/>
            <p:nvPr/>
          </p:nvSpPr>
          <p:spPr bwMode="auto">
            <a:xfrm>
              <a:off x="3050944" y="2684344"/>
              <a:ext cx="215321" cy="19898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sz="2400">
                <a:latin typeface="微软雅黑" charset="-122"/>
                <a:ea typeface="微软雅黑" charset="-122"/>
              </a:endParaRPr>
            </a:p>
          </p:txBody>
        </p:sp>
      </p:grpSp>
      <p:sp>
        <p:nvSpPr>
          <p:cNvPr id="33" name="TextBox 32"/>
          <p:cNvSpPr txBox="1"/>
          <p:nvPr/>
        </p:nvSpPr>
        <p:spPr>
          <a:xfrm>
            <a:off x="215160" y="817581"/>
            <a:ext cx="5056094"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要求员工立即服从</a:t>
            </a:r>
          </a:p>
        </p:txBody>
      </p:sp>
      <p:grpSp>
        <p:nvGrpSpPr>
          <p:cNvPr id="41" name="组合 40"/>
          <p:cNvGrpSpPr/>
          <p:nvPr/>
        </p:nvGrpSpPr>
        <p:grpSpPr>
          <a:xfrm>
            <a:off x="7605657" y="828339"/>
            <a:ext cx="3915783" cy="2140772"/>
            <a:chOff x="7390504" y="1151068"/>
            <a:chExt cx="3915783" cy="2140772"/>
          </a:xfrm>
        </p:grpSpPr>
        <p:sp>
          <p:nvSpPr>
            <p:cNvPr id="36" name="矩形 35"/>
            <p:cNvSpPr/>
            <p:nvPr/>
          </p:nvSpPr>
          <p:spPr>
            <a:xfrm>
              <a:off x="7390504" y="1151068"/>
              <a:ext cx="3915783" cy="2140772"/>
            </a:xfrm>
            <a:prstGeom prst="rect">
              <a:avLst/>
            </a:prstGeom>
            <a:solidFill>
              <a:srgbClr val="4756A4">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7627168" y="1516828"/>
              <a:ext cx="3173506"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执行简单明确的任务</a:t>
              </a:r>
            </a:p>
          </p:txBody>
        </p:sp>
        <p:sp>
          <p:nvSpPr>
            <p:cNvPr id="39" name="TextBox 38"/>
            <p:cNvSpPr txBox="1"/>
            <p:nvPr/>
          </p:nvSpPr>
          <p:spPr>
            <a:xfrm>
              <a:off x="7627172" y="2086984"/>
              <a:ext cx="3431690"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危急情况下，员工需听命于上级的指派</a:t>
              </a:r>
            </a:p>
          </p:txBody>
        </p:sp>
        <p:sp>
          <p:nvSpPr>
            <p:cNvPr id="40" name="TextBox 39"/>
            <p:cNvSpPr txBox="1"/>
            <p:nvPr/>
          </p:nvSpPr>
          <p:spPr>
            <a:xfrm>
              <a:off x="7627169" y="2603352"/>
              <a:ext cx="3550024" cy="461665"/>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强制性条理的执行，安全条理，或只有改进或开除两种选择的时候</a:t>
              </a:r>
            </a:p>
          </p:txBody>
        </p:sp>
      </p:grpSp>
      <p:grpSp>
        <p:nvGrpSpPr>
          <p:cNvPr id="43" name="组合 42"/>
          <p:cNvGrpSpPr/>
          <p:nvPr/>
        </p:nvGrpSpPr>
        <p:grpSpPr>
          <a:xfrm>
            <a:off x="7596693" y="4025153"/>
            <a:ext cx="3915783" cy="2140772"/>
            <a:chOff x="7390504" y="1151068"/>
            <a:chExt cx="3915783" cy="2140772"/>
          </a:xfrm>
        </p:grpSpPr>
        <p:sp>
          <p:nvSpPr>
            <p:cNvPr id="44" name="矩形 43"/>
            <p:cNvSpPr/>
            <p:nvPr/>
          </p:nvSpPr>
          <p:spPr>
            <a:xfrm>
              <a:off x="7390504" y="1151068"/>
              <a:ext cx="3915783" cy="2140772"/>
            </a:xfrm>
            <a:prstGeom prst="rect">
              <a:avLst/>
            </a:prstGeom>
            <a:solidFill>
              <a:srgbClr val="4756A4">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627168" y="1409248"/>
              <a:ext cx="3173506"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任务比较复杂，强制可能会带来反叛</a:t>
              </a:r>
            </a:p>
          </p:txBody>
        </p:sp>
        <p:sp>
          <p:nvSpPr>
            <p:cNvPr id="49" name="TextBox 48"/>
            <p:cNvSpPr txBox="1"/>
            <p:nvPr/>
          </p:nvSpPr>
          <p:spPr>
            <a:xfrm>
              <a:off x="7627172" y="1904098"/>
              <a:ext cx="3431690" cy="461665"/>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过长时间使用此法，员工得不到发展而趋于反抗、消极怠工或离职</a:t>
              </a:r>
            </a:p>
          </p:txBody>
        </p:sp>
        <p:sp>
          <p:nvSpPr>
            <p:cNvPr id="50" name="TextBox 49"/>
            <p:cNvSpPr txBox="1"/>
            <p:nvPr/>
          </p:nvSpPr>
          <p:spPr>
            <a:xfrm>
              <a:off x="7616411" y="2528046"/>
              <a:ext cx="3550024" cy="461665"/>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对能够自我激励，有能力自我指导、控制自己的工作，希望自主或有专长的高素质员工最不使用</a:t>
              </a:r>
            </a:p>
          </p:txBody>
        </p:sp>
      </p:grpSp>
      <p:grpSp>
        <p:nvGrpSpPr>
          <p:cNvPr id="54" name="组合 53"/>
          <p:cNvGrpSpPr/>
          <p:nvPr/>
        </p:nvGrpSpPr>
        <p:grpSpPr>
          <a:xfrm>
            <a:off x="6863380" y="1663449"/>
            <a:ext cx="398031" cy="423534"/>
            <a:chOff x="6863380" y="1663449"/>
            <a:chExt cx="398031" cy="423534"/>
          </a:xfrm>
        </p:grpSpPr>
        <p:sp>
          <p:nvSpPr>
            <p:cNvPr id="35" name="椭圆 34"/>
            <p:cNvSpPr/>
            <p:nvPr/>
          </p:nvSpPr>
          <p:spPr>
            <a:xfrm>
              <a:off x="6863380" y="1663449"/>
              <a:ext cx="398031" cy="423534"/>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53" name="TextBox 52"/>
            <p:cNvSpPr txBox="1"/>
            <p:nvPr/>
          </p:nvSpPr>
          <p:spPr>
            <a:xfrm>
              <a:off x="6895650" y="1699705"/>
              <a:ext cx="258184"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微软雅黑" charset="-122"/>
                  <a:ea typeface="微软雅黑" charset="-122"/>
                </a:rPr>
                <a:t>√</a:t>
              </a:r>
            </a:p>
          </p:txBody>
        </p:sp>
      </p:grpSp>
      <p:grpSp>
        <p:nvGrpSpPr>
          <p:cNvPr id="55" name="组合 54"/>
          <p:cNvGrpSpPr/>
          <p:nvPr/>
        </p:nvGrpSpPr>
        <p:grpSpPr>
          <a:xfrm>
            <a:off x="6929719" y="4967839"/>
            <a:ext cx="398031" cy="423534"/>
            <a:chOff x="6863380" y="1663449"/>
            <a:chExt cx="398031" cy="423534"/>
          </a:xfrm>
        </p:grpSpPr>
        <p:sp>
          <p:nvSpPr>
            <p:cNvPr id="56" name="椭圆 55"/>
            <p:cNvSpPr/>
            <p:nvPr/>
          </p:nvSpPr>
          <p:spPr>
            <a:xfrm>
              <a:off x="6863380" y="1663449"/>
              <a:ext cx="398031" cy="423534"/>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57" name="TextBox 56"/>
            <p:cNvSpPr txBox="1"/>
            <p:nvPr/>
          </p:nvSpPr>
          <p:spPr>
            <a:xfrm>
              <a:off x="6884892" y="1699705"/>
              <a:ext cx="258184" cy="369332"/>
            </a:xfrm>
            <a:prstGeom prst="rect">
              <a:avLst/>
            </a:prstGeom>
            <a:noFill/>
          </p:spPr>
          <p:txBody>
            <a:bodyPr wrap="square" rtlCol="0">
              <a:spAutoFit/>
            </a:bodyPr>
            <a:lstStyle/>
            <a:p>
              <a:r>
                <a:rPr lang="en-US" altLang="zh-CN" b="1" dirty="0">
                  <a:solidFill>
                    <a:schemeClr val="bg1"/>
                  </a:solidFill>
                  <a:effectLst>
                    <a:outerShdw blurRad="38100" dist="38100" dir="2700000" algn="tl">
                      <a:srgbClr val="000000">
                        <a:alpha val="43137"/>
                      </a:srgbClr>
                    </a:outerShdw>
                  </a:effectLst>
                  <a:latin typeface="微软雅黑" charset="-122"/>
                  <a:ea typeface="微软雅黑" charset="-122"/>
                </a:rPr>
                <a:t>×</a:t>
              </a:r>
              <a:endParaRPr lang="zh-CN" altLang="en-US" b="1" dirty="0">
                <a:solidFill>
                  <a:schemeClr val="bg1"/>
                </a:solidFill>
                <a:effectLst>
                  <a:outerShdw blurRad="38100" dist="38100" dir="2700000" algn="tl">
                    <a:srgbClr val="000000">
                      <a:alpha val="43137"/>
                    </a:srgbClr>
                  </a:outerShdw>
                </a:effectLst>
                <a:latin typeface="微软雅黑" charset="-122"/>
                <a:ea typeface="微软雅黑"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2082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权威型班组长</a:t>
            </a:r>
          </a:p>
        </p:txBody>
      </p:sp>
      <p:grpSp>
        <p:nvGrpSpPr>
          <p:cNvPr id="2" name="组合 3"/>
          <p:cNvGrpSpPr/>
          <p:nvPr/>
        </p:nvGrpSpPr>
        <p:grpSpPr>
          <a:xfrm>
            <a:off x="4199942" y="1966241"/>
            <a:ext cx="3764132" cy="3762597"/>
            <a:chOff x="4199342" y="1966245"/>
            <a:chExt cx="3764132" cy="3762597"/>
          </a:xfrm>
        </p:grpSpPr>
        <p:sp>
          <p:nvSpPr>
            <p:cNvPr id="53" name="椭圆 52"/>
            <p:cNvSpPr/>
            <p:nvPr/>
          </p:nvSpPr>
          <p:spPr bwMode="auto">
            <a:xfrm>
              <a:off x="4199342" y="1966245"/>
              <a:ext cx="3764132" cy="3762597"/>
            </a:xfrm>
            <a:prstGeom prst="ellipse">
              <a:avLst/>
            </a:prstGeom>
            <a:noFill/>
            <a:ln w="9525" cap="rnd">
              <a:solidFill>
                <a:srgbClr val="37415C"/>
              </a:solidFill>
              <a:prstDash val="solid"/>
              <a:round/>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4" name="椭圆 53"/>
            <p:cNvSpPr/>
            <p:nvPr/>
          </p:nvSpPr>
          <p:spPr bwMode="auto">
            <a:xfrm>
              <a:off x="4480441" y="2247346"/>
              <a:ext cx="3201165" cy="3199628"/>
            </a:xfrm>
            <a:prstGeom prst="ellipse">
              <a:avLst/>
            </a:prstGeom>
            <a:noFill/>
            <a:ln w="9525" cap="rnd">
              <a:solidFill>
                <a:srgbClr val="37415C"/>
              </a:solidFill>
              <a:prstDash val="solid"/>
              <a:round/>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4" name="组合 1"/>
          <p:cNvGrpSpPr/>
          <p:nvPr/>
        </p:nvGrpSpPr>
        <p:grpSpPr>
          <a:xfrm>
            <a:off x="5126192" y="2852555"/>
            <a:ext cx="1954647" cy="4096692"/>
            <a:chOff x="3844194" y="2139416"/>
            <a:chExt cx="1465985" cy="3072519"/>
          </a:xfrm>
        </p:grpSpPr>
        <p:grpSp>
          <p:nvGrpSpPr>
            <p:cNvPr id="5" name="组合 4"/>
            <p:cNvGrpSpPr/>
            <p:nvPr/>
          </p:nvGrpSpPr>
          <p:grpSpPr>
            <a:xfrm>
              <a:off x="3844194" y="2139416"/>
              <a:ext cx="1465985" cy="3072519"/>
              <a:chOff x="5101641" y="2822878"/>
              <a:chExt cx="1925269" cy="4035122"/>
            </a:xfrm>
          </p:grpSpPr>
          <p:sp>
            <p:nvSpPr>
              <p:cNvPr id="37" name="矩形 36"/>
              <p:cNvSpPr/>
              <p:nvPr/>
            </p:nvSpPr>
            <p:spPr bwMode="auto">
              <a:xfrm>
                <a:off x="5928485" y="4683089"/>
                <a:ext cx="264772" cy="271580"/>
              </a:xfrm>
              <a:prstGeom prst="rect">
                <a:avLst/>
              </a:prstGeom>
              <a:solidFill>
                <a:schemeClr val="tx2"/>
              </a:solidFill>
              <a:ln>
                <a:noFill/>
              </a:ln>
            </p:spPr>
            <p:txBody>
              <a:bodyPr anchor="ctr"/>
              <a:lstStyle/>
              <a:p>
                <a:pPr algn="ctr"/>
                <a:endParaRPr sz="2400">
                  <a:latin typeface="微软雅黑" charset="-122"/>
                  <a:ea typeface="微软雅黑" charset="-122"/>
                </a:endParaRPr>
              </a:p>
            </p:txBody>
          </p:sp>
          <p:sp>
            <p:nvSpPr>
              <p:cNvPr id="38" name="任意多边形: 形状 37"/>
              <p:cNvSpPr/>
              <p:nvPr/>
            </p:nvSpPr>
            <p:spPr bwMode="auto">
              <a:xfrm>
                <a:off x="6057088" y="5957776"/>
                <a:ext cx="685381" cy="621079"/>
              </a:xfrm>
              <a:custGeom>
                <a:avLst/>
                <a:gdLst>
                  <a:gd name="T0" fmla="*/ 383 w 383"/>
                  <a:gd name="T1" fmla="*/ 0 h 347"/>
                  <a:gd name="T2" fmla="*/ 200 w 383"/>
                  <a:gd name="T3" fmla="*/ 198 h 347"/>
                  <a:gd name="T4" fmla="*/ 200 w 383"/>
                  <a:gd name="T5" fmla="*/ 347 h 347"/>
                  <a:gd name="T6" fmla="*/ 0 w 383"/>
                  <a:gd name="T7" fmla="*/ 347 h 347"/>
                  <a:gd name="T8" fmla="*/ 0 w 383"/>
                  <a:gd name="T9" fmla="*/ 90 h 347"/>
                  <a:gd name="T10" fmla="*/ 383 w 383"/>
                  <a:gd name="T11" fmla="*/ 0 h 347"/>
                </a:gdLst>
                <a:ahLst/>
                <a:cxnLst>
                  <a:cxn ang="0">
                    <a:pos x="T0" y="T1"/>
                  </a:cxn>
                  <a:cxn ang="0">
                    <a:pos x="T2" y="T3"/>
                  </a:cxn>
                  <a:cxn ang="0">
                    <a:pos x="T4" y="T5"/>
                  </a:cxn>
                  <a:cxn ang="0">
                    <a:pos x="T6" y="T7"/>
                  </a:cxn>
                  <a:cxn ang="0">
                    <a:pos x="T8" y="T9"/>
                  </a:cxn>
                  <a:cxn ang="0">
                    <a:pos x="T10" y="T11"/>
                  </a:cxn>
                </a:cxnLst>
                <a:rect l="0" t="0" r="r" b="b"/>
                <a:pathLst>
                  <a:path w="383" h="347">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39" name="矩形 38"/>
              <p:cNvSpPr/>
              <p:nvPr/>
            </p:nvSpPr>
            <p:spPr bwMode="auto">
              <a:xfrm>
                <a:off x="5792317" y="4919114"/>
                <a:ext cx="543917" cy="1165752"/>
              </a:xfrm>
              <a:prstGeom prst="rect">
                <a:avLst/>
              </a:prstGeom>
              <a:solidFill>
                <a:schemeClr val="tx2">
                  <a:lumMod val="75000"/>
                </a:schemeClr>
              </a:solidFill>
              <a:ln>
                <a:noFill/>
              </a:ln>
            </p:spPr>
            <p:txBody>
              <a:bodyPr anchor="ctr"/>
              <a:lstStyle/>
              <a:p>
                <a:pPr algn="ctr"/>
                <a:endParaRPr sz="2400">
                  <a:latin typeface="微软雅黑" charset="-122"/>
                  <a:ea typeface="微软雅黑" charset="-122"/>
                </a:endParaRPr>
              </a:p>
            </p:txBody>
          </p:sp>
          <p:sp>
            <p:nvSpPr>
              <p:cNvPr id="40" name="任意多边形: 形状 39"/>
              <p:cNvSpPr/>
              <p:nvPr/>
            </p:nvSpPr>
            <p:spPr bwMode="auto">
              <a:xfrm>
                <a:off x="6039689" y="4904741"/>
                <a:ext cx="731527" cy="482641"/>
              </a:xfrm>
              <a:custGeom>
                <a:avLst/>
                <a:gdLst>
                  <a:gd name="T0" fmla="*/ 395 w 409"/>
                  <a:gd name="T1" fmla="*/ 56 h 270"/>
                  <a:gd name="T2" fmla="*/ 353 w 409"/>
                  <a:gd name="T3" fmla="*/ 150 h 270"/>
                  <a:gd name="T4" fmla="*/ 108 w 409"/>
                  <a:gd name="T5" fmla="*/ 256 h 270"/>
                  <a:gd name="T6" fmla="*/ 15 w 409"/>
                  <a:gd name="T7" fmla="*/ 213 h 270"/>
                  <a:gd name="T8" fmla="*/ 15 w 409"/>
                  <a:gd name="T9" fmla="*/ 213 h 270"/>
                  <a:gd name="T10" fmla="*/ 57 w 409"/>
                  <a:gd name="T11" fmla="*/ 119 h 270"/>
                  <a:gd name="T12" fmla="*/ 302 w 409"/>
                  <a:gd name="T13" fmla="*/ 14 h 270"/>
                  <a:gd name="T14" fmla="*/ 395 w 409"/>
                  <a:gd name="T15" fmla="*/ 56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1" name="任意多边形: 形状 40"/>
              <p:cNvSpPr/>
              <p:nvPr/>
            </p:nvSpPr>
            <p:spPr bwMode="auto">
              <a:xfrm>
                <a:off x="6079027" y="5136983"/>
                <a:ext cx="161133" cy="225434"/>
              </a:xfrm>
              <a:custGeom>
                <a:avLst/>
                <a:gdLst>
                  <a:gd name="T0" fmla="*/ 12 w 90"/>
                  <a:gd name="T1" fmla="*/ 78 h 126"/>
                  <a:gd name="T2" fmla="*/ 47 w 90"/>
                  <a:gd name="T3" fmla="*/ 0 h 126"/>
                  <a:gd name="T4" fmla="*/ 90 w 90"/>
                  <a:gd name="T5" fmla="*/ 114 h 126"/>
                  <a:gd name="T6" fmla="*/ 12 w 90"/>
                  <a:gd name="T7" fmla="*/ 78 h 126"/>
                </a:gdLst>
                <a:ahLst/>
                <a:cxnLst>
                  <a:cxn ang="0">
                    <a:pos x="T0" y="T1"/>
                  </a:cxn>
                  <a:cxn ang="0">
                    <a:pos x="T2" y="T3"/>
                  </a:cxn>
                  <a:cxn ang="0">
                    <a:pos x="T4" y="T5"/>
                  </a:cxn>
                  <a:cxn ang="0">
                    <a:pos x="T6" y="T7"/>
                  </a:cxn>
                </a:cxnLst>
                <a:rect l="0" t="0" r="r" b="b"/>
                <a:pathLst>
                  <a:path w="90" h="126">
                    <a:moveTo>
                      <a:pt x="12" y="78"/>
                    </a:moveTo>
                    <a:cubicBezTo>
                      <a:pt x="0" y="47"/>
                      <a:pt x="16" y="12"/>
                      <a:pt x="47" y="0"/>
                    </a:cubicBezTo>
                    <a:cubicBezTo>
                      <a:pt x="90" y="114"/>
                      <a:pt x="90" y="114"/>
                      <a:pt x="90" y="114"/>
                    </a:cubicBezTo>
                    <a:cubicBezTo>
                      <a:pt x="58" y="126"/>
                      <a:pt x="23" y="110"/>
                      <a:pt x="12" y="78"/>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42" name="任意多边形: 形状 41"/>
              <p:cNvSpPr/>
              <p:nvPr/>
            </p:nvSpPr>
            <p:spPr bwMode="auto">
              <a:xfrm>
                <a:off x="6057088" y="5180103"/>
                <a:ext cx="732283" cy="484911"/>
              </a:xfrm>
              <a:custGeom>
                <a:avLst/>
                <a:gdLst>
                  <a:gd name="T0" fmla="*/ 395 w 409"/>
                  <a:gd name="T1" fmla="*/ 57 h 271"/>
                  <a:gd name="T2" fmla="*/ 352 w 409"/>
                  <a:gd name="T3" fmla="*/ 151 h 271"/>
                  <a:gd name="T4" fmla="*/ 108 w 409"/>
                  <a:gd name="T5" fmla="*/ 256 h 271"/>
                  <a:gd name="T6" fmla="*/ 14 w 409"/>
                  <a:gd name="T7" fmla="*/ 214 h 271"/>
                  <a:gd name="T8" fmla="*/ 14 w 409"/>
                  <a:gd name="T9" fmla="*/ 214 h 271"/>
                  <a:gd name="T10" fmla="*/ 57 w 409"/>
                  <a:gd name="T11" fmla="*/ 120 h 271"/>
                  <a:gd name="T12" fmla="*/ 301 w 409"/>
                  <a:gd name="T13" fmla="*/ 15 h 271"/>
                  <a:gd name="T14" fmla="*/ 395 w 409"/>
                  <a:gd name="T15" fmla="*/ 57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1">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3" name="任意多边形: 形状 42"/>
              <p:cNvSpPr/>
              <p:nvPr/>
            </p:nvSpPr>
            <p:spPr bwMode="auto">
              <a:xfrm>
                <a:off x="6094913" y="5405537"/>
                <a:ext cx="161133" cy="225434"/>
              </a:xfrm>
              <a:custGeom>
                <a:avLst/>
                <a:gdLst>
                  <a:gd name="T0" fmla="*/ 12 w 90"/>
                  <a:gd name="T1" fmla="*/ 79 h 126"/>
                  <a:gd name="T2" fmla="*/ 48 w 90"/>
                  <a:gd name="T3" fmla="*/ 0 h 126"/>
                  <a:gd name="T4" fmla="*/ 90 w 90"/>
                  <a:gd name="T5" fmla="*/ 114 h 126"/>
                  <a:gd name="T6" fmla="*/ 12 w 90"/>
                  <a:gd name="T7" fmla="*/ 79 h 126"/>
                </a:gdLst>
                <a:ahLst/>
                <a:cxnLst>
                  <a:cxn ang="0">
                    <a:pos x="T0" y="T1"/>
                  </a:cxn>
                  <a:cxn ang="0">
                    <a:pos x="T2" y="T3"/>
                  </a:cxn>
                  <a:cxn ang="0">
                    <a:pos x="T4" y="T5"/>
                  </a:cxn>
                  <a:cxn ang="0">
                    <a:pos x="T6" y="T7"/>
                  </a:cxn>
                </a:cxnLst>
                <a:rect l="0" t="0" r="r" b="b"/>
                <a:pathLst>
                  <a:path w="90" h="126">
                    <a:moveTo>
                      <a:pt x="12" y="79"/>
                    </a:moveTo>
                    <a:cubicBezTo>
                      <a:pt x="0" y="47"/>
                      <a:pt x="16" y="12"/>
                      <a:pt x="48" y="0"/>
                    </a:cubicBezTo>
                    <a:cubicBezTo>
                      <a:pt x="90" y="114"/>
                      <a:pt x="90" y="114"/>
                      <a:pt x="90" y="114"/>
                    </a:cubicBezTo>
                    <a:cubicBezTo>
                      <a:pt x="59" y="126"/>
                      <a:pt x="24" y="110"/>
                      <a:pt x="12" y="79"/>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44" name="任意多边形: 形状 43"/>
              <p:cNvSpPr/>
              <p:nvPr/>
            </p:nvSpPr>
            <p:spPr bwMode="auto">
              <a:xfrm>
                <a:off x="5463243" y="5195990"/>
                <a:ext cx="963013" cy="1382865"/>
              </a:xfrm>
              <a:custGeom>
                <a:avLst/>
                <a:gdLst>
                  <a:gd name="T0" fmla="*/ 485 w 538"/>
                  <a:gd name="T1" fmla="*/ 66 h 773"/>
                  <a:gd name="T2" fmla="*/ 357 w 538"/>
                  <a:gd name="T3" fmla="*/ 9 h 773"/>
                  <a:gd name="T4" fmla="*/ 275 w 538"/>
                  <a:gd name="T5" fmla="*/ 5 h 773"/>
                  <a:gd name="T6" fmla="*/ 140 w 538"/>
                  <a:gd name="T7" fmla="*/ 5 h 773"/>
                  <a:gd name="T8" fmla="*/ 85 w 538"/>
                  <a:gd name="T9" fmla="*/ 5 h 773"/>
                  <a:gd name="T10" fmla="*/ 0 w 538"/>
                  <a:gd name="T11" fmla="*/ 80 h 773"/>
                  <a:gd name="T12" fmla="*/ 0 w 538"/>
                  <a:gd name="T13" fmla="*/ 136 h 773"/>
                  <a:gd name="T14" fmla="*/ 0 w 538"/>
                  <a:gd name="T15" fmla="*/ 540 h 773"/>
                  <a:gd name="T16" fmla="*/ 124 w 538"/>
                  <a:gd name="T17" fmla="*/ 675 h 773"/>
                  <a:gd name="T18" fmla="*/ 124 w 538"/>
                  <a:gd name="T19" fmla="*/ 773 h 773"/>
                  <a:gd name="T20" fmla="*/ 344 w 538"/>
                  <a:gd name="T21" fmla="*/ 773 h 773"/>
                  <a:gd name="T22" fmla="*/ 344 w 538"/>
                  <a:gd name="T23" fmla="*/ 596 h 773"/>
                  <a:gd name="T24" fmla="*/ 344 w 538"/>
                  <a:gd name="T25" fmla="*/ 552 h 773"/>
                  <a:gd name="T26" fmla="*/ 188 w 538"/>
                  <a:gd name="T27" fmla="*/ 148 h 773"/>
                  <a:gd name="T28" fmla="*/ 315 w 538"/>
                  <a:gd name="T29" fmla="*/ 151 h 773"/>
                  <a:gd name="T30" fmla="*/ 424 w 538"/>
                  <a:gd name="T31" fmla="*/ 198 h 773"/>
                  <a:gd name="T32" fmla="*/ 521 w 538"/>
                  <a:gd name="T33" fmla="*/ 162 h 773"/>
                  <a:gd name="T34" fmla="*/ 485 w 538"/>
                  <a:gd name="T35" fmla="*/ 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8" h="773">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rgbClr val="FCC397"/>
              </a:solidFill>
              <a:ln>
                <a:noFill/>
              </a:ln>
            </p:spPr>
            <p:txBody>
              <a:bodyPr anchor="ctr"/>
              <a:lstStyle/>
              <a:p>
                <a:pPr algn="ctr"/>
                <a:endParaRPr sz="2400">
                  <a:latin typeface="微软雅黑" charset="-122"/>
                  <a:ea typeface="微软雅黑" charset="-122"/>
                </a:endParaRPr>
              </a:p>
            </p:txBody>
          </p:sp>
          <p:sp>
            <p:nvSpPr>
              <p:cNvPr id="45" name="任意多边形: 形状 44"/>
              <p:cNvSpPr/>
              <p:nvPr/>
            </p:nvSpPr>
            <p:spPr bwMode="auto">
              <a:xfrm>
                <a:off x="6228812" y="5329888"/>
                <a:ext cx="164915" cy="218626"/>
              </a:xfrm>
              <a:custGeom>
                <a:avLst/>
                <a:gdLst>
                  <a:gd name="T0" fmla="*/ 78 w 92"/>
                  <a:gd name="T1" fmla="*/ 79 h 122"/>
                  <a:gd name="T2" fmla="*/ 0 w 92"/>
                  <a:gd name="T3" fmla="*/ 108 h 122"/>
                  <a:gd name="T4" fmla="*/ 49 w 92"/>
                  <a:gd name="T5" fmla="*/ 0 h 122"/>
                  <a:gd name="T6" fmla="*/ 78 w 92"/>
                  <a:gd name="T7" fmla="*/ 79 h 122"/>
                </a:gdLst>
                <a:ahLst/>
                <a:cxnLst>
                  <a:cxn ang="0">
                    <a:pos x="T0" y="T1"/>
                  </a:cxn>
                  <a:cxn ang="0">
                    <a:pos x="T2" y="T3"/>
                  </a:cxn>
                  <a:cxn ang="0">
                    <a:pos x="T4" y="T5"/>
                  </a:cxn>
                  <a:cxn ang="0">
                    <a:pos x="T6" y="T7"/>
                  </a:cxn>
                </a:cxnLst>
                <a:rect l="0" t="0" r="r" b="b"/>
                <a:pathLst>
                  <a:path w="92" h="122">
                    <a:moveTo>
                      <a:pt x="78" y="79"/>
                    </a:moveTo>
                    <a:cubicBezTo>
                      <a:pt x="65" y="109"/>
                      <a:pt x="30" y="122"/>
                      <a:pt x="0" y="108"/>
                    </a:cubicBezTo>
                    <a:cubicBezTo>
                      <a:pt x="49" y="0"/>
                      <a:pt x="49" y="0"/>
                      <a:pt x="49" y="0"/>
                    </a:cubicBezTo>
                    <a:cubicBezTo>
                      <a:pt x="79" y="14"/>
                      <a:pt x="92" y="49"/>
                      <a:pt x="78" y="79"/>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3" name="矩形 2"/>
              <p:cNvSpPr/>
              <p:nvPr/>
            </p:nvSpPr>
            <p:spPr bwMode="auto">
              <a:xfrm>
                <a:off x="5628158" y="6556917"/>
                <a:ext cx="865425" cy="301083"/>
              </a:xfrm>
              <a:prstGeom prst="rect">
                <a:avLst/>
              </a:prstGeom>
              <a:solidFill>
                <a:schemeClr val="tx2"/>
              </a:solidFill>
              <a:ln>
                <a:noFill/>
              </a:ln>
            </p:spPr>
            <p:txBody>
              <a:bodyPr anchor="ctr"/>
              <a:lstStyle/>
              <a:p>
                <a:pPr algn="ctr"/>
                <a:endParaRPr sz="2400">
                  <a:latin typeface="微软雅黑" charset="-122"/>
                  <a:ea typeface="微软雅黑" charset="-122"/>
                </a:endParaRPr>
              </a:p>
            </p:txBody>
          </p:sp>
          <p:sp>
            <p:nvSpPr>
              <p:cNvPr id="6" name="矩形 5"/>
              <p:cNvSpPr/>
              <p:nvPr/>
            </p:nvSpPr>
            <p:spPr bwMode="auto">
              <a:xfrm>
                <a:off x="6079027" y="6556917"/>
                <a:ext cx="414557" cy="301083"/>
              </a:xfrm>
              <a:prstGeom prst="rect">
                <a:avLst/>
              </a:prstGeom>
              <a:solidFill>
                <a:schemeClr val="tx2">
                  <a:lumMod val="75000"/>
                </a:schemeClr>
              </a:solidFill>
              <a:ln>
                <a:noFill/>
              </a:ln>
            </p:spPr>
            <p:txBody>
              <a:bodyPr anchor="ctr"/>
              <a:lstStyle/>
              <a:p>
                <a:pPr algn="ctr"/>
                <a:endParaRPr sz="2400">
                  <a:latin typeface="微软雅黑" charset="-122"/>
                  <a:ea typeface="微软雅黑" charset="-122"/>
                </a:endParaRPr>
              </a:p>
            </p:txBody>
          </p:sp>
          <p:sp>
            <p:nvSpPr>
              <p:cNvPr id="7" name="任意多边形: 形状 47"/>
              <p:cNvSpPr/>
              <p:nvPr/>
            </p:nvSpPr>
            <p:spPr bwMode="auto">
              <a:xfrm>
                <a:off x="6066166" y="5456979"/>
                <a:ext cx="732283" cy="483398"/>
              </a:xfrm>
              <a:custGeom>
                <a:avLst/>
                <a:gdLst>
                  <a:gd name="T0" fmla="*/ 395 w 409"/>
                  <a:gd name="T1" fmla="*/ 57 h 270"/>
                  <a:gd name="T2" fmla="*/ 352 w 409"/>
                  <a:gd name="T3" fmla="*/ 151 h 270"/>
                  <a:gd name="T4" fmla="*/ 107 w 409"/>
                  <a:gd name="T5" fmla="*/ 256 h 270"/>
                  <a:gd name="T6" fmla="*/ 14 w 409"/>
                  <a:gd name="T7" fmla="*/ 214 h 270"/>
                  <a:gd name="T8" fmla="*/ 14 w 409"/>
                  <a:gd name="T9" fmla="*/ 214 h 270"/>
                  <a:gd name="T10" fmla="*/ 56 w 409"/>
                  <a:gd name="T11" fmla="*/ 120 h 270"/>
                  <a:gd name="T12" fmla="*/ 301 w 409"/>
                  <a:gd name="T13" fmla="*/ 14 h 270"/>
                  <a:gd name="T14" fmla="*/ 395 w 409"/>
                  <a:gd name="T15" fmla="*/ 57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9" name="任意多边形: 形状 48"/>
              <p:cNvSpPr/>
              <p:nvPr/>
            </p:nvSpPr>
            <p:spPr bwMode="auto">
              <a:xfrm>
                <a:off x="6096426" y="5691491"/>
                <a:ext cx="155837" cy="216356"/>
              </a:xfrm>
              <a:custGeom>
                <a:avLst/>
                <a:gdLst>
                  <a:gd name="T0" fmla="*/ 12 w 87"/>
                  <a:gd name="T1" fmla="*/ 76 h 121"/>
                  <a:gd name="T2" fmla="*/ 46 w 87"/>
                  <a:gd name="T3" fmla="*/ 0 h 121"/>
                  <a:gd name="T4" fmla="*/ 87 w 87"/>
                  <a:gd name="T5" fmla="*/ 110 h 121"/>
                  <a:gd name="T6" fmla="*/ 12 w 87"/>
                  <a:gd name="T7" fmla="*/ 76 h 121"/>
                </a:gdLst>
                <a:ahLst/>
                <a:cxnLst>
                  <a:cxn ang="0">
                    <a:pos x="T0" y="T1"/>
                  </a:cxn>
                  <a:cxn ang="0">
                    <a:pos x="T2" y="T3"/>
                  </a:cxn>
                  <a:cxn ang="0">
                    <a:pos x="T4" y="T5"/>
                  </a:cxn>
                  <a:cxn ang="0">
                    <a:pos x="T6" y="T7"/>
                  </a:cxn>
                </a:cxnLst>
                <a:rect l="0" t="0" r="r" b="b"/>
                <a:pathLst>
                  <a:path w="87" h="121">
                    <a:moveTo>
                      <a:pt x="12" y="76"/>
                    </a:moveTo>
                    <a:cubicBezTo>
                      <a:pt x="0" y="45"/>
                      <a:pt x="16" y="11"/>
                      <a:pt x="46" y="0"/>
                    </a:cubicBezTo>
                    <a:cubicBezTo>
                      <a:pt x="87" y="110"/>
                      <a:pt x="87" y="110"/>
                      <a:pt x="87" y="110"/>
                    </a:cubicBezTo>
                    <a:cubicBezTo>
                      <a:pt x="57" y="121"/>
                      <a:pt x="23" y="106"/>
                      <a:pt x="12" y="76"/>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50" name="任意多边形: 形状 49"/>
              <p:cNvSpPr/>
              <p:nvPr/>
            </p:nvSpPr>
            <p:spPr bwMode="auto">
              <a:xfrm>
                <a:off x="6057088" y="5743689"/>
                <a:ext cx="732283" cy="482641"/>
              </a:xfrm>
              <a:custGeom>
                <a:avLst/>
                <a:gdLst>
                  <a:gd name="T0" fmla="*/ 395 w 409"/>
                  <a:gd name="T1" fmla="*/ 57 h 270"/>
                  <a:gd name="T2" fmla="*/ 352 w 409"/>
                  <a:gd name="T3" fmla="*/ 150 h 270"/>
                  <a:gd name="T4" fmla="*/ 108 w 409"/>
                  <a:gd name="T5" fmla="*/ 256 h 270"/>
                  <a:gd name="T6" fmla="*/ 14 w 409"/>
                  <a:gd name="T7" fmla="*/ 213 h 270"/>
                  <a:gd name="T8" fmla="*/ 14 w 409"/>
                  <a:gd name="T9" fmla="*/ 213 h 270"/>
                  <a:gd name="T10" fmla="*/ 57 w 409"/>
                  <a:gd name="T11" fmla="*/ 120 h 270"/>
                  <a:gd name="T12" fmla="*/ 301 w 409"/>
                  <a:gd name="T13" fmla="*/ 14 h 270"/>
                  <a:gd name="T14" fmla="*/ 395 w 409"/>
                  <a:gd name="T15" fmla="*/ 57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51" name="任意多边形: 形状 50"/>
              <p:cNvSpPr/>
              <p:nvPr/>
            </p:nvSpPr>
            <p:spPr bwMode="auto">
              <a:xfrm>
                <a:off x="6096426" y="5977445"/>
                <a:ext cx="155837" cy="216356"/>
              </a:xfrm>
              <a:custGeom>
                <a:avLst/>
                <a:gdLst>
                  <a:gd name="T0" fmla="*/ 12 w 87"/>
                  <a:gd name="T1" fmla="*/ 75 h 121"/>
                  <a:gd name="T2" fmla="*/ 46 w 87"/>
                  <a:gd name="T3" fmla="*/ 0 h 121"/>
                  <a:gd name="T4" fmla="*/ 87 w 87"/>
                  <a:gd name="T5" fmla="*/ 110 h 121"/>
                  <a:gd name="T6" fmla="*/ 12 w 87"/>
                  <a:gd name="T7" fmla="*/ 75 h 121"/>
                </a:gdLst>
                <a:ahLst/>
                <a:cxnLst>
                  <a:cxn ang="0">
                    <a:pos x="T0" y="T1"/>
                  </a:cxn>
                  <a:cxn ang="0">
                    <a:pos x="T2" y="T3"/>
                  </a:cxn>
                  <a:cxn ang="0">
                    <a:pos x="T4" y="T5"/>
                  </a:cxn>
                  <a:cxn ang="0">
                    <a:pos x="T6" y="T7"/>
                  </a:cxn>
                </a:cxnLst>
                <a:rect l="0" t="0" r="r" b="b"/>
                <a:pathLst>
                  <a:path w="87" h="121">
                    <a:moveTo>
                      <a:pt x="12" y="75"/>
                    </a:moveTo>
                    <a:cubicBezTo>
                      <a:pt x="0" y="45"/>
                      <a:pt x="16" y="11"/>
                      <a:pt x="46" y="0"/>
                    </a:cubicBezTo>
                    <a:cubicBezTo>
                      <a:pt x="87" y="110"/>
                      <a:pt x="87" y="110"/>
                      <a:pt x="87" y="110"/>
                    </a:cubicBezTo>
                    <a:cubicBezTo>
                      <a:pt x="57" y="121"/>
                      <a:pt x="23" y="106"/>
                      <a:pt x="12" y="75"/>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52" name="任意多边形: 形状 51"/>
              <p:cNvSpPr/>
              <p:nvPr/>
            </p:nvSpPr>
            <p:spPr bwMode="auto">
              <a:xfrm>
                <a:off x="5101641" y="2822878"/>
                <a:ext cx="1925269" cy="1924513"/>
              </a:xfrm>
              <a:custGeom>
                <a:avLst/>
                <a:gdLst>
                  <a:gd name="T0" fmla="*/ 538 w 1076"/>
                  <a:gd name="T1" fmla="*/ 1076 h 1076"/>
                  <a:gd name="T2" fmla="*/ 0 w 1076"/>
                  <a:gd name="T3" fmla="*/ 538 h 1076"/>
                  <a:gd name="T4" fmla="*/ 538 w 1076"/>
                  <a:gd name="T5" fmla="*/ 0 h 1076"/>
                  <a:gd name="T6" fmla="*/ 1076 w 1076"/>
                  <a:gd name="T7" fmla="*/ 538 h 1076"/>
                  <a:gd name="T8" fmla="*/ 538 w 1076"/>
                  <a:gd name="T9" fmla="*/ 1076 h 1076"/>
                  <a:gd name="T10" fmla="*/ 538 w 1076"/>
                  <a:gd name="T11" fmla="*/ 80 h 1076"/>
                  <a:gd name="T12" fmla="*/ 80 w 1076"/>
                  <a:gd name="T13" fmla="*/ 538 h 1076"/>
                  <a:gd name="T14" fmla="*/ 538 w 1076"/>
                  <a:gd name="T15" fmla="*/ 996 h 1076"/>
                  <a:gd name="T16" fmla="*/ 996 w 1076"/>
                  <a:gd name="T17" fmla="*/ 538 h 1076"/>
                  <a:gd name="T18" fmla="*/ 538 w 1076"/>
                  <a:gd name="T19" fmla="*/ 8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6" h="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grpSp>
        <p:sp>
          <p:nvSpPr>
            <p:cNvPr id="24" name="文本框 40"/>
            <p:cNvSpPr txBox="1"/>
            <p:nvPr/>
          </p:nvSpPr>
          <p:spPr>
            <a:xfrm>
              <a:off x="4061364" y="2583283"/>
              <a:ext cx="1031557" cy="696754"/>
            </a:xfrm>
            <a:prstGeom prst="rect">
              <a:avLst/>
            </a:prstGeom>
            <a:noFill/>
          </p:spPr>
          <p:txBody>
            <a:bodyPr wrap="none">
              <a:normAutofit/>
            </a:bodyPr>
            <a:lstStyle/>
            <a:p>
              <a:pPr algn="ctr"/>
              <a:r>
                <a:rPr lang="zh-CN" altLang="en-US" sz="2400" b="1" dirty="0">
                  <a:solidFill>
                    <a:schemeClr val="tx1">
                      <a:lumMod val="75000"/>
                      <a:lumOff val="25000"/>
                    </a:schemeClr>
                  </a:solidFill>
                  <a:latin typeface="微软雅黑" charset="-122"/>
                  <a:ea typeface="微软雅黑" charset="-122"/>
                </a:rPr>
                <a:t>权威型</a:t>
              </a:r>
              <a:endParaRPr lang="en-US" altLang="zh-CN" sz="2400" b="1" dirty="0">
                <a:solidFill>
                  <a:schemeClr val="tx1">
                    <a:lumMod val="75000"/>
                    <a:lumOff val="25000"/>
                  </a:schemeClr>
                </a:solidFill>
                <a:latin typeface="微软雅黑" charset="-122"/>
                <a:ea typeface="微软雅黑" charset="-122"/>
              </a:endParaRPr>
            </a:p>
            <a:p>
              <a:pPr algn="ctr"/>
              <a:r>
                <a:rPr lang="zh-CN" altLang="en-US" sz="2400" b="1" dirty="0">
                  <a:solidFill>
                    <a:schemeClr val="tx1">
                      <a:lumMod val="75000"/>
                      <a:lumOff val="25000"/>
                    </a:schemeClr>
                  </a:solidFill>
                  <a:latin typeface="微软雅黑" charset="-122"/>
                  <a:ea typeface="微软雅黑" charset="-122"/>
                </a:rPr>
                <a:t>班组长</a:t>
              </a:r>
            </a:p>
          </p:txBody>
        </p:sp>
      </p:grpSp>
      <p:grpSp>
        <p:nvGrpSpPr>
          <p:cNvPr id="8" name="组合 180"/>
          <p:cNvGrpSpPr/>
          <p:nvPr/>
        </p:nvGrpSpPr>
        <p:grpSpPr>
          <a:xfrm>
            <a:off x="506514" y="2142552"/>
            <a:ext cx="11218273" cy="3382555"/>
            <a:chOff x="379435" y="1606914"/>
            <a:chExt cx="8413705" cy="2536916"/>
          </a:xfrm>
        </p:grpSpPr>
        <p:sp>
          <p:nvSpPr>
            <p:cNvPr id="182" name="矩形 181"/>
            <p:cNvSpPr/>
            <p:nvPr/>
          </p:nvSpPr>
          <p:spPr>
            <a:xfrm>
              <a:off x="6673797" y="1836331"/>
              <a:ext cx="1805675"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基于组织和员工个人长远利益来解释愿景，从而说服员工</a:t>
              </a:r>
            </a:p>
          </p:txBody>
        </p:sp>
        <p:sp>
          <p:nvSpPr>
            <p:cNvPr id="183" name="文本框 22"/>
            <p:cNvSpPr txBox="1"/>
            <p:nvPr/>
          </p:nvSpPr>
          <p:spPr>
            <a:xfrm>
              <a:off x="6674031" y="1606914"/>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dirty="0">
                  <a:solidFill>
                    <a:schemeClr val="tx1">
                      <a:lumMod val="75000"/>
                      <a:lumOff val="25000"/>
                    </a:schemeClr>
                  </a:solidFill>
                  <a:latin typeface="微软雅黑" charset="-122"/>
                  <a:ea typeface="微软雅黑" charset="-122"/>
                </a:rPr>
                <a:t>04</a:t>
              </a:r>
            </a:p>
          </p:txBody>
        </p:sp>
        <p:sp>
          <p:nvSpPr>
            <p:cNvPr id="184" name="矩形 183"/>
            <p:cNvSpPr/>
            <p:nvPr/>
          </p:nvSpPr>
          <p:spPr>
            <a:xfrm>
              <a:off x="6985878" y="2782923"/>
              <a:ext cx="1807262"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建立与愿景相关的绩效监控点合理应用激励手段</a:t>
              </a:r>
            </a:p>
          </p:txBody>
        </p:sp>
        <p:sp>
          <p:nvSpPr>
            <p:cNvPr id="185" name="文本框 24"/>
            <p:cNvSpPr txBox="1"/>
            <p:nvPr/>
          </p:nvSpPr>
          <p:spPr>
            <a:xfrm>
              <a:off x="6985499" y="2575130"/>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a:solidFill>
                    <a:schemeClr val="tx1">
                      <a:lumMod val="75000"/>
                      <a:lumOff val="25000"/>
                    </a:schemeClr>
                  </a:solidFill>
                  <a:latin typeface="微软雅黑" charset="-122"/>
                  <a:ea typeface="微软雅黑" charset="-122"/>
                </a:rPr>
                <a:t>05</a:t>
              </a:r>
            </a:p>
          </p:txBody>
        </p:sp>
        <p:sp>
          <p:nvSpPr>
            <p:cNvPr id="186" name="矩形 185"/>
            <p:cNvSpPr/>
            <p:nvPr/>
          </p:nvSpPr>
          <p:spPr>
            <a:xfrm>
              <a:off x="6673796" y="3769881"/>
              <a:ext cx="1807262"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将自己的期望、目标、愿景告诉员工，让员工自己去具体描绘</a:t>
              </a:r>
            </a:p>
          </p:txBody>
        </p:sp>
        <p:sp>
          <p:nvSpPr>
            <p:cNvPr id="187" name="文本框 26"/>
            <p:cNvSpPr txBox="1"/>
            <p:nvPr/>
          </p:nvSpPr>
          <p:spPr>
            <a:xfrm>
              <a:off x="6674031" y="3540489"/>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a:solidFill>
                    <a:schemeClr val="tx1">
                      <a:lumMod val="75000"/>
                      <a:lumOff val="25000"/>
                    </a:schemeClr>
                  </a:solidFill>
                  <a:latin typeface="微软雅黑" charset="-122"/>
                  <a:ea typeface="微软雅黑" charset="-122"/>
                </a:rPr>
                <a:t>06</a:t>
              </a:r>
            </a:p>
          </p:txBody>
        </p:sp>
        <p:sp>
          <p:nvSpPr>
            <p:cNvPr id="188" name="矩形 187"/>
            <p:cNvSpPr/>
            <p:nvPr/>
          </p:nvSpPr>
          <p:spPr>
            <a:xfrm flipH="1">
              <a:off x="733515" y="1836331"/>
              <a:ext cx="1748199"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b="1" dirty="0">
                  <a:solidFill>
                    <a:schemeClr val="tx1">
                      <a:lumMod val="75000"/>
                      <a:lumOff val="25000"/>
                    </a:schemeClr>
                  </a:solidFill>
                  <a:latin typeface="微软雅黑" charset="-122"/>
                  <a:ea typeface="微软雅黑" charset="-122"/>
                </a:rPr>
                <a:t>承担发展和规划一个组织的目标和远景的责任</a:t>
              </a:r>
            </a:p>
          </p:txBody>
        </p:sp>
        <p:sp>
          <p:nvSpPr>
            <p:cNvPr id="189" name="文本框 28"/>
            <p:cNvSpPr txBox="1"/>
            <p:nvPr/>
          </p:nvSpPr>
          <p:spPr>
            <a:xfrm flipH="1">
              <a:off x="1112384" y="1628342"/>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dirty="0">
                  <a:solidFill>
                    <a:schemeClr val="tx1">
                      <a:lumMod val="75000"/>
                      <a:lumOff val="25000"/>
                    </a:schemeClr>
                  </a:solidFill>
                  <a:latin typeface="微软雅黑" charset="-122"/>
                  <a:ea typeface="微软雅黑" charset="-122"/>
                </a:rPr>
                <a:t>01</a:t>
              </a:r>
            </a:p>
          </p:txBody>
        </p:sp>
        <p:sp>
          <p:nvSpPr>
            <p:cNvPr id="190" name="矩形 189"/>
            <p:cNvSpPr/>
            <p:nvPr/>
          </p:nvSpPr>
          <p:spPr>
            <a:xfrm flipH="1">
              <a:off x="379435" y="2782923"/>
              <a:ext cx="1748199" cy="36082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b="1" dirty="0">
                  <a:solidFill>
                    <a:schemeClr val="tx1">
                      <a:lumMod val="75000"/>
                      <a:lumOff val="25000"/>
                    </a:schemeClr>
                  </a:solidFill>
                  <a:latin typeface="微软雅黑" charset="-122"/>
                  <a:ea typeface="微软雅黑" charset="-122"/>
                </a:rPr>
                <a:t>引导员工了解愿景及达到愿景的最佳途径，不轻易动用权威</a:t>
              </a:r>
            </a:p>
          </p:txBody>
        </p:sp>
        <p:sp>
          <p:nvSpPr>
            <p:cNvPr id="191" name="文本框 30"/>
            <p:cNvSpPr txBox="1"/>
            <p:nvPr/>
          </p:nvSpPr>
          <p:spPr>
            <a:xfrm flipH="1">
              <a:off x="758530" y="2575127"/>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a:solidFill>
                    <a:schemeClr val="tx1">
                      <a:lumMod val="75000"/>
                      <a:lumOff val="25000"/>
                    </a:schemeClr>
                  </a:solidFill>
                  <a:latin typeface="微软雅黑" charset="-122"/>
                  <a:ea typeface="微软雅黑" charset="-122"/>
                </a:rPr>
                <a:t>02</a:t>
              </a:r>
            </a:p>
          </p:txBody>
        </p:sp>
        <p:sp>
          <p:nvSpPr>
            <p:cNvPr id="192" name="矩形 191"/>
            <p:cNvSpPr/>
            <p:nvPr/>
          </p:nvSpPr>
          <p:spPr>
            <a:xfrm flipH="1">
              <a:off x="733515" y="3769881"/>
              <a:ext cx="1748199" cy="36082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b="1" dirty="0">
                  <a:solidFill>
                    <a:schemeClr val="tx1">
                      <a:lumMod val="75000"/>
                      <a:lumOff val="25000"/>
                    </a:schemeClr>
                  </a:solidFill>
                  <a:latin typeface="微软雅黑" charset="-122"/>
                  <a:ea typeface="微软雅黑" charset="-122"/>
                </a:rPr>
                <a:t>将向员工灌输目标和愿景视为工作的重要部分</a:t>
              </a:r>
            </a:p>
          </p:txBody>
        </p:sp>
        <p:sp>
          <p:nvSpPr>
            <p:cNvPr id="193" name="文本框 32"/>
            <p:cNvSpPr txBox="1"/>
            <p:nvPr/>
          </p:nvSpPr>
          <p:spPr>
            <a:xfrm flipH="1">
              <a:off x="1112384" y="3555726"/>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a:solidFill>
                    <a:schemeClr val="tx1">
                      <a:lumMod val="75000"/>
                      <a:lumOff val="25000"/>
                    </a:schemeClr>
                  </a:solidFill>
                  <a:latin typeface="微软雅黑" charset="-122"/>
                  <a:ea typeface="微软雅黑" charset="-122"/>
                </a:rPr>
                <a:t>03</a:t>
              </a:r>
            </a:p>
          </p:txBody>
        </p:sp>
        <p:cxnSp>
          <p:nvCxnSpPr>
            <p:cNvPr id="194" name="直接连接符 193"/>
            <p:cNvCxnSpPr/>
            <p:nvPr/>
          </p:nvCxnSpPr>
          <p:spPr>
            <a:xfrm flipH="1">
              <a:off x="2309862" y="2821885"/>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flipH="1">
              <a:off x="2677030" y="3813843"/>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a:off x="2677030" y="1885104"/>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6398940" y="2821885"/>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6031772" y="3813843"/>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6031772" y="1885104"/>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0" name="任意多边形: 形状 199"/>
            <p:cNvSpPr/>
            <p:nvPr/>
          </p:nvSpPr>
          <p:spPr bwMode="auto">
            <a:xfrm>
              <a:off x="5188380" y="1709404"/>
              <a:ext cx="554648" cy="554152"/>
            </a:xfrm>
            <a:custGeom>
              <a:avLst/>
              <a:gdLst>
                <a:gd name="T0" fmla="*/ 390 w 474"/>
                <a:gd name="T1" fmla="*/ 390 h 474"/>
                <a:gd name="T2" fmla="*/ 84 w 474"/>
                <a:gd name="T3" fmla="*/ 390 h 474"/>
                <a:gd name="T4" fmla="*/ 84 w 474"/>
                <a:gd name="T5" fmla="*/ 84 h 474"/>
                <a:gd name="T6" fmla="*/ 390 w 474"/>
                <a:gd name="T7" fmla="*/ 84 h 474"/>
                <a:gd name="T8" fmla="*/ 390 w 474"/>
                <a:gd name="T9" fmla="*/ 390 h 474"/>
              </a:gdLst>
              <a:ahLst/>
              <a:cxnLst>
                <a:cxn ang="0">
                  <a:pos x="T0" y="T1"/>
                </a:cxn>
                <a:cxn ang="0">
                  <a:pos x="T2" y="T3"/>
                </a:cxn>
                <a:cxn ang="0">
                  <a:pos x="T4" y="T5"/>
                </a:cxn>
                <a:cxn ang="0">
                  <a:pos x="T6" y="T7"/>
                </a:cxn>
                <a:cxn ang="0">
                  <a:pos x="T8" y="T9"/>
                </a:cxn>
              </a:cxnLst>
              <a:rect l="0" t="0" r="r" b="b"/>
              <a:pathLst>
                <a:path w="474" h="474">
                  <a:moveTo>
                    <a:pt x="390" y="390"/>
                  </a:moveTo>
                  <a:cubicBezTo>
                    <a:pt x="306" y="474"/>
                    <a:pt x="169" y="474"/>
                    <a:pt x="84" y="390"/>
                  </a:cubicBezTo>
                  <a:cubicBezTo>
                    <a:pt x="0" y="305"/>
                    <a:pt x="0" y="168"/>
                    <a:pt x="84" y="84"/>
                  </a:cubicBezTo>
                  <a:cubicBezTo>
                    <a:pt x="169" y="0"/>
                    <a:pt x="306" y="0"/>
                    <a:pt x="390" y="84"/>
                  </a:cubicBezTo>
                  <a:cubicBezTo>
                    <a:pt x="474" y="168"/>
                    <a:pt x="474" y="305"/>
                    <a:pt x="390"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1" name="任意多边形: 形状 200"/>
            <p:cNvSpPr/>
            <p:nvPr/>
          </p:nvSpPr>
          <p:spPr bwMode="auto">
            <a:xfrm>
              <a:off x="5370357" y="1897224"/>
              <a:ext cx="190692" cy="178511"/>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2" name="任意多边形: 形状 201"/>
            <p:cNvSpPr/>
            <p:nvPr/>
          </p:nvSpPr>
          <p:spPr bwMode="auto">
            <a:xfrm>
              <a:off x="3400932" y="3496234"/>
              <a:ext cx="554153" cy="554152"/>
            </a:xfrm>
            <a:custGeom>
              <a:avLst/>
              <a:gdLst>
                <a:gd name="T0" fmla="*/ 84 w 474"/>
                <a:gd name="T1" fmla="*/ 84 h 474"/>
                <a:gd name="T2" fmla="*/ 390 w 474"/>
                <a:gd name="T3" fmla="*/ 84 h 474"/>
                <a:gd name="T4" fmla="*/ 390 w 474"/>
                <a:gd name="T5" fmla="*/ 390 h 474"/>
                <a:gd name="T6" fmla="*/ 84 w 474"/>
                <a:gd name="T7" fmla="*/ 390 h 474"/>
                <a:gd name="T8" fmla="*/ 84 w 474"/>
                <a:gd name="T9" fmla="*/ 84 h 474"/>
              </a:gdLst>
              <a:ahLst/>
              <a:cxnLst>
                <a:cxn ang="0">
                  <a:pos x="T0" y="T1"/>
                </a:cxn>
                <a:cxn ang="0">
                  <a:pos x="T2" y="T3"/>
                </a:cxn>
                <a:cxn ang="0">
                  <a:pos x="T4" y="T5"/>
                </a:cxn>
                <a:cxn ang="0">
                  <a:pos x="T6" y="T7"/>
                </a:cxn>
                <a:cxn ang="0">
                  <a:pos x="T8" y="T9"/>
                </a:cxn>
              </a:cxnLst>
              <a:rect l="0" t="0" r="r" b="b"/>
              <a:pathLst>
                <a:path w="474" h="474">
                  <a:moveTo>
                    <a:pt x="84" y="84"/>
                  </a:moveTo>
                  <a:cubicBezTo>
                    <a:pt x="168" y="0"/>
                    <a:pt x="305" y="0"/>
                    <a:pt x="390" y="84"/>
                  </a:cubicBezTo>
                  <a:cubicBezTo>
                    <a:pt x="474" y="169"/>
                    <a:pt x="474" y="306"/>
                    <a:pt x="390" y="390"/>
                  </a:cubicBezTo>
                  <a:cubicBezTo>
                    <a:pt x="305" y="474"/>
                    <a:pt x="168" y="474"/>
                    <a:pt x="84" y="390"/>
                  </a:cubicBezTo>
                  <a:cubicBezTo>
                    <a:pt x="0" y="306"/>
                    <a:pt x="0" y="169"/>
                    <a:pt x="84" y="8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1">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3" name="椭圆 202"/>
            <p:cNvSpPr/>
            <p:nvPr/>
          </p:nvSpPr>
          <p:spPr bwMode="auto">
            <a:xfrm>
              <a:off x="5584056" y="2627535"/>
              <a:ext cx="505214" cy="504719"/>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6">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4" name="任意多边形: 形状 203"/>
            <p:cNvSpPr/>
            <p:nvPr/>
          </p:nvSpPr>
          <p:spPr bwMode="auto">
            <a:xfrm>
              <a:off x="3620005" y="3677964"/>
              <a:ext cx="116008" cy="190692"/>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5" name="任意多边形: 形状 204"/>
            <p:cNvSpPr/>
            <p:nvPr/>
          </p:nvSpPr>
          <p:spPr bwMode="auto">
            <a:xfrm>
              <a:off x="5741317" y="2802797"/>
              <a:ext cx="190692" cy="154195"/>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6" name="任意多边形: 形状 205"/>
            <p:cNvSpPr/>
            <p:nvPr/>
          </p:nvSpPr>
          <p:spPr bwMode="auto">
            <a:xfrm>
              <a:off x="3400932" y="1709404"/>
              <a:ext cx="554153" cy="554152"/>
            </a:xfrm>
            <a:custGeom>
              <a:avLst/>
              <a:gdLst>
                <a:gd name="T0" fmla="*/ 390 w 474"/>
                <a:gd name="T1" fmla="*/ 84 h 474"/>
                <a:gd name="T2" fmla="*/ 390 w 474"/>
                <a:gd name="T3" fmla="*/ 390 h 474"/>
                <a:gd name="T4" fmla="*/ 84 w 474"/>
                <a:gd name="T5" fmla="*/ 390 h 474"/>
                <a:gd name="T6" fmla="*/ 84 w 474"/>
                <a:gd name="T7" fmla="*/ 84 h 474"/>
                <a:gd name="T8" fmla="*/ 390 w 474"/>
                <a:gd name="T9" fmla="*/ 84 h 474"/>
              </a:gdLst>
              <a:ahLst/>
              <a:cxnLst>
                <a:cxn ang="0">
                  <a:pos x="T0" y="T1"/>
                </a:cxn>
                <a:cxn ang="0">
                  <a:pos x="T2" y="T3"/>
                </a:cxn>
                <a:cxn ang="0">
                  <a:pos x="T4" y="T5"/>
                </a:cxn>
                <a:cxn ang="0">
                  <a:pos x="T6" y="T7"/>
                </a:cxn>
                <a:cxn ang="0">
                  <a:pos x="T8" y="T9"/>
                </a:cxn>
              </a:cxnLst>
              <a:rect l="0" t="0" r="r" b="b"/>
              <a:pathLst>
                <a:path w="474" h="474">
                  <a:moveTo>
                    <a:pt x="390" y="84"/>
                  </a:moveTo>
                  <a:cubicBezTo>
                    <a:pt x="474" y="168"/>
                    <a:pt x="474" y="305"/>
                    <a:pt x="390" y="390"/>
                  </a:cubicBezTo>
                  <a:cubicBezTo>
                    <a:pt x="305" y="474"/>
                    <a:pt x="168" y="474"/>
                    <a:pt x="84" y="390"/>
                  </a:cubicBezTo>
                  <a:cubicBezTo>
                    <a:pt x="0" y="305"/>
                    <a:pt x="0" y="168"/>
                    <a:pt x="84" y="84"/>
                  </a:cubicBezTo>
                  <a:cubicBezTo>
                    <a:pt x="168" y="0"/>
                    <a:pt x="305" y="0"/>
                    <a:pt x="390" y="8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3">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7" name="椭圆 206"/>
            <p:cNvSpPr/>
            <p:nvPr/>
          </p:nvSpPr>
          <p:spPr bwMode="auto">
            <a:xfrm>
              <a:off x="3054729" y="2627535"/>
              <a:ext cx="505214" cy="504719"/>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2">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solidFill>
                  <a:schemeClr val="tx1">
                    <a:lumMod val="75000"/>
                    <a:lumOff val="25000"/>
                  </a:schemeClr>
                </a:solidFill>
                <a:latin typeface="微软雅黑" charset="-122"/>
                <a:ea typeface="微软雅黑" charset="-122"/>
              </a:endParaRPr>
            </a:p>
          </p:txBody>
        </p:sp>
        <p:sp>
          <p:nvSpPr>
            <p:cNvPr id="208" name="任意多边形: 形状 207"/>
            <p:cNvSpPr/>
            <p:nvPr/>
          </p:nvSpPr>
          <p:spPr bwMode="auto">
            <a:xfrm>
              <a:off x="5188380" y="3496234"/>
              <a:ext cx="554648" cy="554152"/>
            </a:xfrm>
            <a:custGeom>
              <a:avLst/>
              <a:gdLst>
                <a:gd name="T0" fmla="*/ 84 w 474"/>
                <a:gd name="T1" fmla="*/ 390 h 474"/>
                <a:gd name="T2" fmla="*/ 84 w 474"/>
                <a:gd name="T3" fmla="*/ 84 h 474"/>
                <a:gd name="T4" fmla="*/ 390 w 474"/>
                <a:gd name="T5" fmla="*/ 84 h 474"/>
                <a:gd name="T6" fmla="*/ 390 w 474"/>
                <a:gd name="T7" fmla="*/ 390 h 474"/>
                <a:gd name="T8" fmla="*/ 84 w 474"/>
                <a:gd name="T9" fmla="*/ 390 h 474"/>
              </a:gdLst>
              <a:ahLst/>
              <a:cxnLst>
                <a:cxn ang="0">
                  <a:pos x="T0" y="T1"/>
                </a:cxn>
                <a:cxn ang="0">
                  <a:pos x="T2" y="T3"/>
                </a:cxn>
                <a:cxn ang="0">
                  <a:pos x="T4" y="T5"/>
                </a:cxn>
                <a:cxn ang="0">
                  <a:pos x="T6" y="T7"/>
                </a:cxn>
                <a:cxn ang="0">
                  <a:pos x="T8" y="T9"/>
                </a:cxn>
              </a:cxnLst>
              <a:rect l="0" t="0" r="r" b="b"/>
              <a:pathLst>
                <a:path w="474" h="474">
                  <a:moveTo>
                    <a:pt x="84" y="390"/>
                  </a:moveTo>
                  <a:cubicBezTo>
                    <a:pt x="0" y="306"/>
                    <a:pt x="0" y="169"/>
                    <a:pt x="84" y="84"/>
                  </a:cubicBezTo>
                  <a:cubicBezTo>
                    <a:pt x="169" y="0"/>
                    <a:pt x="306" y="0"/>
                    <a:pt x="390" y="84"/>
                  </a:cubicBezTo>
                  <a:cubicBezTo>
                    <a:pt x="474" y="169"/>
                    <a:pt x="474" y="306"/>
                    <a:pt x="390" y="390"/>
                  </a:cubicBezTo>
                  <a:cubicBezTo>
                    <a:pt x="306" y="474"/>
                    <a:pt x="169" y="474"/>
                    <a:pt x="84"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9" name="任意多边形: 形状 208"/>
            <p:cNvSpPr/>
            <p:nvPr/>
          </p:nvSpPr>
          <p:spPr bwMode="auto">
            <a:xfrm>
              <a:off x="3597854" y="1891297"/>
              <a:ext cx="160308" cy="190367"/>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10" name="任意多边形: 形状 209"/>
            <p:cNvSpPr/>
            <p:nvPr/>
          </p:nvSpPr>
          <p:spPr bwMode="auto">
            <a:xfrm>
              <a:off x="5370357" y="3684231"/>
              <a:ext cx="190692" cy="1781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11" name="任意多边形: 形状 210"/>
            <p:cNvSpPr/>
            <p:nvPr/>
          </p:nvSpPr>
          <p:spPr bwMode="auto">
            <a:xfrm>
              <a:off x="3214827" y="2777685"/>
              <a:ext cx="190692" cy="188867"/>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grpSp>
      <p:sp>
        <p:nvSpPr>
          <p:cNvPr id="62" name="任意多边形: 形状 207"/>
          <p:cNvSpPr/>
          <p:nvPr/>
        </p:nvSpPr>
        <p:spPr bwMode="auto">
          <a:xfrm>
            <a:off x="5736892" y="1705086"/>
            <a:ext cx="739531" cy="738869"/>
          </a:xfrm>
          <a:custGeom>
            <a:avLst/>
            <a:gdLst>
              <a:gd name="T0" fmla="*/ 84 w 474"/>
              <a:gd name="T1" fmla="*/ 390 h 474"/>
              <a:gd name="T2" fmla="*/ 84 w 474"/>
              <a:gd name="T3" fmla="*/ 84 h 474"/>
              <a:gd name="T4" fmla="*/ 390 w 474"/>
              <a:gd name="T5" fmla="*/ 84 h 474"/>
              <a:gd name="T6" fmla="*/ 390 w 474"/>
              <a:gd name="T7" fmla="*/ 390 h 474"/>
              <a:gd name="T8" fmla="*/ 84 w 474"/>
              <a:gd name="T9" fmla="*/ 390 h 474"/>
            </a:gdLst>
            <a:ahLst/>
            <a:cxnLst>
              <a:cxn ang="0">
                <a:pos x="T0" y="T1"/>
              </a:cxn>
              <a:cxn ang="0">
                <a:pos x="T2" y="T3"/>
              </a:cxn>
              <a:cxn ang="0">
                <a:pos x="T4" y="T5"/>
              </a:cxn>
              <a:cxn ang="0">
                <a:pos x="T6" y="T7"/>
              </a:cxn>
              <a:cxn ang="0">
                <a:pos x="T8" y="T9"/>
              </a:cxn>
            </a:cxnLst>
            <a:rect l="0" t="0" r="r" b="b"/>
            <a:pathLst>
              <a:path w="474" h="474">
                <a:moveTo>
                  <a:pt x="84" y="390"/>
                </a:moveTo>
                <a:cubicBezTo>
                  <a:pt x="0" y="306"/>
                  <a:pt x="0" y="169"/>
                  <a:pt x="84" y="84"/>
                </a:cubicBezTo>
                <a:cubicBezTo>
                  <a:pt x="169" y="0"/>
                  <a:pt x="306" y="0"/>
                  <a:pt x="390" y="84"/>
                </a:cubicBezTo>
                <a:cubicBezTo>
                  <a:pt x="474" y="169"/>
                  <a:pt x="474" y="306"/>
                  <a:pt x="390" y="390"/>
                </a:cubicBezTo>
                <a:cubicBezTo>
                  <a:pt x="306" y="474"/>
                  <a:pt x="169" y="474"/>
                  <a:pt x="84"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63" name="任意多边形: 形状 209"/>
          <p:cNvSpPr/>
          <p:nvPr/>
        </p:nvSpPr>
        <p:spPr bwMode="auto">
          <a:xfrm>
            <a:off x="5968772" y="1966505"/>
            <a:ext cx="254256" cy="237544"/>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64" name="矩形 63"/>
          <p:cNvSpPr/>
          <p:nvPr/>
        </p:nvSpPr>
        <p:spPr>
          <a:xfrm>
            <a:off x="5006523" y="729002"/>
            <a:ext cx="2407567" cy="498599"/>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全力支持、帮助员工达成目标</a:t>
            </a:r>
          </a:p>
        </p:txBody>
      </p:sp>
      <p:sp>
        <p:nvSpPr>
          <p:cNvPr id="65" name="文本框 22"/>
          <p:cNvSpPr txBox="1"/>
          <p:nvPr/>
        </p:nvSpPr>
        <p:spPr>
          <a:xfrm>
            <a:off x="5845935" y="380079"/>
            <a:ext cx="1911351" cy="450851"/>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dirty="0">
                <a:solidFill>
                  <a:schemeClr val="tx1">
                    <a:lumMod val="75000"/>
                    <a:lumOff val="25000"/>
                  </a:schemeClr>
                </a:solidFill>
                <a:latin typeface="微软雅黑" charset="-122"/>
                <a:ea typeface="微软雅黑" charset="-122"/>
              </a:rPr>
              <a:t>07</a:t>
            </a:r>
          </a:p>
        </p:txBody>
      </p:sp>
      <p:cxnSp>
        <p:nvCxnSpPr>
          <p:cNvPr id="66" name="直接连接符 65"/>
          <p:cNvCxnSpPr/>
          <p:nvPr/>
        </p:nvCxnSpPr>
        <p:spPr>
          <a:xfrm flipV="1">
            <a:off x="6099586" y="1118795"/>
            <a:ext cx="0" cy="494854"/>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25922" y="839095"/>
            <a:ext cx="2786219"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为员工提出长目标和愿景</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599" y="2611341"/>
            <a:ext cx="4838068" cy="1711957"/>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121913" tIns="60956" rIns="121913" bIns="60956" numCol="1" rtlCol="0" anchor="t" anchorCtr="0" compatLnSpc="1"/>
          <a:lstStyle/>
          <a:p>
            <a:pPr defTabSz="913765"/>
            <a:endParaRPr lang="zh-CN" altLang="en-US" sz="2400" dirty="0">
              <a:latin typeface="Arial" charset="0"/>
            </a:endParaRPr>
          </a:p>
        </p:txBody>
      </p:sp>
      <p:sp>
        <p:nvSpPr>
          <p:cNvPr id="5" name="TextBox 4"/>
          <p:cNvSpPr txBox="1"/>
          <p:nvPr/>
        </p:nvSpPr>
        <p:spPr bwMode="auto">
          <a:xfrm>
            <a:off x="1530651" y="2801517"/>
            <a:ext cx="1560830" cy="941705"/>
          </a:xfrm>
          <a:prstGeom prst="rect">
            <a:avLst/>
          </a:prstGeom>
          <a:noFill/>
        </p:spPr>
        <p:txBody>
          <a:bodyPr wrap="none" lIns="121913" tIns="60956" rIns="121913" bIns="60956">
            <a:spAutoFit/>
          </a:bodyPr>
          <a:lstStyle/>
          <a:p>
            <a:pPr>
              <a:defRPr/>
            </a:pPr>
            <a:r>
              <a:rPr lang="zh-CN" altLang="en-US" sz="5335" kern="0" spc="-150" dirty="0">
                <a:ln w="1905">
                  <a:noFill/>
                </a:ln>
                <a:solidFill>
                  <a:schemeClr val="bg1"/>
                </a:solidFill>
                <a:latin typeface="方正大黑简体" pitchFamily="1" charset="-122"/>
                <a:ea typeface="方正大黑简体" pitchFamily="1" charset="-122"/>
              </a:rPr>
              <a:t>目录</a:t>
            </a:r>
          </a:p>
        </p:txBody>
      </p:sp>
      <p:sp>
        <p:nvSpPr>
          <p:cNvPr id="6" name="TextBox 5"/>
          <p:cNvSpPr txBox="1"/>
          <p:nvPr/>
        </p:nvSpPr>
        <p:spPr bwMode="auto">
          <a:xfrm>
            <a:off x="1303900" y="3567615"/>
            <a:ext cx="2140585" cy="530860"/>
          </a:xfrm>
          <a:prstGeom prst="rect">
            <a:avLst/>
          </a:prstGeom>
          <a:noFill/>
        </p:spPr>
        <p:txBody>
          <a:bodyPr wrap="none" lIns="121913" tIns="60956" rIns="121913" bIns="60956">
            <a:spAutoFit/>
          </a:bodyPr>
          <a:lstStyle/>
          <a:p>
            <a:pPr algn="ctr"/>
            <a:r>
              <a:rPr lang="en-US" altLang="zh-CN" sz="2665" b="1" dirty="0">
                <a:solidFill>
                  <a:schemeClr val="bg1"/>
                </a:solidFill>
                <a:latin typeface="微软雅黑" charset="-122"/>
                <a:ea typeface="微软雅黑" charset="-122"/>
              </a:rPr>
              <a:t>CONTENTS</a:t>
            </a:r>
            <a:endParaRPr lang="zh-CN" altLang="en-US" sz="2665" b="1" dirty="0">
              <a:solidFill>
                <a:schemeClr val="bg1"/>
              </a:solidFill>
              <a:latin typeface="微软雅黑" charset="-122"/>
              <a:ea typeface="微软雅黑" charset="-122"/>
            </a:endParaRPr>
          </a:p>
        </p:txBody>
      </p:sp>
      <p:sp>
        <p:nvSpPr>
          <p:cNvPr id="8" name="TextBox 7"/>
          <p:cNvSpPr txBox="1"/>
          <p:nvPr/>
        </p:nvSpPr>
        <p:spPr bwMode="auto">
          <a:xfrm>
            <a:off x="4812346" y="1941726"/>
            <a:ext cx="1208009" cy="507823"/>
          </a:xfrm>
          <a:prstGeom prst="rect">
            <a:avLst/>
          </a:prstGeom>
          <a:noFill/>
        </p:spPr>
        <p:txBody>
          <a:bodyPr wrap="none" lIns="121913" tIns="60956" rIns="121913" bIns="60956">
            <a:spAutoFit/>
          </a:bodyPr>
          <a:lstStyle/>
          <a:p>
            <a:pPr algn="l" defTabSz="913765">
              <a:defRPr/>
            </a:pPr>
            <a:r>
              <a:rPr lang="zh-CN" altLang="en-US" sz="2500" b="1" kern="0" dirty="0">
                <a:solidFill>
                  <a:schemeClr val="tx1">
                    <a:lumMod val="75000"/>
                    <a:lumOff val="25000"/>
                  </a:schemeClr>
                </a:solidFill>
                <a:latin typeface="微软雅黑" charset="-122"/>
                <a:ea typeface="微软雅黑" charset="-122"/>
              </a:rPr>
              <a:t>第一课</a:t>
            </a:r>
          </a:p>
        </p:txBody>
      </p:sp>
      <p:sp>
        <p:nvSpPr>
          <p:cNvPr id="9" name="TextBox 8"/>
          <p:cNvSpPr txBox="1"/>
          <p:nvPr/>
        </p:nvSpPr>
        <p:spPr bwMode="auto">
          <a:xfrm>
            <a:off x="4839016" y="2475126"/>
            <a:ext cx="2475985" cy="328543"/>
          </a:xfrm>
          <a:prstGeom prst="rect">
            <a:avLst/>
          </a:prstGeom>
          <a:noFill/>
        </p:spPr>
        <p:txBody>
          <a:bodyPr wrap="none" lIns="121913" tIns="60956" rIns="121913" bIns="60956">
            <a:spAutoFit/>
          </a:bodyPr>
          <a:lstStyle/>
          <a:p>
            <a:pPr defTabSz="913765">
              <a:defRPr/>
            </a:pPr>
            <a:r>
              <a:rPr lang="zh-CN" altLang="en-US" sz="1335" kern="0" dirty="0">
                <a:solidFill>
                  <a:schemeClr val="tx1">
                    <a:lumMod val="75000"/>
                    <a:lumOff val="25000"/>
                  </a:schemeClr>
                </a:solidFill>
                <a:latin typeface="微软雅黑" charset="-122"/>
                <a:ea typeface="微软雅黑" charset="-122"/>
              </a:rPr>
              <a:t>了解员工状况，确定管理风格</a:t>
            </a:r>
          </a:p>
        </p:txBody>
      </p:sp>
      <p:sp>
        <p:nvSpPr>
          <p:cNvPr id="10" name="TextBox 9"/>
          <p:cNvSpPr txBox="1"/>
          <p:nvPr/>
        </p:nvSpPr>
        <p:spPr bwMode="auto">
          <a:xfrm>
            <a:off x="6131374" y="4147973"/>
            <a:ext cx="1208009" cy="507823"/>
          </a:xfrm>
          <a:prstGeom prst="rect">
            <a:avLst/>
          </a:prstGeom>
          <a:noFill/>
        </p:spPr>
        <p:txBody>
          <a:bodyPr wrap="none" lIns="121913" tIns="60956" rIns="121913" bIns="60956">
            <a:spAutoFit/>
          </a:bodyPr>
          <a:lstStyle/>
          <a:p>
            <a:pPr lvl="0" algn="l">
              <a:defRPr/>
            </a:pPr>
            <a:r>
              <a:rPr lang="zh-CN" altLang="en-US" sz="2500" b="1" kern="0" dirty="0">
                <a:solidFill>
                  <a:schemeClr val="tx1">
                    <a:lumMod val="75000"/>
                    <a:lumOff val="25000"/>
                  </a:schemeClr>
                </a:solidFill>
                <a:latin typeface="微软雅黑" charset="-122"/>
                <a:ea typeface="微软雅黑" charset="-122"/>
              </a:rPr>
              <a:t>第三课</a:t>
            </a:r>
          </a:p>
        </p:txBody>
      </p:sp>
      <p:sp>
        <p:nvSpPr>
          <p:cNvPr id="11" name="TextBox 10"/>
          <p:cNvSpPr txBox="1"/>
          <p:nvPr/>
        </p:nvSpPr>
        <p:spPr bwMode="auto">
          <a:xfrm>
            <a:off x="6158043" y="4632162"/>
            <a:ext cx="2475985" cy="328543"/>
          </a:xfrm>
          <a:prstGeom prst="rect">
            <a:avLst/>
          </a:prstGeom>
          <a:noFill/>
        </p:spPr>
        <p:txBody>
          <a:bodyPr wrap="none" lIns="121913" tIns="60956" rIns="121913" bIns="60956">
            <a:spAutoFit/>
          </a:bodyPr>
          <a:lstStyle/>
          <a:p>
            <a:pPr defTabSz="913765">
              <a:defRPr/>
            </a:pPr>
            <a:r>
              <a:rPr lang="zh-CN" altLang="en-US" sz="1335" kern="0" dirty="0">
                <a:solidFill>
                  <a:schemeClr val="tx1">
                    <a:lumMod val="75000"/>
                    <a:lumOff val="25000"/>
                  </a:schemeClr>
                </a:solidFill>
                <a:latin typeface="微软雅黑" charset="-122"/>
                <a:ea typeface="微软雅黑" charset="-122"/>
              </a:rPr>
              <a:t>树立个人权威，聚拢员工人心</a:t>
            </a:r>
          </a:p>
        </p:txBody>
      </p:sp>
      <p:sp>
        <p:nvSpPr>
          <p:cNvPr id="12" name="TextBox 11"/>
          <p:cNvSpPr txBox="1"/>
          <p:nvPr/>
        </p:nvSpPr>
        <p:spPr bwMode="auto">
          <a:xfrm>
            <a:off x="5498498" y="3047054"/>
            <a:ext cx="1208009" cy="507823"/>
          </a:xfrm>
          <a:prstGeom prst="rect">
            <a:avLst/>
          </a:prstGeom>
          <a:noFill/>
        </p:spPr>
        <p:txBody>
          <a:bodyPr wrap="none" lIns="121913" tIns="60956" rIns="121913" bIns="60956">
            <a:spAutoFit/>
          </a:bodyPr>
          <a:lstStyle/>
          <a:p>
            <a:pPr lvl="0" algn="l">
              <a:defRPr/>
            </a:pPr>
            <a:r>
              <a:rPr lang="zh-CN" altLang="en-US" sz="2500" b="1" kern="0" dirty="0">
                <a:solidFill>
                  <a:schemeClr val="tx1">
                    <a:lumMod val="75000"/>
                    <a:lumOff val="25000"/>
                  </a:schemeClr>
                </a:solidFill>
                <a:latin typeface="微软雅黑" charset="-122"/>
                <a:ea typeface="微软雅黑" charset="-122"/>
              </a:rPr>
              <a:t>第二课</a:t>
            </a:r>
          </a:p>
        </p:txBody>
      </p:sp>
      <p:sp>
        <p:nvSpPr>
          <p:cNvPr id="13" name="TextBox 12"/>
          <p:cNvSpPr txBox="1"/>
          <p:nvPr/>
        </p:nvSpPr>
        <p:spPr bwMode="auto">
          <a:xfrm>
            <a:off x="5525168" y="3531243"/>
            <a:ext cx="2304463" cy="328543"/>
          </a:xfrm>
          <a:prstGeom prst="rect">
            <a:avLst/>
          </a:prstGeom>
          <a:noFill/>
        </p:spPr>
        <p:txBody>
          <a:bodyPr wrap="none" lIns="121913" tIns="60956" rIns="121913" bIns="60956">
            <a:spAutoFit/>
          </a:bodyPr>
          <a:lstStyle/>
          <a:p>
            <a:pPr defTabSz="913765">
              <a:defRPr/>
            </a:pPr>
            <a:r>
              <a:rPr lang="zh-CN" altLang="en-US" sz="1335" kern="0" dirty="0">
                <a:solidFill>
                  <a:schemeClr val="tx1">
                    <a:lumMod val="75000"/>
                    <a:lumOff val="25000"/>
                  </a:schemeClr>
                </a:solidFill>
                <a:latin typeface="微软雅黑" charset="-122"/>
                <a:ea typeface="微软雅黑" charset="-122"/>
              </a:rPr>
              <a:t>管好新员工，稳定员工队伍</a:t>
            </a:r>
          </a:p>
        </p:txBody>
      </p:sp>
      <p:sp>
        <p:nvSpPr>
          <p:cNvPr id="16" name="TextBox 15"/>
          <p:cNvSpPr txBox="1"/>
          <p:nvPr/>
        </p:nvSpPr>
        <p:spPr>
          <a:xfrm>
            <a:off x="3960952" y="1899062"/>
            <a:ext cx="731520" cy="766445"/>
          </a:xfrm>
          <a:prstGeom prst="rect">
            <a:avLst/>
          </a:prstGeom>
          <a:noFill/>
        </p:spPr>
        <p:txBody>
          <a:bodyPr wrap="none" lIns="121913" tIns="60956" rIns="121913" bIns="60956" rtlCol="0">
            <a:spAutoFit/>
          </a:bodyPr>
          <a:lstStyle/>
          <a:p>
            <a:r>
              <a:rPr lang="en-US" altLang="zh-CN" sz="42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Impact" pitchFamily="34" charset="0"/>
              </a:rPr>
              <a:t>01</a:t>
            </a:r>
          </a:p>
        </p:txBody>
      </p:sp>
      <p:sp>
        <p:nvSpPr>
          <p:cNvPr id="17" name="TextBox 16"/>
          <p:cNvSpPr txBox="1"/>
          <p:nvPr/>
        </p:nvSpPr>
        <p:spPr>
          <a:xfrm>
            <a:off x="4652444" y="2997774"/>
            <a:ext cx="796290" cy="766445"/>
          </a:xfrm>
          <a:prstGeom prst="rect">
            <a:avLst/>
          </a:prstGeom>
          <a:noFill/>
        </p:spPr>
        <p:txBody>
          <a:bodyPr wrap="none" lIns="121913" tIns="60956" rIns="121913" bIns="60956" rtlCol="0">
            <a:spAutoFit/>
          </a:bodyPr>
          <a:lstStyle/>
          <a:p>
            <a:r>
              <a:rPr lang="en-US" altLang="zh-CN" sz="42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Impact" pitchFamily="34" charset="0"/>
              </a:rPr>
              <a:t>02</a:t>
            </a:r>
          </a:p>
        </p:txBody>
      </p:sp>
      <p:sp>
        <p:nvSpPr>
          <p:cNvPr id="18" name="TextBox 17"/>
          <p:cNvSpPr txBox="1"/>
          <p:nvPr/>
        </p:nvSpPr>
        <p:spPr>
          <a:xfrm>
            <a:off x="5366109" y="4051551"/>
            <a:ext cx="810895" cy="766445"/>
          </a:xfrm>
          <a:prstGeom prst="rect">
            <a:avLst/>
          </a:prstGeom>
          <a:noFill/>
        </p:spPr>
        <p:txBody>
          <a:bodyPr wrap="none" lIns="121913" tIns="60956" rIns="121913" bIns="60956" rtlCol="0">
            <a:spAutoFit/>
          </a:bodyPr>
          <a:lstStyle/>
          <a:p>
            <a:r>
              <a:rPr lang="en-US" altLang="zh-CN" sz="42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Impact" pitchFamily="34" charset="0"/>
              </a:rPr>
              <a:t>03</a:t>
            </a:r>
          </a:p>
        </p:txBody>
      </p:sp>
      <p:sp>
        <p:nvSpPr>
          <p:cNvPr id="20" name="矩形 34"/>
          <p:cNvSpPr/>
          <p:nvPr/>
        </p:nvSpPr>
        <p:spPr bwMode="auto">
          <a:xfrm>
            <a:off x="8616875" y="2606559"/>
            <a:ext cx="3593749" cy="1716740"/>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121913" tIns="60956" rIns="121913" bIns="60956" numCol="1" rtlCol="0" anchor="t" anchorCtr="0" compatLnSpc="1"/>
          <a:lstStyle/>
          <a:p>
            <a:pPr defTabSz="913765"/>
            <a:endParaRPr lang="zh-CN" altLang="en-US" sz="2400" dirty="0">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9" presetClass="entr" presetSubtype="0" decel="10000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9" presetClass="entr" presetSubtype="0" decel="10000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2" presetClass="entr" presetSubtype="0"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anim calcmode="lin" valueType="num">
                                      <p:cBhvr>
                                        <p:cTn id="55" dur="500" fill="hold"/>
                                        <p:tgtEl>
                                          <p:spTgt spid="13"/>
                                        </p:tgtEl>
                                        <p:attrNameLst>
                                          <p:attrName>ppt_x</p:attrName>
                                        </p:attrNameLst>
                                      </p:cBhvr>
                                      <p:tavLst>
                                        <p:tav tm="0">
                                          <p:val>
                                            <p:strVal val="#ppt_x"/>
                                          </p:val>
                                        </p:tav>
                                        <p:tav tm="100000">
                                          <p:val>
                                            <p:strVal val="#ppt_x"/>
                                          </p:val>
                                        </p:tav>
                                      </p:tavLst>
                                    </p:anim>
                                    <p:anim calcmode="lin" valueType="num">
                                      <p:cBhvr>
                                        <p:cTn id="56" dur="5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9" presetClass="entr" presetSubtype="0" decel="10000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par>
                                <p:cTn id="64" presetID="42" presetClass="entr" presetSubtype="0" fill="hold" grpId="0" nodeType="withEffect">
                                  <p:stCondLst>
                                    <p:cond delay="40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ppt_x</p:attrName>
                                        </p:attrNameLst>
                                      </p:cBhvr>
                                      <p:tavLst>
                                        <p:tav tm="0">
                                          <p:val>
                                            <p:strVal val="#ppt_x"/>
                                          </p:val>
                                        </p:tav>
                                        <p:tav tm="100000">
                                          <p:val>
                                            <p:strVal val="#ppt_x"/>
                                          </p:val>
                                        </p:tav>
                                      </p:tavLst>
                                    </p:anim>
                                    <p:anim calcmode="lin" valueType="num">
                                      <p:cBhvr>
                                        <p:cTn id="68" dur="5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50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anim calcmode="lin" valueType="num">
                                      <p:cBhvr>
                                        <p:cTn id="72" dur="500" fill="hold"/>
                                        <p:tgtEl>
                                          <p:spTgt spid="11"/>
                                        </p:tgtEl>
                                        <p:attrNameLst>
                                          <p:attrName>ppt_x</p:attrName>
                                        </p:attrNameLst>
                                      </p:cBhvr>
                                      <p:tavLst>
                                        <p:tav tm="0">
                                          <p:val>
                                            <p:strVal val="#ppt_x"/>
                                          </p:val>
                                        </p:tav>
                                        <p:tav tm="100000">
                                          <p:val>
                                            <p:strVal val="#ppt_x"/>
                                          </p:val>
                                        </p:tav>
                                      </p:tavLst>
                                    </p:anim>
                                    <p:anim calcmode="lin" valueType="num">
                                      <p:cBhvr>
                                        <p:cTn id="7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8" grpId="0"/>
      <p:bldP spid="9" grpId="0"/>
      <p:bldP spid="10" grpId="0"/>
      <p:bldP spid="11" grpId="0"/>
      <p:bldP spid="12" grpId="0"/>
      <p:bldP spid="13" grpId="0"/>
      <p:bldP spid="16" grpId="0"/>
      <p:bldP spid="17" grpId="0"/>
      <p:bldP spid="18" grpId="0"/>
      <p:bldP spid="2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4654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权威型班组长</a:t>
            </a:r>
          </a:p>
        </p:txBody>
      </p:sp>
      <p:grpSp>
        <p:nvGrpSpPr>
          <p:cNvPr id="2" name="组合 12"/>
          <p:cNvGrpSpPr/>
          <p:nvPr/>
        </p:nvGrpSpPr>
        <p:grpSpPr>
          <a:xfrm>
            <a:off x="5544255" y="1739900"/>
            <a:ext cx="5741069" cy="3378200"/>
            <a:chOff x="4350067" y="1304925"/>
            <a:chExt cx="4305802" cy="2533650"/>
          </a:xfrm>
        </p:grpSpPr>
        <p:sp>
          <p:nvSpPr>
            <p:cNvPr id="4" name="Freeform: Shape 12"/>
            <p:cNvSpPr/>
            <p:nvPr/>
          </p:nvSpPr>
          <p:spPr>
            <a:xfrm>
              <a:off x="4350067" y="1304925"/>
              <a:ext cx="2339642" cy="253365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latin typeface="微软雅黑" charset="-122"/>
                <a:ea typeface="微软雅黑" charset="-122"/>
              </a:endParaRPr>
            </a:p>
          </p:txBody>
        </p:sp>
        <p:sp>
          <p:nvSpPr>
            <p:cNvPr id="7" name="Freeform: Shape 13"/>
            <p:cNvSpPr/>
            <p:nvPr/>
          </p:nvSpPr>
          <p:spPr bwMode="auto">
            <a:xfrm>
              <a:off x="5288774" y="2093576"/>
              <a:ext cx="726992" cy="91626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solidFill>
                  <a:schemeClr val="tx1"/>
                </a:solidFill>
                <a:latin typeface="微软雅黑" charset="-122"/>
                <a:ea typeface="微软雅黑" charset="-122"/>
              </a:endParaRPr>
            </a:p>
          </p:txBody>
        </p:sp>
        <p:sp>
          <p:nvSpPr>
            <p:cNvPr id="8" name="TextBox 6"/>
            <p:cNvSpPr txBox="1"/>
            <p:nvPr/>
          </p:nvSpPr>
          <p:spPr>
            <a:xfrm>
              <a:off x="6548463" y="2130013"/>
              <a:ext cx="2107406" cy="903643"/>
            </a:xfrm>
            <a:prstGeom prst="rect">
              <a:avLst/>
            </a:prstGeom>
            <a:noFill/>
          </p:spPr>
          <p:txBody>
            <a:bodyPr wrap="square" lIns="96000" tIns="0" rIns="96000" bIns="0" anchor="ctr" anchorCtr="0">
              <a:normAutofit/>
            </a:bodyPr>
            <a:lstStyle/>
            <a:p>
              <a:pPr>
                <a:lnSpc>
                  <a:spcPct val="120000"/>
                </a:lnSpc>
                <a:defRPr/>
              </a:pPr>
              <a:r>
                <a:rPr lang="zh-CN" altLang="en-US" sz="1200" b="1" dirty="0">
                  <a:solidFill>
                    <a:schemeClr val="tx1">
                      <a:lumMod val="75000"/>
                      <a:lumOff val="25000"/>
                    </a:schemeClr>
                  </a:solidFill>
                  <a:latin typeface="微软雅黑" charset="-122"/>
                  <a:ea typeface="微软雅黑" charset="-122"/>
                </a:rPr>
                <a:t>当管理者与员工互不信任</a:t>
              </a:r>
              <a:endParaRPr lang="en-US" altLang="zh-CN" sz="1200" b="1" dirty="0">
                <a:solidFill>
                  <a:schemeClr val="tx1">
                    <a:lumMod val="75000"/>
                    <a:lumOff val="25000"/>
                  </a:schemeClr>
                </a:solidFill>
                <a:latin typeface="微软雅黑" charset="-122"/>
                <a:ea typeface="微软雅黑" charset="-122"/>
              </a:endParaRPr>
            </a:p>
            <a:p>
              <a:pPr>
                <a:lnSpc>
                  <a:spcPct val="120000"/>
                </a:lnSpc>
                <a:defRPr/>
              </a:pPr>
              <a:r>
                <a:rPr lang="zh-CN" altLang="en-US" sz="1200" b="1" dirty="0">
                  <a:solidFill>
                    <a:schemeClr val="tx1">
                      <a:lumMod val="75000"/>
                      <a:lumOff val="25000"/>
                    </a:schemeClr>
                  </a:solidFill>
                  <a:latin typeface="微软雅黑" charset="-122"/>
                  <a:ea typeface="微软雅黑" charset="-122"/>
                </a:rPr>
                <a:t>面对经验丰富的员工、自我管理的工作团队、民主决策性团队</a:t>
              </a:r>
            </a:p>
          </p:txBody>
        </p:sp>
      </p:grpSp>
      <p:grpSp>
        <p:nvGrpSpPr>
          <p:cNvPr id="3" name="组合 1"/>
          <p:cNvGrpSpPr/>
          <p:nvPr/>
        </p:nvGrpSpPr>
        <p:grpSpPr>
          <a:xfrm>
            <a:off x="494852" y="1739900"/>
            <a:ext cx="5653288" cy="3378200"/>
            <a:chOff x="573969" y="1304925"/>
            <a:chExt cx="4239966" cy="2533650"/>
          </a:xfrm>
        </p:grpSpPr>
        <p:sp>
          <p:nvSpPr>
            <p:cNvPr id="5" name="Freeform: Shape 7"/>
            <p:cNvSpPr/>
            <p:nvPr/>
          </p:nvSpPr>
          <p:spPr>
            <a:xfrm>
              <a:off x="2474293"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latin typeface="微软雅黑" charset="-122"/>
                <a:ea typeface="微软雅黑" charset="-122"/>
              </a:endParaRPr>
            </a:p>
          </p:txBody>
        </p:sp>
        <p:sp>
          <p:nvSpPr>
            <p:cNvPr id="6" name="Freeform: Shape 9"/>
            <p:cNvSpPr/>
            <p:nvPr/>
          </p:nvSpPr>
          <p:spPr bwMode="auto">
            <a:xfrm>
              <a:off x="3135456" y="2142091"/>
              <a:ext cx="804353" cy="789248"/>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solidFill>
                  <a:schemeClr val="tx1"/>
                </a:solidFill>
                <a:latin typeface="微软雅黑" charset="-122"/>
                <a:ea typeface="微软雅黑" charset="-122"/>
              </a:endParaRPr>
            </a:p>
          </p:txBody>
        </p:sp>
        <p:sp>
          <p:nvSpPr>
            <p:cNvPr id="10" name="TextBox 10"/>
            <p:cNvSpPr txBox="1"/>
            <p:nvPr/>
          </p:nvSpPr>
          <p:spPr>
            <a:xfrm>
              <a:off x="573969" y="1879901"/>
              <a:ext cx="2040281" cy="1373655"/>
            </a:xfrm>
            <a:prstGeom prst="rect">
              <a:avLst/>
            </a:prstGeom>
            <a:noFill/>
          </p:spPr>
          <p:txBody>
            <a:bodyPr wrap="square" lIns="96000" tIns="0" rIns="96000" bIns="0" anchor="ctr" anchorCtr="0">
              <a:noAutofit/>
            </a:bodyPr>
            <a:lstStyle/>
            <a:p>
              <a:pPr algn="r">
                <a:lnSpc>
                  <a:spcPct val="140000"/>
                </a:lnSpc>
                <a:defRPr/>
              </a:pPr>
              <a:r>
                <a:rPr lang="zh-CN" altLang="en-US" sz="1200" b="1" dirty="0">
                  <a:solidFill>
                    <a:schemeClr val="tx1">
                      <a:lumMod val="75000"/>
                      <a:lumOff val="25000"/>
                    </a:schemeClr>
                  </a:solidFill>
                  <a:latin typeface="微软雅黑" charset="-122"/>
                  <a:ea typeface="微软雅黑" charset="-122"/>
                </a:rPr>
                <a:t>当需要一个新的愿景或清晰的目标及标准时，如时代变迁</a:t>
              </a:r>
              <a:endParaRPr lang="en-US" altLang="zh-CN" sz="1200" b="1" dirty="0">
                <a:solidFill>
                  <a:schemeClr val="tx1">
                    <a:lumMod val="75000"/>
                    <a:lumOff val="25000"/>
                  </a:schemeClr>
                </a:solidFill>
                <a:latin typeface="微软雅黑" charset="-122"/>
                <a:ea typeface="微软雅黑" charset="-122"/>
              </a:endParaRPr>
            </a:p>
            <a:p>
              <a:pPr algn="r">
                <a:lnSpc>
                  <a:spcPct val="140000"/>
                </a:lnSpc>
                <a:defRPr/>
              </a:pPr>
              <a:r>
                <a:rPr lang="zh-CN" altLang="en-US" sz="1200" b="1" dirty="0">
                  <a:solidFill>
                    <a:schemeClr val="tx1">
                      <a:lumMod val="75000"/>
                      <a:lumOff val="25000"/>
                    </a:schemeClr>
                  </a:solidFill>
                  <a:latin typeface="微软雅黑" charset="-122"/>
                  <a:ea typeface="微软雅黑" charset="-122"/>
                </a:rPr>
                <a:t>当他人认为管理者本人为“专家”或“权威”时</a:t>
              </a:r>
              <a:endParaRPr lang="en-US" altLang="zh-CN" sz="1200" b="1" dirty="0">
                <a:solidFill>
                  <a:schemeClr val="tx1">
                    <a:lumMod val="75000"/>
                    <a:lumOff val="25000"/>
                  </a:schemeClr>
                </a:solidFill>
                <a:latin typeface="微软雅黑" charset="-122"/>
                <a:ea typeface="微软雅黑" charset="-122"/>
              </a:endParaRPr>
            </a:p>
            <a:p>
              <a:pPr algn="r">
                <a:lnSpc>
                  <a:spcPct val="140000"/>
                </a:lnSpc>
                <a:defRPr/>
              </a:pPr>
              <a:r>
                <a:rPr lang="zh-CN" altLang="en-US" sz="1200" b="1" dirty="0">
                  <a:solidFill>
                    <a:schemeClr val="tx1">
                      <a:lumMod val="75000"/>
                      <a:lumOff val="25000"/>
                    </a:schemeClr>
                  </a:solidFill>
                  <a:latin typeface="微软雅黑" charset="-122"/>
                  <a:ea typeface="微软雅黑" charset="-122"/>
                </a:rPr>
                <a:t>当新员工有赖于管理者成为主动指导者时</a:t>
              </a:r>
              <a:endParaRPr lang="en-US" altLang="zh-CN" sz="1200" b="1" dirty="0">
                <a:solidFill>
                  <a:schemeClr val="tx1">
                    <a:lumMod val="75000"/>
                    <a:lumOff val="25000"/>
                  </a:schemeClr>
                </a:solidFill>
                <a:latin typeface="微软雅黑" charset="-122"/>
                <a:ea typeface="微软雅黑" charset="-122"/>
              </a:endParaRPr>
            </a:p>
          </p:txBody>
        </p:sp>
        <p:sp>
          <p:nvSpPr>
            <p:cNvPr id="11" name="Rectangle 11"/>
            <p:cNvSpPr/>
            <p:nvPr/>
          </p:nvSpPr>
          <p:spPr>
            <a:xfrm>
              <a:off x="2744324" y="2013392"/>
              <a:ext cx="241070" cy="1754477"/>
            </a:xfrm>
            <a:prstGeom prst="rect">
              <a:avLst/>
            </a:prstGeom>
          </p:spPr>
          <p:txBody>
            <a:bodyPr wrap="none" lIns="96000" tIns="0" rIns="96000" bIns="0">
              <a:normAutofit/>
            </a:bodyPr>
            <a:lstStyle/>
            <a:p>
              <a:pPr lvl="0" algn="r" defTabSz="913765">
                <a:defRPr/>
              </a:pPr>
              <a:r>
                <a:rPr lang="zh-CN" altLang="en-US" sz="2400" b="1" dirty="0">
                  <a:latin typeface="微软雅黑" charset="-122"/>
                  <a:ea typeface="微软雅黑" charset="-122"/>
                </a:rPr>
                <a:t>适</a:t>
              </a:r>
              <a:endParaRPr lang="en-US" altLang="zh-CN" sz="2400" b="1" dirty="0">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用</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情</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latin typeface="微软雅黑" charset="-122"/>
                  <a:ea typeface="微软雅黑" charset="-122"/>
                </a:rPr>
                <a:t>形</a:t>
              </a:r>
              <a:endParaRPr lang="en-US" altLang="zh-CN" sz="2400" b="1" dirty="0">
                <a:solidFill>
                  <a:schemeClr val="tx1"/>
                </a:solidFill>
                <a:latin typeface="微软雅黑" charset="-122"/>
                <a:ea typeface="微软雅黑" charset="-122"/>
              </a:endParaRPr>
            </a:p>
          </p:txBody>
        </p:sp>
      </p:grpSp>
      <p:sp>
        <p:nvSpPr>
          <p:cNvPr id="15" name="Rectangle 11"/>
          <p:cNvSpPr/>
          <p:nvPr/>
        </p:nvSpPr>
        <p:spPr>
          <a:xfrm>
            <a:off x="8177608" y="2514190"/>
            <a:ext cx="321426" cy="2339303"/>
          </a:xfrm>
          <a:prstGeom prst="rect">
            <a:avLst/>
          </a:prstGeom>
        </p:spPr>
        <p:txBody>
          <a:bodyPr wrap="none" lIns="96000" tIns="0" rIns="96000" bIns="0">
            <a:normAutofit/>
          </a:bodyPr>
          <a:lstStyle/>
          <a:p>
            <a:pPr lvl="0" algn="r" defTabSz="913765">
              <a:defRPr/>
            </a:pPr>
            <a:r>
              <a:rPr lang="zh-CN" altLang="en-US" sz="2400" b="1" dirty="0">
                <a:latin typeface="微软雅黑" charset="-122"/>
                <a:ea typeface="微软雅黑" charset="-122"/>
              </a:rPr>
              <a:t>不</a:t>
            </a:r>
            <a:endParaRPr lang="en-US" altLang="zh-CN" sz="2400" b="1" dirty="0">
              <a:latin typeface="微软雅黑" charset="-122"/>
              <a:ea typeface="微软雅黑" charset="-122"/>
            </a:endParaRPr>
          </a:p>
          <a:p>
            <a:pPr lvl="0" algn="r" defTabSz="913765">
              <a:defRPr/>
            </a:pPr>
            <a:r>
              <a:rPr lang="zh-CN" altLang="en-US" sz="2400" b="1" dirty="0">
                <a:latin typeface="微软雅黑" charset="-122"/>
                <a:ea typeface="微软雅黑" charset="-122"/>
              </a:rPr>
              <a:t>适</a:t>
            </a:r>
            <a:endParaRPr lang="en-US" altLang="zh-CN" sz="2400" b="1" dirty="0">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用</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情</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latin typeface="微软雅黑" charset="-122"/>
                <a:ea typeface="微软雅黑" charset="-122"/>
              </a:rPr>
              <a:t>形</a:t>
            </a:r>
            <a:endParaRPr lang="en-US" altLang="zh-CN" sz="2400" b="1" dirty="0">
              <a:solidFill>
                <a:schemeClr val="tx1"/>
              </a:solidFill>
              <a:latin typeface="微软雅黑" charset="-122"/>
              <a:ea typeface="微软雅黑"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2082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教练型班组长</a:t>
            </a:r>
          </a:p>
        </p:txBody>
      </p:sp>
      <p:grpSp>
        <p:nvGrpSpPr>
          <p:cNvPr id="3" name="Group 5"/>
          <p:cNvGrpSpPr/>
          <p:nvPr/>
        </p:nvGrpSpPr>
        <p:grpSpPr>
          <a:xfrm>
            <a:off x="5248186" y="3151991"/>
            <a:ext cx="2073576" cy="3732926"/>
            <a:chOff x="5298158" y="1891580"/>
            <a:chExt cx="2073576" cy="4225058"/>
          </a:xfrm>
        </p:grpSpPr>
        <p:sp>
          <p:nvSpPr>
            <p:cNvPr id="16" name="îṣļîḑé-Freeform: Shape 9"/>
            <p:cNvSpPr/>
            <p:nvPr/>
          </p:nvSpPr>
          <p:spPr bwMode="auto">
            <a:xfrm>
              <a:off x="5634902" y="4172481"/>
              <a:ext cx="1468072" cy="1944157"/>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17" name="îṣļîḑé-Rectangle 10"/>
            <p:cNvSpPr/>
            <p:nvPr/>
          </p:nvSpPr>
          <p:spPr>
            <a:xfrm rot="19131218">
              <a:off x="6010393" y="4386592"/>
              <a:ext cx="1361341" cy="336374"/>
            </a:xfrm>
            <a:prstGeom prst="rect">
              <a:avLst/>
            </a:prstGeom>
          </p:spPr>
          <p:txBody>
            <a:bodyPr wrap="none">
              <a:normAutofit/>
            </a:bodyPr>
            <a:lstStyle/>
            <a:p>
              <a:pPr algn="l"/>
              <a:r>
                <a:rPr lang="zh-CN" altLang="en-US" sz="1200" b="1" dirty="0">
                  <a:solidFill>
                    <a:schemeClr val="bg1"/>
                  </a:solidFill>
                  <a:latin typeface="微软雅黑" charset="-122"/>
                  <a:ea typeface="微软雅黑" charset="-122"/>
                </a:rPr>
                <a:t>行为特点</a:t>
              </a:r>
            </a:p>
          </p:txBody>
        </p:sp>
        <p:sp>
          <p:nvSpPr>
            <p:cNvPr id="18" name="îṣļîḑé-Freeform: Shape 16"/>
            <p:cNvSpPr/>
            <p:nvPr/>
          </p:nvSpPr>
          <p:spPr bwMode="auto">
            <a:xfrm>
              <a:off x="5298158" y="3412737"/>
              <a:ext cx="1219246" cy="1257399"/>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19" name="îṣļîḑé-Rectangle 17"/>
            <p:cNvSpPr/>
            <p:nvPr/>
          </p:nvSpPr>
          <p:spPr>
            <a:xfrm rot="2700000">
              <a:off x="5297489" y="3878116"/>
              <a:ext cx="1225411" cy="336374"/>
            </a:xfrm>
            <a:prstGeom prst="rect">
              <a:avLst/>
            </a:prstGeom>
          </p:spPr>
          <p:txBody>
            <a:bodyPr wrap="none">
              <a:normAutofit/>
            </a:bodyPr>
            <a:lstStyle/>
            <a:p>
              <a:r>
                <a:rPr lang="zh-CN" altLang="en-US" sz="1200" b="1" dirty="0">
                  <a:solidFill>
                    <a:schemeClr val="bg1"/>
                  </a:solidFill>
                  <a:latin typeface="微软雅黑" charset="-122"/>
                  <a:ea typeface="微软雅黑" charset="-122"/>
                </a:rPr>
                <a:t>行为特点</a:t>
              </a:r>
            </a:p>
          </p:txBody>
        </p:sp>
        <p:sp>
          <p:nvSpPr>
            <p:cNvPr id="20" name="îṣļîḑé-Freeform: Shape 19"/>
            <p:cNvSpPr/>
            <p:nvPr/>
          </p:nvSpPr>
          <p:spPr bwMode="auto">
            <a:xfrm>
              <a:off x="5895337" y="2659621"/>
              <a:ext cx="1207633" cy="1239150"/>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21" name="îṣļîḑé-Rectangle 20"/>
            <p:cNvSpPr/>
            <p:nvPr/>
          </p:nvSpPr>
          <p:spPr>
            <a:xfrm rot="18900000">
              <a:off x="5947299" y="3005327"/>
              <a:ext cx="1361340" cy="336374"/>
            </a:xfrm>
            <a:prstGeom prst="rect">
              <a:avLst/>
            </a:prstGeom>
          </p:spPr>
          <p:txBody>
            <a:bodyPr wrap="none">
              <a:normAutofit/>
            </a:bodyPr>
            <a:lstStyle/>
            <a:p>
              <a:r>
                <a:rPr lang="zh-CN" altLang="en-US" sz="1200" b="1" dirty="0">
                  <a:solidFill>
                    <a:schemeClr val="bg1"/>
                  </a:solidFill>
                  <a:latin typeface="微软雅黑" charset="-122"/>
                  <a:ea typeface="微软雅黑" charset="-122"/>
                </a:rPr>
                <a:t>行为特点</a:t>
              </a:r>
            </a:p>
          </p:txBody>
        </p:sp>
        <p:sp>
          <p:nvSpPr>
            <p:cNvPr id="22" name="îṣļîḑé-Freeform: Shape 22"/>
            <p:cNvSpPr/>
            <p:nvPr/>
          </p:nvSpPr>
          <p:spPr bwMode="auto">
            <a:xfrm>
              <a:off x="5301477" y="1891580"/>
              <a:ext cx="1207634" cy="1247446"/>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23" name="îṣļîḑé-Rectangle 23"/>
            <p:cNvSpPr/>
            <p:nvPr/>
          </p:nvSpPr>
          <p:spPr>
            <a:xfrm rot="2700000">
              <a:off x="5320578" y="2281049"/>
              <a:ext cx="1081525" cy="336374"/>
            </a:xfrm>
            <a:prstGeom prst="rect">
              <a:avLst/>
            </a:prstGeom>
          </p:spPr>
          <p:txBody>
            <a:bodyPr wrap="none">
              <a:normAutofit/>
            </a:bodyPr>
            <a:lstStyle/>
            <a:p>
              <a:r>
                <a:rPr lang="zh-CN" altLang="en-US" sz="1200" b="1" dirty="0">
                  <a:solidFill>
                    <a:schemeClr val="bg1"/>
                  </a:solidFill>
                  <a:latin typeface="微软雅黑" charset="-122"/>
                  <a:ea typeface="微软雅黑" charset="-122"/>
                </a:rPr>
                <a:t>行为特点</a:t>
              </a:r>
            </a:p>
          </p:txBody>
        </p:sp>
      </p:grpSp>
      <p:sp>
        <p:nvSpPr>
          <p:cNvPr id="26" name="矩形 25"/>
          <p:cNvSpPr/>
          <p:nvPr/>
        </p:nvSpPr>
        <p:spPr>
          <a:xfrm>
            <a:off x="7707988" y="3527685"/>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02</a:t>
            </a:r>
          </a:p>
        </p:txBody>
      </p:sp>
      <p:sp>
        <p:nvSpPr>
          <p:cNvPr id="29" name="矩形 28"/>
          <p:cNvSpPr/>
          <p:nvPr/>
        </p:nvSpPr>
        <p:spPr>
          <a:xfrm>
            <a:off x="7675714" y="5405855"/>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04</a:t>
            </a:r>
          </a:p>
        </p:txBody>
      </p:sp>
      <p:sp>
        <p:nvSpPr>
          <p:cNvPr id="32" name="矩形 31"/>
          <p:cNvSpPr/>
          <p:nvPr/>
        </p:nvSpPr>
        <p:spPr>
          <a:xfrm>
            <a:off x="2375303" y="3199479"/>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01</a:t>
            </a:r>
          </a:p>
        </p:txBody>
      </p:sp>
      <p:sp>
        <p:nvSpPr>
          <p:cNvPr id="35" name="矩形 34"/>
          <p:cNvSpPr/>
          <p:nvPr/>
        </p:nvSpPr>
        <p:spPr>
          <a:xfrm>
            <a:off x="2375303" y="4947766"/>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03</a:t>
            </a:r>
          </a:p>
        </p:txBody>
      </p:sp>
      <p:sp>
        <p:nvSpPr>
          <p:cNvPr id="27" name="TextBox 26"/>
          <p:cNvSpPr txBox="1"/>
          <p:nvPr/>
        </p:nvSpPr>
        <p:spPr>
          <a:xfrm>
            <a:off x="225922" y="839095"/>
            <a:ext cx="3184252"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对员工有长期的职业发展培养</a:t>
            </a:r>
          </a:p>
        </p:txBody>
      </p:sp>
      <p:sp>
        <p:nvSpPr>
          <p:cNvPr id="33" name="矩形 32"/>
          <p:cNvSpPr/>
          <p:nvPr/>
        </p:nvSpPr>
        <p:spPr>
          <a:xfrm flipH="1">
            <a:off x="2204999" y="3610267"/>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根据员工个人期望，帮助他们确认自身的优势和劣势</a:t>
            </a:r>
          </a:p>
        </p:txBody>
      </p:sp>
      <p:sp>
        <p:nvSpPr>
          <p:cNvPr id="36" name="矩形 35"/>
          <p:cNvSpPr/>
          <p:nvPr/>
        </p:nvSpPr>
        <p:spPr>
          <a:xfrm flipH="1">
            <a:off x="7639400" y="5838892"/>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为长远的发展建立阶段性的标准</a:t>
            </a:r>
          </a:p>
        </p:txBody>
      </p:sp>
      <p:sp>
        <p:nvSpPr>
          <p:cNvPr id="37" name="矩形 36"/>
          <p:cNvSpPr/>
          <p:nvPr/>
        </p:nvSpPr>
        <p:spPr>
          <a:xfrm flipH="1">
            <a:off x="2219343" y="5259774"/>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提供针对性指导，助其理解根本性的原则和规则，并给予有利于员工发展的反馈</a:t>
            </a:r>
          </a:p>
        </p:txBody>
      </p:sp>
      <p:sp>
        <p:nvSpPr>
          <p:cNvPr id="38" name="矩形 37"/>
          <p:cNvSpPr/>
          <p:nvPr/>
        </p:nvSpPr>
        <p:spPr>
          <a:xfrm flipH="1">
            <a:off x="7567683" y="4099735"/>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鼓励员工规划长期的发展目标，在发展过程中就管理者和员工的角色与员工达成共识</a:t>
            </a:r>
          </a:p>
        </p:txBody>
      </p:sp>
      <p:sp>
        <p:nvSpPr>
          <p:cNvPr id="39" name="Freeform 32"/>
          <p:cNvSpPr/>
          <p:nvPr/>
        </p:nvSpPr>
        <p:spPr bwMode="auto">
          <a:xfrm>
            <a:off x="4195491" y="1949558"/>
            <a:ext cx="1584309" cy="303475"/>
          </a:xfrm>
          <a:custGeom>
            <a:avLst/>
            <a:gdLst>
              <a:gd name="T0" fmla="*/ 683 w 683"/>
              <a:gd name="T1" fmla="*/ 42 h 102"/>
              <a:gd name="T2" fmla="*/ 128 w 683"/>
              <a:gd name="T3" fmla="*/ 42 h 102"/>
              <a:gd name="T4" fmla="*/ 94 w 683"/>
              <a:gd name="T5" fmla="*/ 23 h 102"/>
              <a:gd name="T6" fmla="*/ 50 w 683"/>
              <a:gd name="T7" fmla="*/ 1 h 102"/>
              <a:gd name="T8" fmla="*/ 1 w 683"/>
              <a:gd name="T9" fmla="*/ 49 h 102"/>
              <a:gd name="T10" fmla="*/ 52 w 683"/>
              <a:gd name="T11" fmla="*/ 102 h 102"/>
              <a:gd name="T12" fmla="*/ 93 w 683"/>
              <a:gd name="T13" fmla="*/ 81 h 102"/>
              <a:gd name="T14" fmla="*/ 128 w 683"/>
              <a:gd name="T15" fmla="*/ 62 h 102"/>
              <a:gd name="T16" fmla="*/ 683 w 683"/>
              <a:gd name="T17" fmla="*/ 62 h 102"/>
              <a:gd name="T18" fmla="*/ 683 w 683"/>
              <a:gd name="T19"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683" y="42"/>
                </a:moveTo>
                <a:cubicBezTo>
                  <a:pt x="128" y="42"/>
                  <a:pt x="128" y="42"/>
                  <a:pt x="128" y="42"/>
                </a:cubicBezTo>
                <a:cubicBezTo>
                  <a:pt x="114" y="42"/>
                  <a:pt x="101" y="35"/>
                  <a:pt x="94" y="23"/>
                </a:cubicBezTo>
                <a:cubicBezTo>
                  <a:pt x="84" y="9"/>
                  <a:pt x="68" y="0"/>
                  <a:pt x="50" y="1"/>
                </a:cubicBezTo>
                <a:cubicBezTo>
                  <a:pt x="24" y="2"/>
                  <a:pt x="2" y="23"/>
                  <a:pt x="1" y="49"/>
                </a:cubicBezTo>
                <a:cubicBezTo>
                  <a:pt x="0" y="78"/>
                  <a:pt x="23" y="102"/>
                  <a:pt x="52" y="102"/>
                </a:cubicBezTo>
                <a:cubicBezTo>
                  <a:pt x="69" y="102"/>
                  <a:pt x="84" y="94"/>
                  <a:pt x="93" y="81"/>
                </a:cubicBezTo>
                <a:cubicBezTo>
                  <a:pt x="101" y="69"/>
                  <a:pt x="114" y="62"/>
                  <a:pt x="128" y="62"/>
                </a:cubicBezTo>
                <a:cubicBezTo>
                  <a:pt x="683" y="62"/>
                  <a:pt x="683" y="62"/>
                  <a:pt x="683" y="62"/>
                </a:cubicBezTo>
                <a:lnTo>
                  <a:pt x="683" y="42"/>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solidFill>
              <a:schemeClr val="accent1"/>
            </a:solid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40" name="Freeform 36"/>
          <p:cNvSpPr/>
          <p:nvPr/>
        </p:nvSpPr>
        <p:spPr bwMode="auto">
          <a:xfrm>
            <a:off x="6315382" y="1953059"/>
            <a:ext cx="1537709" cy="302222"/>
          </a:xfrm>
          <a:custGeom>
            <a:avLst/>
            <a:gdLst>
              <a:gd name="T0" fmla="*/ 0 w 683"/>
              <a:gd name="T1" fmla="*/ 61 h 102"/>
              <a:gd name="T2" fmla="*/ 555 w 683"/>
              <a:gd name="T3" fmla="*/ 61 h 102"/>
              <a:gd name="T4" fmla="*/ 589 w 683"/>
              <a:gd name="T5" fmla="*/ 79 h 102"/>
              <a:gd name="T6" fmla="*/ 633 w 683"/>
              <a:gd name="T7" fmla="*/ 101 h 102"/>
              <a:gd name="T8" fmla="*/ 682 w 683"/>
              <a:gd name="T9" fmla="*/ 53 h 102"/>
              <a:gd name="T10" fmla="*/ 631 w 683"/>
              <a:gd name="T11" fmla="*/ 0 h 102"/>
              <a:gd name="T12" fmla="*/ 590 w 683"/>
              <a:gd name="T13" fmla="*/ 22 h 102"/>
              <a:gd name="T14" fmla="*/ 555 w 683"/>
              <a:gd name="T15" fmla="*/ 41 h 102"/>
              <a:gd name="T16" fmla="*/ 0 w 683"/>
              <a:gd name="T17" fmla="*/ 41 h 102"/>
              <a:gd name="T18" fmla="*/ 0 w 683"/>
              <a:gd name="T19" fmla="*/ 6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0" y="61"/>
                </a:moveTo>
                <a:cubicBezTo>
                  <a:pt x="555" y="61"/>
                  <a:pt x="555" y="61"/>
                  <a:pt x="555" y="61"/>
                </a:cubicBezTo>
                <a:cubicBezTo>
                  <a:pt x="569" y="61"/>
                  <a:pt x="582" y="68"/>
                  <a:pt x="589" y="79"/>
                </a:cubicBezTo>
                <a:cubicBezTo>
                  <a:pt x="599" y="93"/>
                  <a:pt x="615" y="102"/>
                  <a:pt x="633" y="101"/>
                </a:cubicBezTo>
                <a:cubicBezTo>
                  <a:pt x="659" y="101"/>
                  <a:pt x="681" y="79"/>
                  <a:pt x="682" y="53"/>
                </a:cubicBezTo>
                <a:cubicBezTo>
                  <a:pt x="683" y="24"/>
                  <a:pt x="660" y="0"/>
                  <a:pt x="631" y="0"/>
                </a:cubicBezTo>
                <a:cubicBezTo>
                  <a:pt x="614" y="0"/>
                  <a:pt x="599" y="9"/>
                  <a:pt x="590" y="22"/>
                </a:cubicBezTo>
                <a:cubicBezTo>
                  <a:pt x="582" y="33"/>
                  <a:pt x="569" y="41"/>
                  <a:pt x="555" y="41"/>
                </a:cubicBezTo>
                <a:cubicBezTo>
                  <a:pt x="0" y="41"/>
                  <a:pt x="0" y="41"/>
                  <a:pt x="0" y="41"/>
                </a:cubicBezTo>
                <a:lnTo>
                  <a:pt x="0" y="6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42" name="Oval 28"/>
          <p:cNvSpPr>
            <a:spLocks noChangeArrowheads="1"/>
          </p:cNvSpPr>
          <p:nvPr/>
        </p:nvSpPr>
        <p:spPr bwMode="auto">
          <a:xfrm>
            <a:off x="5764336" y="1807862"/>
            <a:ext cx="587990" cy="588023"/>
          </a:xfrm>
          <a:prstGeom prst="ellipse">
            <a:avLst/>
          </a:prstGeom>
          <a:gradFill>
            <a:gsLst>
              <a:gs pos="17000">
                <a:srgbClr val="EEA98B">
                  <a:lumMod val="91000"/>
                </a:srgbClr>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3" name="Freeform 58"/>
          <p:cNvSpPr/>
          <p:nvPr/>
        </p:nvSpPr>
        <p:spPr bwMode="auto">
          <a:xfrm>
            <a:off x="5870523" y="1926734"/>
            <a:ext cx="407314" cy="358203"/>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gradFill>
            <a:gsLst>
              <a:gs pos="17000">
                <a:srgbClr val="EEA98B">
                  <a:lumMod val="91000"/>
                </a:srgbClr>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4" name="矩形 43"/>
          <p:cNvSpPr/>
          <p:nvPr/>
        </p:nvSpPr>
        <p:spPr>
          <a:xfrm>
            <a:off x="1420019" y="1323185"/>
            <a:ext cx="2700169" cy="1570619"/>
          </a:xfrm>
          <a:prstGeom prst="rect">
            <a:avLst/>
          </a:prstGeom>
          <a:solidFill>
            <a:srgbClr val="4756A4">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1559869" y="1635159"/>
            <a:ext cx="2366682" cy="1015663"/>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当员工承认其目前绩效水平与理想存在差异</a:t>
            </a:r>
            <a:endParaRPr lang="en-US" altLang="zh-CN" sz="1200" b="1" dirty="0">
              <a:solidFill>
                <a:schemeClr val="tx1">
                  <a:lumMod val="75000"/>
                  <a:lumOff val="25000"/>
                </a:schemeClr>
              </a:solidFill>
              <a:latin typeface="微软雅黑" charset="-122"/>
              <a:ea typeface="微软雅黑" charset="-122"/>
            </a:endParaRPr>
          </a:p>
          <a:p>
            <a:endParaRPr lang="en-US" altLang="zh-CN" sz="1200" b="1" dirty="0">
              <a:solidFill>
                <a:schemeClr val="tx1">
                  <a:lumMod val="75000"/>
                  <a:lumOff val="25000"/>
                </a:schemeClr>
              </a:solidFill>
              <a:latin typeface="微软雅黑" charset="-122"/>
              <a:ea typeface="微软雅黑" charset="-122"/>
            </a:endParaRPr>
          </a:p>
          <a:p>
            <a:r>
              <a:rPr lang="zh-CN" altLang="en-US" sz="1200" b="1" dirty="0">
                <a:solidFill>
                  <a:schemeClr val="tx1">
                    <a:lumMod val="75000"/>
                    <a:lumOff val="25000"/>
                  </a:schemeClr>
                </a:solidFill>
                <a:latin typeface="微软雅黑" charset="-122"/>
                <a:ea typeface="微软雅黑" charset="-122"/>
              </a:rPr>
              <a:t>当员工被激发去主动工作、创新并寻求职业发展时</a:t>
            </a:r>
          </a:p>
        </p:txBody>
      </p:sp>
      <p:sp>
        <p:nvSpPr>
          <p:cNvPr id="49" name="TextBox 48"/>
          <p:cNvSpPr txBox="1"/>
          <p:nvPr/>
        </p:nvSpPr>
        <p:spPr>
          <a:xfrm>
            <a:off x="4173974" y="1968648"/>
            <a:ext cx="215153" cy="276999"/>
          </a:xfrm>
          <a:prstGeom prst="rect">
            <a:avLst/>
          </a:prstGeom>
          <a:noFill/>
        </p:spPr>
        <p:txBody>
          <a:bodyPr wrap="square" rtlCol="0">
            <a:spAutoFit/>
          </a:bodyPr>
          <a:lstStyle/>
          <a:p>
            <a:r>
              <a:rPr lang="zh-CN" altLang="en-US" sz="1200" b="1" dirty="0">
                <a:solidFill>
                  <a:schemeClr val="tx1">
                    <a:lumMod val="75000"/>
                    <a:lumOff val="25000"/>
                  </a:schemeClr>
                </a:solidFill>
                <a:effectLst>
                  <a:outerShdw blurRad="38100" dist="38100" dir="2700000" algn="tl">
                    <a:srgbClr val="000000">
                      <a:alpha val="43137"/>
                    </a:srgbClr>
                  </a:outerShdw>
                </a:effectLst>
                <a:latin typeface="微软雅黑" charset="-122"/>
                <a:ea typeface="微软雅黑" charset="-122"/>
              </a:rPr>
              <a:t>√</a:t>
            </a:r>
          </a:p>
        </p:txBody>
      </p:sp>
      <p:sp>
        <p:nvSpPr>
          <p:cNvPr id="50" name="TextBox 49"/>
          <p:cNvSpPr txBox="1"/>
          <p:nvPr/>
        </p:nvSpPr>
        <p:spPr>
          <a:xfrm>
            <a:off x="7562631" y="1968648"/>
            <a:ext cx="301213" cy="307777"/>
          </a:xfrm>
          <a:prstGeom prst="rect">
            <a:avLst/>
          </a:prstGeom>
          <a:noFill/>
        </p:spPr>
        <p:txBody>
          <a:bodyPr wrap="square" rtlCol="0">
            <a:spAutoFit/>
          </a:bodyPr>
          <a:lstStyle/>
          <a:p>
            <a:r>
              <a:rPr lang="en-US" altLang="zh-CN" sz="1400" b="1" dirty="0">
                <a:solidFill>
                  <a:schemeClr val="bg1"/>
                </a:solidFill>
                <a:effectLst>
                  <a:outerShdw blurRad="38100" dist="38100" dir="2700000" algn="tl">
                    <a:srgbClr val="000000">
                      <a:alpha val="43137"/>
                    </a:srgbClr>
                  </a:outerShdw>
                </a:effectLst>
                <a:latin typeface="微软雅黑" charset="-122"/>
                <a:ea typeface="微软雅黑" charset="-122"/>
              </a:rPr>
              <a:t>×</a:t>
            </a:r>
            <a:endParaRPr lang="zh-CN" altLang="en-US" sz="1400" b="1" dirty="0">
              <a:solidFill>
                <a:schemeClr val="bg1"/>
              </a:solidFill>
              <a:effectLst>
                <a:outerShdw blurRad="38100" dist="38100" dir="2700000" algn="tl">
                  <a:srgbClr val="000000">
                    <a:alpha val="43137"/>
                  </a:srgbClr>
                </a:outerShdw>
              </a:effectLst>
              <a:latin typeface="微软雅黑" charset="-122"/>
              <a:ea typeface="微软雅黑" charset="-122"/>
            </a:endParaRPr>
          </a:p>
        </p:txBody>
      </p:sp>
      <p:sp>
        <p:nvSpPr>
          <p:cNvPr id="51" name="矩形 50"/>
          <p:cNvSpPr/>
          <p:nvPr/>
        </p:nvSpPr>
        <p:spPr>
          <a:xfrm>
            <a:off x="7897915" y="1335734"/>
            <a:ext cx="2700169" cy="1570619"/>
          </a:xfrm>
          <a:prstGeom prst="rect">
            <a:avLst/>
          </a:prstGeom>
          <a:solidFill>
            <a:srgbClr val="4756A4">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51"/>
          <p:cNvSpPr txBox="1"/>
          <p:nvPr/>
        </p:nvSpPr>
        <p:spPr>
          <a:xfrm>
            <a:off x="8186579" y="1635160"/>
            <a:ext cx="2689412" cy="1015663"/>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当管理者缺乏专业知识时</a:t>
            </a:r>
            <a:endParaRPr lang="en-US" altLang="zh-CN" sz="1200" b="1" dirty="0">
              <a:solidFill>
                <a:schemeClr val="tx1">
                  <a:lumMod val="75000"/>
                  <a:lumOff val="25000"/>
                </a:schemeClr>
              </a:solidFill>
              <a:latin typeface="微软雅黑" charset="-122"/>
              <a:ea typeface="微软雅黑" charset="-122"/>
            </a:endParaRPr>
          </a:p>
          <a:p>
            <a:endParaRPr lang="en-US" altLang="zh-CN" sz="1200" b="1" dirty="0">
              <a:solidFill>
                <a:schemeClr val="tx1">
                  <a:lumMod val="75000"/>
                  <a:lumOff val="25000"/>
                </a:schemeClr>
              </a:solidFill>
              <a:latin typeface="微软雅黑" charset="-122"/>
              <a:ea typeface="微软雅黑" charset="-122"/>
            </a:endParaRPr>
          </a:p>
          <a:p>
            <a:r>
              <a:rPr lang="zh-CN" altLang="en-US" sz="1200" b="1" dirty="0">
                <a:solidFill>
                  <a:schemeClr val="tx1">
                    <a:lumMod val="75000"/>
                    <a:lumOff val="25000"/>
                  </a:schemeClr>
                </a:solidFill>
                <a:latin typeface="微软雅黑" charset="-122"/>
                <a:ea typeface="微软雅黑" charset="-122"/>
              </a:rPr>
              <a:t>当员工需要很多指导和反馈时</a:t>
            </a:r>
            <a:endParaRPr lang="en-US" altLang="zh-CN" sz="1200" b="1" dirty="0">
              <a:solidFill>
                <a:schemeClr val="tx1">
                  <a:lumMod val="75000"/>
                  <a:lumOff val="25000"/>
                </a:schemeClr>
              </a:solidFill>
              <a:latin typeface="微软雅黑" charset="-122"/>
              <a:ea typeface="微软雅黑" charset="-122"/>
            </a:endParaRPr>
          </a:p>
          <a:p>
            <a:endParaRPr lang="en-US" altLang="zh-CN" sz="1200" b="1" dirty="0">
              <a:solidFill>
                <a:schemeClr val="tx1">
                  <a:lumMod val="75000"/>
                  <a:lumOff val="25000"/>
                </a:schemeClr>
              </a:solidFill>
              <a:latin typeface="微软雅黑" charset="-122"/>
              <a:ea typeface="微软雅黑" charset="-122"/>
            </a:endParaRPr>
          </a:p>
          <a:p>
            <a:r>
              <a:rPr lang="zh-CN" altLang="en-US" sz="1200" b="1" dirty="0">
                <a:solidFill>
                  <a:schemeClr val="tx1">
                    <a:lumMod val="75000"/>
                    <a:lumOff val="25000"/>
                  </a:schemeClr>
                </a:solidFill>
                <a:latin typeface="微软雅黑" charset="-122"/>
                <a:ea typeface="微软雅黑" charset="-122"/>
              </a:rPr>
              <a:t>当出现危急情况时</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2082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亲和型班组长</a:t>
            </a:r>
          </a:p>
        </p:txBody>
      </p:sp>
      <p:grpSp>
        <p:nvGrpSpPr>
          <p:cNvPr id="4" name="Group 3"/>
          <p:cNvGrpSpPr/>
          <p:nvPr/>
        </p:nvGrpSpPr>
        <p:grpSpPr>
          <a:xfrm>
            <a:off x="3993258" y="1155722"/>
            <a:ext cx="4176465" cy="4139861"/>
            <a:chOff x="4007765" y="1772811"/>
            <a:chExt cx="4176465" cy="4139861"/>
          </a:xfr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grpSp>
          <p:nvGrpSpPr>
            <p:cNvPr id="15" name="Group 4"/>
            <p:cNvGrpSpPr/>
            <p:nvPr/>
          </p:nvGrpSpPr>
          <p:grpSpPr>
            <a:xfrm>
              <a:off x="4007765" y="1772811"/>
              <a:ext cx="4176465" cy="4139861"/>
              <a:chOff x="3884472" y="2091871"/>
              <a:chExt cx="3113872" cy="3086581"/>
            </a:xfrm>
            <a:grpFill/>
          </p:grpSpPr>
          <p:grpSp>
            <p:nvGrpSpPr>
              <p:cNvPr id="16" name="Group 9"/>
              <p:cNvGrpSpPr/>
              <p:nvPr/>
            </p:nvGrpSpPr>
            <p:grpSpPr>
              <a:xfrm rot="2700000">
                <a:off x="3884473" y="2091871"/>
                <a:ext cx="1437890" cy="1437892"/>
                <a:chOff x="4748213" y="2079625"/>
                <a:chExt cx="2695576" cy="2695576"/>
              </a:xfrm>
              <a:grpFill/>
            </p:grpSpPr>
            <p:sp>
              <p:nvSpPr>
                <p:cNvPr id="55" name="Freeform: Shape 37"/>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 name="Freeform: Shape 38"/>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7" name="Freeform: Shape 39"/>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8" name="Freeform: Shape 40"/>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 name="Freeform: Shape 41"/>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 name="Freeform: Shape 42"/>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1" name="Freeform: Shape 43"/>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2" name="Freeform: Shape 44"/>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17" name="Group 10"/>
              <p:cNvGrpSpPr/>
              <p:nvPr/>
            </p:nvGrpSpPr>
            <p:grpSpPr>
              <a:xfrm rot="2700000">
                <a:off x="3898328" y="3740561"/>
                <a:ext cx="1437890" cy="1437892"/>
                <a:chOff x="4748213" y="2079625"/>
                <a:chExt cx="2695576" cy="2695576"/>
              </a:xfrm>
              <a:grpFill/>
            </p:grpSpPr>
            <p:sp>
              <p:nvSpPr>
                <p:cNvPr id="7" name="Freeform: Shape 29"/>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8" name="Freeform: Shape 30"/>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9" name="Freeform: Shape 31"/>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0" name="Freeform: Shape 32"/>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1" name="Freeform: Shape 33"/>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2" name="Freeform: Shape 34"/>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3" name="Freeform: Shape 35"/>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4" name="Freeform: Shape 36"/>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22" name="Group 11"/>
              <p:cNvGrpSpPr/>
              <p:nvPr/>
            </p:nvGrpSpPr>
            <p:grpSpPr>
              <a:xfrm rot="2700000">
                <a:off x="5548682" y="2091870"/>
                <a:ext cx="1437890" cy="1437892"/>
                <a:chOff x="4748213" y="2079625"/>
                <a:chExt cx="2695576" cy="2695576"/>
              </a:xfrm>
              <a:grpFill/>
            </p:grpSpPr>
            <p:sp>
              <p:nvSpPr>
                <p:cNvPr id="39" name="Freeform: Shape 21"/>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0" name="Freeform: Shape 22"/>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1" name="Freeform: Shape 23"/>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2" name="Freeform: Shape 24"/>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3" name="Freeform: Shape 25"/>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4" name="Freeform: Shape 26"/>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5" name="Freeform: Shape 27"/>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9" name="Freeform: Shape 28"/>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27" name="Group 12"/>
              <p:cNvGrpSpPr/>
              <p:nvPr/>
            </p:nvGrpSpPr>
            <p:grpSpPr>
              <a:xfrm rot="2700000">
                <a:off x="5560453" y="3740559"/>
                <a:ext cx="1437890" cy="1437892"/>
                <a:chOff x="4748213" y="2079625"/>
                <a:chExt cx="2695576" cy="2695576"/>
              </a:xfrm>
              <a:grpFill/>
            </p:grpSpPr>
            <p:sp>
              <p:nvSpPr>
                <p:cNvPr id="31" name="Freeform: Shape 13"/>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2" name="Freeform: Shape 14"/>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3" name="Freeform: Shape 15"/>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4" name="Freeform: Shape 16"/>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5" name="Freeform: Shape 17"/>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6" name="Freeform: Shape 18"/>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7" name="Freeform: Shape 19"/>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8" name="Freeform: Shape 20"/>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sp>
          <p:nvSpPr>
            <p:cNvPr id="23" name="TextBox 5"/>
            <p:cNvSpPr txBox="1"/>
            <p:nvPr/>
          </p:nvSpPr>
          <p:spPr>
            <a:xfrm>
              <a:off x="4645089" y="2397473"/>
              <a:ext cx="607859" cy="646331"/>
            </a:xfrm>
            <a:prstGeom prst="rect">
              <a:avLst/>
            </a:prstGeom>
            <a:noFill/>
          </p:spPr>
          <p:txBody>
            <a:bodyPr wrap="none">
              <a:normAutofit fontScale="90000" lnSpcReduction="20000"/>
            </a:bodyPr>
            <a:lstStyle/>
            <a:p>
              <a:r>
                <a:rPr lang="en-US" sz="4800" dirty="0">
                  <a:solidFill>
                    <a:schemeClr val="tx1">
                      <a:lumMod val="65000"/>
                      <a:lumOff val="35000"/>
                    </a:schemeClr>
                  </a:solidFill>
                  <a:latin typeface="微软雅黑" charset="-122"/>
                  <a:ea typeface="微软雅黑" charset="-122"/>
                </a:rPr>
                <a:t>01</a:t>
              </a:r>
            </a:p>
          </p:txBody>
        </p:sp>
        <p:sp>
          <p:nvSpPr>
            <p:cNvPr id="24" name="TextBox 6"/>
            <p:cNvSpPr txBox="1"/>
            <p:nvPr/>
          </p:nvSpPr>
          <p:spPr>
            <a:xfrm>
              <a:off x="6825771" y="2358722"/>
              <a:ext cx="663964"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02</a:t>
              </a:r>
            </a:p>
          </p:txBody>
        </p:sp>
        <p:sp>
          <p:nvSpPr>
            <p:cNvPr id="25" name="TextBox 7"/>
            <p:cNvSpPr txBox="1"/>
            <p:nvPr/>
          </p:nvSpPr>
          <p:spPr>
            <a:xfrm>
              <a:off x="6857276" y="4579207"/>
              <a:ext cx="662361"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04</a:t>
              </a:r>
            </a:p>
          </p:txBody>
        </p:sp>
        <p:sp>
          <p:nvSpPr>
            <p:cNvPr id="26" name="TextBox 8"/>
            <p:cNvSpPr txBox="1"/>
            <p:nvPr/>
          </p:nvSpPr>
          <p:spPr>
            <a:xfrm>
              <a:off x="4671070" y="4641692"/>
              <a:ext cx="676788"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03</a:t>
              </a:r>
            </a:p>
          </p:txBody>
        </p:sp>
      </p:grpSp>
      <p:sp>
        <p:nvSpPr>
          <p:cNvPr id="11" name="Rectangle 51"/>
          <p:cNvSpPr/>
          <p:nvPr/>
        </p:nvSpPr>
        <p:spPr bwMode="auto">
          <a:xfrm>
            <a:off x="3021970" y="1761816"/>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01</a:t>
            </a:r>
          </a:p>
        </p:txBody>
      </p:sp>
      <p:sp>
        <p:nvSpPr>
          <p:cNvPr id="12" name="Rectangle 52"/>
          <p:cNvSpPr/>
          <p:nvPr/>
        </p:nvSpPr>
        <p:spPr bwMode="auto">
          <a:xfrm>
            <a:off x="8623503" y="1761816"/>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dirty="0">
                <a:solidFill>
                  <a:schemeClr val="bg1"/>
                </a:solidFill>
                <a:latin typeface="微软雅黑" charset="-122"/>
                <a:ea typeface="微软雅黑" charset="-122"/>
              </a:rPr>
              <a:t>02</a:t>
            </a:r>
          </a:p>
        </p:txBody>
      </p:sp>
      <p:sp>
        <p:nvSpPr>
          <p:cNvPr id="13" name="Rectangle 53"/>
          <p:cNvSpPr/>
          <p:nvPr/>
        </p:nvSpPr>
        <p:spPr bwMode="auto">
          <a:xfrm>
            <a:off x="3021970" y="4057722"/>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03</a:t>
            </a:r>
          </a:p>
        </p:txBody>
      </p:sp>
      <p:sp>
        <p:nvSpPr>
          <p:cNvPr id="14" name="Rectangle 54"/>
          <p:cNvSpPr/>
          <p:nvPr/>
        </p:nvSpPr>
        <p:spPr bwMode="auto">
          <a:xfrm>
            <a:off x="8623503" y="4057722"/>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04</a:t>
            </a:r>
          </a:p>
        </p:txBody>
      </p:sp>
      <p:sp>
        <p:nvSpPr>
          <p:cNvPr id="20" name="Rectangle 56"/>
          <p:cNvSpPr/>
          <p:nvPr/>
        </p:nvSpPr>
        <p:spPr>
          <a:xfrm>
            <a:off x="9122856" y="1756953"/>
            <a:ext cx="2390063" cy="526811"/>
          </a:xfrm>
          <a:prstGeom prst="rect">
            <a:avLst/>
          </a:prstGeom>
        </p:spPr>
        <p:txBody>
          <a:bodyPr wrap="square" lIns="480000" anchor="t" anchorCtr="0">
            <a:noAutofit/>
          </a:bodyPr>
          <a:lstStyle/>
          <a:p>
            <a:pPr>
              <a:lnSpc>
                <a:spcPct val="120000"/>
              </a:lnSpc>
            </a:pPr>
            <a:r>
              <a:rPr lang="zh-CN" altLang="en-US" sz="1200" b="1" dirty="0">
                <a:solidFill>
                  <a:schemeClr val="tx1">
                    <a:lumMod val="75000"/>
                    <a:lumOff val="25000"/>
                  </a:schemeClr>
                </a:solidFill>
                <a:latin typeface="微软雅黑" charset="-122"/>
                <a:ea typeface="微软雅黑" charset="-122"/>
              </a:rPr>
              <a:t>更关注满足员工的情绪要求而不注重工作任务</a:t>
            </a:r>
          </a:p>
        </p:txBody>
      </p:sp>
      <p:sp>
        <p:nvSpPr>
          <p:cNvPr id="18" name="Rectangle 63"/>
          <p:cNvSpPr/>
          <p:nvPr/>
        </p:nvSpPr>
        <p:spPr>
          <a:xfrm>
            <a:off x="355003" y="1855660"/>
            <a:ext cx="2666968" cy="553998"/>
          </a:xfrm>
          <a:prstGeom prst="rect">
            <a:avLst/>
          </a:prstGeom>
        </p:spPr>
        <p:txBody>
          <a:bodyPr wrap="square" rIns="480000" anchor="t" anchorCtr="0">
            <a:norm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关注促进同事之前的友好关系</a:t>
            </a:r>
          </a:p>
        </p:txBody>
      </p:sp>
      <p:sp>
        <p:nvSpPr>
          <p:cNvPr id="56" name="Rectangle 66"/>
          <p:cNvSpPr/>
          <p:nvPr/>
        </p:nvSpPr>
        <p:spPr>
          <a:xfrm>
            <a:off x="4798282" y="5934431"/>
            <a:ext cx="2390063" cy="526811"/>
          </a:xfrm>
          <a:prstGeom prst="rect">
            <a:avLst/>
          </a:prstGeom>
        </p:spPr>
        <p:txBody>
          <a:bodyPr wrap="square" lIns="480000" anchor="t" anchorCtr="0">
            <a:noAutofit/>
          </a:bodyPr>
          <a:lstStyle/>
          <a:p>
            <a:pPr algn="ctr">
              <a:lnSpc>
                <a:spcPct val="120000"/>
              </a:lnSpc>
            </a:pPr>
            <a:r>
              <a:rPr lang="zh-CN" altLang="en-US" sz="1200" b="1" dirty="0">
                <a:solidFill>
                  <a:schemeClr val="tx1">
                    <a:lumMod val="75000"/>
                    <a:lumOff val="25000"/>
                  </a:schemeClr>
                </a:solidFill>
                <a:latin typeface="微软雅黑" charset="-122"/>
                <a:ea typeface="微软雅黑" charset="-122"/>
              </a:rPr>
              <a:t>奖励员工时将个人特点与工作绩效同等对待</a:t>
            </a:r>
          </a:p>
        </p:txBody>
      </p:sp>
      <p:sp>
        <p:nvSpPr>
          <p:cNvPr id="63" name="Rectangle 69"/>
          <p:cNvSpPr/>
          <p:nvPr/>
        </p:nvSpPr>
        <p:spPr>
          <a:xfrm>
            <a:off x="9475648" y="4024516"/>
            <a:ext cx="2453659" cy="553998"/>
          </a:xfrm>
          <a:prstGeom prst="rect">
            <a:avLst/>
          </a:prstGeom>
        </p:spPr>
        <p:txBody>
          <a:bodyPr wrap="square" rIns="480000" anchor="t" anchorCtr="0">
            <a:normAutofit/>
          </a:bodyPr>
          <a:lstStyle/>
          <a:p>
            <a:pPr>
              <a:lnSpc>
                <a:spcPct val="120000"/>
              </a:lnSpc>
            </a:pPr>
            <a:r>
              <a:rPr lang="zh-CN" altLang="en-US" sz="1200" b="1" dirty="0">
                <a:solidFill>
                  <a:schemeClr val="tx1">
                    <a:lumMod val="75000"/>
                    <a:lumOff val="25000"/>
                  </a:schemeClr>
                </a:solidFill>
                <a:latin typeface="微软雅黑" charset="-122"/>
                <a:ea typeface="微软雅黑" charset="-122"/>
              </a:rPr>
              <a:t>不放过正想反馈的机会，并避免与绩效有关的冲突</a:t>
            </a:r>
          </a:p>
        </p:txBody>
      </p:sp>
      <p:sp>
        <p:nvSpPr>
          <p:cNvPr id="65" name="TextBox 64"/>
          <p:cNvSpPr txBox="1"/>
          <p:nvPr/>
        </p:nvSpPr>
        <p:spPr>
          <a:xfrm>
            <a:off x="5647764" y="2990614"/>
            <a:ext cx="1000461" cy="631904"/>
          </a:xfrm>
          <a:prstGeom prst="rect">
            <a:avLst/>
          </a:prstGeom>
          <a:noFill/>
        </p:spPr>
        <p:txBody>
          <a:bodyPr wrap="square" rtlCol="0">
            <a:spAutoFit/>
          </a:bodyPr>
          <a:lstStyle/>
          <a:p>
            <a:pPr>
              <a:lnSpc>
                <a:spcPct val="80000"/>
              </a:lnSpc>
            </a:pPr>
            <a:r>
              <a:rPr lang="en-US" altLang="zh-CN" sz="4300" dirty="0">
                <a:solidFill>
                  <a:schemeClr val="tx1">
                    <a:lumMod val="65000"/>
                    <a:lumOff val="35000"/>
                  </a:schemeClr>
                </a:solidFill>
                <a:latin typeface="微软雅黑" charset="-122"/>
                <a:ea typeface="微软雅黑" charset="-122"/>
              </a:rPr>
              <a:t>05</a:t>
            </a:r>
            <a:endParaRPr lang="zh-CN" altLang="en-US" sz="4300" dirty="0">
              <a:solidFill>
                <a:schemeClr val="tx1">
                  <a:lumMod val="65000"/>
                  <a:lumOff val="35000"/>
                </a:schemeClr>
              </a:solidFill>
              <a:latin typeface="微软雅黑" charset="-122"/>
              <a:ea typeface="微软雅黑" charset="-122"/>
            </a:endParaRPr>
          </a:p>
        </p:txBody>
      </p:sp>
      <p:sp>
        <p:nvSpPr>
          <p:cNvPr id="66" name="Rectangle 69"/>
          <p:cNvSpPr/>
          <p:nvPr/>
        </p:nvSpPr>
        <p:spPr>
          <a:xfrm>
            <a:off x="-10800" y="3940245"/>
            <a:ext cx="3055223"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注重和关心员工各方面的需求，并努力使员工“高兴”，如在生产安全、附加福利、平衡家庭与工作等方面</a:t>
            </a:r>
          </a:p>
        </p:txBody>
      </p:sp>
      <p:sp>
        <p:nvSpPr>
          <p:cNvPr id="67" name="Rectangle 52"/>
          <p:cNvSpPr/>
          <p:nvPr/>
        </p:nvSpPr>
        <p:spPr bwMode="auto">
          <a:xfrm>
            <a:off x="5849823" y="5388936"/>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dirty="0">
                <a:solidFill>
                  <a:schemeClr val="bg1"/>
                </a:solidFill>
                <a:latin typeface="微软雅黑" charset="-122"/>
                <a:ea typeface="微软雅黑" charset="-122"/>
              </a:rPr>
              <a:t>05</a:t>
            </a:r>
          </a:p>
        </p:txBody>
      </p:sp>
      <p:sp>
        <p:nvSpPr>
          <p:cNvPr id="68" name="TextBox 67"/>
          <p:cNvSpPr txBox="1"/>
          <p:nvPr/>
        </p:nvSpPr>
        <p:spPr>
          <a:xfrm>
            <a:off x="225922" y="839095"/>
            <a:ext cx="2420459" cy="584775"/>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在员工之间及管理者与员工之间建立和谐的关系</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6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2082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亲和型班组长</a:t>
            </a:r>
          </a:p>
        </p:txBody>
      </p:sp>
      <p:sp>
        <p:nvSpPr>
          <p:cNvPr id="2" name="Rectangle 5"/>
          <p:cNvSpPr/>
          <p:nvPr/>
        </p:nvSpPr>
        <p:spPr>
          <a:xfrm>
            <a:off x="3" y="2612220"/>
            <a:ext cx="5042511" cy="2211405"/>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dirty="0">
              <a:solidFill>
                <a:prstClr val="white"/>
              </a:solidFill>
              <a:latin typeface="微软雅黑" charset="-122"/>
              <a:ea typeface="微软雅黑" charset="-122"/>
            </a:endParaRPr>
          </a:p>
        </p:txBody>
      </p:sp>
      <p:sp>
        <p:nvSpPr>
          <p:cNvPr id="13" name="Text Placeholder 6"/>
          <p:cNvSpPr txBox="1"/>
          <p:nvPr/>
        </p:nvSpPr>
        <p:spPr>
          <a:xfrm>
            <a:off x="0" y="3298765"/>
            <a:ext cx="4539727" cy="882427"/>
          </a:xfrm>
          <a:prstGeom prst="rect">
            <a:avLst/>
          </a:prstGeom>
        </p:spPr>
        <p:txBody>
          <a:bodyPr>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gn="ctr">
              <a:lnSpc>
                <a:spcPct val="120000"/>
              </a:lnSpc>
              <a:spcBef>
                <a:spcPts val="0"/>
              </a:spcBef>
              <a:buNone/>
              <a:defRPr/>
            </a:pPr>
            <a:r>
              <a:rPr lang="zh-CN" altLang="en-US" sz="1600" dirty="0">
                <a:solidFill>
                  <a:prstClr val="white"/>
                </a:solidFill>
                <a:latin typeface="微软雅黑" charset="-122"/>
                <a:ea typeface="微软雅黑" charset="-122"/>
              </a:rPr>
              <a:t>亲和型管理者首先关注的是员工的心情是否愉快而不是目标</a:t>
            </a:r>
            <a:endParaRPr lang="en-US" altLang="zh-CN" sz="1600" dirty="0">
              <a:solidFill>
                <a:prstClr val="white"/>
              </a:solidFill>
              <a:latin typeface="微软雅黑" charset="-122"/>
              <a:ea typeface="微软雅黑" charset="-122"/>
            </a:endParaRPr>
          </a:p>
          <a:p>
            <a:pPr marL="0" indent="0" algn="ctr">
              <a:lnSpc>
                <a:spcPct val="120000"/>
              </a:lnSpc>
              <a:spcBef>
                <a:spcPts val="0"/>
              </a:spcBef>
              <a:buNone/>
              <a:defRPr/>
            </a:pPr>
            <a:r>
              <a:rPr lang="zh-CN" altLang="en-US" sz="1600" dirty="0">
                <a:solidFill>
                  <a:prstClr val="white"/>
                </a:solidFill>
                <a:latin typeface="微软雅黑" charset="-122"/>
                <a:ea typeface="微软雅黑" charset="-122"/>
              </a:rPr>
              <a:t>在压力很大时往往采取民主法</a:t>
            </a:r>
            <a:endParaRPr sz="1600" dirty="0">
              <a:solidFill>
                <a:prstClr val="white"/>
              </a:solidFill>
              <a:latin typeface="微软雅黑" charset="-122"/>
              <a:ea typeface="微软雅黑" charset="-122"/>
            </a:endParaRPr>
          </a:p>
        </p:txBody>
      </p:sp>
      <p:pic>
        <p:nvPicPr>
          <p:cNvPr id="14" name="图片占位符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Effect>
                      <a14:saturation sat="0"/>
                    </a14:imgEffect>
                  </a14:imgLayer>
                </a14:imgProps>
              </a:ext>
              <a:ext uri="{28A0092B-C50C-407E-A947-70E740481C1C}">
                <a14:useLocalDpi xmlns:a14="http://schemas.microsoft.com/office/drawing/2010/main" val="0"/>
              </a:ext>
            </a:extLst>
          </a:blip>
          <a:srcRect l="13623" r="13623"/>
          <a:stretch>
            <a:fillRect/>
          </a:stretch>
        </p:blipFill>
        <p:spPr>
          <a:xfrm>
            <a:off x="4493420" y="2077941"/>
            <a:ext cx="3200400" cy="3200400"/>
          </a:xfrm>
          <a:prstGeom prst="ellipse">
            <a:avLst/>
          </a:prstGeom>
          <a:ln w="76200">
            <a:solidFill>
              <a:srgbClr val="4756A4"/>
            </a:solidFill>
          </a:ln>
        </p:spPr>
      </p:pic>
      <p:sp>
        <p:nvSpPr>
          <p:cNvPr id="25" name="文本框 24"/>
          <p:cNvSpPr txBox="1">
            <a:spLocks noChangeArrowheads="1"/>
          </p:cNvSpPr>
          <p:nvPr/>
        </p:nvSpPr>
        <p:spPr bwMode="auto">
          <a:xfrm>
            <a:off x="8285480" y="2269490"/>
            <a:ext cx="317246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200" b="1" dirty="0">
                <a:solidFill>
                  <a:schemeClr val="tx1">
                    <a:lumMod val="75000"/>
                    <a:lumOff val="25000"/>
                  </a:schemeClr>
                </a:solidFill>
                <a:latin typeface="微软雅黑" charset="-122"/>
                <a:ea typeface="微软雅黑" charset="-122"/>
              </a:rPr>
              <a:t>当权威型、民主型、教练型并用时</a:t>
            </a:r>
            <a:endParaRPr lang="en-US" altLang="zh-CN" sz="1200" b="1" dirty="0">
              <a:solidFill>
                <a:schemeClr val="tx1">
                  <a:lumMod val="75000"/>
                  <a:lumOff val="25000"/>
                </a:schemeClr>
              </a:solidFill>
              <a:latin typeface="微软雅黑" charset="-122"/>
              <a:ea typeface="微软雅黑" charset="-122"/>
            </a:endParaRPr>
          </a:p>
          <a:p>
            <a:pPr>
              <a:lnSpc>
                <a:spcPct val="130000"/>
              </a:lnSpc>
            </a:pPr>
            <a:r>
              <a:rPr lang="zh-CN" altLang="en-US" sz="1200" b="1" dirty="0">
                <a:solidFill>
                  <a:schemeClr val="tx1">
                    <a:lumMod val="75000"/>
                    <a:lumOff val="25000"/>
                  </a:schemeClr>
                </a:solidFill>
                <a:latin typeface="微软雅黑" charset="-122"/>
                <a:ea typeface="微软雅黑" charset="-122"/>
              </a:rPr>
              <a:t>当员工绩效表现适度且进行例行工作时</a:t>
            </a:r>
            <a:endParaRPr lang="en-US" altLang="zh-CN" sz="1200" b="1" dirty="0">
              <a:solidFill>
                <a:schemeClr val="tx1">
                  <a:lumMod val="75000"/>
                  <a:lumOff val="25000"/>
                </a:schemeClr>
              </a:solidFill>
              <a:latin typeface="微软雅黑" charset="-122"/>
              <a:ea typeface="微软雅黑" charset="-122"/>
            </a:endParaRPr>
          </a:p>
          <a:p>
            <a:pPr>
              <a:lnSpc>
                <a:spcPct val="130000"/>
              </a:lnSpc>
            </a:pPr>
            <a:r>
              <a:rPr lang="zh-CN" altLang="en-US" sz="1200" b="1" dirty="0">
                <a:solidFill>
                  <a:schemeClr val="tx1">
                    <a:lumMod val="75000"/>
                    <a:lumOff val="25000"/>
                  </a:schemeClr>
                </a:solidFill>
                <a:latin typeface="微软雅黑" charset="-122"/>
                <a:ea typeface="微软雅黑" charset="-122"/>
              </a:rPr>
              <a:t>当提供个人帮助时</a:t>
            </a:r>
            <a:endParaRPr lang="en-US" altLang="zh-CN" sz="1200" b="1" dirty="0">
              <a:solidFill>
                <a:schemeClr val="tx1">
                  <a:lumMod val="75000"/>
                  <a:lumOff val="25000"/>
                </a:schemeClr>
              </a:solidFill>
              <a:latin typeface="微软雅黑" charset="-122"/>
              <a:ea typeface="微软雅黑" charset="-122"/>
            </a:endParaRPr>
          </a:p>
          <a:p>
            <a:pPr>
              <a:lnSpc>
                <a:spcPct val="130000"/>
              </a:lnSpc>
            </a:pPr>
            <a:r>
              <a:rPr lang="zh-CN" altLang="en-US" sz="1200" b="1" dirty="0">
                <a:solidFill>
                  <a:schemeClr val="tx1">
                    <a:lumMod val="75000"/>
                    <a:lumOff val="25000"/>
                  </a:schemeClr>
                </a:solidFill>
                <a:latin typeface="微软雅黑" charset="-122"/>
                <a:ea typeface="微软雅黑" charset="-122"/>
              </a:rPr>
              <a:t>当由不同类型的、有冲突的人组成团队时</a:t>
            </a:r>
          </a:p>
        </p:txBody>
      </p:sp>
      <p:sp>
        <p:nvSpPr>
          <p:cNvPr id="45" name="文本框 44"/>
          <p:cNvSpPr txBox="1">
            <a:spLocks noChangeArrowheads="1"/>
          </p:cNvSpPr>
          <p:nvPr/>
        </p:nvSpPr>
        <p:spPr bwMode="auto">
          <a:xfrm>
            <a:off x="8274722" y="4023100"/>
            <a:ext cx="4042784"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200" b="1" dirty="0">
                <a:solidFill>
                  <a:schemeClr val="tx1">
                    <a:lumMod val="75000"/>
                    <a:lumOff val="25000"/>
                  </a:schemeClr>
                </a:solidFill>
                <a:latin typeface="微软雅黑" charset="-122"/>
                <a:ea typeface="微软雅黑" charset="-122"/>
              </a:rPr>
              <a:t>当员工绩效不佳、需要指导性反馈来纠正时</a:t>
            </a:r>
            <a:endParaRPr lang="en-US" altLang="zh-CN" sz="1200" b="1" dirty="0">
              <a:solidFill>
                <a:schemeClr val="tx1">
                  <a:lumMod val="75000"/>
                  <a:lumOff val="25000"/>
                </a:schemeClr>
              </a:solidFill>
              <a:latin typeface="微软雅黑" charset="-122"/>
              <a:ea typeface="微软雅黑" charset="-122"/>
            </a:endParaRPr>
          </a:p>
          <a:p>
            <a:pPr>
              <a:lnSpc>
                <a:spcPct val="130000"/>
              </a:lnSpc>
            </a:pPr>
            <a:r>
              <a:rPr lang="zh-CN" altLang="en-US" sz="1200" b="1" dirty="0">
                <a:solidFill>
                  <a:schemeClr val="tx1">
                    <a:lumMod val="75000"/>
                    <a:lumOff val="25000"/>
                  </a:schemeClr>
                </a:solidFill>
                <a:latin typeface="微软雅黑" charset="-122"/>
                <a:ea typeface="微软雅黑" charset="-122"/>
              </a:rPr>
              <a:t>当处于危机或复杂情况、需要清晰的方向和控制时</a:t>
            </a:r>
            <a:endParaRPr lang="en-US" altLang="zh-CN" sz="1200" b="1" dirty="0">
              <a:solidFill>
                <a:schemeClr val="tx1">
                  <a:lumMod val="75000"/>
                  <a:lumOff val="25000"/>
                </a:schemeClr>
              </a:solidFill>
              <a:latin typeface="微软雅黑" charset="-122"/>
              <a:ea typeface="微软雅黑" charset="-122"/>
            </a:endParaRPr>
          </a:p>
          <a:p>
            <a:pPr>
              <a:lnSpc>
                <a:spcPct val="130000"/>
              </a:lnSpc>
            </a:pPr>
            <a:r>
              <a:rPr lang="zh-CN" altLang="en-US" sz="1200" b="1" dirty="0">
                <a:solidFill>
                  <a:schemeClr val="tx1">
                    <a:lumMod val="75000"/>
                    <a:lumOff val="25000"/>
                  </a:schemeClr>
                </a:solidFill>
                <a:latin typeface="微软雅黑" charset="-122"/>
                <a:ea typeface="微软雅黑" charset="-122"/>
              </a:rPr>
              <a:t>当员工是以任务为导向且对管理者建立友谊不感兴趣时</a:t>
            </a:r>
          </a:p>
        </p:txBody>
      </p:sp>
      <p:sp>
        <p:nvSpPr>
          <p:cNvPr id="4" name="椭圆 3"/>
          <p:cNvSpPr/>
          <p:nvPr/>
        </p:nvSpPr>
        <p:spPr>
          <a:xfrm>
            <a:off x="6891151" y="2264590"/>
            <a:ext cx="1175657" cy="1175657"/>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6891151" y="3826254"/>
            <a:ext cx="1175657" cy="1175657"/>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176652" y="2590808"/>
            <a:ext cx="599440" cy="521970"/>
          </a:xfrm>
          <a:prstGeom prst="rect">
            <a:avLst/>
          </a:prstGeom>
          <a:noFill/>
        </p:spPr>
        <p:txBody>
          <a:bodyPr wrap="none" rtlCol="0">
            <a:spAutoFit/>
          </a:bodyPr>
          <a:lstStyle/>
          <a:p>
            <a:r>
              <a:rPr lang="en-US" altLang="zh-CN" sz="2800">
                <a:solidFill>
                  <a:schemeClr val="bg1"/>
                </a:solidFill>
                <a:latin typeface="微软雅黑" charset="-122"/>
                <a:ea typeface="微软雅黑" charset="-122"/>
              </a:rPr>
              <a:t>01</a:t>
            </a:r>
            <a:endParaRPr lang="zh-CN" altLang="en-US" sz="2800">
              <a:solidFill>
                <a:schemeClr val="bg1"/>
              </a:solidFill>
              <a:latin typeface="微软雅黑" charset="-122"/>
              <a:ea typeface="微软雅黑" charset="-122"/>
            </a:endParaRPr>
          </a:p>
        </p:txBody>
      </p:sp>
      <p:sp>
        <p:nvSpPr>
          <p:cNvPr id="49" name="文本框 48"/>
          <p:cNvSpPr txBox="1"/>
          <p:nvPr/>
        </p:nvSpPr>
        <p:spPr>
          <a:xfrm>
            <a:off x="7176652" y="4152472"/>
            <a:ext cx="599440" cy="521970"/>
          </a:xfrm>
          <a:prstGeom prst="rect">
            <a:avLst/>
          </a:prstGeom>
          <a:noFill/>
        </p:spPr>
        <p:txBody>
          <a:bodyPr wrap="none" rtlCol="0">
            <a:spAutoFit/>
          </a:bodyPr>
          <a:lstStyle/>
          <a:p>
            <a:r>
              <a:rPr lang="en-US" altLang="zh-CN" sz="2800">
                <a:solidFill>
                  <a:schemeClr val="bg1"/>
                </a:solidFill>
                <a:latin typeface="微软雅黑" charset="-122"/>
                <a:ea typeface="微软雅黑" charset="-122"/>
              </a:rPr>
              <a:t>02</a:t>
            </a:r>
            <a:endParaRPr lang="zh-CN" altLang="en-US" sz="2800">
              <a:solidFill>
                <a:schemeClr val="bg1"/>
              </a:solidFill>
              <a:latin typeface="微软雅黑" charset="-122"/>
              <a:ea typeface="微软雅黑"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5" grpId="0"/>
      <p:bldP spid="45" grpId="0"/>
      <p:bldP spid="4" grpId="0" bldLvl="0" animBg="1"/>
      <p:bldP spid="3" grpId="0" bldLvl="0" animBg="1"/>
      <p:bldP spid="5"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2082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指标型班组长</a:t>
            </a:r>
          </a:p>
        </p:txBody>
      </p:sp>
      <p:grpSp>
        <p:nvGrpSpPr>
          <p:cNvPr id="2" name="Group 3"/>
          <p:cNvGrpSpPr/>
          <p:nvPr/>
        </p:nvGrpSpPr>
        <p:grpSpPr>
          <a:xfrm>
            <a:off x="3993258" y="1155722"/>
            <a:ext cx="4176465" cy="4139861"/>
            <a:chOff x="4007765" y="1772811"/>
            <a:chExt cx="4176465" cy="4139861"/>
          </a:xfr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grpSp>
          <p:nvGrpSpPr>
            <p:cNvPr id="4" name="Group 4"/>
            <p:cNvGrpSpPr/>
            <p:nvPr/>
          </p:nvGrpSpPr>
          <p:grpSpPr>
            <a:xfrm>
              <a:off x="4007765" y="1772811"/>
              <a:ext cx="4176465" cy="4139861"/>
              <a:chOff x="3884472" y="2091871"/>
              <a:chExt cx="3113872" cy="3086581"/>
            </a:xfrm>
            <a:grpFill/>
          </p:grpSpPr>
          <p:grpSp>
            <p:nvGrpSpPr>
              <p:cNvPr id="10" name="Group 9"/>
              <p:cNvGrpSpPr/>
              <p:nvPr/>
            </p:nvGrpSpPr>
            <p:grpSpPr>
              <a:xfrm rot="2700000">
                <a:off x="3884473" y="2091871"/>
                <a:ext cx="1437890" cy="1437892"/>
                <a:chOff x="4748213" y="2079625"/>
                <a:chExt cx="2695576" cy="2695576"/>
              </a:xfrm>
              <a:grpFill/>
            </p:grpSpPr>
            <p:sp>
              <p:nvSpPr>
                <p:cNvPr id="55" name="Freeform: Shape 37"/>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 name="Freeform: Shape 38"/>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7" name="Freeform: Shape 39"/>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8" name="Freeform: Shape 40"/>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 name="Freeform: Shape 41"/>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 name="Freeform: Shape 42"/>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1" name="Freeform: Shape 43"/>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62" name="Freeform: Shape 44"/>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15" name="Group 10"/>
              <p:cNvGrpSpPr/>
              <p:nvPr/>
            </p:nvGrpSpPr>
            <p:grpSpPr>
              <a:xfrm rot="2700000">
                <a:off x="3898328" y="3740561"/>
                <a:ext cx="1437890" cy="1437892"/>
                <a:chOff x="4748213" y="2079625"/>
                <a:chExt cx="2695576" cy="2695576"/>
              </a:xfrm>
              <a:grpFill/>
            </p:grpSpPr>
            <p:sp>
              <p:nvSpPr>
                <p:cNvPr id="7" name="Freeform: Shape 29"/>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8" name="Freeform: Shape 30"/>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9" name="Freeform: Shape 31"/>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0" name="Freeform: Shape 32"/>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1" name="Freeform: Shape 33"/>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2" name="Freeform: Shape 34"/>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3" name="Freeform: Shape 35"/>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54" name="Freeform: Shape 36"/>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16" name="Group 11"/>
              <p:cNvGrpSpPr/>
              <p:nvPr/>
            </p:nvGrpSpPr>
            <p:grpSpPr>
              <a:xfrm rot="2700000">
                <a:off x="5548682" y="2091870"/>
                <a:ext cx="1437890" cy="1437892"/>
                <a:chOff x="4748213" y="2079625"/>
                <a:chExt cx="2695576" cy="2695576"/>
              </a:xfrm>
              <a:grpFill/>
            </p:grpSpPr>
            <p:sp>
              <p:nvSpPr>
                <p:cNvPr id="39" name="Freeform: Shape 21"/>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0" name="Freeform: Shape 22"/>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1" name="Freeform: Shape 23"/>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2" name="Freeform: Shape 24"/>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3" name="Freeform: Shape 25"/>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4" name="Freeform: Shape 26"/>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45" name="Freeform: Shape 27"/>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9" name="Freeform: Shape 28"/>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nvGrpSpPr>
              <p:cNvPr id="17" name="Group 12"/>
              <p:cNvGrpSpPr/>
              <p:nvPr/>
            </p:nvGrpSpPr>
            <p:grpSpPr>
              <a:xfrm rot="2700000">
                <a:off x="5560453" y="3740559"/>
                <a:ext cx="1437890" cy="1437892"/>
                <a:chOff x="4748213" y="2079625"/>
                <a:chExt cx="2695576" cy="2695576"/>
              </a:xfrm>
              <a:grpFill/>
            </p:grpSpPr>
            <p:sp>
              <p:nvSpPr>
                <p:cNvPr id="31" name="Freeform: Shape 13"/>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2" name="Freeform: Shape 14"/>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3" name="Freeform: Shape 15"/>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4" name="Freeform: Shape 16"/>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5" name="Freeform: Shape 17"/>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6" name="Freeform: Shape 18"/>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7" name="Freeform: Shape 19"/>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38" name="Freeform: Shape 20"/>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sp>
          <p:nvSpPr>
            <p:cNvPr id="23" name="TextBox 5"/>
            <p:cNvSpPr txBox="1"/>
            <p:nvPr/>
          </p:nvSpPr>
          <p:spPr>
            <a:xfrm>
              <a:off x="4645089" y="2397473"/>
              <a:ext cx="607859" cy="646331"/>
            </a:xfrm>
            <a:prstGeom prst="rect">
              <a:avLst/>
            </a:prstGeom>
            <a:noFill/>
          </p:spPr>
          <p:txBody>
            <a:bodyPr wrap="none">
              <a:normAutofit fontScale="90000" lnSpcReduction="20000"/>
            </a:bodyPr>
            <a:lstStyle/>
            <a:p>
              <a:r>
                <a:rPr lang="en-US" sz="4800" dirty="0">
                  <a:solidFill>
                    <a:schemeClr val="tx1">
                      <a:lumMod val="65000"/>
                      <a:lumOff val="35000"/>
                    </a:schemeClr>
                  </a:solidFill>
                  <a:latin typeface="微软雅黑" charset="-122"/>
                  <a:ea typeface="微软雅黑" charset="-122"/>
                </a:rPr>
                <a:t>01</a:t>
              </a:r>
            </a:p>
          </p:txBody>
        </p:sp>
        <p:sp>
          <p:nvSpPr>
            <p:cNvPr id="24" name="TextBox 6"/>
            <p:cNvSpPr txBox="1"/>
            <p:nvPr/>
          </p:nvSpPr>
          <p:spPr>
            <a:xfrm>
              <a:off x="6825771" y="2358722"/>
              <a:ext cx="663964"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02</a:t>
              </a:r>
            </a:p>
          </p:txBody>
        </p:sp>
        <p:sp>
          <p:nvSpPr>
            <p:cNvPr id="25" name="TextBox 7"/>
            <p:cNvSpPr txBox="1"/>
            <p:nvPr/>
          </p:nvSpPr>
          <p:spPr>
            <a:xfrm>
              <a:off x="6857276" y="4579207"/>
              <a:ext cx="662361"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04</a:t>
              </a:r>
            </a:p>
          </p:txBody>
        </p:sp>
        <p:sp>
          <p:nvSpPr>
            <p:cNvPr id="26" name="TextBox 8"/>
            <p:cNvSpPr txBox="1"/>
            <p:nvPr/>
          </p:nvSpPr>
          <p:spPr>
            <a:xfrm>
              <a:off x="4671070" y="4641692"/>
              <a:ext cx="676788" cy="646331"/>
            </a:xfrm>
            <a:prstGeom prst="rect">
              <a:avLst/>
            </a:prstGeom>
            <a:noFill/>
          </p:spPr>
          <p:txBody>
            <a:bodyPr wrap="none">
              <a:normAutofit fontScale="90000" lnSpcReduction="20000"/>
            </a:bodyPr>
            <a:lstStyle/>
            <a:p>
              <a:r>
                <a:rPr lang="en-US" sz="4800">
                  <a:solidFill>
                    <a:schemeClr val="tx1">
                      <a:lumMod val="65000"/>
                      <a:lumOff val="35000"/>
                    </a:schemeClr>
                  </a:solidFill>
                  <a:latin typeface="微软雅黑" charset="-122"/>
                  <a:ea typeface="微软雅黑" charset="-122"/>
                </a:rPr>
                <a:t>03</a:t>
              </a:r>
            </a:p>
          </p:txBody>
        </p:sp>
      </p:grpSp>
      <p:sp>
        <p:nvSpPr>
          <p:cNvPr id="11" name="Rectangle 51"/>
          <p:cNvSpPr/>
          <p:nvPr/>
        </p:nvSpPr>
        <p:spPr bwMode="auto">
          <a:xfrm>
            <a:off x="3021970" y="1761816"/>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01</a:t>
            </a:r>
          </a:p>
        </p:txBody>
      </p:sp>
      <p:sp>
        <p:nvSpPr>
          <p:cNvPr id="12" name="Rectangle 52"/>
          <p:cNvSpPr/>
          <p:nvPr/>
        </p:nvSpPr>
        <p:spPr bwMode="auto">
          <a:xfrm>
            <a:off x="8623503" y="1761816"/>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dirty="0">
                <a:solidFill>
                  <a:schemeClr val="bg1"/>
                </a:solidFill>
                <a:latin typeface="微软雅黑" charset="-122"/>
                <a:ea typeface="微软雅黑" charset="-122"/>
              </a:rPr>
              <a:t>02</a:t>
            </a:r>
          </a:p>
        </p:txBody>
      </p:sp>
      <p:sp>
        <p:nvSpPr>
          <p:cNvPr id="13" name="Rectangle 53"/>
          <p:cNvSpPr/>
          <p:nvPr/>
        </p:nvSpPr>
        <p:spPr bwMode="auto">
          <a:xfrm>
            <a:off x="3021970" y="4057722"/>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03</a:t>
            </a:r>
          </a:p>
        </p:txBody>
      </p:sp>
      <p:sp>
        <p:nvSpPr>
          <p:cNvPr id="14" name="Rectangle 54"/>
          <p:cNvSpPr/>
          <p:nvPr/>
        </p:nvSpPr>
        <p:spPr bwMode="auto">
          <a:xfrm>
            <a:off x="8623503" y="4057722"/>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a:solidFill>
                  <a:schemeClr val="bg1"/>
                </a:solidFill>
                <a:latin typeface="微软雅黑" charset="-122"/>
                <a:ea typeface="微软雅黑" charset="-122"/>
              </a:rPr>
              <a:t>04</a:t>
            </a:r>
          </a:p>
        </p:txBody>
      </p:sp>
      <p:sp>
        <p:nvSpPr>
          <p:cNvPr id="20" name="Rectangle 56"/>
          <p:cNvSpPr/>
          <p:nvPr/>
        </p:nvSpPr>
        <p:spPr>
          <a:xfrm>
            <a:off x="9122856" y="1756953"/>
            <a:ext cx="2390063" cy="526811"/>
          </a:xfrm>
          <a:prstGeom prst="rect">
            <a:avLst/>
          </a:prstGeom>
        </p:spPr>
        <p:txBody>
          <a:bodyPr wrap="square" lIns="480000" anchor="t" anchorCtr="0">
            <a:noAutofit/>
          </a:bodyPr>
          <a:lstStyle/>
          <a:p>
            <a:pPr>
              <a:lnSpc>
                <a:spcPct val="120000"/>
              </a:lnSpc>
            </a:pPr>
            <a:r>
              <a:rPr lang="zh-CN" altLang="en-US" sz="1200" b="1" dirty="0">
                <a:solidFill>
                  <a:schemeClr val="tx1">
                    <a:lumMod val="75000"/>
                    <a:lumOff val="25000"/>
                  </a:schemeClr>
                </a:solidFill>
                <a:latin typeface="微软雅黑" charset="-122"/>
                <a:ea typeface="微软雅黑" charset="-122"/>
              </a:rPr>
              <a:t>担心委派任务后，别人不能以高标准来完成</a:t>
            </a:r>
          </a:p>
        </p:txBody>
      </p:sp>
      <p:sp>
        <p:nvSpPr>
          <p:cNvPr id="18" name="Rectangle 63"/>
          <p:cNvSpPr/>
          <p:nvPr/>
        </p:nvSpPr>
        <p:spPr>
          <a:xfrm>
            <a:off x="355003" y="1855660"/>
            <a:ext cx="2666968" cy="553998"/>
          </a:xfrm>
          <a:prstGeom prst="rect">
            <a:avLst/>
          </a:prstGeom>
        </p:spPr>
        <p:txBody>
          <a:bodyPr wrap="square" rIns="480000" anchor="t" anchorCtr="0">
            <a:norm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树立榜样，期望他人能了解树立榜样的原则</a:t>
            </a:r>
          </a:p>
        </p:txBody>
      </p:sp>
      <p:sp>
        <p:nvSpPr>
          <p:cNvPr id="56" name="Rectangle 66"/>
          <p:cNvSpPr/>
          <p:nvPr/>
        </p:nvSpPr>
        <p:spPr>
          <a:xfrm>
            <a:off x="4798282" y="5934431"/>
            <a:ext cx="2390063" cy="526811"/>
          </a:xfrm>
          <a:prstGeom prst="rect">
            <a:avLst/>
          </a:prstGeom>
        </p:spPr>
        <p:txBody>
          <a:bodyPr wrap="square" lIns="480000" anchor="t" anchorCtr="0">
            <a:noAutofit/>
          </a:bodyPr>
          <a:lstStyle/>
          <a:p>
            <a:pPr algn="ctr">
              <a:lnSpc>
                <a:spcPct val="120000"/>
              </a:lnSpc>
            </a:pPr>
            <a:r>
              <a:rPr lang="zh-CN" altLang="en-US" sz="1200" b="1" dirty="0">
                <a:solidFill>
                  <a:schemeClr val="tx1">
                    <a:lumMod val="75000"/>
                    <a:lumOff val="25000"/>
                  </a:schemeClr>
                </a:solidFill>
                <a:latin typeface="微软雅黑" charset="-122"/>
                <a:ea typeface="微软雅黑" charset="-122"/>
              </a:rPr>
              <a:t>只有在影响紧急任务时才与他人协调</a:t>
            </a:r>
          </a:p>
        </p:txBody>
      </p:sp>
      <p:sp>
        <p:nvSpPr>
          <p:cNvPr id="63" name="Rectangle 69"/>
          <p:cNvSpPr/>
          <p:nvPr/>
        </p:nvSpPr>
        <p:spPr>
          <a:xfrm>
            <a:off x="9475648" y="4024516"/>
            <a:ext cx="2453659" cy="553998"/>
          </a:xfrm>
          <a:prstGeom prst="rect">
            <a:avLst/>
          </a:prstGeom>
        </p:spPr>
        <p:txBody>
          <a:bodyPr wrap="square" rIns="480000" anchor="t" anchorCtr="0">
            <a:normAutofit/>
          </a:bodyPr>
          <a:lstStyle/>
          <a:p>
            <a:pPr>
              <a:lnSpc>
                <a:spcPct val="120000"/>
              </a:lnSpc>
            </a:pPr>
            <a:r>
              <a:rPr lang="zh-CN" altLang="en-US" sz="1200" b="1" dirty="0">
                <a:solidFill>
                  <a:schemeClr val="tx1">
                    <a:lumMod val="75000"/>
                    <a:lumOff val="25000"/>
                  </a:schemeClr>
                </a:solidFill>
                <a:latin typeface="微软雅黑" charset="-122"/>
                <a:ea typeface="微软雅黑" charset="-122"/>
              </a:rPr>
              <a:t>不同情绩效差的员工，不帮助和指导有困难的员工</a:t>
            </a:r>
          </a:p>
        </p:txBody>
      </p:sp>
      <p:sp>
        <p:nvSpPr>
          <p:cNvPr id="65" name="TextBox 64"/>
          <p:cNvSpPr txBox="1"/>
          <p:nvPr/>
        </p:nvSpPr>
        <p:spPr>
          <a:xfrm>
            <a:off x="5647764" y="2990614"/>
            <a:ext cx="1000461" cy="631904"/>
          </a:xfrm>
          <a:prstGeom prst="rect">
            <a:avLst/>
          </a:prstGeom>
          <a:noFill/>
        </p:spPr>
        <p:txBody>
          <a:bodyPr wrap="square" rtlCol="0">
            <a:spAutoFit/>
          </a:bodyPr>
          <a:lstStyle/>
          <a:p>
            <a:pPr>
              <a:lnSpc>
                <a:spcPct val="80000"/>
              </a:lnSpc>
            </a:pPr>
            <a:r>
              <a:rPr lang="en-US" altLang="zh-CN" sz="4300" dirty="0">
                <a:solidFill>
                  <a:schemeClr val="tx1">
                    <a:lumMod val="65000"/>
                    <a:lumOff val="35000"/>
                  </a:schemeClr>
                </a:solidFill>
                <a:latin typeface="微软雅黑" charset="-122"/>
                <a:ea typeface="微软雅黑" charset="-122"/>
              </a:rPr>
              <a:t>05</a:t>
            </a:r>
            <a:endParaRPr lang="zh-CN" altLang="en-US" sz="4300" dirty="0">
              <a:solidFill>
                <a:schemeClr val="tx1">
                  <a:lumMod val="65000"/>
                  <a:lumOff val="35000"/>
                </a:schemeClr>
              </a:solidFill>
              <a:latin typeface="微软雅黑" charset="-122"/>
              <a:ea typeface="微软雅黑" charset="-122"/>
            </a:endParaRPr>
          </a:p>
        </p:txBody>
      </p:sp>
      <p:sp>
        <p:nvSpPr>
          <p:cNvPr id="66" name="Rectangle 69"/>
          <p:cNvSpPr/>
          <p:nvPr/>
        </p:nvSpPr>
        <p:spPr>
          <a:xfrm>
            <a:off x="-10800" y="3940245"/>
            <a:ext cx="3055223"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发现绩效不能实现时不再让他人干，转而自己做</a:t>
            </a:r>
          </a:p>
        </p:txBody>
      </p:sp>
      <p:sp>
        <p:nvSpPr>
          <p:cNvPr id="67" name="Rectangle 52"/>
          <p:cNvSpPr/>
          <p:nvPr/>
        </p:nvSpPr>
        <p:spPr bwMode="auto">
          <a:xfrm>
            <a:off x="5849823" y="5388936"/>
            <a:ext cx="499355" cy="50826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noFill/>
            <a:round/>
          </a:ln>
        </p:spPr>
        <p:txBody>
          <a:bodyPr vert="horz" wrap="none" lIns="121920" tIns="60960" rIns="121920" bIns="60960" anchor="ctr" anchorCtr="1" compatLnSpc="1">
            <a:normAutofit fontScale="87500" lnSpcReduction="10000"/>
          </a:bodyPr>
          <a:lstStyle/>
          <a:p>
            <a:pPr algn="ctr"/>
            <a:r>
              <a:rPr lang="en-US" altLang="zh-CN" sz="3200" dirty="0">
                <a:solidFill>
                  <a:schemeClr val="bg1"/>
                </a:solidFill>
                <a:latin typeface="微软雅黑" charset="-122"/>
                <a:ea typeface="微软雅黑" charset="-122"/>
              </a:rPr>
              <a:t>05</a:t>
            </a:r>
          </a:p>
        </p:txBody>
      </p:sp>
      <p:sp>
        <p:nvSpPr>
          <p:cNvPr id="68" name="TextBox 67"/>
          <p:cNvSpPr txBox="1"/>
          <p:nvPr/>
        </p:nvSpPr>
        <p:spPr>
          <a:xfrm>
            <a:off x="225922" y="839095"/>
            <a:ext cx="2420459"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追求高绩效、高标准</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6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4654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指标型班组长</a:t>
            </a:r>
          </a:p>
        </p:txBody>
      </p:sp>
      <p:grpSp>
        <p:nvGrpSpPr>
          <p:cNvPr id="2" name="组合 12"/>
          <p:cNvGrpSpPr/>
          <p:nvPr/>
        </p:nvGrpSpPr>
        <p:grpSpPr>
          <a:xfrm>
            <a:off x="5544255" y="1739900"/>
            <a:ext cx="5741069" cy="3378200"/>
            <a:chOff x="4350067" y="1304925"/>
            <a:chExt cx="4305802" cy="2533650"/>
          </a:xfrm>
        </p:grpSpPr>
        <p:sp>
          <p:nvSpPr>
            <p:cNvPr id="4" name="Freeform: Shape 12"/>
            <p:cNvSpPr/>
            <p:nvPr/>
          </p:nvSpPr>
          <p:spPr>
            <a:xfrm>
              <a:off x="4350067" y="1304925"/>
              <a:ext cx="2339642" cy="253365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latin typeface="微软雅黑" charset="-122"/>
                <a:ea typeface="微软雅黑" charset="-122"/>
              </a:endParaRPr>
            </a:p>
          </p:txBody>
        </p:sp>
        <p:sp>
          <p:nvSpPr>
            <p:cNvPr id="7" name="Freeform: Shape 13"/>
            <p:cNvSpPr/>
            <p:nvPr/>
          </p:nvSpPr>
          <p:spPr bwMode="auto">
            <a:xfrm>
              <a:off x="5288774" y="2093576"/>
              <a:ext cx="726992" cy="91626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solidFill>
                  <a:schemeClr val="tx1"/>
                </a:solidFill>
                <a:latin typeface="微软雅黑" charset="-122"/>
                <a:ea typeface="微软雅黑" charset="-122"/>
              </a:endParaRPr>
            </a:p>
          </p:txBody>
        </p:sp>
        <p:sp>
          <p:nvSpPr>
            <p:cNvPr id="8" name="TextBox 6"/>
            <p:cNvSpPr txBox="1"/>
            <p:nvPr/>
          </p:nvSpPr>
          <p:spPr>
            <a:xfrm>
              <a:off x="6548463" y="2130013"/>
              <a:ext cx="2107406" cy="903643"/>
            </a:xfrm>
            <a:prstGeom prst="rect">
              <a:avLst/>
            </a:prstGeom>
            <a:noFill/>
          </p:spPr>
          <p:txBody>
            <a:bodyPr wrap="square" lIns="96000" tIns="0" rIns="96000" bIns="0" anchor="ctr" anchorCtr="0">
              <a:normAutofit/>
            </a:bodyPr>
            <a:lstStyle/>
            <a:p>
              <a:pPr>
                <a:lnSpc>
                  <a:spcPct val="120000"/>
                </a:lnSpc>
                <a:defRPr/>
              </a:pPr>
              <a:r>
                <a:rPr lang="zh-CN" altLang="en-US" sz="1200" b="1" dirty="0">
                  <a:solidFill>
                    <a:schemeClr val="tx1">
                      <a:lumMod val="75000"/>
                      <a:lumOff val="25000"/>
                    </a:schemeClr>
                  </a:solidFill>
                  <a:latin typeface="微软雅黑" charset="-122"/>
                  <a:ea typeface="微软雅黑" charset="-122"/>
                </a:rPr>
                <a:t>当管理者不能事必躬亲</a:t>
              </a:r>
              <a:endParaRPr lang="en-US" altLang="zh-CN" sz="1200" b="1" dirty="0">
                <a:solidFill>
                  <a:schemeClr val="tx1">
                    <a:lumMod val="75000"/>
                    <a:lumOff val="25000"/>
                  </a:schemeClr>
                </a:solidFill>
                <a:latin typeface="微软雅黑" charset="-122"/>
                <a:ea typeface="微软雅黑" charset="-122"/>
              </a:endParaRPr>
            </a:p>
            <a:p>
              <a:pPr>
                <a:lnSpc>
                  <a:spcPct val="120000"/>
                </a:lnSpc>
                <a:defRPr/>
              </a:pPr>
              <a:r>
                <a:rPr lang="zh-CN" altLang="en-US" sz="1200" b="1" dirty="0">
                  <a:solidFill>
                    <a:schemeClr val="tx1">
                      <a:lumMod val="75000"/>
                      <a:lumOff val="25000"/>
                    </a:schemeClr>
                  </a:solidFill>
                  <a:latin typeface="微软雅黑" charset="-122"/>
                  <a:ea typeface="微软雅黑" charset="-122"/>
                </a:rPr>
                <a:t>当员工需要发展和培养时</a:t>
              </a:r>
            </a:p>
          </p:txBody>
        </p:sp>
      </p:grpSp>
      <p:grpSp>
        <p:nvGrpSpPr>
          <p:cNvPr id="3" name="组合 1"/>
          <p:cNvGrpSpPr/>
          <p:nvPr/>
        </p:nvGrpSpPr>
        <p:grpSpPr>
          <a:xfrm>
            <a:off x="193632" y="1739900"/>
            <a:ext cx="5954508" cy="3378200"/>
            <a:chOff x="348054" y="1304925"/>
            <a:chExt cx="4465881" cy="2533650"/>
          </a:xfrm>
        </p:grpSpPr>
        <p:sp>
          <p:nvSpPr>
            <p:cNvPr id="5" name="Freeform: Shape 7"/>
            <p:cNvSpPr/>
            <p:nvPr/>
          </p:nvSpPr>
          <p:spPr>
            <a:xfrm>
              <a:off x="2474293"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latin typeface="微软雅黑" charset="-122"/>
                <a:ea typeface="微软雅黑" charset="-122"/>
              </a:endParaRPr>
            </a:p>
          </p:txBody>
        </p:sp>
        <p:sp>
          <p:nvSpPr>
            <p:cNvPr id="6" name="Freeform: Shape 9"/>
            <p:cNvSpPr/>
            <p:nvPr/>
          </p:nvSpPr>
          <p:spPr bwMode="auto">
            <a:xfrm>
              <a:off x="3135456" y="2142091"/>
              <a:ext cx="804353" cy="789248"/>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solidFill>
                  <a:schemeClr val="tx1"/>
                </a:solidFill>
                <a:latin typeface="微软雅黑" charset="-122"/>
                <a:ea typeface="微软雅黑" charset="-122"/>
              </a:endParaRPr>
            </a:p>
          </p:txBody>
        </p:sp>
        <p:sp>
          <p:nvSpPr>
            <p:cNvPr id="10" name="TextBox 10"/>
            <p:cNvSpPr txBox="1"/>
            <p:nvPr/>
          </p:nvSpPr>
          <p:spPr>
            <a:xfrm>
              <a:off x="348054" y="1879901"/>
              <a:ext cx="2266197" cy="1373655"/>
            </a:xfrm>
            <a:prstGeom prst="rect">
              <a:avLst/>
            </a:prstGeom>
            <a:noFill/>
          </p:spPr>
          <p:txBody>
            <a:bodyPr wrap="square" lIns="96000" tIns="0" rIns="96000" bIns="0" anchor="ctr" anchorCtr="0">
              <a:noAutofit/>
            </a:bodyPr>
            <a:lstStyle/>
            <a:p>
              <a:pPr algn="r">
                <a:lnSpc>
                  <a:spcPct val="140000"/>
                </a:lnSpc>
                <a:defRPr/>
              </a:pPr>
              <a:r>
                <a:rPr lang="zh-CN" altLang="en-US" sz="1200" b="1" dirty="0">
                  <a:solidFill>
                    <a:schemeClr val="tx1">
                      <a:lumMod val="75000"/>
                      <a:lumOff val="25000"/>
                    </a:schemeClr>
                  </a:solidFill>
                  <a:latin typeface="微软雅黑" charset="-122"/>
                  <a:ea typeface="微软雅黑" charset="-122"/>
                </a:rPr>
                <a:t>当员工被很好激励、有能力并了解自己的工作而不需要指导和协调时</a:t>
              </a:r>
              <a:endParaRPr lang="en-US" altLang="zh-CN" sz="1200" b="1" dirty="0">
                <a:solidFill>
                  <a:schemeClr val="tx1">
                    <a:lumMod val="75000"/>
                    <a:lumOff val="25000"/>
                  </a:schemeClr>
                </a:solidFill>
                <a:latin typeface="微软雅黑" charset="-122"/>
                <a:ea typeface="微软雅黑" charset="-122"/>
              </a:endParaRPr>
            </a:p>
            <a:p>
              <a:pPr algn="r">
                <a:lnSpc>
                  <a:spcPct val="140000"/>
                </a:lnSpc>
                <a:defRPr/>
              </a:pPr>
              <a:r>
                <a:rPr lang="zh-CN" altLang="en-US" sz="1200" b="1" dirty="0">
                  <a:solidFill>
                    <a:schemeClr val="tx1">
                      <a:lumMod val="75000"/>
                      <a:lumOff val="25000"/>
                    </a:schemeClr>
                  </a:solidFill>
                  <a:latin typeface="微软雅黑" charset="-122"/>
                  <a:ea typeface="微软雅黑" charset="-122"/>
                </a:rPr>
                <a:t>当要求尽快处成果时</a:t>
              </a:r>
              <a:endParaRPr lang="en-US" altLang="zh-CN" sz="1200" b="1" dirty="0">
                <a:solidFill>
                  <a:schemeClr val="tx1">
                    <a:lumMod val="75000"/>
                    <a:lumOff val="25000"/>
                  </a:schemeClr>
                </a:solidFill>
                <a:latin typeface="微软雅黑" charset="-122"/>
                <a:ea typeface="微软雅黑" charset="-122"/>
              </a:endParaRPr>
            </a:p>
            <a:p>
              <a:pPr algn="r">
                <a:lnSpc>
                  <a:spcPct val="140000"/>
                </a:lnSpc>
                <a:defRPr/>
              </a:pPr>
              <a:r>
                <a:rPr lang="zh-CN" altLang="en-US" sz="1200" b="1" dirty="0">
                  <a:solidFill>
                    <a:schemeClr val="tx1">
                      <a:lumMod val="75000"/>
                      <a:lumOff val="25000"/>
                    </a:schemeClr>
                  </a:solidFill>
                  <a:latin typeface="微软雅黑" charset="-122"/>
                  <a:ea typeface="微软雅黑" charset="-122"/>
                </a:rPr>
                <a:t>当培养与管理者相似的员工时</a:t>
              </a:r>
              <a:endParaRPr lang="en-US" altLang="zh-CN" sz="1200" b="1" dirty="0">
                <a:solidFill>
                  <a:schemeClr val="tx1">
                    <a:lumMod val="75000"/>
                    <a:lumOff val="25000"/>
                  </a:schemeClr>
                </a:solidFill>
                <a:latin typeface="微软雅黑" charset="-122"/>
                <a:ea typeface="微软雅黑" charset="-122"/>
              </a:endParaRPr>
            </a:p>
          </p:txBody>
        </p:sp>
        <p:sp>
          <p:nvSpPr>
            <p:cNvPr id="11" name="Rectangle 11"/>
            <p:cNvSpPr/>
            <p:nvPr/>
          </p:nvSpPr>
          <p:spPr>
            <a:xfrm>
              <a:off x="2744324" y="2013392"/>
              <a:ext cx="241070" cy="1754477"/>
            </a:xfrm>
            <a:prstGeom prst="rect">
              <a:avLst/>
            </a:prstGeom>
          </p:spPr>
          <p:txBody>
            <a:bodyPr wrap="none" lIns="96000" tIns="0" rIns="96000" bIns="0">
              <a:normAutofit/>
            </a:bodyPr>
            <a:lstStyle/>
            <a:p>
              <a:pPr lvl="0" algn="r" defTabSz="913765">
                <a:defRPr/>
              </a:pPr>
              <a:r>
                <a:rPr lang="zh-CN" altLang="en-US" sz="2400" b="1" dirty="0">
                  <a:latin typeface="微软雅黑" charset="-122"/>
                  <a:ea typeface="微软雅黑" charset="-122"/>
                </a:rPr>
                <a:t>适</a:t>
              </a:r>
              <a:endParaRPr lang="en-US" altLang="zh-CN" sz="2400" b="1" dirty="0">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用</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情</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latin typeface="微软雅黑" charset="-122"/>
                  <a:ea typeface="微软雅黑" charset="-122"/>
                </a:rPr>
                <a:t>形</a:t>
              </a:r>
              <a:endParaRPr lang="en-US" altLang="zh-CN" sz="2400" b="1" dirty="0">
                <a:solidFill>
                  <a:schemeClr val="tx1"/>
                </a:solidFill>
                <a:latin typeface="微软雅黑" charset="-122"/>
                <a:ea typeface="微软雅黑" charset="-122"/>
              </a:endParaRPr>
            </a:p>
          </p:txBody>
        </p:sp>
      </p:grpSp>
      <p:sp>
        <p:nvSpPr>
          <p:cNvPr id="15" name="Rectangle 11"/>
          <p:cNvSpPr/>
          <p:nvPr/>
        </p:nvSpPr>
        <p:spPr>
          <a:xfrm>
            <a:off x="8177608" y="2514190"/>
            <a:ext cx="321426" cy="2339303"/>
          </a:xfrm>
          <a:prstGeom prst="rect">
            <a:avLst/>
          </a:prstGeom>
        </p:spPr>
        <p:txBody>
          <a:bodyPr wrap="none" lIns="96000" tIns="0" rIns="96000" bIns="0">
            <a:normAutofit/>
          </a:bodyPr>
          <a:lstStyle/>
          <a:p>
            <a:pPr lvl="0" algn="r" defTabSz="913765">
              <a:defRPr/>
            </a:pPr>
            <a:r>
              <a:rPr lang="zh-CN" altLang="en-US" sz="2400" b="1" dirty="0">
                <a:latin typeface="微软雅黑" charset="-122"/>
                <a:ea typeface="微软雅黑" charset="-122"/>
              </a:rPr>
              <a:t>不</a:t>
            </a:r>
            <a:endParaRPr lang="en-US" altLang="zh-CN" sz="2400" b="1" dirty="0">
              <a:latin typeface="微软雅黑" charset="-122"/>
              <a:ea typeface="微软雅黑" charset="-122"/>
            </a:endParaRPr>
          </a:p>
          <a:p>
            <a:pPr lvl="0" algn="r" defTabSz="913765">
              <a:defRPr/>
            </a:pPr>
            <a:r>
              <a:rPr lang="zh-CN" altLang="en-US" sz="2400" b="1" dirty="0">
                <a:latin typeface="微软雅黑" charset="-122"/>
                <a:ea typeface="微软雅黑" charset="-122"/>
              </a:rPr>
              <a:t>适</a:t>
            </a:r>
            <a:endParaRPr lang="en-US" altLang="zh-CN" sz="2400" b="1" dirty="0">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用</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solidFill>
                  <a:schemeClr val="tx1"/>
                </a:solidFill>
                <a:latin typeface="微软雅黑" charset="-122"/>
                <a:ea typeface="微软雅黑" charset="-122"/>
              </a:rPr>
              <a:t>情</a:t>
            </a:r>
            <a:endParaRPr lang="en-US" altLang="zh-CN" sz="2400" b="1" dirty="0">
              <a:solidFill>
                <a:schemeClr val="tx1"/>
              </a:solidFill>
              <a:latin typeface="微软雅黑" charset="-122"/>
              <a:ea typeface="微软雅黑" charset="-122"/>
            </a:endParaRPr>
          </a:p>
          <a:p>
            <a:pPr lvl="0" algn="r" defTabSz="913765">
              <a:defRPr/>
            </a:pPr>
            <a:r>
              <a:rPr lang="zh-CN" altLang="en-US" sz="2400" b="1" dirty="0">
                <a:latin typeface="微软雅黑" charset="-122"/>
                <a:ea typeface="微软雅黑" charset="-122"/>
              </a:rPr>
              <a:t>形</a:t>
            </a:r>
            <a:endParaRPr lang="en-US" altLang="zh-CN" sz="2400" b="1" dirty="0">
              <a:solidFill>
                <a:schemeClr val="tx1"/>
              </a:solidFill>
              <a:latin typeface="微软雅黑" charset="-122"/>
              <a:ea typeface="微软雅黑"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 name="Chart 240"/>
          <p:cNvGraphicFramePr/>
          <p:nvPr/>
        </p:nvGraphicFramePr>
        <p:xfrm>
          <a:off x="-580925" y="1990163"/>
          <a:ext cx="6239436" cy="4404831"/>
        </p:xfrm>
        <a:graphic>
          <a:graphicData uri="http://schemas.openxmlformats.org/drawingml/2006/chart">
            <c:chart xmlns:c="http://schemas.openxmlformats.org/drawingml/2006/chart" xmlns:r="http://schemas.openxmlformats.org/officeDocument/2006/relationships" r:id="rId2"/>
          </a:graphicData>
        </a:graphic>
      </p:graphicFrame>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280" y="294005"/>
            <a:ext cx="23507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民主型班组长</a:t>
            </a:r>
          </a:p>
        </p:txBody>
      </p:sp>
      <p:sp>
        <p:nvSpPr>
          <p:cNvPr id="213" name="Freeform 45"/>
          <p:cNvSpPr>
            <a:spLocks noEditPoints="1"/>
          </p:cNvSpPr>
          <p:nvPr/>
        </p:nvSpPr>
        <p:spPr bwMode="auto">
          <a:xfrm>
            <a:off x="742266" y="2094174"/>
            <a:ext cx="219524" cy="2402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19" name="Footer Text"/>
          <p:cNvSpPr txBox="1"/>
          <p:nvPr/>
        </p:nvSpPr>
        <p:spPr>
          <a:xfrm>
            <a:off x="1084666" y="1978672"/>
            <a:ext cx="1852160" cy="443198"/>
          </a:xfrm>
          <a:prstGeom prst="rect">
            <a:avLst/>
          </a:prstGeom>
          <a:noFill/>
        </p:spPr>
        <p:txBody>
          <a:bodyPr wrap="square" lIns="0" tIns="0" rIns="0" bIns="0" rtlCol="0">
            <a:spAutoFit/>
          </a:bodyPr>
          <a:lstStyle/>
          <a:p>
            <a:pPr>
              <a:lnSpc>
                <a:spcPct val="120000"/>
              </a:lnSpc>
              <a:spcBef>
                <a:spcPct val="20000"/>
              </a:spcBef>
              <a:defRPr/>
            </a:pPr>
            <a:r>
              <a:rPr lang="zh-CN" altLang="en-US" sz="1200" b="1" dirty="0">
                <a:solidFill>
                  <a:schemeClr val="tx1">
                    <a:lumMod val="75000"/>
                    <a:lumOff val="25000"/>
                  </a:schemeClr>
                </a:solidFill>
                <a:latin typeface="微软雅黑" charset="-122"/>
                <a:ea typeface="微软雅黑" charset="-122"/>
                <a:sym typeface="Arial" charset="0"/>
              </a:rPr>
              <a:t>确信员工有能力为自己和组织找到合适的发展方向</a:t>
            </a:r>
            <a:endParaRPr lang="en-US" altLang="zh-CN" sz="1200" b="1" dirty="0">
              <a:solidFill>
                <a:schemeClr val="tx1">
                  <a:lumMod val="75000"/>
                  <a:lumOff val="25000"/>
                </a:schemeClr>
              </a:solidFill>
              <a:latin typeface="微软雅黑" charset="-122"/>
              <a:ea typeface="微软雅黑" charset="-122"/>
              <a:sym typeface="Arial" charset="0"/>
            </a:endParaRPr>
          </a:p>
        </p:txBody>
      </p:sp>
      <p:sp>
        <p:nvSpPr>
          <p:cNvPr id="233" name="Freeform 45"/>
          <p:cNvSpPr>
            <a:spLocks noEditPoints="1"/>
          </p:cNvSpPr>
          <p:nvPr/>
        </p:nvSpPr>
        <p:spPr bwMode="auto">
          <a:xfrm>
            <a:off x="1630782" y="2710554"/>
            <a:ext cx="230279" cy="24779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34" name="Footer Text"/>
          <p:cNvSpPr txBox="1"/>
          <p:nvPr/>
        </p:nvSpPr>
        <p:spPr>
          <a:xfrm>
            <a:off x="1951668" y="2597823"/>
            <a:ext cx="1383192" cy="443198"/>
          </a:xfrm>
          <a:prstGeom prst="rect">
            <a:avLst/>
          </a:prstGeom>
          <a:noFill/>
        </p:spPr>
        <p:txBody>
          <a:bodyPr wrap="square" lIns="0" tIns="0" rIns="0" bIns="0" rtlCol="0">
            <a:spAutoFit/>
          </a:bodyPr>
          <a:lstStyle/>
          <a:p>
            <a:pPr algn="l" defTabSz="913765">
              <a:lnSpc>
                <a:spcPct val="120000"/>
              </a:lnSpc>
              <a:spcBef>
                <a:spcPct val="20000"/>
              </a:spcBef>
              <a:defRPr/>
            </a:pPr>
            <a:r>
              <a:rPr lang="zh-CN" altLang="en-US" sz="1200" b="1" dirty="0">
                <a:solidFill>
                  <a:schemeClr val="tx1">
                    <a:lumMod val="75000"/>
                    <a:lumOff val="25000"/>
                  </a:schemeClr>
                </a:solidFill>
                <a:latin typeface="微软雅黑" charset="-122"/>
                <a:ea typeface="微软雅黑" charset="-122"/>
                <a:sym typeface="Arial" charset="0"/>
              </a:rPr>
              <a:t>让员工参与对其工作有影响的决定</a:t>
            </a:r>
            <a:endParaRPr lang="en-US" altLang="zh-CN" sz="1200" b="1" dirty="0">
              <a:solidFill>
                <a:schemeClr val="tx1">
                  <a:lumMod val="75000"/>
                  <a:lumOff val="25000"/>
                </a:schemeClr>
              </a:solidFill>
              <a:latin typeface="微软雅黑" charset="-122"/>
              <a:ea typeface="微软雅黑" charset="-122"/>
              <a:sym typeface="Arial" charset="0"/>
            </a:endParaRPr>
          </a:p>
        </p:txBody>
      </p:sp>
      <p:sp>
        <p:nvSpPr>
          <p:cNvPr id="167" name="Freeform 45"/>
          <p:cNvSpPr>
            <a:spLocks noEditPoints="1"/>
          </p:cNvSpPr>
          <p:nvPr/>
        </p:nvSpPr>
        <p:spPr bwMode="auto">
          <a:xfrm>
            <a:off x="2557728" y="3376124"/>
            <a:ext cx="219524" cy="2402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68" name="Footer Text"/>
          <p:cNvSpPr txBox="1"/>
          <p:nvPr/>
        </p:nvSpPr>
        <p:spPr>
          <a:xfrm>
            <a:off x="2932402" y="3400466"/>
            <a:ext cx="1415467" cy="202812"/>
          </a:xfrm>
          <a:prstGeom prst="rect">
            <a:avLst/>
          </a:prstGeom>
          <a:noFill/>
        </p:spPr>
        <p:txBody>
          <a:bodyPr wrap="square" lIns="0" tIns="0" rIns="0" bIns="0" rtlCol="0">
            <a:spAutoFit/>
          </a:bodyPr>
          <a:lstStyle/>
          <a:p>
            <a:pPr>
              <a:lnSpc>
                <a:spcPct val="120000"/>
              </a:lnSpc>
              <a:spcBef>
                <a:spcPct val="20000"/>
              </a:spcBef>
              <a:defRPr/>
            </a:pPr>
            <a:r>
              <a:rPr lang="zh-CN" altLang="en-US" sz="1200" b="1" dirty="0">
                <a:solidFill>
                  <a:schemeClr val="tx1">
                    <a:lumMod val="75000"/>
                    <a:lumOff val="25000"/>
                  </a:schemeClr>
                </a:solidFill>
                <a:latin typeface="微软雅黑" charset="-122"/>
                <a:ea typeface="微软雅黑" charset="-122"/>
                <a:sym typeface="Arial" charset="0"/>
              </a:rPr>
              <a:t>一致通过决定</a:t>
            </a:r>
            <a:endParaRPr lang="en-US" altLang="zh-CN" sz="1200" b="1" dirty="0">
              <a:solidFill>
                <a:schemeClr val="tx1">
                  <a:lumMod val="75000"/>
                  <a:lumOff val="25000"/>
                </a:schemeClr>
              </a:solidFill>
              <a:latin typeface="微软雅黑" charset="-122"/>
              <a:ea typeface="微软雅黑" charset="-122"/>
              <a:sym typeface="Arial" charset="0"/>
            </a:endParaRPr>
          </a:p>
        </p:txBody>
      </p:sp>
      <p:sp>
        <p:nvSpPr>
          <p:cNvPr id="169" name="Freeform 45"/>
          <p:cNvSpPr>
            <a:spLocks noEditPoints="1"/>
          </p:cNvSpPr>
          <p:nvPr/>
        </p:nvSpPr>
        <p:spPr bwMode="auto">
          <a:xfrm>
            <a:off x="3482888" y="4010825"/>
            <a:ext cx="219524" cy="2402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0" name="Footer Text"/>
          <p:cNvSpPr txBox="1"/>
          <p:nvPr/>
        </p:nvSpPr>
        <p:spPr>
          <a:xfrm>
            <a:off x="3846804" y="3959864"/>
            <a:ext cx="1919284" cy="221599"/>
          </a:xfrm>
          <a:prstGeom prst="rect">
            <a:avLst/>
          </a:prstGeom>
          <a:noFill/>
        </p:spPr>
        <p:txBody>
          <a:bodyPr wrap="square" lIns="0" tIns="0" rIns="0" bIns="0" rtlCol="0">
            <a:spAutoFit/>
          </a:bodyPr>
          <a:lstStyle/>
          <a:p>
            <a:pPr>
              <a:lnSpc>
                <a:spcPct val="120000"/>
              </a:lnSpc>
              <a:spcBef>
                <a:spcPct val="20000"/>
              </a:spcBef>
              <a:defRPr/>
            </a:pPr>
            <a:r>
              <a:rPr lang="zh-CN" altLang="en-US" sz="1200" b="1" dirty="0">
                <a:solidFill>
                  <a:schemeClr val="tx1">
                    <a:lumMod val="75000"/>
                    <a:lumOff val="25000"/>
                  </a:schemeClr>
                </a:solidFill>
                <a:latin typeface="微软雅黑" charset="-122"/>
                <a:ea typeface="微软雅黑" charset="-122"/>
                <a:sym typeface="Arial" charset="0"/>
              </a:rPr>
              <a:t>经常召开会议听取员工意见</a:t>
            </a:r>
            <a:endParaRPr lang="en-US" altLang="zh-CN" sz="1200" b="1" dirty="0">
              <a:solidFill>
                <a:schemeClr val="tx1">
                  <a:lumMod val="75000"/>
                  <a:lumOff val="25000"/>
                </a:schemeClr>
              </a:solidFill>
              <a:latin typeface="微软雅黑" charset="-122"/>
              <a:ea typeface="微软雅黑" charset="-122"/>
              <a:sym typeface="Arial" charset="0"/>
            </a:endParaRPr>
          </a:p>
        </p:txBody>
      </p:sp>
      <p:sp>
        <p:nvSpPr>
          <p:cNvPr id="171" name="Freeform 45"/>
          <p:cNvSpPr>
            <a:spLocks noEditPoints="1"/>
          </p:cNvSpPr>
          <p:nvPr/>
        </p:nvSpPr>
        <p:spPr bwMode="auto">
          <a:xfrm>
            <a:off x="4451077" y="5011285"/>
            <a:ext cx="219524" cy="2402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2" name="Footer Text"/>
          <p:cNvSpPr txBox="1"/>
          <p:nvPr/>
        </p:nvSpPr>
        <p:spPr>
          <a:xfrm>
            <a:off x="4814994" y="4960324"/>
            <a:ext cx="1908526" cy="443198"/>
          </a:xfrm>
          <a:prstGeom prst="rect">
            <a:avLst/>
          </a:prstGeom>
          <a:noFill/>
        </p:spPr>
        <p:txBody>
          <a:bodyPr wrap="square" lIns="0" tIns="0" rIns="0" bIns="0" rtlCol="0">
            <a:spAutoFit/>
          </a:bodyPr>
          <a:lstStyle/>
          <a:p>
            <a:pPr>
              <a:lnSpc>
                <a:spcPct val="120000"/>
              </a:lnSpc>
              <a:spcBef>
                <a:spcPct val="20000"/>
              </a:spcBef>
              <a:defRPr/>
            </a:pPr>
            <a:r>
              <a:rPr lang="zh-CN" altLang="en-US" sz="1200" b="1" dirty="0">
                <a:solidFill>
                  <a:schemeClr val="tx1">
                    <a:lumMod val="75000"/>
                    <a:lumOff val="25000"/>
                  </a:schemeClr>
                </a:solidFill>
                <a:latin typeface="微软雅黑" charset="-122"/>
                <a:ea typeface="微软雅黑" charset="-122"/>
                <a:sym typeface="Arial" charset="0"/>
              </a:rPr>
              <a:t>对积极的绩效进行奖励，很少给予员工消极反馈或惩罚</a:t>
            </a:r>
            <a:endParaRPr lang="en-US" altLang="zh-CN" sz="1200" b="1" dirty="0">
              <a:solidFill>
                <a:schemeClr val="tx1">
                  <a:lumMod val="75000"/>
                  <a:lumOff val="25000"/>
                </a:schemeClr>
              </a:solidFill>
              <a:latin typeface="微软雅黑" charset="-122"/>
              <a:ea typeface="微软雅黑" charset="-122"/>
              <a:sym typeface="Arial" charset="0"/>
            </a:endParaRPr>
          </a:p>
        </p:txBody>
      </p:sp>
      <p:sp>
        <p:nvSpPr>
          <p:cNvPr id="173" name="TextBox 172"/>
          <p:cNvSpPr txBox="1"/>
          <p:nvPr/>
        </p:nvSpPr>
        <p:spPr>
          <a:xfrm>
            <a:off x="225922" y="839095"/>
            <a:ext cx="4303047"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建立员工之间的相互默契并产生新的思想</a:t>
            </a:r>
          </a:p>
        </p:txBody>
      </p:sp>
      <p:grpSp>
        <p:nvGrpSpPr>
          <p:cNvPr id="174" name="组合 173"/>
          <p:cNvGrpSpPr/>
          <p:nvPr/>
        </p:nvGrpSpPr>
        <p:grpSpPr>
          <a:xfrm>
            <a:off x="7605657" y="828339"/>
            <a:ext cx="3915783" cy="2140772"/>
            <a:chOff x="7390504" y="1151068"/>
            <a:chExt cx="3915783" cy="2140772"/>
          </a:xfrm>
        </p:grpSpPr>
        <p:sp>
          <p:nvSpPr>
            <p:cNvPr id="175" name="矩形 174"/>
            <p:cNvSpPr/>
            <p:nvPr/>
          </p:nvSpPr>
          <p:spPr>
            <a:xfrm>
              <a:off x="7390504" y="1151068"/>
              <a:ext cx="3915783" cy="2140772"/>
            </a:xfrm>
            <a:prstGeom prst="rect">
              <a:avLst/>
            </a:prstGeom>
            <a:solidFill>
              <a:srgbClr val="4756A4">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TextBox 175"/>
            <p:cNvSpPr txBox="1"/>
            <p:nvPr/>
          </p:nvSpPr>
          <p:spPr>
            <a:xfrm>
              <a:off x="7627168" y="1237120"/>
              <a:ext cx="3173506" cy="461665"/>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当员工有一定能力，至少与管理者有一样多的信息和知识时</a:t>
              </a:r>
            </a:p>
          </p:txBody>
        </p:sp>
        <p:sp>
          <p:nvSpPr>
            <p:cNvPr id="178" name="TextBox 177"/>
            <p:cNvSpPr txBox="1"/>
            <p:nvPr/>
          </p:nvSpPr>
          <p:spPr>
            <a:xfrm>
              <a:off x="7627172" y="1785760"/>
              <a:ext cx="3431690"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当员工必须进行合作时</a:t>
              </a:r>
            </a:p>
          </p:txBody>
        </p:sp>
        <p:sp>
          <p:nvSpPr>
            <p:cNvPr id="179" name="TextBox 178"/>
            <p:cNvSpPr txBox="1"/>
            <p:nvPr/>
          </p:nvSpPr>
          <p:spPr>
            <a:xfrm>
              <a:off x="7627169" y="2151516"/>
              <a:ext cx="3550024" cy="461665"/>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当班组长自己也不清楚最佳途径或方向，二其员工能力较强，并且员工想法可能更优于管理者时</a:t>
              </a:r>
            </a:p>
          </p:txBody>
        </p:sp>
      </p:grpSp>
      <p:grpSp>
        <p:nvGrpSpPr>
          <p:cNvPr id="182" name="组合 181"/>
          <p:cNvGrpSpPr/>
          <p:nvPr/>
        </p:nvGrpSpPr>
        <p:grpSpPr>
          <a:xfrm>
            <a:off x="6863380" y="1663449"/>
            <a:ext cx="398031" cy="423534"/>
            <a:chOff x="6863380" y="1663449"/>
            <a:chExt cx="398031" cy="423534"/>
          </a:xfrm>
        </p:grpSpPr>
        <p:sp>
          <p:nvSpPr>
            <p:cNvPr id="185" name="椭圆 184"/>
            <p:cNvSpPr/>
            <p:nvPr/>
          </p:nvSpPr>
          <p:spPr>
            <a:xfrm>
              <a:off x="6863380" y="1663449"/>
              <a:ext cx="398031" cy="423534"/>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86" name="TextBox 185"/>
            <p:cNvSpPr txBox="1"/>
            <p:nvPr/>
          </p:nvSpPr>
          <p:spPr>
            <a:xfrm>
              <a:off x="6895650" y="1699705"/>
              <a:ext cx="258184"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微软雅黑" charset="-122"/>
                  <a:ea typeface="微软雅黑" charset="-122"/>
                </a:rPr>
                <a:t>√</a:t>
              </a:r>
            </a:p>
          </p:txBody>
        </p:sp>
      </p:grpSp>
      <p:sp>
        <p:nvSpPr>
          <p:cNvPr id="194" name="TextBox 193"/>
          <p:cNvSpPr txBox="1"/>
          <p:nvPr/>
        </p:nvSpPr>
        <p:spPr>
          <a:xfrm>
            <a:off x="7844117" y="2368468"/>
            <a:ext cx="3431690" cy="461665"/>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当使用权威风格已经产生一致的愿景后，如果员工有较强的能力且掌握了关键信息时</a:t>
            </a:r>
          </a:p>
        </p:txBody>
      </p:sp>
      <p:grpSp>
        <p:nvGrpSpPr>
          <p:cNvPr id="195" name="组合 194"/>
          <p:cNvGrpSpPr/>
          <p:nvPr/>
        </p:nvGrpSpPr>
        <p:grpSpPr>
          <a:xfrm>
            <a:off x="7607451" y="3971363"/>
            <a:ext cx="3915783" cy="2140772"/>
            <a:chOff x="7390504" y="1151068"/>
            <a:chExt cx="3915783" cy="2140772"/>
          </a:xfrm>
        </p:grpSpPr>
        <p:sp>
          <p:nvSpPr>
            <p:cNvPr id="196" name="矩形 195"/>
            <p:cNvSpPr/>
            <p:nvPr/>
          </p:nvSpPr>
          <p:spPr>
            <a:xfrm>
              <a:off x="7390504" y="1151068"/>
              <a:ext cx="3915783" cy="2140772"/>
            </a:xfrm>
            <a:prstGeom prst="rect">
              <a:avLst/>
            </a:prstGeom>
            <a:solidFill>
              <a:srgbClr val="4756A4">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TextBox 201"/>
            <p:cNvSpPr txBox="1"/>
            <p:nvPr/>
          </p:nvSpPr>
          <p:spPr>
            <a:xfrm>
              <a:off x="7627168" y="1699714"/>
              <a:ext cx="3173506"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危急关头，没有时间开会</a:t>
              </a:r>
            </a:p>
          </p:txBody>
        </p:sp>
        <p:sp>
          <p:nvSpPr>
            <p:cNvPr id="203" name="TextBox 202"/>
            <p:cNvSpPr txBox="1"/>
            <p:nvPr/>
          </p:nvSpPr>
          <p:spPr>
            <a:xfrm>
              <a:off x="7605657" y="2581840"/>
              <a:ext cx="3431690"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charset="-122"/>
                  <a:ea typeface="微软雅黑" charset="-122"/>
                </a:rPr>
                <a:t>员工能力不强，缺少相关信息，需要严格管控</a:t>
              </a:r>
            </a:p>
          </p:txBody>
        </p:sp>
      </p:grpSp>
      <p:grpSp>
        <p:nvGrpSpPr>
          <p:cNvPr id="208" name="组合 207"/>
          <p:cNvGrpSpPr/>
          <p:nvPr/>
        </p:nvGrpSpPr>
        <p:grpSpPr>
          <a:xfrm>
            <a:off x="6854413" y="4914049"/>
            <a:ext cx="398031" cy="423534"/>
            <a:chOff x="6863380" y="1663449"/>
            <a:chExt cx="398031" cy="423534"/>
          </a:xfrm>
        </p:grpSpPr>
        <p:sp>
          <p:nvSpPr>
            <p:cNvPr id="212" name="椭圆 211"/>
            <p:cNvSpPr/>
            <p:nvPr/>
          </p:nvSpPr>
          <p:spPr>
            <a:xfrm>
              <a:off x="6863380" y="1663449"/>
              <a:ext cx="398031" cy="423534"/>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14" name="TextBox 213"/>
            <p:cNvSpPr txBox="1"/>
            <p:nvPr/>
          </p:nvSpPr>
          <p:spPr>
            <a:xfrm>
              <a:off x="6884892" y="1699705"/>
              <a:ext cx="258184" cy="369332"/>
            </a:xfrm>
            <a:prstGeom prst="rect">
              <a:avLst/>
            </a:prstGeom>
            <a:noFill/>
          </p:spPr>
          <p:txBody>
            <a:bodyPr wrap="square" rtlCol="0">
              <a:spAutoFit/>
            </a:bodyPr>
            <a:lstStyle/>
            <a:p>
              <a:r>
                <a:rPr lang="en-US" altLang="zh-CN" b="1" dirty="0">
                  <a:solidFill>
                    <a:schemeClr val="bg1"/>
                  </a:solidFill>
                  <a:effectLst>
                    <a:outerShdw blurRad="38100" dist="38100" dir="2700000" algn="tl">
                      <a:srgbClr val="000000">
                        <a:alpha val="43137"/>
                      </a:srgbClr>
                    </a:outerShdw>
                  </a:effectLst>
                  <a:latin typeface="微软雅黑" charset="-122"/>
                  <a:ea typeface="微软雅黑" charset="-122"/>
                </a:rPr>
                <a:t>×</a:t>
              </a:r>
              <a:endParaRPr lang="zh-CN" altLang="en-US" b="1" dirty="0">
                <a:solidFill>
                  <a:schemeClr val="bg1"/>
                </a:solidFill>
                <a:effectLst>
                  <a:outerShdw blurRad="38100" dist="38100" dir="2700000" algn="tl">
                    <a:srgbClr val="000000">
                      <a:alpha val="43137"/>
                    </a:srgbClr>
                  </a:outerShdw>
                </a:effectLst>
                <a:latin typeface="微软雅黑" charset="-122"/>
                <a:ea typeface="微软雅黑"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wipe(down)">
                                      <p:cBhvr>
                                        <p:cTn id="7" dur="500"/>
                                        <p:tgtEl>
                                          <p:spTgt spid="2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3"/>
                                        </p:tgtEl>
                                        <p:attrNameLst>
                                          <p:attrName>style.visibility</p:attrName>
                                        </p:attrNameLst>
                                      </p:cBhvr>
                                      <p:to>
                                        <p:strVal val="visible"/>
                                      </p:to>
                                    </p:set>
                                    <p:anim calcmode="lin" valueType="num">
                                      <p:cBhvr>
                                        <p:cTn id="11" dur="500" fill="hold"/>
                                        <p:tgtEl>
                                          <p:spTgt spid="213"/>
                                        </p:tgtEl>
                                        <p:attrNameLst>
                                          <p:attrName>ppt_w</p:attrName>
                                        </p:attrNameLst>
                                      </p:cBhvr>
                                      <p:tavLst>
                                        <p:tav tm="0">
                                          <p:val>
                                            <p:fltVal val="0"/>
                                          </p:val>
                                        </p:tav>
                                        <p:tav tm="100000">
                                          <p:val>
                                            <p:strVal val="#ppt_w"/>
                                          </p:val>
                                        </p:tav>
                                      </p:tavLst>
                                    </p:anim>
                                    <p:anim calcmode="lin" valueType="num">
                                      <p:cBhvr>
                                        <p:cTn id="12" dur="500" fill="hold"/>
                                        <p:tgtEl>
                                          <p:spTgt spid="213"/>
                                        </p:tgtEl>
                                        <p:attrNameLst>
                                          <p:attrName>ppt_h</p:attrName>
                                        </p:attrNameLst>
                                      </p:cBhvr>
                                      <p:tavLst>
                                        <p:tav tm="0">
                                          <p:val>
                                            <p:fltVal val="0"/>
                                          </p:val>
                                        </p:tav>
                                        <p:tav tm="100000">
                                          <p:val>
                                            <p:strVal val="#ppt_h"/>
                                          </p:val>
                                        </p:tav>
                                      </p:tavLst>
                                    </p:anim>
                                    <p:animEffect transition="in" filter="fade">
                                      <p:cBhvr>
                                        <p:cTn id="13" dur="500"/>
                                        <p:tgtEl>
                                          <p:spTgt spid="213"/>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500" fill="hold"/>
                                        <p:tgtEl>
                                          <p:spTgt spid="219"/>
                                        </p:tgtEl>
                                        <p:attrNameLst>
                                          <p:attrName>ppt_x</p:attrName>
                                        </p:attrNameLst>
                                      </p:cBhvr>
                                      <p:tavLst>
                                        <p:tav tm="0">
                                          <p:val>
                                            <p:strVal val="#ppt_x"/>
                                          </p:val>
                                        </p:tav>
                                        <p:tav tm="100000">
                                          <p:val>
                                            <p:strVal val="#ppt_x"/>
                                          </p:val>
                                        </p:tav>
                                      </p:tavLst>
                                    </p:anim>
                                    <p:anim calcmode="lin" valueType="num">
                                      <p:cBhvr additive="base">
                                        <p:cTn id="18" dur="500" fill="hold"/>
                                        <p:tgtEl>
                                          <p:spTgt spid="2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500" fill="hold"/>
                                        <p:tgtEl>
                                          <p:spTgt spid="233"/>
                                        </p:tgtEl>
                                        <p:attrNameLst>
                                          <p:attrName>ppt_w</p:attrName>
                                        </p:attrNameLst>
                                      </p:cBhvr>
                                      <p:tavLst>
                                        <p:tav tm="0">
                                          <p:val>
                                            <p:fltVal val="0"/>
                                          </p:val>
                                        </p:tav>
                                        <p:tav tm="100000">
                                          <p:val>
                                            <p:strVal val="#ppt_w"/>
                                          </p:val>
                                        </p:tav>
                                      </p:tavLst>
                                    </p:anim>
                                    <p:anim calcmode="lin" valueType="num">
                                      <p:cBhvr>
                                        <p:cTn id="23" dur="500" fill="hold"/>
                                        <p:tgtEl>
                                          <p:spTgt spid="233"/>
                                        </p:tgtEl>
                                        <p:attrNameLst>
                                          <p:attrName>ppt_h</p:attrName>
                                        </p:attrNameLst>
                                      </p:cBhvr>
                                      <p:tavLst>
                                        <p:tav tm="0">
                                          <p:val>
                                            <p:fltVal val="0"/>
                                          </p:val>
                                        </p:tav>
                                        <p:tav tm="100000">
                                          <p:val>
                                            <p:strVal val="#ppt_h"/>
                                          </p:val>
                                        </p:tav>
                                      </p:tavLst>
                                    </p:anim>
                                    <p:animEffect transition="in" filter="fade">
                                      <p:cBhvr>
                                        <p:cTn id="24" dur="500"/>
                                        <p:tgtEl>
                                          <p:spTgt spid="233"/>
                                        </p:tgtEl>
                                      </p:cBhvr>
                                    </p:animEffect>
                                  </p:childTnLst>
                                </p:cTn>
                              </p:par>
                            </p:childTnLst>
                          </p:cTn>
                        </p:par>
                        <p:par>
                          <p:cTn id="25" fill="hold">
                            <p:stCondLst>
                              <p:cond delay="2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34"/>
                                        </p:tgtEl>
                                        <p:attrNameLst>
                                          <p:attrName>style.visibility</p:attrName>
                                        </p:attrNameLst>
                                      </p:cBhvr>
                                      <p:to>
                                        <p:strVal val="visible"/>
                                      </p:to>
                                    </p:set>
                                    <p:anim calcmode="lin" valueType="num">
                                      <p:cBhvr additive="base">
                                        <p:cTn id="28" dur="500" fill="hold"/>
                                        <p:tgtEl>
                                          <p:spTgt spid="234"/>
                                        </p:tgtEl>
                                        <p:attrNameLst>
                                          <p:attrName>ppt_x</p:attrName>
                                        </p:attrNameLst>
                                      </p:cBhvr>
                                      <p:tavLst>
                                        <p:tav tm="0">
                                          <p:val>
                                            <p:strVal val="#ppt_x"/>
                                          </p:val>
                                        </p:tav>
                                        <p:tav tm="100000">
                                          <p:val>
                                            <p:strVal val="#ppt_x"/>
                                          </p:val>
                                        </p:tav>
                                      </p:tavLst>
                                    </p:anim>
                                    <p:anim calcmode="lin" valueType="num">
                                      <p:cBhvr additive="base">
                                        <p:cTn id="29" dur="500" fill="hold"/>
                                        <p:tgtEl>
                                          <p:spTgt spid="234"/>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67"/>
                                        </p:tgtEl>
                                        <p:attrNameLst>
                                          <p:attrName>style.visibility</p:attrName>
                                        </p:attrNameLst>
                                      </p:cBhvr>
                                      <p:to>
                                        <p:strVal val="visible"/>
                                      </p:to>
                                    </p:set>
                                    <p:anim calcmode="lin" valueType="num">
                                      <p:cBhvr>
                                        <p:cTn id="33" dur="500" fill="hold"/>
                                        <p:tgtEl>
                                          <p:spTgt spid="167"/>
                                        </p:tgtEl>
                                        <p:attrNameLst>
                                          <p:attrName>ppt_w</p:attrName>
                                        </p:attrNameLst>
                                      </p:cBhvr>
                                      <p:tavLst>
                                        <p:tav tm="0">
                                          <p:val>
                                            <p:fltVal val="0"/>
                                          </p:val>
                                        </p:tav>
                                        <p:tav tm="100000">
                                          <p:val>
                                            <p:strVal val="#ppt_w"/>
                                          </p:val>
                                        </p:tav>
                                      </p:tavLst>
                                    </p:anim>
                                    <p:anim calcmode="lin" valueType="num">
                                      <p:cBhvr>
                                        <p:cTn id="34" dur="500" fill="hold"/>
                                        <p:tgtEl>
                                          <p:spTgt spid="167"/>
                                        </p:tgtEl>
                                        <p:attrNameLst>
                                          <p:attrName>ppt_h</p:attrName>
                                        </p:attrNameLst>
                                      </p:cBhvr>
                                      <p:tavLst>
                                        <p:tav tm="0">
                                          <p:val>
                                            <p:fltVal val="0"/>
                                          </p:val>
                                        </p:tav>
                                        <p:tav tm="100000">
                                          <p:val>
                                            <p:strVal val="#ppt_h"/>
                                          </p:val>
                                        </p:tav>
                                      </p:tavLst>
                                    </p:anim>
                                    <p:animEffect transition="in" filter="fade">
                                      <p:cBhvr>
                                        <p:cTn id="35" dur="500"/>
                                        <p:tgtEl>
                                          <p:spTgt spid="167"/>
                                        </p:tgtEl>
                                      </p:cBhvr>
                                    </p:animEffect>
                                  </p:childTnLst>
                                </p:cTn>
                              </p:par>
                            </p:childTnLst>
                          </p:cTn>
                        </p:par>
                        <p:par>
                          <p:cTn id="36" fill="hold">
                            <p:stCondLst>
                              <p:cond delay="3000"/>
                            </p:stCondLst>
                            <p:childTnLst>
                              <p:par>
                                <p:cTn id="37" presetID="2" presetClass="entr" presetSubtype="4" accel="50000" decel="50000" fill="hold" grpId="0" nodeType="after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500" fill="hold"/>
                                        <p:tgtEl>
                                          <p:spTgt spid="168"/>
                                        </p:tgtEl>
                                        <p:attrNameLst>
                                          <p:attrName>ppt_x</p:attrName>
                                        </p:attrNameLst>
                                      </p:cBhvr>
                                      <p:tavLst>
                                        <p:tav tm="0">
                                          <p:val>
                                            <p:strVal val="#ppt_x"/>
                                          </p:val>
                                        </p:tav>
                                        <p:tav tm="100000">
                                          <p:val>
                                            <p:strVal val="#ppt_x"/>
                                          </p:val>
                                        </p:tav>
                                      </p:tavLst>
                                    </p:anim>
                                    <p:anim calcmode="lin" valueType="num">
                                      <p:cBhvr additive="base">
                                        <p:cTn id="40" dur="500" fill="hold"/>
                                        <p:tgtEl>
                                          <p:spTgt spid="168"/>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69"/>
                                        </p:tgtEl>
                                        <p:attrNameLst>
                                          <p:attrName>style.visibility</p:attrName>
                                        </p:attrNameLst>
                                      </p:cBhvr>
                                      <p:to>
                                        <p:strVal val="visible"/>
                                      </p:to>
                                    </p:set>
                                    <p:anim calcmode="lin" valueType="num">
                                      <p:cBhvr>
                                        <p:cTn id="44" dur="500" fill="hold"/>
                                        <p:tgtEl>
                                          <p:spTgt spid="169"/>
                                        </p:tgtEl>
                                        <p:attrNameLst>
                                          <p:attrName>ppt_w</p:attrName>
                                        </p:attrNameLst>
                                      </p:cBhvr>
                                      <p:tavLst>
                                        <p:tav tm="0">
                                          <p:val>
                                            <p:fltVal val="0"/>
                                          </p:val>
                                        </p:tav>
                                        <p:tav tm="100000">
                                          <p:val>
                                            <p:strVal val="#ppt_w"/>
                                          </p:val>
                                        </p:tav>
                                      </p:tavLst>
                                    </p:anim>
                                    <p:anim calcmode="lin" valueType="num">
                                      <p:cBhvr>
                                        <p:cTn id="45" dur="500" fill="hold"/>
                                        <p:tgtEl>
                                          <p:spTgt spid="169"/>
                                        </p:tgtEl>
                                        <p:attrNameLst>
                                          <p:attrName>ppt_h</p:attrName>
                                        </p:attrNameLst>
                                      </p:cBhvr>
                                      <p:tavLst>
                                        <p:tav tm="0">
                                          <p:val>
                                            <p:fltVal val="0"/>
                                          </p:val>
                                        </p:tav>
                                        <p:tav tm="100000">
                                          <p:val>
                                            <p:strVal val="#ppt_h"/>
                                          </p:val>
                                        </p:tav>
                                      </p:tavLst>
                                    </p:anim>
                                    <p:animEffect transition="in" filter="fade">
                                      <p:cBhvr>
                                        <p:cTn id="46" dur="500"/>
                                        <p:tgtEl>
                                          <p:spTgt spid="169"/>
                                        </p:tgtEl>
                                      </p:cBhvr>
                                    </p:animEffect>
                                  </p:childTnLst>
                                </p:cTn>
                              </p:par>
                            </p:childTnLst>
                          </p:cTn>
                        </p:par>
                        <p:par>
                          <p:cTn id="47" fill="hold">
                            <p:stCondLst>
                              <p:cond delay="40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70"/>
                                        </p:tgtEl>
                                        <p:attrNameLst>
                                          <p:attrName>style.visibility</p:attrName>
                                        </p:attrNameLst>
                                      </p:cBhvr>
                                      <p:to>
                                        <p:strVal val="visible"/>
                                      </p:to>
                                    </p:set>
                                    <p:anim calcmode="lin" valueType="num">
                                      <p:cBhvr additive="base">
                                        <p:cTn id="50" dur="500" fill="hold"/>
                                        <p:tgtEl>
                                          <p:spTgt spid="170"/>
                                        </p:tgtEl>
                                        <p:attrNameLst>
                                          <p:attrName>ppt_x</p:attrName>
                                        </p:attrNameLst>
                                      </p:cBhvr>
                                      <p:tavLst>
                                        <p:tav tm="0">
                                          <p:val>
                                            <p:strVal val="#ppt_x"/>
                                          </p:val>
                                        </p:tav>
                                        <p:tav tm="100000">
                                          <p:val>
                                            <p:strVal val="#ppt_x"/>
                                          </p:val>
                                        </p:tav>
                                      </p:tavLst>
                                    </p:anim>
                                    <p:anim calcmode="lin" valueType="num">
                                      <p:cBhvr additive="base">
                                        <p:cTn id="51" dur="500" fill="hold"/>
                                        <p:tgtEl>
                                          <p:spTgt spid="170"/>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71"/>
                                        </p:tgtEl>
                                        <p:attrNameLst>
                                          <p:attrName>style.visibility</p:attrName>
                                        </p:attrNameLst>
                                      </p:cBhvr>
                                      <p:to>
                                        <p:strVal val="visible"/>
                                      </p:to>
                                    </p:set>
                                    <p:anim calcmode="lin" valueType="num">
                                      <p:cBhvr>
                                        <p:cTn id="55" dur="500" fill="hold"/>
                                        <p:tgtEl>
                                          <p:spTgt spid="171"/>
                                        </p:tgtEl>
                                        <p:attrNameLst>
                                          <p:attrName>ppt_w</p:attrName>
                                        </p:attrNameLst>
                                      </p:cBhvr>
                                      <p:tavLst>
                                        <p:tav tm="0">
                                          <p:val>
                                            <p:fltVal val="0"/>
                                          </p:val>
                                        </p:tav>
                                        <p:tav tm="100000">
                                          <p:val>
                                            <p:strVal val="#ppt_w"/>
                                          </p:val>
                                        </p:tav>
                                      </p:tavLst>
                                    </p:anim>
                                    <p:anim calcmode="lin" valueType="num">
                                      <p:cBhvr>
                                        <p:cTn id="56" dur="500" fill="hold"/>
                                        <p:tgtEl>
                                          <p:spTgt spid="171"/>
                                        </p:tgtEl>
                                        <p:attrNameLst>
                                          <p:attrName>ppt_h</p:attrName>
                                        </p:attrNameLst>
                                      </p:cBhvr>
                                      <p:tavLst>
                                        <p:tav tm="0">
                                          <p:val>
                                            <p:fltVal val="0"/>
                                          </p:val>
                                        </p:tav>
                                        <p:tav tm="100000">
                                          <p:val>
                                            <p:strVal val="#ppt_h"/>
                                          </p:val>
                                        </p:tav>
                                      </p:tavLst>
                                    </p:anim>
                                    <p:animEffect transition="in" filter="fade">
                                      <p:cBhvr>
                                        <p:cTn id="57" dur="500"/>
                                        <p:tgtEl>
                                          <p:spTgt spid="171"/>
                                        </p:tgtEl>
                                      </p:cBhvr>
                                    </p:animEffect>
                                  </p:childTnLst>
                                </p:cTn>
                              </p:par>
                            </p:childTnLst>
                          </p:cTn>
                        </p:par>
                        <p:par>
                          <p:cTn id="58" fill="hold">
                            <p:stCondLst>
                              <p:cond delay="50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172"/>
                                        </p:tgtEl>
                                        <p:attrNameLst>
                                          <p:attrName>style.visibility</p:attrName>
                                        </p:attrNameLst>
                                      </p:cBhvr>
                                      <p:to>
                                        <p:strVal val="visible"/>
                                      </p:to>
                                    </p:set>
                                    <p:anim calcmode="lin" valueType="num">
                                      <p:cBhvr additive="base">
                                        <p:cTn id="61" dur="500" fill="hold"/>
                                        <p:tgtEl>
                                          <p:spTgt spid="172"/>
                                        </p:tgtEl>
                                        <p:attrNameLst>
                                          <p:attrName>ppt_x</p:attrName>
                                        </p:attrNameLst>
                                      </p:cBhvr>
                                      <p:tavLst>
                                        <p:tav tm="0">
                                          <p:val>
                                            <p:strVal val="#ppt_x"/>
                                          </p:val>
                                        </p:tav>
                                        <p:tav tm="100000">
                                          <p:val>
                                            <p:strVal val="#ppt_x"/>
                                          </p:val>
                                        </p:tav>
                                      </p:tavLst>
                                    </p:anim>
                                    <p:anim calcmode="lin" valueType="num">
                                      <p:cBhvr additive="base">
                                        <p:cTn id="62"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bldLvl="0" animBg="1"/>
      <p:bldP spid="219" grpId="0"/>
      <p:bldP spid="233" grpId="0" bldLvl="0" animBg="1"/>
      <p:bldP spid="234" grpId="0"/>
      <p:bldP spid="167" grpId="0" bldLvl="0" animBg="1"/>
      <p:bldP spid="168" grpId="0"/>
      <p:bldP spid="169" grpId="0" bldLvl="0" animBg="1"/>
      <p:bldP spid="170" grpId="0"/>
      <p:bldP spid="171" grpId="0" bldLvl="0" animBg="1"/>
      <p:bldP spid="1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115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员工管理的</a:t>
            </a:r>
            <a:r>
              <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6</a:t>
            </a: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项原则</a:t>
            </a:r>
          </a:p>
        </p:txBody>
      </p:sp>
      <p:sp>
        <p:nvSpPr>
          <p:cNvPr id="2" name="Freeform 6"/>
          <p:cNvSpPr/>
          <p:nvPr/>
        </p:nvSpPr>
        <p:spPr bwMode="auto">
          <a:xfrm>
            <a:off x="6852567" y="2738984"/>
            <a:ext cx="1376363"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3" name="Freeform 7"/>
          <p:cNvSpPr/>
          <p:nvPr/>
        </p:nvSpPr>
        <p:spPr bwMode="auto">
          <a:xfrm>
            <a:off x="3998242" y="2738984"/>
            <a:ext cx="1374775"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49" name="Freeform 8"/>
          <p:cNvSpPr/>
          <p:nvPr/>
        </p:nvSpPr>
        <p:spPr bwMode="auto">
          <a:xfrm>
            <a:off x="4711030" y="1499146"/>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0" name="Freeform 9"/>
          <p:cNvSpPr/>
          <p:nvPr/>
        </p:nvSpPr>
        <p:spPr bwMode="auto">
          <a:xfrm>
            <a:off x="6141367" y="1499146"/>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1" name="Freeform 10"/>
          <p:cNvSpPr/>
          <p:nvPr/>
        </p:nvSpPr>
        <p:spPr bwMode="auto">
          <a:xfrm>
            <a:off x="4711030" y="3970884"/>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2" name="Freeform 11"/>
          <p:cNvSpPr/>
          <p:nvPr/>
        </p:nvSpPr>
        <p:spPr bwMode="auto">
          <a:xfrm>
            <a:off x="6141367" y="3970884"/>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 name="文本框 4"/>
          <p:cNvSpPr txBox="1"/>
          <p:nvPr/>
        </p:nvSpPr>
        <p:spPr>
          <a:xfrm>
            <a:off x="6390172" y="2109024"/>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树威信</a:t>
            </a:r>
          </a:p>
        </p:txBody>
      </p:sp>
      <p:sp>
        <p:nvSpPr>
          <p:cNvPr id="4" name="文本框 3"/>
          <p:cNvSpPr txBox="1"/>
          <p:nvPr/>
        </p:nvSpPr>
        <p:spPr>
          <a:xfrm>
            <a:off x="7102166" y="3350296"/>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创佳绩</a:t>
            </a:r>
          </a:p>
        </p:txBody>
      </p:sp>
      <p:sp>
        <p:nvSpPr>
          <p:cNvPr id="6" name="文本框 5"/>
          <p:cNvSpPr txBox="1"/>
          <p:nvPr/>
        </p:nvSpPr>
        <p:spPr>
          <a:xfrm>
            <a:off x="6284889" y="4628875"/>
            <a:ext cx="1107996"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信守承诺</a:t>
            </a:r>
          </a:p>
        </p:txBody>
      </p:sp>
      <p:sp>
        <p:nvSpPr>
          <p:cNvPr id="61" name="文本框 60"/>
          <p:cNvSpPr txBox="1"/>
          <p:nvPr/>
        </p:nvSpPr>
        <p:spPr>
          <a:xfrm>
            <a:off x="4854352" y="4628875"/>
            <a:ext cx="1107996"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审视自我</a:t>
            </a:r>
          </a:p>
        </p:txBody>
      </p:sp>
      <p:sp>
        <p:nvSpPr>
          <p:cNvPr id="62" name="文本框 61"/>
          <p:cNvSpPr txBox="1"/>
          <p:nvPr/>
        </p:nvSpPr>
        <p:spPr>
          <a:xfrm>
            <a:off x="4247047" y="3328780"/>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会管理</a:t>
            </a:r>
          </a:p>
        </p:txBody>
      </p:sp>
      <p:sp>
        <p:nvSpPr>
          <p:cNvPr id="63" name="文本框 62"/>
          <p:cNvSpPr txBox="1"/>
          <p:nvPr/>
        </p:nvSpPr>
        <p:spPr>
          <a:xfrm>
            <a:off x="5015397" y="2109024"/>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用好人</a:t>
            </a:r>
          </a:p>
        </p:txBody>
      </p:sp>
      <p:sp>
        <p:nvSpPr>
          <p:cNvPr id="64" name="Freeform 17"/>
          <p:cNvSpPr>
            <a:spLocks noEditPoints="1"/>
          </p:cNvSpPr>
          <p:nvPr/>
        </p:nvSpPr>
        <p:spPr bwMode="auto">
          <a:xfrm>
            <a:off x="5824137" y="3237599"/>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22" name="Rectangle 69"/>
          <p:cNvSpPr/>
          <p:nvPr/>
        </p:nvSpPr>
        <p:spPr>
          <a:xfrm>
            <a:off x="7541068" y="5231161"/>
            <a:ext cx="3055223"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做事先做人，管人先管好自己</a:t>
            </a:r>
          </a:p>
        </p:txBody>
      </p:sp>
      <p:sp>
        <p:nvSpPr>
          <p:cNvPr id="24" name="Rectangle 69"/>
          <p:cNvSpPr/>
          <p:nvPr/>
        </p:nvSpPr>
        <p:spPr>
          <a:xfrm>
            <a:off x="1238876" y="5179167"/>
            <a:ext cx="3268575"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带人先带心</a:t>
            </a:r>
            <a:endParaRPr lang="en-US" altLang="zh-CN" sz="1200" b="1" dirty="0">
              <a:solidFill>
                <a:schemeClr val="tx1">
                  <a:lumMod val="75000"/>
                  <a:lumOff val="25000"/>
                </a:schemeClr>
              </a:solidFill>
              <a:latin typeface="微软雅黑" charset="-122"/>
              <a:ea typeface="微软雅黑" charset="-122"/>
            </a:endParaRPr>
          </a:p>
          <a:p>
            <a:pPr algn="r">
              <a:lnSpc>
                <a:spcPct val="120000"/>
              </a:lnSpc>
            </a:pPr>
            <a:r>
              <a:rPr lang="zh-CN" altLang="en-US" sz="1200" b="1" dirty="0">
                <a:solidFill>
                  <a:schemeClr val="tx1">
                    <a:lumMod val="75000"/>
                    <a:lumOff val="25000"/>
                  </a:schemeClr>
                </a:solidFill>
                <a:latin typeface="微软雅黑" charset="-122"/>
                <a:ea typeface="微软雅黑" charset="-122"/>
              </a:rPr>
              <a:t>好的思想才能有好的行为</a:t>
            </a:r>
          </a:p>
        </p:txBody>
      </p:sp>
      <p:sp>
        <p:nvSpPr>
          <p:cNvPr id="25" name="Rectangle 69"/>
          <p:cNvSpPr/>
          <p:nvPr/>
        </p:nvSpPr>
        <p:spPr>
          <a:xfrm>
            <a:off x="842641" y="3384432"/>
            <a:ext cx="3055223"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同等的尊重每位员工</a:t>
            </a:r>
          </a:p>
        </p:txBody>
      </p:sp>
      <p:sp>
        <p:nvSpPr>
          <p:cNvPr id="27" name="Rectangle 69"/>
          <p:cNvSpPr/>
          <p:nvPr/>
        </p:nvSpPr>
        <p:spPr>
          <a:xfrm>
            <a:off x="1575952" y="1482123"/>
            <a:ext cx="3055223"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承认个人在能力和兴趣上的差别</a:t>
            </a:r>
          </a:p>
        </p:txBody>
      </p:sp>
      <p:sp>
        <p:nvSpPr>
          <p:cNvPr id="28" name="Rectangle 69"/>
          <p:cNvSpPr/>
          <p:nvPr/>
        </p:nvSpPr>
        <p:spPr>
          <a:xfrm>
            <a:off x="7623543" y="1494673"/>
            <a:ext cx="3055223"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知晓人的行为都是有目的性的</a:t>
            </a:r>
          </a:p>
        </p:txBody>
      </p:sp>
      <p:sp>
        <p:nvSpPr>
          <p:cNvPr id="29" name="Rectangle 69"/>
          <p:cNvSpPr/>
          <p:nvPr/>
        </p:nvSpPr>
        <p:spPr>
          <a:xfrm>
            <a:off x="8218795" y="3413123"/>
            <a:ext cx="3055223" cy="553998"/>
          </a:xfrm>
          <a:prstGeom prst="rect">
            <a:avLst/>
          </a:prstGeom>
        </p:spPr>
        <p:txBody>
          <a:bodyPr wrap="square" rIns="480000" anchor="t" anchorCtr="0">
            <a:noAutofit/>
          </a:bodyPr>
          <a:lstStyle/>
          <a:p>
            <a:pPr algn="r">
              <a:lnSpc>
                <a:spcPct val="120000"/>
              </a:lnSpc>
            </a:pPr>
            <a:r>
              <a:rPr lang="zh-CN" altLang="en-US" sz="1200" b="1" dirty="0">
                <a:solidFill>
                  <a:schemeClr val="tx1">
                    <a:lumMod val="75000"/>
                    <a:lumOff val="25000"/>
                  </a:schemeClr>
                </a:solidFill>
                <a:latin typeface="微软雅黑" charset="-122"/>
                <a:ea typeface="微软雅黑" charset="-122"/>
              </a:rPr>
              <a:t>以正面态度对待每位员工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80">
                                          <p:stCondLst>
                                            <p:cond delay="0"/>
                                          </p:stCondLst>
                                        </p:cTn>
                                        <p:tgtEl>
                                          <p:spTgt spid="64"/>
                                        </p:tgtEl>
                                      </p:cBhvr>
                                    </p:animEffect>
                                    <p:anim calcmode="lin" valueType="num">
                                      <p:cBhvr>
                                        <p:cTn id="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3" dur="26">
                                          <p:stCondLst>
                                            <p:cond delay="650"/>
                                          </p:stCondLst>
                                        </p:cTn>
                                        <p:tgtEl>
                                          <p:spTgt spid="64"/>
                                        </p:tgtEl>
                                      </p:cBhvr>
                                      <p:to x="100000" y="60000"/>
                                    </p:animScale>
                                    <p:animScale>
                                      <p:cBhvr>
                                        <p:cTn id="14" dur="166" decel="50000">
                                          <p:stCondLst>
                                            <p:cond delay="676"/>
                                          </p:stCondLst>
                                        </p:cTn>
                                        <p:tgtEl>
                                          <p:spTgt spid="64"/>
                                        </p:tgtEl>
                                      </p:cBhvr>
                                      <p:to x="100000" y="100000"/>
                                    </p:animScale>
                                    <p:animScale>
                                      <p:cBhvr>
                                        <p:cTn id="15" dur="26">
                                          <p:stCondLst>
                                            <p:cond delay="1312"/>
                                          </p:stCondLst>
                                        </p:cTn>
                                        <p:tgtEl>
                                          <p:spTgt spid="64"/>
                                        </p:tgtEl>
                                      </p:cBhvr>
                                      <p:to x="100000" y="80000"/>
                                    </p:animScale>
                                    <p:animScale>
                                      <p:cBhvr>
                                        <p:cTn id="16" dur="166" decel="50000">
                                          <p:stCondLst>
                                            <p:cond delay="1338"/>
                                          </p:stCondLst>
                                        </p:cTn>
                                        <p:tgtEl>
                                          <p:spTgt spid="64"/>
                                        </p:tgtEl>
                                      </p:cBhvr>
                                      <p:to x="100000" y="100000"/>
                                    </p:animScale>
                                    <p:animScale>
                                      <p:cBhvr>
                                        <p:cTn id="17" dur="26">
                                          <p:stCondLst>
                                            <p:cond delay="1642"/>
                                          </p:stCondLst>
                                        </p:cTn>
                                        <p:tgtEl>
                                          <p:spTgt spid="64"/>
                                        </p:tgtEl>
                                      </p:cBhvr>
                                      <p:to x="100000" y="90000"/>
                                    </p:animScale>
                                    <p:animScale>
                                      <p:cBhvr>
                                        <p:cTn id="18" dur="166" decel="50000">
                                          <p:stCondLst>
                                            <p:cond delay="1668"/>
                                          </p:stCondLst>
                                        </p:cTn>
                                        <p:tgtEl>
                                          <p:spTgt spid="64"/>
                                        </p:tgtEl>
                                      </p:cBhvr>
                                      <p:to x="100000" y="100000"/>
                                    </p:animScale>
                                    <p:animScale>
                                      <p:cBhvr>
                                        <p:cTn id="19" dur="26">
                                          <p:stCondLst>
                                            <p:cond delay="1808"/>
                                          </p:stCondLst>
                                        </p:cTn>
                                        <p:tgtEl>
                                          <p:spTgt spid="64"/>
                                        </p:tgtEl>
                                      </p:cBhvr>
                                      <p:to x="100000" y="95000"/>
                                    </p:animScale>
                                    <p:animScale>
                                      <p:cBhvr>
                                        <p:cTn id="20" dur="166" decel="50000">
                                          <p:stCondLst>
                                            <p:cond delay="1834"/>
                                          </p:stCondLst>
                                        </p:cTn>
                                        <p:tgtEl>
                                          <p:spTgt spid="6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80">
                                          <p:stCondLst>
                                            <p:cond delay="0"/>
                                          </p:stCondLst>
                                        </p:cTn>
                                        <p:tgtEl>
                                          <p:spTgt spid="50"/>
                                        </p:tgtEl>
                                      </p:cBhvr>
                                    </p:animEffect>
                                    <p:anim calcmode="lin" valueType="num">
                                      <p:cBhvr>
                                        <p:cTn id="2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9" dur="26">
                                          <p:stCondLst>
                                            <p:cond delay="650"/>
                                          </p:stCondLst>
                                        </p:cTn>
                                        <p:tgtEl>
                                          <p:spTgt spid="50"/>
                                        </p:tgtEl>
                                      </p:cBhvr>
                                      <p:to x="100000" y="60000"/>
                                    </p:animScale>
                                    <p:animScale>
                                      <p:cBhvr>
                                        <p:cTn id="30" dur="166" decel="50000">
                                          <p:stCondLst>
                                            <p:cond delay="676"/>
                                          </p:stCondLst>
                                        </p:cTn>
                                        <p:tgtEl>
                                          <p:spTgt spid="50"/>
                                        </p:tgtEl>
                                      </p:cBhvr>
                                      <p:to x="100000" y="100000"/>
                                    </p:animScale>
                                    <p:animScale>
                                      <p:cBhvr>
                                        <p:cTn id="31" dur="26">
                                          <p:stCondLst>
                                            <p:cond delay="1312"/>
                                          </p:stCondLst>
                                        </p:cTn>
                                        <p:tgtEl>
                                          <p:spTgt spid="50"/>
                                        </p:tgtEl>
                                      </p:cBhvr>
                                      <p:to x="100000" y="80000"/>
                                    </p:animScale>
                                    <p:animScale>
                                      <p:cBhvr>
                                        <p:cTn id="32" dur="166" decel="50000">
                                          <p:stCondLst>
                                            <p:cond delay="1338"/>
                                          </p:stCondLst>
                                        </p:cTn>
                                        <p:tgtEl>
                                          <p:spTgt spid="50"/>
                                        </p:tgtEl>
                                      </p:cBhvr>
                                      <p:to x="100000" y="100000"/>
                                    </p:animScale>
                                    <p:animScale>
                                      <p:cBhvr>
                                        <p:cTn id="33" dur="26">
                                          <p:stCondLst>
                                            <p:cond delay="1642"/>
                                          </p:stCondLst>
                                        </p:cTn>
                                        <p:tgtEl>
                                          <p:spTgt spid="50"/>
                                        </p:tgtEl>
                                      </p:cBhvr>
                                      <p:to x="100000" y="90000"/>
                                    </p:animScale>
                                    <p:animScale>
                                      <p:cBhvr>
                                        <p:cTn id="34" dur="166" decel="50000">
                                          <p:stCondLst>
                                            <p:cond delay="1668"/>
                                          </p:stCondLst>
                                        </p:cTn>
                                        <p:tgtEl>
                                          <p:spTgt spid="50"/>
                                        </p:tgtEl>
                                      </p:cBhvr>
                                      <p:to x="100000" y="100000"/>
                                    </p:animScale>
                                    <p:animScale>
                                      <p:cBhvr>
                                        <p:cTn id="35" dur="26">
                                          <p:stCondLst>
                                            <p:cond delay="1808"/>
                                          </p:stCondLst>
                                        </p:cTn>
                                        <p:tgtEl>
                                          <p:spTgt spid="50"/>
                                        </p:tgtEl>
                                      </p:cBhvr>
                                      <p:to x="100000" y="95000"/>
                                    </p:animScale>
                                    <p:animScale>
                                      <p:cBhvr>
                                        <p:cTn id="36" dur="166" decel="50000">
                                          <p:stCondLst>
                                            <p:cond delay="1834"/>
                                          </p:stCondLst>
                                        </p:cTn>
                                        <p:tgtEl>
                                          <p:spTgt spid="5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80">
                                          <p:stCondLst>
                                            <p:cond delay="0"/>
                                          </p:stCondLst>
                                        </p:cTn>
                                        <p:tgtEl>
                                          <p:spTgt spid="52"/>
                                        </p:tgtEl>
                                      </p:cBhvr>
                                    </p:animEffect>
                                    <p:anim calcmode="lin" valueType="num">
                                      <p:cBhvr>
                                        <p:cTn id="5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61" dur="26">
                                          <p:stCondLst>
                                            <p:cond delay="650"/>
                                          </p:stCondLst>
                                        </p:cTn>
                                        <p:tgtEl>
                                          <p:spTgt spid="52"/>
                                        </p:tgtEl>
                                      </p:cBhvr>
                                      <p:to x="100000" y="60000"/>
                                    </p:animScale>
                                    <p:animScale>
                                      <p:cBhvr>
                                        <p:cTn id="62" dur="166" decel="50000">
                                          <p:stCondLst>
                                            <p:cond delay="676"/>
                                          </p:stCondLst>
                                        </p:cTn>
                                        <p:tgtEl>
                                          <p:spTgt spid="52"/>
                                        </p:tgtEl>
                                      </p:cBhvr>
                                      <p:to x="100000" y="100000"/>
                                    </p:animScale>
                                    <p:animScale>
                                      <p:cBhvr>
                                        <p:cTn id="63" dur="26">
                                          <p:stCondLst>
                                            <p:cond delay="1312"/>
                                          </p:stCondLst>
                                        </p:cTn>
                                        <p:tgtEl>
                                          <p:spTgt spid="52"/>
                                        </p:tgtEl>
                                      </p:cBhvr>
                                      <p:to x="100000" y="80000"/>
                                    </p:animScale>
                                    <p:animScale>
                                      <p:cBhvr>
                                        <p:cTn id="64" dur="166" decel="50000">
                                          <p:stCondLst>
                                            <p:cond delay="1338"/>
                                          </p:stCondLst>
                                        </p:cTn>
                                        <p:tgtEl>
                                          <p:spTgt spid="52"/>
                                        </p:tgtEl>
                                      </p:cBhvr>
                                      <p:to x="100000" y="100000"/>
                                    </p:animScale>
                                    <p:animScale>
                                      <p:cBhvr>
                                        <p:cTn id="65" dur="26">
                                          <p:stCondLst>
                                            <p:cond delay="1642"/>
                                          </p:stCondLst>
                                        </p:cTn>
                                        <p:tgtEl>
                                          <p:spTgt spid="52"/>
                                        </p:tgtEl>
                                      </p:cBhvr>
                                      <p:to x="100000" y="90000"/>
                                    </p:animScale>
                                    <p:animScale>
                                      <p:cBhvr>
                                        <p:cTn id="66" dur="166" decel="50000">
                                          <p:stCondLst>
                                            <p:cond delay="1668"/>
                                          </p:stCondLst>
                                        </p:cTn>
                                        <p:tgtEl>
                                          <p:spTgt spid="52"/>
                                        </p:tgtEl>
                                      </p:cBhvr>
                                      <p:to x="100000" y="100000"/>
                                    </p:animScale>
                                    <p:animScale>
                                      <p:cBhvr>
                                        <p:cTn id="67" dur="26">
                                          <p:stCondLst>
                                            <p:cond delay="1808"/>
                                          </p:stCondLst>
                                        </p:cTn>
                                        <p:tgtEl>
                                          <p:spTgt spid="52"/>
                                        </p:tgtEl>
                                      </p:cBhvr>
                                      <p:to x="100000" y="95000"/>
                                    </p:animScale>
                                    <p:animScale>
                                      <p:cBhvr>
                                        <p:cTn id="68" dur="166" decel="50000">
                                          <p:stCondLst>
                                            <p:cond delay="1834"/>
                                          </p:stCondLst>
                                        </p:cTn>
                                        <p:tgtEl>
                                          <p:spTgt spid="5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80">
                                          <p:stCondLst>
                                            <p:cond delay="0"/>
                                          </p:stCondLst>
                                        </p:cTn>
                                        <p:tgtEl>
                                          <p:spTgt spid="51"/>
                                        </p:tgtEl>
                                      </p:cBhvr>
                                    </p:animEffect>
                                    <p:anim calcmode="lin" valueType="num">
                                      <p:cBhvr>
                                        <p:cTn id="7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77" dur="26">
                                          <p:stCondLst>
                                            <p:cond delay="650"/>
                                          </p:stCondLst>
                                        </p:cTn>
                                        <p:tgtEl>
                                          <p:spTgt spid="51"/>
                                        </p:tgtEl>
                                      </p:cBhvr>
                                      <p:to x="100000" y="60000"/>
                                    </p:animScale>
                                    <p:animScale>
                                      <p:cBhvr>
                                        <p:cTn id="78" dur="166" decel="50000">
                                          <p:stCondLst>
                                            <p:cond delay="676"/>
                                          </p:stCondLst>
                                        </p:cTn>
                                        <p:tgtEl>
                                          <p:spTgt spid="51"/>
                                        </p:tgtEl>
                                      </p:cBhvr>
                                      <p:to x="100000" y="100000"/>
                                    </p:animScale>
                                    <p:animScale>
                                      <p:cBhvr>
                                        <p:cTn id="79" dur="26">
                                          <p:stCondLst>
                                            <p:cond delay="1312"/>
                                          </p:stCondLst>
                                        </p:cTn>
                                        <p:tgtEl>
                                          <p:spTgt spid="51"/>
                                        </p:tgtEl>
                                      </p:cBhvr>
                                      <p:to x="100000" y="80000"/>
                                    </p:animScale>
                                    <p:animScale>
                                      <p:cBhvr>
                                        <p:cTn id="80" dur="166" decel="50000">
                                          <p:stCondLst>
                                            <p:cond delay="1338"/>
                                          </p:stCondLst>
                                        </p:cTn>
                                        <p:tgtEl>
                                          <p:spTgt spid="51"/>
                                        </p:tgtEl>
                                      </p:cBhvr>
                                      <p:to x="100000" y="100000"/>
                                    </p:animScale>
                                    <p:animScale>
                                      <p:cBhvr>
                                        <p:cTn id="81" dur="26">
                                          <p:stCondLst>
                                            <p:cond delay="1642"/>
                                          </p:stCondLst>
                                        </p:cTn>
                                        <p:tgtEl>
                                          <p:spTgt spid="51"/>
                                        </p:tgtEl>
                                      </p:cBhvr>
                                      <p:to x="100000" y="90000"/>
                                    </p:animScale>
                                    <p:animScale>
                                      <p:cBhvr>
                                        <p:cTn id="82" dur="166" decel="50000">
                                          <p:stCondLst>
                                            <p:cond delay="1668"/>
                                          </p:stCondLst>
                                        </p:cTn>
                                        <p:tgtEl>
                                          <p:spTgt spid="51"/>
                                        </p:tgtEl>
                                      </p:cBhvr>
                                      <p:to x="100000" y="100000"/>
                                    </p:animScale>
                                    <p:animScale>
                                      <p:cBhvr>
                                        <p:cTn id="83" dur="26">
                                          <p:stCondLst>
                                            <p:cond delay="1808"/>
                                          </p:stCondLst>
                                        </p:cTn>
                                        <p:tgtEl>
                                          <p:spTgt spid="51"/>
                                        </p:tgtEl>
                                      </p:cBhvr>
                                      <p:to x="100000" y="95000"/>
                                    </p:animScale>
                                    <p:animScale>
                                      <p:cBhvr>
                                        <p:cTn id="84" dur="166" decel="50000">
                                          <p:stCondLst>
                                            <p:cond delay="1834"/>
                                          </p:stCondLst>
                                        </p:cTn>
                                        <p:tgtEl>
                                          <p:spTgt spid="51"/>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ipe(down)">
                                      <p:cBhvr>
                                        <p:cTn id="135" dur="580">
                                          <p:stCondLst>
                                            <p:cond delay="0"/>
                                          </p:stCondLst>
                                        </p:cTn>
                                        <p:tgtEl>
                                          <p:spTgt spid="4"/>
                                        </p:tgtEl>
                                      </p:cBhvr>
                                    </p:animEffect>
                                    <p:anim calcmode="lin" valueType="num">
                                      <p:cBhvr>
                                        <p:cTn id="1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gtEl>
                                      </p:cBhvr>
                                      <p:to x="100000" y="60000"/>
                                    </p:animScale>
                                    <p:animScale>
                                      <p:cBhvr>
                                        <p:cTn id="142" dur="166" decel="50000">
                                          <p:stCondLst>
                                            <p:cond delay="676"/>
                                          </p:stCondLst>
                                        </p:cTn>
                                        <p:tgtEl>
                                          <p:spTgt spid="4"/>
                                        </p:tgtEl>
                                      </p:cBhvr>
                                      <p:to x="100000" y="100000"/>
                                    </p:animScale>
                                    <p:animScale>
                                      <p:cBhvr>
                                        <p:cTn id="143" dur="26">
                                          <p:stCondLst>
                                            <p:cond delay="1312"/>
                                          </p:stCondLst>
                                        </p:cTn>
                                        <p:tgtEl>
                                          <p:spTgt spid="4"/>
                                        </p:tgtEl>
                                      </p:cBhvr>
                                      <p:to x="100000" y="80000"/>
                                    </p:animScale>
                                    <p:animScale>
                                      <p:cBhvr>
                                        <p:cTn id="144" dur="166" decel="50000">
                                          <p:stCondLst>
                                            <p:cond delay="1338"/>
                                          </p:stCondLst>
                                        </p:cTn>
                                        <p:tgtEl>
                                          <p:spTgt spid="4"/>
                                        </p:tgtEl>
                                      </p:cBhvr>
                                      <p:to x="100000" y="100000"/>
                                    </p:animScale>
                                    <p:animScale>
                                      <p:cBhvr>
                                        <p:cTn id="145" dur="26">
                                          <p:stCondLst>
                                            <p:cond delay="1642"/>
                                          </p:stCondLst>
                                        </p:cTn>
                                        <p:tgtEl>
                                          <p:spTgt spid="4"/>
                                        </p:tgtEl>
                                      </p:cBhvr>
                                      <p:to x="100000" y="90000"/>
                                    </p:animScale>
                                    <p:animScale>
                                      <p:cBhvr>
                                        <p:cTn id="146" dur="166" decel="50000">
                                          <p:stCondLst>
                                            <p:cond delay="1668"/>
                                          </p:stCondLst>
                                        </p:cTn>
                                        <p:tgtEl>
                                          <p:spTgt spid="4"/>
                                        </p:tgtEl>
                                      </p:cBhvr>
                                      <p:to x="100000" y="100000"/>
                                    </p:animScale>
                                    <p:animScale>
                                      <p:cBhvr>
                                        <p:cTn id="147" dur="26">
                                          <p:stCondLst>
                                            <p:cond delay="1808"/>
                                          </p:stCondLst>
                                        </p:cTn>
                                        <p:tgtEl>
                                          <p:spTgt spid="4"/>
                                        </p:tgtEl>
                                      </p:cBhvr>
                                      <p:to x="100000" y="95000"/>
                                    </p:animScale>
                                    <p:animScale>
                                      <p:cBhvr>
                                        <p:cTn id="148" dur="166" decel="50000">
                                          <p:stCondLst>
                                            <p:cond delay="1834"/>
                                          </p:stCondLst>
                                        </p:cTn>
                                        <p:tgtEl>
                                          <p:spTgt spid="4"/>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wipe(down)">
                                      <p:cBhvr>
                                        <p:cTn id="151" dur="580">
                                          <p:stCondLst>
                                            <p:cond delay="0"/>
                                          </p:stCondLst>
                                        </p:cTn>
                                        <p:tgtEl>
                                          <p:spTgt spid="6"/>
                                        </p:tgtEl>
                                      </p:cBhvr>
                                    </p:animEffect>
                                    <p:anim calcmode="lin" valueType="num">
                                      <p:cBhvr>
                                        <p:cTn id="1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gtEl>
                                      </p:cBhvr>
                                      <p:to x="100000" y="60000"/>
                                    </p:animScale>
                                    <p:animScale>
                                      <p:cBhvr>
                                        <p:cTn id="158" dur="166" decel="50000">
                                          <p:stCondLst>
                                            <p:cond delay="676"/>
                                          </p:stCondLst>
                                        </p:cTn>
                                        <p:tgtEl>
                                          <p:spTgt spid="6"/>
                                        </p:tgtEl>
                                      </p:cBhvr>
                                      <p:to x="100000" y="100000"/>
                                    </p:animScale>
                                    <p:animScale>
                                      <p:cBhvr>
                                        <p:cTn id="159" dur="26">
                                          <p:stCondLst>
                                            <p:cond delay="1312"/>
                                          </p:stCondLst>
                                        </p:cTn>
                                        <p:tgtEl>
                                          <p:spTgt spid="6"/>
                                        </p:tgtEl>
                                      </p:cBhvr>
                                      <p:to x="100000" y="80000"/>
                                    </p:animScale>
                                    <p:animScale>
                                      <p:cBhvr>
                                        <p:cTn id="160" dur="166" decel="50000">
                                          <p:stCondLst>
                                            <p:cond delay="1338"/>
                                          </p:stCondLst>
                                        </p:cTn>
                                        <p:tgtEl>
                                          <p:spTgt spid="6"/>
                                        </p:tgtEl>
                                      </p:cBhvr>
                                      <p:to x="100000" y="100000"/>
                                    </p:animScale>
                                    <p:animScale>
                                      <p:cBhvr>
                                        <p:cTn id="161" dur="26">
                                          <p:stCondLst>
                                            <p:cond delay="1642"/>
                                          </p:stCondLst>
                                        </p:cTn>
                                        <p:tgtEl>
                                          <p:spTgt spid="6"/>
                                        </p:tgtEl>
                                      </p:cBhvr>
                                      <p:to x="100000" y="90000"/>
                                    </p:animScale>
                                    <p:animScale>
                                      <p:cBhvr>
                                        <p:cTn id="162" dur="166" decel="50000">
                                          <p:stCondLst>
                                            <p:cond delay="1668"/>
                                          </p:stCondLst>
                                        </p:cTn>
                                        <p:tgtEl>
                                          <p:spTgt spid="6"/>
                                        </p:tgtEl>
                                      </p:cBhvr>
                                      <p:to x="100000" y="100000"/>
                                    </p:animScale>
                                    <p:animScale>
                                      <p:cBhvr>
                                        <p:cTn id="163" dur="26">
                                          <p:stCondLst>
                                            <p:cond delay="1808"/>
                                          </p:stCondLst>
                                        </p:cTn>
                                        <p:tgtEl>
                                          <p:spTgt spid="6"/>
                                        </p:tgtEl>
                                      </p:cBhvr>
                                      <p:to x="100000" y="95000"/>
                                    </p:animScale>
                                    <p:animScale>
                                      <p:cBhvr>
                                        <p:cTn id="164" dur="166" decel="50000">
                                          <p:stCondLst>
                                            <p:cond delay="1834"/>
                                          </p:stCondLst>
                                        </p:cTn>
                                        <p:tgtEl>
                                          <p:spTgt spid="6"/>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wipe(down)">
                                      <p:cBhvr>
                                        <p:cTn id="167" dur="580">
                                          <p:stCondLst>
                                            <p:cond delay="0"/>
                                          </p:stCondLst>
                                        </p:cTn>
                                        <p:tgtEl>
                                          <p:spTgt spid="61"/>
                                        </p:tgtEl>
                                      </p:cBhvr>
                                    </p:animEffect>
                                    <p:anim calcmode="lin" valueType="num">
                                      <p:cBhvr>
                                        <p:cTn id="16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73" dur="26">
                                          <p:stCondLst>
                                            <p:cond delay="650"/>
                                          </p:stCondLst>
                                        </p:cTn>
                                        <p:tgtEl>
                                          <p:spTgt spid="61"/>
                                        </p:tgtEl>
                                      </p:cBhvr>
                                      <p:to x="100000" y="60000"/>
                                    </p:animScale>
                                    <p:animScale>
                                      <p:cBhvr>
                                        <p:cTn id="174" dur="166" decel="50000">
                                          <p:stCondLst>
                                            <p:cond delay="676"/>
                                          </p:stCondLst>
                                        </p:cTn>
                                        <p:tgtEl>
                                          <p:spTgt spid="61"/>
                                        </p:tgtEl>
                                      </p:cBhvr>
                                      <p:to x="100000" y="100000"/>
                                    </p:animScale>
                                    <p:animScale>
                                      <p:cBhvr>
                                        <p:cTn id="175" dur="26">
                                          <p:stCondLst>
                                            <p:cond delay="1312"/>
                                          </p:stCondLst>
                                        </p:cTn>
                                        <p:tgtEl>
                                          <p:spTgt spid="61"/>
                                        </p:tgtEl>
                                      </p:cBhvr>
                                      <p:to x="100000" y="80000"/>
                                    </p:animScale>
                                    <p:animScale>
                                      <p:cBhvr>
                                        <p:cTn id="176" dur="166" decel="50000">
                                          <p:stCondLst>
                                            <p:cond delay="1338"/>
                                          </p:stCondLst>
                                        </p:cTn>
                                        <p:tgtEl>
                                          <p:spTgt spid="61"/>
                                        </p:tgtEl>
                                      </p:cBhvr>
                                      <p:to x="100000" y="100000"/>
                                    </p:animScale>
                                    <p:animScale>
                                      <p:cBhvr>
                                        <p:cTn id="177" dur="26">
                                          <p:stCondLst>
                                            <p:cond delay="1642"/>
                                          </p:stCondLst>
                                        </p:cTn>
                                        <p:tgtEl>
                                          <p:spTgt spid="61"/>
                                        </p:tgtEl>
                                      </p:cBhvr>
                                      <p:to x="100000" y="90000"/>
                                    </p:animScale>
                                    <p:animScale>
                                      <p:cBhvr>
                                        <p:cTn id="178" dur="166" decel="50000">
                                          <p:stCondLst>
                                            <p:cond delay="1668"/>
                                          </p:stCondLst>
                                        </p:cTn>
                                        <p:tgtEl>
                                          <p:spTgt spid="61"/>
                                        </p:tgtEl>
                                      </p:cBhvr>
                                      <p:to x="100000" y="100000"/>
                                    </p:animScale>
                                    <p:animScale>
                                      <p:cBhvr>
                                        <p:cTn id="179" dur="26">
                                          <p:stCondLst>
                                            <p:cond delay="1808"/>
                                          </p:stCondLst>
                                        </p:cTn>
                                        <p:tgtEl>
                                          <p:spTgt spid="61"/>
                                        </p:tgtEl>
                                      </p:cBhvr>
                                      <p:to x="100000" y="95000"/>
                                    </p:animScale>
                                    <p:animScale>
                                      <p:cBhvr>
                                        <p:cTn id="180" dur="166" decel="50000">
                                          <p:stCondLst>
                                            <p:cond delay="1834"/>
                                          </p:stCondLst>
                                        </p:cTn>
                                        <p:tgtEl>
                                          <p:spTgt spid="61"/>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wipe(down)">
                                      <p:cBhvr>
                                        <p:cTn id="183" dur="580">
                                          <p:stCondLst>
                                            <p:cond delay="0"/>
                                          </p:stCondLst>
                                        </p:cTn>
                                        <p:tgtEl>
                                          <p:spTgt spid="62"/>
                                        </p:tgtEl>
                                      </p:cBhvr>
                                    </p:animEffect>
                                    <p:anim calcmode="lin" valueType="num">
                                      <p:cBhvr>
                                        <p:cTn id="184"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89" dur="26">
                                          <p:stCondLst>
                                            <p:cond delay="650"/>
                                          </p:stCondLst>
                                        </p:cTn>
                                        <p:tgtEl>
                                          <p:spTgt spid="62"/>
                                        </p:tgtEl>
                                      </p:cBhvr>
                                      <p:to x="100000" y="60000"/>
                                    </p:animScale>
                                    <p:animScale>
                                      <p:cBhvr>
                                        <p:cTn id="190" dur="166" decel="50000">
                                          <p:stCondLst>
                                            <p:cond delay="676"/>
                                          </p:stCondLst>
                                        </p:cTn>
                                        <p:tgtEl>
                                          <p:spTgt spid="62"/>
                                        </p:tgtEl>
                                      </p:cBhvr>
                                      <p:to x="100000" y="100000"/>
                                    </p:animScale>
                                    <p:animScale>
                                      <p:cBhvr>
                                        <p:cTn id="191" dur="26">
                                          <p:stCondLst>
                                            <p:cond delay="1312"/>
                                          </p:stCondLst>
                                        </p:cTn>
                                        <p:tgtEl>
                                          <p:spTgt spid="62"/>
                                        </p:tgtEl>
                                      </p:cBhvr>
                                      <p:to x="100000" y="80000"/>
                                    </p:animScale>
                                    <p:animScale>
                                      <p:cBhvr>
                                        <p:cTn id="192" dur="166" decel="50000">
                                          <p:stCondLst>
                                            <p:cond delay="1338"/>
                                          </p:stCondLst>
                                        </p:cTn>
                                        <p:tgtEl>
                                          <p:spTgt spid="62"/>
                                        </p:tgtEl>
                                      </p:cBhvr>
                                      <p:to x="100000" y="100000"/>
                                    </p:animScale>
                                    <p:animScale>
                                      <p:cBhvr>
                                        <p:cTn id="193" dur="26">
                                          <p:stCondLst>
                                            <p:cond delay="1642"/>
                                          </p:stCondLst>
                                        </p:cTn>
                                        <p:tgtEl>
                                          <p:spTgt spid="62"/>
                                        </p:tgtEl>
                                      </p:cBhvr>
                                      <p:to x="100000" y="90000"/>
                                    </p:animScale>
                                    <p:animScale>
                                      <p:cBhvr>
                                        <p:cTn id="194" dur="166" decel="50000">
                                          <p:stCondLst>
                                            <p:cond delay="1668"/>
                                          </p:stCondLst>
                                        </p:cTn>
                                        <p:tgtEl>
                                          <p:spTgt spid="62"/>
                                        </p:tgtEl>
                                      </p:cBhvr>
                                      <p:to x="100000" y="100000"/>
                                    </p:animScale>
                                    <p:animScale>
                                      <p:cBhvr>
                                        <p:cTn id="195" dur="26">
                                          <p:stCondLst>
                                            <p:cond delay="1808"/>
                                          </p:stCondLst>
                                        </p:cTn>
                                        <p:tgtEl>
                                          <p:spTgt spid="62"/>
                                        </p:tgtEl>
                                      </p:cBhvr>
                                      <p:to x="100000" y="95000"/>
                                    </p:animScale>
                                    <p:animScale>
                                      <p:cBhvr>
                                        <p:cTn id="196" dur="166" decel="50000">
                                          <p:stCondLst>
                                            <p:cond delay="1834"/>
                                          </p:stCondLst>
                                        </p:cTn>
                                        <p:tgtEl>
                                          <p:spTgt spid="62"/>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wipe(down)">
                                      <p:cBhvr>
                                        <p:cTn id="199" dur="580">
                                          <p:stCondLst>
                                            <p:cond delay="0"/>
                                          </p:stCondLst>
                                        </p:cTn>
                                        <p:tgtEl>
                                          <p:spTgt spid="63"/>
                                        </p:tgtEl>
                                      </p:cBhvr>
                                    </p:animEffect>
                                    <p:anim calcmode="lin" valueType="num">
                                      <p:cBhvr>
                                        <p:cTn id="20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05" dur="26">
                                          <p:stCondLst>
                                            <p:cond delay="650"/>
                                          </p:stCondLst>
                                        </p:cTn>
                                        <p:tgtEl>
                                          <p:spTgt spid="63"/>
                                        </p:tgtEl>
                                      </p:cBhvr>
                                      <p:to x="100000" y="60000"/>
                                    </p:animScale>
                                    <p:animScale>
                                      <p:cBhvr>
                                        <p:cTn id="206" dur="166" decel="50000">
                                          <p:stCondLst>
                                            <p:cond delay="676"/>
                                          </p:stCondLst>
                                        </p:cTn>
                                        <p:tgtEl>
                                          <p:spTgt spid="63"/>
                                        </p:tgtEl>
                                      </p:cBhvr>
                                      <p:to x="100000" y="100000"/>
                                    </p:animScale>
                                    <p:animScale>
                                      <p:cBhvr>
                                        <p:cTn id="207" dur="26">
                                          <p:stCondLst>
                                            <p:cond delay="1312"/>
                                          </p:stCondLst>
                                        </p:cTn>
                                        <p:tgtEl>
                                          <p:spTgt spid="63"/>
                                        </p:tgtEl>
                                      </p:cBhvr>
                                      <p:to x="100000" y="80000"/>
                                    </p:animScale>
                                    <p:animScale>
                                      <p:cBhvr>
                                        <p:cTn id="208" dur="166" decel="50000">
                                          <p:stCondLst>
                                            <p:cond delay="1338"/>
                                          </p:stCondLst>
                                        </p:cTn>
                                        <p:tgtEl>
                                          <p:spTgt spid="63"/>
                                        </p:tgtEl>
                                      </p:cBhvr>
                                      <p:to x="100000" y="100000"/>
                                    </p:animScale>
                                    <p:animScale>
                                      <p:cBhvr>
                                        <p:cTn id="209" dur="26">
                                          <p:stCondLst>
                                            <p:cond delay="1642"/>
                                          </p:stCondLst>
                                        </p:cTn>
                                        <p:tgtEl>
                                          <p:spTgt spid="63"/>
                                        </p:tgtEl>
                                      </p:cBhvr>
                                      <p:to x="100000" y="90000"/>
                                    </p:animScale>
                                    <p:animScale>
                                      <p:cBhvr>
                                        <p:cTn id="210" dur="166" decel="50000">
                                          <p:stCondLst>
                                            <p:cond delay="1668"/>
                                          </p:stCondLst>
                                        </p:cTn>
                                        <p:tgtEl>
                                          <p:spTgt spid="63"/>
                                        </p:tgtEl>
                                      </p:cBhvr>
                                      <p:to x="100000" y="100000"/>
                                    </p:animScale>
                                    <p:animScale>
                                      <p:cBhvr>
                                        <p:cTn id="211" dur="26">
                                          <p:stCondLst>
                                            <p:cond delay="1808"/>
                                          </p:stCondLst>
                                        </p:cTn>
                                        <p:tgtEl>
                                          <p:spTgt spid="63"/>
                                        </p:tgtEl>
                                      </p:cBhvr>
                                      <p:to x="100000" y="95000"/>
                                    </p:animScale>
                                    <p:animScale>
                                      <p:cBhvr>
                                        <p:cTn id="212" dur="166" decel="50000">
                                          <p:stCondLst>
                                            <p:cond delay="1834"/>
                                          </p:stCondLst>
                                        </p:cTn>
                                        <p:tgtEl>
                                          <p:spTgt spid="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9" grpId="0" bldLvl="0" animBg="1"/>
      <p:bldP spid="50" grpId="0" bldLvl="0" animBg="1"/>
      <p:bldP spid="51" grpId="0" bldLvl="0" animBg="1"/>
      <p:bldP spid="52" grpId="0" bldLvl="0" animBg="1"/>
      <p:bldP spid="5" grpId="0"/>
      <p:bldP spid="4" grpId="0"/>
      <p:bldP spid="6" grpId="0"/>
      <p:bldP spid="61" grpId="0"/>
      <p:bldP spid="62" grpId="0"/>
      <p:bldP spid="63" grpId="0"/>
      <p:bldP spid="6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b="5131"/>
          <a:stretch>
            <a:fillRect/>
          </a:stretch>
        </p:blipFill>
        <p:spPr>
          <a:xfrm flipH="1">
            <a:off x="26403" y="-727"/>
            <a:ext cx="12166797" cy="6843823"/>
          </a:xfrm>
          <a:prstGeom prst="rect">
            <a:avLst/>
          </a:prstGeom>
        </p:spPr>
      </p:pic>
      <p:grpSp>
        <p:nvGrpSpPr>
          <p:cNvPr id="3" name="组合 2"/>
          <p:cNvGrpSpPr/>
          <p:nvPr/>
        </p:nvGrpSpPr>
        <p:grpSpPr>
          <a:xfrm>
            <a:off x="-146231" y="-160780"/>
            <a:ext cx="6865529" cy="7003877"/>
            <a:chOff x="0" y="0"/>
            <a:chExt cx="6722533" cy="6858000"/>
          </a:xfr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sp>
          <p:nvSpPr>
            <p:cNvPr id="4" name="Rectangle 1"/>
            <p:cNvSpPr/>
            <p:nvPr/>
          </p:nvSpPr>
          <p:spPr bwMode="auto">
            <a:xfrm>
              <a:off x="0" y="0"/>
              <a:ext cx="6096000" cy="6858000"/>
            </a:xfrm>
            <a:prstGeom prst="rect">
              <a:avLst/>
            </a:prstGeom>
            <a:grpFill/>
            <a:ln w="9525">
              <a:noFill/>
              <a:round/>
            </a:ln>
          </p:spPr>
          <p:txBody>
            <a:bodyPr vert="horz" wrap="square" lIns="121383" tIns="60691" rIns="121383" bIns="60691" numCol="1" rtlCol="0" anchor="t" anchorCtr="0" compatLnSpc="1"/>
            <a:lstStyle/>
            <a:p>
              <a:pPr algn="ctr"/>
              <a:endParaRPr lang="en-US" sz="2390" b="1" dirty="0"/>
            </a:p>
          </p:txBody>
        </p:sp>
        <p:sp>
          <p:nvSpPr>
            <p:cNvPr id="5" name="Isosceles Triangle 8"/>
            <p:cNvSpPr/>
            <p:nvPr/>
          </p:nvSpPr>
          <p:spPr bwMode="auto">
            <a:xfrm rot="5400000">
              <a:off x="5799667" y="3115734"/>
              <a:ext cx="1219200" cy="626533"/>
            </a:xfrm>
            <a:prstGeom prst="triangle">
              <a:avLst/>
            </a:prstGeom>
            <a:grpFill/>
            <a:ln w="9525">
              <a:noFill/>
              <a:round/>
            </a:ln>
          </p:spPr>
          <p:txBody>
            <a:bodyPr vert="horz" wrap="square" lIns="121383" tIns="60691" rIns="121383" bIns="60691" numCol="1" rtlCol="0" anchor="t" anchorCtr="0" compatLnSpc="1"/>
            <a:lstStyle/>
            <a:p>
              <a:pPr algn="ctr"/>
              <a:endParaRPr lang="en-US" sz="2390"/>
            </a:p>
          </p:txBody>
        </p:sp>
      </p:grpSp>
      <p:sp>
        <p:nvSpPr>
          <p:cNvPr id="6" name="文本框 5"/>
          <p:cNvSpPr txBox="1"/>
          <p:nvPr/>
        </p:nvSpPr>
        <p:spPr>
          <a:xfrm>
            <a:off x="657451" y="1036464"/>
            <a:ext cx="2299476" cy="858697"/>
          </a:xfrm>
          <a:prstGeom prst="rect">
            <a:avLst/>
          </a:prstGeom>
          <a:noFill/>
        </p:spPr>
        <p:txBody>
          <a:bodyPr wrap="none" rtlCol="0">
            <a:spAutoFit/>
          </a:bodyPr>
          <a:lstStyle/>
          <a:p>
            <a:pPr algn="l"/>
            <a:r>
              <a:rPr lang="zh-CN" altLang="en-US" sz="4980" b="1" spc="522" dirty="0">
                <a:solidFill>
                  <a:schemeClr val="bg1"/>
                </a:solidFill>
                <a:latin typeface="微软雅黑" charset="-122"/>
                <a:ea typeface="微软雅黑" charset="-122"/>
              </a:rPr>
              <a:t>第二课</a:t>
            </a:r>
            <a:endParaRPr lang="en-US" altLang="zh-CN" sz="4980" b="1" spc="522" dirty="0">
              <a:solidFill>
                <a:schemeClr val="bg1"/>
              </a:solidFill>
              <a:latin typeface="微软雅黑" charset="-122"/>
              <a:ea typeface="微软雅黑" charset="-122"/>
            </a:endParaRPr>
          </a:p>
        </p:txBody>
      </p:sp>
      <p:sp>
        <p:nvSpPr>
          <p:cNvPr id="11" name="矩形 10"/>
          <p:cNvSpPr/>
          <p:nvPr/>
        </p:nvSpPr>
        <p:spPr>
          <a:xfrm>
            <a:off x="663388" y="2517582"/>
            <a:ext cx="4300855" cy="2067233"/>
          </a:xfrm>
          <a:prstGeom prst="rect">
            <a:avLst/>
          </a:prstGeom>
        </p:spPr>
        <p:txBody>
          <a:bodyPr wrap="square">
            <a:spAutoFit/>
          </a:bodyPr>
          <a:lstStyle/>
          <a:p>
            <a:pPr indent="457200" algn="l">
              <a:lnSpc>
                <a:spcPts val="2200"/>
              </a:lnSpc>
            </a:pPr>
            <a:r>
              <a:rPr lang="zh-CN" altLang="en-US" sz="1495" spc="100" dirty="0">
                <a:solidFill>
                  <a:schemeClr val="bg1"/>
                </a:solidFill>
                <a:latin typeface="微软雅黑" charset="-122"/>
                <a:ea typeface="微软雅黑" charset="-122"/>
              </a:rPr>
              <a:t>新员工因为刚刚进入一个陌生的环境，在心理上和行为上都会存在一些问题，班组长要注意到这些问题，才能更好地管理好新员工</a:t>
            </a:r>
            <a:endParaRPr lang="en-US" altLang="zh-CN" sz="1495" spc="100" dirty="0">
              <a:solidFill>
                <a:schemeClr val="bg1"/>
              </a:solidFill>
              <a:latin typeface="微软雅黑" charset="-122"/>
              <a:ea typeface="微软雅黑" charset="-122"/>
            </a:endParaRPr>
          </a:p>
          <a:p>
            <a:pPr indent="457200" algn="l">
              <a:lnSpc>
                <a:spcPts val="2200"/>
              </a:lnSpc>
            </a:pPr>
            <a:r>
              <a:rPr lang="zh-CN" altLang="en-US" sz="1495" spc="100" dirty="0">
                <a:solidFill>
                  <a:schemeClr val="bg1"/>
                </a:solidFill>
                <a:latin typeface="微软雅黑" charset="-122"/>
                <a:ea typeface="微软雅黑" charset="-122"/>
              </a:rPr>
              <a:t>本课主要阐述了新员工管理存在的问题和一些新员工管理的实务性技巧，对班组长如何防范新员工的流失和顺利开展入职培训教育具有指导意义</a:t>
            </a:r>
            <a:endParaRPr lang="en-US" altLang="zh-CN" sz="1495" spc="100" dirty="0">
              <a:solidFill>
                <a:schemeClr val="bg1"/>
              </a:solidFill>
              <a:latin typeface="微软雅黑" charset="-122"/>
              <a:ea typeface="微软雅黑" charset="-122"/>
            </a:endParaRPr>
          </a:p>
        </p:txBody>
      </p:sp>
      <p:sp>
        <p:nvSpPr>
          <p:cNvPr id="14" name="TextBox 13"/>
          <p:cNvSpPr txBox="1"/>
          <p:nvPr/>
        </p:nvSpPr>
        <p:spPr>
          <a:xfrm>
            <a:off x="688487" y="1881213"/>
            <a:ext cx="4970035" cy="400110"/>
          </a:xfrm>
          <a:prstGeom prst="rect">
            <a:avLst/>
          </a:prstGeom>
          <a:noFill/>
        </p:spPr>
        <p:txBody>
          <a:bodyPr wrap="square" rtlCol="0">
            <a:spAutoFit/>
          </a:bodyPr>
          <a:lstStyle/>
          <a:p>
            <a:r>
              <a:rPr lang="zh-CN" altLang="en-US" sz="2000" b="1" spc="100" dirty="0">
                <a:solidFill>
                  <a:schemeClr val="bg1"/>
                </a:solidFill>
                <a:latin typeface="微软雅黑" charset="-122"/>
                <a:ea typeface="微软雅黑" charset="-122"/>
              </a:rPr>
              <a:t>管好新员工，稳定员工队伍</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p:cTn id="1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xEl>
                                              <p:pRg st="0" end="0"/>
                                            </p:txEl>
                                          </p:spTgt>
                                        </p:tgtEl>
                                      </p:cBhvr>
                                    </p:animEffect>
                                  </p:childTnLst>
                                </p:cTn>
                              </p:par>
                            </p:childTnLst>
                          </p:cTn>
                        </p:par>
                        <p:par>
                          <p:cTn id="22" fill="hold">
                            <p:stCondLst>
                              <p:cond delay="480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3"/>
          <p:cNvPicPr>
            <a:picLocks noChangeAspect="1"/>
          </p:cNvPicPr>
          <p:nvPr/>
        </p:nvPicPr>
        <p:blipFill>
          <a:blip r:embed="rId2" cstate="print">
            <a:extLst>
              <a:ext uri="{28A0092B-C50C-407E-A947-70E740481C1C}">
                <a14:useLocalDpi xmlns:a14="http://schemas.microsoft.com/office/drawing/2010/main" val="0"/>
              </a:ext>
            </a:extLst>
          </a:blip>
          <a:srcRect t="7861" b="7861"/>
          <a:stretch>
            <a:fillRect/>
          </a:stretch>
        </p:blipFill>
        <p:spPr>
          <a:xfrm>
            <a:off x="26403" y="15333"/>
            <a:ext cx="12138245" cy="6827763"/>
          </a:xfrm>
          <a:prstGeom prst="rect">
            <a:avLst/>
          </a:prstGeom>
        </p:spPr>
      </p:pic>
      <p:pic>
        <p:nvPicPr>
          <p:cNvPr id="21" name="图片占位符 3"/>
          <p:cNvPicPr>
            <a:picLocks noChangeAspect="1"/>
          </p:cNvPicPr>
          <p:nvPr/>
        </p:nvPicPr>
        <p:blipFill rotWithShape="1">
          <a:blip r:embed="rId3" cstate="print">
            <a:extLst>
              <a:ext uri="{28A0092B-C50C-407E-A947-70E740481C1C}">
                <a14:useLocalDpi xmlns:a14="http://schemas.microsoft.com/office/drawing/2010/main" val="0"/>
              </a:ext>
            </a:extLst>
          </a:blip>
          <a:srcRect t="26355" b="32208"/>
          <a:stretch>
            <a:fillRect/>
          </a:stretch>
        </p:blipFill>
        <p:spPr>
          <a:xfrm>
            <a:off x="26403" y="1513648"/>
            <a:ext cx="12138245" cy="3356984"/>
          </a:xfrm>
          <a:prstGeom prst="rect">
            <a:avLst/>
          </a:prstGeom>
        </p:spPr>
      </p:pic>
      <p:grpSp>
        <p:nvGrpSpPr>
          <p:cNvPr id="2" name="组合 21"/>
          <p:cNvGrpSpPr/>
          <p:nvPr/>
        </p:nvGrpSpPr>
        <p:grpSpPr>
          <a:xfrm>
            <a:off x="4488156" y="1556547"/>
            <a:ext cx="3224222" cy="3224222"/>
            <a:chOff x="4481512" y="1571625"/>
            <a:chExt cx="3238500" cy="3238500"/>
          </a:xfrm>
        </p:grpSpPr>
        <p:sp>
          <p:nvSpPr>
            <p:cNvPr id="23" name="椭圆 22"/>
            <p:cNvSpPr/>
            <p:nvPr/>
          </p:nvSpPr>
          <p:spPr>
            <a:xfrm>
              <a:off x="4481512" y="1571625"/>
              <a:ext cx="3238500" cy="32385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3" name="组合 23"/>
            <p:cNvGrpSpPr/>
            <p:nvPr/>
          </p:nvGrpSpPr>
          <p:grpSpPr>
            <a:xfrm>
              <a:off x="5187931" y="2256768"/>
              <a:ext cx="1917040" cy="1675537"/>
              <a:chOff x="5187931" y="2308104"/>
              <a:chExt cx="1917040" cy="1675537"/>
            </a:xfrm>
          </p:grpSpPr>
          <p:sp>
            <p:nvSpPr>
              <p:cNvPr id="25" name="矩形 24"/>
              <p:cNvSpPr/>
              <p:nvPr/>
            </p:nvSpPr>
            <p:spPr>
              <a:xfrm>
                <a:off x="5187931" y="3275712"/>
                <a:ext cx="1917040" cy="707929"/>
              </a:xfrm>
              <a:prstGeom prst="rect">
                <a:avLst/>
              </a:prstGeom>
            </p:spPr>
            <p:txBody>
              <a:bodyPr wrap="square">
                <a:spAutoFit/>
              </a:bodyPr>
              <a:lstStyle/>
              <a:p>
                <a:pPr algn="ctr"/>
                <a:r>
                  <a:rPr lang="zh-CN" altLang="en-US" sz="1990" spc="221" dirty="0">
                    <a:solidFill>
                      <a:schemeClr val="bg1">
                        <a:lumMod val="85000"/>
                      </a:schemeClr>
                    </a:solidFill>
                    <a:latin typeface="微软雅黑" charset="-122"/>
                    <a:ea typeface="微软雅黑" charset="-122"/>
                  </a:rPr>
                  <a:t>新员工管理</a:t>
                </a:r>
                <a:endParaRPr lang="en-US" altLang="zh-CN" sz="1990" spc="221" dirty="0">
                  <a:solidFill>
                    <a:schemeClr val="bg1">
                      <a:lumMod val="85000"/>
                    </a:schemeClr>
                  </a:solidFill>
                  <a:latin typeface="微软雅黑" charset="-122"/>
                  <a:ea typeface="微软雅黑" charset="-122"/>
                </a:endParaRPr>
              </a:p>
              <a:p>
                <a:pPr algn="ctr"/>
                <a:r>
                  <a:rPr lang="zh-CN" altLang="en-US" sz="1990" spc="221" dirty="0">
                    <a:solidFill>
                      <a:schemeClr val="bg1">
                        <a:lumMod val="85000"/>
                      </a:schemeClr>
                    </a:solidFill>
                    <a:latin typeface="微软雅黑" charset="-122"/>
                    <a:ea typeface="微软雅黑" charset="-122"/>
                  </a:rPr>
                  <a:t>存在的问题</a:t>
                </a:r>
              </a:p>
            </p:txBody>
          </p:sp>
          <p:sp>
            <p:nvSpPr>
              <p:cNvPr id="26" name="矩形 25"/>
              <p:cNvSpPr/>
              <p:nvPr/>
            </p:nvSpPr>
            <p:spPr>
              <a:xfrm>
                <a:off x="5192240" y="2308104"/>
                <a:ext cx="1811752" cy="708702"/>
              </a:xfrm>
              <a:prstGeom prst="rect">
                <a:avLst/>
              </a:prstGeom>
            </p:spPr>
            <p:txBody>
              <a:bodyPr wrap="none">
                <a:spAutoFit/>
              </a:bodyPr>
              <a:lstStyle/>
              <a:p>
                <a:pPr algn="ctr"/>
                <a:r>
                  <a:rPr lang="zh-CN" altLang="en-US" sz="3985" b="1" spc="221" dirty="0">
                    <a:solidFill>
                      <a:schemeClr val="bg1"/>
                    </a:solidFill>
                    <a:latin typeface="微软雅黑" charset="-122"/>
                    <a:ea typeface="微软雅黑" charset="-122"/>
                    <a:cs typeface="PT Sans" pitchFamily="34" charset="0"/>
                  </a:rPr>
                  <a:t>第一讲</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b="5131"/>
          <a:stretch>
            <a:fillRect/>
          </a:stretch>
        </p:blipFill>
        <p:spPr>
          <a:xfrm flipH="1">
            <a:off x="26403" y="-727"/>
            <a:ext cx="12166797" cy="6843823"/>
          </a:xfrm>
          <a:prstGeom prst="rect">
            <a:avLst/>
          </a:prstGeom>
        </p:spPr>
      </p:pic>
      <p:grpSp>
        <p:nvGrpSpPr>
          <p:cNvPr id="3" name="组合 2"/>
          <p:cNvGrpSpPr/>
          <p:nvPr/>
        </p:nvGrpSpPr>
        <p:grpSpPr>
          <a:xfrm>
            <a:off x="-146231" y="-160780"/>
            <a:ext cx="6865529" cy="7003877"/>
            <a:chOff x="0" y="0"/>
            <a:chExt cx="6722533" cy="6858000"/>
          </a:xfr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sp>
          <p:nvSpPr>
            <p:cNvPr id="4" name="Rectangle 1"/>
            <p:cNvSpPr/>
            <p:nvPr/>
          </p:nvSpPr>
          <p:spPr bwMode="auto">
            <a:xfrm>
              <a:off x="0" y="0"/>
              <a:ext cx="6096000" cy="6858000"/>
            </a:xfrm>
            <a:prstGeom prst="rect">
              <a:avLst/>
            </a:prstGeom>
            <a:grpFill/>
            <a:ln w="9525">
              <a:noFill/>
              <a:round/>
            </a:ln>
          </p:spPr>
          <p:txBody>
            <a:bodyPr vert="horz" wrap="square" lIns="121383" tIns="60691" rIns="121383" bIns="60691" numCol="1" rtlCol="0" anchor="t" anchorCtr="0" compatLnSpc="1"/>
            <a:lstStyle/>
            <a:p>
              <a:pPr algn="ctr"/>
              <a:endParaRPr lang="en-US" sz="2390" b="1" dirty="0"/>
            </a:p>
          </p:txBody>
        </p:sp>
        <p:sp>
          <p:nvSpPr>
            <p:cNvPr id="5" name="Isosceles Triangle 8"/>
            <p:cNvSpPr/>
            <p:nvPr/>
          </p:nvSpPr>
          <p:spPr bwMode="auto">
            <a:xfrm rot="5400000">
              <a:off x="5799667" y="3115734"/>
              <a:ext cx="1219200" cy="626533"/>
            </a:xfrm>
            <a:prstGeom prst="triangle">
              <a:avLst/>
            </a:prstGeom>
            <a:grpFill/>
            <a:ln w="9525">
              <a:noFill/>
              <a:round/>
            </a:ln>
          </p:spPr>
          <p:txBody>
            <a:bodyPr vert="horz" wrap="square" lIns="121383" tIns="60691" rIns="121383" bIns="60691" numCol="1" rtlCol="0" anchor="t" anchorCtr="0" compatLnSpc="1"/>
            <a:lstStyle/>
            <a:p>
              <a:pPr algn="ctr"/>
              <a:endParaRPr lang="en-US" sz="2390"/>
            </a:p>
          </p:txBody>
        </p:sp>
      </p:grpSp>
      <p:sp>
        <p:nvSpPr>
          <p:cNvPr id="6" name="文本框 5"/>
          <p:cNvSpPr txBox="1"/>
          <p:nvPr/>
        </p:nvSpPr>
        <p:spPr>
          <a:xfrm>
            <a:off x="657451" y="919501"/>
            <a:ext cx="2299476" cy="858697"/>
          </a:xfrm>
          <a:prstGeom prst="rect">
            <a:avLst/>
          </a:prstGeom>
          <a:noFill/>
        </p:spPr>
        <p:txBody>
          <a:bodyPr wrap="none" rtlCol="0">
            <a:spAutoFit/>
          </a:bodyPr>
          <a:lstStyle/>
          <a:p>
            <a:pPr algn="l"/>
            <a:r>
              <a:rPr lang="zh-CN" altLang="en-US" sz="4980" b="1" spc="522" dirty="0">
                <a:solidFill>
                  <a:schemeClr val="bg1"/>
                </a:solidFill>
                <a:latin typeface="微软雅黑" charset="-122"/>
                <a:ea typeface="微软雅黑" charset="-122"/>
              </a:rPr>
              <a:t>第一课</a:t>
            </a:r>
            <a:endParaRPr lang="en-US" altLang="zh-CN" sz="4980" b="1" spc="522" dirty="0">
              <a:solidFill>
                <a:schemeClr val="bg1"/>
              </a:solidFill>
              <a:latin typeface="微软雅黑" charset="-122"/>
              <a:ea typeface="微软雅黑" charset="-122"/>
            </a:endParaRPr>
          </a:p>
        </p:txBody>
      </p:sp>
      <p:sp>
        <p:nvSpPr>
          <p:cNvPr id="11" name="矩形 10"/>
          <p:cNvSpPr/>
          <p:nvPr/>
        </p:nvSpPr>
        <p:spPr>
          <a:xfrm>
            <a:off x="663388" y="2400619"/>
            <a:ext cx="4300855" cy="2606611"/>
          </a:xfrm>
          <a:prstGeom prst="rect">
            <a:avLst/>
          </a:prstGeom>
        </p:spPr>
        <p:txBody>
          <a:bodyPr wrap="square">
            <a:spAutoFit/>
          </a:bodyPr>
          <a:lstStyle/>
          <a:p>
            <a:pPr indent="457200" algn="l">
              <a:lnSpc>
                <a:spcPts val="2200"/>
              </a:lnSpc>
            </a:pPr>
            <a:r>
              <a:rPr lang="zh-CN" altLang="en-US" sz="1495" spc="100" dirty="0">
                <a:solidFill>
                  <a:schemeClr val="bg1"/>
                </a:solidFill>
                <a:latin typeface="微软雅黑" charset="-122"/>
                <a:ea typeface="微软雅黑" charset="-122"/>
              </a:rPr>
              <a:t>俗话说：“士为知己者死。”作为班组长，对自己的员工“无所不知”，才能细致入微地观察到自己员工的言行举止，才能管好员工，才能有效激发他们的工作热情</a:t>
            </a:r>
            <a:endParaRPr lang="en-US" altLang="zh-CN" sz="1495" spc="100" dirty="0">
              <a:solidFill>
                <a:schemeClr val="bg1"/>
              </a:solidFill>
              <a:latin typeface="微软雅黑" charset="-122"/>
              <a:ea typeface="微软雅黑" charset="-122"/>
            </a:endParaRPr>
          </a:p>
          <a:p>
            <a:pPr indent="457200" algn="l">
              <a:lnSpc>
                <a:spcPts val="2200"/>
              </a:lnSpc>
            </a:pPr>
            <a:r>
              <a:rPr lang="zh-CN" altLang="en-US" sz="1495" spc="100" dirty="0">
                <a:solidFill>
                  <a:schemeClr val="bg1"/>
                </a:solidFill>
                <a:latin typeface="微软雅黑" charset="-122"/>
                <a:ea typeface="微软雅黑" charset="-122"/>
              </a:rPr>
              <a:t>除了了解员工，班组长还要了解自己。每个人都有自己的性格和特点，如“敏感、速度、果断、柔和等”。作为一名班组长，要管好员工，就要知己知彼，才能发挥自己和员工两方面的作用</a:t>
            </a:r>
            <a:endParaRPr lang="en-US" altLang="zh-CN" sz="1495" spc="100" dirty="0">
              <a:solidFill>
                <a:schemeClr val="bg1"/>
              </a:solidFill>
              <a:latin typeface="微软雅黑" charset="-122"/>
              <a:ea typeface="微软雅黑" charset="-122"/>
            </a:endParaRPr>
          </a:p>
        </p:txBody>
      </p:sp>
      <p:sp>
        <p:nvSpPr>
          <p:cNvPr id="14" name="TextBox 13"/>
          <p:cNvSpPr txBox="1"/>
          <p:nvPr/>
        </p:nvSpPr>
        <p:spPr>
          <a:xfrm>
            <a:off x="688487" y="1764250"/>
            <a:ext cx="4970035" cy="400110"/>
          </a:xfrm>
          <a:prstGeom prst="rect">
            <a:avLst/>
          </a:prstGeom>
          <a:noFill/>
        </p:spPr>
        <p:txBody>
          <a:bodyPr wrap="square" rtlCol="0">
            <a:spAutoFit/>
          </a:bodyPr>
          <a:lstStyle/>
          <a:p>
            <a:r>
              <a:rPr lang="zh-CN" altLang="en-US" sz="2000" b="1" spc="100" dirty="0">
                <a:solidFill>
                  <a:schemeClr val="bg1"/>
                </a:solidFill>
                <a:latin typeface="微软雅黑" charset="-122"/>
                <a:ea typeface="微软雅黑" charset="-122"/>
              </a:rPr>
              <a:t>了解员工状况，确定管理风格</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p:cTn id="1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xEl>
                                              <p:pRg st="0" end="0"/>
                                            </p:txEl>
                                          </p:spTgt>
                                        </p:tgtEl>
                                      </p:cBhvr>
                                    </p:animEffect>
                                  </p:childTnLst>
                                </p:cTn>
                              </p:par>
                            </p:childTnLst>
                          </p:cTn>
                        </p:par>
                        <p:par>
                          <p:cTn id="22" fill="hold">
                            <p:stCondLst>
                              <p:cond delay="555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302085"/>
            <a:ext cx="12192000" cy="2274832"/>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微软雅黑" charset="-122"/>
              <a:ea typeface="微软雅黑" charset="-122"/>
            </a:endParaRPr>
          </a:p>
        </p:txBody>
      </p:sp>
      <p:sp>
        <p:nvSpPr>
          <p:cNvPr id="11" name="íśľîďè"/>
          <p:cNvSpPr/>
          <p:nvPr/>
        </p:nvSpPr>
        <p:spPr bwMode="auto">
          <a:xfrm>
            <a:off x="708381"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2" name="iš1ídé"/>
          <p:cNvSpPr/>
          <p:nvPr/>
        </p:nvSpPr>
        <p:spPr bwMode="auto">
          <a:xfrm>
            <a:off x="3437668"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3" name="îṩḷïḓê"/>
          <p:cNvSpPr/>
          <p:nvPr/>
        </p:nvSpPr>
        <p:spPr bwMode="auto">
          <a:xfrm>
            <a:off x="6166955"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4" name="ïṧlïḑê"/>
          <p:cNvSpPr/>
          <p:nvPr/>
        </p:nvSpPr>
        <p:spPr bwMode="auto">
          <a:xfrm>
            <a:off x="8896243"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25" name="íSļïďé"/>
          <p:cNvSpPr txBox="1"/>
          <p:nvPr/>
        </p:nvSpPr>
        <p:spPr bwMode="auto">
          <a:xfrm>
            <a:off x="975162" y="2704226"/>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心高气盛</a:t>
            </a:r>
          </a:p>
        </p:txBody>
      </p:sp>
      <p:sp>
        <p:nvSpPr>
          <p:cNvPr id="26" name="íṩḻîḍê"/>
          <p:cNvSpPr txBox="1"/>
          <p:nvPr/>
        </p:nvSpPr>
        <p:spPr bwMode="auto">
          <a:xfrm>
            <a:off x="763794" y="3136633"/>
            <a:ext cx="2441988" cy="2252924"/>
          </a:xfrm>
          <a:prstGeom prst="rect">
            <a:avLst/>
          </a:prstGeom>
        </p:spPr>
        <p:txBody>
          <a:bodyPr wrap="square">
            <a:spAutoFit/>
          </a:bodyPr>
          <a:lstStyle>
            <a:defPPr>
              <a:defRPr lang="zh-CN"/>
            </a:defPPr>
            <a:lvl1pPr>
              <a:lnSpc>
                <a:spcPct val="130000"/>
              </a:lnSpc>
              <a:defRPr sz="1200">
                <a:latin typeface="Microsoft YaHei Light" charset="-122"/>
                <a:ea typeface="Microsoft YaHei Light" charset="-122"/>
                <a:cs typeface="Microsoft YaHei Light" charset="-122"/>
              </a:defRPr>
            </a:lvl1pPr>
          </a:lstStyle>
          <a:p>
            <a:pPr algn="ctr"/>
            <a:r>
              <a:rPr lang="zh-CN" altLang="en-US" b="1" dirty="0">
                <a:solidFill>
                  <a:schemeClr val="tx1">
                    <a:lumMod val="75000"/>
                    <a:lumOff val="25000"/>
                  </a:schemeClr>
                </a:solidFill>
                <a:latin typeface="微软雅黑" charset="-122"/>
                <a:ea typeface="微软雅黑" charset="-122"/>
                <a:cs typeface="+mn-cs"/>
                <a:sym typeface="Arial" charset="0"/>
              </a:rPr>
              <a:t>人生追求的目标大</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r>
              <a:rPr lang="zh-CN" altLang="en-US" b="1" dirty="0">
                <a:solidFill>
                  <a:schemeClr val="tx1">
                    <a:lumMod val="75000"/>
                    <a:lumOff val="25000"/>
                  </a:schemeClr>
                </a:solidFill>
                <a:latin typeface="微软雅黑" charset="-122"/>
                <a:ea typeface="微软雅黑" charset="-122"/>
                <a:cs typeface="+mn-cs"/>
                <a:sym typeface="Arial" charset="0"/>
              </a:rPr>
              <a:t>有很强的个人优越感</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r>
              <a:rPr lang="zh-CN" altLang="en-US" b="1" dirty="0">
                <a:solidFill>
                  <a:schemeClr val="tx1">
                    <a:lumMod val="75000"/>
                    <a:lumOff val="25000"/>
                  </a:schemeClr>
                </a:solidFill>
                <a:latin typeface="微软雅黑" charset="-122"/>
                <a:ea typeface="微软雅黑" charset="-122"/>
                <a:cs typeface="+mn-cs"/>
                <a:sym typeface="Arial" charset="0"/>
              </a:rPr>
              <a:t>夸夸其谈，只会说不会做</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r>
              <a:rPr lang="zh-CN" altLang="en-US" b="1" dirty="0">
                <a:solidFill>
                  <a:schemeClr val="tx1">
                    <a:lumMod val="75000"/>
                    <a:lumOff val="25000"/>
                  </a:schemeClr>
                </a:solidFill>
                <a:latin typeface="微软雅黑" charset="-122"/>
                <a:ea typeface="微软雅黑" charset="-122"/>
                <a:cs typeface="+mn-cs"/>
                <a:sym typeface="Arial" charset="0"/>
              </a:rPr>
              <a:t>班组长对新进人员要事先提出各种忠告，告诉新进员工要避开哪些“陷阱”，事后要及时一起总结经验教训如果失误，也要助其一臂之力，多给机会，勿以一次成败论英雄</a:t>
            </a:r>
          </a:p>
        </p:txBody>
      </p:sp>
      <p:sp>
        <p:nvSpPr>
          <p:cNvPr id="23" name="iṥḻîdé"/>
          <p:cNvSpPr txBox="1"/>
          <p:nvPr/>
        </p:nvSpPr>
        <p:spPr bwMode="auto">
          <a:xfrm>
            <a:off x="3714740" y="2693468"/>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利己思想较浓</a:t>
            </a:r>
          </a:p>
        </p:txBody>
      </p:sp>
      <p:sp>
        <p:nvSpPr>
          <p:cNvPr id="21" name="iṥļidê"/>
          <p:cNvSpPr txBox="1"/>
          <p:nvPr/>
        </p:nvSpPr>
        <p:spPr bwMode="auto">
          <a:xfrm>
            <a:off x="6411286" y="2714983"/>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情感上时常迷惑彷徨</a:t>
            </a:r>
          </a:p>
        </p:txBody>
      </p:sp>
      <p:sp>
        <p:nvSpPr>
          <p:cNvPr id="19" name="îśḻíďé"/>
          <p:cNvSpPr txBox="1"/>
          <p:nvPr/>
        </p:nvSpPr>
        <p:spPr bwMode="auto">
          <a:xfrm>
            <a:off x="9150864" y="2714984"/>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不愿意与前辈一块活动</a:t>
            </a:r>
          </a:p>
        </p:txBody>
      </p:sp>
      <p:sp>
        <p:nvSpPr>
          <p:cNvPr id="7" name="ïṡļíḋè"/>
          <p:cNvSpPr/>
          <p:nvPr/>
        </p:nvSpPr>
        <p:spPr>
          <a:xfrm>
            <a:off x="1662854"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1</a:t>
            </a:r>
            <a:endParaRPr lang="zh-CN" altLang="en-US" sz="2000" b="1" kern="0">
              <a:solidFill>
                <a:prstClr val="black"/>
              </a:solidFill>
            </a:endParaRPr>
          </a:p>
        </p:txBody>
      </p:sp>
      <p:sp>
        <p:nvSpPr>
          <p:cNvPr id="8" name="îşlïḓè"/>
          <p:cNvSpPr/>
          <p:nvPr/>
        </p:nvSpPr>
        <p:spPr>
          <a:xfrm>
            <a:off x="4391674"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2</a:t>
            </a:r>
            <a:endParaRPr lang="zh-CN" altLang="en-US" sz="2000" b="1" kern="0">
              <a:solidFill>
                <a:prstClr val="black"/>
              </a:solidFill>
            </a:endParaRPr>
          </a:p>
        </p:txBody>
      </p:sp>
      <p:sp>
        <p:nvSpPr>
          <p:cNvPr id="9" name="ï$ľiḑé"/>
          <p:cNvSpPr/>
          <p:nvPr/>
        </p:nvSpPr>
        <p:spPr>
          <a:xfrm>
            <a:off x="7120494"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3</a:t>
            </a:r>
            <a:endParaRPr lang="zh-CN" altLang="en-US" sz="2000" b="1" kern="0">
              <a:solidFill>
                <a:prstClr val="black"/>
              </a:solidFill>
            </a:endParaRPr>
          </a:p>
        </p:txBody>
      </p:sp>
      <p:sp>
        <p:nvSpPr>
          <p:cNvPr id="10" name="iṩliḓê"/>
          <p:cNvSpPr/>
          <p:nvPr/>
        </p:nvSpPr>
        <p:spPr>
          <a:xfrm>
            <a:off x="9849314"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4</a:t>
            </a:r>
            <a:endParaRPr lang="zh-CN" altLang="en-US" sz="2000" b="1" kern="0">
              <a:solidFill>
                <a:prstClr val="black"/>
              </a:solidFill>
            </a:endParaRPr>
          </a:p>
        </p:txBody>
      </p:sp>
      <p:sp>
        <p:nvSpPr>
          <p:cNvPr id="28" name="矩形 27"/>
          <p:cNvSpPr/>
          <p:nvPr/>
        </p:nvSpPr>
        <p:spPr>
          <a:xfrm>
            <a:off x="3528508" y="3210482"/>
            <a:ext cx="2409711" cy="2012859"/>
          </a:xfrm>
          <a:prstGeom prst="rect">
            <a:avLst/>
          </a:prstGeom>
        </p:spPr>
        <p:txBody>
          <a:bodyPr wrap="square">
            <a:spAutoFit/>
          </a:bodyPr>
          <a:lstStyle/>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追求绝对的务实主义</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已所不欲之公务</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班组长要懂得，不同年代的人之间在信念上确实存在着差异，非某个人的意愿可以消除，没有必要将自己的信念强加于他人，只要结果达到目标要求，其他的事情不必多加干涉</a:t>
            </a:r>
          </a:p>
        </p:txBody>
      </p:sp>
      <p:sp>
        <p:nvSpPr>
          <p:cNvPr id="29" name="矩形 28"/>
          <p:cNvSpPr/>
          <p:nvPr/>
        </p:nvSpPr>
        <p:spPr>
          <a:xfrm>
            <a:off x="6288914" y="3132177"/>
            <a:ext cx="2341584" cy="2252924"/>
          </a:xfrm>
          <a:prstGeom prst="rect">
            <a:avLst/>
          </a:prstGeom>
        </p:spPr>
        <p:txBody>
          <a:bodyPr wrap="square">
            <a:spAutoFit/>
          </a:bodyPr>
          <a:lstStyle/>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不愿表露或主动向人伸出援手，害怕他人知道自己的不足，而自己却摸不准方向在哪，因此内心苦闷异常 </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 班组长要善于看透这一点，适时提供一些有针对性的参考资料如书籍、音像制品等，以过来人的身份谈谈自己当初遇到这些类似的问题是怎么圆满解决的</a:t>
            </a:r>
          </a:p>
        </p:txBody>
      </p:sp>
      <p:sp>
        <p:nvSpPr>
          <p:cNvPr id="30" name="矩形 29"/>
          <p:cNvSpPr/>
          <p:nvPr/>
        </p:nvSpPr>
        <p:spPr>
          <a:xfrm>
            <a:off x="9057937" y="3001220"/>
            <a:ext cx="2257864" cy="2709653"/>
          </a:xfrm>
          <a:prstGeom prst="rect">
            <a:avLst/>
          </a:prstGeom>
        </p:spPr>
        <p:txBody>
          <a:bodyPr wrap="square">
            <a:spAutoFit/>
          </a:bodyPr>
          <a:lstStyle/>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新员工私人来往的圈子不大，大多数是同学或同龄人凑在一起， 他人很难插得进去</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从一段时期来看，新进人员的绩效不如老员工出色，但如果培训得当，人事考评制度完善，若干年后，他们会成为你得力的助手，甚至超越你，成为你的上司。新进人员给公司带来新的活力，毕竟公同的未来要靠他们来支撑</a:t>
            </a:r>
          </a:p>
        </p:txBody>
      </p:sp>
      <p:sp>
        <p:nvSpPr>
          <p:cNvPr id="24" name="等腰三角形 23"/>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31"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新员工心理上的问题</a:t>
            </a:r>
          </a:p>
        </p:txBody>
      </p:sp>
      <p:sp>
        <p:nvSpPr>
          <p:cNvPr id="32" name="TextBox 31"/>
          <p:cNvSpPr txBox="1"/>
          <p:nvPr/>
        </p:nvSpPr>
        <p:spPr>
          <a:xfrm>
            <a:off x="225922" y="839095"/>
            <a:ext cx="2420459" cy="338554"/>
          </a:xfrm>
          <a:prstGeom prst="rect">
            <a:avLst/>
          </a:prstGeom>
          <a:noFill/>
        </p:spPr>
        <p:txBody>
          <a:bodyPr wrap="square" rtlCol="0">
            <a:spAutoFit/>
          </a:bodyPr>
          <a:lstStyle/>
          <a:p>
            <a:r>
              <a:rPr lang="en-US" altLang="zh-CN"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90</a:t>
            </a: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后、</a:t>
            </a:r>
            <a:r>
              <a:rPr lang="en-US" altLang="zh-CN"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00</a:t>
            </a: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后新生代员工</a:t>
            </a: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ppt_x"/>
                                          </p:val>
                                        </p:tav>
                                        <p:tav tm="100000">
                                          <p:val>
                                            <p:strVal val="#ppt_x"/>
                                          </p:val>
                                        </p:tav>
                                      </p:tavLst>
                                    </p:anim>
                                    <p:anim calcmode="lin" valueType="num">
                                      <p:cBhvr additive="base">
                                        <p:cTn id="41" dur="10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fill="hold"/>
                                        <p:tgtEl>
                                          <p:spTgt spid="26"/>
                                        </p:tgtEl>
                                        <p:attrNameLst>
                                          <p:attrName>ppt_x</p:attrName>
                                        </p:attrNameLst>
                                      </p:cBhvr>
                                      <p:tavLst>
                                        <p:tav tm="0">
                                          <p:val>
                                            <p:strVal val="#ppt_x"/>
                                          </p:val>
                                        </p:tav>
                                        <p:tav tm="100000">
                                          <p:val>
                                            <p:strVal val="#ppt_x"/>
                                          </p:val>
                                        </p:tav>
                                      </p:tavLst>
                                    </p:anim>
                                    <p:anim calcmode="lin" valueType="num">
                                      <p:cBhvr additive="base">
                                        <p:cTn id="45" dur="10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1000" fill="hold"/>
                                        <p:tgtEl>
                                          <p:spTgt spid="23"/>
                                        </p:tgtEl>
                                        <p:attrNameLst>
                                          <p:attrName>ppt_x</p:attrName>
                                        </p:attrNameLst>
                                      </p:cBhvr>
                                      <p:tavLst>
                                        <p:tav tm="0">
                                          <p:val>
                                            <p:strVal val="#ppt_x"/>
                                          </p:val>
                                        </p:tav>
                                        <p:tav tm="100000">
                                          <p:val>
                                            <p:strVal val="#ppt_x"/>
                                          </p:val>
                                        </p:tav>
                                      </p:tavLst>
                                    </p:anim>
                                    <p:anim calcmode="lin" valueType="num">
                                      <p:cBhvr additive="base">
                                        <p:cTn id="49" dur="10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ppt_x"/>
                                          </p:val>
                                        </p:tav>
                                        <p:tav tm="100000">
                                          <p:val>
                                            <p:strVal val="#ppt_x"/>
                                          </p:val>
                                        </p:tav>
                                      </p:tavLst>
                                    </p:anim>
                                    <p:anim calcmode="lin" valueType="num">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4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0" fill="hold"/>
                                        <p:tgtEl>
                                          <p:spTgt spid="21"/>
                                        </p:tgtEl>
                                        <p:attrNameLst>
                                          <p:attrName>ppt_x</p:attrName>
                                        </p:attrNameLst>
                                      </p:cBhvr>
                                      <p:tavLst>
                                        <p:tav tm="0">
                                          <p:val>
                                            <p:strVal val="#ppt_x"/>
                                          </p:val>
                                        </p:tav>
                                        <p:tav tm="100000">
                                          <p:val>
                                            <p:strVal val="#ppt_x"/>
                                          </p:val>
                                        </p:tav>
                                      </p:tavLst>
                                    </p:anim>
                                    <p:anim calcmode="lin" valueType="num">
                                      <p:cBhvr additive="base">
                                        <p:cTn id="57" dur="10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4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1000" fill="hold"/>
                                        <p:tgtEl>
                                          <p:spTgt spid="29"/>
                                        </p:tgtEl>
                                        <p:attrNameLst>
                                          <p:attrName>ppt_x</p:attrName>
                                        </p:attrNameLst>
                                      </p:cBhvr>
                                      <p:tavLst>
                                        <p:tav tm="0">
                                          <p:val>
                                            <p:strVal val="#ppt_x"/>
                                          </p:val>
                                        </p:tav>
                                        <p:tav tm="100000">
                                          <p:val>
                                            <p:strVal val="#ppt_x"/>
                                          </p:val>
                                        </p:tav>
                                      </p:tavLst>
                                    </p:anim>
                                    <p:anim calcmode="lin" valueType="num">
                                      <p:cBhvr additive="base">
                                        <p:cTn id="61" dur="1000" fill="hold"/>
                                        <p:tgtEl>
                                          <p:spTgt spid="2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60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1000" fill="hold"/>
                                        <p:tgtEl>
                                          <p:spTgt spid="19"/>
                                        </p:tgtEl>
                                        <p:attrNameLst>
                                          <p:attrName>ppt_x</p:attrName>
                                        </p:attrNameLst>
                                      </p:cBhvr>
                                      <p:tavLst>
                                        <p:tav tm="0">
                                          <p:val>
                                            <p:strVal val="#ppt_x"/>
                                          </p:val>
                                        </p:tav>
                                        <p:tav tm="100000">
                                          <p:val>
                                            <p:strVal val="#ppt_x"/>
                                          </p:val>
                                        </p:tav>
                                      </p:tavLst>
                                    </p:anim>
                                    <p:anim calcmode="lin" valueType="num">
                                      <p:cBhvr additive="base">
                                        <p:cTn id="65" dur="10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1000" fill="hold"/>
                                        <p:tgtEl>
                                          <p:spTgt spid="30"/>
                                        </p:tgtEl>
                                        <p:attrNameLst>
                                          <p:attrName>ppt_x</p:attrName>
                                        </p:attrNameLst>
                                      </p:cBhvr>
                                      <p:tavLst>
                                        <p:tav tm="0">
                                          <p:val>
                                            <p:strVal val="#ppt_x"/>
                                          </p:val>
                                        </p:tav>
                                        <p:tav tm="100000">
                                          <p:val>
                                            <p:strVal val="#ppt_x"/>
                                          </p:val>
                                        </p:tav>
                                      </p:tavLst>
                                    </p:anim>
                                    <p:anim calcmode="lin" valueType="num">
                                      <p:cBhvr additive="base">
                                        <p:cTn id="69" dur="1000" fill="hold"/>
                                        <p:tgtEl>
                                          <p:spTgt spid="30"/>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4"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1" grpId="0" animBg="1"/>
      <p:bldP spid="12" grpId="0" animBg="1"/>
      <p:bldP spid="13" grpId="0" animBg="1"/>
      <p:bldP spid="14" grpId="0" animBg="1"/>
      <p:bldP spid="25" grpId="0"/>
      <p:bldP spid="26" grpId="0"/>
      <p:bldP spid="23" grpId="0"/>
      <p:bldP spid="21" grpId="0"/>
      <p:bldP spid="19" grpId="0"/>
      <p:bldP spid="7" grpId="0" animBg="1"/>
      <p:bldP spid="8" grpId="0" animBg="1"/>
      <p:bldP spid="9" grpId="0" animBg="1"/>
      <p:bldP spid="10" grpId="0" animBg="1"/>
      <p:bldP spid="28" grpId="0"/>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427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新员工行为上的问题</a:t>
            </a:r>
          </a:p>
        </p:txBody>
      </p:sp>
      <p:sp>
        <p:nvSpPr>
          <p:cNvPr id="9" name="任意多边形: 形状 8"/>
          <p:cNvSpPr/>
          <p:nvPr/>
        </p:nvSpPr>
        <p:spPr bwMode="auto">
          <a:xfrm>
            <a:off x="4593686" y="2424275"/>
            <a:ext cx="1055225" cy="760776"/>
          </a:xfrm>
          <a:custGeom>
            <a:avLst/>
            <a:gdLst>
              <a:gd name="T0" fmla="*/ 367 w 749"/>
              <a:gd name="T1" fmla="*/ 0 h 540"/>
              <a:gd name="T2" fmla="*/ 0 w 749"/>
              <a:gd name="T3" fmla="*/ 540 h 540"/>
              <a:gd name="T4" fmla="*/ 749 w 749"/>
              <a:gd name="T5" fmla="*/ 540 h 540"/>
              <a:gd name="T6" fmla="*/ 749 w 749"/>
              <a:gd name="T7" fmla="*/ 0 h 540"/>
              <a:gd name="T8" fmla="*/ 367 w 749"/>
              <a:gd name="T9" fmla="*/ 0 h 540"/>
            </a:gdLst>
            <a:ahLst/>
            <a:cxnLst>
              <a:cxn ang="0">
                <a:pos x="T0" y="T1"/>
              </a:cxn>
              <a:cxn ang="0">
                <a:pos x="T2" y="T3"/>
              </a:cxn>
              <a:cxn ang="0">
                <a:pos x="T4" y="T5"/>
              </a:cxn>
              <a:cxn ang="0">
                <a:pos x="T6" y="T7"/>
              </a:cxn>
              <a:cxn ang="0">
                <a:pos x="T8" y="T9"/>
              </a:cxn>
            </a:cxnLst>
            <a:rect l="0" t="0" r="r" b="b"/>
            <a:pathLst>
              <a:path w="749" h="540">
                <a:moveTo>
                  <a:pt x="367" y="0"/>
                </a:moveTo>
                <a:lnTo>
                  <a:pt x="0" y="540"/>
                </a:lnTo>
                <a:lnTo>
                  <a:pt x="749" y="540"/>
                </a:lnTo>
                <a:lnTo>
                  <a:pt x="749" y="0"/>
                </a:lnTo>
                <a:lnTo>
                  <a:pt x="367"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0" name="任意多边形: 形状 9"/>
          <p:cNvSpPr/>
          <p:nvPr/>
        </p:nvSpPr>
        <p:spPr bwMode="auto">
          <a:xfrm>
            <a:off x="3477879" y="4065580"/>
            <a:ext cx="2171032" cy="760776"/>
          </a:xfrm>
          <a:custGeom>
            <a:avLst/>
            <a:gdLst>
              <a:gd name="T0" fmla="*/ 1541 w 1541"/>
              <a:gd name="T1" fmla="*/ 540 h 540"/>
              <a:gd name="T2" fmla="*/ 1541 w 1541"/>
              <a:gd name="T3" fmla="*/ 0 h 540"/>
              <a:gd name="T4" fmla="*/ 366 w 1541"/>
              <a:gd name="T5" fmla="*/ 0 h 540"/>
              <a:gd name="T6" fmla="*/ 0 w 1541"/>
              <a:gd name="T7" fmla="*/ 540 h 540"/>
              <a:gd name="T8" fmla="*/ 1541 w 1541"/>
              <a:gd name="T9" fmla="*/ 540 h 540"/>
            </a:gdLst>
            <a:ahLst/>
            <a:cxnLst>
              <a:cxn ang="0">
                <a:pos x="T0" y="T1"/>
              </a:cxn>
              <a:cxn ang="0">
                <a:pos x="T2" y="T3"/>
              </a:cxn>
              <a:cxn ang="0">
                <a:pos x="T4" y="T5"/>
              </a:cxn>
              <a:cxn ang="0">
                <a:pos x="T6" y="T7"/>
              </a:cxn>
              <a:cxn ang="0">
                <a:pos x="T8" y="T9"/>
              </a:cxn>
            </a:cxnLst>
            <a:rect l="0" t="0" r="r" b="b"/>
            <a:pathLst>
              <a:path w="1541" h="540">
                <a:moveTo>
                  <a:pt x="1541" y="540"/>
                </a:moveTo>
                <a:lnTo>
                  <a:pt x="1541" y="0"/>
                </a:lnTo>
                <a:lnTo>
                  <a:pt x="366" y="0"/>
                </a:lnTo>
                <a:lnTo>
                  <a:pt x="0" y="540"/>
                </a:lnTo>
                <a:lnTo>
                  <a:pt x="1541" y="54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1" name="任意多边形: 形状 10"/>
          <p:cNvSpPr/>
          <p:nvPr/>
        </p:nvSpPr>
        <p:spPr bwMode="auto">
          <a:xfrm>
            <a:off x="5151590" y="1584603"/>
            <a:ext cx="1056635" cy="779091"/>
          </a:xfrm>
          <a:custGeom>
            <a:avLst/>
            <a:gdLst>
              <a:gd name="T0" fmla="*/ 750 w 750"/>
              <a:gd name="T1" fmla="*/ 553 h 553"/>
              <a:gd name="T2" fmla="*/ 375 w 750"/>
              <a:gd name="T3" fmla="*/ 0 h 553"/>
              <a:gd name="T4" fmla="*/ 0 w 750"/>
              <a:gd name="T5" fmla="*/ 553 h 553"/>
              <a:gd name="T6" fmla="*/ 750 w 750"/>
              <a:gd name="T7" fmla="*/ 553 h 553"/>
            </a:gdLst>
            <a:ahLst/>
            <a:cxnLst>
              <a:cxn ang="0">
                <a:pos x="T0" y="T1"/>
              </a:cxn>
              <a:cxn ang="0">
                <a:pos x="T2" y="T3"/>
              </a:cxn>
              <a:cxn ang="0">
                <a:pos x="T4" y="T5"/>
              </a:cxn>
              <a:cxn ang="0">
                <a:pos x="T6" y="T7"/>
              </a:cxn>
            </a:cxnLst>
            <a:rect l="0" t="0" r="r" b="b"/>
            <a:pathLst>
              <a:path w="750" h="553">
                <a:moveTo>
                  <a:pt x="750" y="553"/>
                </a:moveTo>
                <a:lnTo>
                  <a:pt x="375" y="0"/>
                </a:lnTo>
                <a:lnTo>
                  <a:pt x="0" y="553"/>
                </a:lnTo>
                <a:lnTo>
                  <a:pt x="750" y="553"/>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2" name="任意多边形: 形状 11"/>
          <p:cNvSpPr/>
          <p:nvPr/>
        </p:nvSpPr>
        <p:spPr bwMode="auto">
          <a:xfrm>
            <a:off x="4035783" y="3244223"/>
            <a:ext cx="1613129" cy="760776"/>
          </a:xfrm>
          <a:custGeom>
            <a:avLst/>
            <a:gdLst>
              <a:gd name="T0" fmla="*/ 1145 w 1145"/>
              <a:gd name="T1" fmla="*/ 540 h 540"/>
              <a:gd name="T2" fmla="*/ 1145 w 1145"/>
              <a:gd name="T3" fmla="*/ 0 h 540"/>
              <a:gd name="T4" fmla="*/ 367 w 1145"/>
              <a:gd name="T5" fmla="*/ 0 h 540"/>
              <a:gd name="T6" fmla="*/ 0 w 1145"/>
              <a:gd name="T7" fmla="*/ 540 h 540"/>
              <a:gd name="T8" fmla="*/ 1145 w 1145"/>
              <a:gd name="T9" fmla="*/ 540 h 540"/>
            </a:gdLst>
            <a:ahLst/>
            <a:cxnLst>
              <a:cxn ang="0">
                <a:pos x="T0" y="T1"/>
              </a:cxn>
              <a:cxn ang="0">
                <a:pos x="T2" y="T3"/>
              </a:cxn>
              <a:cxn ang="0">
                <a:pos x="T4" y="T5"/>
              </a:cxn>
              <a:cxn ang="0">
                <a:pos x="T6" y="T7"/>
              </a:cxn>
              <a:cxn ang="0">
                <a:pos x="T8" y="T9"/>
              </a:cxn>
            </a:cxnLst>
            <a:rect l="0" t="0" r="r" b="b"/>
            <a:pathLst>
              <a:path w="1145" h="540">
                <a:moveTo>
                  <a:pt x="1145" y="540"/>
                </a:moveTo>
                <a:lnTo>
                  <a:pt x="1145" y="0"/>
                </a:lnTo>
                <a:lnTo>
                  <a:pt x="367" y="0"/>
                </a:lnTo>
                <a:lnTo>
                  <a:pt x="0" y="540"/>
                </a:lnTo>
                <a:lnTo>
                  <a:pt x="1145" y="54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3" name="任意多边形: 形状 12"/>
          <p:cNvSpPr/>
          <p:nvPr/>
        </p:nvSpPr>
        <p:spPr bwMode="auto">
          <a:xfrm>
            <a:off x="5709492" y="4065580"/>
            <a:ext cx="2172441" cy="760776"/>
          </a:xfrm>
          <a:custGeom>
            <a:avLst/>
            <a:gdLst>
              <a:gd name="T0" fmla="*/ 1176 w 1542"/>
              <a:gd name="T1" fmla="*/ 0 h 540"/>
              <a:gd name="T2" fmla="*/ 0 w 1542"/>
              <a:gd name="T3" fmla="*/ 0 h 540"/>
              <a:gd name="T4" fmla="*/ 0 w 1542"/>
              <a:gd name="T5" fmla="*/ 540 h 540"/>
              <a:gd name="T6" fmla="*/ 1542 w 1542"/>
              <a:gd name="T7" fmla="*/ 540 h 540"/>
              <a:gd name="T8" fmla="*/ 1176 w 1542"/>
              <a:gd name="T9" fmla="*/ 0 h 540"/>
            </a:gdLst>
            <a:ahLst/>
            <a:cxnLst>
              <a:cxn ang="0">
                <a:pos x="T0" y="T1"/>
              </a:cxn>
              <a:cxn ang="0">
                <a:pos x="T2" y="T3"/>
              </a:cxn>
              <a:cxn ang="0">
                <a:pos x="T4" y="T5"/>
              </a:cxn>
              <a:cxn ang="0">
                <a:pos x="T6" y="T7"/>
              </a:cxn>
              <a:cxn ang="0">
                <a:pos x="T8" y="T9"/>
              </a:cxn>
            </a:cxnLst>
            <a:rect l="0" t="0" r="r" b="b"/>
            <a:pathLst>
              <a:path w="1542" h="540">
                <a:moveTo>
                  <a:pt x="1176" y="0"/>
                </a:moveTo>
                <a:lnTo>
                  <a:pt x="0" y="0"/>
                </a:lnTo>
                <a:lnTo>
                  <a:pt x="0" y="540"/>
                </a:lnTo>
                <a:lnTo>
                  <a:pt x="1542" y="540"/>
                </a:lnTo>
                <a:lnTo>
                  <a:pt x="1176"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4" name="任意多边形: 形状 13"/>
          <p:cNvSpPr/>
          <p:nvPr/>
        </p:nvSpPr>
        <p:spPr bwMode="auto">
          <a:xfrm>
            <a:off x="2900252" y="4886937"/>
            <a:ext cx="2748659" cy="790361"/>
          </a:xfrm>
          <a:custGeom>
            <a:avLst/>
            <a:gdLst>
              <a:gd name="T0" fmla="*/ 1951 w 1951"/>
              <a:gd name="T1" fmla="*/ 0 h 561"/>
              <a:gd name="T2" fmla="*/ 381 w 1951"/>
              <a:gd name="T3" fmla="*/ 0 h 561"/>
              <a:gd name="T4" fmla="*/ 0 w 1951"/>
              <a:gd name="T5" fmla="*/ 561 h 561"/>
              <a:gd name="T6" fmla="*/ 1951 w 1951"/>
              <a:gd name="T7" fmla="*/ 561 h 561"/>
              <a:gd name="T8" fmla="*/ 1951 w 1951"/>
              <a:gd name="T9" fmla="*/ 0 h 561"/>
            </a:gdLst>
            <a:ahLst/>
            <a:cxnLst>
              <a:cxn ang="0">
                <a:pos x="T0" y="T1"/>
              </a:cxn>
              <a:cxn ang="0">
                <a:pos x="T2" y="T3"/>
              </a:cxn>
              <a:cxn ang="0">
                <a:pos x="T4" y="T5"/>
              </a:cxn>
              <a:cxn ang="0">
                <a:pos x="T6" y="T7"/>
              </a:cxn>
              <a:cxn ang="0">
                <a:pos x="T8" y="T9"/>
              </a:cxn>
            </a:cxnLst>
            <a:rect l="0" t="0" r="r" b="b"/>
            <a:pathLst>
              <a:path w="1951" h="561">
                <a:moveTo>
                  <a:pt x="1951" y="0"/>
                </a:moveTo>
                <a:lnTo>
                  <a:pt x="381" y="0"/>
                </a:lnTo>
                <a:lnTo>
                  <a:pt x="0" y="561"/>
                </a:lnTo>
                <a:lnTo>
                  <a:pt x="1951" y="561"/>
                </a:lnTo>
                <a:lnTo>
                  <a:pt x="1951"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5" name="任意多边形: 形状 14"/>
          <p:cNvSpPr/>
          <p:nvPr/>
        </p:nvSpPr>
        <p:spPr bwMode="auto">
          <a:xfrm>
            <a:off x="5709492" y="4886937"/>
            <a:ext cx="2750068" cy="790361"/>
          </a:xfrm>
          <a:custGeom>
            <a:avLst/>
            <a:gdLst>
              <a:gd name="T0" fmla="*/ 0 w 1952"/>
              <a:gd name="T1" fmla="*/ 0 h 561"/>
              <a:gd name="T2" fmla="*/ 0 w 1952"/>
              <a:gd name="T3" fmla="*/ 561 h 561"/>
              <a:gd name="T4" fmla="*/ 1952 w 1952"/>
              <a:gd name="T5" fmla="*/ 561 h 561"/>
              <a:gd name="T6" fmla="*/ 1571 w 1952"/>
              <a:gd name="T7" fmla="*/ 0 h 561"/>
              <a:gd name="T8" fmla="*/ 0 w 1952"/>
              <a:gd name="T9" fmla="*/ 0 h 561"/>
            </a:gdLst>
            <a:ahLst/>
            <a:cxnLst>
              <a:cxn ang="0">
                <a:pos x="T0" y="T1"/>
              </a:cxn>
              <a:cxn ang="0">
                <a:pos x="T2" y="T3"/>
              </a:cxn>
              <a:cxn ang="0">
                <a:pos x="T4" y="T5"/>
              </a:cxn>
              <a:cxn ang="0">
                <a:pos x="T6" y="T7"/>
              </a:cxn>
              <a:cxn ang="0">
                <a:pos x="T8" y="T9"/>
              </a:cxn>
            </a:cxnLst>
            <a:rect l="0" t="0" r="r" b="b"/>
            <a:pathLst>
              <a:path w="1952" h="561">
                <a:moveTo>
                  <a:pt x="0" y="0"/>
                </a:moveTo>
                <a:lnTo>
                  <a:pt x="0" y="561"/>
                </a:lnTo>
                <a:lnTo>
                  <a:pt x="1952" y="561"/>
                </a:lnTo>
                <a:lnTo>
                  <a:pt x="1571"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6" name="任意多边形: 形状 15"/>
          <p:cNvSpPr/>
          <p:nvPr/>
        </p:nvSpPr>
        <p:spPr bwMode="auto">
          <a:xfrm>
            <a:off x="5709492" y="2424275"/>
            <a:ext cx="1056635" cy="760776"/>
          </a:xfrm>
          <a:custGeom>
            <a:avLst/>
            <a:gdLst>
              <a:gd name="T0" fmla="*/ 0 w 750"/>
              <a:gd name="T1" fmla="*/ 0 h 540"/>
              <a:gd name="T2" fmla="*/ 0 w 750"/>
              <a:gd name="T3" fmla="*/ 540 h 540"/>
              <a:gd name="T4" fmla="*/ 750 w 750"/>
              <a:gd name="T5" fmla="*/ 540 h 540"/>
              <a:gd name="T6" fmla="*/ 383 w 750"/>
              <a:gd name="T7" fmla="*/ 0 h 540"/>
              <a:gd name="T8" fmla="*/ 0 w 750"/>
              <a:gd name="T9" fmla="*/ 0 h 540"/>
            </a:gdLst>
            <a:ahLst/>
            <a:cxnLst>
              <a:cxn ang="0">
                <a:pos x="T0" y="T1"/>
              </a:cxn>
              <a:cxn ang="0">
                <a:pos x="T2" y="T3"/>
              </a:cxn>
              <a:cxn ang="0">
                <a:pos x="T4" y="T5"/>
              </a:cxn>
              <a:cxn ang="0">
                <a:pos x="T6" y="T7"/>
              </a:cxn>
              <a:cxn ang="0">
                <a:pos x="T8" y="T9"/>
              </a:cxn>
            </a:cxnLst>
            <a:rect l="0" t="0" r="r" b="b"/>
            <a:pathLst>
              <a:path w="750" h="540">
                <a:moveTo>
                  <a:pt x="0" y="0"/>
                </a:moveTo>
                <a:lnTo>
                  <a:pt x="0" y="540"/>
                </a:lnTo>
                <a:lnTo>
                  <a:pt x="750" y="540"/>
                </a:lnTo>
                <a:lnTo>
                  <a:pt x="383"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7" name="任意多边形: 形状 16"/>
          <p:cNvSpPr/>
          <p:nvPr/>
        </p:nvSpPr>
        <p:spPr bwMode="auto">
          <a:xfrm>
            <a:off x="5709492" y="3244223"/>
            <a:ext cx="1615947" cy="760776"/>
          </a:xfrm>
          <a:custGeom>
            <a:avLst/>
            <a:gdLst>
              <a:gd name="T0" fmla="*/ 0 w 1147"/>
              <a:gd name="T1" fmla="*/ 0 h 540"/>
              <a:gd name="T2" fmla="*/ 0 w 1147"/>
              <a:gd name="T3" fmla="*/ 540 h 540"/>
              <a:gd name="T4" fmla="*/ 1147 w 1147"/>
              <a:gd name="T5" fmla="*/ 540 h 540"/>
              <a:gd name="T6" fmla="*/ 780 w 1147"/>
              <a:gd name="T7" fmla="*/ 0 h 540"/>
              <a:gd name="T8" fmla="*/ 0 w 1147"/>
              <a:gd name="T9" fmla="*/ 0 h 540"/>
            </a:gdLst>
            <a:ahLst/>
            <a:cxnLst>
              <a:cxn ang="0">
                <a:pos x="T0" y="T1"/>
              </a:cxn>
              <a:cxn ang="0">
                <a:pos x="T2" y="T3"/>
              </a:cxn>
              <a:cxn ang="0">
                <a:pos x="T4" y="T5"/>
              </a:cxn>
              <a:cxn ang="0">
                <a:pos x="T6" y="T7"/>
              </a:cxn>
              <a:cxn ang="0">
                <a:pos x="T8" y="T9"/>
              </a:cxn>
            </a:cxnLst>
            <a:rect l="0" t="0" r="r" b="b"/>
            <a:pathLst>
              <a:path w="1147" h="540">
                <a:moveTo>
                  <a:pt x="0" y="0"/>
                </a:moveTo>
                <a:lnTo>
                  <a:pt x="0" y="540"/>
                </a:lnTo>
                <a:lnTo>
                  <a:pt x="1147" y="540"/>
                </a:lnTo>
                <a:lnTo>
                  <a:pt x="780"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9" name="文本框 12"/>
          <p:cNvSpPr txBox="1"/>
          <p:nvPr/>
        </p:nvSpPr>
        <p:spPr>
          <a:xfrm>
            <a:off x="4875589" y="959891"/>
            <a:ext cx="1917098" cy="522605"/>
          </a:xfrm>
          <a:prstGeom prst="rect">
            <a:avLst/>
          </a:prstGeom>
          <a:noFill/>
        </p:spPr>
        <p:txBody>
          <a:bodyPr wrap="none">
            <a:normAutofit fontScale="97500" lnSpcReduction="10000"/>
          </a:bodyPr>
          <a:lstStyle/>
          <a:p>
            <a:pPr>
              <a:lnSpc>
                <a:spcPct val="120000"/>
              </a:lnSpc>
            </a:pPr>
            <a:r>
              <a:rPr lang="zh-CN" altLang="en-US" sz="1200" b="1" dirty="0">
                <a:solidFill>
                  <a:schemeClr val="tx1">
                    <a:lumMod val="75000"/>
                    <a:lumOff val="25000"/>
                  </a:schemeClr>
                </a:solidFill>
                <a:latin typeface="微软雅黑" charset="-122"/>
                <a:ea typeface="微软雅黑" charset="-122"/>
                <a:sym typeface="Arial" charset="0"/>
              </a:rPr>
              <a:t>没有很强的团队精神</a:t>
            </a:r>
            <a:endParaRPr lang="en-US" altLang="zh-CN" sz="1200" b="1" dirty="0">
              <a:solidFill>
                <a:schemeClr val="tx1">
                  <a:lumMod val="75000"/>
                  <a:lumOff val="25000"/>
                </a:schemeClr>
              </a:solidFill>
              <a:latin typeface="微软雅黑" charset="-122"/>
              <a:ea typeface="微软雅黑" charset="-122"/>
              <a:sym typeface="Arial" charset="0"/>
            </a:endParaRPr>
          </a:p>
          <a:p>
            <a:pPr>
              <a:lnSpc>
                <a:spcPct val="120000"/>
              </a:lnSpc>
            </a:pPr>
            <a:r>
              <a:rPr lang="zh-CN" altLang="en-US" sz="1200" b="1" dirty="0">
                <a:solidFill>
                  <a:schemeClr val="tx1">
                    <a:lumMod val="75000"/>
                    <a:lumOff val="25000"/>
                  </a:schemeClr>
                </a:solidFill>
                <a:latin typeface="微软雅黑" charset="-122"/>
                <a:ea typeface="微软雅黑" charset="-122"/>
                <a:sym typeface="Arial" charset="0"/>
              </a:rPr>
              <a:t>不知道成员间如何协作</a:t>
            </a:r>
          </a:p>
        </p:txBody>
      </p:sp>
      <p:sp>
        <p:nvSpPr>
          <p:cNvPr id="20" name="文本框 13"/>
          <p:cNvSpPr txBox="1"/>
          <p:nvPr/>
        </p:nvSpPr>
        <p:spPr>
          <a:xfrm>
            <a:off x="5611562" y="2784252"/>
            <a:ext cx="1125565" cy="245825"/>
          </a:xfrm>
          <a:prstGeom prst="rect">
            <a:avLst/>
          </a:prstGeom>
          <a:noFill/>
        </p:spPr>
        <p:txBody>
          <a:bodyPr wrap="none">
            <a:normAutofit fontScale="65000" lnSpcReduction="20000"/>
          </a:bodyPr>
          <a:lstStyle/>
          <a:p>
            <a:pPr algn="ctr">
              <a:lnSpc>
                <a:spcPct val="110000"/>
              </a:lnSpc>
            </a:pPr>
            <a:r>
              <a:rPr lang="en-US" altLang="zh-CN" sz="1600" b="1" dirty="0">
                <a:solidFill>
                  <a:schemeClr val="bg2"/>
                </a:solidFill>
                <a:latin typeface="微软雅黑" charset="-122"/>
                <a:ea typeface="微软雅黑" charset="-122"/>
              </a:rPr>
              <a:t>01</a:t>
            </a:r>
          </a:p>
        </p:txBody>
      </p:sp>
      <p:sp>
        <p:nvSpPr>
          <p:cNvPr id="21" name="文本框 14"/>
          <p:cNvSpPr txBox="1"/>
          <p:nvPr/>
        </p:nvSpPr>
        <p:spPr>
          <a:xfrm>
            <a:off x="5546122" y="3475088"/>
            <a:ext cx="1256444" cy="300453"/>
          </a:xfrm>
          <a:prstGeom prst="rect">
            <a:avLst/>
          </a:prstGeom>
          <a:noFill/>
        </p:spPr>
        <p:txBody>
          <a:bodyPr wrap="none">
            <a:normAutofit fontScale="97500" lnSpcReduction="10000"/>
          </a:bodyPr>
          <a:lstStyle/>
          <a:p>
            <a:pPr algn="ctr"/>
            <a:r>
              <a:rPr lang="en-US" altLang="zh-CN" sz="1465" b="1" dirty="0">
                <a:solidFill>
                  <a:schemeClr val="bg2"/>
                </a:solidFill>
                <a:latin typeface="微软雅黑" charset="-122"/>
                <a:ea typeface="微软雅黑" charset="-122"/>
              </a:rPr>
              <a:t>02</a:t>
            </a:r>
          </a:p>
        </p:txBody>
      </p:sp>
      <p:sp>
        <p:nvSpPr>
          <p:cNvPr id="22" name="文本框 15"/>
          <p:cNvSpPr txBox="1"/>
          <p:nvPr/>
        </p:nvSpPr>
        <p:spPr>
          <a:xfrm>
            <a:off x="5477836" y="4282084"/>
            <a:ext cx="1393015" cy="327768"/>
          </a:xfrm>
          <a:prstGeom prst="rect">
            <a:avLst/>
          </a:prstGeom>
          <a:noFill/>
        </p:spPr>
        <p:txBody>
          <a:bodyPr wrap="none">
            <a:normAutofit lnSpcReduction="10000"/>
          </a:bodyPr>
          <a:lstStyle/>
          <a:p>
            <a:pPr algn="ctr"/>
            <a:r>
              <a:rPr lang="en-US" altLang="zh-CN" sz="1600" b="1" dirty="0">
                <a:solidFill>
                  <a:schemeClr val="bg2"/>
                </a:solidFill>
                <a:latin typeface="微软雅黑" charset="-122"/>
                <a:ea typeface="微软雅黑" charset="-122"/>
              </a:rPr>
              <a:t>03</a:t>
            </a:r>
          </a:p>
        </p:txBody>
      </p:sp>
      <p:sp>
        <p:nvSpPr>
          <p:cNvPr id="23" name="文本框 16"/>
          <p:cNvSpPr txBox="1"/>
          <p:nvPr/>
        </p:nvSpPr>
        <p:spPr>
          <a:xfrm>
            <a:off x="5477836" y="5103441"/>
            <a:ext cx="1393015" cy="327768"/>
          </a:xfrm>
          <a:prstGeom prst="rect">
            <a:avLst/>
          </a:prstGeom>
          <a:noFill/>
        </p:spPr>
        <p:txBody>
          <a:bodyPr wrap="none">
            <a:normAutofit lnSpcReduction="10000"/>
          </a:bodyPr>
          <a:lstStyle/>
          <a:p>
            <a:pPr algn="ctr"/>
            <a:r>
              <a:rPr lang="en-US" altLang="zh-CN" sz="1600" b="1" dirty="0">
                <a:solidFill>
                  <a:schemeClr val="bg2"/>
                </a:solidFill>
                <a:latin typeface="微软雅黑" charset="-122"/>
                <a:ea typeface="微软雅黑" charset="-122"/>
              </a:rPr>
              <a:t>04</a:t>
            </a:r>
          </a:p>
        </p:txBody>
      </p:sp>
      <p:sp>
        <p:nvSpPr>
          <p:cNvPr id="24" name="文本框 17"/>
          <p:cNvSpPr txBox="1"/>
          <p:nvPr/>
        </p:nvSpPr>
        <p:spPr>
          <a:xfrm>
            <a:off x="6720408" y="2545631"/>
            <a:ext cx="5316987" cy="442487"/>
          </a:xfrm>
          <a:prstGeom prst="rect">
            <a:avLst/>
          </a:prstGeom>
          <a:noFill/>
        </p:spPr>
        <p:txBody>
          <a:bodyPr wrap="square">
            <a:no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不知道工作场所的礼仪、开关门的礼貌、吃饭的礼貌、</a:t>
            </a:r>
            <a:endParaRPr lang="en-US" altLang="zh-CN" sz="1200" b="1" dirty="0">
              <a:solidFill>
                <a:schemeClr val="tx1">
                  <a:lumMod val="75000"/>
                  <a:lumOff val="25000"/>
                </a:schemeClr>
              </a:solidFill>
              <a:latin typeface="微软雅黑" charset="-122"/>
              <a:ea typeface="微软雅黑" charset="-122"/>
              <a:sym typeface="Arial" charset="0"/>
            </a:endParaRPr>
          </a:p>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工作结果的报告方法、出现异常时的处理方法等</a:t>
            </a:r>
          </a:p>
        </p:txBody>
      </p:sp>
      <p:sp>
        <p:nvSpPr>
          <p:cNvPr id="25" name="文本框 18"/>
          <p:cNvSpPr txBox="1"/>
          <p:nvPr/>
        </p:nvSpPr>
        <p:spPr>
          <a:xfrm>
            <a:off x="7325439" y="3279052"/>
            <a:ext cx="5305716" cy="442487"/>
          </a:xfrm>
          <a:prstGeom prst="rect">
            <a:avLst/>
          </a:prstGeom>
          <a:noFill/>
        </p:spPr>
        <p:txBody>
          <a:bodyPr wrap="square">
            <a:no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由于被斥责少，所以一旦被领导斥责</a:t>
            </a:r>
            <a:endParaRPr lang="en-US" altLang="zh-CN" sz="1200" b="1" dirty="0">
              <a:solidFill>
                <a:schemeClr val="tx1">
                  <a:lumMod val="75000"/>
                  <a:lumOff val="25000"/>
                </a:schemeClr>
              </a:solidFill>
              <a:latin typeface="微软雅黑" charset="-122"/>
              <a:ea typeface="微软雅黑" charset="-122"/>
              <a:sym typeface="Arial" charset="0"/>
            </a:endParaRPr>
          </a:p>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就容易变得消沉，甚至走极端</a:t>
            </a:r>
          </a:p>
        </p:txBody>
      </p:sp>
      <p:sp>
        <p:nvSpPr>
          <p:cNvPr id="26" name="文本框 19"/>
          <p:cNvSpPr txBox="1"/>
          <p:nvPr/>
        </p:nvSpPr>
        <p:spPr>
          <a:xfrm>
            <a:off x="7708909" y="4102640"/>
            <a:ext cx="4857703" cy="442487"/>
          </a:xfrm>
          <a:prstGeom prst="rect">
            <a:avLst/>
          </a:prstGeom>
          <a:noFill/>
        </p:spPr>
        <p:txBody>
          <a:bodyPr wrap="square">
            <a:noAutofit/>
          </a:bodyPr>
          <a:lstStyle/>
          <a:p>
            <a:pP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羞于语言交流，所以被班组长问到“明白吗</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后</a:t>
            </a:r>
            <a:endParaRPr lang="en-US" altLang="zh-CN" sz="1200" b="1" dirty="0">
              <a:solidFill>
                <a:schemeClr val="tx1">
                  <a:lumMod val="75000"/>
                  <a:lumOff val="25000"/>
                </a:schemeClr>
              </a:solidFill>
              <a:latin typeface="微软雅黑" charset="-122"/>
              <a:ea typeface="微软雅黑" charset="-122"/>
              <a:sym typeface="Arial" charset="0"/>
            </a:endParaRPr>
          </a:p>
          <a:p>
            <a:pP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只能回答“嗯，明白了”之类的话</a:t>
            </a:r>
          </a:p>
        </p:txBody>
      </p:sp>
      <p:sp>
        <p:nvSpPr>
          <p:cNvPr id="27" name="文本框 20"/>
          <p:cNvSpPr txBox="1"/>
          <p:nvPr/>
        </p:nvSpPr>
        <p:spPr>
          <a:xfrm>
            <a:off x="8437788" y="4912522"/>
            <a:ext cx="4171595" cy="442487"/>
          </a:xfrm>
          <a:prstGeom prst="rect">
            <a:avLst/>
          </a:prstGeom>
          <a:noFill/>
        </p:spPr>
        <p:txBody>
          <a:bodyPr wrap="square">
            <a:no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遇见领导或客户世同路人</a:t>
            </a:r>
            <a:endParaRPr lang="en-US" altLang="zh-CN" sz="1200" b="1" dirty="0">
              <a:solidFill>
                <a:schemeClr val="tx1">
                  <a:lumMod val="75000"/>
                  <a:lumOff val="25000"/>
                </a:schemeClr>
              </a:solidFill>
              <a:latin typeface="微软雅黑" charset="-122"/>
              <a:ea typeface="微软雅黑" charset="-122"/>
              <a:sym typeface="Arial" charset="0"/>
            </a:endParaRPr>
          </a:p>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不能正确使用礼貌用语</a:t>
            </a:r>
          </a:p>
        </p:txBody>
      </p:sp>
      <p:cxnSp>
        <p:nvCxnSpPr>
          <p:cNvPr id="5" name="直接连接符 4"/>
          <p:cNvCxnSpPr/>
          <p:nvPr/>
        </p:nvCxnSpPr>
        <p:spPr>
          <a:xfrm>
            <a:off x="6392639" y="2428349"/>
            <a:ext cx="39244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887939" y="3190348"/>
            <a:ext cx="39244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91986" y="4005000"/>
            <a:ext cx="39244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16078" y="4871329"/>
            <a:ext cx="39244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文本框 17"/>
          <p:cNvSpPr txBox="1"/>
          <p:nvPr/>
        </p:nvSpPr>
        <p:spPr>
          <a:xfrm>
            <a:off x="239486" y="2548190"/>
            <a:ext cx="4363613" cy="442487"/>
          </a:xfrm>
          <a:prstGeom prst="rect">
            <a:avLst/>
          </a:prstGeom>
          <a:noFill/>
        </p:spPr>
        <p:txBody>
          <a:bodyPr wrap="square">
            <a:noAutofit/>
          </a:bodyPr>
          <a:lstStyle/>
          <a:p>
            <a:pPr algn="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工作遇到挫折，就埋怨别人，既不进行</a:t>
            </a:r>
            <a:endParaRPr lang="en-US" altLang="zh-CN" sz="1200" b="1" dirty="0">
              <a:solidFill>
                <a:schemeClr val="tx1">
                  <a:lumMod val="75000"/>
                  <a:lumOff val="25000"/>
                </a:schemeClr>
              </a:solidFill>
              <a:latin typeface="微软雅黑" charset="-122"/>
              <a:ea typeface="微软雅黑" charset="-122"/>
              <a:sym typeface="Arial" charset="0"/>
            </a:endParaRPr>
          </a:p>
          <a:p>
            <a:pPr algn="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自我反省，  也不考虑防止再次发生的对策</a:t>
            </a:r>
          </a:p>
        </p:txBody>
      </p:sp>
      <p:sp>
        <p:nvSpPr>
          <p:cNvPr id="29" name="文本框 18"/>
          <p:cNvSpPr txBox="1"/>
          <p:nvPr/>
        </p:nvSpPr>
        <p:spPr>
          <a:xfrm>
            <a:off x="-642274" y="3346931"/>
            <a:ext cx="4637314" cy="442487"/>
          </a:xfrm>
          <a:prstGeom prst="rect">
            <a:avLst/>
          </a:prstGeom>
          <a:noFill/>
        </p:spPr>
        <p:txBody>
          <a:bodyPr wrap="square">
            <a:noAutofit/>
          </a:bodyPr>
          <a:lstStyle/>
          <a:p>
            <a:pPr algn="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对不熟练的作业，立刻凭自己的</a:t>
            </a:r>
            <a:endParaRPr lang="en-US" altLang="zh-CN" sz="1200" b="1" dirty="0">
              <a:solidFill>
                <a:schemeClr val="tx1">
                  <a:lumMod val="75000"/>
                  <a:lumOff val="25000"/>
                </a:schemeClr>
              </a:solidFill>
              <a:latin typeface="微软雅黑" charset="-122"/>
              <a:ea typeface="微软雅黑" charset="-122"/>
              <a:sym typeface="Arial" charset="0"/>
            </a:endParaRPr>
          </a:p>
          <a:p>
            <a:pPr algn="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一点经验和知识贸然去做</a:t>
            </a:r>
          </a:p>
        </p:txBody>
      </p:sp>
      <p:sp>
        <p:nvSpPr>
          <p:cNvPr id="30" name="文本框 19"/>
          <p:cNvSpPr txBox="1"/>
          <p:nvPr/>
        </p:nvSpPr>
        <p:spPr>
          <a:xfrm>
            <a:off x="1646214" y="4224946"/>
            <a:ext cx="2218215" cy="442487"/>
          </a:xfrm>
          <a:prstGeom prst="rect">
            <a:avLst/>
          </a:prstGeom>
          <a:noFill/>
        </p:spPr>
        <p:txBody>
          <a:bodyPr wrap="square">
            <a:noAutofit/>
          </a:bodyPr>
          <a:lstStyle/>
          <a:p>
            <a:pP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开会时随意地与旁人聊天</a:t>
            </a:r>
          </a:p>
        </p:txBody>
      </p:sp>
      <p:sp>
        <p:nvSpPr>
          <p:cNvPr id="31" name="文本框 20"/>
          <p:cNvSpPr txBox="1"/>
          <p:nvPr/>
        </p:nvSpPr>
        <p:spPr>
          <a:xfrm>
            <a:off x="-1230087" y="4925969"/>
            <a:ext cx="4171595" cy="442487"/>
          </a:xfrm>
          <a:prstGeom prst="rect">
            <a:avLst/>
          </a:prstGeom>
          <a:noFill/>
        </p:spPr>
        <p:txBody>
          <a:bodyPr wrap="square">
            <a:noAutofit/>
          </a:bodyPr>
          <a:lstStyle/>
          <a:p>
            <a:pPr algn="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不太能做实际事务</a:t>
            </a:r>
            <a:endParaRPr lang="en-US" altLang="zh-CN" sz="1200" b="1" dirty="0">
              <a:solidFill>
                <a:schemeClr val="tx1">
                  <a:lumMod val="75000"/>
                  <a:lumOff val="25000"/>
                </a:schemeClr>
              </a:solidFill>
              <a:latin typeface="微软雅黑" charset="-122"/>
              <a:ea typeface="微软雅黑" charset="-122"/>
              <a:sym typeface="Arial" charset="0"/>
            </a:endParaRPr>
          </a:p>
          <a:p>
            <a:pPr algn="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尤其是刚毕业的学生</a:t>
            </a:r>
          </a:p>
        </p:txBody>
      </p:sp>
      <p:cxnSp>
        <p:nvCxnSpPr>
          <p:cNvPr id="32" name="直接连接符 31"/>
          <p:cNvCxnSpPr/>
          <p:nvPr/>
        </p:nvCxnSpPr>
        <p:spPr>
          <a:xfrm>
            <a:off x="961314" y="2452681"/>
            <a:ext cx="39244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09557" y="3203794"/>
            <a:ext cx="39244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0" y="3996676"/>
            <a:ext cx="392443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22514" y="4873889"/>
            <a:ext cx="2720969" cy="137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文本框 13"/>
          <p:cNvSpPr txBox="1"/>
          <p:nvPr/>
        </p:nvSpPr>
        <p:spPr>
          <a:xfrm>
            <a:off x="4664505" y="2773366"/>
            <a:ext cx="1125565" cy="245825"/>
          </a:xfrm>
          <a:prstGeom prst="rect">
            <a:avLst/>
          </a:prstGeom>
          <a:noFill/>
        </p:spPr>
        <p:txBody>
          <a:bodyPr wrap="none">
            <a:normAutofit fontScale="65000" lnSpcReduction="20000"/>
          </a:bodyPr>
          <a:lstStyle/>
          <a:p>
            <a:pPr algn="ctr">
              <a:lnSpc>
                <a:spcPct val="110000"/>
              </a:lnSpc>
            </a:pPr>
            <a:r>
              <a:rPr lang="en-US" altLang="zh-CN" sz="1600" b="1" dirty="0">
                <a:solidFill>
                  <a:schemeClr val="bg2"/>
                </a:solidFill>
                <a:latin typeface="微软雅黑" charset="-122"/>
                <a:ea typeface="微软雅黑" charset="-122"/>
              </a:rPr>
              <a:t>08</a:t>
            </a:r>
          </a:p>
        </p:txBody>
      </p:sp>
      <p:sp>
        <p:nvSpPr>
          <p:cNvPr id="38" name="文本框 14"/>
          <p:cNvSpPr txBox="1"/>
          <p:nvPr/>
        </p:nvSpPr>
        <p:spPr>
          <a:xfrm>
            <a:off x="4566413" y="3475086"/>
            <a:ext cx="1256444" cy="300453"/>
          </a:xfrm>
          <a:prstGeom prst="rect">
            <a:avLst/>
          </a:prstGeom>
          <a:noFill/>
        </p:spPr>
        <p:txBody>
          <a:bodyPr wrap="none">
            <a:normAutofit fontScale="97500" lnSpcReduction="10000"/>
          </a:bodyPr>
          <a:lstStyle/>
          <a:p>
            <a:pPr algn="ctr"/>
            <a:r>
              <a:rPr lang="en-US" altLang="zh-CN" sz="1465" b="1" dirty="0">
                <a:solidFill>
                  <a:schemeClr val="bg2"/>
                </a:solidFill>
                <a:latin typeface="微软雅黑" charset="-122"/>
                <a:ea typeface="微软雅黑" charset="-122"/>
              </a:rPr>
              <a:t>07</a:t>
            </a:r>
          </a:p>
        </p:txBody>
      </p:sp>
      <p:sp>
        <p:nvSpPr>
          <p:cNvPr id="39" name="文本框 15"/>
          <p:cNvSpPr txBox="1"/>
          <p:nvPr/>
        </p:nvSpPr>
        <p:spPr>
          <a:xfrm>
            <a:off x="4487243" y="4282084"/>
            <a:ext cx="1393015" cy="327768"/>
          </a:xfrm>
          <a:prstGeom prst="rect">
            <a:avLst/>
          </a:prstGeom>
          <a:noFill/>
        </p:spPr>
        <p:txBody>
          <a:bodyPr wrap="none">
            <a:normAutofit lnSpcReduction="10000"/>
          </a:bodyPr>
          <a:lstStyle/>
          <a:p>
            <a:pPr algn="ctr"/>
            <a:r>
              <a:rPr lang="en-US" altLang="zh-CN" sz="1600" b="1" dirty="0">
                <a:solidFill>
                  <a:schemeClr val="bg2"/>
                </a:solidFill>
                <a:latin typeface="微软雅黑" charset="-122"/>
                <a:ea typeface="微软雅黑" charset="-122"/>
              </a:rPr>
              <a:t>06</a:t>
            </a:r>
          </a:p>
        </p:txBody>
      </p:sp>
      <p:sp>
        <p:nvSpPr>
          <p:cNvPr id="40" name="文本框 16"/>
          <p:cNvSpPr txBox="1"/>
          <p:nvPr/>
        </p:nvSpPr>
        <p:spPr>
          <a:xfrm>
            <a:off x="4476358" y="5114327"/>
            <a:ext cx="1393015" cy="327768"/>
          </a:xfrm>
          <a:prstGeom prst="rect">
            <a:avLst/>
          </a:prstGeom>
          <a:noFill/>
        </p:spPr>
        <p:txBody>
          <a:bodyPr wrap="none">
            <a:normAutofit lnSpcReduction="10000"/>
          </a:bodyPr>
          <a:lstStyle/>
          <a:p>
            <a:pPr algn="ctr"/>
            <a:r>
              <a:rPr lang="en-US" altLang="zh-CN" sz="1600" b="1" dirty="0">
                <a:solidFill>
                  <a:schemeClr val="bg2"/>
                </a:solidFill>
                <a:latin typeface="微软雅黑" charset="-122"/>
                <a:ea typeface="微软雅黑" charset="-122"/>
              </a:rPr>
              <a:t>05</a:t>
            </a:r>
          </a:p>
        </p:txBody>
      </p:sp>
      <p:sp>
        <p:nvSpPr>
          <p:cNvPr id="41" name="文本框 13"/>
          <p:cNvSpPr txBox="1"/>
          <p:nvPr/>
        </p:nvSpPr>
        <p:spPr>
          <a:xfrm>
            <a:off x="5121704" y="1956940"/>
            <a:ext cx="1125565" cy="245825"/>
          </a:xfrm>
          <a:prstGeom prst="rect">
            <a:avLst/>
          </a:prstGeom>
          <a:noFill/>
        </p:spPr>
        <p:txBody>
          <a:bodyPr wrap="none">
            <a:normAutofit fontScale="65000" lnSpcReduction="20000"/>
          </a:bodyPr>
          <a:lstStyle/>
          <a:p>
            <a:pPr algn="ctr">
              <a:lnSpc>
                <a:spcPct val="110000"/>
              </a:lnSpc>
            </a:pPr>
            <a:r>
              <a:rPr lang="en-US" altLang="zh-CN" sz="1600" b="1" dirty="0">
                <a:solidFill>
                  <a:schemeClr val="bg2"/>
                </a:solidFill>
                <a:latin typeface="微软雅黑" charset="-122"/>
                <a:ea typeface="微软雅黑" charset="-122"/>
              </a:rPr>
              <a:t>09</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22" presetClass="entr" presetSubtype="8"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par>
                                <p:cTn id="85" presetID="22" presetClass="entr" presetSubtype="8"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500"/>
                                        <p:tgtEl>
                                          <p:spTgt spid="5"/>
                                        </p:tgtEl>
                                      </p:cBhvr>
                                    </p:animEffect>
                                  </p:childTnLst>
                                </p:cTn>
                              </p:par>
                              <p:par>
                                <p:cTn id="88" presetID="22" presetClass="entr" presetSubtype="8"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left)">
                                      <p:cBhvr>
                                        <p:cTn id="90" dur="500"/>
                                        <p:tgtEl>
                                          <p:spTgt spid="6"/>
                                        </p:tgtEl>
                                      </p:cBhvr>
                                    </p:animEffect>
                                  </p:childTnLst>
                                </p:cTn>
                              </p:par>
                              <p:par>
                                <p:cTn id="91" presetID="22" presetClass="entr" presetSubtype="8" fill="hold"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par>
                                <p:cTn id="94" presetID="22" presetClass="entr" presetSubtype="8" fill="hold"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500"/>
                                        <p:tgtEl>
                                          <p:spTgt spid="29"/>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left)">
                                      <p:cBhvr>
                                        <p:cTn id="108" dur="500"/>
                                        <p:tgtEl>
                                          <p:spTgt spid="31"/>
                                        </p:tgtEl>
                                      </p:cBhvr>
                                    </p:animEffect>
                                  </p:childTnLst>
                                </p:cTn>
                              </p:par>
                              <p:par>
                                <p:cTn id="109" presetID="22" presetClass="entr" presetSubtype="8"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wipe(left)">
                                      <p:cBhvr>
                                        <p:cTn id="111" dur="500"/>
                                        <p:tgtEl>
                                          <p:spTgt spid="32"/>
                                        </p:tgtEl>
                                      </p:cBhvr>
                                    </p:animEffect>
                                  </p:childTnLst>
                                </p:cTn>
                              </p:par>
                              <p:par>
                                <p:cTn id="112" presetID="22" presetClass="entr" presetSubtype="8"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par>
                                <p:cTn id="115" presetID="22" presetClass="entr" presetSubtype="8" fill="hold"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par>
                                <p:cTn id="118" presetID="22" presetClass="entr" presetSubtype="8"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wipe(left)">
                                      <p:cBhvr>
                                        <p:cTn id="120" dur="500"/>
                                        <p:tgtEl>
                                          <p:spTgt spid="35"/>
                                        </p:tgtEl>
                                      </p:cBhvr>
                                    </p:animEffect>
                                  </p:childTnLst>
                                </p:cTn>
                              </p:par>
                              <p:par>
                                <p:cTn id="121" presetID="42" presetClass="entr" presetSubtype="0"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1000"/>
                                        <p:tgtEl>
                                          <p:spTgt spid="37"/>
                                        </p:tgtEl>
                                      </p:cBhvr>
                                    </p:animEffect>
                                    <p:anim calcmode="lin" valueType="num">
                                      <p:cBhvr>
                                        <p:cTn id="124" dur="1000" fill="hold"/>
                                        <p:tgtEl>
                                          <p:spTgt spid="37"/>
                                        </p:tgtEl>
                                        <p:attrNameLst>
                                          <p:attrName>ppt_x</p:attrName>
                                        </p:attrNameLst>
                                      </p:cBhvr>
                                      <p:tavLst>
                                        <p:tav tm="0">
                                          <p:val>
                                            <p:strVal val="#ppt_x"/>
                                          </p:val>
                                        </p:tav>
                                        <p:tav tm="100000">
                                          <p:val>
                                            <p:strVal val="#ppt_x"/>
                                          </p:val>
                                        </p:tav>
                                      </p:tavLst>
                                    </p:anim>
                                    <p:anim calcmode="lin" valueType="num">
                                      <p:cBhvr>
                                        <p:cTn id="125" dur="1000" fill="hold"/>
                                        <p:tgtEl>
                                          <p:spTgt spid="3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1000"/>
                                        <p:tgtEl>
                                          <p:spTgt spid="38"/>
                                        </p:tgtEl>
                                      </p:cBhvr>
                                    </p:animEffect>
                                    <p:anim calcmode="lin" valueType="num">
                                      <p:cBhvr>
                                        <p:cTn id="129" dur="1000" fill="hold"/>
                                        <p:tgtEl>
                                          <p:spTgt spid="38"/>
                                        </p:tgtEl>
                                        <p:attrNameLst>
                                          <p:attrName>ppt_x</p:attrName>
                                        </p:attrNameLst>
                                      </p:cBhvr>
                                      <p:tavLst>
                                        <p:tav tm="0">
                                          <p:val>
                                            <p:strVal val="#ppt_x"/>
                                          </p:val>
                                        </p:tav>
                                        <p:tav tm="100000">
                                          <p:val>
                                            <p:strVal val="#ppt_x"/>
                                          </p:val>
                                        </p:tav>
                                      </p:tavLst>
                                    </p:anim>
                                    <p:anim calcmode="lin" valueType="num">
                                      <p:cBhvr>
                                        <p:cTn id="130" dur="1000" fill="hold"/>
                                        <p:tgtEl>
                                          <p:spTgt spid="3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fade">
                                      <p:cBhvr>
                                        <p:cTn id="133" dur="1000"/>
                                        <p:tgtEl>
                                          <p:spTgt spid="39"/>
                                        </p:tgtEl>
                                      </p:cBhvr>
                                    </p:animEffect>
                                    <p:anim calcmode="lin" valueType="num">
                                      <p:cBhvr>
                                        <p:cTn id="134" dur="1000" fill="hold"/>
                                        <p:tgtEl>
                                          <p:spTgt spid="39"/>
                                        </p:tgtEl>
                                        <p:attrNameLst>
                                          <p:attrName>ppt_x</p:attrName>
                                        </p:attrNameLst>
                                      </p:cBhvr>
                                      <p:tavLst>
                                        <p:tav tm="0">
                                          <p:val>
                                            <p:strVal val="#ppt_x"/>
                                          </p:val>
                                        </p:tav>
                                        <p:tav tm="100000">
                                          <p:val>
                                            <p:strVal val="#ppt_x"/>
                                          </p:val>
                                        </p:tav>
                                      </p:tavLst>
                                    </p:anim>
                                    <p:anim calcmode="lin" valueType="num">
                                      <p:cBhvr>
                                        <p:cTn id="135" dur="1000" fill="hold"/>
                                        <p:tgtEl>
                                          <p:spTgt spid="3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fade">
                                      <p:cBhvr>
                                        <p:cTn id="138" dur="1000"/>
                                        <p:tgtEl>
                                          <p:spTgt spid="40"/>
                                        </p:tgtEl>
                                      </p:cBhvr>
                                    </p:animEffect>
                                    <p:anim calcmode="lin" valueType="num">
                                      <p:cBhvr>
                                        <p:cTn id="139" dur="1000" fill="hold"/>
                                        <p:tgtEl>
                                          <p:spTgt spid="40"/>
                                        </p:tgtEl>
                                        <p:attrNameLst>
                                          <p:attrName>ppt_x</p:attrName>
                                        </p:attrNameLst>
                                      </p:cBhvr>
                                      <p:tavLst>
                                        <p:tav tm="0">
                                          <p:val>
                                            <p:strVal val="#ppt_x"/>
                                          </p:val>
                                        </p:tav>
                                        <p:tav tm="100000">
                                          <p:val>
                                            <p:strVal val="#ppt_x"/>
                                          </p:val>
                                        </p:tav>
                                      </p:tavLst>
                                    </p:anim>
                                    <p:anim calcmode="lin" valueType="num">
                                      <p:cBhvr>
                                        <p:cTn id="140" dur="1000" fill="hold"/>
                                        <p:tgtEl>
                                          <p:spTgt spid="4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fade">
                                      <p:cBhvr>
                                        <p:cTn id="143" dur="1000"/>
                                        <p:tgtEl>
                                          <p:spTgt spid="41"/>
                                        </p:tgtEl>
                                      </p:cBhvr>
                                    </p:animEffect>
                                    <p:anim calcmode="lin" valueType="num">
                                      <p:cBhvr>
                                        <p:cTn id="144" dur="1000" fill="hold"/>
                                        <p:tgtEl>
                                          <p:spTgt spid="41"/>
                                        </p:tgtEl>
                                        <p:attrNameLst>
                                          <p:attrName>ppt_x</p:attrName>
                                        </p:attrNameLst>
                                      </p:cBhvr>
                                      <p:tavLst>
                                        <p:tav tm="0">
                                          <p:val>
                                            <p:strVal val="#ppt_x"/>
                                          </p:val>
                                        </p:tav>
                                        <p:tav tm="100000">
                                          <p:val>
                                            <p:strVal val="#ppt_x"/>
                                          </p:val>
                                        </p:tav>
                                      </p:tavLst>
                                    </p:anim>
                                    <p:anim calcmode="lin" valueType="num">
                                      <p:cBhvr>
                                        <p:cTn id="14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7" grpId="0"/>
      <p:bldP spid="38" grpId="0"/>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5105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新员工面临的职场问题</a:t>
            </a:r>
          </a:p>
        </p:txBody>
      </p:sp>
      <p:grpSp>
        <p:nvGrpSpPr>
          <p:cNvPr id="3" name="3cde6326-0030-49e0-ad00-374322b3f0a9"/>
          <p:cNvGrpSpPr>
            <a:grpSpLocks noChangeAspect="1"/>
          </p:cNvGrpSpPr>
          <p:nvPr/>
        </p:nvGrpSpPr>
        <p:grpSpPr>
          <a:xfrm>
            <a:off x="1609393" y="1452964"/>
            <a:ext cx="8810956" cy="4370072"/>
            <a:chOff x="1690522" y="1506266"/>
            <a:chExt cx="8810956" cy="4370072"/>
          </a:xfrm>
        </p:grpSpPr>
        <p:grpSp>
          <p:nvGrpSpPr>
            <p:cNvPr id="4" name="组合 3"/>
            <p:cNvGrpSpPr/>
            <p:nvPr/>
          </p:nvGrpSpPr>
          <p:grpSpPr>
            <a:xfrm>
              <a:off x="2387849" y="1506266"/>
              <a:ext cx="7417463" cy="4370072"/>
              <a:chOff x="538163" y="19050"/>
              <a:chExt cx="7673975" cy="4521200"/>
            </a:xfrm>
            <a:solidFill>
              <a:schemeClr val="tx2">
                <a:lumMod val="60000"/>
                <a:lumOff val="40000"/>
              </a:schemeClr>
            </a:solidFill>
          </p:grpSpPr>
          <p:sp>
            <p:nvSpPr>
              <p:cNvPr id="85" name="任意多边形: 形状 84"/>
              <p:cNvSpPr/>
              <p:nvPr/>
            </p:nvSpPr>
            <p:spPr bwMode="auto">
              <a:xfrm>
                <a:off x="538163" y="19050"/>
                <a:ext cx="3540125" cy="4521200"/>
              </a:xfrm>
              <a:custGeom>
                <a:avLst/>
                <a:gdLst>
                  <a:gd name="T0" fmla="*/ 43 w 943"/>
                  <a:gd name="T1" fmla="*/ 0 h 1203"/>
                  <a:gd name="T2" fmla="*/ 0 w 943"/>
                  <a:gd name="T3" fmla="*/ 42 h 1203"/>
                  <a:gd name="T4" fmla="*/ 0 w 943"/>
                  <a:gd name="T5" fmla="*/ 1160 h 1203"/>
                  <a:gd name="T6" fmla="*/ 43 w 943"/>
                  <a:gd name="T7" fmla="*/ 1203 h 1203"/>
                  <a:gd name="T8" fmla="*/ 943 w 943"/>
                  <a:gd name="T9" fmla="*/ 1203 h 1203"/>
                  <a:gd name="T10" fmla="*/ 943 w 943"/>
                  <a:gd name="T11" fmla="*/ 0 h 1203"/>
                  <a:gd name="T12" fmla="*/ 43 w 943"/>
                  <a:gd name="T13" fmla="*/ 0 h 1203"/>
                </a:gdLst>
                <a:ahLst/>
                <a:cxnLst>
                  <a:cxn ang="0">
                    <a:pos x="T0" y="T1"/>
                  </a:cxn>
                  <a:cxn ang="0">
                    <a:pos x="T2" y="T3"/>
                  </a:cxn>
                  <a:cxn ang="0">
                    <a:pos x="T4" y="T5"/>
                  </a:cxn>
                  <a:cxn ang="0">
                    <a:pos x="T6" y="T7"/>
                  </a:cxn>
                  <a:cxn ang="0">
                    <a:pos x="T8" y="T9"/>
                  </a:cxn>
                  <a:cxn ang="0">
                    <a:pos x="T10" y="T11"/>
                  </a:cxn>
                  <a:cxn ang="0">
                    <a:pos x="T12" y="T13"/>
                  </a:cxn>
                </a:cxnLst>
                <a:rect l="0" t="0" r="r" b="b"/>
                <a:pathLst>
                  <a:path w="943" h="1203">
                    <a:moveTo>
                      <a:pt x="43" y="0"/>
                    </a:moveTo>
                    <a:cubicBezTo>
                      <a:pt x="20" y="0"/>
                      <a:pt x="0" y="19"/>
                      <a:pt x="0" y="42"/>
                    </a:cubicBezTo>
                    <a:cubicBezTo>
                      <a:pt x="0" y="1160"/>
                      <a:pt x="0" y="1160"/>
                      <a:pt x="0" y="1160"/>
                    </a:cubicBezTo>
                    <a:cubicBezTo>
                      <a:pt x="0" y="1184"/>
                      <a:pt x="20" y="1203"/>
                      <a:pt x="43" y="1203"/>
                    </a:cubicBezTo>
                    <a:cubicBezTo>
                      <a:pt x="943" y="1203"/>
                      <a:pt x="943" y="1203"/>
                      <a:pt x="943" y="1203"/>
                    </a:cubicBezTo>
                    <a:cubicBezTo>
                      <a:pt x="943" y="0"/>
                      <a:pt x="943" y="0"/>
                      <a:pt x="943" y="0"/>
                    </a:cubicBezTo>
                    <a:lnTo>
                      <a:pt x="43" y="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6" name="任意多边形: 形状 85"/>
              <p:cNvSpPr/>
              <p:nvPr/>
            </p:nvSpPr>
            <p:spPr bwMode="auto">
              <a:xfrm>
                <a:off x="4675188" y="19050"/>
                <a:ext cx="3536950" cy="4521200"/>
              </a:xfrm>
              <a:custGeom>
                <a:avLst/>
                <a:gdLst>
                  <a:gd name="T0" fmla="*/ 899 w 942"/>
                  <a:gd name="T1" fmla="*/ 1203 h 1203"/>
                  <a:gd name="T2" fmla="*/ 942 w 942"/>
                  <a:gd name="T3" fmla="*/ 1160 h 1203"/>
                  <a:gd name="T4" fmla="*/ 942 w 942"/>
                  <a:gd name="T5" fmla="*/ 42 h 1203"/>
                  <a:gd name="T6" fmla="*/ 899 w 942"/>
                  <a:gd name="T7" fmla="*/ 0 h 1203"/>
                  <a:gd name="T8" fmla="*/ 0 w 942"/>
                  <a:gd name="T9" fmla="*/ 0 h 1203"/>
                  <a:gd name="T10" fmla="*/ 0 w 942"/>
                  <a:gd name="T11" fmla="*/ 1203 h 1203"/>
                  <a:gd name="T12" fmla="*/ 899 w 942"/>
                  <a:gd name="T13" fmla="*/ 1203 h 1203"/>
                </a:gdLst>
                <a:ahLst/>
                <a:cxnLst>
                  <a:cxn ang="0">
                    <a:pos x="T0" y="T1"/>
                  </a:cxn>
                  <a:cxn ang="0">
                    <a:pos x="T2" y="T3"/>
                  </a:cxn>
                  <a:cxn ang="0">
                    <a:pos x="T4" y="T5"/>
                  </a:cxn>
                  <a:cxn ang="0">
                    <a:pos x="T6" y="T7"/>
                  </a:cxn>
                  <a:cxn ang="0">
                    <a:pos x="T8" y="T9"/>
                  </a:cxn>
                  <a:cxn ang="0">
                    <a:pos x="T10" y="T11"/>
                  </a:cxn>
                  <a:cxn ang="0">
                    <a:pos x="T12" y="T13"/>
                  </a:cxn>
                </a:cxnLst>
                <a:rect l="0" t="0" r="r" b="b"/>
                <a:pathLst>
                  <a:path w="942" h="1203">
                    <a:moveTo>
                      <a:pt x="899" y="1203"/>
                    </a:moveTo>
                    <a:cubicBezTo>
                      <a:pt x="923" y="1203"/>
                      <a:pt x="942" y="1184"/>
                      <a:pt x="942" y="1160"/>
                    </a:cubicBezTo>
                    <a:cubicBezTo>
                      <a:pt x="942" y="42"/>
                      <a:pt x="942" y="42"/>
                      <a:pt x="942" y="42"/>
                    </a:cubicBezTo>
                    <a:cubicBezTo>
                      <a:pt x="942" y="19"/>
                      <a:pt x="923" y="0"/>
                      <a:pt x="899" y="0"/>
                    </a:cubicBezTo>
                    <a:cubicBezTo>
                      <a:pt x="0" y="0"/>
                      <a:pt x="0" y="0"/>
                      <a:pt x="0" y="0"/>
                    </a:cubicBezTo>
                    <a:cubicBezTo>
                      <a:pt x="0" y="1203"/>
                      <a:pt x="0" y="1203"/>
                      <a:pt x="0" y="1203"/>
                    </a:cubicBezTo>
                    <a:lnTo>
                      <a:pt x="899" y="1203"/>
                    </a:lnTo>
                    <a:close/>
                  </a:path>
                </a:pathLst>
              </a:custGeom>
              <a:grpFill/>
              <a:ln>
                <a:noFill/>
              </a:ln>
              <a:effectLst/>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 name="组合 4"/>
            <p:cNvGrpSpPr/>
            <p:nvPr/>
          </p:nvGrpSpPr>
          <p:grpSpPr>
            <a:xfrm>
              <a:off x="5809641" y="1506266"/>
              <a:ext cx="576947" cy="4370072"/>
              <a:chOff x="4078288" y="19050"/>
              <a:chExt cx="596899" cy="4521200"/>
            </a:xfrm>
            <a:solidFill>
              <a:schemeClr val="tx2">
                <a:lumMod val="60000"/>
                <a:lumOff val="40000"/>
              </a:schemeClr>
            </a:solidFill>
          </p:grpSpPr>
          <p:sp>
            <p:nvSpPr>
              <p:cNvPr id="83" name="任意多边形: 形状 82"/>
              <p:cNvSpPr/>
              <p:nvPr/>
            </p:nvSpPr>
            <p:spPr bwMode="auto">
              <a:xfrm>
                <a:off x="4078288" y="19050"/>
                <a:ext cx="296862" cy="4521200"/>
              </a:xfrm>
              <a:custGeom>
                <a:avLst/>
                <a:gdLst>
                  <a:gd name="T0" fmla="*/ 0 w 79"/>
                  <a:gd name="T1" fmla="*/ 1203 h 1203"/>
                  <a:gd name="T2" fmla="*/ 79 w 79"/>
                  <a:gd name="T3" fmla="*/ 1203 h 1203"/>
                  <a:gd name="T4" fmla="*/ 79 w 79"/>
                  <a:gd name="T5" fmla="*/ 0 h 1203"/>
                  <a:gd name="T6" fmla="*/ 0 w 79"/>
                  <a:gd name="T7" fmla="*/ 0 h 1203"/>
                  <a:gd name="T8" fmla="*/ 0 w 79"/>
                  <a:gd name="T9" fmla="*/ 1203 h 1203"/>
                </a:gdLst>
                <a:ahLst/>
                <a:cxnLst>
                  <a:cxn ang="0">
                    <a:pos x="T0" y="T1"/>
                  </a:cxn>
                  <a:cxn ang="0">
                    <a:pos x="T2" y="T3"/>
                  </a:cxn>
                  <a:cxn ang="0">
                    <a:pos x="T4" y="T5"/>
                  </a:cxn>
                  <a:cxn ang="0">
                    <a:pos x="T6" y="T7"/>
                  </a:cxn>
                  <a:cxn ang="0">
                    <a:pos x="T8" y="T9"/>
                  </a:cxn>
                </a:cxnLst>
                <a:rect l="0" t="0" r="r" b="b"/>
                <a:pathLst>
                  <a:path w="79" h="1203">
                    <a:moveTo>
                      <a:pt x="0" y="1203"/>
                    </a:moveTo>
                    <a:cubicBezTo>
                      <a:pt x="9" y="1203"/>
                      <a:pt x="44" y="1203"/>
                      <a:pt x="79" y="1203"/>
                    </a:cubicBezTo>
                    <a:cubicBezTo>
                      <a:pt x="79" y="0"/>
                      <a:pt x="79" y="0"/>
                      <a:pt x="79" y="0"/>
                    </a:cubicBezTo>
                    <a:cubicBezTo>
                      <a:pt x="0" y="0"/>
                      <a:pt x="0" y="0"/>
                      <a:pt x="0" y="0"/>
                    </a:cubicBezTo>
                    <a:lnTo>
                      <a:pt x="0" y="1203"/>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4" name="任意多边形: 形状 83"/>
              <p:cNvSpPr/>
              <p:nvPr/>
            </p:nvSpPr>
            <p:spPr bwMode="auto">
              <a:xfrm>
                <a:off x="4375150" y="19050"/>
                <a:ext cx="300037" cy="4521200"/>
              </a:xfrm>
              <a:custGeom>
                <a:avLst/>
                <a:gdLst>
                  <a:gd name="T0" fmla="*/ 80 w 80"/>
                  <a:gd name="T1" fmla="*/ 1203 h 1203"/>
                  <a:gd name="T2" fmla="*/ 80 w 80"/>
                  <a:gd name="T3" fmla="*/ 0 h 1203"/>
                  <a:gd name="T4" fmla="*/ 0 w 80"/>
                  <a:gd name="T5" fmla="*/ 0 h 1203"/>
                  <a:gd name="T6" fmla="*/ 0 w 80"/>
                  <a:gd name="T7" fmla="*/ 1203 h 1203"/>
                  <a:gd name="T8" fmla="*/ 80 w 80"/>
                  <a:gd name="T9" fmla="*/ 1203 h 1203"/>
                </a:gdLst>
                <a:ahLst/>
                <a:cxnLst>
                  <a:cxn ang="0">
                    <a:pos x="T0" y="T1"/>
                  </a:cxn>
                  <a:cxn ang="0">
                    <a:pos x="T2" y="T3"/>
                  </a:cxn>
                  <a:cxn ang="0">
                    <a:pos x="T4" y="T5"/>
                  </a:cxn>
                  <a:cxn ang="0">
                    <a:pos x="T6" y="T7"/>
                  </a:cxn>
                  <a:cxn ang="0">
                    <a:pos x="T8" y="T9"/>
                  </a:cxn>
                </a:cxnLst>
                <a:rect l="0" t="0" r="r" b="b"/>
                <a:pathLst>
                  <a:path w="80" h="1203">
                    <a:moveTo>
                      <a:pt x="80" y="1203"/>
                    </a:moveTo>
                    <a:cubicBezTo>
                      <a:pt x="80" y="0"/>
                      <a:pt x="80" y="0"/>
                      <a:pt x="80" y="0"/>
                    </a:cubicBezTo>
                    <a:cubicBezTo>
                      <a:pt x="0" y="0"/>
                      <a:pt x="0" y="0"/>
                      <a:pt x="0" y="0"/>
                    </a:cubicBezTo>
                    <a:cubicBezTo>
                      <a:pt x="0" y="1203"/>
                      <a:pt x="0" y="1203"/>
                      <a:pt x="0" y="1203"/>
                    </a:cubicBezTo>
                    <a:cubicBezTo>
                      <a:pt x="36" y="1203"/>
                      <a:pt x="71" y="1203"/>
                      <a:pt x="80" y="1203"/>
                    </a:cubicBez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6" name="组合 5"/>
            <p:cNvGrpSpPr/>
            <p:nvPr/>
          </p:nvGrpSpPr>
          <p:grpSpPr>
            <a:xfrm>
              <a:off x="2459967" y="1578385"/>
              <a:ext cx="7273226" cy="4225835"/>
              <a:chOff x="612775" y="93663"/>
              <a:chExt cx="7524750" cy="4371975"/>
            </a:xfrm>
            <a:solidFill>
              <a:schemeClr val="bg1">
                <a:lumMod val="65000"/>
              </a:schemeClr>
            </a:solidFill>
          </p:grpSpPr>
          <p:sp>
            <p:nvSpPr>
              <p:cNvPr id="81" name="任意多边形: 形状 80"/>
              <p:cNvSpPr/>
              <p:nvPr/>
            </p:nvSpPr>
            <p:spPr bwMode="auto">
              <a:xfrm>
                <a:off x="61277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2" name="任意多边形: 形状 81"/>
              <p:cNvSpPr/>
              <p:nvPr/>
            </p:nvSpPr>
            <p:spPr bwMode="auto">
              <a:xfrm>
                <a:off x="4799013"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7" name="组合 6"/>
            <p:cNvGrpSpPr/>
            <p:nvPr/>
          </p:nvGrpSpPr>
          <p:grpSpPr>
            <a:xfrm>
              <a:off x="2518276" y="1578385"/>
              <a:ext cx="7156609" cy="4225835"/>
              <a:chOff x="673100" y="93663"/>
              <a:chExt cx="7404100" cy="4371975"/>
            </a:xfrm>
            <a:solidFill>
              <a:schemeClr val="bg1">
                <a:lumMod val="75000"/>
              </a:schemeClr>
            </a:solidFill>
            <a:effectLst>
              <a:outerShdw blurRad="63500" algn="ctr" rotWithShape="0">
                <a:prstClr val="black">
                  <a:alpha val="40000"/>
                </a:prstClr>
              </a:outerShdw>
            </a:effectLst>
          </p:grpSpPr>
          <p:sp>
            <p:nvSpPr>
              <p:cNvPr id="79" name="任意多边形: 形状 78"/>
              <p:cNvSpPr/>
              <p:nvPr/>
            </p:nvSpPr>
            <p:spPr bwMode="auto">
              <a:xfrm>
                <a:off x="673100"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0" name="任意多边形: 形状 79"/>
              <p:cNvSpPr/>
              <p:nvPr/>
            </p:nvSpPr>
            <p:spPr bwMode="auto">
              <a:xfrm>
                <a:off x="4740275"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8" name="组合 7"/>
            <p:cNvGrpSpPr/>
            <p:nvPr/>
          </p:nvGrpSpPr>
          <p:grpSpPr>
            <a:xfrm>
              <a:off x="2576585" y="1578385"/>
              <a:ext cx="7039991" cy="4225835"/>
              <a:chOff x="733425" y="93663"/>
              <a:chExt cx="7283450" cy="4371975"/>
            </a:xfrm>
            <a:solidFill>
              <a:schemeClr val="bg1">
                <a:lumMod val="85000"/>
              </a:schemeClr>
            </a:solidFill>
            <a:effectLst>
              <a:outerShdw blurRad="63500" algn="ctr" rotWithShape="0">
                <a:prstClr val="black">
                  <a:alpha val="40000"/>
                </a:prstClr>
              </a:outerShdw>
            </a:effectLst>
          </p:grpSpPr>
          <p:sp>
            <p:nvSpPr>
              <p:cNvPr id="77" name="任意多边形: 形状 76"/>
              <p:cNvSpPr/>
              <p:nvPr/>
            </p:nvSpPr>
            <p:spPr bwMode="auto">
              <a:xfrm>
                <a:off x="73342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8" name="任意多边形: 形状 77"/>
              <p:cNvSpPr/>
              <p:nvPr/>
            </p:nvSpPr>
            <p:spPr bwMode="auto">
              <a:xfrm>
                <a:off x="4679950"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9" name="组合 8"/>
            <p:cNvGrpSpPr/>
            <p:nvPr/>
          </p:nvGrpSpPr>
          <p:grpSpPr>
            <a:xfrm>
              <a:off x="2634894" y="1578385"/>
              <a:ext cx="6924908" cy="4225835"/>
              <a:chOff x="793750" y="93663"/>
              <a:chExt cx="7164387" cy="4371975"/>
            </a:xfrm>
            <a:solidFill>
              <a:schemeClr val="bg1">
                <a:lumMod val="85000"/>
              </a:schemeClr>
            </a:solidFill>
            <a:effectLst>
              <a:outerShdw blurRad="63500" algn="ctr" rotWithShape="0">
                <a:prstClr val="black">
                  <a:alpha val="40000"/>
                </a:prstClr>
              </a:outerShdw>
            </a:effectLst>
          </p:grpSpPr>
          <p:sp>
            <p:nvSpPr>
              <p:cNvPr id="75" name="任意多边形: 形状 74"/>
              <p:cNvSpPr/>
              <p:nvPr/>
            </p:nvSpPr>
            <p:spPr bwMode="auto">
              <a:xfrm>
                <a:off x="793750"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6" name="任意多边形: 形状 75"/>
              <p:cNvSpPr/>
              <p:nvPr/>
            </p:nvSpPr>
            <p:spPr bwMode="auto">
              <a:xfrm>
                <a:off x="461962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10" name="组合 9"/>
            <p:cNvGrpSpPr/>
            <p:nvPr/>
          </p:nvGrpSpPr>
          <p:grpSpPr>
            <a:xfrm>
              <a:off x="2693202" y="1578385"/>
              <a:ext cx="6808291" cy="4225835"/>
              <a:chOff x="854075" y="93663"/>
              <a:chExt cx="7043737" cy="4371975"/>
            </a:xfrm>
            <a:solidFill>
              <a:schemeClr val="bg1">
                <a:lumMod val="85000"/>
              </a:schemeClr>
            </a:solidFill>
            <a:effectLst>
              <a:outerShdw blurRad="63500" algn="ctr" rotWithShape="0">
                <a:prstClr val="black">
                  <a:alpha val="40000"/>
                </a:prstClr>
              </a:outerShdw>
            </a:effectLst>
          </p:grpSpPr>
          <p:sp>
            <p:nvSpPr>
              <p:cNvPr id="73" name="任意多边形: 形状 72"/>
              <p:cNvSpPr/>
              <p:nvPr/>
            </p:nvSpPr>
            <p:spPr bwMode="auto">
              <a:xfrm>
                <a:off x="854075"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4" name="任意多边形: 形状 73"/>
              <p:cNvSpPr/>
              <p:nvPr/>
            </p:nvSpPr>
            <p:spPr bwMode="auto">
              <a:xfrm>
                <a:off x="4559300"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11" name="组合 10"/>
            <p:cNvGrpSpPr/>
            <p:nvPr/>
          </p:nvGrpSpPr>
          <p:grpSpPr>
            <a:xfrm>
              <a:off x="2749977" y="1578385"/>
              <a:ext cx="6693208" cy="4225835"/>
              <a:chOff x="912813" y="93663"/>
              <a:chExt cx="6924674" cy="4371975"/>
            </a:xfrm>
            <a:solidFill>
              <a:schemeClr val="bg1">
                <a:lumMod val="95000"/>
              </a:schemeClr>
            </a:solidFill>
            <a:effectLst>
              <a:outerShdw blurRad="63500" algn="ctr" rotWithShape="0">
                <a:prstClr val="black">
                  <a:alpha val="40000"/>
                </a:prstClr>
              </a:outerShdw>
            </a:effectLst>
          </p:grpSpPr>
          <p:sp>
            <p:nvSpPr>
              <p:cNvPr id="71" name="任意多边形: 形状 70"/>
              <p:cNvSpPr/>
              <p:nvPr/>
            </p:nvSpPr>
            <p:spPr bwMode="auto">
              <a:xfrm>
                <a:off x="912813"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2" name="任意多边形: 形状 71"/>
              <p:cNvSpPr/>
              <p:nvPr/>
            </p:nvSpPr>
            <p:spPr bwMode="auto">
              <a:xfrm>
                <a:off x="449897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12" name="组合 11"/>
            <p:cNvGrpSpPr/>
            <p:nvPr/>
          </p:nvGrpSpPr>
          <p:grpSpPr>
            <a:xfrm>
              <a:off x="2765255" y="1578385"/>
              <a:ext cx="6619621" cy="4247351"/>
              <a:chOff x="928620" y="93663"/>
              <a:chExt cx="6848542" cy="4394235"/>
            </a:xfrm>
            <a:effectLst>
              <a:outerShdw blurRad="63500" algn="ctr" rotWithShape="0">
                <a:prstClr val="black">
                  <a:alpha val="40000"/>
                </a:prstClr>
              </a:outerShdw>
            </a:effectLst>
          </p:grpSpPr>
          <p:sp>
            <p:nvSpPr>
              <p:cNvPr id="69" name="任意多边形: 形状 68"/>
              <p:cNvSpPr/>
              <p:nvPr/>
            </p:nvSpPr>
            <p:spPr bwMode="auto">
              <a:xfrm>
                <a:off x="928620" y="11592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chemeClr val="bg1"/>
              </a:solidFill>
              <a:ln>
                <a:noFill/>
              </a:ln>
              <a:effectLst>
                <a:outerShdw blurRad="63500" algn="ctr" rotWithShape="0">
                  <a:prstClr val="black">
                    <a:alpha val="40000"/>
                  </a:prstClr>
                </a:outerShdw>
              </a:effec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70" name="任意多边形: 形状 69"/>
              <p:cNvSpPr/>
              <p:nvPr/>
            </p:nvSpPr>
            <p:spPr bwMode="auto">
              <a:xfrm>
                <a:off x="4438650"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chemeClr val="bg1"/>
              </a:solidFill>
              <a:ln>
                <a:noFill/>
              </a:ln>
              <a:effectLst>
                <a:outerShdw blurRad="63500" algn="ctr" rotWithShape="0">
                  <a:prstClr val="black">
                    <a:alpha val="40000"/>
                  </a:prstClr>
                </a:outerShdw>
              </a:effec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13" name="任意多边形: 形状 12"/>
            <p:cNvSpPr/>
            <p:nvPr/>
          </p:nvSpPr>
          <p:spPr bwMode="auto">
            <a:xfrm>
              <a:off x="6282248" y="1843842"/>
              <a:ext cx="115082" cy="3691851"/>
            </a:xfrm>
            <a:custGeom>
              <a:avLst/>
              <a:gdLst>
                <a:gd name="T0" fmla="*/ 16 w 32"/>
                <a:gd name="T1" fmla="*/ 0 h 1016"/>
                <a:gd name="T2" fmla="*/ 16 w 32"/>
                <a:gd name="T3" fmla="*/ 32 h 1016"/>
                <a:gd name="T4" fmla="*/ 16 w 32"/>
                <a:gd name="T5" fmla="*/ 82 h 1016"/>
                <a:gd name="T6" fmla="*/ 16 w 32"/>
                <a:gd name="T7" fmla="*/ 114 h 1016"/>
                <a:gd name="T8" fmla="*/ 16 w 32"/>
                <a:gd name="T9" fmla="*/ 82 h 1016"/>
                <a:gd name="T10" fmla="*/ 0 w 32"/>
                <a:gd name="T11" fmla="*/ 180 h 1016"/>
                <a:gd name="T12" fmla="*/ 32 w 32"/>
                <a:gd name="T13" fmla="*/ 180 h 1016"/>
                <a:gd name="T14" fmla="*/ 16 w 32"/>
                <a:gd name="T15" fmla="*/ 246 h 1016"/>
                <a:gd name="T16" fmla="*/ 16 w 32"/>
                <a:gd name="T17" fmla="*/ 278 h 1016"/>
                <a:gd name="T18" fmla="*/ 16 w 32"/>
                <a:gd name="T19" fmla="*/ 246 h 1016"/>
                <a:gd name="T20" fmla="*/ 0 w 32"/>
                <a:gd name="T21" fmla="*/ 344 h 1016"/>
                <a:gd name="T22" fmla="*/ 32 w 32"/>
                <a:gd name="T23" fmla="*/ 344 h 1016"/>
                <a:gd name="T24" fmla="*/ 16 w 32"/>
                <a:gd name="T25" fmla="*/ 410 h 1016"/>
                <a:gd name="T26" fmla="*/ 16 w 32"/>
                <a:gd name="T27" fmla="*/ 442 h 1016"/>
                <a:gd name="T28" fmla="*/ 16 w 32"/>
                <a:gd name="T29" fmla="*/ 410 h 1016"/>
                <a:gd name="T30" fmla="*/ 0 w 32"/>
                <a:gd name="T31" fmla="*/ 508 h 1016"/>
                <a:gd name="T32" fmla="*/ 32 w 32"/>
                <a:gd name="T33" fmla="*/ 508 h 1016"/>
                <a:gd name="T34" fmla="*/ 16 w 32"/>
                <a:gd name="T35" fmla="*/ 574 h 1016"/>
                <a:gd name="T36" fmla="*/ 16 w 32"/>
                <a:gd name="T37" fmla="*/ 606 h 1016"/>
                <a:gd name="T38" fmla="*/ 16 w 32"/>
                <a:gd name="T39" fmla="*/ 574 h 1016"/>
                <a:gd name="T40" fmla="*/ 0 w 32"/>
                <a:gd name="T41" fmla="*/ 672 h 1016"/>
                <a:gd name="T42" fmla="*/ 32 w 32"/>
                <a:gd name="T43" fmla="*/ 672 h 1016"/>
                <a:gd name="T44" fmla="*/ 16 w 32"/>
                <a:gd name="T45" fmla="*/ 738 h 1016"/>
                <a:gd name="T46" fmla="*/ 16 w 32"/>
                <a:gd name="T47" fmla="*/ 770 h 1016"/>
                <a:gd name="T48" fmla="*/ 16 w 32"/>
                <a:gd name="T49" fmla="*/ 738 h 1016"/>
                <a:gd name="T50" fmla="*/ 0 w 32"/>
                <a:gd name="T51" fmla="*/ 836 h 1016"/>
                <a:gd name="T52" fmla="*/ 32 w 32"/>
                <a:gd name="T53" fmla="*/ 836 h 1016"/>
                <a:gd name="T54" fmla="*/ 16 w 32"/>
                <a:gd name="T55" fmla="*/ 902 h 1016"/>
                <a:gd name="T56" fmla="*/ 16 w 32"/>
                <a:gd name="T57" fmla="*/ 934 h 1016"/>
                <a:gd name="T58" fmla="*/ 16 w 32"/>
                <a:gd name="T59" fmla="*/ 902 h 1016"/>
                <a:gd name="T60" fmla="*/ 0 w 32"/>
                <a:gd name="T61" fmla="*/ 1000 h 1016"/>
                <a:gd name="T62" fmla="*/ 32 w 32"/>
                <a:gd name="T63" fmla="*/ 100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0" y="16"/>
                  </a:moveTo>
                  <a:cubicBezTo>
                    <a:pt x="0" y="7"/>
                    <a:pt x="7" y="0"/>
                    <a:pt x="16" y="0"/>
                  </a:cubicBezTo>
                  <a:cubicBezTo>
                    <a:pt x="25" y="0"/>
                    <a:pt x="32" y="7"/>
                    <a:pt x="32" y="16"/>
                  </a:cubicBezTo>
                  <a:cubicBezTo>
                    <a:pt x="32" y="25"/>
                    <a:pt x="25" y="32"/>
                    <a:pt x="16" y="32"/>
                  </a:cubicBezTo>
                  <a:cubicBezTo>
                    <a:pt x="7" y="32"/>
                    <a:pt x="0" y="25"/>
                    <a:pt x="0" y="16"/>
                  </a:cubicBezTo>
                  <a:close/>
                  <a:moveTo>
                    <a:pt x="16" y="82"/>
                  </a:moveTo>
                  <a:cubicBezTo>
                    <a:pt x="7" y="82"/>
                    <a:pt x="0" y="89"/>
                    <a:pt x="0" y="98"/>
                  </a:cubicBezTo>
                  <a:cubicBezTo>
                    <a:pt x="0" y="107"/>
                    <a:pt x="7" y="114"/>
                    <a:pt x="16" y="114"/>
                  </a:cubicBezTo>
                  <a:cubicBezTo>
                    <a:pt x="25" y="114"/>
                    <a:pt x="32" y="107"/>
                    <a:pt x="32" y="98"/>
                  </a:cubicBezTo>
                  <a:cubicBezTo>
                    <a:pt x="32" y="89"/>
                    <a:pt x="25" y="82"/>
                    <a:pt x="16" y="82"/>
                  </a:cubicBezTo>
                  <a:close/>
                  <a:moveTo>
                    <a:pt x="16" y="164"/>
                  </a:moveTo>
                  <a:cubicBezTo>
                    <a:pt x="7" y="164"/>
                    <a:pt x="0" y="171"/>
                    <a:pt x="0" y="180"/>
                  </a:cubicBezTo>
                  <a:cubicBezTo>
                    <a:pt x="0" y="189"/>
                    <a:pt x="7" y="196"/>
                    <a:pt x="16" y="196"/>
                  </a:cubicBezTo>
                  <a:cubicBezTo>
                    <a:pt x="25" y="196"/>
                    <a:pt x="32" y="189"/>
                    <a:pt x="32" y="180"/>
                  </a:cubicBezTo>
                  <a:cubicBezTo>
                    <a:pt x="32" y="171"/>
                    <a:pt x="25" y="164"/>
                    <a:pt x="16" y="164"/>
                  </a:cubicBezTo>
                  <a:close/>
                  <a:moveTo>
                    <a:pt x="16" y="246"/>
                  </a:moveTo>
                  <a:cubicBezTo>
                    <a:pt x="7" y="246"/>
                    <a:pt x="0" y="253"/>
                    <a:pt x="0" y="262"/>
                  </a:cubicBezTo>
                  <a:cubicBezTo>
                    <a:pt x="0" y="271"/>
                    <a:pt x="7" y="278"/>
                    <a:pt x="16" y="278"/>
                  </a:cubicBezTo>
                  <a:cubicBezTo>
                    <a:pt x="25" y="278"/>
                    <a:pt x="32" y="271"/>
                    <a:pt x="32" y="262"/>
                  </a:cubicBezTo>
                  <a:cubicBezTo>
                    <a:pt x="32" y="253"/>
                    <a:pt x="25" y="246"/>
                    <a:pt x="16" y="246"/>
                  </a:cubicBezTo>
                  <a:close/>
                  <a:moveTo>
                    <a:pt x="16" y="328"/>
                  </a:moveTo>
                  <a:cubicBezTo>
                    <a:pt x="7" y="328"/>
                    <a:pt x="0" y="335"/>
                    <a:pt x="0" y="344"/>
                  </a:cubicBezTo>
                  <a:cubicBezTo>
                    <a:pt x="0" y="353"/>
                    <a:pt x="7" y="360"/>
                    <a:pt x="16" y="360"/>
                  </a:cubicBezTo>
                  <a:cubicBezTo>
                    <a:pt x="25" y="360"/>
                    <a:pt x="32" y="353"/>
                    <a:pt x="32" y="344"/>
                  </a:cubicBezTo>
                  <a:cubicBezTo>
                    <a:pt x="32" y="335"/>
                    <a:pt x="25" y="328"/>
                    <a:pt x="16" y="328"/>
                  </a:cubicBezTo>
                  <a:close/>
                  <a:moveTo>
                    <a:pt x="16" y="410"/>
                  </a:moveTo>
                  <a:cubicBezTo>
                    <a:pt x="7" y="410"/>
                    <a:pt x="0" y="417"/>
                    <a:pt x="0" y="426"/>
                  </a:cubicBezTo>
                  <a:cubicBezTo>
                    <a:pt x="0" y="435"/>
                    <a:pt x="7" y="442"/>
                    <a:pt x="16" y="442"/>
                  </a:cubicBezTo>
                  <a:cubicBezTo>
                    <a:pt x="25" y="442"/>
                    <a:pt x="32" y="435"/>
                    <a:pt x="32" y="426"/>
                  </a:cubicBezTo>
                  <a:cubicBezTo>
                    <a:pt x="32" y="417"/>
                    <a:pt x="25" y="410"/>
                    <a:pt x="16" y="410"/>
                  </a:cubicBezTo>
                  <a:close/>
                  <a:moveTo>
                    <a:pt x="16" y="492"/>
                  </a:moveTo>
                  <a:cubicBezTo>
                    <a:pt x="7" y="492"/>
                    <a:pt x="0" y="499"/>
                    <a:pt x="0" y="508"/>
                  </a:cubicBezTo>
                  <a:cubicBezTo>
                    <a:pt x="0" y="517"/>
                    <a:pt x="7" y="524"/>
                    <a:pt x="16" y="524"/>
                  </a:cubicBezTo>
                  <a:cubicBezTo>
                    <a:pt x="25" y="524"/>
                    <a:pt x="32" y="517"/>
                    <a:pt x="32" y="508"/>
                  </a:cubicBezTo>
                  <a:cubicBezTo>
                    <a:pt x="32" y="499"/>
                    <a:pt x="25" y="492"/>
                    <a:pt x="16" y="492"/>
                  </a:cubicBezTo>
                  <a:close/>
                  <a:moveTo>
                    <a:pt x="16" y="574"/>
                  </a:moveTo>
                  <a:cubicBezTo>
                    <a:pt x="7" y="574"/>
                    <a:pt x="0" y="581"/>
                    <a:pt x="0" y="590"/>
                  </a:cubicBezTo>
                  <a:cubicBezTo>
                    <a:pt x="0" y="599"/>
                    <a:pt x="7" y="606"/>
                    <a:pt x="16" y="606"/>
                  </a:cubicBezTo>
                  <a:cubicBezTo>
                    <a:pt x="25" y="606"/>
                    <a:pt x="32" y="599"/>
                    <a:pt x="32" y="590"/>
                  </a:cubicBezTo>
                  <a:cubicBezTo>
                    <a:pt x="32" y="581"/>
                    <a:pt x="25" y="574"/>
                    <a:pt x="16" y="574"/>
                  </a:cubicBezTo>
                  <a:close/>
                  <a:moveTo>
                    <a:pt x="16" y="656"/>
                  </a:moveTo>
                  <a:cubicBezTo>
                    <a:pt x="7" y="656"/>
                    <a:pt x="0" y="663"/>
                    <a:pt x="0" y="672"/>
                  </a:cubicBezTo>
                  <a:cubicBezTo>
                    <a:pt x="0" y="681"/>
                    <a:pt x="7" y="688"/>
                    <a:pt x="16" y="688"/>
                  </a:cubicBezTo>
                  <a:cubicBezTo>
                    <a:pt x="25" y="688"/>
                    <a:pt x="32" y="681"/>
                    <a:pt x="32" y="672"/>
                  </a:cubicBezTo>
                  <a:cubicBezTo>
                    <a:pt x="32" y="663"/>
                    <a:pt x="25" y="656"/>
                    <a:pt x="16" y="656"/>
                  </a:cubicBezTo>
                  <a:close/>
                  <a:moveTo>
                    <a:pt x="16" y="738"/>
                  </a:moveTo>
                  <a:cubicBezTo>
                    <a:pt x="7" y="738"/>
                    <a:pt x="0" y="745"/>
                    <a:pt x="0" y="754"/>
                  </a:cubicBezTo>
                  <a:cubicBezTo>
                    <a:pt x="0" y="763"/>
                    <a:pt x="7" y="770"/>
                    <a:pt x="16" y="770"/>
                  </a:cubicBezTo>
                  <a:cubicBezTo>
                    <a:pt x="25" y="770"/>
                    <a:pt x="32" y="763"/>
                    <a:pt x="32" y="754"/>
                  </a:cubicBezTo>
                  <a:cubicBezTo>
                    <a:pt x="32" y="745"/>
                    <a:pt x="25" y="738"/>
                    <a:pt x="16" y="738"/>
                  </a:cubicBezTo>
                  <a:close/>
                  <a:moveTo>
                    <a:pt x="16" y="820"/>
                  </a:moveTo>
                  <a:cubicBezTo>
                    <a:pt x="7" y="820"/>
                    <a:pt x="0" y="827"/>
                    <a:pt x="0" y="836"/>
                  </a:cubicBezTo>
                  <a:cubicBezTo>
                    <a:pt x="0" y="845"/>
                    <a:pt x="7" y="852"/>
                    <a:pt x="16" y="852"/>
                  </a:cubicBezTo>
                  <a:cubicBezTo>
                    <a:pt x="25" y="852"/>
                    <a:pt x="32" y="845"/>
                    <a:pt x="32" y="836"/>
                  </a:cubicBezTo>
                  <a:cubicBezTo>
                    <a:pt x="32" y="827"/>
                    <a:pt x="25" y="820"/>
                    <a:pt x="16" y="820"/>
                  </a:cubicBezTo>
                  <a:close/>
                  <a:moveTo>
                    <a:pt x="16" y="902"/>
                  </a:moveTo>
                  <a:cubicBezTo>
                    <a:pt x="7" y="902"/>
                    <a:pt x="0" y="909"/>
                    <a:pt x="0" y="918"/>
                  </a:cubicBezTo>
                  <a:cubicBezTo>
                    <a:pt x="0" y="927"/>
                    <a:pt x="7" y="934"/>
                    <a:pt x="16" y="934"/>
                  </a:cubicBezTo>
                  <a:cubicBezTo>
                    <a:pt x="25" y="934"/>
                    <a:pt x="32" y="927"/>
                    <a:pt x="32" y="918"/>
                  </a:cubicBezTo>
                  <a:cubicBezTo>
                    <a:pt x="32" y="909"/>
                    <a:pt x="25" y="902"/>
                    <a:pt x="16" y="902"/>
                  </a:cubicBezTo>
                  <a:close/>
                  <a:moveTo>
                    <a:pt x="16" y="984"/>
                  </a:moveTo>
                  <a:cubicBezTo>
                    <a:pt x="7" y="984"/>
                    <a:pt x="0" y="991"/>
                    <a:pt x="0" y="1000"/>
                  </a:cubicBezTo>
                  <a:cubicBezTo>
                    <a:pt x="0" y="1009"/>
                    <a:pt x="7" y="1016"/>
                    <a:pt x="16" y="1016"/>
                  </a:cubicBezTo>
                  <a:cubicBezTo>
                    <a:pt x="25" y="1016"/>
                    <a:pt x="32" y="1009"/>
                    <a:pt x="32" y="1000"/>
                  </a:cubicBezTo>
                  <a:cubicBezTo>
                    <a:pt x="32" y="991"/>
                    <a:pt x="25" y="984"/>
                    <a:pt x="16" y="984"/>
                  </a:cubicBezTo>
                  <a:close/>
                </a:path>
              </a:pathLst>
            </a:custGeom>
            <a:solidFill>
              <a:schemeClr val="tx1">
                <a:lumMod val="75000"/>
                <a:lumOff val="2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14" name="任意多边形: 形状 13"/>
            <p:cNvSpPr/>
            <p:nvPr/>
          </p:nvSpPr>
          <p:spPr bwMode="auto">
            <a:xfrm>
              <a:off x="6282248" y="1843842"/>
              <a:ext cx="75187" cy="3691851"/>
            </a:xfrm>
            <a:custGeom>
              <a:avLst/>
              <a:gdLst>
                <a:gd name="T0" fmla="*/ 16 w 21"/>
                <a:gd name="T1" fmla="*/ 246 h 1016"/>
                <a:gd name="T2" fmla="*/ 9 w 21"/>
                <a:gd name="T3" fmla="*/ 262 h 1016"/>
                <a:gd name="T4" fmla="*/ 16 w 21"/>
                <a:gd name="T5" fmla="*/ 278 h 1016"/>
                <a:gd name="T6" fmla="*/ 16 w 21"/>
                <a:gd name="T7" fmla="*/ 524 h 1016"/>
                <a:gd name="T8" fmla="*/ 9 w 21"/>
                <a:gd name="T9" fmla="*/ 508 h 1016"/>
                <a:gd name="T10" fmla="*/ 16 w 21"/>
                <a:gd name="T11" fmla="*/ 492 h 1016"/>
                <a:gd name="T12" fmla="*/ 16 w 21"/>
                <a:gd name="T13" fmla="*/ 524 h 1016"/>
                <a:gd name="T14" fmla="*/ 21 w 21"/>
                <a:gd name="T15" fmla="*/ 359 h 1016"/>
                <a:gd name="T16" fmla="*/ 21 w 21"/>
                <a:gd name="T17" fmla="*/ 329 h 1016"/>
                <a:gd name="T18" fmla="*/ 0 w 21"/>
                <a:gd name="T19" fmla="*/ 344 h 1016"/>
                <a:gd name="T20" fmla="*/ 16 w 21"/>
                <a:gd name="T21" fmla="*/ 442 h 1016"/>
                <a:gd name="T22" fmla="*/ 9 w 21"/>
                <a:gd name="T23" fmla="*/ 426 h 1016"/>
                <a:gd name="T24" fmla="*/ 16 w 21"/>
                <a:gd name="T25" fmla="*/ 410 h 1016"/>
                <a:gd name="T26" fmla="*/ 16 w 21"/>
                <a:gd name="T27" fmla="*/ 442 h 1016"/>
                <a:gd name="T28" fmla="*/ 21 w 21"/>
                <a:gd name="T29" fmla="*/ 113 h 1016"/>
                <a:gd name="T30" fmla="*/ 21 w 21"/>
                <a:gd name="T31" fmla="*/ 83 h 1016"/>
                <a:gd name="T32" fmla="*/ 0 w 21"/>
                <a:gd name="T33" fmla="*/ 98 h 1016"/>
                <a:gd name="T34" fmla="*/ 16 w 21"/>
                <a:gd name="T35" fmla="*/ 32 h 1016"/>
                <a:gd name="T36" fmla="*/ 9 w 21"/>
                <a:gd name="T37" fmla="*/ 16 h 1016"/>
                <a:gd name="T38" fmla="*/ 16 w 21"/>
                <a:gd name="T39" fmla="*/ 0 h 1016"/>
                <a:gd name="T40" fmla="*/ 16 w 21"/>
                <a:gd name="T41" fmla="*/ 32 h 1016"/>
                <a:gd name="T42" fmla="*/ 21 w 21"/>
                <a:gd name="T43" fmla="*/ 195 h 1016"/>
                <a:gd name="T44" fmla="*/ 21 w 21"/>
                <a:gd name="T45" fmla="*/ 165 h 1016"/>
                <a:gd name="T46" fmla="*/ 0 w 21"/>
                <a:gd name="T47" fmla="*/ 180 h 1016"/>
                <a:gd name="T48" fmla="*/ 16 w 21"/>
                <a:gd name="T49" fmla="*/ 934 h 1016"/>
                <a:gd name="T50" fmla="*/ 9 w 21"/>
                <a:gd name="T51" fmla="*/ 918 h 1016"/>
                <a:gd name="T52" fmla="*/ 16 w 21"/>
                <a:gd name="T53" fmla="*/ 902 h 1016"/>
                <a:gd name="T54" fmla="*/ 16 w 21"/>
                <a:gd name="T55" fmla="*/ 934 h 1016"/>
                <a:gd name="T56" fmla="*/ 21 w 21"/>
                <a:gd name="T57" fmla="*/ 985 h 1016"/>
                <a:gd name="T58" fmla="*/ 0 w 21"/>
                <a:gd name="T59" fmla="*/ 1000 h 1016"/>
                <a:gd name="T60" fmla="*/ 21 w 21"/>
                <a:gd name="T61" fmla="*/ 1015 h 1016"/>
                <a:gd name="T62" fmla="*/ 16 w 21"/>
                <a:gd name="T63" fmla="*/ 852 h 1016"/>
                <a:gd name="T64" fmla="*/ 9 w 21"/>
                <a:gd name="T65" fmla="*/ 836 h 1016"/>
                <a:gd name="T66" fmla="*/ 16 w 21"/>
                <a:gd name="T67" fmla="*/ 820 h 1016"/>
                <a:gd name="T68" fmla="*/ 16 w 21"/>
                <a:gd name="T69" fmla="*/ 852 h 1016"/>
                <a:gd name="T70" fmla="*/ 21 w 21"/>
                <a:gd name="T71" fmla="*/ 687 h 1016"/>
                <a:gd name="T72" fmla="*/ 21 w 21"/>
                <a:gd name="T73" fmla="*/ 657 h 1016"/>
                <a:gd name="T74" fmla="*/ 0 w 21"/>
                <a:gd name="T75" fmla="*/ 672 h 1016"/>
                <a:gd name="T76" fmla="*/ 16 w 21"/>
                <a:gd name="T77" fmla="*/ 770 h 1016"/>
                <a:gd name="T78" fmla="*/ 9 w 21"/>
                <a:gd name="T79" fmla="*/ 754 h 1016"/>
                <a:gd name="T80" fmla="*/ 16 w 21"/>
                <a:gd name="T81" fmla="*/ 738 h 1016"/>
                <a:gd name="T82" fmla="*/ 16 w 21"/>
                <a:gd name="T83" fmla="*/ 770 h 1016"/>
                <a:gd name="T84" fmla="*/ 21 w 21"/>
                <a:gd name="T85" fmla="*/ 605 h 1016"/>
                <a:gd name="T86" fmla="*/ 21 w 21"/>
                <a:gd name="T87" fmla="*/ 575 h 1016"/>
                <a:gd name="T88" fmla="*/ 0 w 21"/>
                <a:gd name="T89" fmla="*/ 59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1016">
                  <a:moveTo>
                    <a:pt x="0" y="262"/>
                  </a:moveTo>
                  <a:cubicBezTo>
                    <a:pt x="0" y="253"/>
                    <a:pt x="7" y="246"/>
                    <a:pt x="16" y="246"/>
                  </a:cubicBezTo>
                  <a:cubicBezTo>
                    <a:pt x="18" y="246"/>
                    <a:pt x="19" y="247"/>
                    <a:pt x="21" y="247"/>
                  </a:cubicBezTo>
                  <a:cubicBezTo>
                    <a:pt x="14" y="249"/>
                    <a:pt x="9" y="255"/>
                    <a:pt x="9" y="262"/>
                  </a:cubicBezTo>
                  <a:cubicBezTo>
                    <a:pt x="9" y="269"/>
                    <a:pt x="14" y="275"/>
                    <a:pt x="21" y="277"/>
                  </a:cubicBezTo>
                  <a:cubicBezTo>
                    <a:pt x="19" y="278"/>
                    <a:pt x="18" y="278"/>
                    <a:pt x="16" y="278"/>
                  </a:cubicBezTo>
                  <a:cubicBezTo>
                    <a:pt x="7" y="278"/>
                    <a:pt x="0" y="271"/>
                    <a:pt x="0" y="262"/>
                  </a:cubicBezTo>
                  <a:close/>
                  <a:moveTo>
                    <a:pt x="16" y="524"/>
                  </a:moveTo>
                  <a:cubicBezTo>
                    <a:pt x="18" y="524"/>
                    <a:pt x="19" y="524"/>
                    <a:pt x="21" y="523"/>
                  </a:cubicBezTo>
                  <a:cubicBezTo>
                    <a:pt x="14" y="521"/>
                    <a:pt x="9" y="515"/>
                    <a:pt x="9" y="508"/>
                  </a:cubicBezTo>
                  <a:cubicBezTo>
                    <a:pt x="9" y="501"/>
                    <a:pt x="14" y="495"/>
                    <a:pt x="21" y="493"/>
                  </a:cubicBezTo>
                  <a:cubicBezTo>
                    <a:pt x="19" y="493"/>
                    <a:pt x="18" y="492"/>
                    <a:pt x="16" y="492"/>
                  </a:cubicBezTo>
                  <a:cubicBezTo>
                    <a:pt x="7" y="492"/>
                    <a:pt x="0" y="499"/>
                    <a:pt x="0" y="508"/>
                  </a:cubicBezTo>
                  <a:cubicBezTo>
                    <a:pt x="0" y="517"/>
                    <a:pt x="7" y="524"/>
                    <a:pt x="16" y="524"/>
                  </a:cubicBezTo>
                  <a:close/>
                  <a:moveTo>
                    <a:pt x="16" y="360"/>
                  </a:moveTo>
                  <a:cubicBezTo>
                    <a:pt x="18" y="360"/>
                    <a:pt x="19" y="360"/>
                    <a:pt x="21" y="359"/>
                  </a:cubicBezTo>
                  <a:cubicBezTo>
                    <a:pt x="14" y="357"/>
                    <a:pt x="9" y="351"/>
                    <a:pt x="9" y="344"/>
                  </a:cubicBezTo>
                  <a:cubicBezTo>
                    <a:pt x="9" y="337"/>
                    <a:pt x="14" y="331"/>
                    <a:pt x="21" y="329"/>
                  </a:cubicBezTo>
                  <a:cubicBezTo>
                    <a:pt x="19" y="329"/>
                    <a:pt x="18" y="328"/>
                    <a:pt x="16" y="328"/>
                  </a:cubicBezTo>
                  <a:cubicBezTo>
                    <a:pt x="7" y="328"/>
                    <a:pt x="0" y="335"/>
                    <a:pt x="0" y="344"/>
                  </a:cubicBezTo>
                  <a:cubicBezTo>
                    <a:pt x="0" y="353"/>
                    <a:pt x="7" y="360"/>
                    <a:pt x="16" y="360"/>
                  </a:cubicBezTo>
                  <a:close/>
                  <a:moveTo>
                    <a:pt x="16" y="442"/>
                  </a:moveTo>
                  <a:cubicBezTo>
                    <a:pt x="18" y="442"/>
                    <a:pt x="19" y="442"/>
                    <a:pt x="21" y="441"/>
                  </a:cubicBezTo>
                  <a:cubicBezTo>
                    <a:pt x="14" y="439"/>
                    <a:pt x="9" y="433"/>
                    <a:pt x="9" y="426"/>
                  </a:cubicBezTo>
                  <a:cubicBezTo>
                    <a:pt x="9" y="419"/>
                    <a:pt x="14" y="413"/>
                    <a:pt x="21" y="411"/>
                  </a:cubicBezTo>
                  <a:cubicBezTo>
                    <a:pt x="19" y="411"/>
                    <a:pt x="18" y="410"/>
                    <a:pt x="16" y="410"/>
                  </a:cubicBezTo>
                  <a:cubicBezTo>
                    <a:pt x="7" y="410"/>
                    <a:pt x="0" y="417"/>
                    <a:pt x="0" y="426"/>
                  </a:cubicBezTo>
                  <a:cubicBezTo>
                    <a:pt x="0" y="435"/>
                    <a:pt x="7" y="442"/>
                    <a:pt x="16" y="442"/>
                  </a:cubicBezTo>
                  <a:close/>
                  <a:moveTo>
                    <a:pt x="16" y="114"/>
                  </a:moveTo>
                  <a:cubicBezTo>
                    <a:pt x="18" y="114"/>
                    <a:pt x="19" y="114"/>
                    <a:pt x="21" y="113"/>
                  </a:cubicBezTo>
                  <a:cubicBezTo>
                    <a:pt x="14" y="111"/>
                    <a:pt x="9" y="105"/>
                    <a:pt x="9" y="98"/>
                  </a:cubicBezTo>
                  <a:cubicBezTo>
                    <a:pt x="9" y="91"/>
                    <a:pt x="14" y="85"/>
                    <a:pt x="21" y="83"/>
                  </a:cubicBezTo>
                  <a:cubicBezTo>
                    <a:pt x="19" y="83"/>
                    <a:pt x="18" y="82"/>
                    <a:pt x="16" y="82"/>
                  </a:cubicBezTo>
                  <a:cubicBezTo>
                    <a:pt x="7" y="82"/>
                    <a:pt x="0" y="89"/>
                    <a:pt x="0" y="98"/>
                  </a:cubicBezTo>
                  <a:cubicBezTo>
                    <a:pt x="0" y="107"/>
                    <a:pt x="7" y="114"/>
                    <a:pt x="16" y="114"/>
                  </a:cubicBezTo>
                  <a:close/>
                  <a:moveTo>
                    <a:pt x="16" y="32"/>
                  </a:moveTo>
                  <a:cubicBezTo>
                    <a:pt x="18" y="32"/>
                    <a:pt x="19" y="32"/>
                    <a:pt x="21" y="31"/>
                  </a:cubicBezTo>
                  <a:cubicBezTo>
                    <a:pt x="14" y="29"/>
                    <a:pt x="9" y="23"/>
                    <a:pt x="9" y="16"/>
                  </a:cubicBezTo>
                  <a:cubicBezTo>
                    <a:pt x="9" y="9"/>
                    <a:pt x="14" y="3"/>
                    <a:pt x="21" y="1"/>
                  </a:cubicBezTo>
                  <a:cubicBezTo>
                    <a:pt x="19" y="1"/>
                    <a:pt x="18" y="0"/>
                    <a:pt x="16" y="0"/>
                  </a:cubicBezTo>
                  <a:cubicBezTo>
                    <a:pt x="7" y="0"/>
                    <a:pt x="0" y="7"/>
                    <a:pt x="0" y="16"/>
                  </a:cubicBezTo>
                  <a:cubicBezTo>
                    <a:pt x="0" y="25"/>
                    <a:pt x="7" y="32"/>
                    <a:pt x="16" y="32"/>
                  </a:cubicBezTo>
                  <a:close/>
                  <a:moveTo>
                    <a:pt x="16" y="196"/>
                  </a:moveTo>
                  <a:cubicBezTo>
                    <a:pt x="18" y="196"/>
                    <a:pt x="19" y="196"/>
                    <a:pt x="21" y="195"/>
                  </a:cubicBezTo>
                  <a:cubicBezTo>
                    <a:pt x="14" y="193"/>
                    <a:pt x="9" y="187"/>
                    <a:pt x="9" y="180"/>
                  </a:cubicBezTo>
                  <a:cubicBezTo>
                    <a:pt x="9" y="173"/>
                    <a:pt x="14" y="167"/>
                    <a:pt x="21" y="165"/>
                  </a:cubicBezTo>
                  <a:cubicBezTo>
                    <a:pt x="19" y="165"/>
                    <a:pt x="18" y="164"/>
                    <a:pt x="16" y="164"/>
                  </a:cubicBezTo>
                  <a:cubicBezTo>
                    <a:pt x="7" y="164"/>
                    <a:pt x="0" y="171"/>
                    <a:pt x="0" y="180"/>
                  </a:cubicBezTo>
                  <a:cubicBezTo>
                    <a:pt x="0" y="189"/>
                    <a:pt x="7" y="196"/>
                    <a:pt x="16" y="196"/>
                  </a:cubicBezTo>
                  <a:close/>
                  <a:moveTo>
                    <a:pt x="16" y="934"/>
                  </a:moveTo>
                  <a:cubicBezTo>
                    <a:pt x="18" y="934"/>
                    <a:pt x="19" y="934"/>
                    <a:pt x="21" y="933"/>
                  </a:cubicBezTo>
                  <a:cubicBezTo>
                    <a:pt x="14" y="931"/>
                    <a:pt x="9" y="925"/>
                    <a:pt x="9" y="918"/>
                  </a:cubicBezTo>
                  <a:cubicBezTo>
                    <a:pt x="9" y="911"/>
                    <a:pt x="14" y="905"/>
                    <a:pt x="21" y="903"/>
                  </a:cubicBezTo>
                  <a:cubicBezTo>
                    <a:pt x="19" y="903"/>
                    <a:pt x="18" y="902"/>
                    <a:pt x="16" y="902"/>
                  </a:cubicBezTo>
                  <a:cubicBezTo>
                    <a:pt x="7" y="902"/>
                    <a:pt x="0" y="909"/>
                    <a:pt x="0" y="918"/>
                  </a:cubicBezTo>
                  <a:cubicBezTo>
                    <a:pt x="0" y="927"/>
                    <a:pt x="7" y="934"/>
                    <a:pt x="16" y="934"/>
                  </a:cubicBezTo>
                  <a:close/>
                  <a:moveTo>
                    <a:pt x="9" y="1000"/>
                  </a:moveTo>
                  <a:cubicBezTo>
                    <a:pt x="9" y="993"/>
                    <a:pt x="14" y="987"/>
                    <a:pt x="21" y="985"/>
                  </a:cubicBezTo>
                  <a:cubicBezTo>
                    <a:pt x="19" y="985"/>
                    <a:pt x="18" y="984"/>
                    <a:pt x="16" y="984"/>
                  </a:cubicBezTo>
                  <a:cubicBezTo>
                    <a:pt x="7" y="984"/>
                    <a:pt x="0" y="991"/>
                    <a:pt x="0" y="1000"/>
                  </a:cubicBezTo>
                  <a:cubicBezTo>
                    <a:pt x="0" y="1009"/>
                    <a:pt x="7" y="1016"/>
                    <a:pt x="16" y="1016"/>
                  </a:cubicBezTo>
                  <a:cubicBezTo>
                    <a:pt x="18" y="1016"/>
                    <a:pt x="19" y="1016"/>
                    <a:pt x="21" y="1015"/>
                  </a:cubicBezTo>
                  <a:cubicBezTo>
                    <a:pt x="14" y="1013"/>
                    <a:pt x="9" y="1007"/>
                    <a:pt x="9" y="1000"/>
                  </a:cubicBezTo>
                  <a:close/>
                  <a:moveTo>
                    <a:pt x="16" y="852"/>
                  </a:moveTo>
                  <a:cubicBezTo>
                    <a:pt x="18" y="852"/>
                    <a:pt x="19" y="852"/>
                    <a:pt x="21" y="851"/>
                  </a:cubicBezTo>
                  <a:cubicBezTo>
                    <a:pt x="14" y="849"/>
                    <a:pt x="9" y="843"/>
                    <a:pt x="9" y="836"/>
                  </a:cubicBezTo>
                  <a:cubicBezTo>
                    <a:pt x="9" y="829"/>
                    <a:pt x="14" y="823"/>
                    <a:pt x="21" y="821"/>
                  </a:cubicBezTo>
                  <a:cubicBezTo>
                    <a:pt x="19" y="821"/>
                    <a:pt x="18" y="820"/>
                    <a:pt x="16" y="820"/>
                  </a:cubicBezTo>
                  <a:cubicBezTo>
                    <a:pt x="7" y="820"/>
                    <a:pt x="0" y="827"/>
                    <a:pt x="0" y="836"/>
                  </a:cubicBezTo>
                  <a:cubicBezTo>
                    <a:pt x="0" y="845"/>
                    <a:pt x="7" y="852"/>
                    <a:pt x="16" y="852"/>
                  </a:cubicBezTo>
                  <a:close/>
                  <a:moveTo>
                    <a:pt x="16" y="688"/>
                  </a:moveTo>
                  <a:cubicBezTo>
                    <a:pt x="18" y="688"/>
                    <a:pt x="19" y="688"/>
                    <a:pt x="21" y="687"/>
                  </a:cubicBezTo>
                  <a:cubicBezTo>
                    <a:pt x="14" y="685"/>
                    <a:pt x="9" y="679"/>
                    <a:pt x="9" y="672"/>
                  </a:cubicBezTo>
                  <a:cubicBezTo>
                    <a:pt x="9" y="665"/>
                    <a:pt x="14" y="659"/>
                    <a:pt x="21" y="657"/>
                  </a:cubicBezTo>
                  <a:cubicBezTo>
                    <a:pt x="19" y="657"/>
                    <a:pt x="18" y="656"/>
                    <a:pt x="16" y="656"/>
                  </a:cubicBezTo>
                  <a:cubicBezTo>
                    <a:pt x="7" y="656"/>
                    <a:pt x="0" y="663"/>
                    <a:pt x="0" y="672"/>
                  </a:cubicBezTo>
                  <a:cubicBezTo>
                    <a:pt x="0" y="681"/>
                    <a:pt x="7" y="688"/>
                    <a:pt x="16" y="688"/>
                  </a:cubicBezTo>
                  <a:close/>
                  <a:moveTo>
                    <a:pt x="16" y="770"/>
                  </a:moveTo>
                  <a:cubicBezTo>
                    <a:pt x="18" y="770"/>
                    <a:pt x="19" y="770"/>
                    <a:pt x="21" y="769"/>
                  </a:cubicBezTo>
                  <a:cubicBezTo>
                    <a:pt x="14" y="767"/>
                    <a:pt x="9" y="761"/>
                    <a:pt x="9" y="754"/>
                  </a:cubicBezTo>
                  <a:cubicBezTo>
                    <a:pt x="9" y="747"/>
                    <a:pt x="14" y="741"/>
                    <a:pt x="21" y="739"/>
                  </a:cubicBezTo>
                  <a:cubicBezTo>
                    <a:pt x="19" y="739"/>
                    <a:pt x="18" y="738"/>
                    <a:pt x="16" y="738"/>
                  </a:cubicBezTo>
                  <a:cubicBezTo>
                    <a:pt x="7" y="738"/>
                    <a:pt x="0" y="745"/>
                    <a:pt x="0" y="754"/>
                  </a:cubicBezTo>
                  <a:cubicBezTo>
                    <a:pt x="0" y="763"/>
                    <a:pt x="7" y="770"/>
                    <a:pt x="16" y="770"/>
                  </a:cubicBezTo>
                  <a:close/>
                  <a:moveTo>
                    <a:pt x="16" y="606"/>
                  </a:moveTo>
                  <a:cubicBezTo>
                    <a:pt x="18" y="606"/>
                    <a:pt x="19" y="606"/>
                    <a:pt x="21" y="605"/>
                  </a:cubicBezTo>
                  <a:cubicBezTo>
                    <a:pt x="14" y="603"/>
                    <a:pt x="9" y="597"/>
                    <a:pt x="9" y="590"/>
                  </a:cubicBezTo>
                  <a:cubicBezTo>
                    <a:pt x="9" y="583"/>
                    <a:pt x="14" y="577"/>
                    <a:pt x="21" y="575"/>
                  </a:cubicBezTo>
                  <a:cubicBezTo>
                    <a:pt x="19" y="575"/>
                    <a:pt x="18" y="574"/>
                    <a:pt x="16" y="574"/>
                  </a:cubicBezTo>
                  <a:cubicBezTo>
                    <a:pt x="7" y="574"/>
                    <a:pt x="0" y="581"/>
                    <a:pt x="0" y="590"/>
                  </a:cubicBezTo>
                  <a:cubicBezTo>
                    <a:pt x="0" y="599"/>
                    <a:pt x="7" y="606"/>
                    <a:pt x="16" y="606"/>
                  </a:cubicBezTo>
                  <a:close/>
                </a:path>
              </a:pathLst>
            </a:custGeom>
            <a:solidFill>
              <a:schemeClr val="bg1">
                <a:lumMod val="50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15" name="任意多边形: 形状 14"/>
            <p:cNvSpPr/>
            <p:nvPr/>
          </p:nvSpPr>
          <p:spPr bwMode="auto">
            <a:xfrm>
              <a:off x="5795831" y="1843842"/>
              <a:ext cx="116617" cy="3691851"/>
            </a:xfrm>
            <a:custGeom>
              <a:avLst/>
              <a:gdLst>
                <a:gd name="T0" fmla="*/ 0 w 32"/>
                <a:gd name="T1" fmla="*/ 16 h 1016"/>
                <a:gd name="T2" fmla="*/ 32 w 32"/>
                <a:gd name="T3" fmla="*/ 16 h 1016"/>
                <a:gd name="T4" fmla="*/ 0 w 32"/>
                <a:gd name="T5" fmla="*/ 98 h 1016"/>
                <a:gd name="T6" fmla="*/ 32 w 32"/>
                <a:gd name="T7" fmla="*/ 98 h 1016"/>
                <a:gd name="T8" fmla="*/ 0 w 32"/>
                <a:gd name="T9" fmla="*/ 98 h 1016"/>
                <a:gd name="T10" fmla="*/ 16 w 32"/>
                <a:gd name="T11" fmla="*/ 196 h 1016"/>
                <a:gd name="T12" fmla="*/ 16 w 32"/>
                <a:gd name="T13" fmla="*/ 164 h 1016"/>
                <a:gd name="T14" fmla="*/ 0 w 32"/>
                <a:gd name="T15" fmla="*/ 262 h 1016"/>
                <a:gd name="T16" fmla="*/ 32 w 32"/>
                <a:gd name="T17" fmla="*/ 262 h 1016"/>
                <a:gd name="T18" fmla="*/ 0 w 32"/>
                <a:gd name="T19" fmla="*/ 262 h 1016"/>
                <a:gd name="T20" fmla="*/ 16 w 32"/>
                <a:gd name="T21" fmla="*/ 360 h 1016"/>
                <a:gd name="T22" fmla="*/ 16 w 32"/>
                <a:gd name="T23" fmla="*/ 328 h 1016"/>
                <a:gd name="T24" fmla="*/ 0 w 32"/>
                <a:gd name="T25" fmla="*/ 426 h 1016"/>
                <a:gd name="T26" fmla="*/ 32 w 32"/>
                <a:gd name="T27" fmla="*/ 426 h 1016"/>
                <a:gd name="T28" fmla="*/ 0 w 32"/>
                <a:gd name="T29" fmla="*/ 426 h 1016"/>
                <a:gd name="T30" fmla="*/ 16 w 32"/>
                <a:gd name="T31" fmla="*/ 524 h 1016"/>
                <a:gd name="T32" fmla="*/ 16 w 32"/>
                <a:gd name="T33" fmla="*/ 492 h 1016"/>
                <a:gd name="T34" fmla="*/ 0 w 32"/>
                <a:gd name="T35" fmla="*/ 590 h 1016"/>
                <a:gd name="T36" fmla="*/ 32 w 32"/>
                <a:gd name="T37" fmla="*/ 590 h 1016"/>
                <a:gd name="T38" fmla="*/ 0 w 32"/>
                <a:gd name="T39" fmla="*/ 590 h 1016"/>
                <a:gd name="T40" fmla="*/ 16 w 32"/>
                <a:gd name="T41" fmla="*/ 688 h 1016"/>
                <a:gd name="T42" fmla="*/ 16 w 32"/>
                <a:gd name="T43" fmla="*/ 656 h 1016"/>
                <a:gd name="T44" fmla="*/ 0 w 32"/>
                <a:gd name="T45" fmla="*/ 754 h 1016"/>
                <a:gd name="T46" fmla="*/ 32 w 32"/>
                <a:gd name="T47" fmla="*/ 754 h 1016"/>
                <a:gd name="T48" fmla="*/ 0 w 32"/>
                <a:gd name="T49" fmla="*/ 754 h 1016"/>
                <a:gd name="T50" fmla="*/ 16 w 32"/>
                <a:gd name="T51" fmla="*/ 852 h 1016"/>
                <a:gd name="T52" fmla="*/ 16 w 32"/>
                <a:gd name="T53" fmla="*/ 820 h 1016"/>
                <a:gd name="T54" fmla="*/ 0 w 32"/>
                <a:gd name="T55" fmla="*/ 918 h 1016"/>
                <a:gd name="T56" fmla="*/ 32 w 32"/>
                <a:gd name="T57" fmla="*/ 918 h 1016"/>
                <a:gd name="T58" fmla="*/ 0 w 32"/>
                <a:gd name="T59" fmla="*/ 918 h 1016"/>
                <a:gd name="T60" fmla="*/ 16 w 32"/>
                <a:gd name="T61" fmla="*/ 1016 h 1016"/>
                <a:gd name="T62" fmla="*/ 16 w 32"/>
                <a:gd name="T63" fmla="*/ 9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16" y="32"/>
                  </a:moveTo>
                  <a:cubicBezTo>
                    <a:pt x="8" y="32"/>
                    <a:pt x="0" y="25"/>
                    <a:pt x="0" y="16"/>
                  </a:cubicBezTo>
                  <a:cubicBezTo>
                    <a:pt x="0" y="7"/>
                    <a:pt x="8" y="0"/>
                    <a:pt x="16" y="0"/>
                  </a:cubicBezTo>
                  <a:cubicBezTo>
                    <a:pt x="25" y="0"/>
                    <a:pt x="32" y="7"/>
                    <a:pt x="32" y="16"/>
                  </a:cubicBezTo>
                  <a:cubicBezTo>
                    <a:pt x="32" y="25"/>
                    <a:pt x="25" y="32"/>
                    <a:pt x="16" y="32"/>
                  </a:cubicBezTo>
                  <a:close/>
                  <a:moveTo>
                    <a:pt x="0" y="98"/>
                  </a:moveTo>
                  <a:cubicBezTo>
                    <a:pt x="0" y="107"/>
                    <a:pt x="8" y="114"/>
                    <a:pt x="16" y="114"/>
                  </a:cubicBezTo>
                  <a:cubicBezTo>
                    <a:pt x="25" y="114"/>
                    <a:pt x="32" y="107"/>
                    <a:pt x="32" y="98"/>
                  </a:cubicBezTo>
                  <a:cubicBezTo>
                    <a:pt x="32" y="89"/>
                    <a:pt x="25" y="82"/>
                    <a:pt x="16" y="82"/>
                  </a:cubicBezTo>
                  <a:cubicBezTo>
                    <a:pt x="8" y="82"/>
                    <a:pt x="0" y="89"/>
                    <a:pt x="0" y="98"/>
                  </a:cubicBezTo>
                  <a:close/>
                  <a:moveTo>
                    <a:pt x="0" y="180"/>
                  </a:moveTo>
                  <a:cubicBezTo>
                    <a:pt x="0" y="189"/>
                    <a:pt x="8" y="196"/>
                    <a:pt x="16" y="196"/>
                  </a:cubicBezTo>
                  <a:cubicBezTo>
                    <a:pt x="25" y="196"/>
                    <a:pt x="32" y="189"/>
                    <a:pt x="32" y="180"/>
                  </a:cubicBezTo>
                  <a:cubicBezTo>
                    <a:pt x="32" y="171"/>
                    <a:pt x="25" y="164"/>
                    <a:pt x="16" y="164"/>
                  </a:cubicBezTo>
                  <a:cubicBezTo>
                    <a:pt x="8" y="164"/>
                    <a:pt x="0" y="171"/>
                    <a:pt x="0" y="180"/>
                  </a:cubicBezTo>
                  <a:close/>
                  <a:moveTo>
                    <a:pt x="0" y="262"/>
                  </a:moveTo>
                  <a:cubicBezTo>
                    <a:pt x="0" y="271"/>
                    <a:pt x="8" y="278"/>
                    <a:pt x="16" y="278"/>
                  </a:cubicBezTo>
                  <a:cubicBezTo>
                    <a:pt x="25" y="278"/>
                    <a:pt x="32" y="271"/>
                    <a:pt x="32" y="262"/>
                  </a:cubicBezTo>
                  <a:cubicBezTo>
                    <a:pt x="32" y="253"/>
                    <a:pt x="25" y="246"/>
                    <a:pt x="16" y="246"/>
                  </a:cubicBezTo>
                  <a:cubicBezTo>
                    <a:pt x="8" y="246"/>
                    <a:pt x="0" y="253"/>
                    <a:pt x="0" y="262"/>
                  </a:cubicBezTo>
                  <a:close/>
                  <a:moveTo>
                    <a:pt x="0" y="344"/>
                  </a:moveTo>
                  <a:cubicBezTo>
                    <a:pt x="0" y="353"/>
                    <a:pt x="8" y="360"/>
                    <a:pt x="16" y="360"/>
                  </a:cubicBezTo>
                  <a:cubicBezTo>
                    <a:pt x="25" y="360"/>
                    <a:pt x="32" y="353"/>
                    <a:pt x="32" y="344"/>
                  </a:cubicBezTo>
                  <a:cubicBezTo>
                    <a:pt x="32" y="335"/>
                    <a:pt x="25" y="328"/>
                    <a:pt x="16" y="328"/>
                  </a:cubicBezTo>
                  <a:cubicBezTo>
                    <a:pt x="8" y="328"/>
                    <a:pt x="0" y="335"/>
                    <a:pt x="0" y="344"/>
                  </a:cubicBezTo>
                  <a:close/>
                  <a:moveTo>
                    <a:pt x="0" y="426"/>
                  </a:moveTo>
                  <a:cubicBezTo>
                    <a:pt x="0" y="435"/>
                    <a:pt x="8" y="442"/>
                    <a:pt x="16" y="442"/>
                  </a:cubicBezTo>
                  <a:cubicBezTo>
                    <a:pt x="25" y="442"/>
                    <a:pt x="32" y="435"/>
                    <a:pt x="32" y="426"/>
                  </a:cubicBezTo>
                  <a:cubicBezTo>
                    <a:pt x="32" y="417"/>
                    <a:pt x="25" y="410"/>
                    <a:pt x="16" y="410"/>
                  </a:cubicBezTo>
                  <a:cubicBezTo>
                    <a:pt x="8" y="410"/>
                    <a:pt x="0" y="417"/>
                    <a:pt x="0" y="426"/>
                  </a:cubicBezTo>
                  <a:close/>
                  <a:moveTo>
                    <a:pt x="0" y="508"/>
                  </a:moveTo>
                  <a:cubicBezTo>
                    <a:pt x="0" y="517"/>
                    <a:pt x="8" y="524"/>
                    <a:pt x="16" y="524"/>
                  </a:cubicBezTo>
                  <a:cubicBezTo>
                    <a:pt x="25" y="524"/>
                    <a:pt x="32" y="517"/>
                    <a:pt x="32" y="508"/>
                  </a:cubicBezTo>
                  <a:cubicBezTo>
                    <a:pt x="32" y="499"/>
                    <a:pt x="25" y="492"/>
                    <a:pt x="16" y="492"/>
                  </a:cubicBezTo>
                  <a:cubicBezTo>
                    <a:pt x="8" y="492"/>
                    <a:pt x="0" y="499"/>
                    <a:pt x="0" y="508"/>
                  </a:cubicBezTo>
                  <a:close/>
                  <a:moveTo>
                    <a:pt x="0" y="590"/>
                  </a:moveTo>
                  <a:cubicBezTo>
                    <a:pt x="0" y="599"/>
                    <a:pt x="8" y="606"/>
                    <a:pt x="16" y="606"/>
                  </a:cubicBezTo>
                  <a:cubicBezTo>
                    <a:pt x="25" y="606"/>
                    <a:pt x="32" y="599"/>
                    <a:pt x="32" y="590"/>
                  </a:cubicBezTo>
                  <a:cubicBezTo>
                    <a:pt x="32" y="581"/>
                    <a:pt x="25" y="574"/>
                    <a:pt x="16" y="574"/>
                  </a:cubicBezTo>
                  <a:cubicBezTo>
                    <a:pt x="8" y="574"/>
                    <a:pt x="0" y="581"/>
                    <a:pt x="0" y="590"/>
                  </a:cubicBezTo>
                  <a:close/>
                  <a:moveTo>
                    <a:pt x="0" y="672"/>
                  </a:moveTo>
                  <a:cubicBezTo>
                    <a:pt x="0" y="681"/>
                    <a:pt x="8" y="688"/>
                    <a:pt x="16" y="688"/>
                  </a:cubicBezTo>
                  <a:cubicBezTo>
                    <a:pt x="25" y="688"/>
                    <a:pt x="32" y="681"/>
                    <a:pt x="32" y="672"/>
                  </a:cubicBezTo>
                  <a:cubicBezTo>
                    <a:pt x="32" y="663"/>
                    <a:pt x="25" y="656"/>
                    <a:pt x="16" y="656"/>
                  </a:cubicBezTo>
                  <a:cubicBezTo>
                    <a:pt x="8" y="656"/>
                    <a:pt x="0" y="663"/>
                    <a:pt x="0" y="672"/>
                  </a:cubicBezTo>
                  <a:close/>
                  <a:moveTo>
                    <a:pt x="0" y="754"/>
                  </a:moveTo>
                  <a:cubicBezTo>
                    <a:pt x="0" y="763"/>
                    <a:pt x="8" y="770"/>
                    <a:pt x="16" y="770"/>
                  </a:cubicBezTo>
                  <a:cubicBezTo>
                    <a:pt x="25" y="770"/>
                    <a:pt x="32" y="763"/>
                    <a:pt x="32" y="754"/>
                  </a:cubicBezTo>
                  <a:cubicBezTo>
                    <a:pt x="32" y="745"/>
                    <a:pt x="25" y="738"/>
                    <a:pt x="16" y="738"/>
                  </a:cubicBezTo>
                  <a:cubicBezTo>
                    <a:pt x="8" y="738"/>
                    <a:pt x="0" y="745"/>
                    <a:pt x="0" y="754"/>
                  </a:cubicBezTo>
                  <a:close/>
                  <a:moveTo>
                    <a:pt x="0" y="836"/>
                  </a:moveTo>
                  <a:cubicBezTo>
                    <a:pt x="0" y="845"/>
                    <a:pt x="8" y="852"/>
                    <a:pt x="16" y="852"/>
                  </a:cubicBezTo>
                  <a:cubicBezTo>
                    <a:pt x="25" y="852"/>
                    <a:pt x="32" y="845"/>
                    <a:pt x="32" y="836"/>
                  </a:cubicBezTo>
                  <a:cubicBezTo>
                    <a:pt x="32" y="827"/>
                    <a:pt x="25" y="820"/>
                    <a:pt x="16" y="820"/>
                  </a:cubicBezTo>
                  <a:cubicBezTo>
                    <a:pt x="8" y="820"/>
                    <a:pt x="0" y="827"/>
                    <a:pt x="0" y="836"/>
                  </a:cubicBezTo>
                  <a:close/>
                  <a:moveTo>
                    <a:pt x="0" y="918"/>
                  </a:moveTo>
                  <a:cubicBezTo>
                    <a:pt x="0" y="927"/>
                    <a:pt x="8" y="934"/>
                    <a:pt x="16" y="934"/>
                  </a:cubicBezTo>
                  <a:cubicBezTo>
                    <a:pt x="25" y="934"/>
                    <a:pt x="32" y="927"/>
                    <a:pt x="32" y="918"/>
                  </a:cubicBezTo>
                  <a:cubicBezTo>
                    <a:pt x="32" y="909"/>
                    <a:pt x="25" y="902"/>
                    <a:pt x="16" y="902"/>
                  </a:cubicBezTo>
                  <a:cubicBezTo>
                    <a:pt x="8" y="902"/>
                    <a:pt x="0" y="909"/>
                    <a:pt x="0" y="918"/>
                  </a:cubicBezTo>
                  <a:close/>
                  <a:moveTo>
                    <a:pt x="0" y="1000"/>
                  </a:moveTo>
                  <a:cubicBezTo>
                    <a:pt x="0" y="1009"/>
                    <a:pt x="8" y="1016"/>
                    <a:pt x="16" y="1016"/>
                  </a:cubicBezTo>
                  <a:cubicBezTo>
                    <a:pt x="25" y="1016"/>
                    <a:pt x="32" y="1009"/>
                    <a:pt x="32" y="1000"/>
                  </a:cubicBezTo>
                  <a:cubicBezTo>
                    <a:pt x="32" y="991"/>
                    <a:pt x="25" y="984"/>
                    <a:pt x="16" y="984"/>
                  </a:cubicBezTo>
                  <a:cubicBezTo>
                    <a:pt x="8" y="984"/>
                    <a:pt x="0" y="991"/>
                    <a:pt x="0" y="1000"/>
                  </a:cubicBezTo>
                  <a:close/>
                </a:path>
              </a:pathLst>
            </a:custGeom>
            <a:solidFill>
              <a:schemeClr val="tx1">
                <a:lumMod val="75000"/>
                <a:lumOff val="2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16" name="任意多边形: 形状 15"/>
            <p:cNvSpPr/>
            <p:nvPr/>
          </p:nvSpPr>
          <p:spPr bwMode="auto">
            <a:xfrm>
              <a:off x="5838795" y="1843842"/>
              <a:ext cx="73653" cy="3691851"/>
            </a:xfrm>
            <a:custGeom>
              <a:avLst/>
              <a:gdLst>
                <a:gd name="T0" fmla="*/ 0 w 20"/>
                <a:gd name="T1" fmla="*/ 277 h 1016"/>
                <a:gd name="T2" fmla="*/ 0 w 20"/>
                <a:gd name="T3" fmla="*/ 247 h 1016"/>
                <a:gd name="T4" fmla="*/ 20 w 20"/>
                <a:gd name="T5" fmla="*/ 262 h 1016"/>
                <a:gd name="T6" fmla="*/ 20 w 20"/>
                <a:gd name="T7" fmla="*/ 508 h 1016"/>
                <a:gd name="T8" fmla="*/ 0 w 20"/>
                <a:gd name="T9" fmla="*/ 493 h 1016"/>
                <a:gd name="T10" fmla="*/ 0 w 20"/>
                <a:gd name="T11" fmla="*/ 523 h 1016"/>
                <a:gd name="T12" fmla="*/ 20 w 20"/>
                <a:gd name="T13" fmla="*/ 508 h 1016"/>
                <a:gd name="T14" fmla="*/ 4 w 20"/>
                <a:gd name="T15" fmla="*/ 328 h 1016"/>
                <a:gd name="T16" fmla="*/ 11 w 20"/>
                <a:gd name="T17" fmla="*/ 344 h 1016"/>
                <a:gd name="T18" fmla="*/ 4 w 20"/>
                <a:gd name="T19" fmla="*/ 360 h 1016"/>
                <a:gd name="T20" fmla="*/ 20 w 20"/>
                <a:gd name="T21" fmla="*/ 426 h 1016"/>
                <a:gd name="T22" fmla="*/ 0 w 20"/>
                <a:gd name="T23" fmla="*/ 411 h 1016"/>
                <a:gd name="T24" fmla="*/ 0 w 20"/>
                <a:gd name="T25" fmla="*/ 441 h 1016"/>
                <a:gd name="T26" fmla="*/ 20 w 20"/>
                <a:gd name="T27" fmla="*/ 426 h 1016"/>
                <a:gd name="T28" fmla="*/ 4 w 20"/>
                <a:gd name="T29" fmla="*/ 82 h 1016"/>
                <a:gd name="T30" fmla="*/ 11 w 20"/>
                <a:gd name="T31" fmla="*/ 98 h 1016"/>
                <a:gd name="T32" fmla="*/ 4 w 20"/>
                <a:gd name="T33" fmla="*/ 114 h 1016"/>
                <a:gd name="T34" fmla="*/ 20 w 20"/>
                <a:gd name="T35" fmla="*/ 16 h 1016"/>
                <a:gd name="T36" fmla="*/ 0 w 20"/>
                <a:gd name="T37" fmla="*/ 1 h 1016"/>
                <a:gd name="T38" fmla="*/ 0 w 20"/>
                <a:gd name="T39" fmla="*/ 31 h 1016"/>
                <a:gd name="T40" fmla="*/ 20 w 20"/>
                <a:gd name="T41" fmla="*/ 16 h 1016"/>
                <a:gd name="T42" fmla="*/ 4 w 20"/>
                <a:gd name="T43" fmla="*/ 164 h 1016"/>
                <a:gd name="T44" fmla="*/ 11 w 20"/>
                <a:gd name="T45" fmla="*/ 180 h 1016"/>
                <a:gd name="T46" fmla="*/ 4 w 20"/>
                <a:gd name="T47" fmla="*/ 196 h 1016"/>
                <a:gd name="T48" fmla="*/ 20 w 20"/>
                <a:gd name="T49" fmla="*/ 918 h 1016"/>
                <a:gd name="T50" fmla="*/ 0 w 20"/>
                <a:gd name="T51" fmla="*/ 903 h 1016"/>
                <a:gd name="T52" fmla="*/ 0 w 20"/>
                <a:gd name="T53" fmla="*/ 933 h 1016"/>
                <a:gd name="T54" fmla="*/ 20 w 20"/>
                <a:gd name="T55" fmla="*/ 918 h 1016"/>
                <a:gd name="T56" fmla="*/ 4 w 20"/>
                <a:gd name="T57" fmla="*/ 1016 h 1016"/>
                <a:gd name="T58" fmla="*/ 4 w 20"/>
                <a:gd name="T59" fmla="*/ 984 h 1016"/>
                <a:gd name="T60" fmla="*/ 11 w 20"/>
                <a:gd name="T61" fmla="*/ 1000 h 1016"/>
                <a:gd name="T62" fmla="*/ 20 w 20"/>
                <a:gd name="T63" fmla="*/ 836 h 1016"/>
                <a:gd name="T64" fmla="*/ 0 w 20"/>
                <a:gd name="T65" fmla="*/ 821 h 1016"/>
                <a:gd name="T66" fmla="*/ 0 w 20"/>
                <a:gd name="T67" fmla="*/ 851 h 1016"/>
                <a:gd name="T68" fmla="*/ 20 w 20"/>
                <a:gd name="T69" fmla="*/ 836 h 1016"/>
                <a:gd name="T70" fmla="*/ 4 w 20"/>
                <a:gd name="T71" fmla="*/ 656 h 1016"/>
                <a:gd name="T72" fmla="*/ 11 w 20"/>
                <a:gd name="T73" fmla="*/ 672 h 1016"/>
                <a:gd name="T74" fmla="*/ 4 w 20"/>
                <a:gd name="T75" fmla="*/ 688 h 1016"/>
                <a:gd name="T76" fmla="*/ 20 w 20"/>
                <a:gd name="T77" fmla="*/ 754 h 1016"/>
                <a:gd name="T78" fmla="*/ 0 w 20"/>
                <a:gd name="T79" fmla="*/ 739 h 1016"/>
                <a:gd name="T80" fmla="*/ 0 w 20"/>
                <a:gd name="T81" fmla="*/ 769 h 1016"/>
                <a:gd name="T82" fmla="*/ 20 w 20"/>
                <a:gd name="T83" fmla="*/ 754 h 1016"/>
                <a:gd name="T84" fmla="*/ 4 w 20"/>
                <a:gd name="T85" fmla="*/ 574 h 1016"/>
                <a:gd name="T86" fmla="*/ 11 w 20"/>
                <a:gd name="T87" fmla="*/ 590 h 1016"/>
                <a:gd name="T88" fmla="*/ 4 w 20"/>
                <a:gd name="T89" fmla="*/ 60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16">
                  <a:moveTo>
                    <a:pt x="4" y="278"/>
                  </a:moveTo>
                  <a:cubicBezTo>
                    <a:pt x="3" y="278"/>
                    <a:pt x="1" y="278"/>
                    <a:pt x="0" y="277"/>
                  </a:cubicBezTo>
                  <a:cubicBezTo>
                    <a:pt x="6" y="275"/>
                    <a:pt x="11" y="269"/>
                    <a:pt x="11" y="262"/>
                  </a:cubicBezTo>
                  <a:cubicBezTo>
                    <a:pt x="11" y="255"/>
                    <a:pt x="6" y="249"/>
                    <a:pt x="0" y="247"/>
                  </a:cubicBezTo>
                  <a:cubicBezTo>
                    <a:pt x="1" y="247"/>
                    <a:pt x="3" y="246"/>
                    <a:pt x="4" y="246"/>
                  </a:cubicBezTo>
                  <a:cubicBezTo>
                    <a:pt x="13" y="246"/>
                    <a:pt x="20" y="253"/>
                    <a:pt x="20" y="262"/>
                  </a:cubicBezTo>
                  <a:cubicBezTo>
                    <a:pt x="20" y="271"/>
                    <a:pt x="13" y="278"/>
                    <a:pt x="4" y="278"/>
                  </a:cubicBezTo>
                  <a:close/>
                  <a:moveTo>
                    <a:pt x="20" y="508"/>
                  </a:moveTo>
                  <a:cubicBezTo>
                    <a:pt x="20" y="499"/>
                    <a:pt x="13" y="492"/>
                    <a:pt x="4" y="492"/>
                  </a:cubicBezTo>
                  <a:cubicBezTo>
                    <a:pt x="3" y="492"/>
                    <a:pt x="1" y="493"/>
                    <a:pt x="0" y="493"/>
                  </a:cubicBezTo>
                  <a:cubicBezTo>
                    <a:pt x="6" y="495"/>
                    <a:pt x="11" y="501"/>
                    <a:pt x="11" y="508"/>
                  </a:cubicBezTo>
                  <a:cubicBezTo>
                    <a:pt x="11" y="515"/>
                    <a:pt x="6" y="521"/>
                    <a:pt x="0" y="523"/>
                  </a:cubicBezTo>
                  <a:cubicBezTo>
                    <a:pt x="1" y="524"/>
                    <a:pt x="3" y="524"/>
                    <a:pt x="4" y="524"/>
                  </a:cubicBezTo>
                  <a:cubicBezTo>
                    <a:pt x="13" y="524"/>
                    <a:pt x="20" y="517"/>
                    <a:pt x="20" y="508"/>
                  </a:cubicBezTo>
                  <a:close/>
                  <a:moveTo>
                    <a:pt x="20" y="344"/>
                  </a:moveTo>
                  <a:cubicBezTo>
                    <a:pt x="20" y="335"/>
                    <a:pt x="13" y="328"/>
                    <a:pt x="4" y="328"/>
                  </a:cubicBezTo>
                  <a:cubicBezTo>
                    <a:pt x="3" y="328"/>
                    <a:pt x="1" y="329"/>
                    <a:pt x="0" y="329"/>
                  </a:cubicBezTo>
                  <a:cubicBezTo>
                    <a:pt x="6" y="331"/>
                    <a:pt x="11" y="337"/>
                    <a:pt x="11" y="344"/>
                  </a:cubicBezTo>
                  <a:cubicBezTo>
                    <a:pt x="11" y="351"/>
                    <a:pt x="6" y="357"/>
                    <a:pt x="0" y="359"/>
                  </a:cubicBezTo>
                  <a:cubicBezTo>
                    <a:pt x="1" y="360"/>
                    <a:pt x="3" y="360"/>
                    <a:pt x="4" y="360"/>
                  </a:cubicBezTo>
                  <a:cubicBezTo>
                    <a:pt x="13" y="360"/>
                    <a:pt x="20" y="353"/>
                    <a:pt x="20" y="344"/>
                  </a:cubicBezTo>
                  <a:close/>
                  <a:moveTo>
                    <a:pt x="20" y="426"/>
                  </a:moveTo>
                  <a:cubicBezTo>
                    <a:pt x="20" y="417"/>
                    <a:pt x="13" y="410"/>
                    <a:pt x="4" y="410"/>
                  </a:cubicBezTo>
                  <a:cubicBezTo>
                    <a:pt x="3" y="410"/>
                    <a:pt x="1" y="411"/>
                    <a:pt x="0" y="411"/>
                  </a:cubicBezTo>
                  <a:cubicBezTo>
                    <a:pt x="6" y="413"/>
                    <a:pt x="11" y="419"/>
                    <a:pt x="11" y="426"/>
                  </a:cubicBezTo>
                  <a:cubicBezTo>
                    <a:pt x="11" y="433"/>
                    <a:pt x="6" y="439"/>
                    <a:pt x="0" y="441"/>
                  </a:cubicBezTo>
                  <a:cubicBezTo>
                    <a:pt x="1" y="442"/>
                    <a:pt x="3" y="442"/>
                    <a:pt x="4" y="442"/>
                  </a:cubicBezTo>
                  <a:cubicBezTo>
                    <a:pt x="13" y="442"/>
                    <a:pt x="20" y="435"/>
                    <a:pt x="20" y="426"/>
                  </a:cubicBezTo>
                  <a:close/>
                  <a:moveTo>
                    <a:pt x="20" y="98"/>
                  </a:moveTo>
                  <a:cubicBezTo>
                    <a:pt x="20" y="89"/>
                    <a:pt x="13" y="82"/>
                    <a:pt x="4" y="82"/>
                  </a:cubicBezTo>
                  <a:cubicBezTo>
                    <a:pt x="3" y="82"/>
                    <a:pt x="1" y="83"/>
                    <a:pt x="0" y="83"/>
                  </a:cubicBezTo>
                  <a:cubicBezTo>
                    <a:pt x="6" y="85"/>
                    <a:pt x="11" y="91"/>
                    <a:pt x="11" y="98"/>
                  </a:cubicBezTo>
                  <a:cubicBezTo>
                    <a:pt x="11" y="105"/>
                    <a:pt x="6" y="111"/>
                    <a:pt x="0" y="113"/>
                  </a:cubicBezTo>
                  <a:cubicBezTo>
                    <a:pt x="1" y="114"/>
                    <a:pt x="3" y="114"/>
                    <a:pt x="4" y="114"/>
                  </a:cubicBezTo>
                  <a:cubicBezTo>
                    <a:pt x="13" y="114"/>
                    <a:pt x="20" y="107"/>
                    <a:pt x="20" y="98"/>
                  </a:cubicBezTo>
                  <a:close/>
                  <a:moveTo>
                    <a:pt x="20" y="16"/>
                  </a:moveTo>
                  <a:cubicBezTo>
                    <a:pt x="20" y="7"/>
                    <a:pt x="13" y="0"/>
                    <a:pt x="4" y="0"/>
                  </a:cubicBezTo>
                  <a:cubicBezTo>
                    <a:pt x="3" y="0"/>
                    <a:pt x="1" y="1"/>
                    <a:pt x="0" y="1"/>
                  </a:cubicBezTo>
                  <a:cubicBezTo>
                    <a:pt x="6" y="3"/>
                    <a:pt x="11" y="9"/>
                    <a:pt x="11" y="16"/>
                  </a:cubicBezTo>
                  <a:cubicBezTo>
                    <a:pt x="11" y="23"/>
                    <a:pt x="6" y="29"/>
                    <a:pt x="0" y="31"/>
                  </a:cubicBezTo>
                  <a:cubicBezTo>
                    <a:pt x="1" y="32"/>
                    <a:pt x="3" y="32"/>
                    <a:pt x="4" y="32"/>
                  </a:cubicBezTo>
                  <a:cubicBezTo>
                    <a:pt x="13" y="32"/>
                    <a:pt x="20" y="25"/>
                    <a:pt x="20" y="16"/>
                  </a:cubicBezTo>
                  <a:close/>
                  <a:moveTo>
                    <a:pt x="20" y="180"/>
                  </a:moveTo>
                  <a:cubicBezTo>
                    <a:pt x="20" y="171"/>
                    <a:pt x="13" y="164"/>
                    <a:pt x="4" y="164"/>
                  </a:cubicBezTo>
                  <a:cubicBezTo>
                    <a:pt x="3" y="164"/>
                    <a:pt x="1" y="165"/>
                    <a:pt x="0" y="165"/>
                  </a:cubicBezTo>
                  <a:cubicBezTo>
                    <a:pt x="6" y="167"/>
                    <a:pt x="11" y="173"/>
                    <a:pt x="11" y="180"/>
                  </a:cubicBezTo>
                  <a:cubicBezTo>
                    <a:pt x="11" y="187"/>
                    <a:pt x="6" y="193"/>
                    <a:pt x="0" y="195"/>
                  </a:cubicBezTo>
                  <a:cubicBezTo>
                    <a:pt x="1" y="196"/>
                    <a:pt x="3" y="196"/>
                    <a:pt x="4" y="196"/>
                  </a:cubicBezTo>
                  <a:cubicBezTo>
                    <a:pt x="13" y="196"/>
                    <a:pt x="20" y="189"/>
                    <a:pt x="20" y="180"/>
                  </a:cubicBezTo>
                  <a:close/>
                  <a:moveTo>
                    <a:pt x="20" y="918"/>
                  </a:moveTo>
                  <a:cubicBezTo>
                    <a:pt x="20" y="909"/>
                    <a:pt x="13" y="902"/>
                    <a:pt x="4" y="902"/>
                  </a:cubicBezTo>
                  <a:cubicBezTo>
                    <a:pt x="3" y="902"/>
                    <a:pt x="1" y="903"/>
                    <a:pt x="0" y="903"/>
                  </a:cubicBezTo>
                  <a:cubicBezTo>
                    <a:pt x="6" y="905"/>
                    <a:pt x="11" y="911"/>
                    <a:pt x="11" y="918"/>
                  </a:cubicBezTo>
                  <a:cubicBezTo>
                    <a:pt x="11" y="925"/>
                    <a:pt x="6" y="931"/>
                    <a:pt x="0" y="933"/>
                  </a:cubicBezTo>
                  <a:cubicBezTo>
                    <a:pt x="1" y="934"/>
                    <a:pt x="3" y="934"/>
                    <a:pt x="4" y="934"/>
                  </a:cubicBezTo>
                  <a:cubicBezTo>
                    <a:pt x="13" y="934"/>
                    <a:pt x="20" y="927"/>
                    <a:pt x="20" y="918"/>
                  </a:cubicBezTo>
                  <a:close/>
                  <a:moveTo>
                    <a:pt x="0" y="1015"/>
                  </a:moveTo>
                  <a:cubicBezTo>
                    <a:pt x="1" y="1016"/>
                    <a:pt x="3" y="1016"/>
                    <a:pt x="4" y="1016"/>
                  </a:cubicBezTo>
                  <a:cubicBezTo>
                    <a:pt x="13" y="1016"/>
                    <a:pt x="20" y="1009"/>
                    <a:pt x="20" y="1000"/>
                  </a:cubicBezTo>
                  <a:cubicBezTo>
                    <a:pt x="20" y="991"/>
                    <a:pt x="13" y="984"/>
                    <a:pt x="4" y="984"/>
                  </a:cubicBezTo>
                  <a:cubicBezTo>
                    <a:pt x="3" y="984"/>
                    <a:pt x="1" y="985"/>
                    <a:pt x="0" y="985"/>
                  </a:cubicBezTo>
                  <a:cubicBezTo>
                    <a:pt x="6" y="987"/>
                    <a:pt x="11" y="993"/>
                    <a:pt x="11" y="1000"/>
                  </a:cubicBezTo>
                  <a:cubicBezTo>
                    <a:pt x="11" y="1007"/>
                    <a:pt x="6" y="1013"/>
                    <a:pt x="0" y="1015"/>
                  </a:cubicBezTo>
                  <a:close/>
                  <a:moveTo>
                    <a:pt x="20" y="836"/>
                  </a:moveTo>
                  <a:cubicBezTo>
                    <a:pt x="20" y="827"/>
                    <a:pt x="13" y="820"/>
                    <a:pt x="4" y="820"/>
                  </a:cubicBezTo>
                  <a:cubicBezTo>
                    <a:pt x="3" y="820"/>
                    <a:pt x="1" y="821"/>
                    <a:pt x="0" y="821"/>
                  </a:cubicBezTo>
                  <a:cubicBezTo>
                    <a:pt x="6" y="823"/>
                    <a:pt x="11" y="829"/>
                    <a:pt x="11" y="836"/>
                  </a:cubicBezTo>
                  <a:cubicBezTo>
                    <a:pt x="11" y="843"/>
                    <a:pt x="6" y="849"/>
                    <a:pt x="0" y="851"/>
                  </a:cubicBezTo>
                  <a:cubicBezTo>
                    <a:pt x="1" y="852"/>
                    <a:pt x="3" y="852"/>
                    <a:pt x="4" y="852"/>
                  </a:cubicBezTo>
                  <a:cubicBezTo>
                    <a:pt x="13" y="852"/>
                    <a:pt x="20" y="845"/>
                    <a:pt x="20" y="836"/>
                  </a:cubicBezTo>
                  <a:close/>
                  <a:moveTo>
                    <a:pt x="20" y="672"/>
                  </a:moveTo>
                  <a:cubicBezTo>
                    <a:pt x="20" y="663"/>
                    <a:pt x="13" y="656"/>
                    <a:pt x="4" y="656"/>
                  </a:cubicBezTo>
                  <a:cubicBezTo>
                    <a:pt x="3" y="656"/>
                    <a:pt x="1" y="657"/>
                    <a:pt x="0" y="657"/>
                  </a:cubicBezTo>
                  <a:cubicBezTo>
                    <a:pt x="6" y="659"/>
                    <a:pt x="11" y="665"/>
                    <a:pt x="11" y="672"/>
                  </a:cubicBezTo>
                  <a:cubicBezTo>
                    <a:pt x="11" y="679"/>
                    <a:pt x="6" y="685"/>
                    <a:pt x="0" y="687"/>
                  </a:cubicBezTo>
                  <a:cubicBezTo>
                    <a:pt x="1" y="688"/>
                    <a:pt x="3" y="688"/>
                    <a:pt x="4" y="688"/>
                  </a:cubicBezTo>
                  <a:cubicBezTo>
                    <a:pt x="13" y="688"/>
                    <a:pt x="20" y="681"/>
                    <a:pt x="20" y="672"/>
                  </a:cubicBezTo>
                  <a:close/>
                  <a:moveTo>
                    <a:pt x="20" y="754"/>
                  </a:moveTo>
                  <a:cubicBezTo>
                    <a:pt x="20" y="745"/>
                    <a:pt x="13" y="738"/>
                    <a:pt x="4" y="738"/>
                  </a:cubicBezTo>
                  <a:cubicBezTo>
                    <a:pt x="3" y="738"/>
                    <a:pt x="1" y="739"/>
                    <a:pt x="0" y="739"/>
                  </a:cubicBezTo>
                  <a:cubicBezTo>
                    <a:pt x="6" y="741"/>
                    <a:pt x="11" y="747"/>
                    <a:pt x="11" y="754"/>
                  </a:cubicBezTo>
                  <a:cubicBezTo>
                    <a:pt x="11" y="761"/>
                    <a:pt x="6" y="767"/>
                    <a:pt x="0" y="769"/>
                  </a:cubicBezTo>
                  <a:cubicBezTo>
                    <a:pt x="1" y="770"/>
                    <a:pt x="3" y="770"/>
                    <a:pt x="4" y="770"/>
                  </a:cubicBezTo>
                  <a:cubicBezTo>
                    <a:pt x="13" y="770"/>
                    <a:pt x="20" y="763"/>
                    <a:pt x="20" y="754"/>
                  </a:cubicBezTo>
                  <a:close/>
                  <a:moveTo>
                    <a:pt x="20" y="590"/>
                  </a:moveTo>
                  <a:cubicBezTo>
                    <a:pt x="20" y="581"/>
                    <a:pt x="13" y="574"/>
                    <a:pt x="4" y="574"/>
                  </a:cubicBezTo>
                  <a:cubicBezTo>
                    <a:pt x="3" y="574"/>
                    <a:pt x="1" y="575"/>
                    <a:pt x="0" y="575"/>
                  </a:cubicBezTo>
                  <a:cubicBezTo>
                    <a:pt x="6" y="577"/>
                    <a:pt x="11" y="583"/>
                    <a:pt x="11" y="590"/>
                  </a:cubicBezTo>
                  <a:cubicBezTo>
                    <a:pt x="11" y="597"/>
                    <a:pt x="6" y="603"/>
                    <a:pt x="0" y="605"/>
                  </a:cubicBezTo>
                  <a:cubicBezTo>
                    <a:pt x="1" y="606"/>
                    <a:pt x="3" y="606"/>
                    <a:pt x="4" y="606"/>
                  </a:cubicBezTo>
                  <a:cubicBezTo>
                    <a:pt x="13" y="606"/>
                    <a:pt x="20" y="599"/>
                    <a:pt x="20" y="590"/>
                  </a:cubicBezTo>
                  <a:close/>
                </a:path>
              </a:pathLst>
            </a:custGeom>
            <a:solidFill>
              <a:schemeClr val="bg1">
                <a:lumMod val="50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nvGrpSpPr>
            <p:cNvPr id="17" name="组合 16"/>
            <p:cNvGrpSpPr/>
            <p:nvPr/>
          </p:nvGrpSpPr>
          <p:grpSpPr>
            <a:xfrm>
              <a:off x="5828054" y="1865324"/>
              <a:ext cx="537053" cy="3648888"/>
              <a:chOff x="4097337" y="390525"/>
              <a:chExt cx="555626" cy="3775076"/>
            </a:xfrm>
            <a:effectLst>
              <a:outerShdw blurRad="50800" dist="38100" dir="5400000" algn="t" rotWithShape="0">
                <a:prstClr val="black">
                  <a:alpha val="40000"/>
                </a:prstClr>
              </a:outerShdw>
            </a:effectLst>
          </p:grpSpPr>
          <p:sp>
            <p:nvSpPr>
              <p:cNvPr id="66" name="任意多边形: 形状 65"/>
              <p:cNvSpPr/>
              <p:nvPr/>
            </p:nvSpPr>
            <p:spPr bwMode="auto">
              <a:xfrm>
                <a:off x="4097338" y="390525"/>
                <a:ext cx="555625" cy="3775075"/>
              </a:xfrm>
              <a:custGeom>
                <a:avLst/>
                <a:gdLst>
                  <a:gd name="T0" fmla="*/ 10 w 148"/>
                  <a:gd name="T1" fmla="*/ 0 h 1004"/>
                  <a:gd name="T2" fmla="*/ 148 w 148"/>
                  <a:gd name="T3" fmla="*/ 10 h 1004"/>
                  <a:gd name="T4" fmla="*/ 10 w 148"/>
                  <a:gd name="T5" fmla="*/ 20 h 1004"/>
                  <a:gd name="T6" fmla="*/ 138 w 148"/>
                  <a:gd name="T7" fmla="*/ 82 h 1004"/>
                  <a:gd name="T8" fmla="*/ 0 w 148"/>
                  <a:gd name="T9" fmla="*/ 92 h 1004"/>
                  <a:gd name="T10" fmla="*/ 138 w 148"/>
                  <a:gd name="T11" fmla="*/ 102 h 1004"/>
                  <a:gd name="T12" fmla="*/ 138 w 148"/>
                  <a:gd name="T13" fmla="*/ 82 h 1004"/>
                  <a:gd name="T14" fmla="*/ 10 w 148"/>
                  <a:gd name="T15" fmla="*/ 164 h 1004"/>
                  <a:gd name="T16" fmla="*/ 10 w 148"/>
                  <a:gd name="T17" fmla="*/ 184 h 1004"/>
                  <a:gd name="T18" fmla="*/ 148 w 148"/>
                  <a:gd name="T19" fmla="*/ 174 h 1004"/>
                  <a:gd name="T20" fmla="*/ 138 w 148"/>
                  <a:gd name="T21" fmla="*/ 246 h 1004"/>
                  <a:gd name="T22" fmla="*/ 0 w 148"/>
                  <a:gd name="T23" fmla="*/ 256 h 1004"/>
                  <a:gd name="T24" fmla="*/ 138 w 148"/>
                  <a:gd name="T25" fmla="*/ 266 h 1004"/>
                  <a:gd name="T26" fmla="*/ 138 w 148"/>
                  <a:gd name="T27" fmla="*/ 246 h 1004"/>
                  <a:gd name="T28" fmla="*/ 10 w 148"/>
                  <a:gd name="T29" fmla="*/ 328 h 1004"/>
                  <a:gd name="T30" fmla="*/ 10 w 148"/>
                  <a:gd name="T31" fmla="*/ 348 h 1004"/>
                  <a:gd name="T32" fmla="*/ 148 w 148"/>
                  <a:gd name="T33" fmla="*/ 338 h 1004"/>
                  <a:gd name="T34" fmla="*/ 138 w 148"/>
                  <a:gd name="T35" fmla="*/ 410 h 1004"/>
                  <a:gd name="T36" fmla="*/ 0 w 148"/>
                  <a:gd name="T37" fmla="*/ 420 h 1004"/>
                  <a:gd name="T38" fmla="*/ 138 w 148"/>
                  <a:gd name="T39" fmla="*/ 430 h 1004"/>
                  <a:gd name="T40" fmla="*/ 138 w 148"/>
                  <a:gd name="T41" fmla="*/ 410 h 1004"/>
                  <a:gd name="T42" fmla="*/ 10 w 148"/>
                  <a:gd name="T43" fmla="*/ 492 h 1004"/>
                  <a:gd name="T44" fmla="*/ 10 w 148"/>
                  <a:gd name="T45" fmla="*/ 512 h 1004"/>
                  <a:gd name="T46" fmla="*/ 148 w 148"/>
                  <a:gd name="T47" fmla="*/ 502 h 1004"/>
                  <a:gd name="T48" fmla="*/ 138 w 148"/>
                  <a:gd name="T49" fmla="*/ 574 h 1004"/>
                  <a:gd name="T50" fmla="*/ 0 w 148"/>
                  <a:gd name="T51" fmla="*/ 584 h 1004"/>
                  <a:gd name="T52" fmla="*/ 138 w 148"/>
                  <a:gd name="T53" fmla="*/ 594 h 1004"/>
                  <a:gd name="T54" fmla="*/ 138 w 148"/>
                  <a:gd name="T55" fmla="*/ 574 h 1004"/>
                  <a:gd name="T56" fmla="*/ 10 w 148"/>
                  <a:gd name="T57" fmla="*/ 656 h 1004"/>
                  <a:gd name="T58" fmla="*/ 10 w 148"/>
                  <a:gd name="T59" fmla="*/ 676 h 1004"/>
                  <a:gd name="T60" fmla="*/ 148 w 148"/>
                  <a:gd name="T61" fmla="*/ 666 h 1004"/>
                  <a:gd name="T62" fmla="*/ 138 w 148"/>
                  <a:gd name="T63" fmla="*/ 738 h 1004"/>
                  <a:gd name="T64" fmla="*/ 0 w 148"/>
                  <a:gd name="T65" fmla="*/ 748 h 1004"/>
                  <a:gd name="T66" fmla="*/ 138 w 148"/>
                  <a:gd name="T67" fmla="*/ 758 h 1004"/>
                  <a:gd name="T68" fmla="*/ 138 w 148"/>
                  <a:gd name="T69" fmla="*/ 738 h 1004"/>
                  <a:gd name="T70" fmla="*/ 10 w 148"/>
                  <a:gd name="T71" fmla="*/ 820 h 1004"/>
                  <a:gd name="T72" fmla="*/ 10 w 148"/>
                  <a:gd name="T73" fmla="*/ 840 h 1004"/>
                  <a:gd name="T74" fmla="*/ 148 w 148"/>
                  <a:gd name="T75" fmla="*/ 830 h 1004"/>
                  <a:gd name="T76" fmla="*/ 138 w 148"/>
                  <a:gd name="T77" fmla="*/ 902 h 1004"/>
                  <a:gd name="T78" fmla="*/ 0 w 148"/>
                  <a:gd name="T79" fmla="*/ 912 h 1004"/>
                  <a:gd name="T80" fmla="*/ 138 w 148"/>
                  <a:gd name="T81" fmla="*/ 922 h 1004"/>
                  <a:gd name="T82" fmla="*/ 138 w 148"/>
                  <a:gd name="T83" fmla="*/ 902 h 1004"/>
                  <a:gd name="T84" fmla="*/ 10 w 148"/>
                  <a:gd name="T85" fmla="*/ 984 h 1004"/>
                  <a:gd name="T86" fmla="*/ 10 w 148"/>
                  <a:gd name="T87" fmla="*/ 1004 h 1004"/>
                  <a:gd name="T88" fmla="*/ 148 w 148"/>
                  <a:gd name="T89" fmla="*/ 99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004">
                    <a:moveTo>
                      <a:pt x="0" y="10"/>
                    </a:moveTo>
                    <a:cubicBezTo>
                      <a:pt x="0" y="5"/>
                      <a:pt x="5" y="0"/>
                      <a:pt x="10" y="0"/>
                    </a:cubicBezTo>
                    <a:cubicBezTo>
                      <a:pt x="138" y="0"/>
                      <a:pt x="138" y="0"/>
                      <a:pt x="138" y="0"/>
                    </a:cubicBezTo>
                    <a:cubicBezTo>
                      <a:pt x="144" y="0"/>
                      <a:pt x="148" y="5"/>
                      <a:pt x="148" y="10"/>
                    </a:cubicBezTo>
                    <a:cubicBezTo>
                      <a:pt x="148" y="16"/>
                      <a:pt x="144" y="20"/>
                      <a:pt x="138" y="20"/>
                    </a:cubicBezTo>
                    <a:cubicBezTo>
                      <a:pt x="10" y="20"/>
                      <a:pt x="10" y="20"/>
                      <a:pt x="10" y="20"/>
                    </a:cubicBezTo>
                    <a:cubicBezTo>
                      <a:pt x="5" y="20"/>
                      <a:pt x="0" y="16"/>
                      <a:pt x="0" y="10"/>
                    </a:cubicBezTo>
                    <a:close/>
                    <a:moveTo>
                      <a:pt x="138" y="82"/>
                    </a:moveTo>
                    <a:cubicBezTo>
                      <a:pt x="10" y="82"/>
                      <a:pt x="10" y="82"/>
                      <a:pt x="10" y="82"/>
                    </a:cubicBezTo>
                    <a:cubicBezTo>
                      <a:pt x="5" y="82"/>
                      <a:pt x="0" y="87"/>
                      <a:pt x="0" y="92"/>
                    </a:cubicBezTo>
                    <a:cubicBezTo>
                      <a:pt x="0" y="98"/>
                      <a:pt x="5" y="102"/>
                      <a:pt x="10" y="102"/>
                    </a:cubicBezTo>
                    <a:cubicBezTo>
                      <a:pt x="138" y="102"/>
                      <a:pt x="138" y="102"/>
                      <a:pt x="138" y="102"/>
                    </a:cubicBezTo>
                    <a:cubicBezTo>
                      <a:pt x="144" y="102"/>
                      <a:pt x="148" y="98"/>
                      <a:pt x="148" y="92"/>
                    </a:cubicBezTo>
                    <a:cubicBezTo>
                      <a:pt x="148" y="87"/>
                      <a:pt x="144" y="82"/>
                      <a:pt x="138" y="82"/>
                    </a:cubicBezTo>
                    <a:close/>
                    <a:moveTo>
                      <a:pt x="138" y="164"/>
                    </a:moveTo>
                    <a:cubicBezTo>
                      <a:pt x="10" y="164"/>
                      <a:pt x="10" y="164"/>
                      <a:pt x="10" y="164"/>
                    </a:cubicBezTo>
                    <a:cubicBezTo>
                      <a:pt x="5" y="164"/>
                      <a:pt x="0" y="169"/>
                      <a:pt x="0" y="174"/>
                    </a:cubicBezTo>
                    <a:cubicBezTo>
                      <a:pt x="0" y="180"/>
                      <a:pt x="5" y="184"/>
                      <a:pt x="10" y="184"/>
                    </a:cubicBezTo>
                    <a:cubicBezTo>
                      <a:pt x="138" y="184"/>
                      <a:pt x="138" y="184"/>
                      <a:pt x="138" y="184"/>
                    </a:cubicBezTo>
                    <a:cubicBezTo>
                      <a:pt x="144" y="184"/>
                      <a:pt x="148" y="180"/>
                      <a:pt x="148" y="174"/>
                    </a:cubicBezTo>
                    <a:cubicBezTo>
                      <a:pt x="148" y="169"/>
                      <a:pt x="144" y="164"/>
                      <a:pt x="138" y="164"/>
                    </a:cubicBezTo>
                    <a:close/>
                    <a:moveTo>
                      <a:pt x="138" y="246"/>
                    </a:moveTo>
                    <a:cubicBezTo>
                      <a:pt x="10" y="246"/>
                      <a:pt x="10" y="246"/>
                      <a:pt x="10" y="246"/>
                    </a:cubicBezTo>
                    <a:cubicBezTo>
                      <a:pt x="5" y="246"/>
                      <a:pt x="0" y="251"/>
                      <a:pt x="0" y="256"/>
                    </a:cubicBezTo>
                    <a:cubicBezTo>
                      <a:pt x="0" y="262"/>
                      <a:pt x="5" y="266"/>
                      <a:pt x="10" y="266"/>
                    </a:cubicBezTo>
                    <a:cubicBezTo>
                      <a:pt x="138" y="266"/>
                      <a:pt x="138" y="266"/>
                      <a:pt x="138" y="266"/>
                    </a:cubicBezTo>
                    <a:cubicBezTo>
                      <a:pt x="144" y="266"/>
                      <a:pt x="148" y="262"/>
                      <a:pt x="148" y="256"/>
                    </a:cubicBezTo>
                    <a:cubicBezTo>
                      <a:pt x="148" y="251"/>
                      <a:pt x="144" y="246"/>
                      <a:pt x="138" y="246"/>
                    </a:cubicBezTo>
                    <a:close/>
                    <a:moveTo>
                      <a:pt x="138" y="328"/>
                    </a:moveTo>
                    <a:cubicBezTo>
                      <a:pt x="10" y="328"/>
                      <a:pt x="10" y="328"/>
                      <a:pt x="10" y="328"/>
                    </a:cubicBezTo>
                    <a:cubicBezTo>
                      <a:pt x="5" y="328"/>
                      <a:pt x="0" y="333"/>
                      <a:pt x="0" y="338"/>
                    </a:cubicBezTo>
                    <a:cubicBezTo>
                      <a:pt x="0" y="344"/>
                      <a:pt x="5" y="348"/>
                      <a:pt x="10" y="348"/>
                    </a:cubicBezTo>
                    <a:cubicBezTo>
                      <a:pt x="138" y="348"/>
                      <a:pt x="138" y="348"/>
                      <a:pt x="138" y="348"/>
                    </a:cubicBezTo>
                    <a:cubicBezTo>
                      <a:pt x="144" y="348"/>
                      <a:pt x="148" y="344"/>
                      <a:pt x="148" y="338"/>
                    </a:cubicBezTo>
                    <a:cubicBezTo>
                      <a:pt x="148" y="333"/>
                      <a:pt x="144" y="328"/>
                      <a:pt x="138" y="328"/>
                    </a:cubicBezTo>
                    <a:close/>
                    <a:moveTo>
                      <a:pt x="138" y="410"/>
                    </a:moveTo>
                    <a:cubicBezTo>
                      <a:pt x="10" y="410"/>
                      <a:pt x="10" y="410"/>
                      <a:pt x="10" y="410"/>
                    </a:cubicBezTo>
                    <a:cubicBezTo>
                      <a:pt x="5" y="410"/>
                      <a:pt x="0" y="415"/>
                      <a:pt x="0" y="420"/>
                    </a:cubicBezTo>
                    <a:cubicBezTo>
                      <a:pt x="0" y="426"/>
                      <a:pt x="5" y="430"/>
                      <a:pt x="10" y="430"/>
                    </a:cubicBezTo>
                    <a:cubicBezTo>
                      <a:pt x="138" y="430"/>
                      <a:pt x="138" y="430"/>
                      <a:pt x="138" y="430"/>
                    </a:cubicBezTo>
                    <a:cubicBezTo>
                      <a:pt x="144" y="430"/>
                      <a:pt x="148" y="426"/>
                      <a:pt x="148" y="420"/>
                    </a:cubicBezTo>
                    <a:cubicBezTo>
                      <a:pt x="148" y="415"/>
                      <a:pt x="144" y="410"/>
                      <a:pt x="138" y="410"/>
                    </a:cubicBezTo>
                    <a:close/>
                    <a:moveTo>
                      <a:pt x="138" y="492"/>
                    </a:moveTo>
                    <a:cubicBezTo>
                      <a:pt x="10" y="492"/>
                      <a:pt x="10" y="492"/>
                      <a:pt x="10" y="492"/>
                    </a:cubicBezTo>
                    <a:cubicBezTo>
                      <a:pt x="5" y="492"/>
                      <a:pt x="0" y="497"/>
                      <a:pt x="0" y="502"/>
                    </a:cubicBezTo>
                    <a:cubicBezTo>
                      <a:pt x="0" y="508"/>
                      <a:pt x="5" y="512"/>
                      <a:pt x="10" y="512"/>
                    </a:cubicBezTo>
                    <a:cubicBezTo>
                      <a:pt x="138" y="512"/>
                      <a:pt x="138" y="512"/>
                      <a:pt x="138" y="512"/>
                    </a:cubicBezTo>
                    <a:cubicBezTo>
                      <a:pt x="144" y="512"/>
                      <a:pt x="148" y="508"/>
                      <a:pt x="148" y="502"/>
                    </a:cubicBezTo>
                    <a:cubicBezTo>
                      <a:pt x="148" y="497"/>
                      <a:pt x="144" y="492"/>
                      <a:pt x="138" y="492"/>
                    </a:cubicBezTo>
                    <a:close/>
                    <a:moveTo>
                      <a:pt x="138" y="574"/>
                    </a:moveTo>
                    <a:cubicBezTo>
                      <a:pt x="10" y="574"/>
                      <a:pt x="10" y="574"/>
                      <a:pt x="10" y="574"/>
                    </a:cubicBezTo>
                    <a:cubicBezTo>
                      <a:pt x="5" y="574"/>
                      <a:pt x="0" y="579"/>
                      <a:pt x="0" y="584"/>
                    </a:cubicBezTo>
                    <a:cubicBezTo>
                      <a:pt x="0" y="590"/>
                      <a:pt x="5" y="594"/>
                      <a:pt x="10" y="594"/>
                    </a:cubicBezTo>
                    <a:cubicBezTo>
                      <a:pt x="138" y="594"/>
                      <a:pt x="138" y="594"/>
                      <a:pt x="138" y="594"/>
                    </a:cubicBezTo>
                    <a:cubicBezTo>
                      <a:pt x="144" y="594"/>
                      <a:pt x="148" y="590"/>
                      <a:pt x="148" y="584"/>
                    </a:cubicBezTo>
                    <a:cubicBezTo>
                      <a:pt x="148" y="579"/>
                      <a:pt x="144" y="574"/>
                      <a:pt x="138" y="574"/>
                    </a:cubicBezTo>
                    <a:close/>
                    <a:moveTo>
                      <a:pt x="138" y="656"/>
                    </a:moveTo>
                    <a:cubicBezTo>
                      <a:pt x="10" y="656"/>
                      <a:pt x="10" y="656"/>
                      <a:pt x="10" y="656"/>
                    </a:cubicBezTo>
                    <a:cubicBezTo>
                      <a:pt x="5" y="656"/>
                      <a:pt x="0" y="661"/>
                      <a:pt x="0" y="666"/>
                    </a:cubicBezTo>
                    <a:cubicBezTo>
                      <a:pt x="0" y="672"/>
                      <a:pt x="5" y="676"/>
                      <a:pt x="10" y="676"/>
                    </a:cubicBezTo>
                    <a:cubicBezTo>
                      <a:pt x="138" y="676"/>
                      <a:pt x="138" y="676"/>
                      <a:pt x="138" y="676"/>
                    </a:cubicBezTo>
                    <a:cubicBezTo>
                      <a:pt x="144" y="676"/>
                      <a:pt x="148" y="672"/>
                      <a:pt x="148" y="666"/>
                    </a:cubicBezTo>
                    <a:cubicBezTo>
                      <a:pt x="148" y="661"/>
                      <a:pt x="144" y="656"/>
                      <a:pt x="138" y="656"/>
                    </a:cubicBezTo>
                    <a:close/>
                    <a:moveTo>
                      <a:pt x="138" y="738"/>
                    </a:moveTo>
                    <a:cubicBezTo>
                      <a:pt x="10" y="738"/>
                      <a:pt x="10" y="738"/>
                      <a:pt x="10" y="738"/>
                    </a:cubicBezTo>
                    <a:cubicBezTo>
                      <a:pt x="5" y="738"/>
                      <a:pt x="0" y="743"/>
                      <a:pt x="0" y="748"/>
                    </a:cubicBezTo>
                    <a:cubicBezTo>
                      <a:pt x="0" y="754"/>
                      <a:pt x="5" y="758"/>
                      <a:pt x="10" y="758"/>
                    </a:cubicBezTo>
                    <a:cubicBezTo>
                      <a:pt x="138" y="758"/>
                      <a:pt x="138" y="758"/>
                      <a:pt x="138" y="758"/>
                    </a:cubicBezTo>
                    <a:cubicBezTo>
                      <a:pt x="144" y="758"/>
                      <a:pt x="148" y="754"/>
                      <a:pt x="148" y="748"/>
                    </a:cubicBezTo>
                    <a:cubicBezTo>
                      <a:pt x="148" y="743"/>
                      <a:pt x="144" y="738"/>
                      <a:pt x="138" y="738"/>
                    </a:cubicBezTo>
                    <a:close/>
                    <a:moveTo>
                      <a:pt x="138" y="820"/>
                    </a:moveTo>
                    <a:cubicBezTo>
                      <a:pt x="10" y="820"/>
                      <a:pt x="10" y="820"/>
                      <a:pt x="10" y="820"/>
                    </a:cubicBezTo>
                    <a:cubicBezTo>
                      <a:pt x="5" y="820"/>
                      <a:pt x="0" y="825"/>
                      <a:pt x="0" y="830"/>
                    </a:cubicBezTo>
                    <a:cubicBezTo>
                      <a:pt x="0" y="836"/>
                      <a:pt x="5" y="840"/>
                      <a:pt x="10" y="840"/>
                    </a:cubicBezTo>
                    <a:cubicBezTo>
                      <a:pt x="138" y="840"/>
                      <a:pt x="138" y="840"/>
                      <a:pt x="138" y="840"/>
                    </a:cubicBezTo>
                    <a:cubicBezTo>
                      <a:pt x="144" y="840"/>
                      <a:pt x="148" y="836"/>
                      <a:pt x="148" y="830"/>
                    </a:cubicBezTo>
                    <a:cubicBezTo>
                      <a:pt x="148" y="825"/>
                      <a:pt x="144" y="820"/>
                      <a:pt x="138" y="820"/>
                    </a:cubicBezTo>
                    <a:close/>
                    <a:moveTo>
                      <a:pt x="138" y="902"/>
                    </a:moveTo>
                    <a:cubicBezTo>
                      <a:pt x="10" y="902"/>
                      <a:pt x="10" y="902"/>
                      <a:pt x="10" y="902"/>
                    </a:cubicBezTo>
                    <a:cubicBezTo>
                      <a:pt x="5" y="902"/>
                      <a:pt x="0" y="907"/>
                      <a:pt x="0" y="912"/>
                    </a:cubicBezTo>
                    <a:cubicBezTo>
                      <a:pt x="0" y="918"/>
                      <a:pt x="5" y="922"/>
                      <a:pt x="10" y="922"/>
                    </a:cubicBezTo>
                    <a:cubicBezTo>
                      <a:pt x="138" y="922"/>
                      <a:pt x="138" y="922"/>
                      <a:pt x="138" y="922"/>
                    </a:cubicBezTo>
                    <a:cubicBezTo>
                      <a:pt x="144" y="922"/>
                      <a:pt x="148" y="918"/>
                      <a:pt x="148" y="912"/>
                    </a:cubicBezTo>
                    <a:cubicBezTo>
                      <a:pt x="148" y="907"/>
                      <a:pt x="144" y="902"/>
                      <a:pt x="138" y="902"/>
                    </a:cubicBezTo>
                    <a:close/>
                    <a:moveTo>
                      <a:pt x="138" y="984"/>
                    </a:moveTo>
                    <a:cubicBezTo>
                      <a:pt x="10" y="984"/>
                      <a:pt x="10" y="984"/>
                      <a:pt x="10" y="984"/>
                    </a:cubicBezTo>
                    <a:cubicBezTo>
                      <a:pt x="5" y="984"/>
                      <a:pt x="0" y="989"/>
                      <a:pt x="0" y="994"/>
                    </a:cubicBezTo>
                    <a:cubicBezTo>
                      <a:pt x="0" y="1000"/>
                      <a:pt x="5" y="1004"/>
                      <a:pt x="10" y="1004"/>
                    </a:cubicBezTo>
                    <a:cubicBezTo>
                      <a:pt x="138" y="1004"/>
                      <a:pt x="138" y="1004"/>
                      <a:pt x="138" y="1004"/>
                    </a:cubicBezTo>
                    <a:cubicBezTo>
                      <a:pt x="144" y="1004"/>
                      <a:pt x="148" y="1000"/>
                      <a:pt x="148" y="994"/>
                    </a:cubicBezTo>
                    <a:cubicBezTo>
                      <a:pt x="148" y="989"/>
                      <a:pt x="144" y="984"/>
                      <a:pt x="138" y="984"/>
                    </a:cubicBezTo>
                    <a:close/>
                  </a:path>
                </a:pathLst>
              </a:custGeom>
              <a:gradFill flip="none" rotWithShape="1">
                <a:gsLst>
                  <a:gs pos="50000">
                    <a:schemeClr val="bg1"/>
                  </a:gs>
                  <a:gs pos="15000">
                    <a:schemeClr val="bg1">
                      <a:lumMod val="65000"/>
                    </a:schemeClr>
                  </a:gs>
                  <a:gs pos="0">
                    <a:schemeClr val="bg1">
                      <a:lumMod val="50000"/>
                    </a:schemeClr>
                  </a:gs>
                  <a:gs pos="100000">
                    <a:schemeClr val="bg1">
                      <a:lumMod val="50000"/>
                    </a:schemeClr>
                  </a:gs>
                  <a:gs pos="85000">
                    <a:schemeClr val="bg1">
                      <a:lumMod val="65000"/>
                    </a:schemeClr>
                  </a:gs>
                </a:gsLst>
                <a:lin ang="0" scaled="1"/>
                <a:tileRect/>
              </a:gra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7" name="任意多边形: 形状 66"/>
              <p:cNvSpPr/>
              <p:nvPr/>
            </p:nvSpPr>
            <p:spPr bwMode="auto">
              <a:xfrm>
                <a:off x="4113213" y="390525"/>
                <a:ext cx="528637" cy="3709988"/>
              </a:xfrm>
              <a:custGeom>
                <a:avLst/>
                <a:gdLst>
                  <a:gd name="T0" fmla="*/ 141 w 141"/>
                  <a:gd name="T1" fmla="*/ 659 h 987"/>
                  <a:gd name="T2" fmla="*/ 6 w 141"/>
                  <a:gd name="T3" fmla="*/ 656 h 987"/>
                  <a:gd name="T4" fmla="*/ 6 w 141"/>
                  <a:gd name="T5" fmla="*/ 410 h 987"/>
                  <a:gd name="T6" fmla="*/ 141 w 141"/>
                  <a:gd name="T7" fmla="*/ 413 h 987"/>
                  <a:gd name="T8" fmla="*/ 6 w 141"/>
                  <a:gd name="T9" fmla="*/ 410 h 987"/>
                  <a:gd name="T10" fmla="*/ 0 w 141"/>
                  <a:gd name="T11" fmla="*/ 495 h 987"/>
                  <a:gd name="T12" fmla="*/ 134 w 141"/>
                  <a:gd name="T13" fmla="*/ 492 h 987"/>
                  <a:gd name="T14" fmla="*/ 6 w 141"/>
                  <a:gd name="T15" fmla="*/ 574 h 987"/>
                  <a:gd name="T16" fmla="*/ 141 w 141"/>
                  <a:gd name="T17" fmla="*/ 577 h 987"/>
                  <a:gd name="T18" fmla="*/ 6 w 141"/>
                  <a:gd name="T19" fmla="*/ 574 h 987"/>
                  <a:gd name="T20" fmla="*/ 0 w 141"/>
                  <a:gd name="T21" fmla="*/ 741 h 987"/>
                  <a:gd name="T22" fmla="*/ 134 w 141"/>
                  <a:gd name="T23" fmla="*/ 738 h 987"/>
                  <a:gd name="T24" fmla="*/ 6 w 141"/>
                  <a:gd name="T25" fmla="*/ 902 h 987"/>
                  <a:gd name="T26" fmla="*/ 141 w 141"/>
                  <a:gd name="T27" fmla="*/ 905 h 987"/>
                  <a:gd name="T28" fmla="*/ 6 w 141"/>
                  <a:gd name="T29" fmla="*/ 902 h 987"/>
                  <a:gd name="T30" fmla="*/ 0 w 141"/>
                  <a:gd name="T31" fmla="*/ 823 h 987"/>
                  <a:gd name="T32" fmla="*/ 134 w 141"/>
                  <a:gd name="T33" fmla="*/ 820 h 987"/>
                  <a:gd name="T34" fmla="*/ 6 w 141"/>
                  <a:gd name="T35" fmla="*/ 984 h 987"/>
                  <a:gd name="T36" fmla="*/ 141 w 141"/>
                  <a:gd name="T37" fmla="*/ 987 h 987"/>
                  <a:gd name="T38" fmla="*/ 6 w 141"/>
                  <a:gd name="T39" fmla="*/ 984 h 987"/>
                  <a:gd name="T40" fmla="*/ 0 w 141"/>
                  <a:gd name="T41" fmla="*/ 85 h 987"/>
                  <a:gd name="T42" fmla="*/ 134 w 141"/>
                  <a:gd name="T43" fmla="*/ 82 h 987"/>
                  <a:gd name="T44" fmla="*/ 134 w 141"/>
                  <a:gd name="T45" fmla="*/ 0 h 987"/>
                  <a:gd name="T46" fmla="*/ 0 w 141"/>
                  <a:gd name="T47" fmla="*/ 3 h 987"/>
                  <a:gd name="T48" fmla="*/ 134 w 141"/>
                  <a:gd name="T49" fmla="*/ 0 h 987"/>
                  <a:gd name="T50" fmla="*/ 0 w 141"/>
                  <a:gd name="T51" fmla="*/ 331 h 987"/>
                  <a:gd name="T52" fmla="*/ 134 w 141"/>
                  <a:gd name="T53" fmla="*/ 328 h 987"/>
                  <a:gd name="T54" fmla="*/ 6 w 141"/>
                  <a:gd name="T55" fmla="*/ 164 h 987"/>
                  <a:gd name="T56" fmla="*/ 141 w 141"/>
                  <a:gd name="T57" fmla="*/ 167 h 987"/>
                  <a:gd name="T58" fmla="*/ 6 w 141"/>
                  <a:gd name="T59" fmla="*/ 164 h 987"/>
                  <a:gd name="T60" fmla="*/ 0 w 141"/>
                  <a:gd name="T61" fmla="*/ 249 h 987"/>
                  <a:gd name="T62" fmla="*/ 134 w 141"/>
                  <a:gd name="T63" fmla="*/ 24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987">
                    <a:moveTo>
                      <a:pt x="134" y="656"/>
                    </a:moveTo>
                    <a:cubicBezTo>
                      <a:pt x="137" y="656"/>
                      <a:pt x="139" y="657"/>
                      <a:pt x="141" y="659"/>
                    </a:cubicBezTo>
                    <a:cubicBezTo>
                      <a:pt x="0" y="659"/>
                      <a:pt x="0" y="659"/>
                      <a:pt x="0" y="659"/>
                    </a:cubicBezTo>
                    <a:cubicBezTo>
                      <a:pt x="1" y="657"/>
                      <a:pt x="4" y="656"/>
                      <a:pt x="6" y="656"/>
                    </a:cubicBezTo>
                    <a:lnTo>
                      <a:pt x="134" y="656"/>
                    </a:lnTo>
                    <a:close/>
                    <a:moveTo>
                      <a:pt x="6" y="410"/>
                    </a:moveTo>
                    <a:cubicBezTo>
                      <a:pt x="4" y="410"/>
                      <a:pt x="1" y="411"/>
                      <a:pt x="0" y="413"/>
                    </a:cubicBezTo>
                    <a:cubicBezTo>
                      <a:pt x="141" y="413"/>
                      <a:pt x="141" y="413"/>
                      <a:pt x="141" y="413"/>
                    </a:cubicBezTo>
                    <a:cubicBezTo>
                      <a:pt x="139" y="411"/>
                      <a:pt x="137" y="410"/>
                      <a:pt x="134" y="410"/>
                    </a:cubicBezTo>
                    <a:lnTo>
                      <a:pt x="6" y="410"/>
                    </a:lnTo>
                    <a:close/>
                    <a:moveTo>
                      <a:pt x="6" y="492"/>
                    </a:moveTo>
                    <a:cubicBezTo>
                      <a:pt x="4" y="492"/>
                      <a:pt x="1" y="493"/>
                      <a:pt x="0" y="495"/>
                    </a:cubicBezTo>
                    <a:cubicBezTo>
                      <a:pt x="141" y="495"/>
                      <a:pt x="141" y="495"/>
                      <a:pt x="141" y="495"/>
                    </a:cubicBezTo>
                    <a:cubicBezTo>
                      <a:pt x="139" y="493"/>
                      <a:pt x="137" y="492"/>
                      <a:pt x="134" y="492"/>
                    </a:cubicBezTo>
                    <a:lnTo>
                      <a:pt x="6" y="492"/>
                    </a:lnTo>
                    <a:close/>
                    <a:moveTo>
                      <a:pt x="6" y="574"/>
                    </a:moveTo>
                    <a:cubicBezTo>
                      <a:pt x="4" y="574"/>
                      <a:pt x="1" y="575"/>
                      <a:pt x="0" y="577"/>
                    </a:cubicBezTo>
                    <a:cubicBezTo>
                      <a:pt x="141" y="577"/>
                      <a:pt x="141" y="577"/>
                      <a:pt x="141" y="577"/>
                    </a:cubicBezTo>
                    <a:cubicBezTo>
                      <a:pt x="139" y="575"/>
                      <a:pt x="137" y="574"/>
                      <a:pt x="134" y="574"/>
                    </a:cubicBezTo>
                    <a:lnTo>
                      <a:pt x="6" y="574"/>
                    </a:lnTo>
                    <a:close/>
                    <a:moveTo>
                      <a:pt x="6" y="738"/>
                    </a:moveTo>
                    <a:cubicBezTo>
                      <a:pt x="4" y="738"/>
                      <a:pt x="1" y="739"/>
                      <a:pt x="0" y="741"/>
                    </a:cubicBezTo>
                    <a:cubicBezTo>
                      <a:pt x="141" y="741"/>
                      <a:pt x="141" y="741"/>
                      <a:pt x="141" y="741"/>
                    </a:cubicBezTo>
                    <a:cubicBezTo>
                      <a:pt x="139" y="739"/>
                      <a:pt x="137" y="738"/>
                      <a:pt x="134" y="738"/>
                    </a:cubicBezTo>
                    <a:lnTo>
                      <a:pt x="6" y="738"/>
                    </a:lnTo>
                    <a:close/>
                    <a:moveTo>
                      <a:pt x="6" y="902"/>
                    </a:moveTo>
                    <a:cubicBezTo>
                      <a:pt x="4" y="902"/>
                      <a:pt x="1" y="903"/>
                      <a:pt x="0" y="905"/>
                    </a:cubicBezTo>
                    <a:cubicBezTo>
                      <a:pt x="141" y="905"/>
                      <a:pt x="141" y="905"/>
                      <a:pt x="141" y="905"/>
                    </a:cubicBezTo>
                    <a:cubicBezTo>
                      <a:pt x="139" y="903"/>
                      <a:pt x="137" y="902"/>
                      <a:pt x="134" y="902"/>
                    </a:cubicBezTo>
                    <a:lnTo>
                      <a:pt x="6" y="902"/>
                    </a:lnTo>
                    <a:close/>
                    <a:moveTo>
                      <a:pt x="6" y="820"/>
                    </a:moveTo>
                    <a:cubicBezTo>
                      <a:pt x="4" y="820"/>
                      <a:pt x="1" y="821"/>
                      <a:pt x="0" y="823"/>
                    </a:cubicBezTo>
                    <a:cubicBezTo>
                      <a:pt x="141" y="823"/>
                      <a:pt x="141" y="823"/>
                      <a:pt x="141" y="823"/>
                    </a:cubicBezTo>
                    <a:cubicBezTo>
                      <a:pt x="139" y="821"/>
                      <a:pt x="137" y="820"/>
                      <a:pt x="134" y="820"/>
                    </a:cubicBezTo>
                    <a:lnTo>
                      <a:pt x="6" y="820"/>
                    </a:lnTo>
                    <a:close/>
                    <a:moveTo>
                      <a:pt x="6" y="984"/>
                    </a:moveTo>
                    <a:cubicBezTo>
                      <a:pt x="4" y="984"/>
                      <a:pt x="1" y="985"/>
                      <a:pt x="0" y="987"/>
                    </a:cubicBezTo>
                    <a:cubicBezTo>
                      <a:pt x="141" y="987"/>
                      <a:pt x="141" y="987"/>
                      <a:pt x="141" y="987"/>
                    </a:cubicBezTo>
                    <a:cubicBezTo>
                      <a:pt x="139" y="985"/>
                      <a:pt x="137" y="984"/>
                      <a:pt x="134" y="984"/>
                    </a:cubicBezTo>
                    <a:lnTo>
                      <a:pt x="6" y="984"/>
                    </a:lnTo>
                    <a:close/>
                    <a:moveTo>
                      <a:pt x="6" y="82"/>
                    </a:moveTo>
                    <a:cubicBezTo>
                      <a:pt x="4" y="82"/>
                      <a:pt x="1" y="83"/>
                      <a:pt x="0" y="85"/>
                    </a:cubicBezTo>
                    <a:cubicBezTo>
                      <a:pt x="141" y="85"/>
                      <a:pt x="141" y="85"/>
                      <a:pt x="141" y="85"/>
                    </a:cubicBezTo>
                    <a:cubicBezTo>
                      <a:pt x="139" y="83"/>
                      <a:pt x="137" y="82"/>
                      <a:pt x="134" y="82"/>
                    </a:cubicBezTo>
                    <a:lnTo>
                      <a:pt x="6" y="82"/>
                    </a:lnTo>
                    <a:close/>
                    <a:moveTo>
                      <a:pt x="134" y="0"/>
                    </a:moveTo>
                    <a:cubicBezTo>
                      <a:pt x="6" y="0"/>
                      <a:pt x="6" y="0"/>
                      <a:pt x="6" y="0"/>
                    </a:cubicBezTo>
                    <a:cubicBezTo>
                      <a:pt x="4" y="0"/>
                      <a:pt x="1" y="1"/>
                      <a:pt x="0" y="3"/>
                    </a:cubicBezTo>
                    <a:cubicBezTo>
                      <a:pt x="141" y="3"/>
                      <a:pt x="141" y="3"/>
                      <a:pt x="141" y="3"/>
                    </a:cubicBezTo>
                    <a:cubicBezTo>
                      <a:pt x="139" y="1"/>
                      <a:pt x="137" y="0"/>
                      <a:pt x="134" y="0"/>
                    </a:cubicBezTo>
                    <a:close/>
                    <a:moveTo>
                      <a:pt x="6" y="328"/>
                    </a:moveTo>
                    <a:cubicBezTo>
                      <a:pt x="4" y="328"/>
                      <a:pt x="1" y="329"/>
                      <a:pt x="0" y="331"/>
                    </a:cubicBezTo>
                    <a:cubicBezTo>
                      <a:pt x="141" y="331"/>
                      <a:pt x="141" y="331"/>
                      <a:pt x="141" y="331"/>
                    </a:cubicBezTo>
                    <a:cubicBezTo>
                      <a:pt x="139" y="329"/>
                      <a:pt x="137" y="328"/>
                      <a:pt x="134" y="328"/>
                    </a:cubicBezTo>
                    <a:lnTo>
                      <a:pt x="6" y="328"/>
                    </a:lnTo>
                    <a:close/>
                    <a:moveTo>
                      <a:pt x="6" y="164"/>
                    </a:moveTo>
                    <a:cubicBezTo>
                      <a:pt x="4" y="164"/>
                      <a:pt x="1" y="165"/>
                      <a:pt x="0" y="167"/>
                    </a:cubicBezTo>
                    <a:cubicBezTo>
                      <a:pt x="141" y="167"/>
                      <a:pt x="141" y="167"/>
                      <a:pt x="141" y="167"/>
                    </a:cubicBezTo>
                    <a:cubicBezTo>
                      <a:pt x="139" y="165"/>
                      <a:pt x="137" y="164"/>
                      <a:pt x="134" y="164"/>
                    </a:cubicBezTo>
                    <a:lnTo>
                      <a:pt x="6" y="164"/>
                    </a:lnTo>
                    <a:close/>
                    <a:moveTo>
                      <a:pt x="6" y="246"/>
                    </a:moveTo>
                    <a:cubicBezTo>
                      <a:pt x="4" y="246"/>
                      <a:pt x="1" y="247"/>
                      <a:pt x="0" y="249"/>
                    </a:cubicBezTo>
                    <a:cubicBezTo>
                      <a:pt x="141" y="249"/>
                      <a:pt x="141" y="249"/>
                      <a:pt x="141" y="249"/>
                    </a:cubicBezTo>
                    <a:cubicBezTo>
                      <a:pt x="139" y="247"/>
                      <a:pt x="137" y="246"/>
                      <a:pt x="134" y="246"/>
                    </a:cubicBezTo>
                    <a:lnTo>
                      <a:pt x="6" y="246"/>
                    </a:lnTo>
                    <a:close/>
                  </a:path>
                </a:pathLst>
              </a:custGeom>
              <a:solidFill>
                <a:schemeClr val="bg1">
                  <a:lumMod val="6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8" name="任意多边形: 形状 67"/>
              <p:cNvSpPr/>
              <p:nvPr/>
            </p:nvSpPr>
            <p:spPr bwMode="auto">
              <a:xfrm>
                <a:off x="4097337" y="439738"/>
                <a:ext cx="555625" cy="3725863"/>
              </a:xfrm>
              <a:custGeom>
                <a:avLst/>
                <a:gdLst>
                  <a:gd name="T0" fmla="*/ 138 w 148"/>
                  <a:gd name="T1" fmla="*/ 663 h 991"/>
                  <a:gd name="T2" fmla="*/ 0 w 148"/>
                  <a:gd name="T3" fmla="*/ 656 h 991"/>
                  <a:gd name="T4" fmla="*/ 142 w 148"/>
                  <a:gd name="T5" fmla="*/ 657 h 991"/>
                  <a:gd name="T6" fmla="*/ 142 w 148"/>
                  <a:gd name="T7" fmla="*/ 739 h 991"/>
                  <a:gd name="T8" fmla="*/ 0 w 148"/>
                  <a:gd name="T9" fmla="*/ 738 h 991"/>
                  <a:gd name="T10" fmla="*/ 138 w 148"/>
                  <a:gd name="T11" fmla="*/ 745 h 991"/>
                  <a:gd name="T12" fmla="*/ 142 w 148"/>
                  <a:gd name="T13" fmla="*/ 739 h 991"/>
                  <a:gd name="T14" fmla="*/ 6 w 148"/>
                  <a:gd name="T15" fmla="*/ 575 h 991"/>
                  <a:gd name="T16" fmla="*/ 10 w 148"/>
                  <a:gd name="T17" fmla="*/ 581 h 991"/>
                  <a:gd name="T18" fmla="*/ 148 w 148"/>
                  <a:gd name="T19" fmla="*/ 574 h 991"/>
                  <a:gd name="T20" fmla="*/ 148 w 148"/>
                  <a:gd name="T21" fmla="*/ 902 h 991"/>
                  <a:gd name="T22" fmla="*/ 6 w 148"/>
                  <a:gd name="T23" fmla="*/ 903 h 991"/>
                  <a:gd name="T24" fmla="*/ 10 w 148"/>
                  <a:gd name="T25" fmla="*/ 909 h 991"/>
                  <a:gd name="T26" fmla="*/ 148 w 148"/>
                  <a:gd name="T27" fmla="*/ 902 h 991"/>
                  <a:gd name="T28" fmla="*/ 6 w 148"/>
                  <a:gd name="T29" fmla="*/ 821 h 991"/>
                  <a:gd name="T30" fmla="*/ 10 w 148"/>
                  <a:gd name="T31" fmla="*/ 827 h 991"/>
                  <a:gd name="T32" fmla="*/ 148 w 148"/>
                  <a:gd name="T33" fmla="*/ 820 h 991"/>
                  <a:gd name="T34" fmla="*/ 10 w 148"/>
                  <a:gd name="T35" fmla="*/ 7 h 991"/>
                  <a:gd name="T36" fmla="*/ 148 w 148"/>
                  <a:gd name="T37" fmla="*/ 0 h 991"/>
                  <a:gd name="T38" fmla="*/ 6 w 148"/>
                  <a:gd name="T39" fmla="*/ 1 h 991"/>
                  <a:gd name="T40" fmla="*/ 10 w 148"/>
                  <a:gd name="T41" fmla="*/ 7 h 991"/>
                  <a:gd name="T42" fmla="*/ 6 w 148"/>
                  <a:gd name="T43" fmla="*/ 493 h 991"/>
                  <a:gd name="T44" fmla="*/ 10 w 148"/>
                  <a:gd name="T45" fmla="*/ 499 h 991"/>
                  <a:gd name="T46" fmla="*/ 148 w 148"/>
                  <a:gd name="T47" fmla="*/ 492 h 991"/>
                  <a:gd name="T48" fmla="*/ 142 w 148"/>
                  <a:gd name="T49" fmla="*/ 83 h 991"/>
                  <a:gd name="T50" fmla="*/ 0 w 148"/>
                  <a:gd name="T51" fmla="*/ 82 h 991"/>
                  <a:gd name="T52" fmla="*/ 138 w 148"/>
                  <a:gd name="T53" fmla="*/ 89 h 991"/>
                  <a:gd name="T54" fmla="*/ 142 w 148"/>
                  <a:gd name="T55" fmla="*/ 83 h 991"/>
                  <a:gd name="T56" fmla="*/ 6 w 148"/>
                  <a:gd name="T57" fmla="*/ 985 h 991"/>
                  <a:gd name="T58" fmla="*/ 10 w 148"/>
                  <a:gd name="T59" fmla="*/ 991 h 991"/>
                  <a:gd name="T60" fmla="*/ 148 w 148"/>
                  <a:gd name="T61" fmla="*/ 984 h 991"/>
                  <a:gd name="T62" fmla="*/ 142 w 148"/>
                  <a:gd name="T63" fmla="*/ 411 h 991"/>
                  <a:gd name="T64" fmla="*/ 0 w 148"/>
                  <a:gd name="T65" fmla="*/ 410 h 991"/>
                  <a:gd name="T66" fmla="*/ 138 w 148"/>
                  <a:gd name="T67" fmla="*/ 417 h 991"/>
                  <a:gd name="T68" fmla="*/ 142 w 148"/>
                  <a:gd name="T69" fmla="*/ 411 h 991"/>
                  <a:gd name="T70" fmla="*/ 6 w 148"/>
                  <a:gd name="T71" fmla="*/ 165 h 991"/>
                  <a:gd name="T72" fmla="*/ 10 w 148"/>
                  <a:gd name="T73" fmla="*/ 171 h 991"/>
                  <a:gd name="T74" fmla="*/ 148 w 148"/>
                  <a:gd name="T75" fmla="*/ 164 h 991"/>
                  <a:gd name="T76" fmla="*/ 142 w 148"/>
                  <a:gd name="T77" fmla="*/ 329 h 991"/>
                  <a:gd name="T78" fmla="*/ 0 w 148"/>
                  <a:gd name="T79" fmla="*/ 328 h 991"/>
                  <a:gd name="T80" fmla="*/ 138 w 148"/>
                  <a:gd name="T81" fmla="*/ 335 h 991"/>
                  <a:gd name="T82" fmla="*/ 142 w 148"/>
                  <a:gd name="T83" fmla="*/ 329 h 991"/>
                  <a:gd name="T84" fmla="*/ 6 w 148"/>
                  <a:gd name="T85" fmla="*/ 247 h 991"/>
                  <a:gd name="T86" fmla="*/ 10 w 148"/>
                  <a:gd name="T87" fmla="*/ 253 h 991"/>
                  <a:gd name="T88" fmla="*/ 148 w 148"/>
                  <a:gd name="T89" fmla="*/ 24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91">
                    <a:moveTo>
                      <a:pt x="148" y="656"/>
                    </a:moveTo>
                    <a:cubicBezTo>
                      <a:pt x="147" y="660"/>
                      <a:pt x="143" y="663"/>
                      <a:pt x="138" y="663"/>
                    </a:cubicBezTo>
                    <a:cubicBezTo>
                      <a:pt x="10" y="663"/>
                      <a:pt x="10" y="663"/>
                      <a:pt x="10" y="663"/>
                    </a:cubicBezTo>
                    <a:cubicBezTo>
                      <a:pt x="5" y="663"/>
                      <a:pt x="2" y="660"/>
                      <a:pt x="0" y="656"/>
                    </a:cubicBezTo>
                    <a:cubicBezTo>
                      <a:pt x="2" y="657"/>
                      <a:pt x="4" y="657"/>
                      <a:pt x="6" y="657"/>
                    </a:cubicBezTo>
                    <a:cubicBezTo>
                      <a:pt x="142" y="657"/>
                      <a:pt x="142" y="657"/>
                      <a:pt x="142" y="657"/>
                    </a:cubicBezTo>
                    <a:cubicBezTo>
                      <a:pt x="144" y="657"/>
                      <a:pt x="146" y="657"/>
                      <a:pt x="148" y="656"/>
                    </a:cubicBezTo>
                    <a:close/>
                    <a:moveTo>
                      <a:pt x="142" y="739"/>
                    </a:moveTo>
                    <a:cubicBezTo>
                      <a:pt x="6" y="739"/>
                      <a:pt x="6" y="739"/>
                      <a:pt x="6" y="739"/>
                    </a:cubicBezTo>
                    <a:cubicBezTo>
                      <a:pt x="4" y="739"/>
                      <a:pt x="2" y="739"/>
                      <a:pt x="0" y="738"/>
                    </a:cubicBezTo>
                    <a:cubicBezTo>
                      <a:pt x="2" y="742"/>
                      <a:pt x="5" y="745"/>
                      <a:pt x="10" y="745"/>
                    </a:cubicBezTo>
                    <a:cubicBezTo>
                      <a:pt x="138" y="745"/>
                      <a:pt x="138" y="745"/>
                      <a:pt x="138" y="745"/>
                    </a:cubicBezTo>
                    <a:cubicBezTo>
                      <a:pt x="143" y="745"/>
                      <a:pt x="147" y="742"/>
                      <a:pt x="148" y="738"/>
                    </a:cubicBezTo>
                    <a:cubicBezTo>
                      <a:pt x="146" y="739"/>
                      <a:pt x="144" y="739"/>
                      <a:pt x="142" y="739"/>
                    </a:cubicBezTo>
                    <a:close/>
                    <a:moveTo>
                      <a:pt x="142" y="575"/>
                    </a:moveTo>
                    <a:cubicBezTo>
                      <a:pt x="6" y="575"/>
                      <a:pt x="6" y="575"/>
                      <a:pt x="6" y="575"/>
                    </a:cubicBezTo>
                    <a:cubicBezTo>
                      <a:pt x="4" y="575"/>
                      <a:pt x="2" y="575"/>
                      <a:pt x="0" y="574"/>
                    </a:cubicBezTo>
                    <a:cubicBezTo>
                      <a:pt x="2" y="578"/>
                      <a:pt x="5" y="581"/>
                      <a:pt x="10" y="581"/>
                    </a:cubicBezTo>
                    <a:cubicBezTo>
                      <a:pt x="138" y="581"/>
                      <a:pt x="138" y="581"/>
                      <a:pt x="138" y="581"/>
                    </a:cubicBezTo>
                    <a:cubicBezTo>
                      <a:pt x="143" y="581"/>
                      <a:pt x="147" y="578"/>
                      <a:pt x="148" y="574"/>
                    </a:cubicBezTo>
                    <a:cubicBezTo>
                      <a:pt x="146" y="575"/>
                      <a:pt x="144" y="575"/>
                      <a:pt x="142" y="575"/>
                    </a:cubicBezTo>
                    <a:close/>
                    <a:moveTo>
                      <a:pt x="148" y="902"/>
                    </a:moveTo>
                    <a:cubicBezTo>
                      <a:pt x="146" y="903"/>
                      <a:pt x="144" y="903"/>
                      <a:pt x="142" y="903"/>
                    </a:cubicBezTo>
                    <a:cubicBezTo>
                      <a:pt x="6" y="903"/>
                      <a:pt x="6" y="903"/>
                      <a:pt x="6" y="903"/>
                    </a:cubicBezTo>
                    <a:cubicBezTo>
                      <a:pt x="4" y="903"/>
                      <a:pt x="2" y="903"/>
                      <a:pt x="0" y="902"/>
                    </a:cubicBezTo>
                    <a:cubicBezTo>
                      <a:pt x="2" y="906"/>
                      <a:pt x="5" y="909"/>
                      <a:pt x="10" y="909"/>
                    </a:cubicBezTo>
                    <a:cubicBezTo>
                      <a:pt x="138" y="909"/>
                      <a:pt x="138" y="909"/>
                      <a:pt x="138" y="909"/>
                    </a:cubicBezTo>
                    <a:cubicBezTo>
                      <a:pt x="143" y="909"/>
                      <a:pt x="147" y="906"/>
                      <a:pt x="148" y="902"/>
                    </a:cubicBezTo>
                    <a:close/>
                    <a:moveTo>
                      <a:pt x="142" y="821"/>
                    </a:moveTo>
                    <a:cubicBezTo>
                      <a:pt x="6" y="821"/>
                      <a:pt x="6" y="821"/>
                      <a:pt x="6" y="821"/>
                    </a:cubicBezTo>
                    <a:cubicBezTo>
                      <a:pt x="4" y="821"/>
                      <a:pt x="2" y="821"/>
                      <a:pt x="0" y="820"/>
                    </a:cubicBezTo>
                    <a:cubicBezTo>
                      <a:pt x="2" y="824"/>
                      <a:pt x="5" y="827"/>
                      <a:pt x="10" y="827"/>
                    </a:cubicBezTo>
                    <a:cubicBezTo>
                      <a:pt x="138" y="827"/>
                      <a:pt x="138" y="827"/>
                      <a:pt x="138" y="827"/>
                    </a:cubicBezTo>
                    <a:cubicBezTo>
                      <a:pt x="143" y="827"/>
                      <a:pt x="147" y="824"/>
                      <a:pt x="148" y="820"/>
                    </a:cubicBezTo>
                    <a:cubicBezTo>
                      <a:pt x="146" y="821"/>
                      <a:pt x="144" y="821"/>
                      <a:pt x="142" y="821"/>
                    </a:cubicBezTo>
                    <a:close/>
                    <a:moveTo>
                      <a:pt x="10" y="7"/>
                    </a:moveTo>
                    <a:cubicBezTo>
                      <a:pt x="138" y="7"/>
                      <a:pt x="138" y="7"/>
                      <a:pt x="138" y="7"/>
                    </a:cubicBezTo>
                    <a:cubicBezTo>
                      <a:pt x="143" y="7"/>
                      <a:pt x="147" y="4"/>
                      <a:pt x="148" y="0"/>
                    </a:cubicBezTo>
                    <a:cubicBezTo>
                      <a:pt x="146" y="1"/>
                      <a:pt x="144" y="1"/>
                      <a:pt x="142" y="1"/>
                    </a:cubicBezTo>
                    <a:cubicBezTo>
                      <a:pt x="6" y="1"/>
                      <a:pt x="6" y="1"/>
                      <a:pt x="6" y="1"/>
                    </a:cubicBezTo>
                    <a:cubicBezTo>
                      <a:pt x="4" y="1"/>
                      <a:pt x="2" y="1"/>
                      <a:pt x="0" y="0"/>
                    </a:cubicBezTo>
                    <a:cubicBezTo>
                      <a:pt x="2" y="4"/>
                      <a:pt x="5" y="7"/>
                      <a:pt x="10" y="7"/>
                    </a:cubicBezTo>
                    <a:close/>
                    <a:moveTo>
                      <a:pt x="142" y="493"/>
                    </a:moveTo>
                    <a:cubicBezTo>
                      <a:pt x="6" y="493"/>
                      <a:pt x="6" y="493"/>
                      <a:pt x="6" y="493"/>
                    </a:cubicBezTo>
                    <a:cubicBezTo>
                      <a:pt x="4" y="493"/>
                      <a:pt x="2" y="493"/>
                      <a:pt x="0" y="492"/>
                    </a:cubicBezTo>
                    <a:cubicBezTo>
                      <a:pt x="2" y="496"/>
                      <a:pt x="5" y="499"/>
                      <a:pt x="10" y="499"/>
                    </a:cubicBezTo>
                    <a:cubicBezTo>
                      <a:pt x="138" y="499"/>
                      <a:pt x="138" y="499"/>
                      <a:pt x="138" y="499"/>
                    </a:cubicBezTo>
                    <a:cubicBezTo>
                      <a:pt x="143" y="499"/>
                      <a:pt x="147" y="496"/>
                      <a:pt x="148" y="492"/>
                    </a:cubicBezTo>
                    <a:cubicBezTo>
                      <a:pt x="146" y="493"/>
                      <a:pt x="144" y="493"/>
                      <a:pt x="142" y="493"/>
                    </a:cubicBezTo>
                    <a:close/>
                    <a:moveTo>
                      <a:pt x="142" y="83"/>
                    </a:moveTo>
                    <a:cubicBezTo>
                      <a:pt x="6" y="83"/>
                      <a:pt x="6" y="83"/>
                      <a:pt x="6" y="83"/>
                    </a:cubicBezTo>
                    <a:cubicBezTo>
                      <a:pt x="4" y="83"/>
                      <a:pt x="2" y="83"/>
                      <a:pt x="0" y="82"/>
                    </a:cubicBezTo>
                    <a:cubicBezTo>
                      <a:pt x="2" y="86"/>
                      <a:pt x="5" y="89"/>
                      <a:pt x="10" y="89"/>
                    </a:cubicBezTo>
                    <a:cubicBezTo>
                      <a:pt x="138" y="89"/>
                      <a:pt x="138" y="89"/>
                      <a:pt x="138" y="89"/>
                    </a:cubicBezTo>
                    <a:cubicBezTo>
                      <a:pt x="143" y="89"/>
                      <a:pt x="147" y="86"/>
                      <a:pt x="148" y="82"/>
                    </a:cubicBezTo>
                    <a:cubicBezTo>
                      <a:pt x="146" y="83"/>
                      <a:pt x="144" y="83"/>
                      <a:pt x="142" y="83"/>
                    </a:cubicBezTo>
                    <a:close/>
                    <a:moveTo>
                      <a:pt x="142" y="985"/>
                    </a:moveTo>
                    <a:cubicBezTo>
                      <a:pt x="6" y="985"/>
                      <a:pt x="6" y="985"/>
                      <a:pt x="6" y="985"/>
                    </a:cubicBezTo>
                    <a:cubicBezTo>
                      <a:pt x="4" y="985"/>
                      <a:pt x="2" y="985"/>
                      <a:pt x="0" y="984"/>
                    </a:cubicBezTo>
                    <a:cubicBezTo>
                      <a:pt x="2" y="988"/>
                      <a:pt x="5" y="991"/>
                      <a:pt x="10" y="991"/>
                    </a:cubicBezTo>
                    <a:cubicBezTo>
                      <a:pt x="138" y="991"/>
                      <a:pt x="138" y="991"/>
                      <a:pt x="138" y="991"/>
                    </a:cubicBezTo>
                    <a:cubicBezTo>
                      <a:pt x="143" y="991"/>
                      <a:pt x="147" y="988"/>
                      <a:pt x="148" y="984"/>
                    </a:cubicBezTo>
                    <a:cubicBezTo>
                      <a:pt x="146" y="985"/>
                      <a:pt x="144" y="985"/>
                      <a:pt x="142" y="985"/>
                    </a:cubicBezTo>
                    <a:close/>
                    <a:moveTo>
                      <a:pt x="142" y="411"/>
                    </a:moveTo>
                    <a:cubicBezTo>
                      <a:pt x="6" y="411"/>
                      <a:pt x="6" y="411"/>
                      <a:pt x="6" y="411"/>
                    </a:cubicBezTo>
                    <a:cubicBezTo>
                      <a:pt x="4" y="411"/>
                      <a:pt x="2" y="411"/>
                      <a:pt x="0" y="410"/>
                    </a:cubicBezTo>
                    <a:cubicBezTo>
                      <a:pt x="2" y="414"/>
                      <a:pt x="5" y="417"/>
                      <a:pt x="10" y="417"/>
                    </a:cubicBezTo>
                    <a:cubicBezTo>
                      <a:pt x="138" y="417"/>
                      <a:pt x="138" y="417"/>
                      <a:pt x="138" y="417"/>
                    </a:cubicBezTo>
                    <a:cubicBezTo>
                      <a:pt x="143" y="417"/>
                      <a:pt x="147" y="414"/>
                      <a:pt x="148" y="410"/>
                    </a:cubicBezTo>
                    <a:cubicBezTo>
                      <a:pt x="146" y="411"/>
                      <a:pt x="144" y="411"/>
                      <a:pt x="142" y="411"/>
                    </a:cubicBezTo>
                    <a:close/>
                    <a:moveTo>
                      <a:pt x="142" y="165"/>
                    </a:moveTo>
                    <a:cubicBezTo>
                      <a:pt x="6" y="165"/>
                      <a:pt x="6" y="165"/>
                      <a:pt x="6" y="165"/>
                    </a:cubicBezTo>
                    <a:cubicBezTo>
                      <a:pt x="4" y="165"/>
                      <a:pt x="2" y="165"/>
                      <a:pt x="0" y="164"/>
                    </a:cubicBezTo>
                    <a:cubicBezTo>
                      <a:pt x="2" y="168"/>
                      <a:pt x="5" y="171"/>
                      <a:pt x="10" y="171"/>
                    </a:cubicBezTo>
                    <a:cubicBezTo>
                      <a:pt x="138" y="171"/>
                      <a:pt x="138" y="171"/>
                      <a:pt x="138" y="171"/>
                    </a:cubicBezTo>
                    <a:cubicBezTo>
                      <a:pt x="143" y="171"/>
                      <a:pt x="147" y="168"/>
                      <a:pt x="148" y="164"/>
                    </a:cubicBezTo>
                    <a:cubicBezTo>
                      <a:pt x="146" y="165"/>
                      <a:pt x="144" y="165"/>
                      <a:pt x="142" y="165"/>
                    </a:cubicBezTo>
                    <a:close/>
                    <a:moveTo>
                      <a:pt x="142" y="329"/>
                    </a:moveTo>
                    <a:cubicBezTo>
                      <a:pt x="6" y="329"/>
                      <a:pt x="6" y="329"/>
                      <a:pt x="6" y="329"/>
                    </a:cubicBezTo>
                    <a:cubicBezTo>
                      <a:pt x="4" y="329"/>
                      <a:pt x="2" y="329"/>
                      <a:pt x="0" y="328"/>
                    </a:cubicBezTo>
                    <a:cubicBezTo>
                      <a:pt x="2" y="332"/>
                      <a:pt x="5" y="335"/>
                      <a:pt x="10" y="335"/>
                    </a:cubicBezTo>
                    <a:cubicBezTo>
                      <a:pt x="138" y="335"/>
                      <a:pt x="138" y="335"/>
                      <a:pt x="138" y="335"/>
                    </a:cubicBezTo>
                    <a:cubicBezTo>
                      <a:pt x="143" y="335"/>
                      <a:pt x="147" y="332"/>
                      <a:pt x="148" y="328"/>
                    </a:cubicBezTo>
                    <a:cubicBezTo>
                      <a:pt x="146" y="329"/>
                      <a:pt x="144" y="329"/>
                      <a:pt x="142" y="329"/>
                    </a:cubicBezTo>
                    <a:close/>
                    <a:moveTo>
                      <a:pt x="142" y="247"/>
                    </a:moveTo>
                    <a:cubicBezTo>
                      <a:pt x="6" y="247"/>
                      <a:pt x="6" y="247"/>
                      <a:pt x="6" y="247"/>
                    </a:cubicBezTo>
                    <a:cubicBezTo>
                      <a:pt x="4" y="247"/>
                      <a:pt x="2" y="247"/>
                      <a:pt x="0" y="246"/>
                    </a:cubicBezTo>
                    <a:cubicBezTo>
                      <a:pt x="2" y="250"/>
                      <a:pt x="5" y="253"/>
                      <a:pt x="10" y="253"/>
                    </a:cubicBezTo>
                    <a:cubicBezTo>
                      <a:pt x="138" y="253"/>
                      <a:pt x="138" y="253"/>
                      <a:pt x="138" y="253"/>
                    </a:cubicBezTo>
                    <a:cubicBezTo>
                      <a:pt x="143" y="253"/>
                      <a:pt x="147" y="250"/>
                      <a:pt x="148" y="246"/>
                    </a:cubicBezTo>
                    <a:cubicBezTo>
                      <a:pt x="146" y="247"/>
                      <a:pt x="144" y="247"/>
                      <a:pt x="142" y="247"/>
                    </a:cubicBezTo>
                    <a:close/>
                  </a:path>
                </a:pathLst>
              </a:custGeom>
              <a:solidFill>
                <a:schemeClr val="tx1">
                  <a:lumMod val="75000"/>
                  <a:lumOff val="25000"/>
                </a:schemeClr>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cxnSp>
          <p:nvCxnSpPr>
            <p:cNvPr id="18" name="直接连接符 17"/>
            <p:cNvCxnSpPr/>
            <p:nvPr/>
          </p:nvCxnSpPr>
          <p:spPr>
            <a:xfrm>
              <a:off x="2808285" y="2130034"/>
              <a:ext cx="2578877" cy="0"/>
            </a:xfrm>
            <a:prstGeom prst="line">
              <a:avLst/>
            </a:prstGeom>
            <a:ln w="3175">
              <a:solidFill>
                <a:srgbClr val="3B476B"/>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808285" y="3519355"/>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808285" y="4937030"/>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6804891" y="2130034"/>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804891" y="3519355"/>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804891" y="4937030"/>
              <a:ext cx="2578877" cy="0"/>
            </a:xfrm>
            <a:prstGeom prst="line">
              <a:avLst/>
            </a:prstGeom>
            <a:ln w="3175">
              <a:solidFill>
                <a:srgbClr val="37415C"/>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4" name="文本框 72"/>
            <p:cNvSpPr txBox="1"/>
            <p:nvPr/>
          </p:nvSpPr>
          <p:spPr>
            <a:xfrm>
              <a:off x="2816873" y="2131276"/>
              <a:ext cx="2400540" cy="436914"/>
            </a:xfrm>
            <a:prstGeom prst="rect">
              <a:avLst/>
            </a:prstGeom>
            <a:noFill/>
          </p:spPr>
          <p:txBody>
            <a:bodyPr wrap="square">
              <a:normAutofit fontScale="95000"/>
            </a:bodyPr>
            <a:lstStyle/>
            <a:p>
              <a:pPr>
                <a:lnSpc>
                  <a:spcPct val="120000"/>
                </a:lnSpc>
              </a:pPr>
              <a:r>
                <a:rPr lang="zh-CN" altLang="en-US" sz="1200" b="1" dirty="0">
                  <a:solidFill>
                    <a:schemeClr val="tx1">
                      <a:lumMod val="75000"/>
                      <a:lumOff val="25000"/>
                    </a:schemeClr>
                  </a:solidFill>
                  <a:latin typeface="微软雅黑" charset="-122"/>
                  <a:ea typeface="微软雅黑" charset="-122"/>
                </a:rPr>
                <a:t>陌生的面孔和陌生的工作环境</a:t>
              </a:r>
            </a:p>
          </p:txBody>
        </p:sp>
        <p:sp>
          <p:nvSpPr>
            <p:cNvPr id="25" name="文本框 73"/>
            <p:cNvSpPr txBox="1"/>
            <p:nvPr/>
          </p:nvSpPr>
          <p:spPr>
            <a:xfrm>
              <a:off x="2815742" y="1712641"/>
              <a:ext cx="2117090" cy="521970"/>
            </a:xfrm>
            <a:prstGeom prst="rect">
              <a:avLst/>
            </a:prstGeom>
            <a:noFill/>
          </p:spPr>
          <p:txBody>
            <a:bodyPr wrap="none">
              <a:normAutofit/>
            </a:bodyPr>
            <a:lstStyle/>
            <a:p>
              <a:pPr algn="l"/>
              <a:r>
                <a:rPr lang="zh-CN" altLang="en-US" sz="1955" b="1" dirty="0">
                  <a:solidFill>
                    <a:schemeClr val="tx1">
                      <a:lumMod val="75000"/>
                      <a:lumOff val="25000"/>
                    </a:schemeClr>
                  </a:solidFill>
                  <a:latin typeface="微软雅黑" charset="-122"/>
                  <a:ea typeface="微软雅黑" charset="-122"/>
                </a:rPr>
                <a:t>工作环境</a:t>
              </a:r>
            </a:p>
          </p:txBody>
        </p:sp>
        <p:sp>
          <p:nvSpPr>
            <p:cNvPr id="26" name="文本框 74"/>
            <p:cNvSpPr txBox="1"/>
            <p:nvPr/>
          </p:nvSpPr>
          <p:spPr>
            <a:xfrm>
              <a:off x="2816873" y="3520592"/>
              <a:ext cx="2621562" cy="436914"/>
            </a:xfrm>
            <a:prstGeom prst="rect">
              <a:avLst/>
            </a:prstGeom>
            <a:noFill/>
          </p:spPr>
          <p:txBody>
            <a:bodyPr wrap="square">
              <a:noAutofit/>
            </a:bodyPr>
            <a:lstStyle/>
            <a:p>
              <a:pPr>
                <a:lnSpc>
                  <a:spcPct val="130000"/>
                </a:lnSpc>
              </a:pPr>
              <a:r>
                <a:rPr lang="zh-CN" altLang="en-US" sz="1100" b="1" dirty="0">
                  <a:solidFill>
                    <a:schemeClr val="tx1">
                      <a:lumMod val="75000"/>
                      <a:lumOff val="25000"/>
                    </a:schemeClr>
                  </a:solidFill>
                  <a:latin typeface="微软雅黑" charset="-122"/>
                  <a:ea typeface="微软雅黑" charset="-122"/>
                </a:rPr>
                <a:t>对新工作是否有能力做好而感到不安，对于新工作的意外事件感到胆怯</a:t>
              </a:r>
            </a:p>
          </p:txBody>
        </p:sp>
        <p:sp>
          <p:nvSpPr>
            <p:cNvPr id="27" name="文本框 75"/>
            <p:cNvSpPr txBox="1"/>
            <p:nvPr/>
          </p:nvSpPr>
          <p:spPr>
            <a:xfrm>
              <a:off x="2815742" y="3094401"/>
              <a:ext cx="2117725" cy="530225"/>
            </a:xfrm>
            <a:prstGeom prst="rect">
              <a:avLst/>
            </a:prstGeom>
            <a:noFill/>
          </p:spPr>
          <p:txBody>
            <a:bodyPr wrap="none">
              <a:normAutofit/>
            </a:bodyPr>
            <a:lstStyle/>
            <a:p>
              <a:pPr algn="l"/>
              <a:r>
                <a:rPr lang="zh-CN" altLang="en-US" sz="1955" b="1" dirty="0">
                  <a:solidFill>
                    <a:schemeClr val="tx1">
                      <a:lumMod val="75000"/>
                      <a:lumOff val="25000"/>
                    </a:schemeClr>
                  </a:solidFill>
                  <a:latin typeface="微软雅黑" charset="-122"/>
                  <a:ea typeface="微软雅黑" charset="-122"/>
                </a:rPr>
                <a:t>工作能力</a:t>
              </a:r>
            </a:p>
          </p:txBody>
        </p:sp>
        <p:sp>
          <p:nvSpPr>
            <p:cNvPr id="28" name="文本框 76"/>
            <p:cNvSpPr txBox="1"/>
            <p:nvPr/>
          </p:nvSpPr>
          <p:spPr>
            <a:xfrm>
              <a:off x="2816873" y="4938267"/>
              <a:ext cx="2400540" cy="436914"/>
            </a:xfrm>
            <a:prstGeom prst="rect">
              <a:avLst/>
            </a:prstGeom>
            <a:noFill/>
          </p:spPr>
          <p:txBody>
            <a:bodyPr wrap="square">
              <a:noAutofit/>
            </a:bodyPr>
            <a:lstStyle/>
            <a:p>
              <a:pPr>
                <a:lnSpc>
                  <a:spcPct val="140000"/>
                </a:lnSpc>
              </a:pPr>
              <a:r>
                <a:rPr lang="zh-CN" altLang="en-US" sz="1100" b="1" dirty="0">
                  <a:solidFill>
                    <a:schemeClr val="tx1">
                      <a:lumMod val="75000"/>
                      <a:lumOff val="25000"/>
                    </a:schemeClr>
                  </a:solidFill>
                  <a:latin typeface="微软雅黑" charset="-122"/>
                  <a:ea typeface="微软雅黑" charset="-122"/>
                </a:rPr>
                <a:t>对新工作有力不从心的感觉，害怕新工作将来的困难很大</a:t>
              </a:r>
            </a:p>
          </p:txBody>
        </p:sp>
        <p:sp>
          <p:nvSpPr>
            <p:cNvPr id="29" name="文本框 77"/>
            <p:cNvSpPr txBox="1"/>
            <p:nvPr/>
          </p:nvSpPr>
          <p:spPr>
            <a:xfrm>
              <a:off x="2815742" y="4534581"/>
              <a:ext cx="2117090" cy="600075"/>
            </a:xfrm>
            <a:prstGeom prst="rect">
              <a:avLst/>
            </a:prstGeom>
            <a:noFill/>
          </p:spPr>
          <p:txBody>
            <a:bodyPr wrap="none">
              <a:normAutofit/>
            </a:bodyPr>
            <a:lstStyle/>
            <a:p>
              <a:pPr algn="l"/>
              <a:r>
                <a:rPr lang="zh-CN" altLang="en-US" sz="1955" b="1" dirty="0">
                  <a:solidFill>
                    <a:schemeClr val="tx1">
                      <a:lumMod val="75000"/>
                      <a:lumOff val="25000"/>
                    </a:schemeClr>
                  </a:solidFill>
                  <a:latin typeface="微软雅黑" charset="-122"/>
                  <a:ea typeface="微软雅黑" charset="-122"/>
                </a:rPr>
                <a:t>工作难度</a:t>
              </a:r>
            </a:p>
          </p:txBody>
        </p:sp>
        <p:sp>
          <p:nvSpPr>
            <p:cNvPr id="30" name="文本框 78"/>
            <p:cNvSpPr txBox="1"/>
            <p:nvPr/>
          </p:nvSpPr>
          <p:spPr>
            <a:xfrm>
              <a:off x="6983228" y="2131276"/>
              <a:ext cx="2400540" cy="436914"/>
            </a:xfrm>
            <a:prstGeom prst="rect">
              <a:avLst/>
            </a:prstGeom>
            <a:noFill/>
          </p:spPr>
          <p:txBody>
            <a:bodyPr wrap="square">
              <a:normAutofit fontScale="95000"/>
            </a:bodyPr>
            <a:lstStyle/>
            <a:p>
              <a:pPr algn="r">
                <a:lnSpc>
                  <a:spcPct val="120000"/>
                </a:lnSpc>
              </a:pPr>
              <a:r>
                <a:rPr lang="zh-CN" altLang="en-US" sz="1100" b="1" dirty="0">
                  <a:solidFill>
                    <a:schemeClr val="tx1">
                      <a:lumMod val="75000"/>
                      <a:lumOff val="25000"/>
                    </a:schemeClr>
                  </a:solidFill>
                  <a:latin typeface="微软雅黑" charset="-122"/>
                  <a:ea typeface="微软雅黑" charset="-122"/>
                </a:rPr>
                <a:t>不熟悉的噪声令人分心</a:t>
              </a:r>
            </a:p>
          </p:txBody>
        </p:sp>
        <p:sp>
          <p:nvSpPr>
            <p:cNvPr id="31" name="文本框 79"/>
            <p:cNvSpPr txBox="1"/>
            <p:nvPr/>
          </p:nvSpPr>
          <p:spPr>
            <a:xfrm>
              <a:off x="6983247" y="1712641"/>
              <a:ext cx="2400300" cy="664845"/>
            </a:xfrm>
            <a:prstGeom prst="rect">
              <a:avLst/>
            </a:prstGeom>
            <a:noFill/>
          </p:spPr>
          <p:txBody>
            <a:bodyPr wrap="none">
              <a:normAutofit/>
            </a:bodyPr>
            <a:lstStyle/>
            <a:p>
              <a:pPr algn="r"/>
              <a:r>
                <a:rPr lang="zh-CN" altLang="en-US" sz="1955" b="1" dirty="0">
                  <a:solidFill>
                    <a:schemeClr val="tx1">
                      <a:lumMod val="75000"/>
                      <a:lumOff val="25000"/>
                    </a:schemeClr>
                  </a:solidFill>
                  <a:latin typeface="微软雅黑" charset="-122"/>
                  <a:ea typeface="微软雅黑" charset="-122"/>
                </a:rPr>
                <a:t>工作环境</a:t>
              </a:r>
            </a:p>
          </p:txBody>
        </p:sp>
        <p:sp>
          <p:nvSpPr>
            <p:cNvPr id="32" name="文本框 80"/>
            <p:cNvSpPr txBox="1"/>
            <p:nvPr/>
          </p:nvSpPr>
          <p:spPr>
            <a:xfrm>
              <a:off x="6983228" y="3520592"/>
              <a:ext cx="2400540" cy="436914"/>
            </a:xfrm>
            <a:prstGeom prst="rect">
              <a:avLst/>
            </a:prstGeom>
            <a:noFill/>
          </p:spPr>
          <p:txBody>
            <a:bodyPr wrap="square">
              <a:normAutofit fontScale="95000"/>
            </a:bodyPr>
            <a:lstStyle/>
            <a:p>
              <a:pPr algn="r">
                <a:lnSpc>
                  <a:spcPct val="120000"/>
                </a:lnSpc>
              </a:pPr>
              <a:r>
                <a:rPr lang="zh-CN" altLang="en-US" sz="1100" b="1" dirty="0">
                  <a:solidFill>
                    <a:schemeClr val="tx1">
                      <a:lumMod val="75000"/>
                      <a:lumOff val="25000"/>
                    </a:schemeClr>
                  </a:solidFill>
                  <a:latin typeface="微软雅黑" charset="-122"/>
                  <a:ea typeface="微软雅黑" charset="-122"/>
                </a:rPr>
                <a:t>不熟悉公司法令规章</a:t>
              </a:r>
            </a:p>
          </p:txBody>
        </p:sp>
        <p:sp>
          <p:nvSpPr>
            <p:cNvPr id="33" name="文本框 81"/>
            <p:cNvSpPr txBox="1"/>
            <p:nvPr/>
          </p:nvSpPr>
          <p:spPr>
            <a:xfrm>
              <a:off x="7615707" y="3127421"/>
              <a:ext cx="1767840" cy="1025525"/>
            </a:xfrm>
            <a:prstGeom prst="rect">
              <a:avLst/>
            </a:prstGeom>
            <a:noFill/>
          </p:spPr>
          <p:txBody>
            <a:bodyPr wrap="none">
              <a:normAutofit/>
            </a:bodyPr>
            <a:lstStyle/>
            <a:p>
              <a:pPr algn="r"/>
              <a:r>
                <a:rPr lang="zh-CN" altLang="en-US" sz="1955" b="1" dirty="0">
                  <a:solidFill>
                    <a:schemeClr val="tx1">
                      <a:lumMod val="75000"/>
                      <a:lumOff val="25000"/>
                    </a:schemeClr>
                  </a:solidFill>
                  <a:latin typeface="微软雅黑" charset="-122"/>
                  <a:ea typeface="微软雅黑" charset="-122"/>
                </a:rPr>
                <a:t>规章制度</a:t>
              </a:r>
            </a:p>
          </p:txBody>
        </p:sp>
        <p:sp>
          <p:nvSpPr>
            <p:cNvPr id="34" name="文本框 82"/>
            <p:cNvSpPr txBox="1"/>
            <p:nvPr/>
          </p:nvSpPr>
          <p:spPr>
            <a:xfrm>
              <a:off x="6983228" y="4938267"/>
              <a:ext cx="2400540" cy="436914"/>
            </a:xfrm>
            <a:prstGeom prst="rect">
              <a:avLst/>
            </a:prstGeom>
            <a:noFill/>
          </p:spPr>
          <p:txBody>
            <a:bodyPr wrap="square">
              <a:normAutofit fontScale="95000"/>
            </a:bodyPr>
            <a:lstStyle/>
            <a:p>
              <a:pPr algn="r">
                <a:lnSpc>
                  <a:spcPct val="120000"/>
                </a:lnSpc>
              </a:pPr>
              <a:r>
                <a:rPr lang="zh-CN" altLang="en-US" sz="1100" b="1" dirty="0">
                  <a:solidFill>
                    <a:schemeClr val="tx1">
                      <a:lumMod val="75000"/>
                      <a:lumOff val="25000"/>
                    </a:schemeClr>
                  </a:solidFill>
                  <a:latin typeface="微软雅黑" charset="-122"/>
                  <a:ea typeface="微软雅黑" charset="-122"/>
                </a:rPr>
                <a:t>不知道所遇的上司属哪种类型</a:t>
              </a:r>
            </a:p>
          </p:txBody>
        </p:sp>
        <p:sp>
          <p:nvSpPr>
            <p:cNvPr id="35" name="文本框 83"/>
            <p:cNvSpPr txBox="1"/>
            <p:nvPr/>
          </p:nvSpPr>
          <p:spPr>
            <a:xfrm>
              <a:off x="6983247" y="4530771"/>
              <a:ext cx="2400300" cy="754380"/>
            </a:xfrm>
            <a:prstGeom prst="rect">
              <a:avLst/>
            </a:prstGeom>
            <a:noFill/>
          </p:spPr>
          <p:txBody>
            <a:bodyPr wrap="none">
              <a:normAutofit/>
            </a:bodyPr>
            <a:lstStyle/>
            <a:p>
              <a:pPr algn="r"/>
              <a:r>
                <a:rPr lang="zh-CN" altLang="en-US" sz="1955" b="1" dirty="0">
                  <a:solidFill>
                    <a:schemeClr val="tx1">
                      <a:lumMod val="75000"/>
                      <a:lumOff val="25000"/>
                    </a:schemeClr>
                  </a:solidFill>
                  <a:latin typeface="微软雅黑" charset="-122"/>
                  <a:ea typeface="微软雅黑" charset="-122"/>
                </a:rPr>
                <a:t>领导性格</a:t>
              </a:r>
            </a:p>
          </p:txBody>
        </p:sp>
        <p:grpSp>
          <p:nvGrpSpPr>
            <p:cNvPr id="36" name="组合 35"/>
            <p:cNvGrpSpPr/>
            <p:nvPr/>
          </p:nvGrpSpPr>
          <p:grpSpPr>
            <a:xfrm>
              <a:off x="1808690" y="3229117"/>
              <a:ext cx="827733" cy="540647"/>
              <a:chOff x="1356518" y="2695642"/>
              <a:chExt cx="620800" cy="405485"/>
            </a:xfrm>
          </p:grpSpPr>
          <p:grpSp>
            <p:nvGrpSpPr>
              <p:cNvPr id="37" name="组合 61"/>
              <p:cNvGrpSpPr/>
              <p:nvPr/>
            </p:nvGrpSpPr>
            <p:grpSpPr>
              <a:xfrm>
                <a:off x="1356518" y="2695642"/>
                <a:ext cx="620800" cy="405485"/>
                <a:chOff x="1588" y="2074863"/>
                <a:chExt cx="627062" cy="409575"/>
              </a:xfrm>
            </p:grpSpPr>
            <p:sp>
              <p:nvSpPr>
                <p:cNvPr id="64" name="任意多边形: 形状 63"/>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5" name="任意多边形: 形状 64"/>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63" name="任意多边形: 形状 62"/>
              <p:cNvSpPr/>
              <p:nvPr/>
            </p:nvSpPr>
            <p:spPr bwMode="auto">
              <a:xfrm>
                <a:off x="1590372" y="2799734"/>
                <a:ext cx="250077" cy="194504"/>
              </a:xfrm>
              <a:custGeom>
                <a:avLst/>
                <a:gdLst>
                  <a:gd name="T0" fmla="*/ 26 w 80"/>
                  <a:gd name="T1" fmla="*/ 35 h 60"/>
                  <a:gd name="T2" fmla="*/ 25 w 80"/>
                  <a:gd name="T3" fmla="*/ 25 h 60"/>
                  <a:gd name="T4" fmla="*/ 12 w 80"/>
                  <a:gd name="T5" fmla="*/ 25 h 60"/>
                  <a:gd name="T6" fmla="*/ 5 w 80"/>
                  <a:gd name="T7" fmla="*/ 35 h 60"/>
                  <a:gd name="T8" fmla="*/ 25 w 80"/>
                  <a:gd name="T9" fmla="*/ 36 h 60"/>
                  <a:gd name="T10" fmla="*/ 24 w 80"/>
                  <a:gd name="T11" fmla="*/ 27 h 60"/>
                  <a:gd name="T12" fmla="*/ 8 w 80"/>
                  <a:gd name="T13" fmla="*/ 34 h 60"/>
                  <a:gd name="T14" fmla="*/ 18 w 80"/>
                  <a:gd name="T15" fmla="*/ 39 h 60"/>
                  <a:gd name="T16" fmla="*/ 13 w 80"/>
                  <a:gd name="T17" fmla="*/ 41 h 60"/>
                  <a:gd name="T18" fmla="*/ 13 w 80"/>
                  <a:gd name="T19" fmla="*/ 38 h 60"/>
                  <a:gd name="T20" fmla="*/ 18 w 80"/>
                  <a:gd name="T21" fmla="*/ 39 h 60"/>
                  <a:gd name="T22" fmla="*/ 73 w 80"/>
                  <a:gd name="T23" fmla="*/ 42 h 60"/>
                  <a:gd name="T24" fmla="*/ 79 w 80"/>
                  <a:gd name="T25" fmla="*/ 20 h 60"/>
                  <a:gd name="T26" fmla="*/ 74 w 80"/>
                  <a:gd name="T27" fmla="*/ 20 h 60"/>
                  <a:gd name="T28" fmla="*/ 53 w 80"/>
                  <a:gd name="T29" fmla="*/ 0 h 60"/>
                  <a:gd name="T30" fmla="*/ 33 w 80"/>
                  <a:gd name="T31" fmla="*/ 13 h 60"/>
                  <a:gd name="T32" fmla="*/ 25 w 80"/>
                  <a:gd name="T33" fmla="*/ 12 h 60"/>
                  <a:gd name="T34" fmla="*/ 25 w 80"/>
                  <a:gd name="T35" fmla="*/ 15 h 60"/>
                  <a:gd name="T36" fmla="*/ 32 w 80"/>
                  <a:gd name="T37" fmla="*/ 21 h 60"/>
                  <a:gd name="T38" fmla="*/ 35 w 80"/>
                  <a:gd name="T39" fmla="*/ 42 h 60"/>
                  <a:gd name="T40" fmla="*/ 55 w 80"/>
                  <a:gd name="T41" fmla="*/ 43 h 60"/>
                  <a:gd name="T42" fmla="*/ 31 w 80"/>
                  <a:gd name="T43" fmla="*/ 45 h 60"/>
                  <a:gd name="T44" fmla="*/ 29 w 80"/>
                  <a:gd name="T45" fmla="*/ 20 h 60"/>
                  <a:gd name="T46" fmla="*/ 9 w 80"/>
                  <a:gd name="T47" fmla="*/ 20 h 60"/>
                  <a:gd name="T48" fmla="*/ 0 w 80"/>
                  <a:gd name="T49" fmla="*/ 35 h 60"/>
                  <a:gd name="T50" fmla="*/ 0 w 80"/>
                  <a:gd name="T51" fmla="*/ 52 h 60"/>
                  <a:gd name="T52" fmla="*/ 8 w 80"/>
                  <a:gd name="T53" fmla="*/ 54 h 60"/>
                  <a:gd name="T54" fmla="*/ 24 w 80"/>
                  <a:gd name="T55" fmla="*/ 54 h 60"/>
                  <a:gd name="T56" fmla="*/ 57 w 80"/>
                  <a:gd name="T57" fmla="*/ 60 h 60"/>
                  <a:gd name="T58" fmla="*/ 75 w 80"/>
                  <a:gd name="T59" fmla="*/ 54 h 60"/>
                  <a:gd name="T60" fmla="*/ 76 w 80"/>
                  <a:gd name="T61" fmla="*/ 46 h 60"/>
                  <a:gd name="T62" fmla="*/ 62 w 80"/>
                  <a:gd name="T63" fmla="*/ 45 h 60"/>
                  <a:gd name="T64" fmla="*/ 72 w 80"/>
                  <a:gd name="T65" fmla="*/ 43 h 60"/>
                  <a:gd name="T66" fmla="*/ 24 w 80"/>
                  <a:gd name="T67" fmla="*/ 51 h 60"/>
                  <a:gd name="T68" fmla="*/ 29 w 80"/>
                  <a:gd name="T69" fmla="*/ 48 h 60"/>
                  <a:gd name="T70" fmla="*/ 49 w 80"/>
                  <a:gd name="T71" fmla="*/ 51 h 60"/>
                  <a:gd name="T72" fmla="*/ 11 w 80"/>
                  <a:gd name="T73" fmla="*/ 23 h 60"/>
                  <a:gd name="T74" fmla="*/ 28 w 80"/>
                  <a:gd name="T75" fmla="*/ 45 h 60"/>
                  <a:gd name="T76" fmla="*/ 16 w 80"/>
                  <a:gd name="T77" fmla="*/ 43 h 60"/>
                  <a:gd name="T78" fmla="*/ 3 w 80"/>
                  <a:gd name="T79" fmla="*/ 45 h 60"/>
                  <a:gd name="T80" fmla="*/ 3 w 80"/>
                  <a:gd name="T81" fmla="*/ 48 h 60"/>
                  <a:gd name="T82" fmla="*/ 8 w 80"/>
                  <a:gd name="T83" fmla="*/ 51 h 60"/>
                  <a:gd name="T84" fmla="*/ 3 w 80"/>
                  <a:gd name="T85" fmla="*/ 48 h 60"/>
                  <a:gd name="T86" fmla="*/ 12 w 80"/>
                  <a:gd name="T87" fmla="*/ 51 h 60"/>
                  <a:gd name="T88" fmla="*/ 21 w 80"/>
                  <a:gd name="T89" fmla="*/ 51 h 60"/>
                  <a:gd name="T90" fmla="*/ 57 w 80"/>
                  <a:gd name="T91" fmla="*/ 56 h 60"/>
                  <a:gd name="T92" fmla="*/ 57 w 80"/>
                  <a:gd name="T93" fmla="*/ 47 h 60"/>
                  <a:gd name="T94" fmla="*/ 57 w 80"/>
                  <a:gd name="T95" fmla="*/ 56 h 60"/>
                  <a:gd name="T96" fmla="*/ 65 w 80"/>
                  <a:gd name="T97" fmla="*/ 51 h 60"/>
                  <a:gd name="T98" fmla="*/ 73 w 80"/>
                  <a:gd name="T99" fmla="*/ 48 h 60"/>
                  <a:gd name="T100" fmla="*/ 54 w 80"/>
                  <a:gd name="T101" fmla="*/ 3 h 60"/>
                  <a:gd name="T102" fmla="*/ 38 w 80"/>
                  <a:gd name="T103" fmla="*/ 20 h 60"/>
                  <a:gd name="T104" fmla="*/ 35 w 80"/>
                  <a:gd name="T105" fmla="*/ 23 h 60"/>
                  <a:gd name="T106" fmla="*/ 71 w 80"/>
                  <a:gd name="T107" fmla="*/ 40 h 60"/>
                  <a:gd name="T108" fmla="*/ 35 w 80"/>
                  <a:gd name="T10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60">
                    <a:moveTo>
                      <a:pt x="25" y="36"/>
                    </a:moveTo>
                    <a:cubicBezTo>
                      <a:pt x="25" y="36"/>
                      <a:pt x="26" y="35"/>
                      <a:pt x="26" y="35"/>
                    </a:cubicBezTo>
                    <a:cubicBezTo>
                      <a:pt x="26" y="26"/>
                      <a:pt x="26" y="26"/>
                      <a:pt x="26" y="26"/>
                    </a:cubicBezTo>
                    <a:cubicBezTo>
                      <a:pt x="26" y="25"/>
                      <a:pt x="25" y="25"/>
                      <a:pt x="25" y="25"/>
                    </a:cubicBezTo>
                    <a:cubicBezTo>
                      <a:pt x="13" y="25"/>
                      <a:pt x="13" y="25"/>
                      <a:pt x="13" y="25"/>
                    </a:cubicBezTo>
                    <a:cubicBezTo>
                      <a:pt x="13" y="25"/>
                      <a:pt x="13" y="25"/>
                      <a:pt x="12" y="25"/>
                    </a:cubicBezTo>
                    <a:cubicBezTo>
                      <a:pt x="5" y="34"/>
                      <a:pt x="5" y="34"/>
                      <a:pt x="5" y="34"/>
                    </a:cubicBezTo>
                    <a:cubicBezTo>
                      <a:pt x="5" y="34"/>
                      <a:pt x="5" y="35"/>
                      <a:pt x="5" y="35"/>
                    </a:cubicBezTo>
                    <a:cubicBezTo>
                      <a:pt x="6" y="36"/>
                      <a:pt x="6" y="36"/>
                      <a:pt x="6" y="36"/>
                    </a:cubicBezTo>
                    <a:lnTo>
                      <a:pt x="25" y="36"/>
                    </a:lnTo>
                    <a:close/>
                    <a:moveTo>
                      <a:pt x="14" y="27"/>
                    </a:moveTo>
                    <a:cubicBezTo>
                      <a:pt x="24" y="27"/>
                      <a:pt x="24" y="27"/>
                      <a:pt x="24" y="27"/>
                    </a:cubicBezTo>
                    <a:cubicBezTo>
                      <a:pt x="24" y="34"/>
                      <a:pt x="24" y="34"/>
                      <a:pt x="24" y="34"/>
                    </a:cubicBezTo>
                    <a:cubicBezTo>
                      <a:pt x="8" y="34"/>
                      <a:pt x="8" y="34"/>
                      <a:pt x="8" y="34"/>
                    </a:cubicBezTo>
                    <a:lnTo>
                      <a:pt x="14" y="27"/>
                    </a:lnTo>
                    <a:close/>
                    <a:moveTo>
                      <a:pt x="18" y="39"/>
                    </a:moveTo>
                    <a:cubicBezTo>
                      <a:pt x="18" y="40"/>
                      <a:pt x="17" y="41"/>
                      <a:pt x="16" y="41"/>
                    </a:cubicBezTo>
                    <a:cubicBezTo>
                      <a:pt x="13" y="41"/>
                      <a:pt x="13" y="41"/>
                      <a:pt x="13" y="41"/>
                    </a:cubicBezTo>
                    <a:cubicBezTo>
                      <a:pt x="12" y="41"/>
                      <a:pt x="12" y="40"/>
                      <a:pt x="12" y="39"/>
                    </a:cubicBezTo>
                    <a:cubicBezTo>
                      <a:pt x="12" y="38"/>
                      <a:pt x="12" y="38"/>
                      <a:pt x="13" y="38"/>
                    </a:cubicBezTo>
                    <a:cubicBezTo>
                      <a:pt x="16" y="38"/>
                      <a:pt x="16" y="38"/>
                      <a:pt x="16" y="38"/>
                    </a:cubicBezTo>
                    <a:cubicBezTo>
                      <a:pt x="17" y="38"/>
                      <a:pt x="18" y="38"/>
                      <a:pt x="18" y="39"/>
                    </a:cubicBezTo>
                    <a:close/>
                    <a:moveTo>
                      <a:pt x="72" y="43"/>
                    </a:moveTo>
                    <a:cubicBezTo>
                      <a:pt x="73" y="43"/>
                      <a:pt x="73" y="43"/>
                      <a:pt x="73" y="42"/>
                    </a:cubicBezTo>
                    <a:cubicBezTo>
                      <a:pt x="80" y="21"/>
                      <a:pt x="80" y="21"/>
                      <a:pt x="80" y="21"/>
                    </a:cubicBezTo>
                    <a:cubicBezTo>
                      <a:pt x="80" y="21"/>
                      <a:pt x="80" y="21"/>
                      <a:pt x="79" y="20"/>
                    </a:cubicBezTo>
                    <a:cubicBezTo>
                      <a:pt x="79" y="20"/>
                      <a:pt x="79" y="20"/>
                      <a:pt x="78" y="20"/>
                    </a:cubicBezTo>
                    <a:cubicBezTo>
                      <a:pt x="74" y="20"/>
                      <a:pt x="74" y="20"/>
                      <a:pt x="74" y="20"/>
                    </a:cubicBezTo>
                    <a:cubicBezTo>
                      <a:pt x="55" y="0"/>
                      <a:pt x="55" y="0"/>
                      <a:pt x="55" y="0"/>
                    </a:cubicBezTo>
                    <a:cubicBezTo>
                      <a:pt x="55" y="0"/>
                      <a:pt x="54" y="0"/>
                      <a:pt x="53" y="0"/>
                    </a:cubicBezTo>
                    <a:cubicBezTo>
                      <a:pt x="34" y="19"/>
                      <a:pt x="34" y="19"/>
                      <a:pt x="34" y="19"/>
                    </a:cubicBezTo>
                    <a:cubicBezTo>
                      <a:pt x="33" y="13"/>
                      <a:pt x="33" y="13"/>
                      <a:pt x="33" y="13"/>
                    </a:cubicBezTo>
                    <a:cubicBezTo>
                      <a:pt x="33" y="12"/>
                      <a:pt x="33" y="12"/>
                      <a:pt x="32" y="12"/>
                    </a:cubicBezTo>
                    <a:cubicBezTo>
                      <a:pt x="25" y="12"/>
                      <a:pt x="25" y="12"/>
                      <a:pt x="25" y="12"/>
                    </a:cubicBezTo>
                    <a:cubicBezTo>
                      <a:pt x="24" y="12"/>
                      <a:pt x="23" y="13"/>
                      <a:pt x="23" y="13"/>
                    </a:cubicBezTo>
                    <a:cubicBezTo>
                      <a:pt x="23" y="14"/>
                      <a:pt x="24" y="15"/>
                      <a:pt x="25" y="15"/>
                    </a:cubicBezTo>
                    <a:cubicBezTo>
                      <a:pt x="31" y="15"/>
                      <a:pt x="31" y="15"/>
                      <a:pt x="31" y="15"/>
                    </a:cubicBezTo>
                    <a:cubicBezTo>
                      <a:pt x="32" y="21"/>
                      <a:pt x="32" y="21"/>
                      <a:pt x="32" y="21"/>
                    </a:cubicBezTo>
                    <a:cubicBezTo>
                      <a:pt x="32" y="21"/>
                      <a:pt x="32" y="21"/>
                      <a:pt x="32" y="21"/>
                    </a:cubicBezTo>
                    <a:cubicBezTo>
                      <a:pt x="35" y="42"/>
                      <a:pt x="35" y="42"/>
                      <a:pt x="35" y="42"/>
                    </a:cubicBezTo>
                    <a:cubicBezTo>
                      <a:pt x="35" y="43"/>
                      <a:pt x="36" y="43"/>
                      <a:pt x="36" y="43"/>
                    </a:cubicBezTo>
                    <a:cubicBezTo>
                      <a:pt x="55" y="43"/>
                      <a:pt x="55" y="43"/>
                      <a:pt x="55" y="43"/>
                    </a:cubicBezTo>
                    <a:cubicBezTo>
                      <a:pt x="54" y="43"/>
                      <a:pt x="53" y="44"/>
                      <a:pt x="52" y="45"/>
                    </a:cubicBezTo>
                    <a:cubicBezTo>
                      <a:pt x="31" y="45"/>
                      <a:pt x="31" y="45"/>
                      <a:pt x="31" y="45"/>
                    </a:cubicBezTo>
                    <a:cubicBezTo>
                      <a:pt x="31" y="21"/>
                      <a:pt x="31" y="21"/>
                      <a:pt x="31" y="21"/>
                    </a:cubicBezTo>
                    <a:cubicBezTo>
                      <a:pt x="31" y="20"/>
                      <a:pt x="30" y="20"/>
                      <a:pt x="29" y="20"/>
                    </a:cubicBezTo>
                    <a:cubicBezTo>
                      <a:pt x="11" y="20"/>
                      <a:pt x="11" y="20"/>
                      <a:pt x="11" y="20"/>
                    </a:cubicBezTo>
                    <a:cubicBezTo>
                      <a:pt x="10" y="20"/>
                      <a:pt x="10" y="20"/>
                      <a:pt x="9" y="20"/>
                    </a:cubicBezTo>
                    <a:cubicBezTo>
                      <a:pt x="0" y="34"/>
                      <a:pt x="0" y="34"/>
                      <a:pt x="0" y="34"/>
                    </a:cubicBezTo>
                    <a:cubicBezTo>
                      <a:pt x="0" y="34"/>
                      <a:pt x="0" y="34"/>
                      <a:pt x="0" y="35"/>
                    </a:cubicBezTo>
                    <a:cubicBezTo>
                      <a:pt x="0" y="46"/>
                      <a:pt x="0" y="46"/>
                      <a:pt x="0" y="46"/>
                    </a:cubicBezTo>
                    <a:cubicBezTo>
                      <a:pt x="0" y="52"/>
                      <a:pt x="0" y="52"/>
                      <a:pt x="0" y="52"/>
                    </a:cubicBezTo>
                    <a:cubicBezTo>
                      <a:pt x="0" y="53"/>
                      <a:pt x="0" y="54"/>
                      <a:pt x="1" y="54"/>
                    </a:cubicBezTo>
                    <a:cubicBezTo>
                      <a:pt x="8" y="54"/>
                      <a:pt x="8" y="54"/>
                      <a:pt x="8" y="54"/>
                    </a:cubicBezTo>
                    <a:cubicBezTo>
                      <a:pt x="9" y="57"/>
                      <a:pt x="13" y="60"/>
                      <a:pt x="16" y="60"/>
                    </a:cubicBezTo>
                    <a:cubicBezTo>
                      <a:pt x="20" y="60"/>
                      <a:pt x="23" y="57"/>
                      <a:pt x="24" y="54"/>
                    </a:cubicBezTo>
                    <a:cubicBezTo>
                      <a:pt x="49" y="54"/>
                      <a:pt x="49" y="54"/>
                      <a:pt x="49" y="54"/>
                    </a:cubicBezTo>
                    <a:cubicBezTo>
                      <a:pt x="50" y="57"/>
                      <a:pt x="53" y="60"/>
                      <a:pt x="57" y="60"/>
                    </a:cubicBezTo>
                    <a:cubicBezTo>
                      <a:pt x="61" y="60"/>
                      <a:pt x="64" y="57"/>
                      <a:pt x="65" y="54"/>
                    </a:cubicBezTo>
                    <a:cubicBezTo>
                      <a:pt x="75" y="54"/>
                      <a:pt x="75" y="54"/>
                      <a:pt x="75" y="54"/>
                    </a:cubicBezTo>
                    <a:cubicBezTo>
                      <a:pt x="75" y="54"/>
                      <a:pt x="76" y="53"/>
                      <a:pt x="76" y="52"/>
                    </a:cubicBezTo>
                    <a:cubicBezTo>
                      <a:pt x="76" y="46"/>
                      <a:pt x="76" y="46"/>
                      <a:pt x="76" y="46"/>
                    </a:cubicBezTo>
                    <a:cubicBezTo>
                      <a:pt x="76" y="45"/>
                      <a:pt x="75" y="45"/>
                      <a:pt x="75" y="45"/>
                    </a:cubicBezTo>
                    <a:cubicBezTo>
                      <a:pt x="62" y="45"/>
                      <a:pt x="62" y="45"/>
                      <a:pt x="62" y="45"/>
                    </a:cubicBezTo>
                    <a:cubicBezTo>
                      <a:pt x="61" y="44"/>
                      <a:pt x="60" y="43"/>
                      <a:pt x="59" y="43"/>
                    </a:cubicBezTo>
                    <a:lnTo>
                      <a:pt x="72" y="43"/>
                    </a:lnTo>
                    <a:close/>
                    <a:moveTo>
                      <a:pt x="49" y="51"/>
                    </a:moveTo>
                    <a:cubicBezTo>
                      <a:pt x="24" y="51"/>
                      <a:pt x="24" y="51"/>
                      <a:pt x="24" y="51"/>
                    </a:cubicBezTo>
                    <a:cubicBezTo>
                      <a:pt x="24" y="50"/>
                      <a:pt x="24" y="49"/>
                      <a:pt x="24" y="48"/>
                    </a:cubicBezTo>
                    <a:cubicBezTo>
                      <a:pt x="29" y="48"/>
                      <a:pt x="29" y="48"/>
                      <a:pt x="29" y="48"/>
                    </a:cubicBezTo>
                    <a:cubicBezTo>
                      <a:pt x="49" y="48"/>
                      <a:pt x="49" y="48"/>
                      <a:pt x="49" y="48"/>
                    </a:cubicBezTo>
                    <a:cubicBezTo>
                      <a:pt x="49" y="49"/>
                      <a:pt x="49" y="50"/>
                      <a:pt x="49" y="51"/>
                    </a:cubicBezTo>
                    <a:close/>
                    <a:moveTo>
                      <a:pt x="3" y="35"/>
                    </a:moveTo>
                    <a:cubicBezTo>
                      <a:pt x="11" y="23"/>
                      <a:pt x="11" y="23"/>
                      <a:pt x="11" y="23"/>
                    </a:cubicBezTo>
                    <a:cubicBezTo>
                      <a:pt x="28" y="23"/>
                      <a:pt x="28" y="23"/>
                      <a:pt x="28" y="23"/>
                    </a:cubicBezTo>
                    <a:cubicBezTo>
                      <a:pt x="28" y="45"/>
                      <a:pt x="28" y="45"/>
                      <a:pt x="28" y="45"/>
                    </a:cubicBezTo>
                    <a:cubicBezTo>
                      <a:pt x="21" y="45"/>
                      <a:pt x="21" y="45"/>
                      <a:pt x="21" y="45"/>
                    </a:cubicBezTo>
                    <a:cubicBezTo>
                      <a:pt x="20" y="44"/>
                      <a:pt x="18" y="43"/>
                      <a:pt x="16" y="43"/>
                    </a:cubicBezTo>
                    <a:cubicBezTo>
                      <a:pt x="14" y="43"/>
                      <a:pt x="13" y="44"/>
                      <a:pt x="11" y="45"/>
                    </a:cubicBezTo>
                    <a:cubicBezTo>
                      <a:pt x="3" y="45"/>
                      <a:pt x="3" y="45"/>
                      <a:pt x="3" y="45"/>
                    </a:cubicBezTo>
                    <a:lnTo>
                      <a:pt x="3" y="35"/>
                    </a:lnTo>
                    <a:close/>
                    <a:moveTo>
                      <a:pt x="3" y="48"/>
                    </a:moveTo>
                    <a:cubicBezTo>
                      <a:pt x="9" y="48"/>
                      <a:pt x="9" y="48"/>
                      <a:pt x="9" y="48"/>
                    </a:cubicBezTo>
                    <a:cubicBezTo>
                      <a:pt x="8" y="49"/>
                      <a:pt x="8" y="50"/>
                      <a:pt x="8" y="51"/>
                    </a:cubicBezTo>
                    <a:cubicBezTo>
                      <a:pt x="3" y="51"/>
                      <a:pt x="3" y="51"/>
                      <a:pt x="3" y="51"/>
                    </a:cubicBezTo>
                    <a:lnTo>
                      <a:pt x="3" y="48"/>
                    </a:lnTo>
                    <a:close/>
                    <a:moveTo>
                      <a:pt x="16" y="56"/>
                    </a:moveTo>
                    <a:cubicBezTo>
                      <a:pt x="14" y="56"/>
                      <a:pt x="12" y="54"/>
                      <a:pt x="12" y="51"/>
                    </a:cubicBezTo>
                    <a:cubicBezTo>
                      <a:pt x="12" y="49"/>
                      <a:pt x="14" y="47"/>
                      <a:pt x="16" y="47"/>
                    </a:cubicBezTo>
                    <a:cubicBezTo>
                      <a:pt x="19" y="47"/>
                      <a:pt x="21" y="49"/>
                      <a:pt x="21" y="51"/>
                    </a:cubicBezTo>
                    <a:cubicBezTo>
                      <a:pt x="21" y="54"/>
                      <a:pt x="19" y="56"/>
                      <a:pt x="16" y="56"/>
                    </a:cubicBezTo>
                    <a:close/>
                    <a:moveTo>
                      <a:pt x="57" y="56"/>
                    </a:moveTo>
                    <a:cubicBezTo>
                      <a:pt x="55" y="56"/>
                      <a:pt x="53" y="54"/>
                      <a:pt x="53" y="51"/>
                    </a:cubicBezTo>
                    <a:cubicBezTo>
                      <a:pt x="53" y="49"/>
                      <a:pt x="55" y="47"/>
                      <a:pt x="57" y="47"/>
                    </a:cubicBezTo>
                    <a:cubicBezTo>
                      <a:pt x="59" y="47"/>
                      <a:pt x="61" y="49"/>
                      <a:pt x="61" y="51"/>
                    </a:cubicBezTo>
                    <a:cubicBezTo>
                      <a:pt x="61" y="54"/>
                      <a:pt x="59" y="56"/>
                      <a:pt x="57" y="56"/>
                    </a:cubicBezTo>
                    <a:close/>
                    <a:moveTo>
                      <a:pt x="73" y="51"/>
                    </a:moveTo>
                    <a:cubicBezTo>
                      <a:pt x="65" y="51"/>
                      <a:pt x="65" y="51"/>
                      <a:pt x="65" y="51"/>
                    </a:cubicBezTo>
                    <a:cubicBezTo>
                      <a:pt x="65" y="50"/>
                      <a:pt x="65" y="49"/>
                      <a:pt x="64" y="48"/>
                    </a:cubicBezTo>
                    <a:cubicBezTo>
                      <a:pt x="73" y="48"/>
                      <a:pt x="73" y="48"/>
                      <a:pt x="73" y="48"/>
                    </a:cubicBezTo>
                    <a:lnTo>
                      <a:pt x="73" y="51"/>
                    </a:lnTo>
                    <a:close/>
                    <a:moveTo>
                      <a:pt x="54" y="3"/>
                    </a:moveTo>
                    <a:cubicBezTo>
                      <a:pt x="70" y="20"/>
                      <a:pt x="70" y="20"/>
                      <a:pt x="70" y="20"/>
                    </a:cubicBezTo>
                    <a:cubicBezTo>
                      <a:pt x="38" y="20"/>
                      <a:pt x="38" y="20"/>
                      <a:pt x="38" y="20"/>
                    </a:cubicBezTo>
                    <a:lnTo>
                      <a:pt x="54" y="3"/>
                    </a:lnTo>
                    <a:close/>
                    <a:moveTo>
                      <a:pt x="35" y="23"/>
                    </a:moveTo>
                    <a:cubicBezTo>
                      <a:pt x="76" y="23"/>
                      <a:pt x="76" y="23"/>
                      <a:pt x="76" y="23"/>
                    </a:cubicBezTo>
                    <a:cubicBezTo>
                      <a:pt x="71" y="40"/>
                      <a:pt x="71" y="40"/>
                      <a:pt x="71" y="40"/>
                    </a:cubicBezTo>
                    <a:cubicBezTo>
                      <a:pt x="38" y="40"/>
                      <a:pt x="38" y="40"/>
                      <a:pt x="38" y="40"/>
                    </a:cubicBezTo>
                    <a:lnTo>
                      <a:pt x="35" y="23"/>
                    </a:ln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39" name="组合 36"/>
            <p:cNvGrpSpPr/>
            <p:nvPr/>
          </p:nvGrpSpPr>
          <p:grpSpPr>
            <a:xfrm>
              <a:off x="9673745" y="4621991"/>
              <a:ext cx="827733" cy="540645"/>
              <a:chOff x="7255309" y="3740298"/>
              <a:chExt cx="620800" cy="405484"/>
            </a:xfrm>
          </p:grpSpPr>
          <p:grpSp>
            <p:nvGrpSpPr>
              <p:cNvPr id="41" name="组合 57"/>
              <p:cNvGrpSpPr/>
              <p:nvPr/>
            </p:nvGrpSpPr>
            <p:grpSpPr>
              <a:xfrm flipH="1">
                <a:off x="7255309" y="3740298"/>
                <a:ext cx="620800" cy="405484"/>
                <a:chOff x="1588" y="2074863"/>
                <a:chExt cx="627062" cy="409575"/>
              </a:xfrm>
            </p:grpSpPr>
            <p:sp>
              <p:nvSpPr>
                <p:cNvPr id="2" name="任意多边形: 形状 59"/>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1" name="任意多边形: 形状 60"/>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38" name="任意多边形: 形状 58"/>
              <p:cNvSpPr/>
              <p:nvPr/>
            </p:nvSpPr>
            <p:spPr bwMode="auto">
              <a:xfrm>
                <a:off x="7403295" y="3860271"/>
                <a:ext cx="227583" cy="194504"/>
              </a:xfrm>
              <a:custGeom>
                <a:avLst/>
                <a:gdLst>
                  <a:gd name="T0" fmla="*/ 64 w 73"/>
                  <a:gd name="T1" fmla="*/ 20 h 60"/>
                  <a:gd name="T2" fmla="*/ 65 w 73"/>
                  <a:gd name="T3" fmla="*/ 7 h 60"/>
                  <a:gd name="T4" fmla="*/ 54 w 73"/>
                  <a:gd name="T5" fmla="*/ 6 h 60"/>
                  <a:gd name="T6" fmla="*/ 48 w 73"/>
                  <a:gd name="T7" fmla="*/ 19 h 60"/>
                  <a:gd name="T8" fmla="*/ 50 w 73"/>
                  <a:gd name="T9" fmla="*/ 12 h 60"/>
                  <a:gd name="T10" fmla="*/ 63 w 73"/>
                  <a:gd name="T11" fmla="*/ 8 h 60"/>
                  <a:gd name="T12" fmla="*/ 50 w 73"/>
                  <a:gd name="T13" fmla="*/ 18 h 60"/>
                  <a:gd name="T14" fmla="*/ 72 w 73"/>
                  <a:gd name="T15" fmla="*/ 0 h 60"/>
                  <a:gd name="T16" fmla="*/ 42 w 73"/>
                  <a:gd name="T17" fmla="*/ 12 h 60"/>
                  <a:gd name="T18" fmla="*/ 22 w 73"/>
                  <a:gd name="T19" fmla="*/ 23 h 60"/>
                  <a:gd name="T20" fmla="*/ 23 w 73"/>
                  <a:gd name="T21" fmla="*/ 17 h 60"/>
                  <a:gd name="T22" fmla="*/ 24 w 73"/>
                  <a:gd name="T23" fmla="*/ 11 h 60"/>
                  <a:gd name="T24" fmla="*/ 10 w 73"/>
                  <a:gd name="T25" fmla="*/ 9 h 60"/>
                  <a:gd name="T26" fmla="*/ 9 w 73"/>
                  <a:gd name="T27" fmla="*/ 15 h 60"/>
                  <a:gd name="T28" fmla="*/ 12 w 73"/>
                  <a:gd name="T29" fmla="*/ 17 h 60"/>
                  <a:gd name="T30" fmla="*/ 6 w 73"/>
                  <a:gd name="T31" fmla="*/ 23 h 60"/>
                  <a:gd name="T32" fmla="*/ 4 w 73"/>
                  <a:gd name="T33" fmla="*/ 38 h 60"/>
                  <a:gd name="T34" fmla="*/ 0 w 73"/>
                  <a:gd name="T35" fmla="*/ 39 h 60"/>
                  <a:gd name="T36" fmla="*/ 1 w 73"/>
                  <a:gd name="T37" fmla="*/ 47 h 60"/>
                  <a:gd name="T38" fmla="*/ 9 w 73"/>
                  <a:gd name="T39" fmla="*/ 49 h 60"/>
                  <a:gd name="T40" fmla="*/ 31 w 73"/>
                  <a:gd name="T41" fmla="*/ 49 h 60"/>
                  <a:gd name="T42" fmla="*/ 43 w 73"/>
                  <a:gd name="T43" fmla="*/ 47 h 60"/>
                  <a:gd name="T44" fmla="*/ 72 w 73"/>
                  <a:gd name="T45" fmla="*/ 47 h 60"/>
                  <a:gd name="T46" fmla="*/ 73 w 73"/>
                  <a:gd name="T47" fmla="*/ 45 h 60"/>
                  <a:gd name="T48" fmla="*/ 72 w 73"/>
                  <a:gd name="T49" fmla="*/ 0 h 60"/>
                  <a:gd name="T50" fmla="*/ 3 w 73"/>
                  <a:gd name="T51" fmla="*/ 44 h 60"/>
                  <a:gd name="T52" fmla="*/ 4 w 73"/>
                  <a:gd name="T53" fmla="*/ 41 h 60"/>
                  <a:gd name="T54" fmla="*/ 27 w 73"/>
                  <a:gd name="T55" fmla="*/ 26 h 60"/>
                  <a:gd name="T56" fmla="*/ 36 w 73"/>
                  <a:gd name="T57" fmla="*/ 32 h 60"/>
                  <a:gd name="T58" fmla="*/ 27 w 73"/>
                  <a:gd name="T59" fmla="*/ 26 h 60"/>
                  <a:gd name="T60" fmla="*/ 21 w 73"/>
                  <a:gd name="T61" fmla="*/ 12 h 60"/>
                  <a:gd name="T62" fmla="*/ 12 w 73"/>
                  <a:gd name="T63" fmla="*/ 14 h 60"/>
                  <a:gd name="T64" fmla="*/ 19 w 73"/>
                  <a:gd name="T65" fmla="*/ 17 h 60"/>
                  <a:gd name="T66" fmla="*/ 15 w 73"/>
                  <a:gd name="T67" fmla="*/ 23 h 60"/>
                  <a:gd name="T68" fmla="*/ 19 w 73"/>
                  <a:gd name="T69" fmla="*/ 17 h 60"/>
                  <a:gd name="T70" fmla="*/ 12 w 73"/>
                  <a:gd name="T71" fmla="*/ 49 h 60"/>
                  <a:gd name="T72" fmla="*/ 28 w 73"/>
                  <a:gd name="T73" fmla="*/ 49 h 60"/>
                  <a:gd name="T74" fmla="*/ 42 w 73"/>
                  <a:gd name="T75" fmla="*/ 44 h 60"/>
                  <a:gd name="T76" fmla="*/ 20 w 73"/>
                  <a:gd name="T77" fmla="*/ 38 h 60"/>
                  <a:gd name="T78" fmla="*/ 10 w 73"/>
                  <a:gd name="T79" fmla="*/ 39 h 60"/>
                  <a:gd name="T80" fmla="*/ 7 w 73"/>
                  <a:gd name="T81" fmla="*/ 38 h 60"/>
                  <a:gd name="T82" fmla="*/ 24 w 73"/>
                  <a:gd name="T83" fmla="*/ 26 h 60"/>
                  <a:gd name="T84" fmla="*/ 25 w 73"/>
                  <a:gd name="T85" fmla="*/ 35 h 60"/>
                  <a:gd name="T86" fmla="*/ 39 w 73"/>
                  <a:gd name="T87" fmla="*/ 34 h 60"/>
                  <a:gd name="T88" fmla="*/ 42 w 73"/>
                  <a:gd name="T89" fmla="*/ 26 h 60"/>
                  <a:gd name="T90" fmla="*/ 54 w 73"/>
                  <a:gd name="T91" fmla="*/ 3 h 60"/>
                  <a:gd name="T92" fmla="*/ 70 w 73"/>
                  <a:gd name="T93" fmla="*/ 39 h 60"/>
                  <a:gd name="T94" fmla="*/ 45 w 73"/>
                  <a:gd name="T95" fmla="*/ 39 h 60"/>
                  <a:gd name="T96" fmla="*/ 54 w 73"/>
                  <a:gd name="T97" fmla="*/ 3 h 60"/>
                  <a:gd name="T98" fmla="*/ 46 w 73"/>
                  <a:gd name="T99" fmla="*/ 45 h 60"/>
                  <a:gd name="T100" fmla="*/ 69 w 73"/>
                  <a:gd name="T101" fmla="*/ 45 h 60"/>
                  <a:gd name="T102" fmla="*/ 58 w 73"/>
                  <a:gd name="T103" fmla="*/ 41 h 60"/>
                  <a:gd name="T104" fmla="*/ 58 w 73"/>
                  <a:gd name="T105" fmla="*/ 49 h 60"/>
                  <a:gd name="T106" fmla="*/ 58 w 73"/>
                  <a:gd name="T107" fmla="*/ 41 h 60"/>
                  <a:gd name="T108" fmla="*/ 55 w 73"/>
                  <a:gd name="T109" fmla="*/ 45 h 60"/>
                  <a:gd name="T110" fmla="*/ 60 w 73"/>
                  <a:gd name="T111" fmla="*/ 45 h 60"/>
                  <a:gd name="T112" fmla="*/ 20 w 73"/>
                  <a:gd name="T113" fmla="*/ 44 h 60"/>
                  <a:gd name="T114" fmla="*/ 20 w 73"/>
                  <a:gd name="T115" fmla="*/ 53 h 60"/>
                  <a:gd name="T116" fmla="*/ 20 w 73"/>
                  <a:gd name="T117" fmla="*/ 44 h 60"/>
                  <a:gd name="T118" fmla="*/ 17 w 73"/>
                  <a:gd name="T119" fmla="*/ 48 h 60"/>
                  <a:gd name="T120" fmla="*/ 22 w 73"/>
                  <a:gd name="T12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0">
                    <a:moveTo>
                      <a:pt x="49" y="20"/>
                    </a:moveTo>
                    <a:cubicBezTo>
                      <a:pt x="64" y="20"/>
                      <a:pt x="64" y="20"/>
                      <a:pt x="64" y="20"/>
                    </a:cubicBezTo>
                    <a:cubicBezTo>
                      <a:pt x="65" y="20"/>
                      <a:pt x="65" y="19"/>
                      <a:pt x="65" y="19"/>
                    </a:cubicBezTo>
                    <a:cubicBezTo>
                      <a:pt x="65" y="7"/>
                      <a:pt x="65" y="7"/>
                      <a:pt x="65" y="7"/>
                    </a:cubicBezTo>
                    <a:cubicBezTo>
                      <a:pt x="65" y="6"/>
                      <a:pt x="65" y="6"/>
                      <a:pt x="64" y="6"/>
                    </a:cubicBezTo>
                    <a:cubicBezTo>
                      <a:pt x="54" y="6"/>
                      <a:pt x="54" y="6"/>
                      <a:pt x="54" y="6"/>
                    </a:cubicBezTo>
                    <a:cubicBezTo>
                      <a:pt x="51" y="6"/>
                      <a:pt x="48" y="9"/>
                      <a:pt x="48" y="12"/>
                    </a:cubicBezTo>
                    <a:cubicBezTo>
                      <a:pt x="48" y="19"/>
                      <a:pt x="48" y="19"/>
                      <a:pt x="48" y="19"/>
                    </a:cubicBezTo>
                    <a:cubicBezTo>
                      <a:pt x="48" y="19"/>
                      <a:pt x="48" y="20"/>
                      <a:pt x="49" y="20"/>
                    </a:cubicBezTo>
                    <a:close/>
                    <a:moveTo>
                      <a:pt x="50" y="12"/>
                    </a:moveTo>
                    <a:cubicBezTo>
                      <a:pt x="50" y="10"/>
                      <a:pt x="52" y="8"/>
                      <a:pt x="54" y="8"/>
                    </a:cubicBezTo>
                    <a:cubicBezTo>
                      <a:pt x="63" y="8"/>
                      <a:pt x="63" y="8"/>
                      <a:pt x="63" y="8"/>
                    </a:cubicBezTo>
                    <a:cubicBezTo>
                      <a:pt x="63" y="18"/>
                      <a:pt x="63" y="18"/>
                      <a:pt x="63" y="18"/>
                    </a:cubicBezTo>
                    <a:cubicBezTo>
                      <a:pt x="50" y="18"/>
                      <a:pt x="50" y="18"/>
                      <a:pt x="50" y="18"/>
                    </a:cubicBezTo>
                    <a:lnTo>
                      <a:pt x="50" y="12"/>
                    </a:lnTo>
                    <a:close/>
                    <a:moveTo>
                      <a:pt x="72" y="0"/>
                    </a:moveTo>
                    <a:cubicBezTo>
                      <a:pt x="54" y="0"/>
                      <a:pt x="54" y="0"/>
                      <a:pt x="54" y="0"/>
                    </a:cubicBezTo>
                    <a:cubicBezTo>
                      <a:pt x="47" y="0"/>
                      <a:pt x="42" y="5"/>
                      <a:pt x="42" y="12"/>
                    </a:cubicBezTo>
                    <a:cubicBezTo>
                      <a:pt x="42" y="23"/>
                      <a:pt x="42" y="23"/>
                      <a:pt x="42" y="23"/>
                    </a:cubicBezTo>
                    <a:cubicBezTo>
                      <a:pt x="22" y="23"/>
                      <a:pt x="22" y="23"/>
                      <a:pt x="22" y="23"/>
                    </a:cubicBezTo>
                    <a:cubicBezTo>
                      <a:pt x="22" y="17"/>
                      <a:pt x="22" y="17"/>
                      <a:pt x="22" y="17"/>
                    </a:cubicBezTo>
                    <a:cubicBezTo>
                      <a:pt x="23" y="17"/>
                      <a:pt x="23" y="17"/>
                      <a:pt x="23" y="17"/>
                    </a:cubicBezTo>
                    <a:cubicBezTo>
                      <a:pt x="23" y="17"/>
                      <a:pt x="24" y="16"/>
                      <a:pt x="24" y="15"/>
                    </a:cubicBezTo>
                    <a:cubicBezTo>
                      <a:pt x="24" y="11"/>
                      <a:pt x="24" y="11"/>
                      <a:pt x="24" y="11"/>
                    </a:cubicBezTo>
                    <a:cubicBezTo>
                      <a:pt x="24" y="10"/>
                      <a:pt x="23" y="9"/>
                      <a:pt x="23" y="9"/>
                    </a:cubicBezTo>
                    <a:cubicBezTo>
                      <a:pt x="10" y="9"/>
                      <a:pt x="10" y="9"/>
                      <a:pt x="10" y="9"/>
                    </a:cubicBezTo>
                    <a:cubicBezTo>
                      <a:pt x="10" y="9"/>
                      <a:pt x="9" y="10"/>
                      <a:pt x="9" y="11"/>
                    </a:cubicBezTo>
                    <a:cubicBezTo>
                      <a:pt x="9" y="15"/>
                      <a:pt x="9" y="15"/>
                      <a:pt x="9" y="15"/>
                    </a:cubicBezTo>
                    <a:cubicBezTo>
                      <a:pt x="9" y="16"/>
                      <a:pt x="10" y="17"/>
                      <a:pt x="10" y="17"/>
                    </a:cubicBezTo>
                    <a:cubicBezTo>
                      <a:pt x="12" y="17"/>
                      <a:pt x="12" y="17"/>
                      <a:pt x="12" y="17"/>
                    </a:cubicBezTo>
                    <a:cubicBezTo>
                      <a:pt x="12" y="23"/>
                      <a:pt x="12" y="23"/>
                      <a:pt x="12" y="23"/>
                    </a:cubicBezTo>
                    <a:cubicBezTo>
                      <a:pt x="6" y="23"/>
                      <a:pt x="6" y="23"/>
                      <a:pt x="6" y="23"/>
                    </a:cubicBezTo>
                    <a:cubicBezTo>
                      <a:pt x="5" y="23"/>
                      <a:pt x="4" y="24"/>
                      <a:pt x="4" y="25"/>
                    </a:cubicBezTo>
                    <a:cubicBezTo>
                      <a:pt x="4" y="38"/>
                      <a:pt x="4" y="38"/>
                      <a:pt x="4" y="38"/>
                    </a:cubicBezTo>
                    <a:cubicBezTo>
                      <a:pt x="1" y="38"/>
                      <a:pt x="1" y="38"/>
                      <a:pt x="1" y="38"/>
                    </a:cubicBezTo>
                    <a:cubicBezTo>
                      <a:pt x="1" y="38"/>
                      <a:pt x="0" y="38"/>
                      <a:pt x="0" y="39"/>
                    </a:cubicBezTo>
                    <a:cubicBezTo>
                      <a:pt x="0" y="45"/>
                      <a:pt x="0" y="45"/>
                      <a:pt x="0" y="45"/>
                    </a:cubicBezTo>
                    <a:cubicBezTo>
                      <a:pt x="0" y="46"/>
                      <a:pt x="1" y="47"/>
                      <a:pt x="1" y="47"/>
                    </a:cubicBezTo>
                    <a:cubicBezTo>
                      <a:pt x="9" y="47"/>
                      <a:pt x="9" y="47"/>
                      <a:pt x="9" y="47"/>
                    </a:cubicBezTo>
                    <a:cubicBezTo>
                      <a:pt x="9" y="47"/>
                      <a:pt x="9" y="48"/>
                      <a:pt x="9" y="49"/>
                    </a:cubicBezTo>
                    <a:cubicBezTo>
                      <a:pt x="9" y="55"/>
                      <a:pt x="14" y="60"/>
                      <a:pt x="20" y="60"/>
                    </a:cubicBezTo>
                    <a:cubicBezTo>
                      <a:pt x="26" y="60"/>
                      <a:pt x="31" y="55"/>
                      <a:pt x="31" y="49"/>
                    </a:cubicBezTo>
                    <a:cubicBezTo>
                      <a:pt x="31" y="48"/>
                      <a:pt x="30" y="47"/>
                      <a:pt x="30" y="47"/>
                    </a:cubicBezTo>
                    <a:cubicBezTo>
                      <a:pt x="43" y="47"/>
                      <a:pt x="43" y="47"/>
                      <a:pt x="43" y="47"/>
                    </a:cubicBezTo>
                    <a:cubicBezTo>
                      <a:pt x="44" y="54"/>
                      <a:pt x="50" y="59"/>
                      <a:pt x="58" y="59"/>
                    </a:cubicBezTo>
                    <a:cubicBezTo>
                      <a:pt x="65" y="59"/>
                      <a:pt x="71" y="54"/>
                      <a:pt x="72" y="47"/>
                    </a:cubicBezTo>
                    <a:cubicBezTo>
                      <a:pt x="72" y="47"/>
                      <a:pt x="72" y="47"/>
                      <a:pt x="72" y="47"/>
                    </a:cubicBezTo>
                    <a:cubicBezTo>
                      <a:pt x="73" y="47"/>
                      <a:pt x="73" y="46"/>
                      <a:pt x="73" y="45"/>
                    </a:cubicBezTo>
                    <a:cubicBezTo>
                      <a:pt x="73" y="1"/>
                      <a:pt x="73" y="1"/>
                      <a:pt x="73" y="1"/>
                    </a:cubicBezTo>
                    <a:cubicBezTo>
                      <a:pt x="73" y="0"/>
                      <a:pt x="73" y="0"/>
                      <a:pt x="72" y="0"/>
                    </a:cubicBezTo>
                    <a:close/>
                    <a:moveTo>
                      <a:pt x="4" y="44"/>
                    </a:moveTo>
                    <a:cubicBezTo>
                      <a:pt x="3" y="44"/>
                      <a:pt x="3" y="44"/>
                      <a:pt x="3" y="44"/>
                    </a:cubicBezTo>
                    <a:cubicBezTo>
                      <a:pt x="3" y="41"/>
                      <a:pt x="3" y="41"/>
                      <a:pt x="3" y="41"/>
                    </a:cubicBezTo>
                    <a:cubicBezTo>
                      <a:pt x="4" y="41"/>
                      <a:pt x="4" y="41"/>
                      <a:pt x="4" y="41"/>
                    </a:cubicBezTo>
                    <a:lnTo>
                      <a:pt x="4" y="44"/>
                    </a:lnTo>
                    <a:close/>
                    <a:moveTo>
                      <a:pt x="27" y="26"/>
                    </a:moveTo>
                    <a:cubicBezTo>
                      <a:pt x="36" y="26"/>
                      <a:pt x="36" y="26"/>
                      <a:pt x="36" y="26"/>
                    </a:cubicBezTo>
                    <a:cubicBezTo>
                      <a:pt x="36" y="32"/>
                      <a:pt x="36" y="32"/>
                      <a:pt x="36" y="32"/>
                    </a:cubicBezTo>
                    <a:cubicBezTo>
                      <a:pt x="27" y="32"/>
                      <a:pt x="27" y="32"/>
                      <a:pt x="27" y="32"/>
                    </a:cubicBezTo>
                    <a:lnTo>
                      <a:pt x="27" y="26"/>
                    </a:lnTo>
                    <a:close/>
                    <a:moveTo>
                      <a:pt x="12" y="12"/>
                    </a:moveTo>
                    <a:cubicBezTo>
                      <a:pt x="21" y="12"/>
                      <a:pt x="21" y="12"/>
                      <a:pt x="21" y="12"/>
                    </a:cubicBezTo>
                    <a:cubicBezTo>
                      <a:pt x="21" y="14"/>
                      <a:pt x="21" y="14"/>
                      <a:pt x="21" y="14"/>
                    </a:cubicBezTo>
                    <a:cubicBezTo>
                      <a:pt x="12" y="14"/>
                      <a:pt x="12" y="14"/>
                      <a:pt x="12" y="14"/>
                    </a:cubicBezTo>
                    <a:lnTo>
                      <a:pt x="12" y="12"/>
                    </a:lnTo>
                    <a:close/>
                    <a:moveTo>
                      <a:pt x="19" y="17"/>
                    </a:moveTo>
                    <a:cubicBezTo>
                      <a:pt x="19" y="23"/>
                      <a:pt x="19" y="23"/>
                      <a:pt x="19" y="23"/>
                    </a:cubicBezTo>
                    <a:cubicBezTo>
                      <a:pt x="15" y="23"/>
                      <a:pt x="15" y="23"/>
                      <a:pt x="15" y="23"/>
                    </a:cubicBezTo>
                    <a:cubicBezTo>
                      <a:pt x="15" y="17"/>
                      <a:pt x="15" y="17"/>
                      <a:pt x="15" y="17"/>
                    </a:cubicBezTo>
                    <a:lnTo>
                      <a:pt x="19" y="17"/>
                    </a:lnTo>
                    <a:close/>
                    <a:moveTo>
                      <a:pt x="20" y="57"/>
                    </a:moveTo>
                    <a:cubicBezTo>
                      <a:pt x="15" y="57"/>
                      <a:pt x="12" y="53"/>
                      <a:pt x="12" y="49"/>
                    </a:cubicBezTo>
                    <a:cubicBezTo>
                      <a:pt x="12" y="44"/>
                      <a:pt x="15" y="41"/>
                      <a:pt x="20" y="41"/>
                    </a:cubicBezTo>
                    <a:cubicBezTo>
                      <a:pt x="24" y="41"/>
                      <a:pt x="28" y="44"/>
                      <a:pt x="28" y="49"/>
                    </a:cubicBezTo>
                    <a:cubicBezTo>
                      <a:pt x="28" y="53"/>
                      <a:pt x="24" y="57"/>
                      <a:pt x="20" y="57"/>
                    </a:cubicBezTo>
                    <a:close/>
                    <a:moveTo>
                      <a:pt x="42" y="44"/>
                    </a:moveTo>
                    <a:cubicBezTo>
                      <a:pt x="29" y="44"/>
                      <a:pt x="29" y="44"/>
                      <a:pt x="29" y="44"/>
                    </a:cubicBezTo>
                    <a:cubicBezTo>
                      <a:pt x="27" y="40"/>
                      <a:pt x="24" y="38"/>
                      <a:pt x="20" y="38"/>
                    </a:cubicBezTo>
                    <a:cubicBezTo>
                      <a:pt x="16" y="38"/>
                      <a:pt x="12" y="40"/>
                      <a:pt x="10" y="43"/>
                    </a:cubicBezTo>
                    <a:cubicBezTo>
                      <a:pt x="10" y="39"/>
                      <a:pt x="10" y="39"/>
                      <a:pt x="10" y="39"/>
                    </a:cubicBezTo>
                    <a:cubicBezTo>
                      <a:pt x="10" y="38"/>
                      <a:pt x="10" y="38"/>
                      <a:pt x="9" y="38"/>
                    </a:cubicBezTo>
                    <a:cubicBezTo>
                      <a:pt x="7" y="38"/>
                      <a:pt x="7" y="38"/>
                      <a:pt x="7" y="38"/>
                    </a:cubicBezTo>
                    <a:cubicBezTo>
                      <a:pt x="7" y="26"/>
                      <a:pt x="7" y="26"/>
                      <a:pt x="7" y="26"/>
                    </a:cubicBezTo>
                    <a:cubicBezTo>
                      <a:pt x="24" y="26"/>
                      <a:pt x="24" y="26"/>
                      <a:pt x="24" y="26"/>
                    </a:cubicBezTo>
                    <a:cubicBezTo>
                      <a:pt x="24" y="34"/>
                      <a:pt x="24" y="34"/>
                      <a:pt x="24" y="34"/>
                    </a:cubicBezTo>
                    <a:cubicBezTo>
                      <a:pt x="24" y="34"/>
                      <a:pt x="25" y="35"/>
                      <a:pt x="25" y="35"/>
                    </a:cubicBezTo>
                    <a:cubicBezTo>
                      <a:pt x="37" y="35"/>
                      <a:pt x="37" y="35"/>
                      <a:pt x="37" y="35"/>
                    </a:cubicBezTo>
                    <a:cubicBezTo>
                      <a:pt x="38" y="35"/>
                      <a:pt x="39" y="34"/>
                      <a:pt x="39" y="34"/>
                    </a:cubicBezTo>
                    <a:cubicBezTo>
                      <a:pt x="39" y="26"/>
                      <a:pt x="39" y="26"/>
                      <a:pt x="39" y="26"/>
                    </a:cubicBezTo>
                    <a:cubicBezTo>
                      <a:pt x="42" y="26"/>
                      <a:pt x="42" y="26"/>
                      <a:pt x="42" y="26"/>
                    </a:cubicBezTo>
                    <a:lnTo>
                      <a:pt x="42" y="44"/>
                    </a:lnTo>
                    <a:close/>
                    <a:moveTo>
                      <a:pt x="54" y="3"/>
                    </a:moveTo>
                    <a:cubicBezTo>
                      <a:pt x="70" y="3"/>
                      <a:pt x="70" y="3"/>
                      <a:pt x="70" y="3"/>
                    </a:cubicBezTo>
                    <a:cubicBezTo>
                      <a:pt x="70" y="39"/>
                      <a:pt x="70" y="39"/>
                      <a:pt x="70" y="39"/>
                    </a:cubicBezTo>
                    <a:cubicBezTo>
                      <a:pt x="68" y="34"/>
                      <a:pt x="63" y="31"/>
                      <a:pt x="58" y="31"/>
                    </a:cubicBezTo>
                    <a:cubicBezTo>
                      <a:pt x="52" y="31"/>
                      <a:pt x="47" y="34"/>
                      <a:pt x="45" y="39"/>
                    </a:cubicBezTo>
                    <a:cubicBezTo>
                      <a:pt x="45" y="12"/>
                      <a:pt x="45" y="12"/>
                      <a:pt x="45" y="12"/>
                    </a:cubicBezTo>
                    <a:cubicBezTo>
                      <a:pt x="45" y="7"/>
                      <a:pt x="49" y="3"/>
                      <a:pt x="54" y="3"/>
                    </a:cubicBezTo>
                    <a:close/>
                    <a:moveTo>
                      <a:pt x="58" y="56"/>
                    </a:moveTo>
                    <a:cubicBezTo>
                      <a:pt x="51" y="56"/>
                      <a:pt x="46" y="51"/>
                      <a:pt x="46" y="45"/>
                    </a:cubicBezTo>
                    <a:cubicBezTo>
                      <a:pt x="46" y="39"/>
                      <a:pt x="51" y="34"/>
                      <a:pt x="58" y="34"/>
                    </a:cubicBezTo>
                    <a:cubicBezTo>
                      <a:pt x="64" y="34"/>
                      <a:pt x="69" y="39"/>
                      <a:pt x="69" y="45"/>
                    </a:cubicBezTo>
                    <a:cubicBezTo>
                      <a:pt x="69" y="51"/>
                      <a:pt x="64" y="56"/>
                      <a:pt x="58" y="56"/>
                    </a:cubicBezTo>
                    <a:close/>
                    <a:moveTo>
                      <a:pt x="58" y="41"/>
                    </a:moveTo>
                    <a:cubicBezTo>
                      <a:pt x="55" y="41"/>
                      <a:pt x="53" y="43"/>
                      <a:pt x="53" y="45"/>
                    </a:cubicBezTo>
                    <a:cubicBezTo>
                      <a:pt x="53" y="47"/>
                      <a:pt x="55" y="49"/>
                      <a:pt x="58" y="49"/>
                    </a:cubicBezTo>
                    <a:cubicBezTo>
                      <a:pt x="60" y="49"/>
                      <a:pt x="62" y="47"/>
                      <a:pt x="62" y="45"/>
                    </a:cubicBezTo>
                    <a:cubicBezTo>
                      <a:pt x="62" y="43"/>
                      <a:pt x="60" y="41"/>
                      <a:pt x="58" y="41"/>
                    </a:cubicBezTo>
                    <a:close/>
                    <a:moveTo>
                      <a:pt x="58" y="47"/>
                    </a:moveTo>
                    <a:cubicBezTo>
                      <a:pt x="56" y="47"/>
                      <a:pt x="55" y="46"/>
                      <a:pt x="55" y="45"/>
                    </a:cubicBezTo>
                    <a:cubicBezTo>
                      <a:pt x="55" y="44"/>
                      <a:pt x="56" y="43"/>
                      <a:pt x="58" y="43"/>
                    </a:cubicBezTo>
                    <a:cubicBezTo>
                      <a:pt x="59" y="43"/>
                      <a:pt x="60" y="44"/>
                      <a:pt x="60" y="45"/>
                    </a:cubicBezTo>
                    <a:cubicBezTo>
                      <a:pt x="60" y="46"/>
                      <a:pt x="59" y="47"/>
                      <a:pt x="58" y="47"/>
                    </a:cubicBezTo>
                    <a:close/>
                    <a:moveTo>
                      <a:pt x="20" y="44"/>
                    </a:moveTo>
                    <a:cubicBezTo>
                      <a:pt x="17" y="44"/>
                      <a:pt x="15" y="46"/>
                      <a:pt x="15" y="48"/>
                    </a:cubicBezTo>
                    <a:cubicBezTo>
                      <a:pt x="15" y="51"/>
                      <a:pt x="17" y="53"/>
                      <a:pt x="20" y="53"/>
                    </a:cubicBezTo>
                    <a:cubicBezTo>
                      <a:pt x="22" y="53"/>
                      <a:pt x="24" y="51"/>
                      <a:pt x="24" y="48"/>
                    </a:cubicBezTo>
                    <a:cubicBezTo>
                      <a:pt x="24" y="46"/>
                      <a:pt x="22" y="44"/>
                      <a:pt x="20" y="44"/>
                    </a:cubicBezTo>
                    <a:close/>
                    <a:moveTo>
                      <a:pt x="20" y="51"/>
                    </a:moveTo>
                    <a:cubicBezTo>
                      <a:pt x="18" y="51"/>
                      <a:pt x="17" y="50"/>
                      <a:pt x="17" y="48"/>
                    </a:cubicBezTo>
                    <a:cubicBezTo>
                      <a:pt x="17" y="47"/>
                      <a:pt x="18" y="46"/>
                      <a:pt x="20" y="46"/>
                    </a:cubicBezTo>
                    <a:cubicBezTo>
                      <a:pt x="21" y="46"/>
                      <a:pt x="22" y="47"/>
                      <a:pt x="22" y="48"/>
                    </a:cubicBezTo>
                    <a:cubicBezTo>
                      <a:pt x="22" y="50"/>
                      <a:pt x="21" y="51"/>
                      <a:pt x="20" y="51"/>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42" name="组合 38"/>
            <p:cNvGrpSpPr/>
            <p:nvPr/>
          </p:nvGrpSpPr>
          <p:grpSpPr>
            <a:xfrm>
              <a:off x="9559909" y="3229111"/>
              <a:ext cx="827733" cy="540645"/>
              <a:chOff x="7169932" y="2695638"/>
              <a:chExt cx="620800" cy="405484"/>
            </a:xfrm>
          </p:grpSpPr>
          <p:grpSp>
            <p:nvGrpSpPr>
              <p:cNvPr id="43" name="组合 53"/>
              <p:cNvGrpSpPr/>
              <p:nvPr/>
            </p:nvGrpSpPr>
            <p:grpSpPr>
              <a:xfrm flipH="1">
                <a:off x="7169932" y="2695638"/>
                <a:ext cx="620800" cy="405484"/>
                <a:chOff x="1588" y="2074863"/>
                <a:chExt cx="627062" cy="409575"/>
              </a:xfrm>
            </p:grpSpPr>
            <p:sp>
              <p:nvSpPr>
                <p:cNvPr id="40" name="任意多边形: 形状 55"/>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7" name="任意多边形: 形状 56"/>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55" name="任意多边形: 形状 54"/>
              <p:cNvSpPr/>
              <p:nvPr/>
            </p:nvSpPr>
            <p:spPr bwMode="auto">
              <a:xfrm>
                <a:off x="7310824" y="2799734"/>
                <a:ext cx="243461" cy="194504"/>
              </a:xfrm>
              <a:custGeom>
                <a:avLst/>
                <a:gdLst>
                  <a:gd name="T0" fmla="*/ 62 w 78"/>
                  <a:gd name="T1" fmla="*/ 44 h 60"/>
                  <a:gd name="T2" fmla="*/ 61 w 78"/>
                  <a:gd name="T3" fmla="*/ 34 h 60"/>
                  <a:gd name="T4" fmla="*/ 76 w 78"/>
                  <a:gd name="T5" fmla="*/ 19 h 60"/>
                  <a:gd name="T6" fmla="*/ 70 w 78"/>
                  <a:gd name="T7" fmla="*/ 10 h 60"/>
                  <a:gd name="T8" fmla="*/ 49 w 78"/>
                  <a:gd name="T9" fmla="*/ 1 h 60"/>
                  <a:gd name="T10" fmla="*/ 31 w 78"/>
                  <a:gd name="T11" fmla="*/ 1 h 60"/>
                  <a:gd name="T12" fmla="*/ 47 w 78"/>
                  <a:gd name="T13" fmla="*/ 13 h 60"/>
                  <a:gd name="T14" fmla="*/ 65 w 78"/>
                  <a:gd name="T15" fmla="*/ 13 h 60"/>
                  <a:gd name="T16" fmla="*/ 43 w 78"/>
                  <a:gd name="T17" fmla="*/ 27 h 60"/>
                  <a:gd name="T18" fmla="*/ 43 w 78"/>
                  <a:gd name="T19" fmla="*/ 32 h 60"/>
                  <a:gd name="T20" fmla="*/ 39 w 78"/>
                  <a:gd name="T21" fmla="*/ 35 h 60"/>
                  <a:gd name="T22" fmla="*/ 52 w 78"/>
                  <a:gd name="T23" fmla="*/ 45 h 60"/>
                  <a:gd name="T24" fmla="*/ 31 w 78"/>
                  <a:gd name="T25" fmla="*/ 21 h 60"/>
                  <a:gd name="T26" fmla="*/ 10 w 78"/>
                  <a:gd name="T27" fmla="*/ 20 h 60"/>
                  <a:gd name="T28" fmla="*/ 0 w 78"/>
                  <a:gd name="T29" fmla="*/ 46 h 60"/>
                  <a:gd name="T30" fmla="*/ 9 w 78"/>
                  <a:gd name="T31" fmla="*/ 54 h 60"/>
                  <a:gd name="T32" fmla="*/ 49 w 78"/>
                  <a:gd name="T33" fmla="*/ 54 h 60"/>
                  <a:gd name="T34" fmla="*/ 75 w 78"/>
                  <a:gd name="T35" fmla="*/ 54 h 60"/>
                  <a:gd name="T36" fmla="*/ 75 w 78"/>
                  <a:gd name="T37" fmla="*/ 45 h 60"/>
                  <a:gd name="T38" fmla="*/ 34 w 78"/>
                  <a:gd name="T39" fmla="*/ 3 h 60"/>
                  <a:gd name="T40" fmla="*/ 53 w 78"/>
                  <a:gd name="T41" fmla="*/ 33 h 60"/>
                  <a:gd name="T42" fmla="*/ 54 w 78"/>
                  <a:gd name="T43" fmla="*/ 33 h 60"/>
                  <a:gd name="T44" fmla="*/ 72 w 78"/>
                  <a:gd name="T45" fmla="*/ 17 h 60"/>
                  <a:gd name="T46" fmla="*/ 71 w 78"/>
                  <a:gd name="T47" fmla="*/ 13 h 60"/>
                  <a:gd name="T48" fmla="*/ 74 w 78"/>
                  <a:gd name="T49" fmla="*/ 14 h 60"/>
                  <a:gd name="T50" fmla="*/ 59 w 78"/>
                  <a:gd name="T51" fmla="*/ 28 h 60"/>
                  <a:gd name="T52" fmla="*/ 68 w 78"/>
                  <a:gd name="T53" fmla="*/ 15 h 60"/>
                  <a:gd name="T54" fmla="*/ 53 w 78"/>
                  <a:gd name="T55" fmla="*/ 25 h 60"/>
                  <a:gd name="T56" fmla="*/ 46 w 78"/>
                  <a:gd name="T57" fmla="*/ 30 h 60"/>
                  <a:gd name="T58" fmla="*/ 42 w 78"/>
                  <a:gd name="T59" fmla="*/ 37 h 60"/>
                  <a:gd name="T60" fmla="*/ 42 w 78"/>
                  <a:gd name="T61" fmla="*/ 42 h 60"/>
                  <a:gd name="T62" fmla="*/ 25 w 78"/>
                  <a:gd name="T63" fmla="*/ 51 h 60"/>
                  <a:gd name="T64" fmla="*/ 50 w 78"/>
                  <a:gd name="T65" fmla="*/ 48 h 60"/>
                  <a:gd name="T66" fmla="*/ 12 w 78"/>
                  <a:gd name="T67" fmla="*/ 23 h 60"/>
                  <a:gd name="T68" fmla="*/ 22 w 78"/>
                  <a:gd name="T69" fmla="*/ 45 h 60"/>
                  <a:gd name="T70" fmla="*/ 3 w 78"/>
                  <a:gd name="T71" fmla="*/ 45 h 60"/>
                  <a:gd name="T72" fmla="*/ 9 w 78"/>
                  <a:gd name="T73" fmla="*/ 48 h 60"/>
                  <a:gd name="T74" fmla="*/ 3 w 78"/>
                  <a:gd name="T75" fmla="*/ 48 h 60"/>
                  <a:gd name="T76" fmla="*/ 17 w 78"/>
                  <a:gd name="T77" fmla="*/ 47 h 60"/>
                  <a:gd name="T78" fmla="*/ 57 w 78"/>
                  <a:gd name="T79" fmla="*/ 56 h 60"/>
                  <a:gd name="T80" fmla="*/ 62 w 78"/>
                  <a:gd name="T81" fmla="*/ 51 h 60"/>
                  <a:gd name="T82" fmla="*/ 66 w 78"/>
                  <a:gd name="T83" fmla="*/ 51 h 60"/>
                  <a:gd name="T84" fmla="*/ 73 w 78"/>
                  <a:gd name="T85" fmla="*/ 51 h 60"/>
                  <a:gd name="T86" fmla="*/ 26 w 78"/>
                  <a:gd name="T87" fmla="*/ 26 h 60"/>
                  <a:gd name="T88" fmla="*/ 13 w 78"/>
                  <a:gd name="T89" fmla="*/ 25 h 60"/>
                  <a:gd name="T90" fmla="*/ 7 w 78"/>
                  <a:gd name="T91" fmla="*/ 36 h 60"/>
                  <a:gd name="T92" fmla="*/ 24 w 78"/>
                  <a:gd name="T93" fmla="*/ 27 h 60"/>
                  <a:gd name="T94" fmla="*/ 14 w 78"/>
                  <a:gd name="T95" fmla="*/ 27 h 60"/>
                  <a:gd name="T96" fmla="*/ 13 w 78"/>
                  <a:gd name="T97" fmla="*/ 41 h 60"/>
                  <a:gd name="T98" fmla="*/ 17 w 78"/>
                  <a:gd name="T99"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0">
                    <a:moveTo>
                      <a:pt x="75" y="45"/>
                    </a:moveTo>
                    <a:cubicBezTo>
                      <a:pt x="62" y="45"/>
                      <a:pt x="62" y="45"/>
                      <a:pt x="62" y="45"/>
                    </a:cubicBezTo>
                    <a:cubicBezTo>
                      <a:pt x="62" y="45"/>
                      <a:pt x="62" y="44"/>
                      <a:pt x="62" y="44"/>
                    </a:cubicBezTo>
                    <a:cubicBezTo>
                      <a:pt x="63" y="44"/>
                      <a:pt x="63" y="44"/>
                      <a:pt x="63" y="43"/>
                    </a:cubicBezTo>
                    <a:cubicBezTo>
                      <a:pt x="63" y="35"/>
                      <a:pt x="63" y="35"/>
                      <a:pt x="63" y="35"/>
                    </a:cubicBezTo>
                    <a:cubicBezTo>
                      <a:pt x="63" y="34"/>
                      <a:pt x="62" y="34"/>
                      <a:pt x="61" y="34"/>
                    </a:cubicBezTo>
                    <a:cubicBezTo>
                      <a:pt x="59" y="34"/>
                      <a:pt x="59" y="34"/>
                      <a:pt x="59" y="34"/>
                    </a:cubicBezTo>
                    <a:cubicBezTo>
                      <a:pt x="59" y="32"/>
                      <a:pt x="59" y="32"/>
                      <a:pt x="59" y="32"/>
                    </a:cubicBezTo>
                    <a:cubicBezTo>
                      <a:pt x="76" y="19"/>
                      <a:pt x="76" y="19"/>
                      <a:pt x="76" y="19"/>
                    </a:cubicBezTo>
                    <a:cubicBezTo>
                      <a:pt x="77" y="17"/>
                      <a:pt x="78" y="15"/>
                      <a:pt x="77" y="13"/>
                    </a:cubicBezTo>
                    <a:cubicBezTo>
                      <a:pt x="76" y="12"/>
                      <a:pt x="76" y="12"/>
                      <a:pt x="76" y="12"/>
                    </a:cubicBezTo>
                    <a:cubicBezTo>
                      <a:pt x="75" y="10"/>
                      <a:pt x="72" y="9"/>
                      <a:pt x="70" y="10"/>
                    </a:cubicBezTo>
                    <a:cubicBezTo>
                      <a:pt x="68" y="12"/>
                      <a:pt x="68" y="12"/>
                      <a:pt x="68" y="12"/>
                    </a:cubicBezTo>
                    <a:cubicBezTo>
                      <a:pt x="49" y="3"/>
                      <a:pt x="49" y="3"/>
                      <a:pt x="49" y="3"/>
                    </a:cubicBezTo>
                    <a:cubicBezTo>
                      <a:pt x="49" y="1"/>
                      <a:pt x="49" y="1"/>
                      <a:pt x="49" y="1"/>
                    </a:cubicBezTo>
                    <a:cubicBezTo>
                      <a:pt x="49" y="0"/>
                      <a:pt x="48" y="0"/>
                      <a:pt x="47" y="0"/>
                    </a:cubicBezTo>
                    <a:cubicBezTo>
                      <a:pt x="32" y="0"/>
                      <a:pt x="32" y="0"/>
                      <a:pt x="32" y="0"/>
                    </a:cubicBezTo>
                    <a:cubicBezTo>
                      <a:pt x="32" y="0"/>
                      <a:pt x="31" y="0"/>
                      <a:pt x="31" y="1"/>
                    </a:cubicBezTo>
                    <a:cubicBezTo>
                      <a:pt x="31" y="12"/>
                      <a:pt x="31" y="12"/>
                      <a:pt x="31" y="12"/>
                    </a:cubicBezTo>
                    <a:cubicBezTo>
                      <a:pt x="31" y="13"/>
                      <a:pt x="32" y="13"/>
                      <a:pt x="32" y="13"/>
                    </a:cubicBezTo>
                    <a:cubicBezTo>
                      <a:pt x="47" y="13"/>
                      <a:pt x="47" y="13"/>
                      <a:pt x="47" y="13"/>
                    </a:cubicBezTo>
                    <a:cubicBezTo>
                      <a:pt x="48" y="13"/>
                      <a:pt x="49" y="13"/>
                      <a:pt x="49" y="12"/>
                    </a:cubicBezTo>
                    <a:cubicBezTo>
                      <a:pt x="49" y="6"/>
                      <a:pt x="49" y="6"/>
                      <a:pt x="49" y="6"/>
                    </a:cubicBezTo>
                    <a:cubicBezTo>
                      <a:pt x="65" y="13"/>
                      <a:pt x="65" y="13"/>
                      <a:pt x="65" y="13"/>
                    </a:cubicBezTo>
                    <a:cubicBezTo>
                      <a:pt x="49" y="22"/>
                      <a:pt x="49" y="22"/>
                      <a:pt x="49" y="22"/>
                    </a:cubicBezTo>
                    <a:cubicBezTo>
                      <a:pt x="49" y="22"/>
                      <a:pt x="49" y="22"/>
                      <a:pt x="49" y="22"/>
                    </a:cubicBezTo>
                    <a:cubicBezTo>
                      <a:pt x="46" y="22"/>
                      <a:pt x="43" y="24"/>
                      <a:pt x="43" y="27"/>
                    </a:cubicBezTo>
                    <a:cubicBezTo>
                      <a:pt x="43" y="31"/>
                      <a:pt x="43" y="31"/>
                      <a:pt x="43" y="31"/>
                    </a:cubicBezTo>
                    <a:cubicBezTo>
                      <a:pt x="43" y="31"/>
                      <a:pt x="43" y="31"/>
                      <a:pt x="43" y="31"/>
                    </a:cubicBezTo>
                    <a:cubicBezTo>
                      <a:pt x="43" y="31"/>
                      <a:pt x="43" y="32"/>
                      <a:pt x="43" y="32"/>
                    </a:cubicBezTo>
                    <a:cubicBezTo>
                      <a:pt x="43" y="34"/>
                      <a:pt x="43" y="34"/>
                      <a:pt x="43" y="34"/>
                    </a:cubicBezTo>
                    <a:cubicBezTo>
                      <a:pt x="41" y="34"/>
                      <a:pt x="41" y="34"/>
                      <a:pt x="41" y="34"/>
                    </a:cubicBezTo>
                    <a:cubicBezTo>
                      <a:pt x="40" y="34"/>
                      <a:pt x="39" y="34"/>
                      <a:pt x="39" y="35"/>
                    </a:cubicBezTo>
                    <a:cubicBezTo>
                      <a:pt x="39" y="43"/>
                      <a:pt x="39" y="43"/>
                      <a:pt x="39" y="43"/>
                    </a:cubicBezTo>
                    <a:cubicBezTo>
                      <a:pt x="39" y="44"/>
                      <a:pt x="40" y="45"/>
                      <a:pt x="41" y="45"/>
                    </a:cubicBezTo>
                    <a:cubicBezTo>
                      <a:pt x="52" y="45"/>
                      <a:pt x="52" y="45"/>
                      <a:pt x="52" y="45"/>
                    </a:cubicBezTo>
                    <a:cubicBezTo>
                      <a:pt x="52" y="45"/>
                      <a:pt x="52" y="45"/>
                      <a:pt x="52" y="45"/>
                    </a:cubicBezTo>
                    <a:cubicBezTo>
                      <a:pt x="31" y="45"/>
                      <a:pt x="31" y="45"/>
                      <a:pt x="31" y="45"/>
                    </a:cubicBezTo>
                    <a:cubicBezTo>
                      <a:pt x="31" y="21"/>
                      <a:pt x="31" y="21"/>
                      <a:pt x="31" y="21"/>
                    </a:cubicBezTo>
                    <a:cubicBezTo>
                      <a:pt x="31" y="20"/>
                      <a:pt x="30" y="20"/>
                      <a:pt x="30" y="20"/>
                    </a:cubicBezTo>
                    <a:cubicBezTo>
                      <a:pt x="11" y="20"/>
                      <a:pt x="11" y="20"/>
                      <a:pt x="11" y="20"/>
                    </a:cubicBezTo>
                    <a:cubicBezTo>
                      <a:pt x="11" y="20"/>
                      <a:pt x="10" y="20"/>
                      <a:pt x="10" y="20"/>
                    </a:cubicBezTo>
                    <a:cubicBezTo>
                      <a:pt x="0" y="34"/>
                      <a:pt x="0" y="34"/>
                      <a:pt x="0" y="34"/>
                    </a:cubicBezTo>
                    <a:cubicBezTo>
                      <a:pt x="0" y="34"/>
                      <a:pt x="0" y="35"/>
                      <a:pt x="0" y="35"/>
                    </a:cubicBezTo>
                    <a:cubicBezTo>
                      <a:pt x="0" y="46"/>
                      <a:pt x="0" y="46"/>
                      <a:pt x="0" y="46"/>
                    </a:cubicBezTo>
                    <a:cubicBezTo>
                      <a:pt x="0" y="52"/>
                      <a:pt x="0" y="52"/>
                      <a:pt x="0" y="52"/>
                    </a:cubicBezTo>
                    <a:cubicBezTo>
                      <a:pt x="0" y="53"/>
                      <a:pt x="1" y="54"/>
                      <a:pt x="2" y="54"/>
                    </a:cubicBezTo>
                    <a:cubicBezTo>
                      <a:pt x="9" y="54"/>
                      <a:pt x="9" y="54"/>
                      <a:pt x="9" y="54"/>
                    </a:cubicBezTo>
                    <a:cubicBezTo>
                      <a:pt x="10" y="57"/>
                      <a:pt x="13" y="60"/>
                      <a:pt x="17" y="60"/>
                    </a:cubicBezTo>
                    <a:cubicBezTo>
                      <a:pt x="20" y="60"/>
                      <a:pt x="23" y="57"/>
                      <a:pt x="24" y="54"/>
                    </a:cubicBezTo>
                    <a:cubicBezTo>
                      <a:pt x="49" y="54"/>
                      <a:pt x="49" y="54"/>
                      <a:pt x="49" y="54"/>
                    </a:cubicBezTo>
                    <a:cubicBezTo>
                      <a:pt x="51" y="57"/>
                      <a:pt x="54" y="60"/>
                      <a:pt x="57" y="60"/>
                    </a:cubicBezTo>
                    <a:cubicBezTo>
                      <a:pt x="61" y="60"/>
                      <a:pt x="64" y="57"/>
                      <a:pt x="65" y="54"/>
                    </a:cubicBezTo>
                    <a:cubicBezTo>
                      <a:pt x="75" y="54"/>
                      <a:pt x="75" y="54"/>
                      <a:pt x="75" y="54"/>
                    </a:cubicBezTo>
                    <a:cubicBezTo>
                      <a:pt x="76" y="54"/>
                      <a:pt x="76" y="53"/>
                      <a:pt x="76" y="52"/>
                    </a:cubicBezTo>
                    <a:cubicBezTo>
                      <a:pt x="76" y="46"/>
                      <a:pt x="76" y="46"/>
                      <a:pt x="76" y="46"/>
                    </a:cubicBezTo>
                    <a:cubicBezTo>
                      <a:pt x="76" y="45"/>
                      <a:pt x="76" y="45"/>
                      <a:pt x="75" y="45"/>
                    </a:cubicBezTo>
                    <a:close/>
                    <a:moveTo>
                      <a:pt x="46" y="10"/>
                    </a:moveTo>
                    <a:cubicBezTo>
                      <a:pt x="34" y="10"/>
                      <a:pt x="34" y="10"/>
                      <a:pt x="34" y="10"/>
                    </a:cubicBezTo>
                    <a:cubicBezTo>
                      <a:pt x="34" y="3"/>
                      <a:pt x="34" y="3"/>
                      <a:pt x="34" y="3"/>
                    </a:cubicBezTo>
                    <a:cubicBezTo>
                      <a:pt x="46" y="3"/>
                      <a:pt x="46" y="3"/>
                      <a:pt x="46" y="3"/>
                    </a:cubicBezTo>
                    <a:lnTo>
                      <a:pt x="46" y="10"/>
                    </a:lnTo>
                    <a:close/>
                    <a:moveTo>
                      <a:pt x="53" y="33"/>
                    </a:moveTo>
                    <a:cubicBezTo>
                      <a:pt x="49" y="33"/>
                      <a:pt x="49" y="33"/>
                      <a:pt x="49" y="33"/>
                    </a:cubicBezTo>
                    <a:cubicBezTo>
                      <a:pt x="48" y="33"/>
                      <a:pt x="48" y="33"/>
                      <a:pt x="48" y="33"/>
                    </a:cubicBezTo>
                    <a:cubicBezTo>
                      <a:pt x="54" y="33"/>
                      <a:pt x="54" y="33"/>
                      <a:pt x="54" y="33"/>
                    </a:cubicBezTo>
                    <a:cubicBezTo>
                      <a:pt x="54" y="33"/>
                      <a:pt x="54" y="33"/>
                      <a:pt x="53" y="33"/>
                    </a:cubicBezTo>
                    <a:close/>
                    <a:moveTo>
                      <a:pt x="71" y="16"/>
                    </a:moveTo>
                    <a:cubicBezTo>
                      <a:pt x="72" y="16"/>
                      <a:pt x="72" y="17"/>
                      <a:pt x="72" y="17"/>
                    </a:cubicBezTo>
                    <a:cubicBezTo>
                      <a:pt x="72" y="17"/>
                      <a:pt x="73" y="16"/>
                      <a:pt x="73" y="16"/>
                    </a:cubicBezTo>
                    <a:cubicBezTo>
                      <a:pt x="74" y="15"/>
                      <a:pt x="73" y="14"/>
                      <a:pt x="73" y="14"/>
                    </a:cubicBezTo>
                    <a:cubicBezTo>
                      <a:pt x="71" y="13"/>
                      <a:pt x="71" y="13"/>
                      <a:pt x="71" y="13"/>
                    </a:cubicBezTo>
                    <a:cubicBezTo>
                      <a:pt x="72" y="13"/>
                      <a:pt x="72" y="13"/>
                      <a:pt x="72" y="13"/>
                    </a:cubicBezTo>
                    <a:cubicBezTo>
                      <a:pt x="72" y="13"/>
                      <a:pt x="72" y="13"/>
                      <a:pt x="72" y="13"/>
                    </a:cubicBezTo>
                    <a:cubicBezTo>
                      <a:pt x="73" y="13"/>
                      <a:pt x="73" y="13"/>
                      <a:pt x="74" y="14"/>
                    </a:cubicBezTo>
                    <a:cubicBezTo>
                      <a:pt x="74" y="14"/>
                      <a:pt x="74" y="14"/>
                      <a:pt x="74" y="14"/>
                    </a:cubicBezTo>
                    <a:cubicBezTo>
                      <a:pt x="75" y="15"/>
                      <a:pt x="74" y="16"/>
                      <a:pt x="74" y="16"/>
                    </a:cubicBezTo>
                    <a:cubicBezTo>
                      <a:pt x="59" y="28"/>
                      <a:pt x="59" y="28"/>
                      <a:pt x="59" y="28"/>
                    </a:cubicBezTo>
                    <a:cubicBezTo>
                      <a:pt x="59" y="27"/>
                      <a:pt x="59" y="27"/>
                      <a:pt x="59" y="27"/>
                    </a:cubicBezTo>
                    <a:cubicBezTo>
                      <a:pt x="59" y="25"/>
                      <a:pt x="57" y="23"/>
                      <a:pt x="55" y="22"/>
                    </a:cubicBezTo>
                    <a:cubicBezTo>
                      <a:pt x="68" y="15"/>
                      <a:pt x="68" y="15"/>
                      <a:pt x="68" y="15"/>
                    </a:cubicBezTo>
                    <a:lnTo>
                      <a:pt x="71" y="16"/>
                    </a:lnTo>
                    <a:close/>
                    <a:moveTo>
                      <a:pt x="49" y="25"/>
                    </a:moveTo>
                    <a:cubicBezTo>
                      <a:pt x="53" y="25"/>
                      <a:pt x="53" y="25"/>
                      <a:pt x="53" y="25"/>
                    </a:cubicBezTo>
                    <a:cubicBezTo>
                      <a:pt x="55" y="25"/>
                      <a:pt x="56" y="26"/>
                      <a:pt x="56" y="27"/>
                    </a:cubicBezTo>
                    <a:cubicBezTo>
                      <a:pt x="56" y="30"/>
                      <a:pt x="56" y="30"/>
                      <a:pt x="56" y="30"/>
                    </a:cubicBezTo>
                    <a:cubicBezTo>
                      <a:pt x="46" y="30"/>
                      <a:pt x="46" y="30"/>
                      <a:pt x="46" y="30"/>
                    </a:cubicBezTo>
                    <a:cubicBezTo>
                      <a:pt x="46" y="27"/>
                      <a:pt x="46" y="27"/>
                      <a:pt x="46" y="27"/>
                    </a:cubicBezTo>
                    <a:cubicBezTo>
                      <a:pt x="46" y="26"/>
                      <a:pt x="47" y="25"/>
                      <a:pt x="49" y="25"/>
                    </a:cubicBezTo>
                    <a:close/>
                    <a:moveTo>
                      <a:pt x="42" y="37"/>
                    </a:moveTo>
                    <a:cubicBezTo>
                      <a:pt x="60" y="37"/>
                      <a:pt x="60" y="37"/>
                      <a:pt x="60" y="37"/>
                    </a:cubicBezTo>
                    <a:cubicBezTo>
                      <a:pt x="60" y="42"/>
                      <a:pt x="60" y="42"/>
                      <a:pt x="60" y="42"/>
                    </a:cubicBezTo>
                    <a:cubicBezTo>
                      <a:pt x="42" y="42"/>
                      <a:pt x="42" y="42"/>
                      <a:pt x="42" y="42"/>
                    </a:cubicBezTo>
                    <a:lnTo>
                      <a:pt x="42" y="37"/>
                    </a:lnTo>
                    <a:close/>
                    <a:moveTo>
                      <a:pt x="49" y="51"/>
                    </a:moveTo>
                    <a:cubicBezTo>
                      <a:pt x="25" y="51"/>
                      <a:pt x="25" y="51"/>
                      <a:pt x="25" y="51"/>
                    </a:cubicBezTo>
                    <a:cubicBezTo>
                      <a:pt x="25" y="50"/>
                      <a:pt x="24" y="49"/>
                      <a:pt x="24" y="48"/>
                    </a:cubicBezTo>
                    <a:cubicBezTo>
                      <a:pt x="30" y="48"/>
                      <a:pt x="30" y="48"/>
                      <a:pt x="30" y="48"/>
                    </a:cubicBezTo>
                    <a:cubicBezTo>
                      <a:pt x="50" y="48"/>
                      <a:pt x="50" y="48"/>
                      <a:pt x="50" y="48"/>
                    </a:cubicBezTo>
                    <a:cubicBezTo>
                      <a:pt x="49" y="49"/>
                      <a:pt x="49" y="50"/>
                      <a:pt x="49" y="51"/>
                    </a:cubicBezTo>
                    <a:close/>
                    <a:moveTo>
                      <a:pt x="3" y="35"/>
                    </a:moveTo>
                    <a:cubicBezTo>
                      <a:pt x="12" y="23"/>
                      <a:pt x="12" y="23"/>
                      <a:pt x="12" y="23"/>
                    </a:cubicBezTo>
                    <a:cubicBezTo>
                      <a:pt x="28" y="23"/>
                      <a:pt x="28" y="23"/>
                      <a:pt x="28" y="23"/>
                    </a:cubicBezTo>
                    <a:cubicBezTo>
                      <a:pt x="28" y="45"/>
                      <a:pt x="28" y="45"/>
                      <a:pt x="28" y="45"/>
                    </a:cubicBezTo>
                    <a:cubicBezTo>
                      <a:pt x="22" y="45"/>
                      <a:pt x="22" y="45"/>
                      <a:pt x="22" y="45"/>
                    </a:cubicBezTo>
                    <a:cubicBezTo>
                      <a:pt x="20" y="44"/>
                      <a:pt x="18" y="43"/>
                      <a:pt x="17" y="43"/>
                    </a:cubicBezTo>
                    <a:cubicBezTo>
                      <a:pt x="15" y="43"/>
                      <a:pt x="13" y="44"/>
                      <a:pt x="12" y="45"/>
                    </a:cubicBezTo>
                    <a:cubicBezTo>
                      <a:pt x="3" y="45"/>
                      <a:pt x="3" y="45"/>
                      <a:pt x="3" y="45"/>
                    </a:cubicBezTo>
                    <a:lnTo>
                      <a:pt x="3" y="35"/>
                    </a:lnTo>
                    <a:close/>
                    <a:moveTo>
                      <a:pt x="3" y="48"/>
                    </a:moveTo>
                    <a:cubicBezTo>
                      <a:pt x="9" y="48"/>
                      <a:pt x="9" y="48"/>
                      <a:pt x="9" y="48"/>
                    </a:cubicBezTo>
                    <a:cubicBezTo>
                      <a:pt x="9" y="49"/>
                      <a:pt x="8" y="50"/>
                      <a:pt x="8" y="51"/>
                    </a:cubicBezTo>
                    <a:cubicBezTo>
                      <a:pt x="3" y="51"/>
                      <a:pt x="3" y="51"/>
                      <a:pt x="3" y="51"/>
                    </a:cubicBezTo>
                    <a:lnTo>
                      <a:pt x="3" y="48"/>
                    </a:lnTo>
                    <a:close/>
                    <a:moveTo>
                      <a:pt x="17" y="56"/>
                    </a:moveTo>
                    <a:cubicBezTo>
                      <a:pt x="14" y="56"/>
                      <a:pt x="12" y="54"/>
                      <a:pt x="12" y="51"/>
                    </a:cubicBezTo>
                    <a:cubicBezTo>
                      <a:pt x="12" y="49"/>
                      <a:pt x="14" y="47"/>
                      <a:pt x="17" y="47"/>
                    </a:cubicBezTo>
                    <a:cubicBezTo>
                      <a:pt x="19" y="47"/>
                      <a:pt x="21" y="49"/>
                      <a:pt x="21" y="51"/>
                    </a:cubicBezTo>
                    <a:cubicBezTo>
                      <a:pt x="21" y="54"/>
                      <a:pt x="19" y="56"/>
                      <a:pt x="17" y="56"/>
                    </a:cubicBezTo>
                    <a:close/>
                    <a:moveTo>
                      <a:pt x="57" y="56"/>
                    </a:moveTo>
                    <a:cubicBezTo>
                      <a:pt x="55" y="56"/>
                      <a:pt x="53" y="54"/>
                      <a:pt x="53" y="51"/>
                    </a:cubicBezTo>
                    <a:cubicBezTo>
                      <a:pt x="53" y="49"/>
                      <a:pt x="55" y="47"/>
                      <a:pt x="57" y="47"/>
                    </a:cubicBezTo>
                    <a:cubicBezTo>
                      <a:pt x="60" y="47"/>
                      <a:pt x="62" y="49"/>
                      <a:pt x="62" y="51"/>
                    </a:cubicBezTo>
                    <a:cubicBezTo>
                      <a:pt x="62" y="54"/>
                      <a:pt x="60" y="56"/>
                      <a:pt x="57" y="56"/>
                    </a:cubicBezTo>
                    <a:close/>
                    <a:moveTo>
                      <a:pt x="73" y="51"/>
                    </a:moveTo>
                    <a:cubicBezTo>
                      <a:pt x="66" y="51"/>
                      <a:pt x="66" y="51"/>
                      <a:pt x="66" y="51"/>
                    </a:cubicBezTo>
                    <a:cubicBezTo>
                      <a:pt x="66" y="50"/>
                      <a:pt x="65" y="49"/>
                      <a:pt x="65" y="48"/>
                    </a:cubicBezTo>
                    <a:cubicBezTo>
                      <a:pt x="73" y="48"/>
                      <a:pt x="73" y="48"/>
                      <a:pt x="73" y="48"/>
                    </a:cubicBezTo>
                    <a:lnTo>
                      <a:pt x="73" y="51"/>
                    </a:lnTo>
                    <a:close/>
                    <a:moveTo>
                      <a:pt x="25" y="36"/>
                    </a:moveTo>
                    <a:cubicBezTo>
                      <a:pt x="26" y="36"/>
                      <a:pt x="26" y="35"/>
                      <a:pt x="26" y="35"/>
                    </a:cubicBezTo>
                    <a:cubicBezTo>
                      <a:pt x="26" y="26"/>
                      <a:pt x="26" y="26"/>
                      <a:pt x="26" y="26"/>
                    </a:cubicBezTo>
                    <a:cubicBezTo>
                      <a:pt x="26" y="25"/>
                      <a:pt x="26" y="25"/>
                      <a:pt x="25" y="25"/>
                    </a:cubicBezTo>
                    <a:cubicBezTo>
                      <a:pt x="13" y="25"/>
                      <a:pt x="13" y="25"/>
                      <a:pt x="13" y="25"/>
                    </a:cubicBezTo>
                    <a:cubicBezTo>
                      <a:pt x="13" y="25"/>
                      <a:pt x="13" y="25"/>
                      <a:pt x="13" y="25"/>
                    </a:cubicBezTo>
                    <a:cubicBezTo>
                      <a:pt x="6" y="34"/>
                      <a:pt x="6" y="34"/>
                      <a:pt x="6" y="34"/>
                    </a:cubicBezTo>
                    <a:cubicBezTo>
                      <a:pt x="6" y="35"/>
                      <a:pt x="6" y="35"/>
                      <a:pt x="6" y="35"/>
                    </a:cubicBezTo>
                    <a:cubicBezTo>
                      <a:pt x="6" y="36"/>
                      <a:pt x="6" y="36"/>
                      <a:pt x="7" y="36"/>
                    </a:cubicBezTo>
                    <a:lnTo>
                      <a:pt x="25" y="36"/>
                    </a:lnTo>
                    <a:close/>
                    <a:moveTo>
                      <a:pt x="14" y="27"/>
                    </a:moveTo>
                    <a:cubicBezTo>
                      <a:pt x="24" y="27"/>
                      <a:pt x="24" y="27"/>
                      <a:pt x="24" y="27"/>
                    </a:cubicBezTo>
                    <a:cubicBezTo>
                      <a:pt x="24" y="34"/>
                      <a:pt x="24" y="34"/>
                      <a:pt x="24" y="34"/>
                    </a:cubicBezTo>
                    <a:cubicBezTo>
                      <a:pt x="9" y="34"/>
                      <a:pt x="9" y="34"/>
                      <a:pt x="9" y="34"/>
                    </a:cubicBezTo>
                    <a:lnTo>
                      <a:pt x="14" y="27"/>
                    </a:lnTo>
                    <a:close/>
                    <a:moveTo>
                      <a:pt x="18" y="39"/>
                    </a:moveTo>
                    <a:cubicBezTo>
                      <a:pt x="18" y="40"/>
                      <a:pt x="17" y="41"/>
                      <a:pt x="17" y="41"/>
                    </a:cubicBezTo>
                    <a:cubicBezTo>
                      <a:pt x="13" y="41"/>
                      <a:pt x="13" y="41"/>
                      <a:pt x="13" y="41"/>
                    </a:cubicBezTo>
                    <a:cubicBezTo>
                      <a:pt x="13" y="41"/>
                      <a:pt x="12" y="40"/>
                      <a:pt x="12" y="39"/>
                    </a:cubicBezTo>
                    <a:cubicBezTo>
                      <a:pt x="12" y="38"/>
                      <a:pt x="13" y="38"/>
                      <a:pt x="13" y="38"/>
                    </a:cubicBezTo>
                    <a:cubicBezTo>
                      <a:pt x="17" y="38"/>
                      <a:pt x="17" y="38"/>
                      <a:pt x="17" y="38"/>
                    </a:cubicBezTo>
                    <a:cubicBezTo>
                      <a:pt x="17" y="38"/>
                      <a:pt x="18" y="38"/>
                      <a:pt x="18" y="39"/>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0" name="组合 40"/>
            <p:cNvGrpSpPr/>
            <p:nvPr/>
          </p:nvGrpSpPr>
          <p:grpSpPr>
            <a:xfrm>
              <a:off x="1919409" y="1836238"/>
              <a:ext cx="827733" cy="540647"/>
              <a:chOff x="1439557" y="1650983"/>
              <a:chExt cx="620800" cy="405485"/>
            </a:xfrm>
          </p:grpSpPr>
          <p:grpSp>
            <p:nvGrpSpPr>
              <p:cNvPr id="54" name="组合 49"/>
              <p:cNvGrpSpPr/>
              <p:nvPr/>
            </p:nvGrpSpPr>
            <p:grpSpPr>
              <a:xfrm>
                <a:off x="1439557" y="1650983"/>
                <a:ext cx="620800" cy="405485"/>
                <a:chOff x="1588" y="2074863"/>
                <a:chExt cx="627062" cy="409575"/>
              </a:xfrm>
            </p:grpSpPr>
            <p:sp>
              <p:nvSpPr>
                <p:cNvPr id="52" name="任意多边形: 形状 51"/>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3" name="任意多边形: 形状 52"/>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51" name="任意多边形: 形状 50"/>
              <p:cNvSpPr/>
              <p:nvPr/>
            </p:nvSpPr>
            <p:spPr bwMode="auto">
              <a:xfrm>
                <a:off x="1682616" y="1748759"/>
                <a:ext cx="265955" cy="201120"/>
              </a:xfrm>
              <a:custGeom>
                <a:avLst/>
                <a:gdLst>
                  <a:gd name="T0" fmla="*/ 26 w 85"/>
                  <a:gd name="T1" fmla="*/ 28 h 62"/>
                  <a:gd name="T2" fmla="*/ 13 w 85"/>
                  <a:gd name="T3" fmla="*/ 27 h 62"/>
                  <a:gd name="T4" fmla="*/ 7 w 85"/>
                  <a:gd name="T5" fmla="*/ 38 h 62"/>
                  <a:gd name="T6" fmla="*/ 24 w 85"/>
                  <a:gd name="T7" fmla="*/ 29 h 62"/>
                  <a:gd name="T8" fmla="*/ 14 w 85"/>
                  <a:gd name="T9" fmla="*/ 29 h 62"/>
                  <a:gd name="T10" fmla="*/ 14 w 85"/>
                  <a:gd name="T11" fmla="*/ 43 h 62"/>
                  <a:gd name="T12" fmla="*/ 17 w 85"/>
                  <a:gd name="T13" fmla="*/ 40 h 62"/>
                  <a:gd name="T14" fmla="*/ 75 w 85"/>
                  <a:gd name="T15" fmla="*/ 30 h 62"/>
                  <a:gd name="T16" fmla="*/ 74 w 85"/>
                  <a:gd name="T17" fmla="*/ 1 h 62"/>
                  <a:gd name="T18" fmla="*/ 57 w 85"/>
                  <a:gd name="T19" fmla="*/ 5 h 62"/>
                  <a:gd name="T20" fmla="*/ 40 w 85"/>
                  <a:gd name="T21" fmla="*/ 16 h 62"/>
                  <a:gd name="T22" fmla="*/ 39 w 85"/>
                  <a:gd name="T23" fmla="*/ 17 h 62"/>
                  <a:gd name="T24" fmla="*/ 39 w 85"/>
                  <a:gd name="T25" fmla="*/ 32 h 62"/>
                  <a:gd name="T26" fmla="*/ 35 w 85"/>
                  <a:gd name="T27" fmla="*/ 38 h 62"/>
                  <a:gd name="T28" fmla="*/ 31 w 85"/>
                  <a:gd name="T29" fmla="*/ 47 h 62"/>
                  <a:gd name="T30" fmla="*/ 11 w 85"/>
                  <a:gd name="T31" fmla="*/ 21 h 62"/>
                  <a:gd name="T32" fmla="*/ 0 w 85"/>
                  <a:gd name="T33" fmla="*/ 37 h 62"/>
                  <a:gd name="T34" fmla="*/ 2 w 85"/>
                  <a:gd name="T35" fmla="*/ 56 h 62"/>
                  <a:gd name="T36" fmla="*/ 24 w 85"/>
                  <a:gd name="T37" fmla="*/ 56 h 62"/>
                  <a:gd name="T38" fmla="*/ 65 w 85"/>
                  <a:gd name="T39" fmla="*/ 56 h 62"/>
                  <a:gd name="T40" fmla="*/ 76 w 85"/>
                  <a:gd name="T41" fmla="*/ 48 h 62"/>
                  <a:gd name="T42" fmla="*/ 66 w 85"/>
                  <a:gd name="T43" fmla="*/ 39 h 62"/>
                  <a:gd name="T44" fmla="*/ 74 w 85"/>
                  <a:gd name="T45" fmla="*/ 31 h 62"/>
                  <a:gd name="T46" fmla="*/ 50 w 85"/>
                  <a:gd name="T47" fmla="*/ 28 h 62"/>
                  <a:gd name="T48" fmla="*/ 71 w 85"/>
                  <a:gd name="T49" fmla="*/ 29 h 62"/>
                  <a:gd name="T50" fmla="*/ 82 w 85"/>
                  <a:gd name="T51" fmla="*/ 17 h 62"/>
                  <a:gd name="T52" fmla="*/ 73 w 85"/>
                  <a:gd name="T53" fmla="*/ 3 h 62"/>
                  <a:gd name="T54" fmla="*/ 53 w 85"/>
                  <a:gd name="T55" fmla="*/ 40 h 62"/>
                  <a:gd name="T56" fmla="*/ 41 w 85"/>
                  <a:gd name="T57" fmla="*/ 21 h 62"/>
                  <a:gd name="T58" fmla="*/ 42 w 85"/>
                  <a:gd name="T59" fmla="*/ 36 h 62"/>
                  <a:gd name="T60" fmla="*/ 40 w 85"/>
                  <a:gd name="T61" fmla="*/ 36 h 62"/>
                  <a:gd name="T62" fmla="*/ 38 w 85"/>
                  <a:gd name="T63" fmla="*/ 33 h 62"/>
                  <a:gd name="T64" fmla="*/ 24 w 85"/>
                  <a:gd name="T65" fmla="*/ 50 h 62"/>
                  <a:gd name="T66" fmla="*/ 49 w 85"/>
                  <a:gd name="T67" fmla="*/ 53 h 62"/>
                  <a:gd name="T68" fmla="*/ 28 w 85"/>
                  <a:gd name="T69" fmla="*/ 24 h 62"/>
                  <a:gd name="T70" fmla="*/ 17 w 85"/>
                  <a:gd name="T71" fmla="*/ 45 h 62"/>
                  <a:gd name="T72" fmla="*/ 3 w 85"/>
                  <a:gd name="T73" fmla="*/ 37 h 62"/>
                  <a:gd name="T74" fmla="*/ 8 w 85"/>
                  <a:gd name="T75" fmla="*/ 53 h 62"/>
                  <a:gd name="T76" fmla="*/ 17 w 85"/>
                  <a:gd name="T77" fmla="*/ 58 h 62"/>
                  <a:gd name="T78" fmla="*/ 21 w 85"/>
                  <a:gd name="T79" fmla="*/ 53 h 62"/>
                  <a:gd name="T80" fmla="*/ 53 w 85"/>
                  <a:gd name="T81" fmla="*/ 53 h 62"/>
                  <a:gd name="T82" fmla="*/ 57 w 85"/>
                  <a:gd name="T83" fmla="*/ 58 h 62"/>
                  <a:gd name="T84" fmla="*/ 65 w 85"/>
                  <a:gd name="T85" fmla="*/ 50 h 62"/>
                  <a:gd name="T86" fmla="*/ 64 w 85"/>
                  <a:gd name="T87" fmla="*/ 40 h 62"/>
                  <a:gd name="T88" fmla="*/ 57 w 85"/>
                  <a:gd name="T89" fmla="*/ 45 h 62"/>
                  <a:gd name="T90" fmla="*/ 37 w 85"/>
                  <a:gd name="T91" fmla="*/ 40 h 62"/>
                  <a:gd name="T92" fmla="*/ 47 w 85"/>
                  <a:gd name="T93" fmla="*/ 43 h 62"/>
                  <a:gd name="T94" fmla="*/ 57 w 85"/>
                  <a:gd name="T95" fmla="*/ 42 h 62"/>
                  <a:gd name="T96" fmla="*/ 64 w 85"/>
                  <a:gd name="T97" fmla="*/ 40 h 62"/>
                  <a:gd name="T98" fmla="*/ 73 w 85"/>
                  <a:gd name="T99" fmla="*/ 24 h 62"/>
                  <a:gd name="T100" fmla="*/ 77 w 85"/>
                  <a:gd name="T101" fmla="*/ 16 h 62"/>
                  <a:gd name="T102" fmla="*/ 69 w 85"/>
                  <a:gd name="T103" fmla="*/ 29 h 62"/>
                  <a:gd name="T104" fmla="*/ 56 w 85"/>
                  <a:gd name="T105" fmla="*/ 36 h 62"/>
                  <a:gd name="T106" fmla="*/ 69 w 85"/>
                  <a:gd name="T10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 h="62">
                    <a:moveTo>
                      <a:pt x="25" y="38"/>
                    </a:moveTo>
                    <a:cubicBezTo>
                      <a:pt x="26" y="38"/>
                      <a:pt x="26" y="37"/>
                      <a:pt x="26" y="37"/>
                    </a:cubicBezTo>
                    <a:cubicBezTo>
                      <a:pt x="26" y="28"/>
                      <a:pt x="26" y="28"/>
                      <a:pt x="26" y="28"/>
                    </a:cubicBezTo>
                    <a:cubicBezTo>
                      <a:pt x="26" y="27"/>
                      <a:pt x="26" y="27"/>
                      <a:pt x="25" y="27"/>
                    </a:cubicBezTo>
                    <a:cubicBezTo>
                      <a:pt x="14" y="27"/>
                      <a:pt x="14" y="27"/>
                      <a:pt x="14" y="27"/>
                    </a:cubicBezTo>
                    <a:cubicBezTo>
                      <a:pt x="13" y="27"/>
                      <a:pt x="13" y="27"/>
                      <a:pt x="13" y="27"/>
                    </a:cubicBezTo>
                    <a:cubicBezTo>
                      <a:pt x="6" y="36"/>
                      <a:pt x="6" y="36"/>
                      <a:pt x="6" y="36"/>
                    </a:cubicBezTo>
                    <a:cubicBezTo>
                      <a:pt x="6" y="36"/>
                      <a:pt x="6" y="37"/>
                      <a:pt x="6" y="37"/>
                    </a:cubicBezTo>
                    <a:cubicBezTo>
                      <a:pt x="6" y="38"/>
                      <a:pt x="6" y="38"/>
                      <a:pt x="7" y="38"/>
                    </a:cubicBezTo>
                    <a:lnTo>
                      <a:pt x="25" y="38"/>
                    </a:lnTo>
                    <a:close/>
                    <a:moveTo>
                      <a:pt x="14" y="29"/>
                    </a:moveTo>
                    <a:cubicBezTo>
                      <a:pt x="24" y="29"/>
                      <a:pt x="24" y="29"/>
                      <a:pt x="24" y="29"/>
                    </a:cubicBezTo>
                    <a:cubicBezTo>
                      <a:pt x="24" y="36"/>
                      <a:pt x="24" y="36"/>
                      <a:pt x="24" y="36"/>
                    </a:cubicBezTo>
                    <a:cubicBezTo>
                      <a:pt x="9" y="36"/>
                      <a:pt x="9" y="36"/>
                      <a:pt x="9" y="36"/>
                    </a:cubicBezTo>
                    <a:lnTo>
                      <a:pt x="14" y="29"/>
                    </a:lnTo>
                    <a:close/>
                    <a:moveTo>
                      <a:pt x="18" y="41"/>
                    </a:moveTo>
                    <a:cubicBezTo>
                      <a:pt x="18" y="42"/>
                      <a:pt x="17" y="43"/>
                      <a:pt x="17" y="43"/>
                    </a:cubicBezTo>
                    <a:cubicBezTo>
                      <a:pt x="14" y="43"/>
                      <a:pt x="14" y="43"/>
                      <a:pt x="14" y="43"/>
                    </a:cubicBezTo>
                    <a:cubicBezTo>
                      <a:pt x="13" y="43"/>
                      <a:pt x="12" y="42"/>
                      <a:pt x="12" y="41"/>
                    </a:cubicBezTo>
                    <a:cubicBezTo>
                      <a:pt x="12" y="40"/>
                      <a:pt x="13" y="40"/>
                      <a:pt x="14" y="40"/>
                    </a:cubicBezTo>
                    <a:cubicBezTo>
                      <a:pt x="17" y="40"/>
                      <a:pt x="17" y="40"/>
                      <a:pt x="17" y="40"/>
                    </a:cubicBezTo>
                    <a:cubicBezTo>
                      <a:pt x="17" y="40"/>
                      <a:pt x="18" y="40"/>
                      <a:pt x="18" y="41"/>
                    </a:cubicBezTo>
                    <a:close/>
                    <a:moveTo>
                      <a:pt x="74" y="30"/>
                    </a:moveTo>
                    <a:cubicBezTo>
                      <a:pt x="74" y="30"/>
                      <a:pt x="75" y="30"/>
                      <a:pt x="75" y="30"/>
                    </a:cubicBezTo>
                    <a:cubicBezTo>
                      <a:pt x="85" y="18"/>
                      <a:pt x="85" y="18"/>
                      <a:pt x="85" y="18"/>
                    </a:cubicBezTo>
                    <a:cubicBezTo>
                      <a:pt x="85" y="18"/>
                      <a:pt x="85" y="17"/>
                      <a:pt x="85" y="16"/>
                    </a:cubicBezTo>
                    <a:cubicBezTo>
                      <a:pt x="74" y="1"/>
                      <a:pt x="74" y="1"/>
                      <a:pt x="74" y="1"/>
                    </a:cubicBezTo>
                    <a:cubicBezTo>
                      <a:pt x="74" y="0"/>
                      <a:pt x="73" y="0"/>
                      <a:pt x="73" y="0"/>
                    </a:cubicBezTo>
                    <a:cubicBezTo>
                      <a:pt x="58" y="5"/>
                      <a:pt x="58" y="5"/>
                      <a:pt x="58" y="5"/>
                    </a:cubicBezTo>
                    <a:cubicBezTo>
                      <a:pt x="57" y="5"/>
                      <a:pt x="57" y="5"/>
                      <a:pt x="57" y="5"/>
                    </a:cubicBezTo>
                    <a:cubicBezTo>
                      <a:pt x="57" y="5"/>
                      <a:pt x="57" y="5"/>
                      <a:pt x="57" y="5"/>
                    </a:cubicBezTo>
                    <a:cubicBezTo>
                      <a:pt x="40" y="16"/>
                      <a:pt x="40" y="16"/>
                      <a:pt x="40" y="16"/>
                    </a:cubicBezTo>
                    <a:cubicBezTo>
                      <a:pt x="40" y="16"/>
                      <a:pt x="40" y="16"/>
                      <a:pt x="40" y="16"/>
                    </a:cubicBezTo>
                    <a:cubicBezTo>
                      <a:pt x="40" y="16"/>
                      <a:pt x="40" y="16"/>
                      <a:pt x="40" y="16"/>
                    </a:cubicBezTo>
                    <a:cubicBezTo>
                      <a:pt x="40" y="17"/>
                      <a:pt x="40" y="17"/>
                      <a:pt x="39" y="17"/>
                    </a:cubicBezTo>
                    <a:cubicBezTo>
                      <a:pt x="39" y="17"/>
                      <a:pt x="39" y="17"/>
                      <a:pt x="39" y="17"/>
                    </a:cubicBezTo>
                    <a:cubicBezTo>
                      <a:pt x="35" y="25"/>
                      <a:pt x="35" y="25"/>
                      <a:pt x="35" y="25"/>
                    </a:cubicBezTo>
                    <a:cubicBezTo>
                      <a:pt x="35" y="25"/>
                      <a:pt x="35" y="26"/>
                      <a:pt x="36" y="26"/>
                    </a:cubicBezTo>
                    <a:cubicBezTo>
                      <a:pt x="39" y="32"/>
                      <a:pt x="39" y="32"/>
                      <a:pt x="39" y="32"/>
                    </a:cubicBezTo>
                    <a:cubicBezTo>
                      <a:pt x="39" y="32"/>
                      <a:pt x="39" y="31"/>
                      <a:pt x="38" y="31"/>
                    </a:cubicBezTo>
                    <a:cubicBezTo>
                      <a:pt x="36" y="31"/>
                      <a:pt x="34" y="33"/>
                      <a:pt x="34" y="36"/>
                    </a:cubicBezTo>
                    <a:cubicBezTo>
                      <a:pt x="34" y="37"/>
                      <a:pt x="35" y="38"/>
                      <a:pt x="35" y="38"/>
                    </a:cubicBezTo>
                    <a:cubicBezTo>
                      <a:pt x="35" y="39"/>
                      <a:pt x="35" y="39"/>
                      <a:pt x="35" y="39"/>
                    </a:cubicBezTo>
                    <a:cubicBezTo>
                      <a:pt x="35" y="47"/>
                      <a:pt x="35" y="47"/>
                      <a:pt x="35" y="47"/>
                    </a:cubicBezTo>
                    <a:cubicBezTo>
                      <a:pt x="31" y="47"/>
                      <a:pt x="31" y="47"/>
                      <a:pt x="31" y="47"/>
                    </a:cubicBezTo>
                    <a:cubicBezTo>
                      <a:pt x="31" y="23"/>
                      <a:pt x="31" y="23"/>
                      <a:pt x="31" y="23"/>
                    </a:cubicBezTo>
                    <a:cubicBezTo>
                      <a:pt x="31" y="22"/>
                      <a:pt x="30" y="21"/>
                      <a:pt x="30" y="21"/>
                    </a:cubicBezTo>
                    <a:cubicBezTo>
                      <a:pt x="11" y="21"/>
                      <a:pt x="11" y="21"/>
                      <a:pt x="11" y="21"/>
                    </a:cubicBezTo>
                    <a:cubicBezTo>
                      <a:pt x="11" y="21"/>
                      <a:pt x="10" y="22"/>
                      <a:pt x="10" y="22"/>
                    </a:cubicBezTo>
                    <a:cubicBezTo>
                      <a:pt x="0" y="36"/>
                      <a:pt x="0" y="36"/>
                      <a:pt x="0" y="36"/>
                    </a:cubicBezTo>
                    <a:cubicBezTo>
                      <a:pt x="0" y="36"/>
                      <a:pt x="0" y="36"/>
                      <a:pt x="0" y="37"/>
                    </a:cubicBezTo>
                    <a:cubicBezTo>
                      <a:pt x="0" y="48"/>
                      <a:pt x="0" y="48"/>
                      <a:pt x="0" y="48"/>
                    </a:cubicBezTo>
                    <a:cubicBezTo>
                      <a:pt x="0" y="54"/>
                      <a:pt x="0" y="54"/>
                      <a:pt x="0" y="54"/>
                    </a:cubicBezTo>
                    <a:cubicBezTo>
                      <a:pt x="0" y="55"/>
                      <a:pt x="1" y="56"/>
                      <a:pt x="2" y="56"/>
                    </a:cubicBezTo>
                    <a:cubicBezTo>
                      <a:pt x="9" y="56"/>
                      <a:pt x="9" y="56"/>
                      <a:pt x="9" y="56"/>
                    </a:cubicBezTo>
                    <a:cubicBezTo>
                      <a:pt x="10" y="59"/>
                      <a:pt x="13" y="62"/>
                      <a:pt x="17" y="62"/>
                    </a:cubicBezTo>
                    <a:cubicBezTo>
                      <a:pt x="20" y="62"/>
                      <a:pt x="23" y="59"/>
                      <a:pt x="24" y="56"/>
                    </a:cubicBezTo>
                    <a:cubicBezTo>
                      <a:pt x="49" y="56"/>
                      <a:pt x="49" y="56"/>
                      <a:pt x="49" y="56"/>
                    </a:cubicBezTo>
                    <a:cubicBezTo>
                      <a:pt x="51" y="59"/>
                      <a:pt x="54" y="62"/>
                      <a:pt x="57" y="62"/>
                    </a:cubicBezTo>
                    <a:cubicBezTo>
                      <a:pt x="61" y="62"/>
                      <a:pt x="64" y="59"/>
                      <a:pt x="65" y="56"/>
                    </a:cubicBezTo>
                    <a:cubicBezTo>
                      <a:pt x="75" y="56"/>
                      <a:pt x="75" y="56"/>
                      <a:pt x="75" y="56"/>
                    </a:cubicBezTo>
                    <a:cubicBezTo>
                      <a:pt x="76" y="56"/>
                      <a:pt x="76" y="55"/>
                      <a:pt x="76" y="54"/>
                    </a:cubicBezTo>
                    <a:cubicBezTo>
                      <a:pt x="76" y="48"/>
                      <a:pt x="76" y="48"/>
                      <a:pt x="76" y="48"/>
                    </a:cubicBezTo>
                    <a:cubicBezTo>
                      <a:pt x="76" y="47"/>
                      <a:pt x="76" y="47"/>
                      <a:pt x="75" y="47"/>
                    </a:cubicBezTo>
                    <a:cubicBezTo>
                      <a:pt x="66" y="47"/>
                      <a:pt x="66" y="47"/>
                      <a:pt x="66" y="47"/>
                    </a:cubicBezTo>
                    <a:cubicBezTo>
                      <a:pt x="66" y="39"/>
                      <a:pt x="66" y="39"/>
                      <a:pt x="66" y="39"/>
                    </a:cubicBezTo>
                    <a:cubicBezTo>
                      <a:pt x="66" y="38"/>
                      <a:pt x="65" y="38"/>
                      <a:pt x="65" y="38"/>
                    </a:cubicBezTo>
                    <a:cubicBezTo>
                      <a:pt x="64" y="38"/>
                      <a:pt x="64" y="38"/>
                      <a:pt x="64" y="38"/>
                    </a:cubicBezTo>
                    <a:cubicBezTo>
                      <a:pt x="74" y="31"/>
                      <a:pt x="74" y="31"/>
                      <a:pt x="74" y="31"/>
                    </a:cubicBezTo>
                    <a:cubicBezTo>
                      <a:pt x="74" y="31"/>
                      <a:pt x="74" y="30"/>
                      <a:pt x="74" y="30"/>
                    </a:cubicBezTo>
                    <a:close/>
                    <a:moveTo>
                      <a:pt x="57" y="39"/>
                    </a:moveTo>
                    <a:cubicBezTo>
                      <a:pt x="50" y="28"/>
                      <a:pt x="50" y="28"/>
                      <a:pt x="50" y="28"/>
                    </a:cubicBezTo>
                    <a:cubicBezTo>
                      <a:pt x="43" y="18"/>
                      <a:pt x="43" y="18"/>
                      <a:pt x="43" y="18"/>
                    </a:cubicBezTo>
                    <a:cubicBezTo>
                      <a:pt x="58" y="8"/>
                      <a:pt x="58" y="8"/>
                      <a:pt x="58" y="8"/>
                    </a:cubicBezTo>
                    <a:cubicBezTo>
                      <a:pt x="71" y="29"/>
                      <a:pt x="71" y="29"/>
                      <a:pt x="71" y="29"/>
                    </a:cubicBezTo>
                    <a:lnTo>
                      <a:pt x="57" y="39"/>
                    </a:lnTo>
                    <a:close/>
                    <a:moveTo>
                      <a:pt x="73" y="3"/>
                    </a:moveTo>
                    <a:cubicBezTo>
                      <a:pt x="82" y="17"/>
                      <a:pt x="82" y="17"/>
                      <a:pt x="82" y="17"/>
                    </a:cubicBezTo>
                    <a:cubicBezTo>
                      <a:pt x="74" y="27"/>
                      <a:pt x="74" y="27"/>
                      <a:pt x="74" y="27"/>
                    </a:cubicBezTo>
                    <a:cubicBezTo>
                      <a:pt x="60" y="7"/>
                      <a:pt x="60" y="7"/>
                      <a:pt x="60" y="7"/>
                    </a:cubicBezTo>
                    <a:lnTo>
                      <a:pt x="73" y="3"/>
                    </a:lnTo>
                    <a:close/>
                    <a:moveTo>
                      <a:pt x="41" y="21"/>
                    </a:moveTo>
                    <a:cubicBezTo>
                      <a:pt x="47" y="30"/>
                      <a:pt x="47" y="30"/>
                      <a:pt x="47" y="30"/>
                    </a:cubicBezTo>
                    <a:cubicBezTo>
                      <a:pt x="53" y="40"/>
                      <a:pt x="53" y="40"/>
                      <a:pt x="53" y="40"/>
                    </a:cubicBezTo>
                    <a:cubicBezTo>
                      <a:pt x="48" y="40"/>
                      <a:pt x="48" y="40"/>
                      <a:pt x="48" y="40"/>
                    </a:cubicBezTo>
                    <a:cubicBezTo>
                      <a:pt x="39" y="25"/>
                      <a:pt x="39" y="25"/>
                      <a:pt x="39" y="25"/>
                    </a:cubicBezTo>
                    <a:lnTo>
                      <a:pt x="41" y="21"/>
                    </a:lnTo>
                    <a:close/>
                    <a:moveTo>
                      <a:pt x="43" y="38"/>
                    </a:moveTo>
                    <a:cubicBezTo>
                      <a:pt x="42" y="38"/>
                      <a:pt x="42" y="38"/>
                      <a:pt x="42" y="38"/>
                    </a:cubicBezTo>
                    <a:cubicBezTo>
                      <a:pt x="42" y="37"/>
                      <a:pt x="42" y="37"/>
                      <a:pt x="42" y="36"/>
                    </a:cubicBezTo>
                    <a:lnTo>
                      <a:pt x="43" y="38"/>
                    </a:lnTo>
                    <a:close/>
                    <a:moveTo>
                      <a:pt x="38" y="33"/>
                    </a:moveTo>
                    <a:cubicBezTo>
                      <a:pt x="39" y="33"/>
                      <a:pt x="40" y="34"/>
                      <a:pt x="40" y="36"/>
                    </a:cubicBezTo>
                    <a:cubicBezTo>
                      <a:pt x="40" y="37"/>
                      <a:pt x="39" y="38"/>
                      <a:pt x="38" y="38"/>
                    </a:cubicBezTo>
                    <a:cubicBezTo>
                      <a:pt x="37" y="38"/>
                      <a:pt x="36" y="37"/>
                      <a:pt x="36" y="36"/>
                    </a:cubicBezTo>
                    <a:cubicBezTo>
                      <a:pt x="36" y="34"/>
                      <a:pt x="37" y="33"/>
                      <a:pt x="38" y="33"/>
                    </a:cubicBezTo>
                    <a:close/>
                    <a:moveTo>
                      <a:pt x="49" y="53"/>
                    </a:moveTo>
                    <a:cubicBezTo>
                      <a:pt x="25" y="53"/>
                      <a:pt x="25" y="53"/>
                      <a:pt x="25" y="53"/>
                    </a:cubicBezTo>
                    <a:cubicBezTo>
                      <a:pt x="25" y="52"/>
                      <a:pt x="25" y="51"/>
                      <a:pt x="24" y="50"/>
                    </a:cubicBezTo>
                    <a:cubicBezTo>
                      <a:pt x="30" y="50"/>
                      <a:pt x="30" y="50"/>
                      <a:pt x="30" y="50"/>
                    </a:cubicBezTo>
                    <a:cubicBezTo>
                      <a:pt x="50" y="50"/>
                      <a:pt x="50" y="50"/>
                      <a:pt x="50" y="50"/>
                    </a:cubicBezTo>
                    <a:cubicBezTo>
                      <a:pt x="49" y="51"/>
                      <a:pt x="49" y="52"/>
                      <a:pt x="49" y="53"/>
                    </a:cubicBezTo>
                    <a:close/>
                    <a:moveTo>
                      <a:pt x="3" y="37"/>
                    </a:moveTo>
                    <a:cubicBezTo>
                      <a:pt x="12" y="24"/>
                      <a:pt x="12" y="24"/>
                      <a:pt x="12" y="24"/>
                    </a:cubicBezTo>
                    <a:cubicBezTo>
                      <a:pt x="28" y="24"/>
                      <a:pt x="28" y="24"/>
                      <a:pt x="28" y="24"/>
                    </a:cubicBezTo>
                    <a:cubicBezTo>
                      <a:pt x="28" y="47"/>
                      <a:pt x="28" y="47"/>
                      <a:pt x="28" y="47"/>
                    </a:cubicBezTo>
                    <a:cubicBezTo>
                      <a:pt x="22" y="47"/>
                      <a:pt x="22" y="47"/>
                      <a:pt x="22" y="47"/>
                    </a:cubicBezTo>
                    <a:cubicBezTo>
                      <a:pt x="20" y="45"/>
                      <a:pt x="18" y="45"/>
                      <a:pt x="17" y="45"/>
                    </a:cubicBezTo>
                    <a:cubicBezTo>
                      <a:pt x="15" y="45"/>
                      <a:pt x="13" y="45"/>
                      <a:pt x="12" y="47"/>
                    </a:cubicBezTo>
                    <a:cubicBezTo>
                      <a:pt x="3" y="47"/>
                      <a:pt x="3" y="47"/>
                      <a:pt x="3" y="47"/>
                    </a:cubicBezTo>
                    <a:lnTo>
                      <a:pt x="3" y="37"/>
                    </a:lnTo>
                    <a:close/>
                    <a:moveTo>
                      <a:pt x="3" y="50"/>
                    </a:moveTo>
                    <a:cubicBezTo>
                      <a:pt x="9" y="50"/>
                      <a:pt x="9" y="50"/>
                      <a:pt x="9" y="50"/>
                    </a:cubicBezTo>
                    <a:cubicBezTo>
                      <a:pt x="9" y="51"/>
                      <a:pt x="8" y="52"/>
                      <a:pt x="8" y="53"/>
                    </a:cubicBezTo>
                    <a:cubicBezTo>
                      <a:pt x="3" y="53"/>
                      <a:pt x="3" y="53"/>
                      <a:pt x="3" y="53"/>
                    </a:cubicBezTo>
                    <a:lnTo>
                      <a:pt x="3" y="50"/>
                    </a:lnTo>
                    <a:close/>
                    <a:moveTo>
                      <a:pt x="17" y="58"/>
                    </a:moveTo>
                    <a:cubicBezTo>
                      <a:pt x="14" y="58"/>
                      <a:pt x="12" y="56"/>
                      <a:pt x="12" y="53"/>
                    </a:cubicBezTo>
                    <a:cubicBezTo>
                      <a:pt x="12" y="51"/>
                      <a:pt x="14" y="49"/>
                      <a:pt x="17" y="49"/>
                    </a:cubicBezTo>
                    <a:cubicBezTo>
                      <a:pt x="19" y="49"/>
                      <a:pt x="21" y="51"/>
                      <a:pt x="21" y="53"/>
                    </a:cubicBezTo>
                    <a:cubicBezTo>
                      <a:pt x="21" y="56"/>
                      <a:pt x="19" y="58"/>
                      <a:pt x="17" y="58"/>
                    </a:cubicBezTo>
                    <a:close/>
                    <a:moveTo>
                      <a:pt x="57" y="58"/>
                    </a:moveTo>
                    <a:cubicBezTo>
                      <a:pt x="55" y="58"/>
                      <a:pt x="53" y="56"/>
                      <a:pt x="53" y="53"/>
                    </a:cubicBezTo>
                    <a:cubicBezTo>
                      <a:pt x="53" y="51"/>
                      <a:pt x="55" y="49"/>
                      <a:pt x="57" y="49"/>
                    </a:cubicBezTo>
                    <a:cubicBezTo>
                      <a:pt x="60" y="49"/>
                      <a:pt x="62" y="51"/>
                      <a:pt x="62" y="53"/>
                    </a:cubicBezTo>
                    <a:cubicBezTo>
                      <a:pt x="62" y="56"/>
                      <a:pt x="60" y="58"/>
                      <a:pt x="57" y="58"/>
                    </a:cubicBezTo>
                    <a:close/>
                    <a:moveTo>
                      <a:pt x="73" y="53"/>
                    </a:moveTo>
                    <a:cubicBezTo>
                      <a:pt x="66" y="53"/>
                      <a:pt x="66" y="53"/>
                      <a:pt x="66" y="53"/>
                    </a:cubicBezTo>
                    <a:cubicBezTo>
                      <a:pt x="66" y="52"/>
                      <a:pt x="65" y="51"/>
                      <a:pt x="65" y="50"/>
                    </a:cubicBezTo>
                    <a:cubicBezTo>
                      <a:pt x="73" y="50"/>
                      <a:pt x="73" y="50"/>
                      <a:pt x="73" y="50"/>
                    </a:cubicBezTo>
                    <a:lnTo>
                      <a:pt x="73" y="53"/>
                    </a:lnTo>
                    <a:close/>
                    <a:moveTo>
                      <a:pt x="64" y="40"/>
                    </a:moveTo>
                    <a:cubicBezTo>
                      <a:pt x="64" y="46"/>
                      <a:pt x="64" y="46"/>
                      <a:pt x="64" y="46"/>
                    </a:cubicBezTo>
                    <a:cubicBezTo>
                      <a:pt x="61" y="46"/>
                      <a:pt x="61" y="46"/>
                      <a:pt x="61" y="46"/>
                    </a:cubicBezTo>
                    <a:cubicBezTo>
                      <a:pt x="60" y="45"/>
                      <a:pt x="59" y="45"/>
                      <a:pt x="57" y="45"/>
                    </a:cubicBezTo>
                    <a:cubicBezTo>
                      <a:pt x="56" y="45"/>
                      <a:pt x="55" y="45"/>
                      <a:pt x="53" y="46"/>
                    </a:cubicBezTo>
                    <a:cubicBezTo>
                      <a:pt x="37" y="46"/>
                      <a:pt x="37" y="46"/>
                      <a:pt x="37" y="46"/>
                    </a:cubicBezTo>
                    <a:cubicBezTo>
                      <a:pt x="37" y="40"/>
                      <a:pt x="37" y="40"/>
                      <a:pt x="37" y="40"/>
                    </a:cubicBezTo>
                    <a:cubicBezTo>
                      <a:pt x="44" y="40"/>
                      <a:pt x="44" y="40"/>
                      <a:pt x="44" y="40"/>
                    </a:cubicBezTo>
                    <a:cubicBezTo>
                      <a:pt x="46" y="42"/>
                      <a:pt x="46" y="42"/>
                      <a:pt x="46" y="42"/>
                    </a:cubicBezTo>
                    <a:cubicBezTo>
                      <a:pt x="46" y="43"/>
                      <a:pt x="47" y="43"/>
                      <a:pt x="47" y="43"/>
                    </a:cubicBezTo>
                    <a:cubicBezTo>
                      <a:pt x="47" y="43"/>
                      <a:pt x="47" y="43"/>
                      <a:pt x="47" y="43"/>
                    </a:cubicBezTo>
                    <a:cubicBezTo>
                      <a:pt x="56" y="42"/>
                      <a:pt x="56" y="42"/>
                      <a:pt x="56" y="42"/>
                    </a:cubicBezTo>
                    <a:cubicBezTo>
                      <a:pt x="57" y="42"/>
                      <a:pt x="57" y="42"/>
                      <a:pt x="57" y="42"/>
                    </a:cubicBezTo>
                    <a:cubicBezTo>
                      <a:pt x="57" y="42"/>
                      <a:pt x="57" y="42"/>
                      <a:pt x="57" y="42"/>
                    </a:cubicBezTo>
                    <a:cubicBezTo>
                      <a:pt x="61" y="40"/>
                      <a:pt x="61" y="40"/>
                      <a:pt x="61" y="40"/>
                    </a:cubicBezTo>
                    <a:lnTo>
                      <a:pt x="64" y="40"/>
                    </a:lnTo>
                    <a:close/>
                    <a:moveTo>
                      <a:pt x="79" y="17"/>
                    </a:moveTo>
                    <a:cubicBezTo>
                      <a:pt x="73" y="23"/>
                      <a:pt x="73" y="23"/>
                      <a:pt x="73" y="23"/>
                    </a:cubicBezTo>
                    <a:cubicBezTo>
                      <a:pt x="73" y="23"/>
                      <a:pt x="73" y="24"/>
                      <a:pt x="73" y="24"/>
                    </a:cubicBezTo>
                    <a:cubicBezTo>
                      <a:pt x="72" y="24"/>
                      <a:pt x="72" y="24"/>
                      <a:pt x="72" y="23"/>
                    </a:cubicBezTo>
                    <a:cubicBezTo>
                      <a:pt x="72" y="23"/>
                      <a:pt x="72" y="22"/>
                      <a:pt x="72" y="22"/>
                    </a:cubicBezTo>
                    <a:cubicBezTo>
                      <a:pt x="77" y="16"/>
                      <a:pt x="77" y="16"/>
                      <a:pt x="77" y="16"/>
                    </a:cubicBezTo>
                    <a:cubicBezTo>
                      <a:pt x="78" y="16"/>
                      <a:pt x="78" y="15"/>
                      <a:pt x="79" y="16"/>
                    </a:cubicBezTo>
                    <a:cubicBezTo>
                      <a:pt x="79" y="16"/>
                      <a:pt x="79" y="17"/>
                      <a:pt x="79" y="17"/>
                    </a:cubicBezTo>
                    <a:close/>
                    <a:moveTo>
                      <a:pt x="69" y="29"/>
                    </a:moveTo>
                    <a:cubicBezTo>
                      <a:pt x="57" y="36"/>
                      <a:pt x="57" y="36"/>
                      <a:pt x="57" y="36"/>
                    </a:cubicBezTo>
                    <a:cubicBezTo>
                      <a:pt x="57" y="36"/>
                      <a:pt x="57" y="36"/>
                      <a:pt x="57" y="36"/>
                    </a:cubicBezTo>
                    <a:cubicBezTo>
                      <a:pt x="56" y="36"/>
                      <a:pt x="56" y="36"/>
                      <a:pt x="56" y="36"/>
                    </a:cubicBezTo>
                    <a:cubicBezTo>
                      <a:pt x="56" y="35"/>
                      <a:pt x="56" y="35"/>
                      <a:pt x="56" y="35"/>
                    </a:cubicBezTo>
                    <a:cubicBezTo>
                      <a:pt x="68" y="27"/>
                      <a:pt x="68" y="27"/>
                      <a:pt x="68" y="27"/>
                    </a:cubicBezTo>
                    <a:cubicBezTo>
                      <a:pt x="68" y="27"/>
                      <a:pt x="69" y="27"/>
                      <a:pt x="69" y="27"/>
                    </a:cubicBezTo>
                    <a:cubicBezTo>
                      <a:pt x="69" y="28"/>
                      <a:pt x="69" y="28"/>
                      <a:pt x="69" y="29"/>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6" name="组合 41"/>
            <p:cNvGrpSpPr/>
            <p:nvPr/>
          </p:nvGrpSpPr>
          <p:grpSpPr>
            <a:xfrm>
              <a:off x="1690522" y="4621994"/>
              <a:ext cx="827733" cy="540647"/>
              <a:chOff x="1267892" y="3740300"/>
              <a:chExt cx="620800" cy="405485"/>
            </a:xfrm>
          </p:grpSpPr>
          <p:grpSp>
            <p:nvGrpSpPr>
              <p:cNvPr id="58" name="组合 42"/>
              <p:cNvGrpSpPr/>
              <p:nvPr/>
            </p:nvGrpSpPr>
            <p:grpSpPr>
              <a:xfrm>
                <a:off x="1267892" y="3740300"/>
                <a:ext cx="620800" cy="405485"/>
                <a:chOff x="1588" y="2074863"/>
                <a:chExt cx="627062" cy="409575"/>
              </a:xfrm>
            </p:grpSpPr>
            <p:sp>
              <p:nvSpPr>
                <p:cNvPr id="44" name="任意多边形: 形状 47"/>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9" name="任意多边形: 形状 48"/>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45" name="任意多边形: 形状 46"/>
              <p:cNvSpPr/>
              <p:nvPr/>
            </p:nvSpPr>
            <p:spPr bwMode="auto">
              <a:xfrm>
                <a:off x="1485845" y="3881441"/>
                <a:ext cx="246107" cy="152164"/>
              </a:xfrm>
              <a:custGeom>
                <a:avLst/>
                <a:gdLst>
                  <a:gd name="T0" fmla="*/ 9 w 79"/>
                  <a:gd name="T1" fmla="*/ 8 h 47"/>
                  <a:gd name="T2" fmla="*/ 5 w 79"/>
                  <a:gd name="T3" fmla="*/ 18 h 47"/>
                  <a:gd name="T4" fmla="*/ 5 w 79"/>
                  <a:gd name="T5" fmla="*/ 21 h 47"/>
                  <a:gd name="T6" fmla="*/ 13 w 79"/>
                  <a:gd name="T7" fmla="*/ 22 h 47"/>
                  <a:gd name="T8" fmla="*/ 15 w 79"/>
                  <a:gd name="T9" fmla="*/ 19 h 47"/>
                  <a:gd name="T10" fmla="*/ 25 w 79"/>
                  <a:gd name="T11" fmla="*/ 18 h 47"/>
                  <a:gd name="T12" fmla="*/ 24 w 79"/>
                  <a:gd name="T13" fmla="*/ 8 h 47"/>
                  <a:gd name="T14" fmla="*/ 15 w 79"/>
                  <a:gd name="T15" fmla="*/ 17 h 47"/>
                  <a:gd name="T16" fmla="*/ 13 w 79"/>
                  <a:gd name="T17" fmla="*/ 20 h 47"/>
                  <a:gd name="T18" fmla="*/ 7 w 79"/>
                  <a:gd name="T19" fmla="*/ 18 h 47"/>
                  <a:gd name="T20" fmla="*/ 23 w 79"/>
                  <a:gd name="T21" fmla="*/ 10 h 47"/>
                  <a:gd name="T22" fmla="*/ 78 w 79"/>
                  <a:gd name="T23" fmla="*/ 0 h 47"/>
                  <a:gd name="T24" fmla="*/ 32 w 79"/>
                  <a:gd name="T25" fmla="*/ 2 h 47"/>
                  <a:gd name="T26" fmla="*/ 31 w 79"/>
                  <a:gd name="T27" fmla="*/ 33 h 47"/>
                  <a:gd name="T28" fmla="*/ 30 w 79"/>
                  <a:gd name="T29" fmla="*/ 3 h 47"/>
                  <a:gd name="T30" fmla="*/ 5 w 79"/>
                  <a:gd name="T31" fmla="*/ 4 h 47"/>
                  <a:gd name="T32" fmla="*/ 0 w 79"/>
                  <a:gd name="T33" fmla="*/ 18 h 47"/>
                  <a:gd name="T34" fmla="*/ 2 w 79"/>
                  <a:gd name="T35" fmla="*/ 42 h 47"/>
                  <a:gd name="T36" fmla="*/ 17 w 79"/>
                  <a:gd name="T37" fmla="*/ 47 h 47"/>
                  <a:gd name="T38" fmla="*/ 50 w 79"/>
                  <a:gd name="T39" fmla="*/ 42 h 47"/>
                  <a:gd name="T40" fmla="*/ 65 w 79"/>
                  <a:gd name="T41" fmla="*/ 42 h 47"/>
                  <a:gd name="T42" fmla="*/ 77 w 79"/>
                  <a:gd name="T43" fmla="*/ 40 h 47"/>
                  <a:gd name="T44" fmla="*/ 78 w 79"/>
                  <a:gd name="T45" fmla="*/ 35 h 47"/>
                  <a:gd name="T46" fmla="*/ 79 w 79"/>
                  <a:gd name="T47" fmla="*/ 2 h 47"/>
                  <a:gd name="T48" fmla="*/ 9 w 79"/>
                  <a:gd name="T49" fmla="*/ 39 h 47"/>
                  <a:gd name="T50" fmla="*/ 3 w 79"/>
                  <a:gd name="T51" fmla="*/ 35 h 47"/>
                  <a:gd name="T52" fmla="*/ 9 w 79"/>
                  <a:gd name="T53" fmla="*/ 39 h 47"/>
                  <a:gd name="T54" fmla="*/ 12 w 79"/>
                  <a:gd name="T55" fmla="*/ 39 h 47"/>
                  <a:gd name="T56" fmla="*/ 21 w 79"/>
                  <a:gd name="T57" fmla="*/ 39 h 47"/>
                  <a:gd name="T58" fmla="*/ 22 w 79"/>
                  <a:gd name="T59" fmla="*/ 33 h 47"/>
                  <a:gd name="T60" fmla="*/ 11 w 79"/>
                  <a:gd name="T61" fmla="*/ 33 h 47"/>
                  <a:gd name="T62" fmla="*/ 3 w 79"/>
                  <a:gd name="T63" fmla="*/ 18 h 47"/>
                  <a:gd name="T64" fmla="*/ 28 w 79"/>
                  <a:gd name="T65" fmla="*/ 6 h 47"/>
                  <a:gd name="T66" fmla="*/ 22 w 79"/>
                  <a:gd name="T67" fmla="*/ 33 h 47"/>
                  <a:gd name="T68" fmla="*/ 25 w 79"/>
                  <a:gd name="T69" fmla="*/ 39 h 47"/>
                  <a:gd name="T70" fmla="*/ 50 w 79"/>
                  <a:gd name="T71" fmla="*/ 35 h 47"/>
                  <a:gd name="T72" fmla="*/ 58 w 79"/>
                  <a:gd name="T73" fmla="*/ 43 h 47"/>
                  <a:gd name="T74" fmla="*/ 58 w 79"/>
                  <a:gd name="T75" fmla="*/ 35 h 47"/>
                  <a:gd name="T76" fmla="*/ 58 w 79"/>
                  <a:gd name="T77" fmla="*/ 43 h 47"/>
                  <a:gd name="T78" fmla="*/ 66 w 79"/>
                  <a:gd name="T79" fmla="*/ 39 h 47"/>
                  <a:gd name="T80" fmla="*/ 74 w 79"/>
                  <a:gd name="T81" fmla="*/ 35 h 47"/>
                  <a:gd name="T82" fmla="*/ 76 w 79"/>
                  <a:gd name="T83" fmla="*/ 33 h 47"/>
                  <a:gd name="T84" fmla="*/ 58 w 79"/>
                  <a:gd name="T85" fmla="*/ 31 h 47"/>
                  <a:gd name="T86" fmla="*/ 35 w 79"/>
                  <a:gd name="T87" fmla="*/ 33 h 47"/>
                  <a:gd name="T88" fmla="*/ 76 w 79"/>
                  <a:gd name="T89" fmla="*/ 30 h 47"/>
                  <a:gd name="T90" fmla="*/ 76 w 79"/>
                  <a:gd name="T91" fmla="*/ 28 h 47"/>
                  <a:gd name="T92" fmla="*/ 35 w 79"/>
                  <a:gd name="T93" fmla="*/ 3 h 47"/>
                  <a:gd name="T94" fmla="*/ 76 w 79"/>
                  <a:gd name="T9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47">
                    <a:moveTo>
                      <a:pt x="24" y="8"/>
                    </a:moveTo>
                    <a:cubicBezTo>
                      <a:pt x="9" y="8"/>
                      <a:pt x="9" y="8"/>
                      <a:pt x="9" y="8"/>
                    </a:cubicBezTo>
                    <a:cubicBezTo>
                      <a:pt x="9" y="8"/>
                      <a:pt x="9" y="8"/>
                      <a:pt x="8" y="9"/>
                    </a:cubicBezTo>
                    <a:cubicBezTo>
                      <a:pt x="5" y="18"/>
                      <a:pt x="5" y="18"/>
                      <a:pt x="5" y="18"/>
                    </a:cubicBezTo>
                    <a:cubicBezTo>
                      <a:pt x="5" y="18"/>
                      <a:pt x="5" y="18"/>
                      <a:pt x="5" y="18"/>
                    </a:cubicBezTo>
                    <a:cubicBezTo>
                      <a:pt x="5" y="21"/>
                      <a:pt x="5" y="21"/>
                      <a:pt x="5" y="21"/>
                    </a:cubicBezTo>
                    <a:cubicBezTo>
                      <a:pt x="5" y="22"/>
                      <a:pt x="5" y="22"/>
                      <a:pt x="6" y="22"/>
                    </a:cubicBezTo>
                    <a:cubicBezTo>
                      <a:pt x="13" y="22"/>
                      <a:pt x="13" y="22"/>
                      <a:pt x="13" y="22"/>
                    </a:cubicBezTo>
                    <a:cubicBezTo>
                      <a:pt x="13" y="22"/>
                      <a:pt x="14" y="22"/>
                      <a:pt x="14" y="22"/>
                    </a:cubicBezTo>
                    <a:cubicBezTo>
                      <a:pt x="15" y="19"/>
                      <a:pt x="15" y="19"/>
                      <a:pt x="15" y="19"/>
                    </a:cubicBezTo>
                    <a:cubicBezTo>
                      <a:pt x="24" y="19"/>
                      <a:pt x="24" y="19"/>
                      <a:pt x="24" y="19"/>
                    </a:cubicBezTo>
                    <a:cubicBezTo>
                      <a:pt x="24" y="19"/>
                      <a:pt x="25" y="19"/>
                      <a:pt x="25" y="18"/>
                    </a:cubicBezTo>
                    <a:cubicBezTo>
                      <a:pt x="25" y="9"/>
                      <a:pt x="25" y="9"/>
                      <a:pt x="25" y="9"/>
                    </a:cubicBezTo>
                    <a:cubicBezTo>
                      <a:pt x="25" y="8"/>
                      <a:pt x="24" y="8"/>
                      <a:pt x="24" y="8"/>
                    </a:cubicBezTo>
                    <a:close/>
                    <a:moveTo>
                      <a:pt x="23" y="17"/>
                    </a:moveTo>
                    <a:cubicBezTo>
                      <a:pt x="15" y="17"/>
                      <a:pt x="15" y="17"/>
                      <a:pt x="15" y="17"/>
                    </a:cubicBezTo>
                    <a:cubicBezTo>
                      <a:pt x="15" y="17"/>
                      <a:pt x="14" y="17"/>
                      <a:pt x="14" y="18"/>
                    </a:cubicBezTo>
                    <a:cubicBezTo>
                      <a:pt x="13" y="20"/>
                      <a:pt x="13" y="20"/>
                      <a:pt x="13" y="20"/>
                    </a:cubicBezTo>
                    <a:cubicBezTo>
                      <a:pt x="7" y="20"/>
                      <a:pt x="7" y="20"/>
                      <a:pt x="7" y="20"/>
                    </a:cubicBezTo>
                    <a:cubicBezTo>
                      <a:pt x="7" y="18"/>
                      <a:pt x="7" y="18"/>
                      <a:pt x="7" y="18"/>
                    </a:cubicBezTo>
                    <a:cubicBezTo>
                      <a:pt x="10" y="10"/>
                      <a:pt x="10" y="10"/>
                      <a:pt x="10" y="10"/>
                    </a:cubicBezTo>
                    <a:cubicBezTo>
                      <a:pt x="23" y="10"/>
                      <a:pt x="23" y="10"/>
                      <a:pt x="23" y="10"/>
                    </a:cubicBezTo>
                    <a:lnTo>
                      <a:pt x="23" y="17"/>
                    </a:lnTo>
                    <a:close/>
                    <a:moveTo>
                      <a:pt x="78" y="0"/>
                    </a:moveTo>
                    <a:cubicBezTo>
                      <a:pt x="33" y="0"/>
                      <a:pt x="33" y="0"/>
                      <a:pt x="33" y="0"/>
                    </a:cubicBezTo>
                    <a:cubicBezTo>
                      <a:pt x="33" y="0"/>
                      <a:pt x="32" y="1"/>
                      <a:pt x="32" y="2"/>
                    </a:cubicBezTo>
                    <a:cubicBezTo>
                      <a:pt x="32" y="33"/>
                      <a:pt x="32" y="33"/>
                      <a:pt x="32" y="33"/>
                    </a:cubicBezTo>
                    <a:cubicBezTo>
                      <a:pt x="31" y="33"/>
                      <a:pt x="31" y="33"/>
                      <a:pt x="31" y="33"/>
                    </a:cubicBezTo>
                    <a:cubicBezTo>
                      <a:pt x="31" y="4"/>
                      <a:pt x="31" y="4"/>
                      <a:pt x="31" y="4"/>
                    </a:cubicBezTo>
                    <a:cubicBezTo>
                      <a:pt x="31" y="4"/>
                      <a:pt x="31" y="3"/>
                      <a:pt x="30" y="3"/>
                    </a:cubicBezTo>
                    <a:cubicBezTo>
                      <a:pt x="7" y="3"/>
                      <a:pt x="7" y="3"/>
                      <a:pt x="7" y="3"/>
                    </a:cubicBezTo>
                    <a:cubicBezTo>
                      <a:pt x="6" y="3"/>
                      <a:pt x="6" y="3"/>
                      <a:pt x="5" y="4"/>
                    </a:cubicBezTo>
                    <a:cubicBezTo>
                      <a:pt x="0" y="18"/>
                      <a:pt x="0" y="18"/>
                      <a:pt x="0" y="18"/>
                    </a:cubicBezTo>
                    <a:cubicBezTo>
                      <a:pt x="0" y="18"/>
                      <a:pt x="0" y="18"/>
                      <a:pt x="0" y="18"/>
                    </a:cubicBezTo>
                    <a:cubicBezTo>
                      <a:pt x="0" y="40"/>
                      <a:pt x="0" y="40"/>
                      <a:pt x="0" y="40"/>
                    </a:cubicBezTo>
                    <a:cubicBezTo>
                      <a:pt x="0" y="41"/>
                      <a:pt x="1" y="42"/>
                      <a:pt x="2" y="42"/>
                    </a:cubicBezTo>
                    <a:cubicBezTo>
                      <a:pt x="9" y="42"/>
                      <a:pt x="9" y="42"/>
                      <a:pt x="9" y="42"/>
                    </a:cubicBezTo>
                    <a:cubicBezTo>
                      <a:pt x="10" y="45"/>
                      <a:pt x="13" y="47"/>
                      <a:pt x="17" y="47"/>
                    </a:cubicBezTo>
                    <a:cubicBezTo>
                      <a:pt x="20" y="47"/>
                      <a:pt x="24" y="45"/>
                      <a:pt x="25" y="42"/>
                    </a:cubicBezTo>
                    <a:cubicBezTo>
                      <a:pt x="50" y="42"/>
                      <a:pt x="50" y="42"/>
                      <a:pt x="50" y="42"/>
                    </a:cubicBezTo>
                    <a:cubicBezTo>
                      <a:pt x="51" y="45"/>
                      <a:pt x="54" y="47"/>
                      <a:pt x="58" y="47"/>
                    </a:cubicBezTo>
                    <a:cubicBezTo>
                      <a:pt x="61" y="47"/>
                      <a:pt x="64" y="45"/>
                      <a:pt x="65" y="42"/>
                    </a:cubicBezTo>
                    <a:cubicBezTo>
                      <a:pt x="75" y="42"/>
                      <a:pt x="75" y="42"/>
                      <a:pt x="75" y="42"/>
                    </a:cubicBezTo>
                    <a:cubicBezTo>
                      <a:pt x="76" y="42"/>
                      <a:pt x="77" y="41"/>
                      <a:pt x="77" y="40"/>
                    </a:cubicBezTo>
                    <a:cubicBezTo>
                      <a:pt x="77" y="35"/>
                      <a:pt x="77" y="35"/>
                      <a:pt x="77" y="35"/>
                    </a:cubicBezTo>
                    <a:cubicBezTo>
                      <a:pt x="77" y="35"/>
                      <a:pt x="77" y="35"/>
                      <a:pt x="78" y="35"/>
                    </a:cubicBezTo>
                    <a:cubicBezTo>
                      <a:pt x="78" y="35"/>
                      <a:pt x="79" y="35"/>
                      <a:pt x="79" y="34"/>
                    </a:cubicBezTo>
                    <a:cubicBezTo>
                      <a:pt x="79" y="2"/>
                      <a:pt x="79" y="2"/>
                      <a:pt x="79" y="2"/>
                    </a:cubicBezTo>
                    <a:cubicBezTo>
                      <a:pt x="79" y="1"/>
                      <a:pt x="78" y="0"/>
                      <a:pt x="78" y="0"/>
                    </a:cubicBezTo>
                    <a:close/>
                    <a:moveTo>
                      <a:pt x="9" y="39"/>
                    </a:moveTo>
                    <a:cubicBezTo>
                      <a:pt x="3" y="39"/>
                      <a:pt x="3" y="39"/>
                      <a:pt x="3" y="39"/>
                    </a:cubicBezTo>
                    <a:cubicBezTo>
                      <a:pt x="3" y="35"/>
                      <a:pt x="3" y="35"/>
                      <a:pt x="3" y="35"/>
                    </a:cubicBezTo>
                    <a:cubicBezTo>
                      <a:pt x="10" y="35"/>
                      <a:pt x="10" y="35"/>
                      <a:pt x="10" y="35"/>
                    </a:cubicBezTo>
                    <a:cubicBezTo>
                      <a:pt x="9" y="36"/>
                      <a:pt x="9" y="37"/>
                      <a:pt x="9" y="39"/>
                    </a:cubicBezTo>
                    <a:close/>
                    <a:moveTo>
                      <a:pt x="17" y="43"/>
                    </a:moveTo>
                    <a:cubicBezTo>
                      <a:pt x="14" y="43"/>
                      <a:pt x="12" y="41"/>
                      <a:pt x="12" y="39"/>
                    </a:cubicBezTo>
                    <a:cubicBezTo>
                      <a:pt x="12" y="37"/>
                      <a:pt x="14" y="35"/>
                      <a:pt x="17" y="35"/>
                    </a:cubicBezTo>
                    <a:cubicBezTo>
                      <a:pt x="19" y="35"/>
                      <a:pt x="21" y="37"/>
                      <a:pt x="21" y="39"/>
                    </a:cubicBezTo>
                    <a:cubicBezTo>
                      <a:pt x="21" y="41"/>
                      <a:pt x="19" y="43"/>
                      <a:pt x="17" y="43"/>
                    </a:cubicBezTo>
                    <a:close/>
                    <a:moveTo>
                      <a:pt x="22" y="33"/>
                    </a:moveTo>
                    <a:cubicBezTo>
                      <a:pt x="21" y="32"/>
                      <a:pt x="19" y="31"/>
                      <a:pt x="17" y="31"/>
                    </a:cubicBezTo>
                    <a:cubicBezTo>
                      <a:pt x="15" y="31"/>
                      <a:pt x="13" y="32"/>
                      <a:pt x="11" y="33"/>
                    </a:cubicBezTo>
                    <a:cubicBezTo>
                      <a:pt x="3" y="33"/>
                      <a:pt x="3" y="33"/>
                      <a:pt x="3" y="33"/>
                    </a:cubicBezTo>
                    <a:cubicBezTo>
                      <a:pt x="3" y="18"/>
                      <a:pt x="3" y="18"/>
                      <a:pt x="3" y="18"/>
                    </a:cubicBezTo>
                    <a:cubicBezTo>
                      <a:pt x="8" y="6"/>
                      <a:pt x="8" y="6"/>
                      <a:pt x="8" y="6"/>
                    </a:cubicBezTo>
                    <a:cubicBezTo>
                      <a:pt x="28" y="6"/>
                      <a:pt x="28" y="6"/>
                      <a:pt x="28" y="6"/>
                    </a:cubicBezTo>
                    <a:cubicBezTo>
                      <a:pt x="28" y="33"/>
                      <a:pt x="28" y="33"/>
                      <a:pt x="28" y="33"/>
                    </a:cubicBezTo>
                    <a:lnTo>
                      <a:pt x="22" y="33"/>
                    </a:lnTo>
                    <a:close/>
                    <a:moveTo>
                      <a:pt x="49" y="39"/>
                    </a:moveTo>
                    <a:cubicBezTo>
                      <a:pt x="25" y="39"/>
                      <a:pt x="25" y="39"/>
                      <a:pt x="25" y="39"/>
                    </a:cubicBezTo>
                    <a:cubicBezTo>
                      <a:pt x="25" y="37"/>
                      <a:pt x="25" y="36"/>
                      <a:pt x="24" y="35"/>
                    </a:cubicBezTo>
                    <a:cubicBezTo>
                      <a:pt x="50" y="35"/>
                      <a:pt x="50" y="35"/>
                      <a:pt x="50" y="35"/>
                    </a:cubicBezTo>
                    <a:cubicBezTo>
                      <a:pt x="50" y="36"/>
                      <a:pt x="49" y="37"/>
                      <a:pt x="49" y="39"/>
                    </a:cubicBezTo>
                    <a:close/>
                    <a:moveTo>
                      <a:pt x="58" y="43"/>
                    </a:moveTo>
                    <a:cubicBezTo>
                      <a:pt x="55" y="43"/>
                      <a:pt x="53" y="41"/>
                      <a:pt x="53" y="39"/>
                    </a:cubicBezTo>
                    <a:cubicBezTo>
                      <a:pt x="53" y="37"/>
                      <a:pt x="55" y="35"/>
                      <a:pt x="58" y="35"/>
                    </a:cubicBezTo>
                    <a:cubicBezTo>
                      <a:pt x="60" y="35"/>
                      <a:pt x="62" y="37"/>
                      <a:pt x="62" y="39"/>
                    </a:cubicBezTo>
                    <a:cubicBezTo>
                      <a:pt x="62" y="41"/>
                      <a:pt x="60" y="43"/>
                      <a:pt x="58" y="43"/>
                    </a:cubicBezTo>
                    <a:close/>
                    <a:moveTo>
                      <a:pt x="74" y="39"/>
                    </a:moveTo>
                    <a:cubicBezTo>
                      <a:pt x="66" y="39"/>
                      <a:pt x="66" y="39"/>
                      <a:pt x="66" y="39"/>
                    </a:cubicBezTo>
                    <a:cubicBezTo>
                      <a:pt x="66" y="37"/>
                      <a:pt x="65" y="36"/>
                      <a:pt x="65" y="35"/>
                    </a:cubicBezTo>
                    <a:cubicBezTo>
                      <a:pt x="74" y="35"/>
                      <a:pt x="74" y="35"/>
                      <a:pt x="74" y="35"/>
                    </a:cubicBezTo>
                    <a:lnTo>
                      <a:pt x="74" y="39"/>
                    </a:lnTo>
                    <a:close/>
                    <a:moveTo>
                      <a:pt x="76" y="33"/>
                    </a:moveTo>
                    <a:cubicBezTo>
                      <a:pt x="63" y="33"/>
                      <a:pt x="63" y="33"/>
                      <a:pt x="63" y="33"/>
                    </a:cubicBezTo>
                    <a:cubicBezTo>
                      <a:pt x="62" y="32"/>
                      <a:pt x="60" y="31"/>
                      <a:pt x="58" y="31"/>
                    </a:cubicBezTo>
                    <a:cubicBezTo>
                      <a:pt x="55" y="31"/>
                      <a:pt x="53" y="32"/>
                      <a:pt x="52" y="33"/>
                    </a:cubicBezTo>
                    <a:cubicBezTo>
                      <a:pt x="35" y="33"/>
                      <a:pt x="35" y="33"/>
                      <a:pt x="35" y="33"/>
                    </a:cubicBezTo>
                    <a:cubicBezTo>
                      <a:pt x="35" y="30"/>
                      <a:pt x="35" y="30"/>
                      <a:pt x="35" y="30"/>
                    </a:cubicBezTo>
                    <a:cubicBezTo>
                      <a:pt x="76" y="30"/>
                      <a:pt x="76" y="30"/>
                      <a:pt x="76" y="30"/>
                    </a:cubicBezTo>
                    <a:lnTo>
                      <a:pt x="76" y="33"/>
                    </a:lnTo>
                    <a:close/>
                    <a:moveTo>
                      <a:pt x="76" y="28"/>
                    </a:moveTo>
                    <a:cubicBezTo>
                      <a:pt x="35" y="28"/>
                      <a:pt x="35" y="28"/>
                      <a:pt x="35" y="28"/>
                    </a:cubicBezTo>
                    <a:cubicBezTo>
                      <a:pt x="35" y="3"/>
                      <a:pt x="35" y="3"/>
                      <a:pt x="35" y="3"/>
                    </a:cubicBezTo>
                    <a:cubicBezTo>
                      <a:pt x="76" y="3"/>
                      <a:pt x="76" y="3"/>
                      <a:pt x="76" y="3"/>
                    </a:cubicBezTo>
                    <a:lnTo>
                      <a:pt x="76" y="28"/>
                    </a:ln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59" name="组合 55"/>
            <p:cNvGrpSpPr/>
            <p:nvPr/>
          </p:nvGrpSpPr>
          <p:grpSpPr>
            <a:xfrm>
              <a:off x="9443610" y="1836235"/>
              <a:ext cx="827733" cy="540645"/>
              <a:chOff x="7082708" y="1650981"/>
              <a:chExt cx="620800" cy="405484"/>
            </a:xfrm>
          </p:grpSpPr>
          <p:grpSp>
            <p:nvGrpSpPr>
              <p:cNvPr id="62" name="组合 58"/>
              <p:cNvGrpSpPr/>
              <p:nvPr/>
            </p:nvGrpSpPr>
            <p:grpSpPr>
              <a:xfrm flipH="1">
                <a:off x="7082708" y="1650981"/>
                <a:ext cx="620800" cy="405484"/>
                <a:chOff x="1588" y="2074863"/>
                <a:chExt cx="627062" cy="409575"/>
              </a:xfrm>
            </p:grpSpPr>
            <p:sp>
              <p:nvSpPr>
                <p:cNvPr id="60" name="任意多边形: 形状 43"/>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87" name="任意多边形: 形状 44"/>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88" name="任意多边形: 形状 42"/>
              <p:cNvSpPr/>
              <p:nvPr/>
            </p:nvSpPr>
            <p:spPr bwMode="auto">
              <a:xfrm>
                <a:off x="7215296" y="1777197"/>
                <a:ext cx="252723" cy="156133"/>
              </a:xfrm>
              <a:custGeom>
                <a:avLst/>
                <a:gdLst>
                  <a:gd name="T0" fmla="*/ 13 w 81"/>
                  <a:gd name="T1" fmla="*/ 22 h 48"/>
                  <a:gd name="T2" fmla="*/ 15 w 81"/>
                  <a:gd name="T3" fmla="*/ 19 h 48"/>
                  <a:gd name="T4" fmla="*/ 23 w 81"/>
                  <a:gd name="T5" fmla="*/ 18 h 48"/>
                  <a:gd name="T6" fmla="*/ 22 w 81"/>
                  <a:gd name="T7" fmla="*/ 8 h 48"/>
                  <a:gd name="T8" fmla="*/ 8 w 81"/>
                  <a:gd name="T9" fmla="*/ 9 h 48"/>
                  <a:gd name="T10" fmla="*/ 5 w 81"/>
                  <a:gd name="T11" fmla="*/ 18 h 48"/>
                  <a:gd name="T12" fmla="*/ 6 w 81"/>
                  <a:gd name="T13" fmla="*/ 22 h 48"/>
                  <a:gd name="T14" fmla="*/ 10 w 81"/>
                  <a:gd name="T15" fmla="*/ 10 h 48"/>
                  <a:gd name="T16" fmla="*/ 21 w 81"/>
                  <a:gd name="T17" fmla="*/ 17 h 48"/>
                  <a:gd name="T18" fmla="*/ 14 w 81"/>
                  <a:gd name="T19" fmla="*/ 18 h 48"/>
                  <a:gd name="T20" fmla="*/ 7 w 81"/>
                  <a:gd name="T21" fmla="*/ 20 h 48"/>
                  <a:gd name="T22" fmla="*/ 81 w 81"/>
                  <a:gd name="T23" fmla="*/ 18 h 48"/>
                  <a:gd name="T24" fmla="*/ 67 w 81"/>
                  <a:gd name="T25" fmla="*/ 1 h 48"/>
                  <a:gd name="T26" fmla="*/ 59 w 81"/>
                  <a:gd name="T27" fmla="*/ 0 h 48"/>
                  <a:gd name="T28" fmla="*/ 51 w 81"/>
                  <a:gd name="T29" fmla="*/ 1 h 48"/>
                  <a:gd name="T30" fmla="*/ 31 w 81"/>
                  <a:gd name="T31" fmla="*/ 15 h 48"/>
                  <a:gd name="T32" fmla="*/ 45 w 81"/>
                  <a:gd name="T33" fmla="*/ 32 h 48"/>
                  <a:gd name="T34" fmla="*/ 46 w 81"/>
                  <a:gd name="T35" fmla="*/ 33 h 48"/>
                  <a:gd name="T36" fmla="*/ 28 w 81"/>
                  <a:gd name="T37" fmla="*/ 5 h 48"/>
                  <a:gd name="T38" fmla="*/ 7 w 81"/>
                  <a:gd name="T39" fmla="*/ 3 h 48"/>
                  <a:gd name="T40" fmla="*/ 0 w 81"/>
                  <a:gd name="T41" fmla="*/ 18 h 48"/>
                  <a:gd name="T42" fmla="*/ 0 w 81"/>
                  <a:gd name="T43" fmla="*/ 40 h 48"/>
                  <a:gd name="T44" fmla="*/ 7 w 81"/>
                  <a:gd name="T45" fmla="*/ 42 h 48"/>
                  <a:gd name="T46" fmla="*/ 22 w 81"/>
                  <a:gd name="T47" fmla="*/ 42 h 48"/>
                  <a:gd name="T48" fmla="*/ 51 w 81"/>
                  <a:gd name="T49" fmla="*/ 48 h 48"/>
                  <a:gd name="T50" fmla="*/ 58 w 81"/>
                  <a:gd name="T51" fmla="*/ 36 h 48"/>
                  <a:gd name="T52" fmla="*/ 60 w 81"/>
                  <a:gd name="T53" fmla="*/ 39 h 48"/>
                  <a:gd name="T54" fmla="*/ 76 w 81"/>
                  <a:gd name="T55" fmla="*/ 42 h 48"/>
                  <a:gd name="T56" fmla="*/ 81 w 81"/>
                  <a:gd name="T57" fmla="*/ 40 h 48"/>
                  <a:gd name="T58" fmla="*/ 79 w 81"/>
                  <a:gd name="T59" fmla="*/ 33 h 48"/>
                  <a:gd name="T60" fmla="*/ 70 w 81"/>
                  <a:gd name="T61" fmla="*/ 31 h 48"/>
                  <a:gd name="T62" fmla="*/ 35 w 81"/>
                  <a:gd name="T63" fmla="*/ 18 h 48"/>
                  <a:gd name="T64" fmla="*/ 45 w 81"/>
                  <a:gd name="T65" fmla="*/ 5 h 48"/>
                  <a:gd name="T66" fmla="*/ 77 w 81"/>
                  <a:gd name="T67" fmla="*/ 15 h 48"/>
                  <a:gd name="T68" fmla="*/ 67 w 81"/>
                  <a:gd name="T69" fmla="*/ 28 h 48"/>
                  <a:gd name="T70" fmla="*/ 35 w 81"/>
                  <a:gd name="T71" fmla="*/ 18 h 48"/>
                  <a:gd name="T72" fmla="*/ 42 w 81"/>
                  <a:gd name="T73" fmla="*/ 39 h 48"/>
                  <a:gd name="T74" fmla="*/ 22 w 81"/>
                  <a:gd name="T75" fmla="*/ 36 h 48"/>
                  <a:gd name="T76" fmla="*/ 43 w 81"/>
                  <a:gd name="T77" fmla="*/ 36 h 48"/>
                  <a:gd name="T78" fmla="*/ 25 w 81"/>
                  <a:gd name="T79" fmla="*/ 6 h 48"/>
                  <a:gd name="T80" fmla="*/ 19 w 81"/>
                  <a:gd name="T81" fmla="*/ 33 h 48"/>
                  <a:gd name="T82" fmla="*/ 10 w 81"/>
                  <a:gd name="T83" fmla="*/ 33 h 48"/>
                  <a:gd name="T84" fmla="*/ 3 w 81"/>
                  <a:gd name="T85" fmla="*/ 19 h 48"/>
                  <a:gd name="T86" fmla="*/ 3 w 81"/>
                  <a:gd name="T87" fmla="*/ 36 h 48"/>
                  <a:gd name="T88" fmla="*/ 6 w 81"/>
                  <a:gd name="T89" fmla="*/ 39 h 48"/>
                  <a:gd name="T90" fmla="*/ 3 w 81"/>
                  <a:gd name="T91" fmla="*/ 36 h 48"/>
                  <a:gd name="T92" fmla="*/ 10 w 81"/>
                  <a:gd name="T93" fmla="*/ 39 h 48"/>
                  <a:gd name="T94" fmla="*/ 19 w 81"/>
                  <a:gd name="T95" fmla="*/ 39 h 48"/>
                  <a:gd name="T96" fmla="*/ 51 w 81"/>
                  <a:gd name="T97" fmla="*/ 44 h 48"/>
                  <a:gd name="T98" fmla="*/ 51 w 81"/>
                  <a:gd name="T99" fmla="*/ 35 h 48"/>
                  <a:gd name="T100" fmla="*/ 51 w 81"/>
                  <a:gd name="T101" fmla="*/ 44 h 48"/>
                  <a:gd name="T102" fmla="*/ 64 w 81"/>
                  <a:gd name="T103" fmla="*/ 39 h 48"/>
                  <a:gd name="T104" fmla="*/ 73 w 81"/>
                  <a:gd name="T105" fmla="*/ 39 h 48"/>
                  <a:gd name="T106" fmla="*/ 78 w 81"/>
                  <a:gd name="T107" fmla="*/ 39 h 48"/>
                  <a:gd name="T108" fmla="*/ 76 w 81"/>
                  <a:gd name="T109" fmla="*/ 36 h 48"/>
                  <a:gd name="T110" fmla="*/ 78 w 81"/>
                  <a:gd name="T111" fmla="*/ 39 h 48"/>
                  <a:gd name="T112" fmla="*/ 54 w 81"/>
                  <a:gd name="T113" fmla="*/ 32 h 48"/>
                  <a:gd name="T114" fmla="*/ 64 w 81"/>
                  <a:gd name="T115"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48">
                    <a:moveTo>
                      <a:pt x="6" y="22"/>
                    </a:moveTo>
                    <a:cubicBezTo>
                      <a:pt x="13" y="22"/>
                      <a:pt x="13" y="22"/>
                      <a:pt x="13" y="22"/>
                    </a:cubicBezTo>
                    <a:cubicBezTo>
                      <a:pt x="13" y="22"/>
                      <a:pt x="14" y="22"/>
                      <a:pt x="14" y="22"/>
                    </a:cubicBezTo>
                    <a:cubicBezTo>
                      <a:pt x="15" y="19"/>
                      <a:pt x="15" y="19"/>
                      <a:pt x="15" y="19"/>
                    </a:cubicBezTo>
                    <a:cubicBezTo>
                      <a:pt x="22" y="19"/>
                      <a:pt x="22" y="19"/>
                      <a:pt x="22" y="19"/>
                    </a:cubicBezTo>
                    <a:cubicBezTo>
                      <a:pt x="22" y="19"/>
                      <a:pt x="23" y="19"/>
                      <a:pt x="23" y="18"/>
                    </a:cubicBezTo>
                    <a:cubicBezTo>
                      <a:pt x="23" y="9"/>
                      <a:pt x="23" y="9"/>
                      <a:pt x="23" y="9"/>
                    </a:cubicBezTo>
                    <a:cubicBezTo>
                      <a:pt x="23" y="9"/>
                      <a:pt x="22" y="8"/>
                      <a:pt x="22" y="8"/>
                    </a:cubicBezTo>
                    <a:cubicBezTo>
                      <a:pt x="9" y="8"/>
                      <a:pt x="9" y="8"/>
                      <a:pt x="9" y="8"/>
                    </a:cubicBezTo>
                    <a:cubicBezTo>
                      <a:pt x="9" y="8"/>
                      <a:pt x="8" y="9"/>
                      <a:pt x="8" y="9"/>
                    </a:cubicBezTo>
                    <a:cubicBezTo>
                      <a:pt x="5" y="18"/>
                      <a:pt x="5" y="18"/>
                      <a:pt x="5" y="18"/>
                    </a:cubicBezTo>
                    <a:cubicBezTo>
                      <a:pt x="5" y="18"/>
                      <a:pt x="5" y="18"/>
                      <a:pt x="5" y="18"/>
                    </a:cubicBezTo>
                    <a:cubicBezTo>
                      <a:pt x="5" y="21"/>
                      <a:pt x="5" y="21"/>
                      <a:pt x="5" y="21"/>
                    </a:cubicBezTo>
                    <a:cubicBezTo>
                      <a:pt x="5" y="22"/>
                      <a:pt x="5" y="22"/>
                      <a:pt x="6" y="22"/>
                    </a:cubicBezTo>
                    <a:close/>
                    <a:moveTo>
                      <a:pt x="7" y="19"/>
                    </a:moveTo>
                    <a:cubicBezTo>
                      <a:pt x="10" y="10"/>
                      <a:pt x="10" y="10"/>
                      <a:pt x="10" y="10"/>
                    </a:cubicBezTo>
                    <a:cubicBezTo>
                      <a:pt x="21" y="10"/>
                      <a:pt x="21" y="10"/>
                      <a:pt x="21" y="10"/>
                    </a:cubicBezTo>
                    <a:cubicBezTo>
                      <a:pt x="21" y="17"/>
                      <a:pt x="21" y="17"/>
                      <a:pt x="21" y="17"/>
                    </a:cubicBezTo>
                    <a:cubicBezTo>
                      <a:pt x="15" y="17"/>
                      <a:pt x="15" y="17"/>
                      <a:pt x="15" y="17"/>
                    </a:cubicBezTo>
                    <a:cubicBezTo>
                      <a:pt x="14" y="17"/>
                      <a:pt x="14" y="18"/>
                      <a:pt x="14" y="18"/>
                    </a:cubicBezTo>
                    <a:cubicBezTo>
                      <a:pt x="12" y="20"/>
                      <a:pt x="12" y="20"/>
                      <a:pt x="12" y="20"/>
                    </a:cubicBezTo>
                    <a:cubicBezTo>
                      <a:pt x="7" y="20"/>
                      <a:pt x="7" y="20"/>
                      <a:pt x="7" y="20"/>
                    </a:cubicBezTo>
                    <a:lnTo>
                      <a:pt x="7" y="19"/>
                    </a:lnTo>
                    <a:close/>
                    <a:moveTo>
                      <a:pt x="81" y="18"/>
                    </a:moveTo>
                    <a:cubicBezTo>
                      <a:pt x="81" y="15"/>
                      <a:pt x="81" y="15"/>
                      <a:pt x="81" y="15"/>
                    </a:cubicBezTo>
                    <a:cubicBezTo>
                      <a:pt x="81" y="8"/>
                      <a:pt x="75" y="1"/>
                      <a:pt x="67" y="1"/>
                    </a:cubicBezTo>
                    <a:cubicBezTo>
                      <a:pt x="61" y="1"/>
                      <a:pt x="61" y="1"/>
                      <a:pt x="61" y="1"/>
                    </a:cubicBezTo>
                    <a:cubicBezTo>
                      <a:pt x="61" y="0"/>
                      <a:pt x="60" y="0"/>
                      <a:pt x="59" y="0"/>
                    </a:cubicBezTo>
                    <a:cubicBezTo>
                      <a:pt x="53" y="0"/>
                      <a:pt x="53" y="0"/>
                      <a:pt x="53" y="0"/>
                    </a:cubicBezTo>
                    <a:cubicBezTo>
                      <a:pt x="52" y="0"/>
                      <a:pt x="51" y="0"/>
                      <a:pt x="51" y="1"/>
                    </a:cubicBezTo>
                    <a:cubicBezTo>
                      <a:pt x="45" y="1"/>
                      <a:pt x="45" y="1"/>
                      <a:pt x="45" y="1"/>
                    </a:cubicBezTo>
                    <a:cubicBezTo>
                      <a:pt x="37" y="1"/>
                      <a:pt x="31" y="8"/>
                      <a:pt x="31" y="15"/>
                    </a:cubicBezTo>
                    <a:cubicBezTo>
                      <a:pt x="31" y="18"/>
                      <a:pt x="31" y="18"/>
                      <a:pt x="31" y="18"/>
                    </a:cubicBezTo>
                    <a:cubicBezTo>
                      <a:pt x="31" y="25"/>
                      <a:pt x="37" y="32"/>
                      <a:pt x="45" y="32"/>
                    </a:cubicBezTo>
                    <a:cubicBezTo>
                      <a:pt x="47" y="32"/>
                      <a:pt x="47" y="32"/>
                      <a:pt x="47" y="32"/>
                    </a:cubicBezTo>
                    <a:cubicBezTo>
                      <a:pt x="47" y="32"/>
                      <a:pt x="46" y="32"/>
                      <a:pt x="46" y="33"/>
                    </a:cubicBezTo>
                    <a:cubicBezTo>
                      <a:pt x="28" y="33"/>
                      <a:pt x="28" y="33"/>
                      <a:pt x="28" y="33"/>
                    </a:cubicBezTo>
                    <a:cubicBezTo>
                      <a:pt x="28" y="5"/>
                      <a:pt x="28" y="5"/>
                      <a:pt x="28" y="5"/>
                    </a:cubicBezTo>
                    <a:cubicBezTo>
                      <a:pt x="28" y="4"/>
                      <a:pt x="27" y="3"/>
                      <a:pt x="26" y="3"/>
                    </a:cubicBezTo>
                    <a:cubicBezTo>
                      <a:pt x="7" y="3"/>
                      <a:pt x="7" y="3"/>
                      <a:pt x="7" y="3"/>
                    </a:cubicBezTo>
                    <a:cubicBezTo>
                      <a:pt x="6" y="3"/>
                      <a:pt x="6" y="3"/>
                      <a:pt x="5" y="4"/>
                    </a:cubicBezTo>
                    <a:cubicBezTo>
                      <a:pt x="0" y="18"/>
                      <a:pt x="0" y="18"/>
                      <a:pt x="0" y="18"/>
                    </a:cubicBezTo>
                    <a:cubicBezTo>
                      <a:pt x="0" y="18"/>
                      <a:pt x="0" y="18"/>
                      <a:pt x="0" y="18"/>
                    </a:cubicBezTo>
                    <a:cubicBezTo>
                      <a:pt x="0" y="40"/>
                      <a:pt x="0" y="40"/>
                      <a:pt x="0" y="40"/>
                    </a:cubicBezTo>
                    <a:cubicBezTo>
                      <a:pt x="0" y="41"/>
                      <a:pt x="1" y="42"/>
                      <a:pt x="2" y="42"/>
                    </a:cubicBezTo>
                    <a:cubicBezTo>
                      <a:pt x="7" y="42"/>
                      <a:pt x="7" y="42"/>
                      <a:pt x="7" y="42"/>
                    </a:cubicBezTo>
                    <a:cubicBezTo>
                      <a:pt x="8" y="45"/>
                      <a:pt x="11" y="48"/>
                      <a:pt x="14" y="48"/>
                    </a:cubicBezTo>
                    <a:cubicBezTo>
                      <a:pt x="18" y="48"/>
                      <a:pt x="21" y="45"/>
                      <a:pt x="22" y="42"/>
                    </a:cubicBezTo>
                    <a:cubicBezTo>
                      <a:pt x="43" y="42"/>
                      <a:pt x="43" y="42"/>
                      <a:pt x="43" y="42"/>
                    </a:cubicBezTo>
                    <a:cubicBezTo>
                      <a:pt x="44" y="45"/>
                      <a:pt x="47" y="48"/>
                      <a:pt x="51" y="48"/>
                    </a:cubicBezTo>
                    <a:cubicBezTo>
                      <a:pt x="55" y="48"/>
                      <a:pt x="59" y="44"/>
                      <a:pt x="59" y="39"/>
                    </a:cubicBezTo>
                    <a:cubicBezTo>
                      <a:pt x="59" y="38"/>
                      <a:pt x="59" y="37"/>
                      <a:pt x="58" y="36"/>
                    </a:cubicBezTo>
                    <a:cubicBezTo>
                      <a:pt x="61" y="36"/>
                      <a:pt x="61" y="36"/>
                      <a:pt x="61" y="36"/>
                    </a:cubicBezTo>
                    <a:cubicBezTo>
                      <a:pt x="60" y="37"/>
                      <a:pt x="60" y="38"/>
                      <a:pt x="60" y="39"/>
                    </a:cubicBezTo>
                    <a:cubicBezTo>
                      <a:pt x="60" y="44"/>
                      <a:pt x="64" y="48"/>
                      <a:pt x="68" y="48"/>
                    </a:cubicBezTo>
                    <a:cubicBezTo>
                      <a:pt x="72" y="48"/>
                      <a:pt x="75" y="45"/>
                      <a:pt x="76" y="42"/>
                    </a:cubicBezTo>
                    <a:cubicBezTo>
                      <a:pt x="79" y="42"/>
                      <a:pt x="79" y="42"/>
                      <a:pt x="79" y="42"/>
                    </a:cubicBezTo>
                    <a:cubicBezTo>
                      <a:pt x="80" y="42"/>
                      <a:pt x="81" y="41"/>
                      <a:pt x="81" y="40"/>
                    </a:cubicBezTo>
                    <a:cubicBezTo>
                      <a:pt x="81" y="34"/>
                      <a:pt x="81" y="34"/>
                      <a:pt x="81" y="34"/>
                    </a:cubicBezTo>
                    <a:cubicBezTo>
                      <a:pt x="81" y="33"/>
                      <a:pt x="80" y="33"/>
                      <a:pt x="79" y="33"/>
                    </a:cubicBezTo>
                    <a:cubicBezTo>
                      <a:pt x="73" y="33"/>
                      <a:pt x="73" y="33"/>
                      <a:pt x="73" y="33"/>
                    </a:cubicBezTo>
                    <a:cubicBezTo>
                      <a:pt x="73" y="32"/>
                      <a:pt x="72" y="31"/>
                      <a:pt x="70" y="31"/>
                    </a:cubicBezTo>
                    <a:cubicBezTo>
                      <a:pt x="77" y="30"/>
                      <a:pt x="81" y="24"/>
                      <a:pt x="81" y="18"/>
                    </a:cubicBezTo>
                    <a:close/>
                    <a:moveTo>
                      <a:pt x="35" y="18"/>
                    </a:moveTo>
                    <a:cubicBezTo>
                      <a:pt x="35" y="15"/>
                      <a:pt x="35" y="15"/>
                      <a:pt x="35" y="15"/>
                    </a:cubicBezTo>
                    <a:cubicBezTo>
                      <a:pt x="35" y="10"/>
                      <a:pt x="39" y="5"/>
                      <a:pt x="45" y="5"/>
                    </a:cubicBezTo>
                    <a:cubicBezTo>
                      <a:pt x="67" y="5"/>
                      <a:pt x="67" y="5"/>
                      <a:pt x="67" y="5"/>
                    </a:cubicBezTo>
                    <a:cubicBezTo>
                      <a:pt x="73" y="5"/>
                      <a:pt x="77" y="10"/>
                      <a:pt x="77" y="15"/>
                    </a:cubicBezTo>
                    <a:cubicBezTo>
                      <a:pt x="77" y="18"/>
                      <a:pt x="77" y="18"/>
                      <a:pt x="77" y="18"/>
                    </a:cubicBezTo>
                    <a:cubicBezTo>
                      <a:pt x="77" y="23"/>
                      <a:pt x="73" y="28"/>
                      <a:pt x="67" y="28"/>
                    </a:cubicBezTo>
                    <a:cubicBezTo>
                      <a:pt x="45" y="28"/>
                      <a:pt x="45" y="28"/>
                      <a:pt x="45" y="28"/>
                    </a:cubicBezTo>
                    <a:cubicBezTo>
                      <a:pt x="39" y="28"/>
                      <a:pt x="35" y="23"/>
                      <a:pt x="35" y="18"/>
                    </a:cubicBezTo>
                    <a:close/>
                    <a:moveTo>
                      <a:pt x="43" y="36"/>
                    </a:moveTo>
                    <a:cubicBezTo>
                      <a:pt x="43" y="37"/>
                      <a:pt x="42" y="38"/>
                      <a:pt x="42" y="39"/>
                    </a:cubicBezTo>
                    <a:cubicBezTo>
                      <a:pt x="23" y="39"/>
                      <a:pt x="23" y="39"/>
                      <a:pt x="23" y="39"/>
                    </a:cubicBezTo>
                    <a:cubicBezTo>
                      <a:pt x="23" y="38"/>
                      <a:pt x="22" y="37"/>
                      <a:pt x="22" y="36"/>
                    </a:cubicBezTo>
                    <a:cubicBezTo>
                      <a:pt x="26" y="36"/>
                      <a:pt x="26" y="36"/>
                      <a:pt x="26" y="36"/>
                    </a:cubicBezTo>
                    <a:lnTo>
                      <a:pt x="43" y="36"/>
                    </a:lnTo>
                    <a:close/>
                    <a:moveTo>
                      <a:pt x="8" y="6"/>
                    </a:moveTo>
                    <a:cubicBezTo>
                      <a:pt x="25" y="6"/>
                      <a:pt x="25" y="6"/>
                      <a:pt x="25" y="6"/>
                    </a:cubicBezTo>
                    <a:cubicBezTo>
                      <a:pt x="25" y="33"/>
                      <a:pt x="25" y="33"/>
                      <a:pt x="25" y="33"/>
                    </a:cubicBezTo>
                    <a:cubicBezTo>
                      <a:pt x="19" y="33"/>
                      <a:pt x="19" y="33"/>
                      <a:pt x="19" y="33"/>
                    </a:cubicBezTo>
                    <a:cubicBezTo>
                      <a:pt x="18" y="32"/>
                      <a:pt x="16" y="31"/>
                      <a:pt x="14" y="31"/>
                    </a:cubicBezTo>
                    <a:cubicBezTo>
                      <a:pt x="13" y="31"/>
                      <a:pt x="11" y="32"/>
                      <a:pt x="10" y="33"/>
                    </a:cubicBezTo>
                    <a:cubicBezTo>
                      <a:pt x="3" y="33"/>
                      <a:pt x="3" y="33"/>
                      <a:pt x="3" y="33"/>
                    </a:cubicBezTo>
                    <a:cubicBezTo>
                      <a:pt x="3" y="19"/>
                      <a:pt x="3" y="19"/>
                      <a:pt x="3" y="19"/>
                    </a:cubicBezTo>
                    <a:lnTo>
                      <a:pt x="8" y="6"/>
                    </a:lnTo>
                    <a:close/>
                    <a:moveTo>
                      <a:pt x="3" y="36"/>
                    </a:moveTo>
                    <a:cubicBezTo>
                      <a:pt x="7" y="36"/>
                      <a:pt x="7" y="36"/>
                      <a:pt x="7" y="36"/>
                    </a:cubicBezTo>
                    <a:cubicBezTo>
                      <a:pt x="7" y="37"/>
                      <a:pt x="6" y="38"/>
                      <a:pt x="6" y="39"/>
                    </a:cubicBezTo>
                    <a:cubicBezTo>
                      <a:pt x="3" y="39"/>
                      <a:pt x="3" y="39"/>
                      <a:pt x="3" y="39"/>
                    </a:cubicBezTo>
                    <a:lnTo>
                      <a:pt x="3" y="36"/>
                    </a:lnTo>
                    <a:close/>
                    <a:moveTo>
                      <a:pt x="14" y="44"/>
                    </a:moveTo>
                    <a:cubicBezTo>
                      <a:pt x="12" y="44"/>
                      <a:pt x="10" y="42"/>
                      <a:pt x="10" y="39"/>
                    </a:cubicBezTo>
                    <a:cubicBezTo>
                      <a:pt x="10" y="37"/>
                      <a:pt x="12" y="35"/>
                      <a:pt x="14" y="35"/>
                    </a:cubicBezTo>
                    <a:cubicBezTo>
                      <a:pt x="17" y="35"/>
                      <a:pt x="19" y="37"/>
                      <a:pt x="19" y="39"/>
                    </a:cubicBezTo>
                    <a:cubicBezTo>
                      <a:pt x="19" y="42"/>
                      <a:pt x="17" y="44"/>
                      <a:pt x="14" y="44"/>
                    </a:cubicBezTo>
                    <a:close/>
                    <a:moveTo>
                      <a:pt x="51" y="44"/>
                    </a:moveTo>
                    <a:cubicBezTo>
                      <a:pt x="48" y="44"/>
                      <a:pt x="46" y="42"/>
                      <a:pt x="46" y="39"/>
                    </a:cubicBezTo>
                    <a:cubicBezTo>
                      <a:pt x="46" y="37"/>
                      <a:pt x="48" y="35"/>
                      <a:pt x="51" y="35"/>
                    </a:cubicBezTo>
                    <a:cubicBezTo>
                      <a:pt x="53" y="35"/>
                      <a:pt x="55" y="37"/>
                      <a:pt x="55" y="39"/>
                    </a:cubicBezTo>
                    <a:cubicBezTo>
                      <a:pt x="55" y="42"/>
                      <a:pt x="53" y="44"/>
                      <a:pt x="51" y="44"/>
                    </a:cubicBezTo>
                    <a:close/>
                    <a:moveTo>
                      <a:pt x="68" y="44"/>
                    </a:moveTo>
                    <a:cubicBezTo>
                      <a:pt x="66" y="44"/>
                      <a:pt x="64" y="42"/>
                      <a:pt x="64" y="39"/>
                    </a:cubicBezTo>
                    <a:cubicBezTo>
                      <a:pt x="64" y="37"/>
                      <a:pt x="66" y="35"/>
                      <a:pt x="68" y="35"/>
                    </a:cubicBezTo>
                    <a:cubicBezTo>
                      <a:pt x="71" y="35"/>
                      <a:pt x="73" y="37"/>
                      <a:pt x="73" y="39"/>
                    </a:cubicBezTo>
                    <a:cubicBezTo>
                      <a:pt x="73" y="42"/>
                      <a:pt x="71" y="44"/>
                      <a:pt x="68" y="44"/>
                    </a:cubicBezTo>
                    <a:close/>
                    <a:moveTo>
                      <a:pt x="78" y="39"/>
                    </a:moveTo>
                    <a:cubicBezTo>
                      <a:pt x="77" y="39"/>
                      <a:pt x="77" y="39"/>
                      <a:pt x="77" y="39"/>
                    </a:cubicBezTo>
                    <a:cubicBezTo>
                      <a:pt x="77" y="38"/>
                      <a:pt x="76" y="37"/>
                      <a:pt x="76" y="36"/>
                    </a:cubicBezTo>
                    <a:cubicBezTo>
                      <a:pt x="78" y="36"/>
                      <a:pt x="78" y="36"/>
                      <a:pt x="78" y="36"/>
                    </a:cubicBezTo>
                    <a:lnTo>
                      <a:pt x="78" y="39"/>
                    </a:lnTo>
                    <a:close/>
                    <a:moveTo>
                      <a:pt x="56" y="33"/>
                    </a:moveTo>
                    <a:cubicBezTo>
                      <a:pt x="55" y="32"/>
                      <a:pt x="54" y="32"/>
                      <a:pt x="54" y="32"/>
                    </a:cubicBezTo>
                    <a:cubicBezTo>
                      <a:pt x="65" y="32"/>
                      <a:pt x="65" y="32"/>
                      <a:pt x="65" y="32"/>
                    </a:cubicBezTo>
                    <a:cubicBezTo>
                      <a:pt x="65" y="32"/>
                      <a:pt x="64" y="32"/>
                      <a:pt x="64" y="33"/>
                    </a:cubicBezTo>
                    <a:lnTo>
                      <a:pt x="56" y="33"/>
                    </a:ln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312843"/>
            <a:ext cx="12192000" cy="2274832"/>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微软雅黑" charset="-122"/>
              <a:ea typeface="微软雅黑" charset="-122"/>
            </a:endParaRPr>
          </a:p>
        </p:txBody>
      </p:sp>
      <p:sp>
        <p:nvSpPr>
          <p:cNvPr id="11" name="íśľîďè"/>
          <p:cNvSpPr/>
          <p:nvPr/>
        </p:nvSpPr>
        <p:spPr bwMode="auto">
          <a:xfrm>
            <a:off x="719139" y="2237592"/>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2" name="iš1ídé"/>
          <p:cNvSpPr/>
          <p:nvPr/>
        </p:nvSpPr>
        <p:spPr bwMode="auto">
          <a:xfrm>
            <a:off x="3448426" y="2237592"/>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3" name="îṩḷïḓê"/>
          <p:cNvSpPr/>
          <p:nvPr/>
        </p:nvSpPr>
        <p:spPr bwMode="auto">
          <a:xfrm>
            <a:off x="6177713" y="2237592"/>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4" name="ïṧlïḑê"/>
          <p:cNvSpPr/>
          <p:nvPr/>
        </p:nvSpPr>
        <p:spPr bwMode="auto">
          <a:xfrm>
            <a:off x="8907001" y="2237592"/>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25" name="íSļïďé"/>
          <p:cNvSpPr txBox="1"/>
          <p:nvPr/>
        </p:nvSpPr>
        <p:spPr bwMode="auto">
          <a:xfrm>
            <a:off x="985920" y="2854838"/>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短时间内向员 工</a:t>
            </a:r>
            <a:endParaRPr lang="en-US" altLang="zh-CN"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灌输过多的知识</a:t>
            </a:r>
          </a:p>
        </p:txBody>
      </p:sp>
      <p:sp>
        <p:nvSpPr>
          <p:cNvPr id="26" name="íṩḻîḍê"/>
          <p:cNvSpPr txBox="1"/>
          <p:nvPr/>
        </p:nvSpPr>
        <p:spPr bwMode="auto">
          <a:xfrm>
            <a:off x="978948" y="3588449"/>
            <a:ext cx="2043954" cy="1532727"/>
          </a:xfrm>
          <a:prstGeom prst="rect">
            <a:avLst/>
          </a:prstGeom>
        </p:spPr>
        <p:txBody>
          <a:bodyPr wrap="square">
            <a:spAutoFit/>
          </a:bodyPr>
          <a:lstStyle>
            <a:defPPr>
              <a:defRPr lang="zh-CN"/>
            </a:defPPr>
            <a:lvl1pPr>
              <a:lnSpc>
                <a:spcPct val="130000"/>
              </a:lnSpc>
              <a:defRPr sz="1200">
                <a:latin typeface="Microsoft YaHei Light" charset="-122"/>
                <a:ea typeface="Microsoft YaHei Light" charset="-122"/>
                <a:cs typeface="Microsoft YaHei Light" charset="-122"/>
              </a:defRPr>
            </a:lvl1pPr>
          </a:lstStyle>
          <a:p>
            <a:pPr algn="ctr"/>
            <a:r>
              <a:rPr lang="zh-CN" altLang="en-US" b="1" dirty="0">
                <a:solidFill>
                  <a:schemeClr val="tx1">
                    <a:lumMod val="75000"/>
                    <a:lumOff val="25000"/>
                  </a:schemeClr>
                </a:solidFill>
                <a:latin typeface="微软雅黑" charset="-122"/>
                <a:ea typeface="微软雅黑" charset="-122"/>
                <a:cs typeface="+mn-cs"/>
                <a:sym typeface="Arial" charset="0"/>
              </a:rPr>
              <a:t>给新员工一大堆的人职员工手册和政策规定，让他们阅读学习，使新员工产生心理压力</a:t>
            </a:r>
            <a:r>
              <a:rPr lang="en-US" altLang="zh-CN" b="1" dirty="0">
                <a:solidFill>
                  <a:schemeClr val="tx1">
                    <a:lumMod val="75000"/>
                    <a:lumOff val="25000"/>
                  </a:schemeClr>
                </a:solidFill>
                <a:latin typeface="微软雅黑" charset="-122"/>
                <a:ea typeface="微软雅黑" charset="-122"/>
                <a:cs typeface="+mn-cs"/>
                <a:sym typeface="Arial" charset="0"/>
              </a:rPr>
              <a:t>:</a:t>
            </a:r>
            <a:r>
              <a:rPr lang="zh-CN" altLang="en-US" b="1" dirty="0">
                <a:solidFill>
                  <a:schemeClr val="tx1">
                    <a:lumMod val="75000"/>
                    <a:lumOff val="25000"/>
                  </a:schemeClr>
                </a:solidFill>
                <a:latin typeface="微软雅黑" charset="-122"/>
                <a:ea typeface="微软雅黑" charset="-122"/>
                <a:cs typeface="+mn-cs"/>
                <a:sym typeface="Arial" charset="0"/>
              </a:rPr>
              <a:t>我看不完、吸收不了怎么办</a:t>
            </a:r>
            <a:r>
              <a:rPr lang="en-US" altLang="zh-CN" b="1" dirty="0">
                <a:solidFill>
                  <a:schemeClr val="tx1">
                    <a:lumMod val="75000"/>
                    <a:lumOff val="25000"/>
                  </a:schemeClr>
                </a:solidFill>
                <a:latin typeface="微软雅黑" charset="-122"/>
                <a:ea typeface="微软雅黑" charset="-122"/>
                <a:cs typeface="+mn-cs"/>
                <a:sym typeface="Arial" charset="0"/>
              </a:rPr>
              <a:t>?</a:t>
            </a:r>
            <a:r>
              <a:rPr lang="zh-CN" altLang="en-US" b="1" dirty="0">
                <a:solidFill>
                  <a:schemeClr val="tx1">
                    <a:lumMod val="75000"/>
                    <a:lumOff val="25000"/>
                  </a:schemeClr>
                </a:solidFill>
                <a:latin typeface="微软雅黑" charset="-122"/>
                <a:ea typeface="微软雅黑" charset="-122"/>
                <a:cs typeface="+mn-cs"/>
                <a:sym typeface="Arial" charset="0"/>
              </a:rPr>
              <a:t>因此要给他们足够的时间学习企业文化</a:t>
            </a:r>
          </a:p>
        </p:txBody>
      </p:sp>
      <p:sp>
        <p:nvSpPr>
          <p:cNvPr id="23" name="iṥḻîdé"/>
          <p:cNvSpPr txBox="1"/>
          <p:nvPr/>
        </p:nvSpPr>
        <p:spPr bwMode="auto">
          <a:xfrm>
            <a:off x="3725498" y="2865596"/>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只给新员工安</a:t>
            </a:r>
            <a:endParaRPr lang="en-US" altLang="zh-CN"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排初级的工作</a:t>
            </a:r>
          </a:p>
        </p:txBody>
      </p:sp>
      <p:sp>
        <p:nvSpPr>
          <p:cNvPr id="21" name="iṥļidê"/>
          <p:cNvSpPr txBox="1"/>
          <p:nvPr/>
        </p:nvSpPr>
        <p:spPr bwMode="auto">
          <a:xfrm>
            <a:off x="6422044" y="2865595"/>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不给新员工一定的磨合期</a:t>
            </a:r>
          </a:p>
        </p:txBody>
      </p:sp>
      <p:sp>
        <p:nvSpPr>
          <p:cNvPr id="19" name="îśḻíďé"/>
          <p:cNvSpPr txBox="1"/>
          <p:nvPr/>
        </p:nvSpPr>
        <p:spPr bwMode="auto">
          <a:xfrm>
            <a:off x="9161622" y="2876354"/>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急于把新员工</a:t>
            </a:r>
            <a:endParaRPr lang="en-US" altLang="zh-CN"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推入工作中去</a:t>
            </a:r>
          </a:p>
        </p:txBody>
      </p:sp>
      <p:sp>
        <p:nvSpPr>
          <p:cNvPr id="7" name="ïṡļíḋè"/>
          <p:cNvSpPr/>
          <p:nvPr/>
        </p:nvSpPr>
        <p:spPr>
          <a:xfrm>
            <a:off x="1673612" y="1899695"/>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1</a:t>
            </a:r>
            <a:endParaRPr lang="zh-CN" altLang="en-US" sz="2000" b="1" kern="0">
              <a:solidFill>
                <a:prstClr val="black"/>
              </a:solidFill>
            </a:endParaRPr>
          </a:p>
        </p:txBody>
      </p:sp>
      <p:sp>
        <p:nvSpPr>
          <p:cNvPr id="8" name="îşlïḓè"/>
          <p:cNvSpPr/>
          <p:nvPr/>
        </p:nvSpPr>
        <p:spPr>
          <a:xfrm>
            <a:off x="4402432" y="1899695"/>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2</a:t>
            </a:r>
            <a:endParaRPr lang="zh-CN" altLang="en-US" sz="2000" b="1" kern="0">
              <a:solidFill>
                <a:prstClr val="black"/>
              </a:solidFill>
            </a:endParaRPr>
          </a:p>
        </p:txBody>
      </p:sp>
      <p:sp>
        <p:nvSpPr>
          <p:cNvPr id="9" name="ï$ľiḑé"/>
          <p:cNvSpPr/>
          <p:nvPr/>
        </p:nvSpPr>
        <p:spPr>
          <a:xfrm>
            <a:off x="7131252" y="1899695"/>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3</a:t>
            </a:r>
            <a:endParaRPr lang="zh-CN" altLang="en-US" sz="2000" b="1" kern="0">
              <a:solidFill>
                <a:prstClr val="black"/>
              </a:solidFill>
            </a:endParaRPr>
          </a:p>
        </p:txBody>
      </p:sp>
      <p:sp>
        <p:nvSpPr>
          <p:cNvPr id="10" name="iṩliḓê"/>
          <p:cNvSpPr/>
          <p:nvPr/>
        </p:nvSpPr>
        <p:spPr>
          <a:xfrm>
            <a:off x="9860072" y="1899695"/>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4</a:t>
            </a:r>
            <a:endParaRPr lang="zh-CN" altLang="en-US" sz="2000" b="1" kern="0">
              <a:solidFill>
                <a:prstClr val="black"/>
              </a:solidFill>
            </a:endParaRPr>
          </a:p>
        </p:txBody>
      </p:sp>
      <p:sp>
        <p:nvSpPr>
          <p:cNvPr id="28" name="矩形 27"/>
          <p:cNvSpPr/>
          <p:nvPr/>
        </p:nvSpPr>
        <p:spPr>
          <a:xfrm>
            <a:off x="3485478" y="3576247"/>
            <a:ext cx="2463501" cy="1532727"/>
          </a:xfrm>
          <a:prstGeom prst="rect">
            <a:avLst/>
          </a:prstGeom>
        </p:spPr>
        <p:txBody>
          <a:bodyPr wrap="square">
            <a:spAutoFit/>
          </a:bodyPr>
          <a:lstStyle/>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员工能出多大的成果很大程度上取决于班组长对他的期望有多高</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班组长不能为了怕心理负担或麻烦，而放弃教育培养员工的义务</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从一开始就让新员工担当重任，有利于他的长远发展</a:t>
            </a:r>
          </a:p>
        </p:txBody>
      </p:sp>
      <p:sp>
        <p:nvSpPr>
          <p:cNvPr id="29" name="矩形 28"/>
          <p:cNvSpPr/>
          <p:nvPr/>
        </p:nvSpPr>
        <p:spPr>
          <a:xfrm>
            <a:off x="6299672" y="3573255"/>
            <a:ext cx="2341584" cy="1509324"/>
          </a:xfrm>
          <a:prstGeom prst="rect">
            <a:avLst/>
          </a:prstGeom>
        </p:spPr>
        <p:txBody>
          <a:bodyPr wrap="square">
            <a:spAutoFit/>
          </a:bodyPr>
          <a:lstStyle/>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应给新员工充足的学习时间让他熟悉单位需填的各种表格、规章制度及生产的产品情况</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等磨合期过了以后，再用正常的工作标准去严格要求他，这时他能马上投人工作了</a:t>
            </a:r>
          </a:p>
        </p:txBody>
      </p:sp>
      <p:sp>
        <p:nvSpPr>
          <p:cNvPr id="30" name="矩形 29"/>
          <p:cNvSpPr/>
          <p:nvPr/>
        </p:nvSpPr>
        <p:spPr>
          <a:xfrm>
            <a:off x="9090214" y="3560613"/>
            <a:ext cx="2257864" cy="1509324"/>
          </a:xfrm>
          <a:prstGeom prst="rect">
            <a:avLst/>
          </a:prstGeom>
        </p:spPr>
        <p:txBody>
          <a:bodyPr wrap="square">
            <a:spAutoFit/>
          </a:bodyPr>
          <a:lstStyle/>
          <a:p>
            <a:pPr algn="ctr">
              <a:lnSpc>
                <a:spcPct val="130000"/>
              </a:lnSpc>
            </a:pPr>
            <a:r>
              <a:rPr lang="zh-CN" altLang="en-US" sz="1200" b="1" dirty="0">
                <a:solidFill>
                  <a:schemeClr val="tx1">
                    <a:lumMod val="75000"/>
                    <a:lumOff val="25000"/>
                  </a:schemeClr>
                </a:solidFill>
                <a:latin typeface="微软雅黑" charset="-122"/>
                <a:ea typeface="微软雅黑" charset="-122"/>
                <a:sym typeface="Arial" charset="0"/>
              </a:rPr>
              <a:t>当员工心里不踏实的时候，你越急切地安排他去干活，他越难以进入良好的工作状态，这样就越容易出差错，使新员工找不到信心，最终就有可能导致新员工的离职</a:t>
            </a:r>
          </a:p>
        </p:txBody>
      </p:sp>
      <p:sp>
        <p:nvSpPr>
          <p:cNvPr id="24" name="等腰三角形 23"/>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31"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新员工管理误区</a:t>
            </a: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ppt_x"/>
                                          </p:val>
                                        </p:tav>
                                        <p:tav tm="100000">
                                          <p:val>
                                            <p:strVal val="#ppt_x"/>
                                          </p:val>
                                        </p:tav>
                                      </p:tavLst>
                                    </p:anim>
                                    <p:anim calcmode="lin" valueType="num">
                                      <p:cBhvr additive="base">
                                        <p:cTn id="41" dur="10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fill="hold"/>
                                        <p:tgtEl>
                                          <p:spTgt spid="26"/>
                                        </p:tgtEl>
                                        <p:attrNameLst>
                                          <p:attrName>ppt_x</p:attrName>
                                        </p:attrNameLst>
                                      </p:cBhvr>
                                      <p:tavLst>
                                        <p:tav tm="0">
                                          <p:val>
                                            <p:strVal val="#ppt_x"/>
                                          </p:val>
                                        </p:tav>
                                        <p:tav tm="100000">
                                          <p:val>
                                            <p:strVal val="#ppt_x"/>
                                          </p:val>
                                        </p:tav>
                                      </p:tavLst>
                                    </p:anim>
                                    <p:anim calcmode="lin" valueType="num">
                                      <p:cBhvr additive="base">
                                        <p:cTn id="45" dur="10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0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1000" fill="hold"/>
                                        <p:tgtEl>
                                          <p:spTgt spid="23"/>
                                        </p:tgtEl>
                                        <p:attrNameLst>
                                          <p:attrName>ppt_x</p:attrName>
                                        </p:attrNameLst>
                                      </p:cBhvr>
                                      <p:tavLst>
                                        <p:tav tm="0">
                                          <p:val>
                                            <p:strVal val="#ppt_x"/>
                                          </p:val>
                                        </p:tav>
                                        <p:tav tm="100000">
                                          <p:val>
                                            <p:strVal val="#ppt_x"/>
                                          </p:val>
                                        </p:tav>
                                      </p:tavLst>
                                    </p:anim>
                                    <p:anim calcmode="lin" valueType="num">
                                      <p:cBhvr additive="base">
                                        <p:cTn id="49" dur="100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2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ppt_x"/>
                                          </p:val>
                                        </p:tav>
                                        <p:tav tm="100000">
                                          <p:val>
                                            <p:strVal val="#ppt_x"/>
                                          </p:val>
                                        </p:tav>
                                      </p:tavLst>
                                    </p:anim>
                                    <p:anim calcmode="lin" valueType="num">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4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0" fill="hold"/>
                                        <p:tgtEl>
                                          <p:spTgt spid="21"/>
                                        </p:tgtEl>
                                        <p:attrNameLst>
                                          <p:attrName>ppt_x</p:attrName>
                                        </p:attrNameLst>
                                      </p:cBhvr>
                                      <p:tavLst>
                                        <p:tav tm="0">
                                          <p:val>
                                            <p:strVal val="#ppt_x"/>
                                          </p:val>
                                        </p:tav>
                                        <p:tav tm="100000">
                                          <p:val>
                                            <p:strVal val="#ppt_x"/>
                                          </p:val>
                                        </p:tav>
                                      </p:tavLst>
                                    </p:anim>
                                    <p:anim calcmode="lin" valueType="num">
                                      <p:cBhvr additive="base">
                                        <p:cTn id="57" dur="10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4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1000" fill="hold"/>
                                        <p:tgtEl>
                                          <p:spTgt spid="29"/>
                                        </p:tgtEl>
                                        <p:attrNameLst>
                                          <p:attrName>ppt_x</p:attrName>
                                        </p:attrNameLst>
                                      </p:cBhvr>
                                      <p:tavLst>
                                        <p:tav tm="0">
                                          <p:val>
                                            <p:strVal val="#ppt_x"/>
                                          </p:val>
                                        </p:tav>
                                        <p:tav tm="100000">
                                          <p:val>
                                            <p:strVal val="#ppt_x"/>
                                          </p:val>
                                        </p:tav>
                                      </p:tavLst>
                                    </p:anim>
                                    <p:anim calcmode="lin" valueType="num">
                                      <p:cBhvr additive="base">
                                        <p:cTn id="61" dur="1000" fill="hold"/>
                                        <p:tgtEl>
                                          <p:spTgt spid="2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60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1000" fill="hold"/>
                                        <p:tgtEl>
                                          <p:spTgt spid="19"/>
                                        </p:tgtEl>
                                        <p:attrNameLst>
                                          <p:attrName>ppt_x</p:attrName>
                                        </p:attrNameLst>
                                      </p:cBhvr>
                                      <p:tavLst>
                                        <p:tav tm="0">
                                          <p:val>
                                            <p:strVal val="#ppt_x"/>
                                          </p:val>
                                        </p:tav>
                                        <p:tav tm="100000">
                                          <p:val>
                                            <p:strVal val="#ppt_x"/>
                                          </p:val>
                                        </p:tav>
                                      </p:tavLst>
                                    </p:anim>
                                    <p:anim calcmode="lin" valueType="num">
                                      <p:cBhvr additive="base">
                                        <p:cTn id="65" dur="1000" fill="hold"/>
                                        <p:tgtEl>
                                          <p:spTgt spid="1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1000" fill="hold"/>
                                        <p:tgtEl>
                                          <p:spTgt spid="30"/>
                                        </p:tgtEl>
                                        <p:attrNameLst>
                                          <p:attrName>ppt_x</p:attrName>
                                        </p:attrNameLst>
                                      </p:cBhvr>
                                      <p:tavLst>
                                        <p:tav tm="0">
                                          <p:val>
                                            <p:strVal val="#ppt_x"/>
                                          </p:val>
                                        </p:tav>
                                        <p:tav tm="100000">
                                          <p:val>
                                            <p:strVal val="#ppt_x"/>
                                          </p:val>
                                        </p:tav>
                                      </p:tavLst>
                                    </p:anim>
                                    <p:anim calcmode="lin" valueType="num">
                                      <p:cBhvr additive="base">
                                        <p:cTn id="69" dur="1000" fill="hold"/>
                                        <p:tgtEl>
                                          <p:spTgt spid="30"/>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4"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1" grpId="0" animBg="1"/>
      <p:bldP spid="12" grpId="0" animBg="1"/>
      <p:bldP spid="13" grpId="0" animBg="1"/>
      <p:bldP spid="14" grpId="0" animBg="1"/>
      <p:bldP spid="25" grpId="0"/>
      <p:bldP spid="26" grpId="0"/>
      <p:bldP spid="23" grpId="0"/>
      <p:bldP spid="21" grpId="0"/>
      <p:bldP spid="19" grpId="0"/>
      <p:bldP spid="7" grpId="0" animBg="1"/>
      <p:bldP spid="8" grpId="0" animBg="1"/>
      <p:bldP spid="9" grpId="0" animBg="1"/>
      <p:bldP spid="10" grpId="0" animBg="1"/>
      <p:bldP spid="28"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911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新员工最易流动的时间段</a:t>
            </a:r>
          </a:p>
        </p:txBody>
      </p:sp>
      <p:sp>
        <p:nvSpPr>
          <p:cNvPr id="2" name="矩形 1"/>
          <p:cNvSpPr/>
          <p:nvPr/>
        </p:nvSpPr>
        <p:spPr>
          <a:xfrm>
            <a:off x="0" y="4583168"/>
            <a:ext cx="12192000" cy="2274832"/>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微软雅黑" charset="-122"/>
              <a:ea typeface="微软雅黑" charset="-122"/>
            </a:endParaRPr>
          </a:p>
        </p:txBody>
      </p:sp>
      <p:grpSp>
        <p:nvGrpSpPr>
          <p:cNvPr id="3" name="组合 8"/>
          <p:cNvGrpSpPr/>
          <p:nvPr/>
        </p:nvGrpSpPr>
        <p:grpSpPr>
          <a:xfrm>
            <a:off x="3154497" y="2699364"/>
            <a:ext cx="5883006" cy="3790336"/>
            <a:chOff x="3154497" y="2699364"/>
            <a:chExt cx="5883006" cy="3790336"/>
          </a:xfrm>
        </p:grpSpPr>
        <p:pic>
          <p:nvPicPr>
            <p:cNvPr id="10" name="图片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54497" y="2699364"/>
              <a:ext cx="5883006" cy="3790336"/>
            </a:xfrm>
            <a:prstGeom prst="rect">
              <a:avLst/>
            </a:prstGeom>
          </p:spPr>
        </p:pic>
        <p:sp>
          <p:nvSpPr>
            <p:cNvPr id="18" name="矩形 17"/>
            <p:cNvSpPr/>
            <p:nvPr/>
          </p:nvSpPr>
          <p:spPr>
            <a:xfrm>
              <a:off x="3924300" y="3124200"/>
              <a:ext cx="4330700" cy="2755900"/>
            </a:xfrm>
            <a:prstGeom prst="rect">
              <a:avLst/>
            </a:prstGeom>
            <a:blipFill dpi="0" rotWithShape="1">
              <a:blip r:embed="rId3" cstate="print"/>
              <a:srcRect/>
              <a:tile tx="0" ty="0" sx="15000" sy="15000" flip="none" algn="c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grpSp>
        <p:nvGrpSpPr>
          <p:cNvPr id="4" name="组合 10"/>
          <p:cNvGrpSpPr/>
          <p:nvPr/>
        </p:nvGrpSpPr>
        <p:grpSpPr bwMode="auto">
          <a:xfrm>
            <a:off x="2489165" y="1067049"/>
            <a:ext cx="1608137" cy="1609725"/>
            <a:chOff x="3569640" y="3886823"/>
            <a:chExt cx="1608881" cy="1608881"/>
          </a:xfrm>
          <a:solidFill>
            <a:srgbClr val="37415C"/>
          </a:solidFill>
        </p:grpSpPr>
        <p:sp>
          <p:nvSpPr>
            <p:cNvPr id="19" name="椭圆 18"/>
            <p:cNvSpPr/>
            <p:nvPr/>
          </p:nvSpPr>
          <p:spPr>
            <a:xfrm>
              <a:off x="3569640" y="3886823"/>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800" noProof="1">
                <a:latin typeface="微软雅黑" charset="-122"/>
                <a:ea typeface="微软雅黑" charset="-122"/>
              </a:endParaRPr>
            </a:p>
          </p:txBody>
        </p:sp>
        <p:sp>
          <p:nvSpPr>
            <p:cNvPr id="20" name="文本框 20"/>
            <p:cNvSpPr txBox="1">
              <a:spLocks noChangeArrowheads="1"/>
            </p:cNvSpPr>
            <p:nvPr/>
          </p:nvSpPr>
          <p:spPr bwMode="auto">
            <a:xfrm>
              <a:off x="3737697" y="4309113"/>
              <a:ext cx="1226091" cy="830561"/>
            </a:xfrm>
            <a:prstGeom prst="rect">
              <a:avLst/>
            </a:prstGeom>
            <a:noFill/>
            <a:ln w="9525">
              <a:noFill/>
              <a:miter lim="800000"/>
            </a:ln>
          </p:spPr>
          <p:txBody>
            <a:bodyPr wrap="square">
              <a:spAutoFit/>
            </a:bodyPr>
            <a:lstStyle/>
            <a:p>
              <a:pPr algn="ctr"/>
              <a:r>
                <a:rPr lang="zh-CN" altLang="en-US" sz="2400" dirty="0">
                  <a:solidFill>
                    <a:schemeClr val="bg1"/>
                  </a:solidFill>
                  <a:latin typeface="微软雅黑" charset="-122"/>
                  <a:ea typeface="微软雅黑" charset="-122"/>
                </a:rPr>
                <a:t>试用期前后</a:t>
              </a:r>
            </a:p>
          </p:txBody>
        </p:sp>
      </p:grpSp>
      <p:grpSp>
        <p:nvGrpSpPr>
          <p:cNvPr id="5" name="组合 20"/>
          <p:cNvGrpSpPr/>
          <p:nvPr/>
        </p:nvGrpSpPr>
        <p:grpSpPr bwMode="auto">
          <a:xfrm>
            <a:off x="5278402" y="1067049"/>
            <a:ext cx="1608138" cy="1609725"/>
            <a:chOff x="6359139" y="3886823"/>
            <a:chExt cx="1608881" cy="1608881"/>
          </a:xfrm>
          <a:solidFill>
            <a:srgbClr val="3B476B"/>
          </a:solidFill>
        </p:grpSpPr>
        <p:sp>
          <p:nvSpPr>
            <p:cNvPr id="22" name="椭圆 21"/>
            <p:cNvSpPr/>
            <p:nvPr/>
          </p:nvSpPr>
          <p:spPr>
            <a:xfrm>
              <a:off x="6359139" y="3886823"/>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23" name="文本框 44"/>
            <p:cNvSpPr txBox="1">
              <a:spLocks noChangeArrowheads="1"/>
            </p:cNvSpPr>
            <p:nvPr/>
          </p:nvSpPr>
          <p:spPr bwMode="auto">
            <a:xfrm>
              <a:off x="6735317" y="4298360"/>
              <a:ext cx="856526" cy="830561"/>
            </a:xfrm>
            <a:prstGeom prst="rect">
              <a:avLst/>
            </a:prstGeom>
            <a:noFill/>
            <a:ln w="9525">
              <a:noFill/>
              <a:miter lim="800000"/>
            </a:ln>
          </p:spPr>
          <p:txBody>
            <a:bodyPr>
              <a:spAutoFit/>
            </a:bodyPr>
            <a:lstStyle/>
            <a:p>
              <a:r>
                <a:rPr lang="zh-CN" altLang="en-US" sz="2400" dirty="0">
                  <a:solidFill>
                    <a:schemeClr val="bg1"/>
                  </a:solidFill>
                  <a:latin typeface="微软雅黑" charset="-122"/>
                  <a:ea typeface="微软雅黑" charset="-122"/>
                </a:rPr>
                <a:t>前七个月</a:t>
              </a:r>
            </a:p>
          </p:txBody>
        </p:sp>
      </p:grpSp>
      <p:grpSp>
        <p:nvGrpSpPr>
          <p:cNvPr id="6" name="组合 23"/>
          <p:cNvGrpSpPr/>
          <p:nvPr/>
        </p:nvGrpSpPr>
        <p:grpSpPr bwMode="auto">
          <a:xfrm>
            <a:off x="8254965" y="1090861"/>
            <a:ext cx="1609725" cy="1608138"/>
            <a:chOff x="9336146" y="3909337"/>
            <a:chExt cx="1608881" cy="1608881"/>
          </a:xfrm>
          <a:solidFill>
            <a:srgbClr val="76A6D7"/>
          </a:solidFill>
        </p:grpSpPr>
        <p:sp>
          <p:nvSpPr>
            <p:cNvPr id="25" name="椭圆 24"/>
            <p:cNvSpPr/>
            <p:nvPr/>
          </p:nvSpPr>
          <p:spPr>
            <a:xfrm>
              <a:off x="9336146" y="3909337"/>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26" name="文本框 45"/>
            <p:cNvSpPr txBox="1">
              <a:spLocks noChangeArrowheads="1"/>
            </p:cNvSpPr>
            <p:nvPr/>
          </p:nvSpPr>
          <p:spPr bwMode="auto">
            <a:xfrm>
              <a:off x="9561790" y="4330567"/>
              <a:ext cx="1157513" cy="8313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400" dirty="0">
                  <a:solidFill>
                    <a:schemeClr val="bg1"/>
                  </a:solidFill>
                  <a:latin typeface="微软雅黑" charset="-122"/>
                  <a:ea typeface="微软雅黑" charset="-122"/>
                </a:rPr>
                <a:t>1-180</a:t>
              </a:r>
              <a:r>
                <a:rPr lang="zh-CN" altLang="en-US" sz="2400" dirty="0">
                  <a:solidFill>
                    <a:schemeClr val="bg1"/>
                  </a:solidFill>
                  <a:latin typeface="微软雅黑" charset="-122"/>
                  <a:ea typeface="微软雅黑" charset="-122"/>
                </a:rPr>
                <a:t>天</a:t>
              </a:r>
            </a:p>
          </p:txBody>
        </p:sp>
      </p:grpSp>
      <p:sp>
        <p:nvSpPr>
          <p:cNvPr id="27" name="加号 26"/>
          <p:cNvSpPr/>
          <p:nvPr/>
        </p:nvSpPr>
        <p:spPr>
          <a:xfrm>
            <a:off x="4317411" y="1580242"/>
            <a:ext cx="627017" cy="628552"/>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加号 27"/>
          <p:cNvSpPr/>
          <p:nvPr/>
        </p:nvSpPr>
        <p:spPr>
          <a:xfrm>
            <a:off x="7309493" y="1580242"/>
            <a:ext cx="627017" cy="628552"/>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fltVal val="0"/>
                                          </p:val>
                                        </p:tav>
                                        <p:tav tm="100000">
                                          <p:val>
                                            <p:strVal val="#ppt_w"/>
                                          </p:val>
                                        </p:tav>
                                      </p:tavLst>
                                    </p:anim>
                                    <p:anim calcmode="lin" valueType="num">
                                      <p:cBhvr>
                                        <p:cTn id="39" dur="1000" fill="hold"/>
                                        <p:tgtEl>
                                          <p:spTgt spid="28"/>
                                        </p:tgtEl>
                                        <p:attrNameLst>
                                          <p:attrName>ppt_h</p:attrName>
                                        </p:attrNameLst>
                                      </p:cBhvr>
                                      <p:tavLst>
                                        <p:tav tm="0">
                                          <p:val>
                                            <p:fltVal val="0"/>
                                          </p:val>
                                        </p:tav>
                                        <p:tav tm="100000">
                                          <p:val>
                                            <p:strVal val="#ppt_h"/>
                                          </p:val>
                                        </p:tav>
                                      </p:tavLst>
                                    </p:anim>
                                    <p:anim calcmode="lin" valueType="num">
                                      <p:cBhvr>
                                        <p:cTn id="40" dur="1000" fill="hold"/>
                                        <p:tgtEl>
                                          <p:spTgt spid="28"/>
                                        </p:tgtEl>
                                        <p:attrNameLst>
                                          <p:attrName>style.rotation</p:attrName>
                                        </p:attrNameLst>
                                      </p:cBhvr>
                                      <p:tavLst>
                                        <p:tav tm="0">
                                          <p:val>
                                            <p:fltVal val="90"/>
                                          </p:val>
                                        </p:tav>
                                        <p:tav tm="100000">
                                          <p:val>
                                            <p:fltVal val="0"/>
                                          </p:val>
                                        </p:tav>
                                      </p:tavLst>
                                    </p:anim>
                                    <p:animEffect transition="in" filter="fade">
                                      <p:cBhvr>
                                        <p:cTn id="41" dur="1000"/>
                                        <p:tgtEl>
                                          <p:spTgt spid="28"/>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bldLvl="0" animBg="1"/>
      <p:bldP spid="28"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734cdf2056edc0eed750be4e20441a2"/>
          <p:cNvPicPr>
            <a:picLocks noChangeAspect="1"/>
          </p:cNvPicPr>
          <p:nvPr/>
        </p:nvPicPr>
        <p:blipFill>
          <a:blip r:embed="rId2" cstate="print"/>
          <a:stretch>
            <a:fillRect/>
          </a:stretch>
        </p:blipFill>
        <p:spPr>
          <a:xfrm flipH="1">
            <a:off x="6465570" y="-33655"/>
            <a:ext cx="5733415" cy="6869430"/>
          </a:xfrm>
          <a:prstGeom prst="rect">
            <a:avLst/>
          </a:prstGeom>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68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造成新员工辞职的原因</a:t>
            </a:r>
          </a:p>
        </p:txBody>
      </p:sp>
      <p:sp>
        <p:nvSpPr>
          <p:cNvPr id="48" name="矩形 47"/>
          <p:cNvSpPr/>
          <p:nvPr/>
        </p:nvSpPr>
        <p:spPr>
          <a:xfrm>
            <a:off x="10643291" y="434637"/>
            <a:ext cx="999490" cy="508000"/>
          </a:xfrm>
          <a:prstGeom prst="rect">
            <a:avLst/>
          </a:prstGeom>
        </p:spPr>
        <p:txBody>
          <a:bodyPr wrap="none">
            <a:spAutoFit/>
          </a:bodyPr>
          <a:lstStyle/>
          <a:p>
            <a:pPr>
              <a:defRPr/>
            </a:pP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l</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g</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p>
        </p:txBody>
      </p:sp>
      <p:grpSp>
        <p:nvGrpSpPr>
          <p:cNvPr id="2" name="组合 2"/>
          <p:cNvGrpSpPr/>
          <p:nvPr/>
        </p:nvGrpSpPr>
        <p:grpSpPr>
          <a:xfrm>
            <a:off x="883031" y="1731983"/>
            <a:ext cx="5012170" cy="471512"/>
            <a:chOff x="5435732" y="1578011"/>
            <a:chExt cx="4256110" cy="422357"/>
          </a:xfrm>
        </p:grpSpPr>
        <p:grpSp>
          <p:nvGrpSpPr>
            <p:cNvPr id="3"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22" name="矩形 21"/>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欢迎新员工的形式有问题</a:t>
              </a:r>
              <a:endParaRPr lang="en-US" altLang="zh-CN" sz="1400" b="1" dirty="0">
                <a:solidFill>
                  <a:schemeClr val="tx1">
                    <a:lumMod val="75000"/>
                    <a:lumOff val="25000"/>
                  </a:schemeClr>
                </a:solidFill>
                <a:latin typeface="微软雅黑" charset="-122"/>
                <a:ea typeface="微软雅黑" charset="-122"/>
              </a:endParaRPr>
            </a:p>
          </p:txBody>
        </p:sp>
      </p:grpSp>
      <p:grpSp>
        <p:nvGrpSpPr>
          <p:cNvPr id="7" name="组合 22"/>
          <p:cNvGrpSpPr/>
          <p:nvPr/>
        </p:nvGrpSpPr>
        <p:grpSpPr>
          <a:xfrm>
            <a:off x="883031" y="2311064"/>
            <a:ext cx="5507022" cy="471513"/>
            <a:chOff x="5435732" y="1578011"/>
            <a:chExt cx="4676316" cy="422357"/>
          </a:xfrm>
        </p:grpSpPr>
        <p:grpSp>
          <p:nvGrpSpPr>
            <p:cNvPr id="11" name="组合 23"/>
            <p:cNvGrpSpPr/>
            <p:nvPr/>
          </p:nvGrpSpPr>
          <p:grpSpPr>
            <a:xfrm>
              <a:off x="5435732" y="1578011"/>
              <a:ext cx="422357" cy="422357"/>
              <a:chOff x="503238" y="1734936"/>
              <a:chExt cx="612620" cy="612620"/>
            </a:xfrm>
          </p:grpSpPr>
          <p:sp>
            <p:nvSpPr>
              <p:cNvPr id="25" name="椭圆 2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3" name="组合 25"/>
              <p:cNvGrpSpPr/>
              <p:nvPr/>
            </p:nvGrpSpPr>
            <p:grpSpPr>
              <a:xfrm>
                <a:off x="650052" y="1881750"/>
                <a:ext cx="318993" cy="318993"/>
                <a:chOff x="13405333" y="-598488"/>
                <a:chExt cx="479425" cy="479425"/>
              </a:xfrm>
              <a:solidFill>
                <a:schemeClr val="bg1"/>
              </a:solidFill>
            </p:grpSpPr>
            <p:sp>
              <p:nvSpPr>
                <p:cNvPr id="2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33" name="矩形 32"/>
            <p:cNvSpPr/>
            <p:nvPr/>
          </p:nvSpPr>
          <p:spPr>
            <a:xfrm>
              <a:off x="5862502" y="1666732"/>
              <a:ext cx="4249546"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对新员工不够重视</a:t>
              </a:r>
              <a:endParaRPr lang="en-US" altLang="zh-CN" sz="1400" b="1" dirty="0">
                <a:solidFill>
                  <a:schemeClr val="tx1">
                    <a:lumMod val="75000"/>
                    <a:lumOff val="25000"/>
                  </a:schemeClr>
                </a:solidFill>
                <a:latin typeface="微软雅黑" charset="-122"/>
                <a:ea typeface="微软雅黑" charset="-122"/>
              </a:endParaRPr>
            </a:p>
          </p:txBody>
        </p:sp>
      </p:grpSp>
      <p:grpSp>
        <p:nvGrpSpPr>
          <p:cNvPr id="14" name="组合 33"/>
          <p:cNvGrpSpPr/>
          <p:nvPr/>
        </p:nvGrpSpPr>
        <p:grpSpPr>
          <a:xfrm>
            <a:off x="883031" y="2910272"/>
            <a:ext cx="6658090" cy="471512"/>
            <a:chOff x="5435732" y="1578011"/>
            <a:chExt cx="5653751" cy="422357"/>
          </a:xfrm>
        </p:grpSpPr>
        <p:grpSp>
          <p:nvGrpSpPr>
            <p:cNvPr id="15" name="组合 34"/>
            <p:cNvGrpSpPr/>
            <p:nvPr/>
          </p:nvGrpSpPr>
          <p:grpSpPr>
            <a:xfrm>
              <a:off x="5435732" y="1578011"/>
              <a:ext cx="422357" cy="422357"/>
              <a:chOff x="503238" y="1734936"/>
              <a:chExt cx="612620" cy="612620"/>
            </a:xfrm>
          </p:grpSpPr>
          <p:sp>
            <p:nvSpPr>
              <p:cNvPr id="36" name="椭圆 3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6" name="组合 36"/>
              <p:cNvGrpSpPr/>
              <p:nvPr/>
            </p:nvGrpSpPr>
            <p:grpSpPr>
              <a:xfrm>
                <a:off x="650052" y="1881750"/>
                <a:ext cx="318993" cy="318993"/>
                <a:chOff x="13405333" y="-598488"/>
                <a:chExt cx="479425" cy="479425"/>
              </a:xfrm>
              <a:solidFill>
                <a:schemeClr val="bg1"/>
              </a:solidFill>
            </p:grpSpPr>
            <p:sp>
              <p:nvSpPr>
                <p:cNvPr id="3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44" name="矩形 43"/>
            <p:cNvSpPr/>
            <p:nvPr/>
          </p:nvSpPr>
          <p:spPr>
            <a:xfrm>
              <a:off x="5862502" y="1666736"/>
              <a:ext cx="5226981" cy="275692"/>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随意变更新员工的工种或工作内容</a:t>
              </a:r>
              <a:endParaRPr lang="en-US" altLang="zh-CN" sz="1400" b="1" dirty="0">
                <a:solidFill>
                  <a:schemeClr val="tx1">
                    <a:lumMod val="75000"/>
                    <a:lumOff val="25000"/>
                  </a:schemeClr>
                </a:solidFill>
                <a:latin typeface="微软雅黑" charset="-122"/>
                <a:ea typeface="微软雅黑" charset="-122"/>
              </a:endParaRPr>
            </a:p>
          </p:txBody>
        </p:sp>
      </p:grpSp>
      <p:grpSp>
        <p:nvGrpSpPr>
          <p:cNvPr id="17" name="组合 44"/>
          <p:cNvGrpSpPr/>
          <p:nvPr/>
        </p:nvGrpSpPr>
        <p:grpSpPr>
          <a:xfrm>
            <a:off x="883031" y="3521623"/>
            <a:ext cx="6270814" cy="471512"/>
            <a:chOff x="5435732" y="1578011"/>
            <a:chExt cx="5324894" cy="422357"/>
          </a:xfrm>
        </p:grpSpPr>
        <p:grpSp>
          <p:nvGrpSpPr>
            <p:cNvPr id="18" name="组合 1"/>
            <p:cNvGrpSpPr/>
            <p:nvPr/>
          </p:nvGrpSpPr>
          <p:grpSpPr>
            <a:xfrm>
              <a:off x="5435732" y="1578011"/>
              <a:ext cx="422357" cy="422357"/>
              <a:chOff x="503238" y="1734936"/>
              <a:chExt cx="612620" cy="612620"/>
            </a:xfrm>
          </p:grpSpPr>
          <p:sp>
            <p:nvSpPr>
              <p:cNvPr id="10" name="椭圆 9"/>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23" name="组合 10"/>
              <p:cNvGrpSpPr/>
              <p:nvPr/>
            </p:nvGrpSpPr>
            <p:grpSpPr>
              <a:xfrm>
                <a:off x="650052" y="1881750"/>
                <a:ext cx="318993" cy="318993"/>
                <a:chOff x="13405333" y="-598488"/>
                <a:chExt cx="479425" cy="479425"/>
              </a:xfrm>
              <a:solidFill>
                <a:schemeClr val="bg1"/>
              </a:solidFill>
            </p:grpSpPr>
            <p:sp>
              <p:nvSpPr>
                <p:cNvPr id="49"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0"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1"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57" name="矩形 56"/>
            <p:cNvSpPr/>
            <p:nvPr/>
          </p:nvSpPr>
          <p:spPr>
            <a:xfrm>
              <a:off x="5862501" y="1666734"/>
              <a:ext cx="489812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工作岗位描述不清，使新员工心理压力过大</a:t>
              </a:r>
              <a:endParaRPr lang="en-US" altLang="zh-CN" sz="1400" b="1" dirty="0">
                <a:solidFill>
                  <a:schemeClr val="tx1">
                    <a:lumMod val="75000"/>
                    <a:lumOff val="25000"/>
                  </a:schemeClr>
                </a:solidFill>
                <a:latin typeface="微软雅黑" charset="-122"/>
                <a:ea typeface="微软雅黑" charset="-122"/>
              </a:endParaRPr>
            </a:p>
          </p:txBody>
        </p:sp>
      </p:grpSp>
      <p:grpSp>
        <p:nvGrpSpPr>
          <p:cNvPr id="24" name="组合 57"/>
          <p:cNvGrpSpPr/>
          <p:nvPr/>
        </p:nvGrpSpPr>
        <p:grpSpPr>
          <a:xfrm>
            <a:off x="893789" y="4083539"/>
            <a:ext cx="4377470" cy="471513"/>
            <a:chOff x="5435732" y="1578011"/>
            <a:chExt cx="3717151" cy="422357"/>
          </a:xfrm>
        </p:grpSpPr>
        <p:grpSp>
          <p:nvGrpSpPr>
            <p:cNvPr id="26" name="组合 60"/>
            <p:cNvGrpSpPr/>
            <p:nvPr/>
          </p:nvGrpSpPr>
          <p:grpSpPr>
            <a:xfrm>
              <a:off x="5435732" y="1578011"/>
              <a:ext cx="422357" cy="422357"/>
              <a:chOff x="503238" y="1734936"/>
              <a:chExt cx="612620" cy="612620"/>
            </a:xfrm>
          </p:grpSpPr>
          <p:sp>
            <p:nvSpPr>
              <p:cNvPr id="62" name="椭圆 61"/>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34" name="组合 62"/>
              <p:cNvGrpSpPr/>
              <p:nvPr/>
            </p:nvGrpSpPr>
            <p:grpSpPr>
              <a:xfrm>
                <a:off x="650052" y="1881750"/>
                <a:ext cx="318993" cy="318993"/>
                <a:chOff x="13405333" y="-598488"/>
                <a:chExt cx="479425" cy="479425"/>
              </a:xfrm>
              <a:solidFill>
                <a:schemeClr val="bg1"/>
              </a:solidFill>
            </p:grpSpPr>
            <p:sp>
              <p:nvSpPr>
                <p:cNvPr id="6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7"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8"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0" name="矩形 69"/>
            <p:cNvSpPr/>
            <p:nvPr/>
          </p:nvSpPr>
          <p:spPr>
            <a:xfrm>
              <a:off x="5862502" y="1666732"/>
              <a:ext cx="32903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人际关系复杂</a:t>
              </a:r>
              <a:endParaRPr lang="en-US" altLang="zh-CN" sz="1400" b="1" dirty="0">
                <a:solidFill>
                  <a:schemeClr val="tx1">
                    <a:lumMod val="75000"/>
                    <a:lumOff val="25000"/>
                  </a:schemeClr>
                </a:solidFill>
                <a:latin typeface="微软雅黑" charset="-122"/>
                <a:ea typeface="微软雅黑" charset="-122"/>
              </a:endParaRPr>
            </a:p>
          </p:txBody>
        </p:sp>
      </p:grpSp>
      <p:grpSp>
        <p:nvGrpSpPr>
          <p:cNvPr id="35" name="组合 70"/>
          <p:cNvGrpSpPr/>
          <p:nvPr/>
        </p:nvGrpSpPr>
        <p:grpSpPr>
          <a:xfrm>
            <a:off x="893789" y="4671976"/>
            <a:ext cx="4377470" cy="471513"/>
            <a:chOff x="5435732" y="1578011"/>
            <a:chExt cx="3717151" cy="422357"/>
          </a:xfrm>
        </p:grpSpPr>
        <p:grpSp>
          <p:nvGrpSpPr>
            <p:cNvPr id="37" name="组合 71"/>
            <p:cNvGrpSpPr/>
            <p:nvPr/>
          </p:nvGrpSpPr>
          <p:grpSpPr>
            <a:xfrm>
              <a:off x="5435732" y="1578011"/>
              <a:ext cx="422357" cy="422357"/>
              <a:chOff x="503238" y="1734936"/>
              <a:chExt cx="612620" cy="612620"/>
            </a:xfrm>
          </p:grpSpPr>
          <p:sp>
            <p:nvSpPr>
              <p:cNvPr id="73" name="椭圆 72"/>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5" name="组合 73"/>
              <p:cNvGrpSpPr/>
              <p:nvPr/>
            </p:nvGrpSpPr>
            <p:grpSpPr>
              <a:xfrm>
                <a:off x="650052" y="1881750"/>
                <a:ext cx="318993" cy="318993"/>
                <a:chOff x="13405333" y="-598488"/>
                <a:chExt cx="479425" cy="479425"/>
              </a:xfrm>
              <a:solidFill>
                <a:schemeClr val="bg1"/>
              </a:solidFill>
            </p:grpSpPr>
            <p:sp>
              <p:nvSpPr>
                <p:cNvPr id="7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9"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0"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81" name="矩形 80"/>
            <p:cNvSpPr/>
            <p:nvPr/>
          </p:nvSpPr>
          <p:spPr>
            <a:xfrm>
              <a:off x="5862502" y="1666732"/>
              <a:ext cx="32903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企业文化与价值取向的冲击</a:t>
              </a:r>
              <a:endParaRPr lang="en-US" altLang="zh-CN" sz="1400" b="1" dirty="0">
                <a:solidFill>
                  <a:schemeClr val="tx1">
                    <a:lumMod val="75000"/>
                    <a:lumOff val="25000"/>
                  </a:schemeClr>
                </a:solidFill>
                <a:latin typeface="微软雅黑" charset="-122"/>
                <a:ea typeface="微软雅黑" charset="-122"/>
              </a:endParaRPr>
            </a:p>
          </p:txBody>
        </p:sp>
      </p:grpSp>
      <p:grpSp>
        <p:nvGrpSpPr>
          <p:cNvPr id="52" name="组合 81"/>
          <p:cNvGrpSpPr/>
          <p:nvPr/>
        </p:nvGrpSpPr>
        <p:grpSpPr>
          <a:xfrm>
            <a:off x="904547" y="5261834"/>
            <a:ext cx="5571566" cy="471512"/>
            <a:chOff x="5435732" y="1578011"/>
            <a:chExt cx="4731124" cy="422357"/>
          </a:xfrm>
        </p:grpSpPr>
        <p:grpSp>
          <p:nvGrpSpPr>
            <p:cNvPr id="56" name="组合 82"/>
            <p:cNvGrpSpPr/>
            <p:nvPr/>
          </p:nvGrpSpPr>
          <p:grpSpPr>
            <a:xfrm>
              <a:off x="5435732" y="1578011"/>
              <a:ext cx="422357" cy="422357"/>
              <a:chOff x="503238" y="1734936"/>
              <a:chExt cx="612620" cy="612620"/>
            </a:xfrm>
          </p:grpSpPr>
          <p:sp>
            <p:nvSpPr>
              <p:cNvPr id="84" name="椭圆 8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58" name="组合 84"/>
              <p:cNvGrpSpPr/>
              <p:nvPr/>
            </p:nvGrpSpPr>
            <p:grpSpPr>
              <a:xfrm>
                <a:off x="650052" y="1881750"/>
                <a:ext cx="318993" cy="318993"/>
                <a:chOff x="13405333" y="-598488"/>
                <a:chExt cx="479425" cy="479425"/>
              </a:xfrm>
              <a:solidFill>
                <a:schemeClr val="bg1"/>
              </a:solidFill>
            </p:grpSpPr>
            <p:sp>
              <p:nvSpPr>
                <p:cNvPr id="8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2" name="矩形 91"/>
            <p:cNvSpPr/>
            <p:nvPr/>
          </p:nvSpPr>
          <p:spPr>
            <a:xfrm>
              <a:off x="5862501" y="1666734"/>
              <a:ext cx="430435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新员工的工作缺乏挑战性</a:t>
              </a:r>
              <a:endParaRPr lang="en-US" altLang="zh-CN" sz="1400" b="1" dirty="0">
                <a:solidFill>
                  <a:schemeClr val="tx1">
                    <a:lumMod val="75000"/>
                    <a:lumOff val="25000"/>
                  </a:schemeClr>
                </a:solidFill>
                <a:latin typeface="微软雅黑" charset="-122"/>
                <a:ea typeface="微软雅黑" charset="-122"/>
              </a:endParaRPr>
            </a:p>
          </p:txBody>
        </p:sp>
      </p:grpSp>
      <p:grpSp>
        <p:nvGrpSpPr>
          <p:cNvPr id="59" name="组合 2"/>
          <p:cNvGrpSpPr/>
          <p:nvPr/>
        </p:nvGrpSpPr>
        <p:grpSpPr>
          <a:xfrm>
            <a:off x="915305" y="5859372"/>
            <a:ext cx="5012170" cy="471512"/>
            <a:chOff x="5435732" y="1578011"/>
            <a:chExt cx="4256110" cy="422357"/>
          </a:xfrm>
        </p:grpSpPr>
        <p:grpSp>
          <p:nvGrpSpPr>
            <p:cNvPr id="60" name="组合 3"/>
            <p:cNvGrpSpPr/>
            <p:nvPr/>
          </p:nvGrpSpPr>
          <p:grpSpPr>
            <a:xfrm>
              <a:off x="5435732" y="1578011"/>
              <a:ext cx="422357" cy="422357"/>
              <a:chOff x="503238" y="1734936"/>
              <a:chExt cx="612620" cy="612620"/>
            </a:xfrm>
          </p:grpSpPr>
          <p:sp>
            <p:nvSpPr>
              <p:cNvPr id="94" name="椭圆 9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61" name="组合 94"/>
              <p:cNvGrpSpPr/>
              <p:nvPr/>
            </p:nvGrpSpPr>
            <p:grpSpPr>
              <a:xfrm>
                <a:off x="650052" y="1881750"/>
                <a:ext cx="318993" cy="318993"/>
                <a:chOff x="13405333" y="-598488"/>
                <a:chExt cx="479425" cy="479425"/>
              </a:xfrm>
              <a:solidFill>
                <a:schemeClr val="bg1"/>
              </a:solidFill>
            </p:grpSpPr>
            <p:sp>
              <p:nvSpPr>
                <p:cNvPr id="9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3" name="矩形 92"/>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企业对新员工缺少要求</a:t>
              </a:r>
              <a:endParaRPr lang="en-US" altLang="zh-CN" sz="1400" b="1" dirty="0">
                <a:solidFill>
                  <a:schemeClr val="tx1">
                    <a:lumMod val="75000"/>
                    <a:lumOff val="25000"/>
                  </a:schemeClr>
                </a:solidFill>
                <a:latin typeface="微软雅黑" charset="-122"/>
                <a:ea typeface="微软雅黑" charset="-122"/>
              </a:endParaRPr>
            </a:p>
          </p:txBody>
        </p:sp>
      </p:grpSp>
      <p:grpSp>
        <p:nvGrpSpPr>
          <p:cNvPr id="95" name="组合 2"/>
          <p:cNvGrpSpPr/>
          <p:nvPr/>
        </p:nvGrpSpPr>
        <p:grpSpPr>
          <a:xfrm>
            <a:off x="895582" y="1142105"/>
            <a:ext cx="5012170" cy="471512"/>
            <a:chOff x="5435732" y="1578011"/>
            <a:chExt cx="4256110" cy="422357"/>
          </a:xfrm>
        </p:grpSpPr>
        <p:grpSp>
          <p:nvGrpSpPr>
            <p:cNvPr id="103" name="组合 3"/>
            <p:cNvGrpSpPr/>
            <p:nvPr/>
          </p:nvGrpSpPr>
          <p:grpSpPr>
            <a:xfrm>
              <a:off x="5435732" y="1578011"/>
              <a:ext cx="422357" cy="422357"/>
              <a:chOff x="503238" y="1734936"/>
              <a:chExt cx="612620" cy="612620"/>
            </a:xfrm>
          </p:grpSpPr>
          <p:sp>
            <p:nvSpPr>
              <p:cNvPr id="105" name="椭圆 10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06" name="组合 105"/>
              <p:cNvGrpSpPr/>
              <p:nvPr/>
            </p:nvGrpSpPr>
            <p:grpSpPr>
              <a:xfrm>
                <a:off x="650052" y="1881750"/>
                <a:ext cx="318993" cy="318993"/>
                <a:chOff x="13405333" y="-598488"/>
                <a:chExt cx="479425" cy="479425"/>
              </a:xfrm>
              <a:solidFill>
                <a:schemeClr val="bg1"/>
              </a:solidFill>
            </p:grpSpPr>
            <p:sp>
              <p:nvSpPr>
                <p:cNvPr id="10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1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1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1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104" name="矩形 103"/>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忽略新员工的第</a:t>
              </a:r>
              <a:r>
                <a:rPr lang="en-US" altLang="zh-CN" sz="1400" b="1" dirty="0">
                  <a:solidFill>
                    <a:schemeClr val="tx1">
                      <a:lumMod val="75000"/>
                      <a:lumOff val="25000"/>
                    </a:schemeClr>
                  </a:solidFill>
                  <a:latin typeface="微软雅黑" charset="-122"/>
                  <a:ea typeface="微软雅黑" charset="-122"/>
                </a:rPr>
                <a:t>-</a:t>
              </a:r>
              <a:r>
                <a:rPr lang="zh-CN" altLang="en-US" sz="1400" b="1" dirty="0">
                  <a:solidFill>
                    <a:schemeClr val="tx1">
                      <a:lumMod val="75000"/>
                      <a:lumOff val="25000"/>
                    </a:schemeClr>
                  </a:solidFill>
                  <a:latin typeface="微软雅黑" charset="-122"/>
                  <a:ea typeface="微软雅黑" charset="-122"/>
                </a:rPr>
                <a:t>感受</a:t>
              </a:r>
              <a:endParaRPr lang="en-US" altLang="zh-CN" sz="1400" b="1" dirty="0">
                <a:solidFill>
                  <a:schemeClr val="tx1">
                    <a:lumMod val="75000"/>
                    <a:lumOff val="25000"/>
                  </a:schemeClr>
                </a:solidFill>
                <a:latin typeface="微软雅黑" charset="-122"/>
                <a:ea typeface="微软雅黑"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wipe(up)">
                                      <p:cBhvr>
                                        <p:cTn id="3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406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新员工流失的防范措施</a:t>
            </a:r>
          </a:p>
        </p:txBody>
      </p:sp>
      <p:sp>
        <p:nvSpPr>
          <p:cNvPr id="2" name="Freeform 6"/>
          <p:cNvSpPr/>
          <p:nvPr/>
        </p:nvSpPr>
        <p:spPr bwMode="auto">
          <a:xfrm>
            <a:off x="6766503" y="2738984"/>
            <a:ext cx="1376363"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3" name="Freeform 7"/>
          <p:cNvSpPr/>
          <p:nvPr/>
        </p:nvSpPr>
        <p:spPr bwMode="auto">
          <a:xfrm>
            <a:off x="3912178" y="2738984"/>
            <a:ext cx="1374775"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49" name="Freeform 8"/>
          <p:cNvSpPr/>
          <p:nvPr/>
        </p:nvSpPr>
        <p:spPr bwMode="auto">
          <a:xfrm>
            <a:off x="4624966" y="1499146"/>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0" name="Freeform 9"/>
          <p:cNvSpPr/>
          <p:nvPr/>
        </p:nvSpPr>
        <p:spPr bwMode="auto">
          <a:xfrm>
            <a:off x="6055303" y="1499146"/>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1" name="Freeform 10"/>
          <p:cNvSpPr/>
          <p:nvPr/>
        </p:nvSpPr>
        <p:spPr bwMode="auto">
          <a:xfrm>
            <a:off x="4624966" y="3970884"/>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2" name="Freeform 11"/>
          <p:cNvSpPr/>
          <p:nvPr/>
        </p:nvSpPr>
        <p:spPr bwMode="auto">
          <a:xfrm>
            <a:off x="6055303" y="3970884"/>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 name="文本框 4"/>
          <p:cNvSpPr txBox="1"/>
          <p:nvPr/>
        </p:nvSpPr>
        <p:spPr>
          <a:xfrm>
            <a:off x="6304108" y="2109024"/>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树威信</a:t>
            </a:r>
          </a:p>
        </p:txBody>
      </p:sp>
      <p:sp>
        <p:nvSpPr>
          <p:cNvPr id="4" name="文本框 3"/>
          <p:cNvSpPr txBox="1"/>
          <p:nvPr/>
        </p:nvSpPr>
        <p:spPr>
          <a:xfrm>
            <a:off x="7016102" y="3350296"/>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创佳绩</a:t>
            </a:r>
          </a:p>
        </p:txBody>
      </p:sp>
      <p:sp>
        <p:nvSpPr>
          <p:cNvPr id="6" name="文本框 5"/>
          <p:cNvSpPr txBox="1"/>
          <p:nvPr/>
        </p:nvSpPr>
        <p:spPr>
          <a:xfrm>
            <a:off x="6198825" y="4628875"/>
            <a:ext cx="1107996"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信守承诺</a:t>
            </a:r>
          </a:p>
        </p:txBody>
      </p:sp>
      <p:sp>
        <p:nvSpPr>
          <p:cNvPr id="61" name="文本框 60"/>
          <p:cNvSpPr txBox="1"/>
          <p:nvPr/>
        </p:nvSpPr>
        <p:spPr>
          <a:xfrm>
            <a:off x="4768288" y="4628875"/>
            <a:ext cx="1107996"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审视自我</a:t>
            </a:r>
          </a:p>
        </p:txBody>
      </p:sp>
      <p:sp>
        <p:nvSpPr>
          <p:cNvPr id="62" name="文本框 61"/>
          <p:cNvSpPr txBox="1"/>
          <p:nvPr/>
        </p:nvSpPr>
        <p:spPr>
          <a:xfrm>
            <a:off x="4160983" y="3328780"/>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会管理</a:t>
            </a:r>
          </a:p>
        </p:txBody>
      </p:sp>
      <p:sp>
        <p:nvSpPr>
          <p:cNvPr id="63" name="文本框 62"/>
          <p:cNvSpPr txBox="1"/>
          <p:nvPr/>
        </p:nvSpPr>
        <p:spPr>
          <a:xfrm>
            <a:off x="4929333" y="2109024"/>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用好人</a:t>
            </a:r>
          </a:p>
        </p:txBody>
      </p:sp>
      <p:sp>
        <p:nvSpPr>
          <p:cNvPr id="64" name="Freeform 17"/>
          <p:cNvSpPr>
            <a:spLocks noEditPoints="1"/>
          </p:cNvSpPr>
          <p:nvPr/>
        </p:nvSpPr>
        <p:spPr bwMode="auto">
          <a:xfrm>
            <a:off x="5738073" y="3237599"/>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22" name="Rectangle 69"/>
          <p:cNvSpPr/>
          <p:nvPr/>
        </p:nvSpPr>
        <p:spPr>
          <a:xfrm>
            <a:off x="7498036" y="5231161"/>
            <a:ext cx="3055223"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为新员工提供“师徒制”机会</a:t>
            </a:r>
          </a:p>
        </p:txBody>
      </p:sp>
      <p:sp>
        <p:nvSpPr>
          <p:cNvPr id="24" name="Rectangle 69"/>
          <p:cNvSpPr/>
          <p:nvPr/>
        </p:nvSpPr>
        <p:spPr>
          <a:xfrm>
            <a:off x="1152812" y="5179167"/>
            <a:ext cx="3268575"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做好新员工欢迎工作</a:t>
            </a:r>
          </a:p>
        </p:txBody>
      </p:sp>
      <p:sp>
        <p:nvSpPr>
          <p:cNvPr id="25" name="Rectangle 69"/>
          <p:cNvSpPr/>
          <p:nvPr/>
        </p:nvSpPr>
        <p:spPr>
          <a:xfrm>
            <a:off x="756577" y="3384432"/>
            <a:ext cx="3055223"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关心新员工工作和生活</a:t>
            </a:r>
          </a:p>
        </p:txBody>
      </p:sp>
      <p:sp>
        <p:nvSpPr>
          <p:cNvPr id="27" name="Rectangle 69"/>
          <p:cNvSpPr/>
          <p:nvPr/>
        </p:nvSpPr>
        <p:spPr>
          <a:xfrm>
            <a:off x="1489888" y="1482123"/>
            <a:ext cx="3055223"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了解新员工心中的问题</a:t>
            </a:r>
          </a:p>
        </p:txBody>
      </p:sp>
      <p:sp>
        <p:nvSpPr>
          <p:cNvPr id="28" name="Rectangle 69"/>
          <p:cNvSpPr/>
          <p:nvPr/>
        </p:nvSpPr>
        <p:spPr>
          <a:xfrm>
            <a:off x="7537479" y="1494673"/>
            <a:ext cx="3055223"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加强对新员工的培训引导工作</a:t>
            </a:r>
          </a:p>
        </p:txBody>
      </p:sp>
      <p:sp>
        <p:nvSpPr>
          <p:cNvPr id="29" name="Rectangle 69"/>
          <p:cNvSpPr/>
          <p:nvPr/>
        </p:nvSpPr>
        <p:spPr>
          <a:xfrm>
            <a:off x="8573809" y="3413123"/>
            <a:ext cx="3055223" cy="553998"/>
          </a:xfrm>
          <a:prstGeom prst="rect">
            <a:avLst/>
          </a:prstGeom>
        </p:spPr>
        <p:txBody>
          <a:bodyPr wrap="square" rIns="480000" anchor="t" anchorCtr="0">
            <a:noAutofit/>
          </a:bodyPr>
          <a:lstStyle/>
          <a:p>
            <a:pPr>
              <a:lnSpc>
                <a:spcPct val="120000"/>
              </a:lnSpc>
            </a:pPr>
            <a:r>
              <a:rPr lang="zh-CN" altLang="en-US" sz="1400" b="1" dirty="0">
                <a:solidFill>
                  <a:schemeClr val="tx1">
                    <a:lumMod val="75000"/>
                    <a:lumOff val="25000"/>
                  </a:schemeClr>
                </a:solidFill>
                <a:latin typeface="微软雅黑" charset="-122"/>
                <a:ea typeface="微软雅黑" charset="-122"/>
              </a:rPr>
              <a:t>严格要求新员工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80">
                                          <p:stCondLst>
                                            <p:cond delay="0"/>
                                          </p:stCondLst>
                                        </p:cTn>
                                        <p:tgtEl>
                                          <p:spTgt spid="64"/>
                                        </p:tgtEl>
                                      </p:cBhvr>
                                    </p:animEffect>
                                    <p:anim calcmode="lin" valueType="num">
                                      <p:cBhvr>
                                        <p:cTn id="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3" dur="26">
                                          <p:stCondLst>
                                            <p:cond delay="650"/>
                                          </p:stCondLst>
                                        </p:cTn>
                                        <p:tgtEl>
                                          <p:spTgt spid="64"/>
                                        </p:tgtEl>
                                      </p:cBhvr>
                                      <p:to x="100000" y="60000"/>
                                    </p:animScale>
                                    <p:animScale>
                                      <p:cBhvr>
                                        <p:cTn id="14" dur="166" decel="50000">
                                          <p:stCondLst>
                                            <p:cond delay="676"/>
                                          </p:stCondLst>
                                        </p:cTn>
                                        <p:tgtEl>
                                          <p:spTgt spid="64"/>
                                        </p:tgtEl>
                                      </p:cBhvr>
                                      <p:to x="100000" y="100000"/>
                                    </p:animScale>
                                    <p:animScale>
                                      <p:cBhvr>
                                        <p:cTn id="15" dur="26">
                                          <p:stCondLst>
                                            <p:cond delay="1312"/>
                                          </p:stCondLst>
                                        </p:cTn>
                                        <p:tgtEl>
                                          <p:spTgt spid="64"/>
                                        </p:tgtEl>
                                      </p:cBhvr>
                                      <p:to x="100000" y="80000"/>
                                    </p:animScale>
                                    <p:animScale>
                                      <p:cBhvr>
                                        <p:cTn id="16" dur="166" decel="50000">
                                          <p:stCondLst>
                                            <p:cond delay="1338"/>
                                          </p:stCondLst>
                                        </p:cTn>
                                        <p:tgtEl>
                                          <p:spTgt spid="64"/>
                                        </p:tgtEl>
                                      </p:cBhvr>
                                      <p:to x="100000" y="100000"/>
                                    </p:animScale>
                                    <p:animScale>
                                      <p:cBhvr>
                                        <p:cTn id="17" dur="26">
                                          <p:stCondLst>
                                            <p:cond delay="1642"/>
                                          </p:stCondLst>
                                        </p:cTn>
                                        <p:tgtEl>
                                          <p:spTgt spid="64"/>
                                        </p:tgtEl>
                                      </p:cBhvr>
                                      <p:to x="100000" y="90000"/>
                                    </p:animScale>
                                    <p:animScale>
                                      <p:cBhvr>
                                        <p:cTn id="18" dur="166" decel="50000">
                                          <p:stCondLst>
                                            <p:cond delay="1668"/>
                                          </p:stCondLst>
                                        </p:cTn>
                                        <p:tgtEl>
                                          <p:spTgt spid="64"/>
                                        </p:tgtEl>
                                      </p:cBhvr>
                                      <p:to x="100000" y="100000"/>
                                    </p:animScale>
                                    <p:animScale>
                                      <p:cBhvr>
                                        <p:cTn id="19" dur="26">
                                          <p:stCondLst>
                                            <p:cond delay="1808"/>
                                          </p:stCondLst>
                                        </p:cTn>
                                        <p:tgtEl>
                                          <p:spTgt spid="64"/>
                                        </p:tgtEl>
                                      </p:cBhvr>
                                      <p:to x="100000" y="95000"/>
                                    </p:animScale>
                                    <p:animScale>
                                      <p:cBhvr>
                                        <p:cTn id="20" dur="166" decel="50000">
                                          <p:stCondLst>
                                            <p:cond delay="1834"/>
                                          </p:stCondLst>
                                        </p:cTn>
                                        <p:tgtEl>
                                          <p:spTgt spid="6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80">
                                          <p:stCondLst>
                                            <p:cond delay="0"/>
                                          </p:stCondLst>
                                        </p:cTn>
                                        <p:tgtEl>
                                          <p:spTgt spid="50"/>
                                        </p:tgtEl>
                                      </p:cBhvr>
                                    </p:animEffect>
                                    <p:anim calcmode="lin" valueType="num">
                                      <p:cBhvr>
                                        <p:cTn id="2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9" dur="26">
                                          <p:stCondLst>
                                            <p:cond delay="650"/>
                                          </p:stCondLst>
                                        </p:cTn>
                                        <p:tgtEl>
                                          <p:spTgt spid="50"/>
                                        </p:tgtEl>
                                      </p:cBhvr>
                                      <p:to x="100000" y="60000"/>
                                    </p:animScale>
                                    <p:animScale>
                                      <p:cBhvr>
                                        <p:cTn id="30" dur="166" decel="50000">
                                          <p:stCondLst>
                                            <p:cond delay="676"/>
                                          </p:stCondLst>
                                        </p:cTn>
                                        <p:tgtEl>
                                          <p:spTgt spid="50"/>
                                        </p:tgtEl>
                                      </p:cBhvr>
                                      <p:to x="100000" y="100000"/>
                                    </p:animScale>
                                    <p:animScale>
                                      <p:cBhvr>
                                        <p:cTn id="31" dur="26">
                                          <p:stCondLst>
                                            <p:cond delay="1312"/>
                                          </p:stCondLst>
                                        </p:cTn>
                                        <p:tgtEl>
                                          <p:spTgt spid="50"/>
                                        </p:tgtEl>
                                      </p:cBhvr>
                                      <p:to x="100000" y="80000"/>
                                    </p:animScale>
                                    <p:animScale>
                                      <p:cBhvr>
                                        <p:cTn id="32" dur="166" decel="50000">
                                          <p:stCondLst>
                                            <p:cond delay="1338"/>
                                          </p:stCondLst>
                                        </p:cTn>
                                        <p:tgtEl>
                                          <p:spTgt spid="50"/>
                                        </p:tgtEl>
                                      </p:cBhvr>
                                      <p:to x="100000" y="100000"/>
                                    </p:animScale>
                                    <p:animScale>
                                      <p:cBhvr>
                                        <p:cTn id="33" dur="26">
                                          <p:stCondLst>
                                            <p:cond delay="1642"/>
                                          </p:stCondLst>
                                        </p:cTn>
                                        <p:tgtEl>
                                          <p:spTgt spid="50"/>
                                        </p:tgtEl>
                                      </p:cBhvr>
                                      <p:to x="100000" y="90000"/>
                                    </p:animScale>
                                    <p:animScale>
                                      <p:cBhvr>
                                        <p:cTn id="34" dur="166" decel="50000">
                                          <p:stCondLst>
                                            <p:cond delay="1668"/>
                                          </p:stCondLst>
                                        </p:cTn>
                                        <p:tgtEl>
                                          <p:spTgt spid="50"/>
                                        </p:tgtEl>
                                      </p:cBhvr>
                                      <p:to x="100000" y="100000"/>
                                    </p:animScale>
                                    <p:animScale>
                                      <p:cBhvr>
                                        <p:cTn id="35" dur="26">
                                          <p:stCondLst>
                                            <p:cond delay="1808"/>
                                          </p:stCondLst>
                                        </p:cTn>
                                        <p:tgtEl>
                                          <p:spTgt spid="50"/>
                                        </p:tgtEl>
                                      </p:cBhvr>
                                      <p:to x="100000" y="95000"/>
                                    </p:animScale>
                                    <p:animScale>
                                      <p:cBhvr>
                                        <p:cTn id="36" dur="166" decel="50000">
                                          <p:stCondLst>
                                            <p:cond delay="1834"/>
                                          </p:stCondLst>
                                        </p:cTn>
                                        <p:tgtEl>
                                          <p:spTgt spid="5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80">
                                          <p:stCondLst>
                                            <p:cond delay="0"/>
                                          </p:stCondLst>
                                        </p:cTn>
                                        <p:tgtEl>
                                          <p:spTgt spid="52"/>
                                        </p:tgtEl>
                                      </p:cBhvr>
                                    </p:animEffect>
                                    <p:anim calcmode="lin" valueType="num">
                                      <p:cBhvr>
                                        <p:cTn id="5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61" dur="26">
                                          <p:stCondLst>
                                            <p:cond delay="650"/>
                                          </p:stCondLst>
                                        </p:cTn>
                                        <p:tgtEl>
                                          <p:spTgt spid="52"/>
                                        </p:tgtEl>
                                      </p:cBhvr>
                                      <p:to x="100000" y="60000"/>
                                    </p:animScale>
                                    <p:animScale>
                                      <p:cBhvr>
                                        <p:cTn id="62" dur="166" decel="50000">
                                          <p:stCondLst>
                                            <p:cond delay="676"/>
                                          </p:stCondLst>
                                        </p:cTn>
                                        <p:tgtEl>
                                          <p:spTgt spid="52"/>
                                        </p:tgtEl>
                                      </p:cBhvr>
                                      <p:to x="100000" y="100000"/>
                                    </p:animScale>
                                    <p:animScale>
                                      <p:cBhvr>
                                        <p:cTn id="63" dur="26">
                                          <p:stCondLst>
                                            <p:cond delay="1312"/>
                                          </p:stCondLst>
                                        </p:cTn>
                                        <p:tgtEl>
                                          <p:spTgt spid="52"/>
                                        </p:tgtEl>
                                      </p:cBhvr>
                                      <p:to x="100000" y="80000"/>
                                    </p:animScale>
                                    <p:animScale>
                                      <p:cBhvr>
                                        <p:cTn id="64" dur="166" decel="50000">
                                          <p:stCondLst>
                                            <p:cond delay="1338"/>
                                          </p:stCondLst>
                                        </p:cTn>
                                        <p:tgtEl>
                                          <p:spTgt spid="52"/>
                                        </p:tgtEl>
                                      </p:cBhvr>
                                      <p:to x="100000" y="100000"/>
                                    </p:animScale>
                                    <p:animScale>
                                      <p:cBhvr>
                                        <p:cTn id="65" dur="26">
                                          <p:stCondLst>
                                            <p:cond delay="1642"/>
                                          </p:stCondLst>
                                        </p:cTn>
                                        <p:tgtEl>
                                          <p:spTgt spid="52"/>
                                        </p:tgtEl>
                                      </p:cBhvr>
                                      <p:to x="100000" y="90000"/>
                                    </p:animScale>
                                    <p:animScale>
                                      <p:cBhvr>
                                        <p:cTn id="66" dur="166" decel="50000">
                                          <p:stCondLst>
                                            <p:cond delay="1668"/>
                                          </p:stCondLst>
                                        </p:cTn>
                                        <p:tgtEl>
                                          <p:spTgt spid="52"/>
                                        </p:tgtEl>
                                      </p:cBhvr>
                                      <p:to x="100000" y="100000"/>
                                    </p:animScale>
                                    <p:animScale>
                                      <p:cBhvr>
                                        <p:cTn id="67" dur="26">
                                          <p:stCondLst>
                                            <p:cond delay="1808"/>
                                          </p:stCondLst>
                                        </p:cTn>
                                        <p:tgtEl>
                                          <p:spTgt spid="52"/>
                                        </p:tgtEl>
                                      </p:cBhvr>
                                      <p:to x="100000" y="95000"/>
                                    </p:animScale>
                                    <p:animScale>
                                      <p:cBhvr>
                                        <p:cTn id="68" dur="166" decel="50000">
                                          <p:stCondLst>
                                            <p:cond delay="1834"/>
                                          </p:stCondLst>
                                        </p:cTn>
                                        <p:tgtEl>
                                          <p:spTgt spid="5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80">
                                          <p:stCondLst>
                                            <p:cond delay="0"/>
                                          </p:stCondLst>
                                        </p:cTn>
                                        <p:tgtEl>
                                          <p:spTgt spid="51"/>
                                        </p:tgtEl>
                                      </p:cBhvr>
                                    </p:animEffect>
                                    <p:anim calcmode="lin" valueType="num">
                                      <p:cBhvr>
                                        <p:cTn id="7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77" dur="26">
                                          <p:stCondLst>
                                            <p:cond delay="650"/>
                                          </p:stCondLst>
                                        </p:cTn>
                                        <p:tgtEl>
                                          <p:spTgt spid="51"/>
                                        </p:tgtEl>
                                      </p:cBhvr>
                                      <p:to x="100000" y="60000"/>
                                    </p:animScale>
                                    <p:animScale>
                                      <p:cBhvr>
                                        <p:cTn id="78" dur="166" decel="50000">
                                          <p:stCondLst>
                                            <p:cond delay="676"/>
                                          </p:stCondLst>
                                        </p:cTn>
                                        <p:tgtEl>
                                          <p:spTgt spid="51"/>
                                        </p:tgtEl>
                                      </p:cBhvr>
                                      <p:to x="100000" y="100000"/>
                                    </p:animScale>
                                    <p:animScale>
                                      <p:cBhvr>
                                        <p:cTn id="79" dur="26">
                                          <p:stCondLst>
                                            <p:cond delay="1312"/>
                                          </p:stCondLst>
                                        </p:cTn>
                                        <p:tgtEl>
                                          <p:spTgt spid="51"/>
                                        </p:tgtEl>
                                      </p:cBhvr>
                                      <p:to x="100000" y="80000"/>
                                    </p:animScale>
                                    <p:animScale>
                                      <p:cBhvr>
                                        <p:cTn id="80" dur="166" decel="50000">
                                          <p:stCondLst>
                                            <p:cond delay="1338"/>
                                          </p:stCondLst>
                                        </p:cTn>
                                        <p:tgtEl>
                                          <p:spTgt spid="51"/>
                                        </p:tgtEl>
                                      </p:cBhvr>
                                      <p:to x="100000" y="100000"/>
                                    </p:animScale>
                                    <p:animScale>
                                      <p:cBhvr>
                                        <p:cTn id="81" dur="26">
                                          <p:stCondLst>
                                            <p:cond delay="1642"/>
                                          </p:stCondLst>
                                        </p:cTn>
                                        <p:tgtEl>
                                          <p:spTgt spid="51"/>
                                        </p:tgtEl>
                                      </p:cBhvr>
                                      <p:to x="100000" y="90000"/>
                                    </p:animScale>
                                    <p:animScale>
                                      <p:cBhvr>
                                        <p:cTn id="82" dur="166" decel="50000">
                                          <p:stCondLst>
                                            <p:cond delay="1668"/>
                                          </p:stCondLst>
                                        </p:cTn>
                                        <p:tgtEl>
                                          <p:spTgt spid="51"/>
                                        </p:tgtEl>
                                      </p:cBhvr>
                                      <p:to x="100000" y="100000"/>
                                    </p:animScale>
                                    <p:animScale>
                                      <p:cBhvr>
                                        <p:cTn id="83" dur="26">
                                          <p:stCondLst>
                                            <p:cond delay="1808"/>
                                          </p:stCondLst>
                                        </p:cTn>
                                        <p:tgtEl>
                                          <p:spTgt spid="51"/>
                                        </p:tgtEl>
                                      </p:cBhvr>
                                      <p:to x="100000" y="95000"/>
                                    </p:animScale>
                                    <p:animScale>
                                      <p:cBhvr>
                                        <p:cTn id="84" dur="166" decel="50000">
                                          <p:stCondLst>
                                            <p:cond delay="1834"/>
                                          </p:stCondLst>
                                        </p:cTn>
                                        <p:tgtEl>
                                          <p:spTgt spid="51"/>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ipe(down)">
                                      <p:cBhvr>
                                        <p:cTn id="135" dur="580">
                                          <p:stCondLst>
                                            <p:cond delay="0"/>
                                          </p:stCondLst>
                                        </p:cTn>
                                        <p:tgtEl>
                                          <p:spTgt spid="4"/>
                                        </p:tgtEl>
                                      </p:cBhvr>
                                    </p:animEffect>
                                    <p:anim calcmode="lin" valueType="num">
                                      <p:cBhvr>
                                        <p:cTn id="1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gtEl>
                                      </p:cBhvr>
                                      <p:to x="100000" y="60000"/>
                                    </p:animScale>
                                    <p:animScale>
                                      <p:cBhvr>
                                        <p:cTn id="142" dur="166" decel="50000">
                                          <p:stCondLst>
                                            <p:cond delay="676"/>
                                          </p:stCondLst>
                                        </p:cTn>
                                        <p:tgtEl>
                                          <p:spTgt spid="4"/>
                                        </p:tgtEl>
                                      </p:cBhvr>
                                      <p:to x="100000" y="100000"/>
                                    </p:animScale>
                                    <p:animScale>
                                      <p:cBhvr>
                                        <p:cTn id="143" dur="26">
                                          <p:stCondLst>
                                            <p:cond delay="1312"/>
                                          </p:stCondLst>
                                        </p:cTn>
                                        <p:tgtEl>
                                          <p:spTgt spid="4"/>
                                        </p:tgtEl>
                                      </p:cBhvr>
                                      <p:to x="100000" y="80000"/>
                                    </p:animScale>
                                    <p:animScale>
                                      <p:cBhvr>
                                        <p:cTn id="144" dur="166" decel="50000">
                                          <p:stCondLst>
                                            <p:cond delay="1338"/>
                                          </p:stCondLst>
                                        </p:cTn>
                                        <p:tgtEl>
                                          <p:spTgt spid="4"/>
                                        </p:tgtEl>
                                      </p:cBhvr>
                                      <p:to x="100000" y="100000"/>
                                    </p:animScale>
                                    <p:animScale>
                                      <p:cBhvr>
                                        <p:cTn id="145" dur="26">
                                          <p:stCondLst>
                                            <p:cond delay="1642"/>
                                          </p:stCondLst>
                                        </p:cTn>
                                        <p:tgtEl>
                                          <p:spTgt spid="4"/>
                                        </p:tgtEl>
                                      </p:cBhvr>
                                      <p:to x="100000" y="90000"/>
                                    </p:animScale>
                                    <p:animScale>
                                      <p:cBhvr>
                                        <p:cTn id="146" dur="166" decel="50000">
                                          <p:stCondLst>
                                            <p:cond delay="1668"/>
                                          </p:stCondLst>
                                        </p:cTn>
                                        <p:tgtEl>
                                          <p:spTgt spid="4"/>
                                        </p:tgtEl>
                                      </p:cBhvr>
                                      <p:to x="100000" y="100000"/>
                                    </p:animScale>
                                    <p:animScale>
                                      <p:cBhvr>
                                        <p:cTn id="147" dur="26">
                                          <p:stCondLst>
                                            <p:cond delay="1808"/>
                                          </p:stCondLst>
                                        </p:cTn>
                                        <p:tgtEl>
                                          <p:spTgt spid="4"/>
                                        </p:tgtEl>
                                      </p:cBhvr>
                                      <p:to x="100000" y="95000"/>
                                    </p:animScale>
                                    <p:animScale>
                                      <p:cBhvr>
                                        <p:cTn id="148" dur="166" decel="50000">
                                          <p:stCondLst>
                                            <p:cond delay="1834"/>
                                          </p:stCondLst>
                                        </p:cTn>
                                        <p:tgtEl>
                                          <p:spTgt spid="4"/>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wipe(down)">
                                      <p:cBhvr>
                                        <p:cTn id="151" dur="580">
                                          <p:stCondLst>
                                            <p:cond delay="0"/>
                                          </p:stCondLst>
                                        </p:cTn>
                                        <p:tgtEl>
                                          <p:spTgt spid="6"/>
                                        </p:tgtEl>
                                      </p:cBhvr>
                                    </p:animEffect>
                                    <p:anim calcmode="lin" valueType="num">
                                      <p:cBhvr>
                                        <p:cTn id="1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gtEl>
                                      </p:cBhvr>
                                      <p:to x="100000" y="60000"/>
                                    </p:animScale>
                                    <p:animScale>
                                      <p:cBhvr>
                                        <p:cTn id="158" dur="166" decel="50000">
                                          <p:stCondLst>
                                            <p:cond delay="676"/>
                                          </p:stCondLst>
                                        </p:cTn>
                                        <p:tgtEl>
                                          <p:spTgt spid="6"/>
                                        </p:tgtEl>
                                      </p:cBhvr>
                                      <p:to x="100000" y="100000"/>
                                    </p:animScale>
                                    <p:animScale>
                                      <p:cBhvr>
                                        <p:cTn id="159" dur="26">
                                          <p:stCondLst>
                                            <p:cond delay="1312"/>
                                          </p:stCondLst>
                                        </p:cTn>
                                        <p:tgtEl>
                                          <p:spTgt spid="6"/>
                                        </p:tgtEl>
                                      </p:cBhvr>
                                      <p:to x="100000" y="80000"/>
                                    </p:animScale>
                                    <p:animScale>
                                      <p:cBhvr>
                                        <p:cTn id="160" dur="166" decel="50000">
                                          <p:stCondLst>
                                            <p:cond delay="1338"/>
                                          </p:stCondLst>
                                        </p:cTn>
                                        <p:tgtEl>
                                          <p:spTgt spid="6"/>
                                        </p:tgtEl>
                                      </p:cBhvr>
                                      <p:to x="100000" y="100000"/>
                                    </p:animScale>
                                    <p:animScale>
                                      <p:cBhvr>
                                        <p:cTn id="161" dur="26">
                                          <p:stCondLst>
                                            <p:cond delay="1642"/>
                                          </p:stCondLst>
                                        </p:cTn>
                                        <p:tgtEl>
                                          <p:spTgt spid="6"/>
                                        </p:tgtEl>
                                      </p:cBhvr>
                                      <p:to x="100000" y="90000"/>
                                    </p:animScale>
                                    <p:animScale>
                                      <p:cBhvr>
                                        <p:cTn id="162" dur="166" decel="50000">
                                          <p:stCondLst>
                                            <p:cond delay="1668"/>
                                          </p:stCondLst>
                                        </p:cTn>
                                        <p:tgtEl>
                                          <p:spTgt spid="6"/>
                                        </p:tgtEl>
                                      </p:cBhvr>
                                      <p:to x="100000" y="100000"/>
                                    </p:animScale>
                                    <p:animScale>
                                      <p:cBhvr>
                                        <p:cTn id="163" dur="26">
                                          <p:stCondLst>
                                            <p:cond delay="1808"/>
                                          </p:stCondLst>
                                        </p:cTn>
                                        <p:tgtEl>
                                          <p:spTgt spid="6"/>
                                        </p:tgtEl>
                                      </p:cBhvr>
                                      <p:to x="100000" y="95000"/>
                                    </p:animScale>
                                    <p:animScale>
                                      <p:cBhvr>
                                        <p:cTn id="164" dur="166" decel="50000">
                                          <p:stCondLst>
                                            <p:cond delay="1834"/>
                                          </p:stCondLst>
                                        </p:cTn>
                                        <p:tgtEl>
                                          <p:spTgt spid="6"/>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wipe(down)">
                                      <p:cBhvr>
                                        <p:cTn id="167" dur="580">
                                          <p:stCondLst>
                                            <p:cond delay="0"/>
                                          </p:stCondLst>
                                        </p:cTn>
                                        <p:tgtEl>
                                          <p:spTgt spid="61"/>
                                        </p:tgtEl>
                                      </p:cBhvr>
                                    </p:animEffect>
                                    <p:anim calcmode="lin" valueType="num">
                                      <p:cBhvr>
                                        <p:cTn id="16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73" dur="26">
                                          <p:stCondLst>
                                            <p:cond delay="650"/>
                                          </p:stCondLst>
                                        </p:cTn>
                                        <p:tgtEl>
                                          <p:spTgt spid="61"/>
                                        </p:tgtEl>
                                      </p:cBhvr>
                                      <p:to x="100000" y="60000"/>
                                    </p:animScale>
                                    <p:animScale>
                                      <p:cBhvr>
                                        <p:cTn id="174" dur="166" decel="50000">
                                          <p:stCondLst>
                                            <p:cond delay="676"/>
                                          </p:stCondLst>
                                        </p:cTn>
                                        <p:tgtEl>
                                          <p:spTgt spid="61"/>
                                        </p:tgtEl>
                                      </p:cBhvr>
                                      <p:to x="100000" y="100000"/>
                                    </p:animScale>
                                    <p:animScale>
                                      <p:cBhvr>
                                        <p:cTn id="175" dur="26">
                                          <p:stCondLst>
                                            <p:cond delay="1312"/>
                                          </p:stCondLst>
                                        </p:cTn>
                                        <p:tgtEl>
                                          <p:spTgt spid="61"/>
                                        </p:tgtEl>
                                      </p:cBhvr>
                                      <p:to x="100000" y="80000"/>
                                    </p:animScale>
                                    <p:animScale>
                                      <p:cBhvr>
                                        <p:cTn id="176" dur="166" decel="50000">
                                          <p:stCondLst>
                                            <p:cond delay="1338"/>
                                          </p:stCondLst>
                                        </p:cTn>
                                        <p:tgtEl>
                                          <p:spTgt spid="61"/>
                                        </p:tgtEl>
                                      </p:cBhvr>
                                      <p:to x="100000" y="100000"/>
                                    </p:animScale>
                                    <p:animScale>
                                      <p:cBhvr>
                                        <p:cTn id="177" dur="26">
                                          <p:stCondLst>
                                            <p:cond delay="1642"/>
                                          </p:stCondLst>
                                        </p:cTn>
                                        <p:tgtEl>
                                          <p:spTgt spid="61"/>
                                        </p:tgtEl>
                                      </p:cBhvr>
                                      <p:to x="100000" y="90000"/>
                                    </p:animScale>
                                    <p:animScale>
                                      <p:cBhvr>
                                        <p:cTn id="178" dur="166" decel="50000">
                                          <p:stCondLst>
                                            <p:cond delay="1668"/>
                                          </p:stCondLst>
                                        </p:cTn>
                                        <p:tgtEl>
                                          <p:spTgt spid="61"/>
                                        </p:tgtEl>
                                      </p:cBhvr>
                                      <p:to x="100000" y="100000"/>
                                    </p:animScale>
                                    <p:animScale>
                                      <p:cBhvr>
                                        <p:cTn id="179" dur="26">
                                          <p:stCondLst>
                                            <p:cond delay="1808"/>
                                          </p:stCondLst>
                                        </p:cTn>
                                        <p:tgtEl>
                                          <p:spTgt spid="61"/>
                                        </p:tgtEl>
                                      </p:cBhvr>
                                      <p:to x="100000" y="95000"/>
                                    </p:animScale>
                                    <p:animScale>
                                      <p:cBhvr>
                                        <p:cTn id="180" dur="166" decel="50000">
                                          <p:stCondLst>
                                            <p:cond delay="1834"/>
                                          </p:stCondLst>
                                        </p:cTn>
                                        <p:tgtEl>
                                          <p:spTgt spid="61"/>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wipe(down)">
                                      <p:cBhvr>
                                        <p:cTn id="183" dur="580">
                                          <p:stCondLst>
                                            <p:cond delay="0"/>
                                          </p:stCondLst>
                                        </p:cTn>
                                        <p:tgtEl>
                                          <p:spTgt spid="62"/>
                                        </p:tgtEl>
                                      </p:cBhvr>
                                    </p:animEffect>
                                    <p:anim calcmode="lin" valueType="num">
                                      <p:cBhvr>
                                        <p:cTn id="184"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89" dur="26">
                                          <p:stCondLst>
                                            <p:cond delay="650"/>
                                          </p:stCondLst>
                                        </p:cTn>
                                        <p:tgtEl>
                                          <p:spTgt spid="62"/>
                                        </p:tgtEl>
                                      </p:cBhvr>
                                      <p:to x="100000" y="60000"/>
                                    </p:animScale>
                                    <p:animScale>
                                      <p:cBhvr>
                                        <p:cTn id="190" dur="166" decel="50000">
                                          <p:stCondLst>
                                            <p:cond delay="676"/>
                                          </p:stCondLst>
                                        </p:cTn>
                                        <p:tgtEl>
                                          <p:spTgt spid="62"/>
                                        </p:tgtEl>
                                      </p:cBhvr>
                                      <p:to x="100000" y="100000"/>
                                    </p:animScale>
                                    <p:animScale>
                                      <p:cBhvr>
                                        <p:cTn id="191" dur="26">
                                          <p:stCondLst>
                                            <p:cond delay="1312"/>
                                          </p:stCondLst>
                                        </p:cTn>
                                        <p:tgtEl>
                                          <p:spTgt spid="62"/>
                                        </p:tgtEl>
                                      </p:cBhvr>
                                      <p:to x="100000" y="80000"/>
                                    </p:animScale>
                                    <p:animScale>
                                      <p:cBhvr>
                                        <p:cTn id="192" dur="166" decel="50000">
                                          <p:stCondLst>
                                            <p:cond delay="1338"/>
                                          </p:stCondLst>
                                        </p:cTn>
                                        <p:tgtEl>
                                          <p:spTgt spid="62"/>
                                        </p:tgtEl>
                                      </p:cBhvr>
                                      <p:to x="100000" y="100000"/>
                                    </p:animScale>
                                    <p:animScale>
                                      <p:cBhvr>
                                        <p:cTn id="193" dur="26">
                                          <p:stCondLst>
                                            <p:cond delay="1642"/>
                                          </p:stCondLst>
                                        </p:cTn>
                                        <p:tgtEl>
                                          <p:spTgt spid="62"/>
                                        </p:tgtEl>
                                      </p:cBhvr>
                                      <p:to x="100000" y="90000"/>
                                    </p:animScale>
                                    <p:animScale>
                                      <p:cBhvr>
                                        <p:cTn id="194" dur="166" decel="50000">
                                          <p:stCondLst>
                                            <p:cond delay="1668"/>
                                          </p:stCondLst>
                                        </p:cTn>
                                        <p:tgtEl>
                                          <p:spTgt spid="62"/>
                                        </p:tgtEl>
                                      </p:cBhvr>
                                      <p:to x="100000" y="100000"/>
                                    </p:animScale>
                                    <p:animScale>
                                      <p:cBhvr>
                                        <p:cTn id="195" dur="26">
                                          <p:stCondLst>
                                            <p:cond delay="1808"/>
                                          </p:stCondLst>
                                        </p:cTn>
                                        <p:tgtEl>
                                          <p:spTgt spid="62"/>
                                        </p:tgtEl>
                                      </p:cBhvr>
                                      <p:to x="100000" y="95000"/>
                                    </p:animScale>
                                    <p:animScale>
                                      <p:cBhvr>
                                        <p:cTn id="196" dur="166" decel="50000">
                                          <p:stCondLst>
                                            <p:cond delay="1834"/>
                                          </p:stCondLst>
                                        </p:cTn>
                                        <p:tgtEl>
                                          <p:spTgt spid="62"/>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wipe(down)">
                                      <p:cBhvr>
                                        <p:cTn id="199" dur="580">
                                          <p:stCondLst>
                                            <p:cond delay="0"/>
                                          </p:stCondLst>
                                        </p:cTn>
                                        <p:tgtEl>
                                          <p:spTgt spid="63"/>
                                        </p:tgtEl>
                                      </p:cBhvr>
                                    </p:animEffect>
                                    <p:anim calcmode="lin" valueType="num">
                                      <p:cBhvr>
                                        <p:cTn id="20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05" dur="26">
                                          <p:stCondLst>
                                            <p:cond delay="650"/>
                                          </p:stCondLst>
                                        </p:cTn>
                                        <p:tgtEl>
                                          <p:spTgt spid="63"/>
                                        </p:tgtEl>
                                      </p:cBhvr>
                                      <p:to x="100000" y="60000"/>
                                    </p:animScale>
                                    <p:animScale>
                                      <p:cBhvr>
                                        <p:cTn id="206" dur="166" decel="50000">
                                          <p:stCondLst>
                                            <p:cond delay="676"/>
                                          </p:stCondLst>
                                        </p:cTn>
                                        <p:tgtEl>
                                          <p:spTgt spid="63"/>
                                        </p:tgtEl>
                                      </p:cBhvr>
                                      <p:to x="100000" y="100000"/>
                                    </p:animScale>
                                    <p:animScale>
                                      <p:cBhvr>
                                        <p:cTn id="207" dur="26">
                                          <p:stCondLst>
                                            <p:cond delay="1312"/>
                                          </p:stCondLst>
                                        </p:cTn>
                                        <p:tgtEl>
                                          <p:spTgt spid="63"/>
                                        </p:tgtEl>
                                      </p:cBhvr>
                                      <p:to x="100000" y="80000"/>
                                    </p:animScale>
                                    <p:animScale>
                                      <p:cBhvr>
                                        <p:cTn id="208" dur="166" decel="50000">
                                          <p:stCondLst>
                                            <p:cond delay="1338"/>
                                          </p:stCondLst>
                                        </p:cTn>
                                        <p:tgtEl>
                                          <p:spTgt spid="63"/>
                                        </p:tgtEl>
                                      </p:cBhvr>
                                      <p:to x="100000" y="100000"/>
                                    </p:animScale>
                                    <p:animScale>
                                      <p:cBhvr>
                                        <p:cTn id="209" dur="26">
                                          <p:stCondLst>
                                            <p:cond delay="1642"/>
                                          </p:stCondLst>
                                        </p:cTn>
                                        <p:tgtEl>
                                          <p:spTgt spid="63"/>
                                        </p:tgtEl>
                                      </p:cBhvr>
                                      <p:to x="100000" y="90000"/>
                                    </p:animScale>
                                    <p:animScale>
                                      <p:cBhvr>
                                        <p:cTn id="210" dur="166" decel="50000">
                                          <p:stCondLst>
                                            <p:cond delay="1668"/>
                                          </p:stCondLst>
                                        </p:cTn>
                                        <p:tgtEl>
                                          <p:spTgt spid="63"/>
                                        </p:tgtEl>
                                      </p:cBhvr>
                                      <p:to x="100000" y="100000"/>
                                    </p:animScale>
                                    <p:animScale>
                                      <p:cBhvr>
                                        <p:cTn id="211" dur="26">
                                          <p:stCondLst>
                                            <p:cond delay="1808"/>
                                          </p:stCondLst>
                                        </p:cTn>
                                        <p:tgtEl>
                                          <p:spTgt spid="63"/>
                                        </p:tgtEl>
                                      </p:cBhvr>
                                      <p:to x="100000" y="95000"/>
                                    </p:animScale>
                                    <p:animScale>
                                      <p:cBhvr>
                                        <p:cTn id="212" dur="166" decel="50000">
                                          <p:stCondLst>
                                            <p:cond delay="1834"/>
                                          </p:stCondLst>
                                        </p:cTn>
                                        <p:tgtEl>
                                          <p:spTgt spid="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9" grpId="0" bldLvl="0" animBg="1"/>
      <p:bldP spid="50" grpId="0" bldLvl="0" animBg="1"/>
      <p:bldP spid="51" grpId="0" bldLvl="0" animBg="1"/>
      <p:bldP spid="52" grpId="0" bldLvl="0" animBg="1"/>
      <p:bldP spid="5" grpId="0"/>
      <p:bldP spid="4" grpId="0"/>
      <p:bldP spid="6" grpId="0"/>
      <p:bldP spid="61" grpId="0"/>
      <p:bldP spid="62" grpId="0"/>
      <p:bldP spid="63" grpId="0"/>
      <p:bldP spid="6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3"/>
          <p:cNvPicPr>
            <a:picLocks noChangeAspect="1"/>
          </p:cNvPicPr>
          <p:nvPr/>
        </p:nvPicPr>
        <p:blipFill>
          <a:blip r:embed="rId2" cstate="print">
            <a:extLst>
              <a:ext uri="{28A0092B-C50C-407E-A947-70E740481C1C}">
                <a14:useLocalDpi xmlns:a14="http://schemas.microsoft.com/office/drawing/2010/main" val="0"/>
              </a:ext>
            </a:extLst>
          </a:blip>
          <a:srcRect t="7861" b="7861"/>
          <a:stretch>
            <a:fillRect/>
          </a:stretch>
        </p:blipFill>
        <p:spPr>
          <a:xfrm>
            <a:off x="26403" y="15333"/>
            <a:ext cx="12138245" cy="6827763"/>
          </a:xfrm>
          <a:prstGeom prst="rect">
            <a:avLst/>
          </a:prstGeom>
        </p:spPr>
      </p:pic>
      <p:pic>
        <p:nvPicPr>
          <p:cNvPr id="21" name="图片占位符 3"/>
          <p:cNvPicPr>
            <a:picLocks noChangeAspect="1"/>
          </p:cNvPicPr>
          <p:nvPr/>
        </p:nvPicPr>
        <p:blipFill rotWithShape="1">
          <a:blip r:embed="rId3" cstate="print">
            <a:extLst>
              <a:ext uri="{28A0092B-C50C-407E-A947-70E740481C1C}">
                <a14:useLocalDpi xmlns:a14="http://schemas.microsoft.com/office/drawing/2010/main" val="0"/>
              </a:ext>
            </a:extLst>
          </a:blip>
          <a:srcRect t="26355" b="32208"/>
          <a:stretch>
            <a:fillRect/>
          </a:stretch>
        </p:blipFill>
        <p:spPr>
          <a:xfrm>
            <a:off x="26403" y="1513648"/>
            <a:ext cx="12138245" cy="3356984"/>
          </a:xfrm>
          <a:prstGeom prst="rect">
            <a:avLst/>
          </a:prstGeom>
        </p:spPr>
      </p:pic>
      <p:grpSp>
        <p:nvGrpSpPr>
          <p:cNvPr id="2" name="组合 21"/>
          <p:cNvGrpSpPr/>
          <p:nvPr/>
        </p:nvGrpSpPr>
        <p:grpSpPr>
          <a:xfrm>
            <a:off x="4488156" y="1556547"/>
            <a:ext cx="3224222" cy="3224222"/>
            <a:chOff x="4481512" y="1571625"/>
            <a:chExt cx="3238500" cy="3238500"/>
          </a:xfrm>
        </p:grpSpPr>
        <p:sp>
          <p:nvSpPr>
            <p:cNvPr id="23" name="椭圆 22"/>
            <p:cNvSpPr/>
            <p:nvPr/>
          </p:nvSpPr>
          <p:spPr>
            <a:xfrm>
              <a:off x="4481512" y="1571625"/>
              <a:ext cx="3238500" cy="32385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3" name="组合 23"/>
            <p:cNvGrpSpPr/>
            <p:nvPr/>
          </p:nvGrpSpPr>
          <p:grpSpPr>
            <a:xfrm>
              <a:off x="5187931" y="2256768"/>
              <a:ext cx="1917040" cy="1675537"/>
              <a:chOff x="5187931" y="2308104"/>
              <a:chExt cx="1917040" cy="1675537"/>
            </a:xfrm>
          </p:grpSpPr>
          <p:sp>
            <p:nvSpPr>
              <p:cNvPr id="25" name="矩形 24"/>
              <p:cNvSpPr/>
              <p:nvPr/>
            </p:nvSpPr>
            <p:spPr>
              <a:xfrm>
                <a:off x="5187931" y="3275712"/>
                <a:ext cx="1917040" cy="707929"/>
              </a:xfrm>
              <a:prstGeom prst="rect">
                <a:avLst/>
              </a:prstGeom>
            </p:spPr>
            <p:txBody>
              <a:bodyPr wrap="square">
                <a:spAutoFit/>
              </a:bodyPr>
              <a:lstStyle/>
              <a:p>
                <a:pPr algn="ctr"/>
                <a:r>
                  <a:rPr lang="zh-CN" altLang="en-US" sz="1990" spc="221" dirty="0">
                    <a:solidFill>
                      <a:schemeClr val="bg1">
                        <a:lumMod val="85000"/>
                      </a:schemeClr>
                    </a:solidFill>
                    <a:latin typeface="微软雅黑" charset="-122"/>
                    <a:ea typeface="微软雅黑" charset="-122"/>
                  </a:rPr>
                  <a:t>新员工管理</a:t>
                </a:r>
                <a:endParaRPr lang="en-US" altLang="zh-CN" sz="1990" spc="221" dirty="0">
                  <a:solidFill>
                    <a:schemeClr val="bg1">
                      <a:lumMod val="85000"/>
                    </a:schemeClr>
                  </a:solidFill>
                  <a:latin typeface="微软雅黑" charset="-122"/>
                  <a:ea typeface="微软雅黑" charset="-122"/>
                </a:endParaRPr>
              </a:p>
              <a:p>
                <a:pPr algn="ctr"/>
                <a:r>
                  <a:rPr lang="zh-CN" altLang="en-US" sz="1990" spc="221" dirty="0">
                    <a:solidFill>
                      <a:schemeClr val="bg1">
                        <a:lumMod val="85000"/>
                      </a:schemeClr>
                    </a:solidFill>
                    <a:latin typeface="微软雅黑" charset="-122"/>
                    <a:ea typeface="微软雅黑" charset="-122"/>
                  </a:rPr>
                  <a:t>实务技巧</a:t>
                </a:r>
              </a:p>
            </p:txBody>
          </p:sp>
          <p:sp>
            <p:nvSpPr>
              <p:cNvPr id="26" name="矩形 25"/>
              <p:cNvSpPr/>
              <p:nvPr/>
            </p:nvSpPr>
            <p:spPr>
              <a:xfrm>
                <a:off x="5192240" y="2308104"/>
                <a:ext cx="1811752" cy="708702"/>
              </a:xfrm>
              <a:prstGeom prst="rect">
                <a:avLst/>
              </a:prstGeom>
            </p:spPr>
            <p:txBody>
              <a:bodyPr wrap="none">
                <a:spAutoFit/>
              </a:bodyPr>
              <a:lstStyle/>
              <a:p>
                <a:pPr algn="ctr"/>
                <a:r>
                  <a:rPr lang="zh-CN" altLang="en-US" sz="3985" b="1" spc="221" dirty="0">
                    <a:solidFill>
                      <a:schemeClr val="bg1"/>
                    </a:solidFill>
                    <a:latin typeface="微软雅黑" charset="-122"/>
                    <a:ea typeface="微软雅黑" charset="-122"/>
                    <a:cs typeface="PT Sans" pitchFamily="34" charset="0"/>
                  </a:rPr>
                  <a:t>第二讲</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734cdf2056edc0eed750be4e20441a2"/>
          <p:cNvPicPr>
            <a:picLocks noChangeAspect="1"/>
          </p:cNvPicPr>
          <p:nvPr/>
        </p:nvPicPr>
        <p:blipFill>
          <a:blip r:embed="rId2" cstate="print"/>
          <a:stretch>
            <a:fillRect/>
          </a:stretch>
        </p:blipFill>
        <p:spPr>
          <a:xfrm flipH="1">
            <a:off x="6465570" y="-33655"/>
            <a:ext cx="5733415" cy="6869430"/>
          </a:xfrm>
          <a:prstGeom prst="rect">
            <a:avLst/>
          </a:prstGeom>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68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新员工引导程序的主题</a:t>
            </a:r>
          </a:p>
        </p:txBody>
      </p:sp>
      <p:sp>
        <p:nvSpPr>
          <p:cNvPr id="48" name="矩形 47"/>
          <p:cNvSpPr/>
          <p:nvPr/>
        </p:nvSpPr>
        <p:spPr>
          <a:xfrm>
            <a:off x="10643291" y="434637"/>
            <a:ext cx="999490" cy="508000"/>
          </a:xfrm>
          <a:prstGeom prst="rect">
            <a:avLst/>
          </a:prstGeom>
        </p:spPr>
        <p:txBody>
          <a:bodyPr wrap="none">
            <a:spAutoFit/>
          </a:bodyPr>
          <a:lstStyle/>
          <a:p>
            <a:pPr>
              <a:defRPr/>
            </a:pP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l</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g</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p>
        </p:txBody>
      </p:sp>
      <p:grpSp>
        <p:nvGrpSpPr>
          <p:cNvPr id="2" name="组合 2"/>
          <p:cNvGrpSpPr/>
          <p:nvPr/>
        </p:nvGrpSpPr>
        <p:grpSpPr>
          <a:xfrm>
            <a:off x="883031" y="1731983"/>
            <a:ext cx="5012170" cy="471512"/>
            <a:chOff x="5435732" y="1578011"/>
            <a:chExt cx="4256110" cy="422357"/>
          </a:xfrm>
        </p:grpSpPr>
        <p:grpSp>
          <p:nvGrpSpPr>
            <p:cNvPr id="3"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22" name="矩形 21"/>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总体工作简介及参观</a:t>
              </a:r>
              <a:endParaRPr lang="en-US" altLang="zh-CN" sz="1400" b="1" dirty="0">
                <a:solidFill>
                  <a:schemeClr val="tx1">
                    <a:lumMod val="75000"/>
                    <a:lumOff val="25000"/>
                  </a:schemeClr>
                </a:solidFill>
                <a:latin typeface="微软雅黑" charset="-122"/>
                <a:ea typeface="微软雅黑" charset="-122"/>
              </a:endParaRPr>
            </a:p>
          </p:txBody>
        </p:sp>
      </p:grpSp>
      <p:grpSp>
        <p:nvGrpSpPr>
          <p:cNvPr id="7" name="组合 22"/>
          <p:cNvGrpSpPr/>
          <p:nvPr/>
        </p:nvGrpSpPr>
        <p:grpSpPr>
          <a:xfrm>
            <a:off x="883031" y="2311064"/>
            <a:ext cx="5507022" cy="471513"/>
            <a:chOff x="5435732" y="1578011"/>
            <a:chExt cx="4676316" cy="422357"/>
          </a:xfrm>
        </p:grpSpPr>
        <p:grpSp>
          <p:nvGrpSpPr>
            <p:cNvPr id="11" name="组合 23"/>
            <p:cNvGrpSpPr/>
            <p:nvPr/>
          </p:nvGrpSpPr>
          <p:grpSpPr>
            <a:xfrm>
              <a:off x="5435732" y="1578011"/>
              <a:ext cx="422357" cy="422357"/>
              <a:chOff x="503238" y="1734936"/>
              <a:chExt cx="612620" cy="612620"/>
            </a:xfrm>
          </p:grpSpPr>
          <p:sp>
            <p:nvSpPr>
              <p:cNvPr id="25" name="椭圆 2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3" name="组合 25"/>
              <p:cNvGrpSpPr/>
              <p:nvPr/>
            </p:nvGrpSpPr>
            <p:grpSpPr>
              <a:xfrm>
                <a:off x="650052" y="1881750"/>
                <a:ext cx="318993" cy="318993"/>
                <a:chOff x="13405333" y="-598488"/>
                <a:chExt cx="479425" cy="479425"/>
              </a:xfrm>
              <a:solidFill>
                <a:schemeClr val="bg1"/>
              </a:solidFill>
            </p:grpSpPr>
            <p:sp>
              <p:nvSpPr>
                <p:cNvPr id="2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33" name="矩形 32"/>
            <p:cNvSpPr/>
            <p:nvPr/>
          </p:nvSpPr>
          <p:spPr>
            <a:xfrm>
              <a:off x="5862502" y="1666732"/>
              <a:ext cx="4249546"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政策规章</a:t>
              </a:r>
              <a:endParaRPr lang="en-US" altLang="zh-CN" sz="1400" b="1" dirty="0">
                <a:solidFill>
                  <a:schemeClr val="tx1">
                    <a:lumMod val="75000"/>
                    <a:lumOff val="25000"/>
                  </a:schemeClr>
                </a:solidFill>
                <a:latin typeface="微软雅黑" charset="-122"/>
                <a:ea typeface="微软雅黑" charset="-122"/>
              </a:endParaRPr>
            </a:p>
          </p:txBody>
        </p:sp>
      </p:grpSp>
      <p:grpSp>
        <p:nvGrpSpPr>
          <p:cNvPr id="14" name="组合 33"/>
          <p:cNvGrpSpPr/>
          <p:nvPr/>
        </p:nvGrpSpPr>
        <p:grpSpPr>
          <a:xfrm>
            <a:off x="883031" y="2910272"/>
            <a:ext cx="6658090" cy="471512"/>
            <a:chOff x="5435732" y="1578011"/>
            <a:chExt cx="5653751" cy="422357"/>
          </a:xfrm>
        </p:grpSpPr>
        <p:grpSp>
          <p:nvGrpSpPr>
            <p:cNvPr id="15" name="组合 34"/>
            <p:cNvGrpSpPr/>
            <p:nvPr/>
          </p:nvGrpSpPr>
          <p:grpSpPr>
            <a:xfrm>
              <a:off x="5435732" y="1578011"/>
              <a:ext cx="422357" cy="422357"/>
              <a:chOff x="503238" y="1734936"/>
              <a:chExt cx="612620" cy="612620"/>
            </a:xfrm>
          </p:grpSpPr>
          <p:sp>
            <p:nvSpPr>
              <p:cNvPr id="36" name="椭圆 3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6" name="组合 36"/>
              <p:cNvGrpSpPr/>
              <p:nvPr/>
            </p:nvGrpSpPr>
            <p:grpSpPr>
              <a:xfrm>
                <a:off x="650052" y="1881750"/>
                <a:ext cx="318993" cy="318993"/>
                <a:chOff x="13405333" y="-598488"/>
                <a:chExt cx="479425" cy="479425"/>
              </a:xfrm>
              <a:solidFill>
                <a:schemeClr val="bg1"/>
              </a:solidFill>
            </p:grpSpPr>
            <p:sp>
              <p:nvSpPr>
                <p:cNvPr id="3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44" name="矩形 43"/>
            <p:cNvSpPr/>
            <p:nvPr/>
          </p:nvSpPr>
          <p:spPr>
            <a:xfrm>
              <a:off x="5862502" y="1666736"/>
              <a:ext cx="5226981" cy="275692"/>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工资、福利</a:t>
              </a:r>
              <a:endParaRPr lang="en-US" altLang="zh-CN" sz="1400" b="1" dirty="0">
                <a:solidFill>
                  <a:schemeClr val="tx1">
                    <a:lumMod val="75000"/>
                    <a:lumOff val="25000"/>
                  </a:schemeClr>
                </a:solidFill>
                <a:latin typeface="微软雅黑" charset="-122"/>
                <a:ea typeface="微软雅黑" charset="-122"/>
              </a:endParaRPr>
            </a:p>
          </p:txBody>
        </p:sp>
      </p:grpSp>
      <p:grpSp>
        <p:nvGrpSpPr>
          <p:cNvPr id="17" name="组合 44"/>
          <p:cNvGrpSpPr/>
          <p:nvPr/>
        </p:nvGrpSpPr>
        <p:grpSpPr>
          <a:xfrm>
            <a:off x="883031" y="3521623"/>
            <a:ext cx="6270814" cy="471512"/>
            <a:chOff x="5435732" y="1578011"/>
            <a:chExt cx="5324894" cy="422357"/>
          </a:xfrm>
        </p:grpSpPr>
        <p:grpSp>
          <p:nvGrpSpPr>
            <p:cNvPr id="18" name="组合 1"/>
            <p:cNvGrpSpPr/>
            <p:nvPr/>
          </p:nvGrpSpPr>
          <p:grpSpPr>
            <a:xfrm>
              <a:off x="5435732" y="1578011"/>
              <a:ext cx="422357" cy="422357"/>
              <a:chOff x="503238" y="1734936"/>
              <a:chExt cx="612620" cy="612620"/>
            </a:xfrm>
          </p:grpSpPr>
          <p:sp>
            <p:nvSpPr>
              <p:cNvPr id="10" name="椭圆 9"/>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23" name="组合 10"/>
              <p:cNvGrpSpPr/>
              <p:nvPr/>
            </p:nvGrpSpPr>
            <p:grpSpPr>
              <a:xfrm>
                <a:off x="650052" y="1881750"/>
                <a:ext cx="318993" cy="318993"/>
                <a:chOff x="13405333" y="-598488"/>
                <a:chExt cx="479425" cy="479425"/>
              </a:xfrm>
              <a:solidFill>
                <a:schemeClr val="bg1"/>
              </a:solidFill>
            </p:grpSpPr>
            <p:sp>
              <p:nvSpPr>
                <p:cNvPr id="49"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0"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1"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57" name="矩形 56"/>
            <p:cNvSpPr/>
            <p:nvPr/>
          </p:nvSpPr>
          <p:spPr>
            <a:xfrm>
              <a:off x="5862501" y="1666734"/>
              <a:ext cx="489812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公司历史及背景</a:t>
              </a:r>
              <a:endParaRPr lang="en-US" altLang="zh-CN" sz="1400" b="1" dirty="0">
                <a:solidFill>
                  <a:schemeClr val="tx1">
                    <a:lumMod val="75000"/>
                    <a:lumOff val="25000"/>
                  </a:schemeClr>
                </a:solidFill>
                <a:latin typeface="微软雅黑" charset="-122"/>
                <a:ea typeface="微软雅黑" charset="-122"/>
              </a:endParaRPr>
            </a:p>
          </p:txBody>
        </p:sp>
      </p:grpSp>
      <p:grpSp>
        <p:nvGrpSpPr>
          <p:cNvPr id="24" name="组合 57"/>
          <p:cNvGrpSpPr/>
          <p:nvPr/>
        </p:nvGrpSpPr>
        <p:grpSpPr>
          <a:xfrm>
            <a:off x="893789" y="4083539"/>
            <a:ext cx="4377470" cy="471513"/>
            <a:chOff x="5435732" y="1578011"/>
            <a:chExt cx="3717151" cy="422357"/>
          </a:xfrm>
        </p:grpSpPr>
        <p:grpSp>
          <p:nvGrpSpPr>
            <p:cNvPr id="26" name="组合 60"/>
            <p:cNvGrpSpPr/>
            <p:nvPr/>
          </p:nvGrpSpPr>
          <p:grpSpPr>
            <a:xfrm>
              <a:off x="5435732" y="1578011"/>
              <a:ext cx="422357" cy="422357"/>
              <a:chOff x="503238" y="1734936"/>
              <a:chExt cx="612620" cy="612620"/>
            </a:xfrm>
          </p:grpSpPr>
          <p:sp>
            <p:nvSpPr>
              <p:cNvPr id="62" name="椭圆 61"/>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34" name="组合 62"/>
              <p:cNvGrpSpPr/>
              <p:nvPr/>
            </p:nvGrpSpPr>
            <p:grpSpPr>
              <a:xfrm>
                <a:off x="650052" y="1881750"/>
                <a:ext cx="318993" cy="318993"/>
                <a:chOff x="13405333" y="-598488"/>
                <a:chExt cx="479425" cy="479425"/>
              </a:xfrm>
              <a:solidFill>
                <a:schemeClr val="bg1"/>
              </a:solidFill>
            </p:grpSpPr>
            <p:sp>
              <p:nvSpPr>
                <p:cNvPr id="6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7"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8"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0" name="矩形 69"/>
            <p:cNvSpPr/>
            <p:nvPr/>
          </p:nvSpPr>
          <p:spPr>
            <a:xfrm>
              <a:off x="5862502" y="1666732"/>
              <a:ext cx="32903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机构设置</a:t>
              </a:r>
              <a:endParaRPr lang="en-US" altLang="zh-CN" sz="1400" b="1" dirty="0">
                <a:solidFill>
                  <a:schemeClr val="tx1">
                    <a:lumMod val="75000"/>
                    <a:lumOff val="25000"/>
                  </a:schemeClr>
                </a:solidFill>
                <a:latin typeface="微软雅黑" charset="-122"/>
                <a:ea typeface="微软雅黑" charset="-122"/>
              </a:endParaRPr>
            </a:p>
          </p:txBody>
        </p:sp>
      </p:grpSp>
      <p:grpSp>
        <p:nvGrpSpPr>
          <p:cNvPr id="35" name="组合 70"/>
          <p:cNvGrpSpPr/>
          <p:nvPr/>
        </p:nvGrpSpPr>
        <p:grpSpPr>
          <a:xfrm>
            <a:off x="893789" y="4671972"/>
            <a:ext cx="5560798" cy="471512"/>
            <a:chOff x="5435732" y="1578011"/>
            <a:chExt cx="4721980" cy="422357"/>
          </a:xfrm>
        </p:grpSpPr>
        <p:grpSp>
          <p:nvGrpSpPr>
            <p:cNvPr id="37" name="组合 71"/>
            <p:cNvGrpSpPr/>
            <p:nvPr/>
          </p:nvGrpSpPr>
          <p:grpSpPr>
            <a:xfrm>
              <a:off x="5435732" y="1578011"/>
              <a:ext cx="422357" cy="422357"/>
              <a:chOff x="503238" y="1734936"/>
              <a:chExt cx="612620" cy="612620"/>
            </a:xfrm>
          </p:grpSpPr>
          <p:sp>
            <p:nvSpPr>
              <p:cNvPr id="73" name="椭圆 72"/>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5" name="组合 73"/>
              <p:cNvGrpSpPr/>
              <p:nvPr/>
            </p:nvGrpSpPr>
            <p:grpSpPr>
              <a:xfrm>
                <a:off x="650052" y="1881750"/>
                <a:ext cx="318993" cy="318993"/>
                <a:chOff x="13405333" y="-598488"/>
                <a:chExt cx="479425" cy="479425"/>
              </a:xfrm>
              <a:solidFill>
                <a:schemeClr val="bg1"/>
              </a:solidFill>
            </p:grpSpPr>
            <p:sp>
              <p:nvSpPr>
                <p:cNvPr id="7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9"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0"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81" name="矩形 80"/>
            <p:cNvSpPr/>
            <p:nvPr/>
          </p:nvSpPr>
          <p:spPr>
            <a:xfrm>
              <a:off x="5862501" y="1666734"/>
              <a:ext cx="429521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新员工的岗位职责、见习期时间、相关的权利和义务</a:t>
              </a:r>
              <a:endParaRPr lang="en-US" altLang="zh-CN" sz="1400" b="1" dirty="0">
                <a:solidFill>
                  <a:schemeClr val="tx1">
                    <a:lumMod val="75000"/>
                    <a:lumOff val="25000"/>
                  </a:schemeClr>
                </a:solidFill>
                <a:latin typeface="微软雅黑" charset="-122"/>
                <a:ea typeface="微软雅黑" charset="-122"/>
              </a:endParaRPr>
            </a:p>
          </p:txBody>
        </p:sp>
      </p:grpSp>
      <p:grpSp>
        <p:nvGrpSpPr>
          <p:cNvPr id="52" name="组合 81"/>
          <p:cNvGrpSpPr/>
          <p:nvPr/>
        </p:nvGrpSpPr>
        <p:grpSpPr>
          <a:xfrm>
            <a:off x="904547" y="5261834"/>
            <a:ext cx="5571566" cy="471512"/>
            <a:chOff x="5435732" y="1578011"/>
            <a:chExt cx="4731124" cy="422357"/>
          </a:xfrm>
        </p:grpSpPr>
        <p:grpSp>
          <p:nvGrpSpPr>
            <p:cNvPr id="56" name="组合 82"/>
            <p:cNvGrpSpPr/>
            <p:nvPr/>
          </p:nvGrpSpPr>
          <p:grpSpPr>
            <a:xfrm>
              <a:off x="5435732" y="1578011"/>
              <a:ext cx="422357" cy="422357"/>
              <a:chOff x="503238" y="1734936"/>
              <a:chExt cx="612620" cy="612620"/>
            </a:xfrm>
          </p:grpSpPr>
          <p:sp>
            <p:nvSpPr>
              <p:cNvPr id="84" name="椭圆 8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58" name="组合 84"/>
              <p:cNvGrpSpPr/>
              <p:nvPr/>
            </p:nvGrpSpPr>
            <p:grpSpPr>
              <a:xfrm>
                <a:off x="650052" y="1881750"/>
                <a:ext cx="318993" cy="318993"/>
                <a:chOff x="13405333" y="-598488"/>
                <a:chExt cx="479425" cy="479425"/>
              </a:xfrm>
              <a:solidFill>
                <a:schemeClr val="bg1"/>
              </a:solidFill>
            </p:grpSpPr>
            <p:sp>
              <p:nvSpPr>
                <p:cNvPr id="8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2" name="矩形 91"/>
            <p:cNvSpPr/>
            <p:nvPr/>
          </p:nvSpPr>
          <p:spPr>
            <a:xfrm>
              <a:off x="5862501" y="1666734"/>
              <a:ext cx="430435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介绍给同事认识</a:t>
              </a:r>
              <a:endParaRPr lang="en-US" altLang="zh-CN" sz="1400" b="1" dirty="0">
                <a:solidFill>
                  <a:schemeClr val="tx1">
                    <a:lumMod val="75000"/>
                    <a:lumOff val="25000"/>
                  </a:schemeClr>
                </a:solidFill>
                <a:latin typeface="微软雅黑" charset="-122"/>
                <a:ea typeface="微软雅黑" charset="-122"/>
              </a:endParaRPr>
            </a:p>
          </p:txBody>
        </p:sp>
      </p:grpSp>
      <p:grpSp>
        <p:nvGrpSpPr>
          <p:cNvPr id="59" name="组合 2"/>
          <p:cNvGrpSpPr/>
          <p:nvPr/>
        </p:nvGrpSpPr>
        <p:grpSpPr>
          <a:xfrm>
            <a:off x="915305" y="5859372"/>
            <a:ext cx="5012170" cy="471512"/>
            <a:chOff x="5435732" y="1578011"/>
            <a:chExt cx="4256110" cy="422357"/>
          </a:xfrm>
        </p:grpSpPr>
        <p:grpSp>
          <p:nvGrpSpPr>
            <p:cNvPr id="60" name="组合 3"/>
            <p:cNvGrpSpPr/>
            <p:nvPr/>
          </p:nvGrpSpPr>
          <p:grpSpPr>
            <a:xfrm>
              <a:off x="5435732" y="1578011"/>
              <a:ext cx="422357" cy="422357"/>
              <a:chOff x="503238" y="1734936"/>
              <a:chExt cx="612620" cy="612620"/>
            </a:xfrm>
          </p:grpSpPr>
          <p:sp>
            <p:nvSpPr>
              <p:cNvPr id="94" name="椭圆 9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61" name="组合 94"/>
              <p:cNvGrpSpPr/>
              <p:nvPr/>
            </p:nvGrpSpPr>
            <p:grpSpPr>
              <a:xfrm>
                <a:off x="650052" y="1881750"/>
                <a:ext cx="318993" cy="318993"/>
                <a:chOff x="13405333" y="-598488"/>
                <a:chExt cx="479425" cy="479425"/>
              </a:xfrm>
              <a:solidFill>
                <a:schemeClr val="bg1"/>
              </a:solidFill>
            </p:grpSpPr>
            <p:sp>
              <p:nvSpPr>
                <p:cNvPr id="9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3" name="矩形 92"/>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工作说明，开始上岗培训</a:t>
              </a:r>
              <a:endParaRPr lang="en-US" altLang="zh-CN" sz="1400" b="1" dirty="0">
                <a:solidFill>
                  <a:schemeClr val="tx1">
                    <a:lumMod val="75000"/>
                    <a:lumOff val="25000"/>
                  </a:schemeClr>
                </a:solidFill>
                <a:latin typeface="微软雅黑" charset="-122"/>
                <a:ea typeface="微软雅黑" charset="-122"/>
              </a:endParaRPr>
            </a:p>
          </p:txBody>
        </p:sp>
      </p:grpSp>
      <p:grpSp>
        <p:nvGrpSpPr>
          <p:cNvPr id="63" name="组合 2"/>
          <p:cNvGrpSpPr/>
          <p:nvPr/>
        </p:nvGrpSpPr>
        <p:grpSpPr>
          <a:xfrm>
            <a:off x="895582" y="1142105"/>
            <a:ext cx="5012170" cy="471512"/>
            <a:chOff x="5435732" y="1578011"/>
            <a:chExt cx="4256110" cy="422357"/>
          </a:xfrm>
        </p:grpSpPr>
        <p:grpSp>
          <p:nvGrpSpPr>
            <p:cNvPr id="71" name="组合 3"/>
            <p:cNvGrpSpPr/>
            <p:nvPr/>
          </p:nvGrpSpPr>
          <p:grpSpPr>
            <a:xfrm>
              <a:off x="5435732" y="1578011"/>
              <a:ext cx="422357" cy="422357"/>
              <a:chOff x="503238" y="1734936"/>
              <a:chExt cx="612620" cy="612620"/>
            </a:xfrm>
          </p:grpSpPr>
          <p:sp>
            <p:nvSpPr>
              <p:cNvPr id="105" name="椭圆 10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72" name="组合 105"/>
              <p:cNvGrpSpPr/>
              <p:nvPr/>
            </p:nvGrpSpPr>
            <p:grpSpPr>
              <a:xfrm>
                <a:off x="650052" y="1881750"/>
                <a:ext cx="318993" cy="318993"/>
                <a:chOff x="13405333" y="-598488"/>
                <a:chExt cx="479425" cy="479425"/>
              </a:xfrm>
              <a:solidFill>
                <a:schemeClr val="bg1"/>
              </a:solidFill>
            </p:grpSpPr>
            <p:sp>
              <p:nvSpPr>
                <p:cNvPr id="10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1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1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1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104" name="矩形 103"/>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欢迎，介绍</a:t>
              </a:r>
              <a:endParaRPr lang="en-US" altLang="zh-CN" sz="1400" b="1" dirty="0">
                <a:solidFill>
                  <a:schemeClr val="tx1">
                    <a:lumMod val="75000"/>
                    <a:lumOff val="25000"/>
                  </a:schemeClr>
                </a:solidFill>
                <a:latin typeface="微软雅黑" charset="-122"/>
                <a:ea typeface="微软雅黑"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新员工引导工作流程</a:t>
            </a:r>
          </a:p>
        </p:txBody>
      </p:sp>
      <p:graphicFrame>
        <p:nvGraphicFramePr>
          <p:cNvPr id="24" name="表格 23"/>
          <p:cNvGraphicFramePr>
            <a:graphicFrameLocks noGrp="1"/>
          </p:cNvGraphicFramePr>
          <p:nvPr/>
        </p:nvGraphicFramePr>
        <p:xfrm>
          <a:off x="1806090" y="1096185"/>
          <a:ext cx="8128000" cy="4734463"/>
        </p:xfrm>
        <a:graphic>
          <a:graphicData uri="http://schemas.openxmlformats.org/drawingml/2006/table">
            <a:tbl>
              <a:tblPr firstRow="1" bandRow="1">
                <a:tableStyleId>{327F97BB-C833-4FB7-BDE5-3F7075034690}</a:tableStyleId>
              </a:tblPr>
              <a:tblGrid>
                <a:gridCol w="1496508">
                  <a:extLst>
                    <a:ext uri="{9D8B030D-6E8A-4147-A177-3AD203B41FA5}">
                      <a16:colId xmlns:a16="http://schemas.microsoft.com/office/drawing/2014/main" val="20000"/>
                    </a:ext>
                  </a:extLst>
                </a:gridCol>
                <a:gridCol w="6631492">
                  <a:extLst>
                    <a:ext uri="{9D8B030D-6E8A-4147-A177-3AD203B41FA5}">
                      <a16:colId xmlns:a16="http://schemas.microsoft.com/office/drawing/2014/main" val="20001"/>
                    </a:ext>
                  </a:extLst>
                </a:gridCol>
              </a:tblGrid>
              <a:tr h="674303">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4060160">
                <a:tc>
                  <a:txBody>
                    <a:bodyPr/>
                    <a:lstStyle/>
                    <a:p>
                      <a:endParaRPr lang="zh-CN" altLang="en-US" dirty="0"/>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5690800" y="1290917"/>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计划内容</a:t>
            </a:r>
          </a:p>
        </p:txBody>
      </p:sp>
      <p:sp>
        <p:nvSpPr>
          <p:cNvPr id="30" name="TextBox 29"/>
          <p:cNvSpPr txBox="1"/>
          <p:nvPr/>
        </p:nvSpPr>
        <p:spPr>
          <a:xfrm>
            <a:off x="1669234" y="1271193"/>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程序</a:t>
            </a:r>
          </a:p>
        </p:txBody>
      </p:sp>
      <p:sp>
        <p:nvSpPr>
          <p:cNvPr id="31" name="TextBox 30"/>
          <p:cNvSpPr txBox="1"/>
          <p:nvPr/>
        </p:nvSpPr>
        <p:spPr>
          <a:xfrm>
            <a:off x="3334871" y="2173036"/>
            <a:ext cx="6788076" cy="3106684"/>
          </a:xfrm>
          <a:prstGeom prst="rect">
            <a:avLst/>
          </a:prstGeom>
          <a:noFill/>
        </p:spPr>
        <p:txBody>
          <a:bodyPr wrap="square" rtlCol="0">
            <a:spAutoFit/>
          </a:bodyPr>
          <a:lstStyle/>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为新员工准备一份就职计划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同你的直接领导讨论一下新员工培训时间表及程序</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把新员工介绍给班组同事认识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提醒其他员工满怀热情欢迎新员工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把新员工介绍给将要和他发生联系的管理人员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准备一份名单，写清楚所有班组同事的名字、工作岗位、电话号码，便于尽快熟悉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准备一份重要的、供联络用的电话号码通讯录</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为新员工准备工作服和相关的安全防护设施和工具箱，保证他们的工作环境安全整洁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准备好企业的简介、产品介绍资料和员工手册及其他的福利和劳动纪律等方面的文件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制作好新员工的员工识别卡和考勤卡准备好企业的餐券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指定一名热心的员工在新员工报到当天陪同新员工在餐厅一起用餐</a:t>
            </a:r>
          </a:p>
        </p:txBody>
      </p:sp>
      <p:sp>
        <p:nvSpPr>
          <p:cNvPr id="32" name="TextBox 31"/>
          <p:cNvSpPr txBox="1"/>
          <p:nvPr/>
        </p:nvSpPr>
        <p:spPr>
          <a:xfrm>
            <a:off x="2140773" y="3227297"/>
            <a:ext cx="914400" cy="890693"/>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新员工到达之前的准备工作</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3"/>
          <p:cNvPicPr>
            <a:picLocks noChangeAspect="1"/>
          </p:cNvPicPr>
          <p:nvPr/>
        </p:nvPicPr>
        <p:blipFill>
          <a:blip r:embed="rId2" cstate="print">
            <a:extLst>
              <a:ext uri="{28A0092B-C50C-407E-A947-70E740481C1C}">
                <a14:useLocalDpi xmlns:a14="http://schemas.microsoft.com/office/drawing/2010/main" val="0"/>
              </a:ext>
            </a:extLst>
          </a:blip>
          <a:srcRect t="7861" b="7861"/>
          <a:stretch>
            <a:fillRect/>
          </a:stretch>
        </p:blipFill>
        <p:spPr>
          <a:xfrm>
            <a:off x="26403" y="15333"/>
            <a:ext cx="12138245" cy="6827763"/>
          </a:xfrm>
          <a:prstGeom prst="rect">
            <a:avLst/>
          </a:prstGeom>
        </p:spPr>
      </p:pic>
      <p:pic>
        <p:nvPicPr>
          <p:cNvPr id="21" name="图片占位符 3"/>
          <p:cNvPicPr>
            <a:picLocks noChangeAspect="1"/>
          </p:cNvPicPr>
          <p:nvPr/>
        </p:nvPicPr>
        <p:blipFill rotWithShape="1">
          <a:blip r:embed="rId3" cstate="print">
            <a:extLst>
              <a:ext uri="{28A0092B-C50C-407E-A947-70E740481C1C}">
                <a14:useLocalDpi xmlns:a14="http://schemas.microsoft.com/office/drawing/2010/main" val="0"/>
              </a:ext>
            </a:extLst>
          </a:blip>
          <a:srcRect t="26355" b="32208"/>
          <a:stretch>
            <a:fillRect/>
          </a:stretch>
        </p:blipFill>
        <p:spPr>
          <a:xfrm>
            <a:off x="26403" y="1513648"/>
            <a:ext cx="12138245" cy="3356984"/>
          </a:xfrm>
          <a:prstGeom prst="rect">
            <a:avLst/>
          </a:prstGeom>
        </p:spPr>
      </p:pic>
      <p:grpSp>
        <p:nvGrpSpPr>
          <p:cNvPr id="22" name="组合 21"/>
          <p:cNvGrpSpPr/>
          <p:nvPr/>
        </p:nvGrpSpPr>
        <p:grpSpPr>
          <a:xfrm>
            <a:off x="4488156" y="1556547"/>
            <a:ext cx="3224222" cy="3224222"/>
            <a:chOff x="4481512" y="1571625"/>
            <a:chExt cx="3238500" cy="3238500"/>
          </a:xfrm>
        </p:grpSpPr>
        <p:sp>
          <p:nvSpPr>
            <p:cNvPr id="23" name="椭圆 22"/>
            <p:cNvSpPr/>
            <p:nvPr/>
          </p:nvSpPr>
          <p:spPr>
            <a:xfrm>
              <a:off x="4481512" y="1571625"/>
              <a:ext cx="3238500" cy="32385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24" name="组合 23"/>
            <p:cNvGrpSpPr/>
            <p:nvPr/>
          </p:nvGrpSpPr>
          <p:grpSpPr>
            <a:xfrm>
              <a:off x="5187931" y="2256768"/>
              <a:ext cx="1917040" cy="1675537"/>
              <a:chOff x="5187931" y="2308104"/>
              <a:chExt cx="1917040" cy="1675537"/>
            </a:xfrm>
          </p:grpSpPr>
          <p:sp>
            <p:nvSpPr>
              <p:cNvPr id="25" name="矩形 24"/>
              <p:cNvSpPr/>
              <p:nvPr/>
            </p:nvSpPr>
            <p:spPr>
              <a:xfrm>
                <a:off x="5187931" y="3275712"/>
                <a:ext cx="1917040" cy="707929"/>
              </a:xfrm>
              <a:prstGeom prst="rect">
                <a:avLst/>
              </a:prstGeom>
            </p:spPr>
            <p:txBody>
              <a:bodyPr wrap="square">
                <a:spAutoFit/>
              </a:bodyPr>
              <a:lstStyle/>
              <a:p>
                <a:pPr algn="ctr"/>
                <a:r>
                  <a:rPr lang="zh-CN" altLang="en-US" sz="1990" spc="221" dirty="0">
                    <a:solidFill>
                      <a:schemeClr val="bg1">
                        <a:lumMod val="85000"/>
                      </a:schemeClr>
                    </a:solidFill>
                    <a:latin typeface="微软雅黑" charset="-122"/>
                    <a:ea typeface="微软雅黑" charset="-122"/>
                  </a:rPr>
                  <a:t>知彼</a:t>
                </a:r>
                <a:endParaRPr lang="en-US" altLang="zh-CN" sz="1990" spc="221" dirty="0">
                  <a:solidFill>
                    <a:schemeClr val="bg1">
                      <a:lumMod val="85000"/>
                    </a:schemeClr>
                  </a:solidFill>
                  <a:latin typeface="微软雅黑" charset="-122"/>
                  <a:ea typeface="微软雅黑" charset="-122"/>
                </a:endParaRPr>
              </a:p>
              <a:p>
                <a:pPr algn="ctr"/>
                <a:r>
                  <a:rPr lang="zh-CN" altLang="en-US" sz="1990" spc="221" dirty="0">
                    <a:solidFill>
                      <a:schemeClr val="bg1">
                        <a:lumMod val="85000"/>
                      </a:schemeClr>
                    </a:solidFill>
                    <a:latin typeface="微软雅黑" charset="-122"/>
                    <a:ea typeface="微软雅黑" charset="-122"/>
                  </a:rPr>
                  <a:t>了解班组成员</a:t>
                </a:r>
              </a:p>
            </p:txBody>
          </p:sp>
          <p:sp>
            <p:nvSpPr>
              <p:cNvPr id="26" name="矩形 25"/>
              <p:cNvSpPr/>
              <p:nvPr/>
            </p:nvSpPr>
            <p:spPr>
              <a:xfrm>
                <a:off x="5192240" y="2308104"/>
                <a:ext cx="1811752" cy="708702"/>
              </a:xfrm>
              <a:prstGeom prst="rect">
                <a:avLst/>
              </a:prstGeom>
            </p:spPr>
            <p:txBody>
              <a:bodyPr wrap="none">
                <a:spAutoFit/>
              </a:bodyPr>
              <a:lstStyle/>
              <a:p>
                <a:pPr algn="ctr"/>
                <a:r>
                  <a:rPr lang="zh-CN" altLang="en-US" sz="3985" b="1" spc="221" dirty="0">
                    <a:solidFill>
                      <a:schemeClr val="bg1"/>
                    </a:solidFill>
                    <a:latin typeface="微软雅黑" charset="-122"/>
                    <a:ea typeface="微软雅黑" charset="-122"/>
                    <a:cs typeface="PT Sans" pitchFamily="34" charset="0"/>
                  </a:rPr>
                  <a:t>第一讲</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新员工引导工作流程</a:t>
            </a:r>
          </a:p>
        </p:txBody>
      </p:sp>
      <p:graphicFrame>
        <p:nvGraphicFramePr>
          <p:cNvPr id="24" name="表格 23"/>
          <p:cNvGraphicFramePr>
            <a:graphicFrameLocks noGrp="1"/>
          </p:cNvGraphicFramePr>
          <p:nvPr/>
        </p:nvGraphicFramePr>
        <p:xfrm>
          <a:off x="1806090" y="1096185"/>
          <a:ext cx="8128000" cy="4734463"/>
        </p:xfrm>
        <a:graphic>
          <a:graphicData uri="http://schemas.openxmlformats.org/drawingml/2006/table">
            <a:tbl>
              <a:tblPr firstRow="1" bandRow="1">
                <a:tableStyleId>{327F97BB-C833-4FB7-BDE5-3F7075034690}</a:tableStyleId>
              </a:tblPr>
              <a:tblGrid>
                <a:gridCol w="1496508">
                  <a:extLst>
                    <a:ext uri="{9D8B030D-6E8A-4147-A177-3AD203B41FA5}">
                      <a16:colId xmlns:a16="http://schemas.microsoft.com/office/drawing/2014/main" val="20000"/>
                    </a:ext>
                  </a:extLst>
                </a:gridCol>
                <a:gridCol w="6631492">
                  <a:extLst>
                    <a:ext uri="{9D8B030D-6E8A-4147-A177-3AD203B41FA5}">
                      <a16:colId xmlns:a16="http://schemas.microsoft.com/office/drawing/2014/main" val="20001"/>
                    </a:ext>
                  </a:extLst>
                </a:gridCol>
              </a:tblGrid>
              <a:tr h="674303">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4060160">
                <a:tc>
                  <a:txBody>
                    <a:bodyPr/>
                    <a:lstStyle/>
                    <a:p>
                      <a:endParaRPr lang="zh-CN" altLang="en-US" dirty="0"/>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5690800" y="1290917"/>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计划内容</a:t>
            </a:r>
          </a:p>
        </p:txBody>
      </p:sp>
      <p:sp>
        <p:nvSpPr>
          <p:cNvPr id="30" name="TextBox 29"/>
          <p:cNvSpPr txBox="1"/>
          <p:nvPr/>
        </p:nvSpPr>
        <p:spPr>
          <a:xfrm>
            <a:off x="1669234" y="1271193"/>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程序</a:t>
            </a:r>
          </a:p>
        </p:txBody>
      </p:sp>
      <p:sp>
        <p:nvSpPr>
          <p:cNvPr id="31" name="TextBox 30"/>
          <p:cNvSpPr txBox="1"/>
          <p:nvPr/>
        </p:nvSpPr>
        <p:spPr>
          <a:xfrm>
            <a:off x="3560777" y="2463492"/>
            <a:ext cx="6228681" cy="2585323"/>
          </a:xfrm>
          <a:prstGeom prst="rect">
            <a:avLst/>
          </a:prstGeom>
          <a:noFill/>
        </p:spPr>
        <p:txBody>
          <a:bodyPr wrap="square" rtlCol="0">
            <a:spAutoFit/>
          </a:bodyPr>
          <a:lstStyle/>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指定一名热情而有责任心的员工</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用人部门或人力资源部门</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担任新员工的“联络人”，以帮助新员工解决在开始工作时碰到的一些常见问题</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指定一名有相关工作经验而又有热情和责任心的员工担任新到达之员工的“师傅”，以帮助新员工在工作前期尽快熟悉工作</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通知保安、前厅接待员和用人部门新员工到达的时间</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制定好新员工报到当天及其随后一周的工作安排表</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如新员工是异地的，应为其准备好宿舍和必要的生活用品以及当地城市的地图和城市介绍手册</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检查下清单， 看有没有遗漏，确认新员工报到前的准备工作已全部落实</a:t>
            </a:r>
          </a:p>
        </p:txBody>
      </p:sp>
      <p:sp>
        <p:nvSpPr>
          <p:cNvPr id="32" name="TextBox 31"/>
          <p:cNvSpPr txBox="1"/>
          <p:nvPr/>
        </p:nvSpPr>
        <p:spPr>
          <a:xfrm>
            <a:off x="2140773" y="3227297"/>
            <a:ext cx="914400" cy="890693"/>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新员工到达之前的准备工作</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新员工引导工作流程</a:t>
            </a:r>
          </a:p>
        </p:txBody>
      </p:sp>
      <p:graphicFrame>
        <p:nvGraphicFramePr>
          <p:cNvPr id="24" name="表格 23"/>
          <p:cNvGraphicFramePr>
            <a:graphicFrameLocks noGrp="1"/>
          </p:cNvGraphicFramePr>
          <p:nvPr/>
        </p:nvGraphicFramePr>
        <p:xfrm>
          <a:off x="1806090" y="1096185"/>
          <a:ext cx="8128000" cy="4734463"/>
        </p:xfrm>
        <a:graphic>
          <a:graphicData uri="http://schemas.openxmlformats.org/drawingml/2006/table">
            <a:tbl>
              <a:tblPr firstRow="1" bandRow="1">
                <a:tableStyleId>{327F97BB-C833-4FB7-BDE5-3F7075034690}</a:tableStyleId>
              </a:tblPr>
              <a:tblGrid>
                <a:gridCol w="1496508">
                  <a:extLst>
                    <a:ext uri="{9D8B030D-6E8A-4147-A177-3AD203B41FA5}">
                      <a16:colId xmlns:a16="http://schemas.microsoft.com/office/drawing/2014/main" val="20000"/>
                    </a:ext>
                  </a:extLst>
                </a:gridCol>
                <a:gridCol w="6631492">
                  <a:extLst>
                    <a:ext uri="{9D8B030D-6E8A-4147-A177-3AD203B41FA5}">
                      <a16:colId xmlns:a16="http://schemas.microsoft.com/office/drawing/2014/main" val="20001"/>
                    </a:ext>
                  </a:extLst>
                </a:gridCol>
              </a:tblGrid>
              <a:tr h="674303">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4060160">
                <a:tc>
                  <a:txBody>
                    <a:bodyPr/>
                    <a:lstStyle/>
                    <a:p>
                      <a:endParaRPr lang="zh-CN" altLang="en-US" dirty="0"/>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5690800" y="1290917"/>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计划内容</a:t>
            </a:r>
          </a:p>
        </p:txBody>
      </p:sp>
      <p:sp>
        <p:nvSpPr>
          <p:cNvPr id="30" name="TextBox 29"/>
          <p:cNvSpPr txBox="1"/>
          <p:nvPr/>
        </p:nvSpPr>
        <p:spPr>
          <a:xfrm>
            <a:off x="1669234" y="1271193"/>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程序</a:t>
            </a:r>
          </a:p>
        </p:txBody>
      </p:sp>
      <p:sp>
        <p:nvSpPr>
          <p:cNvPr id="31" name="TextBox 30"/>
          <p:cNvSpPr txBox="1"/>
          <p:nvPr/>
        </p:nvSpPr>
        <p:spPr>
          <a:xfrm>
            <a:off x="3560777" y="2463492"/>
            <a:ext cx="6228681" cy="2585323"/>
          </a:xfrm>
          <a:prstGeom prst="rect">
            <a:avLst/>
          </a:prstGeom>
          <a:noFill/>
        </p:spPr>
        <p:txBody>
          <a:bodyPr wrap="square" rtlCol="0">
            <a:spAutoFit/>
          </a:bodyPr>
          <a:lstStyle/>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指定一名热情而有责任心的员工</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用人部门或人力资源部门</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担任新员工的“联络人”，以帮助新员工解决在开始工作时碰到的一些常见问题</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指定一名有相关工作经验而又有热情和责任心的员工担任新到达之员工的“师傅”，以帮助新员工在工作前期尽快熟悉工作</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通知保安、前厅接待员和用人部门新员工到达的时间</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制定好新员工报到当天及其随后一周的工作安排表</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如新员工是异地的，应为其准备好宿舍和必要的生活用品以及当地城市的地图和城市介绍手册</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检查下清单， 看有没有遗漏，确认新员工报到前的准备工作已全部落实</a:t>
            </a:r>
          </a:p>
        </p:txBody>
      </p:sp>
      <p:sp>
        <p:nvSpPr>
          <p:cNvPr id="32" name="TextBox 31"/>
          <p:cNvSpPr txBox="1"/>
          <p:nvPr/>
        </p:nvSpPr>
        <p:spPr>
          <a:xfrm>
            <a:off x="2140773" y="3227297"/>
            <a:ext cx="914400" cy="890693"/>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新员工到达之前的准备工作</a:t>
            </a: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新员工引导工作流程</a:t>
            </a:r>
          </a:p>
        </p:txBody>
      </p:sp>
      <p:graphicFrame>
        <p:nvGraphicFramePr>
          <p:cNvPr id="24" name="表格 23"/>
          <p:cNvGraphicFramePr>
            <a:graphicFrameLocks noGrp="1"/>
          </p:cNvGraphicFramePr>
          <p:nvPr/>
        </p:nvGraphicFramePr>
        <p:xfrm>
          <a:off x="1806090" y="1096185"/>
          <a:ext cx="8128000" cy="4734463"/>
        </p:xfrm>
        <a:graphic>
          <a:graphicData uri="http://schemas.openxmlformats.org/drawingml/2006/table">
            <a:tbl>
              <a:tblPr firstRow="1" bandRow="1">
                <a:tableStyleId>{327F97BB-C833-4FB7-BDE5-3F7075034690}</a:tableStyleId>
              </a:tblPr>
              <a:tblGrid>
                <a:gridCol w="1496508">
                  <a:extLst>
                    <a:ext uri="{9D8B030D-6E8A-4147-A177-3AD203B41FA5}">
                      <a16:colId xmlns:a16="http://schemas.microsoft.com/office/drawing/2014/main" val="20000"/>
                    </a:ext>
                  </a:extLst>
                </a:gridCol>
                <a:gridCol w="6631492">
                  <a:extLst>
                    <a:ext uri="{9D8B030D-6E8A-4147-A177-3AD203B41FA5}">
                      <a16:colId xmlns:a16="http://schemas.microsoft.com/office/drawing/2014/main" val="20001"/>
                    </a:ext>
                  </a:extLst>
                </a:gridCol>
              </a:tblGrid>
              <a:tr h="674303">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4060160">
                <a:tc>
                  <a:txBody>
                    <a:bodyPr/>
                    <a:lstStyle/>
                    <a:p>
                      <a:endParaRPr lang="zh-CN" altLang="en-US" dirty="0"/>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5690800" y="1290917"/>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计划内容</a:t>
            </a:r>
          </a:p>
        </p:txBody>
      </p:sp>
      <p:sp>
        <p:nvSpPr>
          <p:cNvPr id="30" name="TextBox 29"/>
          <p:cNvSpPr txBox="1"/>
          <p:nvPr/>
        </p:nvSpPr>
        <p:spPr>
          <a:xfrm>
            <a:off x="1669234" y="1271193"/>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程序</a:t>
            </a:r>
          </a:p>
        </p:txBody>
      </p:sp>
      <p:sp>
        <p:nvSpPr>
          <p:cNvPr id="31" name="TextBox 30"/>
          <p:cNvSpPr txBox="1"/>
          <p:nvPr/>
        </p:nvSpPr>
        <p:spPr>
          <a:xfrm>
            <a:off x="3539260" y="2086976"/>
            <a:ext cx="6228681" cy="3416320"/>
          </a:xfrm>
          <a:prstGeom prst="rect">
            <a:avLst/>
          </a:prstGeom>
          <a:noFill/>
        </p:spPr>
        <p:txBody>
          <a:bodyPr wrap="square" rtlCol="0">
            <a:spAutoFit/>
          </a:bodyPr>
          <a:lstStyle/>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在新员工到达时在企业大厅等候新员工</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与新员工商讨当天和一周的具体安排，并介绍新员工培训的统安排和日程</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陪同新员工参观公司</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给新员工一张公司日常工作的作息时间表，包括规定的工作时间、午餐和休息时间</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介绍公司的机构及所属部门</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新员工的岗位职责描述</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工资级别及其变动</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加班规定</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缺勤、疾病、准时的重要性家中有事的具体请假制度和程序</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如何报告</a:t>
            </a:r>
            <a:r>
              <a:rPr lang="en-US" altLang="zh-CN" sz="1200" b="1" dirty="0">
                <a:solidFill>
                  <a:schemeClr val="tx1">
                    <a:lumMod val="75000"/>
                    <a:lumOff val="25000"/>
                  </a:schemeClr>
                </a:solidFill>
                <a:latin typeface="微软雅黑" charset="-122"/>
                <a:ea typeface="微软雅黑" charset="-122"/>
                <a:sym typeface="Arial" charset="0"/>
              </a:rPr>
              <a:t>)</a:t>
            </a: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允许请假天数</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法律规定，病假、事假等</a:t>
            </a:r>
            <a:r>
              <a:rPr lang="en-US" altLang="zh-CN" sz="1200" b="1" dirty="0">
                <a:solidFill>
                  <a:schemeClr val="tx1">
                    <a:lumMod val="75000"/>
                    <a:lumOff val="25000"/>
                  </a:schemeClr>
                </a:solidFill>
                <a:latin typeface="微软雅黑" charset="-122"/>
                <a:ea typeface="微软雅黑" charset="-122"/>
                <a:sym typeface="Arial" charset="0"/>
              </a:rPr>
              <a:t>)</a:t>
            </a: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建筑物内洗手间及其他设施的位置</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电话的使用</a:t>
            </a:r>
          </a:p>
        </p:txBody>
      </p:sp>
      <p:sp>
        <p:nvSpPr>
          <p:cNvPr id="32" name="TextBox 31"/>
          <p:cNvSpPr txBox="1"/>
          <p:nvPr/>
        </p:nvSpPr>
        <p:spPr>
          <a:xfrm>
            <a:off x="2065469" y="3539269"/>
            <a:ext cx="1075763" cy="369332"/>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到达第一天</a:t>
            </a: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新员工引导工作流程</a:t>
            </a:r>
          </a:p>
        </p:txBody>
      </p:sp>
      <p:graphicFrame>
        <p:nvGraphicFramePr>
          <p:cNvPr id="24" name="表格 23"/>
          <p:cNvGraphicFramePr>
            <a:graphicFrameLocks noGrp="1"/>
          </p:cNvGraphicFramePr>
          <p:nvPr/>
        </p:nvGraphicFramePr>
        <p:xfrm>
          <a:off x="1806090" y="1096185"/>
          <a:ext cx="8128000" cy="5261584"/>
        </p:xfrm>
        <a:graphic>
          <a:graphicData uri="http://schemas.openxmlformats.org/drawingml/2006/table">
            <a:tbl>
              <a:tblPr firstRow="1" bandRow="1">
                <a:tableStyleId>{327F97BB-C833-4FB7-BDE5-3F7075034690}</a:tableStyleId>
              </a:tblPr>
              <a:tblGrid>
                <a:gridCol w="1496508">
                  <a:extLst>
                    <a:ext uri="{9D8B030D-6E8A-4147-A177-3AD203B41FA5}">
                      <a16:colId xmlns:a16="http://schemas.microsoft.com/office/drawing/2014/main" val="20000"/>
                    </a:ext>
                  </a:extLst>
                </a:gridCol>
                <a:gridCol w="6631492">
                  <a:extLst>
                    <a:ext uri="{9D8B030D-6E8A-4147-A177-3AD203B41FA5}">
                      <a16:colId xmlns:a16="http://schemas.microsoft.com/office/drawing/2014/main" val="20001"/>
                    </a:ext>
                  </a:extLst>
                </a:gridCol>
              </a:tblGrid>
              <a:tr h="749378">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4512206">
                <a:tc>
                  <a:txBody>
                    <a:bodyPr/>
                    <a:lstStyle/>
                    <a:p>
                      <a:endParaRPr lang="zh-CN" altLang="en-US" dirty="0"/>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5690800" y="1290917"/>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计划内容</a:t>
            </a:r>
          </a:p>
        </p:txBody>
      </p:sp>
      <p:sp>
        <p:nvSpPr>
          <p:cNvPr id="30" name="TextBox 29"/>
          <p:cNvSpPr txBox="1"/>
          <p:nvPr/>
        </p:nvSpPr>
        <p:spPr>
          <a:xfrm>
            <a:off x="1669234" y="1271193"/>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程序</a:t>
            </a:r>
          </a:p>
        </p:txBody>
      </p:sp>
      <p:sp>
        <p:nvSpPr>
          <p:cNvPr id="31" name="TextBox 30"/>
          <p:cNvSpPr txBox="1"/>
          <p:nvPr/>
        </p:nvSpPr>
        <p:spPr>
          <a:xfrm>
            <a:off x="3679110" y="1957885"/>
            <a:ext cx="6228681" cy="4247317"/>
          </a:xfrm>
          <a:prstGeom prst="rect">
            <a:avLst/>
          </a:prstGeom>
          <a:noFill/>
        </p:spPr>
        <p:txBody>
          <a:bodyPr wrap="square" rtlCol="0">
            <a:spAutoFit/>
          </a:bodyPr>
          <a:lstStyle/>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安全措施</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着装规定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火警盒和灭火器的位置和使用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吸烟区位置</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急救站位置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交通及停车设施</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若必要采用地图</a:t>
            </a:r>
            <a:r>
              <a:rPr lang="en-US" altLang="zh-CN" sz="1200" b="1" dirty="0">
                <a:solidFill>
                  <a:schemeClr val="tx1">
                    <a:lumMod val="75000"/>
                    <a:lumOff val="25000"/>
                  </a:schemeClr>
                </a:solidFill>
                <a:latin typeface="微软雅黑" charset="-122"/>
                <a:ea typeface="微软雅黑" charset="-122"/>
                <a:sym typeface="Arial" charset="0"/>
              </a:rPr>
              <a:t>)</a:t>
            </a: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介绍给上级领导和邻近同事</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部门中员工与其他人的关系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介绍给部门中的同事</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准备张有职务、 姓名及电话的清单</a:t>
            </a:r>
            <a:r>
              <a:rPr lang="en-US" altLang="zh-CN" sz="1200" b="1" dirty="0">
                <a:solidFill>
                  <a:schemeClr val="tx1">
                    <a:lumMod val="75000"/>
                    <a:lumOff val="25000"/>
                  </a:schemeClr>
                </a:solidFill>
                <a:latin typeface="微软雅黑" charset="-122"/>
                <a:ea typeface="微软雅黑" charset="-122"/>
                <a:sym typeface="Arial" charset="0"/>
              </a:rPr>
              <a:t>)</a:t>
            </a: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工作区位置，即办公桌、库房、料库等</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建筑物内及本地的餐饮服务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包括新员工权利和义务在内的工作描述</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新员工职位的性质和重要性</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参考资料、工具及辅料的位置</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试用期的长短</a:t>
            </a:r>
          </a:p>
        </p:txBody>
      </p:sp>
      <p:sp>
        <p:nvSpPr>
          <p:cNvPr id="32" name="TextBox 31"/>
          <p:cNvSpPr txBox="1"/>
          <p:nvPr/>
        </p:nvSpPr>
        <p:spPr>
          <a:xfrm>
            <a:off x="2065469" y="3539269"/>
            <a:ext cx="1075763" cy="369332"/>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到达第一天</a:t>
            </a: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新员工引导工作流程</a:t>
            </a:r>
          </a:p>
        </p:txBody>
      </p:sp>
      <p:graphicFrame>
        <p:nvGraphicFramePr>
          <p:cNvPr id="24" name="表格 23"/>
          <p:cNvGraphicFramePr>
            <a:graphicFrameLocks noGrp="1"/>
          </p:cNvGraphicFramePr>
          <p:nvPr/>
        </p:nvGraphicFramePr>
        <p:xfrm>
          <a:off x="1806090" y="1096185"/>
          <a:ext cx="8128000" cy="4583853"/>
        </p:xfrm>
        <a:graphic>
          <a:graphicData uri="http://schemas.openxmlformats.org/drawingml/2006/table">
            <a:tbl>
              <a:tblPr firstRow="1" bandRow="1">
                <a:tableStyleId>{327F97BB-C833-4FB7-BDE5-3F7075034690}</a:tableStyleId>
              </a:tblPr>
              <a:tblGrid>
                <a:gridCol w="1496508">
                  <a:extLst>
                    <a:ext uri="{9D8B030D-6E8A-4147-A177-3AD203B41FA5}">
                      <a16:colId xmlns:a16="http://schemas.microsoft.com/office/drawing/2014/main" val="20000"/>
                    </a:ext>
                  </a:extLst>
                </a:gridCol>
                <a:gridCol w="6631492">
                  <a:extLst>
                    <a:ext uri="{9D8B030D-6E8A-4147-A177-3AD203B41FA5}">
                      <a16:colId xmlns:a16="http://schemas.microsoft.com/office/drawing/2014/main" val="20001"/>
                    </a:ext>
                  </a:extLst>
                </a:gridCol>
              </a:tblGrid>
              <a:tr h="652853">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0"/>
                  </a:ext>
                </a:extLst>
              </a:tr>
              <a:tr h="3931000">
                <a:tc>
                  <a:txBody>
                    <a:bodyPr/>
                    <a:lstStyle/>
                    <a:p>
                      <a:endParaRPr lang="zh-CN" altLang="en-US" dirty="0"/>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5690800" y="1290917"/>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计划内容</a:t>
            </a:r>
          </a:p>
        </p:txBody>
      </p:sp>
      <p:sp>
        <p:nvSpPr>
          <p:cNvPr id="30" name="TextBox 29"/>
          <p:cNvSpPr txBox="1"/>
          <p:nvPr/>
        </p:nvSpPr>
        <p:spPr>
          <a:xfrm>
            <a:off x="1669234" y="1271193"/>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程序</a:t>
            </a:r>
          </a:p>
        </p:txBody>
      </p:sp>
      <p:sp>
        <p:nvSpPr>
          <p:cNvPr id="31" name="TextBox 30"/>
          <p:cNvSpPr txBox="1"/>
          <p:nvPr/>
        </p:nvSpPr>
        <p:spPr>
          <a:xfrm>
            <a:off x="5109877" y="2528040"/>
            <a:ext cx="6228681" cy="2308324"/>
          </a:xfrm>
          <a:prstGeom prst="rect">
            <a:avLst/>
          </a:prstGeom>
          <a:noFill/>
        </p:spPr>
        <p:txBody>
          <a:bodyPr wrap="square" rtlCol="0">
            <a:spAutoFit/>
          </a:bodyPr>
          <a:lstStyle/>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介绍车间的整体运作情况</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介绍企业的目标和文化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及时让新员工完成必要的人事手续</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试用期内工作信息的收集和反馈</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明确第一个月的工作期望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告知新员工你可以给他的支持</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着手班组工作培训计划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介绍如何报告工作中出现的事故</a:t>
            </a:r>
          </a:p>
        </p:txBody>
      </p:sp>
      <p:sp>
        <p:nvSpPr>
          <p:cNvPr id="32" name="TextBox 31"/>
          <p:cNvSpPr txBox="1"/>
          <p:nvPr/>
        </p:nvSpPr>
        <p:spPr>
          <a:xfrm>
            <a:off x="2065469" y="3539269"/>
            <a:ext cx="1075763" cy="336695"/>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一周之后</a:t>
            </a: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新员工引导工作流程</a:t>
            </a:r>
          </a:p>
        </p:txBody>
      </p:sp>
      <p:graphicFrame>
        <p:nvGraphicFramePr>
          <p:cNvPr id="24" name="表格 23"/>
          <p:cNvGraphicFramePr>
            <a:graphicFrameLocks noGrp="1"/>
          </p:cNvGraphicFramePr>
          <p:nvPr/>
        </p:nvGraphicFramePr>
        <p:xfrm>
          <a:off x="1806090" y="1096185"/>
          <a:ext cx="8128000" cy="4863551"/>
        </p:xfrm>
        <a:graphic>
          <a:graphicData uri="http://schemas.openxmlformats.org/drawingml/2006/table">
            <a:tbl>
              <a:tblPr firstRow="1" bandRow="1">
                <a:tableStyleId>{327F97BB-C833-4FB7-BDE5-3F7075034690}</a:tableStyleId>
              </a:tblPr>
              <a:tblGrid>
                <a:gridCol w="1496508">
                  <a:extLst>
                    <a:ext uri="{9D8B030D-6E8A-4147-A177-3AD203B41FA5}">
                      <a16:colId xmlns:a16="http://schemas.microsoft.com/office/drawing/2014/main" val="20000"/>
                    </a:ext>
                  </a:extLst>
                </a:gridCol>
                <a:gridCol w="2689411">
                  <a:extLst>
                    <a:ext uri="{9D8B030D-6E8A-4147-A177-3AD203B41FA5}">
                      <a16:colId xmlns:a16="http://schemas.microsoft.com/office/drawing/2014/main" val="20001"/>
                    </a:ext>
                  </a:extLst>
                </a:gridCol>
                <a:gridCol w="3942081">
                  <a:extLst>
                    <a:ext uri="{9D8B030D-6E8A-4147-A177-3AD203B41FA5}">
                      <a16:colId xmlns:a16="http://schemas.microsoft.com/office/drawing/2014/main" val="20002"/>
                    </a:ext>
                  </a:extLst>
                </a:gridCol>
              </a:tblGrid>
              <a:tr h="652853">
                <a:tc>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gridSpan="2">
                  <a:txBody>
                    <a:bodyPr/>
                    <a:lstStyle/>
                    <a:p>
                      <a:pPr marL="0" algn="l" defTabSz="914400" rtl="0" eaLnBrk="1" latinLnBrk="0" hangingPunct="1"/>
                      <a:endParaRPr lang="zh-CN" altLang="en-US" sz="1400" b="1" kern="1200" dirty="0">
                        <a:solidFill>
                          <a:schemeClr val="tx1">
                            <a:lumMod val="75000"/>
                            <a:lumOff val="25000"/>
                          </a:schemeClr>
                        </a:solidFill>
                        <a:latin typeface="微软雅黑" charset="-122"/>
                        <a:ea typeface="微软雅黑" charset="-122"/>
                        <a:cs typeface="+mn-cs"/>
                      </a:endParaRPr>
                    </a:p>
                  </a:txBody>
                  <a:tcPr>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hMerge="1">
                  <a:txBody>
                    <a:bodyPr/>
                    <a:lstStyle/>
                    <a:p>
                      <a:endParaRPr lang="zh-CN"/>
                    </a:p>
                  </a:txBody>
                  <a:tcPr/>
                </a:tc>
                <a:extLst>
                  <a:ext uri="{0D108BD9-81ED-4DB2-BD59-A6C34878D82A}">
                    <a16:rowId xmlns:a16="http://schemas.microsoft.com/office/drawing/2014/main" val="10000"/>
                  </a:ext>
                </a:extLst>
              </a:tr>
              <a:tr h="2930538">
                <a:tc>
                  <a:txBody>
                    <a:bodyPr/>
                    <a:lstStyle/>
                    <a:p>
                      <a:endParaRPr lang="zh-CN" altLang="en-US" dirty="0"/>
                    </a:p>
                  </a:txBody>
                  <a:tcPr>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gridSpan="2">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hMerge="1">
                  <a:txBody>
                    <a:bodyPr/>
                    <a:lstStyle/>
                    <a:p>
                      <a:endParaRPr lang="zh-CN"/>
                    </a:p>
                  </a:txBody>
                  <a:tcPr/>
                </a:tc>
                <a:extLst>
                  <a:ext uri="{0D108BD9-81ED-4DB2-BD59-A6C34878D82A}">
                    <a16:rowId xmlns:a16="http://schemas.microsoft.com/office/drawing/2014/main" val="10001"/>
                  </a:ext>
                </a:extLst>
              </a:tr>
              <a:tr h="640080">
                <a:tc gridSpan="2">
                  <a:txBody>
                    <a:bodyPr/>
                    <a:lstStyle/>
                    <a:p>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hMerge="1">
                  <a:txBody>
                    <a:bodyPr/>
                    <a:lstStyle/>
                    <a:p>
                      <a:endParaRPr lang="zh-CN"/>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2"/>
                  </a:ext>
                </a:extLst>
              </a:tr>
              <a:tr h="640080">
                <a:tc>
                  <a:txBody>
                    <a:bodyPr/>
                    <a:lstStyle/>
                    <a:p>
                      <a:endParaRPr lang="zh-CN" altLang="en-US" dirty="0"/>
                    </a:p>
                  </a:txBody>
                  <a:tcPr>
                    <a:lnT w="12700" cap="flat" cmpd="sng" algn="ctr">
                      <a:solidFill>
                        <a:schemeClr val="tx1"/>
                      </a:solidFill>
                      <a:prstDash val="solid"/>
                      <a:round/>
                      <a:headEnd type="none" w="med" len="med"/>
                      <a:tailEnd type="none" w="med" len="med"/>
                    </a:lnT>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zh-CN" altLang="en-US" sz="1400" b="1" kern="1200" dirty="0">
                        <a:solidFill>
                          <a:schemeClr val="tx1">
                            <a:lumMod val="75000"/>
                            <a:lumOff val="25000"/>
                          </a:schemeClr>
                        </a:solidFill>
                        <a:latin typeface="微软雅黑" charset="-122"/>
                        <a:ea typeface="微软雅黑" charset="-122"/>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tc>
                  <a:txBody>
                    <a:bodyPr/>
                    <a:lstStyle/>
                    <a:p>
                      <a:endParaRPr lang="en-US" altLang="zh-CN" sz="1400" b="1" kern="1200" dirty="0">
                        <a:solidFill>
                          <a:schemeClr val="tx1">
                            <a:lumMod val="75000"/>
                            <a:lumOff val="25000"/>
                          </a:schemeClr>
                        </a:solidFill>
                        <a:latin typeface="微软雅黑" charset="-122"/>
                        <a:ea typeface="微软雅黑" charset="-122"/>
                        <a:cs typeface="+mn-cs"/>
                      </a:endParaRPr>
                    </a:p>
                    <a:p>
                      <a:endParaRPr lang="zh-CN" altLang="en-US" sz="1400" b="1" kern="1200" dirty="0">
                        <a:solidFill>
                          <a:schemeClr val="tx1">
                            <a:lumMod val="75000"/>
                            <a:lumOff val="25000"/>
                          </a:schemeClr>
                        </a:solidFill>
                        <a:latin typeface="微软雅黑" charset="-122"/>
                        <a:ea typeface="微软雅黑" charset="-122"/>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cell3D prstMaterial="dkEdge">
                      <a:bevel/>
                      <a:lightRig rig="flood" dir="t"/>
                    </a:cell3D>
                    <a:gradFill flip="none" rotWithShape="1">
                      <a:gsLst>
                        <a:gs pos="0">
                          <a:srgbClr val="EEA98B">
                            <a:tint val="66000"/>
                            <a:satMod val="160000"/>
                          </a:srgbClr>
                        </a:gs>
                        <a:gs pos="50000">
                          <a:srgbClr val="EEA98B">
                            <a:tint val="44500"/>
                            <a:satMod val="160000"/>
                          </a:srgbClr>
                        </a:gs>
                        <a:gs pos="100000">
                          <a:srgbClr val="EEA98B">
                            <a:tint val="23500"/>
                            <a:satMod val="160000"/>
                          </a:srgbClr>
                        </a:gs>
                      </a:gsLst>
                      <a:path path="circle">
                        <a:fillToRect l="50000" t="50000" r="50000" b="50000"/>
                      </a:path>
                      <a:tileRect/>
                    </a:gradFill>
                  </a:tcPr>
                </a:tc>
                <a:extLst>
                  <a:ext uri="{0D108BD9-81ED-4DB2-BD59-A6C34878D82A}">
                    <a16:rowId xmlns:a16="http://schemas.microsoft.com/office/drawing/2014/main" val="10003"/>
                  </a:ext>
                </a:extLst>
              </a:tr>
            </a:tbl>
          </a:graphicData>
        </a:graphic>
      </p:graphicFrame>
      <p:sp>
        <p:nvSpPr>
          <p:cNvPr id="26" name="TextBox 25"/>
          <p:cNvSpPr txBox="1"/>
          <p:nvPr/>
        </p:nvSpPr>
        <p:spPr>
          <a:xfrm>
            <a:off x="5690800" y="1290917"/>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计划内容</a:t>
            </a:r>
          </a:p>
        </p:txBody>
      </p:sp>
      <p:sp>
        <p:nvSpPr>
          <p:cNvPr id="30" name="TextBox 29"/>
          <p:cNvSpPr txBox="1"/>
          <p:nvPr/>
        </p:nvSpPr>
        <p:spPr>
          <a:xfrm>
            <a:off x="1669234" y="1271193"/>
            <a:ext cx="1688960" cy="307777"/>
          </a:xfrm>
          <a:prstGeom prst="rect">
            <a:avLst/>
          </a:prstGeom>
          <a:noFill/>
        </p:spPr>
        <p:txBody>
          <a:bodyPr wrap="square" rtlCol="0">
            <a:spAutoFit/>
          </a:bodyPr>
          <a:lstStyle/>
          <a:p>
            <a:pPr algn="ctr"/>
            <a:r>
              <a:rPr lang="zh-CN" altLang="en-US" sz="1400" b="1" dirty="0">
                <a:solidFill>
                  <a:schemeClr val="tx1">
                    <a:lumMod val="75000"/>
                    <a:lumOff val="25000"/>
                  </a:schemeClr>
                </a:solidFill>
                <a:latin typeface="微软雅黑" charset="-122"/>
                <a:ea typeface="微软雅黑" charset="-122"/>
              </a:rPr>
              <a:t>程序</a:t>
            </a:r>
          </a:p>
        </p:txBody>
      </p:sp>
      <p:sp>
        <p:nvSpPr>
          <p:cNvPr id="31" name="TextBox 30"/>
          <p:cNvSpPr txBox="1"/>
          <p:nvPr/>
        </p:nvSpPr>
        <p:spPr>
          <a:xfrm>
            <a:off x="4442881" y="1914852"/>
            <a:ext cx="6228681" cy="2585323"/>
          </a:xfrm>
          <a:prstGeom prst="rect">
            <a:avLst/>
          </a:prstGeom>
          <a:noFill/>
        </p:spPr>
        <p:txBody>
          <a:bodyPr wrap="square" rtlCol="0">
            <a:spAutoFit/>
          </a:bodyPr>
          <a:lstStyle/>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讲解工作改进的策略及步骤</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介绍公司出版物</a:t>
            </a:r>
            <a:r>
              <a:rPr lang="en-US" altLang="zh-CN" sz="1200" b="1" dirty="0">
                <a:solidFill>
                  <a:schemeClr val="tx1">
                    <a:lumMod val="75000"/>
                    <a:lumOff val="25000"/>
                  </a:schemeClr>
                </a:solidFill>
                <a:latin typeface="微软雅黑" charset="-122"/>
                <a:ea typeface="微软雅黑" charset="-122"/>
                <a:sym typeface="Arial" charset="0"/>
              </a:rPr>
              <a:t>(</a:t>
            </a:r>
            <a:r>
              <a:rPr lang="zh-CN" altLang="en-US" sz="1200" b="1" dirty="0">
                <a:solidFill>
                  <a:schemeClr val="tx1">
                    <a:lumMod val="75000"/>
                    <a:lumOff val="25000"/>
                  </a:schemeClr>
                </a:solidFill>
                <a:latin typeface="微软雅黑" charset="-122"/>
                <a:ea typeface="微软雅黑" charset="-122"/>
                <a:sym typeface="Arial" charset="0"/>
              </a:rPr>
              <a:t>包括年报</a:t>
            </a:r>
            <a:r>
              <a:rPr lang="en-US" altLang="zh-CN" sz="1200" b="1" dirty="0">
                <a:solidFill>
                  <a:schemeClr val="tx1">
                    <a:lumMod val="75000"/>
                    <a:lumOff val="25000"/>
                  </a:schemeClr>
                </a:solidFill>
                <a:latin typeface="微软雅黑" charset="-122"/>
                <a:ea typeface="微软雅黑" charset="-122"/>
                <a:sym typeface="Arial" charset="0"/>
              </a:rPr>
              <a:t>)</a:t>
            </a: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介绍公司公告牌利用方法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向员工解释享受的服务  </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介绍生产成本、盈利及设备维修等经济因素</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介绍公司的供应商、顾客或客户、竞争者、专业协会等外联情况</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告诉新员工如何加强沟通和交流</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试用期评估和结果反馈</a:t>
            </a:r>
            <a:endParaRPr lang="en-US" altLang="zh-CN" sz="1200" b="1" dirty="0">
              <a:solidFill>
                <a:schemeClr val="tx1">
                  <a:lumMod val="75000"/>
                  <a:lumOff val="25000"/>
                </a:schemeClr>
              </a:solidFill>
              <a:latin typeface="微软雅黑" charset="-122"/>
              <a:ea typeface="微软雅黑" charset="-122"/>
              <a:sym typeface="Arial" charset="0"/>
            </a:endParaRPr>
          </a:p>
          <a:p>
            <a:pPr indent="288290">
              <a:lnSpc>
                <a:spcPct val="150000"/>
              </a:lnSpc>
            </a:pPr>
            <a:r>
              <a:rPr lang="zh-CN" altLang="en-US" sz="1200" b="1" dirty="0">
                <a:solidFill>
                  <a:schemeClr val="tx1">
                    <a:lumMod val="75000"/>
                    <a:lumOff val="25000"/>
                  </a:schemeClr>
                </a:solidFill>
                <a:latin typeface="微软雅黑" charset="-122"/>
                <a:ea typeface="微软雅黑" charset="-122"/>
                <a:sym typeface="Arial" charset="0"/>
              </a:rPr>
              <a:t>向新员工提问题</a:t>
            </a:r>
          </a:p>
        </p:txBody>
      </p:sp>
      <p:sp>
        <p:nvSpPr>
          <p:cNvPr id="32" name="TextBox 31"/>
          <p:cNvSpPr txBox="1"/>
          <p:nvPr/>
        </p:nvSpPr>
        <p:spPr>
          <a:xfrm>
            <a:off x="2065469" y="3539269"/>
            <a:ext cx="1075763" cy="369332"/>
          </a:xfrm>
          <a:prstGeom prst="rect">
            <a:avLst/>
          </a:prstGeom>
          <a:noFill/>
        </p:spPr>
        <p:txBody>
          <a:bodyPr wrap="square" rtlCol="0">
            <a:spAutoFit/>
          </a:bodyPr>
          <a:lstStyle/>
          <a:p>
            <a:pPr>
              <a:lnSpc>
                <a:spcPct val="150000"/>
              </a:lnSpc>
            </a:pPr>
            <a:r>
              <a:rPr lang="zh-CN" altLang="en-US" sz="1200" b="1" dirty="0">
                <a:solidFill>
                  <a:schemeClr val="tx1">
                    <a:lumMod val="75000"/>
                    <a:lumOff val="25000"/>
                  </a:schemeClr>
                </a:solidFill>
                <a:latin typeface="微软雅黑" charset="-122"/>
                <a:ea typeface="微软雅黑" charset="-122"/>
                <a:sym typeface="Arial" charset="0"/>
              </a:rPr>
              <a:t>两周结束时</a:t>
            </a:r>
          </a:p>
        </p:txBody>
      </p:sp>
      <p:sp>
        <p:nvSpPr>
          <p:cNvPr id="9" name="TextBox 8"/>
          <p:cNvSpPr txBox="1"/>
          <p:nvPr/>
        </p:nvSpPr>
        <p:spPr>
          <a:xfrm>
            <a:off x="1054245" y="4840941"/>
            <a:ext cx="2872292" cy="276999"/>
          </a:xfrm>
          <a:prstGeom prst="rect">
            <a:avLst/>
          </a:prstGeom>
          <a:noFill/>
        </p:spPr>
        <p:txBody>
          <a:bodyPr wrap="square" rtlCol="0">
            <a:spAutoFit/>
          </a:bodyPr>
          <a:lstStyle/>
          <a:p>
            <a:pPr algn="ctr"/>
            <a:r>
              <a:rPr lang="zh-CN" altLang="en-US" sz="1200" b="1" dirty="0">
                <a:solidFill>
                  <a:schemeClr val="tx1">
                    <a:lumMod val="75000"/>
                    <a:lumOff val="25000"/>
                  </a:schemeClr>
                </a:solidFill>
                <a:latin typeface="微软雅黑" charset="-122"/>
                <a:ea typeface="微软雅黑" charset="-122"/>
                <a:sym typeface="Arial" charset="0"/>
              </a:rPr>
              <a:t>员工签字：</a:t>
            </a:r>
          </a:p>
        </p:txBody>
      </p:sp>
      <p:sp>
        <p:nvSpPr>
          <p:cNvPr id="10" name="TextBox 9"/>
          <p:cNvSpPr txBox="1"/>
          <p:nvPr/>
        </p:nvSpPr>
        <p:spPr>
          <a:xfrm>
            <a:off x="5423637" y="4853492"/>
            <a:ext cx="2872292" cy="276999"/>
          </a:xfrm>
          <a:prstGeom prst="rect">
            <a:avLst/>
          </a:prstGeom>
          <a:noFill/>
        </p:spPr>
        <p:txBody>
          <a:bodyPr wrap="square" rtlCol="0">
            <a:spAutoFit/>
          </a:bodyPr>
          <a:lstStyle/>
          <a:p>
            <a:pPr algn="ctr"/>
            <a:r>
              <a:rPr lang="zh-CN" altLang="en-US" sz="1200" b="1" dirty="0">
                <a:solidFill>
                  <a:schemeClr val="tx1">
                    <a:lumMod val="75000"/>
                    <a:lumOff val="25000"/>
                  </a:schemeClr>
                </a:solidFill>
                <a:latin typeface="微软雅黑" charset="-122"/>
                <a:ea typeface="微软雅黑" charset="-122"/>
                <a:sym typeface="Arial" charset="0"/>
              </a:rPr>
              <a:t>班组长签字：</a:t>
            </a:r>
          </a:p>
        </p:txBody>
      </p:sp>
      <p:sp>
        <p:nvSpPr>
          <p:cNvPr id="11" name="TextBox 10"/>
          <p:cNvSpPr txBox="1"/>
          <p:nvPr/>
        </p:nvSpPr>
        <p:spPr>
          <a:xfrm>
            <a:off x="5188769" y="5479230"/>
            <a:ext cx="2872292" cy="276999"/>
          </a:xfrm>
          <a:prstGeom prst="rect">
            <a:avLst/>
          </a:prstGeom>
          <a:noFill/>
        </p:spPr>
        <p:txBody>
          <a:bodyPr wrap="square" rtlCol="0">
            <a:spAutoFit/>
          </a:bodyPr>
          <a:lstStyle/>
          <a:p>
            <a:pPr algn="ctr"/>
            <a:r>
              <a:rPr lang="zh-CN" altLang="en-US" sz="1200" b="1" dirty="0">
                <a:solidFill>
                  <a:schemeClr val="tx1">
                    <a:lumMod val="75000"/>
                    <a:lumOff val="25000"/>
                  </a:schemeClr>
                </a:solidFill>
                <a:latin typeface="微软雅黑" charset="-122"/>
                <a:ea typeface="微软雅黑" charset="-122"/>
                <a:sym typeface="Arial" charset="0"/>
              </a:rPr>
              <a:t>日期：</a:t>
            </a:r>
          </a:p>
        </p:txBody>
      </p:sp>
      <p:sp>
        <p:nvSpPr>
          <p:cNvPr id="12" name="TextBox 11"/>
          <p:cNvSpPr txBox="1"/>
          <p:nvPr/>
        </p:nvSpPr>
        <p:spPr>
          <a:xfrm>
            <a:off x="2468878" y="5481023"/>
            <a:ext cx="2872292" cy="276999"/>
          </a:xfrm>
          <a:prstGeom prst="rect">
            <a:avLst/>
          </a:prstGeom>
          <a:noFill/>
        </p:spPr>
        <p:txBody>
          <a:bodyPr wrap="square" rtlCol="0">
            <a:spAutoFit/>
          </a:bodyPr>
          <a:lstStyle/>
          <a:p>
            <a:pPr algn="ctr"/>
            <a:r>
              <a:rPr lang="zh-CN" altLang="en-US" sz="1200" b="1" dirty="0">
                <a:solidFill>
                  <a:schemeClr val="tx1">
                    <a:lumMod val="75000"/>
                    <a:lumOff val="25000"/>
                  </a:schemeClr>
                </a:solidFill>
                <a:latin typeface="微软雅黑" charset="-122"/>
                <a:ea typeface="微软雅黑" charset="-122"/>
                <a:sym typeface="Arial" charset="0"/>
              </a:rPr>
              <a:t>职位：</a:t>
            </a:r>
          </a:p>
        </p:txBody>
      </p:sp>
      <p:sp>
        <p:nvSpPr>
          <p:cNvPr id="13" name="TextBox 12"/>
          <p:cNvSpPr txBox="1"/>
          <p:nvPr/>
        </p:nvSpPr>
        <p:spPr>
          <a:xfrm>
            <a:off x="1728389" y="5472058"/>
            <a:ext cx="1208443" cy="276999"/>
          </a:xfrm>
          <a:prstGeom prst="rect">
            <a:avLst/>
          </a:prstGeom>
          <a:noFill/>
        </p:spPr>
        <p:txBody>
          <a:bodyPr wrap="square" rtlCol="0">
            <a:spAutoFit/>
          </a:bodyPr>
          <a:lstStyle/>
          <a:p>
            <a:pPr algn="ctr"/>
            <a:r>
              <a:rPr lang="zh-CN" altLang="en-US" sz="1200" b="1" dirty="0">
                <a:solidFill>
                  <a:schemeClr val="tx1">
                    <a:lumMod val="75000"/>
                    <a:lumOff val="25000"/>
                  </a:schemeClr>
                </a:solidFill>
                <a:latin typeface="微软雅黑" charset="-122"/>
                <a:ea typeface="微软雅黑" charset="-122"/>
                <a:sym typeface="Arial" charset="0"/>
              </a:rPr>
              <a:t>部门：</a:t>
            </a: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3008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新员工入职培训目的</a:t>
            </a:r>
          </a:p>
        </p:txBody>
      </p:sp>
      <p:grpSp>
        <p:nvGrpSpPr>
          <p:cNvPr id="2" name="组合 3"/>
          <p:cNvGrpSpPr/>
          <p:nvPr/>
        </p:nvGrpSpPr>
        <p:grpSpPr>
          <a:xfrm>
            <a:off x="4199942" y="1966241"/>
            <a:ext cx="3764132" cy="3762597"/>
            <a:chOff x="4199342" y="1966245"/>
            <a:chExt cx="3764132" cy="3762597"/>
          </a:xfrm>
        </p:grpSpPr>
        <p:sp>
          <p:nvSpPr>
            <p:cNvPr id="53" name="椭圆 52"/>
            <p:cNvSpPr/>
            <p:nvPr/>
          </p:nvSpPr>
          <p:spPr bwMode="auto">
            <a:xfrm>
              <a:off x="4199342" y="1966245"/>
              <a:ext cx="3764132" cy="3762597"/>
            </a:xfrm>
            <a:prstGeom prst="ellipse">
              <a:avLst/>
            </a:prstGeom>
            <a:noFill/>
            <a:ln w="9525" cap="rnd">
              <a:solidFill>
                <a:srgbClr val="37415C"/>
              </a:solidFill>
              <a:prstDash val="solid"/>
              <a:round/>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4" name="椭圆 53"/>
            <p:cNvSpPr/>
            <p:nvPr/>
          </p:nvSpPr>
          <p:spPr bwMode="auto">
            <a:xfrm>
              <a:off x="4480441" y="2247346"/>
              <a:ext cx="3201165" cy="3199628"/>
            </a:xfrm>
            <a:prstGeom prst="ellipse">
              <a:avLst/>
            </a:prstGeom>
            <a:noFill/>
            <a:ln w="9525" cap="rnd">
              <a:solidFill>
                <a:srgbClr val="37415C"/>
              </a:solidFill>
              <a:prstDash val="solid"/>
              <a:round/>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4" name="组合 1"/>
          <p:cNvGrpSpPr/>
          <p:nvPr/>
        </p:nvGrpSpPr>
        <p:grpSpPr>
          <a:xfrm>
            <a:off x="5126192" y="2852555"/>
            <a:ext cx="1954647" cy="4096692"/>
            <a:chOff x="3844194" y="2139416"/>
            <a:chExt cx="1465985" cy="3072519"/>
          </a:xfrm>
        </p:grpSpPr>
        <p:grpSp>
          <p:nvGrpSpPr>
            <p:cNvPr id="5" name="组合 4"/>
            <p:cNvGrpSpPr/>
            <p:nvPr/>
          </p:nvGrpSpPr>
          <p:grpSpPr>
            <a:xfrm>
              <a:off x="3844194" y="2139416"/>
              <a:ext cx="1465985" cy="3072519"/>
              <a:chOff x="5101641" y="2822878"/>
              <a:chExt cx="1925269" cy="4035122"/>
            </a:xfrm>
          </p:grpSpPr>
          <p:sp>
            <p:nvSpPr>
              <p:cNvPr id="37" name="矩形 36"/>
              <p:cNvSpPr/>
              <p:nvPr/>
            </p:nvSpPr>
            <p:spPr bwMode="auto">
              <a:xfrm>
                <a:off x="5928485" y="4683089"/>
                <a:ext cx="264772" cy="271580"/>
              </a:xfrm>
              <a:prstGeom prst="rect">
                <a:avLst/>
              </a:prstGeom>
              <a:solidFill>
                <a:schemeClr val="tx2"/>
              </a:solidFill>
              <a:ln>
                <a:noFill/>
              </a:ln>
            </p:spPr>
            <p:txBody>
              <a:bodyPr anchor="ctr"/>
              <a:lstStyle/>
              <a:p>
                <a:pPr algn="ctr"/>
                <a:endParaRPr sz="2400">
                  <a:latin typeface="微软雅黑" charset="-122"/>
                  <a:ea typeface="微软雅黑" charset="-122"/>
                </a:endParaRPr>
              </a:p>
            </p:txBody>
          </p:sp>
          <p:sp>
            <p:nvSpPr>
              <p:cNvPr id="38" name="任意多边形: 形状 37"/>
              <p:cNvSpPr/>
              <p:nvPr/>
            </p:nvSpPr>
            <p:spPr bwMode="auto">
              <a:xfrm>
                <a:off x="6057088" y="5957776"/>
                <a:ext cx="685381" cy="621079"/>
              </a:xfrm>
              <a:custGeom>
                <a:avLst/>
                <a:gdLst>
                  <a:gd name="T0" fmla="*/ 383 w 383"/>
                  <a:gd name="T1" fmla="*/ 0 h 347"/>
                  <a:gd name="T2" fmla="*/ 200 w 383"/>
                  <a:gd name="T3" fmla="*/ 198 h 347"/>
                  <a:gd name="T4" fmla="*/ 200 w 383"/>
                  <a:gd name="T5" fmla="*/ 347 h 347"/>
                  <a:gd name="T6" fmla="*/ 0 w 383"/>
                  <a:gd name="T7" fmla="*/ 347 h 347"/>
                  <a:gd name="T8" fmla="*/ 0 w 383"/>
                  <a:gd name="T9" fmla="*/ 90 h 347"/>
                  <a:gd name="T10" fmla="*/ 383 w 383"/>
                  <a:gd name="T11" fmla="*/ 0 h 347"/>
                </a:gdLst>
                <a:ahLst/>
                <a:cxnLst>
                  <a:cxn ang="0">
                    <a:pos x="T0" y="T1"/>
                  </a:cxn>
                  <a:cxn ang="0">
                    <a:pos x="T2" y="T3"/>
                  </a:cxn>
                  <a:cxn ang="0">
                    <a:pos x="T4" y="T5"/>
                  </a:cxn>
                  <a:cxn ang="0">
                    <a:pos x="T6" y="T7"/>
                  </a:cxn>
                  <a:cxn ang="0">
                    <a:pos x="T8" y="T9"/>
                  </a:cxn>
                  <a:cxn ang="0">
                    <a:pos x="T10" y="T11"/>
                  </a:cxn>
                </a:cxnLst>
                <a:rect l="0" t="0" r="r" b="b"/>
                <a:pathLst>
                  <a:path w="383" h="347">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39" name="矩形 38"/>
              <p:cNvSpPr/>
              <p:nvPr/>
            </p:nvSpPr>
            <p:spPr bwMode="auto">
              <a:xfrm>
                <a:off x="5792317" y="4919114"/>
                <a:ext cx="543917" cy="1165752"/>
              </a:xfrm>
              <a:prstGeom prst="rect">
                <a:avLst/>
              </a:prstGeom>
              <a:solidFill>
                <a:schemeClr val="tx2">
                  <a:lumMod val="75000"/>
                </a:schemeClr>
              </a:solidFill>
              <a:ln>
                <a:noFill/>
              </a:ln>
            </p:spPr>
            <p:txBody>
              <a:bodyPr anchor="ctr"/>
              <a:lstStyle/>
              <a:p>
                <a:pPr algn="ctr"/>
                <a:endParaRPr sz="2400">
                  <a:latin typeface="微软雅黑" charset="-122"/>
                  <a:ea typeface="微软雅黑" charset="-122"/>
                </a:endParaRPr>
              </a:p>
            </p:txBody>
          </p:sp>
          <p:sp>
            <p:nvSpPr>
              <p:cNvPr id="40" name="任意多边形: 形状 39"/>
              <p:cNvSpPr/>
              <p:nvPr/>
            </p:nvSpPr>
            <p:spPr bwMode="auto">
              <a:xfrm>
                <a:off x="6039689" y="4904741"/>
                <a:ext cx="731527" cy="482641"/>
              </a:xfrm>
              <a:custGeom>
                <a:avLst/>
                <a:gdLst>
                  <a:gd name="T0" fmla="*/ 395 w 409"/>
                  <a:gd name="T1" fmla="*/ 56 h 270"/>
                  <a:gd name="T2" fmla="*/ 353 w 409"/>
                  <a:gd name="T3" fmla="*/ 150 h 270"/>
                  <a:gd name="T4" fmla="*/ 108 w 409"/>
                  <a:gd name="T5" fmla="*/ 256 h 270"/>
                  <a:gd name="T6" fmla="*/ 15 w 409"/>
                  <a:gd name="T7" fmla="*/ 213 h 270"/>
                  <a:gd name="T8" fmla="*/ 15 w 409"/>
                  <a:gd name="T9" fmla="*/ 213 h 270"/>
                  <a:gd name="T10" fmla="*/ 57 w 409"/>
                  <a:gd name="T11" fmla="*/ 119 h 270"/>
                  <a:gd name="T12" fmla="*/ 302 w 409"/>
                  <a:gd name="T13" fmla="*/ 14 h 270"/>
                  <a:gd name="T14" fmla="*/ 395 w 409"/>
                  <a:gd name="T15" fmla="*/ 56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1" name="任意多边形: 形状 40"/>
              <p:cNvSpPr/>
              <p:nvPr/>
            </p:nvSpPr>
            <p:spPr bwMode="auto">
              <a:xfrm>
                <a:off x="6079027" y="5136983"/>
                <a:ext cx="161133" cy="225434"/>
              </a:xfrm>
              <a:custGeom>
                <a:avLst/>
                <a:gdLst>
                  <a:gd name="T0" fmla="*/ 12 w 90"/>
                  <a:gd name="T1" fmla="*/ 78 h 126"/>
                  <a:gd name="T2" fmla="*/ 47 w 90"/>
                  <a:gd name="T3" fmla="*/ 0 h 126"/>
                  <a:gd name="T4" fmla="*/ 90 w 90"/>
                  <a:gd name="T5" fmla="*/ 114 h 126"/>
                  <a:gd name="T6" fmla="*/ 12 w 90"/>
                  <a:gd name="T7" fmla="*/ 78 h 126"/>
                </a:gdLst>
                <a:ahLst/>
                <a:cxnLst>
                  <a:cxn ang="0">
                    <a:pos x="T0" y="T1"/>
                  </a:cxn>
                  <a:cxn ang="0">
                    <a:pos x="T2" y="T3"/>
                  </a:cxn>
                  <a:cxn ang="0">
                    <a:pos x="T4" y="T5"/>
                  </a:cxn>
                  <a:cxn ang="0">
                    <a:pos x="T6" y="T7"/>
                  </a:cxn>
                </a:cxnLst>
                <a:rect l="0" t="0" r="r" b="b"/>
                <a:pathLst>
                  <a:path w="90" h="126">
                    <a:moveTo>
                      <a:pt x="12" y="78"/>
                    </a:moveTo>
                    <a:cubicBezTo>
                      <a:pt x="0" y="47"/>
                      <a:pt x="16" y="12"/>
                      <a:pt x="47" y="0"/>
                    </a:cubicBezTo>
                    <a:cubicBezTo>
                      <a:pt x="90" y="114"/>
                      <a:pt x="90" y="114"/>
                      <a:pt x="90" y="114"/>
                    </a:cubicBezTo>
                    <a:cubicBezTo>
                      <a:pt x="58" y="126"/>
                      <a:pt x="23" y="110"/>
                      <a:pt x="12" y="78"/>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42" name="任意多边形: 形状 41"/>
              <p:cNvSpPr/>
              <p:nvPr/>
            </p:nvSpPr>
            <p:spPr bwMode="auto">
              <a:xfrm>
                <a:off x="6057088" y="5180103"/>
                <a:ext cx="732283" cy="484911"/>
              </a:xfrm>
              <a:custGeom>
                <a:avLst/>
                <a:gdLst>
                  <a:gd name="T0" fmla="*/ 395 w 409"/>
                  <a:gd name="T1" fmla="*/ 57 h 271"/>
                  <a:gd name="T2" fmla="*/ 352 w 409"/>
                  <a:gd name="T3" fmla="*/ 151 h 271"/>
                  <a:gd name="T4" fmla="*/ 108 w 409"/>
                  <a:gd name="T5" fmla="*/ 256 h 271"/>
                  <a:gd name="T6" fmla="*/ 14 w 409"/>
                  <a:gd name="T7" fmla="*/ 214 h 271"/>
                  <a:gd name="T8" fmla="*/ 14 w 409"/>
                  <a:gd name="T9" fmla="*/ 214 h 271"/>
                  <a:gd name="T10" fmla="*/ 57 w 409"/>
                  <a:gd name="T11" fmla="*/ 120 h 271"/>
                  <a:gd name="T12" fmla="*/ 301 w 409"/>
                  <a:gd name="T13" fmla="*/ 15 h 271"/>
                  <a:gd name="T14" fmla="*/ 395 w 409"/>
                  <a:gd name="T15" fmla="*/ 57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1">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3" name="任意多边形: 形状 42"/>
              <p:cNvSpPr/>
              <p:nvPr/>
            </p:nvSpPr>
            <p:spPr bwMode="auto">
              <a:xfrm>
                <a:off x="6094913" y="5405537"/>
                <a:ext cx="161133" cy="225434"/>
              </a:xfrm>
              <a:custGeom>
                <a:avLst/>
                <a:gdLst>
                  <a:gd name="T0" fmla="*/ 12 w 90"/>
                  <a:gd name="T1" fmla="*/ 79 h 126"/>
                  <a:gd name="T2" fmla="*/ 48 w 90"/>
                  <a:gd name="T3" fmla="*/ 0 h 126"/>
                  <a:gd name="T4" fmla="*/ 90 w 90"/>
                  <a:gd name="T5" fmla="*/ 114 h 126"/>
                  <a:gd name="T6" fmla="*/ 12 w 90"/>
                  <a:gd name="T7" fmla="*/ 79 h 126"/>
                </a:gdLst>
                <a:ahLst/>
                <a:cxnLst>
                  <a:cxn ang="0">
                    <a:pos x="T0" y="T1"/>
                  </a:cxn>
                  <a:cxn ang="0">
                    <a:pos x="T2" y="T3"/>
                  </a:cxn>
                  <a:cxn ang="0">
                    <a:pos x="T4" y="T5"/>
                  </a:cxn>
                  <a:cxn ang="0">
                    <a:pos x="T6" y="T7"/>
                  </a:cxn>
                </a:cxnLst>
                <a:rect l="0" t="0" r="r" b="b"/>
                <a:pathLst>
                  <a:path w="90" h="126">
                    <a:moveTo>
                      <a:pt x="12" y="79"/>
                    </a:moveTo>
                    <a:cubicBezTo>
                      <a:pt x="0" y="47"/>
                      <a:pt x="16" y="12"/>
                      <a:pt x="48" y="0"/>
                    </a:cubicBezTo>
                    <a:cubicBezTo>
                      <a:pt x="90" y="114"/>
                      <a:pt x="90" y="114"/>
                      <a:pt x="90" y="114"/>
                    </a:cubicBezTo>
                    <a:cubicBezTo>
                      <a:pt x="59" y="126"/>
                      <a:pt x="24" y="110"/>
                      <a:pt x="12" y="79"/>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44" name="任意多边形: 形状 43"/>
              <p:cNvSpPr/>
              <p:nvPr/>
            </p:nvSpPr>
            <p:spPr bwMode="auto">
              <a:xfrm>
                <a:off x="5463243" y="5195990"/>
                <a:ext cx="963013" cy="1382865"/>
              </a:xfrm>
              <a:custGeom>
                <a:avLst/>
                <a:gdLst>
                  <a:gd name="T0" fmla="*/ 485 w 538"/>
                  <a:gd name="T1" fmla="*/ 66 h 773"/>
                  <a:gd name="T2" fmla="*/ 357 w 538"/>
                  <a:gd name="T3" fmla="*/ 9 h 773"/>
                  <a:gd name="T4" fmla="*/ 275 w 538"/>
                  <a:gd name="T5" fmla="*/ 5 h 773"/>
                  <a:gd name="T6" fmla="*/ 140 w 538"/>
                  <a:gd name="T7" fmla="*/ 5 h 773"/>
                  <a:gd name="T8" fmla="*/ 85 w 538"/>
                  <a:gd name="T9" fmla="*/ 5 h 773"/>
                  <a:gd name="T10" fmla="*/ 0 w 538"/>
                  <a:gd name="T11" fmla="*/ 80 h 773"/>
                  <a:gd name="T12" fmla="*/ 0 w 538"/>
                  <a:gd name="T13" fmla="*/ 136 h 773"/>
                  <a:gd name="T14" fmla="*/ 0 w 538"/>
                  <a:gd name="T15" fmla="*/ 540 h 773"/>
                  <a:gd name="T16" fmla="*/ 124 w 538"/>
                  <a:gd name="T17" fmla="*/ 675 h 773"/>
                  <a:gd name="T18" fmla="*/ 124 w 538"/>
                  <a:gd name="T19" fmla="*/ 773 h 773"/>
                  <a:gd name="T20" fmla="*/ 344 w 538"/>
                  <a:gd name="T21" fmla="*/ 773 h 773"/>
                  <a:gd name="T22" fmla="*/ 344 w 538"/>
                  <a:gd name="T23" fmla="*/ 596 h 773"/>
                  <a:gd name="T24" fmla="*/ 344 w 538"/>
                  <a:gd name="T25" fmla="*/ 552 h 773"/>
                  <a:gd name="T26" fmla="*/ 188 w 538"/>
                  <a:gd name="T27" fmla="*/ 148 h 773"/>
                  <a:gd name="T28" fmla="*/ 315 w 538"/>
                  <a:gd name="T29" fmla="*/ 151 h 773"/>
                  <a:gd name="T30" fmla="*/ 424 w 538"/>
                  <a:gd name="T31" fmla="*/ 198 h 773"/>
                  <a:gd name="T32" fmla="*/ 521 w 538"/>
                  <a:gd name="T33" fmla="*/ 162 h 773"/>
                  <a:gd name="T34" fmla="*/ 485 w 538"/>
                  <a:gd name="T35" fmla="*/ 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8" h="773">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rgbClr val="FCC397"/>
              </a:solidFill>
              <a:ln>
                <a:noFill/>
              </a:ln>
            </p:spPr>
            <p:txBody>
              <a:bodyPr anchor="ctr"/>
              <a:lstStyle/>
              <a:p>
                <a:pPr algn="ctr"/>
                <a:endParaRPr sz="2400">
                  <a:latin typeface="微软雅黑" charset="-122"/>
                  <a:ea typeface="微软雅黑" charset="-122"/>
                </a:endParaRPr>
              </a:p>
            </p:txBody>
          </p:sp>
          <p:sp>
            <p:nvSpPr>
              <p:cNvPr id="45" name="任意多边形: 形状 44"/>
              <p:cNvSpPr/>
              <p:nvPr/>
            </p:nvSpPr>
            <p:spPr bwMode="auto">
              <a:xfrm>
                <a:off x="6228812" y="5329888"/>
                <a:ext cx="164915" cy="218626"/>
              </a:xfrm>
              <a:custGeom>
                <a:avLst/>
                <a:gdLst>
                  <a:gd name="T0" fmla="*/ 78 w 92"/>
                  <a:gd name="T1" fmla="*/ 79 h 122"/>
                  <a:gd name="T2" fmla="*/ 0 w 92"/>
                  <a:gd name="T3" fmla="*/ 108 h 122"/>
                  <a:gd name="T4" fmla="*/ 49 w 92"/>
                  <a:gd name="T5" fmla="*/ 0 h 122"/>
                  <a:gd name="T6" fmla="*/ 78 w 92"/>
                  <a:gd name="T7" fmla="*/ 79 h 122"/>
                </a:gdLst>
                <a:ahLst/>
                <a:cxnLst>
                  <a:cxn ang="0">
                    <a:pos x="T0" y="T1"/>
                  </a:cxn>
                  <a:cxn ang="0">
                    <a:pos x="T2" y="T3"/>
                  </a:cxn>
                  <a:cxn ang="0">
                    <a:pos x="T4" y="T5"/>
                  </a:cxn>
                  <a:cxn ang="0">
                    <a:pos x="T6" y="T7"/>
                  </a:cxn>
                </a:cxnLst>
                <a:rect l="0" t="0" r="r" b="b"/>
                <a:pathLst>
                  <a:path w="92" h="122">
                    <a:moveTo>
                      <a:pt x="78" y="79"/>
                    </a:moveTo>
                    <a:cubicBezTo>
                      <a:pt x="65" y="109"/>
                      <a:pt x="30" y="122"/>
                      <a:pt x="0" y="108"/>
                    </a:cubicBezTo>
                    <a:cubicBezTo>
                      <a:pt x="49" y="0"/>
                      <a:pt x="49" y="0"/>
                      <a:pt x="49" y="0"/>
                    </a:cubicBezTo>
                    <a:cubicBezTo>
                      <a:pt x="79" y="14"/>
                      <a:pt x="92" y="49"/>
                      <a:pt x="78" y="79"/>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3" name="矩形 2"/>
              <p:cNvSpPr/>
              <p:nvPr/>
            </p:nvSpPr>
            <p:spPr bwMode="auto">
              <a:xfrm>
                <a:off x="5628158" y="6556917"/>
                <a:ext cx="865425" cy="301083"/>
              </a:xfrm>
              <a:prstGeom prst="rect">
                <a:avLst/>
              </a:prstGeom>
              <a:solidFill>
                <a:schemeClr val="tx2"/>
              </a:solidFill>
              <a:ln>
                <a:noFill/>
              </a:ln>
            </p:spPr>
            <p:txBody>
              <a:bodyPr anchor="ctr"/>
              <a:lstStyle/>
              <a:p>
                <a:pPr algn="ctr"/>
                <a:endParaRPr sz="2400">
                  <a:latin typeface="微软雅黑" charset="-122"/>
                  <a:ea typeface="微软雅黑" charset="-122"/>
                </a:endParaRPr>
              </a:p>
            </p:txBody>
          </p:sp>
          <p:sp>
            <p:nvSpPr>
              <p:cNvPr id="6" name="矩形 5"/>
              <p:cNvSpPr/>
              <p:nvPr/>
            </p:nvSpPr>
            <p:spPr bwMode="auto">
              <a:xfrm>
                <a:off x="6079027" y="6556917"/>
                <a:ext cx="414557" cy="301083"/>
              </a:xfrm>
              <a:prstGeom prst="rect">
                <a:avLst/>
              </a:prstGeom>
              <a:solidFill>
                <a:schemeClr val="tx2">
                  <a:lumMod val="75000"/>
                </a:schemeClr>
              </a:solidFill>
              <a:ln>
                <a:noFill/>
              </a:ln>
            </p:spPr>
            <p:txBody>
              <a:bodyPr anchor="ctr"/>
              <a:lstStyle/>
              <a:p>
                <a:pPr algn="ctr"/>
                <a:endParaRPr sz="2400">
                  <a:latin typeface="微软雅黑" charset="-122"/>
                  <a:ea typeface="微软雅黑" charset="-122"/>
                </a:endParaRPr>
              </a:p>
            </p:txBody>
          </p:sp>
          <p:sp>
            <p:nvSpPr>
              <p:cNvPr id="7" name="任意多边形: 形状 47"/>
              <p:cNvSpPr/>
              <p:nvPr/>
            </p:nvSpPr>
            <p:spPr bwMode="auto">
              <a:xfrm>
                <a:off x="6066166" y="5456979"/>
                <a:ext cx="732283" cy="483398"/>
              </a:xfrm>
              <a:custGeom>
                <a:avLst/>
                <a:gdLst>
                  <a:gd name="T0" fmla="*/ 395 w 409"/>
                  <a:gd name="T1" fmla="*/ 57 h 270"/>
                  <a:gd name="T2" fmla="*/ 352 w 409"/>
                  <a:gd name="T3" fmla="*/ 151 h 270"/>
                  <a:gd name="T4" fmla="*/ 107 w 409"/>
                  <a:gd name="T5" fmla="*/ 256 h 270"/>
                  <a:gd name="T6" fmla="*/ 14 w 409"/>
                  <a:gd name="T7" fmla="*/ 214 h 270"/>
                  <a:gd name="T8" fmla="*/ 14 w 409"/>
                  <a:gd name="T9" fmla="*/ 214 h 270"/>
                  <a:gd name="T10" fmla="*/ 56 w 409"/>
                  <a:gd name="T11" fmla="*/ 120 h 270"/>
                  <a:gd name="T12" fmla="*/ 301 w 409"/>
                  <a:gd name="T13" fmla="*/ 14 h 270"/>
                  <a:gd name="T14" fmla="*/ 395 w 409"/>
                  <a:gd name="T15" fmla="*/ 57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9" name="任意多边形: 形状 48"/>
              <p:cNvSpPr/>
              <p:nvPr/>
            </p:nvSpPr>
            <p:spPr bwMode="auto">
              <a:xfrm>
                <a:off x="6096426" y="5691491"/>
                <a:ext cx="155837" cy="216356"/>
              </a:xfrm>
              <a:custGeom>
                <a:avLst/>
                <a:gdLst>
                  <a:gd name="T0" fmla="*/ 12 w 87"/>
                  <a:gd name="T1" fmla="*/ 76 h 121"/>
                  <a:gd name="T2" fmla="*/ 46 w 87"/>
                  <a:gd name="T3" fmla="*/ 0 h 121"/>
                  <a:gd name="T4" fmla="*/ 87 w 87"/>
                  <a:gd name="T5" fmla="*/ 110 h 121"/>
                  <a:gd name="T6" fmla="*/ 12 w 87"/>
                  <a:gd name="T7" fmla="*/ 76 h 121"/>
                </a:gdLst>
                <a:ahLst/>
                <a:cxnLst>
                  <a:cxn ang="0">
                    <a:pos x="T0" y="T1"/>
                  </a:cxn>
                  <a:cxn ang="0">
                    <a:pos x="T2" y="T3"/>
                  </a:cxn>
                  <a:cxn ang="0">
                    <a:pos x="T4" y="T5"/>
                  </a:cxn>
                  <a:cxn ang="0">
                    <a:pos x="T6" y="T7"/>
                  </a:cxn>
                </a:cxnLst>
                <a:rect l="0" t="0" r="r" b="b"/>
                <a:pathLst>
                  <a:path w="87" h="121">
                    <a:moveTo>
                      <a:pt x="12" y="76"/>
                    </a:moveTo>
                    <a:cubicBezTo>
                      <a:pt x="0" y="45"/>
                      <a:pt x="16" y="11"/>
                      <a:pt x="46" y="0"/>
                    </a:cubicBezTo>
                    <a:cubicBezTo>
                      <a:pt x="87" y="110"/>
                      <a:pt x="87" y="110"/>
                      <a:pt x="87" y="110"/>
                    </a:cubicBezTo>
                    <a:cubicBezTo>
                      <a:pt x="57" y="121"/>
                      <a:pt x="23" y="106"/>
                      <a:pt x="12" y="76"/>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50" name="任意多边形: 形状 49"/>
              <p:cNvSpPr/>
              <p:nvPr/>
            </p:nvSpPr>
            <p:spPr bwMode="auto">
              <a:xfrm>
                <a:off x="6057088" y="5743689"/>
                <a:ext cx="732283" cy="482641"/>
              </a:xfrm>
              <a:custGeom>
                <a:avLst/>
                <a:gdLst>
                  <a:gd name="T0" fmla="*/ 395 w 409"/>
                  <a:gd name="T1" fmla="*/ 57 h 270"/>
                  <a:gd name="T2" fmla="*/ 352 w 409"/>
                  <a:gd name="T3" fmla="*/ 150 h 270"/>
                  <a:gd name="T4" fmla="*/ 108 w 409"/>
                  <a:gd name="T5" fmla="*/ 256 h 270"/>
                  <a:gd name="T6" fmla="*/ 14 w 409"/>
                  <a:gd name="T7" fmla="*/ 213 h 270"/>
                  <a:gd name="T8" fmla="*/ 14 w 409"/>
                  <a:gd name="T9" fmla="*/ 213 h 270"/>
                  <a:gd name="T10" fmla="*/ 57 w 409"/>
                  <a:gd name="T11" fmla="*/ 120 h 270"/>
                  <a:gd name="T12" fmla="*/ 301 w 409"/>
                  <a:gd name="T13" fmla="*/ 14 h 270"/>
                  <a:gd name="T14" fmla="*/ 395 w 409"/>
                  <a:gd name="T15" fmla="*/ 57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51" name="任意多边形: 形状 50"/>
              <p:cNvSpPr/>
              <p:nvPr/>
            </p:nvSpPr>
            <p:spPr bwMode="auto">
              <a:xfrm>
                <a:off x="6096426" y="5977445"/>
                <a:ext cx="155837" cy="216356"/>
              </a:xfrm>
              <a:custGeom>
                <a:avLst/>
                <a:gdLst>
                  <a:gd name="T0" fmla="*/ 12 w 87"/>
                  <a:gd name="T1" fmla="*/ 75 h 121"/>
                  <a:gd name="T2" fmla="*/ 46 w 87"/>
                  <a:gd name="T3" fmla="*/ 0 h 121"/>
                  <a:gd name="T4" fmla="*/ 87 w 87"/>
                  <a:gd name="T5" fmla="*/ 110 h 121"/>
                  <a:gd name="T6" fmla="*/ 12 w 87"/>
                  <a:gd name="T7" fmla="*/ 75 h 121"/>
                </a:gdLst>
                <a:ahLst/>
                <a:cxnLst>
                  <a:cxn ang="0">
                    <a:pos x="T0" y="T1"/>
                  </a:cxn>
                  <a:cxn ang="0">
                    <a:pos x="T2" y="T3"/>
                  </a:cxn>
                  <a:cxn ang="0">
                    <a:pos x="T4" y="T5"/>
                  </a:cxn>
                  <a:cxn ang="0">
                    <a:pos x="T6" y="T7"/>
                  </a:cxn>
                </a:cxnLst>
                <a:rect l="0" t="0" r="r" b="b"/>
                <a:pathLst>
                  <a:path w="87" h="121">
                    <a:moveTo>
                      <a:pt x="12" y="75"/>
                    </a:moveTo>
                    <a:cubicBezTo>
                      <a:pt x="0" y="45"/>
                      <a:pt x="16" y="11"/>
                      <a:pt x="46" y="0"/>
                    </a:cubicBezTo>
                    <a:cubicBezTo>
                      <a:pt x="87" y="110"/>
                      <a:pt x="87" y="110"/>
                      <a:pt x="87" y="110"/>
                    </a:cubicBezTo>
                    <a:cubicBezTo>
                      <a:pt x="57" y="121"/>
                      <a:pt x="23" y="106"/>
                      <a:pt x="12" y="75"/>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52" name="任意多边形: 形状 51"/>
              <p:cNvSpPr/>
              <p:nvPr/>
            </p:nvSpPr>
            <p:spPr bwMode="auto">
              <a:xfrm>
                <a:off x="5101641" y="2822878"/>
                <a:ext cx="1925269" cy="1924513"/>
              </a:xfrm>
              <a:custGeom>
                <a:avLst/>
                <a:gdLst>
                  <a:gd name="T0" fmla="*/ 538 w 1076"/>
                  <a:gd name="T1" fmla="*/ 1076 h 1076"/>
                  <a:gd name="T2" fmla="*/ 0 w 1076"/>
                  <a:gd name="T3" fmla="*/ 538 h 1076"/>
                  <a:gd name="T4" fmla="*/ 538 w 1076"/>
                  <a:gd name="T5" fmla="*/ 0 h 1076"/>
                  <a:gd name="T6" fmla="*/ 1076 w 1076"/>
                  <a:gd name="T7" fmla="*/ 538 h 1076"/>
                  <a:gd name="T8" fmla="*/ 538 w 1076"/>
                  <a:gd name="T9" fmla="*/ 1076 h 1076"/>
                  <a:gd name="T10" fmla="*/ 538 w 1076"/>
                  <a:gd name="T11" fmla="*/ 80 h 1076"/>
                  <a:gd name="T12" fmla="*/ 80 w 1076"/>
                  <a:gd name="T13" fmla="*/ 538 h 1076"/>
                  <a:gd name="T14" fmla="*/ 538 w 1076"/>
                  <a:gd name="T15" fmla="*/ 996 h 1076"/>
                  <a:gd name="T16" fmla="*/ 996 w 1076"/>
                  <a:gd name="T17" fmla="*/ 538 h 1076"/>
                  <a:gd name="T18" fmla="*/ 538 w 1076"/>
                  <a:gd name="T19" fmla="*/ 8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6" h="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grpSp>
        <p:sp>
          <p:nvSpPr>
            <p:cNvPr id="24" name="文本框 40"/>
            <p:cNvSpPr txBox="1"/>
            <p:nvPr/>
          </p:nvSpPr>
          <p:spPr>
            <a:xfrm>
              <a:off x="4069432" y="2365438"/>
              <a:ext cx="1031557" cy="696754"/>
            </a:xfrm>
            <a:prstGeom prst="rect">
              <a:avLst/>
            </a:prstGeom>
            <a:noFill/>
          </p:spPr>
          <p:txBody>
            <a:bodyPr wrap="none">
              <a:noAutofit/>
            </a:bodyPr>
            <a:lstStyle/>
            <a:p>
              <a:pPr algn="ctr">
                <a:lnSpc>
                  <a:spcPct val="120000"/>
                </a:lnSpc>
              </a:pPr>
              <a:r>
                <a:rPr lang="zh-CN" altLang="en-US" sz="2400" b="1" dirty="0">
                  <a:solidFill>
                    <a:schemeClr val="tx1">
                      <a:lumMod val="75000"/>
                      <a:lumOff val="25000"/>
                    </a:schemeClr>
                  </a:solidFill>
                  <a:latin typeface="微软雅黑" charset="-122"/>
                  <a:ea typeface="微软雅黑" charset="-122"/>
                </a:rPr>
                <a:t>入职</a:t>
              </a:r>
              <a:endParaRPr lang="en-US" altLang="zh-CN" sz="2400" b="1" dirty="0">
                <a:solidFill>
                  <a:schemeClr val="tx1">
                    <a:lumMod val="75000"/>
                    <a:lumOff val="25000"/>
                  </a:schemeClr>
                </a:solidFill>
                <a:latin typeface="微软雅黑" charset="-122"/>
                <a:ea typeface="微软雅黑" charset="-122"/>
              </a:endParaRPr>
            </a:p>
            <a:p>
              <a:pPr algn="ctr">
                <a:lnSpc>
                  <a:spcPct val="120000"/>
                </a:lnSpc>
              </a:pPr>
              <a:r>
                <a:rPr lang="zh-CN" altLang="en-US" sz="2400" b="1" dirty="0">
                  <a:solidFill>
                    <a:schemeClr val="tx1">
                      <a:lumMod val="75000"/>
                      <a:lumOff val="25000"/>
                    </a:schemeClr>
                  </a:solidFill>
                  <a:latin typeface="微软雅黑" charset="-122"/>
                  <a:ea typeface="微软雅黑" charset="-122"/>
                </a:rPr>
                <a:t>培训</a:t>
              </a:r>
              <a:endParaRPr lang="en-US" altLang="zh-CN" sz="2400" b="1" dirty="0">
                <a:solidFill>
                  <a:schemeClr val="tx1">
                    <a:lumMod val="75000"/>
                    <a:lumOff val="25000"/>
                  </a:schemeClr>
                </a:solidFill>
                <a:latin typeface="微软雅黑" charset="-122"/>
                <a:ea typeface="微软雅黑" charset="-122"/>
              </a:endParaRPr>
            </a:p>
            <a:p>
              <a:pPr algn="ctr">
                <a:lnSpc>
                  <a:spcPct val="120000"/>
                </a:lnSpc>
              </a:pPr>
              <a:r>
                <a:rPr lang="zh-CN" altLang="en-US" sz="2400" b="1" dirty="0">
                  <a:solidFill>
                    <a:schemeClr val="tx1">
                      <a:lumMod val="75000"/>
                      <a:lumOff val="25000"/>
                    </a:schemeClr>
                  </a:solidFill>
                  <a:latin typeface="微软雅黑" charset="-122"/>
                  <a:ea typeface="微软雅黑" charset="-122"/>
                </a:rPr>
                <a:t>目的</a:t>
              </a:r>
            </a:p>
          </p:txBody>
        </p:sp>
      </p:grpSp>
      <p:grpSp>
        <p:nvGrpSpPr>
          <p:cNvPr id="8" name="组合 180"/>
          <p:cNvGrpSpPr/>
          <p:nvPr/>
        </p:nvGrpSpPr>
        <p:grpSpPr>
          <a:xfrm>
            <a:off x="506514" y="2142552"/>
            <a:ext cx="11218273" cy="3414828"/>
            <a:chOff x="379435" y="1606914"/>
            <a:chExt cx="8413705" cy="2561121"/>
          </a:xfrm>
        </p:grpSpPr>
        <p:sp>
          <p:nvSpPr>
            <p:cNvPr id="182" name="矩形 181"/>
            <p:cNvSpPr/>
            <p:nvPr/>
          </p:nvSpPr>
          <p:spPr>
            <a:xfrm>
              <a:off x="6673797" y="1836331"/>
              <a:ext cx="1805675"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帮助新员工更快地完成本职工作</a:t>
              </a:r>
            </a:p>
          </p:txBody>
        </p:sp>
        <p:sp>
          <p:nvSpPr>
            <p:cNvPr id="183" name="文本框 22"/>
            <p:cNvSpPr txBox="1"/>
            <p:nvPr/>
          </p:nvSpPr>
          <p:spPr>
            <a:xfrm>
              <a:off x="6674031" y="1606914"/>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dirty="0">
                  <a:solidFill>
                    <a:schemeClr val="tx1">
                      <a:lumMod val="75000"/>
                      <a:lumOff val="25000"/>
                    </a:schemeClr>
                  </a:solidFill>
                  <a:latin typeface="微软雅黑" charset="-122"/>
                  <a:ea typeface="微软雅黑" charset="-122"/>
                </a:rPr>
                <a:t>04</a:t>
              </a:r>
            </a:p>
          </p:txBody>
        </p:sp>
        <p:sp>
          <p:nvSpPr>
            <p:cNvPr id="184" name="矩形 183"/>
            <p:cNvSpPr/>
            <p:nvPr/>
          </p:nvSpPr>
          <p:spPr>
            <a:xfrm>
              <a:off x="6985878" y="2815197"/>
              <a:ext cx="1807262"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减少员工的抱怨</a:t>
              </a:r>
            </a:p>
          </p:txBody>
        </p:sp>
        <p:sp>
          <p:nvSpPr>
            <p:cNvPr id="185" name="文本框 24"/>
            <p:cNvSpPr txBox="1"/>
            <p:nvPr/>
          </p:nvSpPr>
          <p:spPr>
            <a:xfrm>
              <a:off x="6985499" y="2575130"/>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a:solidFill>
                    <a:schemeClr val="tx1">
                      <a:lumMod val="75000"/>
                      <a:lumOff val="25000"/>
                    </a:schemeClr>
                  </a:solidFill>
                  <a:latin typeface="微软雅黑" charset="-122"/>
                  <a:ea typeface="微软雅黑" charset="-122"/>
                </a:rPr>
                <a:t>05</a:t>
              </a:r>
            </a:p>
          </p:txBody>
        </p:sp>
        <p:sp>
          <p:nvSpPr>
            <p:cNvPr id="186" name="矩形 185"/>
            <p:cNvSpPr/>
            <p:nvPr/>
          </p:nvSpPr>
          <p:spPr>
            <a:xfrm>
              <a:off x="6673796" y="3794086"/>
              <a:ext cx="1807262"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让新员工融入企业的文化</a:t>
              </a:r>
            </a:p>
          </p:txBody>
        </p:sp>
        <p:sp>
          <p:nvSpPr>
            <p:cNvPr id="187" name="文本框 26"/>
            <p:cNvSpPr txBox="1"/>
            <p:nvPr/>
          </p:nvSpPr>
          <p:spPr>
            <a:xfrm>
              <a:off x="6674031" y="3540489"/>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a:solidFill>
                    <a:schemeClr val="tx1">
                      <a:lumMod val="75000"/>
                      <a:lumOff val="25000"/>
                    </a:schemeClr>
                  </a:solidFill>
                  <a:latin typeface="微软雅黑" charset="-122"/>
                  <a:ea typeface="微软雅黑" charset="-122"/>
                </a:rPr>
                <a:t>06</a:t>
              </a:r>
            </a:p>
          </p:txBody>
        </p:sp>
        <p:sp>
          <p:nvSpPr>
            <p:cNvPr id="188" name="矩形 187"/>
            <p:cNvSpPr/>
            <p:nvPr/>
          </p:nvSpPr>
          <p:spPr>
            <a:xfrm flipH="1">
              <a:off x="733515" y="1836331"/>
              <a:ext cx="1748199"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b="1" dirty="0">
                  <a:solidFill>
                    <a:schemeClr val="tx1">
                      <a:lumMod val="75000"/>
                      <a:lumOff val="25000"/>
                    </a:schemeClr>
                  </a:solidFill>
                  <a:latin typeface="微软雅黑" charset="-122"/>
                  <a:ea typeface="微软雅黑" charset="-122"/>
                </a:rPr>
                <a:t>降低员工流动率</a:t>
              </a:r>
            </a:p>
          </p:txBody>
        </p:sp>
        <p:sp>
          <p:nvSpPr>
            <p:cNvPr id="189" name="文本框 28"/>
            <p:cNvSpPr txBox="1"/>
            <p:nvPr/>
          </p:nvSpPr>
          <p:spPr>
            <a:xfrm flipH="1">
              <a:off x="1112384" y="1628342"/>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dirty="0">
                  <a:solidFill>
                    <a:schemeClr val="tx1">
                      <a:lumMod val="75000"/>
                      <a:lumOff val="25000"/>
                    </a:schemeClr>
                  </a:solidFill>
                  <a:latin typeface="微软雅黑" charset="-122"/>
                  <a:ea typeface="微软雅黑" charset="-122"/>
                </a:rPr>
                <a:t>01</a:t>
              </a:r>
            </a:p>
          </p:txBody>
        </p:sp>
        <p:sp>
          <p:nvSpPr>
            <p:cNvPr id="190" name="矩形 189"/>
            <p:cNvSpPr/>
            <p:nvPr/>
          </p:nvSpPr>
          <p:spPr>
            <a:xfrm flipH="1">
              <a:off x="379435" y="2782923"/>
              <a:ext cx="1748199" cy="36082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b="1" dirty="0">
                  <a:solidFill>
                    <a:schemeClr val="tx1">
                      <a:lumMod val="75000"/>
                      <a:lumOff val="25000"/>
                    </a:schemeClr>
                  </a:solidFill>
                  <a:latin typeface="微软雅黑" charset="-122"/>
                  <a:ea typeface="微软雅黑" charset="-122"/>
                </a:rPr>
                <a:t>让员工尽快适应工作</a:t>
              </a:r>
            </a:p>
          </p:txBody>
        </p:sp>
        <p:sp>
          <p:nvSpPr>
            <p:cNvPr id="191" name="文本框 30"/>
            <p:cNvSpPr txBox="1"/>
            <p:nvPr/>
          </p:nvSpPr>
          <p:spPr>
            <a:xfrm flipH="1">
              <a:off x="758530" y="2575127"/>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a:solidFill>
                    <a:schemeClr val="tx1">
                      <a:lumMod val="75000"/>
                      <a:lumOff val="25000"/>
                    </a:schemeClr>
                  </a:solidFill>
                  <a:latin typeface="微软雅黑" charset="-122"/>
                  <a:ea typeface="微软雅黑" charset="-122"/>
                </a:rPr>
                <a:t>02</a:t>
              </a:r>
            </a:p>
          </p:txBody>
        </p:sp>
        <p:sp>
          <p:nvSpPr>
            <p:cNvPr id="192" name="矩形 191"/>
            <p:cNvSpPr/>
            <p:nvPr/>
          </p:nvSpPr>
          <p:spPr>
            <a:xfrm flipH="1">
              <a:off x="733515" y="3769881"/>
              <a:ext cx="1748199" cy="36082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b="1" dirty="0">
                  <a:solidFill>
                    <a:schemeClr val="tx1">
                      <a:lumMod val="75000"/>
                      <a:lumOff val="25000"/>
                    </a:schemeClr>
                  </a:solidFill>
                  <a:latin typeface="微软雅黑" charset="-122"/>
                  <a:ea typeface="微软雅黑" charset="-122"/>
                </a:rPr>
                <a:t>展现清晰的岗位职责及组织对个人的期望</a:t>
              </a:r>
            </a:p>
          </p:txBody>
        </p:sp>
        <p:sp>
          <p:nvSpPr>
            <p:cNvPr id="193" name="文本框 32"/>
            <p:cNvSpPr txBox="1"/>
            <p:nvPr/>
          </p:nvSpPr>
          <p:spPr>
            <a:xfrm flipH="1">
              <a:off x="1112384" y="3555726"/>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a:solidFill>
                    <a:schemeClr val="tx1">
                      <a:lumMod val="75000"/>
                      <a:lumOff val="25000"/>
                    </a:schemeClr>
                  </a:solidFill>
                  <a:latin typeface="微软雅黑" charset="-122"/>
                  <a:ea typeface="微软雅黑" charset="-122"/>
                </a:rPr>
                <a:t>03</a:t>
              </a:r>
            </a:p>
          </p:txBody>
        </p:sp>
        <p:cxnSp>
          <p:nvCxnSpPr>
            <p:cNvPr id="194" name="直接连接符 193"/>
            <p:cNvCxnSpPr/>
            <p:nvPr/>
          </p:nvCxnSpPr>
          <p:spPr>
            <a:xfrm flipH="1">
              <a:off x="2309862" y="2821885"/>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flipH="1">
              <a:off x="2677030" y="3813843"/>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a:off x="2677030" y="1885104"/>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6398940" y="2821885"/>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6031772" y="3813843"/>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6031772" y="1885104"/>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0" name="任意多边形: 形状 199"/>
            <p:cNvSpPr/>
            <p:nvPr/>
          </p:nvSpPr>
          <p:spPr bwMode="auto">
            <a:xfrm>
              <a:off x="5188380" y="1709404"/>
              <a:ext cx="554648" cy="554152"/>
            </a:xfrm>
            <a:custGeom>
              <a:avLst/>
              <a:gdLst>
                <a:gd name="T0" fmla="*/ 390 w 474"/>
                <a:gd name="T1" fmla="*/ 390 h 474"/>
                <a:gd name="T2" fmla="*/ 84 w 474"/>
                <a:gd name="T3" fmla="*/ 390 h 474"/>
                <a:gd name="T4" fmla="*/ 84 w 474"/>
                <a:gd name="T5" fmla="*/ 84 h 474"/>
                <a:gd name="T6" fmla="*/ 390 w 474"/>
                <a:gd name="T7" fmla="*/ 84 h 474"/>
                <a:gd name="T8" fmla="*/ 390 w 474"/>
                <a:gd name="T9" fmla="*/ 390 h 474"/>
              </a:gdLst>
              <a:ahLst/>
              <a:cxnLst>
                <a:cxn ang="0">
                  <a:pos x="T0" y="T1"/>
                </a:cxn>
                <a:cxn ang="0">
                  <a:pos x="T2" y="T3"/>
                </a:cxn>
                <a:cxn ang="0">
                  <a:pos x="T4" y="T5"/>
                </a:cxn>
                <a:cxn ang="0">
                  <a:pos x="T6" y="T7"/>
                </a:cxn>
                <a:cxn ang="0">
                  <a:pos x="T8" y="T9"/>
                </a:cxn>
              </a:cxnLst>
              <a:rect l="0" t="0" r="r" b="b"/>
              <a:pathLst>
                <a:path w="474" h="474">
                  <a:moveTo>
                    <a:pt x="390" y="390"/>
                  </a:moveTo>
                  <a:cubicBezTo>
                    <a:pt x="306" y="474"/>
                    <a:pt x="169" y="474"/>
                    <a:pt x="84" y="390"/>
                  </a:cubicBezTo>
                  <a:cubicBezTo>
                    <a:pt x="0" y="305"/>
                    <a:pt x="0" y="168"/>
                    <a:pt x="84" y="84"/>
                  </a:cubicBezTo>
                  <a:cubicBezTo>
                    <a:pt x="169" y="0"/>
                    <a:pt x="306" y="0"/>
                    <a:pt x="390" y="84"/>
                  </a:cubicBezTo>
                  <a:cubicBezTo>
                    <a:pt x="474" y="168"/>
                    <a:pt x="474" y="305"/>
                    <a:pt x="390"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1" name="任意多边形: 形状 200"/>
            <p:cNvSpPr/>
            <p:nvPr/>
          </p:nvSpPr>
          <p:spPr bwMode="auto">
            <a:xfrm>
              <a:off x="5370357" y="1897224"/>
              <a:ext cx="190692" cy="178511"/>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2" name="任意多边形: 形状 201"/>
            <p:cNvSpPr/>
            <p:nvPr/>
          </p:nvSpPr>
          <p:spPr bwMode="auto">
            <a:xfrm>
              <a:off x="3400932" y="3496234"/>
              <a:ext cx="554153" cy="554152"/>
            </a:xfrm>
            <a:custGeom>
              <a:avLst/>
              <a:gdLst>
                <a:gd name="T0" fmla="*/ 84 w 474"/>
                <a:gd name="T1" fmla="*/ 84 h 474"/>
                <a:gd name="T2" fmla="*/ 390 w 474"/>
                <a:gd name="T3" fmla="*/ 84 h 474"/>
                <a:gd name="T4" fmla="*/ 390 w 474"/>
                <a:gd name="T5" fmla="*/ 390 h 474"/>
                <a:gd name="T6" fmla="*/ 84 w 474"/>
                <a:gd name="T7" fmla="*/ 390 h 474"/>
                <a:gd name="T8" fmla="*/ 84 w 474"/>
                <a:gd name="T9" fmla="*/ 84 h 474"/>
              </a:gdLst>
              <a:ahLst/>
              <a:cxnLst>
                <a:cxn ang="0">
                  <a:pos x="T0" y="T1"/>
                </a:cxn>
                <a:cxn ang="0">
                  <a:pos x="T2" y="T3"/>
                </a:cxn>
                <a:cxn ang="0">
                  <a:pos x="T4" y="T5"/>
                </a:cxn>
                <a:cxn ang="0">
                  <a:pos x="T6" y="T7"/>
                </a:cxn>
                <a:cxn ang="0">
                  <a:pos x="T8" y="T9"/>
                </a:cxn>
              </a:cxnLst>
              <a:rect l="0" t="0" r="r" b="b"/>
              <a:pathLst>
                <a:path w="474" h="474">
                  <a:moveTo>
                    <a:pt x="84" y="84"/>
                  </a:moveTo>
                  <a:cubicBezTo>
                    <a:pt x="168" y="0"/>
                    <a:pt x="305" y="0"/>
                    <a:pt x="390" y="84"/>
                  </a:cubicBezTo>
                  <a:cubicBezTo>
                    <a:pt x="474" y="169"/>
                    <a:pt x="474" y="306"/>
                    <a:pt x="390" y="390"/>
                  </a:cubicBezTo>
                  <a:cubicBezTo>
                    <a:pt x="305" y="474"/>
                    <a:pt x="168" y="474"/>
                    <a:pt x="84" y="390"/>
                  </a:cubicBezTo>
                  <a:cubicBezTo>
                    <a:pt x="0" y="306"/>
                    <a:pt x="0" y="169"/>
                    <a:pt x="84" y="8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1">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3" name="椭圆 202"/>
            <p:cNvSpPr/>
            <p:nvPr/>
          </p:nvSpPr>
          <p:spPr bwMode="auto">
            <a:xfrm>
              <a:off x="5584056" y="2627535"/>
              <a:ext cx="505214" cy="504719"/>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6">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4" name="任意多边形: 形状 203"/>
            <p:cNvSpPr/>
            <p:nvPr/>
          </p:nvSpPr>
          <p:spPr bwMode="auto">
            <a:xfrm>
              <a:off x="3620005" y="3677964"/>
              <a:ext cx="116008" cy="190692"/>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5" name="任意多边形: 形状 204"/>
            <p:cNvSpPr/>
            <p:nvPr/>
          </p:nvSpPr>
          <p:spPr bwMode="auto">
            <a:xfrm>
              <a:off x="5741317" y="2802797"/>
              <a:ext cx="190692" cy="154195"/>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6" name="任意多边形: 形状 205"/>
            <p:cNvSpPr/>
            <p:nvPr/>
          </p:nvSpPr>
          <p:spPr bwMode="auto">
            <a:xfrm>
              <a:off x="3400932" y="1709404"/>
              <a:ext cx="554153" cy="554152"/>
            </a:xfrm>
            <a:custGeom>
              <a:avLst/>
              <a:gdLst>
                <a:gd name="T0" fmla="*/ 390 w 474"/>
                <a:gd name="T1" fmla="*/ 84 h 474"/>
                <a:gd name="T2" fmla="*/ 390 w 474"/>
                <a:gd name="T3" fmla="*/ 390 h 474"/>
                <a:gd name="T4" fmla="*/ 84 w 474"/>
                <a:gd name="T5" fmla="*/ 390 h 474"/>
                <a:gd name="T6" fmla="*/ 84 w 474"/>
                <a:gd name="T7" fmla="*/ 84 h 474"/>
                <a:gd name="T8" fmla="*/ 390 w 474"/>
                <a:gd name="T9" fmla="*/ 84 h 474"/>
              </a:gdLst>
              <a:ahLst/>
              <a:cxnLst>
                <a:cxn ang="0">
                  <a:pos x="T0" y="T1"/>
                </a:cxn>
                <a:cxn ang="0">
                  <a:pos x="T2" y="T3"/>
                </a:cxn>
                <a:cxn ang="0">
                  <a:pos x="T4" y="T5"/>
                </a:cxn>
                <a:cxn ang="0">
                  <a:pos x="T6" y="T7"/>
                </a:cxn>
                <a:cxn ang="0">
                  <a:pos x="T8" y="T9"/>
                </a:cxn>
              </a:cxnLst>
              <a:rect l="0" t="0" r="r" b="b"/>
              <a:pathLst>
                <a:path w="474" h="474">
                  <a:moveTo>
                    <a:pt x="390" y="84"/>
                  </a:moveTo>
                  <a:cubicBezTo>
                    <a:pt x="474" y="168"/>
                    <a:pt x="474" y="305"/>
                    <a:pt x="390" y="390"/>
                  </a:cubicBezTo>
                  <a:cubicBezTo>
                    <a:pt x="305" y="474"/>
                    <a:pt x="168" y="474"/>
                    <a:pt x="84" y="390"/>
                  </a:cubicBezTo>
                  <a:cubicBezTo>
                    <a:pt x="0" y="305"/>
                    <a:pt x="0" y="168"/>
                    <a:pt x="84" y="84"/>
                  </a:cubicBezTo>
                  <a:cubicBezTo>
                    <a:pt x="168" y="0"/>
                    <a:pt x="305" y="0"/>
                    <a:pt x="390" y="8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3">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7" name="椭圆 206"/>
            <p:cNvSpPr/>
            <p:nvPr/>
          </p:nvSpPr>
          <p:spPr bwMode="auto">
            <a:xfrm>
              <a:off x="3054729" y="2627535"/>
              <a:ext cx="505214" cy="504719"/>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2">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solidFill>
                  <a:schemeClr val="tx1">
                    <a:lumMod val="75000"/>
                    <a:lumOff val="25000"/>
                  </a:schemeClr>
                </a:solidFill>
                <a:latin typeface="微软雅黑" charset="-122"/>
                <a:ea typeface="微软雅黑" charset="-122"/>
              </a:endParaRPr>
            </a:p>
          </p:txBody>
        </p:sp>
        <p:sp>
          <p:nvSpPr>
            <p:cNvPr id="208" name="任意多边形: 形状 207"/>
            <p:cNvSpPr/>
            <p:nvPr/>
          </p:nvSpPr>
          <p:spPr bwMode="auto">
            <a:xfrm>
              <a:off x="5188380" y="3496234"/>
              <a:ext cx="554648" cy="554152"/>
            </a:xfrm>
            <a:custGeom>
              <a:avLst/>
              <a:gdLst>
                <a:gd name="T0" fmla="*/ 84 w 474"/>
                <a:gd name="T1" fmla="*/ 390 h 474"/>
                <a:gd name="T2" fmla="*/ 84 w 474"/>
                <a:gd name="T3" fmla="*/ 84 h 474"/>
                <a:gd name="T4" fmla="*/ 390 w 474"/>
                <a:gd name="T5" fmla="*/ 84 h 474"/>
                <a:gd name="T6" fmla="*/ 390 w 474"/>
                <a:gd name="T7" fmla="*/ 390 h 474"/>
                <a:gd name="T8" fmla="*/ 84 w 474"/>
                <a:gd name="T9" fmla="*/ 390 h 474"/>
              </a:gdLst>
              <a:ahLst/>
              <a:cxnLst>
                <a:cxn ang="0">
                  <a:pos x="T0" y="T1"/>
                </a:cxn>
                <a:cxn ang="0">
                  <a:pos x="T2" y="T3"/>
                </a:cxn>
                <a:cxn ang="0">
                  <a:pos x="T4" y="T5"/>
                </a:cxn>
                <a:cxn ang="0">
                  <a:pos x="T6" y="T7"/>
                </a:cxn>
                <a:cxn ang="0">
                  <a:pos x="T8" y="T9"/>
                </a:cxn>
              </a:cxnLst>
              <a:rect l="0" t="0" r="r" b="b"/>
              <a:pathLst>
                <a:path w="474" h="474">
                  <a:moveTo>
                    <a:pt x="84" y="390"/>
                  </a:moveTo>
                  <a:cubicBezTo>
                    <a:pt x="0" y="306"/>
                    <a:pt x="0" y="169"/>
                    <a:pt x="84" y="84"/>
                  </a:cubicBezTo>
                  <a:cubicBezTo>
                    <a:pt x="169" y="0"/>
                    <a:pt x="306" y="0"/>
                    <a:pt x="390" y="84"/>
                  </a:cubicBezTo>
                  <a:cubicBezTo>
                    <a:pt x="474" y="169"/>
                    <a:pt x="474" y="306"/>
                    <a:pt x="390" y="390"/>
                  </a:cubicBezTo>
                  <a:cubicBezTo>
                    <a:pt x="306" y="474"/>
                    <a:pt x="169" y="474"/>
                    <a:pt x="84"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9" name="任意多边形: 形状 208"/>
            <p:cNvSpPr/>
            <p:nvPr/>
          </p:nvSpPr>
          <p:spPr bwMode="auto">
            <a:xfrm>
              <a:off x="3597854" y="1891297"/>
              <a:ext cx="160308" cy="190367"/>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10" name="任意多边形: 形状 209"/>
            <p:cNvSpPr/>
            <p:nvPr/>
          </p:nvSpPr>
          <p:spPr bwMode="auto">
            <a:xfrm>
              <a:off x="5370357" y="3684231"/>
              <a:ext cx="190692" cy="1781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11" name="任意多边形: 形状 210"/>
            <p:cNvSpPr/>
            <p:nvPr/>
          </p:nvSpPr>
          <p:spPr bwMode="auto">
            <a:xfrm>
              <a:off x="3214827" y="2777685"/>
              <a:ext cx="190692" cy="188867"/>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grpSp>
      <p:sp>
        <p:nvSpPr>
          <p:cNvPr id="62" name="任意多边形: 形状 207"/>
          <p:cNvSpPr/>
          <p:nvPr/>
        </p:nvSpPr>
        <p:spPr bwMode="auto">
          <a:xfrm>
            <a:off x="5736892" y="1705086"/>
            <a:ext cx="739531" cy="738869"/>
          </a:xfrm>
          <a:custGeom>
            <a:avLst/>
            <a:gdLst>
              <a:gd name="T0" fmla="*/ 84 w 474"/>
              <a:gd name="T1" fmla="*/ 390 h 474"/>
              <a:gd name="T2" fmla="*/ 84 w 474"/>
              <a:gd name="T3" fmla="*/ 84 h 474"/>
              <a:gd name="T4" fmla="*/ 390 w 474"/>
              <a:gd name="T5" fmla="*/ 84 h 474"/>
              <a:gd name="T6" fmla="*/ 390 w 474"/>
              <a:gd name="T7" fmla="*/ 390 h 474"/>
              <a:gd name="T8" fmla="*/ 84 w 474"/>
              <a:gd name="T9" fmla="*/ 390 h 474"/>
            </a:gdLst>
            <a:ahLst/>
            <a:cxnLst>
              <a:cxn ang="0">
                <a:pos x="T0" y="T1"/>
              </a:cxn>
              <a:cxn ang="0">
                <a:pos x="T2" y="T3"/>
              </a:cxn>
              <a:cxn ang="0">
                <a:pos x="T4" y="T5"/>
              </a:cxn>
              <a:cxn ang="0">
                <a:pos x="T6" y="T7"/>
              </a:cxn>
              <a:cxn ang="0">
                <a:pos x="T8" y="T9"/>
              </a:cxn>
            </a:cxnLst>
            <a:rect l="0" t="0" r="r" b="b"/>
            <a:pathLst>
              <a:path w="474" h="474">
                <a:moveTo>
                  <a:pt x="84" y="390"/>
                </a:moveTo>
                <a:cubicBezTo>
                  <a:pt x="0" y="306"/>
                  <a:pt x="0" y="169"/>
                  <a:pt x="84" y="84"/>
                </a:cubicBezTo>
                <a:cubicBezTo>
                  <a:pt x="169" y="0"/>
                  <a:pt x="306" y="0"/>
                  <a:pt x="390" y="84"/>
                </a:cubicBezTo>
                <a:cubicBezTo>
                  <a:pt x="474" y="169"/>
                  <a:pt x="474" y="306"/>
                  <a:pt x="390" y="390"/>
                </a:cubicBezTo>
                <a:cubicBezTo>
                  <a:pt x="306" y="474"/>
                  <a:pt x="169" y="474"/>
                  <a:pt x="84"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63" name="任意多边形: 形状 209"/>
          <p:cNvSpPr/>
          <p:nvPr/>
        </p:nvSpPr>
        <p:spPr bwMode="auto">
          <a:xfrm>
            <a:off x="5968772" y="1966505"/>
            <a:ext cx="254256" cy="237544"/>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grpSp>
        <p:nvGrpSpPr>
          <p:cNvPr id="2" name="组合 1"/>
          <p:cNvGrpSpPr/>
          <p:nvPr/>
        </p:nvGrpSpPr>
        <p:grpSpPr>
          <a:xfrm>
            <a:off x="3707023" y="1676688"/>
            <a:ext cx="4425282" cy="3404387"/>
            <a:chOff x="2795954" y="1386612"/>
            <a:chExt cx="3318961" cy="2553290"/>
          </a:xfrm>
        </p:grpSpPr>
        <p:grpSp>
          <p:nvGrpSpPr>
            <p:cNvPr id="4" name="Group 10"/>
            <p:cNvGrpSpPr/>
            <p:nvPr/>
          </p:nvGrpSpPr>
          <p:grpSpPr>
            <a:xfrm>
              <a:off x="3077505" y="1386612"/>
              <a:ext cx="2961816" cy="2553290"/>
              <a:chOff x="3201302" y="899607"/>
              <a:chExt cx="5868190" cy="5058785"/>
            </a:xfrm>
          </p:grpSpPr>
          <p:sp>
            <p:nvSpPr>
              <p:cNvPr id="36" name="Hexagon 23"/>
              <p:cNvSpPr/>
              <p:nvPr/>
            </p:nvSpPr>
            <p:spPr>
              <a:xfrm>
                <a:off x="3201302" y="899607"/>
                <a:ext cx="5868190" cy="5058785"/>
              </a:xfrm>
              <a:prstGeom prst="hexagon">
                <a:avLst/>
              </a:prstGeom>
              <a:gradFill>
                <a:gsLst>
                  <a:gs pos="0">
                    <a:schemeClr val="bg1">
                      <a:lumMod val="50000"/>
                    </a:schemeClr>
                  </a:gs>
                  <a:gs pos="100000">
                    <a:schemeClr val="bg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37" name="Hexagon 24"/>
              <p:cNvSpPr/>
              <p:nvPr/>
            </p:nvSpPr>
            <p:spPr>
              <a:xfrm>
                <a:off x="3261655" y="954122"/>
                <a:ext cx="5741712" cy="4949753"/>
              </a:xfrm>
              <a:prstGeom prst="hexagon">
                <a:avLst/>
              </a:prstGeom>
              <a:solidFill>
                <a:srgbClr val="37415C"/>
              </a:solidFill>
              <a:ln>
                <a:noFill/>
              </a:ln>
              <a:effectLst>
                <a:innerShdw blurRad="2794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38" name="Hexagon 25"/>
              <p:cNvSpPr/>
              <p:nvPr/>
            </p:nvSpPr>
            <p:spPr>
              <a:xfrm>
                <a:off x="3835952" y="1449206"/>
                <a:ext cx="4593122" cy="395958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grpSp>
            <p:nvGrpSpPr>
              <p:cNvPr id="7" name="Group 26"/>
              <p:cNvGrpSpPr/>
              <p:nvPr/>
            </p:nvGrpSpPr>
            <p:grpSpPr>
              <a:xfrm>
                <a:off x="4456573" y="1977072"/>
                <a:ext cx="3351879" cy="2889551"/>
                <a:chOff x="6542627" y="2673048"/>
                <a:chExt cx="3351879" cy="2889551"/>
              </a:xfrm>
            </p:grpSpPr>
            <p:sp>
              <p:nvSpPr>
                <p:cNvPr id="51" name="Hexagon 38"/>
                <p:cNvSpPr/>
                <p:nvPr/>
              </p:nvSpPr>
              <p:spPr>
                <a:xfrm>
                  <a:off x="6542627" y="2673048"/>
                  <a:ext cx="3351879" cy="2889551"/>
                </a:xfrm>
                <a:prstGeom prst="hexagon">
                  <a:avLst/>
                </a:prstGeom>
                <a:gradFill flip="none" rotWithShape="1">
                  <a:gsLst>
                    <a:gs pos="0">
                      <a:schemeClr val="bg1">
                        <a:lumMod val="7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2" name="Hexagon 39"/>
                <p:cNvSpPr/>
                <p:nvPr/>
              </p:nvSpPr>
              <p:spPr>
                <a:xfrm>
                  <a:off x="6590331" y="2714174"/>
                  <a:ext cx="3256469" cy="2807303"/>
                </a:xfrm>
                <a:prstGeom prst="hexagon">
                  <a:avLst/>
                </a:prstGeom>
                <a:gradFill flip="none" rotWithShape="1">
                  <a:gsLst>
                    <a:gs pos="0">
                      <a:schemeClr val="bg1"/>
                    </a:gs>
                    <a:gs pos="100000">
                      <a:srgbClr val="BABAB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40" name="Freeform: Shape 27"/>
              <p:cNvSpPr/>
              <p:nvPr/>
            </p:nvSpPr>
            <p:spPr>
              <a:xfrm>
                <a:off x="4826000" y="4866622"/>
                <a:ext cx="2609850" cy="542172"/>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1" name="Freeform: Shape 28"/>
              <p:cNvSpPr/>
              <p:nvPr/>
            </p:nvSpPr>
            <p:spPr>
              <a:xfrm rot="10800000">
                <a:off x="4827588" y="1449203"/>
                <a:ext cx="2609850" cy="535020"/>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solidFill>
                <a:srgbClr val="3741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2" name="Freeform: Shape 29"/>
              <p:cNvSpPr/>
              <p:nvPr/>
            </p:nvSpPr>
            <p:spPr>
              <a:xfrm rot="17784389">
                <a:off x="6571574" y="4011542"/>
                <a:ext cx="2221547" cy="566920"/>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5917" h="526131">
                    <a:moveTo>
                      <a:pt x="373820" y="3099"/>
                    </a:moveTo>
                    <a:lnTo>
                      <a:pt x="2225147" y="0"/>
                    </a:lnTo>
                    <a:lnTo>
                      <a:pt x="2555917" y="526131"/>
                    </a:lnTo>
                    <a:lnTo>
                      <a:pt x="-1" y="519334"/>
                    </a:lnTo>
                    <a:lnTo>
                      <a:pt x="373820" y="3099"/>
                    </a:lnTo>
                    <a:close/>
                  </a:path>
                </a:pathLst>
              </a:custGeom>
              <a:solidFill>
                <a:srgbClr val="3741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3" name="Freeform: Shape 30"/>
              <p:cNvSpPr/>
              <p:nvPr/>
            </p:nvSpPr>
            <p:spPr>
              <a:xfrm rot="3802620">
                <a:off x="3469479" y="4015237"/>
                <a:ext cx="2218358" cy="558429"/>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37069 w 2555918"/>
                  <a:gd name="connsiteY0-162" fmla="*/ 0 h 528004"/>
                  <a:gd name="connsiteX1-163" fmla="*/ 2225148 w 2555918"/>
                  <a:gd name="connsiteY1-164" fmla="*/ 1873 h 528004"/>
                  <a:gd name="connsiteX2-165" fmla="*/ 2555918 w 2555918"/>
                  <a:gd name="connsiteY2-166" fmla="*/ 528004 h 528004"/>
                  <a:gd name="connsiteX3-167" fmla="*/ 0 w 2555918"/>
                  <a:gd name="connsiteY3-168" fmla="*/ 521207 h 528004"/>
                  <a:gd name="connsiteX4-169" fmla="*/ 337069 w 2555918"/>
                  <a:gd name="connsiteY4-170" fmla="*/ 0 h 528004"/>
                  <a:gd name="connsiteX0-171" fmla="*/ 327265 w 2546114"/>
                  <a:gd name="connsiteY0-172" fmla="*/ 0 h 528004"/>
                  <a:gd name="connsiteX1-173" fmla="*/ 2215344 w 2546114"/>
                  <a:gd name="connsiteY1-174" fmla="*/ 1873 h 528004"/>
                  <a:gd name="connsiteX2-175" fmla="*/ 2546114 w 2546114"/>
                  <a:gd name="connsiteY2-176" fmla="*/ 528004 h 528004"/>
                  <a:gd name="connsiteX3-177" fmla="*/ 0 w 2546114"/>
                  <a:gd name="connsiteY3-178" fmla="*/ 520226 h 528004"/>
                  <a:gd name="connsiteX4-179" fmla="*/ 327265 w 2546114"/>
                  <a:gd name="connsiteY4-180" fmla="*/ 0 h 528004"/>
                  <a:gd name="connsiteX0-181" fmla="*/ 322366 w 2541215"/>
                  <a:gd name="connsiteY0-182" fmla="*/ 0 h 528004"/>
                  <a:gd name="connsiteX1-183" fmla="*/ 2210445 w 2541215"/>
                  <a:gd name="connsiteY1-184" fmla="*/ 1873 h 528004"/>
                  <a:gd name="connsiteX2-185" fmla="*/ 2541215 w 2541215"/>
                  <a:gd name="connsiteY2-186" fmla="*/ 528004 h 528004"/>
                  <a:gd name="connsiteX3-187" fmla="*/ 0 w 2541215"/>
                  <a:gd name="connsiteY3-188" fmla="*/ 522206 h 528004"/>
                  <a:gd name="connsiteX4-189" fmla="*/ 322366 w 2541215"/>
                  <a:gd name="connsiteY4-190" fmla="*/ 0 h 528004"/>
                  <a:gd name="connsiteX0-191" fmla="*/ 322366 w 2541215"/>
                  <a:gd name="connsiteY0-192" fmla="*/ 0 h 528004"/>
                  <a:gd name="connsiteX1-193" fmla="*/ 2179816 w 2541215"/>
                  <a:gd name="connsiteY1-194" fmla="*/ 1848 h 528004"/>
                  <a:gd name="connsiteX2-195" fmla="*/ 2541215 w 2541215"/>
                  <a:gd name="connsiteY2-196" fmla="*/ 528004 h 528004"/>
                  <a:gd name="connsiteX3-197" fmla="*/ 0 w 2541215"/>
                  <a:gd name="connsiteY3-198" fmla="*/ 522206 h 528004"/>
                  <a:gd name="connsiteX4-199" fmla="*/ 322366 w 2541215"/>
                  <a:gd name="connsiteY4-200" fmla="*/ 0 h 528004"/>
                  <a:gd name="connsiteX0-201" fmla="*/ 322366 w 2555935"/>
                  <a:gd name="connsiteY0-202" fmla="*/ 0 h 522206"/>
                  <a:gd name="connsiteX1-203" fmla="*/ 2179816 w 2555935"/>
                  <a:gd name="connsiteY1-204" fmla="*/ 1848 h 522206"/>
                  <a:gd name="connsiteX2-205" fmla="*/ 2555935 w 2555935"/>
                  <a:gd name="connsiteY2-206" fmla="*/ 514180 h 522206"/>
                  <a:gd name="connsiteX3-207" fmla="*/ 0 w 2555935"/>
                  <a:gd name="connsiteY3-208" fmla="*/ 522206 h 522206"/>
                  <a:gd name="connsiteX4-209" fmla="*/ 322366 w 2555935"/>
                  <a:gd name="connsiteY4-210" fmla="*/ 0 h 522206"/>
                  <a:gd name="connsiteX0-211" fmla="*/ 322366 w 2555935"/>
                  <a:gd name="connsiteY0-212" fmla="*/ 0 h 522206"/>
                  <a:gd name="connsiteX1-213" fmla="*/ 2183493 w 2555935"/>
                  <a:gd name="connsiteY1-214" fmla="*/ 862 h 522206"/>
                  <a:gd name="connsiteX2-215" fmla="*/ 2555935 w 2555935"/>
                  <a:gd name="connsiteY2-216" fmla="*/ 514180 h 522206"/>
                  <a:gd name="connsiteX3-217" fmla="*/ 0 w 2555935"/>
                  <a:gd name="connsiteY3-218" fmla="*/ 522206 h 522206"/>
                  <a:gd name="connsiteX4-219" fmla="*/ 322366 w 2555935"/>
                  <a:gd name="connsiteY4-220" fmla="*/ 0 h 522206"/>
                  <a:gd name="connsiteX0-221" fmla="*/ 322366 w 2559599"/>
                  <a:gd name="connsiteY0-222" fmla="*/ 0 h 523253"/>
                  <a:gd name="connsiteX1-223" fmla="*/ 2183493 w 2559599"/>
                  <a:gd name="connsiteY1-224" fmla="*/ 862 h 523253"/>
                  <a:gd name="connsiteX2-225" fmla="*/ 2559599 w 2559599"/>
                  <a:gd name="connsiteY2-226" fmla="*/ 523253 h 523253"/>
                  <a:gd name="connsiteX3-227" fmla="*/ 0 w 2559599"/>
                  <a:gd name="connsiteY3-228" fmla="*/ 522206 h 523253"/>
                  <a:gd name="connsiteX4-229" fmla="*/ 322366 w 2559599"/>
                  <a:gd name="connsiteY4-230" fmla="*/ 0 h 523253"/>
                  <a:gd name="connsiteX0-231" fmla="*/ 322366 w 2548575"/>
                  <a:gd name="connsiteY0-232" fmla="*/ 0 h 522206"/>
                  <a:gd name="connsiteX1-233" fmla="*/ 2183493 w 2548575"/>
                  <a:gd name="connsiteY1-234" fmla="*/ 862 h 522206"/>
                  <a:gd name="connsiteX2-235" fmla="*/ 2548575 w 2548575"/>
                  <a:gd name="connsiteY2-236" fmla="*/ 521228 h 522206"/>
                  <a:gd name="connsiteX3-237" fmla="*/ 0 w 2548575"/>
                  <a:gd name="connsiteY3-238" fmla="*/ 522206 h 522206"/>
                  <a:gd name="connsiteX4-239" fmla="*/ 322366 w 2548575"/>
                  <a:gd name="connsiteY4-240" fmla="*/ 0 h 522206"/>
                  <a:gd name="connsiteX0-241" fmla="*/ 322366 w 2552247"/>
                  <a:gd name="connsiteY0-242" fmla="*/ 0 h 525262"/>
                  <a:gd name="connsiteX1-243" fmla="*/ 2183493 w 2552247"/>
                  <a:gd name="connsiteY1-244" fmla="*/ 862 h 525262"/>
                  <a:gd name="connsiteX2-245" fmla="*/ 2552247 w 2552247"/>
                  <a:gd name="connsiteY2-246" fmla="*/ 525262 h 525262"/>
                  <a:gd name="connsiteX3-247" fmla="*/ 0 w 2552247"/>
                  <a:gd name="connsiteY3-248" fmla="*/ 522206 h 525262"/>
                  <a:gd name="connsiteX4-249" fmla="*/ 322366 w 2552247"/>
                  <a:gd name="connsiteY4-250" fmla="*/ 0 h 5252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247" h="525262">
                    <a:moveTo>
                      <a:pt x="322366" y="0"/>
                    </a:moveTo>
                    <a:lnTo>
                      <a:pt x="2183493" y="862"/>
                    </a:lnTo>
                    <a:lnTo>
                      <a:pt x="2552247" y="525262"/>
                    </a:lnTo>
                    <a:lnTo>
                      <a:pt x="0" y="522206"/>
                    </a:lnTo>
                    <a:lnTo>
                      <a:pt x="322366" y="0"/>
                    </a:lnTo>
                    <a:close/>
                  </a:path>
                </a:pathLst>
              </a:custGeom>
              <a:solidFill>
                <a:srgbClr val="3741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4" name="Freeform: Shape 31"/>
              <p:cNvSpPr/>
              <p:nvPr/>
            </p:nvSpPr>
            <p:spPr>
              <a:xfrm rot="14644702">
                <a:off x="6575886" y="2270565"/>
                <a:ext cx="2231104" cy="575834"/>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66913" h="537441">
                    <a:moveTo>
                      <a:pt x="327827" y="3173"/>
                    </a:moveTo>
                    <a:lnTo>
                      <a:pt x="2187322" y="0"/>
                    </a:lnTo>
                    <a:lnTo>
                      <a:pt x="2566913" y="512510"/>
                    </a:lnTo>
                    <a:lnTo>
                      <a:pt x="0" y="537441"/>
                    </a:lnTo>
                    <a:lnTo>
                      <a:pt x="327827" y="3173"/>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5" name="Freeform: Shape 32"/>
              <p:cNvSpPr/>
              <p:nvPr/>
            </p:nvSpPr>
            <p:spPr>
              <a:xfrm rot="7047957">
                <a:off x="3464215" y="2272221"/>
                <a:ext cx="2224598" cy="581887"/>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 name="connsiteX0-201" fmla="*/ 327827 w 2566913"/>
                  <a:gd name="connsiteY0-202" fmla="*/ 23014 h 557282"/>
                  <a:gd name="connsiteX1-203" fmla="*/ 2193063 w 2566913"/>
                  <a:gd name="connsiteY1-204" fmla="*/ 0 h 557282"/>
                  <a:gd name="connsiteX2-205" fmla="*/ 2566913 w 2566913"/>
                  <a:gd name="connsiteY2-206" fmla="*/ 532351 h 557282"/>
                  <a:gd name="connsiteX3-207" fmla="*/ 0 w 2566913"/>
                  <a:gd name="connsiteY3-208" fmla="*/ 557282 h 557282"/>
                  <a:gd name="connsiteX4-209" fmla="*/ 327827 w 2566913"/>
                  <a:gd name="connsiteY4-210" fmla="*/ 23014 h 557282"/>
                  <a:gd name="connsiteX0-211" fmla="*/ 327827 w 2511110"/>
                  <a:gd name="connsiteY0-212" fmla="*/ 23014 h 557282"/>
                  <a:gd name="connsiteX1-213" fmla="*/ 2193063 w 2511110"/>
                  <a:gd name="connsiteY1-214" fmla="*/ 0 h 557282"/>
                  <a:gd name="connsiteX2-215" fmla="*/ 2511110 w 2511110"/>
                  <a:gd name="connsiteY2-216" fmla="*/ 498464 h 557282"/>
                  <a:gd name="connsiteX3-217" fmla="*/ 0 w 2511110"/>
                  <a:gd name="connsiteY3-218" fmla="*/ 557282 h 557282"/>
                  <a:gd name="connsiteX4-219" fmla="*/ 327827 w 2511110"/>
                  <a:gd name="connsiteY4-220" fmla="*/ 23014 h 557282"/>
                  <a:gd name="connsiteX0-221" fmla="*/ 327827 w 2517427"/>
                  <a:gd name="connsiteY0-222" fmla="*/ 23014 h 557282"/>
                  <a:gd name="connsiteX1-223" fmla="*/ 2193063 w 2517427"/>
                  <a:gd name="connsiteY1-224" fmla="*/ 0 h 557282"/>
                  <a:gd name="connsiteX2-225" fmla="*/ 2517428 w 2517427"/>
                  <a:gd name="connsiteY2-226" fmla="*/ 508268 h 557282"/>
                  <a:gd name="connsiteX3-227" fmla="*/ 0 w 2517427"/>
                  <a:gd name="connsiteY3-228" fmla="*/ 557282 h 557282"/>
                  <a:gd name="connsiteX4-229" fmla="*/ 327827 w 2517427"/>
                  <a:gd name="connsiteY4-230" fmla="*/ 23014 h 557282"/>
                  <a:gd name="connsiteX0-231" fmla="*/ 367299 w 2556900"/>
                  <a:gd name="connsiteY0-232" fmla="*/ 23014 h 543944"/>
                  <a:gd name="connsiteX1-233" fmla="*/ 2232535 w 2556900"/>
                  <a:gd name="connsiteY1-234" fmla="*/ 0 h 543944"/>
                  <a:gd name="connsiteX2-235" fmla="*/ 2556900 w 2556900"/>
                  <a:gd name="connsiteY2-236" fmla="*/ 508268 h 543944"/>
                  <a:gd name="connsiteX3-237" fmla="*/ 0 w 2556900"/>
                  <a:gd name="connsiteY3-238" fmla="*/ 543944 h 543944"/>
                  <a:gd name="connsiteX4-239" fmla="*/ 367299 w 2556900"/>
                  <a:gd name="connsiteY4-240" fmla="*/ 23014 h 543944"/>
                  <a:gd name="connsiteX0-241" fmla="*/ 369826 w 2559427"/>
                  <a:gd name="connsiteY0-242" fmla="*/ 23014 h 540021"/>
                  <a:gd name="connsiteX1-243" fmla="*/ 2235062 w 2559427"/>
                  <a:gd name="connsiteY1-244" fmla="*/ 0 h 540021"/>
                  <a:gd name="connsiteX2-245" fmla="*/ 2559427 w 2559427"/>
                  <a:gd name="connsiteY2-246" fmla="*/ 508268 h 540021"/>
                  <a:gd name="connsiteX3-247" fmla="*/ 0 w 2559427"/>
                  <a:gd name="connsiteY3-248" fmla="*/ 540021 h 540021"/>
                  <a:gd name="connsiteX4-249" fmla="*/ 369826 w 2559427"/>
                  <a:gd name="connsiteY4-250" fmla="*/ 23014 h 5400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9427" h="540021">
                    <a:moveTo>
                      <a:pt x="369826" y="23014"/>
                    </a:moveTo>
                    <a:lnTo>
                      <a:pt x="2235062" y="0"/>
                    </a:lnTo>
                    <a:lnTo>
                      <a:pt x="2559427" y="508268"/>
                    </a:lnTo>
                    <a:lnTo>
                      <a:pt x="0" y="540021"/>
                    </a:lnTo>
                    <a:lnTo>
                      <a:pt x="369826" y="23014"/>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3" name="Freeform: Shape 33"/>
              <p:cNvSpPr/>
              <p:nvPr/>
            </p:nvSpPr>
            <p:spPr>
              <a:xfrm>
                <a:off x="4500562" y="5408794"/>
                <a:ext cx="3268663" cy="497463"/>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275892 w 2536492"/>
                  <a:gd name="connsiteY0-62" fmla="*/ 0 h 496524"/>
                  <a:gd name="connsiteX1-63" fmla="*/ 2187242 w 2536492"/>
                  <a:gd name="connsiteY1-64" fmla="*/ 0 h 496524"/>
                  <a:gd name="connsiteX2-65" fmla="*/ 2536492 w 2536492"/>
                  <a:gd name="connsiteY2-66" fmla="*/ 496524 h 496524"/>
                  <a:gd name="connsiteX3-67" fmla="*/ 0 w 2536492"/>
                  <a:gd name="connsiteY3-68" fmla="*/ 496524 h 496524"/>
                  <a:gd name="connsiteX4-69" fmla="*/ 275892 w 2536492"/>
                  <a:gd name="connsiteY4-70" fmla="*/ 0 h 496524"/>
                  <a:gd name="connsiteX0-71" fmla="*/ 222216 w 2482816"/>
                  <a:gd name="connsiteY0-72" fmla="*/ 0 h 496524"/>
                  <a:gd name="connsiteX1-73" fmla="*/ 2133566 w 2482816"/>
                  <a:gd name="connsiteY1-74" fmla="*/ 0 h 496524"/>
                  <a:gd name="connsiteX2-75" fmla="*/ 2482816 w 2482816"/>
                  <a:gd name="connsiteY2-76" fmla="*/ 496524 h 496524"/>
                  <a:gd name="connsiteX3-77" fmla="*/ 0 w 2482816"/>
                  <a:gd name="connsiteY3-78" fmla="*/ 486971 h 496524"/>
                  <a:gd name="connsiteX4-79" fmla="*/ 222216 w 2482816"/>
                  <a:gd name="connsiteY4-80" fmla="*/ 0 h 496524"/>
                  <a:gd name="connsiteX0-81" fmla="*/ 243686 w 2504286"/>
                  <a:gd name="connsiteY0-82" fmla="*/ 0 h 496524"/>
                  <a:gd name="connsiteX1-83" fmla="*/ 2155036 w 2504286"/>
                  <a:gd name="connsiteY1-84" fmla="*/ 0 h 496524"/>
                  <a:gd name="connsiteX2-85" fmla="*/ 2504286 w 2504286"/>
                  <a:gd name="connsiteY2-86" fmla="*/ 496524 h 496524"/>
                  <a:gd name="connsiteX3-87" fmla="*/ 0 w 2504286"/>
                  <a:gd name="connsiteY3-88" fmla="*/ 494136 h 496524"/>
                  <a:gd name="connsiteX4-89" fmla="*/ 243686 w 2504286"/>
                  <a:gd name="connsiteY4-90" fmla="*/ 0 h 496524"/>
                  <a:gd name="connsiteX0-91" fmla="*/ 245476 w 2506076"/>
                  <a:gd name="connsiteY0-92" fmla="*/ 0 h 496524"/>
                  <a:gd name="connsiteX1-93" fmla="*/ 2156826 w 2506076"/>
                  <a:gd name="connsiteY1-94" fmla="*/ 0 h 496524"/>
                  <a:gd name="connsiteX2-95" fmla="*/ 2506076 w 2506076"/>
                  <a:gd name="connsiteY2-96" fmla="*/ 496524 h 496524"/>
                  <a:gd name="connsiteX3-97" fmla="*/ 0 w 2506076"/>
                  <a:gd name="connsiteY3-98" fmla="*/ 494136 h 496524"/>
                  <a:gd name="connsiteX4-99" fmla="*/ 245476 w 2506076"/>
                  <a:gd name="connsiteY4-100" fmla="*/ 0 h 496524"/>
                  <a:gd name="connsiteX0-101" fmla="*/ 245476 w 2506076"/>
                  <a:gd name="connsiteY0-102" fmla="*/ 0 h 498913"/>
                  <a:gd name="connsiteX1-103" fmla="*/ 2156826 w 2506076"/>
                  <a:gd name="connsiteY1-104" fmla="*/ 0 h 498913"/>
                  <a:gd name="connsiteX2-105" fmla="*/ 2506076 w 2506076"/>
                  <a:gd name="connsiteY2-106" fmla="*/ 496524 h 498913"/>
                  <a:gd name="connsiteX3-107" fmla="*/ 0 w 2506076"/>
                  <a:gd name="connsiteY3-108" fmla="*/ 498913 h 498913"/>
                  <a:gd name="connsiteX4-109" fmla="*/ 245476 w 2506076"/>
                  <a:gd name="connsiteY4-110" fmla="*/ 0 h 498913"/>
                  <a:gd name="connsiteX0-111" fmla="*/ 245476 w 2457768"/>
                  <a:gd name="connsiteY0-112" fmla="*/ 0 h 498913"/>
                  <a:gd name="connsiteX1-113" fmla="*/ 2156826 w 2457768"/>
                  <a:gd name="connsiteY1-114" fmla="*/ 0 h 498913"/>
                  <a:gd name="connsiteX2-115" fmla="*/ 2457768 w 2457768"/>
                  <a:gd name="connsiteY2-116" fmla="*/ 496524 h 498913"/>
                  <a:gd name="connsiteX3-117" fmla="*/ 0 w 2457768"/>
                  <a:gd name="connsiteY3-118" fmla="*/ 498913 h 498913"/>
                  <a:gd name="connsiteX4-119" fmla="*/ 245476 w 2457768"/>
                  <a:gd name="connsiteY4-120" fmla="*/ 0 h 498913"/>
                  <a:gd name="connsiteX0-121" fmla="*/ 245476 w 2457768"/>
                  <a:gd name="connsiteY0-122" fmla="*/ 0 h 498913"/>
                  <a:gd name="connsiteX1-123" fmla="*/ 2203345 w 2457768"/>
                  <a:gd name="connsiteY1-124" fmla="*/ 0 h 498913"/>
                  <a:gd name="connsiteX2-125" fmla="*/ 2457768 w 2457768"/>
                  <a:gd name="connsiteY2-126" fmla="*/ 496524 h 498913"/>
                  <a:gd name="connsiteX3-127" fmla="*/ 0 w 2457768"/>
                  <a:gd name="connsiteY3-128" fmla="*/ 498913 h 498913"/>
                  <a:gd name="connsiteX4-129" fmla="*/ 245476 w 2457768"/>
                  <a:gd name="connsiteY4-130" fmla="*/ 0 h 498913"/>
                  <a:gd name="connsiteX0-131" fmla="*/ 245476 w 2457768"/>
                  <a:gd name="connsiteY0-132" fmla="*/ 0 h 498913"/>
                  <a:gd name="connsiteX1-133" fmla="*/ 2206923 w 2457768"/>
                  <a:gd name="connsiteY1-134" fmla="*/ 0 h 498913"/>
                  <a:gd name="connsiteX2-135" fmla="*/ 2457768 w 2457768"/>
                  <a:gd name="connsiteY2-136" fmla="*/ 496524 h 498913"/>
                  <a:gd name="connsiteX3-137" fmla="*/ 0 w 2457768"/>
                  <a:gd name="connsiteY3-138" fmla="*/ 498913 h 498913"/>
                  <a:gd name="connsiteX4-139" fmla="*/ 245476 w 2457768"/>
                  <a:gd name="connsiteY4-140" fmla="*/ 0 h 498913"/>
                  <a:gd name="connsiteX0-141" fmla="*/ 245476 w 2455979"/>
                  <a:gd name="connsiteY0-142" fmla="*/ 0 h 498913"/>
                  <a:gd name="connsiteX1-143" fmla="*/ 2206923 w 2455979"/>
                  <a:gd name="connsiteY1-144" fmla="*/ 0 h 498913"/>
                  <a:gd name="connsiteX2-145" fmla="*/ 2455979 w 2455979"/>
                  <a:gd name="connsiteY2-146" fmla="*/ 496524 h 498913"/>
                  <a:gd name="connsiteX3-147" fmla="*/ 0 w 2455979"/>
                  <a:gd name="connsiteY3-148" fmla="*/ 498913 h 498913"/>
                  <a:gd name="connsiteX4-149" fmla="*/ 245476 w 2455979"/>
                  <a:gd name="connsiteY4-150" fmla="*/ 0 h 498913"/>
                  <a:gd name="connsiteX0-151" fmla="*/ 245476 w 2455979"/>
                  <a:gd name="connsiteY0-152" fmla="*/ 0 h 498913"/>
                  <a:gd name="connsiteX1-153" fmla="*/ 2203345 w 2455979"/>
                  <a:gd name="connsiteY1-154" fmla="*/ 0 h 498913"/>
                  <a:gd name="connsiteX2-155" fmla="*/ 2455979 w 2455979"/>
                  <a:gd name="connsiteY2-156" fmla="*/ 496524 h 498913"/>
                  <a:gd name="connsiteX3-157" fmla="*/ 0 w 2455979"/>
                  <a:gd name="connsiteY3-158" fmla="*/ 498913 h 498913"/>
                  <a:gd name="connsiteX4-159" fmla="*/ 245476 w 2455979"/>
                  <a:gd name="connsiteY4-160" fmla="*/ 0 h 4989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5979" h="498913">
                    <a:moveTo>
                      <a:pt x="245476" y="0"/>
                    </a:moveTo>
                    <a:lnTo>
                      <a:pt x="2203345" y="0"/>
                    </a:lnTo>
                    <a:lnTo>
                      <a:pt x="2455979" y="496524"/>
                    </a:lnTo>
                    <a:lnTo>
                      <a:pt x="0" y="498913"/>
                    </a:lnTo>
                    <a:lnTo>
                      <a:pt x="245476" y="0"/>
                    </a:lnTo>
                    <a:close/>
                  </a:path>
                </a:pathLst>
              </a:custGeom>
              <a:solidFill>
                <a:srgbClr val="37415C"/>
              </a:solidFill>
              <a:ln>
                <a:noFill/>
              </a:ln>
              <a:effectLst>
                <a:innerShdw blurRad="279400" dist="50800" dir="54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 name="Freeform: Shape 34"/>
              <p:cNvSpPr/>
              <p:nvPr/>
            </p:nvSpPr>
            <p:spPr>
              <a:xfrm rot="17784389">
                <a:off x="6767957" y="4292452"/>
                <a:ext cx="2767991" cy="525349"/>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240185 w 2422282"/>
                  <a:gd name="connsiteY0-162" fmla="*/ 3099 h 526131"/>
                  <a:gd name="connsiteX1-163" fmla="*/ 2091512 w 2422282"/>
                  <a:gd name="connsiteY1-164" fmla="*/ 0 h 526131"/>
                  <a:gd name="connsiteX2-165" fmla="*/ 2422282 w 2422282"/>
                  <a:gd name="connsiteY2-166" fmla="*/ 526131 h 526131"/>
                  <a:gd name="connsiteX3-167" fmla="*/ 0 w 2422282"/>
                  <a:gd name="connsiteY3-168" fmla="*/ 474659 h 526131"/>
                  <a:gd name="connsiteX4-169" fmla="*/ 240185 w 2422282"/>
                  <a:gd name="connsiteY4-170" fmla="*/ 3099 h 526131"/>
                  <a:gd name="connsiteX0-171" fmla="*/ 258661 w 2440758"/>
                  <a:gd name="connsiteY0-172" fmla="*/ 3099 h 526131"/>
                  <a:gd name="connsiteX1-173" fmla="*/ 2109988 w 2440758"/>
                  <a:gd name="connsiteY1-174" fmla="*/ 0 h 526131"/>
                  <a:gd name="connsiteX2-175" fmla="*/ 2440758 w 2440758"/>
                  <a:gd name="connsiteY2-176" fmla="*/ 526131 h 526131"/>
                  <a:gd name="connsiteX3-177" fmla="*/ 0 w 2440758"/>
                  <a:gd name="connsiteY3-178" fmla="*/ 516882 h 526131"/>
                  <a:gd name="connsiteX4-179" fmla="*/ 258661 w 2440758"/>
                  <a:gd name="connsiteY4-180" fmla="*/ 3099 h 526131"/>
                  <a:gd name="connsiteX0-181" fmla="*/ 258661 w 2440758"/>
                  <a:gd name="connsiteY0-182" fmla="*/ 0 h 523032"/>
                  <a:gd name="connsiteX1-183" fmla="*/ 2163878 w 2440758"/>
                  <a:gd name="connsiteY1-184" fmla="*/ 1300 h 523032"/>
                  <a:gd name="connsiteX2-185" fmla="*/ 2440758 w 2440758"/>
                  <a:gd name="connsiteY2-186" fmla="*/ 523032 h 523032"/>
                  <a:gd name="connsiteX3-187" fmla="*/ 0 w 2440758"/>
                  <a:gd name="connsiteY3-188" fmla="*/ 513783 h 523032"/>
                  <a:gd name="connsiteX4-189" fmla="*/ 258661 w 2440758"/>
                  <a:gd name="connsiteY4-190" fmla="*/ 0 h 523032"/>
                  <a:gd name="connsiteX0-191" fmla="*/ 258661 w 2384432"/>
                  <a:gd name="connsiteY0-192" fmla="*/ 0 h 513783"/>
                  <a:gd name="connsiteX1-193" fmla="*/ 2163878 w 2384432"/>
                  <a:gd name="connsiteY1-194" fmla="*/ 1300 h 513783"/>
                  <a:gd name="connsiteX2-195" fmla="*/ 2384432 w 2384432"/>
                  <a:gd name="connsiteY2-196" fmla="*/ 512987 h 513783"/>
                  <a:gd name="connsiteX3-197" fmla="*/ 0 w 2384432"/>
                  <a:gd name="connsiteY3-198" fmla="*/ 513783 h 513783"/>
                  <a:gd name="connsiteX4-199" fmla="*/ 258661 w 2384432"/>
                  <a:gd name="connsiteY4-200" fmla="*/ 0 h 513783"/>
                  <a:gd name="connsiteX0-201" fmla="*/ 258661 w 2388087"/>
                  <a:gd name="connsiteY0-202" fmla="*/ 0 h 521454"/>
                  <a:gd name="connsiteX1-203" fmla="*/ 2163878 w 2388087"/>
                  <a:gd name="connsiteY1-204" fmla="*/ 1300 h 521454"/>
                  <a:gd name="connsiteX2-205" fmla="*/ 2388087 w 2388087"/>
                  <a:gd name="connsiteY2-206" fmla="*/ 521454 h 521454"/>
                  <a:gd name="connsiteX3-207" fmla="*/ 0 w 2388087"/>
                  <a:gd name="connsiteY3-208" fmla="*/ 513783 h 521454"/>
                  <a:gd name="connsiteX4-209" fmla="*/ 258661 w 2388087"/>
                  <a:gd name="connsiteY4-210" fmla="*/ 0 h 521454"/>
                  <a:gd name="connsiteX0-211" fmla="*/ 258661 w 2388088"/>
                  <a:gd name="connsiteY0-212" fmla="*/ 0 h 521454"/>
                  <a:gd name="connsiteX1-213" fmla="*/ 2163878 w 2388088"/>
                  <a:gd name="connsiteY1-214" fmla="*/ 1300 h 521454"/>
                  <a:gd name="connsiteX2-215" fmla="*/ 2388088 w 2388088"/>
                  <a:gd name="connsiteY2-216" fmla="*/ 521454 h 521454"/>
                  <a:gd name="connsiteX3-217" fmla="*/ 0 w 2388088"/>
                  <a:gd name="connsiteY3-218" fmla="*/ 513783 h 521454"/>
                  <a:gd name="connsiteX4-219" fmla="*/ 258661 w 2388088"/>
                  <a:gd name="connsiteY4-220" fmla="*/ 0 h 5214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8088" h="521454">
                    <a:moveTo>
                      <a:pt x="258661" y="0"/>
                    </a:moveTo>
                    <a:lnTo>
                      <a:pt x="2163878" y="1300"/>
                    </a:lnTo>
                    <a:lnTo>
                      <a:pt x="2388088" y="521454"/>
                    </a:lnTo>
                    <a:lnTo>
                      <a:pt x="0" y="513783"/>
                    </a:lnTo>
                    <a:lnTo>
                      <a:pt x="258661"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innerShdw blurRad="279400" dist="50800" dir="27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6" name="Freeform: Shape 35"/>
              <p:cNvSpPr/>
              <p:nvPr/>
            </p:nvSpPr>
            <p:spPr>
              <a:xfrm rot="3802620">
                <a:off x="2726743" y="4291144"/>
                <a:ext cx="2762753" cy="518588"/>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37069 w 2555918"/>
                  <a:gd name="connsiteY0-162" fmla="*/ 0 h 528004"/>
                  <a:gd name="connsiteX1-163" fmla="*/ 2225148 w 2555918"/>
                  <a:gd name="connsiteY1-164" fmla="*/ 1873 h 528004"/>
                  <a:gd name="connsiteX2-165" fmla="*/ 2555918 w 2555918"/>
                  <a:gd name="connsiteY2-166" fmla="*/ 528004 h 528004"/>
                  <a:gd name="connsiteX3-167" fmla="*/ 0 w 2555918"/>
                  <a:gd name="connsiteY3-168" fmla="*/ 521207 h 528004"/>
                  <a:gd name="connsiteX4-169" fmla="*/ 337069 w 2555918"/>
                  <a:gd name="connsiteY4-170" fmla="*/ 0 h 528004"/>
                  <a:gd name="connsiteX0-171" fmla="*/ 327265 w 2546114"/>
                  <a:gd name="connsiteY0-172" fmla="*/ 0 h 528004"/>
                  <a:gd name="connsiteX1-173" fmla="*/ 2215344 w 2546114"/>
                  <a:gd name="connsiteY1-174" fmla="*/ 1873 h 528004"/>
                  <a:gd name="connsiteX2-175" fmla="*/ 2546114 w 2546114"/>
                  <a:gd name="connsiteY2-176" fmla="*/ 528004 h 528004"/>
                  <a:gd name="connsiteX3-177" fmla="*/ 0 w 2546114"/>
                  <a:gd name="connsiteY3-178" fmla="*/ 520226 h 528004"/>
                  <a:gd name="connsiteX4-179" fmla="*/ 327265 w 2546114"/>
                  <a:gd name="connsiteY4-180" fmla="*/ 0 h 528004"/>
                  <a:gd name="connsiteX0-181" fmla="*/ 322366 w 2541215"/>
                  <a:gd name="connsiteY0-182" fmla="*/ 0 h 528004"/>
                  <a:gd name="connsiteX1-183" fmla="*/ 2210445 w 2541215"/>
                  <a:gd name="connsiteY1-184" fmla="*/ 1873 h 528004"/>
                  <a:gd name="connsiteX2-185" fmla="*/ 2541215 w 2541215"/>
                  <a:gd name="connsiteY2-186" fmla="*/ 528004 h 528004"/>
                  <a:gd name="connsiteX3-187" fmla="*/ 0 w 2541215"/>
                  <a:gd name="connsiteY3-188" fmla="*/ 522206 h 528004"/>
                  <a:gd name="connsiteX4-189" fmla="*/ 322366 w 2541215"/>
                  <a:gd name="connsiteY4-190" fmla="*/ 0 h 528004"/>
                  <a:gd name="connsiteX0-191" fmla="*/ 322366 w 2541215"/>
                  <a:gd name="connsiteY0-192" fmla="*/ 0 h 528004"/>
                  <a:gd name="connsiteX1-193" fmla="*/ 2179816 w 2541215"/>
                  <a:gd name="connsiteY1-194" fmla="*/ 1848 h 528004"/>
                  <a:gd name="connsiteX2-195" fmla="*/ 2541215 w 2541215"/>
                  <a:gd name="connsiteY2-196" fmla="*/ 528004 h 528004"/>
                  <a:gd name="connsiteX3-197" fmla="*/ 0 w 2541215"/>
                  <a:gd name="connsiteY3-198" fmla="*/ 522206 h 528004"/>
                  <a:gd name="connsiteX4-199" fmla="*/ 322366 w 2541215"/>
                  <a:gd name="connsiteY4-200" fmla="*/ 0 h 528004"/>
                  <a:gd name="connsiteX0-201" fmla="*/ 322366 w 2555935"/>
                  <a:gd name="connsiteY0-202" fmla="*/ 0 h 522206"/>
                  <a:gd name="connsiteX1-203" fmla="*/ 2179816 w 2555935"/>
                  <a:gd name="connsiteY1-204" fmla="*/ 1848 h 522206"/>
                  <a:gd name="connsiteX2-205" fmla="*/ 2555935 w 2555935"/>
                  <a:gd name="connsiteY2-206" fmla="*/ 514180 h 522206"/>
                  <a:gd name="connsiteX3-207" fmla="*/ 0 w 2555935"/>
                  <a:gd name="connsiteY3-208" fmla="*/ 522206 h 522206"/>
                  <a:gd name="connsiteX4-209" fmla="*/ 322366 w 2555935"/>
                  <a:gd name="connsiteY4-210" fmla="*/ 0 h 522206"/>
                  <a:gd name="connsiteX0-211" fmla="*/ 322366 w 2555935"/>
                  <a:gd name="connsiteY0-212" fmla="*/ 0 h 522206"/>
                  <a:gd name="connsiteX1-213" fmla="*/ 2183493 w 2555935"/>
                  <a:gd name="connsiteY1-214" fmla="*/ 862 h 522206"/>
                  <a:gd name="connsiteX2-215" fmla="*/ 2555935 w 2555935"/>
                  <a:gd name="connsiteY2-216" fmla="*/ 514180 h 522206"/>
                  <a:gd name="connsiteX3-217" fmla="*/ 0 w 2555935"/>
                  <a:gd name="connsiteY3-218" fmla="*/ 522206 h 522206"/>
                  <a:gd name="connsiteX4-219" fmla="*/ 322366 w 2555935"/>
                  <a:gd name="connsiteY4-220" fmla="*/ 0 h 522206"/>
                  <a:gd name="connsiteX0-221" fmla="*/ 322366 w 2559599"/>
                  <a:gd name="connsiteY0-222" fmla="*/ 0 h 523253"/>
                  <a:gd name="connsiteX1-223" fmla="*/ 2183493 w 2559599"/>
                  <a:gd name="connsiteY1-224" fmla="*/ 862 h 523253"/>
                  <a:gd name="connsiteX2-225" fmla="*/ 2559599 w 2559599"/>
                  <a:gd name="connsiteY2-226" fmla="*/ 523253 h 523253"/>
                  <a:gd name="connsiteX3-227" fmla="*/ 0 w 2559599"/>
                  <a:gd name="connsiteY3-228" fmla="*/ 522206 h 523253"/>
                  <a:gd name="connsiteX4-229" fmla="*/ 322366 w 2559599"/>
                  <a:gd name="connsiteY4-230" fmla="*/ 0 h 523253"/>
                  <a:gd name="connsiteX0-231" fmla="*/ 322366 w 2548575"/>
                  <a:gd name="connsiteY0-232" fmla="*/ 0 h 522206"/>
                  <a:gd name="connsiteX1-233" fmla="*/ 2183493 w 2548575"/>
                  <a:gd name="connsiteY1-234" fmla="*/ 862 h 522206"/>
                  <a:gd name="connsiteX2-235" fmla="*/ 2548575 w 2548575"/>
                  <a:gd name="connsiteY2-236" fmla="*/ 521228 h 522206"/>
                  <a:gd name="connsiteX3-237" fmla="*/ 0 w 2548575"/>
                  <a:gd name="connsiteY3-238" fmla="*/ 522206 h 522206"/>
                  <a:gd name="connsiteX4-239" fmla="*/ 322366 w 2548575"/>
                  <a:gd name="connsiteY4-240" fmla="*/ 0 h 522206"/>
                  <a:gd name="connsiteX0-241" fmla="*/ 322366 w 2552247"/>
                  <a:gd name="connsiteY0-242" fmla="*/ 0 h 525262"/>
                  <a:gd name="connsiteX1-243" fmla="*/ 2183493 w 2552247"/>
                  <a:gd name="connsiteY1-244" fmla="*/ 862 h 525262"/>
                  <a:gd name="connsiteX2-245" fmla="*/ 2552247 w 2552247"/>
                  <a:gd name="connsiteY2-246" fmla="*/ 525262 h 525262"/>
                  <a:gd name="connsiteX3-247" fmla="*/ 0 w 2552247"/>
                  <a:gd name="connsiteY3-248" fmla="*/ 522206 h 525262"/>
                  <a:gd name="connsiteX4-249" fmla="*/ 322366 w 2552247"/>
                  <a:gd name="connsiteY4-250" fmla="*/ 0 h 525262"/>
                  <a:gd name="connsiteX0-251" fmla="*/ 268392 w 2498273"/>
                  <a:gd name="connsiteY0-252" fmla="*/ 0 h 525262"/>
                  <a:gd name="connsiteX1-253" fmla="*/ 2129519 w 2498273"/>
                  <a:gd name="connsiteY1-254" fmla="*/ 862 h 525262"/>
                  <a:gd name="connsiteX2-255" fmla="*/ 2498273 w 2498273"/>
                  <a:gd name="connsiteY2-256" fmla="*/ 525262 h 525262"/>
                  <a:gd name="connsiteX3-257" fmla="*/ 0 w 2498273"/>
                  <a:gd name="connsiteY3-258" fmla="*/ 522260 h 525262"/>
                  <a:gd name="connsiteX4-259" fmla="*/ 268392 w 2498273"/>
                  <a:gd name="connsiteY4-260" fmla="*/ 0 h 525262"/>
                  <a:gd name="connsiteX0-261" fmla="*/ 264077 w 2493958"/>
                  <a:gd name="connsiteY0-262" fmla="*/ 0 h 525262"/>
                  <a:gd name="connsiteX1-263" fmla="*/ 2125204 w 2493958"/>
                  <a:gd name="connsiteY1-264" fmla="*/ 862 h 525262"/>
                  <a:gd name="connsiteX2-265" fmla="*/ 2493958 w 2493958"/>
                  <a:gd name="connsiteY2-266" fmla="*/ 525262 h 525262"/>
                  <a:gd name="connsiteX3-267" fmla="*/ 0 w 2493958"/>
                  <a:gd name="connsiteY3-268" fmla="*/ 524435 h 525262"/>
                  <a:gd name="connsiteX4-269" fmla="*/ 264077 w 2493958"/>
                  <a:gd name="connsiteY4-270" fmla="*/ 0 h 525262"/>
                  <a:gd name="connsiteX0-271" fmla="*/ 264077 w 2509505"/>
                  <a:gd name="connsiteY0-272" fmla="*/ 919 h 526181"/>
                  <a:gd name="connsiteX1-273" fmla="*/ 2509505 w 2509505"/>
                  <a:gd name="connsiteY1-274" fmla="*/ 1 h 526181"/>
                  <a:gd name="connsiteX2-275" fmla="*/ 2493958 w 2509505"/>
                  <a:gd name="connsiteY2-276" fmla="*/ 526181 h 526181"/>
                  <a:gd name="connsiteX3-277" fmla="*/ 0 w 2509505"/>
                  <a:gd name="connsiteY3-278" fmla="*/ 525354 h 526181"/>
                  <a:gd name="connsiteX4-279" fmla="*/ 264077 w 2509505"/>
                  <a:gd name="connsiteY4-280" fmla="*/ 919 h 526181"/>
                  <a:gd name="connsiteX0-281" fmla="*/ 264077 w 2800531"/>
                  <a:gd name="connsiteY0-282" fmla="*/ 918 h 528663"/>
                  <a:gd name="connsiteX1-283" fmla="*/ 2509505 w 2800531"/>
                  <a:gd name="connsiteY1-284" fmla="*/ 0 h 528663"/>
                  <a:gd name="connsiteX2-285" fmla="*/ 2800531 w 2800531"/>
                  <a:gd name="connsiteY2-286" fmla="*/ 528663 h 528663"/>
                  <a:gd name="connsiteX3-287" fmla="*/ 0 w 2800531"/>
                  <a:gd name="connsiteY3-288" fmla="*/ 525353 h 528663"/>
                  <a:gd name="connsiteX4-289" fmla="*/ 264077 w 2800531"/>
                  <a:gd name="connsiteY4-290" fmla="*/ 918 h 5286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00531" h="528663">
                    <a:moveTo>
                      <a:pt x="264077" y="918"/>
                    </a:moveTo>
                    <a:lnTo>
                      <a:pt x="2509505" y="0"/>
                    </a:lnTo>
                    <a:lnTo>
                      <a:pt x="2800531" y="528663"/>
                    </a:lnTo>
                    <a:lnTo>
                      <a:pt x="0" y="525353"/>
                    </a:lnTo>
                    <a:lnTo>
                      <a:pt x="264077" y="918"/>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innerShdw blurRad="279400" dist="50800" dir="81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49" name="Freeform: Shape 36"/>
              <p:cNvSpPr/>
              <p:nvPr/>
            </p:nvSpPr>
            <p:spPr>
              <a:xfrm rot="7047957">
                <a:off x="2726087" y="2026742"/>
                <a:ext cx="2780391" cy="567545"/>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 name="connsiteX0-201" fmla="*/ 327827 w 2566913"/>
                  <a:gd name="connsiteY0-202" fmla="*/ 23014 h 557282"/>
                  <a:gd name="connsiteX1-203" fmla="*/ 2193063 w 2566913"/>
                  <a:gd name="connsiteY1-204" fmla="*/ 0 h 557282"/>
                  <a:gd name="connsiteX2-205" fmla="*/ 2566913 w 2566913"/>
                  <a:gd name="connsiteY2-206" fmla="*/ 532351 h 557282"/>
                  <a:gd name="connsiteX3-207" fmla="*/ 0 w 2566913"/>
                  <a:gd name="connsiteY3-208" fmla="*/ 557282 h 557282"/>
                  <a:gd name="connsiteX4-209" fmla="*/ 327827 w 2566913"/>
                  <a:gd name="connsiteY4-210" fmla="*/ 23014 h 557282"/>
                  <a:gd name="connsiteX0-211" fmla="*/ 327827 w 2511110"/>
                  <a:gd name="connsiteY0-212" fmla="*/ 23014 h 557282"/>
                  <a:gd name="connsiteX1-213" fmla="*/ 2193063 w 2511110"/>
                  <a:gd name="connsiteY1-214" fmla="*/ 0 h 557282"/>
                  <a:gd name="connsiteX2-215" fmla="*/ 2511110 w 2511110"/>
                  <a:gd name="connsiteY2-216" fmla="*/ 498464 h 557282"/>
                  <a:gd name="connsiteX3-217" fmla="*/ 0 w 2511110"/>
                  <a:gd name="connsiteY3-218" fmla="*/ 557282 h 557282"/>
                  <a:gd name="connsiteX4-219" fmla="*/ 327827 w 2511110"/>
                  <a:gd name="connsiteY4-220" fmla="*/ 23014 h 557282"/>
                  <a:gd name="connsiteX0-221" fmla="*/ 327827 w 2517427"/>
                  <a:gd name="connsiteY0-222" fmla="*/ 23014 h 557282"/>
                  <a:gd name="connsiteX1-223" fmla="*/ 2193063 w 2517427"/>
                  <a:gd name="connsiteY1-224" fmla="*/ 0 h 557282"/>
                  <a:gd name="connsiteX2-225" fmla="*/ 2517428 w 2517427"/>
                  <a:gd name="connsiteY2-226" fmla="*/ 508268 h 557282"/>
                  <a:gd name="connsiteX3-227" fmla="*/ 0 w 2517427"/>
                  <a:gd name="connsiteY3-228" fmla="*/ 557282 h 557282"/>
                  <a:gd name="connsiteX4-229" fmla="*/ 327827 w 2517427"/>
                  <a:gd name="connsiteY4-230" fmla="*/ 23014 h 557282"/>
                  <a:gd name="connsiteX0-231" fmla="*/ 367299 w 2556900"/>
                  <a:gd name="connsiteY0-232" fmla="*/ 23014 h 543944"/>
                  <a:gd name="connsiteX1-233" fmla="*/ 2232535 w 2556900"/>
                  <a:gd name="connsiteY1-234" fmla="*/ 0 h 543944"/>
                  <a:gd name="connsiteX2-235" fmla="*/ 2556900 w 2556900"/>
                  <a:gd name="connsiteY2-236" fmla="*/ 508268 h 543944"/>
                  <a:gd name="connsiteX3-237" fmla="*/ 0 w 2556900"/>
                  <a:gd name="connsiteY3-238" fmla="*/ 543944 h 543944"/>
                  <a:gd name="connsiteX4-239" fmla="*/ 367299 w 2556900"/>
                  <a:gd name="connsiteY4-240" fmla="*/ 23014 h 543944"/>
                  <a:gd name="connsiteX0-241" fmla="*/ 369826 w 2559427"/>
                  <a:gd name="connsiteY0-242" fmla="*/ 23014 h 540021"/>
                  <a:gd name="connsiteX1-243" fmla="*/ 2235062 w 2559427"/>
                  <a:gd name="connsiteY1-244" fmla="*/ 0 h 540021"/>
                  <a:gd name="connsiteX2-245" fmla="*/ 2559427 w 2559427"/>
                  <a:gd name="connsiteY2-246" fmla="*/ 508268 h 540021"/>
                  <a:gd name="connsiteX3-247" fmla="*/ 0 w 2559427"/>
                  <a:gd name="connsiteY3-248" fmla="*/ 540021 h 540021"/>
                  <a:gd name="connsiteX4-249" fmla="*/ 369826 w 2559427"/>
                  <a:gd name="connsiteY4-250" fmla="*/ 23014 h 540021"/>
                  <a:gd name="connsiteX0-251" fmla="*/ 369826 w 2528153"/>
                  <a:gd name="connsiteY0-252" fmla="*/ 23014 h 540021"/>
                  <a:gd name="connsiteX1-253" fmla="*/ 2235062 w 2528153"/>
                  <a:gd name="connsiteY1-254" fmla="*/ 0 h 540021"/>
                  <a:gd name="connsiteX2-255" fmla="*/ 2528153 w 2528153"/>
                  <a:gd name="connsiteY2-256" fmla="*/ 502650 h 540021"/>
                  <a:gd name="connsiteX3-257" fmla="*/ 0 w 2528153"/>
                  <a:gd name="connsiteY3-258" fmla="*/ 540021 h 540021"/>
                  <a:gd name="connsiteX4-259" fmla="*/ 369826 w 2528153"/>
                  <a:gd name="connsiteY4-260" fmla="*/ 23014 h 540021"/>
                  <a:gd name="connsiteX0-261" fmla="*/ 369826 w 2528153"/>
                  <a:gd name="connsiteY0-262" fmla="*/ 23014 h 540021"/>
                  <a:gd name="connsiteX1-263" fmla="*/ 2235062 w 2528153"/>
                  <a:gd name="connsiteY1-264" fmla="*/ 0 h 540021"/>
                  <a:gd name="connsiteX2-265" fmla="*/ 2528153 w 2528153"/>
                  <a:gd name="connsiteY2-266" fmla="*/ 502648 h 540021"/>
                  <a:gd name="connsiteX3-267" fmla="*/ 0 w 2528153"/>
                  <a:gd name="connsiteY3-268" fmla="*/ 540021 h 540021"/>
                  <a:gd name="connsiteX4-269" fmla="*/ 369826 w 2528153"/>
                  <a:gd name="connsiteY4-270" fmla="*/ 23014 h 540021"/>
                  <a:gd name="connsiteX0-271" fmla="*/ 369826 w 2519318"/>
                  <a:gd name="connsiteY0-272" fmla="*/ 23014 h 540021"/>
                  <a:gd name="connsiteX1-273" fmla="*/ 2235062 w 2519318"/>
                  <a:gd name="connsiteY1-274" fmla="*/ 0 h 540021"/>
                  <a:gd name="connsiteX2-275" fmla="*/ 2519318 w 2519318"/>
                  <a:gd name="connsiteY2-276" fmla="*/ 506816 h 540021"/>
                  <a:gd name="connsiteX3-277" fmla="*/ 0 w 2519318"/>
                  <a:gd name="connsiteY3-278" fmla="*/ 540021 h 540021"/>
                  <a:gd name="connsiteX4-279" fmla="*/ 369826 w 2519318"/>
                  <a:gd name="connsiteY4-280" fmla="*/ 23014 h 540021"/>
                  <a:gd name="connsiteX0-281" fmla="*/ 369826 w 2521439"/>
                  <a:gd name="connsiteY0-282" fmla="*/ 23014 h 540021"/>
                  <a:gd name="connsiteX1-283" fmla="*/ 2235062 w 2521439"/>
                  <a:gd name="connsiteY1-284" fmla="*/ 0 h 540021"/>
                  <a:gd name="connsiteX2-285" fmla="*/ 2521439 w 2521439"/>
                  <a:gd name="connsiteY2-286" fmla="*/ 500723 h 540021"/>
                  <a:gd name="connsiteX3-287" fmla="*/ 0 w 2521439"/>
                  <a:gd name="connsiteY3-288" fmla="*/ 540021 h 540021"/>
                  <a:gd name="connsiteX4-289" fmla="*/ 369826 w 2521439"/>
                  <a:gd name="connsiteY4-290" fmla="*/ 23014 h 540021"/>
                  <a:gd name="connsiteX0-291" fmla="*/ 1 w 2603248"/>
                  <a:gd name="connsiteY0-292" fmla="*/ 47648 h 540021"/>
                  <a:gd name="connsiteX1-293" fmla="*/ 2316871 w 2603248"/>
                  <a:gd name="connsiteY1-294" fmla="*/ 0 h 540021"/>
                  <a:gd name="connsiteX2-295" fmla="*/ 2603248 w 2603248"/>
                  <a:gd name="connsiteY2-296" fmla="*/ 500723 h 540021"/>
                  <a:gd name="connsiteX3-297" fmla="*/ 81809 w 2603248"/>
                  <a:gd name="connsiteY3-298" fmla="*/ 540021 h 540021"/>
                  <a:gd name="connsiteX4-299" fmla="*/ 1 w 2603248"/>
                  <a:gd name="connsiteY4-300" fmla="*/ 47648 h 540021"/>
                  <a:gd name="connsiteX0-301" fmla="*/ 0 w 2609786"/>
                  <a:gd name="connsiteY0-302" fmla="*/ 55825 h 540021"/>
                  <a:gd name="connsiteX1-303" fmla="*/ 2323409 w 2609786"/>
                  <a:gd name="connsiteY1-304" fmla="*/ 0 h 540021"/>
                  <a:gd name="connsiteX2-305" fmla="*/ 2609786 w 2609786"/>
                  <a:gd name="connsiteY2-306" fmla="*/ 500723 h 540021"/>
                  <a:gd name="connsiteX3-307" fmla="*/ 88347 w 2609786"/>
                  <a:gd name="connsiteY3-308" fmla="*/ 540021 h 540021"/>
                  <a:gd name="connsiteX4-309" fmla="*/ 0 w 2609786"/>
                  <a:gd name="connsiteY4-310" fmla="*/ 55825 h 540021"/>
                  <a:gd name="connsiteX0-311" fmla="*/ 301264 w 2911050"/>
                  <a:gd name="connsiteY0-312" fmla="*/ 55825 h 545581"/>
                  <a:gd name="connsiteX1-313" fmla="*/ 2624673 w 2911050"/>
                  <a:gd name="connsiteY1-314" fmla="*/ 0 h 545581"/>
                  <a:gd name="connsiteX2-315" fmla="*/ 2911050 w 2911050"/>
                  <a:gd name="connsiteY2-316" fmla="*/ 500723 h 545581"/>
                  <a:gd name="connsiteX3-317" fmla="*/ 0 w 2911050"/>
                  <a:gd name="connsiteY3-318" fmla="*/ 545581 h 545581"/>
                  <a:gd name="connsiteX4-319" fmla="*/ 301264 w 2911050"/>
                  <a:gd name="connsiteY4-320" fmla="*/ 55825 h 545581"/>
                  <a:gd name="connsiteX0-321" fmla="*/ 298968 w 2911050"/>
                  <a:gd name="connsiteY0-322" fmla="*/ 51816 h 545581"/>
                  <a:gd name="connsiteX1-323" fmla="*/ 2624673 w 2911050"/>
                  <a:gd name="connsiteY1-324" fmla="*/ 0 h 545581"/>
                  <a:gd name="connsiteX2-325" fmla="*/ 2911050 w 2911050"/>
                  <a:gd name="connsiteY2-326" fmla="*/ 500723 h 545581"/>
                  <a:gd name="connsiteX3-327" fmla="*/ 0 w 2911050"/>
                  <a:gd name="connsiteY3-328" fmla="*/ 545581 h 545581"/>
                  <a:gd name="connsiteX4-329" fmla="*/ 298968 w 2911050"/>
                  <a:gd name="connsiteY4-330" fmla="*/ 51816 h 545581"/>
                  <a:gd name="connsiteX0-331" fmla="*/ 311159 w 2911050"/>
                  <a:gd name="connsiteY0-332" fmla="*/ 48611 h 545581"/>
                  <a:gd name="connsiteX1-333" fmla="*/ 2624673 w 2911050"/>
                  <a:gd name="connsiteY1-334" fmla="*/ 0 h 545581"/>
                  <a:gd name="connsiteX2-335" fmla="*/ 2911050 w 2911050"/>
                  <a:gd name="connsiteY2-336" fmla="*/ 500723 h 545581"/>
                  <a:gd name="connsiteX3-337" fmla="*/ 0 w 2911050"/>
                  <a:gd name="connsiteY3-338" fmla="*/ 545581 h 545581"/>
                  <a:gd name="connsiteX4-339" fmla="*/ 311159 w 2911050"/>
                  <a:gd name="connsiteY4-340" fmla="*/ 48611 h 545581"/>
                  <a:gd name="connsiteX0-341" fmla="*/ 314429 w 2911050"/>
                  <a:gd name="connsiteY0-342" fmla="*/ 44523 h 545581"/>
                  <a:gd name="connsiteX1-343" fmla="*/ 2624673 w 2911050"/>
                  <a:gd name="connsiteY1-344" fmla="*/ 0 h 545581"/>
                  <a:gd name="connsiteX2-345" fmla="*/ 2911050 w 2911050"/>
                  <a:gd name="connsiteY2-346" fmla="*/ 500723 h 545581"/>
                  <a:gd name="connsiteX3-347" fmla="*/ 0 w 2911050"/>
                  <a:gd name="connsiteY3-348" fmla="*/ 545581 h 545581"/>
                  <a:gd name="connsiteX4-349" fmla="*/ 314429 w 2911050"/>
                  <a:gd name="connsiteY4-350" fmla="*/ 44523 h 545581"/>
                  <a:gd name="connsiteX0-351" fmla="*/ 312308 w 2908929"/>
                  <a:gd name="connsiteY0-352" fmla="*/ 44523 h 539490"/>
                  <a:gd name="connsiteX1-353" fmla="*/ 2622552 w 2908929"/>
                  <a:gd name="connsiteY1-354" fmla="*/ 0 h 539490"/>
                  <a:gd name="connsiteX2-355" fmla="*/ 2908929 w 2908929"/>
                  <a:gd name="connsiteY2-356" fmla="*/ 500723 h 539490"/>
                  <a:gd name="connsiteX3-357" fmla="*/ 0 w 2908929"/>
                  <a:gd name="connsiteY3-358" fmla="*/ 539490 h 539490"/>
                  <a:gd name="connsiteX4-359" fmla="*/ 312308 w 2908929"/>
                  <a:gd name="connsiteY4-360" fmla="*/ 44523 h 539490"/>
                  <a:gd name="connsiteX0-361" fmla="*/ 309038 w 2905659"/>
                  <a:gd name="connsiteY0-362" fmla="*/ 44523 h 535401"/>
                  <a:gd name="connsiteX1-363" fmla="*/ 2619282 w 2905659"/>
                  <a:gd name="connsiteY1-364" fmla="*/ 0 h 535401"/>
                  <a:gd name="connsiteX2-365" fmla="*/ 2905659 w 2905659"/>
                  <a:gd name="connsiteY2-366" fmla="*/ 500723 h 535401"/>
                  <a:gd name="connsiteX3-367" fmla="*/ 0 w 2905659"/>
                  <a:gd name="connsiteY3-368" fmla="*/ 535401 h 535401"/>
                  <a:gd name="connsiteX4-369" fmla="*/ 309038 w 2905659"/>
                  <a:gd name="connsiteY4-370" fmla="*/ 44523 h 535401"/>
                  <a:gd name="connsiteX0-371" fmla="*/ 310100 w 2906721"/>
                  <a:gd name="connsiteY0-372" fmla="*/ 44523 h 538447"/>
                  <a:gd name="connsiteX1-373" fmla="*/ 2620344 w 2906721"/>
                  <a:gd name="connsiteY1-374" fmla="*/ 0 h 538447"/>
                  <a:gd name="connsiteX2-375" fmla="*/ 2906721 w 2906721"/>
                  <a:gd name="connsiteY2-376" fmla="*/ 500723 h 538447"/>
                  <a:gd name="connsiteX3-377" fmla="*/ 0 w 2906721"/>
                  <a:gd name="connsiteY3-378" fmla="*/ 538447 h 538447"/>
                  <a:gd name="connsiteX4-379" fmla="*/ 310100 w 2906721"/>
                  <a:gd name="connsiteY4-380" fmla="*/ 44523 h 538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6721" h="538447">
                    <a:moveTo>
                      <a:pt x="310100" y="44523"/>
                    </a:moveTo>
                    <a:lnTo>
                      <a:pt x="2620344" y="0"/>
                    </a:lnTo>
                    <a:lnTo>
                      <a:pt x="2906721" y="500723"/>
                    </a:lnTo>
                    <a:lnTo>
                      <a:pt x="0" y="538447"/>
                    </a:lnTo>
                    <a:lnTo>
                      <a:pt x="310100" y="44523"/>
                    </a:lnTo>
                    <a:close/>
                  </a:path>
                </a:pathLst>
              </a:custGeom>
              <a:solidFill>
                <a:srgbClr val="37415C"/>
              </a:solidFill>
              <a:ln>
                <a:noFill/>
              </a:ln>
              <a:effectLst>
                <a:innerShdw blurRad="279400" dist="50800" dir="27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0" name="Freeform: Shape 37"/>
              <p:cNvSpPr/>
              <p:nvPr/>
            </p:nvSpPr>
            <p:spPr>
              <a:xfrm rot="10800000">
                <a:off x="4508769" y="953327"/>
                <a:ext cx="3259661" cy="497556"/>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255685 w 2516285"/>
                  <a:gd name="connsiteY0-62" fmla="*/ 0 h 496524"/>
                  <a:gd name="connsiteX1-63" fmla="*/ 2167035 w 2516285"/>
                  <a:gd name="connsiteY1-64" fmla="*/ 0 h 496524"/>
                  <a:gd name="connsiteX2-65" fmla="*/ 2516285 w 2516285"/>
                  <a:gd name="connsiteY2-66" fmla="*/ 496524 h 496524"/>
                  <a:gd name="connsiteX3-67" fmla="*/ 0 w 2516285"/>
                  <a:gd name="connsiteY3-68" fmla="*/ 490207 h 496524"/>
                  <a:gd name="connsiteX4-69" fmla="*/ 255685 w 2516285"/>
                  <a:gd name="connsiteY4-70" fmla="*/ 0 h 496524"/>
                  <a:gd name="connsiteX0-71" fmla="*/ 269329 w 2529929"/>
                  <a:gd name="connsiteY0-72" fmla="*/ 0 h 496524"/>
                  <a:gd name="connsiteX1-73" fmla="*/ 2180679 w 2529929"/>
                  <a:gd name="connsiteY1-74" fmla="*/ 0 h 496524"/>
                  <a:gd name="connsiteX2-75" fmla="*/ 2529929 w 2529929"/>
                  <a:gd name="connsiteY2-76" fmla="*/ 496524 h 496524"/>
                  <a:gd name="connsiteX3-77" fmla="*/ 0 w 2529929"/>
                  <a:gd name="connsiteY3-78" fmla="*/ 494945 h 496524"/>
                  <a:gd name="connsiteX4-79" fmla="*/ 269329 w 2529929"/>
                  <a:gd name="connsiteY4-80" fmla="*/ 0 h 496524"/>
                  <a:gd name="connsiteX0-81" fmla="*/ 273228 w 2533828"/>
                  <a:gd name="connsiteY0-82" fmla="*/ 0 h 496524"/>
                  <a:gd name="connsiteX1-83" fmla="*/ 2184578 w 2533828"/>
                  <a:gd name="connsiteY1-84" fmla="*/ 0 h 496524"/>
                  <a:gd name="connsiteX2-85" fmla="*/ 2533828 w 2533828"/>
                  <a:gd name="connsiteY2-86" fmla="*/ 496524 h 496524"/>
                  <a:gd name="connsiteX3-87" fmla="*/ 0 w 2533828"/>
                  <a:gd name="connsiteY3-88" fmla="*/ 494945 h 496524"/>
                  <a:gd name="connsiteX4-89" fmla="*/ 273228 w 2533828"/>
                  <a:gd name="connsiteY4-90" fmla="*/ 0 h 496524"/>
                  <a:gd name="connsiteX0-91" fmla="*/ 273228 w 2668328"/>
                  <a:gd name="connsiteY0-92" fmla="*/ 0 h 494945"/>
                  <a:gd name="connsiteX1-93" fmla="*/ 2184578 w 2668328"/>
                  <a:gd name="connsiteY1-94" fmla="*/ 0 h 494945"/>
                  <a:gd name="connsiteX2-95" fmla="*/ 2668328 w 2668328"/>
                  <a:gd name="connsiteY2-96" fmla="*/ 494155 h 494945"/>
                  <a:gd name="connsiteX3-97" fmla="*/ 0 w 2668328"/>
                  <a:gd name="connsiteY3-98" fmla="*/ 494945 h 494945"/>
                  <a:gd name="connsiteX4-99" fmla="*/ 273228 w 2668328"/>
                  <a:gd name="connsiteY4-100" fmla="*/ 0 h 494945"/>
                  <a:gd name="connsiteX0-101" fmla="*/ 273228 w 2668328"/>
                  <a:gd name="connsiteY0-102" fmla="*/ 0 h 494945"/>
                  <a:gd name="connsiteX1-103" fmla="*/ 2406794 w 2668328"/>
                  <a:gd name="connsiteY1-104" fmla="*/ 2369 h 494945"/>
                  <a:gd name="connsiteX2-105" fmla="*/ 2668328 w 2668328"/>
                  <a:gd name="connsiteY2-106" fmla="*/ 494155 h 494945"/>
                  <a:gd name="connsiteX3-107" fmla="*/ 0 w 2668328"/>
                  <a:gd name="connsiteY3-108" fmla="*/ 494945 h 494945"/>
                  <a:gd name="connsiteX4-109" fmla="*/ 273228 w 2668328"/>
                  <a:gd name="connsiteY4-110" fmla="*/ 0 h 494945"/>
                  <a:gd name="connsiteX0-111" fmla="*/ 273228 w 2668328"/>
                  <a:gd name="connsiteY0-112" fmla="*/ 1 h 494946"/>
                  <a:gd name="connsiteX1-113" fmla="*/ 2402896 w 2668328"/>
                  <a:gd name="connsiteY1-114" fmla="*/ 0 h 494946"/>
                  <a:gd name="connsiteX2-115" fmla="*/ 2668328 w 2668328"/>
                  <a:gd name="connsiteY2-116" fmla="*/ 494156 h 494946"/>
                  <a:gd name="connsiteX3-117" fmla="*/ 0 w 2668328"/>
                  <a:gd name="connsiteY3-118" fmla="*/ 494946 h 494946"/>
                  <a:gd name="connsiteX4-119" fmla="*/ 273228 w 2668328"/>
                  <a:gd name="connsiteY4-120" fmla="*/ 1 h 494946"/>
                  <a:gd name="connsiteX0-121" fmla="*/ 273228 w 2668328"/>
                  <a:gd name="connsiteY0-122" fmla="*/ 2370 h 497315"/>
                  <a:gd name="connsiteX1-123" fmla="*/ 2406794 w 2668328"/>
                  <a:gd name="connsiteY1-124" fmla="*/ 0 h 497315"/>
                  <a:gd name="connsiteX2-125" fmla="*/ 2668328 w 2668328"/>
                  <a:gd name="connsiteY2-126" fmla="*/ 496525 h 497315"/>
                  <a:gd name="connsiteX3-127" fmla="*/ 0 w 2668328"/>
                  <a:gd name="connsiteY3-128" fmla="*/ 497315 h 497315"/>
                  <a:gd name="connsiteX4-129" fmla="*/ 273228 w 2668328"/>
                  <a:gd name="connsiteY4-130" fmla="*/ 2370 h 497315"/>
                  <a:gd name="connsiteX0-131" fmla="*/ 273228 w 2668328"/>
                  <a:gd name="connsiteY0-132" fmla="*/ 1 h 494946"/>
                  <a:gd name="connsiteX1-133" fmla="*/ 2404845 w 2668328"/>
                  <a:gd name="connsiteY1-134" fmla="*/ 0 h 494946"/>
                  <a:gd name="connsiteX2-135" fmla="*/ 2668328 w 2668328"/>
                  <a:gd name="connsiteY2-136" fmla="*/ 494156 h 494946"/>
                  <a:gd name="connsiteX3-137" fmla="*/ 0 w 2668328"/>
                  <a:gd name="connsiteY3-138" fmla="*/ 494946 h 494946"/>
                  <a:gd name="connsiteX4-139" fmla="*/ 273228 w 2668328"/>
                  <a:gd name="connsiteY4-140" fmla="*/ 1 h 494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68328" h="494946">
                    <a:moveTo>
                      <a:pt x="273228" y="1"/>
                    </a:moveTo>
                    <a:lnTo>
                      <a:pt x="2404845" y="0"/>
                    </a:lnTo>
                    <a:lnTo>
                      <a:pt x="2668328" y="494156"/>
                    </a:lnTo>
                    <a:lnTo>
                      <a:pt x="0" y="494946"/>
                    </a:lnTo>
                    <a:lnTo>
                      <a:pt x="273228" y="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innerShdw blurRad="279400" dist="50800" dir="54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8" name="Group 11"/>
            <p:cNvGrpSpPr/>
            <p:nvPr/>
          </p:nvGrpSpPr>
          <p:grpSpPr>
            <a:xfrm rot="17930019">
              <a:off x="5366269" y="2130389"/>
              <a:ext cx="642169" cy="855122"/>
              <a:chOff x="6629743" y="4210771"/>
              <a:chExt cx="1112794" cy="1481816"/>
            </a:xfrm>
          </p:grpSpPr>
          <p:sp>
            <p:nvSpPr>
              <p:cNvPr id="34" name="Isosceles Triangle 21"/>
              <p:cNvSpPr/>
              <p:nvPr/>
            </p:nvSpPr>
            <p:spPr>
              <a:xfrm rot="19500001">
                <a:off x="6629743" y="4210771"/>
                <a:ext cx="1059114" cy="1481816"/>
              </a:xfrm>
              <a:prstGeom prst="triangle">
                <a:avLst/>
              </a:prstGeom>
              <a:solidFill>
                <a:srgbClr val="3741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35" name="Isosceles Triangle 22"/>
              <p:cNvSpPr/>
              <p:nvPr/>
            </p:nvSpPr>
            <p:spPr>
              <a:xfrm rot="21000001">
                <a:off x="6667290" y="4482066"/>
                <a:ext cx="1075247" cy="1107497"/>
              </a:xfrm>
              <a:prstGeom prst="triangl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9" name="Group 13"/>
            <p:cNvGrpSpPr/>
            <p:nvPr/>
          </p:nvGrpSpPr>
          <p:grpSpPr>
            <a:xfrm rot="3811807">
              <a:off x="2907737" y="2109394"/>
              <a:ext cx="631555" cy="855122"/>
              <a:chOff x="4295409" y="4560232"/>
              <a:chExt cx="1094402" cy="1481816"/>
            </a:xfrm>
          </p:grpSpPr>
          <p:sp>
            <p:nvSpPr>
              <p:cNvPr id="30" name="Isosceles Triangle 17"/>
              <p:cNvSpPr/>
              <p:nvPr/>
            </p:nvSpPr>
            <p:spPr>
              <a:xfrm rot="1679998">
                <a:off x="4295409" y="4560232"/>
                <a:ext cx="1059114" cy="1481816"/>
              </a:xfrm>
              <a:prstGeom prst="triangle">
                <a:avLst/>
              </a:prstGeom>
              <a:solidFill>
                <a:srgbClr val="3741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31" name="Isosceles Triangle 18"/>
              <p:cNvSpPr/>
              <p:nvPr/>
            </p:nvSpPr>
            <p:spPr>
              <a:xfrm>
                <a:off x="4314564" y="4863950"/>
                <a:ext cx="1075247" cy="1107497"/>
              </a:xfrm>
              <a:prstGeom prst="triangl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11" name="Group 5"/>
            <p:cNvGrpSpPr/>
            <p:nvPr/>
          </p:nvGrpSpPr>
          <p:grpSpPr>
            <a:xfrm>
              <a:off x="4397871" y="2286597"/>
              <a:ext cx="348258" cy="348258"/>
              <a:chOff x="7287419" y="2577307"/>
              <a:chExt cx="464344" cy="464344"/>
            </a:xfrm>
            <a:solidFill>
              <a:schemeClr val="tx1"/>
            </a:solidFill>
          </p:grpSpPr>
          <p:sp>
            <p:nvSpPr>
              <p:cNvPr id="25" name="Freeform: Shape 7"/>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26" name="Freeform: Shape 8"/>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27" name="Freeform: Shape 9"/>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a:lstStyle/>
              <a:p>
                <a:pPr algn="ctr"/>
                <a:endParaRPr sz="2400">
                  <a:solidFill>
                    <a:schemeClr val="tx1">
                      <a:lumMod val="75000"/>
                      <a:lumOff val="25000"/>
                    </a:schemeClr>
                  </a:solidFill>
                  <a:latin typeface="微软雅黑" charset="-122"/>
                  <a:ea typeface="微软雅黑" charset="-122"/>
                </a:endParaRPr>
              </a:p>
            </p:txBody>
          </p:sp>
        </p:grpSp>
        <p:sp>
          <p:nvSpPr>
            <p:cNvPr id="10" name="TextBox 6"/>
            <p:cNvSpPr txBox="1"/>
            <p:nvPr/>
          </p:nvSpPr>
          <p:spPr>
            <a:xfrm>
              <a:off x="3929787" y="2747857"/>
              <a:ext cx="1292662" cy="300083"/>
            </a:xfrm>
            <a:prstGeom prst="rect">
              <a:avLst/>
            </a:prstGeom>
            <a:noFill/>
          </p:spPr>
          <p:txBody>
            <a:bodyPr wrap="none">
              <a:normAutofit fontScale="90000" lnSpcReduction="20000"/>
            </a:bodyPr>
            <a:lstStyle/>
            <a:p>
              <a:pPr algn="ctr"/>
              <a:r>
                <a:rPr lang="zh-CN" altLang="en-US" sz="2665" b="1" dirty="0">
                  <a:solidFill>
                    <a:schemeClr val="tx1">
                      <a:lumMod val="75000"/>
                      <a:lumOff val="25000"/>
                    </a:schemeClr>
                  </a:solidFill>
                  <a:latin typeface="微软雅黑" charset="-122"/>
                  <a:ea typeface="微软雅黑" charset="-122"/>
                </a:rPr>
                <a:t>项目</a:t>
              </a:r>
            </a:p>
          </p:txBody>
        </p:sp>
      </p:grpSp>
      <p:sp>
        <p:nvSpPr>
          <p:cNvPr id="53" name="文本框 46"/>
          <p:cNvSpPr txBox="1">
            <a:spLocks noChangeArrowheads="1"/>
          </p:cNvSpPr>
          <p:nvPr/>
        </p:nvSpPr>
        <p:spPr bwMode="auto">
          <a:xfrm>
            <a:off x="208385" y="293829"/>
            <a:ext cx="3589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新员工入职培训必讲项目</a:t>
            </a:r>
          </a:p>
        </p:txBody>
      </p:sp>
      <p:sp>
        <p:nvSpPr>
          <p:cNvPr id="54" name="矩形 53"/>
          <p:cNvSpPr/>
          <p:nvPr/>
        </p:nvSpPr>
        <p:spPr>
          <a:xfrm flipH="1">
            <a:off x="1828813" y="2114943"/>
            <a:ext cx="1878785"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b="1" dirty="0">
                <a:solidFill>
                  <a:schemeClr val="tx1">
                    <a:lumMod val="75000"/>
                    <a:lumOff val="25000"/>
                  </a:schemeClr>
                </a:solidFill>
                <a:latin typeface="微软雅黑" charset="-122"/>
                <a:ea typeface="微软雅黑" charset="-122"/>
              </a:rPr>
              <a:t>公司简介</a:t>
            </a:r>
          </a:p>
        </p:txBody>
      </p:sp>
      <p:sp>
        <p:nvSpPr>
          <p:cNvPr id="55" name="文本框 28"/>
          <p:cNvSpPr txBox="1"/>
          <p:nvPr/>
        </p:nvSpPr>
        <p:spPr>
          <a:xfrm flipH="1">
            <a:off x="1892583" y="1687013"/>
            <a:ext cx="1825625" cy="436880"/>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chemeClr val="tx1">
                    <a:lumMod val="75000"/>
                    <a:lumOff val="25000"/>
                  </a:schemeClr>
                </a:solidFill>
                <a:latin typeface="微软雅黑" charset="-122"/>
                <a:ea typeface="微软雅黑" charset="-122"/>
              </a:rPr>
              <a:t>01</a:t>
            </a:r>
          </a:p>
        </p:txBody>
      </p:sp>
      <p:sp>
        <p:nvSpPr>
          <p:cNvPr id="56" name="矩形 55"/>
          <p:cNvSpPr/>
          <p:nvPr/>
        </p:nvSpPr>
        <p:spPr>
          <a:xfrm flipH="1">
            <a:off x="474803" y="3579791"/>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b="1" dirty="0">
                <a:solidFill>
                  <a:schemeClr val="tx1">
                    <a:lumMod val="75000"/>
                    <a:lumOff val="25000"/>
                  </a:schemeClr>
                </a:solidFill>
                <a:latin typeface="微软雅黑" charset="-122"/>
                <a:ea typeface="微软雅黑" charset="-122"/>
              </a:rPr>
              <a:t>规章制度</a:t>
            </a:r>
          </a:p>
        </p:txBody>
      </p:sp>
      <p:sp>
        <p:nvSpPr>
          <p:cNvPr id="57" name="文本框 28"/>
          <p:cNvSpPr txBox="1"/>
          <p:nvPr/>
        </p:nvSpPr>
        <p:spPr>
          <a:xfrm flipH="1">
            <a:off x="990719" y="3141103"/>
            <a:ext cx="1825625" cy="436880"/>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chemeClr val="tx1">
                    <a:lumMod val="75000"/>
                    <a:lumOff val="25000"/>
                  </a:schemeClr>
                </a:solidFill>
                <a:latin typeface="微软雅黑" charset="-122"/>
                <a:ea typeface="微软雅黑" charset="-122"/>
              </a:rPr>
              <a:t>02</a:t>
            </a:r>
          </a:p>
        </p:txBody>
      </p:sp>
      <p:sp>
        <p:nvSpPr>
          <p:cNvPr id="58" name="矩形 57"/>
          <p:cNvSpPr/>
          <p:nvPr/>
        </p:nvSpPr>
        <p:spPr>
          <a:xfrm flipH="1">
            <a:off x="1399977" y="4989046"/>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b="1" dirty="0">
                <a:solidFill>
                  <a:schemeClr val="tx1">
                    <a:lumMod val="75000"/>
                    <a:lumOff val="25000"/>
                  </a:schemeClr>
                </a:solidFill>
                <a:latin typeface="微软雅黑" charset="-122"/>
                <a:ea typeface="微软雅黑" charset="-122"/>
              </a:rPr>
              <a:t>企业基本要求</a:t>
            </a:r>
          </a:p>
        </p:txBody>
      </p:sp>
      <p:sp>
        <p:nvSpPr>
          <p:cNvPr id="59" name="文本框 28"/>
          <p:cNvSpPr txBox="1"/>
          <p:nvPr/>
        </p:nvSpPr>
        <p:spPr>
          <a:xfrm flipH="1">
            <a:off x="1905135" y="4604148"/>
            <a:ext cx="1825625" cy="436880"/>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chemeClr val="tx1">
                    <a:lumMod val="75000"/>
                    <a:lumOff val="25000"/>
                  </a:schemeClr>
                </a:solidFill>
                <a:latin typeface="微软雅黑" charset="-122"/>
                <a:ea typeface="微软雅黑" charset="-122"/>
              </a:rPr>
              <a:t>03</a:t>
            </a:r>
          </a:p>
        </p:txBody>
      </p:sp>
      <p:sp>
        <p:nvSpPr>
          <p:cNvPr id="60" name="矩形 59"/>
          <p:cNvSpPr/>
          <p:nvPr/>
        </p:nvSpPr>
        <p:spPr>
          <a:xfrm flipH="1">
            <a:off x="4908749" y="5926744"/>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b="1" dirty="0">
                <a:solidFill>
                  <a:schemeClr val="tx1">
                    <a:lumMod val="75000"/>
                    <a:lumOff val="25000"/>
                  </a:schemeClr>
                </a:solidFill>
                <a:latin typeface="微软雅黑" charset="-122"/>
                <a:ea typeface="微软雅黑" charset="-122"/>
              </a:rPr>
              <a:t>有关工作的基本知识培训</a:t>
            </a:r>
          </a:p>
        </p:txBody>
      </p:sp>
      <p:sp>
        <p:nvSpPr>
          <p:cNvPr id="61" name="文本框 28"/>
          <p:cNvSpPr txBox="1"/>
          <p:nvPr/>
        </p:nvSpPr>
        <p:spPr>
          <a:xfrm flipH="1">
            <a:off x="5155724" y="5531089"/>
            <a:ext cx="1825625" cy="436880"/>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solidFill>
                  <a:schemeClr val="tx1">
                    <a:lumMod val="75000"/>
                    <a:lumOff val="25000"/>
                  </a:schemeClr>
                </a:solidFill>
                <a:latin typeface="微软雅黑" charset="-122"/>
                <a:ea typeface="微软雅黑" charset="-122"/>
              </a:rPr>
              <a:t>04</a:t>
            </a:r>
          </a:p>
        </p:txBody>
      </p:sp>
      <p:sp>
        <p:nvSpPr>
          <p:cNvPr id="62" name="矩形 61"/>
          <p:cNvSpPr/>
          <p:nvPr/>
        </p:nvSpPr>
        <p:spPr>
          <a:xfrm flipH="1">
            <a:off x="8309964" y="4906569"/>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b="1" dirty="0">
                <a:solidFill>
                  <a:schemeClr val="tx1">
                    <a:lumMod val="75000"/>
                    <a:lumOff val="25000"/>
                  </a:schemeClr>
                </a:solidFill>
                <a:latin typeface="微软雅黑" charset="-122"/>
                <a:ea typeface="微软雅黑" charset="-122"/>
              </a:rPr>
              <a:t>基本技能培训 </a:t>
            </a:r>
          </a:p>
        </p:txBody>
      </p:sp>
      <p:sp>
        <p:nvSpPr>
          <p:cNvPr id="63" name="文本框 28"/>
          <p:cNvSpPr txBox="1"/>
          <p:nvPr/>
        </p:nvSpPr>
        <p:spPr>
          <a:xfrm flipH="1">
            <a:off x="8309505" y="4510914"/>
            <a:ext cx="1825625" cy="436880"/>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微软雅黑" charset="-122"/>
                <a:ea typeface="微软雅黑" charset="-122"/>
              </a:rPr>
              <a:t>05</a:t>
            </a:r>
          </a:p>
        </p:txBody>
      </p:sp>
      <p:sp>
        <p:nvSpPr>
          <p:cNvPr id="64" name="矩形 63"/>
          <p:cNvSpPr/>
          <p:nvPr/>
        </p:nvSpPr>
        <p:spPr>
          <a:xfrm flipH="1">
            <a:off x="9063004" y="3615643"/>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b="1" dirty="0">
                <a:solidFill>
                  <a:schemeClr val="tx1">
                    <a:lumMod val="75000"/>
                    <a:lumOff val="25000"/>
                  </a:schemeClr>
                </a:solidFill>
                <a:latin typeface="微软雅黑" charset="-122"/>
                <a:ea typeface="微软雅黑" charset="-122"/>
              </a:rPr>
              <a:t>产品知识培训</a:t>
            </a:r>
          </a:p>
        </p:txBody>
      </p:sp>
      <p:sp>
        <p:nvSpPr>
          <p:cNvPr id="65" name="文本框 28"/>
          <p:cNvSpPr txBox="1"/>
          <p:nvPr/>
        </p:nvSpPr>
        <p:spPr>
          <a:xfrm flipH="1">
            <a:off x="9062553" y="3101654"/>
            <a:ext cx="1825625" cy="436880"/>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微软雅黑" charset="-122"/>
                <a:ea typeface="微软雅黑" charset="-122"/>
              </a:rPr>
              <a:t>06</a:t>
            </a:r>
          </a:p>
        </p:txBody>
      </p:sp>
      <p:sp>
        <p:nvSpPr>
          <p:cNvPr id="66" name="矩形 65"/>
          <p:cNvSpPr/>
          <p:nvPr/>
        </p:nvSpPr>
        <p:spPr>
          <a:xfrm flipH="1">
            <a:off x="8492837" y="2088051"/>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b="1" dirty="0">
                <a:solidFill>
                  <a:schemeClr val="tx1">
                    <a:lumMod val="75000"/>
                    <a:lumOff val="25000"/>
                  </a:schemeClr>
                </a:solidFill>
                <a:latin typeface="微软雅黑" charset="-122"/>
                <a:ea typeface="微软雅黑" charset="-122"/>
              </a:rPr>
              <a:t>其他知识培训</a:t>
            </a:r>
          </a:p>
        </p:txBody>
      </p:sp>
      <p:sp>
        <p:nvSpPr>
          <p:cNvPr id="67" name="文本框 28"/>
          <p:cNvSpPr txBox="1"/>
          <p:nvPr/>
        </p:nvSpPr>
        <p:spPr>
          <a:xfrm flipH="1">
            <a:off x="8492389" y="1660123"/>
            <a:ext cx="1825625" cy="436880"/>
          </a:xfrm>
          <a:prstGeom prst="rect">
            <a:avLst/>
          </a:prstGeom>
          <a:noFill/>
        </p:spPr>
        <p:txBody>
          <a:bodyPr wrap="non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chemeClr val="tx1">
                    <a:lumMod val="75000"/>
                    <a:lumOff val="25000"/>
                  </a:schemeClr>
                </a:solidFill>
                <a:latin typeface="微软雅黑" charset="-122"/>
                <a:ea typeface="微软雅黑" charset="-122"/>
              </a:rPr>
              <a:t>07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734cdf2056edc0eed750be4e20441a2"/>
          <p:cNvPicPr>
            <a:picLocks noChangeAspect="1"/>
          </p:cNvPicPr>
          <p:nvPr/>
        </p:nvPicPr>
        <p:blipFill>
          <a:blip r:embed="rId2" cstate="print"/>
          <a:stretch>
            <a:fillRect/>
          </a:stretch>
        </p:blipFill>
        <p:spPr>
          <a:xfrm flipH="1">
            <a:off x="6465570" y="-33655"/>
            <a:ext cx="5733415" cy="6869430"/>
          </a:xfrm>
          <a:prstGeom prst="rect">
            <a:avLst/>
          </a:prstGeom>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718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新员工培训具体步骤</a:t>
            </a:r>
          </a:p>
        </p:txBody>
      </p:sp>
      <p:sp>
        <p:nvSpPr>
          <p:cNvPr id="48" name="矩形 47"/>
          <p:cNvSpPr/>
          <p:nvPr/>
        </p:nvSpPr>
        <p:spPr>
          <a:xfrm>
            <a:off x="10643291" y="434637"/>
            <a:ext cx="999490" cy="508000"/>
          </a:xfrm>
          <a:prstGeom prst="rect">
            <a:avLst/>
          </a:prstGeom>
        </p:spPr>
        <p:txBody>
          <a:bodyPr wrap="none">
            <a:spAutoFit/>
          </a:bodyPr>
          <a:lstStyle/>
          <a:p>
            <a:pPr>
              <a:defRPr/>
            </a:pP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l</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g</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p>
        </p:txBody>
      </p:sp>
      <p:grpSp>
        <p:nvGrpSpPr>
          <p:cNvPr id="2" name="组合 2"/>
          <p:cNvGrpSpPr/>
          <p:nvPr/>
        </p:nvGrpSpPr>
        <p:grpSpPr>
          <a:xfrm>
            <a:off x="1388657" y="1775011"/>
            <a:ext cx="6184752" cy="471511"/>
            <a:chOff x="5435732" y="1578011"/>
            <a:chExt cx="5251814" cy="422357"/>
          </a:xfrm>
        </p:grpSpPr>
        <p:grpSp>
          <p:nvGrpSpPr>
            <p:cNvPr id="3"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22" name="矩形 21"/>
            <p:cNvSpPr/>
            <p:nvPr/>
          </p:nvSpPr>
          <p:spPr>
            <a:xfrm>
              <a:off x="5862501" y="1637827"/>
              <a:ext cx="4825045" cy="275692"/>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消除新员工的紧张心理</a:t>
              </a:r>
              <a:endParaRPr lang="en-US" altLang="zh-CN" sz="1400" b="1" dirty="0">
                <a:solidFill>
                  <a:schemeClr val="tx1">
                    <a:lumMod val="75000"/>
                    <a:lumOff val="25000"/>
                  </a:schemeClr>
                </a:solidFill>
                <a:latin typeface="微软雅黑" charset="-122"/>
                <a:ea typeface="微软雅黑" charset="-122"/>
              </a:endParaRPr>
            </a:p>
          </p:txBody>
        </p:sp>
      </p:grpSp>
      <p:grpSp>
        <p:nvGrpSpPr>
          <p:cNvPr id="7" name="组合 22"/>
          <p:cNvGrpSpPr/>
          <p:nvPr/>
        </p:nvGrpSpPr>
        <p:grpSpPr>
          <a:xfrm>
            <a:off x="1388657" y="2386366"/>
            <a:ext cx="5905056" cy="471512"/>
            <a:chOff x="5435732" y="1578011"/>
            <a:chExt cx="5014308" cy="422357"/>
          </a:xfrm>
        </p:grpSpPr>
        <p:grpSp>
          <p:nvGrpSpPr>
            <p:cNvPr id="11" name="组合 23"/>
            <p:cNvGrpSpPr/>
            <p:nvPr/>
          </p:nvGrpSpPr>
          <p:grpSpPr>
            <a:xfrm>
              <a:off x="5435732" y="1578011"/>
              <a:ext cx="422357" cy="422357"/>
              <a:chOff x="503238" y="1734936"/>
              <a:chExt cx="612620" cy="612620"/>
            </a:xfrm>
          </p:grpSpPr>
          <p:sp>
            <p:nvSpPr>
              <p:cNvPr id="25" name="椭圆 2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3" name="组合 25"/>
              <p:cNvGrpSpPr/>
              <p:nvPr/>
            </p:nvGrpSpPr>
            <p:grpSpPr>
              <a:xfrm>
                <a:off x="650052" y="1881750"/>
                <a:ext cx="318993" cy="318993"/>
                <a:chOff x="13405333" y="-598488"/>
                <a:chExt cx="479425" cy="479425"/>
              </a:xfrm>
              <a:solidFill>
                <a:schemeClr val="bg1"/>
              </a:solidFill>
            </p:grpSpPr>
            <p:sp>
              <p:nvSpPr>
                <p:cNvPr id="2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33" name="矩形 32"/>
            <p:cNvSpPr/>
            <p:nvPr/>
          </p:nvSpPr>
          <p:spPr>
            <a:xfrm>
              <a:off x="5862502" y="1666734"/>
              <a:ext cx="4587538"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对工作内容进行详细解说</a:t>
              </a:r>
              <a:endParaRPr lang="en-US" altLang="zh-CN" sz="1400" b="1" dirty="0">
                <a:solidFill>
                  <a:schemeClr val="tx1">
                    <a:lumMod val="75000"/>
                    <a:lumOff val="25000"/>
                  </a:schemeClr>
                </a:solidFill>
                <a:latin typeface="微软雅黑" charset="-122"/>
                <a:ea typeface="微软雅黑" charset="-122"/>
              </a:endParaRPr>
            </a:p>
          </p:txBody>
        </p:sp>
      </p:grpSp>
      <p:grpSp>
        <p:nvGrpSpPr>
          <p:cNvPr id="14" name="组合 33"/>
          <p:cNvGrpSpPr/>
          <p:nvPr/>
        </p:nvGrpSpPr>
        <p:grpSpPr>
          <a:xfrm>
            <a:off x="1388657" y="3028610"/>
            <a:ext cx="6658090" cy="471512"/>
            <a:chOff x="5435732" y="1578011"/>
            <a:chExt cx="5653751" cy="422357"/>
          </a:xfrm>
        </p:grpSpPr>
        <p:grpSp>
          <p:nvGrpSpPr>
            <p:cNvPr id="15" name="组合 34"/>
            <p:cNvGrpSpPr/>
            <p:nvPr/>
          </p:nvGrpSpPr>
          <p:grpSpPr>
            <a:xfrm>
              <a:off x="5435732" y="1578011"/>
              <a:ext cx="422357" cy="422357"/>
              <a:chOff x="503238" y="1734936"/>
              <a:chExt cx="612620" cy="612620"/>
            </a:xfrm>
          </p:grpSpPr>
          <p:sp>
            <p:nvSpPr>
              <p:cNvPr id="36" name="椭圆 3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6" name="组合 36"/>
              <p:cNvGrpSpPr/>
              <p:nvPr/>
            </p:nvGrpSpPr>
            <p:grpSpPr>
              <a:xfrm>
                <a:off x="650052" y="1881750"/>
                <a:ext cx="318993" cy="318993"/>
                <a:chOff x="13405333" y="-598488"/>
                <a:chExt cx="479425" cy="479425"/>
              </a:xfrm>
              <a:solidFill>
                <a:schemeClr val="bg1"/>
              </a:solidFill>
            </p:grpSpPr>
            <p:sp>
              <p:nvSpPr>
                <p:cNvPr id="3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44" name="矩形 43"/>
            <p:cNvSpPr/>
            <p:nvPr/>
          </p:nvSpPr>
          <p:spPr>
            <a:xfrm>
              <a:off x="5862502" y="1666734"/>
              <a:ext cx="52269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对工作内容进行正确操作示范</a:t>
              </a:r>
              <a:endParaRPr lang="en-US" altLang="zh-CN" sz="1400" b="1" dirty="0">
                <a:solidFill>
                  <a:schemeClr val="tx1">
                    <a:lumMod val="75000"/>
                    <a:lumOff val="25000"/>
                  </a:schemeClr>
                </a:solidFill>
                <a:latin typeface="微软雅黑" charset="-122"/>
                <a:ea typeface="微软雅黑" charset="-122"/>
              </a:endParaRPr>
            </a:p>
          </p:txBody>
        </p:sp>
      </p:grpSp>
      <p:grpSp>
        <p:nvGrpSpPr>
          <p:cNvPr id="17" name="组合 44"/>
          <p:cNvGrpSpPr/>
          <p:nvPr/>
        </p:nvGrpSpPr>
        <p:grpSpPr>
          <a:xfrm>
            <a:off x="1388657" y="3661477"/>
            <a:ext cx="6270814" cy="471512"/>
            <a:chOff x="5435732" y="1578011"/>
            <a:chExt cx="5324894" cy="422357"/>
          </a:xfrm>
        </p:grpSpPr>
        <p:grpSp>
          <p:nvGrpSpPr>
            <p:cNvPr id="18" name="组合 1"/>
            <p:cNvGrpSpPr/>
            <p:nvPr/>
          </p:nvGrpSpPr>
          <p:grpSpPr>
            <a:xfrm>
              <a:off x="5435732" y="1578011"/>
              <a:ext cx="422357" cy="422357"/>
              <a:chOff x="503238" y="1734936"/>
              <a:chExt cx="612620" cy="612620"/>
            </a:xfrm>
          </p:grpSpPr>
          <p:sp>
            <p:nvSpPr>
              <p:cNvPr id="10" name="椭圆 9"/>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23" name="组合 10"/>
              <p:cNvGrpSpPr/>
              <p:nvPr/>
            </p:nvGrpSpPr>
            <p:grpSpPr>
              <a:xfrm>
                <a:off x="650052" y="1881750"/>
                <a:ext cx="318993" cy="318993"/>
                <a:chOff x="13405333" y="-598488"/>
                <a:chExt cx="479425" cy="479425"/>
              </a:xfrm>
              <a:solidFill>
                <a:schemeClr val="bg1"/>
              </a:solidFill>
            </p:grpSpPr>
            <p:sp>
              <p:nvSpPr>
                <p:cNvPr id="49"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0"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1"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57" name="矩形 56"/>
            <p:cNvSpPr/>
            <p:nvPr/>
          </p:nvSpPr>
          <p:spPr>
            <a:xfrm>
              <a:off x="5862501" y="1666734"/>
              <a:ext cx="489812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亲自与新员工一起做</a:t>
              </a:r>
              <a:endParaRPr lang="en-US" altLang="zh-CN" sz="1400" b="1" dirty="0">
                <a:solidFill>
                  <a:schemeClr val="tx1">
                    <a:lumMod val="75000"/>
                    <a:lumOff val="25000"/>
                  </a:schemeClr>
                </a:solidFill>
                <a:latin typeface="微软雅黑" charset="-122"/>
                <a:ea typeface="微软雅黑" charset="-122"/>
              </a:endParaRPr>
            </a:p>
          </p:txBody>
        </p:sp>
      </p:grpSp>
      <p:grpSp>
        <p:nvGrpSpPr>
          <p:cNvPr id="24" name="组合 57"/>
          <p:cNvGrpSpPr/>
          <p:nvPr/>
        </p:nvGrpSpPr>
        <p:grpSpPr>
          <a:xfrm>
            <a:off x="1399414" y="4287937"/>
            <a:ext cx="5905056" cy="471512"/>
            <a:chOff x="5435732" y="1578011"/>
            <a:chExt cx="5014309" cy="422357"/>
          </a:xfrm>
        </p:grpSpPr>
        <p:grpSp>
          <p:nvGrpSpPr>
            <p:cNvPr id="26" name="组合 60"/>
            <p:cNvGrpSpPr/>
            <p:nvPr/>
          </p:nvGrpSpPr>
          <p:grpSpPr>
            <a:xfrm>
              <a:off x="5435732" y="1578011"/>
              <a:ext cx="422357" cy="422357"/>
              <a:chOff x="503238" y="1734936"/>
              <a:chExt cx="612620" cy="612620"/>
            </a:xfrm>
          </p:grpSpPr>
          <p:sp>
            <p:nvSpPr>
              <p:cNvPr id="62" name="椭圆 61"/>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34" name="组合 62"/>
              <p:cNvGrpSpPr/>
              <p:nvPr/>
            </p:nvGrpSpPr>
            <p:grpSpPr>
              <a:xfrm>
                <a:off x="650052" y="1881750"/>
                <a:ext cx="318993" cy="318993"/>
                <a:chOff x="13405333" y="-598488"/>
                <a:chExt cx="479425" cy="479425"/>
              </a:xfrm>
              <a:solidFill>
                <a:schemeClr val="bg1"/>
              </a:solidFill>
            </p:grpSpPr>
            <p:sp>
              <p:nvSpPr>
                <p:cNvPr id="6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7"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8"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0" name="矩形 69"/>
            <p:cNvSpPr/>
            <p:nvPr/>
          </p:nvSpPr>
          <p:spPr>
            <a:xfrm>
              <a:off x="5862504" y="1666734"/>
              <a:ext cx="4587537"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让新员工独立操作</a:t>
              </a:r>
              <a:endParaRPr lang="en-US" altLang="zh-CN" sz="1400" b="1" dirty="0">
                <a:solidFill>
                  <a:schemeClr val="tx1">
                    <a:lumMod val="75000"/>
                    <a:lumOff val="25000"/>
                  </a:schemeClr>
                </a:solidFill>
                <a:latin typeface="微软雅黑" charset="-122"/>
                <a:ea typeface="微软雅黑" charset="-122"/>
              </a:endParaRPr>
            </a:p>
          </p:txBody>
        </p:sp>
      </p:grpSp>
      <p:grpSp>
        <p:nvGrpSpPr>
          <p:cNvPr id="35" name="组合 70"/>
          <p:cNvGrpSpPr/>
          <p:nvPr/>
        </p:nvGrpSpPr>
        <p:grpSpPr>
          <a:xfrm>
            <a:off x="1399414" y="4930164"/>
            <a:ext cx="5969600" cy="471512"/>
            <a:chOff x="5435732" y="1578011"/>
            <a:chExt cx="5069118" cy="422357"/>
          </a:xfrm>
        </p:grpSpPr>
        <p:grpSp>
          <p:nvGrpSpPr>
            <p:cNvPr id="37" name="组合 71"/>
            <p:cNvGrpSpPr/>
            <p:nvPr/>
          </p:nvGrpSpPr>
          <p:grpSpPr>
            <a:xfrm>
              <a:off x="5435732" y="1578011"/>
              <a:ext cx="422357" cy="422357"/>
              <a:chOff x="503238" y="1734936"/>
              <a:chExt cx="612620" cy="612620"/>
            </a:xfrm>
          </p:grpSpPr>
          <p:sp>
            <p:nvSpPr>
              <p:cNvPr id="73" name="椭圆 72"/>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5" name="组合 73"/>
              <p:cNvGrpSpPr/>
              <p:nvPr/>
            </p:nvGrpSpPr>
            <p:grpSpPr>
              <a:xfrm>
                <a:off x="650052" y="1881750"/>
                <a:ext cx="318993" cy="318993"/>
                <a:chOff x="13405333" y="-598488"/>
                <a:chExt cx="479425" cy="479425"/>
              </a:xfrm>
              <a:solidFill>
                <a:schemeClr val="bg1"/>
              </a:solidFill>
            </p:grpSpPr>
            <p:sp>
              <p:nvSpPr>
                <p:cNvPr id="7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9"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0"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81" name="矩形 80"/>
            <p:cNvSpPr/>
            <p:nvPr/>
          </p:nvSpPr>
          <p:spPr>
            <a:xfrm>
              <a:off x="5862502" y="1666734"/>
              <a:ext cx="4642348"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确认新员工独立操作的结果</a:t>
              </a:r>
              <a:endParaRPr lang="en-US" altLang="zh-CN" sz="1400" b="1" dirty="0">
                <a:solidFill>
                  <a:schemeClr val="tx1">
                    <a:lumMod val="75000"/>
                    <a:lumOff val="25000"/>
                  </a:schemeClr>
                </a:solidFill>
                <a:latin typeface="微软雅黑" charset="-122"/>
                <a:ea typeface="微软雅黑" charset="-122"/>
              </a:endParaRPr>
            </a:p>
          </p:txBody>
        </p:sp>
      </p:grpSp>
      <p:grpSp>
        <p:nvGrpSpPr>
          <p:cNvPr id="52" name="组合 81"/>
          <p:cNvGrpSpPr/>
          <p:nvPr/>
        </p:nvGrpSpPr>
        <p:grpSpPr>
          <a:xfrm>
            <a:off x="1399415" y="5573816"/>
            <a:ext cx="5571566" cy="471512"/>
            <a:chOff x="5435732" y="1578011"/>
            <a:chExt cx="4731124" cy="422357"/>
          </a:xfrm>
        </p:grpSpPr>
        <p:grpSp>
          <p:nvGrpSpPr>
            <p:cNvPr id="56" name="组合 82"/>
            <p:cNvGrpSpPr/>
            <p:nvPr/>
          </p:nvGrpSpPr>
          <p:grpSpPr>
            <a:xfrm>
              <a:off x="5435732" y="1578011"/>
              <a:ext cx="422357" cy="422357"/>
              <a:chOff x="503238" y="1734936"/>
              <a:chExt cx="612620" cy="612620"/>
            </a:xfrm>
          </p:grpSpPr>
          <p:sp>
            <p:nvSpPr>
              <p:cNvPr id="84" name="椭圆 8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58" name="组合 84"/>
              <p:cNvGrpSpPr/>
              <p:nvPr/>
            </p:nvGrpSpPr>
            <p:grpSpPr>
              <a:xfrm>
                <a:off x="650052" y="1881750"/>
                <a:ext cx="318993" cy="318993"/>
                <a:chOff x="13405333" y="-598488"/>
                <a:chExt cx="479425" cy="479425"/>
              </a:xfrm>
              <a:solidFill>
                <a:schemeClr val="bg1"/>
              </a:solidFill>
            </p:grpSpPr>
            <p:sp>
              <p:nvSpPr>
                <p:cNvPr id="8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2" name="矩形 91"/>
            <p:cNvSpPr/>
            <p:nvPr/>
          </p:nvSpPr>
          <p:spPr>
            <a:xfrm>
              <a:off x="5862501" y="1666734"/>
              <a:ext cx="430435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鼓励新员工大胆创新改革</a:t>
              </a:r>
              <a:endParaRPr lang="en-US" altLang="zh-CN" sz="1400" b="1" dirty="0">
                <a:solidFill>
                  <a:schemeClr val="tx1">
                    <a:lumMod val="75000"/>
                    <a:lumOff val="25000"/>
                  </a:schemeClr>
                </a:solidFill>
                <a:latin typeface="微软雅黑" charset="-122"/>
                <a:ea typeface="微软雅黑" charset="-122"/>
              </a:endParaRPr>
            </a:p>
          </p:txBody>
        </p:sp>
      </p:grpSp>
      <p:sp>
        <p:nvSpPr>
          <p:cNvPr id="102" name="TextBox 101"/>
          <p:cNvSpPr txBox="1"/>
          <p:nvPr/>
        </p:nvSpPr>
        <p:spPr>
          <a:xfrm>
            <a:off x="1290925" y="1118795"/>
            <a:ext cx="5056094"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正确的培训步骤可以起到事半功倍的功效</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180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新员工安全培训方法</a:t>
            </a:r>
          </a:p>
        </p:txBody>
      </p:sp>
      <p:grpSp>
        <p:nvGrpSpPr>
          <p:cNvPr id="3" name="组合 51"/>
          <p:cNvGrpSpPr/>
          <p:nvPr/>
        </p:nvGrpSpPr>
        <p:grpSpPr>
          <a:xfrm>
            <a:off x="5003971" y="1554568"/>
            <a:ext cx="3133738" cy="1001800"/>
            <a:chOff x="4942376" y="1802002"/>
            <a:chExt cx="3133738" cy="1001800"/>
          </a:xfrm>
        </p:grpSpPr>
        <p:sp>
          <p:nvSpPr>
            <p:cNvPr id="2" name="矩形 1"/>
            <p:cNvSpPr/>
            <p:nvPr/>
          </p:nvSpPr>
          <p:spPr>
            <a:xfrm>
              <a:off x="4942376" y="243447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制定安全目标和职责</a:t>
              </a:r>
            </a:p>
          </p:txBody>
        </p:sp>
        <p:grpSp>
          <p:nvGrpSpPr>
            <p:cNvPr id="4" name="组合 2"/>
            <p:cNvGrpSpPr/>
            <p:nvPr/>
          </p:nvGrpSpPr>
          <p:grpSpPr>
            <a:xfrm>
              <a:off x="4987229" y="1802002"/>
              <a:ext cx="2464390" cy="561182"/>
              <a:chOff x="5435732" y="1578011"/>
              <a:chExt cx="1854752" cy="422357"/>
            </a:xfrm>
          </p:grpSpPr>
          <p:grpSp>
            <p:nvGrpSpPr>
              <p:cNvPr id="7"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16"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sp>
            <p:nvSpPr>
              <p:cNvPr id="5" name="矩形 4"/>
              <p:cNvSpPr/>
              <p:nvPr/>
            </p:nvSpPr>
            <p:spPr>
              <a:xfrm>
                <a:off x="5862633" y="1665983"/>
                <a:ext cx="1427851" cy="27719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01</a:t>
                </a:r>
              </a:p>
            </p:txBody>
          </p:sp>
        </p:grpSp>
      </p:grpSp>
      <p:grpSp>
        <p:nvGrpSpPr>
          <p:cNvPr id="18" name="组合 52"/>
          <p:cNvGrpSpPr/>
          <p:nvPr/>
        </p:nvGrpSpPr>
        <p:grpSpPr>
          <a:xfrm>
            <a:off x="8137835" y="1554568"/>
            <a:ext cx="3133738" cy="1001800"/>
            <a:chOff x="8335955" y="1802002"/>
            <a:chExt cx="3133738" cy="1001800"/>
          </a:xfrm>
        </p:grpSpPr>
        <p:sp>
          <p:nvSpPr>
            <p:cNvPr id="14" name="矩形 13"/>
            <p:cNvSpPr/>
            <p:nvPr/>
          </p:nvSpPr>
          <p:spPr>
            <a:xfrm>
              <a:off x="8335955" y="243447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师傅带徒弟</a:t>
              </a:r>
            </a:p>
          </p:txBody>
        </p:sp>
        <p:sp>
          <p:nvSpPr>
            <p:cNvPr id="15" name="矩形 14"/>
            <p:cNvSpPr/>
            <p:nvPr/>
          </p:nvSpPr>
          <p:spPr>
            <a:xfrm>
              <a:off x="8948027" y="1918890"/>
              <a:ext cx="1897171" cy="36830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02</a:t>
              </a:r>
            </a:p>
          </p:txBody>
        </p:sp>
        <p:grpSp>
          <p:nvGrpSpPr>
            <p:cNvPr id="31" name="组合 15"/>
            <p:cNvGrpSpPr/>
            <p:nvPr/>
          </p:nvGrpSpPr>
          <p:grpSpPr>
            <a:xfrm>
              <a:off x="8380808" y="1802002"/>
              <a:ext cx="561182" cy="561182"/>
              <a:chOff x="8469135" y="1590622"/>
              <a:chExt cx="561182" cy="561182"/>
            </a:xfrm>
          </p:grpSpPr>
          <p:sp>
            <p:nvSpPr>
              <p:cNvPr id="17" name="椭圆 16"/>
              <p:cNvSpPr/>
              <p:nvPr/>
            </p:nvSpPr>
            <p:spPr>
              <a:xfrm>
                <a:off x="8469135" y="1590622"/>
                <a:ext cx="561182" cy="561182"/>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33" name="组合 17"/>
              <p:cNvGrpSpPr/>
              <p:nvPr/>
            </p:nvGrpSpPr>
            <p:grpSpPr>
              <a:xfrm>
                <a:off x="8603619" y="1779293"/>
                <a:ext cx="292209" cy="201257"/>
                <a:chOff x="9641770" y="1952307"/>
                <a:chExt cx="219923" cy="151470"/>
              </a:xfrm>
            </p:grpSpPr>
            <p:sp>
              <p:nvSpPr>
                <p:cNvPr id="1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8"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grpSp>
      <p:grpSp>
        <p:nvGrpSpPr>
          <p:cNvPr id="42" name="组合 54"/>
          <p:cNvGrpSpPr/>
          <p:nvPr/>
        </p:nvGrpSpPr>
        <p:grpSpPr>
          <a:xfrm>
            <a:off x="5003971" y="3305844"/>
            <a:ext cx="3133738" cy="1001800"/>
            <a:chOff x="4942376" y="4177242"/>
            <a:chExt cx="3133738" cy="1001800"/>
          </a:xfrm>
        </p:grpSpPr>
        <p:sp>
          <p:nvSpPr>
            <p:cNvPr id="29" name="矩形 28"/>
            <p:cNvSpPr/>
            <p:nvPr/>
          </p:nvSpPr>
          <p:spPr>
            <a:xfrm>
              <a:off x="4942376" y="480971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指定一名“安全伙伴”</a:t>
              </a:r>
            </a:p>
          </p:txBody>
        </p:sp>
        <p:sp>
          <p:nvSpPr>
            <p:cNvPr id="30" name="矩形 29"/>
            <p:cNvSpPr/>
            <p:nvPr/>
          </p:nvSpPr>
          <p:spPr>
            <a:xfrm>
              <a:off x="5554448" y="4294130"/>
              <a:ext cx="1897171" cy="36830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03</a:t>
              </a:r>
            </a:p>
          </p:txBody>
        </p:sp>
        <p:grpSp>
          <p:nvGrpSpPr>
            <p:cNvPr id="45" name="组合 30"/>
            <p:cNvGrpSpPr/>
            <p:nvPr/>
          </p:nvGrpSpPr>
          <p:grpSpPr>
            <a:xfrm>
              <a:off x="4987229" y="4177242"/>
              <a:ext cx="561182" cy="561182"/>
              <a:chOff x="5075556" y="3735768"/>
              <a:chExt cx="561182" cy="561182"/>
            </a:xfrm>
          </p:grpSpPr>
          <p:sp>
            <p:nvSpPr>
              <p:cNvPr id="32" name="椭圆 31"/>
              <p:cNvSpPr/>
              <p:nvPr/>
            </p:nvSpPr>
            <p:spPr>
              <a:xfrm>
                <a:off x="5075556" y="3735768"/>
                <a:ext cx="561182" cy="561182"/>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50" name="组合 32"/>
              <p:cNvGrpSpPr/>
              <p:nvPr/>
            </p:nvGrpSpPr>
            <p:grpSpPr>
              <a:xfrm>
                <a:off x="5210977" y="3873554"/>
                <a:ext cx="290337" cy="285609"/>
                <a:chOff x="14627708" y="5551488"/>
                <a:chExt cx="487362" cy="479425"/>
              </a:xfrm>
              <a:solidFill>
                <a:schemeClr val="bg1"/>
              </a:solidFill>
            </p:grpSpPr>
            <p:sp>
              <p:nvSpPr>
                <p:cNvPr id="34"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5"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6"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7"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8"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9"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40"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41"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grpSp>
      <p:grpSp>
        <p:nvGrpSpPr>
          <p:cNvPr id="52" name="组合 41"/>
          <p:cNvGrpSpPr/>
          <p:nvPr/>
        </p:nvGrpSpPr>
        <p:grpSpPr>
          <a:xfrm>
            <a:off x="8137835" y="3305844"/>
            <a:ext cx="3133738" cy="1001800"/>
            <a:chOff x="8335955" y="4177242"/>
            <a:chExt cx="3133738" cy="1001800"/>
          </a:xfrm>
        </p:grpSpPr>
        <p:sp>
          <p:nvSpPr>
            <p:cNvPr id="43" name="矩形 42"/>
            <p:cNvSpPr/>
            <p:nvPr/>
          </p:nvSpPr>
          <p:spPr>
            <a:xfrm>
              <a:off x="8335955" y="480971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确保监督</a:t>
              </a:r>
            </a:p>
          </p:txBody>
        </p:sp>
        <p:sp>
          <p:nvSpPr>
            <p:cNvPr id="44" name="矩形 43"/>
            <p:cNvSpPr/>
            <p:nvPr/>
          </p:nvSpPr>
          <p:spPr>
            <a:xfrm>
              <a:off x="8948027" y="4294130"/>
              <a:ext cx="1897171" cy="36830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04</a:t>
              </a:r>
            </a:p>
          </p:txBody>
        </p:sp>
        <p:grpSp>
          <p:nvGrpSpPr>
            <p:cNvPr id="53" name="组合 44"/>
            <p:cNvGrpSpPr/>
            <p:nvPr/>
          </p:nvGrpSpPr>
          <p:grpSpPr>
            <a:xfrm>
              <a:off x="8380808" y="4177242"/>
              <a:ext cx="561182" cy="561182"/>
              <a:chOff x="8469135" y="3735768"/>
              <a:chExt cx="561182" cy="561182"/>
            </a:xfrm>
          </p:grpSpPr>
          <p:sp>
            <p:nvSpPr>
              <p:cNvPr id="49" name="椭圆 48"/>
              <p:cNvSpPr/>
              <p:nvPr/>
            </p:nvSpPr>
            <p:spPr>
              <a:xfrm>
                <a:off x="8469135" y="3735768"/>
                <a:ext cx="561182" cy="561182"/>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55" name="组合 49"/>
              <p:cNvGrpSpPr/>
              <p:nvPr/>
            </p:nvGrpSpPr>
            <p:grpSpPr>
              <a:xfrm>
                <a:off x="8621844" y="3874607"/>
                <a:ext cx="282534" cy="283503"/>
                <a:chOff x="13416445" y="3094038"/>
                <a:chExt cx="463550" cy="465138"/>
              </a:xfrm>
              <a:solidFill>
                <a:schemeClr val="bg1"/>
              </a:solidFill>
            </p:grpSpPr>
            <p:sp>
              <p:nvSpPr>
                <p:cNvPr id="51"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54"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56"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57"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grpSp>
      <p:pic>
        <p:nvPicPr>
          <p:cNvPr id="58" name="图片 57" descr="2d1fe32ef87af934f9b58811d5b4f269"/>
          <p:cNvPicPr>
            <a:picLocks noChangeAspect="1"/>
          </p:cNvPicPr>
          <p:nvPr/>
        </p:nvPicPr>
        <p:blipFill>
          <a:blip r:embed="rId2" cstate="print"/>
          <a:stretch>
            <a:fillRect/>
          </a:stretch>
        </p:blipFill>
        <p:spPr>
          <a:xfrm>
            <a:off x="1061085" y="1424305"/>
            <a:ext cx="3163570" cy="4850765"/>
          </a:xfrm>
          <a:prstGeom prst="rect">
            <a:avLst/>
          </a:prstGeom>
          <a:effectLst>
            <a:outerShdw blurRad="50800" dist="38100" dir="2700000" algn="tl" rotWithShape="0">
              <a:prstClr val="black">
                <a:alpha val="40000"/>
              </a:prstClr>
            </a:outerShdw>
          </a:effectLst>
        </p:spPr>
      </p:pic>
      <p:grpSp>
        <p:nvGrpSpPr>
          <p:cNvPr id="59" name="组合 51"/>
          <p:cNvGrpSpPr/>
          <p:nvPr/>
        </p:nvGrpSpPr>
        <p:grpSpPr>
          <a:xfrm>
            <a:off x="5005763" y="4945019"/>
            <a:ext cx="3133738" cy="1001800"/>
            <a:chOff x="4942376" y="1802002"/>
            <a:chExt cx="3133738" cy="1001800"/>
          </a:xfrm>
        </p:grpSpPr>
        <p:sp>
          <p:nvSpPr>
            <p:cNvPr id="60" name="矩形 59"/>
            <p:cNvSpPr/>
            <p:nvPr/>
          </p:nvSpPr>
          <p:spPr>
            <a:xfrm>
              <a:off x="4942376" y="243447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不要对任何事情作假定</a:t>
              </a:r>
            </a:p>
          </p:txBody>
        </p:sp>
        <p:grpSp>
          <p:nvGrpSpPr>
            <p:cNvPr id="61" name="组合 2"/>
            <p:cNvGrpSpPr/>
            <p:nvPr/>
          </p:nvGrpSpPr>
          <p:grpSpPr>
            <a:xfrm>
              <a:off x="4987229" y="1802002"/>
              <a:ext cx="2464390" cy="561182"/>
              <a:chOff x="5435732" y="1578011"/>
              <a:chExt cx="1854752" cy="422357"/>
            </a:xfrm>
          </p:grpSpPr>
          <p:grpSp>
            <p:nvGrpSpPr>
              <p:cNvPr id="62" name="组合 3"/>
              <p:cNvGrpSpPr/>
              <p:nvPr/>
            </p:nvGrpSpPr>
            <p:grpSpPr>
              <a:xfrm>
                <a:off x="5435732" y="1578011"/>
                <a:ext cx="422357" cy="422357"/>
                <a:chOff x="503238" y="1734936"/>
                <a:chExt cx="612620" cy="612620"/>
              </a:xfrm>
            </p:grpSpPr>
            <p:sp>
              <p:nvSpPr>
                <p:cNvPr id="64"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65" name="组合 6"/>
                <p:cNvGrpSpPr/>
                <p:nvPr/>
              </p:nvGrpSpPr>
              <p:grpSpPr>
                <a:xfrm>
                  <a:off x="650052" y="1881750"/>
                  <a:ext cx="318993" cy="318993"/>
                  <a:chOff x="13405333" y="-598488"/>
                  <a:chExt cx="479425" cy="479425"/>
                </a:xfrm>
                <a:solidFill>
                  <a:schemeClr val="bg1"/>
                </a:solidFill>
              </p:grpSpPr>
              <p:sp>
                <p:nvSpPr>
                  <p:cNvPr id="6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6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6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6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7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7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sp>
            <p:nvSpPr>
              <p:cNvPr id="63" name="矩形 4"/>
              <p:cNvSpPr/>
              <p:nvPr/>
            </p:nvSpPr>
            <p:spPr>
              <a:xfrm>
                <a:off x="5862633" y="1665983"/>
                <a:ext cx="1427851" cy="27719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05</a:t>
                </a:r>
              </a:p>
            </p:txBody>
          </p:sp>
        </p:grpSp>
      </p:grpSp>
      <p:grpSp>
        <p:nvGrpSpPr>
          <p:cNvPr id="72" name="组合 52"/>
          <p:cNvGrpSpPr/>
          <p:nvPr/>
        </p:nvGrpSpPr>
        <p:grpSpPr>
          <a:xfrm>
            <a:off x="8139627" y="4945019"/>
            <a:ext cx="3133738" cy="1001800"/>
            <a:chOff x="8335955" y="1802002"/>
            <a:chExt cx="3133738" cy="1001800"/>
          </a:xfrm>
        </p:grpSpPr>
        <p:sp>
          <p:nvSpPr>
            <p:cNvPr id="73" name="矩形 13"/>
            <p:cNvSpPr/>
            <p:nvPr/>
          </p:nvSpPr>
          <p:spPr>
            <a:xfrm>
              <a:off x="8335955" y="243447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指定期望事项</a:t>
              </a:r>
            </a:p>
          </p:txBody>
        </p:sp>
        <p:sp>
          <p:nvSpPr>
            <p:cNvPr id="74" name="矩形 14"/>
            <p:cNvSpPr/>
            <p:nvPr/>
          </p:nvSpPr>
          <p:spPr>
            <a:xfrm>
              <a:off x="8948027" y="1918890"/>
              <a:ext cx="1897171" cy="36830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06</a:t>
              </a:r>
            </a:p>
          </p:txBody>
        </p:sp>
        <p:grpSp>
          <p:nvGrpSpPr>
            <p:cNvPr id="75" name="组合 15"/>
            <p:cNvGrpSpPr/>
            <p:nvPr/>
          </p:nvGrpSpPr>
          <p:grpSpPr>
            <a:xfrm>
              <a:off x="8380808" y="1802002"/>
              <a:ext cx="561182" cy="561182"/>
              <a:chOff x="8469135" y="1590622"/>
              <a:chExt cx="561182" cy="561182"/>
            </a:xfrm>
          </p:grpSpPr>
          <p:sp>
            <p:nvSpPr>
              <p:cNvPr id="76" name="椭圆 75"/>
              <p:cNvSpPr/>
              <p:nvPr/>
            </p:nvSpPr>
            <p:spPr>
              <a:xfrm>
                <a:off x="8469135" y="1590622"/>
                <a:ext cx="561182" cy="561182"/>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77" name="组合 17"/>
              <p:cNvGrpSpPr/>
              <p:nvPr/>
            </p:nvGrpSpPr>
            <p:grpSpPr>
              <a:xfrm>
                <a:off x="8603619" y="1779293"/>
                <a:ext cx="292209" cy="201257"/>
                <a:chOff x="9641770" y="1952307"/>
                <a:chExt cx="219923" cy="151470"/>
              </a:xfrm>
            </p:grpSpPr>
            <p:sp>
              <p:nvSpPr>
                <p:cNvPr id="78"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79"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0"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1"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2"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3"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4"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5"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6"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87"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599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了解员工基本需求</a:t>
            </a:r>
          </a:p>
        </p:txBody>
      </p:sp>
      <p:sp>
        <p:nvSpPr>
          <p:cNvPr id="9" name="任意多边形: 形状 8"/>
          <p:cNvSpPr/>
          <p:nvPr/>
        </p:nvSpPr>
        <p:spPr bwMode="auto">
          <a:xfrm>
            <a:off x="2990744" y="2370485"/>
            <a:ext cx="1055225" cy="760776"/>
          </a:xfrm>
          <a:custGeom>
            <a:avLst/>
            <a:gdLst>
              <a:gd name="T0" fmla="*/ 367 w 749"/>
              <a:gd name="T1" fmla="*/ 0 h 540"/>
              <a:gd name="T2" fmla="*/ 0 w 749"/>
              <a:gd name="T3" fmla="*/ 540 h 540"/>
              <a:gd name="T4" fmla="*/ 749 w 749"/>
              <a:gd name="T5" fmla="*/ 540 h 540"/>
              <a:gd name="T6" fmla="*/ 749 w 749"/>
              <a:gd name="T7" fmla="*/ 0 h 540"/>
              <a:gd name="T8" fmla="*/ 367 w 749"/>
              <a:gd name="T9" fmla="*/ 0 h 540"/>
            </a:gdLst>
            <a:ahLst/>
            <a:cxnLst>
              <a:cxn ang="0">
                <a:pos x="T0" y="T1"/>
              </a:cxn>
              <a:cxn ang="0">
                <a:pos x="T2" y="T3"/>
              </a:cxn>
              <a:cxn ang="0">
                <a:pos x="T4" y="T5"/>
              </a:cxn>
              <a:cxn ang="0">
                <a:pos x="T6" y="T7"/>
              </a:cxn>
              <a:cxn ang="0">
                <a:pos x="T8" y="T9"/>
              </a:cxn>
            </a:cxnLst>
            <a:rect l="0" t="0" r="r" b="b"/>
            <a:pathLst>
              <a:path w="749" h="540">
                <a:moveTo>
                  <a:pt x="367" y="0"/>
                </a:moveTo>
                <a:lnTo>
                  <a:pt x="0" y="540"/>
                </a:lnTo>
                <a:lnTo>
                  <a:pt x="749" y="540"/>
                </a:lnTo>
                <a:lnTo>
                  <a:pt x="749" y="0"/>
                </a:lnTo>
                <a:lnTo>
                  <a:pt x="367"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0" name="任意多边形: 形状 9"/>
          <p:cNvSpPr/>
          <p:nvPr/>
        </p:nvSpPr>
        <p:spPr bwMode="auto">
          <a:xfrm>
            <a:off x="1874937" y="4011790"/>
            <a:ext cx="2171032" cy="760776"/>
          </a:xfrm>
          <a:custGeom>
            <a:avLst/>
            <a:gdLst>
              <a:gd name="T0" fmla="*/ 1541 w 1541"/>
              <a:gd name="T1" fmla="*/ 540 h 540"/>
              <a:gd name="T2" fmla="*/ 1541 w 1541"/>
              <a:gd name="T3" fmla="*/ 0 h 540"/>
              <a:gd name="T4" fmla="*/ 366 w 1541"/>
              <a:gd name="T5" fmla="*/ 0 h 540"/>
              <a:gd name="T6" fmla="*/ 0 w 1541"/>
              <a:gd name="T7" fmla="*/ 540 h 540"/>
              <a:gd name="T8" fmla="*/ 1541 w 1541"/>
              <a:gd name="T9" fmla="*/ 540 h 540"/>
            </a:gdLst>
            <a:ahLst/>
            <a:cxnLst>
              <a:cxn ang="0">
                <a:pos x="T0" y="T1"/>
              </a:cxn>
              <a:cxn ang="0">
                <a:pos x="T2" y="T3"/>
              </a:cxn>
              <a:cxn ang="0">
                <a:pos x="T4" y="T5"/>
              </a:cxn>
              <a:cxn ang="0">
                <a:pos x="T6" y="T7"/>
              </a:cxn>
              <a:cxn ang="0">
                <a:pos x="T8" y="T9"/>
              </a:cxn>
            </a:cxnLst>
            <a:rect l="0" t="0" r="r" b="b"/>
            <a:pathLst>
              <a:path w="1541" h="540">
                <a:moveTo>
                  <a:pt x="1541" y="540"/>
                </a:moveTo>
                <a:lnTo>
                  <a:pt x="1541" y="0"/>
                </a:lnTo>
                <a:lnTo>
                  <a:pt x="366" y="0"/>
                </a:lnTo>
                <a:lnTo>
                  <a:pt x="0" y="540"/>
                </a:lnTo>
                <a:lnTo>
                  <a:pt x="1541" y="54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1" name="任意多边形: 形状 10"/>
          <p:cNvSpPr/>
          <p:nvPr/>
        </p:nvSpPr>
        <p:spPr bwMode="auto">
          <a:xfrm>
            <a:off x="3548648" y="1530813"/>
            <a:ext cx="1056635" cy="779091"/>
          </a:xfrm>
          <a:custGeom>
            <a:avLst/>
            <a:gdLst>
              <a:gd name="T0" fmla="*/ 750 w 750"/>
              <a:gd name="T1" fmla="*/ 553 h 553"/>
              <a:gd name="T2" fmla="*/ 375 w 750"/>
              <a:gd name="T3" fmla="*/ 0 h 553"/>
              <a:gd name="T4" fmla="*/ 0 w 750"/>
              <a:gd name="T5" fmla="*/ 553 h 553"/>
              <a:gd name="T6" fmla="*/ 750 w 750"/>
              <a:gd name="T7" fmla="*/ 553 h 553"/>
            </a:gdLst>
            <a:ahLst/>
            <a:cxnLst>
              <a:cxn ang="0">
                <a:pos x="T0" y="T1"/>
              </a:cxn>
              <a:cxn ang="0">
                <a:pos x="T2" y="T3"/>
              </a:cxn>
              <a:cxn ang="0">
                <a:pos x="T4" y="T5"/>
              </a:cxn>
              <a:cxn ang="0">
                <a:pos x="T6" y="T7"/>
              </a:cxn>
            </a:cxnLst>
            <a:rect l="0" t="0" r="r" b="b"/>
            <a:pathLst>
              <a:path w="750" h="553">
                <a:moveTo>
                  <a:pt x="750" y="553"/>
                </a:moveTo>
                <a:lnTo>
                  <a:pt x="375" y="0"/>
                </a:lnTo>
                <a:lnTo>
                  <a:pt x="0" y="553"/>
                </a:lnTo>
                <a:lnTo>
                  <a:pt x="750" y="553"/>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2" name="任意多边形: 形状 11"/>
          <p:cNvSpPr/>
          <p:nvPr/>
        </p:nvSpPr>
        <p:spPr bwMode="auto">
          <a:xfrm>
            <a:off x="2432841" y="3190433"/>
            <a:ext cx="1613129" cy="760776"/>
          </a:xfrm>
          <a:custGeom>
            <a:avLst/>
            <a:gdLst>
              <a:gd name="T0" fmla="*/ 1145 w 1145"/>
              <a:gd name="T1" fmla="*/ 540 h 540"/>
              <a:gd name="T2" fmla="*/ 1145 w 1145"/>
              <a:gd name="T3" fmla="*/ 0 h 540"/>
              <a:gd name="T4" fmla="*/ 367 w 1145"/>
              <a:gd name="T5" fmla="*/ 0 h 540"/>
              <a:gd name="T6" fmla="*/ 0 w 1145"/>
              <a:gd name="T7" fmla="*/ 540 h 540"/>
              <a:gd name="T8" fmla="*/ 1145 w 1145"/>
              <a:gd name="T9" fmla="*/ 540 h 540"/>
            </a:gdLst>
            <a:ahLst/>
            <a:cxnLst>
              <a:cxn ang="0">
                <a:pos x="T0" y="T1"/>
              </a:cxn>
              <a:cxn ang="0">
                <a:pos x="T2" y="T3"/>
              </a:cxn>
              <a:cxn ang="0">
                <a:pos x="T4" y="T5"/>
              </a:cxn>
              <a:cxn ang="0">
                <a:pos x="T6" y="T7"/>
              </a:cxn>
              <a:cxn ang="0">
                <a:pos x="T8" y="T9"/>
              </a:cxn>
            </a:cxnLst>
            <a:rect l="0" t="0" r="r" b="b"/>
            <a:pathLst>
              <a:path w="1145" h="540">
                <a:moveTo>
                  <a:pt x="1145" y="540"/>
                </a:moveTo>
                <a:lnTo>
                  <a:pt x="1145" y="0"/>
                </a:lnTo>
                <a:lnTo>
                  <a:pt x="367" y="0"/>
                </a:lnTo>
                <a:lnTo>
                  <a:pt x="0" y="540"/>
                </a:lnTo>
                <a:lnTo>
                  <a:pt x="1145" y="54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3" name="任意多边形: 形状 12"/>
          <p:cNvSpPr/>
          <p:nvPr/>
        </p:nvSpPr>
        <p:spPr bwMode="auto">
          <a:xfrm>
            <a:off x="4106550" y="4011790"/>
            <a:ext cx="2172441" cy="760776"/>
          </a:xfrm>
          <a:custGeom>
            <a:avLst/>
            <a:gdLst>
              <a:gd name="T0" fmla="*/ 1176 w 1542"/>
              <a:gd name="T1" fmla="*/ 0 h 540"/>
              <a:gd name="T2" fmla="*/ 0 w 1542"/>
              <a:gd name="T3" fmla="*/ 0 h 540"/>
              <a:gd name="T4" fmla="*/ 0 w 1542"/>
              <a:gd name="T5" fmla="*/ 540 h 540"/>
              <a:gd name="T6" fmla="*/ 1542 w 1542"/>
              <a:gd name="T7" fmla="*/ 540 h 540"/>
              <a:gd name="T8" fmla="*/ 1176 w 1542"/>
              <a:gd name="T9" fmla="*/ 0 h 540"/>
            </a:gdLst>
            <a:ahLst/>
            <a:cxnLst>
              <a:cxn ang="0">
                <a:pos x="T0" y="T1"/>
              </a:cxn>
              <a:cxn ang="0">
                <a:pos x="T2" y="T3"/>
              </a:cxn>
              <a:cxn ang="0">
                <a:pos x="T4" y="T5"/>
              </a:cxn>
              <a:cxn ang="0">
                <a:pos x="T6" y="T7"/>
              </a:cxn>
              <a:cxn ang="0">
                <a:pos x="T8" y="T9"/>
              </a:cxn>
            </a:cxnLst>
            <a:rect l="0" t="0" r="r" b="b"/>
            <a:pathLst>
              <a:path w="1542" h="540">
                <a:moveTo>
                  <a:pt x="1176" y="0"/>
                </a:moveTo>
                <a:lnTo>
                  <a:pt x="0" y="0"/>
                </a:lnTo>
                <a:lnTo>
                  <a:pt x="0" y="540"/>
                </a:lnTo>
                <a:lnTo>
                  <a:pt x="1542" y="540"/>
                </a:lnTo>
                <a:lnTo>
                  <a:pt x="1176"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4" name="任意多边形: 形状 13"/>
          <p:cNvSpPr/>
          <p:nvPr/>
        </p:nvSpPr>
        <p:spPr bwMode="auto">
          <a:xfrm>
            <a:off x="1297310" y="4833147"/>
            <a:ext cx="2748659" cy="790361"/>
          </a:xfrm>
          <a:custGeom>
            <a:avLst/>
            <a:gdLst>
              <a:gd name="T0" fmla="*/ 1951 w 1951"/>
              <a:gd name="T1" fmla="*/ 0 h 561"/>
              <a:gd name="T2" fmla="*/ 381 w 1951"/>
              <a:gd name="T3" fmla="*/ 0 h 561"/>
              <a:gd name="T4" fmla="*/ 0 w 1951"/>
              <a:gd name="T5" fmla="*/ 561 h 561"/>
              <a:gd name="T6" fmla="*/ 1951 w 1951"/>
              <a:gd name="T7" fmla="*/ 561 h 561"/>
              <a:gd name="T8" fmla="*/ 1951 w 1951"/>
              <a:gd name="T9" fmla="*/ 0 h 561"/>
            </a:gdLst>
            <a:ahLst/>
            <a:cxnLst>
              <a:cxn ang="0">
                <a:pos x="T0" y="T1"/>
              </a:cxn>
              <a:cxn ang="0">
                <a:pos x="T2" y="T3"/>
              </a:cxn>
              <a:cxn ang="0">
                <a:pos x="T4" y="T5"/>
              </a:cxn>
              <a:cxn ang="0">
                <a:pos x="T6" y="T7"/>
              </a:cxn>
              <a:cxn ang="0">
                <a:pos x="T8" y="T9"/>
              </a:cxn>
            </a:cxnLst>
            <a:rect l="0" t="0" r="r" b="b"/>
            <a:pathLst>
              <a:path w="1951" h="561">
                <a:moveTo>
                  <a:pt x="1951" y="0"/>
                </a:moveTo>
                <a:lnTo>
                  <a:pt x="381" y="0"/>
                </a:lnTo>
                <a:lnTo>
                  <a:pt x="0" y="561"/>
                </a:lnTo>
                <a:lnTo>
                  <a:pt x="1951" y="561"/>
                </a:lnTo>
                <a:lnTo>
                  <a:pt x="1951"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5" name="任意多边形: 形状 14"/>
          <p:cNvSpPr/>
          <p:nvPr/>
        </p:nvSpPr>
        <p:spPr bwMode="auto">
          <a:xfrm>
            <a:off x="4106550" y="4833147"/>
            <a:ext cx="2750068" cy="790361"/>
          </a:xfrm>
          <a:custGeom>
            <a:avLst/>
            <a:gdLst>
              <a:gd name="T0" fmla="*/ 0 w 1952"/>
              <a:gd name="T1" fmla="*/ 0 h 561"/>
              <a:gd name="T2" fmla="*/ 0 w 1952"/>
              <a:gd name="T3" fmla="*/ 561 h 561"/>
              <a:gd name="T4" fmla="*/ 1952 w 1952"/>
              <a:gd name="T5" fmla="*/ 561 h 561"/>
              <a:gd name="T6" fmla="*/ 1571 w 1952"/>
              <a:gd name="T7" fmla="*/ 0 h 561"/>
              <a:gd name="T8" fmla="*/ 0 w 1952"/>
              <a:gd name="T9" fmla="*/ 0 h 561"/>
            </a:gdLst>
            <a:ahLst/>
            <a:cxnLst>
              <a:cxn ang="0">
                <a:pos x="T0" y="T1"/>
              </a:cxn>
              <a:cxn ang="0">
                <a:pos x="T2" y="T3"/>
              </a:cxn>
              <a:cxn ang="0">
                <a:pos x="T4" y="T5"/>
              </a:cxn>
              <a:cxn ang="0">
                <a:pos x="T6" y="T7"/>
              </a:cxn>
              <a:cxn ang="0">
                <a:pos x="T8" y="T9"/>
              </a:cxn>
            </a:cxnLst>
            <a:rect l="0" t="0" r="r" b="b"/>
            <a:pathLst>
              <a:path w="1952" h="561">
                <a:moveTo>
                  <a:pt x="0" y="0"/>
                </a:moveTo>
                <a:lnTo>
                  <a:pt x="0" y="561"/>
                </a:lnTo>
                <a:lnTo>
                  <a:pt x="1952" y="561"/>
                </a:lnTo>
                <a:lnTo>
                  <a:pt x="1571"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6" name="任意多边形: 形状 15"/>
          <p:cNvSpPr/>
          <p:nvPr/>
        </p:nvSpPr>
        <p:spPr bwMode="auto">
          <a:xfrm>
            <a:off x="4106550" y="2370485"/>
            <a:ext cx="1056635" cy="760776"/>
          </a:xfrm>
          <a:custGeom>
            <a:avLst/>
            <a:gdLst>
              <a:gd name="T0" fmla="*/ 0 w 750"/>
              <a:gd name="T1" fmla="*/ 0 h 540"/>
              <a:gd name="T2" fmla="*/ 0 w 750"/>
              <a:gd name="T3" fmla="*/ 540 h 540"/>
              <a:gd name="T4" fmla="*/ 750 w 750"/>
              <a:gd name="T5" fmla="*/ 540 h 540"/>
              <a:gd name="T6" fmla="*/ 383 w 750"/>
              <a:gd name="T7" fmla="*/ 0 h 540"/>
              <a:gd name="T8" fmla="*/ 0 w 750"/>
              <a:gd name="T9" fmla="*/ 0 h 540"/>
            </a:gdLst>
            <a:ahLst/>
            <a:cxnLst>
              <a:cxn ang="0">
                <a:pos x="T0" y="T1"/>
              </a:cxn>
              <a:cxn ang="0">
                <a:pos x="T2" y="T3"/>
              </a:cxn>
              <a:cxn ang="0">
                <a:pos x="T4" y="T5"/>
              </a:cxn>
              <a:cxn ang="0">
                <a:pos x="T6" y="T7"/>
              </a:cxn>
              <a:cxn ang="0">
                <a:pos x="T8" y="T9"/>
              </a:cxn>
            </a:cxnLst>
            <a:rect l="0" t="0" r="r" b="b"/>
            <a:pathLst>
              <a:path w="750" h="540">
                <a:moveTo>
                  <a:pt x="0" y="0"/>
                </a:moveTo>
                <a:lnTo>
                  <a:pt x="0" y="540"/>
                </a:lnTo>
                <a:lnTo>
                  <a:pt x="750" y="540"/>
                </a:lnTo>
                <a:lnTo>
                  <a:pt x="383"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7" name="任意多边形: 形状 16"/>
          <p:cNvSpPr/>
          <p:nvPr/>
        </p:nvSpPr>
        <p:spPr bwMode="auto">
          <a:xfrm>
            <a:off x="4106550" y="3190433"/>
            <a:ext cx="1615947" cy="760776"/>
          </a:xfrm>
          <a:custGeom>
            <a:avLst/>
            <a:gdLst>
              <a:gd name="T0" fmla="*/ 0 w 1147"/>
              <a:gd name="T1" fmla="*/ 0 h 540"/>
              <a:gd name="T2" fmla="*/ 0 w 1147"/>
              <a:gd name="T3" fmla="*/ 540 h 540"/>
              <a:gd name="T4" fmla="*/ 1147 w 1147"/>
              <a:gd name="T5" fmla="*/ 540 h 540"/>
              <a:gd name="T6" fmla="*/ 780 w 1147"/>
              <a:gd name="T7" fmla="*/ 0 h 540"/>
              <a:gd name="T8" fmla="*/ 0 w 1147"/>
              <a:gd name="T9" fmla="*/ 0 h 540"/>
            </a:gdLst>
            <a:ahLst/>
            <a:cxnLst>
              <a:cxn ang="0">
                <a:pos x="T0" y="T1"/>
              </a:cxn>
              <a:cxn ang="0">
                <a:pos x="T2" y="T3"/>
              </a:cxn>
              <a:cxn ang="0">
                <a:pos x="T4" y="T5"/>
              </a:cxn>
              <a:cxn ang="0">
                <a:pos x="T6" y="T7"/>
              </a:cxn>
              <a:cxn ang="0">
                <a:pos x="T8" y="T9"/>
              </a:cxn>
            </a:cxnLst>
            <a:rect l="0" t="0" r="r" b="b"/>
            <a:pathLst>
              <a:path w="1147" h="540">
                <a:moveTo>
                  <a:pt x="0" y="0"/>
                </a:moveTo>
                <a:lnTo>
                  <a:pt x="0" y="540"/>
                </a:lnTo>
                <a:lnTo>
                  <a:pt x="1147" y="540"/>
                </a:lnTo>
                <a:lnTo>
                  <a:pt x="780" y="0"/>
                </a:lnTo>
                <a:lnTo>
                  <a:pt x="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sp>
        <p:nvSpPr>
          <p:cNvPr id="19" name="文本框 12"/>
          <p:cNvSpPr txBox="1"/>
          <p:nvPr/>
        </p:nvSpPr>
        <p:spPr>
          <a:xfrm>
            <a:off x="4719805" y="1621228"/>
            <a:ext cx="4815205" cy="522605"/>
          </a:xfrm>
          <a:prstGeom prst="rect">
            <a:avLst/>
          </a:prstGeom>
          <a:noFill/>
        </p:spPr>
        <p:txBody>
          <a:bodyPr wrap="none">
            <a:normAutofit fontScale="97500"/>
          </a:bodyPr>
          <a:lstStyle/>
          <a:p>
            <a:pPr algn="l">
              <a:lnSpc>
                <a:spcPct val="120000"/>
              </a:lnSpc>
            </a:pPr>
            <a:r>
              <a:rPr lang="zh-CN" altLang="en-US" sz="2400" b="1" dirty="0">
                <a:solidFill>
                  <a:schemeClr val="tx1">
                    <a:lumMod val="75000"/>
                    <a:lumOff val="25000"/>
                  </a:schemeClr>
                </a:solidFill>
                <a:latin typeface="微软雅黑" charset="-122"/>
                <a:ea typeface="微软雅黑" charset="-122"/>
              </a:rPr>
              <a:t>自我实现</a:t>
            </a:r>
          </a:p>
        </p:txBody>
      </p:sp>
      <p:sp>
        <p:nvSpPr>
          <p:cNvPr id="20" name="文本框 13"/>
          <p:cNvSpPr txBox="1"/>
          <p:nvPr/>
        </p:nvSpPr>
        <p:spPr>
          <a:xfrm>
            <a:off x="3997862" y="2676672"/>
            <a:ext cx="1125565" cy="245825"/>
          </a:xfrm>
          <a:prstGeom prst="rect">
            <a:avLst/>
          </a:prstGeom>
          <a:noFill/>
        </p:spPr>
        <p:txBody>
          <a:bodyPr wrap="none">
            <a:normAutofit fontScale="65000" lnSpcReduction="20000"/>
          </a:bodyPr>
          <a:lstStyle/>
          <a:p>
            <a:pPr algn="ctr">
              <a:lnSpc>
                <a:spcPct val="110000"/>
              </a:lnSpc>
            </a:pPr>
            <a:r>
              <a:rPr lang="en-US" altLang="zh-CN" sz="1600" b="1" dirty="0">
                <a:solidFill>
                  <a:schemeClr val="bg2"/>
                </a:solidFill>
                <a:latin typeface="微软雅黑" charset="-122"/>
                <a:ea typeface="微软雅黑" charset="-122"/>
              </a:rPr>
              <a:t>01</a:t>
            </a:r>
          </a:p>
        </p:txBody>
      </p:sp>
      <p:sp>
        <p:nvSpPr>
          <p:cNvPr id="21" name="文本框 14"/>
          <p:cNvSpPr txBox="1"/>
          <p:nvPr/>
        </p:nvSpPr>
        <p:spPr>
          <a:xfrm>
            <a:off x="3943180" y="3442814"/>
            <a:ext cx="1256444" cy="300453"/>
          </a:xfrm>
          <a:prstGeom prst="rect">
            <a:avLst/>
          </a:prstGeom>
          <a:noFill/>
        </p:spPr>
        <p:txBody>
          <a:bodyPr wrap="none">
            <a:normAutofit fontScale="97500" lnSpcReduction="10000"/>
          </a:bodyPr>
          <a:lstStyle/>
          <a:p>
            <a:pPr algn="ctr"/>
            <a:r>
              <a:rPr lang="en-US" altLang="zh-CN" sz="1465" b="1">
                <a:solidFill>
                  <a:schemeClr val="bg2"/>
                </a:solidFill>
                <a:latin typeface="微软雅黑" charset="-122"/>
                <a:ea typeface="微软雅黑" charset="-122"/>
              </a:rPr>
              <a:t>02</a:t>
            </a:r>
          </a:p>
        </p:txBody>
      </p:sp>
      <p:sp>
        <p:nvSpPr>
          <p:cNvPr id="22" name="文本框 15"/>
          <p:cNvSpPr txBox="1"/>
          <p:nvPr/>
        </p:nvSpPr>
        <p:spPr>
          <a:xfrm>
            <a:off x="3874894" y="4228294"/>
            <a:ext cx="1393015" cy="327768"/>
          </a:xfrm>
          <a:prstGeom prst="rect">
            <a:avLst/>
          </a:prstGeom>
          <a:noFill/>
        </p:spPr>
        <p:txBody>
          <a:bodyPr wrap="none">
            <a:normAutofit lnSpcReduction="10000"/>
          </a:bodyPr>
          <a:lstStyle/>
          <a:p>
            <a:pPr algn="ctr"/>
            <a:r>
              <a:rPr lang="en-US" altLang="zh-CN" sz="1600" b="1">
                <a:solidFill>
                  <a:schemeClr val="bg2"/>
                </a:solidFill>
                <a:latin typeface="微软雅黑" charset="-122"/>
                <a:ea typeface="微软雅黑" charset="-122"/>
              </a:rPr>
              <a:t>03</a:t>
            </a:r>
          </a:p>
        </p:txBody>
      </p:sp>
      <p:sp>
        <p:nvSpPr>
          <p:cNvPr id="23" name="文本框 16"/>
          <p:cNvSpPr txBox="1"/>
          <p:nvPr/>
        </p:nvSpPr>
        <p:spPr>
          <a:xfrm>
            <a:off x="3874894" y="5092683"/>
            <a:ext cx="1393015" cy="327768"/>
          </a:xfrm>
          <a:prstGeom prst="rect">
            <a:avLst/>
          </a:prstGeom>
          <a:noFill/>
        </p:spPr>
        <p:txBody>
          <a:bodyPr wrap="none">
            <a:normAutofit lnSpcReduction="10000"/>
          </a:bodyPr>
          <a:lstStyle/>
          <a:p>
            <a:pPr algn="ctr"/>
            <a:r>
              <a:rPr lang="en-US" altLang="zh-CN" sz="1600" b="1" dirty="0">
                <a:solidFill>
                  <a:schemeClr val="bg2"/>
                </a:solidFill>
                <a:latin typeface="微软雅黑" charset="-122"/>
                <a:ea typeface="微软雅黑" charset="-122"/>
              </a:rPr>
              <a:t>04</a:t>
            </a:r>
          </a:p>
        </p:txBody>
      </p:sp>
      <p:sp>
        <p:nvSpPr>
          <p:cNvPr id="24" name="文本框 17"/>
          <p:cNvSpPr txBox="1"/>
          <p:nvPr/>
        </p:nvSpPr>
        <p:spPr>
          <a:xfrm>
            <a:off x="5192771" y="2577900"/>
            <a:ext cx="1089696" cy="442487"/>
          </a:xfrm>
          <a:prstGeom prst="rect">
            <a:avLst/>
          </a:prstGeom>
          <a:noFill/>
        </p:spPr>
        <p:txBody>
          <a:bodyPr wrap="square">
            <a:normAutofit/>
          </a:bodyPr>
          <a:lstStyle/>
          <a:p>
            <a:pPr>
              <a:lnSpc>
                <a:spcPct val="130000"/>
              </a:lnSpc>
            </a:pPr>
            <a:r>
              <a:rPr lang="zh-CN" altLang="en-US" sz="1465" dirty="0">
                <a:solidFill>
                  <a:schemeClr val="tx1">
                    <a:lumMod val="75000"/>
                    <a:lumOff val="25000"/>
                  </a:schemeClr>
                </a:solidFill>
                <a:latin typeface="微软雅黑" charset="-122"/>
                <a:ea typeface="微软雅黑" charset="-122"/>
              </a:rPr>
              <a:t>尊重需求</a:t>
            </a:r>
          </a:p>
        </p:txBody>
      </p:sp>
      <p:sp>
        <p:nvSpPr>
          <p:cNvPr id="25" name="文本框 18"/>
          <p:cNvSpPr txBox="1"/>
          <p:nvPr/>
        </p:nvSpPr>
        <p:spPr>
          <a:xfrm>
            <a:off x="5722497" y="3345648"/>
            <a:ext cx="958001" cy="442487"/>
          </a:xfrm>
          <a:prstGeom prst="rect">
            <a:avLst/>
          </a:prstGeom>
          <a:noFill/>
        </p:spPr>
        <p:txBody>
          <a:bodyPr wrap="square">
            <a:normAutofit/>
          </a:bodyPr>
          <a:lstStyle/>
          <a:p>
            <a:pPr>
              <a:lnSpc>
                <a:spcPct val="130000"/>
              </a:lnSpc>
            </a:pPr>
            <a:r>
              <a:rPr lang="zh-CN" altLang="en-US" sz="1465" dirty="0">
                <a:solidFill>
                  <a:schemeClr val="tx1">
                    <a:lumMod val="75000"/>
                    <a:lumOff val="25000"/>
                  </a:schemeClr>
                </a:solidFill>
                <a:latin typeface="微软雅黑" charset="-122"/>
                <a:ea typeface="微软雅黑" charset="-122"/>
              </a:rPr>
              <a:t>社交需求</a:t>
            </a:r>
          </a:p>
        </p:txBody>
      </p:sp>
      <p:sp>
        <p:nvSpPr>
          <p:cNvPr id="26" name="文本框 19"/>
          <p:cNvSpPr txBox="1"/>
          <p:nvPr/>
        </p:nvSpPr>
        <p:spPr>
          <a:xfrm>
            <a:off x="6170511" y="4167185"/>
            <a:ext cx="1133932" cy="442487"/>
          </a:xfrm>
          <a:prstGeom prst="rect">
            <a:avLst/>
          </a:prstGeom>
          <a:noFill/>
        </p:spPr>
        <p:txBody>
          <a:bodyPr wrap="square">
            <a:normAutofit/>
          </a:bodyPr>
          <a:lstStyle/>
          <a:p>
            <a:pPr>
              <a:lnSpc>
                <a:spcPct val="130000"/>
              </a:lnSpc>
            </a:pPr>
            <a:r>
              <a:rPr lang="zh-CN" altLang="en-US" sz="1465" dirty="0">
                <a:solidFill>
                  <a:schemeClr val="tx1">
                    <a:lumMod val="75000"/>
                    <a:lumOff val="25000"/>
                  </a:schemeClr>
                </a:solidFill>
                <a:latin typeface="微软雅黑" charset="-122"/>
                <a:ea typeface="微软雅黑" charset="-122"/>
              </a:rPr>
              <a:t>安全需求</a:t>
            </a:r>
          </a:p>
        </p:txBody>
      </p:sp>
      <p:sp>
        <p:nvSpPr>
          <p:cNvPr id="27" name="文本框 20"/>
          <p:cNvSpPr txBox="1"/>
          <p:nvPr/>
        </p:nvSpPr>
        <p:spPr>
          <a:xfrm>
            <a:off x="6856618" y="4999482"/>
            <a:ext cx="4171595" cy="442487"/>
          </a:xfrm>
          <a:prstGeom prst="rect">
            <a:avLst/>
          </a:prstGeom>
          <a:noFill/>
        </p:spPr>
        <p:txBody>
          <a:bodyPr wrap="square">
            <a:normAutofit/>
          </a:bodyPr>
          <a:lstStyle/>
          <a:p>
            <a:pPr>
              <a:lnSpc>
                <a:spcPct val="130000"/>
              </a:lnSpc>
            </a:pPr>
            <a:r>
              <a:rPr lang="zh-CN" altLang="en-US" sz="1465" dirty="0">
                <a:solidFill>
                  <a:schemeClr val="tx1">
                    <a:lumMod val="75000"/>
                    <a:lumOff val="25000"/>
                  </a:schemeClr>
                </a:solidFill>
                <a:latin typeface="微软雅黑" charset="-122"/>
                <a:ea typeface="微软雅黑" charset="-122"/>
              </a:rPr>
              <a:t>生理需求</a:t>
            </a:r>
          </a:p>
        </p:txBody>
      </p:sp>
      <p:cxnSp>
        <p:nvCxnSpPr>
          <p:cNvPr id="5" name="直接连接符 4"/>
          <p:cNvCxnSpPr/>
          <p:nvPr/>
        </p:nvCxnSpPr>
        <p:spPr>
          <a:xfrm>
            <a:off x="4789697" y="2374559"/>
            <a:ext cx="1707921" cy="136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84997" y="3082768"/>
            <a:ext cx="1642927" cy="46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889044" y="3937295"/>
            <a:ext cx="1598278" cy="1391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413136" y="4817539"/>
            <a:ext cx="1719645" cy="18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864300" y="1796523"/>
            <a:ext cx="3119718" cy="3416320"/>
          </a:xfrm>
          <a:prstGeom prst="rect">
            <a:avLst/>
          </a:prstGeom>
          <a:noFill/>
        </p:spPr>
        <p:txBody>
          <a:bodyPr wrap="square" rtlCol="0">
            <a:spAutoFit/>
          </a:bodyPr>
          <a:lstStyle/>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马</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斯</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洛</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需</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求</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层</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次</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理</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论</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22" presetClass="entr" presetSubtype="8"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left)">
                                      <p:cBhvr>
                                        <p:cTn id="78" dur="500"/>
                                        <p:tgtEl>
                                          <p:spTgt spid="2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par>
                                <p:cTn id="85" presetID="22" presetClass="entr" presetSubtype="8"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500"/>
                                        <p:tgtEl>
                                          <p:spTgt spid="5"/>
                                        </p:tgtEl>
                                      </p:cBhvr>
                                    </p:animEffect>
                                  </p:childTnLst>
                                </p:cTn>
                              </p:par>
                              <p:par>
                                <p:cTn id="88" presetID="22" presetClass="entr" presetSubtype="8"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left)">
                                      <p:cBhvr>
                                        <p:cTn id="90" dur="500"/>
                                        <p:tgtEl>
                                          <p:spTgt spid="6"/>
                                        </p:tgtEl>
                                      </p:cBhvr>
                                    </p:animEffect>
                                  </p:childTnLst>
                                </p:cTn>
                              </p:par>
                              <p:par>
                                <p:cTn id="91" presetID="22" presetClass="entr" presetSubtype="8" fill="hold"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par>
                                <p:cTn id="94" presetID="22" presetClass="entr" presetSubtype="8" fill="hold" nodeType="with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406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新员工的三级安全教育</a:t>
            </a:r>
          </a:p>
        </p:txBody>
      </p:sp>
      <p:grpSp>
        <p:nvGrpSpPr>
          <p:cNvPr id="2" name="组合 1"/>
          <p:cNvGrpSpPr/>
          <p:nvPr/>
        </p:nvGrpSpPr>
        <p:grpSpPr>
          <a:xfrm>
            <a:off x="2293858" y="1947385"/>
            <a:ext cx="2520648" cy="3690908"/>
            <a:chOff x="1719943" y="1460539"/>
            <a:chExt cx="1890486" cy="2768181"/>
          </a:xfrm>
        </p:grpSpPr>
        <p:sp>
          <p:nvSpPr>
            <p:cNvPr id="4" name="矩形 3"/>
            <p:cNvSpPr/>
            <p:nvPr/>
          </p:nvSpPr>
          <p:spPr>
            <a:xfrm>
              <a:off x="1719943" y="3476485"/>
              <a:ext cx="1890486" cy="752235"/>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2500" lnSpcReduction="20000"/>
            </a:bodyPr>
            <a:lstStyle/>
            <a:p>
              <a:pPr algn="ctr"/>
              <a:r>
                <a:rPr lang="en-US" altLang="zh-CN" sz="9600" b="1">
                  <a:latin typeface="微软雅黑" charset="-122"/>
                  <a:ea typeface="微软雅黑" charset="-122"/>
                </a:rPr>
                <a:t>3</a:t>
              </a:r>
            </a:p>
          </p:txBody>
        </p:sp>
        <p:sp>
          <p:nvSpPr>
            <p:cNvPr id="8" name="矩形 7"/>
            <p:cNvSpPr/>
            <p:nvPr/>
          </p:nvSpPr>
          <p:spPr>
            <a:xfrm>
              <a:off x="1827314" y="1460539"/>
              <a:ext cx="1675744" cy="167907"/>
            </a:xfrm>
            <a:prstGeom prst="rect">
              <a:avLst/>
            </a:prstGeom>
          </p:spPr>
          <p:txBody>
            <a:bodyPr wrap="none" lIns="96000" tIns="0" rIns="96000" bIns="0">
              <a:normAutofit fontScale="75000" lnSpcReduction="20000"/>
            </a:bodyPr>
            <a:lstStyle/>
            <a:p>
              <a:pPr lvl="0" algn="ctr" defTabSz="913765">
                <a:defRPr/>
              </a:pPr>
              <a:r>
                <a:rPr lang="zh-CN" altLang="en-US" sz="2400" b="1" dirty="0">
                  <a:solidFill>
                    <a:schemeClr val="tx1">
                      <a:lumMod val="75000"/>
                      <a:lumOff val="25000"/>
                    </a:schemeClr>
                  </a:solidFill>
                  <a:latin typeface="微软雅黑" charset="-122"/>
                  <a:ea typeface="微软雅黑" charset="-122"/>
                </a:rPr>
                <a:t>班组级安全教育</a:t>
              </a:r>
            </a:p>
          </p:txBody>
        </p:sp>
        <p:grpSp>
          <p:nvGrpSpPr>
            <p:cNvPr id="3" name="组合 8"/>
            <p:cNvGrpSpPr/>
            <p:nvPr/>
          </p:nvGrpSpPr>
          <p:grpSpPr>
            <a:xfrm>
              <a:off x="2369144" y="2120821"/>
              <a:ext cx="624691" cy="1377036"/>
              <a:chOff x="5346700" y="1895476"/>
              <a:chExt cx="1825625" cy="4024312"/>
            </a:xfrm>
            <a:solidFill>
              <a:schemeClr val="accent1"/>
            </a:solidFill>
          </p:grpSpPr>
          <p:sp>
            <p:nvSpPr>
              <p:cNvPr id="20" name="任意多边形: 形状 19"/>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1" name="任意多边形: 形状 20"/>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grpSp>
        <p:nvGrpSpPr>
          <p:cNvPr id="9" name="组合 22"/>
          <p:cNvGrpSpPr/>
          <p:nvPr/>
        </p:nvGrpSpPr>
        <p:grpSpPr>
          <a:xfrm>
            <a:off x="4815141" y="1355999"/>
            <a:ext cx="2520648" cy="4300075"/>
            <a:chOff x="3610429" y="1003664"/>
            <a:chExt cx="1890486" cy="3225056"/>
          </a:xfrm>
        </p:grpSpPr>
        <p:sp>
          <p:nvSpPr>
            <p:cNvPr id="5" name="矩形 4"/>
            <p:cNvSpPr/>
            <p:nvPr/>
          </p:nvSpPr>
          <p:spPr>
            <a:xfrm>
              <a:off x="3610429" y="3040981"/>
              <a:ext cx="1890486" cy="1187739"/>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10665" b="1" dirty="0">
                  <a:latin typeface="微软雅黑" charset="-122"/>
                  <a:ea typeface="微软雅黑" charset="-122"/>
                </a:rPr>
                <a:t>1</a:t>
              </a:r>
            </a:p>
          </p:txBody>
        </p:sp>
        <p:sp>
          <p:nvSpPr>
            <p:cNvPr id="10" name="文本框 18"/>
            <p:cNvSpPr txBox="1"/>
            <p:nvPr/>
          </p:nvSpPr>
          <p:spPr>
            <a:xfrm>
              <a:off x="3785037" y="1055901"/>
              <a:ext cx="1675744" cy="402040"/>
            </a:xfrm>
            <a:prstGeom prst="rect">
              <a:avLst/>
            </a:prstGeom>
            <a:noFill/>
          </p:spPr>
          <p:txBody>
            <a:bodyPr wrap="square" lIns="96000" tIns="0" rIns="96000" bIns="0" anchor="ctr" anchorCtr="0">
              <a:normAutofit/>
            </a:bodyPr>
            <a:lstStyle/>
            <a:p>
              <a:pPr algn="ctr" defTabSz="913765">
                <a:lnSpc>
                  <a:spcPct val="120000"/>
                </a:lnSpc>
                <a:defRPr/>
              </a:pPr>
              <a:endParaRPr lang="zh-CN" altLang="en-US" sz="2000" dirty="0">
                <a:solidFill>
                  <a:schemeClr val="tx1">
                    <a:lumMod val="75000"/>
                    <a:lumOff val="25000"/>
                  </a:schemeClr>
                </a:solidFill>
                <a:latin typeface="微软雅黑" charset="-122"/>
                <a:ea typeface="微软雅黑" charset="-122"/>
              </a:endParaRPr>
            </a:p>
          </p:txBody>
        </p:sp>
        <p:sp>
          <p:nvSpPr>
            <p:cNvPr id="11" name="矩形 10"/>
            <p:cNvSpPr/>
            <p:nvPr/>
          </p:nvSpPr>
          <p:spPr>
            <a:xfrm>
              <a:off x="3732646" y="1003664"/>
              <a:ext cx="1675744" cy="167907"/>
            </a:xfrm>
            <a:prstGeom prst="rect">
              <a:avLst/>
            </a:prstGeom>
          </p:spPr>
          <p:txBody>
            <a:bodyPr wrap="none" lIns="96000" tIns="0" rIns="96000" bIns="0">
              <a:normAutofit fontScale="75000" lnSpcReduction="20000"/>
            </a:bodyPr>
            <a:lstStyle/>
            <a:p>
              <a:pPr lvl="0" algn="ctr" defTabSz="913765">
                <a:defRPr/>
              </a:pPr>
              <a:r>
                <a:rPr lang="zh-CN" altLang="en-US" sz="2400" b="1" dirty="0">
                  <a:solidFill>
                    <a:schemeClr val="tx1">
                      <a:lumMod val="75000"/>
                      <a:lumOff val="25000"/>
                    </a:schemeClr>
                  </a:solidFill>
                  <a:latin typeface="微软雅黑" charset="-122"/>
                  <a:ea typeface="微软雅黑" charset="-122"/>
                </a:rPr>
                <a:t>厂级安全教育</a:t>
              </a:r>
            </a:p>
          </p:txBody>
        </p:sp>
        <p:grpSp>
          <p:nvGrpSpPr>
            <p:cNvPr id="12" name="组合 11"/>
            <p:cNvGrpSpPr/>
            <p:nvPr/>
          </p:nvGrpSpPr>
          <p:grpSpPr>
            <a:xfrm>
              <a:off x="4274476" y="1663947"/>
              <a:ext cx="624691" cy="1377036"/>
              <a:chOff x="5346700" y="1895476"/>
              <a:chExt cx="1825625" cy="4024312"/>
            </a:xfrm>
            <a:solidFill>
              <a:schemeClr val="accent2"/>
            </a:solidFill>
          </p:grpSpPr>
          <p:sp>
            <p:nvSpPr>
              <p:cNvPr id="18" name="任意多边形: 形状 17"/>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19" name="任意多边形: 形状 18"/>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grpSp>
        <p:nvGrpSpPr>
          <p:cNvPr id="15" name="组合 23"/>
          <p:cNvGrpSpPr/>
          <p:nvPr/>
        </p:nvGrpSpPr>
        <p:grpSpPr>
          <a:xfrm>
            <a:off x="7335154" y="1571672"/>
            <a:ext cx="2520648" cy="4066620"/>
            <a:chOff x="5500915" y="1178754"/>
            <a:chExt cx="1890486" cy="3049965"/>
          </a:xfrm>
        </p:grpSpPr>
        <p:sp>
          <p:nvSpPr>
            <p:cNvPr id="6" name="矩形 5"/>
            <p:cNvSpPr/>
            <p:nvPr/>
          </p:nvSpPr>
          <p:spPr>
            <a:xfrm>
              <a:off x="5500915" y="3219141"/>
              <a:ext cx="1890486" cy="100957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7500" lnSpcReduction="20000"/>
            </a:bodyPr>
            <a:lstStyle/>
            <a:p>
              <a:pPr algn="ctr"/>
              <a:r>
                <a:rPr lang="en-US" altLang="zh-CN" sz="10665" b="1">
                  <a:latin typeface="微软雅黑" charset="-122"/>
                  <a:ea typeface="微软雅黑" charset="-122"/>
                </a:rPr>
                <a:t>2</a:t>
              </a:r>
            </a:p>
          </p:txBody>
        </p:sp>
        <p:sp>
          <p:nvSpPr>
            <p:cNvPr id="14" name="矩形 13"/>
            <p:cNvSpPr/>
            <p:nvPr/>
          </p:nvSpPr>
          <p:spPr>
            <a:xfrm>
              <a:off x="5608285" y="1178754"/>
              <a:ext cx="1675744" cy="167907"/>
            </a:xfrm>
            <a:prstGeom prst="rect">
              <a:avLst/>
            </a:prstGeom>
          </p:spPr>
          <p:txBody>
            <a:bodyPr wrap="none" lIns="96000" tIns="0" rIns="96000" bIns="0">
              <a:normAutofit fontScale="75000" lnSpcReduction="20000"/>
            </a:bodyPr>
            <a:lstStyle/>
            <a:p>
              <a:pPr lvl="0" algn="ctr" defTabSz="913765">
                <a:defRPr/>
              </a:pPr>
              <a:r>
                <a:rPr lang="zh-CN" altLang="en-US" sz="2400" b="1" dirty="0">
                  <a:solidFill>
                    <a:schemeClr val="tx1">
                      <a:lumMod val="75000"/>
                      <a:lumOff val="25000"/>
                    </a:schemeClr>
                  </a:solidFill>
                  <a:latin typeface="微软雅黑" charset="-122"/>
                  <a:ea typeface="微软雅黑" charset="-122"/>
                </a:rPr>
                <a:t>车间级安全教育</a:t>
              </a:r>
            </a:p>
          </p:txBody>
        </p:sp>
        <p:grpSp>
          <p:nvGrpSpPr>
            <p:cNvPr id="22" name="组合 14"/>
            <p:cNvGrpSpPr/>
            <p:nvPr/>
          </p:nvGrpSpPr>
          <p:grpSpPr>
            <a:xfrm>
              <a:off x="6150115" y="1839037"/>
              <a:ext cx="624691" cy="1377036"/>
              <a:chOff x="5346700" y="1895476"/>
              <a:chExt cx="1825625" cy="4024312"/>
            </a:xfrm>
            <a:solidFill>
              <a:schemeClr val="accent4"/>
            </a:solidFill>
          </p:grpSpPr>
          <p:sp>
            <p:nvSpPr>
              <p:cNvPr id="16" name="任意多边形: 形状 15"/>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17" name="任意多边形: 形状 16"/>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srcRect b="5131"/>
          <a:stretch>
            <a:fillRect/>
          </a:stretch>
        </p:blipFill>
        <p:spPr>
          <a:xfrm flipH="1">
            <a:off x="26403" y="-727"/>
            <a:ext cx="12166797" cy="6843823"/>
          </a:xfrm>
          <a:prstGeom prst="rect">
            <a:avLst/>
          </a:prstGeom>
        </p:spPr>
      </p:pic>
      <p:grpSp>
        <p:nvGrpSpPr>
          <p:cNvPr id="3" name="组合 2"/>
          <p:cNvGrpSpPr/>
          <p:nvPr/>
        </p:nvGrpSpPr>
        <p:grpSpPr>
          <a:xfrm>
            <a:off x="-146231" y="-160780"/>
            <a:ext cx="6865529" cy="7003877"/>
            <a:chOff x="0" y="0"/>
            <a:chExt cx="6722533" cy="6858000"/>
          </a:xfr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sp>
          <p:nvSpPr>
            <p:cNvPr id="4" name="Rectangle 1"/>
            <p:cNvSpPr/>
            <p:nvPr/>
          </p:nvSpPr>
          <p:spPr bwMode="auto">
            <a:xfrm>
              <a:off x="0" y="0"/>
              <a:ext cx="6096000" cy="6858000"/>
            </a:xfrm>
            <a:prstGeom prst="rect">
              <a:avLst/>
            </a:prstGeom>
            <a:grpFill/>
            <a:ln w="9525">
              <a:noFill/>
              <a:round/>
            </a:ln>
          </p:spPr>
          <p:txBody>
            <a:bodyPr vert="horz" wrap="square" lIns="121383" tIns="60691" rIns="121383" bIns="60691" numCol="1" rtlCol="0" anchor="t" anchorCtr="0" compatLnSpc="1"/>
            <a:lstStyle/>
            <a:p>
              <a:pPr algn="ctr"/>
              <a:endParaRPr lang="en-US" sz="2390" b="1" dirty="0"/>
            </a:p>
          </p:txBody>
        </p:sp>
        <p:sp>
          <p:nvSpPr>
            <p:cNvPr id="5" name="Isosceles Triangle 8"/>
            <p:cNvSpPr/>
            <p:nvPr/>
          </p:nvSpPr>
          <p:spPr bwMode="auto">
            <a:xfrm rot="5400000">
              <a:off x="5799667" y="3115734"/>
              <a:ext cx="1219200" cy="626533"/>
            </a:xfrm>
            <a:prstGeom prst="triangle">
              <a:avLst/>
            </a:prstGeom>
            <a:grpFill/>
            <a:ln w="9525">
              <a:noFill/>
              <a:round/>
            </a:ln>
          </p:spPr>
          <p:txBody>
            <a:bodyPr vert="horz" wrap="square" lIns="121383" tIns="60691" rIns="121383" bIns="60691" numCol="1" rtlCol="0" anchor="t" anchorCtr="0" compatLnSpc="1"/>
            <a:lstStyle/>
            <a:p>
              <a:pPr algn="ctr"/>
              <a:endParaRPr lang="en-US" sz="2390"/>
            </a:p>
          </p:txBody>
        </p:sp>
      </p:grpSp>
      <p:sp>
        <p:nvSpPr>
          <p:cNvPr id="6" name="文本框 5"/>
          <p:cNvSpPr txBox="1"/>
          <p:nvPr/>
        </p:nvSpPr>
        <p:spPr>
          <a:xfrm>
            <a:off x="657451" y="919501"/>
            <a:ext cx="2299476" cy="858697"/>
          </a:xfrm>
          <a:prstGeom prst="rect">
            <a:avLst/>
          </a:prstGeom>
          <a:noFill/>
        </p:spPr>
        <p:txBody>
          <a:bodyPr wrap="none" rtlCol="0">
            <a:spAutoFit/>
          </a:bodyPr>
          <a:lstStyle/>
          <a:p>
            <a:pPr algn="l"/>
            <a:r>
              <a:rPr lang="zh-CN" altLang="en-US" sz="4980" b="1" spc="522" dirty="0">
                <a:solidFill>
                  <a:schemeClr val="bg1"/>
                </a:solidFill>
                <a:latin typeface="微软雅黑" charset="-122"/>
                <a:ea typeface="微软雅黑" charset="-122"/>
              </a:rPr>
              <a:t>第三课</a:t>
            </a:r>
            <a:endParaRPr lang="en-US" altLang="zh-CN" sz="4980" b="1" spc="522" dirty="0">
              <a:solidFill>
                <a:schemeClr val="bg1"/>
              </a:solidFill>
              <a:latin typeface="微软雅黑" charset="-122"/>
              <a:ea typeface="微软雅黑" charset="-122"/>
            </a:endParaRPr>
          </a:p>
        </p:txBody>
      </p:sp>
      <p:sp>
        <p:nvSpPr>
          <p:cNvPr id="11" name="矩形 10"/>
          <p:cNvSpPr/>
          <p:nvPr/>
        </p:nvSpPr>
        <p:spPr>
          <a:xfrm>
            <a:off x="663388" y="2400619"/>
            <a:ext cx="4300855" cy="3452997"/>
          </a:xfrm>
          <a:prstGeom prst="rect">
            <a:avLst/>
          </a:prstGeom>
        </p:spPr>
        <p:txBody>
          <a:bodyPr wrap="square">
            <a:spAutoFit/>
          </a:bodyPr>
          <a:lstStyle/>
          <a:p>
            <a:pPr indent="457200">
              <a:lnSpc>
                <a:spcPts val="2200"/>
              </a:lnSpc>
            </a:pPr>
            <a:r>
              <a:rPr lang="zh-CN" altLang="en-US" sz="1495" spc="100" dirty="0">
                <a:solidFill>
                  <a:schemeClr val="bg1"/>
                </a:solidFill>
                <a:latin typeface="微软雅黑" charset="-122"/>
                <a:ea typeface="微软雅黑" charset="-122"/>
              </a:rPr>
              <a:t>作为一班之长，面对性格各异、特长不同、需求不同，甚至为了不同的目标走到一起来的班组成员，如何管理好他们，使之齐心协力地共同完成班组工作</a:t>
            </a:r>
            <a:r>
              <a:rPr lang="en-US" altLang="zh-CN" sz="1495" spc="100" dirty="0">
                <a:solidFill>
                  <a:schemeClr val="bg1"/>
                </a:solidFill>
                <a:latin typeface="微软雅黑" charset="-122"/>
                <a:ea typeface="微软雅黑" charset="-122"/>
              </a:rPr>
              <a:t>?</a:t>
            </a:r>
            <a:r>
              <a:rPr lang="zh-CN" altLang="en-US" sz="1495" spc="100" dirty="0">
                <a:solidFill>
                  <a:schemeClr val="bg1"/>
                </a:solidFill>
                <a:latin typeface="微软雅黑" charset="-122"/>
                <a:ea typeface="微软雅黑" charset="-122"/>
              </a:rPr>
              <a:t>这就需要班组长树立权威，对班组成员“容短用长”</a:t>
            </a:r>
            <a:endParaRPr lang="en-US" altLang="zh-CN" sz="1495" spc="100" dirty="0">
              <a:solidFill>
                <a:schemeClr val="bg1"/>
              </a:solidFill>
              <a:latin typeface="微软雅黑" charset="-122"/>
              <a:ea typeface="微软雅黑" charset="-122"/>
            </a:endParaRPr>
          </a:p>
          <a:p>
            <a:pPr indent="457200">
              <a:lnSpc>
                <a:spcPts val="2200"/>
              </a:lnSpc>
            </a:pPr>
            <a:r>
              <a:rPr lang="zh-CN" altLang="en-US" sz="1495" spc="100" dirty="0">
                <a:solidFill>
                  <a:schemeClr val="bg1"/>
                </a:solidFill>
                <a:latin typeface="微软雅黑" charset="-122"/>
                <a:ea typeface="微软雅黑" charset="-122"/>
              </a:rPr>
              <a:t> 班组长要有效地领导组员，得到组员的支持和尊重，就必须树立自己的权威形象，从而产生“无言的召唤，无声的命令”</a:t>
            </a:r>
            <a:endParaRPr lang="en-US" altLang="zh-CN" sz="1495" spc="100" dirty="0">
              <a:solidFill>
                <a:schemeClr val="bg1"/>
              </a:solidFill>
              <a:latin typeface="微软雅黑" charset="-122"/>
              <a:ea typeface="微软雅黑" charset="-122"/>
            </a:endParaRPr>
          </a:p>
          <a:p>
            <a:pPr indent="457200">
              <a:lnSpc>
                <a:spcPts val="2200"/>
              </a:lnSpc>
            </a:pPr>
            <a:r>
              <a:rPr lang="zh-CN" altLang="en-US" sz="1495" spc="100" dirty="0">
                <a:solidFill>
                  <a:schemeClr val="bg1"/>
                </a:solidFill>
                <a:latin typeface="微软雅黑" charset="-122"/>
                <a:ea typeface="微软雅黑" charset="-122"/>
              </a:rPr>
              <a:t> 作为班组长要理解组员，发扬组员的长处，避开其短处。学会正确处理员工之间的冲突，从而建立起一个优秀的团队，高效完成各项工作任务</a:t>
            </a:r>
            <a:endParaRPr lang="en-US" altLang="zh-CN" sz="1495" spc="100" dirty="0">
              <a:solidFill>
                <a:schemeClr val="bg1"/>
              </a:solidFill>
              <a:latin typeface="微软雅黑" charset="-122"/>
              <a:ea typeface="微软雅黑" charset="-122"/>
            </a:endParaRPr>
          </a:p>
        </p:txBody>
      </p:sp>
      <p:sp>
        <p:nvSpPr>
          <p:cNvPr id="14" name="TextBox 13"/>
          <p:cNvSpPr txBox="1"/>
          <p:nvPr/>
        </p:nvSpPr>
        <p:spPr>
          <a:xfrm>
            <a:off x="688487" y="1764250"/>
            <a:ext cx="4970035" cy="400110"/>
          </a:xfrm>
          <a:prstGeom prst="rect">
            <a:avLst/>
          </a:prstGeom>
          <a:noFill/>
        </p:spPr>
        <p:txBody>
          <a:bodyPr wrap="square" rtlCol="0">
            <a:spAutoFit/>
          </a:bodyPr>
          <a:lstStyle/>
          <a:p>
            <a:r>
              <a:rPr lang="zh-CN" altLang="en-US" sz="2000" b="1" spc="100" dirty="0">
                <a:solidFill>
                  <a:schemeClr val="bg1"/>
                </a:solidFill>
                <a:latin typeface="微软雅黑" charset="-122"/>
                <a:ea typeface="微软雅黑" charset="-122"/>
              </a:rPr>
              <a:t>第三课树立个人权威，聚笼员工人心</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p:cTn id="17"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1">
                                            <p:txEl>
                                              <p:pRg st="0" end="0"/>
                                            </p:txEl>
                                          </p:spTgt>
                                        </p:tgtEl>
                                      </p:cBhvr>
                                    </p:animEffect>
                                  </p:childTnLst>
                                </p:cTn>
                              </p:par>
                            </p:childTnLst>
                          </p:cTn>
                        </p:par>
                        <p:par>
                          <p:cTn id="22" fill="hold">
                            <p:stCondLst>
                              <p:cond delay="650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p:cTn id="25"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xEl>
                                              <p:pRg st="1" end="1"/>
                                            </p:txEl>
                                          </p:spTgt>
                                        </p:tgtEl>
                                      </p:cBhvr>
                                    </p:animEffect>
                                  </p:childTnLst>
                                </p:cTn>
                              </p:par>
                            </p:childTnLst>
                          </p:cTn>
                        </p:par>
                        <p:par>
                          <p:cTn id="30" fill="hold">
                            <p:stCondLst>
                              <p:cond delay="965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p:cTn id="33" dur="500" fill="hold"/>
                                        <p:tgtEl>
                                          <p:spTgt spid="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3"/>
          <p:cNvPicPr>
            <a:picLocks noChangeAspect="1"/>
          </p:cNvPicPr>
          <p:nvPr/>
        </p:nvPicPr>
        <p:blipFill>
          <a:blip r:embed="rId2" cstate="print">
            <a:extLst>
              <a:ext uri="{28A0092B-C50C-407E-A947-70E740481C1C}">
                <a14:useLocalDpi xmlns:a14="http://schemas.microsoft.com/office/drawing/2010/main" val="0"/>
              </a:ext>
            </a:extLst>
          </a:blip>
          <a:srcRect t="7861" b="7861"/>
          <a:stretch>
            <a:fillRect/>
          </a:stretch>
        </p:blipFill>
        <p:spPr>
          <a:xfrm>
            <a:off x="26403" y="15333"/>
            <a:ext cx="12138245" cy="6827763"/>
          </a:xfrm>
          <a:prstGeom prst="rect">
            <a:avLst/>
          </a:prstGeom>
        </p:spPr>
      </p:pic>
      <p:pic>
        <p:nvPicPr>
          <p:cNvPr id="21" name="图片占位符 3"/>
          <p:cNvPicPr>
            <a:picLocks noChangeAspect="1"/>
          </p:cNvPicPr>
          <p:nvPr/>
        </p:nvPicPr>
        <p:blipFill rotWithShape="1">
          <a:blip r:embed="rId3" cstate="print">
            <a:extLst>
              <a:ext uri="{28A0092B-C50C-407E-A947-70E740481C1C}">
                <a14:useLocalDpi xmlns:a14="http://schemas.microsoft.com/office/drawing/2010/main" val="0"/>
              </a:ext>
            </a:extLst>
          </a:blip>
          <a:srcRect t="26355" b="32208"/>
          <a:stretch>
            <a:fillRect/>
          </a:stretch>
        </p:blipFill>
        <p:spPr>
          <a:xfrm>
            <a:off x="26403" y="1513648"/>
            <a:ext cx="12138245" cy="3356984"/>
          </a:xfrm>
          <a:prstGeom prst="rect">
            <a:avLst/>
          </a:prstGeom>
        </p:spPr>
      </p:pic>
      <p:grpSp>
        <p:nvGrpSpPr>
          <p:cNvPr id="2" name="组合 21"/>
          <p:cNvGrpSpPr/>
          <p:nvPr/>
        </p:nvGrpSpPr>
        <p:grpSpPr>
          <a:xfrm>
            <a:off x="4488156" y="1556547"/>
            <a:ext cx="3224222" cy="3224222"/>
            <a:chOff x="4481512" y="1571625"/>
            <a:chExt cx="3238500" cy="3238500"/>
          </a:xfrm>
        </p:grpSpPr>
        <p:sp>
          <p:nvSpPr>
            <p:cNvPr id="23" name="椭圆 22"/>
            <p:cNvSpPr/>
            <p:nvPr/>
          </p:nvSpPr>
          <p:spPr>
            <a:xfrm>
              <a:off x="4481512" y="1571625"/>
              <a:ext cx="3238500" cy="32385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3" name="组合 23"/>
            <p:cNvGrpSpPr/>
            <p:nvPr/>
          </p:nvGrpSpPr>
          <p:grpSpPr>
            <a:xfrm>
              <a:off x="5187931" y="2256768"/>
              <a:ext cx="1917040" cy="1675537"/>
              <a:chOff x="5187931" y="2308104"/>
              <a:chExt cx="1917040" cy="1675537"/>
            </a:xfrm>
          </p:grpSpPr>
          <p:sp>
            <p:nvSpPr>
              <p:cNvPr id="25" name="矩形 24"/>
              <p:cNvSpPr/>
              <p:nvPr/>
            </p:nvSpPr>
            <p:spPr>
              <a:xfrm>
                <a:off x="5187931" y="3275712"/>
                <a:ext cx="1917040" cy="707929"/>
              </a:xfrm>
              <a:prstGeom prst="rect">
                <a:avLst/>
              </a:prstGeom>
            </p:spPr>
            <p:txBody>
              <a:bodyPr wrap="square">
                <a:spAutoFit/>
              </a:bodyPr>
              <a:lstStyle/>
              <a:p>
                <a:pPr algn="ctr"/>
                <a:r>
                  <a:rPr lang="zh-CN" altLang="en-US" sz="1990" spc="221" dirty="0">
                    <a:solidFill>
                      <a:schemeClr val="bg1">
                        <a:lumMod val="85000"/>
                      </a:schemeClr>
                    </a:solidFill>
                    <a:latin typeface="微软雅黑" charset="-122"/>
                    <a:ea typeface="微软雅黑" charset="-122"/>
                  </a:rPr>
                  <a:t>顺利开展工作需要树立权威</a:t>
                </a:r>
              </a:p>
            </p:txBody>
          </p:sp>
          <p:sp>
            <p:nvSpPr>
              <p:cNvPr id="26" name="矩形 25"/>
              <p:cNvSpPr/>
              <p:nvPr/>
            </p:nvSpPr>
            <p:spPr>
              <a:xfrm>
                <a:off x="5192240" y="2308104"/>
                <a:ext cx="1811752" cy="708702"/>
              </a:xfrm>
              <a:prstGeom prst="rect">
                <a:avLst/>
              </a:prstGeom>
            </p:spPr>
            <p:txBody>
              <a:bodyPr wrap="none">
                <a:spAutoFit/>
              </a:bodyPr>
              <a:lstStyle/>
              <a:p>
                <a:pPr algn="ctr"/>
                <a:r>
                  <a:rPr lang="zh-CN" altLang="en-US" sz="3985" b="1" spc="221" dirty="0">
                    <a:solidFill>
                      <a:schemeClr val="bg1"/>
                    </a:solidFill>
                    <a:latin typeface="微软雅黑" charset="-122"/>
                    <a:ea typeface="微软雅黑" charset="-122"/>
                    <a:cs typeface="PT Sans" pitchFamily="34" charset="0"/>
                  </a:rPr>
                  <a:t>第一讲</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589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班组长的权威</a:t>
            </a:r>
          </a:p>
        </p:txBody>
      </p:sp>
      <p:sp>
        <p:nvSpPr>
          <p:cNvPr id="2" name="Freeform 5"/>
          <p:cNvSpPr/>
          <p:nvPr/>
        </p:nvSpPr>
        <p:spPr bwMode="auto">
          <a:xfrm>
            <a:off x="3185069" y="3622393"/>
            <a:ext cx="2456834" cy="3220704"/>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3" name="Freeform 6"/>
          <p:cNvSpPr/>
          <p:nvPr/>
        </p:nvSpPr>
        <p:spPr bwMode="auto">
          <a:xfrm>
            <a:off x="6331355" y="3522629"/>
            <a:ext cx="2430504" cy="3320468"/>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4" name="Freeform 7"/>
          <p:cNvSpPr/>
          <p:nvPr/>
        </p:nvSpPr>
        <p:spPr bwMode="auto">
          <a:xfrm>
            <a:off x="5162040" y="2934021"/>
            <a:ext cx="632820" cy="3909076"/>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5" name="Freeform 8"/>
          <p:cNvSpPr/>
          <p:nvPr/>
        </p:nvSpPr>
        <p:spPr bwMode="auto">
          <a:xfrm>
            <a:off x="6159497" y="2934021"/>
            <a:ext cx="632820" cy="3909076"/>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nvGrpSpPr>
          <p:cNvPr id="6" name="组合 5"/>
          <p:cNvGrpSpPr/>
          <p:nvPr/>
        </p:nvGrpSpPr>
        <p:grpSpPr>
          <a:xfrm>
            <a:off x="1987908" y="3253264"/>
            <a:ext cx="798109" cy="798109"/>
            <a:chOff x="1661160" y="2430780"/>
            <a:chExt cx="609600" cy="609600"/>
          </a:xfrm>
        </p:grpSpPr>
        <p:sp>
          <p:nvSpPr>
            <p:cNvPr id="7" name="椭圆 6"/>
            <p:cNvSpPr/>
            <p:nvPr/>
          </p:nvSpPr>
          <p:spPr>
            <a:xfrm>
              <a:off x="1661160" y="2430780"/>
              <a:ext cx="609600" cy="609600"/>
            </a:xfrm>
            <a:prstGeom prst="ellipse">
              <a:avLst/>
            </a:prstGeom>
            <a:gradFill rotWithShape="1">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8"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9" name="组合 8"/>
          <p:cNvGrpSpPr/>
          <p:nvPr/>
        </p:nvGrpSpPr>
        <p:grpSpPr>
          <a:xfrm>
            <a:off x="6417732" y="1986266"/>
            <a:ext cx="798109" cy="798109"/>
            <a:chOff x="5128260" y="2514600"/>
            <a:chExt cx="609600" cy="609600"/>
          </a:xfrm>
        </p:grpSpPr>
        <p:sp>
          <p:nvSpPr>
            <p:cNvPr id="10" name="椭圆 9"/>
            <p:cNvSpPr/>
            <p:nvPr/>
          </p:nvSpPr>
          <p:spPr>
            <a:xfrm>
              <a:off x="5128260" y="251460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1"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12" name="组合 11"/>
          <p:cNvGrpSpPr/>
          <p:nvPr/>
        </p:nvGrpSpPr>
        <p:grpSpPr>
          <a:xfrm>
            <a:off x="4733262" y="1997356"/>
            <a:ext cx="798109" cy="798109"/>
            <a:chOff x="3383280" y="1615440"/>
            <a:chExt cx="609600" cy="609600"/>
          </a:xfrm>
        </p:grpSpPr>
        <p:sp>
          <p:nvSpPr>
            <p:cNvPr id="13" name="椭圆 12"/>
            <p:cNvSpPr/>
            <p:nvPr/>
          </p:nvSpPr>
          <p:spPr>
            <a:xfrm>
              <a:off x="3383280" y="161544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4"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15" name="组合 14"/>
          <p:cNvGrpSpPr/>
          <p:nvPr/>
        </p:nvGrpSpPr>
        <p:grpSpPr>
          <a:xfrm>
            <a:off x="9121011" y="3133549"/>
            <a:ext cx="798109" cy="798109"/>
            <a:chOff x="6865620" y="1615440"/>
            <a:chExt cx="609600" cy="609600"/>
          </a:xfrm>
        </p:grpSpPr>
        <p:sp>
          <p:nvSpPr>
            <p:cNvPr id="16" name="椭圆 15"/>
            <p:cNvSpPr/>
            <p:nvPr/>
          </p:nvSpPr>
          <p:spPr>
            <a:xfrm>
              <a:off x="6865620" y="161544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7"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sp>
        <p:nvSpPr>
          <p:cNvPr id="18" name="椭圆 17"/>
          <p:cNvSpPr/>
          <p:nvPr/>
        </p:nvSpPr>
        <p:spPr>
          <a:xfrm>
            <a:off x="4751363" y="4245913"/>
            <a:ext cx="384091" cy="38409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9" name="椭圆 18"/>
          <p:cNvSpPr/>
          <p:nvPr/>
        </p:nvSpPr>
        <p:spPr>
          <a:xfrm>
            <a:off x="4402190" y="5181198"/>
            <a:ext cx="533735" cy="53373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0" name="椭圆 19"/>
          <p:cNvSpPr/>
          <p:nvPr/>
        </p:nvSpPr>
        <p:spPr>
          <a:xfrm>
            <a:off x="6534639" y="4345678"/>
            <a:ext cx="234445" cy="23444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1" name="椭圆 20"/>
          <p:cNvSpPr/>
          <p:nvPr/>
        </p:nvSpPr>
        <p:spPr>
          <a:xfrm>
            <a:off x="5896151" y="3308135"/>
            <a:ext cx="438960" cy="43896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2" name="椭圆 21"/>
          <p:cNvSpPr/>
          <p:nvPr/>
        </p:nvSpPr>
        <p:spPr>
          <a:xfrm>
            <a:off x="7045927" y="5118846"/>
            <a:ext cx="384091" cy="38409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3" name="椭圆 22"/>
          <p:cNvSpPr/>
          <p:nvPr/>
        </p:nvSpPr>
        <p:spPr>
          <a:xfrm>
            <a:off x="7744273" y="3535098"/>
            <a:ext cx="234445" cy="23444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nvGrpSpPr>
          <p:cNvPr id="24" name="组合 23"/>
          <p:cNvGrpSpPr/>
          <p:nvPr/>
        </p:nvGrpSpPr>
        <p:grpSpPr>
          <a:xfrm>
            <a:off x="2021928" y="1113509"/>
            <a:ext cx="2810204" cy="752344"/>
            <a:chOff x="1647790" y="1783771"/>
            <a:chExt cx="2822650" cy="755676"/>
          </a:xfrm>
        </p:grpSpPr>
        <p:grpSp>
          <p:nvGrpSpPr>
            <p:cNvPr id="25" name="组合 24"/>
            <p:cNvGrpSpPr/>
            <p:nvPr/>
          </p:nvGrpSpPr>
          <p:grpSpPr>
            <a:xfrm>
              <a:off x="1647790" y="1783771"/>
              <a:ext cx="2822650" cy="755676"/>
              <a:chOff x="6728670" y="1590302"/>
              <a:chExt cx="2146448" cy="574644"/>
            </a:xfrm>
          </p:grpSpPr>
          <p:sp>
            <p:nvSpPr>
              <p:cNvPr id="27" name="矩形 26"/>
              <p:cNvSpPr/>
              <p:nvPr/>
            </p:nvSpPr>
            <p:spPr>
              <a:xfrm>
                <a:off x="8407019" y="1590302"/>
                <a:ext cx="430003" cy="352622"/>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400" b="1" dirty="0">
                    <a:solidFill>
                      <a:schemeClr val="tx1">
                        <a:lumMod val="75000"/>
                        <a:lumOff val="25000"/>
                      </a:schemeClr>
                    </a:solidFill>
                    <a:latin typeface="微软雅黑" charset="-122"/>
                    <a:ea typeface="微软雅黑" charset="-122"/>
                  </a:rPr>
                  <a:t>03</a:t>
                </a:r>
              </a:p>
            </p:txBody>
          </p:sp>
          <p:sp>
            <p:nvSpPr>
              <p:cNvPr id="28" name="文本框 75"/>
              <p:cNvSpPr txBox="1"/>
              <p:nvPr/>
            </p:nvSpPr>
            <p:spPr bwMode="auto">
              <a:xfrm>
                <a:off x="6728670" y="1929864"/>
                <a:ext cx="2146448" cy="235082"/>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71830">
                  <a:defRPr/>
                </a:pPr>
                <a:r>
                  <a:rPr lang="zh-CN" altLang="en-US" sz="1400" b="1" dirty="0">
                    <a:solidFill>
                      <a:schemeClr val="tx1">
                        <a:lumMod val="75000"/>
                        <a:lumOff val="25000"/>
                      </a:schemeClr>
                    </a:solidFill>
                    <a:latin typeface="微软雅黑" charset="-122"/>
                    <a:ea typeface="微软雅黑" charset="-122"/>
                  </a:rPr>
                  <a:t>有较高的整体素质和先进观念</a:t>
                </a:r>
              </a:p>
            </p:txBody>
          </p:sp>
        </p:grpSp>
        <p:cxnSp>
          <p:nvCxnSpPr>
            <p:cNvPr id="26" name="直接连接符 25"/>
            <p:cNvCxnSpPr/>
            <p:nvPr/>
          </p:nvCxnSpPr>
          <p:spPr>
            <a:xfrm>
              <a:off x="2640081" y="2230303"/>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组合 29"/>
          <p:cNvGrpSpPr/>
          <p:nvPr/>
        </p:nvGrpSpPr>
        <p:grpSpPr>
          <a:xfrm>
            <a:off x="7131103" y="1113485"/>
            <a:ext cx="2810204" cy="738045"/>
            <a:chOff x="7395500" y="1783769"/>
            <a:chExt cx="2822650" cy="741313"/>
          </a:xfrm>
        </p:grpSpPr>
        <p:sp>
          <p:nvSpPr>
            <p:cNvPr id="31" name="矩形 30"/>
            <p:cNvSpPr/>
            <p:nvPr/>
          </p:nvSpPr>
          <p:spPr>
            <a:xfrm>
              <a:off x="7512041" y="1783769"/>
              <a:ext cx="565468" cy="463709"/>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400" b="1" dirty="0">
                  <a:solidFill>
                    <a:schemeClr val="tx1">
                      <a:lumMod val="75000"/>
                      <a:lumOff val="25000"/>
                    </a:schemeClr>
                  </a:solidFill>
                  <a:latin typeface="微软雅黑" charset="-122"/>
                  <a:ea typeface="微软雅黑" charset="-122"/>
                </a:rPr>
                <a:t>04</a:t>
              </a:r>
            </a:p>
          </p:txBody>
        </p:sp>
        <p:sp>
          <p:nvSpPr>
            <p:cNvPr id="32" name="文本框 75"/>
            <p:cNvSpPr txBox="1"/>
            <p:nvPr/>
          </p:nvSpPr>
          <p:spPr bwMode="auto">
            <a:xfrm>
              <a:off x="7395500" y="2215942"/>
              <a:ext cx="2822650" cy="30914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a:defRPr/>
              </a:pPr>
              <a:r>
                <a:rPr lang="zh-CN" altLang="en-US" sz="1400" b="1" dirty="0">
                  <a:solidFill>
                    <a:schemeClr val="tx1">
                      <a:lumMod val="75000"/>
                      <a:lumOff val="25000"/>
                    </a:schemeClr>
                  </a:solidFill>
                  <a:latin typeface="微软雅黑" charset="-122"/>
                  <a:ea typeface="微软雅黑" charset="-122"/>
                </a:rPr>
                <a:t>能够洞察是非、明辨方向</a:t>
              </a:r>
            </a:p>
          </p:txBody>
        </p:sp>
        <p:cxnSp>
          <p:nvCxnSpPr>
            <p:cNvPr id="34" name="直接连接符 33"/>
            <p:cNvCxnSpPr/>
            <p:nvPr/>
          </p:nvCxnSpPr>
          <p:spPr>
            <a:xfrm>
              <a:off x="7512284" y="2244078"/>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0" name="组合 34"/>
          <p:cNvGrpSpPr/>
          <p:nvPr/>
        </p:nvGrpSpPr>
        <p:grpSpPr>
          <a:xfrm>
            <a:off x="9306490" y="2309960"/>
            <a:ext cx="2810204" cy="766092"/>
            <a:chOff x="8199814" y="4033635"/>
            <a:chExt cx="2822650" cy="769485"/>
          </a:xfrm>
        </p:grpSpPr>
        <p:sp>
          <p:nvSpPr>
            <p:cNvPr id="36" name="矩形 35"/>
            <p:cNvSpPr/>
            <p:nvPr/>
          </p:nvSpPr>
          <p:spPr>
            <a:xfrm>
              <a:off x="9209106" y="4033635"/>
              <a:ext cx="565468" cy="46371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400" b="1" dirty="0">
                  <a:solidFill>
                    <a:schemeClr val="tx1">
                      <a:lumMod val="75000"/>
                      <a:lumOff val="25000"/>
                    </a:schemeClr>
                  </a:solidFill>
                  <a:latin typeface="微软雅黑" charset="-122"/>
                  <a:ea typeface="微软雅黑" charset="-122"/>
                </a:rPr>
                <a:t>05</a:t>
              </a:r>
            </a:p>
          </p:txBody>
        </p:sp>
        <p:sp>
          <p:nvSpPr>
            <p:cNvPr id="37" name="文本框 75"/>
            <p:cNvSpPr txBox="1"/>
            <p:nvPr/>
          </p:nvSpPr>
          <p:spPr bwMode="auto">
            <a:xfrm>
              <a:off x="8199814" y="4493980"/>
              <a:ext cx="2822650" cy="30914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71830">
                <a:defRPr/>
              </a:pPr>
              <a:r>
                <a:rPr lang="zh-CN" altLang="en-US" sz="1400" b="1" dirty="0">
                  <a:solidFill>
                    <a:schemeClr val="tx1">
                      <a:lumMod val="75000"/>
                      <a:lumOff val="25000"/>
                    </a:schemeClr>
                  </a:solidFill>
                  <a:latin typeface="微软雅黑" charset="-122"/>
                  <a:ea typeface="微软雅黑" charset="-122"/>
                </a:rPr>
                <a:t>在工作中不谋私利</a:t>
              </a:r>
            </a:p>
          </p:txBody>
        </p:sp>
        <p:cxnSp>
          <p:nvCxnSpPr>
            <p:cNvPr id="39" name="直接连接符 38"/>
            <p:cNvCxnSpPr/>
            <p:nvPr/>
          </p:nvCxnSpPr>
          <p:spPr>
            <a:xfrm>
              <a:off x="8738634" y="4479912"/>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 name="组合 39"/>
          <p:cNvGrpSpPr/>
          <p:nvPr/>
        </p:nvGrpSpPr>
        <p:grpSpPr>
          <a:xfrm>
            <a:off x="597906" y="4089539"/>
            <a:ext cx="2810204" cy="766092"/>
            <a:chOff x="1038676" y="4103054"/>
            <a:chExt cx="2822650" cy="769485"/>
          </a:xfrm>
        </p:grpSpPr>
        <p:sp>
          <p:nvSpPr>
            <p:cNvPr id="41" name="矩形 40"/>
            <p:cNvSpPr/>
            <p:nvPr/>
          </p:nvSpPr>
          <p:spPr>
            <a:xfrm>
              <a:off x="2049244" y="4103054"/>
              <a:ext cx="565468" cy="46371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400" b="1" dirty="0">
                  <a:solidFill>
                    <a:schemeClr val="tx1">
                      <a:lumMod val="75000"/>
                      <a:lumOff val="25000"/>
                    </a:schemeClr>
                  </a:solidFill>
                  <a:latin typeface="微软雅黑" charset="-122"/>
                  <a:ea typeface="微软雅黑" charset="-122"/>
                </a:rPr>
                <a:t>01</a:t>
              </a:r>
            </a:p>
          </p:txBody>
        </p:sp>
        <p:sp>
          <p:nvSpPr>
            <p:cNvPr id="42" name="文本框 75"/>
            <p:cNvSpPr txBox="1"/>
            <p:nvPr/>
          </p:nvSpPr>
          <p:spPr bwMode="auto">
            <a:xfrm>
              <a:off x="1038676" y="4563399"/>
              <a:ext cx="2822650" cy="30914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71830">
                <a:defRPr/>
              </a:pPr>
              <a:r>
                <a:rPr lang="zh-CN" altLang="en-US" sz="1400" b="1" dirty="0">
                  <a:solidFill>
                    <a:schemeClr val="tx1">
                      <a:lumMod val="75000"/>
                      <a:lumOff val="25000"/>
                    </a:schemeClr>
                  </a:solidFill>
                  <a:latin typeface="微软雅黑" charset="-122"/>
                  <a:ea typeface="微软雅黑" charset="-122"/>
                </a:rPr>
                <a:t>有坚定的意志</a:t>
              </a:r>
            </a:p>
          </p:txBody>
        </p:sp>
        <p:cxnSp>
          <p:nvCxnSpPr>
            <p:cNvPr id="44" name="直接连接符 43"/>
            <p:cNvCxnSpPr/>
            <p:nvPr/>
          </p:nvCxnSpPr>
          <p:spPr>
            <a:xfrm>
              <a:off x="1577496" y="4549331"/>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13251" y="2373945"/>
            <a:ext cx="2810204" cy="752344"/>
            <a:chOff x="1647790" y="1783771"/>
            <a:chExt cx="2822650" cy="755676"/>
          </a:xfrm>
        </p:grpSpPr>
        <p:grpSp>
          <p:nvGrpSpPr>
            <p:cNvPr id="45" name="组合 24"/>
            <p:cNvGrpSpPr/>
            <p:nvPr/>
          </p:nvGrpSpPr>
          <p:grpSpPr>
            <a:xfrm>
              <a:off x="1647790" y="1783771"/>
              <a:ext cx="2822650" cy="755676"/>
              <a:chOff x="6728670" y="1590302"/>
              <a:chExt cx="2146448" cy="574644"/>
            </a:xfrm>
          </p:grpSpPr>
          <p:sp>
            <p:nvSpPr>
              <p:cNvPr id="49" name="矩形 48"/>
              <p:cNvSpPr/>
              <p:nvPr/>
            </p:nvSpPr>
            <p:spPr>
              <a:xfrm>
                <a:off x="8411036" y="1590302"/>
                <a:ext cx="430003" cy="352622"/>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400" b="1" dirty="0">
                    <a:solidFill>
                      <a:schemeClr val="tx1">
                        <a:lumMod val="75000"/>
                        <a:lumOff val="25000"/>
                      </a:schemeClr>
                    </a:solidFill>
                    <a:latin typeface="微软雅黑" charset="-122"/>
                    <a:ea typeface="微软雅黑" charset="-122"/>
                  </a:rPr>
                  <a:t>02</a:t>
                </a:r>
              </a:p>
            </p:txBody>
          </p:sp>
          <p:sp>
            <p:nvSpPr>
              <p:cNvPr id="50" name="文本框 75"/>
              <p:cNvSpPr txBox="1"/>
              <p:nvPr/>
            </p:nvSpPr>
            <p:spPr bwMode="auto">
              <a:xfrm>
                <a:off x="6728670" y="1929864"/>
                <a:ext cx="2146448" cy="235082"/>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71830">
                  <a:defRPr/>
                </a:pPr>
                <a:r>
                  <a:rPr lang="zh-CN" altLang="en-US" sz="1400" b="1" dirty="0">
                    <a:solidFill>
                      <a:schemeClr val="tx1">
                        <a:lumMod val="75000"/>
                        <a:lumOff val="25000"/>
                      </a:schemeClr>
                    </a:solidFill>
                    <a:latin typeface="微软雅黑" charset="-122"/>
                    <a:ea typeface="微软雅黑" charset="-122"/>
                  </a:rPr>
                  <a:t>有较强的业务能力</a:t>
                </a:r>
              </a:p>
            </p:txBody>
          </p:sp>
        </p:grpSp>
        <p:cxnSp>
          <p:nvCxnSpPr>
            <p:cNvPr id="48" name="直接连接符 47"/>
            <p:cNvCxnSpPr/>
            <p:nvPr/>
          </p:nvCxnSpPr>
          <p:spPr>
            <a:xfrm>
              <a:off x="2640081" y="2230303"/>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1" name="组合 34"/>
          <p:cNvGrpSpPr/>
          <p:nvPr/>
        </p:nvGrpSpPr>
        <p:grpSpPr>
          <a:xfrm>
            <a:off x="9265245" y="4000701"/>
            <a:ext cx="2810204" cy="1226217"/>
            <a:chOff x="8091754" y="4033635"/>
            <a:chExt cx="2822650" cy="1231648"/>
          </a:xfrm>
        </p:grpSpPr>
        <p:sp>
          <p:nvSpPr>
            <p:cNvPr id="52" name="矩形 51"/>
            <p:cNvSpPr/>
            <p:nvPr/>
          </p:nvSpPr>
          <p:spPr>
            <a:xfrm>
              <a:off x="9209106" y="4033635"/>
              <a:ext cx="565468" cy="46371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400" b="1" dirty="0">
                  <a:solidFill>
                    <a:schemeClr val="tx1">
                      <a:lumMod val="75000"/>
                      <a:lumOff val="25000"/>
                    </a:schemeClr>
                  </a:solidFill>
                  <a:latin typeface="微软雅黑" charset="-122"/>
                  <a:ea typeface="微软雅黑" charset="-122"/>
                </a:rPr>
                <a:t>06</a:t>
              </a:r>
            </a:p>
          </p:txBody>
        </p:sp>
        <p:sp>
          <p:nvSpPr>
            <p:cNvPr id="53" name="文本框 75"/>
            <p:cNvSpPr txBox="1"/>
            <p:nvPr/>
          </p:nvSpPr>
          <p:spPr bwMode="auto">
            <a:xfrm>
              <a:off x="8091754" y="4493979"/>
              <a:ext cx="2822650" cy="771304"/>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71830">
                <a:defRPr/>
              </a:pPr>
              <a:r>
                <a:rPr lang="zh-CN" altLang="en-US" sz="1400" b="1" dirty="0">
                  <a:solidFill>
                    <a:schemeClr val="tx1">
                      <a:lumMod val="75000"/>
                      <a:lumOff val="25000"/>
                    </a:schemeClr>
                  </a:solidFill>
                  <a:latin typeface="微软雅黑" charset="-122"/>
                  <a:ea typeface="微软雅黑" charset="-122"/>
                </a:rPr>
                <a:t>公平待人</a:t>
              </a:r>
              <a:endParaRPr lang="en-US" altLang="zh-CN" sz="1400" b="1" dirty="0">
                <a:solidFill>
                  <a:schemeClr val="tx1">
                    <a:lumMod val="75000"/>
                    <a:lumOff val="25000"/>
                  </a:schemeClr>
                </a:solidFill>
                <a:latin typeface="微软雅黑" charset="-122"/>
                <a:ea typeface="微软雅黑" charset="-122"/>
              </a:endParaRPr>
            </a:p>
            <a:p>
              <a:pPr algn="ctr" defTabSz="671830">
                <a:defRPr/>
              </a:pPr>
              <a:r>
                <a:rPr lang="zh-CN" altLang="en-US" sz="1400" b="1" dirty="0">
                  <a:solidFill>
                    <a:schemeClr val="tx1">
                      <a:lumMod val="75000"/>
                      <a:lumOff val="25000"/>
                    </a:schemeClr>
                  </a:solidFill>
                  <a:latin typeface="微软雅黑" charset="-122"/>
                  <a:ea typeface="微软雅黑" charset="-122"/>
                </a:rPr>
                <a:t>态度和蔼</a:t>
              </a:r>
              <a:endParaRPr lang="en-US" altLang="zh-CN" sz="1400" b="1" dirty="0">
                <a:solidFill>
                  <a:schemeClr val="tx1">
                    <a:lumMod val="75000"/>
                    <a:lumOff val="25000"/>
                  </a:schemeClr>
                </a:solidFill>
                <a:latin typeface="微软雅黑" charset="-122"/>
                <a:ea typeface="微软雅黑" charset="-122"/>
              </a:endParaRPr>
            </a:p>
            <a:p>
              <a:pPr algn="ctr" defTabSz="671830">
                <a:defRPr/>
              </a:pPr>
              <a:r>
                <a:rPr lang="zh-CN" altLang="en-US" sz="1400" b="1" dirty="0">
                  <a:solidFill>
                    <a:schemeClr val="tx1">
                      <a:lumMod val="75000"/>
                      <a:lumOff val="25000"/>
                    </a:schemeClr>
                  </a:solidFill>
                  <a:latin typeface="微软雅黑" charset="-122"/>
                  <a:ea typeface="微软雅黑" charset="-122"/>
                </a:rPr>
                <a:t>善于沟通</a:t>
              </a:r>
            </a:p>
          </p:txBody>
        </p:sp>
        <p:cxnSp>
          <p:nvCxnSpPr>
            <p:cNvPr id="54" name="直接连接符 53"/>
            <p:cNvCxnSpPr/>
            <p:nvPr/>
          </p:nvCxnSpPr>
          <p:spPr>
            <a:xfrm>
              <a:off x="8738634" y="4479912"/>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10"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7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9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11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85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132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992"/>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8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937"/>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15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125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anim calcmode="lin" valueType="num">
                                      <p:cBhvr>
                                        <p:cTn id="52" dur="500" fill="hold"/>
                                        <p:tgtEl>
                                          <p:spTgt spid="24"/>
                                        </p:tgtEl>
                                        <p:attrNameLst>
                                          <p:attrName>ppt_x</p:attrName>
                                        </p:attrNameLst>
                                      </p:cBhvr>
                                      <p:tavLst>
                                        <p:tav tm="0">
                                          <p:val>
                                            <p:fltVal val="0.5"/>
                                          </p:val>
                                        </p:tav>
                                        <p:tav tm="100000">
                                          <p:val>
                                            <p:strVal val="#ppt_x"/>
                                          </p:val>
                                        </p:tav>
                                      </p:tavLst>
                                    </p:anim>
                                    <p:anim calcmode="lin" valueType="num">
                                      <p:cBhvr>
                                        <p:cTn id="53" dur="500" fill="hold"/>
                                        <p:tgtEl>
                                          <p:spTgt spid="24"/>
                                        </p:tgtEl>
                                        <p:attrNameLst>
                                          <p:attrName>ppt_y</p:attrName>
                                        </p:attrNameLst>
                                      </p:cBhvr>
                                      <p:tavLst>
                                        <p:tav tm="0">
                                          <p:val>
                                            <p:fltVal val="0.5"/>
                                          </p:val>
                                        </p:tav>
                                        <p:tav tm="100000">
                                          <p:val>
                                            <p:strVal val="#ppt_y"/>
                                          </p:val>
                                        </p:tav>
                                      </p:tavLst>
                                    </p:anim>
                                  </p:childTnLst>
                                </p:cTn>
                              </p:par>
                              <p:par>
                                <p:cTn id="54" presetID="10" presetClass="entr" presetSubtype="0" fill="hold" nodeType="withEffect">
                                  <p:stCondLst>
                                    <p:cond delay="125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anim calcmode="lin" valueType="num">
                                      <p:cBhvr>
                                        <p:cTn id="59" dur="500" fill="hold"/>
                                        <p:tgtEl>
                                          <p:spTgt spid="33"/>
                                        </p:tgtEl>
                                        <p:attrNameLst>
                                          <p:attrName>ppt_x</p:attrName>
                                        </p:attrNameLst>
                                      </p:cBhvr>
                                      <p:tavLst>
                                        <p:tav tm="0">
                                          <p:val>
                                            <p:fltVal val="0.5"/>
                                          </p:val>
                                        </p:tav>
                                        <p:tav tm="100000">
                                          <p:val>
                                            <p:strVal val="#ppt_x"/>
                                          </p:val>
                                        </p:tav>
                                      </p:tavLst>
                                    </p:anim>
                                    <p:anim calcmode="lin" valueType="num">
                                      <p:cBhvr>
                                        <p:cTn id="60" dur="500" fill="hold"/>
                                        <p:tgtEl>
                                          <p:spTgt spid="33"/>
                                        </p:tgtEl>
                                        <p:attrNameLst>
                                          <p:attrName>ppt_y</p:attrName>
                                        </p:attrNameLst>
                                      </p:cBhvr>
                                      <p:tavLst>
                                        <p:tav tm="0">
                                          <p:val>
                                            <p:fltVal val="0.5"/>
                                          </p:val>
                                        </p:tav>
                                        <p:tav tm="100000">
                                          <p:val>
                                            <p:strVal val="#ppt_y"/>
                                          </p:val>
                                        </p:tav>
                                      </p:tavLst>
                                    </p:anim>
                                  </p:childTnLst>
                                </p:cTn>
                              </p:par>
                              <p:par>
                                <p:cTn id="61" presetID="10" presetClass="entr" presetSubtype="0" fill="hold" nodeType="withEffect">
                                  <p:stCondLst>
                                    <p:cond delay="12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anim calcmode="lin" valueType="num">
                                      <p:cBhvr>
                                        <p:cTn id="66" dur="500" fill="hold"/>
                                        <p:tgtEl>
                                          <p:spTgt spid="29"/>
                                        </p:tgtEl>
                                        <p:attrNameLst>
                                          <p:attrName>ppt_x</p:attrName>
                                        </p:attrNameLst>
                                      </p:cBhvr>
                                      <p:tavLst>
                                        <p:tav tm="0">
                                          <p:val>
                                            <p:fltVal val="0.5"/>
                                          </p:val>
                                        </p:tav>
                                        <p:tav tm="100000">
                                          <p:val>
                                            <p:strVal val="#ppt_x"/>
                                          </p:val>
                                        </p:tav>
                                      </p:tavLst>
                                    </p:anim>
                                    <p:anim calcmode="lin" valueType="num">
                                      <p:cBhvr>
                                        <p:cTn id="67" dur="500" fill="hold"/>
                                        <p:tgtEl>
                                          <p:spTgt spid="29"/>
                                        </p:tgtEl>
                                        <p:attrNameLst>
                                          <p:attrName>ppt_y</p:attrName>
                                        </p:attrNameLst>
                                      </p:cBhvr>
                                      <p:tavLst>
                                        <p:tav tm="0">
                                          <p:val>
                                            <p:fltVal val="0.5"/>
                                          </p:val>
                                        </p:tav>
                                        <p:tav tm="100000">
                                          <p:val>
                                            <p:strVal val="#ppt_y"/>
                                          </p:val>
                                        </p:tav>
                                      </p:tavLst>
                                    </p:anim>
                                  </p:childTnLst>
                                </p:cTn>
                              </p:par>
                              <p:par>
                                <p:cTn id="68" presetID="10" presetClass="entr" presetSubtype="0" fill="hold" nodeType="withEffect">
                                  <p:stCondLst>
                                    <p:cond delay="125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anim calcmode="lin" valueType="num">
                                      <p:cBhvr>
                                        <p:cTn id="73" dur="500" fill="hold"/>
                                        <p:tgtEl>
                                          <p:spTgt spid="30"/>
                                        </p:tgtEl>
                                        <p:attrNameLst>
                                          <p:attrName>ppt_x</p:attrName>
                                        </p:attrNameLst>
                                      </p:cBhvr>
                                      <p:tavLst>
                                        <p:tav tm="0">
                                          <p:val>
                                            <p:fltVal val="0.5"/>
                                          </p:val>
                                        </p:tav>
                                        <p:tav tm="100000">
                                          <p:val>
                                            <p:strVal val="#ppt_x"/>
                                          </p:val>
                                        </p:tav>
                                      </p:tavLst>
                                    </p:anim>
                                    <p:anim calcmode="lin" valueType="num">
                                      <p:cBhvr>
                                        <p:cTn id="74" dur="500" fill="hold"/>
                                        <p:tgtEl>
                                          <p:spTgt spid="30"/>
                                        </p:tgtEl>
                                        <p:attrNameLst>
                                          <p:attrName>ppt_y</p:attrName>
                                        </p:attrNameLst>
                                      </p:cBhvr>
                                      <p:tavLst>
                                        <p:tav tm="0">
                                          <p:val>
                                            <p:fltVal val="0.5"/>
                                          </p:val>
                                        </p:tav>
                                        <p:tav tm="100000">
                                          <p:val>
                                            <p:strVal val="#ppt_y"/>
                                          </p:val>
                                        </p:tav>
                                      </p:tavLst>
                                    </p:anim>
                                  </p:childTnLst>
                                </p:cTn>
                              </p:par>
                              <p:par>
                                <p:cTn id="75" presetID="10" presetClass="entr" presetSubtype="0" fill="hold" nodeType="withEffect">
                                  <p:stCondLst>
                                    <p:cond delay="125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anim calcmode="lin" valueType="num">
                                      <p:cBhvr>
                                        <p:cTn id="80" dur="500" fill="hold"/>
                                        <p:tgtEl>
                                          <p:spTgt spid="43"/>
                                        </p:tgtEl>
                                        <p:attrNameLst>
                                          <p:attrName>ppt_x</p:attrName>
                                        </p:attrNameLst>
                                      </p:cBhvr>
                                      <p:tavLst>
                                        <p:tav tm="0">
                                          <p:val>
                                            <p:fltVal val="0.5"/>
                                          </p:val>
                                        </p:tav>
                                        <p:tav tm="100000">
                                          <p:val>
                                            <p:strVal val="#ppt_x"/>
                                          </p:val>
                                        </p:tav>
                                      </p:tavLst>
                                    </p:anim>
                                    <p:anim calcmode="lin" valueType="num">
                                      <p:cBhvr>
                                        <p:cTn id="81" dur="500" fill="hold"/>
                                        <p:tgtEl>
                                          <p:spTgt spid="43"/>
                                        </p:tgtEl>
                                        <p:attrNameLst>
                                          <p:attrName>ppt_y</p:attrName>
                                        </p:attrNameLst>
                                      </p:cBhvr>
                                      <p:tavLst>
                                        <p:tav tm="0">
                                          <p:val>
                                            <p:fltVal val="0.5"/>
                                          </p:val>
                                        </p:tav>
                                        <p:tav tm="100000">
                                          <p:val>
                                            <p:strVal val="#ppt_y"/>
                                          </p:val>
                                        </p:tav>
                                      </p:tavLst>
                                    </p:anim>
                                  </p:childTnLst>
                                </p:cTn>
                              </p:par>
                              <p:par>
                                <p:cTn id="82" presetID="10" presetClass="entr" presetSubtype="0" fill="hold" nodeType="withEffect">
                                  <p:stCondLst>
                                    <p:cond delay="1250"/>
                                  </p:stCondLst>
                                  <p:childTnLst>
                                    <p:set>
                                      <p:cBhvr>
                                        <p:cTn id="83" dur="1" fill="hold">
                                          <p:stCondLst>
                                            <p:cond delay="0"/>
                                          </p:stCondLst>
                                        </p:cTn>
                                        <p:tgtEl>
                                          <p:spTgt spid="51"/>
                                        </p:tgtEl>
                                        <p:attrNameLst>
                                          <p:attrName>style.visibility</p:attrName>
                                        </p:attrNameLst>
                                      </p:cBhvr>
                                      <p:to>
                                        <p:strVal val="visible"/>
                                      </p:to>
                                    </p:set>
                                    <p:anim calcmode="lin" valueType="num">
                                      <p:cBhvr>
                                        <p:cTn id="84" dur="500" fill="hold"/>
                                        <p:tgtEl>
                                          <p:spTgt spid="51"/>
                                        </p:tgtEl>
                                        <p:attrNameLst>
                                          <p:attrName>ppt_w</p:attrName>
                                        </p:attrNameLst>
                                      </p:cBhvr>
                                      <p:tavLst>
                                        <p:tav tm="0">
                                          <p:val>
                                            <p:fltVal val="0"/>
                                          </p:val>
                                        </p:tav>
                                        <p:tav tm="100000">
                                          <p:val>
                                            <p:strVal val="#ppt_w"/>
                                          </p:val>
                                        </p:tav>
                                      </p:tavLst>
                                    </p:anim>
                                    <p:anim calcmode="lin" valueType="num">
                                      <p:cBhvr>
                                        <p:cTn id="85" dur="500" fill="hold"/>
                                        <p:tgtEl>
                                          <p:spTgt spid="51"/>
                                        </p:tgtEl>
                                        <p:attrNameLst>
                                          <p:attrName>ppt_h</p:attrName>
                                        </p:attrNameLst>
                                      </p:cBhvr>
                                      <p:tavLst>
                                        <p:tav tm="0">
                                          <p:val>
                                            <p:fltVal val="0"/>
                                          </p:val>
                                        </p:tav>
                                        <p:tav tm="100000">
                                          <p:val>
                                            <p:strVal val="#ppt_h"/>
                                          </p:val>
                                        </p:tav>
                                      </p:tavLst>
                                    </p:anim>
                                    <p:animEffect transition="in" filter="fade">
                                      <p:cBhvr>
                                        <p:cTn id="86" dur="500"/>
                                        <p:tgtEl>
                                          <p:spTgt spid="51"/>
                                        </p:tgtEl>
                                      </p:cBhvr>
                                    </p:animEffect>
                                    <p:anim calcmode="lin" valueType="num">
                                      <p:cBhvr>
                                        <p:cTn id="87" dur="500" fill="hold"/>
                                        <p:tgtEl>
                                          <p:spTgt spid="51"/>
                                        </p:tgtEl>
                                        <p:attrNameLst>
                                          <p:attrName>ppt_x</p:attrName>
                                        </p:attrNameLst>
                                      </p:cBhvr>
                                      <p:tavLst>
                                        <p:tav tm="0">
                                          <p:val>
                                            <p:fltVal val="0.5"/>
                                          </p:val>
                                        </p:tav>
                                        <p:tav tm="100000">
                                          <p:val>
                                            <p:strVal val="#ppt_x"/>
                                          </p:val>
                                        </p:tav>
                                      </p:tavLst>
                                    </p:anim>
                                    <p:anim calcmode="lin" valueType="num">
                                      <p:cBhvr>
                                        <p:cTn id="88"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18" grpId="0" bldLvl="0" animBg="1"/>
      <p:bldP spid="19" grpId="0" bldLvl="0" animBg="1"/>
      <p:bldP spid="20" grpId="0" bldLvl="0" animBg="1"/>
      <p:bldP spid="21" grpId="0" bldLvl="0" animBg="1"/>
      <p:bldP spid="22" grpId="0" bldLvl="0" animBg="1"/>
      <p:bldP spid="2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280" y="294005"/>
            <a:ext cx="23507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班组长权威来源</a:t>
            </a:r>
          </a:p>
        </p:txBody>
      </p:sp>
      <p:grpSp>
        <p:nvGrpSpPr>
          <p:cNvPr id="2" name="Group 180"/>
          <p:cNvGrpSpPr/>
          <p:nvPr/>
        </p:nvGrpSpPr>
        <p:grpSpPr>
          <a:xfrm>
            <a:off x="4598227" y="3826327"/>
            <a:ext cx="2420163" cy="2009141"/>
            <a:chOff x="914400" y="3061139"/>
            <a:chExt cx="2182197" cy="1811491"/>
          </a:xfrm>
        </p:grpSpPr>
        <p:sp>
          <p:nvSpPr>
            <p:cNvPr id="6" name="Freeform 18"/>
            <p:cNvSpPr/>
            <p:nvPr/>
          </p:nvSpPr>
          <p:spPr bwMode="auto">
            <a:xfrm>
              <a:off x="937330" y="3909559"/>
              <a:ext cx="2094298" cy="963071"/>
            </a:xfrm>
            <a:custGeom>
              <a:avLst/>
              <a:gdLst/>
              <a:ahLst/>
              <a:cxnLst>
                <a:cxn ang="0">
                  <a:pos x="0" y="152"/>
                </a:cxn>
                <a:cxn ang="0">
                  <a:pos x="707" y="0"/>
                </a:cxn>
                <a:cxn ang="0">
                  <a:pos x="1096" y="302"/>
                </a:cxn>
                <a:cxn ang="0">
                  <a:pos x="290" y="504"/>
                </a:cxn>
                <a:cxn ang="0">
                  <a:pos x="0" y="152"/>
                </a:cxn>
              </a:cxnLst>
              <a:rect l="0" t="0" r="r" b="b"/>
              <a:pathLst>
                <a:path w="1096" h="504">
                  <a:moveTo>
                    <a:pt x="0" y="152"/>
                  </a:moveTo>
                  <a:lnTo>
                    <a:pt x="707" y="0"/>
                  </a:lnTo>
                  <a:lnTo>
                    <a:pt x="1096" y="302"/>
                  </a:lnTo>
                  <a:lnTo>
                    <a:pt x="290" y="504"/>
                  </a:lnTo>
                  <a:lnTo>
                    <a:pt x="0" y="152"/>
                  </a:lnTo>
                  <a:close/>
                </a:path>
              </a:pathLst>
            </a:custGeom>
            <a:solidFill>
              <a:schemeClr val="tx1"/>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9" name="Freeform 19"/>
            <p:cNvSpPr/>
            <p:nvPr/>
          </p:nvSpPr>
          <p:spPr bwMode="auto">
            <a:xfrm>
              <a:off x="2288305" y="3061139"/>
              <a:ext cx="808292" cy="1425498"/>
            </a:xfrm>
            <a:custGeom>
              <a:avLst/>
              <a:gdLst/>
              <a:ahLst/>
              <a:cxnLst>
                <a:cxn ang="0">
                  <a:pos x="0" y="0"/>
                </a:cxn>
                <a:cxn ang="0">
                  <a:pos x="423" y="255"/>
                </a:cxn>
                <a:cxn ang="0">
                  <a:pos x="394" y="744"/>
                </a:cxn>
                <a:cxn ang="0">
                  <a:pos x="389" y="746"/>
                </a:cxn>
                <a:cxn ang="0">
                  <a:pos x="0" y="444"/>
                </a:cxn>
                <a:cxn ang="0">
                  <a:pos x="0" y="0"/>
                </a:cxn>
              </a:cxnLst>
              <a:rect l="0" t="0" r="r" b="b"/>
              <a:pathLst>
                <a:path w="423" h="746">
                  <a:moveTo>
                    <a:pt x="0" y="0"/>
                  </a:moveTo>
                  <a:lnTo>
                    <a:pt x="423" y="255"/>
                  </a:lnTo>
                  <a:lnTo>
                    <a:pt x="394" y="744"/>
                  </a:lnTo>
                  <a:lnTo>
                    <a:pt x="389" y="746"/>
                  </a:lnTo>
                  <a:lnTo>
                    <a:pt x="0" y="444"/>
                  </a:lnTo>
                  <a:lnTo>
                    <a:pt x="0" y="0"/>
                  </a:lnTo>
                  <a:close/>
                </a:path>
              </a:pathLst>
            </a:custGeom>
            <a:solidFill>
              <a:schemeClr val="tx1">
                <a:lumMod val="50000"/>
                <a:lumOff val="50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0" name="Freeform 20"/>
            <p:cNvSpPr/>
            <p:nvPr/>
          </p:nvSpPr>
          <p:spPr bwMode="auto">
            <a:xfrm>
              <a:off x="914400" y="3061139"/>
              <a:ext cx="1373906" cy="1138870"/>
            </a:xfrm>
            <a:custGeom>
              <a:avLst/>
              <a:gdLst/>
              <a:ahLst/>
              <a:cxnLst>
                <a:cxn ang="0">
                  <a:pos x="719" y="0"/>
                </a:cxn>
                <a:cxn ang="0">
                  <a:pos x="719" y="444"/>
                </a:cxn>
                <a:cxn ang="0">
                  <a:pos x="12" y="596"/>
                </a:cxn>
                <a:cxn ang="0">
                  <a:pos x="0" y="118"/>
                </a:cxn>
                <a:cxn ang="0">
                  <a:pos x="719" y="0"/>
                </a:cxn>
              </a:cxnLst>
              <a:rect l="0" t="0" r="r" b="b"/>
              <a:pathLst>
                <a:path w="719" h="596">
                  <a:moveTo>
                    <a:pt x="719" y="0"/>
                  </a:moveTo>
                  <a:lnTo>
                    <a:pt x="719" y="444"/>
                  </a:lnTo>
                  <a:lnTo>
                    <a:pt x="12" y="596"/>
                  </a:lnTo>
                  <a:lnTo>
                    <a:pt x="0" y="118"/>
                  </a:lnTo>
                  <a:lnTo>
                    <a:pt x="719" y="0"/>
                  </a:lnTo>
                  <a:close/>
                </a:path>
              </a:pathLst>
            </a:custGeom>
            <a:solidFill>
              <a:schemeClr val="tx2">
                <a:lumMod val="75000"/>
                <a:lumOff val="25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3" name="Group 211"/>
          <p:cNvGrpSpPr/>
          <p:nvPr/>
        </p:nvGrpSpPr>
        <p:grpSpPr>
          <a:xfrm>
            <a:off x="4078932" y="1601564"/>
            <a:ext cx="3718297" cy="3035624"/>
            <a:chOff x="2934848" y="1057173"/>
            <a:chExt cx="3352690" cy="2736990"/>
          </a:xfrm>
          <a:gradFill>
            <a:gsLst>
              <a:gs pos="17000">
                <a:srgbClr val="EEA98B">
                  <a:lumMod val="91000"/>
                </a:srgbClr>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grpSp>
          <p:nvGrpSpPr>
            <p:cNvPr id="4" name="Group 189"/>
            <p:cNvGrpSpPr/>
            <p:nvPr/>
          </p:nvGrpSpPr>
          <p:grpSpPr>
            <a:xfrm>
              <a:off x="4653082" y="1221946"/>
              <a:ext cx="395845" cy="464439"/>
              <a:chOff x="4913463" y="1279524"/>
              <a:chExt cx="395845" cy="464439"/>
            </a:xfrm>
            <a:grpFill/>
          </p:grpSpPr>
          <p:grpSp>
            <p:nvGrpSpPr>
              <p:cNvPr id="5" name="Group 149"/>
              <p:cNvGrpSpPr/>
              <p:nvPr/>
            </p:nvGrpSpPr>
            <p:grpSpPr>
              <a:xfrm>
                <a:off x="4913463" y="1279524"/>
                <a:ext cx="395845" cy="464439"/>
                <a:chOff x="4951413" y="1201738"/>
                <a:chExt cx="439738" cy="515938"/>
              </a:xfrm>
              <a:grpFill/>
            </p:grpSpPr>
            <p:sp>
              <p:nvSpPr>
                <p:cNvPr id="31" name="Oval 13"/>
                <p:cNvSpPr>
                  <a:spLocks noChangeArrowheads="1"/>
                </p:cNvSpPr>
                <p:nvPr/>
              </p:nvSpPr>
              <p:spPr bwMode="auto">
                <a:xfrm>
                  <a:off x="4951413" y="1201738"/>
                  <a:ext cx="439738" cy="4413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2" name="Freeform 14"/>
                <p:cNvSpPr/>
                <p:nvPr/>
              </p:nvSpPr>
              <p:spPr bwMode="auto">
                <a:xfrm>
                  <a:off x="5064125" y="1611313"/>
                  <a:ext cx="112713" cy="106363"/>
                </a:xfrm>
                <a:custGeom>
                  <a:avLst/>
                  <a:gdLst/>
                  <a:ahLst/>
                  <a:cxnLst>
                    <a:cxn ang="0">
                      <a:pos x="0" y="0"/>
                    </a:cxn>
                    <a:cxn ang="0">
                      <a:pos x="5" y="67"/>
                    </a:cxn>
                    <a:cxn ang="0">
                      <a:pos x="71" y="12"/>
                    </a:cxn>
                    <a:cxn ang="0">
                      <a:pos x="0" y="0"/>
                    </a:cxn>
                  </a:cxnLst>
                  <a:rect l="0" t="0" r="r" b="b"/>
                  <a:pathLst>
                    <a:path w="71" h="67">
                      <a:moveTo>
                        <a:pt x="0" y="0"/>
                      </a:moveTo>
                      <a:lnTo>
                        <a:pt x="5" y="67"/>
                      </a:lnTo>
                      <a:lnTo>
                        <a:pt x="71" y="12"/>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7" name="Group 148"/>
              <p:cNvGrpSpPr/>
              <p:nvPr/>
            </p:nvGrpSpPr>
            <p:grpSpPr>
              <a:xfrm>
                <a:off x="5042077" y="1345260"/>
                <a:ext cx="158960" cy="275805"/>
                <a:chOff x="5094288" y="1274763"/>
                <a:chExt cx="176586" cy="306387"/>
              </a:xfrm>
              <a:grpFill/>
            </p:grpSpPr>
            <p:sp>
              <p:nvSpPr>
                <p:cNvPr id="21" name="Freeform 15"/>
                <p:cNvSpPr/>
                <p:nvPr/>
              </p:nvSpPr>
              <p:spPr bwMode="auto">
                <a:xfrm>
                  <a:off x="5097463"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2" name="Freeform 16"/>
                <p:cNvSpPr/>
                <p:nvPr/>
              </p:nvSpPr>
              <p:spPr bwMode="auto">
                <a:xfrm>
                  <a:off x="5097463"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3" name="Rectangle 17"/>
                <p:cNvSpPr>
                  <a:spLocks noChangeArrowheads="1"/>
                </p:cNvSpPr>
                <p:nvPr/>
              </p:nvSpPr>
              <p:spPr bwMode="auto">
                <a:xfrm>
                  <a:off x="5094288" y="1303338"/>
                  <a:ext cx="61913" cy="57150"/>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4" name="Freeform 18"/>
                <p:cNvSpPr/>
                <p:nvPr/>
              </p:nvSpPr>
              <p:spPr bwMode="auto">
                <a:xfrm>
                  <a:off x="5114925" y="1546225"/>
                  <a:ext cx="20638" cy="34925"/>
                </a:xfrm>
                <a:custGeom>
                  <a:avLst/>
                  <a:gdLst/>
                  <a:ahLst/>
                  <a:cxnLst>
                    <a:cxn ang="0">
                      <a:pos x="0" y="5"/>
                    </a:cxn>
                    <a:cxn ang="0">
                      <a:pos x="6" y="21"/>
                    </a:cxn>
                    <a:cxn ang="0">
                      <a:pos x="17" y="6"/>
                    </a:cxn>
                    <a:cxn ang="0">
                      <a:pos x="0" y="5"/>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5" name="Freeform 19"/>
                <p:cNvSpPr/>
                <p:nvPr/>
              </p:nvSpPr>
              <p:spPr bwMode="auto">
                <a:xfrm>
                  <a:off x="5215311"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6" name="Freeform 20"/>
                <p:cNvSpPr/>
                <p:nvPr/>
              </p:nvSpPr>
              <p:spPr bwMode="auto">
                <a:xfrm>
                  <a:off x="5181600"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7" name="Rectangle 21"/>
                <p:cNvSpPr>
                  <a:spLocks noChangeArrowheads="1"/>
                </p:cNvSpPr>
                <p:nvPr/>
              </p:nvSpPr>
              <p:spPr bwMode="auto">
                <a:xfrm>
                  <a:off x="5178425" y="1303338"/>
                  <a:ext cx="61913" cy="57150"/>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8" name="Freeform 22"/>
                <p:cNvSpPr/>
                <p:nvPr/>
              </p:nvSpPr>
              <p:spPr bwMode="auto">
                <a:xfrm>
                  <a:off x="5197475" y="1546225"/>
                  <a:ext cx="22225" cy="34925"/>
                </a:xfrm>
                <a:custGeom>
                  <a:avLst/>
                  <a:gdLst/>
                  <a:ahLst/>
                  <a:cxnLst>
                    <a:cxn ang="0">
                      <a:pos x="0" y="5"/>
                    </a:cxn>
                    <a:cxn ang="0">
                      <a:pos x="6" y="21"/>
                    </a:cxn>
                    <a:cxn ang="0">
                      <a:pos x="17" y="6"/>
                    </a:cxn>
                    <a:cxn ang="0">
                      <a:pos x="0" y="5"/>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9" name="Freeform 23"/>
                <p:cNvSpPr/>
                <p:nvPr/>
              </p:nvSpPr>
              <p:spPr bwMode="auto">
                <a:xfrm>
                  <a:off x="5233988" y="1312863"/>
                  <a:ext cx="19050" cy="120650"/>
                </a:xfrm>
                <a:custGeom>
                  <a:avLst/>
                  <a:gdLst/>
                  <a:ahLst/>
                  <a:cxnLst>
                    <a:cxn ang="0">
                      <a:pos x="1" y="1"/>
                    </a:cxn>
                    <a:cxn ang="0">
                      <a:pos x="14" y="11"/>
                    </a:cxn>
                    <a:cxn ang="0">
                      <a:pos x="14" y="89"/>
                    </a:cxn>
                    <a:cxn ang="0">
                      <a:pos x="10" y="95"/>
                    </a:cxn>
                    <a:cxn ang="0">
                      <a:pos x="10" y="33"/>
                    </a:cxn>
                    <a:cxn ang="0">
                      <a:pos x="5" y="26"/>
                    </a:cxn>
                    <a:cxn ang="0">
                      <a:pos x="0" y="0"/>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8" name="Group 179"/>
            <p:cNvGrpSpPr/>
            <p:nvPr/>
          </p:nvGrpSpPr>
          <p:grpSpPr>
            <a:xfrm>
              <a:off x="4069367" y="3008190"/>
              <a:ext cx="670221" cy="785973"/>
              <a:chOff x="4379002" y="3038673"/>
              <a:chExt cx="670221" cy="785973"/>
            </a:xfrm>
            <a:grpFill/>
          </p:grpSpPr>
          <p:grpSp>
            <p:nvGrpSpPr>
              <p:cNvPr id="11" name="Group 151"/>
              <p:cNvGrpSpPr/>
              <p:nvPr/>
            </p:nvGrpSpPr>
            <p:grpSpPr>
              <a:xfrm>
                <a:off x="4379002" y="3038673"/>
                <a:ext cx="670221" cy="785973"/>
                <a:chOff x="4357688" y="3155950"/>
                <a:chExt cx="744538" cy="873125"/>
              </a:xfrm>
              <a:grpFill/>
            </p:grpSpPr>
            <p:sp>
              <p:nvSpPr>
                <p:cNvPr id="42" name="Oval 24"/>
                <p:cNvSpPr>
                  <a:spLocks noChangeArrowheads="1"/>
                </p:cNvSpPr>
                <p:nvPr/>
              </p:nvSpPr>
              <p:spPr bwMode="auto">
                <a:xfrm>
                  <a:off x="4357688" y="3155950"/>
                  <a:ext cx="744538" cy="7461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3" name="Freeform 25"/>
                <p:cNvSpPr/>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12" name="Group 152"/>
              <p:cNvGrpSpPr/>
              <p:nvPr/>
            </p:nvGrpSpPr>
            <p:grpSpPr>
              <a:xfrm>
                <a:off x="4486179" y="3178719"/>
                <a:ext cx="484446" cy="368694"/>
                <a:chOff x="4476750" y="3311525"/>
                <a:chExt cx="538163" cy="409576"/>
              </a:xfrm>
              <a:grpFill/>
            </p:grpSpPr>
            <p:sp>
              <p:nvSpPr>
                <p:cNvPr id="36" name="Freeform 50"/>
                <p:cNvSpPr/>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7" name="Rectangle 51"/>
                <p:cNvSpPr>
                  <a:spLocks noChangeArrowheads="1"/>
                </p:cNvSpPr>
                <p:nvPr/>
              </p:nvSpPr>
              <p:spPr bwMode="auto">
                <a:xfrm>
                  <a:off x="4972050" y="3421063"/>
                  <a:ext cx="17463" cy="171450"/>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8" name="Oval 52"/>
                <p:cNvSpPr>
                  <a:spLocks noChangeArrowheads="1"/>
                </p:cNvSpPr>
                <p:nvPr/>
              </p:nvSpPr>
              <p:spPr bwMode="auto">
                <a:xfrm>
                  <a:off x="4954588" y="3571875"/>
                  <a:ext cx="52388" cy="5238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9" name="Freeform 53"/>
                <p:cNvSpPr/>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0" name="Freeform 54"/>
                <p:cNvSpPr/>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1" name="Freeform 55"/>
                <p:cNvSpPr/>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13" name="Group 180"/>
            <p:cNvGrpSpPr/>
            <p:nvPr/>
          </p:nvGrpSpPr>
          <p:grpSpPr>
            <a:xfrm>
              <a:off x="4830009" y="3066085"/>
              <a:ext cx="438716" cy="508547"/>
              <a:chOff x="5217849" y="2905765"/>
              <a:chExt cx="438716" cy="508547"/>
            </a:xfrm>
            <a:grpFill/>
          </p:grpSpPr>
          <p:grpSp>
            <p:nvGrpSpPr>
              <p:cNvPr id="14" name="Group 150"/>
              <p:cNvGrpSpPr/>
              <p:nvPr/>
            </p:nvGrpSpPr>
            <p:grpSpPr>
              <a:xfrm>
                <a:off x="5217849" y="2905765"/>
                <a:ext cx="438716" cy="508547"/>
                <a:chOff x="5289550" y="3008313"/>
                <a:chExt cx="487363" cy="564939"/>
              </a:xfrm>
              <a:grpFill/>
            </p:grpSpPr>
            <p:sp>
              <p:nvSpPr>
                <p:cNvPr id="15" name="Oval 26"/>
                <p:cNvSpPr>
                  <a:spLocks noChangeArrowheads="1"/>
                </p:cNvSpPr>
                <p:nvPr/>
              </p:nvSpPr>
              <p:spPr bwMode="auto">
                <a:xfrm>
                  <a:off x="5289550" y="3008313"/>
                  <a:ext cx="487363" cy="48577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6" name="Freeform 27"/>
                <p:cNvSpPr/>
                <p:nvPr/>
              </p:nvSpPr>
              <p:spPr bwMode="auto">
                <a:xfrm>
                  <a:off x="5413375" y="3457364"/>
                  <a:ext cx="125413" cy="115888"/>
                </a:xfrm>
                <a:custGeom>
                  <a:avLst/>
                  <a:gdLst/>
                  <a:ahLst/>
                  <a:cxnLst>
                    <a:cxn ang="0">
                      <a:pos x="0" y="0"/>
                    </a:cxn>
                    <a:cxn ang="0">
                      <a:pos x="6" y="73"/>
                    </a:cxn>
                    <a:cxn ang="0">
                      <a:pos x="79" y="12"/>
                    </a:cxn>
                    <a:cxn ang="0">
                      <a:pos x="0" y="0"/>
                    </a:cxn>
                  </a:cxnLst>
                  <a:rect l="0" t="0" r="r" b="b"/>
                  <a:pathLst>
                    <a:path w="79" h="73">
                      <a:moveTo>
                        <a:pt x="0" y="0"/>
                      </a:moveTo>
                      <a:lnTo>
                        <a:pt x="6" y="73"/>
                      </a:lnTo>
                      <a:lnTo>
                        <a:pt x="79" y="12"/>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7" name="Freeform 56"/>
              <p:cNvSpPr>
                <a:spLocks noEditPoints="1"/>
              </p:cNvSpPr>
              <p:nvPr/>
            </p:nvSpPr>
            <p:spPr bwMode="auto">
              <a:xfrm>
                <a:off x="5313595" y="2975796"/>
                <a:ext cx="260086" cy="264373"/>
              </a:xfrm>
              <a:custGeom>
                <a:avLst/>
                <a:gdLst/>
                <a:ahLst/>
                <a:cxnLst>
                  <a:cxn ang="0">
                    <a:pos x="147" y="112"/>
                  </a:cxn>
                  <a:cxn ang="0">
                    <a:pos x="141" y="98"/>
                  </a:cxn>
                  <a:cxn ang="0">
                    <a:pos x="141" y="44"/>
                  </a:cxn>
                  <a:cxn ang="0">
                    <a:pos x="147" y="37"/>
                  </a:cxn>
                  <a:cxn ang="0">
                    <a:pos x="148" y="37"/>
                  </a:cxn>
                  <a:cxn ang="0">
                    <a:pos x="148" y="13"/>
                  </a:cxn>
                  <a:cxn ang="0">
                    <a:pos x="147" y="13"/>
                  </a:cxn>
                  <a:cxn ang="0">
                    <a:pos x="147" y="12"/>
                  </a:cxn>
                  <a:cxn ang="0">
                    <a:pos x="114" y="0"/>
                  </a:cxn>
                  <a:cxn ang="0">
                    <a:pos x="81" y="12"/>
                  </a:cxn>
                  <a:cxn ang="0">
                    <a:pos x="81" y="13"/>
                  </a:cxn>
                  <a:cxn ang="0">
                    <a:pos x="80" y="13"/>
                  </a:cxn>
                  <a:cxn ang="0">
                    <a:pos x="80" y="37"/>
                  </a:cxn>
                  <a:cxn ang="0">
                    <a:pos x="81" y="37"/>
                  </a:cxn>
                  <a:cxn ang="0">
                    <a:pos x="91" y="44"/>
                  </a:cxn>
                  <a:cxn ang="0">
                    <a:pos x="91" y="98"/>
                  </a:cxn>
                  <a:cxn ang="0">
                    <a:pos x="83" y="112"/>
                  </a:cxn>
                  <a:cxn ang="0">
                    <a:pos x="31" y="212"/>
                  </a:cxn>
                  <a:cxn ang="0">
                    <a:pos x="115" y="230"/>
                  </a:cxn>
                  <a:cxn ang="0">
                    <a:pos x="198" y="212"/>
                  </a:cxn>
                  <a:cxn ang="0">
                    <a:pos x="147" y="112"/>
                  </a:cxn>
                  <a:cxn ang="0">
                    <a:pos x="145" y="213"/>
                  </a:cxn>
                  <a:cxn ang="0">
                    <a:pos x="182" y="187"/>
                  </a:cxn>
                  <a:cxn ang="0">
                    <a:pos x="150" y="134"/>
                  </a:cxn>
                  <a:cxn ang="0">
                    <a:pos x="193" y="190"/>
                  </a:cxn>
                  <a:cxn ang="0">
                    <a:pos x="145" y="213"/>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18" name="Group 182"/>
            <p:cNvGrpSpPr/>
            <p:nvPr/>
          </p:nvGrpSpPr>
          <p:grpSpPr>
            <a:xfrm>
              <a:off x="4677609" y="2445889"/>
              <a:ext cx="530175" cy="620204"/>
              <a:chOff x="4974912" y="2319866"/>
              <a:chExt cx="530175" cy="620204"/>
            </a:xfrm>
            <a:grpFill/>
          </p:grpSpPr>
          <p:grpSp>
            <p:nvGrpSpPr>
              <p:cNvPr id="19" name="Group 144"/>
              <p:cNvGrpSpPr/>
              <p:nvPr/>
            </p:nvGrpSpPr>
            <p:grpSpPr>
              <a:xfrm>
                <a:off x="4974912" y="2319866"/>
                <a:ext cx="530175" cy="620204"/>
                <a:chOff x="5019675" y="2357438"/>
                <a:chExt cx="588963" cy="688975"/>
              </a:xfrm>
              <a:grpFill/>
            </p:grpSpPr>
            <p:sp>
              <p:nvSpPr>
                <p:cNvPr id="54" name="Oval 28"/>
                <p:cNvSpPr>
                  <a:spLocks noChangeArrowheads="1"/>
                </p:cNvSpPr>
                <p:nvPr/>
              </p:nvSpPr>
              <p:spPr bwMode="auto">
                <a:xfrm>
                  <a:off x="5019675" y="2357438"/>
                  <a:ext cx="588963" cy="588963"/>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55"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0" name="Group 143"/>
              <p:cNvGrpSpPr/>
              <p:nvPr/>
            </p:nvGrpSpPr>
            <p:grpSpPr>
              <a:xfrm>
                <a:off x="5070658" y="2422757"/>
                <a:ext cx="367264" cy="327250"/>
                <a:chOff x="5126038" y="2471738"/>
                <a:chExt cx="407988" cy="363537"/>
              </a:xfrm>
              <a:grpFill/>
            </p:grpSpPr>
            <p:sp>
              <p:nvSpPr>
                <p:cNvPr id="52"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53"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30" name="Group 181"/>
            <p:cNvGrpSpPr/>
            <p:nvPr/>
          </p:nvGrpSpPr>
          <p:grpSpPr>
            <a:xfrm>
              <a:off x="5211009" y="2151693"/>
              <a:ext cx="448719" cy="491590"/>
              <a:chOff x="5632271" y="2338443"/>
              <a:chExt cx="448719" cy="491590"/>
            </a:xfrm>
            <a:grpFill/>
          </p:grpSpPr>
          <p:grpSp>
            <p:nvGrpSpPr>
              <p:cNvPr id="224" name="Group 145"/>
              <p:cNvGrpSpPr/>
              <p:nvPr/>
            </p:nvGrpSpPr>
            <p:grpSpPr>
              <a:xfrm>
                <a:off x="5660852" y="2338443"/>
                <a:ext cx="420138" cy="491590"/>
                <a:chOff x="5781675" y="2378075"/>
                <a:chExt cx="466725" cy="546100"/>
              </a:xfrm>
              <a:grpFill/>
            </p:grpSpPr>
            <p:sp>
              <p:nvSpPr>
                <p:cNvPr id="59" name="Oval 32"/>
                <p:cNvSpPr>
                  <a:spLocks noChangeArrowheads="1"/>
                </p:cNvSpPr>
                <p:nvPr/>
              </p:nvSpPr>
              <p:spPr bwMode="auto">
                <a:xfrm>
                  <a:off x="5781675" y="23780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0"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58"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25" name="Group 190"/>
            <p:cNvGrpSpPr/>
            <p:nvPr/>
          </p:nvGrpSpPr>
          <p:grpSpPr>
            <a:xfrm>
              <a:off x="5001768" y="1626364"/>
              <a:ext cx="503023" cy="588765"/>
              <a:chOff x="5262149" y="1683942"/>
              <a:chExt cx="503023" cy="588765"/>
            </a:xfrm>
            <a:grpFill/>
          </p:grpSpPr>
          <p:grpSp>
            <p:nvGrpSpPr>
              <p:cNvPr id="226" name="Group 146"/>
              <p:cNvGrpSpPr/>
              <p:nvPr/>
            </p:nvGrpSpPr>
            <p:grpSpPr>
              <a:xfrm>
                <a:off x="5262149" y="1683944"/>
                <a:ext cx="503023" cy="588766"/>
                <a:chOff x="5338763" y="1651000"/>
                <a:chExt cx="558800" cy="654050"/>
              </a:xfrm>
              <a:grpFill/>
            </p:grpSpPr>
            <p:sp>
              <p:nvSpPr>
                <p:cNvPr id="69" name="Oval 48"/>
                <p:cNvSpPr>
                  <a:spLocks noChangeArrowheads="1"/>
                </p:cNvSpPr>
                <p:nvPr/>
              </p:nvSpPr>
              <p:spPr bwMode="auto">
                <a:xfrm>
                  <a:off x="5338763" y="1651000"/>
                  <a:ext cx="558800" cy="5588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0"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27" name="Group 147"/>
              <p:cNvGrpSpPr/>
              <p:nvPr/>
            </p:nvGrpSpPr>
            <p:grpSpPr>
              <a:xfrm>
                <a:off x="5403626" y="1752531"/>
                <a:ext cx="235792" cy="347256"/>
                <a:chOff x="5495925" y="1727200"/>
                <a:chExt cx="261938" cy="385763"/>
              </a:xfrm>
              <a:grpFill/>
            </p:grpSpPr>
            <p:sp>
              <p:nvSpPr>
                <p:cNvPr id="64" name="Oval 60"/>
                <p:cNvSpPr>
                  <a:spLocks noChangeArrowheads="1"/>
                </p:cNvSpPr>
                <p:nvPr/>
              </p:nvSpPr>
              <p:spPr bwMode="auto">
                <a:xfrm>
                  <a:off x="5586413" y="1757363"/>
                  <a:ext cx="88900" cy="889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5"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6"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7"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8"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28" name="Group 191"/>
            <p:cNvGrpSpPr/>
            <p:nvPr/>
          </p:nvGrpSpPr>
          <p:grpSpPr>
            <a:xfrm>
              <a:off x="4376034" y="1760089"/>
              <a:ext cx="530175" cy="620204"/>
              <a:chOff x="4479035" y="1763969"/>
              <a:chExt cx="530175" cy="620204"/>
            </a:xfrm>
            <a:grpFill/>
          </p:grpSpPr>
          <p:grpSp>
            <p:nvGrpSpPr>
              <p:cNvPr id="229" name="Group 140"/>
              <p:cNvGrpSpPr/>
              <p:nvPr/>
            </p:nvGrpSpPr>
            <p:grpSpPr>
              <a:xfrm>
                <a:off x="4479035" y="1763969"/>
                <a:ext cx="530175" cy="620204"/>
                <a:chOff x="4468813" y="1739900"/>
                <a:chExt cx="588963" cy="688975"/>
              </a:xfrm>
              <a:grpFill/>
            </p:grpSpPr>
            <p:sp>
              <p:nvSpPr>
                <p:cNvPr id="79" name="Oval 30"/>
                <p:cNvSpPr>
                  <a:spLocks noChangeArrowheads="1"/>
                </p:cNvSpPr>
                <p:nvPr/>
              </p:nvSpPr>
              <p:spPr bwMode="auto">
                <a:xfrm>
                  <a:off x="4468813" y="1739900"/>
                  <a:ext cx="588963" cy="588963"/>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0"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30" name="Group 139"/>
              <p:cNvGrpSpPr/>
              <p:nvPr/>
            </p:nvGrpSpPr>
            <p:grpSpPr>
              <a:xfrm>
                <a:off x="4534767" y="1825418"/>
                <a:ext cx="394753" cy="392987"/>
                <a:chOff x="4530725" y="1808163"/>
                <a:chExt cx="438524" cy="436563"/>
              </a:xfrm>
              <a:grpFill/>
            </p:grpSpPr>
            <p:sp>
              <p:nvSpPr>
                <p:cNvPr id="74"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5"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6"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7" name="Freeform 68"/>
                <p:cNvSpPr>
                  <a:spLocks noEditPoints="1"/>
                </p:cNvSpPr>
                <p:nvPr/>
              </p:nvSpPr>
              <p:spPr bwMode="auto">
                <a:xfrm>
                  <a:off x="4596186"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8" name="Oval 69"/>
                <p:cNvSpPr>
                  <a:spLocks noChangeArrowheads="1"/>
                </p:cNvSpPr>
                <p:nvPr/>
              </p:nvSpPr>
              <p:spPr bwMode="auto">
                <a:xfrm>
                  <a:off x="4714875" y="1993900"/>
                  <a:ext cx="68263" cy="6667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31" name="Group 188"/>
            <p:cNvGrpSpPr/>
            <p:nvPr/>
          </p:nvGrpSpPr>
          <p:grpSpPr>
            <a:xfrm>
              <a:off x="5404758" y="1203363"/>
              <a:ext cx="420138" cy="491590"/>
              <a:chOff x="4033173" y="1286669"/>
              <a:chExt cx="420138" cy="491590"/>
            </a:xfrm>
            <a:grpFill/>
          </p:grpSpPr>
          <p:grpSp>
            <p:nvGrpSpPr>
              <p:cNvPr id="232" name="Group 153"/>
              <p:cNvGrpSpPr/>
              <p:nvPr/>
            </p:nvGrpSpPr>
            <p:grpSpPr>
              <a:xfrm>
                <a:off x="4033173" y="1286669"/>
                <a:ext cx="420138" cy="491590"/>
                <a:chOff x="3973513" y="1209675"/>
                <a:chExt cx="466725" cy="546100"/>
              </a:xfrm>
              <a:grpFill/>
            </p:grpSpPr>
            <p:sp>
              <p:nvSpPr>
                <p:cNvPr id="87" name="Oval 34"/>
                <p:cNvSpPr>
                  <a:spLocks noChangeArrowheads="1"/>
                </p:cNvSpPr>
                <p:nvPr/>
              </p:nvSpPr>
              <p:spPr bwMode="auto">
                <a:xfrm>
                  <a:off x="3973513" y="12096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8"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37" name="Group 154"/>
              <p:cNvGrpSpPr/>
              <p:nvPr/>
            </p:nvGrpSpPr>
            <p:grpSpPr>
              <a:xfrm>
                <a:off x="4173220" y="1398134"/>
                <a:ext cx="142904" cy="255799"/>
                <a:chOff x="4129088" y="1333500"/>
                <a:chExt cx="158750" cy="284163"/>
              </a:xfrm>
              <a:grpFill/>
            </p:grpSpPr>
            <p:sp>
              <p:nvSpPr>
                <p:cNvPr id="84"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5" name="Rectangle 71"/>
                <p:cNvSpPr>
                  <a:spLocks noChangeArrowheads="1"/>
                </p:cNvSpPr>
                <p:nvPr/>
              </p:nvSpPr>
              <p:spPr bwMode="auto">
                <a:xfrm>
                  <a:off x="4198938" y="1484313"/>
                  <a:ext cx="20638" cy="77788"/>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6"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38" name="Group 192"/>
            <p:cNvGrpSpPr/>
            <p:nvPr/>
          </p:nvGrpSpPr>
          <p:grpSpPr>
            <a:xfrm>
              <a:off x="3737321" y="1965363"/>
              <a:ext cx="484446" cy="568759"/>
              <a:chOff x="3847398" y="1964034"/>
              <a:chExt cx="484446" cy="568759"/>
            </a:xfrm>
            <a:grpFill/>
          </p:grpSpPr>
          <p:grpSp>
            <p:nvGrpSpPr>
              <p:cNvPr id="239" name="Group 138"/>
              <p:cNvGrpSpPr/>
              <p:nvPr/>
            </p:nvGrpSpPr>
            <p:grpSpPr>
              <a:xfrm>
                <a:off x="3847398" y="1964034"/>
                <a:ext cx="484446" cy="568759"/>
                <a:chOff x="3767138" y="1962150"/>
                <a:chExt cx="538163" cy="631826"/>
              </a:xfrm>
              <a:grpFill/>
            </p:grpSpPr>
            <p:sp>
              <p:nvSpPr>
                <p:cNvPr id="94" name="Oval 46"/>
                <p:cNvSpPr>
                  <a:spLocks noChangeArrowheads="1"/>
                </p:cNvSpPr>
                <p:nvPr/>
              </p:nvSpPr>
              <p:spPr bwMode="auto">
                <a:xfrm>
                  <a:off x="3767138" y="1962150"/>
                  <a:ext cx="538163" cy="53975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95"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0" name="Group 137"/>
              <p:cNvGrpSpPr/>
              <p:nvPr/>
            </p:nvGrpSpPr>
            <p:grpSpPr>
              <a:xfrm>
                <a:off x="4003147" y="2066925"/>
                <a:ext cx="218643" cy="275805"/>
                <a:chOff x="3940175" y="2076450"/>
                <a:chExt cx="242888" cy="306388"/>
              </a:xfrm>
              <a:grpFill/>
            </p:grpSpPr>
            <p:sp>
              <p:nvSpPr>
                <p:cNvPr id="92" name="Freeform 73"/>
                <p:cNvSpPr>
                  <a:spLocks noEditPoints="1"/>
                </p:cNvSpPr>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93" name="Rectangle 74"/>
                <p:cNvSpPr>
                  <a:spLocks noChangeArrowheads="1"/>
                </p:cNvSpPr>
                <p:nvPr/>
              </p:nvSpPr>
              <p:spPr bwMode="auto">
                <a:xfrm>
                  <a:off x="3940175" y="2076450"/>
                  <a:ext cx="39688" cy="300038"/>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42" name="Group 187"/>
            <p:cNvGrpSpPr/>
            <p:nvPr/>
          </p:nvGrpSpPr>
          <p:grpSpPr>
            <a:xfrm>
              <a:off x="5638800" y="1782125"/>
              <a:ext cx="420138" cy="491591"/>
              <a:chOff x="3434404" y="1506741"/>
              <a:chExt cx="420138" cy="491591"/>
            </a:xfrm>
            <a:grpFill/>
          </p:grpSpPr>
          <p:grpSp>
            <p:nvGrpSpPr>
              <p:cNvPr id="243" name="Group 132"/>
              <p:cNvGrpSpPr/>
              <p:nvPr/>
            </p:nvGrpSpPr>
            <p:grpSpPr>
              <a:xfrm>
                <a:off x="3434404" y="1506739"/>
                <a:ext cx="420138" cy="491590"/>
                <a:chOff x="3308350" y="1454150"/>
                <a:chExt cx="466725" cy="546101"/>
              </a:xfrm>
              <a:grpFill/>
            </p:grpSpPr>
            <p:sp>
              <p:nvSpPr>
                <p:cNvPr id="99" name="Oval 36"/>
                <p:cNvSpPr>
                  <a:spLocks noChangeArrowheads="1"/>
                </p:cNvSpPr>
                <p:nvPr/>
              </p:nvSpPr>
              <p:spPr bwMode="auto">
                <a:xfrm>
                  <a:off x="3308350" y="1454150"/>
                  <a:ext cx="466725" cy="46513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00"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98" name="Freeform 75"/>
              <p:cNvSpPr>
                <a:spLocks noEditPoints="1"/>
              </p:cNvSpPr>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4" name="Group 186"/>
            <p:cNvGrpSpPr/>
            <p:nvPr/>
          </p:nvGrpSpPr>
          <p:grpSpPr>
            <a:xfrm>
              <a:off x="3919732" y="1549973"/>
              <a:ext cx="454435" cy="491590"/>
              <a:chOff x="3130019" y="2054064"/>
              <a:chExt cx="454435" cy="491590"/>
            </a:xfrm>
            <a:grpFill/>
          </p:grpSpPr>
          <p:grpSp>
            <p:nvGrpSpPr>
              <p:cNvPr id="245" name="Group 133"/>
              <p:cNvGrpSpPr/>
              <p:nvPr/>
            </p:nvGrpSpPr>
            <p:grpSpPr>
              <a:xfrm>
                <a:off x="3164316" y="2054064"/>
                <a:ext cx="420138" cy="491590"/>
                <a:chOff x="3008313" y="2062163"/>
                <a:chExt cx="466725" cy="546100"/>
              </a:xfrm>
              <a:grpFill/>
            </p:grpSpPr>
            <p:sp>
              <p:nvSpPr>
                <p:cNvPr id="104" name="Oval 38"/>
                <p:cNvSpPr>
                  <a:spLocks noChangeArrowheads="1"/>
                </p:cNvSpPr>
                <p:nvPr/>
              </p:nvSpPr>
              <p:spPr bwMode="auto">
                <a:xfrm>
                  <a:off x="3008313" y="2062163"/>
                  <a:ext cx="466725" cy="46513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05"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03" name="Freeform 76"/>
              <p:cNvSpPr>
                <a:spLocks noEditPoints="1"/>
              </p:cNvSpPr>
              <p:nvPr/>
            </p:nvSpPr>
            <p:spPr bwMode="auto">
              <a:xfrm>
                <a:off x="3130019" y="2151239"/>
                <a:ext cx="398703" cy="261515"/>
              </a:xfrm>
              <a:custGeom>
                <a:avLst/>
                <a:gdLst/>
                <a:ahLst/>
                <a:cxnLst>
                  <a:cxn ang="0">
                    <a:pos x="333" y="51"/>
                  </a:cxn>
                  <a:cxn ang="0">
                    <a:pos x="259" y="0"/>
                  </a:cxn>
                  <a:cxn ang="0">
                    <a:pos x="170" y="224"/>
                  </a:cxn>
                  <a:cxn ang="0">
                    <a:pos x="269" y="132"/>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7"/>
                  </a:cxn>
                  <a:cxn ang="0">
                    <a:pos x="161" y="151"/>
                  </a:cxn>
                  <a:cxn ang="0">
                    <a:pos x="139" y="174"/>
                  </a:cxn>
                  <a:cxn ang="0">
                    <a:pos x="180" y="213"/>
                  </a:cxn>
                  <a:cxn ang="0">
                    <a:pos x="155" y="188"/>
                  </a:cxn>
                  <a:cxn ang="0">
                    <a:pos x="180" y="163"/>
                  </a:cxn>
                  <a:cxn ang="0">
                    <a:pos x="205" y="188"/>
                  </a:cxn>
                  <a:cxn ang="0">
                    <a:pos x="180" y="213"/>
                  </a:cxn>
                  <a:cxn ang="0">
                    <a:pos x="281" y="97"/>
                  </a:cxn>
                  <a:cxn ang="0">
                    <a:pos x="251" y="67"/>
                  </a:cxn>
                  <a:cxn ang="0">
                    <a:pos x="281" y="37"/>
                  </a:cxn>
                  <a:cxn ang="0">
                    <a:pos x="311" y="67"/>
                  </a:cxn>
                  <a:cxn ang="0">
                    <a:pos x="281" y="97"/>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6" name="Group 185"/>
            <p:cNvGrpSpPr/>
            <p:nvPr/>
          </p:nvGrpSpPr>
          <p:grpSpPr>
            <a:xfrm>
              <a:off x="5867400" y="1329948"/>
              <a:ext cx="420138" cy="491590"/>
              <a:chOff x="3164316" y="2615677"/>
              <a:chExt cx="420138" cy="491590"/>
            </a:xfrm>
            <a:grpFill/>
          </p:grpSpPr>
          <p:grpSp>
            <p:nvGrpSpPr>
              <p:cNvPr id="247" name="Group 134"/>
              <p:cNvGrpSpPr/>
              <p:nvPr/>
            </p:nvGrpSpPr>
            <p:grpSpPr>
              <a:xfrm>
                <a:off x="3164316" y="2615677"/>
                <a:ext cx="420138" cy="491590"/>
                <a:chOff x="3008313" y="2686050"/>
                <a:chExt cx="466725" cy="546100"/>
              </a:xfrm>
              <a:grpFill/>
            </p:grpSpPr>
            <p:sp>
              <p:nvSpPr>
                <p:cNvPr id="109" name="Oval 42"/>
                <p:cNvSpPr>
                  <a:spLocks noChangeArrowheads="1"/>
                </p:cNvSpPr>
                <p:nvPr/>
              </p:nvSpPr>
              <p:spPr bwMode="auto">
                <a:xfrm>
                  <a:off x="3008313" y="2686050"/>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0" name="Freeform 43"/>
                <p:cNvSpPr/>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08" name="Freeform 77"/>
              <p:cNvSpPr/>
              <p:nvPr/>
            </p:nvSpPr>
            <p:spPr bwMode="auto">
              <a:xfrm>
                <a:off x="3270065" y="2715710"/>
                <a:ext cx="222931" cy="205782"/>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8" name="Group 184"/>
            <p:cNvGrpSpPr/>
            <p:nvPr/>
          </p:nvGrpSpPr>
          <p:grpSpPr>
            <a:xfrm>
              <a:off x="3534609" y="2515228"/>
              <a:ext cx="585907" cy="685941"/>
              <a:chOff x="3680200" y="2572806"/>
              <a:chExt cx="585907" cy="685941"/>
            </a:xfrm>
            <a:grpFill/>
          </p:grpSpPr>
          <p:grpSp>
            <p:nvGrpSpPr>
              <p:cNvPr id="249" name="Group 136"/>
              <p:cNvGrpSpPr/>
              <p:nvPr/>
            </p:nvGrpSpPr>
            <p:grpSpPr>
              <a:xfrm>
                <a:off x="3680200" y="2572806"/>
                <a:ext cx="585907" cy="685941"/>
                <a:chOff x="3581400" y="2638425"/>
                <a:chExt cx="650875" cy="762001"/>
              </a:xfrm>
              <a:grpFill/>
            </p:grpSpPr>
            <p:sp>
              <p:nvSpPr>
                <p:cNvPr id="118" name="Oval 44"/>
                <p:cNvSpPr>
                  <a:spLocks noChangeArrowheads="1"/>
                </p:cNvSpPr>
                <p:nvPr/>
              </p:nvSpPr>
              <p:spPr bwMode="auto">
                <a:xfrm>
                  <a:off x="3581400" y="2638425"/>
                  <a:ext cx="650875" cy="65087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9" name="Freeform 45"/>
                <p:cNvSpPr/>
                <p:nvPr/>
              </p:nvSpPr>
              <p:spPr bwMode="auto">
                <a:xfrm>
                  <a:off x="3898900" y="3243263"/>
                  <a:ext cx="168275" cy="157163"/>
                </a:xfrm>
                <a:custGeom>
                  <a:avLst/>
                  <a:gdLst/>
                  <a:ahLst/>
                  <a:cxnLst>
                    <a:cxn ang="0">
                      <a:pos x="106" y="0"/>
                    </a:cxn>
                    <a:cxn ang="0">
                      <a:pos x="97" y="99"/>
                    </a:cxn>
                    <a:cxn ang="0">
                      <a:pos x="0" y="17"/>
                    </a:cxn>
                    <a:cxn ang="0">
                      <a:pos x="106" y="0"/>
                    </a:cxn>
                  </a:cxnLst>
                  <a:rect l="0" t="0" r="r" b="b"/>
                  <a:pathLst>
                    <a:path w="106" h="99">
                      <a:moveTo>
                        <a:pt x="106" y="0"/>
                      </a:moveTo>
                      <a:lnTo>
                        <a:pt x="97" y="99"/>
                      </a:lnTo>
                      <a:lnTo>
                        <a:pt x="0" y="17"/>
                      </a:lnTo>
                      <a:lnTo>
                        <a:pt x="10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50" name="Group 135"/>
              <p:cNvGrpSpPr/>
              <p:nvPr/>
            </p:nvGrpSpPr>
            <p:grpSpPr>
              <a:xfrm>
                <a:off x="3813101" y="2709950"/>
                <a:ext cx="320105" cy="344393"/>
                <a:chOff x="3729038" y="2790825"/>
                <a:chExt cx="355600" cy="382588"/>
              </a:xfrm>
              <a:grpFill/>
            </p:grpSpPr>
            <p:sp>
              <p:nvSpPr>
                <p:cNvPr id="114" name="Freeform 78"/>
                <p:cNvSpPr/>
                <p:nvPr/>
              </p:nvSpPr>
              <p:spPr bwMode="auto">
                <a:xfrm>
                  <a:off x="3867150" y="3111500"/>
                  <a:ext cx="82550" cy="19050"/>
                </a:xfrm>
                <a:custGeom>
                  <a:avLst/>
                  <a:gdLst/>
                  <a:ahLst/>
                  <a:cxnLst>
                    <a:cxn ang="0">
                      <a:pos x="66" y="7"/>
                    </a:cxn>
                    <a:cxn ang="0">
                      <a:pos x="55" y="15"/>
                    </a:cxn>
                    <a:cxn ang="0">
                      <a:pos x="11" y="15"/>
                    </a:cxn>
                    <a:cxn ang="0">
                      <a:pos x="0" y="7"/>
                    </a:cxn>
                    <a:cxn ang="0">
                      <a:pos x="0" y="7"/>
                    </a:cxn>
                    <a:cxn ang="0">
                      <a:pos x="11" y="0"/>
                    </a:cxn>
                    <a:cxn ang="0">
                      <a:pos x="55" y="0"/>
                    </a:cxn>
                    <a:cxn ang="0">
                      <a:pos x="66" y="7"/>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5" name="Freeform 79"/>
                <p:cNvSpPr/>
                <p:nvPr/>
              </p:nvSpPr>
              <p:spPr bwMode="auto">
                <a:xfrm>
                  <a:off x="3867150" y="3132138"/>
                  <a:ext cx="82550" cy="20638"/>
                </a:xfrm>
                <a:custGeom>
                  <a:avLst/>
                  <a:gdLst/>
                  <a:ahLst/>
                  <a:cxnLst>
                    <a:cxn ang="0">
                      <a:pos x="66" y="8"/>
                    </a:cxn>
                    <a:cxn ang="0">
                      <a:pos x="55" y="16"/>
                    </a:cxn>
                    <a:cxn ang="0">
                      <a:pos x="11" y="16"/>
                    </a:cxn>
                    <a:cxn ang="0">
                      <a:pos x="0" y="8"/>
                    </a:cxn>
                    <a:cxn ang="0">
                      <a:pos x="0" y="8"/>
                    </a:cxn>
                    <a:cxn ang="0">
                      <a:pos x="11" y="0"/>
                    </a:cxn>
                    <a:cxn ang="0">
                      <a:pos x="55" y="0"/>
                    </a:cxn>
                    <a:cxn ang="0">
                      <a:pos x="66" y="8"/>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6" name="Freeform 80"/>
                <p:cNvSpPr/>
                <p:nvPr/>
              </p:nvSpPr>
              <p:spPr bwMode="auto">
                <a:xfrm>
                  <a:off x="3883025" y="3154363"/>
                  <a:ext cx="50800" cy="19050"/>
                </a:xfrm>
                <a:custGeom>
                  <a:avLst/>
                  <a:gdLst/>
                  <a:ahLst/>
                  <a:cxnLst>
                    <a:cxn ang="0">
                      <a:pos x="40" y="8"/>
                    </a:cxn>
                    <a:cxn ang="0">
                      <a:pos x="33" y="16"/>
                    </a:cxn>
                    <a:cxn ang="0">
                      <a:pos x="7" y="16"/>
                    </a:cxn>
                    <a:cxn ang="0">
                      <a:pos x="0" y="8"/>
                    </a:cxn>
                    <a:cxn ang="0">
                      <a:pos x="0" y="8"/>
                    </a:cxn>
                    <a:cxn ang="0">
                      <a:pos x="7" y="0"/>
                    </a:cxn>
                    <a:cxn ang="0">
                      <a:pos x="33" y="0"/>
                    </a:cxn>
                    <a:cxn ang="0">
                      <a:pos x="40" y="8"/>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7" name="Freeform 81"/>
                <p:cNvSpPr>
                  <a:spLocks noEditPoints="1"/>
                </p:cNvSpPr>
                <p:nvPr/>
              </p:nvSpPr>
              <p:spPr bwMode="auto">
                <a:xfrm>
                  <a:off x="3729038" y="2790825"/>
                  <a:ext cx="355600" cy="317500"/>
                </a:xfrm>
                <a:custGeom>
                  <a:avLst/>
                  <a:gdLst/>
                  <a:ahLst/>
                  <a:cxnLst>
                    <a:cxn ang="0">
                      <a:pos x="143" y="0"/>
                    </a:cxn>
                    <a:cxn ang="0">
                      <a:pos x="143" y="0"/>
                    </a:cxn>
                    <a:cxn ang="0">
                      <a:pos x="140" y="0"/>
                    </a:cxn>
                    <a:cxn ang="0">
                      <a:pos x="138" y="0"/>
                    </a:cxn>
                    <a:cxn ang="0">
                      <a:pos x="138" y="0"/>
                    </a:cxn>
                    <a:cxn ang="0">
                      <a:pos x="71" y="174"/>
                    </a:cxn>
                    <a:cxn ang="0">
                      <a:pos x="107" y="251"/>
                    </a:cxn>
                    <a:cxn ang="0">
                      <a:pos x="140" y="251"/>
                    </a:cxn>
                    <a:cxn ang="0">
                      <a:pos x="146" y="251"/>
                    </a:cxn>
                    <a:cxn ang="0">
                      <a:pos x="176" y="251"/>
                    </a:cxn>
                    <a:cxn ang="0">
                      <a:pos x="211" y="174"/>
                    </a:cxn>
                    <a:cxn ang="0">
                      <a:pos x="143" y="0"/>
                    </a:cxn>
                    <a:cxn ang="0">
                      <a:pos x="210" y="127"/>
                    </a:cxn>
                    <a:cxn ang="0">
                      <a:pos x="170" y="28"/>
                    </a:cxn>
                    <a:cxn ang="0">
                      <a:pos x="210" y="127"/>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51" name="Group 183"/>
            <p:cNvGrpSpPr/>
            <p:nvPr/>
          </p:nvGrpSpPr>
          <p:grpSpPr>
            <a:xfrm>
              <a:off x="4145772" y="2426627"/>
              <a:ext cx="418710" cy="491590"/>
              <a:chOff x="4406153" y="2484205"/>
              <a:chExt cx="418710" cy="491590"/>
            </a:xfrm>
            <a:grpFill/>
          </p:grpSpPr>
          <p:grpSp>
            <p:nvGrpSpPr>
              <p:cNvPr id="252" name="Group 142"/>
              <p:cNvGrpSpPr/>
              <p:nvPr/>
            </p:nvGrpSpPr>
            <p:grpSpPr>
              <a:xfrm>
                <a:off x="4406153" y="2484205"/>
                <a:ext cx="418710" cy="491590"/>
                <a:chOff x="4387850" y="2540000"/>
                <a:chExt cx="465138" cy="546100"/>
              </a:xfrm>
              <a:grpFill/>
            </p:grpSpPr>
            <p:sp>
              <p:nvSpPr>
                <p:cNvPr id="131" name="Oval 40"/>
                <p:cNvSpPr>
                  <a:spLocks noChangeArrowheads="1"/>
                </p:cNvSpPr>
                <p:nvPr/>
              </p:nvSpPr>
              <p:spPr bwMode="auto">
                <a:xfrm>
                  <a:off x="4387850" y="2540000"/>
                  <a:ext cx="465138"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32" name="Freeform 41"/>
                <p:cNvSpPr/>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53" name="Group 141"/>
              <p:cNvGrpSpPr/>
              <p:nvPr/>
            </p:nvGrpSpPr>
            <p:grpSpPr>
              <a:xfrm>
                <a:off x="4509044" y="2544225"/>
                <a:ext cx="251512" cy="324393"/>
                <a:chOff x="4502150" y="2606675"/>
                <a:chExt cx="279401" cy="360363"/>
              </a:xfrm>
              <a:grpFill/>
            </p:grpSpPr>
            <p:sp>
              <p:nvSpPr>
                <p:cNvPr id="123" name="Freeform 82"/>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4" name="Freeform 83"/>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5" name="Freeform 84"/>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6" name="Freeform 85"/>
                <p:cNvSpPr/>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7" name="Freeform 86"/>
                <p:cNvSpPr/>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8" name="Freeform 87"/>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9" name="Freeform 88"/>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30" name="Freeform 89"/>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54" name="Group 187"/>
            <p:cNvGrpSpPr/>
            <p:nvPr/>
          </p:nvGrpSpPr>
          <p:grpSpPr>
            <a:xfrm>
              <a:off x="3317183" y="1782125"/>
              <a:ext cx="420138" cy="491591"/>
              <a:chOff x="3434404" y="1506741"/>
              <a:chExt cx="420138" cy="491591"/>
            </a:xfrm>
            <a:grpFill/>
          </p:grpSpPr>
          <p:grpSp>
            <p:nvGrpSpPr>
              <p:cNvPr id="255" name="Group 132"/>
              <p:cNvGrpSpPr/>
              <p:nvPr/>
            </p:nvGrpSpPr>
            <p:grpSpPr>
              <a:xfrm>
                <a:off x="3434404" y="1506739"/>
                <a:ext cx="420138" cy="491590"/>
                <a:chOff x="3308350" y="1454150"/>
                <a:chExt cx="466725" cy="546101"/>
              </a:xfrm>
              <a:grpFill/>
            </p:grpSpPr>
            <p:sp>
              <p:nvSpPr>
                <p:cNvPr id="180" name="Oval 36"/>
                <p:cNvSpPr>
                  <a:spLocks noChangeArrowheads="1"/>
                </p:cNvSpPr>
                <p:nvPr/>
              </p:nvSpPr>
              <p:spPr bwMode="auto">
                <a:xfrm>
                  <a:off x="3308350" y="1454150"/>
                  <a:ext cx="466725" cy="46513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1"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77" name="Freeform 75"/>
              <p:cNvSpPr>
                <a:spLocks noEditPoints="1"/>
              </p:cNvSpPr>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33" name="Group 190"/>
            <p:cNvGrpSpPr/>
            <p:nvPr/>
          </p:nvGrpSpPr>
          <p:grpSpPr>
            <a:xfrm rot="18664717">
              <a:off x="3001639" y="2101716"/>
              <a:ext cx="503023" cy="614379"/>
              <a:chOff x="5262149" y="1683944"/>
              <a:chExt cx="503023" cy="614379"/>
            </a:xfrm>
            <a:grpFill/>
          </p:grpSpPr>
          <p:grpSp>
            <p:nvGrpSpPr>
              <p:cNvPr id="34" name="Group 146"/>
              <p:cNvGrpSpPr/>
              <p:nvPr/>
            </p:nvGrpSpPr>
            <p:grpSpPr>
              <a:xfrm>
                <a:off x="5262149" y="1683944"/>
                <a:ext cx="503023" cy="614379"/>
                <a:chOff x="5338763" y="1651000"/>
                <a:chExt cx="558800" cy="682503"/>
              </a:xfrm>
              <a:grpFill/>
            </p:grpSpPr>
            <p:sp>
              <p:nvSpPr>
                <p:cNvPr id="192" name="Oval 48"/>
                <p:cNvSpPr>
                  <a:spLocks noChangeArrowheads="1"/>
                </p:cNvSpPr>
                <p:nvPr/>
              </p:nvSpPr>
              <p:spPr bwMode="auto">
                <a:xfrm>
                  <a:off x="5338763" y="1651000"/>
                  <a:ext cx="558800" cy="5588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3" name="Freeform 49"/>
                <p:cNvSpPr/>
                <p:nvPr/>
              </p:nvSpPr>
              <p:spPr bwMode="auto">
                <a:xfrm>
                  <a:off x="5504852" y="2171700"/>
                  <a:ext cx="118072" cy="161803"/>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35" name="Group 147"/>
              <p:cNvGrpSpPr/>
              <p:nvPr/>
            </p:nvGrpSpPr>
            <p:grpSpPr>
              <a:xfrm>
                <a:off x="5403627" y="1752531"/>
                <a:ext cx="235792" cy="347256"/>
                <a:chOff x="5495925" y="1727200"/>
                <a:chExt cx="261938" cy="385763"/>
              </a:xfrm>
              <a:grpFill/>
            </p:grpSpPr>
            <p:sp>
              <p:nvSpPr>
                <p:cNvPr id="187" name="Oval 60"/>
                <p:cNvSpPr>
                  <a:spLocks noChangeArrowheads="1"/>
                </p:cNvSpPr>
                <p:nvPr/>
              </p:nvSpPr>
              <p:spPr bwMode="auto">
                <a:xfrm>
                  <a:off x="5586413" y="1757363"/>
                  <a:ext cx="88900" cy="889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8"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9"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0"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1"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44" name="Group 188"/>
            <p:cNvGrpSpPr/>
            <p:nvPr/>
          </p:nvGrpSpPr>
          <p:grpSpPr>
            <a:xfrm>
              <a:off x="3508658" y="1203363"/>
              <a:ext cx="420138" cy="491590"/>
              <a:chOff x="4033173" y="1286669"/>
              <a:chExt cx="420138" cy="491590"/>
            </a:xfrm>
            <a:grpFill/>
          </p:grpSpPr>
          <p:grpSp>
            <p:nvGrpSpPr>
              <p:cNvPr id="45" name="Group 153"/>
              <p:cNvGrpSpPr/>
              <p:nvPr/>
            </p:nvGrpSpPr>
            <p:grpSpPr>
              <a:xfrm>
                <a:off x="4033173" y="1286669"/>
                <a:ext cx="420138" cy="491590"/>
                <a:chOff x="3973513" y="1209675"/>
                <a:chExt cx="466725" cy="546100"/>
              </a:xfrm>
              <a:grpFill/>
            </p:grpSpPr>
            <p:sp>
              <p:nvSpPr>
                <p:cNvPr id="200" name="Oval 34"/>
                <p:cNvSpPr>
                  <a:spLocks noChangeArrowheads="1"/>
                </p:cNvSpPr>
                <p:nvPr/>
              </p:nvSpPr>
              <p:spPr bwMode="auto">
                <a:xfrm>
                  <a:off x="3973513" y="12096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01"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49" name="Group 154"/>
              <p:cNvGrpSpPr/>
              <p:nvPr/>
            </p:nvGrpSpPr>
            <p:grpSpPr>
              <a:xfrm>
                <a:off x="4173220" y="1398134"/>
                <a:ext cx="142904" cy="255799"/>
                <a:chOff x="4129088" y="1333500"/>
                <a:chExt cx="158750" cy="284163"/>
              </a:xfrm>
              <a:grpFill/>
            </p:grpSpPr>
            <p:sp>
              <p:nvSpPr>
                <p:cNvPr id="197"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8" name="Rectangle 71"/>
                <p:cNvSpPr>
                  <a:spLocks noChangeArrowheads="1"/>
                </p:cNvSpPr>
                <p:nvPr/>
              </p:nvSpPr>
              <p:spPr bwMode="auto">
                <a:xfrm>
                  <a:off x="4198938" y="1484313"/>
                  <a:ext cx="20638" cy="77788"/>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9"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50" name="Group 181"/>
            <p:cNvGrpSpPr/>
            <p:nvPr/>
          </p:nvGrpSpPr>
          <p:grpSpPr>
            <a:xfrm rot="19050093">
              <a:off x="2934848" y="1389968"/>
              <a:ext cx="448719" cy="491590"/>
              <a:chOff x="5632271" y="2338443"/>
              <a:chExt cx="448719" cy="491590"/>
            </a:xfrm>
            <a:grpFill/>
          </p:grpSpPr>
          <p:grpSp>
            <p:nvGrpSpPr>
              <p:cNvPr id="51" name="Group 145"/>
              <p:cNvGrpSpPr/>
              <p:nvPr/>
            </p:nvGrpSpPr>
            <p:grpSpPr>
              <a:xfrm>
                <a:off x="5660852" y="2338443"/>
                <a:ext cx="420138" cy="491590"/>
                <a:chOff x="5781675" y="2378075"/>
                <a:chExt cx="466725" cy="546100"/>
              </a:xfrm>
              <a:grpFill/>
            </p:grpSpPr>
            <p:sp>
              <p:nvSpPr>
                <p:cNvPr id="205" name="Oval 32"/>
                <p:cNvSpPr>
                  <a:spLocks noChangeArrowheads="1"/>
                </p:cNvSpPr>
                <p:nvPr/>
              </p:nvSpPr>
              <p:spPr bwMode="auto">
                <a:xfrm>
                  <a:off x="5781675" y="23780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06"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204"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56" name="Group 181"/>
            <p:cNvGrpSpPr/>
            <p:nvPr/>
          </p:nvGrpSpPr>
          <p:grpSpPr>
            <a:xfrm>
              <a:off x="4204363" y="1057173"/>
              <a:ext cx="448719" cy="491590"/>
              <a:chOff x="5632271" y="2338443"/>
              <a:chExt cx="448719" cy="491590"/>
            </a:xfrm>
            <a:grpFill/>
          </p:grpSpPr>
          <p:grpSp>
            <p:nvGrpSpPr>
              <p:cNvPr id="57" name="Group 145"/>
              <p:cNvGrpSpPr/>
              <p:nvPr/>
            </p:nvGrpSpPr>
            <p:grpSpPr>
              <a:xfrm>
                <a:off x="5660852" y="2338443"/>
                <a:ext cx="420138" cy="491590"/>
                <a:chOff x="5781675" y="2378075"/>
                <a:chExt cx="466725" cy="546100"/>
              </a:xfrm>
              <a:grpFill/>
            </p:grpSpPr>
            <p:sp>
              <p:nvSpPr>
                <p:cNvPr id="210" name="Oval 32"/>
                <p:cNvSpPr>
                  <a:spLocks noChangeArrowheads="1"/>
                </p:cNvSpPr>
                <p:nvPr/>
              </p:nvSpPr>
              <p:spPr bwMode="auto">
                <a:xfrm>
                  <a:off x="5781675" y="23780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11"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209"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sp>
        <p:nvSpPr>
          <p:cNvPr id="213" name="Freeform 45"/>
          <p:cNvSpPr>
            <a:spLocks noEditPoints="1"/>
          </p:cNvSpPr>
          <p:nvPr/>
        </p:nvSpPr>
        <p:spPr bwMode="auto">
          <a:xfrm>
            <a:off x="8268271" y="2115649"/>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19" name="Footer Text"/>
          <p:cNvSpPr txBox="1"/>
          <p:nvPr/>
        </p:nvSpPr>
        <p:spPr>
          <a:xfrm>
            <a:off x="8793553" y="2043172"/>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以勤增威</a:t>
            </a:r>
            <a:endParaRPr lang="en-US" altLang="zh-CN" sz="2400" b="1" dirty="0">
              <a:solidFill>
                <a:schemeClr val="tx1">
                  <a:lumMod val="75000"/>
                  <a:lumOff val="25000"/>
                </a:schemeClr>
              </a:solidFill>
              <a:latin typeface="微软雅黑" charset="-122"/>
              <a:ea typeface="微软雅黑" charset="-122"/>
              <a:sym typeface="Arial" charset="0"/>
            </a:endParaRPr>
          </a:p>
        </p:txBody>
      </p:sp>
      <p:grpSp>
        <p:nvGrpSpPr>
          <p:cNvPr id="61" name="Group 181"/>
          <p:cNvGrpSpPr/>
          <p:nvPr/>
        </p:nvGrpSpPr>
        <p:grpSpPr>
          <a:xfrm>
            <a:off x="4597871" y="4084753"/>
            <a:ext cx="2420167" cy="1759061"/>
            <a:chOff x="907784" y="3286620"/>
            <a:chExt cx="2182197" cy="1586010"/>
          </a:xfrm>
        </p:grpSpPr>
        <p:sp>
          <p:nvSpPr>
            <p:cNvPr id="183" name="Freeform 21"/>
            <p:cNvSpPr/>
            <p:nvPr/>
          </p:nvSpPr>
          <p:spPr bwMode="auto">
            <a:xfrm>
              <a:off x="907784" y="3286620"/>
              <a:ext cx="577078" cy="1586010"/>
            </a:xfrm>
            <a:custGeom>
              <a:avLst/>
              <a:gdLst/>
              <a:ahLst/>
              <a:cxnLst>
                <a:cxn ang="0">
                  <a:pos x="302" y="301"/>
                </a:cxn>
                <a:cxn ang="0">
                  <a:pos x="302" y="830"/>
                </a:cxn>
                <a:cxn ang="0">
                  <a:pos x="12" y="478"/>
                </a:cxn>
                <a:cxn ang="0">
                  <a:pos x="0" y="0"/>
                </a:cxn>
                <a:cxn ang="0">
                  <a:pos x="302" y="301"/>
                </a:cxn>
              </a:cxnLst>
              <a:rect l="0" t="0" r="r" b="b"/>
              <a:pathLst>
                <a:path w="302" h="830">
                  <a:moveTo>
                    <a:pt x="302" y="301"/>
                  </a:moveTo>
                  <a:lnTo>
                    <a:pt x="302" y="830"/>
                  </a:lnTo>
                  <a:lnTo>
                    <a:pt x="12" y="478"/>
                  </a:lnTo>
                  <a:lnTo>
                    <a:pt x="0" y="0"/>
                  </a:lnTo>
                  <a:lnTo>
                    <a:pt x="302" y="301"/>
                  </a:lnTo>
                  <a:close/>
                </a:path>
              </a:pathLst>
            </a:custGeom>
            <a:solidFill>
              <a:schemeClr val="bg1">
                <a:lumMod val="65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4" name="Freeform 22"/>
            <p:cNvSpPr>
              <a:spLocks noEditPoints="1"/>
            </p:cNvSpPr>
            <p:nvPr/>
          </p:nvSpPr>
          <p:spPr bwMode="auto">
            <a:xfrm>
              <a:off x="1484862" y="3548407"/>
              <a:ext cx="1605119" cy="1324223"/>
            </a:xfrm>
            <a:custGeom>
              <a:avLst/>
              <a:gdLst/>
              <a:ahLst/>
              <a:cxnLst>
                <a:cxn ang="0">
                  <a:pos x="264" y="108"/>
                </a:cxn>
                <a:cxn ang="0">
                  <a:pos x="188" y="122"/>
                </a:cxn>
                <a:cxn ang="0">
                  <a:pos x="180" y="128"/>
                </a:cxn>
                <a:cxn ang="0">
                  <a:pos x="179" y="137"/>
                </a:cxn>
                <a:cxn ang="0">
                  <a:pos x="184" y="145"/>
                </a:cxn>
                <a:cxn ang="0">
                  <a:pos x="193" y="147"/>
                </a:cxn>
                <a:cxn ang="0">
                  <a:pos x="269" y="132"/>
                </a:cxn>
                <a:cxn ang="0">
                  <a:pos x="277" y="127"/>
                </a:cxn>
                <a:cxn ang="0">
                  <a:pos x="279" y="118"/>
                </a:cxn>
                <a:cxn ang="0">
                  <a:pos x="273" y="109"/>
                </a:cxn>
                <a:cxn ang="0">
                  <a:pos x="264" y="108"/>
                </a:cxn>
                <a:cxn ang="0">
                  <a:pos x="0" y="86"/>
                </a:cxn>
                <a:cxn ang="0">
                  <a:pos x="443" y="0"/>
                </a:cxn>
                <a:cxn ang="0">
                  <a:pos x="428" y="257"/>
                </a:cxn>
                <a:cxn ang="0">
                  <a:pos x="0" y="364"/>
                </a:cxn>
                <a:cxn ang="0">
                  <a:pos x="0" y="86"/>
                </a:cxn>
              </a:cxnLst>
              <a:rect l="0" t="0" r="r" b="b"/>
              <a:pathLst>
                <a:path w="443" h="364">
                  <a:moveTo>
                    <a:pt x="264" y="108"/>
                  </a:moveTo>
                  <a:cubicBezTo>
                    <a:pt x="188" y="122"/>
                    <a:pt x="188" y="122"/>
                    <a:pt x="188" y="122"/>
                  </a:cubicBezTo>
                  <a:cubicBezTo>
                    <a:pt x="185" y="123"/>
                    <a:pt x="182" y="125"/>
                    <a:pt x="180" y="128"/>
                  </a:cubicBezTo>
                  <a:cubicBezTo>
                    <a:pt x="178" y="130"/>
                    <a:pt x="178" y="134"/>
                    <a:pt x="179" y="137"/>
                  </a:cubicBezTo>
                  <a:cubicBezTo>
                    <a:pt x="179" y="140"/>
                    <a:pt x="181" y="143"/>
                    <a:pt x="184" y="145"/>
                  </a:cubicBezTo>
                  <a:cubicBezTo>
                    <a:pt x="187" y="147"/>
                    <a:pt x="190" y="147"/>
                    <a:pt x="193" y="147"/>
                  </a:cubicBezTo>
                  <a:cubicBezTo>
                    <a:pt x="269" y="132"/>
                    <a:pt x="269" y="132"/>
                    <a:pt x="269" y="132"/>
                  </a:cubicBezTo>
                  <a:cubicBezTo>
                    <a:pt x="272" y="131"/>
                    <a:pt x="275" y="130"/>
                    <a:pt x="277" y="127"/>
                  </a:cubicBezTo>
                  <a:cubicBezTo>
                    <a:pt x="279" y="124"/>
                    <a:pt x="279" y="121"/>
                    <a:pt x="279" y="118"/>
                  </a:cubicBezTo>
                  <a:cubicBezTo>
                    <a:pt x="278" y="114"/>
                    <a:pt x="276" y="111"/>
                    <a:pt x="273" y="109"/>
                  </a:cubicBezTo>
                  <a:cubicBezTo>
                    <a:pt x="271" y="108"/>
                    <a:pt x="267" y="107"/>
                    <a:pt x="264" y="108"/>
                  </a:cubicBezTo>
                  <a:close/>
                  <a:moveTo>
                    <a:pt x="0" y="86"/>
                  </a:moveTo>
                  <a:cubicBezTo>
                    <a:pt x="443" y="0"/>
                    <a:pt x="443" y="0"/>
                    <a:pt x="443" y="0"/>
                  </a:cubicBezTo>
                  <a:cubicBezTo>
                    <a:pt x="428" y="257"/>
                    <a:pt x="428" y="257"/>
                    <a:pt x="428" y="257"/>
                  </a:cubicBezTo>
                  <a:cubicBezTo>
                    <a:pt x="0" y="364"/>
                    <a:pt x="0" y="364"/>
                    <a:pt x="0" y="364"/>
                  </a:cubicBezTo>
                  <a:lnTo>
                    <a:pt x="0" y="86"/>
                  </a:lnTo>
                  <a:close/>
                </a:path>
              </a:pathLst>
            </a:custGeom>
            <a:solidFill>
              <a:schemeClr val="bg1">
                <a:lumMod val="85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233" name="Freeform 45"/>
          <p:cNvSpPr>
            <a:spLocks noEditPoints="1"/>
          </p:cNvSpPr>
          <p:nvPr/>
        </p:nvSpPr>
        <p:spPr bwMode="auto">
          <a:xfrm>
            <a:off x="8268271" y="2882642"/>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34" name="Footer Text"/>
          <p:cNvSpPr txBox="1"/>
          <p:nvPr/>
        </p:nvSpPr>
        <p:spPr>
          <a:xfrm>
            <a:off x="8793553" y="2855972"/>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以廉生威</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235" name="Freeform 45"/>
          <p:cNvSpPr>
            <a:spLocks noEditPoints="1"/>
          </p:cNvSpPr>
          <p:nvPr/>
        </p:nvSpPr>
        <p:spPr bwMode="auto">
          <a:xfrm>
            <a:off x="8268271" y="3773137"/>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36" name="Footer Text"/>
          <p:cNvSpPr txBox="1"/>
          <p:nvPr/>
        </p:nvSpPr>
        <p:spPr>
          <a:xfrm>
            <a:off x="8793553" y="3729397"/>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以公助威</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67" name="Freeform 45"/>
          <p:cNvSpPr>
            <a:spLocks noEditPoints="1"/>
          </p:cNvSpPr>
          <p:nvPr/>
        </p:nvSpPr>
        <p:spPr bwMode="auto">
          <a:xfrm>
            <a:off x="965625" y="2117484"/>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68" name="Footer Text"/>
          <p:cNvSpPr txBox="1"/>
          <p:nvPr/>
        </p:nvSpPr>
        <p:spPr>
          <a:xfrm>
            <a:off x="1490907" y="2045007"/>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以能树威</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69" name="Freeform 45"/>
          <p:cNvSpPr>
            <a:spLocks noEditPoints="1"/>
          </p:cNvSpPr>
          <p:nvPr/>
        </p:nvSpPr>
        <p:spPr bwMode="auto">
          <a:xfrm>
            <a:off x="965625" y="2884477"/>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0" name="Footer Text"/>
          <p:cNvSpPr txBox="1"/>
          <p:nvPr/>
        </p:nvSpPr>
        <p:spPr>
          <a:xfrm>
            <a:off x="1490907" y="2857807"/>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以信取威</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71" name="Freeform 45"/>
          <p:cNvSpPr>
            <a:spLocks noEditPoints="1"/>
          </p:cNvSpPr>
          <p:nvPr/>
        </p:nvSpPr>
        <p:spPr bwMode="auto">
          <a:xfrm>
            <a:off x="965625" y="3774972"/>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2" name="Footer Text"/>
          <p:cNvSpPr txBox="1"/>
          <p:nvPr/>
        </p:nvSpPr>
        <p:spPr>
          <a:xfrm>
            <a:off x="1490907" y="3731232"/>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以情立威</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73" name="Freeform 45"/>
          <p:cNvSpPr>
            <a:spLocks noEditPoints="1"/>
          </p:cNvSpPr>
          <p:nvPr/>
        </p:nvSpPr>
        <p:spPr bwMode="auto">
          <a:xfrm>
            <a:off x="978176" y="4669647"/>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4" name="Footer Text"/>
          <p:cNvSpPr txBox="1"/>
          <p:nvPr/>
        </p:nvSpPr>
        <p:spPr>
          <a:xfrm>
            <a:off x="1503458" y="4625907"/>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以才助威</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75" name="Freeform 45"/>
          <p:cNvSpPr>
            <a:spLocks noEditPoints="1"/>
          </p:cNvSpPr>
          <p:nvPr/>
        </p:nvSpPr>
        <p:spPr bwMode="auto">
          <a:xfrm>
            <a:off x="8270062" y="4635542"/>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6" name="Footer Text"/>
          <p:cNvSpPr txBox="1"/>
          <p:nvPr/>
        </p:nvSpPr>
        <p:spPr>
          <a:xfrm>
            <a:off x="8795344" y="4591802"/>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以新创威</a:t>
            </a:r>
            <a:endParaRPr lang="en-US" altLang="zh-CN" sz="2400" b="1" dirty="0">
              <a:solidFill>
                <a:schemeClr val="tx1">
                  <a:lumMod val="75000"/>
                  <a:lumOff val="25000"/>
                </a:schemeClr>
              </a:solidFill>
              <a:latin typeface="微软雅黑" charset="-122"/>
              <a:ea typeface="微软雅黑" charset="-122"/>
              <a:sym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3"/>
                                        </p:tgtEl>
                                        <p:attrNameLst>
                                          <p:attrName>style.visibility</p:attrName>
                                        </p:attrNameLst>
                                      </p:cBhvr>
                                      <p:to>
                                        <p:strVal val="visible"/>
                                      </p:to>
                                    </p:set>
                                    <p:anim calcmode="lin" valueType="num">
                                      <p:cBhvr>
                                        <p:cTn id="18" dur="500" fill="hold"/>
                                        <p:tgtEl>
                                          <p:spTgt spid="213"/>
                                        </p:tgtEl>
                                        <p:attrNameLst>
                                          <p:attrName>ppt_w</p:attrName>
                                        </p:attrNameLst>
                                      </p:cBhvr>
                                      <p:tavLst>
                                        <p:tav tm="0">
                                          <p:val>
                                            <p:fltVal val="0"/>
                                          </p:val>
                                        </p:tav>
                                        <p:tav tm="100000">
                                          <p:val>
                                            <p:strVal val="#ppt_w"/>
                                          </p:val>
                                        </p:tav>
                                      </p:tavLst>
                                    </p:anim>
                                    <p:anim calcmode="lin" valueType="num">
                                      <p:cBhvr>
                                        <p:cTn id="19" dur="500" fill="hold"/>
                                        <p:tgtEl>
                                          <p:spTgt spid="213"/>
                                        </p:tgtEl>
                                        <p:attrNameLst>
                                          <p:attrName>ppt_h</p:attrName>
                                        </p:attrNameLst>
                                      </p:cBhvr>
                                      <p:tavLst>
                                        <p:tav tm="0">
                                          <p:val>
                                            <p:fltVal val="0"/>
                                          </p:val>
                                        </p:tav>
                                        <p:tav tm="100000">
                                          <p:val>
                                            <p:strVal val="#ppt_h"/>
                                          </p:val>
                                        </p:tav>
                                      </p:tavLst>
                                    </p:anim>
                                    <p:animEffect transition="in" filter="fade">
                                      <p:cBhvr>
                                        <p:cTn id="20" dur="500"/>
                                        <p:tgtEl>
                                          <p:spTgt spid="213"/>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19"/>
                                        </p:tgtEl>
                                        <p:attrNameLst>
                                          <p:attrName>style.visibility</p:attrName>
                                        </p:attrNameLst>
                                      </p:cBhvr>
                                      <p:to>
                                        <p:strVal val="visible"/>
                                      </p:to>
                                    </p:set>
                                    <p:anim calcmode="lin" valueType="num">
                                      <p:cBhvr additive="base">
                                        <p:cTn id="24" dur="500" fill="hold"/>
                                        <p:tgtEl>
                                          <p:spTgt spid="219"/>
                                        </p:tgtEl>
                                        <p:attrNameLst>
                                          <p:attrName>ppt_x</p:attrName>
                                        </p:attrNameLst>
                                      </p:cBhvr>
                                      <p:tavLst>
                                        <p:tav tm="0">
                                          <p:val>
                                            <p:strVal val="#ppt_x"/>
                                          </p:val>
                                        </p:tav>
                                        <p:tav tm="100000">
                                          <p:val>
                                            <p:strVal val="#ppt_x"/>
                                          </p:val>
                                        </p:tav>
                                      </p:tavLst>
                                    </p:anim>
                                    <p:anim calcmode="lin" valueType="num">
                                      <p:cBhvr additive="base">
                                        <p:cTn id="25" dur="500" fill="hold"/>
                                        <p:tgtEl>
                                          <p:spTgt spid="21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33"/>
                                        </p:tgtEl>
                                        <p:attrNameLst>
                                          <p:attrName>style.visibility</p:attrName>
                                        </p:attrNameLst>
                                      </p:cBhvr>
                                      <p:to>
                                        <p:strVal val="visible"/>
                                      </p:to>
                                    </p:set>
                                    <p:anim calcmode="lin" valueType="num">
                                      <p:cBhvr>
                                        <p:cTn id="29" dur="500" fill="hold"/>
                                        <p:tgtEl>
                                          <p:spTgt spid="233"/>
                                        </p:tgtEl>
                                        <p:attrNameLst>
                                          <p:attrName>ppt_w</p:attrName>
                                        </p:attrNameLst>
                                      </p:cBhvr>
                                      <p:tavLst>
                                        <p:tav tm="0">
                                          <p:val>
                                            <p:fltVal val="0"/>
                                          </p:val>
                                        </p:tav>
                                        <p:tav tm="100000">
                                          <p:val>
                                            <p:strVal val="#ppt_w"/>
                                          </p:val>
                                        </p:tav>
                                      </p:tavLst>
                                    </p:anim>
                                    <p:anim calcmode="lin" valueType="num">
                                      <p:cBhvr>
                                        <p:cTn id="30" dur="500" fill="hold"/>
                                        <p:tgtEl>
                                          <p:spTgt spid="233"/>
                                        </p:tgtEl>
                                        <p:attrNameLst>
                                          <p:attrName>ppt_h</p:attrName>
                                        </p:attrNameLst>
                                      </p:cBhvr>
                                      <p:tavLst>
                                        <p:tav tm="0">
                                          <p:val>
                                            <p:fltVal val="0"/>
                                          </p:val>
                                        </p:tav>
                                        <p:tav tm="100000">
                                          <p:val>
                                            <p:strVal val="#ppt_h"/>
                                          </p:val>
                                        </p:tav>
                                      </p:tavLst>
                                    </p:anim>
                                    <p:animEffect transition="in" filter="fade">
                                      <p:cBhvr>
                                        <p:cTn id="31" dur="500"/>
                                        <p:tgtEl>
                                          <p:spTgt spid="233"/>
                                        </p:tgtEl>
                                      </p:cBhvr>
                                    </p:animEffect>
                                  </p:childTnLst>
                                </p:cTn>
                              </p:par>
                            </p:childTnLst>
                          </p:cTn>
                        </p:par>
                        <p:par>
                          <p:cTn id="32" fill="hold">
                            <p:stCondLst>
                              <p:cond delay="25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234"/>
                                        </p:tgtEl>
                                        <p:attrNameLst>
                                          <p:attrName>style.visibility</p:attrName>
                                        </p:attrNameLst>
                                      </p:cBhvr>
                                      <p:to>
                                        <p:strVal val="visible"/>
                                      </p:to>
                                    </p:set>
                                    <p:anim calcmode="lin" valueType="num">
                                      <p:cBhvr additive="base">
                                        <p:cTn id="35" dur="500" fill="hold"/>
                                        <p:tgtEl>
                                          <p:spTgt spid="234"/>
                                        </p:tgtEl>
                                        <p:attrNameLst>
                                          <p:attrName>ppt_x</p:attrName>
                                        </p:attrNameLst>
                                      </p:cBhvr>
                                      <p:tavLst>
                                        <p:tav tm="0">
                                          <p:val>
                                            <p:strVal val="#ppt_x"/>
                                          </p:val>
                                        </p:tav>
                                        <p:tav tm="100000">
                                          <p:val>
                                            <p:strVal val="#ppt_x"/>
                                          </p:val>
                                        </p:tav>
                                      </p:tavLst>
                                    </p:anim>
                                    <p:anim calcmode="lin" valueType="num">
                                      <p:cBhvr additive="base">
                                        <p:cTn id="36" dur="500" fill="hold"/>
                                        <p:tgtEl>
                                          <p:spTgt spid="234"/>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35"/>
                                        </p:tgtEl>
                                        <p:attrNameLst>
                                          <p:attrName>style.visibility</p:attrName>
                                        </p:attrNameLst>
                                      </p:cBhvr>
                                      <p:to>
                                        <p:strVal val="visible"/>
                                      </p:to>
                                    </p:set>
                                    <p:anim calcmode="lin" valueType="num">
                                      <p:cBhvr>
                                        <p:cTn id="40" dur="500" fill="hold"/>
                                        <p:tgtEl>
                                          <p:spTgt spid="235"/>
                                        </p:tgtEl>
                                        <p:attrNameLst>
                                          <p:attrName>ppt_w</p:attrName>
                                        </p:attrNameLst>
                                      </p:cBhvr>
                                      <p:tavLst>
                                        <p:tav tm="0">
                                          <p:val>
                                            <p:fltVal val="0"/>
                                          </p:val>
                                        </p:tav>
                                        <p:tav tm="100000">
                                          <p:val>
                                            <p:strVal val="#ppt_w"/>
                                          </p:val>
                                        </p:tav>
                                      </p:tavLst>
                                    </p:anim>
                                    <p:anim calcmode="lin" valueType="num">
                                      <p:cBhvr>
                                        <p:cTn id="41" dur="500" fill="hold"/>
                                        <p:tgtEl>
                                          <p:spTgt spid="235"/>
                                        </p:tgtEl>
                                        <p:attrNameLst>
                                          <p:attrName>ppt_h</p:attrName>
                                        </p:attrNameLst>
                                      </p:cBhvr>
                                      <p:tavLst>
                                        <p:tav tm="0">
                                          <p:val>
                                            <p:fltVal val="0"/>
                                          </p:val>
                                        </p:tav>
                                        <p:tav tm="100000">
                                          <p:val>
                                            <p:strVal val="#ppt_h"/>
                                          </p:val>
                                        </p:tav>
                                      </p:tavLst>
                                    </p:anim>
                                    <p:animEffect transition="in" filter="fade">
                                      <p:cBhvr>
                                        <p:cTn id="42" dur="500"/>
                                        <p:tgtEl>
                                          <p:spTgt spid="235"/>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236"/>
                                        </p:tgtEl>
                                        <p:attrNameLst>
                                          <p:attrName>style.visibility</p:attrName>
                                        </p:attrNameLst>
                                      </p:cBhvr>
                                      <p:to>
                                        <p:strVal val="visible"/>
                                      </p:to>
                                    </p:set>
                                    <p:anim calcmode="lin" valueType="num">
                                      <p:cBhvr additive="base">
                                        <p:cTn id="46" dur="500" fill="hold"/>
                                        <p:tgtEl>
                                          <p:spTgt spid="236"/>
                                        </p:tgtEl>
                                        <p:attrNameLst>
                                          <p:attrName>ppt_x</p:attrName>
                                        </p:attrNameLst>
                                      </p:cBhvr>
                                      <p:tavLst>
                                        <p:tav tm="0">
                                          <p:val>
                                            <p:strVal val="#ppt_x"/>
                                          </p:val>
                                        </p:tav>
                                        <p:tav tm="100000">
                                          <p:val>
                                            <p:strVal val="#ppt_x"/>
                                          </p:val>
                                        </p:tav>
                                      </p:tavLst>
                                    </p:anim>
                                    <p:anim calcmode="lin" valueType="num">
                                      <p:cBhvr additive="base">
                                        <p:cTn id="47" dur="500" fill="hold"/>
                                        <p:tgtEl>
                                          <p:spTgt spid="236"/>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67"/>
                                        </p:tgtEl>
                                        <p:attrNameLst>
                                          <p:attrName>style.visibility</p:attrName>
                                        </p:attrNameLst>
                                      </p:cBhvr>
                                      <p:to>
                                        <p:strVal val="visible"/>
                                      </p:to>
                                    </p:set>
                                    <p:anim calcmode="lin" valueType="num">
                                      <p:cBhvr>
                                        <p:cTn id="51" dur="500" fill="hold"/>
                                        <p:tgtEl>
                                          <p:spTgt spid="167"/>
                                        </p:tgtEl>
                                        <p:attrNameLst>
                                          <p:attrName>ppt_w</p:attrName>
                                        </p:attrNameLst>
                                      </p:cBhvr>
                                      <p:tavLst>
                                        <p:tav tm="0">
                                          <p:val>
                                            <p:fltVal val="0"/>
                                          </p:val>
                                        </p:tav>
                                        <p:tav tm="100000">
                                          <p:val>
                                            <p:strVal val="#ppt_w"/>
                                          </p:val>
                                        </p:tav>
                                      </p:tavLst>
                                    </p:anim>
                                    <p:anim calcmode="lin" valueType="num">
                                      <p:cBhvr>
                                        <p:cTn id="52" dur="500" fill="hold"/>
                                        <p:tgtEl>
                                          <p:spTgt spid="167"/>
                                        </p:tgtEl>
                                        <p:attrNameLst>
                                          <p:attrName>ppt_h</p:attrName>
                                        </p:attrNameLst>
                                      </p:cBhvr>
                                      <p:tavLst>
                                        <p:tav tm="0">
                                          <p:val>
                                            <p:fltVal val="0"/>
                                          </p:val>
                                        </p:tav>
                                        <p:tav tm="100000">
                                          <p:val>
                                            <p:strVal val="#ppt_h"/>
                                          </p:val>
                                        </p:tav>
                                      </p:tavLst>
                                    </p:anim>
                                    <p:animEffect transition="in" filter="fade">
                                      <p:cBhvr>
                                        <p:cTn id="53" dur="500"/>
                                        <p:tgtEl>
                                          <p:spTgt spid="167"/>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168"/>
                                        </p:tgtEl>
                                        <p:attrNameLst>
                                          <p:attrName>style.visibility</p:attrName>
                                        </p:attrNameLst>
                                      </p:cBhvr>
                                      <p:to>
                                        <p:strVal val="visible"/>
                                      </p:to>
                                    </p:set>
                                    <p:anim calcmode="lin" valueType="num">
                                      <p:cBhvr additive="base">
                                        <p:cTn id="57" dur="500" fill="hold"/>
                                        <p:tgtEl>
                                          <p:spTgt spid="168"/>
                                        </p:tgtEl>
                                        <p:attrNameLst>
                                          <p:attrName>ppt_x</p:attrName>
                                        </p:attrNameLst>
                                      </p:cBhvr>
                                      <p:tavLst>
                                        <p:tav tm="0">
                                          <p:val>
                                            <p:strVal val="#ppt_x"/>
                                          </p:val>
                                        </p:tav>
                                        <p:tav tm="100000">
                                          <p:val>
                                            <p:strVal val="#ppt_x"/>
                                          </p:val>
                                        </p:tav>
                                      </p:tavLst>
                                    </p:anim>
                                    <p:anim calcmode="lin" valueType="num">
                                      <p:cBhvr additive="base">
                                        <p:cTn id="58" dur="500" fill="hold"/>
                                        <p:tgtEl>
                                          <p:spTgt spid="168"/>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170"/>
                                        </p:tgtEl>
                                        <p:attrNameLst>
                                          <p:attrName>style.visibility</p:attrName>
                                        </p:attrNameLst>
                                      </p:cBhvr>
                                      <p:to>
                                        <p:strVal val="visible"/>
                                      </p:to>
                                    </p:set>
                                    <p:anim calcmode="lin" valueType="num">
                                      <p:cBhvr additive="base">
                                        <p:cTn id="68" dur="500" fill="hold"/>
                                        <p:tgtEl>
                                          <p:spTgt spid="170"/>
                                        </p:tgtEl>
                                        <p:attrNameLst>
                                          <p:attrName>ppt_x</p:attrName>
                                        </p:attrNameLst>
                                      </p:cBhvr>
                                      <p:tavLst>
                                        <p:tav tm="0">
                                          <p:val>
                                            <p:strVal val="#ppt_x"/>
                                          </p:val>
                                        </p:tav>
                                        <p:tav tm="100000">
                                          <p:val>
                                            <p:strVal val="#ppt_x"/>
                                          </p:val>
                                        </p:tav>
                                      </p:tavLst>
                                    </p:anim>
                                    <p:anim calcmode="lin" valueType="num">
                                      <p:cBhvr additive="base">
                                        <p:cTn id="69" dur="500" fill="hold"/>
                                        <p:tgtEl>
                                          <p:spTgt spid="170"/>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71"/>
                                        </p:tgtEl>
                                        <p:attrNameLst>
                                          <p:attrName>style.visibility</p:attrName>
                                        </p:attrNameLst>
                                      </p:cBhvr>
                                      <p:to>
                                        <p:strVal val="visible"/>
                                      </p:to>
                                    </p:set>
                                    <p:anim calcmode="lin" valueType="num">
                                      <p:cBhvr>
                                        <p:cTn id="73" dur="500" fill="hold"/>
                                        <p:tgtEl>
                                          <p:spTgt spid="171"/>
                                        </p:tgtEl>
                                        <p:attrNameLst>
                                          <p:attrName>ppt_w</p:attrName>
                                        </p:attrNameLst>
                                      </p:cBhvr>
                                      <p:tavLst>
                                        <p:tav tm="0">
                                          <p:val>
                                            <p:fltVal val="0"/>
                                          </p:val>
                                        </p:tav>
                                        <p:tav tm="100000">
                                          <p:val>
                                            <p:strVal val="#ppt_w"/>
                                          </p:val>
                                        </p:tav>
                                      </p:tavLst>
                                    </p:anim>
                                    <p:anim calcmode="lin" valueType="num">
                                      <p:cBhvr>
                                        <p:cTn id="74" dur="500" fill="hold"/>
                                        <p:tgtEl>
                                          <p:spTgt spid="171"/>
                                        </p:tgtEl>
                                        <p:attrNameLst>
                                          <p:attrName>ppt_h</p:attrName>
                                        </p:attrNameLst>
                                      </p:cBhvr>
                                      <p:tavLst>
                                        <p:tav tm="0">
                                          <p:val>
                                            <p:fltVal val="0"/>
                                          </p:val>
                                        </p:tav>
                                        <p:tav tm="100000">
                                          <p:val>
                                            <p:strVal val="#ppt_h"/>
                                          </p:val>
                                        </p:tav>
                                      </p:tavLst>
                                    </p:anim>
                                    <p:animEffect transition="in" filter="fade">
                                      <p:cBhvr>
                                        <p:cTn id="75" dur="500"/>
                                        <p:tgtEl>
                                          <p:spTgt spid="171"/>
                                        </p:tgtEl>
                                      </p:cBhvr>
                                    </p:animEffect>
                                  </p:childTnLst>
                                </p:cTn>
                              </p:par>
                            </p:childTnLst>
                          </p:cTn>
                        </p:par>
                        <p:par>
                          <p:cTn id="76" fill="hold">
                            <p:stCondLst>
                              <p:cond delay="6500"/>
                            </p:stCondLst>
                            <p:childTnLst>
                              <p:par>
                                <p:cTn id="77" presetID="2" presetClass="entr" presetSubtype="4" accel="50000" decel="50000" fill="hold" grpId="0" nodeType="afterEffect">
                                  <p:stCondLst>
                                    <p:cond delay="0"/>
                                  </p:stCondLst>
                                  <p:childTnLst>
                                    <p:set>
                                      <p:cBhvr>
                                        <p:cTn id="78" dur="1" fill="hold">
                                          <p:stCondLst>
                                            <p:cond delay="0"/>
                                          </p:stCondLst>
                                        </p:cTn>
                                        <p:tgtEl>
                                          <p:spTgt spid="172"/>
                                        </p:tgtEl>
                                        <p:attrNameLst>
                                          <p:attrName>style.visibility</p:attrName>
                                        </p:attrNameLst>
                                      </p:cBhvr>
                                      <p:to>
                                        <p:strVal val="visible"/>
                                      </p:to>
                                    </p:set>
                                    <p:anim calcmode="lin" valueType="num">
                                      <p:cBhvr additive="base">
                                        <p:cTn id="79" dur="500" fill="hold"/>
                                        <p:tgtEl>
                                          <p:spTgt spid="172"/>
                                        </p:tgtEl>
                                        <p:attrNameLst>
                                          <p:attrName>ppt_x</p:attrName>
                                        </p:attrNameLst>
                                      </p:cBhvr>
                                      <p:tavLst>
                                        <p:tav tm="0">
                                          <p:val>
                                            <p:strVal val="#ppt_x"/>
                                          </p:val>
                                        </p:tav>
                                        <p:tav tm="100000">
                                          <p:val>
                                            <p:strVal val="#ppt_x"/>
                                          </p:val>
                                        </p:tav>
                                      </p:tavLst>
                                    </p:anim>
                                    <p:anim calcmode="lin" valueType="num">
                                      <p:cBhvr additive="base">
                                        <p:cTn id="80" dur="500" fill="hold"/>
                                        <p:tgtEl>
                                          <p:spTgt spid="172"/>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173"/>
                                        </p:tgtEl>
                                        <p:attrNameLst>
                                          <p:attrName>style.visibility</p:attrName>
                                        </p:attrNameLst>
                                      </p:cBhvr>
                                      <p:to>
                                        <p:strVal val="visible"/>
                                      </p:to>
                                    </p:set>
                                    <p:anim calcmode="lin" valueType="num">
                                      <p:cBhvr>
                                        <p:cTn id="84" dur="500" fill="hold"/>
                                        <p:tgtEl>
                                          <p:spTgt spid="173"/>
                                        </p:tgtEl>
                                        <p:attrNameLst>
                                          <p:attrName>ppt_w</p:attrName>
                                        </p:attrNameLst>
                                      </p:cBhvr>
                                      <p:tavLst>
                                        <p:tav tm="0">
                                          <p:val>
                                            <p:fltVal val="0"/>
                                          </p:val>
                                        </p:tav>
                                        <p:tav tm="100000">
                                          <p:val>
                                            <p:strVal val="#ppt_w"/>
                                          </p:val>
                                        </p:tav>
                                      </p:tavLst>
                                    </p:anim>
                                    <p:anim calcmode="lin" valueType="num">
                                      <p:cBhvr>
                                        <p:cTn id="85" dur="500" fill="hold"/>
                                        <p:tgtEl>
                                          <p:spTgt spid="173"/>
                                        </p:tgtEl>
                                        <p:attrNameLst>
                                          <p:attrName>ppt_h</p:attrName>
                                        </p:attrNameLst>
                                      </p:cBhvr>
                                      <p:tavLst>
                                        <p:tav tm="0">
                                          <p:val>
                                            <p:fltVal val="0"/>
                                          </p:val>
                                        </p:tav>
                                        <p:tav tm="100000">
                                          <p:val>
                                            <p:strVal val="#ppt_h"/>
                                          </p:val>
                                        </p:tav>
                                      </p:tavLst>
                                    </p:anim>
                                    <p:animEffect transition="in" filter="fade">
                                      <p:cBhvr>
                                        <p:cTn id="86" dur="500"/>
                                        <p:tgtEl>
                                          <p:spTgt spid="173"/>
                                        </p:tgtEl>
                                      </p:cBhvr>
                                    </p:animEffect>
                                  </p:childTnLst>
                                </p:cTn>
                              </p:par>
                            </p:childTnLst>
                          </p:cTn>
                        </p:par>
                        <p:par>
                          <p:cTn id="87" fill="hold">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174"/>
                                        </p:tgtEl>
                                        <p:attrNameLst>
                                          <p:attrName>style.visibility</p:attrName>
                                        </p:attrNameLst>
                                      </p:cBhvr>
                                      <p:to>
                                        <p:strVal val="visible"/>
                                      </p:to>
                                    </p:set>
                                    <p:anim calcmode="lin" valueType="num">
                                      <p:cBhvr additive="base">
                                        <p:cTn id="90" dur="500" fill="hold"/>
                                        <p:tgtEl>
                                          <p:spTgt spid="174"/>
                                        </p:tgtEl>
                                        <p:attrNameLst>
                                          <p:attrName>ppt_x</p:attrName>
                                        </p:attrNameLst>
                                      </p:cBhvr>
                                      <p:tavLst>
                                        <p:tav tm="0">
                                          <p:val>
                                            <p:strVal val="#ppt_x"/>
                                          </p:val>
                                        </p:tav>
                                        <p:tav tm="100000">
                                          <p:val>
                                            <p:strVal val="#ppt_x"/>
                                          </p:val>
                                        </p:tav>
                                      </p:tavLst>
                                    </p:anim>
                                    <p:anim calcmode="lin" valueType="num">
                                      <p:cBhvr additive="base">
                                        <p:cTn id="91" dur="500" fill="hold"/>
                                        <p:tgtEl>
                                          <p:spTgt spid="174"/>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175"/>
                                        </p:tgtEl>
                                        <p:attrNameLst>
                                          <p:attrName>style.visibility</p:attrName>
                                        </p:attrNameLst>
                                      </p:cBhvr>
                                      <p:to>
                                        <p:strVal val="visible"/>
                                      </p:to>
                                    </p:set>
                                    <p:anim calcmode="lin" valueType="num">
                                      <p:cBhvr>
                                        <p:cTn id="95" dur="500" fill="hold"/>
                                        <p:tgtEl>
                                          <p:spTgt spid="175"/>
                                        </p:tgtEl>
                                        <p:attrNameLst>
                                          <p:attrName>ppt_w</p:attrName>
                                        </p:attrNameLst>
                                      </p:cBhvr>
                                      <p:tavLst>
                                        <p:tav tm="0">
                                          <p:val>
                                            <p:fltVal val="0"/>
                                          </p:val>
                                        </p:tav>
                                        <p:tav tm="100000">
                                          <p:val>
                                            <p:strVal val="#ppt_w"/>
                                          </p:val>
                                        </p:tav>
                                      </p:tavLst>
                                    </p:anim>
                                    <p:anim calcmode="lin" valueType="num">
                                      <p:cBhvr>
                                        <p:cTn id="96" dur="500" fill="hold"/>
                                        <p:tgtEl>
                                          <p:spTgt spid="175"/>
                                        </p:tgtEl>
                                        <p:attrNameLst>
                                          <p:attrName>ppt_h</p:attrName>
                                        </p:attrNameLst>
                                      </p:cBhvr>
                                      <p:tavLst>
                                        <p:tav tm="0">
                                          <p:val>
                                            <p:fltVal val="0"/>
                                          </p:val>
                                        </p:tav>
                                        <p:tav tm="100000">
                                          <p:val>
                                            <p:strVal val="#ppt_h"/>
                                          </p:val>
                                        </p:tav>
                                      </p:tavLst>
                                    </p:anim>
                                    <p:animEffect transition="in" filter="fade">
                                      <p:cBhvr>
                                        <p:cTn id="97" dur="500"/>
                                        <p:tgtEl>
                                          <p:spTgt spid="175"/>
                                        </p:tgtEl>
                                      </p:cBhvr>
                                    </p:animEffect>
                                  </p:childTnLst>
                                </p:cTn>
                              </p:par>
                            </p:childTnLst>
                          </p:cTn>
                        </p:par>
                        <p:par>
                          <p:cTn id="98" fill="hold">
                            <p:stCondLst>
                              <p:cond delay="8500"/>
                            </p:stCondLst>
                            <p:childTnLst>
                              <p:par>
                                <p:cTn id="99" presetID="2" presetClass="entr" presetSubtype="4" accel="50000" decel="50000" fill="hold" grpId="0" nodeType="afterEffect">
                                  <p:stCondLst>
                                    <p:cond delay="0"/>
                                  </p:stCondLst>
                                  <p:childTnLst>
                                    <p:set>
                                      <p:cBhvr>
                                        <p:cTn id="100" dur="1" fill="hold">
                                          <p:stCondLst>
                                            <p:cond delay="0"/>
                                          </p:stCondLst>
                                        </p:cTn>
                                        <p:tgtEl>
                                          <p:spTgt spid="176"/>
                                        </p:tgtEl>
                                        <p:attrNameLst>
                                          <p:attrName>style.visibility</p:attrName>
                                        </p:attrNameLst>
                                      </p:cBhvr>
                                      <p:to>
                                        <p:strVal val="visible"/>
                                      </p:to>
                                    </p:set>
                                    <p:anim calcmode="lin" valueType="num">
                                      <p:cBhvr additive="base">
                                        <p:cTn id="101" dur="500" fill="hold"/>
                                        <p:tgtEl>
                                          <p:spTgt spid="176"/>
                                        </p:tgtEl>
                                        <p:attrNameLst>
                                          <p:attrName>ppt_x</p:attrName>
                                        </p:attrNameLst>
                                      </p:cBhvr>
                                      <p:tavLst>
                                        <p:tav tm="0">
                                          <p:val>
                                            <p:strVal val="#ppt_x"/>
                                          </p:val>
                                        </p:tav>
                                        <p:tav tm="100000">
                                          <p:val>
                                            <p:strVal val="#ppt_x"/>
                                          </p:val>
                                        </p:tav>
                                      </p:tavLst>
                                    </p:anim>
                                    <p:anim calcmode="lin" valueType="num">
                                      <p:cBhvr additive="base">
                                        <p:cTn id="102"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bldLvl="0" animBg="1"/>
      <p:bldP spid="219" grpId="0"/>
      <p:bldP spid="233" grpId="0" bldLvl="0" animBg="1"/>
      <p:bldP spid="234" grpId="0"/>
      <p:bldP spid="235" grpId="0" bldLvl="0" animBg="1"/>
      <p:bldP spid="236" grpId="0"/>
      <p:bldP spid="167" grpId="0" bldLvl="0" animBg="1"/>
      <p:bldP spid="168" grpId="0"/>
      <p:bldP spid="169" grpId="0" bldLvl="0" animBg="1"/>
      <p:bldP spid="170" grpId="0"/>
      <p:bldP spid="171" grpId="0" bldLvl="0" animBg="1"/>
      <p:bldP spid="172" grpId="0"/>
      <p:bldP spid="173" grpId="0" bldLvl="0" animBg="1"/>
      <p:bldP spid="174" grpId="0"/>
      <p:bldP spid="175" grpId="0" bldLvl="0" animBg="1"/>
      <p:bldP spid="17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35245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优秀班组长品质要求</a:t>
            </a:r>
          </a:p>
        </p:txBody>
      </p:sp>
      <p:grpSp>
        <p:nvGrpSpPr>
          <p:cNvPr id="2" name="Group 5"/>
          <p:cNvGrpSpPr/>
          <p:nvPr/>
        </p:nvGrpSpPr>
        <p:grpSpPr>
          <a:xfrm>
            <a:off x="5151364" y="3141233"/>
            <a:ext cx="2073576" cy="3732926"/>
            <a:chOff x="5298158" y="1891580"/>
            <a:chExt cx="2073576" cy="4225058"/>
          </a:xfrm>
        </p:grpSpPr>
        <p:sp>
          <p:nvSpPr>
            <p:cNvPr id="16" name="îṣļîḑé-Freeform: Shape 9"/>
            <p:cNvSpPr/>
            <p:nvPr/>
          </p:nvSpPr>
          <p:spPr bwMode="auto">
            <a:xfrm>
              <a:off x="5634902" y="4172481"/>
              <a:ext cx="1468072" cy="1944157"/>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17" name="îṣļîḑé-Rectangle 10"/>
            <p:cNvSpPr/>
            <p:nvPr/>
          </p:nvSpPr>
          <p:spPr>
            <a:xfrm rot="19131218">
              <a:off x="6010393" y="4386592"/>
              <a:ext cx="1361341" cy="336374"/>
            </a:xfrm>
            <a:prstGeom prst="rect">
              <a:avLst/>
            </a:prstGeom>
          </p:spPr>
          <p:txBody>
            <a:bodyPr wrap="none">
              <a:normAutofit/>
            </a:bodyPr>
            <a:lstStyle/>
            <a:p>
              <a:pPr algn="l"/>
              <a:r>
                <a:rPr lang="zh-CN" altLang="en-US" sz="1200" b="1" dirty="0">
                  <a:solidFill>
                    <a:schemeClr val="bg1"/>
                  </a:solidFill>
                  <a:latin typeface="微软雅黑" charset="-122"/>
                  <a:ea typeface="微软雅黑" charset="-122"/>
                </a:rPr>
                <a:t>品质要求</a:t>
              </a:r>
            </a:p>
          </p:txBody>
        </p:sp>
        <p:sp>
          <p:nvSpPr>
            <p:cNvPr id="18" name="îṣļîḑé-Freeform: Shape 16"/>
            <p:cNvSpPr/>
            <p:nvPr/>
          </p:nvSpPr>
          <p:spPr bwMode="auto">
            <a:xfrm>
              <a:off x="5298158" y="3412737"/>
              <a:ext cx="1219246" cy="1257399"/>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19" name="îṣļîḑé-Rectangle 17"/>
            <p:cNvSpPr/>
            <p:nvPr/>
          </p:nvSpPr>
          <p:spPr>
            <a:xfrm rot="2700000">
              <a:off x="5297489" y="3878116"/>
              <a:ext cx="1225411" cy="336374"/>
            </a:xfrm>
            <a:prstGeom prst="rect">
              <a:avLst/>
            </a:prstGeom>
          </p:spPr>
          <p:txBody>
            <a:bodyPr wrap="none">
              <a:normAutofit/>
            </a:bodyPr>
            <a:lstStyle/>
            <a:p>
              <a:r>
                <a:rPr lang="zh-CN" altLang="en-US" sz="1200" b="1" dirty="0">
                  <a:solidFill>
                    <a:schemeClr val="bg1"/>
                  </a:solidFill>
                  <a:latin typeface="微软雅黑" charset="-122"/>
                  <a:ea typeface="微软雅黑" charset="-122"/>
                </a:rPr>
                <a:t>品质要求</a:t>
              </a:r>
            </a:p>
          </p:txBody>
        </p:sp>
        <p:sp>
          <p:nvSpPr>
            <p:cNvPr id="20" name="îṣļîḑé-Freeform: Shape 19"/>
            <p:cNvSpPr/>
            <p:nvPr/>
          </p:nvSpPr>
          <p:spPr bwMode="auto">
            <a:xfrm>
              <a:off x="5895337" y="2659621"/>
              <a:ext cx="1207633" cy="1239150"/>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21" name="îṣļîḑé-Rectangle 20"/>
            <p:cNvSpPr/>
            <p:nvPr/>
          </p:nvSpPr>
          <p:spPr>
            <a:xfrm rot="18900000">
              <a:off x="5947299" y="3005327"/>
              <a:ext cx="1361340" cy="336374"/>
            </a:xfrm>
            <a:prstGeom prst="rect">
              <a:avLst/>
            </a:prstGeom>
          </p:spPr>
          <p:txBody>
            <a:bodyPr wrap="none">
              <a:normAutofit/>
            </a:bodyPr>
            <a:lstStyle/>
            <a:p>
              <a:r>
                <a:rPr lang="zh-CN" altLang="en-US" sz="1200" b="1" dirty="0">
                  <a:solidFill>
                    <a:schemeClr val="bg1"/>
                  </a:solidFill>
                  <a:latin typeface="微软雅黑" charset="-122"/>
                  <a:ea typeface="微软雅黑" charset="-122"/>
                </a:rPr>
                <a:t>品质要求</a:t>
              </a:r>
            </a:p>
          </p:txBody>
        </p:sp>
        <p:sp>
          <p:nvSpPr>
            <p:cNvPr id="22" name="îṣļîḑé-Freeform: Shape 22"/>
            <p:cNvSpPr/>
            <p:nvPr/>
          </p:nvSpPr>
          <p:spPr bwMode="auto">
            <a:xfrm>
              <a:off x="5301477" y="1891580"/>
              <a:ext cx="1207634" cy="1247446"/>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23" name="îṣļîḑé-Rectangle 23"/>
            <p:cNvSpPr/>
            <p:nvPr/>
          </p:nvSpPr>
          <p:spPr>
            <a:xfrm rot="2700000">
              <a:off x="5320578" y="2281049"/>
              <a:ext cx="1081525" cy="336374"/>
            </a:xfrm>
            <a:prstGeom prst="rect">
              <a:avLst/>
            </a:prstGeom>
          </p:spPr>
          <p:txBody>
            <a:bodyPr wrap="none">
              <a:normAutofit/>
            </a:bodyPr>
            <a:lstStyle/>
            <a:p>
              <a:r>
                <a:rPr lang="zh-CN" altLang="en-US" sz="1200" b="1" dirty="0">
                  <a:solidFill>
                    <a:schemeClr val="bg1"/>
                  </a:solidFill>
                  <a:latin typeface="微软雅黑" charset="-122"/>
                  <a:ea typeface="微软雅黑" charset="-122"/>
                </a:rPr>
                <a:t>品质要求</a:t>
              </a:r>
            </a:p>
          </p:txBody>
        </p:sp>
      </p:grpSp>
      <p:sp>
        <p:nvSpPr>
          <p:cNvPr id="26" name="矩形 25"/>
          <p:cNvSpPr/>
          <p:nvPr/>
        </p:nvSpPr>
        <p:spPr>
          <a:xfrm>
            <a:off x="2458253" y="2333586"/>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02</a:t>
            </a:r>
          </a:p>
        </p:txBody>
      </p:sp>
      <p:sp>
        <p:nvSpPr>
          <p:cNvPr id="29" name="矩形 28"/>
          <p:cNvSpPr/>
          <p:nvPr/>
        </p:nvSpPr>
        <p:spPr>
          <a:xfrm>
            <a:off x="2447494" y="4082664"/>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04</a:t>
            </a:r>
          </a:p>
        </p:txBody>
      </p:sp>
      <p:sp>
        <p:nvSpPr>
          <p:cNvPr id="32" name="矩形 31"/>
          <p:cNvSpPr/>
          <p:nvPr/>
        </p:nvSpPr>
        <p:spPr>
          <a:xfrm>
            <a:off x="7517455" y="1790227"/>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01</a:t>
            </a:r>
          </a:p>
        </p:txBody>
      </p:sp>
      <p:sp>
        <p:nvSpPr>
          <p:cNvPr id="35" name="矩形 34"/>
          <p:cNvSpPr/>
          <p:nvPr/>
        </p:nvSpPr>
        <p:spPr>
          <a:xfrm>
            <a:off x="7495940" y="3334118"/>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03</a:t>
            </a:r>
          </a:p>
        </p:txBody>
      </p:sp>
      <p:sp>
        <p:nvSpPr>
          <p:cNvPr id="33" name="矩形 32"/>
          <p:cNvSpPr/>
          <p:nvPr/>
        </p:nvSpPr>
        <p:spPr>
          <a:xfrm flipH="1">
            <a:off x="7347151" y="2201015"/>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关心公司发展和员工状况</a:t>
            </a:r>
          </a:p>
        </p:txBody>
      </p:sp>
      <p:sp>
        <p:nvSpPr>
          <p:cNvPr id="36" name="矩形 35"/>
          <p:cNvSpPr/>
          <p:nvPr/>
        </p:nvSpPr>
        <p:spPr>
          <a:xfrm flipH="1">
            <a:off x="2411180" y="4515701"/>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善于抓住促使公司发展的机遇</a:t>
            </a:r>
          </a:p>
        </p:txBody>
      </p:sp>
      <p:sp>
        <p:nvSpPr>
          <p:cNvPr id="37" name="矩形 36"/>
          <p:cNvSpPr/>
          <p:nvPr/>
        </p:nvSpPr>
        <p:spPr>
          <a:xfrm flipH="1">
            <a:off x="7339980" y="3646126"/>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能向员工准确表达在公司内部人人平等和遵守制度的必要性</a:t>
            </a:r>
          </a:p>
        </p:txBody>
      </p:sp>
      <p:sp>
        <p:nvSpPr>
          <p:cNvPr id="38" name="矩形 37"/>
          <p:cNvSpPr/>
          <p:nvPr/>
        </p:nvSpPr>
        <p:spPr>
          <a:xfrm flipH="1">
            <a:off x="2317948" y="2905636"/>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明确公司目标</a:t>
            </a:r>
            <a:endParaRPr lang="en-US" altLang="zh-CN" sz="1200" b="1" dirty="0">
              <a:solidFill>
                <a:schemeClr val="tx1">
                  <a:lumMod val="75000"/>
                  <a:lumOff val="25000"/>
                </a:schemeClr>
              </a:solidFill>
              <a:latin typeface="微软雅黑" charset="-122"/>
              <a:ea typeface="微软雅黑" charset="-122"/>
            </a:endParaRPr>
          </a:p>
          <a:p>
            <a:pPr algn="ctr">
              <a:lnSpc>
                <a:spcPct val="125000"/>
              </a:lnSpc>
            </a:pPr>
            <a:r>
              <a:rPr lang="zh-CN" altLang="en-US" sz="1200" b="1" dirty="0">
                <a:solidFill>
                  <a:schemeClr val="tx1">
                    <a:lumMod val="75000"/>
                    <a:lumOff val="25000"/>
                  </a:schemeClr>
                </a:solidFill>
                <a:latin typeface="微软雅黑" charset="-122"/>
                <a:ea typeface="微软雅黑" charset="-122"/>
              </a:rPr>
              <a:t>及时、准确传达给员工</a:t>
            </a:r>
          </a:p>
        </p:txBody>
      </p:sp>
      <p:sp>
        <p:nvSpPr>
          <p:cNvPr id="34" name="îṣļîḑé-Freeform: Shape 19"/>
          <p:cNvSpPr/>
          <p:nvPr/>
        </p:nvSpPr>
        <p:spPr bwMode="auto">
          <a:xfrm>
            <a:off x="5718063" y="2455385"/>
            <a:ext cx="1207633" cy="1094815"/>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a:effectLst/>
        </p:spPr>
        <p:txBody>
          <a:bodyPr anchor="ctr"/>
          <a:lstStyle/>
          <a:p>
            <a:pPr algn="ctr"/>
            <a:endParaRPr>
              <a:latin typeface="微软雅黑" charset="-122"/>
              <a:ea typeface="微软雅黑" charset="-122"/>
            </a:endParaRPr>
          </a:p>
        </p:txBody>
      </p:sp>
      <p:sp>
        <p:nvSpPr>
          <p:cNvPr id="41" name="矩形 40"/>
          <p:cNvSpPr/>
          <p:nvPr/>
        </p:nvSpPr>
        <p:spPr>
          <a:xfrm>
            <a:off x="7505381" y="4848250"/>
            <a:ext cx="2050552" cy="44723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00" b="1" dirty="0">
                <a:solidFill>
                  <a:schemeClr val="tx1">
                    <a:lumMod val="75000"/>
                    <a:lumOff val="25000"/>
                  </a:schemeClr>
                </a:solidFill>
                <a:latin typeface="微软雅黑" charset="-122"/>
                <a:ea typeface="微软雅黑" charset="-122"/>
              </a:rPr>
              <a:t>05</a:t>
            </a:r>
          </a:p>
        </p:txBody>
      </p:sp>
      <p:sp>
        <p:nvSpPr>
          <p:cNvPr id="48" name="矩形 47"/>
          <p:cNvSpPr/>
          <p:nvPr/>
        </p:nvSpPr>
        <p:spPr>
          <a:xfrm flipH="1">
            <a:off x="7469067" y="5281287"/>
            <a:ext cx="2330932" cy="49859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zh-CN" altLang="en-US" sz="1200" b="1" dirty="0">
                <a:solidFill>
                  <a:schemeClr val="tx1">
                    <a:lumMod val="75000"/>
                    <a:lumOff val="25000"/>
                  </a:schemeClr>
                </a:solidFill>
                <a:latin typeface="微软雅黑" charset="-122"/>
                <a:ea typeface="微软雅黑" charset="-122"/>
              </a:rPr>
              <a:t>能和公司一起承担风险</a:t>
            </a:r>
          </a:p>
        </p:txBody>
      </p:sp>
      <p:sp>
        <p:nvSpPr>
          <p:cNvPr id="53" name="îṣļîḑé-Rectangle 20"/>
          <p:cNvSpPr/>
          <p:nvPr/>
        </p:nvSpPr>
        <p:spPr>
          <a:xfrm rot="18900000">
            <a:off x="5780787" y="2685515"/>
            <a:ext cx="1361340" cy="297193"/>
          </a:xfrm>
          <a:prstGeom prst="rect">
            <a:avLst/>
          </a:prstGeom>
        </p:spPr>
        <p:txBody>
          <a:bodyPr wrap="none">
            <a:normAutofit/>
          </a:bodyPr>
          <a:lstStyle/>
          <a:p>
            <a:r>
              <a:rPr lang="zh-CN" altLang="en-US" sz="1200" b="1" dirty="0">
                <a:solidFill>
                  <a:schemeClr val="bg1"/>
                </a:solidFill>
                <a:latin typeface="微软雅黑" charset="-122"/>
                <a:ea typeface="微软雅黑" charset="-122"/>
              </a:rPr>
              <a:t>品质要求</a:t>
            </a:r>
          </a:p>
        </p:txBody>
      </p:sp>
      <p:sp>
        <p:nvSpPr>
          <p:cNvPr id="54" name="TextBox 53"/>
          <p:cNvSpPr txBox="1"/>
          <p:nvPr/>
        </p:nvSpPr>
        <p:spPr>
          <a:xfrm>
            <a:off x="5346558" y="1118795"/>
            <a:ext cx="2366675"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身教重于言教</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280" y="294005"/>
            <a:ext cx="3944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优秀班组长能力要求</a:t>
            </a:r>
          </a:p>
        </p:txBody>
      </p:sp>
      <p:grpSp>
        <p:nvGrpSpPr>
          <p:cNvPr id="2" name="Group 180"/>
          <p:cNvGrpSpPr/>
          <p:nvPr/>
        </p:nvGrpSpPr>
        <p:grpSpPr>
          <a:xfrm>
            <a:off x="4598227" y="3826327"/>
            <a:ext cx="2420163" cy="2009141"/>
            <a:chOff x="914400" y="3061139"/>
            <a:chExt cx="2182197" cy="1811491"/>
          </a:xfrm>
        </p:grpSpPr>
        <p:sp>
          <p:nvSpPr>
            <p:cNvPr id="6" name="Freeform 18"/>
            <p:cNvSpPr/>
            <p:nvPr/>
          </p:nvSpPr>
          <p:spPr bwMode="auto">
            <a:xfrm>
              <a:off x="937330" y="3909559"/>
              <a:ext cx="2094298" cy="963071"/>
            </a:xfrm>
            <a:custGeom>
              <a:avLst/>
              <a:gdLst/>
              <a:ahLst/>
              <a:cxnLst>
                <a:cxn ang="0">
                  <a:pos x="0" y="152"/>
                </a:cxn>
                <a:cxn ang="0">
                  <a:pos x="707" y="0"/>
                </a:cxn>
                <a:cxn ang="0">
                  <a:pos x="1096" y="302"/>
                </a:cxn>
                <a:cxn ang="0">
                  <a:pos x="290" y="504"/>
                </a:cxn>
                <a:cxn ang="0">
                  <a:pos x="0" y="152"/>
                </a:cxn>
              </a:cxnLst>
              <a:rect l="0" t="0" r="r" b="b"/>
              <a:pathLst>
                <a:path w="1096" h="504">
                  <a:moveTo>
                    <a:pt x="0" y="152"/>
                  </a:moveTo>
                  <a:lnTo>
                    <a:pt x="707" y="0"/>
                  </a:lnTo>
                  <a:lnTo>
                    <a:pt x="1096" y="302"/>
                  </a:lnTo>
                  <a:lnTo>
                    <a:pt x="290" y="504"/>
                  </a:lnTo>
                  <a:lnTo>
                    <a:pt x="0" y="152"/>
                  </a:lnTo>
                  <a:close/>
                </a:path>
              </a:pathLst>
            </a:custGeom>
            <a:solidFill>
              <a:schemeClr val="tx1"/>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9" name="Freeform 19"/>
            <p:cNvSpPr/>
            <p:nvPr/>
          </p:nvSpPr>
          <p:spPr bwMode="auto">
            <a:xfrm>
              <a:off x="2288305" y="3061139"/>
              <a:ext cx="808292" cy="1425498"/>
            </a:xfrm>
            <a:custGeom>
              <a:avLst/>
              <a:gdLst/>
              <a:ahLst/>
              <a:cxnLst>
                <a:cxn ang="0">
                  <a:pos x="0" y="0"/>
                </a:cxn>
                <a:cxn ang="0">
                  <a:pos x="423" y="255"/>
                </a:cxn>
                <a:cxn ang="0">
                  <a:pos x="394" y="744"/>
                </a:cxn>
                <a:cxn ang="0">
                  <a:pos x="389" y="746"/>
                </a:cxn>
                <a:cxn ang="0">
                  <a:pos x="0" y="444"/>
                </a:cxn>
                <a:cxn ang="0">
                  <a:pos x="0" y="0"/>
                </a:cxn>
              </a:cxnLst>
              <a:rect l="0" t="0" r="r" b="b"/>
              <a:pathLst>
                <a:path w="423" h="746">
                  <a:moveTo>
                    <a:pt x="0" y="0"/>
                  </a:moveTo>
                  <a:lnTo>
                    <a:pt x="423" y="255"/>
                  </a:lnTo>
                  <a:lnTo>
                    <a:pt x="394" y="744"/>
                  </a:lnTo>
                  <a:lnTo>
                    <a:pt x="389" y="746"/>
                  </a:lnTo>
                  <a:lnTo>
                    <a:pt x="0" y="444"/>
                  </a:lnTo>
                  <a:lnTo>
                    <a:pt x="0" y="0"/>
                  </a:lnTo>
                  <a:close/>
                </a:path>
              </a:pathLst>
            </a:custGeom>
            <a:solidFill>
              <a:schemeClr val="tx1">
                <a:lumMod val="50000"/>
                <a:lumOff val="50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0" name="Freeform 20"/>
            <p:cNvSpPr/>
            <p:nvPr/>
          </p:nvSpPr>
          <p:spPr bwMode="auto">
            <a:xfrm>
              <a:off x="914400" y="3061139"/>
              <a:ext cx="1373906" cy="1138870"/>
            </a:xfrm>
            <a:custGeom>
              <a:avLst/>
              <a:gdLst/>
              <a:ahLst/>
              <a:cxnLst>
                <a:cxn ang="0">
                  <a:pos x="719" y="0"/>
                </a:cxn>
                <a:cxn ang="0">
                  <a:pos x="719" y="444"/>
                </a:cxn>
                <a:cxn ang="0">
                  <a:pos x="12" y="596"/>
                </a:cxn>
                <a:cxn ang="0">
                  <a:pos x="0" y="118"/>
                </a:cxn>
                <a:cxn ang="0">
                  <a:pos x="719" y="0"/>
                </a:cxn>
              </a:cxnLst>
              <a:rect l="0" t="0" r="r" b="b"/>
              <a:pathLst>
                <a:path w="719" h="596">
                  <a:moveTo>
                    <a:pt x="719" y="0"/>
                  </a:moveTo>
                  <a:lnTo>
                    <a:pt x="719" y="444"/>
                  </a:lnTo>
                  <a:lnTo>
                    <a:pt x="12" y="596"/>
                  </a:lnTo>
                  <a:lnTo>
                    <a:pt x="0" y="118"/>
                  </a:lnTo>
                  <a:lnTo>
                    <a:pt x="719" y="0"/>
                  </a:lnTo>
                  <a:close/>
                </a:path>
              </a:pathLst>
            </a:custGeom>
            <a:solidFill>
              <a:schemeClr val="tx2">
                <a:lumMod val="75000"/>
                <a:lumOff val="25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3" name="Group 211"/>
          <p:cNvGrpSpPr/>
          <p:nvPr/>
        </p:nvGrpSpPr>
        <p:grpSpPr>
          <a:xfrm>
            <a:off x="4078932" y="1601564"/>
            <a:ext cx="3718297" cy="3035624"/>
            <a:chOff x="2934848" y="1057173"/>
            <a:chExt cx="3352690" cy="2736990"/>
          </a:xfrm>
          <a:gradFill>
            <a:gsLst>
              <a:gs pos="17000">
                <a:srgbClr val="EEA98B">
                  <a:lumMod val="91000"/>
                </a:srgbClr>
              </a:gs>
              <a:gs pos="0">
                <a:srgbClr val="CE626A"/>
              </a:gs>
              <a:gs pos="32000">
                <a:srgbClr val="A43E6B"/>
              </a:gs>
              <a:gs pos="47000">
                <a:srgbClr val="462D43"/>
              </a:gs>
              <a:gs pos="66000">
                <a:srgbClr val="4756A4"/>
              </a:gs>
              <a:gs pos="89000">
                <a:srgbClr val="1B1D2D"/>
              </a:gs>
            </a:gsLst>
            <a:path path="circle">
              <a:fillToRect r="100000" b="100000"/>
            </a:path>
            <a:tileRect l="-100000" t="-100000"/>
          </a:gradFill>
        </p:grpSpPr>
        <p:grpSp>
          <p:nvGrpSpPr>
            <p:cNvPr id="4" name="Group 189"/>
            <p:cNvGrpSpPr/>
            <p:nvPr/>
          </p:nvGrpSpPr>
          <p:grpSpPr>
            <a:xfrm>
              <a:off x="4653082" y="1221946"/>
              <a:ext cx="395845" cy="464439"/>
              <a:chOff x="4913463" y="1279524"/>
              <a:chExt cx="395845" cy="464439"/>
            </a:xfrm>
            <a:grpFill/>
          </p:grpSpPr>
          <p:grpSp>
            <p:nvGrpSpPr>
              <p:cNvPr id="5" name="Group 149"/>
              <p:cNvGrpSpPr/>
              <p:nvPr/>
            </p:nvGrpSpPr>
            <p:grpSpPr>
              <a:xfrm>
                <a:off x="4913463" y="1279524"/>
                <a:ext cx="395845" cy="464439"/>
                <a:chOff x="4951413" y="1201738"/>
                <a:chExt cx="439738" cy="515938"/>
              </a:xfrm>
              <a:grpFill/>
            </p:grpSpPr>
            <p:sp>
              <p:nvSpPr>
                <p:cNvPr id="31" name="Oval 13"/>
                <p:cNvSpPr>
                  <a:spLocks noChangeArrowheads="1"/>
                </p:cNvSpPr>
                <p:nvPr/>
              </p:nvSpPr>
              <p:spPr bwMode="auto">
                <a:xfrm>
                  <a:off x="4951413" y="1201738"/>
                  <a:ext cx="439738" cy="4413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2" name="Freeform 14"/>
                <p:cNvSpPr/>
                <p:nvPr/>
              </p:nvSpPr>
              <p:spPr bwMode="auto">
                <a:xfrm>
                  <a:off x="5064125" y="1611313"/>
                  <a:ext cx="112713" cy="106363"/>
                </a:xfrm>
                <a:custGeom>
                  <a:avLst/>
                  <a:gdLst/>
                  <a:ahLst/>
                  <a:cxnLst>
                    <a:cxn ang="0">
                      <a:pos x="0" y="0"/>
                    </a:cxn>
                    <a:cxn ang="0">
                      <a:pos x="5" y="67"/>
                    </a:cxn>
                    <a:cxn ang="0">
                      <a:pos x="71" y="12"/>
                    </a:cxn>
                    <a:cxn ang="0">
                      <a:pos x="0" y="0"/>
                    </a:cxn>
                  </a:cxnLst>
                  <a:rect l="0" t="0" r="r" b="b"/>
                  <a:pathLst>
                    <a:path w="71" h="67">
                      <a:moveTo>
                        <a:pt x="0" y="0"/>
                      </a:moveTo>
                      <a:lnTo>
                        <a:pt x="5" y="67"/>
                      </a:lnTo>
                      <a:lnTo>
                        <a:pt x="71" y="12"/>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7" name="Group 148"/>
              <p:cNvGrpSpPr/>
              <p:nvPr/>
            </p:nvGrpSpPr>
            <p:grpSpPr>
              <a:xfrm>
                <a:off x="5042077" y="1345260"/>
                <a:ext cx="158960" cy="275805"/>
                <a:chOff x="5094288" y="1274763"/>
                <a:chExt cx="176586" cy="306387"/>
              </a:xfrm>
              <a:grpFill/>
            </p:grpSpPr>
            <p:sp>
              <p:nvSpPr>
                <p:cNvPr id="21" name="Freeform 15"/>
                <p:cNvSpPr/>
                <p:nvPr/>
              </p:nvSpPr>
              <p:spPr bwMode="auto">
                <a:xfrm>
                  <a:off x="5097463"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2" name="Freeform 16"/>
                <p:cNvSpPr/>
                <p:nvPr/>
              </p:nvSpPr>
              <p:spPr bwMode="auto">
                <a:xfrm>
                  <a:off x="5097463"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3" name="Rectangle 17"/>
                <p:cNvSpPr>
                  <a:spLocks noChangeArrowheads="1"/>
                </p:cNvSpPr>
                <p:nvPr/>
              </p:nvSpPr>
              <p:spPr bwMode="auto">
                <a:xfrm>
                  <a:off x="5094288" y="1303338"/>
                  <a:ext cx="61913" cy="57150"/>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4" name="Freeform 18"/>
                <p:cNvSpPr/>
                <p:nvPr/>
              </p:nvSpPr>
              <p:spPr bwMode="auto">
                <a:xfrm>
                  <a:off x="5114925" y="1546225"/>
                  <a:ext cx="20638" cy="34925"/>
                </a:xfrm>
                <a:custGeom>
                  <a:avLst/>
                  <a:gdLst/>
                  <a:ahLst/>
                  <a:cxnLst>
                    <a:cxn ang="0">
                      <a:pos x="0" y="5"/>
                    </a:cxn>
                    <a:cxn ang="0">
                      <a:pos x="6" y="21"/>
                    </a:cxn>
                    <a:cxn ang="0">
                      <a:pos x="17" y="6"/>
                    </a:cxn>
                    <a:cxn ang="0">
                      <a:pos x="0" y="5"/>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5" name="Freeform 19"/>
                <p:cNvSpPr/>
                <p:nvPr/>
              </p:nvSpPr>
              <p:spPr bwMode="auto">
                <a:xfrm>
                  <a:off x="5215311" y="1317625"/>
                  <a:ext cx="55563" cy="236538"/>
                </a:xfrm>
                <a:custGeom>
                  <a:avLst/>
                  <a:gdLst/>
                  <a:ahLst/>
                  <a:cxnLst>
                    <a:cxn ang="0">
                      <a:pos x="35" y="119"/>
                    </a:cxn>
                    <a:cxn ang="0">
                      <a:pos x="24" y="149"/>
                    </a:cxn>
                    <a:cxn ang="0">
                      <a:pos x="11" y="149"/>
                    </a:cxn>
                    <a:cxn ang="0">
                      <a:pos x="0" y="119"/>
                    </a:cxn>
                    <a:cxn ang="0">
                      <a:pos x="0" y="0"/>
                    </a:cxn>
                    <a:cxn ang="0">
                      <a:pos x="35" y="0"/>
                    </a:cxn>
                    <a:cxn ang="0">
                      <a:pos x="35" y="119"/>
                    </a:cxn>
                  </a:cxnLst>
                  <a:rect l="0" t="0" r="r" b="b"/>
                  <a:pathLst>
                    <a:path w="35" h="149">
                      <a:moveTo>
                        <a:pt x="35" y="119"/>
                      </a:moveTo>
                      <a:lnTo>
                        <a:pt x="24" y="149"/>
                      </a:lnTo>
                      <a:lnTo>
                        <a:pt x="11" y="149"/>
                      </a:lnTo>
                      <a:lnTo>
                        <a:pt x="0" y="119"/>
                      </a:lnTo>
                      <a:lnTo>
                        <a:pt x="0" y="0"/>
                      </a:lnTo>
                      <a:lnTo>
                        <a:pt x="35" y="0"/>
                      </a:lnTo>
                      <a:lnTo>
                        <a:pt x="35" y="119"/>
                      </a:ln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6" name="Freeform 20"/>
                <p:cNvSpPr/>
                <p:nvPr/>
              </p:nvSpPr>
              <p:spPr bwMode="auto">
                <a:xfrm>
                  <a:off x="5181600" y="1274763"/>
                  <a:ext cx="55563" cy="68263"/>
                </a:xfrm>
                <a:custGeom>
                  <a:avLst/>
                  <a:gdLst/>
                  <a:ahLst/>
                  <a:cxnLst>
                    <a:cxn ang="0">
                      <a:pos x="44" y="32"/>
                    </a:cxn>
                    <a:cxn ang="0">
                      <a:pos x="22" y="54"/>
                    </a:cxn>
                    <a:cxn ang="0">
                      <a:pos x="22" y="54"/>
                    </a:cxn>
                    <a:cxn ang="0">
                      <a:pos x="0" y="32"/>
                    </a:cxn>
                    <a:cxn ang="0">
                      <a:pos x="0" y="12"/>
                    </a:cxn>
                    <a:cxn ang="0">
                      <a:pos x="22" y="2"/>
                    </a:cxn>
                    <a:cxn ang="0">
                      <a:pos x="22" y="2"/>
                    </a:cxn>
                    <a:cxn ang="0">
                      <a:pos x="44" y="12"/>
                    </a:cxn>
                    <a:cxn ang="0">
                      <a:pos x="44" y="32"/>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7" name="Rectangle 21"/>
                <p:cNvSpPr>
                  <a:spLocks noChangeArrowheads="1"/>
                </p:cNvSpPr>
                <p:nvPr/>
              </p:nvSpPr>
              <p:spPr bwMode="auto">
                <a:xfrm>
                  <a:off x="5178425" y="1303338"/>
                  <a:ext cx="61913" cy="57150"/>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8" name="Freeform 22"/>
                <p:cNvSpPr/>
                <p:nvPr/>
              </p:nvSpPr>
              <p:spPr bwMode="auto">
                <a:xfrm>
                  <a:off x="5197475" y="1546225"/>
                  <a:ext cx="22225" cy="34925"/>
                </a:xfrm>
                <a:custGeom>
                  <a:avLst/>
                  <a:gdLst/>
                  <a:ahLst/>
                  <a:cxnLst>
                    <a:cxn ang="0">
                      <a:pos x="0" y="5"/>
                    </a:cxn>
                    <a:cxn ang="0">
                      <a:pos x="6" y="21"/>
                    </a:cxn>
                    <a:cxn ang="0">
                      <a:pos x="17" y="6"/>
                    </a:cxn>
                    <a:cxn ang="0">
                      <a:pos x="0" y="5"/>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9" name="Freeform 23"/>
                <p:cNvSpPr/>
                <p:nvPr/>
              </p:nvSpPr>
              <p:spPr bwMode="auto">
                <a:xfrm>
                  <a:off x="5233988" y="1312863"/>
                  <a:ext cx="19050" cy="120650"/>
                </a:xfrm>
                <a:custGeom>
                  <a:avLst/>
                  <a:gdLst/>
                  <a:ahLst/>
                  <a:cxnLst>
                    <a:cxn ang="0">
                      <a:pos x="1" y="1"/>
                    </a:cxn>
                    <a:cxn ang="0">
                      <a:pos x="14" y="11"/>
                    </a:cxn>
                    <a:cxn ang="0">
                      <a:pos x="14" y="89"/>
                    </a:cxn>
                    <a:cxn ang="0">
                      <a:pos x="10" y="95"/>
                    </a:cxn>
                    <a:cxn ang="0">
                      <a:pos x="10" y="33"/>
                    </a:cxn>
                    <a:cxn ang="0">
                      <a:pos x="5" y="26"/>
                    </a:cxn>
                    <a:cxn ang="0">
                      <a:pos x="0" y="0"/>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8" name="Group 179"/>
            <p:cNvGrpSpPr/>
            <p:nvPr/>
          </p:nvGrpSpPr>
          <p:grpSpPr>
            <a:xfrm>
              <a:off x="4069367" y="3008190"/>
              <a:ext cx="670221" cy="785973"/>
              <a:chOff x="4379002" y="3038673"/>
              <a:chExt cx="670221" cy="785973"/>
            </a:xfrm>
            <a:grpFill/>
          </p:grpSpPr>
          <p:grpSp>
            <p:nvGrpSpPr>
              <p:cNvPr id="11" name="Group 151"/>
              <p:cNvGrpSpPr/>
              <p:nvPr/>
            </p:nvGrpSpPr>
            <p:grpSpPr>
              <a:xfrm>
                <a:off x="4379002" y="3038673"/>
                <a:ext cx="670221" cy="785973"/>
                <a:chOff x="4357688" y="3155950"/>
                <a:chExt cx="744538" cy="873125"/>
              </a:xfrm>
              <a:grpFill/>
            </p:grpSpPr>
            <p:sp>
              <p:nvSpPr>
                <p:cNvPr id="42" name="Oval 24"/>
                <p:cNvSpPr>
                  <a:spLocks noChangeArrowheads="1"/>
                </p:cNvSpPr>
                <p:nvPr/>
              </p:nvSpPr>
              <p:spPr bwMode="auto">
                <a:xfrm>
                  <a:off x="4357688" y="3155950"/>
                  <a:ext cx="744538" cy="7461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3" name="Freeform 25"/>
                <p:cNvSpPr/>
                <p:nvPr/>
              </p:nvSpPr>
              <p:spPr bwMode="auto">
                <a:xfrm>
                  <a:off x="4546600" y="3851275"/>
                  <a:ext cx="192088" cy="177800"/>
                </a:xfrm>
                <a:custGeom>
                  <a:avLst/>
                  <a:gdLst/>
                  <a:ahLst/>
                  <a:cxnLst>
                    <a:cxn ang="0">
                      <a:pos x="0" y="0"/>
                    </a:cxn>
                    <a:cxn ang="0">
                      <a:pos x="10" y="112"/>
                    </a:cxn>
                    <a:cxn ang="0">
                      <a:pos x="121" y="19"/>
                    </a:cxn>
                    <a:cxn ang="0">
                      <a:pos x="0" y="0"/>
                    </a:cxn>
                  </a:cxnLst>
                  <a:rect l="0" t="0" r="r" b="b"/>
                  <a:pathLst>
                    <a:path w="121" h="112">
                      <a:moveTo>
                        <a:pt x="0" y="0"/>
                      </a:moveTo>
                      <a:lnTo>
                        <a:pt x="10" y="112"/>
                      </a:lnTo>
                      <a:lnTo>
                        <a:pt x="121" y="19"/>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12" name="Group 152"/>
              <p:cNvGrpSpPr/>
              <p:nvPr/>
            </p:nvGrpSpPr>
            <p:grpSpPr>
              <a:xfrm>
                <a:off x="4486179" y="3178719"/>
                <a:ext cx="484446" cy="368694"/>
                <a:chOff x="4476750" y="3311525"/>
                <a:chExt cx="538163" cy="409576"/>
              </a:xfrm>
              <a:grpFill/>
            </p:grpSpPr>
            <p:sp>
              <p:nvSpPr>
                <p:cNvPr id="36" name="Freeform 50"/>
                <p:cNvSpPr/>
                <p:nvPr/>
              </p:nvSpPr>
              <p:spPr bwMode="auto">
                <a:xfrm>
                  <a:off x="4476750" y="3311525"/>
                  <a:ext cx="517525" cy="231775"/>
                </a:xfrm>
                <a:custGeom>
                  <a:avLst/>
                  <a:gdLst/>
                  <a:ahLst/>
                  <a:cxnLst>
                    <a:cxn ang="0">
                      <a:pos x="161" y="146"/>
                    </a:cxn>
                    <a:cxn ang="0">
                      <a:pos x="0" y="74"/>
                    </a:cxn>
                    <a:cxn ang="0">
                      <a:pos x="166" y="0"/>
                    </a:cxn>
                    <a:cxn ang="0">
                      <a:pos x="326" y="71"/>
                    </a:cxn>
                    <a:cxn ang="0">
                      <a:pos x="161" y="146"/>
                    </a:cxn>
                  </a:cxnLst>
                  <a:rect l="0" t="0" r="r" b="b"/>
                  <a:pathLst>
                    <a:path w="326" h="146">
                      <a:moveTo>
                        <a:pt x="161" y="146"/>
                      </a:moveTo>
                      <a:lnTo>
                        <a:pt x="0" y="74"/>
                      </a:lnTo>
                      <a:lnTo>
                        <a:pt x="166" y="0"/>
                      </a:lnTo>
                      <a:lnTo>
                        <a:pt x="326" y="71"/>
                      </a:lnTo>
                      <a:lnTo>
                        <a:pt x="161" y="146"/>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7" name="Rectangle 51"/>
                <p:cNvSpPr>
                  <a:spLocks noChangeArrowheads="1"/>
                </p:cNvSpPr>
                <p:nvPr/>
              </p:nvSpPr>
              <p:spPr bwMode="auto">
                <a:xfrm>
                  <a:off x="4972050" y="3421063"/>
                  <a:ext cx="17463" cy="171450"/>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8" name="Oval 52"/>
                <p:cNvSpPr>
                  <a:spLocks noChangeArrowheads="1"/>
                </p:cNvSpPr>
                <p:nvPr/>
              </p:nvSpPr>
              <p:spPr bwMode="auto">
                <a:xfrm>
                  <a:off x="4954588" y="3571875"/>
                  <a:ext cx="52388" cy="5238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39" name="Freeform 53"/>
                <p:cNvSpPr/>
                <p:nvPr/>
              </p:nvSpPr>
              <p:spPr bwMode="auto">
                <a:xfrm>
                  <a:off x="4948238" y="3600450"/>
                  <a:ext cx="38100" cy="112713"/>
                </a:xfrm>
                <a:custGeom>
                  <a:avLst/>
                  <a:gdLst/>
                  <a:ahLst/>
                  <a:cxnLst>
                    <a:cxn ang="0">
                      <a:pos x="16" y="5"/>
                    </a:cxn>
                    <a:cxn ang="0">
                      <a:pos x="7" y="90"/>
                    </a:cxn>
                    <a:cxn ang="0">
                      <a:pos x="30" y="90"/>
                    </a:cxn>
                    <a:cxn ang="0">
                      <a:pos x="30" y="0"/>
                    </a:cxn>
                    <a:cxn ang="0">
                      <a:pos x="16" y="5"/>
                    </a:cxn>
                  </a:cxnLst>
                  <a:rect l="0" t="0" r="r" b="b"/>
                  <a:pathLst>
                    <a:path w="30" h="90">
                      <a:moveTo>
                        <a:pt x="16" y="5"/>
                      </a:moveTo>
                      <a:cubicBezTo>
                        <a:pt x="16" y="5"/>
                        <a:pt x="0" y="38"/>
                        <a:pt x="7" y="90"/>
                      </a:cubicBezTo>
                      <a:cubicBezTo>
                        <a:pt x="30" y="90"/>
                        <a:pt x="30" y="90"/>
                        <a:pt x="30" y="90"/>
                      </a:cubicBezTo>
                      <a:cubicBezTo>
                        <a:pt x="30" y="0"/>
                        <a:pt x="30" y="0"/>
                        <a:pt x="30" y="0"/>
                      </a:cubicBezTo>
                      <a:cubicBezTo>
                        <a:pt x="30" y="0"/>
                        <a:pt x="16" y="7"/>
                        <a:pt x="16"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0" name="Freeform 54"/>
                <p:cNvSpPr/>
                <p:nvPr/>
              </p:nvSpPr>
              <p:spPr bwMode="auto">
                <a:xfrm>
                  <a:off x="4976813" y="3600450"/>
                  <a:ext cx="38100" cy="112713"/>
                </a:xfrm>
                <a:custGeom>
                  <a:avLst/>
                  <a:gdLst/>
                  <a:ahLst/>
                  <a:cxnLst>
                    <a:cxn ang="0">
                      <a:pos x="14" y="5"/>
                    </a:cxn>
                    <a:cxn ang="0">
                      <a:pos x="23" y="90"/>
                    </a:cxn>
                    <a:cxn ang="0">
                      <a:pos x="0" y="90"/>
                    </a:cxn>
                    <a:cxn ang="0">
                      <a:pos x="0" y="0"/>
                    </a:cxn>
                    <a:cxn ang="0">
                      <a:pos x="14" y="5"/>
                    </a:cxn>
                  </a:cxnLst>
                  <a:rect l="0" t="0" r="r" b="b"/>
                  <a:pathLst>
                    <a:path w="30" h="90">
                      <a:moveTo>
                        <a:pt x="14" y="5"/>
                      </a:moveTo>
                      <a:cubicBezTo>
                        <a:pt x="14" y="5"/>
                        <a:pt x="30" y="38"/>
                        <a:pt x="23" y="90"/>
                      </a:cubicBezTo>
                      <a:cubicBezTo>
                        <a:pt x="0" y="90"/>
                        <a:pt x="0" y="90"/>
                        <a:pt x="0" y="90"/>
                      </a:cubicBezTo>
                      <a:cubicBezTo>
                        <a:pt x="0" y="0"/>
                        <a:pt x="0" y="0"/>
                        <a:pt x="0" y="0"/>
                      </a:cubicBezTo>
                      <a:cubicBezTo>
                        <a:pt x="0" y="0"/>
                        <a:pt x="14" y="7"/>
                        <a:pt x="14" y="5"/>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41" name="Freeform 55"/>
                <p:cNvSpPr/>
                <p:nvPr/>
              </p:nvSpPr>
              <p:spPr bwMode="auto">
                <a:xfrm>
                  <a:off x="4579938" y="3497263"/>
                  <a:ext cx="298450" cy="223838"/>
                </a:xfrm>
                <a:custGeom>
                  <a:avLst/>
                  <a:gdLst/>
                  <a:ahLst/>
                  <a:cxnLst>
                    <a:cxn ang="0">
                      <a:pos x="236" y="0"/>
                    </a:cxn>
                    <a:cxn ang="0">
                      <a:pos x="118" y="56"/>
                    </a:cxn>
                    <a:cxn ang="0">
                      <a:pos x="0" y="0"/>
                    </a:cxn>
                    <a:cxn ang="0">
                      <a:pos x="0" y="136"/>
                    </a:cxn>
                    <a:cxn ang="0">
                      <a:pos x="115" y="177"/>
                    </a:cxn>
                    <a:cxn ang="0">
                      <a:pos x="115" y="177"/>
                    </a:cxn>
                    <a:cxn ang="0">
                      <a:pos x="118" y="177"/>
                    </a:cxn>
                    <a:cxn ang="0">
                      <a:pos x="121" y="177"/>
                    </a:cxn>
                    <a:cxn ang="0">
                      <a:pos x="121" y="177"/>
                    </a:cxn>
                    <a:cxn ang="0">
                      <a:pos x="236" y="136"/>
                    </a:cxn>
                    <a:cxn ang="0">
                      <a:pos x="236" y="0"/>
                    </a:cxn>
                  </a:cxnLst>
                  <a:rect l="0" t="0" r="r" b="b"/>
                  <a:pathLst>
                    <a:path w="236" h="177">
                      <a:moveTo>
                        <a:pt x="236" y="0"/>
                      </a:moveTo>
                      <a:cubicBezTo>
                        <a:pt x="236" y="1"/>
                        <a:pt x="137" y="47"/>
                        <a:pt x="118" y="56"/>
                      </a:cubicBezTo>
                      <a:cubicBezTo>
                        <a:pt x="99" y="47"/>
                        <a:pt x="0" y="1"/>
                        <a:pt x="0" y="0"/>
                      </a:cubicBezTo>
                      <a:cubicBezTo>
                        <a:pt x="0" y="136"/>
                        <a:pt x="0" y="136"/>
                        <a:pt x="0" y="136"/>
                      </a:cubicBezTo>
                      <a:cubicBezTo>
                        <a:pt x="32" y="170"/>
                        <a:pt x="95" y="176"/>
                        <a:pt x="115" y="177"/>
                      </a:cubicBezTo>
                      <a:cubicBezTo>
                        <a:pt x="115" y="177"/>
                        <a:pt x="115" y="177"/>
                        <a:pt x="115" y="177"/>
                      </a:cubicBezTo>
                      <a:cubicBezTo>
                        <a:pt x="115" y="177"/>
                        <a:pt x="116" y="177"/>
                        <a:pt x="118" y="177"/>
                      </a:cubicBezTo>
                      <a:cubicBezTo>
                        <a:pt x="120" y="177"/>
                        <a:pt x="121" y="177"/>
                        <a:pt x="121" y="177"/>
                      </a:cubicBezTo>
                      <a:cubicBezTo>
                        <a:pt x="121" y="177"/>
                        <a:pt x="121" y="177"/>
                        <a:pt x="121" y="177"/>
                      </a:cubicBezTo>
                      <a:cubicBezTo>
                        <a:pt x="141" y="176"/>
                        <a:pt x="204" y="170"/>
                        <a:pt x="236" y="136"/>
                      </a:cubicBezTo>
                      <a:lnTo>
                        <a:pt x="23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13" name="Group 180"/>
            <p:cNvGrpSpPr/>
            <p:nvPr/>
          </p:nvGrpSpPr>
          <p:grpSpPr>
            <a:xfrm>
              <a:off x="4830009" y="3066085"/>
              <a:ext cx="438716" cy="508547"/>
              <a:chOff x="5217849" y="2905765"/>
              <a:chExt cx="438716" cy="508547"/>
            </a:xfrm>
            <a:grpFill/>
          </p:grpSpPr>
          <p:grpSp>
            <p:nvGrpSpPr>
              <p:cNvPr id="14" name="Group 150"/>
              <p:cNvGrpSpPr/>
              <p:nvPr/>
            </p:nvGrpSpPr>
            <p:grpSpPr>
              <a:xfrm>
                <a:off x="5217849" y="2905765"/>
                <a:ext cx="438716" cy="508547"/>
                <a:chOff x="5289550" y="3008313"/>
                <a:chExt cx="487363" cy="564939"/>
              </a:xfrm>
              <a:grpFill/>
            </p:grpSpPr>
            <p:sp>
              <p:nvSpPr>
                <p:cNvPr id="15" name="Oval 26"/>
                <p:cNvSpPr>
                  <a:spLocks noChangeArrowheads="1"/>
                </p:cNvSpPr>
                <p:nvPr/>
              </p:nvSpPr>
              <p:spPr bwMode="auto">
                <a:xfrm>
                  <a:off x="5289550" y="3008313"/>
                  <a:ext cx="487363" cy="48577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6" name="Freeform 27"/>
                <p:cNvSpPr/>
                <p:nvPr/>
              </p:nvSpPr>
              <p:spPr bwMode="auto">
                <a:xfrm>
                  <a:off x="5413375" y="3457364"/>
                  <a:ext cx="125413" cy="115888"/>
                </a:xfrm>
                <a:custGeom>
                  <a:avLst/>
                  <a:gdLst/>
                  <a:ahLst/>
                  <a:cxnLst>
                    <a:cxn ang="0">
                      <a:pos x="0" y="0"/>
                    </a:cxn>
                    <a:cxn ang="0">
                      <a:pos x="6" y="73"/>
                    </a:cxn>
                    <a:cxn ang="0">
                      <a:pos x="79" y="12"/>
                    </a:cxn>
                    <a:cxn ang="0">
                      <a:pos x="0" y="0"/>
                    </a:cxn>
                  </a:cxnLst>
                  <a:rect l="0" t="0" r="r" b="b"/>
                  <a:pathLst>
                    <a:path w="79" h="73">
                      <a:moveTo>
                        <a:pt x="0" y="0"/>
                      </a:moveTo>
                      <a:lnTo>
                        <a:pt x="6" y="73"/>
                      </a:lnTo>
                      <a:lnTo>
                        <a:pt x="79" y="12"/>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7" name="Freeform 56"/>
              <p:cNvSpPr>
                <a:spLocks noEditPoints="1"/>
              </p:cNvSpPr>
              <p:nvPr/>
            </p:nvSpPr>
            <p:spPr bwMode="auto">
              <a:xfrm>
                <a:off x="5313595" y="2975796"/>
                <a:ext cx="260086" cy="264373"/>
              </a:xfrm>
              <a:custGeom>
                <a:avLst/>
                <a:gdLst/>
                <a:ahLst/>
                <a:cxnLst>
                  <a:cxn ang="0">
                    <a:pos x="147" y="112"/>
                  </a:cxn>
                  <a:cxn ang="0">
                    <a:pos x="141" y="98"/>
                  </a:cxn>
                  <a:cxn ang="0">
                    <a:pos x="141" y="44"/>
                  </a:cxn>
                  <a:cxn ang="0">
                    <a:pos x="147" y="37"/>
                  </a:cxn>
                  <a:cxn ang="0">
                    <a:pos x="148" y="37"/>
                  </a:cxn>
                  <a:cxn ang="0">
                    <a:pos x="148" y="13"/>
                  </a:cxn>
                  <a:cxn ang="0">
                    <a:pos x="147" y="13"/>
                  </a:cxn>
                  <a:cxn ang="0">
                    <a:pos x="147" y="12"/>
                  </a:cxn>
                  <a:cxn ang="0">
                    <a:pos x="114" y="0"/>
                  </a:cxn>
                  <a:cxn ang="0">
                    <a:pos x="81" y="12"/>
                  </a:cxn>
                  <a:cxn ang="0">
                    <a:pos x="81" y="13"/>
                  </a:cxn>
                  <a:cxn ang="0">
                    <a:pos x="80" y="13"/>
                  </a:cxn>
                  <a:cxn ang="0">
                    <a:pos x="80" y="37"/>
                  </a:cxn>
                  <a:cxn ang="0">
                    <a:pos x="81" y="37"/>
                  </a:cxn>
                  <a:cxn ang="0">
                    <a:pos x="91" y="44"/>
                  </a:cxn>
                  <a:cxn ang="0">
                    <a:pos x="91" y="98"/>
                  </a:cxn>
                  <a:cxn ang="0">
                    <a:pos x="83" y="112"/>
                  </a:cxn>
                  <a:cxn ang="0">
                    <a:pos x="31" y="212"/>
                  </a:cxn>
                  <a:cxn ang="0">
                    <a:pos x="115" y="230"/>
                  </a:cxn>
                  <a:cxn ang="0">
                    <a:pos x="198" y="212"/>
                  </a:cxn>
                  <a:cxn ang="0">
                    <a:pos x="147" y="112"/>
                  </a:cxn>
                  <a:cxn ang="0">
                    <a:pos x="145" y="213"/>
                  </a:cxn>
                  <a:cxn ang="0">
                    <a:pos x="182" y="187"/>
                  </a:cxn>
                  <a:cxn ang="0">
                    <a:pos x="150" y="134"/>
                  </a:cxn>
                  <a:cxn ang="0">
                    <a:pos x="193" y="190"/>
                  </a:cxn>
                  <a:cxn ang="0">
                    <a:pos x="145" y="213"/>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3"/>
                      <a:pt x="147" y="13"/>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18" name="Group 182"/>
            <p:cNvGrpSpPr/>
            <p:nvPr/>
          </p:nvGrpSpPr>
          <p:grpSpPr>
            <a:xfrm>
              <a:off x="4677609" y="2445889"/>
              <a:ext cx="530175" cy="620204"/>
              <a:chOff x="4974912" y="2319866"/>
              <a:chExt cx="530175" cy="620204"/>
            </a:xfrm>
            <a:grpFill/>
          </p:grpSpPr>
          <p:grpSp>
            <p:nvGrpSpPr>
              <p:cNvPr id="19" name="Group 144"/>
              <p:cNvGrpSpPr/>
              <p:nvPr/>
            </p:nvGrpSpPr>
            <p:grpSpPr>
              <a:xfrm>
                <a:off x="4974912" y="2319866"/>
                <a:ext cx="530175" cy="620204"/>
                <a:chOff x="5019675" y="2357438"/>
                <a:chExt cx="588963" cy="688975"/>
              </a:xfrm>
              <a:grpFill/>
            </p:grpSpPr>
            <p:sp>
              <p:nvSpPr>
                <p:cNvPr id="54" name="Oval 28"/>
                <p:cNvSpPr>
                  <a:spLocks noChangeArrowheads="1"/>
                </p:cNvSpPr>
                <p:nvPr/>
              </p:nvSpPr>
              <p:spPr bwMode="auto">
                <a:xfrm>
                  <a:off x="5019675" y="2357438"/>
                  <a:ext cx="588963" cy="588963"/>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55" name="Freeform 29"/>
                <p:cNvSpPr/>
                <p:nvPr/>
              </p:nvSpPr>
              <p:spPr bwMode="auto">
                <a:xfrm>
                  <a:off x="5168900" y="2905125"/>
                  <a:ext cx="152400" cy="141288"/>
                </a:xfrm>
                <a:custGeom>
                  <a:avLst/>
                  <a:gdLst/>
                  <a:ahLst/>
                  <a:cxnLst>
                    <a:cxn ang="0">
                      <a:pos x="0" y="0"/>
                    </a:cxn>
                    <a:cxn ang="0">
                      <a:pos x="8" y="89"/>
                    </a:cxn>
                    <a:cxn ang="0">
                      <a:pos x="96" y="15"/>
                    </a:cxn>
                    <a:cxn ang="0">
                      <a:pos x="0" y="0"/>
                    </a:cxn>
                  </a:cxnLst>
                  <a:rect l="0" t="0" r="r" b="b"/>
                  <a:pathLst>
                    <a:path w="96" h="89">
                      <a:moveTo>
                        <a:pt x="0" y="0"/>
                      </a:moveTo>
                      <a:lnTo>
                        <a:pt x="8" y="89"/>
                      </a:lnTo>
                      <a:lnTo>
                        <a:pt x="96" y="15"/>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0" name="Group 143"/>
              <p:cNvGrpSpPr/>
              <p:nvPr/>
            </p:nvGrpSpPr>
            <p:grpSpPr>
              <a:xfrm>
                <a:off x="5070658" y="2422757"/>
                <a:ext cx="367264" cy="327250"/>
                <a:chOff x="5126038" y="2471738"/>
                <a:chExt cx="407988" cy="363537"/>
              </a:xfrm>
              <a:grpFill/>
            </p:grpSpPr>
            <p:sp>
              <p:nvSpPr>
                <p:cNvPr id="52" name="Freeform 57"/>
                <p:cNvSpPr>
                  <a:spLocks noEditPoints="1"/>
                </p:cNvSpPr>
                <p:nvPr/>
              </p:nvSpPr>
              <p:spPr bwMode="auto">
                <a:xfrm>
                  <a:off x="5135563" y="2471738"/>
                  <a:ext cx="361950" cy="361950"/>
                </a:xfrm>
                <a:custGeom>
                  <a:avLst/>
                  <a:gdLst/>
                  <a:ahLst/>
                  <a:cxnLst>
                    <a:cxn ang="0">
                      <a:pos x="143" y="0"/>
                    </a:cxn>
                    <a:cxn ang="0">
                      <a:pos x="0" y="143"/>
                    </a:cxn>
                    <a:cxn ang="0">
                      <a:pos x="143" y="286"/>
                    </a:cxn>
                    <a:cxn ang="0">
                      <a:pos x="286" y="143"/>
                    </a:cxn>
                    <a:cxn ang="0">
                      <a:pos x="143" y="0"/>
                    </a:cxn>
                    <a:cxn ang="0">
                      <a:pos x="143" y="279"/>
                    </a:cxn>
                    <a:cxn ang="0">
                      <a:pos x="7" y="143"/>
                    </a:cxn>
                    <a:cxn ang="0">
                      <a:pos x="143" y="6"/>
                    </a:cxn>
                    <a:cxn ang="0">
                      <a:pos x="280" y="143"/>
                    </a:cxn>
                    <a:cxn ang="0">
                      <a:pos x="143" y="279"/>
                    </a:cxn>
                  </a:cxnLst>
                  <a:rect l="0" t="0" r="r" b="b"/>
                  <a:pathLst>
                    <a:path w="286" h="286">
                      <a:moveTo>
                        <a:pt x="143" y="0"/>
                      </a:moveTo>
                      <a:cubicBezTo>
                        <a:pt x="64" y="0"/>
                        <a:pt x="0" y="64"/>
                        <a:pt x="0" y="143"/>
                      </a:cubicBezTo>
                      <a:cubicBezTo>
                        <a:pt x="0" y="222"/>
                        <a:pt x="64" y="286"/>
                        <a:pt x="143" y="286"/>
                      </a:cubicBezTo>
                      <a:cubicBezTo>
                        <a:pt x="222" y="286"/>
                        <a:pt x="286" y="222"/>
                        <a:pt x="286" y="143"/>
                      </a:cubicBezTo>
                      <a:cubicBezTo>
                        <a:pt x="286" y="64"/>
                        <a:pt x="222" y="0"/>
                        <a:pt x="143" y="0"/>
                      </a:cubicBezTo>
                      <a:close/>
                      <a:moveTo>
                        <a:pt x="143" y="279"/>
                      </a:moveTo>
                      <a:cubicBezTo>
                        <a:pt x="68" y="279"/>
                        <a:pt x="7" y="218"/>
                        <a:pt x="7" y="143"/>
                      </a:cubicBezTo>
                      <a:cubicBezTo>
                        <a:pt x="7" y="67"/>
                        <a:pt x="68" y="6"/>
                        <a:pt x="143" y="6"/>
                      </a:cubicBezTo>
                      <a:cubicBezTo>
                        <a:pt x="219" y="6"/>
                        <a:pt x="280" y="67"/>
                        <a:pt x="280" y="143"/>
                      </a:cubicBezTo>
                      <a:cubicBezTo>
                        <a:pt x="280" y="218"/>
                        <a:pt x="219" y="279"/>
                        <a:pt x="143" y="279"/>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53" name="Freeform 58"/>
                <p:cNvSpPr/>
                <p:nvPr/>
              </p:nvSpPr>
              <p:spPr bwMode="auto">
                <a:xfrm>
                  <a:off x="5126038" y="2476500"/>
                  <a:ext cx="407988" cy="358775"/>
                </a:xfrm>
                <a:custGeom>
                  <a:avLst/>
                  <a:gdLst/>
                  <a:ahLst/>
                  <a:cxnLst>
                    <a:cxn ang="0">
                      <a:pos x="93" y="22"/>
                    </a:cxn>
                    <a:cxn ang="0">
                      <a:pos x="87" y="33"/>
                    </a:cxn>
                    <a:cxn ang="0">
                      <a:pos x="81" y="41"/>
                    </a:cxn>
                    <a:cxn ang="0">
                      <a:pos x="76" y="37"/>
                    </a:cxn>
                    <a:cxn ang="0">
                      <a:pos x="75" y="46"/>
                    </a:cxn>
                    <a:cxn ang="0">
                      <a:pos x="60" y="49"/>
                    </a:cxn>
                    <a:cxn ang="0">
                      <a:pos x="51" y="58"/>
                    </a:cxn>
                    <a:cxn ang="0">
                      <a:pos x="39" y="76"/>
                    </a:cxn>
                    <a:cxn ang="0">
                      <a:pos x="31" y="87"/>
                    </a:cxn>
                    <a:cxn ang="0">
                      <a:pos x="38" y="95"/>
                    </a:cxn>
                    <a:cxn ang="0">
                      <a:pos x="39" y="99"/>
                    </a:cxn>
                    <a:cxn ang="0">
                      <a:pos x="32" y="93"/>
                    </a:cxn>
                    <a:cxn ang="0">
                      <a:pos x="27" y="85"/>
                    </a:cxn>
                    <a:cxn ang="0">
                      <a:pos x="24" y="97"/>
                    </a:cxn>
                    <a:cxn ang="0">
                      <a:pos x="25" y="118"/>
                    </a:cxn>
                    <a:cxn ang="0">
                      <a:pos x="35" y="113"/>
                    </a:cxn>
                    <a:cxn ang="0">
                      <a:pos x="46" y="125"/>
                    </a:cxn>
                    <a:cxn ang="0">
                      <a:pos x="59" y="138"/>
                    </a:cxn>
                    <a:cxn ang="0">
                      <a:pos x="71" y="149"/>
                    </a:cxn>
                    <a:cxn ang="0">
                      <a:pos x="87" y="166"/>
                    </a:cxn>
                    <a:cxn ang="0">
                      <a:pos x="82" y="190"/>
                    </a:cxn>
                    <a:cxn ang="0">
                      <a:pos x="69" y="219"/>
                    </a:cxn>
                    <a:cxn ang="0">
                      <a:pos x="74" y="240"/>
                    </a:cxn>
                    <a:cxn ang="0">
                      <a:pos x="66" y="241"/>
                    </a:cxn>
                    <a:cxn ang="0">
                      <a:pos x="46" y="209"/>
                    </a:cxn>
                    <a:cxn ang="0">
                      <a:pos x="24" y="159"/>
                    </a:cxn>
                    <a:cxn ang="0">
                      <a:pos x="17" y="123"/>
                    </a:cxn>
                    <a:cxn ang="0">
                      <a:pos x="104" y="259"/>
                    </a:cxn>
                    <a:cxn ang="0">
                      <a:pos x="127" y="255"/>
                    </a:cxn>
                    <a:cxn ang="0">
                      <a:pos x="156" y="252"/>
                    </a:cxn>
                    <a:cxn ang="0">
                      <a:pos x="154" y="264"/>
                    </a:cxn>
                    <a:cxn ang="0">
                      <a:pos x="171" y="263"/>
                    </a:cxn>
                    <a:cxn ang="0">
                      <a:pos x="196" y="260"/>
                    </a:cxn>
                    <a:cxn ang="0">
                      <a:pos x="194" y="4"/>
                    </a:cxn>
                    <a:cxn ang="0">
                      <a:pos x="278" y="91"/>
                    </a:cxn>
                    <a:cxn ang="0">
                      <a:pos x="267" y="82"/>
                    </a:cxn>
                    <a:cxn ang="0">
                      <a:pos x="256" y="105"/>
                    </a:cxn>
                    <a:cxn ang="0">
                      <a:pos x="240" y="84"/>
                    </a:cxn>
                    <a:cxn ang="0">
                      <a:pos x="247" y="106"/>
                    </a:cxn>
                    <a:cxn ang="0">
                      <a:pos x="263" y="112"/>
                    </a:cxn>
                    <a:cxn ang="0">
                      <a:pos x="256" y="142"/>
                    </a:cxn>
                    <a:cxn ang="0">
                      <a:pos x="248" y="173"/>
                    </a:cxn>
                    <a:cxn ang="0">
                      <a:pos x="238" y="194"/>
                    </a:cxn>
                    <a:cxn ang="0">
                      <a:pos x="208" y="218"/>
                    </a:cxn>
                    <a:cxn ang="0">
                      <a:pos x="200" y="197"/>
                    </a:cxn>
                    <a:cxn ang="0">
                      <a:pos x="201" y="171"/>
                    </a:cxn>
                    <a:cxn ang="0">
                      <a:pos x="191" y="143"/>
                    </a:cxn>
                    <a:cxn ang="0">
                      <a:pos x="177" y="127"/>
                    </a:cxn>
                    <a:cxn ang="0">
                      <a:pos x="140" y="128"/>
                    </a:cxn>
                    <a:cxn ang="0">
                      <a:pos x="127" y="108"/>
                    </a:cxn>
                    <a:cxn ang="0">
                      <a:pos x="142" y="70"/>
                    </a:cxn>
                    <a:cxn ang="0">
                      <a:pos x="168" y="59"/>
                    </a:cxn>
                    <a:cxn ang="0">
                      <a:pos x="185" y="66"/>
                    </a:cxn>
                    <a:cxn ang="0">
                      <a:pos x="207" y="66"/>
                    </a:cxn>
                    <a:cxn ang="0">
                      <a:pos x="229" y="62"/>
                    </a:cxn>
                    <a:cxn ang="0">
                      <a:pos x="208" y="53"/>
                    </a:cxn>
                    <a:cxn ang="0">
                      <a:pos x="207" y="46"/>
                    </a:cxn>
                    <a:cxn ang="0">
                      <a:pos x="180" y="46"/>
                    </a:cxn>
                    <a:cxn ang="0">
                      <a:pos x="157" y="53"/>
                    </a:cxn>
                    <a:cxn ang="0">
                      <a:pos x="152" y="30"/>
                    </a:cxn>
                    <a:cxn ang="0">
                      <a:pos x="136" y="16"/>
                    </a:cxn>
                    <a:cxn ang="0">
                      <a:pos x="154" y="5"/>
                    </a:cxn>
                  </a:cxnLst>
                  <a:rect l="0" t="0" r="r" b="b"/>
                  <a:pathLst>
                    <a:path w="322" h="282">
                      <a:moveTo>
                        <a:pt x="131" y="1"/>
                      </a:moveTo>
                      <a:cubicBezTo>
                        <a:pt x="131" y="1"/>
                        <a:pt x="83" y="7"/>
                        <a:pt x="50" y="45"/>
                      </a:cubicBezTo>
                      <a:cubicBezTo>
                        <a:pt x="50" y="45"/>
                        <a:pt x="75" y="19"/>
                        <a:pt x="91" y="19"/>
                      </a:cubicBezTo>
                      <a:cubicBezTo>
                        <a:pt x="94" y="20"/>
                        <a:pt x="94" y="20"/>
                        <a:pt x="94" y="20"/>
                      </a:cubicBezTo>
                      <a:cubicBezTo>
                        <a:pt x="94" y="20"/>
                        <a:pt x="94" y="22"/>
                        <a:pt x="93" y="22"/>
                      </a:cubicBezTo>
                      <a:cubicBezTo>
                        <a:pt x="93" y="23"/>
                        <a:pt x="91" y="25"/>
                        <a:pt x="91" y="26"/>
                      </a:cubicBezTo>
                      <a:cubicBezTo>
                        <a:pt x="91" y="27"/>
                        <a:pt x="91" y="29"/>
                        <a:pt x="91" y="29"/>
                      </a:cubicBezTo>
                      <a:cubicBezTo>
                        <a:pt x="90" y="30"/>
                        <a:pt x="90" y="30"/>
                        <a:pt x="90" y="30"/>
                      </a:cubicBezTo>
                      <a:cubicBezTo>
                        <a:pt x="90" y="30"/>
                        <a:pt x="88" y="31"/>
                        <a:pt x="88" y="31"/>
                      </a:cubicBezTo>
                      <a:cubicBezTo>
                        <a:pt x="88" y="32"/>
                        <a:pt x="87" y="32"/>
                        <a:pt x="87" y="33"/>
                      </a:cubicBezTo>
                      <a:cubicBezTo>
                        <a:pt x="87" y="34"/>
                        <a:pt x="87" y="36"/>
                        <a:pt x="87" y="36"/>
                      </a:cubicBezTo>
                      <a:cubicBezTo>
                        <a:pt x="88" y="39"/>
                        <a:pt x="88" y="39"/>
                        <a:pt x="88" y="39"/>
                      </a:cubicBezTo>
                      <a:cubicBezTo>
                        <a:pt x="87" y="40"/>
                        <a:pt x="87" y="40"/>
                        <a:pt x="87" y="40"/>
                      </a:cubicBezTo>
                      <a:cubicBezTo>
                        <a:pt x="85" y="41"/>
                        <a:pt x="85" y="41"/>
                        <a:pt x="85" y="41"/>
                      </a:cubicBezTo>
                      <a:cubicBezTo>
                        <a:pt x="85" y="41"/>
                        <a:pt x="82" y="42"/>
                        <a:pt x="81" y="41"/>
                      </a:cubicBezTo>
                      <a:cubicBezTo>
                        <a:pt x="80" y="41"/>
                        <a:pt x="80" y="39"/>
                        <a:pt x="80" y="39"/>
                      </a:cubicBezTo>
                      <a:cubicBezTo>
                        <a:pt x="83" y="37"/>
                        <a:pt x="83" y="37"/>
                        <a:pt x="83" y="37"/>
                      </a:cubicBezTo>
                      <a:cubicBezTo>
                        <a:pt x="83" y="37"/>
                        <a:pt x="83" y="37"/>
                        <a:pt x="82" y="36"/>
                      </a:cubicBezTo>
                      <a:cubicBezTo>
                        <a:pt x="81" y="36"/>
                        <a:pt x="82" y="34"/>
                        <a:pt x="80" y="34"/>
                      </a:cubicBezTo>
                      <a:cubicBezTo>
                        <a:pt x="79" y="35"/>
                        <a:pt x="76" y="37"/>
                        <a:pt x="76" y="37"/>
                      </a:cubicBezTo>
                      <a:cubicBezTo>
                        <a:pt x="74" y="38"/>
                        <a:pt x="74" y="38"/>
                        <a:pt x="74" y="38"/>
                      </a:cubicBezTo>
                      <a:cubicBezTo>
                        <a:pt x="74" y="38"/>
                        <a:pt x="73" y="41"/>
                        <a:pt x="73" y="41"/>
                      </a:cubicBezTo>
                      <a:cubicBezTo>
                        <a:pt x="74" y="41"/>
                        <a:pt x="75" y="42"/>
                        <a:pt x="75" y="42"/>
                      </a:cubicBezTo>
                      <a:cubicBezTo>
                        <a:pt x="75" y="42"/>
                        <a:pt x="75" y="43"/>
                        <a:pt x="75" y="44"/>
                      </a:cubicBezTo>
                      <a:cubicBezTo>
                        <a:pt x="75" y="45"/>
                        <a:pt x="75" y="46"/>
                        <a:pt x="75" y="46"/>
                      </a:cubicBezTo>
                      <a:cubicBezTo>
                        <a:pt x="75" y="46"/>
                        <a:pt x="74" y="47"/>
                        <a:pt x="72" y="47"/>
                      </a:cubicBezTo>
                      <a:cubicBezTo>
                        <a:pt x="71" y="46"/>
                        <a:pt x="69" y="46"/>
                        <a:pt x="68" y="46"/>
                      </a:cubicBezTo>
                      <a:cubicBezTo>
                        <a:pt x="67" y="45"/>
                        <a:pt x="66" y="45"/>
                        <a:pt x="65" y="45"/>
                      </a:cubicBezTo>
                      <a:cubicBezTo>
                        <a:pt x="64" y="46"/>
                        <a:pt x="64" y="46"/>
                        <a:pt x="64" y="46"/>
                      </a:cubicBezTo>
                      <a:cubicBezTo>
                        <a:pt x="64" y="47"/>
                        <a:pt x="60" y="49"/>
                        <a:pt x="60" y="49"/>
                      </a:cubicBezTo>
                      <a:cubicBezTo>
                        <a:pt x="60" y="49"/>
                        <a:pt x="59" y="49"/>
                        <a:pt x="59" y="50"/>
                      </a:cubicBezTo>
                      <a:cubicBezTo>
                        <a:pt x="59" y="51"/>
                        <a:pt x="58" y="53"/>
                        <a:pt x="58" y="53"/>
                      </a:cubicBezTo>
                      <a:cubicBezTo>
                        <a:pt x="58" y="53"/>
                        <a:pt x="57" y="54"/>
                        <a:pt x="55" y="55"/>
                      </a:cubicBezTo>
                      <a:cubicBezTo>
                        <a:pt x="53" y="55"/>
                        <a:pt x="52" y="56"/>
                        <a:pt x="52" y="56"/>
                      </a:cubicBezTo>
                      <a:cubicBezTo>
                        <a:pt x="51" y="58"/>
                        <a:pt x="51" y="58"/>
                        <a:pt x="51" y="58"/>
                      </a:cubicBezTo>
                      <a:cubicBezTo>
                        <a:pt x="51" y="58"/>
                        <a:pt x="49" y="60"/>
                        <a:pt x="48" y="61"/>
                      </a:cubicBezTo>
                      <a:cubicBezTo>
                        <a:pt x="47" y="62"/>
                        <a:pt x="44" y="65"/>
                        <a:pt x="43" y="65"/>
                      </a:cubicBezTo>
                      <a:cubicBezTo>
                        <a:pt x="43" y="65"/>
                        <a:pt x="41" y="67"/>
                        <a:pt x="41" y="68"/>
                      </a:cubicBezTo>
                      <a:cubicBezTo>
                        <a:pt x="40" y="69"/>
                        <a:pt x="41" y="71"/>
                        <a:pt x="40" y="72"/>
                      </a:cubicBezTo>
                      <a:cubicBezTo>
                        <a:pt x="40" y="73"/>
                        <a:pt x="39" y="74"/>
                        <a:pt x="39" y="76"/>
                      </a:cubicBezTo>
                      <a:cubicBezTo>
                        <a:pt x="39" y="77"/>
                        <a:pt x="38" y="79"/>
                        <a:pt x="37" y="79"/>
                      </a:cubicBezTo>
                      <a:cubicBezTo>
                        <a:pt x="36" y="80"/>
                        <a:pt x="35" y="81"/>
                        <a:pt x="35" y="81"/>
                      </a:cubicBezTo>
                      <a:cubicBezTo>
                        <a:pt x="34" y="81"/>
                        <a:pt x="32" y="82"/>
                        <a:pt x="31" y="83"/>
                      </a:cubicBezTo>
                      <a:cubicBezTo>
                        <a:pt x="30" y="83"/>
                        <a:pt x="29" y="85"/>
                        <a:pt x="29" y="85"/>
                      </a:cubicBezTo>
                      <a:cubicBezTo>
                        <a:pt x="29" y="86"/>
                        <a:pt x="31" y="87"/>
                        <a:pt x="31" y="87"/>
                      </a:cubicBezTo>
                      <a:cubicBezTo>
                        <a:pt x="32" y="87"/>
                        <a:pt x="33" y="88"/>
                        <a:pt x="33" y="88"/>
                      </a:cubicBezTo>
                      <a:cubicBezTo>
                        <a:pt x="33" y="88"/>
                        <a:pt x="33" y="90"/>
                        <a:pt x="33" y="91"/>
                      </a:cubicBezTo>
                      <a:cubicBezTo>
                        <a:pt x="33" y="91"/>
                        <a:pt x="32" y="94"/>
                        <a:pt x="33" y="94"/>
                      </a:cubicBezTo>
                      <a:cubicBezTo>
                        <a:pt x="34" y="94"/>
                        <a:pt x="36" y="94"/>
                        <a:pt x="36" y="94"/>
                      </a:cubicBezTo>
                      <a:cubicBezTo>
                        <a:pt x="38" y="95"/>
                        <a:pt x="38" y="95"/>
                        <a:pt x="38" y="95"/>
                      </a:cubicBezTo>
                      <a:cubicBezTo>
                        <a:pt x="41" y="96"/>
                        <a:pt x="41" y="96"/>
                        <a:pt x="41" y="96"/>
                      </a:cubicBezTo>
                      <a:cubicBezTo>
                        <a:pt x="42" y="97"/>
                        <a:pt x="42" y="97"/>
                        <a:pt x="42" y="97"/>
                      </a:cubicBezTo>
                      <a:cubicBezTo>
                        <a:pt x="42" y="97"/>
                        <a:pt x="42" y="99"/>
                        <a:pt x="41" y="99"/>
                      </a:cubicBezTo>
                      <a:cubicBezTo>
                        <a:pt x="41" y="100"/>
                        <a:pt x="40" y="101"/>
                        <a:pt x="40" y="101"/>
                      </a:cubicBezTo>
                      <a:cubicBezTo>
                        <a:pt x="39" y="100"/>
                        <a:pt x="39" y="100"/>
                        <a:pt x="39" y="99"/>
                      </a:cubicBezTo>
                      <a:cubicBezTo>
                        <a:pt x="38" y="98"/>
                        <a:pt x="39" y="98"/>
                        <a:pt x="37" y="97"/>
                      </a:cubicBezTo>
                      <a:cubicBezTo>
                        <a:pt x="36" y="97"/>
                        <a:pt x="35" y="98"/>
                        <a:pt x="35" y="98"/>
                      </a:cubicBezTo>
                      <a:cubicBezTo>
                        <a:pt x="34" y="97"/>
                        <a:pt x="33" y="97"/>
                        <a:pt x="33" y="97"/>
                      </a:cubicBezTo>
                      <a:cubicBezTo>
                        <a:pt x="32" y="96"/>
                        <a:pt x="32" y="97"/>
                        <a:pt x="32" y="96"/>
                      </a:cubicBezTo>
                      <a:cubicBezTo>
                        <a:pt x="32" y="94"/>
                        <a:pt x="33" y="94"/>
                        <a:pt x="32" y="93"/>
                      </a:cubicBezTo>
                      <a:cubicBezTo>
                        <a:pt x="32" y="92"/>
                        <a:pt x="31" y="91"/>
                        <a:pt x="30" y="91"/>
                      </a:cubicBezTo>
                      <a:cubicBezTo>
                        <a:pt x="30" y="91"/>
                        <a:pt x="31" y="92"/>
                        <a:pt x="30" y="91"/>
                      </a:cubicBezTo>
                      <a:cubicBezTo>
                        <a:pt x="29" y="90"/>
                        <a:pt x="28" y="89"/>
                        <a:pt x="27" y="89"/>
                      </a:cubicBezTo>
                      <a:cubicBezTo>
                        <a:pt x="27" y="89"/>
                        <a:pt x="26" y="90"/>
                        <a:pt x="26" y="89"/>
                      </a:cubicBezTo>
                      <a:cubicBezTo>
                        <a:pt x="26" y="88"/>
                        <a:pt x="27" y="86"/>
                        <a:pt x="27" y="85"/>
                      </a:cubicBezTo>
                      <a:cubicBezTo>
                        <a:pt x="27" y="85"/>
                        <a:pt x="27" y="83"/>
                        <a:pt x="27" y="83"/>
                      </a:cubicBezTo>
                      <a:cubicBezTo>
                        <a:pt x="27" y="82"/>
                        <a:pt x="28" y="78"/>
                        <a:pt x="28" y="78"/>
                      </a:cubicBezTo>
                      <a:cubicBezTo>
                        <a:pt x="28" y="78"/>
                        <a:pt x="24" y="87"/>
                        <a:pt x="22" y="93"/>
                      </a:cubicBezTo>
                      <a:cubicBezTo>
                        <a:pt x="22" y="93"/>
                        <a:pt x="24" y="93"/>
                        <a:pt x="24" y="94"/>
                      </a:cubicBezTo>
                      <a:cubicBezTo>
                        <a:pt x="24" y="95"/>
                        <a:pt x="24" y="96"/>
                        <a:pt x="24" y="97"/>
                      </a:cubicBezTo>
                      <a:cubicBezTo>
                        <a:pt x="24" y="98"/>
                        <a:pt x="24" y="98"/>
                        <a:pt x="24" y="102"/>
                      </a:cubicBezTo>
                      <a:cubicBezTo>
                        <a:pt x="24" y="105"/>
                        <a:pt x="25" y="106"/>
                        <a:pt x="24" y="107"/>
                      </a:cubicBezTo>
                      <a:cubicBezTo>
                        <a:pt x="24" y="108"/>
                        <a:pt x="23" y="110"/>
                        <a:pt x="23" y="111"/>
                      </a:cubicBezTo>
                      <a:cubicBezTo>
                        <a:pt x="23" y="112"/>
                        <a:pt x="24" y="116"/>
                        <a:pt x="24" y="116"/>
                      </a:cubicBezTo>
                      <a:cubicBezTo>
                        <a:pt x="25" y="117"/>
                        <a:pt x="25" y="117"/>
                        <a:pt x="25" y="118"/>
                      </a:cubicBezTo>
                      <a:cubicBezTo>
                        <a:pt x="26" y="119"/>
                        <a:pt x="24" y="121"/>
                        <a:pt x="26" y="119"/>
                      </a:cubicBezTo>
                      <a:cubicBezTo>
                        <a:pt x="28" y="116"/>
                        <a:pt x="28" y="115"/>
                        <a:pt x="28" y="115"/>
                      </a:cubicBezTo>
                      <a:cubicBezTo>
                        <a:pt x="29" y="114"/>
                        <a:pt x="29" y="114"/>
                        <a:pt x="29" y="114"/>
                      </a:cubicBezTo>
                      <a:cubicBezTo>
                        <a:pt x="29" y="114"/>
                        <a:pt x="29" y="112"/>
                        <a:pt x="32" y="112"/>
                      </a:cubicBezTo>
                      <a:cubicBezTo>
                        <a:pt x="34" y="113"/>
                        <a:pt x="34" y="112"/>
                        <a:pt x="35" y="113"/>
                      </a:cubicBezTo>
                      <a:cubicBezTo>
                        <a:pt x="35" y="114"/>
                        <a:pt x="34" y="116"/>
                        <a:pt x="35" y="116"/>
                      </a:cubicBezTo>
                      <a:cubicBezTo>
                        <a:pt x="36" y="117"/>
                        <a:pt x="39" y="115"/>
                        <a:pt x="40" y="115"/>
                      </a:cubicBezTo>
                      <a:cubicBezTo>
                        <a:pt x="41" y="116"/>
                        <a:pt x="42" y="116"/>
                        <a:pt x="43" y="117"/>
                      </a:cubicBezTo>
                      <a:cubicBezTo>
                        <a:pt x="43" y="119"/>
                        <a:pt x="44" y="121"/>
                        <a:pt x="45" y="121"/>
                      </a:cubicBezTo>
                      <a:cubicBezTo>
                        <a:pt x="45" y="122"/>
                        <a:pt x="45" y="124"/>
                        <a:pt x="46" y="125"/>
                      </a:cubicBezTo>
                      <a:cubicBezTo>
                        <a:pt x="46" y="126"/>
                        <a:pt x="49" y="127"/>
                        <a:pt x="50" y="127"/>
                      </a:cubicBezTo>
                      <a:cubicBezTo>
                        <a:pt x="50" y="127"/>
                        <a:pt x="54" y="128"/>
                        <a:pt x="54" y="128"/>
                      </a:cubicBezTo>
                      <a:cubicBezTo>
                        <a:pt x="55" y="129"/>
                        <a:pt x="54" y="130"/>
                        <a:pt x="56" y="131"/>
                      </a:cubicBezTo>
                      <a:cubicBezTo>
                        <a:pt x="58" y="131"/>
                        <a:pt x="58" y="135"/>
                        <a:pt x="58" y="135"/>
                      </a:cubicBezTo>
                      <a:cubicBezTo>
                        <a:pt x="58" y="135"/>
                        <a:pt x="59" y="138"/>
                        <a:pt x="59" y="138"/>
                      </a:cubicBezTo>
                      <a:cubicBezTo>
                        <a:pt x="58" y="139"/>
                        <a:pt x="58" y="141"/>
                        <a:pt x="59" y="141"/>
                      </a:cubicBezTo>
                      <a:cubicBezTo>
                        <a:pt x="61" y="141"/>
                        <a:pt x="63" y="142"/>
                        <a:pt x="63" y="142"/>
                      </a:cubicBezTo>
                      <a:cubicBezTo>
                        <a:pt x="63" y="142"/>
                        <a:pt x="62" y="144"/>
                        <a:pt x="64" y="145"/>
                      </a:cubicBezTo>
                      <a:cubicBezTo>
                        <a:pt x="67" y="146"/>
                        <a:pt x="69" y="147"/>
                        <a:pt x="70" y="147"/>
                      </a:cubicBezTo>
                      <a:cubicBezTo>
                        <a:pt x="70" y="147"/>
                        <a:pt x="68" y="149"/>
                        <a:pt x="71" y="149"/>
                      </a:cubicBezTo>
                      <a:cubicBezTo>
                        <a:pt x="74" y="149"/>
                        <a:pt x="76" y="149"/>
                        <a:pt x="78" y="150"/>
                      </a:cubicBezTo>
                      <a:cubicBezTo>
                        <a:pt x="79" y="151"/>
                        <a:pt x="78" y="152"/>
                        <a:pt x="82" y="154"/>
                      </a:cubicBezTo>
                      <a:cubicBezTo>
                        <a:pt x="85" y="156"/>
                        <a:pt x="86" y="157"/>
                        <a:pt x="87" y="157"/>
                      </a:cubicBezTo>
                      <a:cubicBezTo>
                        <a:pt x="88" y="158"/>
                        <a:pt x="90" y="157"/>
                        <a:pt x="89" y="160"/>
                      </a:cubicBezTo>
                      <a:cubicBezTo>
                        <a:pt x="89" y="163"/>
                        <a:pt x="88" y="165"/>
                        <a:pt x="87" y="166"/>
                      </a:cubicBezTo>
                      <a:cubicBezTo>
                        <a:pt x="86" y="167"/>
                        <a:pt x="84" y="170"/>
                        <a:pt x="83" y="171"/>
                      </a:cubicBezTo>
                      <a:cubicBezTo>
                        <a:pt x="82" y="172"/>
                        <a:pt x="81" y="174"/>
                        <a:pt x="82" y="176"/>
                      </a:cubicBezTo>
                      <a:cubicBezTo>
                        <a:pt x="83" y="178"/>
                        <a:pt x="84" y="180"/>
                        <a:pt x="84" y="181"/>
                      </a:cubicBezTo>
                      <a:cubicBezTo>
                        <a:pt x="84" y="182"/>
                        <a:pt x="85" y="185"/>
                        <a:pt x="84" y="187"/>
                      </a:cubicBezTo>
                      <a:cubicBezTo>
                        <a:pt x="83" y="188"/>
                        <a:pt x="82" y="190"/>
                        <a:pt x="82" y="190"/>
                      </a:cubicBezTo>
                      <a:cubicBezTo>
                        <a:pt x="82" y="190"/>
                        <a:pt x="84" y="192"/>
                        <a:pt x="83" y="194"/>
                      </a:cubicBezTo>
                      <a:cubicBezTo>
                        <a:pt x="81" y="196"/>
                        <a:pt x="78" y="198"/>
                        <a:pt x="77" y="198"/>
                      </a:cubicBezTo>
                      <a:cubicBezTo>
                        <a:pt x="76" y="199"/>
                        <a:pt x="73" y="201"/>
                        <a:pt x="73" y="201"/>
                      </a:cubicBezTo>
                      <a:cubicBezTo>
                        <a:pt x="73" y="201"/>
                        <a:pt x="73" y="207"/>
                        <a:pt x="73" y="208"/>
                      </a:cubicBezTo>
                      <a:cubicBezTo>
                        <a:pt x="73" y="209"/>
                        <a:pt x="68" y="217"/>
                        <a:pt x="69" y="219"/>
                      </a:cubicBezTo>
                      <a:cubicBezTo>
                        <a:pt x="71" y="221"/>
                        <a:pt x="71" y="224"/>
                        <a:pt x="71" y="225"/>
                      </a:cubicBezTo>
                      <a:cubicBezTo>
                        <a:pt x="71" y="226"/>
                        <a:pt x="70" y="226"/>
                        <a:pt x="69" y="227"/>
                      </a:cubicBezTo>
                      <a:cubicBezTo>
                        <a:pt x="69" y="228"/>
                        <a:pt x="66" y="227"/>
                        <a:pt x="68" y="230"/>
                      </a:cubicBezTo>
                      <a:cubicBezTo>
                        <a:pt x="70" y="233"/>
                        <a:pt x="71" y="234"/>
                        <a:pt x="72" y="236"/>
                      </a:cubicBezTo>
                      <a:cubicBezTo>
                        <a:pt x="73" y="238"/>
                        <a:pt x="72" y="238"/>
                        <a:pt x="74" y="240"/>
                      </a:cubicBezTo>
                      <a:cubicBezTo>
                        <a:pt x="75" y="242"/>
                        <a:pt x="76" y="243"/>
                        <a:pt x="77" y="245"/>
                      </a:cubicBezTo>
                      <a:cubicBezTo>
                        <a:pt x="79" y="246"/>
                        <a:pt x="80" y="247"/>
                        <a:pt x="80" y="248"/>
                      </a:cubicBezTo>
                      <a:cubicBezTo>
                        <a:pt x="80" y="250"/>
                        <a:pt x="84" y="254"/>
                        <a:pt x="80" y="251"/>
                      </a:cubicBezTo>
                      <a:cubicBezTo>
                        <a:pt x="76" y="248"/>
                        <a:pt x="79" y="251"/>
                        <a:pt x="74" y="247"/>
                      </a:cubicBezTo>
                      <a:cubicBezTo>
                        <a:pt x="69" y="242"/>
                        <a:pt x="68" y="244"/>
                        <a:pt x="66" y="241"/>
                      </a:cubicBezTo>
                      <a:cubicBezTo>
                        <a:pt x="64" y="239"/>
                        <a:pt x="67" y="248"/>
                        <a:pt x="63" y="237"/>
                      </a:cubicBezTo>
                      <a:cubicBezTo>
                        <a:pt x="59" y="226"/>
                        <a:pt x="57" y="227"/>
                        <a:pt x="56" y="225"/>
                      </a:cubicBezTo>
                      <a:cubicBezTo>
                        <a:pt x="55" y="223"/>
                        <a:pt x="56" y="225"/>
                        <a:pt x="53" y="220"/>
                      </a:cubicBezTo>
                      <a:cubicBezTo>
                        <a:pt x="50" y="214"/>
                        <a:pt x="53" y="218"/>
                        <a:pt x="50" y="214"/>
                      </a:cubicBezTo>
                      <a:cubicBezTo>
                        <a:pt x="47" y="211"/>
                        <a:pt x="47" y="216"/>
                        <a:pt x="46" y="209"/>
                      </a:cubicBezTo>
                      <a:cubicBezTo>
                        <a:pt x="45" y="203"/>
                        <a:pt x="44" y="207"/>
                        <a:pt x="43" y="200"/>
                      </a:cubicBezTo>
                      <a:cubicBezTo>
                        <a:pt x="41" y="193"/>
                        <a:pt x="44" y="192"/>
                        <a:pt x="40" y="189"/>
                      </a:cubicBezTo>
                      <a:cubicBezTo>
                        <a:pt x="36" y="186"/>
                        <a:pt x="36" y="187"/>
                        <a:pt x="35" y="185"/>
                      </a:cubicBezTo>
                      <a:cubicBezTo>
                        <a:pt x="34" y="182"/>
                        <a:pt x="35" y="185"/>
                        <a:pt x="32" y="179"/>
                      </a:cubicBezTo>
                      <a:cubicBezTo>
                        <a:pt x="28" y="172"/>
                        <a:pt x="24" y="170"/>
                        <a:pt x="24" y="159"/>
                      </a:cubicBezTo>
                      <a:cubicBezTo>
                        <a:pt x="24" y="149"/>
                        <a:pt x="24" y="147"/>
                        <a:pt x="24" y="147"/>
                      </a:cubicBezTo>
                      <a:cubicBezTo>
                        <a:pt x="24" y="147"/>
                        <a:pt x="19" y="143"/>
                        <a:pt x="20" y="137"/>
                      </a:cubicBezTo>
                      <a:cubicBezTo>
                        <a:pt x="22" y="131"/>
                        <a:pt x="23" y="133"/>
                        <a:pt x="22" y="131"/>
                      </a:cubicBezTo>
                      <a:cubicBezTo>
                        <a:pt x="22" y="129"/>
                        <a:pt x="21" y="129"/>
                        <a:pt x="19" y="127"/>
                      </a:cubicBezTo>
                      <a:cubicBezTo>
                        <a:pt x="17" y="124"/>
                        <a:pt x="17" y="125"/>
                        <a:pt x="17" y="123"/>
                      </a:cubicBezTo>
                      <a:cubicBezTo>
                        <a:pt x="16" y="122"/>
                        <a:pt x="16" y="118"/>
                        <a:pt x="16" y="118"/>
                      </a:cubicBezTo>
                      <a:cubicBezTo>
                        <a:pt x="14" y="119"/>
                        <a:pt x="14" y="119"/>
                        <a:pt x="14" y="119"/>
                      </a:cubicBezTo>
                      <a:cubicBezTo>
                        <a:pt x="14" y="119"/>
                        <a:pt x="0" y="258"/>
                        <a:pt x="138" y="278"/>
                      </a:cubicBezTo>
                      <a:cubicBezTo>
                        <a:pt x="138" y="278"/>
                        <a:pt x="106" y="271"/>
                        <a:pt x="104" y="265"/>
                      </a:cubicBezTo>
                      <a:cubicBezTo>
                        <a:pt x="104" y="265"/>
                        <a:pt x="103" y="259"/>
                        <a:pt x="104" y="259"/>
                      </a:cubicBezTo>
                      <a:cubicBezTo>
                        <a:pt x="106" y="259"/>
                        <a:pt x="108" y="260"/>
                        <a:pt x="110" y="258"/>
                      </a:cubicBezTo>
                      <a:cubicBezTo>
                        <a:pt x="112" y="257"/>
                        <a:pt x="114" y="255"/>
                        <a:pt x="114" y="255"/>
                      </a:cubicBezTo>
                      <a:cubicBezTo>
                        <a:pt x="114" y="257"/>
                        <a:pt x="114" y="257"/>
                        <a:pt x="114" y="257"/>
                      </a:cubicBezTo>
                      <a:cubicBezTo>
                        <a:pt x="114" y="257"/>
                        <a:pt x="112" y="258"/>
                        <a:pt x="118" y="257"/>
                      </a:cubicBezTo>
                      <a:cubicBezTo>
                        <a:pt x="125" y="256"/>
                        <a:pt x="125" y="256"/>
                        <a:pt x="127" y="255"/>
                      </a:cubicBezTo>
                      <a:cubicBezTo>
                        <a:pt x="129" y="254"/>
                        <a:pt x="132" y="249"/>
                        <a:pt x="133" y="252"/>
                      </a:cubicBezTo>
                      <a:cubicBezTo>
                        <a:pt x="135" y="255"/>
                        <a:pt x="132" y="254"/>
                        <a:pt x="135" y="255"/>
                      </a:cubicBezTo>
                      <a:cubicBezTo>
                        <a:pt x="137" y="257"/>
                        <a:pt x="143" y="255"/>
                        <a:pt x="143" y="255"/>
                      </a:cubicBezTo>
                      <a:cubicBezTo>
                        <a:pt x="143" y="255"/>
                        <a:pt x="153" y="255"/>
                        <a:pt x="154" y="254"/>
                      </a:cubicBezTo>
                      <a:cubicBezTo>
                        <a:pt x="155" y="253"/>
                        <a:pt x="155" y="252"/>
                        <a:pt x="156" y="252"/>
                      </a:cubicBezTo>
                      <a:cubicBezTo>
                        <a:pt x="158" y="252"/>
                        <a:pt x="159" y="255"/>
                        <a:pt x="159" y="255"/>
                      </a:cubicBezTo>
                      <a:cubicBezTo>
                        <a:pt x="154" y="258"/>
                        <a:pt x="154" y="258"/>
                        <a:pt x="154" y="258"/>
                      </a:cubicBezTo>
                      <a:cubicBezTo>
                        <a:pt x="149" y="262"/>
                        <a:pt x="149" y="262"/>
                        <a:pt x="149" y="262"/>
                      </a:cubicBezTo>
                      <a:cubicBezTo>
                        <a:pt x="149" y="262"/>
                        <a:pt x="146" y="262"/>
                        <a:pt x="148" y="263"/>
                      </a:cubicBezTo>
                      <a:cubicBezTo>
                        <a:pt x="150" y="264"/>
                        <a:pt x="151" y="264"/>
                        <a:pt x="154" y="264"/>
                      </a:cubicBezTo>
                      <a:cubicBezTo>
                        <a:pt x="156" y="265"/>
                        <a:pt x="161" y="269"/>
                        <a:pt x="163" y="266"/>
                      </a:cubicBezTo>
                      <a:cubicBezTo>
                        <a:pt x="164" y="264"/>
                        <a:pt x="164" y="263"/>
                        <a:pt x="165" y="262"/>
                      </a:cubicBezTo>
                      <a:cubicBezTo>
                        <a:pt x="166" y="260"/>
                        <a:pt x="166" y="258"/>
                        <a:pt x="168" y="258"/>
                      </a:cubicBezTo>
                      <a:cubicBezTo>
                        <a:pt x="171" y="258"/>
                        <a:pt x="173" y="259"/>
                        <a:pt x="173" y="259"/>
                      </a:cubicBezTo>
                      <a:cubicBezTo>
                        <a:pt x="171" y="263"/>
                        <a:pt x="171" y="263"/>
                        <a:pt x="171" y="263"/>
                      </a:cubicBezTo>
                      <a:cubicBezTo>
                        <a:pt x="171" y="263"/>
                        <a:pt x="175" y="263"/>
                        <a:pt x="177" y="263"/>
                      </a:cubicBezTo>
                      <a:cubicBezTo>
                        <a:pt x="178" y="263"/>
                        <a:pt x="179" y="265"/>
                        <a:pt x="181" y="263"/>
                      </a:cubicBezTo>
                      <a:cubicBezTo>
                        <a:pt x="183" y="261"/>
                        <a:pt x="183" y="261"/>
                        <a:pt x="186"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60" y="278"/>
                      </a:cubicBezTo>
                      <a:cubicBezTo>
                        <a:pt x="160" y="278"/>
                        <a:pt x="236" y="282"/>
                        <a:pt x="279" y="207"/>
                      </a:cubicBezTo>
                      <a:cubicBezTo>
                        <a:pt x="322" y="133"/>
                        <a:pt x="292" y="37"/>
                        <a:pt x="194" y="4"/>
                      </a:cubicBezTo>
                      <a:cubicBezTo>
                        <a:pt x="194" y="4"/>
                        <a:pt x="267" y="31"/>
                        <a:pt x="287" y="102"/>
                      </a:cubicBezTo>
                      <a:cubicBezTo>
                        <a:pt x="286" y="103"/>
                        <a:pt x="286" y="103"/>
                        <a:pt x="286" y="103"/>
                      </a:cubicBezTo>
                      <a:cubicBezTo>
                        <a:pt x="284" y="101"/>
                        <a:pt x="284" y="102"/>
                        <a:pt x="283" y="99"/>
                      </a:cubicBezTo>
                      <a:cubicBezTo>
                        <a:pt x="281" y="95"/>
                        <a:pt x="282" y="96"/>
                        <a:pt x="281" y="94"/>
                      </a:cubicBezTo>
                      <a:cubicBezTo>
                        <a:pt x="280" y="91"/>
                        <a:pt x="280" y="93"/>
                        <a:pt x="278" y="91"/>
                      </a:cubicBezTo>
                      <a:cubicBezTo>
                        <a:pt x="277" y="88"/>
                        <a:pt x="276" y="89"/>
                        <a:pt x="275" y="87"/>
                      </a:cubicBezTo>
                      <a:cubicBezTo>
                        <a:pt x="274" y="86"/>
                        <a:pt x="272" y="82"/>
                        <a:pt x="271" y="81"/>
                      </a:cubicBezTo>
                      <a:cubicBezTo>
                        <a:pt x="270" y="79"/>
                        <a:pt x="267" y="79"/>
                        <a:pt x="266" y="79"/>
                      </a:cubicBezTo>
                      <a:cubicBezTo>
                        <a:pt x="265" y="78"/>
                        <a:pt x="265" y="77"/>
                        <a:pt x="265" y="78"/>
                      </a:cubicBezTo>
                      <a:cubicBezTo>
                        <a:pt x="264" y="80"/>
                        <a:pt x="267" y="82"/>
                        <a:pt x="267" y="82"/>
                      </a:cubicBezTo>
                      <a:cubicBezTo>
                        <a:pt x="267" y="88"/>
                        <a:pt x="267" y="88"/>
                        <a:pt x="267" y="88"/>
                      </a:cubicBezTo>
                      <a:cubicBezTo>
                        <a:pt x="267" y="88"/>
                        <a:pt x="269" y="93"/>
                        <a:pt x="269" y="94"/>
                      </a:cubicBezTo>
                      <a:cubicBezTo>
                        <a:pt x="269" y="95"/>
                        <a:pt x="267" y="99"/>
                        <a:pt x="267" y="99"/>
                      </a:cubicBezTo>
                      <a:cubicBezTo>
                        <a:pt x="267" y="99"/>
                        <a:pt x="266" y="103"/>
                        <a:pt x="265" y="103"/>
                      </a:cubicBezTo>
                      <a:cubicBezTo>
                        <a:pt x="264" y="104"/>
                        <a:pt x="256" y="105"/>
                        <a:pt x="256" y="105"/>
                      </a:cubicBezTo>
                      <a:cubicBezTo>
                        <a:pt x="256" y="105"/>
                        <a:pt x="254" y="103"/>
                        <a:pt x="253" y="101"/>
                      </a:cubicBezTo>
                      <a:cubicBezTo>
                        <a:pt x="251" y="98"/>
                        <a:pt x="247" y="98"/>
                        <a:pt x="246" y="97"/>
                      </a:cubicBezTo>
                      <a:cubicBezTo>
                        <a:pt x="246" y="96"/>
                        <a:pt x="247" y="94"/>
                        <a:pt x="245" y="91"/>
                      </a:cubicBezTo>
                      <a:cubicBezTo>
                        <a:pt x="243" y="88"/>
                        <a:pt x="245" y="89"/>
                        <a:pt x="243" y="87"/>
                      </a:cubicBezTo>
                      <a:cubicBezTo>
                        <a:pt x="240" y="84"/>
                        <a:pt x="240" y="84"/>
                        <a:pt x="240" y="84"/>
                      </a:cubicBezTo>
                      <a:cubicBezTo>
                        <a:pt x="240" y="84"/>
                        <a:pt x="234" y="82"/>
                        <a:pt x="236" y="86"/>
                      </a:cubicBezTo>
                      <a:cubicBezTo>
                        <a:pt x="238" y="89"/>
                        <a:pt x="236" y="93"/>
                        <a:pt x="238" y="93"/>
                      </a:cubicBezTo>
                      <a:cubicBezTo>
                        <a:pt x="239" y="93"/>
                        <a:pt x="240" y="92"/>
                        <a:pt x="242" y="95"/>
                      </a:cubicBezTo>
                      <a:cubicBezTo>
                        <a:pt x="243" y="98"/>
                        <a:pt x="243" y="99"/>
                        <a:pt x="244" y="100"/>
                      </a:cubicBezTo>
                      <a:cubicBezTo>
                        <a:pt x="245" y="101"/>
                        <a:pt x="245" y="105"/>
                        <a:pt x="247" y="106"/>
                      </a:cubicBezTo>
                      <a:cubicBezTo>
                        <a:pt x="248" y="106"/>
                        <a:pt x="252" y="106"/>
                        <a:pt x="251" y="107"/>
                      </a:cubicBezTo>
                      <a:cubicBezTo>
                        <a:pt x="251" y="109"/>
                        <a:pt x="249" y="111"/>
                        <a:pt x="251" y="112"/>
                      </a:cubicBezTo>
                      <a:cubicBezTo>
                        <a:pt x="254" y="113"/>
                        <a:pt x="254" y="114"/>
                        <a:pt x="255" y="113"/>
                      </a:cubicBezTo>
                      <a:cubicBezTo>
                        <a:pt x="257" y="113"/>
                        <a:pt x="256" y="114"/>
                        <a:pt x="258" y="113"/>
                      </a:cubicBezTo>
                      <a:cubicBezTo>
                        <a:pt x="261"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1" y="137"/>
                      </a:cubicBezTo>
                      <a:cubicBezTo>
                        <a:pt x="259" y="137"/>
                        <a:pt x="257" y="141"/>
                        <a:pt x="256" y="142"/>
                      </a:cubicBezTo>
                      <a:cubicBezTo>
                        <a:pt x="255" y="143"/>
                        <a:pt x="255" y="149"/>
                        <a:pt x="255" y="149"/>
                      </a:cubicBezTo>
                      <a:cubicBezTo>
                        <a:pt x="252" y="153"/>
                        <a:pt x="252" y="153"/>
                        <a:pt x="252" y="153"/>
                      </a:cubicBezTo>
                      <a:cubicBezTo>
                        <a:pt x="252" y="153"/>
                        <a:pt x="252" y="158"/>
                        <a:pt x="252" y="159"/>
                      </a:cubicBezTo>
                      <a:cubicBezTo>
                        <a:pt x="252" y="160"/>
                        <a:pt x="253" y="165"/>
                        <a:pt x="252" y="168"/>
                      </a:cubicBezTo>
                      <a:cubicBezTo>
                        <a:pt x="252" y="171"/>
                        <a:pt x="248" y="173"/>
                        <a:pt x="248" y="173"/>
                      </a:cubicBezTo>
                      <a:cubicBezTo>
                        <a:pt x="248" y="173"/>
                        <a:pt x="253" y="178"/>
                        <a:pt x="250" y="179"/>
                      </a:cubicBezTo>
                      <a:cubicBezTo>
                        <a:pt x="248" y="179"/>
                        <a:pt x="245" y="183"/>
                        <a:pt x="244" y="184"/>
                      </a:cubicBezTo>
                      <a:cubicBezTo>
                        <a:pt x="244" y="185"/>
                        <a:pt x="244" y="187"/>
                        <a:pt x="242" y="187"/>
                      </a:cubicBezTo>
                      <a:cubicBezTo>
                        <a:pt x="241" y="188"/>
                        <a:pt x="238" y="188"/>
                        <a:pt x="238" y="189"/>
                      </a:cubicBezTo>
                      <a:cubicBezTo>
                        <a:pt x="238" y="190"/>
                        <a:pt x="238" y="194"/>
                        <a:pt x="238" y="194"/>
                      </a:cubicBezTo>
                      <a:cubicBezTo>
                        <a:pt x="233" y="202"/>
                        <a:pt x="233" y="202"/>
                        <a:pt x="233" y="202"/>
                      </a:cubicBezTo>
                      <a:cubicBezTo>
                        <a:pt x="226" y="207"/>
                        <a:pt x="226" y="207"/>
                        <a:pt x="226" y="207"/>
                      </a:cubicBezTo>
                      <a:cubicBezTo>
                        <a:pt x="226" y="207"/>
                        <a:pt x="227" y="210"/>
                        <a:pt x="225" y="211"/>
                      </a:cubicBezTo>
                      <a:cubicBezTo>
                        <a:pt x="223" y="211"/>
                        <a:pt x="217" y="214"/>
                        <a:pt x="216" y="215"/>
                      </a:cubicBezTo>
                      <a:cubicBezTo>
                        <a:pt x="215" y="216"/>
                        <a:pt x="210" y="218"/>
                        <a:pt x="208" y="218"/>
                      </a:cubicBezTo>
                      <a:cubicBezTo>
                        <a:pt x="206" y="218"/>
                        <a:pt x="209" y="223"/>
                        <a:pt x="206" y="218"/>
                      </a:cubicBezTo>
                      <a:cubicBezTo>
                        <a:pt x="204" y="213"/>
                        <a:pt x="206" y="216"/>
                        <a:pt x="203" y="211"/>
                      </a:cubicBezTo>
                      <a:cubicBezTo>
                        <a:pt x="201" y="206"/>
                        <a:pt x="201" y="210"/>
                        <a:pt x="201" y="206"/>
                      </a:cubicBezTo>
                      <a:cubicBezTo>
                        <a:pt x="201" y="202"/>
                        <a:pt x="201" y="206"/>
                        <a:pt x="201" y="202"/>
                      </a:cubicBezTo>
                      <a:cubicBezTo>
                        <a:pt x="201" y="198"/>
                        <a:pt x="202" y="201"/>
                        <a:pt x="200" y="197"/>
                      </a:cubicBezTo>
                      <a:cubicBezTo>
                        <a:pt x="198" y="192"/>
                        <a:pt x="199" y="194"/>
                        <a:pt x="196" y="191"/>
                      </a:cubicBezTo>
                      <a:cubicBezTo>
                        <a:pt x="193" y="188"/>
                        <a:pt x="191" y="191"/>
                        <a:pt x="193" y="187"/>
                      </a:cubicBezTo>
                      <a:cubicBezTo>
                        <a:pt x="195" y="183"/>
                        <a:pt x="194" y="187"/>
                        <a:pt x="195" y="183"/>
                      </a:cubicBezTo>
                      <a:cubicBezTo>
                        <a:pt x="196" y="178"/>
                        <a:pt x="194" y="178"/>
                        <a:pt x="197" y="176"/>
                      </a:cubicBezTo>
                      <a:cubicBezTo>
                        <a:pt x="200" y="174"/>
                        <a:pt x="202" y="173"/>
                        <a:pt x="201" y="171"/>
                      </a:cubicBezTo>
                      <a:cubicBezTo>
                        <a:pt x="201" y="168"/>
                        <a:pt x="201" y="167"/>
                        <a:pt x="201" y="165"/>
                      </a:cubicBezTo>
                      <a:cubicBezTo>
                        <a:pt x="200" y="164"/>
                        <a:pt x="197" y="161"/>
                        <a:pt x="197" y="160"/>
                      </a:cubicBezTo>
                      <a:cubicBezTo>
                        <a:pt x="197" y="159"/>
                        <a:pt x="197" y="160"/>
                        <a:pt x="195" y="157"/>
                      </a:cubicBezTo>
                      <a:cubicBezTo>
                        <a:pt x="193" y="154"/>
                        <a:pt x="191" y="152"/>
                        <a:pt x="191" y="152"/>
                      </a:cubicBezTo>
                      <a:cubicBezTo>
                        <a:pt x="191" y="152"/>
                        <a:pt x="191" y="145"/>
                        <a:pt x="191" y="143"/>
                      </a:cubicBezTo>
                      <a:cubicBezTo>
                        <a:pt x="191" y="140"/>
                        <a:pt x="190" y="144"/>
                        <a:pt x="191" y="140"/>
                      </a:cubicBezTo>
                      <a:cubicBezTo>
                        <a:pt x="192" y="136"/>
                        <a:pt x="192" y="133"/>
                        <a:pt x="192" y="133"/>
                      </a:cubicBezTo>
                      <a:cubicBezTo>
                        <a:pt x="192" y="133"/>
                        <a:pt x="187" y="130"/>
                        <a:pt x="185" y="130"/>
                      </a:cubicBezTo>
                      <a:cubicBezTo>
                        <a:pt x="183" y="131"/>
                        <a:pt x="183" y="134"/>
                        <a:pt x="180" y="131"/>
                      </a:cubicBezTo>
                      <a:cubicBezTo>
                        <a:pt x="178" y="129"/>
                        <a:pt x="178" y="127"/>
                        <a:pt x="177" y="127"/>
                      </a:cubicBezTo>
                      <a:cubicBezTo>
                        <a:pt x="176" y="126"/>
                        <a:pt x="174" y="126"/>
                        <a:pt x="173" y="127"/>
                      </a:cubicBezTo>
                      <a:cubicBezTo>
                        <a:pt x="171" y="128"/>
                        <a:pt x="167" y="128"/>
                        <a:pt x="164" y="130"/>
                      </a:cubicBezTo>
                      <a:cubicBezTo>
                        <a:pt x="161" y="131"/>
                        <a:pt x="160" y="131"/>
                        <a:pt x="157" y="131"/>
                      </a:cubicBezTo>
                      <a:cubicBezTo>
                        <a:pt x="153" y="131"/>
                        <a:pt x="148" y="132"/>
                        <a:pt x="145" y="130"/>
                      </a:cubicBezTo>
                      <a:cubicBezTo>
                        <a:pt x="142" y="129"/>
                        <a:pt x="142" y="131"/>
                        <a:pt x="140" y="128"/>
                      </a:cubicBezTo>
                      <a:cubicBezTo>
                        <a:pt x="139" y="124"/>
                        <a:pt x="140" y="125"/>
                        <a:pt x="137" y="123"/>
                      </a:cubicBezTo>
                      <a:cubicBezTo>
                        <a:pt x="135" y="122"/>
                        <a:pt x="134" y="123"/>
                        <a:pt x="134" y="120"/>
                      </a:cubicBezTo>
                      <a:cubicBezTo>
                        <a:pt x="133" y="117"/>
                        <a:pt x="135" y="118"/>
                        <a:pt x="133" y="115"/>
                      </a:cubicBezTo>
                      <a:cubicBezTo>
                        <a:pt x="130" y="112"/>
                        <a:pt x="134" y="116"/>
                        <a:pt x="130" y="112"/>
                      </a:cubicBezTo>
                      <a:cubicBezTo>
                        <a:pt x="127" y="108"/>
                        <a:pt x="125" y="112"/>
                        <a:pt x="127" y="108"/>
                      </a:cubicBezTo>
                      <a:cubicBezTo>
                        <a:pt x="128" y="105"/>
                        <a:pt x="129" y="107"/>
                        <a:pt x="129" y="103"/>
                      </a:cubicBezTo>
                      <a:cubicBezTo>
                        <a:pt x="129" y="99"/>
                        <a:pt x="135" y="105"/>
                        <a:pt x="131" y="97"/>
                      </a:cubicBezTo>
                      <a:cubicBezTo>
                        <a:pt x="128" y="89"/>
                        <a:pt x="127" y="91"/>
                        <a:pt x="130" y="85"/>
                      </a:cubicBezTo>
                      <a:cubicBezTo>
                        <a:pt x="134" y="79"/>
                        <a:pt x="138" y="77"/>
                        <a:pt x="138" y="76"/>
                      </a:cubicBezTo>
                      <a:cubicBezTo>
                        <a:pt x="139" y="74"/>
                        <a:pt x="140" y="71"/>
                        <a:pt x="142" y="70"/>
                      </a:cubicBezTo>
                      <a:cubicBezTo>
                        <a:pt x="143" y="69"/>
                        <a:pt x="142" y="68"/>
                        <a:pt x="145" y="68"/>
                      </a:cubicBezTo>
                      <a:cubicBezTo>
                        <a:pt x="148" y="69"/>
                        <a:pt x="151" y="67"/>
                        <a:pt x="153" y="65"/>
                      </a:cubicBezTo>
                      <a:cubicBezTo>
                        <a:pt x="155" y="63"/>
                        <a:pt x="158" y="61"/>
                        <a:pt x="159" y="60"/>
                      </a:cubicBezTo>
                      <a:cubicBezTo>
                        <a:pt x="160" y="60"/>
                        <a:pt x="160" y="61"/>
                        <a:pt x="163" y="60"/>
                      </a:cubicBezTo>
                      <a:cubicBezTo>
                        <a:pt x="166" y="59"/>
                        <a:pt x="166" y="59"/>
                        <a:pt x="168" y="59"/>
                      </a:cubicBezTo>
                      <a:cubicBezTo>
                        <a:pt x="170" y="59"/>
                        <a:pt x="166" y="60"/>
                        <a:pt x="172" y="59"/>
                      </a:cubicBezTo>
                      <a:cubicBezTo>
                        <a:pt x="178" y="58"/>
                        <a:pt x="176" y="58"/>
                        <a:pt x="178" y="58"/>
                      </a:cubicBezTo>
                      <a:cubicBezTo>
                        <a:pt x="179" y="58"/>
                        <a:pt x="178" y="58"/>
                        <a:pt x="180" y="58"/>
                      </a:cubicBezTo>
                      <a:cubicBezTo>
                        <a:pt x="183" y="59"/>
                        <a:pt x="182" y="54"/>
                        <a:pt x="183" y="59"/>
                      </a:cubicBezTo>
                      <a:cubicBezTo>
                        <a:pt x="183" y="63"/>
                        <a:pt x="181" y="66"/>
                        <a:pt x="185" y="66"/>
                      </a:cubicBezTo>
                      <a:cubicBezTo>
                        <a:pt x="189" y="66"/>
                        <a:pt x="185" y="66"/>
                        <a:pt x="189" y="66"/>
                      </a:cubicBezTo>
                      <a:cubicBezTo>
                        <a:pt x="193" y="66"/>
                        <a:pt x="192" y="67"/>
                        <a:pt x="194" y="68"/>
                      </a:cubicBezTo>
                      <a:cubicBezTo>
                        <a:pt x="196" y="69"/>
                        <a:pt x="197" y="70"/>
                        <a:pt x="200" y="70"/>
                      </a:cubicBezTo>
                      <a:cubicBezTo>
                        <a:pt x="202" y="70"/>
                        <a:pt x="198" y="75"/>
                        <a:pt x="202" y="70"/>
                      </a:cubicBezTo>
                      <a:cubicBezTo>
                        <a:pt x="207" y="66"/>
                        <a:pt x="199" y="65"/>
                        <a:pt x="207" y="66"/>
                      </a:cubicBezTo>
                      <a:cubicBezTo>
                        <a:pt x="214" y="67"/>
                        <a:pt x="215" y="68"/>
                        <a:pt x="217" y="68"/>
                      </a:cubicBezTo>
                      <a:cubicBezTo>
                        <a:pt x="218" y="67"/>
                        <a:pt x="218" y="68"/>
                        <a:pt x="221" y="67"/>
                      </a:cubicBezTo>
                      <a:cubicBezTo>
                        <a:pt x="225" y="65"/>
                        <a:pt x="225" y="65"/>
                        <a:pt x="226" y="66"/>
                      </a:cubicBezTo>
                      <a:cubicBezTo>
                        <a:pt x="228" y="66"/>
                        <a:pt x="228" y="69"/>
                        <a:pt x="229" y="66"/>
                      </a:cubicBezTo>
                      <a:cubicBezTo>
                        <a:pt x="230" y="63"/>
                        <a:pt x="233" y="64"/>
                        <a:pt x="229" y="62"/>
                      </a:cubicBezTo>
                      <a:cubicBezTo>
                        <a:pt x="225" y="61"/>
                        <a:pt x="224" y="63"/>
                        <a:pt x="223" y="60"/>
                      </a:cubicBezTo>
                      <a:cubicBezTo>
                        <a:pt x="222" y="58"/>
                        <a:pt x="226" y="58"/>
                        <a:pt x="222" y="58"/>
                      </a:cubicBezTo>
                      <a:cubicBezTo>
                        <a:pt x="219" y="57"/>
                        <a:pt x="219" y="57"/>
                        <a:pt x="216" y="56"/>
                      </a:cubicBezTo>
                      <a:cubicBezTo>
                        <a:pt x="213" y="55"/>
                        <a:pt x="210" y="59"/>
                        <a:pt x="209" y="56"/>
                      </a:cubicBezTo>
                      <a:cubicBezTo>
                        <a:pt x="208" y="53"/>
                        <a:pt x="203" y="58"/>
                        <a:pt x="208" y="53"/>
                      </a:cubicBezTo>
                      <a:cubicBezTo>
                        <a:pt x="214" y="48"/>
                        <a:pt x="212" y="46"/>
                        <a:pt x="215" y="47"/>
                      </a:cubicBezTo>
                      <a:cubicBezTo>
                        <a:pt x="219" y="48"/>
                        <a:pt x="218" y="51"/>
                        <a:pt x="220" y="49"/>
                      </a:cubicBezTo>
                      <a:cubicBezTo>
                        <a:pt x="222" y="47"/>
                        <a:pt x="227" y="46"/>
                        <a:pt x="222" y="43"/>
                      </a:cubicBezTo>
                      <a:cubicBezTo>
                        <a:pt x="218" y="40"/>
                        <a:pt x="221" y="41"/>
                        <a:pt x="217" y="40"/>
                      </a:cubicBezTo>
                      <a:cubicBezTo>
                        <a:pt x="213" y="38"/>
                        <a:pt x="209" y="47"/>
                        <a:pt x="207" y="46"/>
                      </a:cubicBezTo>
                      <a:cubicBezTo>
                        <a:pt x="205" y="44"/>
                        <a:pt x="204" y="43"/>
                        <a:pt x="202" y="44"/>
                      </a:cubicBezTo>
                      <a:cubicBezTo>
                        <a:pt x="201" y="45"/>
                        <a:pt x="201" y="48"/>
                        <a:pt x="201" y="51"/>
                      </a:cubicBezTo>
                      <a:cubicBezTo>
                        <a:pt x="201" y="54"/>
                        <a:pt x="203" y="54"/>
                        <a:pt x="199" y="52"/>
                      </a:cubicBezTo>
                      <a:cubicBezTo>
                        <a:pt x="195" y="50"/>
                        <a:pt x="203" y="51"/>
                        <a:pt x="194" y="48"/>
                      </a:cubicBezTo>
                      <a:cubicBezTo>
                        <a:pt x="184" y="44"/>
                        <a:pt x="181" y="45"/>
                        <a:pt x="180" y="46"/>
                      </a:cubicBezTo>
                      <a:cubicBezTo>
                        <a:pt x="179" y="48"/>
                        <a:pt x="177" y="47"/>
                        <a:pt x="176" y="48"/>
                      </a:cubicBezTo>
                      <a:cubicBezTo>
                        <a:pt x="175" y="49"/>
                        <a:pt x="179" y="52"/>
                        <a:pt x="175" y="49"/>
                      </a:cubicBezTo>
                      <a:cubicBezTo>
                        <a:pt x="171" y="47"/>
                        <a:pt x="167" y="51"/>
                        <a:pt x="167" y="51"/>
                      </a:cubicBezTo>
                      <a:cubicBezTo>
                        <a:pt x="167" y="51"/>
                        <a:pt x="165" y="50"/>
                        <a:pt x="164" y="51"/>
                      </a:cubicBezTo>
                      <a:cubicBezTo>
                        <a:pt x="162" y="53"/>
                        <a:pt x="159" y="54"/>
                        <a:pt x="157" y="53"/>
                      </a:cubicBezTo>
                      <a:cubicBezTo>
                        <a:pt x="155" y="52"/>
                        <a:pt x="151" y="54"/>
                        <a:pt x="154" y="49"/>
                      </a:cubicBezTo>
                      <a:cubicBezTo>
                        <a:pt x="158" y="44"/>
                        <a:pt x="155" y="47"/>
                        <a:pt x="161" y="45"/>
                      </a:cubicBezTo>
                      <a:cubicBezTo>
                        <a:pt x="166" y="42"/>
                        <a:pt x="175" y="42"/>
                        <a:pt x="167" y="40"/>
                      </a:cubicBezTo>
                      <a:cubicBezTo>
                        <a:pt x="160" y="39"/>
                        <a:pt x="171" y="39"/>
                        <a:pt x="162" y="34"/>
                      </a:cubicBezTo>
                      <a:cubicBezTo>
                        <a:pt x="152" y="30"/>
                        <a:pt x="152" y="36"/>
                        <a:pt x="152" y="30"/>
                      </a:cubicBezTo>
                      <a:cubicBezTo>
                        <a:pt x="153" y="23"/>
                        <a:pt x="152" y="23"/>
                        <a:pt x="150" y="23"/>
                      </a:cubicBezTo>
                      <a:cubicBezTo>
                        <a:pt x="148" y="24"/>
                        <a:pt x="142" y="25"/>
                        <a:pt x="139" y="25"/>
                      </a:cubicBezTo>
                      <a:cubicBezTo>
                        <a:pt x="137" y="26"/>
                        <a:pt x="140" y="28"/>
                        <a:pt x="136" y="25"/>
                      </a:cubicBezTo>
                      <a:cubicBezTo>
                        <a:pt x="131" y="22"/>
                        <a:pt x="130" y="26"/>
                        <a:pt x="131" y="22"/>
                      </a:cubicBezTo>
                      <a:cubicBezTo>
                        <a:pt x="133" y="19"/>
                        <a:pt x="133" y="18"/>
                        <a:pt x="136" y="16"/>
                      </a:cubicBezTo>
                      <a:cubicBezTo>
                        <a:pt x="138" y="13"/>
                        <a:pt x="138" y="5"/>
                        <a:pt x="144" y="8"/>
                      </a:cubicBezTo>
                      <a:cubicBezTo>
                        <a:pt x="151" y="11"/>
                        <a:pt x="148" y="10"/>
                        <a:pt x="154" y="11"/>
                      </a:cubicBezTo>
                      <a:cubicBezTo>
                        <a:pt x="159" y="11"/>
                        <a:pt x="161" y="10"/>
                        <a:pt x="161" y="9"/>
                      </a:cubicBezTo>
                      <a:cubicBezTo>
                        <a:pt x="161" y="8"/>
                        <a:pt x="155" y="5"/>
                        <a:pt x="155" y="5"/>
                      </a:cubicBezTo>
                      <a:cubicBezTo>
                        <a:pt x="155" y="5"/>
                        <a:pt x="153" y="6"/>
                        <a:pt x="154" y="5"/>
                      </a:cubicBezTo>
                      <a:cubicBezTo>
                        <a:pt x="155" y="4"/>
                        <a:pt x="156" y="2"/>
                        <a:pt x="156" y="2"/>
                      </a:cubicBezTo>
                      <a:cubicBezTo>
                        <a:pt x="154" y="0"/>
                        <a:pt x="154" y="0"/>
                        <a:pt x="154" y="0"/>
                      </a:cubicBezTo>
                      <a:cubicBezTo>
                        <a:pt x="154" y="0"/>
                        <a:pt x="136" y="0"/>
                        <a:pt x="131" y="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30" name="Group 181"/>
            <p:cNvGrpSpPr/>
            <p:nvPr/>
          </p:nvGrpSpPr>
          <p:grpSpPr>
            <a:xfrm>
              <a:off x="5211009" y="2151693"/>
              <a:ext cx="448719" cy="491590"/>
              <a:chOff x="5632271" y="2338443"/>
              <a:chExt cx="448719" cy="491590"/>
            </a:xfrm>
            <a:grpFill/>
          </p:grpSpPr>
          <p:grpSp>
            <p:nvGrpSpPr>
              <p:cNvPr id="224" name="Group 145"/>
              <p:cNvGrpSpPr/>
              <p:nvPr/>
            </p:nvGrpSpPr>
            <p:grpSpPr>
              <a:xfrm>
                <a:off x="5660852" y="2338443"/>
                <a:ext cx="420138" cy="491590"/>
                <a:chOff x="5781675" y="2378075"/>
                <a:chExt cx="466725" cy="546100"/>
              </a:xfrm>
              <a:grpFill/>
            </p:grpSpPr>
            <p:sp>
              <p:nvSpPr>
                <p:cNvPr id="59" name="Oval 32"/>
                <p:cNvSpPr>
                  <a:spLocks noChangeArrowheads="1"/>
                </p:cNvSpPr>
                <p:nvPr/>
              </p:nvSpPr>
              <p:spPr bwMode="auto">
                <a:xfrm>
                  <a:off x="5781675" y="23780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0"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58"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25" name="Group 190"/>
            <p:cNvGrpSpPr/>
            <p:nvPr/>
          </p:nvGrpSpPr>
          <p:grpSpPr>
            <a:xfrm>
              <a:off x="5001768" y="1626364"/>
              <a:ext cx="503023" cy="588765"/>
              <a:chOff x="5262149" y="1683942"/>
              <a:chExt cx="503023" cy="588765"/>
            </a:xfrm>
            <a:grpFill/>
          </p:grpSpPr>
          <p:grpSp>
            <p:nvGrpSpPr>
              <p:cNvPr id="226" name="Group 146"/>
              <p:cNvGrpSpPr/>
              <p:nvPr/>
            </p:nvGrpSpPr>
            <p:grpSpPr>
              <a:xfrm>
                <a:off x="5262149" y="1683944"/>
                <a:ext cx="503023" cy="588766"/>
                <a:chOff x="5338763" y="1651000"/>
                <a:chExt cx="558800" cy="654050"/>
              </a:xfrm>
              <a:grpFill/>
            </p:grpSpPr>
            <p:sp>
              <p:nvSpPr>
                <p:cNvPr id="69" name="Oval 48"/>
                <p:cNvSpPr>
                  <a:spLocks noChangeArrowheads="1"/>
                </p:cNvSpPr>
                <p:nvPr/>
              </p:nvSpPr>
              <p:spPr bwMode="auto">
                <a:xfrm>
                  <a:off x="5338763" y="1651000"/>
                  <a:ext cx="558800" cy="5588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0" name="Freeform 49"/>
                <p:cNvSpPr/>
                <p:nvPr/>
              </p:nvSpPr>
              <p:spPr bwMode="auto">
                <a:xfrm>
                  <a:off x="5480050" y="2171700"/>
                  <a:ext cx="142875" cy="133350"/>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27" name="Group 147"/>
              <p:cNvGrpSpPr/>
              <p:nvPr/>
            </p:nvGrpSpPr>
            <p:grpSpPr>
              <a:xfrm>
                <a:off x="5403626" y="1752531"/>
                <a:ext cx="235792" cy="347256"/>
                <a:chOff x="5495925" y="1727200"/>
                <a:chExt cx="261938" cy="385763"/>
              </a:xfrm>
              <a:grpFill/>
            </p:grpSpPr>
            <p:sp>
              <p:nvSpPr>
                <p:cNvPr id="64" name="Oval 60"/>
                <p:cNvSpPr>
                  <a:spLocks noChangeArrowheads="1"/>
                </p:cNvSpPr>
                <p:nvPr/>
              </p:nvSpPr>
              <p:spPr bwMode="auto">
                <a:xfrm>
                  <a:off x="5586413" y="1757363"/>
                  <a:ext cx="88900" cy="889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5"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6"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7"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68"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28" name="Group 191"/>
            <p:cNvGrpSpPr/>
            <p:nvPr/>
          </p:nvGrpSpPr>
          <p:grpSpPr>
            <a:xfrm>
              <a:off x="4376034" y="1760089"/>
              <a:ext cx="530175" cy="620204"/>
              <a:chOff x="4479035" y="1763969"/>
              <a:chExt cx="530175" cy="620204"/>
            </a:xfrm>
            <a:grpFill/>
          </p:grpSpPr>
          <p:grpSp>
            <p:nvGrpSpPr>
              <p:cNvPr id="229" name="Group 140"/>
              <p:cNvGrpSpPr/>
              <p:nvPr/>
            </p:nvGrpSpPr>
            <p:grpSpPr>
              <a:xfrm>
                <a:off x="4479035" y="1763969"/>
                <a:ext cx="530175" cy="620204"/>
                <a:chOff x="4468813" y="1739900"/>
                <a:chExt cx="588963" cy="688975"/>
              </a:xfrm>
              <a:grpFill/>
            </p:grpSpPr>
            <p:sp>
              <p:nvSpPr>
                <p:cNvPr id="79" name="Oval 30"/>
                <p:cNvSpPr>
                  <a:spLocks noChangeArrowheads="1"/>
                </p:cNvSpPr>
                <p:nvPr/>
              </p:nvSpPr>
              <p:spPr bwMode="auto">
                <a:xfrm>
                  <a:off x="4468813" y="1739900"/>
                  <a:ext cx="588963" cy="588963"/>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0" name="Freeform 31"/>
                <p:cNvSpPr/>
                <p:nvPr/>
              </p:nvSpPr>
              <p:spPr bwMode="auto">
                <a:xfrm>
                  <a:off x="4618038" y="2289175"/>
                  <a:ext cx="150813" cy="139700"/>
                </a:xfrm>
                <a:custGeom>
                  <a:avLst/>
                  <a:gdLst/>
                  <a:ahLst/>
                  <a:cxnLst>
                    <a:cxn ang="0">
                      <a:pos x="0" y="0"/>
                    </a:cxn>
                    <a:cxn ang="0">
                      <a:pos x="8" y="88"/>
                    </a:cxn>
                    <a:cxn ang="0">
                      <a:pos x="95" y="15"/>
                    </a:cxn>
                    <a:cxn ang="0">
                      <a:pos x="0" y="0"/>
                    </a:cxn>
                  </a:cxnLst>
                  <a:rect l="0" t="0" r="r" b="b"/>
                  <a:pathLst>
                    <a:path w="95" h="88">
                      <a:moveTo>
                        <a:pt x="0" y="0"/>
                      </a:moveTo>
                      <a:lnTo>
                        <a:pt x="8" y="88"/>
                      </a:lnTo>
                      <a:lnTo>
                        <a:pt x="95" y="15"/>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30" name="Group 139"/>
              <p:cNvGrpSpPr/>
              <p:nvPr/>
            </p:nvGrpSpPr>
            <p:grpSpPr>
              <a:xfrm>
                <a:off x="4534767" y="1825418"/>
                <a:ext cx="394753" cy="392987"/>
                <a:chOff x="4530725" y="1808163"/>
                <a:chExt cx="438524" cy="436563"/>
              </a:xfrm>
              <a:grpFill/>
            </p:grpSpPr>
            <p:sp>
              <p:nvSpPr>
                <p:cNvPr id="74" name="Freeform 65"/>
                <p:cNvSpPr>
                  <a:spLocks noEditPoints="1"/>
                </p:cNvSpPr>
                <p:nvPr/>
              </p:nvSpPr>
              <p:spPr bwMode="auto">
                <a:xfrm>
                  <a:off x="4668838" y="1808163"/>
                  <a:ext cx="160338" cy="436563"/>
                </a:xfrm>
                <a:custGeom>
                  <a:avLst/>
                  <a:gdLst/>
                  <a:ahLst/>
                  <a:cxnLst>
                    <a:cxn ang="0">
                      <a:pos x="64" y="0"/>
                    </a:cxn>
                    <a:cxn ang="0">
                      <a:pos x="0" y="172"/>
                    </a:cxn>
                    <a:cxn ang="0">
                      <a:pos x="64" y="345"/>
                    </a:cxn>
                    <a:cxn ang="0">
                      <a:pos x="127" y="172"/>
                    </a:cxn>
                    <a:cxn ang="0">
                      <a:pos x="64" y="0"/>
                    </a:cxn>
                    <a:cxn ang="0">
                      <a:pos x="64" y="317"/>
                    </a:cxn>
                    <a:cxn ang="0">
                      <a:pos x="10" y="172"/>
                    </a:cxn>
                    <a:cxn ang="0">
                      <a:pos x="64" y="28"/>
                    </a:cxn>
                    <a:cxn ang="0">
                      <a:pos x="117" y="172"/>
                    </a:cxn>
                    <a:cxn ang="0">
                      <a:pos x="64" y="317"/>
                    </a:cxn>
                  </a:cxnLst>
                  <a:rect l="0" t="0" r="r" b="b"/>
                  <a:pathLst>
                    <a:path w="127" h="345">
                      <a:moveTo>
                        <a:pt x="64" y="0"/>
                      </a:moveTo>
                      <a:cubicBezTo>
                        <a:pt x="29" y="0"/>
                        <a:pt x="0" y="77"/>
                        <a:pt x="0" y="172"/>
                      </a:cubicBezTo>
                      <a:cubicBezTo>
                        <a:pt x="0" y="268"/>
                        <a:pt x="29" y="345"/>
                        <a:pt x="64" y="345"/>
                      </a:cubicBezTo>
                      <a:cubicBezTo>
                        <a:pt x="99" y="345"/>
                        <a:pt x="127" y="268"/>
                        <a:pt x="127" y="172"/>
                      </a:cubicBezTo>
                      <a:cubicBezTo>
                        <a:pt x="127" y="77"/>
                        <a:pt x="99" y="0"/>
                        <a:pt x="64" y="0"/>
                      </a:cubicBezTo>
                      <a:close/>
                      <a:moveTo>
                        <a:pt x="64" y="317"/>
                      </a:moveTo>
                      <a:cubicBezTo>
                        <a:pt x="34" y="317"/>
                        <a:pt x="10" y="252"/>
                        <a:pt x="10" y="172"/>
                      </a:cubicBezTo>
                      <a:cubicBezTo>
                        <a:pt x="10" y="92"/>
                        <a:pt x="34" y="28"/>
                        <a:pt x="64" y="28"/>
                      </a:cubicBezTo>
                      <a:cubicBezTo>
                        <a:pt x="93" y="28"/>
                        <a:pt x="117" y="92"/>
                        <a:pt x="117" y="172"/>
                      </a:cubicBezTo>
                      <a:cubicBezTo>
                        <a:pt x="117" y="252"/>
                        <a:pt x="93" y="317"/>
                        <a:pt x="64" y="31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5" name="Freeform 66"/>
                <p:cNvSpPr>
                  <a:spLocks noEditPoints="1"/>
                </p:cNvSpPr>
                <p:nvPr/>
              </p:nvSpPr>
              <p:spPr bwMode="auto">
                <a:xfrm>
                  <a:off x="4530725" y="1946275"/>
                  <a:ext cx="438150" cy="160338"/>
                </a:xfrm>
                <a:custGeom>
                  <a:avLst/>
                  <a:gdLst/>
                  <a:ahLst/>
                  <a:cxnLst>
                    <a:cxn ang="0">
                      <a:pos x="346" y="63"/>
                    </a:cxn>
                    <a:cxn ang="0">
                      <a:pos x="173" y="0"/>
                    </a:cxn>
                    <a:cxn ang="0">
                      <a:pos x="0" y="63"/>
                    </a:cxn>
                    <a:cxn ang="0">
                      <a:pos x="173" y="127"/>
                    </a:cxn>
                    <a:cxn ang="0">
                      <a:pos x="346" y="63"/>
                    </a:cxn>
                    <a:cxn ang="0">
                      <a:pos x="28" y="63"/>
                    </a:cxn>
                    <a:cxn ang="0">
                      <a:pos x="173" y="10"/>
                    </a:cxn>
                    <a:cxn ang="0">
                      <a:pos x="317" y="63"/>
                    </a:cxn>
                    <a:cxn ang="0">
                      <a:pos x="173" y="117"/>
                    </a:cxn>
                    <a:cxn ang="0">
                      <a:pos x="28" y="63"/>
                    </a:cxn>
                  </a:cxnLst>
                  <a:rect l="0" t="0" r="r" b="b"/>
                  <a:pathLst>
                    <a:path w="346" h="127">
                      <a:moveTo>
                        <a:pt x="346" y="63"/>
                      </a:moveTo>
                      <a:cubicBezTo>
                        <a:pt x="346" y="28"/>
                        <a:pt x="268" y="0"/>
                        <a:pt x="173" y="0"/>
                      </a:cubicBezTo>
                      <a:cubicBezTo>
                        <a:pt x="77" y="0"/>
                        <a:pt x="0" y="28"/>
                        <a:pt x="0" y="63"/>
                      </a:cubicBezTo>
                      <a:cubicBezTo>
                        <a:pt x="0" y="99"/>
                        <a:pt x="77" y="127"/>
                        <a:pt x="173" y="127"/>
                      </a:cubicBezTo>
                      <a:cubicBezTo>
                        <a:pt x="268" y="127"/>
                        <a:pt x="346" y="99"/>
                        <a:pt x="346" y="63"/>
                      </a:cubicBezTo>
                      <a:close/>
                      <a:moveTo>
                        <a:pt x="28" y="63"/>
                      </a:moveTo>
                      <a:cubicBezTo>
                        <a:pt x="28" y="34"/>
                        <a:pt x="93" y="10"/>
                        <a:pt x="173" y="10"/>
                      </a:cubicBezTo>
                      <a:cubicBezTo>
                        <a:pt x="253" y="10"/>
                        <a:pt x="317" y="34"/>
                        <a:pt x="317" y="63"/>
                      </a:cubicBezTo>
                      <a:cubicBezTo>
                        <a:pt x="317" y="93"/>
                        <a:pt x="253" y="117"/>
                        <a:pt x="173" y="117"/>
                      </a:cubicBezTo>
                      <a:cubicBezTo>
                        <a:pt x="93" y="117"/>
                        <a:pt x="28" y="93"/>
                        <a:pt x="28" y="63"/>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6" name="Freeform 67"/>
                <p:cNvSpPr>
                  <a:spLocks noEditPoints="1"/>
                </p:cNvSpPr>
                <p:nvPr/>
              </p:nvSpPr>
              <p:spPr bwMode="auto">
                <a:xfrm>
                  <a:off x="4562475" y="1839913"/>
                  <a:ext cx="373063" cy="373063"/>
                </a:xfrm>
                <a:custGeom>
                  <a:avLst/>
                  <a:gdLst/>
                  <a:ahLst/>
                  <a:cxnLst>
                    <a:cxn ang="0">
                      <a:pos x="269" y="25"/>
                    </a:cxn>
                    <a:cxn ang="0">
                      <a:pos x="102" y="102"/>
                    </a:cxn>
                    <a:cxn ang="0">
                      <a:pos x="25" y="270"/>
                    </a:cxn>
                    <a:cxn ang="0">
                      <a:pos x="192" y="192"/>
                    </a:cxn>
                    <a:cxn ang="0">
                      <a:pos x="269" y="25"/>
                    </a:cxn>
                    <a:cxn ang="0">
                      <a:pos x="44" y="250"/>
                    </a:cxn>
                    <a:cxn ang="0">
                      <a:pos x="109" y="110"/>
                    </a:cxn>
                    <a:cxn ang="0">
                      <a:pos x="249" y="45"/>
                    </a:cxn>
                    <a:cxn ang="0">
                      <a:pos x="184" y="185"/>
                    </a:cxn>
                    <a:cxn ang="0">
                      <a:pos x="44" y="250"/>
                    </a:cxn>
                  </a:cxnLst>
                  <a:rect l="0" t="0" r="r" b="b"/>
                  <a:pathLst>
                    <a:path w="294" h="294">
                      <a:moveTo>
                        <a:pt x="269" y="25"/>
                      </a:moveTo>
                      <a:cubicBezTo>
                        <a:pt x="244" y="0"/>
                        <a:pt x="169" y="35"/>
                        <a:pt x="102" y="102"/>
                      </a:cubicBezTo>
                      <a:cubicBezTo>
                        <a:pt x="34" y="170"/>
                        <a:pt x="0" y="245"/>
                        <a:pt x="25" y="270"/>
                      </a:cubicBezTo>
                      <a:cubicBezTo>
                        <a:pt x="49" y="294"/>
                        <a:pt x="124" y="260"/>
                        <a:pt x="192" y="192"/>
                      </a:cubicBezTo>
                      <a:cubicBezTo>
                        <a:pt x="259" y="125"/>
                        <a:pt x="294" y="50"/>
                        <a:pt x="269" y="25"/>
                      </a:cubicBezTo>
                      <a:close/>
                      <a:moveTo>
                        <a:pt x="44" y="250"/>
                      </a:moveTo>
                      <a:cubicBezTo>
                        <a:pt x="24" y="229"/>
                        <a:pt x="53" y="166"/>
                        <a:pt x="109" y="110"/>
                      </a:cubicBezTo>
                      <a:cubicBezTo>
                        <a:pt x="166" y="53"/>
                        <a:pt x="228" y="24"/>
                        <a:pt x="249" y="45"/>
                      </a:cubicBezTo>
                      <a:cubicBezTo>
                        <a:pt x="270" y="66"/>
                        <a:pt x="241" y="129"/>
                        <a:pt x="184" y="185"/>
                      </a:cubicBezTo>
                      <a:cubicBezTo>
                        <a:pt x="128" y="242"/>
                        <a:pt x="65" y="271"/>
                        <a:pt x="44" y="250"/>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7" name="Freeform 68"/>
                <p:cNvSpPr>
                  <a:spLocks noEditPoints="1"/>
                </p:cNvSpPr>
                <p:nvPr/>
              </p:nvSpPr>
              <p:spPr bwMode="auto">
                <a:xfrm>
                  <a:off x="4596186" y="1839913"/>
                  <a:ext cx="373063" cy="373063"/>
                </a:xfrm>
                <a:custGeom>
                  <a:avLst/>
                  <a:gdLst/>
                  <a:ahLst/>
                  <a:cxnLst>
                    <a:cxn ang="0">
                      <a:pos x="269" y="270"/>
                    </a:cxn>
                    <a:cxn ang="0">
                      <a:pos x="192" y="102"/>
                    </a:cxn>
                    <a:cxn ang="0">
                      <a:pos x="25" y="25"/>
                    </a:cxn>
                    <a:cxn ang="0">
                      <a:pos x="102" y="192"/>
                    </a:cxn>
                    <a:cxn ang="0">
                      <a:pos x="269" y="270"/>
                    </a:cxn>
                    <a:cxn ang="0">
                      <a:pos x="44" y="45"/>
                    </a:cxn>
                    <a:cxn ang="0">
                      <a:pos x="184" y="110"/>
                    </a:cxn>
                    <a:cxn ang="0">
                      <a:pos x="249" y="250"/>
                    </a:cxn>
                    <a:cxn ang="0">
                      <a:pos x="109" y="185"/>
                    </a:cxn>
                    <a:cxn ang="0">
                      <a:pos x="44" y="45"/>
                    </a:cxn>
                  </a:cxnLst>
                  <a:rect l="0" t="0" r="r" b="b"/>
                  <a:pathLst>
                    <a:path w="294" h="294">
                      <a:moveTo>
                        <a:pt x="269" y="270"/>
                      </a:moveTo>
                      <a:cubicBezTo>
                        <a:pt x="294" y="245"/>
                        <a:pt x="259" y="170"/>
                        <a:pt x="192" y="102"/>
                      </a:cubicBezTo>
                      <a:cubicBezTo>
                        <a:pt x="124" y="35"/>
                        <a:pt x="49" y="0"/>
                        <a:pt x="25" y="25"/>
                      </a:cubicBezTo>
                      <a:cubicBezTo>
                        <a:pt x="0" y="50"/>
                        <a:pt x="34" y="125"/>
                        <a:pt x="102" y="192"/>
                      </a:cubicBezTo>
                      <a:cubicBezTo>
                        <a:pt x="169" y="260"/>
                        <a:pt x="244" y="294"/>
                        <a:pt x="269" y="270"/>
                      </a:cubicBezTo>
                      <a:close/>
                      <a:moveTo>
                        <a:pt x="44" y="45"/>
                      </a:moveTo>
                      <a:cubicBezTo>
                        <a:pt x="65" y="24"/>
                        <a:pt x="128" y="53"/>
                        <a:pt x="184" y="110"/>
                      </a:cubicBezTo>
                      <a:cubicBezTo>
                        <a:pt x="241" y="166"/>
                        <a:pt x="270" y="229"/>
                        <a:pt x="249" y="250"/>
                      </a:cubicBezTo>
                      <a:cubicBezTo>
                        <a:pt x="228" y="271"/>
                        <a:pt x="166" y="242"/>
                        <a:pt x="109" y="185"/>
                      </a:cubicBezTo>
                      <a:cubicBezTo>
                        <a:pt x="53" y="129"/>
                        <a:pt x="24" y="66"/>
                        <a:pt x="44" y="45"/>
                      </a:cubicBez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78" name="Oval 69"/>
                <p:cNvSpPr>
                  <a:spLocks noChangeArrowheads="1"/>
                </p:cNvSpPr>
                <p:nvPr/>
              </p:nvSpPr>
              <p:spPr bwMode="auto">
                <a:xfrm>
                  <a:off x="4714875" y="1993900"/>
                  <a:ext cx="68263" cy="6667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31" name="Group 188"/>
            <p:cNvGrpSpPr/>
            <p:nvPr/>
          </p:nvGrpSpPr>
          <p:grpSpPr>
            <a:xfrm>
              <a:off x="5404758" y="1203363"/>
              <a:ext cx="420138" cy="491590"/>
              <a:chOff x="4033173" y="1286669"/>
              <a:chExt cx="420138" cy="491590"/>
            </a:xfrm>
            <a:grpFill/>
          </p:grpSpPr>
          <p:grpSp>
            <p:nvGrpSpPr>
              <p:cNvPr id="232" name="Group 153"/>
              <p:cNvGrpSpPr/>
              <p:nvPr/>
            </p:nvGrpSpPr>
            <p:grpSpPr>
              <a:xfrm>
                <a:off x="4033173" y="1286669"/>
                <a:ext cx="420138" cy="491590"/>
                <a:chOff x="3973513" y="1209675"/>
                <a:chExt cx="466725" cy="546100"/>
              </a:xfrm>
              <a:grpFill/>
            </p:grpSpPr>
            <p:sp>
              <p:nvSpPr>
                <p:cNvPr id="87" name="Oval 34"/>
                <p:cNvSpPr>
                  <a:spLocks noChangeArrowheads="1"/>
                </p:cNvSpPr>
                <p:nvPr/>
              </p:nvSpPr>
              <p:spPr bwMode="auto">
                <a:xfrm>
                  <a:off x="3973513" y="12096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8"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37" name="Group 154"/>
              <p:cNvGrpSpPr/>
              <p:nvPr/>
            </p:nvGrpSpPr>
            <p:grpSpPr>
              <a:xfrm>
                <a:off x="4173220" y="1398134"/>
                <a:ext cx="142904" cy="255799"/>
                <a:chOff x="4129088" y="1333500"/>
                <a:chExt cx="158750" cy="284163"/>
              </a:xfrm>
              <a:grpFill/>
            </p:grpSpPr>
            <p:sp>
              <p:nvSpPr>
                <p:cNvPr id="84"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5" name="Rectangle 71"/>
                <p:cNvSpPr>
                  <a:spLocks noChangeArrowheads="1"/>
                </p:cNvSpPr>
                <p:nvPr/>
              </p:nvSpPr>
              <p:spPr bwMode="auto">
                <a:xfrm>
                  <a:off x="4198938" y="1484313"/>
                  <a:ext cx="20638" cy="77788"/>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86"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38" name="Group 192"/>
            <p:cNvGrpSpPr/>
            <p:nvPr/>
          </p:nvGrpSpPr>
          <p:grpSpPr>
            <a:xfrm>
              <a:off x="3737321" y="1965363"/>
              <a:ext cx="484446" cy="568759"/>
              <a:chOff x="3847398" y="1964034"/>
              <a:chExt cx="484446" cy="568759"/>
            </a:xfrm>
            <a:grpFill/>
          </p:grpSpPr>
          <p:grpSp>
            <p:nvGrpSpPr>
              <p:cNvPr id="239" name="Group 138"/>
              <p:cNvGrpSpPr/>
              <p:nvPr/>
            </p:nvGrpSpPr>
            <p:grpSpPr>
              <a:xfrm>
                <a:off x="3847398" y="1964034"/>
                <a:ext cx="484446" cy="568759"/>
                <a:chOff x="3767138" y="1962150"/>
                <a:chExt cx="538163" cy="631826"/>
              </a:xfrm>
              <a:grpFill/>
            </p:grpSpPr>
            <p:sp>
              <p:nvSpPr>
                <p:cNvPr id="94" name="Oval 46"/>
                <p:cNvSpPr>
                  <a:spLocks noChangeArrowheads="1"/>
                </p:cNvSpPr>
                <p:nvPr/>
              </p:nvSpPr>
              <p:spPr bwMode="auto">
                <a:xfrm>
                  <a:off x="3767138" y="1962150"/>
                  <a:ext cx="538163" cy="53975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95" name="Freeform 47"/>
                <p:cNvSpPr/>
                <p:nvPr/>
              </p:nvSpPr>
              <p:spPr bwMode="auto">
                <a:xfrm>
                  <a:off x="4030663" y="2465388"/>
                  <a:ext cx="138113" cy="128588"/>
                </a:xfrm>
                <a:custGeom>
                  <a:avLst/>
                  <a:gdLst/>
                  <a:ahLst/>
                  <a:cxnLst>
                    <a:cxn ang="0">
                      <a:pos x="87" y="0"/>
                    </a:cxn>
                    <a:cxn ang="0">
                      <a:pos x="80" y="81"/>
                    </a:cxn>
                    <a:cxn ang="0">
                      <a:pos x="0" y="13"/>
                    </a:cxn>
                    <a:cxn ang="0">
                      <a:pos x="87" y="0"/>
                    </a:cxn>
                  </a:cxnLst>
                  <a:rect l="0" t="0" r="r" b="b"/>
                  <a:pathLst>
                    <a:path w="87" h="81">
                      <a:moveTo>
                        <a:pt x="87" y="0"/>
                      </a:moveTo>
                      <a:lnTo>
                        <a:pt x="80" y="81"/>
                      </a:lnTo>
                      <a:lnTo>
                        <a:pt x="0" y="13"/>
                      </a:lnTo>
                      <a:lnTo>
                        <a:pt x="87"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0" name="Group 137"/>
              <p:cNvGrpSpPr/>
              <p:nvPr/>
            </p:nvGrpSpPr>
            <p:grpSpPr>
              <a:xfrm>
                <a:off x="4003147" y="2066925"/>
                <a:ext cx="218643" cy="275805"/>
                <a:chOff x="3940175" y="2076450"/>
                <a:chExt cx="242888" cy="306388"/>
              </a:xfrm>
              <a:grpFill/>
            </p:grpSpPr>
            <p:sp>
              <p:nvSpPr>
                <p:cNvPr id="92" name="Freeform 73"/>
                <p:cNvSpPr>
                  <a:spLocks noEditPoints="1"/>
                </p:cNvSpPr>
                <p:nvPr/>
              </p:nvSpPr>
              <p:spPr bwMode="auto">
                <a:xfrm>
                  <a:off x="4021138" y="2078038"/>
                  <a:ext cx="161925" cy="304800"/>
                </a:xfrm>
                <a:custGeom>
                  <a:avLst/>
                  <a:gdLst/>
                  <a:ahLst/>
                  <a:cxnLst>
                    <a:cxn ang="0">
                      <a:pos x="0" y="0"/>
                    </a:cxn>
                    <a:cxn ang="0">
                      <a:pos x="0" y="192"/>
                    </a:cxn>
                    <a:cxn ang="0">
                      <a:pos x="102" y="192"/>
                    </a:cxn>
                    <a:cxn ang="0">
                      <a:pos x="0" y="0"/>
                    </a:cxn>
                    <a:cxn ang="0">
                      <a:pos x="15" y="74"/>
                    </a:cxn>
                    <a:cxn ang="0">
                      <a:pos x="69" y="167"/>
                    </a:cxn>
                    <a:cxn ang="0">
                      <a:pos x="15" y="167"/>
                    </a:cxn>
                    <a:cxn ang="0">
                      <a:pos x="15" y="74"/>
                    </a:cxn>
                  </a:cxnLst>
                  <a:rect l="0" t="0" r="r" b="b"/>
                  <a:pathLst>
                    <a:path w="102" h="192">
                      <a:moveTo>
                        <a:pt x="0" y="0"/>
                      </a:moveTo>
                      <a:lnTo>
                        <a:pt x="0" y="192"/>
                      </a:lnTo>
                      <a:lnTo>
                        <a:pt x="102" y="192"/>
                      </a:lnTo>
                      <a:lnTo>
                        <a:pt x="0" y="0"/>
                      </a:lnTo>
                      <a:close/>
                      <a:moveTo>
                        <a:pt x="15" y="74"/>
                      </a:moveTo>
                      <a:lnTo>
                        <a:pt x="69" y="167"/>
                      </a:lnTo>
                      <a:lnTo>
                        <a:pt x="15" y="167"/>
                      </a:lnTo>
                      <a:lnTo>
                        <a:pt x="15" y="74"/>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93" name="Rectangle 74"/>
                <p:cNvSpPr>
                  <a:spLocks noChangeArrowheads="1"/>
                </p:cNvSpPr>
                <p:nvPr/>
              </p:nvSpPr>
              <p:spPr bwMode="auto">
                <a:xfrm>
                  <a:off x="3940175" y="2076450"/>
                  <a:ext cx="39688" cy="300038"/>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41" name="Group 187"/>
            <p:cNvGrpSpPr/>
            <p:nvPr/>
          </p:nvGrpSpPr>
          <p:grpSpPr>
            <a:xfrm>
              <a:off x="5638800" y="1782125"/>
              <a:ext cx="420138" cy="491591"/>
              <a:chOff x="3434404" y="1506741"/>
              <a:chExt cx="420138" cy="491591"/>
            </a:xfrm>
            <a:grpFill/>
          </p:grpSpPr>
          <p:grpSp>
            <p:nvGrpSpPr>
              <p:cNvPr id="242" name="Group 132"/>
              <p:cNvGrpSpPr/>
              <p:nvPr/>
            </p:nvGrpSpPr>
            <p:grpSpPr>
              <a:xfrm>
                <a:off x="3434404" y="1506739"/>
                <a:ext cx="420138" cy="491590"/>
                <a:chOff x="3308350" y="1454150"/>
                <a:chExt cx="466725" cy="546101"/>
              </a:xfrm>
              <a:grpFill/>
            </p:grpSpPr>
            <p:sp>
              <p:nvSpPr>
                <p:cNvPr id="99" name="Oval 36"/>
                <p:cNvSpPr>
                  <a:spLocks noChangeArrowheads="1"/>
                </p:cNvSpPr>
                <p:nvPr/>
              </p:nvSpPr>
              <p:spPr bwMode="auto">
                <a:xfrm>
                  <a:off x="3308350" y="1454150"/>
                  <a:ext cx="466725" cy="46513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00"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98" name="Freeform 75"/>
              <p:cNvSpPr>
                <a:spLocks noEditPoints="1"/>
              </p:cNvSpPr>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3" name="Group 186"/>
            <p:cNvGrpSpPr/>
            <p:nvPr/>
          </p:nvGrpSpPr>
          <p:grpSpPr>
            <a:xfrm>
              <a:off x="3919732" y="1549973"/>
              <a:ext cx="454435" cy="491590"/>
              <a:chOff x="3130019" y="2054064"/>
              <a:chExt cx="454435" cy="491590"/>
            </a:xfrm>
            <a:grpFill/>
          </p:grpSpPr>
          <p:grpSp>
            <p:nvGrpSpPr>
              <p:cNvPr id="244" name="Group 133"/>
              <p:cNvGrpSpPr/>
              <p:nvPr/>
            </p:nvGrpSpPr>
            <p:grpSpPr>
              <a:xfrm>
                <a:off x="3164316" y="2054064"/>
                <a:ext cx="420138" cy="491590"/>
                <a:chOff x="3008313" y="2062163"/>
                <a:chExt cx="466725" cy="546100"/>
              </a:xfrm>
              <a:grpFill/>
            </p:grpSpPr>
            <p:sp>
              <p:nvSpPr>
                <p:cNvPr id="104" name="Oval 38"/>
                <p:cNvSpPr>
                  <a:spLocks noChangeArrowheads="1"/>
                </p:cNvSpPr>
                <p:nvPr/>
              </p:nvSpPr>
              <p:spPr bwMode="auto">
                <a:xfrm>
                  <a:off x="3008313" y="2062163"/>
                  <a:ext cx="466725" cy="46513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05" name="Freeform 39"/>
                <p:cNvSpPr/>
                <p:nvPr/>
              </p:nvSpPr>
              <p:spPr bwMode="auto">
                <a:xfrm>
                  <a:off x="3236913" y="2495550"/>
                  <a:ext cx="120650" cy="112713"/>
                </a:xfrm>
                <a:custGeom>
                  <a:avLst/>
                  <a:gdLst/>
                  <a:ahLst/>
                  <a:cxnLst>
                    <a:cxn ang="0">
                      <a:pos x="76" y="0"/>
                    </a:cxn>
                    <a:cxn ang="0">
                      <a:pos x="69" y="71"/>
                    </a:cxn>
                    <a:cxn ang="0">
                      <a:pos x="0" y="12"/>
                    </a:cxn>
                    <a:cxn ang="0">
                      <a:pos x="76" y="0"/>
                    </a:cxn>
                  </a:cxnLst>
                  <a:rect l="0" t="0" r="r" b="b"/>
                  <a:pathLst>
                    <a:path w="76" h="71">
                      <a:moveTo>
                        <a:pt x="76" y="0"/>
                      </a:moveTo>
                      <a:lnTo>
                        <a:pt x="69" y="71"/>
                      </a:lnTo>
                      <a:lnTo>
                        <a:pt x="0" y="12"/>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03" name="Freeform 76"/>
              <p:cNvSpPr>
                <a:spLocks noEditPoints="1"/>
              </p:cNvSpPr>
              <p:nvPr/>
            </p:nvSpPr>
            <p:spPr bwMode="auto">
              <a:xfrm>
                <a:off x="3130019" y="2151239"/>
                <a:ext cx="398703" cy="261515"/>
              </a:xfrm>
              <a:custGeom>
                <a:avLst/>
                <a:gdLst/>
                <a:ahLst/>
                <a:cxnLst>
                  <a:cxn ang="0">
                    <a:pos x="333" y="51"/>
                  </a:cxn>
                  <a:cxn ang="0">
                    <a:pos x="259" y="0"/>
                  </a:cxn>
                  <a:cxn ang="0">
                    <a:pos x="170" y="224"/>
                  </a:cxn>
                  <a:cxn ang="0">
                    <a:pos x="269" y="132"/>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7"/>
                  </a:cxn>
                  <a:cxn ang="0">
                    <a:pos x="161" y="151"/>
                  </a:cxn>
                  <a:cxn ang="0">
                    <a:pos x="139" y="174"/>
                  </a:cxn>
                  <a:cxn ang="0">
                    <a:pos x="180" y="213"/>
                  </a:cxn>
                  <a:cxn ang="0">
                    <a:pos x="155" y="188"/>
                  </a:cxn>
                  <a:cxn ang="0">
                    <a:pos x="180" y="163"/>
                  </a:cxn>
                  <a:cxn ang="0">
                    <a:pos x="205" y="188"/>
                  </a:cxn>
                  <a:cxn ang="0">
                    <a:pos x="180" y="213"/>
                  </a:cxn>
                  <a:cxn ang="0">
                    <a:pos x="281" y="97"/>
                  </a:cxn>
                  <a:cxn ang="0">
                    <a:pos x="251" y="67"/>
                  </a:cxn>
                  <a:cxn ang="0">
                    <a:pos x="281" y="37"/>
                  </a:cxn>
                  <a:cxn ang="0">
                    <a:pos x="311" y="67"/>
                  </a:cxn>
                  <a:cxn ang="0">
                    <a:pos x="281" y="97"/>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5" name="Group 185"/>
            <p:cNvGrpSpPr/>
            <p:nvPr/>
          </p:nvGrpSpPr>
          <p:grpSpPr>
            <a:xfrm>
              <a:off x="5867400" y="1329948"/>
              <a:ext cx="420138" cy="491590"/>
              <a:chOff x="3164316" y="2615677"/>
              <a:chExt cx="420138" cy="491590"/>
            </a:xfrm>
            <a:grpFill/>
          </p:grpSpPr>
          <p:grpSp>
            <p:nvGrpSpPr>
              <p:cNvPr id="246" name="Group 134"/>
              <p:cNvGrpSpPr/>
              <p:nvPr/>
            </p:nvGrpSpPr>
            <p:grpSpPr>
              <a:xfrm>
                <a:off x="3164316" y="2615677"/>
                <a:ext cx="420138" cy="491590"/>
                <a:chOff x="3008313" y="2686050"/>
                <a:chExt cx="466725" cy="546100"/>
              </a:xfrm>
              <a:grpFill/>
            </p:grpSpPr>
            <p:sp>
              <p:nvSpPr>
                <p:cNvPr id="109" name="Oval 42"/>
                <p:cNvSpPr>
                  <a:spLocks noChangeArrowheads="1"/>
                </p:cNvSpPr>
                <p:nvPr/>
              </p:nvSpPr>
              <p:spPr bwMode="auto">
                <a:xfrm>
                  <a:off x="3008313" y="2686050"/>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0" name="Freeform 43"/>
                <p:cNvSpPr/>
                <p:nvPr/>
              </p:nvSpPr>
              <p:spPr bwMode="auto">
                <a:xfrm>
                  <a:off x="3236913" y="3121025"/>
                  <a:ext cx="120650" cy="111125"/>
                </a:xfrm>
                <a:custGeom>
                  <a:avLst/>
                  <a:gdLst/>
                  <a:ahLst/>
                  <a:cxnLst>
                    <a:cxn ang="0">
                      <a:pos x="76" y="0"/>
                    </a:cxn>
                    <a:cxn ang="0">
                      <a:pos x="69" y="70"/>
                    </a:cxn>
                    <a:cxn ang="0">
                      <a:pos x="0" y="11"/>
                    </a:cxn>
                    <a:cxn ang="0">
                      <a:pos x="76" y="0"/>
                    </a:cxn>
                  </a:cxnLst>
                  <a:rect l="0" t="0" r="r" b="b"/>
                  <a:pathLst>
                    <a:path w="76" h="70">
                      <a:moveTo>
                        <a:pt x="76" y="0"/>
                      </a:moveTo>
                      <a:lnTo>
                        <a:pt x="69" y="70"/>
                      </a:lnTo>
                      <a:lnTo>
                        <a:pt x="0" y="11"/>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08" name="Freeform 77"/>
              <p:cNvSpPr/>
              <p:nvPr/>
            </p:nvSpPr>
            <p:spPr bwMode="auto">
              <a:xfrm>
                <a:off x="3270065" y="2715710"/>
                <a:ext cx="222931" cy="205782"/>
              </a:xfrm>
              <a:custGeom>
                <a:avLst/>
                <a:gdLst/>
                <a:ahLst/>
                <a:cxnLst>
                  <a:cxn ang="0">
                    <a:pos x="96" y="181"/>
                  </a:cxn>
                  <a:cxn ang="0">
                    <a:pos x="0" y="180"/>
                  </a:cxn>
                  <a:cxn ang="0">
                    <a:pos x="0" y="36"/>
                  </a:cxn>
                  <a:cxn ang="0">
                    <a:pos x="98" y="36"/>
                  </a:cxn>
                  <a:cxn ang="0">
                    <a:pos x="196" y="36"/>
                  </a:cxn>
                  <a:cxn ang="0">
                    <a:pos x="196" y="180"/>
                  </a:cxn>
                  <a:cxn ang="0">
                    <a:pos x="96" y="181"/>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7" name="Group 184"/>
            <p:cNvGrpSpPr/>
            <p:nvPr/>
          </p:nvGrpSpPr>
          <p:grpSpPr>
            <a:xfrm>
              <a:off x="3534609" y="2515228"/>
              <a:ext cx="585907" cy="685941"/>
              <a:chOff x="3680200" y="2572806"/>
              <a:chExt cx="585907" cy="685941"/>
            </a:xfrm>
            <a:grpFill/>
          </p:grpSpPr>
          <p:grpSp>
            <p:nvGrpSpPr>
              <p:cNvPr id="248" name="Group 136"/>
              <p:cNvGrpSpPr/>
              <p:nvPr/>
            </p:nvGrpSpPr>
            <p:grpSpPr>
              <a:xfrm>
                <a:off x="3680200" y="2572806"/>
                <a:ext cx="585907" cy="685941"/>
                <a:chOff x="3581400" y="2638425"/>
                <a:chExt cx="650875" cy="762001"/>
              </a:xfrm>
              <a:grpFill/>
            </p:grpSpPr>
            <p:sp>
              <p:nvSpPr>
                <p:cNvPr id="118" name="Oval 44"/>
                <p:cNvSpPr>
                  <a:spLocks noChangeArrowheads="1"/>
                </p:cNvSpPr>
                <p:nvPr/>
              </p:nvSpPr>
              <p:spPr bwMode="auto">
                <a:xfrm>
                  <a:off x="3581400" y="2638425"/>
                  <a:ext cx="650875" cy="65087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9" name="Freeform 45"/>
                <p:cNvSpPr/>
                <p:nvPr/>
              </p:nvSpPr>
              <p:spPr bwMode="auto">
                <a:xfrm>
                  <a:off x="3898900" y="3243263"/>
                  <a:ext cx="168275" cy="157163"/>
                </a:xfrm>
                <a:custGeom>
                  <a:avLst/>
                  <a:gdLst/>
                  <a:ahLst/>
                  <a:cxnLst>
                    <a:cxn ang="0">
                      <a:pos x="106" y="0"/>
                    </a:cxn>
                    <a:cxn ang="0">
                      <a:pos x="97" y="99"/>
                    </a:cxn>
                    <a:cxn ang="0">
                      <a:pos x="0" y="17"/>
                    </a:cxn>
                    <a:cxn ang="0">
                      <a:pos x="106" y="0"/>
                    </a:cxn>
                  </a:cxnLst>
                  <a:rect l="0" t="0" r="r" b="b"/>
                  <a:pathLst>
                    <a:path w="106" h="99">
                      <a:moveTo>
                        <a:pt x="106" y="0"/>
                      </a:moveTo>
                      <a:lnTo>
                        <a:pt x="97" y="99"/>
                      </a:lnTo>
                      <a:lnTo>
                        <a:pt x="0" y="17"/>
                      </a:lnTo>
                      <a:lnTo>
                        <a:pt x="10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49" name="Group 135"/>
              <p:cNvGrpSpPr/>
              <p:nvPr/>
            </p:nvGrpSpPr>
            <p:grpSpPr>
              <a:xfrm>
                <a:off x="3813101" y="2709950"/>
                <a:ext cx="320105" cy="344393"/>
                <a:chOff x="3729038" y="2790825"/>
                <a:chExt cx="355600" cy="382588"/>
              </a:xfrm>
              <a:grpFill/>
            </p:grpSpPr>
            <p:sp>
              <p:nvSpPr>
                <p:cNvPr id="114" name="Freeform 78"/>
                <p:cNvSpPr/>
                <p:nvPr/>
              </p:nvSpPr>
              <p:spPr bwMode="auto">
                <a:xfrm>
                  <a:off x="3867150" y="3111500"/>
                  <a:ext cx="82550" cy="19050"/>
                </a:xfrm>
                <a:custGeom>
                  <a:avLst/>
                  <a:gdLst/>
                  <a:ahLst/>
                  <a:cxnLst>
                    <a:cxn ang="0">
                      <a:pos x="66" y="7"/>
                    </a:cxn>
                    <a:cxn ang="0">
                      <a:pos x="55" y="15"/>
                    </a:cxn>
                    <a:cxn ang="0">
                      <a:pos x="11" y="15"/>
                    </a:cxn>
                    <a:cxn ang="0">
                      <a:pos x="0" y="7"/>
                    </a:cxn>
                    <a:cxn ang="0">
                      <a:pos x="0" y="7"/>
                    </a:cxn>
                    <a:cxn ang="0">
                      <a:pos x="11" y="0"/>
                    </a:cxn>
                    <a:cxn ang="0">
                      <a:pos x="55" y="0"/>
                    </a:cxn>
                    <a:cxn ang="0">
                      <a:pos x="66" y="7"/>
                    </a:cxn>
                  </a:cxnLst>
                  <a:rect l="0" t="0" r="r" b="b"/>
                  <a:pathLst>
                    <a:path w="66" h="15">
                      <a:moveTo>
                        <a:pt x="66" y="7"/>
                      </a:moveTo>
                      <a:cubicBezTo>
                        <a:pt x="66" y="12"/>
                        <a:pt x="61" y="15"/>
                        <a:pt x="55" y="15"/>
                      </a:cubicBezTo>
                      <a:cubicBezTo>
                        <a:pt x="11" y="15"/>
                        <a:pt x="11" y="15"/>
                        <a:pt x="11" y="15"/>
                      </a:cubicBezTo>
                      <a:cubicBezTo>
                        <a:pt x="5" y="15"/>
                        <a:pt x="0" y="12"/>
                        <a:pt x="0" y="7"/>
                      </a:cubicBezTo>
                      <a:cubicBezTo>
                        <a:pt x="0" y="7"/>
                        <a:pt x="0" y="7"/>
                        <a:pt x="0" y="7"/>
                      </a:cubicBezTo>
                      <a:cubicBezTo>
                        <a:pt x="0" y="3"/>
                        <a:pt x="5" y="0"/>
                        <a:pt x="11" y="0"/>
                      </a:cubicBezTo>
                      <a:cubicBezTo>
                        <a:pt x="55" y="0"/>
                        <a:pt x="55" y="0"/>
                        <a:pt x="55" y="0"/>
                      </a:cubicBezTo>
                      <a:cubicBezTo>
                        <a:pt x="61" y="0"/>
                        <a:pt x="66" y="3"/>
                        <a:pt x="66" y="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5" name="Freeform 79"/>
                <p:cNvSpPr/>
                <p:nvPr/>
              </p:nvSpPr>
              <p:spPr bwMode="auto">
                <a:xfrm>
                  <a:off x="3867150" y="3132138"/>
                  <a:ext cx="82550" cy="20638"/>
                </a:xfrm>
                <a:custGeom>
                  <a:avLst/>
                  <a:gdLst/>
                  <a:ahLst/>
                  <a:cxnLst>
                    <a:cxn ang="0">
                      <a:pos x="66" y="8"/>
                    </a:cxn>
                    <a:cxn ang="0">
                      <a:pos x="55" y="16"/>
                    </a:cxn>
                    <a:cxn ang="0">
                      <a:pos x="11" y="16"/>
                    </a:cxn>
                    <a:cxn ang="0">
                      <a:pos x="0" y="8"/>
                    </a:cxn>
                    <a:cxn ang="0">
                      <a:pos x="0" y="8"/>
                    </a:cxn>
                    <a:cxn ang="0">
                      <a:pos x="11" y="0"/>
                    </a:cxn>
                    <a:cxn ang="0">
                      <a:pos x="55" y="0"/>
                    </a:cxn>
                    <a:cxn ang="0">
                      <a:pos x="66" y="8"/>
                    </a:cxn>
                  </a:cxnLst>
                  <a:rect l="0" t="0" r="r" b="b"/>
                  <a:pathLst>
                    <a:path w="66" h="16">
                      <a:moveTo>
                        <a:pt x="66" y="8"/>
                      </a:moveTo>
                      <a:cubicBezTo>
                        <a:pt x="66" y="13"/>
                        <a:pt x="61" y="16"/>
                        <a:pt x="55" y="16"/>
                      </a:cubicBezTo>
                      <a:cubicBezTo>
                        <a:pt x="11" y="16"/>
                        <a:pt x="11" y="16"/>
                        <a:pt x="11" y="16"/>
                      </a:cubicBezTo>
                      <a:cubicBezTo>
                        <a:pt x="5" y="16"/>
                        <a:pt x="0" y="13"/>
                        <a:pt x="0" y="8"/>
                      </a:cubicBezTo>
                      <a:cubicBezTo>
                        <a:pt x="0" y="8"/>
                        <a:pt x="0" y="8"/>
                        <a:pt x="0" y="8"/>
                      </a:cubicBezTo>
                      <a:cubicBezTo>
                        <a:pt x="0" y="4"/>
                        <a:pt x="5" y="0"/>
                        <a:pt x="11" y="0"/>
                      </a:cubicBezTo>
                      <a:cubicBezTo>
                        <a:pt x="55" y="0"/>
                        <a:pt x="55" y="0"/>
                        <a:pt x="55" y="0"/>
                      </a:cubicBezTo>
                      <a:cubicBezTo>
                        <a:pt x="61" y="0"/>
                        <a:pt x="66" y="4"/>
                        <a:pt x="66" y="8"/>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6" name="Freeform 80"/>
                <p:cNvSpPr/>
                <p:nvPr/>
              </p:nvSpPr>
              <p:spPr bwMode="auto">
                <a:xfrm>
                  <a:off x="3883025" y="3154363"/>
                  <a:ext cx="50800" cy="19050"/>
                </a:xfrm>
                <a:custGeom>
                  <a:avLst/>
                  <a:gdLst/>
                  <a:ahLst/>
                  <a:cxnLst>
                    <a:cxn ang="0">
                      <a:pos x="40" y="8"/>
                    </a:cxn>
                    <a:cxn ang="0">
                      <a:pos x="33" y="16"/>
                    </a:cxn>
                    <a:cxn ang="0">
                      <a:pos x="7" y="16"/>
                    </a:cxn>
                    <a:cxn ang="0">
                      <a:pos x="0" y="8"/>
                    </a:cxn>
                    <a:cxn ang="0">
                      <a:pos x="0" y="8"/>
                    </a:cxn>
                    <a:cxn ang="0">
                      <a:pos x="7" y="0"/>
                    </a:cxn>
                    <a:cxn ang="0">
                      <a:pos x="33" y="0"/>
                    </a:cxn>
                    <a:cxn ang="0">
                      <a:pos x="40" y="8"/>
                    </a:cxn>
                  </a:cxnLst>
                  <a:rect l="0" t="0" r="r" b="b"/>
                  <a:pathLst>
                    <a:path w="40" h="16">
                      <a:moveTo>
                        <a:pt x="40" y="8"/>
                      </a:moveTo>
                      <a:cubicBezTo>
                        <a:pt x="40" y="13"/>
                        <a:pt x="37" y="16"/>
                        <a:pt x="33" y="16"/>
                      </a:cubicBezTo>
                      <a:cubicBezTo>
                        <a:pt x="7" y="16"/>
                        <a:pt x="7" y="16"/>
                        <a:pt x="7" y="16"/>
                      </a:cubicBezTo>
                      <a:cubicBezTo>
                        <a:pt x="3" y="16"/>
                        <a:pt x="0" y="13"/>
                        <a:pt x="0" y="8"/>
                      </a:cubicBezTo>
                      <a:cubicBezTo>
                        <a:pt x="0" y="8"/>
                        <a:pt x="0" y="8"/>
                        <a:pt x="0" y="8"/>
                      </a:cubicBezTo>
                      <a:cubicBezTo>
                        <a:pt x="0" y="4"/>
                        <a:pt x="3" y="0"/>
                        <a:pt x="7" y="0"/>
                      </a:cubicBezTo>
                      <a:cubicBezTo>
                        <a:pt x="33" y="0"/>
                        <a:pt x="33" y="0"/>
                        <a:pt x="33" y="0"/>
                      </a:cubicBezTo>
                      <a:cubicBezTo>
                        <a:pt x="37" y="0"/>
                        <a:pt x="40" y="4"/>
                        <a:pt x="40" y="8"/>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17" name="Freeform 81"/>
                <p:cNvSpPr>
                  <a:spLocks noEditPoints="1"/>
                </p:cNvSpPr>
                <p:nvPr/>
              </p:nvSpPr>
              <p:spPr bwMode="auto">
                <a:xfrm>
                  <a:off x="3729038" y="2790825"/>
                  <a:ext cx="355600" cy="317500"/>
                </a:xfrm>
                <a:custGeom>
                  <a:avLst/>
                  <a:gdLst/>
                  <a:ahLst/>
                  <a:cxnLst>
                    <a:cxn ang="0">
                      <a:pos x="143" y="0"/>
                    </a:cxn>
                    <a:cxn ang="0">
                      <a:pos x="143" y="0"/>
                    </a:cxn>
                    <a:cxn ang="0">
                      <a:pos x="140" y="0"/>
                    </a:cxn>
                    <a:cxn ang="0">
                      <a:pos x="138" y="0"/>
                    </a:cxn>
                    <a:cxn ang="0">
                      <a:pos x="138" y="0"/>
                    </a:cxn>
                    <a:cxn ang="0">
                      <a:pos x="71" y="174"/>
                    </a:cxn>
                    <a:cxn ang="0">
                      <a:pos x="107" y="251"/>
                    </a:cxn>
                    <a:cxn ang="0">
                      <a:pos x="140" y="251"/>
                    </a:cxn>
                    <a:cxn ang="0">
                      <a:pos x="146" y="251"/>
                    </a:cxn>
                    <a:cxn ang="0">
                      <a:pos x="176" y="251"/>
                    </a:cxn>
                    <a:cxn ang="0">
                      <a:pos x="211" y="174"/>
                    </a:cxn>
                    <a:cxn ang="0">
                      <a:pos x="143" y="0"/>
                    </a:cxn>
                    <a:cxn ang="0">
                      <a:pos x="210" y="127"/>
                    </a:cxn>
                    <a:cxn ang="0">
                      <a:pos x="170" y="28"/>
                    </a:cxn>
                    <a:cxn ang="0">
                      <a:pos x="210" y="127"/>
                    </a:cxn>
                  </a:cxnLst>
                  <a:rect l="0" t="0" r="r" b="b"/>
                  <a:pathLst>
                    <a:path w="281" h="251">
                      <a:moveTo>
                        <a:pt x="143" y="0"/>
                      </a:moveTo>
                      <a:cubicBezTo>
                        <a:pt x="143" y="0"/>
                        <a:pt x="143" y="0"/>
                        <a:pt x="143" y="0"/>
                      </a:cubicBezTo>
                      <a:cubicBezTo>
                        <a:pt x="143" y="0"/>
                        <a:pt x="141" y="0"/>
                        <a:pt x="140" y="0"/>
                      </a:cubicBezTo>
                      <a:cubicBezTo>
                        <a:pt x="140" y="0"/>
                        <a:pt x="143" y="0"/>
                        <a:pt x="138" y="0"/>
                      </a:cubicBezTo>
                      <a:cubicBezTo>
                        <a:pt x="138" y="0"/>
                        <a:pt x="138" y="0"/>
                        <a:pt x="138" y="0"/>
                      </a:cubicBezTo>
                      <a:cubicBezTo>
                        <a:pt x="0" y="4"/>
                        <a:pt x="34" y="140"/>
                        <a:pt x="71" y="174"/>
                      </a:cubicBezTo>
                      <a:cubicBezTo>
                        <a:pt x="109" y="208"/>
                        <a:pt x="107" y="251"/>
                        <a:pt x="107" y="251"/>
                      </a:cubicBezTo>
                      <a:cubicBezTo>
                        <a:pt x="140" y="251"/>
                        <a:pt x="140" y="251"/>
                        <a:pt x="140" y="251"/>
                      </a:cubicBezTo>
                      <a:cubicBezTo>
                        <a:pt x="146" y="251"/>
                        <a:pt x="146" y="251"/>
                        <a:pt x="146" y="251"/>
                      </a:cubicBezTo>
                      <a:cubicBezTo>
                        <a:pt x="176" y="251"/>
                        <a:pt x="176" y="251"/>
                        <a:pt x="176" y="251"/>
                      </a:cubicBezTo>
                      <a:cubicBezTo>
                        <a:pt x="176" y="251"/>
                        <a:pt x="174" y="208"/>
                        <a:pt x="211" y="174"/>
                      </a:cubicBezTo>
                      <a:cubicBezTo>
                        <a:pt x="249" y="140"/>
                        <a:pt x="281" y="4"/>
                        <a:pt x="143" y="0"/>
                      </a:cubicBezTo>
                      <a:close/>
                      <a:moveTo>
                        <a:pt x="210" y="127"/>
                      </a:moveTo>
                      <a:cubicBezTo>
                        <a:pt x="233" y="63"/>
                        <a:pt x="170" y="28"/>
                        <a:pt x="170" y="28"/>
                      </a:cubicBezTo>
                      <a:cubicBezTo>
                        <a:pt x="264" y="43"/>
                        <a:pt x="210" y="127"/>
                        <a:pt x="210" y="127"/>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50" name="Group 183"/>
            <p:cNvGrpSpPr/>
            <p:nvPr/>
          </p:nvGrpSpPr>
          <p:grpSpPr>
            <a:xfrm>
              <a:off x="4145772" y="2426627"/>
              <a:ext cx="418710" cy="491590"/>
              <a:chOff x="4406153" y="2484205"/>
              <a:chExt cx="418710" cy="491590"/>
            </a:xfrm>
            <a:grpFill/>
          </p:grpSpPr>
          <p:grpSp>
            <p:nvGrpSpPr>
              <p:cNvPr id="251" name="Group 142"/>
              <p:cNvGrpSpPr/>
              <p:nvPr/>
            </p:nvGrpSpPr>
            <p:grpSpPr>
              <a:xfrm>
                <a:off x="4406153" y="2484205"/>
                <a:ext cx="418710" cy="491590"/>
                <a:chOff x="4387850" y="2540000"/>
                <a:chExt cx="465138" cy="546100"/>
              </a:xfrm>
              <a:grpFill/>
            </p:grpSpPr>
            <p:sp>
              <p:nvSpPr>
                <p:cNvPr id="131" name="Oval 40"/>
                <p:cNvSpPr>
                  <a:spLocks noChangeArrowheads="1"/>
                </p:cNvSpPr>
                <p:nvPr/>
              </p:nvSpPr>
              <p:spPr bwMode="auto">
                <a:xfrm>
                  <a:off x="4387850" y="2540000"/>
                  <a:ext cx="465138"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32" name="Freeform 41"/>
                <p:cNvSpPr/>
                <p:nvPr/>
              </p:nvSpPr>
              <p:spPr bwMode="auto">
                <a:xfrm>
                  <a:off x="4614863" y="2974975"/>
                  <a:ext cx="120650" cy="111125"/>
                </a:xfrm>
                <a:custGeom>
                  <a:avLst/>
                  <a:gdLst/>
                  <a:ahLst/>
                  <a:cxnLst>
                    <a:cxn ang="0">
                      <a:pos x="76" y="0"/>
                    </a:cxn>
                    <a:cxn ang="0">
                      <a:pos x="70" y="70"/>
                    </a:cxn>
                    <a:cxn ang="0">
                      <a:pos x="0" y="11"/>
                    </a:cxn>
                    <a:cxn ang="0">
                      <a:pos x="76" y="0"/>
                    </a:cxn>
                  </a:cxnLst>
                  <a:rect l="0" t="0" r="r" b="b"/>
                  <a:pathLst>
                    <a:path w="76" h="70">
                      <a:moveTo>
                        <a:pt x="76" y="0"/>
                      </a:moveTo>
                      <a:lnTo>
                        <a:pt x="70" y="70"/>
                      </a:lnTo>
                      <a:lnTo>
                        <a:pt x="0" y="11"/>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52" name="Group 141"/>
              <p:cNvGrpSpPr/>
              <p:nvPr/>
            </p:nvGrpSpPr>
            <p:grpSpPr>
              <a:xfrm>
                <a:off x="4509044" y="2544225"/>
                <a:ext cx="251512" cy="324393"/>
                <a:chOff x="4502150" y="2606675"/>
                <a:chExt cx="279401" cy="360363"/>
              </a:xfrm>
              <a:grpFill/>
            </p:grpSpPr>
            <p:sp>
              <p:nvSpPr>
                <p:cNvPr id="123" name="Freeform 82"/>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4" name="Freeform 83"/>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5" name="Freeform 84"/>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6" name="Freeform 85"/>
                <p:cNvSpPr/>
                <p:nvPr/>
              </p:nvSpPr>
              <p:spPr bwMode="auto">
                <a:xfrm>
                  <a:off x="4567238" y="2873375"/>
                  <a:ext cx="77788" cy="93663"/>
                </a:xfrm>
                <a:custGeom>
                  <a:avLst/>
                  <a:gdLst/>
                  <a:ahLst/>
                  <a:cxnLst>
                    <a:cxn ang="0">
                      <a:pos x="43" y="5"/>
                    </a:cxn>
                    <a:cxn ang="0">
                      <a:pos x="43" y="27"/>
                    </a:cxn>
                    <a:cxn ang="0">
                      <a:pos x="24" y="43"/>
                    </a:cxn>
                    <a:cxn ang="0">
                      <a:pos x="1" y="61"/>
                    </a:cxn>
                    <a:cxn ang="0">
                      <a:pos x="62" y="73"/>
                    </a:cxn>
                    <a:cxn ang="0">
                      <a:pos x="62" y="0"/>
                    </a:cxn>
                    <a:cxn ang="0">
                      <a:pos x="43" y="5"/>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7" name="Freeform 86"/>
                <p:cNvSpPr/>
                <p:nvPr/>
              </p:nvSpPr>
              <p:spPr bwMode="auto">
                <a:xfrm>
                  <a:off x="4637088" y="2873375"/>
                  <a:ext cx="74613" cy="93663"/>
                </a:xfrm>
                <a:custGeom>
                  <a:avLst/>
                  <a:gdLst/>
                  <a:ahLst/>
                  <a:cxnLst>
                    <a:cxn ang="0">
                      <a:pos x="12" y="5"/>
                    </a:cxn>
                    <a:cxn ang="0">
                      <a:pos x="12" y="27"/>
                    </a:cxn>
                    <a:cxn ang="0">
                      <a:pos x="30" y="43"/>
                    </a:cxn>
                    <a:cxn ang="0">
                      <a:pos x="57" y="61"/>
                    </a:cxn>
                    <a:cxn ang="0">
                      <a:pos x="0" y="73"/>
                    </a:cxn>
                    <a:cxn ang="0">
                      <a:pos x="0" y="0"/>
                    </a:cxn>
                    <a:cxn ang="0">
                      <a:pos x="12" y="5"/>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8" name="Freeform 87"/>
                <p:cNvSpPr/>
                <p:nvPr/>
              </p:nvSpPr>
              <p:spPr bwMode="auto">
                <a:xfrm>
                  <a:off x="4506913" y="2606675"/>
                  <a:ext cx="274638" cy="277813"/>
                </a:xfrm>
                <a:custGeom>
                  <a:avLst/>
                  <a:gdLst/>
                  <a:ahLst/>
                  <a:cxnLst>
                    <a:cxn ang="0">
                      <a:pos x="160" y="11"/>
                    </a:cxn>
                    <a:cxn ang="0">
                      <a:pos x="204" y="97"/>
                    </a:cxn>
                    <a:cxn ang="0">
                      <a:pos x="97" y="205"/>
                    </a:cxn>
                    <a:cxn ang="0">
                      <a:pos x="11" y="162"/>
                    </a:cxn>
                    <a:cxn ang="0">
                      <a:pos x="0" y="171"/>
                    </a:cxn>
                    <a:cxn ang="0">
                      <a:pos x="97" y="219"/>
                    </a:cxn>
                    <a:cxn ang="0">
                      <a:pos x="218" y="97"/>
                    </a:cxn>
                    <a:cxn ang="0">
                      <a:pos x="169" y="0"/>
                    </a:cxn>
                    <a:cxn ang="0">
                      <a:pos x="160" y="11"/>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29" name="Freeform 88"/>
                <p:cNvSpPr>
                  <a:spLocks noEditPoints="1"/>
                </p:cNvSpPr>
                <p:nvPr/>
              </p:nvSpPr>
              <p:spPr bwMode="auto">
                <a:xfrm>
                  <a:off x="4508500" y="2609850"/>
                  <a:ext cx="244475" cy="244475"/>
                </a:xfrm>
                <a:custGeom>
                  <a:avLst/>
                  <a:gdLst/>
                  <a:ahLst/>
                  <a:cxnLst>
                    <a:cxn ang="0">
                      <a:pos x="96" y="0"/>
                    </a:cxn>
                    <a:cxn ang="0">
                      <a:pos x="0" y="97"/>
                    </a:cxn>
                    <a:cxn ang="0">
                      <a:pos x="96" y="193"/>
                    </a:cxn>
                    <a:cxn ang="0">
                      <a:pos x="193" y="97"/>
                    </a:cxn>
                    <a:cxn ang="0">
                      <a:pos x="96" y="0"/>
                    </a:cxn>
                    <a:cxn ang="0">
                      <a:pos x="96" y="189"/>
                    </a:cxn>
                    <a:cxn ang="0">
                      <a:pos x="4" y="97"/>
                    </a:cxn>
                    <a:cxn ang="0">
                      <a:pos x="96" y="5"/>
                    </a:cxn>
                    <a:cxn ang="0">
                      <a:pos x="188" y="97"/>
                    </a:cxn>
                    <a:cxn ang="0">
                      <a:pos x="96" y="18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30" name="Freeform 89"/>
                <p:cNvSpPr/>
                <p:nvPr/>
              </p:nvSpPr>
              <p:spPr bwMode="auto">
                <a:xfrm>
                  <a:off x="4502150" y="2614613"/>
                  <a:ext cx="273050" cy="239713"/>
                </a:xfrm>
                <a:custGeom>
                  <a:avLst/>
                  <a:gdLst/>
                  <a:ahLst/>
                  <a:cxnLst>
                    <a:cxn ang="0">
                      <a:pos x="62" y="15"/>
                    </a:cxn>
                    <a:cxn ang="0">
                      <a:pos x="58" y="22"/>
                    </a:cxn>
                    <a:cxn ang="0">
                      <a:pos x="54" y="28"/>
                    </a:cxn>
                    <a:cxn ang="0">
                      <a:pos x="51" y="25"/>
                    </a:cxn>
                    <a:cxn ang="0">
                      <a:pos x="50" y="31"/>
                    </a:cxn>
                    <a:cxn ang="0">
                      <a:pos x="40" y="33"/>
                    </a:cxn>
                    <a:cxn ang="0">
                      <a:pos x="34" y="39"/>
                    </a:cxn>
                    <a:cxn ang="0">
                      <a:pos x="26" y="51"/>
                    </a:cxn>
                    <a:cxn ang="0">
                      <a:pos x="20" y="58"/>
                    </a:cxn>
                    <a:cxn ang="0">
                      <a:pos x="25" y="64"/>
                    </a:cxn>
                    <a:cxn ang="0">
                      <a:pos x="26" y="67"/>
                    </a:cxn>
                    <a:cxn ang="0">
                      <a:pos x="21" y="62"/>
                    </a:cxn>
                    <a:cxn ang="0">
                      <a:pos x="17" y="57"/>
                    </a:cxn>
                    <a:cxn ang="0">
                      <a:pos x="16" y="65"/>
                    </a:cxn>
                    <a:cxn ang="0">
                      <a:pos x="16" y="79"/>
                    </a:cxn>
                    <a:cxn ang="0">
                      <a:pos x="23" y="76"/>
                    </a:cxn>
                    <a:cxn ang="0">
                      <a:pos x="30" y="84"/>
                    </a:cxn>
                    <a:cxn ang="0">
                      <a:pos x="39" y="93"/>
                    </a:cxn>
                    <a:cxn ang="0">
                      <a:pos x="47" y="100"/>
                    </a:cxn>
                    <a:cxn ang="0">
                      <a:pos x="58" y="111"/>
                    </a:cxn>
                    <a:cxn ang="0">
                      <a:pos x="55" y="128"/>
                    </a:cxn>
                    <a:cxn ang="0">
                      <a:pos x="46" y="147"/>
                    </a:cxn>
                    <a:cxn ang="0">
                      <a:pos x="49" y="161"/>
                    </a:cxn>
                    <a:cxn ang="0">
                      <a:pos x="44" y="162"/>
                    </a:cxn>
                    <a:cxn ang="0">
                      <a:pos x="30" y="141"/>
                    </a:cxn>
                    <a:cxn ang="0">
                      <a:pos x="15" y="107"/>
                    </a:cxn>
                    <a:cxn ang="0">
                      <a:pos x="11" y="83"/>
                    </a:cxn>
                    <a:cxn ang="0">
                      <a:pos x="70" y="174"/>
                    </a:cxn>
                    <a:cxn ang="0">
                      <a:pos x="85" y="172"/>
                    </a:cxn>
                    <a:cxn ang="0">
                      <a:pos x="105" y="169"/>
                    </a:cxn>
                    <a:cxn ang="0">
                      <a:pos x="103" y="178"/>
                    </a:cxn>
                    <a:cxn ang="0">
                      <a:pos x="114" y="177"/>
                    </a:cxn>
                    <a:cxn ang="0">
                      <a:pos x="131" y="175"/>
                    </a:cxn>
                    <a:cxn ang="0">
                      <a:pos x="130" y="3"/>
                    </a:cxn>
                    <a:cxn ang="0">
                      <a:pos x="187" y="61"/>
                    </a:cxn>
                    <a:cxn ang="0">
                      <a:pos x="179" y="55"/>
                    </a:cxn>
                    <a:cxn ang="0">
                      <a:pos x="172" y="71"/>
                    </a:cxn>
                    <a:cxn ang="0">
                      <a:pos x="161" y="57"/>
                    </a:cxn>
                    <a:cxn ang="0">
                      <a:pos x="165" y="71"/>
                    </a:cxn>
                    <a:cxn ang="0">
                      <a:pos x="176" y="75"/>
                    </a:cxn>
                    <a:cxn ang="0">
                      <a:pos x="172" y="95"/>
                    </a:cxn>
                    <a:cxn ang="0">
                      <a:pos x="166" y="117"/>
                    </a:cxn>
                    <a:cxn ang="0">
                      <a:pos x="159" y="130"/>
                    </a:cxn>
                    <a:cxn ang="0">
                      <a:pos x="139" y="147"/>
                    </a:cxn>
                    <a:cxn ang="0">
                      <a:pos x="134" y="132"/>
                    </a:cxn>
                    <a:cxn ang="0">
                      <a:pos x="135" y="115"/>
                    </a:cxn>
                    <a:cxn ang="0">
                      <a:pos x="128" y="96"/>
                    </a:cxn>
                    <a:cxn ang="0">
                      <a:pos x="119" y="85"/>
                    </a:cxn>
                    <a:cxn ang="0">
                      <a:pos x="94" y="86"/>
                    </a:cxn>
                    <a:cxn ang="0">
                      <a:pos x="85" y="73"/>
                    </a:cxn>
                    <a:cxn ang="0">
                      <a:pos x="95" y="47"/>
                    </a:cxn>
                    <a:cxn ang="0">
                      <a:pos x="113" y="39"/>
                    </a:cxn>
                    <a:cxn ang="0">
                      <a:pos x="124" y="44"/>
                    </a:cxn>
                    <a:cxn ang="0">
                      <a:pos x="139" y="44"/>
                    </a:cxn>
                    <a:cxn ang="0">
                      <a:pos x="154" y="42"/>
                    </a:cxn>
                    <a:cxn ang="0">
                      <a:pos x="140" y="36"/>
                    </a:cxn>
                    <a:cxn ang="0">
                      <a:pos x="139" y="31"/>
                    </a:cxn>
                    <a:cxn ang="0">
                      <a:pos x="120" y="31"/>
                    </a:cxn>
                    <a:cxn ang="0">
                      <a:pos x="105" y="36"/>
                    </a:cxn>
                    <a:cxn ang="0">
                      <a:pos x="102" y="20"/>
                    </a:cxn>
                    <a:cxn ang="0">
                      <a:pos x="91" y="10"/>
                    </a:cxn>
                    <a:cxn ang="0">
                      <a:pos x="103" y="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3" y="14"/>
                        <a:pt x="62" y="14"/>
                        <a:pt x="62" y="15"/>
                      </a:cubicBezTo>
                      <a:cubicBezTo>
                        <a:pt x="62" y="15"/>
                        <a:pt x="60" y="17"/>
                        <a:pt x="60" y="17"/>
                      </a:cubicBezTo>
                      <a:cubicBezTo>
                        <a:pt x="60" y="18"/>
                        <a:pt x="61" y="19"/>
                        <a:pt x="61" y="19"/>
                      </a:cubicBezTo>
                      <a:cubicBezTo>
                        <a:pt x="60" y="20"/>
                        <a:pt x="60" y="20"/>
                        <a:pt x="60" y="20"/>
                      </a:cubicBezTo>
                      <a:cubicBezTo>
                        <a:pt x="60" y="20"/>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6"/>
                        <a:pt x="48" y="28"/>
                        <a:pt x="49" y="28"/>
                      </a:cubicBezTo>
                      <a:cubicBezTo>
                        <a:pt x="49"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2" y="31"/>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19" y="58"/>
                        <a:pt x="20" y="58"/>
                        <a:pt x="20" y="58"/>
                      </a:cubicBezTo>
                      <a:cubicBezTo>
                        <a:pt x="21" y="58"/>
                        <a:pt x="22" y="59"/>
                        <a:pt x="22" y="59"/>
                      </a:cubicBezTo>
                      <a:cubicBezTo>
                        <a:pt x="22" y="59"/>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8" y="65"/>
                        <a:pt x="27" y="66"/>
                        <a:pt x="27" y="67"/>
                      </a:cubicBezTo>
                      <a:cubicBezTo>
                        <a:pt x="27" y="67"/>
                        <a:pt x="27"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253" name="Group 187"/>
            <p:cNvGrpSpPr/>
            <p:nvPr/>
          </p:nvGrpSpPr>
          <p:grpSpPr>
            <a:xfrm>
              <a:off x="3317183" y="1782125"/>
              <a:ext cx="420138" cy="491591"/>
              <a:chOff x="3434404" y="1506741"/>
              <a:chExt cx="420138" cy="491591"/>
            </a:xfrm>
            <a:grpFill/>
          </p:grpSpPr>
          <p:grpSp>
            <p:nvGrpSpPr>
              <p:cNvPr id="254" name="Group 132"/>
              <p:cNvGrpSpPr/>
              <p:nvPr/>
            </p:nvGrpSpPr>
            <p:grpSpPr>
              <a:xfrm>
                <a:off x="3434404" y="1506739"/>
                <a:ext cx="420138" cy="491590"/>
                <a:chOff x="3308350" y="1454150"/>
                <a:chExt cx="466725" cy="546101"/>
              </a:xfrm>
              <a:grpFill/>
            </p:grpSpPr>
            <p:sp>
              <p:nvSpPr>
                <p:cNvPr id="180" name="Oval 36"/>
                <p:cNvSpPr>
                  <a:spLocks noChangeArrowheads="1"/>
                </p:cNvSpPr>
                <p:nvPr/>
              </p:nvSpPr>
              <p:spPr bwMode="auto">
                <a:xfrm>
                  <a:off x="3308350" y="1454150"/>
                  <a:ext cx="466725" cy="465138"/>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1" name="Freeform 37"/>
                <p:cNvSpPr/>
                <p:nvPr/>
              </p:nvSpPr>
              <p:spPr bwMode="auto">
                <a:xfrm>
                  <a:off x="3536950" y="1887538"/>
                  <a:ext cx="120650" cy="112713"/>
                </a:xfrm>
                <a:custGeom>
                  <a:avLst/>
                  <a:gdLst/>
                  <a:ahLst/>
                  <a:cxnLst>
                    <a:cxn ang="0">
                      <a:pos x="76" y="0"/>
                    </a:cxn>
                    <a:cxn ang="0">
                      <a:pos x="70" y="71"/>
                    </a:cxn>
                    <a:cxn ang="0">
                      <a:pos x="0" y="12"/>
                    </a:cxn>
                    <a:cxn ang="0">
                      <a:pos x="76" y="0"/>
                    </a:cxn>
                  </a:cxnLst>
                  <a:rect l="0" t="0" r="r" b="b"/>
                  <a:pathLst>
                    <a:path w="76" h="71">
                      <a:moveTo>
                        <a:pt x="76" y="0"/>
                      </a:moveTo>
                      <a:lnTo>
                        <a:pt x="70" y="71"/>
                      </a:lnTo>
                      <a:lnTo>
                        <a:pt x="0" y="12"/>
                      </a:lnTo>
                      <a:lnTo>
                        <a:pt x="76"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177" name="Freeform 75"/>
              <p:cNvSpPr>
                <a:spLocks noEditPoints="1"/>
              </p:cNvSpPr>
              <p:nvPr/>
            </p:nvSpPr>
            <p:spPr bwMode="auto">
              <a:xfrm>
                <a:off x="3530151" y="1589625"/>
                <a:ext cx="247225" cy="250083"/>
              </a:xfrm>
              <a:custGeom>
                <a:avLst/>
                <a:gdLst/>
                <a:ahLst/>
                <a:cxnLst>
                  <a:cxn ang="0">
                    <a:pos x="139" y="105"/>
                  </a:cxn>
                  <a:cxn ang="0">
                    <a:pos x="134" y="93"/>
                  </a:cxn>
                  <a:cxn ang="0">
                    <a:pos x="134" y="42"/>
                  </a:cxn>
                  <a:cxn ang="0">
                    <a:pos x="139" y="35"/>
                  </a:cxn>
                  <a:cxn ang="0">
                    <a:pos x="140" y="35"/>
                  </a:cxn>
                  <a:cxn ang="0">
                    <a:pos x="140" y="12"/>
                  </a:cxn>
                  <a:cxn ang="0">
                    <a:pos x="139" y="12"/>
                  </a:cxn>
                  <a:cxn ang="0">
                    <a:pos x="139" y="12"/>
                  </a:cxn>
                  <a:cxn ang="0">
                    <a:pos x="108" y="0"/>
                  </a:cxn>
                  <a:cxn ang="0">
                    <a:pos x="77" y="12"/>
                  </a:cxn>
                  <a:cxn ang="0">
                    <a:pos x="77" y="12"/>
                  </a:cxn>
                  <a:cxn ang="0">
                    <a:pos x="76" y="12"/>
                  </a:cxn>
                  <a:cxn ang="0">
                    <a:pos x="76" y="35"/>
                  </a:cxn>
                  <a:cxn ang="0">
                    <a:pos x="77" y="35"/>
                  </a:cxn>
                  <a:cxn ang="0">
                    <a:pos x="86" y="42"/>
                  </a:cxn>
                  <a:cxn ang="0">
                    <a:pos x="86" y="93"/>
                  </a:cxn>
                  <a:cxn ang="0">
                    <a:pos x="79" y="105"/>
                  </a:cxn>
                  <a:cxn ang="0">
                    <a:pos x="29" y="200"/>
                  </a:cxn>
                  <a:cxn ang="0">
                    <a:pos x="108" y="218"/>
                  </a:cxn>
                  <a:cxn ang="0">
                    <a:pos x="187" y="200"/>
                  </a:cxn>
                  <a:cxn ang="0">
                    <a:pos x="139" y="105"/>
                  </a:cxn>
                  <a:cxn ang="0">
                    <a:pos x="137" y="201"/>
                  </a:cxn>
                  <a:cxn ang="0">
                    <a:pos x="172" y="177"/>
                  </a:cxn>
                  <a:cxn ang="0">
                    <a:pos x="142" y="126"/>
                  </a:cxn>
                  <a:cxn ang="0">
                    <a:pos x="183" y="179"/>
                  </a:cxn>
                  <a:cxn ang="0">
                    <a:pos x="137" y="20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255" name="Group 190"/>
            <p:cNvGrpSpPr/>
            <p:nvPr/>
          </p:nvGrpSpPr>
          <p:grpSpPr>
            <a:xfrm rot="18664717">
              <a:off x="3001639" y="2101716"/>
              <a:ext cx="503023" cy="614379"/>
              <a:chOff x="5262149" y="1683944"/>
              <a:chExt cx="503023" cy="614379"/>
            </a:xfrm>
            <a:grpFill/>
          </p:grpSpPr>
          <p:grpSp>
            <p:nvGrpSpPr>
              <p:cNvPr id="33" name="Group 146"/>
              <p:cNvGrpSpPr/>
              <p:nvPr/>
            </p:nvGrpSpPr>
            <p:grpSpPr>
              <a:xfrm>
                <a:off x="5262149" y="1683944"/>
                <a:ext cx="503023" cy="614379"/>
                <a:chOff x="5338763" y="1651000"/>
                <a:chExt cx="558800" cy="682503"/>
              </a:xfrm>
              <a:grpFill/>
            </p:grpSpPr>
            <p:sp>
              <p:nvSpPr>
                <p:cNvPr id="192" name="Oval 48"/>
                <p:cNvSpPr>
                  <a:spLocks noChangeArrowheads="1"/>
                </p:cNvSpPr>
                <p:nvPr/>
              </p:nvSpPr>
              <p:spPr bwMode="auto">
                <a:xfrm>
                  <a:off x="5338763" y="1651000"/>
                  <a:ext cx="558800" cy="5588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3" name="Freeform 49"/>
                <p:cNvSpPr/>
                <p:nvPr/>
              </p:nvSpPr>
              <p:spPr bwMode="auto">
                <a:xfrm>
                  <a:off x="5504852" y="2171700"/>
                  <a:ext cx="118072" cy="161803"/>
                </a:xfrm>
                <a:custGeom>
                  <a:avLst/>
                  <a:gdLst/>
                  <a:ahLst/>
                  <a:cxnLst>
                    <a:cxn ang="0">
                      <a:pos x="0" y="0"/>
                    </a:cxn>
                    <a:cxn ang="0">
                      <a:pos x="7" y="84"/>
                    </a:cxn>
                    <a:cxn ang="0">
                      <a:pos x="90" y="14"/>
                    </a:cxn>
                    <a:cxn ang="0">
                      <a:pos x="0" y="0"/>
                    </a:cxn>
                  </a:cxnLst>
                  <a:rect l="0" t="0" r="r" b="b"/>
                  <a:pathLst>
                    <a:path w="90" h="84">
                      <a:moveTo>
                        <a:pt x="0" y="0"/>
                      </a:moveTo>
                      <a:lnTo>
                        <a:pt x="7" y="84"/>
                      </a:lnTo>
                      <a:lnTo>
                        <a:pt x="90" y="14"/>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34" name="Group 147"/>
              <p:cNvGrpSpPr/>
              <p:nvPr/>
            </p:nvGrpSpPr>
            <p:grpSpPr>
              <a:xfrm>
                <a:off x="5403627" y="1752531"/>
                <a:ext cx="235792" cy="347256"/>
                <a:chOff x="5495925" y="1727200"/>
                <a:chExt cx="261938" cy="385763"/>
              </a:xfrm>
              <a:grpFill/>
            </p:grpSpPr>
            <p:sp>
              <p:nvSpPr>
                <p:cNvPr id="187" name="Oval 60"/>
                <p:cNvSpPr>
                  <a:spLocks noChangeArrowheads="1"/>
                </p:cNvSpPr>
                <p:nvPr/>
              </p:nvSpPr>
              <p:spPr bwMode="auto">
                <a:xfrm>
                  <a:off x="5586413" y="1757363"/>
                  <a:ext cx="88900" cy="88900"/>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8" name="Freeform 61"/>
                <p:cNvSpPr/>
                <p:nvPr/>
              </p:nvSpPr>
              <p:spPr bwMode="auto">
                <a:xfrm>
                  <a:off x="5618163" y="1824038"/>
                  <a:ext cx="139700" cy="288925"/>
                </a:xfrm>
                <a:custGeom>
                  <a:avLst/>
                  <a:gdLst/>
                  <a:ahLst/>
                  <a:cxnLst>
                    <a:cxn ang="0">
                      <a:pos x="0" y="6"/>
                    </a:cxn>
                    <a:cxn ang="0">
                      <a:pos x="73" y="198"/>
                    </a:cxn>
                    <a:cxn ang="0">
                      <a:pos x="107" y="229"/>
                    </a:cxn>
                    <a:cxn ang="0">
                      <a:pos x="24" y="0"/>
                    </a:cxn>
                    <a:cxn ang="0">
                      <a:pos x="0" y="6"/>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9" name="Freeform 62"/>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 ang="0">
                      <a:pos x="93" y="8"/>
                    </a:cxn>
                  </a:cxnLst>
                  <a:rect l="0" t="0" r="r" b="b"/>
                  <a:pathLst>
                    <a:path w="94" h="180">
                      <a:moveTo>
                        <a:pt x="93" y="8"/>
                      </a:moveTo>
                      <a:lnTo>
                        <a:pt x="25" y="155"/>
                      </a:lnTo>
                      <a:lnTo>
                        <a:pt x="0" y="180"/>
                      </a:lnTo>
                      <a:lnTo>
                        <a:pt x="8" y="146"/>
                      </a:lnTo>
                      <a:lnTo>
                        <a:pt x="73" y="0"/>
                      </a:lnTo>
                      <a:lnTo>
                        <a:pt x="94" y="6"/>
                      </a:lnTo>
                      <a:lnTo>
                        <a:pt x="93" y="8"/>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0" name="Freeform 63"/>
                <p:cNvSpPr/>
                <p:nvPr/>
              </p:nvSpPr>
              <p:spPr bwMode="auto">
                <a:xfrm>
                  <a:off x="5495925" y="1824038"/>
                  <a:ext cx="149225" cy="285750"/>
                </a:xfrm>
                <a:custGeom>
                  <a:avLst/>
                  <a:gdLst/>
                  <a:ahLst/>
                  <a:cxnLst>
                    <a:cxn ang="0">
                      <a:pos x="93" y="8"/>
                    </a:cxn>
                    <a:cxn ang="0">
                      <a:pos x="25" y="155"/>
                    </a:cxn>
                    <a:cxn ang="0">
                      <a:pos x="0" y="180"/>
                    </a:cxn>
                    <a:cxn ang="0">
                      <a:pos x="8" y="146"/>
                    </a:cxn>
                    <a:cxn ang="0">
                      <a:pos x="73" y="0"/>
                    </a:cxn>
                    <a:cxn ang="0">
                      <a:pos x="94" y="6"/>
                    </a:cxn>
                  </a:cxnLst>
                  <a:rect l="0" t="0" r="r" b="b"/>
                  <a:pathLst>
                    <a:path w="94" h="180">
                      <a:moveTo>
                        <a:pt x="93" y="8"/>
                      </a:moveTo>
                      <a:lnTo>
                        <a:pt x="25" y="155"/>
                      </a:lnTo>
                      <a:lnTo>
                        <a:pt x="0" y="180"/>
                      </a:lnTo>
                      <a:lnTo>
                        <a:pt x="8" y="146"/>
                      </a:lnTo>
                      <a:lnTo>
                        <a:pt x="73" y="0"/>
                      </a:lnTo>
                      <a:lnTo>
                        <a:pt x="94" y="6"/>
                      </a:lnTo>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1" name="Freeform 64"/>
                <p:cNvSpPr/>
                <p:nvPr/>
              </p:nvSpPr>
              <p:spPr bwMode="auto">
                <a:xfrm>
                  <a:off x="5626100" y="1727200"/>
                  <a:ext cx="15875" cy="47625"/>
                </a:xfrm>
                <a:custGeom>
                  <a:avLst/>
                  <a:gdLst/>
                  <a:ahLst/>
                  <a:cxnLst>
                    <a:cxn ang="0">
                      <a:pos x="13" y="32"/>
                    </a:cxn>
                    <a:cxn ang="0">
                      <a:pos x="7" y="38"/>
                    </a:cxn>
                    <a:cxn ang="0">
                      <a:pos x="7" y="38"/>
                    </a:cxn>
                    <a:cxn ang="0">
                      <a:pos x="0" y="32"/>
                    </a:cxn>
                    <a:cxn ang="0">
                      <a:pos x="0" y="6"/>
                    </a:cxn>
                    <a:cxn ang="0">
                      <a:pos x="7" y="0"/>
                    </a:cxn>
                    <a:cxn ang="0">
                      <a:pos x="7" y="0"/>
                    </a:cxn>
                    <a:cxn ang="0">
                      <a:pos x="13" y="6"/>
                    </a:cxn>
                    <a:cxn ang="0">
                      <a:pos x="13" y="32"/>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35" name="Group 188"/>
            <p:cNvGrpSpPr/>
            <p:nvPr/>
          </p:nvGrpSpPr>
          <p:grpSpPr>
            <a:xfrm>
              <a:off x="3508658" y="1203363"/>
              <a:ext cx="420138" cy="491590"/>
              <a:chOff x="4033173" y="1286669"/>
              <a:chExt cx="420138" cy="491590"/>
            </a:xfrm>
            <a:grpFill/>
          </p:grpSpPr>
          <p:grpSp>
            <p:nvGrpSpPr>
              <p:cNvPr id="44" name="Group 153"/>
              <p:cNvGrpSpPr/>
              <p:nvPr/>
            </p:nvGrpSpPr>
            <p:grpSpPr>
              <a:xfrm>
                <a:off x="4033173" y="1286669"/>
                <a:ext cx="420138" cy="491590"/>
                <a:chOff x="3973513" y="1209675"/>
                <a:chExt cx="466725" cy="546100"/>
              </a:xfrm>
              <a:grpFill/>
            </p:grpSpPr>
            <p:sp>
              <p:nvSpPr>
                <p:cNvPr id="200" name="Oval 34"/>
                <p:cNvSpPr>
                  <a:spLocks noChangeArrowheads="1"/>
                </p:cNvSpPr>
                <p:nvPr/>
              </p:nvSpPr>
              <p:spPr bwMode="auto">
                <a:xfrm>
                  <a:off x="3973513" y="12096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01" name="Freeform 35"/>
                <p:cNvSpPr/>
                <p:nvPr/>
              </p:nvSpPr>
              <p:spPr bwMode="auto">
                <a:xfrm>
                  <a:off x="4202113" y="1644650"/>
                  <a:ext cx="119063" cy="111125"/>
                </a:xfrm>
                <a:custGeom>
                  <a:avLst/>
                  <a:gdLst/>
                  <a:ahLst/>
                  <a:cxnLst>
                    <a:cxn ang="0">
                      <a:pos x="75" y="0"/>
                    </a:cxn>
                    <a:cxn ang="0">
                      <a:pos x="69" y="70"/>
                    </a:cxn>
                    <a:cxn ang="0">
                      <a:pos x="0" y="12"/>
                    </a:cxn>
                    <a:cxn ang="0">
                      <a:pos x="75" y="0"/>
                    </a:cxn>
                  </a:cxnLst>
                  <a:rect l="0" t="0" r="r" b="b"/>
                  <a:pathLst>
                    <a:path w="75" h="70">
                      <a:moveTo>
                        <a:pt x="75" y="0"/>
                      </a:moveTo>
                      <a:lnTo>
                        <a:pt x="69" y="70"/>
                      </a:lnTo>
                      <a:lnTo>
                        <a:pt x="0" y="12"/>
                      </a:lnTo>
                      <a:lnTo>
                        <a:pt x="75"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45" name="Group 154"/>
              <p:cNvGrpSpPr/>
              <p:nvPr/>
            </p:nvGrpSpPr>
            <p:grpSpPr>
              <a:xfrm>
                <a:off x="4173220" y="1398134"/>
                <a:ext cx="142904" cy="255799"/>
                <a:chOff x="4129088" y="1333500"/>
                <a:chExt cx="158750" cy="284163"/>
              </a:xfrm>
              <a:grpFill/>
            </p:grpSpPr>
            <p:sp>
              <p:nvSpPr>
                <p:cNvPr id="197" name="Freeform 70"/>
                <p:cNvSpPr>
                  <a:spLocks noEditPoints="1"/>
                </p:cNvSpPr>
                <p:nvPr/>
              </p:nvSpPr>
              <p:spPr bwMode="auto">
                <a:xfrm>
                  <a:off x="4129088" y="1333500"/>
                  <a:ext cx="158750" cy="158750"/>
                </a:xfrm>
                <a:custGeom>
                  <a:avLst/>
                  <a:gdLst/>
                  <a:ahLst/>
                  <a:cxnLst>
                    <a:cxn ang="0">
                      <a:pos x="63" y="0"/>
                    </a:cxn>
                    <a:cxn ang="0">
                      <a:pos x="0" y="63"/>
                    </a:cxn>
                    <a:cxn ang="0">
                      <a:pos x="63" y="126"/>
                    </a:cxn>
                    <a:cxn ang="0">
                      <a:pos x="126" y="63"/>
                    </a:cxn>
                    <a:cxn ang="0">
                      <a:pos x="63" y="0"/>
                    </a:cxn>
                    <a:cxn ang="0">
                      <a:pos x="63" y="114"/>
                    </a:cxn>
                    <a:cxn ang="0">
                      <a:pos x="12" y="63"/>
                    </a:cxn>
                    <a:cxn ang="0">
                      <a:pos x="63" y="12"/>
                    </a:cxn>
                    <a:cxn ang="0">
                      <a:pos x="115" y="63"/>
                    </a:cxn>
                    <a:cxn ang="0">
                      <a:pos x="63" y="114"/>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8" name="Rectangle 71"/>
                <p:cNvSpPr>
                  <a:spLocks noChangeArrowheads="1"/>
                </p:cNvSpPr>
                <p:nvPr/>
              </p:nvSpPr>
              <p:spPr bwMode="auto">
                <a:xfrm>
                  <a:off x="4198938" y="1484313"/>
                  <a:ext cx="20638" cy="77788"/>
                </a:xfrm>
                <a:prstGeom prst="rect">
                  <a:avLst/>
                </a:prstGeom>
                <a:grpFill/>
                <a:ln w="6350">
                  <a:solidFill>
                    <a:schemeClr val="bg1"/>
                  </a:solidFill>
                  <a:miter lim="800000"/>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99" name="Freeform 72"/>
                <p:cNvSpPr/>
                <p:nvPr/>
              </p:nvSpPr>
              <p:spPr bwMode="auto">
                <a:xfrm>
                  <a:off x="4192588" y="1509713"/>
                  <a:ext cx="33338" cy="107950"/>
                </a:xfrm>
                <a:custGeom>
                  <a:avLst/>
                  <a:gdLst/>
                  <a:ahLst/>
                  <a:cxnLst>
                    <a:cxn ang="0">
                      <a:pos x="27" y="71"/>
                    </a:cxn>
                    <a:cxn ang="0">
                      <a:pos x="13" y="85"/>
                    </a:cxn>
                    <a:cxn ang="0">
                      <a:pos x="13" y="85"/>
                    </a:cxn>
                    <a:cxn ang="0">
                      <a:pos x="0" y="71"/>
                    </a:cxn>
                    <a:cxn ang="0">
                      <a:pos x="0" y="13"/>
                    </a:cxn>
                    <a:cxn ang="0">
                      <a:pos x="13" y="0"/>
                    </a:cxn>
                    <a:cxn ang="0">
                      <a:pos x="13" y="0"/>
                    </a:cxn>
                    <a:cxn ang="0">
                      <a:pos x="27" y="13"/>
                    </a:cxn>
                    <a:cxn ang="0">
                      <a:pos x="27" y="71"/>
                    </a:cxn>
                  </a:cxnLst>
                  <a:rect l="0" t="0" r="r" b="b"/>
                  <a:pathLst>
                    <a:path w="27" h="85">
                      <a:moveTo>
                        <a:pt x="27" y="71"/>
                      </a:moveTo>
                      <a:cubicBezTo>
                        <a:pt x="27" y="79"/>
                        <a:pt x="21" y="85"/>
                        <a:pt x="13" y="85"/>
                      </a:cubicBezTo>
                      <a:cubicBezTo>
                        <a:pt x="13" y="85"/>
                        <a:pt x="13" y="85"/>
                        <a:pt x="13" y="85"/>
                      </a:cubicBezTo>
                      <a:cubicBezTo>
                        <a:pt x="6" y="85"/>
                        <a:pt x="0" y="79"/>
                        <a:pt x="0" y="71"/>
                      </a:cubicBezTo>
                      <a:cubicBezTo>
                        <a:pt x="0" y="13"/>
                        <a:pt x="0" y="13"/>
                        <a:pt x="0" y="13"/>
                      </a:cubicBezTo>
                      <a:cubicBezTo>
                        <a:pt x="0" y="6"/>
                        <a:pt x="6" y="0"/>
                        <a:pt x="13" y="0"/>
                      </a:cubicBezTo>
                      <a:cubicBezTo>
                        <a:pt x="13" y="0"/>
                        <a:pt x="13" y="0"/>
                        <a:pt x="13" y="0"/>
                      </a:cubicBezTo>
                      <a:cubicBezTo>
                        <a:pt x="21" y="0"/>
                        <a:pt x="27" y="6"/>
                        <a:pt x="27" y="13"/>
                      </a:cubicBezTo>
                      <a:lnTo>
                        <a:pt x="27" y="71"/>
                      </a:ln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grpSp>
          <p:nvGrpSpPr>
            <p:cNvPr id="48" name="Group 181"/>
            <p:cNvGrpSpPr/>
            <p:nvPr/>
          </p:nvGrpSpPr>
          <p:grpSpPr>
            <a:xfrm rot="19050093">
              <a:off x="2934848" y="1389968"/>
              <a:ext cx="448719" cy="491590"/>
              <a:chOff x="5632271" y="2338443"/>
              <a:chExt cx="448719" cy="491590"/>
            </a:xfrm>
            <a:grpFill/>
          </p:grpSpPr>
          <p:grpSp>
            <p:nvGrpSpPr>
              <p:cNvPr id="49" name="Group 145"/>
              <p:cNvGrpSpPr/>
              <p:nvPr/>
            </p:nvGrpSpPr>
            <p:grpSpPr>
              <a:xfrm>
                <a:off x="5660852" y="2338443"/>
                <a:ext cx="420138" cy="491590"/>
                <a:chOff x="5781675" y="2378075"/>
                <a:chExt cx="466725" cy="546100"/>
              </a:xfrm>
              <a:grpFill/>
            </p:grpSpPr>
            <p:sp>
              <p:nvSpPr>
                <p:cNvPr id="205" name="Oval 32"/>
                <p:cNvSpPr>
                  <a:spLocks noChangeArrowheads="1"/>
                </p:cNvSpPr>
                <p:nvPr/>
              </p:nvSpPr>
              <p:spPr bwMode="auto">
                <a:xfrm>
                  <a:off x="5781675" y="23780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06"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204"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nvGrpSpPr>
            <p:cNvPr id="50" name="Group 181"/>
            <p:cNvGrpSpPr/>
            <p:nvPr/>
          </p:nvGrpSpPr>
          <p:grpSpPr>
            <a:xfrm>
              <a:off x="4204363" y="1057173"/>
              <a:ext cx="448719" cy="491590"/>
              <a:chOff x="5632271" y="2338443"/>
              <a:chExt cx="448719" cy="491590"/>
            </a:xfrm>
            <a:grpFill/>
          </p:grpSpPr>
          <p:grpSp>
            <p:nvGrpSpPr>
              <p:cNvPr id="51" name="Group 145"/>
              <p:cNvGrpSpPr/>
              <p:nvPr/>
            </p:nvGrpSpPr>
            <p:grpSpPr>
              <a:xfrm>
                <a:off x="5660852" y="2338443"/>
                <a:ext cx="420138" cy="491590"/>
                <a:chOff x="5781675" y="2378075"/>
                <a:chExt cx="466725" cy="546100"/>
              </a:xfrm>
              <a:grpFill/>
            </p:grpSpPr>
            <p:sp>
              <p:nvSpPr>
                <p:cNvPr id="210" name="Oval 32"/>
                <p:cNvSpPr>
                  <a:spLocks noChangeArrowheads="1"/>
                </p:cNvSpPr>
                <p:nvPr/>
              </p:nvSpPr>
              <p:spPr bwMode="auto">
                <a:xfrm>
                  <a:off x="5781675" y="2378075"/>
                  <a:ext cx="466725" cy="466725"/>
                </a:xfrm>
                <a:prstGeom prst="ellipse">
                  <a:avLst/>
                </a:pr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11" name="Freeform 33"/>
                <p:cNvSpPr/>
                <p:nvPr/>
              </p:nvSpPr>
              <p:spPr bwMode="auto">
                <a:xfrm>
                  <a:off x="5899150" y="2813050"/>
                  <a:ext cx="120650" cy="111125"/>
                </a:xfrm>
                <a:custGeom>
                  <a:avLst/>
                  <a:gdLst/>
                  <a:ahLst/>
                  <a:cxnLst>
                    <a:cxn ang="0">
                      <a:pos x="0" y="0"/>
                    </a:cxn>
                    <a:cxn ang="0">
                      <a:pos x="7" y="70"/>
                    </a:cxn>
                    <a:cxn ang="0">
                      <a:pos x="76" y="11"/>
                    </a:cxn>
                    <a:cxn ang="0">
                      <a:pos x="0" y="0"/>
                    </a:cxn>
                  </a:cxnLst>
                  <a:rect l="0" t="0" r="r" b="b"/>
                  <a:pathLst>
                    <a:path w="76" h="70">
                      <a:moveTo>
                        <a:pt x="0" y="0"/>
                      </a:moveTo>
                      <a:lnTo>
                        <a:pt x="7" y="70"/>
                      </a:lnTo>
                      <a:lnTo>
                        <a:pt x="76" y="11"/>
                      </a:lnTo>
                      <a:lnTo>
                        <a:pt x="0" y="0"/>
                      </a:lnTo>
                      <a:close/>
                    </a:path>
                  </a:pathLst>
                </a:custGeom>
                <a:grp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209" name="Freeform 59"/>
              <p:cNvSpPr>
                <a:spLocks noEditPoints="1"/>
              </p:cNvSpPr>
              <p:nvPr/>
            </p:nvSpPr>
            <p:spPr bwMode="auto">
              <a:xfrm>
                <a:off x="5632271" y="2412753"/>
                <a:ext cx="398703" cy="262944"/>
              </a:xfrm>
              <a:custGeom>
                <a:avLst/>
                <a:gdLst/>
                <a:ahLst/>
                <a:cxnLst>
                  <a:cxn ang="0">
                    <a:pos x="333" y="51"/>
                  </a:cxn>
                  <a:cxn ang="0">
                    <a:pos x="259" y="0"/>
                  </a:cxn>
                  <a:cxn ang="0">
                    <a:pos x="170" y="225"/>
                  </a:cxn>
                  <a:cxn ang="0">
                    <a:pos x="269" y="133"/>
                  </a:cxn>
                  <a:cxn ang="0">
                    <a:pos x="333" y="51"/>
                  </a:cxn>
                  <a:cxn ang="0">
                    <a:pos x="140" y="41"/>
                  </a:cxn>
                  <a:cxn ang="0">
                    <a:pos x="155" y="56"/>
                  </a:cxn>
                  <a:cxn ang="0">
                    <a:pos x="140" y="71"/>
                  </a:cxn>
                  <a:cxn ang="0">
                    <a:pos x="125" y="56"/>
                  </a:cxn>
                  <a:cxn ang="0">
                    <a:pos x="140" y="41"/>
                  </a:cxn>
                  <a:cxn ang="0">
                    <a:pos x="105" y="101"/>
                  </a:cxn>
                  <a:cxn ang="0">
                    <a:pos x="125" y="81"/>
                  </a:cxn>
                  <a:cxn ang="0">
                    <a:pos x="145" y="101"/>
                  </a:cxn>
                  <a:cxn ang="0">
                    <a:pos x="125" y="121"/>
                  </a:cxn>
                  <a:cxn ang="0">
                    <a:pos x="105" y="101"/>
                  </a:cxn>
                  <a:cxn ang="0">
                    <a:pos x="139" y="174"/>
                  </a:cxn>
                  <a:cxn ang="0">
                    <a:pos x="116" y="151"/>
                  </a:cxn>
                  <a:cxn ang="0">
                    <a:pos x="139" y="128"/>
                  </a:cxn>
                  <a:cxn ang="0">
                    <a:pos x="162" y="151"/>
                  </a:cxn>
                  <a:cxn ang="0">
                    <a:pos x="139" y="174"/>
                  </a:cxn>
                  <a:cxn ang="0">
                    <a:pos x="180" y="213"/>
                  </a:cxn>
                  <a:cxn ang="0">
                    <a:pos x="155" y="188"/>
                  </a:cxn>
                  <a:cxn ang="0">
                    <a:pos x="180" y="163"/>
                  </a:cxn>
                  <a:cxn ang="0">
                    <a:pos x="205" y="188"/>
                  </a:cxn>
                  <a:cxn ang="0">
                    <a:pos x="180" y="213"/>
                  </a:cxn>
                  <a:cxn ang="0">
                    <a:pos x="282" y="98"/>
                  </a:cxn>
                  <a:cxn ang="0">
                    <a:pos x="252" y="68"/>
                  </a:cxn>
                  <a:cxn ang="0">
                    <a:pos x="282" y="38"/>
                  </a:cxn>
                  <a:cxn ang="0">
                    <a:pos x="312" y="68"/>
                  </a:cxn>
                  <a:cxn ang="0">
                    <a:pos x="282" y="98"/>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w="6350">
                <a:solidFill>
                  <a:schemeClr val="bg1"/>
                </a:solid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grpSp>
      <p:sp>
        <p:nvSpPr>
          <p:cNvPr id="213" name="Freeform 45"/>
          <p:cNvSpPr>
            <a:spLocks noEditPoints="1"/>
          </p:cNvSpPr>
          <p:nvPr/>
        </p:nvSpPr>
        <p:spPr bwMode="auto">
          <a:xfrm>
            <a:off x="8268271" y="1771393"/>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19" name="Footer Text"/>
          <p:cNvSpPr txBox="1"/>
          <p:nvPr/>
        </p:nvSpPr>
        <p:spPr>
          <a:xfrm>
            <a:off x="8793553" y="1698916"/>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倾听能力</a:t>
            </a:r>
            <a:endParaRPr lang="en-US" altLang="zh-CN" sz="2400" b="1" dirty="0">
              <a:solidFill>
                <a:schemeClr val="tx1">
                  <a:lumMod val="75000"/>
                  <a:lumOff val="25000"/>
                </a:schemeClr>
              </a:solidFill>
              <a:latin typeface="微软雅黑" charset="-122"/>
              <a:ea typeface="微软雅黑" charset="-122"/>
              <a:sym typeface="Arial" charset="0"/>
            </a:endParaRPr>
          </a:p>
        </p:txBody>
      </p:sp>
      <p:grpSp>
        <p:nvGrpSpPr>
          <p:cNvPr id="56" name="Group 181"/>
          <p:cNvGrpSpPr/>
          <p:nvPr/>
        </p:nvGrpSpPr>
        <p:grpSpPr>
          <a:xfrm>
            <a:off x="4597871" y="4084753"/>
            <a:ext cx="2420167" cy="1759061"/>
            <a:chOff x="907784" y="3286620"/>
            <a:chExt cx="2182197" cy="1586010"/>
          </a:xfrm>
        </p:grpSpPr>
        <p:sp>
          <p:nvSpPr>
            <p:cNvPr id="183" name="Freeform 21"/>
            <p:cNvSpPr/>
            <p:nvPr/>
          </p:nvSpPr>
          <p:spPr bwMode="auto">
            <a:xfrm>
              <a:off x="907784" y="3286620"/>
              <a:ext cx="577078" cy="1586010"/>
            </a:xfrm>
            <a:custGeom>
              <a:avLst/>
              <a:gdLst/>
              <a:ahLst/>
              <a:cxnLst>
                <a:cxn ang="0">
                  <a:pos x="302" y="301"/>
                </a:cxn>
                <a:cxn ang="0">
                  <a:pos x="302" y="830"/>
                </a:cxn>
                <a:cxn ang="0">
                  <a:pos x="12" y="478"/>
                </a:cxn>
                <a:cxn ang="0">
                  <a:pos x="0" y="0"/>
                </a:cxn>
                <a:cxn ang="0">
                  <a:pos x="302" y="301"/>
                </a:cxn>
              </a:cxnLst>
              <a:rect l="0" t="0" r="r" b="b"/>
              <a:pathLst>
                <a:path w="302" h="830">
                  <a:moveTo>
                    <a:pt x="302" y="301"/>
                  </a:moveTo>
                  <a:lnTo>
                    <a:pt x="302" y="830"/>
                  </a:lnTo>
                  <a:lnTo>
                    <a:pt x="12" y="478"/>
                  </a:lnTo>
                  <a:lnTo>
                    <a:pt x="0" y="0"/>
                  </a:lnTo>
                  <a:lnTo>
                    <a:pt x="302" y="301"/>
                  </a:lnTo>
                  <a:close/>
                </a:path>
              </a:pathLst>
            </a:custGeom>
            <a:solidFill>
              <a:schemeClr val="bg1">
                <a:lumMod val="65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4" name="Freeform 22"/>
            <p:cNvSpPr>
              <a:spLocks noEditPoints="1"/>
            </p:cNvSpPr>
            <p:nvPr/>
          </p:nvSpPr>
          <p:spPr bwMode="auto">
            <a:xfrm>
              <a:off x="1484862" y="3548407"/>
              <a:ext cx="1605119" cy="1324223"/>
            </a:xfrm>
            <a:custGeom>
              <a:avLst/>
              <a:gdLst/>
              <a:ahLst/>
              <a:cxnLst>
                <a:cxn ang="0">
                  <a:pos x="264" y="108"/>
                </a:cxn>
                <a:cxn ang="0">
                  <a:pos x="188" y="122"/>
                </a:cxn>
                <a:cxn ang="0">
                  <a:pos x="180" y="128"/>
                </a:cxn>
                <a:cxn ang="0">
                  <a:pos x="179" y="137"/>
                </a:cxn>
                <a:cxn ang="0">
                  <a:pos x="184" y="145"/>
                </a:cxn>
                <a:cxn ang="0">
                  <a:pos x="193" y="147"/>
                </a:cxn>
                <a:cxn ang="0">
                  <a:pos x="269" y="132"/>
                </a:cxn>
                <a:cxn ang="0">
                  <a:pos x="277" y="127"/>
                </a:cxn>
                <a:cxn ang="0">
                  <a:pos x="279" y="118"/>
                </a:cxn>
                <a:cxn ang="0">
                  <a:pos x="273" y="109"/>
                </a:cxn>
                <a:cxn ang="0">
                  <a:pos x="264" y="108"/>
                </a:cxn>
                <a:cxn ang="0">
                  <a:pos x="0" y="86"/>
                </a:cxn>
                <a:cxn ang="0">
                  <a:pos x="443" y="0"/>
                </a:cxn>
                <a:cxn ang="0">
                  <a:pos x="428" y="257"/>
                </a:cxn>
                <a:cxn ang="0">
                  <a:pos x="0" y="364"/>
                </a:cxn>
                <a:cxn ang="0">
                  <a:pos x="0" y="86"/>
                </a:cxn>
              </a:cxnLst>
              <a:rect l="0" t="0" r="r" b="b"/>
              <a:pathLst>
                <a:path w="443" h="364">
                  <a:moveTo>
                    <a:pt x="264" y="108"/>
                  </a:moveTo>
                  <a:cubicBezTo>
                    <a:pt x="188" y="122"/>
                    <a:pt x="188" y="122"/>
                    <a:pt x="188" y="122"/>
                  </a:cubicBezTo>
                  <a:cubicBezTo>
                    <a:pt x="185" y="123"/>
                    <a:pt x="182" y="125"/>
                    <a:pt x="180" y="128"/>
                  </a:cubicBezTo>
                  <a:cubicBezTo>
                    <a:pt x="178" y="130"/>
                    <a:pt x="178" y="134"/>
                    <a:pt x="179" y="137"/>
                  </a:cubicBezTo>
                  <a:cubicBezTo>
                    <a:pt x="179" y="140"/>
                    <a:pt x="181" y="143"/>
                    <a:pt x="184" y="145"/>
                  </a:cubicBezTo>
                  <a:cubicBezTo>
                    <a:pt x="187" y="147"/>
                    <a:pt x="190" y="147"/>
                    <a:pt x="193" y="147"/>
                  </a:cubicBezTo>
                  <a:cubicBezTo>
                    <a:pt x="269" y="132"/>
                    <a:pt x="269" y="132"/>
                    <a:pt x="269" y="132"/>
                  </a:cubicBezTo>
                  <a:cubicBezTo>
                    <a:pt x="272" y="131"/>
                    <a:pt x="275" y="130"/>
                    <a:pt x="277" y="127"/>
                  </a:cubicBezTo>
                  <a:cubicBezTo>
                    <a:pt x="279" y="124"/>
                    <a:pt x="279" y="121"/>
                    <a:pt x="279" y="118"/>
                  </a:cubicBezTo>
                  <a:cubicBezTo>
                    <a:pt x="278" y="114"/>
                    <a:pt x="276" y="111"/>
                    <a:pt x="273" y="109"/>
                  </a:cubicBezTo>
                  <a:cubicBezTo>
                    <a:pt x="271" y="108"/>
                    <a:pt x="267" y="107"/>
                    <a:pt x="264" y="108"/>
                  </a:cubicBezTo>
                  <a:close/>
                  <a:moveTo>
                    <a:pt x="0" y="86"/>
                  </a:moveTo>
                  <a:cubicBezTo>
                    <a:pt x="443" y="0"/>
                    <a:pt x="443" y="0"/>
                    <a:pt x="443" y="0"/>
                  </a:cubicBezTo>
                  <a:cubicBezTo>
                    <a:pt x="428" y="257"/>
                    <a:pt x="428" y="257"/>
                    <a:pt x="428" y="257"/>
                  </a:cubicBezTo>
                  <a:cubicBezTo>
                    <a:pt x="0" y="364"/>
                    <a:pt x="0" y="364"/>
                    <a:pt x="0" y="364"/>
                  </a:cubicBezTo>
                  <a:lnTo>
                    <a:pt x="0" y="86"/>
                  </a:lnTo>
                  <a:close/>
                </a:path>
              </a:pathLst>
            </a:custGeom>
            <a:solidFill>
              <a:schemeClr val="bg1">
                <a:lumMod val="85000"/>
              </a:schemeClr>
            </a:solidFill>
            <a:ln w="9525">
              <a:noFill/>
              <a:round/>
            </a:ln>
          </p:spPr>
          <p:txBody>
            <a:bodyPr vert="horz" wrap="square" lIns="171440" tIns="85720" rIns="171440" bIns="85720" numCol="1" anchor="t" anchorCtr="0" compatLnSpc="1"/>
            <a:lstStyle/>
            <a:p>
              <a:pPr>
                <a:lnSpc>
                  <a:spcPct val="120000"/>
                </a:lnSpc>
              </a:pPr>
              <a:endParaRPr lang="en-US" sz="800" dirty="0">
                <a:latin typeface="Arial" charset="0"/>
                <a:ea typeface="微软雅黑" charset="-122"/>
                <a:cs typeface="+mn-ea"/>
                <a:sym typeface="Arial" charset="0"/>
              </a:endParaRPr>
            </a:p>
          </p:txBody>
        </p:sp>
      </p:grpSp>
      <p:sp>
        <p:nvSpPr>
          <p:cNvPr id="233" name="Freeform 45"/>
          <p:cNvSpPr>
            <a:spLocks noEditPoints="1"/>
          </p:cNvSpPr>
          <p:nvPr/>
        </p:nvSpPr>
        <p:spPr bwMode="auto">
          <a:xfrm>
            <a:off x="8268271" y="2538386"/>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34" name="Footer Text"/>
          <p:cNvSpPr txBox="1"/>
          <p:nvPr/>
        </p:nvSpPr>
        <p:spPr>
          <a:xfrm>
            <a:off x="8793553" y="2511716"/>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激励能力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235" name="Freeform 45"/>
          <p:cNvSpPr>
            <a:spLocks noEditPoints="1"/>
          </p:cNvSpPr>
          <p:nvPr/>
        </p:nvSpPr>
        <p:spPr bwMode="auto">
          <a:xfrm>
            <a:off x="8268271" y="3428881"/>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236" name="Footer Text"/>
          <p:cNvSpPr txBox="1"/>
          <p:nvPr/>
        </p:nvSpPr>
        <p:spPr>
          <a:xfrm>
            <a:off x="8793553" y="3385141"/>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指导员工能力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67" name="Freeform 45"/>
          <p:cNvSpPr>
            <a:spLocks noEditPoints="1"/>
          </p:cNvSpPr>
          <p:nvPr/>
        </p:nvSpPr>
        <p:spPr bwMode="auto">
          <a:xfrm>
            <a:off x="965625" y="1805502"/>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68" name="Footer Text"/>
          <p:cNvSpPr txBox="1"/>
          <p:nvPr/>
        </p:nvSpPr>
        <p:spPr>
          <a:xfrm>
            <a:off x="1490907" y="1733025"/>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专业能力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69" name="Freeform 45"/>
          <p:cNvSpPr>
            <a:spLocks noEditPoints="1"/>
          </p:cNvSpPr>
          <p:nvPr/>
        </p:nvSpPr>
        <p:spPr bwMode="auto">
          <a:xfrm>
            <a:off x="965625" y="2572495"/>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0" name="Footer Text"/>
          <p:cNvSpPr txBox="1"/>
          <p:nvPr/>
        </p:nvSpPr>
        <p:spPr>
          <a:xfrm>
            <a:off x="1490907" y="2545825"/>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目标管理能力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71" name="Freeform 45"/>
          <p:cNvSpPr>
            <a:spLocks noEditPoints="1"/>
          </p:cNvSpPr>
          <p:nvPr/>
        </p:nvSpPr>
        <p:spPr bwMode="auto">
          <a:xfrm>
            <a:off x="965625" y="3462990"/>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2" name="Footer Text"/>
          <p:cNvSpPr txBox="1"/>
          <p:nvPr/>
        </p:nvSpPr>
        <p:spPr>
          <a:xfrm>
            <a:off x="1490907" y="3419250"/>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解决问题的能力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73" name="Freeform 45"/>
          <p:cNvSpPr>
            <a:spLocks noEditPoints="1"/>
          </p:cNvSpPr>
          <p:nvPr/>
        </p:nvSpPr>
        <p:spPr bwMode="auto">
          <a:xfrm>
            <a:off x="978176" y="4357665"/>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4" name="Footer Text"/>
          <p:cNvSpPr txBox="1"/>
          <p:nvPr/>
        </p:nvSpPr>
        <p:spPr>
          <a:xfrm>
            <a:off x="1503458" y="4313925"/>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组织能力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75" name="Freeform 45"/>
          <p:cNvSpPr>
            <a:spLocks noEditPoints="1"/>
          </p:cNvSpPr>
          <p:nvPr/>
        </p:nvSpPr>
        <p:spPr bwMode="auto">
          <a:xfrm>
            <a:off x="8270062" y="4291286"/>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6" name="Footer Text"/>
          <p:cNvSpPr txBox="1"/>
          <p:nvPr/>
        </p:nvSpPr>
        <p:spPr>
          <a:xfrm>
            <a:off x="8795344" y="4247546"/>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培养他们的能力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78" name="Freeform 45"/>
          <p:cNvSpPr>
            <a:spLocks noEditPoints="1"/>
          </p:cNvSpPr>
          <p:nvPr/>
        </p:nvSpPr>
        <p:spPr bwMode="auto">
          <a:xfrm>
            <a:off x="979969" y="5166281"/>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79" name="Footer Text"/>
          <p:cNvSpPr txBox="1"/>
          <p:nvPr/>
        </p:nvSpPr>
        <p:spPr>
          <a:xfrm>
            <a:off x="1505251" y="5122541"/>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交流、交际能力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
        <p:nvSpPr>
          <p:cNvPr id="182" name="Freeform 45"/>
          <p:cNvSpPr>
            <a:spLocks noEditPoints="1"/>
          </p:cNvSpPr>
          <p:nvPr/>
        </p:nvSpPr>
        <p:spPr bwMode="auto">
          <a:xfrm>
            <a:off x="8282612" y="5132175"/>
            <a:ext cx="414601"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9525">
            <a:noFill/>
            <a:round/>
          </a:ln>
        </p:spPr>
        <p:txBody>
          <a:bodyPr vert="horz" wrap="square" lIns="121910" tIns="60956" rIns="121910" bIns="60956" numCol="1" anchor="t" anchorCtr="0" compatLnSpc="1"/>
          <a:lstStyle/>
          <a:p>
            <a:pPr>
              <a:lnSpc>
                <a:spcPct val="120000"/>
              </a:lnSpc>
            </a:pPr>
            <a:endParaRPr lang="en-US" sz="800" dirty="0">
              <a:latin typeface="Arial" charset="0"/>
              <a:ea typeface="微软雅黑" charset="-122"/>
              <a:cs typeface="+mn-ea"/>
              <a:sym typeface="Arial" charset="0"/>
            </a:endParaRPr>
          </a:p>
        </p:txBody>
      </p:sp>
      <p:sp>
        <p:nvSpPr>
          <p:cNvPr id="185" name="Footer Text"/>
          <p:cNvSpPr txBox="1"/>
          <p:nvPr/>
        </p:nvSpPr>
        <p:spPr>
          <a:xfrm>
            <a:off x="8807894" y="5088435"/>
            <a:ext cx="2184351" cy="405624"/>
          </a:xfrm>
          <a:prstGeom prst="rect">
            <a:avLst/>
          </a:prstGeom>
          <a:noFill/>
        </p:spPr>
        <p:txBody>
          <a:bodyPr wrap="square" lIns="0" tIns="0" rIns="0" bIns="0" rtlCol="0">
            <a:spAutoFit/>
          </a:bodyPr>
          <a:lstStyle/>
          <a:p>
            <a:pPr>
              <a:lnSpc>
                <a:spcPct val="120000"/>
              </a:lnSpc>
              <a:spcBef>
                <a:spcPct val="20000"/>
              </a:spcBef>
              <a:defRPr/>
            </a:pPr>
            <a:r>
              <a:rPr lang="zh-CN" altLang="en-US" sz="2400" b="1" dirty="0">
                <a:solidFill>
                  <a:schemeClr val="tx1">
                    <a:lumMod val="75000"/>
                    <a:lumOff val="25000"/>
                  </a:schemeClr>
                </a:solidFill>
                <a:latin typeface="微软雅黑" charset="-122"/>
                <a:ea typeface="微软雅黑" charset="-122"/>
                <a:sym typeface="Arial" charset="0"/>
              </a:rPr>
              <a:t>自我约束能力</a:t>
            </a:r>
            <a:endParaRPr lang="en-US" altLang="zh-CN" sz="2400" b="1" dirty="0">
              <a:solidFill>
                <a:schemeClr val="tx1">
                  <a:lumMod val="75000"/>
                  <a:lumOff val="25000"/>
                </a:schemeClr>
              </a:solidFill>
              <a:latin typeface="微软雅黑" charset="-122"/>
              <a:ea typeface="微软雅黑" charset="-122"/>
              <a:sym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3"/>
                                        </p:tgtEl>
                                        <p:attrNameLst>
                                          <p:attrName>style.visibility</p:attrName>
                                        </p:attrNameLst>
                                      </p:cBhvr>
                                      <p:to>
                                        <p:strVal val="visible"/>
                                      </p:to>
                                    </p:set>
                                    <p:anim calcmode="lin" valueType="num">
                                      <p:cBhvr>
                                        <p:cTn id="18" dur="500" fill="hold"/>
                                        <p:tgtEl>
                                          <p:spTgt spid="213"/>
                                        </p:tgtEl>
                                        <p:attrNameLst>
                                          <p:attrName>ppt_w</p:attrName>
                                        </p:attrNameLst>
                                      </p:cBhvr>
                                      <p:tavLst>
                                        <p:tav tm="0">
                                          <p:val>
                                            <p:fltVal val="0"/>
                                          </p:val>
                                        </p:tav>
                                        <p:tav tm="100000">
                                          <p:val>
                                            <p:strVal val="#ppt_w"/>
                                          </p:val>
                                        </p:tav>
                                      </p:tavLst>
                                    </p:anim>
                                    <p:anim calcmode="lin" valueType="num">
                                      <p:cBhvr>
                                        <p:cTn id="19" dur="500" fill="hold"/>
                                        <p:tgtEl>
                                          <p:spTgt spid="213"/>
                                        </p:tgtEl>
                                        <p:attrNameLst>
                                          <p:attrName>ppt_h</p:attrName>
                                        </p:attrNameLst>
                                      </p:cBhvr>
                                      <p:tavLst>
                                        <p:tav tm="0">
                                          <p:val>
                                            <p:fltVal val="0"/>
                                          </p:val>
                                        </p:tav>
                                        <p:tav tm="100000">
                                          <p:val>
                                            <p:strVal val="#ppt_h"/>
                                          </p:val>
                                        </p:tav>
                                      </p:tavLst>
                                    </p:anim>
                                    <p:animEffect transition="in" filter="fade">
                                      <p:cBhvr>
                                        <p:cTn id="20" dur="500"/>
                                        <p:tgtEl>
                                          <p:spTgt spid="213"/>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19"/>
                                        </p:tgtEl>
                                        <p:attrNameLst>
                                          <p:attrName>style.visibility</p:attrName>
                                        </p:attrNameLst>
                                      </p:cBhvr>
                                      <p:to>
                                        <p:strVal val="visible"/>
                                      </p:to>
                                    </p:set>
                                    <p:anim calcmode="lin" valueType="num">
                                      <p:cBhvr additive="base">
                                        <p:cTn id="24" dur="500" fill="hold"/>
                                        <p:tgtEl>
                                          <p:spTgt spid="219"/>
                                        </p:tgtEl>
                                        <p:attrNameLst>
                                          <p:attrName>ppt_x</p:attrName>
                                        </p:attrNameLst>
                                      </p:cBhvr>
                                      <p:tavLst>
                                        <p:tav tm="0">
                                          <p:val>
                                            <p:strVal val="#ppt_x"/>
                                          </p:val>
                                        </p:tav>
                                        <p:tav tm="100000">
                                          <p:val>
                                            <p:strVal val="#ppt_x"/>
                                          </p:val>
                                        </p:tav>
                                      </p:tavLst>
                                    </p:anim>
                                    <p:anim calcmode="lin" valueType="num">
                                      <p:cBhvr additive="base">
                                        <p:cTn id="25" dur="500" fill="hold"/>
                                        <p:tgtEl>
                                          <p:spTgt spid="21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33"/>
                                        </p:tgtEl>
                                        <p:attrNameLst>
                                          <p:attrName>style.visibility</p:attrName>
                                        </p:attrNameLst>
                                      </p:cBhvr>
                                      <p:to>
                                        <p:strVal val="visible"/>
                                      </p:to>
                                    </p:set>
                                    <p:anim calcmode="lin" valueType="num">
                                      <p:cBhvr>
                                        <p:cTn id="29" dur="500" fill="hold"/>
                                        <p:tgtEl>
                                          <p:spTgt spid="233"/>
                                        </p:tgtEl>
                                        <p:attrNameLst>
                                          <p:attrName>ppt_w</p:attrName>
                                        </p:attrNameLst>
                                      </p:cBhvr>
                                      <p:tavLst>
                                        <p:tav tm="0">
                                          <p:val>
                                            <p:fltVal val="0"/>
                                          </p:val>
                                        </p:tav>
                                        <p:tav tm="100000">
                                          <p:val>
                                            <p:strVal val="#ppt_w"/>
                                          </p:val>
                                        </p:tav>
                                      </p:tavLst>
                                    </p:anim>
                                    <p:anim calcmode="lin" valueType="num">
                                      <p:cBhvr>
                                        <p:cTn id="30" dur="500" fill="hold"/>
                                        <p:tgtEl>
                                          <p:spTgt spid="233"/>
                                        </p:tgtEl>
                                        <p:attrNameLst>
                                          <p:attrName>ppt_h</p:attrName>
                                        </p:attrNameLst>
                                      </p:cBhvr>
                                      <p:tavLst>
                                        <p:tav tm="0">
                                          <p:val>
                                            <p:fltVal val="0"/>
                                          </p:val>
                                        </p:tav>
                                        <p:tav tm="100000">
                                          <p:val>
                                            <p:strVal val="#ppt_h"/>
                                          </p:val>
                                        </p:tav>
                                      </p:tavLst>
                                    </p:anim>
                                    <p:animEffect transition="in" filter="fade">
                                      <p:cBhvr>
                                        <p:cTn id="31" dur="500"/>
                                        <p:tgtEl>
                                          <p:spTgt spid="233"/>
                                        </p:tgtEl>
                                      </p:cBhvr>
                                    </p:animEffect>
                                  </p:childTnLst>
                                </p:cTn>
                              </p:par>
                            </p:childTnLst>
                          </p:cTn>
                        </p:par>
                        <p:par>
                          <p:cTn id="32" fill="hold">
                            <p:stCondLst>
                              <p:cond delay="25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234"/>
                                        </p:tgtEl>
                                        <p:attrNameLst>
                                          <p:attrName>style.visibility</p:attrName>
                                        </p:attrNameLst>
                                      </p:cBhvr>
                                      <p:to>
                                        <p:strVal val="visible"/>
                                      </p:to>
                                    </p:set>
                                    <p:anim calcmode="lin" valueType="num">
                                      <p:cBhvr additive="base">
                                        <p:cTn id="35" dur="500" fill="hold"/>
                                        <p:tgtEl>
                                          <p:spTgt spid="234"/>
                                        </p:tgtEl>
                                        <p:attrNameLst>
                                          <p:attrName>ppt_x</p:attrName>
                                        </p:attrNameLst>
                                      </p:cBhvr>
                                      <p:tavLst>
                                        <p:tav tm="0">
                                          <p:val>
                                            <p:strVal val="#ppt_x"/>
                                          </p:val>
                                        </p:tav>
                                        <p:tav tm="100000">
                                          <p:val>
                                            <p:strVal val="#ppt_x"/>
                                          </p:val>
                                        </p:tav>
                                      </p:tavLst>
                                    </p:anim>
                                    <p:anim calcmode="lin" valueType="num">
                                      <p:cBhvr additive="base">
                                        <p:cTn id="36" dur="500" fill="hold"/>
                                        <p:tgtEl>
                                          <p:spTgt spid="234"/>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35"/>
                                        </p:tgtEl>
                                        <p:attrNameLst>
                                          <p:attrName>style.visibility</p:attrName>
                                        </p:attrNameLst>
                                      </p:cBhvr>
                                      <p:to>
                                        <p:strVal val="visible"/>
                                      </p:to>
                                    </p:set>
                                    <p:anim calcmode="lin" valueType="num">
                                      <p:cBhvr>
                                        <p:cTn id="40" dur="500" fill="hold"/>
                                        <p:tgtEl>
                                          <p:spTgt spid="235"/>
                                        </p:tgtEl>
                                        <p:attrNameLst>
                                          <p:attrName>ppt_w</p:attrName>
                                        </p:attrNameLst>
                                      </p:cBhvr>
                                      <p:tavLst>
                                        <p:tav tm="0">
                                          <p:val>
                                            <p:fltVal val="0"/>
                                          </p:val>
                                        </p:tav>
                                        <p:tav tm="100000">
                                          <p:val>
                                            <p:strVal val="#ppt_w"/>
                                          </p:val>
                                        </p:tav>
                                      </p:tavLst>
                                    </p:anim>
                                    <p:anim calcmode="lin" valueType="num">
                                      <p:cBhvr>
                                        <p:cTn id="41" dur="500" fill="hold"/>
                                        <p:tgtEl>
                                          <p:spTgt spid="235"/>
                                        </p:tgtEl>
                                        <p:attrNameLst>
                                          <p:attrName>ppt_h</p:attrName>
                                        </p:attrNameLst>
                                      </p:cBhvr>
                                      <p:tavLst>
                                        <p:tav tm="0">
                                          <p:val>
                                            <p:fltVal val="0"/>
                                          </p:val>
                                        </p:tav>
                                        <p:tav tm="100000">
                                          <p:val>
                                            <p:strVal val="#ppt_h"/>
                                          </p:val>
                                        </p:tav>
                                      </p:tavLst>
                                    </p:anim>
                                    <p:animEffect transition="in" filter="fade">
                                      <p:cBhvr>
                                        <p:cTn id="42" dur="500"/>
                                        <p:tgtEl>
                                          <p:spTgt spid="235"/>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236"/>
                                        </p:tgtEl>
                                        <p:attrNameLst>
                                          <p:attrName>style.visibility</p:attrName>
                                        </p:attrNameLst>
                                      </p:cBhvr>
                                      <p:to>
                                        <p:strVal val="visible"/>
                                      </p:to>
                                    </p:set>
                                    <p:anim calcmode="lin" valueType="num">
                                      <p:cBhvr additive="base">
                                        <p:cTn id="46" dur="500" fill="hold"/>
                                        <p:tgtEl>
                                          <p:spTgt spid="236"/>
                                        </p:tgtEl>
                                        <p:attrNameLst>
                                          <p:attrName>ppt_x</p:attrName>
                                        </p:attrNameLst>
                                      </p:cBhvr>
                                      <p:tavLst>
                                        <p:tav tm="0">
                                          <p:val>
                                            <p:strVal val="#ppt_x"/>
                                          </p:val>
                                        </p:tav>
                                        <p:tav tm="100000">
                                          <p:val>
                                            <p:strVal val="#ppt_x"/>
                                          </p:val>
                                        </p:tav>
                                      </p:tavLst>
                                    </p:anim>
                                    <p:anim calcmode="lin" valueType="num">
                                      <p:cBhvr additive="base">
                                        <p:cTn id="47" dur="500" fill="hold"/>
                                        <p:tgtEl>
                                          <p:spTgt spid="236"/>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67"/>
                                        </p:tgtEl>
                                        <p:attrNameLst>
                                          <p:attrName>style.visibility</p:attrName>
                                        </p:attrNameLst>
                                      </p:cBhvr>
                                      <p:to>
                                        <p:strVal val="visible"/>
                                      </p:to>
                                    </p:set>
                                    <p:anim calcmode="lin" valueType="num">
                                      <p:cBhvr>
                                        <p:cTn id="51" dur="500" fill="hold"/>
                                        <p:tgtEl>
                                          <p:spTgt spid="167"/>
                                        </p:tgtEl>
                                        <p:attrNameLst>
                                          <p:attrName>ppt_w</p:attrName>
                                        </p:attrNameLst>
                                      </p:cBhvr>
                                      <p:tavLst>
                                        <p:tav tm="0">
                                          <p:val>
                                            <p:fltVal val="0"/>
                                          </p:val>
                                        </p:tav>
                                        <p:tav tm="100000">
                                          <p:val>
                                            <p:strVal val="#ppt_w"/>
                                          </p:val>
                                        </p:tav>
                                      </p:tavLst>
                                    </p:anim>
                                    <p:anim calcmode="lin" valueType="num">
                                      <p:cBhvr>
                                        <p:cTn id="52" dur="500" fill="hold"/>
                                        <p:tgtEl>
                                          <p:spTgt spid="167"/>
                                        </p:tgtEl>
                                        <p:attrNameLst>
                                          <p:attrName>ppt_h</p:attrName>
                                        </p:attrNameLst>
                                      </p:cBhvr>
                                      <p:tavLst>
                                        <p:tav tm="0">
                                          <p:val>
                                            <p:fltVal val="0"/>
                                          </p:val>
                                        </p:tav>
                                        <p:tav tm="100000">
                                          <p:val>
                                            <p:strVal val="#ppt_h"/>
                                          </p:val>
                                        </p:tav>
                                      </p:tavLst>
                                    </p:anim>
                                    <p:animEffect transition="in" filter="fade">
                                      <p:cBhvr>
                                        <p:cTn id="53" dur="500"/>
                                        <p:tgtEl>
                                          <p:spTgt spid="167"/>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168"/>
                                        </p:tgtEl>
                                        <p:attrNameLst>
                                          <p:attrName>style.visibility</p:attrName>
                                        </p:attrNameLst>
                                      </p:cBhvr>
                                      <p:to>
                                        <p:strVal val="visible"/>
                                      </p:to>
                                    </p:set>
                                    <p:anim calcmode="lin" valueType="num">
                                      <p:cBhvr additive="base">
                                        <p:cTn id="57" dur="500" fill="hold"/>
                                        <p:tgtEl>
                                          <p:spTgt spid="168"/>
                                        </p:tgtEl>
                                        <p:attrNameLst>
                                          <p:attrName>ppt_x</p:attrName>
                                        </p:attrNameLst>
                                      </p:cBhvr>
                                      <p:tavLst>
                                        <p:tav tm="0">
                                          <p:val>
                                            <p:strVal val="#ppt_x"/>
                                          </p:val>
                                        </p:tav>
                                        <p:tav tm="100000">
                                          <p:val>
                                            <p:strVal val="#ppt_x"/>
                                          </p:val>
                                        </p:tav>
                                      </p:tavLst>
                                    </p:anim>
                                    <p:anim calcmode="lin" valueType="num">
                                      <p:cBhvr additive="base">
                                        <p:cTn id="58" dur="500" fill="hold"/>
                                        <p:tgtEl>
                                          <p:spTgt spid="168"/>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69"/>
                                        </p:tgtEl>
                                        <p:attrNameLst>
                                          <p:attrName>style.visibility</p:attrName>
                                        </p:attrNameLst>
                                      </p:cBhvr>
                                      <p:to>
                                        <p:strVal val="visible"/>
                                      </p:to>
                                    </p:set>
                                    <p:anim calcmode="lin" valueType="num">
                                      <p:cBhvr>
                                        <p:cTn id="62" dur="500" fill="hold"/>
                                        <p:tgtEl>
                                          <p:spTgt spid="169"/>
                                        </p:tgtEl>
                                        <p:attrNameLst>
                                          <p:attrName>ppt_w</p:attrName>
                                        </p:attrNameLst>
                                      </p:cBhvr>
                                      <p:tavLst>
                                        <p:tav tm="0">
                                          <p:val>
                                            <p:fltVal val="0"/>
                                          </p:val>
                                        </p:tav>
                                        <p:tav tm="100000">
                                          <p:val>
                                            <p:strVal val="#ppt_w"/>
                                          </p:val>
                                        </p:tav>
                                      </p:tavLst>
                                    </p:anim>
                                    <p:anim calcmode="lin" valueType="num">
                                      <p:cBhvr>
                                        <p:cTn id="63" dur="500" fill="hold"/>
                                        <p:tgtEl>
                                          <p:spTgt spid="169"/>
                                        </p:tgtEl>
                                        <p:attrNameLst>
                                          <p:attrName>ppt_h</p:attrName>
                                        </p:attrNameLst>
                                      </p:cBhvr>
                                      <p:tavLst>
                                        <p:tav tm="0">
                                          <p:val>
                                            <p:fltVal val="0"/>
                                          </p:val>
                                        </p:tav>
                                        <p:tav tm="100000">
                                          <p:val>
                                            <p:strVal val="#ppt_h"/>
                                          </p:val>
                                        </p:tav>
                                      </p:tavLst>
                                    </p:anim>
                                    <p:animEffect transition="in" filter="fade">
                                      <p:cBhvr>
                                        <p:cTn id="64" dur="500"/>
                                        <p:tgtEl>
                                          <p:spTgt spid="169"/>
                                        </p:tgtEl>
                                      </p:cBhvr>
                                    </p:animEffect>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170"/>
                                        </p:tgtEl>
                                        <p:attrNameLst>
                                          <p:attrName>style.visibility</p:attrName>
                                        </p:attrNameLst>
                                      </p:cBhvr>
                                      <p:to>
                                        <p:strVal val="visible"/>
                                      </p:to>
                                    </p:set>
                                    <p:anim calcmode="lin" valueType="num">
                                      <p:cBhvr additive="base">
                                        <p:cTn id="68" dur="500" fill="hold"/>
                                        <p:tgtEl>
                                          <p:spTgt spid="170"/>
                                        </p:tgtEl>
                                        <p:attrNameLst>
                                          <p:attrName>ppt_x</p:attrName>
                                        </p:attrNameLst>
                                      </p:cBhvr>
                                      <p:tavLst>
                                        <p:tav tm="0">
                                          <p:val>
                                            <p:strVal val="#ppt_x"/>
                                          </p:val>
                                        </p:tav>
                                        <p:tav tm="100000">
                                          <p:val>
                                            <p:strVal val="#ppt_x"/>
                                          </p:val>
                                        </p:tav>
                                      </p:tavLst>
                                    </p:anim>
                                    <p:anim calcmode="lin" valueType="num">
                                      <p:cBhvr additive="base">
                                        <p:cTn id="69" dur="500" fill="hold"/>
                                        <p:tgtEl>
                                          <p:spTgt spid="170"/>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71"/>
                                        </p:tgtEl>
                                        <p:attrNameLst>
                                          <p:attrName>style.visibility</p:attrName>
                                        </p:attrNameLst>
                                      </p:cBhvr>
                                      <p:to>
                                        <p:strVal val="visible"/>
                                      </p:to>
                                    </p:set>
                                    <p:anim calcmode="lin" valueType="num">
                                      <p:cBhvr>
                                        <p:cTn id="73" dur="500" fill="hold"/>
                                        <p:tgtEl>
                                          <p:spTgt spid="171"/>
                                        </p:tgtEl>
                                        <p:attrNameLst>
                                          <p:attrName>ppt_w</p:attrName>
                                        </p:attrNameLst>
                                      </p:cBhvr>
                                      <p:tavLst>
                                        <p:tav tm="0">
                                          <p:val>
                                            <p:fltVal val="0"/>
                                          </p:val>
                                        </p:tav>
                                        <p:tav tm="100000">
                                          <p:val>
                                            <p:strVal val="#ppt_w"/>
                                          </p:val>
                                        </p:tav>
                                      </p:tavLst>
                                    </p:anim>
                                    <p:anim calcmode="lin" valueType="num">
                                      <p:cBhvr>
                                        <p:cTn id="74" dur="500" fill="hold"/>
                                        <p:tgtEl>
                                          <p:spTgt spid="171"/>
                                        </p:tgtEl>
                                        <p:attrNameLst>
                                          <p:attrName>ppt_h</p:attrName>
                                        </p:attrNameLst>
                                      </p:cBhvr>
                                      <p:tavLst>
                                        <p:tav tm="0">
                                          <p:val>
                                            <p:fltVal val="0"/>
                                          </p:val>
                                        </p:tav>
                                        <p:tav tm="100000">
                                          <p:val>
                                            <p:strVal val="#ppt_h"/>
                                          </p:val>
                                        </p:tav>
                                      </p:tavLst>
                                    </p:anim>
                                    <p:animEffect transition="in" filter="fade">
                                      <p:cBhvr>
                                        <p:cTn id="75" dur="500"/>
                                        <p:tgtEl>
                                          <p:spTgt spid="171"/>
                                        </p:tgtEl>
                                      </p:cBhvr>
                                    </p:animEffect>
                                  </p:childTnLst>
                                </p:cTn>
                              </p:par>
                            </p:childTnLst>
                          </p:cTn>
                        </p:par>
                        <p:par>
                          <p:cTn id="76" fill="hold">
                            <p:stCondLst>
                              <p:cond delay="6500"/>
                            </p:stCondLst>
                            <p:childTnLst>
                              <p:par>
                                <p:cTn id="77" presetID="2" presetClass="entr" presetSubtype="4" accel="50000" decel="50000" fill="hold" grpId="0" nodeType="afterEffect">
                                  <p:stCondLst>
                                    <p:cond delay="0"/>
                                  </p:stCondLst>
                                  <p:childTnLst>
                                    <p:set>
                                      <p:cBhvr>
                                        <p:cTn id="78" dur="1" fill="hold">
                                          <p:stCondLst>
                                            <p:cond delay="0"/>
                                          </p:stCondLst>
                                        </p:cTn>
                                        <p:tgtEl>
                                          <p:spTgt spid="172"/>
                                        </p:tgtEl>
                                        <p:attrNameLst>
                                          <p:attrName>style.visibility</p:attrName>
                                        </p:attrNameLst>
                                      </p:cBhvr>
                                      <p:to>
                                        <p:strVal val="visible"/>
                                      </p:to>
                                    </p:set>
                                    <p:anim calcmode="lin" valueType="num">
                                      <p:cBhvr additive="base">
                                        <p:cTn id="79" dur="500" fill="hold"/>
                                        <p:tgtEl>
                                          <p:spTgt spid="172"/>
                                        </p:tgtEl>
                                        <p:attrNameLst>
                                          <p:attrName>ppt_x</p:attrName>
                                        </p:attrNameLst>
                                      </p:cBhvr>
                                      <p:tavLst>
                                        <p:tav tm="0">
                                          <p:val>
                                            <p:strVal val="#ppt_x"/>
                                          </p:val>
                                        </p:tav>
                                        <p:tav tm="100000">
                                          <p:val>
                                            <p:strVal val="#ppt_x"/>
                                          </p:val>
                                        </p:tav>
                                      </p:tavLst>
                                    </p:anim>
                                    <p:anim calcmode="lin" valueType="num">
                                      <p:cBhvr additive="base">
                                        <p:cTn id="80" dur="500" fill="hold"/>
                                        <p:tgtEl>
                                          <p:spTgt spid="172"/>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10" presetClass="entr" presetSubtype="0" fill="hold" grpId="0" nodeType="afterEffect">
                                  <p:stCondLst>
                                    <p:cond delay="0"/>
                                  </p:stCondLst>
                                  <p:childTnLst>
                                    <p:set>
                                      <p:cBhvr>
                                        <p:cTn id="83" dur="1" fill="hold">
                                          <p:stCondLst>
                                            <p:cond delay="0"/>
                                          </p:stCondLst>
                                        </p:cTn>
                                        <p:tgtEl>
                                          <p:spTgt spid="173"/>
                                        </p:tgtEl>
                                        <p:attrNameLst>
                                          <p:attrName>style.visibility</p:attrName>
                                        </p:attrNameLst>
                                      </p:cBhvr>
                                      <p:to>
                                        <p:strVal val="visible"/>
                                      </p:to>
                                    </p:set>
                                    <p:anim calcmode="lin" valueType="num">
                                      <p:cBhvr>
                                        <p:cTn id="84" dur="500" fill="hold"/>
                                        <p:tgtEl>
                                          <p:spTgt spid="173"/>
                                        </p:tgtEl>
                                        <p:attrNameLst>
                                          <p:attrName>ppt_w</p:attrName>
                                        </p:attrNameLst>
                                      </p:cBhvr>
                                      <p:tavLst>
                                        <p:tav tm="0">
                                          <p:val>
                                            <p:fltVal val="0"/>
                                          </p:val>
                                        </p:tav>
                                        <p:tav tm="100000">
                                          <p:val>
                                            <p:strVal val="#ppt_w"/>
                                          </p:val>
                                        </p:tav>
                                      </p:tavLst>
                                    </p:anim>
                                    <p:anim calcmode="lin" valueType="num">
                                      <p:cBhvr>
                                        <p:cTn id="85" dur="500" fill="hold"/>
                                        <p:tgtEl>
                                          <p:spTgt spid="173"/>
                                        </p:tgtEl>
                                        <p:attrNameLst>
                                          <p:attrName>ppt_h</p:attrName>
                                        </p:attrNameLst>
                                      </p:cBhvr>
                                      <p:tavLst>
                                        <p:tav tm="0">
                                          <p:val>
                                            <p:fltVal val="0"/>
                                          </p:val>
                                        </p:tav>
                                        <p:tav tm="100000">
                                          <p:val>
                                            <p:strVal val="#ppt_h"/>
                                          </p:val>
                                        </p:tav>
                                      </p:tavLst>
                                    </p:anim>
                                    <p:animEffect transition="in" filter="fade">
                                      <p:cBhvr>
                                        <p:cTn id="86" dur="500"/>
                                        <p:tgtEl>
                                          <p:spTgt spid="173"/>
                                        </p:tgtEl>
                                      </p:cBhvr>
                                    </p:animEffect>
                                  </p:childTnLst>
                                </p:cTn>
                              </p:par>
                            </p:childTnLst>
                          </p:cTn>
                        </p:par>
                        <p:par>
                          <p:cTn id="87" fill="hold">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174"/>
                                        </p:tgtEl>
                                        <p:attrNameLst>
                                          <p:attrName>style.visibility</p:attrName>
                                        </p:attrNameLst>
                                      </p:cBhvr>
                                      <p:to>
                                        <p:strVal val="visible"/>
                                      </p:to>
                                    </p:set>
                                    <p:anim calcmode="lin" valueType="num">
                                      <p:cBhvr additive="base">
                                        <p:cTn id="90" dur="500" fill="hold"/>
                                        <p:tgtEl>
                                          <p:spTgt spid="174"/>
                                        </p:tgtEl>
                                        <p:attrNameLst>
                                          <p:attrName>ppt_x</p:attrName>
                                        </p:attrNameLst>
                                      </p:cBhvr>
                                      <p:tavLst>
                                        <p:tav tm="0">
                                          <p:val>
                                            <p:strVal val="#ppt_x"/>
                                          </p:val>
                                        </p:tav>
                                        <p:tav tm="100000">
                                          <p:val>
                                            <p:strVal val="#ppt_x"/>
                                          </p:val>
                                        </p:tav>
                                      </p:tavLst>
                                    </p:anim>
                                    <p:anim calcmode="lin" valueType="num">
                                      <p:cBhvr additive="base">
                                        <p:cTn id="91" dur="500" fill="hold"/>
                                        <p:tgtEl>
                                          <p:spTgt spid="174"/>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175"/>
                                        </p:tgtEl>
                                        <p:attrNameLst>
                                          <p:attrName>style.visibility</p:attrName>
                                        </p:attrNameLst>
                                      </p:cBhvr>
                                      <p:to>
                                        <p:strVal val="visible"/>
                                      </p:to>
                                    </p:set>
                                    <p:anim calcmode="lin" valueType="num">
                                      <p:cBhvr>
                                        <p:cTn id="95" dur="500" fill="hold"/>
                                        <p:tgtEl>
                                          <p:spTgt spid="175"/>
                                        </p:tgtEl>
                                        <p:attrNameLst>
                                          <p:attrName>ppt_w</p:attrName>
                                        </p:attrNameLst>
                                      </p:cBhvr>
                                      <p:tavLst>
                                        <p:tav tm="0">
                                          <p:val>
                                            <p:fltVal val="0"/>
                                          </p:val>
                                        </p:tav>
                                        <p:tav tm="100000">
                                          <p:val>
                                            <p:strVal val="#ppt_w"/>
                                          </p:val>
                                        </p:tav>
                                      </p:tavLst>
                                    </p:anim>
                                    <p:anim calcmode="lin" valueType="num">
                                      <p:cBhvr>
                                        <p:cTn id="96" dur="500" fill="hold"/>
                                        <p:tgtEl>
                                          <p:spTgt spid="175"/>
                                        </p:tgtEl>
                                        <p:attrNameLst>
                                          <p:attrName>ppt_h</p:attrName>
                                        </p:attrNameLst>
                                      </p:cBhvr>
                                      <p:tavLst>
                                        <p:tav tm="0">
                                          <p:val>
                                            <p:fltVal val="0"/>
                                          </p:val>
                                        </p:tav>
                                        <p:tav tm="100000">
                                          <p:val>
                                            <p:strVal val="#ppt_h"/>
                                          </p:val>
                                        </p:tav>
                                      </p:tavLst>
                                    </p:anim>
                                    <p:animEffect transition="in" filter="fade">
                                      <p:cBhvr>
                                        <p:cTn id="97" dur="500"/>
                                        <p:tgtEl>
                                          <p:spTgt spid="175"/>
                                        </p:tgtEl>
                                      </p:cBhvr>
                                    </p:animEffect>
                                  </p:childTnLst>
                                </p:cTn>
                              </p:par>
                            </p:childTnLst>
                          </p:cTn>
                        </p:par>
                        <p:par>
                          <p:cTn id="98" fill="hold">
                            <p:stCondLst>
                              <p:cond delay="8500"/>
                            </p:stCondLst>
                            <p:childTnLst>
                              <p:par>
                                <p:cTn id="99" presetID="2" presetClass="entr" presetSubtype="4" accel="50000" decel="50000" fill="hold" grpId="0" nodeType="afterEffect">
                                  <p:stCondLst>
                                    <p:cond delay="0"/>
                                  </p:stCondLst>
                                  <p:childTnLst>
                                    <p:set>
                                      <p:cBhvr>
                                        <p:cTn id="100" dur="1" fill="hold">
                                          <p:stCondLst>
                                            <p:cond delay="0"/>
                                          </p:stCondLst>
                                        </p:cTn>
                                        <p:tgtEl>
                                          <p:spTgt spid="176"/>
                                        </p:tgtEl>
                                        <p:attrNameLst>
                                          <p:attrName>style.visibility</p:attrName>
                                        </p:attrNameLst>
                                      </p:cBhvr>
                                      <p:to>
                                        <p:strVal val="visible"/>
                                      </p:to>
                                    </p:set>
                                    <p:anim calcmode="lin" valueType="num">
                                      <p:cBhvr additive="base">
                                        <p:cTn id="101" dur="500" fill="hold"/>
                                        <p:tgtEl>
                                          <p:spTgt spid="176"/>
                                        </p:tgtEl>
                                        <p:attrNameLst>
                                          <p:attrName>ppt_x</p:attrName>
                                        </p:attrNameLst>
                                      </p:cBhvr>
                                      <p:tavLst>
                                        <p:tav tm="0">
                                          <p:val>
                                            <p:strVal val="#ppt_x"/>
                                          </p:val>
                                        </p:tav>
                                        <p:tav tm="100000">
                                          <p:val>
                                            <p:strVal val="#ppt_x"/>
                                          </p:val>
                                        </p:tav>
                                      </p:tavLst>
                                    </p:anim>
                                    <p:anim calcmode="lin" valueType="num">
                                      <p:cBhvr additive="base">
                                        <p:cTn id="102" dur="500" fill="hold"/>
                                        <p:tgtEl>
                                          <p:spTgt spid="176"/>
                                        </p:tgtEl>
                                        <p:attrNameLst>
                                          <p:attrName>ppt_y</p:attrName>
                                        </p:attrNameLst>
                                      </p:cBhvr>
                                      <p:tavLst>
                                        <p:tav tm="0">
                                          <p:val>
                                            <p:strVal val="1+#ppt_h/2"/>
                                          </p:val>
                                        </p:tav>
                                        <p:tav tm="100000">
                                          <p:val>
                                            <p:strVal val="#ppt_y"/>
                                          </p:val>
                                        </p:tav>
                                      </p:tavLst>
                                    </p:anim>
                                  </p:childTnLst>
                                </p:cTn>
                              </p:par>
                            </p:childTnLst>
                          </p:cTn>
                        </p:par>
                        <p:par>
                          <p:cTn id="103" fill="hold">
                            <p:stCondLst>
                              <p:cond delay="9000"/>
                            </p:stCondLst>
                            <p:childTnLst>
                              <p:par>
                                <p:cTn id="104" presetID="10" presetClass="entr" presetSubtype="0" fill="hold" grpId="0" nodeType="afterEffect">
                                  <p:stCondLst>
                                    <p:cond delay="0"/>
                                  </p:stCondLst>
                                  <p:childTnLst>
                                    <p:set>
                                      <p:cBhvr>
                                        <p:cTn id="105" dur="1" fill="hold">
                                          <p:stCondLst>
                                            <p:cond delay="0"/>
                                          </p:stCondLst>
                                        </p:cTn>
                                        <p:tgtEl>
                                          <p:spTgt spid="178"/>
                                        </p:tgtEl>
                                        <p:attrNameLst>
                                          <p:attrName>style.visibility</p:attrName>
                                        </p:attrNameLst>
                                      </p:cBhvr>
                                      <p:to>
                                        <p:strVal val="visible"/>
                                      </p:to>
                                    </p:set>
                                    <p:anim calcmode="lin" valueType="num">
                                      <p:cBhvr>
                                        <p:cTn id="106" dur="500" fill="hold"/>
                                        <p:tgtEl>
                                          <p:spTgt spid="178"/>
                                        </p:tgtEl>
                                        <p:attrNameLst>
                                          <p:attrName>ppt_w</p:attrName>
                                        </p:attrNameLst>
                                      </p:cBhvr>
                                      <p:tavLst>
                                        <p:tav tm="0">
                                          <p:val>
                                            <p:fltVal val="0"/>
                                          </p:val>
                                        </p:tav>
                                        <p:tav tm="100000">
                                          <p:val>
                                            <p:strVal val="#ppt_w"/>
                                          </p:val>
                                        </p:tav>
                                      </p:tavLst>
                                    </p:anim>
                                    <p:anim calcmode="lin" valueType="num">
                                      <p:cBhvr>
                                        <p:cTn id="107" dur="500" fill="hold"/>
                                        <p:tgtEl>
                                          <p:spTgt spid="178"/>
                                        </p:tgtEl>
                                        <p:attrNameLst>
                                          <p:attrName>ppt_h</p:attrName>
                                        </p:attrNameLst>
                                      </p:cBhvr>
                                      <p:tavLst>
                                        <p:tav tm="0">
                                          <p:val>
                                            <p:fltVal val="0"/>
                                          </p:val>
                                        </p:tav>
                                        <p:tav tm="100000">
                                          <p:val>
                                            <p:strVal val="#ppt_h"/>
                                          </p:val>
                                        </p:tav>
                                      </p:tavLst>
                                    </p:anim>
                                    <p:animEffect transition="in" filter="fade">
                                      <p:cBhvr>
                                        <p:cTn id="108" dur="500"/>
                                        <p:tgtEl>
                                          <p:spTgt spid="178"/>
                                        </p:tgtEl>
                                      </p:cBhvr>
                                    </p:animEffect>
                                  </p:childTnLst>
                                </p:cTn>
                              </p:par>
                            </p:childTnLst>
                          </p:cTn>
                        </p:par>
                        <p:par>
                          <p:cTn id="109" fill="hold">
                            <p:stCondLst>
                              <p:cond delay="9500"/>
                            </p:stCondLst>
                            <p:childTnLst>
                              <p:par>
                                <p:cTn id="110" presetID="2" presetClass="entr" presetSubtype="4" accel="50000" decel="50000" fill="hold" grpId="0" nodeType="afterEffect">
                                  <p:stCondLst>
                                    <p:cond delay="0"/>
                                  </p:stCondLst>
                                  <p:childTnLst>
                                    <p:set>
                                      <p:cBhvr>
                                        <p:cTn id="111" dur="1" fill="hold">
                                          <p:stCondLst>
                                            <p:cond delay="0"/>
                                          </p:stCondLst>
                                        </p:cTn>
                                        <p:tgtEl>
                                          <p:spTgt spid="179"/>
                                        </p:tgtEl>
                                        <p:attrNameLst>
                                          <p:attrName>style.visibility</p:attrName>
                                        </p:attrNameLst>
                                      </p:cBhvr>
                                      <p:to>
                                        <p:strVal val="visible"/>
                                      </p:to>
                                    </p:set>
                                    <p:anim calcmode="lin" valueType="num">
                                      <p:cBhvr additive="base">
                                        <p:cTn id="112" dur="500" fill="hold"/>
                                        <p:tgtEl>
                                          <p:spTgt spid="179"/>
                                        </p:tgtEl>
                                        <p:attrNameLst>
                                          <p:attrName>ppt_x</p:attrName>
                                        </p:attrNameLst>
                                      </p:cBhvr>
                                      <p:tavLst>
                                        <p:tav tm="0">
                                          <p:val>
                                            <p:strVal val="#ppt_x"/>
                                          </p:val>
                                        </p:tav>
                                        <p:tav tm="100000">
                                          <p:val>
                                            <p:strVal val="#ppt_x"/>
                                          </p:val>
                                        </p:tav>
                                      </p:tavLst>
                                    </p:anim>
                                    <p:anim calcmode="lin" valueType="num">
                                      <p:cBhvr additive="base">
                                        <p:cTn id="113" dur="500" fill="hold"/>
                                        <p:tgtEl>
                                          <p:spTgt spid="179"/>
                                        </p:tgtEl>
                                        <p:attrNameLst>
                                          <p:attrName>ppt_y</p:attrName>
                                        </p:attrNameLst>
                                      </p:cBhvr>
                                      <p:tavLst>
                                        <p:tav tm="0">
                                          <p:val>
                                            <p:strVal val="1+#ppt_h/2"/>
                                          </p:val>
                                        </p:tav>
                                        <p:tav tm="100000">
                                          <p:val>
                                            <p:strVal val="#ppt_y"/>
                                          </p:val>
                                        </p:tav>
                                      </p:tavLst>
                                    </p:anim>
                                  </p:childTnLst>
                                </p:cTn>
                              </p:par>
                            </p:childTnLst>
                          </p:cTn>
                        </p:par>
                        <p:par>
                          <p:cTn id="114" fill="hold">
                            <p:stCondLst>
                              <p:cond delay="10000"/>
                            </p:stCondLst>
                            <p:childTnLst>
                              <p:par>
                                <p:cTn id="115" presetID="10" presetClass="entr" presetSubtype="0" fill="hold" grpId="0" nodeType="afterEffect">
                                  <p:stCondLst>
                                    <p:cond delay="0"/>
                                  </p:stCondLst>
                                  <p:childTnLst>
                                    <p:set>
                                      <p:cBhvr>
                                        <p:cTn id="116" dur="1" fill="hold">
                                          <p:stCondLst>
                                            <p:cond delay="0"/>
                                          </p:stCondLst>
                                        </p:cTn>
                                        <p:tgtEl>
                                          <p:spTgt spid="182"/>
                                        </p:tgtEl>
                                        <p:attrNameLst>
                                          <p:attrName>style.visibility</p:attrName>
                                        </p:attrNameLst>
                                      </p:cBhvr>
                                      <p:to>
                                        <p:strVal val="visible"/>
                                      </p:to>
                                    </p:set>
                                    <p:anim calcmode="lin" valueType="num">
                                      <p:cBhvr>
                                        <p:cTn id="117" dur="500" fill="hold"/>
                                        <p:tgtEl>
                                          <p:spTgt spid="182"/>
                                        </p:tgtEl>
                                        <p:attrNameLst>
                                          <p:attrName>ppt_w</p:attrName>
                                        </p:attrNameLst>
                                      </p:cBhvr>
                                      <p:tavLst>
                                        <p:tav tm="0">
                                          <p:val>
                                            <p:fltVal val="0"/>
                                          </p:val>
                                        </p:tav>
                                        <p:tav tm="100000">
                                          <p:val>
                                            <p:strVal val="#ppt_w"/>
                                          </p:val>
                                        </p:tav>
                                      </p:tavLst>
                                    </p:anim>
                                    <p:anim calcmode="lin" valueType="num">
                                      <p:cBhvr>
                                        <p:cTn id="118" dur="500" fill="hold"/>
                                        <p:tgtEl>
                                          <p:spTgt spid="182"/>
                                        </p:tgtEl>
                                        <p:attrNameLst>
                                          <p:attrName>ppt_h</p:attrName>
                                        </p:attrNameLst>
                                      </p:cBhvr>
                                      <p:tavLst>
                                        <p:tav tm="0">
                                          <p:val>
                                            <p:fltVal val="0"/>
                                          </p:val>
                                        </p:tav>
                                        <p:tav tm="100000">
                                          <p:val>
                                            <p:strVal val="#ppt_h"/>
                                          </p:val>
                                        </p:tav>
                                      </p:tavLst>
                                    </p:anim>
                                    <p:animEffect transition="in" filter="fade">
                                      <p:cBhvr>
                                        <p:cTn id="119" dur="500"/>
                                        <p:tgtEl>
                                          <p:spTgt spid="182"/>
                                        </p:tgtEl>
                                      </p:cBhvr>
                                    </p:animEffect>
                                  </p:childTnLst>
                                </p:cTn>
                              </p:par>
                            </p:childTnLst>
                          </p:cTn>
                        </p:par>
                        <p:par>
                          <p:cTn id="120" fill="hold">
                            <p:stCondLst>
                              <p:cond delay="10500"/>
                            </p:stCondLst>
                            <p:childTnLst>
                              <p:par>
                                <p:cTn id="121" presetID="2" presetClass="entr" presetSubtype="4" accel="50000" decel="50000" fill="hold" grpId="0" nodeType="afterEffect">
                                  <p:stCondLst>
                                    <p:cond delay="0"/>
                                  </p:stCondLst>
                                  <p:childTnLst>
                                    <p:set>
                                      <p:cBhvr>
                                        <p:cTn id="122" dur="1" fill="hold">
                                          <p:stCondLst>
                                            <p:cond delay="0"/>
                                          </p:stCondLst>
                                        </p:cTn>
                                        <p:tgtEl>
                                          <p:spTgt spid="185"/>
                                        </p:tgtEl>
                                        <p:attrNameLst>
                                          <p:attrName>style.visibility</p:attrName>
                                        </p:attrNameLst>
                                      </p:cBhvr>
                                      <p:to>
                                        <p:strVal val="visible"/>
                                      </p:to>
                                    </p:set>
                                    <p:anim calcmode="lin" valueType="num">
                                      <p:cBhvr additive="base">
                                        <p:cTn id="123" dur="500" fill="hold"/>
                                        <p:tgtEl>
                                          <p:spTgt spid="185"/>
                                        </p:tgtEl>
                                        <p:attrNameLst>
                                          <p:attrName>ppt_x</p:attrName>
                                        </p:attrNameLst>
                                      </p:cBhvr>
                                      <p:tavLst>
                                        <p:tav tm="0">
                                          <p:val>
                                            <p:strVal val="#ppt_x"/>
                                          </p:val>
                                        </p:tav>
                                        <p:tav tm="100000">
                                          <p:val>
                                            <p:strVal val="#ppt_x"/>
                                          </p:val>
                                        </p:tav>
                                      </p:tavLst>
                                    </p:anim>
                                    <p:anim calcmode="lin" valueType="num">
                                      <p:cBhvr additive="base">
                                        <p:cTn id="124"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bldLvl="0" animBg="1"/>
      <p:bldP spid="219" grpId="0"/>
      <p:bldP spid="233" grpId="0" bldLvl="0" animBg="1"/>
      <p:bldP spid="234" grpId="0"/>
      <p:bldP spid="235" grpId="0" bldLvl="0" animBg="1"/>
      <p:bldP spid="236" grpId="0"/>
      <p:bldP spid="167" grpId="0" bldLvl="0" animBg="1"/>
      <p:bldP spid="168" grpId="0"/>
      <p:bldP spid="169" grpId="0" bldLvl="0" animBg="1"/>
      <p:bldP spid="170" grpId="0"/>
      <p:bldP spid="171" grpId="0" bldLvl="0" animBg="1"/>
      <p:bldP spid="172" grpId="0"/>
      <p:bldP spid="173" grpId="0" bldLvl="0" animBg="1"/>
      <p:bldP spid="174" grpId="0"/>
      <p:bldP spid="175" grpId="0" bldLvl="0" animBg="1"/>
      <p:bldP spid="176" grpId="0"/>
      <p:bldP spid="178" grpId="0" bldLvl="0" animBg="1"/>
      <p:bldP spid="179" grpId="0"/>
      <p:bldP spid="182" grpId="0" bldLvl="0" animBg="1"/>
      <p:bldP spid="18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3610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在班组中迅速树立权威</a:t>
            </a:r>
          </a:p>
        </p:txBody>
      </p:sp>
      <p:grpSp>
        <p:nvGrpSpPr>
          <p:cNvPr id="2" name="组合 3"/>
          <p:cNvGrpSpPr/>
          <p:nvPr/>
        </p:nvGrpSpPr>
        <p:grpSpPr>
          <a:xfrm>
            <a:off x="4199942" y="1966241"/>
            <a:ext cx="3764132" cy="3762597"/>
            <a:chOff x="4199342" y="1966245"/>
            <a:chExt cx="3764132" cy="3762597"/>
          </a:xfrm>
        </p:grpSpPr>
        <p:sp>
          <p:nvSpPr>
            <p:cNvPr id="53" name="椭圆 52"/>
            <p:cNvSpPr/>
            <p:nvPr/>
          </p:nvSpPr>
          <p:spPr bwMode="auto">
            <a:xfrm>
              <a:off x="4199342" y="1966245"/>
              <a:ext cx="3764132" cy="3762597"/>
            </a:xfrm>
            <a:prstGeom prst="ellipse">
              <a:avLst/>
            </a:prstGeom>
            <a:noFill/>
            <a:ln w="9525" cap="rnd">
              <a:solidFill>
                <a:srgbClr val="37415C"/>
              </a:solidFill>
              <a:prstDash val="solid"/>
              <a:round/>
            </a:ln>
          </p:spPr>
          <p:txBody>
            <a:bodyPr anchor="ctr"/>
            <a:lstStyle/>
            <a:p>
              <a:pPr algn="ctr"/>
              <a:endParaRPr sz="2400">
                <a:solidFill>
                  <a:schemeClr val="tx1">
                    <a:lumMod val="75000"/>
                    <a:lumOff val="25000"/>
                  </a:schemeClr>
                </a:solidFill>
                <a:latin typeface="微软雅黑" charset="-122"/>
                <a:ea typeface="微软雅黑" charset="-122"/>
              </a:endParaRPr>
            </a:p>
          </p:txBody>
        </p:sp>
        <p:sp>
          <p:nvSpPr>
            <p:cNvPr id="54" name="椭圆 53"/>
            <p:cNvSpPr/>
            <p:nvPr/>
          </p:nvSpPr>
          <p:spPr bwMode="auto">
            <a:xfrm>
              <a:off x="4480441" y="2247346"/>
              <a:ext cx="3201165" cy="3199628"/>
            </a:xfrm>
            <a:prstGeom prst="ellipse">
              <a:avLst/>
            </a:prstGeom>
            <a:noFill/>
            <a:ln w="9525" cap="rnd">
              <a:solidFill>
                <a:srgbClr val="37415C"/>
              </a:solidFill>
              <a:prstDash val="solid"/>
              <a:round/>
            </a:ln>
          </p:spPr>
          <p:txBody>
            <a:bodyPr anchor="ctr"/>
            <a:lstStyle/>
            <a:p>
              <a:pPr algn="ctr"/>
              <a:endParaRPr sz="2400">
                <a:solidFill>
                  <a:schemeClr val="tx1">
                    <a:lumMod val="75000"/>
                    <a:lumOff val="25000"/>
                  </a:schemeClr>
                </a:solidFill>
                <a:latin typeface="微软雅黑" charset="-122"/>
                <a:ea typeface="微软雅黑" charset="-122"/>
              </a:endParaRPr>
            </a:p>
          </p:txBody>
        </p:sp>
      </p:grpSp>
      <p:grpSp>
        <p:nvGrpSpPr>
          <p:cNvPr id="4" name="组合 1"/>
          <p:cNvGrpSpPr/>
          <p:nvPr/>
        </p:nvGrpSpPr>
        <p:grpSpPr>
          <a:xfrm>
            <a:off x="5126192" y="2852555"/>
            <a:ext cx="1954647" cy="4096692"/>
            <a:chOff x="3844194" y="2139416"/>
            <a:chExt cx="1465985" cy="3072519"/>
          </a:xfrm>
        </p:grpSpPr>
        <p:grpSp>
          <p:nvGrpSpPr>
            <p:cNvPr id="5" name="组合 4"/>
            <p:cNvGrpSpPr/>
            <p:nvPr/>
          </p:nvGrpSpPr>
          <p:grpSpPr>
            <a:xfrm>
              <a:off x="3844194" y="2139416"/>
              <a:ext cx="1465985" cy="3072519"/>
              <a:chOff x="5101641" y="2822878"/>
              <a:chExt cx="1925269" cy="4035122"/>
            </a:xfrm>
          </p:grpSpPr>
          <p:sp>
            <p:nvSpPr>
              <p:cNvPr id="37" name="矩形 36"/>
              <p:cNvSpPr/>
              <p:nvPr/>
            </p:nvSpPr>
            <p:spPr bwMode="auto">
              <a:xfrm>
                <a:off x="5928485" y="4683089"/>
                <a:ext cx="264772" cy="271580"/>
              </a:xfrm>
              <a:prstGeom prst="rect">
                <a:avLst/>
              </a:prstGeom>
              <a:solidFill>
                <a:schemeClr val="tx2"/>
              </a:solidFill>
              <a:ln>
                <a:noFill/>
              </a:ln>
            </p:spPr>
            <p:txBody>
              <a:bodyPr anchor="ctr"/>
              <a:lstStyle/>
              <a:p>
                <a:pPr algn="ctr"/>
                <a:endParaRPr sz="2400">
                  <a:latin typeface="微软雅黑" charset="-122"/>
                  <a:ea typeface="微软雅黑" charset="-122"/>
                </a:endParaRPr>
              </a:p>
            </p:txBody>
          </p:sp>
          <p:sp>
            <p:nvSpPr>
              <p:cNvPr id="38" name="任意多边形: 形状 37"/>
              <p:cNvSpPr/>
              <p:nvPr/>
            </p:nvSpPr>
            <p:spPr bwMode="auto">
              <a:xfrm>
                <a:off x="6057088" y="5957776"/>
                <a:ext cx="685381" cy="621079"/>
              </a:xfrm>
              <a:custGeom>
                <a:avLst/>
                <a:gdLst>
                  <a:gd name="T0" fmla="*/ 383 w 383"/>
                  <a:gd name="T1" fmla="*/ 0 h 347"/>
                  <a:gd name="T2" fmla="*/ 200 w 383"/>
                  <a:gd name="T3" fmla="*/ 198 h 347"/>
                  <a:gd name="T4" fmla="*/ 200 w 383"/>
                  <a:gd name="T5" fmla="*/ 347 h 347"/>
                  <a:gd name="T6" fmla="*/ 0 w 383"/>
                  <a:gd name="T7" fmla="*/ 347 h 347"/>
                  <a:gd name="T8" fmla="*/ 0 w 383"/>
                  <a:gd name="T9" fmla="*/ 90 h 347"/>
                  <a:gd name="T10" fmla="*/ 383 w 383"/>
                  <a:gd name="T11" fmla="*/ 0 h 347"/>
                </a:gdLst>
                <a:ahLst/>
                <a:cxnLst>
                  <a:cxn ang="0">
                    <a:pos x="T0" y="T1"/>
                  </a:cxn>
                  <a:cxn ang="0">
                    <a:pos x="T2" y="T3"/>
                  </a:cxn>
                  <a:cxn ang="0">
                    <a:pos x="T4" y="T5"/>
                  </a:cxn>
                  <a:cxn ang="0">
                    <a:pos x="T6" y="T7"/>
                  </a:cxn>
                  <a:cxn ang="0">
                    <a:pos x="T8" y="T9"/>
                  </a:cxn>
                  <a:cxn ang="0">
                    <a:pos x="T10" y="T11"/>
                  </a:cxn>
                </a:cxnLst>
                <a:rect l="0" t="0" r="r" b="b"/>
                <a:pathLst>
                  <a:path w="383" h="347">
                    <a:moveTo>
                      <a:pt x="383" y="0"/>
                    </a:moveTo>
                    <a:cubicBezTo>
                      <a:pt x="383" y="0"/>
                      <a:pt x="352" y="89"/>
                      <a:pt x="200" y="198"/>
                    </a:cubicBezTo>
                    <a:cubicBezTo>
                      <a:pt x="200" y="347"/>
                      <a:pt x="200" y="347"/>
                      <a:pt x="200" y="347"/>
                    </a:cubicBezTo>
                    <a:cubicBezTo>
                      <a:pt x="0" y="347"/>
                      <a:pt x="0" y="347"/>
                      <a:pt x="0" y="347"/>
                    </a:cubicBezTo>
                    <a:cubicBezTo>
                      <a:pt x="0" y="90"/>
                      <a:pt x="0" y="90"/>
                      <a:pt x="0" y="90"/>
                    </a:cubicBezTo>
                    <a:lnTo>
                      <a:pt x="383" y="0"/>
                    </a:ln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39" name="矩形 38"/>
              <p:cNvSpPr/>
              <p:nvPr/>
            </p:nvSpPr>
            <p:spPr bwMode="auto">
              <a:xfrm>
                <a:off x="5792317" y="4919114"/>
                <a:ext cx="543917" cy="1165752"/>
              </a:xfrm>
              <a:prstGeom prst="rect">
                <a:avLst/>
              </a:prstGeom>
              <a:solidFill>
                <a:schemeClr val="tx2">
                  <a:lumMod val="75000"/>
                </a:schemeClr>
              </a:solidFill>
              <a:ln>
                <a:noFill/>
              </a:ln>
            </p:spPr>
            <p:txBody>
              <a:bodyPr anchor="ctr"/>
              <a:lstStyle/>
              <a:p>
                <a:pPr algn="ctr"/>
                <a:endParaRPr sz="2400">
                  <a:latin typeface="微软雅黑" charset="-122"/>
                  <a:ea typeface="微软雅黑" charset="-122"/>
                </a:endParaRPr>
              </a:p>
            </p:txBody>
          </p:sp>
          <p:sp>
            <p:nvSpPr>
              <p:cNvPr id="40" name="任意多边形: 形状 39"/>
              <p:cNvSpPr/>
              <p:nvPr/>
            </p:nvSpPr>
            <p:spPr bwMode="auto">
              <a:xfrm>
                <a:off x="6039689" y="4904741"/>
                <a:ext cx="731527" cy="482641"/>
              </a:xfrm>
              <a:custGeom>
                <a:avLst/>
                <a:gdLst>
                  <a:gd name="T0" fmla="*/ 395 w 409"/>
                  <a:gd name="T1" fmla="*/ 56 h 270"/>
                  <a:gd name="T2" fmla="*/ 353 w 409"/>
                  <a:gd name="T3" fmla="*/ 150 h 270"/>
                  <a:gd name="T4" fmla="*/ 108 w 409"/>
                  <a:gd name="T5" fmla="*/ 256 h 270"/>
                  <a:gd name="T6" fmla="*/ 15 w 409"/>
                  <a:gd name="T7" fmla="*/ 213 h 270"/>
                  <a:gd name="T8" fmla="*/ 15 w 409"/>
                  <a:gd name="T9" fmla="*/ 213 h 270"/>
                  <a:gd name="T10" fmla="*/ 57 w 409"/>
                  <a:gd name="T11" fmla="*/ 119 h 270"/>
                  <a:gd name="T12" fmla="*/ 302 w 409"/>
                  <a:gd name="T13" fmla="*/ 14 h 270"/>
                  <a:gd name="T14" fmla="*/ 395 w 409"/>
                  <a:gd name="T15" fmla="*/ 56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6"/>
                    </a:moveTo>
                    <a:cubicBezTo>
                      <a:pt x="409" y="94"/>
                      <a:pt x="390" y="136"/>
                      <a:pt x="353" y="150"/>
                    </a:cubicBezTo>
                    <a:cubicBezTo>
                      <a:pt x="108" y="256"/>
                      <a:pt x="108" y="256"/>
                      <a:pt x="108" y="256"/>
                    </a:cubicBezTo>
                    <a:cubicBezTo>
                      <a:pt x="71" y="270"/>
                      <a:pt x="29" y="250"/>
                      <a:pt x="15" y="213"/>
                    </a:cubicBezTo>
                    <a:cubicBezTo>
                      <a:pt x="15" y="213"/>
                      <a:pt x="15" y="213"/>
                      <a:pt x="15" y="213"/>
                    </a:cubicBezTo>
                    <a:cubicBezTo>
                      <a:pt x="0" y="175"/>
                      <a:pt x="20" y="133"/>
                      <a:pt x="57" y="119"/>
                    </a:cubicBezTo>
                    <a:cubicBezTo>
                      <a:pt x="302" y="14"/>
                      <a:pt x="302" y="14"/>
                      <a:pt x="302" y="14"/>
                    </a:cubicBezTo>
                    <a:cubicBezTo>
                      <a:pt x="339" y="0"/>
                      <a:pt x="381" y="19"/>
                      <a:pt x="395" y="56"/>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1" name="任意多边形: 形状 40"/>
              <p:cNvSpPr/>
              <p:nvPr/>
            </p:nvSpPr>
            <p:spPr bwMode="auto">
              <a:xfrm>
                <a:off x="6079027" y="5136983"/>
                <a:ext cx="161133" cy="225434"/>
              </a:xfrm>
              <a:custGeom>
                <a:avLst/>
                <a:gdLst>
                  <a:gd name="T0" fmla="*/ 12 w 90"/>
                  <a:gd name="T1" fmla="*/ 78 h 126"/>
                  <a:gd name="T2" fmla="*/ 47 w 90"/>
                  <a:gd name="T3" fmla="*/ 0 h 126"/>
                  <a:gd name="T4" fmla="*/ 90 w 90"/>
                  <a:gd name="T5" fmla="*/ 114 h 126"/>
                  <a:gd name="T6" fmla="*/ 12 w 90"/>
                  <a:gd name="T7" fmla="*/ 78 h 126"/>
                </a:gdLst>
                <a:ahLst/>
                <a:cxnLst>
                  <a:cxn ang="0">
                    <a:pos x="T0" y="T1"/>
                  </a:cxn>
                  <a:cxn ang="0">
                    <a:pos x="T2" y="T3"/>
                  </a:cxn>
                  <a:cxn ang="0">
                    <a:pos x="T4" y="T5"/>
                  </a:cxn>
                  <a:cxn ang="0">
                    <a:pos x="T6" y="T7"/>
                  </a:cxn>
                </a:cxnLst>
                <a:rect l="0" t="0" r="r" b="b"/>
                <a:pathLst>
                  <a:path w="90" h="126">
                    <a:moveTo>
                      <a:pt x="12" y="78"/>
                    </a:moveTo>
                    <a:cubicBezTo>
                      <a:pt x="0" y="47"/>
                      <a:pt x="16" y="12"/>
                      <a:pt x="47" y="0"/>
                    </a:cubicBezTo>
                    <a:cubicBezTo>
                      <a:pt x="90" y="114"/>
                      <a:pt x="90" y="114"/>
                      <a:pt x="90" y="114"/>
                    </a:cubicBezTo>
                    <a:cubicBezTo>
                      <a:pt x="58" y="126"/>
                      <a:pt x="23" y="110"/>
                      <a:pt x="12" y="78"/>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42" name="任意多边形: 形状 41"/>
              <p:cNvSpPr/>
              <p:nvPr/>
            </p:nvSpPr>
            <p:spPr bwMode="auto">
              <a:xfrm>
                <a:off x="6057088" y="5180103"/>
                <a:ext cx="732283" cy="484911"/>
              </a:xfrm>
              <a:custGeom>
                <a:avLst/>
                <a:gdLst>
                  <a:gd name="T0" fmla="*/ 395 w 409"/>
                  <a:gd name="T1" fmla="*/ 57 h 271"/>
                  <a:gd name="T2" fmla="*/ 352 w 409"/>
                  <a:gd name="T3" fmla="*/ 151 h 271"/>
                  <a:gd name="T4" fmla="*/ 108 w 409"/>
                  <a:gd name="T5" fmla="*/ 256 h 271"/>
                  <a:gd name="T6" fmla="*/ 14 w 409"/>
                  <a:gd name="T7" fmla="*/ 214 h 271"/>
                  <a:gd name="T8" fmla="*/ 14 w 409"/>
                  <a:gd name="T9" fmla="*/ 214 h 271"/>
                  <a:gd name="T10" fmla="*/ 57 w 409"/>
                  <a:gd name="T11" fmla="*/ 120 h 271"/>
                  <a:gd name="T12" fmla="*/ 301 w 409"/>
                  <a:gd name="T13" fmla="*/ 15 h 271"/>
                  <a:gd name="T14" fmla="*/ 395 w 409"/>
                  <a:gd name="T15" fmla="*/ 57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1">
                    <a:moveTo>
                      <a:pt x="395" y="57"/>
                    </a:moveTo>
                    <a:cubicBezTo>
                      <a:pt x="409" y="95"/>
                      <a:pt x="390" y="137"/>
                      <a:pt x="352" y="151"/>
                    </a:cubicBezTo>
                    <a:cubicBezTo>
                      <a:pt x="108" y="256"/>
                      <a:pt x="108" y="256"/>
                      <a:pt x="108" y="256"/>
                    </a:cubicBezTo>
                    <a:cubicBezTo>
                      <a:pt x="70" y="271"/>
                      <a:pt x="28" y="251"/>
                      <a:pt x="14" y="214"/>
                    </a:cubicBezTo>
                    <a:cubicBezTo>
                      <a:pt x="14" y="214"/>
                      <a:pt x="14" y="214"/>
                      <a:pt x="14" y="214"/>
                    </a:cubicBezTo>
                    <a:cubicBezTo>
                      <a:pt x="0" y="176"/>
                      <a:pt x="19" y="134"/>
                      <a:pt x="57" y="120"/>
                    </a:cubicBezTo>
                    <a:cubicBezTo>
                      <a:pt x="301" y="15"/>
                      <a:pt x="301" y="15"/>
                      <a:pt x="301" y="15"/>
                    </a:cubicBezTo>
                    <a:cubicBezTo>
                      <a:pt x="339" y="0"/>
                      <a:pt x="381" y="20"/>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3" name="任意多边形: 形状 42"/>
              <p:cNvSpPr/>
              <p:nvPr/>
            </p:nvSpPr>
            <p:spPr bwMode="auto">
              <a:xfrm>
                <a:off x="6094913" y="5405537"/>
                <a:ext cx="161133" cy="225434"/>
              </a:xfrm>
              <a:custGeom>
                <a:avLst/>
                <a:gdLst>
                  <a:gd name="T0" fmla="*/ 12 w 90"/>
                  <a:gd name="T1" fmla="*/ 79 h 126"/>
                  <a:gd name="T2" fmla="*/ 48 w 90"/>
                  <a:gd name="T3" fmla="*/ 0 h 126"/>
                  <a:gd name="T4" fmla="*/ 90 w 90"/>
                  <a:gd name="T5" fmla="*/ 114 h 126"/>
                  <a:gd name="T6" fmla="*/ 12 w 90"/>
                  <a:gd name="T7" fmla="*/ 79 h 126"/>
                </a:gdLst>
                <a:ahLst/>
                <a:cxnLst>
                  <a:cxn ang="0">
                    <a:pos x="T0" y="T1"/>
                  </a:cxn>
                  <a:cxn ang="0">
                    <a:pos x="T2" y="T3"/>
                  </a:cxn>
                  <a:cxn ang="0">
                    <a:pos x="T4" y="T5"/>
                  </a:cxn>
                  <a:cxn ang="0">
                    <a:pos x="T6" y="T7"/>
                  </a:cxn>
                </a:cxnLst>
                <a:rect l="0" t="0" r="r" b="b"/>
                <a:pathLst>
                  <a:path w="90" h="126">
                    <a:moveTo>
                      <a:pt x="12" y="79"/>
                    </a:moveTo>
                    <a:cubicBezTo>
                      <a:pt x="0" y="47"/>
                      <a:pt x="16" y="12"/>
                      <a:pt x="48" y="0"/>
                    </a:cubicBezTo>
                    <a:cubicBezTo>
                      <a:pt x="90" y="114"/>
                      <a:pt x="90" y="114"/>
                      <a:pt x="90" y="114"/>
                    </a:cubicBezTo>
                    <a:cubicBezTo>
                      <a:pt x="59" y="126"/>
                      <a:pt x="24" y="110"/>
                      <a:pt x="12" y="79"/>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44" name="任意多边形: 形状 43"/>
              <p:cNvSpPr/>
              <p:nvPr/>
            </p:nvSpPr>
            <p:spPr bwMode="auto">
              <a:xfrm>
                <a:off x="5463243" y="5195990"/>
                <a:ext cx="963013" cy="1382865"/>
              </a:xfrm>
              <a:custGeom>
                <a:avLst/>
                <a:gdLst>
                  <a:gd name="T0" fmla="*/ 485 w 538"/>
                  <a:gd name="T1" fmla="*/ 66 h 773"/>
                  <a:gd name="T2" fmla="*/ 357 w 538"/>
                  <a:gd name="T3" fmla="*/ 9 h 773"/>
                  <a:gd name="T4" fmla="*/ 275 w 538"/>
                  <a:gd name="T5" fmla="*/ 5 h 773"/>
                  <a:gd name="T6" fmla="*/ 140 w 538"/>
                  <a:gd name="T7" fmla="*/ 5 h 773"/>
                  <a:gd name="T8" fmla="*/ 85 w 538"/>
                  <a:gd name="T9" fmla="*/ 5 h 773"/>
                  <a:gd name="T10" fmla="*/ 0 w 538"/>
                  <a:gd name="T11" fmla="*/ 80 h 773"/>
                  <a:gd name="T12" fmla="*/ 0 w 538"/>
                  <a:gd name="T13" fmla="*/ 136 h 773"/>
                  <a:gd name="T14" fmla="*/ 0 w 538"/>
                  <a:gd name="T15" fmla="*/ 540 h 773"/>
                  <a:gd name="T16" fmla="*/ 124 w 538"/>
                  <a:gd name="T17" fmla="*/ 675 h 773"/>
                  <a:gd name="T18" fmla="*/ 124 w 538"/>
                  <a:gd name="T19" fmla="*/ 773 h 773"/>
                  <a:gd name="T20" fmla="*/ 344 w 538"/>
                  <a:gd name="T21" fmla="*/ 773 h 773"/>
                  <a:gd name="T22" fmla="*/ 344 w 538"/>
                  <a:gd name="T23" fmla="*/ 596 h 773"/>
                  <a:gd name="T24" fmla="*/ 344 w 538"/>
                  <a:gd name="T25" fmla="*/ 552 h 773"/>
                  <a:gd name="T26" fmla="*/ 188 w 538"/>
                  <a:gd name="T27" fmla="*/ 148 h 773"/>
                  <a:gd name="T28" fmla="*/ 315 w 538"/>
                  <a:gd name="T29" fmla="*/ 151 h 773"/>
                  <a:gd name="T30" fmla="*/ 424 w 538"/>
                  <a:gd name="T31" fmla="*/ 198 h 773"/>
                  <a:gd name="T32" fmla="*/ 521 w 538"/>
                  <a:gd name="T33" fmla="*/ 162 h 773"/>
                  <a:gd name="T34" fmla="*/ 485 w 538"/>
                  <a:gd name="T35" fmla="*/ 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8" h="773">
                    <a:moveTo>
                      <a:pt x="485" y="66"/>
                    </a:moveTo>
                    <a:cubicBezTo>
                      <a:pt x="357" y="9"/>
                      <a:pt x="357" y="9"/>
                      <a:pt x="357" y="9"/>
                    </a:cubicBezTo>
                    <a:cubicBezTo>
                      <a:pt x="338" y="0"/>
                      <a:pt x="284" y="5"/>
                      <a:pt x="275" y="5"/>
                    </a:cubicBezTo>
                    <a:cubicBezTo>
                      <a:pt x="140" y="5"/>
                      <a:pt x="140" y="5"/>
                      <a:pt x="140" y="5"/>
                    </a:cubicBezTo>
                    <a:cubicBezTo>
                      <a:pt x="85" y="5"/>
                      <a:pt x="85" y="5"/>
                      <a:pt x="85" y="5"/>
                    </a:cubicBezTo>
                    <a:cubicBezTo>
                      <a:pt x="41" y="5"/>
                      <a:pt x="0" y="35"/>
                      <a:pt x="0" y="80"/>
                    </a:cubicBezTo>
                    <a:cubicBezTo>
                      <a:pt x="0" y="136"/>
                      <a:pt x="0" y="136"/>
                      <a:pt x="0" y="136"/>
                    </a:cubicBezTo>
                    <a:cubicBezTo>
                      <a:pt x="0" y="540"/>
                      <a:pt x="0" y="540"/>
                      <a:pt x="0" y="540"/>
                    </a:cubicBezTo>
                    <a:cubicBezTo>
                      <a:pt x="0" y="610"/>
                      <a:pt x="56" y="669"/>
                      <a:pt x="124" y="675"/>
                    </a:cubicBezTo>
                    <a:cubicBezTo>
                      <a:pt x="124" y="773"/>
                      <a:pt x="124" y="773"/>
                      <a:pt x="124" y="773"/>
                    </a:cubicBezTo>
                    <a:cubicBezTo>
                      <a:pt x="344" y="773"/>
                      <a:pt x="344" y="773"/>
                      <a:pt x="344" y="773"/>
                    </a:cubicBezTo>
                    <a:cubicBezTo>
                      <a:pt x="344" y="596"/>
                      <a:pt x="344" y="596"/>
                      <a:pt x="344" y="596"/>
                    </a:cubicBezTo>
                    <a:cubicBezTo>
                      <a:pt x="344" y="552"/>
                      <a:pt x="344" y="552"/>
                      <a:pt x="344" y="552"/>
                    </a:cubicBezTo>
                    <a:cubicBezTo>
                      <a:pt x="344" y="303"/>
                      <a:pt x="188" y="148"/>
                      <a:pt x="188" y="148"/>
                    </a:cubicBezTo>
                    <a:cubicBezTo>
                      <a:pt x="188" y="148"/>
                      <a:pt x="283" y="147"/>
                      <a:pt x="315" y="151"/>
                    </a:cubicBezTo>
                    <a:cubicBezTo>
                      <a:pt x="349" y="155"/>
                      <a:pt x="424" y="198"/>
                      <a:pt x="424" y="198"/>
                    </a:cubicBezTo>
                    <a:cubicBezTo>
                      <a:pt x="461" y="215"/>
                      <a:pt x="504" y="199"/>
                      <a:pt x="521" y="162"/>
                    </a:cubicBezTo>
                    <a:cubicBezTo>
                      <a:pt x="538" y="126"/>
                      <a:pt x="522" y="83"/>
                      <a:pt x="485" y="66"/>
                    </a:cubicBezTo>
                    <a:close/>
                  </a:path>
                </a:pathLst>
              </a:custGeom>
              <a:solidFill>
                <a:srgbClr val="FCC397"/>
              </a:solidFill>
              <a:ln>
                <a:noFill/>
              </a:ln>
            </p:spPr>
            <p:txBody>
              <a:bodyPr anchor="ctr"/>
              <a:lstStyle/>
              <a:p>
                <a:pPr algn="ctr"/>
                <a:endParaRPr sz="2400">
                  <a:latin typeface="微软雅黑" charset="-122"/>
                  <a:ea typeface="微软雅黑" charset="-122"/>
                </a:endParaRPr>
              </a:p>
            </p:txBody>
          </p:sp>
          <p:sp>
            <p:nvSpPr>
              <p:cNvPr id="45" name="任意多边形: 形状 44"/>
              <p:cNvSpPr/>
              <p:nvPr/>
            </p:nvSpPr>
            <p:spPr bwMode="auto">
              <a:xfrm>
                <a:off x="6228812" y="5329888"/>
                <a:ext cx="164915" cy="218626"/>
              </a:xfrm>
              <a:custGeom>
                <a:avLst/>
                <a:gdLst>
                  <a:gd name="T0" fmla="*/ 78 w 92"/>
                  <a:gd name="T1" fmla="*/ 79 h 122"/>
                  <a:gd name="T2" fmla="*/ 0 w 92"/>
                  <a:gd name="T3" fmla="*/ 108 h 122"/>
                  <a:gd name="T4" fmla="*/ 49 w 92"/>
                  <a:gd name="T5" fmla="*/ 0 h 122"/>
                  <a:gd name="T6" fmla="*/ 78 w 92"/>
                  <a:gd name="T7" fmla="*/ 79 h 122"/>
                </a:gdLst>
                <a:ahLst/>
                <a:cxnLst>
                  <a:cxn ang="0">
                    <a:pos x="T0" y="T1"/>
                  </a:cxn>
                  <a:cxn ang="0">
                    <a:pos x="T2" y="T3"/>
                  </a:cxn>
                  <a:cxn ang="0">
                    <a:pos x="T4" y="T5"/>
                  </a:cxn>
                  <a:cxn ang="0">
                    <a:pos x="T6" y="T7"/>
                  </a:cxn>
                </a:cxnLst>
                <a:rect l="0" t="0" r="r" b="b"/>
                <a:pathLst>
                  <a:path w="92" h="122">
                    <a:moveTo>
                      <a:pt x="78" y="79"/>
                    </a:moveTo>
                    <a:cubicBezTo>
                      <a:pt x="65" y="109"/>
                      <a:pt x="30" y="122"/>
                      <a:pt x="0" y="108"/>
                    </a:cubicBezTo>
                    <a:cubicBezTo>
                      <a:pt x="49" y="0"/>
                      <a:pt x="49" y="0"/>
                      <a:pt x="49" y="0"/>
                    </a:cubicBezTo>
                    <a:cubicBezTo>
                      <a:pt x="79" y="14"/>
                      <a:pt x="92" y="49"/>
                      <a:pt x="78" y="79"/>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3" name="矩形 2"/>
              <p:cNvSpPr/>
              <p:nvPr/>
            </p:nvSpPr>
            <p:spPr bwMode="auto">
              <a:xfrm>
                <a:off x="5628158" y="6556917"/>
                <a:ext cx="865425" cy="301083"/>
              </a:xfrm>
              <a:prstGeom prst="rect">
                <a:avLst/>
              </a:prstGeom>
              <a:solidFill>
                <a:schemeClr val="tx2"/>
              </a:solidFill>
              <a:ln>
                <a:noFill/>
              </a:ln>
            </p:spPr>
            <p:txBody>
              <a:bodyPr anchor="ctr"/>
              <a:lstStyle/>
              <a:p>
                <a:pPr algn="ctr"/>
                <a:endParaRPr sz="2400">
                  <a:latin typeface="微软雅黑" charset="-122"/>
                  <a:ea typeface="微软雅黑" charset="-122"/>
                </a:endParaRPr>
              </a:p>
            </p:txBody>
          </p:sp>
          <p:sp>
            <p:nvSpPr>
              <p:cNvPr id="6" name="矩形 5"/>
              <p:cNvSpPr/>
              <p:nvPr/>
            </p:nvSpPr>
            <p:spPr bwMode="auto">
              <a:xfrm>
                <a:off x="6079027" y="6556917"/>
                <a:ext cx="414557" cy="301083"/>
              </a:xfrm>
              <a:prstGeom prst="rect">
                <a:avLst/>
              </a:prstGeom>
              <a:solidFill>
                <a:schemeClr val="tx2">
                  <a:lumMod val="75000"/>
                </a:schemeClr>
              </a:solidFill>
              <a:ln>
                <a:noFill/>
              </a:ln>
            </p:spPr>
            <p:txBody>
              <a:bodyPr anchor="ctr"/>
              <a:lstStyle/>
              <a:p>
                <a:pPr algn="ctr"/>
                <a:endParaRPr sz="2400">
                  <a:latin typeface="微软雅黑" charset="-122"/>
                  <a:ea typeface="微软雅黑" charset="-122"/>
                </a:endParaRPr>
              </a:p>
            </p:txBody>
          </p:sp>
          <p:sp>
            <p:nvSpPr>
              <p:cNvPr id="7" name="任意多边形: 形状 47"/>
              <p:cNvSpPr/>
              <p:nvPr/>
            </p:nvSpPr>
            <p:spPr bwMode="auto">
              <a:xfrm>
                <a:off x="6066166" y="5456979"/>
                <a:ext cx="732283" cy="483398"/>
              </a:xfrm>
              <a:custGeom>
                <a:avLst/>
                <a:gdLst>
                  <a:gd name="T0" fmla="*/ 395 w 409"/>
                  <a:gd name="T1" fmla="*/ 57 h 270"/>
                  <a:gd name="T2" fmla="*/ 352 w 409"/>
                  <a:gd name="T3" fmla="*/ 151 h 270"/>
                  <a:gd name="T4" fmla="*/ 107 w 409"/>
                  <a:gd name="T5" fmla="*/ 256 h 270"/>
                  <a:gd name="T6" fmla="*/ 14 w 409"/>
                  <a:gd name="T7" fmla="*/ 214 h 270"/>
                  <a:gd name="T8" fmla="*/ 14 w 409"/>
                  <a:gd name="T9" fmla="*/ 214 h 270"/>
                  <a:gd name="T10" fmla="*/ 56 w 409"/>
                  <a:gd name="T11" fmla="*/ 120 h 270"/>
                  <a:gd name="T12" fmla="*/ 301 w 409"/>
                  <a:gd name="T13" fmla="*/ 14 h 270"/>
                  <a:gd name="T14" fmla="*/ 395 w 409"/>
                  <a:gd name="T15" fmla="*/ 57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7"/>
                    </a:moveTo>
                    <a:cubicBezTo>
                      <a:pt x="409" y="95"/>
                      <a:pt x="389" y="137"/>
                      <a:pt x="352" y="151"/>
                    </a:cubicBezTo>
                    <a:cubicBezTo>
                      <a:pt x="107" y="256"/>
                      <a:pt x="107" y="256"/>
                      <a:pt x="107" y="256"/>
                    </a:cubicBezTo>
                    <a:cubicBezTo>
                      <a:pt x="70" y="270"/>
                      <a:pt x="28" y="251"/>
                      <a:pt x="14" y="214"/>
                    </a:cubicBezTo>
                    <a:cubicBezTo>
                      <a:pt x="14" y="214"/>
                      <a:pt x="14" y="214"/>
                      <a:pt x="14" y="214"/>
                    </a:cubicBezTo>
                    <a:cubicBezTo>
                      <a:pt x="0" y="176"/>
                      <a:pt x="19" y="134"/>
                      <a:pt x="56" y="120"/>
                    </a:cubicBezTo>
                    <a:cubicBezTo>
                      <a:pt x="301" y="14"/>
                      <a:pt x="301" y="14"/>
                      <a:pt x="301" y="14"/>
                    </a:cubicBezTo>
                    <a:cubicBezTo>
                      <a:pt x="339" y="0"/>
                      <a:pt x="380" y="19"/>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49" name="任意多边形: 形状 48"/>
              <p:cNvSpPr/>
              <p:nvPr/>
            </p:nvSpPr>
            <p:spPr bwMode="auto">
              <a:xfrm>
                <a:off x="6096426" y="5691491"/>
                <a:ext cx="155837" cy="216356"/>
              </a:xfrm>
              <a:custGeom>
                <a:avLst/>
                <a:gdLst>
                  <a:gd name="T0" fmla="*/ 12 w 87"/>
                  <a:gd name="T1" fmla="*/ 76 h 121"/>
                  <a:gd name="T2" fmla="*/ 46 w 87"/>
                  <a:gd name="T3" fmla="*/ 0 h 121"/>
                  <a:gd name="T4" fmla="*/ 87 w 87"/>
                  <a:gd name="T5" fmla="*/ 110 h 121"/>
                  <a:gd name="T6" fmla="*/ 12 w 87"/>
                  <a:gd name="T7" fmla="*/ 76 h 121"/>
                </a:gdLst>
                <a:ahLst/>
                <a:cxnLst>
                  <a:cxn ang="0">
                    <a:pos x="T0" y="T1"/>
                  </a:cxn>
                  <a:cxn ang="0">
                    <a:pos x="T2" y="T3"/>
                  </a:cxn>
                  <a:cxn ang="0">
                    <a:pos x="T4" y="T5"/>
                  </a:cxn>
                  <a:cxn ang="0">
                    <a:pos x="T6" y="T7"/>
                  </a:cxn>
                </a:cxnLst>
                <a:rect l="0" t="0" r="r" b="b"/>
                <a:pathLst>
                  <a:path w="87" h="121">
                    <a:moveTo>
                      <a:pt x="12" y="76"/>
                    </a:moveTo>
                    <a:cubicBezTo>
                      <a:pt x="0" y="45"/>
                      <a:pt x="16" y="11"/>
                      <a:pt x="46" y="0"/>
                    </a:cubicBezTo>
                    <a:cubicBezTo>
                      <a:pt x="87" y="110"/>
                      <a:pt x="87" y="110"/>
                      <a:pt x="87" y="110"/>
                    </a:cubicBezTo>
                    <a:cubicBezTo>
                      <a:pt x="57" y="121"/>
                      <a:pt x="23" y="106"/>
                      <a:pt x="12" y="76"/>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50" name="任意多边形: 形状 49"/>
              <p:cNvSpPr/>
              <p:nvPr/>
            </p:nvSpPr>
            <p:spPr bwMode="auto">
              <a:xfrm>
                <a:off x="6057088" y="5743689"/>
                <a:ext cx="732283" cy="482641"/>
              </a:xfrm>
              <a:custGeom>
                <a:avLst/>
                <a:gdLst>
                  <a:gd name="T0" fmla="*/ 395 w 409"/>
                  <a:gd name="T1" fmla="*/ 57 h 270"/>
                  <a:gd name="T2" fmla="*/ 352 w 409"/>
                  <a:gd name="T3" fmla="*/ 150 h 270"/>
                  <a:gd name="T4" fmla="*/ 108 w 409"/>
                  <a:gd name="T5" fmla="*/ 256 h 270"/>
                  <a:gd name="T6" fmla="*/ 14 w 409"/>
                  <a:gd name="T7" fmla="*/ 213 h 270"/>
                  <a:gd name="T8" fmla="*/ 14 w 409"/>
                  <a:gd name="T9" fmla="*/ 213 h 270"/>
                  <a:gd name="T10" fmla="*/ 57 w 409"/>
                  <a:gd name="T11" fmla="*/ 120 h 270"/>
                  <a:gd name="T12" fmla="*/ 301 w 409"/>
                  <a:gd name="T13" fmla="*/ 14 h 270"/>
                  <a:gd name="T14" fmla="*/ 395 w 409"/>
                  <a:gd name="T15" fmla="*/ 57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 h="270">
                    <a:moveTo>
                      <a:pt x="395" y="57"/>
                    </a:moveTo>
                    <a:cubicBezTo>
                      <a:pt x="409" y="94"/>
                      <a:pt x="390" y="136"/>
                      <a:pt x="352" y="150"/>
                    </a:cubicBezTo>
                    <a:cubicBezTo>
                      <a:pt x="108" y="256"/>
                      <a:pt x="108" y="256"/>
                      <a:pt x="108" y="256"/>
                    </a:cubicBezTo>
                    <a:cubicBezTo>
                      <a:pt x="70" y="270"/>
                      <a:pt x="28" y="251"/>
                      <a:pt x="14" y="213"/>
                    </a:cubicBezTo>
                    <a:cubicBezTo>
                      <a:pt x="14" y="213"/>
                      <a:pt x="14" y="213"/>
                      <a:pt x="14" y="213"/>
                    </a:cubicBezTo>
                    <a:cubicBezTo>
                      <a:pt x="0" y="176"/>
                      <a:pt x="19" y="134"/>
                      <a:pt x="57" y="120"/>
                    </a:cubicBezTo>
                    <a:cubicBezTo>
                      <a:pt x="301" y="14"/>
                      <a:pt x="301" y="14"/>
                      <a:pt x="301" y="14"/>
                    </a:cubicBezTo>
                    <a:cubicBezTo>
                      <a:pt x="339" y="0"/>
                      <a:pt x="381" y="19"/>
                      <a:pt x="395" y="57"/>
                    </a:cubicBezTo>
                    <a:close/>
                  </a:path>
                </a:pathLst>
              </a:custGeom>
              <a:solidFill>
                <a:srgbClr val="F4B289"/>
              </a:solidFill>
              <a:ln>
                <a:noFill/>
              </a:ln>
            </p:spPr>
            <p:txBody>
              <a:bodyPr anchor="ctr"/>
              <a:lstStyle/>
              <a:p>
                <a:pPr algn="ctr"/>
                <a:endParaRPr sz="2400">
                  <a:latin typeface="微软雅黑" charset="-122"/>
                  <a:ea typeface="微软雅黑" charset="-122"/>
                </a:endParaRPr>
              </a:p>
            </p:txBody>
          </p:sp>
          <p:sp>
            <p:nvSpPr>
              <p:cNvPr id="51" name="任意多边形: 形状 50"/>
              <p:cNvSpPr/>
              <p:nvPr/>
            </p:nvSpPr>
            <p:spPr bwMode="auto">
              <a:xfrm>
                <a:off x="6096426" y="5977445"/>
                <a:ext cx="155837" cy="216356"/>
              </a:xfrm>
              <a:custGeom>
                <a:avLst/>
                <a:gdLst>
                  <a:gd name="T0" fmla="*/ 12 w 87"/>
                  <a:gd name="T1" fmla="*/ 75 h 121"/>
                  <a:gd name="T2" fmla="*/ 46 w 87"/>
                  <a:gd name="T3" fmla="*/ 0 h 121"/>
                  <a:gd name="T4" fmla="*/ 87 w 87"/>
                  <a:gd name="T5" fmla="*/ 110 h 121"/>
                  <a:gd name="T6" fmla="*/ 12 w 87"/>
                  <a:gd name="T7" fmla="*/ 75 h 121"/>
                </a:gdLst>
                <a:ahLst/>
                <a:cxnLst>
                  <a:cxn ang="0">
                    <a:pos x="T0" y="T1"/>
                  </a:cxn>
                  <a:cxn ang="0">
                    <a:pos x="T2" y="T3"/>
                  </a:cxn>
                  <a:cxn ang="0">
                    <a:pos x="T4" y="T5"/>
                  </a:cxn>
                  <a:cxn ang="0">
                    <a:pos x="T6" y="T7"/>
                  </a:cxn>
                </a:cxnLst>
                <a:rect l="0" t="0" r="r" b="b"/>
                <a:pathLst>
                  <a:path w="87" h="121">
                    <a:moveTo>
                      <a:pt x="12" y="75"/>
                    </a:moveTo>
                    <a:cubicBezTo>
                      <a:pt x="0" y="45"/>
                      <a:pt x="16" y="11"/>
                      <a:pt x="46" y="0"/>
                    </a:cubicBezTo>
                    <a:cubicBezTo>
                      <a:pt x="87" y="110"/>
                      <a:pt x="87" y="110"/>
                      <a:pt x="87" y="110"/>
                    </a:cubicBezTo>
                    <a:cubicBezTo>
                      <a:pt x="57" y="121"/>
                      <a:pt x="23" y="106"/>
                      <a:pt x="12" y="75"/>
                    </a:cubicBezTo>
                    <a:close/>
                  </a:path>
                </a:pathLst>
              </a:custGeom>
              <a:solidFill>
                <a:srgbClr val="FFE1B4"/>
              </a:solidFill>
              <a:ln>
                <a:noFill/>
              </a:ln>
            </p:spPr>
            <p:txBody>
              <a:bodyPr anchor="ctr"/>
              <a:lstStyle/>
              <a:p>
                <a:pPr algn="ctr"/>
                <a:endParaRPr sz="2400">
                  <a:latin typeface="微软雅黑" charset="-122"/>
                  <a:ea typeface="微软雅黑" charset="-122"/>
                </a:endParaRPr>
              </a:p>
            </p:txBody>
          </p:sp>
          <p:sp>
            <p:nvSpPr>
              <p:cNvPr id="52" name="任意多边形: 形状 51"/>
              <p:cNvSpPr/>
              <p:nvPr/>
            </p:nvSpPr>
            <p:spPr bwMode="auto">
              <a:xfrm>
                <a:off x="5101641" y="2822878"/>
                <a:ext cx="1925269" cy="1924513"/>
              </a:xfrm>
              <a:custGeom>
                <a:avLst/>
                <a:gdLst>
                  <a:gd name="T0" fmla="*/ 538 w 1076"/>
                  <a:gd name="T1" fmla="*/ 1076 h 1076"/>
                  <a:gd name="T2" fmla="*/ 0 w 1076"/>
                  <a:gd name="T3" fmla="*/ 538 h 1076"/>
                  <a:gd name="T4" fmla="*/ 538 w 1076"/>
                  <a:gd name="T5" fmla="*/ 0 h 1076"/>
                  <a:gd name="T6" fmla="*/ 1076 w 1076"/>
                  <a:gd name="T7" fmla="*/ 538 h 1076"/>
                  <a:gd name="T8" fmla="*/ 538 w 1076"/>
                  <a:gd name="T9" fmla="*/ 1076 h 1076"/>
                  <a:gd name="T10" fmla="*/ 538 w 1076"/>
                  <a:gd name="T11" fmla="*/ 80 h 1076"/>
                  <a:gd name="T12" fmla="*/ 80 w 1076"/>
                  <a:gd name="T13" fmla="*/ 538 h 1076"/>
                  <a:gd name="T14" fmla="*/ 538 w 1076"/>
                  <a:gd name="T15" fmla="*/ 996 h 1076"/>
                  <a:gd name="T16" fmla="*/ 996 w 1076"/>
                  <a:gd name="T17" fmla="*/ 538 h 1076"/>
                  <a:gd name="T18" fmla="*/ 538 w 1076"/>
                  <a:gd name="T19" fmla="*/ 8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6" h="1076">
                    <a:moveTo>
                      <a:pt x="538" y="1076"/>
                    </a:moveTo>
                    <a:cubicBezTo>
                      <a:pt x="241" y="1076"/>
                      <a:pt x="0" y="835"/>
                      <a:pt x="0" y="538"/>
                    </a:cubicBezTo>
                    <a:cubicBezTo>
                      <a:pt x="0" y="242"/>
                      <a:pt x="241" y="0"/>
                      <a:pt x="538" y="0"/>
                    </a:cubicBezTo>
                    <a:cubicBezTo>
                      <a:pt x="835" y="0"/>
                      <a:pt x="1076" y="242"/>
                      <a:pt x="1076" y="538"/>
                    </a:cubicBezTo>
                    <a:cubicBezTo>
                      <a:pt x="1076" y="835"/>
                      <a:pt x="835" y="1076"/>
                      <a:pt x="538" y="1076"/>
                    </a:cubicBezTo>
                    <a:close/>
                    <a:moveTo>
                      <a:pt x="538" y="80"/>
                    </a:moveTo>
                    <a:cubicBezTo>
                      <a:pt x="286" y="80"/>
                      <a:pt x="80" y="286"/>
                      <a:pt x="80" y="538"/>
                    </a:cubicBezTo>
                    <a:cubicBezTo>
                      <a:pt x="80" y="791"/>
                      <a:pt x="286" y="996"/>
                      <a:pt x="538" y="996"/>
                    </a:cubicBezTo>
                    <a:cubicBezTo>
                      <a:pt x="791" y="996"/>
                      <a:pt x="996" y="791"/>
                      <a:pt x="996" y="538"/>
                    </a:cubicBezTo>
                    <a:cubicBezTo>
                      <a:pt x="996" y="286"/>
                      <a:pt x="791" y="80"/>
                      <a:pt x="538" y="8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latin typeface="微软雅黑" charset="-122"/>
                  <a:ea typeface="微软雅黑" charset="-122"/>
                </a:endParaRPr>
              </a:p>
            </p:txBody>
          </p:sp>
        </p:grpSp>
        <p:sp>
          <p:nvSpPr>
            <p:cNvPr id="24" name="文本框 40"/>
            <p:cNvSpPr txBox="1"/>
            <p:nvPr/>
          </p:nvSpPr>
          <p:spPr>
            <a:xfrm>
              <a:off x="4069432" y="2365438"/>
              <a:ext cx="1031557" cy="696754"/>
            </a:xfrm>
            <a:prstGeom prst="rect">
              <a:avLst/>
            </a:prstGeom>
            <a:noFill/>
          </p:spPr>
          <p:txBody>
            <a:bodyPr wrap="none">
              <a:noAutofit/>
            </a:bodyPr>
            <a:lstStyle/>
            <a:p>
              <a:pPr algn="ctr">
                <a:lnSpc>
                  <a:spcPct val="120000"/>
                </a:lnSpc>
              </a:pPr>
              <a:r>
                <a:rPr lang="zh-CN" altLang="en-US" sz="2400" b="1" dirty="0">
                  <a:solidFill>
                    <a:schemeClr val="tx1">
                      <a:lumMod val="75000"/>
                      <a:lumOff val="25000"/>
                    </a:schemeClr>
                  </a:solidFill>
                  <a:latin typeface="微软雅黑" charset="-122"/>
                  <a:ea typeface="微软雅黑" charset="-122"/>
                </a:rPr>
                <a:t>入职</a:t>
              </a:r>
              <a:endParaRPr lang="en-US" altLang="zh-CN" sz="2400" b="1" dirty="0">
                <a:solidFill>
                  <a:schemeClr val="tx1">
                    <a:lumMod val="75000"/>
                    <a:lumOff val="25000"/>
                  </a:schemeClr>
                </a:solidFill>
                <a:latin typeface="微软雅黑" charset="-122"/>
                <a:ea typeface="微软雅黑" charset="-122"/>
              </a:endParaRPr>
            </a:p>
            <a:p>
              <a:pPr algn="ctr">
                <a:lnSpc>
                  <a:spcPct val="120000"/>
                </a:lnSpc>
              </a:pPr>
              <a:r>
                <a:rPr lang="zh-CN" altLang="en-US" sz="2400" b="1" dirty="0">
                  <a:solidFill>
                    <a:schemeClr val="tx1">
                      <a:lumMod val="75000"/>
                      <a:lumOff val="25000"/>
                    </a:schemeClr>
                  </a:solidFill>
                  <a:latin typeface="微软雅黑" charset="-122"/>
                  <a:ea typeface="微软雅黑" charset="-122"/>
                </a:rPr>
                <a:t>培训</a:t>
              </a:r>
              <a:endParaRPr lang="en-US" altLang="zh-CN" sz="2400" b="1" dirty="0">
                <a:solidFill>
                  <a:schemeClr val="tx1">
                    <a:lumMod val="75000"/>
                    <a:lumOff val="25000"/>
                  </a:schemeClr>
                </a:solidFill>
                <a:latin typeface="微软雅黑" charset="-122"/>
                <a:ea typeface="微软雅黑" charset="-122"/>
              </a:endParaRPr>
            </a:p>
            <a:p>
              <a:pPr algn="ctr">
                <a:lnSpc>
                  <a:spcPct val="120000"/>
                </a:lnSpc>
              </a:pPr>
              <a:r>
                <a:rPr lang="zh-CN" altLang="en-US" sz="2400" b="1" dirty="0">
                  <a:solidFill>
                    <a:schemeClr val="tx1">
                      <a:lumMod val="75000"/>
                      <a:lumOff val="25000"/>
                    </a:schemeClr>
                  </a:solidFill>
                  <a:latin typeface="微软雅黑" charset="-122"/>
                  <a:ea typeface="微软雅黑" charset="-122"/>
                </a:rPr>
                <a:t>目的</a:t>
              </a:r>
            </a:p>
          </p:txBody>
        </p:sp>
      </p:grpSp>
      <p:grpSp>
        <p:nvGrpSpPr>
          <p:cNvPr id="8" name="组合 180"/>
          <p:cNvGrpSpPr/>
          <p:nvPr/>
        </p:nvGrpSpPr>
        <p:grpSpPr>
          <a:xfrm>
            <a:off x="506514" y="2142552"/>
            <a:ext cx="11218273" cy="3414828"/>
            <a:chOff x="379435" y="1606914"/>
            <a:chExt cx="8413705" cy="2561121"/>
          </a:xfrm>
        </p:grpSpPr>
        <p:sp>
          <p:nvSpPr>
            <p:cNvPr id="182" name="矩形 181"/>
            <p:cNvSpPr/>
            <p:nvPr/>
          </p:nvSpPr>
          <p:spPr>
            <a:xfrm>
              <a:off x="6673797" y="1836331"/>
              <a:ext cx="1805675"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严于律己</a:t>
              </a:r>
              <a:endParaRPr lang="en-US" altLang="zh-CN" sz="1200" b="1" dirty="0">
                <a:solidFill>
                  <a:schemeClr val="tx1">
                    <a:lumMod val="75000"/>
                    <a:lumOff val="25000"/>
                  </a:schemeClr>
                </a:solidFill>
                <a:latin typeface="微软雅黑" charset="-122"/>
                <a:ea typeface="微软雅黑" charset="-122"/>
              </a:endParaRPr>
            </a:p>
            <a:p>
              <a:pPr>
                <a:lnSpc>
                  <a:spcPct val="120000"/>
                </a:lnSpc>
              </a:pPr>
              <a:r>
                <a:rPr lang="zh-CN" altLang="en-US" sz="1200" b="1" dirty="0">
                  <a:solidFill>
                    <a:schemeClr val="tx1">
                      <a:lumMod val="75000"/>
                      <a:lumOff val="25000"/>
                    </a:schemeClr>
                  </a:solidFill>
                  <a:latin typeface="微软雅黑" charset="-122"/>
                  <a:ea typeface="微软雅黑" charset="-122"/>
                </a:rPr>
                <a:t>宽以待人</a:t>
              </a:r>
            </a:p>
          </p:txBody>
        </p:sp>
        <p:sp>
          <p:nvSpPr>
            <p:cNvPr id="183" name="文本框 22"/>
            <p:cNvSpPr txBox="1"/>
            <p:nvPr/>
          </p:nvSpPr>
          <p:spPr>
            <a:xfrm>
              <a:off x="6674031" y="1606914"/>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dirty="0">
                  <a:solidFill>
                    <a:schemeClr val="tx1">
                      <a:lumMod val="75000"/>
                      <a:lumOff val="25000"/>
                    </a:schemeClr>
                  </a:solidFill>
                  <a:latin typeface="微软雅黑" charset="-122"/>
                  <a:ea typeface="微软雅黑" charset="-122"/>
                </a:rPr>
                <a:t>04</a:t>
              </a:r>
            </a:p>
          </p:txBody>
        </p:sp>
        <p:sp>
          <p:nvSpPr>
            <p:cNvPr id="184" name="矩形 183"/>
            <p:cNvSpPr/>
            <p:nvPr/>
          </p:nvSpPr>
          <p:spPr>
            <a:xfrm>
              <a:off x="6985878" y="2815197"/>
              <a:ext cx="1807262"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善于学习</a:t>
              </a:r>
              <a:endParaRPr lang="en-US" altLang="zh-CN" sz="1200" b="1" dirty="0">
                <a:solidFill>
                  <a:schemeClr val="tx1">
                    <a:lumMod val="75000"/>
                    <a:lumOff val="25000"/>
                  </a:schemeClr>
                </a:solidFill>
                <a:latin typeface="微软雅黑" charset="-122"/>
                <a:ea typeface="微软雅黑" charset="-122"/>
              </a:endParaRPr>
            </a:p>
            <a:p>
              <a:pPr>
                <a:lnSpc>
                  <a:spcPct val="120000"/>
                </a:lnSpc>
              </a:pPr>
              <a:r>
                <a:rPr lang="zh-CN" altLang="en-US" sz="1200" b="1" dirty="0">
                  <a:solidFill>
                    <a:schemeClr val="tx1">
                      <a:lumMod val="75000"/>
                      <a:lumOff val="25000"/>
                    </a:schemeClr>
                  </a:solidFill>
                  <a:latin typeface="微软雅黑" charset="-122"/>
                  <a:ea typeface="微软雅黑" charset="-122"/>
                </a:rPr>
                <a:t>善于思考</a:t>
              </a:r>
            </a:p>
          </p:txBody>
        </p:sp>
        <p:sp>
          <p:nvSpPr>
            <p:cNvPr id="185" name="文本框 24"/>
            <p:cNvSpPr txBox="1"/>
            <p:nvPr/>
          </p:nvSpPr>
          <p:spPr>
            <a:xfrm>
              <a:off x="6985499" y="2575130"/>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a:solidFill>
                    <a:schemeClr val="tx1">
                      <a:lumMod val="75000"/>
                      <a:lumOff val="25000"/>
                    </a:schemeClr>
                  </a:solidFill>
                  <a:latin typeface="微软雅黑" charset="-122"/>
                  <a:ea typeface="微软雅黑" charset="-122"/>
                </a:rPr>
                <a:t>05</a:t>
              </a:r>
            </a:p>
          </p:txBody>
        </p:sp>
        <p:sp>
          <p:nvSpPr>
            <p:cNvPr id="186" name="矩形 185"/>
            <p:cNvSpPr/>
            <p:nvPr/>
          </p:nvSpPr>
          <p:spPr>
            <a:xfrm>
              <a:off x="6673796" y="3794086"/>
              <a:ext cx="1910356"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b="1" dirty="0">
                  <a:solidFill>
                    <a:schemeClr val="tx1">
                      <a:lumMod val="75000"/>
                      <a:lumOff val="25000"/>
                    </a:schemeClr>
                  </a:solidFill>
                  <a:latin typeface="微软雅黑" charset="-122"/>
                  <a:ea typeface="微软雅黑" charset="-122"/>
                </a:rPr>
                <a:t>为班组创造良好的外部条件和环境</a:t>
              </a:r>
            </a:p>
          </p:txBody>
        </p:sp>
        <p:sp>
          <p:nvSpPr>
            <p:cNvPr id="187" name="文本框 26"/>
            <p:cNvSpPr txBox="1"/>
            <p:nvPr/>
          </p:nvSpPr>
          <p:spPr>
            <a:xfrm>
              <a:off x="6674031" y="3540489"/>
              <a:ext cx="1433513" cy="338138"/>
            </a:xfrm>
            <a:prstGeom prst="rect">
              <a:avLst/>
            </a:prstGeom>
            <a:noFill/>
          </p:spPr>
          <p:txBody>
            <a:bodyPr wrap="non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135" b="1">
                  <a:solidFill>
                    <a:schemeClr val="tx1">
                      <a:lumMod val="75000"/>
                      <a:lumOff val="25000"/>
                    </a:schemeClr>
                  </a:solidFill>
                  <a:latin typeface="微软雅黑" charset="-122"/>
                  <a:ea typeface="微软雅黑" charset="-122"/>
                </a:rPr>
                <a:t>06</a:t>
              </a:r>
            </a:p>
          </p:txBody>
        </p:sp>
        <p:sp>
          <p:nvSpPr>
            <p:cNvPr id="188" name="矩形 187"/>
            <p:cNvSpPr/>
            <p:nvPr/>
          </p:nvSpPr>
          <p:spPr>
            <a:xfrm flipH="1">
              <a:off x="733515" y="1836331"/>
              <a:ext cx="1748199" cy="373949"/>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b="1" dirty="0">
                  <a:solidFill>
                    <a:schemeClr val="tx1">
                      <a:lumMod val="75000"/>
                      <a:lumOff val="25000"/>
                    </a:schemeClr>
                  </a:solidFill>
                  <a:latin typeface="微软雅黑" charset="-122"/>
                  <a:ea typeface="微软雅黑" charset="-122"/>
                </a:rPr>
                <a:t>头脑清晰</a:t>
              </a:r>
              <a:endParaRPr lang="en-US" altLang="zh-CN" sz="1200" b="1" dirty="0">
                <a:solidFill>
                  <a:schemeClr val="tx1">
                    <a:lumMod val="75000"/>
                    <a:lumOff val="25000"/>
                  </a:schemeClr>
                </a:solidFill>
                <a:latin typeface="微软雅黑" charset="-122"/>
                <a:ea typeface="微软雅黑" charset="-122"/>
              </a:endParaRPr>
            </a:p>
            <a:p>
              <a:pPr algn="r">
                <a:lnSpc>
                  <a:spcPct val="120000"/>
                </a:lnSpc>
              </a:pPr>
              <a:r>
                <a:rPr lang="zh-CN" altLang="en-US" sz="1200" b="1" dirty="0">
                  <a:solidFill>
                    <a:schemeClr val="tx1">
                      <a:lumMod val="75000"/>
                      <a:lumOff val="25000"/>
                    </a:schemeClr>
                  </a:solidFill>
                  <a:latin typeface="微软雅黑" charset="-122"/>
                  <a:ea typeface="微软雅黑" charset="-122"/>
                </a:rPr>
                <a:t>思维敏捷</a:t>
              </a:r>
            </a:p>
          </p:txBody>
        </p:sp>
        <p:sp>
          <p:nvSpPr>
            <p:cNvPr id="189" name="文本框 28"/>
            <p:cNvSpPr txBox="1"/>
            <p:nvPr/>
          </p:nvSpPr>
          <p:spPr>
            <a:xfrm flipH="1">
              <a:off x="1112384" y="1628342"/>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dirty="0">
                  <a:solidFill>
                    <a:schemeClr val="tx1">
                      <a:lumMod val="75000"/>
                      <a:lumOff val="25000"/>
                    </a:schemeClr>
                  </a:solidFill>
                  <a:latin typeface="微软雅黑" charset="-122"/>
                  <a:ea typeface="微软雅黑" charset="-122"/>
                </a:rPr>
                <a:t>01</a:t>
              </a:r>
            </a:p>
          </p:txBody>
        </p:sp>
        <p:sp>
          <p:nvSpPr>
            <p:cNvPr id="190" name="矩形 189"/>
            <p:cNvSpPr/>
            <p:nvPr/>
          </p:nvSpPr>
          <p:spPr>
            <a:xfrm flipH="1">
              <a:off x="379435" y="2782923"/>
              <a:ext cx="1748199" cy="36082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b="1" dirty="0">
                  <a:solidFill>
                    <a:schemeClr val="tx1">
                      <a:lumMod val="75000"/>
                      <a:lumOff val="25000"/>
                    </a:schemeClr>
                  </a:solidFill>
                  <a:latin typeface="微软雅黑" charset="-122"/>
                  <a:ea typeface="微软雅黑" charset="-122"/>
                </a:rPr>
                <a:t>技能过硬</a:t>
              </a:r>
              <a:endParaRPr lang="en-US" altLang="zh-CN" sz="1200" b="1" dirty="0">
                <a:solidFill>
                  <a:schemeClr val="tx1">
                    <a:lumMod val="75000"/>
                    <a:lumOff val="25000"/>
                  </a:schemeClr>
                </a:solidFill>
                <a:latin typeface="微软雅黑" charset="-122"/>
                <a:ea typeface="微软雅黑" charset="-122"/>
              </a:endParaRPr>
            </a:p>
            <a:p>
              <a:pPr algn="r">
                <a:lnSpc>
                  <a:spcPct val="130000"/>
                </a:lnSpc>
              </a:pPr>
              <a:r>
                <a:rPr lang="zh-CN" altLang="en-US" sz="1200" b="1" dirty="0">
                  <a:solidFill>
                    <a:schemeClr val="tx1">
                      <a:lumMod val="75000"/>
                      <a:lumOff val="25000"/>
                    </a:schemeClr>
                  </a:solidFill>
                  <a:latin typeface="微软雅黑" charset="-122"/>
                  <a:ea typeface="微软雅黑" charset="-122"/>
                </a:rPr>
                <a:t>带好队伍</a:t>
              </a:r>
            </a:p>
          </p:txBody>
        </p:sp>
        <p:sp>
          <p:nvSpPr>
            <p:cNvPr id="191" name="文本框 30"/>
            <p:cNvSpPr txBox="1"/>
            <p:nvPr/>
          </p:nvSpPr>
          <p:spPr>
            <a:xfrm flipH="1">
              <a:off x="758530" y="2575127"/>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a:solidFill>
                    <a:schemeClr val="tx1">
                      <a:lumMod val="75000"/>
                      <a:lumOff val="25000"/>
                    </a:schemeClr>
                  </a:solidFill>
                  <a:latin typeface="微软雅黑" charset="-122"/>
                  <a:ea typeface="微软雅黑" charset="-122"/>
                </a:rPr>
                <a:t>02</a:t>
              </a:r>
            </a:p>
          </p:txBody>
        </p:sp>
        <p:sp>
          <p:nvSpPr>
            <p:cNvPr id="192" name="矩形 191"/>
            <p:cNvSpPr/>
            <p:nvPr/>
          </p:nvSpPr>
          <p:spPr>
            <a:xfrm flipH="1">
              <a:off x="733515" y="3769881"/>
              <a:ext cx="1748199" cy="360821"/>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200" b="1" dirty="0">
                  <a:solidFill>
                    <a:schemeClr val="tx1">
                      <a:lumMod val="75000"/>
                      <a:lumOff val="25000"/>
                    </a:schemeClr>
                  </a:solidFill>
                  <a:latin typeface="微软雅黑" charset="-122"/>
                  <a:ea typeface="微软雅黑" charset="-122"/>
                </a:rPr>
                <a:t>讲究工作方法</a:t>
              </a:r>
              <a:endParaRPr lang="en-US" altLang="zh-CN" sz="1200" b="1" dirty="0">
                <a:solidFill>
                  <a:schemeClr val="tx1">
                    <a:lumMod val="75000"/>
                    <a:lumOff val="25000"/>
                  </a:schemeClr>
                </a:solidFill>
                <a:latin typeface="微软雅黑" charset="-122"/>
                <a:ea typeface="微软雅黑" charset="-122"/>
              </a:endParaRPr>
            </a:p>
            <a:p>
              <a:pPr algn="r">
                <a:lnSpc>
                  <a:spcPct val="130000"/>
                </a:lnSpc>
              </a:pPr>
              <a:r>
                <a:rPr lang="zh-CN" altLang="en-US" sz="1200" b="1" dirty="0">
                  <a:solidFill>
                    <a:schemeClr val="tx1">
                      <a:lumMod val="75000"/>
                      <a:lumOff val="25000"/>
                    </a:schemeClr>
                  </a:solidFill>
                  <a:latin typeface="微软雅黑" charset="-122"/>
                  <a:ea typeface="微软雅黑" charset="-122"/>
                </a:rPr>
                <a:t>务求实效</a:t>
              </a:r>
            </a:p>
          </p:txBody>
        </p:sp>
        <p:sp>
          <p:nvSpPr>
            <p:cNvPr id="193" name="文本框 32"/>
            <p:cNvSpPr txBox="1"/>
            <p:nvPr/>
          </p:nvSpPr>
          <p:spPr>
            <a:xfrm flipH="1">
              <a:off x="1112384" y="3555726"/>
              <a:ext cx="1369219" cy="327660"/>
            </a:xfrm>
            <a:prstGeom prst="rect">
              <a:avLst/>
            </a:prstGeom>
            <a:noFill/>
          </p:spPr>
          <p:txBody>
            <a:bodyPr wrap="none">
              <a:normAutofit fontScale="975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135" b="1">
                  <a:solidFill>
                    <a:schemeClr val="tx1">
                      <a:lumMod val="75000"/>
                      <a:lumOff val="25000"/>
                    </a:schemeClr>
                  </a:solidFill>
                  <a:latin typeface="微软雅黑" charset="-122"/>
                  <a:ea typeface="微软雅黑" charset="-122"/>
                </a:rPr>
                <a:t>03</a:t>
              </a:r>
            </a:p>
          </p:txBody>
        </p:sp>
        <p:cxnSp>
          <p:nvCxnSpPr>
            <p:cNvPr id="194" name="直接连接符 193"/>
            <p:cNvCxnSpPr/>
            <p:nvPr/>
          </p:nvCxnSpPr>
          <p:spPr>
            <a:xfrm flipH="1">
              <a:off x="2309862" y="2821885"/>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flipH="1">
              <a:off x="2677030" y="3813843"/>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a:off x="2677030" y="1885104"/>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6398940" y="2821885"/>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6031772" y="3813843"/>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6031772" y="1885104"/>
              <a:ext cx="435197" cy="0"/>
            </a:xfrm>
            <a:prstGeom prst="line">
              <a:avLst/>
            </a:prstGeom>
            <a:ln>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0" name="任意多边形: 形状 199"/>
            <p:cNvSpPr/>
            <p:nvPr/>
          </p:nvSpPr>
          <p:spPr bwMode="auto">
            <a:xfrm>
              <a:off x="5188380" y="1709404"/>
              <a:ext cx="554648" cy="554152"/>
            </a:xfrm>
            <a:custGeom>
              <a:avLst/>
              <a:gdLst>
                <a:gd name="T0" fmla="*/ 390 w 474"/>
                <a:gd name="T1" fmla="*/ 390 h 474"/>
                <a:gd name="T2" fmla="*/ 84 w 474"/>
                <a:gd name="T3" fmla="*/ 390 h 474"/>
                <a:gd name="T4" fmla="*/ 84 w 474"/>
                <a:gd name="T5" fmla="*/ 84 h 474"/>
                <a:gd name="T6" fmla="*/ 390 w 474"/>
                <a:gd name="T7" fmla="*/ 84 h 474"/>
                <a:gd name="T8" fmla="*/ 390 w 474"/>
                <a:gd name="T9" fmla="*/ 390 h 474"/>
              </a:gdLst>
              <a:ahLst/>
              <a:cxnLst>
                <a:cxn ang="0">
                  <a:pos x="T0" y="T1"/>
                </a:cxn>
                <a:cxn ang="0">
                  <a:pos x="T2" y="T3"/>
                </a:cxn>
                <a:cxn ang="0">
                  <a:pos x="T4" y="T5"/>
                </a:cxn>
                <a:cxn ang="0">
                  <a:pos x="T6" y="T7"/>
                </a:cxn>
                <a:cxn ang="0">
                  <a:pos x="T8" y="T9"/>
                </a:cxn>
              </a:cxnLst>
              <a:rect l="0" t="0" r="r" b="b"/>
              <a:pathLst>
                <a:path w="474" h="474">
                  <a:moveTo>
                    <a:pt x="390" y="390"/>
                  </a:moveTo>
                  <a:cubicBezTo>
                    <a:pt x="306" y="474"/>
                    <a:pt x="169" y="474"/>
                    <a:pt x="84" y="390"/>
                  </a:cubicBezTo>
                  <a:cubicBezTo>
                    <a:pt x="0" y="305"/>
                    <a:pt x="0" y="168"/>
                    <a:pt x="84" y="84"/>
                  </a:cubicBezTo>
                  <a:cubicBezTo>
                    <a:pt x="169" y="0"/>
                    <a:pt x="306" y="0"/>
                    <a:pt x="390" y="84"/>
                  </a:cubicBezTo>
                  <a:cubicBezTo>
                    <a:pt x="474" y="168"/>
                    <a:pt x="474" y="305"/>
                    <a:pt x="390"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1" name="任意多边形: 形状 200"/>
            <p:cNvSpPr/>
            <p:nvPr/>
          </p:nvSpPr>
          <p:spPr bwMode="auto">
            <a:xfrm>
              <a:off x="5370357" y="1897224"/>
              <a:ext cx="190692" cy="178511"/>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2" name="任意多边形: 形状 201"/>
            <p:cNvSpPr/>
            <p:nvPr/>
          </p:nvSpPr>
          <p:spPr bwMode="auto">
            <a:xfrm>
              <a:off x="3400932" y="3496234"/>
              <a:ext cx="554153" cy="554152"/>
            </a:xfrm>
            <a:custGeom>
              <a:avLst/>
              <a:gdLst>
                <a:gd name="T0" fmla="*/ 84 w 474"/>
                <a:gd name="T1" fmla="*/ 84 h 474"/>
                <a:gd name="T2" fmla="*/ 390 w 474"/>
                <a:gd name="T3" fmla="*/ 84 h 474"/>
                <a:gd name="T4" fmla="*/ 390 w 474"/>
                <a:gd name="T5" fmla="*/ 390 h 474"/>
                <a:gd name="T6" fmla="*/ 84 w 474"/>
                <a:gd name="T7" fmla="*/ 390 h 474"/>
                <a:gd name="T8" fmla="*/ 84 w 474"/>
                <a:gd name="T9" fmla="*/ 84 h 474"/>
              </a:gdLst>
              <a:ahLst/>
              <a:cxnLst>
                <a:cxn ang="0">
                  <a:pos x="T0" y="T1"/>
                </a:cxn>
                <a:cxn ang="0">
                  <a:pos x="T2" y="T3"/>
                </a:cxn>
                <a:cxn ang="0">
                  <a:pos x="T4" y="T5"/>
                </a:cxn>
                <a:cxn ang="0">
                  <a:pos x="T6" y="T7"/>
                </a:cxn>
                <a:cxn ang="0">
                  <a:pos x="T8" y="T9"/>
                </a:cxn>
              </a:cxnLst>
              <a:rect l="0" t="0" r="r" b="b"/>
              <a:pathLst>
                <a:path w="474" h="474">
                  <a:moveTo>
                    <a:pt x="84" y="84"/>
                  </a:moveTo>
                  <a:cubicBezTo>
                    <a:pt x="168" y="0"/>
                    <a:pt x="305" y="0"/>
                    <a:pt x="390" y="84"/>
                  </a:cubicBezTo>
                  <a:cubicBezTo>
                    <a:pt x="474" y="169"/>
                    <a:pt x="474" y="306"/>
                    <a:pt x="390" y="390"/>
                  </a:cubicBezTo>
                  <a:cubicBezTo>
                    <a:pt x="305" y="474"/>
                    <a:pt x="168" y="474"/>
                    <a:pt x="84" y="390"/>
                  </a:cubicBezTo>
                  <a:cubicBezTo>
                    <a:pt x="0" y="306"/>
                    <a:pt x="0" y="169"/>
                    <a:pt x="84" y="8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1">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3" name="椭圆 202"/>
            <p:cNvSpPr/>
            <p:nvPr/>
          </p:nvSpPr>
          <p:spPr bwMode="auto">
            <a:xfrm>
              <a:off x="5584056" y="2627535"/>
              <a:ext cx="505214" cy="504719"/>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6">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4" name="任意多边形: 形状 203"/>
            <p:cNvSpPr/>
            <p:nvPr/>
          </p:nvSpPr>
          <p:spPr bwMode="auto">
            <a:xfrm>
              <a:off x="3620005" y="3677964"/>
              <a:ext cx="116008" cy="190692"/>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5" name="任意多边形: 形状 204"/>
            <p:cNvSpPr/>
            <p:nvPr/>
          </p:nvSpPr>
          <p:spPr bwMode="auto">
            <a:xfrm>
              <a:off x="5741317" y="2802797"/>
              <a:ext cx="190692" cy="154195"/>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6" name="任意多边形: 形状 205"/>
            <p:cNvSpPr/>
            <p:nvPr/>
          </p:nvSpPr>
          <p:spPr bwMode="auto">
            <a:xfrm>
              <a:off x="3400932" y="1709404"/>
              <a:ext cx="554153" cy="554152"/>
            </a:xfrm>
            <a:custGeom>
              <a:avLst/>
              <a:gdLst>
                <a:gd name="T0" fmla="*/ 390 w 474"/>
                <a:gd name="T1" fmla="*/ 84 h 474"/>
                <a:gd name="T2" fmla="*/ 390 w 474"/>
                <a:gd name="T3" fmla="*/ 390 h 474"/>
                <a:gd name="T4" fmla="*/ 84 w 474"/>
                <a:gd name="T5" fmla="*/ 390 h 474"/>
                <a:gd name="T6" fmla="*/ 84 w 474"/>
                <a:gd name="T7" fmla="*/ 84 h 474"/>
                <a:gd name="T8" fmla="*/ 390 w 474"/>
                <a:gd name="T9" fmla="*/ 84 h 474"/>
              </a:gdLst>
              <a:ahLst/>
              <a:cxnLst>
                <a:cxn ang="0">
                  <a:pos x="T0" y="T1"/>
                </a:cxn>
                <a:cxn ang="0">
                  <a:pos x="T2" y="T3"/>
                </a:cxn>
                <a:cxn ang="0">
                  <a:pos x="T4" y="T5"/>
                </a:cxn>
                <a:cxn ang="0">
                  <a:pos x="T6" y="T7"/>
                </a:cxn>
                <a:cxn ang="0">
                  <a:pos x="T8" y="T9"/>
                </a:cxn>
              </a:cxnLst>
              <a:rect l="0" t="0" r="r" b="b"/>
              <a:pathLst>
                <a:path w="474" h="474">
                  <a:moveTo>
                    <a:pt x="390" y="84"/>
                  </a:moveTo>
                  <a:cubicBezTo>
                    <a:pt x="474" y="168"/>
                    <a:pt x="474" y="305"/>
                    <a:pt x="390" y="390"/>
                  </a:cubicBezTo>
                  <a:cubicBezTo>
                    <a:pt x="305" y="474"/>
                    <a:pt x="168" y="474"/>
                    <a:pt x="84" y="390"/>
                  </a:cubicBezTo>
                  <a:cubicBezTo>
                    <a:pt x="0" y="305"/>
                    <a:pt x="0" y="168"/>
                    <a:pt x="84" y="84"/>
                  </a:cubicBezTo>
                  <a:cubicBezTo>
                    <a:pt x="168" y="0"/>
                    <a:pt x="305" y="0"/>
                    <a:pt x="390" y="8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3">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7" name="椭圆 206"/>
            <p:cNvSpPr/>
            <p:nvPr/>
          </p:nvSpPr>
          <p:spPr bwMode="auto">
            <a:xfrm>
              <a:off x="3054729" y="2627535"/>
              <a:ext cx="505214" cy="504719"/>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2">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solidFill>
                  <a:schemeClr val="tx1">
                    <a:lumMod val="75000"/>
                    <a:lumOff val="25000"/>
                  </a:schemeClr>
                </a:solidFill>
                <a:latin typeface="微软雅黑" charset="-122"/>
                <a:ea typeface="微软雅黑" charset="-122"/>
              </a:endParaRPr>
            </a:p>
          </p:txBody>
        </p:sp>
        <p:sp>
          <p:nvSpPr>
            <p:cNvPr id="208" name="任意多边形: 形状 207"/>
            <p:cNvSpPr/>
            <p:nvPr/>
          </p:nvSpPr>
          <p:spPr bwMode="auto">
            <a:xfrm>
              <a:off x="5188380" y="3496234"/>
              <a:ext cx="554648" cy="554152"/>
            </a:xfrm>
            <a:custGeom>
              <a:avLst/>
              <a:gdLst>
                <a:gd name="T0" fmla="*/ 84 w 474"/>
                <a:gd name="T1" fmla="*/ 390 h 474"/>
                <a:gd name="T2" fmla="*/ 84 w 474"/>
                <a:gd name="T3" fmla="*/ 84 h 474"/>
                <a:gd name="T4" fmla="*/ 390 w 474"/>
                <a:gd name="T5" fmla="*/ 84 h 474"/>
                <a:gd name="T6" fmla="*/ 390 w 474"/>
                <a:gd name="T7" fmla="*/ 390 h 474"/>
                <a:gd name="T8" fmla="*/ 84 w 474"/>
                <a:gd name="T9" fmla="*/ 390 h 474"/>
              </a:gdLst>
              <a:ahLst/>
              <a:cxnLst>
                <a:cxn ang="0">
                  <a:pos x="T0" y="T1"/>
                </a:cxn>
                <a:cxn ang="0">
                  <a:pos x="T2" y="T3"/>
                </a:cxn>
                <a:cxn ang="0">
                  <a:pos x="T4" y="T5"/>
                </a:cxn>
                <a:cxn ang="0">
                  <a:pos x="T6" y="T7"/>
                </a:cxn>
                <a:cxn ang="0">
                  <a:pos x="T8" y="T9"/>
                </a:cxn>
              </a:cxnLst>
              <a:rect l="0" t="0" r="r" b="b"/>
              <a:pathLst>
                <a:path w="474" h="474">
                  <a:moveTo>
                    <a:pt x="84" y="390"/>
                  </a:moveTo>
                  <a:cubicBezTo>
                    <a:pt x="0" y="306"/>
                    <a:pt x="0" y="169"/>
                    <a:pt x="84" y="84"/>
                  </a:cubicBezTo>
                  <a:cubicBezTo>
                    <a:pt x="169" y="0"/>
                    <a:pt x="306" y="0"/>
                    <a:pt x="390" y="84"/>
                  </a:cubicBezTo>
                  <a:cubicBezTo>
                    <a:pt x="474" y="169"/>
                    <a:pt x="474" y="306"/>
                    <a:pt x="390" y="390"/>
                  </a:cubicBezTo>
                  <a:cubicBezTo>
                    <a:pt x="306" y="474"/>
                    <a:pt x="169" y="474"/>
                    <a:pt x="84"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09" name="任意多边形: 形状 208"/>
            <p:cNvSpPr/>
            <p:nvPr/>
          </p:nvSpPr>
          <p:spPr bwMode="auto">
            <a:xfrm>
              <a:off x="3597854" y="1891297"/>
              <a:ext cx="160308" cy="190367"/>
            </a:xfrm>
            <a:custGeom>
              <a:avLst/>
              <a:gdLst>
                <a:gd name="T0" fmla="*/ 149 w 216"/>
                <a:gd name="T1" fmla="*/ 112 h 256"/>
                <a:gd name="T2" fmla="*/ 196 w 216"/>
                <a:gd name="T3" fmla="*/ 112 h 256"/>
                <a:gd name="T4" fmla="*/ 196 w 216"/>
                <a:gd name="T5" fmla="*/ 140 h 256"/>
                <a:gd name="T6" fmla="*/ 134 w 216"/>
                <a:gd name="T7" fmla="*/ 140 h 256"/>
                <a:gd name="T8" fmla="*/ 134 w 216"/>
                <a:gd name="T9" fmla="*/ 165 h 256"/>
                <a:gd name="T10" fmla="*/ 196 w 216"/>
                <a:gd name="T11" fmla="*/ 165 h 256"/>
                <a:gd name="T12" fmla="*/ 196 w 216"/>
                <a:gd name="T13" fmla="*/ 193 h 256"/>
                <a:gd name="T14" fmla="*/ 134 w 216"/>
                <a:gd name="T15" fmla="*/ 193 h 256"/>
                <a:gd name="T16" fmla="*/ 134 w 216"/>
                <a:gd name="T17" fmla="*/ 256 h 256"/>
                <a:gd name="T18" fmla="*/ 78 w 216"/>
                <a:gd name="T19" fmla="*/ 256 h 256"/>
                <a:gd name="T20" fmla="*/ 78 w 216"/>
                <a:gd name="T21" fmla="*/ 193 h 256"/>
                <a:gd name="T22" fmla="*/ 17 w 216"/>
                <a:gd name="T23" fmla="*/ 193 h 256"/>
                <a:gd name="T24" fmla="*/ 17 w 216"/>
                <a:gd name="T25" fmla="*/ 165 h 256"/>
                <a:gd name="T26" fmla="*/ 78 w 216"/>
                <a:gd name="T27" fmla="*/ 165 h 256"/>
                <a:gd name="T28" fmla="*/ 78 w 216"/>
                <a:gd name="T29" fmla="*/ 140 h 256"/>
                <a:gd name="T30" fmla="*/ 17 w 216"/>
                <a:gd name="T31" fmla="*/ 140 h 256"/>
                <a:gd name="T32" fmla="*/ 17 w 216"/>
                <a:gd name="T33" fmla="*/ 112 h 256"/>
                <a:gd name="T34" fmla="*/ 64 w 216"/>
                <a:gd name="T35" fmla="*/ 112 h 256"/>
                <a:gd name="T36" fmla="*/ 0 w 216"/>
                <a:gd name="T37" fmla="*/ 0 h 256"/>
                <a:gd name="T38" fmla="*/ 64 w 216"/>
                <a:gd name="T39" fmla="*/ 0 h 256"/>
                <a:gd name="T40" fmla="*/ 91 w 216"/>
                <a:gd name="T41" fmla="*/ 63 h 256"/>
                <a:gd name="T42" fmla="*/ 108 w 216"/>
                <a:gd name="T43" fmla="*/ 106 h 256"/>
                <a:gd name="T44" fmla="*/ 109 w 216"/>
                <a:gd name="T45" fmla="*/ 106 h 256"/>
                <a:gd name="T46" fmla="*/ 126 w 216"/>
                <a:gd name="T47" fmla="*/ 63 h 256"/>
                <a:gd name="T48" fmla="*/ 153 w 216"/>
                <a:gd name="T49" fmla="*/ 0 h 256"/>
                <a:gd name="T50" fmla="*/ 216 w 216"/>
                <a:gd name="T51" fmla="*/ 0 h 256"/>
                <a:gd name="T52" fmla="*/ 149 w 216"/>
                <a:gd name="T53" fmla="*/ 11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 h="256">
                  <a:moveTo>
                    <a:pt x="149" y="112"/>
                  </a:moveTo>
                  <a:cubicBezTo>
                    <a:pt x="196" y="112"/>
                    <a:pt x="196" y="112"/>
                    <a:pt x="196" y="112"/>
                  </a:cubicBezTo>
                  <a:cubicBezTo>
                    <a:pt x="196" y="140"/>
                    <a:pt x="196" y="140"/>
                    <a:pt x="196" y="140"/>
                  </a:cubicBezTo>
                  <a:cubicBezTo>
                    <a:pt x="134" y="140"/>
                    <a:pt x="134" y="140"/>
                    <a:pt x="134" y="140"/>
                  </a:cubicBezTo>
                  <a:cubicBezTo>
                    <a:pt x="134" y="165"/>
                    <a:pt x="134" y="165"/>
                    <a:pt x="134" y="165"/>
                  </a:cubicBezTo>
                  <a:cubicBezTo>
                    <a:pt x="196" y="165"/>
                    <a:pt x="196" y="165"/>
                    <a:pt x="196" y="165"/>
                  </a:cubicBezTo>
                  <a:cubicBezTo>
                    <a:pt x="196" y="193"/>
                    <a:pt x="196" y="193"/>
                    <a:pt x="196" y="193"/>
                  </a:cubicBezTo>
                  <a:cubicBezTo>
                    <a:pt x="134" y="193"/>
                    <a:pt x="134" y="193"/>
                    <a:pt x="134" y="193"/>
                  </a:cubicBezTo>
                  <a:cubicBezTo>
                    <a:pt x="134" y="256"/>
                    <a:pt x="134" y="256"/>
                    <a:pt x="134" y="256"/>
                  </a:cubicBezTo>
                  <a:cubicBezTo>
                    <a:pt x="78" y="256"/>
                    <a:pt x="78" y="256"/>
                    <a:pt x="78" y="256"/>
                  </a:cubicBezTo>
                  <a:cubicBezTo>
                    <a:pt x="78" y="193"/>
                    <a:pt x="78" y="193"/>
                    <a:pt x="78" y="193"/>
                  </a:cubicBezTo>
                  <a:cubicBezTo>
                    <a:pt x="17" y="193"/>
                    <a:pt x="17" y="193"/>
                    <a:pt x="17" y="193"/>
                  </a:cubicBezTo>
                  <a:cubicBezTo>
                    <a:pt x="17" y="165"/>
                    <a:pt x="17" y="165"/>
                    <a:pt x="17" y="165"/>
                  </a:cubicBezTo>
                  <a:cubicBezTo>
                    <a:pt x="78" y="165"/>
                    <a:pt x="78" y="165"/>
                    <a:pt x="78" y="165"/>
                  </a:cubicBezTo>
                  <a:cubicBezTo>
                    <a:pt x="78" y="140"/>
                    <a:pt x="78" y="140"/>
                    <a:pt x="78" y="140"/>
                  </a:cubicBezTo>
                  <a:cubicBezTo>
                    <a:pt x="17" y="140"/>
                    <a:pt x="17" y="140"/>
                    <a:pt x="17" y="140"/>
                  </a:cubicBezTo>
                  <a:cubicBezTo>
                    <a:pt x="17" y="112"/>
                    <a:pt x="17" y="112"/>
                    <a:pt x="17" y="112"/>
                  </a:cubicBezTo>
                  <a:cubicBezTo>
                    <a:pt x="64" y="112"/>
                    <a:pt x="64" y="112"/>
                    <a:pt x="64" y="112"/>
                  </a:cubicBezTo>
                  <a:cubicBezTo>
                    <a:pt x="0" y="0"/>
                    <a:pt x="0" y="0"/>
                    <a:pt x="0" y="0"/>
                  </a:cubicBezTo>
                  <a:cubicBezTo>
                    <a:pt x="64" y="0"/>
                    <a:pt x="64" y="0"/>
                    <a:pt x="64" y="0"/>
                  </a:cubicBezTo>
                  <a:cubicBezTo>
                    <a:pt x="91" y="63"/>
                    <a:pt x="91" y="63"/>
                    <a:pt x="91" y="63"/>
                  </a:cubicBezTo>
                  <a:cubicBezTo>
                    <a:pt x="98" y="79"/>
                    <a:pt x="103" y="92"/>
                    <a:pt x="108" y="106"/>
                  </a:cubicBezTo>
                  <a:cubicBezTo>
                    <a:pt x="109" y="106"/>
                    <a:pt x="109" y="106"/>
                    <a:pt x="109" y="106"/>
                  </a:cubicBezTo>
                  <a:cubicBezTo>
                    <a:pt x="114" y="93"/>
                    <a:pt x="119" y="78"/>
                    <a:pt x="126" y="63"/>
                  </a:cubicBezTo>
                  <a:cubicBezTo>
                    <a:pt x="153" y="0"/>
                    <a:pt x="153" y="0"/>
                    <a:pt x="153" y="0"/>
                  </a:cubicBezTo>
                  <a:cubicBezTo>
                    <a:pt x="216" y="0"/>
                    <a:pt x="216" y="0"/>
                    <a:pt x="216" y="0"/>
                  </a:cubicBezTo>
                  <a:lnTo>
                    <a:pt x="149" y="112"/>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10" name="任意多边形: 形状 209"/>
            <p:cNvSpPr/>
            <p:nvPr/>
          </p:nvSpPr>
          <p:spPr bwMode="auto">
            <a:xfrm>
              <a:off x="5370357" y="3684231"/>
              <a:ext cx="190692" cy="178158"/>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211" name="任意多边形: 形状 210"/>
            <p:cNvSpPr/>
            <p:nvPr/>
          </p:nvSpPr>
          <p:spPr bwMode="auto">
            <a:xfrm>
              <a:off x="3214827" y="2777685"/>
              <a:ext cx="190692" cy="188867"/>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grpSp>
      <p:sp>
        <p:nvSpPr>
          <p:cNvPr id="62" name="任意多边形: 形状 207"/>
          <p:cNvSpPr/>
          <p:nvPr/>
        </p:nvSpPr>
        <p:spPr bwMode="auto">
          <a:xfrm>
            <a:off x="5736892" y="1705086"/>
            <a:ext cx="739531" cy="738869"/>
          </a:xfrm>
          <a:custGeom>
            <a:avLst/>
            <a:gdLst>
              <a:gd name="T0" fmla="*/ 84 w 474"/>
              <a:gd name="T1" fmla="*/ 390 h 474"/>
              <a:gd name="T2" fmla="*/ 84 w 474"/>
              <a:gd name="T3" fmla="*/ 84 h 474"/>
              <a:gd name="T4" fmla="*/ 390 w 474"/>
              <a:gd name="T5" fmla="*/ 84 h 474"/>
              <a:gd name="T6" fmla="*/ 390 w 474"/>
              <a:gd name="T7" fmla="*/ 390 h 474"/>
              <a:gd name="T8" fmla="*/ 84 w 474"/>
              <a:gd name="T9" fmla="*/ 390 h 474"/>
            </a:gdLst>
            <a:ahLst/>
            <a:cxnLst>
              <a:cxn ang="0">
                <a:pos x="T0" y="T1"/>
              </a:cxn>
              <a:cxn ang="0">
                <a:pos x="T2" y="T3"/>
              </a:cxn>
              <a:cxn ang="0">
                <a:pos x="T4" y="T5"/>
              </a:cxn>
              <a:cxn ang="0">
                <a:pos x="T6" y="T7"/>
              </a:cxn>
              <a:cxn ang="0">
                <a:pos x="T8" y="T9"/>
              </a:cxn>
            </a:cxnLst>
            <a:rect l="0" t="0" r="r" b="b"/>
            <a:pathLst>
              <a:path w="474" h="474">
                <a:moveTo>
                  <a:pt x="84" y="390"/>
                </a:moveTo>
                <a:cubicBezTo>
                  <a:pt x="0" y="306"/>
                  <a:pt x="0" y="169"/>
                  <a:pt x="84" y="84"/>
                </a:cubicBezTo>
                <a:cubicBezTo>
                  <a:pt x="169" y="0"/>
                  <a:pt x="306" y="0"/>
                  <a:pt x="390" y="84"/>
                </a:cubicBezTo>
                <a:cubicBezTo>
                  <a:pt x="474" y="169"/>
                  <a:pt x="474" y="306"/>
                  <a:pt x="390" y="390"/>
                </a:cubicBezTo>
                <a:cubicBezTo>
                  <a:pt x="306" y="474"/>
                  <a:pt x="169" y="474"/>
                  <a:pt x="84" y="39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58738" cap="flat">
            <a:solidFill>
              <a:schemeClr val="accent5">
                <a:lumMod val="20000"/>
                <a:lumOff val="80000"/>
              </a:schemeClr>
            </a:solidFill>
            <a:prstDash val="solid"/>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
        <p:nvSpPr>
          <p:cNvPr id="63" name="任意多边形: 形状 209"/>
          <p:cNvSpPr/>
          <p:nvPr/>
        </p:nvSpPr>
        <p:spPr bwMode="auto">
          <a:xfrm>
            <a:off x="5968772" y="1966505"/>
            <a:ext cx="254256" cy="237544"/>
          </a:xfrm>
          <a:custGeom>
            <a:avLst/>
            <a:gdLst>
              <a:gd name="connsiteX0" fmla="*/ 159472 w 338138"/>
              <a:gd name="connsiteY0" fmla="*/ 265112 h 315913"/>
              <a:gd name="connsiteX1" fmla="*/ 155575 w 338138"/>
              <a:gd name="connsiteY1" fmla="*/ 269194 h 315913"/>
              <a:gd name="connsiteX2" fmla="*/ 155575 w 338138"/>
              <a:gd name="connsiteY2" fmla="*/ 289605 h 315913"/>
              <a:gd name="connsiteX3" fmla="*/ 158173 w 338138"/>
              <a:gd name="connsiteY3" fmla="*/ 293687 h 315913"/>
              <a:gd name="connsiteX4" fmla="*/ 181553 w 338138"/>
              <a:gd name="connsiteY4" fmla="*/ 293687 h 315913"/>
              <a:gd name="connsiteX5" fmla="*/ 184150 w 338138"/>
              <a:gd name="connsiteY5" fmla="*/ 290966 h 315913"/>
              <a:gd name="connsiteX6" fmla="*/ 184150 w 338138"/>
              <a:gd name="connsiteY6" fmla="*/ 269194 h 315913"/>
              <a:gd name="connsiteX7" fmla="*/ 181553 w 338138"/>
              <a:gd name="connsiteY7" fmla="*/ 265112 h 315913"/>
              <a:gd name="connsiteX8" fmla="*/ 159472 w 338138"/>
              <a:gd name="connsiteY8" fmla="*/ 265112 h 315913"/>
              <a:gd name="connsiteX9" fmla="*/ 169069 w 338138"/>
              <a:gd name="connsiteY9" fmla="*/ 222250 h 315913"/>
              <a:gd name="connsiteX10" fmla="*/ 155575 w 338138"/>
              <a:gd name="connsiteY10" fmla="*/ 235744 h 315913"/>
              <a:gd name="connsiteX11" fmla="*/ 169069 w 338138"/>
              <a:gd name="connsiteY11" fmla="*/ 249238 h 315913"/>
              <a:gd name="connsiteX12" fmla="*/ 182563 w 338138"/>
              <a:gd name="connsiteY12" fmla="*/ 235744 h 315913"/>
              <a:gd name="connsiteX13" fmla="*/ 169069 w 338138"/>
              <a:gd name="connsiteY13" fmla="*/ 222250 h 315913"/>
              <a:gd name="connsiteX14" fmla="*/ 145852 w 338138"/>
              <a:gd name="connsiteY14" fmla="*/ 55033 h 315913"/>
              <a:gd name="connsiteX15" fmla="*/ 157704 w 338138"/>
              <a:gd name="connsiteY15" fmla="*/ 56356 h 315913"/>
              <a:gd name="connsiteX16" fmla="*/ 156388 w 338138"/>
              <a:gd name="connsiteY16" fmla="*/ 68262 h 315913"/>
              <a:gd name="connsiteX17" fmla="*/ 57619 w 338138"/>
              <a:gd name="connsiteY17" fmla="*/ 137054 h 315913"/>
              <a:gd name="connsiteX18" fmla="*/ 53669 w 338138"/>
              <a:gd name="connsiteY18" fmla="*/ 139700 h 315913"/>
              <a:gd name="connsiteX19" fmla="*/ 47084 w 338138"/>
              <a:gd name="connsiteY19" fmla="*/ 135731 h 315913"/>
              <a:gd name="connsiteX20" fmla="*/ 48401 w 338138"/>
              <a:gd name="connsiteY20" fmla="*/ 123825 h 315913"/>
              <a:gd name="connsiteX21" fmla="*/ 145852 w 338138"/>
              <a:gd name="connsiteY21" fmla="*/ 55033 h 315913"/>
              <a:gd name="connsiteX22" fmla="*/ 88577 w 338138"/>
              <a:gd name="connsiteY22" fmla="*/ 47055 h 315913"/>
              <a:gd name="connsiteX23" fmla="*/ 100532 w 338138"/>
              <a:gd name="connsiteY23" fmla="*/ 48358 h 315913"/>
              <a:gd name="connsiteX24" fmla="*/ 99203 w 338138"/>
              <a:gd name="connsiteY24" fmla="*/ 60081 h 315913"/>
              <a:gd name="connsiteX25" fmla="*/ 52712 w 338138"/>
              <a:gd name="connsiteY25" fmla="*/ 92645 h 315913"/>
              <a:gd name="connsiteX26" fmla="*/ 47399 w 338138"/>
              <a:gd name="connsiteY26" fmla="*/ 95250 h 315913"/>
              <a:gd name="connsiteX27" fmla="*/ 40757 w 338138"/>
              <a:gd name="connsiteY27" fmla="*/ 91342 h 315913"/>
              <a:gd name="connsiteX28" fmla="*/ 43414 w 338138"/>
              <a:gd name="connsiteY28" fmla="*/ 79619 h 315913"/>
              <a:gd name="connsiteX29" fmla="*/ 88577 w 338138"/>
              <a:gd name="connsiteY29" fmla="*/ 47055 h 315913"/>
              <a:gd name="connsiteX30" fmla="*/ 35086 w 338138"/>
              <a:gd name="connsiteY30" fmla="*/ 22225 h 315913"/>
              <a:gd name="connsiteX31" fmla="*/ 20637 w 338138"/>
              <a:gd name="connsiteY31" fmla="*/ 35344 h 315913"/>
              <a:gd name="connsiteX32" fmla="*/ 20637 w 338138"/>
              <a:gd name="connsiteY32" fmla="*/ 196707 h 315913"/>
              <a:gd name="connsiteX33" fmla="*/ 35086 w 338138"/>
              <a:gd name="connsiteY33" fmla="*/ 211138 h 315913"/>
              <a:gd name="connsiteX34" fmla="*/ 303051 w 338138"/>
              <a:gd name="connsiteY34" fmla="*/ 211138 h 315913"/>
              <a:gd name="connsiteX35" fmla="*/ 317500 w 338138"/>
              <a:gd name="connsiteY35" fmla="*/ 196707 h 315913"/>
              <a:gd name="connsiteX36" fmla="*/ 317500 w 338138"/>
              <a:gd name="connsiteY36" fmla="*/ 35344 h 315913"/>
              <a:gd name="connsiteX37" fmla="*/ 303051 w 338138"/>
              <a:gd name="connsiteY37" fmla="*/ 22225 h 315913"/>
              <a:gd name="connsiteX38" fmla="*/ 35086 w 338138"/>
              <a:gd name="connsiteY38" fmla="*/ 22225 h 315913"/>
              <a:gd name="connsiteX39" fmla="*/ 14529 w 338138"/>
              <a:gd name="connsiteY39" fmla="*/ 0 h 315913"/>
              <a:gd name="connsiteX40" fmla="*/ 323609 w 338138"/>
              <a:gd name="connsiteY40" fmla="*/ 0 h 315913"/>
              <a:gd name="connsiteX41" fmla="*/ 338138 w 338138"/>
              <a:gd name="connsiteY41" fmla="*/ 13163 h 315913"/>
              <a:gd name="connsiteX42" fmla="*/ 338138 w 338138"/>
              <a:gd name="connsiteY42" fmla="*/ 251414 h 315913"/>
              <a:gd name="connsiteX43" fmla="*/ 323609 w 338138"/>
              <a:gd name="connsiteY43" fmla="*/ 265893 h 315913"/>
              <a:gd name="connsiteX44" fmla="*/ 210016 w 338138"/>
              <a:gd name="connsiteY44" fmla="*/ 265893 h 315913"/>
              <a:gd name="connsiteX45" fmla="*/ 207374 w 338138"/>
              <a:gd name="connsiteY45" fmla="*/ 268526 h 315913"/>
              <a:gd name="connsiteX46" fmla="*/ 207374 w 338138"/>
              <a:gd name="connsiteY46" fmla="*/ 290903 h 315913"/>
              <a:gd name="connsiteX47" fmla="*/ 208695 w 338138"/>
              <a:gd name="connsiteY47" fmla="*/ 293536 h 315913"/>
              <a:gd name="connsiteX48" fmla="*/ 239074 w 338138"/>
              <a:gd name="connsiteY48" fmla="*/ 293536 h 315913"/>
              <a:gd name="connsiteX49" fmla="*/ 250962 w 338138"/>
              <a:gd name="connsiteY49" fmla="*/ 305383 h 315913"/>
              <a:gd name="connsiteX50" fmla="*/ 239074 w 338138"/>
              <a:gd name="connsiteY50" fmla="*/ 315913 h 315913"/>
              <a:gd name="connsiteX51" fmla="*/ 99064 w 338138"/>
              <a:gd name="connsiteY51" fmla="*/ 315913 h 315913"/>
              <a:gd name="connsiteX52" fmla="*/ 87176 w 338138"/>
              <a:gd name="connsiteY52" fmla="*/ 305383 h 315913"/>
              <a:gd name="connsiteX53" fmla="*/ 99064 w 338138"/>
              <a:gd name="connsiteY53" fmla="*/ 293536 h 315913"/>
              <a:gd name="connsiteX54" fmla="*/ 129444 w 338138"/>
              <a:gd name="connsiteY54" fmla="*/ 293536 h 315913"/>
              <a:gd name="connsiteX55" fmla="*/ 130765 w 338138"/>
              <a:gd name="connsiteY55" fmla="*/ 289587 h 315913"/>
              <a:gd name="connsiteX56" fmla="*/ 130765 w 338138"/>
              <a:gd name="connsiteY56" fmla="*/ 268526 h 315913"/>
              <a:gd name="connsiteX57" fmla="*/ 126802 w 338138"/>
              <a:gd name="connsiteY57" fmla="*/ 265893 h 315913"/>
              <a:gd name="connsiteX58" fmla="*/ 14529 w 338138"/>
              <a:gd name="connsiteY58" fmla="*/ 265893 h 315913"/>
              <a:gd name="connsiteX59" fmla="*/ 0 w 338138"/>
              <a:gd name="connsiteY59" fmla="*/ 251414 h 315913"/>
              <a:gd name="connsiteX60" fmla="*/ 0 w 338138"/>
              <a:gd name="connsiteY60" fmla="*/ 13163 h 315913"/>
              <a:gd name="connsiteX61" fmla="*/ 14529 w 338138"/>
              <a:gd name="connsiteY61"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8" h="315913">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75000"/>
                  <a:lumOff val="25000"/>
                </a:schemeClr>
              </a:solidFill>
              <a:latin typeface="微软雅黑" charset="-122"/>
              <a:ea typeface="微软雅黑"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3"/>
          <p:cNvPicPr>
            <a:picLocks noChangeAspect="1"/>
          </p:cNvPicPr>
          <p:nvPr/>
        </p:nvPicPr>
        <p:blipFill>
          <a:blip r:embed="rId2" cstate="print">
            <a:extLst>
              <a:ext uri="{28A0092B-C50C-407E-A947-70E740481C1C}">
                <a14:useLocalDpi xmlns:a14="http://schemas.microsoft.com/office/drawing/2010/main" val="0"/>
              </a:ext>
            </a:extLst>
          </a:blip>
          <a:srcRect t="7861" b="7861"/>
          <a:stretch>
            <a:fillRect/>
          </a:stretch>
        </p:blipFill>
        <p:spPr>
          <a:xfrm>
            <a:off x="26403" y="15333"/>
            <a:ext cx="12138245" cy="6827763"/>
          </a:xfrm>
          <a:prstGeom prst="rect">
            <a:avLst/>
          </a:prstGeom>
        </p:spPr>
      </p:pic>
      <p:pic>
        <p:nvPicPr>
          <p:cNvPr id="21" name="图片占位符 3"/>
          <p:cNvPicPr>
            <a:picLocks noChangeAspect="1"/>
          </p:cNvPicPr>
          <p:nvPr/>
        </p:nvPicPr>
        <p:blipFill rotWithShape="1">
          <a:blip r:embed="rId3" cstate="print">
            <a:extLst>
              <a:ext uri="{28A0092B-C50C-407E-A947-70E740481C1C}">
                <a14:useLocalDpi xmlns:a14="http://schemas.microsoft.com/office/drawing/2010/main" val="0"/>
              </a:ext>
            </a:extLst>
          </a:blip>
          <a:srcRect t="26355" b="32208"/>
          <a:stretch>
            <a:fillRect/>
          </a:stretch>
        </p:blipFill>
        <p:spPr>
          <a:xfrm>
            <a:off x="26403" y="1513648"/>
            <a:ext cx="12138245" cy="3356984"/>
          </a:xfrm>
          <a:prstGeom prst="rect">
            <a:avLst/>
          </a:prstGeom>
        </p:spPr>
      </p:pic>
      <p:grpSp>
        <p:nvGrpSpPr>
          <p:cNvPr id="2" name="组合 21"/>
          <p:cNvGrpSpPr/>
          <p:nvPr/>
        </p:nvGrpSpPr>
        <p:grpSpPr>
          <a:xfrm>
            <a:off x="4488156" y="1556547"/>
            <a:ext cx="3224222" cy="3224222"/>
            <a:chOff x="4481512" y="1571625"/>
            <a:chExt cx="3238500" cy="3238500"/>
          </a:xfrm>
        </p:grpSpPr>
        <p:sp>
          <p:nvSpPr>
            <p:cNvPr id="23" name="椭圆 22"/>
            <p:cNvSpPr/>
            <p:nvPr/>
          </p:nvSpPr>
          <p:spPr>
            <a:xfrm>
              <a:off x="4481512" y="1571625"/>
              <a:ext cx="3238500" cy="32385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3" name="组合 23"/>
            <p:cNvGrpSpPr/>
            <p:nvPr/>
          </p:nvGrpSpPr>
          <p:grpSpPr>
            <a:xfrm>
              <a:off x="5187931" y="2256768"/>
              <a:ext cx="1917040" cy="1983131"/>
              <a:chOff x="5187931" y="2308104"/>
              <a:chExt cx="1917040" cy="1983131"/>
            </a:xfrm>
          </p:grpSpPr>
          <p:sp>
            <p:nvSpPr>
              <p:cNvPr id="25" name="矩形 24"/>
              <p:cNvSpPr/>
              <p:nvPr/>
            </p:nvSpPr>
            <p:spPr>
              <a:xfrm>
                <a:off x="5187931" y="3275712"/>
                <a:ext cx="1917040" cy="1015523"/>
              </a:xfrm>
              <a:prstGeom prst="rect">
                <a:avLst/>
              </a:prstGeom>
            </p:spPr>
            <p:txBody>
              <a:bodyPr wrap="square">
                <a:spAutoFit/>
              </a:bodyPr>
              <a:lstStyle/>
              <a:p>
                <a:pPr algn="ctr"/>
                <a:r>
                  <a:rPr lang="zh-CN" altLang="en-US" sz="1990" spc="221" dirty="0">
                    <a:solidFill>
                      <a:schemeClr val="bg1">
                        <a:lumMod val="85000"/>
                      </a:schemeClr>
                    </a:solidFill>
                    <a:latin typeface="微软雅黑" charset="-122"/>
                    <a:ea typeface="微软雅黑" charset="-122"/>
                  </a:rPr>
                  <a:t>帮助员工</a:t>
                </a:r>
                <a:endParaRPr lang="en-US" altLang="zh-CN" sz="1990" spc="221" dirty="0">
                  <a:solidFill>
                    <a:schemeClr val="bg1">
                      <a:lumMod val="85000"/>
                    </a:schemeClr>
                  </a:solidFill>
                  <a:latin typeface="微软雅黑" charset="-122"/>
                  <a:ea typeface="微软雅黑" charset="-122"/>
                </a:endParaRPr>
              </a:p>
              <a:p>
                <a:pPr algn="ctr"/>
                <a:r>
                  <a:rPr lang="zh-CN" altLang="en-US" sz="1990" spc="221" dirty="0">
                    <a:solidFill>
                      <a:schemeClr val="bg1">
                        <a:lumMod val="85000"/>
                      </a:schemeClr>
                    </a:solidFill>
                    <a:latin typeface="微软雅黑" charset="-122"/>
                    <a:ea typeface="微软雅黑" charset="-122"/>
                  </a:rPr>
                  <a:t>解决问题</a:t>
                </a:r>
                <a:endParaRPr lang="en-US" altLang="zh-CN" sz="1990" spc="221" dirty="0">
                  <a:solidFill>
                    <a:schemeClr val="bg1">
                      <a:lumMod val="85000"/>
                    </a:schemeClr>
                  </a:solidFill>
                  <a:latin typeface="微软雅黑" charset="-122"/>
                  <a:ea typeface="微软雅黑" charset="-122"/>
                </a:endParaRPr>
              </a:p>
              <a:p>
                <a:pPr algn="ctr"/>
                <a:r>
                  <a:rPr lang="zh-CN" altLang="en-US" sz="1990" spc="221" dirty="0">
                    <a:solidFill>
                      <a:schemeClr val="bg1">
                        <a:lumMod val="85000"/>
                      </a:schemeClr>
                    </a:solidFill>
                    <a:latin typeface="微软雅黑" charset="-122"/>
                    <a:ea typeface="微软雅黑" charset="-122"/>
                  </a:rPr>
                  <a:t>聚拢人心</a:t>
                </a:r>
              </a:p>
            </p:txBody>
          </p:sp>
          <p:sp>
            <p:nvSpPr>
              <p:cNvPr id="26" name="矩形 25"/>
              <p:cNvSpPr/>
              <p:nvPr/>
            </p:nvSpPr>
            <p:spPr>
              <a:xfrm>
                <a:off x="5192240" y="2308104"/>
                <a:ext cx="1811752" cy="708702"/>
              </a:xfrm>
              <a:prstGeom prst="rect">
                <a:avLst/>
              </a:prstGeom>
            </p:spPr>
            <p:txBody>
              <a:bodyPr wrap="none">
                <a:spAutoFit/>
              </a:bodyPr>
              <a:lstStyle/>
              <a:p>
                <a:pPr algn="ctr"/>
                <a:r>
                  <a:rPr lang="zh-CN" altLang="en-US" sz="3985" b="1" spc="221" dirty="0">
                    <a:solidFill>
                      <a:schemeClr val="bg1"/>
                    </a:solidFill>
                    <a:latin typeface="微软雅黑" charset="-122"/>
                    <a:ea typeface="微软雅黑" charset="-122"/>
                    <a:cs typeface="PT Sans" pitchFamily="34" charset="0"/>
                  </a:rPr>
                  <a:t>第二讲</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280" y="294005"/>
            <a:ext cx="43743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帮助员工解决问题，聚拢人心</a:t>
            </a:r>
          </a:p>
        </p:txBody>
      </p:sp>
      <p:grpSp>
        <p:nvGrpSpPr>
          <p:cNvPr id="8" name="Group 31"/>
          <p:cNvGrpSpPr/>
          <p:nvPr/>
        </p:nvGrpSpPr>
        <p:grpSpPr>
          <a:xfrm>
            <a:off x="1122750" y="4174975"/>
            <a:ext cx="1666608" cy="1666608"/>
            <a:chOff x="556693" y="4367480"/>
            <a:chExt cx="1666608" cy="1666608"/>
          </a:xfrm>
        </p:grpSpPr>
        <p:sp>
          <p:nvSpPr>
            <p:cNvPr id="9" name="Oval 13"/>
            <p:cNvSpPr/>
            <p:nvPr/>
          </p:nvSpPr>
          <p:spPr>
            <a:xfrm>
              <a:off x="556693" y="4367480"/>
              <a:ext cx="1666608" cy="166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sp>
          <p:nvSpPr>
            <p:cNvPr id="11" name="Oval 2"/>
            <p:cNvSpPr/>
            <p:nvPr/>
          </p:nvSpPr>
          <p:spPr>
            <a:xfrm>
              <a:off x="639429" y="4440691"/>
              <a:ext cx="1522961" cy="1522961"/>
            </a:xfrm>
            <a:prstGeom prst="ellipse">
              <a:avLst/>
            </a:prstGeom>
            <a:solidFill>
              <a:srgbClr val="62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grpSp>
      <p:grpSp>
        <p:nvGrpSpPr>
          <p:cNvPr id="10" name="Group 32"/>
          <p:cNvGrpSpPr/>
          <p:nvPr/>
        </p:nvGrpSpPr>
        <p:grpSpPr>
          <a:xfrm>
            <a:off x="4802121" y="4174975"/>
            <a:ext cx="1666608" cy="1666608"/>
            <a:chOff x="556693" y="4367480"/>
            <a:chExt cx="1666608" cy="1666608"/>
          </a:xfrm>
        </p:grpSpPr>
        <p:sp>
          <p:nvSpPr>
            <p:cNvPr id="13" name="Oval 33"/>
            <p:cNvSpPr/>
            <p:nvPr/>
          </p:nvSpPr>
          <p:spPr>
            <a:xfrm>
              <a:off x="556693" y="4367480"/>
              <a:ext cx="1666608" cy="166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sp>
          <p:nvSpPr>
            <p:cNvPr id="15" name="Oval 35"/>
            <p:cNvSpPr/>
            <p:nvPr/>
          </p:nvSpPr>
          <p:spPr>
            <a:xfrm>
              <a:off x="639429" y="4440691"/>
              <a:ext cx="1522961" cy="1522961"/>
            </a:xfrm>
            <a:prstGeom prst="ellipse">
              <a:avLst/>
            </a:prstGeom>
            <a:solidFill>
              <a:srgbClr val="37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grpSp>
      <p:grpSp>
        <p:nvGrpSpPr>
          <p:cNvPr id="12" name="Group 37"/>
          <p:cNvGrpSpPr/>
          <p:nvPr/>
        </p:nvGrpSpPr>
        <p:grpSpPr>
          <a:xfrm>
            <a:off x="8365378" y="4174975"/>
            <a:ext cx="1666608" cy="1666608"/>
            <a:chOff x="556693" y="4367480"/>
            <a:chExt cx="1666608" cy="1666608"/>
          </a:xfrm>
        </p:grpSpPr>
        <p:sp>
          <p:nvSpPr>
            <p:cNvPr id="17" name="Oval 38"/>
            <p:cNvSpPr/>
            <p:nvPr/>
          </p:nvSpPr>
          <p:spPr>
            <a:xfrm>
              <a:off x="556693" y="4367480"/>
              <a:ext cx="1666608" cy="1666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sp>
          <p:nvSpPr>
            <p:cNvPr id="19" name="Oval 40"/>
            <p:cNvSpPr/>
            <p:nvPr/>
          </p:nvSpPr>
          <p:spPr>
            <a:xfrm>
              <a:off x="639429" y="4440691"/>
              <a:ext cx="1522961" cy="1522961"/>
            </a:xfrm>
            <a:prstGeom prst="ellipse">
              <a:avLst/>
            </a:prstGeom>
            <a:solidFill>
              <a:srgbClr val="76A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微软雅黑" charset="-122"/>
                <a:ea typeface="微软雅黑" charset="-122"/>
              </a:endParaRPr>
            </a:p>
          </p:txBody>
        </p:sp>
      </p:grpSp>
      <p:sp>
        <p:nvSpPr>
          <p:cNvPr id="2" name="Rounded Rectangular Callout 31"/>
          <p:cNvSpPr/>
          <p:nvPr/>
        </p:nvSpPr>
        <p:spPr>
          <a:xfrm>
            <a:off x="963697" y="1534351"/>
            <a:ext cx="3185459" cy="1827153"/>
          </a:xfrm>
          <a:prstGeom prst="wedgeRoundRectCallout">
            <a:avLst>
              <a:gd name="adj1" fmla="val -17986"/>
              <a:gd name="adj2" fmla="val 76964"/>
              <a:gd name="adj3" fmla="val 16667"/>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3000" dirty="0">
                <a:solidFill>
                  <a:prstClr val="white"/>
                </a:solidFill>
                <a:latin typeface="微软雅黑" charset="-122"/>
                <a:ea typeface="微软雅黑" charset="-122"/>
              </a:rPr>
              <a:t>消除员工工作</a:t>
            </a:r>
            <a:endParaRPr lang="en-US" altLang="zh-CN" sz="3000" dirty="0">
              <a:solidFill>
                <a:prstClr val="white"/>
              </a:solidFill>
              <a:latin typeface="微软雅黑" charset="-122"/>
              <a:ea typeface="微软雅黑" charset="-122"/>
            </a:endParaRPr>
          </a:p>
          <a:p>
            <a:pPr algn="ctr">
              <a:lnSpc>
                <a:spcPct val="120000"/>
              </a:lnSpc>
            </a:pPr>
            <a:r>
              <a:rPr lang="zh-CN" altLang="en-US" sz="3000" dirty="0">
                <a:solidFill>
                  <a:prstClr val="white"/>
                </a:solidFill>
                <a:latin typeface="微软雅黑" charset="-122"/>
                <a:ea typeface="微软雅黑" charset="-122"/>
              </a:rPr>
              <a:t>上的恐惧心理</a:t>
            </a:r>
          </a:p>
        </p:txBody>
      </p:sp>
      <p:sp>
        <p:nvSpPr>
          <p:cNvPr id="3" name="Rounded Rectangular Callout 34"/>
          <p:cNvSpPr/>
          <p:nvPr/>
        </p:nvSpPr>
        <p:spPr>
          <a:xfrm>
            <a:off x="4503270" y="1530990"/>
            <a:ext cx="3185459" cy="1827153"/>
          </a:xfrm>
          <a:prstGeom prst="wedgeRoundRectCallout">
            <a:avLst>
              <a:gd name="adj1" fmla="val -17986"/>
              <a:gd name="adj2" fmla="val 76964"/>
              <a:gd name="adj3" fmla="val 16667"/>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3000" dirty="0">
                <a:solidFill>
                  <a:prstClr val="white"/>
                </a:solidFill>
                <a:latin typeface="微软雅黑" charset="-122"/>
                <a:ea typeface="微软雅黑" charset="-122"/>
              </a:rPr>
              <a:t>安慰失意的员工</a:t>
            </a:r>
          </a:p>
        </p:txBody>
      </p:sp>
      <p:sp>
        <p:nvSpPr>
          <p:cNvPr id="4" name="Rounded Rectangular Callout 35"/>
          <p:cNvSpPr/>
          <p:nvPr/>
        </p:nvSpPr>
        <p:spPr>
          <a:xfrm>
            <a:off x="8042843" y="1530990"/>
            <a:ext cx="3185459" cy="1827153"/>
          </a:xfrm>
          <a:prstGeom prst="wedgeRoundRectCallout">
            <a:avLst>
              <a:gd name="adj1" fmla="val -17986"/>
              <a:gd name="adj2" fmla="val 76964"/>
              <a:gd name="adj3" fmla="val 16667"/>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3000" dirty="0">
                <a:solidFill>
                  <a:prstClr val="white"/>
                </a:solidFill>
                <a:latin typeface="微软雅黑" charset="-122"/>
                <a:ea typeface="微软雅黑" charset="-122"/>
              </a:rPr>
              <a:t>增强员工</a:t>
            </a:r>
            <a:endParaRPr lang="en-US" altLang="zh-CN" sz="3000" dirty="0">
              <a:solidFill>
                <a:prstClr val="white"/>
              </a:solidFill>
              <a:latin typeface="微软雅黑" charset="-122"/>
              <a:ea typeface="微软雅黑" charset="-122"/>
            </a:endParaRPr>
          </a:p>
          <a:p>
            <a:pPr algn="ctr">
              <a:lnSpc>
                <a:spcPct val="120000"/>
              </a:lnSpc>
            </a:pPr>
            <a:r>
              <a:rPr lang="zh-CN" altLang="en-US" sz="3000" dirty="0">
                <a:solidFill>
                  <a:prstClr val="white"/>
                </a:solidFill>
                <a:latin typeface="微软雅黑" charset="-122"/>
                <a:ea typeface="微软雅黑" charset="-122"/>
              </a:rPr>
              <a:t>的自信心</a:t>
            </a:r>
          </a:p>
        </p:txBody>
      </p:sp>
      <p:pic>
        <p:nvPicPr>
          <p:cNvPr id="5" name="图片占位符 4"/>
          <p:cNvPicPr>
            <a:picLocks noChangeAspect="1"/>
          </p:cNvPicPr>
          <p:nvPr/>
        </p:nvPicPr>
        <p:blipFill>
          <a:blip r:embed="rId2" cstate="print">
            <a:extLst>
              <a:ext uri="{28A0092B-C50C-407E-A947-70E740481C1C}">
                <a14:useLocalDpi xmlns:a14="http://schemas.microsoft.com/office/drawing/2010/main" val="0"/>
              </a:ext>
            </a:extLst>
          </a:blip>
          <a:srcRect l="13623" r="13623"/>
          <a:stretch>
            <a:fillRect/>
          </a:stretch>
        </p:blipFill>
        <p:spPr>
          <a:xfrm>
            <a:off x="1278231" y="4305336"/>
            <a:ext cx="1378814" cy="1378814"/>
          </a:xfrm>
          <a:prstGeom prst="ellipse">
            <a:avLst/>
          </a:prstGeom>
        </p:spPr>
      </p:pic>
      <p:pic>
        <p:nvPicPr>
          <p:cNvPr id="6" name="图片占位符 5"/>
          <p:cNvPicPr>
            <a:picLocks noChangeAspect="1"/>
          </p:cNvPicPr>
          <p:nvPr/>
        </p:nvPicPr>
        <p:blipFill>
          <a:blip r:embed="rId3" cstate="print">
            <a:extLst>
              <a:ext uri="{28A0092B-C50C-407E-A947-70E740481C1C}">
                <a14:useLocalDpi xmlns:a14="http://schemas.microsoft.com/office/drawing/2010/main" val="0"/>
              </a:ext>
            </a:extLst>
          </a:blip>
          <a:srcRect l="18786" r="18786"/>
          <a:stretch>
            <a:fillRect/>
          </a:stretch>
        </p:blipFill>
        <p:spPr>
          <a:xfrm>
            <a:off x="4957602" y="4305336"/>
            <a:ext cx="1378814" cy="1378814"/>
          </a:xfrm>
          <a:prstGeom prst="ellipse">
            <a:avLst/>
          </a:prstGeom>
        </p:spPr>
      </p:pic>
      <p:pic>
        <p:nvPicPr>
          <p:cNvPr id="7" name="图片占位符 6"/>
          <p:cNvPicPr>
            <a:picLocks noChangeAspect="1"/>
          </p:cNvPicPr>
          <p:nvPr/>
        </p:nvPicPr>
        <p:blipFill>
          <a:blip r:embed="rId4" cstate="print">
            <a:extLst>
              <a:ext uri="{28A0092B-C50C-407E-A947-70E740481C1C}">
                <a14:useLocalDpi xmlns:a14="http://schemas.microsoft.com/office/drawing/2010/main" val="0"/>
              </a:ext>
            </a:extLst>
          </a:blip>
          <a:srcRect l="16667" r="16667"/>
          <a:stretch>
            <a:fillRect/>
          </a:stretch>
        </p:blipFill>
        <p:spPr>
          <a:xfrm>
            <a:off x="8520859" y="4305336"/>
            <a:ext cx="1378814" cy="1378814"/>
          </a:xfrm>
          <a:prstGeom prst="ellipse">
            <a:avLst/>
          </a:prstGeom>
          <a:solidFill>
            <a:srgbClr val="D4A460"/>
          </a:solid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734cdf2056edc0eed750be4e20441a2"/>
          <p:cNvPicPr>
            <a:picLocks noChangeAspect="1"/>
          </p:cNvPicPr>
          <p:nvPr/>
        </p:nvPicPr>
        <p:blipFill>
          <a:blip r:embed="rId2" cstate="print"/>
          <a:stretch>
            <a:fillRect/>
          </a:stretch>
        </p:blipFill>
        <p:spPr>
          <a:xfrm flipH="1">
            <a:off x="6465570" y="-33655"/>
            <a:ext cx="5733415" cy="6869430"/>
          </a:xfrm>
          <a:prstGeom prst="rect">
            <a:avLst/>
          </a:prstGeom>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68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分析型员工的特征及需求</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pPr defTabSz="671830" fontAlgn="base">
              <a:spcBef>
                <a:spcPct val="0"/>
              </a:spcBef>
              <a:spcAft>
                <a:spcPct val="0"/>
              </a:spcAft>
            </a:pPr>
            <a:endPar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p:txBody>
      </p:sp>
      <p:sp>
        <p:nvSpPr>
          <p:cNvPr id="48" name="矩形 47"/>
          <p:cNvSpPr/>
          <p:nvPr/>
        </p:nvSpPr>
        <p:spPr>
          <a:xfrm>
            <a:off x="10643291" y="434637"/>
            <a:ext cx="999490" cy="508000"/>
          </a:xfrm>
          <a:prstGeom prst="rect">
            <a:avLst/>
          </a:prstGeom>
        </p:spPr>
        <p:txBody>
          <a:bodyPr wrap="none">
            <a:spAutoFit/>
          </a:bodyPr>
          <a:lstStyle/>
          <a:p>
            <a:pPr>
              <a:defRPr/>
            </a:pP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l</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g</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p>
        </p:txBody>
      </p:sp>
      <p:grpSp>
        <p:nvGrpSpPr>
          <p:cNvPr id="2" name="组合 2"/>
          <p:cNvGrpSpPr/>
          <p:nvPr/>
        </p:nvGrpSpPr>
        <p:grpSpPr>
          <a:xfrm>
            <a:off x="571049" y="1710467"/>
            <a:ext cx="5012170" cy="471512"/>
            <a:chOff x="5435732" y="1578011"/>
            <a:chExt cx="4256110" cy="422357"/>
          </a:xfrm>
        </p:grpSpPr>
        <p:grpSp>
          <p:nvGrpSpPr>
            <p:cNvPr id="3"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22" name="矩形 21"/>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天生喜欢分析，情感深刻而沉稳，办事仔细而认真</a:t>
              </a:r>
              <a:endParaRPr lang="en-US" altLang="zh-CN" sz="1400" b="1" dirty="0">
                <a:solidFill>
                  <a:schemeClr val="tx1">
                    <a:lumMod val="75000"/>
                    <a:lumOff val="25000"/>
                  </a:schemeClr>
                </a:solidFill>
                <a:latin typeface="微软雅黑" charset="-122"/>
                <a:ea typeface="微软雅黑" charset="-122"/>
              </a:endParaRPr>
            </a:p>
          </p:txBody>
        </p:sp>
      </p:grpSp>
      <p:grpSp>
        <p:nvGrpSpPr>
          <p:cNvPr id="7" name="组合 22"/>
          <p:cNvGrpSpPr/>
          <p:nvPr/>
        </p:nvGrpSpPr>
        <p:grpSpPr>
          <a:xfrm>
            <a:off x="571049" y="2289548"/>
            <a:ext cx="5507022" cy="471513"/>
            <a:chOff x="5435732" y="1578011"/>
            <a:chExt cx="4676316" cy="422357"/>
          </a:xfrm>
        </p:grpSpPr>
        <p:grpSp>
          <p:nvGrpSpPr>
            <p:cNvPr id="11" name="组合 23"/>
            <p:cNvGrpSpPr/>
            <p:nvPr/>
          </p:nvGrpSpPr>
          <p:grpSpPr>
            <a:xfrm>
              <a:off x="5435732" y="1578011"/>
              <a:ext cx="422357" cy="422357"/>
              <a:chOff x="503238" y="1734936"/>
              <a:chExt cx="612620" cy="612620"/>
            </a:xfrm>
          </p:grpSpPr>
          <p:sp>
            <p:nvSpPr>
              <p:cNvPr id="25" name="椭圆 2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3" name="组合 25"/>
              <p:cNvGrpSpPr/>
              <p:nvPr/>
            </p:nvGrpSpPr>
            <p:grpSpPr>
              <a:xfrm>
                <a:off x="650052" y="1881750"/>
                <a:ext cx="318993" cy="318993"/>
                <a:chOff x="13405333" y="-598488"/>
                <a:chExt cx="479425" cy="479425"/>
              </a:xfrm>
              <a:solidFill>
                <a:schemeClr val="bg1"/>
              </a:solidFill>
            </p:grpSpPr>
            <p:sp>
              <p:nvSpPr>
                <p:cNvPr id="2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33" name="矩形 32"/>
            <p:cNvSpPr/>
            <p:nvPr/>
          </p:nvSpPr>
          <p:spPr>
            <a:xfrm>
              <a:off x="5862502" y="1666732"/>
              <a:ext cx="4249546"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不流露自己的情感，面部表情少，说话时手势少，走路速度慢</a:t>
              </a:r>
              <a:endParaRPr lang="en-US" altLang="zh-CN" sz="1400" b="1" dirty="0">
                <a:solidFill>
                  <a:schemeClr val="tx1">
                    <a:lumMod val="75000"/>
                    <a:lumOff val="25000"/>
                  </a:schemeClr>
                </a:solidFill>
                <a:latin typeface="微软雅黑" charset="-122"/>
                <a:ea typeface="微软雅黑" charset="-122"/>
              </a:endParaRPr>
            </a:p>
          </p:txBody>
        </p:sp>
      </p:grpSp>
      <p:grpSp>
        <p:nvGrpSpPr>
          <p:cNvPr id="14" name="组合 33"/>
          <p:cNvGrpSpPr/>
          <p:nvPr/>
        </p:nvGrpSpPr>
        <p:grpSpPr>
          <a:xfrm>
            <a:off x="571049" y="2888756"/>
            <a:ext cx="6658090" cy="471512"/>
            <a:chOff x="5435732" y="1578011"/>
            <a:chExt cx="5653751" cy="422357"/>
          </a:xfrm>
        </p:grpSpPr>
        <p:grpSp>
          <p:nvGrpSpPr>
            <p:cNvPr id="15" name="组合 34"/>
            <p:cNvGrpSpPr/>
            <p:nvPr/>
          </p:nvGrpSpPr>
          <p:grpSpPr>
            <a:xfrm>
              <a:off x="5435732" y="1578011"/>
              <a:ext cx="422357" cy="422357"/>
              <a:chOff x="503238" y="1734936"/>
              <a:chExt cx="612620" cy="612620"/>
            </a:xfrm>
          </p:grpSpPr>
          <p:sp>
            <p:nvSpPr>
              <p:cNvPr id="36" name="椭圆 3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6" name="组合 36"/>
              <p:cNvGrpSpPr/>
              <p:nvPr/>
            </p:nvGrpSpPr>
            <p:grpSpPr>
              <a:xfrm>
                <a:off x="650052" y="1881750"/>
                <a:ext cx="318993" cy="318993"/>
                <a:chOff x="13405333" y="-598488"/>
                <a:chExt cx="479425" cy="479425"/>
              </a:xfrm>
              <a:solidFill>
                <a:schemeClr val="bg1"/>
              </a:solidFill>
            </p:grpSpPr>
            <p:sp>
              <p:nvSpPr>
                <p:cNvPr id="3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44" name="矩形 43"/>
            <p:cNvSpPr/>
            <p:nvPr/>
          </p:nvSpPr>
          <p:spPr>
            <a:xfrm>
              <a:off x="5862502" y="1666734"/>
              <a:ext cx="52269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观察力敏锐，会问许多具体细节方面的问题，考虑周密，办事有序</a:t>
              </a:r>
              <a:endParaRPr lang="en-US" altLang="zh-CN" sz="1400" b="1" dirty="0">
                <a:solidFill>
                  <a:schemeClr val="tx1">
                    <a:lumMod val="75000"/>
                    <a:lumOff val="25000"/>
                  </a:schemeClr>
                </a:solidFill>
                <a:latin typeface="微软雅黑" charset="-122"/>
                <a:ea typeface="微软雅黑" charset="-122"/>
              </a:endParaRPr>
            </a:p>
          </p:txBody>
        </p:sp>
      </p:grpSp>
      <p:grpSp>
        <p:nvGrpSpPr>
          <p:cNvPr id="17" name="组合 44"/>
          <p:cNvGrpSpPr/>
          <p:nvPr/>
        </p:nvGrpSpPr>
        <p:grpSpPr>
          <a:xfrm>
            <a:off x="571049" y="3500107"/>
            <a:ext cx="6270814" cy="471512"/>
            <a:chOff x="5435732" y="1578011"/>
            <a:chExt cx="5324894" cy="422357"/>
          </a:xfrm>
        </p:grpSpPr>
        <p:grpSp>
          <p:nvGrpSpPr>
            <p:cNvPr id="18" name="组合 1"/>
            <p:cNvGrpSpPr/>
            <p:nvPr/>
          </p:nvGrpSpPr>
          <p:grpSpPr>
            <a:xfrm>
              <a:off x="5435732" y="1578011"/>
              <a:ext cx="422357" cy="422357"/>
              <a:chOff x="503238" y="1734936"/>
              <a:chExt cx="612620" cy="612620"/>
            </a:xfrm>
          </p:grpSpPr>
          <p:sp>
            <p:nvSpPr>
              <p:cNvPr id="10" name="椭圆 9"/>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23" name="组合 10"/>
              <p:cNvGrpSpPr/>
              <p:nvPr/>
            </p:nvGrpSpPr>
            <p:grpSpPr>
              <a:xfrm>
                <a:off x="650052" y="1881750"/>
                <a:ext cx="318993" cy="318993"/>
                <a:chOff x="13405333" y="-598488"/>
                <a:chExt cx="479425" cy="479425"/>
              </a:xfrm>
              <a:solidFill>
                <a:schemeClr val="bg1"/>
              </a:solidFill>
            </p:grpSpPr>
            <p:sp>
              <p:nvSpPr>
                <p:cNvPr id="49"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0"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1"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57" name="矩形 56"/>
            <p:cNvSpPr/>
            <p:nvPr/>
          </p:nvSpPr>
          <p:spPr>
            <a:xfrm>
              <a:off x="5862501" y="1666734"/>
              <a:ext cx="489812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沉沦于个人的经验，一般情况下表现为少言寡语或沉默不语</a:t>
              </a:r>
              <a:endParaRPr lang="en-US" altLang="zh-CN" sz="1400" b="1" dirty="0">
                <a:solidFill>
                  <a:schemeClr val="tx1">
                    <a:lumMod val="75000"/>
                    <a:lumOff val="25000"/>
                  </a:schemeClr>
                </a:solidFill>
                <a:latin typeface="微软雅黑" charset="-122"/>
                <a:ea typeface="微软雅黑" charset="-122"/>
              </a:endParaRPr>
            </a:p>
          </p:txBody>
        </p:sp>
      </p:grpSp>
      <p:grpSp>
        <p:nvGrpSpPr>
          <p:cNvPr id="24" name="组合 57"/>
          <p:cNvGrpSpPr/>
          <p:nvPr/>
        </p:nvGrpSpPr>
        <p:grpSpPr>
          <a:xfrm>
            <a:off x="581807" y="4062023"/>
            <a:ext cx="4377470" cy="471513"/>
            <a:chOff x="5435732" y="1578011"/>
            <a:chExt cx="3717151" cy="422357"/>
          </a:xfrm>
        </p:grpSpPr>
        <p:grpSp>
          <p:nvGrpSpPr>
            <p:cNvPr id="26" name="组合 60"/>
            <p:cNvGrpSpPr/>
            <p:nvPr/>
          </p:nvGrpSpPr>
          <p:grpSpPr>
            <a:xfrm>
              <a:off x="5435732" y="1578011"/>
              <a:ext cx="422357" cy="422357"/>
              <a:chOff x="503238" y="1734936"/>
              <a:chExt cx="612620" cy="612620"/>
            </a:xfrm>
          </p:grpSpPr>
          <p:sp>
            <p:nvSpPr>
              <p:cNvPr id="62" name="椭圆 61"/>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34" name="组合 62"/>
              <p:cNvGrpSpPr/>
              <p:nvPr/>
            </p:nvGrpSpPr>
            <p:grpSpPr>
              <a:xfrm>
                <a:off x="650052" y="1881750"/>
                <a:ext cx="318993" cy="318993"/>
                <a:chOff x="13405333" y="-598488"/>
                <a:chExt cx="479425" cy="479425"/>
              </a:xfrm>
              <a:solidFill>
                <a:schemeClr val="bg1"/>
              </a:solidFill>
            </p:grpSpPr>
            <p:sp>
              <p:nvSpPr>
                <p:cNvPr id="6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7"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8"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0" name="矩形 69"/>
            <p:cNvSpPr/>
            <p:nvPr/>
          </p:nvSpPr>
          <p:spPr>
            <a:xfrm>
              <a:off x="5862502" y="1666732"/>
              <a:ext cx="32903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事事喜欢准确完美，喜欢条理框框</a:t>
              </a:r>
              <a:endParaRPr lang="en-US" altLang="zh-CN" sz="1400" b="1" dirty="0">
                <a:solidFill>
                  <a:schemeClr val="tx1">
                    <a:lumMod val="75000"/>
                    <a:lumOff val="25000"/>
                  </a:schemeClr>
                </a:solidFill>
                <a:latin typeface="微软雅黑" charset="-122"/>
                <a:ea typeface="微软雅黑" charset="-122"/>
              </a:endParaRPr>
            </a:p>
          </p:txBody>
        </p:sp>
      </p:grpSp>
      <p:grpSp>
        <p:nvGrpSpPr>
          <p:cNvPr id="35" name="组合 70"/>
          <p:cNvGrpSpPr/>
          <p:nvPr/>
        </p:nvGrpSpPr>
        <p:grpSpPr>
          <a:xfrm>
            <a:off x="581807" y="4650460"/>
            <a:ext cx="4377470" cy="471513"/>
            <a:chOff x="5435732" y="1578011"/>
            <a:chExt cx="3717151" cy="422357"/>
          </a:xfrm>
        </p:grpSpPr>
        <p:grpSp>
          <p:nvGrpSpPr>
            <p:cNvPr id="37" name="组合 71"/>
            <p:cNvGrpSpPr/>
            <p:nvPr/>
          </p:nvGrpSpPr>
          <p:grpSpPr>
            <a:xfrm>
              <a:off x="5435732" y="1578011"/>
              <a:ext cx="422357" cy="422357"/>
              <a:chOff x="503238" y="1734936"/>
              <a:chExt cx="612620" cy="612620"/>
            </a:xfrm>
          </p:grpSpPr>
          <p:sp>
            <p:nvSpPr>
              <p:cNvPr id="73" name="椭圆 72"/>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5" name="组合 73"/>
              <p:cNvGrpSpPr/>
              <p:nvPr/>
            </p:nvGrpSpPr>
            <p:grpSpPr>
              <a:xfrm>
                <a:off x="650052" y="1881750"/>
                <a:ext cx="318993" cy="318993"/>
                <a:chOff x="13405333" y="-598488"/>
                <a:chExt cx="479425" cy="479425"/>
              </a:xfrm>
              <a:solidFill>
                <a:schemeClr val="bg1"/>
              </a:solidFill>
            </p:grpSpPr>
            <p:sp>
              <p:nvSpPr>
                <p:cNvPr id="7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79"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0"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81" name="矩形 80"/>
            <p:cNvSpPr/>
            <p:nvPr/>
          </p:nvSpPr>
          <p:spPr>
            <a:xfrm>
              <a:off x="5862502" y="1666732"/>
              <a:ext cx="32903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对日常琐事不感情绪，但衣着讲究，正规</a:t>
              </a:r>
              <a:endParaRPr lang="en-US" altLang="zh-CN" sz="1400" b="1" dirty="0">
                <a:solidFill>
                  <a:schemeClr val="tx1">
                    <a:lumMod val="75000"/>
                    <a:lumOff val="25000"/>
                  </a:schemeClr>
                </a:solidFill>
                <a:latin typeface="微软雅黑" charset="-122"/>
                <a:ea typeface="微软雅黑" charset="-122"/>
              </a:endParaRPr>
            </a:p>
          </p:txBody>
        </p:sp>
      </p:grpSp>
      <p:grpSp>
        <p:nvGrpSpPr>
          <p:cNvPr id="52" name="组合 81"/>
          <p:cNvGrpSpPr/>
          <p:nvPr/>
        </p:nvGrpSpPr>
        <p:grpSpPr>
          <a:xfrm>
            <a:off x="592565" y="5240318"/>
            <a:ext cx="5571566" cy="471512"/>
            <a:chOff x="5435732" y="1578011"/>
            <a:chExt cx="4731124" cy="422357"/>
          </a:xfrm>
        </p:grpSpPr>
        <p:grpSp>
          <p:nvGrpSpPr>
            <p:cNvPr id="56" name="组合 82"/>
            <p:cNvGrpSpPr/>
            <p:nvPr/>
          </p:nvGrpSpPr>
          <p:grpSpPr>
            <a:xfrm>
              <a:off x="5435732" y="1578011"/>
              <a:ext cx="422357" cy="422357"/>
              <a:chOff x="503238" y="1734936"/>
              <a:chExt cx="612620" cy="612620"/>
            </a:xfrm>
          </p:grpSpPr>
          <p:sp>
            <p:nvSpPr>
              <p:cNvPr id="84" name="椭圆 8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58" name="组合 84"/>
              <p:cNvGrpSpPr/>
              <p:nvPr/>
            </p:nvGrpSpPr>
            <p:grpSpPr>
              <a:xfrm>
                <a:off x="650052" y="1881750"/>
                <a:ext cx="318993" cy="318993"/>
                <a:chOff x="13405333" y="-598488"/>
                <a:chExt cx="479425" cy="479425"/>
              </a:xfrm>
              <a:solidFill>
                <a:schemeClr val="bg1"/>
              </a:solidFill>
            </p:grpSpPr>
            <p:sp>
              <p:nvSpPr>
                <p:cNvPr id="8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8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2" name="矩形 91"/>
            <p:cNvSpPr/>
            <p:nvPr/>
          </p:nvSpPr>
          <p:spPr>
            <a:xfrm>
              <a:off x="5862501" y="1666734"/>
              <a:ext cx="430435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对于决策非常谨慎，过分依赖材料，数据，工作较慢</a:t>
              </a:r>
              <a:endParaRPr lang="en-US" altLang="zh-CN" sz="1400" b="1" dirty="0">
                <a:solidFill>
                  <a:schemeClr val="tx1">
                    <a:lumMod val="75000"/>
                    <a:lumOff val="25000"/>
                  </a:schemeClr>
                </a:solidFill>
                <a:latin typeface="微软雅黑" charset="-122"/>
                <a:ea typeface="微软雅黑" charset="-122"/>
              </a:endParaRPr>
            </a:p>
          </p:txBody>
        </p:sp>
      </p:grpSp>
      <p:grpSp>
        <p:nvGrpSpPr>
          <p:cNvPr id="83" name="组合 2"/>
          <p:cNvGrpSpPr/>
          <p:nvPr/>
        </p:nvGrpSpPr>
        <p:grpSpPr>
          <a:xfrm>
            <a:off x="603323" y="5837856"/>
            <a:ext cx="5012170" cy="471512"/>
            <a:chOff x="5435732" y="1578011"/>
            <a:chExt cx="4256110" cy="422357"/>
          </a:xfrm>
        </p:grpSpPr>
        <p:grpSp>
          <p:nvGrpSpPr>
            <p:cNvPr id="85" name="组合 3"/>
            <p:cNvGrpSpPr/>
            <p:nvPr/>
          </p:nvGrpSpPr>
          <p:grpSpPr>
            <a:xfrm>
              <a:off x="5435732" y="1578011"/>
              <a:ext cx="422357" cy="422357"/>
              <a:chOff x="503238" y="1734936"/>
              <a:chExt cx="612620" cy="612620"/>
            </a:xfrm>
          </p:grpSpPr>
          <p:sp>
            <p:nvSpPr>
              <p:cNvPr id="94" name="椭圆 93"/>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95" name="组合 94"/>
              <p:cNvGrpSpPr/>
              <p:nvPr/>
            </p:nvGrpSpPr>
            <p:grpSpPr>
              <a:xfrm>
                <a:off x="650052" y="1881750"/>
                <a:ext cx="318993" cy="318993"/>
                <a:chOff x="13405333" y="-598488"/>
                <a:chExt cx="479425" cy="479425"/>
              </a:xfrm>
              <a:solidFill>
                <a:schemeClr val="bg1"/>
              </a:solidFill>
            </p:grpSpPr>
            <p:sp>
              <p:nvSpPr>
                <p:cNvPr id="96"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7"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8"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0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93" name="矩形 92"/>
            <p:cNvSpPr/>
            <p:nvPr/>
          </p:nvSpPr>
          <p:spPr>
            <a:xfrm>
              <a:off x="5862502" y="1666734"/>
              <a:ext cx="3829340"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在提出决策和要求时，或阐述一种观点时，喜欢兜圈子</a:t>
              </a:r>
              <a:endParaRPr lang="en-US" altLang="zh-CN" sz="1400" b="1" dirty="0">
                <a:solidFill>
                  <a:schemeClr val="tx1">
                    <a:lumMod val="75000"/>
                    <a:lumOff val="25000"/>
                  </a:schemeClr>
                </a:solidFill>
                <a:latin typeface="微软雅黑" charset="-122"/>
                <a:ea typeface="微软雅黑" charset="-122"/>
              </a:endParaRPr>
            </a:p>
          </p:txBody>
        </p:sp>
      </p:grpSp>
      <p:sp>
        <p:nvSpPr>
          <p:cNvPr id="102" name="TextBox 101"/>
          <p:cNvSpPr txBox="1"/>
          <p:nvPr/>
        </p:nvSpPr>
        <p:spPr>
          <a:xfrm>
            <a:off x="871377" y="1108037"/>
            <a:ext cx="5056094"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分析型员工是一类喜欢思考问题的员工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par>
                                <p:cTn id="25" presetID="22" presetClass="entr" presetSubtype="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up)">
                                      <p:cBhvr>
                                        <p:cTn id="3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4363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提高员工对团队的归属感</a:t>
            </a:r>
          </a:p>
        </p:txBody>
      </p:sp>
      <p:grpSp>
        <p:nvGrpSpPr>
          <p:cNvPr id="3" name="组合 51"/>
          <p:cNvGrpSpPr/>
          <p:nvPr/>
        </p:nvGrpSpPr>
        <p:grpSpPr>
          <a:xfrm>
            <a:off x="5003971" y="1802002"/>
            <a:ext cx="3133738" cy="1001800"/>
            <a:chOff x="4942376" y="1802002"/>
            <a:chExt cx="3133738" cy="1001800"/>
          </a:xfrm>
        </p:grpSpPr>
        <p:sp>
          <p:nvSpPr>
            <p:cNvPr id="2" name="矩形 1"/>
            <p:cNvSpPr/>
            <p:nvPr/>
          </p:nvSpPr>
          <p:spPr>
            <a:xfrm>
              <a:off x="4942376" y="243447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浪费培训资源</a:t>
              </a:r>
            </a:p>
          </p:txBody>
        </p:sp>
        <p:grpSp>
          <p:nvGrpSpPr>
            <p:cNvPr id="4" name="组合 2"/>
            <p:cNvGrpSpPr/>
            <p:nvPr/>
          </p:nvGrpSpPr>
          <p:grpSpPr>
            <a:xfrm>
              <a:off x="4987229" y="1802002"/>
              <a:ext cx="2464390" cy="561182"/>
              <a:chOff x="5435732" y="1578011"/>
              <a:chExt cx="1854752" cy="422357"/>
            </a:xfrm>
          </p:grpSpPr>
          <p:grpSp>
            <p:nvGrpSpPr>
              <p:cNvPr id="7"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16"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1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sp>
            <p:nvSpPr>
              <p:cNvPr id="5" name="矩形 4"/>
              <p:cNvSpPr/>
              <p:nvPr/>
            </p:nvSpPr>
            <p:spPr>
              <a:xfrm>
                <a:off x="5862633" y="1665983"/>
                <a:ext cx="1427851" cy="27719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01</a:t>
                </a:r>
              </a:p>
            </p:txBody>
          </p:sp>
        </p:grpSp>
      </p:grpSp>
      <p:grpSp>
        <p:nvGrpSpPr>
          <p:cNvPr id="18" name="组合 52"/>
          <p:cNvGrpSpPr/>
          <p:nvPr/>
        </p:nvGrpSpPr>
        <p:grpSpPr>
          <a:xfrm>
            <a:off x="8137835" y="1802002"/>
            <a:ext cx="3133738" cy="1363245"/>
            <a:chOff x="8335955" y="1802002"/>
            <a:chExt cx="3133738" cy="1363245"/>
          </a:xfrm>
        </p:grpSpPr>
        <p:sp>
          <p:nvSpPr>
            <p:cNvPr id="14" name="矩形 13"/>
            <p:cNvSpPr/>
            <p:nvPr/>
          </p:nvSpPr>
          <p:spPr>
            <a:xfrm>
              <a:off x="8335955" y="2434470"/>
              <a:ext cx="3133738" cy="730777"/>
            </a:xfrm>
            <a:prstGeom prst="rect">
              <a:avLst/>
            </a:prstGeom>
          </p:spPr>
          <p:txBody>
            <a:bodyPr wrap="square">
              <a:spAutoFit/>
            </a:bodyPr>
            <a:lstStyle/>
            <a:p>
              <a:pPr>
                <a:lnSpc>
                  <a:spcPts val="2560"/>
                </a:lnSpc>
              </a:pPr>
              <a:r>
                <a:rPr lang="zh-CN" altLang="en-US" b="1" dirty="0">
                  <a:solidFill>
                    <a:schemeClr val="tx1">
                      <a:lumMod val="75000"/>
                      <a:lumOff val="25000"/>
                    </a:schemeClr>
                  </a:solidFill>
                  <a:latin typeface="微软雅黑" charset="-122"/>
                  <a:ea typeface="微软雅黑" charset="-122"/>
                </a:rPr>
                <a:t>员工适应需要一定</a:t>
              </a:r>
              <a:endParaRPr lang="en-US" altLang="zh-CN" b="1" dirty="0">
                <a:solidFill>
                  <a:schemeClr val="tx1">
                    <a:lumMod val="75000"/>
                    <a:lumOff val="25000"/>
                  </a:schemeClr>
                </a:solidFill>
                <a:latin typeface="微软雅黑" charset="-122"/>
                <a:ea typeface="微软雅黑" charset="-122"/>
              </a:endParaRPr>
            </a:p>
            <a:p>
              <a:pPr>
                <a:lnSpc>
                  <a:spcPts val="2560"/>
                </a:lnSpc>
              </a:pPr>
              <a:r>
                <a:rPr lang="zh-CN" altLang="en-US" b="1" dirty="0">
                  <a:solidFill>
                    <a:schemeClr val="tx1">
                      <a:lumMod val="75000"/>
                      <a:lumOff val="25000"/>
                    </a:schemeClr>
                  </a:solidFill>
                  <a:latin typeface="微软雅黑" charset="-122"/>
                  <a:ea typeface="微软雅黑" charset="-122"/>
                </a:rPr>
                <a:t>时间造成效率偏低</a:t>
              </a:r>
            </a:p>
          </p:txBody>
        </p:sp>
        <p:sp>
          <p:nvSpPr>
            <p:cNvPr id="15" name="矩形 14"/>
            <p:cNvSpPr/>
            <p:nvPr/>
          </p:nvSpPr>
          <p:spPr>
            <a:xfrm>
              <a:off x="8948027" y="1918890"/>
              <a:ext cx="1897171" cy="36830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02</a:t>
              </a:r>
            </a:p>
          </p:txBody>
        </p:sp>
        <p:grpSp>
          <p:nvGrpSpPr>
            <p:cNvPr id="31" name="组合 15"/>
            <p:cNvGrpSpPr/>
            <p:nvPr/>
          </p:nvGrpSpPr>
          <p:grpSpPr>
            <a:xfrm>
              <a:off x="8380808" y="1802002"/>
              <a:ext cx="561182" cy="561182"/>
              <a:chOff x="8469135" y="1590622"/>
              <a:chExt cx="561182" cy="561182"/>
            </a:xfrm>
          </p:grpSpPr>
          <p:sp>
            <p:nvSpPr>
              <p:cNvPr id="17" name="椭圆 16"/>
              <p:cNvSpPr/>
              <p:nvPr/>
            </p:nvSpPr>
            <p:spPr>
              <a:xfrm>
                <a:off x="8469135" y="1590622"/>
                <a:ext cx="561182" cy="561182"/>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33" name="组合 17"/>
              <p:cNvGrpSpPr/>
              <p:nvPr/>
            </p:nvGrpSpPr>
            <p:grpSpPr>
              <a:xfrm>
                <a:off x="8603619" y="1779293"/>
                <a:ext cx="292209" cy="201257"/>
                <a:chOff x="9641770" y="1952307"/>
                <a:chExt cx="219923" cy="151470"/>
              </a:xfrm>
            </p:grpSpPr>
            <p:sp>
              <p:nvSpPr>
                <p:cNvPr id="1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28"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grpSp>
      <p:grpSp>
        <p:nvGrpSpPr>
          <p:cNvPr id="42" name="组合 54"/>
          <p:cNvGrpSpPr/>
          <p:nvPr/>
        </p:nvGrpSpPr>
        <p:grpSpPr>
          <a:xfrm>
            <a:off x="5003971" y="4177242"/>
            <a:ext cx="3133738" cy="1001800"/>
            <a:chOff x="4942376" y="4177242"/>
            <a:chExt cx="3133738" cy="1001800"/>
          </a:xfrm>
        </p:grpSpPr>
        <p:sp>
          <p:nvSpPr>
            <p:cNvPr id="29" name="矩形 28"/>
            <p:cNvSpPr/>
            <p:nvPr/>
          </p:nvSpPr>
          <p:spPr>
            <a:xfrm>
              <a:off x="4942376" y="4809710"/>
              <a:ext cx="3133738" cy="369332"/>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对公司信誉有质疑</a:t>
              </a:r>
            </a:p>
          </p:txBody>
        </p:sp>
        <p:sp>
          <p:nvSpPr>
            <p:cNvPr id="30" name="矩形 29"/>
            <p:cNvSpPr/>
            <p:nvPr/>
          </p:nvSpPr>
          <p:spPr>
            <a:xfrm>
              <a:off x="5554448" y="4294130"/>
              <a:ext cx="1897171" cy="36830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03</a:t>
              </a:r>
            </a:p>
          </p:txBody>
        </p:sp>
        <p:grpSp>
          <p:nvGrpSpPr>
            <p:cNvPr id="45" name="组合 30"/>
            <p:cNvGrpSpPr/>
            <p:nvPr/>
          </p:nvGrpSpPr>
          <p:grpSpPr>
            <a:xfrm>
              <a:off x="4987229" y="4177242"/>
              <a:ext cx="561182" cy="561182"/>
              <a:chOff x="5075556" y="3735768"/>
              <a:chExt cx="561182" cy="561182"/>
            </a:xfrm>
          </p:grpSpPr>
          <p:sp>
            <p:nvSpPr>
              <p:cNvPr id="32" name="椭圆 31"/>
              <p:cNvSpPr/>
              <p:nvPr/>
            </p:nvSpPr>
            <p:spPr>
              <a:xfrm>
                <a:off x="5075556" y="3735768"/>
                <a:ext cx="561182" cy="561182"/>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50" name="组合 32"/>
              <p:cNvGrpSpPr/>
              <p:nvPr/>
            </p:nvGrpSpPr>
            <p:grpSpPr>
              <a:xfrm>
                <a:off x="5210977" y="3873554"/>
                <a:ext cx="290337" cy="285609"/>
                <a:chOff x="14627708" y="5551488"/>
                <a:chExt cx="487362" cy="479425"/>
              </a:xfrm>
              <a:solidFill>
                <a:schemeClr val="bg1"/>
              </a:solidFill>
            </p:grpSpPr>
            <p:sp>
              <p:nvSpPr>
                <p:cNvPr id="34"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5"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6"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7"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8"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39"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40"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41"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grpSp>
      <p:grpSp>
        <p:nvGrpSpPr>
          <p:cNvPr id="52" name="组合 41"/>
          <p:cNvGrpSpPr/>
          <p:nvPr/>
        </p:nvGrpSpPr>
        <p:grpSpPr>
          <a:xfrm>
            <a:off x="8137835" y="4177242"/>
            <a:ext cx="3133738" cy="1278799"/>
            <a:chOff x="8335955" y="4177242"/>
            <a:chExt cx="3133738" cy="1278799"/>
          </a:xfrm>
        </p:grpSpPr>
        <p:sp>
          <p:nvSpPr>
            <p:cNvPr id="43" name="矩形 42"/>
            <p:cNvSpPr/>
            <p:nvPr/>
          </p:nvSpPr>
          <p:spPr>
            <a:xfrm>
              <a:off x="8335955" y="4809710"/>
              <a:ext cx="3133738" cy="646331"/>
            </a:xfrm>
            <a:prstGeom prst="rect">
              <a:avLst/>
            </a:prstGeom>
          </p:spPr>
          <p:txBody>
            <a:bodyPr wrap="square">
              <a:spAutoFit/>
            </a:bodyPr>
            <a:lstStyle/>
            <a:p>
              <a:r>
                <a:rPr lang="zh-CN" altLang="en-US" b="1" dirty="0">
                  <a:solidFill>
                    <a:schemeClr val="tx1">
                      <a:lumMod val="75000"/>
                      <a:lumOff val="25000"/>
                    </a:schemeClr>
                  </a:solidFill>
                  <a:latin typeface="微软雅黑" charset="-122"/>
                  <a:ea typeface="微软雅黑" charset="-122"/>
                </a:rPr>
                <a:t>对直接管理者的</a:t>
              </a:r>
              <a:endParaRPr lang="en-US" altLang="zh-CN" b="1" dirty="0">
                <a:solidFill>
                  <a:schemeClr val="tx1">
                    <a:lumMod val="75000"/>
                    <a:lumOff val="25000"/>
                  </a:schemeClr>
                </a:solidFill>
                <a:latin typeface="微软雅黑" charset="-122"/>
                <a:ea typeface="微软雅黑" charset="-122"/>
              </a:endParaRPr>
            </a:p>
            <a:p>
              <a:r>
                <a:rPr lang="zh-CN" altLang="en-US" b="1" dirty="0">
                  <a:solidFill>
                    <a:schemeClr val="tx1">
                      <a:lumMod val="75000"/>
                      <a:lumOff val="25000"/>
                    </a:schemeClr>
                  </a:solidFill>
                  <a:latin typeface="微软雅黑" charset="-122"/>
                  <a:ea typeface="微软雅黑" charset="-122"/>
                </a:rPr>
                <a:t>管理才能有质疑</a:t>
              </a:r>
            </a:p>
          </p:txBody>
        </p:sp>
        <p:sp>
          <p:nvSpPr>
            <p:cNvPr id="44" name="矩形 43"/>
            <p:cNvSpPr/>
            <p:nvPr/>
          </p:nvSpPr>
          <p:spPr>
            <a:xfrm>
              <a:off x="8948027" y="4294130"/>
              <a:ext cx="1897171" cy="368300"/>
            </a:xfrm>
            <a:prstGeom prst="rect">
              <a:avLst/>
            </a:prstGeom>
          </p:spPr>
          <p:txBody>
            <a:bodyPr wrap="square" anchor="ctr">
              <a:spAutoFit/>
            </a:bodyPr>
            <a:lstStyle/>
            <a:p>
              <a:r>
                <a:rPr lang="en-US" altLang="zh-CN" b="1" dirty="0">
                  <a:solidFill>
                    <a:schemeClr val="tx1">
                      <a:lumMod val="75000"/>
                      <a:lumOff val="25000"/>
                    </a:schemeClr>
                  </a:solidFill>
                  <a:latin typeface="微软雅黑" charset="-122"/>
                  <a:ea typeface="微软雅黑" charset="-122"/>
                </a:rPr>
                <a:t>04</a:t>
              </a:r>
            </a:p>
          </p:txBody>
        </p:sp>
        <p:grpSp>
          <p:nvGrpSpPr>
            <p:cNvPr id="53" name="组合 44"/>
            <p:cNvGrpSpPr/>
            <p:nvPr/>
          </p:nvGrpSpPr>
          <p:grpSpPr>
            <a:xfrm>
              <a:off x="8380808" y="4177242"/>
              <a:ext cx="561182" cy="561182"/>
              <a:chOff x="8469135" y="3735768"/>
              <a:chExt cx="561182" cy="561182"/>
            </a:xfrm>
          </p:grpSpPr>
          <p:sp>
            <p:nvSpPr>
              <p:cNvPr id="49" name="椭圆 48"/>
              <p:cNvSpPr/>
              <p:nvPr/>
            </p:nvSpPr>
            <p:spPr>
              <a:xfrm>
                <a:off x="8469135" y="3735768"/>
                <a:ext cx="561182" cy="561182"/>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nvGrpSpPr>
              <p:cNvPr id="55" name="组合 49"/>
              <p:cNvGrpSpPr/>
              <p:nvPr/>
            </p:nvGrpSpPr>
            <p:grpSpPr>
              <a:xfrm>
                <a:off x="8621844" y="3874607"/>
                <a:ext cx="282534" cy="283503"/>
                <a:chOff x="13416445" y="3094038"/>
                <a:chExt cx="463550" cy="465138"/>
              </a:xfrm>
              <a:solidFill>
                <a:schemeClr val="bg1"/>
              </a:solidFill>
            </p:grpSpPr>
            <p:sp>
              <p:nvSpPr>
                <p:cNvPr id="51"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54"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56"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sp>
              <p:nvSpPr>
                <p:cNvPr id="57"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charset="-122"/>
                    <a:ea typeface="微软雅黑" charset="-122"/>
                  </a:endParaRPr>
                </a:p>
              </p:txBody>
            </p:sp>
          </p:grpSp>
        </p:grpSp>
      </p:grpSp>
      <p:pic>
        <p:nvPicPr>
          <p:cNvPr id="58" name="图片 57" descr="2d1fe32ef87af934f9b58811d5b4f269"/>
          <p:cNvPicPr>
            <a:picLocks noChangeAspect="1"/>
          </p:cNvPicPr>
          <p:nvPr/>
        </p:nvPicPr>
        <p:blipFill>
          <a:blip r:embed="rId2" cstate="print"/>
          <a:stretch>
            <a:fillRect/>
          </a:stretch>
        </p:blipFill>
        <p:spPr>
          <a:xfrm>
            <a:off x="1061085" y="1424305"/>
            <a:ext cx="3163570" cy="4850765"/>
          </a:xfrm>
          <a:prstGeom prst="rect">
            <a:avLst/>
          </a:prstGeom>
          <a:effectLst>
            <a:outerShdw blurRad="50800" dist="38100" dir="2700000" algn="tl" rotWithShape="0">
              <a:prstClr val="black">
                <a:alpha val="40000"/>
              </a:prstClr>
            </a:outerShdw>
          </a:effectLst>
        </p:spPr>
      </p:pic>
      <p:sp>
        <p:nvSpPr>
          <p:cNvPr id="60" name="TextBox 59"/>
          <p:cNvSpPr txBox="1"/>
          <p:nvPr/>
        </p:nvSpPr>
        <p:spPr>
          <a:xfrm>
            <a:off x="221657" y="863613"/>
            <a:ext cx="2366675"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员工缺乏归属感的危害</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4062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新员工流失的防范措施</a:t>
            </a:r>
          </a:p>
        </p:txBody>
      </p:sp>
      <p:sp>
        <p:nvSpPr>
          <p:cNvPr id="2" name="Freeform 6"/>
          <p:cNvSpPr/>
          <p:nvPr/>
        </p:nvSpPr>
        <p:spPr bwMode="auto">
          <a:xfrm>
            <a:off x="6766503" y="2738984"/>
            <a:ext cx="1376363"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3" name="Freeform 7"/>
          <p:cNvSpPr/>
          <p:nvPr/>
        </p:nvSpPr>
        <p:spPr bwMode="auto">
          <a:xfrm>
            <a:off x="3912178" y="2738984"/>
            <a:ext cx="1374775"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49" name="Freeform 8"/>
          <p:cNvSpPr/>
          <p:nvPr/>
        </p:nvSpPr>
        <p:spPr bwMode="auto">
          <a:xfrm>
            <a:off x="4624966" y="1499146"/>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0" name="Freeform 9"/>
          <p:cNvSpPr/>
          <p:nvPr/>
        </p:nvSpPr>
        <p:spPr bwMode="auto">
          <a:xfrm>
            <a:off x="6055303" y="1499146"/>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1" name="Freeform 10"/>
          <p:cNvSpPr/>
          <p:nvPr/>
        </p:nvSpPr>
        <p:spPr bwMode="auto">
          <a:xfrm>
            <a:off x="4624966" y="3970884"/>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2" name="Freeform 11"/>
          <p:cNvSpPr/>
          <p:nvPr/>
        </p:nvSpPr>
        <p:spPr bwMode="auto">
          <a:xfrm>
            <a:off x="6055303" y="3970884"/>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5" name="文本框 4"/>
          <p:cNvSpPr txBox="1"/>
          <p:nvPr/>
        </p:nvSpPr>
        <p:spPr>
          <a:xfrm>
            <a:off x="6304108" y="2109024"/>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树威信</a:t>
            </a:r>
          </a:p>
        </p:txBody>
      </p:sp>
      <p:sp>
        <p:nvSpPr>
          <p:cNvPr id="4" name="文本框 3"/>
          <p:cNvSpPr txBox="1"/>
          <p:nvPr/>
        </p:nvSpPr>
        <p:spPr>
          <a:xfrm>
            <a:off x="7016102" y="3350296"/>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创佳绩</a:t>
            </a:r>
          </a:p>
        </p:txBody>
      </p:sp>
      <p:sp>
        <p:nvSpPr>
          <p:cNvPr id="6" name="文本框 5"/>
          <p:cNvSpPr txBox="1"/>
          <p:nvPr/>
        </p:nvSpPr>
        <p:spPr>
          <a:xfrm>
            <a:off x="6198825" y="4628875"/>
            <a:ext cx="1107996"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信守承诺</a:t>
            </a:r>
          </a:p>
        </p:txBody>
      </p:sp>
      <p:sp>
        <p:nvSpPr>
          <p:cNvPr id="61" name="文本框 60"/>
          <p:cNvSpPr txBox="1"/>
          <p:nvPr/>
        </p:nvSpPr>
        <p:spPr>
          <a:xfrm>
            <a:off x="4768288" y="4628875"/>
            <a:ext cx="1107996"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审视自我</a:t>
            </a:r>
          </a:p>
        </p:txBody>
      </p:sp>
      <p:sp>
        <p:nvSpPr>
          <p:cNvPr id="62" name="文本框 61"/>
          <p:cNvSpPr txBox="1"/>
          <p:nvPr/>
        </p:nvSpPr>
        <p:spPr>
          <a:xfrm>
            <a:off x="4160983" y="3328780"/>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会管理</a:t>
            </a:r>
          </a:p>
        </p:txBody>
      </p:sp>
      <p:sp>
        <p:nvSpPr>
          <p:cNvPr id="63" name="文本框 62"/>
          <p:cNvSpPr txBox="1"/>
          <p:nvPr/>
        </p:nvSpPr>
        <p:spPr>
          <a:xfrm>
            <a:off x="4929333" y="2109024"/>
            <a:ext cx="877163" cy="369332"/>
          </a:xfrm>
          <a:prstGeom prst="rect">
            <a:avLst/>
          </a:prstGeom>
          <a:noFill/>
        </p:spPr>
        <p:txBody>
          <a:bodyPr wrap="none" rtlCol="0">
            <a:spAutoFit/>
          </a:bodyPr>
          <a:lstStyle/>
          <a:p>
            <a:r>
              <a:rPr lang="zh-CN" altLang="en-US" b="1" dirty="0">
                <a:solidFill>
                  <a:schemeClr val="bg1"/>
                </a:solidFill>
                <a:latin typeface="微软雅黑" charset="-122"/>
                <a:ea typeface="微软雅黑" charset="-122"/>
              </a:rPr>
              <a:t>用好人</a:t>
            </a:r>
          </a:p>
        </p:txBody>
      </p:sp>
      <p:sp>
        <p:nvSpPr>
          <p:cNvPr id="64" name="Freeform 17"/>
          <p:cNvSpPr>
            <a:spLocks noEditPoints="1"/>
          </p:cNvSpPr>
          <p:nvPr/>
        </p:nvSpPr>
        <p:spPr bwMode="auto">
          <a:xfrm>
            <a:off x="5738073" y="3237599"/>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440" tIns="45720" rIns="91440" bIns="45720" numCol="1" anchor="t" anchorCtr="0" compatLnSpc="1"/>
          <a:lstStyle/>
          <a:p>
            <a:endParaRPr lang="zh-CN" altLang="en-US">
              <a:solidFill>
                <a:schemeClr val="tx1"/>
              </a:solidFill>
              <a:latin typeface="微软雅黑" charset="-122"/>
              <a:ea typeface="微软雅黑" charset="-122"/>
            </a:endParaRPr>
          </a:p>
        </p:txBody>
      </p:sp>
      <p:sp>
        <p:nvSpPr>
          <p:cNvPr id="22" name="Rectangle 69"/>
          <p:cNvSpPr/>
          <p:nvPr/>
        </p:nvSpPr>
        <p:spPr>
          <a:xfrm>
            <a:off x="7965868" y="5092938"/>
            <a:ext cx="3055223" cy="553998"/>
          </a:xfrm>
          <a:prstGeom prst="rect">
            <a:avLst/>
          </a:prstGeom>
        </p:spPr>
        <p:txBody>
          <a:bodyPr wrap="square" rIns="480000" anchor="t" anchorCtr="0">
            <a:noAutofit/>
          </a:bodyPr>
          <a:lstStyle/>
          <a:p>
            <a:pPr>
              <a:lnSpc>
                <a:spcPct val="120000"/>
              </a:lnSpc>
            </a:pPr>
            <a:r>
              <a:rPr lang="zh-CN" altLang="en-US" sz="1400" b="1" dirty="0">
                <a:solidFill>
                  <a:schemeClr val="tx1">
                    <a:lumMod val="75000"/>
                    <a:lumOff val="25000"/>
                  </a:schemeClr>
                </a:solidFill>
                <a:latin typeface="微软雅黑" charset="-122"/>
                <a:ea typeface="微软雅黑" charset="-122"/>
              </a:rPr>
              <a:t>诸多限制</a:t>
            </a:r>
            <a:endParaRPr lang="en-US" altLang="zh-CN" sz="1400" b="1" dirty="0">
              <a:solidFill>
                <a:schemeClr val="tx1">
                  <a:lumMod val="75000"/>
                  <a:lumOff val="25000"/>
                </a:schemeClr>
              </a:solidFill>
              <a:latin typeface="微软雅黑" charset="-122"/>
              <a:ea typeface="微软雅黑" charset="-122"/>
            </a:endParaRPr>
          </a:p>
          <a:p>
            <a:pPr>
              <a:lnSpc>
                <a:spcPct val="120000"/>
              </a:lnSpc>
            </a:pPr>
            <a:r>
              <a:rPr lang="zh-CN" altLang="en-US" sz="1400" b="1" dirty="0">
                <a:solidFill>
                  <a:schemeClr val="tx1">
                    <a:lumMod val="75000"/>
                    <a:lumOff val="25000"/>
                  </a:schemeClr>
                </a:solidFill>
                <a:latin typeface="微软雅黑" charset="-122"/>
                <a:ea typeface="微软雅黑" charset="-122"/>
              </a:rPr>
              <a:t>员工不能畅所欲言</a:t>
            </a:r>
            <a:endParaRPr lang="en-US" altLang="zh-CN" sz="1400" b="1" dirty="0">
              <a:solidFill>
                <a:schemeClr val="tx1">
                  <a:lumMod val="75000"/>
                  <a:lumOff val="25000"/>
                </a:schemeClr>
              </a:solidFill>
              <a:latin typeface="微软雅黑" charset="-122"/>
              <a:ea typeface="微软雅黑" charset="-122"/>
            </a:endParaRPr>
          </a:p>
          <a:p>
            <a:pPr>
              <a:lnSpc>
                <a:spcPct val="120000"/>
              </a:lnSpc>
            </a:pPr>
            <a:r>
              <a:rPr lang="zh-CN" altLang="en-US" sz="1400" b="1" dirty="0">
                <a:solidFill>
                  <a:schemeClr val="tx1">
                    <a:lumMod val="75000"/>
                    <a:lumOff val="25000"/>
                  </a:schemeClr>
                </a:solidFill>
                <a:latin typeface="微软雅黑" charset="-122"/>
                <a:ea typeface="微软雅黑" charset="-122"/>
              </a:rPr>
              <a:t>不能尽展所长</a:t>
            </a:r>
          </a:p>
        </p:txBody>
      </p:sp>
      <p:sp>
        <p:nvSpPr>
          <p:cNvPr id="24" name="Rectangle 69"/>
          <p:cNvSpPr/>
          <p:nvPr/>
        </p:nvSpPr>
        <p:spPr>
          <a:xfrm>
            <a:off x="1152812" y="5179167"/>
            <a:ext cx="3268575"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上级领导偏袒某些人</a:t>
            </a:r>
            <a:endParaRPr lang="en-US" altLang="zh-CN" sz="1400" b="1" dirty="0">
              <a:solidFill>
                <a:schemeClr val="tx1">
                  <a:lumMod val="75000"/>
                  <a:lumOff val="25000"/>
                </a:schemeClr>
              </a:solidFill>
              <a:latin typeface="微软雅黑" charset="-122"/>
              <a:ea typeface="微软雅黑" charset="-122"/>
            </a:endParaRPr>
          </a:p>
          <a:p>
            <a:pPr algn="r">
              <a:lnSpc>
                <a:spcPct val="120000"/>
              </a:lnSpc>
            </a:pPr>
            <a:r>
              <a:rPr lang="zh-CN" altLang="en-US" sz="1400" b="1" dirty="0">
                <a:solidFill>
                  <a:schemeClr val="tx1">
                    <a:lumMod val="75000"/>
                    <a:lumOff val="25000"/>
                  </a:schemeClr>
                </a:solidFill>
                <a:latin typeface="微软雅黑" charset="-122"/>
                <a:ea typeface="微软雅黑" charset="-122"/>
              </a:rPr>
              <a:t>令其他人感到不公平</a:t>
            </a:r>
          </a:p>
        </p:txBody>
      </p:sp>
      <p:sp>
        <p:nvSpPr>
          <p:cNvPr id="25" name="Rectangle 69"/>
          <p:cNvSpPr/>
          <p:nvPr/>
        </p:nvSpPr>
        <p:spPr>
          <a:xfrm>
            <a:off x="756577" y="3384432"/>
            <a:ext cx="3055223"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人际关系不佳</a:t>
            </a:r>
          </a:p>
        </p:txBody>
      </p:sp>
      <p:sp>
        <p:nvSpPr>
          <p:cNvPr id="27" name="Rectangle 69"/>
          <p:cNvSpPr/>
          <p:nvPr/>
        </p:nvSpPr>
        <p:spPr>
          <a:xfrm>
            <a:off x="1489888" y="1482123"/>
            <a:ext cx="3055223" cy="553998"/>
          </a:xfrm>
          <a:prstGeom prst="rect">
            <a:avLst/>
          </a:prstGeom>
        </p:spPr>
        <p:txBody>
          <a:bodyPr wrap="square" rIns="480000" anchor="t" anchorCtr="0">
            <a:noAutofit/>
          </a:bodyPr>
          <a:lstStyle/>
          <a:p>
            <a:pPr algn="r">
              <a:lnSpc>
                <a:spcPct val="120000"/>
              </a:lnSpc>
            </a:pPr>
            <a:r>
              <a:rPr lang="zh-CN" altLang="en-US" sz="1400" b="1" dirty="0">
                <a:solidFill>
                  <a:schemeClr val="tx1">
                    <a:lumMod val="75000"/>
                    <a:lumOff val="25000"/>
                  </a:schemeClr>
                </a:solidFill>
                <a:latin typeface="微软雅黑" charset="-122"/>
                <a:ea typeface="微软雅黑" charset="-122"/>
              </a:rPr>
              <a:t>上级领导易情绪化</a:t>
            </a:r>
            <a:endParaRPr lang="en-US" altLang="zh-CN" sz="1400" b="1" dirty="0">
              <a:solidFill>
                <a:schemeClr val="tx1">
                  <a:lumMod val="75000"/>
                  <a:lumOff val="25000"/>
                </a:schemeClr>
              </a:solidFill>
              <a:latin typeface="微软雅黑" charset="-122"/>
              <a:ea typeface="微软雅黑" charset="-122"/>
            </a:endParaRPr>
          </a:p>
          <a:p>
            <a:pPr algn="r">
              <a:lnSpc>
                <a:spcPct val="120000"/>
              </a:lnSpc>
            </a:pPr>
            <a:r>
              <a:rPr lang="zh-CN" altLang="en-US" sz="1400" b="1" dirty="0">
                <a:solidFill>
                  <a:schemeClr val="tx1">
                    <a:lumMod val="75000"/>
                    <a:lumOff val="25000"/>
                  </a:schemeClr>
                </a:solidFill>
                <a:latin typeface="微软雅黑" charset="-122"/>
                <a:ea typeface="微软雅黑" charset="-122"/>
              </a:rPr>
              <a:t>动辄以降职或解雇威胁员工</a:t>
            </a:r>
          </a:p>
        </p:txBody>
      </p:sp>
      <p:sp>
        <p:nvSpPr>
          <p:cNvPr id="28" name="Rectangle 69"/>
          <p:cNvSpPr/>
          <p:nvPr/>
        </p:nvSpPr>
        <p:spPr>
          <a:xfrm>
            <a:off x="7930883" y="1430877"/>
            <a:ext cx="4073274" cy="553998"/>
          </a:xfrm>
          <a:prstGeom prst="rect">
            <a:avLst/>
          </a:prstGeom>
        </p:spPr>
        <p:txBody>
          <a:bodyPr wrap="square" rIns="480000" anchor="t" anchorCtr="0">
            <a:noAutofit/>
          </a:bodyPr>
          <a:lstStyle/>
          <a:p>
            <a:pPr>
              <a:lnSpc>
                <a:spcPct val="120000"/>
              </a:lnSpc>
            </a:pPr>
            <a:r>
              <a:rPr lang="zh-CN" altLang="en-US" sz="1400" b="1" dirty="0">
                <a:solidFill>
                  <a:schemeClr val="tx1">
                    <a:lumMod val="75000"/>
                    <a:lumOff val="25000"/>
                  </a:schemeClr>
                </a:solidFill>
                <a:latin typeface="微软雅黑" charset="-122"/>
                <a:ea typeface="微软雅黑" charset="-122"/>
              </a:rPr>
              <a:t>感觉已经努力</a:t>
            </a:r>
            <a:endParaRPr lang="en-US" altLang="zh-CN" sz="1400" b="1" dirty="0">
              <a:solidFill>
                <a:schemeClr val="tx1">
                  <a:lumMod val="75000"/>
                  <a:lumOff val="25000"/>
                </a:schemeClr>
              </a:solidFill>
              <a:latin typeface="微软雅黑" charset="-122"/>
              <a:ea typeface="微软雅黑" charset="-122"/>
            </a:endParaRPr>
          </a:p>
          <a:p>
            <a:pPr>
              <a:lnSpc>
                <a:spcPct val="120000"/>
              </a:lnSpc>
            </a:pPr>
            <a:r>
              <a:rPr lang="zh-CN" altLang="en-US" sz="1400" b="1" dirty="0">
                <a:solidFill>
                  <a:schemeClr val="tx1">
                    <a:lumMod val="75000"/>
                    <a:lumOff val="25000"/>
                  </a:schemeClr>
                </a:solidFill>
                <a:latin typeface="微软雅黑" charset="-122"/>
                <a:ea typeface="微软雅黑" charset="-122"/>
              </a:rPr>
              <a:t>但得不到上级领导的认可或赞同</a:t>
            </a:r>
          </a:p>
        </p:txBody>
      </p:sp>
      <p:sp>
        <p:nvSpPr>
          <p:cNvPr id="29" name="Rectangle 69"/>
          <p:cNvSpPr/>
          <p:nvPr/>
        </p:nvSpPr>
        <p:spPr>
          <a:xfrm>
            <a:off x="8616339" y="3264268"/>
            <a:ext cx="3055223" cy="553998"/>
          </a:xfrm>
          <a:prstGeom prst="rect">
            <a:avLst/>
          </a:prstGeom>
        </p:spPr>
        <p:txBody>
          <a:bodyPr wrap="square" rIns="480000" anchor="t" anchorCtr="0">
            <a:noAutofit/>
          </a:bodyPr>
          <a:lstStyle/>
          <a:p>
            <a:pPr>
              <a:lnSpc>
                <a:spcPct val="120000"/>
              </a:lnSpc>
            </a:pPr>
            <a:r>
              <a:rPr lang="zh-CN" altLang="en-US" sz="1400" b="1" dirty="0">
                <a:solidFill>
                  <a:schemeClr val="tx1">
                    <a:lumMod val="75000"/>
                    <a:lumOff val="25000"/>
                  </a:schemeClr>
                </a:solidFill>
                <a:latin typeface="微软雅黑" charset="-122"/>
                <a:ea typeface="微软雅黑" charset="-122"/>
              </a:rPr>
              <a:t>前景不明朗</a:t>
            </a:r>
            <a:endParaRPr lang="en-US" altLang="zh-CN" sz="1400" b="1" dirty="0">
              <a:solidFill>
                <a:schemeClr val="tx1">
                  <a:lumMod val="75000"/>
                  <a:lumOff val="25000"/>
                </a:schemeClr>
              </a:solidFill>
              <a:latin typeface="微软雅黑" charset="-122"/>
              <a:ea typeface="微软雅黑" charset="-122"/>
            </a:endParaRPr>
          </a:p>
          <a:p>
            <a:pPr>
              <a:lnSpc>
                <a:spcPct val="120000"/>
              </a:lnSpc>
            </a:pPr>
            <a:r>
              <a:rPr lang="zh-CN" altLang="en-US" sz="1400" b="1" dirty="0">
                <a:solidFill>
                  <a:schemeClr val="tx1">
                    <a:lumMod val="75000"/>
                    <a:lumOff val="25000"/>
                  </a:schemeClr>
                </a:solidFill>
                <a:latin typeface="微软雅黑" charset="-122"/>
                <a:ea typeface="微软雅黑" charset="-122"/>
              </a:rPr>
              <a:t>公司经济陷于困难</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80">
                                          <p:stCondLst>
                                            <p:cond delay="0"/>
                                          </p:stCondLst>
                                        </p:cTn>
                                        <p:tgtEl>
                                          <p:spTgt spid="64"/>
                                        </p:tgtEl>
                                      </p:cBhvr>
                                    </p:animEffect>
                                    <p:anim calcmode="lin" valueType="num">
                                      <p:cBhvr>
                                        <p:cTn id="8"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3" dur="26">
                                          <p:stCondLst>
                                            <p:cond delay="650"/>
                                          </p:stCondLst>
                                        </p:cTn>
                                        <p:tgtEl>
                                          <p:spTgt spid="64"/>
                                        </p:tgtEl>
                                      </p:cBhvr>
                                      <p:to x="100000" y="60000"/>
                                    </p:animScale>
                                    <p:animScale>
                                      <p:cBhvr>
                                        <p:cTn id="14" dur="166" decel="50000">
                                          <p:stCondLst>
                                            <p:cond delay="676"/>
                                          </p:stCondLst>
                                        </p:cTn>
                                        <p:tgtEl>
                                          <p:spTgt spid="64"/>
                                        </p:tgtEl>
                                      </p:cBhvr>
                                      <p:to x="100000" y="100000"/>
                                    </p:animScale>
                                    <p:animScale>
                                      <p:cBhvr>
                                        <p:cTn id="15" dur="26">
                                          <p:stCondLst>
                                            <p:cond delay="1312"/>
                                          </p:stCondLst>
                                        </p:cTn>
                                        <p:tgtEl>
                                          <p:spTgt spid="64"/>
                                        </p:tgtEl>
                                      </p:cBhvr>
                                      <p:to x="100000" y="80000"/>
                                    </p:animScale>
                                    <p:animScale>
                                      <p:cBhvr>
                                        <p:cTn id="16" dur="166" decel="50000">
                                          <p:stCondLst>
                                            <p:cond delay="1338"/>
                                          </p:stCondLst>
                                        </p:cTn>
                                        <p:tgtEl>
                                          <p:spTgt spid="64"/>
                                        </p:tgtEl>
                                      </p:cBhvr>
                                      <p:to x="100000" y="100000"/>
                                    </p:animScale>
                                    <p:animScale>
                                      <p:cBhvr>
                                        <p:cTn id="17" dur="26">
                                          <p:stCondLst>
                                            <p:cond delay="1642"/>
                                          </p:stCondLst>
                                        </p:cTn>
                                        <p:tgtEl>
                                          <p:spTgt spid="64"/>
                                        </p:tgtEl>
                                      </p:cBhvr>
                                      <p:to x="100000" y="90000"/>
                                    </p:animScale>
                                    <p:animScale>
                                      <p:cBhvr>
                                        <p:cTn id="18" dur="166" decel="50000">
                                          <p:stCondLst>
                                            <p:cond delay="1668"/>
                                          </p:stCondLst>
                                        </p:cTn>
                                        <p:tgtEl>
                                          <p:spTgt spid="64"/>
                                        </p:tgtEl>
                                      </p:cBhvr>
                                      <p:to x="100000" y="100000"/>
                                    </p:animScale>
                                    <p:animScale>
                                      <p:cBhvr>
                                        <p:cTn id="19" dur="26">
                                          <p:stCondLst>
                                            <p:cond delay="1808"/>
                                          </p:stCondLst>
                                        </p:cTn>
                                        <p:tgtEl>
                                          <p:spTgt spid="64"/>
                                        </p:tgtEl>
                                      </p:cBhvr>
                                      <p:to x="100000" y="95000"/>
                                    </p:animScale>
                                    <p:animScale>
                                      <p:cBhvr>
                                        <p:cTn id="20" dur="166" decel="50000">
                                          <p:stCondLst>
                                            <p:cond delay="1834"/>
                                          </p:stCondLst>
                                        </p:cTn>
                                        <p:tgtEl>
                                          <p:spTgt spid="6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80">
                                          <p:stCondLst>
                                            <p:cond delay="0"/>
                                          </p:stCondLst>
                                        </p:cTn>
                                        <p:tgtEl>
                                          <p:spTgt spid="50"/>
                                        </p:tgtEl>
                                      </p:cBhvr>
                                    </p:animEffect>
                                    <p:anim calcmode="lin" valueType="num">
                                      <p:cBhvr>
                                        <p:cTn id="2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29" dur="26">
                                          <p:stCondLst>
                                            <p:cond delay="650"/>
                                          </p:stCondLst>
                                        </p:cTn>
                                        <p:tgtEl>
                                          <p:spTgt spid="50"/>
                                        </p:tgtEl>
                                      </p:cBhvr>
                                      <p:to x="100000" y="60000"/>
                                    </p:animScale>
                                    <p:animScale>
                                      <p:cBhvr>
                                        <p:cTn id="30" dur="166" decel="50000">
                                          <p:stCondLst>
                                            <p:cond delay="676"/>
                                          </p:stCondLst>
                                        </p:cTn>
                                        <p:tgtEl>
                                          <p:spTgt spid="50"/>
                                        </p:tgtEl>
                                      </p:cBhvr>
                                      <p:to x="100000" y="100000"/>
                                    </p:animScale>
                                    <p:animScale>
                                      <p:cBhvr>
                                        <p:cTn id="31" dur="26">
                                          <p:stCondLst>
                                            <p:cond delay="1312"/>
                                          </p:stCondLst>
                                        </p:cTn>
                                        <p:tgtEl>
                                          <p:spTgt spid="50"/>
                                        </p:tgtEl>
                                      </p:cBhvr>
                                      <p:to x="100000" y="80000"/>
                                    </p:animScale>
                                    <p:animScale>
                                      <p:cBhvr>
                                        <p:cTn id="32" dur="166" decel="50000">
                                          <p:stCondLst>
                                            <p:cond delay="1338"/>
                                          </p:stCondLst>
                                        </p:cTn>
                                        <p:tgtEl>
                                          <p:spTgt spid="50"/>
                                        </p:tgtEl>
                                      </p:cBhvr>
                                      <p:to x="100000" y="100000"/>
                                    </p:animScale>
                                    <p:animScale>
                                      <p:cBhvr>
                                        <p:cTn id="33" dur="26">
                                          <p:stCondLst>
                                            <p:cond delay="1642"/>
                                          </p:stCondLst>
                                        </p:cTn>
                                        <p:tgtEl>
                                          <p:spTgt spid="50"/>
                                        </p:tgtEl>
                                      </p:cBhvr>
                                      <p:to x="100000" y="90000"/>
                                    </p:animScale>
                                    <p:animScale>
                                      <p:cBhvr>
                                        <p:cTn id="34" dur="166" decel="50000">
                                          <p:stCondLst>
                                            <p:cond delay="1668"/>
                                          </p:stCondLst>
                                        </p:cTn>
                                        <p:tgtEl>
                                          <p:spTgt spid="50"/>
                                        </p:tgtEl>
                                      </p:cBhvr>
                                      <p:to x="100000" y="100000"/>
                                    </p:animScale>
                                    <p:animScale>
                                      <p:cBhvr>
                                        <p:cTn id="35" dur="26">
                                          <p:stCondLst>
                                            <p:cond delay="1808"/>
                                          </p:stCondLst>
                                        </p:cTn>
                                        <p:tgtEl>
                                          <p:spTgt spid="50"/>
                                        </p:tgtEl>
                                      </p:cBhvr>
                                      <p:to x="100000" y="95000"/>
                                    </p:animScale>
                                    <p:animScale>
                                      <p:cBhvr>
                                        <p:cTn id="36" dur="166" decel="50000">
                                          <p:stCondLst>
                                            <p:cond delay="1834"/>
                                          </p:stCondLst>
                                        </p:cTn>
                                        <p:tgtEl>
                                          <p:spTgt spid="5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80">
                                          <p:stCondLst>
                                            <p:cond delay="0"/>
                                          </p:stCondLst>
                                        </p:cTn>
                                        <p:tgtEl>
                                          <p:spTgt spid="52"/>
                                        </p:tgtEl>
                                      </p:cBhvr>
                                    </p:animEffect>
                                    <p:anim calcmode="lin" valueType="num">
                                      <p:cBhvr>
                                        <p:cTn id="5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61" dur="26">
                                          <p:stCondLst>
                                            <p:cond delay="650"/>
                                          </p:stCondLst>
                                        </p:cTn>
                                        <p:tgtEl>
                                          <p:spTgt spid="52"/>
                                        </p:tgtEl>
                                      </p:cBhvr>
                                      <p:to x="100000" y="60000"/>
                                    </p:animScale>
                                    <p:animScale>
                                      <p:cBhvr>
                                        <p:cTn id="62" dur="166" decel="50000">
                                          <p:stCondLst>
                                            <p:cond delay="676"/>
                                          </p:stCondLst>
                                        </p:cTn>
                                        <p:tgtEl>
                                          <p:spTgt spid="52"/>
                                        </p:tgtEl>
                                      </p:cBhvr>
                                      <p:to x="100000" y="100000"/>
                                    </p:animScale>
                                    <p:animScale>
                                      <p:cBhvr>
                                        <p:cTn id="63" dur="26">
                                          <p:stCondLst>
                                            <p:cond delay="1312"/>
                                          </p:stCondLst>
                                        </p:cTn>
                                        <p:tgtEl>
                                          <p:spTgt spid="52"/>
                                        </p:tgtEl>
                                      </p:cBhvr>
                                      <p:to x="100000" y="80000"/>
                                    </p:animScale>
                                    <p:animScale>
                                      <p:cBhvr>
                                        <p:cTn id="64" dur="166" decel="50000">
                                          <p:stCondLst>
                                            <p:cond delay="1338"/>
                                          </p:stCondLst>
                                        </p:cTn>
                                        <p:tgtEl>
                                          <p:spTgt spid="52"/>
                                        </p:tgtEl>
                                      </p:cBhvr>
                                      <p:to x="100000" y="100000"/>
                                    </p:animScale>
                                    <p:animScale>
                                      <p:cBhvr>
                                        <p:cTn id="65" dur="26">
                                          <p:stCondLst>
                                            <p:cond delay="1642"/>
                                          </p:stCondLst>
                                        </p:cTn>
                                        <p:tgtEl>
                                          <p:spTgt spid="52"/>
                                        </p:tgtEl>
                                      </p:cBhvr>
                                      <p:to x="100000" y="90000"/>
                                    </p:animScale>
                                    <p:animScale>
                                      <p:cBhvr>
                                        <p:cTn id="66" dur="166" decel="50000">
                                          <p:stCondLst>
                                            <p:cond delay="1668"/>
                                          </p:stCondLst>
                                        </p:cTn>
                                        <p:tgtEl>
                                          <p:spTgt spid="52"/>
                                        </p:tgtEl>
                                      </p:cBhvr>
                                      <p:to x="100000" y="100000"/>
                                    </p:animScale>
                                    <p:animScale>
                                      <p:cBhvr>
                                        <p:cTn id="67" dur="26">
                                          <p:stCondLst>
                                            <p:cond delay="1808"/>
                                          </p:stCondLst>
                                        </p:cTn>
                                        <p:tgtEl>
                                          <p:spTgt spid="52"/>
                                        </p:tgtEl>
                                      </p:cBhvr>
                                      <p:to x="100000" y="95000"/>
                                    </p:animScale>
                                    <p:animScale>
                                      <p:cBhvr>
                                        <p:cTn id="68" dur="166" decel="50000">
                                          <p:stCondLst>
                                            <p:cond delay="1834"/>
                                          </p:stCondLst>
                                        </p:cTn>
                                        <p:tgtEl>
                                          <p:spTgt spid="52"/>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80">
                                          <p:stCondLst>
                                            <p:cond delay="0"/>
                                          </p:stCondLst>
                                        </p:cTn>
                                        <p:tgtEl>
                                          <p:spTgt spid="51"/>
                                        </p:tgtEl>
                                      </p:cBhvr>
                                    </p:animEffect>
                                    <p:anim calcmode="lin" valueType="num">
                                      <p:cBhvr>
                                        <p:cTn id="7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77" dur="26">
                                          <p:stCondLst>
                                            <p:cond delay="650"/>
                                          </p:stCondLst>
                                        </p:cTn>
                                        <p:tgtEl>
                                          <p:spTgt spid="51"/>
                                        </p:tgtEl>
                                      </p:cBhvr>
                                      <p:to x="100000" y="60000"/>
                                    </p:animScale>
                                    <p:animScale>
                                      <p:cBhvr>
                                        <p:cTn id="78" dur="166" decel="50000">
                                          <p:stCondLst>
                                            <p:cond delay="676"/>
                                          </p:stCondLst>
                                        </p:cTn>
                                        <p:tgtEl>
                                          <p:spTgt spid="51"/>
                                        </p:tgtEl>
                                      </p:cBhvr>
                                      <p:to x="100000" y="100000"/>
                                    </p:animScale>
                                    <p:animScale>
                                      <p:cBhvr>
                                        <p:cTn id="79" dur="26">
                                          <p:stCondLst>
                                            <p:cond delay="1312"/>
                                          </p:stCondLst>
                                        </p:cTn>
                                        <p:tgtEl>
                                          <p:spTgt spid="51"/>
                                        </p:tgtEl>
                                      </p:cBhvr>
                                      <p:to x="100000" y="80000"/>
                                    </p:animScale>
                                    <p:animScale>
                                      <p:cBhvr>
                                        <p:cTn id="80" dur="166" decel="50000">
                                          <p:stCondLst>
                                            <p:cond delay="1338"/>
                                          </p:stCondLst>
                                        </p:cTn>
                                        <p:tgtEl>
                                          <p:spTgt spid="51"/>
                                        </p:tgtEl>
                                      </p:cBhvr>
                                      <p:to x="100000" y="100000"/>
                                    </p:animScale>
                                    <p:animScale>
                                      <p:cBhvr>
                                        <p:cTn id="81" dur="26">
                                          <p:stCondLst>
                                            <p:cond delay="1642"/>
                                          </p:stCondLst>
                                        </p:cTn>
                                        <p:tgtEl>
                                          <p:spTgt spid="51"/>
                                        </p:tgtEl>
                                      </p:cBhvr>
                                      <p:to x="100000" y="90000"/>
                                    </p:animScale>
                                    <p:animScale>
                                      <p:cBhvr>
                                        <p:cTn id="82" dur="166" decel="50000">
                                          <p:stCondLst>
                                            <p:cond delay="1668"/>
                                          </p:stCondLst>
                                        </p:cTn>
                                        <p:tgtEl>
                                          <p:spTgt spid="51"/>
                                        </p:tgtEl>
                                      </p:cBhvr>
                                      <p:to x="100000" y="100000"/>
                                    </p:animScale>
                                    <p:animScale>
                                      <p:cBhvr>
                                        <p:cTn id="83" dur="26">
                                          <p:stCondLst>
                                            <p:cond delay="1808"/>
                                          </p:stCondLst>
                                        </p:cTn>
                                        <p:tgtEl>
                                          <p:spTgt spid="51"/>
                                        </p:tgtEl>
                                      </p:cBhvr>
                                      <p:to x="100000" y="95000"/>
                                    </p:animScale>
                                    <p:animScale>
                                      <p:cBhvr>
                                        <p:cTn id="84" dur="166" decel="50000">
                                          <p:stCondLst>
                                            <p:cond delay="1834"/>
                                          </p:stCondLst>
                                        </p:cTn>
                                        <p:tgtEl>
                                          <p:spTgt spid="51"/>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ipe(down)">
                                      <p:cBhvr>
                                        <p:cTn id="135" dur="580">
                                          <p:stCondLst>
                                            <p:cond delay="0"/>
                                          </p:stCondLst>
                                        </p:cTn>
                                        <p:tgtEl>
                                          <p:spTgt spid="4"/>
                                        </p:tgtEl>
                                      </p:cBhvr>
                                    </p:animEffect>
                                    <p:anim calcmode="lin" valueType="num">
                                      <p:cBhvr>
                                        <p:cTn id="1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gtEl>
                                      </p:cBhvr>
                                      <p:to x="100000" y="60000"/>
                                    </p:animScale>
                                    <p:animScale>
                                      <p:cBhvr>
                                        <p:cTn id="142" dur="166" decel="50000">
                                          <p:stCondLst>
                                            <p:cond delay="676"/>
                                          </p:stCondLst>
                                        </p:cTn>
                                        <p:tgtEl>
                                          <p:spTgt spid="4"/>
                                        </p:tgtEl>
                                      </p:cBhvr>
                                      <p:to x="100000" y="100000"/>
                                    </p:animScale>
                                    <p:animScale>
                                      <p:cBhvr>
                                        <p:cTn id="143" dur="26">
                                          <p:stCondLst>
                                            <p:cond delay="1312"/>
                                          </p:stCondLst>
                                        </p:cTn>
                                        <p:tgtEl>
                                          <p:spTgt spid="4"/>
                                        </p:tgtEl>
                                      </p:cBhvr>
                                      <p:to x="100000" y="80000"/>
                                    </p:animScale>
                                    <p:animScale>
                                      <p:cBhvr>
                                        <p:cTn id="144" dur="166" decel="50000">
                                          <p:stCondLst>
                                            <p:cond delay="1338"/>
                                          </p:stCondLst>
                                        </p:cTn>
                                        <p:tgtEl>
                                          <p:spTgt spid="4"/>
                                        </p:tgtEl>
                                      </p:cBhvr>
                                      <p:to x="100000" y="100000"/>
                                    </p:animScale>
                                    <p:animScale>
                                      <p:cBhvr>
                                        <p:cTn id="145" dur="26">
                                          <p:stCondLst>
                                            <p:cond delay="1642"/>
                                          </p:stCondLst>
                                        </p:cTn>
                                        <p:tgtEl>
                                          <p:spTgt spid="4"/>
                                        </p:tgtEl>
                                      </p:cBhvr>
                                      <p:to x="100000" y="90000"/>
                                    </p:animScale>
                                    <p:animScale>
                                      <p:cBhvr>
                                        <p:cTn id="146" dur="166" decel="50000">
                                          <p:stCondLst>
                                            <p:cond delay="1668"/>
                                          </p:stCondLst>
                                        </p:cTn>
                                        <p:tgtEl>
                                          <p:spTgt spid="4"/>
                                        </p:tgtEl>
                                      </p:cBhvr>
                                      <p:to x="100000" y="100000"/>
                                    </p:animScale>
                                    <p:animScale>
                                      <p:cBhvr>
                                        <p:cTn id="147" dur="26">
                                          <p:stCondLst>
                                            <p:cond delay="1808"/>
                                          </p:stCondLst>
                                        </p:cTn>
                                        <p:tgtEl>
                                          <p:spTgt spid="4"/>
                                        </p:tgtEl>
                                      </p:cBhvr>
                                      <p:to x="100000" y="95000"/>
                                    </p:animScale>
                                    <p:animScale>
                                      <p:cBhvr>
                                        <p:cTn id="148" dur="166" decel="50000">
                                          <p:stCondLst>
                                            <p:cond delay="1834"/>
                                          </p:stCondLst>
                                        </p:cTn>
                                        <p:tgtEl>
                                          <p:spTgt spid="4"/>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wipe(down)">
                                      <p:cBhvr>
                                        <p:cTn id="151" dur="580">
                                          <p:stCondLst>
                                            <p:cond delay="0"/>
                                          </p:stCondLst>
                                        </p:cTn>
                                        <p:tgtEl>
                                          <p:spTgt spid="6"/>
                                        </p:tgtEl>
                                      </p:cBhvr>
                                    </p:animEffect>
                                    <p:anim calcmode="lin" valueType="num">
                                      <p:cBhvr>
                                        <p:cTn id="1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gtEl>
                                      </p:cBhvr>
                                      <p:to x="100000" y="60000"/>
                                    </p:animScale>
                                    <p:animScale>
                                      <p:cBhvr>
                                        <p:cTn id="158" dur="166" decel="50000">
                                          <p:stCondLst>
                                            <p:cond delay="676"/>
                                          </p:stCondLst>
                                        </p:cTn>
                                        <p:tgtEl>
                                          <p:spTgt spid="6"/>
                                        </p:tgtEl>
                                      </p:cBhvr>
                                      <p:to x="100000" y="100000"/>
                                    </p:animScale>
                                    <p:animScale>
                                      <p:cBhvr>
                                        <p:cTn id="159" dur="26">
                                          <p:stCondLst>
                                            <p:cond delay="1312"/>
                                          </p:stCondLst>
                                        </p:cTn>
                                        <p:tgtEl>
                                          <p:spTgt spid="6"/>
                                        </p:tgtEl>
                                      </p:cBhvr>
                                      <p:to x="100000" y="80000"/>
                                    </p:animScale>
                                    <p:animScale>
                                      <p:cBhvr>
                                        <p:cTn id="160" dur="166" decel="50000">
                                          <p:stCondLst>
                                            <p:cond delay="1338"/>
                                          </p:stCondLst>
                                        </p:cTn>
                                        <p:tgtEl>
                                          <p:spTgt spid="6"/>
                                        </p:tgtEl>
                                      </p:cBhvr>
                                      <p:to x="100000" y="100000"/>
                                    </p:animScale>
                                    <p:animScale>
                                      <p:cBhvr>
                                        <p:cTn id="161" dur="26">
                                          <p:stCondLst>
                                            <p:cond delay="1642"/>
                                          </p:stCondLst>
                                        </p:cTn>
                                        <p:tgtEl>
                                          <p:spTgt spid="6"/>
                                        </p:tgtEl>
                                      </p:cBhvr>
                                      <p:to x="100000" y="90000"/>
                                    </p:animScale>
                                    <p:animScale>
                                      <p:cBhvr>
                                        <p:cTn id="162" dur="166" decel="50000">
                                          <p:stCondLst>
                                            <p:cond delay="1668"/>
                                          </p:stCondLst>
                                        </p:cTn>
                                        <p:tgtEl>
                                          <p:spTgt spid="6"/>
                                        </p:tgtEl>
                                      </p:cBhvr>
                                      <p:to x="100000" y="100000"/>
                                    </p:animScale>
                                    <p:animScale>
                                      <p:cBhvr>
                                        <p:cTn id="163" dur="26">
                                          <p:stCondLst>
                                            <p:cond delay="1808"/>
                                          </p:stCondLst>
                                        </p:cTn>
                                        <p:tgtEl>
                                          <p:spTgt spid="6"/>
                                        </p:tgtEl>
                                      </p:cBhvr>
                                      <p:to x="100000" y="95000"/>
                                    </p:animScale>
                                    <p:animScale>
                                      <p:cBhvr>
                                        <p:cTn id="164" dur="166" decel="50000">
                                          <p:stCondLst>
                                            <p:cond delay="1834"/>
                                          </p:stCondLst>
                                        </p:cTn>
                                        <p:tgtEl>
                                          <p:spTgt spid="6"/>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wipe(down)">
                                      <p:cBhvr>
                                        <p:cTn id="167" dur="580">
                                          <p:stCondLst>
                                            <p:cond delay="0"/>
                                          </p:stCondLst>
                                        </p:cTn>
                                        <p:tgtEl>
                                          <p:spTgt spid="61"/>
                                        </p:tgtEl>
                                      </p:cBhvr>
                                    </p:animEffect>
                                    <p:anim calcmode="lin" valueType="num">
                                      <p:cBhvr>
                                        <p:cTn id="16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73" dur="26">
                                          <p:stCondLst>
                                            <p:cond delay="650"/>
                                          </p:stCondLst>
                                        </p:cTn>
                                        <p:tgtEl>
                                          <p:spTgt spid="61"/>
                                        </p:tgtEl>
                                      </p:cBhvr>
                                      <p:to x="100000" y="60000"/>
                                    </p:animScale>
                                    <p:animScale>
                                      <p:cBhvr>
                                        <p:cTn id="174" dur="166" decel="50000">
                                          <p:stCondLst>
                                            <p:cond delay="676"/>
                                          </p:stCondLst>
                                        </p:cTn>
                                        <p:tgtEl>
                                          <p:spTgt spid="61"/>
                                        </p:tgtEl>
                                      </p:cBhvr>
                                      <p:to x="100000" y="100000"/>
                                    </p:animScale>
                                    <p:animScale>
                                      <p:cBhvr>
                                        <p:cTn id="175" dur="26">
                                          <p:stCondLst>
                                            <p:cond delay="1312"/>
                                          </p:stCondLst>
                                        </p:cTn>
                                        <p:tgtEl>
                                          <p:spTgt spid="61"/>
                                        </p:tgtEl>
                                      </p:cBhvr>
                                      <p:to x="100000" y="80000"/>
                                    </p:animScale>
                                    <p:animScale>
                                      <p:cBhvr>
                                        <p:cTn id="176" dur="166" decel="50000">
                                          <p:stCondLst>
                                            <p:cond delay="1338"/>
                                          </p:stCondLst>
                                        </p:cTn>
                                        <p:tgtEl>
                                          <p:spTgt spid="61"/>
                                        </p:tgtEl>
                                      </p:cBhvr>
                                      <p:to x="100000" y="100000"/>
                                    </p:animScale>
                                    <p:animScale>
                                      <p:cBhvr>
                                        <p:cTn id="177" dur="26">
                                          <p:stCondLst>
                                            <p:cond delay="1642"/>
                                          </p:stCondLst>
                                        </p:cTn>
                                        <p:tgtEl>
                                          <p:spTgt spid="61"/>
                                        </p:tgtEl>
                                      </p:cBhvr>
                                      <p:to x="100000" y="90000"/>
                                    </p:animScale>
                                    <p:animScale>
                                      <p:cBhvr>
                                        <p:cTn id="178" dur="166" decel="50000">
                                          <p:stCondLst>
                                            <p:cond delay="1668"/>
                                          </p:stCondLst>
                                        </p:cTn>
                                        <p:tgtEl>
                                          <p:spTgt spid="61"/>
                                        </p:tgtEl>
                                      </p:cBhvr>
                                      <p:to x="100000" y="100000"/>
                                    </p:animScale>
                                    <p:animScale>
                                      <p:cBhvr>
                                        <p:cTn id="179" dur="26">
                                          <p:stCondLst>
                                            <p:cond delay="1808"/>
                                          </p:stCondLst>
                                        </p:cTn>
                                        <p:tgtEl>
                                          <p:spTgt spid="61"/>
                                        </p:tgtEl>
                                      </p:cBhvr>
                                      <p:to x="100000" y="95000"/>
                                    </p:animScale>
                                    <p:animScale>
                                      <p:cBhvr>
                                        <p:cTn id="180" dur="166" decel="50000">
                                          <p:stCondLst>
                                            <p:cond delay="1834"/>
                                          </p:stCondLst>
                                        </p:cTn>
                                        <p:tgtEl>
                                          <p:spTgt spid="61"/>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wipe(down)">
                                      <p:cBhvr>
                                        <p:cTn id="183" dur="580">
                                          <p:stCondLst>
                                            <p:cond delay="0"/>
                                          </p:stCondLst>
                                        </p:cTn>
                                        <p:tgtEl>
                                          <p:spTgt spid="62"/>
                                        </p:tgtEl>
                                      </p:cBhvr>
                                    </p:animEffect>
                                    <p:anim calcmode="lin" valueType="num">
                                      <p:cBhvr>
                                        <p:cTn id="184"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89" dur="26">
                                          <p:stCondLst>
                                            <p:cond delay="650"/>
                                          </p:stCondLst>
                                        </p:cTn>
                                        <p:tgtEl>
                                          <p:spTgt spid="62"/>
                                        </p:tgtEl>
                                      </p:cBhvr>
                                      <p:to x="100000" y="60000"/>
                                    </p:animScale>
                                    <p:animScale>
                                      <p:cBhvr>
                                        <p:cTn id="190" dur="166" decel="50000">
                                          <p:stCondLst>
                                            <p:cond delay="676"/>
                                          </p:stCondLst>
                                        </p:cTn>
                                        <p:tgtEl>
                                          <p:spTgt spid="62"/>
                                        </p:tgtEl>
                                      </p:cBhvr>
                                      <p:to x="100000" y="100000"/>
                                    </p:animScale>
                                    <p:animScale>
                                      <p:cBhvr>
                                        <p:cTn id="191" dur="26">
                                          <p:stCondLst>
                                            <p:cond delay="1312"/>
                                          </p:stCondLst>
                                        </p:cTn>
                                        <p:tgtEl>
                                          <p:spTgt spid="62"/>
                                        </p:tgtEl>
                                      </p:cBhvr>
                                      <p:to x="100000" y="80000"/>
                                    </p:animScale>
                                    <p:animScale>
                                      <p:cBhvr>
                                        <p:cTn id="192" dur="166" decel="50000">
                                          <p:stCondLst>
                                            <p:cond delay="1338"/>
                                          </p:stCondLst>
                                        </p:cTn>
                                        <p:tgtEl>
                                          <p:spTgt spid="62"/>
                                        </p:tgtEl>
                                      </p:cBhvr>
                                      <p:to x="100000" y="100000"/>
                                    </p:animScale>
                                    <p:animScale>
                                      <p:cBhvr>
                                        <p:cTn id="193" dur="26">
                                          <p:stCondLst>
                                            <p:cond delay="1642"/>
                                          </p:stCondLst>
                                        </p:cTn>
                                        <p:tgtEl>
                                          <p:spTgt spid="62"/>
                                        </p:tgtEl>
                                      </p:cBhvr>
                                      <p:to x="100000" y="90000"/>
                                    </p:animScale>
                                    <p:animScale>
                                      <p:cBhvr>
                                        <p:cTn id="194" dur="166" decel="50000">
                                          <p:stCondLst>
                                            <p:cond delay="1668"/>
                                          </p:stCondLst>
                                        </p:cTn>
                                        <p:tgtEl>
                                          <p:spTgt spid="62"/>
                                        </p:tgtEl>
                                      </p:cBhvr>
                                      <p:to x="100000" y="100000"/>
                                    </p:animScale>
                                    <p:animScale>
                                      <p:cBhvr>
                                        <p:cTn id="195" dur="26">
                                          <p:stCondLst>
                                            <p:cond delay="1808"/>
                                          </p:stCondLst>
                                        </p:cTn>
                                        <p:tgtEl>
                                          <p:spTgt spid="62"/>
                                        </p:tgtEl>
                                      </p:cBhvr>
                                      <p:to x="100000" y="95000"/>
                                    </p:animScale>
                                    <p:animScale>
                                      <p:cBhvr>
                                        <p:cTn id="196" dur="166" decel="50000">
                                          <p:stCondLst>
                                            <p:cond delay="1834"/>
                                          </p:stCondLst>
                                        </p:cTn>
                                        <p:tgtEl>
                                          <p:spTgt spid="62"/>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wipe(down)">
                                      <p:cBhvr>
                                        <p:cTn id="199" dur="580">
                                          <p:stCondLst>
                                            <p:cond delay="0"/>
                                          </p:stCondLst>
                                        </p:cTn>
                                        <p:tgtEl>
                                          <p:spTgt spid="63"/>
                                        </p:tgtEl>
                                      </p:cBhvr>
                                    </p:animEffect>
                                    <p:anim calcmode="lin" valueType="num">
                                      <p:cBhvr>
                                        <p:cTn id="20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205" dur="26">
                                          <p:stCondLst>
                                            <p:cond delay="650"/>
                                          </p:stCondLst>
                                        </p:cTn>
                                        <p:tgtEl>
                                          <p:spTgt spid="63"/>
                                        </p:tgtEl>
                                      </p:cBhvr>
                                      <p:to x="100000" y="60000"/>
                                    </p:animScale>
                                    <p:animScale>
                                      <p:cBhvr>
                                        <p:cTn id="206" dur="166" decel="50000">
                                          <p:stCondLst>
                                            <p:cond delay="676"/>
                                          </p:stCondLst>
                                        </p:cTn>
                                        <p:tgtEl>
                                          <p:spTgt spid="63"/>
                                        </p:tgtEl>
                                      </p:cBhvr>
                                      <p:to x="100000" y="100000"/>
                                    </p:animScale>
                                    <p:animScale>
                                      <p:cBhvr>
                                        <p:cTn id="207" dur="26">
                                          <p:stCondLst>
                                            <p:cond delay="1312"/>
                                          </p:stCondLst>
                                        </p:cTn>
                                        <p:tgtEl>
                                          <p:spTgt spid="63"/>
                                        </p:tgtEl>
                                      </p:cBhvr>
                                      <p:to x="100000" y="80000"/>
                                    </p:animScale>
                                    <p:animScale>
                                      <p:cBhvr>
                                        <p:cTn id="208" dur="166" decel="50000">
                                          <p:stCondLst>
                                            <p:cond delay="1338"/>
                                          </p:stCondLst>
                                        </p:cTn>
                                        <p:tgtEl>
                                          <p:spTgt spid="63"/>
                                        </p:tgtEl>
                                      </p:cBhvr>
                                      <p:to x="100000" y="100000"/>
                                    </p:animScale>
                                    <p:animScale>
                                      <p:cBhvr>
                                        <p:cTn id="209" dur="26">
                                          <p:stCondLst>
                                            <p:cond delay="1642"/>
                                          </p:stCondLst>
                                        </p:cTn>
                                        <p:tgtEl>
                                          <p:spTgt spid="63"/>
                                        </p:tgtEl>
                                      </p:cBhvr>
                                      <p:to x="100000" y="90000"/>
                                    </p:animScale>
                                    <p:animScale>
                                      <p:cBhvr>
                                        <p:cTn id="210" dur="166" decel="50000">
                                          <p:stCondLst>
                                            <p:cond delay="1668"/>
                                          </p:stCondLst>
                                        </p:cTn>
                                        <p:tgtEl>
                                          <p:spTgt spid="63"/>
                                        </p:tgtEl>
                                      </p:cBhvr>
                                      <p:to x="100000" y="100000"/>
                                    </p:animScale>
                                    <p:animScale>
                                      <p:cBhvr>
                                        <p:cTn id="211" dur="26">
                                          <p:stCondLst>
                                            <p:cond delay="1808"/>
                                          </p:stCondLst>
                                        </p:cTn>
                                        <p:tgtEl>
                                          <p:spTgt spid="63"/>
                                        </p:tgtEl>
                                      </p:cBhvr>
                                      <p:to x="100000" y="95000"/>
                                    </p:animScale>
                                    <p:animScale>
                                      <p:cBhvr>
                                        <p:cTn id="212" dur="166" decel="50000">
                                          <p:stCondLst>
                                            <p:cond delay="1834"/>
                                          </p:stCondLst>
                                        </p:cTn>
                                        <p:tgtEl>
                                          <p:spTgt spid="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9" grpId="0" bldLvl="0" animBg="1"/>
      <p:bldP spid="50" grpId="0" bldLvl="0" animBg="1"/>
      <p:bldP spid="51" grpId="0" bldLvl="0" animBg="1"/>
      <p:bldP spid="52" grpId="0" bldLvl="0" animBg="1"/>
      <p:bldP spid="5" grpId="0"/>
      <p:bldP spid="4" grpId="0"/>
      <p:bldP spid="6" grpId="0"/>
      <p:bldP spid="61" grpId="0"/>
      <p:bldP spid="62" grpId="0"/>
      <p:bldP spid="63" grpId="0"/>
      <p:bldP spid="64"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911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提高员工归属感的方法</a:t>
            </a:r>
          </a:p>
        </p:txBody>
      </p:sp>
      <p:sp>
        <p:nvSpPr>
          <p:cNvPr id="2" name="矩形 1"/>
          <p:cNvSpPr/>
          <p:nvPr/>
        </p:nvSpPr>
        <p:spPr>
          <a:xfrm>
            <a:off x="0" y="4583168"/>
            <a:ext cx="12192000" cy="2274832"/>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微软雅黑" charset="-122"/>
              <a:ea typeface="微软雅黑" charset="-122"/>
            </a:endParaRPr>
          </a:p>
        </p:txBody>
      </p:sp>
      <p:grpSp>
        <p:nvGrpSpPr>
          <p:cNvPr id="3" name="组合 8"/>
          <p:cNvGrpSpPr/>
          <p:nvPr/>
        </p:nvGrpSpPr>
        <p:grpSpPr>
          <a:xfrm>
            <a:off x="3154497" y="2699364"/>
            <a:ext cx="5883006" cy="3790336"/>
            <a:chOff x="3154497" y="2699364"/>
            <a:chExt cx="5883006" cy="3790336"/>
          </a:xfrm>
        </p:grpSpPr>
        <p:pic>
          <p:nvPicPr>
            <p:cNvPr id="10" name="图片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54497" y="2699364"/>
              <a:ext cx="5883006" cy="3790336"/>
            </a:xfrm>
            <a:prstGeom prst="rect">
              <a:avLst/>
            </a:prstGeom>
          </p:spPr>
        </p:pic>
        <p:sp>
          <p:nvSpPr>
            <p:cNvPr id="18" name="矩形 17"/>
            <p:cNvSpPr/>
            <p:nvPr/>
          </p:nvSpPr>
          <p:spPr>
            <a:xfrm>
              <a:off x="3924300" y="3124200"/>
              <a:ext cx="4330700" cy="2755900"/>
            </a:xfrm>
            <a:prstGeom prst="rect">
              <a:avLst/>
            </a:prstGeom>
            <a:blipFill dpi="0" rotWithShape="1">
              <a:blip r:embed="rId3" cstate="print"/>
              <a:srcRect/>
              <a:tile tx="0" ty="0" sx="15000" sy="15000" flip="none" algn="ct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charset="-122"/>
                <a:ea typeface="微软雅黑" charset="-122"/>
              </a:endParaRPr>
            </a:p>
          </p:txBody>
        </p:sp>
      </p:grpSp>
      <p:grpSp>
        <p:nvGrpSpPr>
          <p:cNvPr id="4" name="组合 10"/>
          <p:cNvGrpSpPr/>
          <p:nvPr/>
        </p:nvGrpSpPr>
        <p:grpSpPr bwMode="auto">
          <a:xfrm>
            <a:off x="2489165" y="1067049"/>
            <a:ext cx="1608137" cy="1609725"/>
            <a:chOff x="3569640" y="3886823"/>
            <a:chExt cx="1608881" cy="1608881"/>
          </a:xfrm>
          <a:solidFill>
            <a:srgbClr val="37415C"/>
          </a:solidFill>
        </p:grpSpPr>
        <p:sp>
          <p:nvSpPr>
            <p:cNvPr id="19" name="椭圆 18"/>
            <p:cNvSpPr/>
            <p:nvPr/>
          </p:nvSpPr>
          <p:spPr>
            <a:xfrm>
              <a:off x="3569640" y="3886823"/>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800" noProof="1">
                <a:latin typeface="微软雅黑" charset="-122"/>
                <a:ea typeface="微软雅黑" charset="-122"/>
              </a:endParaRPr>
            </a:p>
          </p:txBody>
        </p:sp>
        <p:sp>
          <p:nvSpPr>
            <p:cNvPr id="20" name="文本框 20"/>
            <p:cNvSpPr txBox="1">
              <a:spLocks noChangeArrowheads="1"/>
            </p:cNvSpPr>
            <p:nvPr/>
          </p:nvSpPr>
          <p:spPr bwMode="auto">
            <a:xfrm>
              <a:off x="3737697" y="4234721"/>
              <a:ext cx="1226091" cy="1015130"/>
            </a:xfrm>
            <a:prstGeom prst="rect">
              <a:avLst/>
            </a:prstGeom>
            <a:noFill/>
            <a:ln w="9525">
              <a:noFill/>
              <a:miter lim="800000"/>
            </a:ln>
          </p:spPr>
          <p:txBody>
            <a:bodyPr wrap="square">
              <a:spAutoFit/>
            </a:bodyPr>
            <a:lstStyle/>
            <a:p>
              <a:pPr algn="ctr"/>
              <a:r>
                <a:rPr lang="zh-CN" altLang="en-US" sz="2000" dirty="0">
                  <a:solidFill>
                    <a:schemeClr val="bg1"/>
                  </a:solidFill>
                  <a:latin typeface="微软雅黑" charset="-122"/>
                  <a:ea typeface="微软雅黑" charset="-122"/>
                </a:rPr>
                <a:t>不能强求员工没有情绪</a:t>
              </a:r>
            </a:p>
          </p:txBody>
        </p:sp>
      </p:grpSp>
      <p:grpSp>
        <p:nvGrpSpPr>
          <p:cNvPr id="5" name="组合 20"/>
          <p:cNvGrpSpPr/>
          <p:nvPr/>
        </p:nvGrpSpPr>
        <p:grpSpPr bwMode="auto">
          <a:xfrm>
            <a:off x="5278402" y="1067049"/>
            <a:ext cx="1608138" cy="1609725"/>
            <a:chOff x="6359139" y="3886823"/>
            <a:chExt cx="1608881" cy="1608881"/>
          </a:xfrm>
          <a:solidFill>
            <a:srgbClr val="3B476B"/>
          </a:solidFill>
        </p:grpSpPr>
        <p:sp>
          <p:nvSpPr>
            <p:cNvPr id="22" name="椭圆 21"/>
            <p:cNvSpPr/>
            <p:nvPr/>
          </p:nvSpPr>
          <p:spPr>
            <a:xfrm>
              <a:off x="6359139" y="3886823"/>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23" name="文本框 44"/>
            <p:cNvSpPr txBox="1">
              <a:spLocks noChangeArrowheads="1"/>
            </p:cNvSpPr>
            <p:nvPr/>
          </p:nvSpPr>
          <p:spPr bwMode="auto">
            <a:xfrm>
              <a:off x="6597031" y="4223973"/>
              <a:ext cx="1161600" cy="1015130"/>
            </a:xfrm>
            <a:prstGeom prst="rect">
              <a:avLst/>
            </a:prstGeom>
            <a:noFill/>
            <a:ln w="9525">
              <a:noFill/>
              <a:miter lim="800000"/>
            </a:ln>
          </p:spPr>
          <p:txBody>
            <a:bodyPr wrap="square">
              <a:spAutoFit/>
            </a:bodyPr>
            <a:lstStyle/>
            <a:p>
              <a:pPr algn="ctr"/>
              <a:r>
                <a:rPr lang="zh-CN" altLang="en-US" sz="2000" dirty="0">
                  <a:solidFill>
                    <a:schemeClr val="bg1"/>
                  </a:solidFill>
                  <a:latin typeface="微软雅黑" charset="-122"/>
                  <a:ea typeface="微软雅黑" charset="-122"/>
                </a:rPr>
                <a:t>对员工对一点关心</a:t>
              </a:r>
            </a:p>
          </p:txBody>
        </p:sp>
      </p:grpSp>
      <p:grpSp>
        <p:nvGrpSpPr>
          <p:cNvPr id="6" name="组合 23"/>
          <p:cNvGrpSpPr/>
          <p:nvPr/>
        </p:nvGrpSpPr>
        <p:grpSpPr bwMode="auto">
          <a:xfrm>
            <a:off x="8254965" y="1090861"/>
            <a:ext cx="1609725" cy="1608138"/>
            <a:chOff x="9336146" y="3909337"/>
            <a:chExt cx="1608881" cy="1608881"/>
          </a:xfrm>
          <a:solidFill>
            <a:srgbClr val="76A6D7"/>
          </a:solidFill>
        </p:grpSpPr>
        <p:sp>
          <p:nvSpPr>
            <p:cNvPr id="25" name="椭圆 24"/>
            <p:cNvSpPr/>
            <p:nvPr/>
          </p:nvSpPr>
          <p:spPr>
            <a:xfrm>
              <a:off x="9336146" y="3909337"/>
              <a:ext cx="1608881" cy="160888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latin typeface="微软雅黑" charset="-122"/>
                <a:ea typeface="微软雅黑" charset="-122"/>
              </a:endParaRPr>
            </a:p>
          </p:txBody>
        </p:sp>
        <p:sp>
          <p:nvSpPr>
            <p:cNvPr id="26" name="文本框 45"/>
            <p:cNvSpPr txBox="1">
              <a:spLocks noChangeArrowheads="1"/>
            </p:cNvSpPr>
            <p:nvPr/>
          </p:nvSpPr>
          <p:spPr bwMode="auto">
            <a:xfrm>
              <a:off x="9561790" y="4245467"/>
              <a:ext cx="1157513" cy="10161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dirty="0">
                  <a:solidFill>
                    <a:schemeClr val="bg1"/>
                  </a:solidFill>
                  <a:latin typeface="微软雅黑" charset="-122"/>
                  <a:ea typeface="微软雅黑" charset="-122"/>
                </a:rPr>
                <a:t>允许员工调剂情趣</a:t>
              </a:r>
            </a:p>
          </p:txBody>
        </p:sp>
      </p:grpSp>
      <p:sp>
        <p:nvSpPr>
          <p:cNvPr id="27" name="加号 26"/>
          <p:cNvSpPr/>
          <p:nvPr/>
        </p:nvSpPr>
        <p:spPr>
          <a:xfrm>
            <a:off x="4317411" y="1580242"/>
            <a:ext cx="627017" cy="628552"/>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加号 27"/>
          <p:cNvSpPr/>
          <p:nvPr/>
        </p:nvSpPr>
        <p:spPr>
          <a:xfrm>
            <a:off x="7309493" y="1580242"/>
            <a:ext cx="627017" cy="628552"/>
          </a:xfrm>
          <a:prstGeom prst="mathPlus">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fltVal val="0"/>
                                          </p:val>
                                        </p:tav>
                                        <p:tav tm="100000">
                                          <p:val>
                                            <p:strVal val="#ppt_w"/>
                                          </p:val>
                                        </p:tav>
                                      </p:tavLst>
                                    </p:anim>
                                    <p:anim calcmode="lin" valueType="num">
                                      <p:cBhvr>
                                        <p:cTn id="39" dur="1000" fill="hold"/>
                                        <p:tgtEl>
                                          <p:spTgt spid="28"/>
                                        </p:tgtEl>
                                        <p:attrNameLst>
                                          <p:attrName>ppt_h</p:attrName>
                                        </p:attrNameLst>
                                      </p:cBhvr>
                                      <p:tavLst>
                                        <p:tav tm="0">
                                          <p:val>
                                            <p:fltVal val="0"/>
                                          </p:val>
                                        </p:tav>
                                        <p:tav tm="100000">
                                          <p:val>
                                            <p:strVal val="#ppt_h"/>
                                          </p:val>
                                        </p:tav>
                                      </p:tavLst>
                                    </p:anim>
                                    <p:anim calcmode="lin" valueType="num">
                                      <p:cBhvr>
                                        <p:cTn id="40" dur="1000" fill="hold"/>
                                        <p:tgtEl>
                                          <p:spTgt spid="28"/>
                                        </p:tgtEl>
                                        <p:attrNameLst>
                                          <p:attrName>style.rotation</p:attrName>
                                        </p:attrNameLst>
                                      </p:cBhvr>
                                      <p:tavLst>
                                        <p:tav tm="0">
                                          <p:val>
                                            <p:fltVal val="90"/>
                                          </p:val>
                                        </p:tav>
                                        <p:tav tm="100000">
                                          <p:val>
                                            <p:fltVal val="0"/>
                                          </p:val>
                                        </p:tav>
                                      </p:tavLst>
                                    </p:anim>
                                    <p:animEffect transition="in" filter="fade">
                                      <p:cBhvr>
                                        <p:cTn id="41" dur="1000"/>
                                        <p:tgtEl>
                                          <p:spTgt spid="28"/>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bldLvl="0" animBg="1"/>
      <p:bldP spid="28"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3"/>
          <p:cNvPicPr>
            <a:picLocks noChangeAspect="1"/>
          </p:cNvPicPr>
          <p:nvPr/>
        </p:nvPicPr>
        <p:blipFill>
          <a:blip r:embed="rId2" cstate="print">
            <a:extLst>
              <a:ext uri="{28A0092B-C50C-407E-A947-70E740481C1C}">
                <a14:useLocalDpi xmlns:a14="http://schemas.microsoft.com/office/drawing/2010/main" val="0"/>
              </a:ext>
            </a:extLst>
          </a:blip>
          <a:srcRect t="7861" b="7861"/>
          <a:stretch>
            <a:fillRect/>
          </a:stretch>
        </p:blipFill>
        <p:spPr>
          <a:xfrm>
            <a:off x="26403" y="15333"/>
            <a:ext cx="12138245" cy="6827763"/>
          </a:xfrm>
          <a:prstGeom prst="rect">
            <a:avLst/>
          </a:prstGeom>
        </p:spPr>
      </p:pic>
      <p:pic>
        <p:nvPicPr>
          <p:cNvPr id="21" name="图片占位符 3"/>
          <p:cNvPicPr>
            <a:picLocks noChangeAspect="1"/>
          </p:cNvPicPr>
          <p:nvPr/>
        </p:nvPicPr>
        <p:blipFill rotWithShape="1">
          <a:blip r:embed="rId3" cstate="print">
            <a:extLst>
              <a:ext uri="{28A0092B-C50C-407E-A947-70E740481C1C}">
                <a14:useLocalDpi xmlns:a14="http://schemas.microsoft.com/office/drawing/2010/main" val="0"/>
              </a:ext>
            </a:extLst>
          </a:blip>
          <a:srcRect t="26355" b="32208"/>
          <a:stretch>
            <a:fillRect/>
          </a:stretch>
        </p:blipFill>
        <p:spPr>
          <a:xfrm>
            <a:off x="26403" y="1513648"/>
            <a:ext cx="12138245" cy="3356984"/>
          </a:xfrm>
          <a:prstGeom prst="rect">
            <a:avLst/>
          </a:prstGeom>
        </p:spPr>
      </p:pic>
      <p:grpSp>
        <p:nvGrpSpPr>
          <p:cNvPr id="2" name="组合 21"/>
          <p:cNvGrpSpPr/>
          <p:nvPr/>
        </p:nvGrpSpPr>
        <p:grpSpPr>
          <a:xfrm>
            <a:off x="4488156" y="1556547"/>
            <a:ext cx="3224222" cy="3224222"/>
            <a:chOff x="4481512" y="1571625"/>
            <a:chExt cx="3238500" cy="3238500"/>
          </a:xfrm>
        </p:grpSpPr>
        <p:sp>
          <p:nvSpPr>
            <p:cNvPr id="23" name="椭圆 22"/>
            <p:cNvSpPr/>
            <p:nvPr/>
          </p:nvSpPr>
          <p:spPr>
            <a:xfrm>
              <a:off x="4481512" y="1571625"/>
              <a:ext cx="3238500" cy="32385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20"/>
            </a:p>
          </p:txBody>
        </p:sp>
        <p:grpSp>
          <p:nvGrpSpPr>
            <p:cNvPr id="3" name="组合 23"/>
            <p:cNvGrpSpPr/>
            <p:nvPr/>
          </p:nvGrpSpPr>
          <p:grpSpPr>
            <a:xfrm>
              <a:off x="5187931" y="2256768"/>
              <a:ext cx="1917040" cy="1675537"/>
              <a:chOff x="5187931" y="2308104"/>
              <a:chExt cx="1917040" cy="1675537"/>
            </a:xfrm>
          </p:grpSpPr>
          <p:sp>
            <p:nvSpPr>
              <p:cNvPr id="25" name="矩形 24"/>
              <p:cNvSpPr/>
              <p:nvPr/>
            </p:nvSpPr>
            <p:spPr>
              <a:xfrm>
                <a:off x="5187931" y="3275712"/>
                <a:ext cx="1917040" cy="707929"/>
              </a:xfrm>
              <a:prstGeom prst="rect">
                <a:avLst/>
              </a:prstGeom>
            </p:spPr>
            <p:txBody>
              <a:bodyPr wrap="square">
                <a:spAutoFit/>
              </a:bodyPr>
              <a:lstStyle/>
              <a:p>
                <a:pPr algn="ctr"/>
                <a:r>
                  <a:rPr lang="zh-CN" altLang="en-US" sz="1990" spc="221" dirty="0">
                    <a:solidFill>
                      <a:schemeClr val="bg1">
                        <a:lumMod val="85000"/>
                      </a:schemeClr>
                    </a:solidFill>
                    <a:latin typeface="微软雅黑" charset="-122"/>
                    <a:ea typeface="微软雅黑" charset="-122"/>
                  </a:rPr>
                  <a:t>应对不同类型员工的方法</a:t>
                </a:r>
              </a:p>
            </p:txBody>
          </p:sp>
          <p:sp>
            <p:nvSpPr>
              <p:cNvPr id="26" name="矩形 25"/>
              <p:cNvSpPr/>
              <p:nvPr/>
            </p:nvSpPr>
            <p:spPr>
              <a:xfrm>
                <a:off x="5192240" y="2308104"/>
                <a:ext cx="1811752" cy="708702"/>
              </a:xfrm>
              <a:prstGeom prst="rect">
                <a:avLst/>
              </a:prstGeom>
            </p:spPr>
            <p:txBody>
              <a:bodyPr wrap="none">
                <a:spAutoFit/>
              </a:bodyPr>
              <a:lstStyle/>
              <a:p>
                <a:pPr algn="ctr"/>
                <a:r>
                  <a:rPr lang="zh-CN" altLang="en-US" sz="3985" b="1" spc="221" dirty="0">
                    <a:solidFill>
                      <a:schemeClr val="bg1"/>
                    </a:solidFill>
                    <a:latin typeface="微软雅黑" charset="-122"/>
                    <a:ea typeface="微软雅黑" charset="-122"/>
                    <a:cs typeface="PT Sans" pitchFamily="34" charset="0"/>
                  </a:rPr>
                  <a:t>第三讲</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4" y="293829"/>
            <a:ext cx="4278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应对“刺头”型员工办法</a:t>
            </a:r>
          </a:p>
        </p:txBody>
      </p:sp>
      <p:grpSp>
        <p:nvGrpSpPr>
          <p:cNvPr id="2" name="组合 1"/>
          <p:cNvGrpSpPr/>
          <p:nvPr/>
        </p:nvGrpSpPr>
        <p:grpSpPr>
          <a:xfrm>
            <a:off x="600" y="2186545"/>
            <a:ext cx="8912505" cy="2718951"/>
            <a:chOff x="0" y="1409020"/>
            <a:chExt cx="6684379" cy="2039213"/>
          </a:xfrm>
        </p:grpSpPr>
        <p:sp>
          <p:nvSpPr>
            <p:cNvPr id="4" name="右箭头 1"/>
            <p:cNvSpPr/>
            <p:nvPr/>
          </p:nvSpPr>
          <p:spPr bwMode="auto">
            <a:xfrm>
              <a:off x="0" y="1409020"/>
              <a:ext cx="6684379" cy="685800"/>
            </a:xfrm>
            <a:prstGeom prst="rightArrow">
              <a:avLst>
                <a:gd name="adj1" fmla="val 50000"/>
                <a:gd name="adj2" fmla="val 8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solidFill>
                <a:schemeClr val="bg1"/>
              </a:solidFill>
              <a:round/>
            </a:ln>
          </p:spPr>
          <p:txBody>
            <a:bodyPr anchor="ctr"/>
            <a:lstStyle/>
            <a:p>
              <a:pPr algn="ctr"/>
              <a:endParaRPr sz="2400">
                <a:latin typeface="微软雅黑" charset="-122"/>
                <a:ea typeface="微软雅黑" charset="-122"/>
              </a:endParaRPr>
            </a:p>
          </p:txBody>
        </p:sp>
        <p:sp>
          <p:nvSpPr>
            <p:cNvPr id="5" name="右箭头 2"/>
            <p:cNvSpPr/>
            <p:nvPr/>
          </p:nvSpPr>
          <p:spPr bwMode="auto">
            <a:xfrm>
              <a:off x="1656988" y="1918400"/>
              <a:ext cx="5027391" cy="685800"/>
            </a:xfrm>
            <a:prstGeom prst="rightArrow">
              <a:avLst>
                <a:gd name="adj1" fmla="val 50000"/>
                <a:gd name="adj2" fmla="val 8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solidFill>
                <a:schemeClr val="bg1"/>
              </a:solidFill>
              <a:round/>
            </a:ln>
          </p:spPr>
          <p:txBody>
            <a:bodyPr anchor="ctr"/>
            <a:lstStyle/>
            <a:p>
              <a:pPr algn="ctr"/>
              <a:endParaRPr sz="2400">
                <a:latin typeface="微软雅黑" charset="-122"/>
                <a:ea typeface="微软雅黑" charset="-122"/>
              </a:endParaRPr>
            </a:p>
          </p:txBody>
        </p:sp>
        <p:sp>
          <p:nvSpPr>
            <p:cNvPr id="6" name="右箭头 3"/>
            <p:cNvSpPr/>
            <p:nvPr/>
          </p:nvSpPr>
          <p:spPr bwMode="auto">
            <a:xfrm>
              <a:off x="2927485" y="2440204"/>
              <a:ext cx="3756894" cy="685800"/>
            </a:xfrm>
            <a:prstGeom prst="rightArrow">
              <a:avLst>
                <a:gd name="adj1" fmla="val 50000"/>
                <a:gd name="adj2" fmla="val 8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9050">
              <a:solidFill>
                <a:schemeClr val="bg1"/>
              </a:solidFill>
              <a:round/>
            </a:ln>
          </p:spPr>
          <p:txBody>
            <a:bodyPr anchor="ctr"/>
            <a:lstStyle/>
            <a:p>
              <a:pPr algn="ctr"/>
              <a:endParaRPr sz="2400">
                <a:latin typeface="微软雅黑" charset="-122"/>
                <a:ea typeface="微软雅黑" charset="-122"/>
              </a:endParaRPr>
            </a:p>
          </p:txBody>
        </p:sp>
        <p:sp>
          <p:nvSpPr>
            <p:cNvPr id="8" name="文本框 5"/>
            <p:cNvSpPr txBox="1"/>
            <p:nvPr/>
          </p:nvSpPr>
          <p:spPr>
            <a:xfrm>
              <a:off x="890792" y="1659587"/>
              <a:ext cx="923329" cy="184666"/>
            </a:xfrm>
            <a:prstGeom prst="rect">
              <a:avLst/>
            </a:prstGeom>
          </p:spPr>
          <p:txBody>
            <a:bodyPr wrap="none" lIns="0" tIns="0" rIns="0" bIns="0" anchor="ctr" anchorCtr="0">
              <a:normAutofit fontScale="87500" lnSpcReduction="20000"/>
            </a:bodyPr>
            <a:lstStyle/>
            <a:p>
              <a:pPr marL="0" marR="0" lvl="0" indent="0" algn="l" defTabSz="914400" rtl="0" eaLnBrk="1" fontAlgn="auto" latinLnBrk="0" hangingPunct="1">
                <a:spcBef>
                  <a:spcPct val="0"/>
                </a:spcBef>
                <a:buClrTx/>
                <a:buSzTx/>
                <a:buFont typeface="Arial" charset="0"/>
                <a:buNone/>
                <a:defRPr/>
              </a:pPr>
              <a:r>
                <a:rPr kumimoji="0" lang="en-US" altLang="zh-CN" sz="2135" b="1" i="0" u="none" strike="noStrike" kern="1200" cap="none" spc="0" normalizeH="0" baseline="0" noProof="0">
                  <a:ln>
                    <a:noFill/>
                  </a:ln>
                  <a:solidFill>
                    <a:schemeClr val="bg1"/>
                  </a:solidFill>
                  <a:effectLst/>
                  <a:uLnTx/>
                  <a:uFillTx/>
                  <a:latin typeface="微软雅黑" charset="-122"/>
                  <a:ea typeface="微软雅黑" charset="-122"/>
                </a:rPr>
                <a:t>01</a:t>
              </a:r>
            </a:p>
          </p:txBody>
        </p:sp>
        <p:sp>
          <p:nvSpPr>
            <p:cNvPr id="9" name="文本框 6"/>
            <p:cNvSpPr txBox="1"/>
            <p:nvPr/>
          </p:nvSpPr>
          <p:spPr>
            <a:xfrm>
              <a:off x="2046242" y="2168967"/>
              <a:ext cx="923329" cy="184666"/>
            </a:xfrm>
            <a:prstGeom prst="rect">
              <a:avLst/>
            </a:prstGeom>
          </p:spPr>
          <p:txBody>
            <a:bodyPr wrap="none" lIns="0" tIns="0" rIns="0" bIns="0" anchor="ctr" anchorCtr="0">
              <a:normAutofit fontScale="87500" lnSpcReduction="20000"/>
            </a:bodyPr>
            <a:lstStyle/>
            <a:p>
              <a:pPr marL="0" marR="0" lvl="0" indent="0" algn="l" defTabSz="914400" rtl="0" eaLnBrk="1" fontAlgn="auto" latinLnBrk="0" hangingPunct="1">
                <a:spcBef>
                  <a:spcPct val="0"/>
                </a:spcBef>
                <a:buClrTx/>
                <a:buSzTx/>
                <a:buFont typeface="Arial" charset="0"/>
                <a:buNone/>
                <a:defRPr/>
              </a:pPr>
              <a:r>
                <a:rPr kumimoji="0" lang="en-US" altLang="zh-CN" sz="2135" b="1" i="0" u="none" strike="noStrike" kern="1200" cap="none" spc="0" normalizeH="0" baseline="0" noProof="0">
                  <a:ln>
                    <a:noFill/>
                  </a:ln>
                  <a:solidFill>
                    <a:schemeClr val="bg1"/>
                  </a:solidFill>
                  <a:effectLst/>
                  <a:uLnTx/>
                  <a:uFillTx/>
                  <a:latin typeface="微软雅黑" charset="-122"/>
                  <a:ea typeface="微软雅黑" charset="-122"/>
                </a:rPr>
                <a:t>02</a:t>
              </a:r>
            </a:p>
          </p:txBody>
        </p:sp>
        <p:sp>
          <p:nvSpPr>
            <p:cNvPr id="10" name="文本框 7"/>
            <p:cNvSpPr txBox="1"/>
            <p:nvPr/>
          </p:nvSpPr>
          <p:spPr>
            <a:xfrm>
              <a:off x="3382536" y="2690771"/>
              <a:ext cx="923329" cy="184666"/>
            </a:xfrm>
            <a:prstGeom prst="rect">
              <a:avLst/>
            </a:prstGeom>
          </p:spPr>
          <p:txBody>
            <a:bodyPr wrap="none" lIns="0" tIns="0" rIns="0" bIns="0" anchor="ctr" anchorCtr="0">
              <a:normAutofit fontScale="87500" lnSpcReduction="20000"/>
            </a:bodyPr>
            <a:lstStyle/>
            <a:p>
              <a:pPr marL="0" marR="0" lvl="0" indent="0" algn="l" defTabSz="914400" rtl="0" eaLnBrk="1" fontAlgn="auto" latinLnBrk="0" hangingPunct="1">
                <a:spcBef>
                  <a:spcPct val="0"/>
                </a:spcBef>
                <a:buClrTx/>
                <a:buSzTx/>
                <a:buFont typeface="Arial" charset="0"/>
                <a:buNone/>
                <a:defRPr/>
              </a:pPr>
              <a:r>
                <a:rPr kumimoji="0" lang="en-US" altLang="zh-CN" sz="2135" b="1" i="0" u="none" strike="noStrike" kern="1200" cap="none" spc="0" normalizeH="0" baseline="0" noProof="0">
                  <a:ln>
                    <a:noFill/>
                  </a:ln>
                  <a:solidFill>
                    <a:schemeClr val="bg1"/>
                  </a:solidFill>
                  <a:effectLst/>
                  <a:uLnTx/>
                  <a:uFillTx/>
                  <a:latin typeface="微软雅黑" charset="-122"/>
                  <a:ea typeface="微软雅黑" charset="-122"/>
                </a:rPr>
                <a:t>03</a:t>
              </a:r>
            </a:p>
          </p:txBody>
        </p:sp>
        <p:sp>
          <p:nvSpPr>
            <p:cNvPr id="12" name="文本框 9"/>
            <p:cNvSpPr txBox="1"/>
            <p:nvPr/>
          </p:nvSpPr>
          <p:spPr>
            <a:xfrm>
              <a:off x="539353" y="2028379"/>
              <a:ext cx="990568" cy="415498"/>
            </a:xfrm>
            <a:prstGeom prst="rect">
              <a:avLst/>
            </a:prstGeom>
            <a:noFill/>
          </p:spPr>
          <p:txBody>
            <a:bodyPr wrap="square" lIns="0" tIns="0" rIns="0" bIns="0">
              <a:noAutofit/>
            </a:bodyPr>
            <a:lstStyle/>
            <a:p>
              <a:pPr>
                <a:lnSpc>
                  <a:spcPct val="120000"/>
                </a:lnSpc>
              </a:pPr>
              <a:r>
                <a:rPr lang="zh-CN" altLang="en-US" sz="1600" b="1" dirty="0">
                  <a:solidFill>
                    <a:schemeClr val="tx1">
                      <a:lumMod val="75000"/>
                      <a:lumOff val="25000"/>
                    </a:schemeClr>
                  </a:solidFill>
                  <a:latin typeface="微软雅黑" charset="-122"/>
                  <a:ea typeface="微软雅黑" charset="-122"/>
                </a:rPr>
                <a:t>以德服人</a:t>
              </a:r>
              <a:endParaRPr lang="en-US" altLang="zh-CN" sz="1600" b="1" dirty="0">
                <a:solidFill>
                  <a:schemeClr val="tx1">
                    <a:lumMod val="75000"/>
                    <a:lumOff val="25000"/>
                  </a:schemeClr>
                </a:solidFill>
                <a:latin typeface="微软雅黑" charset="-122"/>
                <a:ea typeface="微软雅黑" charset="-122"/>
              </a:endParaRPr>
            </a:p>
            <a:p>
              <a:pPr>
                <a:lnSpc>
                  <a:spcPct val="120000"/>
                </a:lnSpc>
              </a:pPr>
              <a:r>
                <a:rPr lang="zh-CN" altLang="en-US" sz="1600" b="1" dirty="0">
                  <a:solidFill>
                    <a:schemeClr val="tx1">
                      <a:lumMod val="75000"/>
                      <a:lumOff val="25000"/>
                    </a:schemeClr>
                  </a:solidFill>
                  <a:latin typeface="微软雅黑" charset="-122"/>
                  <a:ea typeface="微软雅黑" charset="-122"/>
                </a:rPr>
                <a:t>以才服人</a:t>
              </a:r>
            </a:p>
          </p:txBody>
        </p:sp>
        <p:sp>
          <p:nvSpPr>
            <p:cNvPr id="13" name="文本框 10"/>
            <p:cNvSpPr txBox="1"/>
            <p:nvPr/>
          </p:nvSpPr>
          <p:spPr>
            <a:xfrm>
              <a:off x="1646192" y="2525840"/>
              <a:ext cx="1053603" cy="415498"/>
            </a:xfrm>
            <a:prstGeom prst="rect">
              <a:avLst/>
            </a:prstGeom>
            <a:noFill/>
          </p:spPr>
          <p:txBody>
            <a:bodyPr wrap="square" lIns="0" tIns="0" rIns="0" bIns="0">
              <a:noAutofit/>
            </a:bodyPr>
            <a:lstStyle/>
            <a:p>
              <a:pPr algn="ctr">
                <a:lnSpc>
                  <a:spcPct val="120000"/>
                </a:lnSpc>
              </a:pPr>
              <a:r>
                <a:rPr lang="zh-CN" altLang="en-US" sz="1600" b="1" dirty="0">
                  <a:solidFill>
                    <a:schemeClr val="tx1">
                      <a:lumMod val="75000"/>
                      <a:lumOff val="25000"/>
                    </a:schemeClr>
                  </a:solidFill>
                  <a:latin typeface="微软雅黑" charset="-122"/>
                  <a:ea typeface="微软雅黑" charset="-122"/>
                </a:rPr>
                <a:t>适当地令其</a:t>
              </a:r>
              <a:endParaRPr lang="en-US" altLang="zh-CN" sz="1600" b="1" dirty="0">
                <a:solidFill>
                  <a:schemeClr val="tx1">
                    <a:lumMod val="75000"/>
                    <a:lumOff val="25000"/>
                  </a:schemeClr>
                </a:solidFill>
                <a:latin typeface="微软雅黑" charset="-122"/>
                <a:ea typeface="微软雅黑" charset="-122"/>
              </a:endParaRPr>
            </a:p>
            <a:p>
              <a:pPr algn="ctr">
                <a:lnSpc>
                  <a:spcPct val="120000"/>
                </a:lnSpc>
              </a:pPr>
              <a:r>
                <a:rPr lang="zh-CN" altLang="en-US" sz="1600" b="1" dirty="0">
                  <a:solidFill>
                    <a:schemeClr val="tx1">
                      <a:lumMod val="75000"/>
                      <a:lumOff val="25000"/>
                    </a:schemeClr>
                  </a:solidFill>
                  <a:latin typeface="微软雅黑" charset="-122"/>
                  <a:ea typeface="微软雅黑" charset="-122"/>
                </a:rPr>
                <a:t>坐冷板凳</a:t>
              </a:r>
            </a:p>
          </p:txBody>
        </p:sp>
        <p:sp>
          <p:nvSpPr>
            <p:cNvPr id="14" name="文本框 11"/>
            <p:cNvSpPr txBox="1"/>
            <p:nvPr/>
          </p:nvSpPr>
          <p:spPr>
            <a:xfrm>
              <a:off x="2927486" y="3032735"/>
              <a:ext cx="1218761" cy="415498"/>
            </a:xfrm>
            <a:prstGeom prst="rect">
              <a:avLst/>
            </a:prstGeom>
            <a:noFill/>
          </p:spPr>
          <p:txBody>
            <a:bodyPr wrap="square" lIns="0" tIns="0" rIns="0" bIns="0">
              <a:noAutofit/>
            </a:bodyPr>
            <a:lstStyle/>
            <a:p>
              <a:pPr algn="ctr">
                <a:lnSpc>
                  <a:spcPct val="120000"/>
                </a:lnSpc>
              </a:pPr>
              <a:r>
                <a:rPr lang="zh-CN" altLang="en-US" sz="1600" b="1" dirty="0">
                  <a:solidFill>
                    <a:schemeClr val="tx1">
                      <a:lumMod val="75000"/>
                      <a:lumOff val="25000"/>
                    </a:schemeClr>
                  </a:solidFill>
                  <a:latin typeface="微软雅黑" charset="-122"/>
                  <a:ea typeface="微软雅黑" charset="-122"/>
                </a:rPr>
                <a:t>以其人之道</a:t>
              </a:r>
              <a:endParaRPr lang="en-US" altLang="zh-CN" sz="1600" b="1" dirty="0">
                <a:solidFill>
                  <a:schemeClr val="tx1">
                    <a:lumMod val="75000"/>
                    <a:lumOff val="25000"/>
                  </a:schemeClr>
                </a:solidFill>
                <a:latin typeface="微软雅黑" charset="-122"/>
                <a:ea typeface="微软雅黑" charset="-122"/>
              </a:endParaRPr>
            </a:p>
            <a:p>
              <a:pPr algn="ctr">
                <a:lnSpc>
                  <a:spcPct val="120000"/>
                </a:lnSpc>
              </a:pPr>
              <a:r>
                <a:rPr lang="zh-CN" altLang="en-US" sz="1600" b="1" dirty="0">
                  <a:solidFill>
                    <a:schemeClr val="tx1">
                      <a:lumMod val="75000"/>
                      <a:lumOff val="25000"/>
                    </a:schemeClr>
                  </a:solidFill>
                  <a:latin typeface="微软雅黑" charset="-122"/>
                  <a:ea typeface="微软雅黑" charset="-122"/>
                </a:rPr>
                <a:t>还治其人之身</a:t>
              </a:r>
            </a:p>
          </p:txBody>
        </p:sp>
        <p:sp>
          <p:nvSpPr>
            <p:cNvPr id="16" name="任意多边形 13"/>
            <p:cNvSpPr/>
            <p:nvPr/>
          </p:nvSpPr>
          <p:spPr bwMode="auto">
            <a:xfrm>
              <a:off x="1748530" y="2176389"/>
              <a:ext cx="182959" cy="14754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sz="2400">
                <a:latin typeface="微软雅黑" charset="-122"/>
                <a:ea typeface="微软雅黑" charset="-122"/>
              </a:endParaRPr>
            </a:p>
          </p:txBody>
        </p:sp>
        <p:sp>
          <p:nvSpPr>
            <p:cNvPr id="17" name="任意多边形 14"/>
            <p:cNvSpPr/>
            <p:nvPr/>
          </p:nvSpPr>
          <p:spPr bwMode="auto">
            <a:xfrm>
              <a:off x="536927" y="1649981"/>
              <a:ext cx="200194" cy="20019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sz="2400">
                <a:latin typeface="微软雅黑" charset="-122"/>
                <a:ea typeface="微软雅黑" charset="-122"/>
              </a:endParaRPr>
            </a:p>
          </p:txBody>
        </p:sp>
        <p:sp>
          <p:nvSpPr>
            <p:cNvPr id="19" name="任意多边形 16"/>
            <p:cNvSpPr/>
            <p:nvPr/>
          </p:nvSpPr>
          <p:spPr bwMode="auto">
            <a:xfrm>
              <a:off x="3050944" y="2684344"/>
              <a:ext cx="215321" cy="19898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sz="2400">
                <a:latin typeface="微软雅黑" charset="-122"/>
                <a:ea typeface="微软雅黑" charset="-122"/>
              </a:endParaRPr>
            </a:p>
          </p:txBody>
        </p:sp>
      </p:grpSp>
      <p:grpSp>
        <p:nvGrpSpPr>
          <p:cNvPr id="3" name="组合 19"/>
          <p:cNvGrpSpPr/>
          <p:nvPr/>
        </p:nvGrpSpPr>
        <p:grpSpPr>
          <a:xfrm>
            <a:off x="9347200" y="1817882"/>
            <a:ext cx="1547495" cy="2717800"/>
            <a:chOff x="4716681" y="1976084"/>
            <a:chExt cx="579035" cy="1016677"/>
          </a:xfrm>
        </p:grpSpPr>
        <p:sp>
          <p:nvSpPr>
            <p:cNvPr id="21" name="任意多边形 18"/>
            <p:cNvSpPr/>
            <p:nvPr/>
          </p:nvSpPr>
          <p:spPr bwMode="auto">
            <a:xfrm>
              <a:off x="4716681" y="1976084"/>
              <a:ext cx="579034" cy="733894"/>
            </a:xfrm>
            <a:custGeom>
              <a:avLst/>
              <a:gdLst>
                <a:gd name="T0" fmla="*/ 211 w 260"/>
                <a:gd name="T1" fmla="*/ 0 h 328"/>
                <a:gd name="T2" fmla="*/ 47 w 260"/>
                <a:gd name="T3" fmla="*/ 14 h 328"/>
                <a:gd name="T4" fmla="*/ 0 w 260"/>
                <a:gd name="T5" fmla="*/ 112 h 328"/>
                <a:gd name="T6" fmla="*/ 1 w 260"/>
                <a:gd name="T7" fmla="*/ 118 h 328"/>
                <a:gd name="T8" fmla="*/ 6 w 260"/>
                <a:gd name="T9" fmla="*/ 133 h 328"/>
                <a:gd name="T10" fmla="*/ 20 w 260"/>
                <a:gd name="T11" fmla="*/ 152 h 328"/>
                <a:gd name="T12" fmla="*/ 39 w 260"/>
                <a:gd name="T13" fmla="*/ 165 h 328"/>
                <a:gd name="T14" fmla="*/ 61 w 260"/>
                <a:gd name="T15" fmla="*/ 174 h 328"/>
                <a:gd name="T16" fmla="*/ 70 w 260"/>
                <a:gd name="T17" fmla="*/ 185 h 328"/>
                <a:gd name="T18" fmla="*/ 90 w 260"/>
                <a:gd name="T19" fmla="*/ 201 h 328"/>
                <a:gd name="T20" fmla="*/ 102 w 260"/>
                <a:gd name="T21" fmla="*/ 292 h 328"/>
                <a:gd name="T22" fmla="*/ 50 w 260"/>
                <a:gd name="T23" fmla="*/ 328 h 328"/>
                <a:gd name="T24" fmla="*/ 208 w 260"/>
                <a:gd name="T25" fmla="*/ 292 h 328"/>
                <a:gd name="T26" fmla="*/ 156 w 260"/>
                <a:gd name="T27" fmla="*/ 206 h 328"/>
                <a:gd name="T28" fmla="*/ 168 w 260"/>
                <a:gd name="T29" fmla="*/ 201 h 328"/>
                <a:gd name="T30" fmla="*/ 188 w 260"/>
                <a:gd name="T31" fmla="*/ 185 h 328"/>
                <a:gd name="T32" fmla="*/ 195 w 260"/>
                <a:gd name="T33" fmla="*/ 176 h 328"/>
                <a:gd name="T34" fmla="*/ 219 w 260"/>
                <a:gd name="T35" fmla="*/ 167 h 328"/>
                <a:gd name="T36" fmla="*/ 240 w 260"/>
                <a:gd name="T37" fmla="*/ 153 h 328"/>
                <a:gd name="T38" fmla="*/ 254 w 260"/>
                <a:gd name="T39" fmla="*/ 134 h 328"/>
                <a:gd name="T40" fmla="*/ 259 w 260"/>
                <a:gd name="T41" fmla="*/ 123 h 328"/>
                <a:gd name="T42" fmla="*/ 260 w 260"/>
                <a:gd name="T43" fmla="*/ 112 h 328"/>
                <a:gd name="T44" fmla="*/ 211 w 260"/>
                <a:gd name="T45" fmla="*/ 14 h 328"/>
                <a:gd name="T46" fmla="*/ 26 w 260"/>
                <a:gd name="T47" fmla="*/ 40 h 328"/>
                <a:gd name="T48" fmla="*/ 47 w 260"/>
                <a:gd name="T49" fmla="*/ 130 h 328"/>
                <a:gd name="T50" fmla="*/ 48 w 260"/>
                <a:gd name="T51" fmla="*/ 141 h 328"/>
                <a:gd name="T52" fmla="*/ 39 w 260"/>
                <a:gd name="T53" fmla="*/ 134 h 328"/>
                <a:gd name="T54" fmla="*/ 28 w 260"/>
                <a:gd name="T55" fmla="*/ 120 h 328"/>
                <a:gd name="T56" fmla="*/ 26 w 260"/>
                <a:gd name="T57" fmla="*/ 112 h 328"/>
                <a:gd name="T58" fmla="*/ 234 w 260"/>
                <a:gd name="T59" fmla="*/ 112 h 328"/>
                <a:gd name="T60" fmla="*/ 232 w 260"/>
                <a:gd name="T61" fmla="*/ 120 h 328"/>
                <a:gd name="T62" fmla="*/ 227 w 260"/>
                <a:gd name="T63" fmla="*/ 129 h 328"/>
                <a:gd name="T64" fmla="*/ 210 w 260"/>
                <a:gd name="T65" fmla="*/ 142 h 328"/>
                <a:gd name="T66" fmla="*/ 211 w 260"/>
                <a:gd name="T67" fmla="*/ 130 h 328"/>
                <a:gd name="T68" fmla="*/ 234 w 260"/>
                <a:gd name="T69" fmla="*/ 4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close/>
                  <a:moveTo>
                    <a:pt x="26" y="112"/>
                  </a:moveTo>
                  <a:lnTo>
                    <a:pt x="26" y="40"/>
                  </a:lnTo>
                  <a:lnTo>
                    <a:pt x="47" y="40"/>
                  </a:lnTo>
                  <a:lnTo>
                    <a:pt x="47" y="130"/>
                  </a:lnTo>
                  <a:lnTo>
                    <a:pt x="47" y="130"/>
                  </a:lnTo>
                  <a:lnTo>
                    <a:pt x="48" y="141"/>
                  </a:lnTo>
                  <a:lnTo>
                    <a:pt x="48" y="141"/>
                  </a:lnTo>
                  <a:lnTo>
                    <a:pt x="39" y="134"/>
                  </a:lnTo>
                  <a:lnTo>
                    <a:pt x="33" y="128"/>
                  </a:lnTo>
                  <a:lnTo>
                    <a:pt x="28" y="120"/>
                  </a:lnTo>
                  <a:lnTo>
                    <a:pt x="26" y="117"/>
                  </a:lnTo>
                  <a:lnTo>
                    <a:pt x="26" y="112"/>
                  </a:lnTo>
                  <a:close/>
                  <a:moveTo>
                    <a:pt x="234" y="112"/>
                  </a:moveTo>
                  <a:lnTo>
                    <a:pt x="234" y="112"/>
                  </a:lnTo>
                  <a:lnTo>
                    <a:pt x="234" y="117"/>
                  </a:lnTo>
                  <a:lnTo>
                    <a:pt x="232" y="120"/>
                  </a:lnTo>
                  <a:lnTo>
                    <a:pt x="230" y="124"/>
                  </a:lnTo>
                  <a:lnTo>
                    <a:pt x="227" y="129"/>
                  </a:lnTo>
                  <a:lnTo>
                    <a:pt x="219" y="135"/>
                  </a:lnTo>
                  <a:lnTo>
                    <a:pt x="210" y="142"/>
                  </a:lnTo>
                  <a:lnTo>
                    <a:pt x="210" y="142"/>
                  </a:lnTo>
                  <a:lnTo>
                    <a:pt x="211" y="130"/>
                  </a:lnTo>
                  <a:lnTo>
                    <a:pt x="211" y="40"/>
                  </a:lnTo>
                  <a:lnTo>
                    <a:pt x="234" y="40"/>
                  </a:lnTo>
                  <a:lnTo>
                    <a:pt x="234" y="112"/>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2" name="任意多边形 19"/>
            <p:cNvSpPr/>
            <p:nvPr/>
          </p:nvSpPr>
          <p:spPr bwMode="auto">
            <a:xfrm>
              <a:off x="4716682" y="1976084"/>
              <a:ext cx="579034" cy="733894"/>
            </a:xfrm>
            <a:custGeom>
              <a:avLst/>
              <a:gdLst>
                <a:gd name="T0" fmla="*/ 211 w 260"/>
                <a:gd name="T1" fmla="*/ 14 h 328"/>
                <a:gd name="T2" fmla="*/ 211 w 260"/>
                <a:gd name="T3" fmla="*/ 0 h 328"/>
                <a:gd name="T4" fmla="*/ 47 w 260"/>
                <a:gd name="T5" fmla="*/ 0 h 328"/>
                <a:gd name="T6" fmla="*/ 47 w 260"/>
                <a:gd name="T7" fmla="*/ 14 h 328"/>
                <a:gd name="T8" fmla="*/ 0 w 260"/>
                <a:gd name="T9" fmla="*/ 14 h 328"/>
                <a:gd name="T10" fmla="*/ 0 w 260"/>
                <a:gd name="T11" fmla="*/ 112 h 328"/>
                <a:gd name="T12" fmla="*/ 0 w 260"/>
                <a:gd name="T13" fmla="*/ 112 h 328"/>
                <a:gd name="T14" fmla="*/ 1 w 260"/>
                <a:gd name="T15" fmla="*/ 118 h 328"/>
                <a:gd name="T16" fmla="*/ 1 w 260"/>
                <a:gd name="T17" fmla="*/ 123 h 328"/>
                <a:gd name="T18" fmla="*/ 6 w 260"/>
                <a:gd name="T19" fmla="*/ 133 h 328"/>
                <a:gd name="T20" fmla="*/ 12 w 260"/>
                <a:gd name="T21" fmla="*/ 143 h 328"/>
                <a:gd name="T22" fmla="*/ 20 w 260"/>
                <a:gd name="T23" fmla="*/ 152 h 328"/>
                <a:gd name="T24" fmla="*/ 28 w 260"/>
                <a:gd name="T25" fmla="*/ 159 h 328"/>
                <a:gd name="T26" fmla="*/ 39 w 260"/>
                <a:gd name="T27" fmla="*/ 165 h 328"/>
                <a:gd name="T28" fmla="*/ 50 w 260"/>
                <a:gd name="T29" fmla="*/ 170 h 328"/>
                <a:gd name="T30" fmla="*/ 61 w 260"/>
                <a:gd name="T31" fmla="*/ 174 h 328"/>
                <a:gd name="T32" fmla="*/ 61 w 260"/>
                <a:gd name="T33" fmla="*/ 174 h 328"/>
                <a:gd name="T34" fmla="*/ 70 w 260"/>
                <a:gd name="T35" fmla="*/ 185 h 328"/>
                <a:gd name="T36" fmla="*/ 79 w 260"/>
                <a:gd name="T37" fmla="*/ 194 h 328"/>
                <a:gd name="T38" fmla="*/ 90 w 260"/>
                <a:gd name="T39" fmla="*/ 201 h 328"/>
                <a:gd name="T40" fmla="*/ 102 w 260"/>
                <a:gd name="T41" fmla="*/ 206 h 328"/>
                <a:gd name="T42" fmla="*/ 102 w 260"/>
                <a:gd name="T43" fmla="*/ 292 h 328"/>
                <a:gd name="T44" fmla="*/ 50 w 260"/>
                <a:gd name="T45" fmla="*/ 292 h 328"/>
                <a:gd name="T46" fmla="*/ 50 w 260"/>
                <a:gd name="T47" fmla="*/ 328 h 328"/>
                <a:gd name="T48" fmla="*/ 208 w 260"/>
                <a:gd name="T49" fmla="*/ 328 h 328"/>
                <a:gd name="T50" fmla="*/ 208 w 260"/>
                <a:gd name="T51" fmla="*/ 292 h 328"/>
                <a:gd name="T52" fmla="*/ 156 w 260"/>
                <a:gd name="T53" fmla="*/ 292 h 328"/>
                <a:gd name="T54" fmla="*/ 156 w 260"/>
                <a:gd name="T55" fmla="*/ 206 h 328"/>
                <a:gd name="T56" fmla="*/ 156 w 260"/>
                <a:gd name="T57" fmla="*/ 206 h 328"/>
                <a:gd name="T58" fmla="*/ 168 w 260"/>
                <a:gd name="T59" fmla="*/ 201 h 328"/>
                <a:gd name="T60" fmla="*/ 178 w 260"/>
                <a:gd name="T61" fmla="*/ 194 h 328"/>
                <a:gd name="T62" fmla="*/ 188 w 260"/>
                <a:gd name="T63" fmla="*/ 185 h 328"/>
                <a:gd name="T64" fmla="*/ 195 w 260"/>
                <a:gd name="T65" fmla="*/ 176 h 328"/>
                <a:gd name="T66" fmla="*/ 195 w 260"/>
                <a:gd name="T67" fmla="*/ 176 h 328"/>
                <a:gd name="T68" fmla="*/ 207 w 260"/>
                <a:gd name="T69" fmla="*/ 171 h 328"/>
                <a:gd name="T70" fmla="*/ 219 w 260"/>
                <a:gd name="T71" fmla="*/ 167 h 328"/>
                <a:gd name="T72" fmla="*/ 230 w 260"/>
                <a:gd name="T73" fmla="*/ 160 h 328"/>
                <a:gd name="T74" fmla="*/ 240 w 260"/>
                <a:gd name="T75" fmla="*/ 153 h 328"/>
                <a:gd name="T76" fmla="*/ 248 w 260"/>
                <a:gd name="T77" fmla="*/ 144 h 328"/>
                <a:gd name="T78" fmla="*/ 254 w 260"/>
                <a:gd name="T79" fmla="*/ 134 h 328"/>
                <a:gd name="T80" fmla="*/ 256 w 260"/>
                <a:gd name="T81" fmla="*/ 129 h 328"/>
                <a:gd name="T82" fmla="*/ 259 w 260"/>
                <a:gd name="T83" fmla="*/ 123 h 328"/>
                <a:gd name="T84" fmla="*/ 260 w 260"/>
                <a:gd name="T85" fmla="*/ 119 h 328"/>
                <a:gd name="T86" fmla="*/ 260 w 260"/>
                <a:gd name="T87" fmla="*/ 112 h 328"/>
                <a:gd name="T88" fmla="*/ 260 w 260"/>
                <a:gd name="T89" fmla="*/ 14 h 328"/>
                <a:gd name="T90" fmla="*/ 211 w 260"/>
                <a:gd name="T9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3" name="任意多边形 20"/>
            <p:cNvSpPr/>
            <p:nvPr/>
          </p:nvSpPr>
          <p:spPr bwMode="auto">
            <a:xfrm>
              <a:off x="4770546" y="2063614"/>
              <a:ext cx="53864" cy="228920"/>
            </a:xfrm>
            <a:custGeom>
              <a:avLst/>
              <a:gdLst>
                <a:gd name="T0" fmla="*/ 0 w 22"/>
                <a:gd name="T1" fmla="*/ 72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13 w 22"/>
                <a:gd name="T15" fmla="*/ 94 h 101"/>
                <a:gd name="T16" fmla="*/ 7 w 22"/>
                <a:gd name="T17" fmla="*/ 88 h 101"/>
                <a:gd name="T18" fmla="*/ 2 w 22"/>
                <a:gd name="T19" fmla="*/ 80 h 101"/>
                <a:gd name="T20" fmla="*/ 0 w 22"/>
                <a:gd name="T21" fmla="*/ 77 h 101"/>
                <a:gd name="T22" fmla="*/ 0 w 22"/>
                <a:gd name="T23" fmla="*/ 7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1">
                  <a:moveTo>
                    <a:pt x="0" y="72"/>
                  </a:moveTo>
                  <a:lnTo>
                    <a:pt x="0" y="0"/>
                  </a:lnTo>
                  <a:lnTo>
                    <a:pt x="21" y="0"/>
                  </a:lnTo>
                  <a:lnTo>
                    <a:pt x="21" y="90"/>
                  </a:lnTo>
                  <a:lnTo>
                    <a:pt x="21" y="90"/>
                  </a:lnTo>
                  <a:lnTo>
                    <a:pt x="22" y="101"/>
                  </a:lnTo>
                  <a:lnTo>
                    <a:pt x="22" y="101"/>
                  </a:lnTo>
                  <a:lnTo>
                    <a:pt x="13" y="94"/>
                  </a:lnTo>
                  <a:lnTo>
                    <a:pt x="7" y="88"/>
                  </a:lnTo>
                  <a:lnTo>
                    <a:pt x="2" y="80"/>
                  </a:lnTo>
                  <a:lnTo>
                    <a:pt x="0" y="77"/>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4" name="任意多边形 21"/>
            <p:cNvSpPr/>
            <p:nvPr/>
          </p:nvSpPr>
          <p:spPr bwMode="auto">
            <a:xfrm>
              <a:off x="5187989" y="2063614"/>
              <a:ext cx="53864" cy="228920"/>
            </a:xfrm>
            <a:custGeom>
              <a:avLst/>
              <a:gdLst>
                <a:gd name="T0" fmla="*/ 24 w 24"/>
                <a:gd name="T1" fmla="*/ 72 h 102"/>
                <a:gd name="T2" fmla="*/ 24 w 24"/>
                <a:gd name="T3" fmla="*/ 72 h 102"/>
                <a:gd name="T4" fmla="*/ 24 w 24"/>
                <a:gd name="T5" fmla="*/ 77 h 102"/>
                <a:gd name="T6" fmla="*/ 22 w 24"/>
                <a:gd name="T7" fmla="*/ 80 h 102"/>
                <a:gd name="T8" fmla="*/ 20 w 24"/>
                <a:gd name="T9" fmla="*/ 84 h 102"/>
                <a:gd name="T10" fmla="*/ 17 w 24"/>
                <a:gd name="T11" fmla="*/ 89 h 102"/>
                <a:gd name="T12" fmla="*/ 9 w 24"/>
                <a:gd name="T13" fmla="*/ 95 h 102"/>
                <a:gd name="T14" fmla="*/ 0 w 24"/>
                <a:gd name="T15" fmla="*/ 102 h 102"/>
                <a:gd name="T16" fmla="*/ 0 w 24"/>
                <a:gd name="T17" fmla="*/ 102 h 102"/>
                <a:gd name="T18" fmla="*/ 1 w 24"/>
                <a:gd name="T19" fmla="*/ 90 h 102"/>
                <a:gd name="T20" fmla="*/ 1 w 24"/>
                <a:gd name="T21" fmla="*/ 0 h 102"/>
                <a:gd name="T22" fmla="*/ 24 w 24"/>
                <a:gd name="T23" fmla="*/ 0 h 102"/>
                <a:gd name="T24" fmla="*/ 24 w 24"/>
                <a:gd name="T25" fmla="*/ 7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02">
                  <a:moveTo>
                    <a:pt x="24" y="72"/>
                  </a:moveTo>
                  <a:lnTo>
                    <a:pt x="24" y="72"/>
                  </a:lnTo>
                  <a:lnTo>
                    <a:pt x="24" y="77"/>
                  </a:lnTo>
                  <a:lnTo>
                    <a:pt x="22" y="80"/>
                  </a:lnTo>
                  <a:lnTo>
                    <a:pt x="20" y="84"/>
                  </a:lnTo>
                  <a:lnTo>
                    <a:pt x="17" y="89"/>
                  </a:lnTo>
                  <a:lnTo>
                    <a:pt x="9" y="95"/>
                  </a:lnTo>
                  <a:lnTo>
                    <a:pt x="0" y="102"/>
                  </a:lnTo>
                  <a:lnTo>
                    <a:pt x="0" y="102"/>
                  </a:lnTo>
                  <a:lnTo>
                    <a:pt x="1" y="90"/>
                  </a:lnTo>
                  <a:lnTo>
                    <a:pt x="1" y="0"/>
                  </a:lnTo>
                  <a:lnTo>
                    <a:pt x="24" y="0"/>
                  </a:lnTo>
                  <a:lnTo>
                    <a:pt x="2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5" name="任意多边形 22"/>
            <p:cNvSpPr/>
            <p:nvPr/>
          </p:nvSpPr>
          <p:spPr bwMode="auto">
            <a:xfrm>
              <a:off x="4716682" y="1976084"/>
              <a:ext cx="289519" cy="733894"/>
            </a:xfrm>
            <a:custGeom>
              <a:avLst/>
              <a:gdLst>
                <a:gd name="T0" fmla="*/ 26 w 130"/>
                <a:gd name="T1" fmla="*/ 40 h 328"/>
                <a:gd name="T2" fmla="*/ 26 w 130"/>
                <a:gd name="T3" fmla="*/ 40 h 328"/>
                <a:gd name="T4" fmla="*/ 47 w 130"/>
                <a:gd name="T5" fmla="*/ 40 h 328"/>
                <a:gd name="T6" fmla="*/ 47 w 130"/>
                <a:gd name="T7" fmla="*/ 130 h 328"/>
                <a:gd name="T8" fmla="*/ 47 w 130"/>
                <a:gd name="T9" fmla="*/ 130 h 328"/>
                <a:gd name="T10" fmla="*/ 48 w 130"/>
                <a:gd name="T11" fmla="*/ 141 h 328"/>
                <a:gd name="T12" fmla="*/ 48 w 130"/>
                <a:gd name="T13" fmla="*/ 141 h 328"/>
                <a:gd name="T14" fmla="*/ 48 w 130"/>
                <a:gd name="T15" fmla="*/ 141 h 328"/>
                <a:gd name="T16" fmla="*/ 48 w 130"/>
                <a:gd name="T17" fmla="*/ 141 h 328"/>
                <a:gd name="T18" fmla="*/ 39 w 130"/>
                <a:gd name="T19" fmla="*/ 134 h 328"/>
                <a:gd name="T20" fmla="*/ 33 w 130"/>
                <a:gd name="T21" fmla="*/ 128 h 328"/>
                <a:gd name="T22" fmla="*/ 28 w 130"/>
                <a:gd name="T23" fmla="*/ 120 h 328"/>
                <a:gd name="T24" fmla="*/ 26 w 130"/>
                <a:gd name="T25" fmla="*/ 117 h 328"/>
                <a:gd name="T26" fmla="*/ 26 w 130"/>
                <a:gd name="T27" fmla="*/ 112 h 328"/>
                <a:gd name="T28" fmla="*/ 26 w 130"/>
                <a:gd name="T29" fmla="*/ 40 h 328"/>
                <a:gd name="T30" fmla="*/ 130 w 130"/>
                <a:gd name="T31" fmla="*/ 0 h 328"/>
                <a:gd name="T32" fmla="*/ 47 w 130"/>
                <a:gd name="T33" fmla="*/ 0 h 328"/>
                <a:gd name="T34" fmla="*/ 47 w 130"/>
                <a:gd name="T35" fmla="*/ 14 h 328"/>
                <a:gd name="T36" fmla="*/ 0 w 130"/>
                <a:gd name="T37" fmla="*/ 14 h 328"/>
                <a:gd name="T38" fmla="*/ 0 w 130"/>
                <a:gd name="T39" fmla="*/ 112 h 328"/>
                <a:gd name="T40" fmla="*/ 0 w 130"/>
                <a:gd name="T41" fmla="*/ 112 h 328"/>
                <a:gd name="T42" fmla="*/ 1 w 130"/>
                <a:gd name="T43" fmla="*/ 118 h 328"/>
                <a:gd name="T44" fmla="*/ 1 w 130"/>
                <a:gd name="T45" fmla="*/ 123 h 328"/>
                <a:gd name="T46" fmla="*/ 6 w 130"/>
                <a:gd name="T47" fmla="*/ 133 h 328"/>
                <a:gd name="T48" fmla="*/ 12 w 130"/>
                <a:gd name="T49" fmla="*/ 143 h 328"/>
                <a:gd name="T50" fmla="*/ 20 w 130"/>
                <a:gd name="T51" fmla="*/ 152 h 328"/>
                <a:gd name="T52" fmla="*/ 28 w 130"/>
                <a:gd name="T53" fmla="*/ 159 h 328"/>
                <a:gd name="T54" fmla="*/ 39 w 130"/>
                <a:gd name="T55" fmla="*/ 165 h 328"/>
                <a:gd name="T56" fmla="*/ 50 w 130"/>
                <a:gd name="T57" fmla="*/ 170 h 328"/>
                <a:gd name="T58" fmla="*/ 61 w 130"/>
                <a:gd name="T59" fmla="*/ 174 h 328"/>
                <a:gd name="T60" fmla="*/ 61 w 130"/>
                <a:gd name="T61" fmla="*/ 174 h 328"/>
                <a:gd name="T62" fmla="*/ 70 w 130"/>
                <a:gd name="T63" fmla="*/ 185 h 328"/>
                <a:gd name="T64" fmla="*/ 79 w 130"/>
                <a:gd name="T65" fmla="*/ 194 h 328"/>
                <a:gd name="T66" fmla="*/ 90 w 130"/>
                <a:gd name="T67" fmla="*/ 201 h 328"/>
                <a:gd name="T68" fmla="*/ 102 w 130"/>
                <a:gd name="T69" fmla="*/ 206 h 328"/>
                <a:gd name="T70" fmla="*/ 102 w 130"/>
                <a:gd name="T71" fmla="*/ 292 h 328"/>
                <a:gd name="T72" fmla="*/ 50 w 130"/>
                <a:gd name="T73" fmla="*/ 292 h 328"/>
                <a:gd name="T74" fmla="*/ 50 w 130"/>
                <a:gd name="T75" fmla="*/ 328 h 328"/>
                <a:gd name="T76" fmla="*/ 130 w 130"/>
                <a:gd name="T77" fmla="*/ 328 h 328"/>
                <a:gd name="T78" fmla="*/ 130 w 130"/>
                <a:gd name="T7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328">
                  <a:moveTo>
                    <a:pt x="26" y="40"/>
                  </a:moveTo>
                  <a:lnTo>
                    <a:pt x="26" y="40"/>
                  </a:lnTo>
                  <a:lnTo>
                    <a:pt x="47" y="40"/>
                  </a:lnTo>
                  <a:lnTo>
                    <a:pt x="47" y="130"/>
                  </a:lnTo>
                  <a:lnTo>
                    <a:pt x="47" y="130"/>
                  </a:lnTo>
                  <a:lnTo>
                    <a:pt x="48" y="141"/>
                  </a:lnTo>
                  <a:lnTo>
                    <a:pt x="48" y="141"/>
                  </a:lnTo>
                  <a:lnTo>
                    <a:pt x="48" y="141"/>
                  </a:lnTo>
                  <a:lnTo>
                    <a:pt x="48" y="141"/>
                  </a:lnTo>
                  <a:lnTo>
                    <a:pt x="39" y="134"/>
                  </a:lnTo>
                  <a:lnTo>
                    <a:pt x="33" y="128"/>
                  </a:lnTo>
                  <a:lnTo>
                    <a:pt x="28" y="120"/>
                  </a:lnTo>
                  <a:lnTo>
                    <a:pt x="26" y="117"/>
                  </a:lnTo>
                  <a:lnTo>
                    <a:pt x="26" y="112"/>
                  </a:lnTo>
                  <a:lnTo>
                    <a:pt x="26" y="40"/>
                  </a:lnTo>
                  <a:close/>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close/>
                </a:path>
              </a:pathLst>
            </a:custGeom>
            <a:solidFill>
              <a:srgbClr val="F7DDAF">
                <a:alpha val="31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6" name="任意多边形 23"/>
            <p:cNvSpPr/>
            <p:nvPr/>
          </p:nvSpPr>
          <p:spPr bwMode="auto">
            <a:xfrm>
              <a:off x="4770546" y="2063614"/>
              <a:ext cx="53864" cy="228920"/>
            </a:xfrm>
            <a:custGeom>
              <a:avLst/>
              <a:gdLst>
                <a:gd name="T0" fmla="*/ 0 w 22"/>
                <a:gd name="T1" fmla="*/ 0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22 w 22"/>
                <a:gd name="T15" fmla="*/ 101 h 101"/>
                <a:gd name="T16" fmla="*/ 22 w 22"/>
                <a:gd name="T17" fmla="*/ 101 h 101"/>
                <a:gd name="T18" fmla="*/ 13 w 22"/>
                <a:gd name="T19" fmla="*/ 94 h 101"/>
                <a:gd name="T20" fmla="*/ 7 w 22"/>
                <a:gd name="T21" fmla="*/ 88 h 101"/>
                <a:gd name="T22" fmla="*/ 2 w 22"/>
                <a:gd name="T23" fmla="*/ 80 h 101"/>
                <a:gd name="T24" fmla="*/ 0 w 22"/>
                <a:gd name="T25" fmla="*/ 77 h 101"/>
                <a:gd name="T26" fmla="*/ 0 w 22"/>
                <a:gd name="T27" fmla="*/ 72 h 101"/>
                <a:gd name="T28" fmla="*/ 0 w 22"/>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1">
                  <a:moveTo>
                    <a:pt x="0" y="0"/>
                  </a:moveTo>
                  <a:lnTo>
                    <a:pt x="0" y="0"/>
                  </a:lnTo>
                  <a:lnTo>
                    <a:pt x="21" y="0"/>
                  </a:lnTo>
                  <a:lnTo>
                    <a:pt x="21" y="90"/>
                  </a:lnTo>
                  <a:lnTo>
                    <a:pt x="21" y="90"/>
                  </a:lnTo>
                  <a:lnTo>
                    <a:pt x="22" y="101"/>
                  </a:lnTo>
                  <a:lnTo>
                    <a:pt x="22" y="101"/>
                  </a:lnTo>
                  <a:lnTo>
                    <a:pt x="22" y="101"/>
                  </a:lnTo>
                  <a:lnTo>
                    <a:pt x="22" y="101"/>
                  </a:lnTo>
                  <a:lnTo>
                    <a:pt x="13" y="94"/>
                  </a:lnTo>
                  <a:lnTo>
                    <a:pt x="7" y="88"/>
                  </a:lnTo>
                  <a:lnTo>
                    <a:pt x="2" y="80"/>
                  </a:lnTo>
                  <a:lnTo>
                    <a:pt x="0" y="77"/>
                  </a:lnTo>
                  <a:lnTo>
                    <a:pt x="0" y="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7" name="任意多边形 24"/>
            <p:cNvSpPr/>
            <p:nvPr/>
          </p:nvSpPr>
          <p:spPr bwMode="auto">
            <a:xfrm>
              <a:off x="4716682" y="1976084"/>
              <a:ext cx="289519" cy="733894"/>
            </a:xfrm>
            <a:custGeom>
              <a:avLst/>
              <a:gdLst>
                <a:gd name="T0" fmla="*/ 130 w 130"/>
                <a:gd name="T1" fmla="*/ 0 h 328"/>
                <a:gd name="T2" fmla="*/ 47 w 130"/>
                <a:gd name="T3" fmla="*/ 0 h 328"/>
                <a:gd name="T4" fmla="*/ 47 w 130"/>
                <a:gd name="T5" fmla="*/ 14 h 328"/>
                <a:gd name="T6" fmla="*/ 0 w 130"/>
                <a:gd name="T7" fmla="*/ 14 h 328"/>
                <a:gd name="T8" fmla="*/ 0 w 130"/>
                <a:gd name="T9" fmla="*/ 112 h 328"/>
                <a:gd name="T10" fmla="*/ 0 w 130"/>
                <a:gd name="T11" fmla="*/ 112 h 328"/>
                <a:gd name="T12" fmla="*/ 1 w 130"/>
                <a:gd name="T13" fmla="*/ 118 h 328"/>
                <a:gd name="T14" fmla="*/ 1 w 130"/>
                <a:gd name="T15" fmla="*/ 123 h 328"/>
                <a:gd name="T16" fmla="*/ 6 w 130"/>
                <a:gd name="T17" fmla="*/ 133 h 328"/>
                <a:gd name="T18" fmla="*/ 12 w 130"/>
                <a:gd name="T19" fmla="*/ 143 h 328"/>
                <a:gd name="T20" fmla="*/ 20 w 130"/>
                <a:gd name="T21" fmla="*/ 152 h 328"/>
                <a:gd name="T22" fmla="*/ 28 w 130"/>
                <a:gd name="T23" fmla="*/ 159 h 328"/>
                <a:gd name="T24" fmla="*/ 39 w 130"/>
                <a:gd name="T25" fmla="*/ 165 h 328"/>
                <a:gd name="T26" fmla="*/ 50 w 130"/>
                <a:gd name="T27" fmla="*/ 170 h 328"/>
                <a:gd name="T28" fmla="*/ 61 w 130"/>
                <a:gd name="T29" fmla="*/ 174 h 328"/>
                <a:gd name="T30" fmla="*/ 61 w 130"/>
                <a:gd name="T31" fmla="*/ 174 h 328"/>
                <a:gd name="T32" fmla="*/ 70 w 130"/>
                <a:gd name="T33" fmla="*/ 185 h 328"/>
                <a:gd name="T34" fmla="*/ 79 w 130"/>
                <a:gd name="T35" fmla="*/ 194 h 328"/>
                <a:gd name="T36" fmla="*/ 90 w 130"/>
                <a:gd name="T37" fmla="*/ 201 h 328"/>
                <a:gd name="T38" fmla="*/ 102 w 130"/>
                <a:gd name="T39" fmla="*/ 206 h 328"/>
                <a:gd name="T40" fmla="*/ 102 w 130"/>
                <a:gd name="T41" fmla="*/ 292 h 328"/>
                <a:gd name="T42" fmla="*/ 50 w 130"/>
                <a:gd name="T43" fmla="*/ 292 h 328"/>
                <a:gd name="T44" fmla="*/ 50 w 130"/>
                <a:gd name="T45" fmla="*/ 328 h 328"/>
                <a:gd name="T46" fmla="*/ 130 w 130"/>
                <a:gd name="T47" fmla="*/ 328 h 328"/>
                <a:gd name="T48" fmla="*/ 130 w 130"/>
                <a:gd name="T4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328">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8" name="圆角矩形 25"/>
            <p:cNvSpPr/>
            <p:nvPr/>
          </p:nvSpPr>
          <p:spPr bwMode="auto">
            <a:xfrm>
              <a:off x="4730148" y="2709977"/>
              <a:ext cx="545371" cy="282784"/>
            </a:xfrm>
            <a:prstGeom prst="round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latin typeface="微软雅黑" charset="-122"/>
                <a:ea typeface="微软雅黑" charset="-122"/>
              </a:endParaRPr>
            </a:p>
          </p:txBody>
        </p:sp>
        <p:sp>
          <p:nvSpPr>
            <p:cNvPr id="29" name="矩形 28"/>
            <p:cNvSpPr/>
            <p:nvPr/>
          </p:nvSpPr>
          <p:spPr bwMode="auto">
            <a:xfrm>
              <a:off x="4730148" y="2709977"/>
              <a:ext cx="545371" cy="282784"/>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latin typeface="微软雅黑" charset="-122"/>
                <a:ea typeface="微软雅黑" charset="-122"/>
              </a:endParaRPr>
            </a:p>
          </p:txBody>
        </p:sp>
        <p:sp>
          <p:nvSpPr>
            <p:cNvPr id="30" name="矩形 29"/>
            <p:cNvSpPr/>
            <p:nvPr/>
          </p:nvSpPr>
          <p:spPr bwMode="auto">
            <a:xfrm>
              <a:off x="4810943" y="2790773"/>
              <a:ext cx="390511" cy="1211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121920" tIns="60960" rIns="121920" bIns="60960" anchor="ctr" anchorCtr="0" compatLnSpc="1">
              <a:normAutofit fontScale="72500" lnSpcReduction="20000"/>
            </a:bodyPr>
            <a:lstStyle/>
            <a:p>
              <a:pPr algn="ctr">
                <a:lnSpc>
                  <a:spcPct val="110000"/>
                </a:lnSpc>
              </a:pPr>
              <a:r>
                <a:rPr lang="zh-CN" altLang="en-US" sz="1865" b="1" dirty="0">
                  <a:latin typeface="微软雅黑" charset="-122"/>
                  <a:ea typeface="微软雅黑" charset="-122"/>
                </a:rPr>
                <a:t>“刺头”</a:t>
              </a:r>
            </a:p>
          </p:txBody>
        </p:sp>
        <p:sp>
          <p:nvSpPr>
            <p:cNvPr id="31" name="矩形 30"/>
            <p:cNvSpPr/>
            <p:nvPr/>
          </p:nvSpPr>
          <p:spPr bwMode="auto">
            <a:xfrm>
              <a:off x="4810943" y="2790773"/>
              <a:ext cx="390511" cy="1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latin typeface="微软雅黑" charset="-122"/>
                <a:ea typeface="微软雅黑" charset="-122"/>
              </a:endParaRPr>
            </a:p>
          </p:txBody>
        </p:sp>
        <p:sp>
          <p:nvSpPr>
            <p:cNvPr id="32" name="矩形 31"/>
            <p:cNvSpPr/>
            <p:nvPr/>
          </p:nvSpPr>
          <p:spPr bwMode="auto">
            <a:xfrm>
              <a:off x="4810943" y="2790773"/>
              <a:ext cx="195258" cy="1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latin typeface="微软雅黑" charset="-122"/>
                <a:ea typeface="微软雅黑"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302085"/>
            <a:ext cx="12192000" cy="2274832"/>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微软雅黑" charset="-122"/>
              <a:ea typeface="微软雅黑" charset="-122"/>
            </a:endParaRPr>
          </a:p>
        </p:txBody>
      </p:sp>
      <p:sp>
        <p:nvSpPr>
          <p:cNvPr id="11" name="íśľîďè"/>
          <p:cNvSpPr/>
          <p:nvPr/>
        </p:nvSpPr>
        <p:spPr bwMode="auto">
          <a:xfrm>
            <a:off x="1909910"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2" name="iš1ídé"/>
          <p:cNvSpPr/>
          <p:nvPr/>
        </p:nvSpPr>
        <p:spPr bwMode="auto">
          <a:xfrm>
            <a:off x="4639197"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3" name="îṩḷïḓê"/>
          <p:cNvSpPr/>
          <p:nvPr/>
        </p:nvSpPr>
        <p:spPr bwMode="auto">
          <a:xfrm>
            <a:off x="7368484"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25" name="íSļïďé"/>
          <p:cNvSpPr txBox="1"/>
          <p:nvPr/>
        </p:nvSpPr>
        <p:spPr bwMode="auto">
          <a:xfrm>
            <a:off x="2176691" y="2831822"/>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“顶牛”型员工缺点</a:t>
            </a:r>
          </a:p>
        </p:txBody>
      </p:sp>
      <p:sp>
        <p:nvSpPr>
          <p:cNvPr id="26" name="íṩḻîḍê"/>
          <p:cNvSpPr txBox="1"/>
          <p:nvPr/>
        </p:nvSpPr>
        <p:spPr bwMode="auto">
          <a:xfrm>
            <a:off x="1965323" y="3774586"/>
            <a:ext cx="2441988" cy="943079"/>
          </a:xfrm>
          <a:prstGeom prst="rect">
            <a:avLst/>
          </a:prstGeom>
        </p:spPr>
        <p:txBody>
          <a:bodyPr wrap="square">
            <a:spAutoFit/>
          </a:bodyPr>
          <a:lstStyle>
            <a:defPPr>
              <a:defRPr lang="zh-CN"/>
            </a:defPPr>
            <a:lvl1pPr>
              <a:lnSpc>
                <a:spcPct val="130000"/>
              </a:lnSpc>
              <a:defRPr sz="1200">
                <a:latin typeface="Microsoft YaHei Light" charset="-122"/>
                <a:ea typeface="Microsoft YaHei Light" charset="-122"/>
                <a:cs typeface="Microsoft YaHei Light" charset="-122"/>
              </a:defRPr>
            </a:lvl1pPr>
          </a:lstStyle>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不给班组长面子</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批评班组长不避讳</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让班组长感到难堪</a:t>
            </a:r>
          </a:p>
        </p:txBody>
      </p:sp>
      <p:sp>
        <p:nvSpPr>
          <p:cNvPr id="23" name="iṥḻîdé"/>
          <p:cNvSpPr txBox="1"/>
          <p:nvPr/>
        </p:nvSpPr>
        <p:spPr bwMode="auto">
          <a:xfrm>
            <a:off x="4916269" y="2821064"/>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“顶牛”型员工优点</a:t>
            </a:r>
          </a:p>
        </p:txBody>
      </p:sp>
      <p:sp>
        <p:nvSpPr>
          <p:cNvPr id="21" name="iṥļidê"/>
          <p:cNvSpPr txBox="1"/>
          <p:nvPr/>
        </p:nvSpPr>
        <p:spPr bwMode="auto">
          <a:xfrm>
            <a:off x="7612815" y="2842579"/>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应对技巧</a:t>
            </a:r>
          </a:p>
        </p:txBody>
      </p:sp>
      <p:sp>
        <p:nvSpPr>
          <p:cNvPr id="7" name="ïṡļíḋè"/>
          <p:cNvSpPr/>
          <p:nvPr/>
        </p:nvSpPr>
        <p:spPr>
          <a:xfrm>
            <a:off x="286438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1</a:t>
            </a:r>
            <a:endParaRPr lang="zh-CN" altLang="en-US" sz="2000" b="1" kern="0">
              <a:solidFill>
                <a:prstClr val="black"/>
              </a:solidFill>
            </a:endParaRPr>
          </a:p>
        </p:txBody>
      </p:sp>
      <p:sp>
        <p:nvSpPr>
          <p:cNvPr id="8" name="îşlïḓè"/>
          <p:cNvSpPr/>
          <p:nvPr/>
        </p:nvSpPr>
        <p:spPr>
          <a:xfrm>
            <a:off x="559320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2</a:t>
            </a:r>
            <a:endParaRPr lang="zh-CN" altLang="en-US" sz="2000" b="1" kern="0">
              <a:solidFill>
                <a:prstClr val="black"/>
              </a:solidFill>
            </a:endParaRPr>
          </a:p>
        </p:txBody>
      </p:sp>
      <p:sp>
        <p:nvSpPr>
          <p:cNvPr id="9" name="ï$ľiḑé"/>
          <p:cNvSpPr/>
          <p:nvPr/>
        </p:nvSpPr>
        <p:spPr>
          <a:xfrm>
            <a:off x="832202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3</a:t>
            </a:r>
            <a:endParaRPr lang="zh-CN" altLang="en-US" sz="2000" b="1" kern="0">
              <a:solidFill>
                <a:prstClr val="black"/>
              </a:solidFill>
            </a:endParaRPr>
          </a:p>
        </p:txBody>
      </p:sp>
      <p:sp>
        <p:nvSpPr>
          <p:cNvPr id="28" name="矩形 27"/>
          <p:cNvSpPr/>
          <p:nvPr/>
        </p:nvSpPr>
        <p:spPr>
          <a:xfrm>
            <a:off x="4719405" y="3784641"/>
            <a:ext cx="2409711" cy="943079"/>
          </a:xfrm>
          <a:prstGeom prst="rect">
            <a:avLst/>
          </a:prstGeom>
        </p:spPr>
        <p:txBody>
          <a:bodyPr wrap="square">
            <a:spAutoFit/>
          </a:bodyPr>
          <a:lstStyle/>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头脑清晰</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思维敏捷</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处事果断</a:t>
            </a:r>
          </a:p>
        </p:txBody>
      </p:sp>
      <p:sp>
        <p:nvSpPr>
          <p:cNvPr id="29" name="矩形 28"/>
          <p:cNvSpPr/>
          <p:nvPr/>
        </p:nvSpPr>
        <p:spPr>
          <a:xfrm>
            <a:off x="7549166" y="3674440"/>
            <a:ext cx="2165903" cy="1238031"/>
          </a:xfrm>
          <a:prstGeom prst="rect">
            <a:avLst/>
          </a:prstGeom>
        </p:spPr>
        <p:txBody>
          <a:bodyPr wrap="square">
            <a:spAutoFit/>
          </a:bodyPr>
          <a:lstStyle/>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不但要巧妙利用这种人才</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还应该给她一些人际关系上的指点，使他们掌握一定的人际交往技能</a:t>
            </a:r>
          </a:p>
        </p:txBody>
      </p:sp>
      <p:sp>
        <p:nvSpPr>
          <p:cNvPr id="24" name="等腰三角形 23"/>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31" name="文本框 46"/>
          <p:cNvSpPr txBox="1">
            <a:spLocks noChangeArrowheads="1"/>
          </p:cNvSpPr>
          <p:nvPr/>
        </p:nvSpPr>
        <p:spPr bwMode="auto">
          <a:xfrm>
            <a:off x="208384" y="293829"/>
            <a:ext cx="4586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应喜欢“顶牛”的员工的办法</a:t>
            </a: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ppt_x"/>
                                          </p:val>
                                        </p:tav>
                                        <p:tav tm="100000">
                                          <p:val>
                                            <p:strVal val="#ppt_x"/>
                                          </p:val>
                                        </p:tav>
                                      </p:tavLst>
                                    </p:anim>
                                    <p:anim calcmode="lin" valueType="num">
                                      <p:cBhvr additive="base">
                                        <p:cTn id="33" dur="10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1000" fill="hold"/>
                                        <p:tgtEl>
                                          <p:spTgt spid="26"/>
                                        </p:tgtEl>
                                        <p:attrNameLst>
                                          <p:attrName>ppt_x</p:attrName>
                                        </p:attrNameLst>
                                      </p:cBhvr>
                                      <p:tavLst>
                                        <p:tav tm="0">
                                          <p:val>
                                            <p:strVal val="#ppt_x"/>
                                          </p:val>
                                        </p:tav>
                                        <p:tav tm="100000">
                                          <p:val>
                                            <p:strVal val="#ppt_x"/>
                                          </p:val>
                                        </p:tav>
                                      </p:tavLst>
                                    </p:anim>
                                    <p:anim calcmode="lin" valueType="num">
                                      <p:cBhvr additive="base">
                                        <p:cTn id="37" dur="10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ppt_x"/>
                                          </p:val>
                                        </p:tav>
                                        <p:tav tm="100000">
                                          <p:val>
                                            <p:strVal val="#ppt_x"/>
                                          </p:val>
                                        </p:tav>
                                      </p:tavLst>
                                    </p:anim>
                                    <p:anim calcmode="lin" valueType="num">
                                      <p:cBhvr additive="base">
                                        <p:cTn id="41" dur="10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1000" fill="hold"/>
                                        <p:tgtEl>
                                          <p:spTgt spid="28"/>
                                        </p:tgtEl>
                                        <p:attrNameLst>
                                          <p:attrName>ppt_x</p:attrName>
                                        </p:attrNameLst>
                                      </p:cBhvr>
                                      <p:tavLst>
                                        <p:tav tm="0">
                                          <p:val>
                                            <p:strVal val="#ppt_x"/>
                                          </p:val>
                                        </p:tav>
                                        <p:tav tm="100000">
                                          <p:val>
                                            <p:strVal val="#ppt_x"/>
                                          </p:val>
                                        </p:tav>
                                      </p:tavLst>
                                    </p:anim>
                                    <p:anim calcmode="lin" valueType="num">
                                      <p:cBhvr additive="base">
                                        <p:cTn id="45" dur="10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4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1000" fill="hold"/>
                                        <p:tgtEl>
                                          <p:spTgt spid="21"/>
                                        </p:tgtEl>
                                        <p:attrNameLst>
                                          <p:attrName>ppt_x</p:attrName>
                                        </p:attrNameLst>
                                      </p:cBhvr>
                                      <p:tavLst>
                                        <p:tav tm="0">
                                          <p:val>
                                            <p:strVal val="#ppt_x"/>
                                          </p:val>
                                        </p:tav>
                                        <p:tav tm="100000">
                                          <p:val>
                                            <p:strVal val="#ppt_x"/>
                                          </p:val>
                                        </p:tav>
                                      </p:tavLst>
                                    </p:anim>
                                    <p:anim calcmode="lin" valueType="num">
                                      <p:cBhvr additive="base">
                                        <p:cTn id="49" dur="10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40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1000" fill="hold"/>
                                        <p:tgtEl>
                                          <p:spTgt spid="29"/>
                                        </p:tgtEl>
                                        <p:attrNameLst>
                                          <p:attrName>ppt_x</p:attrName>
                                        </p:attrNameLst>
                                      </p:cBhvr>
                                      <p:tavLst>
                                        <p:tav tm="0">
                                          <p:val>
                                            <p:strVal val="#ppt_x"/>
                                          </p:val>
                                        </p:tav>
                                        <p:tav tm="100000">
                                          <p:val>
                                            <p:strVal val="#ppt_x"/>
                                          </p:val>
                                        </p:tav>
                                      </p:tavLst>
                                    </p:anim>
                                    <p:anim calcmode="lin" valueType="num">
                                      <p:cBhvr additive="base">
                                        <p:cTn id="53" dur="10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1" grpId="0" animBg="1"/>
      <p:bldP spid="12" grpId="0" animBg="1"/>
      <p:bldP spid="13" grpId="0" animBg="1"/>
      <p:bldP spid="25" grpId="0"/>
      <p:bldP spid="26" grpId="0"/>
      <p:bldP spid="23" grpId="0"/>
      <p:bldP spid="21" grpId="0"/>
      <p:bldP spid="7" grpId="0" animBg="1"/>
      <p:bldP spid="8" grpId="0" animBg="1"/>
      <p:bldP spid="9" grpId="0" animBg="1"/>
      <p:bldP spid="28" grpId="0"/>
      <p:bldP spid="2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7362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应对刁难你的员工办法</a:t>
            </a:r>
          </a:p>
        </p:txBody>
      </p:sp>
      <p:grpSp>
        <p:nvGrpSpPr>
          <p:cNvPr id="2" name="组合 12"/>
          <p:cNvGrpSpPr/>
          <p:nvPr/>
        </p:nvGrpSpPr>
        <p:grpSpPr>
          <a:xfrm>
            <a:off x="5759415" y="1739900"/>
            <a:ext cx="5657215" cy="3378200"/>
            <a:chOff x="4350067" y="1304925"/>
            <a:chExt cx="4242911" cy="2533650"/>
          </a:xfrm>
        </p:grpSpPr>
        <p:sp>
          <p:nvSpPr>
            <p:cNvPr id="4" name="Freeform: Shape 12"/>
            <p:cNvSpPr/>
            <p:nvPr/>
          </p:nvSpPr>
          <p:spPr>
            <a:xfrm>
              <a:off x="4350067" y="1304925"/>
              <a:ext cx="2339642" cy="253365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latin typeface="微软雅黑" charset="-122"/>
                <a:ea typeface="微软雅黑" charset="-122"/>
              </a:endParaRPr>
            </a:p>
          </p:txBody>
        </p:sp>
        <p:sp>
          <p:nvSpPr>
            <p:cNvPr id="7" name="Freeform: Shape 13"/>
            <p:cNvSpPr/>
            <p:nvPr/>
          </p:nvSpPr>
          <p:spPr bwMode="auto">
            <a:xfrm>
              <a:off x="5288774" y="2093576"/>
              <a:ext cx="726992" cy="91626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solidFill>
                  <a:schemeClr val="tx1"/>
                </a:solidFill>
                <a:latin typeface="微软雅黑" charset="-122"/>
                <a:ea typeface="微软雅黑" charset="-122"/>
              </a:endParaRPr>
            </a:p>
          </p:txBody>
        </p:sp>
        <p:sp>
          <p:nvSpPr>
            <p:cNvPr id="8" name="TextBox 6"/>
            <p:cNvSpPr txBox="1"/>
            <p:nvPr/>
          </p:nvSpPr>
          <p:spPr>
            <a:xfrm>
              <a:off x="6419373" y="2319345"/>
              <a:ext cx="2107406" cy="940118"/>
            </a:xfrm>
            <a:prstGeom prst="rect">
              <a:avLst/>
            </a:prstGeom>
            <a:noFill/>
          </p:spPr>
          <p:txBody>
            <a:bodyPr wrap="square" lIns="96000" tIns="0" rIns="96000" bIns="0" anchor="ctr" anchorCtr="0">
              <a:normAutofit/>
            </a:bodyPr>
            <a:lstStyle/>
            <a:p>
              <a:pPr>
                <a:lnSpc>
                  <a:spcPts val="2300"/>
                </a:lnSpc>
                <a:defRPr/>
              </a:pPr>
              <a:r>
                <a:rPr lang="zh-CN" altLang="en-US" sz="1200" b="1" dirty="0">
                  <a:solidFill>
                    <a:schemeClr val="tx1">
                      <a:lumMod val="75000"/>
                      <a:lumOff val="25000"/>
                    </a:schemeClr>
                  </a:solidFill>
                  <a:latin typeface="微软雅黑" charset="-122"/>
                  <a:ea typeface="微软雅黑" charset="-122"/>
                  <a:sym typeface="Arial" charset="0"/>
                </a:rPr>
                <a:t>应对昔日好友的技巧</a:t>
              </a:r>
              <a:endParaRPr lang="en-US" altLang="zh-CN" sz="1200" b="1" dirty="0">
                <a:solidFill>
                  <a:schemeClr val="tx1">
                    <a:lumMod val="75000"/>
                    <a:lumOff val="25000"/>
                  </a:schemeClr>
                </a:solidFill>
                <a:latin typeface="微软雅黑" charset="-122"/>
                <a:ea typeface="微软雅黑" charset="-122"/>
                <a:sym typeface="Arial" charset="0"/>
              </a:endParaRPr>
            </a:p>
            <a:p>
              <a:pPr>
                <a:lnSpc>
                  <a:spcPts val="2300"/>
                </a:lnSpc>
                <a:defRPr/>
              </a:pPr>
              <a:r>
                <a:rPr lang="zh-CN" altLang="en-US" sz="1200" b="1" dirty="0">
                  <a:solidFill>
                    <a:schemeClr val="tx1">
                      <a:lumMod val="75000"/>
                      <a:lumOff val="25000"/>
                    </a:schemeClr>
                  </a:solidFill>
                  <a:latin typeface="微软雅黑" charset="-122"/>
                  <a:ea typeface="微软雅黑" charset="-122"/>
                  <a:sym typeface="Arial" charset="0"/>
                </a:rPr>
                <a:t>不理睬、不处理</a:t>
              </a:r>
              <a:endParaRPr lang="en-US" altLang="zh-CN" sz="1200" b="1" dirty="0">
                <a:solidFill>
                  <a:schemeClr val="tx1">
                    <a:lumMod val="75000"/>
                    <a:lumOff val="25000"/>
                  </a:schemeClr>
                </a:solidFill>
                <a:latin typeface="微软雅黑" charset="-122"/>
                <a:ea typeface="微软雅黑" charset="-122"/>
                <a:sym typeface="Arial" charset="0"/>
              </a:endParaRPr>
            </a:p>
            <a:p>
              <a:pPr>
                <a:lnSpc>
                  <a:spcPts val="2300"/>
                </a:lnSpc>
                <a:defRPr/>
              </a:pPr>
              <a:r>
                <a:rPr lang="zh-CN" altLang="en-US" sz="1200" b="1" dirty="0">
                  <a:solidFill>
                    <a:schemeClr val="tx1">
                      <a:lumMod val="75000"/>
                      <a:lumOff val="25000"/>
                    </a:schemeClr>
                  </a:solidFill>
                  <a:latin typeface="微软雅黑" charset="-122"/>
                  <a:ea typeface="微软雅黑" charset="-122"/>
                  <a:sym typeface="Arial" charset="0"/>
                </a:rPr>
                <a:t>强制手段、严肃处理</a:t>
              </a:r>
            </a:p>
          </p:txBody>
        </p:sp>
        <p:sp>
          <p:nvSpPr>
            <p:cNvPr id="9" name="Rectangle 8"/>
            <p:cNvSpPr/>
            <p:nvPr/>
          </p:nvSpPr>
          <p:spPr>
            <a:xfrm>
              <a:off x="6419373" y="2094071"/>
              <a:ext cx="2173605" cy="325755"/>
            </a:xfrm>
            <a:prstGeom prst="rect">
              <a:avLst/>
            </a:prstGeom>
          </p:spPr>
          <p:txBody>
            <a:bodyPr wrap="none" lIns="96000" tIns="0" rIns="96000" bIns="0">
              <a:normAutofit/>
            </a:bodyPr>
            <a:lstStyle/>
            <a:p>
              <a:pPr lvl="0" defTabSz="913765">
                <a:defRPr/>
              </a:pPr>
              <a:r>
                <a:rPr lang="en-US" altLang="zh-CN" sz="2400" b="1">
                  <a:solidFill>
                    <a:schemeClr val="tx1"/>
                  </a:solidFill>
                  <a:latin typeface="微软雅黑" charset="-122"/>
                  <a:ea typeface="微软雅黑" charset="-122"/>
                </a:rPr>
                <a:t>02</a:t>
              </a:r>
            </a:p>
          </p:txBody>
        </p:sp>
      </p:grpSp>
      <p:grpSp>
        <p:nvGrpSpPr>
          <p:cNvPr id="3" name="组合 1"/>
          <p:cNvGrpSpPr/>
          <p:nvPr/>
        </p:nvGrpSpPr>
        <p:grpSpPr>
          <a:xfrm>
            <a:off x="759583" y="1739900"/>
            <a:ext cx="5603717" cy="3378200"/>
            <a:chOff x="611147" y="1304925"/>
            <a:chExt cx="4202788" cy="2533650"/>
          </a:xfrm>
        </p:grpSpPr>
        <p:sp>
          <p:nvSpPr>
            <p:cNvPr id="5" name="Freeform: Shape 7"/>
            <p:cNvSpPr/>
            <p:nvPr/>
          </p:nvSpPr>
          <p:spPr>
            <a:xfrm>
              <a:off x="2474293"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solidFill>
                <a:latin typeface="微软雅黑" charset="-122"/>
                <a:ea typeface="微软雅黑" charset="-122"/>
              </a:endParaRPr>
            </a:p>
          </p:txBody>
        </p:sp>
        <p:sp>
          <p:nvSpPr>
            <p:cNvPr id="6" name="Freeform: Shape 9"/>
            <p:cNvSpPr/>
            <p:nvPr/>
          </p:nvSpPr>
          <p:spPr bwMode="auto">
            <a:xfrm>
              <a:off x="3135456" y="2142091"/>
              <a:ext cx="804353" cy="789248"/>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sz="2400">
                <a:solidFill>
                  <a:schemeClr val="tx1"/>
                </a:solidFill>
                <a:latin typeface="微软雅黑" charset="-122"/>
                <a:ea typeface="微软雅黑" charset="-122"/>
              </a:endParaRPr>
            </a:p>
          </p:txBody>
        </p:sp>
        <p:sp>
          <p:nvSpPr>
            <p:cNvPr id="10" name="TextBox 10"/>
            <p:cNvSpPr txBox="1"/>
            <p:nvPr/>
          </p:nvSpPr>
          <p:spPr>
            <a:xfrm>
              <a:off x="786883" y="2225050"/>
              <a:ext cx="1964531" cy="972026"/>
            </a:xfrm>
            <a:prstGeom prst="rect">
              <a:avLst/>
            </a:prstGeom>
            <a:noFill/>
          </p:spPr>
          <p:txBody>
            <a:bodyPr wrap="square" lIns="96000" tIns="0" rIns="96000" bIns="0" anchor="ctr" anchorCtr="0">
              <a:normAutofit/>
            </a:bodyPr>
            <a:lstStyle/>
            <a:p>
              <a:pPr algn="r">
                <a:lnSpc>
                  <a:spcPts val="2300"/>
                </a:lnSpc>
                <a:defRPr/>
              </a:pPr>
              <a:r>
                <a:rPr lang="zh-CN" altLang="en-US" sz="1200" b="1" dirty="0">
                  <a:solidFill>
                    <a:schemeClr val="tx1">
                      <a:lumMod val="75000"/>
                      <a:lumOff val="25000"/>
                    </a:schemeClr>
                  </a:solidFill>
                  <a:latin typeface="微软雅黑" charset="-122"/>
                  <a:ea typeface="微软雅黑" charset="-122"/>
                  <a:sym typeface="Arial" charset="0"/>
                </a:rPr>
                <a:t>应对昔日竞争对手的技巧</a:t>
              </a:r>
              <a:endParaRPr lang="en-US" altLang="zh-CN" sz="1200" b="1" dirty="0">
                <a:solidFill>
                  <a:schemeClr val="tx1">
                    <a:lumMod val="75000"/>
                    <a:lumOff val="25000"/>
                  </a:schemeClr>
                </a:solidFill>
                <a:latin typeface="微软雅黑" charset="-122"/>
                <a:ea typeface="微软雅黑" charset="-122"/>
                <a:sym typeface="Arial" charset="0"/>
              </a:endParaRPr>
            </a:p>
            <a:p>
              <a:pPr algn="r">
                <a:lnSpc>
                  <a:spcPts val="2300"/>
                </a:lnSpc>
                <a:defRPr/>
              </a:pPr>
              <a:r>
                <a:rPr lang="zh-CN" altLang="en-US" sz="1200" b="1" dirty="0">
                  <a:solidFill>
                    <a:schemeClr val="tx1">
                      <a:lumMod val="75000"/>
                      <a:lumOff val="25000"/>
                    </a:schemeClr>
                  </a:solidFill>
                  <a:latin typeface="微软雅黑" charset="-122"/>
                  <a:ea typeface="微软雅黑" charset="-122"/>
                  <a:sym typeface="Arial" charset="0"/>
                </a:rPr>
                <a:t>宜软不宜硬</a:t>
              </a:r>
            </a:p>
          </p:txBody>
        </p:sp>
        <p:sp>
          <p:nvSpPr>
            <p:cNvPr id="11" name="Rectangle 11"/>
            <p:cNvSpPr/>
            <p:nvPr/>
          </p:nvSpPr>
          <p:spPr>
            <a:xfrm>
              <a:off x="611147" y="2094071"/>
              <a:ext cx="2140268" cy="325755"/>
            </a:xfrm>
            <a:prstGeom prst="rect">
              <a:avLst/>
            </a:prstGeom>
          </p:spPr>
          <p:txBody>
            <a:bodyPr wrap="none" lIns="96000" tIns="0" rIns="96000" bIns="0">
              <a:normAutofit/>
            </a:bodyPr>
            <a:lstStyle/>
            <a:p>
              <a:pPr lvl="0" algn="r" defTabSz="913765">
                <a:defRPr/>
              </a:pPr>
              <a:r>
                <a:rPr lang="en-US" altLang="zh-CN" sz="2400" b="1">
                  <a:solidFill>
                    <a:schemeClr val="tx1"/>
                  </a:solidFill>
                  <a:latin typeface="微软雅黑" charset="-122"/>
                  <a:ea typeface="微软雅黑" charset="-122"/>
                </a:rPr>
                <a:t>01</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608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应对“吊儿郎当”型员工的办法</a:t>
            </a:r>
          </a:p>
        </p:txBody>
      </p:sp>
      <p:sp>
        <p:nvSpPr>
          <p:cNvPr id="2" name="Freeform 5"/>
          <p:cNvSpPr/>
          <p:nvPr/>
        </p:nvSpPr>
        <p:spPr bwMode="auto">
          <a:xfrm>
            <a:off x="3260375" y="3622393"/>
            <a:ext cx="2456834" cy="3220704"/>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3" name="Freeform 6"/>
          <p:cNvSpPr/>
          <p:nvPr/>
        </p:nvSpPr>
        <p:spPr bwMode="auto">
          <a:xfrm>
            <a:off x="6406661" y="3522629"/>
            <a:ext cx="2430504" cy="3320468"/>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4" name="Freeform 7"/>
          <p:cNvSpPr/>
          <p:nvPr/>
        </p:nvSpPr>
        <p:spPr bwMode="auto">
          <a:xfrm>
            <a:off x="5237346" y="2934021"/>
            <a:ext cx="632820" cy="3909076"/>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5" name="Freeform 8"/>
          <p:cNvSpPr/>
          <p:nvPr/>
        </p:nvSpPr>
        <p:spPr bwMode="auto">
          <a:xfrm>
            <a:off x="6234803" y="2934021"/>
            <a:ext cx="632820" cy="3909076"/>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nvGrpSpPr>
          <p:cNvPr id="6" name="组合 5"/>
          <p:cNvGrpSpPr/>
          <p:nvPr/>
        </p:nvGrpSpPr>
        <p:grpSpPr>
          <a:xfrm>
            <a:off x="2063214" y="3253264"/>
            <a:ext cx="798109" cy="798109"/>
            <a:chOff x="1661160" y="2430780"/>
            <a:chExt cx="609600" cy="609600"/>
          </a:xfrm>
        </p:grpSpPr>
        <p:sp>
          <p:nvSpPr>
            <p:cNvPr id="7" name="椭圆 6"/>
            <p:cNvSpPr/>
            <p:nvPr/>
          </p:nvSpPr>
          <p:spPr>
            <a:xfrm>
              <a:off x="1661160" y="2430780"/>
              <a:ext cx="609600" cy="609600"/>
            </a:xfrm>
            <a:prstGeom prst="ellipse">
              <a:avLst/>
            </a:prstGeom>
            <a:gradFill rotWithShape="1">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8"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9" name="组合 8"/>
          <p:cNvGrpSpPr/>
          <p:nvPr/>
        </p:nvGrpSpPr>
        <p:grpSpPr>
          <a:xfrm>
            <a:off x="6493038" y="1986266"/>
            <a:ext cx="798109" cy="798109"/>
            <a:chOff x="5128260" y="2514600"/>
            <a:chExt cx="609600" cy="609600"/>
          </a:xfrm>
        </p:grpSpPr>
        <p:sp>
          <p:nvSpPr>
            <p:cNvPr id="10" name="椭圆 9"/>
            <p:cNvSpPr/>
            <p:nvPr/>
          </p:nvSpPr>
          <p:spPr>
            <a:xfrm>
              <a:off x="5128260" y="251460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1"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12" name="组合 11"/>
          <p:cNvGrpSpPr/>
          <p:nvPr/>
        </p:nvGrpSpPr>
        <p:grpSpPr>
          <a:xfrm>
            <a:off x="4808568" y="1997356"/>
            <a:ext cx="798109" cy="798109"/>
            <a:chOff x="3383280" y="1615440"/>
            <a:chExt cx="609600" cy="609600"/>
          </a:xfrm>
        </p:grpSpPr>
        <p:sp>
          <p:nvSpPr>
            <p:cNvPr id="13" name="椭圆 12"/>
            <p:cNvSpPr/>
            <p:nvPr/>
          </p:nvSpPr>
          <p:spPr>
            <a:xfrm>
              <a:off x="3383280" y="161544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4"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grpSp>
        <p:nvGrpSpPr>
          <p:cNvPr id="15" name="组合 14"/>
          <p:cNvGrpSpPr/>
          <p:nvPr/>
        </p:nvGrpSpPr>
        <p:grpSpPr>
          <a:xfrm>
            <a:off x="9196317" y="3133549"/>
            <a:ext cx="798109" cy="798109"/>
            <a:chOff x="6865620" y="1615440"/>
            <a:chExt cx="609600" cy="609600"/>
          </a:xfrm>
        </p:grpSpPr>
        <p:sp>
          <p:nvSpPr>
            <p:cNvPr id="16" name="椭圆 15"/>
            <p:cNvSpPr/>
            <p:nvPr/>
          </p:nvSpPr>
          <p:spPr>
            <a:xfrm>
              <a:off x="6865620" y="1615440"/>
              <a:ext cx="609600" cy="60960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7"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036" tIns="45518" rIns="91036" bIns="45518"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sp>
        <p:nvSpPr>
          <p:cNvPr id="18" name="椭圆 17"/>
          <p:cNvSpPr/>
          <p:nvPr/>
        </p:nvSpPr>
        <p:spPr>
          <a:xfrm>
            <a:off x="4826669" y="4245913"/>
            <a:ext cx="384091" cy="38409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19" name="椭圆 18"/>
          <p:cNvSpPr/>
          <p:nvPr/>
        </p:nvSpPr>
        <p:spPr>
          <a:xfrm>
            <a:off x="4477496" y="5181198"/>
            <a:ext cx="533735" cy="53373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0" name="椭圆 19"/>
          <p:cNvSpPr/>
          <p:nvPr/>
        </p:nvSpPr>
        <p:spPr>
          <a:xfrm>
            <a:off x="6609945" y="4345678"/>
            <a:ext cx="234445" cy="23444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1" name="椭圆 20"/>
          <p:cNvSpPr/>
          <p:nvPr/>
        </p:nvSpPr>
        <p:spPr>
          <a:xfrm>
            <a:off x="5971457" y="3308135"/>
            <a:ext cx="438960" cy="43896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2" name="椭圆 21"/>
          <p:cNvSpPr/>
          <p:nvPr/>
        </p:nvSpPr>
        <p:spPr>
          <a:xfrm>
            <a:off x="7121233" y="5118846"/>
            <a:ext cx="384091" cy="384091"/>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sp>
        <p:nvSpPr>
          <p:cNvPr id="23" name="椭圆 22"/>
          <p:cNvSpPr/>
          <p:nvPr/>
        </p:nvSpPr>
        <p:spPr>
          <a:xfrm>
            <a:off x="7819579" y="3535098"/>
            <a:ext cx="234445" cy="234445"/>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671830" eaLnBrk="0" fontAlgn="base" hangingPunct="0">
              <a:spcBef>
                <a:spcPct val="0"/>
              </a:spcBef>
              <a:spcAft>
                <a:spcPct val="0"/>
              </a:spcAft>
            </a:pPr>
            <a:endParaRPr lang="zh-CN" altLang="en-US" sz="1795">
              <a:solidFill>
                <a:schemeClr val="tx1"/>
              </a:solidFill>
              <a:latin typeface="微软雅黑" charset="-122"/>
              <a:ea typeface="微软雅黑" charset="-122"/>
            </a:endParaRPr>
          </a:p>
        </p:txBody>
      </p:sp>
      <p:grpSp>
        <p:nvGrpSpPr>
          <p:cNvPr id="24" name="组合 23"/>
          <p:cNvGrpSpPr/>
          <p:nvPr/>
        </p:nvGrpSpPr>
        <p:grpSpPr>
          <a:xfrm>
            <a:off x="1666928" y="1791241"/>
            <a:ext cx="2810204" cy="752344"/>
            <a:chOff x="1647790" y="1783771"/>
            <a:chExt cx="2822650" cy="755676"/>
          </a:xfrm>
        </p:grpSpPr>
        <p:grpSp>
          <p:nvGrpSpPr>
            <p:cNvPr id="25" name="组合 24"/>
            <p:cNvGrpSpPr/>
            <p:nvPr/>
          </p:nvGrpSpPr>
          <p:grpSpPr>
            <a:xfrm>
              <a:off x="1647790" y="1783771"/>
              <a:ext cx="2822650" cy="755676"/>
              <a:chOff x="6728670" y="1590302"/>
              <a:chExt cx="2146448" cy="574644"/>
            </a:xfrm>
          </p:grpSpPr>
          <p:sp>
            <p:nvSpPr>
              <p:cNvPr id="27" name="矩形 26"/>
              <p:cNvSpPr/>
              <p:nvPr/>
            </p:nvSpPr>
            <p:spPr>
              <a:xfrm>
                <a:off x="8411036" y="1590302"/>
                <a:ext cx="411294" cy="350182"/>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71830" eaLnBrk="0" fontAlgn="base" hangingPunct="0">
                  <a:spcBef>
                    <a:spcPct val="0"/>
                  </a:spcBef>
                  <a:spcAft>
                    <a:spcPct val="0"/>
                  </a:spcAft>
                </a:pPr>
                <a:r>
                  <a:rPr lang="en-US" altLang="zh-CN" sz="2390" dirty="0">
                    <a:solidFill>
                      <a:schemeClr val="tx1"/>
                    </a:solidFill>
                    <a:latin typeface="微软雅黑" charset="-122"/>
                    <a:ea typeface="微软雅黑" charset="-122"/>
                    <a:cs typeface="Arial" charset="0"/>
                  </a:rPr>
                  <a:t>02</a:t>
                </a:r>
              </a:p>
            </p:txBody>
          </p:sp>
          <p:sp>
            <p:nvSpPr>
              <p:cNvPr id="28" name="文本框 75"/>
              <p:cNvSpPr txBox="1"/>
              <p:nvPr/>
            </p:nvSpPr>
            <p:spPr bwMode="auto">
              <a:xfrm>
                <a:off x="6728670" y="1929864"/>
                <a:ext cx="2146448" cy="235082"/>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71830">
                  <a:defRPr/>
                </a:pPr>
                <a:r>
                  <a:rPr lang="zh-CN" altLang="en-US" sz="1400" b="1" dirty="0">
                    <a:solidFill>
                      <a:schemeClr val="tx1">
                        <a:lumMod val="75000"/>
                        <a:lumOff val="25000"/>
                      </a:schemeClr>
                    </a:solidFill>
                    <a:latin typeface="微软雅黑" charset="-122"/>
                    <a:ea typeface="微软雅黑" charset="-122"/>
                  </a:rPr>
                  <a:t>恩威并施</a:t>
                </a:r>
              </a:p>
            </p:txBody>
          </p:sp>
        </p:grpSp>
        <p:cxnSp>
          <p:nvCxnSpPr>
            <p:cNvPr id="26" name="直接连接符 25"/>
            <p:cNvCxnSpPr/>
            <p:nvPr/>
          </p:nvCxnSpPr>
          <p:spPr>
            <a:xfrm>
              <a:off x="2640081" y="2230303"/>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7389295" y="1791240"/>
            <a:ext cx="2810204" cy="738044"/>
            <a:chOff x="7395500" y="1783770"/>
            <a:chExt cx="2822650" cy="741312"/>
          </a:xfrm>
        </p:grpSpPr>
        <p:sp>
          <p:nvSpPr>
            <p:cNvPr id="31" name="矩形 30"/>
            <p:cNvSpPr/>
            <p:nvPr/>
          </p:nvSpPr>
          <p:spPr>
            <a:xfrm>
              <a:off x="7512041" y="1783770"/>
              <a:ext cx="540865" cy="460500"/>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390" dirty="0">
                  <a:solidFill>
                    <a:schemeClr val="tx1"/>
                  </a:solidFill>
                  <a:latin typeface="微软雅黑" charset="-122"/>
                  <a:ea typeface="微软雅黑" charset="-122"/>
                  <a:cs typeface="Arial" charset="0"/>
                </a:rPr>
                <a:t>03</a:t>
              </a:r>
            </a:p>
          </p:txBody>
        </p:sp>
        <p:sp>
          <p:nvSpPr>
            <p:cNvPr id="32" name="文本框 75"/>
            <p:cNvSpPr txBox="1"/>
            <p:nvPr/>
          </p:nvSpPr>
          <p:spPr bwMode="auto">
            <a:xfrm>
              <a:off x="7395500" y="2215942"/>
              <a:ext cx="2822650" cy="30914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a:defRPr/>
              </a:pPr>
              <a:r>
                <a:rPr lang="zh-CN" altLang="en-US" sz="1400" b="1" dirty="0">
                  <a:solidFill>
                    <a:schemeClr val="tx1">
                      <a:lumMod val="75000"/>
                      <a:lumOff val="25000"/>
                    </a:schemeClr>
                  </a:solidFill>
                  <a:latin typeface="微软雅黑" charset="-122"/>
                  <a:ea typeface="微软雅黑" charset="-122"/>
                </a:rPr>
                <a:t>相应的处罚</a:t>
              </a:r>
            </a:p>
          </p:txBody>
        </p:sp>
        <p:cxnSp>
          <p:nvCxnSpPr>
            <p:cNvPr id="34" name="直接连接符 33"/>
            <p:cNvCxnSpPr/>
            <p:nvPr/>
          </p:nvCxnSpPr>
          <p:spPr>
            <a:xfrm>
              <a:off x="7512284" y="2244078"/>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8190063" y="4031185"/>
            <a:ext cx="2810204" cy="766091"/>
            <a:chOff x="8199814" y="4033636"/>
            <a:chExt cx="2822650" cy="769484"/>
          </a:xfrm>
        </p:grpSpPr>
        <p:sp>
          <p:nvSpPr>
            <p:cNvPr id="36" name="矩形 35"/>
            <p:cNvSpPr/>
            <p:nvPr/>
          </p:nvSpPr>
          <p:spPr>
            <a:xfrm>
              <a:off x="9209106" y="4033636"/>
              <a:ext cx="540865" cy="460501"/>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390" dirty="0">
                  <a:solidFill>
                    <a:schemeClr val="tx1"/>
                  </a:solidFill>
                  <a:latin typeface="微软雅黑" charset="-122"/>
                  <a:ea typeface="微软雅黑" charset="-122"/>
                  <a:cs typeface="Arial" charset="0"/>
                </a:rPr>
                <a:t>04</a:t>
              </a:r>
            </a:p>
          </p:txBody>
        </p:sp>
        <p:sp>
          <p:nvSpPr>
            <p:cNvPr id="37" name="文本框 75"/>
            <p:cNvSpPr txBox="1"/>
            <p:nvPr/>
          </p:nvSpPr>
          <p:spPr bwMode="auto">
            <a:xfrm>
              <a:off x="8199814" y="4493980"/>
              <a:ext cx="2822650" cy="30914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71830">
                <a:defRPr/>
              </a:pPr>
              <a:r>
                <a:rPr lang="zh-CN" altLang="en-US" sz="1400" b="1" dirty="0">
                  <a:solidFill>
                    <a:schemeClr val="tx1">
                      <a:lumMod val="75000"/>
                      <a:lumOff val="25000"/>
                    </a:schemeClr>
                  </a:solidFill>
                  <a:latin typeface="微软雅黑" charset="-122"/>
                  <a:ea typeface="微软雅黑" charset="-122"/>
                </a:rPr>
                <a:t>调离岗位</a:t>
              </a:r>
            </a:p>
          </p:txBody>
        </p:sp>
        <p:cxnSp>
          <p:nvCxnSpPr>
            <p:cNvPr id="39" name="直接连接符 38"/>
            <p:cNvCxnSpPr/>
            <p:nvPr/>
          </p:nvCxnSpPr>
          <p:spPr>
            <a:xfrm>
              <a:off x="8738634" y="4479912"/>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060500" y="4100298"/>
            <a:ext cx="2810204" cy="766091"/>
            <a:chOff x="1038676" y="4103055"/>
            <a:chExt cx="2822650" cy="769484"/>
          </a:xfrm>
        </p:grpSpPr>
        <p:sp>
          <p:nvSpPr>
            <p:cNvPr id="41" name="矩形 40"/>
            <p:cNvSpPr/>
            <p:nvPr/>
          </p:nvSpPr>
          <p:spPr>
            <a:xfrm>
              <a:off x="2049244" y="4103055"/>
              <a:ext cx="540865" cy="460501"/>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eaLnBrk="0" fontAlgn="base" hangingPunct="0">
                <a:spcBef>
                  <a:spcPct val="0"/>
                </a:spcBef>
                <a:spcAft>
                  <a:spcPct val="0"/>
                </a:spcAft>
              </a:pPr>
              <a:r>
                <a:rPr lang="en-US" altLang="zh-CN" sz="2390" dirty="0">
                  <a:solidFill>
                    <a:schemeClr val="tx1"/>
                  </a:solidFill>
                  <a:latin typeface="微软雅黑" charset="-122"/>
                  <a:ea typeface="微软雅黑" charset="-122"/>
                  <a:cs typeface="Arial" charset="0"/>
                </a:rPr>
                <a:t>01</a:t>
              </a:r>
            </a:p>
          </p:txBody>
        </p:sp>
        <p:sp>
          <p:nvSpPr>
            <p:cNvPr id="42" name="文本框 75"/>
            <p:cNvSpPr txBox="1"/>
            <p:nvPr/>
          </p:nvSpPr>
          <p:spPr bwMode="auto">
            <a:xfrm>
              <a:off x="1038676" y="4563399"/>
              <a:ext cx="2822650" cy="30914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71830">
                <a:defRPr/>
              </a:pPr>
              <a:r>
                <a:rPr lang="zh-CN" altLang="en-US" sz="1400" b="1" dirty="0">
                  <a:solidFill>
                    <a:schemeClr val="tx1">
                      <a:lumMod val="75000"/>
                      <a:lumOff val="25000"/>
                    </a:schemeClr>
                  </a:solidFill>
                  <a:latin typeface="微软雅黑" charset="-122"/>
                  <a:ea typeface="微软雅黑" charset="-122"/>
                </a:rPr>
                <a:t>给予足够的尊重和关注</a:t>
              </a:r>
            </a:p>
          </p:txBody>
        </p:sp>
        <p:cxnSp>
          <p:nvCxnSpPr>
            <p:cNvPr id="44" name="直接连接符 43"/>
            <p:cNvCxnSpPr/>
            <p:nvPr/>
          </p:nvCxnSpPr>
          <p:spPr>
            <a:xfrm>
              <a:off x="1577496" y="4549331"/>
              <a:ext cx="1767319" cy="0"/>
            </a:xfrm>
            <a:prstGeom prst="line">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10"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7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9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11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85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132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992"/>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8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937"/>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15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125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anim calcmode="lin" valueType="num">
                                      <p:cBhvr>
                                        <p:cTn id="52" dur="500" fill="hold"/>
                                        <p:tgtEl>
                                          <p:spTgt spid="24"/>
                                        </p:tgtEl>
                                        <p:attrNameLst>
                                          <p:attrName>ppt_x</p:attrName>
                                        </p:attrNameLst>
                                      </p:cBhvr>
                                      <p:tavLst>
                                        <p:tav tm="0">
                                          <p:val>
                                            <p:fltVal val="0.5"/>
                                          </p:val>
                                        </p:tav>
                                        <p:tav tm="100000">
                                          <p:val>
                                            <p:strVal val="#ppt_x"/>
                                          </p:val>
                                        </p:tav>
                                      </p:tavLst>
                                    </p:anim>
                                    <p:anim calcmode="lin" valueType="num">
                                      <p:cBhvr>
                                        <p:cTn id="53" dur="500" fill="hold"/>
                                        <p:tgtEl>
                                          <p:spTgt spid="24"/>
                                        </p:tgtEl>
                                        <p:attrNameLst>
                                          <p:attrName>ppt_y</p:attrName>
                                        </p:attrNameLst>
                                      </p:cBhvr>
                                      <p:tavLst>
                                        <p:tav tm="0">
                                          <p:val>
                                            <p:fltVal val="0.5"/>
                                          </p:val>
                                        </p:tav>
                                        <p:tav tm="100000">
                                          <p:val>
                                            <p:strVal val="#ppt_y"/>
                                          </p:val>
                                        </p:tav>
                                      </p:tavLst>
                                    </p:anim>
                                  </p:childTnLst>
                                </p:cTn>
                              </p:par>
                              <p:par>
                                <p:cTn id="54" presetID="10" presetClass="entr" presetSubtype="0" fill="hold" nodeType="withEffect">
                                  <p:stCondLst>
                                    <p:cond delay="125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anim calcmode="lin" valueType="num">
                                      <p:cBhvr>
                                        <p:cTn id="59" dur="500" fill="hold"/>
                                        <p:tgtEl>
                                          <p:spTgt spid="40"/>
                                        </p:tgtEl>
                                        <p:attrNameLst>
                                          <p:attrName>ppt_x</p:attrName>
                                        </p:attrNameLst>
                                      </p:cBhvr>
                                      <p:tavLst>
                                        <p:tav tm="0">
                                          <p:val>
                                            <p:fltVal val="0.5"/>
                                          </p:val>
                                        </p:tav>
                                        <p:tav tm="100000">
                                          <p:val>
                                            <p:strVal val="#ppt_x"/>
                                          </p:val>
                                        </p:tav>
                                      </p:tavLst>
                                    </p:anim>
                                    <p:anim calcmode="lin" valueType="num">
                                      <p:cBhvr>
                                        <p:cTn id="60" dur="500" fill="hold"/>
                                        <p:tgtEl>
                                          <p:spTgt spid="40"/>
                                        </p:tgtEl>
                                        <p:attrNameLst>
                                          <p:attrName>ppt_y</p:attrName>
                                        </p:attrNameLst>
                                      </p:cBhvr>
                                      <p:tavLst>
                                        <p:tav tm="0">
                                          <p:val>
                                            <p:fltVal val="0.5"/>
                                          </p:val>
                                        </p:tav>
                                        <p:tav tm="100000">
                                          <p:val>
                                            <p:strVal val="#ppt_y"/>
                                          </p:val>
                                        </p:tav>
                                      </p:tavLst>
                                    </p:anim>
                                  </p:childTnLst>
                                </p:cTn>
                              </p:par>
                              <p:par>
                                <p:cTn id="61" presetID="10" presetClass="entr" presetSubtype="0" fill="hold" nodeType="withEffect">
                                  <p:stCondLst>
                                    <p:cond delay="125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anim calcmode="lin" valueType="num">
                                      <p:cBhvr>
                                        <p:cTn id="66" dur="500" fill="hold"/>
                                        <p:tgtEl>
                                          <p:spTgt spid="30"/>
                                        </p:tgtEl>
                                        <p:attrNameLst>
                                          <p:attrName>ppt_x</p:attrName>
                                        </p:attrNameLst>
                                      </p:cBhvr>
                                      <p:tavLst>
                                        <p:tav tm="0">
                                          <p:val>
                                            <p:fltVal val="0.5"/>
                                          </p:val>
                                        </p:tav>
                                        <p:tav tm="100000">
                                          <p:val>
                                            <p:strVal val="#ppt_x"/>
                                          </p:val>
                                        </p:tav>
                                      </p:tavLst>
                                    </p:anim>
                                    <p:anim calcmode="lin" valueType="num">
                                      <p:cBhvr>
                                        <p:cTn id="67" dur="500" fill="hold"/>
                                        <p:tgtEl>
                                          <p:spTgt spid="30"/>
                                        </p:tgtEl>
                                        <p:attrNameLst>
                                          <p:attrName>ppt_y</p:attrName>
                                        </p:attrNameLst>
                                      </p:cBhvr>
                                      <p:tavLst>
                                        <p:tav tm="0">
                                          <p:val>
                                            <p:fltVal val="0.5"/>
                                          </p:val>
                                        </p:tav>
                                        <p:tav tm="100000">
                                          <p:val>
                                            <p:strVal val="#ppt_y"/>
                                          </p:val>
                                        </p:tav>
                                      </p:tavLst>
                                    </p:anim>
                                  </p:childTnLst>
                                </p:cTn>
                              </p:par>
                              <p:par>
                                <p:cTn id="68" presetID="10" presetClass="entr" presetSubtype="0" fill="hold" nodeType="withEffect">
                                  <p:stCondLst>
                                    <p:cond delay="125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18" grpId="0" bldLvl="0" animBg="1"/>
      <p:bldP spid="19" grpId="0" bldLvl="0" animBg="1"/>
      <p:bldP spid="20" grpId="0" bldLvl="0" animBg="1"/>
      <p:bldP spid="21" grpId="0" bldLvl="0" animBg="1"/>
      <p:bldP spid="22" grpId="0" bldLvl="0" animBg="1"/>
      <p:bldP spid="23"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302085"/>
            <a:ext cx="12192000" cy="2274832"/>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微软雅黑" charset="-122"/>
              <a:ea typeface="微软雅黑" charset="-122"/>
            </a:endParaRPr>
          </a:p>
        </p:txBody>
      </p:sp>
      <p:sp>
        <p:nvSpPr>
          <p:cNvPr id="11" name="íśľîďè"/>
          <p:cNvSpPr/>
          <p:nvPr/>
        </p:nvSpPr>
        <p:spPr bwMode="auto">
          <a:xfrm>
            <a:off x="1909910"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2" name="iš1ídé"/>
          <p:cNvSpPr/>
          <p:nvPr/>
        </p:nvSpPr>
        <p:spPr bwMode="auto">
          <a:xfrm>
            <a:off x="4639197"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3" name="îṩḷïḓê"/>
          <p:cNvSpPr/>
          <p:nvPr/>
        </p:nvSpPr>
        <p:spPr bwMode="auto">
          <a:xfrm>
            <a:off x="7368484"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25" name="íSļïďé"/>
          <p:cNvSpPr txBox="1"/>
          <p:nvPr/>
        </p:nvSpPr>
        <p:spPr bwMode="auto">
          <a:xfrm>
            <a:off x="2176691" y="2831822"/>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自以为是型员工特点</a:t>
            </a:r>
          </a:p>
        </p:txBody>
      </p:sp>
      <p:sp>
        <p:nvSpPr>
          <p:cNvPr id="26" name="íṩḻîḍê"/>
          <p:cNvSpPr txBox="1"/>
          <p:nvPr/>
        </p:nvSpPr>
        <p:spPr bwMode="auto">
          <a:xfrm>
            <a:off x="1965323" y="3774586"/>
            <a:ext cx="2441988" cy="1272143"/>
          </a:xfrm>
          <a:prstGeom prst="rect">
            <a:avLst/>
          </a:prstGeom>
        </p:spPr>
        <p:txBody>
          <a:bodyPr wrap="square">
            <a:spAutoFit/>
          </a:bodyPr>
          <a:lstStyle>
            <a:defPPr>
              <a:defRPr lang="zh-CN"/>
            </a:defPPr>
            <a:lvl1pPr>
              <a:lnSpc>
                <a:spcPct val="130000"/>
              </a:lnSpc>
              <a:defRPr sz="1200">
                <a:latin typeface="Microsoft YaHei Light" charset="-122"/>
                <a:ea typeface="Microsoft YaHei Light" charset="-122"/>
                <a:cs typeface="Microsoft YaHei Light" charset="-122"/>
              </a:defRPr>
            </a:lvl1pPr>
          </a:lstStyle>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有一定的工作能力、经验和资历</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在小范围内具有一定的号召力</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经常和上司公开顶撞</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爱表现自己，自由散漫</a:t>
            </a:r>
          </a:p>
        </p:txBody>
      </p:sp>
      <p:sp>
        <p:nvSpPr>
          <p:cNvPr id="23" name="iṥḻîdé"/>
          <p:cNvSpPr txBox="1"/>
          <p:nvPr/>
        </p:nvSpPr>
        <p:spPr bwMode="auto">
          <a:xfrm>
            <a:off x="4916269" y="2821064"/>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自以为是型员工产生原因</a:t>
            </a:r>
          </a:p>
        </p:txBody>
      </p:sp>
      <p:sp>
        <p:nvSpPr>
          <p:cNvPr id="21" name="iṥļidê"/>
          <p:cNvSpPr txBox="1"/>
          <p:nvPr/>
        </p:nvSpPr>
        <p:spPr bwMode="auto">
          <a:xfrm>
            <a:off x="7612815" y="2842579"/>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应对技巧</a:t>
            </a:r>
          </a:p>
        </p:txBody>
      </p:sp>
      <p:sp>
        <p:nvSpPr>
          <p:cNvPr id="7" name="ïṡļíḋè"/>
          <p:cNvSpPr/>
          <p:nvPr/>
        </p:nvSpPr>
        <p:spPr>
          <a:xfrm>
            <a:off x="286438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1</a:t>
            </a:r>
            <a:endParaRPr lang="zh-CN" altLang="en-US" sz="2000" b="1" kern="0">
              <a:solidFill>
                <a:prstClr val="black"/>
              </a:solidFill>
            </a:endParaRPr>
          </a:p>
        </p:txBody>
      </p:sp>
      <p:sp>
        <p:nvSpPr>
          <p:cNvPr id="8" name="îşlïḓè"/>
          <p:cNvSpPr/>
          <p:nvPr/>
        </p:nvSpPr>
        <p:spPr>
          <a:xfrm>
            <a:off x="559320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2</a:t>
            </a:r>
            <a:endParaRPr lang="zh-CN" altLang="en-US" sz="2000" b="1" kern="0">
              <a:solidFill>
                <a:prstClr val="black"/>
              </a:solidFill>
            </a:endParaRPr>
          </a:p>
        </p:txBody>
      </p:sp>
      <p:sp>
        <p:nvSpPr>
          <p:cNvPr id="9" name="ï$ľiḑé"/>
          <p:cNvSpPr/>
          <p:nvPr/>
        </p:nvSpPr>
        <p:spPr>
          <a:xfrm>
            <a:off x="832202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3</a:t>
            </a:r>
            <a:endParaRPr lang="zh-CN" altLang="en-US" sz="2000" b="1" kern="0">
              <a:solidFill>
                <a:prstClr val="black"/>
              </a:solidFill>
            </a:endParaRPr>
          </a:p>
        </p:txBody>
      </p:sp>
      <p:sp>
        <p:nvSpPr>
          <p:cNvPr id="28" name="矩形 27"/>
          <p:cNvSpPr/>
          <p:nvPr/>
        </p:nvSpPr>
        <p:spPr>
          <a:xfrm>
            <a:off x="4730039" y="3550722"/>
            <a:ext cx="2409711" cy="1862048"/>
          </a:xfrm>
          <a:prstGeom prst="rect">
            <a:avLst/>
          </a:prstGeom>
        </p:spPr>
        <p:txBody>
          <a:bodyPr wrap="square">
            <a:spAutoFit/>
          </a:bodyPr>
          <a:lstStyle/>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领导迁就，任其骄横</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越级管理现象严重，高层领导对其有重用之意</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公司经营不善</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团队氛围不佳</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曾经当过“领导”</a:t>
            </a:r>
          </a:p>
        </p:txBody>
      </p:sp>
      <p:sp>
        <p:nvSpPr>
          <p:cNvPr id="29" name="矩形 28"/>
          <p:cNvSpPr/>
          <p:nvPr/>
        </p:nvSpPr>
        <p:spPr>
          <a:xfrm>
            <a:off x="7549166" y="3440514"/>
            <a:ext cx="2165903" cy="2157001"/>
          </a:xfrm>
          <a:prstGeom prst="rect">
            <a:avLst/>
          </a:prstGeom>
        </p:spPr>
        <p:txBody>
          <a:bodyPr wrap="square">
            <a:spAutoFit/>
          </a:bodyPr>
          <a:lstStyle/>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正确认识和包容</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冷处理法</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打赌收服法</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给他树敌法</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批评打压发</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交换承诺法</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集体剥离法</a:t>
            </a:r>
          </a:p>
        </p:txBody>
      </p:sp>
      <p:sp>
        <p:nvSpPr>
          <p:cNvPr id="24" name="等腰三角形 23"/>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31" name="文本框 46"/>
          <p:cNvSpPr txBox="1">
            <a:spLocks noChangeArrowheads="1"/>
          </p:cNvSpPr>
          <p:nvPr/>
        </p:nvSpPr>
        <p:spPr bwMode="auto">
          <a:xfrm>
            <a:off x="208384" y="293829"/>
            <a:ext cx="4586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应对喜欢自以为是型员工的办法</a:t>
            </a: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ppt_x"/>
                                          </p:val>
                                        </p:tav>
                                        <p:tav tm="100000">
                                          <p:val>
                                            <p:strVal val="#ppt_x"/>
                                          </p:val>
                                        </p:tav>
                                      </p:tavLst>
                                    </p:anim>
                                    <p:anim calcmode="lin" valueType="num">
                                      <p:cBhvr additive="base">
                                        <p:cTn id="33" dur="10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1000" fill="hold"/>
                                        <p:tgtEl>
                                          <p:spTgt spid="26"/>
                                        </p:tgtEl>
                                        <p:attrNameLst>
                                          <p:attrName>ppt_x</p:attrName>
                                        </p:attrNameLst>
                                      </p:cBhvr>
                                      <p:tavLst>
                                        <p:tav tm="0">
                                          <p:val>
                                            <p:strVal val="#ppt_x"/>
                                          </p:val>
                                        </p:tav>
                                        <p:tav tm="100000">
                                          <p:val>
                                            <p:strVal val="#ppt_x"/>
                                          </p:val>
                                        </p:tav>
                                      </p:tavLst>
                                    </p:anim>
                                    <p:anim calcmode="lin" valueType="num">
                                      <p:cBhvr additive="base">
                                        <p:cTn id="37" dur="10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ppt_x"/>
                                          </p:val>
                                        </p:tav>
                                        <p:tav tm="100000">
                                          <p:val>
                                            <p:strVal val="#ppt_x"/>
                                          </p:val>
                                        </p:tav>
                                      </p:tavLst>
                                    </p:anim>
                                    <p:anim calcmode="lin" valueType="num">
                                      <p:cBhvr additive="base">
                                        <p:cTn id="41" dur="10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1000" fill="hold"/>
                                        <p:tgtEl>
                                          <p:spTgt spid="28"/>
                                        </p:tgtEl>
                                        <p:attrNameLst>
                                          <p:attrName>ppt_x</p:attrName>
                                        </p:attrNameLst>
                                      </p:cBhvr>
                                      <p:tavLst>
                                        <p:tav tm="0">
                                          <p:val>
                                            <p:strVal val="#ppt_x"/>
                                          </p:val>
                                        </p:tav>
                                        <p:tav tm="100000">
                                          <p:val>
                                            <p:strVal val="#ppt_x"/>
                                          </p:val>
                                        </p:tav>
                                      </p:tavLst>
                                    </p:anim>
                                    <p:anim calcmode="lin" valueType="num">
                                      <p:cBhvr additive="base">
                                        <p:cTn id="45" dur="10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4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1000" fill="hold"/>
                                        <p:tgtEl>
                                          <p:spTgt spid="21"/>
                                        </p:tgtEl>
                                        <p:attrNameLst>
                                          <p:attrName>ppt_x</p:attrName>
                                        </p:attrNameLst>
                                      </p:cBhvr>
                                      <p:tavLst>
                                        <p:tav tm="0">
                                          <p:val>
                                            <p:strVal val="#ppt_x"/>
                                          </p:val>
                                        </p:tav>
                                        <p:tav tm="100000">
                                          <p:val>
                                            <p:strVal val="#ppt_x"/>
                                          </p:val>
                                        </p:tav>
                                      </p:tavLst>
                                    </p:anim>
                                    <p:anim calcmode="lin" valueType="num">
                                      <p:cBhvr additive="base">
                                        <p:cTn id="49" dur="10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40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1000" fill="hold"/>
                                        <p:tgtEl>
                                          <p:spTgt spid="29"/>
                                        </p:tgtEl>
                                        <p:attrNameLst>
                                          <p:attrName>ppt_x</p:attrName>
                                        </p:attrNameLst>
                                      </p:cBhvr>
                                      <p:tavLst>
                                        <p:tav tm="0">
                                          <p:val>
                                            <p:strVal val="#ppt_x"/>
                                          </p:val>
                                        </p:tav>
                                        <p:tav tm="100000">
                                          <p:val>
                                            <p:strVal val="#ppt_x"/>
                                          </p:val>
                                        </p:tav>
                                      </p:tavLst>
                                    </p:anim>
                                    <p:anim calcmode="lin" valueType="num">
                                      <p:cBhvr additive="base">
                                        <p:cTn id="53" dur="10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1" grpId="0" animBg="1"/>
      <p:bldP spid="12" grpId="0" animBg="1"/>
      <p:bldP spid="13" grpId="0" animBg="1"/>
      <p:bldP spid="25" grpId="0"/>
      <p:bldP spid="26" grpId="0"/>
      <p:bldP spid="23" grpId="0"/>
      <p:bldP spid="21" grpId="0"/>
      <p:bldP spid="7" grpId="0" animBg="1"/>
      <p:bldP spid="8" grpId="0" animBg="1"/>
      <p:bldP spid="9" grpId="0" animBg="1"/>
      <p:bldP spid="28" grpId="0"/>
      <p:bldP spid="2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302085"/>
            <a:ext cx="12192000" cy="2274832"/>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微软雅黑" charset="-122"/>
              <a:ea typeface="微软雅黑" charset="-122"/>
            </a:endParaRPr>
          </a:p>
        </p:txBody>
      </p:sp>
      <p:sp>
        <p:nvSpPr>
          <p:cNvPr id="11" name="íśľîďè"/>
          <p:cNvSpPr/>
          <p:nvPr/>
        </p:nvSpPr>
        <p:spPr bwMode="auto">
          <a:xfrm>
            <a:off x="1909910"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2" name="iš1ídé"/>
          <p:cNvSpPr/>
          <p:nvPr/>
        </p:nvSpPr>
        <p:spPr bwMode="auto">
          <a:xfrm>
            <a:off x="4639197"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13" name="îṩḷïḓê"/>
          <p:cNvSpPr/>
          <p:nvPr/>
        </p:nvSpPr>
        <p:spPr bwMode="auto">
          <a:xfrm>
            <a:off x="7368484" y="2248350"/>
            <a:ext cx="2565861" cy="3571538"/>
          </a:xfrm>
          <a:prstGeom prst="rect">
            <a:avLst/>
          </a:prstGeom>
          <a:solidFill>
            <a:schemeClr val="bg1">
              <a:alpha val="50000"/>
            </a:schemeClr>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endParaRPr>
          </a:p>
        </p:txBody>
      </p:sp>
      <p:sp>
        <p:nvSpPr>
          <p:cNvPr id="25" name="íSļïďé"/>
          <p:cNvSpPr txBox="1"/>
          <p:nvPr/>
        </p:nvSpPr>
        <p:spPr bwMode="auto">
          <a:xfrm>
            <a:off x="2176691" y="2831822"/>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工作情绪不稳定员工缺点</a:t>
            </a:r>
          </a:p>
        </p:txBody>
      </p:sp>
      <p:sp>
        <p:nvSpPr>
          <p:cNvPr id="26" name="íṩḻîḍê"/>
          <p:cNvSpPr txBox="1"/>
          <p:nvPr/>
        </p:nvSpPr>
        <p:spPr bwMode="auto">
          <a:xfrm>
            <a:off x="1965323" y="3785219"/>
            <a:ext cx="2441988" cy="977191"/>
          </a:xfrm>
          <a:prstGeom prst="rect">
            <a:avLst/>
          </a:prstGeom>
        </p:spPr>
        <p:txBody>
          <a:bodyPr wrap="square">
            <a:spAutoFit/>
          </a:bodyPr>
          <a:lstStyle>
            <a:defPPr>
              <a:defRPr lang="zh-CN"/>
            </a:defPPr>
            <a:lvl1pPr>
              <a:lnSpc>
                <a:spcPct val="130000"/>
              </a:lnSpc>
              <a:defRPr sz="1200">
                <a:latin typeface="Microsoft YaHei Light" charset="-122"/>
                <a:ea typeface="Microsoft YaHei Light" charset="-122"/>
                <a:cs typeface="Microsoft YaHei Light" charset="-122"/>
              </a:defRPr>
            </a:lvl1pPr>
          </a:lstStyle>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忽冷忽热</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视工作为磨难</a:t>
            </a:r>
            <a:endParaRPr lang="en-US" altLang="zh-CN" b="1" dirty="0">
              <a:solidFill>
                <a:schemeClr val="tx1">
                  <a:lumMod val="75000"/>
                  <a:lumOff val="25000"/>
                </a:schemeClr>
              </a:solidFill>
              <a:latin typeface="微软雅黑" charset="-122"/>
              <a:ea typeface="微软雅黑" charset="-122"/>
              <a:cs typeface="+mn-cs"/>
              <a:sym typeface="Arial" charset="0"/>
            </a:endParaRPr>
          </a:p>
          <a:p>
            <a:pPr algn="ctr">
              <a:lnSpc>
                <a:spcPts val="2300"/>
              </a:lnSpc>
            </a:pPr>
            <a:r>
              <a:rPr lang="zh-CN" altLang="en-US" b="1" dirty="0">
                <a:solidFill>
                  <a:schemeClr val="tx1">
                    <a:lumMod val="75000"/>
                    <a:lumOff val="25000"/>
                  </a:schemeClr>
                </a:solidFill>
                <a:latin typeface="微软雅黑" charset="-122"/>
                <a:ea typeface="微软雅黑" charset="-122"/>
                <a:cs typeface="+mn-cs"/>
                <a:sym typeface="Arial" charset="0"/>
              </a:rPr>
              <a:t>在工作中感受不到乐趣</a:t>
            </a:r>
          </a:p>
        </p:txBody>
      </p:sp>
      <p:sp>
        <p:nvSpPr>
          <p:cNvPr id="23" name="iṥḻîdé"/>
          <p:cNvSpPr txBox="1"/>
          <p:nvPr/>
        </p:nvSpPr>
        <p:spPr bwMode="auto">
          <a:xfrm>
            <a:off x="4916269" y="2821064"/>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工作情绪不稳定员工优点</a:t>
            </a:r>
          </a:p>
        </p:txBody>
      </p:sp>
      <p:sp>
        <p:nvSpPr>
          <p:cNvPr id="21" name="iṥļidê"/>
          <p:cNvSpPr txBox="1"/>
          <p:nvPr/>
        </p:nvSpPr>
        <p:spPr bwMode="auto">
          <a:xfrm>
            <a:off x="7612815" y="2842579"/>
            <a:ext cx="2032295" cy="228669"/>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应对技巧</a:t>
            </a:r>
          </a:p>
        </p:txBody>
      </p:sp>
      <p:sp>
        <p:nvSpPr>
          <p:cNvPr id="7" name="ïṡļíḋè"/>
          <p:cNvSpPr/>
          <p:nvPr/>
        </p:nvSpPr>
        <p:spPr>
          <a:xfrm>
            <a:off x="286438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1</a:t>
            </a:r>
            <a:endParaRPr lang="zh-CN" altLang="en-US" sz="2000" b="1" kern="0">
              <a:solidFill>
                <a:prstClr val="black"/>
              </a:solidFill>
            </a:endParaRPr>
          </a:p>
        </p:txBody>
      </p:sp>
      <p:sp>
        <p:nvSpPr>
          <p:cNvPr id="8" name="îşlïḓè"/>
          <p:cNvSpPr/>
          <p:nvPr/>
        </p:nvSpPr>
        <p:spPr>
          <a:xfrm>
            <a:off x="559320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2</a:t>
            </a:r>
            <a:endParaRPr lang="zh-CN" altLang="en-US" sz="2000" b="1" kern="0">
              <a:solidFill>
                <a:prstClr val="black"/>
              </a:solidFill>
            </a:endParaRPr>
          </a:p>
        </p:txBody>
      </p:sp>
      <p:sp>
        <p:nvSpPr>
          <p:cNvPr id="9" name="ï$ľiḑé"/>
          <p:cNvSpPr/>
          <p:nvPr/>
        </p:nvSpPr>
        <p:spPr>
          <a:xfrm>
            <a:off x="8322023" y="1910453"/>
            <a:ext cx="635396" cy="635396"/>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rPr>
              <a:t>3</a:t>
            </a:r>
            <a:endParaRPr lang="zh-CN" altLang="en-US" sz="2000" b="1" kern="0">
              <a:solidFill>
                <a:prstClr val="black"/>
              </a:solidFill>
            </a:endParaRPr>
          </a:p>
        </p:txBody>
      </p:sp>
      <p:sp>
        <p:nvSpPr>
          <p:cNvPr id="28" name="矩形 27"/>
          <p:cNvSpPr/>
          <p:nvPr/>
        </p:nvSpPr>
        <p:spPr>
          <a:xfrm>
            <a:off x="4730039" y="3646415"/>
            <a:ext cx="2409711" cy="1272143"/>
          </a:xfrm>
          <a:prstGeom prst="rect">
            <a:avLst/>
          </a:prstGeom>
        </p:spPr>
        <p:txBody>
          <a:bodyPr wrap="square">
            <a:spAutoFit/>
          </a:bodyPr>
          <a:lstStyle/>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性格开朗</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惹人喜爱</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重感情</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擅交流</a:t>
            </a:r>
          </a:p>
        </p:txBody>
      </p:sp>
      <p:sp>
        <p:nvSpPr>
          <p:cNvPr id="29" name="矩形 28"/>
          <p:cNvSpPr/>
          <p:nvPr/>
        </p:nvSpPr>
        <p:spPr>
          <a:xfrm>
            <a:off x="7506636" y="3897714"/>
            <a:ext cx="2165903" cy="682238"/>
          </a:xfrm>
          <a:prstGeom prst="rect">
            <a:avLst/>
          </a:prstGeom>
        </p:spPr>
        <p:txBody>
          <a:bodyPr wrap="square">
            <a:spAutoFit/>
          </a:bodyPr>
          <a:lstStyle/>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量体裁衣</a:t>
            </a:r>
            <a:endParaRPr lang="en-US" altLang="zh-CN" sz="1200" b="1" dirty="0">
              <a:solidFill>
                <a:schemeClr val="tx1">
                  <a:lumMod val="75000"/>
                  <a:lumOff val="25000"/>
                </a:schemeClr>
              </a:solidFill>
              <a:latin typeface="微软雅黑" charset="-122"/>
              <a:ea typeface="微软雅黑" charset="-122"/>
              <a:sym typeface="Arial" charset="0"/>
            </a:endParaRPr>
          </a:p>
          <a:p>
            <a:pPr algn="ctr">
              <a:lnSpc>
                <a:spcPts val="2300"/>
              </a:lnSpc>
            </a:pPr>
            <a:r>
              <a:rPr lang="zh-CN" altLang="en-US" sz="1200" b="1" dirty="0">
                <a:solidFill>
                  <a:schemeClr val="tx1">
                    <a:lumMod val="75000"/>
                    <a:lumOff val="25000"/>
                  </a:schemeClr>
                </a:solidFill>
                <a:latin typeface="微软雅黑" charset="-122"/>
                <a:ea typeface="微软雅黑" charset="-122"/>
                <a:sym typeface="Arial" charset="0"/>
              </a:rPr>
              <a:t>挖掘潜力</a:t>
            </a:r>
          </a:p>
        </p:txBody>
      </p:sp>
      <p:sp>
        <p:nvSpPr>
          <p:cNvPr id="24" name="等腰三角形 23"/>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31" name="文本框 46"/>
          <p:cNvSpPr txBox="1">
            <a:spLocks noChangeArrowheads="1"/>
          </p:cNvSpPr>
          <p:nvPr/>
        </p:nvSpPr>
        <p:spPr bwMode="auto">
          <a:xfrm>
            <a:off x="208384" y="293829"/>
            <a:ext cx="4586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应对工作情绪不稳定员工的办法</a:t>
            </a: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1000" fill="hold"/>
                                        <p:tgtEl>
                                          <p:spTgt spid="25"/>
                                        </p:tgtEl>
                                        <p:attrNameLst>
                                          <p:attrName>ppt_x</p:attrName>
                                        </p:attrNameLst>
                                      </p:cBhvr>
                                      <p:tavLst>
                                        <p:tav tm="0">
                                          <p:val>
                                            <p:strVal val="#ppt_x"/>
                                          </p:val>
                                        </p:tav>
                                        <p:tav tm="100000">
                                          <p:val>
                                            <p:strVal val="#ppt_x"/>
                                          </p:val>
                                        </p:tav>
                                      </p:tavLst>
                                    </p:anim>
                                    <p:anim calcmode="lin" valueType="num">
                                      <p:cBhvr additive="base">
                                        <p:cTn id="33" dur="10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1000" fill="hold"/>
                                        <p:tgtEl>
                                          <p:spTgt spid="26"/>
                                        </p:tgtEl>
                                        <p:attrNameLst>
                                          <p:attrName>ppt_x</p:attrName>
                                        </p:attrNameLst>
                                      </p:cBhvr>
                                      <p:tavLst>
                                        <p:tav tm="0">
                                          <p:val>
                                            <p:strVal val="#ppt_x"/>
                                          </p:val>
                                        </p:tav>
                                        <p:tav tm="100000">
                                          <p:val>
                                            <p:strVal val="#ppt_x"/>
                                          </p:val>
                                        </p:tav>
                                      </p:tavLst>
                                    </p:anim>
                                    <p:anim calcmode="lin" valueType="num">
                                      <p:cBhvr additive="base">
                                        <p:cTn id="37" dur="10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ppt_x"/>
                                          </p:val>
                                        </p:tav>
                                        <p:tav tm="100000">
                                          <p:val>
                                            <p:strVal val="#ppt_x"/>
                                          </p:val>
                                        </p:tav>
                                      </p:tavLst>
                                    </p:anim>
                                    <p:anim calcmode="lin" valueType="num">
                                      <p:cBhvr additive="base">
                                        <p:cTn id="41" dur="10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1000" fill="hold"/>
                                        <p:tgtEl>
                                          <p:spTgt spid="28"/>
                                        </p:tgtEl>
                                        <p:attrNameLst>
                                          <p:attrName>ppt_x</p:attrName>
                                        </p:attrNameLst>
                                      </p:cBhvr>
                                      <p:tavLst>
                                        <p:tav tm="0">
                                          <p:val>
                                            <p:strVal val="#ppt_x"/>
                                          </p:val>
                                        </p:tav>
                                        <p:tav tm="100000">
                                          <p:val>
                                            <p:strVal val="#ppt_x"/>
                                          </p:val>
                                        </p:tav>
                                      </p:tavLst>
                                    </p:anim>
                                    <p:anim calcmode="lin" valueType="num">
                                      <p:cBhvr additive="base">
                                        <p:cTn id="45" dur="10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4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1000" fill="hold"/>
                                        <p:tgtEl>
                                          <p:spTgt spid="21"/>
                                        </p:tgtEl>
                                        <p:attrNameLst>
                                          <p:attrName>ppt_x</p:attrName>
                                        </p:attrNameLst>
                                      </p:cBhvr>
                                      <p:tavLst>
                                        <p:tav tm="0">
                                          <p:val>
                                            <p:strVal val="#ppt_x"/>
                                          </p:val>
                                        </p:tav>
                                        <p:tav tm="100000">
                                          <p:val>
                                            <p:strVal val="#ppt_x"/>
                                          </p:val>
                                        </p:tav>
                                      </p:tavLst>
                                    </p:anim>
                                    <p:anim calcmode="lin" valueType="num">
                                      <p:cBhvr additive="base">
                                        <p:cTn id="49" dur="10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40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1000" fill="hold"/>
                                        <p:tgtEl>
                                          <p:spTgt spid="29"/>
                                        </p:tgtEl>
                                        <p:attrNameLst>
                                          <p:attrName>ppt_x</p:attrName>
                                        </p:attrNameLst>
                                      </p:cBhvr>
                                      <p:tavLst>
                                        <p:tav tm="0">
                                          <p:val>
                                            <p:strVal val="#ppt_x"/>
                                          </p:val>
                                        </p:tav>
                                        <p:tav tm="100000">
                                          <p:val>
                                            <p:strVal val="#ppt_x"/>
                                          </p:val>
                                        </p:tav>
                                      </p:tavLst>
                                    </p:anim>
                                    <p:anim calcmode="lin" valueType="num">
                                      <p:cBhvr additive="base">
                                        <p:cTn id="53" dur="10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1" grpId="0" animBg="1"/>
      <p:bldP spid="12" grpId="0" animBg="1"/>
      <p:bldP spid="13" grpId="0" animBg="1"/>
      <p:bldP spid="25" grpId="0"/>
      <p:bldP spid="26" grpId="0"/>
      <p:bldP spid="23" grpId="0"/>
      <p:bldP spid="21" grpId="0"/>
      <p:bldP spid="7" grpId="0" animBg="1"/>
      <p:bldP spid="8" grpId="0" animBg="1"/>
      <p:bldP spid="9" grpId="0" animBg="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分析型员工的主要需求</a:t>
            </a:r>
          </a:p>
        </p:txBody>
      </p:sp>
      <p:grpSp>
        <p:nvGrpSpPr>
          <p:cNvPr id="2" name="组合 28"/>
          <p:cNvGrpSpPr/>
          <p:nvPr/>
        </p:nvGrpSpPr>
        <p:grpSpPr>
          <a:xfrm>
            <a:off x="3762779" y="1662959"/>
            <a:ext cx="4236122" cy="3800972"/>
            <a:chOff x="2574275" y="1888877"/>
            <a:chExt cx="4236122" cy="3800972"/>
          </a:xfrm>
        </p:grpSpPr>
        <p:sp>
          <p:nvSpPr>
            <p:cNvPr id="5" name="Freeform 32"/>
            <p:cNvSpPr/>
            <p:nvPr/>
          </p:nvSpPr>
          <p:spPr bwMode="auto">
            <a:xfrm>
              <a:off x="2574275" y="2444414"/>
              <a:ext cx="2027771" cy="303475"/>
            </a:xfrm>
            <a:custGeom>
              <a:avLst/>
              <a:gdLst>
                <a:gd name="T0" fmla="*/ 683 w 683"/>
                <a:gd name="T1" fmla="*/ 42 h 102"/>
                <a:gd name="T2" fmla="*/ 128 w 683"/>
                <a:gd name="T3" fmla="*/ 42 h 102"/>
                <a:gd name="T4" fmla="*/ 94 w 683"/>
                <a:gd name="T5" fmla="*/ 23 h 102"/>
                <a:gd name="T6" fmla="*/ 50 w 683"/>
                <a:gd name="T7" fmla="*/ 1 h 102"/>
                <a:gd name="T8" fmla="*/ 1 w 683"/>
                <a:gd name="T9" fmla="*/ 49 h 102"/>
                <a:gd name="T10" fmla="*/ 52 w 683"/>
                <a:gd name="T11" fmla="*/ 102 h 102"/>
                <a:gd name="T12" fmla="*/ 93 w 683"/>
                <a:gd name="T13" fmla="*/ 81 h 102"/>
                <a:gd name="T14" fmla="*/ 128 w 683"/>
                <a:gd name="T15" fmla="*/ 62 h 102"/>
                <a:gd name="T16" fmla="*/ 683 w 683"/>
                <a:gd name="T17" fmla="*/ 62 h 102"/>
                <a:gd name="T18" fmla="*/ 683 w 683"/>
                <a:gd name="T19"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683" y="42"/>
                  </a:moveTo>
                  <a:cubicBezTo>
                    <a:pt x="128" y="42"/>
                    <a:pt x="128" y="42"/>
                    <a:pt x="128" y="42"/>
                  </a:cubicBezTo>
                  <a:cubicBezTo>
                    <a:pt x="114" y="42"/>
                    <a:pt x="101" y="35"/>
                    <a:pt x="94" y="23"/>
                  </a:cubicBezTo>
                  <a:cubicBezTo>
                    <a:pt x="84" y="9"/>
                    <a:pt x="68" y="0"/>
                    <a:pt x="50" y="1"/>
                  </a:cubicBezTo>
                  <a:cubicBezTo>
                    <a:pt x="24" y="2"/>
                    <a:pt x="2" y="23"/>
                    <a:pt x="1" y="49"/>
                  </a:cubicBezTo>
                  <a:cubicBezTo>
                    <a:pt x="0" y="78"/>
                    <a:pt x="23" y="102"/>
                    <a:pt x="52" y="102"/>
                  </a:cubicBezTo>
                  <a:cubicBezTo>
                    <a:pt x="69" y="102"/>
                    <a:pt x="84" y="94"/>
                    <a:pt x="93" y="81"/>
                  </a:cubicBezTo>
                  <a:cubicBezTo>
                    <a:pt x="101" y="69"/>
                    <a:pt x="114" y="62"/>
                    <a:pt x="128" y="62"/>
                  </a:cubicBezTo>
                  <a:cubicBezTo>
                    <a:pt x="683" y="62"/>
                    <a:pt x="683" y="62"/>
                    <a:pt x="683" y="62"/>
                  </a:cubicBezTo>
                  <a:lnTo>
                    <a:pt x="683" y="42"/>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solidFill>
                <a:schemeClr val="accent1"/>
              </a:solid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6" name="Freeform 33"/>
            <p:cNvSpPr/>
            <p:nvPr/>
          </p:nvSpPr>
          <p:spPr bwMode="auto">
            <a:xfrm>
              <a:off x="2678359" y="2542228"/>
              <a:ext cx="109101" cy="110355"/>
            </a:xfrm>
            <a:custGeom>
              <a:avLst/>
              <a:gdLst>
                <a:gd name="T0" fmla="*/ 87 w 87"/>
                <a:gd name="T1" fmla="*/ 31 h 88"/>
                <a:gd name="T2" fmla="*/ 59 w 87"/>
                <a:gd name="T3" fmla="*/ 31 h 88"/>
                <a:gd name="T4" fmla="*/ 59 w 87"/>
                <a:gd name="T5" fmla="*/ 0 h 88"/>
                <a:gd name="T6" fmla="*/ 31 w 87"/>
                <a:gd name="T7" fmla="*/ 0 h 88"/>
                <a:gd name="T8" fmla="*/ 31 w 87"/>
                <a:gd name="T9" fmla="*/ 31 h 88"/>
                <a:gd name="T10" fmla="*/ 0 w 87"/>
                <a:gd name="T11" fmla="*/ 31 h 88"/>
                <a:gd name="T12" fmla="*/ 0 w 87"/>
                <a:gd name="T13" fmla="*/ 60 h 88"/>
                <a:gd name="T14" fmla="*/ 31 w 87"/>
                <a:gd name="T15" fmla="*/ 60 h 88"/>
                <a:gd name="T16" fmla="*/ 31 w 87"/>
                <a:gd name="T17" fmla="*/ 88 h 88"/>
                <a:gd name="T18" fmla="*/ 59 w 87"/>
                <a:gd name="T19" fmla="*/ 88 h 88"/>
                <a:gd name="T20" fmla="*/ 59 w 87"/>
                <a:gd name="T21" fmla="*/ 60 h 88"/>
                <a:gd name="T22" fmla="*/ 87 w 87"/>
                <a:gd name="T23" fmla="*/ 60 h 88"/>
                <a:gd name="T24" fmla="*/ 87 w 87"/>
                <a:gd name="T25"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31"/>
                  </a:moveTo>
                  <a:lnTo>
                    <a:pt x="59" y="31"/>
                  </a:lnTo>
                  <a:lnTo>
                    <a:pt x="59" y="0"/>
                  </a:lnTo>
                  <a:lnTo>
                    <a:pt x="31" y="0"/>
                  </a:lnTo>
                  <a:lnTo>
                    <a:pt x="31" y="31"/>
                  </a:lnTo>
                  <a:lnTo>
                    <a:pt x="0" y="31"/>
                  </a:lnTo>
                  <a:lnTo>
                    <a:pt x="0" y="60"/>
                  </a:lnTo>
                  <a:lnTo>
                    <a:pt x="31" y="60"/>
                  </a:lnTo>
                  <a:lnTo>
                    <a:pt x="31" y="88"/>
                  </a:lnTo>
                  <a:lnTo>
                    <a:pt x="59" y="88"/>
                  </a:lnTo>
                  <a:lnTo>
                    <a:pt x="59" y="60"/>
                  </a:lnTo>
                  <a:lnTo>
                    <a:pt x="87" y="60"/>
                  </a:lnTo>
                  <a:lnTo>
                    <a:pt x="87"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latin typeface="微软雅黑" charset="-122"/>
                <a:ea typeface="微软雅黑" charset="-122"/>
              </a:endParaRPr>
            </a:p>
          </p:txBody>
        </p:sp>
        <p:sp>
          <p:nvSpPr>
            <p:cNvPr id="7" name="BackShape1"/>
            <p:cNvSpPr/>
            <p:nvPr/>
          </p:nvSpPr>
          <p:spPr bwMode="auto">
            <a:xfrm>
              <a:off x="4417703" y="2127144"/>
              <a:ext cx="905412" cy="905411"/>
            </a:xfrm>
            <a:custGeom>
              <a:avLst/>
              <a:gdLst>
                <a:gd name="T0" fmla="*/ 261 w 305"/>
                <a:gd name="T1" fmla="*/ 56 h 305"/>
                <a:gd name="T2" fmla="*/ 303 w 305"/>
                <a:gd name="T3" fmla="*/ 167 h 305"/>
                <a:gd name="T4" fmla="*/ 261 w 305"/>
                <a:gd name="T5" fmla="*/ 261 h 305"/>
                <a:gd name="T6" fmla="*/ 167 w 305"/>
                <a:gd name="T7" fmla="*/ 303 h 305"/>
                <a:gd name="T8" fmla="*/ 57 w 305"/>
                <a:gd name="T9" fmla="*/ 261 h 305"/>
                <a:gd name="T10" fmla="*/ 57 w 305"/>
                <a:gd name="T11" fmla="*/ 56 h 305"/>
                <a:gd name="T12" fmla="*/ 261 w 305"/>
                <a:gd name="T13" fmla="*/ 56 h 305"/>
              </a:gdLst>
              <a:ahLst/>
              <a:cxnLst>
                <a:cxn ang="0">
                  <a:pos x="T0" y="T1"/>
                </a:cxn>
                <a:cxn ang="0">
                  <a:pos x="T2" y="T3"/>
                </a:cxn>
                <a:cxn ang="0">
                  <a:pos x="T4" y="T5"/>
                </a:cxn>
                <a:cxn ang="0">
                  <a:pos x="T6" y="T7"/>
                </a:cxn>
                <a:cxn ang="0">
                  <a:pos x="T8" y="T9"/>
                </a:cxn>
                <a:cxn ang="0">
                  <a:pos x="T10" y="T11"/>
                </a:cxn>
                <a:cxn ang="0">
                  <a:pos x="T12" y="T13"/>
                </a:cxn>
              </a:cxnLst>
              <a:rect l="0" t="0" r="r" b="b"/>
              <a:pathLst>
                <a:path w="305" h="305">
                  <a:moveTo>
                    <a:pt x="261" y="56"/>
                  </a:moveTo>
                  <a:cubicBezTo>
                    <a:pt x="291" y="87"/>
                    <a:pt x="305" y="127"/>
                    <a:pt x="303" y="167"/>
                  </a:cubicBezTo>
                  <a:cubicBezTo>
                    <a:pt x="301" y="201"/>
                    <a:pt x="287" y="235"/>
                    <a:pt x="261" y="261"/>
                  </a:cubicBezTo>
                  <a:cubicBezTo>
                    <a:pt x="235" y="287"/>
                    <a:pt x="201" y="301"/>
                    <a:pt x="167" y="303"/>
                  </a:cubicBezTo>
                  <a:cubicBezTo>
                    <a:pt x="127" y="305"/>
                    <a:pt x="87" y="291"/>
                    <a:pt x="57" y="261"/>
                  </a:cubicBezTo>
                  <a:cubicBezTo>
                    <a:pt x="0" y="204"/>
                    <a:pt x="0" y="113"/>
                    <a:pt x="57" y="56"/>
                  </a:cubicBezTo>
                  <a:cubicBezTo>
                    <a:pt x="113" y="0"/>
                    <a:pt x="205" y="0"/>
                    <a:pt x="261" y="56"/>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8" name="Freeform 36"/>
            <p:cNvSpPr/>
            <p:nvPr/>
          </p:nvSpPr>
          <p:spPr bwMode="auto">
            <a:xfrm>
              <a:off x="4782626" y="3642014"/>
              <a:ext cx="2027771" cy="302222"/>
            </a:xfrm>
            <a:custGeom>
              <a:avLst/>
              <a:gdLst>
                <a:gd name="T0" fmla="*/ 0 w 683"/>
                <a:gd name="T1" fmla="*/ 61 h 102"/>
                <a:gd name="T2" fmla="*/ 555 w 683"/>
                <a:gd name="T3" fmla="*/ 61 h 102"/>
                <a:gd name="T4" fmla="*/ 589 w 683"/>
                <a:gd name="T5" fmla="*/ 79 h 102"/>
                <a:gd name="T6" fmla="*/ 633 w 683"/>
                <a:gd name="T7" fmla="*/ 101 h 102"/>
                <a:gd name="T8" fmla="*/ 682 w 683"/>
                <a:gd name="T9" fmla="*/ 53 h 102"/>
                <a:gd name="T10" fmla="*/ 631 w 683"/>
                <a:gd name="T11" fmla="*/ 0 h 102"/>
                <a:gd name="T12" fmla="*/ 590 w 683"/>
                <a:gd name="T13" fmla="*/ 22 h 102"/>
                <a:gd name="T14" fmla="*/ 555 w 683"/>
                <a:gd name="T15" fmla="*/ 41 h 102"/>
                <a:gd name="T16" fmla="*/ 0 w 683"/>
                <a:gd name="T17" fmla="*/ 41 h 102"/>
                <a:gd name="T18" fmla="*/ 0 w 683"/>
                <a:gd name="T19" fmla="*/ 6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0" y="61"/>
                  </a:moveTo>
                  <a:cubicBezTo>
                    <a:pt x="555" y="61"/>
                    <a:pt x="555" y="61"/>
                    <a:pt x="555" y="61"/>
                  </a:cubicBezTo>
                  <a:cubicBezTo>
                    <a:pt x="569" y="61"/>
                    <a:pt x="582" y="68"/>
                    <a:pt x="589" y="79"/>
                  </a:cubicBezTo>
                  <a:cubicBezTo>
                    <a:pt x="599" y="93"/>
                    <a:pt x="615" y="102"/>
                    <a:pt x="633" y="101"/>
                  </a:cubicBezTo>
                  <a:cubicBezTo>
                    <a:pt x="659" y="101"/>
                    <a:pt x="681" y="79"/>
                    <a:pt x="682" y="53"/>
                  </a:cubicBezTo>
                  <a:cubicBezTo>
                    <a:pt x="683" y="24"/>
                    <a:pt x="660" y="0"/>
                    <a:pt x="631" y="0"/>
                  </a:cubicBezTo>
                  <a:cubicBezTo>
                    <a:pt x="614" y="0"/>
                    <a:pt x="599" y="9"/>
                    <a:pt x="590" y="22"/>
                  </a:cubicBezTo>
                  <a:cubicBezTo>
                    <a:pt x="582" y="33"/>
                    <a:pt x="569" y="41"/>
                    <a:pt x="555" y="41"/>
                  </a:cubicBezTo>
                  <a:cubicBezTo>
                    <a:pt x="0" y="41"/>
                    <a:pt x="0" y="41"/>
                    <a:pt x="0" y="41"/>
                  </a:cubicBezTo>
                  <a:lnTo>
                    <a:pt x="0" y="6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9" name="Freeform 37"/>
            <p:cNvSpPr/>
            <p:nvPr/>
          </p:nvSpPr>
          <p:spPr bwMode="auto">
            <a:xfrm>
              <a:off x="6604737" y="3748606"/>
              <a:ext cx="110355" cy="109101"/>
            </a:xfrm>
            <a:custGeom>
              <a:avLst/>
              <a:gdLst>
                <a:gd name="T0" fmla="*/ 88 w 88"/>
                <a:gd name="T1" fmla="*/ 31 h 87"/>
                <a:gd name="T2" fmla="*/ 57 w 88"/>
                <a:gd name="T3" fmla="*/ 31 h 87"/>
                <a:gd name="T4" fmla="*/ 57 w 88"/>
                <a:gd name="T5" fmla="*/ 0 h 87"/>
                <a:gd name="T6" fmla="*/ 29 w 88"/>
                <a:gd name="T7" fmla="*/ 0 h 87"/>
                <a:gd name="T8" fmla="*/ 29 w 88"/>
                <a:gd name="T9" fmla="*/ 31 h 87"/>
                <a:gd name="T10" fmla="*/ 0 w 88"/>
                <a:gd name="T11" fmla="*/ 31 h 87"/>
                <a:gd name="T12" fmla="*/ 0 w 88"/>
                <a:gd name="T13" fmla="*/ 59 h 87"/>
                <a:gd name="T14" fmla="*/ 29 w 88"/>
                <a:gd name="T15" fmla="*/ 59 h 87"/>
                <a:gd name="T16" fmla="*/ 29 w 88"/>
                <a:gd name="T17" fmla="*/ 87 h 87"/>
                <a:gd name="T18" fmla="*/ 57 w 88"/>
                <a:gd name="T19" fmla="*/ 87 h 87"/>
                <a:gd name="T20" fmla="*/ 57 w 88"/>
                <a:gd name="T21" fmla="*/ 59 h 87"/>
                <a:gd name="T22" fmla="*/ 88 w 88"/>
                <a:gd name="T23" fmla="*/ 59 h 87"/>
                <a:gd name="T24" fmla="*/ 88 w 88"/>
                <a:gd name="T25"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88" y="31"/>
                  </a:moveTo>
                  <a:lnTo>
                    <a:pt x="57" y="31"/>
                  </a:lnTo>
                  <a:lnTo>
                    <a:pt x="57" y="0"/>
                  </a:lnTo>
                  <a:lnTo>
                    <a:pt x="29" y="0"/>
                  </a:lnTo>
                  <a:lnTo>
                    <a:pt x="29" y="31"/>
                  </a:lnTo>
                  <a:lnTo>
                    <a:pt x="0" y="31"/>
                  </a:lnTo>
                  <a:lnTo>
                    <a:pt x="0" y="59"/>
                  </a:lnTo>
                  <a:lnTo>
                    <a:pt x="29" y="59"/>
                  </a:lnTo>
                  <a:lnTo>
                    <a:pt x="29" y="87"/>
                  </a:lnTo>
                  <a:lnTo>
                    <a:pt x="57" y="87"/>
                  </a:lnTo>
                  <a:lnTo>
                    <a:pt x="57" y="59"/>
                  </a:lnTo>
                  <a:lnTo>
                    <a:pt x="88" y="59"/>
                  </a:lnTo>
                  <a:lnTo>
                    <a:pt x="88"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0" name="BackShape2"/>
            <p:cNvSpPr/>
            <p:nvPr/>
          </p:nvSpPr>
          <p:spPr bwMode="auto">
            <a:xfrm>
              <a:off x="4025191" y="3320982"/>
              <a:ext cx="905412" cy="905411"/>
            </a:xfrm>
            <a:custGeom>
              <a:avLst/>
              <a:gdLst>
                <a:gd name="T0" fmla="*/ 261 w 305"/>
                <a:gd name="T1" fmla="*/ 57 h 305"/>
                <a:gd name="T2" fmla="*/ 303 w 305"/>
                <a:gd name="T3" fmla="*/ 167 h 305"/>
                <a:gd name="T4" fmla="*/ 261 w 305"/>
                <a:gd name="T5" fmla="*/ 261 h 305"/>
                <a:gd name="T6" fmla="*/ 167 w 305"/>
                <a:gd name="T7" fmla="*/ 303 h 305"/>
                <a:gd name="T8" fmla="*/ 57 w 305"/>
                <a:gd name="T9" fmla="*/ 261 h 305"/>
                <a:gd name="T10" fmla="*/ 57 w 305"/>
                <a:gd name="T11" fmla="*/ 57 h 305"/>
                <a:gd name="T12" fmla="*/ 261 w 305"/>
                <a:gd name="T13" fmla="*/ 57 h 305"/>
              </a:gdLst>
              <a:ahLst/>
              <a:cxnLst>
                <a:cxn ang="0">
                  <a:pos x="T0" y="T1"/>
                </a:cxn>
                <a:cxn ang="0">
                  <a:pos x="T2" y="T3"/>
                </a:cxn>
                <a:cxn ang="0">
                  <a:pos x="T4" y="T5"/>
                </a:cxn>
                <a:cxn ang="0">
                  <a:pos x="T6" y="T7"/>
                </a:cxn>
                <a:cxn ang="0">
                  <a:pos x="T8" y="T9"/>
                </a:cxn>
                <a:cxn ang="0">
                  <a:pos x="T10" y="T11"/>
                </a:cxn>
                <a:cxn ang="0">
                  <a:pos x="T12" y="T13"/>
                </a:cxn>
              </a:cxnLst>
              <a:rect l="0" t="0" r="r" b="b"/>
              <a:pathLst>
                <a:path w="305" h="305">
                  <a:moveTo>
                    <a:pt x="261" y="57"/>
                  </a:moveTo>
                  <a:cubicBezTo>
                    <a:pt x="291" y="87"/>
                    <a:pt x="305" y="127"/>
                    <a:pt x="303" y="167"/>
                  </a:cubicBezTo>
                  <a:cubicBezTo>
                    <a:pt x="301" y="201"/>
                    <a:pt x="287" y="235"/>
                    <a:pt x="261" y="261"/>
                  </a:cubicBezTo>
                  <a:cubicBezTo>
                    <a:pt x="235" y="287"/>
                    <a:pt x="201" y="301"/>
                    <a:pt x="167" y="303"/>
                  </a:cubicBezTo>
                  <a:cubicBezTo>
                    <a:pt x="127" y="305"/>
                    <a:pt x="87" y="291"/>
                    <a:pt x="57" y="261"/>
                  </a:cubicBezTo>
                  <a:cubicBezTo>
                    <a:pt x="0" y="205"/>
                    <a:pt x="0" y="113"/>
                    <a:pt x="57" y="57"/>
                  </a:cubicBezTo>
                  <a:cubicBezTo>
                    <a:pt x="113" y="0"/>
                    <a:pt x="205" y="0"/>
                    <a:pt x="261" y="57"/>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1" name="Freeform 40"/>
            <p:cNvSpPr/>
            <p:nvPr/>
          </p:nvSpPr>
          <p:spPr bwMode="auto">
            <a:xfrm>
              <a:off x="2574275" y="4844632"/>
              <a:ext cx="2027771" cy="302222"/>
            </a:xfrm>
            <a:custGeom>
              <a:avLst/>
              <a:gdLst>
                <a:gd name="T0" fmla="*/ 683 w 683"/>
                <a:gd name="T1" fmla="*/ 41 h 102"/>
                <a:gd name="T2" fmla="*/ 128 w 683"/>
                <a:gd name="T3" fmla="*/ 41 h 102"/>
                <a:gd name="T4" fmla="*/ 94 w 683"/>
                <a:gd name="T5" fmla="*/ 23 h 102"/>
                <a:gd name="T6" fmla="*/ 50 w 683"/>
                <a:gd name="T7" fmla="*/ 1 h 102"/>
                <a:gd name="T8" fmla="*/ 1 w 683"/>
                <a:gd name="T9" fmla="*/ 49 h 102"/>
                <a:gd name="T10" fmla="*/ 52 w 683"/>
                <a:gd name="T11" fmla="*/ 102 h 102"/>
                <a:gd name="T12" fmla="*/ 93 w 683"/>
                <a:gd name="T13" fmla="*/ 80 h 102"/>
                <a:gd name="T14" fmla="*/ 128 w 683"/>
                <a:gd name="T15" fmla="*/ 61 h 102"/>
                <a:gd name="T16" fmla="*/ 683 w 683"/>
                <a:gd name="T17" fmla="*/ 61 h 102"/>
                <a:gd name="T18" fmla="*/ 683 w 683"/>
                <a:gd name="T19" fmla="*/ 4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683" y="41"/>
                  </a:moveTo>
                  <a:cubicBezTo>
                    <a:pt x="128" y="41"/>
                    <a:pt x="128" y="41"/>
                    <a:pt x="128" y="41"/>
                  </a:cubicBezTo>
                  <a:cubicBezTo>
                    <a:pt x="114" y="41"/>
                    <a:pt x="101" y="35"/>
                    <a:pt x="94" y="23"/>
                  </a:cubicBezTo>
                  <a:cubicBezTo>
                    <a:pt x="84" y="9"/>
                    <a:pt x="68" y="0"/>
                    <a:pt x="50" y="1"/>
                  </a:cubicBezTo>
                  <a:cubicBezTo>
                    <a:pt x="24" y="1"/>
                    <a:pt x="2" y="23"/>
                    <a:pt x="1" y="49"/>
                  </a:cubicBezTo>
                  <a:cubicBezTo>
                    <a:pt x="0" y="78"/>
                    <a:pt x="23" y="102"/>
                    <a:pt x="52" y="102"/>
                  </a:cubicBezTo>
                  <a:cubicBezTo>
                    <a:pt x="69" y="102"/>
                    <a:pt x="84" y="94"/>
                    <a:pt x="93" y="80"/>
                  </a:cubicBezTo>
                  <a:cubicBezTo>
                    <a:pt x="101" y="69"/>
                    <a:pt x="114" y="61"/>
                    <a:pt x="128" y="61"/>
                  </a:cubicBezTo>
                  <a:cubicBezTo>
                    <a:pt x="683" y="61"/>
                    <a:pt x="683" y="61"/>
                    <a:pt x="683" y="61"/>
                  </a:cubicBezTo>
                  <a:lnTo>
                    <a:pt x="683" y="4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2" name="Freeform 41"/>
            <p:cNvSpPr/>
            <p:nvPr/>
          </p:nvSpPr>
          <p:spPr bwMode="auto">
            <a:xfrm>
              <a:off x="2678359" y="4936175"/>
              <a:ext cx="109101" cy="110355"/>
            </a:xfrm>
            <a:custGeom>
              <a:avLst/>
              <a:gdLst>
                <a:gd name="T0" fmla="*/ 87 w 87"/>
                <a:gd name="T1" fmla="*/ 31 h 88"/>
                <a:gd name="T2" fmla="*/ 59 w 87"/>
                <a:gd name="T3" fmla="*/ 31 h 88"/>
                <a:gd name="T4" fmla="*/ 59 w 87"/>
                <a:gd name="T5" fmla="*/ 0 h 88"/>
                <a:gd name="T6" fmla="*/ 31 w 87"/>
                <a:gd name="T7" fmla="*/ 0 h 88"/>
                <a:gd name="T8" fmla="*/ 31 w 87"/>
                <a:gd name="T9" fmla="*/ 31 h 88"/>
                <a:gd name="T10" fmla="*/ 0 w 87"/>
                <a:gd name="T11" fmla="*/ 31 h 88"/>
                <a:gd name="T12" fmla="*/ 0 w 87"/>
                <a:gd name="T13" fmla="*/ 59 h 88"/>
                <a:gd name="T14" fmla="*/ 31 w 87"/>
                <a:gd name="T15" fmla="*/ 59 h 88"/>
                <a:gd name="T16" fmla="*/ 31 w 87"/>
                <a:gd name="T17" fmla="*/ 88 h 88"/>
                <a:gd name="T18" fmla="*/ 59 w 87"/>
                <a:gd name="T19" fmla="*/ 88 h 88"/>
                <a:gd name="T20" fmla="*/ 59 w 87"/>
                <a:gd name="T21" fmla="*/ 59 h 88"/>
                <a:gd name="T22" fmla="*/ 87 w 87"/>
                <a:gd name="T23" fmla="*/ 59 h 88"/>
                <a:gd name="T24" fmla="*/ 87 w 87"/>
                <a:gd name="T25"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31"/>
                  </a:moveTo>
                  <a:lnTo>
                    <a:pt x="59" y="31"/>
                  </a:lnTo>
                  <a:lnTo>
                    <a:pt x="59" y="0"/>
                  </a:lnTo>
                  <a:lnTo>
                    <a:pt x="31" y="0"/>
                  </a:lnTo>
                  <a:lnTo>
                    <a:pt x="31" y="31"/>
                  </a:lnTo>
                  <a:lnTo>
                    <a:pt x="0" y="31"/>
                  </a:lnTo>
                  <a:lnTo>
                    <a:pt x="0" y="59"/>
                  </a:lnTo>
                  <a:lnTo>
                    <a:pt x="31" y="59"/>
                  </a:lnTo>
                  <a:lnTo>
                    <a:pt x="31" y="88"/>
                  </a:lnTo>
                  <a:lnTo>
                    <a:pt x="59" y="88"/>
                  </a:lnTo>
                  <a:lnTo>
                    <a:pt x="59" y="59"/>
                  </a:lnTo>
                  <a:lnTo>
                    <a:pt x="87" y="59"/>
                  </a:lnTo>
                  <a:lnTo>
                    <a:pt x="87"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3" name="BackShape3"/>
            <p:cNvSpPr/>
            <p:nvPr/>
          </p:nvSpPr>
          <p:spPr bwMode="auto">
            <a:xfrm>
              <a:off x="4417703" y="4526107"/>
              <a:ext cx="905412" cy="905411"/>
            </a:xfrm>
            <a:custGeom>
              <a:avLst/>
              <a:gdLst>
                <a:gd name="T0" fmla="*/ 261 w 305"/>
                <a:gd name="T1" fmla="*/ 56 h 305"/>
                <a:gd name="T2" fmla="*/ 303 w 305"/>
                <a:gd name="T3" fmla="*/ 167 h 305"/>
                <a:gd name="T4" fmla="*/ 261 w 305"/>
                <a:gd name="T5" fmla="*/ 261 h 305"/>
                <a:gd name="T6" fmla="*/ 167 w 305"/>
                <a:gd name="T7" fmla="*/ 303 h 305"/>
                <a:gd name="T8" fmla="*/ 57 w 305"/>
                <a:gd name="T9" fmla="*/ 261 h 305"/>
                <a:gd name="T10" fmla="*/ 57 w 305"/>
                <a:gd name="T11" fmla="*/ 56 h 305"/>
                <a:gd name="T12" fmla="*/ 261 w 305"/>
                <a:gd name="T13" fmla="*/ 56 h 305"/>
              </a:gdLst>
              <a:ahLst/>
              <a:cxnLst>
                <a:cxn ang="0">
                  <a:pos x="T0" y="T1"/>
                </a:cxn>
                <a:cxn ang="0">
                  <a:pos x="T2" y="T3"/>
                </a:cxn>
                <a:cxn ang="0">
                  <a:pos x="T4" y="T5"/>
                </a:cxn>
                <a:cxn ang="0">
                  <a:pos x="T6" y="T7"/>
                </a:cxn>
                <a:cxn ang="0">
                  <a:pos x="T8" y="T9"/>
                </a:cxn>
                <a:cxn ang="0">
                  <a:pos x="T10" y="T11"/>
                </a:cxn>
                <a:cxn ang="0">
                  <a:pos x="T12" y="T13"/>
                </a:cxn>
              </a:cxnLst>
              <a:rect l="0" t="0" r="r" b="b"/>
              <a:pathLst>
                <a:path w="305" h="305">
                  <a:moveTo>
                    <a:pt x="261" y="56"/>
                  </a:moveTo>
                  <a:cubicBezTo>
                    <a:pt x="291" y="87"/>
                    <a:pt x="305" y="127"/>
                    <a:pt x="303" y="167"/>
                  </a:cubicBezTo>
                  <a:cubicBezTo>
                    <a:pt x="301" y="201"/>
                    <a:pt x="287" y="235"/>
                    <a:pt x="261" y="261"/>
                  </a:cubicBezTo>
                  <a:cubicBezTo>
                    <a:pt x="235" y="287"/>
                    <a:pt x="201" y="301"/>
                    <a:pt x="167" y="303"/>
                  </a:cubicBezTo>
                  <a:cubicBezTo>
                    <a:pt x="127" y="305"/>
                    <a:pt x="87" y="291"/>
                    <a:pt x="57" y="261"/>
                  </a:cubicBezTo>
                  <a:cubicBezTo>
                    <a:pt x="0" y="204"/>
                    <a:pt x="0" y="113"/>
                    <a:pt x="57" y="56"/>
                  </a:cubicBezTo>
                  <a:cubicBezTo>
                    <a:pt x="113" y="0"/>
                    <a:pt x="205" y="0"/>
                    <a:pt x="261" y="56"/>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3" name="BackShape"/>
            <p:cNvSpPr/>
            <p:nvPr/>
          </p:nvSpPr>
          <p:spPr bwMode="auto">
            <a:xfrm>
              <a:off x="3753066" y="1888877"/>
              <a:ext cx="1889827" cy="3800972"/>
            </a:xfrm>
            <a:custGeom>
              <a:avLst/>
              <a:gdLst>
                <a:gd name="T0" fmla="*/ 239 w 637"/>
                <a:gd name="T1" fmla="*/ 475 h 1280"/>
                <a:gd name="T2" fmla="*/ 395 w 637"/>
                <a:gd name="T3" fmla="*/ 475 h 1280"/>
                <a:gd name="T4" fmla="*/ 636 w 637"/>
                <a:gd name="T5" fmla="*/ 242 h 1280"/>
                <a:gd name="T6" fmla="*/ 568 w 637"/>
                <a:gd name="T7" fmla="*/ 72 h 1280"/>
                <a:gd name="T8" fmla="*/ 399 w 637"/>
                <a:gd name="T9" fmla="*/ 1 h 1280"/>
                <a:gd name="T10" fmla="*/ 242 w 637"/>
                <a:gd name="T11" fmla="*/ 1 h 1280"/>
                <a:gd name="T12" fmla="*/ 229 w 637"/>
                <a:gd name="T13" fmla="*/ 0 h 1280"/>
                <a:gd name="T14" fmla="*/ 229 w 637"/>
                <a:gd name="T15" fmla="*/ 72 h 1280"/>
                <a:gd name="T16" fmla="*/ 242 w 637"/>
                <a:gd name="T17" fmla="*/ 73 h 1280"/>
                <a:gd name="T18" fmla="*/ 399 w 637"/>
                <a:gd name="T19" fmla="*/ 73 h 1280"/>
                <a:gd name="T20" fmla="*/ 516 w 637"/>
                <a:gd name="T21" fmla="*/ 122 h 1280"/>
                <a:gd name="T22" fmla="*/ 564 w 637"/>
                <a:gd name="T23" fmla="*/ 241 h 1280"/>
                <a:gd name="T24" fmla="*/ 395 w 637"/>
                <a:gd name="T25" fmla="*/ 403 h 1280"/>
                <a:gd name="T26" fmla="*/ 239 w 637"/>
                <a:gd name="T27" fmla="*/ 403 h 1280"/>
                <a:gd name="T28" fmla="*/ 69 w 637"/>
                <a:gd name="T29" fmla="*/ 474 h 1280"/>
                <a:gd name="T30" fmla="*/ 1 w 637"/>
                <a:gd name="T31" fmla="*/ 645 h 1280"/>
                <a:gd name="T32" fmla="*/ 242 w 637"/>
                <a:gd name="T33" fmla="*/ 878 h 1280"/>
                <a:gd name="T34" fmla="*/ 399 w 637"/>
                <a:gd name="T35" fmla="*/ 878 h 1280"/>
                <a:gd name="T36" fmla="*/ 516 w 637"/>
                <a:gd name="T37" fmla="*/ 927 h 1280"/>
                <a:gd name="T38" fmla="*/ 564 w 637"/>
                <a:gd name="T39" fmla="*/ 1046 h 1280"/>
                <a:gd name="T40" fmla="*/ 395 w 637"/>
                <a:gd name="T41" fmla="*/ 1208 h 1280"/>
                <a:gd name="T42" fmla="*/ 239 w 637"/>
                <a:gd name="T43" fmla="*/ 1208 h 1280"/>
                <a:gd name="T44" fmla="*/ 239 w 637"/>
                <a:gd name="T45" fmla="*/ 1280 h 1280"/>
                <a:gd name="T46" fmla="*/ 395 w 637"/>
                <a:gd name="T47" fmla="*/ 1280 h 1280"/>
                <a:gd name="T48" fmla="*/ 636 w 637"/>
                <a:gd name="T49" fmla="*/ 1047 h 1280"/>
                <a:gd name="T50" fmla="*/ 568 w 637"/>
                <a:gd name="T51" fmla="*/ 877 h 1280"/>
                <a:gd name="T52" fmla="*/ 399 w 637"/>
                <a:gd name="T53" fmla="*/ 806 h 1280"/>
                <a:gd name="T54" fmla="*/ 242 w 637"/>
                <a:gd name="T55" fmla="*/ 806 h 1280"/>
                <a:gd name="T56" fmla="*/ 73 w 637"/>
                <a:gd name="T57" fmla="*/ 643 h 1280"/>
                <a:gd name="T58" fmla="*/ 121 w 637"/>
                <a:gd name="T59" fmla="*/ 525 h 1280"/>
                <a:gd name="T60" fmla="*/ 239 w 637"/>
                <a:gd name="T61" fmla="*/ 47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7" h="1280">
                  <a:moveTo>
                    <a:pt x="239" y="475"/>
                  </a:moveTo>
                  <a:cubicBezTo>
                    <a:pt x="395" y="475"/>
                    <a:pt x="395" y="475"/>
                    <a:pt x="395" y="475"/>
                  </a:cubicBezTo>
                  <a:cubicBezTo>
                    <a:pt x="526" y="475"/>
                    <a:pt x="634" y="371"/>
                    <a:pt x="636" y="242"/>
                  </a:cubicBezTo>
                  <a:cubicBezTo>
                    <a:pt x="637" y="178"/>
                    <a:pt x="613" y="117"/>
                    <a:pt x="568" y="72"/>
                  </a:cubicBezTo>
                  <a:cubicBezTo>
                    <a:pt x="523" y="26"/>
                    <a:pt x="463" y="1"/>
                    <a:pt x="399" y="1"/>
                  </a:cubicBezTo>
                  <a:cubicBezTo>
                    <a:pt x="242" y="1"/>
                    <a:pt x="242" y="1"/>
                    <a:pt x="242" y="1"/>
                  </a:cubicBezTo>
                  <a:cubicBezTo>
                    <a:pt x="238" y="1"/>
                    <a:pt x="233" y="0"/>
                    <a:pt x="229" y="0"/>
                  </a:cubicBezTo>
                  <a:cubicBezTo>
                    <a:pt x="229" y="72"/>
                    <a:pt x="229" y="72"/>
                    <a:pt x="229" y="72"/>
                  </a:cubicBezTo>
                  <a:cubicBezTo>
                    <a:pt x="233" y="72"/>
                    <a:pt x="238" y="73"/>
                    <a:pt x="242" y="73"/>
                  </a:cubicBezTo>
                  <a:cubicBezTo>
                    <a:pt x="399" y="73"/>
                    <a:pt x="399" y="73"/>
                    <a:pt x="399" y="73"/>
                  </a:cubicBezTo>
                  <a:cubicBezTo>
                    <a:pt x="443" y="73"/>
                    <a:pt x="485" y="90"/>
                    <a:pt x="516" y="122"/>
                  </a:cubicBezTo>
                  <a:cubicBezTo>
                    <a:pt x="548" y="154"/>
                    <a:pt x="565" y="196"/>
                    <a:pt x="564" y="241"/>
                  </a:cubicBezTo>
                  <a:cubicBezTo>
                    <a:pt x="562" y="330"/>
                    <a:pt x="487" y="403"/>
                    <a:pt x="395" y="403"/>
                  </a:cubicBezTo>
                  <a:cubicBezTo>
                    <a:pt x="239" y="403"/>
                    <a:pt x="239" y="403"/>
                    <a:pt x="239" y="403"/>
                  </a:cubicBezTo>
                  <a:cubicBezTo>
                    <a:pt x="174" y="403"/>
                    <a:pt x="114" y="428"/>
                    <a:pt x="69" y="474"/>
                  </a:cubicBezTo>
                  <a:cubicBezTo>
                    <a:pt x="24" y="520"/>
                    <a:pt x="0" y="580"/>
                    <a:pt x="1" y="645"/>
                  </a:cubicBezTo>
                  <a:cubicBezTo>
                    <a:pt x="3" y="773"/>
                    <a:pt x="111" y="878"/>
                    <a:pt x="242" y="878"/>
                  </a:cubicBezTo>
                  <a:cubicBezTo>
                    <a:pt x="399" y="878"/>
                    <a:pt x="399" y="878"/>
                    <a:pt x="399" y="878"/>
                  </a:cubicBezTo>
                  <a:cubicBezTo>
                    <a:pt x="443" y="878"/>
                    <a:pt x="485" y="895"/>
                    <a:pt x="516" y="927"/>
                  </a:cubicBezTo>
                  <a:cubicBezTo>
                    <a:pt x="548" y="959"/>
                    <a:pt x="565" y="1001"/>
                    <a:pt x="564" y="1046"/>
                  </a:cubicBezTo>
                  <a:cubicBezTo>
                    <a:pt x="562" y="1136"/>
                    <a:pt x="487" y="1208"/>
                    <a:pt x="395" y="1208"/>
                  </a:cubicBezTo>
                  <a:cubicBezTo>
                    <a:pt x="239" y="1208"/>
                    <a:pt x="239" y="1208"/>
                    <a:pt x="239" y="1208"/>
                  </a:cubicBezTo>
                  <a:cubicBezTo>
                    <a:pt x="239" y="1280"/>
                    <a:pt x="239" y="1280"/>
                    <a:pt x="239" y="1280"/>
                  </a:cubicBezTo>
                  <a:cubicBezTo>
                    <a:pt x="395" y="1280"/>
                    <a:pt x="395" y="1280"/>
                    <a:pt x="395" y="1280"/>
                  </a:cubicBezTo>
                  <a:cubicBezTo>
                    <a:pt x="526" y="1280"/>
                    <a:pt x="634" y="1176"/>
                    <a:pt x="636" y="1047"/>
                  </a:cubicBezTo>
                  <a:cubicBezTo>
                    <a:pt x="637" y="983"/>
                    <a:pt x="613" y="922"/>
                    <a:pt x="568" y="877"/>
                  </a:cubicBezTo>
                  <a:cubicBezTo>
                    <a:pt x="523" y="831"/>
                    <a:pt x="463" y="806"/>
                    <a:pt x="399" y="806"/>
                  </a:cubicBezTo>
                  <a:cubicBezTo>
                    <a:pt x="242" y="806"/>
                    <a:pt x="242" y="806"/>
                    <a:pt x="242" y="806"/>
                  </a:cubicBezTo>
                  <a:cubicBezTo>
                    <a:pt x="150" y="806"/>
                    <a:pt x="75" y="733"/>
                    <a:pt x="73" y="643"/>
                  </a:cubicBezTo>
                  <a:cubicBezTo>
                    <a:pt x="73" y="599"/>
                    <a:pt x="89" y="556"/>
                    <a:pt x="121" y="525"/>
                  </a:cubicBezTo>
                  <a:cubicBezTo>
                    <a:pt x="152" y="493"/>
                    <a:pt x="194" y="475"/>
                    <a:pt x="239" y="475"/>
                  </a:cubicBezTo>
                  <a:close/>
                </a:path>
              </a:pathLst>
            </a:custGeom>
            <a:solidFill>
              <a:schemeClr val="tx2">
                <a:alpha val="38000"/>
              </a:schemeClr>
            </a:soli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4" name="ValueText1"/>
            <p:cNvSpPr/>
            <p:nvPr/>
          </p:nvSpPr>
          <p:spPr>
            <a:xfrm>
              <a:off x="3153246" y="2189191"/>
              <a:ext cx="511974" cy="293890"/>
            </a:xfrm>
            <a:prstGeom prst="rect">
              <a:avLst/>
            </a:prstGeom>
            <a:noFill/>
            <a:ln>
              <a:noFill/>
            </a:ln>
          </p:spPr>
          <p:txBody>
            <a:bodyPr wrap="none" anchor="ctr" anchorCtr="1">
              <a:prstTxWarp prst="textPlain">
                <a:avLst/>
              </a:prstTxWarp>
              <a:noAutofit/>
            </a:bodyPr>
            <a:lstStyle/>
            <a:p>
              <a:pPr algn="ctr"/>
              <a:r>
                <a:rPr lang="en-US" altLang="zh-CN" sz="2000" kern="0" dirty="0">
                  <a:solidFill>
                    <a:schemeClr val="tx1">
                      <a:lumMod val="75000"/>
                      <a:lumOff val="25000"/>
                    </a:schemeClr>
                  </a:solidFill>
                  <a:latin typeface="微软雅黑" charset="-122"/>
                  <a:ea typeface="微软雅黑" charset="-122"/>
                </a:rPr>
                <a:t>01</a:t>
              </a:r>
            </a:p>
          </p:txBody>
        </p:sp>
        <p:sp>
          <p:nvSpPr>
            <p:cNvPr id="18" name="ValueText2"/>
            <p:cNvSpPr/>
            <p:nvPr/>
          </p:nvSpPr>
          <p:spPr>
            <a:xfrm>
              <a:off x="5713437" y="3391957"/>
              <a:ext cx="511974" cy="293890"/>
            </a:xfrm>
            <a:prstGeom prst="rect">
              <a:avLst/>
            </a:prstGeom>
            <a:noFill/>
            <a:ln>
              <a:noFill/>
            </a:ln>
          </p:spPr>
          <p:txBody>
            <a:bodyPr wrap="none" anchor="ctr" anchorCtr="1">
              <a:prstTxWarp prst="textPlain">
                <a:avLst/>
              </a:prstTxWarp>
              <a:noAutofit/>
            </a:bodyPr>
            <a:lstStyle/>
            <a:p>
              <a:pPr algn="ctr"/>
              <a:r>
                <a:rPr lang="en-US" altLang="zh-CN" sz="2000" kern="0" dirty="0">
                  <a:solidFill>
                    <a:schemeClr val="tx1">
                      <a:lumMod val="75000"/>
                      <a:lumOff val="25000"/>
                    </a:schemeClr>
                  </a:solidFill>
                  <a:latin typeface="微软雅黑" charset="-122"/>
                  <a:ea typeface="微软雅黑" charset="-122"/>
                </a:rPr>
                <a:t>02</a:t>
              </a:r>
            </a:p>
          </p:txBody>
        </p:sp>
        <p:sp>
          <p:nvSpPr>
            <p:cNvPr id="19" name="ValueText3"/>
            <p:cNvSpPr/>
            <p:nvPr/>
          </p:nvSpPr>
          <p:spPr>
            <a:xfrm>
              <a:off x="3172412" y="4598188"/>
              <a:ext cx="511974" cy="293890"/>
            </a:xfrm>
            <a:prstGeom prst="rect">
              <a:avLst/>
            </a:prstGeom>
            <a:noFill/>
            <a:ln>
              <a:noFill/>
            </a:ln>
          </p:spPr>
          <p:txBody>
            <a:bodyPr wrap="none" anchor="ctr" anchorCtr="1">
              <a:prstTxWarp prst="textPlain">
                <a:avLst/>
              </a:prstTxWarp>
              <a:noAutofit/>
            </a:bodyPr>
            <a:lstStyle/>
            <a:p>
              <a:pPr algn="ctr"/>
              <a:r>
                <a:rPr lang="en-US" altLang="zh-CN" sz="2000" kern="0" dirty="0">
                  <a:solidFill>
                    <a:schemeClr val="tx1">
                      <a:lumMod val="75000"/>
                      <a:lumOff val="25000"/>
                    </a:schemeClr>
                  </a:solidFill>
                  <a:latin typeface="微软雅黑" charset="-122"/>
                  <a:ea typeface="微软雅黑" charset="-122"/>
                </a:rPr>
                <a:t>03</a:t>
              </a:r>
            </a:p>
          </p:txBody>
        </p:sp>
        <p:sp>
          <p:nvSpPr>
            <p:cNvPr id="15" name="IconShape"/>
            <p:cNvSpPr/>
            <p:nvPr/>
          </p:nvSpPr>
          <p:spPr bwMode="auto">
            <a:xfrm>
              <a:off x="4759857" y="2425712"/>
              <a:ext cx="279333" cy="335863"/>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75000"/>
                    <a:lumOff val="25000"/>
                  </a:schemeClr>
                </a:solidFill>
                <a:latin typeface="微软雅黑" charset="-122"/>
                <a:ea typeface="微软雅黑" charset="-122"/>
              </a:endParaRPr>
            </a:p>
          </p:txBody>
        </p:sp>
        <p:sp>
          <p:nvSpPr>
            <p:cNvPr id="25" name="IconShape"/>
            <p:cNvSpPr/>
            <p:nvPr/>
          </p:nvSpPr>
          <p:spPr bwMode="auto">
            <a:xfrm>
              <a:off x="4758911" y="4823421"/>
              <a:ext cx="281224" cy="335863"/>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75000"/>
                    <a:lumOff val="25000"/>
                  </a:schemeClr>
                </a:solidFill>
                <a:latin typeface="微软雅黑" charset="-122"/>
                <a:ea typeface="微软雅黑" charset="-122"/>
              </a:endParaRPr>
            </a:p>
          </p:txBody>
        </p:sp>
        <p:sp>
          <p:nvSpPr>
            <p:cNvPr id="28" name="IconShape"/>
            <p:cNvSpPr/>
            <p:nvPr/>
          </p:nvSpPr>
          <p:spPr bwMode="auto">
            <a:xfrm>
              <a:off x="4360300" y="3641048"/>
              <a:ext cx="277900" cy="299387"/>
            </a:xfrm>
            <a:custGeom>
              <a:avLst/>
              <a:gdLst>
                <a:gd name="T0" fmla="*/ 233 w 238"/>
                <a:gd name="T1" fmla="*/ 236 h 256"/>
                <a:gd name="T2" fmla="*/ 173 w 238"/>
                <a:gd name="T3" fmla="*/ 210 h 256"/>
                <a:gd name="T4" fmla="*/ 168 w 238"/>
                <a:gd name="T5" fmla="*/ 207 h 256"/>
                <a:gd name="T6" fmla="*/ 164 w 238"/>
                <a:gd name="T7" fmla="*/ 195 h 256"/>
                <a:gd name="T8" fmla="*/ 159 w 238"/>
                <a:gd name="T9" fmla="*/ 189 h 256"/>
                <a:gd name="T10" fmla="*/ 157 w 238"/>
                <a:gd name="T11" fmla="*/ 186 h 256"/>
                <a:gd name="T12" fmla="*/ 158 w 238"/>
                <a:gd name="T13" fmla="*/ 167 h 256"/>
                <a:gd name="T14" fmla="*/ 167 w 238"/>
                <a:gd name="T15" fmla="*/ 149 h 256"/>
                <a:gd name="T16" fmla="*/ 178 w 238"/>
                <a:gd name="T17" fmla="*/ 113 h 256"/>
                <a:gd name="T18" fmla="*/ 172 w 238"/>
                <a:gd name="T19" fmla="*/ 109 h 256"/>
                <a:gd name="T20" fmla="*/ 179 w 238"/>
                <a:gd name="T21" fmla="*/ 77 h 256"/>
                <a:gd name="T22" fmla="*/ 180 w 238"/>
                <a:gd name="T23" fmla="*/ 84 h 256"/>
                <a:gd name="T24" fmla="*/ 180 w 238"/>
                <a:gd name="T25" fmla="*/ 86 h 256"/>
                <a:gd name="T26" fmla="*/ 216 w 238"/>
                <a:gd name="T27" fmla="*/ 63 h 256"/>
                <a:gd name="T28" fmla="*/ 119 w 238"/>
                <a:gd name="T29" fmla="*/ 0 h 256"/>
                <a:gd name="T30" fmla="*/ 21 w 238"/>
                <a:gd name="T31" fmla="*/ 63 h 256"/>
                <a:gd name="T32" fmla="*/ 30 w 238"/>
                <a:gd name="T33" fmla="*/ 69 h 256"/>
                <a:gd name="T34" fmla="*/ 30 w 238"/>
                <a:gd name="T35" fmla="*/ 82 h 256"/>
                <a:gd name="T36" fmla="*/ 27 w 238"/>
                <a:gd name="T37" fmla="*/ 85 h 256"/>
                <a:gd name="T38" fmla="*/ 29 w 238"/>
                <a:gd name="T39" fmla="*/ 89 h 256"/>
                <a:gd name="T40" fmla="*/ 21 w 238"/>
                <a:gd name="T41" fmla="*/ 133 h 256"/>
                <a:gd name="T42" fmla="*/ 41 w 238"/>
                <a:gd name="T43" fmla="*/ 133 h 256"/>
                <a:gd name="T44" fmla="*/ 33 w 238"/>
                <a:gd name="T45" fmla="*/ 89 h 256"/>
                <a:gd name="T46" fmla="*/ 35 w 238"/>
                <a:gd name="T47" fmla="*/ 85 h 256"/>
                <a:gd name="T48" fmla="*/ 32 w 238"/>
                <a:gd name="T49" fmla="*/ 82 h 256"/>
                <a:gd name="T50" fmla="*/ 32 w 238"/>
                <a:gd name="T51" fmla="*/ 70 h 256"/>
                <a:gd name="T52" fmla="*/ 57 w 238"/>
                <a:gd name="T53" fmla="*/ 86 h 256"/>
                <a:gd name="T54" fmla="*/ 57 w 238"/>
                <a:gd name="T55" fmla="*/ 85 h 256"/>
                <a:gd name="T56" fmla="*/ 58 w 238"/>
                <a:gd name="T57" fmla="*/ 92 h 256"/>
                <a:gd name="T58" fmla="*/ 67 w 238"/>
                <a:gd name="T59" fmla="*/ 109 h 256"/>
                <a:gd name="T60" fmla="*/ 67 w 238"/>
                <a:gd name="T61" fmla="*/ 110 h 256"/>
                <a:gd name="T62" fmla="*/ 67 w 238"/>
                <a:gd name="T63" fmla="*/ 110 h 256"/>
                <a:gd name="T64" fmla="*/ 65 w 238"/>
                <a:gd name="T65" fmla="*/ 113 h 256"/>
                <a:gd name="T66" fmla="*/ 62 w 238"/>
                <a:gd name="T67" fmla="*/ 118 h 256"/>
                <a:gd name="T68" fmla="*/ 66 w 238"/>
                <a:gd name="T69" fmla="*/ 138 h 256"/>
                <a:gd name="T70" fmla="*/ 70 w 238"/>
                <a:gd name="T71" fmla="*/ 148 h 256"/>
                <a:gd name="T72" fmla="*/ 80 w 238"/>
                <a:gd name="T73" fmla="*/ 166 h 256"/>
                <a:gd name="T74" fmla="*/ 82 w 238"/>
                <a:gd name="T75" fmla="*/ 170 h 256"/>
                <a:gd name="T76" fmla="*/ 80 w 238"/>
                <a:gd name="T77" fmla="*/ 186 h 256"/>
                <a:gd name="T78" fmla="*/ 77 w 238"/>
                <a:gd name="T79" fmla="*/ 189 h 256"/>
                <a:gd name="T80" fmla="*/ 71 w 238"/>
                <a:gd name="T81" fmla="*/ 195 h 256"/>
                <a:gd name="T82" fmla="*/ 67 w 238"/>
                <a:gd name="T83" fmla="*/ 206 h 256"/>
                <a:gd name="T84" fmla="*/ 64 w 238"/>
                <a:gd name="T85" fmla="*/ 209 h 256"/>
                <a:gd name="T86" fmla="*/ 41 w 238"/>
                <a:gd name="T87" fmla="*/ 217 h 256"/>
                <a:gd name="T88" fmla="*/ 4 w 238"/>
                <a:gd name="T89" fmla="*/ 237 h 256"/>
                <a:gd name="T90" fmla="*/ 2 w 238"/>
                <a:gd name="T91" fmla="*/ 256 h 256"/>
                <a:gd name="T92" fmla="*/ 235 w 238"/>
                <a:gd name="T93" fmla="*/ 256 h 256"/>
                <a:gd name="T94" fmla="*/ 233 w 238"/>
                <a:gd name="T95" fmla="*/ 2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56">
                  <a:moveTo>
                    <a:pt x="233" y="236"/>
                  </a:moveTo>
                  <a:cubicBezTo>
                    <a:pt x="210" y="226"/>
                    <a:pt x="197" y="218"/>
                    <a:pt x="173" y="210"/>
                  </a:cubicBezTo>
                  <a:cubicBezTo>
                    <a:pt x="171" y="209"/>
                    <a:pt x="169" y="208"/>
                    <a:pt x="168" y="207"/>
                  </a:cubicBezTo>
                  <a:cubicBezTo>
                    <a:pt x="166" y="203"/>
                    <a:pt x="165" y="199"/>
                    <a:pt x="164" y="195"/>
                  </a:cubicBezTo>
                  <a:cubicBezTo>
                    <a:pt x="163" y="193"/>
                    <a:pt x="162" y="190"/>
                    <a:pt x="159" y="189"/>
                  </a:cubicBezTo>
                  <a:cubicBezTo>
                    <a:pt x="158" y="189"/>
                    <a:pt x="157" y="187"/>
                    <a:pt x="157" y="186"/>
                  </a:cubicBezTo>
                  <a:cubicBezTo>
                    <a:pt x="157" y="177"/>
                    <a:pt x="154" y="171"/>
                    <a:pt x="158" y="167"/>
                  </a:cubicBezTo>
                  <a:cubicBezTo>
                    <a:pt x="165" y="161"/>
                    <a:pt x="164" y="153"/>
                    <a:pt x="167" y="149"/>
                  </a:cubicBezTo>
                  <a:cubicBezTo>
                    <a:pt x="171" y="145"/>
                    <a:pt x="180" y="117"/>
                    <a:pt x="178" y="113"/>
                  </a:cubicBezTo>
                  <a:cubicBezTo>
                    <a:pt x="176" y="109"/>
                    <a:pt x="170" y="111"/>
                    <a:pt x="172" y="109"/>
                  </a:cubicBezTo>
                  <a:cubicBezTo>
                    <a:pt x="177" y="102"/>
                    <a:pt x="179" y="89"/>
                    <a:pt x="179" y="77"/>
                  </a:cubicBezTo>
                  <a:cubicBezTo>
                    <a:pt x="180" y="79"/>
                    <a:pt x="180" y="81"/>
                    <a:pt x="180" y="84"/>
                  </a:cubicBezTo>
                  <a:cubicBezTo>
                    <a:pt x="180" y="86"/>
                    <a:pt x="180" y="86"/>
                    <a:pt x="180" y="86"/>
                  </a:cubicBezTo>
                  <a:cubicBezTo>
                    <a:pt x="216" y="63"/>
                    <a:pt x="216" y="63"/>
                    <a:pt x="216" y="63"/>
                  </a:cubicBezTo>
                  <a:cubicBezTo>
                    <a:pt x="119" y="0"/>
                    <a:pt x="119" y="0"/>
                    <a:pt x="119" y="0"/>
                  </a:cubicBezTo>
                  <a:cubicBezTo>
                    <a:pt x="21" y="63"/>
                    <a:pt x="21" y="63"/>
                    <a:pt x="21" y="63"/>
                  </a:cubicBezTo>
                  <a:cubicBezTo>
                    <a:pt x="30" y="69"/>
                    <a:pt x="30" y="69"/>
                    <a:pt x="30" y="69"/>
                  </a:cubicBezTo>
                  <a:cubicBezTo>
                    <a:pt x="30" y="82"/>
                    <a:pt x="30" y="82"/>
                    <a:pt x="30" y="82"/>
                  </a:cubicBezTo>
                  <a:cubicBezTo>
                    <a:pt x="29" y="82"/>
                    <a:pt x="27" y="84"/>
                    <a:pt x="27" y="85"/>
                  </a:cubicBezTo>
                  <a:cubicBezTo>
                    <a:pt x="27" y="87"/>
                    <a:pt x="28" y="88"/>
                    <a:pt x="29" y="89"/>
                  </a:cubicBezTo>
                  <a:cubicBezTo>
                    <a:pt x="21" y="133"/>
                    <a:pt x="21" y="133"/>
                    <a:pt x="21" y="133"/>
                  </a:cubicBezTo>
                  <a:cubicBezTo>
                    <a:pt x="41" y="133"/>
                    <a:pt x="41" y="133"/>
                    <a:pt x="41" y="133"/>
                  </a:cubicBezTo>
                  <a:cubicBezTo>
                    <a:pt x="33" y="89"/>
                    <a:pt x="33" y="89"/>
                    <a:pt x="33" y="89"/>
                  </a:cubicBezTo>
                  <a:cubicBezTo>
                    <a:pt x="34" y="88"/>
                    <a:pt x="35" y="87"/>
                    <a:pt x="35" y="85"/>
                  </a:cubicBezTo>
                  <a:cubicBezTo>
                    <a:pt x="35" y="84"/>
                    <a:pt x="34" y="82"/>
                    <a:pt x="32" y="82"/>
                  </a:cubicBezTo>
                  <a:cubicBezTo>
                    <a:pt x="32" y="70"/>
                    <a:pt x="32" y="70"/>
                    <a:pt x="32" y="70"/>
                  </a:cubicBezTo>
                  <a:cubicBezTo>
                    <a:pt x="57" y="86"/>
                    <a:pt x="57" y="86"/>
                    <a:pt x="57" y="86"/>
                  </a:cubicBezTo>
                  <a:cubicBezTo>
                    <a:pt x="57" y="85"/>
                    <a:pt x="57" y="85"/>
                    <a:pt x="57" y="85"/>
                  </a:cubicBezTo>
                  <a:cubicBezTo>
                    <a:pt x="57" y="87"/>
                    <a:pt x="57" y="89"/>
                    <a:pt x="58" y="92"/>
                  </a:cubicBezTo>
                  <a:cubicBezTo>
                    <a:pt x="60" y="100"/>
                    <a:pt x="64" y="100"/>
                    <a:pt x="67" y="109"/>
                  </a:cubicBezTo>
                  <a:cubicBezTo>
                    <a:pt x="67" y="109"/>
                    <a:pt x="67" y="110"/>
                    <a:pt x="67" y="110"/>
                  </a:cubicBezTo>
                  <a:cubicBezTo>
                    <a:pt x="67" y="110"/>
                    <a:pt x="67" y="110"/>
                    <a:pt x="67" y="110"/>
                  </a:cubicBezTo>
                  <a:cubicBezTo>
                    <a:pt x="66" y="111"/>
                    <a:pt x="66" y="113"/>
                    <a:pt x="65" y="113"/>
                  </a:cubicBezTo>
                  <a:cubicBezTo>
                    <a:pt x="61" y="114"/>
                    <a:pt x="61" y="116"/>
                    <a:pt x="62" y="118"/>
                  </a:cubicBezTo>
                  <a:cubicBezTo>
                    <a:pt x="62" y="120"/>
                    <a:pt x="65" y="133"/>
                    <a:pt x="66" y="138"/>
                  </a:cubicBezTo>
                  <a:cubicBezTo>
                    <a:pt x="67" y="141"/>
                    <a:pt x="70" y="144"/>
                    <a:pt x="70" y="148"/>
                  </a:cubicBezTo>
                  <a:cubicBezTo>
                    <a:pt x="72" y="155"/>
                    <a:pt x="75" y="161"/>
                    <a:pt x="80" y="166"/>
                  </a:cubicBezTo>
                  <a:cubicBezTo>
                    <a:pt x="81" y="167"/>
                    <a:pt x="82" y="169"/>
                    <a:pt x="82" y="170"/>
                  </a:cubicBezTo>
                  <a:cubicBezTo>
                    <a:pt x="81" y="175"/>
                    <a:pt x="81" y="181"/>
                    <a:pt x="80" y="186"/>
                  </a:cubicBezTo>
                  <a:cubicBezTo>
                    <a:pt x="80" y="187"/>
                    <a:pt x="78" y="189"/>
                    <a:pt x="77" y="189"/>
                  </a:cubicBezTo>
                  <a:cubicBezTo>
                    <a:pt x="73" y="190"/>
                    <a:pt x="72" y="193"/>
                    <a:pt x="71" y="195"/>
                  </a:cubicBezTo>
                  <a:cubicBezTo>
                    <a:pt x="70" y="199"/>
                    <a:pt x="69" y="203"/>
                    <a:pt x="67" y="206"/>
                  </a:cubicBezTo>
                  <a:cubicBezTo>
                    <a:pt x="67" y="207"/>
                    <a:pt x="65" y="209"/>
                    <a:pt x="64" y="209"/>
                  </a:cubicBezTo>
                  <a:cubicBezTo>
                    <a:pt x="56" y="212"/>
                    <a:pt x="49" y="214"/>
                    <a:pt x="41" y="217"/>
                  </a:cubicBezTo>
                  <a:cubicBezTo>
                    <a:pt x="33" y="220"/>
                    <a:pt x="12" y="233"/>
                    <a:pt x="4" y="237"/>
                  </a:cubicBezTo>
                  <a:cubicBezTo>
                    <a:pt x="0" y="239"/>
                    <a:pt x="2" y="256"/>
                    <a:pt x="2" y="256"/>
                  </a:cubicBezTo>
                  <a:cubicBezTo>
                    <a:pt x="235" y="256"/>
                    <a:pt x="235" y="256"/>
                    <a:pt x="235" y="256"/>
                  </a:cubicBezTo>
                  <a:cubicBezTo>
                    <a:pt x="235" y="256"/>
                    <a:pt x="238" y="238"/>
                    <a:pt x="233" y="23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75000"/>
                    <a:lumOff val="25000"/>
                  </a:schemeClr>
                </a:solidFill>
                <a:latin typeface="微软雅黑" charset="-122"/>
                <a:ea typeface="微软雅黑" charset="-122"/>
              </a:endParaRPr>
            </a:p>
          </p:txBody>
        </p:sp>
      </p:grpSp>
      <p:sp>
        <p:nvSpPr>
          <p:cNvPr id="24" name="TextBox 23"/>
          <p:cNvSpPr txBox="1"/>
          <p:nvPr/>
        </p:nvSpPr>
        <p:spPr>
          <a:xfrm>
            <a:off x="1882582" y="1940855"/>
            <a:ext cx="1742739" cy="707886"/>
          </a:xfrm>
          <a:prstGeom prst="rect">
            <a:avLst/>
          </a:prstGeom>
        </p:spPr>
        <p:txBody>
          <a:bodyPr wrap="square" anchor="ctr">
            <a:spAutoFit/>
          </a:bodyPr>
          <a:lstStyle/>
          <a:p>
            <a:pPr algn="ctr"/>
            <a:r>
              <a:rPr lang="zh-CN" altLang="en-US" sz="2000" b="1" dirty="0">
                <a:solidFill>
                  <a:schemeClr val="tx1">
                    <a:lumMod val="75000"/>
                    <a:lumOff val="25000"/>
                  </a:schemeClr>
                </a:solidFill>
                <a:latin typeface="微软雅黑" charset="-122"/>
                <a:ea typeface="微软雅黑" charset="-122"/>
              </a:rPr>
              <a:t>安全感</a:t>
            </a:r>
            <a:endParaRPr lang="en-US" altLang="zh-CN" sz="2000" b="1" dirty="0">
              <a:solidFill>
                <a:schemeClr val="tx1">
                  <a:lumMod val="75000"/>
                  <a:lumOff val="25000"/>
                </a:schemeClr>
              </a:solidFill>
              <a:latin typeface="微软雅黑" charset="-122"/>
              <a:ea typeface="微软雅黑" charset="-122"/>
            </a:endParaRPr>
          </a:p>
          <a:p>
            <a:pPr algn="ctr"/>
            <a:r>
              <a:rPr lang="zh-CN" altLang="en-US" sz="2000" b="1" dirty="0">
                <a:solidFill>
                  <a:schemeClr val="tx1">
                    <a:lumMod val="75000"/>
                    <a:lumOff val="25000"/>
                  </a:schemeClr>
                </a:solidFill>
                <a:latin typeface="微软雅黑" charset="-122"/>
                <a:ea typeface="微软雅黑" charset="-122"/>
              </a:rPr>
              <a:t>万无一失</a:t>
            </a:r>
          </a:p>
        </p:txBody>
      </p:sp>
      <p:sp>
        <p:nvSpPr>
          <p:cNvPr id="26" name="TextBox 25"/>
          <p:cNvSpPr txBox="1"/>
          <p:nvPr/>
        </p:nvSpPr>
        <p:spPr>
          <a:xfrm>
            <a:off x="8487776" y="3220872"/>
            <a:ext cx="2334410" cy="707886"/>
          </a:xfrm>
          <a:prstGeom prst="rect">
            <a:avLst/>
          </a:prstGeom>
        </p:spPr>
        <p:txBody>
          <a:bodyPr wrap="square" anchor="ctr">
            <a:spAutoFit/>
          </a:bodyPr>
          <a:lstStyle/>
          <a:p>
            <a:pPr algn="ctr"/>
            <a:r>
              <a:rPr lang="zh-CN" altLang="en-US" sz="2000" b="1" dirty="0">
                <a:solidFill>
                  <a:schemeClr val="tx1">
                    <a:lumMod val="75000"/>
                    <a:lumOff val="25000"/>
                  </a:schemeClr>
                </a:solidFill>
                <a:latin typeface="微软雅黑" charset="-122"/>
                <a:ea typeface="微软雅黑" charset="-122"/>
              </a:rPr>
              <a:t>对自己和他人</a:t>
            </a:r>
            <a:endParaRPr lang="en-US" altLang="zh-CN" sz="2000" b="1" dirty="0">
              <a:solidFill>
                <a:schemeClr val="tx1">
                  <a:lumMod val="75000"/>
                  <a:lumOff val="25000"/>
                </a:schemeClr>
              </a:solidFill>
              <a:latin typeface="微软雅黑" charset="-122"/>
              <a:ea typeface="微软雅黑" charset="-122"/>
            </a:endParaRPr>
          </a:p>
          <a:p>
            <a:pPr algn="ctr"/>
            <a:r>
              <a:rPr lang="zh-CN" altLang="en-US" sz="2000" b="1" dirty="0">
                <a:solidFill>
                  <a:schemeClr val="tx1">
                    <a:lumMod val="75000"/>
                    <a:lumOff val="25000"/>
                  </a:schemeClr>
                </a:solidFill>
                <a:latin typeface="微软雅黑" charset="-122"/>
                <a:ea typeface="微软雅黑" charset="-122"/>
              </a:rPr>
              <a:t>都要求严格</a:t>
            </a:r>
          </a:p>
        </p:txBody>
      </p:sp>
      <p:sp>
        <p:nvSpPr>
          <p:cNvPr id="29" name="TextBox 28"/>
          <p:cNvSpPr txBox="1"/>
          <p:nvPr/>
        </p:nvSpPr>
        <p:spPr>
          <a:xfrm>
            <a:off x="849844" y="4350568"/>
            <a:ext cx="3033657" cy="707886"/>
          </a:xfrm>
          <a:prstGeom prst="rect">
            <a:avLst/>
          </a:prstGeom>
        </p:spPr>
        <p:txBody>
          <a:bodyPr wrap="square" anchor="ctr">
            <a:spAutoFit/>
          </a:bodyPr>
          <a:lstStyle/>
          <a:p>
            <a:pPr algn="ctr"/>
            <a:r>
              <a:rPr lang="zh-CN" altLang="en-US" sz="2000" b="1" dirty="0">
                <a:solidFill>
                  <a:schemeClr val="tx1">
                    <a:lumMod val="75000"/>
                    <a:lumOff val="25000"/>
                  </a:schemeClr>
                </a:solidFill>
                <a:latin typeface="微软雅黑" charset="-122"/>
                <a:ea typeface="微软雅黑" charset="-122"/>
              </a:rPr>
              <a:t>喜欢较大的个人空间</a:t>
            </a:r>
            <a:endParaRPr lang="en-US" altLang="zh-CN" sz="2000" b="1" dirty="0">
              <a:solidFill>
                <a:schemeClr val="tx1">
                  <a:lumMod val="75000"/>
                  <a:lumOff val="25000"/>
                </a:schemeClr>
              </a:solidFill>
              <a:latin typeface="微软雅黑" charset="-122"/>
              <a:ea typeface="微软雅黑" charset="-122"/>
            </a:endParaRPr>
          </a:p>
          <a:p>
            <a:pPr algn="ctr"/>
            <a:r>
              <a:rPr lang="zh-CN" altLang="en-US" sz="2000" b="1" dirty="0">
                <a:solidFill>
                  <a:schemeClr val="tx1">
                    <a:lumMod val="75000"/>
                    <a:lumOff val="25000"/>
                  </a:schemeClr>
                </a:solidFill>
                <a:latin typeface="微软雅黑" charset="-122"/>
                <a:ea typeface="微软雅黑" charset="-122"/>
              </a:rPr>
              <a:t>不愿与人亲近</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50228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应对爱打“小报告”员工的办法</a:t>
            </a:r>
          </a:p>
        </p:txBody>
      </p:sp>
      <p:grpSp>
        <p:nvGrpSpPr>
          <p:cNvPr id="2" name="组合 1"/>
          <p:cNvGrpSpPr/>
          <p:nvPr/>
        </p:nvGrpSpPr>
        <p:grpSpPr>
          <a:xfrm>
            <a:off x="2293858" y="1947385"/>
            <a:ext cx="2520648" cy="3690908"/>
            <a:chOff x="1719943" y="1460539"/>
            <a:chExt cx="1890486" cy="2768181"/>
          </a:xfrm>
        </p:grpSpPr>
        <p:sp>
          <p:nvSpPr>
            <p:cNvPr id="4" name="矩形 3"/>
            <p:cNvSpPr/>
            <p:nvPr/>
          </p:nvSpPr>
          <p:spPr>
            <a:xfrm>
              <a:off x="1719943" y="3476485"/>
              <a:ext cx="1890486" cy="752235"/>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2500" lnSpcReduction="20000"/>
            </a:bodyPr>
            <a:lstStyle/>
            <a:p>
              <a:pPr algn="ctr"/>
              <a:r>
                <a:rPr lang="en-US" altLang="zh-CN" sz="9600" b="1">
                  <a:latin typeface="微软雅黑" charset="-122"/>
                  <a:ea typeface="微软雅黑" charset="-122"/>
                </a:rPr>
                <a:t>3</a:t>
              </a:r>
            </a:p>
          </p:txBody>
        </p:sp>
        <p:sp>
          <p:nvSpPr>
            <p:cNvPr id="8" name="矩形 7"/>
            <p:cNvSpPr/>
            <p:nvPr/>
          </p:nvSpPr>
          <p:spPr>
            <a:xfrm>
              <a:off x="1827314" y="1460539"/>
              <a:ext cx="1675744" cy="167907"/>
            </a:xfrm>
            <a:prstGeom prst="rect">
              <a:avLst/>
            </a:prstGeom>
          </p:spPr>
          <p:txBody>
            <a:bodyPr wrap="none" lIns="96000" tIns="0" rIns="96000" bIns="0">
              <a:normAutofit fontScale="75000" lnSpcReduction="20000"/>
            </a:bodyPr>
            <a:lstStyle/>
            <a:p>
              <a:pPr lvl="0" algn="ctr" defTabSz="913765">
                <a:defRPr/>
              </a:pPr>
              <a:r>
                <a:rPr lang="zh-CN" altLang="en-US" sz="2400" b="1" dirty="0">
                  <a:solidFill>
                    <a:schemeClr val="tx1">
                      <a:lumMod val="75000"/>
                      <a:lumOff val="25000"/>
                    </a:schemeClr>
                  </a:solidFill>
                  <a:latin typeface="微软雅黑" charset="-122"/>
                  <a:ea typeface="微软雅黑" charset="-122"/>
                </a:rPr>
                <a:t>调整管理理念和风格</a:t>
              </a:r>
            </a:p>
          </p:txBody>
        </p:sp>
        <p:grpSp>
          <p:nvGrpSpPr>
            <p:cNvPr id="3" name="组合 8"/>
            <p:cNvGrpSpPr/>
            <p:nvPr/>
          </p:nvGrpSpPr>
          <p:grpSpPr>
            <a:xfrm>
              <a:off x="2369144" y="2120821"/>
              <a:ext cx="624691" cy="1377036"/>
              <a:chOff x="5346700" y="1895476"/>
              <a:chExt cx="1825625" cy="4024312"/>
            </a:xfrm>
            <a:solidFill>
              <a:schemeClr val="accent1"/>
            </a:solidFill>
          </p:grpSpPr>
          <p:sp>
            <p:nvSpPr>
              <p:cNvPr id="20" name="任意多边形: 形状 19"/>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21" name="任意多边形: 形状 20"/>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grpSp>
        <p:nvGrpSpPr>
          <p:cNvPr id="9" name="组合 22"/>
          <p:cNvGrpSpPr/>
          <p:nvPr/>
        </p:nvGrpSpPr>
        <p:grpSpPr>
          <a:xfrm>
            <a:off x="4815141" y="1355999"/>
            <a:ext cx="2520648" cy="4300075"/>
            <a:chOff x="3610429" y="1003664"/>
            <a:chExt cx="1890486" cy="3225056"/>
          </a:xfrm>
        </p:grpSpPr>
        <p:sp>
          <p:nvSpPr>
            <p:cNvPr id="5" name="矩形 4"/>
            <p:cNvSpPr/>
            <p:nvPr/>
          </p:nvSpPr>
          <p:spPr>
            <a:xfrm>
              <a:off x="3610429" y="3040981"/>
              <a:ext cx="1890486" cy="1187739"/>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10665" b="1" dirty="0">
                  <a:latin typeface="微软雅黑" charset="-122"/>
                  <a:ea typeface="微软雅黑" charset="-122"/>
                </a:rPr>
                <a:t>1</a:t>
              </a:r>
            </a:p>
          </p:txBody>
        </p:sp>
        <p:sp>
          <p:nvSpPr>
            <p:cNvPr id="11" name="矩形 10"/>
            <p:cNvSpPr/>
            <p:nvPr/>
          </p:nvSpPr>
          <p:spPr>
            <a:xfrm>
              <a:off x="3732646" y="1003664"/>
              <a:ext cx="1675744" cy="167907"/>
            </a:xfrm>
            <a:prstGeom prst="rect">
              <a:avLst/>
            </a:prstGeom>
          </p:spPr>
          <p:txBody>
            <a:bodyPr wrap="none" lIns="96000" tIns="0" rIns="96000" bIns="0">
              <a:normAutofit fontScale="75000" lnSpcReduction="20000"/>
            </a:bodyPr>
            <a:lstStyle/>
            <a:p>
              <a:pPr lvl="0" algn="ctr" defTabSz="913765">
                <a:defRPr/>
              </a:pPr>
              <a:r>
                <a:rPr lang="zh-CN" altLang="en-US" sz="2400" b="1" dirty="0">
                  <a:solidFill>
                    <a:schemeClr val="tx1">
                      <a:lumMod val="75000"/>
                      <a:lumOff val="25000"/>
                    </a:schemeClr>
                  </a:solidFill>
                  <a:latin typeface="微软雅黑" charset="-122"/>
                  <a:ea typeface="微软雅黑" charset="-122"/>
                </a:rPr>
                <a:t>冷处理</a:t>
              </a:r>
            </a:p>
          </p:txBody>
        </p:sp>
        <p:grpSp>
          <p:nvGrpSpPr>
            <p:cNvPr id="12" name="组合 11"/>
            <p:cNvGrpSpPr/>
            <p:nvPr/>
          </p:nvGrpSpPr>
          <p:grpSpPr>
            <a:xfrm>
              <a:off x="4274476" y="1663947"/>
              <a:ext cx="624691" cy="1377036"/>
              <a:chOff x="5346700" y="1895476"/>
              <a:chExt cx="1825625" cy="4024312"/>
            </a:xfrm>
            <a:solidFill>
              <a:schemeClr val="accent2"/>
            </a:solidFill>
          </p:grpSpPr>
          <p:sp>
            <p:nvSpPr>
              <p:cNvPr id="18" name="任意多边形: 形状 17"/>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19" name="任意多边形: 形状 18"/>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grpSp>
        <p:nvGrpSpPr>
          <p:cNvPr id="15" name="组合 23"/>
          <p:cNvGrpSpPr/>
          <p:nvPr/>
        </p:nvGrpSpPr>
        <p:grpSpPr>
          <a:xfrm>
            <a:off x="7335154" y="1571672"/>
            <a:ext cx="2520648" cy="4066620"/>
            <a:chOff x="5500915" y="1178754"/>
            <a:chExt cx="1890486" cy="3049965"/>
          </a:xfrm>
        </p:grpSpPr>
        <p:sp>
          <p:nvSpPr>
            <p:cNvPr id="6" name="矩形 5"/>
            <p:cNvSpPr/>
            <p:nvPr/>
          </p:nvSpPr>
          <p:spPr>
            <a:xfrm>
              <a:off x="5500915" y="3219141"/>
              <a:ext cx="1890486" cy="1009578"/>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7500" lnSpcReduction="20000"/>
            </a:bodyPr>
            <a:lstStyle/>
            <a:p>
              <a:pPr algn="ctr"/>
              <a:r>
                <a:rPr lang="en-US" altLang="zh-CN" sz="10665" b="1">
                  <a:latin typeface="微软雅黑" charset="-122"/>
                  <a:ea typeface="微软雅黑" charset="-122"/>
                </a:rPr>
                <a:t>2</a:t>
              </a:r>
            </a:p>
          </p:txBody>
        </p:sp>
        <p:sp>
          <p:nvSpPr>
            <p:cNvPr id="14" name="矩形 13"/>
            <p:cNvSpPr/>
            <p:nvPr/>
          </p:nvSpPr>
          <p:spPr>
            <a:xfrm>
              <a:off x="5608285" y="1178754"/>
              <a:ext cx="1675744" cy="167907"/>
            </a:xfrm>
            <a:prstGeom prst="rect">
              <a:avLst/>
            </a:prstGeom>
          </p:spPr>
          <p:txBody>
            <a:bodyPr wrap="none" lIns="96000" tIns="0" rIns="96000" bIns="0">
              <a:normAutofit fontScale="75000" lnSpcReduction="20000"/>
            </a:bodyPr>
            <a:lstStyle/>
            <a:p>
              <a:pPr lvl="0" algn="ctr" defTabSz="913765">
                <a:defRPr/>
              </a:pPr>
              <a:r>
                <a:rPr lang="zh-CN" altLang="en-US" sz="2400" b="1" dirty="0">
                  <a:solidFill>
                    <a:schemeClr val="tx1">
                      <a:lumMod val="75000"/>
                      <a:lumOff val="25000"/>
                    </a:schemeClr>
                  </a:solidFill>
                  <a:latin typeface="微软雅黑" charset="-122"/>
                  <a:ea typeface="微软雅黑" charset="-122"/>
                </a:rPr>
                <a:t>善加利用</a:t>
              </a:r>
            </a:p>
          </p:txBody>
        </p:sp>
        <p:grpSp>
          <p:nvGrpSpPr>
            <p:cNvPr id="22" name="组合 14"/>
            <p:cNvGrpSpPr/>
            <p:nvPr/>
          </p:nvGrpSpPr>
          <p:grpSpPr>
            <a:xfrm>
              <a:off x="6150115" y="1839037"/>
              <a:ext cx="624691" cy="1377036"/>
              <a:chOff x="5346700" y="1895476"/>
              <a:chExt cx="1825625" cy="4024312"/>
            </a:xfrm>
            <a:solidFill>
              <a:schemeClr val="accent4"/>
            </a:solidFill>
          </p:grpSpPr>
          <p:sp>
            <p:nvSpPr>
              <p:cNvPr id="16" name="任意多边形: 形状 15"/>
              <p:cNvSpPr/>
              <p:nvPr/>
            </p:nvSpPr>
            <p:spPr bwMode="auto">
              <a:xfrm>
                <a:off x="5829300" y="1895476"/>
                <a:ext cx="839788" cy="836613"/>
              </a:xfrm>
              <a:custGeom>
                <a:avLst/>
                <a:gdLst>
                  <a:gd name="T0" fmla="*/ 82 w 82"/>
                  <a:gd name="T1" fmla="*/ 41 h 82"/>
                  <a:gd name="T2" fmla="*/ 41 w 82"/>
                  <a:gd name="T3" fmla="*/ 82 h 82"/>
                  <a:gd name="T4" fmla="*/ 0 w 82"/>
                  <a:gd name="T5" fmla="*/ 41 h 82"/>
                  <a:gd name="T6" fmla="*/ 41 w 82"/>
                  <a:gd name="T7" fmla="*/ 0 h 82"/>
                  <a:gd name="T8" fmla="*/ 82 w 82"/>
                  <a:gd name="T9" fmla="*/ 41 h 82"/>
                  <a:gd name="T10" fmla="*/ 82 w 82"/>
                  <a:gd name="T11" fmla="*/ 41 h 82"/>
                  <a:gd name="T12" fmla="*/ 82 w 82"/>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82" y="41"/>
                    </a:moveTo>
                    <a:cubicBezTo>
                      <a:pt x="82" y="63"/>
                      <a:pt x="63" y="82"/>
                      <a:pt x="41" y="82"/>
                    </a:cubicBezTo>
                    <a:cubicBezTo>
                      <a:pt x="18" y="82"/>
                      <a:pt x="0" y="63"/>
                      <a:pt x="0" y="41"/>
                    </a:cubicBezTo>
                    <a:cubicBezTo>
                      <a:pt x="0" y="18"/>
                      <a:pt x="18" y="0"/>
                      <a:pt x="41" y="0"/>
                    </a:cubicBezTo>
                    <a:cubicBezTo>
                      <a:pt x="63" y="0"/>
                      <a:pt x="82" y="18"/>
                      <a:pt x="82" y="41"/>
                    </a:cubicBezTo>
                    <a:close/>
                    <a:moveTo>
                      <a:pt x="82" y="41"/>
                    </a:moveTo>
                    <a:cubicBezTo>
                      <a:pt x="82" y="41"/>
                      <a:pt x="82" y="41"/>
                      <a:pt x="82" y="41"/>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sp>
            <p:nvSpPr>
              <p:cNvPr id="17" name="任意多边形: 形状 16"/>
              <p:cNvSpPr/>
              <p:nvPr/>
            </p:nvSpPr>
            <p:spPr bwMode="auto">
              <a:xfrm>
                <a:off x="5346700" y="2119313"/>
                <a:ext cx="1825625" cy="3800475"/>
              </a:xfrm>
              <a:custGeom>
                <a:avLst/>
                <a:gdLst>
                  <a:gd name="T0" fmla="*/ 174 w 178"/>
                  <a:gd name="T1" fmla="*/ 15 h 372"/>
                  <a:gd name="T2" fmla="*/ 156 w 178"/>
                  <a:gd name="T3" fmla="*/ 2 h 372"/>
                  <a:gd name="T4" fmla="*/ 143 w 178"/>
                  <a:gd name="T5" fmla="*/ 19 h 372"/>
                  <a:gd name="T6" fmla="*/ 112 w 178"/>
                  <a:gd name="T7" fmla="*/ 68 h 372"/>
                  <a:gd name="T8" fmla="*/ 98 w 178"/>
                  <a:gd name="T9" fmla="*/ 62 h 372"/>
                  <a:gd name="T10" fmla="*/ 88 w 178"/>
                  <a:gd name="T11" fmla="*/ 72 h 372"/>
                  <a:gd name="T12" fmla="*/ 78 w 178"/>
                  <a:gd name="T13" fmla="*/ 62 h 372"/>
                  <a:gd name="T14" fmla="*/ 78 w 178"/>
                  <a:gd name="T15" fmla="*/ 62 h 372"/>
                  <a:gd name="T16" fmla="*/ 65 w 178"/>
                  <a:gd name="T17" fmla="*/ 67 h 372"/>
                  <a:gd name="T18" fmla="*/ 35 w 178"/>
                  <a:gd name="T19" fmla="*/ 19 h 372"/>
                  <a:gd name="T20" fmla="*/ 22 w 178"/>
                  <a:gd name="T21" fmla="*/ 2 h 372"/>
                  <a:gd name="T22" fmla="*/ 4 w 178"/>
                  <a:gd name="T23" fmla="*/ 15 h 372"/>
                  <a:gd name="T24" fmla="*/ 47 w 178"/>
                  <a:gd name="T25" fmla="*/ 93 h 372"/>
                  <a:gd name="T26" fmla="*/ 46 w 178"/>
                  <a:gd name="T27" fmla="*/ 97 h 372"/>
                  <a:gd name="T28" fmla="*/ 46 w 178"/>
                  <a:gd name="T29" fmla="*/ 187 h 372"/>
                  <a:gd name="T30" fmla="*/ 49 w 178"/>
                  <a:gd name="T31" fmla="*/ 199 h 372"/>
                  <a:gd name="T32" fmla="*/ 48 w 178"/>
                  <a:gd name="T33" fmla="*/ 202 h 372"/>
                  <a:gd name="T34" fmla="*/ 48 w 178"/>
                  <a:gd name="T35" fmla="*/ 353 h 372"/>
                  <a:gd name="T36" fmla="*/ 67 w 178"/>
                  <a:gd name="T37" fmla="*/ 372 h 372"/>
                  <a:gd name="T38" fmla="*/ 86 w 178"/>
                  <a:gd name="T39" fmla="*/ 353 h 372"/>
                  <a:gd name="T40" fmla="*/ 86 w 178"/>
                  <a:gd name="T41" fmla="*/ 223 h 372"/>
                  <a:gd name="T42" fmla="*/ 88 w 178"/>
                  <a:gd name="T43" fmla="*/ 223 h 372"/>
                  <a:gd name="T44" fmla="*/ 88 w 178"/>
                  <a:gd name="T45" fmla="*/ 223 h 372"/>
                  <a:gd name="T46" fmla="*/ 88 w 178"/>
                  <a:gd name="T47" fmla="*/ 353 h 372"/>
                  <a:gd name="T48" fmla="*/ 107 w 178"/>
                  <a:gd name="T49" fmla="*/ 372 h 372"/>
                  <a:gd name="T50" fmla="*/ 126 w 178"/>
                  <a:gd name="T51" fmla="*/ 353 h 372"/>
                  <a:gd name="T52" fmla="*/ 126 w 178"/>
                  <a:gd name="T53" fmla="*/ 203 h 372"/>
                  <a:gd name="T54" fmla="*/ 130 w 178"/>
                  <a:gd name="T55" fmla="*/ 187 h 372"/>
                  <a:gd name="T56" fmla="*/ 130 w 178"/>
                  <a:gd name="T57" fmla="*/ 97 h 372"/>
                  <a:gd name="T58" fmla="*/ 129 w 178"/>
                  <a:gd name="T59" fmla="*/ 94 h 372"/>
                  <a:gd name="T60" fmla="*/ 131 w 178"/>
                  <a:gd name="T61" fmla="*/ 93 h 372"/>
                  <a:gd name="T62" fmla="*/ 174 w 178"/>
                  <a:gd name="T63" fmla="*/ 15 h 372"/>
                  <a:gd name="T64" fmla="*/ 88 w 178"/>
                  <a:gd name="T65" fmla="*/ 153 h 372"/>
                  <a:gd name="T66" fmla="*/ 88 w 178"/>
                  <a:gd name="T67" fmla="*/ 153 h 372"/>
                  <a:gd name="T68" fmla="*/ 78 w 178"/>
                  <a:gd name="T69" fmla="*/ 139 h 372"/>
                  <a:gd name="T70" fmla="*/ 86 w 178"/>
                  <a:gd name="T71" fmla="*/ 88 h 372"/>
                  <a:gd name="T72" fmla="*/ 87 w 178"/>
                  <a:gd name="T73" fmla="*/ 82 h 372"/>
                  <a:gd name="T74" fmla="*/ 88 w 178"/>
                  <a:gd name="T75" fmla="*/ 74 h 372"/>
                  <a:gd name="T76" fmla="*/ 88 w 178"/>
                  <a:gd name="T77" fmla="*/ 74 h 372"/>
                  <a:gd name="T78" fmla="*/ 98 w 178"/>
                  <a:gd name="T79" fmla="*/ 139 h 372"/>
                  <a:gd name="T80" fmla="*/ 88 w 178"/>
                  <a:gd name="T81" fmla="*/ 153 h 372"/>
                  <a:gd name="T82" fmla="*/ 88 w 178"/>
                  <a:gd name="T83" fmla="*/ 153 h 372"/>
                  <a:gd name="T84" fmla="*/ 88 w 178"/>
                  <a:gd name="T85" fmla="*/ 15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372">
                    <a:moveTo>
                      <a:pt x="174" y="15"/>
                    </a:moveTo>
                    <a:cubicBezTo>
                      <a:pt x="173" y="6"/>
                      <a:pt x="165" y="0"/>
                      <a:pt x="156" y="2"/>
                    </a:cubicBezTo>
                    <a:cubicBezTo>
                      <a:pt x="147" y="3"/>
                      <a:pt x="141" y="11"/>
                      <a:pt x="143" y="19"/>
                    </a:cubicBezTo>
                    <a:cubicBezTo>
                      <a:pt x="145" y="34"/>
                      <a:pt x="122" y="63"/>
                      <a:pt x="112" y="68"/>
                    </a:cubicBezTo>
                    <a:cubicBezTo>
                      <a:pt x="107" y="65"/>
                      <a:pt x="103" y="63"/>
                      <a:pt x="98" y="62"/>
                    </a:cubicBezTo>
                    <a:cubicBezTo>
                      <a:pt x="88" y="72"/>
                      <a:pt x="88" y="72"/>
                      <a:pt x="88" y="72"/>
                    </a:cubicBezTo>
                    <a:cubicBezTo>
                      <a:pt x="78" y="62"/>
                      <a:pt x="78" y="62"/>
                      <a:pt x="78" y="62"/>
                    </a:cubicBezTo>
                    <a:cubicBezTo>
                      <a:pt x="78" y="62"/>
                      <a:pt x="78" y="62"/>
                      <a:pt x="78" y="62"/>
                    </a:cubicBezTo>
                    <a:cubicBezTo>
                      <a:pt x="74" y="63"/>
                      <a:pt x="69" y="65"/>
                      <a:pt x="65" y="67"/>
                    </a:cubicBezTo>
                    <a:cubicBezTo>
                      <a:pt x="55" y="61"/>
                      <a:pt x="33" y="34"/>
                      <a:pt x="35" y="19"/>
                    </a:cubicBezTo>
                    <a:cubicBezTo>
                      <a:pt x="36" y="11"/>
                      <a:pt x="30" y="3"/>
                      <a:pt x="22" y="2"/>
                    </a:cubicBezTo>
                    <a:cubicBezTo>
                      <a:pt x="13" y="0"/>
                      <a:pt x="5" y="6"/>
                      <a:pt x="4" y="15"/>
                    </a:cubicBezTo>
                    <a:cubicBezTo>
                      <a:pt x="0" y="43"/>
                      <a:pt x="26" y="79"/>
                      <a:pt x="47" y="93"/>
                    </a:cubicBezTo>
                    <a:cubicBezTo>
                      <a:pt x="46" y="94"/>
                      <a:pt x="46" y="96"/>
                      <a:pt x="46" y="97"/>
                    </a:cubicBezTo>
                    <a:cubicBezTo>
                      <a:pt x="46" y="187"/>
                      <a:pt x="46" y="187"/>
                      <a:pt x="46" y="187"/>
                    </a:cubicBezTo>
                    <a:cubicBezTo>
                      <a:pt x="46" y="192"/>
                      <a:pt x="47" y="196"/>
                      <a:pt x="49" y="199"/>
                    </a:cubicBezTo>
                    <a:cubicBezTo>
                      <a:pt x="48" y="200"/>
                      <a:pt x="48" y="201"/>
                      <a:pt x="48" y="202"/>
                    </a:cubicBezTo>
                    <a:cubicBezTo>
                      <a:pt x="48" y="353"/>
                      <a:pt x="48" y="353"/>
                      <a:pt x="48" y="353"/>
                    </a:cubicBezTo>
                    <a:cubicBezTo>
                      <a:pt x="48" y="364"/>
                      <a:pt x="57" y="372"/>
                      <a:pt x="67" y="372"/>
                    </a:cubicBezTo>
                    <a:cubicBezTo>
                      <a:pt x="77" y="372"/>
                      <a:pt x="86" y="364"/>
                      <a:pt x="86" y="353"/>
                    </a:cubicBezTo>
                    <a:cubicBezTo>
                      <a:pt x="86" y="223"/>
                      <a:pt x="86" y="223"/>
                      <a:pt x="86" y="223"/>
                    </a:cubicBezTo>
                    <a:cubicBezTo>
                      <a:pt x="86" y="223"/>
                      <a:pt x="87" y="223"/>
                      <a:pt x="88" y="223"/>
                    </a:cubicBezTo>
                    <a:cubicBezTo>
                      <a:pt x="88" y="223"/>
                      <a:pt x="88" y="223"/>
                      <a:pt x="88" y="223"/>
                    </a:cubicBezTo>
                    <a:cubicBezTo>
                      <a:pt x="88" y="353"/>
                      <a:pt x="88" y="353"/>
                      <a:pt x="88" y="353"/>
                    </a:cubicBezTo>
                    <a:cubicBezTo>
                      <a:pt x="88" y="364"/>
                      <a:pt x="97" y="372"/>
                      <a:pt x="107" y="372"/>
                    </a:cubicBezTo>
                    <a:cubicBezTo>
                      <a:pt x="117" y="372"/>
                      <a:pt x="126" y="364"/>
                      <a:pt x="126" y="353"/>
                    </a:cubicBezTo>
                    <a:cubicBezTo>
                      <a:pt x="126" y="203"/>
                      <a:pt x="126" y="203"/>
                      <a:pt x="126" y="203"/>
                    </a:cubicBezTo>
                    <a:cubicBezTo>
                      <a:pt x="128" y="198"/>
                      <a:pt x="130" y="193"/>
                      <a:pt x="130" y="187"/>
                    </a:cubicBezTo>
                    <a:cubicBezTo>
                      <a:pt x="130" y="97"/>
                      <a:pt x="130" y="97"/>
                      <a:pt x="130" y="97"/>
                    </a:cubicBezTo>
                    <a:cubicBezTo>
                      <a:pt x="130" y="96"/>
                      <a:pt x="130" y="95"/>
                      <a:pt x="129" y="94"/>
                    </a:cubicBezTo>
                    <a:cubicBezTo>
                      <a:pt x="130" y="93"/>
                      <a:pt x="130" y="93"/>
                      <a:pt x="131" y="93"/>
                    </a:cubicBezTo>
                    <a:cubicBezTo>
                      <a:pt x="152" y="79"/>
                      <a:pt x="178" y="43"/>
                      <a:pt x="174" y="15"/>
                    </a:cubicBezTo>
                    <a:close/>
                    <a:moveTo>
                      <a:pt x="88" y="153"/>
                    </a:moveTo>
                    <a:cubicBezTo>
                      <a:pt x="88" y="153"/>
                      <a:pt x="88" y="153"/>
                      <a:pt x="88" y="153"/>
                    </a:cubicBezTo>
                    <a:cubicBezTo>
                      <a:pt x="78" y="139"/>
                      <a:pt x="78" y="139"/>
                      <a:pt x="78" y="139"/>
                    </a:cubicBezTo>
                    <a:cubicBezTo>
                      <a:pt x="86" y="88"/>
                      <a:pt x="86" y="88"/>
                      <a:pt x="86" y="88"/>
                    </a:cubicBezTo>
                    <a:cubicBezTo>
                      <a:pt x="86" y="86"/>
                      <a:pt x="87" y="84"/>
                      <a:pt x="87" y="82"/>
                    </a:cubicBezTo>
                    <a:cubicBezTo>
                      <a:pt x="88" y="74"/>
                      <a:pt x="88" y="74"/>
                      <a:pt x="88" y="74"/>
                    </a:cubicBezTo>
                    <a:cubicBezTo>
                      <a:pt x="88" y="74"/>
                      <a:pt x="88" y="74"/>
                      <a:pt x="88" y="74"/>
                    </a:cubicBezTo>
                    <a:cubicBezTo>
                      <a:pt x="98" y="139"/>
                      <a:pt x="98" y="139"/>
                      <a:pt x="98" y="139"/>
                    </a:cubicBezTo>
                    <a:lnTo>
                      <a:pt x="88" y="153"/>
                    </a:lnTo>
                    <a:close/>
                    <a:moveTo>
                      <a:pt x="88" y="153"/>
                    </a:moveTo>
                    <a:cubicBezTo>
                      <a:pt x="88" y="153"/>
                      <a:pt x="88" y="153"/>
                      <a:pt x="88" y="153"/>
                    </a:cubicBezTo>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latin typeface="微软雅黑" charset="-122"/>
                  <a:ea typeface="微软雅黑" charset="-122"/>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5862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应对勤奋但低效率型员工的办法</a:t>
            </a:r>
          </a:p>
        </p:txBody>
      </p:sp>
      <p:sp>
        <p:nvSpPr>
          <p:cNvPr id="2" name="Rectangle 5"/>
          <p:cNvSpPr/>
          <p:nvPr/>
        </p:nvSpPr>
        <p:spPr>
          <a:xfrm>
            <a:off x="3" y="2612220"/>
            <a:ext cx="5042511" cy="2211405"/>
          </a:xfrm>
          <a:prstGeom prst="rect">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prstClr val="white"/>
              </a:solidFill>
              <a:latin typeface="微软雅黑" charset="-122"/>
              <a:ea typeface="微软雅黑" charset="-122"/>
            </a:endParaRPr>
          </a:p>
        </p:txBody>
      </p:sp>
      <p:sp>
        <p:nvSpPr>
          <p:cNvPr id="13" name="Text Placeholder 6"/>
          <p:cNvSpPr txBox="1"/>
          <p:nvPr/>
        </p:nvSpPr>
        <p:spPr>
          <a:xfrm>
            <a:off x="1243995" y="3468893"/>
            <a:ext cx="2427091" cy="603377"/>
          </a:xfrm>
          <a:prstGeom prst="rect">
            <a:avLst/>
          </a:prstGeom>
        </p:spPr>
        <p:txBody>
          <a:bodyPr>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lgn="r">
              <a:lnSpc>
                <a:spcPct val="120000"/>
              </a:lnSpc>
              <a:spcBef>
                <a:spcPts val="0"/>
              </a:spcBef>
              <a:buNone/>
              <a:defRPr/>
            </a:pPr>
            <a:r>
              <a:rPr lang="zh-CN" altLang="en-US" sz="2400" dirty="0">
                <a:solidFill>
                  <a:prstClr val="white"/>
                </a:solidFill>
                <a:latin typeface="微软雅黑" charset="-122"/>
                <a:ea typeface="微软雅黑" charset="-122"/>
              </a:rPr>
              <a:t>勤奋但低效率</a:t>
            </a:r>
            <a:endParaRPr sz="2400" dirty="0">
              <a:solidFill>
                <a:prstClr val="white"/>
              </a:solidFill>
              <a:latin typeface="微软雅黑" charset="-122"/>
              <a:ea typeface="微软雅黑" charset="-122"/>
            </a:endParaRPr>
          </a:p>
        </p:txBody>
      </p:sp>
      <p:pic>
        <p:nvPicPr>
          <p:cNvPr id="14" name="图片占位符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Effect>
                      <a14:saturation sat="0"/>
                    </a14:imgEffect>
                  </a14:imgLayer>
                </a14:imgProps>
              </a:ext>
              <a:ext uri="{28A0092B-C50C-407E-A947-70E740481C1C}">
                <a14:useLocalDpi xmlns:a14="http://schemas.microsoft.com/office/drawing/2010/main" val="0"/>
              </a:ext>
            </a:extLst>
          </a:blip>
          <a:srcRect l="13623" r="13623"/>
          <a:stretch>
            <a:fillRect/>
          </a:stretch>
        </p:blipFill>
        <p:spPr>
          <a:xfrm>
            <a:off x="4493420" y="2077941"/>
            <a:ext cx="3200400" cy="3200400"/>
          </a:xfrm>
          <a:prstGeom prst="ellipse">
            <a:avLst/>
          </a:prstGeom>
          <a:ln w="76200">
            <a:solidFill>
              <a:srgbClr val="4756A4"/>
            </a:solidFill>
          </a:ln>
        </p:spPr>
      </p:pic>
      <p:sp>
        <p:nvSpPr>
          <p:cNvPr id="25" name="文本框 24"/>
          <p:cNvSpPr txBox="1">
            <a:spLocks noChangeArrowheads="1"/>
          </p:cNvSpPr>
          <p:nvPr/>
        </p:nvSpPr>
        <p:spPr bwMode="auto">
          <a:xfrm>
            <a:off x="8285480" y="1939881"/>
            <a:ext cx="317246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300"/>
              </a:lnSpc>
            </a:pPr>
            <a:r>
              <a:rPr lang="zh-CN" altLang="en-US" sz="1400" b="1" dirty="0">
                <a:solidFill>
                  <a:schemeClr val="tx1">
                    <a:lumMod val="75000"/>
                    <a:lumOff val="25000"/>
                  </a:schemeClr>
                </a:solidFill>
                <a:latin typeface="微软雅黑" charset="-122"/>
                <a:ea typeface="微软雅黑" charset="-122"/>
                <a:sym typeface="Arial" charset="0"/>
              </a:rPr>
              <a:t>优点</a:t>
            </a:r>
            <a:endParaRPr lang="en-US" altLang="zh-CN" sz="1400" b="1" dirty="0">
              <a:solidFill>
                <a:schemeClr val="tx1">
                  <a:lumMod val="75000"/>
                  <a:lumOff val="25000"/>
                </a:schemeClr>
              </a:solidFill>
              <a:latin typeface="微软雅黑" charset="-122"/>
              <a:ea typeface="微软雅黑" charset="-122"/>
              <a:sym typeface="Arial" charset="0"/>
            </a:endParaRPr>
          </a:p>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热爱工作</a:t>
            </a:r>
            <a:endParaRPr lang="en-US" altLang="zh-CN" sz="1300" b="1" dirty="0">
              <a:solidFill>
                <a:schemeClr val="tx1">
                  <a:lumMod val="75000"/>
                  <a:lumOff val="25000"/>
                </a:schemeClr>
              </a:solidFill>
              <a:latin typeface="微软雅黑" charset="-122"/>
              <a:ea typeface="微软雅黑" charset="-122"/>
              <a:sym typeface="Arial" charset="0"/>
            </a:endParaRPr>
          </a:p>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不搬弄是非，不爱出风头</a:t>
            </a:r>
          </a:p>
        </p:txBody>
      </p:sp>
      <p:sp>
        <p:nvSpPr>
          <p:cNvPr id="45" name="文本框 44"/>
          <p:cNvSpPr txBox="1">
            <a:spLocks noChangeArrowheads="1"/>
          </p:cNvSpPr>
          <p:nvPr/>
        </p:nvSpPr>
        <p:spPr bwMode="auto">
          <a:xfrm>
            <a:off x="8296115" y="3679854"/>
            <a:ext cx="317246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讲给他听</a:t>
            </a:r>
            <a:endParaRPr lang="en-US" altLang="zh-CN" sz="1300" b="1" dirty="0">
              <a:solidFill>
                <a:schemeClr val="tx1">
                  <a:lumMod val="75000"/>
                  <a:lumOff val="25000"/>
                </a:schemeClr>
              </a:solidFill>
              <a:latin typeface="微软雅黑" charset="-122"/>
              <a:ea typeface="微软雅黑" charset="-122"/>
              <a:sym typeface="Arial" charset="0"/>
            </a:endParaRPr>
          </a:p>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做给他看</a:t>
            </a:r>
            <a:endParaRPr lang="en-US" altLang="zh-CN" sz="1300" b="1" dirty="0">
              <a:solidFill>
                <a:schemeClr val="tx1">
                  <a:lumMod val="75000"/>
                  <a:lumOff val="25000"/>
                </a:schemeClr>
              </a:solidFill>
              <a:latin typeface="微软雅黑" charset="-122"/>
              <a:ea typeface="微软雅黑" charset="-122"/>
              <a:sym typeface="Arial" charset="0"/>
            </a:endParaRPr>
          </a:p>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让他试做</a:t>
            </a:r>
            <a:endParaRPr lang="en-US" altLang="zh-CN" sz="1300" b="1" dirty="0">
              <a:solidFill>
                <a:schemeClr val="tx1">
                  <a:lumMod val="75000"/>
                  <a:lumOff val="25000"/>
                </a:schemeClr>
              </a:solidFill>
              <a:latin typeface="微软雅黑" charset="-122"/>
              <a:ea typeface="微软雅黑" charset="-122"/>
              <a:sym typeface="Arial" charset="0"/>
            </a:endParaRPr>
          </a:p>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帮他确认</a:t>
            </a:r>
            <a:endParaRPr lang="en-US" altLang="zh-CN" sz="1300" b="1" dirty="0">
              <a:solidFill>
                <a:schemeClr val="tx1">
                  <a:lumMod val="75000"/>
                  <a:lumOff val="25000"/>
                </a:schemeClr>
              </a:solidFill>
              <a:latin typeface="微软雅黑" charset="-122"/>
              <a:ea typeface="微软雅黑" charset="-122"/>
              <a:sym typeface="Arial" charset="0"/>
            </a:endParaRPr>
          </a:p>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给他表扬</a:t>
            </a:r>
            <a:endParaRPr lang="en-US" altLang="zh-CN" sz="1300" b="1" dirty="0">
              <a:solidFill>
                <a:schemeClr val="tx1">
                  <a:lumMod val="75000"/>
                  <a:lumOff val="25000"/>
                </a:schemeClr>
              </a:solidFill>
              <a:latin typeface="微软雅黑" charset="-122"/>
              <a:ea typeface="微软雅黑" charset="-122"/>
              <a:sym typeface="Arial" charset="0"/>
            </a:endParaRPr>
          </a:p>
          <a:p>
            <a:pPr>
              <a:lnSpc>
                <a:spcPts val="2300"/>
              </a:lnSpc>
            </a:pPr>
            <a:r>
              <a:rPr lang="zh-CN" altLang="en-US" sz="1300" b="1" dirty="0">
                <a:solidFill>
                  <a:schemeClr val="tx1">
                    <a:lumMod val="75000"/>
                    <a:lumOff val="25000"/>
                  </a:schemeClr>
                </a:solidFill>
                <a:latin typeface="微软雅黑" charset="-122"/>
                <a:ea typeface="微软雅黑" charset="-122"/>
                <a:sym typeface="Arial" charset="0"/>
              </a:rPr>
              <a:t>分清情况区别对待</a:t>
            </a:r>
          </a:p>
        </p:txBody>
      </p:sp>
      <p:sp>
        <p:nvSpPr>
          <p:cNvPr id="4" name="椭圆 3"/>
          <p:cNvSpPr/>
          <p:nvPr/>
        </p:nvSpPr>
        <p:spPr>
          <a:xfrm>
            <a:off x="6891151" y="2264590"/>
            <a:ext cx="1175657" cy="1175657"/>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6891151" y="3826254"/>
            <a:ext cx="1175657" cy="1175657"/>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176652" y="2590808"/>
            <a:ext cx="599440" cy="521970"/>
          </a:xfrm>
          <a:prstGeom prst="rect">
            <a:avLst/>
          </a:prstGeom>
          <a:noFill/>
        </p:spPr>
        <p:txBody>
          <a:bodyPr wrap="none" rtlCol="0">
            <a:spAutoFit/>
          </a:bodyPr>
          <a:lstStyle/>
          <a:p>
            <a:r>
              <a:rPr lang="en-US" altLang="zh-CN" sz="2800">
                <a:solidFill>
                  <a:schemeClr val="bg1"/>
                </a:solidFill>
                <a:latin typeface="微软雅黑" charset="-122"/>
                <a:ea typeface="微软雅黑" charset="-122"/>
              </a:rPr>
              <a:t>01</a:t>
            </a:r>
            <a:endParaRPr lang="zh-CN" altLang="en-US" sz="2800">
              <a:solidFill>
                <a:schemeClr val="bg1"/>
              </a:solidFill>
              <a:latin typeface="微软雅黑" charset="-122"/>
              <a:ea typeface="微软雅黑" charset="-122"/>
            </a:endParaRPr>
          </a:p>
        </p:txBody>
      </p:sp>
      <p:sp>
        <p:nvSpPr>
          <p:cNvPr id="49" name="文本框 48"/>
          <p:cNvSpPr txBox="1"/>
          <p:nvPr/>
        </p:nvSpPr>
        <p:spPr>
          <a:xfrm>
            <a:off x="7176652" y="4152472"/>
            <a:ext cx="599440" cy="521970"/>
          </a:xfrm>
          <a:prstGeom prst="rect">
            <a:avLst/>
          </a:prstGeom>
          <a:noFill/>
        </p:spPr>
        <p:txBody>
          <a:bodyPr wrap="none" rtlCol="0">
            <a:spAutoFit/>
          </a:bodyPr>
          <a:lstStyle/>
          <a:p>
            <a:r>
              <a:rPr lang="en-US" altLang="zh-CN" sz="2800">
                <a:solidFill>
                  <a:schemeClr val="bg1"/>
                </a:solidFill>
                <a:latin typeface="微软雅黑" charset="-122"/>
                <a:ea typeface="微软雅黑" charset="-122"/>
              </a:rPr>
              <a:t>02</a:t>
            </a:r>
            <a:endParaRPr lang="zh-CN" altLang="en-US" sz="2800">
              <a:solidFill>
                <a:schemeClr val="bg1"/>
              </a:solidFill>
              <a:latin typeface="微软雅黑" charset="-122"/>
              <a:ea typeface="微软雅黑"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3" grpId="0"/>
      <p:bldP spid="25" grpId="0"/>
      <p:bldP spid="45" grpId="0"/>
      <p:bldP spid="4" grpId="0" bldLvl="0" animBg="1"/>
      <p:bldP spid="3" grpId="0" bldLvl="0" animBg="1"/>
      <p:bldP spid="5" grpId="0"/>
      <p:bldP spid="4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2" cstate="print"/>
          <a:stretch>
            <a:fillRect/>
          </a:stretch>
        </p:blipFill>
        <p:spPr>
          <a:xfrm>
            <a:off x="0" y="5080"/>
            <a:ext cx="12193905" cy="6870700"/>
          </a:xfrm>
          <a:prstGeom prst="rect">
            <a:avLst/>
          </a:prstGeom>
        </p:spPr>
      </p:pic>
      <p:sp>
        <p:nvSpPr>
          <p:cNvPr id="20" name="文本框 19"/>
          <p:cNvSpPr txBox="1"/>
          <p:nvPr/>
        </p:nvSpPr>
        <p:spPr>
          <a:xfrm>
            <a:off x="1387442" y="1689707"/>
            <a:ext cx="5653684" cy="163004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0" b="1" i="0" u="none" strike="noStrike" kern="1200" cap="none" spc="0" normalizeH="0" baseline="0" noProof="0" dirty="0">
                <a:ln>
                  <a:noFill/>
                </a:ln>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uLnTx/>
                <a:uFillTx/>
                <a:latin typeface="微软雅黑" charset="-122"/>
                <a:ea typeface="微软雅黑" charset="-122"/>
                <a:cs typeface="+mn-cs"/>
              </a:rPr>
              <a:t>谢谢聆听</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500" autoRev="1" fill="hold">
                                          <p:stCondLst>
                                            <p:cond delay="0"/>
                                          </p:stCondLst>
                                        </p:cTn>
                                        <p:tgtEl>
                                          <p:spTgt spid="20"/>
                                        </p:tgtEl>
                                        <p:attrNameLst>
                                          <p:attrName>ppt_w</p:attrName>
                                        </p:attrNameLst>
                                      </p:cBhvr>
                                    </p:anim>
                                    <p:anim by="(#ppt_w*0.50)" calcmode="lin" valueType="num">
                                      <p:cBhvr>
                                        <p:cTn id="8" dur="500" decel="50000" autoRev="1" fill="hold">
                                          <p:stCondLst>
                                            <p:cond delay="0"/>
                                          </p:stCondLst>
                                        </p:cTn>
                                        <p:tgtEl>
                                          <p:spTgt spid="20"/>
                                        </p:tgtEl>
                                        <p:attrNameLst>
                                          <p:attrName>ppt_x</p:attrName>
                                        </p:attrNameLst>
                                      </p:cBhvr>
                                    </p:anim>
                                    <p:anim from="(-#ppt_h/2)" to="(#ppt_y)" calcmode="lin" valueType="num">
                                      <p:cBhvr>
                                        <p:cTn id="9" dur="1000" fill="hold">
                                          <p:stCondLst>
                                            <p:cond delay="0"/>
                                          </p:stCondLst>
                                        </p:cTn>
                                        <p:tgtEl>
                                          <p:spTgt spid="20"/>
                                        </p:tgtEl>
                                        <p:attrNameLst>
                                          <p:attrName>ppt_y</p:attrName>
                                        </p:attrNameLst>
                                      </p:cBhvr>
                                    </p:anim>
                                    <p:animRot by="21600000">
                                      <p:cBhvr>
                                        <p:cTn id="10" dur="10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734cdf2056edc0eed750be4e20441a2"/>
          <p:cNvPicPr>
            <a:picLocks noChangeAspect="1"/>
          </p:cNvPicPr>
          <p:nvPr/>
        </p:nvPicPr>
        <p:blipFill>
          <a:blip r:embed="rId2" cstate="print"/>
          <a:stretch>
            <a:fillRect/>
          </a:stretch>
        </p:blipFill>
        <p:spPr>
          <a:xfrm flipH="1">
            <a:off x="6465570" y="-33655"/>
            <a:ext cx="5733415" cy="6869430"/>
          </a:xfrm>
          <a:prstGeom prst="rect">
            <a:avLst/>
          </a:prstGeom>
        </p:spPr>
      </p:pic>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46863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结果型员工的特征及需求</a:t>
            </a:r>
            <a:endParaRPr lang="en-US" altLang="zh-CN"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a:p>
            <a:pPr defTabSz="671830" fontAlgn="base">
              <a:spcBef>
                <a:spcPct val="0"/>
              </a:spcBef>
              <a:spcAft>
                <a:spcPct val="0"/>
              </a:spcAft>
            </a:pPr>
            <a:endPar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endParaRPr>
          </a:p>
        </p:txBody>
      </p:sp>
      <p:sp>
        <p:nvSpPr>
          <p:cNvPr id="48" name="矩形 47"/>
          <p:cNvSpPr/>
          <p:nvPr/>
        </p:nvSpPr>
        <p:spPr>
          <a:xfrm>
            <a:off x="10643291" y="434637"/>
            <a:ext cx="999490" cy="508000"/>
          </a:xfrm>
          <a:prstGeom prst="rect">
            <a:avLst/>
          </a:prstGeom>
        </p:spPr>
        <p:txBody>
          <a:bodyPr wrap="none">
            <a:spAutoFit/>
          </a:bodyPr>
          <a:lstStyle/>
          <a:p>
            <a:pPr>
              <a:defRPr/>
            </a:pP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l</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r>
              <a:rPr lang="en-US"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g</a:t>
            </a:r>
            <a:r>
              <a:rPr lang="id-ID" altLang="zh-CN" sz="271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latin typeface="Bauhaus 93" pitchFamily="18" charset="0"/>
              </a:rPr>
              <a:t>O</a:t>
            </a:r>
          </a:p>
        </p:txBody>
      </p:sp>
      <p:grpSp>
        <p:nvGrpSpPr>
          <p:cNvPr id="2" name="组合 2"/>
          <p:cNvGrpSpPr/>
          <p:nvPr/>
        </p:nvGrpSpPr>
        <p:grpSpPr>
          <a:xfrm>
            <a:off x="624839" y="2046051"/>
            <a:ext cx="6152480" cy="523220"/>
            <a:chOff x="5435732" y="1570245"/>
            <a:chExt cx="5224410" cy="468675"/>
          </a:xfrm>
        </p:grpSpPr>
        <p:grpSp>
          <p:nvGrpSpPr>
            <p:cNvPr id="3" name="组合 3"/>
            <p:cNvGrpSpPr/>
            <p:nvPr/>
          </p:nvGrpSpPr>
          <p:grpSpPr>
            <a:xfrm>
              <a:off x="5435732" y="1578011"/>
              <a:ext cx="422357" cy="422357"/>
              <a:chOff x="503238" y="1734936"/>
              <a:chExt cx="612620" cy="612620"/>
            </a:xfrm>
          </p:grpSpPr>
          <p:sp>
            <p:nvSpPr>
              <p:cNvPr id="6" name="椭圆 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4" name="组合 6"/>
              <p:cNvGrpSpPr/>
              <p:nvPr/>
            </p:nvGrpSpPr>
            <p:grpSpPr>
              <a:xfrm>
                <a:off x="650052" y="1881750"/>
                <a:ext cx="318993" cy="318993"/>
                <a:chOff x="13405333" y="-598488"/>
                <a:chExt cx="479425" cy="479425"/>
              </a:xfrm>
              <a:solidFill>
                <a:schemeClr val="bg1"/>
              </a:solidFill>
            </p:grpSpPr>
            <p:sp>
              <p:nvSpPr>
                <p:cNvPr id="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19"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0"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1"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22" name="矩形 21"/>
            <p:cNvSpPr/>
            <p:nvPr/>
          </p:nvSpPr>
          <p:spPr>
            <a:xfrm>
              <a:off x="5862500" y="1570245"/>
              <a:ext cx="4797642" cy="468675"/>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有明确的目标和追求，精力充沛，身体语言丰富，动作迅速而有力，通常走路速度和说话速度较快</a:t>
              </a:r>
              <a:endParaRPr lang="en-US" altLang="zh-CN" sz="1400" b="1" dirty="0">
                <a:solidFill>
                  <a:schemeClr val="tx1">
                    <a:lumMod val="75000"/>
                    <a:lumOff val="25000"/>
                  </a:schemeClr>
                </a:solidFill>
                <a:latin typeface="微软雅黑" charset="-122"/>
                <a:ea typeface="微软雅黑" charset="-122"/>
              </a:endParaRPr>
            </a:p>
          </p:txBody>
        </p:sp>
      </p:grpSp>
      <p:grpSp>
        <p:nvGrpSpPr>
          <p:cNvPr id="7" name="组合 22"/>
          <p:cNvGrpSpPr/>
          <p:nvPr/>
        </p:nvGrpSpPr>
        <p:grpSpPr>
          <a:xfrm>
            <a:off x="624839" y="2829527"/>
            <a:ext cx="6077176" cy="523220"/>
            <a:chOff x="5435732" y="1570243"/>
            <a:chExt cx="5160466" cy="468674"/>
          </a:xfrm>
        </p:grpSpPr>
        <p:grpSp>
          <p:nvGrpSpPr>
            <p:cNvPr id="11" name="组合 23"/>
            <p:cNvGrpSpPr/>
            <p:nvPr/>
          </p:nvGrpSpPr>
          <p:grpSpPr>
            <a:xfrm>
              <a:off x="5435732" y="1578011"/>
              <a:ext cx="422357" cy="422357"/>
              <a:chOff x="503238" y="1734936"/>
              <a:chExt cx="612620" cy="612620"/>
            </a:xfrm>
          </p:grpSpPr>
          <p:sp>
            <p:nvSpPr>
              <p:cNvPr id="25" name="椭圆 24"/>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3" name="组合 25"/>
              <p:cNvGrpSpPr/>
              <p:nvPr/>
            </p:nvGrpSpPr>
            <p:grpSpPr>
              <a:xfrm>
                <a:off x="650052" y="1881750"/>
                <a:ext cx="318993" cy="318993"/>
                <a:chOff x="13405333" y="-598488"/>
                <a:chExt cx="479425" cy="479425"/>
              </a:xfrm>
              <a:solidFill>
                <a:schemeClr val="bg1"/>
              </a:solidFill>
            </p:grpSpPr>
            <p:sp>
              <p:nvSpPr>
                <p:cNvPr id="2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2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0"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1"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2"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33" name="矩形 32"/>
            <p:cNvSpPr/>
            <p:nvPr/>
          </p:nvSpPr>
          <p:spPr>
            <a:xfrm>
              <a:off x="5862501" y="1570243"/>
              <a:ext cx="4733697" cy="468674"/>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喜欢发号施令，当机立断，不能容忍错误，不在意他人的情绪和建议，也不表露自己的情绪</a:t>
              </a:r>
              <a:endParaRPr lang="en-US" altLang="zh-CN" sz="1400" b="1" dirty="0">
                <a:solidFill>
                  <a:schemeClr val="tx1">
                    <a:lumMod val="75000"/>
                    <a:lumOff val="25000"/>
                  </a:schemeClr>
                </a:solidFill>
                <a:latin typeface="微软雅黑" charset="-122"/>
                <a:ea typeface="微软雅黑" charset="-122"/>
              </a:endParaRPr>
            </a:p>
          </p:txBody>
        </p:sp>
      </p:grpSp>
      <p:grpSp>
        <p:nvGrpSpPr>
          <p:cNvPr id="14" name="组合 33"/>
          <p:cNvGrpSpPr/>
          <p:nvPr/>
        </p:nvGrpSpPr>
        <p:grpSpPr>
          <a:xfrm>
            <a:off x="635597" y="3598774"/>
            <a:ext cx="6658090" cy="471512"/>
            <a:chOff x="5435732" y="1578011"/>
            <a:chExt cx="5653751" cy="422357"/>
          </a:xfrm>
        </p:grpSpPr>
        <p:grpSp>
          <p:nvGrpSpPr>
            <p:cNvPr id="15" name="组合 34"/>
            <p:cNvGrpSpPr/>
            <p:nvPr/>
          </p:nvGrpSpPr>
          <p:grpSpPr>
            <a:xfrm>
              <a:off x="5435732" y="1578011"/>
              <a:ext cx="422357" cy="422357"/>
              <a:chOff x="503238" y="1734936"/>
              <a:chExt cx="612620" cy="612620"/>
            </a:xfrm>
          </p:grpSpPr>
          <p:sp>
            <p:nvSpPr>
              <p:cNvPr id="36" name="椭圆 35"/>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16" name="组合 36"/>
              <p:cNvGrpSpPr/>
              <p:nvPr/>
            </p:nvGrpSpPr>
            <p:grpSpPr>
              <a:xfrm>
                <a:off x="650052" y="1881750"/>
                <a:ext cx="318993" cy="318993"/>
                <a:chOff x="13405333" y="-598488"/>
                <a:chExt cx="479425" cy="479425"/>
              </a:xfrm>
              <a:solidFill>
                <a:schemeClr val="bg1"/>
              </a:solidFill>
            </p:grpSpPr>
            <p:sp>
              <p:nvSpPr>
                <p:cNvPr id="38"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39"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0"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1"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2"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43"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44" name="矩形 43"/>
            <p:cNvSpPr/>
            <p:nvPr/>
          </p:nvSpPr>
          <p:spPr>
            <a:xfrm>
              <a:off x="5862502" y="1666734"/>
              <a:ext cx="52269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最讲究实际，是决策者，冒险家，喜欢控制局面，是个有目的的听众</a:t>
              </a:r>
              <a:endParaRPr lang="en-US" altLang="zh-CN" sz="1400" b="1" dirty="0">
                <a:solidFill>
                  <a:schemeClr val="tx1">
                    <a:lumMod val="75000"/>
                    <a:lumOff val="25000"/>
                  </a:schemeClr>
                </a:solidFill>
                <a:latin typeface="微软雅黑" charset="-122"/>
                <a:ea typeface="微软雅黑" charset="-122"/>
              </a:endParaRPr>
            </a:p>
          </p:txBody>
        </p:sp>
      </p:grpSp>
      <p:grpSp>
        <p:nvGrpSpPr>
          <p:cNvPr id="17" name="组合 44"/>
          <p:cNvGrpSpPr/>
          <p:nvPr/>
        </p:nvGrpSpPr>
        <p:grpSpPr>
          <a:xfrm>
            <a:off x="635597" y="4393005"/>
            <a:ext cx="6270814" cy="471512"/>
            <a:chOff x="5435732" y="1578011"/>
            <a:chExt cx="5324894" cy="422357"/>
          </a:xfrm>
        </p:grpSpPr>
        <p:grpSp>
          <p:nvGrpSpPr>
            <p:cNvPr id="18" name="组合 1"/>
            <p:cNvGrpSpPr/>
            <p:nvPr/>
          </p:nvGrpSpPr>
          <p:grpSpPr>
            <a:xfrm>
              <a:off x="5435732" y="1578011"/>
              <a:ext cx="422357" cy="422357"/>
              <a:chOff x="503238" y="1734936"/>
              <a:chExt cx="612620" cy="612620"/>
            </a:xfrm>
          </p:grpSpPr>
          <p:sp>
            <p:nvSpPr>
              <p:cNvPr id="10" name="椭圆 9"/>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23" name="组合 10"/>
              <p:cNvGrpSpPr/>
              <p:nvPr/>
            </p:nvGrpSpPr>
            <p:grpSpPr>
              <a:xfrm>
                <a:off x="650052" y="1881750"/>
                <a:ext cx="318993" cy="318993"/>
                <a:chOff x="13405333" y="-598488"/>
                <a:chExt cx="479425" cy="479425"/>
              </a:xfrm>
              <a:solidFill>
                <a:schemeClr val="bg1"/>
              </a:solidFill>
            </p:grpSpPr>
            <p:sp>
              <p:nvSpPr>
                <p:cNvPr id="49"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0"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1"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4"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55"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57" name="矩形 56"/>
            <p:cNvSpPr/>
            <p:nvPr/>
          </p:nvSpPr>
          <p:spPr>
            <a:xfrm>
              <a:off x="5862501" y="1666734"/>
              <a:ext cx="4898125"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冷静独立而任性，以自我为中心，是个良好的时间管理者</a:t>
              </a:r>
              <a:endParaRPr lang="en-US" altLang="zh-CN" sz="1400" b="1" dirty="0">
                <a:solidFill>
                  <a:schemeClr val="tx1">
                    <a:lumMod val="75000"/>
                    <a:lumOff val="25000"/>
                  </a:schemeClr>
                </a:solidFill>
                <a:latin typeface="微软雅黑" charset="-122"/>
                <a:ea typeface="微软雅黑" charset="-122"/>
              </a:endParaRPr>
            </a:p>
          </p:txBody>
        </p:sp>
      </p:grpSp>
      <p:grpSp>
        <p:nvGrpSpPr>
          <p:cNvPr id="24" name="组合 57"/>
          <p:cNvGrpSpPr/>
          <p:nvPr/>
        </p:nvGrpSpPr>
        <p:grpSpPr>
          <a:xfrm>
            <a:off x="635597" y="5191601"/>
            <a:ext cx="5980358" cy="471512"/>
            <a:chOff x="5435732" y="1578011"/>
            <a:chExt cx="5078251" cy="422357"/>
          </a:xfrm>
        </p:grpSpPr>
        <p:grpSp>
          <p:nvGrpSpPr>
            <p:cNvPr id="26" name="组合 60"/>
            <p:cNvGrpSpPr/>
            <p:nvPr/>
          </p:nvGrpSpPr>
          <p:grpSpPr>
            <a:xfrm>
              <a:off x="5435732" y="1578011"/>
              <a:ext cx="422357" cy="422357"/>
              <a:chOff x="503238" y="1734936"/>
              <a:chExt cx="612620" cy="612620"/>
            </a:xfrm>
          </p:grpSpPr>
          <p:sp>
            <p:nvSpPr>
              <p:cNvPr id="62" name="椭圆 61"/>
              <p:cNvSpPr/>
              <p:nvPr/>
            </p:nvSpPr>
            <p:spPr>
              <a:xfrm>
                <a:off x="503238" y="1734936"/>
                <a:ext cx="612620" cy="612620"/>
              </a:xfrm>
              <a:prstGeom prst="ellipse">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微软雅黑" charset="-122"/>
                  <a:ea typeface="微软雅黑" charset="-122"/>
                </a:endParaRPr>
              </a:p>
            </p:txBody>
          </p:sp>
          <p:grpSp>
            <p:nvGrpSpPr>
              <p:cNvPr id="34" name="组合 62"/>
              <p:cNvGrpSpPr/>
              <p:nvPr/>
            </p:nvGrpSpPr>
            <p:grpSpPr>
              <a:xfrm>
                <a:off x="650052" y="1881750"/>
                <a:ext cx="318993" cy="318993"/>
                <a:chOff x="13405333" y="-598488"/>
                <a:chExt cx="479425" cy="479425"/>
              </a:xfrm>
              <a:solidFill>
                <a:schemeClr val="bg1"/>
              </a:solidFill>
            </p:grpSpPr>
            <p:sp>
              <p:nvSpPr>
                <p:cNvPr id="64"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5"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6"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7"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8"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sp>
              <p:nvSpPr>
                <p:cNvPr id="6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schemeClr val="tx1">
                        <a:lumMod val="75000"/>
                        <a:lumOff val="25000"/>
                      </a:schemeClr>
                    </a:solidFill>
                    <a:latin typeface="微软雅黑" charset="-122"/>
                    <a:ea typeface="微软雅黑" charset="-122"/>
                  </a:endParaRPr>
                </a:p>
              </p:txBody>
            </p:sp>
          </p:grpSp>
        </p:grpSp>
        <p:sp>
          <p:nvSpPr>
            <p:cNvPr id="70" name="矩形 69"/>
            <p:cNvSpPr/>
            <p:nvPr/>
          </p:nvSpPr>
          <p:spPr>
            <a:xfrm>
              <a:off x="5862502" y="1666734"/>
              <a:ext cx="4651481" cy="275691"/>
            </a:xfrm>
            <a:prstGeom prst="rect">
              <a:avLst/>
            </a:prstGeom>
          </p:spPr>
          <p:txBody>
            <a:bodyPr wrap="square" anchor="ctr">
              <a:spAutoFit/>
            </a:bodyPr>
            <a:lstStyle/>
            <a:p>
              <a:r>
                <a:rPr lang="zh-CN" altLang="en-US" sz="1400" b="1" dirty="0">
                  <a:solidFill>
                    <a:schemeClr val="tx1">
                      <a:lumMod val="75000"/>
                      <a:lumOff val="25000"/>
                    </a:schemeClr>
                  </a:solidFill>
                  <a:latin typeface="微软雅黑" charset="-122"/>
                  <a:ea typeface="微软雅黑" charset="-122"/>
                </a:rPr>
                <a:t>也关心他人，但其感情更多的是通过行动而不是语言表达出来</a:t>
              </a:r>
              <a:endParaRPr lang="en-US" altLang="zh-CN" sz="1400" b="1" dirty="0">
                <a:solidFill>
                  <a:schemeClr val="tx1">
                    <a:lumMod val="75000"/>
                    <a:lumOff val="25000"/>
                  </a:schemeClr>
                </a:solidFill>
                <a:latin typeface="微软雅黑" charset="-122"/>
                <a:ea typeface="微软雅黑" charset="-122"/>
              </a:endParaRPr>
            </a:p>
          </p:txBody>
        </p:sp>
      </p:grpSp>
      <p:sp>
        <p:nvSpPr>
          <p:cNvPr id="102" name="TextBox 101"/>
          <p:cNvSpPr txBox="1"/>
          <p:nvPr/>
        </p:nvSpPr>
        <p:spPr>
          <a:xfrm>
            <a:off x="882135" y="1226371"/>
            <a:ext cx="5056094" cy="338554"/>
          </a:xfrm>
          <a:prstGeom prst="rect">
            <a:avLst/>
          </a:prstGeom>
          <a:noFill/>
        </p:spPr>
        <p:txBody>
          <a:bodyPr wrap="square" rtlCol="0">
            <a:spAutoFit/>
          </a:bodyPr>
          <a:lstStyle/>
          <a:p>
            <a:r>
              <a:rPr lang="zh-CN" altLang="en-US" sz="16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结果型员工是一类处理问题当机立断的员工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等腰三角形 45"/>
          <p:cNvSpPr/>
          <p:nvPr/>
        </p:nvSpPr>
        <p:spPr>
          <a:xfrm rot="5400000">
            <a:off x="-157447" y="415720"/>
            <a:ext cx="487717" cy="243945"/>
          </a:xfrm>
          <a:prstGeom prst="triangle">
            <a:avLst>
              <a:gd name="adj" fmla="val 50000"/>
            </a:avLst>
          </a:pr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5" dirty="0"/>
          </a:p>
        </p:txBody>
      </p:sp>
      <p:sp>
        <p:nvSpPr>
          <p:cNvPr id="47" name="文本框 46"/>
          <p:cNvSpPr txBox="1">
            <a:spLocks noChangeArrowheads="1"/>
          </p:cNvSpPr>
          <p:nvPr/>
        </p:nvSpPr>
        <p:spPr bwMode="auto">
          <a:xfrm>
            <a:off x="208385" y="293829"/>
            <a:ext cx="3847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71830" fontAlgn="base">
              <a:spcBef>
                <a:spcPct val="0"/>
              </a:spcBef>
              <a:spcAft>
                <a:spcPct val="0"/>
              </a:spcAft>
            </a:pPr>
            <a:r>
              <a:rPr lang="zh-CN" altLang="en-US" sz="2400" dirty="0">
                <a:gradFill>
                  <a:gsLst>
                    <a:gs pos="1000">
                      <a:srgbClr val="EEA98B"/>
                    </a:gs>
                    <a:gs pos="13000">
                      <a:srgbClr val="CE626A"/>
                    </a:gs>
                    <a:gs pos="29000">
                      <a:srgbClr val="A43E6B"/>
                    </a:gs>
                    <a:gs pos="97000">
                      <a:srgbClr val="1B1D2D"/>
                    </a:gs>
                    <a:gs pos="65000">
                      <a:srgbClr val="4756A4"/>
                    </a:gs>
                    <a:gs pos="48000">
                      <a:srgbClr val="462D43"/>
                    </a:gs>
                  </a:gsLst>
                  <a:lin ang="10800000" scaled="0"/>
                </a:gradFill>
                <a:effectLst>
                  <a:outerShdw blurRad="38100" dist="38100" dir="2700000" algn="tl">
                    <a:srgbClr val="000000">
                      <a:alpha val="43137"/>
                    </a:srgbClr>
                  </a:outerShdw>
                </a:effectLst>
                <a:latin typeface="微软雅黑" charset="-122"/>
                <a:ea typeface="微软雅黑" charset="-122"/>
              </a:rPr>
              <a:t>结果型员工的主要需求</a:t>
            </a:r>
          </a:p>
        </p:txBody>
      </p:sp>
      <p:grpSp>
        <p:nvGrpSpPr>
          <p:cNvPr id="2" name="组合 28"/>
          <p:cNvGrpSpPr/>
          <p:nvPr/>
        </p:nvGrpSpPr>
        <p:grpSpPr>
          <a:xfrm>
            <a:off x="3762779" y="1662959"/>
            <a:ext cx="4236122" cy="3800972"/>
            <a:chOff x="2574275" y="1888877"/>
            <a:chExt cx="4236122" cy="3800972"/>
          </a:xfrm>
        </p:grpSpPr>
        <p:sp>
          <p:nvSpPr>
            <p:cNvPr id="5" name="Freeform 32"/>
            <p:cNvSpPr/>
            <p:nvPr/>
          </p:nvSpPr>
          <p:spPr bwMode="auto">
            <a:xfrm>
              <a:off x="2574275" y="2444414"/>
              <a:ext cx="2027771" cy="303475"/>
            </a:xfrm>
            <a:custGeom>
              <a:avLst/>
              <a:gdLst>
                <a:gd name="T0" fmla="*/ 683 w 683"/>
                <a:gd name="T1" fmla="*/ 42 h 102"/>
                <a:gd name="T2" fmla="*/ 128 w 683"/>
                <a:gd name="T3" fmla="*/ 42 h 102"/>
                <a:gd name="T4" fmla="*/ 94 w 683"/>
                <a:gd name="T5" fmla="*/ 23 h 102"/>
                <a:gd name="T6" fmla="*/ 50 w 683"/>
                <a:gd name="T7" fmla="*/ 1 h 102"/>
                <a:gd name="T8" fmla="*/ 1 w 683"/>
                <a:gd name="T9" fmla="*/ 49 h 102"/>
                <a:gd name="T10" fmla="*/ 52 w 683"/>
                <a:gd name="T11" fmla="*/ 102 h 102"/>
                <a:gd name="T12" fmla="*/ 93 w 683"/>
                <a:gd name="T13" fmla="*/ 81 h 102"/>
                <a:gd name="T14" fmla="*/ 128 w 683"/>
                <a:gd name="T15" fmla="*/ 62 h 102"/>
                <a:gd name="T16" fmla="*/ 683 w 683"/>
                <a:gd name="T17" fmla="*/ 62 h 102"/>
                <a:gd name="T18" fmla="*/ 683 w 683"/>
                <a:gd name="T19" fmla="*/ 4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683" y="42"/>
                  </a:moveTo>
                  <a:cubicBezTo>
                    <a:pt x="128" y="42"/>
                    <a:pt x="128" y="42"/>
                    <a:pt x="128" y="42"/>
                  </a:cubicBezTo>
                  <a:cubicBezTo>
                    <a:pt x="114" y="42"/>
                    <a:pt x="101" y="35"/>
                    <a:pt x="94" y="23"/>
                  </a:cubicBezTo>
                  <a:cubicBezTo>
                    <a:pt x="84" y="9"/>
                    <a:pt x="68" y="0"/>
                    <a:pt x="50" y="1"/>
                  </a:cubicBezTo>
                  <a:cubicBezTo>
                    <a:pt x="24" y="2"/>
                    <a:pt x="2" y="23"/>
                    <a:pt x="1" y="49"/>
                  </a:cubicBezTo>
                  <a:cubicBezTo>
                    <a:pt x="0" y="78"/>
                    <a:pt x="23" y="102"/>
                    <a:pt x="52" y="102"/>
                  </a:cubicBezTo>
                  <a:cubicBezTo>
                    <a:pt x="69" y="102"/>
                    <a:pt x="84" y="94"/>
                    <a:pt x="93" y="81"/>
                  </a:cubicBezTo>
                  <a:cubicBezTo>
                    <a:pt x="101" y="69"/>
                    <a:pt x="114" y="62"/>
                    <a:pt x="128" y="62"/>
                  </a:cubicBezTo>
                  <a:cubicBezTo>
                    <a:pt x="683" y="62"/>
                    <a:pt x="683" y="62"/>
                    <a:pt x="683" y="62"/>
                  </a:cubicBezTo>
                  <a:lnTo>
                    <a:pt x="683" y="42"/>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solidFill>
                <a:schemeClr val="accent1"/>
              </a:solid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6" name="Freeform 33"/>
            <p:cNvSpPr/>
            <p:nvPr/>
          </p:nvSpPr>
          <p:spPr bwMode="auto">
            <a:xfrm>
              <a:off x="2678359" y="2542228"/>
              <a:ext cx="109101" cy="110355"/>
            </a:xfrm>
            <a:custGeom>
              <a:avLst/>
              <a:gdLst>
                <a:gd name="T0" fmla="*/ 87 w 87"/>
                <a:gd name="T1" fmla="*/ 31 h 88"/>
                <a:gd name="T2" fmla="*/ 59 w 87"/>
                <a:gd name="T3" fmla="*/ 31 h 88"/>
                <a:gd name="T4" fmla="*/ 59 w 87"/>
                <a:gd name="T5" fmla="*/ 0 h 88"/>
                <a:gd name="T6" fmla="*/ 31 w 87"/>
                <a:gd name="T7" fmla="*/ 0 h 88"/>
                <a:gd name="T8" fmla="*/ 31 w 87"/>
                <a:gd name="T9" fmla="*/ 31 h 88"/>
                <a:gd name="T10" fmla="*/ 0 w 87"/>
                <a:gd name="T11" fmla="*/ 31 h 88"/>
                <a:gd name="T12" fmla="*/ 0 w 87"/>
                <a:gd name="T13" fmla="*/ 60 h 88"/>
                <a:gd name="T14" fmla="*/ 31 w 87"/>
                <a:gd name="T15" fmla="*/ 60 h 88"/>
                <a:gd name="T16" fmla="*/ 31 w 87"/>
                <a:gd name="T17" fmla="*/ 88 h 88"/>
                <a:gd name="T18" fmla="*/ 59 w 87"/>
                <a:gd name="T19" fmla="*/ 88 h 88"/>
                <a:gd name="T20" fmla="*/ 59 w 87"/>
                <a:gd name="T21" fmla="*/ 60 h 88"/>
                <a:gd name="T22" fmla="*/ 87 w 87"/>
                <a:gd name="T23" fmla="*/ 60 h 88"/>
                <a:gd name="T24" fmla="*/ 87 w 87"/>
                <a:gd name="T25"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31"/>
                  </a:moveTo>
                  <a:lnTo>
                    <a:pt x="59" y="31"/>
                  </a:lnTo>
                  <a:lnTo>
                    <a:pt x="59" y="0"/>
                  </a:lnTo>
                  <a:lnTo>
                    <a:pt x="31" y="0"/>
                  </a:lnTo>
                  <a:lnTo>
                    <a:pt x="31" y="31"/>
                  </a:lnTo>
                  <a:lnTo>
                    <a:pt x="0" y="31"/>
                  </a:lnTo>
                  <a:lnTo>
                    <a:pt x="0" y="60"/>
                  </a:lnTo>
                  <a:lnTo>
                    <a:pt x="31" y="60"/>
                  </a:lnTo>
                  <a:lnTo>
                    <a:pt x="31" y="88"/>
                  </a:lnTo>
                  <a:lnTo>
                    <a:pt x="59" y="88"/>
                  </a:lnTo>
                  <a:lnTo>
                    <a:pt x="59" y="60"/>
                  </a:lnTo>
                  <a:lnTo>
                    <a:pt x="87" y="60"/>
                  </a:lnTo>
                  <a:lnTo>
                    <a:pt x="87"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latin typeface="微软雅黑" charset="-122"/>
                <a:ea typeface="微软雅黑" charset="-122"/>
              </a:endParaRPr>
            </a:p>
          </p:txBody>
        </p:sp>
        <p:sp>
          <p:nvSpPr>
            <p:cNvPr id="7" name="BackShape1"/>
            <p:cNvSpPr/>
            <p:nvPr/>
          </p:nvSpPr>
          <p:spPr bwMode="auto">
            <a:xfrm>
              <a:off x="4417703" y="2127144"/>
              <a:ext cx="905412" cy="905411"/>
            </a:xfrm>
            <a:custGeom>
              <a:avLst/>
              <a:gdLst>
                <a:gd name="T0" fmla="*/ 261 w 305"/>
                <a:gd name="T1" fmla="*/ 56 h 305"/>
                <a:gd name="T2" fmla="*/ 303 w 305"/>
                <a:gd name="T3" fmla="*/ 167 h 305"/>
                <a:gd name="T4" fmla="*/ 261 w 305"/>
                <a:gd name="T5" fmla="*/ 261 h 305"/>
                <a:gd name="T6" fmla="*/ 167 w 305"/>
                <a:gd name="T7" fmla="*/ 303 h 305"/>
                <a:gd name="T8" fmla="*/ 57 w 305"/>
                <a:gd name="T9" fmla="*/ 261 h 305"/>
                <a:gd name="T10" fmla="*/ 57 w 305"/>
                <a:gd name="T11" fmla="*/ 56 h 305"/>
                <a:gd name="T12" fmla="*/ 261 w 305"/>
                <a:gd name="T13" fmla="*/ 56 h 305"/>
              </a:gdLst>
              <a:ahLst/>
              <a:cxnLst>
                <a:cxn ang="0">
                  <a:pos x="T0" y="T1"/>
                </a:cxn>
                <a:cxn ang="0">
                  <a:pos x="T2" y="T3"/>
                </a:cxn>
                <a:cxn ang="0">
                  <a:pos x="T4" y="T5"/>
                </a:cxn>
                <a:cxn ang="0">
                  <a:pos x="T6" y="T7"/>
                </a:cxn>
                <a:cxn ang="0">
                  <a:pos x="T8" y="T9"/>
                </a:cxn>
                <a:cxn ang="0">
                  <a:pos x="T10" y="T11"/>
                </a:cxn>
                <a:cxn ang="0">
                  <a:pos x="T12" y="T13"/>
                </a:cxn>
              </a:cxnLst>
              <a:rect l="0" t="0" r="r" b="b"/>
              <a:pathLst>
                <a:path w="305" h="305">
                  <a:moveTo>
                    <a:pt x="261" y="56"/>
                  </a:moveTo>
                  <a:cubicBezTo>
                    <a:pt x="291" y="87"/>
                    <a:pt x="305" y="127"/>
                    <a:pt x="303" y="167"/>
                  </a:cubicBezTo>
                  <a:cubicBezTo>
                    <a:pt x="301" y="201"/>
                    <a:pt x="287" y="235"/>
                    <a:pt x="261" y="261"/>
                  </a:cubicBezTo>
                  <a:cubicBezTo>
                    <a:pt x="235" y="287"/>
                    <a:pt x="201" y="301"/>
                    <a:pt x="167" y="303"/>
                  </a:cubicBezTo>
                  <a:cubicBezTo>
                    <a:pt x="127" y="305"/>
                    <a:pt x="87" y="291"/>
                    <a:pt x="57" y="261"/>
                  </a:cubicBezTo>
                  <a:cubicBezTo>
                    <a:pt x="0" y="204"/>
                    <a:pt x="0" y="113"/>
                    <a:pt x="57" y="56"/>
                  </a:cubicBezTo>
                  <a:cubicBezTo>
                    <a:pt x="113" y="0"/>
                    <a:pt x="205" y="0"/>
                    <a:pt x="261" y="56"/>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8" name="Freeform 36"/>
            <p:cNvSpPr/>
            <p:nvPr/>
          </p:nvSpPr>
          <p:spPr bwMode="auto">
            <a:xfrm>
              <a:off x="4782626" y="3642014"/>
              <a:ext cx="2027771" cy="302222"/>
            </a:xfrm>
            <a:custGeom>
              <a:avLst/>
              <a:gdLst>
                <a:gd name="T0" fmla="*/ 0 w 683"/>
                <a:gd name="T1" fmla="*/ 61 h 102"/>
                <a:gd name="T2" fmla="*/ 555 w 683"/>
                <a:gd name="T3" fmla="*/ 61 h 102"/>
                <a:gd name="T4" fmla="*/ 589 w 683"/>
                <a:gd name="T5" fmla="*/ 79 h 102"/>
                <a:gd name="T6" fmla="*/ 633 w 683"/>
                <a:gd name="T7" fmla="*/ 101 h 102"/>
                <a:gd name="T8" fmla="*/ 682 w 683"/>
                <a:gd name="T9" fmla="*/ 53 h 102"/>
                <a:gd name="T10" fmla="*/ 631 w 683"/>
                <a:gd name="T11" fmla="*/ 0 h 102"/>
                <a:gd name="T12" fmla="*/ 590 w 683"/>
                <a:gd name="T13" fmla="*/ 22 h 102"/>
                <a:gd name="T14" fmla="*/ 555 w 683"/>
                <a:gd name="T15" fmla="*/ 41 h 102"/>
                <a:gd name="T16" fmla="*/ 0 w 683"/>
                <a:gd name="T17" fmla="*/ 41 h 102"/>
                <a:gd name="T18" fmla="*/ 0 w 683"/>
                <a:gd name="T19" fmla="*/ 6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0" y="61"/>
                  </a:moveTo>
                  <a:cubicBezTo>
                    <a:pt x="555" y="61"/>
                    <a:pt x="555" y="61"/>
                    <a:pt x="555" y="61"/>
                  </a:cubicBezTo>
                  <a:cubicBezTo>
                    <a:pt x="569" y="61"/>
                    <a:pt x="582" y="68"/>
                    <a:pt x="589" y="79"/>
                  </a:cubicBezTo>
                  <a:cubicBezTo>
                    <a:pt x="599" y="93"/>
                    <a:pt x="615" y="102"/>
                    <a:pt x="633" y="101"/>
                  </a:cubicBezTo>
                  <a:cubicBezTo>
                    <a:pt x="659" y="101"/>
                    <a:pt x="681" y="79"/>
                    <a:pt x="682" y="53"/>
                  </a:cubicBezTo>
                  <a:cubicBezTo>
                    <a:pt x="683" y="24"/>
                    <a:pt x="660" y="0"/>
                    <a:pt x="631" y="0"/>
                  </a:cubicBezTo>
                  <a:cubicBezTo>
                    <a:pt x="614" y="0"/>
                    <a:pt x="599" y="9"/>
                    <a:pt x="590" y="22"/>
                  </a:cubicBezTo>
                  <a:cubicBezTo>
                    <a:pt x="582" y="33"/>
                    <a:pt x="569" y="41"/>
                    <a:pt x="555" y="41"/>
                  </a:cubicBezTo>
                  <a:cubicBezTo>
                    <a:pt x="0" y="41"/>
                    <a:pt x="0" y="41"/>
                    <a:pt x="0" y="41"/>
                  </a:cubicBezTo>
                  <a:lnTo>
                    <a:pt x="0" y="6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9" name="Freeform 37"/>
            <p:cNvSpPr/>
            <p:nvPr/>
          </p:nvSpPr>
          <p:spPr bwMode="auto">
            <a:xfrm>
              <a:off x="6604737" y="3748606"/>
              <a:ext cx="110355" cy="109101"/>
            </a:xfrm>
            <a:custGeom>
              <a:avLst/>
              <a:gdLst>
                <a:gd name="T0" fmla="*/ 88 w 88"/>
                <a:gd name="T1" fmla="*/ 31 h 87"/>
                <a:gd name="T2" fmla="*/ 57 w 88"/>
                <a:gd name="T3" fmla="*/ 31 h 87"/>
                <a:gd name="T4" fmla="*/ 57 w 88"/>
                <a:gd name="T5" fmla="*/ 0 h 87"/>
                <a:gd name="T6" fmla="*/ 29 w 88"/>
                <a:gd name="T7" fmla="*/ 0 h 87"/>
                <a:gd name="T8" fmla="*/ 29 w 88"/>
                <a:gd name="T9" fmla="*/ 31 h 87"/>
                <a:gd name="T10" fmla="*/ 0 w 88"/>
                <a:gd name="T11" fmla="*/ 31 h 87"/>
                <a:gd name="T12" fmla="*/ 0 w 88"/>
                <a:gd name="T13" fmla="*/ 59 h 87"/>
                <a:gd name="T14" fmla="*/ 29 w 88"/>
                <a:gd name="T15" fmla="*/ 59 h 87"/>
                <a:gd name="T16" fmla="*/ 29 w 88"/>
                <a:gd name="T17" fmla="*/ 87 h 87"/>
                <a:gd name="T18" fmla="*/ 57 w 88"/>
                <a:gd name="T19" fmla="*/ 87 h 87"/>
                <a:gd name="T20" fmla="*/ 57 w 88"/>
                <a:gd name="T21" fmla="*/ 59 h 87"/>
                <a:gd name="T22" fmla="*/ 88 w 88"/>
                <a:gd name="T23" fmla="*/ 59 h 87"/>
                <a:gd name="T24" fmla="*/ 88 w 88"/>
                <a:gd name="T25"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88" y="31"/>
                  </a:moveTo>
                  <a:lnTo>
                    <a:pt x="57" y="31"/>
                  </a:lnTo>
                  <a:lnTo>
                    <a:pt x="57" y="0"/>
                  </a:lnTo>
                  <a:lnTo>
                    <a:pt x="29" y="0"/>
                  </a:lnTo>
                  <a:lnTo>
                    <a:pt x="29" y="31"/>
                  </a:lnTo>
                  <a:lnTo>
                    <a:pt x="0" y="31"/>
                  </a:lnTo>
                  <a:lnTo>
                    <a:pt x="0" y="59"/>
                  </a:lnTo>
                  <a:lnTo>
                    <a:pt x="29" y="59"/>
                  </a:lnTo>
                  <a:lnTo>
                    <a:pt x="29" y="87"/>
                  </a:lnTo>
                  <a:lnTo>
                    <a:pt x="57" y="87"/>
                  </a:lnTo>
                  <a:lnTo>
                    <a:pt x="57" y="59"/>
                  </a:lnTo>
                  <a:lnTo>
                    <a:pt x="88" y="59"/>
                  </a:lnTo>
                  <a:lnTo>
                    <a:pt x="88"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0" name="BackShape2"/>
            <p:cNvSpPr/>
            <p:nvPr/>
          </p:nvSpPr>
          <p:spPr bwMode="auto">
            <a:xfrm>
              <a:off x="4025191" y="3320982"/>
              <a:ext cx="905412" cy="905411"/>
            </a:xfrm>
            <a:custGeom>
              <a:avLst/>
              <a:gdLst>
                <a:gd name="T0" fmla="*/ 261 w 305"/>
                <a:gd name="T1" fmla="*/ 57 h 305"/>
                <a:gd name="T2" fmla="*/ 303 w 305"/>
                <a:gd name="T3" fmla="*/ 167 h 305"/>
                <a:gd name="T4" fmla="*/ 261 w 305"/>
                <a:gd name="T5" fmla="*/ 261 h 305"/>
                <a:gd name="T6" fmla="*/ 167 w 305"/>
                <a:gd name="T7" fmla="*/ 303 h 305"/>
                <a:gd name="T8" fmla="*/ 57 w 305"/>
                <a:gd name="T9" fmla="*/ 261 h 305"/>
                <a:gd name="T10" fmla="*/ 57 w 305"/>
                <a:gd name="T11" fmla="*/ 57 h 305"/>
                <a:gd name="T12" fmla="*/ 261 w 305"/>
                <a:gd name="T13" fmla="*/ 57 h 305"/>
              </a:gdLst>
              <a:ahLst/>
              <a:cxnLst>
                <a:cxn ang="0">
                  <a:pos x="T0" y="T1"/>
                </a:cxn>
                <a:cxn ang="0">
                  <a:pos x="T2" y="T3"/>
                </a:cxn>
                <a:cxn ang="0">
                  <a:pos x="T4" y="T5"/>
                </a:cxn>
                <a:cxn ang="0">
                  <a:pos x="T6" y="T7"/>
                </a:cxn>
                <a:cxn ang="0">
                  <a:pos x="T8" y="T9"/>
                </a:cxn>
                <a:cxn ang="0">
                  <a:pos x="T10" y="T11"/>
                </a:cxn>
                <a:cxn ang="0">
                  <a:pos x="T12" y="T13"/>
                </a:cxn>
              </a:cxnLst>
              <a:rect l="0" t="0" r="r" b="b"/>
              <a:pathLst>
                <a:path w="305" h="305">
                  <a:moveTo>
                    <a:pt x="261" y="57"/>
                  </a:moveTo>
                  <a:cubicBezTo>
                    <a:pt x="291" y="87"/>
                    <a:pt x="305" y="127"/>
                    <a:pt x="303" y="167"/>
                  </a:cubicBezTo>
                  <a:cubicBezTo>
                    <a:pt x="301" y="201"/>
                    <a:pt x="287" y="235"/>
                    <a:pt x="261" y="261"/>
                  </a:cubicBezTo>
                  <a:cubicBezTo>
                    <a:pt x="235" y="287"/>
                    <a:pt x="201" y="301"/>
                    <a:pt x="167" y="303"/>
                  </a:cubicBezTo>
                  <a:cubicBezTo>
                    <a:pt x="127" y="305"/>
                    <a:pt x="87" y="291"/>
                    <a:pt x="57" y="261"/>
                  </a:cubicBezTo>
                  <a:cubicBezTo>
                    <a:pt x="0" y="205"/>
                    <a:pt x="0" y="113"/>
                    <a:pt x="57" y="57"/>
                  </a:cubicBezTo>
                  <a:cubicBezTo>
                    <a:pt x="113" y="0"/>
                    <a:pt x="205" y="0"/>
                    <a:pt x="261" y="57"/>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1" name="Freeform 40"/>
            <p:cNvSpPr/>
            <p:nvPr/>
          </p:nvSpPr>
          <p:spPr bwMode="auto">
            <a:xfrm>
              <a:off x="2574275" y="4844632"/>
              <a:ext cx="2027771" cy="302222"/>
            </a:xfrm>
            <a:custGeom>
              <a:avLst/>
              <a:gdLst>
                <a:gd name="T0" fmla="*/ 683 w 683"/>
                <a:gd name="T1" fmla="*/ 41 h 102"/>
                <a:gd name="T2" fmla="*/ 128 w 683"/>
                <a:gd name="T3" fmla="*/ 41 h 102"/>
                <a:gd name="T4" fmla="*/ 94 w 683"/>
                <a:gd name="T5" fmla="*/ 23 h 102"/>
                <a:gd name="T6" fmla="*/ 50 w 683"/>
                <a:gd name="T7" fmla="*/ 1 h 102"/>
                <a:gd name="T8" fmla="*/ 1 w 683"/>
                <a:gd name="T9" fmla="*/ 49 h 102"/>
                <a:gd name="T10" fmla="*/ 52 w 683"/>
                <a:gd name="T11" fmla="*/ 102 h 102"/>
                <a:gd name="T12" fmla="*/ 93 w 683"/>
                <a:gd name="T13" fmla="*/ 80 h 102"/>
                <a:gd name="T14" fmla="*/ 128 w 683"/>
                <a:gd name="T15" fmla="*/ 61 h 102"/>
                <a:gd name="T16" fmla="*/ 683 w 683"/>
                <a:gd name="T17" fmla="*/ 61 h 102"/>
                <a:gd name="T18" fmla="*/ 683 w 683"/>
                <a:gd name="T19" fmla="*/ 4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102">
                  <a:moveTo>
                    <a:pt x="683" y="41"/>
                  </a:moveTo>
                  <a:cubicBezTo>
                    <a:pt x="128" y="41"/>
                    <a:pt x="128" y="41"/>
                    <a:pt x="128" y="41"/>
                  </a:cubicBezTo>
                  <a:cubicBezTo>
                    <a:pt x="114" y="41"/>
                    <a:pt x="101" y="35"/>
                    <a:pt x="94" y="23"/>
                  </a:cubicBezTo>
                  <a:cubicBezTo>
                    <a:pt x="84" y="9"/>
                    <a:pt x="68" y="0"/>
                    <a:pt x="50" y="1"/>
                  </a:cubicBezTo>
                  <a:cubicBezTo>
                    <a:pt x="24" y="1"/>
                    <a:pt x="2" y="23"/>
                    <a:pt x="1" y="49"/>
                  </a:cubicBezTo>
                  <a:cubicBezTo>
                    <a:pt x="0" y="78"/>
                    <a:pt x="23" y="102"/>
                    <a:pt x="52" y="102"/>
                  </a:cubicBezTo>
                  <a:cubicBezTo>
                    <a:pt x="69" y="102"/>
                    <a:pt x="84" y="94"/>
                    <a:pt x="93" y="80"/>
                  </a:cubicBezTo>
                  <a:cubicBezTo>
                    <a:pt x="101" y="69"/>
                    <a:pt x="114" y="61"/>
                    <a:pt x="128" y="61"/>
                  </a:cubicBezTo>
                  <a:cubicBezTo>
                    <a:pt x="683" y="61"/>
                    <a:pt x="683" y="61"/>
                    <a:pt x="683" y="61"/>
                  </a:cubicBezTo>
                  <a:lnTo>
                    <a:pt x="683" y="41"/>
                  </a:ln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2" name="Freeform 41"/>
            <p:cNvSpPr/>
            <p:nvPr/>
          </p:nvSpPr>
          <p:spPr bwMode="auto">
            <a:xfrm>
              <a:off x="2678359" y="4936175"/>
              <a:ext cx="109101" cy="110355"/>
            </a:xfrm>
            <a:custGeom>
              <a:avLst/>
              <a:gdLst>
                <a:gd name="T0" fmla="*/ 87 w 87"/>
                <a:gd name="T1" fmla="*/ 31 h 88"/>
                <a:gd name="T2" fmla="*/ 59 w 87"/>
                <a:gd name="T3" fmla="*/ 31 h 88"/>
                <a:gd name="T4" fmla="*/ 59 w 87"/>
                <a:gd name="T5" fmla="*/ 0 h 88"/>
                <a:gd name="T6" fmla="*/ 31 w 87"/>
                <a:gd name="T7" fmla="*/ 0 h 88"/>
                <a:gd name="T8" fmla="*/ 31 w 87"/>
                <a:gd name="T9" fmla="*/ 31 h 88"/>
                <a:gd name="T10" fmla="*/ 0 w 87"/>
                <a:gd name="T11" fmla="*/ 31 h 88"/>
                <a:gd name="T12" fmla="*/ 0 w 87"/>
                <a:gd name="T13" fmla="*/ 59 h 88"/>
                <a:gd name="T14" fmla="*/ 31 w 87"/>
                <a:gd name="T15" fmla="*/ 59 h 88"/>
                <a:gd name="T16" fmla="*/ 31 w 87"/>
                <a:gd name="T17" fmla="*/ 88 h 88"/>
                <a:gd name="T18" fmla="*/ 59 w 87"/>
                <a:gd name="T19" fmla="*/ 88 h 88"/>
                <a:gd name="T20" fmla="*/ 59 w 87"/>
                <a:gd name="T21" fmla="*/ 59 h 88"/>
                <a:gd name="T22" fmla="*/ 87 w 87"/>
                <a:gd name="T23" fmla="*/ 59 h 88"/>
                <a:gd name="T24" fmla="*/ 87 w 87"/>
                <a:gd name="T25" fmla="*/ 3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31"/>
                  </a:moveTo>
                  <a:lnTo>
                    <a:pt x="59" y="31"/>
                  </a:lnTo>
                  <a:lnTo>
                    <a:pt x="59" y="0"/>
                  </a:lnTo>
                  <a:lnTo>
                    <a:pt x="31" y="0"/>
                  </a:lnTo>
                  <a:lnTo>
                    <a:pt x="31" y="31"/>
                  </a:lnTo>
                  <a:lnTo>
                    <a:pt x="0" y="31"/>
                  </a:lnTo>
                  <a:lnTo>
                    <a:pt x="0" y="59"/>
                  </a:lnTo>
                  <a:lnTo>
                    <a:pt x="31" y="59"/>
                  </a:lnTo>
                  <a:lnTo>
                    <a:pt x="31" y="88"/>
                  </a:lnTo>
                  <a:lnTo>
                    <a:pt x="59" y="88"/>
                  </a:lnTo>
                  <a:lnTo>
                    <a:pt x="59" y="59"/>
                  </a:lnTo>
                  <a:lnTo>
                    <a:pt x="87" y="59"/>
                  </a:lnTo>
                  <a:lnTo>
                    <a:pt x="87"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75000"/>
                    <a:lumOff val="25000"/>
                  </a:schemeClr>
                </a:solidFill>
                <a:latin typeface="微软雅黑" charset="-122"/>
                <a:ea typeface="微软雅黑" charset="-122"/>
              </a:endParaRPr>
            </a:p>
          </p:txBody>
        </p:sp>
        <p:sp>
          <p:nvSpPr>
            <p:cNvPr id="13" name="BackShape3"/>
            <p:cNvSpPr/>
            <p:nvPr/>
          </p:nvSpPr>
          <p:spPr bwMode="auto">
            <a:xfrm>
              <a:off x="4417703" y="4526107"/>
              <a:ext cx="905412" cy="905411"/>
            </a:xfrm>
            <a:custGeom>
              <a:avLst/>
              <a:gdLst>
                <a:gd name="T0" fmla="*/ 261 w 305"/>
                <a:gd name="T1" fmla="*/ 56 h 305"/>
                <a:gd name="T2" fmla="*/ 303 w 305"/>
                <a:gd name="T3" fmla="*/ 167 h 305"/>
                <a:gd name="T4" fmla="*/ 261 w 305"/>
                <a:gd name="T5" fmla="*/ 261 h 305"/>
                <a:gd name="T6" fmla="*/ 167 w 305"/>
                <a:gd name="T7" fmla="*/ 303 h 305"/>
                <a:gd name="T8" fmla="*/ 57 w 305"/>
                <a:gd name="T9" fmla="*/ 261 h 305"/>
                <a:gd name="T10" fmla="*/ 57 w 305"/>
                <a:gd name="T11" fmla="*/ 56 h 305"/>
                <a:gd name="T12" fmla="*/ 261 w 305"/>
                <a:gd name="T13" fmla="*/ 56 h 305"/>
              </a:gdLst>
              <a:ahLst/>
              <a:cxnLst>
                <a:cxn ang="0">
                  <a:pos x="T0" y="T1"/>
                </a:cxn>
                <a:cxn ang="0">
                  <a:pos x="T2" y="T3"/>
                </a:cxn>
                <a:cxn ang="0">
                  <a:pos x="T4" y="T5"/>
                </a:cxn>
                <a:cxn ang="0">
                  <a:pos x="T6" y="T7"/>
                </a:cxn>
                <a:cxn ang="0">
                  <a:pos x="T8" y="T9"/>
                </a:cxn>
                <a:cxn ang="0">
                  <a:pos x="T10" y="T11"/>
                </a:cxn>
                <a:cxn ang="0">
                  <a:pos x="T12" y="T13"/>
                </a:cxn>
              </a:cxnLst>
              <a:rect l="0" t="0" r="r" b="b"/>
              <a:pathLst>
                <a:path w="305" h="305">
                  <a:moveTo>
                    <a:pt x="261" y="56"/>
                  </a:moveTo>
                  <a:cubicBezTo>
                    <a:pt x="291" y="87"/>
                    <a:pt x="305" y="127"/>
                    <a:pt x="303" y="167"/>
                  </a:cubicBezTo>
                  <a:cubicBezTo>
                    <a:pt x="301" y="201"/>
                    <a:pt x="287" y="235"/>
                    <a:pt x="261" y="261"/>
                  </a:cubicBezTo>
                  <a:cubicBezTo>
                    <a:pt x="235" y="287"/>
                    <a:pt x="201" y="301"/>
                    <a:pt x="167" y="303"/>
                  </a:cubicBezTo>
                  <a:cubicBezTo>
                    <a:pt x="127" y="305"/>
                    <a:pt x="87" y="291"/>
                    <a:pt x="57" y="261"/>
                  </a:cubicBezTo>
                  <a:cubicBezTo>
                    <a:pt x="0" y="204"/>
                    <a:pt x="0" y="113"/>
                    <a:pt x="57" y="56"/>
                  </a:cubicBezTo>
                  <a:cubicBezTo>
                    <a:pt x="113" y="0"/>
                    <a:pt x="205" y="0"/>
                    <a:pt x="261" y="56"/>
                  </a:cubicBezTo>
                  <a:close/>
                </a:path>
              </a:pathLst>
            </a:custGeom>
            <a:gradFill>
              <a:gsLst>
                <a:gs pos="17000">
                  <a:srgbClr val="EEA98B"/>
                </a:gs>
                <a:gs pos="0">
                  <a:srgbClr val="CE626A"/>
                </a:gs>
                <a:gs pos="32000">
                  <a:srgbClr val="A43E6B"/>
                </a:gs>
                <a:gs pos="47000">
                  <a:srgbClr val="462D43"/>
                </a:gs>
                <a:gs pos="66000">
                  <a:srgbClr val="4756A4"/>
                </a:gs>
                <a:gs pos="89000">
                  <a:srgbClr val="1B1D2D"/>
                </a:gs>
              </a:gsLst>
              <a:path path="circle">
                <a:fillToRect r="100000" b="100000"/>
              </a:path>
              <a:tileRect l="-100000" t="-100000"/>
            </a:gra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3" name="BackShape"/>
            <p:cNvSpPr/>
            <p:nvPr/>
          </p:nvSpPr>
          <p:spPr bwMode="auto">
            <a:xfrm>
              <a:off x="3753066" y="1888877"/>
              <a:ext cx="1889827" cy="3800972"/>
            </a:xfrm>
            <a:custGeom>
              <a:avLst/>
              <a:gdLst>
                <a:gd name="T0" fmla="*/ 239 w 637"/>
                <a:gd name="T1" fmla="*/ 475 h 1280"/>
                <a:gd name="T2" fmla="*/ 395 w 637"/>
                <a:gd name="T3" fmla="*/ 475 h 1280"/>
                <a:gd name="T4" fmla="*/ 636 w 637"/>
                <a:gd name="T5" fmla="*/ 242 h 1280"/>
                <a:gd name="T6" fmla="*/ 568 w 637"/>
                <a:gd name="T7" fmla="*/ 72 h 1280"/>
                <a:gd name="T8" fmla="*/ 399 w 637"/>
                <a:gd name="T9" fmla="*/ 1 h 1280"/>
                <a:gd name="T10" fmla="*/ 242 w 637"/>
                <a:gd name="T11" fmla="*/ 1 h 1280"/>
                <a:gd name="T12" fmla="*/ 229 w 637"/>
                <a:gd name="T13" fmla="*/ 0 h 1280"/>
                <a:gd name="T14" fmla="*/ 229 w 637"/>
                <a:gd name="T15" fmla="*/ 72 h 1280"/>
                <a:gd name="T16" fmla="*/ 242 w 637"/>
                <a:gd name="T17" fmla="*/ 73 h 1280"/>
                <a:gd name="T18" fmla="*/ 399 w 637"/>
                <a:gd name="T19" fmla="*/ 73 h 1280"/>
                <a:gd name="T20" fmla="*/ 516 w 637"/>
                <a:gd name="T21" fmla="*/ 122 h 1280"/>
                <a:gd name="T22" fmla="*/ 564 w 637"/>
                <a:gd name="T23" fmla="*/ 241 h 1280"/>
                <a:gd name="T24" fmla="*/ 395 w 637"/>
                <a:gd name="T25" fmla="*/ 403 h 1280"/>
                <a:gd name="T26" fmla="*/ 239 w 637"/>
                <a:gd name="T27" fmla="*/ 403 h 1280"/>
                <a:gd name="T28" fmla="*/ 69 w 637"/>
                <a:gd name="T29" fmla="*/ 474 h 1280"/>
                <a:gd name="T30" fmla="*/ 1 w 637"/>
                <a:gd name="T31" fmla="*/ 645 h 1280"/>
                <a:gd name="T32" fmla="*/ 242 w 637"/>
                <a:gd name="T33" fmla="*/ 878 h 1280"/>
                <a:gd name="T34" fmla="*/ 399 w 637"/>
                <a:gd name="T35" fmla="*/ 878 h 1280"/>
                <a:gd name="T36" fmla="*/ 516 w 637"/>
                <a:gd name="T37" fmla="*/ 927 h 1280"/>
                <a:gd name="T38" fmla="*/ 564 w 637"/>
                <a:gd name="T39" fmla="*/ 1046 h 1280"/>
                <a:gd name="T40" fmla="*/ 395 w 637"/>
                <a:gd name="T41" fmla="*/ 1208 h 1280"/>
                <a:gd name="T42" fmla="*/ 239 w 637"/>
                <a:gd name="T43" fmla="*/ 1208 h 1280"/>
                <a:gd name="T44" fmla="*/ 239 w 637"/>
                <a:gd name="T45" fmla="*/ 1280 h 1280"/>
                <a:gd name="T46" fmla="*/ 395 w 637"/>
                <a:gd name="T47" fmla="*/ 1280 h 1280"/>
                <a:gd name="T48" fmla="*/ 636 w 637"/>
                <a:gd name="T49" fmla="*/ 1047 h 1280"/>
                <a:gd name="T50" fmla="*/ 568 w 637"/>
                <a:gd name="T51" fmla="*/ 877 h 1280"/>
                <a:gd name="T52" fmla="*/ 399 w 637"/>
                <a:gd name="T53" fmla="*/ 806 h 1280"/>
                <a:gd name="T54" fmla="*/ 242 w 637"/>
                <a:gd name="T55" fmla="*/ 806 h 1280"/>
                <a:gd name="T56" fmla="*/ 73 w 637"/>
                <a:gd name="T57" fmla="*/ 643 h 1280"/>
                <a:gd name="T58" fmla="*/ 121 w 637"/>
                <a:gd name="T59" fmla="*/ 525 h 1280"/>
                <a:gd name="T60" fmla="*/ 239 w 637"/>
                <a:gd name="T61" fmla="*/ 47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7" h="1280">
                  <a:moveTo>
                    <a:pt x="239" y="475"/>
                  </a:moveTo>
                  <a:cubicBezTo>
                    <a:pt x="395" y="475"/>
                    <a:pt x="395" y="475"/>
                    <a:pt x="395" y="475"/>
                  </a:cubicBezTo>
                  <a:cubicBezTo>
                    <a:pt x="526" y="475"/>
                    <a:pt x="634" y="371"/>
                    <a:pt x="636" y="242"/>
                  </a:cubicBezTo>
                  <a:cubicBezTo>
                    <a:pt x="637" y="178"/>
                    <a:pt x="613" y="117"/>
                    <a:pt x="568" y="72"/>
                  </a:cubicBezTo>
                  <a:cubicBezTo>
                    <a:pt x="523" y="26"/>
                    <a:pt x="463" y="1"/>
                    <a:pt x="399" y="1"/>
                  </a:cubicBezTo>
                  <a:cubicBezTo>
                    <a:pt x="242" y="1"/>
                    <a:pt x="242" y="1"/>
                    <a:pt x="242" y="1"/>
                  </a:cubicBezTo>
                  <a:cubicBezTo>
                    <a:pt x="238" y="1"/>
                    <a:pt x="233" y="0"/>
                    <a:pt x="229" y="0"/>
                  </a:cubicBezTo>
                  <a:cubicBezTo>
                    <a:pt x="229" y="72"/>
                    <a:pt x="229" y="72"/>
                    <a:pt x="229" y="72"/>
                  </a:cubicBezTo>
                  <a:cubicBezTo>
                    <a:pt x="233" y="72"/>
                    <a:pt x="238" y="73"/>
                    <a:pt x="242" y="73"/>
                  </a:cubicBezTo>
                  <a:cubicBezTo>
                    <a:pt x="399" y="73"/>
                    <a:pt x="399" y="73"/>
                    <a:pt x="399" y="73"/>
                  </a:cubicBezTo>
                  <a:cubicBezTo>
                    <a:pt x="443" y="73"/>
                    <a:pt x="485" y="90"/>
                    <a:pt x="516" y="122"/>
                  </a:cubicBezTo>
                  <a:cubicBezTo>
                    <a:pt x="548" y="154"/>
                    <a:pt x="565" y="196"/>
                    <a:pt x="564" y="241"/>
                  </a:cubicBezTo>
                  <a:cubicBezTo>
                    <a:pt x="562" y="330"/>
                    <a:pt x="487" y="403"/>
                    <a:pt x="395" y="403"/>
                  </a:cubicBezTo>
                  <a:cubicBezTo>
                    <a:pt x="239" y="403"/>
                    <a:pt x="239" y="403"/>
                    <a:pt x="239" y="403"/>
                  </a:cubicBezTo>
                  <a:cubicBezTo>
                    <a:pt x="174" y="403"/>
                    <a:pt x="114" y="428"/>
                    <a:pt x="69" y="474"/>
                  </a:cubicBezTo>
                  <a:cubicBezTo>
                    <a:pt x="24" y="520"/>
                    <a:pt x="0" y="580"/>
                    <a:pt x="1" y="645"/>
                  </a:cubicBezTo>
                  <a:cubicBezTo>
                    <a:pt x="3" y="773"/>
                    <a:pt x="111" y="878"/>
                    <a:pt x="242" y="878"/>
                  </a:cubicBezTo>
                  <a:cubicBezTo>
                    <a:pt x="399" y="878"/>
                    <a:pt x="399" y="878"/>
                    <a:pt x="399" y="878"/>
                  </a:cubicBezTo>
                  <a:cubicBezTo>
                    <a:pt x="443" y="878"/>
                    <a:pt x="485" y="895"/>
                    <a:pt x="516" y="927"/>
                  </a:cubicBezTo>
                  <a:cubicBezTo>
                    <a:pt x="548" y="959"/>
                    <a:pt x="565" y="1001"/>
                    <a:pt x="564" y="1046"/>
                  </a:cubicBezTo>
                  <a:cubicBezTo>
                    <a:pt x="562" y="1136"/>
                    <a:pt x="487" y="1208"/>
                    <a:pt x="395" y="1208"/>
                  </a:cubicBezTo>
                  <a:cubicBezTo>
                    <a:pt x="239" y="1208"/>
                    <a:pt x="239" y="1208"/>
                    <a:pt x="239" y="1208"/>
                  </a:cubicBezTo>
                  <a:cubicBezTo>
                    <a:pt x="239" y="1280"/>
                    <a:pt x="239" y="1280"/>
                    <a:pt x="239" y="1280"/>
                  </a:cubicBezTo>
                  <a:cubicBezTo>
                    <a:pt x="395" y="1280"/>
                    <a:pt x="395" y="1280"/>
                    <a:pt x="395" y="1280"/>
                  </a:cubicBezTo>
                  <a:cubicBezTo>
                    <a:pt x="526" y="1280"/>
                    <a:pt x="634" y="1176"/>
                    <a:pt x="636" y="1047"/>
                  </a:cubicBezTo>
                  <a:cubicBezTo>
                    <a:pt x="637" y="983"/>
                    <a:pt x="613" y="922"/>
                    <a:pt x="568" y="877"/>
                  </a:cubicBezTo>
                  <a:cubicBezTo>
                    <a:pt x="523" y="831"/>
                    <a:pt x="463" y="806"/>
                    <a:pt x="399" y="806"/>
                  </a:cubicBezTo>
                  <a:cubicBezTo>
                    <a:pt x="242" y="806"/>
                    <a:pt x="242" y="806"/>
                    <a:pt x="242" y="806"/>
                  </a:cubicBezTo>
                  <a:cubicBezTo>
                    <a:pt x="150" y="806"/>
                    <a:pt x="75" y="733"/>
                    <a:pt x="73" y="643"/>
                  </a:cubicBezTo>
                  <a:cubicBezTo>
                    <a:pt x="73" y="599"/>
                    <a:pt x="89" y="556"/>
                    <a:pt x="121" y="525"/>
                  </a:cubicBezTo>
                  <a:cubicBezTo>
                    <a:pt x="152" y="493"/>
                    <a:pt x="194" y="475"/>
                    <a:pt x="239" y="475"/>
                  </a:cubicBezTo>
                  <a:close/>
                </a:path>
              </a:pathLst>
            </a:custGeom>
            <a:solidFill>
              <a:schemeClr val="tx2">
                <a:alpha val="38000"/>
              </a:schemeClr>
            </a:solidFill>
            <a:ln>
              <a:noFill/>
            </a:ln>
          </p:spPr>
          <p:txBody>
            <a:bodyPr anchor="ctr"/>
            <a:lstStyle/>
            <a:p>
              <a:pPr algn="ctr"/>
              <a:endParaRPr>
                <a:solidFill>
                  <a:schemeClr val="tx1">
                    <a:lumMod val="75000"/>
                    <a:lumOff val="25000"/>
                  </a:schemeClr>
                </a:solidFill>
                <a:latin typeface="微软雅黑" charset="-122"/>
                <a:ea typeface="微软雅黑" charset="-122"/>
              </a:endParaRPr>
            </a:p>
          </p:txBody>
        </p:sp>
        <p:sp>
          <p:nvSpPr>
            <p:cNvPr id="4" name="ValueText1"/>
            <p:cNvSpPr/>
            <p:nvPr/>
          </p:nvSpPr>
          <p:spPr>
            <a:xfrm>
              <a:off x="3153246" y="2189191"/>
              <a:ext cx="511974" cy="293890"/>
            </a:xfrm>
            <a:prstGeom prst="rect">
              <a:avLst/>
            </a:prstGeom>
            <a:noFill/>
            <a:ln>
              <a:noFill/>
            </a:ln>
          </p:spPr>
          <p:txBody>
            <a:bodyPr wrap="none" anchor="ctr" anchorCtr="1">
              <a:prstTxWarp prst="textPlain">
                <a:avLst/>
              </a:prstTxWarp>
              <a:noAutofit/>
            </a:bodyPr>
            <a:lstStyle/>
            <a:p>
              <a:pPr algn="ctr"/>
              <a:r>
                <a:rPr lang="en-US" altLang="zh-CN" sz="2000" kern="0" dirty="0">
                  <a:solidFill>
                    <a:schemeClr val="tx1">
                      <a:lumMod val="75000"/>
                      <a:lumOff val="25000"/>
                    </a:schemeClr>
                  </a:solidFill>
                  <a:latin typeface="微软雅黑" charset="-122"/>
                  <a:ea typeface="微软雅黑" charset="-122"/>
                </a:rPr>
                <a:t>01</a:t>
              </a:r>
            </a:p>
          </p:txBody>
        </p:sp>
        <p:sp>
          <p:nvSpPr>
            <p:cNvPr id="18" name="ValueText2"/>
            <p:cNvSpPr/>
            <p:nvPr/>
          </p:nvSpPr>
          <p:spPr>
            <a:xfrm>
              <a:off x="5713437" y="3391957"/>
              <a:ext cx="511974" cy="293890"/>
            </a:xfrm>
            <a:prstGeom prst="rect">
              <a:avLst/>
            </a:prstGeom>
            <a:noFill/>
            <a:ln>
              <a:noFill/>
            </a:ln>
          </p:spPr>
          <p:txBody>
            <a:bodyPr wrap="none" anchor="ctr" anchorCtr="1">
              <a:prstTxWarp prst="textPlain">
                <a:avLst/>
              </a:prstTxWarp>
              <a:noAutofit/>
            </a:bodyPr>
            <a:lstStyle/>
            <a:p>
              <a:pPr algn="ctr"/>
              <a:r>
                <a:rPr lang="en-US" altLang="zh-CN" sz="2000" kern="0" dirty="0">
                  <a:solidFill>
                    <a:schemeClr val="tx1">
                      <a:lumMod val="75000"/>
                      <a:lumOff val="25000"/>
                    </a:schemeClr>
                  </a:solidFill>
                  <a:latin typeface="微软雅黑" charset="-122"/>
                  <a:ea typeface="微软雅黑" charset="-122"/>
                </a:rPr>
                <a:t>02</a:t>
              </a:r>
            </a:p>
          </p:txBody>
        </p:sp>
        <p:sp>
          <p:nvSpPr>
            <p:cNvPr id="19" name="ValueText3"/>
            <p:cNvSpPr/>
            <p:nvPr/>
          </p:nvSpPr>
          <p:spPr>
            <a:xfrm>
              <a:off x="3172412" y="4598188"/>
              <a:ext cx="511974" cy="293890"/>
            </a:xfrm>
            <a:prstGeom prst="rect">
              <a:avLst/>
            </a:prstGeom>
            <a:noFill/>
            <a:ln>
              <a:noFill/>
            </a:ln>
          </p:spPr>
          <p:txBody>
            <a:bodyPr wrap="none" anchor="ctr" anchorCtr="1">
              <a:prstTxWarp prst="textPlain">
                <a:avLst/>
              </a:prstTxWarp>
              <a:noAutofit/>
            </a:bodyPr>
            <a:lstStyle/>
            <a:p>
              <a:pPr algn="ctr"/>
              <a:r>
                <a:rPr lang="en-US" altLang="zh-CN" sz="2000" kern="0" dirty="0">
                  <a:solidFill>
                    <a:schemeClr val="tx1">
                      <a:lumMod val="75000"/>
                      <a:lumOff val="25000"/>
                    </a:schemeClr>
                  </a:solidFill>
                  <a:latin typeface="微软雅黑" charset="-122"/>
                  <a:ea typeface="微软雅黑" charset="-122"/>
                </a:rPr>
                <a:t>03</a:t>
              </a:r>
            </a:p>
          </p:txBody>
        </p:sp>
        <p:sp>
          <p:nvSpPr>
            <p:cNvPr id="15" name="IconShape"/>
            <p:cNvSpPr/>
            <p:nvPr/>
          </p:nvSpPr>
          <p:spPr bwMode="auto">
            <a:xfrm>
              <a:off x="4759857" y="2425712"/>
              <a:ext cx="279333" cy="335863"/>
            </a:xfrm>
            <a:custGeom>
              <a:avLst/>
              <a:gdLst>
                <a:gd name="connsiteX0" fmla="*/ 55289 w 268288"/>
                <a:gd name="connsiteY0" fmla="*/ 122559 h 322584"/>
                <a:gd name="connsiteX1" fmla="*/ 214313 w 268288"/>
                <a:gd name="connsiteY1" fmla="*/ 122559 h 322584"/>
                <a:gd name="connsiteX2" fmla="*/ 214313 w 268288"/>
                <a:gd name="connsiteY2" fmla="*/ 235731 h 322584"/>
                <a:gd name="connsiteX3" fmla="*/ 188028 w 268288"/>
                <a:gd name="connsiteY3" fmla="*/ 268630 h 322584"/>
                <a:gd name="connsiteX4" fmla="*/ 188028 w 268288"/>
                <a:gd name="connsiteY4" fmla="*/ 309425 h 322584"/>
                <a:gd name="connsiteX5" fmla="*/ 168314 w 268288"/>
                <a:gd name="connsiteY5" fmla="*/ 322584 h 322584"/>
                <a:gd name="connsiteX6" fmla="*/ 148601 w 268288"/>
                <a:gd name="connsiteY6" fmla="*/ 309425 h 322584"/>
                <a:gd name="connsiteX7" fmla="*/ 148601 w 268288"/>
                <a:gd name="connsiteY7" fmla="*/ 268630 h 322584"/>
                <a:gd name="connsiteX8" fmla="*/ 119687 w 268288"/>
                <a:gd name="connsiteY8" fmla="*/ 268630 h 322584"/>
                <a:gd name="connsiteX9" fmla="*/ 119687 w 268288"/>
                <a:gd name="connsiteY9" fmla="*/ 309425 h 322584"/>
                <a:gd name="connsiteX10" fmla="*/ 99974 w 268288"/>
                <a:gd name="connsiteY10" fmla="*/ 322584 h 322584"/>
                <a:gd name="connsiteX11" fmla="*/ 81574 w 268288"/>
                <a:gd name="connsiteY11" fmla="*/ 309425 h 322584"/>
                <a:gd name="connsiteX12" fmla="*/ 81574 w 268288"/>
                <a:gd name="connsiteY12" fmla="*/ 268630 h 322584"/>
                <a:gd name="connsiteX13" fmla="*/ 53975 w 268288"/>
                <a:gd name="connsiteY13" fmla="*/ 235731 h 322584"/>
                <a:gd name="connsiteX14" fmla="*/ 55289 w 268288"/>
                <a:gd name="connsiteY14" fmla="*/ 122559 h 322584"/>
                <a:gd name="connsiteX15" fmla="*/ 248444 w 268288"/>
                <a:gd name="connsiteY15" fmla="*/ 108272 h 322584"/>
                <a:gd name="connsiteX16" fmla="*/ 268288 w 268288"/>
                <a:gd name="connsiteY16" fmla="*/ 121403 h 322584"/>
                <a:gd name="connsiteX17" fmla="*/ 268288 w 268288"/>
                <a:gd name="connsiteY17" fmla="*/ 201504 h 322584"/>
                <a:gd name="connsiteX18" fmla="*/ 248444 w 268288"/>
                <a:gd name="connsiteY18" fmla="*/ 214635 h 322584"/>
                <a:gd name="connsiteX19" fmla="*/ 228600 w 268288"/>
                <a:gd name="connsiteY19" fmla="*/ 201504 h 322584"/>
                <a:gd name="connsiteX20" fmla="*/ 228600 w 268288"/>
                <a:gd name="connsiteY20" fmla="*/ 121403 h 322584"/>
                <a:gd name="connsiteX21" fmla="*/ 248444 w 268288"/>
                <a:gd name="connsiteY21" fmla="*/ 108272 h 322584"/>
                <a:gd name="connsiteX22" fmla="*/ 19844 w 268288"/>
                <a:gd name="connsiteY22" fmla="*/ 108272 h 322584"/>
                <a:gd name="connsiteX23" fmla="*/ 39688 w 268288"/>
                <a:gd name="connsiteY23" fmla="*/ 121437 h 322584"/>
                <a:gd name="connsiteX24" fmla="*/ 39688 w 268288"/>
                <a:gd name="connsiteY24" fmla="*/ 201741 h 322584"/>
                <a:gd name="connsiteX25" fmla="*/ 19844 w 268288"/>
                <a:gd name="connsiteY25" fmla="*/ 216222 h 322584"/>
                <a:gd name="connsiteX26" fmla="*/ 0 w 268288"/>
                <a:gd name="connsiteY26" fmla="*/ 201741 h 322584"/>
                <a:gd name="connsiteX27" fmla="*/ 0 w 268288"/>
                <a:gd name="connsiteY27" fmla="*/ 121437 h 322584"/>
                <a:gd name="connsiteX28" fmla="*/ 19844 w 268288"/>
                <a:gd name="connsiteY28" fmla="*/ 108272 h 322584"/>
                <a:gd name="connsiteX29" fmla="*/ 167482 w 268288"/>
                <a:gd name="connsiteY29" fmla="*/ 65409 h 322584"/>
                <a:gd name="connsiteX30" fmla="*/ 157163 w 268288"/>
                <a:gd name="connsiteY30" fmla="*/ 75728 h 322584"/>
                <a:gd name="connsiteX31" fmla="*/ 167482 w 268288"/>
                <a:gd name="connsiteY31" fmla="*/ 86047 h 322584"/>
                <a:gd name="connsiteX32" fmla="*/ 177801 w 268288"/>
                <a:gd name="connsiteY32" fmla="*/ 75728 h 322584"/>
                <a:gd name="connsiteX33" fmla="*/ 167482 w 268288"/>
                <a:gd name="connsiteY33" fmla="*/ 65409 h 322584"/>
                <a:gd name="connsiteX34" fmla="*/ 100807 w 268288"/>
                <a:gd name="connsiteY34" fmla="*/ 65409 h 322584"/>
                <a:gd name="connsiteX35" fmla="*/ 90488 w 268288"/>
                <a:gd name="connsiteY35" fmla="*/ 75728 h 322584"/>
                <a:gd name="connsiteX36" fmla="*/ 100807 w 268288"/>
                <a:gd name="connsiteY36" fmla="*/ 86047 h 322584"/>
                <a:gd name="connsiteX37" fmla="*/ 111126 w 268288"/>
                <a:gd name="connsiteY37" fmla="*/ 75728 h 322584"/>
                <a:gd name="connsiteX38" fmla="*/ 100807 w 268288"/>
                <a:gd name="connsiteY38" fmla="*/ 65409 h 322584"/>
                <a:gd name="connsiteX39" fmla="*/ 71089 w 268288"/>
                <a:gd name="connsiteY39" fmla="*/ 1373 h 322584"/>
                <a:gd name="connsiteX40" fmla="*/ 81621 w 268288"/>
                <a:gd name="connsiteY40" fmla="*/ 4013 h 322584"/>
                <a:gd name="connsiteX41" fmla="*/ 106633 w 268288"/>
                <a:gd name="connsiteY41" fmla="*/ 43605 h 322584"/>
                <a:gd name="connsiteX42" fmla="*/ 106633 w 268288"/>
                <a:gd name="connsiteY42" fmla="*/ 44924 h 322584"/>
                <a:gd name="connsiteX43" fmla="*/ 134279 w 268288"/>
                <a:gd name="connsiteY43" fmla="*/ 40965 h 322584"/>
                <a:gd name="connsiteX44" fmla="*/ 161925 w 268288"/>
                <a:gd name="connsiteY44" fmla="*/ 44924 h 322584"/>
                <a:gd name="connsiteX45" fmla="*/ 163242 w 268288"/>
                <a:gd name="connsiteY45" fmla="*/ 43605 h 322584"/>
                <a:gd name="connsiteX46" fmla="*/ 188254 w 268288"/>
                <a:gd name="connsiteY46" fmla="*/ 4013 h 322584"/>
                <a:gd name="connsiteX47" fmla="*/ 197470 w 268288"/>
                <a:gd name="connsiteY47" fmla="*/ 1373 h 322584"/>
                <a:gd name="connsiteX48" fmla="*/ 201419 w 268288"/>
                <a:gd name="connsiteY48" fmla="*/ 10611 h 322584"/>
                <a:gd name="connsiteX49" fmla="*/ 175090 w 268288"/>
                <a:gd name="connsiteY49" fmla="*/ 50203 h 322584"/>
                <a:gd name="connsiteX50" fmla="*/ 175090 w 268288"/>
                <a:gd name="connsiteY50" fmla="*/ 51523 h 322584"/>
                <a:gd name="connsiteX51" fmla="*/ 215900 w 268288"/>
                <a:gd name="connsiteY51" fmla="*/ 108272 h 322584"/>
                <a:gd name="connsiteX52" fmla="*/ 53975 w 268288"/>
                <a:gd name="connsiteY52" fmla="*/ 108272 h 322584"/>
                <a:gd name="connsiteX53" fmla="*/ 94785 w 268288"/>
                <a:gd name="connsiteY53" fmla="*/ 51523 h 322584"/>
                <a:gd name="connsiteX54" fmla="*/ 93469 w 268288"/>
                <a:gd name="connsiteY54" fmla="*/ 50203 h 322584"/>
                <a:gd name="connsiteX55" fmla="*/ 68456 w 268288"/>
                <a:gd name="connsiteY55" fmla="*/ 10611 h 322584"/>
                <a:gd name="connsiteX56" fmla="*/ 71089 w 268288"/>
                <a:gd name="connsiteY56" fmla="*/ 1373 h 32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8" h="322584">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75000"/>
                    <a:lumOff val="25000"/>
                  </a:schemeClr>
                </a:solidFill>
                <a:latin typeface="微软雅黑" charset="-122"/>
                <a:ea typeface="微软雅黑" charset="-122"/>
              </a:endParaRPr>
            </a:p>
          </p:txBody>
        </p:sp>
        <p:sp>
          <p:nvSpPr>
            <p:cNvPr id="25" name="IconShape"/>
            <p:cNvSpPr/>
            <p:nvPr/>
          </p:nvSpPr>
          <p:spPr bwMode="auto">
            <a:xfrm>
              <a:off x="4758911" y="4823421"/>
              <a:ext cx="281224" cy="335863"/>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75000"/>
                    <a:lumOff val="25000"/>
                  </a:schemeClr>
                </a:solidFill>
                <a:latin typeface="微软雅黑" charset="-122"/>
                <a:ea typeface="微软雅黑" charset="-122"/>
              </a:endParaRPr>
            </a:p>
          </p:txBody>
        </p:sp>
        <p:sp>
          <p:nvSpPr>
            <p:cNvPr id="28" name="IconShape"/>
            <p:cNvSpPr/>
            <p:nvPr/>
          </p:nvSpPr>
          <p:spPr bwMode="auto">
            <a:xfrm>
              <a:off x="4360300" y="3641048"/>
              <a:ext cx="277900" cy="299387"/>
            </a:xfrm>
            <a:custGeom>
              <a:avLst/>
              <a:gdLst>
                <a:gd name="T0" fmla="*/ 233 w 238"/>
                <a:gd name="T1" fmla="*/ 236 h 256"/>
                <a:gd name="T2" fmla="*/ 173 w 238"/>
                <a:gd name="T3" fmla="*/ 210 h 256"/>
                <a:gd name="T4" fmla="*/ 168 w 238"/>
                <a:gd name="T5" fmla="*/ 207 h 256"/>
                <a:gd name="T6" fmla="*/ 164 w 238"/>
                <a:gd name="T7" fmla="*/ 195 h 256"/>
                <a:gd name="T8" fmla="*/ 159 w 238"/>
                <a:gd name="T9" fmla="*/ 189 h 256"/>
                <a:gd name="T10" fmla="*/ 157 w 238"/>
                <a:gd name="T11" fmla="*/ 186 h 256"/>
                <a:gd name="T12" fmla="*/ 158 w 238"/>
                <a:gd name="T13" fmla="*/ 167 h 256"/>
                <a:gd name="T14" fmla="*/ 167 w 238"/>
                <a:gd name="T15" fmla="*/ 149 h 256"/>
                <a:gd name="T16" fmla="*/ 178 w 238"/>
                <a:gd name="T17" fmla="*/ 113 h 256"/>
                <a:gd name="T18" fmla="*/ 172 w 238"/>
                <a:gd name="T19" fmla="*/ 109 h 256"/>
                <a:gd name="T20" fmla="*/ 179 w 238"/>
                <a:gd name="T21" fmla="*/ 77 h 256"/>
                <a:gd name="T22" fmla="*/ 180 w 238"/>
                <a:gd name="T23" fmla="*/ 84 h 256"/>
                <a:gd name="T24" fmla="*/ 180 w 238"/>
                <a:gd name="T25" fmla="*/ 86 h 256"/>
                <a:gd name="T26" fmla="*/ 216 w 238"/>
                <a:gd name="T27" fmla="*/ 63 h 256"/>
                <a:gd name="T28" fmla="*/ 119 w 238"/>
                <a:gd name="T29" fmla="*/ 0 h 256"/>
                <a:gd name="T30" fmla="*/ 21 w 238"/>
                <a:gd name="T31" fmla="*/ 63 h 256"/>
                <a:gd name="T32" fmla="*/ 30 w 238"/>
                <a:gd name="T33" fmla="*/ 69 h 256"/>
                <a:gd name="T34" fmla="*/ 30 w 238"/>
                <a:gd name="T35" fmla="*/ 82 h 256"/>
                <a:gd name="T36" fmla="*/ 27 w 238"/>
                <a:gd name="T37" fmla="*/ 85 h 256"/>
                <a:gd name="T38" fmla="*/ 29 w 238"/>
                <a:gd name="T39" fmla="*/ 89 h 256"/>
                <a:gd name="T40" fmla="*/ 21 w 238"/>
                <a:gd name="T41" fmla="*/ 133 h 256"/>
                <a:gd name="T42" fmla="*/ 41 w 238"/>
                <a:gd name="T43" fmla="*/ 133 h 256"/>
                <a:gd name="T44" fmla="*/ 33 w 238"/>
                <a:gd name="T45" fmla="*/ 89 h 256"/>
                <a:gd name="T46" fmla="*/ 35 w 238"/>
                <a:gd name="T47" fmla="*/ 85 h 256"/>
                <a:gd name="T48" fmla="*/ 32 w 238"/>
                <a:gd name="T49" fmla="*/ 82 h 256"/>
                <a:gd name="T50" fmla="*/ 32 w 238"/>
                <a:gd name="T51" fmla="*/ 70 h 256"/>
                <a:gd name="T52" fmla="*/ 57 w 238"/>
                <a:gd name="T53" fmla="*/ 86 h 256"/>
                <a:gd name="T54" fmla="*/ 57 w 238"/>
                <a:gd name="T55" fmla="*/ 85 h 256"/>
                <a:gd name="T56" fmla="*/ 58 w 238"/>
                <a:gd name="T57" fmla="*/ 92 h 256"/>
                <a:gd name="T58" fmla="*/ 67 w 238"/>
                <a:gd name="T59" fmla="*/ 109 h 256"/>
                <a:gd name="T60" fmla="*/ 67 w 238"/>
                <a:gd name="T61" fmla="*/ 110 h 256"/>
                <a:gd name="T62" fmla="*/ 67 w 238"/>
                <a:gd name="T63" fmla="*/ 110 h 256"/>
                <a:gd name="T64" fmla="*/ 65 w 238"/>
                <a:gd name="T65" fmla="*/ 113 h 256"/>
                <a:gd name="T66" fmla="*/ 62 w 238"/>
                <a:gd name="T67" fmla="*/ 118 h 256"/>
                <a:gd name="T68" fmla="*/ 66 w 238"/>
                <a:gd name="T69" fmla="*/ 138 h 256"/>
                <a:gd name="T70" fmla="*/ 70 w 238"/>
                <a:gd name="T71" fmla="*/ 148 h 256"/>
                <a:gd name="T72" fmla="*/ 80 w 238"/>
                <a:gd name="T73" fmla="*/ 166 h 256"/>
                <a:gd name="T74" fmla="*/ 82 w 238"/>
                <a:gd name="T75" fmla="*/ 170 h 256"/>
                <a:gd name="T76" fmla="*/ 80 w 238"/>
                <a:gd name="T77" fmla="*/ 186 h 256"/>
                <a:gd name="T78" fmla="*/ 77 w 238"/>
                <a:gd name="T79" fmla="*/ 189 h 256"/>
                <a:gd name="T80" fmla="*/ 71 w 238"/>
                <a:gd name="T81" fmla="*/ 195 h 256"/>
                <a:gd name="T82" fmla="*/ 67 w 238"/>
                <a:gd name="T83" fmla="*/ 206 h 256"/>
                <a:gd name="T84" fmla="*/ 64 w 238"/>
                <a:gd name="T85" fmla="*/ 209 h 256"/>
                <a:gd name="T86" fmla="*/ 41 w 238"/>
                <a:gd name="T87" fmla="*/ 217 h 256"/>
                <a:gd name="T88" fmla="*/ 4 w 238"/>
                <a:gd name="T89" fmla="*/ 237 h 256"/>
                <a:gd name="T90" fmla="*/ 2 w 238"/>
                <a:gd name="T91" fmla="*/ 256 h 256"/>
                <a:gd name="T92" fmla="*/ 235 w 238"/>
                <a:gd name="T93" fmla="*/ 256 h 256"/>
                <a:gd name="T94" fmla="*/ 233 w 238"/>
                <a:gd name="T95" fmla="*/ 2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56">
                  <a:moveTo>
                    <a:pt x="233" y="236"/>
                  </a:moveTo>
                  <a:cubicBezTo>
                    <a:pt x="210" y="226"/>
                    <a:pt x="197" y="218"/>
                    <a:pt x="173" y="210"/>
                  </a:cubicBezTo>
                  <a:cubicBezTo>
                    <a:pt x="171" y="209"/>
                    <a:pt x="169" y="208"/>
                    <a:pt x="168" y="207"/>
                  </a:cubicBezTo>
                  <a:cubicBezTo>
                    <a:pt x="166" y="203"/>
                    <a:pt x="165" y="199"/>
                    <a:pt x="164" y="195"/>
                  </a:cubicBezTo>
                  <a:cubicBezTo>
                    <a:pt x="163" y="193"/>
                    <a:pt x="162" y="190"/>
                    <a:pt x="159" y="189"/>
                  </a:cubicBezTo>
                  <a:cubicBezTo>
                    <a:pt x="158" y="189"/>
                    <a:pt x="157" y="187"/>
                    <a:pt x="157" y="186"/>
                  </a:cubicBezTo>
                  <a:cubicBezTo>
                    <a:pt x="157" y="177"/>
                    <a:pt x="154" y="171"/>
                    <a:pt x="158" y="167"/>
                  </a:cubicBezTo>
                  <a:cubicBezTo>
                    <a:pt x="165" y="161"/>
                    <a:pt x="164" y="153"/>
                    <a:pt x="167" y="149"/>
                  </a:cubicBezTo>
                  <a:cubicBezTo>
                    <a:pt x="171" y="145"/>
                    <a:pt x="180" y="117"/>
                    <a:pt x="178" y="113"/>
                  </a:cubicBezTo>
                  <a:cubicBezTo>
                    <a:pt x="176" y="109"/>
                    <a:pt x="170" y="111"/>
                    <a:pt x="172" y="109"/>
                  </a:cubicBezTo>
                  <a:cubicBezTo>
                    <a:pt x="177" y="102"/>
                    <a:pt x="179" y="89"/>
                    <a:pt x="179" y="77"/>
                  </a:cubicBezTo>
                  <a:cubicBezTo>
                    <a:pt x="180" y="79"/>
                    <a:pt x="180" y="81"/>
                    <a:pt x="180" y="84"/>
                  </a:cubicBezTo>
                  <a:cubicBezTo>
                    <a:pt x="180" y="86"/>
                    <a:pt x="180" y="86"/>
                    <a:pt x="180" y="86"/>
                  </a:cubicBezTo>
                  <a:cubicBezTo>
                    <a:pt x="216" y="63"/>
                    <a:pt x="216" y="63"/>
                    <a:pt x="216" y="63"/>
                  </a:cubicBezTo>
                  <a:cubicBezTo>
                    <a:pt x="119" y="0"/>
                    <a:pt x="119" y="0"/>
                    <a:pt x="119" y="0"/>
                  </a:cubicBezTo>
                  <a:cubicBezTo>
                    <a:pt x="21" y="63"/>
                    <a:pt x="21" y="63"/>
                    <a:pt x="21" y="63"/>
                  </a:cubicBezTo>
                  <a:cubicBezTo>
                    <a:pt x="30" y="69"/>
                    <a:pt x="30" y="69"/>
                    <a:pt x="30" y="69"/>
                  </a:cubicBezTo>
                  <a:cubicBezTo>
                    <a:pt x="30" y="82"/>
                    <a:pt x="30" y="82"/>
                    <a:pt x="30" y="82"/>
                  </a:cubicBezTo>
                  <a:cubicBezTo>
                    <a:pt x="29" y="82"/>
                    <a:pt x="27" y="84"/>
                    <a:pt x="27" y="85"/>
                  </a:cubicBezTo>
                  <a:cubicBezTo>
                    <a:pt x="27" y="87"/>
                    <a:pt x="28" y="88"/>
                    <a:pt x="29" y="89"/>
                  </a:cubicBezTo>
                  <a:cubicBezTo>
                    <a:pt x="21" y="133"/>
                    <a:pt x="21" y="133"/>
                    <a:pt x="21" y="133"/>
                  </a:cubicBezTo>
                  <a:cubicBezTo>
                    <a:pt x="41" y="133"/>
                    <a:pt x="41" y="133"/>
                    <a:pt x="41" y="133"/>
                  </a:cubicBezTo>
                  <a:cubicBezTo>
                    <a:pt x="33" y="89"/>
                    <a:pt x="33" y="89"/>
                    <a:pt x="33" y="89"/>
                  </a:cubicBezTo>
                  <a:cubicBezTo>
                    <a:pt x="34" y="88"/>
                    <a:pt x="35" y="87"/>
                    <a:pt x="35" y="85"/>
                  </a:cubicBezTo>
                  <a:cubicBezTo>
                    <a:pt x="35" y="84"/>
                    <a:pt x="34" y="82"/>
                    <a:pt x="32" y="82"/>
                  </a:cubicBezTo>
                  <a:cubicBezTo>
                    <a:pt x="32" y="70"/>
                    <a:pt x="32" y="70"/>
                    <a:pt x="32" y="70"/>
                  </a:cubicBezTo>
                  <a:cubicBezTo>
                    <a:pt x="57" y="86"/>
                    <a:pt x="57" y="86"/>
                    <a:pt x="57" y="86"/>
                  </a:cubicBezTo>
                  <a:cubicBezTo>
                    <a:pt x="57" y="85"/>
                    <a:pt x="57" y="85"/>
                    <a:pt x="57" y="85"/>
                  </a:cubicBezTo>
                  <a:cubicBezTo>
                    <a:pt x="57" y="87"/>
                    <a:pt x="57" y="89"/>
                    <a:pt x="58" y="92"/>
                  </a:cubicBezTo>
                  <a:cubicBezTo>
                    <a:pt x="60" y="100"/>
                    <a:pt x="64" y="100"/>
                    <a:pt x="67" y="109"/>
                  </a:cubicBezTo>
                  <a:cubicBezTo>
                    <a:pt x="67" y="109"/>
                    <a:pt x="67" y="110"/>
                    <a:pt x="67" y="110"/>
                  </a:cubicBezTo>
                  <a:cubicBezTo>
                    <a:pt x="67" y="110"/>
                    <a:pt x="67" y="110"/>
                    <a:pt x="67" y="110"/>
                  </a:cubicBezTo>
                  <a:cubicBezTo>
                    <a:pt x="66" y="111"/>
                    <a:pt x="66" y="113"/>
                    <a:pt x="65" y="113"/>
                  </a:cubicBezTo>
                  <a:cubicBezTo>
                    <a:pt x="61" y="114"/>
                    <a:pt x="61" y="116"/>
                    <a:pt x="62" y="118"/>
                  </a:cubicBezTo>
                  <a:cubicBezTo>
                    <a:pt x="62" y="120"/>
                    <a:pt x="65" y="133"/>
                    <a:pt x="66" y="138"/>
                  </a:cubicBezTo>
                  <a:cubicBezTo>
                    <a:pt x="67" y="141"/>
                    <a:pt x="70" y="144"/>
                    <a:pt x="70" y="148"/>
                  </a:cubicBezTo>
                  <a:cubicBezTo>
                    <a:pt x="72" y="155"/>
                    <a:pt x="75" y="161"/>
                    <a:pt x="80" y="166"/>
                  </a:cubicBezTo>
                  <a:cubicBezTo>
                    <a:pt x="81" y="167"/>
                    <a:pt x="82" y="169"/>
                    <a:pt x="82" y="170"/>
                  </a:cubicBezTo>
                  <a:cubicBezTo>
                    <a:pt x="81" y="175"/>
                    <a:pt x="81" y="181"/>
                    <a:pt x="80" y="186"/>
                  </a:cubicBezTo>
                  <a:cubicBezTo>
                    <a:pt x="80" y="187"/>
                    <a:pt x="78" y="189"/>
                    <a:pt x="77" y="189"/>
                  </a:cubicBezTo>
                  <a:cubicBezTo>
                    <a:pt x="73" y="190"/>
                    <a:pt x="72" y="193"/>
                    <a:pt x="71" y="195"/>
                  </a:cubicBezTo>
                  <a:cubicBezTo>
                    <a:pt x="70" y="199"/>
                    <a:pt x="69" y="203"/>
                    <a:pt x="67" y="206"/>
                  </a:cubicBezTo>
                  <a:cubicBezTo>
                    <a:pt x="67" y="207"/>
                    <a:pt x="65" y="209"/>
                    <a:pt x="64" y="209"/>
                  </a:cubicBezTo>
                  <a:cubicBezTo>
                    <a:pt x="56" y="212"/>
                    <a:pt x="49" y="214"/>
                    <a:pt x="41" y="217"/>
                  </a:cubicBezTo>
                  <a:cubicBezTo>
                    <a:pt x="33" y="220"/>
                    <a:pt x="12" y="233"/>
                    <a:pt x="4" y="237"/>
                  </a:cubicBezTo>
                  <a:cubicBezTo>
                    <a:pt x="0" y="239"/>
                    <a:pt x="2" y="256"/>
                    <a:pt x="2" y="256"/>
                  </a:cubicBezTo>
                  <a:cubicBezTo>
                    <a:pt x="235" y="256"/>
                    <a:pt x="235" y="256"/>
                    <a:pt x="235" y="256"/>
                  </a:cubicBezTo>
                  <a:cubicBezTo>
                    <a:pt x="235" y="256"/>
                    <a:pt x="238" y="238"/>
                    <a:pt x="233" y="23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75000"/>
                    <a:lumOff val="25000"/>
                  </a:schemeClr>
                </a:solidFill>
                <a:latin typeface="微软雅黑" charset="-122"/>
                <a:ea typeface="微软雅黑" charset="-122"/>
              </a:endParaRPr>
            </a:p>
          </p:txBody>
        </p:sp>
      </p:grpSp>
      <p:sp>
        <p:nvSpPr>
          <p:cNvPr id="24" name="TextBox 23"/>
          <p:cNvSpPr txBox="1"/>
          <p:nvPr/>
        </p:nvSpPr>
        <p:spPr>
          <a:xfrm>
            <a:off x="1882582" y="1940855"/>
            <a:ext cx="1742739" cy="707886"/>
          </a:xfrm>
          <a:prstGeom prst="rect">
            <a:avLst/>
          </a:prstGeom>
        </p:spPr>
        <p:txBody>
          <a:bodyPr wrap="square" anchor="ctr">
            <a:spAutoFit/>
          </a:bodyPr>
          <a:lstStyle/>
          <a:p>
            <a:pPr algn="ctr"/>
            <a:r>
              <a:rPr lang="zh-CN" altLang="en-US" sz="2000" b="1" dirty="0">
                <a:solidFill>
                  <a:schemeClr val="tx1">
                    <a:lumMod val="75000"/>
                    <a:lumOff val="25000"/>
                  </a:schemeClr>
                </a:solidFill>
                <a:latin typeface="微软雅黑" charset="-122"/>
                <a:ea typeface="微软雅黑" charset="-122"/>
              </a:rPr>
              <a:t>直接的</a:t>
            </a:r>
            <a:endParaRPr lang="en-US" altLang="zh-CN" sz="2000" b="1" dirty="0">
              <a:solidFill>
                <a:schemeClr val="tx1">
                  <a:lumMod val="75000"/>
                  <a:lumOff val="25000"/>
                </a:schemeClr>
              </a:solidFill>
              <a:latin typeface="微软雅黑" charset="-122"/>
              <a:ea typeface="微软雅黑" charset="-122"/>
            </a:endParaRPr>
          </a:p>
          <a:p>
            <a:pPr algn="ctr"/>
            <a:r>
              <a:rPr lang="zh-CN" altLang="en-US" sz="2000" b="1" dirty="0">
                <a:solidFill>
                  <a:schemeClr val="tx1">
                    <a:lumMod val="75000"/>
                    <a:lumOff val="25000"/>
                  </a:schemeClr>
                </a:solidFill>
                <a:latin typeface="微软雅黑" charset="-122"/>
                <a:ea typeface="微软雅黑" charset="-122"/>
              </a:rPr>
              <a:t>准确的回答</a:t>
            </a:r>
          </a:p>
        </p:txBody>
      </p:sp>
      <p:sp>
        <p:nvSpPr>
          <p:cNvPr id="26" name="TextBox 25"/>
          <p:cNvSpPr txBox="1"/>
          <p:nvPr/>
        </p:nvSpPr>
        <p:spPr>
          <a:xfrm>
            <a:off x="8423229" y="3364002"/>
            <a:ext cx="3119725" cy="400110"/>
          </a:xfrm>
          <a:prstGeom prst="rect">
            <a:avLst/>
          </a:prstGeom>
        </p:spPr>
        <p:txBody>
          <a:bodyPr wrap="square" anchor="ctr">
            <a:spAutoFit/>
          </a:bodyPr>
          <a:lstStyle/>
          <a:p>
            <a:pPr algn="ctr"/>
            <a:r>
              <a:rPr lang="zh-CN" altLang="en-US" sz="2000" b="1" dirty="0">
                <a:solidFill>
                  <a:schemeClr val="tx1">
                    <a:lumMod val="75000"/>
                    <a:lumOff val="25000"/>
                  </a:schemeClr>
                </a:solidFill>
                <a:latin typeface="微软雅黑" charset="-122"/>
                <a:ea typeface="微软雅黑" charset="-122"/>
              </a:rPr>
              <a:t>有事实依据的新想法</a:t>
            </a:r>
          </a:p>
        </p:txBody>
      </p:sp>
      <p:sp>
        <p:nvSpPr>
          <p:cNvPr id="29" name="TextBox 28"/>
          <p:cNvSpPr txBox="1"/>
          <p:nvPr/>
        </p:nvSpPr>
        <p:spPr>
          <a:xfrm>
            <a:off x="849844" y="4350568"/>
            <a:ext cx="3033657" cy="707886"/>
          </a:xfrm>
          <a:prstGeom prst="rect">
            <a:avLst/>
          </a:prstGeom>
        </p:spPr>
        <p:txBody>
          <a:bodyPr wrap="square" anchor="ctr">
            <a:spAutoFit/>
          </a:bodyPr>
          <a:lstStyle/>
          <a:p>
            <a:pPr algn="ctr"/>
            <a:r>
              <a:rPr lang="zh-CN" altLang="en-US" sz="2000" b="1" dirty="0">
                <a:solidFill>
                  <a:schemeClr val="tx1">
                    <a:lumMod val="75000"/>
                    <a:lumOff val="25000"/>
                  </a:schemeClr>
                </a:solidFill>
                <a:latin typeface="微软雅黑" charset="-122"/>
                <a:ea typeface="微软雅黑" charset="-122"/>
              </a:rPr>
              <a:t>高效率</a:t>
            </a:r>
            <a:endParaRPr lang="en-US" altLang="zh-CN" sz="2000" b="1" dirty="0">
              <a:solidFill>
                <a:schemeClr val="tx1">
                  <a:lumMod val="75000"/>
                  <a:lumOff val="25000"/>
                </a:schemeClr>
              </a:solidFill>
              <a:latin typeface="微软雅黑" charset="-122"/>
              <a:ea typeface="微软雅黑" charset="-122"/>
            </a:endParaRPr>
          </a:p>
          <a:p>
            <a:pPr algn="ctr"/>
            <a:r>
              <a:rPr lang="zh-CN" altLang="en-US" sz="2000" b="1" dirty="0">
                <a:solidFill>
                  <a:schemeClr val="tx1">
                    <a:lumMod val="75000"/>
                    <a:lumOff val="25000"/>
                  </a:schemeClr>
                </a:solidFill>
                <a:latin typeface="微软雅黑" charset="-122"/>
                <a:ea typeface="微软雅黑" charset="-122"/>
              </a:rPr>
              <a:t>明显的结果</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5100</Words>
  <Application>Microsoft Office PowerPoint</Application>
  <PresentationFormat>宽屏</PresentationFormat>
  <Paragraphs>846</Paragraphs>
  <Slides>72</Slides>
  <Notes>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72</vt:i4>
      </vt:variant>
    </vt:vector>
  </HeadingPairs>
  <TitlesOfParts>
    <vt:vector size="81" baseType="lpstr">
      <vt:lpstr>方正大黑简体</vt:lpstr>
      <vt:lpstr>微软雅黑</vt:lpstr>
      <vt:lpstr>Arial</vt:lpstr>
      <vt:lpstr>Bauhaus 93</vt:lpstr>
      <vt:lpstr>Calibri</vt:lpstr>
      <vt:lpstr>Calibri Light</vt:lpstr>
      <vt:lpstr>Impact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dcterms:created xsi:type="dcterms:W3CDTF">1900-01-01T00:00:00Z</dcterms:created>
  <dcterms:modified xsi:type="dcterms:W3CDTF">2019-04-05T13:48:05Z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2052-9.4.0</vt:lpwstr>
  </property>
</Properties>
</file>